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75" r:id="rId3"/>
  </p:sldMasterIdLst>
  <p:notesMasterIdLst>
    <p:notesMasterId r:id="rId24"/>
  </p:notesMasterIdLst>
  <p:handoutMasterIdLst>
    <p:handoutMasterId r:id="rId25"/>
  </p:handoutMasterIdLst>
  <p:sldIdLst>
    <p:sldId id="393" r:id="rId4"/>
    <p:sldId id="427" r:id="rId5"/>
    <p:sldId id="433" r:id="rId6"/>
    <p:sldId id="429" r:id="rId7"/>
    <p:sldId id="430" r:id="rId8"/>
    <p:sldId id="442" r:id="rId9"/>
    <p:sldId id="443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4" r:id="rId18"/>
    <p:sldId id="455" r:id="rId19"/>
    <p:sldId id="456" r:id="rId20"/>
    <p:sldId id="457" r:id="rId21"/>
    <p:sldId id="458" r:id="rId22"/>
    <p:sldId id="434" r:id="rId23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CCFF99"/>
    <a:srgbClr val="FFFFFF"/>
    <a:srgbClr val="33CC33"/>
    <a:srgbClr val="009900"/>
    <a:srgbClr val="E8F8F3"/>
    <a:srgbClr val="299372"/>
    <a:srgbClr val="00CC00"/>
    <a:srgbClr val="2853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7122" autoAdjust="0"/>
  </p:normalViewPr>
  <p:slideViewPr>
    <p:cSldViewPr snapToGrid="0">
      <p:cViewPr varScale="1">
        <p:scale>
          <a:sx n="109" d="100"/>
          <a:sy n="109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85833C8-CDF5-4C47-AE2F-773A1E53C5FE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EE43F5BA-A6A2-4C57-B2C5-BD1FB1B5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84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A62613C-312B-438E-ACAF-3C5405919D72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6B3FAF1-24A2-4C02-AB06-589AECB9EA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323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C3B08-F7FC-4432-AE04-99B57CABC34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FCB3945C-D644-44AD-8AC1-F08C94B12B2F}" type="slidenum">
              <a:rPr lang="en-US" sz="1300"/>
              <a:pPr algn="r">
                <a:defRPr/>
              </a:pPr>
              <a:t>1</a:t>
            </a:fld>
            <a:endParaRPr lang="en-US" sz="13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8100" cy="38401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5643" y="426376"/>
            <a:ext cx="5016123" cy="406478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xfrm>
            <a:off x="205512" y="5118290"/>
            <a:ext cx="6684876" cy="4277973"/>
          </a:xfrm>
          <a:noFill/>
        </p:spPr>
        <p:txBody>
          <a:bodyPr wrap="square" lIns="98820" tIns="49409" rIns="98820" bIns="494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4023093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4" tIns="49522" rIns="99044" bIns="49522" anchor="b"/>
          <a:lstStyle/>
          <a:p>
            <a:pPr algn="r"/>
            <a:fld id="{6B553AFC-D9BD-4D24-86E4-EB039FF28B34}" type="slidenum">
              <a:rPr lang="en-US" sz="1300">
                <a:latin typeface="Verdana" pitchFamily="34" charset="0"/>
              </a:rPr>
              <a:pPr algn="r"/>
              <a:t>16</a:t>
            </a:fld>
            <a:endParaRPr lang="en-US" sz="1300" dirty="0">
              <a:latin typeface="Verdana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04738" lvl="1" indent="-309514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791B5-074E-4077-9D5E-BCF52B610BC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5643" y="426376"/>
            <a:ext cx="5016123" cy="406478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56" y="5116512"/>
            <a:ext cx="6683232" cy="4277973"/>
          </a:xfrm>
          <a:noFill/>
          <a:ln/>
        </p:spPr>
        <p:txBody>
          <a:bodyPr lIns="96434" tIns="48217" rIns="96434" bIns="48217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0FBF-A09C-4545-882C-6942E7E6FA4E}" type="slidenum">
              <a:rPr lang="en-US" altLang="ja-JP" smtClean="0"/>
              <a:pPr/>
              <a:t>19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C3B08-F7FC-4432-AE04-99B57CABC345}" type="slidenum">
              <a:rPr lang="en-US"/>
              <a:pPr/>
              <a:t>20</a:t>
            </a:fld>
            <a:endParaRPr lang="en-US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FCB3945C-D644-44AD-8AC1-F08C94B12B2F}" type="slidenum">
              <a:rPr lang="en-US" sz="1300"/>
              <a:pPr algn="r">
                <a:defRPr/>
              </a:pPr>
              <a:t>20</a:t>
            </a:fld>
            <a:endParaRPr lang="en-US" sz="13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391" y="767477"/>
            <a:ext cx="4734983" cy="38391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5175"/>
            <a:ext cx="511651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EE7E6-1DC2-4EEE-AA93-C826BB79A1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42" indent="-247642" defTabSz="990570">
              <a:defRPr/>
            </a:pPr>
            <a:endParaRPr lang="en-US" sz="1300" dirty="0"/>
          </a:p>
          <a:p>
            <a:pPr marL="247642" indent="-247642" defTabSz="990570">
              <a:buFontTx/>
              <a:buAutoNum type="arabicPeriod"/>
              <a:defRPr/>
            </a:pP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20083-6C87-44D3-99BD-5E200EF282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20083-6C87-44D3-99BD-5E200EF28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5643" y="426376"/>
            <a:ext cx="5016123" cy="406478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xfrm>
            <a:off x="205512" y="5118290"/>
            <a:ext cx="6684876" cy="4277973"/>
          </a:xfrm>
          <a:noFill/>
        </p:spPr>
        <p:txBody>
          <a:bodyPr wrap="square" lIns="98820" tIns="49409" rIns="98820" bIns="494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B86E-2395-4A98-AE8A-0537F459BC7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en-US" baseline="0" dirty="0" smtClean="0"/>
              <a:t>1Libya</a:t>
            </a:r>
          </a:p>
          <a:p>
            <a:pPr defTabSz="990570">
              <a:defRPr/>
            </a:pPr>
            <a:r>
              <a:rPr lang="en-US" baseline="0" dirty="0" smtClean="0"/>
              <a:t>2Mauritius</a:t>
            </a:r>
          </a:p>
          <a:p>
            <a:r>
              <a:rPr lang="en-US" dirty="0" smtClean="0"/>
              <a:t>3South</a:t>
            </a:r>
            <a:r>
              <a:rPr lang="en-US" baseline="0" dirty="0" smtClean="0"/>
              <a:t> Africa</a:t>
            </a:r>
          </a:p>
          <a:p>
            <a:r>
              <a:rPr lang="en-US" baseline="0" dirty="0" smtClean="0"/>
              <a:t>4Botswana</a:t>
            </a:r>
          </a:p>
          <a:p>
            <a:pPr defTabSz="990570">
              <a:defRPr/>
            </a:pPr>
            <a:r>
              <a:rPr lang="en-US" baseline="0" dirty="0" smtClean="0"/>
              <a:t>5Namibia</a:t>
            </a:r>
          </a:p>
          <a:p>
            <a:r>
              <a:rPr lang="en-US" dirty="0" smtClean="0"/>
              <a:t>6Angola</a:t>
            </a:r>
          </a:p>
          <a:p>
            <a:r>
              <a:rPr lang="en-US" dirty="0" smtClean="0"/>
              <a:t>7Algeria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20083-6C87-44D3-99BD-5E200EF282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31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2370-6420-46CB-A204-2EF06D6AC8E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20083-6C87-44D3-99BD-5E200EF282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1262062"/>
            <a:ext cx="6400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37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99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1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29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575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03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85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22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5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68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921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6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09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263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57173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00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26260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458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67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7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5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3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513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00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038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6280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815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1" name="Picture 136" descr="avasant1"/>
          <p:cNvPicPr>
            <a:picLocks noChangeAspect="1" noChangeArrowheads="1"/>
          </p:cNvPicPr>
          <p:nvPr/>
        </p:nvPicPr>
        <p:blipFill>
          <a:blip r:embed="rId5" cstate="print"/>
          <a:srcRect b="22377"/>
          <a:stretch>
            <a:fillRect/>
          </a:stretch>
        </p:blipFill>
        <p:spPr bwMode="auto">
          <a:xfrm>
            <a:off x="6534150" y="187325"/>
            <a:ext cx="24828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" name="Line 147"/>
          <p:cNvSpPr>
            <a:spLocks noChangeShapeType="1"/>
          </p:cNvSpPr>
          <p:nvPr userDrawn="1"/>
        </p:nvSpPr>
        <p:spPr bwMode="auto">
          <a:xfrm>
            <a:off x="6442075" y="77788"/>
            <a:ext cx="0" cy="696912"/>
          </a:xfrm>
          <a:prstGeom prst="line">
            <a:avLst/>
          </a:prstGeom>
          <a:noFill/>
          <a:ln w="25400">
            <a:solidFill>
              <a:srgbClr val="83868A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7040563" y="6521450"/>
            <a:ext cx="213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 b="1" dirty="0">
                <a:solidFill>
                  <a:srgbClr val="000000"/>
                </a:solidFill>
                <a:cs typeface="Arial" pitchFamily="34" charset="0"/>
              </a:rPr>
              <a:t>Page </a:t>
            </a:r>
            <a:fld id="{E47B0FE1-C415-4AF2-9947-2A1AF3D746CF}" type="slidenum">
              <a:rPr lang="en-US" sz="800" b="1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800" b="1" dirty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n-US" sz="800" b="1" dirty="0">
                <a:solidFill>
                  <a:srgbClr val="000000"/>
                </a:solidFill>
                <a:cs typeface="Arial" pitchFamily="34" charset="0"/>
              </a:rPr>
              <a:t>Confidential - Not For Distribution</a:t>
            </a: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203200" y="293688"/>
            <a:ext cx="620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62062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33650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1" descr="C:\Documents and Settings\Admin\Desktop\for-ppt.jpg"/>
          <p:cNvPicPr>
            <a:picLocks noChangeAspect="1" noChangeArrowheads="1"/>
          </p:cNvPicPr>
          <p:nvPr userDrawn="1"/>
        </p:nvPicPr>
        <p:blipFill>
          <a:blip r:embed="rId7" cstate="print"/>
          <a:srcRect l="5094" r="41684" b="30055"/>
          <a:stretch>
            <a:fillRect/>
          </a:stretch>
        </p:blipFill>
        <p:spPr bwMode="auto">
          <a:xfrm>
            <a:off x="0" y="804863"/>
            <a:ext cx="1776894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91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50838" indent="-350838" algn="l" rtl="0" eaLnBrk="0" fontAlgn="base" hangingPunct="0">
        <a:spcBef>
          <a:spcPct val="100000"/>
        </a:spcBef>
        <a:spcAft>
          <a:spcPct val="35000"/>
        </a:spcAft>
        <a:buClr>
          <a:schemeClr val="tx1"/>
        </a:buClr>
        <a:buFontTx/>
        <a:buBlip>
          <a:blip r:embed="rId8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8500" indent="-233363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SzPct val="125000"/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pic>
        <p:nvPicPr>
          <p:cNvPr id="1027" name="Picture 136" descr="avasant1"/>
          <p:cNvPicPr>
            <a:picLocks noChangeAspect="1" noChangeArrowheads="1"/>
          </p:cNvPicPr>
          <p:nvPr/>
        </p:nvPicPr>
        <p:blipFill>
          <a:blip r:embed="rId9" cstate="print"/>
          <a:srcRect b="22377"/>
          <a:stretch>
            <a:fillRect/>
          </a:stretch>
        </p:blipFill>
        <p:spPr bwMode="auto">
          <a:xfrm>
            <a:off x="6534150" y="187325"/>
            <a:ext cx="24828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" name="Line 147"/>
          <p:cNvSpPr>
            <a:spLocks noChangeShapeType="1"/>
          </p:cNvSpPr>
          <p:nvPr/>
        </p:nvSpPr>
        <p:spPr bwMode="auto">
          <a:xfrm>
            <a:off x="6442075" y="77788"/>
            <a:ext cx="0" cy="696912"/>
          </a:xfrm>
          <a:prstGeom prst="line">
            <a:avLst/>
          </a:prstGeom>
          <a:noFill/>
          <a:ln w="25400">
            <a:solidFill>
              <a:srgbClr val="83868A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7040563" y="6521450"/>
            <a:ext cx="213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b="1" dirty="0">
                <a:solidFill>
                  <a:srgbClr val="000000"/>
                </a:solidFill>
                <a:ea typeface="SimSun" pitchFamily="2" charset="-122"/>
                <a:cs typeface="Arial" charset="0"/>
              </a:rPr>
              <a:t>Page </a:t>
            </a:r>
            <a:fld id="{CFB47768-7CD3-4B34-BEAF-F2BA172A2685}" type="slidenum">
              <a:rPr lang="en-US" altLang="zh-CN" sz="800" b="1">
                <a:solidFill>
                  <a:srgbClr val="000000"/>
                </a:solidFill>
                <a:ea typeface="SimSun" pitchFamily="2" charset="-122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b="1" dirty="0">
              <a:solidFill>
                <a:srgbClr val="000000"/>
              </a:solidFill>
              <a:ea typeface="SimSun" pitchFamily="2" charset="-122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b="1" dirty="0">
                <a:solidFill>
                  <a:srgbClr val="000000"/>
                </a:solidFill>
                <a:ea typeface="SimSun" pitchFamily="2" charset="-122"/>
                <a:cs typeface="Arial" charset="0"/>
              </a:rPr>
              <a:t>Confidential - Not For Distribution</a:t>
            </a: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203200" y="293688"/>
            <a:ext cx="620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Level 1</a:t>
            </a:r>
          </a:p>
          <a:p>
            <a:pPr lvl="1"/>
            <a:r>
              <a:rPr lang="en-US" altLang="zh-CN" dirty="0" smtClean="0"/>
              <a:t>Level 2</a:t>
            </a:r>
          </a:p>
          <a:p>
            <a:pPr lvl="2"/>
            <a:r>
              <a:rPr lang="en-US" altLang="zh-CN" dirty="0" smtClean="0"/>
              <a:t>Level 3</a:t>
            </a:r>
          </a:p>
          <a:p>
            <a:pPr lvl="3"/>
            <a:r>
              <a:rPr lang="en-US" altLang="zh-CN" dirty="0" smtClean="0"/>
              <a:t>Level 4</a:t>
            </a:r>
          </a:p>
          <a:p>
            <a:pPr lvl="4"/>
            <a:r>
              <a:rPr lang="en-US" altLang="zh-CN" dirty="0" smtClean="0"/>
              <a:t>Level 5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62000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1434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9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50838" indent="-350838" algn="l" rtl="0" eaLnBrk="0" fontAlgn="base" hangingPunct="0">
        <a:spcBef>
          <a:spcPct val="100000"/>
        </a:spcBef>
        <a:spcAft>
          <a:spcPct val="35000"/>
        </a:spcAft>
        <a:buClr>
          <a:schemeClr val="tx1"/>
        </a:buClr>
        <a:buFontTx/>
        <a:buBlip>
          <a:blip r:embed="rId11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8500" indent="-233363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SzPct val="125000"/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pic>
        <p:nvPicPr>
          <p:cNvPr id="30723" name="Picture 136" descr="avasant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77"/>
          <a:stretch>
            <a:fillRect/>
          </a:stretch>
        </p:blipFill>
        <p:spPr bwMode="auto">
          <a:xfrm>
            <a:off x="6534150" y="187325"/>
            <a:ext cx="24828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Line 147"/>
          <p:cNvSpPr>
            <a:spLocks noChangeShapeType="1"/>
          </p:cNvSpPr>
          <p:nvPr/>
        </p:nvSpPr>
        <p:spPr bwMode="auto">
          <a:xfrm>
            <a:off x="6442075" y="77788"/>
            <a:ext cx="0" cy="696912"/>
          </a:xfrm>
          <a:prstGeom prst="line">
            <a:avLst/>
          </a:prstGeom>
          <a:noFill/>
          <a:ln w="25400">
            <a:solidFill>
              <a:srgbClr val="83868A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815975"/>
            <a:ext cx="9144000" cy="0"/>
          </a:xfrm>
          <a:prstGeom prst="line">
            <a:avLst/>
          </a:prstGeom>
          <a:noFill/>
          <a:ln w="57150" cmpd="tri">
            <a:solidFill>
              <a:srgbClr val="83868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7040563" y="6521450"/>
            <a:ext cx="213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b="1" dirty="0">
                <a:solidFill>
                  <a:srgbClr val="000000"/>
                </a:solidFill>
                <a:ea typeface="SimSun" pitchFamily="2" charset="-122"/>
                <a:cs typeface="Arial" charset="0"/>
              </a:rPr>
              <a:t>Page </a:t>
            </a:r>
            <a:fld id="{BFF1A061-E24F-4987-9DA4-639FC31A3AC0}" type="slidenum">
              <a:rPr lang="en-US" altLang="zh-CN" sz="800" b="1">
                <a:solidFill>
                  <a:srgbClr val="000000"/>
                </a:solidFill>
                <a:ea typeface="SimSun" pitchFamily="2" charset="-122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800" b="1" dirty="0">
              <a:solidFill>
                <a:srgbClr val="000000"/>
              </a:solidFill>
              <a:ea typeface="SimSun" pitchFamily="2" charset="-122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b="1" dirty="0">
                <a:solidFill>
                  <a:srgbClr val="000000"/>
                </a:solidFill>
                <a:ea typeface="SimSun" pitchFamily="2" charset="-122"/>
                <a:cs typeface="Arial" charset="0"/>
              </a:rPr>
              <a:t>Confidential - Not For Distribution</a:t>
            </a: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203200" y="293688"/>
            <a:ext cx="620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Level 1</a:t>
            </a:r>
          </a:p>
          <a:p>
            <a:pPr lvl="1"/>
            <a:r>
              <a:rPr lang="en-US" altLang="zh-CN" dirty="0" smtClean="0"/>
              <a:t>Level 2</a:t>
            </a:r>
          </a:p>
          <a:p>
            <a:pPr marL="1203325" lvl="2" indent="-23336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22E5E"/>
              </a:buClr>
              <a:buSzPct val="95000"/>
              <a:buFontTx/>
              <a:buBlip>
                <a:blip r:embed="rId18"/>
              </a:buBlip>
            </a:pPr>
            <a:r>
              <a:rPr lang="en-US" altLang="zh-CN" dirty="0" smtClean="0"/>
              <a:t>Level 3</a:t>
            </a:r>
          </a:p>
          <a:p>
            <a:pPr lvl="3"/>
            <a:r>
              <a:rPr lang="en-US" altLang="zh-CN" dirty="0" smtClean="0"/>
              <a:t>Level 4</a:t>
            </a:r>
          </a:p>
          <a:p>
            <a:pPr lvl="4"/>
            <a:r>
              <a:rPr lang="en-US" altLang="zh-CN" dirty="0" smtClean="0"/>
              <a:t>Level 5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945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50838" indent="-350838" algn="l" rtl="0" eaLnBrk="0" fontAlgn="base" hangingPunct="0">
        <a:spcBef>
          <a:spcPct val="100000"/>
        </a:spcBef>
        <a:spcAft>
          <a:spcPct val="35000"/>
        </a:spcAft>
        <a:buClr>
          <a:schemeClr val="tx1"/>
        </a:buClr>
        <a:buBlip>
          <a:blip r:embed="rId19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233363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SzPct val="90000"/>
        <a:buFontTx/>
        <a:buBlip>
          <a:blip r:embed="rId18"/>
        </a:buBlip>
        <a:defRPr lang="en-US" altLang="zh-CN" sz="1400" dirty="0" smtClean="0"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90000"/>
        <a:buFont typeface="Tahoma" pitchFamily="34" charset="0"/>
        <a:buChar char="-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22E5E"/>
        </a:buClr>
        <a:buFont typeface="Wingdings" pitchFamily="2" charset="2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hyperlink" Target="http://www.hcl.in/default.asp" TargetMode="External"/><Relationship Id="rId3" Type="http://schemas.openxmlformats.org/officeDocument/2006/relationships/hyperlink" Target="http://www.aegisglobal.com/" TargetMode="External"/><Relationship Id="rId7" Type="http://schemas.openxmlformats.org/officeDocument/2006/relationships/hyperlink" Target="http://www.google.com/imgres?imgurl=http://placementpapers.net/helpingroot/images/nucleus_logo.gif&amp;imgrefurl=http://placementpapers.net/helpingroot/Nucleus/Nucleus-Software-Placement-Paper-Written-and-Technical&amp;usg=__1Uzj7l_c68YfIN2cdJ4A8mQgV-0=&amp;h=100&amp;w=98&amp;sz=5&amp;hl=en&amp;start=3&amp;sig2=0mY_tGj9Vef77UsRTmvuww&amp;um=1&amp;itbs=1&amp;tbnid=XzGrQcYeH9wssM:&amp;tbnh=82&amp;tbnw=80&amp;prev=/images?q=Nucleus+Software&amp;um=1&amp;hl=en&amp;tbs=isch:1&amp;ei=qmgGTI6WForGrAedqOShDQ" TargetMode="External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9.png"/><Relationship Id="rId20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hyperlink" Target="http://www.google.com/imgres?imgurl=http://ceoworld.biz/ceo/wp-content/uploads/2009/05/tata_logo.png&amp;imgrefurl=http://ceoworld.biz/ceo/tag/tata-housing&amp;usg=__Hnbf1XXMV5-jNnQm9cWVuYBG1yo=&amp;h=414&amp;w=451&amp;sz=17&amp;hl=en&amp;start=1&amp;sig2=n0NNM40-MzZN4q4t7CWK5Q&amp;um=1&amp;itbs=1&amp;tbnid=FU5Exjyt8iieDM:&amp;tbnh=117&amp;tbnw=127&amp;prev=/images?q=Tata&amp;um=1&amp;hl=en&amp;sa=N&amp;tbs=isch:1&amp;ei=g2gGTMnyK8ifrAem8KSkDQ" TargetMode="External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1.jpe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:\Documents and Settings\Admin\Desktop\for-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7388" y="3544888"/>
            <a:ext cx="28638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r>
              <a:rPr lang="en-US" dirty="0">
                <a:latin typeface="Tahoma" pitchFamily="34" charset="0"/>
                <a:cs typeface="Arial" pitchFamily="34" charset="0"/>
              </a:rPr>
              <a:t/>
            </a:r>
            <a:br>
              <a:rPr lang="en-US" dirty="0">
                <a:latin typeface="Tahoma" pitchFamily="34" charset="0"/>
                <a:cs typeface="Arial" pitchFamily="34" charset="0"/>
              </a:rPr>
            </a:br>
            <a:endParaRPr lang="en-US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73915" y="5105400"/>
            <a:ext cx="2610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cs typeface="Arial" pitchFamily="34" charset="0"/>
              </a:rPr>
              <a:t>Strategic </a:t>
            </a:r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Advisors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for the Global Economy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4813131" y="2230906"/>
            <a:ext cx="4048125" cy="1903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spcAft>
                <a:spcPct val="10000"/>
              </a:spcAft>
            </a:pPr>
            <a:endParaRPr lang="en-US" sz="400" b="1" i="0" dirty="0">
              <a:solidFill>
                <a:srgbClr val="92D050"/>
              </a:solidFill>
              <a:latin typeface="Verdana" pitchFamily="34" charset="0"/>
              <a:cs typeface="Arial" charset="0"/>
            </a:endParaRPr>
          </a:p>
          <a:p>
            <a:pPr algn="ctr">
              <a:spcBef>
                <a:spcPct val="25000"/>
              </a:spcBef>
              <a:spcAft>
                <a:spcPct val="10000"/>
              </a:spcAft>
            </a:pP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Sourcing from Africa – Opportunities &amp;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cs typeface="Arial" charset="0"/>
              </a:rPr>
              <a:t>Challenges</a:t>
            </a:r>
          </a:p>
          <a:p>
            <a:pPr algn="ctr">
              <a:spcBef>
                <a:spcPct val="25000"/>
              </a:spcBef>
              <a:spcAft>
                <a:spcPct val="10000"/>
              </a:spcAft>
            </a:pPr>
            <a:r>
              <a:rPr lang="en-US" sz="2200" b="1" dirty="0" smtClean="0">
                <a:solidFill>
                  <a:srgbClr val="FFFFCC"/>
                </a:solidFill>
                <a:latin typeface="Verdana" pitchFamily="34" charset="0"/>
                <a:cs typeface="Arial" charset="0"/>
              </a:rPr>
              <a:t>Panel Discussion</a:t>
            </a:r>
            <a:endParaRPr lang="en-US" sz="1600" b="1" dirty="0" smtClean="0">
              <a:solidFill>
                <a:srgbClr val="FFFFCC"/>
              </a:solidFill>
              <a:latin typeface="Verdana" pitchFamily="34" charset="0"/>
              <a:cs typeface="Arial" charset="0"/>
            </a:endParaRPr>
          </a:p>
          <a:p>
            <a:pPr algn="ctr">
              <a:lnSpc>
                <a:spcPct val="20000"/>
              </a:lnSpc>
              <a:spcBef>
                <a:spcPct val="25000"/>
              </a:spcBef>
              <a:spcAft>
                <a:spcPct val="10000"/>
              </a:spcAft>
            </a:pPr>
            <a:endParaRPr lang="en-US" sz="2200" b="1" i="0" dirty="0">
              <a:solidFill>
                <a:srgbClr val="92D05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337958" y="5904648"/>
            <a:ext cx="1083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April 2011</a:t>
            </a:r>
            <a:endParaRPr lang="en-US" sz="1200" b="1" i="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89882" y="4364200"/>
            <a:ext cx="2133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319" y="4445162"/>
            <a:ext cx="1990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57400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 changing factors in the continent are bringing masses into mainstream economy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76200" y="1219200"/>
            <a:ext cx="838200" cy="1447800"/>
          </a:xfrm>
          <a:prstGeom prst="downArrow">
            <a:avLst/>
          </a:prstGeom>
          <a:solidFill>
            <a:srgbClr val="82E2B7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Increasing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1" y="3998893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Corruption</a:t>
            </a:r>
          </a:p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Violence</a:t>
            </a:r>
          </a:p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Political instability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600200"/>
            <a:ext cx="175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Democracy</a:t>
            </a:r>
          </a:p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Economic Liberalization</a:t>
            </a:r>
          </a:p>
          <a:p>
            <a:pPr marL="117475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Positive Leadership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2743200"/>
            <a:ext cx="1676400" cy="1143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Improved Optimism</a:t>
            </a:r>
          </a:p>
        </p:txBody>
      </p:sp>
      <p:sp>
        <p:nvSpPr>
          <p:cNvPr id="10" name="Cloud 9"/>
          <p:cNvSpPr/>
          <p:nvPr/>
        </p:nvSpPr>
        <p:spPr>
          <a:xfrm>
            <a:off x="1981200" y="1981200"/>
            <a:ext cx="3505200" cy="2514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34950" indent="-117475"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Robust Economic Growth</a:t>
            </a:r>
          </a:p>
          <a:p>
            <a:pPr marL="234950" indent="-117475" algn="ct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234950" indent="-1174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Favorable investment climate</a:t>
            </a:r>
          </a:p>
          <a:p>
            <a:pPr marL="234950" indent="-1174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Rising Stock Markets</a:t>
            </a:r>
          </a:p>
          <a:p>
            <a:pPr marL="234950" indent="-1174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Stronger Currencies</a:t>
            </a:r>
          </a:p>
          <a:p>
            <a:pPr marL="234950" indent="-1174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Falling Interest Rates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6200" y="3962400"/>
            <a:ext cx="838199" cy="1447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Decreasing</a:t>
            </a:r>
          </a:p>
        </p:txBody>
      </p:sp>
      <p:sp>
        <p:nvSpPr>
          <p:cNvPr id="14" name="Cloud 13"/>
          <p:cNvSpPr>
            <a:spLocks noChangeArrowheads="1"/>
          </p:cNvSpPr>
          <p:nvPr/>
        </p:nvSpPr>
        <p:spPr bwMode="auto">
          <a:xfrm>
            <a:off x="4800600" y="990600"/>
            <a:ext cx="4343400" cy="35814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5DDA1"/>
          </a:solidFill>
          <a:ln w="25400" algn="ctr">
            <a:solidFill>
              <a:srgbClr val="CC99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34950" indent="-117475" algn="ctr"/>
            <a:r>
              <a:rPr lang="en-US" sz="1400" b="1" dirty="0">
                <a:latin typeface="Verdana" pitchFamily="34" charset="0"/>
              </a:rPr>
              <a:t/>
            </a:r>
            <a:br>
              <a:rPr lang="en-US" sz="1400" b="1" dirty="0">
                <a:latin typeface="Verdana" pitchFamily="34" charset="0"/>
              </a:rPr>
            </a:br>
            <a:r>
              <a:rPr lang="en-US" sz="1400" b="1" dirty="0">
                <a:latin typeface="Verdana" pitchFamily="34" charset="0"/>
              </a:rPr>
              <a:t>Positive Govt. Actions</a:t>
            </a:r>
          </a:p>
          <a:p>
            <a:pPr marL="234950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Increased spending  targeted towards poverty alleviation and social growth</a:t>
            </a:r>
          </a:p>
          <a:p>
            <a:pPr marL="234950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WB, EU, </a:t>
            </a:r>
            <a:r>
              <a:rPr lang="en-US" sz="1400" dirty="0" err="1">
                <a:latin typeface="Verdana" pitchFamily="34" charset="0"/>
              </a:rPr>
              <a:t>AfDB</a:t>
            </a:r>
            <a:r>
              <a:rPr lang="en-US" sz="1400" dirty="0">
                <a:latin typeface="Verdana" pitchFamily="34" charset="0"/>
              </a:rPr>
              <a:t> providing over $70 </a:t>
            </a:r>
            <a:r>
              <a:rPr lang="en-US" sz="1400" dirty="0" err="1">
                <a:latin typeface="Verdana" pitchFamily="34" charset="0"/>
              </a:rPr>
              <a:t>bn</a:t>
            </a:r>
            <a:r>
              <a:rPr lang="en-US" sz="1400" dirty="0">
                <a:latin typeface="Verdana" pitchFamily="34" charset="0"/>
              </a:rPr>
              <a:t> of aid</a:t>
            </a:r>
          </a:p>
          <a:p>
            <a:pPr marL="234950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Targeted action focusing governance and education</a:t>
            </a:r>
          </a:p>
          <a:p>
            <a:pPr marL="234950" indent="-117475">
              <a:buFont typeface="Arial" charset="0"/>
              <a:buChar char="•"/>
            </a:pPr>
            <a:r>
              <a:rPr lang="en-US" sz="1400" dirty="0">
                <a:latin typeface="Verdana" pitchFamily="34" charset="0"/>
              </a:rPr>
              <a:t>ICT seen as a key driver to achieve Millennium  Development Goals (2015)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0400" y="4724400"/>
            <a:ext cx="5410200" cy="14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Huge needs in areas of e-Governance, Education, Security, Healthcare and across private sectors are driving demand for ICT in Africa </a:t>
            </a:r>
          </a:p>
        </p:txBody>
      </p:sp>
    </p:spTree>
    <p:extLst>
      <p:ext uri="{BB962C8B-B14F-4D97-AF65-F5344CB8AC3E}">
        <p14:creationId xmlns:p14="http://schemas.microsoft.com/office/powerpoint/2010/main" xmlns="" val="85236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governments have realized the importance of telecommunications in growth…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953000"/>
          </a:xfrm>
        </p:spPr>
        <p:txBody>
          <a:bodyPr/>
          <a:lstStyle/>
          <a:p>
            <a:pPr marL="227013" indent="-227013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err="1" smtClean="0"/>
              <a:t>Seacom</a:t>
            </a:r>
            <a:r>
              <a:rPr lang="en-US" sz="1400" b="1" dirty="0" smtClean="0"/>
              <a:t> – </a:t>
            </a:r>
            <a:r>
              <a:rPr lang="en-US" sz="1100" dirty="0" smtClean="0"/>
              <a:t>Connecting East Coast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13,700km undersea cable 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1280 Gigabytes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connect Southern &amp; East Africa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India and Europe via Madagascar, Mozambique, Tanzania, Kenya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complete 17 June 2009</a:t>
            </a:r>
          </a:p>
          <a:p>
            <a:pPr marL="463550" lvl="1" eaLnBrk="1" hangingPunct="1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provide low cost broadband </a:t>
            </a:r>
          </a:p>
          <a:p>
            <a:pPr marL="227013" indent="-227013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err="1" smtClean="0"/>
              <a:t>EASSy</a:t>
            </a:r>
            <a:r>
              <a:rPr lang="en-US" sz="1400" b="1" dirty="0" smtClean="0"/>
              <a:t> –</a:t>
            </a:r>
            <a:r>
              <a:rPr lang="en-US" sz="1800" b="1" dirty="0" smtClean="0"/>
              <a:t> </a:t>
            </a:r>
            <a:r>
              <a:rPr lang="en-US" sz="1100" dirty="0" smtClean="0"/>
              <a:t>Connecting East Coast 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connect SA, Mozambique, Madagascar, Somalia, Djibouti, Sudan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10 000km 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1280 Gigabytes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be complete by end of 2010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Financed by </a:t>
            </a:r>
            <a:r>
              <a:rPr lang="en-US" sz="1100" dirty="0" err="1" smtClean="0"/>
              <a:t>WorldBank</a:t>
            </a:r>
            <a:r>
              <a:rPr lang="en-US" sz="1100" dirty="0" smtClean="0"/>
              <a:t> and DBSA</a:t>
            </a:r>
          </a:p>
          <a:p>
            <a:pPr marL="227013" indent="-227013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WACS –</a:t>
            </a:r>
            <a:r>
              <a:rPr lang="en-US" sz="1800" b="1" dirty="0" smtClean="0"/>
              <a:t> </a:t>
            </a:r>
            <a:r>
              <a:rPr lang="en-US" sz="1100" dirty="0" smtClean="0"/>
              <a:t>Connecting West Coast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UK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3840 Gigabytes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Complete first half of 2010</a:t>
            </a:r>
          </a:p>
          <a:p>
            <a:pPr marL="463550" lvl="1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to provide second cable &amp; low cost broadband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52400" y="922338"/>
            <a:ext cx="876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</a:rPr>
              <a:t>With the wave of undersea cables due to be completed by 2011, Drastic reduction expected in the cost of telecommunications and internet connectivity – Setting the stage for </a:t>
            </a:r>
            <a:r>
              <a:rPr lang="en-US" sz="1400" b="1" dirty="0" smtClean="0">
                <a:solidFill>
                  <a:schemeClr val="folHlink"/>
                </a:solidFill>
              </a:rPr>
              <a:t>a number of opportunities in ICT enabled space</a:t>
            </a:r>
            <a:endParaRPr lang="en-US" sz="1400" b="1" dirty="0">
              <a:solidFill>
                <a:schemeClr val="folHlink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 l="21428" t="23714" r="21429" b="21429"/>
          <a:stretch>
            <a:fillRect/>
          </a:stretch>
        </p:blipFill>
        <p:spPr bwMode="auto">
          <a:xfrm>
            <a:off x="4343400" y="18288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246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huge opportunities to be tapped</a:t>
            </a: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152400" y="922338"/>
            <a:ext cx="876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The reforms path adopted by many countries in Africa and addition of significant broadband capacity with installation of undersea cables will unlock huge demand of ICT services in multiple domains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81000" y="1981200"/>
            <a:ext cx="4114800" cy="381000"/>
          </a:xfrm>
          <a:prstGeom prst="rect">
            <a:avLst/>
          </a:prstGeom>
          <a:solidFill>
            <a:srgbClr val="CCFFCC"/>
          </a:solidFill>
          <a:ln w="3175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latin typeface="Verdana" pitchFamily="34" charset="0"/>
              </a:rPr>
              <a:t>Macro-Economic Changes / Policy Reforms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572000" y="1981200"/>
            <a:ext cx="4114800" cy="381000"/>
          </a:xfrm>
          <a:prstGeom prst="rect">
            <a:avLst/>
          </a:prstGeom>
          <a:solidFill>
            <a:srgbClr val="CCFFCC"/>
          </a:solidFill>
          <a:ln w="3175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latin typeface="Verdana" pitchFamily="34" charset="0"/>
              </a:rPr>
              <a:t>Infrastructural Improvement / Bandwidth Addition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54102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IT Services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76800" y="54102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Skill Training / E learning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60198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Online / Web Based Services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60198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BPO Services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" y="57150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Mobile VAS / Mobile Payments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76800" y="57150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Pay Per Use Services</a:t>
            </a:r>
          </a:p>
        </p:txBody>
      </p:sp>
      <p:graphicFrame>
        <p:nvGraphicFramePr>
          <p:cNvPr id="41002" name="Group 42"/>
          <p:cNvGraphicFramePr>
            <a:graphicFrameLocks noGrp="1"/>
          </p:cNvGraphicFramePr>
          <p:nvPr/>
        </p:nvGraphicFramePr>
        <p:xfrm>
          <a:off x="304800" y="2971800"/>
          <a:ext cx="2590800" cy="1851025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TELECOM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622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Mobile telephony market has grown from 10 mn in 2000 to over 400 mn subscribers in 2010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Realizations higher than South Asia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Growth expected to continue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008" name="Group 48"/>
          <p:cNvGraphicFramePr>
            <a:graphicFrameLocks noGrp="1"/>
          </p:cNvGraphicFramePr>
          <p:nvPr/>
        </p:nvGraphicFramePr>
        <p:xfrm>
          <a:off x="3011488" y="2971800"/>
          <a:ext cx="2743200" cy="1851025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BFSI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622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Rapidly growing economies have led to huge BFSI demand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Implementation of IT solutions is on the rise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Government initiatives on financial inclusion pushing 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5867400" y="2971800"/>
          <a:ext cx="2743200" cy="185928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GOVERNMENT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622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Many projects on stream for e-governance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ICT regarded highly among  governments as a tool for social upliftment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Governments increasingly planning to move many services online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0755" name="TextBox 26"/>
          <p:cNvSpPr txBox="1">
            <a:spLocks noChangeArrowheads="1"/>
          </p:cNvSpPr>
          <p:nvPr/>
        </p:nvSpPr>
        <p:spPr bwMode="auto">
          <a:xfrm>
            <a:off x="2362200" y="2438400"/>
            <a:ext cx="418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Is  leading to high growth in the following domains 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2667000" y="2438400"/>
            <a:ext cx="3657600" cy="457200"/>
          </a:xfrm>
          <a:prstGeom prst="downArrow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7" name="TextBox 28"/>
          <p:cNvSpPr txBox="1">
            <a:spLocks noChangeArrowheads="1"/>
          </p:cNvSpPr>
          <p:nvPr/>
        </p:nvSpPr>
        <p:spPr bwMode="auto">
          <a:xfrm>
            <a:off x="2362200" y="4876800"/>
            <a:ext cx="431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In turn leading to high demand for following services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2667000" y="4876800"/>
            <a:ext cx="3657600" cy="457200"/>
          </a:xfrm>
          <a:prstGeom prst="downArrow">
            <a:avLst/>
          </a:prstGeom>
          <a:solidFill>
            <a:schemeClr val="accent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819400" y="6324600"/>
            <a:ext cx="3352800" cy="228600"/>
          </a:xfrm>
          <a:prstGeom prst="rect">
            <a:avLst/>
          </a:prstGeom>
          <a:solidFill>
            <a:srgbClr val="F5DDA1"/>
          </a:solidFill>
          <a:ln w="3175" algn="ctr"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Cloud Computing / Virtualization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8727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9688" y="0"/>
            <a:ext cx="6400800" cy="762000"/>
          </a:xfrm>
        </p:spPr>
        <p:txBody>
          <a:bodyPr/>
          <a:lstStyle/>
          <a:p>
            <a:r>
              <a:rPr lang="en-US" dirty="0" smtClean="0"/>
              <a:t>Knowing your entry points in the continent will maximize your returns…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604" t="30573" r="42815" b="14650"/>
          <a:stretch>
            <a:fillRect/>
          </a:stretch>
        </p:blipFill>
        <p:spPr>
          <a:xfrm>
            <a:off x="2478088" y="1584325"/>
            <a:ext cx="4267200" cy="4587875"/>
          </a:xfrm>
        </p:spPr>
      </p:pic>
      <p:sp>
        <p:nvSpPr>
          <p:cNvPr id="5" name="Oval 4"/>
          <p:cNvSpPr/>
          <p:nvPr/>
        </p:nvSpPr>
        <p:spPr>
          <a:xfrm>
            <a:off x="2819400" y="2514600"/>
            <a:ext cx="1752600" cy="990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7588478">
            <a:off x="5183188" y="3214688"/>
            <a:ext cx="1524000" cy="11747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67200" y="4876800"/>
            <a:ext cx="1524000" cy="88423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918561"/>
              </p:ext>
            </p:extLst>
          </p:nvPr>
        </p:nvGraphicFramePr>
        <p:xfrm>
          <a:off x="573088" y="914400"/>
          <a:ext cx="8305800" cy="762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762000"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North Africa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North Africa comprises of important economies such as Egypt, Algeria and Morocco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Egypt is the most advanced economy in terms of ICT and the preferred entry point into the region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3429000" y="1752600"/>
            <a:ext cx="2362200" cy="762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8945" name="Group 33"/>
          <p:cNvGraphicFramePr>
            <a:graphicFrameLocks noGrp="1"/>
          </p:cNvGraphicFramePr>
          <p:nvPr/>
        </p:nvGraphicFramePr>
        <p:xfrm>
          <a:off x="192088" y="2438400"/>
          <a:ext cx="2590800" cy="195072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435100"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West Africa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West Africa comprises of countries such as Nigeria, Ghana and Ivory Coast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Ghana, though being a smaller economy than Nigeria offers the most suitable investment climate in the region and is often referred as Gateway to West 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29400" y="2362200"/>
          <a:ext cx="2362200" cy="22860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2286000"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East Africa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East Africa comprises of important economies such as Kenya, Tanzania and Uganda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Kenya is the most aggressive ICT economy in the region with the government being proactive and willing to invest in the sector.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47" name="Group 35"/>
          <p:cNvGraphicFramePr>
            <a:graphicFrameLocks noGrp="1"/>
          </p:cNvGraphicFramePr>
          <p:nvPr/>
        </p:nvGraphicFramePr>
        <p:xfrm>
          <a:off x="152400" y="5565775"/>
          <a:ext cx="4495800" cy="121920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762000"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South Africa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The Southern African region comprises of economies such as South Africa, Botswana and Zimbabwe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South Africa offers a developed work environment and business climate and is a suitable entry point into the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815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500" i="1" dirty="0">
              <a:solidFill>
                <a:srgbClr val="285394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3450" y="1152525"/>
            <a:ext cx="6597650" cy="7461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Africa as a Global Sourcing Location</a:t>
            </a:r>
            <a:endParaRPr lang="en-US" altLang="zh-CN" sz="2400" dirty="0" smtClean="0">
              <a:ea typeface="SimSun" charset="-122"/>
            </a:endParaRPr>
          </a:p>
        </p:txBody>
      </p:sp>
      <p:pic>
        <p:nvPicPr>
          <p:cNvPr id="77828" name="Picture 4" descr="Blue Glob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7863"/>
            <a:ext cx="19288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78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458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8436055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number of African locations are presenting opportunities for delivering outsourcing services</a:t>
            </a:r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27362"/>
            <a:ext cx="4804458" cy="2709356"/>
          </a:xfrm>
          <a:prstGeom prst="rect">
            <a:avLst/>
          </a:prstGeom>
          <a:noFill/>
        </p:spPr>
      </p:pic>
      <p:graphicFrame>
        <p:nvGraphicFramePr>
          <p:cNvPr id="2304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3480431"/>
              </p:ext>
            </p:extLst>
          </p:nvPr>
        </p:nvGraphicFramePr>
        <p:xfrm>
          <a:off x="152400" y="860425"/>
          <a:ext cx="678179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83"/>
                <a:gridCol w="1091148"/>
                <a:gridCol w="813680"/>
                <a:gridCol w="811977"/>
                <a:gridCol w="811978"/>
                <a:gridCol w="811977"/>
                <a:gridCol w="811978"/>
                <a:gridCol w="811977"/>
              </a:tblGrid>
              <a:tr h="300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Egypt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Tunisia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Morocco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South Africa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Kenya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Mauritius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Ghana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23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Cities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Cairo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Tunis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Rabat, Casablanca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Johannesburg, Cape Town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Nairobi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Port Louis, Ebene Cyber City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Accra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54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companies present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Cisco, Google, IBM, Microsoft, Orange, Convergys, EDS, Unisys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Teleperformance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IBM, Stream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Accenture, TCS, </a:t>
                      </a: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Atos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Origin, EDS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IBM, Accenture, TCS, Atos Origin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Kencall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Accenture, Infosys, Ceridian, AXA, TNT, Orange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38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Processes currently </a:t>
                      </a: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offshored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potential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IT, Contact Center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R&amp;D, Contact Center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IT, Contact Center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Center, 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Center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Center, IT, BPO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Contact Center, BPO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23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Languages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Arabic, English, French, German, Spanish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French, Arabic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French, Arabic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English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English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English, French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English, French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30460" name="AutoShape 60"/>
          <p:cNvSpPr>
            <a:spLocks noChangeArrowheads="1"/>
          </p:cNvSpPr>
          <p:nvPr/>
        </p:nvSpPr>
        <p:spPr bwMode="auto">
          <a:xfrm>
            <a:off x="6781800" y="1219200"/>
            <a:ext cx="2362200" cy="1752600"/>
          </a:xfrm>
          <a:prstGeom prst="roundRect">
            <a:avLst>
              <a:gd name="adj" fmla="val 16667"/>
            </a:avLst>
          </a:prstGeom>
          <a:solidFill>
            <a:srgbClr val="EAEAEA">
              <a:alpha val="50000"/>
            </a:srgbClr>
          </a:solidFill>
          <a:ln w="952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33363" indent="-233363">
              <a:buFontTx/>
              <a:buChar char="•"/>
            </a:pPr>
            <a:r>
              <a:rPr lang="en-US" sz="1200" b="1">
                <a:solidFill>
                  <a:srgbClr val="CC0000"/>
                </a:solidFill>
                <a:latin typeface="Verdana" pitchFamily="34" charset="0"/>
              </a:rPr>
              <a:t>African locations are facing competition from a number of cities within the continent, with each location offering their own value proposition</a:t>
            </a:r>
          </a:p>
        </p:txBody>
      </p:sp>
      <p:sp>
        <p:nvSpPr>
          <p:cNvPr id="230461" name="AutoShape 61"/>
          <p:cNvSpPr>
            <a:spLocks noChangeArrowheads="1"/>
          </p:cNvSpPr>
          <p:nvPr/>
        </p:nvSpPr>
        <p:spPr bwMode="auto">
          <a:xfrm>
            <a:off x="457200" y="4267200"/>
            <a:ext cx="3581400" cy="2057400"/>
          </a:xfrm>
          <a:prstGeom prst="roundRect">
            <a:avLst>
              <a:gd name="adj" fmla="val 16667"/>
            </a:avLst>
          </a:prstGeom>
          <a:solidFill>
            <a:srgbClr val="EAEAEA">
              <a:alpha val="50000"/>
            </a:srgbClr>
          </a:solidFill>
          <a:ln w="952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33363" indent="-233363">
              <a:buFontTx/>
              <a:buChar char="•"/>
            </a:pPr>
            <a:r>
              <a:rPr lang="en-US" sz="1200" b="1" dirty="0">
                <a:solidFill>
                  <a:srgbClr val="CC0000"/>
                </a:solidFill>
                <a:latin typeface="Verdana" pitchFamily="34" charset="0"/>
              </a:rPr>
              <a:t>The locations also face stiff competition from other emerging destinations in Latin America, South East Asia among others</a:t>
            </a:r>
          </a:p>
          <a:p>
            <a:pPr marL="233363" indent="-233363">
              <a:buFontTx/>
              <a:buChar char="•"/>
            </a:pPr>
            <a:r>
              <a:rPr lang="en-US" sz="1200" b="1" dirty="0">
                <a:solidFill>
                  <a:srgbClr val="CC0000"/>
                </a:solidFill>
                <a:latin typeface="Verdana" pitchFamily="34" charset="0"/>
              </a:rPr>
              <a:t>Some of the mature locations such as South Africa, Egypt compare favorably with centers in other geographies</a:t>
            </a:r>
          </a:p>
        </p:txBody>
      </p:sp>
    </p:spTree>
    <p:extLst>
      <p:ext uri="{BB962C8B-B14F-4D97-AF65-F5344CB8AC3E}">
        <p14:creationId xmlns:p14="http://schemas.microsoft.com/office/powerpoint/2010/main" xmlns="" val="14205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Global Corporations in Africa</a:t>
            </a:r>
          </a:p>
        </p:txBody>
      </p:sp>
      <p:sp>
        <p:nvSpPr>
          <p:cNvPr id="32770" name="Text Box 106"/>
          <p:cNvSpPr txBox="1">
            <a:spLocks noChangeArrowheads="1"/>
          </p:cNvSpPr>
          <p:nvPr/>
        </p:nvSpPr>
        <p:spPr bwMode="auto">
          <a:xfrm>
            <a:off x="304800" y="990600"/>
            <a:ext cx="868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chemeClr val="hlink"/>
                </a:solidFill>
                <a:latin typeface="Verdana" pitchFamily="34" charset="0"/>
              </a:rPr>
              <a:t>A number of </a:t>
            </a:r>
            <a:r>
              <a:rPr lang="en-US" sz="1600" b="1" i="1" dirty="0" smtClean="0">
                <a:solidFill>
                  <a:schemeClr val="hlink"/>
                </a:solidFill>
                <a:latin typeface="Verdana" pitchFamily="34" charset="0"/>
              </a:rPr>
              <a:t>companies have </a:t>
            </a:r>
            <a:r>
              <a:rPr lang="en-US" sz="1600" b="1" i="1" dirty="0">
                <a:solidFill>
                  <a:schemeClr val="hlink"/>
                </a:solidFill>
                <a:latin typeface="Verdana" pitchFamily="34" charset="0"/>
              </a:rPr>
              <a:t>made </a:t>
            </a:r>
            <a:r>
              <a:rPr lang="en-US" sz="1600" b="1" i="1" dirty="0" smtClean="0">
                <a:solidFill>
                  <a:schemeClr val="hlink"/>
                </a:solidFill>
                <a:latin typeface="Verdana" pitchFamily="34" charset="0"/>
              </a:rPr>
              <a:t>successful forays </a:t>
            </a:r>
            <a:r>
              <a:rPr lang="en-US" sz="1600" b="1" i="1" dirty="0">
                <a:solidFill>
                  <a:schemeClr val="hlink"/>
                </a:solidFill>
                <a:latin typeface="Verdana" pitchFamily="34" charset="0"/>
              </a:rPr>
              <a:t>in Africa</a:t>
            </a:r>
          </a:p>
        </p:txBody>
      </p:sp>
      <p:sp>
        <p:nvSpPr>
          <p:cNvPr id="32771" name="Rectangle 30"/>
          <p:cNvSpPr>
            <a:spLocks noChangeArrowheads="1"/>
          </p:cNvSpPr>
          <p:nvPr/>
        </p:nvSpPr>
        <p:spPr bwMode="auto">
          <a:xfrm>
            <a:off x="304800" y="1371600"/>
            <a:ext cx="8534400" cy="19050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Verdana" pitchFamily="34" charset="0"/>
            </a:endParaRPr>
          </a:p>
        </p:txBody>
      </p:sp>
      <p:pic>
        <p:nvPicPr>
          <p:cNvPr id="32772" name="Picture 33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447800"/>
            <a:ext cx="119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5" descr="tata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524000"/>
            <a:ext cx="68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7" descr="nucleus_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362200"/>
            <a:ext cx="762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9" descr="Infosy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3382" y="1946563"/>
            <a:ext cx="155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0" descr="Wipro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2286000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1" descr="NIIT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1600200"/>
            <a:ext cx="1104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2" descr="Mahindra Satyam_logo"/>
          <p:cNvPicPr>
            <a:picLocks noChangeAspect="1" noChangeArrowheads="1"/>
          </p:cNvPicPr>
          <p:nvPr/>
        </p:nvPicPr>
        <p:blipFill>
          <a:blip r:embed="rId12" cstate="print"/>
          <a:srcRect l="5128" t="23596" r="17949" b="4494"/>
          <a:stretch>
            <a:fillRect/>
          </a:stretch>
        </p:blipFill>
        <p:spPr bwMode="auto">
          <a:xfrm>
            <a:off x="3200400" y="1676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43" descr="aptech-education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28899" y="2685802"/>
            <a:ext cx="1200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44" descr="Essar Telecom"/>
          <p:cNvPicPr>
            <a:picLocks noChangeAspect="1" noChangeArrowheads="1"/>
          </p:cNvPicPr>
          <p:nvPr/>
        </p:nvPicPr>
        <p:blipFill>
          <a:blip r:embed="rId14" cstate="print"/>
          <a:srcRect t="15117" b="19768"/>
          <a:stretch>
            <a:fillRect/>
          </a:stretch>
        </p:blipFill>
        <p:spPr bwMode="auto">
          <a:xfrm>
            <a:off x="3200400" y="2057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45" descr="Bharti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2133600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46" descr="Zensar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2286000"/>
            <a:ext cx="1114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47" descr="Genpact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4600" y="2819400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49" descr="HCL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0400" y="274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961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049543"/>
              </p:ext>
            </p:extLst>
          </p:nvPr>
        </p:nvGraphicFramePr>
        <p:xfrm>
          <a:off x="245425" y="3362701"/>
          <a:ext cx="8610600" cy="325069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286494"/>
                <a:gridCol w="7324106"/>
              </a:tblGrid>
              <a:tr h="484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IBM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kumimoji="0" lang="en-GB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 year $1.5-billion contract with Bharti Airtel to manage and support the IT infrastructure of its African operations. 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kumimoji="0" lang="en-GB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Consolidation of 16 different IT environments across Bharti </a:t>
                      </a:r>
                      <a:r>
                        <a:rPr kumimoji="0" lang="en-GB" sz="105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Airtel's</a:t>
                      </a:r>
                      <a:r>
                        <a:rPr kumimoji="0" lang="en-GB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African operations into an integrated IT system and will oversee the management of all of the applications, data </a:t>
                      </a:r>
                      <a:r>
                        <a:rPr kumimoji="0" lang="en-GB" sz="105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center</a:t>
                      </a:r>
                      <a:r>
                        <a:rPr kumimoji="0" lang="en-GB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operations, servers, storage and desktop services.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97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Tata Consultancy Services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$11.5-million transformational deal to design, install and integrate a tax administration system for the Uganda Revenue Authority (URA)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Deals with government and private players in Morocco and Botswana including Botswana Telecom, </a:t>
                      </a:r>
                      <a:r>
                        <a:rPr kumimoji="0" lang="en-GB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Application Modernisation for Central Depository of Morocco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09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Mahindra Satyam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Engaged with South African State and Local Governments, Air Mauritius, State Bank and Revenue Authority of Mauritius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ERP applications deal for Kenya Airways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222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HCL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Implementing IT Infrastructure for Prestigious Pan-African e-Network Project for Tele-education &amp; Tele- medicine- connecting 53 African Nations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1349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Infosys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Multiple installations for FINACLE in Nigeria and Kenya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219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3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Nucleus Software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14+ implementations of its banking product in Africa</a:t>
                      </a:r>
                      <a:endParaRPr kumimoji="0" lang="en-US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43436" y="1540388"/>
            <a:ext cx="1105425" cy="44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899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Global Business evaluate Africa?</a:t>
            </a:r>
          </a:p>
        </p:txBody>
      </p:sp>
      <p:sp>
        <p:nvSpPr>
          <p:cNvPr id="4" name="Pentagon 3"/>
          <p:cNvSpPr/>
          <p:nvPr/>
        </p:nvSpPr>
        <p:spPr>
          <a:xfrm>
            <a:off x="321581" y="1474599"/>
            <a:ext cx="1905000" cy="761767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Right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8981" y="1480695"/>
            <a:ext cx="64928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Africa has huge unmet ICT demand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Governments and business that were apprehensive till some time back have realized the potential of ICT and are willing to invest </a:t>
            </a:r>
          </a:p>
        </p:txBody>
      </p:sp>
      <p:sp>
        <p:nvSpPr>
          <p:cNvPr id="7" name="Pentagon 6"/>
          <p:cNvSpPr/>
          <p:nvPr/>
        </p:nvSpPr>
        <p:spPr>
          <a:xfrm>
            <a:off x="321581" y="2400112"/>
            <a:ext cx="1905000" cy="761767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Lesser Competition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8981" y="2406207"/>
            <a:ext cx="64928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Lack of service provider maturity has prevented many from outsourcing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Availability of competent providers can unlock the potential</a:t>
            </a:r>
          </a:p>
        </p:txBody>
      </p:sp>
      <p:sp>
        <p:nvSpPr>
          <p:cNvPr id="11" name="Pentagon 10"/>
          <p:cNvSpPr/>
          <p:nvPr/>
        </p:nvSpPr>
        <p:spPr>
          <a:xfrm>
            <a:off x="321581" y="3303399"/>
            <a:ext cx="1905000" cy="761767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Easier Market Penetration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8981" y="3309495"/>
            <a:ext cx="64928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With right approach and partnerships, Africa can be a more cost effective market to penetrate into than developed markets such as US / UK</a:t>
            </a:r>
          </a:p>
        </p:txBody>
      </p:sp>
      <p:sp>
        <p:nvSpPr>
          <p:cNvPr id="13" name="Pentagon 12"/>
          <p:cNvSpPr/>
          <p:nvPr/>
        </p:nvSpPr>
        <p:spPr>
          <a:xfrm>
            <a:off x="321581" y="4217799"/>
            <a:ext cx="1905000" cy="761767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Incentives &amp; 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8981" y="4223895"/>
            <a:ext cx="64928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Governments offering heavy incentives and tax benefits for investments in ICT including IT / BPO services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Favorable policies &amp; red carpet welcome for ICT companies can be expected in most countries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321581" y="5132199"/>
            <a:ext cx="1905000" cy="761767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Higher Realization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78981" y="5138295"/>
            <a:ext cx="64928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Billing rates are more lucrative than many regions of the world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Lack of deployable IT skills has also resulted in billing rates being higher than most developing nations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403188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3450" y="1254125"/>
            <a:ext cx="6597650" cy="746125"/>
          </a:xfrm>
        </p:spPr>
        <p:txBody>
          <a:bodyPr anchor="t"/>
          <a:lstStyle/>
          <a:p>
            <a:pPr eaLnBrk="1" hangingPunct="1"/>
            <a:r>
              <a:rPr lang="en-US" sz="3000" dirty="0" smtClean="0">
                <a:latin typeface="Verdana" pitchFamily="34" charset="0"/>
              </a:rPr>
              <a:t>Case Studies</a:t>
            </a:r>
          </a:p>
        </p:txBody>
      </p:sp>
      <p:pic>
        <p:nvPicPr>
          <p:cNvPr id="3076" name="Picture 4" descr="Blue Glob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19240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453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618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363508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Aegis – Leading Emerging Markets Customer Care Company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02336" y="1170432"/>
            <a:ext cx="304800" cy="5108448"/>
          </a:xfrm>
          <a:prstGeom prst="downArrow">
            <a:avLst>
              <a:gd name="adj1" fmla="val 100000"/>
              <a:gd name="adj2" fmla="val 17460"/>
            </a:avLst>
          </a:prstGeom>
          <a:solidFill>
            <a:srgbClr val="FFFF9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1" u="none" strike="noStrike" cap="none" normalizeH="0" baseline="0" smtClean="0">
              <a:ln>
                <a:noFill/>
              </a:ln>
              <a:solidFill>
                <a:srgbClr val="285394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16200000" flipH="1">
            <a:off x="-1828800" y="3718560"/>
            <a:ext cx="4754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63296" y="1341120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63296" y="1737360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3296" y="2170176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3296" y="2627376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63296" y="3590544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63296" y="4779264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63296" y="4163568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5645" y="1247394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2004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93103" y="1147572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Essar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acquires Aegis Communications Group; 2400 employees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6576" y="999744"/>
            <a:ext cx="1828800" cy="547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1" u="none" strike="noStrike" cap="none" normalizeH="0" baseline="0" smtClean="0">
              <a:ln>
                <a:noFill/>
              </a:ln>
              <a:solidFill>
                <a:srgbClr val="285394"/>
              </a:solidFill>
              <a:effectLst/>
              <a:latin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5645" y="1856994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2005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5645" y="2545842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2006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5645" y="4673346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2008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747967" y="4579620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Acquires AOL India Captive,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and People Support, Philippines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0" baseline="0" dirty="0" smtClean="0">
                <a:solidFill>
                  <a:srgbClr val="0C2D83"/>
                </a:solidFill>
                <a:latin typeface="+mn-lt"/>
                <a:cs typeface="Arial" pitchFamily="34" charset="0"/>
              </a:rPr>
              <a:t>Crosses</a:t>
            </a:r>
            <a:r>
              <a:rPr lang="en-US" sz="700" b="0" i="0" kern="0" dirty="0" smtClean="0">
                <a:solidFill>
                  <a:srgbClr val="0C2D83"/>
                </a:solidFill>
                <a:latin typeface="+mn-lt"/>
                <a:cs typeface="Arial" pitchFamily="34" charset="0"/>
              </a:rPr>
              <a:t> 30,000 employees; US$ 400 </a:t>
            </a:r>
            <a:r>
              <a:rPr lang="en-US" sz="700" b="0" i="0" kern="0" dirty="0" err="1" smtClean="0">
                <a:solidFill>
                  <a:srgbClr val="0C2D83"/>
                </a:solidFill>
                <a:latin typeface="+mn-lt"/>
                <a:cs typeface="Arial" pitchFamily="34" charset="0"/>
              </a:rPr>
              <a:t>mn</a:t>
            </a:r>
            <a:r>
              <a:rPr lang="en-US" sz="700" b="0" i="0" kern="0" dirty="0" smtClean="0">
                <a:solidFill>
                  <a:srgbClr val="0C2D83"/>
                </a:solidFill>
                <a:latin typeface="+mn-lt"/>
                <a:cs typeface="Arial" pitchFamily="34" charset="0"/>
              </a:rPr>
              <a:t> revenue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87007" y="1824228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Acquires Swift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Response, Customer First and Orion Dialog to gain access to Indian market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741871" y="2537460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Buys </a:t>
            </a:r>
            <a:r>
              <a:rPr kumimoji="0" lang="en-US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Technion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to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address database marketing space and gain </a:t>
            </a:r>
            <a:r>
              <a:rPr kumimoji="0" lang="en-US" sz="700" b="0" i="0" u="none" strike="noStrike" kern="0" cap="none" spc="0" normalizeH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VoiP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expertise; reaches close to $ 100 </a:t>
            </a:r>
            <a:r>
              <a:rPr kumimoji="0" lang="en-US" sz="700" b="0" i="0" u="none" strike="noStrike" kern="0" cap="none" spc="0" normalizeH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mn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revenues, 8000 FTEs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19549" y="3466338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2007</a:t>
            </a: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35775" y="3457956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Acquires Global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n-US" sz="700" b="0" i="0" u="none" strike="noStrike" kern="0" cap="none" spc="0" normalizeH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Vantedge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and Teletech to gain access to US receivables market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0" baseline="0" dirty="0" smtClean="0">
                <a:solidFill>
                  <a:srgbClr val="0C2D83"/>
                </a:solidFill>
                <a:latin typeface="+mn-lt"/>
                <a:cs typeface="Arial" pitchFamily="34" charset="0"/>
              </a:rPr>
              <a:t>18000+ employees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62912" y="975360"/>
            <a:ext cx="7022592" cy="112166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Overview</a:t>
            </a:r>
            <a:endParaRPr kumimoji="0" lang="en-US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A Tier One contact center company specializing in customer lifecycle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US$ 500 MM Integrated BPO Leader providing Customer Interaction and Back-office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Ranks among the Top Contact Centers in India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33 Centers ; 10 in the US; 1 in Costa Rica; 15 in India;   5 in Philippines; 1 in Kenya &amp; 1 in SAF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Employee: 31,000+ ; Seats: 20,000+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900" b="0" i="0" dirty="0" smtClean="0">
                <a:solidFill>
                  <a:schemeClr val="tx1"/>
                </a:solidFill>
                <a:latin typeface="Arial" charset="0"/>
              </a:rPr>
              <a:t>135 clients, 42 delivery centers, over 39,000 employees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45"/>
          <p:cNvGrpSpPr/>
          <p:nvPr/>
        </p:nvGrpSpPr>
        <p:grpSpPr>
          <a:xfrm>
            <a:off x="2049650" y="3974592"/>
            <a:ext cx="5756547" cy="2574984"/>
            <a:chOff x="2561714" y="3901440"/>
            <a:chExt cx="5756547" cy="2574984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46" t="30122"/>
            <a:stretch>
              <a:fillRect/>
            </a:stretch>
          </p:blipFill>
          <p:spPr bwMode="auto">
            <a:xfrm>
              <a:off x="2561714" y="3901440"/>
              <a:ext cx="5756547" cy="257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810" t="3463" b="91850"/>
            <a:stretch>
              <a:fillRect/>
            </a:stretch>
          </p:blipFill>
          <p:spPr bwMode="auto">
            <a:xfrm>
              <a:off x="2632710" y="5824702"/>
              <a:ext cx="2036826" cy="12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6609" y="5976657"/>
              <a:ext cx="1791165" cy="45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2912" y="2133603"/>
          <a:ext cx="7034784" cy="17404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33526"/>
                <a:gridCol w="6001258"/>
              </a:tblGrid>
              <a:tr h="1050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  <a:r>
                        <a:rPr lang="en-US" sz="14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Offerings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Aegis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CRM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Customer acquisition, service and retention, up-sell/cross-sell, travel planning and reservations, product inquiries, account billing, technical support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13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Aegis Collect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Early stage receivable, third party recoveries, data analytics, strict compliance adherence, payment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processing,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SAS 70 certification, skip tracing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Aegis Engineering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 Hydrocarbon, petro chemical, metallurgy, power, OSBL/ISBL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Aegis Health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 Revenue Cycle Management, claims processing, adjudication, eligibility and benefits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13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Aegis RapidText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Transcription, real-time &amp; offline video captioning, time coding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&amp; indexing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, data entry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&amp;verification 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Aegis Spend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Mgmt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Source-to-contract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processes, procure-to-pay processes,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&amp; invoice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automation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  <a:tr h="76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Aegis Tech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Business solutions for unified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communication, network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infra.,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information security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&amp; apps, &amp;</a:t>
                      </a:r>
                      <a:r>
                        <a:rPr lang="en-US" sz="9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business </a:t>
                      </a:r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consulting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ctr"/>
                </a:tc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 bwMode="auto">
          <a:xfrm>
            <a:off x="469392" y="5675376"/>
            <a:ext cx="1828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31741" y="5569458"/>
            <a:ext cx="404007" cy="2321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54000" tIns="54000" rIns="54000" bIns="54000">
            <a:spAutoFit/>
          </a:bodyPr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2009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754063" y="5475732"/>
            <a:ext cx="1147889" cy="4008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Acquires CCN,</a:t>
            </a:r>
            <a:r>
              <a:rPr kumimoji="0" lang="en-US" sz="700" b="0" i="0" u="none" strike="noStrike" kern="0" cap="none" spc="0" normalizeH="0" noProof="0" dirty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South Africa, and UCMS (Australia) – reach 37,000 employees and $ 600 </a:t>
            </a:r>
            <a:r>
              <a:rPr kumimoji="0" lang="en-US" sz="700" b="0" i="0" u="none" strike="noStrike" kern="0" cap="none" spc="0" normalizeH="0" noProof="0" dirty="0" err="1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mn</a:t>
            </a:r>
            <a:r>
              <a:rPr lang="en-US" sz="700" b="0" i="0" kern="0" dirty="0" smtClean="0">
                <a:solidFill>
                  <a:srgbClr val="0C2D83"/>
                </a:solidFill>
                <a:latin typeface="+mn-lt"/>
                <a:cs typeface="Arial" pitchFamily="34" charset="0"/>
              </a:rPr>
              <a:t> revenues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pic>
        <p:nvPicPr>
          <p:cNvPr id="3" name="Picture 4" descr="New AEGIS LOGO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6107" r="11409" b="85356"/>
          <a:stretch>
            <a:fillRect/>
          </a:stretch>
        </p:blipFill>
        <p:spPr bwMode="auto">
          <a:xfrm>
            <a:off x="7742637" y="1155371"/>
            <a:ext cx="1141152" cy="4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74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126" y="1373582"/>
            <a:ext cx="6766490" cy="462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5"/>
          <p:cNvSpPr txBox="1">
            <a:spLocks noChangeArrowheads="1"/>
          </p:cNvSpPr>
          <p:nvPr/>
        </p:nvSpPr>
        <p:spPr bwMode="auto">
          <a:xfrm>
            <a:off x="4279392" y="5782085"/>
            <a:ext cx="46702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IAOP World’s Best 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- Avasant </a:t>
            </a:r>
            <a:r>
              <a:rPr lang="en-US" sz="1000" dirty="0">
                <a:latin typeface="Verdana" pitchFamily="34" charset="0"/>
                <a:cs typeface="Arial" charset="0"/>
              </a:rPr>
              <a:t>has also been the recipient of several awards for excellence in Management Consulting and 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Sourcing </a:t>
            </a:r>
            <a:r>
              <a:rPr lang="en-US" sz="1000" dirty="0">
                <a:latin typeface="Verdana" pitchFamily="34" charset="0"/>
                <a:cs typeface="Arial" charset="0"/>
              </a:rPr>
              <a:t>Advisory. 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 Avasant </a:t>
            </a:r>
            <a:r>
              <a:rPr lang="en-US" sz="1000" dirty="0">
                <a:latin typeface="Verdana" pitchFamily="34" charset="0"/>
                <a:cs typeface="Arial" charset="0"/>
              </a:rPr>
              <a:t>has been 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designated among </a:t>
            </a:r>
            <a:r>
              <a:rPr lang="en-US" sz="1000" dirty="0">
                <a:latin typeface="Verdana" pitchFamily="34" charset="0"/>
                <a:cs typeface="Arial" charset="0"/>
              </a:rPr>
              <a:t>the “World’s Best Outsourcing Advisors” 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 </a:t>
            </a:r>
            <a:r>
              <a:rPr lang="en-US" sz="1000" dirty="0">
                <a:latin typeface="Verdana" pitchFamily="34" charset="0"/>
                <a:cs typeface="Arial" charset="0"/>
              </a:rPr>
              <a:t>by the International Association of Outsourcing Professionals (IAOP</a:t>
            </a:r>
            <a:r>
              <a:rPr lang="en-US" sz="1000" dirty="0" smtClean="0">
                <a:latin typeface="Verdana" pitchFamily="34" charset="0"/>
                <a:cs typeface="Arial" charset="0"/>
              </a:rPr>
              <a:t>) in 2009, 2010 and for 2011. </a:t>
            </a:r>
            <a:endParaRPr lang="en-US" sz="1000" dirty="0">
              <a:latin typeface="Verdana" pitchFamily="34" charset="0"/>
              <a:cs typeface="Arial" charset="0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762000"/>
          </a:xfrm>
        </p:spPr>
        <p:txBody>
          <a:bodyPr/>
          <a:lstStyle/>
          <a:p>
            <a:r>
              <a:rPr lang="en-US" dirty="0" smtClean="0"/>
              <a:t>About Avasant</a:t>
            </a:r>
            <a:endParaRPr lang="en-US" dirty="0"/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52400" y="838200"/>
            <a:ext cx="8591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1F497D"/>
                </a:solidFill>
                <a:cs typeface="Arial" pitchFamily="34" charset="0"/>
              </a:rPr>
              <a:t>Within Avasant’s primary disciplines: Enterprise Optimization, Sourcing Advisory and Globalization Advisory; are comprehensive solutions sets which have been hailed across the industry in recent years</a:t>
            </a:r>
            <a:endParaRPr lang="en-US" sz="1200" b="1" dirty="0">
              <a:solidFill>
                <a:srgbClr val="1F497D"/>
              </a:solidFill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17" y="1685580"/>
            <a:ext cx="3437432" cy="27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 descr="http://www.iaop.org/Content/Files/59975_files/image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3154" y="5145024"/>
            <a:ext cx="1632254" cy="1024128"/>
          </a:xfrm>
          <a:prstGeom prst="rect">
            <a:avLst/>
          </a:prstGeom>
          <a:noFill/>
        </p:spPr>
      </p:pic>
      <p:pic>
        <p:nvPicPr>
          <p:cNvPr id="19460" name="Picture 10" descr="2010-WBOA-logo"/>
          <p:cNvPicPr>
            <a:picLocks noChangeAspect="1" noChangeArrowheads="1"/>
          </p:cNvPicPr>
          <p:nvPr/>
        </p:nvPicPr>
        <p:blipFill>
          <a:blip r:embed="rId7" cstate="print"/>
          <a:srcRect t="4909"/>
          <a:stretch>
            <a:fillRect/>
          </a:stretch>
        </p:blipFill>
        <p:spPr bwMode="auto">
          <a:xfrm>
            <a:off x="2231533" y="5401056"/>
            <a:ext cx="1650493" cy="914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8" cstate="print"/>
          <a:srcRect t="5539"/>
          <a:stretch>
            <a:fillRect/>
          </a:stretch>
        </p:blipFill>
        <p:spPr bwMode="auto">
          <a:xfrm>
            <a:off x="2452116" y="5614415"/>
            <a:ext cx="1646607" cy="9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266" y="4325619"/>
            <a:ext cx="1443038" cy="194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:\Documents and Settings\Admin\Desktop\for-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724400" y="3143250"/>
            <a:ext cx="4419600" cy="60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spcAft>
                <a:spcPct val="10000"/>
              </a:spcAft>
            </a:pPr>
            <a:endParaRPr lang="en-US" sz="8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spcBef>
                <a:spcPct val="25000"/>
              </a:spcBef>
              <a:spcAft>
                <a:spcPct val="10000"/>
              </a:spcAft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en-US" sz="33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7388" y="3544888"/>
            <a:ext cx="28638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r>
              <a:rPr lang="en-US">
                <a:latin typeface="Tahoma" pitchFamily="34" charset="0"/>
                <a:cs typeface="Arial" pitchFamily="34" charset="0"/>
              </a:rPr>
              <a:t/>
            </a:r>
            <a:br>
              <a:rPr lang="en-US">
                <a:latin typeface="Tahoma" pitchFamily="34" charset="0"/>
                <a:cs typeface="Arial" pitchFamily="34" charset="0"/>
              </a:rPr>
            </a:br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24000" y="5105400"/>
            <a:ext cx="2509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Consulting Advisors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for the Global Economy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29200" y="42672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Contact: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29200" y="4800600"/>
            <a:ext cx="37338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>
                <a:latin typeface="Verdana" pitchFamily="34" charset="0"/>
              </a:rPr>
              <a:t>Kevin.S.Parikh</a:t>
            </a:r>
            <a:endParaRPr lang="en-US" sz="1600" b="1" dirty="0">
              <a:latin typeface="Verdana" pitchFamily="34" charset="0"/>
            </a:endParaRPr>
          </a:p>
          <a:p>
            <a:pPr algn="ctr"/>
            <a:r>
              <a:rPr lang="en-US" sz="1400" b="1" dirty="0">
                <a:latin typeface="Verdana" pitchFamily="34" charset="0"/>
              </a:rPr>
              <a:t>Senior Partner and CEO </a:t>
            </a:r>
          </a:p>
          <a:p>
            <a:pPr algn="ctr"/>
            <a:r>
              <a:rPr lang="en-US" sz="1400" b="1" dirty="0">
                <a:latin typeface="Verdana" pitchFamily="34" charset="0"/>
              </a:rPr>
              <a:t>Voice: (310) 643-3030  </a:t>
            </a:r>
          </a:p>
          <a:p>
            <a:pPr algn="ctr"/>
            <a:r>
              <a:rPr lang="en-US" sz="1400" b="1" dirty="0">
                <a:latin typeface="Verdana" pitchFamily="34" charset="0"/>
              </a:rPr>
              <a:t>Mobile: (310) 995-1521 </a:t>
            </a:r>
          </a:p>
          <a:p>
            <a:pPr algn="ctr"/>
            <a:r>
              <a:rPr lang="en-US" sz="1400" b="1" dirty="0">
                <a:latin typeface="Verdana" pitchFamily="34" charset="0"/>
              </a:rPr>
              <a:t>kevin.parikh@avasant.com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64145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oid 23"/>
          <p:cNvSpPr/>
          <p:nvPr/>
        </p:nvSpPr>
        <p:spPr>
          <a:xfrm>
            <a:off x="76200" y="914401"/>
            <a:ext cx="8991600" cy="5617028"/>
          </a:xfrm>
          <a:prstGeom prst="trapezoid">
            <a:avLst>
              <a:gd name="adj" fmla="val 42748"/>
            </a:avLst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Avasant </a:t>
            </a:r>
            <a:r>
              <a:rPr lang="en-US" dirty="0" smtClean="0"/>
              <a:t>Global Services Footprint</a:t>
            </a:r>
            <a:endParaRPr lang="en-US" dirty="0"/>
          </a:p>
        </p:txBody>
      </p:sp>
      <p:pic>
        <p:nvPicPr>
          <p:cNvPr id="27" name="Picture 2" descr="C:\Users\Ashwin Waghela\Desktop\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46208"/>
            <a:ext cx="7086600" cy="330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/>
        </p:nvSpPr>
        <p:spPr>
          <a:xfrm>
            <a:off x="304800" y="1143000"/>
            <a:ext cx="8534400" cy="3810000"/>
          </a:xfrm>
          <a:prstGeom prst="downArrowCallout">
            <a:avLst>
              <a:gd name="adj1" fmla="val 30351"/>
              <a:gd name="adj2" fmla="val 51619"/>
              <a:gd name="adj3" fmla="val 11988"/>
              <a:gd name="adj4" fmla="val 75216"/>
            </a:avLst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factors are impacting </a:t>
            </a:r>
            <a:r>
              <a:rPr lang="en-US" dirty="0" smtClean="0"/>
              <a:t>Globalization today…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286000" y="1295400"/>
            <a:ext cx="3886200" cy="533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Adoption of cloud computing and </a:t>
            </a:r>
            <a:r>
              <a:rPr lang="en-US" sz="1100" dirty="0" err="1" smtClean="0"/>
              <a:t>SaaS</a:t>
            </a:r>
            <a:r>
              <a:rPr lang="en-US" sz="1100" dirty="0" smtClean="0"/>
              <a:t> are revolutionizing the way services are delivered</a:t>
            </a:r>
            <a:endParaRPr lang="en-US" sz="1100" dirty="0"/>
          </a:p>
        </p:txBody>
      </p:sp>
      <p:sp>
        <p:nvSpPr>
          <p:cNvPr id="9" name="Pentagon 8"/>
          <p:cNvSpPr/>
          <p:nvPr/>
        </p:nvSpPr>
        <p:spPr>
          <a:xfrm>
            <a:off x="2286000" y="1981200"/>
            <a:ext cx="3886200" cy="533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Political compulsions make governments take decision that can adversely affect outsourcing potential </a:t>
            </a:r>
            <a:endParaRPr lang="en-US" sz="1100" dirty="0"/>
          </a:p>
        </p:txBody>
      </p:sp>
      <p:sp>
        <p:nvSpPr>
          <p:cNvPr id="10" name="Pentagon 9"/>
          <p:cNvSpPr/>
          <p:nvPr/>
        </p:nvSpPr>
        <p:spPr>
          <a:xfrm>
            <a:off x="2286000" y="2667000"/>
            <a:ext cx="3886200" cy="533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Slow economic recovery is putting a lot of </a:t>
            </a:r>
          </a:p>
          <a:p>
            <a:pPr algn="ctr"/>
            <a:r>
              <a:rPr lang="en-US" sz="1100" dirty="0" smtClean="0"/>
              <a:t>pressure on organizations to cut costs</a:t>
            </a:r>
            <a:endParaRPr lang="en-US" sz="1100" dirty="0"/>
          </a:p>
        </p:txBody>
      </p:sp>
      <p:sp>
        <p:nvSpPr>
          <p:cNvPr id="11" name="Pentagon 10"/>
          <p:cNvSpPr/>
          <p:nvPr/>
        </p:nvSpPr>
        <p:spPr>
          <a:xfrm>
            <a:off x="2286000" y="3352800"/>
            <a:ext cx="3886200" cy="533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Saturation of developed markets compared to  strong growth in emerging markets </a:t>
            </a:r>
            <a:endParaRPr lang="en-US" sz="11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24600" y="12192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200" b="1" dirty="0" smtClean="0">
                <a:latin typeface="+mn-lt"/>
              </a:rPr>
              <a:t>Pay Per Use Model</a:t>
            </a:r>
            <a:endParaRPr lang="en-US" sz="1200" b="1" dirty="0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4600" y="25908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Lower </a:t>
            </a:r>
            <a:r>
              <a:rPr lang="en-US" sz="1200" b="1" dirty="0" err="1" smtClean="0"/>
              <a:t>Capex</a:t>
            </a:r>
            <a:r>
              <a:rPr lang="en-US" sz="1200" b="1" dirty="0" smtClean="0"/>
              <a:t> /</a:t>
            </a: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Rapid deployment</a:t>
            </a:r>
            <a:endParaRPr lang="en-US" sz="1200" b="1" dirty="0"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24600" y="21336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200" b="1" dirty="0" smtClean="0">
                <a:latin typeface="+mn-lt"/>
              </a:rPr>
              <a:t>Cost Rationalizations</a:t>
            </a:r>
            <a:endParaRPr lang="en-US" sz="1200" b="1" dirty="0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24600" y="35052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200" b="1" dirty="0" smtClean="0"/>
              <a:t>Global Footprint</a:t>
            </a:r>
            <a:endParaRPr lang="en-US" sz="1200" b="1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24600" y="16764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200" b="1" dirty="0" smtClean="0"/>
              <a:t>Outcome Based Pricing</a:t>
            </a:r>
            <a:endParaRPr lang="en-US" sz="1200" b="1" dirty="0"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24600" y="3048000"/>
            <a:ext cx="2286000" cy="381000"/>
          </a:xfrm>
          <a:prstGeom prst="rect">
            <a:avLst/>
          </a:prstGeom>
          <a:solidFill>
            <a:srgbClr val="F5DDA1"/>
          </a:solidFill>
          <a:ln w="317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n-US" sz="1200" b="1" dirty="0" smtClean="0">
                <a:latin typeface="+mn-lt"/>
              </a:rPr>
              <a:t>Re-engineering </a:t>
            </a:r>
            <a:endParaRPr lang="en-US" sz="1200" b="1" dirty="0">
              <a:latin typeface="+mn-lt"/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457200" y="4142601"/>
            <a:ext cx="8190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/>
              <a:t>Explore Emerging Markets that meets challenges, provides benefits &amp; market differentiation</a:t>
            </a:r>
            <a:endParaRPr lang="en-US" sz="1200" b="1" i="1" dirty="0"/>
          </a:p>
        </p:txBody>
      </p:sp>
      <p:sp>
        <p:nvSpPr>
          <p:cNvPr id="23" name="Cloud Callout 22"/>
          <p:cNvSpPr/>
          <p:nvPr/>
        </p:nvSpPr>
        <p:spPr>
          <a:xfrm>
            <a:off x="304800" y="4876800"/>
            <a:ext cx="2514600" cy="1219200"/>
          </a:xfrm>
          <a:prstGeom prst="cloudCallout">
            <a:avLst/>
          </a:prstGeom>
          <a:solidFill>
            <a:srgbClr val="A0E8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352800" y="4953000"/>
            <a:ext cx="2514600" cy="1219200"/>
          </a:xfrm>
          <a:prstGeom prst="cloudCallout">
            <a:avLst/>
          </a:prstGeom>
          <a:solidFill>
            <a:srgbClr val="A0E8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Skill Benefits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400800" y="4876800"/>
            <a:ext cx="2514600" cy="12192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Market Access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09600" y="1295400"/>
            <a:ext cx="1905000" cy="5334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Cloud Computing</a:t>
            </a:r>
          </a:p>
          <a:p>
            <a:pPr algn="ctr"/>
            <a:r>
              <a:rPr lang="en-US" sz="1100" dirty="0" err="1" smtClean="0"/>
              <a:t>SaaS</a:t>
            </a:r>
            <a:endParaRPr lang="en-US" sz="1100" dirty="0"/>
          </a:p>
        </p:txBody>
      </p:sp>
      <p:sp>
        <p:nvSpPr>
          <p:cNvPr id="5" name="Pentagon 4"/>
          <p:cNvSpPr/>
          <p:nvPr/>
        </p:nvSpPr>
        <p:spPr>
          <a:xfrm>
            <a:off x="609600" y="1981200"/>
            <a:ext cx="1905000" cy="5334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Political &amp; Regulatory Environment</a:t>
            </a:r>
            <a:endParaRPr lang="en-US" sz="1100" dirty="0"/>
          </a:p>
        </p:txBody>
      </p:sp>
      <p:sp>
        <p:nvSpPr>
          <p:cNvPr id="6" name="Pentagon 5"/>
          <p:cNvSpPr/>
          <p:nvPr/>
        </p:nvSpPr>
        <p:spPr>
          <a:xfrm>
            <a:off x="609600" y="2667000"/>
            <a:ext cx="1905000" cy="5334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Cost Pressure</a:t>
            </a:r>
            <a:endParaRPr lang="en-US" sz="1100" dirty="0"/>
          </a:p>
        </p:txBody>
      </p:sp>
      <p:sp>
        <p:nvSpPr>
          <p:cNvPr id="7" name="Pentagon 6"/>
          <p:cNvSpPr/>
          <p:nvPr/>
        </p:nvSpPr>
        <p:spPr>
          <a:xfrm>
            <a:off x="609600" y="3352800"/>
            <a:ext cx="1905000" cy="5334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Market Growth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3000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to evolution of Globalization…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261265" y="962468"/>
            <a:ext cx="5140307" cy="2847532"/>
            <a:chOff x="1824953" y="962468"/>
            <a:chExt cx="5140307" cy="2847532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837830" y="2233549"/>
              <a:ext cx="2542732" cy="5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109480" y="3508117"/>
              <a:ext cx="4855780" cy="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436836" y="2740651"/>
              <a:ext cx="1254864" cy="7674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Cost Arbitrage</a:t>
              </a:r>
              <a:endParaRPr lang="en-US" sz="105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5379" y="2740651"/>
              <a:ext cx="1254864" cy="7674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Cost Arbitrage</a:t>
              </a:r>
              <a:endParaRPr lang="en-US" sz="105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5379" y="1973184"/>
              <a:ext cx="1254864" cy="7674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Skill Availability</a:t>
              </a:r>
              <a:endParaRPr lang="en-US" sz="105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73921" y="2740651"/>
              <a:ext cx="1254864" cy="7674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Cost Arbitrage</a:t>
              </a:r>
              <a:endParaRPr lang="en-US" sz="105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73921" y="1973184"/>
              <a:ext cx="1254864" cy="7674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Skill Availability</a:t>
              </a:r>
              <a:endParaRPr lang="en-US" sz="105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3921" y="1205718"/>
              <a:ext cx="1254864" cy="7674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Market Access</a:t>
              </a:r>
              <a:endParaRPr lang="en-US" sz="105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25688" y="3556084"/>
              <a:ext cx="14638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Globalization 1.0</a:t>
              </a:r>
              <a:endParaRPr lang="en-US" sz="105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51801" y="3556084"/>
              <a:ext cx="14638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Globalization 2.0</a:t>
              </a:r>
              <a:endParaRPr lang="en-US" sz="105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9629" y="3556084"/>
              <a:ext cx="14638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Globalization 3.0</a:t>
              </a:r>
              <a:endParaRPr lang="en-US" sz="105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037077" y="2058527"/>
              <a:ext cx="18373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Competitive Advantage</a:t>
              </a:r>
              <a:endParaRPr lang="en-US" sz="1100" dirty="0"/>
            </a:p>
          </p:txBody>
        </p:sp>
      </p:grpSp>
      <p:pic>
        <p:nvPicPr>
          <p:cNvPr id="19" name="Picture 3" descr="C:\Avasant\Proposals and BD\IAOP Outsourcing Summit 2011-PK\world_map.gif"/>
          <p:cNvPicPr>
            <a:picLocks noChangeAspect="1" noChangeArrowheads="1"/>
          </p:cNvPicPr>
          <p:nvPr/>
        </p:nvPicPr>
        <p:blipFill>
          <a:blip r:embed="rId3" cstate="print"/>
          <a:srcRect b="4570"/>
          <a:stretch>
            <a:fillRect/>
          </a:stretch>
        </p:blipFill>
        <p:spPr bwMode="auto">
          <a:xfrm>
            <a:off x="0" y="3810000"/>
            <a:ext cx="5827712" cy="2895600"/>
          </a:xfrm>
          <a:prstGeom prst="rect">
            <a:avLst/>
          </a:prstGeom>
          <a:noFill/>
        </p:spPr>
      </p:pic>
      <p:sp>
        <p:nvSpPr>
          <p:cNvPr id="25" name="4-Point Star 24"/>
          <p:cNvSpPr/>
          <p:nvPr/>
        </p:nvSpPr>
        <p:spPr>
          <a:xfrm>
            <a:off x="3998912" y="4953000"/>
            <a:ext cx="278296" cy="241852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2425216" y="4253948"/>
            <a:ext cx="278296" cy="241852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4939816" y="5168348"/>
            <a:ext cx="278296" cy="241852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4-Point Star 27"/>
          <p:cNvSpPr/>
          <p:nvPr/>
        </p:nvSpPr>
        <p:spPr>
          <a:xfrm>
            <a:off x="2653816" y="5092148"/>
            <a:ext cx="278296" cy="241852"/>
          </a:xfrm>
          <a:prstGeom prst="star4">
            <a:avLst/>
          </a:prstGeom>
          <a:solidFill>
            <a:srgbClr val="5C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1408112" y="5638800"/>
            <a:ext cx="278296" cy="241852"/>
          </a:xfrm>
          <a:prstGeom prst="star4">
            <a:avLst/>
          </a:prstGeom>
          <a:solidFill>
            <a:srgbClr val="5C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255885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33337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/>
              <a:t>1.0</a:t>
            </a:r>
            <a:r>
              <a:rPr lang="en-US" sz="1400" dirty="0" smtClean="0"/>
              <a:t> Call Centers moved from Ireland to Australia to India in search of lower costs.</a:t>
            </a:r>
          </a:p>
          <a:p>
            <a:pPr marL="452438" indent="-33337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/>
              <a:t>2.0</a:t>
            </a:r>
            <a:r>
              <a:rPr lang="en-US" sz="1400" dirty="0" smtClean="0"/>
              <a:t> Realizing that skills are critical factor lead to call centers moving to Philippines to take advantage of skills in voice processes.</a:t>
            </a:r>
          </a:p>
          <a:p>
            <a:pPr marL="452438" indent="-33337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/>
              <a:t>3.0</a:t>
            </a:r>
            <a:r>
              <a:rPr lang="en-US" sz="1400" dirty="0" smtClean="0"/>
              <a:t> Globalization is now seen as a tool for competitive advantage. Increasing trend of moving centers to region such as Africa where market potential is rising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066800"/>
            <a:ext cx="373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</a:rPr>
              <a:t>Globalization is being pursued now for gaining strategic market access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Lets take example of the call centre industry:</a:t>
            </a:r>
            <a:endParaRPr lang="en-US" sz="1400" i="1" dirty="0"/>
          </a:p>
        </p:txBody>
      </p:sp>
      <p:sp>
        <p:nvSpPr>
          <p:cNvPr id="31" name="Oval 30"/>
          <p:cNvSpPr/>
          <p:nvPr/>
        </p:nvSpPr>
        <p:spPr>
          <a:xfrm>
            <a:off x="3505200" y="1066800"/>
            <a:ext cx="1676400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1" idx="6"/>
          </p:cNvCxnSpPr>
          <p:nvPr/>
        </p:nvCxnSpPr>
        <p:spPr>
          <a:xfrm>
            <a:off x="5181600" y="1524000"/>
            <a:ext cx="304800" cy="158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1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sourcing region has its own characteristic and are at different phases of growth cycle..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0208" y="2590800"/>
            <a:ext cx="8077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9953" y="4648200"/>
            <a:ext cx="8077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Avasant\Proposals and BD\IAOP Outsourcing Summit 2011-PK\africa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676400" cy="1893059"/>
          </a:xfrm>
          <a:prstGeom prst="rect">
            <a:avLst/>
          </a:prstGeom>
          <a:noFill/>
        </p:spPr>
      </p:pic>
      <p:pic>
        <p:nvPicPr>
          <p:cNvPr id="1027" name="Picture 3" descr="C:\Avasant\Proposals and BD\IAOP Outsourcing Summit 2011-PK\asia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0764"/>
            <a:ext cx="2398563" cy="1665288"/>
          </a:xfrm>
          <a:prstGeom prst="rect">
            <a:avLst/>
          </a:prstGeom>
          <a:noFill/>
        </p:spPr>
      </p:pic>
      <p:pic>
        <p:nvPicPr>
          <p:cNvPr id="1028" name="Picture 4" descr="C:\Avasant\Proposals and BD\IAOP Outsourcing Summit 2011-PK\latinou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600200" cy="19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971800" y="4648200"/>
            <a:ext cx="5638800" cy="1981200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2590800"/>
            <a:ext cx="5638800" cy="2057400"/>
          </a:xfrm>
          <a:prstGeom prst="rect">
            <a:avLst/>
          </a:prstGeom>
          <a:solidFill>
            <a:srgbClr val="0070C0">
              <a:alpha val="3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1800" y="914400"/>
            <a:ext cx="5638800" cy="1676400"/>
          </a:xfrm>
          <a:prstGeom prst="rect">
            <a:avLst/>
          </a:prstGeom>
          <a:solidFill>
            <a:srgbClr val="92D050">
              <a:alpha val="3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990600"/>
            <a:ext cx="541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85750">
              <a:buFont typeface="Verdana" pitchFamily="34" charset="0"/>
              <a:buChar char="+"/>
            </a:pPr>
            <a:r>
              <a:rPr lang="en-US" sz="1400" dirty="0" smtClean="0"/>
              <a:t>Mature locations such as India, China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Presence of most global corporations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Abundant talent pool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Proactive government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 smtClean="0"/>
              <a:t>Incentives on their way out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 smtClean="0"/>
              <a:t>Rising costs makes it unsuitable for low end operations</a:t>
            </a:r>
            <a:endParaRPr lang="en-US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77208" y="2819281"/>
            <a:ext cx="541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Explored locations such as Mexico, </a:t>
            </a:r>
            <a:r>
              <a:rPr lang="en-US" sz="1400" dirty="0" smtClean="0"/>
              <a:t>Chile</a:t>
            </a:r>
            <a:endParaRPr lang="en-US" sz="1400" dirty="0"/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Strong in Non English support 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Presence of most global corporations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Ideal for specific requirements and skills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Talent availability high in certain pockets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/>
              <a:t>Unable to provide scale matching India / </a:t>
            </a:r>
            <a:r>
              <a:rPr lang="en-US" sz="1400" i="1" dirty="0" smtClean="0"/>
              <a:t>China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 smtClean="0"/>
              <a:t>Availability of IT skills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799443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Emerging locations such as Egypt, SA, Ghana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The most unexplored markets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Fast growing region – huge domestic market potential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Untapped talent pool</a:t>
            </a:r>
          </a:p>
          <a:p>
            <a:pPr marL="344488" indent="-285750">
              <a:buFont typeface="Verdana" pitchFamily="34" charset="0"/>
              <a:buChar char="+"/>
            </a:pPr>
            <a:r>
              <a:rPr lang="en-US" sz="1400" dirty="0"/>
              <a:t>Incentives and red carpet from governments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 smtClean="0"/>
              <a:t>Stability </a:t>
            </a:r>
            <a:r>
              <a:rPr lang="en-US" sz="1400" i="1" dirty="0"/>
              <a:t>in political environment is a challenge in certain </a:t>
            </a:r>
            <a:r>
              <a:rPr lang="en-US" sz="1400" i="1" dirty="0" smtClean="0"/>
              <a:t>locations</a:t>
            </a:r>
          </a:p>
          <a:p>
            <a:pPr marL="344488" indent="-285750">
              <a:buFont typeface="Verdana" pitchFamily="34" charset="0"/>
              <a:buChar char="-"/>
            </a:pPr>
            <a:r>
              <a:rPr lang="en-US" sz="1400" i="1" dirty="0" smtClean="0"/>
              <a:t>Scale up issues and availability of IT skills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279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500" i="1" dirty="0">
              <a:solidFill>
                <a:srgbClr val="285394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3450" y="1152525"/>
            <a:ext cx="6597650" cy="7461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SimSun" charset="-122"/>
              </a:rPr>
              <a:t>Emergence of Africa: Opportunities Galore</a:t>
            </a:r>
          </a:p>
        </p:txBody>
      </p:sp>
      <p:pic>
        <p:nvPicPr>
          <p:cNvPr id="77828" name="Picture 4" descr="Blue Glob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7863"/>
            <a:ext cx="19288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78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4588"/>
            <a:ext cx="9142413" cy="42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4154763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Africa – The Next Billion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5410200" cy="4876800"/>
          </a:xfrm>
        </p:spPr>
        <p:txBody>
          <a:bodyPr/>
          <a:lstStyle/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500" b="1" dirty="0" smtClean="0"/>
              <a:t>50+ Countries</a:t>
            </a:r>
            <a:r>
              <a:rPr lang="en-US" sz="1500" dirty="0" smtClean="0"/>
              <a:t> with a population of over </a:t>
            </a:r>
            <a:r>
              <a:rPr lang="en-US" sz="1500" b="1" dirty="0" smtClean="0"/>
              <a:t>1 billion</a:t>
            </a:r>
            <a:r>
              <a:rPr lang="en-US" sz="1500" dirty="0" smtClean="0"/>
              <a:t> </a:t>
            </a:r>
            <a:endParaRPr lang="en-US" altLang="ja-JP" sz="1500" dirty="0" smtClean="0">
              <a:ea typeface="ＭＳ Ｐゴシック" pitchFamily="34" charset="-128"/>
            </a:endParaRPr>
          </a:p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ja-JP" sz="1500" dirty="0" smtClean="0">
                <a:ea typeface="ＭＳ Ｐゴシック" pitchFamily="34" charset="-128"/>
              </a:rPr>
              <a:t>In last 5 years cellular market grew 5000% (</a:t>
            </a:r>
            <a:r>
              <a:rPr lang="en-US" sz="1500" b="1" dirty="0" smtClean="0"/>
              <a:t>400mn+ Telecom Subscribers</a:t>
            </a:r>
            <a:r>
              <a:rPr lang="en-US" altLang="ja-JP" sz="1500" dirty="0" smtClean="0">
                <a:ea typeface="ＭＳ Ｐゴシック" pitchFamily="34" charset="-128"/>
              </a:rPr>
              <a:t>); internet grew 630%</a:t>
            </a:r>
          </a:p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ja-JP" sz="1500" dirty="0" smtClean="0">
                <a:ea typeface="ＭＳ Ｐゴシック" pitchFamily="34" charset="-128"/>
              </a:rPr>
              <a:t>Fastest growing ICT market worldwide – </a:t>
            </a:r>
            <a:r>
              <a:rPr lang="en-US" altLang="ja-JP" sz="1500" b="1" dirty="0" smtClean="0">
                <a:ea typeface="ＭＳ Ｐゴシック" pitchFamily="34" charset="-128"/>
              </a:rPr>
              <a:t>50% Growth</a:t>
            </a:r>
            <a:r>
              <a:rPr lang="en-US" altLang="ja-JP" sz="1500" dirty="0" smtClean="0">
                <a:ea typeface="ＭＳ Ｐゴシック" pitchFamily="34" charset="-128"/>
              </a:rPr>
              <a:t> YOY largely dominated by mobile telephony</a:t>
            </a:r>
          </a:p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ja-JP" sz="1500" dirty="0" smtClean="0">
                <a:ea typeface="ＭＳ Ｐゴシック" pitchFamily="34" charset="-128"/>
              </a:rPr>
              <a:t>According to IDC estimates, Africa's IT market is expected to be over </a:t>
            </a:r>
            <a:r>
              <a:rPr lang="en-US" altLang="ja-JP" sz="1500" b="1" dirty="0" smtClean="0">
                <a:ea typeface="ＭＳ Ｐゴシック" pitchFamily="34" charset="-128"/>
              </a:rPr>
              <a:t>$22 billion</a:t>
            </a:r>
            <a:r>
              <a:rPr lang="en-US" altLang="ja-JP" sz="1500" dirty="0" smtClean="0">
                <a:ea typeface="ＭＳ Ｐゴシック" pitchFamily="34" charset="-128"/>
              </a:rPr>
              <a:t> in 2010</a:t>
            </a:r>
          </a:p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500" dirty="0" smtClean="0"/>
              <a:t>Africa needs over </a:t>
            </a:r>
            <a:r>
              <a:rPr lang="en-US" sz="1500" b="1" dirty="0" smtClean="0"/>
              <a:t>$90 billion per year</a:t>
            </a:r>
            <a:r>
              <a:rPr lang="en-US" sz="1500" dirty="0" smtClean="0"/>
              <a:t> to build the infrastructure to support growth and meet development goals (World Bank estimates)</a:t>
            </a:r>
          </a:p>
          <a:p>
            <a:pPr marL="233363" indent="-233363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ja-JP" sz="1500" dirty="0" smtClean="0">
                <a:ea typeface="ＭＳ Ｐゴシック" pitchFamily="34" charset="-128"/>
              </a:rPr>
              <a:t>ICT &amp; High-tech business on the agenda of many African governments which is seen as a catalyst for development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62600" y="1524000"/>
            <a:ext cx="3429000" cy="3962400"/>
            <a:chOff x="2871" y="720"/>
            <a:chExt cx="2889" cy="3205"/>
          </a:xfrm>
        </p:grpSpPr>
        <p:pic>
          <p:nvPicPr>
            <p:cNvPr id="22533" name="Picture 5" descr="C:\Avasant\Nasscom Chandigarh\africa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1" y="720"/>
              <a:ext cx="2889" cy="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977" y="3553"/>
              <a:ext cx="1007" cy="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304800" y="5976938"/>
            <a:ext cx="85344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Africa presents </a:t>
            </a:r>
            <a:r>
              <a:rPr lang="en-US" b="1" i="1" dirty="0" smtClean="0">
                <a:solidFill>
                  <a:schemeClr val="bg1"/>
                </a:solidFill>
                <a:latin typeface="Verdana" pitchFamily="34" charset="0"/>
              </a:rPr>
              <a:t>Global </a:t>
            </a:r>
            <a:r>
              <a:rPr lang="en-US" b="1" i="1" dirty="0">
                <a:solidFill>
                  <a:schemeClr val="bg1"/>
                </a:solidFill>
                <a:latin typeface="Verdana" pitchFamily="34" charset="0"/>
              </a:rPr>
              <a:t>Businesses with immense opportunity</a:t>
            </a:r>
          </a:p>
        </p:txBody>
      </p:sp>
    </p:spTree>
    <p:extLst>
      <p:ext uri="{BB962C8B-B14F-4D97-AF65-F5344CB8AC3E}">
        <p14:creationId xmlns:p14="http://schemas.microsoft.com/office/powerpoint/2010/main" xmlns="" val="265052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 is steadily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climbing on most indictors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 descr="FDI Inflow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7"/>
          <a:stretch/>
        </p:blipFill>
        <p:spPr bwMode="auto">
          <a:xfrm>
            <a:off x="2153299" y="4589100"/>
            <a:ext cx="3942419" cy="21031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11482"/>
          <a:stretch>
            <a:fillRect/>
          </a:stretch>
        </p:blipFill>
        <p:spPr bwMode="auto">
          <a:xfrm>
            <a:off x="154326" y="1144775"/>
            <a:ext cx="362936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425" y="2205220"/>
            <a:ext cx="369801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Oval 16"/>
          <p:cNvSpPr/>
          <p:nvPr/>
        </p:nvSpPr>
        <p:spPr>
          <a:xfrm>
            <a:off x="3678521" y="812555"/>
            <a:ext cx="3238500" cy="104355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40%+ population in Africa are in the 0-14-year age group, and seeing increasing healthcare facilities, reducing infant mortality rates and improving life expectancy</a:t>
            </a:r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H="1">
            <a:off x="2973727" y="1334334"/>
            <a:ext cx="704794" cy="52177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022236" y="851443"/>
            <a:ext cx="1981200" cy="93817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At ~36.4%, the urbanization in sub-Saharan Africa exceeds that of India’s 29.5%</a:t>
            </a:r>
          </a:p>
        </p:txBody>
      </p:sp>
      <p:sp>
        <p:nvSpPr>
          <p:cNvPr id="21" name="Oval 20"/>
          <p:cNvSpPr/>
          <p:nvPr/>
        </p:nvSpPr>
        <p:spPr>
          <a:xfrm>
            <a:off x="1840223" y="3595851"/>
            <a:ext cx="2971800" cy="685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FDI Flows into Africa are Now Growing Faster than into any other Emerging Market Region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16" idx="0"/>
            <a:endCxn id="20" idx="3"/>
          </p:cNvCxnSpPr>
          <p:nvPr/>
        </p:nvCxnSpPr>
        <p:spPr>
          <a:xfrm flipV="1">
            <a:off x="7154431" y="1652223"/>
            <a:ext cx="157945" cy="55299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/>
          <p:cNvSpPr/>
          <p:nvPr/>
        </p:nvSpPr>
        <p:spPr>
          <a:xfrm>
            <a:off x="6326961" y="4445450"/>
            <a:ext cx="2817039" cy="1905000"/>
          </a:xfrm>
          <a:prstGeom prst="irregularSeal1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7 African countries have per capita GDP bigger than China.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305425" y="1918062"/>
            <a:ext cx="3479760" cy="287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Higher Urbanization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176" y="851443"/>
            <a:ext cx="3147382" cy="264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Declining Infant 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3298" y="4307444"/>
            <a:ext cx="3942419" cy="281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Favored Investment Destination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7c5ce47-30e8-41d7-a6e8-caa29184f8d8"/>
</p:tagLst>
</file>

<file path=ppt/theme/theme1.xml><?xml version="1.0" encoding="utf-8"?>
<a:theme xmlns:a="http://schemas.openxmlformats.org/drawingml/2006/main" name="3_Avasant Presentation Template - New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vasant Presentation Template - New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asant Presentation Template -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Avasant Presentation Template - New">
  <a:themeElements>
    <a:clrScheme name="Bob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vasant Presentation Template - New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asant Presentation Template -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vasant Presentation Template - New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vasant Presentation Template - New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vasant Presentation Template -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sant Presentation Template -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asant Presentation Template -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9908</TotalTime>
  <Words>2113</Words>
  <Application>Microsoft Office PowerPoint</Application>
  <PresentationFormat>On-screen Show (4:3)</PresentationFormat>
  <Paragraphs>315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3_Avasant Presentation Template - New</vt:lpstr>
      <vt:lpstr>4_Avasant Presentation Template - New</vt:lpstr>
      <vt:lpstr>1_Avasant Presentation Template - New</vt:lpstr>
      <vt:lpstr>Slide 1</vt:lpstr>
      <vt:lpstr>About Avasant</vt:lpstr>
      <vt:lpstr>Avasant Global Services Footprint</vt:lpstr>
      <vt:lpstr>Many factors are impacting Globalization today…</vt:lpstr>
      <vt:lpstr>Leading to evolution of Globalization…</vt:lpstr>
      <vt:lpstr>Each sourcing region has its own characteristic and are at different phases of growth cycle..</vt:lpstr>
      <vt:lpstr>Emergence of Africa: Opportunities Galore</vt:lpstr>
      <vt:lpstr>Africa – The Next Billion</vt:lpstr>
      <vt:lpstr>Slide 9</vt:lpstr>
      <vt:lpstr>Rapidly changing factors in the continent are bringing masses into mainstream economy</vt:lpstr>
      <vt:lpstr>And governments have realized the importance of telecommunications in growth…</vt:lpstr>
      <vt:lpstr>Creating huge opportunities to be tapped</vt:lpstr>
      <vt:lpstr>Knowing your entry points in the continent will maximize your returns…</vt:lpstr>
      <vt:lpstr>Africa as a Global Sourcing Location</vt:lpstr>
      <vt:lpstr>A number of African locations are presenting opportunities for delivering outsourcing services</vt:lpstr>
      <vt:lpstr>Global Corporations in Africa</vt:lpstr>
      <vt:lpstr>Why should Global Business evaluate Africa?</vt:lpstr>
      <vt:lpstr>Case Studies</vt:lpstr>
      <vt:lpstr>Aegis – Leading Emerging Markets Customer Care Company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 of Services Trends in the Outsourcing Sector</dc:title>
  <dc:creator>Ashwin Waghela</dc:creator>
  <cp:lastModifiedBy>oadelakun</cp:lastModifiedBy>
  <cp:revision>937</cp:revision>
  <dcterms:created xsi:type="dcterms:W3CDTF">2010-12-09T16:52:03Z</dcterms:created>
  <dcterms:modified xsi:type="dcterms:W3CDTF">2011-04-26T19:42:03Z</dcterms:modified>
</cp:coreProperties>
</file>