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18"/>
  </p:notesMasterIdLst>
  <p:handoutMasterIdLst>
    <p:handoutMasterId r:id="rId19"/>
  </p:handoutMasterIdLst>
  <p:sldIdLst>
    <p:sldId id="378" r:id="rId2"/>
    <p:sldId id="395" r:id="rId3"/>
    <p:sldId id="383" r:id="rId4"/>
    <p:sldId id="380" r:id="rId5"/>
    <p:sldId id="381" r:id="rId6"/>
    <p:sldId id="382" r:id="rId7"/>
    <p:sldId id="384" r:id="rId8"/>
    <p:sldId id="386" r:id="rId9"/>
    <p:sldId id="387" r:id="rId10"/>
    <p:sldId id="388" r:id="rId11"/>
    <p:sldId id="396" r:id="rId12"/>
    <p:sldId id="389" r:id="rId13"/>
    <p:sldId id="392" r:id="rId14"/>
    <p:sldId id="393" r:id="rId15"/>
    <p:sldId id="385" r:id="rId16"/>
    <p:sldId id="391" r:id="rId17"/>
  </p:sldIdLst>
  <p:sldSz cx="9144000" cy="6858000" type="screen4x3"/>
  <p:notesSz cx="7010400" cy="9296400"/>
  <p:custDataLst>
    <p:tags r:id="rId20"/>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00529B"/>
    <a:srgbClr val="969696"/>
    <a:srgbClr val="993366"/>
    <a:srgbClr val="B000B0"/>
    <a:srgbClr val="FFFFFF"/>
    <a:srgbClr val="85B0C6"/>
    <a:srgbClr val="5B97B1"/>
    <a:srgbClr val="CDCDCD"/>
    <a:srgbClr val="6E96D5"/>
    <a:srgbClr val="CA5E9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876" autoAdjust="0"/>
  </p:normalViewPr>
  <p:slideViewPr>
    <p:cSldViewPr snapToGrid="0">
      <p:cViewPr varScale="1">
        <p:scale>
          <a:sx n="74" d="100"/>
          <a:sy n="74" d="100"/>
        </p:scale>
        <p:origin x="-738" y="-90"/>
      </p:cViewPr>
      <p:guideLst>
        <p:guide orient="horz" pos="1647"/>
        <p:guide orient="horz" pos="4178"/>
        <p:guide orient="horz" pos="596"/>
        <p:guide orient="horz" pos="1087"/>
        <p:guide pos="319"/>
        <p:guide pos="54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010" y="-96"/>
      </p:cViewPr>
      <p:guideLst>
        <p:guide orient="horz" pos="2928"/>
        <p:guide orient="horz" pos="5701"/>
        <p:guide pos="2208"/>
        <p:guide pos="15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6691" cy="463720"/>
          </a:xfrm>
          <a:prstGeom prst="rect">
            <a:avLst/>
          </a:prstGeom>
          <a:noFill/>
          <a:ln w="9525">
            <a:noFill/>
            <a:miter lim="800000"/>
            <a:headEnd/>
            <a:tailEnd/>
          </a:ln>
          <a:effectLst/>
        </p:spPr>
        <p:txBody>
          <a:bodyPr vert="horz" wrap="square" lIns="19108" tIns="0" rIns="19108" bIns="0" numCol="1" anchor="t" anchorCtr="0" compatLnSpc="1">
            <a:prstTxWarp prst="textNoShape">
              <a:avLst/>
            </a:prstTxWarp>
          </a:bodyPr>
          <a:lstStyle>
            <a:lvl1pPr algn="l" defTabSz="951250">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973710" y="1"/>
            <a:ext cx="3036691" cy="463720"/>
          </a:xfrm>
          <a:prstGeom prst="rect">
            <a:avLst/>
          </a:prstGeom>
          <a:noFill/>
          <a:ln w="9525">
            <a:noFill/>
            <a:miter lim="800000"/>
            <a:headEnd/>
            <a:tailEnd/>
          </a:ln>
          <a:effectLst/>
        </p:spPr>
        <p:txBody>
          <a:bodyPr vert="horz" wrap="square" lIns="19108" tIns="0" rIns="19108" bIns="0" numCol="1" anchor="t" anchorCtr="0" compatLnSpc="1">
            <a:prstTxWarp prst="textNoShape">
              <a:avLst/>
            </a:prstTxWarp>
          </a:bodyPr>
          <a:lstStyle>
            <a:lvl1pPr algn="r" defTabSz="951250">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832681"/>
            <a:ext cx="3036691" cy="463719"/>
          </a:xfrm>
          <a:prstGeom prst="rect">
            <a:avLst/>
          </a:prstGeom>
          <a:noFill/>
          <a:ln w="9525">
            <a:noFill/>
            <a:miter lim="800000"/>
            <a:headEnd/>
            <a:tailEnd/>
          </a:ln>
          <a:effectLst/>
        </p:spPr>
        <p:txBody>
          <a:bodyPr vert="horz" wrap="square" lIns="19108" tIns="0" rIns="19108" bIns="0" numCol="1" anchor="b" anchorCtr="0" compatLnSpc="1">
            <a:prstTxWarp prst="textNoShape">
              <a:avLst/>
            </a:prstTxWarp>
          </a:bodyPr>
          <a:lstStyle>
            <a:lvl1pPr algn="l" defTabSz="951250">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3973710" y="8832681"/>
            <a:ext cx="3036691" cy="463719"/>
          </a:xfrm>
          <a:prstGeom prst="rect">
            <a:avLst/>
          </a:prstGeom>
          <a:noFill/>
          <a:ln w="9525">
            <a:noFill/>
            <a:miter lim="800000"/>
            <a:headEnd/>
            <a:tailEnd/>
          </a:ln>
          <a:effectLst/>
        </p:spPr>
        <p:txBody>
          <a:bodyPr vert="horz" wrap="square" lIns="19108" tIns="0" rIns="19108" bIns="0" numCol="1" anchor="b" anchorCtr="0" compatLnSpc="1">
            <a:prstTxWarp prst="textNoShape">
              <a:avLst/>
            </a:prstTxWarp>
          </a:bodyPr>
          <a:lstStyle>
            <a:lvl1pPr algn="r" defTabSz="951250">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8" name="Rectangle 80"/>
          <p:cNvSpPr>
            <a:spLocks noGrp="1" noChangeArrowheads="1"/>
          </p:cNvSpPr>
          <p:nvPr>
            <p:ph type="body" sz="quarter" idx="3"/>
          </p:nvPr>
        </p:nvSpPr>
        <p:spPr bwMode="gray">
          <a:xfrm>
            <a:off x="148858" y="5668383"/>
            <a:ext cx="6711118" cy="2992957"/>
          </a:xfrm>
          <a:prstGeom prst="rect">
            <a:avLst/>
          </a:prstGeom>
          <a:noFill/>
          <a:ln w="9525">
            <a:noFill/>
            <a:miter lim="800000"/>
            <a:headEnd/>
            <a:tailEnd/>
          </a:ln>
          <a:effectLst/>
        </p:spPr>
        <p:txBody>
          <a:bodyPr vert="horz" wrap="square" lIns="92539" tIns="47053" rIns="92539" bIns="47053" numCol="1" anchor="t" anchorCtr="0" compatLnSpc="1">
            <a:prstTxWarp prst="textNoShape">
              <a:avLst/>
            </a:prstTxWarp>
          </a:bodyPr>
          <a:lstStyle/>
          <a:p>
            <a:pPr lvl="0"/>
            <a:r>
              <a:rPr lang="en-US" noProof="0" smtClean="0"/>
              <a:t>Click to edit Master text styles</a:t>
            </a:r>
          </a:p>
        </p:txBody>
      </p:sp>
      <p:sp>
        <p:nvSpPr>
          <p:cNvPr id="14341" name="Rectangle 90"/>
          <p:cNvSpPr>
            <a:spLocks noGrp="1" noRot="1" noChangeAspect="1" noChangeArrowheads="1" noTextEdit="1"/>
          </p:cNvSpPr>
          <p:nvPr>
            <p:ph type="sldImg" idx="2"/>
          </p:nvPr>
        </p:nvSpPr>
        <p:spPr bwMode="gray">
          <a:xfrm>
            <a:off x="1093788" y="1708150"/>
            <a:ext cx="4821237" cy="3616325"/>
          </a:xfrm>
          <a:prstGeom prst="rect">
            <a:avLst/>
          </a:prstGeom>
          <a:noFill/>
          <a:ln w="9525">
            <a:solidFill>
              <a:schemeClr val="tx1"/>
            </a:solidFill>
            <a:miter lim="800000"/>
            <a:headEnd/>
            <a:tailEnd/>
          </a:ln>
        </p:spPr>
      </p:sp>
      <p:sp>
        <p:nvSpPr>
          <p:cNvPr id="2135" name="Rectangle 87"/>
          <p:cNvSpPr>
            <a:spLocks noChangeArrowheads="1"/>
          </p:cNvSpPr>
          <p:nvPr/>
        </p:nvSpPr>
        <p:spPr bwMode="gray">
          <a:xfrm>
            <a:off x="6139868" y="9044891"/>
            <a:ext cx="496931" cy="166199"/>
          </a:xfrm>
          <a:prstGeom prst="rect">
            <a:avLst/>
          </a:prstGeom>
          <a:noFill/>
          <a:ln w="9525">
            <a:noFill/>
            <a:miter lim="800000"/>
            <a:headEnd/>
            <a:tailEnd/>
          </a:ln>
          <a:effectLst/>
        </p:spPr>
        <p:txBody>
          <a:bodyPr wrap="none" lIns="0" tIns="0" rIns="0" bIns="0">
            <a:spAutoFit/>
          </a:bodyPr>
          <a:lstStyle/>
          <a:p>
            <a:pPr defTabSz="933984">
              <a:lnSpc>
                <a:spcPct val="108000"/>
              </a:lnSpc>
              <a:spcBef>
                <a:spcPct val="0"/>
              </a:spcBef>
              <a:spcAft>
                <a:spcPct val="0"/>
              </a:spcAft>
              <a:defRPr/>
            </a:pPr>
            <a:r>
              <a:rPr lang="en-US" sz="1000" b="1" dirty="0">
                <a:ea typeface="+mn-ea"/>
                <a:cs typeface="+mn-cs"/>
              </a:rPr>
              <a:t>Page </a:t>
            </a:r>
            <a:fld id="{AD3CB4DA-0FAA-4B3E-BE81-41344522CDD3}" type="slidenum">
              <a:rPr lang="en-US" sz="1000" b="1">
                <a:ea typeface="+mn-ea"/>
                <a:cs typeface="+mn-cs"/>
              </a:rPr>
              <a:pPr defTabSz="933984">
                <a:lnSpc>
                  <a:spcPct val="108000"/>
                </a:lnSpc>
                <a:spcBef>
                  <a:spcPct val="0"/>
                </a:spcBef>
                <a:spcAft>
                  <a:spcPct val="0"/>
                </a:spcAft>
                <a:defRPr/>
              </a:pPr>
              <a:t>‹#›</a:t>
            </a:fld>
            <a:endParaRPr lang="en-US" sz="1000" b="1" dirty="0">
              <a:ea typeface="+mn-ea"/>
              <a:cs typeface="+mn-cs"/>
            </a:endParaRPr>
          </a:p>
        </p:txBody>
      </p:sp>
      <p:sp>
        <p:nvSpPr>
          <p:cNvPr id="2136" name="Rectangle 88"/>
          <p:cNvSpPr>
            <a:spLocks noChangeArrowheads="1"/>
          </p:cNvSpPr>
          <p:nvPr/>
        </p:nvSpPr>
        <p:spPr bwMode="gray">
          <a:xfrm>
            <a:off x="3907898" y="8741509"/>
            <a:ext cx="2895668" cy="307777"/>
          </a:xfrm>
          <a:prstGeom prst="rect">
            <a:avLst/>
          </a:prstGeom>
          <a:noFill/>
          <a:ln w="9525">
            <a:noFill/>
            <a:miter lim="800000"/>
            <a:headEnd/>
            <a:tailEnd/>
          </a:ln>
        </p:spPr>
        <p:txBody>
          <a:bodyPr lIns="0" tIns="0" rIns="0" bIns="0">
            <a:spAutoFit/>
          </a:bodyPr>
          <a:lstStyle/>
          <a:p>
            <a:pPr algn="l" defTabSz="902589">
              <a:lnSpc>
                <a:spcPct val="100000"/>
              </a:lnSpc>
              <a:spcBef>
                <a:spcPct val="0"/>
              </a:spcBef>
              <a:spcAft>
                <a:spcPct val="0"/>
              </a:spcAft>
              <a:defRPr/>
            </a:pPr>
            <a:r>
              <a:rPr lang="en-US" sz="1000" dirty="0">
                <a:solidFill>
                  <a:srgbClr val="000000"/>
                </a:solidFill>
                <a:ea typeface="+mn-ea"/>
                <a:cs typeface="+mn-cs"/>
              </a:rPr>
              <a:t>Presenter Name, Presenter Name and </a:t>
            </a:r>
          </a:p>
          <a:p>
            <a:pPr algn="l" defTabSz="902589">
              <a:lnSpc>
                <a:spcPct val="100000"/>
              </a:lnSpc>
              <a:spcBef>
                <a:spcPct val="0"/>
              </a:spcBef>
              <a:spcAft>
                <a:spcPct val="0"/>
              </a:spcAft>
              <a:defRPr/>
            </a:pPr>
            <a:r>
              <a:rPr lang="en-US" sz="1000" dirty="0">
                <a:solidFill>
                  <a:srgbClr val="000000"/>
                </a:solidFill>
                <a:ea typeface="+mn-ea"/>
                <a:cs typeface="+mn-cs"/>
              </a:rPr>
              <a:t>Presenter Name</a:t>
            </a:r>
            <a:endParaRPr lang="en-US" sz="1000" b="1" dirty="0">
              <a:ea typeface="+mn-ea"/>
              <a:cs typeface="+mn-cs"/>
            </a:endParaRPr>
          </a:p>
        </p:txBody>
      </p:sp>
      <p:sp>
        <p:nvSpPr>
          <p:cNvPr id="2137" name="Rectangle 89"/>
          <p:cNvSpPr>
            <a:spLocks noChangeArrowheads="1"/>
          </p:cNvSpPr>
          <p:nvPr/>
        </p:nvSpPr>
        <p:spPr bwMode="gray">
          <a:xfrm>
            <a:off x="3907899" y="9057467"/>
            <a:ext cx="1979020" cy="153888"/>
          </a:xfrm>
          <a:prstGeom prst="rect">
            <a:avLst/>
          </a:prstGeom>
          <a:noFill/>
          <a:ln w="9525">
            <a:noFill/>
            <a:miter lim="800000"/>
            <a:headEnd/>
            <a:tailEnd/>
          </a:ln>
        </p:spPr>
        <p:txBody>
          <a:bodyPr lIns="0" tIns="0" rIns="0" bIns="0">
            <a:spAutoFit/>
          </a:bodyPr>
          <a:lstStyle/>
          <a:p>
            <a:pPr algn="l" defTabSz="902589">
              <a:lnSpc>
                <a:spcPct val="100000"/>
              </a:lnSpc>
              <a:spcBef>
                <a:spcPct val="0"/>
              </a:spcBef>
              <a:spcAft>
                <a:spcPct val="0"/>
              </a:spcAft>
              <a:defRPr/>
            </a:pPr>
            <a:r>
              <a:rPr lang="en-US" sz="1000" dirty="0" smtClean="0">
                <a:solidFill>
                  <a:srgbClr val="000000"/>
                </a:solidFill>
                <a:ea typeface="+mn-ea"/>
                <a:cs typeface="+mn-cs"/>
              </a:rPr>
              <a:t>conf_sessionID, date</a:t>
            </a:r>
            <a:endParaRPr lang="en-US" sz="1000" b="1" dirty="0">
              <a:ea typeface="+mn-ea"/>
              <a:cs typeface="+mn-cs"/>
            </a:endParaRPr>
          </a:p>
        </p:txBody>
      </p:sp>
      <p:sp>
        <p:nvSpPr>
          <p:cNvPr id="2141" name="Rectangle 93"/>
          <p:cNvSpPr>
            <a:spLocks noChangeArrowheads="1"/>
          </p:cNvSpPr>
          <p:nvPr/>
        </p:nvSpPr>
        <p:spPr bwMode="gray">
          <a:xfrm>
            <a:off x="166094" y="8741509"/>
            <a:ext cx="3619585" cy="434281"/>
          </a:xfrm>
          <a:prstGeom prst="rect">
            <a:avLst/>
          </a:prstGeom>
          <a:noFill/>
          <a:ln w="12700">
            <a:noFill/>
            <a:miter lim="800000"/>
            <a:headEnd type="none" w="sm" len="sm"/>
            <a:tailEnd type="none" w="sm" len="sm"/>
          </a:ln>
          <a:effectLst/>
        </p:spPr>
        <p:txBody>
          <a:bodyPr lIns="90416" tIns="45208" rIns="90416" bIns="45208">
            <a:spAutoFit/>
          </a:bodyPr>
          <a:lstStyle/>
          <a:p>
            <a:pPr algn="l">
              <a:spcBef>
                <a:spcPct val="0"/>
              </a:spcBef>
              <a:spcAft>
                <a:spcPct val="0"/>
              </a:spcAft>
              <a:defRPr/>
            </a:pPr>
            <a:r>
              <a:rPr lang="en-US" sz="500" dirty="0" smtClean="0">
                <a:solidFill>
                  <a:srgbClr val="000000"/>
                </a:solidFill>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500" dirty="0" smtClean="0">
                <a:solidFill>
                  <a:srgbClr val="000000"/>
                </a:solidFill>
                <a:ea typeface="Times New Roman" pitchFamily="18" charset="0"/>
                <a:cs typeface="Arial" charset="0"/>
              </a:rPr>
            </a:br>
            <a:r>
              <a:rPr lang="en-US" sz="500" dirty="0" smtClean="0">
                <a:solidFill>
                  <a:srgbClr val="000000"/>
                </a:solidFill>
                <a:ea typeface="Times New Roman" pitchFamily="18" charset="0"/>
                <a:cs typeface="Arial" charset="0"/>
              </a:rPr>
              <a:t>© 2010 Gartner, Inc. and/or its affiliates. All rights reserved.</a:t>
            </a:r>
          </a:p>
        </p:txBody>
      </p:sp>
      <p:sp>
        <p:nvSpPr>
          <p:cNvPr id="2143" name="Freeform 95"/>
          <p:cNvSpPr>
            <a:spLocks/>
          </p:cNvSpPr>
          <p:nvPr/>
        </p:nvSpPr>
        <p:spPr bwMode="auto">
          <a:xfrm>
            <a:off x="209185" y="8502937"/>
            <a:ext cx="6590465" cy="423698"/>
          </a:xfrm>
          <a:custGeom>
            <a:avLst/>
            <a:gdLst>
              <a:gd name="connsiteX0" fmla="*/ 0 w 10000"/>
              <a:gd name="connsiteY0" fmla="*/ 0 h 0"/>
              <a:gd name="connsiteX1" fmla="*/ 10000 w 10000"/>
              <a:gd name="connsiteY1" fmla="*/ 0 h 0"/>
            </a:gdLst>
            <a:ahLst/>
            <a:cxnLst>
              <a:cxn ang="0">
                <a:pos x="connsiteX0" y="connsiteY0"/>
              </a:cxn>
              <a:cxn ang="0">
                <a:pos x="connsiteX1" y="connsiteY1"/>
              </a:cxn>
            </a:cxnLst>
            <a:rect l="l" t="t" r="r" b="b"/>
            <a:pathLst>
              <a:path w="10000">
                <a:moveTo>
                  <a:pt x="0" y="0"/>
                </a:moveTo>
                <a:lnTo>
                  <a:pt x="10000" y="0"/>
                </a:lnTo>
              </a:path>
            </a:pathLst>
          </a:custGeom>
          <a:noFill/>
          <a:ln w="12700" cap="flat" cmpd="sng">
            <a:solidFill>
              <a:schemeClr val="tx1"/>
            </a:solidFill>
            <a:prstDash val="solid"/>
            <a:round/>
            <a:headEnd/>
            <a:tailEnd/>
          </a:ln>
          <a:effectLst/>
        </p:spPr>
        <p:txBody>
          <a:bodyPr lIns="90416" tIns="45208" rIns="90416" bIns="45208" anchor="ctr">
            <a:spAutoFit/>
          </a:bodyPr>
          <a:lstStyle/>
          <a:p>
            <a:pPr>
              <a:defRPr/>
            </a:pPr>
            <a:endParaRPr lang="en-US" dirty="0">
              <a:ea typeface="+mn-ea"/>
              <a:cs typeface="+mn-cs"/>
            </a:endParaRPr>
          </a:p>
        </p:txBody>
      </p:sp>
      <p:sp>
        <p:nvSpPr>
          <p:cNvPr id="2147" name="Line 99"/>
          <p:cNvSpPr>
            <a:spLocks noChangeShapeType="1"/>
          </p:cNvSpPr>
          <p:nvPr/>
        </p:nvSpPr>
        <p:spPr bwMode="gray">
          <a:xfrm>
            <a:off x="210124" y="5646376"/>
            <a:ext cx="6588585" cy="0"/>
          </a:xfrm>
          <a:prstGeom prst="line">
            <a:avLst/>
          </a:prstGeom>
          <a:noFill/>
          <a:ln w="12700">
            <a:solidFill>
              <a:schemeClr val="tx1"/>
            </a:solidFill>
            <a:round/>
            <a:headEnd type="none" w="sm" len="sm"/>
            <a:tailEnd type="none" w="sm" len="sm"/>
          </a:ln>
          <a:effectLst/>
        </p:spPr>
        <p:txBody>
          <a:bodyPr wrap="none" lIns="90416" tIns="45208" rIns="90416" bIns="45208" anchor="ctr"/>
          <a:lstStyle/>
          <a:p>
            <a:pPr>
              <a:defRPr/>
            </a:pPr>
            <a:endParaRPr lang="en-US" dirty="0">
              <a:ea typeface="+mn-ea"/>
              <a:cs typeface="+mn-cs"/>
            </a:endParaRPr>
          </a:p>
        </p:txBody>
      </p:sp>
      <p:sp>
        <p:nvSpPr>
          <p:cNvPr id="12" name="Line 79"/>
          <p:cNvSpPr>
            <a:spLocks noChangeShapeType="1"/>
          </p:cNvSpPr>
          <p:nvPr/>
        </p:nvSpPr>
        <p:spPr bwMode="gray">
          <a:xfrm>
            <a:off x="210124" y="337966"/>
            <a:ext cx="6588585" cy="0"/>
          </a:xfrm>
          <a:prstGeom prst="line">
            <a:avLst/>
          </a:prstGeom>
          <a:noFill/>
          <a:ln w="12700">
            <a:solidFill>
              <a:schemeClr val="tx1"/>
            </a:solidFill>
            <a:round/>
            <a:headEnd type="none" w="sm" len="sm"/>
            <a:tailEnd type="none" w="sm" len="sm"/>
          </a:ln>
          <a:effectLst/>
        </p:spPr>
        <p:txBody>
          <a:bodyPr wrap="none" lIns="90416" tIns="45208" rIns="90416" bIns="45208" anchor="ctr"/>
          <a:lstStyle/>
          <a:p>
            <a:pPr>
              <a:defRPr/>
            </a:pPr>
            <a:endParaRPr lang="en-US" dirty="0">
              <a:ea typeface="+mn-ea"/>
              <a:cs typeface="+mn-cs"/>
            </a:endParaRPr>
          </a:p>
        </p:txBody>
      </p:sp>
      <p:sp>
        <p:nvSpPr>
          <p:cNvPr id="13" name="Text Box 86"/>
          <p:cNvSpPr txBox="1">
            <a:spLocks noChangeArrowheads="1"/>
          </p:cNvSpPr>
          <p:nvPr/>
        </p:nvSpPr>
        <p:spPr bwMode="gray">
          <a:xfrm>
            <a:off x="152776" y="31438"/>
            <a:ext cx="6747157" cy="275890"/>
          </a:xfrm>
          <a:prstGeom prst="rect">
            <a:avLst/>
          </a:prstGeom>
          <a:noFill/>
          <a:ln w="12700">
            <a:noFill/>
            <a:miter lim="800000"/>
            <a:headEnd type="none" w="sm" len="sm"/>
            <a:tailEnd type="none" w="sm" len="sm"/>
          </a:ln>
          <a:effectLst/>
        </p:spPr>
        <p:txBody>
          <a:bodyPr lIns="90343" tIns="45171" rIns="90343" bIns="45171">
            <a:spAutoFit/>
          </a:bodyPr>
          <a:lstStyle/>
          <a:p>
            <a:pPr algn="l" defTabSz="902589">
              <a:lnSpc>
                <a:spcPct val="100000"/>
              </a:lnSpc>
              <a:spcBef>
                <a:spcPct val="0"/>
              </a:spcBef>
              <a:spcAft>
                <a:spcPct val="0"/>
              </a:spcAft>
            </a:pPr>
            <a:r>
              <a:rPr lang="en-US" sz="1200" b="1" dirty="0"/>
              <a:t>Presentation Title</a:t>
            </a:r>
          </a:p>
        </p:txBody>
      </p:sp>
    </p:spTree>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pitchFamily="18" charset="0"/>
        <a:ea typeface="+mn-ea"/>
        <a:cs typeface="+mn-cs"/>
      </a:defRPr>
    </a:lvl1pPr>
    <a:lvl2pPr marL="742950" indent="-285750" algn="l" defTabSz="949325"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8"/>
          <p:cNvGrpSpPr>
            <a:grpSpLocks noChangeAspect="1"/>
          </p:cNvGrpSpPr>
          <p:nvPr/>
        </p:nvGrpSpPr>
        <p:grpSpPr bwMode="auto">
          <a:xfrm>
            <a:off x="5927659" y="8857832"/>
            <a:ext cx="860239" cy="194919"/>
            <a:chOff x="3020" y="3469"/>
            <a:chExt cx="1440" cy="326"/>
          </a:xfrm>
        </p:grpSpPr>
        <p:sp>
          <p:nvSpPr>
            <p:cNvPr id="15370" name="Freeform 109"/>
            <p:cNvSpPr>
              <a:spLocks noChangeAspect="1"/>
            </p:cNvSpPr>
            <p:nvPr/>
          </p:nvSpPr>
          <p:spPr bwMode="auto">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endParaRPr lang="en-US" dirty="0"/>
            </a:p>
          </p:txBody>
        </p:sp>
        <p:sp>
          <p:nvSpPr>
            <p:cNvPr id="15371" name="Freeform 110"/>
            <p:cNvSpPr>
              <a:spLocks noChangeAspect="1"/>
            </p:cNvSpPr>
            <p:nvPr/>
          </p:nvSpPr>
          <p:spPr bwMode="auto">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endParaRPr lang="en-US" dirty="0"/>
            </a:p>
          </p:txBody>
        </p:sp>
        <p:sp>
          <p:nvSpPr>
            <p:cNvPr id="15372" name="Freeform 111"/>
            <p:cNvSpPr>
              <a:spLocks noChangeAspect="1"/>
            </p:cNvSpPr>
            <p:nvPr/>
          </p:nvSpPr>
          <p:spPr bwMode="auto">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rgbClr val="0065A4"/>
            </a:solidFill>
            <a:ln w="9525">
              <a:noFill/>
              <a:round/>
              <a:headEnd/>
              <a:tailEnd/>
            </a:ln>
          </p:spPr>
          <p:txBody>
            <a:bodyPr/>
            <a:lstStyle/>
            <a:p>
              <a:endParaRPr lang="en-US" dirty="0"/>
            </a:p>
          </p:txBody>
        </p:sp>
        <p:sp>
          <p:nvSpPr>
            <p:cNvPr id="15373" name="Freeform 112"/>
            <p:cNvSpPr>
              <a:spLocks noChangeAspect="1"/>
            </p:cNvSpPr>
            <p:nvPr/>
          </p:nvSpPr>
          <p:spPr bwMode="auto">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endParaRPr lang="en-US" dirty="0"/>
            </a:p>
          </p:txBody>
        </p:sp>
        <p:sp>
          <p:nvSpPr>
            <p:cNvPr id="15374" name="Freeform 113"/>
            <p:cNvSpPr>
              <a:spLocks noChangeAspect="1"/>
            </p:cNvSpPr>
            <p:nvPr/>
          </p:nvSpPr>
          <p:spPr bwMode="auto">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endParaRPr lang="en-US" dirty="0"/>
            </a:p>
          </p:txBody>
        </p:sp>
        <p:sp>
          <p:nvSpPr>
            <p:cNvPr id="15375" name="Freeform 114"/>
            <p:cNvSpPr>
              <a:spLocks noChangeAspect="1" noEditPoints="1"/>
            </p:cNvSpPr>
            <p:nvPr/>
          </p:nvSpPr>
          <p:spPr bwMode="auto">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endParaRPr lang="en-US" dirty="0"/>
            </a:p>
          </p:txBody>
        </p:sp>
        <p:sp>
          <p:nvSpPr>
            <p:cNvPr id="15376" name="Freeform 115"/>
            <p:cNvSpPr>
              <a:spLocks noChangeAspect="1" noEditPoints="1"/>
            </p:cNvSpPr>
            <p:nvPr/>
          </p:nvSpPr>
          <p:spPr bwMode="auto">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endParaRPr lang="en-US" dirty="0"/>
            </a:p>
          </p:txBody>
        </p:sp>
        <p:sp>
          <p:nvSpPr>
            <p:cNvPr id="15377" name="Freeform 116"/>
            <p:cNvSpPr>
              <a:spLocks noChangeAspect="1" noEditPoints="1"/>
            </p:cNvSpPr>
            <p:nvPr/>
          </p:nvSpPr>
          <p:spPr bwMode="auto">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endParaRPr lang="en-US" dirty="0"/>
            </a:p>
          </p:txBody>
        </p:sp>
      </p:grpSp>
      <p:sp>
        <p:nvSpPr>
          <p:cNvPr id="15363" name="Rectangle 77"/>
          <p:cNvSpPr>
            <a:spLocks noChangeArrowheads="1"/>
          </p:cNvSpPr>
          <p:nvPr/>
        </p:nvSpPr>
        <p:spPr bwMode="auto">
          <a:xfrm>
            <a:off x="222503" y="264085"/>
            <a:ext cx="6421238" cy="369332"/>
          </a:xfrm>
          <a:prstGeom prst="rect">
            <a:avLst/>
          </a:prstGeom>
          <a:noFill/>
          <a:ln w="9525">
            <a:noFill/>
            <a:miter lim="800000"/>
            <a:headEnd/>
            <a:tailEnd/>
          </a:ln>
        </p:spPr>
        <p:txBody>
          <a:bodyPr lIns="0" tIns="0" rIns="0" bIns="0">
            <a:spAutoFit/>
          </a:bodyPr>
          <a:lstStyle/>
          <a:p>
            <a:pPr algn="l" defTabSz="902589">
              <a:lnSpc>
                <a:spcPct val="100000"/>
              </a:lnSpc>
              <a:spcBef>
                <a:spcPct val="0"/>
              </a:spcBef>
              <a:spcAft>
                <a:spcPct val="0"/>
              </a:spcAft>
            </a:pPr>
            <a:r>
              <a:rPr lang="en-US" b="1" dirty="0"/>
              <a:t>Presentation Title</a:t>
            </a:r>
          </a:p>
        </p:txBody>
      </p:sp>
      <p:sp>
        <p:nvSpPr>
          <p:cNvPr id="15364" name="Line 83"/>
          <p:cNvSpPr>
            <a:spLocks noChangeShapeType="1"/>
          </p:cNvSpPr>
          <p:nvPr/>
        </p:nvSpPr>
        <p:spPr bwMode="auto">
          <a:xfrm>
            <a:off x="222503" y="5674671"/>
            <a:ext cx="6516821" cy="0"/>
          </a:xfrm>
          <a:prstGeom prst="line">
            <a:avLst/>
          </a:prstGeom>
          <a:noFill/>
          <a:ln w="12700">
            <a:solidFill>
              <a:schemeClr val="tx2"/>
            </a:solidFill>
            <a:round/>
            <a:headEnd type="none" w="sm" len="sm"/>
            <a:tailEnd type="none" w="sm" len="sm"/>
          </a:ln>
        </p:spPr>
        <p:txBody>
          <a:bodyPr wrap="none" lIns="90416" tIns="45208" rIns="90416" bIns="45208" anchor="ctr"/>
          <a:lstStyle/>
          <a:p>
            <a:endParaRPr lang="en-US" dirty="0"/>
          </a:p>
        </p:txBody>
      </p:sp>
      <p:sp>
        <p:nvSpPr>
          <p:cNvPr id="15365" name="Rectangle 101"/>
          <p:cNvSpPr>
            <a:spLocks noChangeArrowheads="1"/>
          </p:cNvSpPr>
          <p:nvPr/>
        </p:nvSpPr>
        <p:spPr bwMode="gray">
          <a:xfrm>
            <a:off x="222503" y="5794138"/>
            <a:ext cx="3317170" cy="965021"/>
          </a:xfrm>
          <a:prstGeom prst="rect">
            <a:avLst/>
          </a:prstGeom>
          <a:noFill/>
          <a:ln w="9525">
            <a:noFill/>
            <a:miter lim="800000"/>
            <a:headEnd/>
            <a:tailEnd/>
          </a:ln>
        </p:spPr>
        <p:txBody>
          <a:bodyPr lIns="64300" tIns="25093" rIns="64300" bIns="25093">
            <a:spAutoFit/>
          </a:bodyPr>
          <a:lstStyle/>
          <a:p>
            <a:pPr algn="l" defTabSz="937123">
              <a:lnSpc>
                <a:spcPct val="100000"/>
              </a:lnSpc>
              <a:spcBef>
                <a:spcPct val="0"/>
              </a:spcBef>
              <a:spcAft>
                <a:spcPct val="0"/>
              </a:spcAft>
            </a:pPr>
            <a:r>
              <a:rPr lang="en-US" sz="1200" dirty="0"/>
              <a:t>Conference Name</a:t>
            </a:r>
          </a:p>
          <a:p>
            <a:pPr algn="l" defTabSz="937123">
              <a:lnSpc>
                <a:spcPct val="100000"/>
              </a:lnSpc>
              <a:spcBef>
                <a:spcPct val="0"/>
              </a:spcBef>
              <a:spcAft>
                <a:spcPct val="0"/>
              </a:spcAft>
            </a:pPr>
            <a:r>
              <a:rPr lang="en-US" sz="1200" dirty="0"/>
              <a:t>	</a:t>
            </a:r>
          </a:p>
          <a:p>
            <a:pPr algn="l" defTabSz="937123">
              <a:lnSpc>
                <a:spcPct val="100000"/>
              </a:lnSpc>
              <a:spcBef>
                <a:spcPct val="0"/>
              </a:spcBef>
              <a:spcAft>
                <a:spcPct val="0"/>
              </a:spcAft>
            </a:pPr>
            <a:r>
              <a:rPr lang="en-US" sz="1200" dirty="0"/>
              <a:t>Month XX, </a:t>
            </a:r>
            <a:r>
              <a:rPr lang="en-US" sz="1200" dirty="0" smtClean="0"/>
              <a:t>20XX </a:t>
            </a:r>
            <a:endParaRPr lang="en-US" sz="1200" dirty="0"/>
          </a:p>
          <a:p>
            <a:pPr algn="l" defTabSz="937123">
              <a:lnSpc>
                <a:spcPct val="100000"/>
              </a:lnSpc>
              <a:spcBef>
                <a:spcPct val="0"/>
              </a:spcBef>
              <a:spcAft>
                <a:spcPct val="0"/>
              </a:spcAft>
            </a:pPr>
            <a:r>
              <a:rPr lang="en-US" sz="1200" dirty="0"/>
              <a:t>Venue </a:t>
            </a:r>
          </a:p>
          <a:p>
            <a:pPr algn="l" defTabSz="937123">
              <a:lnSpc>
                <a:spcPct val="100000"/>
              </a:lnSpc>
              <a:spcBef>
                <a:spcPct val="0"/>
              </a:spcBef>
              <a:spcAft>
                <a:spcPct val="0"/>
              </a:spcAft>
            </a:pPr>
            <a:r>
              <a:rPr lang="en-US" sz="1200" dirty="0"/>
              <a:t>City, ST</a:t>
            </a:r>
          </a:p>
        </p:txBody>
      </p:sp>
      <p:sp>
        <p:nvSpPr>
          <p:cNvPr id="15366" name="Rectangle 103"/>
          <p:cNvSpPr>
            <a:spLocks noChangeArrowheads="1"/>
          </p:cNvSpPr>
          <p:nvPr/>
        </p:nvSpPr>
        <p:spPr bwMode="gray">
          <a:xfrm>
            <a:off x="3812317" y="5794138"/>
            <a:ext cx="2959911" cy="416457"/>
          </a:xfrm>
          <a:prstGeom prst="rect">
            <a:avLst/>
          </a:prstGeom>
          <a:noFill/>
          <a:ln w="9525">
            <a:noFill/>
            <a:miter lim="800000"/>
            <a:headEnd/>
            <a:tailEnd/>
          </a:ln>
        </p:spPr>
        <p:txBody>
          <a:bodyPr lIns="64300" tIns="25093" rIns="64300" bIns="25093">
            <a:spAutoFit/>
          </a:bodyPr>
          <a:lstStyle/>
          <a:p>
            <a:pPr algn="l" defTabSz="937123">
              <a:lnSpc>
                <a:spcPct val="100000"/>
              </a:lnSpc>
              <a:spcBef>
                <a:spcPct val="0"/>
              </a:spcBef>
              <a:spcAft>
                <a:spcPct val="0"/>
              </a:spcAft>
            </a:pPr>
            <a:r>
              <a:rPr lang="en-US" sz="1200" dirty="0" smtClean="0"/>
              <a:t>Presenter's </a:t>
            </a:r>
            <a:r>
              <a:rPr lang="en-US" sz="1200" dirty="0"/>
              <a:t>Name</a:t>
            </a:r>
          </a:p>
          <a:p>
            <a:pPr algn="l" defTabSz="937123">
              <a:lnSpc>
                <a:spcPct val="100000"/>
              </a:lnSpc>
              <a:spcBef>
                <a:spcPct val="0"/>
              </a:spcBef>
              <a:spcAft>
                <a:spcPct val="0"/>
              </a:spcAft>
            </a:pPr>
            <a:r>
              <a:rPr lang="en-US" sz="1200" dirty="0" smtClean="0"/>
              <a:t>Presenter's </a:t>
            </a:r>
            <a:r>
              <a:rPr lang="en-US" sz="1200" dirty="0"/>
              <a:t>Name</a:t>
            </a:r>
          </a:p>
        </p:txBody>
      </p:sp>
      <p:sp>
        <p:nvSpPr>
          <p:cNvPr id="15367" name="Line 107"/>
          <p:cNvSpPr>
            <a:spLocks noChangeShapeType="1"/>
          </p:cNvSpPr>
          <p:nvPr/>
        </p:nvSpPr>
        <p:spPr bwMode="auto">
          <a:xfrm>
            <a:off x="222503" y="150905"/>
            <a:ext cx="6516821" cy="0"/>
          </a:xfrm>
          <a:prstGeom prst="line">
            <a:avLst/>
          </a:prstGeom>
          <a:noFill/>
          <a:ln w="38100">
            <a:solidFill>
              <a:schemeClr val="tx1"/>
            </a:solidFill>
            <a:round/>
            <a:headEnd type="none" w="sm" len="sm"/>
            <a:tailEnd type="none" w="sm" len="sm"/>
          </a:ln>
        </p:spPr>
        <p:txBody>
          <a:bodyPr wrap="none" lIns="90416" tIns="45208" rIns="90416" bIns="45208" anchor="ctr"/>
          <a:lstStyle/>
          <a:p>
            <a:endParaRPr lang="en-US" dirty="0"/>
          </a:p>
        </p:txBody>
      </p:sp>
      <p:sp>
        <p:nvSpPr>
          <p:cNvPr id="15368" name="Rectangle 120"/>
          <p:cNvSpPr>
            <a:spLocks noChangeArrowheads="1"/>
          </p:cNvSpPr>
          <p:nvPr/>
        </p:nvSpPr>
        <p:spPr bwMode="gray">
          <a:xfrm>
            <a:off x="222503" y="8265213"/>
            <a:ext cx="3619585" cy="859418"/>
          </a:xfrm>
          <a:prstGeom prst="rect">
            <a:avLst/>
          </a:prstGeom>
          <a:noFill/>
          <a:ln w="12700">
            <a:noFill/>
            <a:miter lim="800000"/>
            <a:headEnd type="none" w="sm" len="sm"/>
            <a:tailEnd type="none" w="sm" len="sm"/>
          </a:ln>
        </p:spPr>
        <p:txBody>
          <a:bodyPr lIns="90416" tIns="45208" rIns="90416" bIns="45208">
            <a:spAutoFit/>
          </a:bodyPr>
          <a:lstStyle/>
          <a:p>
            <a:pPr algn="l">
              <a:spcBef>
                <a:spcPct val="0"/>
              </a:spcBef>
              <a:spcAft>
                <a:spcPct val="0"/>
              </a:spcAft>
            </a:pPr>
            <a:r>
              <a:rPr lang="en-US" sz="800" dirty="0" smtClean="0">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ea typeface="Times New Roman" pitchFamily="18" charset="0"/>
                <a:cs typeface="Arial" charset="0"/>
              </a:rPr>
            </a:br>
            <a:r>
              <a:rPr lang="en-US" sz="800" dirty="0" smtClean="0">
                <a:ea typeface="Times New Roman" pitchFamily="18" charset="0"/>
                <a:cs typeface="Arial" charset="0"/>
              </a:rPr>
              <a:t>© 2010 Gartner, Inc. and/or its affiliates. All rights reserved.</a:t>
            </a:r>
          </a:p>
        </p:txBody>
      </p:sp>
      <p:sp>
        <p:nvSpPr>
          <p:cNvPr id="15369" name="Rectangle 121"/>
          <p:cNvSpPr>
            <a:spLocks noChangeArrowheads="1"/>
          </p:cNvSpPr>
          <p:nvPr/>
        </p:nvSpPr>
        <p:spPr bwMode="gray">
          <a:xfrm>
            <a:off x="222503" y="7699319"/>
            <a:ext cx="3984678" cy="534497"/>
          </a:xfrm>
          <a:prstGeom prst="rect">
            <a:avLst/>
          </a:prstGeom>
          <a:noFill/>
          <a:ln w="12700" algn="ctr">
            <a:noFill/>
            <a:miter lim="800000"/>
            <a:headEnd type="none" w="sm" len="sm"/>
            <a:tailEnd type="none" w="sm" len="sm"/>
          </a:ln>
        </p:spPr>
        <p:txBody>
          <a:bodyPr lIns="90416" tIns="45208" rIns="90416" bIns="45208">
            <a:spAutoFit/>
          </a:bodyPr>
          <a:lstStyle/>
          <a:p>
            <a:pPr algn="l">
              <a:spcBef>
                <a:spcPct val="0"/>
              </a:spcBef>
              <a:spcAft>
                <a:spcPct val="0"/>
              </a:spcAft>
            </a:pPr>
            <a:r>
              <a:rPr lang="en-US" sz="800" dirty="0">
                <a:cs typeface="Arial" charset="0"/>
              </a:rPr>
              <a:t>Notes accompany this presentation. Please select Notes Page view. </a:t>
            </a:r>
            <a:br>
              <a:rPr lang="en-US" sz="800" dirty="0">
                <a:cs typeface="Arial" charset="0"/>
              </a:rPr>
            </a:br>
            <a:r>
              <a:rPr lang="en-US" sz="800" dirty="0">
                <a:cs typeface="Arial" charset="0"/>
              </a:rPr>
              <a:t>These materials can be reproduced only with written approval from Gartner. </a:t>
            </a:r>
            <a:br>
              <a:rPr lang="en-US" sz="800" dirty="0">
                <a:cs typeface="Arial" charset="0"/>
              </a:rPr>
            </a:br>
            <a:r>
              <a:rPr lang="en-US" sz="800" dirty="0">
                <a:cs typeface="Arial" charset="0"/>
              </a:rPr>
              <a:t>Such approvals must be requested via e-mail: vendor.relations@gartner.com. </a:t>
            </a:r>
            <a:br>
              <a:rPr lang="en-US" sz="800" dirty="0">
                <a:cs typeface="Arial" charset="0"/>
              </a:rPr>
            </a:br>
            <a:r>
              <a:rPr lang="en-US" sz="800" dirty="0">
                <a:cs typeface="Arial" charset="0"/>
              </a:rPr>
              <a:t>Gartner is a registered trademark of Gartner, Inc. or its affiliates.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Rot="1" noChangeAspect="1" noChangeArrowheads="1" noTextEdit="1"/>
          </p:cNvSpPr>
          <p:nvPr>
            <p:ph type="sldImg"/>
          </p:nvPr>
        </p:nvSpPr>
        <p:spPr>
          <a:xfrm>
            <a:off x="1095375" y="1708150"/>
            <a:ext cx="4819650" cy="3616325"/>
          </a:xfrm>
          <a:ln/>
        </p:spPr>
      </p:sp>
      <p:sp>
        <p:nvSpPr>
          <p:cNvPr id="62467" name="Notes Placeholder 4"/>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798513" y="1385888"/>
            <a:ext cx="5307012" cy="3981450"/>
          </a:xfrm>
          <a:ln/>
        </p:spPr>
      </p:sp>
      <p:sp>
        <p:nvSpPr>
          <p:cNvPr id="78851" name="Rectangle 3"/>
          <p:cNvSpPr>
            <a:spLocks noGrp="1" noChangeArrowheads="1"/>
          </p:cNvSpPr>
          <p:nvPr>
            <p:ph type="body" idx="1"/>
          </p:nvPr>
        </p:nvSpPr>
        <p:spPr>
          <a:noFill/>
          <a:ln/>
        </p:spPr>
        <p:txBody>
          <a:bodyPr/>
          <a:lstStyle/>
          <a:p>
            <a:pPr eaLnBrk="1" hangingPunct="1">
              <a:lnSpc>
                <a:spcPct val="90000"/>
              </a:lnSpc>
            </a:pPr>
            <a:r>
              <a:rPr lang="en-US" b="1" smtClean="0">
                <a:latin typeface="Arial" pitchFamily="34" charset="0"/>
              </a:rPr>
              <a:t>Key Issue: What is the nature of competition and user options for service relationships?</a:t>
            </a:r>
          </a:p>
          <a:p>
            <a:pPr eaLnBrk="1" hangingPunct="1">
              <a:lnSpc>
                <a:spcPct val="90000"/>
              </a:lnSpc>
            </a:pPr>
            <a:r>
              <a:rPr lang="en-US" smtClean="0"/>
              <a:t>The current economic climate has clearly changed the competitive landscape. Since early 2008, warnings of a worsening economy resulted in leading providers enacting sound fundamentals. We identify three major attributes by which to monitor the current competitive landscapes:</a:t>
            </a:r>
          </a:p>
          <a:p>
            <a:pPr eaLnBrk="1" hangingPunct="1">
              <a:lnSpc>
                <a:spcPct val="90000"/>
              </a:lnSpc>
            </a:pPr>
            <a:r>
              <a:rPr lang="en-US" b="1" smtClean="0"/>
              <a:t>Hypercompetition:</a:t>
            </a:r>
            <a:r>
              <a:rPr lang="en-US" smtClean="0"/>
              <a:t> The market is intense. By the end of 2008, service providers were experiencing a declining market of slowing demand, pricing erosion, cautious buyers, frozen budgets (followed by a thawing, yet slowed, budgeting process), low/no visibility, shrinking pipelines and greater margin pressure. All these factors resulted in hypercompetition, with providers seeking to balance growth (revenue) with operational performance (profit).</a:t>
            </a:r>
          </a:p>
          <a:p>
            <a:pPr eaLnBrk="1" hangingPunct="1">
              <a:lnSpc>
                <a:spcPct val="90000"/>
              </a:lnSpc>
            </a:pPr>
            <a:r>
              <a:rPr lang="en-US" b="1" smtClean="0"/>
              <a:t>Consolidation:</a:t>
            </a:r>
            <a:r>
              <a:rPr lang="en-US" smtClean="0"/>
              <a:t> With hypercompetition (slowed revenue), some casualties will result. Vulnerable Tier 2 and Tier 3 providers may end up as acquisition targets, and larger providers that are facing revenue/profit issues may be in survivor mode, and, thus, unable to recover. Acquisitions of the size/scale of HP/EDS are rare, but we expect increased merger-and-acquisition activity due to fallout.</a:t>
            </a:r>
          </a:p>
          <a:p>
            <a:pPr eaLnBrk="1" hangingPunct="1">
              <a:lnSpc>
                <a:spcPct val="90000"/>
              </a:lnSpc>
            </a:pPr>
            <a:r>
              <a:rPr lang="en-US" b="1" smtClean="0"/>
              <a:t>Innovation:</a:t>
            </a:r>
            <a:r>
              <a:rPr lang="en-US" smtClean="0"/>
              <a:t> Providers that can invest in emerging service areas during the downturn, and stake positions in high-growth emerging services, will be ready to respond to buyer demand for cost takeouts, and to establish a position in the future service market, to ward off emerging competition.</a:t>
            </a:r>
          </a:p>
        </p:txBody>
      </p:sp>
      <p:sp>
        <p:nvSpPr>
          <p:cNvPr id="78852" name="Rectangle 4"/>
          <p:cNvSpPr>
            <a:spLocks noChangeArrowheads="1"/>
          </p:cNvSpPr>
          <p:nvPr/>
        </p:nvSpPr>
        <p:spPr bwMode="auto">
          <a:xfrm>
            <a:off x="56410" y="352113"/>
            <a:ext cx="6723654" cy="828408"/>
          </a:xfrm>
          <a:prstGeom prst="rect">
            <a:avLst/>
          </a:prstGeom>
          <a:noFill/>
          <a:ln w="12700" algn="ctr">
            <a:noFill/>
            <a:miter lim="800000"/>
            <a:headEnd/>
            <a:tailEnd/>
          </a:ln>
        </p:spPr>
        <p:txBody>
          <a:bodyPr lIns="93661" tIns="46831" rIns="93661" bIns="46831"/>
          <a:lstStyle/>
          <a:p>
            <a:pPr algn="l" defTabSz="935553">
              <a:lnSpc>
                <a:spcPct val="100000"/>
              </a:lnSpc>
              <a:spcBef>
                <a:spcPct val="0"/>
              </a:spcBef>
              <a:spcAft>
                <a:spcPct val="0"/>
              </a:spcAft>
            </a:pPr>
            <a:r>
              <a:rPr lang="en-US" sz="1200" b="1" dirty="0"/>
              <a:t>Key Issue: What is the nature of competition and user options for service relationships?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1850" y="334822"/>
            <a:ext cx="6811401" cy="1021267"/>
          </a:xfrm>
          <a:prstGeom prst="rect">
            <a:avLst/>
          </a:prstGeom>
          <a:noFill/>
          <a:ln w="9525">
            <a:noFill/>
            <a:miter lim="800000"/>
            <a:headEnd/>
            <a:tailEnd/>
          </a:ln>
        </p:spPr>
        <p:txBody>
          <a:bodyPr lIns="48495" tIns="48495" rIns="48495" bIns="48495">
            <a:spAutoFit/>
          </a:bodyPr>
          <a:lstStyle/>
          <a:p>
            <a:pPr algn="l" defTabSz="963808">
              <a:lnSpc>
                <a:spcPct val="100000"/>
              </a:lnSpc>
              <a:spcAft>
                <a:spcPct val="0"/>
              </a:spcAft>
            </a:pPr>
            <a:r>
              <a:rPr lang="en-US" sz="1200" b="1" dirty="0"/>
              <a:t>Market: Buyers face a bewildering array of service offerings, delivery models and value propositions.</a:t>
            </a:r>
            <a:r>
              <a:rPr lang="en-US" sz="1200" dirty="0"/>
              <a:t> </a:t>
            </a:r>
            <a:r>
              <a:rPr lang="en-US" sz="1200" b="1" dirty="0"/>
              <a:t>The new market hype around "cloud computing" concepts reveals the continuing evolution of one-to-many service models and delivery. The unprecedented complexity and transformation that define the IT services market are shaping what will one day be reality.</a:t>
            </a:r>
          </a:p>
        </p:txBody>
      </p:sp>
      <p:sp>
        <p:nvSpPr>
          <p:cNvPr id="47107" name="Rectangle 3"/>
          <p:cNvSpPr>
            <a:spLocks noGrp="1" noRot="1" noChangeAspect="1" noChangeArrowheads="1" noTextEdit="1"/>
          </p:cNvSpPr>
          <p:nvPr>
            <p:ph type="sldImg"/>
          </p:nvPr>
        </p:nvSpPr>
        <p:spPr>
          <a:xfrm>
            <a:off x="798513" y="1385888"/>
            <a:ext cx="5307012" cy="3981450"/>
          </a:xfrm>
          <a:ln/>
        </p:spPr>
      </p:sp>
      <p:sp>
        <p:nvSpPr>
          <p:cNvPr id="47108" name="Rectangle 4"/>
          <p:cNvSpPr>
            <a:spLocks noGrp="1" noChangeArrowheads="1"/>
          </p:cNvSpPr>
          <p:nvPr>
            <p:ph type="body" idx="1"/>
          </p:nvPr>
        </p:nvSpPr>
        <p:spPr>
          <a:noFill/>
          <a:ln/>
        </p:spPr>
        <p:txBody>
          <a:bodyPr/>
          <a:lstStyle/>
          <a:p>
            <a:pPr eaLnBrk="1" hangingPunct="1">
              <a:lnSpc>
                <a:spcPct val="90000"/>
              </a:lnSpc>
            </a:pPr>
            <a:r>
              <a:rPr lang="en-US" b="1" smtClean="0">
                <a:latin typeface="Arial" pitchFamily="34" charset="0"/>
              </a:rPr>
              <a:t>Key Issue: What are the key forces and practical frameworks for navigating this market?</a:t>
            </a:r>
            <a:endParaRPr lang="en-US" smtClean="0"/>
          </a:p>
          <a:p>
            <a:pPr eaLnBrk="1" hangingPunct="1">
              <a:lnSpc>
                <a:spcPct val="90000"/>
              </a:lnSpc>
            </a:pPr>
            <a:r>
              <a:rPr lang="en-US" smtClean="0"/>
              <a:t>Gartner's "Four Worlds" framework represents, and is used to track, the IT services industry transformation. Buyers and providers use it to rationalize decisions and map options — and changes to their service options. The following are the basic tenets/principles of the Four Worlds: (1) Each of the four "quadrants" has a specific outcome (value) and approach for effectiveness (delivery); (2) models are nonexclusive — all could exist concurrently within an organization; (3) each quadrant represents a unique outcome, based on the value and delivery approach; (4) IT is the fundamental underpinning of business value for each quadrant; (5) the axes are continual, rather than descriptors of mutually exclusive phenomena; and (6) users must adopt distinct sourcing strategies to ensure optimum value/delivery for each model, and providers must invest differently and evolve specific sales, support, investment and delivery models.</a:t>
            </a:r>
          </a:p>
          <a:p>
            <a:pPr eaLnBrk="1" hangingPunct="1">
              <a:lnSpc>
                <a:spcPct val="90000"/>
              </a:lnSpc>
            </a:pPr>
            <a:r>
              <a:rPr lang="en-US" smtClean="0"/>
              <a:t>Mapping the various IT services categories to the four different models reveals the array and complexity of service lines and provider capabilities that exist today in the IT services market. The labeling of specific services evolves over time with adoption or lack of adoption. The management and optimization quadrants reflect the more familiar services to support the traditional economic values of enterprise-specific services — an approach that addresses an organization's unique IT environment and investment. In the access and creation quadrants, less-common but increasingly viable service options emerge; although less mature services that are designed for leverage and reuse promise business values of speed and agility.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Rot="1" noChangeAspect="1" noChangeArrowheads="1" noTextEdit="1"/>
          </p:cNvSpPr>
          <p:nvPr>
            <p:ph type="sldImg"/>
          </p:nvPr>
        </p:nvSpPr>
        <p:spPr>
          <a:xfrm>
            <a:off x="1095375" y="1708150"/>
            <a:ext cx="4819650" cy="3616325"/>
          </a:xfrm>
          <a:ln/>
        </p:spPr>
      </p:sp>
      <p:sp>
        <p:nvSpPr>
          <p:cNvPr id="55299" name="Notes Placeholder 4"/>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8"/>
          <p:cNvGrpSpPr>
            <a:grpSpLocks noChangeAspect="1"/>
          </p:cNvGrpSpPr>
          <p:nvPr/>
        </p:nvGrpSpPr>
        <p:grpSpPr bwMode="auto">
          <a:xfrm>
            <a:off x="5927659" y="8857832"/>
            <a:ext cx="860239" cy="194919"/>
            <a:chOff x="3020" y="3469"/>
            <a:chExt cx="1440" cy="326"/>
          </a:xfrm>
        </p:grpSpPr>
        <p:sp>
          <p:nvSpPr>
            <p:cNvPr id="15370" name="Freeform 109"/>
            <p:cNvSpPr>
              <a:spLocks noChangeAspect="1"/>
            </p:cNvSpPr>
            <p:nvPr/>
          </p:nvSpPr>
          <p:spPr bwMode="auto">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endParaRPr lang="en-US" dirty="0"/>
            </a:p>
          </p:txBody>
        </p:sp>
        <p:sp>
          <p:nvSpPr>
            <p:cNvPr id="15371" name="Freeform 110"/>
            <p:cNvSpPr>
              <a:spLocks noChangeAspect="1"/>
            </p:cNvSpPr>
            <p:nvPr/>
          </p:nvSpPr>
          <p:spPr bwMode="auto">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endParaRPr lang="en-US" dirty="0"/>
            </a:p>
          </p:txBody>
        </p:sp>
        <p:sp>
          <p:nvSpPr>
            <p:cNvPr id="15372" name="Freeform 111"/>
            <p:cNvSpPr>
              <a:spLocks noChangeAspect="1"/>
            </p:cNvSpPr>
            <p:nvPr/>
          </p:nvSpPr>
          <p:spPr bwMode="auto">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rgbClr val="0065A4"/>
            </a:solidFill>
            <a:ln w="9525">
              <a:noFill/>
              <a:round/>
              <a:headEnd/>
              <a:tailEnd/>
            </a:ln>
          </p:spPr>
          <p:txBody>
            <a:bodyPr/>
            <a:lstStyle/>
            <a:p>
              <a:endParaRPr lang="en-US" dirty="0"/>
            </a:p>
          </p:txBody>
        </p:sp>
        <p:sp>
          <p:nvSpPr>
            <p:cNvPr id="15373" name="Freeform 112"/>
            <p:cNvSpPr>
              <a:spLocks noChangeAspect="1"/>
            </p:cNvSpPr>
            <p:nvPr/>
          </p:nvSpPr>
          <p:spPr bwMode="auto">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endParaRPr lang="en-US" dirty="0"/>
            </a:p>
          </p:txBody>
        </p:sp>
        <p:sp>
          <p:nvSpPr>
            <p:cNvPr id="15374" name="Freeform 113"/>
            <p:cNvSpPr>
              <a:spLocks noChangeAspect="1"/>
            </p:cNvSpPr>
            <p:nvPr/>
          </p:nvSpPr>
          <p:spPr bwMode="auto">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endParaRPr lang="en-US" dirty="0"/>
            </a:p>
          </p:txBody>
        </p:sp>
        <p:sp>
          <p:nvSpPr>
            <p:cNvPr id="15375" name="Freeform 114"/>
            <p:cNvSpPr>
              <a:spLocks noChangeAspect="1" noEditPoints="1"/>
            </p:cNvSpPr>
            <p:nvPr/>
          </p:nvSpPr>
          <p:spPr bwMode="auto">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endParaRPr lang="en-US" dirty="0"/>
            </a:p>
          </p:txBody>
        </p:sp>
        <p:sp>
          <p:nvSpPr>
            <p:cNvPr id="15376" name="Freeform 115"/>
            <p:cNvSpPr>
              <a:spLocks noChangeAspect="1" noEditPoints="1"/>
            </p:cNvSpPr>
            <p:nvPr/>
          </p:nvSpPr>
          <p:spPr bwMode="auto">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endParaRPr lang="en-US" dirty="0"/>
            </a:p>
          </p:txBody>
        </p:sp>
        <p:sp>
          <p:nvSpPr>
            <p:cNvPr id="15377" name="Freeform 116"/>
            <p:cNvSpPr>
              <a:spLocks noChangeAspect="1" noEditPoints="1"/>
            </p:cNvSpPr>
            <p:nvPr/>
          </p:nvSpPr>
          <p:spPr bwMode="auto">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endParaRPr lang="en-US" dirty="0"/>
            </a:p>
          </p:txBody>
        </p:sp>
      </p:grpSp>
      <p:sp>
        <p:nvSpPr>
          <p:cNvPr id="15363" name="Rectangle 77"/>
          <p:cNvSpPr>
            <a:spLocks noChangeArrowheads="1"/>
          </p:cNvSpPr>
          <p:nvPr/>
        </p:nvSpPr>
        <p:spPr bwMode="auto">
          <a:xfrm>
            <a:off x="222503" y="264085"/>
            <a:ext cx="6421238" cy="369332"/>
          </a:xfrm>
          <a:prstGeom prst="rect">
            <a:avLst/>
          </a:prstGeom>
          <a:noFill/>
          <a:ln w="9525">
            <a:noFill/>
            <a:miter lim="800000"/>
            <a:headEnd/>
            <a:tailEnd/>
          </a:ln>
        </p:spPr>
        <p:txBody>
          <a:bodyPr lIns="0" tIns="0" rIns="0" bIns="0">
            <a:spAutoFit/>
          </a:bodyPr>
          <a:lstStyle/>
          <a:p>
            <a:pPr algn="l" defTabSz="902589">
              <a:lnSpc>
                <a:spcPct val="100000"/>
              </a:lnSpc>
              <a:spcBef>
                <a:spcPct val="0"/>
              </a:spcBef>
              <a:spcAft>
                <a:spcPct val="0"/>
              </a:spcAft>
            </a:pPr>
            <a:r>
              <a:rPr lang="en-US" b="1" dirty="0"/>
              <a:t>Presentation Title</a:t>
            </a:r>
          </a:p>
        </p:txBody>
      </p:sp>
      <p:sp>
        <p:nvSpPr>
          <p:cNvPr id="15364" name="Line 83"/>
          <p:cNvSpPr>
            <a:spLocks noChangeShapeType="1"/>
          </p:cNvSpPr>
          <p:nvPr/>
        </p:nvSpPr>
        <p:spPr bwMode="auto">
          <a:xfrm>
            <a:off x="222503" y="5674671"/>
            <a:ext cx="6516821" cy="0"/>
          </a:xfrm>
          <a:prstGeom prst="line">
            <a:avLst/>
          </a:prstGeom>
          <a:noFill/>
          <a:ln w="12700">
            <a:solidFill>
              <a:schemeClr val="tx2"/>
            </a:solidFill>
            <a:round/>
            <a:headEnd type="none" w="sm" len="sm"/>
            <a:tailEnd type="none" w="sm" len="sm"/>
          </a:ln>
        </p:spPr>
        <p:txBody>
          <a:bodyPr wrap="none" lIns="90416" tIns="45208" rIns="90416" bIns="45208" anchor="ctr"/>
          <a:lstStyle/>
          <a:p>
            <a:endParaRPr lang="en-US" dirty="0"/>
          </a:p>
        </p:txBody>
      </p:sp>
      <p:sp>
        <p:nvSpPr>
          <p:cNvPr id="15365" name="Rectangle 101"/>
          <p:cNvSpPr>
            <a:spLocks noChangeArrowheads="1"/>
          </p:cNvSpPr>
          <p:nvPr/>
        </p:nvSpPr>
        <p:spPr bwMode="gray">
          <a:xfrm>
            <a:off x="222503" y="5794138"/>
            <a:ext cx="3317170" cy="965021"/>
          </a:xfrm>
          <a:prstGeom prst="rect">
            <a:avLst/>
          </a:prstGeom>
          <a:noFill/>
          <a:ln w="9525">
            <a:noFill/>
            <a:miter lim="800000"/>
            <a:headEnd/>
            <a:tailEnd/>
          </a:ln>
        </p:spPr>
        <p:txBody>
          <a:bodyPr lIns="64300" tIns="25093" rIns="64300" bIns="25093">
            <a:spAutoFit/>
          </a:bodyPr>
          <a:lstStyle/>
          <a:p>
            <a:pPr algn="l" defTabSz="937123">
              <a:lnSpc>
                <a:spcPct val="100000"/>
              </a:lnSpc>
              <a:spcBef>
                <a:spcPct val="0"/>
              </a:spcBef>
              <a:spcAft>
                <a:spcPct val="0"/>
              </a:spcAft>
            </a:pPr>
            <a:r>
              <a:rPr lang="en-US" sz="1200" dirty="0"/>
              <a:t>Conference Name</a:t>
            </a:r>
          </a:p>
          <a:p>
            <a:pPr algn="l" defTabSz="937123">
              <a:lnSpc>
                <a:spcPct val="100000"/>
              </a:lnSpc>
              <a:spcBef>
                <a:spcPct val="0"/>
              </a:spcBef>
              <a:spcAft>
                <a:spcPct val="0"/>
              </a:spcAft>
            </a:pPr>
            <a:r>
              <a:rPr lang="en-US" sz="1200" dirty="0"/>
              <a:t>	</a:t>
            </a:r>
          </a:p>
          <a:p>
            <a:pPr algn="l" defTabSz="937123">
              <a:lnSpc>
                <a:spcPct val="100000"/>
              </a:lnSpc>
              <a:spcBef>
                <a:spcPct val="0"/>
              </a:spcBef>
              <a:spcAft>
                <a:spcPct val="0"/>
              </a:spcAft>
            </a:pPr>
            <a:r>
              <a:rPr lang="en-US" sz="1200" dirty="0"/>
              <a:t>Month XX, </a:t>
            </a:r>
            <a:r>
              <a:rPr lang="en-US" sz="1200" dirty="0" smtClean="0"/>
              <a:t>20XX </a:t>
            </a:r>
            <a:endParaRPr lang="en-US" sz="1200" dirty="0"/>
          </a:p>
          <a:p>
            <a:pPr algn="l" defTabSz="937123">
              <a:lnSpc>
                <a:spcPct val="100000"/>
              </a:lnSpc>
              <a:spcBef>
                <a:spcPct val="0"/>
              </a:spcBef>
              <a:spcAft>
                <a:spcPct val="0"/>
              </a:spcAft>
            </a:pPr>
            <a:r>
              <a:rPr lang="en-US" sz="1200" dirty="0"/>
              <a:t>Venue </a:t>
            </a:r>
          </a:p>
          <a:p>
            <a:pPr algn="l" defTabSz="937123">
              <a:lnSpc>
                <a:spcPct val="100000"/>
              </a:lnSpc>
              <a:spcBef>
                <a:spcPct val="0"/>
              </a:spcBef>
              <a:spcAft>
                <a:spcPct val="0"/>
              </a:spcAft>
            </a:pPr>
            <a:r>
              <a:rPr lang="en-US" sz="1200" dirty="0"/>
              <a:t>City, ST</a:t>
            </a:r>
          </a:p>
        </p:txBody>
      </p:sp>
      <p:sp>
        <p:nvSpPr>
          <p:cNvPr id="15366" name="Rectangle 103"/>
          <p:cNvSpPr>
            <a:spLocks noChangeArrowheads="1"/>
          </p:cNvSpPr>
          <p:nvPr/>
        </p:nvSpPr>
        <p:spPr bwMode="gray">
          <a:xfrm>
            <a:off x="3812317" y="5794138"/>
            <a:ext cx="2959911" cy="416457"/>
          </a:xfrm>
          <a:prstGeom prst="rect">
            <a:avLst/>
          </a:prstGeom>
          <a:noFill/>
          <a:ln w="9525">
            <a:noFill/>
            <a:miter lim="800000"/>
            <a:headEnd/>
            <a:tailEnd/>
          </a:ln>
        </p:spPr>
        <p:txBody>
          <a:bodyPr lIns="64300" tIns="25093" rIns="64300" bIns="25093">
            <a:spAutoFit/>
          </a:bodyPr>
          <a:lstStyle/>
          <a:p>
            <a:pPr algn="l" defTabSz="937123">
              <a:lnSpc>
                <a:spcPct val="100000"/>
              </a:lnSpc>
              <a:spcBef>
                <a:spcPct val="0"/>
              </a:spcBef>
              <a:spcAft>
                <a:spcPct val="0"/>
              </a:spcAft>
            </a:pPr>
            <a:r>
              <a:rPr lang="en-US" sz="1200" dirty="0" smtClean="0"/>
              <a:t>Presenter's </a:t>
            </a:r>
            <a:r>
              <a:rPr lang="en-US" sz="1200" dirty="0"/>
              <a:t>Name</a:t>
            </a:r>
          </a:p>
          <a:p>
            <a:pPr algn="l" defTabSz="937123">
              <a:lnSpc>
                <a:spcPct val="100000"/>
              </a:lnSpc>
              <a:spcBef>
                <a:spcPct val="0"/>
              </a:spcBef>
              <a:spcAft>
                <a:spcPct val="0"/>
              </a:spcAft>
            </a:pPr>
            <a:r>
              <a:rPr lang="en-US" sz="1200" dirty="0" smtClean="0"/>
              <a:t>Presenter's </a:t>
            </a:r>
            <a:r>
              <a:rPr lang="en-US" sz="1200" dirty="0"/>
              <a:t>Name</a:t>
            </a:r>
          </a:p>
        </p:txBody>
      </p:sp>
      <p:sp>
        <p:nvSpPr>
          <p:cNvPr id="15367" name="Line 107"/>
          <p:cNvSpPr>
            <a:spLocks noChangeShapeType="1"/>
          </p:cNvSpPr>
          <p:nvPr/>
        </p:nvSpPr>
        <p:spPr bwMode="auto">
          <a:xfrm>
            <a:off x="222503" y="150905"/>
            <a:ext cx="6516821" cy="0"/>
          </a:xfrm>
          <a:prstGeom prst="line">
            <a:avLst/>
          </a:prstGeom>
          <a:noFill/>
          <a:ln w="38100">
            <a:solidFill>
              <a:schemeClr val="tx1"/>
            </a:solidFill>
            <a:round/>
            <a:headEnd type="none" w="sm" len="sm"/>
            <a:tailEnd type="none" w="sm" len="sm"/>
          </a:ln>
        </p:spPr>
        <p:txBody>
          <a:bodyPr wrap="none" lIns="90416" tIns="45208" rIns="90416" bIns="45208" anchor="ctr"/>
          <a:lstStyle/>
          <a:p>
            <a:endParaRPr lang="en-US" dirty="0"/>
          </a:p>
        </p:txBody>
      </p:sp>
      <p:sp>
        <p:nvSpPr>
          <p:cNvPr id="15368" name="Rectangle 120"/>
          <p:cNvSpPr>
            <a:spLocks noChangeArrowheads="1"/>
          </p:cNvSpPr>
          <p:nvPr/>
        </p:nvSpPr>
        <p:spPr bwMode="gray">
          <a:xfrm>
            <a:off x="222503" y="8265213"/>
            <a:ext cx="3619585" cy="859418"/>
          </a:xfrm>
          <a:prstGeom prst="rect">
            <a:avLst/>
          </a:prstGeom>
          <a:noFill/>
          <a:ln w="12700">
            <a:noFill/>
            <a:miter lim="800000"/>
            <a:headEnd type="none" w="sm" len="sm"/>
            <a:tailEnd type="none" w="sm" len="sm"/>
          </a:ln>
        </p:spPr>
        <p:txBody>
          <a:bodyPr lIns="90416" tIns="45208" rIns="90416" bIns="45208">
            <a:spAutoFit/>
          </a:bodyPr>
          <a:lstStyle/>
          <a:p>
            <a:pPr algn="l">
              <a:spcBef>
                <a:spcPct val="0"/>
              </a:spcBef>
              <a:spcAft>
                <a:spcPct val="0"/>
              </a:spcAft>
            </a:pPr>
            <a:r>
              <a:rPr lang="en-US" sz="800" dirty="0" smtClean="0">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ea typeface="Times New Roman" pitchFamily="18" charset="0"/>
                <a:cs typeface="Arial" charset="0"/>
              </a:rPr>
            </a:br>
            <a:r>
              <a:rPr lang="en-US" sz="800" dirty="0" smtClean="0">
                <a:ea typeface="Times New Roman" pitchFamily="18" charset="0"/>
                <a:cs typeface="Arial" charset="0"/>
              </a:rPr>
              <a:t>© 2010 Gartner, Inc. and/or its affiliates. All rights reserved.</a:t>
            </a:r>
          </a:p>
        </p:txBody>
      </p:sp>
      <p:sp>
        <p:nvSpPr>
          <p:cNvPr id="15369" name="Rectangle 121"/>
          <p:cNvSpPr>
            <a:spLocks noChangeArrowheads="1"/>
          </p:cNvSpPr>
          <p:nvPr/>
        </p:nvSpPr>
        <p:spPr bwMode="gray">
          <a:xfrm>
            <a:off x="222503" y="7699319"/>
            <a:ext cx="3984678" cy="534497"/>
          </a:xfrm>
          <a:prstGeom prst="rect">
            <a:avLst/>
          </a:prstGeom>
          <a:noFill/>
          <a:ln w="12700" algn="ctr">
            <a:noFill/>
            <a:miter lim="800000"/>
            <a:headEnd type="none" w="sm" len="sm"/>
            <a:tailEnd type="none" w="sm" len="sm"/>
          </a:ln>
        </p:spPr>
        <p:txBody>
          <a:bodyPr lIns="90416" tIns="45208" rIns="90416" bIns="45208">
            <a:spAutoFit/>
          </a:bodyPr>
          <a:lstStyle/>
          <a:p>
            <a:pPr algn="l">
              <a:spcBef>
                <a:spcPct val="0"/>
              </a:spcBef>
              <a:spcAft>
                <a:spcPct val="0"/>
              </a:spcAft>
            </a:pPr>
            <a:r>
              <a:rPr lang="en-US" sz="800" dirty="0">
                <a:cs typeface="Arial" charset="0"/>
              </a:rPr>
              <a:t>Notes accompany this presentation. Please select Notes Page view. </a:t>
            </a:r>
            <a:br>
              <a:rPr lang="en-US" sz="800" dirty="0">
                <a:cs typeface="Arial" charset="0"/>
              </a:rPr>
            </a:br>
            <a:r>
              <a:rPr lang="en-US" sz="800" dirty="0">
                <a:cs typeface="Arial" charset="0"/>
              </a:rPr>
              <a:t>These materials can be reproduced only with written approval from Gartner. </a:t>
            </a:r>
            <a:br>
              <a:rPr lang="en-US" sz="800" dirty="0">
                <a:cs typeface="Arial" charset="0"/>
              </a:rPr>
            </a:br>
            <a:r>
              <a:rPr lang="en-US" sz="800" dirty="0">
                <a:cs typeface="Arial" charset="0"/>
              </a:rPr>
              <a:t>Such approvals must be requested via e-mail: vendor.relations@gartner.com. </a:t>
            </a:r>
            <a:br>
              <a:rPr lang="en-US" sz="800" dirty="0">
                <a:cs typeface="Arial" charset="0"/>
              </a:rPr>
            </a:br>
            <a:r>
              <a:rPr lang="en-US" sz="800" dirty="0">
                <a:cs typeface="Arial" charset="0"/>
              </a:rPr>
              <a:t>Gartner is a registered trademark of Gartner, Inc. or its affiliates.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Rot="1" noChangeAspect="1" noChangeArrowheads="1" noTextEdit="1"/>
          </p:cNvSpPr>
          <p:nvPr>
            <p:ph type="sldImg"/>
          </p:nvPr>
        </p:nvSpPr>
        <p:spPr>
          <a:xfrm>
            <a:off x="1095375" y="1708150"/>
            <a:ext cx="4819650" cy="3616325"/>
          </a:xfrm>
          <a:ln/>
        </p:spPr>
      </p:sp>
      <p:sp>
        <p:nvSpPr>
          <p:cNvPr id="46083" name="Notes Placeholder 4"/>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Rot="1" noChangeAspect="1" noChangeArrowheads="1" noTextEdit="1"/>
          </p:cNvSpPr>
          <p:nvPr>
            <p:ph type="sldImg"/>
          </p:nvPr>
        </p:nvSpPr>
        <p:spPr>
          <a:xfrm>
            <a:off x="1095375" y="1708150"/>
            <a:ext cx="4819650" cy="3616325"/>
          </a:xfrm>
          <a:ln/>
        </p:spPr>
      </p:sp>
      <p:sp>
        <p:nvSpPr>
          <p:cNvPr id="45059" name="Notes Placeholder 3"/>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95375" y="1708150"/>
            <a:ext cx="4819650" cy="3616325"/>
          </a:xfrm>
          <a:ln/>
        </p:spPr>
      </p:sp>
      <p:sp>
        <p:nvSpPr>
          <p:cNvPr id="4608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095375" y="1708150"/>
            <a:ext cx="4819650" cy="3616325"/>
          </a:xfrm>
          <a:ln/>
        </p:spPr>
      </p:sp>
      <p:sp>
        <p:nvSpPr>
          <p:cNvPr id="4813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Rot="1" noChangeAspect="1" noChangeArrowheads="1" noTextEdit="1"/>
          </p:cNvSpPr>
          <p:nvPr>
            <p:ph type="sldImg"/>
          </p:nvPr>
        </p:nvSpPr>
        <p:spPr>
          <a:ln/>
        </p:spPr>
      </p:sp>
      <p:sp>
        <p:nvSpPr>
          <p:cNvPr id="51203" name="Notes Placeholder 4"/>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Rot="1" noChangeAspect="1" noChangeArrowheads="1" noTextEdit="1"/>
          </p:cNvSpPr>
          <p:nvPr>
            <p:ph type="sldImg"/>
          </p:nvPr>
        </p:nvSpPr>
        <p:spPr>
          <a:xfrm>
            <a:off x="1095375" y="1708150"/>
            <a:ext cx="4819650" cy="3616325"/>
          </a:xfrm>
          <a:ln/>
        </p:spPr>
      </p:sp>
      <p:sp>
        <p:nvSpPr>
          <p:cNvPr id="51203" name="Notes Placeholder 4"/>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Rot="1" noChangeAspect="1" noChangeArrowheads="1" noTextEdit="1"/>
          </p:cNvSpPr>
          <p:nvPr>
            <p:ph type="sldImg"/>
          </p:nvPr>
        </p:nvSpPr>
        <p:spPr>
          <a:xfrm>
            <a:off x="1095375" y="1708150"/>
            <a:ext cx="4819650" cy="3616325"/>
          </a:xfrm>
          <a:ln/>
        </p:spPr>
      </p:sp>
      <p:sp>
        <p:nvSpPr>
          <p:cNvPr id="63491" name="Notes Placeholder 4"/>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Rot="1" noChangeAspect="1" noChangeArrowheads="1" noTextEdit="1"/>
          </p:cNvSpPr>
          <p:nvPr>
            <p:ph type="sldImg"/>
          </p:nvPr>
        </p:nvSpPr>
        <p:spPr>
          <a:xfrm>
            <a:off x="1095375" y="1708150"/>
            <a:ext cx="4819650" cy="3616325"/>
          </a:xfrm>
          <a:ln/>
        </p:spPr>
      </p:sp>
      <p:sp>
        <p:nvSpPr>
          <p:cNvPr id="64515" name="Notes Placeholder 4"/>
          <p:cNvSpPr>
            <a:spLocks noGrp="1"/>
          </p:cNvSpPr>
          <p:nvPr/>
        </p:nvSpPr>
        <p:spPr bwMode="gray">
          <a:xfrm>
            <a:off x="97149" y="5668383"/>
            <a:ext cx="6711119" cy="2992957"/>
          </a:xfrm>
          <a:prstGeom prst="rect">
            <a:avLst/>
          </a:prstGeom>
          <a:noFill/>
          <a:ln w="9525">
            <a:noFill/>
            <a:miter lim="800000"/>
            <a:headEnd/>
            <a:tailEnd/>
          </a:ln>
        </p:spPr>
        <p:txBody>
          <a:bodyPr lIns="92539" tIns="47053" rIns="92539" bIns="47053"/>
          <a:lstStyle/>
          <a:p>
            <a:pPr algn="l" defTabSz="938693">
              <a:lnSpc>
                <a:spcPct val="100000"/>
              </a:lnSpc>
              <a:spcAft>
                <a:spcPct val="0"/>
              </a:spcAft>
            </a:pPr>
            <a:endParaRPr lang="en-US" sz="1200" dirty="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descr="swoosh-from-ppt.jpg"/>
          <p:cNvPicPr>
            <a:picLocks noChangeAspect="1"/>
          </p:cNvPicPr>
          <p:nvPr userDrawn="1"/>
        </p:nvPicPr>
        <p:blipFill>
          <a:blip r:embed="rId3" cstate="print"/>
          <a:stretch>
            <a:fillRect/>
          </a:stretch>
        </p:blipFill>
        <p:spPr bwMode="hidden">
          <a:xfrm>
            <a:off x="0" y="0"/>
            <a:ext cx="9144000" cy="3200400"/>
          </a:xfrm>
          <a:prstGeom prst="rect">
            <a:avLst/>
          </a:prstGeom>
        </p:spPr>
      </p:pic>
      <p:sp>
        <p:nvSpPr>
          <p:cNvPr id="5" name="Rectangle 288"/>
          <p:cNvSpPr>
            <a:spLocks noChangeArrowheads="1"/>
          </p:cNvSpPr>
          <p:nvPr userDrawn="1"/>
        </p:nvSpPr>
        <p:spPr bwMode="gray">
          <a:xfrm>
            <a:off x="381000" y="6278563"/>
            <a:ext cx="6577940" cy="414337"/>
          </a:xfrm>
          <a:prstGeom prst="rect">
            <a:avLst/>
          </a:prstGeom>
          <a:noFill/>
          <a:ln w="12700">
            <a:noFill/>
            <a:miter lim="800000"/>
            <a:headEnd type="none" w="sm" len="sm"/>
            <a:tailEnd type="none" w="sm" len="sm"/>
          </a:ln>
          <a:effectLst/>
        </p:spPr>
        <p:txBody>
          <a:bodyPr lIns="0" tIns="0" rIns="0" bIns="0"/>
          <a:lstStyle/>
          <a:p>
            <a:pPr algn="l" rtl="0" fontAlgn="base"/>
            <a:r>
              <a:rPr lang="en-US" sz="700" b="0" kern="1200" dirty="0" smtClean="0">
                <a:solidFill>
                  <a:srgbClr val="969696"/>
                </a:solidFill>
                <a:latin typeface="Arial" charset="0"/>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700" b="0" kern="1200" dirty="0" smtClean="0">
                <a:solidFill>
                  <a:srgbClr val="969696"/>
                </a:solidFill>
                <a:latin typeface="Arial" charset="0"/>
                <a:ea typeface="Arial Unicode MS" pitchFamily="34" charset="-128"/>
                <a:cs typeface="Arial Unicode MS" pitchFamily="34" charset="-128"/>
              </a:rPr>
            </a:br>
            <a:r>
              <a:rPr lang="en-US" sz="700" b="0" kern="1200" dirty="0" smtClean="0">
                <a:solidFill>
                  <a:srgbClr val="969696"/>
                </a:solidFill>
                <a:latin typeface="Arial" charset="0"/>
                <a:ea typeface="Arial Unicode MS" pitchFamily="34" charset="-128"/>
                <a:cs typeface="Arial Unicode MS" pitchFamily="34" charset="-128"/>
              </a:rPr>
              <a:t>© 2010 Gartner, Inc. and/or its affiliates. All rights reserved.</a:t>
            </a:r>
          </a:p>
        </p:txBody>
      </p:sp>
      <p:grpSp>
        <p:nvGrpSpPr>
          <p:cNvPr id="6" name="Group 292"/>
          <p:cNvGrpSpPr>
            <a:grpSpLocks noChangeAspect="1"/>
          </p:cNvGrpSpPr>
          <p:nvPr userDrawn="1"/>
        </p:nvGrpSpPr>
        <p:grpSpPr bwMode="auto">
          <a:xfrm>
            <a:off x="7493000" y="6369050"/>
            <a:ext cx="1143000" cy="257175"/>
            <a:chOff x="3020" y="3469"/>
            <a:chExt cx="1440" cy="326"/>
          </a:xfrm>
        </p:grpSpPr>
        <p:sp>
          <p:nvSpPr>
            <p:cNvPr id="7" name="Freeform 293"/>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8" name="Freeform 294"/>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9" name="Freeform 295"/>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0" name="Freeform 296"/>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1" name="Freeform 297"/>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2" name="Freeform 298"/>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3" name="Freeform 299"/>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4" name="Freeform 300"/>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dirty="0">
                <a:ea typeface="+mn-ea"/>
                <a:cs typeface="+mn-cs"/>
              </a:endParaRPr>
            </a:p>
          </p:txBody>
        </p:sp>
      </p:grpSp>
      <p:sp>
        <p:nvSpPr>
          <p:cNvPr id="280799" name="Rectangle 223"/>
          <p:cNvSpPr>
            <a:spLocks noGrp="1" noChangeArrowheads="1"/>
          </p:cNvSpPr>
          <p:nvPr>
            <p:ph type="subTitle" idx="1"/>
          </p:nvPr>
        </p:nvSpPr>
        <p:spPr>
          <a:xfrm>
            <a:off x="381000" y="3468688"/>
            <a:ext cx="8291513" cy="2203450"/>
          </a:xfrm>
          <a:ln/>
        </p:spPr>
        <p:txBody>
          <a:bodyPr rIns="0"/>
          <a:lstStyle>
            <a:lvl1pPr marL="0" indent="0" algn="r">
              <a:buFont typeface="Times" pitchFamily="18" charset="0"/>
              <a:buNone/>
              <a:defRPr sz="2600"/>
            </a:lvl1pPr>
          </a:lstStyle>
          <a:p>
            <a:r>
              <a:rPr lang="en-US" smtClean="0"/>
              <a:t>Click to edit Master subtitle style</a:t>
            </a:r>
            <a:endParaRPr lang="en-US"/>
          </a:p>
        </p:txBody>
      </p:sp>
      <p:sp>
        <p:nvSpPr>
          <p:cNvPr id="280698" name="Rectangle 122"/>
          <p:cNvSpPr>
            <a:spLocks noGrp="1" noChangeArrowheads="1"/>
          </p:cNvSpPr>
          <p:nvPr>
            <p:ph type="ctrTitle"/>
          </p:nvPr>
        </p:nvSpPr>
        <p:spPr bwMode="black">
          <a:xfrm>
            <a:off x="381000" y="420688"/>
            <a:ext cx="8305800" cy="2352675"/>
          </a:xfrm>
          <a:ln/>
        </p:spPr>
        <p:txBody>
          <a:bodyPr tIns="45720" bIns="45720" anchor="b"/>
          <a:lstStyle>
            <a:lvl1pPr>
              <a:defRPr sz="3800">
                <a:solidFill>
                  <a:schemeClr val="bg1"/>
                </a:solidFill>
              </a:defRPr>
            </a:lvl1pPr>
          </a:lstStyle>
          <a:p>
            <a:r>
              <a:rPr lang="en-US" smtClean="0"/>
              <a:t>Click to edit Master title style</a:t>
            </a:r>
            <a:endParaRPr lang="en-US" dirty="0"/>
          </a:p>
        </p:txBody>
      </p:sp>
    </p:spTree>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6B94FA92-FD85-4028-8A65-25E5DEB3133D}" type="slidenum">
              <a:rPr lang="en-US"/>
              <a:pPr>
                <a:defRPr/>
              </a:pPr>
              <a:t>‹#›</a:t>
            </a:fld>
            <a:endParaRPr lang="en-US" dirty="0"/>
          </a:p>
        </p:txBody>
      </p:sp>
      <p:cxnSp>
        <p:nvCxnSpPr>
          <p:cNvPr id="5"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0" fontAlgn="base" hangingPunct="0">
              <a:spcBef>
                <a:spcPct val="0"/>
              </a:spcBef>
              <a:spcAft>
                <a:spcPct val="0"/>
              </a:spcAft>
              <a:defRPr lang="en-US" sz="3200" b="1">
                <a:solidFill>
                  <a:srgbClr val="00529B"/>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2857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D5E3B240-5227-4A99-994B-07F74ECCACB0}" type="slidenum">
              <a:rPr lang="en-US"/>
              <a:pPr>
                <a:defRPr/>
              </a:pPr>
              <a:t>‹#›</a:t>
            </a:fld>
            <a:endParaRPr lang="en-US" dirty="0"/>
          </a:p>
        </p:txBody>
      </p:sp>
      <p:cxnSp>
        <p:nvCxnSpPr>
          <p:cNvPr id="6"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0" fontAlgn="base" hangingPunct="0">
              <a:spcBef>
                <a:spcPct val="0"/>
              </a:spcBef>
              <a:spcAft>
                <a:spcPct val="0"/>
              </a:spcAft>
              <a:defRPr lang="en-US" sz="3200" b="1">
                <a:solidFill>
                  <a:srgbClr val="00529B"/>
                </a:solidFill>
                <a:latin typeface="+mj-lt"/>
                <a:ea typeface="+mj-ea"/>
                <a:cs typeface="+mj-cs"/>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fld id="{1AC61E8B-D7D6-4EC1-BA02-1B652BB20EBC}" type="slidenum">
              <a:rPr lang="en-US"/>
              <a:pPr>
                <a:defRPr/>
              </a:pPr>
              <a:t>‹#›</a:t>
            </a:fld>
            <a:endParaRPr lang="en-US" dirty="0"/>
          </a:p>
        </p:txBody>
      </p:sp>
      <p:cxnSp>
        <p:nvCxnSpPr>
          <p:cNvPr id="4"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fld id="{283718F9-5F50-4E65-A3A8-480894E809EE}" type="slidenum">
              <a:rPr lang="en-US"/>
              <a:pPr>
                <a:defRPr/>
              </a:pPr>
              <a:t>‹#›</a:t>
            </a:fld>
            <a:endParaRPr lang="en-US" dirty="0"/>
          </a:p>
        </p:txBody>
      </p:sp>
    </p:spTree>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5" name="Picture 14" descr="divider-from-ppt.jpg"/>
          <p:cNvPicPr>
            <a:picLocks noChangeAspect="1"/>
          </p:cNvPicPr>
          <p:nvPr userDrawn="1"/>
        </p:nvPicPr>
        <p:blipFill>
          <a:blip r:embed="rId3" cstate="print"/>
          <a:stretch>
            <a:fillRect/>
          </a:stretch>
        </p:blipFill>
        <p:spPr bwMode="hidden">
          <a:xfrm>
            <a:off x="0" y="0"/>
            <a:ext cx="9144000" cy="6858000"/>
          </a:xfrm>
          <a:prstGeom prst="rect">
            <a:avLst/>
          </a:prstGeom>
        </p:spPr>
      </p:pic>
      <p:grpSp>
        <p:nvGrpSpPr>
          <p:cNvPr id="6" name="Group 11"/>
          <p:cNvGrpSpPr>
            <a:grpSpLocks noChangeAspect="1"/>
          </p:cNvGrpSpPr>
          <p:nvPr userDrawn="1"/>
        </p:nvGrpSpPr>
        <p:grpSpPr bwMode="black">
          <a:xfrm>
            <a:off x="7493000" y="6369050"/>
            <a:ext cx="1143000" cy="257175"/>
            <a:chOff x="3020" y="3469"/>
            <a:chExt cx="1440" cy="326"/>
          </a:xfrm>
        </p:grpSpPr>
        <p:sp>
          <p:nvSpPr>
            <p:cNvPr id="7"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dirty="0"/>
            </a:p>
          </p:txBody>
        </p:sp>
        <p:sp>
          <p:nvSpPr>
            <p:cNvPr id="8"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dirty="0"/>
            </a:p>
          </p:txBody>
        </p:sp>
        <p:sp>
          <p:nvSpPr>
            <p:cNvPr id="9"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dirty="0"/>
            </a:p>
          </p:txBody>
        </p:sp>
        <p:sp>
          <p:nvSpPr>
            <p:cNvPr id="10"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dirty="0"/>
            </a:p>
          </p:txBody>
        </p:sp>
        <p:sp>
          <p:nvSpPr>
            <p:cNvPr id="11"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dirty="0"/>
            </a:p>
          </p:txBody>
        </p:sp>
        <p:sp>
          <p:nvSpPr>
            <p:cNvPr id="12"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dirty="0"/>
            </a:p>
          </p:txBody>
        </p:sp>
        <p:sp>
          <p:nvSpPr>
            <p:cNvPr id="13"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dirty="0"/>
            </a:p>
          </p:txBody>
        </p:sp>
        <p:sp>
          <p:nvSpPr>
            <p:cNvPr id="14"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dirty="0"/>
            </a:p>
          </p:txBody>
        </p:sp>
      </p:grpSp>
      <p:sp>
        <p:nvSpPr>
          <p:cNvPr id="17" name="Rectangle 223"/>
          <p:cNvSpPr>
            <a:spLocks noGrp="1" noChangeArrowheads="1"/>
          </p:cNvSpPr>
          <p:nvPr>
            <p:ph type="subTitle" idx="1" hasCustomPrompt="1"/>
          </p:nvPr>
        </p:nvSpPr>
        <p:spPr bwMode="black">
          <a:xfrm>
            <a:off x="381000" y="3468688"/>
            <a:ext cx="8291513"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18" name="Rectangle 122"/>
          <p:cNvSpPr>
            <a:spLocks noGrp="1" noChangeArrowheads="1"/>
          </p:cNvSpPr>
          <p:nvPr>
            <p:ph type="ctrTitle" hasCustomPrompt="1"/>
          </p:nvPr>
        </p:nvSpPr>
        <p:spPr bwMode="black">
          <a:xfrm>
            <a:off x="381000" y="420688"/>
            <a:ext cx="8305800" cy="2352675"/>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22" name="Rectangle 5"/>
          <p:cNvSpPr>
            <a:spLocks noGrp="1" noChangeArrowheads="1"/>
          </p:cNvSpPr>
          <p:nvPr>
            <p:ph type="ftr" sz="quarter" idx="10"/>
          </p:nvPr>
        </p:nvSpPr>
        <p:spPr bwMode="black">
          <a:xfrm>
            <a:off x="4343400" y="6489641"/>
            <a:ext cx="457200" cy="228600"/>
          </a:xfrm>
          <a:ln/>
        </p:spPr>
        <p:txBody>
          <a:bodyPr/>
          <a:lstStyle>
            <a:lvl1pPr>
              <a:defRPr>
                <a:solidFill>
                  <a:schemeClr val="bg1"/>
                </a:solidFill>
              </a:defRPr>
            </a:lvl1pPr>
          </a:lstStyle>
          <a:p>
            <a:pPr>
              <a:defRPr/>
            </a:pPr>
            <a:r>
              <a:rPr lang="en-US" dirty="0" smtClean="0"/>
              <a:t> </a:t>
            </a:r>
            <a:fld id="{6B94FA92-FD85-4028-8A65-25E5DEB3133D}" type="slidenum">
              <a:rPr lang="en-US" smtClean="0"/>
              <a:pPr>
                <a:defRPr/>
              </a:pPr>
              <a:t>‹#›</a:t>
            </a:fld>
            <a:endParaRPr lang="en-US" dirty="0"/>
          </a:p>
        </p:txBody>
      </p:sp>
    </p:spTree>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2"/>
          <p:cNvSpPr>
            <a:spLocks noGrp="1" noChangeArrowheads="1"/>
          </p:cNvSpPr>
          <p:nvPr>
            <p:ph type="body" idx="1"/>
          </p:nvPr>
        </p:nvSpPr>
        <p:spPr bwMode="gray">
          <a:xfrm>
            <a:off x="285750" y="1362075"/>
            <a:ext cx="8356600" cy="4419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53"/>
          <p:cNvSpPr>
            <a:spLocks noGrp="1" noChangeArrowheads="1"/>
          </p:cNvSpPr>
          <p:nvPr>
            <p:ph type="title"/>
          </p:nvPr>
        </p:nvSpPr>
        <p:spPr bwMode="auto">
          <a:xfrm>
            <a:off x="277813" y="190500"/>
            <a:ext cx="8362950" cy="885825"/>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p>
            <a:pPr lvl="0"/>
            <a:r>
              <a:rPr lang="en-US" smtClean="0"/>
              <a:t>Click to edit Master title style</a:t>
            </a:r>
          </a:p>
        </p:txBody>
      </p:sp>
      <p:grpSp>
        <p:nvGrpSpPr>
          <p:cNvPr id="1028" name="Group 95"/>
          <p:cNvGrpSpPr>
            <a:grpSpLocks noChangeAspect="1"/>
          </p:cNvGrpSpPr>
          <p:nvPr/>
        </p:nvGrpSpPr>
        <p:grpSpPr bwMode="auto">
          <a:xfrm>
            <a:off x="7493000" y="6369050"/>
            <a:ext cx="1143000" cy="257175"/>
            <a:chOff x="3020" y="3469"/>
            <a:chExt cx="1440" cy="326"/>
          </a:xfrm>
        </p:grpSpPr>
        <p:sp>
          <p:nvSpPr>
            <p:cNvPr id="27964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4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dirty="0">
                <a:ea typeface="+mn-ea"/>
                <a:cs typeface="+mn-cs"/>
              </a:endParaRPr>
            </a:p>
          </p:txBody>
        </p:sp>
      </p:grpSp>
      <p:sp>
        <p:nvSpPr>
          <p:cNvPr id="1029" name="Rectangle 5"/>
          <p:cNvSpPr>
            <a:spLocks noGrp="1" noChangeArrowheads="1"/>
          </p:cNvSpPr>
          <p:nvPr>
            <p:ph type="ftr" sz="quarter" idx="3"/>
          </p:nvPr>
        </p:nvSpPr>
        <p:spPr bwMode="gray">
          <a:xfrm>
            <a:off x="4343400" y="6490389"/>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7" r:id="rId2"/>
    <p:sldLayoutId id="2147483679" r:id="rId3"/>
    <p:sldLayoutId id="2147483681" r:id="rId4"/>
    <p:sldLayoutId id="2147483682" r:id="rId5"/>
    <p:sldLayoutId id="2147483689" r:id="rId6"/>
  </p:sldLayoutIdLst>
  <p:transition>
    <p:sndAc>
      <p:stSnd>
        <p:snd r:embed="rId8" name="click.wav"/>
      </p:stSnd>
    </p:sndAc>
  </p:transition>
  <p:hf sldNum="0" hdr="0" dt="0"/>
  <p:txStyles>
    <p:title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2"/>
          <p:cNvSpPr>
            <a:spLocks noGrp="1" noChangeArrowheads="1"/>
          </p:cNvSpPr>
          <p:nvPr>
            <p:ph type="subTitle" idx="1"/>
          </p:nvPr>
        </p:nvSpPr>
        <p:spPr/>
        <p:txBody>
          <a:bodyPr/>
          <a:lstStyle/>
          <a:p>
            <a:r>
              <a:rPr lang="en-US" dirty="0" smtClean="0"/>
              <a:t>Sandra M. Notardonato</a:t>
            </a:r>
          </a:p>
          <a:p>
            <a:endParaRPr lang="en-US" dirty="0" smtClean="0"/>
          </a:p>
        </p:txBody>
      </p:sp>
      <p:sp>
        <p:nvSpPr>
          <p:cNvPr id="3075" name="Rectangle 91"/>
          <p:cNvSpPr>
            <a:spLocks noGrp="1" noChangeArrowheads="1"/>
          </p:cNvSpPr>
          <p:nvPr>
            <p:ph type="ctrTitle"/>
          </p:nvPr>
        </p:nvSpPr>
        <p:spPr/>
        <p:txBody>
          <a:bodyPr/>
          <a:lstStyle/>
          <a:p>
            <a:r>
              <a:rPr lang="en-US" sz="2800" dirty="0" smtClean="0"/>
              <a:t>Trends in Global IT Delivery and 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gray">
          <a:xfrm>
            <a:off x="228600" y="4889500"/>
            <a:ext cx="8661400" cy="1341438"/>
          </a:xfrm>
          <a:prstGeom prst="rect">
            <a:avLst/>
          </a:prstGeom>
          <a:gradFill rotWithShape="1">
            <a:gsLst>
              <a:gs pos="0">
                <a:srgbClr val="B9D0DC"/>
              </a:gs>
              <a:gs pos="50000">
                <a:srgbClr val="F1F6F8"/>
              </a:gs>
              <a:gs pos="100000">
                <a:srgbClr val="B9D0DC"/>
              </a:gs>
            </a:gsLst>
            <a:lin ang="5400000" scaled="1"/>
          </a:gradFill>
          <a:ln w="12700" algn="ctr">
            <a:noFill/>
            <a:miter lim="800000"/>
            <a:headEnd type="none" w="lg" len="lg"/>
            <a:tailEnd type="none" w="lg" len="lg"/>
          </a:ln>
        </p:spPr>
        <p:txBody>
          <a:bodyPr wrap="none" anchor="ctr"/>
          <a:lstStyle/>
          <a:p>
            <a:pPr eaLnBrk="1" hangingPunct="1">
              <a:lnSpc>
                <a:spcPct val="100000"/>
              </a:lnSpc>
              <a:buClr>
                <a:schemeClr val="accent1"/>
              </a:buClr>
              <a:buFont typeface="Times" pitchFamily="18" charset="0"/>
              <a:buNone/>
            </a:pPr>
            <a:endParaRPr lang="en-GB"/>
          </a:p>
        </p:txBody>
      </p:sp>
      <p:sp>
        <p:nvSpPr>
          <p:cNvPr id="26627" name="Rectangle 3"/>
          <p:cNvSpPr>
            <a:spLocks noChangeArrowheads="1"/>
          </p:cNvSpPr>
          <p:nvPr/>
        </p:nvSpPr>
        <p:spPr bwMode="gray">
          <a:xfrm>
            <a:off x="228600" y="2900363"/>
            <a:ext cx="8661400" cy="1679575"/>
          </a:xfrm>
          <a:prstGeom prst="rect">
            <a:avLst/>
          </a:prstGeom>
          <a:gradFill rotWithShape="1">
            <a:gsLst>
              <a:gs pos="0">
                <a:srgbClr val="B9D0DC"/>
              </a:gs>
              <a:gs pos="50000">
                <a:srgbClr val="F1F6F8"/>
              </a:gs>
              <a:gs pos="100000">
                <a:srgbClr val="B9D0DC"/>
              </a:gs>
            </a:gsLst>
            <a:lin ang="5400000" scaled="1"/>
          </a:gradFill>
          <a:ln w="12700" algn="ctr">
            <a:noFill/>
            <a:miter lim="800000"/>
            <a:headEnd type="none" w="lg" len="lg"/>
            <a:tailEnd type="none" w="lg" len="lg"/>
          </a:ln>
        </p:spPr>
        <p:txBody>
          <a:bodyPr wrap="none" anchor="ctr"/>
          <a:lstStyle/>
          <a:p>
            <a:pPr eaLnBrk="1" hangingPunct="1">
              <a:lnSpc>
                <a:spcPct val="100000"/>
              </a:lnSpc>
              <a:buClr>
                <a:schemeClr val="accent1"/>
              </a:buClr>
              <a:buFont typeface="Times" pitchFamily="18" charset="0"/>
              <a:buNone/>
            </a:pPr>
            <a:endParaRPr lang="en-GB"/>
          </a:p>
        </p:txBody>
      </p:sp>
      <p:sp>
        <p:nvSpPr>
          <p:cNvPr id="26628" name="Rectangle 6"/>
          <p:cNvSpPr>
            <a:spLocks noChangeArrowheads="1"/>
          </p:cNvSpPr>
          <p:nvPr/>
        </p:nvSpPr>
        <p:spPr bwMode="gray">
          <a:xfrm>
            <a:off x="258763" y="1312863"/>
            <a:ext cx="8661400" cy="1250950"/>
          </a:xfrm>
          <a:prstGeom prst="rect">
            <a:avLst/>
          </a:prstGeom>
          <a:gradFill rotWithShape="1">
            <a:gsLst>
              <a:gs pos="0">
                <a:srgbClr val="B9D0DC"/>
              </a:gs>
              <a:gs pos="50000">
                <a:srgbClr val="F1F6F8"/>
              </a:gs>
              <a:gs pos="100000">
                <a:srgbClr val="B9D0DC"/>
              </a:gs>
            </a:gsLst>
            <a:lin ang="5400000" scaled="1"/>
          </a:gradFill>
          <a:ln w="12700" algn="ctr">
            <a:noFill/>
            <a:miter lim="800000"/>
            <a:headEnd type="none" w="lg" len="lg"/>
            <a:tailEnd type="none" w="lg" len="lg"/>
          </a:ln>
        </p:spPr>
        <p:txBody>
          <a:bodyPr wrap="none" anchor="ctr"/>
          <a:lstStyle/>
          <a:p>
            <a:pPr eaLnBrk="1" hangingPunct="1">
              <a:lnSpc>
                <a:spcPct val="100000"/>
              </a:lnSpc>
              <a:buClr>
                <a:schemeClr val="accent1"/>
              </a:buClr>
              <a:buFont typeface="Times" pitchFamily="18" charset="0"/>
              <a:buNone/>
            </a:pPr>
            <a:endParaRPr lang="en-GB" sz="2000"/>
          </a:p>
        </p:txBody>
      </p:sp>
      <p:sp>
        <p:nvSpPr>
          <p:cNvPr id="26629" name="Text Box 9"/>
          <p:cNvSpPr txBox="1">
            <a:spLocks noChangeArrowheads="1"/>
          </p:cNvSpPr>
          <p:nvPr/>
        </p:nvSpPr>
        <p:spPr bwMode="gray">
          <a:xfrm>
            <a:off x="271463" y="1312863"/>
            <a:ext cx="1268412" cy="400050"/>
          </a:xfrm>
          <a:prstGeom prst="rect">
            <a:avLst/>
          </a:prstGeom>
          <a:solidFill>
            <a:srgbClr val="00529B"/>
          </a:solidFill>
          <a:ln w="12700" algn="ctr">
            <a:noFill/>
            <a:miter lim="800000"/>
            <a:headEnd type="none" w="lg" len="lg"/>
            <a:tailEnd type="none" w="lg" len="lg"/>
          </a:ln>
        </p:spPr>
        <p:txBody>
          <a:bodyPr wrap="none">
            <a:spAutoFit/>
          </a:bodyPr>
          <a:lstStyle/>
          <a:p>
            <a:pPr>
              <a:lnSpc>
                <a:spcPct val="100000"/>
              </a:lnSpc>
              <a:spcBef>
                <a:spcPct val="50000"/>
              </a:spcBef>
              <a:spcAft>
                <a:spcPct val="0"/>
              </a:spcAft>
            </a:pPr>
            <a:r>
              <a:rPr lang="en-US" sz="2000">
                <a:solidFill>
                  <a:schemeClr val="bg1"/>
                </a:solidFill>
              </a:rPr>
              <a:t>Providers</a:t>
            </a:r>
          </a:p>
        </p:txBody>
      </p:sp>
      <p:sp>
        <p:nvSpPr>
          <p:cNvPr id="26630" name="Rectangle 28"/>
          <p:cNvSpPr>
            <a:spLocks noGrp="1" noChangeArrowheads="1"/>
          </p:cNvSpPr>
          <p:nvPr>
            <p:ph type="title"/>
          </p:nvPr>
        </p:nvSpPr>
        <p:spPr/>
        <p:txBody>
          <a:bodyPr/>
          <a:lstStyle/>
          <a:p>
            <a:pPr eaLnBrk="1" hangingPunct="1"/>
            <a:r>
              <a:rPr lang="en-US" dirty="0" smtClean="0"/>
              <a:t>Consider These Three Main Factors to Optimize Country Diversification</a:t>
            </a:r>
          </a:p>
        </p:txBody>
      </p:sp>
      <p:sp>
        <p:nvSpPr>
          <p:cNvPr id="26631" name="Text Box 11"/>
          <p:cNvSpPr txBox="1">
            <a:spLocks noChangeArrowheads="1"/>
          </p:cNvSpPr>
          <p:nvPr/>
        </p:nvSpPr>
        <p:spPr bwMode="gray">
          <a:xfrm>
            <a:off x="228600" y="2900363"/>
            <a:ext cx="1381125" cy="396875"/>
          </a:xfrm>
          <a:prstGeom prst="rect">
            <a:avLst/>
          </a:prstGeom>
          <a:solidFill>
            <a:srgbClr val="00529B"/>
          </a:solidFill>
          <a:ln w="12700" algn="ctr">
            <a:noFill/>
            <a:miter lim="800000"/>
            <a:headEnd type="none" w="lg" len="lg"/>
            <a:tailEnd type="none" w="lg" len="lg"/>
          </a:ln>
        </p:spPr>
        <p:txBody>
          <a:bodyPr wrap="none">
            <a:spAutoFit/>
          </a:bodyPr>
          <a:lstStyle/>
          <a:p>
            <a:pPr>
              <a:lnSpc>
                <a:spcPct val="100000"/>
              </a:lnSpc>
              <a:spcBef>
                <a:spcPct val="50000"/>
              </a:spcBef>
              <a:spcAft>
                <a:spcPct val="0"/>
              </a:spcAft>
            </a:pPr>
            <a:r>
              <a:rPr lang="en-US" sz="2000">
                <a:solidFill>
                  <a:schemeClr val="bg1"/>
                </a:solidFill>
              </a:rPr>
              <a:t>IT Industry</a:t>
            </a:r>
          </a:p>
        </p:txBody>
      </p:sp>
      <p:sp>
        <p:nvSpPr>
          <p:cNvPr id="26632" name="Text Box 12"/>
          <p:cNvSpPr txBox="1">
            <a:spLocks noChangeArrowheads="1"/>
          </p:cNvSpPr>
          <p:nvPr/>
        </p:nvSpPr>
        <p:spPr bwMode="gray">
          <a:xfrm>
            <a:off x="228600" y="4889500"/>
            <a:ext cx="1073150" cy="396875"/>
          </a:xfrm>
          <a:prstGeom prst="rect">
            <a:avLst/>
          </a:prstGeom>
          <a:solidFill>
            <a:srgbClr val="00529B"/>
          </a:solidFill>
          <a:ln w="12700" algn="ctr">
            <a:noFill/>
            <a:miter lim="800000"/>
            <a:headEnd type="none" w="lg" len="lg"/>
            <a:tailEnd type="none" w="lg" len="lg"/>
          </a:ln>
        </p:spPr>
        <p:txBody>
          <a:bodyPr wrap="none">
            <a:spAutoFit/>
          </a:bodyPr>
          <a:lstStyle/>
          <a:p>
            <a:pPr algn="l">
              <a:lnSpc>
                <a:spcPct val="100000"/>
              </a:lnSpc>
              <a:spcBef>
                <a:spcPct val="50000"/>
              </a:spcBef>
              <a:spcAft>
                <a:spcPct val="0"/>
              </a:spcAft>
            </a:pPr>
            <a:r>
              <a:rPr lang="en-US" sz="2000">
                <a:solidFill>
                  <a:schemeClr val="bg1"/>
                </a:solidFill>
              </a:rPr>
              <a:t>Country</a:t>
            </a:r>
          </a:p>
        </p:txBody>
      </p:sp>
      <p:grpSp>
        <p:nvGrpSpPr>
          <p:cNvPr id="2" name="Group 31"/>
          <p:cNvGrpSpPr>
            <a:grpSpLocks/>
          </p:cNvGrpSpPr>
          <p:nvPr/>
        </p:nvGrpSpPr>
        <p:grpSpPr bwMode="auto">
          <a:xfrm>
            <a:off x="495300" y="4932363"/>
            <a:ext cx="8391525" cy="1266825"/>
            <a:chOff x="495300" y="4932363"/>
            <a:chExt cx="8391525" cy="1266825"/>
          </a:xfrm>
        </p:grpSpPr>
        <p:sp>
          <p:nvSpPr>
            <p:cNvPr id="26650" name="Text Box 4"/>
            <p:cNvSpPr txBox="1">
              <a:spLocks noChangeArrowheads="1"/>
            </p:cNvSpPr>
            <p:nvPr/>
          </p:nvSpPr>
          <p:spPr bwMode="gray">
            <a:xfrm>
              <a:off x="7043738" y="4932363"/>
              <a:ext cx="1835150" cy="701675"/>
            </a:xfrm>
            <a:prstGeom prst="rect">
              <a:avLst/>
            </a:prstGeom>
            <a:noFill/>
            <a:ln w="12700" algn="ctr">
              <a:noFill/>
              <a:miter lim="800000"/>
              <a:headEnd type="none" w="lg" len="lg"/>
              <a:tailEnd type="none" w="lg" len="lg"/>
            </a:ln>
          </p:spPr>
          <p:txBody>
            <a:bodyPr>
              <a:spAutoFit/>
            </a:bodyPr>
            <a:lstStyle/>
            <a:p>
              <a:pPr>
                <a:lnSpc>
                  <a:spcPct val="100000"/>
                </a:lnSpc>
                <a:spcBef>
                  <a:spcPct val="50000"/>
                </a:spcBef>
                <a:spcAft>
                  <a:spcPct val="0"/>
                </a:spcAft>
              </a:pPr>
              <a:r>
                <a:rPr lang="en-US" sz="2000"/>
                <a:t>Government Support</a:t>
              </a:r>
            </a:p>
          </p:txBody>
        </p:sp>
        <p:sp>
          <p:nvSpPr>
            <p:cNvPr id="26651" name="Text Box 15"/>
            <p:cNvSpPr txBox="1">
              <a:spLocks noChangeArrowheads="1"/>
            </p:cNvSpPr>
            <p:nvPr/>
          </p:nvSpPr>
          <p:spPr bwMode="gray">
            <a:xfrm>
              <a:off x="3328988" y="5345113"/>
              <a:ext cx="2089150" cy="320675"/>
            </a:xfrm>
            <a:prstGeom prst="rect">
              <a:avLst/>
            </a:prstGeom>
            <a:noFill/>
            <a:ln w="12700" algn="ctr">
              <a:noFill/>
              <a:miter lim="800000"/>
              <a:headEnd type="none" w="lg" len="lg"/>
              <a:tailEnd type="none" w="lg" len="lg"/>
            </a:ln>
          </p:spPr>
          <p:txBody>
            <a:bodyPr>
              <a:spAutoFit/>
            </a:bodyPr>
            <a:lstStyle/>
            <a:p>
              <a:pPr>
                <a:lnSpc>
                  <a:spcPct val="75000"/>
                </a:lnSpc>
                <a:spcBef>
                  <a:spcPct val="50000"/>
                </a:spcBef>
                <a:spcAft>
                  <a:spcPct val="0"/>
                </a:spcAft>
              </a:pPr>
              <a:r>
                <a:rPr lang="en-US" sz="2000"/>
                <a:t>Costs </a:t>
              </a:r>
            </a:p>
          </p:txBody>
        </p:sp>
        <p:sp>
          <p:nvSpPr>
            <p:cNvPr id="26652" name="Text Box 16"/>
            <p:cNvSpPr txBox="1">
              <a:spLocks noChangeArrowheads="1"/>
            </p:cNvSpPr>
            <p:nvPr/>
          </p:nvSpPr>
          <p:spPr bwMode="gray">
            <a:xfrm>
              <a:off x="5286375" y="5038725"/>
              <a:ext cx="1835150" cy="396875"/>
            </a:xfrm>
            <a:prstGeom prst="rect">
              <a:avLst/>
            </a:prstGeom>
            <a:noFill/>
            <a:ln w="12700" algn="ctr">
              <a:noFill/>
              <a:miter lim="800000"/>
              <a:headEnd type="none" w="lg" len="lg"/>
              <a:tailEnd type="none" w="lg" len="lg"/>
            </a:ln>
          </p:spPr>
          <p:txBody>
            <a:bodyPr>
              <a:spAutoFit/>
            </a:bodyPr>
            <a:lstStyle/>
            <a:p>
              <a:pPr>
                <a:lnSpc>
                  <a:spcPct val="100000"/>
                </a:lnSpc>
                <a:spcBef>
                  <a:spcPct val="50000"/>
                </a:spcBef>
                <a:spcAft>
                  <a:spcPct val="0"/>
                </a:spcAft>
              </a:pPr>
              <a:r>
                <a:rPr lang="en-US" sz="2000"/>
                <a:t>Infrastructure</a:t>
              </a:r>
            </a:p>
          </p:txBody>
        </p:sp>
        <p:sp>
          <p:nvSpPr>
            <p:cNvPr id="26653" name="Text Box 18"/>
            <p:cNvSpPr txBox="1">
              <a:spLocks noChangeArrowheads="1"/>
            </p:cNvSpPr>
            <p:nvPr/>
          </p:nvSpPr>
          <p:spPr bwMode="gray">
            <a:xfrm>
              <a:off x="495300" y="5554663"/>
              <a:ext cx="2586038" cy="396875"/>
            </a:xfrm>
            <a:prstGeom prst="rect">
              <a:avLst/>
            </a:prstGeom>
            <a:noFill/>
            <a:ln w="3175" algn="ctr">
              <a:noFill/>
              <a:miter lim="800000"/>
              <a:headEnd/>
              <a:tailEnd/>
            </a:ln>
          </p:spPr>
          <p:txBody>
            <a:bodyPr wrap="none" lIns="92075" tIns="46038" rIns="92075" bIns="46038">
              <a:spAutoFit/>
            </a:bodyPr>
            <a:lstStyle/>
            <a:p>
              <a:pPr eaLnBrk="1" hangingPunct="1">
                <a:lnSpc>
                  <a:spcPct val="100000"/>
                </a:lnSpc>
                <a:buClr>
                  <a:schemeClr val="accent1"/>
                </a:buClr>
                <a:buFont typeface="Times" pitchFamily="18" charset="0"/>
                <a:buNone/>
              </a:pPr>
              <a:r>
                <a:rPr lang="en-US" sz="2000"/>
                <a:t>Cultural Compatibility</a:t>
              </a:r>
            </a:p>
          </p:txBody>
        </p:sp>
        <p:sp>
          <p:nvSpPr>
            <p:cNvPr id="26654" name="Text Box 20"/>
            <p:cNvSpPr txBox="1">
              <a:spLocks noChangeArrowheads="1"/>
            </p:cNvSpPr>
            <p:nvPr/>
          </p:nvSpPr>
          <p:spPr bwMode="gray">
            <a:xfrm>
              <a:off x="1677988" y="5078413"/>
              <a:ext cx="1722437" cy="396875"/>
            </a:xfrm>
            <a:prstGeom prst="rect">
              <a:avLst/>
            </a:prstGeom>
            <a:noFill/>
            <a:ln w="3175" algn="ctr">
              <a:noFill/>
              <a:miter lim="800000"/>
              <a:headEnd/>
              <a:tailEnd/>
            </a:ln>
          </p:spPr>
          <p:txBody>
            <a:bodyPr wrap="none" lIns="92075" tIns="46038" rIns="92075" bIns="46038">
              <a:spAutoFit/>
            </a:bodyPr>
            <a:lstStyle/>
            <a:p>
              <a:pPr eaLnBrk="1" hangingPunct="1">
                <a:lnSpc>
                  <a:spcPct val="100000"/>
                </a:lnSpc>
                <a:buClr>
                  <a:schemeClr val="accent1"/>
                </a:buClr>
                <a:buFont typeface="Times" pitchFamily="18" charset="0"/>
                <a:buNone/>
              </a:pPr>
              <a:r>
                <a:rPr lang="en-US" sz="2000"/>
                <a:t>Legal System</a:t>
              </a:r>
            </a:p>
          </p:txBody>
        </p:sp>
        <p:sp>
          <p:nvSpPr>
            <p:cNvPr id="26655" name="Text Box 22"/>
            <p:cNvSpPr txBox="1">
              <a:spLocks noChangeArrowheads="1"/>
            </p:cNvSpPr>
            <p:nvPr/>
          </p:nvSpPr>
          <p:spPr bwMode="gray">
            <a:xfrm>
              <a:off x="3568700" y="5707063"/>
              <a:ext cx="2230438" cy="396875"/>
            </a:xfrm>
            <a:prstGeom prst="rect">
              <a:avLst/>
            </a:prstGeom>
            <a:noFill/>
            <a:ln w="3175" algn="ctr">
              <a:noFill/>
              <a:miter lim="800000"/>
              <a:headEnd/>
              <a:tailEnd/>
            </a:ln>
          </p:spPr>
          <p:txBody>
            <a:bodyPr wrap="none" lIns="92075" tIns="46038" rIns="92075" bIns="46038">
              <a:spAutoFit/>
            </a:bodyPr>
            <a:lstStyle/>
            <a:p>
              <a:pPr eaLnBrk="1" hangingPunct="1">
                <a:lnSpc>
                  <a:spcPct val="100000"/>
                </a:lnSpc>
                <a:buClr>
                  <a:schemeClr val="accent1"/>
                </a:buClr>
                <a:buFont typeface="Times" pitchFamily="18" charset="0"/>
                <a:buNone/>
              </a:pPr>
              <a:r>
                <a:rPr lang="en-US" sz="2000"/>
                <a:t>Education System</a:t>
              </a:r>
            </a:p>
          </p:txBody>
        </p:sp>
        <p:sp>
          <p:nvSpPr>
            <p:cNvPr id="26656" name="Text Box 24"/>
            <p:cNvSpPr txBox="1">
              <a:spLocks noChangeArrowheads="1"/>
            </p:cNvSpPr>
            <p:nvPr/>
          </p:nvSpPr>
          <p:spPr bwMode="gray">
            <a:xfrm>
              <a:off x="6273800" y="5802313"/>
              <a:ext cx="2613025" cy="396875"/>
            </a:xfrm>
            <a:prstGeom prst="rect">
              <a:avLst/>
            </a:prstGeom>
            <a:noFill/>
            <a:ln w="3175" algn="ctr">
              <a:noFill/>
              <a:miter lim="800000"/>
              <a:headEnd/>
              <a:tailEnd/>
            </a:ln>
          </p:spPr>
          <p:txBody>
            <a:bodyPr wrap="none" lIns="92075" tIns="46038" rIns="92075" bIns="46038">
              <a:spAutoFit/>
            </a:bodyPr>
            <a:lstStyle/>
            <a:p>
              <a:pPr eaLnBrk="1" hangingPunct="1">
                <a:lnSpc>
                  <a:spcPct val="100000"/>
                </a:lnSpc>
                <a:buClr>
                  <a:schemeClr val="accent1"/>
                </a:buClr>
                <a:buFont typeface="Times" pitchFamily="18" charset="0"/>
                <a:buNone/>
              </a:pPr>
              <a:r>
                <a:rPr lang="en-US" sz="2000"/>
                <a:t>Politics and Economy</a:t>
              </a:r>
            </a:p>
          </p:txBody>
        </p:sp>
      </p:grpSp>
      <p:pic>
        <p:nvPicPr>
          <p:cNvPr id="26634" name="Picture 26" descr="earth"/>
          <p:cNvPicPr>
            <a:picLocks noChangeAspect="1" noChangeArrowheads="1"/>
          </p:cNvPicPr>
          <p:nvPr/>
        </p:nvPicPr>
        <p:blipFill>
          <a:blip r:embed="rId3" cstate="print"/>
          <a:srcRect/>
          <a:stretch>
            <a:fillRect/>
          </a:stretch>
        </p:blipFill>
        <p:spPr bwMode="gray">
          <a:xfrm>
            <a:off x="3051175" y="2274888"/>
            <a:ext cx="2749550" cy="2779712"/>
          </a:xfrm>
          <a:prstGeom prst="rect">
            <a:avLst/>
          </a:prstGeom>
          <a:noFill/>
          <a:ln w="9525">
            <a:noFill/>
            <a:miter lim="800000"/>
            <a:headEnd/>
            <a:tailEnd/>
          </a:ln>
        </p:spPr>
      </p:pic>
      <p:sp>
        <p:nvSpPr>
          <p:cNvPr id="26635" name="Oval 27"/>
          <p:cNvSpPr>
            <a:spLocks noChangeArrowheads="1"/>
          </p:cNvSpPr>
          <p:nvPr/>
        </p:nvSpPr>
        <p:spPr bwMode="gray">
          <a:xfrm>
            <a:off x="3101975" y="2343150"/>
            <a:ext cx="2647950" cy="2647950"/>
          </a:xfrm>
          <a:prstGeom prst="ellipse">
            <a:avLst/>
          </a:prstGeom>
          <a:gradFill rotWithShape="1">
            <a:gsLst>
              <a:gs pos="0">
                <a:schemeClr val="bg1"/>
              </a:gs>
              <a:gs pos="100000">
                <a:schemeClr val="bg1">
                  <a:alpha val="20000"/>
                </a:schemeClr>
              </a:gs>
            </a:gsLst>
            <a:path path="shape">
              <a:fillToRect l="50000" t="50000" r="50000" b="50000"/>
            </a:path>
          </a:gradFill>
          <a:ln w="12700" algn="ctr">
            <a:noFill/>
            <a:round/>
            <a:headEnd/>
            <a:tailEnd/>
          </a:ln>
        </p:spPr>
        <p:txBody>
          <a:bodyPr anchor="ctr"/>
          <a:lstStyle/>
          <a:p>
            <a:pPr eaLnBrk="1" hangingPunct="1">
              <a:lnSpc>
                <a:spcPct val="100000"/>
              </a:lnSpc>
              <a:spcBef>
                <a:spcPct val="50000"/>
              </a:spcBef>
              <a:spcAft>
                <a:spcPct val="0"/>
              </a:spcAft>
            </a:pPr>
            <a:r>
              <a:rPr lang="en-US" b="1"/>
              <a:t>Country Success</a:t>
            </a:r>
          </a:p>
        </p:txBody>
      </p:sp>
      <p:grpSp>
        <p:nvGrpSpPr>
          <p:cNvPr id="3" name="Group 29"/>
          <p:cNvGrpSpPr>
            <a:grpSpLocks/>
          </p:cNvGrpSpPr>
          <p:nvPr/>
        </p:nvGrpSpPr>
        <p:grpSpPr bwMode="auto">
          <a:xfrm>
            <a:off x="452438" y="1281113"/>
            <a:ext cx="8450262" cy="1209675"/>
            <a:chOff x="452438" y="1281113"/>
            <a:chExt cx="8450262" cy="1209675"/>
          </a:xfrm>
        </p:grpSpPr>
        <p:sp>
          <p:nvSpPr>
            <p:cNvPr id="26644" name="Text Box 7"/>
            <p:cNvSpPr txBox="1">
              <a:spLocks noChangeArrowheads="1"/>
            </p:cNvSpPr>
            <p:nvPr/>
          </p:nvSpPr>
          <p:spPr bwMode="gray">
            <a:xfrm>
              <a:off x="7310438" y="1281113"/>
              <a:ext cx="1592262" cy="708025"/>
            </a:xfrm>
            <a:prstGeom prst="rect">
              <a:avLst/>
            </a:prstGeom>
            <a:noFill/>
            <a:ln w="12700" algn="ctr">
              <a:noFill/>
              <a:miter lim="800000"/>
              <a:headEnd type="none" w="lg" len="lg"/>
              <a:tailEnd type="none" w="lg" len="lg"/>
            </a:ln>
          </p:spPr>
          <p:txBody>
            <a:bodyPr>
              <a:spAutoFit/>
            </a:bodyPr>
            <a:lstStyle/>
            <a:p>
              <a:pPr>
                <a:lnSpc>
                  <a:spcPct val="100000"/>
                </a:lnSpc>
                <a:spcBef>
                  <a:spcPct val="50000"/>
                </a:spcBef>
                <a:spcAft>
                  <a:spcPct val="0"/>
                </a:spcAft>
              </a:pPr>
              <a:r>
                <a:rPr lang="en-US" sz="2000"/>
                <a:t>Credible Scale</a:t>
              </a:r>
            </a:p>
          </p:txBody>
        </p:sp>
        <p:sp>
          <p:nvSpPr>
            <p:cNvPr id="26645" name="Text Box 8"/>
            <p:cNvSpPr txBox="1">
              <a:spLocks noChangeArrowheads="1"/>
            </p:cNvSpPr>
            <p:nvPr/>
          </p:nvSpPr>
          <p:spPr bwMode="gray">
            <a:xfrm>
              <a:off x="5586413" y="2085975"/>
              <a:ext cx="3160712" cy="400050"/>
            </a:xfrm>
            <a:prstGeom prst="rect">
              <a:avLst/>
            </a:prstGeom>
            <a:noFill/>
            <a:ln w="12700" algn="ctr">
              <a:noFill/>
              <a:miter lim="800000"/>
              <a:headEnd type="none" w="lg" len="lg"/>
              <a:tailEnd type="none" w="lg" len="lg"/>
            </a:ln>
          </p:spPr>
          <p:txBody>
            <a:bodyPr>
              <a:spAutoFit/>
            </a:bodyPr>
            <a:lstStyle/>
            <a:p>
              <a:pPr>
                <a:lnSpc>
                  <a:spcPct val="100000"/>
                </a:lnSpc>
                <a:spcBef>
                  <a:spcPct val="0"/>
                </a:spcBef>
                <a:spcAft>
                  <a:spcPct val="0"/>
                </a:spcAft>
              </a:pPr>
              <a:r>
                <a:rPr lang="en-US" sz="2000"/>
                <a:t>Industry/Domain Expertise</a:t>
              </a:r>
            </a:p>
          </p:txBody>
        </p:sp>
        <p:sp>
          <p:nvSpPr>
            <p:cNvPr id="26646" name="Text Box 14"/>
            <p:cNvSpPr txBox="1">
              <a:spLocks noChangeArrowheads="1"/>
            </p:cNvSpPr>
            <p:nvPr/>
          </p:nvSpPr>
          <p:spPr bwMode="gray">
            <a:xfrm>
              <a:off x="452438" y="1782763"/>
              <a:ext cx="1552575" cy="708025"/>
            </a:xfrm>
            <a:prstGeom prst="rect">
              <a:avLst/>
            </a:prstGeom>
            <a:noFill/>
            <a:ln w="12700" algn="ctr">
              <a:noFill/>
              <a:miter lim="800000"/>
              <a:headEnd type="none" w="lg" len="lg"/>
              <a:tailEnd type="none" w="lg" len="lg"/>
            </a:ln>
          </p:spPr>
          <p:txBody>
            <a:bodyPr>
              <a:spAutoFit/>
            </a:bodyPr>
            <a:lstStyle/>
            <a:p>
              <a:pPr>
                <a:lnSpc>
                  <a:spcPct val="100000"/>
                </a:lnSpc>
                <a:spcBef>
                  <a:spcPct val="50000"/>
                </a:spcBef>
                <a:spcAft>
                  <a:spcPct val="0"/>
                </a:spcAft>
              </a:pPr>
              <a:r>
                <a:rPr lang="en-US" sz="2000"/>
                <a:t>Marketing/ Brand</a:t>
              </a:r>
            </a:p>
          </p:txBody>
        </p:sp>
        <p:sp>
          <p:nvSpPr>
            <p:cNvPr id="26647" name="Text Box 25"/>
            <p:cNvSpPr txBox="1">
              <a:spLocks noChangeArrowheads="1"/>
            </p:cNvSpPr>
            <p:nvPr/>
          </p:nvSpPr>
          <p:spPr bwMode="gray">
            <a:xfrm>
              <a:off x="1800225" y="1347788"/>
              <a:ext cx="2697163" cy="400050"/>
            </a:xfrm>
            <a:prstGeom prst="rect">
              <a:avLst/>
            </a:prstGeom>
            <a:noFill/>
            <a:ln w="3175" algn="ctr">
              <a:noFill/>
              <a:miter lim="800000"/>
              <a:headEnd/>
              <a:tailEnd/>
            </a:ln>
          </p:spPr>
          <p:txBody>
            <a:bodyPr wrap="none" lIns="92075" tIns="46038" rIns="92075" bIns="46038">
              <a:spAutoFit/>
            </a:bodyPr>
            <a:lstStyle/>
            <a:p>
              <a:pPr eaLnBrk="1" hangingPunct="1">
                <a:lnSpc>
                  <a:spcPct val="100000"/>
                </a:lnSpc>
                <a:buClr>
                  <a:schemeClr val="accent1"/>
                </a:buClr>
                <a:buFont typeface="Times" pitchFamily="18" charset="0"/>
                <a:buNone/>
              </a:pPr>
              <a:r>
                <a:rPr lang="en-US" sz="2000"/>
                <a:t>Global Delivery Model</a:t>
              </a:r>
            </a:p>
          </p:txBody>
        </p:sp>
        <p:sp>
          <p:nvSpPr>
            <p:cNvPr id="26648" name="Text Box 14"/>
            <p:cNvSpPr txBox="1">
              <a:spLocks noChangeArrowheads="1"/>
            </p:cNvSpPr>
            <p:nvPr/>
          </p:nvSpPr>
          <p:spPr bwMode="gray">
            <a:xfrm>
              <a:off x="2200275" y="1887538"/>
              <a:ext cx="1127125" cy="400050"/>
            </a:xfrm>
            <a:prstGeom prst="rect">
              <a:avLst/>
            </a:prstGeom>
            <a:noFill/>
            <a:ln w="12700" algn="ctr">
              <a:noFill/>
              <a:miter lim="800000"/>
              <a:headEnd type="none" w="lg" len="lg"/>
              <a:tailEnd type="none" w="lg" len="lg"/>
            </a:ln>
          </p:spPr>
          <p:txBody>
            <a:bodyPr>
              <a:spAutoFit/>
            </a:bodyPr>
            <a:lstStyle/>
            <a:p>
              <a:pPr>
                <a:lnSpc>
                  <a:spcPct val="100000"/>
                </a:lnSpc>
                <a:spcBef>
                  <a:spcPct val="50000"/>
                </a:spcBef>
                <a:spcAft>
                  <a:spcPct val="0"/>
                </a:spcAft>
              </a:pPr>
              <a:r>
                <a:rPr lang="en-US" sz="2000"/>
                <a:t>Skillsets</a:t>
              </a:r>
            </a:p>
          </p:txBody>
        </p:sp>
        <p:sp>
          <p:nvSpPr>
            <p:cNvPr id="26649" name="Text Box 14"/>
            <p:cNvSpPr txBox="1">
              <a:spLocks noChangeArrowheads="1"/>
            </p:cNvSpPr>
            <p:nvPr/>
          </p:nvSpPr>
          <p:spPr bwMode="gray">
            <a:xfrm>
              <a:off x="5133975" y="1558925"/>
              <a:ext cx="1852613" cy="400050"/>
            </a:xfrm>
            <a:prstGeom prst="rect">
              <a:avLst/>
            </a:prstGeom>
            <a:noFill/>
            <a:ln w="12700" algn="ctr">
              <a:noFill/>
              <a:miter lim="800000"/>
              <a:headEnd type="none" w="lg" len="lg"/>
              <a:tailEnd type="none" w="lg" len="lg"/>
            </a:ln>
          </p:spPr>
          <p:txBody>
            <a:bodyPr wrap="none">
              <a:spAutoFit/>
            </a:bodyPr>
            <a:lstStyle/>
            <a:p>
              <a:pPr>
                <a:lnSpc>
                  <a:spcPct val="100000"/>
                </a:lnSpc>
                <a:spcBef>
                  <a:spcPct val="50000"/>
                </a:spcBef>
                <a:spcAft>
                  <a:spcPct val="0"/>
                </a:spcAft>
              </a:pPr>
              <a:r>
                <a:rPr lang="en-US" sz="2000"/>
                <a:t>Methodologies</a:t>
              </a:r>
            </a:p>
          </p:txBody>
        </p:sp>
      </p:grpSp>
      <p:grpSp>
        <p:nvGrpSpPr>
          <p:cNvPr id="4" name="Group 30"/>
          <p:cNvGrpSpPr>
            <a:grpSpLocks/>
          </p:cNvGrpSpPr>
          <p:nvPr/>
        </p:nvGrpSpPr>
        <p:grpSpPr bwMode="auto">
          <a:xfrm>
            <a:off x="241300" y="2951163"/>
            <a:ext cx="8301038" cy="1565275"/>
            <a:chOff x="241300" y="2951163"/>
            <a:chExt cx="8301038" cy="1565275"/>
          </a:xfrm>
        </p:grpSpPr>
        <p:sp>
          <p:nvSpPr>
            <p:cNvPr id="26638" name="Text Box 5"/>
            <p:cNvSpPr txBox="1">
              <a:spLocks noChangeArrowheads="1"/>
            </p:cNvSpPr>
            <p:nvPr/>
          </p:nvSpPr>
          <p:spPr bwMode="gray">
            <a:xfrm>
              <a:off x="6805613" y="3402013"/>
              <a:ext cx="1736725" cy="701675"/>
            </a:xfrm>
            <a:prstGeom prst="rect">
              <a:avLst/>
            </a:prstGeom>
            <a:noFill/>
            <a:ln w="12700" algn="ctr">
              <a:noFill/>
              <a:miter lim="800000"/>
              <a:headEnd type="none" w="lg" len="lg"/>
              <a:tailEnd type="none" w="lg" len="lg"/>
            </a:ln>
          </p:spPr>
          <p:txBody>
            <a:bodyPr>
              <a:spAutoFit/>
            </a:bodyPr>
            <a:lstStyle/>
            <a:p>
              <a:pPr>
                <a:lnSpc>
                  <a:spcPct val="100000"/>
                </a:lnSpc>
                <a:spcBef>
                  <a:spcPct val="50000"/>
                </a:spcBef>
                <a:spcAft>
                  <a:spcPct val="0"/>
                </a:spcAft>
              </a:pPr>
              <a:r>
                <a:rPr lang="en-US" sz="2000"/>
                <a:t>Technology Skills</a:t>
              </a:r>
            </a:p>
          </p:txBody>
        </p:sp>
        <p:sp>
          <p:nvSpPr>
            <p:cNvPr id="26639" name="Text Box 13"/>
            <p:cNvSpPr txBox="1">
              <a:spLocks noChangeArrowheads="1"/>
            </p:cNvSpPr>
            <p:nvPr/>
          </p:nvSpPr>
          <p:spPr bwMode="gray">
            <a:xfrm>
              <a:off x="5995988" y="2968625"/>
              <a:ext cx="2049462" cy="396875"/>
            </a:xfrm>
            <a:prstGeom prst="rect">
              <a:avLst/>
            </a:prstGeom>
            <a:noFill/>
            <a:ln w="12700" algn="ctr">
              <a:noFill/>
              <a:miter lim="800000"/>
              <a:headEnd type="none" w="lg" len="lg"/>
              <a:tailEnd type="none" w="lg" len="lg"/>
            </a:ln>
          </p:spPr>
          <p:txBody>
            <a:bodyPr>
              <a:spAutoFit/>
            </a:bodyPr>
            <a:lstStyle/>
            <a:p>
              <a:pPr>
                <a:lnSpc>
                  <a:spcPct val="100000"/>
                </a:lnSpc>
                <a:spcBef>
                  <a:spcPct val="50000"/>
                </a:spcBef>
                <a:spcAft>
                  <a:spcPct val="0"/>
                </a:spcAft>
              </a:pPr>
              <a:r>
                <a:rPr lang="en-US" sz="2000"/>
                <a:t>Language Skills</a:t>
              </a:r>
            </a:p>
          </p:txBody>
        </p:sp>
        <p:sp>
          <p:nvSpPr>
            <p:cNvPr id="26640" name="Text Box 17"/>
            <p:cNvSpPr txBox="1">
              <a:spLocks noChangeArrowheads="1"/>
            </p:cNvSpPr>
            <p:nvPr/>
          </p:nvSpPr>
          <p:spPr bwMode="gray">
            <a:xfrm>
              <a:off x="1843088" y="2951163"/>
              <a:ext cx="1173162" cy="554037"/>
            </a:xfrm>
            <a:prstGeom prst="rect">
              <a:avLst/>
            </a:prstGeom>
            <a:noFill/>
            <a:ln w="12700" algn="ctr">
              <a:noFill/>
              <a:miter lim="800000"/>
              <a:headEnd type="none" w="lg" len="lg"/>
              <a:tailEnd type="none" w="lg" len="lg"/>
            </a:ln>
          </p:spPr>
          <p:txBody>
            <a:bodyPr>
              <a:spAutoFit/>
            </a:bodyPr>
            <a:lstStyle/>
            <a:p>
              <a:pPr>
                <a:lnSpc>
                  <a:spcPct val="75000"/>
                </a:lnSpc>
                <a:spcBef>
                  <a:spcPct val="50000"/>
                </a:spcBef>
                <a:spcAft>
                  <a:spcPct val="0"/>
                </a:spcAft>
              </a:pPr>
              <a:r>
                <a:rPr lang="en-US" sz="2000"/>
                <a:t>Labor Pool </a:t>
              </a:r>
            </a:p>
          </p:txBody>
        </p:sp>
        <p:sp>
          <p:nvSpPr>
            <p:cNvPr id="26641" name="Text Box 21"/>
            <p:cNvSpPr txBox="1">
              <a:spLocks noChangeArrowheads="1"/>
            </p:cNvSpPr>
            <p:nvPr/>
          </p:nvSpPr>
          <p:spPr bwMode="gray">
            <a:xfrm>
              <a:off x="260350" y="4119563"/>
              <a:ext cx="1636713" cy="396875"/>
            </a:xfrm>
            <a:prstGeom prst="rect">
              <a:avLst/>
            </a:prstGeom>
            <a:noFill/>
            <a:ln w="3175" algn="ctr">
              <a:noFill/>
              <a:miter lim="800000"/>
              <a:headEnd/>
              <a:tailEnd/>
            </a:ln>
          </p:spPr>
          <p:txBody>
            <a:bodyPr wrap="none" lIns="92075" tIns="46038" rIns="92075" bIns="46038">
              <a:spAutoFit/>
            </a:bodyPr>
            <a:lstStyle/>
            <a:p>
              <a:pPr eaLnBrk="1" hangingPunct="1">
                <a:lnSpc>
                  <a:spcPct val="100000"/>
                </a:lnSpc>
                <a:buClr>
                  <a:schemeClr val="accent1"/>
                </a:buClr>
                <a:buFont typeface="Times" pitchFamily="18" charset="0"/>
                <a:buNone/>
              </a:pPr>
              <a:r>
                <a:rPr lang="en-US" sz="2000"/>
                <a:t>IP Protection</a:t>
              </a:r>
            </a:p>
          </p:txBody>
        </p:sp>
        <p:sp>
          <p:nvSpPr>
            <p:cNvPr id="26642" name="Text Box 23"/>
            <p:cNvSpPr txBox="1">
              <a:spLocks noChangeArrowheads="1"/>
            </p:cNvSpPr>
            <p:nvPr/>
          </p:nvSpPr>
          <p:spPr bwMode="gray">
            <a:xfrm>
              <a:off x="5792788" y="4097338"/>
              <a:ext cx="2582862" cy="396875"/>
            </a:xfrm>
            <a:prstGeom prst="rect">
              <a:avLst/>
            </a:prstGeom>
            <a:noFill/>
            <a:ln w="3175" algn="ctr">
              <a:noFill/>
              <a:miter lim="800000"/>
              <a:headEnd/>
              <a:tailEnd/>
            </a:ln>
          </p:spPr>
          <p:txBody>
            <a:bodyPr wrap="none" lIns="92075" tIns="46038" rIns="92075" bIns="46038">
              <a:spAutoFit/>
            </a:bodyPr>
            <a:lstStyle/>
            <a:p>
              <a:pPr eaLnBrk="1" hangingPunct="1">
                <a:lnSpc>
                  <a:spcPct val="100000"/>
                </a:lnSpc>
                <a:buClr>
                  <a:schemeClr val="accent1"/>
                </a:buClr>
                <a:buFont typeface="Times" pitchFamily="18" charset="0"/>
                <a:buNone/>
              </a:pPr>
              <a:r>
                <a:rPr lang="en-US" sz="2000"/>
                <a:t>Industry Associations</a:t>
              </a:r>
            </a:p>
          </p:txBody>
        </p:sp>
        <p:sp>
          <p:nvSpPr>
            <p:cNvPr id="26643" name="Text Box 17"/>
            <p:cNvSpPr txBox="1">
              <a:spLocks noChangeArrowheads="1"/>
            </p:cNvSpPr>
            <p:nvPr/>
          </p:nvSpPr>
          <p:spPr bwMode="gray">
            <a:xfrm>
              <a:off x="241300" y="3594100"/>
              <a:ext cx="2854325" cy="554038"/>
            </a:xfrm>
            <a:prstGeom prst="rect">
              <a:avLst/>
            </a:prstGeom>
            <a:noFill/>
            <a:ln w="12700" algn="ctr">
              <a:noFill/>
              <a:miter lim="800000"/>
              <a:headEnd type="none" w="lg" len="lg"/>
              <a:tailEnd type="none" w="lg" len="lg"/>
            </a:ln>
          </p:spPr>
          <p:txBody>
            <a:bodyPr>
              <a:spAutoFit/>
            </a:bodyPr>
            <a:lstStyle/>
            <a:p>
              <a:pPr>
                <a:lnSpc>
                  <a:spcPct val="75000"/>
                </a:lnSpc>
                <a:spcBef>
                  <a:spcPct val="50000"/>
                </a:spcBef>
                <a:spcAft>
                  <a:spcPct val="0"/>
                </a:spcAft>
              </a:pPr>
              <a:r>
                <a:rPr lang="en-US" sz="2000"/>
                <a:t>Education/IT  Alignment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a:t>
            </a:r>
            <a:fld id="{9F7DC13C-9EAF-4929-AAAA-4FE334EF79F3}" type="slidenum">
              <a:rPr lang="en-US"/>
              <a:pPr/>
              <a:t>10</a:t>
            </a:fld>
            <a:endParaRPr lang="en-US"/>
          </a:p>
        </p:txBody>
      </p:sp>
      <p:sp>
        <p:nvSpPr>
          <p:cNvPr id="324610" name="Rectangle 2"/>
          <p:cNvSpPr>
            <a:spLocks noGrp="1" noChangeArrowheads="1"/>
          </p:cNvSpPr>
          <p:nvPr>
            <p:ph type="title"/>
          </p:nvPr>
        </p:nvSpPr>
        <p:spPr/>
        <p:txBody>
          <a:bodyPr/>
          <a:lstStyle/>
          <a:p>
            <a:r>
              <a:rPr lang="en-US" sz="2800" dirty="0" smtClean="0"/>
              <a:t>Accelerating Trend: </a:t>
            </a:r>
            <a:r>
              <a:rPr lang="en-US" sz="2800" dirty="0"/>
              <a:t>China – The Other Global Delivery Center</a:t>
            </a:r>
          </a:p>
        </p:txBody>
      </p:sp>
      <p:sp>
        <p:nvSpPr>
          <p:cNvPr id="324611" name="Rectangle 3"/>
          <p:cNvSpPr>
            <a:spLocks noGrp="1" noChangeArrowheads="1"/>
          </p:cNvSpPr>
          <p:nvPr>
            <p:ph type="body" idx="1"/>
          </p:nvPr>
        </p:nvSpPr>
        <p:spPr>
          <a:xfrm>
            <a:off x="285750" y="1276350"/>
            <a:ext cx="8305800" cy="4899025"/>
          </a:xfrm>
        </p:spPr>
        <p:txBody>
          <a:bodyPr/>
          <a:lstStyle/>
          <a:p>
            <a:pPr>
              <a:lnSpc>
                <a:spcPct val="80000"/>
              </a:lnSpc>
            </a:pPr>
            <a:r>
              <a:rPr lang="en-US" sz="1600" dirty="0"/>
              <a:t>China has emerged as one of the most frequently discussed offshore locations in Asia/Pac for global delivery </a:t>
            </a:r>
            <a:r>
              <a:rPr lang="en-US" sz="1600" dirty="0" smtClean="0"/>
              <a:t>diversification</a:t>
            </a:r>
            <a:endParaRPr lang="en-US" sz="1600" dirty="0"/>
          </a:p>
          <a:p>
            <a:pPr>
              <a:lnSpc>
                <a:spcPct val="80000"/>
              </a:lnSpc>
            </a:pPr>
            <a:r>
              <a:rPr lang="en-US" sz="1600" dirty="0"/>
              <a:t>Government support in developing offshore IT services from China strong, through tax incentives (7% tax rate), subsidies, guaranteeing benefits, capital </a:t>
            </a:r>
            <a:r>
              <a:rPr lang="en-US" sz="1600" dirty="0" smtClean="0"/>
              <a:t>injections</a:t>
            </a:r>
            <a:endParaRPr lang="en-US" sz="1600" dirty="0"/>
          </a:p>
          <a:p>
            <a:pPr lvl="1">
              <a:lnSpc>
                <a:spcPct val="80000"/>
              </a:lnSpc>
            </a:pPr>
            <a:r>
              <a:rPr lang="en-US" sz="1400" dirty="0"/>
              <a:t>Ministry of Commerce Thousand-Hundred-Ten plan supports growth of outsourcing </a:t>
            </a:r>
            <a:r>
              <a:rPr lang="en-US" sz="1400" dirty="0" smtClean="0"/>
              <a:t>providers</a:t>
            </a:r>
            <a:endParaRPr lang="en-US" sz="1400" dirty="0"/>
          </a:p>
          <a:p>
            <a:pPr>
              <a:lnSpc>
                <a:spcPct val="80000"/>
              </a:lnSpc>
            </a:pPr>
            <a:r>
              <a:rPr lang="en-US" sz="1600" dirty="0"/>
              <a:t>Quality of labor pool improving, with plans to train </a:t>
            </a:r>
            <a:r>
              <a:rPr lang="en-US" sz="1600" dirty="0" smtClean="0"/>
              <a:t>1.2M </a:t>
            </a:r>
            <a:r>
              <a:rPr lang="en-US" sz="1600" dirty="0"/>
              <a:t>new skilled IT workers from 2009 to 2013—areas of expertise in testing, coding, embedded software development, application development, and basic data </a:t>
            </a:r>
            <a:r>
              <a:rPr lang="en-US" sz="1600" dirty="0" smtClean="0"/>
              <a:t>analysis  </a:t>
            </a:r>
            <a:endParaRPr lang="en-US" sz="1600" dirty="0"/>
          </a:p>
          <a:p>
            <a:pPr>
              <a:lnSpc>
                <a:spcPct val="80000"/>
              </a:lnSpc>
            </a:pPr>
            <a:r>
              <a:rPr lang="en-US" sz="1600" dirty="0"/>
              <a:t>China’s English proficiency has been on the rise since 2004—today written English considered acceptable, however still marginal in conversation for business </a:t>
            </a:r>
            <a:r>
              <a:rPr lang="en-US" sz="1600" dirty="0" smtClean="0"/>
              <a:t>needs</a:t>
            </a:r>
            <a:endParaRPr lang="en-US" sz="1600" dirty="0"/>
          </a:p>
          <a:p>
            <a:pPr>
              <a:lnSpc>
                <a:spcPct val="80000"/>
              </a:lnSpc>
            </a:pPr>
            <a:r>
              <a:rPr lang="en-US" sz="1600" dirty="0"/>
              <a:t>Infrastructure near global standards—big competitive edge </a:t>
            </a:r>
            <a:r>
              <a:rPr lang="en-US" sz="1600" dirty="0" smtClean="0"/>
              <a:t>versus India</a:t>
            </a:r>
            <a:endParaRPr lang="en-US" sz="1600" dirty="0"/>
          </a:p>
          <a:p>
            <a:pPr>
              <a:lnSpc>
                <a:spcPct val="80000"/>
              </a:lnSpc>
            </a:pPr>
            <a:r>
              <a:rPr lang="en-US" sz="1600" dirty="0"/>
              <a:t>Wage rates competitive, particularly at entry level; </a:t>
            </a:r>
            <a:r>
              <a:rPr lang="en-US" sz="1600" dirty="0" smtClean="0"/>
              <a:t>lower employee attrition </a:t>
            </a:r>
            <a:endParaRPr lang="en-US" sz="1600" dirty="0"/>
          </a:p>
          <a:p>
            <a:pPr>
              <a:lnSpc>
                <a:spcPct val="80000"/>
              </a:lnSpc>
            </a:pPr>
            <a:r>
              <a:rPr lang="en-US" sz="1600" dirty="0"/>
              <a:t>Communist government in China showing stability, focus on high levels of GDP, financial systems improving—needs to improve transparency and reduce </a:t>
            </a:r>
            <a:r>
              <a:rPr lang="en-US" sz="1600" dirty="0" smtClean="0"/>
              <a:t>corruption</a:t>
            </a:r>
            <a:endParaRPr lang="en-US" sz="1600" dirty="0"/>
          </a:p>
          <a:p>
            <a:pPr>
              <a:lnSpc>
                <a:spcPct val="80000"/>
              </a:lnSpc>
            </a:pPr>
            <a:r>
              <a:rPr lang="en-US" sz="1600" dirty="0"/>
              <a:t>Foreign direct investment, trading alliances basis for improving cultural </a:t>
            </a:r>
            <a:r>
              <a:rPr lang="en-US" sz="1600" dirty="0" smtClean="0"/>
              <a:t>compatibility</a:t>
            </a:r>
            <a:endParaRPr lang="en-US" sz="1600" dirty="0"/>
          </a:p>
          <a:p>
            <a:pPr>
              <a:lnSpc>
                <a:spcPct val="80000"/>
              </a:lnSpc>
            </a:pPr>
            <a:r>
              <a:rPr lang="en-US" sz="1600" dirty="0"/>
              <a:t>Financial support from government for vendors that reach CMM </a:t>
            </a:r>
            <a:r>
              <a:rPr lang="en-US" sz="1600" dirty="0" smtClean="0"/>
              <a:t>certification</a:t>
            </a:r>
            <a:endParaRPr lang="en-US" sz="1600" dirty="0"/>
          </a:p>
          <a:p>
            <a:pPr>
              <a:lnSpc>
                <a:spcPct val="80000"/>
              </a:lnSpc>
            </a:pPr>
            <a:r>
              <a:rPr lang="en-US" sz="1600" dirty="0"/>
              <a:t>Progress on IP and data protection, but remains challenge due to lack of </a:t>
            </a:r>
            <a:r>
              <a:rPr lang="en-US" sz="1600" dirty="0" smtClean="0"/>
              <a:t>enforcement</a:t>
            </a:r>
            <a:endParaRPr lang="en-US" sz="1600" dirty="0"/>
          </a:p>
        </p:txBody>
      </p:sp>
    </p:spTree>
  </p:cSld>
  <p:clrMapOvr>
    <a:masterClrMapping/>
  </p:clrMapOvr>
  <p:transition>
    <p:sndAc>
      <p:stSnd>
        <p:snd r:embed="rId2" name="click.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Know Which Relationship/Delivery Approach is Most Suitable </a:t>
            </a:r>
          </a:p>
        </p:txBody>
      </p:sp>
      <p:sp>
        <p:nvSpPr>
          <p:cNvPr id="3078" name="Line 4"/>
          <p:cNvSpPr>
            <a:spLocks noChangeShapeType="1"/>
          </p:cNvSpPr>
          <p:nvPr/>
        </p:nvSpPr>
        <p:spPr bwMode="gray">
          <a:xfrm>
            <a:off x="4533900" y="1223963"/>
            <a:ext cx="0" cy="4486275"/>
          </a:xfrm>
          <a:prstGeom prst="line">
            <a:avLst/>
          </a:prstGeom>
          <a:noFill/>
          <a:ln w="12700">
            <a:solidFill>
              <a:schemeClr val="bg2"/>
            </a:solidFill>
            <a:round/>
            <a:headEnd/>
            <a:tailEnd/>
          </a:ln>
        </p:spPr>
        <p:txBody>
          <a:bodyPr wrap="none" anchor="ctr"/>
          <a:lstStyle/>
          <a:p>
            <a:endParaRPr lang="en-US"/>
          </a:p>
        </p:txBody>
      </p:sp>
      <p:sp>
        <p:nvSpPr>
          <p:cNvPr id="3079" name="Line 5"/>
          <p:cNvSpPr>
            <a:spLocks noChangeShapeType="1"/>
          </p:cNvSpPr>
          <p:nvPr/>
        </p:nvSpPr>
        <p:spPr bwMode="gray">
          <a:xfrm>
            <a:off x="152400" y="3340100"/>
            <a:ext cx="8763000" cy="0"/>
          </a:xfrm>
          <a:prstGeom prst="line">
            <a:avLst/>
          </a:prstGeom>
          <a:noFill/>
          <a:ln w="12700">
            <a:solidFill>
              <a:schemeClr val="bg2"/>
            </a:solidFill>
            <a:round/>
            <a:headEnd/>
            <a:tailEnd/>
          </a:ln>
        </p:spPr>
        <p:txBody>
          <a:bodyPr wrap="none" anchor="ctr"/>
          <a:lstStyle/>
          <a:p>
            <a:endParaRPr lang="en-US"/>
          </a:p>
        </p:txBody>
      </p:sp>
      <p:sp>
        <p:nvSpPr>
          <p:cNvPr id="3080" name="Rectangle 6"/>
          <p:cNvSpPr>
            <a:spLocks noChangeArrowheads="1"/>
          </p:cNvSpPr>
          <p:nvPr/>
        </p:nvSpPr>
        <p:spPr bwMode="gray">
          <a:xfrm>
            <a:off x="5884863" y="4000500"/>
            <a:ext cx="2855912" cy="327025"/>
          </a:xfrm>
          <a:prstGeom prst="rect">
            <a:avLst/>
          </a:prstGeom>
          <a:noFill/>
          <a:ln w="9525">
            <a:noFill/>
            <a:miter lim="800000"/>
            <a:headEnd/>
            <a:tailEnd/>
          </a:ln>
        </p:spPr>
        <p:txBody>
          <a:bodyPr/>
          <a:lstStyle/>
          <a:p>
            <a:endParaRPr lang="en-GB"/>
          </a:p>
        </p:txBody>
      </p:sp>
      <p:sp>
        <p:nvSpPr>
          <p:cNvPr id="3081" name="Rectangle 7"/>
          <p:cNvSpPr>
            <a:spLocks noChangeArrowheads="1"/>
          </p:cNvSpPr>
          <p:nvPr/>
        </p:nvSpPr>
        <p:spPr bwMode="gray">
          <a:xfrm>
            <a:off x="5778500" y="3352800"/>
            <a:ext cx="3071813" cy="603250"/>
          </a:xfrm>
          <a:prstGeom prst="rect">
            <a:avLst/>
          </a:prstGeom>
          <a:noFill/>
          <a:ln w="9525">
            <a:noFill/>
            <a:miter lim="800000"/>
            <a:headEnd/>
            <a:tailEnd/>
          </a:ln>
        </p:spPr>
        <p:txBody>
          <a:bodyPr lIns="0" tIns="0" rIns="0" bIns="0">
            <a:spAutoFit/>
          </a:bodyPr>
          <a:lstStyle/>
          <a:p>
            <a:pPr>
              <a:spcBef>
                <a:spcPct val="0"/>
              </a:spcBef>
              <a:spcAft>
                <a:spcPct val="0"/>
              </a:spcAft>
            </a:pPr>
            <a:r>
              <a:rPr lang="en-US" sz="2200" b="1">
                <a:solidFill>
                  <a:srgbClr val="00529B"/>
                </a:solidFill>
              </a:rPr>
              <a:t>Outsourcing/</a:t>
            </a:r>
            <a:br>
              <a:rPr lang="en-US" sz="2200" b="1">
                <a:solidFill>
                  <a:srgbClr val="00529B"/>
                </a:solidFill>
              </a:rPr>
            </a:br>
            <a:r>
              <a:rPr lang="en-US" sz="2200" b="1">
                <a:solidFill>
                  <a:srgbClr val="00529B"/>
                </a:solidFill>
              </a:rPr>
              <a:t>Strategic Sourcing</a:t>
            </a:r>
          </a:p>
        </p:txBody>
      </p:sp>
      <p:sp>
        <p:nvSpPr>
          <p:cNvPr id="3082" name="Rectangle 8"/>
          <p:cNvSpPr>
            <a:spLocks noChangeArrowheads="1"/>
          </p:cNvSpPr>
          <p:nvPr/>
        </p:nvSpPr>
        <p:spPr bwMode="gray">
          <a:xfrm>
            <a:off x="352425" y="1325563"/>
            <a:ext cx="3046413" cy="1935162"/>
          </a:xfrm>
          <a:prstGeom prst="rect">
            <a:avLst/>
          </a:prstGeom>
          <a:solidFill>
            <a:srgbClr val="FFFFFF"/>
          </a:solidFill>
          <a:ln w="9525">
            <a:noFill/>
            <a:miter lim="800000"/>
            <a:headEnd/>
            <a:tailEnd/>
          </a:ln>
        </p:spPr>
        <p:txBody>
          <a:bodyPr/>
          <a:lstStyle/>
          <a:p>
            <a:endParaRPr lang="en-GB"/>
          </a:p>
        </p:txBody>
      </p:sp>
      <p:sp>
        <p:nvSpPr>
          <p:cNvPr id="3083" name="Rectangle 9"/>
          <p:cNvSpPr>
            <a:spLocks noChangeArrowheads="1"/>
          </p:cNvSpPr>
          <p:nvPr/>
        </p:nvSpPr>
        <p:spPr bwMode="gray">
          <a:xfrm>
            <a:off x="585788" y="1141413"/>
            <a:ext cx="2582862" cy="334962"/>
          </a:xfrm>
          <a:prstGeom prst="rect">
            <a:avLst/>
          </a:prstGeom>
          <a:noFill/>
          <a:ln w="9525">
            <a:noFill/>
            <a:miter lim="800000"/>
            <a:headEnd/>
            <a:tailEnd/>
          </a:ln>
        </p:spPr>
        <p:txBody>
          <a:bodyPr wrap="none" lIns="0" tIns="0" rIns="0" bIns="0">
            <a:spAutoFit/>
          </a:bodyPr>
          <a:lstStyle/>
          <a:p>
            <a:pPr>
              <a:lnSpc>
                <a:spcPct val="100000"/>
              </a:lnSpc>
              <a:spcBef>
                <a:spcPct val="0"/>
              </a:spcBef>
              <a:spcAft>
                <a:spcPct val="0"/>
              </a:spcAft>
            </a:pPr>
            <a:r>
              <a:rPr lang="en-US" sz="2200" b="1">
                <a:solidFill>
                  <a:srgbClr val="00529B"/>
                </a:solidFill>
              </a:rPr>
              <a:t>Staff Augmentation</a:t>
            </a:r>
          </a:p>
        </p:txBody>
      </p:sp>
      <p:grpSp>
        <p:nvGrpSpPr>
          <p:cNvPr id="2" name="Group 10"/>
          <p:cNvGrpSpPr>
            <a:grpSpLocks/>
          </p:cNvGrpSpPr>
          <p:nvPr/>
        </p:nvGrpSpPr>
        <p:grpSpPr bwMode="auto">
          <a:xfrm>
            <a:off x="414338" y="1706563"/>
            <a:ext cx="2922587" cy="1493837"/>
            <a:chOff x="14" y="1048"/>
            <a:chExt cx="1841" cy="941"/>
          </a:xfrm>
        </p:grpSpPr>
        <p:sp>
          <p:nvSpPr>
            <p:cNvPr id="3791" name="Freeform 11"/>
            <p:cNvSpPr>
              <a:spLocks/>
            </p:cNvSpPr>
            <p:nvPr/>
          </p:nvSpPr>
          <p:spPr bwMode="gray">
            <a:xfrm>
              <a:off x="331" y="1388"/>
              <a:ext cx="179" cy="235"/>
            </a:xfrm>
            <a:custGeom>
              <a:avLst/>
              <a:gdLst>
                <a:gd name="T0" fmla="*/ 5 w 179"/>
                <a:gd name="T1" fmla="*/ 44 h 267"/>
                <a:gd name="T2" fmla="*/ 9 w 179"/>
                <a:gd name="T3" fmla="*/ 39 h 267"/>
                <a:gd name="T4" fmla="*/ 27 w 179"/>
                <a:gd name="T5" fmla="*/ 33 h 267"/>
                <a:gd name="T6" fmla="*/ 18 w 179"/>
                <a:gd name="T7" fmla="*/ 28 h 267"/>
                <a:gd name="T8" fmla="*/ 27 w 179"/>
                <a:gd name="T9" fmla="*/ 23 h 267"/>
                <a:gd name="T10" fmla="*/ 34 w 179"/>
                <a:gd name="T11" fmla="*/ 16 h 267"/>
                <a:gd name="T12" fmla="*/ 41 w 179"/>
                <a:gd name="T13" fmla="*/ 16 h 267"/>
                <a:gd name="T14" fmla="*/ 61 w 179"/>
                <a:gd name="T15" fmla="*/ 14 h 267"/>
                <a:gd name="T16" fmla="*/ 64 w 179"/>
                <a:gd name="T17" fmla="*/ 10 h 267"/>
                <a:gd name="T18" fmla="*/ 79 w 179"/>
                <a:gd name="T19" fmla="*/ 14 h 267"/>
                <a:gd name="T20" fmla="*/ 88 w 179"/>
                <a:gd name="T21" fmla="*/ 12 h 267"/>
                <a:gd name="T22" fmla="*/ 88 w 179"/>
                <a:gd name="T23" fmla="*/ 8 h 267"/>
                <a:gd name="T24" fmla="*/ 93 w 179"/>
                <a:gd name="T25" fmla="*/ 4 h 267"/>
                <a:gd name="T26" fmla="*/ 109 w 179"/>
                <a:gd name="T27" fmla="*/ 0 h 267"/>
                <a:gd name="T28" fmla="*/ 138 w 179"/>
                <a:gd name="T29" fmla="*/ 4 h 267"/>
                <a:gd name="T30" fmla="*/ 118 w 179"/>
                <a:gd name="T31" fmla="*/ 6 h 267"/>
                <a:gd name="T32" fmla="*/ 147 w 179"/>
                <a:gd name="T33" fmla="*/ 9 h 267"/>
                <a:gd name="T34" fmla="*/ 122 w 179"/>
                <a:gd name="T35" fmla="*/ 14 h 267"/>
                <a:gd name="T36" fmla="*/ 138 w 179"/>
                <a:gd name="T37" fmla="*/ 18 h 267"/>
                <a:gd name="T38" fmla="*/ 145 w 179"/>
                <a:gd name="T39" fmla="*/ 22 h 267"/>
                <a:gd name="T40" fmla="*/ 154 w 179"/>
                <a:gd name="T41" fmla="*/ 22 h 267"/>
                <a:gd name="T42" fmla="*/ 164 w 179"/>
                <a:gd name="T43" fmla="*/ 18 h 267"/>
                <a:gd name="T44" fmla="*/ 175 w 179"/>
                <a:gd name="T45" fmla="*/ 18 h 267"/>
                <a:gd name="T46" fmla="*/ 170 w 179"/>
                <a:gd name="T47" fmla="*/ 26 h 267"/>
                <a:gd name="T48" fmla="*/ 161 w 179"/>
                <a:gd name="T49" fmla="*/ 31 h 267"/>
                <a:gd name="T50" fmla="*/ 154 w 179"/>
                <a:gd name="T51" fmla="*/ 37 h 267"/>
                <a:gd name="T52" fmla="*/ 150 w 179"/>
                <a:gd name="T53" fmla="*/ 47 h 267"/>
                <a:gd name="T54" fmla="*/ 159 w 179"/>
                <a:gd name="T55" fmla="*/ 48 h 267"/>
                <a:gd name="T56" fmla="*/ 154 w 179"/>
                <a:gd name="T57" fmla="*/ 55 h 267"/>
                <a:gd name="T58" fmla="*/ 155 w 179"/>
                <a:gd name="T59" fmla="*/ 60 h 267"/>
                <a:gd name="T60" fmla="*/ 154 w 179"/>
                <a:gd name="T61" fmla="*/ 63 h 267"/>
                <a:gd name="T62" fmla="*/ 147 w 179"/>
                <a:gd name="T63" fmla="*/ 68 h 267"/>
                <a:gd name="T64" fmla="*/ 136 w 179"/>
                <a:gd name="T65" fmla="*/ 66 h 267"/>
                <a:gd name="T66" fmla="*/ 138 w 179"/>
                <a:gd name="T67" fmla="*/ 71 h 267"/>
                <a:gd name="T68" fmla="*/ 145 w 179"/>
                <a:gd name="T69" fmla="*/ 75 h 267"/>
                <a:gd name="T70" fmla="*/ 141 w 179"/>
                <a:gd name="T71" fmla="*/ 77 h 267"/>
                <a:gd name="T72" fmla="*/ 136 w 179"/>
                <a:gd name="T73" fmla="*/ 80 h 267"/>
                <a:gd name="T74" fmla="*/ 136 w 179"/>
                <a:gd name="T75" fmla="*/ 83 h 267"/>
                <a:gd name="T76" fmla="*/ 118 w 179"/>
                <a:gd name="T77" fmla="*/ 87 h 267"/>
                <a:gd name="T78" fmla="*/ 100 w 179"/>
                <a:gd name="T79" fmla="*/ 93 h 267"/>
                <a:gd name="T80" fmla="*/ 88 w 179"/>
                <a:gd name="T81" fmla="*/ 103 h 267"/>
                <a:gd name="T82" fmla="*/ 84 w 179"/>
                <a:gd name="T83" fmla="*/ 109 h 267"/>
                <a:gd name="T84" fmla="*/ 66 w 179"/>
                <a:gd name="T85" fmla="*/ 106 h 267"/>
                <a:gd name="T86" fmla="*/ 64 w 179"/>
                <a:gd name="T87" fmla="*/ 98 h 267"/>
                <a:gd name="T88" fmla="*/ 61 w 179"/>
                <a:gd name="T89" fmla="*/ 93 h 267"/>
                <a:gd name="T90" fmla="*/ 64 w 179"/>
                <a:gd name="T91" fmla="*/ 83 h 267"/>
                <a:gd name="T92" fmla="*/ 55 w 179"/>
                <a:gd name="T93" fmla="*/ 77 h 267"/>
                <a:gd name="T94" fmla="*/ 64 w 179"/>
                <a:gd name="T95" fmla="*/ 77 h 267"/>
                <a:gd name="T96" fmla="*/ 48 w 179"/>
                <a:gd name="T97" fmla="*/ 74 h 267"/>
                <a:gd name="T98" fmla="*/ 48 w 179"/>
                <a:gd name="T99" fmla="*/ 65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267"/>
                <a:gd name="T152" fmla="*/ 179 w 179"/>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267">
                  <a:moveTo>
                    <a:pt x="14" y="113"/>
                  </a:moveTo>
                  <a:lnTo>
                    <a:pt x="9" y="113"/>
                  </a:lnTo>
                  <a:lnTo>
                    <a:pt x="9" y="108"/>
                  </a:lnTo>
                  <a:lnTo>
                    <a:pt x="5" y="108"/>
                  </a:lnTo>
                  <a:lnTo>
                    <a:pt x="3" y="108"/>
                  </a:lnTo>
                  <a:lnTo>
                    <a:pt x="0" y="101"/>
                  </a:lnTo>
                  <a:lnTo>
                    <a:pt x="5" y="97"/>
                  </a:lnTo>
                  <a:lnTo>
                    <a:pt x="9" y="96"/>
                  </a:lnTo>
                  <a:lnTo>
                    <a:pt x="12" y="89"/>
                  </a:lnTo>
                  <a:lnTo>
                    <a:pt x="18" y="89"/>
                  </a:lnTo>
                  <a:lnTo>
                    <a:pt x="23" y="84"/>
                  </a:lnTo>
                  <a:lnTo>
                    <a:pt x="27" y="79"/>
                  </a:lnTo>
                  <a:lnTo>
                    <a:pt x="27" y="72"/>
                  </a:lnTo>
                  <a:lnTo>
                    <a:pt x="23" y="70"/>
                  </a:lnTo>
                  <a:lnTo>
                    <a:pt x="14" y="72"/>
                  </a:lnTo>
                  <a:lnTo>
                    <a:pt x="18" y="68"/>
                  </a:lnTo>
                  <a:lnTo>
                    <a:pt x="20" y="63"/>
                  </a:lnTo>
                  <a:lnTo>
                    <a:pt x="23" y="58"/>
                  </a:lnTo>
                  <a:lnTo>
                    <a:pt x="27" y="58"/>
                  </a:lnTo>
                  <a:lnTo>
                    <a:pt x="27" y="55"/>
                  </a:lnTo>
                  <a:lnTo>
                    <a:pt x="32" y="55"/>
                  </a:lnTo>
                  <a:lnTo>
                    <a:pt x="34" y="55"/>
                  </a:lnTo>
                  <a:lnTo>
                    <a:pt x="32" y="48"/>
                  </a:lnTo>
                  <a:lnTo>
                    <a:pt x="34" y="38"/>
                  </a:lnTo>
                  <a:lnTo>
                    <a:pt x="37" y="34"/>
                  </a:lnTo>
                  <a:lnTo>
                    <a:pt x="41" y="38"/>
                  </a:lnTo>
                  <a:lnTo>
                    <a:pt x="41" y="39"/>
                  </a:lnTo>
                  <a:lnTo>
                    <a:pt x="41" y="38"/>
                  </a:lnTo>
                  <a:lnTo>
                    <a:pt x="41" y="32"/>
                  </a:lnTo>
                  <a:lnTo>
                    <a:pt x="57" y="29"/>
                  </a:lnTo>
                  <a:lnTo>
                    <a:pt x="57" y="34"/>
                  </a:lnTo>
                  <a:lnTo>
                    <a:pt x="61" y="34"/>
                  </a:lnTo>
                  <a:lnTo>
                    <a:pt x="64" y="39"/>
                  </a:lnTo>
                  <a:lnTo>
                    <a:pt x="66" y="39"/>
                  </a:lnTo>
                  <a:lnTo>
                    <a:pt x="64" y="29"/>
                  </a:lnTo>
                  <a:lnTo>
                    <a:pt x="64" y="24"/>
                  </a:lnTo>
                  <a:lnTo>
                    <a:pt x="66" y="24"/>
                  </a:lnTo>
                  <a:lnTo>
                    <a:pt x="70" y="29"/>
                  </a:lnTo>
                  <a:lnTo>
                    <a:pt x="75" y="34"/>
                  </a:lnTo>
                  <a:lnTo>
                    <a:pt x="79" y="34"/>
                  </a:lnTo>
                  <a:lnTo>
                    <a:pt x="80" y="39"/>
                  </a:lnTo>
                  <a:lnTo>
                    <a:pt x="84" y="41"/>
                  </a:lnTo>
                  <a:lnTo>
                    <a:pt x="84" y="34"/>
                  </a:lnTo>
                  <a:lnTo>
                    <a:pt x="88" y="29"/>
                  </a:lnTo>
                  <a:lnTo>
                    <a:pt x="84" y="26"/>
                  </a:lnTo>
                  <a:lnTo>
                    <a:pt x="80" y="22"/>
                  </a:lnTo>
                  <a:lnTo>
                    <a:pt x="84" y="17"/>
                  </a:lnTo>
                  <a:lnTo>
                    <a:pt x="88" y="19"/>
                  </a:lnTo>
                  <a:lnTo>
                    <a:pt x="84" y="15"/>
                  </a:lnTo>
                  <a:lnTo>
                    <a:pt x="79" y="10"/>
                  </a:lnTo>
                  <a:lnTo>
                    <a:pt x="89" y="7"/>
                  </a:lnTo>
                  <a:lnTo>
                    <a:pt x="93" y="10"/>
                  </a:lnTo>
                  <a:lnTo>
                    <a:pt x="98" y="10"/>
                  </a:lnTo>
                  <a:lnTo>
                    <a:pt x="100" y="7"/>
                  </a:lnTo>
                  <a:lnTo>
                    <a:pt x="100" y="3"/>
                  </a:lnTo>
                  <a:lnTo>
                    <a:pt x="109" y="0"/>
                  </a:lnTo>
                  <a:lnTo>
                    <a:pt x="125" y="0"/>
                  </a:lnTo>
                  <a:lnTo>
                    <a:pt x="129" y="2"/>
                  </a:lnTo>
                  <a:lnTo>
                    <a:pt x="136" y="7"/>
                  </a:lnTo>
                  <a:lnTo>
                    <a:pt x="138" y="8"/>
                  </a:lnTo>
                  <a:lnTo>
                    <a:pt x="132" y="8"/>
                  </a:lnTo>
                  <a:lnTo>
                    <a:pt x="127" y="10"/>
                  </a:lnTo>
                  <a:lnTo>
                    <a:pt x="122" y="8"/>
                  </a:lnTo>
                  <a:lnTo>
                    <a:pt x="118" y="14"/>
                  </a:lnTo>
                  <a:lnTo>
                    <a:pt x="129" y="14"/>
                  </a:lnTo>
                  <a:lnTo>
                    <a:pt x="138" y="14"/>
                  </a:lnTo>
                  <a:lnTo>
                    <a:pt x="141" y="17"/>
                  </a:lnTo>
                  <a:lnTo>
                    <a:pt x="147" y="22"/>
                  </a:lnTo>
                  <a:lnTo>
                    <a:pt x="147" y="29"/>
                  </a:lnTo>
                  <a:lnTo>
                    <a:pt x="141" y="31"/>
                  </a:lnTo>
                  <a:lnTo>
                    <a:pt x="136" y="32"/>
                  </a:lnTo>
                  <a:lnTo>
                    <a:pt x="122" y="34"/>
                  </a:lnTo>
                  <a:lnTo>
                    <a:pt x="122" y="39"/>
                  </a:lnTo>
                  <a:lnTo>
                    <a:pt x="136" y="34"/>
                  </a:lnTo>
                  <a:lnTo>
                    <a:pt x="136" y="44"/>
                  </a:lnTo>
                  <a:lnTo>
                    <a:pt x="138" y="44"/>
                  </a:lnTo>
                  <a:lnTo>
                    <a:pt x="138" y="38"/>
                  </a:lnTo>
                  <a:lnTo>
                    <a:pt x="147" y="34"/>
                  </a:lnTo>
                  <a:lnTo>
                    <a:pt x="150" y="44"/>
                  </a:lnTo>
                  <a:lnTo>
                    <a:pt x="145" y="53"/>
                  </a:lnTo>
                  <a:lnTo>
                    <a:pt x="141" y="61"/>
                  </a:lnTo>
                  <a:lnTo>
                    <a:pt x="141" y="63"/>
                  </a:lnTo>
                  <a:lnTo>
                    <a:pt x="147" y="60"/>
                  </a:lnTo>
                  <a:lnTo>
                    <a:pt x="154" y="53"/>
                  </a:lnTo>
                  <a:lnTo>
                    <a:pt x="154" y="46"/>
                  </a:lnTo>
                  <a:lnTo>
                    <a:pt x="155" y="53"/>
                  </a:lnTo>
                  <a:lnTo>
                    <a:pt x="159" y="51"/>
                  </a:lnTo>
                  <a:lnTo>
                    <a:pt x="164" y="46"/>
                  </a:lnTo>
                  <a:lnTo>
                    <a:pt x="168" y="41"/>
                  </a:lnTo>
                  <a:lnTo>
                    <a:pt x="168" y="44"/>
                  </a:lnTo>
                  <a:lnTo>
                    <a:pt x="173" y="44"/>
                  </a:lnTo>
                  <a:lnTo>
                    <a:pt x="175" y="46"/>
                  </a:lnTo>
                  <a:lnTo>
                    <a:pt x="179" y="51"/>
                  </a:lnTo>
                  <a:lnTo>
                    <a:pt x="179" y="53"/>
                  </a:lnTo>
                  <a:lnTo>
                    <a:pt x="173" y="60"/>
                  </a:lnTo>
                  <a:lnTo>
                    <a:pt x="170" y="61"/>
                  </a:lnTo>
                  <a:lnTo>
                    <a:pt x="168" y="63"/>
                  </a:lnTo>
                  <a:lnTo>
                    <a:pt x="159" y="67"/>
                  </a:lnTo>
                  <a:lnTo>
                    <a:pt x="161" y="68"/>
                  </a:lnTo>
                  <a:lnTo>
                    <a:pt x="161" y="75"/>
                  </a:lnTo>
                  <a:lnTo>
                    <a:pt x="159" y="79"/>
                  </a:lnTo>
                  <a:lnTo>
                    <a:pt x="155" y="82"/>
                  </a:lnTo>
                  <a:lnTo>
                    <a:pt x="155" y="84"/>
                  </a:lnTo>
                  <a:lnTo>
                    <a:pt x="154" y="89"/>
                  </a:lnTo>
                  <a:lnTo>
                    <a:pt x="150" y="96"/>
                  </a:lnTo>
                  <a:lnTo>
                    <a:pt x="150" y="101"/>
                  </a:lnTo>
                  <a:lnTo>
                    <a:pt x="150" y="106"/>
                  </a:lnTo>
                  <a:lnTo>
                    <a:pt x="150" y="113"/>
                  </a:lnTo>
                  <a:lnTo>
                    <a:pt x="155" y="109"/>
                  </a:lnTo>
                  <a:lnTo>
                    <a:pt x="155" y="115"/>
                  </a:lnTo>
                  <a:lnTo>
                    <a:pt x="155" y="120"/>
                  </a:lnTo>
                  <a:lnTo>
                    <a:pt x="159" y="121"/>
                  </a:lnTo>
                  <a:lnTo>
                    <a:pt x="159" y="123"/>
                  </a:lnTo>
                  <a:lnTo>
                    <a:pt x="155" y="128"/>
                  </a:lnTo>
                  <a:lnTo>
                    <a:pt x="150" y="123"/>
                  </a:lnTo>
                  <a:lnTo>
                    <a:pt x="154" y="132"/>
                  </a:lnTo>
                  <a:lnTo>
                    <a:pt x="150" y="137"/>
                  </a:lnTo>
                  <a:lnTo>
                    <a:pt x="150" y="138"/>
                  </a:lnTo>
                  <a:lnTo>
                    <a:pt x="155" y="137"/>
                  </a:lnTo>
                  <a:lnTo>
                    <a:pt x="155" y="144"/>
                  </a:lnTo>
                  <a:lnTo>
                    <a:pt x="154" y="145"/>
                  </a:lnTo>
                  <a:lnTo>
                    <a:pt x="150" y="147"/>
                  </a:lnTo>
                  <a:lnTo>
                    <a:pt x="155" y="152"/>
                  </a:lnTo>
                  <a:lnTo>
                    <a:pt x="154" y="154"/>
                  </a:lnTo>
                  <a:lnTo>
                    <a:pt x="150" y="152"/>
                  </a:lnTo>
                  <a:lnTo>
                    <a:pt x="147" y="154"/>
                  </a:lnTo>
                  <a:lnTo>
                    <a:pt x="150" y="159"/>
                  </a:lnTo>
                  <a:lnTo>
                    <a:pt x="147" y="164"/>
                  </a:lnTo>
                  <a:lnTo>
                    <a:pt x="145" y="164"/>
                  </a:lnTo>
                  <a:lnTo>
                    <a:pt x="141" y="161"/>
                  </a:lnTo>
                  <a:lnTo>
                    <a:pt x="138" y="161"/>
                  </a:lnTo>
                  <a:lnTo>
                    <a:pt x="136" y="161"/>
                  </a:lnTo>
                  <a:lnTo>
                    <a:pt x="136" y="164"/>
                  </a:lnTo>
                  <a:lnTo>
                    <a:pt x="136" y="166"/>
                  </a:lnTo>
                  <a:lnTo>
                    <a:pt x="136" y="169"/>
                  </a:lnTo>
                  <a:lnTo>
                    <a:pt x="138" y="174"/>
                  </a:lnTo>
                  <a:lnTo>
                    <a:pt x="141" y="173"/>
                  </a:lnTo>
                  <a:lnTo>
                    <a:pt x="145" y="174"/>
                  </a:lnTo>
                  <a:lnTo>
                    <a:pt x="145" y="181"/>
                  </a:lnTo>
                  <a:lnTo>
                    <a:pt x="145" y="183"/>
                  </a:lnTo>
                  <a:lnTo>
                    <a:pt x="145" y="188"/>
                  </a:lnTo>
                  <a:lnTo>
                    <a:pt x="145" y="191"/>
                  </a:lnTo>
                  <a:lnTo>
                    <a:pt x="141" y="191"/>
                  </a:lnTo>
                  <a:lnTo>
                    <a:pt x="141" y="188"/>
                  </a:lnTo>
                  <a:lnTo>
                    <a:pt x="138" y="185"/>
                  </a:lnTo>
                  <a:lnTo>
                    <a:pt x="136" y="188"/>
                  </a:lnTo>
                  <a:lnTo>
                    <a:pt x="132" y="191"/>
                  </a:lnTo>
                  <a:lnTo>
                    <a:pt x="136" y="195"/>
                  </a:lnTo>
                  <a:lnTo>
                    <a:pt x="138" y="197"/>
                  </a:lnTo>
                  <a:lnTo>
                    <a:pt x="145" y="197"/>
                  </a:lnTo>
                  <a:lnTo>
                    <a:pt x="138" y="200"/>
                  </a:lnTo>
                  <a:lnTo>
                    <a:pt x="136" y="205"/>
                  </a:lnTo>
                  <a:lnTo>
                    <a:pt x="129" y="207"/>
                  </a:lnTo>
                  <a:lnTo>
                    <a:pt x="127" y="210"/>
                  </a:lnTo>
                  <a:lnTo>
                    <a:pt x="122" y="212"/>
                  </a:lnTo>
                  <a:lnTo>
                    <a:pt x="118" y="214"/>
                  </a:lnTo>
                  <a:lnTo>
                    <a:pt x="116" y="219"/>
                  </a:lnTo>
                  <a:lnTo>
                    <a:pt x="109" y="221"/>
                  </a:lnTo>
                  <a:lnTo>
                    <a:pt x="104" y="226"/>
                  </a:lnTo>
                  <a:lnTo>
                    <a:pt x="100" y="229"/>
                  </a:lnTo>
                  <a:lnTo>
                    <a:pt x="95" y="231"/>
                  </a:lnTo>
                  <a:lnTo>
                    <a:pt x="93" y="236"/>
                  </a:lnTo>
                  <a:lnTo>
                    <a:pt x="89" y="244"/>
                  </a:lnTo>
                  <a:lnTo>
                    <a:pt x="88" y="250"/>
                  </a:lnTo>
                  <a:lnTo>
                    <a:pt x="88" y="253"/>
                  </a:lnTo>
                  <a:lnTo>
                    <a:pt x="88" y="258"/>
                  </a:lnTo>
                  <a:lnTo>
                    <a:pt x="88" y="263"/>
                  </a:lnTo>
                  <a:lnTo>
                    <a:pt x="84" y="267"/>
                  </a:lnTo>
                  <a:lnTo>
                    <a:pt x="79" y="265"/>
                  </a:lnTo>
                  <a:lnTo>
                    <a:pt x="71" y="263"/>
                  </a:lnTo>
                  <a:lnTo>
                    <a:pt x="70" y="263"/>
                  </a:lnTo>
                  <a:lnTo>
                    <a:pt x="66" y="258"/>
                  </a:lnTo>
                  <a:lnTo>
                    <a:pt x="64" y="251"/>
                  </a:lnTo>
                  <a:lnTo>
                    <a:pt x="64" y="248"/>
                  </a:lnTo>
                  <a:lnTo>
                    <a:pt x="64" y="243"/>
                  </a:lnTo>
                  <a:lnTo>
                    <a:pt x="64" y="238"/>
                  </a:lnTo>
                  <a:lnTo>
                    <a:pt x="61" y="238"/>
                  </a:lnTo>
                  <a:lnTo>
                    <a:pt x="57" y="234"/>
                  </a:lnTo>
                  <a:lnTo>
                    <a:pt x="57" y="227"/>
                  </a:lnTo>
                  <a:lnTo>
                    <a:pt x="61" y="226"/>
                  </a:lnTo>
                  <a:lnTo>
                    <a:pt x="57" y="224"/>
                  </a:lnTo>
                  <a:lnTo>
                    <a:pt x="57" y="214"/>
                  </a:lnTo>
                  <a:lnTo>
                    <a:pt x="61" y="214"/>
                  </a:lnTo>
                  <a:lnTo>
                    <a:pt x="64" y="205"/>
                  </a:lnTo>
                  <a:lnTo>
                    <a:pt x="64" y="198"/>
                  </a:lnTo>
                  <a:lnTo>
                    <a:pt x="61" y="197"/>
                  </a:lnTo>
                  <a:lnTo>
                    <a:pt x="57" y="195"/>
                  </a:lnTo>
                  <a:lnTo>
                    <a:pt x="55" y="191"/>
                  </a:lnTo>
                  <a:lnTo>
                    <a:pt x="52" y="185"/>
                  </a:lnTo>
                  <a:lnTo>
                    <a:pt x="61" y="188"/>
                  </a:lnTo>
                  <a:lnTo>
                    <a:pt x="64" y="191"/>
                  </a:lnTo>
                  <a:lnTo>
                    <a:pt x="64" y="188"/>
                  </a:lnTo>
                  <a:lnTo>
                    <a:pt x="57" y="183"/>
                  </a:lnTo>
                  <a:lnTo>
                    <a:pt x="55" y="179"/>
                  </a:lnTo>
                  <a:lnTo>
                    <a:pt x="52" y="183"/>
                  </a:lnTo>
                  <a:lnTo>
                    <a:pt x="48" y="181"/>
                  </a:lnTo>
                  <a:lnTo>
                    <a:pt x="52" y="173"/>
                  </a:lnTo>
                  <a:lnTo>
                    <a:pt x="55" y="169"/>
                  </a:lnTo>
                  <a:lnTo>
                    <a:pt x="52" y="166"/>
                  </a:lnTo>
                  <a:lnTo>
                    <a:pt x="48" y="159"/>
                  </a:lnTo>
                  <a:lnTo>
                    <a:pt x="14" y="113"/>
                  </a:lnTo>
                  <a:close/>
                </a:path>
              </a:pathLst>
            </a:custGeom>
            <a:solidFill>
              <a:srgbClr val="A4CA95"/>
            </a:solidFill>
            <a:ln w="9525">
              <a:noFill/>
              <a:round/>
              <a:headEnd/>
              <a:tailEnd/>
            </a:ln>
          </p:spPr>
          <p:txBody>
            <a:bodyPr/>
            <a:lstStyle/>
            <a:p>
              <a:endParaRPr lang="en-US"/>
            </a:p>
          </p:txBody>
        </p:sp>
        <p:sp>
          <p:nvSpPr>
            <p:cNvPr id="3792" name="Freeform 12"/>
            <p:cNvSpPr>
              <a:spLocks/>
            </p:cNvSpPr>
            <p:nvPr/>
          </p:nvSpPr>
          <p:spPr bwMode="gray">
            <a:xfrm>
              <a:off x="467" y="1581"/>
              <a:ext cx="32" cy="21"/>
            </a:xfrm>
            <a:custGeom>
              <a:avLst/>
              <a:gdLst>
                <a:gd name="T0" fmla="*/ 14 w 32"/>
                <a:gd name="T1" fmla="*/ 4 h 24"/>
                <a:gd name="T2" fmla="*/ 18 w 32"/>
                <a:gd name="T3" fmla="*/ 4 h 24"/>
                <a:gd name="T4" fmla="*/ 23 w 32"/>
                <a:gd name="T5" fmla="*/ 4 h 24"/>
                <a:gd name="T6" fmla="*/ 25 w 32"/>
                <a:gd name="T7" fmla="*/ 0 h 24"/>
                <a:gd name="T8" fmla="*/ 25 w 32"/>
                <a:gd name="T9" fmla="*/ 4 h 24"/>
                <a:gd name="T10" fmla="*/ 28 w 32"/>
                <a:gd name="T11" fmla="*/ 4 h 24"/>
                <a:gd name="T12" fmla="*/ 28 w 32"/>
                <a:gd name="T13" fmla="*/ 4 h 24"/>
                <a:gd name="T14" fmla="*/ 32 w 32"/>
                <a:gd name="T15" fmla="*/ 4 h 24"/>
                <a:gd name="T16" fmla="*/ 32 w 32"/>
                <a:gd name="T17" fmla="*/ 6 h 24"/>
                <a:gd name="T18" fmla="*/ 28 w 32"/>
                <a:gd name="T19" fmla="*/ 7 h 24"/>
                <a:gd name="T20" fmla="*/ 25 w 32"/>
                <a:gd name="T21" fmla="*/ 8 h 24"/>
                <a:gd name="T22" fmla="*/ 23 w 32"/>
                <a:gd name="T23" fmla="*/ 8 h 24"/>
                <a:gd name="T24" fmla="*/ 19 w 32"/>
                <a:gd name="T25" fmla="*/ 10 h 24"/>
                <a:gd name="T26" fmla="*/ 18 w 32"/>
                <a:gd name="T27" fmla="*/ 10 h 24"/>
                <a:gd name="T28" fmla="*/ 11 w 32"/>
                <a:gd name="T29" fmla="*/ 9 h 24"/>
                <a:gd name="T30" fmla="*/ 2 w 32"/>
                <a:gd name="T31" fmla="*/ 9 h 24"/>
                <a:gd name="T32" fmla="*/ 5 w 32"/>
                <a:gd name="T33" fmla="*/ 7 h 24"/>
                <a:gd name="T34" fmla="*/ 5 w 32"/>
                <a:gd name="T35" fmla="*/ 6 h 24"/>
                <a:gd name="T36" fmla="*/ 0 w 32"/>
                <a:gd name="T37" fmla="*/ 5 h 24"/>
                <a:gd name="T38" fmla="*/ 2 w 32"/>
                <a:gd name="T39" fmla="*/ 4 h 24"/>
                <a:gd name="T40" fmla="*/ 5 w 32"/>
                <a:gd name="T41" fmla="*/ 4 h 24"/>
                <a:gd name="T42" fmla="*/ 0 w 32"/>
                <a:gd name="T43" fmla="*/ 4 h 24"/>
                <a:gd name="T44" fmla="*/ 2 w 32"/>
                <a:gd name="T45" fmla="*/ 4 h 24"/>
                <a:gd name="T46" fmla="*/ 5 w 32"/>
                <a:gd name="T47" fmla="*/ 0 h 24"/>
                <a:gd name="T48" fmla="*/ 11 w 32"/>
                <a:gd name="T49" fmla="*/ 2 h 24"/>
                <a:gd name="T50" fmla="*/ 14 w 32"/>
                <a:gd name="T51" fmla="*/ 4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24"/>
                <a:gd name="T80" fmla="*/ 32 w 32"/>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24">
                  <a:moveTo>
                    <a:pt x="14" y="8"/>
                  </a:moveTo>
                  <a:lnTo>
                    <a:pt x="18" y="7"/>
                  </a:lnTo>
                  <a:lnTo>
                    <a:pt x="23" y="5"/>
                  </a:lnTo>
                  <a:lnTo>
                    <a:pt x="25" y="0"/>
                  </a:lnTo>
                  <a:lnTo>
                    <a:pt x="25" y="5"/>
                  </a:lnTo>
                  <a:lnTo>
                    <a:pt x="28" y="7"/>
                  </a:lnTo>
                  <a:lnTo>
                    <a:pt x="28" y="8"/>
                  </a:lnTo>
                  <a:lnTo>
                    <a:pt x="32" y="10"/>
                  </a:lnTo>
                  <a:lnTo>
                    <a:pt x="32" y="15"/>
                  </a:lnTo>
                  <a:lnTo>
                    <a:pt x="28" y="17"/>
                  </a:lnTo>
                  <a:lnTo>
                    <a:pt x="25" y="19"/>
                  </a:lnTo>
                  <a:lnTo>
                    <a:pt x="23" y="19"/>
                  </a:lnTo>
                  <a:lnTo>
                    <a:pt x="19" y="24"/>
                  </a:lnTo>
                  <a:lnTo>
                    <a:pt x="18" y="24"/>
                  </a:lnTo>
                  <a:lnTo>
                    <a:pt x="11" y="22"/>
                  </a:lnTo>
                  <a:lnTo>
                    <a:pt x="2" y="22"/>
                  </a:lnTo>
                  <a:lnTo>
                    <a:pt x="5" y="17"/>
                  </a:lnTo>
                  <a:lnTo>
                    <a:pt x="5" y="15"/>
                  </a:lnTo>
                  <a:lnTo>
                    <a:pt x="0" y="12"/>
                  </a:lnTo>
                  <a:lnTo>
                    <a:pt x="2" y="10"/>
                  </a:lnTo>
                  <a:lnTo>
                    <a:pt x="5" y="8"/>
                  </a:lnTo>
                  <a:lnTo>
                    <a:pt x="0" y="7"/>
                  </a:lnTo>
                  <a:lnTo>
                    <a:pt x="2" y="5"/>
                  </a:lnTo>
                  <a:lnTo>
                    <a:pt x="5" y="0"/>
                  </a:lnTo>
                  <a:lnTo>
                    <a:pt x="11" y="2"/>
                  </a:lnTo>
                  <a:lnTo>
                    <a:pt x="14" y="8"/>
                  </a:lnTo>
                  <a:close/>
                </a:path>
              </a:pathLst>
            </a:custGeom>
            <a:solidFill>
              <a:srgbClr val="A4CA95"/>
            </a:solidFill>
            <a:ln w="9525">
              <a:noFill/>
              <a:round/>
              <a:headEnd/>
              <a:tailEnd/>
            </a:ln>
          </p:spPr>
          <p:txBody>
            <a:bodyPr/>
            <a:lstStyle/>
            <a:p>
              <a:endParaRPr lang="en-US"/>
            </a:p>
          </p:txBody>
        </p:sp>
        <p:sp>
          <p:nvSpPr>
            <p:cNvPr id="3793" name="Freeform 13"/>
            <p:cNvSpPr>
              <a:spLocks/>
            </p:cNvSpPr>
            <p:nvPr/>
          </p:nvSpPr>
          <p:spPr bwMode="gray">
            <a:xfrm>
              <a:off x="481" y="1537"/>
              <a:ext cx="5" cy="11"/>
            </a:xfrm>
            <a:custGeom>
              <a:avLst/>
              <a:gdLst>
                <a:gd name="T0" fmla="*/ 0 w 5"/>
                <a:gd name="T1" fmla="*/ 5 h 12"/>
                <a:gd name="T2" fmla="*/ 0 w 5"/>
                <a:gd name="T3" fmla="*/ 6 h 12"/>
                <a:gd name="T4" fmla="*/ 4 w 5"/>
                <a:gd name="T5" fmla="*/ 6 h 12"/>
                <a:gd name="T6" fmla="*/ 5 w 5"/>
                <a:gd name="T7" fmla="*/ 5 h 12"/>
                <a:gd name="T8" fmla="*/ 5 w 5"/>
                <a:gd name="T9" fmla="*/ 4 h 12"/>
                <a:gd name="T10" fmla="*/ 4 w 5"/>
                <a:gd name="T11" fmla="*/ 0 h 12"/>
                <a:gd name="T12" fmla="*/ 0 w 5"/>
                <a:gd name="T13" fmla="*/ 4 h 12"/>
                <a:gd name="T14" fmla="*/ 0 w 5"/>
                <a:gd name="T15" fmla="*/ 5 h 1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2"/>
                <a:gd name="T26" fmla="*/ 5 w 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2">
                  <a:moveTo>
                    <a:pt x="0" y="5"/>
                  </a:moveTo>
                  <a:lnTo>
                    <a:pt x="0" y="7"/>
                  </a:lnTo>
                  <a:lnTo>
                    <a:pt x="4" y="12"/>
                  </a:lnTo>
                  <a:lnTo>
                    <a:pt x="5" y="5"/>
                  </a:lnTo>
                  <a:lnTo>
                    <a:pt x="5" y="4"/>
                  </a:lnTo>
                  <a:lnTo>
                    <a:pt x="4" y="0"/>
                  </a:lnTo>
                  <a:lnTo>
                    <a:pt x="0" y="4"/>
                  </a:lnTo>
                  <a:lnTo>
                    <a:pt x="0" y="5"/>
                  </a:lnTo>
                  <a:close/>
                </a:path>
              </a:pathLst>
            </a:custGeom>
            <a:solidFill>
              <a:srgbClr val="A4CA95"/>
            </a:solidFill>
            <a:ln w="9525">
              <a:noFill/>
              <a:round/>
              <a:headEnd/>
              <a:tailEnd/>
            </a:ln>
          </p:spPr>
          <p:txBody>
            <a:bodyPr/>
            <a:lstStyle/>
            <a:p>
              <a:endParaRPr lang="en-US"/>
            </a:p>
          </p:txBody>
        </p:sp>
        <p:sp>
          <p:nvSpPr>
            <p:cNvPr id="3794" name="Freeform 14"/>
            <p:cNvSpPr>
              <a:spLocks/>
            </p:cNvSpPr>
            <p:nvPr/>
          </p:nvSpPr>
          <p:spPr bwMode="gray">
            <a:xfrm>
              <a:off x="485" y="1554"/>
              <a:ext cx="5" cy="2"/>
            </a:xfrm>
            <a:custGeom>
              <a:avLst/>
              <a:gdLst>
                <a:gd name="T0" fmla="*/ 1 w 5"/>
                <a:gd name="T1" fmla="*/ 1 h 3"/>
                <a:gd name="T2" fmla="*/ 1 w 5"/>
                <a:gd name="T3" fmla="*/ 1 h 3"/>
                <a:gd name="T4" fmla="*/ 5 w 5"/>
                <a:gd name="T5" fmla="*/ 1 h 3"/>
                <a:gd name="T6" fmla="*/ 5 w 5"/>
                <a:gd name="T7" fmla="*/ 0 h 3"/>
                <a:gd name="T8" fmla="*/ 0 w 5"/>
                <a:gd name="T9" fmla="*/ 0 h 3"/>
                <a:gd name="T10" fmla="*/ 1 w 5"/>
                <a:gd name="T11" fmla="*/ 1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1" y="2"/>
                  </a:moveTo>
                  <a:lnTo>
                    <a:pt x="1" y="3"/>
                  </a:lnTo>
                  <a:lnTo>
                    <a:pt x="5" y="2"/>
                  </a:lnTo>
                  <a:lnTo>
                    <a:pt x="5" y="0"/>
                  </a:lnTo>
                  <a:lnTo>
                    <a:pt x="0" y="0"/>
                  </a:lnTo>
                  <a:lnTo>
                    <a:pt x="1" y="2"/>
                  </a:lnTo>
                  <a:close/>
                </a:path>
              </a:pathLst>
            </a:custGeom>
            <a:solidFill>
              <a:srgbClr val="A4CA95"/>
            </a:solidFill>
            <a:ln w="9525">
              <a:noFill/>
              <a:round/>
              <a:headEnd/>
              <a:tailEnd/>
            </a:ln>
          </p:spPr>
          <p:txBody>
            <a:bodyPr/>
            <a:lstStyle/>
            <a:p>
              <a:endParaRPr lang="en-US"/>
            </a:p>
          </p:txBody>
        </p:sp>
        <p:sp>
          <p:nvSpPr>
            <p:cNvPr id="3795" name="Freeform 15"/>
            <p:cNvSpPr>
              <a:spLocks/>
            </p:cNvSpPr>
            <p:nvPr/>
          </p:nvSpPr>
          <p:spPr bwMode="gray">
            <a:xfrm>
              <a:off x="274" y="1391"/>
              <a:ext cx="91" cy="110"/>
            </a:xfrm>
            <a:custGeom>
              <a:avLst/>
              <a:gdLst>
                <a:gd name="T0" fmla="*/ 23 w 91"/>
                <a:gd name="T1" fmla="*/ 12 h 125"/>
                <a:gd name="T2" fmla="*/ 19 w 91"/>
                <a:gd name="T3" fmla="*/ 11 h 125"/>
                <a:gd name="T4" fmla="*/ 25 w 91"/>
                <a:gd name="T5" fmla="*/ 9 h 125"/>
                <a:gd name="T6" fmla="*/ 28 w 91"/>
                <a:gd name="T7" fmla="*/ 8 h 125"/>
                <a:gd name="T8" fmla="*/ 32 w 91"/>
                <a:gd name="T9" fmla="*/ 5 h 125"/>
                <a:gd name="T10" fmla="*/ 37 w 91"/>
                <a:gd name="T11" fmla="*/ 4 h 125"/>
                <a:gd name="T12" fmla="*/ 48 w 91"/>
                <a:gd name="T13" fmla="*/ 4 h 125"/>
                <a:gd name="T14" fmla="*/ 53 w 91"/>
                <a:gd name="T15" fmla="*/ 4 h 125"/>
                <a:gd name="T16" fmla="*/ 62 w 91"/>
                <a:gd name="T17" fmla="*/ 0 h 125"/>
                <a:gd name="T18" fmla="*/ 71 w 91"/>
                <a:gd name="T19" fmla="*/ 4 h 125"/>
                <a:gd name="T20" fmla="*/ 77 w 91"/>
                <a:gd name="T21" fmla="*/ 5 h 125"/>
                <a:gd name="T22" fmla="*/ 84 w 91"/>
                <a:gd name="T23" fmla="*/ 5 h 125"/>
                <a:gd name="T24" fmla="*/ 89 w 91"/>
                <a:gd name="T25" fmla="*/ 8 h 125"/>
                <a:gd name="T26" fmla="*/ 91 w 91"/>
                <a:gd name="T27" fmla="*/ 11 h 125"/>
                <a:gd name="T28" fmla="*/ 84 w 91"/>
                <a:gd name="T29" fmla="*/ 12 h 125"/>
                <a:gd name="T30" fmla="*/ 71 w 91"/>
                <a:gd name="T31" fmla="*/ 16 h 125"/>
                <a:gd name="T32" fmla="*/ 66 w 91"/>
                <a:gd name="T33" fmla="*/ 20 h 125"/>
                <a:gd name="T34" fmla="*/ 77 w 91"/>
                <a:gd name="T35" fmla="*/ 17 h 125"/>
                <a:gd name="T36" fmla="*/ 80 w 91"/>
                <a:gd name="T37" fmla="*/ 20 h 125"/>
                <a:gd name="T38" fmla="*/ 71 w 91"/>
                <a:gd name="T39" fmla="*/ 21 h 125"/>
                <a:gd name="T40" fmla="*/ 69 w 91"/>
                <a:gd name="T41" fmla="*/ 25 h 125"/>
                <a:gd name="T42" fmla="*/ 66 w 91"/>
                <a:gd name="T43" fmla="*/ 25 h 125"/>
                <a:gd name="T44" fmla="*/ 66 w 91"/>
                <a:gd name="T45" fmla="*/ 27 h 125"/>
                <a:gd name="T46" fmla="*/ 62 w 91"/>
                <a:gd name="T47" fmla="*/ 29 h 125"/>
                <a:gd name="T48" fmla="*/ 57 w 91"/>
                <a:gd name="T49" fmla="*/ 29 h 125"/>
                <a:gd name="T50" fmla="*/ 52 w 91"/>
                <a:gd name="T51" fmla="*/ 33 h 125"/>
                <a:gd name="T52" fmla="*/ 52 w 91"/>
                <a:gd name="T53" fmla="*/ 33 h 125"/>
                <a:gd name="T54" fmla="*/ 52 w 91"/>
                <a:gd name="T55" fmla="*/ 36 h 125"/>
                <a:gd name="T56" fmla="*/ 52 w 91"/>
                <a:gd name="T57" fmla="*/ 38 h 125"/>
                <a:gd name="T58" fmla="*/ 52 w 91"/>
                <a:gd name="T59" fmla="*/ 40 h 125"/>
                <a:gd name="T60" fmla="*/ 39 w 91"/>
                <a:gd name="T61" fmla="*/ 42 h 125"/>
                <a:gd name="T62" fmla="*/ 39 w 91"/>
                <a:gd name="T63" fmla="*/ 48 h 125"/>
                <a:gd name="T64" fmla="*/ 48 w 91"/>
                <a:gd name="T65" fmla="*/ 48 h 125"/>
                <a:gd name="T66" fmla="*/ 39 w 91"/>
                <a:gd name="T67" fmla="*/ 48 h 125"/>
                <a:gd name="T68" fmla="*/ 32 w 91"/>
                <a:gd name="T69" fmla="*/ 50 h 125"/>
                <a:gd name="T70" fmla="*/ 32 w 91"/>
                <a:gd name="T71" fmla="*/ 48 h 125"/>
                <a:gd name="T72" fmla="*/ 25 w 91"/>
                <a:gd name="T73" fmla="*/ 48 h 125"/>
                <a:gd name="T74" fmla="*/ 19 w 91"/>
                <a:gd name="T75" fmla="*/ 50 h 125"/>
                <a:gd name="T76" fmla="*/ 14 w 91"/>
                <a:gd name="T77" fmla="*/ 48 h 125"/>
                <a:gd name="T78" fmla="*/ 10 w 91"/>
                <a:gd name="T79" fmla="*/ 47 h 125"/>
                <a:gd name="T80" fmla="*/ 19 w 91"/>
                <a:gd name="T81" fmla="*/ 47 h 125"/>
                <a:gd name="T82" fmla="*/ 16 w 91"/>
                <a:gd name="T83" fmla="*/ 42 h 125"/>
                <a:gd name="T84" fmla="*/ 19 w 91"/>
                <a:gd name="T85" fmla="*/ 42 h 125"/>
                <a:gd name="T86" fmla="*/ 19 w 91"/>
                <a:gd name="T87" fmla="*/ 39 h 125"/>
                <a:gd name="T88" fmla="*/ 19 w 91"/>
                <a:gd name="T89" fmla="*/ 37 h 125"/>
                <a:gd name="T90" fmla="*/ 28 w 91"/>
                <a:gd name="T91" fmla="*/ 36 h 125"/>
                <a:gd name="T92" fmla="*/ 23 w 91"/>
                <a:gd name="T93" fmla="*/ 33 h 125"/>
                <a:gd name="T94" fmla="*/ 23 w 91"/>
                <a:gd name="T95" fmla="*/ 31 h 125"/>
                <a:gd name="T96" fmla="*/ 23 w 91"/>
                <a:gd name="T97" fmla="*/ 27 h 125"/>
                <a:gd name="T98" fmla="*/ 19 w 91"/>
                <a:gd name="T99" fmla="*/ 26 h 125"/>
                <a:gd name="T100" fmla="*/ 25 w 91"/>
                <a:gd name="T101" fmla="*/ 26 h 125"/>
                <a:gd name="T102" fmla="*/ 32 w 91"/>
                <a:gd name="T103" fmla="*/ 25 h 125"/>
                <a:gd name="T104" fmla="*/ 39 w 91"/>
                <a:gd name="T105" fmla="*/ 23 h 125"/>
                <a:gd name="T106" fmla="*/ 48 w 91"/>
                <a:gd name="T107" fmla="*/ 21 h 125"/>
                <a:gd name="T108" fmla="*/ 37 w 91"/>
                <a:gd name="T109" fmla="*/ 21 h 125"/>
                <a:gd name="T110" fmla="*/ 28 w 91"/>
                <a:gd name="T111" fmla="*/ 23 h 125"/>
                <a:gd name="T112" fmla="*/ 16 w 91"/>
                <a:gd name="T113" fmla="*/ 23 h 125"/>
                <a:gd name="T114" fmla="*/ 14 w 91"/>
                <a:gd name="T115" fmla="*/ 20 h 125"/>
                <a:gd name="T116" fmla="*/ 5 w 91"/>
                <a:gd name="T117" fmla="*/ 20 h 125"/>
                <a:gd name="T118" fmla="*/ 10 w 91"/>
                <a:gd name="T119" fmla="*/ 17 h 125"/>
                <a:gd name="T120" fmla="*/ 0 w 91"/>
                <a:gd name="T121" fmla="*/ 16 h 125"/>
                <a:gd name="T122" fmla="*/ 14 w 91"/>
                <a:gd name="T123" fmla="*/ 11 h 125"/>
                <a:gd name="T124" fmla="*/ 16 w 91"/>
                <a:gd name="T125" fmla="*/ 12 h 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
                <a:gd name="T190" fmla="*/ 0 h 125"/>
                <a:gd name="T191" fmla="*/ 91 w 91"/>
                <a:gd name="T192" fmla="*/ 125 h 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 h="125">
                  <a:moveTo>
                    <a:pt x="19" y="35"/>
                  </a:moveTo>
                  <a:lnTo>
                    <a:pt x="23" y="29"/>
                  </a:lnTo>
                  <a:lnTo>
                    <a:pt x="25" y="28"/>
                  </a:lnTo>
                  <a:lnTo>
                    <a:pt x="19" y="26"/>
                  </a:lnTo>
                  <a:lnTo>
                    <a:pt x="23" y="23"/>
                  </a:lnTo>
                  <a:lnTo>
                    <a:pt x="25" y="21"/>
                  </a:lnTo>
                  <a:lnTo>
                    <a:pt x="28" y="21"/>
                  </a:lnTo>
                  <a:lnTo>
                    <a:pt x="28" y="19"/>
                  </a:lnTo>
                  <a:lnTo>
                    <a:pt x="28" y="14"/>
                  </a:lnTo>
                  <a:lnTo>
                    <a:pt x="32" y="12"/>
                  </a:lnTo>
                  <a:lnTo>
                    <a:pt x="34" y="7"/>
                  </a:lnTo>
                  <a:lnTo>
                    <a:pt x="37" y="7"/>
                  </a:lnTo>
                  <a:lnTo>
                    <a:pt x="43" y="7"/>
                  </a:lnTo>
                  <a:lnTo>
                    <a:pt x="48" y="7"/>
                  </a:lnTo>
                  <a:lnTo>
                    <a:pt x="52" y="5"/>
                  </a:lnTo>
                  <a:lnTo>
                    <a:pt x="53" y="5"/>
                  </a:lnTo>
                  <a:lnTo>
                    <a:pt x="60" y="0"/>
                  </a:lnTo>
                  <a:lnTo>
                    <a:pt x="62" y="0"/>
                  </a:lnTo>
                  <a:lnTo>
                    <a:pt x="66" y="4"/>
                  </a:lnTo>
                  <a:lnTo>
                    <a:pt x="71" y="5"/>
                  </a:lnTo>
                  <a:lnTo>
                    <a:pt x="77" y="7"/>
                  </a:lnTo>
                  <a:lnTo>
                    <a:pt x="77" y="12"/>
                  </a:lnTo>
                  <a:lnTo>
                    <a:pt x="75" y="14"/>
                  </a:lnTo>
                  <a:lnTo>
                    <a:pt x="84" y="12"/>
                  </a:lnTo>
                  <a:lnTo>
                    <a:pt x="86" y="16"/>
                  </a:lnTo>
                  <a:lnTo>
                    <a:pt x="89" y="19"/>
                  </a:lnTo>
                  <a:lnTo>
                    <a:pt x="91" y="21"/>
                  </a:lnTo>
                  <a:lnTo>
                    <a:pt x="91" y="26"/>
                  </a:lnTo>
                  <a:lnTo>
                    <a:pt x="89" y="29"/>
                  </a:lnTo>
                  <a:lnTo>
                    <a:pt x="84" y="31"/>
                  </a:lnTo>
                  <a:lnTo>
                    <a:pt x="80" y="36"/>
                  </a:lnTo>
                  <a:lnTo>
                    <a:pt x="71" y="38"/>
                  </a:lnTo>
                  <a:lnTo>
                    <a:pt x="69" y="43"/>
                  </a:lnTo>
                  <a:lnTo>
                    <a:pt x="66" y="48"/>
                  </a:lnTo>
                  <a:lnTo>
                    <a:pt x="71" y="48"/>
                  </a:lnTo>
                  <a:lnTo>
                    <a:pt x="77" y="41"/>
                  </a:lnTo>
                  <a:lnTo>
                    <a:pt x="80" y="38"/>
                  </a:lnTo>
                  <a:lnTo>
                    <a:pt x="80" y="48"/>
                  </a:lnTo>
                  <a:lnTo>
                    <a:pt x="77" y="50"/>
                  </a:lnTo>
                  <a:lnTo>
                    <a:pt x="71" y="52"/>
                  </a:lnTo>
                  <a:lnTo>
                    <a:pt x="71" y="57"/>
                  </a:lnTo>
                  <a:lnTo>
                    <a:pt x="69" y="60"/>
                  </a:lnTo>
                  <a:lnTo>
                    <a:pt x="69" y="64"/>
                  </a:lnTo>
                  <a:lnTo>
                    <a:pt x="66" y="60"/>
                  </a:lnTo>
                  <a:lnTo>
                    <a:pt x="66" y="65"/>
                  </a:lnTo>
                  <a:lnTo>
                    <a:pt x="66" y="67"/>
                  </a:lnTo>
                  <a:lnTo>
                    <a:pt x="60" y="65"/>
                  </a:lnTo>
                  <a:lnTo>
                    <a:pt x="62" y="72"/>
                  </a:lnTo>
                  <a:lnTo>
                    <a:pt x="60" y="76"/>
                  </a:lnTo>
                  <a:lnTo>
                    <a:pt x="57" y="72"/>
                  </a:lnTo>
                  <a:lnTo>
                    <a:pt x="53" y="74"/>
                  </a:lnTo>
                  <a:lnTo>
                    <a:pt x="52" y="79"/>
                  </a:lnTo>
                  <a:lnTo>
                    <a:pt x="46" y="81"/>
                  </a:lnTo>
                  <a:lnTo>
                    <a:pt x="52" y="82"/>
                  </a:lnTo>
                  <a:lnTo>
                    <a:pt x="46" y="86"/>
                  </a:lnTo>
                  <a:lnTo>
                    <a:pt x="52" y="88"/>
                  </a:lnTo>
                  <a:lnTo>
                    <a:pt x="52" y="89"/>
                  </a:lnTo>
                  <a:lnTo>
                    <a:pt x="52" y="94"/>
                  </a:lnTo>
                  <a:lnTo>
                    <a:pt x="48" y="96"/>
                  </a:lnTo>
                  <a:lnTo>
                    <a:pt x="52" y="98"/>
                  </a:lnTo>
                  <a:lnTo>
                    <a:pt x="46" y="105"/>
                  </a:lnTo>
                  <a:lnTo>
                    <a:pt x="39" y="106"/>
                  </a:lnTo>
                  <a:lnTo>
                    <a:pt x="37" y="113"/>
                  </a:lnTo>
                  <a:lnTo>
                    <a:pt x="39" y="117"/>
                  </a:lnTo>
                  <a:lnTo>
                    <a:pt x="46" y="113"/>
                  </a:lnTo>
                  <a:lnTo>
                    <a:pt x="48" y="117"/>
                  </a:lnTo>
                  <a:lnTo>
                    <a:pt x="43" y="118"/>
                  </a:lnTo>
                  <a:lnTo>
                    <a:pt x="39" y="120"/>
                  </a:lnTo>
                  <a:lnTo>
                    <a:pt x="34" y="125"/>
                  </a:lnTo>
                  <a:lnTo>
                    <a:pt x="32" y="123"/>
                  </a:lnTo>
                  <a:lnTo>
                    <a:pt x="32" y="120"/>
                  </a:lnTo>
                  <a:lnTo>
                    <a:pt x="32" y="118"/>
                  </a:lnTo>
                  <a:lnTo>
                    <a:pt x="28" y="118"/>
                  </a:lnTo>
                  <a:lnTo>
                    <a:pt x="25" y="120"/>
                  </a:lnTo>
                  <a:lnTo>
                    <a:pt x="25" y="125"/>
                  </a:lnTo>
                  <a:lnTo>
                    <a:pt x="19" y="123"/>
                  </a:lnTo>
                  <a:lnTo>
                    <a:pt x="16" y="120"/>
                  </a:lnTo>
                  <a:lnTo>
                    <a:pt x="14" y="120"/>
                  </a:lnTo>
                  <a:lnTo>
                    <a:pt x="10" y="120"/>
                  </a:lnTo>
                  <a:lnTo>
                    <a:pt x="10" y="113"/>
                  </a:lnTo>
                  <a:lnTo>
                    <a:pt x="16" y="112"/>
                  </a:lnTo>
                  <a:lnTo>
                    <a:pt x="19" y="112"/>
                  </a:lnTo>
                  <a:lnTo>
                    <a:pt x="14" y="106"/>
                  </a:lnTo>
                  <a:lnTo>
                    <a:pt x="16" y="101"/>
                  </a:lnTo>
                  <a:lnTo>
                    <a:pt x="19" y="103"/>
                  </a:lnTo>
                  <a:lnTo>
                    <a:pt x="19" y="106"/>
                  </a:lnTo>
                  <a:lnTo>
                    <a:pt x="23" y="101"/>
                  </a:lnTo>
                  <a:lnTo>
                    <a:pt x="19" y="96"/>
                  </a:lnTo>
                  <a:lnTo>
                    <a:pt x="19" y="94"/>
                  </a:lnTo>
                  <a:lnTo>
                    <a:pt x="19" y="89"/>
                  </a:lnTo>
                  <a:lnTo>
                    <a:pt x="25" y="88"/>
                  </a:lnTo>
                  <a:lnTo>
                    <a:pt x="28" y="88"/>
                  </a:lnTo>
                  <a:lnTo>
                    <a:pt x="25" y="82"/>
                  </a:lnTo>
                  <a:lnTo>
                    <a:pt x="23" y="82"/>
                  </a:lnTo>
                  <a:lnTo>
                    <a:pt x="23" y="79"/>
                  </a:lnTo>
                  <a:lnTo>
                    <a:pt x="23" y="76"/>
                  </a:lnTo>
                  <a:lnTo>
                    <a:pt x="23" y="72"/>
                  </a:lnTo>
                  <a:lnTo>
                    <a:pt x="23" y="67"/>
                  </a:lnTo>
                  <a:lnTo>
                    <a:pt x="23" y="65"/>
                  </a:lnTo>
                  <a:lnTo>
                    <a:pt x="19" y="64"/>
                  </a:lnTo>
                  <a:lnTo>
                    <a:pt x="23" y="60"/>
                  </a:lnTo>
                  <a:lnTo>
                    <a:pt x="25" y="64"/>
                  </a:lnTo>
                  <a:lnTo>
                    <a:pt x="32" y="64"/>
                  </a:lnTo>
                  <a:lnTo>
                    <a:pt x="32" y="60"/>
                  </a:lnTo>
                  <a:lnTo>
                    <a:pt x="34" y="58"/>
                  </a:lnTo>
                  <a:lnTo>
                    <a:pt x="39" y="57"/>
                  </a:lnTo>
                  <a:lnTo>
                    <a:pt x="46" y="55"/>
                  </a:lnTo>
                  <a:lnTo>
                    <a:pt x="48" y="52"/>
                  </a:lnTo>
                  <a:lnTo>
                    <a:pt x="46" y="50"/>
                  </a:lnTo>
                  <a:lnTo>
                    <a:pt x="37" y="52"/>
                  </a:lnTo>
                  <a:lnTo>
                    <a:pt x="34" y="55"/>
                  </a:lnTo>
                  <a:lnTo>
                    <a:pt x="28" y="55"/>
                  </a:lnTo>
                  <a:lnTo>
                    <a:pt x="23" y="55"/>
                  </a:lnTo>
                  <a:lnTo>
                    <a:pt x="16" y="55"/>
                  </a:lnTo>
                  <a:lnTo>
                    <a:pt x="14" y="55"/>
                  </a:lnTo>
                  <a:lnTo>
                    <a:pt x="14" y="50"/>
                  </a:lnTo>
                  <a:lnTo>
                    <a:pt x="9" y="50"/>
                  </a:lnTo>
                  <a:lnTo>
                    <a:pt x="5" y="48"/>
                  </a:lnTo>
                  <a:lnTo>
                    <a:pt x="9" y="41"/>
                  </a:lnTo>
                  <a:lnTo>
                    <a:pt x="10" y="41"/>
                  </a:lnTo>
                  <a:lnTo>
                    <a:pt x="1" y="38"/>
                  </a:lnTo>
                  <a:lnTo>
                    <a:pt x="0" y="38"/>
                  </a:lnTo>
                  <a:lnTo>
                    <a:pt x="5" y="31"/>
                  </a:lnTo>
                  <a:lnTo>
                    <a:pt x="14" y="28"/>
                  </a:lnTo>
                  <a:lnTo>
                    <a:pt x="16" y="26"/>
                  </a:lnTo>
                  <a:lnTo>
                    <a:pt x="16" y="29"/>
                  </a:lnTo>
                  <a:lnTo>
                    <a:pt x="19" y="35"/>
                  </a:lnTo>
                  <a:close/>
                </a:path>
              </a:pathLst>
            </a:custGeom>
            <a:solidFill>
              <a:srgbClr val="A4CA95"/>
            </a:solidFill>
            <a:ln w="9525">
              <a:noFill/>
              <a:round/>
              <a:headEnd/>
              <a:tailEnd/>
            </a:ln>
          </p:spPr>
          <p:txBody>
            <a:bodyPr/>
            <a:lstStyle/>
            <a:p>
              <a:endParaRPr lang="en-US"/>
            </a:p>
          </p:txBody>
        </p:sp>
        <p:sp>
          <p:nvSpPr>
            <p:cNvPr id="3796" name="Freeform 16"/>
            <p:cNvSpPr>
              <a:spLocks/>
            </p:cNvSpPr>
            <p:nvPr/>
          </p:nvSpPr>
          <p:spPr bwMode="gray">
            <a:xfrm>
              <a:off x="265" y="1435"/>
              <a:ext cx="28" cy="40"/>
            </a:xfrm>
            <a:custGeom>
              <a:avLst/>
              <a:gdLst>
                <a:gd name="T0" fmla="*/ 9 w 28"/>
                <a:gd name="T1" fmla="*/ 12 h 46"/>
                <a:gd name="T2" fmla="*/ 9 w 28"/>
                <a:gd name="T3" fmla="*/ 11 h 46"/>
                <a:gd name="T4" fmla="*/ 5 w 28"/>
                <a:gd name="T5" fmla="*/ 10 h 46"/>
                <a:gd name="T6" fmla="*/ 5 w 28"/>
                <a:gd name="T7" fmla="*/ 8 h 46"/>
                <a:gd name="T8" fmla="*/ 9 w 28"/>
                <a:gd name="T9" fmla="*/ 6 h 46"/>
                <a:gd name="T10" fmla="*/ 5 w 28"/>
                <a:gd name="T11" fmla="*/ 5 h 46"/>
                <a:gd name="T12" fmla="*/ 0 w 28"/>
                <a:gd name="T13" fmla="*/ 3 h 46"/>
                <a:gd name="T14" fmla="*/ 3 w 28"/>
                <a:gd name="T15" fmla="*/ 3 h 46"/>
                <a:gd name="T16" fmla="*/ 5 w 28"/>
                <a:gd name="T17" fmla="*/ 3 h 46"/>
                <a:gd name="T18" fmla="*/ 5 w 28"/>
                <a:gd name="T19" fmla="*/ 3 h 46"/>
                <a:gd name="T20" fmla="*/ 9 w 28"/>
                <a:gd name="T21" fmla="*/ 0 h 46"/>
                <a:gd name="T22" fmla="*/ 10 w 28"/>
                <a:gd name="T23" fmla="*/ 0 h 46"/>
                <a:gd name="T24" fmla="*/ 14 w 28"/>
                <a:gd name="T25" fmla="*/ 3 h 46"/>
                <a:gd name="T26" fmla="*/ 19 w 28"/>
                <a:gd name="T27" fmla="*/ 3 h 46"/>
                <a:gd name="T28" fmla="*/ 19 w 28"/>
                <a:gd name="T29" fmla="*/ 3 h 46"/>
                <a:gd name="T30" fmla="*/ 25 w 28"/>
                <a:gd name="T31" fmla="*/ 7 h 46"/>
                <a:gd name="T32" fmla="*/ 23 w 28"/>
                <a:gd name="T33" fmla="*/ 8 h 46"/>
                <a:gd name="T34" fmla="*/ 28 w 28"/>
                <a:gd name="T35" fmla="*/ 9 h 46"/>
                <a:gd name="T36" fmla="*/ 28 w 28"/>
                <a:gd name="T37" fmla="*/ 11 h 46"/>
                <a:gd name="T38" fmla="*/ 25 w 28"/>
                <a:gd name="T39" fmla="*/ 13 h 46"/>
                <a:gd name="T40" fmla="*/ 23 w 28"/>
                <a:gd name="T41" fmla="*/ 16 h 46"/>
                <a:gd name="T42" fmla="*/ 18 w 28"/>
                <a:gd name="T43" fmla="*/ 17 h 46"/>
                <a:gd name="T44" fmla="*/ 10 w 28"/>
                <a:gd name="T45" fmla="*/ 17 h 46"/>
                <a:gd name="T46" fmla="*/ 5 w 28"/>
                <a:gd name="T47" fmla="*/ 15 h 46"/>
                <a:gd name="T48" fmla="*/ 5 w 28"/>
                <a:gd name="T49" fmla="*/ 13 h 46"/>
                <a:gd name="T50" fmla="*/ 9 w 28"/>
                <a:gd name="T51" fmla="*/ 12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46"/>
                <a:gd name="T80" fmla="*/ 28 w 28"/>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46">
                  <a:moveTo>
                    <a:pt x="9" y="32"/>
                  </a:moveTo>
                  <a:lnTo>
                    <a:pt x="9" y="31"/>
                  </a:lnTo>
                  <a:lnTo>
                    <a:pt x="5" y="26"/>
                  </a:lnTo>
                  <a:lnTo>
                    <a:pt x="5" y="19"/>
                  </a:lnTo>
                  <a:lnTo>
                    <a:pt x="9" y="15"/>
                  </a:lnTo>
                  <a:lnTo>
                    <a:pt x="5" y="14"/>
                  </a:lnTo>
                  <a:lnTo>
                    <a:pt x="0" y="10"/>
                  </a:lnTo>
                  <a:lnTo>
                    <a:pt x="3" y="8"/>
                  </a:lnTo>
                  <a:lnTo>
                    <a:pt x="5" y="7"/>
                  </a:lnTo>
                  <a:lnTo>
                    <a:pt x="5" y="5"/>
                  </a:lnTo>
                  <a:lnTo>
                    <a:pt x="9" y="0"/>
                  </a:lnTo>
                  <a:lnTo>
                    <a:pt x="10" y="0"/>
                  </a:lnTo>
                  <a:lnTo>
                    <a:pt x="14" y="5"/>
                  </a:lnTo>
                  <a:lnTo>
                    <a:pt x="19" y="8"/>
                  </a:lnTo>
                  <a:lnTo>
                    <a:pt x="19" y="10"/>
                  </a:lnTo>
                  <a:lnTo>
                    <a:pt x="25" y="17"/>
                  </a:lnTo>
                  <a:lnTo>
                    <a:pt x="23" y="19"/>
                  </a:lnTo>
                  <a:lnTo>
                    <a:pt x="28" y="24"/>
                  </a:lnTo>
                  <a:lnTo>
                    <a:pt x="28" y="29"/>
                  </a:lnTo>
                  <a:lnTo>
                    <a:pt x="25" y="36"/>
                  </a:lnTo>
                  <a:lnTo>
                    <a:pt x="23" y="43"/>
                  </a:lnTo>
                  <a:lnTo>
                    <a:pt x="18" y="46"/>
                  </a:lnTo>
                  <a:lnTo>
                    <a:pt x="10" y="46"/>
                  </a:lnTo>
                  <a:lnTo>
                    <a:pt x="5" y="39"/>
                  </a:lnTo>
                  <a:lnTo>
                    <a:pt x="5" y="36"/>
                  </a:lnTo>
                  <a:lnTo>
                    <a:pt x="9" y="32"/>
                  </a:lnTo>
                  <a:close/>
                </a:path>
              </a:pathLst>
            </a:custGeom>
            <a:solidFill>
              <a:srgbClr val="A4CA95"/>
            </a:solidFill>
            <a:ln w="9525">
              <a:noFill/>
              <a:round/>
              <a:headEnd/>
              <a:tailEnd/>
            </a:ln>
          </p:spPr>
          <p:txBody>
            <a:bodyPr/>
            <a:lstStyle/>
            <a:p>
              <a:endParaRPr lang="en-US"/>
            </a:p>
          </p:txBody>
        </p:sp>
        <p:sp>
          <p:nvSpPr>
            <p:cNvPr id="3797" name="Freeform 17"/>
            <p:cNvSpPr>
              <a:spLocks/>
            </p:cNvSpPr>
            <p:nvPr/>
          </p:nvSpPr>
          <p:spPr bwMode="gray">
            <a:xfrm>
              <a:off x="259" y="1468"/>
              <a:ext cx="6" cy="7"/>
            </a:xfrm>
            <a:custGeom>
              <a:avLst/>
              <a:gdLst>
                <a:gd name="T0" fmla="*/ 0 w 6"/>
                <a:gd name="T1" fmla="*/ 4 h 8"/>
                <a:gd name="T2" fmla="*/ 0 w 6"/>
                <a:gd name="T3" fmla="*/ 1 h 8"/>
                <a:gd name="T4" fmla="*/ 2 w 6"/>
                <a:gd name="T5" fmla="*/ 0 h 8"/>
                <a:gd name="T6" fmla="*/ 6 w 6"/>
                <a:gd name="T7" fmla="*/ 1 h 8"/>
                <a:gd name="T8" fmla="*/ 6 w 6"/>
                <a:gd name="T9" fmla="*/ 4 h 8"/>
                <a:gd name="T10" fmla="*/ 6 w 6"/>
                <a:gd name="T11" fmla="*/ 4 h 8"/>
                <a:gd name="T12" fmla="*/ 2 w 6"/>
                <a:gd name="T13" fmla="*/ 4 h 8"/>
                <a:gd name="T14" fmla="*/ 0 w 6"/>
                <a:gd name="T15" fmla="*/ 4 h 8"/>
                <a:gd name="T16" fmla="*/ 0 w 6"/>
                <a:gd name="T17" fmla="*/ 4 h 8"/>
                <a:gd name="T18" fmla="*/ 0 w 6"/>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6"/>
                  </a:moveTo>
                  <a:lnTo>
                    <a:pt x="0" y="1"/>
                  </a:lnTo>
                  <a:lnTo>
                    <a:pt x="2" y="0"/>
                  </a:lnTo>
                  <a:lnTo>
                    <a:pt x="6" y="1"/>
                  </a:lnTo>
                  <a:lnTo>
                    <a:pt x="6" y="5"/>
                  </a:lnTo>
                  <a:lnTo>
                    <a:pt x="6" y="6"/>
                  </a:lnTo>
                  <a:lnTo>
                    <a:pt x="2" y="8"/>
                  </a:lnTo>
                  <a:lnTo>
                    <a:pt x="0" y="8"/>
                  </a:lnTo>
                  <a:lnTo>
                    <a:pt x="0" y="5"/>
                  </a:lnTo>
                  <a:lnTo>
                    <a:pt x="0" y="6"/>
                  </a:lnTo>
                  <a:close/>
                </a:path>
              </a:pathLst>
            </a:custGeom>
            <a:solidFill>
              <a:srgbClr val="A4CA95"/>
            </a:solidFill>
            <a:ln w="9525">
              <a:noFill/>
              <a:round/>
              <a:headEnd/>
              <a:tailEnd/>
            </a:ln>
          </p:spPr>
          <p:txBody>
            <a:bodyPr/>
            <a:lstStyle/>
            <a:p>
              <a:endParaRPr lang="en-US"/>
            </a:p>
          </p:txBody>
        </p:sp>
        <p:sp>
          <p:nvSpPr>
            <p:cNvPr id="3798" name="Freeform 18"/>
            <p:cNvSpPr>
              <a:spLocks/>
            </p:cNvSpPr>
            <p:nvPr/>
          </p:nvSpPr>
          <p:spPr bwMode="gray">
            <a:xfrm>
              <a:off x="256" y="1444"/>
              <a:ext cx="3" cy="6"/>
            </a:xfrm>
            <a:custGeom>
              <a:avLst/>
              <a:gdLst>
                <a:gd name="T0" fmla="*/ 0 w 3"/>
                <a:gd name="T1" fmla="*/ 3 h 7"/>
                <a:gd name="T2" fmla="*/ 0 w 3"/>
                <a:gd name="T3" fmla="*/ 0 h 7"/>
                <a:gd name="T4" fmla="*/ 3 w 3"/>
                <a:gd name="T5" fmla="*/ 0 h 7"/>
                <a:gd name="T6" fmla="*/ 3 w 3"/>
                <a:gd name="T7" fmla="*/ 3 h 7"/>
                <a:gd name="T8" fmla="*/ 3 w 3"/>
                <a:gd name="T9" fmla="*/ 3 h 7"/>
                <a:gd name="T10" fmla="*/ 3 w 3"/>
                <a:gd name="T11" fmla="*/ 3 h 7"/>
                <a:gd name="T12" fmla="*/ 0 w 3"/>
                <a:gd name="T13" fmla="*/ 3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0" y="7"/>
                  </a:moveTo>
                  <a:lnTo>
                    <a:pt x="0" y="0"/>
                  </a:lnTo>
                  <a:lnTo>
                    <a:pt x="3" y="0"/>
                  </a:lnTo>
                  <a:lnTo>
                    <a:pt x="3" y="4"/>
                  </a:lnTo>
                  <a:lnTo>
                    <a:pt x="3" y="5"/>
                  </a:lnTo>
                  <a:lnTo>
                    <a:pt x="3" y="7"/>
                  </a:lnTo>
                  <a:lnTo>
                    <a:pt x="0" y="7"/>
                  </a:lnTo>
                  <a:close/>
                </a:path>
              </a:pathLst>
            </a:custGeom>
            <a:solidFill>
              <a:srgbClr val="A4CA95"/>
            </a:solidFill>
            <a:ln w="9525">
              <a:noFill/>
              <a:round/>
              <a:headEnd/>
              <a:tailEnd/>
            </a:ln>
          </p:spPr>
          <p:txBody>
            <a:bodyPr/>
            <a:lstStyle/>
            <a:p>
              <a:endParaRPr lang="en-US"/>
            </a:p>
          </p:txBody>
        </p:sp>
        <p:sp>
          <p:nvSpPr>
            <p:cNvPr id="3799" name="Freeform 19"/>
            <p:cNvSpPr>
              <a:spLocks/>
            </p:cNvSpPr>
            <p:nvPr/>
          </p:nvSpPr>
          <p:spPr bwMode="gray">
            <a:xfrm>
              <a:off x="233" y="1456"/>
              <a:ext cx="23" cy="19"/>
            </a:xfrm>
            <a:custGeom>
              <a:avLst/>
              <a:gdLst>
                <a:gd name="T0" fmla="*/ 8 w 23"/>
                <a:gd name="T1" fmla="*/ 7 h 22"/>
                <a:gd name="T2" fmla="*/ 7 w 23"/>
                <a:gd name="T3" fmla="*/ 6 h 22"/>
                <a:gd name="T4" fmla="*/ 8 w 23"/>
                <a:gd name="T5" fmla="*/ 5 h 22"/>
                <a:gd name="T6" fmla="*/ 7 w 23"/>
                <a:gd name="T7" fmla="*/ 4 h 22"/>
                <a:gd name="T8" fmla="*/ 3 w 23"/>
                <a:gd name="T9" fmla="*/ 3 h 22"/>
                <a:gd name="T10" fmla="*/ 0 w 23"/>
                <a:gd name="T11" fmla="*/ 3 h 22"/>
                <a:gd name="T12" fmla="*/ 7 w 23"/>
                <a:gd name="T13" fmla="*/ 0 h 22"/>
                <a:gd name="T14" fmla="*/ 7 w 23"/>
                <a:gd name="T15" fmla="*/ 2 h 22"/>
                <a:gd name="T16" fmla="*/ 7 w 23"/>
                <a:gd name="T17" fmla="*/ 3 h 22"/>
                <a:gd name="T18" fmla="*/ 12 w 23"/>
                <a:gd name="T19" fmla="*/ 3 h 22"/>
                <a:gd name="T20" fmla="*/ 14 w 23"/>
                <a:gd name="T21" fmla="*/ 3 h 22"/>
                <a:gd name="T22" fmla="*/ 17 w 23"/>
                <a:gd name="T23" fmla="*/ 3 h 22"/>
                <a:gd name="T24" fmla="*/ 17 w 23"/>
                <a:gd name="T25" fmla="*/ 4 h 22"/>
                <a:gd name="T26" fmla="*/ 21 w 23"/>
                <a:gd name="T27" fmla="*/ 5 h 22"/>
                <a:gd name="T28" fmla="*/ 23 w 23"/>
                <a:gd name="T29" fmla="*/ 6 h 22"/>
                <a:gd name="T30" fmla="*/ 21 w 23"/>
                <a:gd name="T31" fmla="*/ 8 h 22"/>
                <a:gd name="T32" fmla="*/ 17 w 23"/>
                <a:gd name="T33" fmla="*/ 8 h 22"/>
                <a:gd name="T34" fmla="*/ 14 w 23"/>
                <a:gd name="T35" fmla="*/ 7 h 22"/>
                <a:gd name="T36" fmla="*/ 12 w 23"/>
                <a:gd name="T37" fmla="*/ 7 h 22"/>
                <a:gd name="T38" fmla="*/ 12 w 23"/>
                <a:gd name="T39" fmla="*/ 6 h 22"/>
                <a:gd name="T40" fmla="*/ 8 w 23"/>
                <a:gd name="T41" fmla="*/ 7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2"/>
                <a:gd name="T65" fmla="*/ 23 w 23"/>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2">
                  <a:moveTo>
                    <a:pt x="8" y="19"/>
                  </a:moveTo>
                  <a:lnTo>
                    <a:pt x="7" y="15"/>
                  </a:lnTo>
                  <a:lnTo>
                    <a:pt x="8" y="14"/>
                  </a:lnTo>
                  <a:lnTo>
                    <a:pt x="7" y="12"/>
                  </a:lnTo>
                  <a:lnTo>
                    <a:pt x="3" y="8"/>
                  </a:lnTo>
                  <a:lnTo>
                    <a:pt x="0" y="5"/>
                  </a:lnTo>
                  <a:lnTo>
                    <a:pt x="7" y="0"/>
                  </a:lnTo>
                  <a:lnTo>
                    <a:pt x="7" y="2"/>
                  </a:lnTo>
                  <a:lnTo>
                    <a:pt x="7" y="5"/>
                  </a:lnTo>
                  <a:lnTo>
                    <a:pt x="12" y="5"/>
                  </a:lnTo>
                  <a:lnTo>
                    <a:pt x="14" y="5"/>
                  </a:lnTo>
                  <a:lnTo>
                    <a:pt x="17" y="8"/>
                  </a:lnTo>
                  <a:lnTo>
                    <a:pt x="17" y="12"/>
                  </a:lnTo>
                  <a:lnTo>
                    <a:pt x="21" y="14"/>
                  </a:lnTo>
                  <a:lnTo>
                    <a:pt x="23" y="15"/>
                  </a:lnTo>
                  <a:lnTo>
                    <a:pt x="21" y="22"/>
                  </a:lnTo>
                  <a:lnTo>
                    <a:pt x="17" y="20"/>
                  </a:lnTo>
                  <a:lnTo>
                    <a:pt x="14" y="19"/>
                  </a:lnTo>
                  <a:lnTo>
                    <a:pt x="12" y="19"/>
                  </a:lnTo>
                  <a:lnTo>
                    <a:pt x="12" y="15"/>
                  </a:lnTo>
                  <a:lnTo>
                    <a:pt x="8" y="19"/>
                  </a:lnTo>
                  <a:close/>
                </a:path>
              </a:pathLst>
            </a:custGeom>
            <a:solidFill>
              <a:srgbClr val="A4CA95"/>
            </a:solidFill>
            <a:ln w="9525">
              <a:noFill/>
              <a:round/>
              <a:headEnd/>
              <a:tailEnd/>
            </a:ln>
          </p:spPr>
          <p:txBody>
            <a:bodyPr/>
            <a:lstStyle/>
            <a:p>
              <a:endParaRPr lang="en-US"/>
            </a:p>
          </p:txBody>
        </p:sp>
        <p:sp>
          <p:nvSpPr>
            <p:cNvPr id="3800" name="Freeform 20"/>
            <p:cNvSpPr>
              <a:spLocks/>
            </p:cNvSpPr>
            <p:nvPr/>
          </p:nvSpPr>
          <p:spPr bwMode="gray">
            <a:xfrm>
              <a:off x="259" y="1490"/>
              <a:ext cx="54" cy="25"/>
            </a:xfrm>
            <a:custGeom>
              <a:avLst/>
              <a:gdLst>
                <a:gd name="T0" fmla="*/ 15 w 54"/>
                <a:gd name="T1" fmla="*/ 6 h 29"/>
                <a:gd name="T2" fmla="*/ 15 w 54"/>
                <a:gd name="T3" fmla="*/ 4 h 29"/>
                <a:gd name="T4" fmla="*/ 11 w 54"/>
                <a:gd name="T5" fmla="*/ 3 h 29"/>
                <a:gd name="T6" fmla="*/ 9 w 54"/>
                <a:gd name="T7" fmla="*/ 3 h 29"/>
                <a:gd name="T8" fmla="*/ 6 w 54"/>
                <a:gd name="T9" fmla="*/ 3 h 29"/>
                <a:gd name="T10" fmla="*/ 0 w 54"/>
                <a:gd name="T11" fmla="*/ 3 h 29"/>
                <a:gd name="T12" fmla="*/ 0 w 54"/>
                <a:gd name="T13" fmla="*/ 0 h 29"/>
                <a:gd name="T14" fmla="*/ 6 w 54"/>
                <a:gd name="T15" fmla="*/ 0 h 29"/>
                <a:gd name="T16" fmla="*/ 11 w 54"/>
                <a:gd name="T17" fmla="*/ 0 h 29"/>
                <a:gd name="T18" fmla="*/ 11 w 54"/>
                <a:gd name="T19" fmla="*/ 3 h 29"/>
                <a:gd name="T20" fmla="*/ 16 w 54"/>
                <a:gd name="T21" fmla="*/ 1 h 29"/>
                <a:gd name="T22" fmla="*/ 15 w 54"/>
                <a:gd name="T23" fmla="*/ 3 h 29"/>
                <a:gd name="T24" fmla="*/ 16 w 54"/>
                <a:gd name="T25" fmla="*/ 3 h 29"/>
                <a:gd name="T26" fmla="*/ 16 w 54"/>
                <a:gd name="T27" fmla="*/ 4 h 29"/>
                <a:gd name="T28" fmla="*/ 24 w 54"/>
                <a:gd name="T29" fmla="*/ 3 h 29"/>
                <a:gd name="T30" fmla="*/ 31 w 54"/>
                <a:gd name="T31" fmla="*/ 4 h 29"/>
                <a:gd name="T32" fmla="*/ 38 w 54"/>
                <a:gd name="T33" fmla="*/ 5 h 29"/>
                <a:gd name="T34" fmla="*/ 43 w 54"/>
                <a:gd name="T35" fmla="*/ 5 h 29"/>
                <a:gd name="T36" fmla="*/ 52 w 54"/>
                <a:gd name="T37" fmla="*/ 5 h 29"/>
                <a:gd name="T38" fmla="*/ 54 w 54"/>
                <a:gd name="T39" fmla="*/ 6 h 29"/>
                <a:gd name="T40" fmla="*/ 52 w 54"/>
                <a:gd name="T41" fmla="*/ 7 h 29"/>
                <a:gd name="T42" fmla="*/ 49 w 54"/>
                <a:gd name="T43" fmla="*/ 9 h 29"/>
                <a:gd name="T44" fmla="*/ 47 w 54"/>
                <a:gd name="T45" fmla="*/ 10 h 29"/>
                <a:gd name="T46" fmla="*/ 43 w 54"/>
                <a:gd name="T47" fmla="*/ 10 h 29"/>
                <a:gd name="T48" fmla="*/ 40 w 54"/>
                <a:gd name="T49" fmla="*/ 9 h 29"/>
                <a:gd name="T50" fmla="*/ 38 w 54"/>
                <a:gd name="T51" fmla="*/ 9 h 29"/>
                <a:gd name="T52" fmla="*/ 31 w 54"/>
                <a:gd name="T53" fmla="*/ 9 h 29"/>
                <a:gd name="T54" fmla="*/ 25 w 54"/>
                <a:gd name="T55" fmla="*/ 8 h 29"/>
                <a:gd name="T56" fmla="*/ 24 w 54"/>
                <a:gd name="T57" fmla="*/ 8 h 29"/>
                <a:gd name="T58" fmla="*/ 24 w 54"/>
                <a:gd name="T59" fmla="*/ 9 h 29"/>
                <a:gd name="T60" fmla="*/ 20 w 54"/>
                <a:gd name="T61" fmla="*/ 10 h 29"/>
                <a:gd name="T62" fmla="*/ 20 w 54"/>
                <a:gd name="T63" fmla="*/ 9 h 29"/>
                <a:gd name="T64" fmla="*/ 16 w 54"/>
                <a:gd name="T65" fmla="*/ 9 h 29"/>
                <a:gd name="T66" fmla="*/ 15 w 54"/>
                <a:gd name="T67" fmla="*/ 9 h 29"/>
                <a:gd name="T68" fmla="*/ 15 w 54"/>
                <a:gd name="T69" fmla="*/ 8 h 29"/>
                <a:gd name="T70" fmla="*/ 15 w 54"/>
                <a:gd name="T71" fmla="*/ 7 h 29"/>
                <a:gd name="T72" fmla="*/ 15 w 54"/>
                <a:gd name="T73" fmla="*/ 5 h 29"/>
                <a:gd name="T74" fmla="*/ 15 w 54"/>
                <a:gd name="T75" fmla="*/ 4 h 29"/>
                <a:gd name="T76" fmla="*/ 11 w 54"/>
                <a:gd name="T77" fmla="*/ 3 h 29"/>
                <a:gd name="T78" fmla="*/ 9 w 54"/>
                <a:gd name="T79" fmla="*/ 3 h 29"/>
                <a:gd name="T80" fmla="*/ 15 w 54"/>
                <a:gd name="T81" fmla="*/ 6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29"/>
                <a:gd name="T125" fmla="*/ 54 w 54"/>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29">
                  <a:moveTo>
                    <a:pt x="15" y="17"/>
                  </a:moveTo>
                  <a:lnTo>
                    <a:pt x="15" y="13"/>
                  </a:lnTo>
                  <a:lnTo>
                    <a:pt x="11" y="8"/>
                  </a:lnTo>
                  <a:lnTo>
                    <a:pt x="9" y="8"/>
                  </a:lnTo>
                  <a:lnTo>
                    <a:pt x="6" y="8"/>
                  </a:lnTo>
                  <a:lnTo>
                    <a:pt x="0" y="5"/>
                  </a:lnTo>
                  <a:lnTo>
                    <a:pt x="0" y="0"/>
                  </a:lnTo>
                  <a:lnTo>
                    <a:pt x="6" y="0"/>
                  </a:lnTo>
                  <a:lnTo>
                    <a:pt x="11" y="0"/>
                  </a:lnTo>
                  <a:lnTo>
                    <a:pt x="11" y="5"/>
                  </a:lnTo>
                  <a:lnTo>
                    <a:pt x="16" y="1"/>
                  </a:lnTo>
                  <a:lnTo>
                    <a:pt x="15" y="8"/>
                  </a:lnTo>
                  <a:lnTo>
                    <a:pt x="16" y="6"/>
                  </a:lnTo>
                  <a:lnTo>
                    <a:pt x="16" y="13"/>
                  </a:lnTo>
                  <a:lnTo>
                    <a:pt x="24" y="11"/>
                  </a:lnTo>
                  <a:lnTo>
                    <a:pt x="31" y="13"/>
                  </a:lnTo>
                  <a:lnTo>
                    <a:pt x="38" y="15"/>
                  </a:lnTo>
                  <a:lnTo>
                    <a:pt x="43" y="15"/>
                  </a:lnTo>
                  <a:lnTo>
                    <a:pt x="52" y="15"/>
                  </a:lnTo>
                  <a:lnTo>
                    <a:pt x="54" y="17"/>
                  </a:lnTo>
                  <a:lnTo>
                    <a:pt x="52" y="20"/>
                  </a:lnTo>
                  <a:lnTo>
                    <a:pt x="49" y="25"/>
                  </a:lnTo>
                  <a:lnTo>
                    <a:pt x="47" y="29"/>
                  </a:lnTo>
                  <a:lnTo>
                    <a:pt x="43" y="29"/>
                  </a:lnTo>
                  <a:lnTo>
                    <a:pt x="40" y="25"/>
                  </a:lnTo>
                  <a:lnTo>
                    <a:pt x="38" y="25"/>
                  </a:lnTo>
                  <a:lnTo>
                    <a:pt x="31" y="25"/>
                  </a:lnTo>
                  <a:lnTo>
                    <a:pt x="25" y="23"/>
                  </a:lnTo>
                  <a:lnTo>
                    <a:pt x="24" y="23"/>
                  </a:lnTo>
                  <a:lnTo>
                    <a:pt x="24" y="25"/>
                  </a:lnTo>
                  <a:lnTo>
                    <a:pt x="20" y="29"/>
                  </a:lnTo>
                  <a:lnTo>
                    <a:pt x="20" y="25"/>
                  </a:lnTo>
                  <a:lnTo>
                    <a:pt x="16" y="25"/>
                  </a:lnTo>
                  <a:lnTo>
                    <a:pt x="15" y="25"/>
                  </a:lnTo>
                  <a:lnTo>
                    <a:pt x="15" y="22"/>
                  </a:lnTo>
                  <a:lnTo>
                    <a:pt x="15" y="20"/>
                  </a:lnTo>
                  <a:lnTo>
                    <a:pt x="15" y="15"/>
                  </a:lnTo>
                  <a:lnTo>
                    <a:pt x="15" y="13"/>
                  </a:lnTo>
                  <a:lnTo>
                    <a:pt x="11" y="8"/>
                  </a:lnTo>
                  <a:lnTo>
                    <a:pt x="9" y="8"/>
                  </a:lnTo>
                  <a:lnTo>
                    <a:pt x="15" y="17"/>
                  </a:lnTo>
                  <a:close/>
                </a:path>
              </a:pathLst>
            </a:custGeom>
            <a:solidFill>
              <a:srgbClr val="A4CA95"/>
            </a:solidFill>
            <a:ln w="9525">
              <a:noFill/>
              <a:round/>
              <a:headEnd/>
              <a:tailEnd/>
            </a:ln>
          </p:spPr>
          <p:txBody>
            <a:bodyPr/>
            <a:lstStyle/>
            <a:p>
              <a:endParaRPr lang="en-US"/>
            </a:p>
          </p:txBody>
        </p:sp>
        <p:sp>
          <p:nvSpPr>
            <p:cNvPr id="3801" name="Freeform 21"/>
            <p:cNvSpPr>
              <a:spLocks/>
            </p:cNvSpPr>
            <p:nvPr/>
          </p:nvSpPr>
          <p:spPr bwMode="gray">
            <a:xfrm>
              <a:off x="265" y="1509"/>
              <a:ext cx="5" cy="7"/>
            </a:xfrm>
            <a:custGeom>
              <a:avLst/>
              <a:gdLst>
                <a:gd name="T0" fmla="*/ 3 w 5"/>
                <a:gd name="T1" fmla="*/ 4 h 8"/>
                <a:gd name="T2" fmla="*/ 0 w 5"/>
                <a:gd name="T3" fmla="*/ 3 h 8"/>
                <a:gd name="T4" fmla="*/ 0 w 5"/>
                <a:gd name="T5" fmla="*/ 1 h 8"/>
                <a:gd name="T6" fmla="*/ 3 w 5"/>
                <a:gd name="T7" fmla="*/ 0 h 8"/>
                <a:gd name="T8" fmla="*/ 5 w 5"/>
                <a:gd name="T9" fmla="*/ 0 h 8"/>
                <a:gd name="T10" fmla="*/ 5 w 5"/>
                <a:gd name="T11" fmla="*/ 4 h 8"/>
                <a:gd name="T12" fmla="*/ 3 w 5"/>
                <a:gd name="T13" fmla="*/ 4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3" y="8"/>
                  </a:moveTo>
                  <a:lnTo>
                    <a:pt x="0" y="3"/>
                  </a:lnTo>
                  <a:lnTo>
                    <a:pt x="0" y="1"/>
                  </a:lnTo>
                  <a:lnTo>
                    <a:pt x="3" y="0"/>
                  </a:lnTo>
                  <a:lnTo>
                    <a:pt x="5" y="0"/>
                  </a:lnTo>
                  <a:lnTo>
                    <a:pt x="5" y="7"/>
                  </a:lnTo>
                  <a:lnTo>
                    <a:pt x="3" y="8"/>
                  </a:lnTo>
                  <a:close/>
                </a:path>
              </a:pathLst>
            </a:custGeom>
            <a:solidFill>
              <a:srgbClr val="A4CA95"/>
            </a:solidFill>
            <a:ln w="9525">
              <a:noFill/>
              <a:round/>
              <a:headEnd/>
              <a:tailEnd/>
            </a:ln>
          </p:spPr>
          <p:txBody>
            <a:bodyPr/>
            <a:lstStyle/>
            <a:p>
              <a:endParaRPr lang="en-US"/>
            </a:p>
          </p:txBody>
        </p:sp>
        <p:sp>
          <p:nvSpPr>
            <p:cNvPr id="3802" name="Freeform 22"/>
            <p:cNvSpPr>
              <a:spLocks/>
            </p:cNvSpPr>
            <p:nvPr/>
          </p:nvSpPr>
          <p:spPr bwMode="gray">
            <a:xfrm>
              <a:off x="247" y="1495"/>
              <a:ext cx="14" cy="20"/>
            </a:xfrm>
            <a:custGeom>
              <a:avLst/>
              <a:gdLst>
                <a:gd name="T0" fmla="*/ 0 w 14"/>
                <a:gd name="T1" fmla="*/ 5 h 23"/>
                <a:gd name="T2" fmla="*/ 3 w 14"/>
                <a:gd name="T3" fmla="*/ 3 h 23"/>
                <a:gd name="T4" fmla="*/ 7 w 14"/>
                <a:gd name="T5" fmla="*/ 3 h 23"/>
                <a:gd name="T6" fmla="*/ 7 w 14"/>
                <a:gd name="T7" fmla="*/ 0 h 23"/>
                <a:gd name="T8" fmla="*/ 12 w 14"/>
                <a:gd name="T9" fmla="*/ 2 h 23"/>
                <a:gd name="T10" fmla="*/ 14 w 14"/>
                <a:gd name="T11" fmla="*/ 3 h 23"/>
                <a:gd name="T12" fmla="*/ 12 w 14"/>
                <a:gd name="T13" fmla="*/ 4 h 23"/>
                <a:gd name="T14" fmla="*/ 14 w 14"/>
                <a:gd name="T15" fmla="*/ 6 h 23"/>
                <a:gd name="T16" fmla="*/ 12 w 14"/>
                <a:gd name="T17" fmla="*/ 8 h 23"/>
                <a:gd name="T18" fmla="*/ 9 w 14"/>
                <a:gd name="T19" fmla="*/ 9 h 23"/>
                <a:gd name="T20" fmla="*/ 7 w 14"/>
                <a:gd name="T21" fmla="*/ 8 h 23"/>
                <a:gd name="T22" fmla="*/ 7 w 14"/>
                <a:gd name="T23" fmla="*/ 6 h 23"/>
                <a:gd name="T24" fmla="*/ 7 w 14"/>
                <a:gd name="T25" fmla="*/ 5 h 23"/>
                <a:gd name="T26" fmla="*/ 0 w 14"/>
                <a:gd name="T27" fmla="*/ 5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3"/>
                <a:gd name="T44" fmla="*/ 14 w 14"/>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3">
                  <a:moveTo>
                    <a:pt x="0" y="14"/>
                  </a:moveTo>
                  <a:lnTo>
                    <a:pt x="3" y="7"/>
                  </a:lnTo>
                  <a:lnTo>
                    <a:pt x="7" y="7"/>
                  </a:lnTo>
                  <a:lnTo>
                    <a:pt x="7" y="0"/>
                  </a:lnTo>
                  <a:lnTo>
                    <a:pt x="12" y="2"/>
                  </a:lnTo>
                  <a:lnTo>
                    <a:pt x="14" y="7"/>
                  </a:lnTo>
                  <a:lnTo>
                    <a:pt x="12" y="11"/>
                  </a:lnTo>
                  <a:lnTo>
                    <a:pt x="14" y="16"/>
                  </a:lnTo>
                  <a:lnTo>
                    <a:pt x="12" y="19"/>
                  </a:lnTo>
                  <a:lnTo>
                    <a:pt x="9" y="23"/>
                  </a:lnTo>
                  <a:lnTo>
                    <a:pt x="7" y="19"/>
                  </a:lnTo>
                  <a:lnTo>
                    <a:pt x="7" y="16"/>
                  </a:lnTo>
                  <a:lnTo>
                    <a:pt x="7" y="14"/>
                  </a:lnTo>
                  <a:lnTo>
                    <a:pt x="0" y="14"/>
                  </a:lnTo>
                  <a:close/>
                </a:path>
              </a:pathLst>
            </a:custGeom>
            <a:solidFill>
              <a:srgbClr val="A4CA95"/>
            </a:solidFill>
            <a:ln w="9525">
              <a:noFill/>
              <a:round/>
              <a:headEnd/>
              <a:tailEnd/>
            </a:ln>
          </p:spPr>
          <p:txBody>
            <a:bodyPr/>
            <a:lstStyle/>
            <a:p>
              <a:endParaRPr lang="en-US"/>
            </a:p>
          </p:txBody>
        </p:sp>
        <p:sp>
          <p:nvSpPr>
            <p:cNvPr id="3803" name="Freeform 23"/>
            <p:cNvSpPr>
              <a:spLocks/>
            </p:cNvSpPr>
            <p:nvPr/>
          </p:nvSpPr>
          <p:spPr bwMode="gray">
            <a:xfrm>
              <a:off x="240" y="1460"/>
              <a:ext cx="19" cy="22"/>
            </a:xfrm>
            <a:custGeom>
              <a:avLst/>
              <a:gdLst>
                <a:gd name="T0" fmla="*/ 0 w 19"/>
                <a:gd name="T1" fmla="*/ 8 h 24"/>
                <a:gd name="T2" fmla="*/ 5 w 19"/>
                <a:gd name="T3" fmla="*/ 6 h 24"/>
                <a:gd name="T4" fmla="*/ 1 w 19"/>
                <a:gd name="T5" fmla="*/ 6 h 24"/>
                <a:gd name="T6" fmla="*/ 0 w 19"/>
                <a:gd name="T7" fmla="*/ 6 h 24"/>
                <a:gd name="T8" fmla="*/ 0 w 19"/>
                <a:gd name="T9" fmla="*/ 2 h 24"/>
                <a:gd name="T10" fmla="*/ 1 w 19"/>
                <a:gd name="T11" fmla="*/ 0 h 24"/>
                <a:gd name="T12" fmla="*/ 1 w 19"/>
                <a:gd name="T13" fmla="*/ 3 h 24"/>
                <a:gd name="T14" fmla="*/ 5 w 19"/>
                <a:gd name="T15" fmla="*/ 3 h 24"/>
                <a:gd name="T16" fmla="*/ 10 w 19"/>
                <a:gd name="T17" fmla="*/ 3 h 24"/>
                <a:gd name="T18" fmla="*/ 14 w 19"/>
                <a:gd name="T19" fmla="*/ 6 h 24"/>
                <a:gd name="T20" fmla="*/ 14 w 19"/>
                <a:gd name="T21" fmla="*/ 6 h 24"/>
                <a:gd name="T22" fmla="*/ 16 w 19"/>
                <a:gd name="T23" fmla="*/ 7 h 24"/>
                <a:gd name="T24" fmla="*/ 16 w 19"/>
                <a:gd name="T25" fmla="*/ 11 h 24"/>
                <a:gd name="T26" fmla="*/ 19 w 19"/>
                <a:gd name="T27" fmla="*/ 13 h 24"/>
                <a:gd name="T28" fmla="*/ 19 w 19"/>
                <a:gd name="T29" fmla="*/ 14 h 24"/>
                <a:gd name="T30" fmla="*/ 14 w 19"/>
                <a:gd name="T31" fmla="*/ 11 h 24"/>
                <a:gd name="T32" fmla="*/ 10 w 19"/>
                <a:gd name="T33" fmla="*/ 10 h 24"/>
                <a:gd name="T34" fmla="*/ 7 w 19"/>
                <a:gd name="T35" fmla="*/ 10 h 24"/>
                <a:gd name="T36" fmla="*/ 7 w 19"/>
                <a:gd name="T37" fmla="*/ 8 h 24"/>
                <a:gd name="T38" fmla="*/ 5 w 19"/>
                <a:gd name="T39" fmla="*/ 7 h 24"/>
                <a:gd name="T40" fmla="*/ 0 w 19"/>
                <a:gd name="T41" fmla="*/ 8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4"/>
                <a:gd name="T65" fmla="*/ 19 w 19"/>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4">
                  <a:moveTo>
                    <a:pt x="0" y="15"/>
                  </a:moveTo>
                  <a:lnTo>
                    <a:pt x="5" y="10"/>
                  </a:lnTo>
                  <a:lnTo>
                    <a:pt x="1" y="10"/>
                  </a:lnTo>
                  <a:lnTo>
                    <a:pt x="0" y="7"/>
                  </a:lnTo>
                  <a:lnTo>
                    <a:pt x="0" y="2"/>
                  </a:lnTo>
                  <a:lnTo>
                    <a:pt x="1" y="0"/>
                  </a:lnTo>
                  <a:lnTo>
                    <a:pt x="1" y="3"/>
                  </a:lnTo>
                  <a:lnTo>
                    <a:pt x="5" y="3"/>
                  </a:lnTo>
                  <a:lnTo>
                    <a:pt x="10" y="3"/>
                  </a:lnTo>
                  <a:lnTo>
                    <a:pt x="14" y="7"/>
                  </a:lnTo>
                  <a:lnTo>
                    <a:pt x="14" y="10"/>
                  </a:lnTo>
                  <a:lnTo>
                    <a:pt x="16" y="14"/>
                  </a:lnTo>
                  <a:lnTo>
                    <a:pt x="16" y="19"/>
                  </a:lnTo>
                  <a:lnTo>
                    <a:pt x="19" y="22"/>
                  </a:lnTo>
                  <a:lnTo>
                    <a:pt x="19" y="24"/>
                  </a:lnTo>
                  <a:lnTo>
                    <a:pt x="14" y="19"/>
                  </a:lnTo>
                  <a:lnTo>
                    <a:pt x="10" y="17"/>
                  </a:lnTo>
                  <a:lnTo>
                    <a:pt x="7" y="17"/>
                  </a:lnTo>
                  <a:lnTo>
                    <a:pt x="7" y="15"/>
                  </a:lnTo>
                  <a:lnTo>
                    <a:pt x="5" y="14"/>
                  </a:lnTo>
                  <a:lnTo>
                    <a:pt x="0" y="15"/>
                  </a:lnTo>
                  <a:close/>
                </a:path>
              </a:pathLst>
            </a:custGeom>
            <a:solidFill>
              <a:srgbClr val="A4CA95"/>
            </a:solidFill>
            <a:ln w="9525">
              <a:noFill/>
              <a:round/>
              <a:headEnd/>
              <a:tailEnd/>
            </a:ln>
          </p:spPr>
          <p:txBody>
            <a:bodyPr/>
            <a:lstStyle/>
            <a:p>
              <a:endParaRPr lang="en-US"/>
            </a:p>
          </p:txBody>
        </p:sp>
        <p:sp>
          <p:nvSpPr>
            <p:cNvPr id="3804" name="Freeform 24"/>
            <p:cNvSpPr>
              <a:spLocks/>
            </p:cNvSpPr>
            <p:nvPr/>
          </p:nvSpPr>
          <p:spPr bwMode="gray">
            <a:xfrm>
              <a:off x="245" y="1495"/>
              <a:ext cx="16" cy="21"/>
            </a:xfrm>
            <a:custGeom>
              <a:avLst/>
              <a:gdLst>
                <a:gd name="T0" fmla="*/ 0 w 16"/>
                <a:gd name="T1" fmla="*/ 7 h 24"/>
                <a:gd name="T2" fmla="*/ 5 w 16"/>
                <a:gd name="T3" fmla="*/ 4 h 24"/>
                <a:gd name="T4" fmla="*/ 11 w 16"/>
                <a:gd name="T5" fmla="*/ 4 h 24"/>
                <a:gd name="T6" fmla="*/ 5 w 16"/>
                <a:gd name="T7" fmla="*/ 0 h 24"/>
                <a:gd name="T8" fmla="*/ 11 w 16"/>
                <a:gd name="T9" fmla="*/ 2 h 24"/>
                <a:gd name="T10" fmla="*/ 14 w 16"/>
                <a:gd name="T11" fmla="*/ 4 h 24"/>
                <a:gd name="T12" fmla="*/ 16 w 16"/>
                <a:gd name="T13" fmla="*/ 4 h 24"/>
                <a:gd name="T14" fmla="*/ 14 w 16"/>
                <a:gd name="T15" fmla="*/ 7 h 24"/>
                <a:gd name="T16" fmla="*/ 16 w 16"/>
                <a:gd name="T17" fmla="*/ 8 h 24"/>
                <a:gd name="T18" fmla="*/ 11 w 16"/>
                <a:gd name="T19" fmla="*/ 10 h 24"/>
                <a:gd name="T20" fmla="*/ 9 w 16"/>
                <a:gd name="T21" fmla="*/ 10 h 24"/>
                <a:gd name="T22" fmla="*/ 11 w 16"/>
                <a:gd name="T23" fmla="*/ 7 h 24"/>
                <a:gd name="T24" fmla="*/ 9 w 16"/>
                <a:gd name="T25" fmla="*/ 7 h 24"/>
                <a:gd name="T26" fmla="*/ 0 w 16"/>
                <a:gd name="T27" fmla="*/ 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4"/>
                <a:gd name="T44" fmla="*/ 16 w 16"/>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4">
                  <a:moveTo>
                    <a:pt x="0" y="16"/>
                  </a:moveTo>
                  <a:lnTo>
                    <a:pt x="5" y="7"/>
                  </a:lnTo>
                  <a:lnTo>
                    <a:pt x="11" y="9"/>
                  </a:lnTo>
                  <a:lnTo>
                    <a:pt x="5" y="0"/>
                  </a:lnTo>
                  <a:lnTo>
                    <a:pt x="11" y="2"/>
                  </a:lnTo>
                  <a:lnTo>
                    <a:pt x="14" y="7"/>
                  </a:lnTo>
                  <a:lnTo>
                    <a:pt x="16" y="11"/>
                  </a:lnTo>
                  <a:lnTo>
                    <a:pt x="14" y="16"/>
                  </a:lnTo>
                  <a:lnTo>
                    <a:pt x="16" y="19"/>
                  </a:lnTo>
                  <a:lnTo>
                    <a:pt x="11" y="24"/>
                  </a:lnTo>
                  <a:lnTo>
                    <a:pt x="9" y="23"/>
                  </a:lnTo>
                  <a:lnTo>
                    <a:pt x="11" y="17"/>
                  </a:lnTo>
                  <a:lnTo>
                    <a:pt x="9" y="16"/>
                  </a:lnTo>
                  <a:lnTo>
                    <a:pt x="0" y="16"/>
                  </a:lnTo>
                  <a:close/>
                </a:path>
              </a:pathLst>
            </a:custGeom>
            <a:solidFill>
              <a:srgbClr val="A4CA95"/>
            </a:solidFill>
            <a:ln w="9525">
              <a:noFill/>
              <a:round/>
              <a:headEnd/>
              <a:tailEnd/>
            </a:ln>
          </p:spPr>
          <p:txBody>
            <a:bodyPr/>
            <a:lstStyle/>
            <a:p>
              <a:endParaRPr lang="en-US"/>
            </a:p>
          </p:txBody>
        </p:sp>
        <p:sp>
          <p:nvSpPr>
            <p:cNvPr id="3805" name="Freeform 25"/>
            <p:cNvSpPr>
              <a:spLocks/>
            </p:cNvSpPr>
            <p:nvPr/>
          </p:nvSpPr>
          <p:spPr bwMode="gray">
            <a:xfrm>
              <a:off x="202" y="1490"/>
              <a:ext cx="38" cy="28"/>
            </a:xfrm>
            <a:custGeom>
              <a:avLst/>
              <a:gdLst>
                <a:gd name="T0" fmla="*/ 14 w 38"/>
                <a:gd name="T1" fmla="*/ 15 h 31"/>
                <a:gd name="T2" fmla="*/ 11 w 38"/>
                <a:gd name="T3" fmla="*/ 15 h 31"/>
                <a:gd name="T4" fmla="*/ 14 w 38"/>
                <a:gd name="T5" fmla="*/ 14 h 31"/>
                <a:gd name="T6" fmla="*/ 16 w 38"/>
                <a:gd name="T7" fmla="*/ 11 h 31"/>
                <a:gd name="T8" fmla="*/ 14 w 38"/>
                <a:gd name="T9" fmla="*/ 11 h 31"/>
                <a:gd name="T10" fmla="*/ 7 w 38"/>
                <a:gd name="T11" fmla="*/ 10 h 31"/>
                <a:gd name="T12" fmla="*/ 7 w 38"/>
                <a:gd name="T13" fmla="*/ 11 h 31"/>
                <a:gd name="T14" fmla="*/ 5 w 38"/>
                <a:gd name="T15" fmla="*/ 11 h 31"/>
                <a:gd name="T16" fmla="*/ 2 w 38"/>
                <a:gd name="T17" fmla="*/ 11 h 31"/>
                <a:gd name="T18" fmla="*/ 0 w 38"/>
                <a:gd name="T19" fmla="*/ 10 h 31"/>
                <a:gd name="T20" fmla="*/ 2 w 38"/>
                <a:gd name="T21" fmla="*/ 7 h 31"/>
                <a:gd name="T22" fmla="*/ 5 w 38"/>
                <a:gd name="T23" fmla="*/ 7 h 31"/>
                <a:gd name="T24" fmla="*/ 7 w 38"/>
                <a:gd name="T25" fmla="*/ 7 h 31"/>
                <a:gd name="T26" fmla="*/ 2 w 38"/>
                <a:gd name="T27" fmla="*/ 5 h 31"/>
                <a:gd name="T28" fmla="*/ 7 w 38"/>
                <a:gd name="T29" fmla="*/ 5 h 31"/>
                <a:gd name="T30" fmla="*/ 11 w 38"/>
                <a:gd name="T31" fmla="*/ 5 h 31"/>
                <a:gd name="T32" fmla="*/ 14 w 38"/>
                <a:gd name="T33" fmla="*/ 5 h 31"/>
                <a:gd name="T34" fmla="*/ 16 w 38"/>
                <a:gd name="T35" fmla="*/ 5 h 31"/>
                <a:gd name="T36" fmla="*/ 20 w 38"/>
                <a:gd name="T37" fmla="*/ 5 h 31"/>
                <a:gd name="T38" fmla="*/ 25 w 38"/>
                <a:gd name="T39" fmla="*/ 0 h 31"/>
                <a:gd name="T40" fmla="*/ 29 w 38"/>
                <a:gd name="T41" fmla="*/ 5 h 31"/>
                <a:gd name="T42" fmla="*/ 31 w 38"/>
                <a:gd name="T43" fmla="*/ 7 h 31"/>
                <a:gd name="T44" fmla="*/ 34 w 38"/>
                <a:gd name="T45" fmla="*/ 7 h 31"/>
                <a:gd name="T46" fmla="*/ 38 w 38"/>
                <a:gd name="T47" fmla="*/ 5 h 31"/>
                <a:gd name="T48" fmla="*/ 38 w 38"/>
                <a:gd name="T49" fmla="*/ 11 h 31"/>
                <a:gd name="T50" fmla="*/ 34 w 38"/>
                <a:gd name="T51" fmla="*/ 11 h 31"/>
                <a:gd name="T52" fmla="*/ 31 w 38"/>
                <a:gd name="T53" fmla="*/ 12 h 31"/>
                <a:gd name="T54" fmla="*/ 29 w 38"/>
                <a:gd name="T55" fmla="*/ 14 h 31"/>
                <a:gd name="T56" fmla="*/ 23 w 38"/>
                <a:gd name="T57" fmla="*/ 11 h 31"/>
                <a:gd name="T58" fmla="*/ 14 w 38"/>
                <a:gd name="T59" fmla="*/ 15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31"/>
                <a:gd name="T92" fmla="*/ 38 w 38"/>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31">
                  <a:moveTo>
                    <a:pt x="14" y="31"/>
                  </a:moveTo>
                  <a:lnTo>
                    <a:pt x="11" y="31"/>
                  </a:lnTo>
                  <a:lnTo>
                    <a:pt x="14" y="28"/>
                  </a:lnTo>
                  <a:lnTo>
                    <a:pt x="16" y="22"/>
                  </a:lnTo>
                  <a:lnTo>
                    <a:pt x="14" y="21"/>
                  </a:lnTo>
                  <a:lnTo>
                    <a:pt x="7" y="19"/>
                  </a:lnTo>
                  <a:lnTo>
                    <a:pt x="7" y="21"/>
                  </a:lnTo>
                  <a:lnTo>
                    <a:pt x="5" y="22"/>
                  </a:lnTo>
                  <a:lnTo>
                    <a:pt x="2" y="21"/>
                  </a:lnTo>
                  <a:lnTo>
                    <a:pt x="0" y="19"/>
                  </a:lnTo>
                  <a:lnTo>
                    <a:pt x="2" y="14"/>
                  </a:lnTo>
                  <a:lnTo>
                    <a:pt x="5" y="14"/>
                  </a:lnTo>
                  <a:lnTo>
                    <a:pt x="7" y="14"/>
                  </a:lnTo>
                  <a:lnTo>
                    <a:pt x="2" y="10"/>
                  </a:lnTo>
                  <a:lnTo>
                    <a:pt x="7" y="5"/>
                  </a:lnTo>
                  <a:lnTo>
                    <a:pt x="11" y="10"/>
                  </a:lnTo>
                  <a:lnTo>
                    <a:pt x="14" y="12"/>
                  </a:lnTo>
                  <a:lnTo>
                    <a:pt x="16" y="10"/>
                  </a:lnTo>
                  <a:lnTo>
                    <a:pt x="20" y="5"/>
                  </a:lnTo>
                  <a:lnTo>
                    <a:pt x="25" y="0"/>
                  </a:lnTo>
                  <a:lnTo>
                    <a:pt x="29" y="5"/>
                  </a:lnTo>
                  <a:lnTo>
                    <a:pt x="31" y="14"/>
                  </a:lnTo>
                  <a:lnTo>
                    <a:pt x="34" y="14"/>
                  </a:lnTo>
                  <a:lnTo>
                    <a:pt x="38" y="12"/>
                  </a:lnTo>
                  <a:lnTo>
                    <a:pt x="38" y="21"/>
                  </a:lnTo>
                  <a:lnTo>
                    <a:pt x="34" y="22"/>
                  </a:lnTo>
                  <a:lnTo>
                    <a:pt x="31" y="24"/>
                  </a:lnTo>
                  <a:lnTo>
                    <a:pt x="29" y="28"/>
                  </a:lnTo>
                  <a:lnTo>
                    <a:pt x="23" y="22"/>
                  </a:lnTo>
                  <a:lnTo>
                    <a:pt x="14" y="31"/>
                  </a:lnTo>
                  <a:close/>
                </a:path>
              </a:pathLst>
            </a:custGeom>
            <a:solidFill>
              <a:srgbClr val="A4CA95"/>
            </a:solidFill>
            <a:ln w="9525">
              <a:noFill/>
              <a:round/>
              <a:headEnd/>
              <a:tailEnd/>
            </a:ln>
          </p:spPr>
          <p:txBody>
            <a:bodyPr/>
            <a:lstStyle/>
            <a:p>
              <a:endParaRPr lang="en-US"/>
            </a:p>
          </p:txBody>
        </p:sp>
        <p:sp>
          <p:nvSpPr>
            <p:cNvPr id="3806" name="Freeform 26"/>
            <p:cNvSpPr>
              <a:spLocks/>
            </p:cNvSpPr>
            <p:nvPr/>
          </p:nvSpPr>
          <p:spPr bwMode="gray">
            <a:xfrm>
              <a:off x="179" y="1515"/>
              <a:ext cx="23" cy="33"/>
            </a:xfrm>
            <a:custGeom>
              <a:avLst/>
              <a:gdLst>
                <a:gd name="T0" fmla="*/ 20 w 23"/>
                <a:gd name="T1" fmla="*/ 9 h 37"/>
                <a:gd name="T2" fmla="*/ 16 w 23"/>
                <a:gd name="T3" fmla="*/ 13 h 37"/>
                <a:gd name="T4" fmla="*/ 11 w 23"/>
                <a:gd name="T5" fmla="*/ 15 h 37"/>
                <a:gd name="T6" fmla="*/ 9 w 23"/>
                <a:gd name="T7" fmla="*/ 17 h 37"/>
                <a:gd name="T8" fmla="*/ 5 w 23"/>
                <a:gd name="T9" fmla="*/ 17 h 37"/>
                <a:gd name="T10" fmla="*/ 5 w 23"/>
                <a:gd name="T11" fmla="*/ 13 h 37"/>
                <a:gd name="T12" fmla="*/ 0 w 23"/>
                <a:gd name="T13" fmla="*/ 13 h 37"/>
                <a:gd name="T14" fmla="*/ 2 w 23"/>
                <a:gd name="T15" fmla="*/ 7 h 37"/>
                <a:gd name="T16" fmla="*/ 9 w 23"/>
                <a:gd name="T17" fmla="*/ 4 h 37"/>
                <a:gd name="T18" fmla="*/ 5 w 23"/>
                <a:gd name="T19" fmla="*/ 4 h 37"/>
                <a:gd name="T20" fmla="*/ 11 w 23"/>
                <a:gd name="T21" fmla="*/ 0 h 37"/>
                <a:gd name="T22" fmla="*/ 20 w 23"/>
                <a:gd name="T23" fmla="*/ 3 h 37"/>
                <a:gd name="T24" fmla="*/ 16 w 23"/>
                <a:gd name="T25" fmla="*/ 4 h 37"/>
                <a:gd name="T26" fmla="*/ 23 w 23"/>
                <a:gd name="T27" fmla="*/ 4 h 37"/>
                <a:gd name="T28" fmla="*/ 20 w 23"/>
                <a:gd name="T29" fmla="*/ 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7"/>
                <a:gd name="T47" fmla="*/ 23 w 23"/>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7">
                  <a:moveTo>
                    <a:pt x="20" y="20"/>
                  </a:moveTo>
                  <a:lnTo>
                    <a:pt x="16" y="30"/>
                  </a:lnTo>
                  <a:lnTo>
                    <a:pt x="11" y="32"/>
                  </a:lnTo>
                  <a:lnTo>
                    <a:pt x="9" y="37"/>
                  </a:lnTo>
                  <a:lnTo>
                    <a:pt x="5" y="37"/>
                  </a:lnTo>
                  <a:lnTo>
                    <a:pt x="5" y="30"/>
                  </a:lnTo>
                  <a:lnTo>
                    <a:pt x="0" y="29"/>
                  </a:lnTo>
                  <a:lnTo>
                    <a:pt x="2" y="15"/>
                  </a:lnTo>
                  <a:lnTo>
                    <a:pt x="9" y="10"/>
                  </a:lnTo>
                  <a:lnTo>
                    <a:pt x="5" y="6"/>
                  </a:lnTo>
                  <a:lnTo>
                    <a:pt x="11" y="0"/>
                  </a:lnTo>
                  <a:lnTo>
                    <a:pt x="20" y="3"/>
                  </a:lnTo>
                  <a:lnTo>
                    <a:pt x="16" y="8"/>
                  </a:lnTo>
                  <a:lnTo>
                    <a:pt x="23" y="8"/>
                  </a:lnTo>
                  <a:lnTo>
                    <a:pt x="20" y="20"/>
                  </a:lnTo>
                  <a:close/>
                </a:path>
              </a:pathLst>
            </a:custGeom>
            <a:solidFill>
              <a:srgbClr val="A4CA95"/>
            </a:solidFill>
            <a:ln w="9525">
              <a:noFill/>
              <a:round/>
              <a:headEnd/>
              <a:tailEnd/>
            </a:ln>
          </p:spPr>
          <p:txBody>
            <a:bodyPr/>
            <a:lstStyle/>
            <a:p>
              <a:endParaRPr lang="en-US"/>
            </a:p>
          </p:txBody>
        </p:sp>
        <p:sp>
          <p:nvSpPr>
            <p:cNvPr id="3807" name="Freeform 27"/>
            <p:cNvSpPr>
              <a:spLocks/>
            </p:cNvSpPr>
            <p:nvPr/>
          </p:nvSpPr>
          <p:spPr bwMode="gray">
            <a:xfrm>
              <a:off x="184" y="1484"/>
              <a:ext cx="23" cy="19"/>
            </a:xfrm>
            <a:custGeom>
              <a:avLst/>
              <a:gdLst>
                <a:gd name="T0" fmla="*/ 11 w 23"/>
                <a:gd name="T1" fmla="*/ 11 h 21"/>
                <a:gd name="T2" fmla="*/ 9 w 23"/>
                <a:gd name="T3" fmla="*/ 9 h 21"/>
                <a:gd name="T4" fmla="*/ 4 w 23"/>
                <a:gd name="T5" fmla="*/ 11 h 21"/>
                <a:gd name="T6" fmla="*/ 0 w 23"/>
                <a:gd name="T7" fmla="*/ 9 h 21"/>
                <a:gd name="T8" fmla="*/ 6 w 23"/>
                <a:gd name="T9" fmla="*/ 5 h 21"/>
                <a:gd name="T10" fmla="*/ 11 w 23"/>
                <a:gd name="T11" fmla="*/ 5 h 21"/>
                <a:gd name="T12" fmla="*/ 18 w 23"/>
                <a:gd name="T13" fmla="*/ 0 h 21"/>
                <a:gd name="T14" fmla="*/ 20 w 23"/>
                <a:gd name="T15" fmla="*/ 0 h 21"/>
                <a:gd name="T16" fmla="*/ 23 w 23"/>
                <a:gd name="T17" fmla="*/ 5 h 21"/>
                <a:gd name="T18" fmla="*/ 20 w 23"/>
                <a:gd name="T19" fmla="*/ 5 h 21"/>
                <a:gd name="T20" fmla="*/ 20 w 23"/>
                <a:gd name="T21" fmla="*/ 7 h 21"/>
                <a:gd name="T22" fmla="*/ 18 w 23"/>
                <a:gd name="T23" fmla="*/ 7 h 21"/>
                <a:gd name="T24" fmla="*/ 15 w 23"/>
                <a:gd name="T25" fmla="*/ 7 h 21"/>
                <a:gd name="T26" fmla="*/ 11 w 23"/>
                <a:gd name="T27" fmla="*/ 10 h 21"/>
                <a:gd name="T28" fmla="*/ 11 w 23"/>
                <a:gd name="T29" fmla="*/ 1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21"/>
                <a:gd name="T47" fmla="*/ 23 w 23"/>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21">
                  <a:moveTo>
                    <a:pt x="11" y="21"/>
                  </a:moveTo>
                  <a:lnTo>
                    <a:pt x="9" y="17"/>
                  </a:lnTo>
                  <a:lnTo>
                    <a:pt x="4" y="21"/>
                  </a:lnTo>
                  <a:lnTo>
                    <a:pt x="0" y="17"/>
                  </a:lnTo>
                  <a:lnTo>
                    <a:pt x="6" y="12"/>
                  </a:lnTo>
                  <a:lnTo>
                    <a:pt x="11" y="6"/>
                  </a:lnTo>
                  <a:lnTo>
                    <a:pt x="18" y="0"/>
                  </a:lnTo>
                  <a:lnTo>
                    <a:pt x="20" y="0"/>
                  </a:lnTo>
                  <a:lnTo>
                    <a:pt x="23" y="6"/>
                  </a:lnTo>
                  <a:lnTo>
                    <a:pt x="20" y="11"/>
                  </a:lnTo>
                  <a:lnTo>
                    <a:pt x="20" y="14"/>
                  </a:lnTo>
                  <a:lnTo>
                    <a:pt x="18" y="14"/>
                  </a:lnTo>
                  <a:lnTo>
                    <a:pt x="15" y="14"/>
                  </a:lnTo>
                  <a:lnTo>
                    <a:pt x="11" y="19"/>
                  </a:lnTo>
                  <a:lnTo>
                    <a:pt x="11" y="21"/>
                  </a:lnTo>
                  <a:close/>
                </a:path>
              </a:pathLst>
            </a:custGeom>
            <a:solidFill>
              <a:srgbClr val="A4CA95"/>
            </a:solidFill>
            <a:ln w="9525">
              <a:noFill/>
              <a:round/>
              <a:headEnd/>
              <a:tailEnd/>
            </a:ln>
          </p:spPr>
          <p:txBody>
            <a:bodyPr/>
            <a:lstStyle/>
            <a:p>
              <a:endParaRPr lang="en-US"/>
            </a:p>
          </p:txBody>
        </p:sp>
        <p:sp>
          <p:nvSpPr>
            <p:cNvPr id="3808" name="Freeform 28"/>
            <p:cNvSpPr>
              <a:spLocks/>
            </p:cNvSpPr>
            <p:nvPr/>
          </p:nvSpPr>
          <p:spPr bwMode="gray">
            <a:xfrm>
              <a:off x="199" y="1528"/>
              <a:ext cx="51" cy="39"/>
            </a:xfrm>
            <a:custGeom>
              <a:avLst/>
              <a:gdLst>
                <a:gd name="T0" fmla="*/ 0 w 51"/>
                <a:gd name="T1" fmla="*/ 7 h 44"/>
                <a:gd name="T2" fmla="*/ 3 w 51"/>
                <a:gd name="T3" fmla="*/ 6 h 44"/>
                <a:gd name="T4" fmla="*/ 3 w 51"/>
                <a:gd name="T5" fmla="*/ 4 h 44"/>
                <a:gd name="T6" fmla="*/ 14 w 51"/>
                <a:gd name="T7" fmla="*/ 0 h 44"/>
                <a:gd name="T8" fmla="*/ 17 w 51"/>
                <a:gd name="T9" fmla="*/ 4 h 44"/>
                <a:gd name="T10" fmla="*/ 23 w 51"/>
                <a:gd name="T11" fmla="*/ 4 h 44"/>
                <a:gd name="T12" fmla="*/ 23 w 51"/>
                <a:gd name="T13" fmla="*/ 4 h 44"/>
                <a:gd name="T14" fmla="*/ 28 w 51"/>
                <a:gd name="T15" fmla="*/ 4 h 44"/>
                <a:gd name="T16" fmla="*/ 28 w 51"/>
                <a:gd name="T17" fmla="*/ 4 h 44"/>
                <a:gd name="T18" fmla="*/ 32 w 51"/>
                <a:gd name="T19" fmla="*/ 4 h 44"/>
                <a:gd name="T20" fmla="*/ 34 w 51"/>
                <a:gd name="T21" fmla="*/ 6 h 44"/>
                <a:gd name="T22" fmla="*/ 37 w 51"/>
                <a:gd name="T23" fmla="*/ 4 h 44"/>
                <a:gd name="T24" fmla="*/ 42 w 51"/>
                <a:gd name="T25" fmla="*/ 12 h 44"/>
                <a:gd name="T26" fmla="*/ 51 w 51"/>
                <a:gd name="T27" fmla="*/ 13 h 44"/>
                <a:gd name="T28" fmla="*/ 51 w 51"/>
                <a:gd name="T29" fmla="*/ 14 h 44"/>
                <a:gd name="T30" fmla="*/ 46 w 51"/>
                <a:gd name="T31" fmla="*/ 16 h 44"/>
                <a:gd name="T32" fmla="*/ 42 w 51"/>
                <a:gd name="T33" fmla="*/ 17 h 44"/>
                <a:gd name="T34" fmla="*/ 48 w 51"/>
                <a:gd name="T35" fmla="*/ 17 h 44"/>
                <a:gd name="T36" fmla="*/ 46 w 51"/>
                <a:gd name="T37" fmla="*/ 18 h 44"/>
                <a:gd name="T38" fmla="*/ 41 w 51"/>
                <a:gd name="T39" fmla="*/ 18 h 44"/>
                <a:gd name="T40" fmla="*/ 41 w 51"/>
                <a:gd name="T41" fmla="*/ 17 h 44"/>
                <a:gd name="T42" fmla="*/ 17 w 51"/>
                <a:gd name="T43" fmla="*/ 19 h 44"/>
                <a:gd name="T44" fmla="*/ 14 w 51"/>
                <a:gd name="T45" fmla="*/ 18 h 44"/>
                <a:gd name="T46" fmla="*/ 14 w 51"/>
                <a:gd name="T47" fmla="*/ 17 h 44"/>
                <a:gd name="T48" fmla="*/ 8 w 51"/>
                <a:gd name="T49" fmla="*/ 17 h 44"/>
                <a:gd name="T50" fmla="*/ 5 w 51"/>
                <a:gd name="T51" fmla="*/ 14 h 44"/>
                <a:gd name="T52" fmla="*/ 17 w 51"/>
                <a:gd name="T53" fmla="*/ 14 h 44"/>
                <a:gd name="T54" fmla="*/ 23 w 51"/>
                <a:gd name="T55" fmla="*/ 12 h 44"/>
                <a:gd name="T56" fmla="*/ 10 w 51"/>
                <a:gd name="T57" fmla="*/ 11 h 44"/>
                <a:gd name="T58" fmla="*/ 5 w 51"/>
                <a:gd name="T59" fmla="*/ 12 h 44"/>
                <a:gd name="T60" fmla="*/ 3 w 51"/>
                <a:gd name="T61" fmla="*/ 11 h 44"/>
                <a:gd name="T62" fmla="*/ 8 w 51"/>
                <a:gd name="T63" fmla="*/ 9 h 44"/>
                <a:gd name="T64" fmla="*/ 8 w 51"/>
                <a:gd name="T65" fmla="*/ 8 h 44"/>
                <a:gd name="T66" fmla="*/ 5 w 51"/>
                <a:gd name="T67" fmla="*/ 8 h 44"/>
                <a:gd name="T68" fmla="*/ 3 w 51"/>
                <a:gd name="T69" fmla="*/ 10 h 44"/>
                <a:gd name="T70" fmla="*/ 5 w 51"/>
                <a:gd name="T71" fmla="*/ 7 h 44"/>
                <a:gd name="T72" fmla="*/ 0 w 51"/>
                <a:gd name="T73" fmla="*/ 8 h 44"/>
                <a:gd name="T74" fmla="*/ 3 w 51"/>
                <a:gd name="T75" fmla="*/ 6 h 44"/>
                <a:gd name="T76" fmla="*/ 5 w 51"/>
                <a:gd name="T77" fmla="*/ 4 h 44"/>
                <a:gd name="T78" fmla="*/ 0 w 51"/>
                <a:gd name="T79" fmla="*/ 7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44"/>
                <a:gd name="T122" fmla="*/ 51 w 51"/>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44">
                  <a:moveTo>
                    <a:pt x="0" y="15"/>
                  </a:moveTo>
                  <a:lnTo>
                    <a:pt x="3" y="14"/>
                  </a:lnTo>
                  <a:lnTo>
                    <a:pt x="3" y="9"/>
                  </a:lnTo>
                  <a:lnTo>
                    <a:pt x="14" y="0"/>
                  </a:lnTo>
                  <a:lnTo>
                    <a:pt x="17" y="7"/>
                  </a:lnTo>
                  <a:lnTo>
                    <a:pt x="23" y="5"/>
                  </a:lnTo>
                  <a:lnTo>
                    <a:pt x="23" y="10"/>
                  </a:lnTo>
                  <a:lnTo>
                    <a:pt x="28" y="10"/>
                  </a:lnTo>
                  <a:lnTo>
                    <a:pt x="28" y="5"/>
                  </a:lnTo>
                  <a:lnTo>
                    <a:pt x="32" y="10"/>
                  </a:lnTo>
                  <a:lnTo>
                    <a:pt x="34" y="14"/>
                  </a:lnTo>
                  <a:lnTo>
                    <a:pt x="37" y="9"/>
                  </a:lnTo>
                  <a:lnTo>
                    <a:pt x="42" y="29"/>
                  </a:lnTo>
                  <a:lnTo>
                    <a:pt x="51" y="31"/>
                  </a:lnTo>
                  <a:lnTo>
                    <a:pt x="51" y="32"/>
                  </a:lnTo>
                  <a:lnTo>
                    <a:pt x="46" y="36"/>
                  </a:lnTo>
                  <a:lnTo>
                    <a:pt x="42" y="38"/>
                  </a:lnTo>
                  <a:lnTo>
                    <a:pt x="48" y="39"/>
                  </a:lnTo>
                  <a:lnTo>
                    <a:pt x="46" y="41"/>
                  </a:lnTo>
                  <a:lnTo>
                    <a:pt x="41" y="41"/>
                  </a:lnTo>
                  <a:lnTo>
                    <a:pt x="41" y="38"/>
                  </a:lnTo>
                  <a:lnTo>
                    <a:pt x="17" y="44"/>
                  </a:lnTo>
                  <a:lnTo>
                    <a:pt x="14" y="41"/>
                  </a:lnTo>
                  <a:lnTo>
                    <a:pt x="14" y="38"/>
                  </a:lnTo>
                  <a:lnTo>
                    <a:pt x="8" y="38"/>
                  </a:lnTo>
                  <a:lnTo>
                    <a:pt x="5" y="32"/>
                  </a:lnTo>
                  <a:lnTo>
                    <a:pt x="17" y="32"/>
                  </a:lnTo>
                  <a:lnTo>
                    <a:pt x="23" y="29"/>
                  </a:lnTo>
                  <a:lnTo>
                    <a:pt x="10" y="26"/>
                  </a:lnTo>
                  <a:lnTo>
                    <a:pt x="5" y="29"/>
                  </a:lnTo>
                  <a:lnTo>
                    <a:pt x="3" y="26"/>
                  </a:lnTo>
                  <a:lnTo>
                    <a:pt x="8" y="20"/>
                  </a:lnTo>
                  <a:lnTo>
                    <a:pt x="8" y="17"/>
                  </a:lnTo>
                  <a:lnTo>
                    <a:pt x="5" y="17"/>
                  </a:lnTo>
                  <a:lnTo>
                    <a:pt x="3" y="22"/>
                  </a:lnTo>
                  <a:lnTo>
                    <a:pt x="5" y="15"/>
                  </a:lnTo>
                  <a:lnTo>
                    <a:pt x="0" y="17"/>
                  </a:lnTo>
                  <a:lnTo>
                    <a:pt x="3" y="14"/>
                  </a:lnTo>
                  <a:lnTo>
                    <a:pt x="5" y="9"/>
                  </a:lnTo>
                  <a:lnTo>
                    <a:pt x="0" y="15"/>
                  </a:lnTo>
                  <a:close/>
                </a:path>
              </a:pathLst>
            </a:custGeom>
            <a:solidFill>
              <a:srgbClr val="A4CA95"/>
            </a:solidFill>
            <a:ln w="9525">
              <a:noFill/>
              <a:round/>
              <a:headEnd/>
              <a:tailEnd/>
            </a:ln>
          </p:spPr>
          <p:txBody>
            <a:bodyPr/>
            <a:lstStyle/>
            <a:p>
              <a:endParaRPr lang="en-US"/>
            </a:p>
          </p:txBody>
        </p:sp>
        <p:sp>
          <p:nvSpPr>
            <p:cNvPr id="3809" name="Freeform 29"/>
            <p:cNvSpPr>
              <a:spLocks/>
            </p:cNvSpPr>
            <p:nvPr/>
          </p:nvSpPr>
          <p:spPr bwMode="gray">
            <a:xfrm>
              <a:off x="245" y="1522"/>
              <a:ext cx="16" cy="24"/>
            </a:xfrm>
            <a:custGeom>
              <a:avLst/>
              <a:gdLst>
                <a:gd name="T0" fmla="*/ 9 w 16"/>
                <a:gd name="T1" fmla="*/ 10 h 27"/>
                <a:gd name="T2" fmla="*/ 11 w 16"/>
                <a:gd name="T3" fmla="*/ 12 h 27"/>
                <a:gd name="T4" fmla="*/ 16 w 16"/>
                <a:gd name="T5" fmla="*/ 10 h 27"/>
                <a:gd name="T6" fmla="*/ 16 w 16"/>
                <a:gd name="T7" fmla="*/ 7 h 27"/>
                <a:gd name="T8" fmla="*/ 14 w 16"/>
                <a:gd name="T9" fmla="*/ 5 h 27"/>
                <a:gd name="T10" fmla="*/ 14 w 16"/>
                <a:gd name="T11" fmla="*/ 4 h 27"/>
                <a:gd name="T12" fmla="*/ 16 w 16"/>
                <a:gd name="T13" fmla="*/ 2 h 27"/>
                <a:gd name="T14" fmla="*/ 14 w 16"/>
                <a:gd name="T15" fmla="*/ 2 h 27"/>
                <a:gd name="T16" fmla="*/ 11 w 16"/>
                <a:gd name="T17" fmla="*/ 0 h 27"/>
                <a:gd name="T18" fmla="*/ 9 w 16"/>
                <a:gd name="T19" fmla="*/ 0 h 27"/>
                <a:gd name="T20" fmla="*/ 9 w 16"/>
                <a:gd name="T21" fmla="*/ 4 h 27"/>
                <a:gd name="T22" fmla="*/ 9 w 16"/>
                <a:gd name="T23" fmla="*/ 4 h 27"/>
                <a:gd name="T24" fmla="*/ 2 w 16"/>
                <a:gd name="T25" fmla="*/ 5 h 27"/>
                <a:gd name="T26" fmla="*/ 0 w 16"/>
                <a:gd name="T27" fmla="*/ 4 h 27"/>
                <a:gd name="T28" fmla="*/ 0 w 16"/>
                <a:gd name="T29" fmla="*/ 6 h 27"/>
                <a:gd name="T30" fmla="*/ 9 w 16"/>
                <a:gd name="T31" fmla="*/ 7 h 27"/>
                <a:gd name="T32" fmla="*/ 11 w 16"/>
                <a:gd name="T33" fmla="*/ 10 h 27"/>
                <a:gd name="T34" fmla="*/ 11 w 16"/>
                <a:gd name="T35" fmla="*/ 11 h 27"/>
                <a:gd name="T36" fmla="*/ 9 w 16"/>
                <a:gd name="T37" fmla="*/ 1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7"/>
                <a:gd name="T59" fmla="*/ 16 w 16"/>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7">
                  <a:moveTo>
                    <a:pt x="9" y="21"/>
                  </a:moveTo>
                  <a:lnTo>
                    <a:pt x="11" y="27"/>
                  </a:lnTo>
                  <a:lnTo>
                    <a:pt x="16" y="21"/>
                  </a:lnTo>
                  <a:lnTo>
                    <a:pt x="16" y="16"/>
                  </a:lnTo>
                  <a:lnTo>
                    <a:pt x="14" y="12"/>
                  </a:lnTo>
                  <a:lnTo>
                    <a:pt x="14" y="7"/>
                  </a:lnTo>
                  <a:lnTo>
                    <a:pt x="16" y="2"/>
                  </a:lnTo>
                  <a:lnTo>
                    <a:pt x="14" y="2"/>
                  </a:lnTo>
                  <a:lnTo>
                    <a:pt x="11" y="0"/>
                  </a:lnTo>
                  <a:lnTo>
                    <a:pt x="9" y="0"/>
                  </a:lnTo>
                  <a:lnTo>
                    <a:pt x="9" y="5"/>
                  </a:lnTo>
                  <a:lnTo>
                    <a:pt x="9" y="9"/>
                  </a:lnTo>
                  <a:lnTo>
                    <a:pt x="2" y="12"/>
                  </a:lnTo>
                  <a:lnTo>
                    <a:pt x="0" y="7"/>
                  </a:lnTo>
                  <a:lnTo>
                    <a:pt x="0" y="14"/>
                  </a:lnTo>
                  <a:lnTo>
                    <a:pt x="9" y="16"/>
                  </a:lnTo>
                  <a:lnTo>
                    <a:pt x="11" y="21"/>
                  </a:lnTo>
                  <a:lnTo>
                    <a:pt x="11" y="24"/>
                  </a:lnTo>
                  <a:lnTo>
                    <a:pt x="9" y="21"/>
                  </a:lnTo>
                  <a:close/>
                </a:path>
              </a:pathLst>
            </a:custGeom>
            <a:solidFill>
              <a:srgbClr val="A4CA95"/>
            </a:solidFill>
            <a:ln w="9525">
              <a:noFill/>
              <a:round/>
              <a:headEnd/>
              <a:tailEnd/>
            </a:ln>
          </p:spPr>
          <p:txBody>
            <a:bodyPr/>
            <a:lstStyle/>
            <a:p>
              <a:endParaRPr lang="en-US"/>
            </a:p>
          </p:txBody>
        </p:sp>
        <p:sp>
          <p:nvSpPr>
            <p:cNvPr id="3810" name="Freeform 30"/>
            <p:cNvSpPr>
              <a:spLocks/>
            </p:cNvSpPr>
            <p:nvPr/>
          </p:nvSpPr>
          <p:spPr bwMode="gray">
            <a:xfrm>
              <a:off x="268" y="1522"/>
              <a:ext cx="11" cy="19"/>
            </a:xfrm>
            <a:custGeom>
              <a:avLst/>
              <a:gdLst>
                <a:gd name="T0" fmla="*/ 2 w 11"/>
                <a:gd name="T1" fmla="*/ 7 h 22"/>
                <a:gd name="T2" fmla="*/ 2 w 11"/>
                <a:gd name="T3" fmla="*/ 5 h 22"/>
                <a:gd name="T4" fmla="*/ 6 w 11"/>
                <a:gd name="T5" fmla="*/ 5 h 22"/>
                <a:gd name="T6" fmla="*/ 7 w 11"/>
                <a:gd name="T7" fmla="*/ 3 h 22"/>
                <a:gd name="T8" fmla="*/ 11 w 11"/>
                <a:gd name="T9" fmla="*/ 3 h 22"/>
                <a:gd name="T10" fmla="*/ 11 w 11"/>
                <a:gd name="T11" fmla="*/ 2 h 22"/>
                <a:gd name="T12" fmla="*/ 7 w 11"/>
                <a:gd name="T13" fmla="*/ 2 h 22"/>
                <a:gd name="T14" fmla="*/ 7 w 11"/>
                <a:gd name="T15" fmla="*/ 0 h 22"/>
                <a:gd name="T16" fmla="*/ 6 w 11"/>
                <a:gd name="T17" fmla="*/ 0 h 22"/>
                <a:gd name="T18" fmla="*/ 2 w 11"/>
                <a:gd name="T19" fmla="*/ 0 h 22"/>
                <a:gd name="T20" fmla="*/ 0 w 11"/>
                <a:gd name="T21" fmla="*/ 2 h 22"/>
                <a:gd name="T22" fmla="*/ 0 w 11"/>
                <a:gd name="T23" fmla="*/ 3 h 22"/>
                <a:gd name="T24" fmla="*/ 0 w 11"/>
                <a:gd name="T25" fmla="*/ 3 h 22"/>
                <a:gd name="T26" fmla="*/ 0 w 11"/>
                <a:gd name="T27" fmla="*/ 3 h 22"/>
                <a:gd name="T28" fmla="*/ 0 w 11"/>
                <a:gd name="T29" fmla="*/ 4 h 22"/>
                <a:gd name="T30" fmla="*/ 0 w 11"/>
                <a:gd name="T31" fmla="*/ 5 h 22"/>
                <a:gd name="T32" fmla="*/ 0 w 11"/>
                <a:gd name="T33" fmla="*/ 6 h 22"/>
                <a:gd name="T34" fmla="*/ 2 w 11"/>
                <a:gd name="T35" fmla="*/ 6 h 22"/>
                <a:gd name="T36" fmla="*/ 2 w 11"/>
                <a:gd name="T37" fmla="*/ 7 h 22"/>
                <a:gd name="T38" fmla="*/ 2 w 11"/>
                <a:gd name="T39" fmla="*/ 8 h 22"/>
                <a:gd name="T40" fmla="*/ 2 w 11"/>
                <a:gd name="T41" fmla="*/ 7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2"/>
                <a:gd name="T65" fmla="*/ 11 w 11"/>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2">
                  <a:moveTo>
                    <a:pt x="2" y="17"/>
                  </a:moveTo>
                  <a:lnTo>
                    <a:pt x="2" y="14"/>
                  </a:lnTo>
                  <a:lnTo>
                    <a:pt x="6" y="14"/>
                  </a:lnTo>
                  <a:lnTo>
                    <a:pt x="7" y="9"/>
                  </a:lnTo>
                  <a:lnTo>
                    <a:pt x="11" y="5"/>
                  </a:lnTo>
                  <a:lnTo>
                    <a:pt x="11" y="2"/>
                  </a:lnTo>
                  <a:lnTo>
                    <a:pt x="7" y="2"/>
                  </a:lnTo>
                  <a:lnTo>
                    <a:pt x="7" y="0"/>
                  </a:lnTo>
                  <a:lnTo>
                    <a:pt x="6" y="0"/>
                  </a:lnTo>
                  <a:lnTo>
                    <a:pt x="2" y="0"/>
                  </a:lnTo>
                  <a:lnTo>
                    <a:pt x="0" y="2"/>
                  </a:lnTo>
                  <a:lnTo>
                    <a:pt x="0" y="5"/>
                  </a:lnTo>
                  <a:lnTo>
                    <a:pt x="0" y="7"/>
                  </a:lnTo>
                  <a:lnTo>
                    <a:pt x="0" y="9"/>
                  </a:lnTo>
                  <a:lnTo>
                    <a:pt x="0" y="12"/>
                  </a:lnTo>
                  <a:lnTo>
                    <a:pt x="0" y="14"/>
                  </a:lnTo>
                  <a:lnTo>
                    <a:pt x="0" y="16"/>
                  </a:lnTo>
                  <a:lnTo>
                    <a:pt x="2" y="16"/>
                  </a:lnTo>
                  <a:lnTo>
                    <a:pt x="2" y="17"/>
                  </a:lnTo>
                  <a:lnTo>
                    <a:pt x="2" y="22"/>
                  </a:lnTo>
                  <a:lnTo>
                    <a:pt x="2" y="17"/>
                  </a:lnTo>
                  <a:close/>
                </a:path>
              </a:pathLst>
            </a:custGeom>
            <a:solidFill>
              <a:srgbClr val="A4CA95"/>
            </a:solidFill>
            <a:ln w="9525">
              <a:noFill/>
              <a:round/>
              <a:headEnd/>
              <a:tailEnd/>
            </a:ln>
          </p:spPr>
          <p:txBody>
            <a:bodyPr/>
            <a:lstStyle/>
            <a:p>
              <a:endParaRPr lang="en-US"/>
            </a:p>
          </p:txBody>
        </p:sp>
        <p:sp>
          <p:nvSpPr>
            <p:cNvPr id="3811" name="Freeform 31"/>
            <p:cNvSpPr>
              <a:spLocks/>
            </p:cNvSpPr>
            <p:nvPr/>
          </p:nvSpPr>
          <p:spPr bwMode="gray">
            <a:xfrm>
              <a:off x="283" y="1528"/>
              <a:ext cx="82" cy="87"/>
            </a:xfrm>
            <a:custGeom>
              <a:avLst/>
              <a:gdLst>
                <a:gd name="T0" fmla="*/ 0 w 82"/>
                <a:gd name="T1" fmla="*/ 9 h 99"/>
                <a:gd name="T2" fmla="*/ 0 w 82"/>
                <a:gd name="T3" fmla="*/ 7 h 99"/>
                <a:gd name="T4" fmla="*/ 1 w 82"/>
                <a:gd name="T5" fmla="*/ 4 h 99"/>
                <a:gd name="T6" fmla="*/ 5 w 82"/>
                <a:gd name="T7" fmla="*/ 2 h 99"/>
                <a:gd name="T8" fmla="*/ 10 w 82"/>
                <a:gd name="T9" fmla="*/ 0 h 99"/>
                <a:gd name="T10" fmla="*/ 10 w 82"/>
                <a:gd name="T11" fmla="*/ 4 h 99"/>
                <a:gd name="T12" fmla="*/ 7 w 82"/>
                <a:gd name="T13" fmla="*/ 4 h 99"/>
                <a:gd name="T14" fmla="*/ 10 w 82"/>
                <a:gd name="T15" fmla="*/ 6 h 99"/>
                <a:gd name="T16" fmla="*/ 14 w 82"/>
                <a:gd name="T17" fmla="*/ 9 h 99"/>
                <a:gd name="T18" fmla="*/ 14 w 82"/>
                <a:gd name="T19" fmla="*/ 9 h 99"/>
                <a:gd name="T20" fmla="*/ 14 w 82"/>
                <a:gd name="T21" fmla="*/ 4 h 99"/>
                <a:gd name="T22" fmla="*/ 19 w 82"/>
                <a:gd name="T23" fmla="*/ 4 h 99"/>
                <a:gd name="T24" fmla="*/ 23 w 82"/>
                <a:gd name="T25" fmla="*/ 0 h 99"/>
                <a:gd name="T26" fmla="*/ 25 w 82"/>
                <a:gd name="T27" fmla="*/ 4 h 99"/>
                <a:gd name="T28" fmla="*/ 28 w 82"/>
                <a:gd name="T29" fmla="*/ 6 h 99"/>
                <a:gd name="T30" fmla="*/ 37 w 82"/>
                <a:gd name="T31" fmla="*/ 6 h 99"/>
                <a:gd name="T32" fmla="*/ 44 w 82"/>
                <a:gd name="T33" fmla="*/ 4 h 99"/>
                <a:gd name="T34" fmla="*/ 44 w 82"/>
                <a:gd name="T35" fmla="*/ 9 h 99"/>
                <a:gd name="T36" fmla="*/ 43 w 82"/>
                <a:gd name="T37" fmla="*/ 9 h 99"/>
                <a:gd name="T38" fmla="*/ 51 w 82"/>
                <a:gd name="T39" fmla="*/ 11 h 99"/>
                <a:gd name="T40" fmla="*/ 60 w 82"/>
                <a:gd name="T41" fmla="*/ 12 h 99"/>
                <a:gd name="T42" fmla="*/ 62 w 82"/>
                <a:gd name="T43" fmla="*/ 15 h 99"/>
                <a:gd name="T44" fmla="*/ 62 w 82"/>
                <a:gd name="T45" fmla="*/ 17 h 99"/>
                <a:gd name="T46" fmla="*/ 62 w 82"/>
                <a:gd name="T47" fmla="*/ 19 h 99"/>
                <a:gd name="T48" fmla="*/ 71 w 82"/>
                <a:gd name="T49" fmla="*/ 24 h 99"/>
                <a:gd name="T50" fmla="*/ 77 w 82"/>
                <a:gd name="T51" fmla="*/ 25 h 99"/>
                <a:gd name="T52" fmla="*/ 82 w 82"/>
                <a:gd name="T53" fmla="*/ 27 h 99"/>
                <a:gd name="T54" fmla="*/ 77 w 82"/>
                <a:gd name="T55" fmla="*/ 28 h 99"/>
                <a:gd name="T56" fmla="*/ 75 w 82"/>
                <a:gd name="T57" fmla="*/ 29 h 99"/>
                <a:gd name="T58" fmla="*/ 71 w 82"/>
                <a:gd name="T59" fmla="*/ 28 h 99"/>
                <a:gd name="T60" fmla="*/ 66 w 82"/>
                <a:gd name="T61" fmla="*/ 26 h 99"/>
                <a:gd name="T62" fmla="*/ 66 w 82"/>
                <a:gd name="T63" fmla="*/ 31 h 99"/>
                <a:gd name="T64" fmla="*/ 75 w 82"/>
                <a:gd name="T65" fmla="*/ 35 h 99"/>
                <a:gd name="T66" fmla="*/ 71 w 82"/>
                <a:gd name="T67" fmla="*/ 36 h 99"/>
                <a:gd name="T68" fmla="*/ 60 w 82"/>
                <a:gd name="T69" fmla="*/ 35 h 99"/>
                <a:gd name="T70" fmla="*/ 66 w 82"/>
                <a:gd name="T71" fmla="*/ 40 h 99"/>
                <a:gd name="T72" fmla="*/ 57 w 82"/>
                <a:gd name="T73" fmla="*/ 36 h 99"/>
                <a:gd name="T74" fmla="*/ 48 w 82"/>
                <a:gd name="T75" fmla="*/ 36 h 99"/>
                <a:gd name="T76" fmla="*/ 43 w 82"/>
                <a:gd name="T77" fmla="*/ 32 h 99"/>
                <a:gd name="T78" fmla="*/ 34 w 82"/>
                <a:gd name="T79" fmla="*/ 31 h 99"/>
                <a:gd name="T80" fmla="*/ 43 w 82"/>
                <a:gd name="T81" fmla="*/ 28 h 99"/>
                <a:gd name="T82" fmla="*/ 48 w 82"/>
                <a:gd name="T83" fmla="*/ 25 h 99"/>
                <a:gd name="T84" fmla="*/ 48 w 82"/>
                <a:gd name="T85" fmla="*/ 19 h 99"/>
                <a:gd name="T86" fmla="*/ 43 w 82"/>
                <a:gd name="T87" fmla="*/ 18 h 99"/>
                <a:gd name="T88" fmla="*/ 43 w 82"/>
                <a:gd name="T89" fmla="*/ 16 h 99"/>
                <a:gd name="T90" fmla="*/ 34 w 82"/>
                <a:gd name="T91" fmla="*/ 13 h 99"/>
                <a:gd name="T92" fmla="*/ 28 w 82"/>
                <a:gd name="T93" fmla="*/ 11 h 99"/>
                <a:gd name="T94" fmla="*/ 19 w 82"/>
                <a:gd name="T95" fmla="*/ 13 h 99"/>
                <a:gd name="T96" fmla="*/ 14 w 82"/>
                <a:gd name="T97" fmla="*/ 12 h 99"/>
                <a:gd name="T98" fmla="*/ 7 w 82"/>
                <a:gd name="T99" fmla="*/ 13 h 99"/>
                <a:gd name="T100" fmla="*/ 5 w 82"/>
                <a:gd name="T101" fmla="*/ 9 h 99"/>
                <a:gd name="T102" fmla="*/ 1 w 82"/>
                <a:gd name="T103" fmla="*/ 11 h 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99"/>
                <a:gd name="T158" fmla="*/ 82 w 82"/>
                <a:gd name="T159" fmla="*/ 99 h 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99">
                  <a:moveTo>
                    <a:pt x="1" y="26"/>
                  </a:moveTo>
                  <a:lnTo>
                    <a:pt x="0" y="22"/>
                  </a:lnTo>
                  <a:lnTo>
                    <a:pt x="0" y="20"/>
                  </a:lnTo>
                  <a:lnTo>
                    <a:pt x="0" y="17"/>
                  </a:lnTo>
                  <a:lnTo>
                    <a:pt x="1" y="14"/>
                  </a:lnTo>
                  <a:lnTo>
                    <a:pt x="1" y="10"/>
                  </a:lnTo>
                  <a:lnTo>
                    <a:pt x="1" y="5"/>
                  </a:lnTo>
                  <a:lnTo>
                    <a:pt x="5" y="2"/>
                  </a:lnTo>
                  <a:lnTo>
                    <a:pt x="7" y="0"/>
                  </a:lnTo>
                  <a:lnTo>
                    <a:pt x="10" y="0"/>
                  </a:lnTo>
                  <a:lnTo>
                    <a:pt x="14" y="0"/>
                  </a:lnTo>
                  <a:lnTo>
                    <a:pt x="10" y="5"/>
                  </a:lnTo>
                  <a:lnTo>
                    <a:pt x="10" y="7"/>
                  </a:lnTo>
                  <a:lnTo>
                    <a:pt x="7" y="9"/>
                  </a:lnTo>
                  <a:lnTo>
                    <a:pt x="10" y="10"/>
                  </a:lnTo>
                  <a:lnTo>
                    <a:pt x="10" y="15"/>
                  </a:lnTo>
                  <a:lnTo>
                    <a:pt x="10" y="17"/>
                  </a:lnTo>
                  <a:lnTo>
                    <a:pt x="14" y="22"/>
                  </a:lnTo>
                  <a:lnTo>
                    <a:pt x="14" y="24"/>
                  </a:lnTo>
                  <a:lnTo>
                    <a:pt x="14" y="22"/>
                  </a:lnTo>
                  <a:lnTo>
                    <a:pt x="14" y="20"/>
                  </a:lnTo>
                  <a:lnTo>
                    <a:pt x="14" y="10"/>
                  </a:lnTo>
                  <a:lnTo>
                    <a:pt x="16" y="7"/>
                  </a:lnTo>
                  <a:lnTo>
                    <a:pt x="19" y="7"/>
                  </a:lnTo>
                  <a:lnTo>
                    <a:pt x="19" y="0"/>
                  </a:lnTo>
                  <a:lnTo>
                    <a:pt x="23" y="0"/>
                  </a:lnTo>
                  <a:lnTo>
                    <a:pt x="25" y="2"/>
                  </a:lnTo>
                  <a:lnTo>
                    <a:pt x="25" y="7"/>
                  </a:lnTo>
                  <a:lnTo>
                    <a:pt x="25" y="9"/>
                  </a:lnTo>
                  <a:lnTo>
                    <a:pt x="28" y="14"/>
                  </a:lnTo>
                  <a:lnTo>
                    <a:pt x="34" y="15"/>
                  </a:lnTo>
                  <a:lnTo>
                    <a:pt x="37" y="14"/>
                  </a:lnTo>
                  <a:lnTo>
                    <a:pt x="37" y="10"/>
                  </a:lnTo>
                  <a:lnTo>
                    <a:pt x="44" y="10"/>
                  </a:lnTo>
                  <a:lnTo>
                    <a:pt x="44" y="15"/>
                  </a:lnTo>
                  <a:lnTo>
                    <a:pt x="44" y="20"/>
                  </a:lnTo>
                  <a:lnTo>
                    <a:pt x="43" y="24"/>
                  </a:lnTo>
                  <a:lnTo>
                    <a:pt x="43" y="22"/>
                  </a:lnTo>
                  <a:lnTo>
                    <a:pt x="48" y="24"/>
                  </a:lnTo>
                  <a:lnTo>
                    <a:pt x="51" y="26"/>
                  </a:lnTo>
                  <a:lnTo>
                    <a:pt x="53" y="26"/>
                  </a:lnTo>
                  <a:lnTo>
                    <a:pt x="60" y="31"/>
                  </a:lnTo>
                  <a:lnTo>
                    <a:pt x="62" y="32"/>
                  </a:lnTo>
                  <a:lnTo>
                    <a:pt x="62" y="38"/>
                  </a:lnTo>
                  <a:lnTo>
                    <a:pt x="60" y="39"/>
                  </a:lnTo>
                  <a:lnTo>
                    <a:pt x="62" y="41"/>
                  </a:lnTo>
                  <a:lnTo>
                    <a:pt x="66" y="46"/>
                  </a:lnTo>
                  <a:lnTo>
                    <a:pt x="62" y="48"/>
                  </a:lnTo>
                  <a:lnTo>
                    <a:pt x="71" y="53"/>
                  </a:lnTo>
                  <a:lnTo>
                    <a:pt x="71" y="58"/>
                  </a:lnTo>
                  <a:lnTo>
                    <a:pt x="75" y="62"/>
                  </a:lnTo>
                  <a:lnTo>
                    <a:pt x="77" y="62"/>
                  </a:lnTo>
                  <a:lnTo>
                    <a:pt x="82" y="65"/>
                  </a:lnTo>
                  <a:lnTo>
                    <a:pt x="82" y="67"/>
                  </a:lnTo>
                  <a:lnTo>
                    <a:pt x="80" y="68"/>
                  </a:lnTo>
                  <a:lnTo>
                    <a:pt x="77" y="70"/>
                  </a:lnTo>
                  <a:lnTo>
                    <a:pt x="75" y="75"/>
                  </a:lnTo>
                  <a:lnTo>
                    <a:pt x="75" y="72"/>
                  </a:lnTo>
                  <a:lnTo>
                    <a:pt x="75" y="68"/>
                  </a:lnTo>
                  <a:lnTo>
                    <a:pt x="71" y="68"/>
                  </a:lnTo>
                  <a:lnTo>
                    <a:pt x="68" y="67"/>
                  </a:lnTo>
                  <a:lnTo>
                    <a:pt x="66" y="65"/>
                  </a:lnTo>
                  <a:lnTo>
                    <a:pt x="62" y="70"/>
                  </a:lnTo>
                  <a:lnTo>
                    <a:pt x="66" y="75"/>
                  </a:lnTo>
                  <a:lnTo>
                    <a:pt x="71" y="82"/>
                  </a:lnTo>
                  <a:lnTo>
                    <a:pt x="75" y="85"/>
                  </a:lnTo>
                  <a:lnTo>
                    <a:pt x="75" y="89"/>
                  </a:lnTo>
                  <a:lnTo>
                    <a:pt x="71" y="91"/>
                  </a:lnTo>
                  <a:lnTo>
                    <a:pt x="66" y="89"/>
                  </a:lnTo>
                  <a:lnTo>
                    <a:pt x="60" y="85"/>
                  </a:lnTo>
                  <a:lnTo>
                    <a:pt x="68" y="94"/>
                  </a:lnTo>
                  <a:lnTo>
                    <a:pt x="66" y="99"/>
                  </a:lnTo>
                  <a:lnTo>
                    <a:pt x="60" y="92"/>
                  </a:lnTo>
                  <a:lnTo>
                    <a:pt x="57" y="89"/>
                  </a:lnTo>
                  <a:lnTo>
                    <a:pt x="53" y="91"/>
                  </a:lnTo>
                  <a:lnTo>
                    <a:pt x="48" y="89"/>
                  </a:lnTo>
                  <a:lnTo>
                    <a:pt x="44" y="79"/>
                  </a:lnTo>
                  <a:lnTo>
                    <a:pt x="43" y="77"/>
                  </a:lnTo>
                  <a:lnTo>
                    <a:pt x="37" y="79"/>
                  </a:lnTo>
                  <a:lnTo>
                    <a:pt x="34" y="75"/>
                  </a:lnTo>
                  <a:lnTo>
                    <a:pt x="37" y="70"/>
                  </a:lnTo>
                  <a:lnTo>
                    <a:pt x="43" y="70"/>
                  </a:lnTo>
                  <a:lnTo>
                    <a:pt x="44" y="67"/>
                  </a:lnTo>
                  <a:lnTo>
                    <a:pt x="48" y="60"/>
                  </a:lnTo>
                  <a:lnTo>
                    <a:pt x="48" y="55"/>
                  </a:lnTo>
                  <a:lnTo>
                    <a:pt x="48" y="48"/>
                  </a:lnTo>
                  <a:lnTo>
                    <a:pt x="44" y="44"/>
                  </a:lnTo>
                  <a:lnTo>
                    <a:pt x="43" y="44"/>
                  </a:lnTo>
                  <a:lnTo>
                    <a:pt x="39" y="44"/>
                  </a:lnTo>
                  <a:lnTo>
                    <a:pt x="43" y="39"/>
                  </a:lnTo>
                  <a:lnTo>
                    <a:pt x="39" y="36"/>
                  </a:lnTo>
                  <a:lnTo>
                    <a:pt x="34" y="32"/>
                  </a:lnTo>
                  <a:lnTo>
                    <a:pt x="34" y="31"/>
                  </a:lnTo>
                  <a:lnTo>
                    <a:pt x="28" y="29"/>
                  </a:lnTo>
                  <a:lnTo>
                    <a:pt x="23" y="32"/>
                  </a:lnTo>
                  <a:lnTo>
                    <a:pt x="19" y="32"/>
                  </a:lnTo>
                  <a:lnTo>
                    <a:pt x="16" y="32"/>
                  </a:lnTo>
                  <a:lnTo>
                    <a:pt x="14" y="31"/>
                  </a:lnTo>
                  <a:lnTo>
                    <a:pt x="10" y="32"/>
                  </a:lnTo>
                  <a:lnTo>
                    <a:pt x="7" y="32"/>
                  </a:lnTo>
                  <a:lnTo>
                    <a:pt x="7" y="24"/>
                  </a:lnTo>
                  <a:lnTo>
                    <a:pt x="5" y="20"/>
                  </a:lnTo>
                  <a:lnTo>
                    <a:pt x="1" y="20"/>
                  </a:lnTo>
                  <a:lnTo>
                    <a:pt x="1" y="26"/>
                  </a:lnTo>
                  <a:close/>
                </a:path>
              </a:pathLst>
            </a:custGeom>
            <a:solidFill>
              <a:srgbClr val="A4CA95"/>
            </a:solidFill>
            <a:ln w="9525">
              <a:noFill/>
              <a:round/>
              <a:headEnd/>
              <a:tailEnd/>
            </a:ln>
          </p:spPr>
          <p:txBody>
            <a:bodyPr/>
            <a:lstStyle/>
            <a:p>
              <a:endParaRPr lang="en-US"/>
            </a:p>
          </p:txBody>
        </p:sp>
        <p:sp>
          <p:nvSpPr>
            <p:cNvPr id="3812" name="Freeform 32"/>
            <p:cNvSpPr>
              <a:spLocks/>
            </p:cNvSpPr>
            <p:nvPr/>
          </p:nvSpPr>
          <p:spPr bwMode="gray">
            <a:xfrm>
              <a:off x="288" y="1586"/>
              <a:ext cx="20" cy="12"/>
            </a:xfrm>
            <a:custGeom>
              <a:avLst/>
              <a:gdLst>
                <a:gd name="T0" fmla="*/ 2 w 20"/>
                <a:gd name="T1" fmla="*/ 3 h 14"/>
                <a:gd name="T2" fmla="*/ 2 w 20"/>
                <a:gd name="T3" fmla="*/ 3 h 14"/>
                <a:gd name="T4" fmla="*/ 2 w 20"/>
                <a:gd name="T5" fmla="*/ 3 h 14"/>
                <a:gd name="T6" fmla="*/ 2 w 20"/>
                <a:gd name="T7" fmla="*/ 2 h 14"/>
                <a:gd name="T8" fmla="*/ 5 w 20"/>
                <a:gd name="T9" fmla="*/ 0 h 14"/>
                <a:gd name="T10" fmla="*/ 9 w 20"/>
                <a:gd name="T11" fmla="*/ 2 h 14"/>
                <a:gd name="T12" fmla="*/ 11 w 20"/>
                <a:gd name="T13" fmla="*/ 3 h 14"/>
                <a:gd name="T14" fmla="*/ 18 w 20"/>
                <a:gd name="T15" fmla="*/ 3 h 14"/>
                <a:gd name="T16" fmla="*/ 20 w 20"/>
                <a:gd name="T17" fmla="*/ 3 h 14"/>
                <a:gd name="T18" fmla="*/ 20 w 20"/>
                <a:gd name="T19" fmla="*/ 3 h 14"/>
                <a:gd name="T20" fmla="*/ 18 w 20"/>
                <a:gd name="T21" fmla="*/ 3 h 14"/>
                <a:gd name="T22" fmla="*/ 14 w 20"/>
                <a:gd name="T23" fmla="*/ 3 h 14"/>
                <a:gd name="T24" fmla="*/ 11 w 20"/>
                <a:gd name="T25" fmla="*/ 3 h 14"/>
                <a:gd name="T26" fmla="*/ 11 w 20"/>
                <a:gd name="T27" fmla="*/ 5 h 14"/>
                <a:gd name="T28" fmla="*/ 5 w 20"/>
                <a:gd name="T29" fmla="*/ 5 h 14"/>
                <a:gd name="T30" fmla="*/ 5 w 20"/>
                <a:gd name="T31" fmla="*/ 4 h 14"/>
                <a:gd name="T32" fmla="*/ 5 w 20"/>
                <a:gd name="T33" fmla="*/ 3 h 14"/>
                <a:gd name="T34" fmla="*/ 0 w 20"/>
                <a:gd name="T35" fmla="*/ 3 h 14"/>
                <a:gd name="T36" fmla="*/ 2 w 20"/>
                <a:gd name="T37" fmla="*/ 3 h 14"/>
                <a:gd name="T38" fmla="*/ 2 w 20"/>
                <a:gd name="T39" fmla="*/ 3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4"/>
                <a:gd name="T62" fmla="*/ 20 w 20"/>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4">
                  <a:moveTo>
                    <a:pt x="2" y="10"/>
                  </a:moveTo>
                  <a:lnTo>
                    <a:pt x="2" y="7"/>
                  </a:lnTo>
                  <a:lnTo>
                    <a:pt x="2" y="3"/>
                  </a:lnTo>
                  <a:lnTo>
                    <a:pt x="2" y="2"/>
                  </a:lnTo>
                  <a:lnTo>
                    <a:pt x="5" y="0"/>
                  </a:lnTo>
                  <a:lnTo>
                    <a:pt x="9" y="2"/>
                  </a:lnTo>
                  <a:lnTo>
                    <a:pt x="11" y="3"/>
                  </a:lnTo>
                  <a:lnTo>
                    <a:pt x="18" y="3"/>
                  </a:lnTo>
                  <a:lnTo>
                    <a:pt x="20" y="5"/>
                  </a:lnTo>
                  <a:lnTo>
                    <a:pt x="20" y="7"/>
                  </a:lnTo>
                  <a:lnTo>
                    <a:pt x="18" y="7"/>
                  </a:lnTo>
                  <a:lnTo>
                    <a:pt x="14" y="7"/>
                  </a:lnTo>
                  <a:lnTo>
                    <a:pt x="11" y="10"/>
                  </a:lnTo>
                  <a:lnTo>
                    <a:pt x="11" y="14"/>
                  </a:lnTo>
                  <a:lnTo>
                    <a:pt x="5" y="14"/>
                  </a:lnTo>
                  <a:lnTo>
                    <a:pt x="5" y="12"/>
                  </a:lnTo>
                  <a:lnTo>
                    <a:pt x="5" y="10"/>
                  </a:lnTo>
                  <a:lnTo>
                    <a:pt x="0" y="10"/>
                  </a:lnTo>
                  <a:lnTo>
                    <a:pt x="2" y="7"/>
                  </a:lnTo>
                  <a:lnTo>
                    <a:pt x="2" y="10"/>
                  </a:lnTo>
                  <a:close/>
                </a:path>
              </a:pathLst>
            </a:custGeom>
            <a:solidFill>
              <a:srgbClr val="A4CA95"/>
            </a:solidFill>
            <a:ln w="9525">
              <a:noFill/>
              <a:round/>
              <a:headEnd/>
              <a:tailEnd/>
            </a:ln>
          </p:spPr>
          <p:txBody>
            <a:bodyPr/>
            <a:lstStyle/>
            <a:p>
              <a:endParaRPr lang="en-US"/>
            </a:p>
          </p:txBody>
        </p:sp>
        <p:sp>
          <p:nvSpPr>
            <p:cNvPr id="3813" name="Freeform 33"/>
            <p:cNvSpPr>
              <a:spLocks/>
            </p:cNvSpPr>
            <p:nvPr/>
          </p:nvSpPr>
          <p:spPr bwMode="gray">
            <a:xfrm>
              <a:off x="48" y="1543"/>
              <a:ext cx="329" cy="159"/>
            </a:xfrm>
            <a:custGeom>
              <a:avLst/>
              <a:gdLst>
                <a:gd name="T0" fmla="*/ 269 w 329"/>
                <a:gd name="T1" fmla="*/ 37 h 180"/>
                <a:gd name="T2" fmla="*/ 263 w 329"/>
                <a:gd name="T3" fmla="*/ 34 h 180"/>
                <a:gd name="T4" fmla="*/ 274 w 329"/>
                <a:gd name="T5" fmla="*/ 33 h 180"/>
                <a:gd name="T6" fmla="*/ 283 w 329"/>
                <a:gd name="T7" fmla="*/ 33 h 180"/>
                <a:gd name="T8" fmla="*/ 288 w 329"/>
                <a:gd name="T9" fmla="*/ 38 h 180"/>
                <a:gd name="T10" fmla="*/ 295 w 329"/>
                <a:gd name="T11" fmla="*/ 42 h 180"/>
                <a:gd name="T12" fmla="*/ 306 w 329"/>
                <a:gd name="T13" fmla="*/ 37 h 180"/>
                <a:gd name="T14" fmla="*/ 310 w 329"/>
                <a:gd name="T15" fmla="*/ 43 h 180"/>
                <a:gd name="T16" fmla="*/ 315 w 329"/>
                <a:gd name="T17" fmla="*/ 47 h 180"/>
                <a:gd name="T18" fmla="*/ 324 w 329"/>
                <a:gd name="T19" fmla="*/ 50 h 180"/>
                <a:gd name="T20" fmla="*/ 329 w 329"/>
                <a:gd name="T21" fmla="*/ 56 h 180"/>
                <a:gd name="T22" fmla="*/ 317 w 329"/>
                <a:gd name="T23" fmla="*/ 57 h 180"/>
                <a:gd name="T24" fmla="*/ 306 w 329"/>
                <a:gd name="T25" fmla="*/ 59 h 180"/>
                <a:gd name="T26" fmla="*/ 288 w 329"/>
                <a:gd name="T27" fmla="*/ 63 h 180"/>
                <a:gd name="T28" fmla="*/ 274 w 329"/>
                <a:gd name="T29" fmla="*/ 67 h 180"/>
                <a:gd name="T30" fmla="*/ 258 w 329"/>
                <a:gd name="T31" fmla="*/ 72 h 180"/>
                <a:gd name="T32" fmla="*/ 245 w 329"/>
                <a:gd name="T33" fmla="*/ 74 h 180"/>
                <a:gd name="T34" fmla="*/ 249 w 329"/>
                <a:gd name="T35" fmla="*/ 67 h 180"/>
                <a:gd name="T36" fmla="*/ 235 w 329"/>
                <a:gd name="T37" fmla="*/ 63 h 180"/>
                <a:gd name="T38" fmla="*/ 220 w 329"/>
                <a:gd name="T39" fmla="*/ 59 h 180"/>
                <a:gd name="T40" fmla="*/ 213 w 329"/>
                <a:gd name="T41" fmla="*/ 60 h 180"/>
                <a:gd name="T42" fmla="*/ 127 w 329"/>
                <a:gd name="T43" fmla="*/ 57 h 180"/>
                <a:gd name="T44" fmla="*/ 118 w 329"/>
                <a:gd name="T45" fmla="*/ 50 h 180"/>
                <a:gd name="T46" fmla="*/ 111 w 329"/>
                <a:gd name="T47" fmla="*/ 44 h 180"/>
                <a:gd name="T48" fmla="*/ 102 w 329"/>
                <a:gd name="T49" fmla="*/ 38 h 180"/>
                <a:gd name="T50" fmla="*/ 86 w 329"/>
                <a:gd name="T51" fmla="*/ 37 h 180"/>
                <a:gd name="T52" fmla="*/ 66 w 329"/>
                <a:gd name="T53" fmla="*/ 34 h 180"/>
                <a:gd name="T54" fmla="*/ 52 w 329"/>
                <a:gd name="T55" fmla="*/ 38 h 180"/>
                <a:gd name="T56" fmla="*/ 61 w 329"/>
                <a:gd name="T57" fmla="*/ 31 h 180"/>
                <a:gd name="T58" fmla="*/ 43 w 329"/>
                <a:gd name="T59" fmla="*/ 34 h 180"/>
                <a:gd name="T60" fmla="*/ 33 w 329"/>
                <a:gd name="T61" fmla="*/ 44 h 180"/>
                <a:gd name="T62" fmla="*/ 20 w 329"/>
                <a:gd name="T63" fmla="*/ 46 h 180"/>
                <a:gd name="T64" fmla="*/ 36 w 329"/>
                <a:gd name="T65" fmla="*/ 38 h 180"/>
                <a:gd name="T66" fmla="*/ 20 w 329"/>
                <a:gd name="T67" fmla="*/ 34 h 180"/>
                <a:gd name="T68" fmla="*/ 24 w 329"/>
                <a:gd name="T69" fmla="*/ 24 h 180"/>
                <a:gd name="T70" fmla="*/ 11 w 329"/>
                <a:gd name="T71" fmla="*/ 21 h 180"/>
                <a:gd name="T72" fmla="*/ 9 w 329"/>
                <a:gd name="T73" fmla="*/ 19 h 180"/>
                <a:gd name="T74" fmla="*/ 9 w 329"/>
                <a:gd name="T75" fmla="*/ 18 h 180"/>
                <a:gd name="T76" fmla="*/ 20 w 329"/>
                <a:gd name="T77" fmla="*/ 17 h 180"/>
                <a:gd name="T78" fmla="*/ 18 w 329"/>
                <a:gd name="T79" fmla="*/ 14 h 180"/>
                <a:gd name="T80" fmla="*/ 11 w 329"/>
                <a:gd name="T81" fmla="*/ 10 h 180"/>
                <a:gd name="T82" fmla="*/ 24 w 329"/>
                <a:gd name="T83" fmla="*/ 6 h 180"/>
                <a:gd name="T84" fmla="*/ 33 w 329"/>
                <a:gd name="T85" fmla="*/ 3 h 180"/>
                <a:gd name="T86" fmla="*/ 50 w 329"/>
                <a:gd name="T87" fmla="*/ 3 h 180"/>
                <a:gd name="T88" fmla="*/ 58 w 329"/>
                <a:gd name="T89" fmla="*/ 4 h 180"/>
                <a:gd name="T90" fmla="*/ 79 w 329"/>
                <a:gd name="T91" fmla="*/ 6 h 180"/>
                <a:gd name="T92" fmla="*/ 272 w 329"/>
                <a:gd name="T93" fmla="*/ 44 h 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9"/>
                <a:gd name="T142" fmla="*/ 0 h 180"/>
                <a:gd name="T143" fmla="*/ 329 w 329"/>
                <a:gd name="T144" fmla="*/ 180 h 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9" h="180">
                  <a:moveTo>
                    <a:pt x="263" y="96"/>
                  </a:moveTo>
                  <a:lnTo>
                    <a:pt x="265" y="94"/>
                  </a:lnTo>
                  <a:lnTo>
                    <a:pt x="269" y="87"/>
                  </a:lnTo>
                  <a:lnTo>
                    <a:pt x="269" y="84"/>
                  </a:lnTo>
                  <a:lnTo>
                    <a:pt x="263" y="82"/>
                  </a:lnTo>
                  <a:lnTo>
                    <a:pt x="263" y="80"/>
                  </a:lnTo>
                  <a:lnTo>
                    <a:pt x="265" y="75"/>
                  </a:lnTo>
                  <a:lnTo>
                    <a:pt x="269" y="74"/>
                  </a:lnTo>
                  <a:lnTo>
                    <a:pt x="274" y="77"/>
                  </a:lnTo>
                  <a:lnTo>
                    <a:pt x="274" y="74"/>
                  </a:lnTo>
                  <a:lnTo>
                    <a:pt x="279" y="75"/>
                  </a:lnTo>
                  <a:lnTo>
                    <a:pt x="283" y="77"/>
                  </a:lnTo>
                  <a:lnTo>
                    <a:pt x="286" y="80"/>
                  </a:lnTo>
                  <a:lnTo>
                    <a:pt x="288" y="84"/>
                  </a:lnTo>
                  <a:lnTo>
                    <a:pt x="288" y="91"/>
                  </a:lnTo>
                  <a:lnTo>
                    <a:pt x="288" y="89"/>
                  </a:lnTo>
                  <a:lnTo>
                    <a:pt x="292" y="98"/>
                  </a:lnTo>
                  <a:lnTo>
                    <a:pt x="295" y="98"/>
                  </a:lnTo>
                  <a:lnTo>
                    <a:pt x="297" y="96"/>
                  </a:lnTo>
                  <a:lnTo>
                    <a:pt x="303" y="89"/>
                  </a:lnTo>
                  <a:lnTo>
                    <a:pt x="306" y="87"/>
                  </a:lnTo>
                  <a:lnTo>
                    <a:pt x="306" y="91"/>
                  </a:lnTo>
                  <a:lnTo>
                    <a:pt x="310" y="96"/>
                  </a:lnTo>
                  <a:lnTo>
                    <a:pt x="310" y="103"/>
                  </a:lnTo>
                  <a:lnTo>
                    <a:pt x="312" y="106"/>
                  </a:lnTo>
                  <a:lnTo>
                    <a:pt x="312" y="110"/>
                  </a:lnTo>
                  <a:lnTo>
                    <a:pt x="315" y="111"/>
                  </a:lnTo>
                  <a:lnTo>
                    <a:pt x="317" y="113"/>
                  </a:lnTo>
                  <a:lnTo>
                    <a:pt x="317" y="118"/>
                  </a:lnTo>
                  <a:lnTo>
                    <a:pt x="324" y="118"/>
                  </a:lnTo>
                  <a:lnTo>
                    <a:pt x="320" y="125"/>
                  </a:lnTo>
                  <a:lnTo>
                    <a:pt x="326" y="125"/>
                  </a:lnTo>
                  <a:lnTo>
                    <a:pt x="329" y="130"/>
                  </a:lnTo>
                  <a:lnTo>
                    <a:pt x="326" y="135"/>
                  </a:lnTo>
                  <a:lnTo>
                    <a:pt x="320" y="137"/>
                  </a:lnTo>
                  <a:lnTo>
                    <a:pt x="317" y="137"/>
                  </a:lnTo>
                  <a:lnTo>
                    <a:pt x="317" y="142"/>
                  </a:lnTo>
                  <a:lnTo>
                    <a:pt x="312" y="144"/>
                  </a:lnTo>
                  <a:lnTo>
                    <a:pt x="306" y="142"/>
                  </a:lnTo>
                  <a:lnTo>
                    <a:pt x="301" y="142"/>
                  </a:lnTo>
                  <a:lnTo>
                    <a:pt x="295" y="144"/>
                  </a:lnTo>
                  <a:lnTo>
                    <a:pt x="288" y="149"/>
                  </a:lnTo>
                  <a:lnTo>
                    <a:pt x="283" y="152"/>
                  </a:lnTo>
                  <a:lnTo>
                    <a:pt x="279" y="154"/>
                  </a:lnTo>
                  <a:lnTo>
                    <a:pt x="274" y="159"/>
                  </a:lnTo>
                  <a:lnTo>
                    <a:pt x="269" y="164"/>
                  </a:lnTo>
                  <a:lnTo>
                    <a:pt x="260" y="171"/>
                  </a:lnTo>
                  <a:lnTo>
                    <a:pt x="258" y="173"/>
                  </a:lnTo>
                  <a:lnTo>
                    <a:pt x="251" y="176"/>
                  </a:lnTo>
                  <a:lnTo>
                    <a:pt x="245" y="180"/>
                  </a:lnTo>
                  <a:lnTo>
                    <a:pt x="245" y="176"/>
                  </a:lnTo>
                  <a:lnTo>
                    <a:pt x="249" y="175"/>
                  </a:lnTo>
                  <a:lnTo>
                    <a:pt x="249" y="168"/>
                  </a:lnTo>
                  <a:lnTo>
                    <a:pt x="249" y="161"/>
                  </a:lnTo>
                  <a:lnTo>
                    <a:pt x="245" y="152"/>
                  </a:lnTo>
                  <a:lnTo>
                    <a:pt x="236" y="152"/>
                  </a:lnTo>
                  <a:lnTo>
                    <a:pt x="235" y="149"/>
                  </a:lnTo>
                  <a:lnTo>
                    <a:pt x="231" y="147"/>
                  </a:lnTo>
                  <a:lnTo>
                    <a:pt x="222" y="149"/>
                  </a:lnTo>
                  <a:lnTo>
                    <a:pt x="220" y="142"/>
                  </a:lnTo>
                  <a:lnTo>
                    <a:pt x="217" y="142"/>
                  </a:lnTo>
                  <a:lnTo>
                    <a:pt x="213" y="140"/>
                  </a:lnTo>
                  <a:lnTo>
                    <a:pt x="213" y="144"/>
                  </a:lnTo>
                  <a:lnTo>
                    <a:pt x="136" y="142"/>
                  </a:lnTo>
                  <a:lnTo>
                    <a:pt x="133" y="140"/>
                  </a:lnTo>
                  <a:lnTo>
                    <a:pt x="127" y="137"/>
                  </a:lnTo>
                  <a:lnTo>
                    <a:pt x="124" y="135"/>
                  </a:lnTo>
                  <a:lnTo>
                    <a:pt x="118" y="127"/>
                  </a:lnTo>
                  <a:lnTo>
                    <a:pt x="118" y="122"/>
                  </a:lnTo>
                  <a:lnTo>
                    <a:pt x="117" y="118"/>
                  </a:lnTo>
                  <a:lnTo>
                    <a:pt x="113" y="113"/>
                  </a:lnTo>
                  <a:lnTo>
                    <a:pt x="111" y="106"/>
                  </a:lnTo>
                  <a:lnTo>
                    <a:pt x="108" y="103"/>
                  </a:lnTo>
                  <a:lnTo>
                    <a:pt x="102" y="98"/>
                  </a:lnTo>
                  <a:lnTo>
                    <a:pt x="102" y="91"/>
                  </a:lnTo>
                  <a:lnTo>
                    <a:pt x="95" y="94"/>
                  </a:lnTo>
                  <a:lnTo>
                    <a:pt x="93" y="94"/>
                  </a:lnTo>
                  <a:lnTo>
                    <a:pt x="86" y="87"/>
                  </a:lnTo>
                  <a:lnTo>
                    <a:pt x="81" y="84"/>
                  </a:lnTo>
                  <a:lnTo>
                    <a:pt x="75" y="87"/>
                  </a:lnTo>
                  <a:lnTo>
                    <a:pt x="66" y="80"/>
                  </a:lnTo>
                  <a:lnTo>
                    <a:pt x="61" y="82"/>
                  </a:lnTo>
                  <a:lnTo>
                    <a:pt x="58" y="84"/>
                  </a:lnTo>
                  <a:lnTo>
                    <a:pt x="52" y="91"/>
                  </a:lnTo>
                  <a:lnTo>
                    <a:pt x="52" y="84"/>
                  </a:lnTo>
                  <a:lnTo>
                    <a:pt x="56" y="82"/>
                  </a:lnTo>
                  <a:lnTo>
                    <a:pt x="61" y="75"/>
                  </a:lnTo>
                  <a:lnTo>
                    <a:pt x="56" y="75"/>
                  </a:lnTo>
                  <a:lnTo>
                    <a:pt x="50" y="80"/>
                  </a:lnTo>
                  <a:lnTo>
                    <a:pt x="43" y="84"/>
                  </a:lnTo>
                  <a:lnTo>
                    <a:pt x="41" y="91"/>
                  </a:lnTo>
                  <a:lnTo>
                    <a:pt x="36" y="103"/>
                  </a:lnTo>
                  <a:lnTo>
                    <a:pt x="33" y="104"/>
                  </a:lnTo>
                  <a:lnTo>
                    <a:pt x="27" y="111"/>
                  </a:lnTo>
                  <a:lnTo>
                    <a:pt x="20" y="111"/>
                  </a:lnTo>
                  <a:lnTo>
                    <a:pt x="20" y="110"/>
                  </a:lnTo>
                  <a:lnTo>
                    <a:pt x="27" y="103"/>
                  </a:lnTo>
                  <a:lnTo>
                    <a:pt x="33" y="96"/>
                  </a:lnTo>
                  <a:lnTo>
                    <a:pt x="36" y="91"/>
                  </a:lnTo>
                  <a:lnTo>
                    <a:pt x="36" y="89"/>
                  </a:lnTo>
                  <a:lnTo>
                    <a:pt x="24" y="89"/>
                  </a:lnTo>
                  <a:lnTo>
                    <a:pt x="20" y="82"/>
                  </a:lnTo>
                  <a:lnTo>
                    <a:pt x="11" y="75"/>
                  </a:lnTo>
                  <a:lnTo>
                    <a:pt x="9" y="74"/>
                  </a:lnTo>
                  <a:lnTo>
                    <a:pt x="24" y="58"/>
                  </a:lnTo>
                  <a:lnTo>
                    <a:pt x="24" y="51"/>
                  </a:lnTo>
                  <a:lnTo>
                    <a:pt x="18" y="51"/>
                  </a:lnTo>
                  <a:lnTo>
                    <a:pt x="11" y="51"/>
                  </a:lnTo>
                  <a:lnTo>
                    <a:pt x="9" y="53"/>
                  </a:lnTo>
                  <a:lnTo>
                    <a:pt x="9" y="48"/>
                  </a:lnTo>
                  <a:lnTo>
                    <a:pt x="9" y="45"/>
                  </a:lnTo>
                  <a:lnTo>
                    <a:pt x="7" y="48"/>
                  </a:lnTo>
                  <a:lnTo>
                    <a:pt x="0" y="45"/>
                  </a:lnTo>
                  <a:lnTo>
                    <a:pt x="9" y="43"/>
                  </a:lnTo>
                  <a:lnTo>
                    <a:pt x="11" y="38"/>
                  </a:lnTo>
                  <a:lnTo>
                    <a:pt x="18" y="41"/>
                  </a:lnTo>
                  <a:lnTo>
                    <a:pt x="20" y="41"/>
                  </a:lnTo>
                  <a:lnTo>
                    <a:pt x="24" y="41"/>
                  </a:lnTo>
                  <a:lnTo>
                    <a:pt x="20" y="34"/>
                  </a:lnTo>
                  <a:lnTo>
                    <a:pt x="18" y="34"/>
                  </a:lnTo>
                  <a:lnTo>
                    <a:pt x="15" y="29"/>
                  </a:lnTo>
                  <a:lnTo>
                    <a:pt x="15" y="27"/>
                  </a:lnTo>
                  <a:lnTo>
                    <a:pt x="11" y="24"/>
                  </a:lnTo>
                  <a:lnTo>
                    <a:pt x="15" y="19"/>
                  </a:lnTo>
                  <a:lnTo>
                    <a:pt x="18" y="19"/>
                  </a:lnTo>
                  <a:lnTo>
                    <a:pt x="24" y="14"/>
                  </a:lnTo>
                  <a:lnTo>
                    <a:pt x="27" y="9"/>
                  </a:lnTo>
                  <a:lnTo>
                    <a:pt x="29" y="7"/>
                  </a:lnTo>
                  <a:lnTo>
                    <a:pt x="33" y="3"/>
                  </a:lnTo>
                  <a:lnTo>
                    <a:pt x="36" y="0"/>
                  </a:lnTo>
                  <a:lnTo>
                    <a:pt x="41" y="0"/>
                  </a:lnTo>
                  <a:lnTo>
                    <a:pt x="50" y="3"/>
                  </a:lnTo>
                  <a:lnTo>
                    <a:pt x="52" y="3"/>
                  </a:lnTo>
                  <a:lnTo>
                    <a:pt x="52" y="7"/>
                  </a:lnTo>
                  <a:lnTo>
                    <a:pt x="58" y="7"/>
                  </a:lnTo>
                  <a:lnTo>
                    <a:pt x="66" y="9"/>
                  </a:lnTo>
                  <a:lnTo>
                    <a:pt x="72" y="12"/>
                  </a:lnTo>
                  <a:lnTo>
                    <a:pt x="79" y="14"/>
                  </a:lnTo>
                  <a:lnTo>
                    <a:pt x="258" y="147"/>
                  </a:lnTo>
                  <a:lnTo>
                    <a:pt x="278" y="113"/>
                  </a:lnTo>
                  <a:lnTo>
                    <a:pt x="272" y="104"/>
                  </a:lnTo>
                  <a:lnTo>
                    <a:pt x="263" y="96"/>
                  </a:lnTo>
                  <a:close/>
                </a:path>
              </a:pathLst>
            </a:custGeom>
            <a:solidFill>
              <a:srgbClr val="A4CA95"/>
            </a:solidFill>
            <a:ln w="9525">
              <a:noFill/>
              <a:round/>
              <a:headEnd/>
              <a:tailEnd/>
            </a:ln>
          </p:spPr>
          <p:txBody>
            <a:bodyPr/>
            <a:lstStyle/>
            <a:p>
              <a:endParaRPr lang="en-US"/>
            </a:p>
          </p:txBody>
        </p:sp>
        <p:sp>
          <p:nvSpPr>
            <p:cNvPr id="3814" name="Freeform 34"/>
            <p:cNvSpPr>
              <a:spLocks/>
            </p:cNvSpPr>
            <p:nvPr/>
          </p:nvSpPr>
          <p:spPr bwMode="gray">
            <a:xfrm>
              <a:off x="118" y="1537"/>
              <a:ext cx="209" cy="137"/>
            </a:xfrm>
            <a:custGeom>
              <a:avLst/>
              <a:gdLst>
                <a:gd name="T0" fmla="*/ 16 w 209"/>
                <a:gd name="T1" fmla="*/ 9 h 156"/>
                <a:gd name="T2" fmla="*/ 29 w 209"/>
                <a:gd name="T3" fmla="*/ 9 h 156"/>
                <a:gd name="T4" fmla="*/ 38 w 209"/>
                <a:gd name="T5" fmla="*/ 8 h 156"/>
                <a:gd name="T6" fmla="*/ 34 w 209"/>
                <a:gd name="T7" fmla="*/ 11 h 156"/>
                <a:gd name="T8" fmla="*/ 48 w 209"/>
                <a:gd name="T9" fmla="*/ 8 h 156"/>
                <a:gd name="T10" fmla="*/ 57 w 209"/>
                <a:gd name="T11" fmla="*/ 6 h 156"/>
                <a:gd name="T12" fmla="*/ 63 w 209"/>
                <a:gd name="T13" fmla="*/ 8 h 156"/>
                <a:gd name="T14" fmla="*/ 77 w 209"/>
                <a:gd name="T15" fmla="*/ 11 h 156"/>
                <a:gd name="T16" fmla="*/ 86 w 209"/>
                <a:gd name="T17" fmla="*/ 11 h 156"/>
                <a:gd name="T18" fmla="*/ 89 w 209"/>
                <a:gd name="T19" fmla="*/ 14 h 156"/>
                <a:gd name="T20" fmla="*/ 95 w 209"/>
                <a:gd name="T21" fmla="*/ 15 h 156"/>
                <a:gd name="T22" fmla="*/ 109 w 209"/>
                <a:gd name="T23" fmla="*/ 17 h 156"/>
                <a:gd name="T24" fmla="*/ 113 w 209"/>
                <a:gd name="T25" fmla="*/ 12 h 156"/>
                <a:gd name="T26" fmla="*/ 118 w 209"/>
                <a:gd name="T27" fmla="*/ 11 h 156"/>
                <a:gd name="T28" fmla="*/ 127 w 209"/>
                <a:gd name="T29" fmla="*/ 15 h 156"/>
                <a:gd name="T30" fmla="*/ 141 w 209"/>
                <a:gd name="T31" fmla="*/ 15 h 156"/>
                <a:gd name="T32" fmla="*/ 143 w 209"/>
                <a:gd name="T33" fmla="*/ 17 h 156"/>
                <a:gd name="T34" fmla="*/ 150 w 209"/>
                <a:gd name="T35" fmla="*/ 14 h 156"/>
                <a:gd name="T36" fmla="*/ 150 w 209"/>
                <a:gd name="T37" fmla="*/ 11 h 156"/>
                <a:gd name="T38" fmla="*/ 147 w 209"/>
                <a:gd name="T39" fmla="*/ 8 h 156"/>
                <a:gd name="T40" fmla="*/ 147 w 209"/>
                <a:gd name="T41" fmla="*/ 4 h 156"/>
                <a:gd name="T42" fmla="*/ 150 w 209"/>
                <a:gd name="T43" fmla="*/ 4 h 156"/>
                <a:gd name="T44" fmla="*/ 152 w 209"/>
                <a:gd name="T45" fmla="*/ 4 h 156"/>
                <a:gd name="T46" fmla="*/ 156 w 209"/>
                <a:gd name="T47" fmla="*/ 7 h 156"/>
                <a:gd name="T48" fmla="*/ 156 w 209"/>
                <a:gd name="T49" fmla="*/ 11 h 156"/>
                <a:gd name="T50" fmla="*/ 161 w 209"/>
                <a:gd name="T51" fmla="*/ 12 h 156"/>
                <a:gd name="T52" fmla="*/ 166 w 209"/>
                <a:gd name="T53" fmla="*/ 9 h 156"/>
                <a:gd name="T54" fmla="*/ 166 w 209"/>
                <a:gd name="T55" fmla="*/ 17 h 156"/>
                <a:gd name="T56" fmla="*/ 179 w 209"/>
                <a:gd name="T57" fmla="*/ 14 h 156"/>
                <a:gd name="T58" fmla="*/ 179 w 209"/>
                <a:gd name="T59" fmla="*/ 9 h 156"/>
                <a:gd name="T60" fmla="*/ 184 w 209"/>
                <a:gd name="T61" fmla="*/ 15 h 156"/>
                <a:gd name="T62" fmla="*/ 175 w 209"/>
                <a:gd name="T63" fmla="*/ 20 h 156"/>
                <a:gd name="T64" fmla="*/ 161 w 209"/>
                <a:gd name="T65" fmla="*/ 22 h 156"/>
                <a:gd name="T66" fmla="*/ 161 w 209"/>
                <a:gd name="T67" fmla="*/ 28 h 156"/>
                <a:gd name="T68" fmla="*/ 156 w 209"/>
                <a:gd name="T69" fmla="*/ 32 h 156"/>
                <a:gd name="T70" fmla="*/ 147 w 209"/>
                <a:gd name="T71" fmla="*/ 35 h 156"/>
                <a:gd name="T72" fmla="*/ 147 w 209"/>
                <a:gd name="T73" fmla="*/ 40 h 156"/>
                <a:gd name="T74" fmla="*/ 150 w 209"/>
                <a:gd name="T75" fmla="*/ 42 h 156"/>
                <a:gd name="T76" fmla="*/ 161 w 209"/>
                <a:gd name="T77" fmla="*/ 45 h 156"/>
                <a:gd name="T78" fmla="*/ 170 w 209"/>
                <a:gd name="T79" fmla="*/ 47 h 156"/>
                <a:gd name="T80" fmla="*/ 181 w 209"/>
                <a:gd name="T81" fmla="*/ 49 h 156"/>
                <a:gd name="T82" fmla="*/ 190 w 209"/>
                <a:gd name="T83" fmla="*/ 52 h 156"/>
                <a:gd name="T84" fmla="*/ 193 w 209"/>
                <a:gd name="T85" fmla="*/ 51 h 156"/>
                <a:gd name="T86" fmla="*/ 202 w 209"/>
                <a:gd name="T87" fmla="*/ 46 h 156"/>
                <a:gd name="T88" fmla="*/ 208 w 209"/>
                <a:gd name="T89" fmla="*/ 41 h 156"/>
                <a:gd name="T90" fmla="*/ 0 w 209"/>
                <a:gd name="T91" fmla="*/ 11 h 1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9"/>
                <a:gd name="T139" fmla="*/ 0 h 156"/>
                <a:gd name="T140" fmla="*/ 209 w 209"/>
                <a:gd name="T141" fmla="*/ 156 h 1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9" h="156">
                  <a:moveTo>
                    <a:pt x="11" y="22"/>
                  </a:moveTo>
                  <a:lnTo>
                    <a:pt x="14" y="21"/>
                  </a:lnTo>
                  <a:lnTo>
                    <a:pt x="16" y="21"/>
                  </a:lnTo>
                  <a:lnTo>
                    <a:pt x="23" y="22"/>
                  </a:lnTo>
                  <a:lnTo>
                    <a:pt x="25" y="26"/>
                  </a:lnTo>
                  <a:lnTo>
                    <a:pt x="29" y="21"/>
                  </a:lnTo>
                  <a:lnTo>
                    <a:pt x="32" y="19"/>
                  </a:lnTo>
                  <a:lnTo>
                    <a:pt x="34" y="19"/>
                  </a:lnTo>
                  <a:lnTo>
                    <a:pt x="38" y="19"/>
                  </a:lnTo>
                  <a:lnTo>
                    <a:pt x="34" y="21"/>
                  </a:lnTo>
                  <a:lnTo>
                    <a:pt x="34" y="22"/>
                  </a:lnTo>
                  <a:lnTo>
                    <a:pt x="34" y="26"/>
                  </a:lnTo>
                  <a:lnTo>
                    <a:pt x="41" y="22"/>
                  </a:lnTo>
                  <a:lnTo>
                    <a:pt x="43" y="21"/>
                  </a:lnTo>
                  <a:lnTo>
                    <a:pt x="48" y="19"/>
                  </a:lnTo>
                  <a:lnTo>
                    <a:pt x="52" y="16"/>
                  </a:lnTo>
                  <a:lnTo>
                    <a:pt x="54" y="14"/>
                  </a:lnTo>
                  <a:lnTo>
                    <a:pt x="57" y="14"/>
                  </a:lnTo>
                  <a:lnTo>
                    <a:pt x="57" y="19"/>
                  </a:lnTo>
                  <a:lnTo>
                    <a:pt x="61" y="21"/>
                  </a:lnTo>
                  <a:lnTo>
                    <a:pt x="63" y="19"/>
                  </a:lnTo>
                  <a:lnTo>
                    <a:pt x="66" y="16"/>
                  </a:lnTo>
                  <a:lnTo>
                    <a:pt x="70" y="21"/>
                  </a:lnTo>
                  <a:lnTo>
                    <a:pt x="77" y="26"/>
                  </a:lnTo>
                  <a:lnTo>
                    <a:pt x="77" y="28"/>
                  </a:lnTo>
                  <a:lnTo>
                    <a:pt x="81" y="28"/>
                  </a:lnTo>
                  <a:lnTo>
                    <a:pt x="86" y="28"/>
                  </a:lnTo>
                  <a:lnTo>
                    <a:pt x="89" y="29"/>
                  </a:lnTo>
                  <a:lnTo>
                    <a:pt x="89" y="31"/>
                  </a:lnTo>
                  <a:lnTo>
                    <a:pt x="89" y="34"/>
                  </a:lnTo>
                  <a:lnTo>
                    <a:pt x="91" y="36"/>
                  </a:lnTo>
                  <a:lnTo>
                    <a:pt x="95" y="36"/>
                  </a:lnTo>
                  <a:lnTo>
                    <a:pt x="95" y="38"/>
                  </a:lnTo>
                  <a:lnTo>
                    <a:pt x="100" y="36"/>
                  </a:lnTo>
                  <a:lnTo>
                    <a:pt x="107" y="41"/>
                  </a:lnTo>
                  <a:lnTo>
                    <a:pt x="109" y="41"/>
                  </a:lnTo>
                  <a:lnTo>
                    <a:pt x="109" y="38"/>
                  </a:lnTo>
                  <a:lnTo>
                    <a:pt x="113" y="34"/>
                  </a:lnTo>
                  <a:lnTo>
                    <a:pt x="113" y="31"/>
                  </a:lnTo>
                  <a:lnTo>
                    <a:pt x="109" y="31"/>
                  </a:lnTo>
                  <a:lnTo>
                    <a:pt x="115" y="29"/>
                  </a:lnTo>
                  <a:lnTo>
                    <a:pt x="118" y="29"/>
                  </a:lnTo>
                  <a:lnTo>
                    <a:pt x="122" y="31"/>
                  </a:lnTo>
                  <a:lnTo>
                    <a:pt x="123" y="34"/>
                  </a:lnTo>
                  <a:lnTo>
                    <a:pt x="127" y="36"/>
                  </a:lnTo>
                  <a:lnTo>
                    <a:pt x="129" y="36"/>
                  </a:lnTo>
                  <a:lnTo>
                    <a:pt x="136" y="38"/>
                  </a:lnTo>
                  <a:lnTo>
                    <a:pt x="141" y="38"/>
                  </a:lnTo>
                  <a:lnTo>
                    <a:pt x="143" y="36"/>
                  </a:lnTo>
                  <a:lnTo>
                    <a:pt x="147" y="36"/>
                  </a:lnTo>
                  <a:lnTo>
                    <a:pt x="143" y="41"/>
                  </a:lnTo>
                  <a:lnTo>
                    <a:pt x="143" y="43"/>
                  </a:lnTo>
                  <a:lnTo>
                    <a:pt x="147" y="41"/>
                  </a:lnTo>
                  <a:lnTo>
                    <a:pt x="150" y="34"/>
                  </a:lnTo>
                  <a:lnTo>
                    <a:pt x="152" y="31"/>
                  </a:lnTo>
                  <a:lnTo>
                    <a:pt x="152" y="29"/>
                  </a:lnTo>
                  <a:lnTo>
                    <a:pt x="150" y="28"/>
                  </a:lnTo>
                  <a:lnTo>
                    <a:pt x="152" y="22"/>
                  </a:lnTo>
                  <a:lnTo>
                    <a:pt x="147" y="21"/>
                  </a:lnTo>
                  <a:lnTo>
                    <a:pt x="147" y="19"/>
                  </a:lnTo>
                  <a:lnTo>
                    <a:pt x="143" y="14"/>
                  </a:lnTo>
                  <a:lnTo>
                    <a:pt x="143" y="12"/>
                  </a:lnTo>
                  <a:lnTo>
                    <a:pt x="147" y="7"/>
                  </a:lnTo>
                  <a:lnTo>
                    <a:pt x="143" y="5"/>
                  </a:lnTo>
                  <a:lnTo>
                    <a:pt x="147" y="0"/>
                  </a:lnTo>
                  <a:lnTo>
                    <a:pt x="150" y="4"/>
                  </a:lnTo>
                  <a:lnTo>
                    <a:pt x="150" y="0"/>
                  </a:lnTo>
                  <a:lnTo>
                    <a:pt x="150" y="4"/>
                  </a:lnTo>
                  <a:lnTo>
                    <a:pt x="152" y="5"/>
                  </a:lnTo>
                  <a:lnTo>
                    <a:pt x="152" y="12"/>
                  </a:lnTo>
                  <a:lnTo>
                    <a:pt x="152" y="14"/>
                  </a:lnTo>
                  <a:lnTo>
                    <a:pt x="156" y="16"/>
                  </a:lnTo>
                  <a:lnTo>
                    <a:pt x="156" y="19"/>
                  </a:lnTo>
                  <a:lnTo>
                    <a:pt x="156" y="21"/>
                  </a:lnTo>
                  <a:lnTo>
                    <a:pt x="156" y="26"/>
                  </a:lnTo>
                  <a:lnTo>
                    <a:pt x="157" y="26"/>
                  </a:lnTo>
                  <a:lnTo>
                    <a:pt x="157" y="28"/>
                  </a:lnTo>
                  <a:lnTo>
                    <a:pt x="161" y="31"/>
                  </a:lnTo>
                  <a:lnTo>
                    <a:pt x="161" y="34"/>
                  </a:lnTo>
                  <a:lnTo>
                    <a:pt x="165" y="28"/>
                  </a:lnTo>
                  <a:lnTo>
                    <a:pt x="166" y="22"/>
                  </a:lnTo>
                  <a:lnTo>
                    <a:pt x="170" y="29"/>
                  </a:lnTo>
                  <a:lnTo>
                    <a:pt x="166" y="31"/>
                  </a:lnTo>
                  <a:lnTo>
                    <a:pt x="166" y="43"/>
                  </a:lnTo>
                  <a:lnTo>
                    <a:pt x="172" y="43"/>
                  </a:lnTo>
                  <a:lnTo>
                    <a:pt x="175" y="36"/>
                  </a:lnTo>
                  <a:lnTo>
                    <a:pt x="179" y="34"/>
                  </a:lnTo>
                  <a:lnTo>
                    <a:pt x="179" y="29"/>
                  </a:lnTo>
                  <a:lnTo>
                    <a:pt x="179" y="26"/>
                  </a:lnTo>
                  <a:lnTo>
                    <a:pt x="179" y="22"/>
                  </a:lnTo>
                  <a:lnTo>
                    <a:pt x="184" y="29"/>
                  </a:lnTo>
                  <a:lnTo>
                    <a:pt x="184" y="36"/>
                  </a:lnTo>
                  <a:lnTo>
                    <a:pt x="184" y="38"/>
                  </a:lnTo>
                  <a:lnTo>
                    <a:pt x="184" y="45"/>
                  </a:lnTo>
                  <a:lnTo>
                    <a:pt x="181" y="50"/>
                  </a:lnTo>
                  <a:lnTo>
                    <a:pt x="175" y="50"/>
                  </a:lnTo>
                  <a:lnTo>
                    <a:pt x="172" y="48"/>
                  </a:lnTo>
                  <a:lnTo>
                    <a:pt x="170" y="55"/>
                  </a:lnTo>
                  <a:lnTo>
                    <a:pt x="161" y="55"/>
                  </a:lnTo>
                  <a:lnTo>
                    <a:pt x="165" y="58"/>
                  </a:lnTo>
                  <a:lnTo>
                    <a:pt x="165" y="65"/>
                  </a:lnTo>
                  <a:lnTo>
                    <a:pt x="161" y="72"/>
                  </a:lnTo>
                  <a:lnTo>
                    <a:pt x="161" y="74"/>
                  </a:lnTo>
                  <a:lnTo>
                    <a:pt x="157" y="74"/>
                  </a:lnTo>
                  <a:lnTo>
                    <a:pt x="156" y="79"/>
                  </a:lnTo>
                  <a:lnTo>
                    <a:pt x="152" y="81"/>
                  </a:lnTo>
                  <a:lnTo>
                    <a:pt x="150" y="82"/>
                  </a:lnTo>
                  <a:lnTo>
                    <a:pt x="147" y="87"/>
                  </a:lnTo>
                  <a:lnTo>
                    <a:pt x="147" y="89"/>
                  </a:lnTo>
                  <a:lnTo>
                    <a:pt x="147" y="94"/>
                  </a:lnTo>
                  <a:lnTo>
                    <a:pt x="147" y="98"/>
                  </a:lnTo>
                  <a:lnTo>
                    <a:pt x="147" y="103"/>
                  </a:lnTo>
                  <a:lnTo>
                    <a:pt x="152" y="98"/>
                  </a:lnTo>
                  <a:lnTo>
                    <a:pt x="150" y="106"/>
                  </a:lnTo>
                  <a:lnTo>
                    <a:pt x="156" y="106"/>
                  </a:lnTo>
                  <a:lnTo>
                    <a:pt x="157" y="106"/>
                  </a:lnTo>
                  <a:lnTo>
                    <a:pt x="161" y="110"/>
                  </a:lnTo>
                  <a:lnTo>
                    <a:pt x="161" y="111"/>
                  </a:lnTo>
                  <a:lnTo>
                    <a:pt x="165" y="113"/>
                  </a:lnTo>
                  <a:lnTo>
                    <a:pt x="170" y="117"/>
                  </a:lnTo>
                  <a:lnTo>
                    <a:pt x="175" y="117"/>
                  </a:lnTo>
                  <a:lnTo>
                    <a:pt x="179" y="118"/>
                  </a:lnTo>
                  <a:lnTo>
                    <a:pt x="181" y="123"/>
                  </a:lnTo>
                  <a:lnTo>
                    <a:pt x="181" y="129"/>
                  </a:lnTo>
                  <a:lnTo>
                    <a:pt x="184" y="132"/>
                  </a:lnTo>
                  <a:lnTo>
                    <a:pt x="190" y="129"/>
                  </a:lnTo>
                  <a:lnTo>
                    <a:pt x="190" y="135"/>
                  </a:lnTo>
                  <a:lnTo>
                    <a:pt x="193" y="132"/>
                  </a:lnTo>
                  <a:lnTo>
                    <a:pt x="193" y="125"/>
                  </a:lnTo>
                  <a:lnTo>
                    <a:pt x="193" y="120"/>
                  </a:lnTo>
                  <a:lnTo>
                    <a:pt x="199" y="118"/>
                  </a:lnTo>
                  <a:lnTo>
                    <a:pt x="202" y="113"/>
                  </a:lnTo>
                  <a:lnTo>
                    <a:pt x="202" y="106"/>
                  </a:lnTo>
                  <a:lnTo>
                    <a:pt x="199" y="101"/>
                  </a:lnTo>
                  <a:lnTo>
                    <a:pt x="208" y="101"/>
                  </a:lnTo>
                  <a:lnTo>
                    <a:pt x="209" y="134"/>
                  </a:lnTo>
                  <a:lnTo>
                    <a:pt x="190" y="156"/>
                  </a:lnTo>
                  <a:lnTo>
                    <a:pt x="0" y="29"/>
                  </a:lnTo>
                  <a:lnTo>
                    <a:pt x="2" y="22"/>
                  </a:lnTo>
                  <a:lnTo>
                    <a:pt x="11" y="22"/>
                  </a:lnTo>
                  <a:close/>
                </a:path>
              </a:pathLst>
            </a:custGeom>
            <a:solidFill>
              <a:srgbClr val="A4CA95"/>
            </a:solidFill>
            <a:ln w="9525">
              <a:noFill/>
              <a:round/>
              <a:headEnd/>
              <a:tailEnd/>
            </a:ln>
          </p:spPr>
          <p:txBody>
            <a:bodyPr/>
            <a:lstStyle/>
            <a:p>
              <a:endParaRPr lang="en-US"/>
            </a:p>
          </p:txBody>
        </p:sp>
        <p:sp>
          <p:nvSpPr>
            <p:cNvPr id="3815" name="Freeform 35"/>
            <p:cNvSpPr>
              <a:spLocks/>
            </p:cNvSpPr>
            <p:nvPr/>
          </p:nvSpPr>
          <p:spPr bwMode="gray">
            <a:xfrm>
              <a:off x="172" y="1662"/>
              <a:ext cx="188" cy="130"/>
            </a:xfrm>
            <a:custGeom>
              <a:avLst/>
              <a:gdLst>
                <a:gd name="T0" fmla="*/ 89 w 188"/>
                <a:gd name="T1" fmla="*/ 0 h 147"/>
                <a:gd name="T2" fmla="*/ 112 w 188"/>
                <a:gd name="T3" fmla="*/ 4 h 147"/>
                <a:gd name="T4" fmla="*/ 127 w 188"/>
                <a:gd name="T5" fmla="*/ 11 h 147"/>
                <a:gd name="T6" fmla="*/ 130 w 188"/>
                <a:gd name="T7" fmla="*/ 14 h 147"/>
                <a:gd name="T8" fmla="*/ 159 w 188"/>
                <a:gd name="T9" fmla="*/ 7 h 147"/>
                <a:gd name="T10" fmla="*/ 173 w 188"/>
                <a:gd name="T11" fmla="*/ 4 h 147"/>
                <a:gd name="T12" fmla="*/ 182 w 188"/>
                <a:gd name="T13" fmla="*/ 4 h 147"/>
                <a:gd name="T14" fmla="*/ 177 w 188"/>
                <a:gd name="T15" fmla="*/ 6 h 147"/>
                <a:gd name="T16" fmla="*/ 182 w 188"/>
                <a:gd name="T17" fmla="*/ 8 h 147"/>
                <a:gd name="T18" fmla="*/ 179 w 188"/>
                <a:gd name="T19" fmla="*/ 9 h 147"/>
                <a:gd name="T20" fmla="*/ 177 w 188"/>
                <a:gd name="T21" fmla="*/ 11 h 147"/>
                <a:gd name="T22" fmla="*/ 164 w 188"/>
                <a:gd name="T23" fmla="*/ 10 h 147"/>
                <a:gd name="T24" fmla="*/ 164 w 188"/>
                <a:gd name="T25" fmla="*/ 14 h 147"/>
                <a:gd name="T26" fmla="*/ 162 w 188"/>
                <a:gd name="T27" fmla="*/ 15 h 147"/>
                <a:gd name="T28" fmla="*/ 154 w 188"/>
                <a:gd name="T29" fmla="*/ 17 h 147"/>
                <a:gd name="T30" fmla="*/ 148 w 188"/>
                <a:gd name="T31" fmla="*/ 20 h 147"/>
                <a:gd name="T32" fmla="*/ 141 w 188"/>
                <a:gd name="T33" fmla="*/ 24 h 147"/>
                <a:gd name="T34" fmla="*/ 139 w 188"/>
                <a:gd name="T35" fmla="*/ 27 h 147"/>
                <a:gd name="T36" fmla="*/ 127 w 188"/>
                <a:gd name="T37" fmla="*/ 30 h 147"/>
                <a:gd name="T38" fmla="*/ 127 w 188"/>
                <a:gd name="T39" fmla="*/ 34 h 147"/>
                <a:gd name="T40" fmla="*/ 130 w 188"/>
                <a:gd name="T41" fmla="*/ 39 h 147"/>
                <a:gd name="T42" fmla="*/ 127 w 188"/>
                <a:gd name="T43" fmla="*/ 42 h 147"/>
                <a:gd name="T44" fmla="*/ 123 w 188"/>
                <a:gd name="T45" fmla="*/ 39 h 147"/>
                <a:gd name="T46" fmla="*/ 123 w 188"/>
                <a:gd name="T47" fmla="*/ 36 h 147"/>
                <a:gd name="T48" fmla="*/ 112 w 188"/>
                <a:gd name="T49" fmla="*/ 34 h 147"/>
                <a:gd name="T50" fmla="*/ 107 w 188"/>
                <a:gd name="T51" fmla="*/ 34 h 147"/>
                <a:gd name="T52" fmla="*/ 96 w 188"/>
                <a:gd name="T53" fmla="*/ 33 h 147"/>
                <a:gd name="T54" fmla="*/ 80 w 188"/>
                <a:gd name="T55" fmla="*/ 34 h 147"/>
                <a:gd name="T56" fmla="*/ 82 w 188"/>
                <a:gd name="T57" fmla="*/ 43 h 147"/>
                <a:gd name="T58" fmla="*/ 87 w 188"/>
                <a:gd name="T59" fmla="*/ 50 h 147"/>
                <a:gd name="T60" fmla="*/ 96 w 188"/>
                <a:gd name="T61" fmla="*/ 48 h 147"/>
                <a:gd name="T62" fmla="*/ 112 w 188"/>
                <a:gd name="T63" fmla="*/ 45 h 147"/>
                <a:gd name="T64" fmla="*/ 107 w 188"/>
                <a:gd name="T65" fmla="*/ 50 h 147"/>
                <a:gd name="T66" fmla="*/ 121 w 188"/>
                <a:gd name="T67" fmla="*/ 54 h 147"/>
                <a:gd name="T68" fmla="*/ 127 w 188"/>
                <a:gd name="T69" fmla="*/ 60 h 147"/>
                <a:gd name="T70" fmla="*/ 134 w 188"/>
                <a:gd name="T71" fmla="*/ 62 h 147"/>
                <a:gd name="T72" fmla="*/ 112 w 188"/>
                <a:gd name="T73" fmla="*/ 58 h 147"/>
                <a:gd name="T74" fmla="*/ 98 w 188"/>
                <a:gd name="T75" fmla="*/ 54 h 147"/>
                <a:gd name="T76" fmla="*/ 78 w 188"/>
                <a:gd name="T77" fmla="*/ 51 h 147"/>
                <a:gd name="T78" fmla="*/ 59 w 188"/>
                <a:gd name="T79" fmla="*/ 48 h 147"/>
                <a:gd name="T80" fmla="*/ 46 w 188"/>
                <a:gd name="T81" fmla="*/ 39 h 147"/>
                <a:gd name="T82" fmla="*/ 32 w 188"/>
                <a:gd name="T83" fmla="*/ 28 h 147"/>
                <a:gd name="T84" fmla="*/ 37 w 188"/>
                <a:gd name="T85" fmla="*/ 34 h 147"/>
                <a:gd name="T86" fmla="*/ 44 w 188"/>
                <a:gd name="T87" fmla="*/ 42 h 147"/>
                <a:gd name="T88" fmla="*/ 32 w 188"/>
                <a:gd name="T89" fmla="*/ 36 h 147"/>
                <a:gd name="T90" fmla="*/ 27 w 188"/>
                <a:gd name="T91" fmla="*/ 30 h 147"/>
                <a:gd name="T92" fmla="*/ 12 w 188"/>
                <a:gd name="T93" fmla="*/ 24 h 147"/>
                <a:gd name="T94" fmla="*/ 7 w 188"/>
                <a:gd name="T95" fmla="*/ 17 h 147"/>
                <a:gd name="T96" fmla="*/ 0 w 188"/>
                <a:gd name="T97" fmla="*/ 9 h 147"/>
                <a:gd name="T98" fmla="*/ 3 w 188"/>
                <a:gd name="T99" fmla="*/ 4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
                <a:gd name="T151" fmla="*/ 0 h 147"/>
                <a:gd name="T152" fmla="*/ 188 w 188"/>
                <a:gd name="T153" fmla="*/ 147 h 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 h="147">
                  <a:moveTo>
                    <a:pt x="7" y="0"/>
                  </a:moveTo>
                  <a:lnTo>
                    <a:pt x="87" y="5"/>
                  </a:lnTo>
                  <a:lnTo>
                    <a:pt x="87" y="0"/>
                  </a:lnTo>
                  <a:lnTo>
                    <a:pt x="89" y="0"/>
                  </a:lnTo>
                  <a:lnTo>
                    <a:pt x="96" y="5"/>
                  </a:lnTo>
                  <a:lnTo>
                    <a:pt x="102" y="7"/>
                  </a:lnTo>
                  <a:lnTo>
                    <a:pt x="111" y="7"/>
                  </a:lnTo>
                  <a:lnTo>
                    <a:pt x="112" y="9"/>
                  </a:lnTo>
                  <a:lnTo>
                    <a:pt x="118" y="14"/>
                  </a:lnTo>
                  <a:lnTo>
                    <a:pt x="118" y="16"/>
                  </a:lnTo>
                  <a:lnTo>
                    <a:pt x="125" y="19"/>
                  </a:lnTo>
                  <a:lnTo>
                    <a:pt x="127" y="26"/>
                  </a:lnTo>
                  <a:lnTo>
                    <a:pt x="125" y="33"/>
                  </a:lnTo>
                  <a:lnTo>
                    <a:pt x="127" y="36"/>
                  </a:lnTo>
                  <a:lnTo>
                    <a:pt x="127" y="38"/>
                  </a:lnTo>
                  <a:lnTo>
                    <a:pt x="130" y="33"/>
                  </a:lnTo>
                  <a:lnTo>
                    <a:pt x="136" y="31"/>
                  </a:lnTo>
                  <a:lnTo>
                    <a:pt x="145" y="26"/>
                  </a:lnTo>
                  <a:lnTo>
                    <a:pt x="154" y="22"/>
                  </a:lnTo>
                  <a:lnTo>
                    <a:pt x="159" y="17"/>
                  </a:lnTo>
                  <a:lnTo>
                    <a:pt x="162" y="16"/>
                  </a:lnTo>
                  <a:lnTo>
                    <a:pt x="164" y="12"/>
                  </a:lnTo>
                  <a:lnTo>
                    <a:pt x="171" y="9"/>
                  </a:lnTo>
                  <a:lnTo>
                    <a:pt x="173" y="7"/>
                  </a:lnTo>
                  <a:lnTo>
                    <a:pt x="177" y="5"/>
                  </a:lnTo>
                  <a:lnTo>
                    <a:pt x="177" y="7"/>
                  </a:lnTo>
                  <a:lnTo>
                    <a:pt x="182" y="5"/>
                  </a:lnTo>
                  <a:lnTo>
                    <a:pt x="182" y="7"/>
                  </a:lnTo>
                  <a:lnTo>
                    <a:pt x="182" y="9"/>
                  </a:lnTo>
                  <a:lnTo>
                    <a:pt x="177" y="9"/>
                  </a:lnTo>
                  <a:lnTo>
                    <a:pt x="173" y="9"/>
                  </a:lnTo>
                  <a:lnTo>
                    <a:pt x="177" y="14"/>
                  </a:lnTo>
                  <a:lnTo>
                    <a:pt x="179" y="14"/>
                  </a:lnTo>
                  <a:lnTo>
                    <a:pt x="182" y="16"/>
                  </a:lnTo>
                  <a:lnTo>
                    <a:pt x="186" y="17"/>
                  </a:lnTo>
                  <a:lnTo>
                    <a:pt x="182" y="19"/>
                  </a:lnTo>
                  <a:lnTo>
                    <a:pt x="188" y="19"/>
                  </a:lnTo>
                  <a:lnTo>
                    <a:pt x="186" y="24"/>
                  </a:lnTo>
                  <a:lnTo>
                    <a:pt x="182" y="24"/>
                  </a:lnTo>
                  <a:lnTo>
                    <a:pt x="179" y="22"/>
                  </a:lnTo>
                  <a:lnTo>
                    <a:pt x="177" y="19"/>
                  </a:lnTo>
                  <a:lnTo>
                    <a:pt x="179" y="24"/>
                  </a:lnTo>
                  <a:lnTo>
                    <a:pt x="182" y="29"/>
                  </a:lnTo>
                  <a:lnTo>
                    <a:pt x="177" y="26"/>
                  </a:lnTo>
                  <a:lnTo>
                    <a:pt x="173" y="24"/>
                  </a:lnTo>
                  <a:lnTo>
                    <a:pt x="171" y="24"/>
                  </a:lnTo>
                  <a:lnTo>
                    <a:pt x="168" y="24"/>
                  </a:lnTo>
                  <a:lnTo>
                    <a:pt x="164" y="24"/>
                  </a:lnTo>
                  <a:lnTo>
                    <a:pt x="162" y="26"/>
                  </a:lnTo>
                  <a:lnTo>
                    <a:pt x="162" y="29"/>
                  </a:lnTo>
                  <a:lnTo>
                    <a:pt x="162" y="33"/>
                  </a:lnTo>
                  <a:lnTo>
                    <a:pt x="164" y="33"/>
                  </a:lnTo>
                  <a:lnTo>
                    <a:pt x="168" y="33"/>
                  </a:lnTo>
                  <a:lnTo>
                    <a:pt x="168" y="36"/>
                  </a:lnTo>
                  <a:lnTo>
                    <a:pt x="164" y="36"/>
                  </a:lnTo>
                  <a:lnTo>
                    <a:pt x="162" y="36"/>
                  </a:lnTo>
                  <a:lnTo>
                    <a:pt x="159" y="36"/>
                  </a:lnTo>
                  <a:lnTo>
                    <a:pt x="155" y="36"/>
                  </a:lnTo>
                  <a:lnTo>
                    <a:pt x="154" y="38"/>
                  </a:lnTo>
                  <a:lnTo>
                    <a:pt x="154" y="40"/>
                  </a:lnTo>
                  <a:lnTo>
                    <a:pt x="154" y="41"/>
                  </a:lnTo>
                  <a:lnTo>
                    <a:pt x="154" y="45"/>
                  </a:lnTo>
                  <a:lnTo>
                    <a:pt x="148" y="46"/>
                  </a:lnTo>
                  <a:lnTo>
                    <a:pt x="148" y="48"/>
                  </a:lnTo>
                  <a:lnTo>
                    <a:pt x="145" y="52"/>
                  </a:lnTo>
                  <a:lnTo>
                    <a:pt x="139" y="52"/>
                  </a:lnTo>
                  <a:lnTo>
                    <a:pt x="141" y="53"/>
                  </a:lnTo>
                  <a:lnTo>
                    <a:pt x="141" y="55"/>
                  </a:lnTo>
                  <a:lnTo>
                    <a:pt x="141" y="58"/>
                  </a:lnTo>
                  <a:lnTo>
                    <a:pt x="141" y="60"/>
                  </a:lnTo>
                  <a:lnTo>
                    <a:pt x="139" y="62"/>
                  </a:lnTo>
                  <a:lnTo>
                    <a:pt x="139" y="63"/>
                  </a:lnTo>
                  <a:lnTo>
                    <a:pt x="136" y="67"/>
                  </a:lnTo>
                  <a:lnTo>
                    <a:pt x="134" y="67"/>
                  </a:lnTo>
                  <a:lnTo>
                    <a:pt x="130" y="69"/>
                  </a:lnTo>
                  <a:lnTo>
                    <a:pt x="127" y="70"/>
                  </a:lnTo>
                  <a:lnTo>
                    <a:pt x="127" y="74"/>
                  </a:lnTo>
                  <a:lnTo>
                    <a:pt x="127" y="75"/>
                  </a:lnTo>
                  <a:lnTo>
                    <a:pt x="127" y="77"/>
                  </a:lnTo>
                  <a:lnTo>
                    <a:pt x="127" y="82"/>
                  </a:lnTo>
                  <a:lnTo>
                    <a:pt x="128" y="82"/>
                  </a:lnTo>
                  <a:lnTo>
                    <a:pt x="130" y="87"/>
                  </a:lnTo>
                  <a:lnTo>
                    <a:pt x="130" y="91"/>
                  </a:lnTo>
                  <a:lnTo>
                    <a:pt x="130" y="93"/>
                  </a:lnTo>
                  <a:lnTo>
                    <a:pt x="128" y="94"/>
                  </a:lnTo>
                  <a:lnTo>
                    <a:pt x="127" y="98"/>
                  </a:lnTo>
                  <a:lnTo>
                    <a:pt x="125" y="96"/>
                  </a:lnTo>
                  <a:lnTo>
                    <a:pt x="125" y="94"/>
                  </a:lnTo>
                  <a:lnTo>
                    <a:pt x="123" y="93"/>
                  </a:lnTo>
                  <a:lnTo>
                    <a:pt x="125" y="91"/>
                  </a:lnTo>
                  <a:lnTo>
                    <a:pt x="123" y="87"/>
                  </a:lnTo>
                  <a:lnTo>
                    <a:pt x="123" y="86"/>
                  </a:lnTo>
                  <a:lnTo>
                    <a:pt x="123" y="84"/>
                  </a:lnTo>
                  <a:lnTo>
                    <a:pt x="120" y="81"/>
                  </a:lnTo>
                  <a:lnTo>
                    <a:pt x="118" y="79"/>
                  </a:lnTo>
                  <a:lnTo>
                    <a:pt x="112" y="79"/>
                  </a:lnTo>
                  <a:lnTo>
                    <a:pt x="111" y="77"/>
                  </a:lnTo>
                  <a:lnTo>
                    <a:pt x="107" y="77"/>
                  </a:lnTo>
                  <a:lnTo>
                    <a:pt x="103" y="77"/>
                  </a:lnTo>
                  <a:lnTo>
                    <a:pt x="107" y="79"/>
                  </a:lnTo>
                  <a:lnTo>
                    <a:pt x="107" y="82"/>
                  </a:lnTo>
                  <a:lnTo>
                    <a:pt x="103" y="79"/>
                  </a:lnTo>
                  <a:lnTo>
                    <a:pt x="102" y="79"/>
                  </a:lnTo>
                  <a:lnTo>
                    <a:pt x="96" y="77"/>
                  </a:lnTo>
                  <a:lnTo>
                    <a:pt x="93" y="77"/>
                  </a:lnTo>
                  <a:lnTo>
                    <a:pt x="89" y="79"/>
                  </a:lnTo>
                  <a:lnTo>
                    <a:pt x="84" y="79"/>
                  </a:lnTo>
                  <a:lnTo>
                    <a:pt x="80" y="82"/>
                  </a:lnTo>
                  <a:lnTo>
                    <a:pt x="78" y="87"/>
                  </a:lnTo>
                  <a:lnTo>
                    <a:pt x="78" y="93"/>
                  </a:lnTo>
                  <a:lnTo>
                    <a:pt x="78" y="98"/>
                  </a:lnTo>
                  <a:lnTo>
                    <a:pt x="82" y="101"/>
                  </a:lnTo>
                  <a:lnTo>
                    <a:pt x="84" y="108"/>
                  </a:lnTo>
                  <a:lnTo>
                    <a:pt x="87" y="111"/>
                  </a:lnTo>
                  <a:lnTo>
                    <a:pt x="87" y="113"/>
                  </a:lnTo>
                  <a:lnTo>
                    <a:pt x="87" y="115"/>
                  </a:lnTo>
                  <a:lnTo>
                    <a:pt x="89" y="115"/>
                  </a:lnTo>
                  <a:lnTo>
                    <a:pt x="93" y="115"/>
                  </a:lnTo>
                  <a:lnTo>
                    <a:pt x="96" y="115"/>
                  </a:lnTo>
                  <a:lnTo>
                    <a:pt x="96" y="113"/>
                  </a:lnTo>
                  <a:lnTo>
                    <a:pt x="98" y="111"/>
                  </a:lnTo>
                  <a:lnTo>
                    <a:pt x="102" y="108"/>
                  </a:lnTo>
                  <a:lnTo>
                    <a:pt x="102" y="106"/>
                  </a:lnTo>
                  <a:lnTo>
                    <a:pt x="112" y="108"/>
                  </a:lnTo>
                  <a:lnTo>
                    <a:pt x="107" y="113"/>
                  </a:lnTo>
                  <a:lnTo>
                    <a:pt x="107" y="111"/>
                  </a:lnTo>
                  <a:lnTo>
                    <a:pt x="107" y="115"/>
                  </a:lnTo>
                  <a:lnTo>
                    <a:pt x="107" y="117"/>
                  </a:lnTo>
                  <a:lnTo>
                    <a:pt x="103" y="120"/>
                  </a:lnTo>
                  <a:lnTo>
                    <a:pt x="112" y="122"/>
                  </a:lnTo>
                  <a:lnTo>
                    <a:pt x="118" y="123"/>
                  </a:lnTo>
                  <a:lnTo>
                    <a:pt x="121" y="127"/>
                  </a:lnTo>
                  <a:lnTo>
                    <a:pt x="121" y="132"/>
                  </a:lnTo>
                  <a:lnTo>
                    <a:pt x="121" y="137"/>
                  </a:lnTo>
                  <a:lnTo>
                    <a:pt x="121" y="139"/>
                  </a:lnTo>
                  <a:lnTo>
                    <a:pt x="127" y="142"/>
                  </a:lnTo>
                  <a:lnTo>
                    <a:pt x="134" y="142"/>
                  </a:lnTo>
                  <a:lnTo>
                    <a:pt x="139" y="144"/>
                  </a:lnTo>
                  <a:lnTo>
                    <a:pt x="136" y="147"/>
                  </a:lnTo>
                  <a:lnTo>
                    <a:pt x="134" y="146"/>
                  </a:lnTo>
                  <a:lnTo>
                    <a:pt x="130" y="147"/>
                  </a:lnTo>
                  <a:lnTo>
                    <a:pt x="125" y="147"/>
                  </a:lnTo>
                  <a:lnTo>
                    <a:pt x="116" y="144"/>
                  </a:lnTo>
                  <a:lnTo>
                    <a:pt x="112" y="139"/>
                  </a:lnTo>
                  <a:lnTo>
                    <a:pt x="111" y="137"/>
                  </a:lnTo>
                  <a:lnTo>
                    <a:pt x="107" y="130"/>
                  </a:lnTo>
                  <a:lnTo>
                    <a:pt x="103" y="130"/>
                  </a:lnTo>
                  <a:lnTo>
                    <a:pt x="98" y="128"/>
                  </a:lnTo>
                  <a:lnTo>
                    <a:pt x="93" y="127"/>
                  </a:lnTo>
                  <a:lnTo>
                    <a:pt x="89" y="122"/>
                  </a:lnTo>
                  <a:lnTo>
                    <a:pt x="87" y="117"/>
                  </a:lnTo>
                  <a:lnTo>
                    <a:pt x="78" y="122"/>
                  </a:lnTo>
                  <a:lnTo>
                    <a:pt x="75" y="117"/>
                  </a:lnTo>
                  <a:lnTo>
                    <a:pt x="69" y="117"/>
                  </a:lnTo>
                  <a:lnTo>
                    <a:pt x="64" y="113"/>
                  </a:lnTo>
                  <a:lnTo>
                    <a:pt x="59" y="113"/>
                  </a:lnTo>
                  <a:lnTo>
                    <a:pt x="59" y="108"/>
                  </a:lnTo>
                  <a:lnTo>
                    <a:pt x="55" y="101"/>
                  </a:lnTo>
                  <a:lnTo>
                    <a:pt x="53" y="98"/>
                  </a:lnTo>
                  <a:lnTo>
                    <a:pt x="46" y="91"/>
                  </a:lnTo>
                  <a:lnTo>
                    <a:pt x="44" y="86"/>
                  </a:lnTo>
                  <a:lnTo>
                    <a:pt x="41" y="79"/>
                  </a:lnTo>
                  <a:lnTo>
                    <a:pt x="37" y="75"/>
                  </a:lnTo>
                  <a:lnTo>
                    <a:pt x="32" y="67"/>
                  </a:lnTo>
                  <a:lnTo>
                    <a:pt x="30" y="67"/>
                  </a:lnTo>
                  <a:lnTo>
                    <a:pt x="30" y="70"/>
                  </a:lnTo>
                  <a:lnTo>
                    <a:pt x="35" y="77"/>
                  </a:lnTo>
                  <a:lnTo>
                    <a:pt x="37" y="82"/>
                  </a:lnTo>
                  <a:lnTo>
                    <a:pt x="37" y="91"/>
                  </a:lnTo>
                  <a:lnTo>
                    <a:pt x="41" y="91"/>
                  </a:lnTo>
                  <a:lnTo>
                    <a:pt x="44" y="98"/>
                  </a:lnTo>
                  <a:lnTo>
                    <a:pt x="44" y="99"/>
                  </a:lnTo>
                  <a:lnTo>
                    <a:pt x="41" y="99"/>
                  </a:lnTo>
                  <a:lnTo>
                    <a:pt x="37" y="98"/>
                  </a:lnTo>
                  <a:lnTo>
                    <a:pt x="35" y="94"/>
                  </a:lnTo>
                  <a:lnTo>
                    <a:pt x="32" y="86"/>
                  </a:lnTo>
                  <a:lnTo>
                    <a:pt x="30" y="86"/>
                  </a:lnTo>
                  <a:lnTo>
                    <a:pt x="27" y="79"/>
                  </a:lnTo>
                  <a:lnTo>
                    <a:pt x="30" y="77"/>
                  </a:lnTo>
                  <a:lnTo>
                    <a:pt x="27" y="70"/>
                  </a:lnTo>
                  <a:lnTo>
                    <a:pt x="21" y="63"/>
                  </a:lnTo>
                  <a:lnTo>
                    <a:pt x="18" y="60"/>
                  </a:lnTo>
                  <a:lnTo>
                    <a:pt x="16" y="60"/>
                  </a:lnTo>
                  <a:lnTo>
                    <a:pt x="12" y="58"/>
                  </a:lnTo>
                  <a:lnTo>
                    <a:pt x="12" y="53"/>
                  </a:lnTo>
                  <a:lnTo>
                    <a:pt x="9" y="52"/>
                  </a:lnTo>
                  <a:lnTo>
                    <a:pt x="7" y="46"/>
                  </a:lnTo>
                  <a:lnTo>
                    <a:pt x="7" y="41"/>
                  </a:lnTo>
                  <a:lnTo>
                    <a:pt x="3" y="40"/>
                  </a:lnTo>
                  <a:lnTo>
                    <a:pt x="0" y="36"/>
                  </a:lnTo>
                  <a:lnTo>
                    <a:pt x="0" y="29"/>
                  </a:lnTo>
                  <a:lnTo>
                    <a:pt x="0" y="22"/>
                  </a:lnTo>
                  <a:lnTo>
                    <a:pt x="0" y="16"/>
                  </a:lnTo>
                  <a:lnTo>
                    <a:pt x="0" y="9"/>
                  </a:lnTo>
                  <a:lnTo>
                    <a:pt x="3" y="7"/>
                  </a:lnTo>
                  <a:lnTo>
                    <a:pt x="3" y="5"/>
                  </a:lnTo>
                  <a:lnTo>
                    <a:pt x="7" y="0"/>
                  </a:lnTo>
                  <a:close/>
                </a:path>
              </a:pathLst>
            </a:custGeom>
            <a:solidFill>
              <a:srgbClr val="A4CA95"/>
            </a:solidFill>
            <a:ln w="9525">
              <a:noFill/>
              <a:round/>
              <a:headEnd/>
              <a:tailEnd/>
            </a:ln>
          </p:spPr>
          <p:txBody>
            <a:bodyPr/>
            <a:lstStyle/>
            <a:p>
              <a:endParaRPr lang="en-US"/>
            </a:p>
          </p:txBody>
        </p:sp>
        <p:sp>
          <p:nvSpPr>
            <p:cNvPr id="3816" name="Freeform 36"/>
            <p:cNvSpPr>
              <a:spLocks/>
            </p:cNvSpPr>
            <p:nvPr/>
          </p:nvSpPr>
          <p:spPr bwMode="gray">
            <a:xfrm>
              <a:off x="72" y="1745"/>
              <a:ext cx="3" cy="4"/>
            </a:xfrm>
            <a:custGeom>
              <a:avLst/>
              <a:gdLst>
                <a:gd name="T0" fmla="*/ 3 w 3"/>
                <a:gd name="T1" fmla="*/ 2 h 5"/>
                <a:gd name="T2" fmla="*/ 0 w 3"/>
                <a:gd name="T3" fmla="*/ 2 h 5"/>
                <a:gd name="T4" fmla="*/ 0 w 3"/>
                <a:gd name="T5" fmla="*/ 0 h 5"/>
                <a:gd name="T6" fmla="*/ 3 w 3"/>
                <a:gd name="T7" fmla="*/ 2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4"/>
                  </a:moveTo>
                  <a:lnTo>
                    <a:pt x="0" y="5"/>
                  </a:lnTo>
                  <a:lnTo>
                    <a:pt x="0" y="0"/>
                  </a:lnTo>
                  <a:lnTo>
                    <a:pt x="3" y="4"/>
                  </a:lnTo>
                  <a:close/>
                </a:path>
              </a:pathLst>
            </a:custGeom>
            <a:solidFill>
              <a:srgbClr val="A4CA95"/>
            </a:solidFill>
            <a:ln w="9525">
              <a:noFill/>
              <a:round/>
              <a:headEnd/>
              <a:tailEnd/>
            </a:ln>
          </p:spPr>
          <p:txBody>
            <a:bodyPr/>
            <a:lstStyle/>
            <a:p>
              <a:endParaRPr lang="en-US"/>
            </a:p>
          </p:txBody>
        </p:sp>
        <p:sp>
          <p:nvSpPr>
            <p:cNvPr id="3817" name="Freeform 37"/>
            <p:cNvSpPr>
              <a:spLocks/>
            </p:cNvSpPr>
            <p:nvPr/>
          </p:nvSpPr>
          <p:spPr bwMode="gray">
            <a:xfrm>
              <a:off x="47" y="1724"/>
              <a:ext cx="5" cy="6"/>
            </a:xfrm>
            <a:custGeom>
              <a:avLst/>
              <a:gdLst>
                <a:gd name="T0" fmla="*/ 5 w 5"/>
                <a:gd name="T1" fmla="*/ 3 h 7"/>
                <a:gd name="T2" fmla="*/ 1 w 5"/>
                <a:gd name="T3" fmla="*/ 0 h 7"/>
                <a:gd name="T4" fmla="*/ 0 w 5"/>
                <a:gd name="T5" fmla="*/ 3 h 7"/>
                <a:gd name="T6" fmla="*/ 1 w 5"/>
                <a:gd name="T7" fmla="*/ 3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4"/>
                  </a:moveTo>
                  <a:lnTo>
                    <a:pt x="1" y="0"/>
                  </a:lnTo>
                  <a:lnTo>
                    <a:pt x="0" y="7"/>
                  </a:lnTo>
                  <a:lnTo>
                    <a:pt x="1" y="4"/>
                  </a:lnTo>
                  <a:lnTo>
                    <a:pt x="5" y="4"/>
                  </a:lnTo>
                  <a:close/>
                </a:path>
              </a:pathLst>
            </a:custGeom>
            <a:solidFill>
              <a:srgbClr val="A4CA95"/>
            </a:solidFill>
            <a:ln w="9525">
              <a:noFill/>
              <a:round/>
              <a:headEnd/>
              <a:tailEnd/>
            </a:ln>
          </p:spPr>
          <p:txBody>
            <a:bodyPr/>
            <a:lstStyle/>
            <a:p>
              <a:endParaRPr lang="en-US"/>
            </a:p>
          </p:txBody>
        </p:sp>
        <p:sp>
          <p:nvSpPr>
            <p:cNvPr id="3818" name="Freeform 38"/>
            <p:cNvSpPr>
              <a:spLocks/>
            </p:cNvSpPr>
            <p:nvPr/>
          </p:nvSpPr>
          <p:spPr bwMode="gray">
            <a:xfrm>
              <a:off x="57" y="1640"/>
              <a:ext cx="9" cy="5"/>
            </a:xfrm>
            <a:custGeom>
              <a:avLst/>
              <a:gdLst>
                <a:gd name="T0" fmla="*/ 2 w 9"/>
                <a:gd name="T1" fmla="*/ 3 h 6"/>
                <a:gd name="T2" fmla="*/ 0 w 9"/>
                <a:gd name="T3" fmla="*/ 3 h 6"/>
                <a:gd name="T4" fmla="*/ 6 w 9"/>
                <a:gd name="T5" fmla="*/ 3 h 6"/>
                <a:gd name="T6" fmla="*/ 9 w 9"/>
                <a:gd name="T7" fmla="*/ 1 h 6"/>
                <a:gd name="T8" fmla="*/ 6 w 9"/>
                <a:gd name="T9" fmla="*/ 0 h 6"/>
                <a:gd name="T10" fmla="*/ 2 w 9"/>
                <a:gd name="T11" fmla="*/ 3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2" y="3"/>
                  </a:moveTo>
                  <a:lnTo>
                    <a:pt x="0" y="6"/>
                  </a:lnTo>
                  <a:lnTo>
                    <a:pt x="6" y="6"/>
                  </a:lnTo>
                  <a:lnTo>
                    <a:pt x="9" y="1"/>
                  </a:lnTo>
                  <a:lnTo>
                    <a:pt x="6" y="0"/>
                  </a:lnTo>
                  <a:lnTo>
                    <a:pt x="2" y="3"/>
                  </a:lnTo>
                  <a:close/>
                </a:path>
              </a:pathLst>
            </a:custGeom>
            <a:solidFill>
              <a:srgbClr val="A4CA95"/>
            </a:solidFill>
            <a:ln w="9525">
              <a:noFill/>
              <a:round/>
              <a:headEnd/>
              <a:tailEnd/>
            </a:ln>
          </p:spPr>
          <p:txBody>
            <a:bodyPr/>
            <a:lstStyle/>
            <a:p>
              <a:endParaRPr lang="en-US"/>
            </a:p>
          </p:txBody>
        </p:sp>
        <p:sp>
          <p:nvSpPr>
            <p:cNvPr id="3819" name="Freeform 39"/>
            <p:cNvSpPr>
              <a:spLocks/>
            </p:cNvSpPr>
            <p:nvPr/>
          </p:nvSpPr>
          <p:spPr bwMode="gray">
            <a:xfrm>
              <a:off x="29" y="1651"/>
              <a:ext cx="5" cy="2"/>
            </a:xfrm>
            <a:custGeom>
              <a:avLst/>
              <a:gdLst>
                <a:gd name="T0" fmla="*/ 0 w 5"/>
                <a:gd name="T1" fmla="*/ 1 h 3"/>
                <a:gd name="T2" fmla="*/ 5 w 5"/>
                <a:gd name="T3" fmla="*/ 0 h 3"/>
                <a:gd name="T4" fmla="*/ 1 w 5"/>
                <a:gd name="T5" fmla="*/ 0 h 3"/>
                <a:gd name="T6" fmla="*/ 0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3"/>
                  </a:moveTo>
                  <a:lnTo>
                    <a:pt x="5" y="0"/>
                  </a:lnTo>
                  <a:lnTo>
                    <a:pt x="1" y="0"/>
                  </a:lnTo>
                  <a:lnTo>
                    <a:pt x="0" y="3"/>
                  </a:lnTo>
                  <a:close/>
                </a:path>
              </a:pathLst>
            </a:custGeom>
            <a:solidFill>
              <a:srgbClr val="A4CA95"/>
            </a:solidFill>
            <a:ln w="9525">
              <a:noFill/>
              <a:round/>
              <a:headEnd/>
              <a:tailEnd/>
            </a:ln>
          </p:spPr>
          <p:txBody>
            <a:bodyPr/>
            <a:lstStyle/>
            <a:p>
              <a:endParaRPr lang="en-US"/>
            </a:p>
          </p:txBody>
        </p:sp>
        <p:sp>
          <p:nvSpPr>
            <p:cNvPr id="3820" name="Freeform 40"/>
            <p:cNvSpPr>
              <a:spLocks/>
            </p:cNvSpPr>
            <p:nvPr/>
          </p:nvSpPr>
          <p:spPr bwMode="gray">
            <a:xfrm>
              <a:off x="14" y="1649"/>
              <a:ext cx="4" cy="6"/>
            </a:xfrm>
            <a:custGeom>
              <a:avLst/>
              <a:gdLst>
                <a:gd name="T0" fmla="*/ 4 w 4"/>
                <a:gd name="T1" fmla="*/ 3 h 7"/>
                <a:gd name="T2" fmla="*/ 4 w 4"/>
                <a:gd name="T3" fmla="*/ 3 h 7"/>
                <a:gd name="T4" fmla="*/ 0 w 4"/>
                <a:gd name="T5" fmla="*/ 0 h 7"/>
                <a:gd name="T6" fmla="*/ 4 w 4"/>
                <a:gd name="T7" fmla="*/ 3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4" y="7"/>
                  </a:moveTo>
                  <a:lnTo>
                    <a:pt x="4" y="5"/>
                  </a:lnTo>
                  <a:lnTo>
                    <a:pt x="0" y="0"/>
                  </a:lnTo>
                  <a:lnTo>
                    <a:pt x="4" y="7"/>
                  </a:lnTo>
                  <a:close/>
                </a:path>
              </a:pathLst>
            </a:custGeom>
            <a:solidFill>
              <a:srgbClr val="A4CA95"/>
            </a:solidFill>
            <a:ln w="9525">
              <a:noFill/>
              <a:round/>
              <a:headEnd/>
              <a:tailEnd/>
            </a:ln>
          </p:spPr>
          <p:txBody>
            <a:bodyPr/>
            <a:lstStyle/>
            <a:p>
              <a:endParaRPr lang="en-US"/>
            </a:p>
          </p:txBody>
        </p:sp>
        <p:sp>
          <p:nvSpPr>
            <p:cNvPr id="3821" name="Freeform 41"/>
            <p:cNvSpPr>
              <a:spLocks/>
            </p:cNvSpPr>
            <p:nvPr/>
          </p:nvSpPr>
          <p:spPr bwMode="gray">
            <a:xfrm>
              <a:off x="309" y="1789"/>
              <a:ext cx="6" cy="3"/>
            </a:xfrm>
            <a:custGeom>
              <a:avLst/>
              <a:gdLst>
                <a:gd name="T0" fmla="*/ 0 w 6"/>
                <a:gd name="T1" fmla="*/ 0 h 3"/>
                <a:gd name="T2" fmla="*/ 6 w 6"/>
                <a:gd name="T3" fmla="*/ 0 h 3"/>
                <a:gd name="T4" fmla="*/ 6 w 6"/>
                <a:gd name="T5" fmla="*/ 3 h 3"/>
                <a:gd name="T6" fmla="*/ 2 w 6"/>
                <a:gd name="T7" fmla="*/ 3 h 3"/>
                <a:gd name="T8" fmla="*/ 2 w 6"/>
                <a:gd name="T9" fmla="*/ 2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0"/>
                  </a:moveTo>
                  <a:lnTo>
                    <a:pt x="6" y="0"/>
                  </a:lnTo>
                  <a:lnTo>
                    <a:pt x="6" y="3"/>
                  </a:lnTo>
                  <a:lnTo>
                    <a:pt x="2" y="3"/>
                  </a:lnTo>
                  <a:lnTo>
                    <a:pt x="2" y="2"/>
                  </a:lnTo>
                  <a:lnTo>
                    <a:pt x="0" y="0"/>
                  </a:lnTo>
                  <a:close/>
                </a:path>
              </a:pathLst>
            </a:custGeom>
            <a:solidFill>
              <a:srgbClr val="A4CA95"/>
            </a:solidFill>
            <a:ln w="9525">
              <a:noFill/>
              <a:round/>
              <a:headEnd/>
              <a:tailEnd/>
            </a:ln>
          </p:spPr>
          <p:txBody>
            <a:bodyPr/>
            <a:lstStyle/>
            <a:p>
              <a:endParaRPr lang="en-US"/>
            </a:p>
          </p:txBody>
        </p:sp>
        <p:sp>
          <p:nvSpPr>
            <p:cNvPr id="3822" name="Freeform 42"/>
            <p:cNvSpPr>
              <a:spLocks/>
            </p:cNvSpPr>
            <p:nvPr/>
          </p:nvSpPr>
          <p:spPr bwMode="gray">
            <a:xfrm>
              <a:off x="293" y="1783"/>
              <a:ext cx="138" cy="194"/>
            </a:xfrm>
            <a:custGeom>
              <a:avLst/>
              <a:gdLst>
                <a:gd name="T0" fmla="*/ 18 w 138"/>
                <a:gd name="T1" fmla="*/ 4 h 221"/>
                <a:gd name="T2" fmla="*/ 20 w 138"/>
                <a:gd name="T3" fmla="*/ 4 h 221"/>
                <a:gd name="T4" fmla="*/ 27 w 138"/>
                <a:gd name="T5" fmla="*/ 2 h 221"/>
                <a:gd name="T6" fmla="*/ 34 w 138"/>
                <a:gd name="T7" fmla="*/ 0 h 221"/>
                <a:gd name="T8" fmla="*/ 29 w 138"/>
                <a:gd name="T9" fmla="*/ 4 h 221"/>
                <a:gd name="T10" fmla="*/ 34 w 138"/>
                <a:gd name="T11" fmla="*/ 4 h 221"/>
                <a:gd name="T12" fmla="*/ 43 w 138"/>
                <a:gd name="T13" fmla="*/ 4 h 221"/>
                <a:gd name="T14" fmla="*/ 61 w 138"/>
                <a:gd name="T15" fmla="*/ 2 h 221"/>
                <a:gd name="T16" fmla="*/ 65 w 138"/>
                <a:gd name="T17" fmla="*/ 4 h 221"/>
                <a:gd name="T18" fmla="*/ 70 w 138"/>
                <a:gd name="T19" fmla="*/ 4 h 221"/>
                <a:gd name="T20" fmla="*/ 86 w 138"/>
                <a:gd name="T21" fmla="*/ 6 h 221"/>
                <a:gd name="T22" fmla="*/ 93 w 138"/>
                <a:gd name="T23" fmla="*/ 9 h 221"/>
                <a:gd name="T24" fmla="*/ 95 w 138"/>
                <a:gd name="T25" fmla="*/ 14 h 221"/>
                <a:gd name="T26" fmla="*/ 95 w 138"/>
                <a:gd name="T27" fmla="*/ 15 h 221"/>
                <a:gd name="T28" fmla="*/ 95 w 138"/>
                <a:gd name="T29" fmla="*/ 16 h 221"/>
                <a:gd name="T30" fmla="*/ 108 w 138"/>
                <a:gd name="T31" fmla="*/ 15 h 221"/>
                <a:gd name="T32" fmla="*/ 118 w 138"/>
                <a:gd name="T33" fmla="*/ 17 h 221"/>
                <a:gd name="T34" fmla="*/ 126 w 138"/>
                <a:gd name="T35" fmla="*/ 18 h 221"/>
                <a:gd name="T36" fmla="*/ 136 w 138"/>
                <a:gd name="T37" fmla="*/ 19 h 221"/>
                <a:gd name="T38" fmla="*/ 138 w 138"/>
                <a:gd name="T39" fmla="*/ 24 h 221"/>
                <a:gd name="T40" fmla="*/ 136 w 138"/>
                <a:gd name="T41" fmla="*/ 27 h 221"/>
                <a:gd name="T42" fmla="*/ 127 w 138"/>
                <a:gd name="T43" fmla="*/ 28 h 221"/>
                <a:gd name="T44" fmla="*/ 126 w 138"/>
                <a:gd name="T45" fmla="*/ 35 h 221"/>
                <a:gd name="T46" fmla="*/ 122 w 138"/>
                <a:gd name="T47" fmla="*/ 40 h 221"/>
                <a:gd name="T48" fmla="*/ 113 w 138"/>
                <a:gd name="T49" fmla="*/ 41 h 221"/>
                <a:gd name="T50" fmla="*/ 99 w 138"/>
                <a:gd name="T51" fmla="*/ 43 h 221"/>
                <a:gd name="T52" fmla="*/ 95 w 138"/>
                <a:gd name="T53" fmla="*/ 49 h 221"/>
                <a:gd name="T54" fmla="*/ 86 w 138"/>
                <a:gd name="T55" fmla="*/ 54 h 221"/>
                <a:gd name="T56" fmla="*/ 79 w 138"/>
                <a:gd name="T57" fmla="*/ 58 h 221"/>
                <a:gd name="T58" fmla="*/ 72 w 138"/>
                <a:gd name="T59" fmla="*/ 56 h 221"/>
                <a:gd name="T60" fmla="*/ 70 w 138"/>
                <a:gd name="T61" fmla="*/ 58 h 221"/>
                <a:gd name="T62" fmla="*/ 70 w 138"/>
                <a:gd name="T63" fmla="*/ 63 h 221"/>
                <a:gd name="T64" fmla="*/ 61 w 138"/>
                <a:gd name="T65" fmla="*/ 64 h 221"/>
                <a:gd name="T66" fmla="*/ 58 w 138"/>
                <a:gd name="T67" fmla="*/ 66 h 221"/>
                <a:gd name="T68" fmla="*/ 50 w 138"/>
                <a:gd name="T69" fmla="*/ 66 h 221"/>
                <a:gd name="T70" fmla="*/ 47 w 138"/>
                <a:gd name="T71" fmla="*/ 67 h 221"/>
                <a:gd name="T72" fmla="*/ 52 w 138"/>
                <a:gd name="T73" fmla="*/ 69 h 221"/>
                <a:gd name="T74" fmla="*/ 43 w 138"/>
                <a:gd name="T75" fmla="*/ 73 h 221"/>
                <a:gd name="T76" fmla="*/ 38 w 138"/>
                <a:gd name="T77" fmla="*/ 76 h 221"/>
                <a:gd name="T78" fmla="*/ 43 w 138"/>
                <a:gd name="T79" fmla="*/ 79 h 221"/>
                <a:gd name="T80" fmla="*/ 38 w 138"/>
                <a:gd name="T81" fmla="*/ 82 h 221"/>
                <a:gd name="T82" fmla="*/ 34 w 138"/>
                <a:gd name="T83" fmla="*/ 85 h 221"/>
                <a:gd name="T84" fmla="*/ 29 w 138"/>
                <a:gd name="T85" fmla="*/ 88 h 221"/>
                <a:gd name="T86" fmla="*/ 20 w 138"/>
                <a:gd name="T87" fmla="*/ 85 h 221"/>
                <a:gd name="T88" fmla="*/ 24 w 138"/>
                <a:gd name="T89" fmla="*/ 83 h 221"/>
                <a:gd name="T90" fmla="*/ 20 w 138"/>
                <a:gd name="T91" fmla="*/ 80 h 221"/>
                <a:gd name="T92" fmla="*/ 18 w 138"/>
                <a:gd name="T93" fmla="*/ 76 h 221"/>
                <a:gd name="T94" fmla="*/ 24 w 138"/>
                <a:gd name="T95" fmla="*/ 75 h 221"/>
                <a:gd name="T96" fmla="*/ 27 w 138"/>
                <a:gd name="T97" fmla="*/ 67 h 221"/>
                <a:gd name="T98" fmla="*/ 20 w 138"/>
                <a:gd name="T99" fmla="*/ 66 h 221"/>
                <a:gd name="T100" fmla="*/ 20 w 138"/>
                <a:gd name="T101" fmla="*/ 61 h 221"/>
                <a:gd name="T102" fmla="*/ 24 w 138"/>
                <a:gd name="T103" fmla="*/ 58 h 221"/>
                <a:gd name="T104" fmla="*/ 27 w 138"/>
                <a:gd name="T105" fmla="*/ 54 h 221"/>
                <a:gd name="T106" fmla="*/ 29 w 138"/>
                <a:gd name="T107" fmla="*/ 47 h 221"/>
                <a:gd name="T108" fmla="*/ 33 w 138"/>
                <a:gd name="T109" fmla="*/ 40 h 221"/>
                <a:gd name="T110" fmla="*/ 33 w 138"/>
                <a:gd name="T111" fmla="*/ 35 h 221"/>
                <a:gd name="T112" fmla="*/ 24 w 138"/>
                <a:gd name="T113" fmla="*/ 32 h 221"/>
                <a:gd name="T114" fmla="*/ 15 w 138"/>
                <a:gd name="T115" fmla="*/ 28 h 221"/>
                <a:gd name="T116" fmla="*/ 9 w 138"/>
                <a:gd name="T117" fmla="*/ 22 h 221"/>
                <a:gd name="T118" fmla="*/ 6 w 138"/>
                <a:gd name="T119" fmla="*/ 15 h 221"/>
                <a:gd name="T120" fmla="*/ 9 w 138"/>
                <a:gd name="T121" fmla="*/ 11 h 221"/>
                <a:gd name="T122" fmla="*/ 15 w 138"/>
                <a:gd name="T123" fmla="*/ 9 h 221"/>
                <a:gd name="T124" fmla="*/ 20 w 138"/>
                <a:gd name="T125" fmla="*/ 6 h 2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221"/>
                <a:gd name="T191" fmla="*/ 138 w 138"/>
                <a:gd name="T192" fmla="*/ 221 h 2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221">
                  <a:moveTo>
                    <a:pt x="18" y="7"/>
                  </a:moveTo>
                  <a:lnTo>
                    <a:pt x="15" y="9"/>
                  </a:lnTo>
                  <a:lnTo>
                    <a:pt x="18" y="9"/>
                  </a:lnTo>
                  <a:lnTo>
                    <a:pt x="18" y="10"/>
                  </a:lnTo>
                  <a:lnTo>
                    <a:pt x="20" y="10"/>
                  </a:lnTo>
                  <a:lnTo>
                    <a:pt x="20" y="9"/>
                  </a:lnTo>
                  <a:lnTo>
                    <a:pt x="20" y="7"/>
                  </a:lnTo>
                  <a:lnTo>
                    <a:pt x="24" y="5"/>
                  </a:lnTo>
                  <a:lnTo>
                    <a:pt x="27" y="2"/>
                  </a:lnTo>
                  <a:lnTo>
                    <a:pt x="29" y="5"/>
                  </a:lnTo>
                  <a:lnTo>
                    <a:pt x="33" y="0"/>
                  </a:lnTo>
                  <a:lnTo>
                    <a:pt x="34" y="0"/>
                  </a:lnTo>
                  <a:lnTo>
                    <a:pt x="34" y="2"/>
                  </a:lnTo>
                  <a:lnTo>
                    <a:pt x="33" y="5"/>
                  </a:lnTo>
                  <a:lnTo>
                    <a:pt x="29" y="9"/>
                  </a:lnTo>
                  <a:lnTo>
                    <a:pt x="33" y="9"/>
                  </a:lnTo>
                  <a:lnTo>
                    <a:pt x="34" y="9"/>
                  </a:lnTo>
                  <a:lnTo>
                    <a:pt x="34" y="7"/>
                  </a:lnTo>
                  <a:lnTo>
                    <a:pt x="34" y="5"/>
                  </a:lnTo>
                  <a:lnTo>
                    <a:pt x="43" y="2"/>
                  </a:lnTo>
                  <a:lnTo>
                    <a:pt x="43" y="5"/>
                  </a:lnTo>
                  <a:lnTo>
                    <a:pt x="47" y="5"/>
                  </a:lnTo>
                  <a:lnTo>
                    <a:pt x="56" y="7"/>
                  </a:lnTo>
                  <a:lnTo>
                    <a:pt x="61" y="2"/>
                  </a:lnTo>
                  <a:lnTo>
                    <a:pt x="58" y="5"/>
                  </a:lnTo>
                  <a:lnTo>
                    <a:pt x="61" y="7"/>
                  </a:lnTo>
                  <a:lnTo>
                    <a:pt x="65" y="7"/>
                  </a:lnTo>
                  <a:lnTo>
                    <a:pt x="67" y="9"/>
                  </a:lnTo>
                  <a:lnTo>
                    <a:pt x="67" y="10"/>
                  </a:lnTo>
                  <a:lnTo>
                    <a:pt x="70" y="10"/>
                  </a:lnTo>
                  <a:lnTo>
                    <a:pt x="72" y="15"/>
                  </a:lnTo>
                  <a:lnTo>
                    <a:pt x="79" y="15"/>
                  </a:lnTo>
                  <a:lnTo>
                    <a:pt x="86" y="15"/>
                  </a:lnTo>
                  <a:lnTo>
                    <a:pt x="90" y="17"/>
                  </a:lnTo>
                  <a:lnTo>
                    <a:pt x="90" y="22"/>
                  </a:lnTo>
                  <a:lnTo>
                    <a:pt x="93" y="22"/>
                  </a:lnTo>
                  <a:lnTo>
                    <a:pt x="95" y="27"/>
                  </a:lnTo>
                  <a:lnTo>
                    <a:pt x="95" y="29"/>
                  </a:lnTo>
                  <a:lnTo>
                    <a:pt x="95" y="34"/>
                  </a:lnTo>
                  <a:lnTo>
                    <a:pt x="93" y="36"/>
                  </a:lnTo>
                  <a:lnTo>
                    <a:pt x="90" y="38"/>
                  </a:lnTo>
                  <a:lnTo>
                    <a:pt x="95" y="36"/>
                  </a:lnTo>
                  <a:lnTo>
                    <a:pt x="99" y="36"/>
                  </a:lnTo>
                  <a:lnTo>
                    <a:pt x="95" y="38"/>
                  </a:lnTo>
                  <a:lnTo>
                    <a:pt x="95" y="39"/>
                  </a:lnTo>
                  <a:lnTo>
                    <a:pt x="99" y="38"/>
                  </a:lnTo>
                  <a:lnTo>
                    <a:pt x="104" y="38"/>
                  </a:lnTo>
                  <a:lnTo>
                    <a:pt x="108" y="38"/>
                  </a:lnTo>
                  <a:lnTo>
                    <a:pt x="109" y="39"/>
                  </a:lnTo>
                  <a:lnTo>
                    <a:pt x="113" y="43"/>
                  </a:lnTo>
                  <a:lnTo>
                    <a:pt x="118" y="43"/>
                  </a:lnTo>
                  <a:lnTo>
                    <a:pt x="122" y="45"/>
                  </a:lnTo>
                  <a:lnTo>
                    <a:pt x="127" y="45"/>
                  </a:lnTo>
                  <a:lnTo>
                    <a:pt x="126" y="46"/>
                  </a:lnTo>
                  <a:lnTo>
                    <a:pt x="131" y="45"/>
                  </a:lnTo>
                  <a:lnTo>
                    <a:pt x="133" y="48"/>
                  </a:lnTo>
                  <a:lnTo>
                    <a:pt x="136" y="48"/>
                  </a:lnTo>
                  <a:lnTo>
                    <a:pt x="136" y="51"/>
                  </a:lnTo>
                  <a:lnTo>
                    <a:pt x="138" y="55"/>
                  </a:lnTo>
                  <a:lnTo>
                    <a:pt x="138" y="58"/>
                  </a:lnTo>
                  <a:lnTo>
                    <a:pt x="138" y="60"/>
                  </a:lnTo>
                  <a:lnTo>
                    <a:pt x="136" y="65"/>
                  </a:lnTo>
                  <a:lnTo>
                    <a:pt x="136" y="67"/>
                  </a:lnTo>
                  <a:lnTo>
                    <a:pt x="133" y="67"/>
                  </a:lnTo>
                  <a:lnTo>
                    <a:pt x="127" y="70"/>
                  </a:lnTo>
                  <a:lnTo>
                    <a:pt x="127" y="72"/>
                  </a:lnTo>
                  <a:lnTo>
                    <a:pt x="127" y="77"/>
                  </a:lnTo>
                  <a:lnTo>
                    <a:pt x="126" y="82"/>
                  </a:lnTo>
                  <a:lnTo>
                    <a:pt x="126" y="87"/>
                  </a:lnTo>
                  <a:lnTo>
                    <a:pt x="126" y="91"/>
                  </a:lnTo>
                  <a:lnTo>
                    <a:pt x="122" y="96"/>
                  </a:lnTo>
                  <a:lnTo>
                    <a:pt x="122" y="99"/>
                  </a:lnTo>
                  <a:lnTo>
                    <a:pt x="118" y="103"/>
                  </a:lnTo>
                  <a:lnTo>
                    <a:pt x="118" y="104"/>
                  </a:lnTo>
                  <a:lnTo>
                    <a:pt x="113" y="104"/>
                  </a:lnTo>
                  <a:lnTo>
                    <a:pt x="108" y="106"/>
                  </a:lnTo>
                  <a:lnTo>
                    <a:pt x="102" y="106"/>
                  </a:lnTo>
                  <a:lnTo>
                    <a:pt x="99" y="108"/>
                  </a:lnTo>
                  <a:lnTo>
                    <a:pt x="95" y="115"/>
                  </a:lnTo>
                  <a:lnTo>
                    <a:pt x="95" y="120"/>
                  </a:lnTo>
                  <a:lnTo>
                    <a:pt x="95" y="123"/>
                  </a:lnTo>
                  <a:lnTo>
                    <a:pt x="93" y="128"/>
                  </a:lnTo>
                  <a:lnTo>
                    <a:pt x="93" y="130"/>
                  </a:lnTo>
                  <a:lnTo>
                    <a:pt x="86" y="133"/>
                  </a:lnTo>
                  <a:lnTo>
                    <a:pt x="84" y="133"/>
                  </a:lnTo>
                  <a:lnTo>
                    <a:pt x="86" y="137"/>
                  </a:lnTo>
                  <a:lnTo>
                    <a:pt x="79" y="142"/>
                  </a:lnTo>
                  <a:lnTo>
                    <a:pt x="75" y="144"/>
                  </a:lnTo>
                  <a:lnTo>
                    <a:pt x="75" y="142"/>
                  </a:lnTo>
                  <a:lnTo>
                    <a:pt x="72" y="139"/>
                  </a:lnTo>
                  <a:lnTo>
                    <a:pt x="67" y="139"/>
                  </a:lnTo>
                  <a:lnTo>
                    <a:pt x="67" y="142"/>
                  </a:lnTo>
                  <a:lnTo>
                    <a:pt x="70" y="145"/>
                  </a:lnTo>
                  <a:lnTo>
                    <a:pt x="72" y="149"/>
                  </a:lnTo>
                  <a:lnTo>
                    <a:pt x="72" y="152"/>
                  </a:lnTo>
                  <a:lnTo>
                    <a:pt x="70" y="157"/>
                  </a:lnTo>
                  <a:lnTo>
                    <a:pt x="67" y="159"/>
                  </a:lnTo>
                  <a:lnTo>
                    <a:pt x="65" y="159"/>
                  </a:lnTo>
                  <a:lnTo>
                    <a:pt x="61" y="159"/>
                  </a:lnTo>
                  <a:lnTo>
                    <a:pt x="58" y="159"/>
                  </a:lnTo>
                  <a:lnTo>
                    <a:pt x="58" y="161"/>
                  </a:lnTo>
                  <a:lnTo>
                    <a:pt x="58" y="164"/>
                  </a:lnTo>
                  <a:lnTo>
                    <a:pt x="56" y="166"/>
                  </a:lnTo>
                  <a:lnTo>
                    <a:pt x="52" y="166"/>
                  </a:lnTo>
                  <a:lnTo>
                    <a:pt x="50" y="166"/>
                  </a:lnTo>
                  <a:lnTo>
                    <a:pt x="47" y="164"/>
                  </a:lnTo>
                  <a:lnTo>
                    <a:pt x="43" y="164"/>
                  </a:lnTo>
                  <a:lnTo>
                    <a:pt x="47" y="168"/>
                  </a:lnTo>
                  <a:lnTo>
                    <a:pt x="50" y="169"/>
                  </a:lnTo>
                  <a:lnTo>
                    <a:pt x="52" y="169"/>
                  </a:lnTo>
                  <a:lnTo>
                    <a:pt x="52" y="173"/>
                  </a:lnTo>
                  <a:lnTo>
                    <a:pt x="50" y="175"/>
                  </a:lnTo>
                  <a:lnTo>
                    <a:pt x="47" y="176"/>
                  </a:lnTo>
                  <a:lnTo>
                    <a:pt x="43" y="180"/>
                  </a:lnTo>
                  <a:lnTo>
                    <a:pt x="41" y="181"/>
                  </a:lnTo>
                  <a:lnTo>
                    <a:pt x="38" y="183"/>
                  </a:lnTo>
                  <a:lnTo>
                    <a:pt x="38" y="190"/>
                  </a:lnTo>
                  <a:lnTo>
                    <a:pt x="41" y="192"/>
                  </a:lnTo>
                  <a:lnTo>
                    <a:pt x="47" y="195"/>
                  </a:lnTo>
                  <a:lnTo>
                    <a:pt x="43" y="197"/>
                  </a:lnTo>
                  <a:lnTo>
                    <a:pt x="41" y="202"/>
                  </a:lnTo>
                  <a:lnTo>
                    <a:pt x="38" y="202"/>
                  </a:lnTo>
                  <a:lnTo>
                    <a:pt x="38" y="204"/>
                  </a:lnTo>
                  <a:lnTo>
                    <a:pt x="38" y="207"/>
                  </a:lnTo>
                  <a:lnTo>
                    <a:pt x="34" y="210"/>
                  </a:lnTo>
                  <a:lnTo>
                    <a:pt x="34" y="214"/>
                  </a:lnTo>
                  <a:lnTo>
                    <a:pt x="34" y="217"/>
                  </a:lnTo>
                  <a:lnTo>
                    <a:pt x="33" y="217"/>
                  </a:lnTo>
                  <a:lnTo>
                    <a:pt x="29" y="219"/>
                  </a:lnTo>
                  <a:lnTo>
                    <a:pt x="27" y="219"/>
                  </a:lnTo>
                  <a:lnTo>
                    <a:pt x="24" y="221"/>
                  </a:lnTo>
                  <a:lnTo>
                    <a:pt x="20" y="214"/>
                  </a:lnTo>
                  <a:lnTo>
                    <a:pt x="24" y="212"/>
                  </a:lnTo>
                  <a:lnTo>
                    <a:pt x="24" y="210"/>
                  </a:lnTo>
                  <a:lnTo>
                    <a:pt x="24" y="207"/>
                  </a:lnTo>
                  <a:lnTo>
                    <a:pt x="20" y="205"/>
                  </a:lnTo>
                  <a:lnTo>
                    <a:pt x="20" y="204"/>
                  </a:lnTo>
                  <a:lnTo>
                    <a:pt x="20" y="198"/>
                  </a:lnTo>
                  <a:lnTo>
                    <a:pt x="18" y="195"/>
                  </a:lnTo>
                  <a:lnTo>
                    <a:pt x="18" y="192"/>
                  </a:lnTo>
                  <a:lnTo>
                    <a:pt x="18" y="190"/>
                  </a:lnTo>
                  <a:lnTo>
                    <a:pt x="18" y="183"/>
                  </a:lnTo>
                  <a:lnTo>
                    <a:pt x="20" y="186"/>
                  </a:lnTo>
                  <a:lnTo>
                    <a:pt x="24" y="186"/>
                  </a:lnTo>
                  <a:lnTo>
                    <a:pt x="27" y="176"/>
                  </a:lnTo>
                  <a:lnTo>
                    <a:pt x="27" y="173"/>
                  </a:lnTo>
                  <a:lnTo>
                    <a:pt x="27" y="168"/>
                  </a:lnTo>
                  <a:lnTo>
                    <a:pt x="27" y="166"/>
                  </a:lnTo>
                  <a:lnTo>
                    <a:pt x="24" y="166"/>
                  </a:lnTo>
                  <a:lnTo>
                    <a:pt x="20" y="166"/>
                  </a:lnTo>
                  <a:lnTo>
                    <a:pt x="20" y="159"/>
                  </a:lnTo>
                  <a:lnTo>
                    <a:pt x="24" y="157"/>
                  </a:lnTo>
                  <a:lnTo>
                    <a:pt x="20" y="152"/>
                  </a:lnTo>
                  <a:lnTo>
                    <a:pt x="20" y="151"/>
                  </a:lnTo>
                  <a:lnTo>
                    <a:pt x="24" y="145"/>
                  </a:lnTo>
                  <a:lnTo>
                    <a:pt x="24" y="142"/>
                  </a:lnTo>
                  <a:lnTo>
                    <a:pt x="27" y="139"/>
                  </a:lnTo>
                  <a:lnTo>
                    <a:pt x="29" y="135"/>
                  </a:lnTo>
                  <a:lnTo>
                    <a:pt x="27" y="133"/>
                  </a:lnTo>
                  <a:lnTo>
                    <a:pt x="27" y="128"/>
                  </a:lnTo>
                  <a:lnTo>
                    <a:pt x="29" y="123"/>
                  </a:lnTo>
                  <a:lnTo>
                    <a:pt x="29" y="116"/>
                  </a:lnTo>
                  <a:lnTo>
                    <a:pt x="33" y="108"/>
                  </a:lnTo>
                  <a:lnTo>
                    <a:pt x="33" y="104"/>
                  </a:lnTo>
                  <a:lnTo>
                    <a:pt x="33" y="99"/>
                  </a:lnTo>
                  <a:lnTo>
                    <a:pt x="33" y="96"/>
                  </a:lnTo>
                  <a:lnTo>
                    <a:pt x="33" y="89"/>
                  </a:lnTo>
                  <a:lnTo>
                    <a:pt x="33" y="87"/>
                  </a:lnTo>
                  <a:lnTo>
                    <a:pt x="29" y="82"/>
                  </a:lnTo>
                  <a:lnTo>
                    <a:pt x="27" y="79"/>
                  </a:lnTo>
                  <a:lnTo>
                    <a:pt x="24" y="79"/>
                  </a:lnTo>
                  <a:lnTo>
                    <a:pt x="20" y="77"/>
                  </a:lnTo>
                  <a:lnTo>
                    <a:pt x="15" y="75"/>
                  </a:lnTo>
                  <a:lnTo>
                    <a:pt x="15" y="70"/>
                  </a:lnTo>
                  <a:lnTo>
                    <a:pt x="13" y="67"/>
                  </a:lnTo>
                  <a:lnTo>
                    <a:pt x="9" y="60"/>
                  </a:lnTo>
                  <a:lnTo>
                    <a:pt x="9" y="53"/>
                  </a:lnTo>
                  <a:lnTo>
                    <a:pt x="6" y="48"/>
                  </a:lnTo>
                  <a:lnTo>
                    <a:pt x="0" y="45"/>
                  </a:lnTo>
                  <a:lnTo>
                    <a:pt x="6" y="38"/>
                  </a:lnTo>
                  <a:lnTo>
                    <a:pt x="4" y="36"/>
                  </a:lnTo>
                  <a:lnTo>
                    <a:pt x="4" y="34"/>
                  </a:lnTo>
                  <a:lnTo>
                    <a:pt x="9" y="29"/>
                  </a:lnTo>
                  <a:lnTo>
                    <a:pt x="13" y="27"/>
                  </a:lnTo>
                  <a:lnTo>
                    <a:pt x="13" y="24"/>
                  </a:lnTo>
                  <a:lnTo>
                    <a:pt x="15" y="21"/>
                  </a:lnTo>
                  <a:lnTo>
                    <a:pt x="15" y="17"/>
                  </a:lnTo>
                  <a:lnTo>
                    <a:pt x="20" y="17"/>
                  </a:lnTo>
                  <a:lnTo>
                    <a:pt x="20" y="15"/>
                  </a:lnTo>
                  <a:lnTo>
                    <a:pt x="18" y="10"/>
                  </a:lnTo>
                  <a:lnTo>
                    <a:pt x="18" y="7"/>
                  </a:lnTo>
                  <a:close/>
                </a:path>
              </a:pathLst>
            </a:custGeom>
            <a:solidFill>
              <a:srgbClr val="A4CA95"/>
            </a:solidFill>
            <a:ln w="9525">
              <a:noFill/>
              <a:round/>
              <a:headEnd/>
              <a:tailEnd/>
            </a:ln>
          </p:spPr>
          <p:txBody>
            <a:bodyPr/>
            <a:lstStyle/>
            <a:p>
              <a:endParaRPr lang="en-US"/>
            </a:p>
          </p:txBody>
        </p:sp>
        <p:sp>
          <p:nvSpPr>
            <p:cNvPr id="3823" name="Freeform 43"/>
            <p:cNvSpPr>
              <a:spLocks/>
            </p:cNvSpPr>
            <p:nvPr/>
          </p:nvSpPr>
          <p:spPr bwMode="gray">
            <a:xfrm>
              <a:off x="320" y="1980"/>
              <a:ext cx="20" cy="9"/>
            </a:xfrm>
            <a:custGeom>
              <a:avLst/>
              <a:gdLst>
                <a:gd name="T0" fmla="*/ 6 w 20"/>
                <a:gd name="T1" fmla="*/ 4 h 10"/>
                <a:gd name="T2" fmla="*/ 6 w 20"/>
                <a:gd name="T3" fmla="*/ 0 h 10"/>
                <a:gd name="T4" fmla="*/ 7 w 20"/>
                <a:gd name="T5" fmla="*/ 0 h 10"/>
                <a:gd name="T6" fmla="*/ 11 w 20"/>
                <a:gd name="T7" fmla="*/ 2 h 10"/>
                <a:gd name="T8" fmla="*/ 11 w 20"/>
                <a:gd name="T9" fmla="*/ 5 h 10"/>
                <a:gd name="T10" fmla="*/ 14 w 20"/>
                <a:gd name="T11" fmla="*/ 5 h 10"/>
                <a:gd name="T12" fmla="*/ 14 w 20"/>
                <a:gd name="T13" fmla="*/ 5 h 10"/>
                <a:gd name="T14" fmla="*/ 16 w 20"/>
                <a:gd name="T15" fmla="*/ 5 h 10"/>
                <a:gd name="T16" fmla="*/ 20 w 20"/>
                <a:gd name="T17" fmla="*/ 5 h 10"/>
                <a:gd name="T18" fmla="*/ 20 w 20"/>
                <a:gd name="T19" fmla="*/ 5 h 10"/>
                <a:gd name="T20" fmla="*/ 16 w 20"/>
                <a:gd name="T21" fmla="*/ 5 h 10"/>
                <a:gd name="T22" fmla="*/ 14 w 20"/>
                <a:gd name="T23" fmla="*/ 5 h 10"/>
                <a:gd name="T24" fmla="*/ 11 w 20"/>
                <a:gd name="T25" fmla="*/ 5 h 10"/>
                <a:gd name="T26" fmla="*/ 7 w 20"/>
                <a:gd name="T27" fmla="*/ 5 h 10"/>
                <a:gd name="T28" fmla="*/ 6 w 20"/>
                <a:gd name="T29" fmla="*/ 5 h 10"/>
                <a:gd name="T30" fmla="*/ 2 w 20"/>
                <a:gd name="T31" fmla="*/ 5 h 10"/>
                <a:gd name="T32" fmla="*/ 0 w 20"/>
                <a:gd name="T33" fmla="*/ 5 h 10"/>
                <a:gd name="T34" fmla="*/ 2 w 20"/>
                <a:gd name="T35" fmla="*/ 5 h 10"/>
                <a:gd name="T36" fmla="*/ 6 w 20"/>
                <a:gd name="T37" fmla="*/ 5 h 10"/>
                <a:gd name="T38" fmla="*/ 6 w 20"/>
                <a:gd name="T39" fmla="*/ 4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0"/>
                <a:gd name="T62" fmla="*/ 20 w 2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0">
                  <a:moveTo>
                    <a:pt x="6" y="4"/>
                  </a:moveTo>
                  <a:lnTo>
                    <a:pt x="6" y="0"/>
                  </a:lnTo>
                  <a:lnTo>
                    <a:pt x="7" y="0"/>
                  </a:lnTo>
                  <a:lnTo>
                    <a:pt x="11" y="2"/>
                  </a:lnTo>
                  <a:lnTo>
                    <a:pt x="11" y="5"/>
                  </a:lnTo>
                  <a:lnTo>
                    <a:pt x="14" y="5"/>
                  </a:lnTo>
                  <a:lnTo>
                    <a:pt x="14" y="9"/>
                  </a:lnTo>
                  <a:lnTo>
                    <a:pt x="16" y="9"/>
                  </a:lnTo>
                  <a:lnTo>
                    <a:pt x="20" y="9"/>
                  </a:lnTo>
                  <a:lnTo>
                    <a:pt x="20" y="10"/>
                  </a:lnTo>
                  <a:lnTo>
                    <a:pt x="16" y="10"/>
                  </a:lnTo>
                  <a:lnTo>
                    <a:pt x="14" y="10"/>
                  </a:lnTo>
                  <a:lnTo>
                    <a:pt x="11" y="10"/>
                  </a:lnTo>
                  <a:lnTo>
                    <a:pt x="7" y="9"/>
                  </a:lnTo>
                  <a:lnTo>
                    <a:pt x="6" y="9"/>
                  </a:lnTo>
                  <a:lnTo>
                    <a:pt x="2" y="9"/>
                  </a:lnTo>
                  <a:lnTo>
                    <a:pt x="0" y="5"/>
                  </a:lnTo>
                  <a:lnTo>
                    <a:pt x="2" y="5"/>
                  </a:lnTo>
                  <a:lnTo>
                    <a:pt x="6" y="5"/>
                  </a:lnTo>
                  <a:lnTo>
                    <a:pt x="6" y="4"/>
                  </a:lnTo>
                  <a:close/>
                </a:path>
              </a:pathLst>
            </a:custGeom>
            <a:solidFill>
              <a:srgbClr val="A4CA95"/>
            </a:solidFill>
            <a:ln w="9525">
              <a:noFill/>
              <a:round/>
              <a:headEnd/>
              <a:tailEnd/>
            </a:ln>
          </p:spPr>
          <p:txBody>
            <a:bodyPr/>
            <a:lstStyle/>
            <a:p>
              <a:endParaRPr lang="en-US"/>
            </a:p>
          </p:txBody>
        </p:sp>
        <p:sp>
          <p:nvSpPr>
            <p:cNvPr id="3824" name="Freeform 44"/>
            <p:cNvSpPr>
              <a:spLocks/>
            </p:cNvSpPr>
            <p:nvPr/>
          </p:nvSpPr>
          <p:spPr bwMode="gray">
            <a:xfrm>
              <a:off x="351" y="1974"/>
              <a:ext cx="7" cy="3"/>
            </a:xfrm>
            <a:custGeom>
              <a:avLst/>
              <a:gdLst>
                <a:gd name="T0" fmla="*/ 0 w 7"/>
                <a:gd name="T1" fmla="*/ 2 h 4"/>
                <a:gd name="T2" fmla="*/ 7 w 7"/>
                <a:gd name="T3" fmla="*/ 0 h 4"/>
                <a:gd name="T4" fmla="*/ 7 w 7"/>
                <a:gd name="T5" fmla="*/ 2 h 4"/>
                <a:gd name="T6" fmla="*/ 0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2"/>
                  </a:moveTo>
                  <a:lnTo>
                    <a:pt x="7" y="0"/>
                  </a:lnTo>
                  <a:lnTo>
                    <a:pt x="7" y="2"/>
                  </a:lnTo>
                  <a:lnTo>
                    <a:pt x="0" y="4"/>
                  </a:lnTo>
                  <a:lnTo>
                    <a:pt x="0" y="2"/>
                  </a:lnTo>
                  <a:close/>
                </a:path>
              </a:pathLst>
            </a:custGeom>
            <a:solidFill>
              <a:srgbClr val="A4CA95"/>
            </a:solidFill>
            <a:ln w="9525">
              <a:noFill/>
              <a:round/>
              <a:headEnd/>
              <a:tailEnd/>
            </a:ln>
          </p:spPr>
          <p:txBody>
            <a:bodyPr/>
            <a:lstStyle/>
            <a:p>
              <a:endParaRPr lang="en-US"/>
            </a:p>
          </p:txBody>
        </p:sp>
        <p:sp>
          <p:nvSpPr>
            <p:cNvPr id="3825" name="Freeform 45"/>
            <p:cNvSpPr>
              <a:spLocks/>
            </p:cNvSpPr>
            <p:nvPr/>
          </p:nvSpPr>
          <p:spPr bwMode="gray">
            <a:xfrm>
              <a:off x="358" y="1974"/>
              <a:ext cx="2" cy="6"/>
            </a:xfrm>
            <a:custGeom>
              <a:avLst/>
              <a:gdLst>
                <a:gd name="T0" fmla="*/ 0 w 2"/>
                <a:gd name="T1" fmla="*/ 3 h 7"/>
                <a:gd name="T2" fmla="*/ 2 w 2"/>
                <a:gd name="T3" fmla="*/ 3 h 7"/>
                <a:gd name="T4" fmla="*/ 2 w 2"/>
                <a:gd name="T5" fmla="*/ 2 h 7"/>
                <a:gd name="T6" fmla="*/ 2 w 2"/>
                <a:gd name="T7" fmla="*/ 0 h 7"/>
                <a:gd name="T8" fmla="*/ 2 w 2"/>
                <a:gd name="T9" fmla="*/ 2 h 7"/>
                <a:gd name="T10" fmla="*/ 2 w 2"/>
                <a:gd name="T11" fmla="*/ 3 h 7"/>
                <a:gd name="T12" fmla="*/ 0 w 2"/>
                <a:gd name="T13" fmla="*/ 3 h 7"/>
                <a:gd name="T14" fmla="*/ 0 60000 65536"/>
                <a:gd name="T15" fmla="*/ 0 60000 65536"/>
                <a:gd name="T16" fmla="*/ 0 60000 65536"/>
                <a:gd name="T17" fmla="*/ 0 60000 65536"/>
                <a:gd name="T18" fmla="*/ 0 60000 65536"/>
                <a:gd name="T19" fmla="*/ 0 60000 65536"/>
                <a:gd name="T20" fmla="*/ 0 60000 65536"/>
                <a:gd name="T21" fmla="*/ 0 w 2"/>
                <a:gd name="T22" fmla="*/ 0 h 7"/>
                <a:gd name="T23" fmla="*/ 2 w 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7">
                  <a:moveTo>
                    <a:pt x="0" y="7"/>
                  </a:moveTo>
                  <a:lnTo>
                    <a:pt x="2" y="4"/>
                  </a:lnTo>
                  <a:lnTo>
                    <a:pt x="2" y="2"/>
                  </a:lnTo>
                  <a:lnTo>
                    <a:pt x="2" y="0"/>
                  </a:lnTo>
                  <a:lnTo>
                    <a:pt x="2" y="2"/>
                  </a:lnTo>
                  <a:lnTo>
                    <a:pt x="2" y="4"/>
                  </a:lnTo>
                  <a:lnTo>
                    <a:pt x="0" y="7"/>
                  </a:lnTo>
                  <a:close/>
                </a:path>
              </a:pathLst>
            </a:custGeom>
            <a:solidFill>
              <a:srgbClr val="A4CA95"/>
            </a:solidFill>
            <a:ln w="9525">
              <a:noFill/>
              <a:round/>
              <a:headEnd/>
              <a:tailEnd/>
            </a:ln>
          </p:spPr>
          <p:txBody>
            <a:bodyPr/>
            <a:lstStyle/>
            <a:p>
              <a:endParaRPr lang="en-US"/>
            </a:p>
          </p:txBody>
        </p:sp>
        <p:sp>
          <p:nvSpPr>
            <p:cNvPr id="3826" name="Freeform 46"/>
            <p:cNvSpPr>
              <a:spLocks/>
            </p:cNvSpPr>
            <p:nvPr/>
          </p:nvSpPr>
          <p:spPr bwMode="gray">
            <a:xfrm>
              <a:off x="313" y="1935"/>
              <a:ext cx="4" cy="6"/>
            </a:xfrm>
            <a:custGeom>
              <a:avLst/>
              <a:gdLst>
                <a:gd name="T0" fmla="*/ 0 w 4"/>
                <a:gd name="T1" fmla="*/ 3 h 7"/>
                <a:gd name="T2" fmla="*/ 0 w 4"/>
                <a:gd name="T3" fmla="*/ 2 h 7"/>
                <a:gd name="T4" fmla="*/ 4 w 4"/>
                <a:gd name="T5" fmla="*/ 0 h 7"/>
                <a:gd name="T6" fmla="*/ 4 w 4"/>
                <a:gd name="T7" fmla="*/ 3 h 7"/>
                <a:gd name="T8" fmla="*/ 0 w 4"/>
                <a:gd name="T9" fmla="*/ 3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0" y="2"/>
                  </a:lnTo>
                  <a:lnTo>
                    <a:pt x="4" y="0"/>
                  </a:lnTo>
                  <a:lnTo>
                    <a:pt x="4" y="3"/>
                  </a:lnTo>
                  <a:lnTo>
                    <a:pt x="0" y="7"/>
                  </a:lnTo>
                  <a:close/>
                </a:path>
              </a:pathLst>
            </a:custGeom>
            <a:solidFill>
              <a:srgbClr val="A4CA95"/>
            </a:solidFill>
            <a:ln w="9525">
              <a:noFill/>
              <a:round/>
              <a:headEnd/>
              <a:tailEnd/>
            </a:ln>
          </p:spPr>
          <p:txBody>
            <a:bodyPr/>
            <a:lstStyle/>
            <a:p>
              <a:endParaRPr lang="en-US"/>
            </a:p>
          </p:txBody>
        </p:sp>
        <p:sp>
          <p:nvSpPr>
            <p:cNvPr id="3827" name="Freeform 47"/>
            <p:cNvSpPr>
              <a:spLocks/>
            </p:cNvSpPr>
            <p:nvPr/>
          </p:nvSpPr>
          <p:spPr bwMode="gray">
            <a:xfrm>
              <a:off x="308" y="1969"/>
              <a:ext cx="1" cy="5"/>
            </a:xfrm>
            <a:custGeom>
              <a:avLst/>
              <a:gdLst>
                <a:gd name="T0" fmla="*/ 0 w 1"/>
                <a:gd name="T1" fmla="*/ 5 h 5"/>
                <a:gd name="T2" fmla="*/ 0 w 1"/>
                <a:gd name="T3" fmla="*/ 2 h 5"/>
                <a:gd name="T4" fmla="*/ 0 w 1"/>
                <a:gd name="T5" fmla="*/ 0 h 5"/>
                <a:gd name="T6" fmla="*/ 0 w 1"/>
                <a:gd name="T7" fmla="*/ 5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5"/>
                  </a:moveTo>
                  <a:lnTo>
                    <a:pt x="0" y="2"/>
                  </a:lnTo>
                  <a:lnTo>
                    <a:pt x="0" y="0"/>
                  </a:lnTo>
                  <a:lnTo>
                    <a:pt x="0" y="5"/>
                  </a:lnTo>
                  <a:close/>
                </a:path>
              </a:pathLst>
            </a:custGeom>
            <a:solidFill>
              <a:srgbClr val="A4CA95"/>
            </a:solidFill>
            <a:ln w="9525">
              <a:noFill/>
              <a:round/>
              <a:headEnd/>
              <a:tailEnd/>
            </a:ln>
          </p:spPr>
          <p:txBody>
            <a:bodyPr/>
            <a:lstStyle/>
            <a:p>
              <a:endParaRPr lang="en-US"/>
            </a:p>
          </p:txBody>
        </p:sp>
        <p:sp>
          <p:nvSpPr>
            <p:cNvPr id="3828" name="Freeform 48"/>
            <p:cNvSpPr>
              <a:spLocks/>
            </p:cNvSpPr>
            <p:nvPr/>
          </p:nvSpPr>
          <p:spPr bwMode="gray">
            <a:xfrm>
              <a:off x="306" y="1961"/>
              <a:ext cx="1" cy="2"/>
            </a:xfrm>
            <a:custGeom>
              <a:avLst/>
              <a:gdLst>
                <a:gd name="T0" fmla="*/ 0 w 1"/>
                <a:gd name="T1" fmla="*/ 1 h 3"/>
                <a:gd name="T2" fmla="*/ 0 w 1"/>
                <a:gd name="T3" fmla="*/ 1 h 3"/>
                <a:gd name="T4" fmla="*/ 0 w 1"/>
                <a:gd name="T5" fmla="*/ 0 h 3"/>
                <a:gd name="T6" fmla="*/ 0 w 1"/>
                <a:gd name="T7" fmla="*/ 1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2"/>
                  </a:lnTo>
                  <a:lnTo>
                    <a:pt x="0" y="0"/>
                  </a:lnTo>
                  <a:lnTo>
                    <a:pt x="0" y="3"/>
                  </a:lnTo>
                  <a:close/>
                </a:path>
              </a:pathLst>
            </a:custGeom>
            <a:solidFill>
              <a:srgbClr val="A4CA95"/>
            </a:solidFill>
            <a:ln w="9525">
              <a:noFill/>
              <a:round/>
              <a:headEnd/>
              <a:tailEnd/>
            </a:ln>
          </p:spPr>
          <p:txBody>
            <a:bodyPr/>
            <a:lstStyle/>
            <a:p>
              <a:endParaRPr lang="en-US"/>
            </a:p>
          </p:txBody>
        </p:sp>
        <p:sp>
          <p:nvSpPr>
            <p:cNvPr id="3829" name="Freeform 49"/>
            <p:cNvSpPr>
              <a:spLocks/>
            </p:cNvSpPr>
            <p:nvPr/>
          </p:nvSpPr>
          <p:spPr bwMode="gray">
            <a:xfrm>
              <a:off x="293" y="1753"/>
              <a:ext cx="24" cy="7"/>
            </a:xfrm>
            <a:custGeom>
              <a:avLst/>
              <a:gdLst>
                <a:gd name="T0" fmla="*/ 2 w 24"/>
                <a:gd name="T1" fmla="*/ 3 h 8"/>
                <a:gd name="T2" fmla="*/ 0 w 24"/>
                <a:gd name="T3" fmla="*/ 2 h 8"/>
                <a:gd name="T4" fmla="*/ 2 w 24"/>
                <a:gd name="T5" fmla="*/ 2 h 8"/>
                <a:gd name="T6" fmla="*/ 2 w 24"/>
                <a:gd name="T7" fmla="*/ 2 h 8"/>
                <a:gd name="T8" fmla="*/ 4 w 24"/>
                <a:gd name="T9" fmla="*/ 2 h 8"/>
                <a:gd name="T10" fmla="*/ 4 w 24"/>
                <a:gd name="T11" fmla="*/ 0 h 8"/>
                <a:gd name="T12" fmla="*/ 6 w 24"/>
                <a:gd name="T13" fmla="*/ 0 h 8"/>
                <a:gd name="T14" fmla="*/ 6 w 24"/>
                <a:gd name="T15" fmla="*/ 0 h 8"/>
                <a:gd name="T16" fmla="*/ 7 w 24"/>
                <a:gd name="T17" fmla="*/ 0 h 8"/>
                <a:gd name="T18" fmla="*/ 7 w 24"/>
                <a:gd name="T19" fmla="*/ 0 h 8"/>
                <a:gd name="T20" fmla="*/ 9 w 24"/>
                <a:gd name="T21" fmla="*/ 0 h 8"/>
                <a:gd name="T22" fmla="*/ 9 w 24"/>
                <a:gd name="T23" fmla="*/ 2 h 8"/>
                <a:gd name="T24" fmla="*/ 11 w 24"/>
                <a:gd name="T25" fmla="*/ 2 h 8"/>
                <a:gd name="T26" fmla="*/ 11 w 24"/>
                <a:gd name="T27" fmla="*/ 2 h 8"/>
                <a:gd name="T28" fmla="*/ 13 w 24"/>
                <a:gd name="T29" fmla="*/ 2 h 8"/>
                <a:gd name="T30" fmla="*/ 13 w 24"/>
                <a:gd name="T31" fmla="*/ 3 h 8"/>
                <a:gd name="T32" fmla="*/ 15 w 24"/>
                <a:gd name="T33" fmla="*/ 3 h 8"/>
                <a:gd name="T34" fmla="*/ 15 w 24"/>
                <a:gd name="T35" fmla="*/ 3 h 8"/>
                <a:gd name="T36" fmla="*/ 16 w 24"/>
                <a:gd name="T37" fmla="*/ 3 h 8"/>
                <a:gd name="T38" fmla="*/ 16 w 24"/>
                <a:gd name="T39" fmla="*/ 4 h 8"/>
                <a:gd name="T40" fmla="*/ 18 w 24"/>
                <a:gd name="T41" fmla="*/ 4 h 8"/>
                <a:gd name="T42" fmla="*/ 18 w 24"/>
                <a:gd name="T43" fmla="*/ 4 h 8"/>
                <a:gd name="T44" fmla="*/ 20 w 24"/>
                <a:gd name="T45" fmla="*/ 4 h 8"/>
                <a:gd name="T46" fmla="*/ 20 w 24"/>
                <a:gd name="T47" fmla="*/ 4 h 8"/>
                <a:gd name="T48" fmla="*/ 20 w 24"/>
                <a:gd name="T49" fmla="*/ 4 h 8"/>
                <a:gd name="T50" fmla="*/ 22 w 24"/>
                <a:gd name="T51" fmla="*/ 4 h 8"/>
                <a:gd name="T52" fmla="*/ 24 w 24"/>
                <a:gd name="T53" fmla="*/ 4 h 8"/>
                <a:gd name="T54" fmla="*/ 24 w 24"/>
                <a:gd name="T55" fmla="*/ 4 h 8"/>
                <a:gd name="T56" fmla="*/ 24 w 24"/>
                <a:gd name="T57" fmla="*/ 4 h 8"/>
                <a:gd name="T58" fmla="*/ 22 w 24"/>
                <a:gd name="T59" fmla="*/ 4 h 8"/>
                <a:gd name="T60" fmla="*/ 22 w 24"/>
                <a:gd name="T61" fmla="*/ 4 h 8"/>
                <a:gd name="T62" fmla="*/ 22 w 24"/>
                <a:gd name="T63" fmla="*/ 4 h 8"/>
                <a:gd name="T64" fmla="*/ 20 w 24"/>
                <a:gd name="T65" fmla="*/ 4 h 8"/>
                <a:gd name="T66" fmla="*/ 20 w 24"/>
                <a:gd name="T67" fmla="*/ 4 h 8"/>
                <a:gd name="T68" fmla="*/ 18 w 24"/>
                <a:gd name="T69" fmla="*/ 4 h 8"/>
                <a:gd name="T70" fmla="*/ 16 w 24"/>
                <a:gd name="T71" fmla="*/ 4 h 8"/>
                <a:gd name="T72" fmla="*/ 16 w 24"/>
                <a:gd name="T73" fmla="*/ 4 h 8"/>
                <a:gd name="T74" fmla="*/ 16 w 24"/>
                <a:gd name="T75" fmla="*/ 4 h 8"/>
                <a:gd name="T76" fmla="*/ 18 w 24"/>
                <a:gd name="T77" fmla="*/ 4 h 8"/>
                <a:gd name="T78" fmla="*/ 16 w 24"/>
                <a:gd name="T79" fmla="*/ 4 h 8"/>
                <a:gd name="T80" fmla="*/ 15 w 24"/>
                <a:gd name="T81" fmla="*/ 4 h 8"/>
                <a:gd name="T82" fmla="*/ 15 w 24"/>
                <a:gd name="T83" fmla="*/ 4 h 8"/>
                <a:gd name="T84" fmla="*/ 15 w 24"/>
                <a:gd name="T85" fmla="*/ 4 h 8"/>
                <a:gd name="T86" fmla="*/ 13 w 24"/>
                <a:gd name="T87" fmla="*/ 4 h 8"/>
                <a:gd name="T88" fmla="*/ 11 w 24"/>
                <a:gd name="T89" fmla="*/ 3 h 8"/>
                <a:gd name="T90" fmla="*/ 9 w 24"/>
                <a:gd name="T91" fmla="*/ 3 h 8"/>
                <a:gd name="T92" fmla="*/ 7 w 24"/>
                <a:gd name="T93" fmla="*/ 3 h 8"/>
                <a:gd name="T94" fmla="*/ 6 w 24"/>
                <a:gd name="T95" fmla="*/ 2 h 8"/>
                <a:gd name="T96" fmla="*/ 7 w 24"/>
                <a:gd name="T97" fmla="*/ 2 h 8"/>
                <a:gd name="T98" fmla="*/ 6 w 24"/>
                <a:gd name="T99" fmla="*/ 2 h 8"/>
                <a:gd name="T100" fmla="*/ 6 w 24"/>
                <a:gd name="T101" fmla="*/ 2 h 8"/>
                <a:gd name="T102" fmla="*/ 4 w 24"/>
                <a:gd name="T103" fmla="*/ 2 h 8"/>
                <a:gd name="T104" fmla="*/ 4 w 24"/>
                <a:gd name="T105" fmla="*/ 2 h 8"/>
                <a:gd name="T106" fmla="*/ 2 w 24"/>
                <a:gd name="T107" fmla="*/ 3 h 8"/>
                <a:gd name="T108" fmla="*/ 2 w 24"/>
                <a:gd name="T109" fmla="*/ 3 h 8"/>
                <a:gd name="T110" fmla="*/ 2 w 24"/>
                <a:gd name="T111" fmla="*/ 3 h 8"/>
                <a:gd name="T112" fmla="*/ 0 w 24"/>
                <a:gd name="T113" fmla="*/ 3 h 8"/>
                <a:gd name="T114" fmla="*/ 0 w 24"/>
                <a:gd name="T115" fmla="*/ 3 h 8"/>
                <a:gd name="T116" fmla="*/ 0 w 24"/>
                <a:gd name="T117" fmla="*/ 3 h 8"/>
                <a:gd name="T118" fmla="*/ 0 w 24"/>
                <a:gd name="T119" fmla="*/ 3 h 8"/>
                <a:gd name="T120" fmla="*/ 0 w 24"/>
                <a:gd name="T121" fmla="*/ 3 h 8"/>
                <a:gd name="T122" fmla="*/ 0 w 24"/>
                <a:gd name="T123" fmla="*/ 3 h 8"/>
                <a:gd name="T124" fmla="*/ 0 w 24"/>
                <a:gd name="T125" fmla="*/ 2 h 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
                <a:gd name="T190" fmla="*/ 0 h 8"/>
                <a:gd name="T191" fmla="*/ 24 w 24"/>
                <a:gd name="T192" fmla="*/ 8 h 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 h="8">
                  <a:moveTo>
                    <a:pt x="0" y="3"/>
                  </a:moveTo>
                  <a:lnTo>
                    <a:pt x="2" y="3"/>
                  </a:lnTo>
                  <a:lnTo>
                    <a:pt x="0" y="3"/>
                  </a:lnTo>
                  <a:lnTo>
                    <a:pt x="0" y="2"/>
                  </a:lnTo>
                  <a:lnTo>
                    <a:pt x="2" y="2"/>
                  </a:lnTo>
                  <a:lnTo>
                    <a:pt x="4" y="2"/>
                  </a:lnTo>
                  <a:lnTo>
                    <a:pt x="4" y="0"/>
                  </a:lnTo>
                  <a:lnTo>
                    <a:pt x="6" y="0"/>
                  </a:lnTo>
                  <a:lnTo>
                    <a:pt x="7" y="0"/>
                  </a:lnTo>
                  <a:lnTo>
                    <a:pt x="9" y="0"/>
                  </a:lnTo>
                  <a:lnTo>
                    <a:pt x="9" y="2"/>
                  </a:lnTo>
                  <a:lnTo>
                    <a:pt x="11" y="2"/>
                  </a:lnTo>
                  <a:lnTo>
                    <a:pt x="13" y="2"/>
                  </a:lnTo>
                  <a:lnTo>
                    <a:pt x="13" y="3"/>
                  </a:lnTo>
                  <a:lnTo>
                    <a:pt x="15" y="3"/>
                  </a:lnTo>
                  <a:lnTo>
                    <a:pt x="16" y="3"/>
                  </a:lnTo>
                  <a:lnTo>
                    <a:pt x="16" y="5"/>
                  </a:lnTo>
                  <a:lnTo>
                    <a:pt x="18" y="5"/>
                  </a:lnTo>
                  <a:lnTo>
                    <a:pt x="20" y="5"/>
                  </a:lnTo>
                  <a:lnTo>
                    <a:pt x="20" y="7"/>
                  </a:lnTo>
                  <a:lnTo>
                    <a:pt x="22" y="7"/>
                  </a:lnTo>
                  <a:lnTo>
                    <a:pt x="24" y="7"/>
                  </a:lnTo>
                  <a:lnTo>
                    <a:pt x="24" y="8"/>
                  </a:lnTo>
                  <a:lnTo>
                    <a:pt x="22" y="8"/>
                  </a:lnTo>
                  <a:lnTo>
                    <a:pt x="20" y="8"/>
                  </a:lnTo>
                  <a:lnTo>
                    <a:pt x="18" y="8"/>
                  </a:lnTo>
                  <a:lnTo>
                    <a:pt x="16" y="8"/>
                  </a:lnTo>
                  <a:lnTo>
                    <a:pt x="18" y="8"/>
                  </a:lnTo>
                  <a:lnTo>
                    <a:pt x="18" y="7"/>
                  </a:lnTo>
                  <a:lnTo>
                    <a:pt x="16" y="7"/>
                  </a:lnTo>
                  <a:lnTo>
                    <a:pt x="15" y="7"/>
                  </a:lnTo>
                  <a:lnTo>
                    <a:pt x="15" y="5"/>
                  </a:lnTo>
                  <a:lnTo>
                    <a:pt x="13" y="5"/>
                  </a:lnTo>
                  <a:lnTo>
                    <a:pt x="11" y="3"/>
                  </a:lnTo>
                  <a:lnTo>
                    <a:pt x="9" y="3"/>
                  </a:lnTo>
                  <a:lnTo>
                    <a:pt x="7" y="3"/>
                  </a:lnTo>
                  <a:lnTo>
                    <a:pt x="6" y="2"/>
                  </a:lnTo>
                  <a:lnTo>
                    <a:pt x="7" y="2"/>
                  </a:lnTo>
                  <a:lnTo>
                    <a:pt x="6" y="2"/>
                  </a:lnTo>
                  <a:lnTo>
                    <a:pt x="4" y="2"/>
                  </a:lnTo>
                  <a:lnTo>
                    <a:pt x="2" y="3"/>
                  </a:lnTo>
                  <a:lnTo>
                    <a:pt x="2" y="2"/>
                  </a:lnTo>
                  <a:lnTo>
                    <a:pt x="2" y="3"/>
                  </a:lnTo>
                  <a:lnTo>
                    <a:pt x="0" y="3"/>
                  </a:lnTo>
                  <a:lnTo>
                    <a:pt x="0" y="2"/>
                  </a:lnTo>
                  <a:lnTo>
                    <a:pt x="0" y="3"/>
                  </a:lnTo>
                  <a:close/>
                </a:path>
              </a:pathLst>
            </a:custGeom>
            <a:solidFill>
              <a:srgbClr val="A4CA95"/>
            </a:solidFill>
            <a:ln w="9525">
              <a:noFill/>
              <a:round/>
              <a:headEnd/>
              <a:tailEnd/>
            </a:ln>
          </p:spPr>
          <p:txBody>
            <a:bodyPr/>
            <a:lstStyle/>
            <a:p>
              <a:endParaRPr lang="en-US"/>
            </a:p>
          </p:txBody>
        </p:sp>
        <p:sp>
          <p:nvSpPr>
            <p:cNvPr id="3830" name="Freeform 50"/>
            <p:cNvSpPr>
              <a:spLocks/>
            </p:cNvSpPr>
            <p:nvPr/>
          </p:nvSpPr>
          <p:spPr bwMode="gray">
            <a:xfrm>
              <a:off x="308" y="1763"/>
              <a:ext cx="5" cy="3"/>
            </a:xfrm>
            <a:custGeom>
              <a:avLst/>
              <a:gdLst>
                <a:gd name="T0" fmla="*/ 3 w 5"/>
                <a:gd name="T1" fmla="*/ 3 h 3"/>
                <a:gd name="T2" fmla="*/ 3 w 5"/>
                <a:gd name="T3" fmla="*/ 2 h 3"/>
                <a:gd name="T4" fmla="*/ 3 w 5"/>
                <a:gd name="T5" fmla="*/ 2 h 3"/>
                <a:gd name="T6" fmla="*/ 3 w 5"/>
                <a:gd name="T7" fmla="*/ 2 h 3"/>
                <a:gd name="T8" fmla="*/ 5 w 5"/>
                <a:gd name="T9" fmla="*/ 2 h 3"/>
                <a:gd name="T10" fmla="*/ 5 w 5"/>
                <a:gd name="T11" fmla="*/ 2 h 3"/>
                <a:gd name="T12" fmla="*/ 5 w 5"/>
                <a:gd name="T13" fmla="*/ 2 h 3"/>
                <a:gd name="T14" fmla="*/ 5 w 5"/>
                <a:gd name="T15" fmla="*/ 2 h 3"/>
                <a:gd name="T16" fmla="*/ 3 w 5"/>
                <a:gd name="T17" fmla="*/ 2 h 3"/>
                <a:gd name="T18" fmla="*/ 3 w 5"/>
                <a:gd name="T19" fmla="*/ 2 h 3"/>
                <a:gd name="T20" fmla="*/ 3 w 5"/>
                <a:gd name="T21" fmla="*/ 2 h 3"/>
                <a:gd name="T22" fmla="*/ 3 w 5"/>
                <a:gd name="T23" fmla="*/ 2 h 3"/>
                <a:gd name="T24" fmla="*/ 1 w 5"/>
                <a:gd name="T25" fmla="*/ 0 h 3"/>
                <a:gd name="T26" fmla="*/ 1 w 5"/>
                <a:gd name="T27" fmla="*/ 0 h 3"/>
                <a:gd name="T28" fmla="*/ 1 w 5"/>
                <a:gd name="T29" fmla="*/ 0 h 3"/>
                <a:gd name="T30" fmla="*/ 0 w 5"/>
                <a:gd name="T31" fmla="*/ 0 h 3"/>
                <a:gd name="T32" fmla="*/ 1 w 5"/>
                <a:gd name="T33" fmla="*/ 0 h 3"/>
                <a:gd name="T34" fmla="*/ 0 w 5"/>
                <a:gd name="T35" fmla="*/ 0 h 3"/>
                <a:gd name="T36" fmla="*/ 0 w 5"/>
                <a:gd name="T37" fmla="*/ 0 h 3"/>
                <a:gd name="T38" fmla="*/ 0 w 5"/>
                <a:gd name="T39" fmla="*/ 0 h 3"/>
                <a:gd name="T40" fmla="*/ 0 w 5"/>
                <a:gd name="T41" fmla="*/ 2 h 3"/>
                <a:gd name="T42" fmla="*/ 1 w 5"/>
                <a:gd name="T43" fmla="*/ 2 h 3"/>
                <a:gd name="T44" fmla="*/ 0 w 5"/>
                <a:gd name="T45" fmla="*/ 2 h 3"/>
                <a:gd name="T46" fmla="*/ 1 w 5"/>
                <a:gd name="T47" fmla="*/ 2 h 3"/>
                <a:gd name="T48" fmla="*/ 1 w 5"/>
                <a:gd name="T49" fmla="*/ 2 h 3"/>
                <a:gd name="T50" fmla="*/ 1 w 5"/>
                <a:gd name="T51" fmla="*/ 3 h 3"/>
                <a:gd name="T52" fmla="*/ 1 w 5"/>
                <a:gd name="T53" fmla="*/ 2 h 3"/>
                <a:gd name="T54" fmla="*/ 1 w 5"/>
                <a:gd name="T55" fmla="*/ 3 h 3"/>
                <a:gd name="T56" fmla="*/ 3 w 5"/>
                <a:gd name="T57" fmla="*/ 3 h 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
                <a:gd name="T88" fmla="*/ 0 h 3"/>
                <a:gd name="T89" fmla="*/ 5 w 5"/>
                <a:gd name="T90" fmla="*/ 3 h 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 h="3">
                  <a:moveTo>
                    <a:pt x="3" y="3"/>
                  </a:moveTo>
                  <a:lnTo>
                    <a:pt x="3" y="2"/>
                  </a:lnTo>
                  <a:lnTo>
                    <a:pt x="5" y="2"/>
                  </a:lnTo>
                  <a:lnTo>
                    <a:pt x="3" y="2"/>
                  </a:lnTo>
                  <a:lnTo>
                    <a:pt x="1" y="0"/>
                  </a:lnTo>
                  <a:lnTo>
                    <a:pt x="0" y="0"/>
                  </a:lnTo>
                  <a:lnTo>
                    <a:pt x="1" y="0"/>
                  </a:lnTo>
                  <a:lnTo>
                    <a:pt x="0" y="0"/>
                  </a:lnTo>
                  <a:lnTo>
                    <a:pt x="0" y="2"/>
                  </a:lnTo>
                  <a:lnTo>
                    <a:pt x="1" y="2"/>
                  </a:lnTo>
                  <a:lnTo>
                    <a:pt x="0" y="2"/>
                  </a:lnTo>
                  <a:lnTo>
                    <a:pt x="1" y="2"/>
                  </a:lnTo>
                  <a:lnTo>
                    <a:pt x="1" y="3"/>
                  </a:lnTo>
                  <a:lnTo>
                    <a:pt x="1" y="2"/>
                  </a:lnTo>
                  <a:lnTo>
                    <a:pt x="1" y="3"/>
                  </a:lnTo>
                  <a:lnTo>
                    <a:pt x="3" y="3"/>
                  </a:lnTo>
                  <a:close/>
                </a:path>
              </a:pathLst>
            </a:custGeom>
            <a:solidFill>
              <a:srgbClr val="A4CA95"/>
            </a:solidFill>
            <a:ln w="9525">
              <a:noFill/>
              <a:round/>
              <a:headEnd/>
              <a:tailEnd/>
            </a:ln>
          </p:spPr>
          <p:txBody>
            <a:bodyPr/>
            <a:lstStyle/>
            <a:p>
              <a:endParaRPr lang="en-US"/>
            </a:p>
          </p:txBody>
        </p:sp>
        <p:sp>
          <p:nvSpPr>
            <p:cNvPr id="3831" name="Freeform 51"/>
            <p:cNvSpPr>
              <a:spLocks/>
            </p:cNvSpPr>
            <p:nvPr/>
          </p:nvSpPr>
          <p:spPr bwMode="gray">
            <a:xfrm>
              <a:off x="317" y="1760"/>
              <a:ext cx="14" cy="6"/>
            </a:xfrm>
            <a:custGeom>
              <a:avLst/>
              <a:gdLst>
                <a:gd name="T0" fmla="*/ 0 w 14"/>
                <a:gd name="T1" fmla="*/ 3 h 7"/>
                <a:gd name="T2" fmla="*/ 0 w 14"/>
                <a:gd name="T3" fmla="*/ 3 h 7"/>
                <a:gd name="T4" fmla="*/ 1 w 14"/>
                <a:gd name="T5" fmla="*/ 3 h 7"/>
                <a:gd name="T6" fmla="*/ 3 w 14"/>
                <a:gd name="T7" fmla="*/ 3 h 7"/>
                <a:gd name="T8" fmla="*/ 3 w 14"/>
                <a:gd name="T9" fmla="*/ 3 h 7"/>
                <a:gd name="T10" fmla="*/ 5 w 14"/>
                <a:gd name="T11" fmla="*/ 3 h 7"/>
                <a:gd name="T12" fmla="*/ 3 w 14"/>
                <a:gd name="T13" fmla="*/ 3 h 7"/>
                <a:gd name="T14" fmla="*/ 3 w 14"/>
                <a:gd name="T15" fmla="*/ 3 h 7"/>
                <a:gd name="T16" fmla="*/ 3 w 14"/>
                <a:gd name="T17" fmla="*/ 2 h 7"/>
                <a:gd name="T18" fmla="*/ 3 w 14"/>
                <a:gd name="T19" fmla="*/ 2 h 7"/>
                <a:gd name="T20" fmla="*/ 1 w 14"/>
                <a:gd name="T21" fmla="*/ 2 h 7"/>
                <a:gd name="T22" fmla="*/ 3 w 14"/>
                <a:gd name="T23" fmla="*/ 0 h 7"/>
                <a:gd name="T24" fmla="*/ 5 w 14"/>
                <a:gd name="T25" fmla="*/ 0 h 7"/>
                <a:gd name="T26" fmla="*/ 5 w 14"/>
                <a:gd name="T27" fmla="*/ 2 h 7"/>
                <a:gd name="T28" fmla="*/ 7 w 14"/>
                <a:gd name="T29" fmla="*/ 0 h 7"/>
                <a:gd name="T30" fmla="*/ 7 w 14"/>
                <a:gd name="T31" fmla="*/ 0 h 7"/>
                <a:gd name="T32" fmla="*/ 9 w 14"/>
                <a:gd name="T33" fmla="*/ 2 h 7"/>
                <a:gd name="T34" fmla="*/ 9 w 14"/>
                <a:gd name="T35" fmla="*/ 2 h 7"/>
                <a:gd name="T36" fmla="*/ 10 w 14"/>
                <a:gd name="T37" fmla="*/ 2 h 7"/>
                <a:gd name="T38" fmla="*/ 10 w 14"/>
                <a:gd name="T39" fmla="*/ 2 h 7"/>
                <a:gd name="T40" fmla="*/ 12 w 14"/>
                <a:gd name="T41" fmla="*/ 2 h 7"/>
                <a:gd name="T42" fmla="*/ 10 w 14"/>
                <a:gd name="T43" fmla="*/ 2 h 7"/>
                <a:gd name="T44" fmla="*/ 12 w 14"/>
                <a:gd name="T45" fmla="*/ 3 h 7"/>
                <a:gd name="T46" fmla="*/ 14 w 14"/>
                <a:gd name="T47" fmla="*/ 3 h 7"/>
                <a:gd name="T48" fmla="*/ 14 w 14"/>
                <a:gd name="T49" fmla="*/ 3 h 7"/>
                <a:gd name="T50" fmla="*/ 14 w 14"/>
                <a:gd name="T51" fmla="*/ 3 h 7"/>
                <a:gd name="T52" fmla="*/ 12 w 14"/>
                <a:gd name="T53" fmla="*/ 3 h 7"/>
                <a:gd name="T54" fmla="*/ 12 w 14"/>
                <a:gd name="T55" fmla="*/ 3 h 7"/>
                <a:gd name="T56" fmla="*/ 10 w 14"/>
                <a:gd name="T57" fmla="*/ 3 h 7"/>
                <a:gd name="T58" fmla="*/ 10 w 14"/>
                <a:gd name="T59" fmla="*/ 3 h 7"/>
                <a:gd name="T60" fmla="*/ 9 w 14"/>
                <a:gd name="T61" fmla="*/ 3 h 7"/>
                <a:gd name="T62" fmla="*/ 9 w 14"/>
                <a:gd name="T63" fmla="*/ 3 h 7"/>
                <a:gd name="T64" fmla="*/ 9 w 14"/>
                <a:gd name="T65" fmla="*/ 3 h 7"/>
                <a:gd name="T66" fmla="*/ 7 w 14"/>
                <a:gd name="T67" fmla="*/ 3 h 7"/>
                <a:gd name="T68" fmla="*/ 7 w 14"/>
                <a:gd name="T69" fmla="*/ 3 h 7"/>
                <a:gd name="T70" fmla="*/ 7 w 14"/>
                <a:gd name="T71" fmla="*/ 3 h 7"/>
                <a:gd name="T72" fmla="*/ 7 w 14"/>
                <a:gd name="T73" fmla="*/ 3 h 7"/>
                <a:gd name="T74" fmla="*/ 5 w 14"/>
                <a:gd name="T75" fmla="*/ 3 h 7"/>
                <a:gd name="T76" fmla="*/ 5 w 14"/>
                <a:gd name="T77" fmla="*/ 3 h 7"/>
                <a:gd name="T78" fmla="*/ 5 w 14"/>
                <a:gd name="T79" fmla="*/ 3 h 7"/>
                <a:gd name="T80" fmla="*/ 3 w 14"/>
                <a:gd name="T81" fmla="*/ 3 h 7"/>
                <a:gd name="T82" fmla="*/ 3 w 14"/>
                <a:gd name="T83" fmla="*/ 3 h 7"/>
                <a:gd name="T84" fmla="*/ 1 w 14"/>
                <a:gd name="T85" fmla="*/ 3 h 7"/>
                <a:gd name="T86" fmla="*/ 1 w 14"/>
                <a:gd name="T87" fmla="*/ 3 h 7"/>
                <a:gd name="T88" fmla="*/ 0 w 14"/>
                <a:gd name="T89" fmla="*/ 3 h 7"/>
                <a:gd name="T90" fmla="*/ 0 w 14"/>
                <a:gd name="T91" fmla="*/ 3 h 7"/>
                <a:gd name="T92" fmla="*/ 0 w 14"/>
                <a:gd name="T93" fmla="*/ 3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
                <a:gd name="T142" fmla="*/ 0 h 7"/>
                <a:gd name="T143" fmla="*/ 14 w 14"/>
                <a:gd name="T144" fmla="*/ 7 h 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 h="7">
                  <a:moveTo>
                    <a:pt x="0" y="6"/>
                  </a:moveTo>
                  <a:lnTo>
                    <a:pt x="0" y="4"/>
                  </a:lnTo>
                  <a:lnTo>
                    <a:pt x="1" y="4"/>
                  </a:lnTo>
                  <a:lnTo>
                    <a:pt x="3" y="4"/>
                  </a:lnTo>
                  <a:lnTo>
                    <a:pt x="5" y="4"/>
                  </a:lnTo>
                  <a:lnTo>
                    <a:pt x="3" y="4"/>
                  </a:lnTo>
                  <a:lnTo>
                    <a:pt x="3" y="2"/>
                  </a:lnTo>
                  <a:lnTo>
                    <a:pt x="1" y="2"/>
                  </a:lnTo>
                  <a:lnTo>
                    <a:pt x="1" y="0"/>
                  </a:lnTo>
                  <a:lnTo>
                    <a:pt x="3" y="0"/>
                  </a:lnTo>
                  <a:lnTo>
                    <a:pt x="5" y="0"/>
                  </a:lnTo>
                  <a:lnTo>
                    <a:pt x="5" y="2"/>
                  </a:lnTo>
                  <a:lnTo>
                    <a:pt x="5" y="0"/>
                  </a:lnTo>
                  <a:lnTo>
                    <a:pt x="7" y="0"/>
                  </a:lnTo>
                  <a:lnTo>
                    <a:pt x="9" y="0"/>
                  </a:lnTo>
                  <a:lnTo>
                    <a:pt x="9" y="2"/>
                  </a:lnTo>
                  <a:lnTo>
                    <a:pt x="10" y="2"/>
                  </a:lnTo>
                  <a:lnTo>
                    <a:pt x="12" y="2"/>
                  </a:lnTo>
                  <a:lnTo>
                    <a:pt x="10" y="2"/>
                  </a:lnTo>
                  <a:lnTo>
                    <a:pt x="10" y="4"/>
                  </a:lnTo>
                  <a:lnTo>
                    <a:pt x="12" y="4"/>
                  </a:lnTo>
                  <a:lnTo>
                    <a:pt x="14" y="4"/>
                  </a:lnTo>
                  <a:lnTo>
                    <a:pt x="14" y="6"/>
                  </a:lnTo>
                  <a:lnTo>
                    <a:pt x="12" y="6"/>
                  </a:lnTo>
                  <a:lnTo>
                    <a:pt x="10" y="4"/>
                  </a:lnTo>
                  <a:lnTo>
                    <a:pt x="10" y="6"/>
                  </a:lnTo>
                  <a:lnTo>
                    <a:pt x="9" y="6"/>
                  </a:lnTo>
                  <a:lnTo>
                    <a:pt x="9" y="4"/>
                  </a:lnTo>
                  <a:lnTo>
                    <a:pt x="9" y="6"/>
                  </a:lnTo>
                  <a:lnTo>
                    <a:pt x="7" y="6"/>
                  </a:lnTo>
                  <a:lnTo>
                    <a:pt x="7" y="7"/>
                  </a:lnTo>
                  <a:lnTo>
                    <a:pt x="5" y="7"/>
                  </a:lnTo>
                  <a:lnTo>
                    <a:pt x="5" y="6"/>
                  </a:lnTo>
                  <a:lnTo>
                    <a:pt x="3" y="6"/>
                  </a:lnTo>
                  <a:lnTo>
                    <a:pt x="1" y="6"/>
                  </a:lnTo>
                  <a:lnTo>
                    <a:pt x="0" y="6"/>
                  </a:lnTo>
                  <a:close/>
                </a:path>
              </a:pathLst>
            </a:custGeom>
            <a:solidFill>
              <a:srgbClr val="A4CA95"/>
            </a:solidFill>
            <a:ln w="9525">
              <a:noFill/>
              <a:round/>
              <a:headEnd/>
              <a:tailEnd/>
            </a:ln>
          </p:spPr>
          <p:txBody>
            <a:bodyPr/>
            <a:lstStyle/>
            <a:p>
              <a:endParaRPr lang="en-US"/>
            </a:p>
          </p:txBody>
        </p:sp>
        <p:sp>
          <p:nvSpPr>
            <p:cNvPr id="3832" name="Freeform 52"/>
            <p:cNvSpPr>
              <a:spLocks/>
            </p:cNvSpPr>
            <p:nvPr/>
          </p:nvSpPr>
          <p:spPr bwMode="gray">
            <a:xfrm>
              <a:off x="333" y="1763"/>
              <a:ext cx="5" cy="2"/>
            </a:xfrm>
            <a:custGeom>
              <a:avLst/>
              <a:gdLst>
                <a:gd name="T0" fmla="*/ 1 w 5"/>
                <a:gd name="T1" fmla="*/ 2 h 2"/>
                <a:gd name="T2" fmla="*/ 1 w 5"/>
                <a:gd name="T3" fmla="*/ 2 h 2"/>
                <a:gd name="T4" fmla="*/ 1 w 5"/>
                <a:gd name="T5" fmla="*/ 2 h 2"/>
                <a:gd name="T6" fmla="*/ 1 w 5"/>
                <a:gd name="T7" fmla="*/ 2 h 2"/>
                <a:gd name="T8" fmla="*/ 3 w 5"/>
                <a:gd name="T9" fmla="*/ 2 h 2"/>
                <a:gd name="T10" fmla="*/ 3 w 5"/>
                <a:gd name="T11" fmla="*/ 2 h 2"/>
                <a:gd name="T12" fmla="*/ 3 w 5"/>
                <a:gd name="T13" fmla="*/ 2 h 2"/>
                <a:gd name="T14" fmla="*/ 3 w 5"/>
                <a:gd name="T15" fmla="*/ 2 h 2"/>
                <a:gd name="T16" fmla="*/ 5 w 5"/>
                <a:gd name="T17" fmla="*/ 2 h 2"/>
                <a:gd name="T18" fmla="*/ 5 w 5"/>
                <a:gd name="T19" fmla="*/ 0 h 2"/>
                <a:gd name="T20" fmla="*/ 3 w 5"/>
                <a:gd name="T21" fmla="*/ 0 h 2"/>
                <a:gd name="T22" fmla="*/ 3 w 5"/>
                <a:gd name="T23" fmla="*/ 0 h 2"/>
                <a:gd name="T24" fmla="*/ 3 w 5"/>
                <a:gd name="T25" fmla="*/ 0 h 2"/>
                <a:gd name="T26" fmla="*/ 1 w 5"/>
                <a:gd name="T27" fmla="*/ 0 h 2"/>
                <a:gd name="T28" fmla="*/ 1 w 5"/>
                <a:gd name="T29" fmla="*/ 0 h 2"/>
                <a:gd name="T30" fmla="*/ 1 w 5"/>
                <a:gd name="T31" fmla="*/ 0 h 2"/>
                <a:gd name="T32" fmla="*/ 0 w 5"/>
                <a:gd name="T33" fmla="*/ 0 h 2"/>
                <a:gd name="T34" fmla="*/ 0 w 5"/>
                <a:gd name="T35" fmla="*/ 0 h 2"/>
                <a:gd name="T36" fmla="*/ 1 w 5"/>
                <a:gd name="T37" fmla="*/ 2 h 2"/>
                <a:gd name="T38" fmla="*/ 0 w 5"/>
                <a:gd name="T39" fmla="*/ 2 h 2"/>
                <a:gd name="T40" fmla="*/ 1 w 5"/>
                <a:gd name="T41" fmla="*/ 2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2"/>
                <a:gd name="T65" fmla="*/ 5 w 5"/>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2">
                  <a:moveTo>
                    <a:pt x="1" y="2"/>
                  </a:moveTo>
                  <a:lnTo>
                    <a:pt x="1" y="2"/>
                  </a:lnTo>
                  <a:lnTo>
                    <a:pt x="3" y="2"/>
                  </a:lnTo>
                  <a:lnTo>
                    <a:pt x="5" y="2"/>
                  </a:lnTo>
                  <a:lnTo>
                    <a:pt x="5" y="0"/>
                  </a:lnTo>
                  <a:lnTo>
                    <a:pt x="3" y="0"/>
                  </a:lnTo>
                  <a:lnTo>
                    <a:pt x="1" y="0"/>
                  </a:lnTo>
                  <a:lnTo>
                    <a:pt x="0" y="0"/>
                  </a:lnTo>
                  <a:lnTo>
                    <a:pt x="1" y="2"/>
                  </a:lnTo>
                  <a:lnTo>
                    <a:pt x="0" y="2"/>
                  </a:lnTo>
                  <a:lnTo>
                    <a:pt x="1" y="2"/>
                  </a:lnTo>
                  <a:close/>
                </a:path>
              </a:pathLst>
            </a:custGeom>
            <a:solidFill>
              <a:srgbClr val="A4CA95"/>
            </a:solidFill>
            <a:ln w="9525">
              <a:noFill/>
              <a:round/>
              <a:headEnd/>
              <a:tailEnd/>
            </a:ln>
          </p:spPr>
          <p:txBody>
            <a:bodyPr/>
            <a:lstStyle/>
            <a:p>
              <a:endParaRPr lang="en-US"/>
            </a:p>
          </p:txBody>
        </p:sp>
        <p:sp>
          <p:nvSpPr>
            <p:cNvPr id="3833" name="Freeform 53"/>
            <p:cNvSpPr>
              <a:spLocks/>
            </p:cNvSpPr>
            <p:nvPr/>
          </p:nvSpPr>
          <p:spPr bwMode="gray">
            <a:xfrm>
              <a:off x="318" y="1757"/>
              <a:ext cx="2" cy="2"/>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2 w 2"/>
                <a:gd name="T13" fmla="*/ 0 h 2"/>
                <a:gd name="T14" fmla="*/ 0 w 2"/>
                <a:gd name="T15" fmla="*/ 0 h 2"/>
                <a:gd name="T16" fmla="*/ 0 w 2"/>
                <a:gd name="T17" fmla="*/ 0 h 2"/>
                <a:gd name="T18" fmla="*/ 0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2"/>
                  </a:moveTo>
                  <a:lnTo>
                    <a:pt x="2" y="2"/>
                  </a:lnTo>
                  <a:lnTo>
                    <a:pt x="2" y="0"/>
                  </a:lnTo>
                  <a:lnTo>
                    <a:pt x="0" y="0"/>
                  </a:lnTo>
                  <a:lnTo>
                    <a:pt x="0" y="2"/>
                  </a:lnTo>
                  <a:close/>
                </a:path>
              </a:pathLst>
            </a:custGeom>
            <a:solidFill>
              <a:srgbClr val="A4CA95"/>
            </a:solidFill>
            <a:ln w="9525">
              <a:noFill/>
              <a:round/>
              <a:headEnd/>
              <a:tailEnd/>
            </a:ln>
          </p:spPr>
          <p:txBody>
            <a:bodyPr/>
            <a:lstStyle/>
            <a:p>
              <a:endParaRPr lang="en-US"/>
            </a:p>
          </p:txBody>
        </p:sp>
        <p:sp>
          <p:nvSpPr>
            <p:cNvPr id="3834" name="Freeform 54"/>
            <p:cNvSpPr>
              <a:spLocks/>
            </p:cNvSpPr>
            <p:nvPr/>
          </p:nvSpPr>
          <p:spPr bwMode="gray">
            <a:xfrm>
              <a:off x="308" y="1749"/>
              <a:ext cx="1" cy="2"/>
            </a:xfrm>
            <a:custGeom>
              <a:avLst/>
              <a:gdLst>
                <a:gd name="T0" fmla="*/ 0 w 1"/>
                <a:gd name="T1" fmla="*/ 0 h 2"/>
                <a:gd name="T2" fmla="*/ 1 w 1"/>
                <a:gd name="T3" fmla="*/ 0 h 2"/>
                <a:gd name="T4" fmla="*/ 1 w 1"/>
                <a:gd name="T5" fmla="*/ 0 h 2"/>
                <a:gd name="T6" fmla="*/ 1 w 1"/>
                <a:gd name="T7" fmla="*/ 0 h 2"/>
                <a:gd name="T8" fmla="*/ 1 w 1"/>
                <a:gd name="T9" fmla="*/ 0 h 2"/>
                <a:gd name="T10" fmla="*/ 1 w 1"/>
                <a:gd name="T11" fmla="*/ 0 h 2"/>
                <a:gd name="T12" fmla="*/ 1 w 1"/>
                <a:gd name="T13" fmla="*/ 0 h 2"/>
                <a:gd name="T14" fmla="*/ 1 w 1"/>
                <a:gd name="T15" fmla="*/ 0 h 2"/>
                <a:gd name="T16" fmla="*/ 1 w 1"/>
                <a:gd name="T17" fmla="*/ 0 h 2"/>
                <a:gd name="T18" fmla="*/ 1 w 1"/>
                <a:gd name="T19" fmla="*/ 2 h 2"/>
                <a:gd name="T20" fmla="*/ 1 w 1"/>
                <a:gd name="T21" fmla="*/ 2 h 2"/>
                <a:gd name="T22" fmla="*/ 1 w 1"/>
                <a:gd name="T23" fmla="*/ 2 h 2"/>
                <a:gd name="T24" fmla="*/ 1 w 1"/>
                <a:gd name="T25" fmla="*/ 2 h 2"/>
                <a:gd name="T26" fmla="*/ 1 w 1"/>
                <a:gd name="T27" fmla="*/ 2 h 2"/>
                <a:gd name="T28" fmla="*/ 1 w 1"/>
                <a:gd name="T29" fmla="*/ 0 h 2"/>
                <a:gd name="T30" fmla="*/ 1 w 1"/>
                <a:gd name="T31" fmla="*/ 0 h 2"/>
                <a:gd name="T32" fmla="*/ 1 w 1"/>
                <a:gd name="T33" fmla="*/ 2 h 2"/>
                <a:gd name="T34" fmla="*/ 0 w 1"/>
                <a:gd name="T35" fmla="*/ 0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
                <a:gd name="T56" fmla="*/ 1 w 1"/>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
                  <a:moveTo>
                    <a:pt x="0" y="0"/>
                  </a:moveTo>
                  <a:lnTo>
                    <a:pt x="1" y="0"/>
                  </a:lnTo>
                  <a:lnTo>
                    <a:pt x="1" y="2"/>
                  </a:lnTo>
                  <a:lnTo>
                    <a:pt x="1" y="0"/>
                  </a:lnTo>
                  <a:lnTo>
                    <a:pt x="1" y="2"/>
                  </a:lnTo>
                  <a:lnTo>
                    <a:pt x="0" y="0"/>
                  </a:lnTo>
                  <a:close/>
                </a:path>
              </a:pathLst>
            </a:custGeom>
            <a:solidFill>
              <a:srgbClr val="A4CA95"/>
            </a:solidFill>
            <a:ln w="9525">
              <a:noFill/>
              <a:round/>
              <a:headEnd/>
              <a:tailEnd/>
            </a:ln>
          </p:spPr>
          <p:txBody>
            <a:bodyPr/>
            <a:lstStyle/>
            <a:p>
              <a:endParaRPr lang="en-US"/>
            </a:p>
          </p:txBody>
        </p:sp>
        <p:sp>
          <p:nvSpPr>
            <p:cNvPr id="3835" name="Freeform 55"/>
            <p:cNvSpPr>
              <a:spLocks/>
            </p:cNvSpPr>
            <p:nvPr/>
          </p:nvSpPr>
          <p:spPr bwMode="gray">
            <a:xfrm>
              <a:off x="308" y="1745"/>
              <a:ext cx="3" cy="2"/>
            </a:xfrm>
            <a:custGeom>
              <a:avLst/>
              <a:gdLst>
                <a:gd name="T0" fmla="*/ 0 w 3"/>
                <a:gd name="T1" fmla="*/ 0 h 2"/>
                <a:gd name="T2" fmla="*/ 1 w 3"/>
                <a:gd name="T3" fmla="*/ 0 h 2"/>
                <a:gd name="T4" fmla="*/ 1 w 3"/>
                <a:gd name="T5" fmla="*/ 0 h 2"/>
                <a:gd name="T6" fmla="*/ 1 w 3"/>
                <a:gd name="T7" fmla="*/ 0 h 2"/>
                <a:gd name="T8" fmla="*/ 1 w 3"/>
                <a:gd name="T9" fmla="*/ 2 h 2"/>
                <a:gd name="T10" fmla="*/ 3 w 3"/>
                <a:gd name="T11" fmla="*/ 0 h 2"/>
                <a:gd name="T12" fmla="*/ 1 w 3"/>
                <a:gd name="T13" fmla="*/ 0 h 2"/>
                <a:gd name="T14" fmla="*/ 1 w 3"/>
                <a:gd name="T15" fmla="*/ 0 h 2"/>
                <a:gd name="T16" fmla="*/ 1 w 3"/>
                <a:gd name="T17" fmla="*/ 0 h 2"/>
                <a:gd name="T18" fmla="*/ 1 w 3"/>
                <a:gd name="T19" fmla="*/ 0 h 2"/>
                <a:gd name="T20" fmla="*/ 0 w 3"/>
                <a:gd name="T21" fmla="*/ 0 h 2"/>
                <a:gd name="T22" fmla="*/ 0 w 3"/>
                <a:gd name="T23" fmla="*/ 0 h 2"/>
                <a:gd name="T24" fmla="*/ 0 w 3"/>
                <a:gd name="T25" fmla="*/ 0 h 2"/>
                <a:gd name="T26" fmla="*/ 0 w 3"/>
                <a:gd name="T27" fmla="*/ 0 h 2"/>
                <a:gd name="T28" fmla="*/ 0 w 3"/>
                <a:gd name="T29" fmla="*/ 0 h 2"/>
                <a:gd name="T30" fmla="*/ 0 w 3"/>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2"/>
                <a:gd name="T50" fmla="*/ 3 w 3"/>
                <a:gd name="T51" fmla="*/ 2 h 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2">
                  <a:moveTo>
                    <a:pt x="0" y="0"/>
                  </a:moveTo>
                  <a:lnTo>
                    <a:pt x="1" y="0"/>
                  </a:lnTo>
                  <a:lnTo>
                    <a:pt x="1" y="2"/>
                  </a:lnTo>
                  <a:lnTo>
                    <a:pt x="3" y="0"/>
                  </a:lnTo>
                  <a:lnTo>
                    <a:pt x="1" y="0"/>
                  </a:lnTo>
                  <a:lnTo>
                    <a:pt x="0" y="0"/>
                  </a:lnTo>
                  <a:close/>
                </a:path>
              </a:pathLst>
            </a:custGeom>
            <a:solidFill>
              <a:srgbClr val="A4CA95"/>
            </a:solidFill>
            <a:ln w="9525">
              <a:noFill/>
              <a:round/>
              <a:headEnd/>
              <a:tailEnd/>
            </a:ln>
          </p:spPr>
          <p:txBody>
            <a:bodyPr/>
            <a:lstStyle/>
            <a:p>
              <a:endParaRPr lang="en-US"/>
            </a:p>
          </p:txBody>
        </p:sp>
        <p:sp>
          <p:nvSpPr>
            <p:cNvPr id="3836" name="Freeform 56"/>
            <p:cNvSpPr>
              <a:spLocks/>
            </p:cNvSpPr>
            <p:nvPr/>
          </p:nvSpPr>
          <p:spPr bwMode="gray">
            <a:xfrm>
              <a:off x="311" y="1747"/>
              <a:ext cx="1" cy="1"/>
            </a:xfrm>
            <a:custGeom>
              <a:avLst/>
              <a:gdLst>
                <a:gd name="T0" fmla="*/ 0 w 1"/>
                <a:gd name="T1" fmla="*/ 1 h 2"/>
                <a:gd name="T2" fmla="*/ 0 w 1"/>
                <a:gd name="T3" fmla="*/ 0 h 2"/>
                <a:gd name="T4" fmla="*/ 0 w 1"/>
                <a:gd name="T5" fmla="*/ 1 h 2"/>
                <a:gd name="T6" fmla="*/ 0 w 1"/>
                <a:gd name="T7" fmla="*/ 1 h 2"/>
                <a:gd name="T8" fmla="*/ 0 w 1"/>
                <a:gd name="T9" fmla="*/ 1 h 2"/>
                <a:gd name="T10" fmla="*/ 0 w 1"/>
                <a:gd name="T11" fmla="*/ 1 h 2"/>
                <a:gd name="T12" fmla="*/ 0 w 1"/>
                <a:gd name="T13" fmla="*/ 1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0"/>
                  </a:lnTo>
                  <a:lnTo>
                    <a:pt x="0" y="2"/>
                  </a:lnTo>
                  <a:close/>
                </a:path>
              </a:pathLst>
            </a:custGeom>
            <a:solidFill>
              <a:srgbClr val="A4CA95"/>
            </a:solidFill>
            <a:ln w="9525">
              <a:noFill/>
              <a:round/>
              <a:headEnd/>
              <a:tailEnd/>
            </a:ln>
          </p:spPr>
          <p:txBody>
            <a:bodyPr/>
            <a:lstStyle/>
            <a:p>
              <a:endParaRPr lang="en-US"/>
            </a:p>
          </p:txBody>
        </p:sp>
        <p:sp>
          <p:nvSpPr>
            <p:cNvPr id="3837" name="Freeform 57"/>
            <p:cNvSpPr>
              <a:spLocks/>
            </p:cNvSpPr>
            <p:nvPr/>
          </p:nvSpPr>
          <p:spPr bwMode="gray">
            <a:xfrm>
              <a:off x="309" y="1745"/>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0 h 2"/>
                <a:gd name="T14" fmla="*/ 2 w 2"/>
                <a:gd name="T15" fmla="*/ 0 h 2"/>
                <a:gd name="T16" fmla="*/ 2 w 2"/>
                <a:gd name="T17" fmla="*/ 0 h 2"/>
                <a:gd name="T18" fmla="*/ 2 w 2"/>
                <a:gd name="T19" fmla="*/ 0 h 2"/>
                <a:gd name="T20" fmla="*/ 0 w 2"/>
                <a:gd name="T21" fmla="*/ 0 h 2"/>
                <a:gd name="T22" fmla="*/ 2 w 2"/>
                <a:gd name="T23" fmla="*/ 0 h 2"/>
                <a:gd name="T24" fmla="*/ 2 w 2"/>
                <a:gd name="T25" fmla="*/ 0 h 2"/>
                <a:gd name="T26" fmla="*/ 2 w 2"/>
                <a:gd name="T27" fmla="*/ 0 h 2"/>
                <a:gd name="T28" fmla="*/ 2 w 2"/>
                <a:gd name="T29" fmla="*/ 0 h 2"/>
                <a:gd name="T30" fmla="*/ 2 w 2"/>
                <a:gd name="T31" fmla="*/ 2 h 2"/>
                <a:gd name="T32" fmla="*/ 2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2"/>
                <a:gd name="T53" fmla="*/ 2 w 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2">
                  <a:moveTo>
                    <a:pt x="2" y="2"/>
                  </a:moveTo>
                  <a:lnTo>
                    <a:pt x="2" y="2"/>
                  </a:lnTo>
                  <a:lnTo>
                    <a:pt x="2" y="0"/>
                  </a:lnTo>
                  <a:lnTo>
                    <a:pt x="0" y="0"/>
                  </a:lnTo>
                  <a:lnTo>
                    <a:pt x="2" y="0"/>
                  </a:lnTo>
                  <a:lnTo>
                    <a:pt x="2" y="2"/>
                  </a:lnTo>
                  <a:close/>
                </a:path>
              </a:pathLst>
            </a:custGeom>
            <a:solidFill>
              <a:srgbClr val="A4CA95"/>
            </a:solidFill>
            <a:ln w="9525">
              <a:noFill/>
              <a:round/>
              <a:headEnd/>
              <a:tailEnd/>
            </a:ln>
          </p:spPr>
          <p:txBody>
            <a:bodyPr/>
            <a:lstStyle/>
            <a:p>
              <a:endParaRPr lang="en-US"/>
            </a:p>
          </p:txBody>
        </p:sp>
        <p:sp>
          <p:nvSpPr>
            <p:cNvPr id="3838" name="Rectangle 58"/>
            <p:cNvSpPr>
              <a:spLocks noChangeArrowheads="1"/>
            </p:cNvSpPr>
            <p:nvPr/>
          </p:nvSpPr>
          <p:spPr bwMode="gray">
            <a:xfrm>
              <a:off x="322" y="1757"/>
              <a:ext cx="2" cy="0"/>
            </a:xfrm>
            <a:prstGeom prst="rect">
              <a:avLst/>
            </a:prstGeom>
            <a:solidFill>
              <a:srgbClr val="A4CA95"/>
            </a:solidFill>
            <a:ln w="9525">
              <a:noFill/>
              <a:miter lim="800000"/>
              <a:headEnd/>
              <a:tailEnd/>
            </a:ln>
          </p:spPr>
          <p:txBody>
            <a:bodyPr/>
            <a:lstStyle/>
            <a:p>
              <a:endParaRPr lang="en-GB"/>
            </a:p>
          </p:txBody>
        </p:sp>
        <p:sp>
          <p:nvSpPr>
            <p:cNvPr id="3839" name="Freeform 59"/>
            <p:cNvSpPr>
              <a:spLocks/>
            </p:cNvSpPr>
            <p:nvPr/>
          </p:nvSpPr>
          <p:spPr bwMode="gray">
            <a:xfrm>
              <a:off x="320" y="175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A4CA95"/>
            </a:solidFill>
            <a:ln w="9525">
              <a:noFill/>
              <a:round/>
              <a:headEnd/>
              <a:tailEnd/>
            </a:ln>
          </p:spPr>
          <p:txBody>
            <a:bodyPr/>
            <a:lstStyle/>
            <a:p>
              <a:endParaRPr lang="en-US"/>
            </a:p>
          </p:txBody>
        </p:sp>
        <p:sp>
          <p:nvSpPr>
            <p:cNvPr id="3840" name="Freeform 60"/>
            <p:cNvSpPr>
              <a:spLocks/>
            </p:cNvSpPr>
            <p:nvPr/>
          </p:nvSpPr>
          <p:spPr bwMode="gray">
            <a:xfrm>
              <a:off x="317" y="1755"/>
              <a:ext cx="1" cy="0"/>
            </a:xfrm>
            <a:custGeom>
              <a:avLst/>
              <a:gdLst>
                <a:gd name="T0" fmla="*/ 0 w 1"/>
                <a:gd name="T1" fmla="*/ 0 h 1"/>
                <a:gd name="T2" fmla="*/ 0 w 1"/>
                <a:gd name="T3" fmla="*/ 0 h 1"/>
                <a:gd name="T4" fmla="*/ 1 w 1"/>
                <a:gd name="T5" fmla="*/ 0 h 1"/>
                <a:gd name="T6" fmla="*/ 1 w 1"/>
                <a:gd name="T7" fmla="*/ 0 h 1"/>
                <a:gd name="T8" fmla="*/ 0 w 1"/>
                <a:gd name="T9" fmla="*/ 0 h 1"/>
                <a:gd name="T10" fmla="*/ 1 w 1"/>
                <a:gd name="T11" fmla="*/ 0 h 1"/>
                <a:gd name="T12" fmla="*/ 1 w 1"/>
                <a:gd name="T13" fmla="*/ 0 h 1"/>
                <a:gd name="T14" fmla="*/ 1 w 1"/>
                <a:gd name="T15" fmla="*/ 0 h 1"/>
                <a:gd name="T16" fmla="*/ 1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0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1"/>
                  </a:moveTo>
                  <a:lnTo>
                    <a:pt x="0" y="1"/>
                  </a:lnTo>
                  <a:lnTo>
                    <a:pt x="1" y="1"/>
                  </a:lnTo>
                  <a:lnTo>
                    <a:pt x="1" y="0"/>
                  </a:lnTo>
                  <a:lnTo>
                    <a:pt x="0" y="0"/>
                  </a:lnTo>
                  <a:lnTo>
                    <a:pt x="1" y="0"/>
                  </a:lnTo>
                  <a:lnTo>
                    <a:pt x="1" y="1"/>
                  </a:lnTo>
                  <a:lnTo>
                    <a:pt x="0" y="1"/>
                  </a:lnTo>
                  <a:close/>
                </a:path>
              </a:pathLst>
            </a:custGeom>
            <a:solidFill>
              <a:srgbClr val="A4CA95"/>
            </a:solidFill>
            <a:ln w="9525">
              <a:noFill/>
              <a:round/>
              <a:headEnd/>
              <a:tailEnd/>
            </a:ln>
          </p:spPr>
          <p:txBody>
            <a:bodyPr/>
            <a:lstStyle/>
            <a:p>
              <a:endParaRPr lang="en-US"/>
            </a:p>
          </p:txBody>
        </p:sp>
        <p:sp>
          <p:nvSpPr>
            <p:cNvPr id="3841" name="Freeform 61"/>
            <p:cNvSpPr>
              <a:spLocks/>
            </p:cNvSpPr>
            <p:nvPr/>
          </p:nvSpPr>
          <p:spPr bwMode="gray">
            <a:xfrm>
              <a:off x="317" y="1755"/>
              <a:ext cx="1" cy="0"/>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0 h 1"/>
              </a:gdLst>
              <a:ahLst/>
              <a:cxnLst>
                <a:cxn ang="T10">
                  <a:pos x="T0" y="T1"/>
                </a:cxn>
                <a:cxn ang="T11">
                  <a:pos x="T2" y="T3"/>
                </a:cxn>
                <a:cxn ang="T12">
                  <a:pos x="T4" y="T5"/>
                </a:cxn>
                <a:cxn ang="T13">
                  <a:pos x="T6" y="T7"/>
                </a:cxn>
                <a:cxn ang="T14">
                  <a:pos x="T8" y="T9"/>
                </a:cxn>
              </a:cxnLst>
              <a:rect l="T15" t="T16" r="T17" b="T18"/>
              <a:pathLst>
                <a:path w="1" h="1">
                  <a:moveTo>
                    <a:pt x="0" y="1"/>
                  </a:moveTo>
                  <a:lnTo>
                    <a:pt x="0" y="0"/>
                  </a:lnTo>
                  <a:lnTo>
                    <a:pt x="0" y="1"/>
                  </a:lnTo>
                  <a:close/>
                </a:path>
              </a:pathLst>
            </a:custGeom>
            <a:solidFill>
              <a:srgbClr val="A4CA95"/>
            </a:solidFill>
            <a:ln w="9525">
              <a:noFill/>
              <a:round/>
              <a:headEnd/>
              <a:tailEnd/>
            </a:ln>
          </p:spPr>
          <p:txBody>
            <a:bodyPr/>
            <a:lstStyle/>
            <a:p>
              <a:endParaRPr lang="en-US"/>
            </a:p>
          </p:txBody>
        </p:sp>
        <p:sp>
          <p:nvSpPr>
            <p:cNvPr id="3842" name="Freeform 62"/>
            <p:cNvSpPr>
              <a:spLocks/>
            </p:cNvSpPr>
            <p:nvPr/>
          </p:nvSpPr>
          <p:spPr bwMode="gray">
            <a:xfrm>
              <a:off x="315" y="1753"/>
              <a:ext cx="2" cy="2"/>
            </a:xfrm>
            <a:custGeom>
              <a:avLst/>
              <a:gdLst>
                <a:gd name="T0" fmla="*/ 2 w 2"/>
                <a:gd name="T1" fmla="*/ 2 h 2"/>
                <a:gd name="T2" fmla="*/ 2 w 2"/>
                <a:gd name="T3" fmla="*/ 2 h 2"/>
                <a:gd name="T4" fmla="*/ 2 w 2"/>
                <a:gd name="T5" fmla="*/ 2 h 2"/>
                <a:gd name="T6" fmla="*/ 0 w 2"/>
                <a:gd name="T7" fmla="*/ 2 h 2"/>
                <a:gd name="T8" fmla="*/ 0 w 2"/>
                <a:gd name="T9" fmla="*/ 2 h 2"/>
                <a:gd name="T10" fmla="*/ 0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2"/>
                <a:gd name="T44" fmla="*/ 2 w 2"/>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2">
                  <a:moveTo>
                    <a:pt x="2" y="2"/>
                  </a:moveTo>
                  <a:lnTo>
                    <a:pt x="2" y="2"/>
                  </a:lnTo>
                  <a:lnTo>
                    <a:pt x="0" y="2"/>
                  </a:lnTo>
                  <a:lnTo>
                    <a:pt x="0" y="0"/>
                  </a:lnTo>
                  <a:lnTo>
                    <a:pt x="0" y="2"/>
                  </a:lnTo>
                  <a:lnTo>
                    <a:pt x="2" y="2"/>
                  </a:lnTo>
                  <a:close/>
                </a:path>
              </a:pathLst>
            </a:custGeom>
            <a:solidFill>
              <a:srgbClr val="A4CA95"/>
            </a:solidFill>
            <a:ln w="9525">
              <a:noFill/>
              <a:round/>
              <a:headEnd/>
              <a:tailEnd/>
            </a:ln>
          </p:spPr>
          <p:txBody>
            <a:bodyPr/>
            <a:lstStyle/>
            <a:p>
              <a:endParaRPr lang="en-US"/>
            </a:p>
          </p:txBody>
        </p:sp>
        <p:sp>
          <p:nvSpPr>
            <p:cNvPr id="3843" name="Freeform 63"/>
            <p:cNvSpPr>
              <a:spLocks/>
            </p:cNvSpPr>
            <p:nvPr/>
          </p:nvSpPr>
          <p:spPr bwMode="gray">
            <a:xfrm>
              <a:off x="313" y="1753"/>
              <a:ext cx="2" cy="2"/>
            </a:xfrm>
            <a:custGeom>
              <a:avLst/>
              <a:gdLst>
                <a:gd name="T0" fmla="*/ 2 w 2"/>
                <a:gd name="T1" fmla="*/ 2 h 2"/>
                <a:gd name="T2" fmla="*/ 2 w 2"/>
                <a:gd name="T3" fmla="*/ 2 h 2"/>
                <a:gd name="T4" fmla="*/ 0 w 2"/>
                <a:gd name="T5" fmla="*/ 0 h 2"/>
                <a:gd name="T6" fmla="*/ 0 w 2"/>
                <a:gd name="T7" fmla="*/ 0 h 2"/>
                <a:gd name="T8" fmla="*/ 0 w 2"/>
                <a:gd name="T9" fmla="*/ 0 h 2"/>
                <a:gd name="T10" fmla="*/ 0 w 2"/>
                <a:gd name="T11" fmla="*/ 0 h 2"/>
                <a:gd name="T12" fmla="*/ 2 w 2"/>
                <a:gd name="T13" fmla="*/ 0 h 2"/>
                <a:gd name="T14" fmla="*/ 2 w 2"/>
                <a:gd name="T15" fmla="*/ 2 h 2"/>
                <a:gd name="T16" fmla="*/ 2 w 2"/>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2"/>
                  </a:moveTo>
                  <a:lnTo>
                    <a:pt x="2" y="2"/>
                  </a:lnTo>
                  <a:lnTo>
                    <a:pt x="0" y="0"/>
                  </a:lnTo>
                  <a:lnTo>
                    <a:pt x="2" y="0"/>
                  </a:lnTo>
                  <a:lnTo>
                    <a:pt x="2" y="2"/>
                  </a:lnTo>
                  <a:close/>
                </a:path>
              </a:pathLst>
            </a:custGeom>
            <a:solidFill>
              <a:srgbClr val="A4CA95"/>
            </a:solidFill>
            <a:ln w="9525">
              <a:noFill/>
              <a:round/>
              <a:headEnd/>
              <a:tailEnd/>
            </a:ln>
          </p:spPr>
          <p:txBody>
            <a:bodyPr/>
            <a:lstStyle/>
            <a:p>
              <a:endParaRPr lang="en-US"/>
            </a:p>
          </p:txBody>
        </p:sp>
        <p:sp>
          <p:nvSpPr>
            <p:cNvPr id="3844" name="Freeform 64"/>
            <p:cNvSpPr>
              <a:spLocks/>
            </p:cNvSpPr>
            <p:nvPr/>
          </p:nvSpPr>
          <p:spPr bwMode="gray">
            <a:xfrm>
              <a:off x="315" y="1749"/>
              <a:ext cx="1" cy="2"/>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0 h 2"/>
                <a:gd name="T14" fmla="*/ 0 w 1"/>
                <a:gd name="T15" fmla="*/ 0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2"/>
                <a:gd name="T44" fmla="*/ 1 w 1"/>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2">
                  <a:moveTo>
                    <a:pt x="0" y="2"/>
                  </a:moveTo>
                  <a:lnTo>
                    <a:pt x="0" y="2"/>
                  </a:lnTo>
                  <a:lnTo>
                    <a:pt x="0" y="0"/>
                  </a:lnTo>
                  <a:lnTo>
                    <a:pt x="0" y="2"/>
                  </a:lnTo>
                  <a:close/>
                </a:path>
              </a:pathLst>
            </a:custGeom>
            <a:solidFill>
              <a:srgbClr val="A4CA95"/>
            </a:solidFill>
            <a:ln w="9525">
              <a:noFill/>
              <a:round/>
              <a:headEnd/>
              <a:tailEnd/>
            </a:ln>
          </p:spPr>
          <p:txBody>
            <a:bodyPr/>
            <a:lstStyle/>
            <a:p>
              <a:endParaRPr lang="en-US"/>
            </a:p>
          </p:txBody>
        </p:sp>
        <p:sp>
          <p:nvSpPr>
            <p:cNvPr id="3845" name="Freeform 65"/>
            <p:cNvSpPr>
              <a:spLocks/>
            </p:cNvSpPr>
            <p:nvPr/>
          </p:nvSpPr>
          <p:spPr bwMode="gray">
            <a:xfrm>
              <a:off x="311" y="1748"/>
              <a:ext cx="2" cy="1"/>
            </a:xfrm>
            <a:custGeom>
              <a:avLst/>
              <a:gdLst>
                <a:gd name="T0" fmla="*/ 2 w 2"/>
                <a:gd name="T1" fmla="*/ 1 h 1"/>
                <a:gd name="T2" fmla="*/ 2 w 2"/>
                <a:gd name="T3" fmla="*/ 1 h 1"/>
                <a:gd name="T4" fmla="*/ 2 w 2"/>
                <a:gd name="T5" fmla="*/ 1 h 1"/>
                <a:gd name="T6" fmla="*/ 2 w 2"/>
                <a:gd name="T7" fmla="*/ 1 h 1"/>
                <a:gd name="T8" fmla="*/ 2 w 2"/>
                <a:gd name="T9" fmla="*/ 1 h 1"/>
                <a:gd name="T10" fmla="*/ 2 w 2"/>
                <a:gd name="T11" fmla="*/ 1 h 1"/>
                <a:gd name="T12" fmla="*/ 2 w 2"/>
                <a:gd name="T13" fmla="*/ 1 h 1"/>
                <a:gd name="T14" fmla="*/ 2 w 2"/>
                <a:gd name="T15" fmla="*/ 0 h 1"/>
                <a:gd name="T16" fmla="*/ 2 w 2"/>
                <a:gd name="T17" fmla="*/ 0 h 1"/>
                <a:gd name="T18" fmla="*/ 2 w 2"/>
                <a:gd name="T19" fmla="*/ 0 h 1"/>
                <a:gd name="T20" fmla="*/ 0 w 2"/>
                <a:gd name="T21" fmla="*/ 0 h 1"/>
                <a:gd name="T22" fmla="*/ 2 w 2"/>
                <a:gd name="T23" fmla="*/ 0 h 1"/>
                <a:gd name="T24" fmla="*/ 2 w 2"/>
                <a:gd name="T25" fmla="*/ 0 h 1"/>
                <a:gd name="T26" fmla="*/ 2 w 2"/>
                <a:gd name="T27" fmla="*/ 0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
                <a:gd name="T67" fmla="*/ 0 h 1"/>
                <a:gd name="T68" fmla="*/ 2 w 2"/>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 h="1">
                  <a:moveTo>
                    <a:pt x="2" y="1"/>
                  </a:moveTo>
                  <a:lnTo>
                    <a:pt x="2" y="1"/>
                  </a:lnTo>
                  <a:lnTo>
                    <a:pt x="2" y="0"/>
                  </a:lnTo>
                  <a:lnTo>
                    <a:pt x="0" y="0"/>
                  </a:lnTo>
                  <a:lnTo>
                    <a:pt x="2" y="0"/>
                  </a:lnTo>
                  <a:lnTo>
                    <a:pt x="2" y="1"/>
                  </a:lnTo>
                  <a:close/>
                </a:path>
              </a:pathLst>
            </a:custGeom>
            <a:solidFill>
              <a:srgbClr val="A4CA95"/>
            </a:solidFill>
            <a:ln w="9525">
              <a:noFill/>
              <a:round/>
              <a:headEnd/>
              <a:tailEnd/>
            </a:ln>
          </p:spPr>
          <p:txBody>
            <a:bodyPr/>
            <a:lstStyle/>
            <a:p>
              <a:endParaRPr lang="en-US"/>
            </a:p>
          </p:txBody>
        </p:sp>
        <p:sp>
          <p:nvSpPr>
            <p:cNvPr id="3846" name="Rectangle 66"/>
            <p:cNvSpPr>
              <a:spLocks noChangeArrowheads="1"/>
            </p:cNvSpPr>
            <p:nvPr/>
          </p:nvSpPr>
          <p:spPr bwMode="gray">
            <a:xfrm>
              <a:off x="340" y="1766"/>
              <a:ext cx="0" cy="0"/>
            </a:xfrm>
            <a:prstGeom prst="rect">
              <a:avLst/>
            </a:prstGeom>
            <a:solidFill>
              <a:srgbClr val="A4CA95"/>
            </a:solidFill>
            <a:ln w="9525">
              <a:noFill/>
              <a:miter lim="800000"/>
              <a:headEnd/>
              <a:tailEnd/>
            </a:ln>
          </p:spPr>
          <p:txBody>
            <a:bodyPr/>
            <a:lstStyle/>
            <a:p>
              <a:endParaRPr lang="en-GB"/>
            </a:p>
          </p:txBody>
        </p:sp>
        <p:sp>
          <p:nvSpPr>
            <p:cNvPr id="3847" name="Freeform 67"/>
            <p:cNvSpPr>
              <a:spLocks/>
            </p:cNvSpPr>
            <p:nvPr/>
          </p:nvSpPr>
          <p:spPr bwMode="gray">
            <a:xfrm>
              <a:off x="342" y="1766"/>
              <a:ext cx="1" cy="2"/>
            </a:xfrm>
            <a:custGeom>
              <a:avLst/>
              <a:gdLst>
                <a:gd name="T0" fmla="*/ 0 w 1"/>
                <a:gd name="T1" fmla="*/ 0 h 2"/>
                <a:gd name="T2" fmla="*/ 0 w 1"/>
                <a:gd name="T3" fmla="*/ 2 h 2"/>
                <a:gd name="T4" fmla="*/ 0 w 1"/>
                <a:gd name="T5" fmla="*/ 2 h 2"/>
                <a:gd name="T6" fmla="*/ 0 w 1"/>
                <a:gd name="T7" fmla="*/ 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2"/>
                  </a:lnTo>
                  <a:lnTo>
                    <a:pt x="0" y="0"/>
                  </a:lnTo>
                  <a:close/>
                </a:path>
              </a:pathLst>
            </a:custGeom>
            <a:solidFill>
              <a:srgbClr val="A4CA95"/>
            </a:solidFill>
            <a:ln w="9525">
              <a:noFill/>
              <a:round/>
              <a:headEnd/>
              <a:tailEnd/>
            </a:ln>
          </p:spPr>
          <p:txBody>
            <a:bodyPr/>
            <a:lstStyle/>
            <a:p>
              <a:endParaRPr lang="en-US"/>
            </a:p>
          </p:txBody>
        </p:sp>
        <p:sp>
          <p:nvSpPr>
            <p:cNvPr id="3848" name="Rectangle 68"/>
            <p:cNvSpPr>
              <a:spLocks noChangeArrowheads="1"/>
            </p:cNvSpPr>
            <p:nvPr/>
          </p:nvSpPr>
          <p:spPr bwMode="gray">
            <a:xfrm>
              <a:off x="343" y="1768"/>
              <a:ext cx="0" cy="0"/>
            </a:xfrm>
            <a:prstGeom prst="rect">
              <a:avLst/>
            </a:prstGeom>
            <a:solidFill>
              <a:srgbClr val="A4CA95"/>
            </a:solidFill>
            <a:ln w="9525">
              <a:noFill/>
              <a:miter lim="800000"/>
              <a:headEnd/>
              <a:tailEnd/>
            </a:ln>
          </p:spPr>
          <p:txBody>
            <a:bodyPr/>
            <a:lstStyle/>
            <a:p>
              <a:endParaRPr lang="en-GB"/>
            </a:p>
          </p:txBody>
        </p:sp>
        <p:sp>
          <p:nvSpPr>
            <p:cNvPr id="3849" name="Freeform 69"/>
            <p:cNvSpPr>
              <a:spLocks/>
            </p:cNvSpPr>
            <p:nvPr/>
          </p:nvSpPr>
          <p:spPr bwMode="gray">
            <a:xfrm>
              <a:off x="485" y="1713"/>
              <a:ext cx="200" cy="210"/>
            </a:xfrm>
            <a:custGeom>
              <a:avLst/>
              <a:gdLst>
                <a:gd name="T0" fmla="*/ 100 w 200"/>
                <a:gd name="T1" fmla="*/ 97 h 238"/>
                <a:gd name="T2" fmla="*/ 96 w 200"/>
                <a:gd name="T3" fmla="*/ 92 h 238"/>
                <a:gd name="T4" fmla="*/ 95 w 200"/>
                <a:gd name="T5" fmla="*/ 89 h 238"/>
                <a:gd name="T6" fmla="*/ 87 w 200"/>
                <a:gd name="T7" fmla="*/ 81 h 238"/>
                <a:gd name="T8" fmla="*/ 82 w 200"/>
                <a:gd name="T9" fmla="*/ 76 h 238"/>
                <a:gd name="T10" fmla="*/ 86 w 200"/>
                <a:gd name="T11" fmla="*/ 68 h 238"/>
                <a:gd name="T12" fmla="*/ 86 w 200"/>
                <a:gd name="T13" fmla="*/ 62 h 238"/>
                <a:gd name="T14" fmla="*/ 73 w 200"/>
                <a:gd name="T15" fmla="*/ 53 h 238"/>
                <a:gd name="T16" fmla="*/ 77 w 200"/>
                <a:gd name="T17" fmla="*/ 48 h 238"/>
                <a:gd name="T18" fmla="*/ 64 w 200"/>
                <a:gd name="T19" fmla="*/ 44 h 238"/>
                <a:gd name="T20" fmla="*/ 53 w 200"/>
                <a:gd name="T21" fmla="*/ 43 h 238"/>
                <a:gd name="T22" fmla="*/ 43 w 200"/>
                <a:gd name="T23" fmla="*/ 44 h 238"/>
                <a:gd name="T24" fmla="*/ 30 w 200"/>
                <a:gd name="T25" fmla="*/ 43 h 238"/>
                <a:gd name="T26" fmla="*/ 10 w 200"/>
                <a:gd name="T27" fmla="*/ 40 h 238"/>
                <a:gd name="T28" fmla="*/ 0 w 200"/>
                <a:gd name="T29" fmla="*/ 32 h 238"/>
                <a:gd name="T30" fmla="*/ 0 w 200"/>
                <a:gd name="T31" fmla="*/ 23 h 238"/>
                <a:gd name="T32" fmla="*/ 5 w 200"/>
                <a:gd name="T33" fmla="*/ 15 h 238"/>
                <a:gd name="T34" fmla="*/ 16 w 200"/>
                <a:gd name="T35" fmla="*/ 11 h 238"/>
                <a:gd name="T36" fmla="*/ 19 w 200"/>
                <a:gd name="T37" fmla="*/ 7 h 238"/>
                <a:gd name="T38" fmla="*/ 34 w 200"/>
                <a:gd name="T39" fmla="*/ 4 h 238"/>
                <a:gd name="T40" fmla="*/ 50 w 200"/>
                <a:gd name="T41" fmla="*/ 2 h 238"/>
                <a:gd name="T42" fmla="*/ 71 w 200"/>
                <a:gd name="T43" fmla="*/ 0 h 238"/>
                <a:gd name="T44" fmla="*/ 80 w 200"/>
                <a:gd name="T45" fmla="*/ 4 h 238"/>
                <a:gd name="T46" fmla="*/ 82 w 200"/>
                <a:gd name="T47" fmla="*/ 7 h 238"/>
                <a:gd name="T48" fmla="*/ 96 w 200"/>
                <a:gd name="T49" fmla="*/ 9 h 238"/>
                <a:gd name="T50" fmla="*/ 105 w 200"/>
                <a:gd name="T51" fmla="*/ 11 h 238"/>
                <a:gd name="T52" fmla="*/ 114 w 200"/>
                <a:gd name="T53" fmla="*/ 8 h 238"/>
                <a:gd name="T54" fmla="*/ 128 w 200"/>
                <a:gd name="T55" fmla="*/ 11 h 238"/>
                <a:gd name="T56" fmla="*/ 143 w 200"/>
                <a:gd name="T57" fmla="*/ 10 h 238"/>
                <a:gd name="T58" fmla="*/ 155 w 200"/>
                <a:gd name="T59" fmla="*/ 20 h 238"/>
                <a:gd name="T60" fmla="*/ 161 w 200"/>
                <a:gd name="T61" fmla="*/ 29 h 238"/>
                <a:gd name="T62" fmla="*/ 171 w 200"/>
                <a:gd name="T63" fmla="*/ 37 h 238"/>
                <a:gd name="T64" fmla="*/ 189 w 200"/>
                <a:gd name="T65" fmla="*/ 40 h 238"/>
                <a:gd name="T66" fmla="*/ 200 w 200"/>
                <a:gd name="T67" fmla="*/ 38 h 238"/>
                <a:gd name="T68" fmla="*/ 195 w 200"/>
                <a:gd name="T69" fmla="*/ 43 h 238"/>
                <a:gd name="T70" fmla="*/ 189 w 200"/>
                <a:gd name="T71" fmla="*/ 49 h 238"/>
                <a:gd name="T72" fmla="*/ 177 w 200"/>
                <a:gd name="T73" fmla="*/ 52 h 238"/>
                <a:gd name="T74" fmla="*/ 166 w 200"/>
                <a:gd name="T75" fmla="*/ 56 h 238"/>
                <a:gd name="T76" fmla="*/ 162 w 200"/>
                <a:gd name="T77" fmla="*/ 63 h 238"/>
                <a:gd name="T78" fmla="*/ 162 w 200"/>
                <a:gd name="T79" fmla="*/ 70 h 238"/>
                <a:gd name="T80" fmla="*/ 161 w 200"/>
                <a:gd name="T81" fmla="*/ 75 h 238"/>
                <a:gd name="T82" fmla="*/ 155 w 200"/>
                <a:gd name="T83" fmla="*/ 77 h 238"/>
                <a:gd name="T84" fmla="*/ 152 w 200"/>
                <a:gd name="T85" fmla="*/ 79 h 238"/>
                <a:gd name="T86" fmla="*/ 152 w 200"/>
                <a:gd name="T87" fmla="*/ 83 h 238"/>
                <a:gd name="T88" fmla="*/ 143 w 200"/>
                <a:gd name="T89" fmla="*/ 89 h 238"/>
                <a:gd name="T90" fmla="*/ 137 w 200"/>
                <a:gd name="T91" fmla="*/ 90 h 238"/>
                <a:gd name="T92" fmla="*/ 128 w 200"/>
                <a:gd name="T93" fmla="*/ 96 h 238"/>
                <a:gd name="T94" fmla="*/ 120 w 200"/>
                <a:gd name="T95" fmla="*/ 99 h 238"/>
                <a:gd name="T96" fmla="*/ 109 w 200"/>
                <a:gd name="T97" fmla="*/ 98 h 238"/>
                <a:gd name="T98" fmla="*/ 102 w 200"/>
                <a:gd name="T99" fmla="*/ 99 h 2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
                <a:gd name="T151" fmla="*/ 0 h 238"/>
                <a:gd name="T152" fmla="*/ 200 w 200"/>
                <a:gd name="T153" fmla="*/ 238 h 2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 h="238">
                  <a:moveTo>
                    <a:pt x="102" y="238"/>
                  </a:moveTo>
                  <a:lnTo>
                    <a:pt x="100" y="236"/>
                  </a:lnTo>
                  <a:lnTo>
                    <a:pt x="100" y="235"/>
                  </a:lnTo>
                  <a:lnTo>
                    <a:pt x="100" y="228"/>
                  </a:lnTo>
                  <a:lnTo>
                    <a:pt x="96" y="223"/>
                  </a:lnTo>
                  <a:lnTo>
                    <a:pt x="96" y="221"/>
                  </a:lnTo>
                  <a:lnTo>
                    <a:pt x="96" y="218"/>
                  </a:lnTo>
                  <a:lnTo>
                    <a:pt x="95" y="216"/>
                  </a:lnTo>
                  <a:lnTo>
                    <a:pt x="95" y="212"/>
                  </a:lnTo>
                  <a:lnTo>
                    <a:pt x="91" y="209"/>
                  </a:lnTo>
                  <a:lnTo>
                    <a:pt x="87" y="206"/>
                  </a:lnTo>
                  <a:lnTo>
                    <a:pt x="87" y="195"/>
                  </a:lnTo>
                  <a:lnTo>
                    <a:pt x="87" y="190"/>
                  </a:lnTo>
                  <a:lnTo>
                    <a:pt x="86" y="185"/>
                  </a:lnTo>
                  <a:lnTo>
                    <a:pt x="82" y="182"/>
                  </a:lnTo>
                  <a:lnTo>
                    <a:pt x="80" y="177"/>
                  </a:lnTo>
                  <a:lnTo>
                    <a:pt x="82" y="170"/>
                  </a:lnTo>
                  <a:lnTo>
                    <a:pt x="86" y="163"/>
                  </a:lnTo>
                  <a:lnTo>
                    <a:pt x="87" y="158"/>
                  </a:lnTo>
                  <a:lnTo>
                    <a:pt x="86" y="151"/>
                  </a:lnTo>
                  <a:lnTo>
                    <a:pt x="86" y="146"/>
                  </a:lnTo>
                  <a:lnTo>
                    <a:pt x="86" y="139"/>
                  </a:lnTo>
                  <a:lnTo>
                    <a:pt x="80" y="134"/>
                  </a:lnTo>
                  <a:lnTo>
                    <a:pt x="73" y="127"/>
                  </a:lnTo>
                  <a:lnTo>
                    <a:pt x="73" y="124"/>
                  </a:lnTo>
                  <a:lnTo>
                    <a:pt x="73" y="118"/>
                  </a:lnTo>
                  <a:lnTo>
                    <a:pt x="77" y="113"/>
                  </a:lnTo>
                  <a:lnTo>
                    <a:pt x="73" y="108"/>
                  </a:lnTo>
                  <a:lnTo>
                    <a:pt x="68" y="108"/>
                  </a:lnTo>
                  <a:lnTo>
                    <a:pt x="64" y="108"/>
                  </a:lnTo>
                  <a:lnTo>
                    <a:pt x="62" y="106"/>
                  </a:lnTo>
                  <a:lnTo>
                    <a:pt x="59" y="106"/>
                  </a:lnTo>
                  <a:lnTo>
                    <a:pt x="53" y="103"/>
                  </a:lnTo>
                  <a:lnTo>
                    <a:pt x="50" y="101"/>
                  </a:lnTo>
                  <a:lnTo>
                    <a:pt x="48" y="103"/>
                  </a:lnTo>
                  <a:lnTo>
                    <a:pt x="43" y="108"/>
                  </a:lnTo>
                  <a:lnTo>
                    <a:pt x="39" y="106"/>
                  </a:lnTo>
                  <a:lnTo>
                    <a:pt x="34" y="103"/>
                  </a:lnTo>
                  <a:lnTo>
                    <a:pt x="30" y="106"/>
                  </a:lnTo>
                  <a:lnTo>
                    <a:pt x="25" y="106"/>
                  </a:lnTo>
                  <a:lnTo>
                    <a:pt x="16" y="103"/>
                  </a:lnTo>
                  <a:lnTo>
                    <a:pt x="10" y="96"/>
                  </a:lnTo>
                  <a:lnTo>
                    <a:pt x="5" y="88"/>
                  </a:lnTo>
                  <a:lnTo>
                    <a:pt x="1" y="81"/>
                  </a:lnTo>
                  <a:lnTo>
                    <a:pt x="0" y="77"/>
                  </a:lnTo>
                  <a:lnTo>
                    <a:pt x="0" y="70"/>
                  </a:lnTo>
                  <a:lnTo>
                    <a:pt x="1" y="64"/>
                  </a:lnTo>
                  <a:lnTo>
                    <a:pt x="0" y="57"/>
                  </a:lnTo>
                  <a:lnTo>
                    <a:pt x="0" y="50"/>
                  </a:lnTo>
                  <a:lnTo>
                    <a:pt x="0" y="43"/>
                  </a:lnTo>
                  <a:lnTo>
                    <a:pt x="5" y="36"/>
                  </a:lnTo>
                  <a:lnTo>
                    <a:pt x="7" y="33"/>
                  </a:lnTo>
                  <a:lnTo>
                    <a:pt x="10" y="28"/>
                  </a:lnTo>
                  <a:lnTo>
                    <a:pt x="16" y="26"/>
                  </a:lnTo>
                  <a:lnTo>
                    <a:pt x="19" y="24"/>
                  </a:lnTo>
                  <a:lnTo>
                    <a:pt x="19" y="19"/>
                  </a:lnTo>
                  <a:lnTo>
                    <a:pt x="19" y="16"/>
                  </a:lnTo>
                  <a:lnTo>
                    <a:pt x="28" y="11"/>
                  </a:lnTo>
                  <a:lnTo>
                    <a:pt x="30" y="9"/>
                  </a:lnTo>
                  <a:lnTo>
                    <a:pt x="34" y="5"/>
                  </a:lnTo>
                  <a:lnTo>
                    <a:pt x="35" y="4"/>
                  </a:lnTo>
                  <a:lnTo>
                    <a:pt x="43" y="4"/>
                  </a:lnTo>
                  <a:lnTo>
                    <a:pt x="50" y="2"/>
                  </a:lnTo>
                  <a:lnTo>
                    <a:pt x="59" y="0"/>
                  </a:lnTo>
                  <a:lnTo>
                    <a:pt x="64" y="2"/>
                  </a:lnTo>
                  <a:lnTo>
                    <a:pt x="71" y="0"/>
                  </a:lnTo>
                  <a:lnTo>
                    <a:pt x="77" y="0"/>
                  </a:lnTo>
                  <a:lnTo>
                    <a:pt x="80" y="2"/>
                  </a:lnTo>
                  <a:lnTo>
                    <a:pt x="80" y="4"/>
                  </a:lnTo>
                  <a:lnTo>
                    <a:pt x="77" y="9"/>
                  </a:lnTo>
                  <a:lnTo>
                    <a:pt x="77" y="12"/>
                  </a:lnTo>
                  <a:lnTo>
                    <a:pt x="82" y="16"/>
                  </a:lnTo>
                  <a:lnTo>
                    <a:pt x="86" y="17"/>
                  </a:lnTo>
                  <a:lnTo>
                    <a:pt x="91" y="19"/>
                  </a:lnTo>
                  <a:lnTo>
                    <a:pt x="96" y="21"/>
                  </a:lnTo>
                  <a:lnTo>
                    <a:pt x="96" y="26"/>
                  </a:lnTo>
                  <a:lnTo>
                    <a:pt x="102" y="26"/>
                  </a:lnTo>
                  <a:lnTo>
                    <a:pt x="105" y="26"/>
                  </a:lnTo>
                  <a:lnTo>
                    <a:pt x="105" y="19"/>
                  </a:lnTo>
                  <a:lnTo>
                    <a:pt x="109" y="17"/>
                  </a:lnTo>
                  <a:lnTo>
                    <a:pt x="114" y="19"/>
                  </a:lnTo>
                  <a:lnTo>
                    <a:pt x="120" y="21"/>
                  </a:lnTo>
                  <a:lnTo>
                    <a:pt x="125" y="24"/>
                  </a:lnTo>
                  <a:lnTo>
                    <a:pt x="128" y="26"/>
                  </a:lnTo>
                  <a:lnTo>
                    <a:pt x="134" y="26"/>
                  </a:lnTo>
                  <a:lnTo>
                    <a:pt x="141" y="24"/>
                  </a:lnTo>
                  <a:lnTo>
                    <a:pt x="143" y="24"/>
                  </a:lnTo>
                  <a:lnTo>
                    <a:pt x="146" y="28"/>
                  </a:lnTo>
                  <a:lnTo>
                    <a:pt x="148" y="43"/>
                  </a:lnTo>
                  <a:lnTo>
                    <a:pt x="155" y="50"/>
                  </a:lnTo>
                  <a:lnTo>
                    <a:pt x="155" y="57"/>
                  </a:lnTo>
                  <a:lnTo>
                    <a:pt x="155" y="62"/>
                  </a:lnTo>
                  <a:lnTo>
                    <a:pt x="161" y="69"/>
                  </a:lnTo>
                  <a:lnTo>
                    <a:pt x="162" y="74"/>
                  </a:lnTo>
                  <a:lnTo>
                    <a:pt x="170" y="84"/>
                  </a:lnTo>
                  <a:lnTo>
                    <a:pt x="171" y="88"/>
                  </a:lnTo>
                  <a:lnTo>
                    <a:pt x="177" y="93"/>
                  </a:lnTo>
                  <a:lnTo>
                    <a:pt x="184" y="96"/>
                  </a:lnTo>
                  <a:lnTo>
                    <a:pt x="189" y="96"/>
                  </a:lnTo>
                  <a:lnTo>
                    <a:pt x="191" y="96"/>
                  </a:lnTo>
                  <a:lnTo>
                    <a:pt x="195" y="94"/>
                  </a:lnTo>
                  <a:lnTo>
                    <a:pt x="200" y="94"/>
                  </a:lnTo>
                  <a:lnTo>
                    <a:pt x="200" y="96"/>
                  </a:lnTo>
                  <a:lnTo>
                    <a:pt x="198" y="101"/>
                  </a:lnTo>
                  <a:lnTo>
                    <a:pt x="195" y="106"/>
                  </a:lnTo>
                  <a:lnTo>
                    <a:pt x="191" y="108"/>
                  </a:lnTo>
                  <a:lnTo>
                    <a:pt x="189" y="113"/>
                  </a:lnTo>
                  <a:lnTo>
                    <a:pt x="189" y="115"/>
                  </a:lnTo>
                  <a:lnTo>
                    <a:pt x="186" y="118"/>
                  </a:lnTo>
                  <a:lnTo>
                    <a:pt x="184" y="124"/>
                  </a:lnTo>
                  <a:lnTo>
                    <a:pt x="177" y="125"/>
                  </a:lnTo>
                  <a:lnTo>
                    <a:pt x="175" y="127"/>
                  </a:lnTo>
                  <a:lnTo>
                    <a:pt x="170" y="132"/>
                  </a:lnTo>
                  <a:lnTo>
                    <a:pt x="166" y="137"/>
                  </a:lnTo>
                  <a:lnTo>
                    <a:pt x="162" y="141"/>
                  </a:lnTo>
                  <a:lnTo>
                    <a:pt x="161" y="146"/>
                  </a:lnTo>
                  <a:lnTo>
                    <a:pt x="162" y="151"/>
                  </a:lnTo>
                  <a:lnTo>
                    <a:pt x="162" y="156"/>
                  </a:lnTo>
                  <a:lnTo>
                    <a:pt x="162" y="163"/>
                  </a:lnTo>
                  <a:lnTo>
                    <a:pt x="162" y="168"/>
                  </a:lnTo>
                  <a:lnTo>
                    <a:pt x="162" y="171"/>
                  </a:lnTo>
                  <a:lnTo>
                    <a:pt x="162" y="177"/>
                  </a:lnTo>
                  <a:lnTo>
                    <a:pt x="161" y="178"/>
                  </a:lnTo>
                  <a:lnTo>
                    <a:pt x="161" y="182"/>
                  </a:lnTo>
                  <a:lnTo>
                    <a:pt x="157" y="183"/>
                  </a:lnTo>
                  <a:lnTo>
                    <a:pt x="155" y="185"/>
                  </a:lnTo>
                  <a:lnTo>
                    <a:pt x="152" y="185"/>
                  </a:lnTo>
                  <a:lnTo>
                    <a:pt x="152" y="187"/>
                  </a:lnTo>
                  <a:lnTo>
                    <a:pt x="152" y="190"/>
                  </a:lnTo>
                  <a:lnTo>
                    <a:pt x="152" y="192"/>
                  </a:lnTo>
                  <a:lnTo>
                    <a:pt x="148" y="195"/>
                  </a:lnTo>
                  <a:lnTo>
                    <a:pt x="152" y="200"/>
                  </a:lnTo>
                  <a:lnTo>
                    <a:pt x="148" y="206"/>
                  </a:lnTo>
                  <a:lnTo>
                    <a:pt x="146" y="209"/>
                  </a:lnTo>
                  <a:lnTo>
                    <a:pt x="143" y="212"/>
                  </a:lnTo>
                  <a:lnTo>
                    <a:pt x="141" y="214"/>
                  </a:lnTo>
                  <a:lnTo>
                    <a:pt x="141" y="218"/>
                  </a:lnTo>
                  <a:lnTo>
                    <a:pt x="137" y="218"/>
                  </a:lnTo>
                  <a:lnTo>
                    <a:pt x="134" y="224"/>
                  </a:lnTo>
                  <a:lnTo>
                    <a:pt x="132" y="224"/>
                  </a:lnTo>
                  <a:lnTo>
                    <a:pt x="128" y="230"/>
                  </a:lnTo>
                  <a:lnTo>
                    <a:pt x="125" y="235"/>
                  </a:lnTo>
                  <a:lnTo>
                    <a:pt x="123" y="238"/>
                  </a:lnTo>
                  <a:lnTo>
                    <a:pt x="120" y="238"/>
                  </a:lnTo>
                  <a:lnTo>
                    <a:pt x="118" y="238"/>
                  </a:lnTo>
                  <a:lnTo>
                    <a:pt x="111" y="236"/>
                  </a:lnTo>
                  <a:lnTo>
                    <a:pt x="109" y="236"/>
                  </a:lnTo>
                  <a:lnTo>
                    <a:pt x="105" y="236"/>
                  </a:lnTo>
                  <a:lnTo>
                    <a:pt x="105" y="238"/>
                  </a:lnTo>
                  <a:lnTo>
                    <a:pt x="102" y="238"/>
                  </a:lnTo>
                  <a:lnTo>
                    <a:pt x="100" y="238"/>
                  </a:lnTo>
                  <a:lnTo>
                    <a:pt x="102" y="238"/>
                  </a:lnTo>
                  <a:close/>
                </a:path>
              </a:pathLst>
            </a:custGeom>
            <a:solidFill>
              <a:srgbClr val="A4CA95"/>
            </a:solidFill>
            <a:ln w="9525">
              <a:noFill/>
              <a:round/>
              <a:headEnd/>
              <a:tailEnd/>
            </a:ln>
          </p:spPr>
          <p:txBody>
            <a:bodyPr/>
            <a:lstStyle/>
            <a:p>
              <a:endParaRPr lang="en-US"/>
            </a:p>
          </p:txBody>
        </p:sp>
        <p:sp>
          <p:nvSpPr>
            <p:cNvPr id="3850" name="Freeform 70"/>
            <p:cNvSpPr>
              <a:spLocks/>
            </p:cNvSpPr>
            <p:nvPr/>
          </p:nvSpPr>
          <p:spPr bwMode="gray">
            <a:xfrm>
              <a:off x="656" y="1857"/>
              <a:ext cx="27" cy="38"/>
            </a:xfrm>
            <a:custGeom>
              <a:avLst/>
              <a:gdLst>
                <a:gd name="T0" fmla="*/ 4 w 27"/>
                <a:gd name="T1" fmla="*/ 14 h 44"/>
                <a:gd name="T2" fmla="*/ 0 w 27"/>
                <a:gd name="T3" fmla="*/ 14 h 44"/>
                <a:gd name="T4" fmla="*/ 0 w 27"/>
                <a:gd name="T5" fmla="*/ 13 h 44"/>
                <a:gd name="T6" fmla="*/ 4 w 27"/>
                <a:gd name="T7" fmla="*/ 11 h 44"/>
                <a:gd name="T8" fmla="*/ 6 w 27"/>
                <a:gd name="T9" fmla="*/ 10 h 44"/>
                <a:gd name="T10" fmla="*/ 6 w 27"/>
                <a:gd name="T11" fmla="*/ 9 h 44"/>
                <a:gd name="T12" fmla="*/ 4 w 27"/>
                <a:gd name="T13" fmla="*/ 8 h 44"/>
                <a:gd name="T14" fmla="*/ 4 w 27"/>
                <a:gd name="T15" fmla="*/ 8 h 44"/>
                <a:gd name="T16" fmla="*/ 6 w 27"/>
                <a:gd name="T17" fmla="*/ 7 h 44"/>
                <a:gd name="T18" fmla="*/ 6 w 27"/>
                <a:gd name="T19" fmla="*/ 5 h 44"/>
                <a:gd name="T20" fmla="*/ 13 w 27"/>
                <a:gd name="T21" fmla="*/ 5 h 44"/>
                <a:gd name="T22" fmla="*/ 15 w 27"/>
                <a:gd name="T23" fmla="*/ 4 h 44"/>
                <a:gd name="T24" fmla="*/ 18 w 27"/>
                <a:gd name="T25" fmla="*/ 4 h 44"/>
                <a:gd name="T26" fmla="*/ 15 w 27"/>
                <a:gd name="T27" fmla="*/ 3 h 44"/>
                <a:gd name="T28" fmla="*/ 20 w 27"/>
                <a:gd name="T29" fmla="*/ 3 h 44"/>
                <a:gd name="T30" fmla="*/ 20 w 27"/>
                <a:gd name="T31" fmla="*/ 0 h 44"/>
                <a:gd name="T32" fmla="*/ 24 w 27"/>
                <a:gd name="T33" fmla="*/ 3 h 44"/>
                <a:gd name="T34" fmla="*/ 24 w 27"/>
                <a:gd name="T35" fmla="*/ 3 h 44"/>
                <a:gd name="T36" fmla="*/ 27 w 27"/>
                <a:gd name="T37" fmla="*/ 3 h 44"/>
                <a:gd name="T38" fmla="*/ 27 w 27"/>
                <a:gd name="T39" fmla="*/ 5 h 44"/>
                <a:gd name="T40" fmla="*/ 24 w 27"/>
                <a:gd name="T41" fmla="*/ 6 h 44"/>
                <a:gd name="T42" fmla="*/ 20 w 27"/>
                <a:gd name="T43" fmla="*/ 6 h 44"/>
                <a:gd name="T44" fmla="*/ 20 w 27"/>
                <a:gd name="T45" fmla="*/ 8 h 44"/>
                <a:gd name="T46" fmla="*/ 18 w 27"/>
                <a:gd name="T47" fmla="*/ 8 h 44"/>
                <a:gd name="T48" fmla="*/ 18 w 27"/>
                <a:gd name="T49" fmla="*/ 9 h 44"/>
                <a:gd name="T50" fmla="*/ 18 w 27"/>
                <a:gd name="T51" fmla="*/ 10 h 44"/>
                <a:gd name="T52" fmla="*/ 15 w 27"/>
                <a:gd name="T53" fmla="*/ 12 h 44"/>
                <a:gd name="T54" fmla="*/ 15 w 27"/>
                <a:gd name="T55" fmla="*/ 14 h 44"/>
                <a:gd name="T56" fmla="*/ 15 w 27"/>
                <a:gd name="T57" fmla="*/ 16 h 44"/>
                <a:gd name="T58" fmla="*/ 13 w 27"/>
                <a:gd name="T59" fmla="*/ 16 h 44"/>
                <a:gd name="T60" fmla="*/ 4 w 27"/>
                <a:gd name="T61" fmla="*/ 16 h 44"/>
                <a:gd name="T62" fmla="*/ 4 w 27"/>
                <a:gd name="T63" fmla="*/ 16 h 44"/>
                <a:gd name="T64" fmla="*/ 4 w 27"/>
                <a:gd name="T65" fmla="*/ 14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44"/>
                <a:gd name="T101" fmla="*/ 27 w 27"/>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44">
                  <a:moveTo>
                    <a:pt x="4" y="39"/>
                  </a:moveTo>
                  <a:lnTo>
                    <a:pt x="0" y="39"/>
                  </a:lnTo>
                  <a:lnTo>
                    <a:pt x="0" y="36"/>
                  </a:lnTo>
                  <a:lnTo>
                    <a:pt x="4" y="31"/>
                  </a:lnTo>
                  <a:lnTo>
                    <a:pt x="6" y="29"/>
                  </a:lnTo>
                  <a:lnTo>
                    <a:pt x="6" y="24"/>
                  </a:lnTo>
                  <a:lnTo>
                    <a:pt x="4" y="22"/>
                  </a:lnTo>
                  <a:lnTo>
                    <a:pt x="4" y="20"/>
                  </a:lnTo>
                  <a:lnTo>
                    <a:pt x="6" y="19"/>
                  </a:lnTo>
                  <a:lnTo>
                    <a:pt x="6" y="14"/>
                  </a:lnTo>
                  <a:lnTo>
                    <a:pt x="13" y="14"/>
                  </a:lnTo>
                  <a:lnTo>
                    <a:pt x="15" y="12"/>
                  </a:lnTo>
                  <a:lnTo>
                    <a:pt x="18" y="12"/>
                  </a:lnTo>
                  <a:lnTo>
                    <a:pt x="15" y="7"/>
                  </a:lnTo>
                  <a:lnTo>
                    <a:pt x="20" y="5"/>
                  </a:lnTo>
                  <a:lnTo>
                    <a:pt x="20" y="0"/>
                  </a:lnTo>
                  <a:lnTo>
                    <a:pt x="24" y="5"/>
                  </a:lnTo>
                  <a:lnTo>
                    <a:pt x="24" y="7"/>
                  </a:lnTo>
                  <a:lnTo>
                    <a:pt x="27" y="8"/>
                  </a:lnTo>
                  <a:lnTo>
                    <a:pt x="27" y="14"/>
                  </a:lnTo>
                  <a:lnTo>
                    <a:pt x="24" y="15"/>
                  </a:lnTo>
                  <a:lnTo>
                    <a:pt x="20" y="15"/>
                  </a:lnTo>
                  <a:lnTo>
                    <a:pt x="20" y="20"/>
                  </a:lnTo>
                  <a:lnTo>
                    <a:pt x="18" y="22"/>
                  </a:lnTo>
                  <a:lnTo>
                    <a:pt x="18" y="24"/>
                  </a:lnTo>
                  <a:lnTo>
                    <a:pt x="18" y="29"/>
                  </a:lnTo>
                  <a:lnTo>
                    <a:pt x="15" y="32"/>
                  </a:lnTo>
                  <a:lnTo>
                    <a:pt x="15" y="39"/>
                  </a:lnTo>
                  <a:lnTo>
                    <a:pt x="15" y="43"/>
                  </a:lnTo>
                  <a:lnTo>
                    <a:pt x="13" y="44"/>
                  </a:lnTo>
                  <a:lnTo>
                    <a:pt x="4" y="44"/>
                  </a:lnTo>
                  <a:lnTo>
                    <a:pt x="4" y="43"/>
                  </a:lnTo>
                  <a:lnTo>
                    <a:pt x="4" y="39"/>
                  </a:lnTo>
                  <a:close/>
                </a:path>
              </a:pathLst>
            </a:custGeom>
            <a:solidFill>
              <a:srgbClr val="A4CA95"/>
            </a:solidFill>
            <a:ln w="9525">
              <a:noFill/>
              <a:round/>
              <a:headEnd/>
              <a:tailEnd/>
            </a:ln>
          </p:spPr>
          <p:txBody>
            <a:bodyPr/>
            <a:lstStyle/>
            <a:p>
              <a:endParaRPr lang="en-US"/>
            </a:p>
          </p:txBody>
        </p:sp>
        <p:sp>
          <p:nvSpPr>
            <p:cNvPr id="3851" name="Freeform 71"/>
            <p:cNvSpPr>
              <a:spLocks/>
            </p:cNvSpPr>
            <p:nvPr/>
          </p:nvSpPr>
          <p:spPr bwMode="gray">
            <a:xfrm>
              <a:off x="862" y="1857"/>
              <a:ext cx="113" cy="84"/>
            </a:xfrm>
            <a:custGeom>
              <a:avLst/>
              <a:gdLst>
                <a:gd name="T0" fmla="*/ 5 w 113"/>
                <a:gd name="T1" fmla="*/ 28 h 96"/>
                <a:gd name="T2" fmla="*/ 2 w 113"/>
                <a:gd name="T3" fmla="*/ 23 h 96"/>
                <a:gd name="T4" fmla="*/ 0 w 113"/>
                <a:gd name="T5" fmla="*/ 19 h 96"/>
                <a:gd name="T6" fmla="*/ 2 w 113"/>
                <a:gd name="T7" fmla="*/ 17 h 96"/>
                <a:gd name="T8" fmla="*/ 5 w 113"/>
                <a:gd name="T9" fmla="*/ 12 h 96"/>
                <a:gd name="T10" fmla="*/ 16 w 113"/>
                <a:gd name="T11" fmla="*/ 11 h 96"/>
                <a:gd name="T12" fmla="*/ 25 w 113"/>
                <a:gd name="T13" fmla="*/ 9 h 96"/>
                <a:gd name="T14" fmla="*/ 29 w 113"/>
                <a:gd name="T15" fmla="*/ 6 h 96"/>
                <a:gd name="T16" fmla="*/ 39 w 113"/>
                <a:gd name="T17" fmla="*/ 4 h 96"/>
                <a:gd name="T18" fmla="*/ 43 w 113"/>
                <a:gd name="T19" fmla="*/ 5 h 96"/>
                <a:gd name="T20" fmla="*/ 63 w 113"/>
                <a:gd name="T21" fmla="*/ 3 h 96"/>
                <a:gd name="T22" fmla="*/ 66 w 113"/>
                <a:gd name="T23" fmla="*/ 4 h 96"/>
                <a:gd name="T24" fmla="*/ 72 w 113"/>
                <a:gd name="T25" fmla="*/ 6 h 96"/>
                <a:gd name="T26" fmla="*/ 77 w 113"/>
                <a:gd name="T27" fmla="*/ 9 h 96"/>
                <a:gd name="T28" fmla="*/ 81 w 113"/>
                <a:gd name="T29" fmla="*/ 6 h 96"/>
                <a:gd name="T30" fmla="*/ 86 w 113"/>
                <a:gd name="T31" fmla="*/ 0 h 96"/>
                <a:gd name="T32" fmla="*/ 91 w 113"/>
                <a:gd name="T33" fmla="*/ 5 h 96"/>
                <a:gd name="T34" fmla="*/ 91 w 113"/>
                <a:gd name="T35" fmla="*/ 6 h 96"/>
                <a:gd name="T36" fmla="*/ 95 w 113"/>
                <a:gd name="T37" fmla="*/ 9 h 96"/>
                <a:gd name="T38" fmla="*/ 104 w 113"/>
                <a:gd name="T39" fmla="*/ 11 h 96"/>
                <a:gd name="T40" fmla="*/ 106 w 113"/>
                <a:gd name="T41" fmla="*/ 14 h 96"/>
                <a:gd name="T42" fmla="*/ 113 w 113"/>
                <a:gd name="T43" fmla="*/ 18 h 96"/>
                <a:gd name="T44" fmla="*/ 113 w 113"/>
                <a:gd name="T45" fmla="*/ 23 h 96"/>
                <a:gd name="T46" fmla="*/ 109 w 113"/>
                <a:gd name="T47" fmla="*/ 29 h 96"/>
                <a:gd name="T48" fmla="*/ 104 w 113"/>
                <a:gd name="T49" fmla="*/ 32 h 96"/>
                <a:gd name="T50" fmla="*/ 100 w 113"/>
                <a:gd name="T51" fmla="*/ 35 h 96"/>
                <a:gd name="T52" fmla="*/ 91 w 113"/>
                <a:gd name="T53" fmla="*/ 36 h 96"/>
                <a:gd name="T54" fmla="*/ 82 w 113"/>
                <a:gd name="T55" fmla="*/ 36 h 96"/>
                <a:gd name="T56" fmla="*/ 75 w 113"/>
                <a:gd name="T57" fmla="*/ 34 h 96"/>
                <a:gd name="T58" fmla="*/ 75 w 113"/>
                <a:gd name="T59" fmla="*/ 32 h 96"/>
                <a:gd name="T60" fmla="*/ 68 w 113"/>
                <a:gd name="T61" fmla="*/ 30 h 96"/>
                <a:gd name="T62" fmla="*/ 63 w 113"/>
                <a:gd name="T63" fmla="*/ 30 h 96"/>
                <a:gd name="T64" fmla="*/ 57 w 113"/>
                <a:gd name="T65" fmla="*/ 28 h 96"/>
                <a:gd name="T66" fmla="*/ 48 w 113"/>
                <a:gd name="T67" fmla="*/ 26 h 96"/>
                <a:gd name="T68" fmla="*/ 38 w 113"/>
                <a:gd name="T69" fmla="*/ 26 h 96"/>
                <a:gd name="T70" fmla="*/ 34 w 113"/>
                <a:gd name="T71" fmla="*/ 26 h 96"/>
                <a:gd name="T72" fmla="*/ 29 w 113"/>
                <a:gd name="T73" fmla="*/ 29 h 96"/>
                <a:gd name="T74" fmla="*/ 14 w 113"/>
                <a:gd name="T75" fmla="*/ 30 h 96"/>
                <a:gd name="T76" fmla="*/ 7 w 113"/>
                <a:gd name="T77" fmla="*/ 30 h 96"/>
                <a:gd name="T78" fmla="*/ 2 w 113"/>
                <a:gd name="T79" fmla="*/ 29 h 96"/>
                <a:gd name="T80" fmla="*/ 5 w 113"/>
                <a:gd name="T81" fmla="*/ 26 h 96"/>
                <a:gd name="T82" fmla="*/ 2 w 113"/>
                <a:gd name="T83" fmla="*/ 23 h 96"/>
                <a:gd name="T84" fmla="*/ 5 w 113"/>
                <a:gd name="T85" fmla="*/ 3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
                <a:gd name="T130" fmla="*/ 0 h 96"/>
                <a:gd name="T131" fmla="*/ 113 w 113"/>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 h="96">
                  <a:moveTo>
                    <a:pt x="5" y="77"/>
                  </a:moveTo>
                  <a:lnTo>
                    <a:pt x="5" y="72"/>
                  </a:lnTo>
                  <a:lnTo>
                    <a:pt x="5" y="65"/>
                  </a:lnTo>
                  <a:lnTo>
                    <a:pt x="2" y="58"/>
                  </a:lnTo>
                  <a:lnTo>
                    <a:pt x="2" y="51"/>
                  </a:lnTo>
                  <a:lnTo>
                    <a:pt x="0" y="49"/>
                  </a:lnTo>
                  <a:lnTo>
                    <a:pt x="2" y="46"/>
                  </a:lnTo>
                  <a:lnTo>
                    <a:pt x="2" y="43"/>
                  </a:lnTo>
                  <a:lnTo>
                    <a:pt x="2" y="36"/>
                  </a:lnTo>
                  <a:lnTo>
                    <a:pt x="5" y="31"/>
                  </a:lnTo>
                  <a:lnTo>
                    <a:pt x="11" y="29"/>
                  </a:lnTo>
                  <a:lnTo>
                    <a:pt x="16" y="27"/>
                  </a:lnTo>
                  <a:lnTo>
                    <a:pt x="25" y="22"/>
                  </a:lnTo>
                  <a:lnTo>
                    <a:pt x="25" y="20"/>
                  </a:lnTo>
                  <a:lnTo>
                    <a:pt x="29" y="19"/>
                  </a:lnTo>
                  <a:lnTo>
                    <a:pt x="29" y="15"/>
                  </a:lnTo>
                  <a:lnTo>
                    <a:pt x="34" y="12"/>
                  </a:lnTo>
                  <a:lnTo>
                    <a:pt x="39" y="8"/>
                  </a:lnTo>
                  <a:lnTo>
                    <a:pt x="39" y="12"/>
                  </a:lnTo>
                  <a:lnTo>
                    <a:pt x="43" y="12"/>
                  </a:lnTo>
                  <a:lnTo>
                    <a:pt x="52" y="3"/>
                  </a:lnTo>
                  <a:lnTo>
                    <a:pt x="63" y="3"/>
                  </a:lnTo>
                  <a:lnTo>
                    <a:pt x="68" y="3"/>
                  </a:lnTo>
                  <a:lnTo>
                    <a:pt x="66" y="5"/>
                  </a:lnTo>
                  <a:lnTo>
                    <a:pt x="66" y="12"/>
                  </a:lnTo>
                  <a:lnTo>
                    <a:pt x="72" y="14"/>
                  </a:lnTo>
                  <a:lnTo>
                    <a:pt x="72" y="15"/>
                  </a:lnTo>
                  <a:lnTo>
                    <a:pt x="77" y="20"/>
                  </a:lnTo>
                  <a:lnTo>
                    <a:pt x="81" y="19"/>
                  </a:lnTo>
                  <a:lnTo>
                    <a:pt x="81" y="14"/>
                  </a:lnTo>
                  <a:lnTo>
                    <a:pt x="82" y="5"/>
                  </a:lnTo>
                  <a:lnTo>
                    <a:pt x="86" y="0"/>
                  </a:lnTo>
                  <a:lnTo>
                    <a:pt x="91" y="7"/>
                  </a:lnTo>
                  <a:lnTo>
                    <a:pt x="91" y="12"/>
                  </a:lnTo>
                  <a:lnTo>
                    <a:pt x="88" y="12"/>
                  </a:lnTo>
                  <a:lnTo>
                    <a:pt x="91" y="14"/>
                  </a:lnTo>
                  <a:lnTo>
                    <a:pt x="95" y="15"/>
                  </a:lnTo>
                  <a:lnTo>
                    <a:pt x="95" y="22"/>
                  </a:lnTo>
                  <a:lnTo>
                    <a:pt x="97" y="24"/>
                  </a:lnTo>
                  <a:lnTo>
                    <a:pt x="104" y="29"/>
                  </a:lnTo>
                  <a:lnTo>
                    <a:pt x="106" y="31"/>
                  </a:lnTo>
                  <a:lnTo>
                    <a:pt x="106" y="36"/>
                  </a:lnTo>
                  <a:lnTo>
                    <a:pt x="109" y="44"/>
                  </a:lnTo>
                  <a:lnTo>
                    <a:pt x="113" y="46"/>
                  </a:lnTo>
                  <a:lnTo>
                    <a:pt x="113" y="53"/>
                  </a:lnTo>
                  <a:lnTo>
                    <a:pt x="113" y="58"/>
                  </a:lnTo>
                  <a:lnTo>
                    <a:pt x="109" y="65"/>
                  </a:lnTo>
                  <a:lnTo>
                    <a:pt x="109" y="73"/>
                  </a:lnTo>
                  <a:lnTo>
                    <a:pt x="106" y="77"/>
                  </a:lnTo>
                  <a:lnTo>
                    <a:pt x="104" y="82"/>
                  </a:lnTo>
                  <a:lnTo>
                    <a:pt x="100" y="89"/>
                  </a:lnTo>
                  <a:lnTo>
                    <a:pt x="100" y="91"/>
                  </a:lnTo>
                  <a:lnTo>
                    <a:pt x="95" y="92"/>
                  </a:lnTo>
                  <a:lnTo>
                    <a:pt x="91" y="92"/>
                  </a:lnTo>
                  <a:lnTo>
                    <a:pt x="88" y="91"/>
                  </a:lnTo>
                  <a:lnTo>
                    <a:pt x="82" y="92"/>
                  </a:lnTo>
                  <a:lnTo>
                    <a:pt x="82" y="96"/>
                  </a:lnTo>
                  <a:lnTo>
                    <a:pt x="75" y="89"/>
                  </a:lnTo>
                  <a:lnTo>
                    <a:pt x="75" y="85"/>
                  </a:lnTo>
                  <a:lnTo>
                    <a:pt x="75" y="82"/>
                  </a:lnTo>
                  <a:lnTo>
                    <a:pt x="68" y="80"/>
                  </a:lnTo>
                  <a:lnTo>
                    <a:pt x="68" y="77"/>
                  </a:lnTo>
                  <a:lnTo>
                    <a:pt x="72" y="73"/>
                  </a:lnTo>
                  <a:lnTo>
                    <a:pt x="63" y="77"/>
                  </a:lnTo>
                  <a:lnTo>
                    <a:pt x="59" y="77"/>
                  </a:lnTo>
                  <a:lnTo>
                    <a:pt x="57" y="72"/>
                  </a:lnTo>
                  <a:lnTo>
                    <a:pt x="54" y="68"/>
                  </a:lnTo>
                  <a:lnTo>
                    <a:pt x="48" y="67"/>
                  </a:lnTo>
                  <a:lnTo>
                    <a:pt x="45" y="67"/>
                  </a:lnTo>
                  <a:lnTo>
                    <a:pt x="38" y="67"/>
                  </a:lnTo>
                  <a:lnTo>
                    <a:pt x="34" y="67"/>
                  </a:lnTo>
                  <a:lnTo>
                    <a:pt x="34" y="68"/>
                  </a:lnTo>
                  <a:lnTo>
                    <a:pt x="30" y="72"/>
                  </a:lnTo>
                  <a:lnTo>
                    <a:pt x="29" y="73"/>
                  </a:lnTo>
                  <a:lnTo>
                    <a:pt x="23" y="75"/>
                  </a:lnTo>
                  <a:lnTo>
                    <a:pt x="14" y="75"/>
                  </a:lnTo>
                  <a:lnTo>
                    <a:pt x="11" y="77"/>
                  </a:lnTo>
                  <a:lnTo>
                    <a:pt x="7" y="77"/>
                  </a:lnTo>
                  <a:lnTo>
                    <a:pt x="2" y="77"/>
                  </a:lnTo>
                  <a:lnTo>
                    <a:pt x="2" y="73"/>
                  </a:lnTo>
                  <a:lnTo>
                    <a:pt x="5" y="68"/>
                  </a:lnTo>
                  <a:lnTo>
                    <a:pt x="5" y="65"/>
                  </a:lnTo>
                  <a:lnTo>
                    <a:pt x="5" y="61"/>
                  </a:lnTo>
                  <a:lnTo>
                    <a:pt x="2" y="58"/>
                  </a:lnTo>
                  <a:lnTo>
                    <a:pt x="0" y="51"/>
                  </a:lnTo>
                  <a:lnTo>
                    <a:pt x="5" y="77"/>
                  </a:lnTo>
                  <a:close/>
                </a:path>
              </a:pathLst>
            </a:custGeom>
            <a:solidFill>
              <a:srgbClr val="A4CA95"/>
            </a:solidFill>
            <a:ln w="9525">
              <a:noFill/>
              <a:round/>
              <a:headEnd/>
              <a:tailEnd/>
            </a:ln>
          </p:spPr>
          <p:txBody>
            <a:bodyPr/>
            <a:lstStyle/>
            <a:p>
              <a:endParaRPr lang="en-US"/>
            </a:p>
          </p:txBody>
        </p:sp>
        <p:sp>
          <p:nvSpPr>
            <p:cNvPr id="3852" name="Freeform 72"/>
            <p:cNvSpPr>
              <a:spLocks/>
            </p:cNvSpPr>
            <p:nvPr/>
          </p:nvSpPr>
          <p:spPr bwMode="gray">
            <a:xfrm>
              <a:off x="948" y="1948"/>
              <a:ext cx="14" cy="8"/>
            </a:xfrm>
            <a:custGeom>
              <a:avLst/>
              <a:gdLst>
                <a:gd name="T0" fmla="*/ 0 w 14"/>
                <a:gd name="T1" fmla="*/ 0 h 9"/>
                <a:gd name="T2" fmla="*/ 14 w 14"/>
                <a:gd name="T3" fmla="*/ 0 h 9"/>
                <a:gd name="T4" fmla="*/ 14 w 14"/>
                <a:gd name="T5" fmla="*/ 4 h 9"/>
                <a:gd name="T6" fmla="*/ 11 w 14"/>
                <a:gd name="T7" fmla="*/ 4 h 9"/>
                <a:gd name="T8" fmla="*/ 11 w 14"/>
                <a:gd name="T9" fmla="*/ 4 h 9"/>
                <a:gd name="T10" fmla="*/ 9 w 14"/>
                <a:gd name="T11" fmla="*/ 4 h 9"/>
                <a:gd name="T12" fmla="*/ 5 w 14"/>
                <a:gd name="T13" fmla="*/ 4 h 9"/>
                <a:gd name="T14" fmla="*/ 2 w 14"/>
                <a:gd name="T15" fmla="*/ 4 h 9"/>
                <a:gd name="T16" fmla="*/ 2 w 14"/>
                <a:gd name="T17" fmla="*/ 2 h 9"/>
                <a:gd name="T18" fmla="*/ 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0"/>
                  </a:moveTo>
                  <a:lnTo>
                    <a:pt x="14" y="0"/>
                  </a:lnTo>
                  <a:lnTo>
                    <a:pt x="14" y="4"/>
                  </a:lnTo>
                  <a:lnTo>
                    <a:pt x="11" y="4"/>
                  </a:lnTo>
                  <a:lnTo>
                    <a:pt x="11" y="7"/>
                  </a:lnTo>
                  <a:lnTo>
                    <a:pt x="9" y="9"/>
                  </a:lnTo>
                  <a:lnTo>
                    <a:pt x="5" y="9"/>
                  </a:lnTo>
                  <a:lnTo>
                    <a:pt x="2" y="7"/>
                  </a:lnTo>
                  <a:lnTo>
                    <a:pt x="2" y="2"/>
                  </a:lnTo>
                  <a:lnTo>
                    <a:pt x="0" y="0"/>
                  </a:lnTo>
                  <a:close/>
                </a:path>
              </a:pathLst>
            </a:custGeom>
            <a:solidFill>
              <a:srgbClr val="A4CA95"/>
            </a:solidFill>
            <a:ln w="9525">
              <a:noFill/>
              <a:round/>
              <a:headEnd/>
              <a:tailEnd/>
            </a:ln>
          </p:spPr>
          <p:txBody>
            <a:bodyPr/>
            <a:lstStyle/>
            <a:p>
              <a:endParaRPr lang="en-US"/>
            </a:p>
          </p:txBody>
        </p:sp>
        <p:sp>
          <p:nvSpPr>
            <p:cNvPr id="3853" name="Freeform 73"/>
            <p:cNvSpPr>
              <a:spLocks/>
            </p:cNvSpPr>
            <p:nvPr/>
          </p:nvSpPr>
          <p:spPr bwMode="gray">
            <a:xfrm>
              <a:off x="910" y="1828"/>
              <a:ext cx="61" cy="29"/>
            </a:xfrm>
            <a:custGeom>
              <a:avLst/>
              <a:gdLst>
                <a:gd name="T0" fmla="*/ 9 w 61"/>
                <a:gd name="T1" fmla="*/ 4 h 33"/>
                <a:gd name="T2" fmla="*/ 6 w 61"/>
                <a:gd name="T3" fmla="*/ 4 h 33"/>
                <a:gd name="T4" fmla="*/ 0 w 61"/>
                <a:gd name="T5" fmla="*/ 4 h 33"/>
                <a:gd name="T6" fmla="*/ 4 w 61"/>
                <a:gd name="T7" fmla="*/ 0 h 33"/>
                <a:gd name="T8" fmla="*/ 9 w 61"/>
                <a:gd name="T9" fmla="*/ 0 h 33"/>
                <a:gd name="T10" fmla="*/ 11 w 61"/>
                <a:gd name="T11" fmla="*/ 4 h 33"/>
                <a:gd name="T12" fmla="*/ 18 w 61"/>
                <a:gd name="T13" fmla="*/ 4 h 33"/>
                <a:gd name="T14" fmla="*/ 24 w 61"/>
                <a:gd name="T15" fmla="*/ 4 h 33"/>
                <a:gd name="T16" fmla="*/ 27 w 61"/>
                <a:gd name="T17" fmla="*/ 4 h 33"/>
                <a:gd name="T18" fmla="*/ 34 w 61"/>
                <a:gd name="T19" fmla="*/ 4 h 33"/>
                <a:gd name="T20" fmla="*/ 38 w 61"/>
                <a:gd name="T21" fmla="*/ 4 h 33"/>
                <a:gd name="T22" fmla="*/ 40 w 61"/>
                <a:gd name="T23" fmla="*/ 4 h 33"/>
                <a:gd name="T24" fmla="*/ 47 w 61"/>
                <a:gd name="T25" fmla="*/ 7 h 33"/>
                <a:gd name="T26" fmla="*/ 49 w 61"/>
                <a:gd name="T27" fmla="*/ 7 h 33"/>
                <a:gd name="T28" fmla="*/ 52 w 61"/>
                <a:gd name="T29" fmla="*/ 8 h 33"/>
                <a:gd name="T30" fmla="*/ 52 w 61"/>
                <a:gd name="T31" fmla="*/ 9 h 33"/>
                <a:gd name="T32" fmla="*/ 56 w 61"/>
                <a:gd name="T33" fmla="*/ 10 h 33"/>
                <a:gd name="T34" fmla="*/ 61 w 61"/>
                <a:gd name="T35" fmla="*/ 11 h 33"/>
                <a:gd name="T36" fmla="*/ 61 w 61"/>
                <a:gd name="T37" fmla="*/ 12 h 33"/>
                <a:gd name="T38" fmla="*/ 61 w 61"/>
                <a:gd name="T39" fmla="*/ 13 h 33"/>
                <a:gd name="T40" fmla="*/ 56 w 61"/>
                <a:gd name="T41" fmla="*/ 12 h 33"/>
                <a:gd name="T42" fmla="*/ 52 w 61"/>
                <a:gd name="T43" fmla="*/ 12 h 33"/>
                <a:gd name="T44" fmla="*/ 49 w 61"/>
                <a:gd name="T45" fmla="*/ 11 h 33"/>
                <a:gd name="T46" fmla="*/ 43 w 61"/>
                <a:gd name="T47" fmla="*/ 9 h 33"/>
                <a:gd name="T48" fmla="*/ 40 w 61"/>
                <a:gd name="T49" fmla="*/ 9 h 33"/>
                <a:gd name="T50" fmla="*/ 40 w 61"/>
                <a:gd name="T51" fmla="*/ 11 h 33"/>
                <a:gd name="T52" fmla="*/ 33 w 61"/>
                <a:gd name="T53" fmla="*/ 10 h 33"/>
                <a:gd name="T54" fmla="*/ 27 w 61"/>
                <a:gd name="T55" fmla="*/ 9 h 33"/>
                <a:gd name="T56" fmla="*/ 27 w 61"/>
                <a:gd name="T57" fmla="*/ 8 h 33"/>
                <a:gd name="T58" fmla="*/ 27 w 61"/>
                <a:gd name="T59" fmla="*/ 7 h 33"/>
                <a:gd name="T60" fmla="*/ 20 w 61"/>
                <a:gd name="T61" fmla="*/ 6 h 33"/>
                <a:gd name="T62" fmla="*/ 15 w 61"/>
                <a:gd name="T63" fmla="*/ 6 h 33"/>
                <a:gd name="T64" fmla="*/ 9 w 61"/>
                <a:gd name="T65" fmla="*/ 4 h 33"/>
                <a:gd name="T66" fmla="*/ 6 w 61"/>
                <a:gd name="T67" fmla="*/ 4 h 33"/>
                <a:gd name="T68" fmla="*/ 4 w 61"/>
                <a:gd name="T69" fmla="*/ 2 h 33"/>
                <a:gd name="T70" fmla="*/ 9 w 61"/>
                <a:gd name="T71" fmla="*/ 4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33"/>
                <a:gd name="T110" fmla="*/ 61 w 61"/>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33">
                  <a:moveTo>
                    <a:pt x="9" y="11"/>
                  </a:moveTo>
                  <a:lnTo>
                    <a:pt x="6" y="9"/>
                  </a:lnTo>
                  <a:lnTo>
                    <a:pt x="0" y="7"/>
                  </a:lnTo>
                  <a:lnTo>
                    <a:pt x="4" y="0"/>
                  </a:lnTo>
                  <a:lnTo>
                    <a:pt x="9" y="0"/>
                  </a:lnTo>
                  <a:lnTo>
                    <a:pt x="11" y="7"/>
                  </a:lnTo>
                  <a:lnTo>
                    <a:pt x="18" y="9"/>
                  </a:lnTo>
                  <a:lnTo>
                    <a:pt x="24" y="4"/>
                  </a:lnTo>
                  <a:lnTo>
                    <a:pt x="27" y="7"/>
                  </a:lnTo>
                  <a:lnTo>
                    <a:pt x="34" y="9"/>
                  </a:lnTo>
                  <a:lnTo>
                    <a:pt x="38" y="9"/>
                  </a:lnTo>
                  <a:lnTo>
                    <a:pt x="40" y="11"/>
                  </a:lnTo>
                  <a:lnTo>
                    <a:pt x="47" y="16"/>
                  </a:lnTo>
                  <a:lnTo>
                    <a:pt x="49" y="17"/>
                  </a:lnTo>
                  <a:lnTo>
                    <a:pt x="52" y="19"/>
                  </a:lnTo>
                  <a:lnTo>
                    <a:pt x="52" y="21"/>
                  </a:lnTo>
                  <a:lnTo>
                    <a:pt x="56" y="24"/>
                  </a:lnTo>
                  <a:lnTo>
                    <a:pt x="61" y="28"/>
                  </a:lnTo>
                  <a:lnTo>
                    <a:pt x="61" y="31"/>
                  </a:lnTo>
                  <a:lnTo>
                    <a:pt x="61" y="33"/>
                  </a:lnTo>
                  <a:lnTo>
                    <a:pt x="56" y="31"/>
                  </a:lnTo>
                  <a:lnTo>
                    <a:pt x="52" y="31"/>
                  </a:lnTo>
                  <a:lnTo>
                    <a:pt x="49" y="26"/>
                  </a:lnTo>
                  <a:lnTo>
                    <a:pt x="43" y="21"/>
                  </a:lnTo>
                  <a:lnTo>
                    <a:pt x="40" y="21"/>
                  </a:lnTo>
                  <a:lnTo>
                    <a:pt x="40" y="26"/>
                  </a:lnTo>
                  <a:lnTo>
                    <a:pt x="33" y="24"/>
                  </a:lnTo>
                  <a:lnTo>
                    <a:pt x="27" y="21"/>
                  </a:lnTo>
                  <a:lnTo>
                    <a:pt x="27" y="19"/>
                  </a:lnTo>
                  <a:lnTo>
                    <a:pt x="27" y="16"/>
                  </a:lnTo>
                  <a:lnTo>
                    <a:pt x="20" y="14"/>
                  </a:lnTo>
                  <a:lnTo>
                    <a:pt x="15" y="14"/>
                  </a:lnTo>
                  <a:lnTo>
                    <a:pt x="9" y="11"/>
                  </a:lnTo>
                  <a:lnTo>
                    <a:pt x="6" y="7"/>
                  </a:lnTo>
                  <a:lnTo>
                    <a:pt x="4" y="2"/>
                  </a:lnTo>
                  <a:lnTo>
                    <a:pt x="9" y="11"/>
                  </a:lnTo>
                  <a:close/>
                </a:path>
              </a:pathLst>
            </a:custGeom>
            <a:solidFill>
              <a:srgbClr val="A4CA95"/>
            </a:solidFill>
            <a:ln w="9525">
              <a:noFill/>
              <a:round/>
              <a:headEnd/>
              <a:tailEnd/>
            </a:ln>
          </p:spPr>
          <p:txBody>
            <a:bodyPr/>
            <a:lstStyle/>
            <a:p>
              <a:endParaRPr lang="en-US"/>
            </a:p>
          </p:txBody>
        </p:sp>
        <p:sp>
          <p:nvSpPr>
            <p:cNvPr id="3854" name="Freeform 74"/>
            <p:cNvSpPr>
              <a:spLocks/>
            </p:cNvSpPr>
            <p:nvPr/>
          </p:nvSpPr>
          <p:spPr bwMode="gray">
            <a:xfrm>
              <a:off x="878" y="1823"/>
              <a:ext cx="22" cy="21"/>
            </a:xfrm>
            <a:custGeom>
              <a:avLst/>
              <a:gdLst>
                <a:gd name="T0" fmla="*/ 7 w 22"/>
                <a:gd name="T1" fmla="*/ 7 h 24"/>
                <a:gd name="T2" fmla="*/ 7 w 22"/>
                <a:gd name="T3" fmla="*/ 9 h 24"/>
                <a:gd name="T4" fmla="*/ 0 w 22"/>
                <a:gd name="T5" fmla="*/ 10 h 24"/>
                <a:gd name="T6" fmla="*/ 0 w 22"/>
                <a:gd name="T7" fmla="*/ 9 h 24"/>
                <a:gd name="T8" fmla="*/ 0 w 22"/>
                <a:gd name="T9" fmla="*/ 8 h 24"/>
                <a:gd name="T10" fmla="*/ 4 w 22"/>
                <a:gd name="T11" fmla="*/ 6 h 24"/>
                <a:gd name="T12" fmla="*/ 4 w 22"/>
                <a:gd name="T13" fmla="*/ 4 h 24"/>
                <a:gd name="T14" fmla="*/ 7 w 22"/>
                <a:gd name="T15" fmla="*/ 4 h 24"/>
                <a:gd name="T16" fmla="*/ 9 w 22"/>
                <a:gd name="T17" fmla="*/ 0 h 24"/>
                <a:gd name="T18" fmla="*/ 18 w 22"/>
                <a:gd name="T19" fmla="*/ 0 h 24"/>
                <a:gd name="T20" fmla="*/ 22 w 22"/>
                <a:gd name="T21" fmla="*/ 0 h 24"/>
                <a:gd name="T22" fmla="*/ 18 w 22"/>
                <a:gd name="T23" fmla="*/ 2 h 24"/>
                <a:gd name="T24" fmla="*/ 9 w 22"/>
                <a:gd name="T25" fmla="*/ 2 h 24"/>
                <a:gd name="T26" fmla="*/ 7 w 22"/>
                <a:gd name="T27" fmla="*/ 4 h 24"/>
                <a:gd name="T28" fmla="*/ 9 w 22"/>
                <a:gd name="T29" fmla="*/ 4 h 24"/>
                <a:gd name="T30" fmla="*/ 14 w 22"/>
                <a:gd name="T31" fmla="*/ 5 h 24"/>
                <a:gd name="T32" fmla="*/ 13 w 22"/>
                <a:gd name="T33" fmla="*/ 7 h 24"/>
                <a:gd name="T34" fmla="*/ 9 w 22"/>
                <a:gd name="T35" fmla="*/ 7 h 24"/>
                <a:gd name="T36" fmla="*/ 13 w 22"/>
                <a:gd name="T37" fmla="*/ 9 h 24"/>
                <a:gd name="T38" fmla="*/ 9 w 22"/>
                <a:gd name="T39" fmla="*/ 9 h 24"/>
                <a:gd name="T40" fmla="*/ 9 w 22"/>
                <a:gd name="T41" fmla="*/ 7 h 24"/>
                <a:gd name="T42" fmla="*/ 7 w 22"/>
                <a:gd name="T43" fmla="*/ 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7" y="16"/>
                  </a:moveTo>
                  <a:lnTo>
                    <a:pt x="7" y="21"/>
                  </a:lnTo>
                  <a:lnTo>
                    <a:pt x="0" y="24"/>
                  </a:lnTo>
                  <a:lnTo>
                    <a:pt x="0" y="21"/>
                  </a:lnTo>
                  <a:lnTo>
                    <a:pt x="0" y="19"/>
                  </a:lnTo>
                  <a:lnTo>
                    <a:pt x="4" y="14"/>
                  </a:lnTo>
                  <a:lnTo>
                    <a:pt x="4" y="9"/>
                  </a:lnTo>
                  <a:lnTo>
                    <a:pt x="7" y="5"/>
                  </a:lnTo>
                  <a:lnTo>
                    <a:pt x="9" y="0"/>
                  </a:lnTo>
                  <a:lnTo>
                    <a:pt x="18" y="0"/>
                  </a:lnTo>
                  <a:lnTo>
                    <a:pt x="22" y="0"/>
                  </a:lnTo>
                  <a:lnTo>
                    <a:pt x="18" y="2"/>
                  </a:lnTo>
                  <a:lnTo>
                    <a:pt x="9" y="2"/>
                  </a:lnTo>
                  <a:lnTo>
                    <a:pt x="7" y="7"/>
                  </a:lnTo>
                  <a:lnTo>
                    <a:pt x="9" y="9"/>
                  </a:lnTo>
                  <a:lnTo>
                    <a:pt x="14" y="12"/>
                  </a:lnTo>
                  <a:lnTo>
                    <a:pt x="13" y="16"/>
                  </a:lnTo>
                  <a:lnTo>
                    <a:pt x="9" y="16"/>
                  </a:lnTo>
                  <a:lnTo>
                    <a:pt x="13" y="21"/>
                  </a:lnTo>
                  <a:lnTo>
                    <a:pt x="9" y="22"/>
                  </a:lnTo>
                  <a:lnTo>
                    <a:pt x="9" y="16"/>
                  </a:lnTo>
                  <a:lnTo>
                    <a:pt x="7" y="16"/>
                  </a:lnTo>
                  <a:close/>
                </a:path>
              </a:pathLst>
            </a:custGeom>
            <a:solidFill>
              <a:srgbClr val="A4CA95"/>
            </a:solidFill>
            <a:ln w="9525">
              <a:noFill/>
              <a:round/>
              <a:headEnd/>
              <a:tailEnd/>
            </a:ln>
          </p:spPr>
          <p:txBody>
            <a:bodyPr/>
            <a:lstStyle/>
            <a:p>
              <a:endParaRPr lang="en-US"/>
            </a:p>
          </p:txBody>
        </p:sp>
        <p:sp>
          <p:nvSpPr>
            <p:cNvPr id="3855" name="Freeform 75"/>
            <p:cNvSpPr>
              <a:spLocks/>
            </p:cNvSpPr>
            <p:nvPr/>
          </p:nvSpPr>
          <p:spPr bwMode="gray">
            <a:xfrm>
              <a:off x="892" y="1851"/>
              <a:ext cx="9" cy="1"/>
            </a:xfrm>
            <a:custGeom>
              <a:avLst/>
              <a:gdLst>
                <a:gd name="T0" fmla="*/ 0 w 9"/>
                <a:gd name="T1" fmla="*/ 0 h 2"/>
                <a:gd name="T2" fmla="*/ 9 w 9"/>
                <a:gd name="T3" fmla="*/ 0 h 2"/>
                <a:gd name="T4" fmla="*/ 8 w 9"/>
                <a:gd name="T5" fmla="*/ 1 h 2"/>
                <a:gd name="T6" fmla="*/ 0 w 9"/>
                <a:gd name="T7" fmla="*/ 0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0" y="0"/>
                  </a:moveTo>
                  <a:lnTo>
                    <a:pt x="9" y="0"/>
                  </a:lnTo>
                  <a:lnTo>
                    <a:pt x="8" y="2"/>
                  </a:lnTo>
                  <a:lnTo>
                    <a:pt x="0" y="0"/>
                  </a:lnTo>
                  <a:close/>
                </a:path>
              </a:pathLst>
            </a:custGeom>
            <a:solidFill>
              <a:srgbClr val="A4CA95"/>
            </a:solidFill>
            <a:ln w="9525">
              <a:noFill/>
              <a:round/>
              <a:headEnd/>
              <a:tailEnd/>
            </a:ln>
          </p:spPr>
          <p:txBody>
            <a:bodyPr/>
            <a:lstStyle/>
            <a:p>
              <a:endParaRPr lang="en-US"/>
            </a:p>
          </p:txBody>
        </p:sp>
        <p:sp>
          <p:nvSpPr>
            <p:cNvPr id="3856" name="Freeform 76"/>
            <p:cNvSpPr>
              <a:spLocks/>
            </p:cNvSpPr>
            <p:nvPr/>
          </p:nvSpPr>
          <p:spPr bwMode="gray">
            <a:xfrm>
              <a:off x="846" y="1844"/>
              <a:ext cx="18" cy="7"/>
            </a:xfrm>
            <a:custGeom>
              <a:avLst/>
              <a:gdLst>
                <a:gd name="T0" fmla="*/ 4 w 18"/>
                <a:gd name="T1" fmla="*/ 2 h 7"/>
                <a:gd name="T2" fmla="*/ 13 w 18"/>
                <a:gd name="T3" fmla="*/ 0 h 7"/>
                <a:gd name="T4" fmla="*/ 18 w 18"/>
                <a:gd name="T5" fmla="*/ 5 h 7"/>
                <a:gd name="T6" fmla="*/ 18 w 18"/>
                <a:gd name="T7" fmla="*/ 7 h 7"/>
                <a:gd name="T8" fmla="*/ 9 w 18"/>
                <a:gd name="T9" fmla="*/ 5 h 7"/>
                <a:gd name="T10" fmla="*/ 0 w 18"/>
                <a:gd name="T11" fmla="*/ 2 h 7"/>
                <a:gd name="T12" fmla="*/ 4 w 18"/>
                <a:gd name="T13" fmla="*/ 2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4" y="2"/>
                  </a:moveTo>
                  <a:lnTo>
                    <a:pt x="13" y="0"/>
                  </a:lnTo>
                  <a:lnTo>
                    <a:pt x="18" y="5"/>
                  </a:lnTo>
                  <a:lnTo>
                    <a:pt x="18" y="7"/>
                  </a:lnTo>
                  <a:lnTo>
                    <a:pt x="9" y="5"/>
                  </a:lnTo>
                  <a:lnTo>
                    <a:pt x="0" y="2"/>
                  </a:lnTo>
                  <a:lnTo>
                    <a:pt x="4" y="2"/>
                  </a:lnTo>
                  <a:close/>
                </a:path>
              </a:pathLst>
            </a:custGeom>
            <a:solidFill>
              <a:srgbClr val="A4CA95"/>
            </a:solidFill>
            <a:ln w="9525">
              <a:noFill/>
              <a:round/>
              <a:headEnd/>
              <a:tailEnd/>
            </a:ln>
          </p:spPr>
          <p:txBody>
            <a:bodyPr/>
            <a:lstStyle/>
            <a:p>
              <a:endParaRPr lang="en-US"/>
            </a:p>
          </p:txBody>
        </p:sp>
        <p:sp>
          <p:nvSpPr>
            <p:cNvPr id="3857" name="Freeform 77"/>
            <p:cNvSpPr>
              <a:spLocks/>
            </p:cNvSpPr>
            <p:nvPr/>
          </p:nvSpPr>
          <p:spPr bwMode="gray">
            <a:xfrm>
              <a:off x="810" y="1813"/>
              <a:ext cx="29" cy="30"/>
            </a:xfrm>
            <a:custGeom>
              <a:avLst/>
              <a:gdLst>
                <a:gd name="T0" fmla="*/ 16 w 29"/>
                <a:gd name="T1" fmla="*/ 7 h 34"/>
                <a:gd name="T2" fmla="*/ 20 w 29"/>
                <a:gd name="T3" fmla="*/ 10 h 34"/>
                <a:gd name="T4" fmla="*/ 20 w 29"/>
                <a:gd name="T5" fmla="*/ 11 h 34"/>
                <a:gd name="T6" fmla="*/ 22 w 29"/>
                <a:gd name="T7" fmla="*/ 14 h 34"/>
                <a:gd name="T8" fmla="*/ 25 w 29"/>
                <a:gd name="T9" fmla="*/ 14 h 34"/>
                <a:gd name="T10" fmla="*/ 29 w 29"/>
                <a:gd name="T11" fmla="*/ 14 h 34"/>
                <a:gd name="T12" fmla="*/ 29 w 29"/>
                <a:gd name="T13" fmla="*/ 13 h 34"/>
                <a:gd name="T14" fmla="*/ 25 w 29"/>
                <a:gd name="T15" fmla="*/ 11 h 34"/>
                <a:gd name="T16" fmla="*/ 25 w 29"/>
                <a:gd name="T17" fmla="*/ 10 h 34"/>
                <a:gd name="T18" fmla="*/ 22 w 29"/>
                <a:gd name="T19" fmla="*/ 8 h 34"/>
                <a:gd name="T20" fmla="*/ 22 w 29"/>
                <a:gd name="T21" fmla="*/ 6 h 34"/>
                <a:gd name="T22" fmla="*/ 20 w 29"/>
                <a:gd name="T23" fmla="*/ 5 h 34"/>
                <a:gd name="T24" fmla="*/ 11 w 29"/>
                <a:gd name="T25" fmla="*/ 4 h 34"/>
                <a:gd name="T26" fmla="*/ 7 w 29"/>
                <a:gd name="T27" fmla="*/ 4 h 34"/>
                <a:gd name="T28" fmla="*/ 6 w 29"/>
                <a:gd name="T29" fmla="*/ 2 h 34"/>
                <a:gd name="T30" fmla="*/ 2 w 29"/>
                <a:gd name="T31" fmla="*/ 0 h 34"/>
                <a:gd name="T32" fmla="*/ 0 w 29"/>
                <a:gd name="T33" fmla="*/ 2 h 34"/>
                <a:gd name="T34" fmla="*/ 2 w 29"/>
                <a:gd name="T35" fmla="*/ 2 h 34"/>
                <a:gd name="T36" fmla="*/ 7 w 29"/>
                <a:gd name="T37" fmla="*/ 4 h 34"/>
                <a:gd name="T38" fmla="*/ 11 w 29"/>
                <a:gd name="T39" fmla="*/ 4 h 34"/>
                <a:gd name="T40" fmla="*/ 11 w 29"/>
                <a:gd name="T41" fmla="*/ 4 h 34"/>
                <a:gd name="T42" fmla="*/ 15 w 29"/>
                <a:gd name="T43" fmla="*/ 5 h 34"/>
                <a:gd name="T44" fmla="*/ 15 w 29"/>
                <a:gd name="T45" fmla="*/ 6 h 34"/>
                <a:gd name="T46" fmla="*/ 16 w 29"/>
                <a:gd name="T47" fmla="*/ 8 h 34"/>
                <a:gd name="T48" fmla="*/ 16 w 29"/>
                <a:gd name="T49" fmla="*/ 7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34"/>
                <a:gd name="T77" fmla="*/ 29 w 29"/>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34">
                  <a:moveTo>
                    <a:pt x="16" y="17"/>
                  </a:moveTo>
                  <a:lnTo>
                    <a:pt x="20" y="24"/>
                  </a:lnTo>
                  <a:lnTo>
                    <a:pt x="20" y="28"/>
                  </a:lnTo>
                  <a:lnTo>
                    <a:pt x="22" y="33"/>
                  </a:lnTo>
                  <a:lnTo>
                    <a:pt x="25" y="34"/>
                  </a:lnTo>
                  <a:lnTo>
                    <a:pt x="29" y="34"/>
                  </a:lnTo>
                  <a:lnTo>
                    <a:pt x="29" y="31"/>
                  </a:lnTo>
                  <a:lnTo>
                    <a:pt x="25" y="26"/>
                  </a:lnTo>
                  <a:lnTo>
                    <a:pt x="25" y="24"/>
                  </a:lnTo>
                  <a:lnTo>
                    <a:pt x="22" y="19"/>
                  </a:lnTo>
                  <a:lnTo>
                    <a:pt x="22" y="14"/>
                  </a:lnTo>
                  <a:lnTo>
                    <a:pt x="20" y="12"/>
                  </a:lnTo>
                  <a:lnTo>
                    <a:pt x="11" y="9"/>
                  </a:lnTo>
                  <a:lnTo>
                    <a:pt x="7" y="5"/>
                  </a:lnTo>
                  <a:lnTo>
                    <a:pt x="6" y="2"/>
                  </a:lnTo>
                  <a:lnTo>
                    <a:pt x="2" y="0"/>
                  </a:lnTo>
                  <a:lnTo>
                    <a:pt x="0" y="2"/>
                  </a:lnTo>
                  <a:lnTo>
                    <a:pt x="2" y="2"/>
                  </a:lnTo>
                  <a:lnTo>
                    <a:pt x="7" y="5"/>
                  </a:lnTo>
                  <a:lnTo>
                    <a:pt x="11" y="5"/>
                  </a:lnTo>
                  <a:lnTo>
                    <a:pt x="11" y="9"/>
                  </a:lnTo>
                  <a:lnTo>
                    <a:pt x="15" y="12"/>
                  </a:lnTo>
                  <a:lnTo>
                    <a:pt x="15" y="14"/>
                  </a:lnTo>
                  <a:lnTo>
                    <a:pt x="16" y="19"/>
                  </a:lnTo>
                  <a:lnTo>
                    <a:pt x="16" y="17"/>
                  </a:lnTo>
                  <a:close/>
                </a:path>
              </a:pathLst>
            </a:custGeom>
            <a:solidFill>
              <a:srgbClr val="A4CA95"/>
            </a:solidFill>
            <a:ln w="9525">
              <a:noFill/>
              <a:round/>
              <a:headEnd/>
              <a:tailEnd/>
            </a:ln>
          </p:spPr>
          <p:txBody>
            <a:bodyPr/>
            <a:lstStyle/>
            <a:p>
              <a:endParaRPr lang="en-US"/>
            </a:p>
          </p:txBody>
        </p:sp>
        <p:sp>
          <p:nvSpPr>
            <p:cNvPr id="3858" name="Freeform 78"/>
            <p:cNvSpPr>
              <a:spLocks/>
            </p:cNvSpPr>
            <p:nvPr/>
          </p:nvSpPr>
          <p:spPr bwMode="gray">
            <a:xfrm>
              <a:off x="850" y="1810"/>
              <a:ext cx="28" cy="30"/>
            </a:xfrm>
            <a:custGeom>
              <a:avLst/>
              <a:gdLst>
                <a:gd name="T0" fmla="*/ 19 w 28"/>
                <a:gd name="T1" fmla="*/ 14 h 34"/>
                <a:gd name="T2" fmla="*/ 17 w 28"/>
                <a:gd name="T3" fmla="*/ 13 h 34"/>
                <a:gd name="T4" fmla="*/ 12 w 28"/>
                <a:gd name="T5" fmla="*/ 13 h 34"/>
                <a:gd name="T6" fmla="*/ 5 w 28"/>
                <a:gd name="T7" fmla="*/ 14 h 34"/>
                <a:gd name="T8" fmla="*/ 5 w 28"/>
                <a:gd name="T9" fmla="*/ 13 h 34"/>
                <a:gd name="T10" fmla="*/ 5 w 28"/>
                <a:gd name="T11" fmla="*/ 11 h 34"/>
                <a:gd name="T12" fmla="*/ 5 w 28"/>
                <a:gd name="T13" fmla="*/ 10 h 34"/>
                <a:gd name="T14" fmla="*/ 3 w 28"/>
                <a:gd name="T15" fmla="*/ 9 h 34"/>
                <a:gd name="T16" fmla="*/ 0 w 28"/>
                <a:gd name="T17" fmla="*/ 9 h 34"/>
                <a:gd name="T18" fmla="*/ 0 w 28"/>
                <a:gd name="T19" fmla="*/ 6 h 34"/>
                <a:gd name="T20" fmla="*/ 3 w 28"/>
                <a:gd name="T21" fmla="*/ 6 h 34"/>
                <a:gd name="T22" fmla="*/ 5 w 28"/>
                <a:gd name="T23" fmla="*/ 6 h 34"/>
                <a:gd name="T24" fmla="*/ 12 w 28"/>
                <a:gd name="T25" fmla="*/ 5 h 34"/>
                <a:gd name="T26" fmla="*/ 14 w 28"/>
                <a:gd name="T27" fmla="*/ 4 h 34"/>
                <a:gd name="T28" fmla="*/ 17 w 28"/>
                <a:gd name="T29" fmla="*/ 4 h 34"/>
                <a:gd name="T30" fmla="*/ 19 w 28"/>
                <a:gd name="T31" fmla="*/ 3 h 34"/>
                <a:gd name="T32" fmla="*/ 26 w 28"/>
                <a:gd name="T33" fmla="*/ 0 h 34"/>
                <a:gd name="T34" fmla="*/ 28 w 28"/>
                <a:gd name="T35" fmla="*/ 4 h 34"/>
                <a:gd name="T36" fmla="*/ 28 w 28"/>
                <a:gd name="T37" fmla="*/ 4 h 34"/>
                <a:gd name="T38" fmla="*/ 26 w 28"/>
                <a:gd name="T39" fmla="*/ 4 h 34"/>
                <a:gd name="T40" fmla="*/ 26 w 28"/>
                <a:gd name="T41" fmla="*/ 4 h 34"/>
                <a:gd name="T42" fmla="*/ 26 w 28"/>
                <a:gd name="T43" fmla="*/ 5 h 34"/>
                <a:gd name="T44" fmla="*/ 28 w 28"/>
                <a:gd name="T45" fmla="*/ 6 h 34"/>
                <a:gd name="T46" fmla="*/ 28 w 28"/>
                <a:gd name="T47" fmla="*/ 6 h 34"/>
                <a:gd name="T48" fmla="*/ 28 w 28"/>
                <a:gd name="T49" fmla="*/ 7 h 34"/>
                <a:gd name="T50" fmla="*/ 23 w 28"/>
                <a:gd name="T51" fmla="*/ 10 h 34"/>
                <a:gd name="T52" fmla="*/ 19 w 28"/>
                <a:gd name="T53" fmla="*/ 14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34"/>
                <a:gd name="T83" fmla="*/ 28 w 28"/>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34">
                  <a:moveTo>
                    <a:pt x="19" y="34"/>
                  </a:moveTo>
                  <a:lnTo>
                    <a:pt x="17" y="31"/>
                  </a:lnTo>
                  <a:lnTo>
                    <a:pt x="12" y="31"/>
                  </a:lnTo>
                  <a:lnTo>
                    <a:pt x="5" y="34"/>
                  </a:lnTo>
                  <a:lnTo>
                    <a:pt x="5" y="31"/>
                  </a:lnTo>
                  <a:lnTo>
                    <a:pt x="5" y="27"/>
                  </a:lnTo>
                  <a:lnTo>
                    <a:pt x="5" y="24"/>
                  </a:lnTo>
                  <a:lnTo>
                    <a:pt x="3" y="22"/>
                  </a:lnTo>
                  <a:lnTo>
                    <a:pt x="0" y="22"/>
                  </a:lnTo>
                  <a:lnTo>
                    <a:pt x="0" y="15"/>
                  </a:lnTo>
                  <a:lnTo>
                    <a:pt x="3" y="15"/>
                  </a:lnTo>
                  <a:lnTo>
                    <a:pt x="5" y="15"/>
                  </a:lnTo>
                  <a:lnTo>
                    <a:pt x="12" y="12"/>
                  </a:lnTo>
                  <a:lnTo>
                    <a:pt x="14" y="8"/>
                  </a:lnTo>
                  <a:lnTo>
                    <a:pt x="17" y="5"/>
                  </a:lnTo>
                  <a:lnTo>
                    <a:pt x="19" y="3"/>
                  </a:lnTo>
                  <a:lnTo>
                    <a:pt x="26" y="0"/>
                  </a:lnTo>
                  <a:lnTo>
                    <a:pt x="28" y="5"/>
                  </a:lnTo>
                  <a:lnTo>
                    <a:pt x="28" y="7"/>
                  </a:lnTo>
                  <a:lnTo>
                    <a:pt x="26" y="7"/>
                  </a:lnTo>
                  <a:lnTo>
                    <a:pt x="26" y="8"/>
                  </a:lnTo>
                  <a:lnTo>
                    <a:pt x="26" y="12"/>
                  </a:lnTo>
                  <a:lnTo>
                    <a:pt x="28" y="14"/>
                  </a:lnTo>
                  <a:lnTo>
                    <a:pt x="28" y="15"/>
                  </a:lnTo>
                  <a:lnTo>
                    <a:pt x="28" y="17"/>
                  </a:lnTo>
                  <a:lnTo>
                    <a:pt x="23" y="24"/>
                  </a:lnTo>
                  <a:lnTo>
                    <a:pt x="19" y="34"/>
                  </a:lnTo>
                  <a:close/>
                </a:path>
              </a:pathLst>
            </a:custGeom>
            <a:solidFill>
              <a:srgbClr val="A4CA95"/>
            </a:solidFill>
            <a:ln w="9525">
              <a:noFill/>
              <a:round/>
              <a:headEnd/>
              <a:tailEnd/>
            </a:ln>
          </p:spPr>
          <p:txBody>
            <a:bodyPr/>
            <a:lstStyle/>
            <a:p>
              <a:endParaRPr lang="en-US"/>
            </a:p>
          </p:txBody>
        </p:sp>
        <p:sp>
          <p:nvSpPr>
            <p:cNvPr id="3859" name="Freeform 79"/>
            <p:cNvSpPr>
              <a:spLocks/>
            </p:cNvSpPr>
            <p:nvPr/>
          </p:nvSpPr>
          <p:spPr bwMode="gray">
            <a:xfrm>
              <a:off x="887" y="1807"/>
              <a:ext cx="14" cy="7"/>
            </a:xfrm>
            <a:custGeom>
              <a:avLst/>
              <a:gdLst>
                <a:gd name="T0" fmla="*/ 9 w 14"/>
                <a:gd name="T1" fmla="*/ 2 h 9"/>
                <a:gd name="T2" fmla="*/ 5 w 14"/>
                <a:gd name="T3" fmla="*/ 2 h 9"/>
                <a:gd name="T4" fmla="*/ 0 w 14"/>
                <a:gd name="T5" fmla="*/ 2 h 9"/>
                <a:gd name="T6" fmla="*/ 4 w 14"/>
                <a:gd name="T7" fmla="*/ 2 h 9"/>
                <a:gd name="T8" fmla="*/ 9 w 14"/>
                <a:gd name="T9" fmla="*/ 2 h 9"/>
                <a:gd name="T10" fmla="*/ 14 w 14"/>
                <a:gd name="T11" fmla="*/ 0 h 9"/>
                <a:gd name="T12" fmla="*/ 14 w 14"/>
                <a:gd name="T13" fmla="*/ 2 h 9"/>
                <a:gd name="T14" fmla="*/ 13 w 14"/>
                <a:gd name="T15" fmla="*/ 2 h 9"/>
                <a:gd name="T16" fmla="*/ 9 w 14"/>
                <a:gd name="T17" fmla="*/ 2 h 9"/>
                <a:gd name="T18" fmla="*/ 9 w 14"/>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9" y="7"/>
                  </a:moveTo>
                  <a:lnTo>
                    <a:pt x="5" y="7"/>
                  </a:lnTo>
                  <a:lnTo>
                    <a:pt x="0" y="7"/>
                  </a:lnTo>
                  <a:lnTo>
                    <a:pt x="4" y="2"/>
                  </a:lnTo>
                  <a:lnTo>
                    <a:pt x="9" y="2"/>
                  </a:lnTo>
                  <a:lnTo>
                    <a:pt x="14" y="0"/>
                  </a:lnTo>
                  <a:lnTo>
                    <a:pt x="14" y="2"/>
                  </a:lnTo>
                  <a:lnTo>
                    <a:pt x="13" y="7"/>
                  </a:lnTo>
                  <a:lnTo>
                    <a:pt x="9" y="9"/>
                  </a:lnTo>
                  <a:lnTo>
                    <a:pt x="9" y="7"/>
                  </a:lnTo>
                  <a:close/>
                </a:path>
              </a:pathLst>
            </a:custGeom>
            <a:solidFill>
              <a:srgbClr val="A4CA95"/>
            </a:solidFill>
            <a:ln w="9525">
              <a:noFill/>
              <a:round/>
              <a:headEnd/>
              <a:tailEnd/>
            </a:ln>
          </p:spPr>
          <p:txBody>
            <a:bodyPr/>
            <a:lstStyle/>
            <a:p>
              <a:endParaRPr lang="en-US"/>
            </a:p>
          </p:txBody>
        </p:sp>
        <p:sp>
          <p:nvSpPr>
            <p:cNvPr id="3860" name="Freeform 80"/>
            <p:cNvSpPr>
              <a:spLocks/>
            </p:cNvSpPr>
            <p:nvPr/>
          </p:nvSpPr>
          <p:spPr bwMode="gray">
            <a:xfrm>
              <a:off x="882" y="1781"/>
              <a:ext cx="14" cy="15"/>
            </a:xfrm>
            <a:custGeom>
              <a:avLst/>
              <a:gdLst>
                <a:gd name="T0" fmla="*/ 14 w 14"/>
                <a:gd name="T1" fmla="*/ 7 h 17"/>
                <a:gd name="T2" fmla="*/ 10 w 14"/>
                <a:gd name="T3" fmla="*/ 7 h 17"/>
                <a:gd name="T4" fmla="*/ 9 w 14"/>
                <a:gd name="T5" fmla="*/ 5 h 17"/>
                <a:gd name="T6" fmla="*/ 5 w 14"/>
                <a:gd name="T7" fmla="*/ 4 h 17"/>
                <a:gd name="T8" fmla="*/ 5 w 14"/>
                <a:gd name="T9" fmla="*/ 4 h 17"/>
                <a:gd name="T10" fmla="*/ 9 w 14"/>
                <a:gd name="T11" fmla="*/ 4 h 17"/>
                <a:gd name="T12" fmla="*/ 9 w 14"/>
                <a:gd name="T13" fmla="*/ 2 h 17"/>
                <a:gd name="T14" fmla="*/ 5 w 14"/>
                <a:gd name="T15" fmla="*/ 0 h 17"/>
                <a:gd name="T16" fmla="*/ 3 w 14"/>
                <a:gd name="T17" fmla="*/ 2 h 17"/>
                <a:gd name="T18" fmla="*/ 0 w 14"/>
                <a:gd name="T19" fmla="*/ 4 h 17"/>
                <a:gd name="T20" fmla="*/ 0 w 14"/>
                <a:gd name="T21" fmla="*/ 4 h 17"/>
                <a:gd name="T22" fmla="*/ 3 w 14"/>
                <a:gd name="T23" fmla="*/ 5 h 17"/>
                <a:gd name="T24" fmla="*/ 5 w 14"/>
                <a:gd name="T25" fmla="*/ 7 h 17"/>
                <a:gd name="T26" fmla="*/ 10 w 14"/>
                <a:gd name="T27" fmla="*/ 5 h 17"/>
                <a:gd name="T28" fmla="*/ 14 w 14"/>
                <a:gd name="T29" fmla="*/ 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7"/>
                <a:gd name="T47" fmla="*/ 14 w 1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7">
                  <a:moveTo>
                    <a:pt x="14" y="17"/>
                  </a:moveTo>
                  <a:lnTo>
                    <a:pt x="10" y="16"/>
                  </a:lnTo>
                  <a:lnTo>
                    <a:pt x="9" y="12"/>
                  </a:lnTo>
                  <a:lnTo>
                    <a:pt x="5" y="11"/>
                  </a:lnTo>
                  <a:lnTo>
                    <a:pt x="5" y="9"/>
                  </a:lnTo>
                  <a:lnTo>
                    <a:pt x="9" y="4"/>
                  </a:lnTo>
                  <a:lnTo>
                    <a:pt x="9" y="2"/>
                  </a:lnTo>
                  <a:lnTo>
                    <a:pt x="5" y="0"/>
                  </a:lnTo>
                  <a:lnTo>
                    <a:pt x="3" y="2"/>
                  </a:lnTo>
                  <a:lnTo>
                    <a:pt x="0" y="7"/>
                  </a:lnTo>
                  <a:lnTo>
                    <a:pt x="0" y="11"/>
                  </a:lnTo>
                  <a:lnTo>
                    <a:pt x="3" y="12"/>
                  </a:lnTo>
                  <a:lnTo>
                    <a:pt x="5" y="16"/>
                  </a:lnTo>
                  <a:lnTo>
                    <a:pt x="10" y="12"/>
                  </a:lnTo>
                  <a:lnTo>
                    <a:pt x="14" y="17"/>
                  </a:lnTo>
                  <a:close/>
                </a:path>
              </a:pathLst>
            </a:custGeom>
            <a:solidFill>
              <a:srgbClr val="A4CA95"/>
            </a:solidFill>
            <a:ln w="9525">
              <a:noFill/>
              <a:round/>
              <a:headEnd/>
              <a:tailEnd/>
            </a:ln>
          </p:spPr>
          <p:txBody>
            <a:bodyPr/>
            <a:lstStyle/>
            <a:p>
              <a:endParaRPr lang="en-US"/>
            </a:p>
          </p:txBody>
        </p:sp>
        <p:sp>
          <p:nvSpPr>
            <p:cNvPr id="3861" name="Freeform 81"/>
            <p:cNvSpPr>
              <a:spLocks/>
            </p:cNvSpPr>
            <p:nvPr/>
          </p:nvSpPr>
          <p:spPr bwMode="gray">
            <a:xfrm>
              <a:off x="966" y="1843"/>
              <a:ext cx="9" cy="6"/>
            </a:xfrm>
            <a:custGeom>
              <a:avLst/>
              <a:gdLst>
                <a:gd name="T0" fmla="*/ 0 w 9"/>
                <a:gd name="T1" fmla="*/ 3 h 7"/>
                <a:gd name="T2" fmla="*/ 5 w 9"/>
                <a:gd name="T3" fmla="*/ 0 h 7"/>
                <a:gd name="T4" fmla="*/ 9 w 9"/>
                <a:gd name="T5" fmla="*/ 2 h 7"/>
                <a:gd name="T6" fmla="*/ 5 w 9"/>
                <a:gd name="T7" fmla="*/ 3 h 7"/>
                <a:gd name="T8" fmla="*/ 2 w 9"/>
                <a:gd name="T9" fmla="*/ 3 h 7"/>
                <a:gd name="T10" fmla="*/ 0 w 9"/>
                <a:gd name="T11" fmla="*/ 3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4"/>
                  </a:moveTo>
                  <a:lnTo>
                    <a:pt x="5" y="0"/>
                  </a:lnTo>
                  <a:lnTo>
                    <a:pt x="9" y="2"/>
                  </a:lnTo>
                  <a:lnTo>
                    <a:pt x="5" y="4"/>
                  </a:lnTo>
                  <a:lnTo>
                    <a:pt x="2" y="7"/>
                  </a:lnTo>
                  <a:lnTo>
                    <a:pt x="0" y="4"/>
                  </a:lnTo>
                  <a:close/>
                </a:path>
              </a:pathLst>
            </a:custGeom>
            <a:solidFill>
              <a:srgbClr val="A4CA95"/>
            </a:solidFill>
            <a:ln w="9525">
              <a:noFill/>
              <a:round/>
              <a:headEnd/>
              <a:tailEnd/>
            </a:ln>
          </p:spPr>
          <p:txBody>
            <a:bodyPr/>
            <a:lstStyle/>
            <a:p>
              <a:endParaRPr lang="en-US"/>
            </a:p>
          </p:txBody>
        </p:sp>
        <p:sp>
          <p:nvSpPr>
            <p:cNvPr id="3862" name="Freeform 82"/>
            <p:cNvSpPr>
              <a:spLocks/>
            </p:cNvSpPr>
            <p:nvPr/>
          </p:nvSpPr>
          <p:spPr bwMode="gray">
            <a:xfrm>
              <a:off x="885" y="1763"/>
              <a:ext cx="6" cy="7"/>
            </a:xfrm>
            <a:custGeom>
              <a:avLst/>
              <a:gdLst>
                <a:gd name="T0" fmla="*/ 0 w 6"/>
                <a:gd name="T1" fmla="*/ 4 h 8"/>
                <a:gd name="T2" fmla="*/ 2 w 6"/>
                <a:gd name="T3" fmla="*/ 0 h 8"/>
                <a:gd name="T4" fmla="*/ 6 w 6"/>
                <a:gd name="T5" fmla="*/ 0 h 8"/>
                <a:gd name="T6" fmla="*/ 2 w 6"/>
                <a:gd name="T7" fmla="*/ 4 h 8"/>
                <a:gd name="T8" fmla="*/ 0 w 6"/>
                <a:gd name="T9" fmla="*/ 4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7"/>
                  </a:moveTo>
                  <a:lnTo>
                    <a:pt x="2" y="0"/>
                  </a:lnTo>
                  <a:lnTo>
                    <a:pt x="6" y="0"/>
                  </a:lnTo>
                  <a:lnTo>
                    <a:pt x="2" y="8"/>
                  </a:lnTo>
                  <a:lnTo>
                    <a:pt x="0" y="7"/>
                  </a:lnTo>
                  <a:close/>
                </a:path>
              </a:pathLst>
            </a:custGeom>
            <a:solidFill>
              <a:srgbClr val="A4CA95"/>
            </a:solidFill>
            <a:ln w="9525">
              <a:noFill/>
              <a:round/>
              <a:headEnd/>
              <a:tailEnd/>
            </a:ln>
          </p:spPr>
          <p:txBody>
            <a:bodyPr/>
            <a:lstStyle/>
            <a:p>
              <a:endParaRPr lang="en-US"/>
            </a:p>
          </p:txBody>
        </p:sp>
        <p:sp>
          <p:nvSpPr>
            <p:cNvPr id="3863" name="Freeform 83"/>
            <p:cNvSpPr>
              <a:spLocks/>
            </p:cNvSpPr>
            <p:nvPr/>
          </p:nvSpPr>
          <p:spPr bwMode="gray">
            <a:xfrm>
              <a:off x="613" y="1703"/>
              <a:ext cx="278" cy="118"/>
            </a:xfrm>
            <a:custGeom>
              <a:avLst/>
              <a:gdLst>
                <a:gd name="T0" fmla="*/ 24 w 278"/>
                <a:gd name="T1" fmla="*/ 12 h 134"/>
                <a:gd name="T2" fmla="*/ 20 w 278"/>
                <a:gd name="T3" fmla="*/ 10 h 134"/>
                <a:gd name="T4" fmla="*/ 4 w 278"/>
                <a:gd name="T5" fmla="*/ 9 h 134"/>
                <a:gd name="T6" fmla="*/ 6 w 278"/>
                <a:gd name="T7" fmla="*/ 4 h 134"/>
                <a:gd name="T8" fmla="*/ 29 w 278"/>
                <a:gd name="T9" fmla="*/ 0 h 134"/>
                <a:gd name="T10" fmla="*/ 43 w 278"/>
                <a:gd name="T11" fmla="*/ 0 h 134"/>
                <a:gd name="T12" fmla="*/ 72 w 278"/>
                <a:gd name="T13" fmla="*/ 10 h 134"/>
                <a:gd name="T14" fmla="*/ 85 w 278"/>
                <a:gd name="T15" fmla="*/ 7 h 134"/>
                <a:gd name="T16" fmla="*/ 106 w 278"/>
                <a:gd name="T17" fmla="*/ 10 h 134"/>
                <a:gd name="T18" fmla="*/ 124 w 278"/>
                <a:gd name="T19" fmla="*/ 7 h 134"/>
                <a:gd name="T20" fmla="*/ 278 w 278"/>
                <a:gd name="T21" fmla="*/ 10 h 134"/>
                <a:gd name="T22" fmla="*/ 274 w 278"/>
                <a:gd name="T23" fmla="*/ 17 h 134"/>
                <a:gd name="T24" fmla="*/ 272 w 278"/>
                <a:gd name="T25" fmla="*/ 25 h 134"/>
                <a:gd name="T26" fmla="*/ 251 w 278"/>
                <a:gd name="T27" fmla="*/ 32 h 134"/>
                <a:gd name="T28" fmla="*/ 228 w 278"/>
                <a:gd name="T29" fmla="*/ 33 h 134"/>
                <a:gd name="T30" fmla="*/ 233 w 278"/>
                <a:gd name="T31" fmla="*/ 41 h 134"/>
                <a:gd name="T32" fmla="*/ 222 w 278"/>
                <a:gd name="T33" fmla="*/ 44 h 134"/>
                <a:gd name="T34" fmla="*/ 212 w 278"/>
                <a:gd name="T35" fmla="*/ 42 h 134"/>
                <a:gd name="T36" fmla="*/ 219 w 278"/>
                <a:gd name="T37" fmla="*/ 51 h 134"/>
                <a:gd name="T38" fmla="*/ 217 w 278"/>
                <a:gd name="T39" fmla="*/ 53 h 134"/>
                <a:gd name="T40" fmla="*/ 208 w 278"/>
                <a:gd name="T41" fmla="*/ 48 h 134"/>
                <a:gd name="T42" fmla="*/ 204 w 278"/>
                <a:gd name="T43" fmla="*/ 41 h 134"/>
                <a:gd name="T44" fmla="*/ 199 w 278"/>
                <a:gd name="T45" fmla="*/ 37 h 134"/>
                <a:gd name="T46" fmla="*/ 190 w 278"/>
                <a:gd name="T47" fmla="*/ 32 h 134"/>
                <a:gd name="T48" fmla="*/ 176 w 278"/>
                <a:gd name="T49" fmla="*/ 29 h 134"/>
                <a:gd name="T50" fmla="*/ 165 w 278"/>
                <a:gd name="T51" fmla="*/ 33 h 134"/>
                <a:gd name="T52" fmla="*/ 153 w 278"/>
                <a:gd name="T53" fmla="*/ 37 h 134"/>
                <a:gd name="T54" fmla="*/ 151 w 278"/>
                <a:gd name="T55" fmla="*/ 42 h 134"/>
                <a:gd name="T56" fmla="*/ 142 w 278"/>
                <a:gd name="T57" fmla="*/ 44 h 134"/>
                <a:gd name="T58" fmla="*/ 133 w 278"/>
                <a:gd name="T59" fmla="*/ 37 h 134"/>
                <a:gd name="T60" fmla="*/ 131 w 278"/>
                <a:gd name="T61" fmla="*/ 29 h 134"/>
                <a:gd name="T62" fmla="*/ 119 w 278"/>
                <a:gd name="T63" fmla="*/ 26 h 134"/>
                <a:gd name="T64" fmla="*/ 104 w 278"/>
                <a:gd name="T65" fmla="*/ 25 h 134"/>
                <a:gd name="T66" fmla="*/ 92 w 278"/>
                <a:gd name="T67" fmla="*/ 26 h 134"/>
                <a:gd name="T68" fmla="*/ 81 w 278"/>
                <a:gd name="T69" fmla="*/ 22 h 134"/>
                <a:gd name="T70" fmla="*/ 67 w 278"/>
                <a:gd name="T71" fmla="*/ 16 h 134"/>
                <a:gd name="T72" fmla="*/ 63 w 278"/>
                <a:gd name="T73" fmla="*/ 22 h 134"/>
                <a:gd name="T74" fmla="*/ 76 w 278"/>
                <a:gd name="T75" fmla="*/ 25 h 134"/>
                <a:gd name="T76" fmla="*/ 92 w 278"/>
                <a:gd name="T77" fmla="*/ 28 h 134"/>
                <a:gd name="T78" fmla="*/ 86 w 278"/>
                <a:gd name="T79" fmla="*/ 32 h 134"/>
                <a:gd name="T80" fmla="*/ 76 w 278"/>
                <a:gd name="T81" fmla="*/ 36 h 134"/>
                <a:gd name="T82" fmla="*/ 61 w 278"/>
                <a:gd name="T83" fmla="*/ 37 h 134"/>
                <a:gd name="T84" fmla="*/ 52 w 278"/>
                <a:gd name="T85" fmla="*/ 40 h 134"/>
                <a:gd name="T86" fmla="*/ 47 w 278"/>
                <a:gd name="T87" fmla="*/ 37 h 134"/>
                <a:gd name="T88" fmla="*/ 34 w 278"/>
                <a:gd name="T89" fmla="*/ 30 h 134"/>
                <a:gd name="T90" fmla="*/ 29 w 278"/>
                <a:gd name="T91" fmla="*/ 25 h 134"/>
                <a:gd name="T92" fmla="*/ 24 w 278"/>
                <a:gd name="T93" fmla="*/ 17 h 134"/>
                <a:gd name="T94" fmla="*/ 15 w 278"/>
                <a:gd name="T95" fmla="*/ 18 h 1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8"/>
                <a:gd name="T145" fmla="*/ 0 h 134"/>
                <a:gd name="T146" fmla="*/ 278 w 278"/>
                <a:gd name="T147" fmla="*/ 134 h 1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8" h="134">
                  <a:moveTo>
                    <a:pt x="18" y="38"/>
                  </a:moveTo>
                  <a:lnTo>
                    <a:pt x="24" y="38"/>
                  </a:lnTo>
                  <a:lnTo>
                    <a:pt x="24" y="36"/>
                  </a:lnTo>
                  <a:lnTo>
                    <a:pt x="24" y="31"/>
                  </a:lnTo>
                  <a:lnTo>
                    <a:pt x="27" y="24"/>
                  </a:lnTo>
                  <a:lnTo>
                    <a:pt x="29" y="21"/>
                  </a:lnTo>
                  <a:lnTo>
                    <a:pt x="24" y="21"/>
                  </a:lnTo>
                  <a:lnTo>
                    <a:pt x="20" y="23"/>
                  </a:lnTo>
                  <a:lnTo>
                    <a:pt x="15" y="21"/>
                  </a:lnTo>
                  <a:lnTo>
                    <a:pt x="13" y="21"/>
                  </a:lnTo>
                  <a:lnTo>
                    <a:pt x="6" y="23"/>
                  </a:lnTo>
                  <a:lnTo>
                    <a:pt x="4" y="21"/>
                  </a:lnTo>
                  <a:lnTo>
                    <a:pt x="0" y="16"/>
                  </a:lnTo>
                  <a:lnTo>
                    <a:pt x="0" y="9"/>
                  </a:lnTo>
                  <a:lnTo>
                    <a:pt x="4" y="7"/>
                  </a:lnTo>
                  <a:lnTo>
                    <a:pt x="6" y="6"/>
                  </a:lnTo>
                  <a:lnTo>
                    <a:pt x="9" y="0"/>
                  </a:lnTo>
                  <a:lnTo>
                    <a:pt x="18" y="0"/>
                  </a:lnTo>
                  <a:lnTo>
                    <a:pt x="20" y="0"/>
                  </a:lnTo>
                  <a:lnTo>
                    <a:pt x="29" y="0"/>
                  </a:lnTo>
                  <a:lnTo>
                    <a:pt x="34" y="0"/>
                  </a:lnTo>
                  <a:lnTo>
                    <a:pt x="38" y="0"/>
                  </a:lnTo>
                  <a:lnTo>
                    <a:pt x="42" y="0"/>
                  </a:lnTo>
                  <a:lnTo>
                    <a:pt x="43" y="0"/>
                  </a:lnTo>
                  <a:lnTo>
                    <a:pt x="67" y="9"/>
                  </a:lnTo>
                  <a:lnTo>
                    <a:pt x="67" y="16"/>
                  </a:lnTo>
                  <a:lnTo>
                    <a:pt x="70" y="21"/>
                  </a:lnTo>
                  <a:lnTo>
                    <a:pt x="72" y="23"/>
                  </a:lnTo>
                  <a:lnTo>
                    <a:pt x="77" y="23"/>
                  </a:lnTo>
                  <a:lnTo>
                    <a:pt x="81" y="21"/>
                  </a:lnTo>
                  <a:lnTo>
                    <a:pt x="81" y="17"/>
                  </a:lnTo>
                  <a:lnTo>
                    <a:pt x="85" y="16"/>
                  </a:lnTo>
                  <a:lnTo>
                    <a:pt x="90" y="21"/>
                  </a:lnTo>
                  <a:lnTo>
                    <a:pt x="95" y="23"/>
                  </a:lnTo>
                  <a:lnTo>
                    <a:pt x="101" y="23"/>
                  </a:lnTo>
                  <a:lnTo>
                    <a:pt x="106" y="24"/>
                  </a:lnTo>
                  <a:lnTo>
                    <a:pt x="113" y="23"/>
                  </a:lnTo>
                  <a:lnTo>
                    <a:pt x="119" y="21"/>
                  </a:lnTo>
                  <a:lnTo>
                    <a:pt x="119" y="23"/>
                  </a:lnTo>
                  <a:lnTo>
                    <a:pt x="124" y="16"/>
                  </a:lnTo>
                  <a:lnTo>
                    <a:pt x="131" y="16"/>
                  </a:lnTo>
                  <a:lnTo>
                    <a:pt x="263" y="16"/>
                  </a:lnTo>
                  <a:lnTo>
                    <a:pt x="269" y="23"/>
                  </a:lnTo>
                  <a:lnTo>
                    <a:pt x="278" y="23"/>
                  </a:lnTo>
                  <a:lnTo>
                    <a:pt x="272" y="28"/>
                  </a:lnTo>
                  <a:lnTo>
                    <a:pt x="269" y="31"/>
                  </a:lnTo>
                  <a:lnTo>
                    <a:pt x="272" y="33"/>
                  </a:lnTo>
                  <a:lnTo>
                    <a:pt x="274" y="41"/>
                  </a:lnTo>
                  <a:lnTo>
                    <a:pt x="274" y="45"/>
                  </a:lnTo>
                  <a:lnTo>
                    <a:pt x="278" y="48"/>
                  </a:lnTo>
                  <a:lnTo>
                    <a:pt x="278" y="52"/>
                  </a:lnTo>
                  <a:lnTo>
                    <a:pt x="272" y="59"/>
                  </a:lnTo>
                  <a:lnTo>
                    <a:pt x="265" y="60"/>
                  </a:lnTo>
                  <a:lnTo>
                    <a:pt x="263" y="69"/>
                  </a:lnTo>
                  <a:lnTo>
                    <a:pt x="254" y="71"/>
                  </a:lnTo>
                  <a:lnTo>
                    <a:pt x="251" y="76"/>
                  </a:lnTo>
                  <a:lnTo>
                    <a:pt x="242" y="76"/>
                  </a:lnTo>
                  <a:lnTo>
                    <a:pt x="240" y="74"/>
                  </a:lnTo>
                  <a:lnTo>
                    <a:pt x="231" y="74"/>
                  </a:lnTo>
                  <a:lnTo>
                    <a:pt x="228" y="81"/>
                  </a:lnTo>
                  <a:lnTo>
                    <a:pt x="228" y="84"/>
                  </a:lnTo>
                  <a:lnTo>
                    <a:pt x="231" y="89"/>
                  </a:lnTo>
                  <a:lnTo>
                    <a:pt x="233" y="93"/>
                  </a:lnTo>
                  <a:lnTo>
                    <a:pt x="233" y="100"/>
                  </a:lnTo>
                  <a:lnTo>
                    <a:pt x="233" y="101"/>
                  </a:lnTo>
                  <a:lnTo>
                    <a:pt x="228" y="106"/>
                  </a:lnTo>
                  <a:lnTo>
                    <a:pt x="226" y="106"/>
                  </a:lnTo>
                  <a:lnTo>
                    <a:pt x="222" y="108"/>
                  </a:lnTo>
                  <a:lnTo>
                    <a:pt x="219" y="108"/>
                  </a:lnTo>
                  <a:lnTo>
                    <a:pt x="213" y="101"/>
                  </a:lnTo>
                  <a:lnTo>
                    <a:pt x="212" y="100"/>
                  </a:lnTo>
                  <a:lnTo>
                    <a:pt x="212" y="105"/>
                  </a:lnTo>
                  <a:lnTo>
                    <a:pt x="212" y="108"/>
                  </a:lnTo>
                  <a:lnTo>
                    <a:pt x="212" y="113"/>
                  </a:lnTo>
                  <a:lnTo>
                    <a:pt x="213" y="120"/>
                  </a:lnTo>
                  <a:lnTo>
                    <a:pt x="219" y="125"/>
                  </a:lnTo>
                  <a:lnTo>
                    <a:pt x="219" y="129"/>
                  </a:lnTo>
                  <a:lnTo>
                    <a:pt x="222" y="130"/>
                  </a:lnTo>
                  <a:lnTo>
                    <a:pt x="219" y="134"/>
                  </a:lnTo>
                  <a:lnTo>
                    <a:pt x="217" y="130"/>
                  </a:lnTo>
                  <a:lnTo>
                    <a:pt x="213" y="129"/>
                  </a:lnTo>
                  <a:lnTo>
                    <a:pt x="212" y="127"/>
                  </a:lnTo>
                  <a:lnTo>
                    <a:pt x="212" y="122"/>
                  </a:lnTo>
                  <a:lnTo>
                    <a:pt x="208" y="120"/>
                  </a:lnTo>
                  <a:lnTo>
                    <a:pt x="204" y="115"/>
                  </a:lnTo>
                  <a:lnTo>
                    <a:pt x="204" y="112"/>
                  </a:lnTo>
                  <a:lnTo>
                    <a:pt x="204" y="106"/>
                  </a:lnTo>
                  <a:lnTo>
                    <a:pt x="204" y="100"/>
                  </a:lnTo>
                  <a:lnTo>
                    <a:pt x="204" y="98"/>
                  </a:lnTo>
                  <a:lnTo>
                    <a:pt x="203" y="96"/>
                  </a:lnTo>
                  <a:lnTo>
                    <a:pt x="199" y="96"/>
                  </a:lnTo>
                  <a:lnTo>
                    <a:pt x="199" y="91"/>
                  </a:lnTo>
                  <a:lnTo>
                    <a:pt x="194" y="93"/>
                  </a:lnTo>
                  <a:lnTo>
                    <a:pt x="194" y="89"/>
                  </a:lnTo>
                  <a:lnTo>
                    <a:pt x="194" y="84"/>
                  </a:lnTo>
                  <a:lnTo>
                    <a:pt x="190" y="77"/>
                  </a:lnTo>
                  <a:lnTo>
                    <a:pt x="188" y="74"/>
                  </a:lnTo>
                  <a:lnTo>
                    <a:pt x="185" y="69"/>
                  </a:lnTo>
                  <a:lnTo>
                    <a:pt x="179" y="69"/>
                  </a:lnTo>
                  <a:lnTo>
                    <a:pt x="176" y="71"/>
                  </a:lnTo>
                  <a:lnTo>
                    <a:pt x="176" y="74"/>
                  </a:lnTo>
                  <a:lnTo>
                    <a:pt x="170" y="76"/>
                  </a:lnTo>
                  <a:lnTo>
                    <a:pt x="170" y="81"/>
                  </a:lnTo>
                  <a:lnTo>
                    <a:pt x="165" y="82"/>
                  </a:lnTo>
                  <a:lnTo>
                    <a:pt x="161" y="84"/>
                  </a:lnTo>
                  <a:lnTo>
                    <a:pt x="160" y="86"/>
                  </a:lnTo>
                  <a:lnTo>
                    <a:pt x="153" y="91"/>
                  </a:lnTo>
                  <a:lnTo>
                    <a:pt x="153" y="93"/>
                  </a:lnTo>
                  <a:lnTo>
                    <a:pt x="153" y="96"/>
                  </a:lnTo>
                  <a:lnTo>
                    <a:pt x="153" y="101"/>
                  </a:lnTo>
                  <a:lnTo>
                    <a:pt x="153" y="105"/>
                  </a:lnTo>
                  <a:lnTo>
                    <a:pt x="151" y="106"/>
                  </a:lnTo>
                  <a:lnTo>
                    <a:pt x="147" y="108"/>
                  </a:lnTo>
                  <a:lnTo>
                    <a:pt x="147" y="112"/>
                  </a:lnTo>
                  <a:lnTo>
                    <a:pt x="145" y="112"/>
                  </a:lnTo>
                  <a:lnTo>
                    <a:pt x="142" y="108"/>
                  </a:lnTo>
                  <a:lnTo>
                    <a:pt x="138" y="105"/>
                  </a:lnTo>
                  <a:lnTo>
                    <a:pt x="136" y="100"/>
                  </a:lnTo>
                  <a:lnTo>
                    <a:pt x="133" y="96"/>
                  </a:lnTo>
                  <a:lnTo>
                    <a:pt x="133" y="91"/>
                  </a:lnTo>
                  <a:lnTo>
                    <a:pt x="131" y="86"/>
                  </a:lnTo>
                  <a:lnTo>
                    <a:pt x="133" y="81"/>
                  </a:lnTo>
                  <a:lnTo>
                    <a:pt x="131" y="74"/>
                  </a:lnTo>
                  <a:lnTo>
                    <a:pt x="131" y="69"/>
                  </a:lnTo>
                  <a:lnTo>
                    <a:pt x="127" y="74"/>
                  </a:lnTo>
                  <a:lnTo>
                    <a:pt x="124" y="74"/>
                  </a:lnTo>
                  <a:lnTo>
                    <a:pt x="122" y="69"/>
                  </a:lnTo>
                  <a:lnTo>
                    <a:pt x="119" y="65"/>
                  </a:lnTo>
                  <a:lnTo>
                    <a:pt x="115" y="62"/>
                  </a:lnTo>
                  <a:lnTo>
                    <a:pt x="113" y="62"/>
                  </a:lnTo>
                  <a:lnTo>
                    <a:pt x="106" y="60"/>
                  </a:lnTo>
                  <a:lnTo>
                    <a:pt x="104" y="60"/>
                  </a:lnTo>
                  <a:lnTo>
                    <a:pt x="95" y="60"/>
                  </a:lnTo>
                  <a:lnTo>
                    <a:pt x="90" y="60"/>
                  </a:lnTo>
                  <a:lnTo>
                    <a:pt x="92" y="60"/>
                  </a:lnTo>
                  <a:lnTo>
                    <a:pt x="92" y="62"/>
                  </a:lnTo>
                  <a:lnTo>
                    <a:pt x="86" y="59"/>
                  </a:lnTo>
                  <a:lnTo>
                    <a:pt x="86" y="55"/>
                  </a:lnTo>
                  <a:lnTo>
                    <a:pt x="86" y="52"/>
                  </a:lnTo>
                  <a:lnTo>
                    <a:pt x="81" y="53"/>
                  </a:lnTo>
                  <a:lnTo>
                    <a:pt x="77" y="55"/>
                  </a:lnTo>
                  <a:lnTo>
                    <a:pt x="72" y="53"/>
                  </a:lnTo>
                  <a:lnTo>
                    <a:pt x="70" y="47"/>
                  </a:lnTo>
                  <a:lnTo>
                    <a:pt x="67" y="40"/>
                  </a:lnTo>
                  <a:lnTo>
                    <a:pt x="61" y="40"/>
                  </a:lnTo>
                  <a:lnTo>
                    <a:pt x="58" y="41"/>
                  </a:lnTo>
                  <a:lnTo>
                    <a:pt x="61" y="47"/>
                  </a:lnTo>
                  <a:lnTo>
                    <a:pt x="63" y="53"/>
                  </a:lnTo>
                  <a:lnTo>
                    <a:pt x="63" y="60"/>
                  </a:lnTo>
                  <a:lnTo>
                    <a:pt x="70" y="59"/>
                  </a:lnTo>
                  <a:lnTo>
                    <a:pt x="72" y="60"/>
                  </a:lnTo>
                  <a:lnTo>
                    <a:pt x="76" y="60"/>
                  </a:lnTo>
                  <a:lnTo>
                    <a:pt x="81" y="60"/>
                  </a:lnTo>
                  <a:lnTo>
                    <a:pt x="85" y="60"/>
                  </a:lnTo>
                  <a:lnTo>
                    <a:pt x="90" y="65"/>
                  </a:lnTo>
                  <a:lnTo>
                    <a:pt x="92" y="67"/>
                  </a:lnTo>
                  <a:lnTo>
                    <a:pt x="92" y="69"/>
                  </a:lnTo>
                  <a:lnTo>
                    <a:pt x="92" y="71"/>
                  </a:lnTo>
                  <a:lnTo>
                    <a:pt x="90" y="76"/>
                  </a:lnTo>
                  <a:lnTo>
                    <a:pt x="86" y="77"/>
                  </a:lnTo>
                  <a:lnTo>
                    <a:pt x="86" y="82"/>
                  </a:lnTo>
                  <a:lnTo>
                    <a:pt x="85" y="86"/>
                  </a:lnTo>
                  <a:lnTo>
                    <a:pt x="77" y="86"/>
                  </a:lnTo>
                  <a:lnTo>
                    <a:pt x="76" y="86"/>
                  </a:lnTo>
                  <a:lnTo>
                    <a:pt x="72" y="89"/>
                  </a:lnTo>
                  <a:lnTo>
                    <a:pt x="67" y="91"/>
                  </a:lnTo>
                  <a:lnTo>
                    <a:pt x="63" y="91"/>
                  </a:lnTo>
                  <a:lnTo>
                    <a:pt x="61" y="93"/>
                  </a:lnTo>
                  <a:lnTo>
                    <a:pt x="58" y="96"/>
                  </a:lnTo>
                  <a:lnTo>
                    <a:pt x="56" y="96"/>
                  </a:lnTo>
                  <a:lnTo>
                    <a:pt x="52" y="98"/>
                  </a:lnTo>
                  <a:lnTo>
                    <a:pt x="52" y="96"/>
                  </a:lnTo>
                  <a:lnTo>
                    <a:pt x="49" y="98"/>
                  </a:lnTo>
                  <a:lnTo>
                    <a:pt x="49" y="96"/>
                  </a:lnTo>
                  <a:lnTo>
                    <a:pt x="47" y="96"/>
                  </a:lnTo>
                  <a:lnTo>
                    <a:pt x="47" y="93"/>
                  </a:lnTo>
                  <a:lnTo>
                    <a:pt x="43" y="89"/>
                  </a:lnTo>
                  <a:lnTo>
                    <a:pt x="43" y="82"/>
                  </a:lnTo>
                  <a:lnTo>
                    <a:pt x="42" y="77"/>
                  </a:lnTo>
                  <a:lnTo>
                    <a:pt x="34" y="74"/>
                  </a:lnTo>
                  <a:lnTo>
                    <a:pt x="34" y="69"/>
                  </a:lnTo>
                  <a:lnTo>
                    <a:pt x="34" y="65"/>
                  </a:lnTo>
                  <a:lnTo>
                    <a:pt x="33" y="60"/>
                  </a:lnTo>
                  <a:lnTo>
                    <a:pt x="29" y="59"/>
                  </a:lnTo>
                  <a:lnTo>
                    <a:pt x="27" y="53"/>
                  </a:lnTo>
                  <a:lnTo>
                    <a:pt x="24" y="52"/>
                  </a:lnTo>
                  <a:lnTo>
                    <a:pt x="24" y="48"/>
                  </a:lnTo>
                  <a:lnTo>
                    <a:pt x="24" y="41"/>
                  </a:lnTo>
                  <a:lnTo>
                    <a:pt x="24" y="40"/>
                  </a:lnTo>
                  <a:lnTo>
                    <a:pt x="20" y="45"/>
                  </a:lnTo>
                  <a:lnTo>
                    <a:pt x="20" y="47"/>
                  </a:lnTo>
                  <a:lnTo>
                    <a:pt x="15" y="45"/>
                  </a:lnTo>
                  <a:lnTo>
                    <a:pt x="13" y="40"/>
                  </a:lnTo>
                  <a:lnTo>
                    <a:pt x="18" y="38"/>
                  </a:lnTo>
                  <a:close/>
                </a:path>
              </a:pathLst>
            </a:custGeom>
            <a:solidFill>
              <a:srgbClr val="A4CA95"/>
            </a:solidFill>
            <a:ln w="9525">
              <a:noFill/>
              <a:round/>
              <a:headEnd/>
              <a:tailEnd/>
            </a:ln>
          </p:spPr>
          <p:txBody>
            <a:bodyPr/>
            <a:lstStyle/>
            <a:p>
              <a:endParaRPr lang="en-US"/>
            </a:p>
          </p:txBody>
        </p:sp>
        <p:sp>
          <p:nvSpPr>
            <p:cNvPr id="3864" name="Freeform 84"/>
            <p:cNvSpPr>
              <a:spLocks/>
            </p:cNvSpPr>
            <p:nvPr/>
          </p:nvSpPr>
          <p:spPr bwMode="gray">
            <a:xfrm>
              <a:off x="506" y="1630"/>
              <a:ext cx="99" cy="88"/>
            </a:xfrm>
            <a:custGeom>
              <a:avLst/>
              <a:gdLst>
                <a:gd name="T0" fmla="*/ 99 w 99"/>
                <a:gd name="T1" fmla="*/ 40 h 99"/>
                <a:gd name="T2" fmla="*/ 90 w 99"/>
                <a:gd name="T3" fmla="*/ 43 h 99"/>
                <a:gd name="T4" fmla="*/ 88 w 99"/>
                <a:gd name="T5" fmla="*/ 39 h 99"/>
                <a:gd name="T6" fmla="*/ 84 w 99"/>
                <a:gd name="T7" fmla="*/ 36 h 99"/>
                <a:gd name="T8" fmla="*/ 74 w 99"/>
                <a:gd name="T9" fmla="*/ 28 h 99"/>
                <a:gd name="T10" fmla="*/ 61 w 99"/>
                <a:gd name="T11" fmla="*/ 26 h 99"/>
                <a:gd name="T12" fmla="*/ 70 w 99"/>
                <a:gd name="T13" fmla="*/ 32 h 99"/>
                <a:gd name="T14" fmla="*/ 74 w 99"/>
                <a:gd name="T15" fmla="*/ 33 h 99"/>
                <a:gd name="T16" fmla="*/ 79 w 99"/>
                <a:gd name="T17" fmla="*/ 36 h 99"/>
                <a:gd name="T18" fmla="*/ 75 w 99"/>
                <a:gd name="T19" fmla="*/ 38 h 99"/>
                <a:gd name="T20" fmla="*/ 74 w 99"/>
                <a:gd name="T21" fmla="*/ 38 h 99"/>
                <a:gd name="T22" fmla="*/ 66 w 99"/>
                <a:gd name="T23" fmla="*/ 36 h 99"/>
                <a:gd name="T24" fmla="*/ 59 w 99"/>
                <a:gd name="T25" fmla="*/ 30 h 99"/>
                <a:gd name="T26" fmla="*/ 50 w 99"/>
                <a:gd name="T27" fmla="*/ 30 h 99"/>
                <a:gd name="T28" fmla="*/ 38 w 99"/>
                <a:gd name="T29" fmla="*/ 30 h 99"/>
                <a:gd name="T30" fmla="*/ 38 w 99"/>
                <a:gd name="T31" fmla="*/ 33 h 99"/>
                <a:gd name="T32" fmla="*/ 29 w 99"/>
                <a:gd name="T33" fmla="*/ 33 h 99"/>
                <a:gd name="T34" fmla="*/ 27 w 99"/>
                <a:gd name="T35" fmla="*/ 38 h 99"/>
                <a:gd name="T36" fmla="*/ 18 w 99"/>
                <a:gd name="T37" fmla="*/ 42 h 99"/>
                <a:gd name="T38" fmla="*/ 13 w 99"/>
                <a:gd name="T39" fmla="*/ 42 h 99"/>
                <a:gd name="T40" fmla="*/ 4 w 99"/>
                <a:gd name="T41" fmla="*/ 42 h 99"/>
                <a:gd name="T42" fmla="*/ 0 w 99"/>
                <a:gd name="T43" fmla="*/ 38 h 99"/>
                <a:gd name="T44" fmla="*/ 4 w 99"/>
                <a:gd name="T45" fmla="*/ 33 h 99"/>
                <a:gd name="T46" fmla="*/ 0 w 99"/>
                <a:gd name="T47" fmla="*/ 30 h 99"/>
                <a:gd name="T48" fmla="*/ 9 w 99"/>
                <a:gd name="T49" fmla="*/ 30 h 99"/>
                <a:gd name="T50" fmla="*/ 18 w 99"/>
                <a:gd name="T51" fmla="*/ 30 h 99"/>
                <a:gd name="T52" fmla="*/ 23 w 99"/>
                <a:gd name="T53" fmla="*/ 28 h 99"/>
                <a:gd name="T54" fmla="*/ 22 w 99"/>
                <a:gd name="T55" fmla="*/ 23 h 99"/>
                <a:gd name="T56" fmla="*/ 13 w 99"/>
                <a:gd name="T57" fmla="*/ 22 h 99"/>
                <a:gd name="T58" fmla="*/ 18 w 99"/>
                <a:gd name="T59" fmla="*/ 20 h 99"/>
                <a:gd name="T60" fmla="*/ 23 w 99"/>
                <a:gd name="T61" fmla="*/ 19 h 99"/>
                <a:gd name="T62" fmla="*/ 32 w 99"/>
                <a:gd name="T63" fmla="*/ 17 h 99"/>
                <a:gd name="T64" fmla="*/ 41 w 99"/>
                <a:gd name="T65" fmla="*/ 15 h 99"/>
                <a:gd name="T66" fmla="*/ 43 w 99"/>
                <a:gd name="T67" fmla="*/ 12 h 99"/>
                <a:gd name="T68" fmla="*/ 50 w 99"/>
                <a:gd name="T69" fmla="*/ 10 h 99"/>
                <a:gd name="T70" fmla="*/ 50 w 99"/>
                <a:gd name="T71" fmla="*/ 6 h 99"/>
                <a:gd name="T72" fmla="*/ 56 w 99"/>
                <a:gd name="T73" fmla="*/ 4 h 99"/>
                <a:gd name="T74" fmla="*/ 56 w 99"/>
                <a:gd name="T75" fmla="*/ 4 h 99"/>
                <a:gd name="T76" fmla="*/ 61 w 99"/>
                <a:gd name="T77" fmla="*/ 10 h 99"/>
                <a:gd name="T78" fmla="*/ 70 w 99"/>
                <a:gd name="T79" fmla="*/ 10 h 99"/>
                <a:gd name="T80" fmla="*/ 81 w 99"/>
                <a:gd name="T81" fmla="*/ 9 h 99"/>
                <a:gd name="T82" fmla="*/ 88 w 99"/>
                <a:gd name="T83" fmla="*/ 9 h 99"/>
                <a:gd name="T84" fmla="*/ 90 w 99"/>
                <a:gd name="T85" fmla="*/ 4 h 99"/>
                <a:gd name="T86" fmla="*/ 99 w 99"/>
                <a:gd name="T87" fmla="*/ 38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
                <a:gd name="T133" fmla="*/ 0 h 99"/>
                <a:gd name="T134" fmla="*/ 99 w 99"/>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 h="99">
                  <a:moveTo>
                    <a:pt x="99" y="88"/>
                  </a:moveTo>
                  <a:lnTo>
                    <a:pt x="99" y="89"/>
                  </a:lnTo>
                  <a:lnTo>
                    <a:pt x="99" y="91"/>
                  </a:lnTo>
                  <a:lnTo>
                    <a:pt x="99" y="96"/>
                  </a:lnTo>
                  <a:lnTo>
                    <a:pt x="97" y="98"/>
                  </a:lnTo>
                  <a:lnTo>
                    <a:pt x="90" y="99"/>
                  </a:lnTo>
                  <a:lnTo>
                    <a:pt x="93" y="94"/>
                  </a:lnTo>
                  <a:lnTo>
                    <a:pt x="93" y="91"/>
                  </a:lnTo>
                  <a:lnTo>
                    <a:pt x="88" y="89"/>
                  </a:lnTo>
                  <a:lnTo>
                    <a:pt x="88" y="88"/>
                  </a:lnTo>
                  <a:lnTo>
                    <a:pt x="88" y="82"/>
                  </a:lnTo>
                  <a:lnTo>
                    <a:pt x="84" y="81"/>
                  </a:lnTo>
                  <a:lnTo>
                    <a:pt x="81" y="76"/>
                  </a:lnTo>
                  <a:lnTo>
                    <a:pt x="75" y="72"/>
                  </a:lnTo>
                  <a:lnTo>
                    <a:pt x="74" y="65"/>
                  </a:lnTo>
                  <a:lnTo>
                    <a:pt x="70" y="60"/>
                  </a:lnTo>
                  <a:lnTo>
                    <a:pt x="65" y="58"/>
                  </a:lnTo>
                  <a:lnTo>
                    <a:pt x="61" y="60"/>
                  </a:lnTo>
                  <a:lnTo>
                    <a:pt x="65" y="62"/>
                  </a:lnTo>
                  <a:lnTo>
                    <a:pt x="66" y="67"/>
                  </a:lnTo>
                  <a:lnTo>
                    <a:pt x="70" y="72"/>
                  </a:lnTo>
                  <a:lnTo>
                    <a:pt x="74" y="74"/>
                  </a:lnTo>
                  <a:lnTo>
                    <a:pt x="74" y="76"/>
                  </a:lnTo>
                  <a:lnTo>
                    <a:pt x="74" y="77"/>
                  </a:lnTo>
                  <a:lnTo>
                    <a:pt x="75" y="81"/>
                  </a:lnTo>
                  <a:lnTo>
                    <a:pt x="79" y="81"/>
                  </a:lnTo>
                  <a:lnTo>
                    <a:pt x="79" y="82"/>
                  </a:lnTo>
                  <a:lnTo>
                    <a:pt x="79" y="84"/>
                  </a:lnTo>
                  <a:lnTo>
                    <a:pt x="75" y="84"/>
                  </a:lnTo>
                  <a:lnTo>
                    <a:pt x="75" y="88"/>
                  </a:lnTo>
                  <a:lnTo>
                    <a:pt x="74" y="89"/>
                  </a:lnTo>
                  <a:lnTo>
                    <a:pt x="74" y="91"/>
                  </a:lnTo>
                  <a:lnTo>
                    <a:pt x="74" y="88"/>
                  </a:lnTo>
                  <a:lnTo>
                    <a:pt x="74" y="84"/>
                  </a:lnTo>
                  <a:lnTo>
                    <a:pt x="70" y="82"/>
                  </a:lnTo>
                  <a:lnTo>
                    <a:pt x="66" y="81"/>
                  </a:lnTo>
                  <a:lnTo>
                    <a:pt x="65" y="77"/>
                  </a:lnTo>
                  <a:lnTo>
                    <a:pt x="61" y="76"/>
                  </a:lnTo>
                  <a:lnTo>
                    <a:pt x="59" y="69"/>
                  </a:lnTo>
                  <a:lnTo>
                    <a:pt x="56" y="67"/>
                  </a:lnTo>
                  <a:lnTo>
                    <a:pt x="52" y="67"/>
                  </a:lnTo>
                  <a:lnTo>
                    <a:pt x="50" y="69"/>
                  </a:lnTo>
                  <a:lnTo>
                    <a:pt x="47" y="72"/>
                  </a:lnTo>
                  <a:lnTo>
                    <a:pt x="43" y="72"/>
                  </a:lnTo>
                  <a:lnTo>
                    <a:pt x="38" y="69"/>
                  </a:lnTo>
                  <a:lnTo>
                    <a:pt x="38" y="72"/>
                  </a:lnTo>
                  <a:lnTo>
                    <a:pt x="38" y="74"/>
                  </a:lnTo>
                  <a:lnTo>
                    <a:pt x="38" y="76"/>
                  </a:lnTo>
                  <a:lnTo>
                    <a:pt x="36" y="76"/>
                  </a:lnTo>
                  <a:lnTo>
                    <a:pt x="32" y="77"/>
                  </a:lnTo>
                  <a:lnTo>
                    <a:pt x="29" y="77"/>
                  </a:lnTo>
                  <a:lnTo>
                    <a:pt x="27" y="81"/>
                  </a:lnTo>
                  <a:lnTo>
                    <a:pt x="27" y="84"/>
                  </a:lnTo>
                  <a:lnTo>
                    <a:pt x="27" y="88"/>
                  </a:lnTo>
                  <a:lnTo>
                    <a:pt x="23" y="91"/>
                  </a:lnTo>
                  <a:lnTo>
                    <a:pt x="22" y="94"/>
                  </a:lnTo>
                  <a:lnTo>
                    <a:pt x="18" y="94"/>
                  </a:lnTo>
                  <a:lnTo>
                    <a:pt x="14" y="94"/>
                  </a:lnTo>
                  <a:lnTo>
                    <a:pt x="13" y="96"/>
                  </a:lnTo>
                  <a:lnTo>
                    <a:pt x="13" y="98"/>
                  </a:lnTo>
                  <a:lnTo>
                    <a:pt x="9" y="94"/>
                  </a:lnTo>
                  <a:lnTo>
                    <a:pt x="7" y="94"/>
                  </a:lnTo>
                  <a:lnTo>
                    <a:pt x="4" y="94"/>
                  </a:lnTo>
                  <a:lnTo>
                    <a:pt x="0" y="96"/>
                  </a:lnTo>
                  <a:lnTo>
                    <a:pt x="0" y="89"/>
                  </a:lnTo>
                  <a:lnTo>
                    <a:pt x="0" y="88"/>
                  </a:lnTo>
                  <a:lnTo>
                    <a:pt x="0" y="82"/>
                  </a:lnTo>
                  <a:lnTo>
                    <a:pt x="4" y="77"/>
                  </a:lnTo>
                  <a:lnTo>
                    <a:pt x="4" y="76"/>
                  </a:lnTo>
                  <a:lnTo>
                    <a:pt x="0" y="76"/>
                  </a:lnTo>
                  <a:lnTo>
                    <a:pt x="0" y="74"/>
                  </a:lnTo>
                  <a:lnTo>
                    <a:pt x="0" y="69"/>
                  </a:lnTo>
                  <a:lnTo>
                    <a:pt x="4" y="67"/>
                  </a:lnTo>
                  <a:lnTo>
                    <a:pt x="7" y="67"/>
                  </a:lnTo>
                  <a:lnTo>
                    <a:pt x="9" y="69"/>
                  </a:lnTo>
                  <a:lnTo>
                    <a:pt x="13" y="69"/>
                  </a:lnTo>
                  <a:lnTo>
                    <a:pt x="14" y="69"/>
                  </a:lnTo>
                  <a:lnTo>
                    <a:pt x="18" y="69"/>
                  </a:lnTo>
                  <a:lnTo>
                    <a:pt x="22" y="69"/>
                  </a:lnTo>
                  <a:lnTo>
                    <a:pt x="22" y="65"/>
                  </a:lnTo>
                  <a:lnTo>
                    <a:pt x="23" y="62"/>
                  </a:lnTo>
                  <a:lnTo>
                    <a:pt x="22" y="58"/>
                  </a:lnTo>
                  <a:lnTo>
                    <a:pt x="22" y="55"/>
                  </a:lnTo>
                  <a:lnTo>
                    <a:pt x="22" y="53"/>
                  </a:lnTo>
                  <a:lnTo>
                    <a:pt x="18" y="52"/>
                  </a:lnTo>
                  <a:lnTo>
                    <a:pt x="14" y="50"/>
                  </a:lnTo>
                  <a:lnTo>
                    <a:pt x="13" y="50"/>
                  </a:lnTo>
                  <a:lnTo>
                    <a:pt x="14" y="48"/>
                  </a:lnTo>
                  <a:lnTo>
                    <a:pt x="14" y="45"/>
                  </a:lnTo>
                  <a:lnTo>
                    <a:pt x="18" y="45"/>
                  </a:lnTo>
                  <a:lnTo>
                    <a:pt x="22" y="43"/>
                  </a:lnTo>
                  <a:lnTo>
                    <a:pt x="23" y="41"/>
                  </a:lnTo>
                  <a:lnTo>
                    <a:pt x="23" y="43"/>
                  </a:lnTo>
                  <a:lnTo>
                    <a:pt x="27" y="41"/>
                  </a:lnTo>
                  <a:lnTo>
                    <a:pt x="29" y="41"/>
                  </a:lnTo>
                  <a:lnTo>
                    <a:pt x="32" y="38"/>
                  </a:lnTo>
                  <a:lnTo>
                    <a:pt x="36" y="34"/>
                  </a:lnTo>
                  <a:lnTo>
                    <a:pt x="38" y="34"/>
                  </a:lnTo>
                  <a:lnTo>
                    <a:pt x="41" y="34"/>
                  </a:lnTo>
                  <a:lnTo>
                    <a:pt x="41" y="28"/>
                  </a:lnTo>
                  <a:lnTo>
                    <a:pt x="43" y="28"/>
                  </a:lnTo>
                  <a:lnTo>
                    <a:pt x="43" y="29"/>
                  </a:lnTo>
                  <a:lnTo>
                    <a:pt x="47" y="28"/>
                  </a:lnTo>
                  <a:lnTo>
                    <a:pt x="47" y="23"/>
                  </a:lnTo>
                  <a:lnTo>
                    <a:pt x="50" y="23"/>
                  </a:lnTo>
                  <a:lnTo>
                    <a:pt x="52" y="21"/>
                  </a:lnTo>
                  <a:lnTo>
                    <a:pt x="52" y="19"/>
                  </a:lnTo>
                  <a:lnTo>
                    <a:pt x="50" y="14"/>
                  </a:lnTo>
                  <a:lnTo>
                    <a:pt x="50" y="11"/>
                  </a:lnTo>
                  <a:lnTo>
                    <a:pt x="52" y="7"/>
                  </a:lnTo>
                  <a:lnTo>
                    <a:pt x="56" y="4"/>
                  </a:lnTo>
                  <a:lnTo>
                    <a:pt x="59" y="0"/>
                  </a:lnTo>
                  <a:lnTo>
                    <a:pt x="59" y="5"/>
                  </a:lnTo>
                  <a:lnTo>
                    <a:pt x="56" y="11"/>
                  </a:lnTo>
                  <a:lnTo>
                    <a:pt x="59" y="14"/>
                  </a:lnTo>
                  <a:lnTo>
                    <a:pt x="59" y="19"/>
                  </a:lnTo>
                  <a:lnTo>
                    <a:pt x="61" y="21"/>
                  </a:lnTo>
                  <a:lnTo>
                    <a:pt x="65" y="21"/>
                  </a:lnTo>
                  <a:lnTo>
                    <a:pt x="66" y="19"/>
                  </a:lnTo>
                  <a:lnTo>
                    <a:pt x="70" y="21"/>
                  </a:lnTo>
                  <a:lnTo>
                    <a:pt x="74" y="17"/>
                  </a:lnTo>
                  <a:lnTo>
                    <a:pt x="79" y="19"/>
                  </a:lnTo>
                  <a:lnTo>
                    <a:pt x="81" y="19"/>
                  </a:lnTo>
                  <a:lnTo>
                    <a:pt x="84" y="17"/>
                  </a:lnTo>
                  <a:lnTo>
                    <a:pt x="84" y="19"/>
                  </a:lnTo>
                  <a:lnTo>
                    <a:pt x="88" y="19"/>
                  </a:lnTo>
                  <a:lnTo>
                    <a:pt x="88" y="17"/>
                  </a:lnTo>
                  <a:lnTo>
                    <a:pt x="90" y="12"/>
                  </a:lnTo>
                  <a:lnTo>
                    <a:pt x="90" y="7"/>
                  </a:lnTo>
                  <a:lnTo>
                    <a:pt x="97" y="4"/>
                  </a:lnTo>
                  <a:lnTo>
                    <a:pt x="97" y="7"/>
                  </a:lnTo>
                  <a:lnTo>
                    <a:pt x="99" y="88"/>
                  </a:lnTo>
                  <a:close/>
                </a:path>
              </a:pathLst>
            </a:custGeom>
            <a:solidFill>
              <a:srgbClr val="A4CA95"/>
            </a:solidFill>
            <a:ln w="9525">
              <a:noFill/>
              <a:round/>
              <a:headEnd/>
              <a:tailEnd/>
            </a:ln>
          </p:spPr>
          <p:txBody>
            <a:bodyPr/>
            <a:lstStyle/>
            <a:p>
              <a:endParaRPr lang="en-US"/>
            </a:p>
          </p:txBody>
        </p:sp>
        <p:sp>
          <p:nvSpPr>
            <p:cNvPr id="3865" name="Freeform 85"/>
            <p:cNvSpPr>
              <a:spLocks/>
            </p:cNvSpPr>
            <p:nvPr/>
          </p:nvSpPr>
          <p:spPr bwMode="gray">
            <a:xfrm>
              <a:off x="519" y="1630"/>
              <a:ext cx="23" cy="43"/>
            </a:xfrm>
            <a:custGeom>
              <a:avLst/>
              <a:gdLst>
                <a:gd name="T0" fmla="*/ 9 w 23"/>
                <a:gd name="T1" fmla="*/ 21 h 48"/>
                <a:gd name="T2" fmla="*/ 1 w 23"/>
                <a:gd name="T3" fmla="*/ 22 h 48"/>
                <a:gd name="T4" fmla="*/ 5 w 23"/>
                <a:gd name="T5" fmla="*/ 20 h 48"/>
                <a:gd name="T6" fmla="*/ 9 w 23"/>
                <a:gd name="T7" fmla="*/ 20 h 48"/>
                <a:gd name="T8" fmla="*/ 9 w 23"/>
                <a:gd name="T9" fmla="*/ 18 h 48"/>
                <a:gd name="T10" fmla="*/ 5 w 23"/>
                <a:gd name="T11" fmla="*/ 17 h 48"/>
                <a:gd name="T12" fmla="*/ 5 w 23"/>
                <a:gd name="T13" fmla="*/ 16 h 48"/>
                <a:gd name="T14" fmla="*/ 9 w 23"/>
                <a:gd name="T15" fmla="*/ 16 h 48"/>
                <a:gd name="T16" fmla="*/ 10 w 23"/>
                <a:gd name="T17" fmla="*/ 14 h 48"/>
                <a:gd name="T18" fmla="*/ 10 w 23"/>
                <a:gd name="T19" fmla="*/ 13 h 48"/>
                <a:gd name="T20" fmla="*/ 10 w 23"/>
                <a:gd name="T21" fmla="*/ 12 h 48"/>
                <a:gd name="T22" fmla="*/ 9 w 23"/>
                <a:gd name="T23" fmla="*/ 11 h 48"/>
                <a:gd name="T24" fmla="*/ 9 w 23"/>
                <a:gd name="T25" fmla="*/ 10 h 48"/>
                <a:gd name="T26" fmla="*/ 5 w 23"/>
                <a:gd name="T27" fmla="*/ 10 h 48"/>
                <a:gd name="T28" fmla="*/ 5 w 23"/>
                <a:gd name="T29" fmla="*/ 8 h 48"/>
                <a:gd name="T30" fmla="*/ 1 w 23"/>
                <a:gd name="T31" fmla="*/ 8 h 48"/>
                <a:gd name="T32" fmla="*/ 5 w 23"/>
                <a:gd name="T33" fmla="*/ 7 h 48"/>
                <a:gd name="T34" fmla="*/ 1 w 23"/>
                <a:gd name="T35" fmla="*/ 5 h 48"/>
                <a:gd name="T36" fmla="*/ 0 w 23"/>
                <a:gd name="T37" fmla="*/ 5 h 48"/>
                <a:gd name="T38" fmla="*/ 1 w 23"/>
                <a:gd name="T39" fmla="*/ 4 h 48"/>
                <a:gd name="T40" fmla="*/ 5 w 23"/>
                <a:gd name="T41" fmla="*/ 4 h 48"/>
                <a:gd name="T42" fmla="*/ 10 w 23"/>
                <a:gd name="T43" fmla="*/ 0 h 48"/>
                <a:gd name="T44" fmla="*/ 10 w 23"/>
                <a:gd name="T45" fmla="*/ 4 h 48"/>
                <a:gd name="T46" fmla="*/ 5 w 23"/>
                <a:gd name="T47" fmla="*/ 4 h 48"/>
                <a:gd name="T48" fmla="*/ 14 w 23"/>
                <a:gd name="T49" fmla="*/ 4 h 48"/>
                <a:gd name="T50" fmla="*/ 16 w 23"/>
                <a:gd name="T51" fmla="*/ 4 h 48"/>
                <a:gd name="T52" fmla="*/ 14 w 23"/>
                <a:gd name="T53" fmla="*/ 5 h 48"/>
                <a:gd name="T54" fmla="*/ 10 w 23"/>
                <a:gd name="T55" fmla="*/ 8 h 48"/>
                <a:gd name="T56" fmla="*/ 14 w 23"/>
                <a:gd name="T57" fmla="*/ 9 h 48"/>
                <a:gd name="T58" fmla="*/ 16 w 23"/>
                <a:gd name="T59" fmla="*/ 10 h 48"/>
                <a:gd name="T60" fmla="*/ 19 w 23"/>
                <a:gd name="T61" fmla="*/ 10 h 48"/>
                <a:gd name="T62" fmla="*/ 23 w 23"/>
                <a:gd name="T63" fmla="*/ 11 h 48"/>
                <a:gd name="T64" fmla="*/ 23 w 23"/>
                <a:gd name="T65" fmla="*/ 12 h 48"/>
                <a:gd name="T66" fmla="*/ 19 w 23"/>
                <a:gd name="T67" fmla="*/ 13 h 48"/>
                <a:gd name="T68" fmla="*/ 19 w 23"/>
                <a:gd name="T69" fmla="*/ 14 h 48"/>
                <a:gd name="T70" fmla="*/ 23 w 23"/>
                <a:gd name="T71" fmla="*/ 16 h 48"/>
                <a:gd name="T72" fmla="*/ 23 w 23"/>
                <a:gd name="T73" fmla="*/ 17 h 48"/>
                <a:gd name="T74" fmla="*/ 23 w 23"/>
                <a:gd name="T75" fmla="*/ 18 h 48"/>
                <a:gd name="T76" fmla="*/ 19 w 23"/>
                <a:gd name="T77" fmla="*/ 18 h 48"/>
                <a:gd name="T78" fmla="*/ 23 w 23"/>
                <a:gd name="T79" fmla="*/ 20 h 48"/>
                <a:gd name="T80" fmla="*/ 19 w 23"/>
                <a:gd name="T81" fmla="*/ 20 h 48"/>
                <a:gd name="T82" fmla="*/ 14 w 23"/>
                <a:gd name="T83" fmla="*/ 20 h 48"/>
                <a:gd name="T84" fmla="*/ 10 w 23"/>
                <a:gd name="T85" fmla="*/ 20 h 48"/>
                <a:gd name="T86" fmla="*/ 9 w 23"/>
                <a:gd name="T87" fmla="*/ 20 h 48"/>
                <a:gd name="T88" fmla="*/ 9 w 23"/>
                <a:gd name="T89" fmla="*/ 21 h 48"/>
                <a:gd name="T90" fmla="*/ 5 w 23"/>
                <a:gd name="T91" fmla="*/ 21 h 48"/>
                <a:gd name="T92" fmla="*/ 1 w 23"/>
                <a:gd name="T93" fmla="*/ 21 h 48"/>
                <a:gd name="T94" fmla="*/ 1 w 23"/>
                <a:gd name="T95" fmla="*/ 22 h 48"/>
                <a:gd name="T96" fmla="*/ 9 w 23"/>
                <a:gd name="T97" fmla="*/ 21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48"/>
                <a:gd name="T149" fmla="*/ 23 w 23"/>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48">
                  <a:moveTo>
                    <a:pt x="9" y="45"/>
                  </a:moveTo>
                  <a:lnTo>
                    <a:pt x="1" y="48"/>
                  </a:lnTo>
                  <a:lnTo>
                    <a:pt x="5" y="43"/>
                  </a:lnTo>
                  <a:lnTo>
                    <a:pt x="9" y="41"/>
                  </a:lnTo>
                  <a:lnTo>
                    <a:pt x="9" y="38"/>
                  </a:lnTo>
                  <a:lnTo>
                    <a:pt x="5" y="36"/>
                  </a:lnTo>
                  <a:lnTo>
                    <a:pt x="5" y="34"/>
                  </a:lnTo>
                  <a:lnTo>
                    <a:pt x="9" y="34"/>
                  </a:lnTo>
                  <a:lnTo>
                    <a:pt x="10" y="31"/>
                  </a:lnTo>
                  <a:lnTo>
                    <a:pt x="10" y="28"/>
                  </a:lnTo>
                  <a:lnTo>
                    <a:pt x="10" y="26"/>
                  </a:lnTo>
                  <a:lnTo>
                    <a:pt x="9" y="23"/>
                  </a:lnTo>
                  <a:lnTo>
                    <a:pt x="9" y="21"/>
                  </a:lnTo>
                  <a:lnTo>
                    <a:pt x="5" y="21"/>
                  </a:lnTo>
                  <a:lnTo>
                    <a:pt x="5" y="17"/>
                  </a:lnTo>
                  <a:lnTo>
                    <a:pt x="1" y="17"/>
                  </a:lnTo>
                  <a:lnTo>
                    <a:pt x="5" y="14"/>
                  </a:lnTo>
                  <a:lnTo>
                    <a:pt x="1" y="12"/>
                  </a:lnTo>
                  <a:lnTo>
                    <a:pt x="0" y="12"/>
                  </a:lnTo>
                  <a:lnTo>
                    <a:pt x="1" y="7"/>
                  </a:lnTo>
                  <a:lnTo>
                    <a:pt x="5" y="4"/>
                  </a:lnTo>
                  <a:lnTo>
                    <a:pt x="10" y="0"/>
                  </a:lnTo>
                  <a:lnTo>
                    <a:pt x="10" y="4"/>
                  </a:lnTo>
                  <a:lnTo>
                    <a:pt x="5" y="11"/>
                  </a:lnTo>
                  <a:lnTo>
                    <a:pt x="14" y="7"/>
                  </a:lnTo>
                  <a:lnTo>
                    <a:pt x="16" y="7"/>
                  </a:lnTo>
                  <a:lnTo>
                    <a:pt x="14" y="12"/>
                  </a:lnTo>
                  <a:lnTo>
                    <a:pt x="10" y="17"/>
                  </a:lnTo>
                  <a:lnTo>
                    <a:pt x="14" y="19"/>
                  </a:lnTo>
                  <a:lnTo>
                    <a:pt x="16" y="21"/>
                  </a:lnTo>
                  <a:lnTo>
                    <a:pt x="19" y="21"/>
                  </a:lnTo>
                  <a:lnTo>
                    <a:pt x="23" y="23"/>
                  </a:lnTo>
                  <a:lnTo>
                    <a:pt x="23" y="26"/>
                  </a:lnTo>
                  <a:lnTo>
                    <a:pt x="19" y="28"/>
                  </a:lnTo>
                  <a:lnTo>
                    <a:pt x="19" y="31"/>
                  </a:lnTo>
                  <a:lnTo>
                    <a:pt x="23" y="34"/>
                  </a:lnTo>
                  <a:lnTo>
                    <a:pt x="23" y="36"/>
                  </a:lnTo>
                  <a:lnTo>
                    <a:pt x="23" y="38"/>
                  </a:lnTo>
                  <a:lnTo>
                    <a:pt x="19" y="38"/>
                  </a:lnTo>
                  <a:lnTo>
                    <a:pt x="23" y="43"/>
                  </a:lnTo>
                  <a:lnTo>
                    <a:pt x="19" y="43"/>
                  </a:lnTo>
                  <a:lnTo>
                    <a:pt x="14" y="43"/>
                  </a:lnTo>
                  <a:lnTo>
                    <a:pt x="10" y="43"/>
                  </a:lnTo>
                  <a:lnTo>
                    <a:pt x="9" y="43"/>
                  </a:lnTo>
                  <a:lnTo>
                    <a:pt x="9" y="45"/>
                  </a:lnTo>
                  <a:lnTo>
                    <a:pt x="5" y="45"/>
                  </a:lnTo>
                  <a:lnTo>
                    <a:pt x="1" y="45"/>
                  </a:lnTo>
                  <a:lnTo>
                    <a:pt x="1" y="48"/>
                  </a:lnTo>
                  <a:lnTo>
                    <a:pt x="9" y="45"/>
                  </a:lnTo>
                  <a:close/>
                </a:path>
              </a:pathLst>
            </a:custGeom>
            <a:solidFill>
              <a:srgbClr val="A4CA95"/>
            </a:solidFill>
            <a:ln w="9525">
              <a:noFill/>
              <a:round/>
              <a:headEnd/>
              <a:tailEnd/>
            </a:ln>
          </p:spPr>
          <p:txBody>
            <a:bodyPr/>
            <a:lstStyle/>
            <a:p>
              <a:endParaRPr lang="en-US"/>
            </a:p>
          </p:txBody>
        </p:sp>
        <p:sp>
          <p:nvSpPr>
            <p:cNvPr id="3866" name="Freeform 86"/>
            <p:cNvSpPr>
              <a:spLocks/>
            </p:cNvSpPr>
            <p:nvPr/>
          </p:nvSpPr>
          <p:spPr bwMode="gray">
            <a:xfrm>
              <a:off x="506" y="1647"/>
              <a:ext cx="14" cy="20"/>
            </a:xfrm>
            <a:custGeom>
              <a:avLst/>
              <a:gdLst>
                <a:gd name="T0" fmla="*/ 9 w 14"/>
                <a:gd name="T1" fmla="*/ 10 h 22"/>
                <a:gd name="T2" fmla="*/ 9 w 14"/>
                <a:gd name="T3" fmla="*/ 9 h 22"/>
                <a:gd name="T4" fmla="*/ 13 w 14"/>
                <a:gd name="T5" fmla="*/ 8 h 22"/>
                <a:gd name="T6" fmla="*/ 13 w 14"/>
                <a:gd name="T7" fmla="*/ 5 h 22"/>
                <a:gd name="T8" fmla="*/ 14 w 14"/>
                <a:gd name="T9" fmla="*/ 5 h 22"/>
                <a:gd name="T10" fmla="*/ 14 w 14"/>
                <a:gd name="T11" fmla="*/ 4 h 22"/>
                <a:gd name="T12" fmla="*/ 14 w 14"/>
                <a:gd name="T13" fmla="*/ 2 h 22"/>
                <a:gd name="T14" fmla="*/ 13 w 14"/>
                <a:gd name="T15" fmla="*/ 0 h 22"/>
                <a:gd name="T16" fmla="*/ 9 w 14"/>
                <a:gd name="T17" fmla="*/ 2 h 22"/>
                <a:gd name="T18" fmla="*/ 4 w 14"/>
                <a:gd name="T19" fmla="*/ 4 h 22"/>
                <a:gd name="T20" fmla="*/ 4 w 14"/>
                <a:gd name="T21" fmla="*/ 5 h 22"/>
                <a:gd name="T22" fmla="*/ 0 w 14"/>
                <a:gd name="T23" fmla="*/ 8 h 22"/>
                <a:gd name="T24" fmla="*/ 0 w 14"/>
                <a:gd name="T25" fmla="*/ 12 h 22"/>
                <a:gd name="T26" fmla="*/ 4 w 14"/>
                <a:gd name="T27" fmla="*/ 12 h 22"/>
                <a:gd name="T28" fmla="*/ 9 w 14"/>
                <a:gd name="T29" fmla="*/ 9 h 22"/>
                <a:gd name="T30" fmla="*/ 13 w 14"/>
                <a:gd name="T31" fmla="*/ 9 h 22"/>
                <a:gd name="T32" fmla="*/ 14 w 14"/>
                <a:gd name="T33" fmla="*/ 8 h 22"/>
                <a:gd name="T34" fmla="*/ 9 w 14"/>
                <a:gd name="T35" fmla="*/ 1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2"/>
                <a:gd name="T56" fmla="*/ 14 w 1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2">
                  <a:moveTo>
                    <a:pt x="9" y="19"/>
                  </a:moveTo>
                  <a:lnTo>
                    <a:pt x="9" y="17"/>
                  </a:lnTo>
                  <a:lnTo>
                    <a:pt x="13" y="15"/>
                  </a:lnTo>
                  <a:lnTo>
                    <a:pt x="13" y="12"/>
                  </a:lnTo>
                  <a:lnTo>
                    <a:pt x="14" y="9"/>
                  </a:lnTo>
                  <a:lnTo>
                    <a:pt x="14" y="4"/>
                  </a:lnTo>
                  <a:lnTo>
                    <a:pt x="14" y="2"/>
                  </a:lnTo>
                  <a:lnTo>
                    <a:pt x="13" y="0"/>
                  </a:lnTo>
                  <a:lnTo>
                    <a:pt x="9" y="2"/>
                  </a:lnTo>
                  <a:lnTo>
                    <a:pt x="4" y="4"/>
                  </a:lnTo>
                  <a:lnTo>
                    <a:pt x="4" y="7"/>
                  </a:lnTo>
                  <a:lnTo>
                    <a:pt x="0" y="15"/>
                  </a:lnTo>
                  <a:lnTo>
                    <a:pt x="0" y="22"/>
                  </a:lnTo>
                  <a:lnTo>
                    <a:pt x="4" y="22"/>
                  </a:lnTo>
                  <a:lnTo>
                    <a:pt x="9" y="17"/>
                  </a:lnTo>
                  <a:lnTo>
                    <a:pt x="13" y="17"/>
                  </a:lnTo>
                  <a:lnTo>
                    <a:pt x="14" y="15"/>
                  </a:lnTo>
                  <a:lnTo>
                    <a:pt x="9" y="19"/>
                  </a:lnTo>
                  <a:close/>
                </a:path>
              </a:pathLst>
            </a:custGeom>
            <a:solidFill>
              <a:srgbClr val="A4CA95"/>
            </a:solidFill>
            <a:ln w="9525">
              <a:noFill/>
              <a:round/>
              <a:headEnd/>
              <a:tailEnd/>
            </a:ln>
          </p:spPr>
          <p:txBody>
            <a:bodyPr/>
            <a:lstStyle/>
            <a:p>
              <a:endParaRPr lang="en-US"/>
            </a:p>
          </p:txBody>
        </p:sp>
        <p:sp>
          <p:nvSpPr>
            <p:cNvPr id="3867" name="Freeform 87"/>
            <p:cNvSpPr>
              <a:spLocks/>
            </p:cNvSpPr>
            <p:nvPr/>
          </p:nvSpPr>
          <p:spPr bwMode="gray">
            <a:xfrm>
              <a:off x="556" y="1554"/>
              <a:ext cx="91" cy="93"/>
            </a:xfrm>
            <a:custGeom>
              <a:avLst/>
              <a:gdLst>
                <a:gd name="T0" fmla="*/ 47 w 91"/>
                <a:gd name="T1" fmla="*/ 36 h 106"/>
                <a:gd name="T2" fmla="*/ 52 w 91"/>
                <a:gd name="T3" fmla="*/ 36 h 106"/>
                <a:gd name="T4" fmla="*/ 57 w 91"/>
                <a:gd name="T5" fmla="*/ 35 h 106"/>
                <a:gd name="T6" fmla="*/ 66 w 91"/>
                <a:gd name="T7" fmla="*/ 34 h 106"/>
                <a:gd name="T8" fmla="*/ 66 w 91"/>
                <a:gd name="T9" fmla="*/ 32 h 106"/>
                <a:gd name="T10" fmla="*/ 66 w 91"/>
                <a:gd name="T11" fmla="*/ 32 h 106"/>
                <a:gd name="T12" fmla="*/ 57 w 91"/>
                <a:gd name="T13" fmla="*/ 32 h 106"/>
                <a:gd name="T14" fmla="*/ 52 w 91"/>
                <a:gd name="T15" fmla="*/ 32 h 106"/>
                <a:gd name="T16" fmla="*/ 49 w 91"/>
                <a:gd name="T17" fmla="*/ 28 h 106"/>
                <a:gd name="T18" fmla="*/ 47 w 91"/>
                <a:gd name="T19" fmla="*/ 26 h 106"/>
                <a:gd name="T20" fmla="*/ 57 w 91"/>
                <a:gd name="T21" fmla="*/ 22 h 106"/>
                <a:gd name="T22" fmla="*/ 54 w 91"/>
                <a:gd name="T23" fmla="*/ 17 h 106"/>
                <a:gd name="T24" fmla="*/ 47 w 91"/>
                <a:gd name="T25" fmla="*/ 19 h 106"/>
                <a:gd name="T26" fmla="*/ 38 w 91"/>
                <a:gd name="T27" fmla="*/ 25 h 106"/>
                <a:gd name="T28" fmla="*/ 34 w 91"/>
                <a:gd name="T29" fmla="*/ 26 h 106"/>
                <a:gd name="T30" fmla="*/ 31 w 91"/>
                <a:gd name="T31" fmla="*/ 30 h 106"/>
                <a:gd name="T32" fmla="*/ 38 w 91"/>
                <a:gd name="T33" fmla="*/ 34 h 106"/>
                <a:gd name="T34" fmla="*/ 34 w 91"/>
                <a:gd name="T35" fmla="*/ 35 h 106"/>
                <a:gd name="T36" fmla="*/ 31 w 91"/>
                <a:gd name="T37" fmla="*/ 39 h 106"/>
                <a:gd name="T38" fmla="*/ 29 w 91"/>
                <a:gd name="T39" fmla="*/ 41 h 106"/>
                <a:gd name="T40" fmla="*/ 24 w 91"/>
                <a:gd name="T41" fmla="*/ 42 h 106"/>
                <a:gd name="T42" fmla="*/ 20 w 91"/>
                <a:gd name="T43" fmla="*/ 40 h 106"/>
                <a:gd name="T44" fmla="*/ 16 w 91"/>
                <a:gd name="T45" fmla="*/ 34 h 106"/>
                <a:gd name="T46" fmla="*/ 11 w 91"/>
                <a:gd name="T47" fmla="*/ 35 h 106"/>
                <a:gd name="T48" fmla="*/ 6 w 91"/>
                <a:gd name="T49" fmla="*/ 36 h 106"/>
                <a:gd name="T50" fmla="*/ 0 w 91"/>
                <a:gd name="T51" fmla="*/ 36 h 106"/>
                <a:gd name="T52" fmla="*/ 0 w 91"/>
                <a:gd name="T53" fmla="*/ 32 h 106"/>
                <a:gd name="T54" fmla="*/ 0 w 91"/>
                <a:gd name="T55" fmla="*/ 28 h 106"/>
                <a:gd name="T56" fmla="*/ 6 w 91"/>
                <a:gd name="T57" fmla="*/ 25 h 106"/>
                <a:gd name="T58" fmla="*/ 15 w 91"/>
                <a:gd name="T59" fmla="*/ 25 h 106"/>
                <a:gd name="T60" fmla="*/ 15 w 91"/>
                <a:gd name="T61" fmla="*/ 20 h 106"/>
                <a:gd name="T62" fmla="*/ 24 w 91"/>
                <a:gd name="T63" fmla="*/ 19 h 106"/>
                <a:gd name="T64" fmla="*/ 20 w 91"/>
                <a:gd name="T65" fmla="*/ 16 h 106"/>
                <a:gd name="T66" fmla="*/ 25 w 91"/>
                <a:gd name="T67" fmla="*/ 13 h 106"/>
                <a:gd name="T68" fmla="*/ 31 w 91"/>
                <a:gd name="T69" fmla="*/ 9 h 106"/>
                <a:gd name="T70" fmla="*/ 40 w 91"/>
                <a:gd name="T71" fmla="*/ 5 h 106"/>
                <a:gd name="T72" fmla="*/ 52 w 91"/>
                <a:gd name="T73" fmla="*/ 4 h 106"/>
                <a:gd name="T74" fmla="*/ 63 w 91"/>
                <a:gd name="T75" fmla="*/ 0 h 106"/>
                <a:gd name="T76" fmla="*/ 75 w 91"/>
                <a:gd name="T77" fmla="*/ 0 h 106"/>
                <a:gd name="T78" fmla="*/ 77 w 91"/>
                <a:gd name="T79" fmla="*/ 4 h 106"/>
                <a:gd name="T80" fmla="*/ 72 w 91"/>
                <a:gd name="T81" fmla="*/ 9 h 106"/>
                <a:gd name="T82" fmla="*/ 81 w 91"/>
                <a:gd name="T83" fmla="*/ 11 h 106"/>
                <a:gd name="T84" fmla="*/ 90 w 91"/>
                <a:gd name="T85" fmla="*/ 12 h 106"/>
                <a:gd name="T86" fmla="*/ 90 w 91"/>
                <a:gd name="T87" fmla="*/ 16 h 106"/>
                <a:gd name="T88" fmla="*/ 90 w 91"/>
                <a:gd name="T89" fmla="*/ 20 h 106"/>
                <a:gd name="T90" fmla="*/ 91 w 91"/>
                <a:gd name="T91" fmla="*/ 22 h 106"/>
                <a:gd name="T92" fmla="*/ 90 w 91"/>
                <a:gd name="T93" fmla="*/ 42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06"/>
                <a:gd name="T143" fmla="*/ 91 w 91"/>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06">
                  <a:moveTo>
                    <a:pt x="47" y="91"/>
                  </a:moveTo>
                  <a:lnTo>
                    <a:pt x="47" y="92"/>
                  </a:lnTo>
                  <a:lnTo>
                    <a:pt x="52" y="94"/>
                  </a:lnTo>
                  <a:lnTo>
                    <a:pt x="52" y="92"/>
                  </a:lnTo>
                  <a:lnTo>
                    <a:pt x="52" y="91"/>
                  </a:lnTo>
                  <a:lnTo>
                    <a:pt x="57" y="87"/>
                  </a:lnTo>
                  <a:lnTo>
                    <a:pt x="63" y="87"/>
                  </a:lnTo>
                  <a:lnTo>
                    <a:pt x="66" y="86"/>
                  </a:lnTo>
                  <a:lnTo>
                    <a:pt x="70" y="84"/>
                  </a:lnTo>
                  <a:lnTo>
                    <a:pt x="66" y="82"/>
                  </a:lnTo>
                  <a:lnTo>
                    <a:pt x="66" y="79"/>
                  </a:lnTo>
                  <a:lnTo>
                    <a:pt x="66" y="77"/>
                  </a:lnTo>
                  <a:lnTo>
                    <a:pt x="63" y="77"/>
                  </a:lnTo>
                  <a:lnTo>
                    <a:pt x="57" y="79"/>
                  </a:lnTo>
                  <a:lnTo>
                    <a:pt x="52" y="84"/>
                  </a:lnTo>
                  <a:lnTo>
                    <a:pt x="52" y="82"/>
                  </a:lnTo>
                  <a:lnTo>
                    <a:pt x="49" y="77"/>
                  </a:lnTo>
                  <a:lnTo>
                    <a:pt x="49" y="72"/>
                  </a:lnTo>
                  <a:lnTo>
                    <a:pt x="47" y="68"/>
                  </a:lnTo>
                  <a:lnTo>
                    <a:pt x="47" y="65"/>
                  </a:lnTo>
                  <a:lnTo>
                    <a:pt x="49" y="62"/>
                  </a:lnTo>
                  <a:lnTo>
                    <a:pt x="57" y="53"/>
                  </a:lnTo>
                  <a:lnTo>
                    <a:pt x="57" y="46"/>
                  </a:lnTo>
                  <a:lnTo>
                    <a:pt x="54" y="41"/>
                  </a:lnTo>
                  <a:lnTo>
                    <a:pt x="49" y="41"/>
                  </a:lnTo>
                  <a:lnTo>
                    <a:pt x="47" y="48"/>
                  </a:lnTo>
                  <a:lnTo>
                    <a:pt x="40" y="53"/>
                  </a:lnTo>
                  <a:lnTo>
                    <a:pt x="38" y="60"/>
                  </a:lnTo>
                  <a:lnTo>
                    <a:pt x="38" y="63"/>
                  </a:lnTo>
                  <a:lnTo>
                    <a:pt x="34" y="65"/>
                  </a:lnTo>
                  <a:lnTo>
                    <a:pt x="31" y="70"/>
                  </a:lnTo>
                  <a:lnTo>
                    <a:pt x="31" y="75"/>
                  </a:lnTo>
                  <a:lnTo>
                    <a:pt x="34" y="79"/>
                  </a:lnTo>
                  <a:lnTo>
                    <a:pt x="38" y="84"/>
                  </a:lnTo>
                  <a:lnTo>
                    <a:pt x="38" y="86"/>
                  </a:lnTo>
                  <a:lnTo>
                    <a:pt x="34" y="87"/>
                  </a:lnTo>
                  <a:lnTo>
                    <a:pt x="31" y="94"/>
                  </a:lnTo>
                  <a:lnTo>
                    <a:pt x="31" y="98"/>
                  </a:lnTo>
                  <a:lnTo>
                    <a:pt x="31" y="101"/>
                  </a:lnTo>
                  <a:lnTo>
                    <a:pt x="29" y="104"/>
                  </a:lnTo>
                  <a:lnTo>
                    <a:pt x="25" y="104"/>
                  </a:lnTo>
                  <a:lnTo>
                    <a:pt x="24" y="106"/>
                  </a:lnTo>
                  <a:lnTo>
                    <a:pt x="20" y="106"/>
                  </a:lnTo>
                  <a:lnTo>
                    <a:pt x="20" y="99"/>
                  </a:lnTo>
                  <a:lnTo>
                    <a:pt x="20" y="91"/>
                  </a:lnTo>
                  <a:lnTo>
                    <a:pt x="16" y="86"/>
                  </a:lnTo>
                  <a:lnTo>
                    <a:pt x="15" y="87"/>
                  </a:lnTo>
                  <a:lnTo>
                    <a:pt x="11" y="87"/>
                  </a:lnTo>
                  <a:lnTo>
                    <a:pt x="9" y="91"/>
                  </a:lnTo>
                  <a:lnTo>
                    <a:pt x="6" y="91"/>
                  </a:lnTo>
                  <a:lnTo>
                    <a:pt x="2" y="92"/>
                  </a:lnTo>
                  <a:lnTo>
                    <a:pt x="0" y="91"/>
                  </a:lnTo>
                  <a:lnTo>
                    <a:pt x="0" y="87"/>
                  </a:lnTo>
                  <a:lnTo>
                    <a:pt x="0" y="79"/>
                  </a:lnTo>
                  <a:lnTo>
                    <a:pt x="0" y="75"/>
                  </a:lnTo>
                  <a:lnTo>
                    <a:pt x="0" y="72"/>
                  </a:lnTo>
                  <a:lnTo>
                    <a:pt x="0" y="65"/>
                  </a:lnTo>
                  <a:lnTo>
                    <a:pt x="6" y="63"/>
                  </a:lnTo>
                  <a:lnTo>
                    <a:pt x="9" y="63"/>
                  </a:lnTo>
                  <a:lnTo>
                    <a:pt x="15" y="60"/>
                  </a:lnTo>
                  <a:lnTo>
                    <a:pt x="15" y="55"/>
                  </a:lnTo>
                  <a:lnTo>
                    <a:pt x="15" y="50"/>
                  </a:lnTo>
                  <a:lnTo>
                    <a:pt x="20" y="50"/>
                  </a:lnTo>
                  <a:lnTo>
                    <a:pt x="24" y="48"/>
                  </a:lnTo>
                  <a:lnTo>
                    <a:pt x="20" y="43"/>
                  </a:lnTo>
                  <a:lnTo>
                    <a:pt x="20" y="39"/>
                  </a:lnTo>
                  <a:lnTo>
                    <a:pt x="25" y="38"/>
                  </a:lnTo>
                  <a:lnTo>
                    <a:pt x="25" y="33"/>
                  </a:lnTo>
                  <a:lnTo>
                    <a:pt x="29" y="26"/>
                  </a:lnTo>
                  <a:lnTo>
                    <a:pt x="31" y="22"/>
                  </a:lnTo>
                  <a:lnTo>
                    <a:pt x="34" y="19"/>
                  </a:lnTo>
                  <a:lnTo>
                    <a:pt x="40" y="12"/>
                  </a:lnTo>
                  <a:lnTo>
                    <a:pt x="47" y="9"/>
                  </a:lnTo>
                  <a:lnTo>
                    <a:pt x="52" y="7"/>
                  </a:lnTo>
                  <a:lnTo>
                    <a:pt x="54" y="3"/>
                  </a:lnTo>
                  <a:lnTo>
                    <a:pt x="63" y="0"/>
                  </a:lnTo>
                  <a:lnTo>
                    <a:pt x="66" y="0"/>
                  </a:lnTo>
                  <a:lnTo>
                    <a:pt x="75" y="0"/>
                  </a:lnTo>
                  <a:lnTo>
                    <a:pt x="77" y="3"/>
                  </a:lnTo>
                  <a:lnTo>
                    <a:pt x="77" y="9"/>
                  </a:lnTo>
                  <a:lnTo>
                    <a:pt x="75" y="12"/>
                  </a:lnTo>
                  <a:lnTo>
                    <a:pt x="72" y="22"/>
                  </a:lnTo>
                  <a:lnTo>
                    <a:pt x="75" y="26"/>
                  </a:lnTo>
                  <a:lnTo>
                    <a:pt x="81" y="29"/>
                  </a:lnTo>
                  <a:lnTo>
                    <a:pt x="86" y="33"/>
                  </a:lnTo>
                  <a:lnTo>
                    <a:pt x="90" y="31"/>
                  </a:lnTo>
                  <a:lnTo>
                    <a:pt x="91" y="38"/>
                  </a:lnTo>
                  <a:lnTo>
                    <a:pt x="90" y="39"/>
                  </a:lnTo>
                  <a:lnTo>
                    <a:pt x="90" y="46"/>
                  </a:lnTo>
                  <a:lnTo>
                    <a:pt x="90" y="50"/>
                  </a:lnTo>
                  <a:lnTo>
                    <a:pt x="90" y="56"/>
                  </a:lnTo>
                  <a:lnTo>
                    <a:pt x="91" y="56"/>
                  </a:lnTo>
                  <a:lnTo>
                    <a:pt x="90" y="56"/>
                  </a:lnTo>
                  <a:lnTo>
                    <a:pt x="90" y="106"/>
                  </a:lnTo>
                  <a:lnTo>
                    <a:pt x="47" y="91"/>
                  </a:lnTo>
                  <a:close/>
                </a:path>
              </a:pathLst>
            </a:custGeom>
            <a:solidFill>
              <a:srgbClr val="A4CA95"/>
            </a:solidFill>
            <a:ln w="9525">
              <a:noFill/>
              <a:round/>
              <a:headEnd/>
              <a:tailEnd/>
            </a:ln>
          </p:spPr>
          <p:txBody>
            <a:bodyPr/>
            <a:lstStyle/>
            <a:p>
              <a:endParaRPr lang="en-US"/>
            </a:p>
          </p:txBody>
        </p:sp>
        <p:sp>
          <p:nvSpPr>
            <p:cNvPr id="3868" name="Freeform 88"/>
            <p:cNvSpPr>
              <a:spLocks/>
            </p:cNvSpPr>
            <p:nvPr/>
          </p:nvSpPr>
          <p:spPr bwMode="gray">
            <a:xfrm>
              <a:off x="637" y="1494"/>
              <a:ext cx="282" cy="115"/>
            </a:xfrm>
            <a:custGeom>
              <a:avLst/>
              <a:gdLst>
                <a:gd name="T0" fmla="*/ 10 w 282"/>
                <a:gd name="T1" fmla="*/ 40 h 131"/>
                <a:gd name="T2" fmla="*/ 23 w 282"/>
                <a:gd name="T3" fmla="*/ 41 h 131"/>
                <a:gd name="T4" fmla="*/ 25 w 282"/>
                <a:gd name="T5" fmla="*/ 43 h 131"/>
                <a:gd name="T6" fmla="*/ 14 w 282"/>
                <a:gd name="T7" fmla="*/ 45 h 131"/>
                <a:gd name="T8" fmla="*/ 10 w 282"/>
                <a:gd name="T9" fmla="*/ 47 h 131"/>
                <a:gd name="T10" fmla="*/ 14 w 282"/>
                <a:gd name="T11" fmla="*/ 50 h 131"/>
                <a:gd name="T12" fmla="*/ 25 w 282"/>
                <a:gd name="T13" fmla="*/ 48 h 131"/>
                <a:gd name="T14" fmla="*/ 32 w 282"/>
                <a:gd name="T15" fmla="*/ 48 h 131"/>
                <a:gd name="T16" fmla="*/ 32 w 282"/>
                <a:gd name="T17" fmla="*/ 44 h 131"/>
                <a:gd name="T18" fmla="*/ 32 w 282"/>
                <a:gd name="T19" fmla="*/ 40 h 131"/>
                <a:gd name="T20" fmla="*/ 37 w 282"/>
                <a:gd name="T21" fmla="*/ 41 h 131"/>
                <a:gd name="T22" fmla="*/ 48 w 282"/>
                <a:gd name="T23" fmla="*/ 41 h 131"/>
                <a:gd name="T24" fmla="*/ 66 w 282"/>
                <a:gd name="T25" fmla="*/ 40 h 131"/>
                <a:gd name="T26" fmla="*/ 82 w 282"/>
                <a:gd name="T27" fmla="*/ 35 h 131"/>
                <a:gd name="T28" fmla="*/ 91 w 282"/>
                <a:gd name="T29" fmla="*/ 35 h 131"/>
                <a:gd name="T30" fmla="*/ 98 w 282"/>
                <a:gd name="T31" fmla="*/ 38 h 131"/>
                <a:gd name="T32" fmla="*/ 98 w 282"/>
                <a:gd name="T33" fmla="*/ 32 h 131"/>
                <a:gd name="T34" fmla="*/ 109 w 282"/>
                <a:gd name="T35" fmla="*/ 22 h 131"/>
                <a:gd name="T36" fmla="*/ 112 w 282"/>
                <a:gd name="T37" fmla="*/ 28 h 131"/>
                <a:gd name="T38" fmla="*/ 112 w 282"/>
                <a:gd name="T39" fmla="*/ 33 h 131"/>
                <a:gd name="T40" fmla="*/ 107 w 282"/>
                <a:gd name="T41" fmla="*/ 44 h 131"/>
                <a:gd name="T42" fmla="*/ 121 w 282"/>
                <a:gd name="T43" fmla="*/ 42 h 131"/>
                <a:gd name="T44" fmla="*/ 127 w 282"/>
                <a:gd name="T45" fmla="*/ 41 h 131"/>
                <a:gd name="T46" fmla="*/ 127 w 282"/>
                <a:gd name="T47" fmla="*/ 36 h 131"/>
                <a:gd name="T48" fmla="*/ 121 w 282"/>
                <a:gd name="T49" fmla="*/ 32 h 131"/>
                <a:gd name="T50" fmla="*/ 121 w 282"/>
                <a:gd name="T51" fmla="*/ 22 h 131"/>
                <a:gd name="T52" fmla="*/ 136 w 282"/>
                <a:gd name="T53" fmla="*/ 28 h 131"/>
                <a:gd name="T54" fmla="*/ 141 w 282"/>
                <a:gd name="T55" fmla="*/ 28 h 131"/>
                <a:gd name="T56" fmla="*/ 146 w 282"/>
                <a:gd name="T57" fmla="*/ 28 h 131"/>
                <a:gd name="T58" fmla="*/ 143 w 282"/>
                <a:gd name="T59" fmla="*/ 19 h 131"/>
                <a:gd name="T60" fmla="*/ 161 w 282"/>
                <a:gd name="T61" fmla="*/ 17 h 131"/>
                <a:gd name="T62" fmla="*/ 164 w 282"/>
                <a:gd name="T63" fmla="*/ 12 h 131"/>
                <a:gd name="T64" fmla="*/ 180 w 282"/>
                <a:gd name="T65" fmla="*/ 10 h 131"/>
                <a:gd name="T66" fmla="*/ 188 w 282"/>
                <a:gd name="T67" fmla="*/ 10 h 131"/>
                <a:gd name="T68" fmla="*/ 195 w 282"/>
                <a:gd name="T69" fmla="*/ 8 h 131"/>
                <a:gd name="T70" fmla="*/ 198 w 282"/>
                <a:gd name="T71" fmla="*/ 5 h 131"/>
                <a:gd name="T72" fmla="*/ 207 w 282"/>
                <a:gd name="T73" fmla="*/ 0 h 131"/>
                <a:gd name="T74" fmla="*/ 209 w 282"/>
                <a:gd name="T75" fmla="*/ 4 h 131"/>
                <a:gd name="T76" fmla="*/ 218 w 282"/>
                <a:gd name="T77" fmla="*/ 5 h 131"/>
                <a:gd name="T78" fmla="*/ 230 w 282"/>
                <a:gd name="T79" fmla="*/ 7 h 131"/>
                <a:gd name="T80" fmla="*/ 230 w 282"/>
                <a:gd name="T81" fmla="*/ 13 h 131"/>
                <a:gd name="T82" fmla="*/ 216 w 282"/>
                <a:gd name="T83" fmla="*/ 18 h 131"/>
                <a:gd name="T84" fmla="*/ 227 w 282"/>
                <a:gd name="T85" fmla="*/ 18 h 131"/>
                <a:gd name="T86" fmla="*/ 236 w 282"/>
                <a:gd name="T87" fmla="*/ 19 h 131"/>
                <a:gd name="T88" fmla="*/ 250 w 282"/>
                <a:gd name="T89" fmla="*/ 22 h 131"/>
                <a:gd name="T90" fmla="*/ 263 w 282"/>
                <a:gd name="T91" fmla="*/ 22 h 131"/>
                <a:gd name="T92" fmla="*/ 270 w 282"/>
                <a:gd name="T93" fmla="*/ 19 h 131"/>
                <a:gd name="T94" fmla="*/ 279 w 282"/>
                <a:gd name="T95" fmla="*/ 22 h 131"/>
                <a:gd name="T96" fmla="*/ 282 w 282"/>
                <a:gd name="T97" fmla="*/ 24 h 131"/>
                <a:gd name="T98" fmla="*/ 0 w 282"/>
                <a:gd name="T99" fmla="*/ 40 h 1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
                <a:gd name="T151" fmla="*/ 0 h 131"/>
                <a:gd name="T152" fmla="*/ 282 w 282"/>
                <a:gd name="T153" fmla="*/ 131 h 1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 h="131">
                  <a:moveTo>
                    <a:pt x="0" y="97"/>
                  </a:moveTo>
                  <a:lnTo>
                    <a:pt x="9" y="99"/>
                  </a:lnTo>
                  <a:lnTo>
                    <a:pt x="10" y="99"/>
                  </a:lnTo>
                  <a:lnTo>
                    <a:pt x="19" y="99"/>
                  </a:lnTo>
                  <a:lnTo>
                    <a:pt x="19" y="101"/>
                  </a:lnTo>
                  <a:lnTo>
                    <a:pt x="23" y="101"/>
                  </a:lnTo>
                  <a:lnTo>
                    <a:pt x="23" y="106"/>
                  </a:lnTo>
                  <a:lnTo>
                    <a:pt x="25" y="106"/>
                  </a:lnTo>
                  <a:lnTo>
                    <a:pt x="25" y="107"/>
                  </a:lnTo>
                  <a:lnTo>
                    <a:pt x="23" y="109"/>
                  </a:lnTo>
                  <a:lnTo>
                    <a:pt x="18" y="111"/>
                  </a:lnTo>
                  <a:lnTo>
                    <a:pt x="14" y="111"/>
                  </a:lnTo>
                  <a:lnTo>
                    <a:pt x="18" y="111"/>
                  </a:lnTo>
                  <a:lnTo>
                    <a:pt x="14" y="111"/>
                  </a:lnTo>
                  <a:lnTo>
                    <a:pt x="10" y="114"/>
                  </a:lnTo>
                  <a:lnTo>
                    <a:pt x="10" y="118"/>
                  </a:lnTo>
                  <a:lnTo>
                    <a:pt x="10" y="123"/>
                  </a:lnTo>
                  <a:lnTo>
                    <a:pt x="14" y="124"/>
                  </a:lnTo>
                  <a:lnTo>
                    <a:pt x="18" y="124"/>
                  </a:lnTo>
                  <a:lnTo>
                    <a:pt x="23" y="123"/>
                  </a:lnTo>
                  <a:lnTo>
                    <a:pt x="25" y="121"/>
                  </a:lnTo>
                  <a:lnTo>
                    <a:pt x="28" y="118"/>
                  </a:lnTo>
                  <a:lnTo>
                    <a:pt x="28" y="116"/>
                  </a:lnTo>
                  <a:lnTo>
                    <a:pt x="32" y="121"/>
                  </a:lnTo>
                  <a:lnTo>
                    <a:pt x="32" y="114"/>
                  </a:lnTo>
                  <a:lnTo>
                    <a:pt x="32" y="111"/>
                  </a:lnTo>
                  <a:lnTo>
                    <a:pt x="32" y="109"/>
                  </a:lnTo>
                  <a:lnTo>
                    <a:pt x="32" y="107"/>
                  </a:lnTo>
                  <a:lnTo>
                    <a:pt x="34" y="104"/>
                  </a:lnTo>
                  <a:lnTo>
                    <a:pt x="32" y="99"/>
                  </a:lnTo>
                  <a:lnTo>
                    <a:pt x="34" y="94"/>
                  </a:lnTo>
                  <a:lnTo>
                    <a:pt x="39" y="97"/>
                  </a:lnTo>
                  <a:lnTo>
                    <a:pt x="37" y="104"/>
                  </a:lnTo>
                  <a:lnTo>
                    <a:pt x="39" y="107"/>
                  </a:lnTo>
                  <a:lnTo>
                    <a:pt x="46" y="106"/>
                  </a:lnTo>
                  <a:lnTo>
                    <a:pt x="48" y="101"/>
                  </a:lnTo>
                  <a:lnTo>
                    <a:pt x="53" y="97"/>
                  </a:lnTo>
                  <a:lnTo>
                    <a:pt x="62" y="94"/>
                  </a:lnTo>
                  <a:lnTo>
                    <a:pt x="66" y="97"/>
                  </a:lnTo>
                  <a:lnTo>
                    <a:pt x="75" y="94"/>
                  </a:lnTo>
                  <a:lnTo>
                    <a:pt x="77" y="94"/>
                  </a:lnTo>
                  <a:lnTo>
                    <a:pt x="82" y="85"/>
                  </a:lnTo>
                  <a:lnTo>
                    <a:pt x="91" y="85"/>
                  </a:lnTo>
                  <a:lnTo>
                    <a:pt x="95" y="87"/>
                  </a:lnTo>
                  <a:lnTo>
                    <a:pt x="91" y="85"/>
                  </a:lnTo>
                  <a:lnTo>
                    <a:pt x="95" y="85"/>
                  </a:lnTo>
                  <a:lnTo>
                    <a:pt x="95" y="92"/>
                  </a:lnTo>
                  <a:lnTo>
                    <a:pt x="98" y="94"/>
                  </a:lnTo>
                  <a:lnTo>
                    <a:pt x="100" y="85"/>
                  </a:lnTo>
                  <a:lnTo>
                    <a:pt x="98" y="85"/>
                  </a:lnTo>
                  <a:lnTo>
                    <a:pt x="98" y="77"/>
                  </a:lnTo>
                  <a:lnTo>
                    <a:pt x="98" y="71"/>
                  </a:lnTo>
                  <a:lnTo>
                    <a:pt x="103" y="61"/>
                  </a:lnTo>
                  <a:lnTo>
                    <a:pt x="109" y="56"/>
                  </a:lnTo>
                  <a:lnTo>
                    <a:pt x="118" y="54"/>
                  </a:lnTo>
                  <a:lnTo>
                    <a:pt x="114" y="61"/>
                  </a:lnTo>
                  <a:lnTo>
                    <a:pt x="112" y="68"/>
                  </a:lnTo>
                  <a:lnTo>
                    <a:pt x="109" y="71"/>
                  </a:lnTo>
                  <a:lnTo>
                    <a:pt x="112" y="77"/>
                  </a:lnTo>
                  <a:lnTo>
                    <a:pt x="112" y="83"/>
                  </a:lnTo>
                  <a:lnTo>
                    <a:pt x="112" y="94"/>
                  </a:lnTo>
                  <a:lnTo>
                    <a:pt x="112" y="101"/>
                  </a:lnTo>
                  <a:lnTo>
                    <a:pt x="107" y="109"/>
                  </a:lnTo>
                  <a:lnTo>
                    <a:pt x="109" y="116"/>
                  </a:lnTo>
                  <a:lnTo>
                    <a:pt x="114" y="114"/>
                  </a:lnTo>
                  <a:lnTo>
                    <a:pt x="121" y="106"/>
                  </a:lnTo>
                  <a:lnTo>
                    <a:pt x="121" y="101"/>
                  </a:lnTo>
                  <a:lnTo>
                    <a:pt x="123" y="97"/>
                  </a:lnTo>
                  <a:lnTo>
                    <a:pt x="127" y="104"/>
                  </a:lnTo>
                  <a:lnTo>
                    <a:pt x="132" y="99"/>
                  </a:lnTo>
                  <a:lnTo>
                    <a:pt x="132" y="92"/>
                  </a:lnTo>
                  <a:lnTo>
                    <a:pt x="127" y="90"/>
                  </a:lnTo>
                  <a:lnTo>
                    <a:pt x="121" y="87"/>
                  </a:lnTo>
                  <a:lnTo>
                    <a:pt x="121" y="83"/>
                  </a:lnTo>
                  <a:lnTo>
                    <a:pt x="121" y="77"/>
                  </a:lnTo>
                  <a:lnTo>
                    <a:pt x="118" y="71"/>
                  </a:lnTo>
                  <a:lnTo>
                    <a:pt x="114" y="68"/>
                  </a:lnTo>
                  <a:lnTo>
                    <a:pt x="121" y="56"/>
                  </a:lnTo>
                  <a:lnTo>
                    <a:pt x="127" y="61"/>
                  </a:lnTo>
                  <a:lnTo>
                    <a:pt x="132" y="71"/>
                  </a:lnTo>
                  <a:lnTo>
                    <a:pt x="136" y="71"/>
                  </a:lnTo>
                  <a:lnTo>
                    <a:pt x="132" y="70"/>
                  </a:lnTo>
                  <a:lnTo>
                    <a:pt x="132" y="61"/>
                  </a:lnTo>
                  <a:lnTo>
                    <a:pt x="141" y="71"/>
                  </a:lnTo>
                  <a:lnTo>
                    <a:pt x="143" y="77"/>
                  </a:lnTo>
                  <a:lnTo>
                    <a:pt x="146" y="77"/>
                  </a:lnTo>
                  <a:lnTo>
                    <a:pt x="146" y="70"/>
                  </a:lnTo>
                  <a:lnTo>
                    <a:pt x="141" y="61"/>
                  </a:lnTo>
                  <a:lnTo>
                    <a:pt x="137" y="59"/>
                  </a:lnTo>
                  <a:lnTo>
                    <a:pt x="143" y="48"/>
                  </a:lnTo>
                  <a:lnTo>
                    <a:pt x="152" y="48"/>
                  </a:lnTo>
                  <a:lnTo>
                    <a:pt x="161" y="46"/>
                  </a:lnTo>
                  <a:lnTo>
                    <a:pt x="161" y="41"/>
                  </a:lnTo>
                  <a:lnTo>
                    <a:pt x="161" y="37"/>
                  </a:lnTo>
                  <a:lnTo>
                    <a:pt x="157" y="34"/>
                  </a:lnTo>
                  <a:lnTo>
                    <a:pt x="164" y="30"/>
                  </a:lnTo>
                  <a:lnTo>
                    <a:pt x="170" y="27"/>
                  </a:lnTo>
                  <a:lnTo>
                    <a:pt x="175" y="27"/>
                  </a:lnTo>
                  <a:lnTo>
                    <a:pt x="180" y="25"/>
                  </a:lnTo>
                  <a:lnTo>
                    <a:pt x="175" y="20"/>
                  </a:lnTo>
                  <a:lnTo>
                    <a:pt x="184" y="18"/>
                  </a:lnTo>
                  <a:lnTo>
                    <a:pt x="188" y="24"/>
                  </a:lnTo>
                  <a:lnTo>
                    <a:pt x="189" y="25"/>
                  </a:lnTo>
                  <a:lnTo>
                    <a:pt x="193" y="24"/>
                  </a:lnTo>
                  <a:lnTo>
                    <a:pt x="195" y="18"/>
                  </a:lnTo>
                  <a:lnTo>
                    <a:pt x="198" y="18"/>
                  </a:lnTo>
                  <a:lnTo>
                    <a:pt x="198" y="15"/>
                  </a:lnTo>
                  <a:lnTo>
                    <a:pt x="198" y="12"/>
                  </a:lnTo>
                  <a:lnTo>
                    <a:pt x="202" y="8"/>
                  </a:lnTo>
                  <a:lnTo>
                    <a:pt x="204" y="3"/>
                  </a:lnTo>
                  <a:lnTo>
                    <a:pt x="207" y="0"/>
                  </a:lnTo>
                  <a:lnTo>
                    <a:pt x="213" y="1"/>
                  </a:lnTo>
                  <a:lnTo>
                    <a:pt x="209" y="6"/>
                  </a:lnTo>
                  <a:lnTo>
                    <a:pt x="209" y="8"/>
                  </a:lnTo>
                  <a:lnTo>
                    <a:pt x="213" y="10"/>
                  </a:lnTo>
                  <a:lnTo>
                    <a:pt x="213" y="12"/>
                  </a:lnTo>
                  <a:lnTo>
                    <a:pt x="218" y="12"/>
                  </a:lnTo>
                  <a:lnTo>
                    <a:pt x="225" y="8"/>
                  </a:lnTo>
                  <a:lnTo>
                    <a:pt x="230" y="12"/>
                  </a:lnTo>
                  <a:lnTo>
                    <a:pt x="230" y="17"/>
                  </a:lnTo>
                  <a:lnTo>
                    <a:pt x="232" y="24"/>
                  </a:lnTo>
                  <a:lnTo>
                    <a:pt x="232" y="27"/>
                  </a:lnTo>
                  <a:lnTo>
                    <a:pt x="230" y="32"/>
                  </a:lnTo>
                  <a:lnTo>
                    <a:pt x="225" y="37"/>
                  </a:lnTo>
                  <a:lnTo>
                    <a:pt x="218" y="39"/>
                  </a:lnTo>
                  <a:lnTo>
                    <a:pt x="216" y="46"/>
                  </a:lnTo>
                  <a:lnTo>
                    <a:pt x="202" y="53"/>
                  </a:lnTo>
                  <a:lnTo>
                    <a:pt x="222" y="48"/>
                  </a:lnTo>
                  <a:lnTo>
                    <a:pt x="227" y="44"/>
                  </a:lnTo>
                  <a:lnTo>
                    <a:pt x="236" y="46"/>
                  </a:lnTo>
                  <a:lnTo>
                    <a:pt x="245" y="48"/>
                  </a:lnTo>
                  <a:lnTo>
                    <a:pt x="236" y="48"/>
                  </a:lnTo>
                  <a:lnTo>
                    <a:pt x="241" y="48"/>
                  </a:lnTo>
                  <a:lnTo>
                    <a:pt x="248" y="53"/>
                  </a:lnTo>
                  <a:lnTo>
                    <a:pt x="250" y="56"/>
                  </a:lnTo>
                  <a:lnTo>
                    <a:pt x="259" y="56"/>
                  </a:lnTo>
                  <a:lnTo>
                    <a:pt x="264" y="59"/>
                  </a:lnTo>
                  <a:lnTo>
                    <a:pt x="263" y="53"/>
                  </a:lnTo>
                  <a:lnTo>
                    <a:pt x="259" y="48"/>
                  </a:lnTo>
                  <a:lnTo>
                    <a:pt x="264" y="48"/>
                  </a:lnTo>
                  <a:lnTo>
                    <a:pt x="270" y="49"/>
                  </a:lnTo>
                  <a:lnTo>
                    <a:pt x="264" y="46"/>
                  </a:lnTo>
                  <a:lnTo>
                    <a:pt x="277" y="49"/>
                  </a:lnTo>
                  <a:lnTo>
                    <a:pt x="279" y="56"/>
                  </a:lnTo>
                  <a:lnTo>
                    <a:pt x="282" y="56"/>
                  </a:lnTo>
                  <a:lnTo>
                    <a:pt x="273" y="53"/>
                  </a:lnTo>
                  <a:lnTo>
                    <a:pt x="282" y="59"/>
                  </a:lnTo>
                  <a:lnTo>
                    <a:pt x="277" y="63"/>
                  </a:lnTo>
                  <a:lnTo>
                    <a:pt x="273" y="131"/>
                  </a:lnTo>
                  <a:lnTo>
                    <a:pt x="0" y="97"/>
                  </a:lnTo>
                  <a:close/>
                </a:path>
              </a:pathLst>
            </a:custGeom>
            <a:solidFill>
              <a:srgbClr val="A4CA95"/>
            </a:solidFill>
            <a:ln w="9525">
              <a:noFill/>
              <a:round/>
              <a:headEnd/>
              <a:tailEnd/>
            </a:ln>
          </p:spPr>
          <p:txBody>
            <a:bodyPr/>
            <a:lstStyle/>
            <a:p>
              <a:endParaRPr lang="en-US"/>
            </a:p>
          </p:txBody>
        </p:sp>
        <p:sp>
          <p:nvSpPr>
            <p:cNvPr id="3869" name="Freeform 89"/>
            <p:cNvSpPr>
              <a:spLocks/>
            </p:cNvSpPr>
            <p:nvPr/>
          </p:nvSpPr>
          <p:spPr bwMode="gray">
            <a:xfrm>
              <a:off x="910" y="1543"/>
              <a:ext cx="179" cy="133"/>
            </a:xfrm>
            <a:custGeom>
              <a:avLst/>
              <a:gdLst>
                <a:gd name="T0" fmla="*/ 4 w 179"/>
                <a:gd name="T1" fmla="*/ 4 h 151"/>
                <a:gd name="T2" fmla="*/ 6 w 179"/>
                <a:gd name="T3" fmla="*/ 9 h 151"/>
                <a:gd name="T4" fmla="*/ 11 w 179"/>
                <a:gd name="T5" fmla="*/ 5 h 151"/>
                <a:gd name="T6" fmla="*/ 24 w 179"/>
                <a:gd name="T7" fmla="*/ 6 h 151"/>
                <a:gd name="T8" fmla="*/ 33 w 179"/>
                <a:gd name="T9" fmla="*/ 6 h 151"/>
                <a:gd name="T10" fmla="*/ 33 w 179"/>
                <a:gd name="T11" fmla="*/ 4 h 151"/>
                <a:gd name="T12" fmla="*/ 43 w 179"/>
                <a:gd name="T13" fmla="*/ 3 h 151"/>
                <a:gd name="T14" fmla="*/ 40 w 179"/>
                <a:gd name="T15" fmla="*/ 3 h 151"/>
                <a:gd name="T16" fmla="*/ 52 w 179"/>
                <a:gd name="T17" fmla="*/ 4 h 151"/>
                <a:gd name="T18" fmla="*/ 52 w 179"/>
                <a:gd name="T19" fmla="*/ 6 h 151"/>
                <a:gd name="T20" fmla="*/ 65 w 179"/>
                <a:gd name="T21" fmla="*/ 6 h 151"/>
                <a:gd name="T22" fmla="*/ 68 w 179"/>
                <a:gd name="T23" fmla="*/ 8 h 151"/>
                <a:gd name="T24" fmla="*/ 84 w 179"/>
                <a:gd name="T25" fmla="*/ 8 h 151"/>
                <a:gd name="T26" fmla="*/ 93 w 179"/>
                <a:gd name="T27" fmla="*/ 12 h 151"/>
                <a:gd name="T28" fmla="*/ 93 w 179"/>
                <a:gd name="T29" fmla="*/ 15 h 151"/>
                <a:gd name="T30" fmla="*/ 108 w 179"/>
                <a:gd name="T31" fmla="*/ 14 h 151"/>
                <a:gd name="T32" fmla="*/ 118 w 179"/>
                <a:gd name="T33" fmla="*/ 14 h 151"/>
                <a:gd name="T34" fmla="*/ 122 w 179"/>
                <a:gd name="T35" fmla="*/ 18 h 151"/>
                <a:gd name="T36" fmla="*/ 138 w 179"/>
                <a:gd name="T37" fmla="*/ 12 h 151"/>
                <a:gd name="T38" fmla="*/ 142 w 179"/>
                <a:gd name="T39" fmla="*/ 16 h 151"/>
                <a:gd name="T40" fmla="*/ 160 w 179"/>
                <a:gd name="T41" fmla="*/ 18 h 151"/>
                <a:gd name="T42" fmla="*/ 170 w 179"/>
                <a:gd name="T43" fmla="*/ 22 h 151"/>
                <a:gd name="T44" fmla="*/ 170 w 179"/>
                <a:gd name="T45" fmla="*/ 28 h 151"/>
                <a:gd name="T46" fmla="*/ 170 w 179"/>
                <a:gd name="T47" fmla="*/ 31 h 151"/>
                <a:gd name="T48" fmla="*/ 168 w 179"/>
                <a:gd name="T49" fmla="*/ 33 h 151"/>
                <a:gd name="T50" fmla="*/ 168 w 179"/>
                <a:gd name="T51" fmla="*/ 33 h 151"/>
                <a:gd name="T52" fmla="*/ 168 w 179"/>
                <a:gd name="T53" fmla="*/ 33 h 151"/>
                <a:gd name="T54" fmla="*/ 168 w 179"/>
                <a:gd name="T55" fmla="*/ 33 h 151"/>
                <a:gd name="T56" fmla="*/ 168 w 179"/>
                <a:gd name="T57" fmla="*/ 33 h 151"/>
                <a:gd name="T58" fmla="*/ 176 w 179"/>
                <a:gd name="T59" fmla="*/ 38 h 151"/>
                <a:gd name="T60" fmla="*/ 170 w 179"/>
                <a:gd name="T61" fmla="*/ 37 h 151"/>
                <a:gd name="T62" fmla="*/ 168 w 179"/>
                <a:gd name="T63" fmla="*/ 32 h 151"/>
                <a:gd name="T64" fmla="*/ 156 w 179"/>
                <a:gd name="T65" fmla="*/ 26 h 151"/>
                <a:gd name="T66" fmla="*/ 156 w 179"/>
                <a:gd name="T67" fmla="*/ 29 h 151"/>
                <a:gd name="T68" fmla="*/ 142 w 179"/>
                <a:gd name="T69" fmla="*/ 31 h 151"/>
                <a:gd name="T70" fmla="*/ 151 w 179"/>
                <a:gd name="T71" fmla="*/ 37 h 151"/>
                <a:gd name="T72" fmla="*/ 138 w 179"/>
                <a:gd name="T73" fmla="*/ 37 h 151"/>
                <a:gd name="T74" fmla="*/ 131 w 179"/>
                <a:gd name="T75" fmla="*/ 40 h 151"/>
                <a:gd name="T76" fmla="*/ 118 w 179"/>
                <a:gd name="T77" fmla="*/ 42 h 151"/>
                <a:gd name="T78" fmla="*/ 109 w 179"/>
                <a:gd name="T79" fmla="*/ 42 h 151"/>
                <a:gd name="T80" fmla="*/ 104 w 179"/>
                <a:gd name="T81" fmla="*/ 42 h 151"/>
                <a:gd name="T82" fmla="*/ 101 w 179"/>
                <a:gd name="T83" fmla="*/ 48 h 151"/>
                <a:gd name="T84" fmla="*/ 99 w 179"/>
                <a:gd name="T85" fmla="*/ 54 h 151"/>
                <a:gd name="T86" fmla="*/ 93 w 179"/>
                <a:gd name="T87" fmla="*/ 57 h 151"/>
                <a:gd name="T88" fmla="*/ 84 w 179"/>
                <a:gd name="T89" fmla="*/ 62 h 151"/>
                <a:gd name="T90" fmla="*/ 77 w 179"/>
                <a:gd name="T91" fmla="*/ 58 h 151"/>
                <a:gd name="T92" fmla="*/ 81 w 179"/>
                <a:gd name="T93" fmla="*/ 51 h 151"/>
                <a:gd name="T94" fmla="*/ 86 w 179"/>
                <a:gd name="T95" fmla="*/ 48 h 151"/>
                <a:gd name="T96" fmla="*/ 108 w 179"/>
                <a:gd name="T97" fmla="*/ 38 h 151"/>
                <a:gd name="T98" fmla="*/ 108 w 179"/>
                <a:gd name="T99" fmla="*/ 33 h 151"/>
                <a:gd name="T100" fmla="*/ 99 w 179"/>
                <a:gd name="T101" fmla="*/ 37 h 151"/>
                <a:gd name="T102" fmla="*/ 90 w 179"/>
                <a:gd name="T103" fmla="*/ 37 h 151"/>
                <a:gd name="T104" fmla="*/ 81 w 179"/>
                <a:gd name="T105" fmla="*/ 38 h 151"/>
                <a:gd name="T106" fmla="*/ 81 w 179"/>
                <a:gd name="T107" fmla="*/ 42 h 151"/>
                <a:gd name="T108" fmla="*/ 72 w 179"/>
                <a:gd name="T109" fmla="*/ 42 h 151"/>
                <a:gd name="T110" fmla="*/ 58 w 179"/>
                <a:gd name="T111" fmla="*/ 45 h 151"/>
                <a:gd name="T112" fmla="*/ 9 w 179"/>
                <a:gd name="T113" fmla="*/ 3 h 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9"/>
                <a:gd name="T172" fmla="*/ 0 h 151"/>
                <a:gd name="T173" fmla="*/ 179 w 179"/>
                <a:gd name="T174" fmla="*/ 151 h 1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9" h="151">
                  <a:moveTo>
                    <a:pt x="9" y="3"/>
                  </a:moveTo>
                  <a:lnTo>
                    <a:pt x="4" y="9"/>
                  </a:lnTo>
                  <a:lnTo>
                    <a:pt x="0" y="15"/>
                  </a:lnTo>
                  <a:lnTo>
                    <a:pt x="6" y="21"/>
                  </a:lnTo>
                  <a:lnTo>
                    <a:pt x="11" y="19"/>
                  </a:lnTo>
                  <a:lnTo>
                    <a:pt x="11" y="12"/>
                  </a:lnTo>
                  <a:lnTo>
                    <a:pt x="18" y="9"/>
                  </a:lnTo>
                  <a:lnTo>
                    <a:pt x="24" y="15"/>
                  </a:lnTo>
                  <a:lnTo>
                    <a:pt x="27" y="19"/>
                  </a:lnTo>
                  <a:lnTo>
                    <a:pt x="33" y="14"/>
                  </a:lnTo>
                  <a:lnTo>
                    <a:pt x="38" y="12"/>
                  </a:lnTo>
                  <a:lnTo>
                    <a:pt x="33" y="5"/>
                  </a:lnTo>
                  <a:lnTo>
                    <a:pt x="40" y="3"/>
                  </a:lnTo>
                  <a:lnTo>
                    <a:pt x="43" y="3"/>
                  </a:lnTo>
                  <a:lnTo>
                    <a:pt x="40" y="5"/>
                  </a:lnTo>
                  <a:lnTo>
                    <a:pt x="40" y="3"/>
                  </a:lnTo>
                  <a:lnTo>
                    <a:pt x="47" y="0"/>
                  </a:lnTo>
                  <a:lnTo>
                    <a:pt x="52" y="7"/>
                  </a:lnTo>
                  <a:lnTo>
                    <a:pt x="49" y="15"/>
                  </a:lnTo>
                  <a:lnTo>
                    <a:pt x="52" y="15"/>
                  </a:lnTo>
                  <a:lnTo>
                    <a:pt x="56" y="5"/>
                  </a:lnTo>
                  <a:lnTo>
                    <a:pt x="65" y="14"/>
                  </a:lnTo>
                  <a:lnTo>
                    <a:pt x="67" y="14"/>
                  </a:lnTo>
                  <a:lnTo>
                    <a:pt x="68" y="19"/>
                  </a:lnTo>
                  <a:lnTo>
                    <a:pt x="77" y="21"/>
                  </a:lnTo>
                  <a:lnTo>
                    <a:pt x="84" y="19"/>
                  </a:lnTo>
                  <a:lnTo>
                    <a:pt x="86" y="22"/>
                  </a:lnTo>
                  <a:lnTo>
                    <a:pt x="93" y="29"/>
                  </a:lnTo>
                  <a:lnTo>
                    <a:pt x="90" y="34"/>
                  </a:lnTo>
                  <a:lnTo>
                    <a:pt x="93" y="36"/>
                  </a:lnTo>
                  <a:lnTo>
                    <a:pt x="104" y="34"/>
                  </a:lnTo>
                  <a:lnTo>
                    <a:pt x="108" y="34"/>
                  </a:lnTo>
                  <a:lnTo>
                    <a:pt x="115" y="38"/>
                  </a:lnTo>
                  <a:lnTo>
                    <a:pt x="118" y="34"/>
                  </a:lnTo>
                  <a:lnTo>
                    <a:pt x="124" y="45"/>
                  </a:lnTo>
                  <a:lnTo>
                    <a:pt x="122" y="43"/>
                  </a:lnTo>
                  <a:lnTo>
                    <a:pt x="127" y="36"/>
                  </a:lnTo>
                  <a:lnTo>
                    <a:pt x="138" y="31"/>
                  </a:lnTo>
                  <a:lnTo>
                    <a:pt x="133" y="31"/>
                  </a:lnTo>
                  <a:lnTo>
                    <a:pt x="142" y="38"/>
                  </a:lnTo>
                  <a:lnTo>
                    <a:pt x="147" y="41"/>
                  </a:lnTo>
                  <a:lnTo>
                    <a:pt x="160" y="45"/>
                  </a:lnTo>
                  <a:lnTo>
                    <a:pt x="168" y="50"/>
                  </a:lnTo>
                  <a:lnTo>
                    <a:pt x="170" y="53"/>
                  </a:lnTo>
                  <a:lnTo>
                    <a:pt x="170" y="60"/>
                  </a:lnTo>
                  <a:lnTo>
                    <a:pt x="170" y="68"/>
                  </a:lnTo>
                  <a:lnTo>
                    <a:pt x="174" y="75"/>
                  </a:lnTo>
                  <a:lnTo>
                    <a:pt x="170" y="75"/>
                  </a:lnTo>
                  <a:lnTo>
                    <a:pt x="168" y="77"/>
                  </a:lnTo>
                  <a:lnTo>
                    <a:pt x="168" y="80"/>
                  </a:lnTo>
                  <a:lnTo>
                    <a:pt x="168" y="77"/>
                  </a:lnTo>
                  <a:lnTo>
                    <a:pt x="168" y="80"/>
                  </a:lnTo>
                  <a:lnTo>
                    <a:pt x="170" y="80"/>
                  </a:lnTo>
                  <a:lnTo>
                    <a:pt x="168" y="80"/>
                  </a:lnTo>
                  <a:lnTo>
                    <a:pt x="168" y="77"/>
                  </a:lnTo>
                  <a:lnTo>
                    <a:pt x="168" y="80"/>
                  </a:lnTo>
                  <a:lnTo>
                    <a:pt x="168" y="77"/>
                  </a:lnTo>
                  <a:lnTo>
                    <a:pt x="168" y="80"/>
                  </a:lnTo>
                  <a:lnTo>
                    <a:pt x="170" y="84"/>
                  </a:lnTo>
                  <a:lnTo>
                    <a:pt x="176" y="94"/>
                  </a:lnTo>
                  <a:lnTo>
                    <a:pt x="179" y="104"/>
                  </a:lnTo>
                  <a:lnTo>
                    <a:pt x="170" y="89"/>
                  </a:lnTo>
                  <a:lnTo>
                    <a:pt x="170" y="82"/>
                  </a:lnTo>
                  <a:lnTo>
                    <a:pt x="168" y="77"/>
                  </a:lnTo>
                  <a:lnTo>
                    <a:pt x="160" y="68"/>
                  </a:lnTo>
                  <a:lnTo>
                    <a:pt x="156" y="65"/>
                  </a:lnTo>
                  <a:lnTo>
                    <a:pt x="152" y="68"/>
                  </a:lnTo>
                  <a:lnTo>
                    <a:pt x="156" y="72"/>
                  </a:lnTo>
                  <a:lnTo>
                    <a:pt x="151" y="72"/>
                  </a:lnTo>
                  <a:lnTo>
                    <a:pt x="142" y="75"/>
                  </a:lnTo>
                  <a:lnTo>
                    <a:pt x="147" y="84"/>
                  </a:lnTo>
                  <a:lnTo>
                    <a:pt x="151" y="89"/>
                  </a:lnTo>
                  <a:lnTo>
                    <a:pt x="145" y="89"/>
                  </a:lnTo>
                  <a:lnTo>
                    <a:pt x="138" y="89"/>
                  </a:lnTo>
                  <a:lnTo>
                    <a:pt x="133" y="94"/>
                  </a:lnTo>
                  <a:lnTo>
                    <a:pt x="131" y="96"/>
                  </a:lnTo>
                  <a:lnTo>
                    <a:pt x="122" y="103"/>
                  </a:lnTo>
                  <a:lnTo>
                    <a:pt x="118" y="104"/>
                  </a:lnTo>
                  <a:lnTo>
                    <a:pt x="113" y="99"/>
                  </a:lnTo>
                  <a:lnTo>
                    <a:pt x="109" y="106"/>
                  </a:lnTo>
                  <a:lnTo>
                    <a:pt x="108" y="103"/>
                  </a:lnTo>
                  <a:lnTo>
                    <a:pt x="104" y="104"/>
                  </a:lnTo>
                  <a:lnTo>
                    <a:pt x="101" y="111"/>
                  </a:lnTo>
                  <a:lnTo>
                    <a:pt x="101" y="118"/>
                  </a:lnTo>
                  <a:lnTo>
                    <a:pt x="101" y="125"/>
                  </a:lnTo>
                  <a:lnTo>
                    <a:pt x="99" y="128"/>
                  </a:lnTo>
                  <a:lnTo>
                    <a:pt x="95" y="135"/>
                  </a:lnTo>
                  <a:lnTo>
                    <a:pt x="93" y="140"/>
                  </a:lnTo>
                  <a:lnTo>
                    <a:pt x="86" y="147"/>
                  </a:lnTo>
                  <a:lnTo>
                    <a:pt x="84" y="151"/>
                  </a:lnTo>
                  <a:lnTo>
                    <a:pt x="77" y="151"/>
                  </a:lnTo>
                  <a:lnTo>
                    <a:pt x="77" y="142"/>
                  </a:lnTo>
                  <a:lnTo>
                    <a:pt x="81" y="135"/>
                  </a:lnTo>
                  <a:lnTo>
                    <a:pt x="81" y="125"/>
                  </a:lnTo>
                  <a:lnTo>
                    <a:pt x="84" y="118"/>
                  </a:lnTo>
                  <a:lnTo>
                    <a:pt x="86" y="113"/>
                  </a:lnTo>
                  <a:lnTo>
                    <a:pt x="95" y="104"/>
                  </a:lnTo>
                  <a:lnTo>
                    <a:pt x="108" y="94"/>
                  </a:lnTo>
                  <a:lnTo>
                    <a:pt x="108" y="84"/>
                  </a:lnTo>
                  <a:lnTo>
                    <a:pt x="108" y="82"/>
                  </a:lnTo>
                  <a:lnTo>
                    <a:pt x="104" y="82"/>
                  </a:lnTo>
                  <a:lnTo>
                    <a:pt x="99" y="91"/>
                  </a:lnTo>
                  <a:lnTo>
                    <a:pt x="95" y="96"/>
                  </a:lnTo>
                  <a:lnTo>
                    <a:pt x="90" y="91"/>
                  </a:lnTo>
                  <a:lnTo>
                    <a:pt x="84" y="91"/>
                  </a:lnTo>
                  <a:lnTo>
                    <a:pt x="81" y="94"/>
                  </a:lnTo>
                  <a:lnTo>
                    <a:pt x="81" y="99"/>
                  </a:lnTo>
                  <a:lnTo>
                    <a:pt x="81" y="104"/>
                  </a:lnTo>
                  <a:lnTo>
                    <a:pt x="75" y="106"/>
                  </a:lnTo>
                  <a:lnTo>
                    <a:pt x="72" y="106"/>
                  </a:lnTo>
                  <a:lnTo>
                    <a:pt x="61" y="106"/>
                  </a:lnTo>
                  <a:lnTo>
                    <a:pt x="58" y="110"/>
                  </a:lnTo>
                  <a:lnTo>
                    <a:pt x="47" y="106"/>
                  </a:lnTo>
                  <a:lnTo>
                    <a:pt x="9" y="3"/>
                  </a:lnTo>
                  <a:close/>
                </a:path>
              </a:pathLst>
            </a:custGeom>
            <a:solidFill>
              <a:srgbClr val="A4CA95"/>
            </a:solidFill>
            <a:ln w="9525">
              <a:noFill/>
              <a:round/>
              <a:headEnd/>
              <a:tailEnd/>
            </a:ln>
          </p:spPr>
          <p:txBody>
            <a:bodyPr/>
            <a:lstStyle/>
            <a:p>
              <a:endParaRPr lang="en-US"/>
            </a:p>
          </p:txBody>
        </p:sp>
        <p:sp>
          <p:nvSpPr>
            <p:cNvPr id="3870" name="Freeform 90"/>
            <p:cNvSpPr>
              <a:spLocks/>
            </p:cNvSpPr>
            <p:nvPr/>
          </p:nvSpPr>
          <p:spPr bwMode="gray">
            <a:xfrm>
              <a:off x="769" y="1556"/>
              <a:ext cx="202" cy="182"/>
            </a:xfrm>
            <a:custGeom>
              <a:avLst/>
              <a:gdLst>
                <a:gd name="T0" fmla="*/ 199 w 202"/>
                <a:gd name="T1" fmla="*/ 38 h 206"/>
                <a:gd name="T2" fmla="*/ 199 w 202"/>
                <a:gd name="T3" fmla="*/ 39 h 206"/>
                <a:gd name="T4" fmla="*/ 190 w 202"/>
                <a:gd name="T5" fmla="*/ 40 h 206"/>
                <a:gd name="T6" fmla="*/ 188 w 202"/>
                <a:gd name="T7" fmla="*/ 39 h 206"/>
                <a:gd name="T8" fmla="*/ 184 w 202"/>
                <a:gd name="T9" fmla="*/ 37 h 206"/>
                <a:gd name="T10" fmla="*/ 179 w 202"/>
                <a:gd name="T11" fmla="*/ 39 h 206"/>
                <a:gd name="T12" fmla="*/ 170 w 202"/>
                <a:gd name="T13" fmla="*/ 43 h 206"/>
                <a:gd name="T14" fmla="*/ 159 w 202"/>
                <a:gd name="T15" fmla="*/ 47 h 206"/>
                <a:gd name="T16" fmla="*/ 174 w 202"/>
                <a:gd name="T17" fmla="*/ 50 h 206"/>
                <a:gd name="T18" fmla="*/ 179 w 202"/>
                <a:gd name="T19" fmla="*/ 50 h 206"/>
                <a:gd name="T20" fmla="*/ 174 w 202"/>
                <a:gd name="T21" fmla="*/ 57 h 206"/>
                <a:gd name="T22" fmla="*/ 174 w 202"/>
                <a:gd name="T23" fmla="*/ 57 h 206"/>
                <a:gd name="T24" fmla="*/ 168 w 202"/>
                <a:gd name="T25" fmla="*/ 64 h 206"/>
                <a:gd name="T26" fmla="*/ 165 w 202"/>
                <a:gd name="T27" fmla="*/ 67 h 206"/>
                <a:gd name="T28" fmla="*/ 156 w 202"/>
                <a:gd name="T29" fmla="*/ 71 h 206"/>
                <a:gd name="T30" fmla="*/ 150 w 202"/>
                <a:gd name="T31" fmla="*/ 72 h 206"/>
                <a:gd name="T32" fmla="*/ 141 w 202"/>
                <a:gd name="T33" fmla="*/ 74 h 206"/>
                <a:gd name="T34" fmla="*/ 136 w 202"/>
                <a:gd name="T35" fmla="*/ 76 h 206"/>
                <a:gd name="T36" fmla="*/ 138 w 202"/>
                <a:gd name="T37" fmla="*/ 81 h 206"/>
                <a:gd name="T38" fmla="*/ 138 w 202"/>
                <a:gd name="T39" fmla="*/ 85 h 206"/>
                <a:gd name="T40" fmla="*/ 127 w 202"/>
                <a:gd name="T41" fmla="*/ 86 h 206"/>
                <a:gd name="T42" fmla="*/ 132 w 202"/>
                <a:gd name="T43" fmla="*/ 84 h 206"/>
                <a:gd name="T44" fmla="*/ 131 w 202"/>
                <a:gd name="T45" fmla="*/ 80 h 206"/>
                <a:gd name="T46" fmla="*/ 127 w 202"/>
                <a:gd name="T47" fmla="*/ 80 h 206"/>
                <a:gd name="T48" fmla="*/ 127 w 202"/>
                <a:gd name="T49" fmla="*/ 77 h 206"/>
                <a:gd name="T50" fmla="*/ 122 w 202"/>
                <a:gd name="T51" fmla="*/ 79 h 206"/>
                <a:gd name="T52" fmla="*/ 118 w 202"/>
                <a:gd name="T53" fmla="*/ 77 h 206"/>
                <a:gd name="T54" fmla="*/ 116 w 202"/>
                <a:gd name="T55" fmla="*/ 76 h 206"/>
                <a:gd name="T56" fmla="*/ 107 w 202"/>
                <a:gd name="T57" fmla="*/ 80 h 206"/>
                <a:gd name="T58" fmla="*/ 118 w 202"/>
                <a:gd name="T59" fmla="*/ 81 h 206"/>
                <a:gd name="T60" fmla="*/ 118 w 202"/>
                <a:gd name="T61" fmla="*/ 81 h 206"/>
                <a:gd name="T62" fmla="*/ 98 w 202"/>
                <a:gd name="T63" fmla="*/ 80 h 206"/>
                <a:gd name="T64" fmla="*/ 63 w 202"/>
                <a:gd name="T65" fmla="*/ 80 h 206"/>
                <a:gd name="T66" fmla="*/ 9 w 202"/>
                <a:gd name="T67" fmla="*/ 14 h 206"/>
                <a:gd name="T68" fmla="*/ 156 w 202"/>
                <a:gd name="T69" fmla="*/ 0 h 206"/>
                <a:gd name="T70" fmla="*/ 190 w 202"/>
                <a:gd name="T71" fmla="*/ 37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2"/>
                <a:gd name="T109" fmla="*/ 0 h 206"/>
                <a:gd name="T110" fmla="*/ 202 w 202"/>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2" h="206">
                  <a:moveTo>
                    <a:pt x="202" y="91"/>
                  </a:moveTo>
                  <a:lnTo>
                    <a:pt x="199" y="91"/>
                  </a:lnTo>
                  <a:lnTo>
                    <a:pt x="202" y="91"/>
                  </a:lnTo>
                  <a:lnTo>
                    <a:pt x="199" y="95"/>
                  </a:lnTo>
                  <a:lnTo>
                    <a:pt x="193" y="95"/>
                  </a:lnTo>
                  <a:lnTo>
                    <a:pt x="190" y="96"/>
                  </a:lnTo>
                  <a:lnTo>
                    <a:pt x="190" y="95"/>
                  </a:lnTo>
                  <a:lnTo>
                    <a:pt x="188" y="95"/>
                  </a:lnTo>
                  <a:lnTo>
                    <a:pt x="188" y="91"/>
                  </a:lnTo>
                  <a:lnTo>
                    <a:pt x="184" y="88"/>
                  </a:lnTo>
                  <a:lnTo>
                    <a:pt x="181" y="91"/>
                  </a:lnTo>
                  <a:lnTo>
                    <a:pt x="179" y="95"/>
                  </a:lnTo>
                  <a:lnTo>
                    <a:pt x="175" y="96"/>
                  </a:lnTo>
                  <a:lnTo>
                    <a:pt x="170" y="101"/>
                  </a:lnTo>
                  <a:lnTo>
                    <a:pt x="161" y="107"/>
                  </a:lnTo>
                  <a:lnTo>
                    <a:pt x="159" y="112"/>
                  </a:lnTo>
                  <a:lnTo>
                    <a:pt x="161" y="118"/>
                  </a:lnTo>
                  <a:lnTo>
                    <a:pt x="174" y="118"/>
                  </a:lnTo>
                  <a:lnTo>
                    <a:pt x="179" y="118"/>
                  </a:lnTo>
                  <a:lnTo>
                    <a:pt x="179" y="120"/>
                  </a:lnTo>
                  <a:lnTo>
                    <a:pt x="175" y="129"/>
                  </a:lnTo>
                  <a:lnTo>
                    <a:pt x="174" y="134"/>
                  </a:lnTo>
                  <a:lnTo>
                    <a:pt x="174" y="136"/>
                  </a:lnTo>
                  <a:lnTo>
                    <a:pt x="174" y="137"/>
                  </a:lnTo>
                  <a:lnTo>
                    <a:pt x="170" y="146"/>
                  </a:lnTo>
                  <a:lnTo>
                    <a:pt x="168" y="151"/>
                  </a:lnTo>
                  <a:lnTo>
                    <a:pt x="168" y="156"/>
                  </a:lnTo>
                  <a:lnTo>
                    <a:pt x="165" y="160"/>
                  </a:lnTo>
                  <a:lnTo>
                    <a:pt x="161" y="165"/>
                  </a:lnTo>
                  <a:lnTo>
                    <a:pt x="156" y="168"/>
                  </a:lnTo>
                  <a:lnTo>
                    <a:pt x="156" y="172"/>
                  </a:lnTo>
                  <a:lnTo>
                    <a:pt x="150" y="172"/>
                  </a:lnTo>
                  <a:lnTo>
                    <a:pt x="147" y="172"/>
                  </a:lnTo>
                  <a:lnTo>
                    <a:pt x="141" y="175"/>
                  </a:lnTo>
                  <a:lnTo>
                    <a:pt x="138" y="182"/>
                  </a:lnTo>
                  <a:lnTo>
                    <a:pt x="136" y="182"/>
                  </a:lnTo>
                  <a:lnTo>
                    <a:pt x="136" y="189"/>
                  </a:lnTo>
                  <a:lnTo>
                    <a:pt x="138" y="194"/>
                  </a:lnTo>
                  <a:lnTo>
                    <a:pt x="141" y="197"/>
                  </a:lnTo>
                  <a:lnTo>
                    <a:pt x="138" y="202"/>
                  </a:lnTo>
                  <a:lnTo>
                    <a:pt x="131" y="206"/>
                  </a:lnTo>
                  <a:lnTo>
                    <a:pt x="127" y="204"/>
                  </a:lnTo>
                  <a:lnTo>
                    <a:pt x="132" y="202"/>
                  </a:lnTo>
                  <a:lnTo>
                    <a:pt x="132" y="199"/>
                  </a:lnTo>
                  <a:lnTo>
                    <a:pt x="132" y="195"/>
                  </a:lnTo>
                  <a:lnTo>
                    <a:pt x="131" y="190"/>
                  </a:lnTo>
                  <a:lnTo>
                    <a:pt x="127" y="190"/>
                  </a:lnTo>
                  <a:lnTo>
                    <a:pt x="127" y="189"/>
                  </a:lnTo>
                  <a:lnTo>
                    <a:pt x="127" y="187"/>
                  </a:lnTo>
                  <a:lnTo>
                    <a:pt x="127" y="183"/>
                  </a:lnTo>
                  <a:lnTo>
                    <a:pt x="123" y="183"/>
                  </a:lnTo>
                  <a:lnTo>
                    <a:pt x="122" y="187"/>
                  </a:lnTo>
                  <a:lnTo>
                    <a:pt x="118" y="189"/>
                  </a:lnTo>
                  <a:lnTo>
                    <a:pt x="118" y="183"/>
                  </a:lnTo>
                  <a:lnTo>
                    <a:pt x="122" y="180"/>
                  </a:lnTo>
                  <a:lnTo>
                    <a:pt x="116" y="182"/>
                  </a:lnTo>
                  <a:lnTo>
                    <a:pt x="109" y="183"/>
                  </a:lnTo>
                  <a:lnTo>
                    <a:pt x="107" y="189"/>
                  </a:lnTo>
                  <a:lnTo>
                    <a:pt x="113" y="190"/>
                  </a:lnTo>
                  <a:lnTo>
                    <a:pt x="118" y="194"/>
                  </a:lnTo>
                  <a:lnTo>
                    <a:pt x="118" y="190"/>
                  </a:lnTo>
                  <a:lnTo>
                    <a:pt x="118" y="194"/>
                  </a:lnTo>
                  <a:lnTo>
                    <a:pt x="118" y="190"/>
                  </a:lnTo>
                  <a:lnTo>
                    <a:pt x="98" y="190"/>
                  </a:lnTo>
                  <a:lnTo>
                    <a:pt x="75" y="194"/>
                  </a:lnTo>
                  <a:lnTo>
                    <a:pt x="63" y="189"/>
                  </a:lnTo>
                  <a:lnTo>
                    <a:pt x="0" y="195"/>
                  </a:lnTo>
                  <a:lnTo>
                    <a:pt x="9" y="33"/>
                  </a:lnTo>
                  <a:lnTo>
                    <a:pt x="150" y="0"/>
                  </a:lnTo>
                  <a:lnTo>
                    <a:pt x="156" y="0"/>
                  </a:lnTo>
                  <a:lnTo>
                    <a:pt x="197" y="36"/>
                  </a:lnTo>
                  <a:lnTo>
                    <a:pt x="190" y="88"/>
                  </a:lnTo>
                  <a:lnTo>
                    <a:pt x="202" y="91"/>
                  </a:lnTo>
                  <a:close/>
                </a:path>
              </a:pathLst>
            </a:custGeom>
            <a:solidFill>
              <a:srgbClr val="A4CA95"/>
            </a:solidFill>
            <a:ln w="9525">
              <a:noFill/>
              <a:round/>
              <a:headEnd/>
              <a:tailEnd/>
            </a:ln>
          </p:spPr>
          <p:txBody>
            <a:bodyPr/>
            <a:lstStyle/>
            <a:p>
              <a:endParaRPr lang="en-US"/>
            </a:p>
          </p:txBody>
        </p:sp>
        <p:sp>
          <p:nvSpPr>
            <p:cNvPr id="3871" name="Freeform 91"/>
            <p:cNvSpPr>
              <a:spLocks/>
            </p:cNvSpPr>
            <p:nvPr/>
          </p:nvSpPr>
          <p:spPr bwMode="gray">
            <a:xfrm>
              <a:off x="599" y="1551"/>
              <a:ext cx="184" cy="179"/>
            </a:xfrm>
            <a:custGeom>
              <a:avLst/>
              <a:gdLst>
                <a:gd name="T0" fmla="*/ 113 w 184"/>
                <a:gd name="T1" fmla="*/ 84 h 203"/>
                <a:gd name="T2" fmla="*/ 95 w 184"/>
                <a:gd name="T3" fmla="*/ 78 h 203"/>
                <a:gd name="T4" fmla="*/ 90 w 184"/>
                <a:gd name="T5" fmla="*/ 75 h 203"/>
                <a:gd name="T6" fmla="*/ 95 w 184"/>
                <a:gd name="T7" fmla="*/ 74 h 203"/>
                <a:gd name="T8" fmla="*/ 91 w 184"/>
                <a:gd name="T9" fmla="*/ 71 h 203"/>
                <a:gd name="T10" fmla="*/ 84 w 184"/>
                <a:gd name="T11" fmla="*/ 69 h 203"/>
                <a:gd name="T12" fmla="*/ 90 w 184"/>
                <a:gd name="T13" fmla="*/ 67 h 203"/>
                <a:gd name="T14" fmla="*/ 90 w 184"/>
                <a:gd name="T15" fmla="*/ 63 h 203"/>
                <a:gd name="T16" fmla="*/ 81 w 184"/>
                <a:gd name="T17" fmla="*/ 62 h 203"/>
                <a:gd name="T18" fmla="*/ 72 w 184"/>
                <a:gd name="T19" fmla="*/ 65 h 203"/>
                <a:gd name="T20" fmla="*/ 77 w 184"/>
                <a:gd name="T21" fmla="*/ 69 h 203"/>
                <a:gd name="T22" fmla="*/ 81 w 184"/>
                <a:gd name="T23" fmla="*/ 74 h 203"/>
                <a:gd name="T24" fmla="*/ 77 w 184"/>
                <a:gd name="T25" fmla="*/ 75 h 203"/>
                <a:gd name="T26" fmla="*/ 77 w 184"/>
                <a:gd name="T27" fmla="*/ 75 h 203"/>
                <a:gd name="T28" fmla="*/ 77 w 184"/>
                <a:gd name="T29" fmla="*/ 75 h 203"/>
                <a:gd name="T30" fmla="*/ 77 w 184"/>
                <a:gd name="T31" fmla="*/ 75 h 203"/>
                <a:gd name="T32" fmla="*/ 52 w 184"/>
                <a:gd name="T33" fmla="*/ 71 h 203"/>
                <a:gd name="T34" fmla="*/ 56 w 184"/>
                <a:gd name="T35" fmla="*/ 69 h 203"/>
                <a:gd name="T36" fmla="*/ 48 w 184"/>
                <a:gd name="T37" fmla="*/ 69 h 203"/>
                <a:gd name="T38" fmla="*/ 47 w 184"/>
                <a:gd name="T39" fmla="*/ 65 h 203"/>
                <a:gd name="T40" fmla="*/ 48 w 184"/>
                <a:gd name="T41" fmla="*/ 62 h 203"/>
                <a:gd name="T42" fmla="*/ 47 w 184"/>
                <a:gd name="T43" fmla="*/ 62 h 203"/>
                <a:gd name="T44" fmla="*/ 38 w 184"/>
                <a:gd name="T45" fmla="*/ 62 h 203"/>
                <a:gd name="T46" fmla="*/ 41 w 184"/>
                <a:gd name="T47" fmla="*/ 65 h 203"/>
                <a:gd name="T48" fmla="*/ 34 w 184"/>
                <a:gd name="T49" fmla="*/ 67 h 203"/>
                <a:gd name="T50" fmla="*/ 34 w 184"/>
                <a:gd name="T51" fmla="*/ 63 h 203"/>
                <a:gd name="T52" fmla="*/ 34 w 184"/>
                <a:gd name="T53" fmla="*/ 63 h 203"/>
                <a:gd name="T54" fmla="*/ 34 w 184"/>
                <a:gd name="T55" fmla="*/ 63 h 203"/>
                <a:gd name="T56" fmla="*/ 29 w 184"/>
                <a:gd name="T57" fmla="*/ 63 h 203"/>
                <a:gd name="T58" fmla="*/ 20 w 184"/>
                <a:gd name="T59" fmla="*/ 65 h 203"/>
                <a:gd name="T60" fmla="*/ 18 w 184"/>
                <a:gd name="T61" fmla="*/ 69 h 203"/>
                <a:gd name="T62" fmla="*/ 11 w 184"/>
                <a:gd name="T63" fmla="*/ 71 h 203"/>
                <a:gd name="T64" fmla="*/ 14 w 184"/>
                <a:gd name="T65" fmla="*/ 74 h 203"/>
                <a:gd name="T66" fmla="*/ 9 w 184"/>
                <a:gd name="T67" fmla="*/ 78 h 203"/>
                <a:gd name="T68" fmla="*/ 0 w 184"/>
                <a:gd name="T69" fmla="*/ 42 h 203"/>
                <a:gd name="T70" fmla="*/ 34 w 184"/>
                <a:gd name="T71" fmla="*/ 41 h 203"/>
                <a:gd name="T72" fmla="*/ 66 w 184"/>
                <a:gd name="T73" fmla="*/ 20 h 203"/>
                <a:gd name="T74" fmla="*/ 75 w 184"/>
                <a:gd name="T75" fmla="*/ 15 h 203"/>
                <a:gd name="T76" fmla="*/ 84 w 184"/>
                <a:gd name="T77" fmla="*/ 17 h 203"/>
                <a:gd name="T78" fmla="*/ 133 w 184"/>
                <a:gd name="T79" fmla="*/ 14 h 203"/>
                <a:gd name="T80" fmla="*/ 145 w 184"/>
                <a:gd name="T81" fmla="*/ 8 h 203"/>
                <a:gd name="T82" fmla="*/ 161 w 184"/>
                <a:gd name="T83" fmla="*/ 0 h 203"/>
                <a:gd name="T84" fmla="*/ 179 w 184"/>
                <a:gd name="T85" fmla="*/ 76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
                <a:gd name="T130" fmla="*/ 0 h 203"/>
                <a:gd name="T131" fmla="*/ 184 w 184"/>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 h="203">
                  <a:moveTo>
                    <a:pt x="170" y="193"/>
                  </a:moveTo>
                  <a:lnTo>
                    <a:pt x="113" y="203"/>
                  </a:lnTo>
                  <a:lnTo>
                    <a:pt x="99" y="188"/>
                  </a:lnTo>
                  <a:lnTo>
                    <a:pt x="95" y="186"/>
                  </a:lnTo>
                  <a:lnTo>
                    <a:pt x="91" y="184"/>
                  </a:lnTo>
                  <a:lnTo>
                    <a:pt x="90" y="181"/>
                  </a:lnTo>
                  <a:lnTo>
                    <a:pt x="91" y="179"/>
                  </a:lnTo>
                  <a:lnTo>
                    <a:pt x="95" y="178"/>
                  </a:lnTo>
                  <a:lnTo>
                    <a:pt x="95" y="174"/>
                  </a:lnTo>
                  <a:lnTo>
                    <a:pt x="91" y="172"/>
                  </a:lnTo>
                  <a:lnTo>
                    <a:pt x="86" y="167"/>
                  </a:lnTo>
                  <a:lnTo>
                    <a:pt x="84" y="166"/>
                  </a:lnTo>
                  <a:lnTo>
                    <a:pt x="86" y="164"/>
                  </a:lnTo>
                  <a:lnTo>
                    <a:pt x="90" y="162"/>
                  </a:lnTo>
                  <a:lnTo>
                    <a:pt x="90" y="159"/>
                  </a:lnTo>
                  <a:lnTo>
                    <a:pt x="90" y="152"/>
                  </a:lnTo>
                  <a:lnTo>
                    <a:pt x="86" y="148"/>
                  </a:lnTo>
                  <a:lnTo>
                    <a:pt x="81" y="148"/>
                  </a:lnTo>
                  <a:lnTo>
                    <a:pt x="75" y="155"/>
                  </a:lnTo>
                  <a:lnTo>
                    <a:pt x="72" y="159"/>
                  </a:lnTo>
                  <a:lnTo>
                    <a:pt x="77" y="164"/>
                  </a:lnTo>
                  <a:lnTo>
                    <a:pt x="77" y="167"/>
                  </a:lnTo>
                  <a:lnTo>
                    <a:pt x="81" y="172"/>
                  </a:lnTo>
                  <a:lnTo>
                    <a:pt x="81" y="178"/>
                  </a:lnTo>
                  <a:lnTo>
                    <a:pt x="81" y="179"/>
                  </a:lnTo>
                  <a:lnTo>
                    <a:pt x="77" y="181"/>
                  </a:lnTo>
                  <a:lnTo>
                    <a:pt x="81" y="181"/>
                  </a:lnTo>
                  <a:lnTo>
                    <a:pt x="77" y="181"/>
                  </a:lnTo>
                  <a:lnTo>
                    <a:pt x="77" y="179"/>
                  </a:lnTo>
                  <a:lnTo>
                    <a:pt x="77" y="181"/>
                  </a:lnTo>
                  <a:lnTo>
                    <a:pt x="77" y="179"/>
                  </a:lnTo>
                  <a:lnTo>
                    <a:pt x="77" y="181"/>
                  </a:lnTo>
                  <a:lnTo>
                    <a:pt x="72" y="189"/>
                  </a:lnTo>
                  <a:lnTo>
                    <a:pt x="52" y="172"/>
                  </a:lnTo>
                  <a:lnTo>
                    <a:pt x="56" y="171"/>
                  </a:lnTo>
                  <a:lnTo>
                    <a:pt x="56" y="167"/>
                  </a:lnTo>
                  <a:lnTo>
                    <a:pt x="52" y="166"/>
                  </a:lnTo>
                  <a:lnTo>
                    <a:pt x="48" y="164"/>
                  </a:lnTo>
                  <a:lnTo>
                    <a:pt x="47" y="162"/>
                  </a:lnTo>
                  <a:lnTo>
                    <a:pt x="47" y="159"/>
                  </a:lnTo>
                  <a:lnTo>
                    <a:pt x="48" y="155"/>
                  </a:lnTo>
                  <a:lnTo>
                    <a:pt x="48" y="150"/>
                  </a:lnTo>
                  <a:lnTo>
                    <a:pt x="48" y="148"/>
                  </a:lnTo>
                  <a:lnTo>
                    <a:pt x="47" y="148"/>
                  </a:lnTo>
                  <a:lnTo>
                    <a:pt x="41" y="148"/>
                  </a:lnTo>
                  <a:lnTo>
                    <a:pt x="38" y="150"/>
                  </a:lnTo>
                  <a:lnTo>
                    <a:pt x="41" y="155"/>
                  </a:lnTo>
                  <a:lnTo>
                    <a:pt x="41" y="157"/>
                  </a:lnTo>
                  <a:lnTo>
                    <a:pt x="38" y="162"/>
                  </a:lnTo>
                  <a:lnTo>
                    <a:pt x="34" y="162"/>
                  </a:lnTo>
                  <a:lnTo>
                    <a:pt x="32" y="159"/>
                  </a:lnTo>
                  <a:lnTo>
                    <a:pt x="34" y="152"/>
                  </a:lnTo>
                  <a:lnTo>
                    <a:pt x="32" y="152"/>
                  </a:lnTo>
                  <a:lnTo>
                    <a:pt x="34" y="152"/>
                  </a:lnTo>
                  <a:lnTo>
                    <a:pt x="32" y="152"/>
                  </a:lnTo>
                  <a:lnTo>
                    <a:pt x="34" y="152"/>
                  </a:lnTo>
                  <a:lnTo>
                    <a:pt x="32" y="150"/>
                  </a:lnTo>
                  <a:lnTo>
                    <a:pt x="29" y="152"/>
                  </a:lnTo>
                  <a:lnTo>
                    <a:pt x="23" y="152"/>
                  </a:lnTo>
                  <a:lnTo>
                    <a:pt x="20" y="157"/>
                  </a:lnTo>
                  <a:lnTo>
                    <a:pt x="18" y="164"/>
                  </a:lnTo>
                  <a:lnTo>
                    <a:pt x="18" y="166"/>
                  </a:lnTo>
                  <a:lnTo>
                    <a:pt x="14" y="171"/>
                  </a:lnTo>
                  <a:lnTo>
                    <a:pt x="11" y="172"/>
                  </a:lnTo>
                  <a:lnTo>
                    <a:pt x="14" y="178"/>
                  </a:lnTo>
                  <a:lnTo>
                    <a:pt x="14" y="179"/>
                  </a:lnTo>
                  <a:lnTo>
                    <a:pt x="9" y="179"/>
                  </a:lnTo>
                  <a:lnTo>
                    <a:pt x="9" y="186"/>
                  </a:lnTo>
                  <a:lnTo>
                    <a:pt x="4" y="184"/>
                  </a:lnTo>
                  <a:lnTo>
                    <a:pt x="0" y="101"/>
                  </a:lnTo>
                  <a:lnTo>
                    <a:pt x="11" y="94"/>
                  </a:lnTo>
                  <a:lnTo>
                    <a:pt x="34" y="97"/>
                  </a:lnTo>
                  <a:lnTo>
                    <a:pt x="41" y="59"/>
                  </a:lnTo>
                  <a:lnTo>
                    <a:pt x="66" y="49"/>
                  </a:lnTo>
                  <a:lnTo>
                    <a:pt x="72" y="39"/>
                  </a:lnTo>
                  <a:lnTo>
                    <a:pt x="75" y="36"/>
                  </a:lnTo>
                  <a:lnTo>
                    <a:pt x="77" y="41"/>
                  </a:lnTo>
                  <a:lnTo>
                    <a:pt x="84" y="41"/>
                  </a:lnTo>
                  <a:lnTo>
                    <a:pt x="106" y="36"/>
                  </a:lnTo>
                  <a:lnTo>
                    <a:pt x="133" y="34"/>
                  </a:lnTo>
                  <a:lnTo>
                    <a:pt x="133" y="22"/>
                  </a:lnTo>
                  <a:lnTo>
                    <a:pt x="145" y="18"/>
                  </a:lnTo>
                  <a:lnTo>
                    <a:pt x="150" y="0"/>
                  </a:lnTo>
                  <a:lnTo>
                    <a:pt x="161" y="0"/>
                  </a:lnTo>
                  <a:lnTo>
                    <a:pt x="184" y="42"/>
                  </a:lnTo>
                  <a:lnTo>
                    <a:pt x="179" y="184"/>
                  </a:lnTo>
                  <a:lnTo>
                    <a:pt x="170" y="193"/>
                  </a:lnTo>
                  <a:close/>
                </a:path>
              </a:pathLst>
            </a:custGeom>
            <a:solidFill>
              <a:srgbClr val="A4CA95"/>
            </a:solidFill>
            <a:ln w="9525">
              <a:noFill/>
              <a:round/>
              <a:headEnd/>
              <a:tailEnd/>
            </a:ln>
          </p:spPr>
          <p:txBody>
            <a:bodyPr/>
            <a:lstStyle/>
            <a:p>
              <a:endParaRPr lang="en-US"/>
            </a:p>
          </p:txBody>
        </p:sp>
        <p:sp>
          <p:nvSpPr>
            <p:cNvPr id="3872" name="Freeform 92"/>
            <p:cNvSpPr>
              <a:spLocks/>
            </p:cNvSpPr>
            <p:nvPr/>
          </p:nvSpPr>
          <p:spPr bwMode="gray">
            <a:xfrm>
              <a:off x="916" y="1709"/>
              <a:ext cx="32" cy="25"/>
            </a:xfrm>
            <a:custGeom>
              <a:avLst/>
              <a:gdLst>
                <a:gd name="T0" fmla="*/ 9 w 32"/>
                <a:gd name="T1" fmla="*/ 8 h 29"/>
                <a:gd name="T2" fmla="*/ 12 w 32"/>
                <a:gd name="T3" fmla="*/ 8 h 29"/>
                <a:gd name="T4" fmla="*/ 18 w 32"/>
                <a:gd name="T5" fmla="*/ 6 h 29"/>
                <a:gd name="T6" fmla="*/ 21 w 32"/>
                <a:gd name="T7" fmla="*/ 6 h 29"/>
                <a:gd name="T8" fmla="*/ 23 w 32"/>
                <a:gd name="T9" fmla="*/ 5 h 29"/>
                <a:gd name="T10" fmla="*/ 27 w 32"/>
                <a:gd name="T11" fmla="*/ 2 h 29"/>
                <a:gd name="T12" fmla="*/ 28 w 32"/>
                <a:gd name="T13" fmla="*/ 0 h 29"/>
                <a:gd name="T14" fmla="*/ 32 w 32"/>
                <a:gd name="T15" fmla="*/ 3 h 29"/>
                <a:gd name="T16" fmla="*/ 32 w 32"/>
                <a:gd name="T17" fmla="*/ 3 h 29"/>
                <a:gd name="T18" fmla="*/ 32 w 32"/>
                <a:gd name="T19" fmla="*/ 5 h 29"/>
                <a:gd name="T20" fmla="*/ 32 w 32"/>
                <a:gd name="T21" fmla="*/ 6 h 29"/>
                <a:gd name="T22" fmla="*/ 28 w 32"/>
                <a:gd name="T23" fmla="*/ 6 h 29"/>
                <a:gd name="T24" fmla="*/ 28 w 32"/>
                <a:gd name="T25" fmla="*/ 8 h 29"/>
                <a:gd name="T26" fmla="*/ 27 w 32"/>
                <a:gd name="T27" fmla="*/ 8 h 29"/>
                <a:gd name="T28" fmla="*/ 27 w 32"/>
                <a:gd name="T29" fmla="*/ 9 h 29"/>
                <a:gd name="T30" fmla="*/ 21 w 32"/>
                <a:gd name="T31" fmla="*/ 9 h 29"/>
                <a:gd name="T32" fmla="*/ 18 w 32"/>
                <a:gd name="T33" fmla="*/ 9 h 29"/>
                <a:gd name="T34" fmla="*/ 14 w 32"/>
                <a:gd name="T35" fmla="*/ 10 h 29"/>
                <a:gd name="T36" fmla="*/ 12 w 32"/>
                <a:gd name="T37" fmla="*/ 9 h 29"/>
                <a:gd name="T38" fmla="*/ 12 w 32"/>
                <a:gd name="T39" fmla="*/ 9 h 29"/>
                <a:gd name="T40" fmla="*/ 3 w 32"/>
                <a:gd name="T41" fmla="*/ 9 h 29"/>
                <a:gd name="T42" fmla="*/ 0 w 32"/>
                <a:gd name="T43" fmla="*/ 9 h 29"/>
                <a:gd name="T44" fmla="*/ 5 w 32"/>
                <a:gd name="T45" fmla="*/ 8 h 29"/>
                <a:gd name="T46" fmla="*/ 9 w 32"/>
                <a:gd name="T47" fmla="*/ 8 h 29"/>
                <a:gd name="T48" fmla="*/ 9 w 32"/>
                <a:gd name="T49" fmla="*/ 8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29"/>
                <a:gd name="T77" fmla="*/ 32 w 32"/>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29">
                  <a:moveTo>
                    <a:pt x="9" y="22"/>
                  </a:moveTo>
                  <a:lnTo>
                    <a:pt x="12" y="21"/>
                  </a:lnTo>
                  <a:lnTo>
                    <a:pt x="18" y="17"/>
                  </a:lnTo>
                  <a:lnTo>
                    <a:pt x="21" y="17"/>
                  </a:lnTo>
                  <a:lnTo>
                    <a:pt x="23" y="14"/>
                  </a:lnTo>
                  <a:lnTo>
                    <a:pt x="27" y="2"/>
                  </a:lnTo>
                  <a:lnTo>
                    <a:pt x="28" y="0"/>
                  </a:lnTo>
                  <a:lnTo>
                    <a:pt x="32" y="5"/>
                  </a:lnTo>
                  <a:lnTo>
                    <a:pt x="32" y="9"/>
                  </a:lnTo>
                  <a:lnTo>
                    <a:pt x="32" y="14"/>
                  </a:lnTo>
                  <a:lnTo>
                    <a:pt x="32" y="16"/>
                  </a:lnTo>
                  <a:lnTo>
                    <a:pt x="28" y="16"/>
                  </a:lnTo>
                  <a:lnTo>
                    <a:pt x="28" y="21"/>
                  </a:lnTo>
                  <a:lnTo>
                    <a:pt x="27" y="21"/>
                  </a:lnTo>
                  <a:lnTo>
                    <a:pt x="27" y="24"/>
                  </a:lnTo>
                  <a:lnTo>
                    <a:pt x="21" y="24"/>
                  </a:lnTo>
                  <a:lnTo>
                    <a:pt x="18" y="24"/>
                  </a:lnTo>
                  <a:lnTo>
                    <a:pt x="14" y="29"/>
                  </a:lnTo>
                  <a:lnTo>
                    <a:pt x="12" y="26"/>
                  </a:lnTo>
                  <a:lnTo>
                    <a:pt x="12" y="24"/>
                  </a:lnTo>
                  <a:lnTo>
                    <a:pt x="3" y="26"/>
                  </a:lnTo>
                  <a:lnTo>
                    <a:pt x="0" y="26"/>
                  </a:lnTo>
                  <a:lnTo>
                    <a:pt x="5" y="22"/>
                  </a:lnTo>
                  <a:lnTo>
                    <a:pt x="9" y="21"/>
                  </a:lnTo>
                  <a:lnTo>
                    <a:pt x="9" y="22"/>
                  </a:lnTo>
                  <a:close/>
                </a:path>
              </a:pathLst>
            </a:custGeom>
            <a:solidFill>
              <a:srgbClr val="A4CA95"/>
            </a:solidFill>
            <a:ln w="9525">
              <a:noFill/>
              <a:round/>
              <a:headEnd/>
              <a:tailEnd/>
            </a:ln>
          </p:spPr>
          <p:txBody>
            <a:bodyPr/>
            <a:lstStyle/>
            <a:p>
              <a:endParaRPr lang="en-US"/>
            </a:p>
          </p:txBody>
        </p:sp>
        <p:sp>
          <p:nvSpPr>
            <p:cNvPr id="3873" name="Freeform 93"/>
            <p:cNvSpPr>
              <a:spLocks/>
            </p:cNvSpPr>
            <p:nvPr/>
          </p:nvSpPr>
          <p:spPr bwMode="gray">
            <a:xfrm>
              <a:off x="943" y="1696"/>
              <a:ext cx="14" cy="12"/>
            </a:xfrm>
            <a:custGeom>
              <a:avLst/>
              <a:gdLst>
                <a:gd name="T0" fmla="*/ 7 w 14"/>
                <a:gd name="T1" fmla="*/ 5 h 14"/>
                <a:gd name="T2" fmla="*/ 5 w 14"/>
                <a:gd name="T3" fmla="*/ 3 h 14"/>
                <a:gd name="T4" fmla="*/ 1 w 14"/>
                <a:gd name="T5" fmla="*/ 5 h 14"/>
                <a:gd name="T6" fmla="*/ 0 w 14"/>
                <a:gd name="T7" fmla="*/ 3 h 14"/>
                <a:gd name="T8" fmla="*/ 5 w 14"/>
                <a:gd name="T9" fmla="*/ 3 h 14"/>
                <a:gd name="T10" fmla="*/ 1 w 14"/>
                <a:gd name="T11" fmla="*/ 3 h 14"/>
                <a:gd name="T12" fmla="*/ 5 w 14"/>
                <a:gd name="T13" fmla="*/ 3 h 14"/>
                <a:gd name="T14" fmla="*/ 5 w 14"/>
                <a:gd name="T15" fmla="*/ 3 h 14"/>
                <a:gd name="T16" fmla="*/ 7 w 14"/>
                <a:gd name="T17" fmla="*/ 2 h 14"/>
                <a:gd name="T18" fmla="*/ 7 w 14"/>
                <a:gd name="T19" fmla="*/ 0 h 14"/>
                <a:gd name="T20" fmla="*/ 10 w 14"/>
                <a:gd name="T21" fmla="*/ 2 h 14"/>
                <a:gd name="T22" fmla="*/ 14 w 14"/>
                <a:gd name="T23" fmla="*/ 3 h 14"/>
                <a:gd name="T24" fmla="*/ 14 w 14"/>
                <a:gd name="T25" fmla="*/ 3 h 14"/>
                <a:gd name="T26" fmla="*/ 14 w 14"/>
                <a:gd name="T27" fmla="*/ 3 h 14"/>
                <a:gd name="T28" fmla="*/ 7 w 14"/>
                <a:gd name="T29" fmla="*/ 5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4"/>
                <a:gd name="T47" fmla="*/ 14 w 1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4">
                  <a:moveTo>
                    <a:pt x="7" y="14"/>
                  </a:moveTo>
                  <a:lnTo>
                    <a:pt x="5" y="10"/>
                  </a:lnTo>
                  <a:lnTo>
                    <a:pt x="1" y="14"/>
                  </a:lnTo>
                  <a:lnTo>
                    <a:pt x="0" y="10"/>
                  </a:lnTo>
                  <a:lnTo>
                    <a:pt x="5" y="3"/>
                  </a:lnTo>
                  <a:lnTo>
                    <a:pt x="1" y="10"/>
                  </a:lnTo>
                  <a:lnTo>
                    <a:pt x="5" y="8"/>
                  </a:lnTo>
                  <a:lnTo>
                    <a:pt x="5" y="7"/>
                  </a:lnTo>
                  <a:lnTo>
                    <a:pt x="7" y="2"/>
                  </a:lnTo>
                  <a:lnTo>
                    <a:pt x="7" y="0"/>
                  </a:lnTo>
                  <a:lnTo>
                    <a:pt x="10" y="2"/>
                  </a:lnTo>
                  <a:lnTo>
                    <a:pt x="14" y="3"/>
                  </a:lnTo>
                  <a:lnTo>
                    <a:pt x="14" y="8"/>
                  </a:lnTo>
                  <a:lnTo>
                    <a:pt x="14" y="10"/>
                  </a:lnTo>
                  <a:lnTo>
                    <a:pt x="7" y="14"/>
                  </a:lnTo>
                  <a:close/>
                </a:path>
              </a:pathLst>
            </a:custGeom>
            <a:solidFill>
              <a:srgbClr val="A4CA95"/>
            </a:solidFill>
            <a:ln w="9525">
              <a:noFill/>
              <a:round/>
              <a:headEnd/>
              <a:tailEnd/>
            </a:ln>
          </p:spPr>
          <p:txBody>
            <a:bodyPr/>
            <a:lstStyle/>
            <a:p>
              <a:endParaRPr lang="en-US"/>
            </a:p>
          </p:txBody>
        </p:sp>
        <p:sp>
          <p:nvSpPr>
            <p:cNvPr id="3874" name="Freeform 94"/>
            <p:cNvSpPr>
              <a:spLocks/>
            </p:cNvSpPr>
            <p:nvPr/>
          </p:nvSpPr>
          <p:spPr bwMode="gray">
            <a:xfrm>
              <a:off x="948" y="1660"/>
              <a:ext cx="5" cy="34"/>
            </a:xfrm>
            <a:custGeom>
              <a:avLst/>
              <a:gdLst>
                <a:gd name="T0" fmla="*/ 5 w 5"/>
                <a:gd name="T1" fmla="*/ 17 h 38"/>
                <a:gd name="T2" fmla="*/ 5 w 5"/>
                <a:gd name="T3" fmla="*/ 16 h 38"/>
                <a:gd name="T4" fmla="*/ 5 w 5"/>
                <a:gd name="T5" fmla="*/ 14 h 38"/>
                <a:gd name="T6" fmla="*/ 5 w 5"/>
                <a:gd name="T7" fmla="*/ 12 h 38"/>
                <a:gd name="T8" fmla="*/ 5 w 5"/>
                <a:gd name="T9" fmla="*/ 10 h 38"/>
                <a:gd name="T10" fmla="*/ 5 w 5"/>
                <a:gd name="T11" fmla="*/ 9 h 38"/>
                <a:gd name="T12" fmla="*/ 5 w 5"/>
                <a:gd name="T13" fmla="*/ 7 h 38"/>
                <a:gd name="T14" fmla="*/ 5 w 5"/>
                <a:gd name="T15" fmla="*/ 4 h 38"/>
                <a:gd name="T16" fmla="*/ 2 w 5"/>
                <a:gd name="T17" fmla="*/ 0 h 38"/>
                <a:gd name="T18" fmla="*/ 0 w 5"/>
                <a:gd name="T19" fmla="*/ 2 h 38"/>
                <a:gd name="T20" fmla="*/ 2 w 5"/>
                <a:gd name="T21" fmla="*/ 4 h 38"/>
                <a:gd name="T22" fmla="*/ 2 w 5"/>
                <a:gd name="T23" fmla="*/ 4 h 38"/>
                <a:gd name="T24" fmla="*/ 2 w 5"/>
                <a:gd name="T25" fmla="*/ 7 h 38"/>
                <a:gd name="T26" fmla="*/ 2 w 5"/>
                <a:gd name="T27" fmla="*/ 9 h 38"/>
                <a:gd name="T28" fmla="*/ 2 w 5"/>
                <a:gd name="T29" fmla="*/ 10 h 38"/>
                <a:gd name="T30" fmla="*/ 2 w 5"/>
                <a:gd name="T31" fmla="*/ 12 h 38"/>
                <a:gd name="T32" fmla="*/ 0 w 5"/>
                <a:gd name="T33" fmla="*/ 15 h 38"/>
                <a:gd name="T34" fmla="*/ 0 w 5"/>
                <a:gd name="T35" fmla="*/ 16 h 38"/>
                <a:gd name="T36" fmla="*/ 5 w 5"/>
                <a:gd name="T37" fmla="*/ 1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38"/>
                <a:gd name="T59" fmla="*/ 5 w 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38">
                  <a:moveTo>
                    <a:pt x="5" y="38"/>
                  </a:moveTo>
                  <a:lnTo>
                    <a:pt x="5" y="35"/>
                  </a:lnTo>
                  <a:lnTo>
                    <a:pt x="5" y="31"/>
                  </a:lnTo>
                  <a:lnTo>
                    <a:pt x="5" y="26"/>
                  </a:lnTo>
                  <a:lnTo>
                    <a:pt x="5" y="21"/>
                  </a:lnTo>
                  <a:lnTo>
                    <a:pt x="5" y="18"/>
                  </a:lnTo>
                  <a:lnTo>
                    <a:pt x="5" y="14"/>
                  </a:lnTo>
                  <a:lnTo>
                    <a:pt x="5" y="4"/>
                  </a:lnTo>
                  <a:lnTo>
                    <a:pt x="2" y="0"/>
                  </a:lnTo>
                  <a:lnTo>
                    <a:pt x="0" y="2"/>
                  </a:lnTo>
                  <a:lnTo>
                    <a:pt x="2" y="4"/>
                  </a:lnTo>
                  <a:lnTo>
                    <a:pt x="2" y="9"/>
                  </a:lnTo>
                  <a:lnTo>
                    <a:pt x="2" y="14"/>
                  </a:lnTo>
                  <a:lnTo>
                    <a:pt x="2" y="18"/>
                  </a:lnTo>
                  <a:lnTo>
                    <a:pt x="2" y="21"/>
                  </a:lnTo>
                  <a:lnTo>
                    <a:pt x="2" y="26"/>
                  </a:lnTo>
                  <a:lnTo>
                    <a:pt x="0" y="33"/>
                  </a:lnTo>
                  <a:lnTo>
                    <a:pt x="0" y="35"/>
                  </a:lnTo>
                  <a:lnTo>
                    <a:pt x="5" y="38"/>
                  </a:lnTo>
                  <a:close/>
                </a:path>
              </a:pathLst>
            </a:custGeom>
            <a:solidFill>
              <a:srgbClr val="A4CA95"/>
            </a:solidFill>
            <a:ln w="9525">
              <a:noFill/>
              <a:round/>
              <a:headEnd/>
              <a:tailEnd/>
            </a:ln>
          </p:spPr>
          <p:txBody>
            <a:bodyPr/>
            <a:lstStyle/>
            <a:p>
              <a:endParaRPr lang="en-US"/>
            </a:p>
          </p:txBody>
        </p:sp>
        <p:sp>
          <p:nvSpPr>
            <p:cNvPr id="3875" name="Freeform 95"/>
            <p:cNvSpPr>
              <a:spLocks/>
            </p:cNvSpPr>
            <p:nvPr/>
          </p:nvSpPr>
          <p:spPr bwMode="gray">
            <a:xfrm>
              <a:off x="914" y="1738"/>
              <a:ext cx="2" cy="6"/>
            </a:xfrm>
            <a:custGeom>
              <a:avLst/>
              <a:gdLst>
                <a:gd name="T0" fmla="*/ 0 w 2"/>
                <a:gd name="T1" fmla="*/ 0 h 7"/>
                <a:gd name="T2" fmla="*/ 2 w 2"/>
                <a:gd name="T3" fmla="*/ 1 h 7"/>
                <a:gd name="T4" fmla="*/ 2 w 2"/>
                <a:gd name="T5" fmla="*/ 3 h 7"/>
                <a:gd name="T6" fmla="*/ 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0" y="0"/>
                  </a:moveTo>
                  <a:lnTo>
                    <a:pt x="2" y="1"/>
                  </a:lnTo>
                  <a:lnTo>
                    <a:pt x="2" y="7"/>
                  </a:lnTo>
                  <a:lnTo>
                    <a:pt x="0" y="0"/>
                  </a:lnTo>
                  <a:close/>
                </a:path>
              </a:pathLst>
            </a:custGeom>
            <a:solidFill>
              <a:srgbClr val="A4CA95"/>
            </a:solidFill>
            <a:ln w="9525">
              <a:noFill/>
              <a:round/>
              <a:headEnd/>
              <a:tailEnd/>
            </a:ln>
          </p:spPr>
          <p:txBody>
            <a:bodyPr/>
            <a:lstStyle/>
            <a:p>
              <a:endParaRPr lang="en-US"/>
            </a:p>
          </p:txBody>
        </p:sp>
        <p:sp>
          <p:nvSpPr>
            <p:cNvPr id="3876" name="Freeform 96"/>
            <p:cNvSpPr>
              <a:spLocks/>
            </p:cNvSpPr>
            <p:nvPr/>
          </p:nvSpPr>
          <p:spPr bwMode="gray">
            <a:xfrm>
              <a:off x="766" y="1802"/>
              <a:ext cx="7" cy="8"/>
            </a:xfrm>
            <a:custGeom>
              <a:avLst/>
              <a:gdLst>
                <a:gd name="T0" fmla="*/ 3 w 7"/>
                <a:gd name="T1" fmla="*/ 4 h 9"/>
                <a:gd name="T2" fmla="*/ 3 w 7"/>
                <a:gd name="T3" fmla="*/ 2 h 9"/>
                <a:gd name="T4" fmla="*/ 7 w 7"/>
                <a:gd name="T5" fmla="*/ 2 h 9"/>
                <a:gd name="T6" fmla="*/ 7 w 7"/>
                <a:gd name="T7" fmla="*/ 4 h 9"/>
                <a:gd name="T8" fmla="*/ 7 w 7"/>
                <a:gd name="T9" fmla="*/ 4 h 9"/>
                <a:gd name="T10" fmla="*/ 3 w 7"/>
                <a:gd name="T11" fmla="*/ 4 h 9"/>
                <a:gd name="T12" fmla="*/ 0 w 7"/>
                <a:gd name="T13" fmla="*/ 4 h 9"/>
                <a:gd name="T14" fmla="*/ 3 w 7"/>
                <a:gd name="T15" fmla="*/ 0 h 9"/>
                <a:gd name="T16" fmla="*/ 3 w 7"/>
                <a:gd name="T17" fmla="*/ 4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3" y="5"/>
                  </a:moveTo>
                  <a:lnTo>
                    <a:pt x="3" y="2"/>
                  </a:lnTo>
                  <a:lnTo>
                    <a:pt x="7" y="2"/>
                  </a:lnTo>
                  <a:lnTo>
                    <a:pt x="7" y="5"/>
                  </a:lnTo>
                  <a:lnTo>
                    <a:pt x="7" y="9"/>
                  </a:lnTo>
                  <a:lnTo>
                    <a:pt x="3" y="9"/>
                  </a:lnTo>
                  <a:lnTo>
                    <a:pt x="0" y="9"/>
                  </a:lnTo>
                  <a:lnTo>
                    <a:pt x="3" y="0"/>
                  </a:lnTo>
                  <a:lnTo>
                    <a:pt x="3" y="5"/>
                  </a:lnTo>
                  <a:close/>
                </a:path>
              </a:pathLst>
            </a:custGeom>
            <a:solidFill>
              <a:srgbClr val="A4CA95"/>
            </a:solidFill>
            <a:ln w="9525">
              <a:noFill/>
              <a:round/>
              <a:headEnd/>
              <a:tailEnd/>
            </a:ln>
          </p:spPr>
          <p:txBody>
            <a:bodyPr/>
            <a:lstStyle/>
            <a:p>
              <a:endParaRPr lang="en-US"/>
            </a:p>
          </p:txBody>
        </p:sp>
        <p:sp>
          <p:nvSpPr>
            <p:cNvPr id="3877" name="Freeform 97"/>
            <p:cNvSpPr>
              <a:spLocks/>
            </p:cNvSpPr>
            <p:nvPr/>
          </p:nvSpPr>
          <p:spPr bwMode="gray">
            <a:xfrm>
              <a:off x="576" y="1460"/>
              <a:ext cx="27" cy="43"/>
            </a:xfrm>
            <a:custGeom>
              <a:avLst/>
              <a:gdLst>
                <a:gd name="T0" fmla="*/ 9 w 27"/>
                <a:gd name="T1" fmla="*/ 13 h 48"/>
                <a:gd name="T2" fmla="*/ 11 w 27"/>
                <a:gd name="T3" fmla="*/ 12 h 48"/>
                <a:gd name="T4" fmla="*/ 14 w 27"/>
                <a:gd name="T5" fmla="*/ 11 h 48"/>
                <a:gd name="T6" fmla="*/ 11 w 27"/>
                <a:gd name="T7" fmla="*/ 9 h 48"/>
                <a:gd name="T8" fmla="*/ 9 w 27"/>
                <a:gd name="T9" fmla="*/ 7 h 48"/>
                <a:gd name="T10" fmla="*/ 9 w 27"/>
                <a:gd name="T11" fmla="*/ 11 h 48"/>
                <a:gd name="T12" fmla="*/ 4 w 27"/>
                <a:gd name="T13" fmla="*/ 12 h 48"/>
                <a:gd name="T14" fmla="*/ 0 w 27"/>
                <a:gd name="T15" fmla="*/ 7 h 48"/>
                <a:gd name="T16" fmla="*/ 0 w 27"/>
                <a:gd name="T17" fmla="*/ 4 h 48"/>
                <a:gd name="T18" fmla="*/ 5 w 27"/>
                <a:gd name="T19" fmla="*/ 0 h 48"/>
                <a:gd name="T20" fmla="*/ 5 w 27"/>
                <a:gd name="T21" fmla="*/ 4 h 48"/>
                <a:gd name="T22" fmla="*/ 9 w 27"/>
                <a:gd name="T23" fmla="*/ 2 h 48"/>
                <a:gd name="T24" fmla="*/ 18 w 27"/>
                <a:gd name="T25" fmla="*/ 0 h 48"/>
                <a:gd name="T26" fmla="*/ 23 w 27"/>
                <a:gd name="T27" fmla="*/ 4 h 48"/>
                <a:gd name="T28" fmla="*/ 27 w 27"/>
                <a:gd name="T29" fmla="*/ 4 h 48"/>
                <a:gd name="T30" fmla="*/ 27 w 27"/>
                <a:gd name="T31" fmla="*/ 7 h 48"/>
                <a:gd name="T32" fmla="*/ 23 w 27"/>
                <a:gd name="T33" fmla="*/ 9 h 48"/>
                <a:gd name="T34" fmla="*/ 23 w 27"/>
                <a:gd name="T35" fmla="*/ 12 h 48"/>
                <a:gd name="T36" fmla="*/ 20 w 27"/>
                <a:gd name="T37" fmla="*/ 18 h 48"/>
                <a:gd name="T38" fmla="*/ 18 w 27"/>
                <a:gd name="T39" fmla="*/ 20 h 48"/>
                <a:gd name="T40" fmla="*/ 18 w 27"/>
                <a:gd name="T41" fmla="*/ 22 h 48"/>
                <a:gd name="T42" fmla="*/ 11 w 27"/>
                <a:gd name="T43" fmla="*/ 22 h 48"/>
                <a:gd name="T44" fmla="*/ 9 w 27"/>
                <a:gd name="T45" fmla="*/ 18 h 48"/>
                <a:gd name="T46" fmla="*/ 11 w 27"/>
                <a:gd name="T47" fmla="*/ 18 h 48"/>
                <a:gd name="T48" fmla="*/ 5 w 27"/>
                <a:gd name="T49" fmla="*/ 16 h 48"/>
                <a:gd name="T50" fmla="*/ 11 w 27"/>
                <a:gd name="T51" fmla="*/ 12 h 48"/>
                <a:gd name="T52" fmla="*/ 14 w 27"/>
                <a:gd name="T53" fmla="*/ 9 h 48"/>
                <a:gd name="T54" fmla="*/ 11 w 27"/>
                <a:gd name="T55" fmla="*/ 8 h 48"/>
                <a:gd name="T56" fmla="*/ 9 w 27"/>
                <a:gd name="T57" fmla="*/ 13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48"/>
                <a:gd name="T89" fmla="*/ 27 w 27"/>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48">
                  <a:moveTo>
                    <a:pt x="9" y="27"/>
                  </a:moveTo>
                  <a:lnTo>
                    <a:pt x="11" y="26"/>
                  </a:lnTo>
                  <a:lnTo>
                    <a:pt x="14" y="22"/>
                  </a:lnTo>
                  <a:lnTo>
                    <a:pt x="11" y="19"/>
                  </a:lnTo>
                  <a:lnTo>
                    <a:pt x="9" y="15"/>
                  </a:lnTo>
                  <a:lnTo>
                    <a:pt x="9" y="22"/>
                  </a:lnTo>
                  <a:lnTo>
                    <a:pt x="4" y="24"/>
                  </a:lnTo>
                  <a:lnTo>
                    <a:pt x="0" y="14"/>
                  </a:lnTo>
                  <a:lnTo>
                    <a:pt x="0" y="9"/>
                  </a:lnTo>
                  <a:lnTo>
                    <a:pt x="5" y="0"/>
                  </a:lnTo>
                  <a:lnTo>
                    <a:pt x="5" y="7"/>
                  </a:lnTo>
                  <a:lnTo>
                    <a:pt x="9" y="2"/>
                  </a:lnTo>
                  <a:lnTo>
                    <a:pt x="18" y="0"/>
                  </a:lnTo>
                  <a:lnTo>
                    <a:pt x="23" y="7"/>
                  </a:lnTo>
                  <a:lnTo>
                    <a:pt x="27" y="10"/>
                  </a:lnTo>
                  <a:lnTo>
                    <a:pt x="27" y="15"/>
                  </a:lnTo>
                  <a:lnTo>
                    <a:pt x="23" y="19"/>
                  </a:lnTo>
                  <a:lnTo>
                    <a:pt x="23" y="24"/>
                  </a:lnTo>
                  <a:lnTo>
                    <a:pt x="20" y="38"/>
                  </a:lnTo>
                  <a:lnTo>
                    <a:pt x="18" y="41"/>
                  </a:lnTo>
                  <a:lnTo>
                    <a:pt x="18" y="48"/>
                  </a:lnTo>
                  <a:lnTo>
                    <a:pt x="11" y="48"/>
                  </a:lnTo>
                  <a:lnTo>
                    <a:pt x="9" y="39"/>
                  </a:lnTo>
                  <a:lnTo>
                    <a:pt x="11" y="38"/>
                  </a:lnTo>
                  <a:lnTo>
                    <a:pt x="5" y="33"/>
                  </a:lnTo>
                  <a:lnTo>
                    <a:pt x="11" y="26"/>
                  </a:lnTo>
                  <a:lnTo>
                    <a:pt x="14" y="19"/>
                  </a:lnTo>
                  <a:lnTo>
                    <a:pt x="11" y="17"/>
                  </a:lnTo>
                  <a:lnTo>
                    <a:pt x="9" y="27"/>
                  </a:lnTo>
                  <a:close/>
                </a:path>
              </a:pathLst>
            </a:custGeom>
            <a:solidFill>
              <a:srgbClr val="A4CA95"/>
            </a:solidFill>
            <a:ln w="9525">
              <a:noFill/>
              <a:round/>
              <a:headEnd/>
              <a:tailEnd/>
            </a:ln>
          </p:spPr>
          <p:txBody>
            <a:bodyPr/>
            <a:lstStyle/>
            <a:p>
              <a:endParaRPr lang="en-US"/>
            </a:p>
          </p:txBody>
        </p:sp>
        <p:sp>
          <p:nvSpPr>
            <p:cNvPr id="3878" name="Freeform 98"/>
            <p:cNvSpPr>
              <a:spLocks/>
            </p:cNvSpPr>
            <p:nvPr/>
          </p:nvSpPr>
          <p:spPr bwMode="gray">
            <a:xfrm>
              <a:off x="594" y="1452"/>
              <a:ext cx="28" cy="17"/>
            </a:xfrm>
            <a:custGeom>
              <a:avLst/>
              <a:gdLst>
                <a:gd name="T0" fmla="*/ 11 w 28"/>
                <a:gd name="T1" fmla="*/ 4 h 20"/>
                <a:gd name="T2" fmla="*/ 14 w 28"/>
                <a:gd name="T3" fmla="*/ 7 h 20"/>
                <a:gd name="T4" fmla="*/ 19 w 28"/>
                <a:gd name="T5" fmla="*/ 7 h 20"/>
                <a:gd name="T6" fmla="*/ 25 w 28"/>
                <a:gd name="T7" fmla="*/ 6 h 20"/>
                <a:gd name="T8" fmla="*/ 28 w 28"/>
                <a:gd name="T9" fmla="*/ 4 h 20"/>
                <a:gd name="T10" fmla="*/ 28 w 28"/>
                <a:gd name="T11" fmla="*/ 3 h 20"/>
                <a:gd name="T12" fmla="*/ 25 w 28"/>
                <a:gd name="T13" fmla="*/ 3 h 20"/>
                <a:gd name="T14" fmla="*/ 25 w 28"/>
                <a:gd name="T15" fmla="*/ 0 h 20"/>
                <a:gd name="T16" fmla="*/ 19 w 28"/>
                <a:gd name="T17" fmla="*/ 0 h 20"/>
                <a:gd name="T18" fmla="*/ 16 w 28"/>
                <a:gd name="T19" fmla="*/ 0 h 20"/>
                <a:gd name="T20" fmla="*/ 16 w 28"/>
                <a:gd name="T21" fmla="*/ 3 h 20"/>
                <a:gd name="T22" fmla="*/ 14 w 28"/>
                <a:gd name="T23" fmla="*/ 3 h 20"/>
                <a:gd name="T24" fmla="*/ 11 w 28"/>
                <a:gd name="T25" fmla="*/ 0 h 20"/>
                <a:gd name="T26" fmla="*/ 9 w 28"/>
                <a:gd name="T27" fmla="*/ 0 h 20"/>
                <a:gd name="T28" fmla="*/ 5 w 28"/>
                <a:gd name="T29" fmla="*/ 0 h 20"/>
                <a:gd name="T30" fmla="*/ 0 w 28"/>
                <a:gd name="T31" fmla="*/ 3 h 20"/>
                <a:gd name="T32" fmla="*/ 9 w 28"/>
                <a:gd name="T33" fmla="*/ 4 h 20"/>
                <a:gd name="T34" fmla="*/ 11 w 28"/>
                <a:gd name="T35" fmla="*/ 6 h 20"/>
                <a:gd name="T36" fmla="*/ 11 w 28"/>
                <a:gd name="T37" fmla="*/ 4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0"/>
                <a:gd name="T59" fmla="*/ 28 w 2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0">
                  <a:moveTo>
                    <a:pt x="11" y="12"/>
                  </a:moveTo>
                  <a:lnTo>
                    <a:pt x="14" y="20"/>
                  </a:lnTo>
                  <a:lnTo>
                    <a:pt x="19" y="20"/>
                  </a:lnTo>
                  <a:lnTo>
                    <a:pt x="25" y="17"/>
                  </a:lnTo>
                  <a:lnTo>
                    <a:pt x="28" y="12"/>
                  </a:lnTo>
                  <a:lnTo>
                    <a:pt x="28" y="7"/>
                  </a:lnTo>
                  <a:lnTo>
                    <a:pt x="25" y="7"/>
                  </a:lnTo>
                  <a:lnTo>
                    <a:pt x="25" y="0"/>
                  </a:lnTo>
                  <a:lnTo>
                    <a:pt x="19" y="0"/>
                  </a:lnTo>
                  <a:lnTo>
                    <a:pt x="16" y="0"/>
                  </a:lnTo>
                  <a:lnTo>
                    <a:pt x="16" y="5"/>
                  </a:lnTo>
                  <a:lnTo>
                    <a:pt x="14" y="5"/>
                  </a:lnTo>
                  <a:lnTo>
                    <a:pt x="11" y="0"/>
                  </a:lnTo>
                  <a:lnTo>
                    <a:pt x="9" y="0"/>
                  </a:lnTo>
                  <a:lnTo>
                    <a:pt x="5" y="0"/>
                  </a:lnTo>
                  <a:lnTo>
                    <a:pt x="0" y="5"/>
                  </a:lnTo>
                  <a:lnTo>
                    <a:pt x="9" y="12"/>
                  </a:lnTo>
                  <a:lnTo>
                    <a:pt x="11" y="17"/>
                  </a:lnTo>
                  <a:lnTo>
                    <a:pt x="11" y="12"/>
                  </a:lnTo>
                  <a:close/>
                </a:path>
              </a:pathLst>
            </a:custGeom>
            <a:solidFill>
              <a:srgbClr val="A4CA95"/>
            </a:solidFill>
            <a:ln w="9525">
              <a:noFill/>
              <a:round/>
              <a:headEnd/>
              <a:tailEnd/>
            </a:ln>
          </p:spPr>
          <p:txBody>
            <a:bodyPr/>
            <a:lstStyle/>
            <a:p>
              <a:endParaRPr lang="en-US"/>
            </a:p>
          </p:txBody>
        </p:sp>
        <p:sp>
          <p:nvSpPr>
            <p:cNvPr id="3879" name="Freeform 99"/>
            <p:cNvSpPr>
              <a:spLocks/>
            </p:cNvSpPr>
            <p:nvPr/>
          </p:nvSpPr>
          <p:spPr bwMode="gray">
            <a:xfrm>
              <a:off x="608" y="1477"/>
              <a:ext cx="2" cy="5"/>
            </a:xfrm>
            <a:custGeom>
              <a:avLst/>
              <a:gdLst>
                <a:gd name="T0" fmla="*/ 0 w 2"/>
                <a:gd name="T1" fmla="*/ 5 h 5"/>
                <a:gd name="T2" fmla="*/ 2 w 2"/>
                <a:gd name="T3" fmla="*/ 0 h 5"/>
                <a:gd name="T4" fmla="*/ 0 w 2"/>
                <a:gd name="T5" fmla="*/ 3 h 5"/>
                <a:gd name="T6" fmla="*/ 0 w 2"/>
                <a:gd name="T7" fmla="*/ 5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2" y="0"/>
                  </a:lnTo>
                  <a:lnTo>
                    <a:pt x="0" y="3"/>
                  </a:lnTo>
                  <a:lnTo>
                    <a:pt x="0" y="5"/>
                  </a:lnTo>
                  <a:close/>
                </a:path>
              </a:pathLst>
            </a:custGeom>
            <a:solidFill>
              <a:srgbClr val="A4CA95"/>
            </a:solidFill>
            <a:ln w="9525">
              <a:noFill/>
              <a:round/>
              <a:headEnd/>
              <a:tailEnd/>
            </a:ln>
          </p:spPr>
          <p:txBody>
            <a:bodyPr/>
            <a:lstStyle/>
            <a:p>
              <a:endParaRPr lang="en-US"/>
            </a:p>
          </p:txBody>
        </p:sp>
        <p:sp>
          <p:nvSpPr>
            <p:cNvPr id="3880" name="Freeform 100"/>
            <p:cNvSpPr>
              <a:spLocks/>
            </p:cNvSpPr>
            <p:nvPr/>
          </p:nvSpPr>
          <p:spPr bwMode="gray">
            <a:xfrm>
              <a:off x="608" y="1488"/>
              <a:ext cx="5" cy="7"/>
            </a:xfrm>
            <a:custGeom>
              <a:avLst/>
              <a:gdLst>
                <a:gd name="T0" fmla="*/ 0 w 5"/>
                <a:gd name="T1" fmla="*/ 0 h 8"/>
                <a:gd name="T2" fmla="*/ 2 w 5"/>
                <a:gd name="T3" fmla="*/ 0 h 8"/>
                <a:gd name="T4" fmla="*/ 5 w 5"/>
                <a:gd name="T5" fmla="*/ 3 h 8"/>
                <a:gd name="T6" fmla="*/ 2 w 5"/>
                <a:gd name="T7" fmla="*/ 4 h 8"/>
                <a:gd name="T8" fmla="*/ 0 w 5"/>
                <a:gd name="T9" fmla="*/ 4 h 8"/>
                <a:gd name="T10" fmla="*/ 0 w 5"/>
                <a:gd name="T11" fmla="*/ 3 h 8"/>
                <a:gd name="T12" fmla="*/ 0 w 5"/>
                <a:gd name="T13" fmla="*/ 2 h 8"/>
                <a:gd name="T14" fmla="*/ 0 w 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0" y="0"/>
                  </a:moveTo>
                  <a:lnTo>
                    <a:pt x="2" y="0"/>
                  </a:lnTo>
                  <a:lnTo>
                    <a:pt x="5" y="3"/>
                  </a:lnTo>
                  <a:lnTo>
                    <a:pt x="2" y="8"/>
                  </a:lnTo>
                  <a:lnTo>
                    <a:pt x="0" y="7"/>
                  </a:lnTo>
                  <a:lnTo>
                    <a:pt x="0" y="3"/>
                  </a:lnTo>
                  <a:lnTo>
                    <a:pt x="0" y="2"/>
                  </a:lnTo>
                  <a:lnTo>
                    <a:pt x="0" y="0"/>
                  </a:lnTo>
                  <a:close/>
                </a:path>
              </a:pathLst>
            </a:custGeom>
            <a:solidFill>
              <a:srgbClr val="A4CA95"/>
            </a:solidFill>
            <a:ln w="9525">
              <a:noFill/>
              <a:round/>
              <a:headEnd/>
              <a:tailEnd/>
            </a:ln>
          </p:spPr>
          <p:txBody>
            <a:bodyPr/>
            <a:lstStyle/>
            <a:p>
              <a:endParaRPr lang="en-US"/>
            </a:p>
          </p:txBody>
        </p:sp>
        <p:sp>
          <p:nvSpPr>
            <p:cNvPr id="3881" name="Freeform 101"/>
            <p:cNvSpPr>
              <a:spLocks/>
            </p:cNvSpPr>
            <p:nvPr/>
          </p:nvSpPr>
          <p:spPr bwMode="gray">
            <a:xfrm>
              <a:off x="669" y="1448"/>
              <a:ext cx="14" cy="4"/>
            </a:xfrm>
            <a:custGeom>
              <a:avLst/>
              <a:gdLst>
                <a:gd name="T0" fmla="*/ 0 w 14"/>
                <a:gd name="T1" fmla="*/ 0 h 4"/>
                <a:gd name="T2" fmla="*/ 7 w 14"/>
                <a:gd name="T3" fmla="*/ 0 h 4"/>
                <a:gd name="T4" fmla="*/ 14 w 14"/>
                <a:gd name="T5" fmla="*/ 0 h 4"/>
                <a:gd name="T6" fmla="*/ 7 w 14"/>
                <a:gd name="T7" fmla="*/ 2 h 4"/>
                <a:gd name="T8" fmla="*/ 5 w 14"/>
                <a:gd name="T9" fmla="*/ 4 h 4"/>
                <a:gd name="T10" fmla="*/ 0 w 14"/>
                <a:gd name="T11" fmla="*/ 0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0" y="0"/>
                  </a:moveTo>
                  <a:lnTo>
                    <a:pt x="7" y="0"/>
                  </a:lnTo>
                  <a:lnTo>
                    <a:pt x="14" y="0"/>
                  </a:lnTo>
                  <a:lnTo>
                    <a:pt x="7" y="2"/>
                  </a:lnTo>
                  <a:lnTo>
                    <a:pt x="5" y="4"/>
                  </a:lnTo>
                  <a:lnTo>
                    <a:pt x="0" y="0"/>
                  </a:lnTo>
                  <a:close/>
                </a:path>
              </a:pathLst>
            </a:custGeom>
            <a:solidFill>
              <a:srgbClr val="A4CA95"/>
            </a:solidFill>
            <a:ln w="9525">
              <a:noFill/>
              <a:round/>
              <a:headEnd/>
              <a:tailEnd/>
            </a:ln>
          </p:spPr>
          <p:txBody>
            <a:bodyPr/>
            <a:lstStyle/>
            <a:p>
              <a:endParaRPr lang="en-US"/>
            </a:p>
          </p:txBody>
        </p:sp>
        <p:sp>
          <p:nvSpPr>
            <p:cNvPr id="3882" name="Freeform 102"/>
            <p:cNvSpPr>
              <a:spLocks/>
            </p:cNvSpPr>
            <p:nvPr/>
          </p:nvSpPr>
          <p:spPr bwMode="gray">
            <a:xfrm>
              <a:off x="683" y="1447"/>
              <a:ext cx="11" cy="9"/>
            </a:xfrm>
            <a:custGeom>
              <a:avLst/>
              <a:gdLst>
                <a:gd name="T0" fmla="*/ 0 w 11"/>
                <a:gd name="T1" fmla="*/ 5 h 10"/>
                <a:gd name="T2" fmla="*/ 2 w 11"/>
                <a:gd name="T3" fmla="*/ 3 h 10"/>
                <a:gd name="T4" fmla="*/ 11 w 11"/>
                <a:gd name="T5" fmla="*/ 0 h 10"/>
                <a:gd name="T6" fmla="*/ 11 w 11"/>
                <a:gd name="T7" fmla="*/ 3 h 10"/>
                <a:gd name="T8" fmla="*/ 6 w 11"/>
                <a:gd name="T9" fmla="*/ 5 h 10"/>
                <a:gd name="T10" fmla="*/ 0 w 11"/>
                <a:gd name="T11" fmla="*/ 5 h 10"/>
                <a:gd name="T12" fmla="*/ 0 w 11"/>
                <a:gd name="T13" fmla="*/ 5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0" y="8"/>
                  </a:moveTo>
                  <a:lnTo>
                    <a:pt x="2" y="3"/>
                  </a:lnTo>
                  <a:lnTo>
                    <a:pt x="11" y="0"/>
                  </a:lnTo>
                  <a:lnTo>
                    <a:pt x="11" y="3"/>
                  </a:lnTo>
                  <a:lnTo>
                    <a:pt x="6" y="8"/>
                  </a:lnTo>
                  <a:lnTo>
                    <a:pt x="0" y="10"/>
                  </a:lnTo>
                  <a:lnTo>
                    <a:pt x="0" y="8"/>
                  </a:lnTo>
                  <a:close/>
                </a:path>
              </a:pathLst>
            </a:custGeom>
            <a:solidFill>
              <a:srgbClr val="A4CA95"/>
            </a:solidFill>
            <a:ln w="9525">
              <a:noFill/>
              <a:round/>
              <a:headEnd/>
              <a:tailEnd/>
            </a:ln>
          </p:spPr>
          <p:txBody>
            <a:bodyPr/>
            <a:lstStyle/>
            <a:p>
              <a:endParaRPr lang="en-US"/>
            </a:p>
          </p:txBody>
        </p:sp>
        <p:sp>
          <p:nvSpPr>
            <p:cNvPr id="3883" name="Freeform 103"/>
            <p:cNvSpPr>
              <a:spLocks/>
            </p:cNvSpPr>
            <p:nvPr/>
          </p:nvSpPr>
          <p:spPr bwMode="gray">
            <a:xfrm>
              <a:off x="705" y="1442"/>
              <a:ext cx="3" cy="6"/>
            </a:xfrm>
            <a:custGeom>
              <a:avLst/>
              <a:gdLst>
                <a:gd name="T0" fmla="*/ 0 w 3"/>
                <a:gd name="T1" fmla="*/ 0 h 7"/>
                <a:gd name="T2" fmla="*/ 3 w 3"/>
                <a:gd name="T3" fmla="*/ 3 h 7"/>
                <a:gd name="T4" fmla="*/ 3 w 3"/>
                <a:gd name="T5" fmla="*/ 2 h 7"/>
                <a:gd name="T6" fmla="*/ 0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0"/>
                  </a:moveTo>
                  <a:lnTo>
                    <a:pt x="3" y="7"/>
                  </a:lnTo>
                  <a:lnTo>
                    <a:pt x="3" y="2"/>
                  </a:lnTo>
                  <a:lnTo>
                    <a:pt x="0" y="0"/>
                  </a:lnTo>
                  <a:close/>
                </a:path>
              </a:pathLst>
            </a:custGeom>
            <a:solidFill>
              <a:srgbClr val="A4CA95"/>
            </a:solidFill>
            <a:ln w="9525">
              <a:noFill/>
              <a:round/>
              <a:headEnd/>
              <a:tailEnd/>
            </a:ln>
          </p:spPr>
          <p:txBody>
            <a:bodyPr/>
            <a:lstStyle/>
            <a:p>
              <a:endParaRPr lang="en-US"/>
            </a:p>
          </p:txBody>
        </p:sp>
        <p:sp>
          <p:nvSpPr>
            <p:cNvPr id="3884" name="Freeform 104"/>
            <p:cNvSpPr>
              <a:spLocks/>
            </p:cNvSpPr>
            <p:nvPr/>
          </p:nvSpPr>
          <p:spPr bwMode="gray">
            <a:xfrm>
              <a:off x="708" y="1437"/>
              <a:ext cx="4" cy="4"/>
            </a:xfrm>
            <a:custGeom>
              <a:avLst/>
              <a:gdLst>
                <a:gd name="T0" fmla="*/ 4 w 4"/>
                <a:gd name="T1" fmla="*/ 0 h 5"/>
                <a:gd name="T2" fmla="*/ 0 w 4"/>
                <a:gd name="T3" fmla="*/ 2 h 5"/>
                <a:gd name="T4" fmla="*/ 4 w 4"/>
                <a:gd name="T5" fmla="*/ 2 h 5"/>
                <a:gd name="T6" fmla="*/ 4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0"/>
                  </a:moveTo>
                  <a:lnTo>
                    <a:pt x="0" y="3"/>
                  </a:lnTo>
                  <a:lnTo>
                    <a:pt x="4" y="5"/>
                  </a:lnTo>
                  <a:lnTo>
                    <a:pt x="4" y="0"/>
                  </a:lnTo>
                  <a:close/>
                </a:path>
              </a:pathLst>
            </a:custGeom>
            <a:solidFill>
              <a:srgbClr val="A4CA95"/>
            </a:solidFill>
            <a:ln w="9525">
              <a:noFill/>
              <a:round/>
              <a:headEnd/>
              <a:tailEnd/>
            </a:ln>
          </p:spPr>
          <p:txBody>
            <a:bodyPr/>
            <a:lstStyle/>
            <a:p>
              <a:endParaRPr lang="en-US"/>
            </a:p>
          </p:txBody>
        </p:sp>
        <p:sp>
          <p:nvSpPr>
            <p:cNvPr id="3885" name="Freeform 105"/>
            <p:cNvSpPr>
              <a:spLocks/>
            </p:cNvSpPr>
            <p:nvPr/>
          </p:nvSpPr>
          <p:spPr bwMode="gray">
            <a:xfrm>
              <a:off x="732" y="1439"/>
              <a:ext cx="3" cy="5"/>
            </a:xfrm>
            <a:custGeom>
              <a:avLst/>
              <a:gdLst>
                <a:gd name="T0" fmla="*/ 0 w 3"/>
                <a:gd name="T1" fmla="*/ 0 h 5"/>
                <a:gd name="T2" fmla="*/ 3 w 3"/>
                <a:gd name="T3" fmla="*/ 0 h 5"/>
                <a:gd name="T4" fmla="*/ 3 w 3"/>
                <a:gd name="T5" fmla="*/ 2 h 5"/>
                <a:gd name="T6" fmla="*/ 0 w 3"/>
                <a:gd name="T7" fmla="*/ 5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0"/>
                  </a:moveTo>
                  <a:lnTo>
                    <a:pt x="3" y="0"/>
                  </a:lnTo>
                  <a:lnTo>
                    <a:pt x="3" y="2"/>
                  </a:lnTo>
                  <a:lnTo>
                    <a:pt x="0" y="5"/>
                  </a:lnTo>
                  <a:lnTo>
                    <a:pt x="0" y="0"/>
                  </a:lnTo>
                  <a:close/>
                </a:path>
              </a:pathLst>
            </a:custGeom>
            <a:solidFill>
              <a:srgbClr val="A4CA95"/>
            </a:solidFill>
            <a:ln w="9525">
              <a:noFill/>
              <a:round/>
              <a:headEnd/>
              <a:tailEnd/>
            </a:ln>
          </p:spPr>
          <p:txBody>
            <a:bodyPr/>
            <a:lstStyle/>
            <a:p>
              <a:endParaRPr lang="en-US"/>
            </a:p>
          </p:txBody>
        </p:sp>
        <p:sp>
          <p:nvSpPr>
            <p:cNvPr id="3886" name="Freeform 106"/>
            <p:cNvSpPr>
              <a:spLocks/>
            </p:cNvSpPr>
            <p:nvPr/>
          </p:nvSpPr>
          <p:spPr bwMode="gray">
            <a:xfrm>
              <a:off x="717" y="1448"/>
              <a:ext cx="9" cy="8"/>
            </a:xfrm>
            <a:custGeom>
              <a:avLst/>
              <a:gdLst>
                <a:gd name="T0" fmla="*/ 2 w 9"/>
                <a:gd name="T1" fmla="*/ 0 h 9"/>
                <a:gd name="T2" fmla="*/ 6 w 9"/>
                <a:gd name="T3" fmla="*/ 0 h 9"/>
                <a:gd name="T4" fmla="*/ 9 w 9"/>
                <a:gd name="T5" fmla="*/ 4 h 9"/>
                <a:gd name="T6" fmla="*/ 9 w 9"/>
                <a:gd name="T7" fmla="*/ 4 h 9"/>
                <a:gd name="T8" fmla="*/ 2 w 9"/>
                <a:gd name="T9" fmla="*/ 4 h 9"/>
                <a:gd name="T10" fmla="*/ 0 w 9"/>
                <a:gd name="T11" fmla="*/ 4 h 9"/>
                <a:gd name="T12" fmla="*/ 0 w 9"/>
                <a:gd name="T13" fmla="*/ 2 h 9"/>
                <a:gd name="T14" fmla="*/ 2 w 9"/>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2" y="0"/>
                  </a:moveTo>
                  <a:lnTo>
                    <a:pt x="6" y="0"/>
                  </a:lnTo>
                  <a:lnTo>
                    <a:pt x="9" y="4"/>
                  </a:lnTo>
                  <a:lnTo>
                    <a:pt x="9" y="7"/>
                  </a:lnTo>
                  <a:lnTo>
                    <a:pt x="2" y="7"/>
                  </a:lnTo>
                  <a:lnTo>
                    <a:pt x="0" y="9"/>
                  </a:lnTo>
                  <a:lnTo>
                    <a:pt x="0" y="2"/>
                  </a:lnTo>
                  <a:lnTo>
                    <a:pt x="2" y="0"/>
                  </a:lnTo>
                  <a:close/>
                </a:path>
              </a:pathLst>
            </a:custGeom>
            <a:solidFill>
              <a:srgbClr val="A4CA95"/>
            </a:solidFill>
            <a:ln w="9525">
              <a:noFill/>
              <a:round/>
              <a:headEnd/>
              <a:tailEnd/>
            </a:ln>
          </p:spPr>
          <p:txBody>
            <a:bodyPr/>
            <a:lstStyle/>
            <a:p>
              <a:endParaRPr lang="en-US"/>
            </a:p>
          </p:txBody>
        </p:sp>
        <p:sp>
          <p:nvSpPr>
            <p:cNvPr id="3887" name="Freeform 107"/>
            <p:cNvSpPr>
              <a:spLocks/>
            </p:cNvSpPr>
            <p:nvPr/>
          </p:nvSpPr>
          <p:spPr bwMode="gray">
            <a:xfrm>
              <a:off x="830" y="1473"/>
              <a:ext cx="16" cy="17"/>
            </a:xfrm>
            <a:custGeom>
              <a:avLst/>
              <a:gdLst>
                <a:gd name="T0" fmla="*/ 0 w 16"/>
                <a:gd name="T1" fmla="*/ 7 h 20"/>
                <a:gd name="T2" fmla="*/ 2 w 16"/>
                <a:gd name="T3" fmla="*/ 7 h 20"/>
                <a:gd name="T4" fmla="*/ 2 w 16"/>
                <a:gd name="T5" fmla="*/ 4 h 20"/>
                <a:gd name="T6" fmla="*/ 2 w 16"/>
                <a:gd name="T7" fmla="*/ 3 h 20"/>
                <a:gd name="T8" fmla="*/ 5 w 16"/>
                <a:gd name="T9" fmla="*/ 0 h 20"/>
                <a:gd name="T10" fmla="*/ 9 w 16"/>
                <a:gd name="T11" fmla="*/ 0 h 20"/>
                <a:gd name="T12" fmla="*/ 11 w 16"/>
                <a:gd name="T13" fmla="*/ 3 h 20"/>
                <a:gd name="T14" fmla="*/ 16 w 16"/>
                <a:gd name="T15" fmla="*/ 3 h 20"/>
                <a:gd name="T16" fmla="*/ 16 w 16"/>
                <a:gd name="T17" fmla="*/ 4 h 20"/>
                <a:gd name="T18" fmla="*/ 14 w 16"/>
                <a:gd name="T19" fmla="*/ 7 h 20"/>
                <a:gd name="T20" fmla="*/ 5 w 16"/>
                <a:gd name="T21" fmla="*/ 7 h 20"/>
                <a:gd name="T22" fmla="*/ 5 w 16"/>
                <a:gd name="T23" fmla="*/ 7 h 20"/>
                <a:gd name="T24" fmla="*/ 0 w 16"/>
                <a:gd name="T25" fmla="*/ 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0"/>
                <a:gd name="T41" fmla="*/ 16 w 1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0">
                  <a:moveTo>
                    <a:pt x="0" y="20"/>
                  </a:moveTo>
                  <a:lnTo>
                    <a:pt x="2" y="19"/>
                  </a:lnTo>
                  <a:lnTo>
                    <a:pt x="2" y="13"/>
                  </a:lnTo>
                  <a:lnTo>
                    <a:pt x="2" y="10"/>
                  </a:lnTo>
                  <a:lnTo>
                    <a:pt x="5" y="0"/>
                  </a:lnTo>
                  <a:lnTo>
                    <a:pt x="9" y="0"/>
                  </a:lnTo>
                  <a:lnTo>
                    <a:pt x="11" y="5"/>
                  </a:lnTo>
                  <a:lnTo>
                    <a:pt x="16" y="10"/>
                  </a:lnTo>
                  <a:lnTo>
                    <a:pt x="16" y="13"/>
                  </a:lnTo>
                  <a:lnTo>
                    <a:pt x="14" y="19"/>
                  </a:lnTo>
                  <a:lnTo>
                    <a:pt x="5" y="19"/>
                  </a:lnTo>
                  <a:lnTo>
                    <a:pt x="5" y="20"/>
                  </a:lnTo>
                  <a:lnTo>
                    <a:pt x="0" y="20"/>
                  </a:lnTo>
                  <a:close/>
                </a:path>
              </a:pathLst>
            </a:custGeom>
            <a:solidFill>
              <a:srgbClr val="A4CA95"/>
            </a:solidFill>
            <a:ln w="9525">
              <a:noFill/>
              <a:round/>
              <a:headEnd/>
              <a:tailEnd/>
            </a:ln>
          </p:spPr>
          <p:txBody>
            <a:bodyPr/>
            <a:lstStyle/>
            <a:p>
              <a:endParaRPr lang="en-US"/>
            </a:p>
          </p:txBody>
        </p:sp>
        <p:sp>
          <p:nvSpPr>
            <p:cNvPr id="3888" name="Freeform 108"/>
            <p:cNvSpPr>
              <a:spLocks/>
            </p:cNvSpPr>
            <p:nvPr/>
          </p:nvSpPr>
          <p:spPr bwMode="gray">
            <a:xfrm>
              <a:off x="810" y="1462"/>
              <a:ext cx="22" cy="18"/>
            </a:xfrm>
            <a:custGeom>
              <a:avLst/>
              <a:gdLst>
                <a:gd name="T0" fmla="*/ 0 w 22"/>
                <a:gd name="T1" fmla="*/ 5 h 20"/>
                <a:gd name="T2" fmla="*/ 6 w 22"/>
                <a:gd name="T3" fmla="*/ 5 h 20"/>
                <a:gd name="T4" fmla="*/ 16 w 22"/>
                <a:gd name="T5" fmla="*/ 0 h 20"/>
                <a:gd name="T6" fmla="*/ 16 w 22"/>
                <a:gd name="T7" fmla="*/ 5 h 20"/>
                <a:gd name="T8" fmla="*/ 22 w 22"/>
                <a:gd name="T9" fmla="*/ 1 h 20"/>
                <a:gd name="T10" fmla="*/ 22 w 22"/>
                <a:gd name="T11" fmla="*/ 5 h 20"/>
                <a:gd name="T12" fmla="*/ 22 w 22"/>
                <a:gd name="T13" fmla="*/ 6 h 20"/>
                <a:gd name="T14" fmla="*/ 16 w 22"/>
                <a:gd name="T15" fmla="*/ 10 h 20"/>
                <a:gd name="T16" fmla="*/ 11 w 22"/>
                <a:gd name="T17" fmla="*/ 6 h 20"/>
                <a:gd name="T18" fmla="*/ 6 w 22"/>
                <a:gd name="T19" fmla="*/ 7 h 20"/>
                <a:gd name="T20" fmla="*/ 0 w 22"/>
                <a:gd name="T21" fmla="*/ 5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0"/>
                <a:gd name="T35" fmla="*/ 22 w 2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0">
                  <a:moveTo>
                    <a:pt x="0" y="7"/>
                  </a:moveTo>
                  <a:lnTo>
                    <a:pt x="6" y="5"/>
                  </a:lnTo>
                  <a:lnTo>
                    <a:pt x="16" y="0"/>
                  </a:lnTo>
                  <a:lnTo>
                    <a:pt x="16" y="7"/>
                  </a:lnTo>
                  <a:lnTo>
                    <a:pt x="22" y="1"/>
                  </a:lnTo>
                  <a:lnTo>
                    <a:pt x="22" y="5"/>
                  </a:lnTo>
                  <a:lnTo>
                    <a:pt x="22" y="13"/>
                  </a:lnTo>
                  <a:lnTo>
                    <a:pt x="16" y="20"/>
                  </a:lnTo>
                  <a:lnTo>
                    <a:pt x="11" y="13"/>
                  </a:lnTo>
                  <a:lnTo>
                    <a:pt x="6" y="15"/>
                  </a:lnTo>
                  <a:lnTo>
                    <a:pt x="0" y="7"/>
                  </a:lnTo>
                  <a:close/>
                </a:path>
              </a:pathLst>
            </a:custGeom>
            <a:solidFill>
              <a:srgbClr val="A4CA95"/>
            </a:solidFill>
            <a:ln w="9525">
              <a:noFill/>
              <a:round/>
              <a:headEnd/>
              <a:tailEnd/>
            </a:ln>
          </p:spPr>
          <p:txBody>
            <a:bodyPr/>
            <a:lstStyle/>
            <a:p>
              <a:endParaRPr lang="en-US"/>
            </a:p>
          </p:txBody>
        </p:sp>
        <p:sp>
          <p:nvSpPr>
            <p:cNvPr id="3889" name="Freeform 109"/>
            <p:cNvSpPr>
              <a:spLocks/>
            </p:cNvSpPr>
            <p:nvPr/>
          </p:nvSpPr>
          <p:spPr bwMode="gray">
            <a:xfrm>
              <a:off x="810" y="1441"/>
              <a:ext cx="16" cy="19"/>
            </a:xfrm>
            <a:custGeom>
              <a:avLst/>
              <a:gdLst>
                <a:gd name="T0" fmla="*/ 0 w 16"/>
                <a:gd name="T1" fmla="*/ 6 h 22"/>
                <a:gd name="T2" fmla="*/ 2 w 16"/>
                <a:gd name="T3" fmla="*/ 3 h 22"/>
                <a:gd name="T4" fmla="*/ 7 w 16"/>
                <a:gd name="T5" fmla="*/ 3 h 22"/>
                <a:gd name="T6" fmla="*/ 11 w 16"/>
                <a:gd name="T7" fmla="*/ 0 h 22"/>
                <a:gd name="T8" fmla="*/ 16 w 16"/>
                <a:gd name="T9" fmla="*/ 3 h 22"/>
                <a:gd name="T10" fmla="*/ 16 w 16"/>
                <a:gd name="T11" fmla="*/ 3 h 22"/>
                <a:gd name="T12" fmla="*/ 15 w 16"/>
                <a:gd name="T13" fmla="*/ 7 h 22"/>
                <a:gd name="T14" fmla="*/ 11 w 16"/>
                <a:gd name="T15" fmla="*/ 7 h 22"/>
                <a:gd name="T16" fmla="*/ 6 w 16"/>
                <a:gd name="T17" fmla="*/ 8 h 22"/>
                <a:gd name="T18" fmla="*/ 2 w 16"/>
                <a:gd name="T19" fmla="*/ 7 h 22"/>
                <a:gd name="T20" fmla="*/ 0 w 16"/>
                <a:gd name="T21" fmla="*/ 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2"/>
                <a:gd name="T35" fmla="*/ 16 w 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2">
                  <a:moveTo>
                    <a:pt x="0" y="15"/>
                  </a:moveTo>
                  <a:lnTo>
                    <a:pt x="2" y="10"/>
                  </a:lnTo>
                  <a:lnTo>
                    <a:pt x="7" y="3"/>
                  </a:lnTo>
                  <a:lnTo>
                    <a:pt x="11" y="0"/>
                  </a:lnTo>
                  <a:lnTo>
                    <a:pt x="16" y="3"/>
                  </a:lnTo>
                  <a:lnTo>
                    <a:pt x="16" y="8"/>
                  </a:lnTo>
                  <a:lnTo>
                    <a:pt x="15" y="17"/>
                  </a:lnTo>
                  <a:lnTo>
                    <a:pt x="11" y="19"/>
                  </a:lnTo>
                  <a:lnTo>
                    <a:pt x="6" y="22"/>
                  </a:lnTo>
                  <a:lnTo>
                    <a:pt x="2" y="17"/>
                  </a:lnTo>
                  <a:lnTo>
                    <a:pt x="0" y="15"/>
                  </a:lnTo>
                  <a:close/>
                </a:path>
              </a:pathLst>
            </a:custGeom>
            <a:solidFill>
              <a:srgbClr val="A4CA95"/>
            </a:solidFill>
            <a:ln w="9525">
              <a:noFill/>
              <a:round/>
              <a:headEnd/>
              <a:tailEnd/>
            </a:ln>
          </p:spPr>
          <p:txBody>
            <a:bodyPr/>
            <a:lstStyle/>
            <a:p>
              <a:endParaRPr lang="en-US"/>
            </a:p>
          </p:txBody>
        </p:sp>
        <p:sp>
          <p:nvSpPr>
            <p:cNvPr id="3890" name="Freeform 110"/>
            <p:cNvSpPr>
              <a:spLocks/>
            </p:cNvSpPr>
            <p:nvPr/>
          </p:nvSpPr>
          <p:spPr bwMode="gray">
            <a:xfrm>
              <a:off x="937" y="1515"/>
              <a:ext cx="22" cy="18"/>
            </a:xfrm>
            <a:custGeom>
              <a:avLst/>
              <a:gdLst>
                <a:gd name="T0" fmla="*/ 11 w 22"/>
                <a:gd name="T1" fmla="*/ 5 h 20"/>
                <a:gd name="T2" fmla="*/ 13 w 22"/>
                <a:gd name="T3" fmla="*/ 3 h 20"/>
                <a:gd name="T4" fmla="*/ 20 w 22"/>
                <a:gd name="T5" fmla="*/ 3 h 20"/>
                <a:gd name="T6" fmla="*/ 22 w 22"/>
                <a:gd name="T7" fmla="*/ 5 h 20"/>
                <a:gd name="T8" fmla="*/ 16 w 22"/>
                <a:gd name="T9" fmla="*/ 7 h 20"/>
                <a:gd name="T10" fmla="*/ 13 w 22"/>
                <a:gd name="T11" fmla="*/ 8 h 20"/>
                <a:gd name="T12" fmla="*/ 6 w 22"/>
                <a:gd name="T13" fmla="*/ 10 h 20"/>
                <a:gd name="T14" fmla="*/ 0 w 22"/>
                <a:gd name="T15" fmla="*/ 7 h 20"/>
                <a:gd name="T16" fmla="*/ 2 w 22"/>
                <a:gd name="T17" fmla="*/ 5 h 20"/>
                <a:gd name="T18" fmla="*/ 7 w 22"/>
                <a:gd name="T19" fmla="*/ 0 h 20"/>
                <a:gd name="T20" fmla="*/ 11 w 22"/>
                <a:gd name="T21" fmla="*/ 5 h 20"/>
                <a:gd name="T22" fmla="*/ 11 w 22"/>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11" y="8"/>
                  </a:moveTo>
                  <a:lnTo>
                    <a:pt x="13" y="3"/>
                  </a:lnTo>
                  <a:lnTo>
                    <a:pt x="20" y="3"/>
                  </a:lnTo>
                  <a:lnTo>
                    <a:pt x="22" y="10"/>
                  </a:lnTo>
                  <a:lnTo>
                    <a:pt x="16" y="15"/>
                  </a:lnTo>
                  <a:lnTo>
                    <a:pt x="13" y="17"/>
                  </a:lnTo>
                  <a:lnTo>
                    <a:pt x="6" y="20"/>
                  </a:lnTo>
                  <a:lnTo>
                    <a:pt x="0" y="15"/>
                  </a:lnTo>
                  <a:lnTo>
                    <a:pt x="2" y="8"/>
                  </a:lnTo>
                  <a:lnTo>
                    <a:pt x="7" y="0"/>
                  </a:lnTo>
                  <a:lnTo>
                    <a:pt x="11" y="6"/>
                  </a:lnTo>
                  <a:lnTo>
                    <a:pt x="11" y="8"/>
                  </a:lnTo>
                  <a:close/>
                </a:path>
              </a:pathLst>
            </a:custGeom>
            <a:solidFill>
              <a:srgbClr val="A4CA95"/>
            </a:solidFill>
            <a:ln w="9525">
              <a:noFill/>
              <a:round/>
              <a:headEnd/>
              <a:tailEnd/>
            </a:ln>
          </p:spPr>
          <p:txBody>
            <a:bodyPr/>
            <a:lstStyle/>
            <a:p>
              <a:endParaRPr lang="en-US"/>
            </a:p>
          </p:txBody>
        </p:sp>
        <p:sp>
          <p:nvSpPr>
            <p:cNvPr id="3891" name="Freeform 111"/>
            <p:cNvSpPr>
              <a:spLocks/>
            </p:cNvSpPr>
            <p:nvPr/>
          </p:nvSpPr>
          <p:spPr bwMode="gray">
            <a:xfrm>
              <a:off x="966" y="1524"/>
              <a:ext cx="11" cy="9"/>
            </a:xfrm>
            <a:custGeom>
              <a:avLst/>
              <a:gdLst>
                <a:gd name="T0" fmla="*/ 0 w 11"/>
                <a:gd name="T1" fmla="*/ 5 h 10"/>
                <a:gd name="T2" fmla="*/ 5 w 11"/>
                <a:gd name="T3" fmla="*/ 5 h 10"/>
                <a:gd name="T4" fmla="*/ 11 w 11"/>
                <a:gd name="T5" fmla="*/ 5 h 10"/>
                <a:gd name="T6" fmla="*/ 5 w 11"/>
                <a:gd name="T7" fmla="*/ 5 h 10"/>
                <a:gd name="T8" fmla="*/ 2 w 11"/>
                <a:gd name="T9" fmla="*/ 0 h 10"/>
                <a:gd name="T10" fmla="*/ 0 w 11"/>
                <a:gd name="T11" fmla="*/ 5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0" y="5"/>
                  </a:moveTo>
                  <a:lnTo>
                    <a:pt x="5" y="10"/>
                  </a:lnTo>
                  <a:lnTo>
                    <a:pt x="11" y="5"/>
                  </a:lnTo>
                  <a:lnTo>
                    <a:pt x="5" y="5"/>
                  </a:lnTo>
                  <a:lnTo>
                    <a:pt x="2" y="0"/>
                  </a:lnTo>
                  <a:lnTo>
                    <a:pt x="0" y="5"/>
                  </a:lnTo>
                  <a:close/>
                </a:path>
              </a:pathLst>
            </a:custGeom>
            <a:solidFill>
              <a:srgbClr val="A4CA95"/>
            </a:solidFill>
            <a:ln w="9525">
              <a:noFill/>
              <a:round/>
              <a:headEnd/>
              <a:tailEnd/>
            </a:ln>
          </p:spPr>
          <p:txBody>
            <a:bodyPr/>
            <a:lstStyle/>
            <a:p>
              <a:endParaRPr lang="en-US"/>
            </a:p>
          </p:txBody>
        </p:sp>
        <p:sp>
          <p:nvSpPr>
            <p:cNvPr id="3892" name="Freeform 112"/>
            <p:cNvSpPr>
              <a:spLocks/>
            </p:cNvSpPr>
            <p:nvPr/>
          </p:nvSpPr>
          <p:spPr bwMode="gray">
            <a:xfrm>
              <a:off x="699" y="1501"/>
              <a:ext cx="45" cy="35"/>
            </a:xfrm>
            <a:custGeom>
              <a:avLst/>
              <a:gdLst>
                <a:gd name="T0" fmla="*/ 6 w 45"/>
                <a:gd name="T1" fmla="*/ 16 h 40"/>
                <a:gd name="T2" fmla="*/ 13 w 45"/>
                <a:gd name="T3" fmla="*/ 14 h 40"/>
                <a:gd name="T4" fmla="*/ 13 w 45"/>
                <a:gd name="T5" fmla="*/ 12 h 40"/>
                <a:gd name="T6" fmla="*/ 15 w 45"/>
                <a:gd name="T7" fmla="*/ 10 h 40"/>
                <a:gd name="T8" fmla="*/ 20 w 45"/>
                <a:gd name="T9" fmla="*/ 9 h 40"/>
                <a:gd name="T10" fmla="*/ 24 w 45"/>
                <a:gd name="T11" fmla="*/ 7 h 40"/>
                <a:gd name="T12" fmla="*/ 33 w 45"/>
                <a:gd name="T13" fmla="*/ 6 h 40"/>
                <a:gd name="T14" fmla="*/ 38 w 45"/>
                <a:gd name="T15" fmla="*/ 4 h 40"/>
                <a:gd name="T16" fmla="*/ 41 w 45"/>
                <a:gd name="T17" fmla="*/ 4 h 40"/>
                <a:gd name="T18" fmla="*/ 45 w 45"/>
                <a:gd name="T19" fmla="*/ 2 h 40"/>
                <a:gd name="T20" fmla="*/ 41 w 45"/>
                <a:gd name="T21" fmla="*/ 0 h 40"/>
                <a:gd name="T22" fmla="*/ 36 w 45"/>
                <a:gd name="T23" fmla="*/ 2 h 40"/>
                <a:gd name="T24" fmla="*/ 33 w 45"/>
                <a:gd name="T25" fmla="*/ 4 h 40"/>
                <a:gd name="T26" fmla="*/ 24 w 45"/>
                <a:gd name="T27" fmla="*/ 4 h 40"/>
                <a:gd name="T28" fmla="*/ 18 w 45"/>
                <a:gd name="T29" fmla="*/ 4 h 40"/>
                <a:gd name="T30" fmla="*/ 13 w 45"/>
                <a:gd name="T31" fmla="*/ 7 h 40"/>
                <a:gd name="T32" fmla="*/ 6 w 45"/>
                <a:gd name="T33" fmla="*/ 9 h 40"/>
                <a:gd name="T34" fmla="*/ 0 w 45"/>
                <a:gd name="T35" fmla="*/ 11 h 40"/>
                <a:gd name="T36" fmla="*/ 0 w 45"/>
                <a:gd name="T37" fmla="*/ 14 h 40"/>
                <a:gd name="T38" fmla="*/ 0 w 45"/>
                <a:gd name="T39" fmla="*/ 16 h 40"/>
                <a:gd name="T40" fmla="*/ 6 w 45"/>
                <a:gd name="T41" fmla="*/ 16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0"/>
                <a:gd name="T65" fmla="*/ 45 w 4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0">
                  <a:moveTo>
                    <a:pt x="6" y="40"/>
                  </a:moveTo>
                  <a:lnTo>
                    <a:pt x="13" y="36"/>
                  </a:lnTo>
                  <a:lnTo>
                    <a:pt x="13" y="31"/>
                  </a:lnTo>
                  <a:lnTo>
                    <a:pt x="15" y="26"/>
                  </a:lnTo>
                  <a:lnTo>
                    <a:pt x="20" y="24"/>
                  </a:lnTo>
                  <a:lnTo>
                    <a:pt x="24" y="17"/>
                  </a:lnTo>
                  <a:lnTo>
                    <a:pt x="33" y="16"/>
                  </a:lnTo>
                  <a:lnTo>
                    <a:pt x="38" y="10"/>
                  </a:lnTo>
                  <a:lnTo>
                    <a:pt x="41" y="9"/>
                  </a:lnTo>
                  <a:lnTo>
                    <a:pt x="45" y="2"/>
                  </a:lnTo>
                  <a:lnTo>
                    <a:pt x="41" y="0"/>
                  </a:lnTo>
                  <a:lnTo>
                    <a:pt x="36" y="2"/>
                  </a:lnTo>
                  <a:lnTo>
                    <a:pt x="33" y="4"/>
                  </a:lnTo>
                  <a:lnTo>
                    <a:pt x="24" y="9"/>
                  </a:lnTo>
                  <a:lnTo>
                    <a:pt x="18" y="10"/>
                  </a:lnTo>
                  <a:lnTo>
                    <a:pt x="13" y="17"/>
                  </a:lnTo>
                  <a:lnTo>
                    <a:pt x="6" y="22"/>
                  </a:lnTo>
                  <a:lnTo>
                    <a:pt x="0" y="29"/>
                  </a:lnTo>
                  <a:lnTo>
                    <a:pt x="0" y="36"/>
                  </a:lnTo>
                  <a:lnTo>
                    <a:pt x="0" y="40"/>
                  </a:lnTo>
                  <a:lnTo>
                    <a:pt x="6" y="40"/>
                  </a:lnTo>
                  <a:close/>
                </a:path>
              </a:pathLst>
            </a:custGeom>
            <a:solidFill>
              <a:srgbClr val="A4CA95"/>
            </a:solidFill>
            <a:ln w="9525">
              <a:noFill/>
              <a:round/>
              <a:headEnd/>
              <a:tailEnd/>
            </a:ln>
          </p:spPr>
          <p:txBody>
            <a:bodyPr/>
            <a:lstStyle/>
            <a:p>
              <a:endParaRPr lang="en-US"/>
            </a:p>
          </p:txBody>
        </p:sp>
        <p:sp>
          <p:nvSpPr>
            <p:cNvPr id="3893" name="Freeform 113"/>
            <p:cNvSpPr>
              <a:spLocks/>
            </p:cNvSpPr>
            <p:nvPr/>
          </p:nvSpPr>
          <p:spPr bwMode="gray">
            <a:xfrm>
              <a:off x="690" y="1537"/>
              <a:ext cx="18" cy="25"/>
            </a:xfrm>
            <a:custGeom>
              <a:avLst/>
              <a:gdLst>
                <a:gd name="T0" fmla="*/ 8 w 18"/>
                <a:gd name="T1" fmla="*/ 4 h 28"/>
                <a:gd name="T2" fmla="*/ 9 w 18"/>
                <a:gd name="T3" fmla="*/ 4 h 28"/>
                <a:gd name="T4" fmla="*/ 13 w 18"/>
                <a:gd name="T5" fmla="*/ 0 h 28"/>
                <a:gd name="T6" fmla="*/ 13 w 18"/>
                <a:gd name="T7" fmla="*/ 4 h 28"/>
                <a:gd name="T8" fmla="*/ 13 w 18"/>
                <a:gd name="T9" fmla="*/ 5 h 28"/>
                <a:gd name="T10" fmla="*/ 13 w 18"/>
                <a:gd name="T11" fmla="*/ 8 h 28"/>
                <a:gd name="T12" fmla="*/ 15 w 18"/>
                <a:gd name="T13" fmla="*/ 10 h 28"/>
                <a:gd name="T14" fmla="*/ 18 w 18"/>
                <a:gd name="T15" fmla="*/ 11 h 28"/>
                <a:gd name="T16" fmla="*/ 18 w 18"/>
                <a:gd name="T17" fmla="*/ 13 h 28"/>
                <a:gd name="T18" fmla="*/ 15 w 18"/>
                <a:gd name="T19" fmla="*/ 13 h 28"/>
                <a:gd name="T20" fmla="*/ 13 w 18"/>
                <a:gd name="T21" fmla="*/ 13 h 28"/>
                <a:gd name="T22" fmla="*/ 9 w 18"/>
                <a:gd name="T23" fmla="*/ 13 h 28"/>
                <a:gd name="T24" fmla="*/ 8 w 18"/>
                <a:gd name="T25" fmla="*/ 12 h 28"/>
                <a:gd name="T26" fmla="*/ 4 w 18"/>
                <a:gd name="T27" fmla="*/ 11 h 28"/>
                <a:gd name="T28" fmla="*/ 0 w 18"/>
                <a:gd name="T29" fmla="*/ 10 h 28"/>
                <a:gd name="T30" fmla="*/ 0 w 18"/>
                <a:gd name="T31" fmla="*/ 9 h 28"/>
                <a:gd name="T32" fmla="*/ 0 w 18"/>
                <a:gd name="T33" fmla="*/ 8 h 28"/>
                <a:gd name="T34" fmla="*/ 4 w 18"/>
                <a:gd name="T35" fmla="*/ 5 h 28"/>
                <a:gd name="T36" fmla="*/ 4 w 18"/>
                <a:gd name="T37" fmla="*/ 4 h 28"/>
                <a:gd name="T38" fmla="*/ 8 w 18"/>
                <a:gd name="T39" fmla="*/ 4 h 28"/>
                <a:gd name="T40" fmla="*/ 9 w 18"/>
                <a:gd name="T41" fmla="*/ 0 h 28"/>
                <a:gd name="T42" fmla="*/ 8 w 18"/>
                <a:gd name="T43" fmla="*/ 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8"/>
                <a:gd name="T68" fmla="*/ 18 w 18"/>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8">
                  <a:moveTo>
                    <a:pt x="8" y="5"/>
                  </a:moveTo>
                  <a:lnTo>
                    <a:pt x="9" y="4"/>
                  </a:lnTo>
                  <a:lnTo>
                    <a:pt x="13" y="0"/>
                  </a:lnTo>
                  <a:lnTo>
                    <a:pt x="13" y="7"/>
                  </a:lnTo>
                  <a:lnTo>
                    <a:pt x="13" y="12"/>
                  </a:lnTo>
                  <a:lnTo>
                    <a:pt x="13" y="16"/>
                  </a:lnTo>
                  <a:lnTo>
                    <a:pt x="15" y="21"/>
                  </a:lnTo>
                  <a:lnTo>
                    <a:pt x="18" y="22"/>
                  </a:lnTo>
                  <a:lnTo>
                    <a:pt x="18" y="28"/>
                  </a:lnTo>
                  <a:lnTo>
                    <a:pt x="15" y="28"/>
                  </a:lnTo>
                  <a:lnTo>
                    <a:pt x="13" y="28"/>
                  </a:lnTo>
                  <a:lnTo>
                    <a:pt x="9" y="28"/>
                  </a:lnTo>
                  <a:lnTo>
                    <a:pt x="8" y="26"/>
                  </a:lnTo>
                  <a:lnTo>
                    <a:pt x="4" y="22"/>
                  </a:lnTo>
                  <a:lnTo>
                    <a:pt x="0" y="21"/>
                  </a:lnTo>
                  <a:lnTo>
                    <a:pt x="0" y="19"/>
                  </a:lnTo>
                  <a:lnTo>
                    <a:pt x="0" y="16"/>
                  </a:lnTo>
                  <a:lnTo>
                    <a:pt x="4" y="12"/>
                  </a:lnTo>
                  <a:lnTo>
                    <a:pt x="4" y="10"/>
                  </a:lnTo>
                  <a:lnTo>
                    <a:pt x="8" y="4"/>
                  </a:lnTo>
                  <a:lnTo>
                    <a:pt x="9" y="0"/>
                  </a:lnTo>
                  <a:lnTo>
                    <a:pt x="8" y="5"/>
                  </a:lnTo>
                  <a:close/>
                </a:path>
              </a:pathLst>
            </a:custGeom>
            <a:solidFill>
              <a:srgbClr val="A4CA95"/>
            </a:solidFill>
            <a:ln w="9525">
              <a:noFill/>
              <a:round/>
              <a:headEnd/>
              <a:tailEnd/>
            </a:ln>
          </p:spPr>
          <p:txBody>
            <a:bodyPr/>
            <a:lstStyle/>
            <a:p>
              <a:endParaRPr lang="en-US"/>
            </a:p>
          </p:txBody>
        </p:sp>
        <p:sp>
          <p:nvSpPr>
            <p:cNvPr id="3894" name="Rectangle 114"/>
            <p:cNvSpPr>
              <a:spLocks noChangeArrowheads="1"/>
            </p:cNvSpPr>
            <p:nvPr/>
          </p:nvSpPr>
          <p:spPr bwMode="gray">
            <a:xfrm>
              <a:off x="572" y="1713"/>
              <a:ext cx="4" cy="2"/>
            </a:xfrm>
            <a:prstGeom prst="rect">
              <a:avLst/>
            </a:prstGeom>
            <a:solidFill>
              <a:srgbClr val="A4CA95"/>
            </a:solidFill>
            <a:ln w="9525">
              <a:noFill/>
              <a:miter lim="800000"/>
              <a:headEnd/>
              <a:tailEnd/>
            </a:ln>
          </p:spPr>
          <p:txBody>
            <a:bodyPr/>
            <a:lstStyle/>
            <a:p>
              <a:endParaRPr lang="en-GB"/>
            </a:p>
          </p:txBody>
        </p:sp>
        <p:sp>
          <p:nvSpPr>
            <p:cNvPr id="3895" name="Freeform 115"/>
            <p:cNvSpPr>
              <a:spLocks/>
            </p:cNvSpPr>
            <p:nvPr/>
          </p:nvSpPr>
          <p:spPr bwMode="gray">
            <a:xfrm>
              <a:off x="562" y="1698"/>
              <a:ext cx="3" cy="5"/>
            </a:xfrm>
            <a:custGeom>
              <a:avLst/>
              <a:gdLst>
                <a:gd name="T0" fmla="*/ 0 w 3"/>
                <a:gd name="T1" fmla="*/ 0 h 5"/>
                <a:gd name="T2" fmla="*/ 3 w 3"/>
                <a:gd name="T3" fmla="*/ 4 h 5"/>
                <a:gd name="T4" fmla="*/ 3 w 3"/>
                <a:gd name="T5" fmla="*/ 5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0"/>
                  </a:moveTo>
                  <a:lnTo>
                    <a:pt x="3" y="4"/>
                  </a:lnTo>
                  <a:lnTo>
                    <a:pt x="3" y="5"/>
                  </a:lnTo>
                  <a:lnTo>
                    <a:pt x="0" y="0"/>
                  </a:lnTo>
                  <a:close/>
                </a:path>
              </a:pathLst>
            </a:custGeom>
            <a:solidFill>
              <a:srgbClr val="A4CA95"/>
            </a:solidFill>
            <a:ln w="9525">
              <a:noFill/>
              <a:round/>
              <a:headEnd/>
              <a:tailEnd/>
            </a:ln>
          </p:spPr>
          <p:txBody>
            <a:bodyPr/>
            <a:lstStyle/>
            <a:p>
              <a:endParaRPr lang="en-US"/>
            </a:p>
          </p:txBody>
        </p:sp>
        <p:sp>
          <p:nvSpPr>
            <p:cNvPr id="3896" name="Freeform 116"/>
            <p:cNvSpPr>
              <a:spLocks/>
            </p:cNvSpPr>
            <p:nvPr/>
          </p:nvSpPr>
          <p:spPr bwMode="gray">
            <a:xfrm>
              <a:off x="605" y="1724"/>
              <a:ext cx="5" cy="4"/>
            </a:xfrm>
            <a:custGeom>
              <a:avLst/>
              <a:gdLst>
                <a:gd name="T0" fmla="*/ 0 w 5"/>
                <a:gd name="T1" fmla="*/ 0 h 5"/>
                <a:gd name="T2" fmla="*/ 3 w 5"/>
                <a:gd name="T3" fmla="*/ 2 h 5"/>
                <a:gd name="T4" fmla="*/ 5 w 5"/>
                <a:gd name="T5" fmla="*/ 2 h 5"/>
                <a:gd name="T6" fmla="*/ 0 w 5"/>
                <a:gd name="T7" fmla="*/ 2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3" y="4"/>
                  </a:lnTo>
                  <a:lnTo>
                    <a:pt x="5" y="5"/>
                  </a:lnTo>
                  <a:lnTo>
                    <a:pt x="0" y="5"/>
                  </a:lnTo>
                  <a:lnTo>
                    <a:pt x="0" y="0"/>
                  </a:lnTo>
                  <a:close/>
                </a:path>
              </a:pathLst>
            </a:custGeom>
            <a:solidFill>
              <a:srgbClr val="A4CA95"/>
            </a:solidFill>
            <a:ln w="9525">
              <a:noFill/>
              <a:round/>
              <a:headEnd/>
              <a:tailEnd/>
            </a:ln>
          </p:spPr>
          <p:txBody>
            <a:bodyPr/>
            <a:lstStyle/>
            <a:p>
              <a:endParaRPr lang="en-US"/>
            </a:p>
          </p:txBody>
        </p:sp>
        <p:sp>
          <p:nvSpPr>
            <p:cNvPr id="3897" name="Freeform 117"/>
            <p:cNvSpPr>
              <a:spLocks/>
            </p:cNvSpPr>
            <p:nvPr/>
          </p:nvSpPr>
          <p:spPr bwMode="gray">
            <a:xfrm>
              <a:off x="1399" y="1342"/>
              <a:ext cx="185" cy="38"/>
            </a:xfrm>
            <a:custGeom>
              <a:avLst/>
              <a:gdLst>
                <a:gd name="T0" fmla="*/ 137 w 185"/>
                <a:gd name="T1" fmla="*/ 16 h 44"/>
                <a:gd name="T2" fmla="*/ 185 w 185"/>
                <a:gd name="T3" fmla="*/ 8 h 44"/>
                <a:gd name="T4" fmla="*/ 52 w 185"/>
                <a:gd name="T5" fmla="*/ 0 h 44"/>
                <a:gd name="T6" fmla="*/ 0 w 185"/>
                <a:gd name="T7" fmla="*/ 9 h 44"/>
                <a:gd name="T8" fmla="*/ 137 w 185"/>
                <a:gd name="T9" fmla="*/ 16 h 44"/>
                <a:gd name="T10" fmla="*/ 0 60000 65536"/>
                <a:gd name="T11" fmla="*/ 0 60000 65536"/>
                <a:gd name="T12" fmla="*/ 0 60000 65536"/>
                <a:gd name="T13" fmla="*/ 0 60000 65536"/>
                <a:gd name="T14" fmla="*/ 0 60000 65536"/>
                <a:gd name="T15" fmla="*/ 0 w 185"/>
                <a:gd name="T16" fmla="*/ 0 h 44"/>
                <a:gd name="T17" fmla="*/ 185 w 185"/>
                <a:gd name="T18" fmla="*/ 44 h 44"/>
              </a:gdLst>
              <a:ahLst/>
              <a:cxnLst>
                <a:cxn ang="T10">
                  <a:pos x="T0" y="T1"/>
                </a:cxn>
                <a:cxn ang="T11">
                  <a:pos x="T2" y="T3"/>
                </a:cxn>
                <a:cxn ang="T12">
                  <a:pos x="T4" y="T5"/>
                </a:cxn>
                <a:cxn ang="T13">
                  <a:pos x="T6" y="T7"/>
                </a:cxn>
                <a:cxn ang="T14">
                  <a:pos x="T8" y="T9"/>
                </a:cxn>
              </a:cxnLst>
              <a:rect l="T15" t="T16" r="T17" b="T18"/>
              <a:pathLst>
                <a:path w="185" h="44">
                  <a:moveTo>
                    <a:pt x="137" y="44"/>
                  </a:moveTo>
                  <a:lnTo>
                    <a:pt x="185" y="20"/>
                  </a:lnTo>
                  <a:lnTo>
                    <a:pt x="52" y="0"/>
                  </a:lnTo>
                  <a:lnTo>
                    <a:pt x="0" y="24"/>
                  </a:lnTo>
                  <a:lnTo>
                    <a:pt x="137" y="44"/>
                  </a:lnTo>
                  <a:close/>
                </a:path>
              </a:pathLst>
            </a:custGeom>
            <a:solidFill>
              <a:srgbClr val="5FBF00"/>
            </a:solidFill>
            <a:ln w="9525">
              <a:noFill/>
              <a:round/>
              <a:headEnd/>
              <a:tailEnd/>
            </a:ln>
          </p:spPr>
          <p:txBody>
            <a:bodyPr/>
            <a:lstStyle/>
            <a:p>
              <a:endParaRPr lang="en-US"/>
            </a:p>
          </p:txBody>
        </p:sp>
        <p:sp>
          <p:nvSpPr>
            <p:cNvPr id="3898" name="Freeform 118"/>
            <p:cNvSpPr>
              <a:spLocks/>
            </p:cNvSpPr>
            <p:nvPr/>
          </p:nvSpPr>
          <p:spPr bwMode="gray">
            <a:xfrm>
              <a:off x="1408" y="1282"/>
              <a:ext cx="154" cy="19"/>
            </a:xfrm>
            <a:custGeom>
              <a:avLst/>
              <a:gdLst>
                <a:gd name="T0" fmla="*/ 0 w 154"/>
                <a:gd name="T1" fmla="*/ 4 h 22"/>
                <a:gd name="T2" fmla="*/ 120 w 154"/>
                <a:gd name="T3" fmla="*/ 8 h 22"/>
                <a:gd name="T4" fmla="*/ 154 w 154"/>
                <a:gd name="T5" fmla="*/ 4 h 22"/>
                <a:gd name="T6" fmla="*/ 37 w 154"/>
                <a:gd name="T7" fmla="*/ 0 h 22"/>
                <a:gd name="T8" fmla="*/ 0 w 154"/>
                <a:gd name="T9" fmla="*/ 4 h 22"/>
                <a:gd name="T10" fmla="*/ 0 60000 65536"/>
                <a:gd name="T11" fmla="*/ 0 60000 65536"/>
                <a:gd name="T12" fmla="*/ 0 60000 65536"/>
                <a:gd name="T13" fmla="*/ 0 60000 65536"/>
                <a:gd name="T14" fmla="*/ 0 60000 65536"/>
                <a:gd name="T15" fmla="*/ 0 w 154"/>
                <a:gd name="T16" fmla="*/ 0 h 22"/>
                <a:gd name="T17" fmla="*/ 154 w 154"/>
                <a:gd name="T18" fmla="*/ 22 h 22"/>
              </a:gdLst>
              <a:ahLst/>
              <a:cxnLst>
                <a:cxn ang="T10">
                  <a:pos x="T0" y="T1"/>
                </a:cxn>
                <a:cxn ang="T11">
                  <a:pos x="T2" y="T3"/>
                </a:cxn>
                <a:cxn ang="T12">
                  <a:pos x="T4" y="T5"/>
                </a:cxn>
                <a:cxn ang="T13">
                  <a:pos x="T6" y="T7"/>
                </a:cxn>
                <a:cxn ang="T14">
                  <a:pos x="T8" y="T9"/>
                </a:cxn>
              </a:cxnLst>
              <a:rect l="T15" t="T16" r="T17" b="T18"/>
              <a:pathLst>
                <a:path w="154" h="22">
                  <a:moveTo>
                    <a:pt x="0" y="11"/>
                  </a:moveTo>
                  <a:lnTo>
                    <a:pt x="120" y="22"/>
                  </a:lnTo>
                  <a:lnTo>
                    <a:pt x="154" y="12"/>
                  </a:lnTo>
                  <a:lnTo>
                    <a:pt x="37" y="0"/>
                  </a:lnTo>
                  <a:lnTo>
                    <a:pt x="0" y="11"/>
                  </a:lnTo>
                  <a:close/>
                </a:path>
              </a:pathLst>
            </a:custGeom>
            <a:solidFill>
              <a:srgbClr val="5FBF00"/>
            </a:solidFill>
            <a:ln w="9525">
              <a:noFill/>
              <a:round/>
              <a:headEnd/>
              <a:tailEnd/>
            </a:ln>
          </p:spPr>
          <p:txBody>
            <a:bodyPr/>
            <a:lstStyle/>
            <a:p>
              <a:endParaRPr lang="en-US"/>
            </a:p>
          </p:txBody>
        </p:sp>
        <p:sp>
          <p:nvSpPr>
            <p:cNvPr id="3899" name="Freeform 119"/>
            <p:cNvSpPr>
              <a:spLocks/>
            </p:cNvSpPr>
            <p:nvPr/>
          </p:nvSpPr>
          <p:spPr bwMode="gray">
            <a:xfrm>
              <a:off x="1529" y="1292"/>
              <a:ext cx="34" cy="81"/>
            </a:xfrm>
            <a:custGeom>
              <a:avLst/>
              <a:gdLst>
                <a:gd name="T0" fmla="*/ 0 w 34"/>
                <a:gd name="T1" fmla="*/ 4 h 92"/>
                <a:gd name="T2" fmla="*/ 34 w 34"/>
                <a:gd name="T3" fmla="*/ 0 h 92"/>
                <a:gd name="T4" fmla="*/ 34 w 34"/>
                <a:gd name="T5" fmla="*/ 32 h 92"/>
                <a:gd name="T6" fmla="*/ 0 w 34"/>
                <a:gd name="T7" fmla="*/ 37 h 92"/>
                <a:gd name="T8" fmla="*/ 0 w 34"/>
                <a:gd name="T9" fmla="*/ 4 h 92"/>
                <a:gd name="T10" fmla="*/ 0 60000 65536"/>
                <a:gd name="T11" fmla="*/ 0 60000 65536"/>
                <a:gd name="T12" fmla="*/ 0 60000 65536"/>
                <a:gd name="T13" fmla="*/ 0 60000 65536"/>
                <a:gd name="T14" fmla="*/ 0 60000 65536"/>
                <a:gd name="T15" fmla="*/ 0 w 34"/>
                <a:gd name="T16" fmla="*/ 0 h 92"/>
                <a:gd name="T17" fmla="*/ 34 w 34"/>
                <a:gd name="T18" fmla="*/ 92 h 92"/>
              </a:gdLst>
              <a:ahLst/>
              <a:cxnLst>
                <a:cxn ang="T10">
                  <a:pos x="T0" y="T1"/>
                </a:cxn>
                <a:cxn ang="T11">
                  <a:pos x="T2" y="T3"/>
                </a:cxn>
                <a:cxn ang="T12">
                  <a:pos x="T4" y="T5"/>
                </a:cxn>
                <a:cxn ang="T13">
                  <a:pos x="T6" y="T7"/>
                </a:cxn>
                <a:cxn ang="T14">
                  <a:pos x="T8" y="T9"/>
                </a:cxn>
              </a:cxnLst>
              <a:rect l="T15" t="T16" r="T17" b="T18"/>
              <a:pathLst>
                <a:path w="34" h="92">
                  <a:moveTo>
                    <a:pt x="0" y="10"/>
                  </a:moveTo>
                  <a:lnTo>
                    <a:pt x="34" y="0"/>
                  </a:lnTo>
                  <a:lnTo>
                    <a:pt x="34" y="77"/>
                  </a:lnTo>
                  <a:lnTo>
                    <a:pt x="0" y="92"/>
                  </a:lnTo>
                  <a:lnTo>
                    <a:pt x="0" y="10"/>
                  </a:lnTo>
                  <a:close/>
                </a:path>
              </a:pathLst>
            </a:custGeom>
            <a:solidFill>
              <a:srgbClr val="00FF00"/>
            </a:solidFill>
            <a:ln w="9525">
              <a:noFill/>
              <a:round/>
              <a:headEnd/>
              <a:tailEnd/>
            </a:ln>
          </p:spPr>
          <p:txBody>
            <a:bodyPr/>
            <a:lstStyle/>
            <a:p>
              <a:endParaRPr lang="en-US"/>
            </a:p>
          </p:txBody>
        </p:sp>
        <p:sp>
          <p:nvSpPr>
            <p:cNvPr id="3900" name="Freeform 120"/>
            <p:cNvSpPr>
              <a:spLocks/>
            </p:cNvSpPr>
            <p:nvPr/>
          </p:nvSpPr>
          <p:spPr bwMode="gray">
            <a:xfrm>
              <a:off x="1408" y="1291"/>
              <a:ext cx="121" cy="81"/>
            </a:xfrm>
            <a:custGeom>
              <a:avLst/>
              <a:gdLst>
                <a:gd name="T0" fmla="*/ 0 w 121"/>
                <a:gd name="T1" fmla="*/ 0 h 92"/>
                <a:gd name="T2" fmla="*/ 121 w 121"/>
                <a:gd name="T3" fmla="*/ 4 h 92"/>
                <a:gd name="T4" fmla="*/ 121 w 121"/>
                <a:gd name="T5" fmla="*/ 37 h 92"/>
                <a:gd name="T6" fmla="*/ 0 w 121"/>
                <a:gd name="T7" fmla="*/ 29 h 92"/>
                <a:gd name="T8" fmla="*/ 0 w 121"/>
                <a:gd name="T9" fmla="*/ 0 h 92"/>
                <a:gd name="T10" fmla="*/ 0 60000 65536"/>
                <a:gd name="T11" fmla="*/ 0 60000 65536"/>
                <a:gd name="T12" fmla="*/ 0 60000 65536"/>
                <a:gd name="T13" fmla="*/ 0 60000 65536"/>
                <a:gd name="T14" fmla="*/ 0 60000 65536"/>
                <a:gd name="T15" fmla="*/ 0 w 121"/>
                <a:gd name="T16" fmla="*/ 0 h 92"/>
                <a:gd name="T17" fmla="*/ 121 w 121"/>
                <a:gd name="T18" fmla="*/ 92 h 92"/>
              </a:gdLst>
              <a:ahLst/>
              <a:cxnLst>
                <a:cxn ang="T10">
                  <a:pos x="T0" y="T1"/>
                </a:cxn>
                <a:cxn ang="T11">
                  <a:pos x="T2" y="T3"/>
                </a:cxn>
                <a:cxn ang="T12">
                  <a:pos x="T4" y="T5"/>
                </a:cxn>
                <a:cxn ang="T13">
                  <a:pos x="T6" y="T7"/>
                </a:cxn>
                <a:cxn ang="T14">
                  <a:pos x="T8" y="T9"/>
                </a:cxn>
              </a:cxnLst>
              <a:rect l="T15" t="T16" r="T17" b="T18"/>
              <a:pathLst>
                <a:path w="121" h="92">
                  <a:moveTo>
                    <a:pt x="0" y="0"/>
                  </a:moveTo>
                  <a:lnTo>
                    <a:pt x="121" y="11"/>
                  </a:lnTo>
                  <a:lnTo>
                    <a:pt x="121" y="92"/>
                  </a:lnTo>
                  <a:lnTo>
                    <a:pt x="0" y="73"/>
                  </a:lnTo>
                  <a:lnTo>
                    <a:pt x="0" y="0"/>
                  </a:lnTo>
                  <a:close/>
                </a:path>
              </a:pathLst>
            </a:custGeom>
            <a:solidFill>
              <a:srgbClr val="7FFF00"/>
            </a:solidFill>
            <a:ln w="9525">
              <a:noFill/>
              <a:round/>
              <a:headEnd/>
              <a:tailEnd/>
            </a:ln>
          </p:spPr>
          <p:txBody>
            <a:bodyPr/>
            <a:lstStyle/>
            <a:p>
              <a:endParaRPr lang="en-US"/>
            </a:p>
          </p:txBody>
        </p:sp>
        <p:sp>
          <p:nvSpPr>
            <p:cNvPr id="3901" name="Freeform 121"/>
            <p:cNvSpPr>
              <a:spLocks/>
            </p:cNvSpPr>
            <p:nvPr/>
          </p:nvSpPr>
          <p:spPr bwMode="gray">
            <a:xfrm>
              <a:off x="1536" y="1359"/>
              <a:ext cx="48" cy="200"/>
            </a:xfrm>
            <a:custGeom>
              <a:avLst/>
              <a:gdLst>
                <a:gd name="T0" fmla="*/ 48 w 48"/>
                <a:gd name="T1" fmla="*/ 0 h 227"/>
                <a:gd name="T2" fmla="*/ 0 w 48"/>
                <a:gd name="T3" fmla="*/ 10 h 227"/>
                <a:gd name="T4" fmla="*/ 0 w 48"/>
                <a:gd name="T5" fmla="*/ 94 h 227"/>
                <a:gd name="T6" fmla="*/ 48 w 48"/>
                <a:gd name="T7" fmla="*/ 82 h 227"/>
                <a:gd name="T8" fmla="*/ 48 w 48"/>
                <a:gd name="T9" fmla="*/ 0 h 227"/>
                <a:gd name="T10" fmla="*/ 0 60000 65536"/>
                <a:gd name="T11" fmla="*/ 0 60000 65536"/>
                <a:gd name="T12" fmla="*/ 0 60000 65536"/>
                <a:gd name="T13" fmla="*/ 0 60000 65536"/>
                <a:gd name="T14" fmla="*/ 0 60000 65536"/>
                <a:gd name="T15" fmla="*/ 0 w 48"/>
                <a:gd name="T16" fmla="*/ 0 h 227"/>
                <a:gd name="T17" fmla="*/ 48 w 48"/>
                <a:gd name="T18" fmla="*/ 227 h 227"/>
              </a:gdLst>
              <a:ahLst/>
              <a:cxnLst>
                <a:cxn ang="T10">
                  <a:pos x="T0" y="T1"/>
                </a:cxn>
                <a:cxn ang="T11">
                  <a:pos x="T2" y="T3"/>
                </a:cxn>
                <a:cxn ang="T12">
                  <a:pos x="T4" y="T5"/>
                </a:cxn>
                <a:cxn ang="T13">
                  <a:pos x="T6" y="T7"/>
                </a:cxn>
                <a:cxn ang="T14">
                  <a:pos x="T8" y="T9"/>
                </a:cxn>
              </a:cxnLst>
              <a:rect l="T15" t="T16" r="T17" b="T18"/>
              <a:pathLst>
                <a:path w="48" h="227">
                  <a:moveTo>
                    <a:pt x="48" y="0"/>
                  </a:moveTo>
                  <a:lnTo>
                    <a:pt x="0" y="24"/>
                  </a:lnTo>
                  <a:lnTo>
                    <a:pt x="0" y="227"/>
                  </a:lnTo>
                  <a:lnTo>
                    <a:pt x="48" y="198"/>
                  </a:lnTo>
                  <a:lnTo>
                    <a:pt x="48" y="0"/>
                  </a:lnTo>
                  <a:close/>
                </a:path>
              </a:pathLst>
            </a:custGeom>
            <a:solidFill>
              <a:srgbClr val="00FF00"/>
            </a:solidFill>
            <a:ln w="9525">
              <a:noFill/>
              <a:round/>
              <a:headEnd/>
              <a:tailEnd/>
            </a:ln>
          </p:spPr>
          <p:txBody>
            <a:bodyPr/>
            <a:lstStyle/>
            <a:p>
              <a:endParaRPr lang="en-US"/>
            </a:p>
          </p:txBody>
        </p:sp>
        <p:sp>
          <p:nvSpPr>
            <p:cNvPr id="3902" name="Freeform 122"/>
            <p:cNvSpPr>
              <a:spLocks/>
            </p:cNvSpPr>
            <p:nvPr/>
          </p:nvSpPr>
          <p:spPr bwMode="gray">
            <a:xfrm>
              <a:off x="1399" y="1362"/>
              <a:ext cx="137" cy="197"/>
            </a:xfrm>
            <a:custGeom>
              <a:avLst/>
              <a:gdLst>
                <a:gd name="T0" fmla="*/ 0 w 137"/>
                <a:gd name="T1" fmla="*/ 0 h 224"/>
                <a:gd name="T2" fmla="*/ 137 w 137"/>
                <a:gd name="T3" fmla="*/ 9 h 224"/>
                <a:gd name="T4" fmla="*/ 137 w 137"/>
                <a:gd name="T5" fmla="*/ 91 h 224"/>
                <a:gd name="T6" fmla="*/ 0 w 137"/>
                <a:gd name="T7" fmla="*/ 80 h 224"/>
                <a:gd name="T8" fmla="*/ 0 w 137"/>
                <a:gd name="T9" fmla="*/ 0 h 224"/>
                <a:gd name="T10" fmla="*/ 0 60000 65536"/>
                <a:gd name="T11" fmla="*/ 0 60000 65536"/>
                <a:gd name="T12" fmla="*/ 0 60000 65536"/>
                <a:gd name="T13" fmla="*/ 0 60000 65536"/>
                <a:gd name="T14" fmla="*/ 0 60000 65536"/>
                <a:gd name="T15" fmla="*/ 0 w 137"/>
                <a:gd name="T16" fmla="*/ 0 h 224"/>
                <a:gd name="T17" fmla="*/ 137 w 137"/>
                <a:gd name="T18" fmla="*/ 224 h 224"/>
              </a:gdLst>
              <a:ahLst/>
              <a:cxnLst>
                <a:cxn ang="T10">
                  <a:pos x="T0" y="T1"/>
                </a:cxn>
                <a:cxn ang="T11">
                  <a:pos x="T2" y="T3"/>
                </a:cxn>
                <a:cxn ang="T12">
                  <a:pos x="T4" y="T5"/>
                </a:cxn>
                <a:cxn ang="T13">
                  <a:pos x="T6" y="T7"/>
                </a:cxn>
                <a:cxn ang="T14">
                  <a:pos x="T8" y="T9"/>
                </a:cxn>
              </a:cxnLst>
              <a:rect l="T15" t="T16" r="T17" b="T18"/>
              <a:pathLst>
                <a:path w="137" h="224">
                  <a:moveTo>
                    <a:pt x="0" y="0"/>
                  </a:moveTo>
                  <a:lnTo>
                    <a:pt x="137" y="21"/>
                  </a:lnTo>
                  <a:lnTo>
                    <a:pt x="137" y="224"/>
                  </a:lnTo>
                  <a:lnTo>
                    <a:pt x="0" y="197"/>
                  </a:lnTo>
                  <a:lnTo>
                    <a:pt x="0" y="0"/>
                  </a:lnTo>
                  <a:close/>
                </a:path>
              </a:pathLst>
            </a:custGeom>
            <a:solidFill>
              <a:srgbClr val="7FFF00"/>
            </a:solidFill>
            <a:ln w="9525">
              <a:noFill/>
              <a:round/>
              <a:headEnd/>
              <a:tailEnd/>
            </a:ln>
          </p:spPr>
          <p:txBody>
            <a:bodyPr/>
            <a:lstStyle/>
            <a:p>
              <a:endParaRPr lang="en-US"/>
            </a:p>
          </p:txBody>
        </p:sp>
        <p:sp>
          <p:nvSpPr>
            <p:cNvPr id="3903" name="Freeform 123"/>
            <p:cNvSpPr>
              <a:spLocks/>
            </p:cNvSpPr>
            <p:nvPr/>
          </p:nvSpPr>
          <p:spPr bwMode="gray">
            <a:xfrm>
              <a:off x="1414" y="1295"/>
              <a:ext cx="18" cy="7"/>
            </a:xfrm>
            <a:custGeom>
              <a:avLst/>
              <a:gdLst>
                <a:gd name="T0" fmla="*/ 0 w 18"/>
                <a:gd name="T1" fmla="*/ 0 h 8"/>
                <a:gd name="T2" fmla="*/ 18 w 18"/>
                <a:gd name="T3" fmla="*/ 2 h 8"/>
                <a:gd name="T4" fmla="*/ 18 w 18"/>
                <a:gd name="T5" fmla="*/ 4 h 8"/>
                <a:gd name="T6" fmla="*/ 0 w 18"/>
                <a:gd name="T7" fmla="*/ 4 h 8"/>
                <a:gd name="T8" fmla="*/ 0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0" y="0"/>
                  </a:moveTo>
                  <a:lnTo>
                    <a:pt x="18" y="2"/>
                  </a:lnTo>
                  <a:lnTo>
                    <a:pt x="18" y="8"/>
                  </a:lnTo>
                  <a:lnTo>
                    <a:pt x="0" y="6"/>
                  </a:lnTo>
                  <a:lnTo>
                    <a:pt x="0" y="0"/>
                  </a:lnTo>
                  <a:close/>
                </a:path>
              </a:pathLst>
            </a:custGeom>
            <a:solidFill>
              <a:srgbClr val="000000"/>
            </a:solidFill>
            <a:ln w="9525">
              <a:noFill/>
              <a:round/>
              <a:headEnd/>
              <a:tailEnd/>
            </a:ln>
          </p:spPr>
          <p:txBody>
            <a:bodyPr/>
            <a:lstStyle/>
            <a:p>
              <a:endParaRPr lang="en-US"/>
            </a:p>
          </p:txBody>
        </p:sp>
        <p:sp>
          <p:nvSpPr>
            <p:cNvPr id="3904" name="Freeform 124"/>
            <p:cNvSpPr>
              <a:spLocks/>
            </p:cNvSpPr>
            <p:nvPr/>
          </p:nvSpPr>
          <p:spPr bwMode="gray">
            <a:xfrm>
              <a:off x="1437" y="1306"/>
              <a:ext cx="18" cy="7"/>
            </a:xfrm>
            <a:custGeom>
              <a:avLst/>
              <a:gdLst>
                <a:gd name="T0" fmla="*/ 0 w 18"/>
                <a:gd name="T1" fmla="*/ 0 h 8"/>
                <a:gd name="T2" fmla="*/ 18 w 18"/>
                <a:gd name="T3" fmla="*/ 2 h 8"/>
                <a:gd name="T4" fmla="*/ 18 w 18"/>
                <a:gd name="T5" fmla="*/ 4 h 8"/>
                <a:gd name="T6" fmla="*/ 0 w 18"/>
                <a:gd name="T7" fmla="*/ 4 h 8"/>
                <a:gd name="T8" fmla="*/ 0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0" y="0"/>
                  </a:moveTo>
                  <a:lnTo>
                    <a:pt x="18" y="2"/>
                  </a:lnTo>
                  <a:lnTo>
                    <a:pt x="18" y="8"/>
                  </a:lnTo>
                  <a:lnTo>
                    <a:pt x="0" y="7"/>
                  </a:lnTo>
                  <a:lnTo>
                    <a:pt x="0" y="0"/>
                  </a:lnTo>
                  <a:close/>
                </a:path>
              </a:pathLst>
            </a:custGeom>
            <a:solidFill>
              <a:srgbClr val="000000"/>
            </a:solidFill>
            <a:ln w="9525">
              <a:noFill/>
              <a:round/>
              <a:headEnd/>
              <a:tailEnd/>
            </a:ln>
          </p:spPr>
          <p:txBody>
            <a:bodyPr/>
            <a:lstStyle/>
            <a:p>
              <a:endParaRPr lang="en-US"/>
            </a:p>
          </p:txBody>
        </p:sp>
        <p:sp>
          <p:nvSpPr>
            <p:cNvPr id="3905" name="Freeform 125"/>
            <p:cNvSpPr>
              <a:spLocks/>
            </p:cNvSpPr>
            <p:nvPr/>
          </p:nvSpPr>
          <p:spPr bwMode="gray">
            <a:xfrm>
              <a:off x="1462" y="1298"/>
              <a:ext cx="18" cy="7"/>
            </a:xfrm>
            <a:custGeom>
              <a:avLst/>
              <a:gdLst>
                <a:gd name="T0" fmla="*/ 0 w 18"/>
                <a:gd name="T1" fmla="*/ 0 h 8"/>
                <a:gd name="T2" fmla="*/ 18 w 18"/>
                <a:gd name="T3" fmla="*/ 2 h 8"/>
                <a:gd name="T4" fmla="*/ 18 w 18"/>
                <a:gd name="T5" fmla="*/ 4 h 8"/>
                <a:gd name="T6" fmla="*/ 0 w 18"/>
                <a:gd name="T7" fmla="*/ 4 h 8"/>
                <a:gd name="T8" fmla="*/ 0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0" y="0"/>
                  </a:moveTo>
                  <a:lnTo>
                    <a:pt x="18" y="2"/>
                  </a:lnTo>
                  <a:lnTo>
                    <a:pt x="18" y="8"/>
                  </a:lnTo>
                  <a:lnTo>
                    <a:pt x="0" y="6"/>
                  </a:lnTo>
                  <a:lnTo>
                    <a:pt x="0" y="0"/>
                  </a:lnTo>
                  <a:close/>
                </a:path>
              </a:pathLst>
            </a:custGeom>
            <a:solidFill>
              <a:srgbClr val="000000"/>
            </a:solidFill>
            <a:ln w="9525">
              <a:noFill/>
              <a:round/>
              <a:headEnd/>
              <a:tailEnd/>
            </a:ln>
          </p:spPr>
          <p:txBody>
            <a:bodyPr/>
            <a:lstStyle/>
            <a:p>
              <a:endParaRPr lang="en-US"/>
            </a:p>
          </p:txBody>
        </p:sp>
        <p:sp>
          <p:nvSpPr>
            <p:cNvPr id="3906" name="Freeform 126"/>
            <p:cNvSpPr>
              <a:spLocks/>
            </p:cNvSpPr>
            <p:nvPr/>
          </p:nvSpPr>
          <p:spPr bwMode="gray">
            <a:xfrm>
              <a:off x="1488" y="1301"/>
              <a:ext cx="18" cy="7"/>
            </a:xfrm>
            <a:custGeom>
              <a:avLst/>
              <a:gdLst>
                <a:gd name="T0" fmla="*/ 0 w 18"/>
                <a:gd name="T1" fmla="*/ 0 h 8"/>
                <a:gd name="T2" fmla="*/ 18 w 18"/>
                <a:gd name="T3" fmla="*/ 2 h 8"/>
                <a:gd name="T4" fmla="*/ 18 w 18"/>
                <a:gd name="T5" fmla="*/ 4 h 8"/>
                <a:gd name="T6" fmla="*/ 0 w 18"/>
                <a:gd name="T7" fmla="*/ 4 h 8"/>
                <a:gd name="T8" fmla="*/ 0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0" y="0"/>
                  </a:moveTo>
                  <a:lnTo>
                    <a:pt x="18" y="2"/>
                  </a:lnTo>
                  <a:lnTo>
                    <a:pt x="18" y="8"/>
                  </a:lnTo>
                  <a:lnTo>
                    <a:pt x="0" y="6"/>
                  </a:lnTo>
                  <a:lnTo>
                    <a:pt x="0" y="0"/>
                  </a:lnTo>
                  <a:close/>
                </a:path>
              </a:pathLst>
            </a:custGeom>
            <a:solidFill>
              <a:srgbClr val="000000"/>
            </a:solidFill>
            <a:ln w="9525">
              <a:noFill/>
              <a:round/>
              <a:headEnd/>
              <a:tailEnd/>
            </a:ln>
          </p:spPr>
          <p:txBody>
            <a:bodyPr/>
            <a:lstStyle/>
            <a:p>
              <a:endParaRPr lang="en-US"/>
            </a:p>
          </p:txBody>
        </p:sp>
        <p:sp>
          <p:nvSpPr>
            <p:cNvPr id="3907" name="Freeform 127"/>
            <p:cNvSpPr>
              <a:spLocks/>
            </p:cNvSpPr>
            <p:nvPr/>
          </p:nvSpPr>
          <p:spPr bwMode="gray">
            <a:xfrm>
              <a:off x="1488" y="1313"/>
              <a:ext cx="18" cy="6"/>
            </a:xfrm>
            <a:custGeom>
              <a:avLst/>
              <a:gdLst>
                <a:gd name="T0" fmla="*/ 0 w 18"/>
                <a:gd name="T1" fmla="*/ 0 h 7"/>
                <a:gd name="T2" fmla="*/ 18 w 18"/>
                <a:gd name="T3" fmla="*/ 1 h 7"/>
                <a:gd name="T4" fmla="*/ 18 w 18"/>
                <a:gd name="T5" fmla="*/ 3 h 7"/>
                <a:gd name="T6" fmla="*/ 0 w 18"/>
                <a:gd name="T7" fmla="*/ 3 h 7"/>
                <a:gd name="T8" fmla="*/ 0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0" y="0"/>
                  </a:moveTo>
                  <a:lnTo>
                    <a:pt x="18" y="1"/>
                  </a:lnTo>
                  <a:lnTo>
                    <a:pt x="18" y="7"/>
                  </a:lnTo>
                  <a:lnTo>
                    <a:pt x="0" y="5"/>
                  </a:lnTo>
                  <a:lnTo>
                    <a:pt x="0" y="0"/>
                  </a:lnTo>
                  <a:close/>
                </a:path>
              </a:pathLst>
            </a:custGeom>
            <a:solidFill>
              <a:srgbClr val="000000"/>
            </a:solidFill>
            <a:ln w="9525">
              <a:noFill/>
              <a:round/>
              <a:headEnd/>
              <a:tailEnd/>
            </a:ln>
          </p:spPr>
          <p:txBody>
            <a:bodyPr/>
            <a:lstStyle/>
            <a:p>
              <a:endParaRPr lang="en-US"/>
            </a:p>
          </p:txBody>
        </p:sp>
        <p:sp>
          <p:nvSpPr>
            <p:cNvPr id="3908" name="Freeform 128"/>
            <p:cNvSpPr>
              <a:spLocks/>
            </p:cNvSpPr>
            <p:nvPr/>
          </p:nvSpPr>
          <p:spPr bwMode="gray">
            <a:xfrm>
              <a:off x="1461" y="1322"/>
              <a:ext cx="18" cy="7"/>
            </a:xfrm>
            <a:custGeom>
              <a:avLst/>
              <a:gdLst>
                <a:gd name="T0" fmla="*/ 0 w 18"/>
                <a:gd name="T1" fmla="*/ 0 h 8"/>
                <a:gd name="T2" fmla="*/ 18 w 18"/>
                <a:gd name="T3" fmla="*/ 2 h 8"/>
                <a:gd name="T4" fmla="*/ 18 w 18"/>
                <a:gd name="T5" fmla="*/ 4 h 8"/>
                <a:gd name="T6" fmla="*/ 0 w 18"/>
                <a:gd name="T7" fmla="*/ 4 h 8"/>
                <a:gd name="T8" fmla="*/ 0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0" y="0"/>
                  </a:moveTo>
                  <a:lnTo>
                    <a:pt x="18" y="2"/>
                  </a:lnTo>
                  <a:lnTo>
                    <a:pt x="18" y="8"/>
                  </a:lnTo>
                  <a:lnTo>
                    <a:pt x="0" y="6"/>
                  </a:lnTo>
                  <a:lnTo>
                    <a:pt x="0" y="0"/>
                  </a:lnTo>
                  <a:close/>
                </a:path>
              </a:pathLst>
            </a:custGeom>
            <a:solidFill>
              <a:srgbClr val="000000"/>
            </a:solidFill>
            <a:ln w="9525">
              <a:noFill/>
              <a:round/>
              <a:headEnd/>
              <a:tailEnd/>
            </a:ln>
          </p:spPr>
          <p:txBody>
            <a:bodyPr/>
            <a:lstStyle/>
            <a:p>
              <a:endParaRPr lang="en-US"/>
            </a:p>
          </p:txBody>
        </p:sp>
        <p:sp>
          <p:nvSpPr>
            <p:cNvPr id="3909" name="Freeform 129"/>
            <p:cNvSpPr>
              <a:spLocks/>
            </p:cNvSpPr>
            <p:nvPr/>
          </p:nvSpPr>
          <p:spPr bwMode="gray">
            <a:xfrm>
              <a:off x="1488" y="1335"/>
              <a:ext cx="18" cy="7"/>
            </a:xfrm>
            <a:custGeom>
              <a:avLst/>
              <a:gdLst>
                <a:gd name="T0" fmla="*/ 0 w 18"/>
                <a:gd name="T1" fmla="*/ 0 h 8"/>
                <a:gd name="T2" fmla="*/ 18 w 18"/>
                <a:gd name="T3" fmla="*/ 2 h 8"/>
                <a:gd name="T4" fmla="*/ 18 w 18"/>
                <a:gd name="T5" fmla="*/ 4 h 8"/>
                <a:gd name="T6" fmla="*/ 0 w 18"/>
                <a:gd name="T7" fmla="*/ 4 h 8"/>
                <a:gd name="T8" fmla="*/ 0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0" y="0"/>
                  </a:moveTo>
                  <a:lnTo>
                    <a:pt x="18" y="2"/>
                  </a:lnTo>
                  <a:lnTo>
                    <a:pt x="18" y="8"/>
                  </a:lnTo>
                  <a:lnTo>
                    <a:pt x="0" y="6"/>
                  </a:lnTo>
                  <a:lnTo>
                    <a:pt x="0" y="0"/>
                  </a:lnTo>
                  <a:close/>
                </a:path>
              </a:pathLst>
            </a:custGeom>
            <a:solidFill>
              <a:srgbClr val="000000"/>
            </a:solidFill>
            <a:ln w="9525">
              <a:noFill/>
              <a:round/>
              <a:headEnd/>
              <a:tailEnd/>
            </a:ln>
          </p:spPr>
          <p:txBody>
            <a:bodyPr/>
            <a:lstStyle/>
            <a:p>
              <a:endParaRPr lang="en-US"/>
            </a:p>
          </p:txBody>
        </p:sp>
        <p:sp>
          <p:nvSpPr>
            <p:cNvPr id="3910" name="Freeform 130"/>
            <p:cNvSpPr>
              <a:spLocks/>
            </p:cNvSpPr>
            <p:nvPr/>
          </p:nvSpPr>
          <p:spPr bwMode="gray">
            <a:xfrm>
              <a:off x="1512" y="1383"/>
              <a:ext cx="18" cy="7"/>
            </a:xfrm>
            <a:custGeom>
              <a:avLst/>
              <a:gdLst>
                <a:gd name="T0" fmla="*/ 0 w 18"/>
                <a:gd name="T1" fmla="*/ 0 h 8"/>
                <a:gd name="T2" fmla="*/ 18 w 18"/>
                <a:gd name="T3" fmla="*/ 2 h 8"/>
                <a:gd name="T4" fmla="*/ 18 w 18"/>
                <a:gd name="T5" fmla="*/ 4 h 8"/>
                <a:gd name="T6" fmla="*/ 0 w 18"/>
                <a:gd name="T7" fmla="*/ 4 h 8"/>
                <a:gd name="T8" fmla="*/ 0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0" y="0"/>
                  </a:moveTo>
                  <a:lnTo>
                    <a:pt x="18" y="2"/>
                  </a:lnTo>
                  <a:lnTo>
                    <a:pt x="18" y="8"/>
                  </a:lnTo>
                  <a:lnTo>
                    <a:pt x="0" y="6"/>
                  </a:lnTo>
                  <a:lnTo>
                    <a:pt x="0" y="0"/>
                  </a:lnTo>
                  <a:close/>
                </a:path>
              </a:pathLst>
            </a:custGeom>
            <a:solidFill>
              <a:srgbClr val="000000"/>
            </a:solidFill>
            <a:ln w="9525">
              <a:noFill/>
              <a:round/>
              <a:headEnd/>
              <a:tailEnd/>
            </a:ln>
          </p:spPr>
          <p:txBody>
            <a:bodyPr/>
            <a:lstStyle/>
            <a:p>
              <a:endParaRPr lang="en-US"/>
            </a:p>
          </p:txBody>
        </p:sp>
        <p:sp>
          <p:nvSpPr>
            <p:cNvPr id="3911" name="Freeform 131"/>
            <p:cNvSpPr>
              <a:spLocks/>
            </p:cNvSpPr>
            <p:nvPr/>
          </p:nvSpPr>
          <p:spPr bwMode="gray">
            <a:xfrm>
              <a:off x="1513" y="1405"/>
              <a:ext cx="17" cy="7"/>
            </a:xfrm>
            <a:custGeom>
              <a:avLst/>
              <a:gdLst>
                <a:gd name="T0" fmla="*/ 0 w 17"/>
                <a:gd name="T1" fmla="*/ 0 h 8"/>
                <a:gd name="T2" fmla="*/ 17 w 17"/>
                <a:gd name="T3" fmla="*/ 2 h 8"/>
                <a:gd name="T4" fmla="*/ 17 w 17"/>
                <a:gd name="T5" fmla="*/ 4 h 8"/>
                <a:gd name="T6" fmla="*/ 0 w 17"/>
                <a:gd name="T7" fmla="*/ 4 h 8"/>
                <a:gd name="T8" fmla="*/ 0 w 17"/>
                <a:gd name="T9" fmla="*/ 0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0" y="0"/>
                  </a:moveTo>
                  <a:lnTo>
                    <a:pt x="17" y="2"/>
                  </a:lnTo>
                  <a:lnTo>
                    <a:pt x="17" y="8"/>
                  </a:lnTo>
                  <a:lnTo>
                    <a:pt x="0" y="6"/>
                  </a:lnTo>
                  <a:lnTo>
                    <a:pt x="0" y="0"/>
                  </a:lnTo>
                  <a:close/>
                </a:path>
              </a:pathLst>
            </a:custGeom>
            <a:solidFill>
              <a:srgbClr val="000000"/>
            </a:solidFill>
            <a:ln w="9525">
              <a:noFill/>
              <a:round/>
              <a:headEnd/>
              <a:tailEnd/>
            </a:ln>
          </p:spPr>
          <p:txBody>
            <a:bodyPr/>
            <a:lstStyle/>
            <a:p>
              <a:endParaRPr lang="en-US"/>
            </a:p>
          </p:txBody>
        </p:sp>
        <p:sp>
          <p:nvSpPr>
            <p:cNvPr id="3912" name="Freeform 132"/>
            <p:cNvSpPr>
              <a:spLocks/>
            </p:cNvSpPr>
            <p:nvPr/>
          </p:nvSpPr>
          <p:spPr bwMode="gray">
            <a:xfrm>
              <a:off x="1548" y="1355"/>
              <a:ext cx="227" cy="75"/>
            </a:xfrm>
            <a:custGeom>
              <a:avLst/>
              <a:gdLst>
                <a:gd name="T0" fmla="*/ 0 w 227"/>
                <a:gd name="T1" fmla="*/ 26 h 85"/>
                <a:gd name="T2" fmla="*/ 128 w 227"/>
                <a:gd name="T3" fmla="*/ 35 h 85"/>
                <a:gd name="T4" fmla="*/ 227 w 227"/>
                <a:gd name="T5" fmla="*/ 7 h 85"/>
                <a:gd name="T6" fmla="*/ 103 w 227"/>
                <a:gd name="T7" fmla="*/ 0 h 85"/>
                <a:gd name="T8" fmla="*/ 0 w 227"/>
                <a:gd name="T9" fmla="*/ 26 h 85"/>
                <a:gd name="T10" fmla="*/ 0 60000 65536"/>
                <a:gd name="T11" fmla="*/ 0 60000 65536"/>
                <a:gd name="T12" fmla="*/ 0 60000 65536"/>
                <a:gd name="T13" fmla="*/ 0 60000 65536"/>
                <a:gd name="T14" fmla="*/ 0 60000 65536"/>
                <a:gd name="T15" fmla="*/ 0 w 227"/>
                <a:gd name="T16" fmla="*/ 0 h 85"/>
                <a:gd name="T17" fmla="*/ 227 w 227"/>
                <a:gd name="T18" fmla="*/ 85 h 85"/>
              </a:gdLst>
              <a:ahLst/>
              <a:cxnLst>
                <a:cxn ang="T10">
                  <a:pos x="T0" y="T1"/>
                </a:cxn>
                <a:cxn ang="T11">
                  <a:pos x="T2" y="T3"/>
                </a:cxn>
                <a:cxn ang="T12">
                  <a:pos x="T4" y="T5"/>
                </a:cxn>
                <a:cxn ang="T13">
                  <a:pos x="T6" y="T7"/>
                </a:cxn>
                <a:cxn ang="T14">
                  <a:pos x="T8" y="T9"/>
                </a:cxn>
              </a:cxnLst>
              <a:rect l="T15" t="T16" r="T17" b="T18"/>
              <a:pathLst>
                <a:path w="227" h="85">
                  <a:moveTo>
                    <a:pt x="0" y="62"/>
                  </a:moveTo>
                  <a:lnTo>
                    <a:pt x="128" y="85"/>
                  </a:lnTo>
                  <a:lnTo>
                    <a:pt x="227" y="16"/>
                  </a:lnTo>
                  <a:lnTo>
                    <a:pt x="103" y="0"/>
                  </a:lnTo>
                  <a:lnTo>
                    <a:pt x="0" y="62"/>
                  </a:lnTo>
                  <a:close/>
                </a:path>
              </a:pathLst>
            </a:custGeom>
            <a:solidFill>
              <a:srgbClr val="FF5F1F"/>
            </a:solidFill>
            <a:ln w="9525">
              <a:noFill/>
              <a:round/>
              <a:headEnd/>
              <a:tailEnd/>
            </a:ln>
          </p:spPr>
          <p:txBody>
            <a:bodyPr/>
            <a:lstStyle/>
            <a:p>
              <a:endParaRPr lang="en-US"/>
            </a:p>
          </p:txBody>
        </p:sp>
        <p:sp>
          <p:nvSpPr>
            <p:cNvPr id="3913" name="Freeform 133"/>
            <p:cNvSpPr>
              <a:spLocks/>
            </p:cNvSpPr>
            <p:nvPr/>
          </p:nvSpPr>
          <p:spPr bwMode="gray">
            <a:xfrm>
              <a:off x="1579" y="1291"/>
              <a:ext cx="94" cy="127"/>
            </a:xfrm>
            <a:custGeom>
              <a:avLst/>
              <a:gdLst>
                <a:gd name="T0" fmla="*/ 0 w 94"/>
                <a:gd name="T1" fmla="*/ 0 h 144"/>
                <a:gd name="T2" fmla="*/ 94 w 94"/>
                <a:gd name="T3" fmla="*/ 4 h 144"/>
                <a:gd name="T4" fmla="*/ 94 w 94"/>
                <a:gd name="T5" fmla="*/ 60 h 144"/>
                <a:gd name="T6" fmla="*/ 0 w 94"/>
                <a:gd name="T7" fmla="*/ 52 h 144"/>
                <a:gd name="T8" fmla="*/ 0 w 94"/>
                <a:gd name="T9" fmla="*/ 0 h 144"/>
                <a:gd name="T10" fmla="*/ 0 60000 65536"/>
                <a:gd name="T11" fmla="*/ 0 60000 65536"/>
                <a:gd name="T12" fmla="*/ 0 60000 65536"/>
                <a:gd name="T13" fmla="*/ 0 60000 65536"/>
                <a:gd name="T14" fmla="*/ 0 60000 65536"/>
                <a:gd name="T15" fmla="*/ 0 w 94"/>
                <a:gd name="T16" fmla="*/ 0 h 144"/>
                <a:gd name="T17" fmla="*/ 94 w 94"/>
                <a:gd name="T18" fmla="*/ 144 h 144"/>
              </a:gdLst>
              <a:ahLst/>
              <a:cxnLst>
                <a:cxn ang="T10">
                  <a:pos x="T0" y="T1"/>
                </a:cxn>
                <a:cxn ang="T11">
                  <a:pos x="T2" y="T3"/>
                </a:cxn>
                <a:cxn ang="T12">
                  <a:pos x="T4" y="T5"/>
                </a:cxn>
                <a:cxn ang="T13">
                  <a:pos x="T6" y="T7"/>
                </a:cxn>
                <a:cxn ang="T14">
                  <a:pos x="T8" y="T9"/>
                </a:cxn>
              </a:cxnLst>
              <a:rect l="T15" t="T16" r="T17" b="T18"/>
              <a:pathLst>
                <a:path w="94" h="144">
                  <a:moveTo>
                    <a:pt x="0" y="0"/>
                  </a:moveTo>
                  <a:lnTo>
                    <a:pt x="94" y="7"/>
                  </a:lnTo>
                  <a:lnTo>
                    <a:pt x="94" y="144"/>
                  </a:lnTo>
                  <a:lnTo>
                    <a:pt x="0" y="125"/>
                  </a:lnTo>
                  <a:lnTo>
                    <a:pt x="0" y="0"/>
                  </a:lnTo>
                  <a:close/>
                </a:path>
              </a:pathLst>
            </a:custGeom>
            <a:solidFill>
              <a:srgbClr val="FF5F00"/>
            </a:solidFill>
            <a:ln w="9525">
              <a:noFill/>
              <a:round/>
              <a:headEnd/>
              <a:tailEnd/>
            </a:ln>
          </p:spPr>
          <p:txBody>
            <a:bodyPr/>
            <a:lstStyle/>
            <a:p>
              <a:endParaRPr lang="en-US"/>
            </a:p>
          </p:txBody>
        </p:sp>
        <p:sp>
          <p:nvSpPr>
            <p:cNvPr id="3914" name="Freeform 134"/>
            <p:cNvSpPr>
              <a:spLocks/>
            </p:cNvSpPr>
            <p:nvPr/>
          </p:nvSpPr>
          <p:spPr bwMode="gray">
            <a:xfrm>
              <a:off x="1672" y="1271"/>
              <a:ext cx="82" cy="146"/>
            </a:xfrm>
            <a:custGeom>
              <a:avLst/>
              <a:gdLst>
                <a:gd name="T0" fmla="*/ 0 w 82"/>
                <a:gd name="T1" fmla="*/ 12 h 166"/>
                <a:gd name="T2" fmla="*/ 0 w 82"/>
                <a:gd name="T3" fmla="*/ 68 h 166"/>
                <a:gd name="T4" fmla="*/ 82 w 82"/>
                <a:gd name="T5" fmla="*/ 46 h 166"/>
                <a:gd name="T6" fmla="*/ 82 w 82"/>
                <a:gd name="T7" fmla="*/ 0 h 166"/>
                <a:gd name="T8" fmla="*/ 0 w 82"/>
                <a:gd name="T9" fmla="*/ 12 h 166"/>
                <a:gd name="T10" fmla="*/ 0 60000 65536"/>
                <a:gd name="T11" fmla="*/ 0 60000 65536"/>
                <a:gd name="T12" fmla="*/ 0 60000 65536"/>
                <a:gd name="T13" fmla="*/ 0 60000 65536"/>
                <a:gd name="T14" fmla="*/ 0 60000 65536"/>
                <a:gd name="T15" fmla="*/ 0 w 82"/>
                <a:gd name="T16" fmla="*/ 0 h 166"/>
                <a:gd name="T17" fmla="*/ 82 w 82"/>
                <a:gd name="T18" fmla="*/ 166 h 166"/>
              </a:gdLst>
              <a:ahLst/>
              <a:cxnLst>
                <a:cxn ang="T10">
                  <a:pos x="T0" y="T1"/>
                </a:cxn>
                <a:cxn ang="T11">
                  <a:pos x="T2" y="T3"/>
                </a:cxn>
                <a:cxn ang="T12">
                  <a:pos x="T4" y="T5"/>
                </a:cxn>
                <a:cxn ang="T13">
                  <a:pos x="T6" y="T7"/>
                </a:cxn>
                <a:cxn ang="T14">
                  <a:pos x="T8" y="T9"/>
                </a:cxn>
              </a:cxnLst>
              <a:rect l="T15" t="T16" r="T17" b="T18"/>
              <a:pathLst>
                <a:path w="82" h="166">
                  <a:moveTo>
                    <a:pt x="0" y="30"/>
                  </a:moveTo>
                  <a:lnTo>
                    <a:pt x="0" y="166"/>
                  </a:lnTo>
                  <a:lnTo>
                    <a:pt x="82" y="111"/>
                  </a:lnTo>
                  <a:lnTo>
                    <a:pt x="82" y="0"/>
                  </a:lnTo>
                  <a:lnTo>
                    <a:pt x="0" y="30"/>
                  </a:lnTo>
                  <a:close/>
                </a:path>
              </a:pathLst>
            </a:custGeom>
            <a:solidFill>
              <a:srgbClr val="BF3F00"/>
            </a:solidFill>
            <a:ln w="9525">
              <a:noFill/>
              <a:round/>
              <a:headEnd/>
              <a:tailEnd/>
            </a:ln>
          </p:spPr>
          <p:txBody>
            <a:bodyPr/>
            <a:lstStyle/>
            <a:p>
              <a:endParaRPr lang="en-US"/>
            </a:p>
          </p:txBody>
        </p:sp>
        <p:sp>
          <p:nvSpPr>
            <p:cNvPr id="3915" name="Freeform 135"/>
            <p:cNvSpPr>
              <a:spLocks/>
            </p:cNvSpPr>
            <p:nvPr/>
          </p:nvSpPr>
          <p:spPr bwMode="gray">
            <a:xfrm>
              <a:off x="1579" y="1265"/>
              <a:ext cx="175" cy="33"/>
            </a:xfrm>
            <a:custGeom>
              <a:avLst/>
              <a:gdLst>
                <a:gd name="T0" fmla="*/ 0 w 175"/>
                <a:gd name="T1" fmla="*/ 13 h 37"/>
                <a:gd name="T2" fmla="*/ 93 w 175"/>
                <a:gd name="T3" fmla="*/ 17 h 37"/>
                <a:gd name="T4" fmla="*/ 175 w 175"/>
                <a:gd name="T5" fmla="*/ 4 h 37"/>
                <a:gd name="T6" fmla="*/ 93 w 175"/>
                <a:gd name="T7" fmla="*/ 0 h 37"/>
                <a:gd name="T8" fmla="*/ 0 w 175"/>
                <a:gd name="T9" fmla="*/ 13 h 37"/>
                <a:gd name="T10" fmla="*/ 0 60000 65536"/>
                <a:gd name="T11" fmla="*/ 0 60000 65536"/>
                <a:gd name="T12" fmla="*/ 0 60000 65536"/>
                <a:gd name="T13" fmla="*/ 0 60000 65536"/>
                <a:gd name="T14" fmla="*/ 0 60000 65536"/>
                <a:gd name="T15" fmla="*/ 0 w 175"/>
                <a:gd name="T16" fmla="*/ 0 h 37"/>
                <a:gd name="T17" fmla="*/ 175 w 175"/>
                <a:gd name="T18" fmla="*/ 37 h 37"/>
              </a:gdLst>
              <a:ahLst/>
              <a:cxnLst>
                <a:cxn ang="T10">
                  <a:pos x="T0" y="T1"/>
                </a:cxn>
                <a:cxn ang="T11">
                  <a:pos x="T2" y="T3"/>
                </a:cxn>
                <a:cxn ang="T12">
                  <a:pos x="T4" y="T5"/>
                </a:cxn>
                <a:cxn ang="T13">
                  <a:pos x="T6" y="T7"/>
                </a:cxn>
                <a:cxn ang="T14">
                  <a:pos x="T8" y="T9"/>
                </a:cxn>
              </a:cxnLst>
              <a:rect l="T15" t="T16" r="T17" b="T18"/>
              <a:pathLst>
                <a:path w="175" h="37">
                  <a:moveTo>
                    <a:pt x="0" y="30"/>
                  </a:moveTo>
                  <a:lnTo>
                    <a:pt x="93" y="37"/>
                  </a:lnTo>
                  <a:lnTo>
                    <a:pt x="175" y="7"/>
                  </a:lnTo>
                  <a:lnTo>
                    <a:pt x="93" y="0"/>
                  </a:lnTo>
                  <a:lnTo>
                    <a:pt x="0" y="30"/>
                  </a:lnTo>
                  <a:close/>
                </a:path>
              </a:pathLst>
            </a:custGeom>
            <a:solidFill>
              <a:srgbClr val="FF5F1F"/>
            </a:solidFill>
            <a:ln w="9525">
              <a:noFill/>
              <a:round/>
              <a:headEnd/>
              <a:tailEnd/>
            </a:ln>
          </p:spPr>
          <p:txBody>
            <a:bodyPr/>
            <a:lstStyle/>
            <a:p>
              <a:endParaRPr lang="en-US"/>
            </a:p>
          </p:txBody>
        </p:sp>
        <p:sp>
          <p:nvSpPr>
            <p:cNvPr id="3916" name="Freeform 136"/>
            <p:cNvSpPr>
              <a:spLocks/>
            </p:cNvSpPr>
            <p:nvPr/>
          </p:nvSpPr>
          <p:spPr bwMode="gray">
            <a:xfrm>
              <a:off x="1601" y="1244"/>
              <a:ext cx="128" cy="19"/>
            </a:xfrm>
            <a:custGeom>
              <a:avLst/>
              <a:gdLst>
                <a:gd name="T0" fmla="*/ 0 w 128"/>
                <a:gd name="T1" fmla="*/ 7 h 22"/>
                <a:gd name="T2" fmla="*/ 68 w 128"/>
                <a:gd name="T3" fmla="*/ 8 h 22"/>
                <a:gd name="T4" fmla="*/ 128 w 128"/>
                <a:gd name="T5" fmla="*/ 3 h 22"/>
                <a:gd name="T6" fmla="*/ 64 w 128"/>
                <a:gd name="T7" fmla="*/ 0 h 22"/>
                <a:gd name="T8" fmla="*/ 0 w 128"/>
                <a:gd name="T9" fmla="*/ 7 h 22"/>
                <a:gd name="T10" fmla="*/ 0 60000 65536"/>
                <a:gd name="T11" fmla="*/ 0 60000 65536"/>
                <a:gd name="T12" fmla="*/ 0 60000 65536"/>
                <a:gd name="T13" fmla="*/ 0 60000 65536"/>
                <a:gd name="T14" fmla="*/ 0 60000 65536"/>
                <a:gd name="T15" fmla="*/ 0 w 128"/>
                <a:gd name="T16" fmla="*/ 0 h 22"/>
                <a:gd name="T17" fmla="*/ 128 w 128"/>
                <a:gd name="T18" fmla="*/ 22 h 22"/>
              </a:gdLst>
              <a:ahLst/>
              <a:cxnLst>
                <a:cxn ang="T10">
                  <a:pos x="T0" y="T1"/>
                </a:cxn>
                <a:cxn ang="T11">
                  <a:pos x="T2" y="T3"/>
                </a:cxn>
                <a:cxn ang="T12">
                  <a:pos x="T4" y="T5"/>
                </a:cxn>
                <a:cxn ang="T13">
                  <a:pos x="T6" y="T7"/>
                </a:cxn>
                <a:cxn ang="T14">
                  <a:pos x="T8" y="T9"/>
                </a:cxn>
              </a:cxnLst>
              <a:rect l="T15" t="T16" r="T17" b="T18"/>
              <a:pathLst>
                <a:path w="128" h="22">
                  <a:moveTo>
                    <a:pt x="0" y="18"/>
                  </a:moveTo>
                  <a:lnTo>
                    <a:pt x="68" y="22"/>
                  </a:lnTo>
                  <a:lnTo>
                    <a:pt x="128" y="5"/>
                  </a:lnTo>
                  <a:lnTo>
                    <a:pt x="64" y="0"/>
                  </a:lnTo>
                  <a:lnTo>
                    <a:pt x="0" y="18"/>
                  </a:lnTo>
                  <a:close/>
                </a:path>
              </a:pathLst>
            </a:custGeom>
            <a:solidFill>
              <a:srgbClr val="FF5F1F"/>
            </a:solidFill>
            <a:ln w="9525">
              <a:noFill/>
              <a:round/>
              <a:headEnd/>
              <a:tailEnd/>
            </a:ln>
          </p:spPr>
          <p:txBody>
            <a:bodyPr/>
            <a:lstStyle/>
            <a:p>
              <a:endParaRPr lang="en-US"/>
            </a:p>
          </p:txBody>
        </p:sp>
        <p:sp>
          <p:nvSpPr>
            <p:cNvPr id="3917" name="Freeform 137"/>
            <p:cNvSpPr>
              <a:spLocks/>
            </p:cNvSpPr>
            <p:nvPr/>
          </p:nvSpPr>
          <p:spPr bwMode="gray">
            <a:xfrm>
              <a:off x="1601" y="1260"/>
              <a:ext cx="67" cy="30"/>
            </a:xfrm>
            <a:custGeom>
              <a:avLst/>
              <a:gdLst>
                <a:gd name="T0" fmla="*/ 0 w 67"/>
                <a:gd name="T1" fmla="*/ 0 h 34"/>
                <a:gd name="T2" fmla="*/ 67 w 67"/>
                <a:gd name="T3" fmla="*/ 4 h 34"/>
                <a:gd name="T4" fmla="*/ 67 w 67"/>
                <a:gd name="T5" fmla="*/ 14 h 34"/>
                <a:gd name="T6" fmla="*/ 0 w 67"/>
                <a:gd name="T7" fmla="*/ 12 h 34"/>
                <a:gd name="T8" fmla="*/ 0 w 67"/>
                <a:gd name="T9" fmla="*/ 0 h 34"/>
                <a:gd name="T10" fmla="*/ 0 60000 65536"/>
                <a:gd name="T11" fmla="*/ 0 60000 65536"/>
                <a:gd name="T12" fmla="*/ 0 60000 65536"/>
                <a:gd name="T13" fmla="*/ 0 60000 65536"/>
                <a:gd name="T14" fmla="*/ 0 60000 65536"/>
                <a:gd name="T15" fmla="*/ 0 w 67"/>
                <a:gd name="T16" fmla="*/ 0 h 34"/>
                <a:gd name="T17" fmla="*/ 67 w 67"/>
                <a:gd name="T18" fmla="*/ 34 h 34"/>
              </a:gdLst>
              <a:ahLst/>
              <a:cxnLst>
                <a:cxn ang="T10">
                  <a:pos x="T0" y="T1"/>
                </a:cxn>
                <a:cxn ang="T11">
                  <a:pos x="T2" y="T3"/>
                </a:cxn>
                <a:cxn ang="T12">
                  <a:pos x="T4" y="T5"/>
                </a:cxn>
                <a:cxn ang="T13">
                  <a:pos x="T6" y="T7"/>
                </a:cxn>
                <a:cxn ang="T14">
                  <a:pos x="T8" y="T9"/>
                </a:cxn>
              </a:cxnLst>
              <a:rect l="T15" t="T16" r="T17" b="T18"/>
              <a:pathLst>
                <a:path w="67" h="34">
                  <a:moveTo>
                    <a:pt x="0" y="0"/>
                  </a:moveTo>
                  <a:lnTo>
                    <a:pt x="67" y="4"/>
                  </a:lnTo>
                  <a:lnTo>
                    <a:pt x="67" y="34"/>
                  </a:lnTo>
                  <a:lnTo>
                    <a:pt x="0" y="29"/>
                  </a:lnTo>
                  <a:lnTo>
                    <a:pt x="0" y="0"/>
                  </a:lnTo>
                  <a:close/>
                </a:path>
              </a:pathLst>
            </a:custGeom>
            <a:solidFill>
              <a:srgbClr val="FF5F00"/>
            </a:solidFill>
            <a:ln w="9525">
              <a:noFill/>
              <a:round/>
              <a:headEnd/>
              <a:tailEnd/>
            </a:ln>
          </p:spPr>
          <p:txBody>
            <a:bodyPr/>
            <a:lstStyle/>
            <a:p>
              <a:endParaRPr lang="en-US"/>
            </a:p>
          </p:txBody>
        </p:sp>
        <p:sp>
          <p:nvSpPr>
            <p:cNvPr id="3918" name="Freeform 138"/>
            <p:cNvSpPr>
              <a:spLocks/>
            </p:cNvSpPr>
            <p:nvPr/>
          </p:nvSpPr>
          <p:spPr bwMode="gray">
            <a:xfrm>
              <a:off x="1668" y="1248"/>
              <a:ext cx="61" cy="42"/>
            </a:xfrm>
            <a:custGeom>
              <a:avLst/>
              <a:gdLst>
                <a:gd name="T0" fmla="*/ 0 w 61"/>
                <a:gd name="T1" fmla="*/ 8 h 47"/>
                <a:gd name="T2" fmla="*/ 0 w 61"/>
                <a:gd name="T3" fmla="*/ 21 h 47"/>
                <a:gd name="T4" fmla="*/ 61 w 61"/>
                <a:gd name="T5" fmla="*/ 12 h 47"/>
                <a:gd name="T6" fmla="*/ 61 w 61"/>
                <a:gd name="T7" fmla="*/ 0 h 47"/>
                <a:gd name="T8" fmla="*/ 0 w 61"/>
                <a:gd name="T9" fmla="*/ 8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17"/>
                  </a:moveTo>
                  <a:lnTo>
                    <a:pt x="0" y="47"/>
                  </a:lnTo>
                  <a:lnTo>
                    <a:pt x="61" y="25"/>
                  </a:lnTo>
                  <a:lnTo>
                    <a:pt x="61" y="0"/>
                  </a:lnTo>
                  <a:lnTo>
                    <a:pt x="0" y="17"/>
                  </a:lnTo>
                  <a:close/>
                </a:path>
              </a:pathLst>
            </a:custGeom>
            <a:solidFill>
              <a:srgbClr val="BF3F00"/>
            </a:solidFill>
            <a:ln w="9525">
              <a:noFill/>
              <a:round/>
              <a:headEnd/>
              <a:tailEnd/>
            </a:ln>
          </p:spPr>
          <p:txBody>
            <a:bodyPr/>
            <a:lstStyle/>
            <a:p>
              <a:endParaRPr lang="en-US"/>
            </a:p>
          </p:txBody>
        </p:sp>
        <p:sp>
          <p:nvSpPr>
            <p:cNvPr id="3919" name="Freeform 139"/>
            <p:cNvSpPr>
              <a:spLocks/>
            </p:cNvSpPr>
            <p:nvPr/>
          </p:nvSpPr>
          <p:spPr bwMode="gray">
            <a:xfrm>
              <a:off x="1675" y="1369"/>
              <a:ext cx="100" cy="262"/>
            </a:xfrm>
            <a:custGeom>
              <a:avLst/>
              <a:gdLst>
                <a:gd name="T0" fmla="*/ 100 w 100"/>
                <a:gd name="T1" fmla="*/ 0 h 298"/>
                <a:gd name="T2" fmla="*/ 1 w 100"/>
                <a:gd name="T3" fmla="*/ 28 h 298"/>
                <a:gd name="T4" fmla="*/ 0 w 100"/>
                <a:gd name="T5" fmla="*/ 120 h 298"/>
                <a:gd name="T6" fmla="*/ 100 w 100"/>
                <a:gd name="T7" fmla="*/ 85 h 298"/>
                <a:gd name="T8" fmla="*/ 100 w 100"/>
                <a:gd name="T9" fmla="*/ 0 h 298"/>
                <a:gd name="T10" fmla="*/ 0 60000 65536"/>
                <a:gd name="T11" fmla="*/ 0 60000 65536"/>
                <a:gd name="T12" fmla="*/ 0 60000 65536"/>
                <a:gd name="T13" fmla="*/ 0 60000 65536"/>
                <a:gd name="T14" fmla="*/ 0 60000 65536"/>
                <a:gd name="T15" fmla="*/ 0 w 100"/>
                <a:gd name="T16" fmla="*/ 0 h 298"/>
                <a:gd name="T17" fmla="*/ 100 w 100"/>
                <a:gd name="T18" fmla="*/ 298 h 298"/>
              </a:gdLst>
              <a:ahLst/>
              <a:cxnLst>
                <a:cxn ang="T10">
                  <a:pos x="T0" y="T1"/>
                </a:cxn>
                <a:cxn ang="T11">
                  <a:pos x="T2" y="T3"/>
                </a:cxn>
                <a:cxn ang="T12">
                  <a:pos x="T4" y="T5"/>
                </a:cxn>
                <a:cxn ang="T13">
                  <a:pos x="T6" y="T7"/>
                </a:cxn>
                <a:cxn ang="T14">
                  <a:pos x="T8" y="T9"/>
                </a:cxn>
              </a:cxnLst>
              <a:rect l="T15" t="T16" r="T17" b="T18"/>
              <a:pathLst>
                <a:path w="100" h="298">
                  <a:moveTo>
                    <a:pt x="100" y="0"/>
                  </a:moveTo>
                  <a:lnTo>
                    <a:pt x="1" y="69"/>
                  </a:lnTo>
                  <a:lnTo>
                    <a:pt x="0" y="298"/>
                  </a:lnTo>
                  <a:lnTo>
                    <a:pt x="100" y="208"/>
                  </a:lnTo>
                  <a:lnTo>
                    <a:pt x="100" y="0"/>
                  </a:lnTo>
                  <a:close/>
                </a:path>
              </a:pathLst>
            </a:custGeom>
            <a:solidFill>
              <a:srgbClr val="BF3F00"/>
            </a:solidFill>
            <a:ln w="9525">
              <a:noFill/>
              <a:round/>
              <a:headEnd/>
              <a:tailEnd/>
            </a:ln>
          </p:spPr>
          <p:txBody>
            <a:bodyPr/>
            <a:lstStyle/>
            <a:p>
              <a:endParaRPr lang="en-US"/>
            </a:p>
          </p:txBody>
        </p:sp>
        <p:sp>
          <p:nvSpPr>
            <p:cNvPr id="3920" name="Freeform 140"/>
            <p:cNvSpPr>
              <a:spLocks/>
            </p:cNvSpPr>
            <p:nvPr/>
          </p:nvSpPr>
          <p:spPr bwMode="gray">
            <a:xfrm>
              <a:off x="1546" y="1409"/>
              <a:ext cx="130" cy="222"/>
            </a:xfrm>
            <a:custGeom>
              <a:avLst/>
              <a:gdLst>
                <a:gd name="T0" fmla="*/ 2 w 130"/>
                <a:gd name="T1" fmla="*/ 0 h 252"/>
                <a:gd name="T2" fmla="*/ 130 w 130"/>
                <a:gd name="T3" fmla="*/ 10 h 252"/>
                <a:gd name="T4" fmla="*/ 130 w 130"/>
                <a:gd name="T5" fmla="*/ 104 h 252"/>
                <a:gd name="T6" fmla="*/ 0 w 130"/>
                <a:gd name="T7" fmla="*/ 87 h 252"/>
                <a:gd name="T8" fmla="*/ 2 w 130"/>
                <a:gd name="T9" fmla="*/ 0 h 252"/>
                <a:gd name="T10" fmla="*/ 0 60000 65536"/>
                <a:gd name="T11" fmla="*/ 0 60000 65536"/>
                <a:gd name="T12" fmla="*/ 0 60000 65536"/>
                <a:gd name="T13" fmla="*/ 0 60000 65536"/>
                <a:gd name="T14" fmla="*/ 0 60000 65536"/>
                <a:gd name="T15" fmla="*/ 0 w 130"/>
                <a:gd name="T16" fmla="*/ 0 h 252"/>
                <a:gd name="T17" fmla="*/ 130 w 130"/>
                <a:gd name="T18" fmla="*/ 252 h 252"/>
              </a:gdLst>
              <a:ahLst/>
              <a:cxnLst>
                <a:cxn ang="T10">
                  <a:pos x="T0" y="T1"/>
                </a:cxn>
                <a:cxn ang="T11">
                  <a:pos x="T2" y="T3"/>
                </a:cxn>
                <a:cxn ang="T12">
                  <a:pos x="T4" y="T5"/>
                </a:cxn>
                <a:cxn ang="T13">
                  <a:pos x="T6" y="T7"/>
                </a:cxn>
                <a:cxn ang="T14">
                  <a:pos x="T8" y="T9"/>
                </a:cxn>
              </a:cxnLst>
              <a:rect l="T15" t="T16" r="T17" b="T18"/>
              <a:pathLst>
                <a:path w="130" h="252">
                  <a:moveTo>
                    <a:pt x="2" y="0"/>
                  </a:moveTo>
                  <a:lnTo>
                    <a:pt x="130" y="23"/>
                  </a:lnTo>
                  <a:lnTo>
                    <a:pt x="130" y="252"/>
                  </a:lnTo>
                  <a:lnTo>
                    <a:pt x="0" y="211"/>
                  </a:lnTo>
                  <a:lnTo>
                    <a:pt x="2" y="0"/>
                  </a:lnTo>
                  <a:close/>
                </a:path>
              </a:pathLst>
            </a:custGeom>
            <a:solidFill>
              <a:srgbClr val="FF5F00"/>
            </a:solidFill>
            <a:ln w="9525">
              <a:noFill/>
              <a:round/>
              <a:headEnd/>
              <a:tailEnd/>
            </a:ln>
          </p:spPr>
          <p:txBody>
            <a:bodyPr/>
            <a:lstStyle/>
            <a:p>
              <a:endParaRPr lang="en-US"/>
            </a:p>
          </p:txBody>
        </p:sp>
        <p:sp>
          <p:nvSpPr>
            <p:cNvPr id="3921" name="Freeform 141"/>
            <p:cNvSpPr>
              <a:spLocks/>
            </p:cNvSpPr>
            <p:nvPr/>
          </p:nvSpPr>
          <p:spPr bwMode="gray">
            <a:xfrm>
              <a:off x="1585" y="1295"/>
              <a:ext cx="16" cy="30"/>
            </a:xfrm>
            <a:custGeom>
              <a:avLst/>
              <a:gdLst>
                <a:gd name="T0" fmla="*/ 0 w 16"/>
                <a:gd name="T1" fmla="*/ 0 h 34"/>
                <a:gd name="T2" fmla="*/ 16 w 16"/>
                <a:gd name="T3" fmla="*/ 2 h 34"/>
                <a:gd name="T4" fmla="*/ 16 w 16"/>
                <a:gd name="T5" fmla="*/ 14 h 34"/>
                <a:gd name="T6" fmla="*/ 0 w 16"/>
                <a:gd name="T7" fmla="*/ 13 h 34"/>
                <a:gd name="T8" fmla="*/ 0 w 16"/>
                <a:gd name="T9" fmla="*/ 0 h 34"/>
                <a:gd name="T10" fmla="*/ 0 60000 65536"/>
                <a:gd name="T11" fmla="*/ 0 60000 65536"/>
                <a:gd name="T12" fmla="*/ 0 60000 65536"/>
                <a:gd name="T13" fmla="*/ 0 60000 65536"/>
                <a:gd name="T14" fmla="*/ 0 60000 65536"/>
                <a:gd name="T15" fmla="*/ 0 w 16"/>
                <a:gd name="T16" fmla="*/ 0 h 34"/>
                <a:gd name="T17" fmla="*/ 16 w 16"/>
                <a:gd name="T18" fmla="*/ 34 h 34"/>
              </a:gdLst>
              <a:ahLst/>
              <a:cxnLst>
                <a:cxn ang="T10">
                  <a:pos x="T0" y="T1"/>
                </a:cxn>
                <a:cxn ang="T11">
                  <a:pos x="T2" y="T3"/>
                </a:cxn>
                <a:cxn ang="T12">
                  <a:pos x="T4" y="T5"/>
                </a:cxn>
                <a:cxn ang="T13">
                  <a:pos x="T6" y="T7"/>
                </a:cxn>
                <a:cxn ang="T14">
                  <a:pos x="T8" y="T9"/>
                </a:cxn>
              </a:cxnLst>
              <a:rect l="T15" t="T16" r="T17" b="T18"/>
              <a:pathLst>
                <a:path w="16" h="34">
                  <a:moveTo>
                    <a:pt x="0" y="0"/>
                  </a:moveTo>
                  <a:lnTo>
                    <a:pt x="16" y="2"/>
                  </a:lnTo>
                  <a:lnTo>
                    <a:pt x="16" y="34"/>
                  </a:lnTo>
                  <a:lnTo>
                    <a:pt x="0" y="31"/>
                  </a:lnTo>
                  <a:lnTo>
                    <a:pt x="0" y="0"/>
                  </a:lnTo>
                  <a:close/>
                </a:path>
              </a:pathLst>
            </a:custGeom>
            <a:solidFill>
              <a:srgbClr val="000000"/>
            </a:solidFill>
            <a:ln w="9525">
              <a:noFill/>
              <a:round/>
              <a:headEnd/>
              <a:tailEnd/>
            </a:ln>
          </p:spPr>
          <p:txBody>
            <a:bodyPr/>
            <a:lstStyle/>
            <a:p>
              <a:endParaRPr lang="en-US"/>
            </a:p>
          </p:txBody>
        </p:sp>
        <p:sp>
          <p:nvSpPr>
            <p:cNvPr id="3922" name="Freeform 142"/>
            <p:cNvSpPr>
              <a:spLocks/>
            </p:cNvSpPr>
            <p:nvPr/>
          </p:nvSpPr>
          <p:spPr bwMode="gray">
            <a:xfrm>
              <a:off x="1606" y="1298"/>
              <a:ext cx="15" cy="29"/>
            </a:xfrm>
            <a:custGeom>
              <a:avLst/>
              <a:gdLst>
                <a:gd name="T0" fmla="*/ 0 w 15"/>
                <a:gd name="T1" fmla="*/ 0 h 34"/>
                <a:gd name="T2" fmla="*/ 15 w 15"/>
                <a:gd name="T3" fmla="*/ 1 h 34"/>
                <a:gd name="T4" fmla="*/ 15 w 15"/>
                <a:gd name="T5" fmla="*/ 11 h 34"/>
                <a:gd name="T6" fmla="*/ 0 w 15"/>
                <a:gd name="T7" fmla="*/ 11 h 34"/>
                <a:gd name="T8" fmla="*/ 0 w 15"/>
                <a:gd name="T9" fmla="*/ 0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0"/>
                  </a:moveTo>
                  <a:lnTo>
                    <a:pt x="15" y="1"/>
                  </a:lnTo>
                  <a:lnTo>
                    <a:pt x="15" y="34"/>
                  </a:lnTo>
                  <a:lnTo>
                    <a:pt x="0" y="32"/>
                  </a:lnTo>
                  <a:lnTo>
                    <a:pt x="0" y="0"/>
                  </a:lnTo>
                  <a:close/>
                </a:path>
              </a:pathLst>
            </a:custGeom>
            <a:solidFill>
              <a:srgbClr val="000000"/>
            </a:solidFill>
            <a:ln w="9525">
              <a:noFill/>
              <a:round/>
              <a:headEnd/>
              <a:tailEnd/>
            </a:ln>
          </p:spPr>
          <p:txBody>
            <a:bodyPr/>
            <a:lstStyle/>
            <a:p>
              <a:endParaRPr lang="en-US"/>
            </a:p>
          </p:txBody>
        </p:sp>
        <p:sp>
          <p:nvSpPr>
            <p:cNvPr id="3923" name="Freeform 143"/>
            <p:cNvSpPr>
              <a:spLocks/>
            </p:cNvSpPr>
            <p:nvPr/>
          </p:nvSpPr>
          <p:spPr bwMode="gray">
            <a:xfrm>
              <a:off x="1626" y="1299"/>
              <a:ext cx="17" cy="31"/>
            </a:xfrm>
            <a:custGeom>
              <a:avLst/>
              <a:gdLst>
                <a:gd name="T0" fmla="*/ 0 w 17"/>
                <a:gd name="T1" fmla="*/ 0 h 35"/>
                <a:gd name="T2" fmla="*/ 17 w 17"/>
                <a:gd name="T3" fmla="*/ 1 h 35"/>
                <a:gd name="T4" fmla="*/ 16 w 17"/>
                <a:gd name="T5" fmla="*/ 15 h 35"/>
                <a:gd name="T6" fmla="*/ 0 w 17"/>
                <a:gd name="T7" fmla="*/ 13 h 35"/>
                <a:gd name="T8" fmla="*/ 0 w 17"/>
                <a:gd name="T9" fmla="*/ 0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0"/>
                  </a:moveTo>
                  <a:lnTo>
                    <a:pt x="17" y="1"/>
                  </a:lnTo>
                  <a:lnTo>
                    <a:pt x="16" y="35"/>
                  </a:lnTo>
                  <a:lnTo>
                    <a:pt x="0" y="32"/>
                  </a:lnTo>
                  <a:lnTo>
                    <a:pt x="0" y="0"/>
                  </a:lnTo>
                  <a:close/>
                </a:path>
              </a:pathLst>
            </a:custGeom>
            <a:solidFill>
              <a:srgbClr val="000000"/>
            </a:solidFill>
            <a:ln w="9525">
              <a:noFill/>
              <a:round/>
              <a:headEnd/>
              <a:tailEnd/>
            </a:ln>
          </p:spPr>
          <p:txBody>
            <a:bodyPr/>
            <a:lstStyle/>
            <a:p>
              <a:endParaRPr lang="en-US"/>
            </a:p>
          </p:txBody>
        </p:sp>
        <p:sp>
          <p:nvSpPr>
            <p:cNvPr id="3924" name="Freeform 144"/>
            <p:cNvSpPr>
              <a:spLocks/>
            </p:cNvSpPr>
            <p:nvPr/>
          </p:nvSpPr>
          <p:spPr bwMode="gray">
            <a:xfrm>
              <a:off x="1648" y="1300"/>
              <a:ext cx="15" cy="33"/>
            </a:xfrm>
            <a:custGeom>
              <a:avLst/>
              <a:gdLst>
                <a:gd name="T0" fmla="*/ 0 w 15"/>
                <a:gd name="T1" fmla="*/ 0 h 37"/>
                <a:gd name="T2" fmla="*/ 15 w 15"/>
                <a:gd name="T3" fmla="*/ 2 h 37"/>
                <a:gd name="T4" fmla="*/ 15 w 15"/>
                <a:gd name="T5" fmla="*/ 17 h 37"/>
                <a:gd name="T6" fmla="*/ 0 w 15"/>
                <a:gd name="T7" fmla="*/ 16 h 37"/>
                <a:gd name="T8" fmla="*/ 0 w 15"/>
                <a:gd name="T9" fmla="*/ 0 h 37"/>
                <a:gd name="T10" fmla="*/ 0 60000 65536"/>
                <a:gd name="T11" fmla="*/ 0 60000 65536"/>
                <a:gd name="T12" fmla="*/ 0 60000 65536"/>
                <a:gd name="T13" fmla="*/ 0 60000 65536"/>
                <a:gd name="T14" fmla="*/ 0 60000 65536"/>
                <a:gd name="T15" fmla="*/ 0 w 15"/>
                <a:gd name="T16" fmla="*/ 0 h 37"/>
                <a:gd name="T17" fmla="*/ 15 w 15"/>
                <a:gd name="T18" fmla="*/ 37 h 37"/>
              </a:gdLst>
              <a:ahLst/>
              <a:cxnLst>
                <a:cxn ang="T10">
                  <a:pos x="T0" y="T1"/>
                </a:cxn>
                <a:cxn ang="T11">
                  <a:pos x="T2" y="T3"/>
                </a:cxn>
                <a:cxn ang="T12">
                  <a:pos x="T4" y="T5"/>
                </a:cxn>
                <a:cxn ang="T13">
                  <a:pos x="T6" y="T7"/>
                </a:cxn>
                <a:cxn ang="T14">
                  <a:pos x="T8" y="T9"/>
                </a:cxn>
              </a:cxnLst>
              <a:rect l="T15" t="T16" r="T17" b="T18"/>
              <a:pathLst>
                <a:path w="15" h="37">
                  <a:moveTo>
                    <a:pt x="0" y="0"/>
                  </a:moveTo>
                  <a:lnTo>
                    <a:pt x="15" y="2"/>
                  </a:lnTo>
                  <a:lnTo>
                    <a:pt x="15" y="37"/>
                  </a:lnTo>
                  <a:lnTo>
                    <a:pt x="0" y="35"/>
                  </a:lnTo>
                  <a:lnTo>
                    <a:pt x="0" y="0"/>
                  </a:lnTo>
                  <a:close/>
                </a:path>
              </a:pathLst>
            </a:custGeom>
            <a:solidFill>
              <a:srgbClr val="000000"/>
            </a:solidFill>
            <a:ln w="9525">
              <a:noFill/>
              <a:round/>
              <a:headEnd/>
              <a:tailEnd/>
            </a:ln>
          </p:spPr>
          <p:txBody>
            <a:bodyPr/>
            <a:lstStyle/>
            <a:p>
              <a:endParaRPr lang="en-US"/>
            </a:p>
          </p:txBody>
        </p:sp>
        <p:sp>
          <p:nvSpPr>
            <p:cNvPr id="3925" name="Freeform 145"/>
            <p:cNvSpPr>
              <a:spLocks/>
            </p:cNvSpPr>
            <p:nvPr/>
          </p:nvSpPr>
          <p:spPr bwMode="gray">
            <a:xfrm>
              <a:off x="1585" y="1330"/>
              <a:ext cx="16" cy="31"/>
            </a:xfrm>
            <a:custGeom>
              <a:avLst/>
              <a:gdLst>
                <a:gd name="T0" fmla="*/ 0 w 16"/>
                <a:gd name="T1" fmla="*/ 0 h 35"/>
                <a:gd name="T2" fmla="*/ 16 w 16"/>
                <a:gd name="T3" fmla="*/ 3 h 35"/>
                <a:gd name="T4" fmla="*/ 16 w 16"/>
                <a:gd name="T5" fmla="*/ 15 h 35"/>
                <a:gd name="T6" fmla="*/ 0 w 16"/>
                <a:gd name="T7" fmla="*/ 14 h 35"/>
                <a:gd name="T8" fmla="*/ 0 w 16"/>
                <a:gd name="T9" fmla="*/ 0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0"/>
                  </a:moveTo>
                  <a:lnTo>
                    <a:pt x="16" y="3"/>
                  </a:lnTo>
                  <a:lnTo>
                    <a:pt x="16" y="35"/>
                  </a:lnTo>
                  <a:lnTo>
                    <a:pt x="0" y="33"/>
                  </a:lnTo>
                  <a:lnTo>
                    <a:pt x="0" y="0"/>
                  </a:lnTo>
                  <a:close/>
                </a:path>
              </a:pathLst>
            </a:custGeom>
            <a:solidFill>
              <a:srgbClr val="000000"/>
            </a:solidFill>
            <a:ln w="9525">
              <a:noFill/>
              <a:round/>
              <a:headEnd/>
              <a:tailEnd/>
            </a:ln>
          </p:spPr>
          <p:txBody>
            <a:bodyPr/>
            <a:lstStyle/>
            <a:p>
              <a:endParaRPr lang="en-US"/>
            </a:p>
          </p:txBody>
        </p:sp>
        <p:sp>
          <p:nvSpPr>
            <p:cNvPr id="3926" name="Freeform 146"/>
            <p:cNvSpPr>
              <a:spLocks/>
            </p:cNvSpPr>
            <p:nvPr/>
          </p:nvSpPr>
          <p:spPr bwMode="gray">
            <a:xfrm>
              <a:off x="1605" y="1333"/>
              <a:ext cx="16" cy="31"/>
            </a:xfrm>
            <a:custGeom>
              <a:avLst/>
              <a:gdLst>
                <a:gd name="T0" fmla="*/ 1 w 16"/>
                <a:gd name="T1" fmla="*/ 0 h 35"/>
                <a:gd name="T2" fmla="*/ 16 w 16"/>
                <a:gd name="T3" fmla="*/ 3 h 35"/>
                <a:gd name="T4" fmla="*/ 16 w 16"/>
                <a:gd name="T5" fmla="*/ 15 h 35"/>
                <a:gd name="T6" fmla="*/ 0 w 16"/>
                <a:gd name="T7" fmla="*/ 14 h 35"/>
                <a:gd name="T8" fmla="*/ 1 w 16"/>
                <a:gd name="T9" fmla="*/ 0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1" y="0"/>
                  </a:moveTo>
                  <a:lnTo>
                    <a:pt x="16" y="3"/>
                  </a:lnTo>
                  <a:lnTo>
                    <a:pt x="16" y="35"/>
                  </a:lnTo>
                  <a:lnTo>
                    <a:pt x="0" y="33"/>
                  </a:lnTo>
                  <a:lnTo>
                    <a:pt x="1" y="0"/>
                  </a:lnTo>
                  <a:close/>
                </a:path>
              </a:pathLst>
            </a:custGeom>
            <a:solidFill>
              <a:srgbClr val="000000"/>
            </a:solidFill>
            <a:ln w="9525">
              <a:noFill/>
              <a:round/>
              <a:headEnd/>
              <a:tailEnd/>
            </a:ln>
          </p:spPr>
          <p:txBody>
            <a:bodyPr/>
            <a:lstStyle/>
            <a:p>
              <a:endParaRPr lang="en-US"/>
            </a:p>
          </p:txBody>
        </p:sp>
        <p:sp>
          <p:nvSpPr>
            <p:cNvPr id="3927" name="Freeform 147"/>
            <p:cNvSpPr>
              <a:spLocks/>
            </p:cNvSpPr>
            <p:nvPr/>
          </p:nvSpPr>
          <p:spPr bwMode="gray">
            <a:xfrm>
              <a:off x="1626" y="1335"/>
              <a:ext cx="17" cy="31"/>
            </a:xfrm>
            <a:custGeom>
              <a:avLst/>
              <a:gdLst>
                <a:gd name="T0" fmla="*/ 0 w 17"/>
                <a:gd name="T1" fmla="*/ 0 h 35"/>
                <a:gd name="T2" fmla="*/ 17 w 17"/>
                <a:gd name="T3" fmla="*/ 2 h 35"/>
                <a:gd name="T4" fmla="*/ 16 w 17"/>
                <a:gd name="T5" fmla="*/ 15 h 35"/>
                <a:gd name="T6" fmla="*/ 0 w 17"/>
                <a:gd name="T7" fmla="*/ 14 h 35"/>
                <a:gd name="T8" fmla="*/ 0 w 17"/>
                <a:gd name="T9" fmla="*/ 0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0"/>
                  </a:moveTo>
                  <a:lnTo>
                    <a:pt x="17" y="2"/>
                  </a:lnTo>
                  <a:lnTo>
                    <a:pt x="16" y="35"/>
                  </a:lnTo>
                  <a:lnTo>
                    <a:pt x="0" y="33"/>
                  </a:lnTo>
                  <a:lnTo>
                    <a:pt x="0" y="0"/>
                  </a:lnTo>
                  <a:close/>
                </a:path>
              </a:pathLst>
            </a:custGeom>
            <a:solidFill>
              <a:srgbClr val="000000"/>
            </a:solidFill>
            <a:ln w="9525">
              <a:noFill/>
              <a:round/>
              <a:headEnd/>
              <a:tailEnd/>
            </a:ln>
          </p:spPr>
          <p:txBody>
            <a:bodyPr/>
            <a:lstStyle/>
            <a:p>
              <a:endParaRPr lang="en-US"/>
            </a:p>
          </p:txBody>
        </p:sp>
        <p:sp>
          <p:nvSpPr>
            <p:cNvPr id="3928" name="Freeform 148"/>
            <p:cNvSpPr>
              <a:spLocks/>
            </p:cNvSpPr>
            <p:nvPr/>
          </p:nvSpPr>
          <p:spPr bwMode="gray">
            <a:xfrm>
              <a:off x="1647" y="1338"/>
              <a:ext cx="16" cy="31"/>
            </a:xfrm>
            <a:custGeom>
              <a:avLst/>
              <a:gdLst>
                <a:gd name="T0" fmla="*/ 0 w 16"/>
                <a:gd name="T1" fmla="*/ 0 h 35"/>
                <a:gd name="T2" fmla="*/ 16 w 16"/>
                <a:gd name="T3" fmla="*/ 3 h 35"/>
                <a:gd name="T4" fmla="*/ 16 w 16"/>
                <a:gd name="T5" fmla="*/ 15 h 35"/>
                <a:gd name="T6" fmla="*/ 0 w 16"/>
                <a:gd name="T7" fmla="*/ 14 h 35"/>
                <a:gd name="T8" fmla="*/ 0 w 16"/>
                <a:gd name="T9" fmla="*/ 0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0"/>
                  </a:moveTo>
                  <a:lnTo>
                    <a:pt x="16" y="3"/>
                  </a:lnTo>
                  <a:lnTo>
                    <a:pt x="16" y="35"/>
                  </a:lnTo>
                  <a:lnTo>
                    <a:pt x="0" y="33"/>
                  </a:lnTo>
                  <a:lnTo>
                    <a:pt x="0" y="0"/>
                  </a:lnTo>
                  <a:close/>
                </a:path>
              </a:pathLst>
            </a:custGeom>
            <a:solidFill>
              <a:srgbClr val="000000"/>
            </a:solidFill>
            <a:ln w="9525">
              <a:noFill/>
              <a:round/>
              <a:headEnd/>
              <a:tailEnd/>
            </a:ln>
          </p:spPr>
          <p:txBody>
            <a:bodyPr/>
            <a:lstStyle/>
            <a:p>
              <a:endParaRPr lang="en-US"/>
            </a:p>
          </p:txBody>
        </p:sp>
        <p:sp>
          <p:nvSpPr>
            <p:cNvPr id="3929" name="Freeform 149"/>
            <p:cNvSpPr>
              <a:spLocks/>
            </p:cNvSpPr>
            <p:nvPr/>
          </p:nvSpPr>
          <p:spPr bwMode="gray">
            <a:xfrm>
              <a:off x="1586" y="1421"/>
              <a:ext cx="21" cy="14"/>
            </a:xfrm>
            <a:custGeom>
              <a:avLst/>
              <a:gdLst>
                <a:gd name="T0" fmla="*/ 0 w 21"/>
                <a:gd name="T1" fmla="*/ 0 h 16"/>
                <a:gd name="T2" fmla="*/ 21 w 21"/>
                <a:gd name="T3" fmla="*/ 4 h 16"/>
                <a:gd name="T4" fmla="*/ 21 w 21"/>
                <a:gd name="T5" fmla="*/ 6 h 16"/>
                <a:gd name="T6" fmla="*/ 0 w 21"/>
                <a:gd name="T7" fmla="*/ 4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0"/>
                  </a:moveTo>
                  <a:lnTo>
                    <a:pt x="21" y="4"/>
                  </a:lnTo>
                  <a:lnTo>
                    <a:pt x="21" y="16"/>
                  </a:lnTo>
                  <a:lnTo>
                    <a:pt x="0" y="12"/>
                  </a:lnTo>
                  <a:lnTo>
                    <a:pt x="0" y="0"/>
                  </a:lnTo>
                  <a:close/>
                </a:path>
              </a:pathLst>
            </a:custGeom>
            <a:solidFill>
              <a:srgbClr val="000000"/>
            </a:solidFill>
            <a:ln w="9525">
              <a:noFill/>
              <a:round/>
              <a:headEnd/>
              <a:tailEnd/>
            </a:ln>
          </p:spPr>
          <p:txBody>
            <a:bodyPr/>
            <a:lstStyle/>
            <a:p>
              <a:endParaRPr lang="en-US"/>
            </a:p>
          </p:txBody>
        </p:sp>
        <p:sp>
          <p:nvSpPr>
            <p:cNvPr id="3930" name="Freeform 150"/>
            <p:cNvSpPr>
              <a:spLocks/>
            </p:cNvSpPr>
            <p:nvPr/>
          </p:nvSpPr>
          <p:spPr bwMode="gray">
            <a:xfrm>
              <a:off x="1612" y="1425"/>
              <a:ext cx="21" cy="15"/>
            </a:xfrm>
            <a:custGeom>
              <a:avLst/>
              <a:gdLst>
                <a:gd name="T0" fmla="*/ 0 w 21"/>
                <a:gd name="T1" fmla="*/ 0 h 17"/>
                <a:gd name="T2" fmla="*/ 21 w 21"/>
                <a:gd name="T3" fmla="*/ 4 h 17"/>
                <a:gd name="T4" fmla="*/ 21 w 21"/>
                <a:gd name="T5" fmla="*/ 7 h 17"/>
                <a:gd name="T6" fmla="*/ 0 w 21"/>
                <a:gd name="T7" fmla="*/ 5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21" y="4"/>
                  </a:lnTo>
                  <a:lnTo>
                    <a:pt x="21" y="17"/>
                  </a:lnTo>
                  <a:lnTo>
                    <a:pt x="0" y="13"/>
                  </a:lnTo>
                  <a:lnTo>
                    <a:pt x="0" y="0"/>
                  </a:lnTo>
                  <a:close/>
                </a:path>
              </a:pathLst>
            </a:custGeom>
            <a:solidFill>
              <a:srgbClr val="000000"/>
            </a:solidFill>
            <a:ln w="9525">
              <a:noFill/>
              <a:round/>
              <a:headEnd/>
              <a:tailEnd/>
            </a:ln>
          </p:spPr>
          <p:txBody>
            <a:bodyPr/>
            <a:lstStyle/>
            <a:p>
              <a:endParaRPr lang="en-US"/>
            </a:p>
          </p:txBody>
        </p:sp>
        <p:sp>
          <p:nvSpPr>
            <p:cNvPr id="3931" name="Freeform 151"/>
            <p:cNvSpPr>
              <a:spLocks/>
            </p:cNvSpPr>
            <p:nvPr/>
          </p:nvSpPr>
          <p:spPr bwMode="gray">
            <a:xfrm>
              <a:off x="1638" y="1430"/>
              <a:ext cx="21" cy="15"/>
            </a:xfrm>
            <a:custGeom>
              <a:avLst/>
              <a:gdLst>
                <a:gd name="T0" fmla="*/ 0 w 21"/>
                <a:gd name="T1" fmla="*/ 0 h 17"/>
                <a:gd name="T2" fmla="*/ 21 w 21"/>
                <a:gd name="T3" fmla="*/ 4 h 17"/>
                <a:gd name="T4" fmla="*/ 21 w 21"/>
                <a:gd name="T5" fmla="*/ 7 h 17"/>
                <a:gd name="T6" fmla="*/ 0 w 21"/>
                <a:gd name="T7" fmla="*/ 5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21" y="4"/>
                  </a:lnTo>
                  <a:lnTo>
                    <a:pt x="21" y="17"/>
                  </a:lnTo>
                  <a:lnTo>
                    <a:pt x="0" y="13"/>
                  </a:lnTo>
                  <a:lnTo>
                    <a:pt x="0" y="0"/>
                  </a:lnTo>
                  <a:close/>
                </a:path>
              </a:pathLst>
            </a:custGeom>
            <a:solidFill>
              <a:srgbClr val="000000"/>
            </a:solidFill>
            <a:ln w="9525">
              <a:noFill/>
              <a:round/>
              <a:headEnd/>
              <a:tailEnd/>
            </a:ln>
          </p:spPr>
          <p:txBody>
            <a:bodyPr/>
            <a:lstStyle/>
            <a:p>
              <a:endParaRPr lang="en-US"/>
            </a:p>
          </p:txBody>
        </p:sp>
        <p:sp>
          <p:nvSpPr>
            <p:cNvPr id="3932" name="Freeform 152"/>
            <p:cNvSpPr>
              <a:spLocks/>
            </p:cNvSpPr>
            <p:nvPr/>
          </p:nvSpPr>
          <p:spPr bwMode="gray">
            <a:xfrm>
              <a:off x="1561" y="1417"/>
              <a:ext cx="21" cy="14"/>
            </a:xfrm>
            <a:custGeom>
              <a:avLst/>
              <a:gdLst>
                <a:gd name="T0" fmla="*/ 0 w 21"/>
                <a:gd name="T1" fmla="*/ 0 h 16"/>
                <a:gd name="T2" fmla="*/ 21 w 21"/>
                <a:gd name="T3" fmla="*/ 3 h 16"/>
                <a:gd name="T4" fmla="*/ 21 w 21"/>
                <a:gd name="T5" fmla="*/ 6 h 16"/>
                <a:gd name="T6" fmla="*/ 0 w 21"/>
                <a:gd name="T7" fmla="*/ 4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0"/>
                  </a:moveTo>
                  <a:lnTo>
                    <a:pt x="21" y="3"/>
                  </a:lnTo>
                  <a:lnTo>
                    <a:pt x="21" y="16"/>
                  </a:lnTo>
                  <a:lnTo>
                    <a:pt x="0" y="11"/>
                  </a:lnTo>
                  <a:lnTo>
                    <a:pt x="0" y="0"/>
                  </a:lnTo>
                  <a:close/>
                </a:path>
              </a:pathLst>
            </a:custGeom>
            <a:solidFill>
              <a:srgbClr val="000000"/>
            </a:solidFill>
            <a:ln w="9525">
              <a:noFill/>
              <a:round/>
              <a:headEnd/>
              <a:tailEnd/>
            </a:ln>
          </p:spPr>
          <p:txBody>
            <a:bodyPr/>
            <a:lstStyle/>
            <a:p>
              <a:endParaRPr lang="en-US"/>
            </a:p>
          </p:txBody>
        </p:sp>
        <p:sp>
          <p:nvSpPr>
            <p:cNvPr id="3933" name="Freeform 153"/>
            <p:cNvSpPr>
              <a:spLocks/>
            </p:cNvSpPr>
            <p:nvPr/>
          </p:nvSpPr>
          <p:spPr bwMode="gray">
            <a:xfrm>
              <a:off x="1586" y="1437"/>
              <a:ext cx="21" cy="14"/>
            </a:xfrm>
            <a:custGeom>
              <a:avLst/>
              <a:gdLst>
                <a:gd name="T0" fmla="*/ 0 w 21"/>
                <a:gd name="T1" fmla="*/ 0 h 16"/>
                <a:gd name="T2" fmla="*/ 21 w 21"/>
                <a:gd name="T3" fmla="*/ 4 h 16"/>
                <a:gd name="T4" fmla="*/ 21 w 21"/>
                <a:gd name="T5" fmla="*/ 6 h 16"/>
                <a:gd name="T6" fmla="*/ 0 w 21"/>
                <a:gd name="T7" fmla="*/ 4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0"/>
                  </a:moveTo>
                  <a:lnTo>
                    <a:pt x="21" y="4"/>
                  </a:lnTo>
                  <a:lnTo>
                    <a:pt x="21" y="16"/>
                  </a:lnTo>
                  <a:lnTo>
                    <a:pt x="0" y="12"/>
                  </a:lnTo>
                  <a:lnTo>
                    <a:pt x="0" y="0"/>
                  </a:lnTo>
                  <a:close/>
                </a:path>
              </a:pathLst>
            </a:custGeom>
            <a:solidFill>
              <a:srgbClr val="000000"/>
            </a:solidFill>
            <a:ln w="9525">
              <a:noFill/>
              <a:round/>
              <a:headEnd/>
              <a:tailEnd/>
            </a:ln>
          </p:spPr>
          <p:txBody>
            <a:bodyPr/>
            <a:lstStyle/>
            <a:p>
              <a:endParaRPr lang="en-US"/>
            </a:p>
          </p:txBody>
        </p:sp>
        <p:sp>
          <p:nvSpPr>
            <p:cNvPr id="3934" name="Freeform 154"/>
            <p:cNvSpPr>
              <a:spLocks/>
            </p:cNvSpPr>
            <p:nvPr/>
          </p:nvSpPr>
          <p:spPr bwMode="gray">
            <a:xfrm>
              <a:off x="1612" y="1441"/>
              <a:ext cx="21" cy="14"/>
            </a:xfrm>
            <a:custGeom>
              <a:avLst/>
              <a:gdLst>
                <a:gd name="T0" fmla="*/ 0 w 21"/>
                <a:gd name="T1" fmla="*/ 0 h 16"/>
                <a:gd name="T2" fmla="*/ 21 w 21"/>
                <a:gd name="T3" fmla="*/ 4 h 16"/>
                <a:gd name="T4" fmla="*/ 21 w 21"/>
                <a:gd name="T5" fmla="*/ 6 h 16"/>
                <a:gd name="T6" fmla="*/ 0 w 21"/>
                <a:gd name="T7" fmla="*/ 5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0"/>
                  </a:moveTo>
                  <a:lnTo>
                    <a:pt x="21" y="4"/>
                  </a:lnTo>
                  <a:lnTo>
                    <a:pt x="21" y="16"/>
                  </a:lnTo>
                  <a:lnTo>
                    <a:pt x="0" y="13"/>
                  </a:lnTo>
                  <a:lnTo>
                    <a:pt x="0" y="0"/>
                  </a:lnTo>
                  <a:close/>
                </a:path>
              </a:pathLst>
            </a:custGeom>
            <a:solidFill>
              <a:srgbClr val="000000"/>
            </a:solidFill>
            <a:ln w="9525">
              <a:noFill/>
              <a:round/>
              <a:headEnd/>
              <a:tailEnd/>
            </a:ln>
          </p:spPr>
          <p:txBody>
            <a:bodyPr/>
            <a:lstStyle/>
            <a:p>
              <a:endParaRPr lang="en-US"/>
            </a:p>
          </p:txBody>
        </p:sp>
        <p:sp>
          <p:nvSpPr>
            <p:cNvPr id="3935" name="Freeform 155"/>
            <p:cNvSpPr>
              <a:spLocks/>
            </p:cNvSpPr>
            <p:nvPr/>
          </p:nvSpPr>
          <p:spPr bwMode="gray">
            <a:xfrm>
              <a:off x="1638" y="1445"/>
              <a:ext cx="21" cy="15"/>
            </a:xfrm>
            <a:custGeom>
              <a:avLst/>
              <a:gdLst>
                <a:gd name="T0" fmla="*/ 0 w 21"/>
                <a:gd name="T1" fmla="*/ 0 h 17"/>
                <a:gd name="T2" fmla="*/ 21 w 21"/>
                <a:gd name="T3" fmla="*/ 4 h 17"/>
                <a:gd name="T4" fmla="*/ 21 w 21"/>
                <a:gd name="T5" fmla="*/ 7 h 17"/>
                <a:gd name="T6" fmla="*/ 0 w 21"/>
                <a:gd name="T7" fmla="*/ 5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21" y="5"/>
                  </a:lnTo>
                  <a:lnTo>
                    <a:pt x="21" y="17"/>
                  </a:lnTo>
                  <a:lnTo>
                    <a:pt x="0" y="12"/>
                  </a:lnTo>
                  <a:lnTo>
                    <a:pt x="0" y="0"/>
                  </a:lnTo>
                  <a:close/>
                </a:path>
              </a:pathLst>
            </a:custGeom>
            <a:solidFill>
              <a:srgbClr val="000000"/>
            </a:solidFill>
            <a:ln w="9525">
              <a:noFill/>
              <a:round/>
              <a:headEnd/>
              <a:tailEnd/>
            </a:ln>
          </p:spPr>
          <p:txBody>
            <a:bodyPr/>
            <a:lstStyle/>
            <a:p>
              <a:endParaRPr lang="en-US"/>
            </a:p>
          </p:txBody>
        </p:sp>
        <p:sp>
          <p:nvSpPr>
            <p:cNvPr id="3936" name="Freeform 156"/>
            <p:cNvSpPr>
              <a:spLocks/>
            </p:cNvSpPr>
            <p:nvPr/>
          </p:nvSpPr>
          <p:spPr bwMode="gray">
            <a:xfrm>
              <a:off x="1561" y="1432"/>
              <a:ext cx="21" cy="14"/>
            </a:xfrm>
            <a:custGeom>
              <a:avLst/>
              <a:gdLst>
                <a:gd name="T0" fmla="*/ 0 w 21"/>
                <a:gd name="T1" fmla="*/ 0 h 16"/>
                <a:gd name="T2" fmla="*/ 21 w 21"/>
                <a:gd name="T3" fmla="*/ 4 h 16"/>
                <a:gd name="T4" fmla="*/ 21 w 21"/>
                <a:gd name="T5" fmla="*/ 6 h 16"/>
                <a:gd name="T6" fmla="*/ 0 w 21"/>
                <a:gd name="T7" fmla="*/ 5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0"/>
                  </a:moveTo>
                  <a:lnTo>
                    <a:pt x="21" y="4"/>
                  </a:lnTo>
                  <a:lnTo>
                    <a:pt x="21" y="16"/>
                  </a:lnTo>
                  <a:lnTo>
                    <a:pt x="0" y="13"/>
                  </a:lnTo>
                  <a:lnTo>
                    <a:pt x="0" y="0"/>
                  </a:lnTo>
                  <a:close/>
                </a:path>
              </a:pathLst>
            </a:custGeom>
            <a:solidFill>
              <a:srgbClr val="000000"/>
            </a:solidFill>
            <a:ln w="9525">
              <a:noFill/>
              <a:round/>
              <a:headEnd/>
              <a:tailEnd/>
            </a:ln>
          </p:spPr>
          <p:txBody>
            <a:bodyPr/>
            <a:lstStyle/>
            <a:p>
              <a:endParaRPr lang="en-US"/>
            </a:p>
          </p:txBody>
        </p:sp>
        <p:sp>
          <p:nvSpPr>
            <p:cNvPr id="3937" name="Freeform 157"/>
            <p:cNvSpPr>
              <a:spLocks/>
            </p:cNvSpPr>
            <p:nvPr/>
          </p:nvSpPr>
          <p:spPr bwMode="gray">
            <a:xfrm>
              <a:off x="1724" y="1394"/>
              <a:ext cx="94" cy="31"/>
            </a:xfrm>
            <a:custGeom>
              <a:avLst/>
              <a:gdLst>
                <a:gd name="T0" fmla="*/ 0 w 94"/>
                <a:gd name="T1" fmla="*/ 12 h 35"/>
                <a:gd name="T2" fmla="*/ 58 w 94"/>
                <a:gd name="T3" fmla="*/ 15 h 35"/>
                <a:gd name="T4" fmla="*/ 94 w 94"/>
                <a:gd name="T5" fmla="*/ 4 h 35"/>
                <a:gd name="T6" fmla="*/ 39 w 94"/>
                <a:gd name="T7" fmla="*/ 0 h 35"/>
                <a:gd name="T8" fmla="*/ 0 w 94"/>
                <a:gd name="T9" fmla="*/ 12 h 35"/>
                <a:gd name="T10" fmla="*/ 0 60000 65536"/>
                <a:gd name="T11" fmla="*/ 0 60000 65536"/>
                <a:gd name="T12" fmla="*/ 0 60000 65536"/>
                <a:gd name="T13" fmla="*/ 0 60000 65536"/>
                <a:gd name="T14" fmla="*/ 0 60000 65536"/>
                <a:gd name="T15" fmla="*/ 0 w 94"/>
                <a:gd name="T16" fmla="*/ 0 h 35"/>
                <a:gd name="T17" fmla="*/ 94 w 94"/>
                <a:gd name="T18" fmla="*/ 35 h 35"/>
              </a:gdLst>
              <a:ahLst/>
              <a:cxnLst>
                <a:cxn ang="T10">
                  <a:pos x="T0" y="T1"/>
                </a:cxn>
                <a:cxn ang="T11">
                  <a:pos x="T2" y="T3"/>
                </a:cxn>
                <a:cxn ang="T12">
                  <a:pos x="T4" y="T5"/>
                </a:cxn>
                <a:cxn ang="T13">
                  <a:pos x="T6" y="T7"/>
                </a:cxn>
                <a:cxn ang="T14">
                  <a:pos x="T8" y="T9"/>
                </a:cxn>
              </a:cxnLst>
              <a:rect l="T15" t="T16" r="T17" b="T18"/>
              <a:pathLst>
                <a:path w="94" h="35">
                  <a:moveTo>
                    <a:pt x="0" y="27"/>
                  </a:moveTo>
                  <a:lnTo>
                    <a:pt x="58" y="35"/>
                  </a:lnTo>
                  <a:lnTo>
                    <a:pt x="94" y="5"/>
                  </a:lnTo>
                  <a:lnTo>
                    <a:pt x="39" y="0"/>
                  </a:lnTo>
                  <a:lnTo>
                    <a:pt x="0" y="27"/>
                  </a:lnTo>
                  <a:close/>
                </a:path>
              </a:pathLst>
            </a:custGeom>
            <a:solidFill>
              <a:srgbClr val="00DFFF"/>
            </a:solidFill>
            <a:ln w="9525">
              <a:noFill/>
              <a:round/>
              <a:headEnd/>
              <a:tailEnd/>
            </a:ln>
          </p:spPr>
          <p:txBody>
            <a:bodyPr/>
            <a:lstStyle/>
            <a:p>
              <a:endParaRPr lang="en-US"/>
            </a:p>
          </p:txBody>
        </p:sp>
        <p:sp>
          <p:nvSpPr>
            <p:cNvPr id="3938" name="Freeform 158"/>
            <p:cNvSpPr>
              <a:spLocks/>
            </p:cNvSpPr>
            <p:nvPr/>
          </p:nvSpPr>
          <p:spPr bwMode="gray">
            <a:xfrm>
              <a:off x="1739" y="1397"/>
              <a:ext cx="40" cy="23"/>
            </a:xfrm>
            <a:custGeom>
              <a:avLst/>
              <a:gdLst>
                <a:gd name="T0" fmla="*/ 0 w 40"/>
                <a:gd name="T1" fmla="*/ 0 h 26"/>
                <a:gd name="T2" fmla="*/ 40 w 40"/>
                <a:gd name="T3" fmla="*/ 4 h 26"/>
                <a:gd name="T4" fmla="*/ 40 w 40"/>
                <a:gd name="T5" fmla="*/ 11 h 26"/>
                <a:gd name="T6" fmla="*/ 0 w 40"/>
                <a:gd name="T7" fmla="*/ 10 h 26"/>
                <a:gd name="T8" fmla="*/ 0 w 40"/>
                <a:gd name="T9" fmla="*/ 0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0"/>
                  </a:moveTo>
                  <a:lnTo>
                    <a:pt x="40" y="5"/>
                  </a:lnTo>
                  <a:lnTo>
                    <a:pt x="40" y="26"/>
                  </a:lnTo>
                  <a:lnTo>
                    <a:pt x="0" y="21"/>
                  </a:lnTo>
                  <a:lnTo>
                    <a:pt x="0" y="0"/>
                  </a:lnTo>
                  <a:close/>
                </a:path>
              </a:pathLst>
            </a:custGeom>
            <a:solidFill>
              <a:srgbClr val="00BFDF"/>
            </a:solidFill>
            <a:ln w="9525">
              <a:noFill/>
              <a:round/>
              <a:headEnd/>
              <a:tailEnd/>
            </a:ln>
          </p:spPr>
          <p:txBody>
            <a:bodyPr/>
            <a:lstStyle/>
            <a:p>
              <a:endParaRPr lang="en-US"/>
            </a:p>
          </p:txBody>
        </p:sp>
        <p:sp>
          <p:nvSpPr>
            <p:cNvPr id="3939" name="Freeform 159"/>
            <p:cNvSpPr>
              <a:spLocks/>
            </p:cNvSpPr>
            <p:nvPr/>
          </p:nvSpPr>
          <p:spPr bwMode="gray">
            <a:xfrm>
              <a:off x="1779" y="1386"/>
              <a:ext cx="26" cy="34"/>
            </a:xfrm>
            <a:custGeom>
              <a:avLst/>
              <a:gdLst>
                <a:gd name="T0" fmla="*/ 0 w 26"/>
                <a:gd name="T1" fmla="*/ 8 h 38"/>
                <a:gd name="T2" fmla="*/ 0 w 26"/>
                <a:gd name="T3" fmla="*/ 17 h 38"/>
                <a:gd name="T4" fmla="*/ 26 w 26"/>
                <a:gd name="T5" fmla="*/ 8 h 38"/>
                <a:gd name="T6" fmla="*/ 26 w 26"/>
                <a:gd name="T7" fmla="*/ 0 h 38"/>
                <a:gd name="T8" fmla="*/ 0 w 26"/>
                <a:gd name="T9" fmla="*/ 8 h 38"/>
                <a:gd name="T10" fmla="*/ 0 60000 65536"/>
                <a:gd name="T11" fmla="*/ 0 60000 65536"/>
                <a:gd name="T12" fmla="*/ 0 60000 65536"/>
                <a:gd name="T13" fmla="*/ 0 60000 65536"/>
                <a:gd name="T14" fmla="*/ 0 60000 65536"/>
                <a:gd name="T15" fmla="*/ 0 w 26"/>
                <a:gd name="T16" fmla="*/ 0 h 38"/>
                <a:gd name="T17" fmla="*/ 26 w 26"/>
                <a:gd name="T18" fmla="*/ 38 h 38"/>
              </a:gdLst>
              <a:ahLst/>
              <a:cxnLst>
                <a:cxn ang="T10">
                  <a:pos x="T0" y="T1"/>
                </a:cxn>
                <a:cxn ang="T11">
                  <a:pos x="T2" y="T3"/>
                </a:cxn>
                <a:cxn ang="T12">
                  <a:pos x="T4" y="T5"/>
                </a:cxn>
                <a:cxn ang="T13">
                  <a:pos x="T6" y="T7"/>
                </a:cxn>
                <a:cxn ang="T14">
                  <a:pos x="T8" y="T9"/>
                </a:cxn>
              </a:cxnLst>
              <a:rect l="T15" t="T16" r="T17" b="T18"/>
              <a:pathLst>
                <a:path w="26" h="38">
                  <a:moveTo>
                    <a:pt x="0" y="17"/>
                  </a:moveTo>
                  <a:lnTo>
                    <a:pt x="0" y="38"/>
                  </a:lnTo>
                  <a:lnTo>
                    <a:pt x="26" y="17"/>
                  </a:lnTo>
                  <a:lnTo>
                    <a:pt x="26" y="0"/>
                  </a:lnTo>
                  <a:lnTo>
                    <a:pt x="0" y="17"/>
                  </a:lnTo>
                  <a:close/>
                </a:path>
              </a:pathLst>
            </a:custGeom>
            <a:solidFill>
              <a:srgbClr val="009FBF"/>
            </a:solidFill>
            <a:ln w="9525">
              <a:noFill/>
              <a:round/>
              <a:headEnd/>
              <a:tailEnd/>
            </a:ln>
          </p:spPr>
          <p:txBody>
            <a:bodyPr/>
            <a:lstStyle/>
            <a:p>
              <a:endParaRPr lang="en-US"/>
            </a:p>
          </p:txBody>
        </p:sp>
        <p:sp>
          <p:nvSpPr>
            <p:cNvPr id="3940" name="Freeform 160"/>
            <p:cNvSpPr>
              <a:spLocks/>
            </p:cNvSpPr>
            <p:nvPr/>
          </p:nvSpPr>
          <p:spPr bwMode="gray">
            <a:xfrm>
              <a:off x="1739" y="1383"/>
              <a:ext cx="66" cy="18"/>
            </a:xfrm>
            <a:custGeom>
              <a:avLst/>
              <a:gdLst>
                <a:gd name="T0" fmla="*/ 0 w 66"/>
                <a:gd name="T1" fmla="*/ 6 h 21"/>
                <a:gd name="T2" fmla="*/ 40 w 66"/>
                <a:gd name="T3" fmla="*/ 7 h 21"/>
                <a:gd name="T4" fmla="*/ 66 w 66"/>
                <a:gd name="T5" fmla="*/ 3 h 21"/>
                <a:gd name="T6" fmla="*/ 27 w 66"/>
                <a:gd name="T7" fmla="*/ 0 h 21"/>
                <a:gd name="T8" fmla="*/ 0 w 66"/>
                <a:gd name="T9" fmla="*/ 6 h 21"/>
                <a:gd name="T10" fmla="*/ 0 60000 65536"/>
                <a:gd name="T11" fmla="*/ 0 60000 65536"/>
                <a:gd name="T12" fmla="*/ 0 60000 65536"/>
                <a:gd name="T13" fmla="*/ 0 60000 65536"/>
                <a:gd name="T14" fmla="*/ 0 60000 65536"/>
                <a:gd name="T15" fmla="*/ 0 w 66"/>
                <a:gd name="T16" fmla="*/ 0 h 21"/>
                <a:gd name="T17" fmla="*/ 66 w 66"/>
                <a:gd name="T18" fmla="*/ 21 h 21"/>
              </a:gdLst>
              <a:ahLst/>
              <a:cxnLst>
                <a:cxn ang="T10">
                  <a:pos x="T0" y="T1"/>
                </a:cxn>
                <a:cxn ang="T11">
                  <a:pos x="T2" y="T3"/>
                </a:cxn>
                <a:cxn ang="T12">
                  <a:pos x="T4" y="T5"/>
                </a:cxn>
                <a:cxn ang="T13">
                  <a:pos x="T6" y="T7"/>
                </a:cxn>
                <a:cxn ang="T14">
                  <a:pos x="T8" y="T9"/>
                </a:cxn>
              </a:cxnLst>
              <a:rect l="T15" t="T16" r="T17" b="T18"/>
              <a:pathLst>
                <a:path w="66" h="21">
                  <a:moveTo>
                    <a:pt x="0" y="16"/>
                  </a:moveTo>
                  <a:lnTo>
                    <a:pt x="40" y="21"/>
                  </a:lnTo>
                  <a:lnTo>
                    <a:pt x="66" y="4"/>
                  </a:lnTo>
                  <a:lnTo>
                    <a:pt x="27" y="0"/>
                  </a:lnTo>
                  <a:lnTo>
                    <a:pt x="0" y="16"/>
                  </a:lnTo>
                  <a:close/>
                </a:path>
              </a:pathLst>
            </a:custGeom>
            <a:solidFill>
              <a:srgbClr val="00DFFF"/>
            </a:solidFill>
            <a:ln w="9525">
              <a:noFill/>
              <a:round/>
              <a:headEnd/>
              <a:tailEnd/>
            </a:ln>
          </p:spPr>
          <p:txBody>
            <a:bodyPr/>
            <a:lstStyle/>
            <a:p>
              <a:endParaRPr lang="en-US"/>
            </a:p>
          </p:txBody>
        </p:sp>
        <p:sp>
          <p:nvSpPr>
            <p:cNvPr id="3941" name="Freeform 161"/>
            <p:cNvSpPr>
              <a:spLocks/>
            </p:cNvSpPr>
            <p:nvPr/>
          </p:nvSpPr>
          <p:spPr bwMode="gray">
            <a:xfrm>
              <a:off x="1724" y="1418"/>
              <a:ext cx="58" cy="122"/>
            </a:xfrm>
            <a:custGeom>
              <a:avLst/>
              <a:gdLst>
                <a:gd name="T0" fmla="*/ 0 w 58"/>
                <a:gd name="T1" fmla="*/ 0 h 138"/>
                <a:gd name="T2" fmla="*/ 58 w 58"/>
                <a:gd name="T3" fmla="*/ 4 h 138"/>
                <a:gd name="T4" fmla="*/ 58 w 58"/>
                <a:gd name="T5" fmla="*/ 57 h 138"/>
                <a:gd name="T6" fmla="*/ 0 w 58"/>
                <a:gd name="T7" fmla="*/ 52 h 138"/>
                <a:gd name="T8" fmla="*/ 0 w 58"/>
                <a:gd name="T9" fmla="*/ 0 h 138"/>
                <a:gd name="T10" fmla="*/ 0 60000 65536"/>
                <a:gd name="T11" fmla="*/ 0 60000 65536"/>
                <a:gd name="T12" fmla="*/ 0 60000 65536"/>
                <a:gd name="T13" fmla="*/ 0 60000 65536"/>
                <a:gd name="T14" fmla="*/ 0 60000 65536"/>
                <a:gd name="T15" fmla="*/ 0 w 58"/>
                <a:gd name="T16" fmla="*/ 0 h 138"/>
                <a:gd name="T17" fmla="*/ 58 w 58"/>
                <a:gd name="T18" fmla="*/ 138 h 138"/>
              </a:gdLst>
              <a:ahLst/>
              <a:cxnLst>
                <a:cxn ang="T10">
                  <a:pos x="T0" y="T1"/>
                </a:cxn>
                <a:cxn ang="T11">
                  <a:pos x="T2" y="T3"/>
                </a:cxn>
                <a:cxn ang="T12">
                  <a:pos x="T4" y="T5"/>
                </a:cxn>
                <a:cxn ang="T13">
                  <a:pos x="T6" y="T7"/>
                </a:cxn>
                <a:cxn ang="T14">
                  <a:pos x="T8" y="T9"/>
                </a:cxn>
              </a:cxnLst>
              <a:rect l="T15" t="T16" r="T17" b="T18"/>
              <a:pathLst>
                <a:path w="58" h="138">
                  <a:moveTo>
                    <a:pt x="0" y="0"/>
                  </a:moveTo>
                  <a:lnTo>
                    <a:pt x="58" y="8"/>
                  </a:lnTo>
                  <a:lnTo>
                    <a:pt x="58" y="138"/>
                  </a:lnTo>
                  <a:lnTo>
                    <a:pt x="0" y="124"/>
                  </a:lnTo>
                  <a:lnTo>
                    <a:pt x="0" y="0"/>
                  </a:lnTo>
                  <a:close/>
                </a:path>
              </a:pathLst>
            </a:custGeom>
            <a:solidFill>
              <a:srgbClr val="00BFDF"/>
            </a:solidFill>
            <a:ln w="9525">
              <a:noFill/>
              <a:round/>
              <a:headEnd/>
              <a:tailEnd/>
            </a:ln>
          </p:spPr>
          <p:txBody>
            <a:bodyPr/>
            <a:lstStyle/>
            <a:p>
              <a:endParaRPr lang="en-US"/>
            </a:p>
          </p:txBody>
        </p:sp>
        <p:sp>
          <p:nvSpPr>
            <p:cNvPr id="3942" name="Freeform 162"/>
            <p:cNvSpPr>
              <a:spLocks/>
            </p:cNvSpPr>
            <p:nvPr/>
          </p:nvSpPr>
          <p:spPr bwMode="gray">
            <a:xfrm>
              <a:off x="1782" y="1400"/>
              <a:ext cx="36" cy="140"/>
            </a:xfrm>
            <a:custGeom>
              <a:avLst/>
              <a:gdLst>
                <a:gd name="T0" fmla="*/ 0 w 36"/>
                <a:gd name="T1" fmla="*/ 12 h 159"/>
                <a:gd name="T2" fmla="*/ 36 w 36"/>
                <a:gd name="T3" fmla="*/ 0 h 159"/>
                <a:gd name="T4" fmla="*/ 36 w 36"/>
                <a:gd name="T5" fmla="*/ 49 h 159"/>
                <a:gd name="T6" fmla="*/ 0 w 36"/>
                <a:gd name="T7" fmla="*/ 65 h 159"/>
                <a:gd name="T8" fmla="*/ 0 w 36"/>
                <a:gd name="T9" fmla="*/ 12 h 159"/>
                <a:gd name="T10" fmla="*/ 0 60000 65536"/>
                <a:gd name="T11" fmla="*/ 0 60000 65536"/>
                <a:gd name="T12" fmla="*/ 0 60000 65536"/>
                <a:gd name="T13" fmla="*/ 0 60000 65536"/>
                <a:gd name="T14" fmla="*/ 0 60000 65536"/>
                <a:gd name="T15" fmla="*/ 0 w 36"/>
                <a:gd name="T16" fmla="*/ 0 h 159"/>
                <a:gd name="T17" fmla="*/ 36 w 36"/>
                <a:gd name="T18" fmla="*/ 159 h 159"/>
              </a:gdLst>
              <a:ahLst/>
              <a:cxnLst>
                <a:cxn ang="T10">
                  <a:pos x="T0" y="T1"/>
                </a:cxn>
                <a:cxn ang="T11">
                  <a:pos x="T2" y="T3"/>
                </a:cxn>
                <a:cxn ang="T12">
                  <a:pos x="T4" y="T5"/>
                </a:cxn>
                <a:cxn ang="T13">
                  <a:pos x="T6" y="T7"/>
                </a:cxn>
                <a:cxn ang="T14">
                  <a:pos x="T8" y="T9"/>
                </a:cxn>
              </a:cxnLst>
              <a:rect l="T15" t="T16" r="T17" b="T18"/>
              <a:pathLst>
                <a:path w="36" h="159">
                  <a:moveTo>
                    <a:pt x="0" y="29"/>
                  </a:moveTo>
                  <a:lnTo>
                    <a:pt x="36" y="0"/>
                  </a:lnTo>
                  <a:lnTo>
                    <a:pt x="36" y="122"/>
                  </a:lnTo>
                  <a:lnTo>
                    <a:pt x="0" y="159"/>
                  </a:lnTo>
                  <a:lnTo>
                    <a:pt x="0" y="29"/>
                  </a:lnTo>
                  <a:close/>
                </a:path>
              </a:pathLst>
            </a:custGeom>
            <a:solidFill>
              <a:srgbClr val="009FBF"/>
            </a:solidFill>
            <a:ln w="9525">
              <a:noFill/>
              <a:round/>
              <a:headEnd/>
              <a:tailEnd/>
            </a:ln>
          </p:spPr>
          <p:txBody>
            <a:bodyPr/>
            <a:lstStyle/>
            <a:p>
              <a:endParaRPr lang="en-US"/>
            </a:p>
          </p:txBody>
        </p:sp>
        <p:sp>
          <p:nvSpPr>
            <p:cNvPr id="3943" name="Freeform 163"/>
            <p:cNvSpPr>
              <a:spLocks/>
            </p:cNvSpPr>
            <p:nvPr/>
          </p:nvSpPr>
          <p:spPr bwMode="gray">
            <a:xfrm>
              <a:off x="1781" y="1507"/>
              <a:ext cx="74" cy="100"/>
            </a:xfrm>
            <a:custGeom>
              <a:avLst/>
              <a:gdLst>
                <a:gd name="T0" fmla="*/ 37 w 74"/>
                <a:gd name="T1" fmla="*/ 0 h 113"/>
                <a:gd name="T2" fmla="*/ 0 w 74"/>
                <a:gd name="T3" fmla="*/ 16 h 113"/>
                <a:gd name="T4" fmla="*/ 14 w 74"/>
                <a:gd name="T5" fmla="*/ 48 h 113"/>
                <a:gd name="T6" fmla="*/ 74 w 74"/>
                <a:gd name="T7" fmla="*/ 18 h 113"/>
                <a:gd name="T8" fmla="*/ 37 w 74"/>
                <a:gd name="T9" fmla="*/ 0 h 113"/>
                <a:gd name="T10" fmla="*/ 0 60000 65536"/>
                <a:gd name="T11" fmla="*/ 0 60000 65536"/>
                <a:gd name="T12" fmla="*/ 0 60000 65536"/>
                <a:gd name="T13" fmla="*/ 0 60000 65536"/>
                <a:gd name="T14" fmla="*/ 0 60000 65536"/>
                <a:gd name="T15" fmla="*/ 0 w 74"/>
                <a:gd name="T16" fmla="*/ 0 h 113"/>
                <a:gd name="T17" fmla="*/ 74 w 74"/>
                <a:gd name="T18" fmla="*/ 113 h 113"/>
              </a:gdLst>
              <a:ahLst/>
              <a:cxnLst>
                <a:cxn ang="T10">
                  <a:pos x="T0" y="T1"/>
                </a:cxn>
                <a:cxn ang="T11">
                  <a:pos x="T2" y="T3"/>
                </a:cxn>
                <a:cxn ang="T12">
                  <a:pos x="T4" y="T5"/>
                </a:cxn>
                <a:cxn ang="T13">
                  <a:pos x="T6" y="T7"/>
                </a:cxn>
                <a:cxn ang="T14">
                  <a:pos x="T8" y="T9"/>
                </a:cxn>
              </a:cxnLst>
              <a:rect l="T15" t="T16" r="T17" b="T18"/>
              <a:pathLst>
                <a:path w="74" h="113">
                  <a:moveTo>
                    <a:pt x="37" y="0"/>
                  </a:moveTo>
                  <a:lnTo>
                    <a:pt x="0" y="37"/>
                  </a:lnTo>
                  <a:lnTo>
                    <a:pt x="14" y="113"/>
                  </a:lnTo>
                  <a:lnTo>
                    <a:pt x="74" y="42"/>
                  </a:lnTo>
                  <a:lnTo>
                    <a:pt x="37" y="0"/>
                  </a:lnTo>
                  <a:close/>
                </a:path>
              </a:pathLst>
            </a:custGeom>
            <a:solidFill>
              <a:srgbClr val="008080"/>
            </a:solidFill>
            <a:ln w="9525">
              <a:noFill/>
              <a:round/>
              <a:headEnd/>
              <a:tailEnd/>
            </a:ln>
          </p:spPr>
          <p:txBody>
            <a:bodyPr/>
            <a:lstStyle/>
            <a:p>
              <a:endParaRPr lang="en-US"/>
            </a:p>
          </p:txBody>
        </p:sp>
        <p:sp>
          <p:nvSpPr>
            <p:cNvPr id="3944" name="Freeform 164"/>
            <p:cNvSpPr>
              <a:spLocks/>
            </p:cNvSpPr>
            <p:nvPr/>
          </p:nvSpPr>
          <p:spPr bwMode="gray">
            <a:xfrm>
              <a:off x="1693" y="1527"/>
              <a:ext cx="102" cy="80"/>
            </a:xfrm>
            <a:custGeom>
              <a:avLst/>
              <a:gdLst>
                <a:gd name="T0" fmla="*/ 30 w 102"/>
                <a:gd name="T1" fmla="*/ 0 h 90"/>
                <a:gd name="T2" fmla="*/ 88 w 102"/>
                <a:gd name="T3" fmla="*/ 6 h 90"/>
                <a:gd name="T4" fmla="*/ 102 w 102"/>
                <a:gd name="T5" fmla="*/ 39 h 90"/>
                <a:gd name="T6" fmla="*/ 0 w 102"/>
                <a:gd name="T7" fmla="*/ 28 h 90"/>
                <a:gd name="T8" fmla="*/ 30 w 102"/>
                <a:gd name="T9" fmla="*/ 0 h 90"/>
                <a:gd name="T10" fmla="*/ 0 60000 65536"/>
                <a:gd name="T11" fmla="*/ 0 60000 65536"/>
                <a:gd name="T12" fmla="*/ 0 60000 65536"/>
                <a:gd name="T13" fmla="*/ 0 60000 65536"/>
                <a:gd name="T14" fmla="*/ 0 60000 65536"/>
                <a:gd name="T15" fmla="*/ 0 w 102"/>
                <a:gd name="T16" fmla="*/ 0 h 90"/>
                <a:gd name="T17" fmla="*/ 102 w 102"/>
                <a:gd name="T18" fmla="*/ 90 h 90"/>
              </a:gdLst>
              <a:ahLst/>
              <a:cxnLst>
                <a:cxn ang="T10">
                  <a:pos x="T0" y="T1"/>
                </a:cxn>
                <a:cxn ang="T11">
                  <a:pos x="T2" y="T3"/>
                </a:cxn>
                <a:cxn ang="T12">
                  <a:pos x="T4" y="T5"/>
                </a:cxn>
                <a:cxn ang="T13">
                  <a:pos x="T6" y="T7"/>
                </a:cxn>
                <a:cxn ang="T14">
                  <a:pos x="T8" y="T9"/>
                </a:cxn>
              </a:cxnLst>
              <a:rect l="T15" t="T16" r="T17" b="T18"/>
              <a:pathLst>
                <a:path w="102" h="90">
                  <a:moveTo>
                    <a:pt x="30" y="0"/>
                  </a:moveTo>
                  <a:lnTo>
                    <a:pt x="88" y="14"/>
                  </a:lnTo>
                  <a:lnTo>
                    <a:pt x="102" y="90"/>
                  </a:lnTo>
                  <a:lnTo>
                    <a:pt x="0" y="65"/>
                  </a:lnTo>
                  <a:lnTo>
                    <a:pt x="30" y="0"/>
                  </a:lnTo>
                  <a:close/>
                </a:path>
              </a:pathLst>
            </a:custGeom>
            <a:solidFill>
              <a:srgbClr val="009FBF"/>
            </a:solidFill>
            <a:ln w="9525">
              <a:noFill/>
              <a:round/>
              <a:headEnd/>
              <a:tailEnd/>
            </a:ln>
          </p:spPr>
          <p:txBody>
            <a:bodyPr/>
            <a:lstStyle/>
            <a:p>
              <a:endParaRPr lang="en-US"/>
            </a:p>
          </p:txBody>
        </p:sp>
        <p:sp>
          <p:nvSpPr>
            <p:cNvPr id="3945" name="Freeform 165"/>
            <p:cNvSpPr>
              <a:spLocks/>
            </p:cNvSpPr>
            <p:nvPr/>
          </p:nvSpPr>
          <p:spPr bwMode="gray">
            <a:xfrm>
              <a:off x="1794" y="1544"/>
              <a:ext cx="61" cy="190"/>
            </a:xfrm>
            <a:custGeom>
              <a:avLst/>
              <a:gdLst>
                <a:gd name="T0" fmla="*/ 1 w 61"/>
                <a:gd name="T1" fmla="*/ 29 h 216"/>
                <a:gd name="T2" fmla="*/ 61 w 61"/>
                <a:gd name="T3" fmla="*/ 0 h 216"/>
                <a:gd name="T4" fmla="*/ 61 w 61"/>
                <a:gd name="T5" fmla="*/ 48 h 216"/>
                <a:gd name="T6" fmla="*/ 0 w 61"/>
                <a:gd name="T7" fmla="*/ 87 h 216"/>
                <a:gd name="T8" fmla="*/ 1 w 61"/>
                <a:gd name="T9" fmla="*/ 29 h 216"/>
                <a:gd name="T10" fmla="*/ 0 60000 65536"/>
                <a:gd name="T11" fmla="*/ 0 60000 65536"/>
                <a:gd name="T12" fmla="*/ 0 60000 65536"/>
                <a:gd name="T13" fmla="*/ 0 60000 65536"/>
                <a:gd name="T14" fmla="*/ 0 60000 65536"/>
                <a:gd name="T15" fmla="*/ 0 w 61"/>
                <a:gd name="T16" fmla="*/ 0 h 216"/>
                <a:gd name="T17" fmla="*/ 61 w 61"/>
                <a:gd name="T18" fmla="*/ 216 h 216"/>
              </a:gdLst>
              <a:ahLst/>
              <a:cxnLst>
                <a:cxn ang="T10">
                  <a:pos x="T0" y="T1"/>
                </a:cxn>
                <a:cxn ang="T11">
                  <a:pos x="T2" y="T3"/>
                </a:cxn>
                <a:cxn ang="T12">
                  <a:pos x="T4" y="T5"/>
                </a:cxn>
                <a:cxn ang="T13">
                  <a:pos x="T6" y="T7"/>
                </a:cxn>
                <a:cxn ang="T14">
                  <a:pos x="T8" y="T9"/>
                </a:cxn>
              </a:cxnLst>
              <a:rect l="T15" t="T16" r="T17" b="T18"/>
              <a:pathLst>
                <a:path w="61" h="216">
                  <a:moveTo>
                    <a:pt x="1" y="71"/>
                  </a:moveTo>
                  <a:lnTo>
                    <a:pt x="61" y="0"/>
                  </a:lnTo>
                  <a:lnTo>
                    <a:pt x="61" y="117"/>
                  </a:lnTo>
                  <a:lnTo>
                    <a:pt x="0" y="216"/>
                  </a:lnTo>
                  <a:lnTo>
                    <a:pt x="1" y="71"/>
                  </a:lnTo>
                  <a:close/>
                </a:path>
              </a:pathLst>
            </a:custGeom>
            <a:solidFill>
              <a:srgbClr val="009FBF"/>
            </a:solidFill>
            <a:ln w="9525">
              <a:noFill/>
              <a:round/>
              <a:headEnd/>
              <a:tailEnd/>
            </a:ln>
          </p:spPr>
          <p:txBody>
            <a:bodyPr/>
            <a:lstStyle/>
            <a:p>
              <a:endParaRPr lang="en-US"/>
            </a:p>
          </p:txBody>
        </p:sp>
        <p:sp>
          <p:nvSpPr>
            <p:cNvPr id="3946" name="Freeform 166"/>
            <p:cNvSpPr>
              <a:spLocks/>
            </p:cNvSpPr>
            <p:nvPr/>
          </p:nvSpPr>
          <p:spPr bwMode="gray">
            <a:xfrm>
              <a:off x="1693" y="1585"/>
              <a:ext cx="102" cy="148"/>
            </a:xfrm>
            <a:custGeom>
              <a:avLst/>
              <a:gdLst>
                <a:gd name="T0" fmla="*/ 0 w 102"/>
                <a:gd name="T1" fmla="*/ 0 h 169"/>
                <a:gd name="T2" fmla="*/ 102 w 102"/>
                <a:gd name="T3" fmla="*/ 10 h 169"/>
                <a:gd name="T4" fmla="*/ 102 w 102"/>
                <a:gd name="T5" fmla="*/ 67 h 169"/>
                <a:gd name="T6" fmla="*/ 0 w 102"/>
                <a:gd name="T7" fmla="*/ 54 h 169"/>
                <a:gd name="T8" fmla="*/ 0 w 102"/>
                <a:gd name="T9" fmla="*/ 0 h 169"/>
                <a:gd name="T10" fmla="*/ 0 60000 65536"/>
                <a:gd name="T11" fmla="*/ 0 60000 65536"/>
                <a:gd name="T12" fmla="*/ 0 60000 65536"/>
                <a:gd name="T13" fmla="*/ 0 60000 65536"/>
                <a:gd name="T14" fmla="*/ 0 60000 65536"/>
                <a:gd name="T15" fmla="*/ 0 w 102"/>
                <a:gd name="T16" fmla="*/ 0 h 169"/>
                <a:gd name="T17" fmla="*/ 102 w 102"/>
                <a:gd name="T18" fmla="*/ 169 h 169"/>
              </a:gdLst>
              <a:ahLst/>
              <a:cxnLst>
                <a:cxn ang="T10">
                  <a:pos x="T0" y="T1"/>
                </a:cxn>
                <a:cxn ang="T11">
                  <a:pos x="T2" y="T3"/>
                </a:cxn>
                <a:cxn ang="T12">
                  <a:pos x="T4" y="T5"/>
                </a:cxn>
                <a:cxn ang="T13">
                  <a:pos x="T6" y="T7"/>
                </a:cxn>
                <a:cxn ang="T14">
                  <a:pos x="T8" y="T9"/>
                </a:cxn>
              </a:cxnLst>
              <a:rect l="T15" t="T16" r="T17" b="T18"/>
              <a:pathLst>
                <a:path w="102" h="169">
                  <a:moveTo>
                    <a:pt x="0" y="0"/>
                  </a:moveTo>
                  <a:lnTo>
                    <a:pt x="102" y="25"/>
                  </a:lnTo>
                  <a:lnTo>
                    <a:pt x="102" y="169"/>
                  </a:lnTo>
                  <a:lnTo>
                    <a:pt x="0" y="137"/>
                  </a:lnTo>
                  <a:lnTo>
                    <a:pt x="0" y="0"/>
                  </a:lnTo>
                  <a:close/>
                </a:path>
              </a:pathLst>
            </a:custGeom>
            <a:solidFill>
              <a:srgbClr val="00BFDF"/>
            </a:solidFill>
            <a:ln w="9525">
              <a:noFill/>
              <a:round/>
              <a:headEnd/>
              <a:tailEnd/>
            </a:ln>
          </p:spPr>
          <p:txBody>
            <a:bodyPr/>
            <a:lstStyle/>
            <a:p>
              <a:endParaRPr lang="en-US"/>
            </a:p>
          </p:txBody>
        </p:sp>
        <p:sp>
          <p:nvSpPr>
            <p:cNvPr id="3947" name="Freeform 167"/>
            <p:cNvSpPr>
              <a:spLocks/>
            </p:cNvSpPr>
            <p:nvPr/>
          </p:nvSpPr>
          <p:spPr bwMode="gray">
            <a:xfrm>
              <a:off x="1730" y="1424"/>
              <a:ext cx="9" cy="21"/>
            </a:xfrm>
            <a:custGeom>
              <a:avLst/>
              <a:gdLst>
                <a:gd name="T0" fmla="*/ 0 w 9"/>
                <a:gd name="T1" fmla="*/ 0 h 24"/>
                <a:gd name="T2" fmla="*/ 9 w 9"/>
                <a:gd name="T3" fmla="*/ 1 h 24"/>
                <a:gd name="T4" fmla="*/ 9 w 9"/>
                <a:gd name="T5" fmla="*/ 10 h 24"/>
                <a:gd name="T6" fmla="*/ 0 w 9"/>
                <a:gd name="T7" fmla="*/ 9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9" y="1"/>
                  </a:lnTo>
                  <a:lnTo>
                    <a:pt x="9" y="24"/>
                  </a:lnTo>
                  <a:lnTo>
                    <a:pt x="0" y="22"/>
                  </a:lnTo>
                  <a:lnTo>
                    <a:pt x="0" y="0"/>
                  </a:lnTo>
                  <a:close/>
                </a:path>
              </a:pathLst>
            </a:custGeom>
            <a:solidFill>
              <a:srgbClr val="000000"/>
            </a:solidFill>
            <a:ln w="9525">
              <a:noFill/>
              <a:round/>
              <a:headEnd/>
              <a:tailEnd/>
            </a:ln>
          </p:spPr>
          <p:txBody>
            <a:bodyPr/>
            <a:lstStyle/>
            <a:p>
              <a:endParaRPr lang="en-US"/>
            </a:p>
          </p:txBody>
        </p:sp>
        <p:sp>
          <p:nvSpPr>
            <p:cNvPr id="3948" name="Freeform 168"/>
            <p:cNvSpPr>
              <a:spLocks/>
            </p:cNvSpPr>
            <p:nvPr/>
          </p:nvSpPr>
          <p:spPr bwMode="gray">
            <a:xfrm>
              <a:off x="1746" y="1426"/>
              <a:ext cx="10" cy="22"/>
            </a:xfrm>
            <a:custGeom>
              <a:avLst/>
              <a:gdLst>
                <a:gd name="T0" fmla="*/ 0 w 10"/>
                <a:gd name="T1" fmla="*/ 0 h 25"/>
                <a:gd name="T2" fmla="*/ 10 w 10"/>
                <a:gd name="T3" fmla="*/ 1 h 25"/>
                <a:gd name="T4" fmla="*/ 10 w 10"/>
                <a:gd name="T5" fmla="*/ 10 h 25"/>
                <a:gd name="T6" fmla="*/ 0 w 10"/>
                <a:gd name="T7" fmla="*/ 10 h 25"/>
                <a:gd name="T8" fmla="*/ 0 w 10"/>
                <a:gd name="T9" fmla="*/ 0 h 25"/>
                <a:gd name="T10" fmla="*/ 0 60000 65536"/>
                <a:gd name="T11" fmla="*/ 0 60000 65536"/>
                <a:gd name="T12" fmla="*/ 0 60000 65536"/>
                <a:gd name="T13" fmla="*/ 0 60000 65536"/>
                <a:gd name="T14" fmla="*/ 0 60000 65536"/>
                <a:gd name="T15" fmla="*/ 0 w 10"/>
                <a:gd name="T16" fmla="*/ 0 h 25"/>
                <a:gd name="T17" fmla="*/ 10 w 10"/>
                <a:gd name="T18" fmla="*/ 25 h 25"/>
              </a:gdLst>
              <a:ahLst/>
              <a:cxnLst>
                <a:cxn ang="T10">
                  <a:pos x="T0" y="T1"/>
                </a:cxn>
                <a:cxn ang="T11">
                  <a:pos x="T2" y="T3"/>
                </a:cxn>
                <a:cxn ang="T12">
                  <a:pos x="T4" y="T5"/>
                </a:cxn>
                <a:cxn ang="T13">
                  <a:pos x="T6" y="T7"/>
                </a:cxn>
                <a:cxn ang="T14">
                  <a:pos x="T8" y="T9"/>
                </a:cxn>
              </a:cxnLst>
              <a:rect l="T15" t="T16" r="T17" b="T18"/>
              <a:pathLst>
                <a:path w="10" h="25">
                  <a:moveTo>
                    <a:pt x="0" y="0"/>
                  </a:moveTo>
                  <a:lnTo>
                    <a:pt x="10" y="1"/>
                  </a:lnTo>
                  <a:lnTo>
                    <a:pt x="10" y="25"/>
                  </a:lnTo>
                  <a:lnTo>
                    <a:pt x="0" y="23"/>
                  </a:lnTo>
                  <a:lnTo>
                    <a:pt x="0" y="0"/>
                  </a:lnTo>
                  <a:close/>
                </a:path>
              </a:pathLst>
            </a:custGeom>
            <a:solidFill>
              <a:srgbClr val="000000"/>
            </a:solidFill>
            <a:ln w="9525">
              <a:noFill/>
              <a:round/>
              <a:headEnd/>
              <a:tailEnd/>
            </a:ln>
          </p:spPr>
          <p:txBody>
            <a:bodyPr/>
            <a:lstStyle/>
            <a:p>
              <a:endParaRPr lang="en-US"/>
            </a:p>
          </p:txBody>
        </p:sp>
        <p:sp>
          <p:nvSpPr>
            <p:cNvPr id="3949" name="Freeform 169"/>
            <p:cNvSpPr>
              <a:spLocks/>
            </p:cNvSpPr>
            <p:nvPr/>
          </p:nvSpPr>
          <p:spPr bwMode="gray">
            <a:xfrm>
              <a:off x="1764" y="1429"/>
              <a:ext cx="9" cy="21"/>
            </a:xfrm>
            <a:custGeom>
              <a:avLst/>
              <a:gdLst>
                <a:gd name="T0" fmla="*/ 0 w 9"/>
                <a:gd name="T1" fmla="*/ 0 h 24"/>
                <a:gd name="T2" fmla="*/ 9 w 9"/>
                <a:gd name="T3" fmla="*/ 1 h 24"/>
                <a:gd name="T4" fmla="*/ 9 w 9"/>
                <a:gd name="T5" fmla="*/ 10 h 24"/>
                <a:gd name="T6" fmla="*/ 0 w 9"/>
                <a:gd name="T7" fmla="*/ 10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9" y="1"/>
                  </a:lnTo>
                  <a:lnTo>
                    <a:pt x="9" y="24"/>
                  </a:lnTo>
                  <a:lnTo>
                    <a:pt x="0" y="23"/>
                  </a:lnTo>
                  <a:lnTo>
                    <a:pt x="0" y="0"/>
                  </a:lnTo>
                  <a:close/>
                </a:path>
              </a:pathLst>
            </a:custGeom>
            <a:solidFill>
              <a:srgbClr val="000000"/>
            </a:solidFill>
            <a:ln w="9525">
              <a:noFill/>
              <a:round/>
              <a:headEnd/>
              <a:tailEnd/>
            </a:ln>
          </p:spPr>
          <p:txBody>
            <a:bodyPr/>
            <a:lstStyle/>
            <a:p>
              <a:endParaRPr lang="en-US"/>
            </a:p>
          </p:txBody>
        </p:sp>
        <p:sp>
          <p:nvSpPr>
            <p:cNvPr id="3950" name="Freeform 170"/>
            <p:cNvSpPr>
              <a:spLocks/>
            </p:cNvSpPr>
            <p:nvPr/>
          </p:nvSpPr>
          <p:spPr bwMode="gray">
            <a:xfrm>
              <a:off x="1730" y="1449"/>
              <a:ext cx="9" cy="22"/>
            </a:xfrm>
            <a:custGeom>
              <a:avLst/>
              <a:gdLst>
                <a:gd name="T0" fmla="*/ 0 w 9"/>
                <a:gd name="T1" fmla="*/ 0 h 25"/>
                <a:gd name="T2" fmla="*/ 9 w 9"/>
                <a:gd name="T3" fmla="*/ 2 h 25"/>
                <a:gd name="T4" fmla="*/ 9 w 9"/>
                <a:gd name="T5" fmla="*/ 10 h 25"/>
                <a:gd name="T6" fmla="*/ 0 w 9"/>
                <a:gd name="T7" fmla="*/ 10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lnTo>
                    <a:pt x="9" y="2"/>
                  </a:lnTo>
                  <a:lnTo>
                    <a:pt x="9" y="25"/>
                  </a:lnTo>
                  <a:lnTo>
                    <a:pt x="0" y="23"/>
                  </a:lnTo>
                  <a:lnTo>
                    <a:pt x="0" y="0"/>
                  </a:lnTo>
                  <a:close/>
                </a:path>
              </a:pathLst>
            </a:custGeom>
            <a:solidFill>
              <a:srgbClr val="000000"/>
            </a:solidFill>
            <a:ln w="9525">
              <a:noFill/>
              <a:round/>
              <a:headEnd/>
              <a:tailEnd/>
            </a:ln>
          </p:spPr>
          <p:txBody>
            <a:bodyPr/>
            <a:lstStyle/>
            <a:p>
              <a:endParaRPr lang="en-US"/>
            </a:p>
          </p:txBody>
        </p:sp>
        <p:sp>
          <p:nvSpPr>
            <p:cNvPr id="3951" name="Freeform 171"/>
            <p:cNvSpPr>
              <a:spLocks/>
            </p:cNvSpPr>
            <p:nvPr/>
          </p:nvSpPr>
          <p:spPr bwMode="gray">
            <a:xfrm>
              <a:off x="1746" y="1453"/>
              <a:ext cx="10" cy="22"/>
            </a:xfrm>
            <a:custGeom>
              <a:avLst/>
              <a:gdLst>
                <a:gd name="T0" fmla="*/ 0 w 10"/>
                <a:gd name="T1" fmla="*/ 0 h 25"/>
                <a:gd name="T2" fmla="*/ 10 w 10"/>
                <a:gd name="T3" fmla="*/ 1 h 25"/>
                <a:gd name="T4" fmla="*/ 10 w 10"/>
                <a:gd name="T5" fmla="*/ 10 h 25"/>
                <a:gd name="T6" fmla="*/ 0 w 10"/>
                <a:gd name="T7" fmla="*/ 10 h 25"/>
                <a:gd name="T8" fmla="*/ 0 w 10"/>
                <a:gd name="T9" fmla="*/ 0 h 25"/>
                <a:gd name="T10" fmla="*/ 0 60000 65536"/>
                <a:gd name="T11" fmla="*/ 0 60000 65536"/>
                <a:gd name="T12" fmla="*/ 0 60000 65536"/>
                <a:gd name="T13" fmla="*/ 0 60000 65536"/>
                <a:gd name="T14" fmla="*/ 0 60000 65536"/>
                <a:gd name="T15" fmla="*/ 0 w 10"/>
                <a:gd name="T16" fmla="*/ 0 h 25"/>
                <a:gd name="T17" fmla="*/ 10 w 10"/>
                <a:gd name="T18" fmla="*/ 25 h 25"/>
              </a:gdLst>
              <a:ahLst/>
              <a:cxnLst>
                <a:cxn ang="T10">
                  <a:pos x="T0" y="T1"/>
                </a:cxn>
                <a:cxn ang="T11">
                  <a:pos x="T2" y="T3"/>
                </a:cxn>
                <a:cxn ang="T12">
                  <a:pos x="T4" y="T5"/>
                </a:cxn>
                <a:cxn ang="T13">
                  <a:pos x="T6" y="T7"/>
                </a:cxn>
                <a:cxn ang="T14">
                  <a:pos x="T8" y="T9"/>
                </a:cxn>
              </a:cxnLst>
              <a:rect l="T15" t="T16" r="T17" b="T18"/>
              <a:pathLst>
                <a:path w="10" h="25">
                  <a:moveTo>
                    <a:pt x="0" y="0"/>
                  </a:moveTo>
                  <a:lnTo>
                    <a:pt x="10" y="1"/>
                  </a:lnTo>
                  <a:lnTo>
                    <a:pt x="10" y="25"/>
                  </a:lnTo>
                  <a:lnTo>
                    <a:pt x="0" y="23"/>
                  </a:lnTo>
                  <a:lnTo>
                    <a:pt x="0" y="0"/>
                  </a:lnTo>
                  <a:close/>
                </a:path>
              </a:pathLst>
            </a:custGeom>
            <a:solidFill>
              <a:srgbClr val="000000"/>
            </a:solidFill>
            <a:ln w="9525">
              <a:noFill/>
              <a:round/>
              <a:headEnd/>
              <a:tailEnd/>
            </a:ln>
          </p:spPr>
          <p:txBody>
            <a:bodyPr/>
            <a:lstStyle/>
            <a:p>
              <a:endParaRPr lang="en-US"/>
            </a:p>
          </p:txBody>
        </p:sp>
        <p:sp>
          <p:nvSpPr>
            <p:cNvPr id="3952" name="Freeform 172"/>
            <p:cNvSpPr>
              <a:spLocks/>
            </p:cNvSpPr>
            <p:nvPr/>
          </p:nvSpPr>
          <p:spPr bwMode="gray">
            <a:xfrm>
              <a:off x="1764" y="1455"/>
              <a:ext cx="9" cy="22"/>
            </a:xfrm>
            <a:custGeom>
              <a:avLst/>
              <a:gdLst>
                <a:gd name="T0" fmla="*/ 0 w 9"/>
                <a:gd name="T1" fmla="*/ 0 h 25"/>
                <a:gd name="T2" fmla="*/ 9 w 9"/>
                <a:gd name="T3" fmla="*/ 2 h 25"/>
                <a:gd name="T4" fmla="*/ 9 w 9"/>
                <a:gd name="T5" fmla="*/ 10 h 25"/>
                <a:gd name="T6" fmla="*/ 0 w 9"/>
                <a:gd name="T7" fmla="*/ 9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lnTo>
                    <a:pt x="9" y="2"/>
                  </a:lnTo>
                  <a:lnTo>
                    <a:pt x="9" y="25"/>
                  </a:lnTo>
                  <a:lnTo>
                    <a:pt x="0" y="22"/>
                  </a:lnTo>
                  <a:lnTo>
                    <a:pt x="0" y="0"/>
                  </a:lnTo>
                  <a:close/>
                </a:path>
              </a:pathLst>
            </a:custGeom>
            <a:solidFill>
              <a:srgbClr val="000000"/>
            </a:solidFill>
            <a:ln w="9525">
              <a:noFill/>
              <a:round/>
              <a:headEnd/>
              <a:tailEnd/>
            </a:ln>
          </p:spPr>
          <p:txBody>
            <a:bodyPr/>
            <a:lstStyle/>
            <a:p>
              <a:endParaRPr lang="en-US"/>
            </a:p>
          </p:txBody>
        </p:sp>
        <p:sp>
          <p:nvSpPr>
            <p:cNvPr id="3953" name="Freeform 173"/>
            <p:cNvSpPr>
              <a:spLocks/>
            </p:cNvSpPr>
            <p:nvPr/>
          </p:nvSpPr>
          <p:spPr bwMode="gray">
            <a:xfrm>
              <a:off x="1730" y="1475"/>
              <a:ext cx="9" cy="22"/>
            </a:xfrm>
            <a:custGeom>
              <a:avLst/>
              <a:gdLst>
                <a:gd name="T0" fmla="*/ 0 w 9"/>
                <a:gd name="T1" fmla="*/ 0 h 25"/>
                <a:gd name="T2" fmla="*/ 9 w 9"/>
                <a:gd name="T3" fmla="*/ 2 h 25"/>
                <a:gd name="T4" fmla="*/ 9 w 9"/>
                <a:gd name="T5" fmla="*/ 10 h 25"/>
                <a:gd name="T6" fmla="*/ 0 w 9"/>
                <a:gd name="T7" fmla="*/ 10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lnTo>
                    <a:pt x="9" y="2"/>
                  </a:lnTo>
                  <a:lnTo>
                    <a:pt x="9" y="25"/>
                  </a:lnTo>
                  <a:lnTo>
                    <a:pt x="0" y="23"/>
                  </a:lnTo>
                  <a:lnTo>
                    <a:pt x="0" y="0"/>
                  </a:lnTo>
                  <a:close/>
                </a:path>
              </a:pathLst>
            </a:custGeom>
            <a:solidFill>
              <a:srgbClr val="000000"/>
            </a:solidFill>
            <a:ln w="9525">
              <a:noFill/>
              <a:round/>
              <a:headEnd/>
              <a:tailEnd/>
            </a:ln>
          </p:spPr>
          <p:txBody>
            <a:bodyPr/>
            <a:lstStyle/>
            <a:p>
              <a:endParaRPr lang="en-US"/>
            </a:p>
          </p:txBody>
        </p:sp>
        <p:sp>
          <p:nvSpPr>
            <p:cNvPr id="3954" name="Freeform 174"/>
            <p:cNvSpPr>
              <a:spLocks/>
            </p:cNvSpPr>
            <p:nvPr/>
          </p:nvSpPr>
          <p:spPr bwMode="gray">
            <a:xfrm>
              <a:off x="1746" y="1478"/>
              <a:ext cx="10" cy="22"/>
            </a:xfrm>
            <a:custGeom>
              <a:avLst/>
              <a:gdLst>
                <a:gd name="T0" fmla="*/ 0 w 10"/>
                <a:gd name="T1" fmla="*/ 0 h 25"/>
                <a:gd name="T2" fmla="*/ 10 w 10"/>
                <a:gd name="T3" fmla="*/ 1 h 25"/>
                <a:gd name="T4" fmla="*/ 10 w 10"/>
                <a:gd name="T5" fmla="*/ 10 h 25"/>
                <a:gd name="T6" fmla="*/ 0 w 10"/>
                <a:gd name="T7" fmla="*/ 10 h 25"/>
                <a:gd name="T8" fmla="*/ 0 w 10"/>
                <a:gd name="T9" fmla="*/ 0 h 25"/>
                <a:gd name="T10" fmla="*/ 0 60000 65536"/>
                <a:gd name="T11" fmla="*/ 0 60000 65536"/>
                <a:gd name="T12" fmla="*/ 0 60000 65536"/>
                <a:gd name="T13" fmla="*/ 0 60000 65536"/>
                <a:gd name="T14" fmla="*/ 0 60000 65536"/>
                <a:gd name="T15" fmla="*/ 0 w 10"/>
                <a:gd name="T16" fmla="*/ 0 h 25"/>
                <a:gd name="T17" fmla="*/ 10 w 10"/>
                <a:gd name="T18" fmla="*/ 25 h 25"/>
              </a:gdLst>
              <a:ahLst/>
              <a:cxnLst>
                <a:cxn ang="T10">
                  <a:pos x="T0" y="T1"/>
                </a:cxn>
                <a:cxn ang="T11">
                  <a:pos x="T2" y="T3"/>
                </a:cxn>
                <a:cxn ang="T12">
                  <a:pos x="T4" y="T5"/>
                </a:cxn>
                <a:cxn ang="T13">
                  <a:pos x="T6" y="T7"/>
                </a:cxn>
                <a:cxn ang="T14">
                  <a:pos x="T8" y="T9"/>
                </a:cxn>
              </a:cxnLst>
              <a:rect l="T15" t="T16" r="T17" b="T18"/>
              <a:pathLst>
                <a:path w="10" h="25">
                  <a:moveTo>
                    <a:pt x="0" y="0"/>
                  </a:moveTo>
                  <a:lnTo>
                    <a:pt x="10" y="1"/>
                  </a:lnTo>
                  <a:lnTo>
                    <a:pt x="10" y="25"/>
                  </a:lnTo>
                  <a:lnTo>
                    <a:pt x="0" y="23"/>
                  </a:lnTo>
                  <a:lnTo>
                    <a:pt x="0" y="0"/>
                  </a:lnTo>
                  <a:close/>
                </a:path>
              </a:pathLst>
            </a:custGeom>
            <a:solidFill>
              <a:srgbClr val="000000"/>
            </a:solidFill>
            <a:ln w="9525">
              <a:noFill/>
              <a:round/>
              <a:headEnd/>
              <a:tailEnd/>
            </a:ln>
          </p:spPr>
          <p:txBody>
            <a:bodyPr/>
            <a:lstStyle/>
            <a:p>
              <a:endParaRPr lang="en-US"/>
            </a:p>
          </p:txBody>
        </p:sp>
        <p:sp>
          <p:nvSpPr>
            <p:cNvPr id="3955" name="Freeform 175"/>
            <p:cNvSpPr>
              <a:spLocks/>
            </p:cNvSpPr>
            <p:nvPr/>
          </p:nvSpPr>
          <p:spPr bwMode="gray">
            <a:xfrm>
              <a:off x="1764" y="1481"/>
              <a:ext cx="9" cy="22"/>
            </a:xfrm>
            <a:custGeom>
              <a:avLst/>
              <a:gdLst>
                <a:gd name="T0" fmla="*/ 0 w 9"/>
                <a:gd name="T1" fmla="*/ 0 h 25"/>
                <a:gd name="T2" fmla="*/ 9 w 9"/>
                <a:gd name="T3" fmla="*/ 2 h 25"/>
                <a:gd name="T4" fmla="*/ 9 w 9"/>
                <a:gd name="T5" fmla="*/ 10 h 25"/>
                <a:gd name="T6" fmla="*/ 0 w 9"/>
                <a:gd name="T7" fmla="*/ 10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lnTo>
                    <a:pt x="9" y="2"/>
                  </a:lnTo>
                  <a:lnTo>
                    <a:pt x="9" y="25"/>
                  </a:lnTo>
                  <a:lnTo>
                    <a:pt x="0" y="23"/>
                  </a:lnTo>
                  <a:lnTo>
                    <a:pt x="0" y="0"/>
                  </a:lnTo>
                  <a:close/>
                </a:path>
              </a:pathLst>
            </a:custGeom>
            <a:solidFill>
              <a:srgbClr val="000000"/>
            </a:solidFill>
            <a:ln w="9525">
              <a:noFill/>
              <a:round/>
              <a:headEnd/>
              <a:tailEnd/>
            </a:ln>
          </p:spPr>
          <p:txBody>
            <a:bodyPr/>
            <a:lstStyle/>
            <a:p>
              <a:endParaRPr lang="en-US"/>
            </a:p>
          </p:txBody>
        </p:sp>
        <p:sp>
          <p:nvSpPr>
            <p:cNvPr id="3956" name="Freeform 176"/>
            <p:cNvSpPr>
              <a:spLocks/>
            </p:cNvSpPr>
            <p:nvPr/>
          </p:nvSpPr>
          <p:spPr bwMode="gray">
            <a:xfrm>
              <a:off x="1265" y="1335"/>
              <a:ext cx="242" cy="46"/>
            </a:xfrm>
            <a:custGeom>
              <a:avLst/>
              <a:gdLst>
                <a:gd name="T0" fmla="*/ 0 w 242"/>
                <a:gd name="T1" fmla="*/ 11 h 53"/>
                <a:gd name="T2" fmla="*/ 138 w 242"/>
                <a:gd name="T3" fmla="*/ 20 h 53"/>
                <a:gd name="T4" fmla="*/ 242 w 242"/>
                <a:gd name="T5" fmla="*/ 6 h 53"/>
                <a:gd name="T6" fmla="*/ 115 w 242"/>
                <a:gd name="T7" fmla="*/ 0 h 53"/>
                <a:gd name="T8" fmla="*/ 0 w 242"/>
                <a:gd name="T9" fmla="*/ 11 h 53"/>
                <a:gd name="T10" fmla="*/ 0 60000 65536"/>
                <a:gd name="T11" fmla="*/ 0 60000 65536"/>
                <a:gd name="T12" fmla="*/ 0 60000 65536"/>
                <a:gd name="T13" fmla="*/ 0 60000 65536"/>
                <a:gd name="T14" fmla="*/ 0 60000 65536"/>
                <a:gd name="T15" fmla="*/ 0 w 242"/>
                <a:gd name="T16" fmla="*/ 0 h 53"/>
                <a:gd name="T17" fmla="*/ 242 w 242"/>
                <a:gd name="T18" fmla="*/ 53 h 53"/>
              </a:gdLst>
              <a:ahLst/>
              <a:cxnLst>
                <a:cxn ang="T10">
                  <a:pos x="T0" y="T1"/>
                </a:cxn>
                <a:cxn ang="T11">
                  <a:pos x="T2" y="T3"/>
                </a:cxn>
                <a:cxn ang="T12">
                  <a:pos x="T4" y="T5"/>
                </a:cxn>
                <a:cxn ang="T13">
                  <a:pos x="T6" y="T7"/>
                </a:cxn>
                <a:cxn ang="T14">
                  <a:pos x="T8" y="T9"/>
                </a:cxn>
              </a:cxnLst>
              <a:rect l="T15" t="T16" r="T17" b="T18"/>
              <a:pathLst>
                <a:path w="242" h="53">
                  <a:moveTo>
                    <a:pt x="0" y="31"/>
                  </a:moveTo>
                  <a:lnTo>
                    <a:pt x="138" y="53"/>
                  </a:lnTo>
                  <a:lnTo>
                    <a:pt x="242" y="15"/>
                  </a:lnTo>
                  <a:lnTo>
                    <a:pt x="115" y="0"/>
                  </a:lnTo>
                  <a:lnTo>
                    <a:pt x="0" y="31"/>
                  </a:lnTo>
                  <a:close/>
                </a:path>
              </a:pathLst>
            </a:custGeom>
            <a:solidFill>
              <a:srgbClr val="DF3F5F"/>
            </a:solidFill>
            <a:ln w="9525">
              <a:noFill/>
              <a:round/>
              <a:headEnd/>
              <a:tailEnd/>
            </a:ln>
          </p:spPr>
          <p:txBody>
            <a:bodyPr/>
            <a:lstStyle/>
            <a:p>
              <a:endParaRPr lang="en-US"/>
            </a:p>
          </p:txBody>
        </p:sp>
        <p:sp>
          <p:nvSpPr>
            <p:cNvPr id="3957" name="Freeform 177"/>
            <p:cNvSpPr>
              <a:spLocks/>
            </p:cNvSpPr>
            <p:nvPr/>
          </p:nvSpPr>
          <p:spPr bwMode="gray">
            <a:xfrm>
              <a:off x="1265" y="1362"/>
              <a:ext cx="138" cy="375"/>
            </a:xfrm>
            <a:custGeom>
              <a:avLst/>
              <a:gdLst>
                <a:gd name="T0" fmla="*/ 0 w 138"/>
                <a:gd name="T1" fmla="*/ 0 h 426"/>
                <a:gd name="T2" fmla="*/ 138 w 138"/>
                <a:gd name="T3" fmla="*/ 9 h 426"/>
                <a:gd name="T4" fmla="*/ 138 w 138"/>
                <a:gd name="T5" fmla="*/ 173 h 426"/>
                <a:gd name="T6" fmla="*/ 109 w 138"/>
                <a:gd name="T7" fmla="*/ 171 h 426"/>
                <a:gd name="T8" fmla="*/ 109 w 138"/>
                <a:gd name="T9" fmla="*/ 150 h 426"/>
                <a:gd name="T10" fmla="*/ 70 w 138"/>
                <a:gd name="T11" fmla="*/ 143 h 426"/>
                <a:gd name="T12" fmla="*/ 70 w 138"/>
                <a:gd name="T13" fmla="*/ 163 h 426"/>
                <a:gd name="T14" fmla="*/ 48 w 138"/>
                <a:gd name="T15" fmla="*/ 158 h 426"/>
                <a:gd name="T16" fmla="*/ 48 w 138"/>
                <a:gd name="T17" fmla="*/ 139 h 426"/>
                <a:gd name="T18" fmla="*/ 18 w 138"/>
                <a:gd name="T19" fmla="*/ 134 h 426"/>
                <a:gd name="T20" fmla="*/ 18 w 138"/>
                <a:gd name="T21" fmla="*/ 152 h 426"/>
                <a:gd name="T22" fmla="*/ 0 w 138"/>
                <a:gd name="T23" fmla="*/ 151 h 426"/>
                <a:gd name="T24" fmla="*/ 0 w 138"/>
                <a:gd name="T25" fmla="*/ 0 h 4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426"/>
                <a:gd name="T41" fmla="*/ 138 w 138"/>
                <a:gd name="T42" fmla="*/ 426 h 4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426">
                  <a:moveTo>
                    <a:pt x="0" y="0"/>
                  </a:moveTo>
                  <a:lnTo>
                    <a:pt x="138" y="22"/>
                  </a:lnTo>
                  <a:lnTo>
                    <a:pt x="138" y="426"/>
                  </a:lnTo>
                  <a:lnTo>
                    <a:pt x="109" y="417"/>
                  </a:lnTo>
                  <a:lnTo>
                    <a:pt x="109" y="366"/>
                  </a:lnTo>
                  <a:lnTo>
                    <a:pt x="70" y="351"/>
                  </a:lnTo>
                  <a:lnTo>
                    <a:pt x="70" y="397"/>
                  </a:lnTo>
                  <a:lnTo>
                    <a:pt x="48" y="387"/>
                  </a:lnTo>
                  <a:lnTo>
                    <a:pt x="48" y="342"/>
                  </a:lnTo>
                  <a:lnTo>
                    <a:pt x="18" y="328"/>
                  </a:lnTo>
                  <a:lnTo>
                    <a:pt x="18" y="374"/>
                  </a:lnTo>
                  <a:lnTo>
                    <a:pt x="0" y="367"/>
                  </a:lnTo>
                  <a:lnTo>
                    <a:pt x="0" y="0"/>
                  </a:lnTo>
                  <a:close/>
                </a:path>
              </a:pathLst>
            </a:custGeom>
            <a:solidFill>
              <a:srgbClr val="FF5F7F"/>
            </a:solidFill>
            <a:ln w="9525">
              <a:noFill/>
              <a:round/>
              <a:headEnd/>
              <a:tailEnd/>
            </a:ln>
          </p:spPr>
          <p:txBody>
            <a:bodyPr/>
            <a:lstStyle/>
            <a:p>
              <a:endParaRPr lang="en-US"/>
            </a:p>
          </p:txBody>
        </p:sp>
        <p:sp>
          <p:nvSpPr>
            <p:cNvPr id="3958" name="Freeform 178"/>
            <p:cNvSpPr>
              <a:spLocks/>
            </p:cNvSpPr>
            <p:nvPr/>
          </p:nvSpPr>
          <p:spPr bwMode="gray">
            <a:xfrm>
              <a:off x="1403" y="1348"/>
              <a:ext cx="104" cy="390"/>
            </a:xfrm>
            <a:custGeom>
              <a:avLst/>
              <a:gdLst>
                <a:gd name="T0" fmla="*/ 0 w 104"/>
                <a:gd name="T1" fmla="*/ 16 h 443"/>
                <a:gd name="T2" fmla="*/ 103 w 104"/>
                <a:gd name="T3" fmla="*/ 0 h 443"/>
                <a:gd name="T4" fmla="*/ 104 w 104"/>
                <a:gd name="T5" fmla="*/ 139 h 443"/>
                <a:gd name="T6" fmla="*/ 0 w 104"/>
                <a:gd name="T7" fmla="*/ 181 h 443"/>
                <a:gd name="T8" fmla="*/ 0 w 104"/>
                <a:gd name="T9" fmla="*/ 16 h 443"/>
                <a:gd name="T10" fmla="*/ 0 60000 65536"/>
                <a:gd name="T11" fmla="*/ 0 60000 65536"/>
                <a:gd name="T12" fmla="*/ 0 60000 65536"/>
                <a:gd name="T13" fmla="*/ 0 60000 65536"/>
                <a:gd name="T14" fmla="*/ 0 60000 65536"/>
                <a:gd name="T15" fmla="*/ 0 w 104"/>
                <a:gd name="T16" fmla="*/ 0 h 443"/>
                <a:gd name="T17" fmla="*/ 104 w 104"/>
                <a:gd name="T18" fmla="*/ 443 h 443"/>
              </a:gdLst>
              <a:ahLst/>
              <a:cxnLst>
                <a:cxn ang="T10">
                  <a:pos x="T0" y="T1"/>
                </a:cxn>
                <a:cxn ang="T11">
                  <a:pos x="T2" y="T3"/>
                </a:cxn>
                <a:cxn ang="T12">
                  <a:pos x="T4" y="T5"/>
                </a:cxn>
                <a:cxn ang="T13">
                  <a:pos x="T6" y="T7"/>
                </a:cxn>
                <a:cxn ang="T14">
                  <a:pos x="T8" y="T9"/>
                </a:cxn>
              </a:cxnLst>
              <a:rect l="T15" t="T16" r="T17" b="T18"/>
              <a:pathLst>
                <a:path w="104" h="443">
                  <a:moveTo>
                    <a:pt x="0" y="37"/>
                  </a:moveTo>
                  <a:lnTo>
                    <a:pt x="103" y="0"/>
                  </a:lnTo>
                  <a:lnTo>
                    <a:pt x="104" y="342"/>
                  </a:lnTo>
                  <a:lnTo>
                    <a:pt x="0" y="443"/>
                  </a:lnTo>
                  <a:lnTo>
                    <a:pt x="0" y="37"/>
                  </a:lnTo>
                  <a:close/>
                </a:path>
              </a:pathLst>
            </a:custGeom>
            <a:solidFill>
              <a:srgbClr val="DF1F3F"/>
            </a:solidFill>
            <a:ln w="9525">
              <a:noFill/>
              <a:round/>
              <a:headEnd/>
              <a:tailEnd/>
            </a:ln>
          </p:spPr>
          <p:txBody>
            <a:bodyPr/>
            <a:lstStyle/>
            <a:p>
              <a:endParaRPr lang="en-US"/>
            </a:p>
          </p:txBody>
        </p:sp>
        <p:sp>
          <p:nvSpPr>
            <p:cNvPr id="3959" name="Freeform 179"/>
            <p:cNvSpPr>
              <a:spLocks/>
            </p:cNvSpPr>
            <p:nvPr/>
          </p:nvSpPr>
          <p:spPr bwMode="gray">
            <a:xfrm>
              <a:off x="1358" y="1677"/>
              <a:ext cx="17" cy="30"/>
            </a:xfrm>
            <a:custGeom>
              <a:avLst/>
              <a:gdLst>
                <a:gd name="T0" fmla="*/ 0 w 17"/>
                <a:gd name="T1" fmla="*/ 0 h 34"/>
                <a:gd name="T2" fmla="*/ 0 w 17"/>
                <a:gd name="T3" fmla="*/ 11 h 34"/>
                <a:gd name="T4" fmla="*/ 17 w 17"/>
                <a:gd name="T5" fmla="*/ 14 h 34"/>
                <a:gd name="T6" fmla="*/ 17 w 17"/>
                <a:gd name="T7" fmla="*/ 4 h 34"/>
                <a:gd name="T8" fmla="*/ 0 w 17"/>
                <a:gd name="T9" fmla="*/ 0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0"/>
                  </a:moveTo>
                  <a:lnTo>
                    <a:pt x="0" y="26"/>
                  </a:lnTo>
                  <a:lnTo>
                    <a:pt x="17" y="34"/>
                  </a:lnTo>
                  <a:lnTo>
                    <a:pt x="17" y="8"/>
                  </a:lnTo>
                  <a:lnTo>
                    <a:pt x="0" y="0"/>
                  </a:lnTo>
                  <a:close/>
                </a:path>
              </a:pathLst>
            </a:custGeom>
            <a:solidFill>
              <a:srgbClr val="FF001F"/>
            </a:solidFill>
            <a:ln w="9525">
              <a:noFill/>
              <a:round/>
              <a:headEnd/>
              <a:tailEnd/>
            </a:ln>
          </p:spPr>
          <p:txBody>
            <a:bodyPr/>
            <a:lstStyle/>
            <a:p>
              <a:endParaRPr lang="en-US"/>
            </a:p>
          </p:txBody>
        </p:sp>
        <p:sp>
          <p:nvSpPr>
            <p:cNvPr id="3960" name="Freeform 180"/>
            <p:cNvSpPr>
              <a:spLocks/>
            </p:cNvSpPr>
            <p:nvPr/>
          </p:nvSpPr>
          <p:spPr bwMode="gray">
            <a:xfrm>
              <a:off x="1335" y="1670"/>
              <a:ext cx="24" cy="41"/>
            </a:xfrm>
            <a:custGeom>
              <a:avLst/>
              <a:gdLst>
                <a:gd name="T0" fmla="*/ 0 w 24"/>
                <a:gd name="T1" fmla="*/ 0 h 47"/>
                <a:gd name="T2" fmla="*/ 0 w 24"/>
                <a:gd name="T3" fmla="*/ 18 h 47"/>
                <a:gd name="T4" fmla="*/ 24 w 24"/>
                <a:gd name="T5" fmla="*/ 13 h 47"/>
                <a:gd name="T6" fmla="*/ 24 w 24"/>
                <a:gd name="T7" fmla="*/ 3 h 47"/>
                <a:gd name="T8" fmla="*/ 0 w 24"/>
                <a:gd name="T9" fmla="*/ 0 h 47"/>
                <a:gd name="T10" fmla="*/ 0 60000 65536"/>
                <a:gd name="T11" fmla="*/ 0 60000 65536"/>
                <a:gd name="T12" fmla="*/ 0 60000 65536"/>
                <a:gd name="T13" fmla="*/ 0 60000 65536"/>
                <a:gd name="T14" fmla="*/ 0 60000 65536"/>
                <a:gd name="T15" fmla="*/ 0 w 24"/>
                <a:gd name="T16" fmla="*/ 0 h 47"/>
                <a:gd name="T17" fmla="*/ 24 w 24"/>
                <a:gd name="T18" fmla="*/ 47 h 47"/>
              </a:gdLst>
              <a:ahLst/>
              <a:cxnLst>
                <a:cxn ang="T10">
                  <a:pos x="T0" y="T1"/>
                </a:cxn>
                <a:cxn ang="T11">
                  <a:pos x="T2" y="T3"/>
                </a:cxn>
                <a:cxn ang="T12">
                  <a:pos x="T4" y="T5"/>
                </a:cxn>
                <a:cxn ang="T13">
                  <a:pos x="T6" y="T7"/>
                </a:cxn>
                <a:cxn ang="T14">
                  <a:pos x="T8" y="T9"/>
                </a:cxn>
              </a:cxnLst>
              <a:rect l="T15" t="T16" r="T17" b="T18"/>
              <a:pathLst>
                <a:path w="24" h="47">
                  <a:moveTo>
                    <a:pt x="0" y="0"/>
                  </a:moveTo>
                  <a:lnTo>
                    <a:pt x="0" y="47"/>
                  </a:lnTo>
                  <a:lnTo>
                    <a:pt x="24" y="33"/>
                  </a:lnTo>
                  <a:lnTo>
                    <a:pt x="24" y="9"/>
                  </a:lnTo>
                  <a:lnTo>
                    <a:pt x="0" y="0"/>
                  </a:lnTo>
                  <a:close/>
                </a:path>
              </a:pathLst>
            </a:custGeom>
            <a:solidFill>
              <a:srgbClr val="DF1F3F"/>
            </a:solidFill>
            <a:ln w="9525">
              <a:noFill/>
              <a:round/>
              <a:headEnd/>
              <a:tailEnd/>
            </a:ln>
          </p:spPr>
          <p:txBody>
            <a:bodyPr/>
            <a:lstStyle/>
            <a:p>
              <a:endParaRPr lang="en-US"/>
            </a:p>
          </p:txBody>
        </p:sp>
        <p:sp>
          <p:nvSpPr>
            <p:cNvPr id="3961" name="Freeform 181"/>
            <p:cNvSpPr>
              <a:spLocks/>
            </p:cNvSpPr>
            <p:nvPr/>
          </p:nvSpPr>
          <p:spPr bwMode="gray">
            <a:xfrm>
              <a:off x="1305" y="1658"/>
              <a:ext cx="18" cy="29"/>
            </a:xfrm>
            <a:custGeom>
              <a:avLst/>
              <a:gdLst>
                <a:gd name="T0" fmla="*/ 0 w 18"/>
                <a:gd name="T1" fmla="*/ 0 h 33"/>
                <a:gd name="T2" fmla="*/ 0 w 18"/>
                <a:gd name="T3" fmla="*/ 10 h 33"/>
                <a:gd name="T4" fmla="*/ 18 w 18"/>
                <a:gd name="T5" fmla="*/ 13 h 33"/>
                <a:gd name="T6" fmla="*/ 18 w 18"/>
                <a:gd name="T7" fmla="*/ 4 h 33"/>
                <a:gd name="T8" fmla="*/ 0 w 18"/>
                <a:gd name="T9" fmla="*/ 0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0" y="0"/>
                  </a:moveTo>
                  <a:lnTo>
                    <a:pt x="0" y="25"/>
                  </a:lnTo>
                  <a:lnTo>
                    <a:pt x="18" y="33"/>
                  </a:lnTo>
                  <a:lnTo>
                    <a:pt x="18" y="7"/>
                  </a:lnTo>
                  <a:lnTo>
                    <a:pt x="0" y="0"/>
                  </a:lnTo>
                  <a:close/>
                </a:path>
              </a:pathLst>
            </a:custGeom>
            <a:solidFill>
              <a:srgbClr val="FF001F"/>
            </a:solidFill>
            <a:ln w="9525">
              <a:noFill/>
              <a:round/>
              <a:headEnd/>
              <a:tailEnd/>
            </a:ln>
          </p:spPr>
          <p:txBody>
            <a:bodyPr/>
            <a:lstStyle/>
            <a:p>
              <a:endParaRPr lang="en-US"/>
            </a:p>
          </p:txBody>
        </p:sp>
        <p:sp>
          <p:nvSpPr>
            <p:cNvPr id="3962" name="Freeform 182"/>
            <p:cNvSpPr>
              <a:spLocks/>
            </p:cNvSpPr>
            <p:nvPr/>
          </p:nvSpPr>
          <p:spPr bwMode="gray">
            <a:xfrm>
              <a:off x="1282" y="1650"/>
              <a:ext cx="23" cy="42"/>
            </a:xfrm>
            <a:custGeom>
              <a:avLst/>
              <a:gdLst>
                <a:gd name="T0" fmla="*/ 0 w 23"/>
                <a:gd name="T1" fmla="*/ 0 h 48"/>
                <a:gd name="T2" fmla="*/ 0 w 23"/>
                <a:gd name="T3" fmla="*/ 18 h 48"/>
                <a:gd name="T4" fmla="*/ 23 w 23"/>
                <a:gd name="T5" fmla="*/ 14 h 48"/>
                <a:gd name="T6" fmla="*/ 23 w 23"/>
                <a:gd name="T7" fmla="*/ 4 h 48"/>
                <a:gd name="T8" fmla="*/ 0 w 23"/>
                <a:gd name="T9" fmla="*/ 0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0" y="0"/>
                  </a:moveTo>
                  <a:lnTo>
                    <a:pt x="0" y="48"/>
                  </a:lnTo>
                  <a:lnTo>
                    <a:pt x="23" y="34"/>
                  </a:lnTo>
                  <a:lnTo>
                    <a:pt x="23" y="10"/>
                  </a:lnTo>
                  <a:lnTo>
                    <a:pt x="0" y="0"/>
                  </a:lnTo>
                  <a:close/>
                </a:path>
              </a:pathLst>
            </a:custGeom>
            <a:solidFill>
              <a:srgbClr val="DF1F3F"/>
            </a:solidFill>
            <a:ln w="9525">
              <a:noFill/>
              <a:round/>
              <a:headEnd/>
              <a:tailEnd/>
            </a:ln>
          </p:spPr>
          <p:txBody>
            <a:bodyPr/>
            <a:lstStyle/>
            <a:p>
              <a:endParaRPr lang="en-US"/>
            </a:p>
          </p:txBody>
        </p:sp>
        <p:sp>
          <p:nvSpPr>
            <p:cNvPr id="3963" name="Freeform 183"/>
            <p:cNvSpPr>
              <a:spLocks/>
            </p:cNvSpPr>
            <p:nvPr/>
          </p:nvSpPr>
          <p:spPr bwMode="gray">
            <a:xfrm>
              <a:off x="1275" y="1371"/>
              <a:ext cx="112" cy="296"/>
            </a:xfrm>
            <a:custGeom>
              <a:avLst/>
              <a:gdLst>
                <a:gd name="T0" fmla="*/ 0 w 112"/>
                <a:gd name="T1" fmla="*/ 0 h 337"/>
                <a:gd name="T2" fmla="*/ 112 w 112"/>
                <a:gd name="T3" fmla="*/ 8 h 337"/>
                <a:gd name="T4" fmla="*/ 112 w 112"/>
                <a:gd name="T5" fmla="*/ 136 h 337"/>
                <a:gd name="T6" fmla="*/ 1 w 112"/>
                <a:gd name="T7" fmla="*/ 118 h 337"/>
                <a:gd name="T8" fmla="*/ 0 w 112"/>
                <a:gd name="T9" fmla="*/ 0 h 337"/>
                <a:gd name="T10" fmla="*/ 0 60000 65536"/>
                <a:gd name="T11" fmla="*/ 0 60000 65536"/>
                <a:gd name="T12" fmla="*/ 0 60000 65536"/>
                <a:gd name="T13" fmla="*/ 0 60000 65536"/>
                <a:gd name="T14" fmla="*/ 0 60000 65536"/>
                <a:gd name="T15" fmla="*/ 0 w 112"/>
                <a:gd name="T16" fmla="*/ 0 h 337"/>
                <a:gd name="T17" fmla="*/ 112 w 112"/>
                <a:gd name="T18" fmla="*/ 337 h 337"/>
              </a:gdLst>
              <a:ahLst/>
              <a:cxnLst>
                <a:cxn ang="T10">
                  <a:pos x="T0" y="T1"/>
                </a:cxn>
                <a:cxn ang="T11">
                  <a:pos x="T2" y="T3"/>
                </a:cxn>
                <a:cxn ang="T12">
                  <a:pos x="T4" y="T5"/>
                </a:cxn>
                <a:cxn ang="T13">
                  <a:pos x="T6" y="T7"/>
                </a:cxn>
                <a:cxn ang="T14">
                  <a:pos x="T8" y="T9"/>
                </a:cxn>
              </a:cxnLst>
              <a:rect l="T15" t="T16" r="T17" b="T18"/>
              <a:pathLst>
                <a:path w="112" h="337">
                  <a:moveTo>
                    <a:pt x="0" y="0"/>
                  </a:moveTo>
                  <a:lnTo>
                    <a:pt x="112" y="18"/>
                  </a:lnTo>
                  <a:lnTo>
                    <a:pt x="112" y="337"/>
                  </a:lnTo>
                  <a:lnTo>
                    <a:pt x="1" y="292"/>
                  </a:lnTo>
                  <a:lnTo>
                    <a:pt x="0" y="0"/>
                  </a:lnTo>
                  <a:close/>
                </a:path>
              </a:pathLst>
            </a:custGeom>
            <a:solidFill>
              <a:srgbClr val="000000"/>
            </a:solidFill>
            <a:ln w="9525">
              <a:noFill/>
              <a:round/>
              <a:headEnd/>
              <a:tailEnd/>
            </a:ln>
          </p:spPr>
          <p:txBody>
            <a:bodyPr/>
            <a:lstStyle/>
            <a:p>
              <a:endParaRPr lang="en-US"/>
            </a:p>
          </p:txBody>
        </p:sp>
        <p:sp>
          <p:nvSpPr>
            <p:cNvPr id="3964" name="Line 184"/>
            <p:cNvSpPr>
              <a:spLocks noChangeShapeType="1"/>
            </p:cNvSpPr>
            <p:nvPr/>
          </p:nvSpPr>
          <p:spPr bwMode="gray">
            <a:xfrm>
              <a:off x="1271" y="1593"/>
              <a:ext cx="123" cy="36"/>
            </a:xfrm>
            <a:prstGeom prst="line">
              <a:avLst/>
            </a:prstGeom>
            <a:noFill/>
            <a:ln w="4763">
              <a:solidFill>
                <a:srgbClr val="FF5F7F"/>
              </a:solidFill>
              <a:round/>
              <a:headEnd/>
              <a:tailEnd/>
            </a:ln>
          </p:spPr>
          <p:txBody>
            <a:bodyPr/>
            <a:lstStyle/>
            <a:p>
              <a:endParaRPr lang="en-US"/>
            </a:p>
          </p:txBody>
        </p:sp>
        <p:sp>
          <p:nvSpPr>
            <p:cNvPr id="3965" name="Line 185"/>
            <p:cNvSpPr>
              <a:spLocks noChangeShapeType="1"/>
            </p:cNvSpPr>
            <p:nvPr/>
          </p:nvSpPr>
          <p:spPr bwMode="gray">
            <a:xfrm>
              <a:off x="1270" y="1556"/>
              <a:ext cx="123" cy="30"/>
            </a:xfrm>
            <a:prstGeom prst="line">
              <a:avLst/>
            </a:prstGeom>
            <a:noFill/>
            <a:ln w="4763">
              <a:solidFill>
                <a:srgbClr val="FF5F7F"/>
              </a:solidFill>
              <a:round/>
              <a:headEnd/>
              <a:tailEnd/>
            </a:ln>
          </p:spPr>
          <p:txBody>
            <a:bodyPr/>
            <a:lstStyle/>
            <a:p>
              <a:endParaRPr lang="en-US"/>
            </a:p>
          </p:txBody>
        </p:sp>
        <p:sp>
          <p:nvSpPr>
            <p:cNvPr id="3966" name="Line 186"/>
            <p:cNvSpPr>
              <a:spLocks noChangeShapeType="1"/>
            </p:cNvSpPr>
            <p:nvPr/>
          </p:nvSpPr>
          <p:spPr bwMode="gray">
            <a:xfrm>
              <a:off x="1273" y="1517"/>
              <a:ext cx="120" cy="27"/>
            </a:xfrm>
            <a:prstGeom prst="line">
              <a:avLst/>
            </a:prstGeom>
            <a:noFill/>
            <a:ln w="4763">
              <a:solidFill>
                <a:srgbClr val="FF5F7F"/>
              </a:solidFill>
              <a:round/>
              <a:headEnd/>
              <a:tailEnd/>
            </a:ln>
          </p:spPr>
          <p:txBody>
            <a:bodyPr/>
            <a:lstStyle/>
            <a:p>
              <a:endParaRPr lang="en-US"/>
            </a:p>
          </p:txBody>
        </p:sp>
        <p:sp>
          <p:nvSpPr>
            <p:cNvPr id="3967" name="Line 187"/>
            <p:cNvSpPr>
              <a:spLocks noChangeShapeType="1"/>
            </p:cNvSpPr>
            <p:nvPr/>
          </p:nvSpPr>
          <p:spPr bwMode="gray">
            <a:xfrm>
              <a:off x="1272" y="1477"/>
              <a:ext cx="120" cy="25"/>
            </a:xfrm>
            <a:prstGeom prst="line">
              <a:avLst/>
            </a:prstGeom>
            <a:noFill/>
            <a:ln w="4763">
              <a:solidFill>
                <a:srgbClr val="FF5F7F"/>
              </a:solidFill>
              <a:round/>
              <a:headEnd/>
              <a:tailEnd/>
            </a:ln>
          </p:spPr>
          <p:txBody>
            <a:bodyPr/>
            <a:lstStyle/>
            <a:p>
              <a:endParaRPr lang="en-US"/>
            </a:p>
          </p:txBody>
        </p:sp>
        <p:sp>
          <p:nvSpPr>
            <p:cNvPr id="3968" name="Line 188"/>
            <p:cNvSpPr>
              <a:spLocks noChangeShapeType="1"/>
            </p:cNvSpPr>
            <p:nvPr/>
          </p:nvSpPr>
          <p:spPr bwMode="gray">
            <a:xfrm>
              <a:off x="1274" y="1439"/>
              <a:ext cx="118" cy="21"/>
            </a:xfrm>
            <a:prstGeom prst="line">
              <a:avLst/>
            </a:prstGeom>
            <a:noFill/>
            <a:ln w="4763">
              <a:solidFill>
                <a:srgbClr val="FF5F7F"/>
              </a:solidFill>
              <a:round/>
              <a:headEnd/>
              <a:tailEnd/>
            </a:ln>
          </p:spPr>
          <p:txBody>
            <a:bodyPr/>
            <a:lstStyle/>
            <a:p>
              <a:endParaRPr lang="en-US"/>
            </a:p>
          </p:txBody>
        </p:sp>
        <p:sp>
          <p:nvSpPr>
            <p:cNvPr id="3969" name="Line 189"/>
            <p:cNvSpPr>
              <a:spLocks noChangeShapeType="1"/>
            </p:cNvSpPr>
            <p:nvPr/>
          </p:nvSpPr>
          <p:spPr bwMode="gray">
            <a:xfrm>
              <a:off x="1270" y="1404"/>
              <a:ext cx="121" cy="17"/>
            </a:xfrm>
            <a:prstGeom prst="line">
              <a:avLst/>
            </a:prstGeom>
            <a:noFill/>
            <a:ln w="4763">
              <a:solidFill>
                <a:srgbClr val="FF5F7F"/>
              </a:solidFill>
              <a:round/>
              <a:headEnd/>
              <a:tailEnd/>
            </a:ln>
          </p:spPr>
          <p:txBody>
            <a:bodyPr/>
            <a:lstStyle/>
            <a:p>
              <a:endParaRPr lang="en-US"/>
            </a:p>
          </p:txBody>
        </p:sp>
        <p:sp>
          <p:nvSpPr>
            <p:cNvPr id="3970" name="Line 190"/>
            <p:cNvSpPr>
              <a:spLocks noChangeShapeType="1"/>
            </p:cNvSpPr>
            <p:nvPr/>
          </p:nvSpPr>
          <p:spPr bwMode="gray">
            <a:xfrm>
              <a:off x="1299" y="1370"/>
              <a:ext cx="1" cy="271"/>
            </a:xfrm>
            <a:prstGeom prst="line">
              <a:avLst/>
            </a:prstGeom>
            <a:noFill/>
            <a:ln w="4763">
              <a:solidFill>
                <a:srgbClr val="FF5F7F"/>
              </a:solidFill>
              <a:round/>
              <a:headEnd/>
              <a:tailEnd/>
            </a:ln>
          </p:spPr>
          <p:txBody>
            <a:bodyPr/>
            <a:lstStyle/>
            <a:p>
              <a:endParaRPr lang="en-US"/>
            </a:p>
          </p:txBody>
        </p:sp>
        <p:sp>
          <p:nvSpPr>
            <p:cNvPr id="3971" name="Line 191"/>
            <p:cNvSpPr>
              <a:spLocks noChangeShapeType="1"/>
            </p:cNvSpPr>
            <p:nvPr/>
          </p:nvSpPr>
          <p:spPr bwMode="gray">
            <a:xfrm>
              <a:off x="1327" y="1375"/>
              <a:ext cx="1" cy="277"/>
            </a:xfrm>
            <a:prstGeom prst="line">
              <a:avLst/>
            </a:prstGeom>
            <a:noFill/>
            <a:ln w="4763">
              <a:solidFill>
                <a:srgbClr val="FF5F7F"/>
              </a:solidFill>
              <a:round/>
              <a:headEnd/>
              <a:tailEnd/>
            </a:ln>
          </p:spPr>
          <p:txBody>
            <a:bodyPr/>
            <a:lstStyle/>
            <a:p>
              <a:endParaRPr lang="en-US"/>
            </a:p>
          </p:txBody>
        </p:sp>
        <p:sp>
          <p:nvSpPr>
            <p:cNvPr id="3972" name="Line 192"/>
            <p:cNvSpPr>
              <a:spLocks noChangeShapeType="1"/>
            </p:cNvSpPr>
            <p:nvPr/>
          </p:nvSpPr>
          <p:spPr bwMode="gray">
            <a:xfrm>
              <a:off x="1357" y="1379"/>
              <a:ext cx="1" cy="282"/>
            </a:xfrm>
            <a:prstGeom prst="line">
              <a:avLst/>
            </a:prstGeom>
            <a:noFill/>
            <a:ln w="4763">
              <a:solidFill>
                <a:srgbClr val="FF5F7F"/>
              </a:solidFill>
              <a:round/>
              <a:headEnd/>
              <a:tailEnd/>
            </a:ln>
          </p:spPr>
          <p:txBody>
            <a:bodyPr/>
            <a:lstStyle/>
            <a:p>
              <a:endParaRPr lang="en-US"/>
            </a:p>
          </p:txBody>
        </p:sp>
        <p:sp>
          <p:nvSpPr>
            <p:cNvPr id="3973" name="Freeform 193"/>
            <p:cNvSpPr>
              <a:spLocks/>
            </p:cNvSpPr>
            <p:nvPr/>
          </p:nvSpPr>
          <p:spPr bwMode="gray">
            <a:xfrm>
              <a:off x="1317" y="1309"/>
              <a:ext cx="144" cy="24"/>
            </a:xfrm>
            <a:custGeom>
              <a:avLst/>
              <a:gdLst>
                <a:gd name="T0" fmla="*/ 0 w 144"/>
                <a:gd name="T1" fmla="*/ 8 h 27"/>
                <a:gd name="T2" fmla="*/ 84 w 144"/>
                <a:gd name="T3" fmla="*/ 12 h 27"/>
                <a:gd name="T4" fmla="*/ 144 w 144"/>
                <a:gd name="T5" fmla="*/ 4 h 27"/>
                <a:gd name="T6" fmla="*/ 62 w 144"/>
                <a:gd name="T7" fmla="*/ 0 h 27"/>
                <a:gd name="T8" fmla="*/ 0 w 144"/>
                <a:gd name="T9" fmla="*/ 8 h 27"/>
                <a:gd name="T10" fmla="*/ 0 60000 65536"/>
                <a:gd name="T11" fmla="*/ 0 60000 65536"/>
                <a:gd name="T12" fmla="*/ 0 60000 65536"/>
                <a:gd name="T13" fmla="*/ 0 60000 65536"/>
                <a:gd name="T14" fmla="*/ 0 60000 65536"/>
                <a:gd name="T15" fmla="*/ 0 w 144"/>
                <a:gd name="T16" fmla="*/ 0 h 27"/>
                <a:gd name="T17" fmla="*/ 144 w 144"/>
                <a:gd name="T18" fmla="*/ 27 h 27"/>
              </a:gdLst>
              <a:ahLst/>
              <a:cxnLst>
                <a:cxn ang="T10">
                  <a:pos x="T0" y="T1"/>
                </a:cxn>
                <a:cxn ang="T11">
                  <a:pos x="T2" y="T3"/>
                </a:cxn>
                <a:cxn ang="T12">
                  <a:pos x="T4" y="T5"/>
                </a:cxn>
                <a:cxn ang="T13">
                  <a:pos x="T6" y="T7"/>
                </a:cxn>
                <a:cxn ang="T14">
                  <a:pos x="T8" y="T9"/>
                </a:cxn>
              </a:cxnLst>
              <a:rect l="T15" t="T16" r="T17" b="T18"/>
              <a:pathLst>
                <a:path w="144" h="27">
                  <a:moveTo>
                    <a:pt x="0" y="17"/>
                  </a:moveTo>
                  <a:lnTo>
                    <a:pt x="84" y="27"/>
                  </a:lnTo>
                  <a:lnTo>
                    <a:pt x="144" y="9"/>
                  </a:lnTo>
                  <a:lnTo>
                    <a:pt x="62" y="0"/>
                  </a:lnTo>
                  <a:lnTo>
                    <a:pt x="0" y="17"/>
                  </a:lnTo>
                  <a:close/>
                </a:path>
              </a:pathLst>
            </a:custGeom>
            <a:solidFill>
              <a:srgbClr val="DF3F5F"/>
            </a:solidFill>
            <a:ln w="9525">
              <a:noFill/>
              <a:round/>
              <a:headEnd/>
              <a:tailEnd/>
            </a:ln>
          </p:spPr>
          <p:txBody>
            <a:bodyPr/>
            <a:lstStyle/>
            <a:p>
              <a:endParaRPr lang="en-US"/>
            </a:p>
          </p:txBody>
        </p:sp>
        <p:sp>
          <p:nvSpPr>
            <p:cNvPr id="3974" name="Freeform 194"/>
            <p:cNvSpPr>
              <a:spLocks/>
            </p:cNvSpPr>
            <p:nvPr/>
          </p:nvSpPr>
          <p:spPr bwMode="gray">
            <a:xfrm>
              <a:off x="1400" y="1317"/>
              <a:ext cx="60" cy="52"/>
            </a:xfrm>
            <a:custGeom>
              <a:avLst/>
              <a:gdLst>
                <a:gd name="T0" fmla="*/ 0 w 60"/>
                <a:gd name="T1" fmla="*/ 8 h 59"/>
                <a:gd name="T2" fmla="*/ 60 w 60"/>
                <a:gd name="T3" fmla="*/ 0 h 59"/>
                <a:gd name="T4" fmla="*/ 60 w 60"/>
                <a:gd name="T5" fmla="*/ 16 h 59"/>
                <a:gd name="T6" fmla="*/ 0 w 60"/>
                <a:gd name="T7" fmla="*/ 25 h 59"/>
                <a:gd name="T8" fmla="*/ 0 w 60"/>
                <a:gd name="T9" fmla="*/ 8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0" y="18"/>
                  </a:moveTo>
                  <a:lnTo>
                    <a:pt x="60" y="0"/>
                  </a:lnTo>
                  <a:lnTo>
                    <a:pt x="60" y="37"/>
                  </a:lnTo>
                  <a:lnTo>
                    <a:pt x="0" y="59"/>
                  </a:lnTo>
                  <a:lnTo>
                    <a:pt x="0" y="18"/>
                  </a:lnTo>
                  <a:close/>
                </a:path>
              </a:pathLst>
            </a:custGeom>
            <a:solidFill>
              <a:srgbClr val="DF1F3F"/>
            </a:solidFill>
            <a:ln w="9525">
              <a:noFill/>
              <a:round/>
              <a:headEnd/>
              <a:tailEnd/>
            </a:ln>
          </p:spPr>
          <p:txBody>
            <a:bodyPr/>
            <a:lstStyle/>
            <a:p>
              <a:endParaRPr lang="en-US"/>
            </a:p>
          </p:txBody>
        </p:sp>
        <p:sp>
          <p:nvSpPr>
            <p:cNvPr id="3975" name="Freeform 195"/>
            <p:cNvSpPr>
              <a:spLocks/>
            </p:cNvSpPr>
            <p:nvPr/>
          </p:nvSpPr>
          <p:spPr bwMode="gray">
            <a:xfrm>
              <a:off x="1317" y="1324"/>
              <a:ext cx="83" cy="45"/>
            </a:xfrm>
            <a:custGeom>
              <a:avLst/>
              <a:gdLst>
                <a:gd name="T0" fmla="*/ 83 w 83"/>
                <a:gd name="T1" fmla="*/ 4 h 51"/>
                <a:gd name="T2" fmla="*/ 83 w 83"/>
                <a:gd name="T3" fmla="*/ 21 h 51"/>
                <a:gd name="T4" fmla="*/ 0 w 83"/>
                <a:gd name="T5" fmla="*/ 17 h 51"/>
                <a:gd name="T6" fmla="*/ 0 w 83"/>
                <a:gd name="T7" fmla="*/ 0 h 51"/>
                <a:gd name="T8" fmla="*/ 83 w 83"/>
                <a:gd name="T9" fmla="*/ 4 h 51"/>
                <a:gd name="T10" fmla="*/ 0 60000 65536"/>
                <a:gd name="T11" fmla="*/ 0 60000 65536"/>
                <a:gd name="T12" fmla="*/ 0 60000 65536"/>
                <a:gd name="T13" fmla="*/ 0 60000 65536"/>
                <a:gd name="T14" fmla="*/ 0 60000 65536"/>
                <a:gd name="T15" fmla="*/ 0 w 83"/>
                <a:gd name="T16" fmla="*/ 0 h 51"/>
                <a:gd name="T17" fmla="*/ 83 w 83"/>
                <a:gd name="T18" fmla="*/ 51 h 51"/>
              </a:gdLst>
              <a:ahLst/>
              <a:cxnLst>
                <a:cxn ang="T10">
                  <a:pos x="T0" y="T1"/>
                </a:cxn>
                <a:cxn ang="T11">
                  <a:pos x="T2" y="T3"/>
                </a:cxn>
                <a:cxn ang="T12">
                  <a:pos x="T4" y="T5"/>
                </a:cxn>
                <a:cxn ang="T13">
                  <a:pos x="T6" y="T7"/>
                </a:cxn>
                <a:cxn ang="T14">
                  <a:pos x="T8" y="T9"/>
                </a:cxn>
              </a:cxnLst>
              <a:rect l="T15" t="T16" r="T17" b="T18"/>
              <a:pathLst>
                <a:path w="83" h="51">
                  <a:moveTo>
                    <a:pt x="83" y="10"/>
                  </a:moveTo>
                  <a:lnTo>
                    <a:pt x="83" y="51"/>
                  </a:lnTo>
                  <a:lnTo>
                    <a:pt x="0" y="40"/>
                  </a:lnTo>
                  <a:lnTo>
                    <a:pt x="0" y="0"/>
                  </a:lnTo>
                  <a:lnTo>
                    <a:pt x="83" y="10"/>
                  </a:lnTo>
                  <a:close/>
                </a:path>
              </a:pathLst>
            </a:custGeom>
            <a:solidFill>
              <a:srgbClr val="FF5F7F"/>
            </a:solidFill>
            <a:ln w="9525">
              <a:noFill/>
              <a:round/>
              <a:headEnd/>
              <a:tailEnd/>
            </a:ln>
          </p:spPr>
          <p:txBody>
            <a:bodyPr/>
            <a:lstStyle/>
            <a:p>
              <a:endParaRPr lang="en-US"/>
            </a:p>
          </p:txBody>
        </p:sp>
        <p:sp>
          <p:nvSpPr>
            <p:cNvPr id="3976" name="Freeform 196"/>
            <p:cNvSpPr>
              <a:spLocks/>
            </p:cNvSpPr>
            <p:nvPr/>
          </p:nvSpPr>
          <p:spPr bwMode="gray">
            <a:xfrm>
              <a:off x="1328" y="1332"/>
              <a:ext cx="48" cy="10"/>
            </a:xfrm>
            <a:custGeom>
              <a:avLst/>
              <a:gdLst>
                <a:gd name="T0" fmla="*/ 0 w 48"/>
                <a:gd name="T1" fmla="*/ 0 h 12"/>
                <a:gd name="T2" fmla="*/ 48 w 48"/>
                <a:gd name="T3" fmla="*/ 3 h 12"/>
                <a:gd name="T4" fmla="*/ 48 w 48"/>
                <a:gd name="T5" fmla="*/ 3 h 12"/>
                <a:gd name="T6" fmla="*/ 0 w 48"/>
                <a:gd name="T7" fmla="*/ 3 h 12"/>
                <a:gd name="T8" fmla="*/ 0 w 48"/>
                <a:gd name="T9" fmla="*/ 0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0"/>
                  </a:moveTo>
                  <a:lnTo>
                    <a:pt x="48" y="4"/>
                  </a:lnTo>
                  <a:lnTo>
                    <a:pt x="48" y="12"/>
                  </a:lnTo>
                  <a:lnTo>
                    <a:pt x="0" y="7"/>
                  </a:lnTo>
                  <a:lnTo>
                    <a:pt x="0" y="0"/>
                  </a:lnTo>
                  <a:close/>
                </a:path>
              </a:pathLst>
            </a:custGeom>
            <a:solidFill>
              <a:srgbClr val="000000"/>
            </a:solidFill>
            <a:ln w="9525">
              <a:noFill/>
              <a:round/>
              <a:headEnd/>
              <a:tailEnd/>
            </a:ln>
          </p:spPr>
          <p:txBody>
            <a:bodyPr/>
            <a:lstStyle/>
            <a:p>
              <a:endParaRPr lang="en-US"/>
            </a:p>
          </p:txBody>
        </p:sp>
        <p:sp>
          <p:nvSpPr>
            <p:cNvPr id="3977" name="Freeform 197"/>
            <p:cNvSpPr>
              <a:spLocks/>
            </p:cNvSpPr>
            <p:nvPr/>
          </p:nvSpPr>
          <p:spPr bwMode="gray">
            <a:xfrm>
              <a:off x="1423" y="1450"/>
              <a:ext cx="231" cy="93"/>
            </a:xfrm>
            <a:custGeom>
              <a:avLst/>
              <a:gdLst>
                <a:gd name="T0" fmla="*/ 0 w 231"/>
                <a:gd name="T1" fmla="*/ 32 h 106"/>
                <a:gd name="T2" fmla="*/ 112 w 231"/>
                <a:gd name="T3" fmla="*/ 42 h 106"/>
                <a:gd name="T4" fmla="*/ 231 w 231"/>
                <a:gd name="T5" fmla="*/ 9 h 106"/>
                <a:gd name="T6" fmla="*/ 135 w 231"/>
                <a:gd name="T7" fmla="*/ 0 h 106"/>
                <a:gd name="T8" fmla="*/ 0 w 231"/>
                <a:gd name="T9" fmla="*/ 32 h 106"/>
                <a:gd name="T10" fmla="*/ 0 60000 65536"/>
                <a:gd name="T11" fmla="*/ 0 60000 65536"/>
                <a:gd name="T12" fmla="*/ 0 60000 65536"/>
                <a:gd name="T13" fmla="*/ 0 60000 65536"/>
                <a:gd name="T14" fmla="*/ 0 60000 65536"/>
                <a:gd name="T15" fmla="*/ 0 w 231"/>
                <a:gd name="T16" fmla="*/ 0 h 106"/>
                <a:gd name="T17" fmla="*/ 231 w 231"/>
                <a:gd name="T18" fmla="*/ 106 h 106"/>
              </a:gdLst>
              <a:ahLst/>
              <a:cxnLst>
                <a:cxn ang="T10">
                  <a:pos x="T0" y="T1"/>
                </a:cxn>
                <a:cxn ang="T11">
                  <a:pos x="T2" y="T3"/>
                </a:cxn>
                <a:cxn ang="T12">
                  <a:pos x="T4" y="T5"/>
                </a:cxn>
                <a:cxn ang="T13">
                  <a:pos x="T6" y="T7"/>
                </a:cxn>
                <a:cxn ang="T14">
                  <a:pos x="T8" y="T9"/>
                </a:cxn>
              </a:cxnLst>
              <a:rect l="T15" t="T16" r="T17" b="T18"/>
              <a:pathLst>
                <a:path w="231" h="106">
                  <a:moveTo>
                    <a:pt x="0" y="78"/>
                  </a:moveTo>
                  <a:lnTo>
                    <a:pt x="112" y="106"/>
                  </a:lnTo>
                  <a:lnTo>
                    <a:pt x="231" y="20"/>
                  </a:lnTo>
                  <a:lnTo>
                    <a:pt x="135" y="0"/>
                  </a:lnTo>
                  <a:lnTo>
                    <a:pt x="0" y="78"/>
                  </a:lnTo>
                  <a:close/>
                </a:path>
              </a:pathLst>
            </a:custGeom>
            <a:solidFill>
              <a:srgbClr val="DF9FFF"/>
            </a:solidFill>
            <a:ln w="9525">
              <a:noFill/>
              <a:round/>
              <a:headEnd/>
              <a:tailEnd/>
            </a:ln>
          </p:spPr>
          <p:txBody>
            <a:bodyPr/>
            <a:lstStyle/>
            <a:p>
              <a:endParaRPr lang="en-US"/>
            </a:p>
          </p:txBody>
        </p:sp>
        <p:sp>
          <p:nvSpPr>
            <p:cNvPr id="3978" name="Freeform 198"/>
            <p:cNvSpPr>
              <a:spLocks/>
            </p:cNvSpPr>
            <p:nvPr/>
          </p:nvSpPr>
          <p:spPr bwMode="gray">
            <a:xfrm>
              <a:off x="1423" y="1519"/>
              <a:ext cx="112" cy="269"/>
            </a:xfrm>
            <a:custGeom>
              <a:avLst/>
              <a:gdLst>
                <a:gd name="T0" fmla="*/ 0 w 112"/>
                <a:gd name="T1" fmla="*/ 0 h 306"/>
                <a:gd name="T2" fmla="*/ 112 w 112"/>
                <a:gd name="T3" fmla="*/ 11 h 306"/>
                <a:gd name="T4" fmla="*/ 112 w 112"/>
                <a:gd name="T5" fmla="*/ 124 h 306"/>
                <a:gd name="T6" fmla="*/ 0 w 112"/>
                <a:gd name="T7" fmla="*/ 105 h 306"/>
                <a:gd name="T8" fmla="*/ 0 w 112"/>
                <a:gd name="T9" fmla="*/ 0 h 306"/>
                <a:gd name="T10" fmla="*/ 0 60000 65536"/>
                <a:gd name="T11" fmla="*/ 0 60000 65536"/>
                <a:gd name="T12" fmla="*/ 0 60000 65536"/>
                <a:gd name="T13" fmla="*/ 0 60000 65536"/>
                <a:gd name="T14" fmla="*/ 0 60000 65536"/>
                <a:gd name="T15" fmla="*/ 0 w 112"/>
                <a:gd name="T16" fmla="*/ 0 h 306"/>
                <a:gd name="T17" fmla="*/ 112 w 112"/>
                <a:gd name="T18" fmla="*/ 306 h 306"/>
              </a:gdLst>
              <a:ahLst/>
              <a:cxnLst>
                <a:cxn ang="T10">
                  <a:pos x="T0" y="T1"/>
                </a:cxn>
                <a:cxn ang="T11">
                  <a:pos x="T2" y="T3"/>
                </a:cxn>
                <a:cxn ang="T12">
                  <a:pos x="T4" y="T5"/>
                </a:cxn>
                <a:cxn ang="T13">
                  <a:pos x="T6" y="T7"/>
                </a:cxn>
                <a:cxn ang="T14">
                  <a:pos x="T8" y="T9"/>
                </a:cxn>
              </a:cxnLst>
              <a:rect l="T15" t="T16" r="T17" b="T18"/>
              <a:pathLst>
                <a:path w="112" h="306">
                  <a:moveTo>
                    <a:pt x="0" y="0"/>
                  </a:moveTo>
                  <a:lnTo>
                    <a:pt x="112" y="28"/>
                  </a:lnTo>
                  <a:lnTo>
                    <a:pt x="112" y="306"/>
                  </a:lnTo>
                  <a:lnTo>
                    <a:pt x="0" y="260"/>
                  </a:lnTo>
                  <a:lnTo>
                    <a:pt x="0" y="0"/>
                  </a:lnTo>
                  <a:close/>
                </a:path>
              </a:pathLst>
            </a:custGeom>
            <a:solidFill>
              <a:srgbClr val="BF5FFF"/>
            </a:solidFill>
            <a:ln w="9525">
              <a:noFill/>
              <a:round/>
              <a:headEnd/>
              <a:tailEnd/>
            </a:ln>
          </p:spPr>
          <p:txBody>
            <a:bodyPr/>
            <a:lstStyle/>
            <a:p>
              <a:endParaRPr lang="en-US"/>
            </a:p>
          </p:txBody>
        </p:sp>
        <p:sp>
          <p:nvSpPr>
            <p:cNvPr id="3979" name="Freeform 199"/>
            <p:cNvSpPr>
              <a:spLocks/>
            </p:cNvSpPr>
            <p:nvPr/>
          </p:nvSpPr>
          <p:spPr bwMode="gray">
            <a:xfrm>
              <a:off x="1534" y="1468"/>
              <a:ext cx="120" cy="320"/>
            </a:xfrm>
            <a:custGeom>
              <a:avLst/>
              <a:gdLst>
                <a:gd name="T0" fmla="*/ 0 w 120"/>
                <a:gd name="T1" fmla="*/ 35 h 364"/>
                <a:gd name="T2" fmla="*/ 0 w 120"/>
                <a:gd name="T3" fmla="*/ 148 h 364"/>
                <a:gd name="T4" fmla="*/ 120 w 120"/>
                <a:gd name="T5" fmla="*/ 93 h 364"/>
                <a:gd name="T6" fmla="*/ 120 w 120"/>
                <a:gd name="T7" fmla="*/ 0 h 364"/>
                <a:gd name="T8" fmla="*/ 0 w 120"/>
                <a:gd name="T9" fmla="*/ 35 h 364"/>
                <a:gd name="T10" fmla="*/ 0 60000 65536"/>
                <a:gd name="T11" fmla="*/ 0 60000 65536"/>
                <a:gd name="T12" fmla="*/ 0 60000 65536"/>
                <a:gd name="T13" fmla="*/ 0 60000 65536"/>
                <a:gd name="T14" fmla="*/ 0 60000 65536"/>
                <a:gd name="T15" fmla="*/ 0 w 120"/>
                <a:gd name="T16" fmla="*/ 0 h 364"/>
                <a:gd name="T17" fmla="*/ 120 w 120"/>
                <a:gd name="T18" fmla="*/ 364 h 364"/>
              </a:gdLst>
              <a:ahLst/>
              <a:cxnLst>
                <a:cxn ang="T10">
                  <a:pos x="T0" y="T1"/>
                </a:cxn>
                <a:cxn ang="T11">
                  <a:pos x="T2" y="T3"/>
                </a:cxn>
                <a:cxn ang="T12">
                  <a:pos x="T4" y="T5"/>
                </a:cxn>
                <a:cxn ang="T13">
                  <a:pos x="T6" y="T7"/>
                </a:cxn>
                <a:cxn ang="T14">
                  <a:pos x="T8" y="T9"/>
                </a:cxn>
              </a:cxnLst>
              <a:rect l="T15" t="T16" r="T17" b="T18"/>
              <a:pathLst>
                <a:path w="120" h="364">
                  <a:moveTo>
                    <a:pt x="0" y="86"/>
                  </a:moveTo>
                  <a:lnTo>
                    <a:pt x="0" y="364"/>
                  </a:lnTo>
                  <a:lnTo>
                    <a:pt x="120" y="232"/>
                  </a:lnTo>
                  <a:lnTo>
                    <a:pt x="120" y="0"/>
                  </a:lnTo>
                  <a:lnTo>
                    <a:pt x="0" y="86"/>
                  </a:lnTo>
                  <a:close/>
                </a:path>
              </a:pathLst>
            </a:custGeom>
            <a:solidFill>
              <a:srgbClr val="9F3FDF"/>
            </a:solidFill>
            <a:ln w="9525">
              <a:noFill/>
              <a:round/>
              <a:headEnd/>
              <a:tailEnd/>
            </a:ln>
          </p:spPr>
          <p:txBody>
            <a:bodyPr/>
            <a:lstStyle/>
            <a:p>
              <a:endParaRPr lang="en-US"/>
            </a:p>
          </p:txBody>
        </p:sp>
        <p:sp>
          <p:nvSpPr>
            <p:cNvPr id="3980" name="Freeform 200"/>
            <p:cNvSpPr>
              <a:spLocks/>
            </p:cNvSpPr>
            <p:nvPr/>
          </p:nvSpPr>
          <p:spPr bwMode="gray">
            <a:xfrm>
              <a:off x="1452" y="1445"/>
              <a:ext cx="176" cy="69"/>
            </a:xfrm>
            <a:custGeom>
              <a:avLst/>
              <a:gdLst>
                <a:gd name="T0" fmla="*/ 0 w 176"/>
                <a:gd name="T1" fmla="*/ 23 h 79"/>
                <a:gd name="T2" fmla="*/ 80 w 176"/>
                <a:gd name="T3" fmla="*/ 30 h 79"/>
                <a:gd name="T4" fmla="*/ 176 w 176"/>
                <a:gd name="T5" fmla="*/ 5 h 79"/>
                <a:gd name="T6" fmla="*/ 105 w 176"/>
                <a:gd name="T7" fmla="*/ 0 h 79"/>
                <a:gd name="T8" fmla="*/ 0 w 176"/>
                <a:gd name="T9" fmla="*/ 23 h 79"/>
                <a:gd name="T10" fmla="*/ 0 60000 65536"/>
                <a:gd name="T11" fmla="*/ 0 60000 65536"/>
                <a:gd name="T12" fmla="*/ 0 60000 65536"/>
                <a:gd name="T13" fmla="*/ 0 60000 65536"/>
                <a:gd name="T14" fmla="*/ 0 60000 65536"/>
                <a:gd name="T15" fmla="*/ 0 w 176"/>
                <a:gd name="T16" fmla="*/ 0 h 79"/>
                <a:gd name="T17" fmla="*/ 176 w 176"/>
                <a:gd name="T18" fmla="*/ 79 h 79"/>
              </a:gdLst>
              <a:ahLst/>
              <a:cxnLst>
                <a:cxn ang="T10">
                  <a:pos x="T0" y="T1"/>
                </a:cxn>
                <a:cxn ang="T11">
                  <a:pos x="T2" y="T3"/>
                </a:cxn>
                <a:cxn ang="T12">
                  <a:pos x="T4" y="T5"/>
                </a:cxn>
                <a:cxn ang="T13">
                  <a:pos x="T6" y="T7"/>
                </a:cxn>
                <a:cxn ang="T14">
                  <a:pos x="T8" y="T9"/>
                </a:cxn>
              </a:cxnLst>
              <a:rect l="T15" t="T16" r="T17" b="T18"/>
              <a:pathLst>
                <a:path w="176" h="79">
                  <a:moveTo>
                    <a:pt x="0" y="59"/>
                  </a:moveTo>
                  <a:lnTo>
                    <a:pt x="80" y="79"/>
                  </a:lnTo>
                  <a:lnTo>
                    <a:pt x="176" y="13"/>
                  </a:lnTo>
                  <a:lnTo>
                    <a:pt x="105" y="0"/>
                  </a:lnTo>
                  <a:lnTo>
                    <a:pt x="0" y="59"/>
                  </a:lnTo>
                  <a:close/>
                </a:path>
              </a:pathLst>
            </a:custGeom>
            <a:solidFill>
              <a:srgbClr val="DF9FFF"/>
            </a:solidFill>
            <a:ln w="9525">
              <a:noFill/>
              <a:round/>
              <a:headEnd/>
              <a:tailEnd/>
            </a:ln>
          </p:spPr>
          <p:txBody>
            <a:bodyPr/>
            <a:lstStyle/>
            <a:p>
              <a:endParaRPr lang="en-US"/>
            </a:p>
          </p:txBody>
        </p:sp>
        <p:sp>
          <p:nvSpPr>
            <p:cNvPr id="3981" name="Freeform 201"/>
            <p:cNvSpPr>
              <a:spLocks/>
            </p:cNvSpPr>
            <p:nvPr/>
          </p:nvSpPr>
          <p:spPr bwMode="gray">
            <a:xfrm>
              <a:off x="1532" y="1456"/>
              <a:ext cx="96" cy="74"/>
            </a:xfrm>
            <a:custGeom>
              <a:avLst/>
              <a:gdLst>
                <a:gd name="T0" fmla="*/ 0 w 96"/>
                <a:gd name="T1" fmla="*/ 27 h 84"/>
                <a:gd name="T2" fmla="*/ 96 w 96"/>
                <a:gd name="T3" fmla="*/ 0 h 84"/>
                <a:gd name="T4" fmla="*/ 96 w 96"/>
                <a:gd name="T5" fmla="*/ 7 h 84"/>
                <a:gd name="T6" fmla="*/ 0 w 96"/>
                <a:gd name="T7" fmla="*/ 34 h 84"/>
                <a:gd name="T8" fmla="*/ 0 w 96"/>
                <a:gd name="T9" fmla="*/ 27 h 84"/>
                <a:gd name="T10" fmla="*/ 0 60000 65536"/>
                <a:gd name="T11" fmla="*/ 0 60000 65536"/>
                <a:gd name="T12" fmla="*/ 0 60000 65536"/>
                <a:gd name="T13" fmla="*/ 0 60000 65536"/>
                <a:gd name="T14" fmla="*/ 0 60000 65536"/>
                <a:gd name="T15" fmla="*/ 0 w 96"/>
                <a:gd name="T16" fmla="*/ 0 h 84"/>
                <a:gd name="T17" fmla="*/ 96 w 96"/>
                <a:gd name="T18" fmla="*/ 84 h 84"/>
              </a:gdLst>
              <a:ahLst/>
              <a:cxnLst>
                <a:cxn ang="T10">
                  <a:pos x="T0" y="T1"/>
                </a:cxn>
                <a:cxn ang="T11">
                  <a:pos x="T2" y="T3"/>
                </a:cxn>
                <a:cxn ang="T12">
                  <a:pos x="T4" y="T5"/>
                </a:cxn>
                <a:cxn ang="T13">
                  <a:pos x="T6" y="T7"/>
                </a:cxn>
                <a:cxn ang="T14">
                  <a:pos x="T8" y="T9"/>
                </a:cxn>
              </a:cxnLst>
              <a:rect l="T15" t="T16" r="T17" b="T18"/>
              <a:pathLst>
                <a:path w="96" h="84">
                  <a:moveTo>
                    <a:pt x="0" y="66"/>
                  </a:moveTo>
                  <a:lnTo>
                    <a:pt x="96" y="0"/>
                  </a:lnTo>
                  <a:lnTo>
                    <a:pt x="96" y="16"/>
                  </a:lnTo>
                  <a:lnTo>
                    <a:pt x="0" y="84"/>
                  </a:lnTo>
                  <a:lnTo>
                    <a:pt x="0" y="66"/>
                  </a:lnTo>
                  <a:close/>
                </a:path>
              </a:pathLst>
            </a:custGeom>
            <a:solidFill>
              <a:srgbClr val="9F3FDF"/>
            </a:solidFill>
            <a:ln w="9525">
              <a:noFill/>
              <a:round/>
              <a:headEnd/>
              <a:tailEnd/>
            </a:ln>
          </p:spPr>
          <p:txBody>
            <a:bodyPr/>
            <a:lstStyle/>
            <a:p>
              <a:endParaRPr lang="en-US"/>
            </a:p>
          </p:txBody>
        </p:sp>
        <p:sp>
          <p:nvSpPr>
            <p:cNvPr id="3982" name="Freeform 202"/>
            <p:cNvSpPr>
              <a:spLocks/>
            </p:cNvSpPr>
            <p:nvPr/>
          </p:nvSpPr>
          <p:spPr bwMode="gray">
            <a:xfrm>
              <a:off x="1452" y="1497"/>
              <a:ext cx="80" cy="32"/>
            </a:xfrm>
            <a:custGeom>
              <a:avLst/>
              <a:gdLst>
                <a:gd name="T0" fmla="*/ 80 w 80"/>
                <a:gd name="T1" fmla="*/ 8 h 37"/>
                <a:gd name="T2" fmla="*/ 80 w 80"/>
                <a:gd name="T3" fmla="*/ 14 h 37"/>
                <a:gd name="T4" fmla="*/ 0 w 80"/>
                <a:gd name="T5" fmla="*/ 7 h 37"/>
                <a:gd name="T6" fmla="*/ 0 w 80"/>
                <a:gd name="T7" fmla="*/ 0 h 37"/>
                <a:gd name="T8" fmla="*/ 80 w 80"/>
                <a:gd name="T9" fmla="*/ 8 h 37"/>
                <a:gd name="T10" fmla="*/ 0 60000 65536"/>
                <a:gd name="T11" fmla="*/ 0 60000 65536"/>
                <a:gd name="T12" fmla="*/ 0 60000 65536"/>
                <a:gd name="T13" fmla="*/ 0 60000 65536"/>
                <a:gd name="T14" fmla="*/ 0 60000 65536"/>
                <a:gd name="T15" fmla="*/ 0 w 80"/>
                <a:gd name="T16" fmla="*/ 0 h 37"/>
                <a:gd name="T17" fmla="*/ 80 w 80"/>
                <a:gd name="T18" fmla="*/ 37 h 37"/>
              </a:gdLst>
              <a:ahLst/>
              <a:cxnLst>
                <a:cxn ang="T10">
                  <a:pos x="T0" y="T1"/>
                </a:cxn>
                <a:cxn ang="T11">
                  <a:pos x="T2" y="T3"/>
                </a:cxn>
                <a:cxn ang="T12">
                  <a:pos x="T4" y="T5"/>
                </a:cxn>
                <a:cxn ang="T13">
                  <a:pos x="T6" y="T7"/>
                </a:cxn>
                <a:cxn ang="T14">
                  <a:pos x="T8" y="T9"/>
                </a:cxn>
              </a:cxnLst>
              <a:rect l="T15" t="T16" r="T17" b="T18"/>
              <a:pathLst>
                <a:path w="80" h="37">
                  <a:moveTo>
                    <a:pt x="80" y="20"/>
                  </a:moveTo>
                  <a:lnTo>
                    <a:pt x="80" y="37"/>
                  </a:lnTo>
                  <a:lnTo>
                    <a:pt x="0" y="17"/>
                  </a:lnTo>
                  <a:lnTo>
                    <a:pt x="0" y="0"/>
                  </a:lnTo>
                  <a:lnTo>
                    <a:pt x="80" y="20"/>
                  </a:lnTo>
                  <a:close/>
                </a:path>
              </a:pathLst>
            </a:custGeom>
            <a:solidFill>
              <a:srgbClr val="BF5FFF"/>
            </a:solidFill>
            <a:ln w="9525">
              <a:noFill/>
              <a:round/>
              <a:headEnd/>
              <a:tailEnd/>
            </a:ln>
          </p:spPr>
          <p:txBody>
            <a:bodyPr/>
            <a:lstStyle/>
            <a:p>
              <a:endParaRPr lang="en-US"/>
            </a:p>
          </p:txBody>
        </p:sp>
        <p:sp>
          <p:nvSpPr>
            <p:cNvPr id="3983" name="Freeform 203"/>
            <p:cNvSpPr>
              <a:spLocks/>
            </p:cNvSpPr>
            <p:nvPr/>
          </p:nvSpPr>
          <p:spPr bwMode="gray">
            <a:xfrm>
              <a:off x="1429" y="1527"/>
              <a:ext cx="99" cy="250"/>
            </a:xfrm>
            <a:custGeom>
              <a:avLst/>
              <a:gdLst>
                <a:gd name="T0" fmla="*/ 0 w 99"/>
                <a:gd name="T1" fmla="*/ 0 h 283"/>
                <a:gd name="T2" fmla="*/ 99 w 99"/>
                <a:gd name="T3" fmla="*/ 10 h 283"/>
                <a:gd name="T4" fmla="*/ 99 w 99"/>
                <a:gd name="T5" fmla="*/ 118 h 283"/>
                <a:gd name="T6" fmla="*/ 0 w 99"/>
                <a:gd name="T7" fmla="*/ 102 h 283"/>
                <a:gd name="T8" fmla="*/ 0 w 99"/>
                <a:gd name="T9" fmla="*/ 0 h 283"/>
                <a:gd name="T10" fmla="*/ 0 60000 65536"/>
                <a:gd name="T11" fmla="*/ 0 60000 65536"/>
                <a:gd name="T12" fmla="*/ 0 60000 65536"/>
                <a:gd name="T13" fmla="*/ 0 60000 65536"/>
                <a:gd name="T14" fmla="*/ 0 60000 65536"/>
                <a:gd name="T15" fmla="*/ 0 w 99"/>
                <a:gd name="T16" fmla="*/ 0 h 283"/>
                <a:gd name="T17" fmla="*/ 99 w 99"/>
                <a:gd name="T18" fmla="*/ 283 h 283"/>
              </a:gdLst>
              <a:ahLst/>
              <a:cxnLst>
                <a:cxn ang="T10">
                  <a:pos x="T0" y="T1"/>
                </a:cxn>
                <a:cxn ang="T11">
                  <a:pos x="T2" y="T3"/>
                </a:cxn>
                <a:cxn ang="T12">
                  <a:pos x="T4" y="T5"/>
                </a:cxn>
                <a:cxn ang="T13">
                  <a:pos x="T6" y="T7"/>
                </a:cxn>
                <a:cxn ang="T14">
                  <a:pos x="T8" y="T9"/>
                </a:cxn>
              </a:cxnLst>
              <a:rect l="T15" t="T16" r="T17" b="T18"/>
              <a:pathLst>
                <a:path w="99" h="283">
                  <a:moveTo>
                    <a:pt x="0" y="0"/>
                  </a:moveTo>
                  <a:lnTo>
                    <a:pt x="99" y="25"/>
                  </a:lnTo>
                  <a:lnTo>
                    <a:pt x="99" y="283"/>
                  </a:lnTo>
                  <a:lnTo>
                    <a:pt x="0" y="241"/>
                  </a:lnTo>
                  <a:lnTo>
                    <a:pt x="0" y="0"/>
                  </a:lnTo>
                  <a:close/>
                </a:path>
              </a:pathLst>
            </a:custGeom>
            <a:solidFill>
              <a:srgbClr val="000000"/>
            </a:solidFill>
            <a:ln w="9525">
              <a:noFill/>
              <a:round/>
              <a:headEnd/>
              <a:tailEnd/>
            </a:ln>
          </p:spPr>
          <p:txBody>
            <a:bodyPr/>
            <a:lstStyle/>
            <a:p>
              <a:endParaRPr lang="en-US"/>
            </a:p>
          </p:txBody>
        </p:sp>
        <p:sp>
          <p:nvSpPr>
            <p:cNvPr id="3984" name="Freeform 204"/>
            <p:cNvSpPr>
              <a:spLocks/>
            </p:cNvSpPr>
            <p:nvPr/>
          </p:nvSpPr>
          <p:spPr bwMode="gray">
            <a:xfrm>
              <a:off x="1443" y="1530"/>
              <a:ext cx="11" cy="221"/>
            </a:xfrm>
            <a:custGeom>
              <a:avLst/>
              <a:gdLst>
                <a:gd name="T0" fmla="*/ 0 w 11"/>
                <a:gd name="T1" fmla="*/ 0 h 251"/>
                <a:gd name="T2" fmla="*/ 0 w 11"/>
                <a:gd name="T3" fmla="*/ 100 h 251"/>
                <a:gd name="T4" fmla="*/ 10 w 11"/>
                <a:gd name="T5" fmla="*/ 103 h 251"/>
                <a:gd name="T6" fmla="*/ 11 w 11"/>
                <a:gd name="T7" fmla="*/ 2 h 251"/>
                <a:gd name="T8" fmla="*/ 0 w 11"/>
                <a:gd name="T9" fmla="*/ 0 h 251"/>
                <a:gd name="T10" fmla="*/ 0 60000 65536"/>
                <a:gd name="T11" fmla="*/ 0 60000 65536"/>
                <a:gd name="T12" fmla="*/ 0 60000 65536"/>
                <a:gd name="T13" fmla="*/ 0 60000 65536"/>
                <a:gd name="T14" fmla="*/ 0 60000 65536"/>
                <a:gd name="T15" fmla="*/ 0 w 11"/>
                <a:gd name="T16" fmla="*/ 0 h 251"/>
                <a:gd name="T17" fmla="*/ 11 w 11"/>
                <a:gd name="T18" fmla="*/ 251 h 251"/>
              </a:gdLst>
              <a:ahLst/>
              <a:cxnLst>
                <a:cxn ang="T10">
                  <a:pos x="T0" y="T1"/>
                </a:cxn>
                <a:cxn ang="T11">
                  <a:pos x="T2" y="T3"/>
                </a:cxn>
                <a:cxn ang="T12">
                  <a:pos x="T4" y="T5"/>
                </a:cxn>
                <a:cxn ang="T13">
                  <a:pos x="T6" y="T7"/>
                </a:cxn>
                <a:cxn ang="T14">
                  <a:pos x="T8" y="T9"/>
                </a:cxn>
              </a:cxnLst>
              <a:rect l="T15" t="T16" r="T17" b="T18"/>
              <a:pathLst>
                <a:path w="11" h="251">
                  <a:moveTo>
                    <a:pt x="0" y="0"/>
                  </a:moveTo>
                  <a:lnTo>
                    <a:pt x="0" y="247"/>
                  </a:lnTo>
                  <a:lnTo>
                    <a:pt x="10" y="251"/>
                  </a:lnTo>
                  <a:lnTo>
                    <a:pt x="11" y="2"/>
                  </a:lnTo>
                  <a:lnTo>
                    <a:pt x="0" y="0"/>
                  </a:lnTo>
                  <a:close/>
                </a:path>
              </a:pathLst>
            </a:custGeom>
            <a:solidFill>
              <a:srgbClr val="BF5FFF"/>
            </a:solidFill>
            <a:ln w="9525">
              <a:noFill/>
              <a:round/>
              <a:headEnd/>
              <a:tailEnd/>
            </a:ln>
          </p:spPr>
          <p:txBody>
            <a:bodyPr/>
            <a:lstStyle/>
            <a:p>
              <a:endParaRPr lang="en-US"/>
            </a:p>
          </p:txBody>
        </p:sp>
        <p:sp>
          <p:nvSpPr>
            <p:cNvPr id="3985" name="Freeform 205"/>
            <p:cNvSpPr>
              <a:spLocks/>
            </p:cNvSpPr>
            <p:nvPr/>
          </p:nvSpPr>
          <p:spPr bwMode="gray">
            <a:xfrm>
              <a:off x="1470" y="1534"/>
              <a:ext cx="12" cy="227"/>
            </a:xfrm>
            <a:custGeom>
              <a:avLst/>
              <a:gdLst>
                <a:gd name="T0" fmla="*/ 0 w 12"/>
                <a:gd name="T1" fmla="*/ 0 h 257"/>
                <a:gd name="T2" fmla="*/ 0 w 12"/>
                <a:gd name="T3" fmla="*/ 106 h 257"/>
                <a:gd name="T4" fmla="*/ 11 w 12"/>
                <a:gd name="T5" fmla="*/ 109 h 257"/>
                <a:gd name="T6" fmla="*/ 12 w 12"/>
                <a:gd name="T7" fmla="*/ 4 h 257"/>
                <a:gd name="T8" fmla="*/ 0 w 12"/>
                <a:gd name="T9" fmla="*/ 0 h 257"/>
                <a:gd name="T10" fmla="*/ 0 60000 65536"/>
                <a:gd name="T11" fmla="*/ 0 60000 65536"/>
                <a:gd name="T12" fmla="*/ 0 60000 65536"/>
                <a:gd name="T13" fmla="*/ 0 60000 65536"/>
                <a:gd name="T14" fmla="*/ 0 60000 65536"/>
                <a:gd name="T15" fmla="*/ 0 w 12"/>
                <a:gd name="T16" fmla="*/ 0 h 257"/>
                <a:gd name="T17" fmla="*/ 12 w 12"/>
                <a:gd name="T18" fmla="*/ 257 h 257"/>
              </a:gdLst>
              <a:ahLst/>
              <a:cxnLst>
                <a:cxn ang="T10">
                  <a:pos x="T0" y="T1"/>
                </a:cxn>
                <a:cxn ang="T11">
                  <a:pos x="T2" y="T3"/>
                </a:cxn>
                <a:cxn ang="T12">
                  <a:pos x="T4" y="T5"/>
                </a:cxn>
                <a:cxn ang="T13">
                  <a:pos x="T6" y="T7"/>
                </a:cxn>
                <a:cxn ang="T14">
                  <a:pos x="T8" y="T9"/>
                </a:cxn>
              </a:cxnLst>
              <a:rect l="T15" t="T16" r="T17" b="T18"/>
              <a:pathLst>
                <a:path w="12" h="257">
                  <a:moveTo>
                    <a:pt x="0" y="0"/>
                  </a:moveTo>
                  <a:lnTo>
                    <a:pt x="0" y="252"/>
                  </a:lnTo>
                  <a:lnTo>
                    <a:pt x="11" y="257"/>
                  </a:lnTo>
                  <a:lnTo>
                    <a:pt x="12" y="4"/>
                  </a:lnTo>
                  <a:lnTo>
                    <a:pt x="0" y="0"/>
                  </a:lnTo>
                  <a:close/>
                </a:path>
              </a:pathLst>
            </a:custGeom>
            <a:solidFill>
              <a:srgbClr val="BF5FFF"/>
            </a:solidFill>
            <a:ln w="9525">
              <a:noFill/>
              <a:round/>
              <a:headEnd/>
              <a:tailEnd/>
            </a:ln>
          </p:spPr>
          <p:txBody>
            <a:bodyPr/>
            <a:lstStyle/>
            <a:p>
              <a:endParaRPr lang="en-US"/>
            </a:p>
          </p:txBody>
        </p:sp>
        <p:sp>
          <p:nvSpPr>
            <p:cNvPr id="3986" name="Freeform 206"/>
            <p:cNvSpPr>
              <a:spLocks/>
            </p:cNvSpPr>
            <p:nvPr/>
          </p:nvSpPr>
          <p:spPr bwMode="gray">
            <a:xfrm>
              <a:off x="1500" y="1542"/>
              <a:ext cx="11" cy="228"/>
            </a:xfrm>
            <a:custGeom>
              <a:avLst/>
              <a:gdLst>
                <a:gd name="T0" fmla="*/ 0 w 11"/>
                <a:gd name="T1" fmla="*/ 0 h 258"/>
                <a:gd name="T2" fmla="*/ 0 w 11"/>
                <a:gd name="T3" fmla="*/ 107 h 258"/>
                <a:gd name="T4" fmla="*/ 11 w 11"/>
                <a:gd name="T5" fmla="*/ 109 h 258"/>
                <a:gd name="T6" fmla="*/ 11 w 11"/>
                <a:gd name="T7" fmla="*/ 2 h 258"/>
                <a:gd name="T8" fmla="*/ 0 w 11"/>
                <a:gd name="T9" fmla="*/ 0 h 258"/>
                <a:gd name="T10" fmla="*/ 0 60000 65536"/>
                <a:gd name="T11" fmla="*/ 0 60000 65536"/>
                <a:gd name="T12" fmla="*/ 0 60000 65536"/>
                <a:gd name="T13" fmla="*/ 0 60000 65536"/>
                <a:gd name="T14" fmla="*/ 0 60000 65536"/>
                <a:gd name="T15" fmla="*/ 0 w 11"/>
                <a:gd name="T16" fmla="*/ 0 h 258"/>
                <a:gd name="T17" fmla="*/ 11 w 11"/>
                <a:gd name="T18" fmla="*/ 258 h 258"/>
              </a:gdLst>
              <a:ahLst/>
              <a:cxnLst>
                <a:cxn ang="T10">
                  <a:pos x="T0" y="T1"/>
                </a:cxn>
                <a:cxn ang="T11">
                  <a:pos x="T2" y="T3"/>
                </a:cxn>
                <a:cxn ang="T12">
                  <a:pos x="T4" y="T5"/>
                </a:cxn>
                <a:cxn ang="T13">
                  <a:pos x="T6" y="T7"/>
                </a:cxn>
                <a:cxn ang="T14">
                  <a:pos x="T8" y="T9"/>
                </a:cxn>
              </a:cxnLst>
              <a:rect l="T15" t="T16" r="T17" b="T18"/>
              <a:pathLst>
                <a:path w="11" h="258">
                  <a:moveTo>
                    <a:pt x="0" y="0"/>
                  </a:moveTo>
                  <a:lnTo>
                    <a:pt x="0" y="253"/>
                  </a:lnTo>
                  <a:lnTo>
                    <a:pt x="11" y="258"/>
                  </a:lnTo>
                  <a:lnTo>
                    <a:pt x="11" y="2"/>
                  </a:lnTo>
                  <a:lnTo>
                    <a:pt x="0" y="0"/>
                  </a:lnTo>
                  <a:close/>
                </a:path>
              </a:pathLst>
            </a:custGeom>
            <a:solidFill>
              <a:srgbClr val="BF5FFF"/>
            </a:solidFill>
            <a:ln w="9525">
              <a:noFill/>
              <a:round/>
              <a:headEnd/>
              <a:tailEnd/>
            </a:ln>
          </p:spPr>
          <p:txBody>
            <a:bodyPr/>
            <a:lstStyle/>
            <a:p>
              <a:endParaRPr lang="en-US"/>
            </a:p>
          </p:txBody>
        </p:sp>
        <p:sp>
          <p:nvSpPr>
            <p:cNvPr id="3987" name="Freeform 207"/>
            <p:cNvSpPr>
              <a:spLocks/>
            </p:cNvSpPr>
            <p:nvPr/>
          </p:nvSpPr>
          <p:spPr bwMode="gray">
            <a:xfrm>
              <a:off x="1607" y="1800"/>
              <a:ext cx="107" cy="62"/>
            </a:xfrm>
            <a:custGeom>
              <a:avLst/>
              <a:gdLst>
                <a:gd name="T0" fmla="*/ 0 w 107"/>
                <a:gd name="T1" fmla="*/ 0 h 70"/>
                <a:gd name="T2" fmla="*/ 0 w 107"/>
                <a:gd name="T3" fmla="*/ 10 h 70"/>
                <a:gd name="T4" fmla="*/ 107 w 107"/>
                <a:gd name="T5" fmla="*/ 30 h 70"/>
                <a:gd name="T6" fmla="*/ 107 w 107"/>
                <a:gd name="T7" fmla="*/ 21 h 70"/>
                <a:gd name="T8" fmla="*/ 0 w 107"/>
                <a:gd name="T9" fmla="*/ 0 h 70"/>
                <a:gd name="T10" fmla="*/ 0 60000 65536"/>
                <a:gd name="T11" fmla="*/ 0 60000 65536"/>
                <a:gd name="T12" fmla="*/ 0 60000 65536"/>
                <a:gd name="T13" fmla="*/ 0 60000 65536"/>
                <a:gd name="T14" fmla="*/ 0 60000 65536"/>
                <a:gd name="T15" fmla="*/ 0 w 107"/>
                <a:gd name="T16" fmla="*/ 0 h 70"/>
                <a:gd name="T17" fmla="*/ 107 w 107"/>
                <a:gd name="T18" fmla="*/ 70 h 70"/>
              </a:gdLst>
              <a:ahLst/>
              <a:cxnLst>
                <a:cxn ang="T10">
                  <a:pos x="T0" y="T1"/>
                </a:cxn>
                <a:cxn ang="T11">
                  <a:pos x="T2" y="T3"/>
                </a:cxn>
                <a:cxn ang="T12">
                  <a:pos x="T4" y="T5"/>
                </a:cxn>
                <a:cxn ang="T13">
                  <a:pos x="T6" y="T7"/>
                </a:cxn>
                <a:cxn ang="T14">
                  <a:pos x="T8" y="T9"/>
                </a:cxn>
              </a:cxnLst>
              <a:rect l="T15" t="T16" r="T17" b="T18"/>
              <a:pathLst>
                <a:path w="107" h="70">
                  <a:moveTo>
                    <a:pt x="0" y="0"/>
                  </a:moveTo>
                  <a:lnTo>
                    <a:pt x="0" y="21"/>
                  </a:lnTo>
                  <a:lnTo>
                    <a:pt x="107" y="70"/>
                  </a:lnTo>
                  <a:lnTo>
                    <a:pt x="107" y="48"/>
                  </a:lnTo>
                  <a:lnTo>
                    <a:pt x="0" y="0"/>
                  </a:lnTo>
                  <a:close/>
                </a:path>
              </a:pathLst>
            </a:custGeom>
            <a:solidFill>
              <a:srgbClr val="001F9F"/>
            </a:solidFill>
            <a:ln w="9525">
              <a:noFill/>
              <a:round/>
              <a:headEnd/>
              <a:tailEnd/>
            </a:ln>
          </p:spPr>
          <p:txBody>
            <a:bodyPr/>
            <a:lstStyle/>
            <a:p>
              <a:endParaRPr lang="en-US"/>
            </a:p>
          </p:txBody>
        </p:sp>
        <p:sp>
          <p:nvSpPr>
            <p:cNvPr id="3988" name="Freeform 208"/>
            <p:cNvSpPr>
              <a:spLocks/>
            </p:cNvSpPr>
            <p:nvPr/>
          </p:nvSpPr>
          <p:spPr bwMode="gray">
            <a:xfrm>
              <a:off x="1714" y="1763"/>
              <a:ext cx="60" cy="99"/>
            </a:xfrm>
            <a:custGeom>
              <a:avLst/>
              <a:gdLst>
                <a:gd name="T0" fmla="*/ 0 w 60"/>
                <a:gd name="T1" fmla="*/ 39 h 112"/>
                <a:gd name="T2" fmla="*/ 0 w 60"/>
                <a:gd name="T3" fmla="*/ 48 h 112"/>
                <a:gd name="T4" fmla="*/ 60 w 60"/>
                <a:gd name="T5" fmla="*/ 8 h 112"/>
                <a:gd name="T6" fmla="*/ 60 w 60"/>
                <a:gd name="T7" fmla="*/ 0 h 112"/>
                <a:gd name="T8" fmla="*/ 0 w 60"/>
                <a:gd name="T9" fmla="*/ 39 h 112"/>
                <a:gd name="T10" fmla="*/ 0 60000 65536"/>
                <a:gd name="T11" fmla="*/ 0 60000 65536"/>
                <a:gd name="T12" fmla="*/ 0 60000 65536"/>
                <a:gd name="T13" fmla="*/ 0 60000 65536"/>
                <a:gd name="T14" fmla="*/ 0 60000 65536"/>
                <a:gd name="T15" fmla="*/ 0 w 60"/>
                <a:gd name="T16" fmla="*/ 0 h 112"/>
                <a:gd name="T17" fmla="*/ 60 w 60"/>
                <a:gd name="T18" fmla="*/ 112 h 112"/>
              </a:gdLst>
              <a:ahLst/>
              <a:cxnLst>
                <a:cxn ang="T10">
                  <a:pos x="T0" y="T1"/>
                </a:cxn>
                <a:cxn ang="T11">
                  <a:pos x="T2" y="T3"/>
                </a:cxn>
                <a:cxn ang="T12">
                  <a:pos x="T4" y="T5"/>
                </a:cxn>
                <a:cxn ang="T13">
                  <a:pos x="T6" y="T7"/>
                </a:cxn>
                <a:cxn ang="T14">
                  <a:pos x="T8" y="T9"/>
                </a:cxn>
              </a:cxnLst>
              <a:rect l="T15" t="T16" r="T17" b="T18"/>
              <a:pathLst>
                <a:path w="60" h="112">
                  <a:moveTo>
                    <a:pt x="0" y="90"/>
                  </a:moveTo>
                  <a:lnTo>
                    <a:pt x="0" y="112"/>
                  </a:lnTo>
                  <a:lnTo>
                    <a:pt x="60" y="18"/>
                  </a:lnTo>
                  <a:lnTo>
                    <a:pt x="60" y="0"/>
                  </a:lnTo>
                  <a:lnTo>
                    <a:pt x="0" y="90"/>
                  </a:lnTo>
                  <a:close/>
                </a:path>
              </a:pathLst>
            </a:custGeom>
            <a:solidFill>
              <a:srgbClr val="001F5F"/>
            </a:solidFill>
            <a:ln w="9525">
              <a:noFill/>
              <a:round/>
              <a:headEnd/>
              <a:tailEnd/>
            </a:ln>
          </p:spPr>
          <p:txBody>
            <a:bodyPr/>
            <a:lstStyle/>
            <a:p>
              <a:endParaRPr lang="en-US"/>
            </a:p>
          </p:txBody>
        </p:sp>
        <p:sp>
          <p:nvSpPr>
            <p:cNvPr id="3989" name="Freeform 209"/>
            <p:cNvSpPr>
              <a:spLocks/>
            </p:cNvSpPr>
            <p:nvPr/>
          </p:nvSpPr>
          <p:spPr bwMode="gray">
            <a:xfrm>
              <a:off x="1583" y="1697"/>
              <a:ext cx="215" cy="152"/>
            </a:xfrm>
            <a:custGeom>
              <a:avLst/>
              <a:gdLst>
                <a:gd name="T0" fmla="*/ 0 w 215"/>
                <a:gd name="T1" fmla="*/ 44 h 172"/>
                <a:gd name="T2" fmla="*/ 143 w 215"/>
                <a:gd name="T3" fmla="*/ 72 h 172"/>
                <a:gd name="T4" fmla="*/ 215 w 215"/>
                <a:gd name="T5" fmla="*/ 24 h 172"/>
                <a:gd name="T6" fmla="*/ 78 w 215"/>
                <a:gd name="T7" fmla="*/ 0 h 172"/>
                <a:gd name="T8" fmla="*/ 0 w 215"/>
                <a:gd name="T9" fmla="*/ 44 h 172"/>
                <a:gd name="T10" fmla="*/ 0 60000 65536"/>
                <a:gd name="T11" fmla="*/ 0 60000 65536"/>
                <a:gd name="T12" fmla="*/ 0 60000 65536"/>
                <a:gd name="T13" fmla="*/ 0 60000 65536"/>
                <a:gd name="T14" fmla="*/ 0 60000 65536"/>
                <a:gd name="T15" fmla="*/ 0 w 215"/>
                <a:gd name="T16" fmla="*/ 0 h 172"/>
                <a:gd name="T17" fmla="*/ 215 w 215"/>
                <a:gd name="T18" fmla="*/ 172 h 172"/>
              </a:gdLst>
              <a:ahLst/>
              <a:cxnLst>
                <a:cxn ang="T10">
                  <a:pos x="T0" y="T1"/>
                </a:cxn>
                <a:cxn ang="T11">
                  <a:pos x="T2" y="T3"/>
                </a:cxn>
                <a:cxn ang="T12">
                  <a:pos x="T4" y="T5"/>
                </a:cxn>
                <a:cxn ang="T13">
                  <a:pos x="T6" y="T7"/>
                </a:cxn>
                <a:cxn ang="T14">
                  <a:pos x="T8" y="T9"/>
                </a:cxn>
              </a:cxnLst>
              <a:rect l="T15" t="T16" r="T17" b="T18"/>
              <a:pathLst>
                <a:path w="215" h="172">
                  <a:moveTo>
                    <a:pt x="0" y="108"/>
                  </a:moveTo>
                  <a:lnTo>
                    <a:pt x="143" y="172"/>
                  </a:lnTo>
                  <a:lnTo>
                    <a:pt x="215" y="58"/>
                  </a:lnTo>
                  <a:lnTo>
                    <a:pt x="78" y="0"/>
                  </a:lnTo>
                  <a:lnTo>
                    <a:pt x="0" y="108"/>
                  </a:lnTo>
                  <a:close/>
                </a:path>
              </a:pathLst>
            </a:custGeom>
            <a:solidFill>
              <a:srgbClr val="5F7FFF"/>
            </a:solidFill>
            <a:ln w="9525">
              <a:noFill/>
              <a:round/>
              <a:headEnd/>
              <a:tailEnd/>
            </a:ln>
          </p:spPr>
          <p:txBody>
            <a:bodyPr/>
            <a:lstStyle/>
            <a:p>
              <a:endParaRPr lang="en-US"/>
            </a:p>
          </p:txBody>
        </p:sp>
        <p:sp>
          <p:nvSpPr>
            <p:cNvPr id="3990" name="Freeform 210"/>
            <p:cNvSpPr>
              <a:spLocks/>
            </p:cNvSpPr>
            <p:nvPr/>
          </p:nvSpPr>
          <p:spPr bwMode="gray">
            <a:xfrm>
              <a:off x="1602" y="1603"/>
              <a:ext cx="170" cy="86"/>
            </a:xfrm>
            <a:custGeom>
              <a:avLst/>
              <a:gdLst>
                <a:gd name="T0" fmla="*/ 112 w 170"/>
                <a:gd name="T1" fmla="*/ 39 h 98"/>
                <a:gd name="T2" fmla="*/ 170 w 170"/>
                <a:gd name="T3" fmla="*/ 14 h 98"/>
                <a:gd name="T4" fmla="*/ 64 w 170"/>
                <a:gd name="T5" fmla="*/ 0 h 98"/>
                <a:gd name="T6" fmla="*/ 0 w 170"/>
                <a:gd name="T7" fmla="*/ 25 h 98"/>
                <a:gd name="T8" fmla="*/ 112 w 170"/>
                <a:gd name="T9" fmla="*/ 39 h 98"/>
                <a:gd name="T10" fmla="*/ 0 60000 65536"/>
                <a:gd name="T11" fmla="*/ 0 60000 65536"/>
                <a:gd name="T12" fmla="*/ 0 60000 65536"/>
                <a:gd name="T13" fmla="*/ 0 60000 65536"/>
                <a:gd name="T14" fmla="*/ 0 60000 65536"/>
                <a:gd name="T15" fmla="*/ 0 w 170"/>
                <a:gd name="T16" fmla="*/ 0 h 98"/>
                <a:gd name="T17" fmla="*/ 170 w 170"/>
                <a:gd name="T18" fmla="*/ 98 h 98"/>
              </a:gdLst>
              <a:ahLst/>
              <a:cxnLst>
                <a:cxn ang="T10">
                  <a:pos x="T0" y="T1"/>
                </a:cxn>
                <a:cxn ang="T11">
                  <a:pos x="T2" y="T3"/>
                </a:cxn>
                <a:cxn ang="T12">
                  <a:pos x="T4" y="T5"/>
                </a:cxn>
                <a:cxn ang="T13">
                  <a:pos x="T6" y="T7"/>
                </a:cxn>
                <a:cxn ang="T14">
                  <a:pos x="T8" y="T9"/>
                </a:cxn>
              </a:cxnLst>
              <a:rect l="T15" t="T16" r="T17" b="T18"/>
              <a:pathLst>
                <a:path w="170" h="98">
                  <a:moveTo>
                    <a:pt x="112" y="98"/>
                  </a:moveTo>
                  <a:lnTo>
                    <a:pt x="170" y="34"/>
                  </a:lnTo>
                  <a:lnTo>
                    <a:pt x="64" y="0"/>
                  </a:lnTo>
                  <a:lnTo>
                    <a:pt x="0" y="62"/>
                  </a:lnTo>
                  <a:lnTo>
                    <a:pt x="112" y="98"/>
                  </a:lnTo>
                  <a:close/>
                </a:path>
              </a:pathLst>
            </a:custGeom>
            <a:solidFill>
              <a:srgbClr val="9FBFFF"/>
            </a:solidFill>
            <a:ln w="9525">
              <a:noFill/>
              <a:round/>
              <a:headEnd/>
              <a:tailEnd/>
            </a:ln>
          </p:spPr>
          <p:txBody>
            <a:bodyPr/>
            <a:lstStyle/>
            <a:p>
              <a:endParaRPr lang="en-US"/>
            </a:p>
          </p:txBody>
        </p:sp>
        <p:sp>
          <p:nvSpPr>
            <p:cNvPr id="3991" name="Freeform 211"/>
            <p:cNvSpPr>
              <a:spLocks/>
            </p:cNvSpPr>
            <p:nvPr/>
          </p:nvSpPr>
          <p:spPr bwMode="gray">
            <a:xfrm>
              <a:off x="1687" y="1462"/>
              <a:ext cx="59" cy="101"/>
            </a:xfrm>
            <a:custGeom>
              <a:avLst/>
              <a:gdLst>
                <a:gd name="T0" fmla="*/ 0 w 59"/>
                <a:gd name="T1" fmla="*/ 0 h 115"/>
                <a:gd name="T2" fmla="*/ 15 w 59"/>
                <a:gd name="T3" fmla="*/ 47 h 115"/>
                <a:gd name="T4" fmla="*/ 59 w 59"/>
                <a:gd name="T5" fmla="*/ 32 h 115"/>
                <a:gd name="T6" fmla="*/ 0 w 59"/>
                <a:gd name="T7" fmla="*/ 0 h 115"/>
                <a:gd name="T8" fmla="*/ 0 60000 65536"/>
                <a:gd name="T9" fmla="*/ 0 60000 65536"/>
                <a:gd name="T10" fmla="*/ 0 60000 65536"/>
                <a:gd name="T11" fmla="*/ 0 60000 65536"/>
                <a:gd name="T12" fmla="*/ 0 w 59"/>
                <a:gd name="T13" fmla="*/ 0 h 115"/>
                <a:gd name="T14" fmla="*/ 59 w 59"/>
                <a:gd name="T15" fmla="*/ 115 h 115"/>
              </a:gdLst>
              <a:ahLst/>
              <a:cxnLst>
                <a:cxn ang="T8">
                  <a:pos x="T0" y="T1"/>
                </a:cxn>
                <a:cxn ang="T9">
                  <a:pos x="T2" y="T3"/>
                </a:cxn>
                <a:cxn ang="T10">
                  <a:pos x="T4" y="T5"/>
                </a:cxn>
                <a:cxn ang="T11">
                  <a:pos x="T6" y="T7"/>
                </a:cxn>
              </a:cxnLst>
              <a:rect l="T12" t="T13" r="T14" b="T15"/>
              <a:pathLst>
                <a:path w="59" h="115">
                  <a:moveTo>
                    <a:pt x="0" y="0"/>
                  </a:moveTo>
                  <a:lnTo>
                    <a:pt x="15" y="115"/>
                  </a:lnTo>
                  <a:lnTo>
                    <a:pt x="59" y="77"/>
                  </a:lnTo>
                  <a:lnTo>
                    <a:pt x="0" y="0"/>
                  </a:lnTo>
                  <a:close/>
                </a:path>
              </a:pathLst>
            </a:custGeom>
            <a:solidFill>
              <a:srgbClr val="5F7FFF"/>
            </a:solidFill>
            <a:ln w="9525">
              <a:noFill/>
              <a:round/>
              <a:headEnd/>
              <a:tailEnd/>
            </a:ln>
          </p:spPr>
          <p:txBody>
            <a:bodyPr/>
            <a:lstStyle/>
            <a:p>
              <a:endParaRPr lang="en-US"/>
            </a:p>
          </p:txBody>
        </p:sp>
        <p:sp>
          <p:nvSpPr>
            <p:cNvPr id="3992" name="Freeform 212"/>
            <p:cNvSpPr>
              <a:spLocks/>
            </p:cNvSpPr>
            <p:nvPr/>
          </p:nvSpPr>
          <p:spPr bwMode="gray">
            <a:xfrm>
              <a:off x="1637" y="1461"/>
              <a:ext cx="65" cy="102"/>
            </a:xfrm>
            <a:custGeom>
              <a:avLst/>
              <a:gdLst>
                <a:gd name="T0" fmla="*/ 51 w 65"/>
                <a:gd name="T1" fmla="*/ 0 h 116"/>
                <a:gd name="T2" fmla="*/ 65 w 65"/>
                <a:gd name="T3" fmla="*/ 47 h 116"/>
                <a:gd name="T4" fmla="*/ 0 w 65"/>
                <a:gd name="T5" fmla="*/ 42 h 116"/>
                <a:gd name="T6" fmla="*/ 51 w 65"/>
                <a:gd name="T7" fmla="*/ 0 h 116"/>
                <a:gd name="T8" fmla="*/ 0 60000 65536"/>
                <a:gd name="T9" fmla="*/ 0 60000 65536"/>
                <a:gd name="T10" fmla="*/ 0 60000 65536"/>
                <a:gd name="T11" fmla="*/ 0 60000 65536"/>
                <a:gd name="T12" fmla="*/ 0 w 65"/>
                <a:gd name="T13" fmla="*/ 0 h 116"/>
                <a:gd name="T14" fmla="*/ 65 w 65"/>
                <a:gd name="T15" fmla="*/ 116 h 116"/>
              </a:gdLst>
              <a:ahLst/>
              <a:cxnLst>
                <a:cxn ang="T8">
                  <a:pos x="T0" y="T1"/>
                </a:cxn>
                <a:cxn ang="T9">
                  <a:pos x="T2" y="T3"/>
                </a:cxn>
                <a:cxn ang="T10">
                  <a:pos x="T4" y="T5"/>
                </a:cxn>
                <a:cxn ang="T11">
                  <a:pos x="T6" y="T7"/>
                </a:cxn>
              </a:cxnLst>
              <a:rect l="T12" t="T13" r="T14" b="T15"/>
              <a:pathLst>
                <a:path w="65" h="116">
                  <a:moveTo>
                    <a:pt x="51" y="0"/>
                  </a:moveTo>
                  <a:lnTo>
                    <a:pt x="65" y="116"/>
                  </a:lnTo>
                  <a:lnTo>
                    <a:pt x="0" y="103"/>
                  </a:lnTo>
                  <a:lnTo>
                    <a:pt x="51" y="0"/>
                  </a:lnTo>
                  <a:close/>
                </a:path>
              </a:pathLst>
            </a:custGeom>
            <a:solidFill>
              <a:srgbClr val="9FBFFF"/>
            </a:solidFill>
            <a:ln w="9525">
              <a:noFill/>
              <a:round/>
              <a:headEnd/>
              <a:tailEnd/>
            </a:ln>
          </p:spPr>
          <p:txBody>
            <a:bodyPr/>
            <a:lstStyle/>
            <a:p>
              <a:endParaRPr lang="en-US"/>
            </a:p>
          </p:txBody>
        </p:sp>
        <p:sp>
          <p:nvSpPr>
            <p:cNvPr id="3993" name="Freeform 213"/>
            <p:cNvSpPr>
              <a:spLocks/>
            </p:cNvSpPr>
            <p:nvPr/>
          </p:nvSpPr>
          <p:spPr bwMode="gray">
            <a:xfrm>
              <a:off x="1637" y="1552"/>
              <a:ext cx="64" cy="123"/>
            </a:xfrm>
            <a:custGeom>
              <a:avLst/>
              <a:gdLst>
                <a:gd name="T0" fmla="*/ 0 w 64"/>
                <a:gd name="T1" fmla="*/ 0 h 140"/>
                <a:gd name="T2" fmla="*/ 64 w 64"/>
                <a:gd name="T3" fmla="*/ 5 h 140"/>
                <a:gd name="T4" fmla="*/ 64 w 64"/>
                <a:gd name="T5" fmla="*/ 56 h 140"/>
                <a:gd name="T6" fmla="*/ 0 w 64"/>
                <a:gd name="T7" fmla="*/ 47 h 140"/>
                <a:gd name="T8" fmla="*/ 0 w 64"/>
                <a:gd name="T9" fmla="*/ 0 h 140"/>
                <a:gd name="T10" fmla="*/ 0 60000 65536"/>
                <a:gd name="T11" fmla="*/ 0 60000 65536"/>
                <a:gd name="T12" fmla="*/ 0 60000 65536"/>
                <a:gd name="T13" fmla="*/ 0 60000 65536"/>
                <a:gd name="T14" fmla="*/ 0 60000 65536"/>
                <a:gd name="T15" fmla="*/ 0 w 64"/>
                <a:gd name="T16" fmla="*/ 0 h 140"/>
                <a:gd name="T17" fmla="*/ 64 w 64"/>
                <a:gd name="T18" fmla="*/ 140 h 140"/>
              </a:gdLst>
              <a:ahLst/>
              <a:cxnLst>
                <a:cxn ang="T10">
                  <a:pos x="T0" y="T1"/>
                </a:cxn>
                <a:cxn ang="T11">
                  <a:pos x="T2" y="T3"/>
                </a:cxn>
                <a:cxn ang="T12">
                  <a:pos x="T4" y="T5"/>
                </a:cxn>
                <a:cxn ang="T13">
                  <a:pos x="T6" y="T7"/>
                </a:cxn>
                <a:cxn ang="T14">
                  <a:pos x="T8" y="T9"/>
                </a:cxn>
              </a:cxnLst>
              <a:rect l="T15" t="T16" r="T17" b="T18"/>
              <a:pathLst>
                <a:path w="64" h="140">
                  <a:moveTo>
                    <a:pt x="0" y="0"/>
                  </a:moveTo>
                  <a:lnTo>
                    <a:pt x="64" y="12"/>
                  </a:lnTo>
                  <a:lnTo>
                    <a:pt x="64" y="140"/>
                  </a:lnTo>
                  <a:lnTo>
                    <a:pt x="0" y="119"/>
                  </a:lnTo>
                  <a:lnTo>
                    <a:pt x="0" y="0"/>
                  </a:lnTo>
                  <a:close/>
                </a:path>
              </a:pathLst>
            </a:custGeom>
            <a:solidFill>
              <a:srgbClr val="5F7FFF"/>
            </a:solidFill>
            <a:ln w="9525">
              <a:noFill/>
              <a:round/>
              <a:headEnd/>
              <a:tailEnd/>
            </a:ln>
          </p:spPr>
          <p:txBody>
            <a:bodyPr/>
            <a:lstStyle/>
            <a:p>
              <a:endParaRPr lang="en-US"/>
            </a:p>
          </p:txBody>
        </p:sp>
        <p:sp>
          <p:nvSpPr>
            <p:cNvPr id="3994" name="Freeform 214"/>
            <p:cNvSpPr>
              <a:spLocks/>
            </p:cNvSpPr>
            <p:nvPr/>
          </p:nvSpPr>
          <p:spPr bwMode="gray">
            <a:xfrm>
              <a:off x="1701" y="1529"/>
              <a:ext cx="45" cy="146"/>
            </a:xfrm>
            <a:custGeom>
              <a:avLst/>
              <a:gdLst>
                <a:gd name="T0" fmla="*/ 0 w 45"/>
                <a:gd name="T1" fmla="*/ 16 h 166"/>
                <a:gd name="T2" fmla="*/ 45 w 45"/>
                <a:gd name="T3" fmla="*/ 0 h 166"/>
                <a:gd name="T4" fmla="*/ 45 w 45"/>
                <a:gd name="T5" fmla="*/ 48 h 166"/>
                <a:gd name="T6" fmla="*/ 0 w 45"/>
                <a:gd name="T7" fmla="*/ 68 h 166"/>
                <a:gd name="T8" fmla="*/ 0 w 45"/>
                <a:gd name="T9" fmla="*/ 16 h 166"/>
                <a:gd name="T10" fmla="*/ 0 60000 65536"/>
                <a:gd name="T11" fmla="*/ 0 60000 65536"/>
                <a:gd name="T12" fmla="*/ 0 60000 65536"/>
                <a:gd name="T13" fmla="*/ 0 60000 65536"/>
                <a:gd name="T14" fmla="*/ 0 60000 65536"/>
                <a:gd name="T15" fmla="*/ 0 w 45"/>
                <a:gd name="T16" fmla="*/ 0 h 166"/>
                <a:gd name="T17" fmla="*/ 45 w 45"/>
                <a:gd name="T18" fmla="*/ 166 h 166"/>
              </a:gdLst>
              <a:ahLst/>
              <a:cxnLst>
                <a:cxn ang="T10">
                  <a:pos x="T0" y="T1"/>
                </a:cxn>
                <a:cxn ang="T11">
                  <a:pos x="T2" y="T3"/>
                </a:cxn>
                <a:cxn ang="T12">
                  <a:pos x="T4" y="T5"/>
                </a:cxn>
                <a:cxn ang="T13">
                  <a:pos x="T6" y="T7"/>
                </a:cxn>
                <a:cxn ang="T14">
                  <a:pos x="T8" y="T9"/>
                </a:cxn>
              </a:cxnLst>
              <a:rect l="T15" t="T16" r="T17" b="T18"/>
              <a:pathLst>
                <a:path w="45" h="166">
                  <a:moveTo>
                    <a:pt x="0" y="38"/>
                  </a:moveTo>
                  <a:lnTo>
                    <a:pt x="45" y="0"/>
                  </a:lnTo>
                  <a:lnTo>
                    <a:pt x="45" y="119"/>
                  </a:lnTo>
                  <a:lnTo>
                    <a:pt x="0" y="166"/>
                  </a:lnTo>
                  <a:lnTo>
                    <a:pt x="0" y="38"/>
                  </a:lnTo>
                  <a:close/>
                </a:path>
              </a:pathLst>
            </a:custGeom>
            <a:solidFill>
              <a:srgbClr val="3F7FFF"/>
            </a:solidFill>
            <a:ln w="9525">
              <a:noFill/>
              <a:round/>
              <a:headEnd/>
              <a:tailEnd/>
            </a:ln>
          </p:spPr>
          <p:txBody>
            <a:bodyPr/>
            <a:lstStyle/>
            <a:p>
              <a:endParaRPr lang="en-US"/>
            </a:p>
          </p:txBody>
        </p:sp>
        <p:sp>
          <p:nvSpPr>
            <p:cNvPr id="3995" name="Freeform 215"/>
            <p:cNvSpPr>
              <a:spLocks/>
            </p:cNvSpPr>
            <p:nvPr/>
          </p:nvSpPr>
          <p:spPr bwMode="gray">
            <a:xfrm>
              <a:off x="1602" y="1658"/>
              <a:ext cx="111" cy="165"/>
            </a:xfrm>
            <a:custGeom>
              <a:avLst/>
              <a:gdLst>
                <a:gd name="T0" fmla="*/ 0 w 111"/>
                <a:gd name="T1" fmla="*/ 0 h 188"/>
                <a:gd name="T2" fmla="*/ 111 w 111"/>
                <a:gd name="T3" fmla="*/ 15 h 188"/>
                <a:gd name="T4" fmla="*/ 111 w 111"/>
                <a:gd name="T5" fmla="*/ 75 h 188"/>
                <a:gd name="T6" fmla="*/ 0 w 111"/>
                <a:gd name="T7" fmla="*/ 58 h 188"/>
                <a:gd name="T8" fmla="*/ 0 w 111"/>
                <a:gd name="T9" fmla="*/ 0 h 188"/>
                <a:gd name="T10" fmla="*/ 0 60000 65536"/>
                <a:gd name="T11" fmla="*/ 0 60000 65536"/>
                <a:gd name="T12" fmla="*/ 0 60000 65536"/>
                <a:gd name="T13" fmla="*/ 0 60000 65536"/>
                <a:gd name="T14" fmla="*/ 0 60000 65536"/>
                <a:gd name="T15" fmla="*/ 0 w 111"/>
                <a:gd name="T16" fmla="*/ 0 h 188"/>
                <a:gd name="T17" fmla="*/ 111 w 111"/>
                <a:gd name="T18" fmla="*/ 188 h 188"/>
              </a:gdLst>
              <a:ahLst/>
              <a:cxnLst>
                <a:cxn ang="T10">
                  <a:pos x="T0" y="T1"/>
                </a:cxn>
                <a:cxn ang="T11">
                  <a:pos x="T2" y="T3"/>
                </a:cxn>
                <a:cxn ang="T12">
                  <a:pos x="T4" y="T5"/>
                </a:cxn>
                <a:cxn ang="T13">
                  <a:pos x="T6" y="T7"/>
                </a:cxn>
                <a:cxn ang="T14">
                  <a:pos x="T8" y="T9"/>
                </a:cxn>
              </a:cxnLst>
              <a:rect l="T15" t="T16" r="T17" b="T18"/>
              <a:pathLst>
                <a:path w="111" h="188">
                  <a:moveTo>
                    <a:pt x="0" y="0"/>
                  </a:moveTo>
                  <a:lnTo>
                    <a:pt x="111" y="36"/>
                  </a:lnTo>
                  <a:lnTo>
                    <a:pt x="111" y="188"/>
                  </a:lnTo>
                  <a:lnTo>
                    <a:pt x="0" y="142"/>
                  </a:lnTo>
                  <a:lnTo>
                    <a:pt x="0" y="0"/>
                  </a:lnTo>
                  <a:close/>
                </a:path>
              </a:pathLst>
            </a:custGeom>
            <a:solidFill>
              <a:srgbClr val="3F7FFF"/>
            </a:solidFill>
            <a:ln w="9525">
              <a:noFill/>
              <a:round/>
              <a:headEnd/>
              <a:tailEnd/>
            </a:ln>
          </p:spPr>
          <p:txBody>
            <a:bodyPr/>
            <a:lstStyle/>
            <a:p>
              <a:endParaRPr lang="en-US"/>
            </a:p>
          </p:txBody>
        </p:sp>
        <p:sp>
          <p:nvSpPr>
            <p:cNvPr id="3996" name="Freeform 216"/>
            <p:cNvSpPr>
              <a:spLocks/>
            </p:cNvSpPr>
            <p:nvPr/>
          </p:nvSpPr>
          <p:spPr bwMode="gray">
            <a:xfrm>
              <a:off x="1714" y="1633"/>
              <a:ext cx="58" cy="190"/>
            </a:xfrm>
            <a:custGeom>
              <a:avLst/>
              <a:gdLst>
                <a:gd name="T0" fmla="*/ 0 w 58"/>
                <a:gd name="T1" fmla="*/ 26 h 216"/>
                <a:gd name="T2" fmla="*/ 58 w 58"/>
                <a:gd name="T3" fmla="*/ 0 h 216"/>
                <a:gd name="T4" fmla="*/ 58 w 58"/>
                <a:gd name="T5" fmla="*/ 53 h 216"/>
                <a:gd name="T6" fmla="*/ 0 w 58"/>
                <a:gd name="T7" fmla="*/ 87 h 216"/>
                <a:gd name="T8" fmla="*/ 0 w 58"/>
                <a:gd name="T9" fmla="*/ 26 h 216"/>
                <a:gd name="T10" fmla="*/ 0 60000 65536"/>
                <a:gd name="T11" fmla="*/ 0 60000 65536"/>
                <a:gd name="T12" fmla="*/ 0 60000 65536"/>
                <a:gd name="T13" fmla="*/ 0 60000 65536"/>
                <a:gd name="T14" fmla="*/ 0 60000 65536"/>
                <a:gd name="T15" fmla="*/ 0 w 58"/>
                <a:gd name="T16" fmla="*/ 0 h 216"/>
                <a:gd name="T17" fmla="*/ 58 w 58"/>
                <a:gd name="T18" fmla="*/ 216 h 216"/>
              </a:gdLst>
              <a:ahLst/>
              <a:cxnLst>
                <a:cxn ang="T10">
                  <a:pos x="T0" y="T1"/>
                </a:cxn>
                <a:cxn ang="T11">
                  <a:pos x="T2" y="T3"/>
                </a:cxn>
                <a:cxn ang="T12">
                  <a:pos x="T4" y="T5"/>
                </a:cxn>
                <a:cxn ang="T13">
                  <a:pos x="T6" y="T7"/>
                </a:cxn>
                <a:cxn ang="T14">
                  <a:pos x="T8" y="T9"/>
                </a:cxn>
              </a:cxnLst>
              <a:rect l="T15" t="T16" r="T17" b="T18"/>
              <a:pathLst>
                <a:path w="58" h="216">
                  <a:moveTo>
                    <a:pt x="0" y="64"/>
                  </a:moveTo>
                  <a:lnTo>
                    <a:pt x="58" y="0"/>
                  </a:lnTo>
                  <a:lnTo>
                    <a:pt x="58" y="129"/>
                  </a:lnTo>
                  <a:lnTo>
                    <a:pt x="0" y="216"/>
                  </a:lnTo>
                  <a:lnTo>
                    <a:pt x="0" y="64"/>
                  </a:lnTo>
                  <a:close/>
                </a:path>
              </a:pathLst>
            </a:custGeom>
            <a:solidFill>
              <a:srgbClr val="001F9F"/>
            </a:solidFill>
            <a:ln w="9525">
              <a:noFill/>
              <a:round/>
              <a:headEnd/>
              <a:tailEnd/>
            </a:ln>
          </p:spPr>
          <p:txBody>
            <a:bodyPr/>
            <a:lstStyle/>
            <a:p>
              <a:endParaRPr lang="en-US"/>
            </a:p>
          </p:txBody>
        </p:sp>
        <p:sp>
          <p:nvSpPr>
            <p:cNvPr id="3997" name="Arc 217"/>
            <p:cNvSpPr>
              <a:spLocks/>
            </p:cNvSpPr>
            <p:nvPr/>
          </p:nvSpPr>
          <p:spPr bwMode="gray">
            <a:xfrm>
              <a:off x="1669" y="1568"/>
              <a:ext cx="6" cy="31"/>
            </a:xfrm>
            <a:custGeom>
              <a:avLst/>
              <a:gdLst>
                <a:gd name="T0" fmla="*/ 0 w 21600"/>
                <a:gd name="T1" fmla="*/ 0 h 22275"/>
                <a:gd name="T2" fmla="*/ 0 w 21600"/>
                <a:gd name="T3" fmla="*/ 0 h 22275"/>
                <a:gd name="T4" fmla="*/ 0 w 21600"/>
                <a:gd name="T5" fmla="*/ 0 h 22275"/>
                <a:gd name="T6" fmla="*/ 0 60000 65536"/>
                <a:gd name="T7" fmla="*/ 0 60000 65536"/>
                <a:gd name="T8" fmla="*/ 0 60000 65536"/>
                <a:gd name="T9" fmla="*/ 0 w 21600"/>
                <a:gd name="T10" fmla="*/ 0 h 22275"/>
                <a:gd name="T11" fmla="*/ 21600 w 21600"/>
                <a:gd name="T12" fmla="*/ 22275 h 22275"/>
              </a:gdLst>
              <a:ahLst/>
              <a:cxnLst>
                <a:cxn ang="T6">
                  <a:pos x="T0" y="T1"/>
                </a:cxn>
                <a:cxn ang="T7">
                  <a:pos x="T2" y="T3"/>
                </a:cxn>
                <a:cxn ang="T8">
                  <a:pos x="T4" y="T5"/>
                </a:cxn>
              </a:cxnLst>
              <a:rect l="T9" t="T10" r="T11" b="T12"/>
              <a:pathLst>
                <a:path w="21600" h="22275" fill="none" extrusionOk="0">
                  <a:moveTo>
                    <a:pt x="6739" y="0"/>
                  </a:moveTo>
                  <a:cubicBezTo>
                    <a:pt x="15606" y="2912"/>
                    <a:pt x="21600" y="11189"/>
                    <a:pt x="21600" y="20522"/>
                  </a:cubicBezTo>
                  <a:cubicBezTo>
                    <a:pt x="21600" y="21107"/>
                    <a:pt x="21576" y="21691"/>
                    <a:pt x="21528" y="22274"/>
                  </a:cubicBezTo>
                </a:path>
                <a:path w="21600" h="22275" stroke="0" extrusionOk="0">
                  <a:moveTo>
                    <a:pt x="6739" y="0"/>
                  </a:moveTo>
                  <a:cubicBezTo>
                    <a:pt x="15606" y="2912"/>
                    <a:pt x="21600" y="11189"/>
                    <a:pt x="21600" y="20522"/>
                  </a:cubicBezTo>
                  <a:cubicBezTo>
                    <a:pt x="21600" y="21107"/>
                    <a:pt x="21576" y="21691"/>
                    <a:pt x="21528" y="22274"/>
                  </a:cubicBezTo>
                  <a:lnTo>
                    <a:pt x="0" y="20522"/>
                  </a:lnTo>
                  <a:close/>
                </a:path>
              </a:pathLst>
            </a:custGeom>
            <a:solidFill>
              <a:srgbClr val="000000"/>
            </a:solidFill>
            <a:ln w="4763">
              <a:solidFill>
                <a:srgbClr val="000000"/>
              </a:solidFill>
              <a:round/>
              <a:headEnd/>
              <a:tailEnd/>
            </a:ln>
          </p:spPr>
          <p:txBody>
            <a:bodyPr/>
            <a:lstStyle/>
            <a:p>
              <a:endParaRPr lang="en-US"/>
            </a:p>
          </p:txBody>
        </p:sp>
        <p:sp>
          <p:nvSpPr>
            <p:cNvPr id="3998" name="Arc 218"/>
            <p:cNvSpPr>
              <a:spLocks/>
            </p:cNvSpPr>
            <p:nvPr/>
          </p:nvSpPr>
          <p:spPr bwMode="gray">
            <a:xfrm>
              <a:off x="1658" y="1565"/>
              <a:ext cx="7" cy="30"/>
            </a:xfrm>
            <a:custGeom>
              <a:avLst/>
              <a:gdLst>
                <a:gd name="T0" fmla="*/ 0 w 28840"/>
                <a:gd name="T1" fmla="*/ 0 h 21600"/>
                <a:gd name="T2" fmla="*/ 0 w 28840"/>
                <a:gd name="T3" fmla="*/ 0 h 21600"/>
                <a:gd name="T4" fmla="*/ 0 w 28840"/>
                <a:gd name="T5" fmla="*/ 0 h 21600"/>
                <a:gd name="T6" fmla="*/ 0 60000 65536"/>
                <a:gd name="T7" fmla="*/ 0 60000 65536"/>
                <a:gd name="T8" fmla="*/ 0 60000 65536"/>
                <a:gd name="T9" fmla="*/ 0 w 28840"/>
                <a:gd name="T10" fmla="*/ 0 h 21600"/>
                <a:gd name="T11" fmla="*/ 28840 w 28840"/>
                <a:gd name="T12" fmla="*/ 21600 h 21600"/>
              </a:gdLst>
              <a:ahLst/>
              <a:cxnLst>
                <a:cxn ang="T6">
                  <a:pos x="T0" y="T1"/>
                </a:cxn>
                <a:cxn ang="T7">
                  <a:pos x="T2" y="T3"/>
                </a:cxn>
                <a:cxn ang="T8">
                  <a:pos x="T4" y="T5"/>
                </a:cxn>
              </a:cxnLst>
              <a:rect l="T9" t="T10" r="T11" b="T12"/>
              <a:pathLst>
                <a:path w="28840" h="21600" fill="none" extrusionOk="0">
                  <a:moveTo>
                    <a:pt x="0" y="20185"/>
                  </a:moveTo>
                  <a:cubicBezTo>
                    <a:pt x="745" y="8829"/>
                    <a:pt x="10173" y="-1"/>
                    <a:pt x="21554" y="0"/>
                  </a:cubicBezTo>
                  <a:cubicBezTo>
                    <a:pt x="24037" y="0"/>
                    <a:pt x="26502" y="428"/>
                    <a:pt x="28840" y="1265"/>
                  </a:cubicBezTo>
                </a:path>
                <a:path w="28840" h="21600" stroke="0" extrusionOk="0">
                  <a:moveTo>
                    <a:pt x="0" y="20185"/>
                  </a:moveTo>
                  <a:cubicBezTo>
                    <a:pt x="745" y="8829"/>
                    <a:pt x="10173" y="-1"/>
                    <a:pt x="21554" y="0"/>
                  </a:cubicBezTo>
                  <a:cubicBezTo>
                    <a:pt x="24037" y="0"/>
                    <a:pt x="26502" y="428"/>
                    <a:pt x="28840" y="1265"/>
                  </a:cubicBezTo>
                  <a:lnTo>
                    <a:pt x="21554" y="21600"/>
                  </a:lnTo>
                  <a:close/>
                </a:path>
              </a:pathLst>
            </a:custGeom>
            <a:solidFill>
              <a:srgbClr val="000000"/>
            </a:solidFill>
            <a:ln w="4763">
              <a:solidFill>
                <a:srgbClr val="000000"/>
              </a:solidFill>
              <a:round/>
              <a:headEnd/>
              <a:tailEnd/>
            </a:ln>
          </p:spPr>
          <p:txBody>
            <a:bodyPr/>
            <a:lstStyle/>
            <a:p>
              <a:endParaRPr lang="en-US"/>
            </a:p>
          </p:txBody>
        </p:sp>
        <p:sp>
          <p:nvSpPr>
            <p:cNvPr id="3999" name="Freeform 219"/>
            <p:cNvSpPr>
              <a:spLocks/>
            </p:cNvSpPr>
            <p:nvPr/>
          </p:nvSpPr>
          <p:spPr bwMode="gray">
            <a:xfrm>
              <a:off x="1658" y="1599"/>
              <a:ext cx="7" cy="29"/>
            </a:xfrm>
            <a:custGeom>
              <a:avLst/>
              <a:gdLst>
                <a:gd name="T0" fmla="*/ 0 w 7"/>
                <a:gd name="T1" fmla="*/ 0 h 33"/>
                <a:gd name="T2" fmla="*/ 0 w 7"/>
                <a:gd name="T3" fmla="*/ 12 h 33"/>
                <a:gd name="T4" fmla="*/ 7 w 7"/>
                <a:gd name="T5" fmla="*/ 13 h 33"/>
                <a:gd name="T6" fmla="*/ 7 w 7"/>
                <a:gd name="T7" fmla="*/ 3 h 33"/>
                <a:gd name="T8" fmla="*/ 0 w 7"/>
                <a:gd name="T9" fmla="*/ 0 h 33"/>
                <a:gd name="T10" fmla="*/ 0 60000 65536"/>
                <a:gd name="T11" fmla="*/ 0 60000 65536"/>
                <a:gd name="T12" fmla="*/ 0 60000 65536"/>
                <a:gd name="T13" fmla="*/ 0 60000 65536"/>
                <a:gd name="T14" fmla="*/ 0 60000 65536"/>
                <a:gd name="T15" fmla="*/ 0 w 7"/>
                <a:gd name="T16" fmla="*/ 0 h 33"/>
                <a:gd name="T17" fmla="*/ 7 w 7"/>
                <a:gd name="T18" fmla="*/ 33 h 33"/>
              </a:gdLst>
              <a:ahLst/>
              <a:cxnLst>
                <a:cxn ang="T10">
                  <a:pos x="T0" y="T1"/>
                </a:cxn>
                <a:cxn ang="T11">
                  <a:pos x="T2" y="T3"/>
                </a:cxn>
                <a:cxn ang="T12">
                  <a:pos x="T4" y="T5"/>
                </a:cxn>
                <a:cxn ang="T13">
                  <a:pos x="T6" y="T7"/>
                </a:cxn>
                <a:cxn ang="T14">
                  <a:pos x="T8" y="T9"/>
                </a:cxn>
              </a:cxnLst>
              <a:rect l="T15" t="T16" r="T17" b="T18"/>
              <a:pathLst>
                <a:path w="7" h="33">
                  <a:moveTo>
                    <a:pt x="0" y="0"/>
                  </a:moveTo>
                  <a:lnTo>
                    <a:pt x="0" y="30"/>
                  </a:lnTo>
                  <a:lnTo>
                    <a:pt x="7" y="33"/>
                  </a:lnTo>
                  <a:lnTo>
                    <a:pt x="7" y="3"/>
                  </a:lnTo>
                  <a:lnTo>
                    <a:pt x="0" y="0"/>
                  </a:lnTo>
                  <a:close/>
                </a:path>
              </a:pathLst>
            </a:custGeom>
            <a:solidFill>
              <a:srgbClr val="000000"/>
            </a:solidFill>
            <a:ln w="4763">
              <a:solidFill>
                <a:srgbClr val="000000"/>
              </a:solidFill>
              <a:round/>
              <a:headEnd/>
              <a:tailEnd/>
            </a:ln>
          </p:spPr>
          <p:txBody>
            <a:bodyPr/>
            <a:lstStyle/>
            <a:p>
              <a:endParaRPr lang="en-US"/>
            </a:p>
          </p:txBody>
        </p:sp>
        <p:sp>
          <p:nvSpPr>
            <p:cNvPr id="4000" name="Freeform 220"/>
            <p:cNvSpPr>
              <a:spLocks/>
            </p:cNvSpPr>
            <p:nvPr/>
          </p:nvSpPr>
          <p:spPr bwMode="gray">
            <a:xfrm>
              <a:off x="1671" y="1602"/>
              <a:ext cx="8" cy="29"/>
            </a:xfrm>
            <a:custGeom>
              <a:avLst/>
              <a:gdLst>
                <a:gd name="T0" fmla="*/ 0 w 8"/>
                <a:gd name="T1" fmla="*/ 0 h 33"/>
                <a:gd name="T2" fmla="*/ 0 w 8"/>
                <a:gd name="T3" fmla="*/ 12 h 33"/>
                <a:gd name="T4" fmla="*/ 8 w 8"/>
                <a:gd name="T5" fmla="*/ 13 h 33"/>
                <a:gd name="T6" fmla="*/ 8 w 8"/>
                <a:gd name="T7" fmla="*/ 3 h 33"/>
                <a:gd name="T8" fmla="*/ 0 w 8"/>
                <a:gd name="T9" fmla="*/ 0 h 33"/>
                <a:gd name="T10" fmla="*/ 0 60000 65536"/>
                <a:gd name="T11" fmla="*/ 0 60000 65536"/>
                <a:gd name="T12" fmla="*/ 0 60000 65536"/>
                <a:gd name="T13" fmla="*/ 0 60000 65536"/>
                <a:gd name="T14" fmla="*/ 0 60000 65536"/>
                <a:gd name="T15" fmla="*/ 0 w 8"/>
                <a:gd name="T16" fmla="*/ 0 h 33"/>
                <a:gd name="T17" fmla="*/ 8 w 8"/>
                <a:gd name="T18" fmla="*/ 33 h 33"/>
              </a:gdLst>
              <a:ahLst/>
              <a:cxnLst>
                <a:cxn ang="T10">
                  <a:pos x="T0" y="T1"/>
                </a:cxn>
                <a:cxn ang="T11">
                  <a:pos x="T2" y="T3"/>
                </a:cxn>
                <a:cxn ang="T12">
                  <a:pos x="T4" y="T5"/>
                </a:cxn>
                <a:cxn ang="T13">
                  <a:pos x="T6" y="T7"/>
                </a:cxn>
                <a:cxn ang="T14">
                  <a:pos x="T8" y="T9"/>
                </a:cxn>
              </a:cxnLst>
              <a:rect l="T15" t="T16" r="T17" b="T18"/>
              <a:pathLst>
                <a:path w="8" h="33">
                  <a:moveTo>
                    <a:pt x="0" y="0"/>
                  </a:moveTo>
                  <a:lnTo>
                    <a:pt x="0" y="30"/>
                  </a:lnTo>
                  <a:lnTo>
                    <a:pt x="8" y="33"/>
                  </a:lnTo>
                  <a:lnTo>
                    <a:pt x="8" y="3"/>
                  </a:lnTo>
                  <a:lnTo>
                    <a:pt x="0" y="0"/>
                  </a:lnTo>
                  <a:close/>
                </a:path>
              </a:pathLst>
            </a:custGeom>
            <a:solidFill>
              <a:srgbClr val="000000"/>
            </a:solidFill>
            <a:ln w="4763">
              <a:solidFill>
                <a:srgbClr val="000000"/>
              </a:solidFill>
              <a:round/>
              <a:headEnd/>
              <a:tailEnd/>
            </a:ln>
          </p:spPr>
          <p:txBody>
            <a:bodyPr/>
            <a:lstStyle/>
            <a:p>
              <a:endParaRPr lang="en-US"/>
            </a:p>
          </p:txBody>
        </p:sp>
        <p:sp>
          <p:nvSpPr>
            <p:cNvPr id="4001" name="Freeform 221"/>
            <p:cNvSpPr>
              <a:spLocks/>
            </p:cNvSpPr>
            <p:nvPr/>
          </p:nvSpPr>
          <p:spPr bwMode="gray">
            <a:xfrm>
              <a:off x="1624" y="1729"/>
              <a:ext cx="68" cy="67"/>
            </a:xfrm>
            <a:custGeom>
              <a:avLst/>
              <a:gdLst>
                <a:gd name="T0" fmla="*/ 0 w 68"/>
                <a:gd name="T1" fmla="*/ 0 h 76"/>
                <a:gd name="T2" fmla="*/ 0 w 68"/>
                <a:gd name="T3" fmla="*/ 19 h 76"/>
                <a:gd name="T4" fmla="*/ 68 w 68"/>
                <a:gd name="T5" fmla="*/ 32 h 76"/>
                <a:gd name="T6" fmla="*/ 68 w 68"/>
                <a:gd name="T7" fmla="*/ 11 h 76"/>
                <a:gd name="T8" fmla="*/ 0 w 68"/>
                <a:gd name="T9" fmla="*/ 0 h 76"/>
                <a:gd name="T10" fmla="*/ 0 60000 65536"/>
                <a:gd name="T11" fmla="*/ 0 60000 65536"/>
                <a:gd name="T12" fmla="*/ 0 60000 65536"/>
                <a:gd name="T13" fmla="*/ 0 60000 65536"/>
                <a:gd name="T14" fmla="*/ 0 60000 65536"/>
                <a:gd name="T15" fmla="*/ 0 w 68"/>
                <a:gd name="T16" fmla="*/ 0 h 76"/>
                <a:gd name="T17" fmla="*/ 68 w 68"/>
                <a:gd name="T18" fmla="*/ 76 h 76"/>
              </a:gdLst>
              <a:ahLst/>
              <a:cxnLst>
                <a:cxn ang="T10">
                  <a:pos x="T0" y="T1"/>
                </a:cxn>
                <a:cxn ang="T11">
                  <a:pos x="T2" y="T3"/>
                </a:cxn>
                <a:cxn ang="T12">
                  <a:pos x="T4" y="T5"/>
                </a:cxn>
                <a:cxn ang="T13">
                  <a:pos x="T6" y="T7"/>
                </a:cxn>
                <a:cxn ang="T14">
                  <a:pos x="T8" y="T9"/>
                </a:cxn>
              </a:cxnLst>
              <a:rect l="T15" t="T16" r="T17" b="T18"/>
              <a:pathLst>
                <a:path w="68" h="76">
                  <a:moveTo>
                    <a:pt x="0" y="0"/>
                  </a:moveTo>
                  <a:lnTo>
                    <a:pt x="0" y="47"/>
                  </a:lnTo>
                  <a:lnTo>
                    <a:pt x="68" y="76"/>
                  </a:lnTo>
                  <a:lnTo>
                    <a:pt x="68" y="28"/>
                  </a:lnTo>
                  <a:lnTo>
                    <a:pt x="0" y="0"/>
                  </a:lnTo>
                  <a:close/>
                </a:path>
              </a:pathLst>
            </a:custGeom>
            <a:solidFill>
              <a:srgbClr val="000000"/>
            </a:solidFill>
            <a:ln w="9525">
              <a:noFill/>
              <a:round/>
              <a:headEnd/>
              <a:tailEnd/>
            </a:ln>
          </p:spPr>
          <p:txBody>
            <a:bodyPr/>
            <a:lstStyle/>
            <a:p>
              <a:endParaRPr lang="en-US"/>
            </a:p>
          </p:txBody>
        </p:sp>
        <p:sp>
          <p:nvSpPr>
            <p:cNvPr id="4002" name="Freeform 222"/>
            <p:cNvSpPr>
              <a:spLocks/>
            </p:cNvSpPr>
            <p:nvPr/>
          </p:nvSpPr>
          <p:spPr bwMode="gray">
            <a:xfrm>
              <a:off x="1625" y="1694"/>
              <a:ext cx="64" cy="49"/>
            </a:xfrm>
            <a:custGeom>
              <a:avLst/>
              <a:gdLst>
                <a:gd name="T0" fmla="*/ 0 w 64"/>
                <a:gd name="T1" fmla="*/ 0 h 56"/>
                <a:gd name="T2" fmla="*/ 0 w 64"/>
                <a:gd name="T3" fmla="*/ 13 h 56"/>
                <a:gd name="T4" fmla="*/ 64 w 64"/>
                <a:gd name="T5" fmla="*/ 22 h 56"/>
                <a:gd name="T6" fmla="*/ 64 w 64"/>
                <a:gd name="T7" fmla="*/ 10 h 56"/>
                <a:gd name="T8" fmla="*/ 0 w 64"/>
                <a:gd name="T9" fmla="*/ 0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0" y="0"/>
                  </a:moveTo>
                  <a:lnTo>
                    <a:pt x="0" y="33"/>
                  </a:lnTo>
                  <a:lnTo>
                    <a:pt x="64" y="56"/>
                  </a:lnTo>
                  <a:lnTo>
                    <a:pt x="64" y="24"/>
                  </a:lnTo>
                  <a:lnTo>
                    <a:pt x="0" y="0"/>
                  </a:lnTo>
                  <a:close/>
                </a:path>
              </a:pathLst>
            </a:custGeom>
            <a:solidFill>
              <a:srgbClr val="000000"/>
            </a:solidFill>
            <a:ln w="9525">
              <a:noFill/>
              <a:round/>
              <a:headEnd/>
              <a:tailEnd/>
            </a:ln>
          </p:spPr>
          <p:txBody>
            <a:bodyPr/>
            <a:lstStyle/>
            <a:p>
              <a:endParaRPr lang="en-US"/>
            </a:p>
          </p:txBody>
        </p:sp>
        <p:sp>
          <p:nvSpPr>
            <p:cNvPr id="4003" name="Freeform 223"/>
            <p:cNvSpPr>
              <a:spLocks/>
            </p:cNvSpPr>
            <p:nvPr/>
          </p:nvSpPr>
          <p:spPr bwMode="gray">
            <a:xfrm>
              <a:off x="539" y="1173"/>
              <a:ext cx="842" cy="491"/>
            </a:xfrm>
            <a:custGeom>
              <a:avLst/>
              <a:gdLst>
                <a:gd name="T0" fmla="*/ 1717638 w 161"/>
                <a:gd name="T1" fmla="*/ 3678457 h 111"/>
                <a:gd name="T2" fmla="*/ 4604479 w 161"/>
                <a:gd name="T3" fmla="*/ 929574 h 111"/>
                <a:gd name="T4" fmla="*/ 7918429 w 161"/>
                <a:gd name="T5" fmla="*/ 396224 h 111"/>
                <a:gd name="T6" fmla="*/ 15508290 w 161"/>
                <a:gd name="T7" fmla="*/ 726689 h 111"/>
                <a:gd name="T8" fmla="*/ 17229641 w 161"/>
                <a:gd name="T9" fmla="*/ 435260 h 111"/>
                <a:gd name="T10" fmla="*/ 15203193 w 161"/>
                <a:gd name="T11" fmla="*/ 1520724 h 111"/>
                <a:gd name="T12" fmla="*/ 10497019 w 161"/>
                <a:gd name="T13" fmla="*/ 1520724 h 111"/>
                <a:gd name="T14" fmla="*/ 12194336 w 161"/>
                <a:gd name="T15" fmla="*/ 1258469 h 111"/>
                <a:gd name="T16" fmla="*/ 6423644 w 161"/>
                <a:gd name="T17" fmla="*/ 726689 h 111"/>
                <a:gd name="T18" fmla="*/ 6423644 w 161"/>
                <a:gd name="T19" fmla="*/ 726689 h 111"/>
                <a:gd name="T20" fmla="*/ 5035311 w 161"/>
                <a:gd name="T21" fmla="*/ 3146673 h 111"/>
                <a:gd name="T22" fmla="*/ 1717638 w 161"/>
                <a:gd name="T23" fmla="*/ 3678457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11"/>
                <a:gd name="T38" fmla="*/ 161 w 161"/>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11">
                  <a:moveTo>
                    <a:pt x="16" y="111"/>
                  </a:moveTo>
                  <a:cubicBezTo>
                    <a:pt x="0" y="81"/>
                    <a:pt x="12" y="44"/>
                    <a:pt x="43" y="28"/>
                  </a:cubicBezTo>
                  <a:lnTo>
                    <a:pt x="74" y="12"/>
                  </a:lnTo>
                  <a:cubicBezTo>
                    <a:pt x="98" y="0"/>
                    <a:pt x="126" y="4"/>
                    <a:pt x="145" y="22"/>
                  </a:cubicBezTo>
                  <a:lnTo>
                    <a:pt x="161" y="13"/>
                  </a:lnTo>
                  <a:lnTo>
                    <a:pt x="142" y="46"/>
                  </a:lnTo>
                  <a:lnTo>
                    <a:pt x="98" y="46"/>
                  </a:lnTo>
                  <a:lnTo>
                    <a:pt x="114" y="38"/>
                  </a:lnTo>
                  <a:cubicBezTo>
                    <a:pt x="99" y="24"/>
                    <a:pt x="79" y="19"/>
                    <a:pt x="60" y="22"/>
                  </a:cubicBezTo>
                  <a:cubicBezTo>
                    <a:pt x="40" y="41"/>
                    <a:pt x="35" y="71"/>
                    <a:pt x="47" y="95"/>
                  </a:cubicBezTo>
                  <a:lnTo>
                    <a:pt x="16" y="111"/>
                  </a:lnTo>
                  <a:close/>
                </a:path>
              </a:pathLst>
            </a:custGeom>
            <a:gradFill rotWithShape="1">
              <a:gsLst>
                <a:gs pos="0">
                  <a:srgbClr val="FF0000"/>
                </a:gs>
                <a:gs pos="100000">
                  <a:srgbClr val="B9D0DC"/>
                </a:gs>
              </a:gsLst>
              <a:lin ang="0" scaled="1"/>
            </a:gradFill>
            <a:ln w="6350">
              <a:solidFill>
                <a:schemeClr val="tx1"/>
              </a:solidFill>
              <a:round/>
              <a:headEnd/>
              <a:tailEnd/>
            </a:ln>
          </p:spPr>
          <p:txBody>
            <a:bodyPr/>
            <a:lstStyle/>
            <a:p>
              <a:endParaRPr lang="en-US"/>
            </a:p>
          </p:txBody>
        </p:sp>
        <p:sp>
          <p:nvSpPr>
            <p:cNvPr id="4004" name="Freeform 224"/>
            <p:cNvSpPr>
              <a:spLocks/>
            </p:cNvSpPr>
            <p:nvPr/>
          </p:nvSpPr>
          <p:spPr bwMode="gray">
            <a:xfrm>
              <a:off x="764" y="1269"/>
              <a:ext cx="88" cy="28"/>
            </a:xfrm>
            <a:custGeom>
              <a:avLst/>
              <a:gdLst>
                <a:gd name="T0" fmla="*/ 0 w 17"/>
                <a:gd name="T1" fmla="*/ 289753 h 6"/>
                <a:gd name="T2" fmla="*/ 1694461 w 17"/>
                <a:gd name="T3" fmla="*/ 0 h 6"/>
                <a:gd name="T4" fmla="*/ 0 60000 65536"/>
                <a:gd name="T5" fmla="*/ 0 60000 65536"/>
                <a:gd name="T6" fmla="*/ 0 w 17"/>
                <a:gd name="T7" fmla="*/ 0 h 6"/>
                <a:gd name="T8" fmla="*/ 17 w 17"/>
                <a:gd name="T9" fmla="*/ 6 h 6"/>
              </a:gdLst>
              <a:ahLst/>
              <a:cxnLst>
                <a:cxn ang="T4">
                  <a:pos x="T0" y="T1"/>
                </a:cxn>
                <a:cxn ang="T5">
                  <a:pos x="T2" y="T3"/>
                </a:cxn>
              </a:cxnLst>
              <a:rect l="T6" t="T7" r="T8" b="T9"/>
              <a:pathLst>
                <a:path w="17" h="6">
                  <a:moveTo>
                    <a:pt x="0" y="6"/>
                  </a:moveTo>
                  <a:cubicBezTo>
                    <a:pt x="5" y="3"/>
                    <a:pt x="11" y="2"/>
                    <a:pt x="17" y="0"/>
                  </a:cubicBezTo>
                </a:path>
              </a:pathLst>
            </a:custGeom>
            <a:noFill/>
            <a:ln w="7938" cap="rnd">
              <a:solidFill>
                <a:srgbClr val="C0C0C0"/>
              </a:solidFill>
              <a:round/>
              <a:headEnd/>
              <a:tailEnd/>
            </a:ln>
          </p:spPr>
          <p:txBody>
            <a:bodyPr/>
            <a:lstStyle/>
            <a:p>
              <a:endParaRPr lang="en-US"/>
            </a:p>
          </p:txBody>
        </p:sp>
        <p:sp>
          <p:nvSpPr>
            <p:cNvPr id="4005" name="Freeform 225"/>
            <p:cNvSpPr>
              <a:spLocks/>
            </p:cNvSpPr>
            <p:nvPr/>
          </p:nvSpPr>
          <p:spPr bwMode="gray">
            <a:xfrm>
              <a:off x="841" y="1048"/>
              <a:ext cx="94" cy="213"/>
            </a:xfrm>
            <a:custGeom>
              <a:avLst/>
              <a:gdLst>
                <a:gd name="T0" fmla="*/ 2 w 94"/>
                <a:gd name="T1" fmla="*/ 28 h 242"/>
                <a:gd name="T2" fmla="*/ 2 w 94"/>
                <a:gd name="T3" fmla="*/ 33 h 242"/>
                <a:gd name="T4" fmla="*/ 18 w 94"/>
                <a:gd name="T5" fmla="*/ 42 h 242"/>
                <a:gd name="T6" fmla="*/ 22 w 94"/>
                <a:gd name="T7" fmla="*/ 39 h 242"/>
                <a:gd name="T8" fmla="*/ 16 w 94"/>
                <a:gd name="T9" fmla="*/ 37 h 242"/>
                <a:gd name="T10" fmla="*/ 20 w 94"/>
                <a:gd name="T11" fmla="*/ 26 h 242"/>
                <a:gd name="T12" fmla="*/ 24 w 94"/>
                <a:gd name="T13" fmla="*/ 38 h 242"/>
                <a:gd name="T14" fmla="*/ 20 w 94"/>
                <a:gd name="T15" fmla="*/ 42 h 242"/>
                <a:gd name="T16" fmla="*/ 23 w 94"/>
                <a:gd name="T17" fmla="*/ 49 h 242"/>
                <a:gd name="T18" fmla="*/ 26 w 94"/>
                <a:gd name="T19" fmla="*/ 96 h 242"/>
                <a:gd name="T20" fmla="*/ 28 w 94"/>
                <a:gd name="T21" fmla="*/ 98 h 242"/>
                <a:gd name="T22" fmla="*/ 36 w 94"/>
                <a:gd name="T23" fmla="*/ 99 h 242"/>
                <a:gd name="T24" fmla="*/ 40 w 94"/>
                <a:gd name="T25" fmla="*/ 96 h 242"/>
                <a:gd name="T26" fmla="*/ 46 w 94"/>
                <a:gd name="T27" fmla="*/ 90 h 242"/>
                <a:gd name="T28" fmla="*/ 46 w 94"/>
                <a:gd name="T29" fmla="*/ 54 h 242"/>
                <a:gd name="T30" fmla="*/ 49 w 94"/>
                <a:gd name="T31" fmla="*/ 91 h 242"/>
                <a:gd name="T32" fmla="*/ 53 w 94"/>
                <a:gd name="T33" fmla="*/ 96 h 242"/>
                <a:gd name="T34" fmla="*/ 55 w 94"/>
                <a:gd name="T35" fmla="*/ 99 h 242"/>
                <a:gd name="T36" fmla="*/ 65 w 94"/>
                <a:gd name="T37" fmla="*/ 99 h 242"/>
                <a:gd name="T38" fmla="*/ 64 w 94"/>
                <a:gd name="T39" fmla="*/ 97 h 242"/>
                <a:gd name="T40" fmla="*/ 71 w 94"/>
                <a:gd name="T41" fmla="*/ 55 h 242"/>
                <a:gd name="T42" fmla="*/ 72 w 94"/>
                <a:gd name="T43" fmla="*/ 42 h 242"/>
                <a:gd name="T44" fmla="*/ 70 w 94"/>
                <a:gd name="T45" fmla="*/ 39 h 242"/>
                <a:gd name="T46" fmla="*/ 71 w 94"/>
                <a:gd name="T47" fmla="*/ 26 h 242"/>
                <a:gd name="T48" fmla="*/ 79 w 94"/>
                <a:gd name="T49" fmla="*/ 31 h 242"/>
                <a:gd name="T50" fmla="*/ 75 w 94"/>
                <a:gd name="T51" fmla="*/ 40 h 242"/>
                <a:gd name="T52" fmla="*/ 72 w 94"/>
                <a:gd name="T53" fmla="*/ 42 h 242"/>
                <a:gd name="T54" fmla="*/ 77 w 94"/>
                <a:gd name="T55" fmla="*/ 42 h 242"/>
                <a:gd name="T56" fmla="*/ 91 w 94"/>
                <a:gd name="T57" fmla="*/ 33 h 242"/>
                <a:gd name="T58" fmla="*/ 92 w 94"/>
                <a:gd name="T59" fmla="*/ 28 h 242"/>
                <a:gd name="T60" fmla="*/ 72 w 94"/>
                <a:gd name="T61" fmla="*/ 18 h 242"/>
                <a:gd name="T62" fmla="*/ 53 w 94"/>
                <a:gd name="T63" fmla="*/ 11 h 242"/>
                <a:gd name="T64" fmla="*/ 58 w 94"/>
                <a:gd name="T65" fmla="*/ 8 h 242"/>
                <a:gd name="T66" fmla="*/ 52 w 94"/>
                <a:gd name="T67" fmla="*/ 2 h 242"/>
                <a:gd name="T68" fmla="*/ 50 w 94"/>
                <a:gd name="T69" fmla="*/ 0 h 242"/>
                <a:gd name="T70" fmla="*/ 36 w 94"/>
                <a:gd name="T71" fmla="*/ 3 h 242"/>
                <a:gd name="T72" fmla="*/ 32 w 94"/>
                <a:gd name="T73" fmla="*/ 9 h 242"/>
                <a:gd name="T74" fmla="*/ 33 w 94"/>
                <a:gd name="T75" fmla="*/ 11 h 242"/>
                <a:gd name="T76" fmla="*/ 38 w 94"/>
                <a:gd name="T77" fmla="*/ 14 h 242"/>
                <a:gd name="T78" fmla="*/ 15 w 94"/>
                <a:gd name="T79" fmla="*/ 19 h 2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4"/>
                <a:gd name="T121" fmla="*/ 0 h 242"/>
                <a:gd name="T122" fmla="*/ 94 w 94"/>
                <a:gd name="T123" fmla="*/ 242 h 2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4" h="242">
                  <a:moveTo>
                    <a:pt x="15" y="47"/>
                  </a:moveTo>
                  <a:lnTo>
                    <a:pt x="2" y="68"/>
                  </a:lnTo>
                  <a:lnTo>
                    <a:pt x="0" y="73"/>
                  </a:lnTo>
                  <a:lnTo>
                    <a:pt x="2" y="81"/>
                  </a:lnTo>
                  <a:lnTo>
                    <a:pt x="10" y="102"/>
                  </a:lnTo>
                  <a:lnTo>
                    <a:pt x="18" y="106"/>
                  </a:lnTo>
                  <a:lnTo>
                    <a:pt x="20" y="105"/>
                  </a:lnTo>
                  <a:lnTo>
                    <a:pt x="22" y="95"/>
                  </a:lnTo>
                  <a:lnTo>
                    <a:pt x="18" y="98"/>
                  </a:lnTo>
                  <a:lnTo>
                    <a:pt x="16" y="93"/>
                  </a:lnTo>
                  <a:lnTo>
                    <a:pt x="13" y="77"/>
                  </a:lnTo>
                  <a:lnTo>
                    <a:pt x="20" y="65"/>
                  </a:lnTo>
                  <a:lnTo>
                    <a:pt x="23" y="92"/>
                  </a:lnTo>
                  <a:lnTo>
                    <a:pt x="24" y="94"/>
                  </a:lnTo>
                  <a:lnTo>
                    <a:pt x="22" y="95"/>
                  </a:lnTo>
                  <a:lnTo>
                    <a:pt x="20" y="105"/>
                  </a:lnTo>
                  <a:lnTo>
                    <a:pt x="23" y="103"/>
                  </a:lnTo>
                  <a:lnTo>
                    <a:pt x="23" y="122"/>
                  </a:lnTo>
                  <a:lnTo>
                    <a:pt x="26" y="179"/>
                  </a:lnTo>
                  <a:lnTo>
                    <a:pt x="26" y="235"/>
                  </a:lnTo>
                  <a:lnTo>
                    <a:pt x="29" y="235"/>
                  </a:lnTo>
                  <a:lnTo>
                    <a:pt x="28" y="239"/>
                  </a:lnTo>
                  <a:lnTo>
                    <a:pt x="28" y="242"/>
                  </a:lnTo>
                  <a:lnTo>
                    <a:pt x="36" y="242"/>
                  </a:lnTo>
                  <a:lnTo>
                    <a:pt x="39" y="237"/>
                  </a:lnTo>
                  <a:lnTo>
                    <a:pt x="40" y="235"/>
                  </a:lnTo>
                  <a:lnTo>
                    <a:pt x="43" y="235"/>
                  </a:lnTo>
                  <a:lnTo>
                    <a:pt x="46" y="219"/>
                  </a:lnTo>
                  <a:lnTo>
                    <a:pt x="45" y="186"/>
                  </a:lnTo>
                  <a:lnTo>
                    <a:pt x="46" y="131"/>
                  </a:lnTo>
                  <a:lnTo>
                    <a:pt x="50" y="191"/>
                  </a:lnTo>
                  <a:lnTo>
                    <a:pt x="49" y="221"/>
                  </a:lnTo>
                  <a:lnTo>
                    <a:pt x="52" y="235"/>
                  </a:lnTo>
                  <a:lnTo>
                    <a:pt x="53" y="235"/>
                  </a:lnTo>
                  <a:lnTo>
                    <a:pt x="53" y="241"/>
                  </a:lnTo>
                  <a:lnTo>
                    <a:pt x="55" y="242"/>
                  </a:lnTo>
                  <a:lnTo>
                    <a:pt x="64" y="242"/>
                  </a:lnTo>
                  <a:lnTo>
                    <a:pt x="65" y="241"/>
                  </a:lnTo>
                  <a:lnTo>
                    <a:pt x="65" y="239"/>
                  </a:lnTo>
                  <a:lnTo>
                    <a:pt x="64" y="236"/>
                  </a:lnTo>
                  <a:lnTo>
                    <a:pt x="66" y="235"/>
                  </a:lnTo>
                  <a:lnTo>
                    <a:pt x="71" y="133"/>
                  </a:lnTo>
                  <a:lnTo>
                    <a:pt x="71" y="103"/>
                  </a:lnTo>
                  <a:lnTo>
                    <a:pt x="72" y="105"/>
                  </a:lnTo>
                  <a:lnTo>
                    <a:pt x="72" y="96"/>
                  </a:lnTo>
                  <a:lnTo>
                    <a:pt x="70" y="96"/>
                  </a:lnTo>
                  <a:lnTo>
                    <a:pt x="71" y="91"/>
                  </a:lnTo>
                  <a:lnTo>
                    <a:pt x="71" y="65"/>
                  </a:lnTo>
                  <a:lnTo>
                    <a:pt x="77" y="70"/>
                  </a:lnTo>
                  <a:lnTo>
                    <a:pt x="79" y="75"/>
                  </a:lnTo>
                  <a:lnTo>
                    <a:pt x="78" y="93"/>
                  </a:lnTo>
                  <a:lnTo>
                    <a:pt x="75" y="98"/>
                  </a:lnTo>
                  <a:lnTo>
                    <a:pt x="72" y="96"/>
                  </a:lnTo>
                  <a:lnTo>
                    <a:pt x="72" y="105"/>
                  </a:lnTo>
                  <a:lnTo>
                    <a:pt x="75" y="105"/>
                  </a:lnTo>
                  <a:lnTo>
                    <a:pt x="77" y="105"/>
                  </a:lnTo>
                  <a:lnTo>
                    <a:pt x="85" y="99"/>
                  </a:lnTo>
                  <a:lnTo>
                    <a:pt x="91" y="79"/>
                  </a:lnTo>
                  <a:lnTo>
                    <a:pt x="94" y="72"/>
                  </a:lnTo>
                  <a:lnTo>
                    <a:pt x="92" y="68"/>
                  </a:lnTo>
                  <a:lnTo>
                    <a:pt x="79" y="50"/>
                  </a:lnTo>
                  <a:lnTo>
                    <a:pt x="72" y="43"/>
                  </a:lnTo>
                  <a:lnTo>
                    <a:pt x="53" y="35"/>
                  </a:lnTo>
                  <a:lnTo>
                    <a:pt x="53" y="27"/>
                  </a:lnTo>
                  <a:lnTo>
                    <a:pt x="56" y="26"/>
                  </a:lnTo>
                  <a:lnTo>
                    <a:pt x="58" y="18"/>
                  </a:lnTo>
                  <a:lnTo>
                    <a:pt x="57" y="9"/>
                  </a:lnTo>
                  <a:lnTo>
                    <a:pt x="52" y="2"/>
                  </a:lnTo>
                  <a:lnTo>
                    <a:pt x="51" y="2"/>
                  </a:lnTo>
                  <a:lnTo>
                    <a:pt x="50" y="0"/>
                  </a:lnTo>
                  <a:lnTo>
                    <a:pt x="42" y="1"/>
                  </a:lnTo>
                  <a:lnTo>
                    <a:pt x="36" y="3"/>
                  </a:lnTo>
                  <a:lnTo>
                    <a:pt x="32" y="11"/>
                  </a:lnTo>
                  <a:lnTo>
                    <a:pt x="32" y="20"/>
                  </a:lnTo>
                  <a:lnTo>
                    <a:pt x="32" y="22"/>
                  </a:lnTo>
                  <a:lnTo>
                    <a:pt x="33" y="26"/>
                  </a:lnTo>
                  <a:lnTo>
                    <a:pt x="36" y="27"/>
                  </a:lnTo>
                  <a:lnTo>
                    <a:pt x="38" y="35"/>
                  </a:lnTo>
                  <a:lnTo>
                    <a:pt x="18" y="43"/>
                  </a:lnTo>
                  <a:lnTo>
                    <a:pt x="15" y="47"/>
                  </a:lnTo>
                  <a:close/>
                </a:path>
              </a:pathLst>
            </a:custGeom>
            <a:solidFill>
              <a:srgbClr val="000000"/>
            </a:solidFill>
            <a:ln w="0">
              <a:solidFill>
                <a:srgbClr val="000000"/>
              </a:solidFill>
              <a:round/>
              <a:headEnd/>
              <a:tailEnd/>
            </a:ln>
          </p:spPr>
          <p:txBody>
            <a:bodyPr/>
            <a:lstStyle/>
            <a:p>
              <a:endParaRPr lang="en-US"/>
            </a:p>
          </p:txBody>
        </p:sp>
        <p:sp>
          <p:nvSpPr>
            <p:cNvPr id="4006" name="Freeform 226"/>
            <p:cNvSpPr>
              <a:spLocks/>
            </p:cNvSpPr>
            <p:nvPr/>
          </p:nvSpPr>
          <p:spPr bwMode="gray">
            <a:xfrm>
              <a:off x="991" y="1062"/>
              <a:ext cx="97" cy="199"/>
            </a:xfrm>
            <a:custGeom>
              <a:avLst/>
              <a:gdLst>
                <a:gd name="T0" fmla="*/ 58 w 97"/>
                <a:gd name="T1" fmla="*/ 0 h 227"/>
                <a:gd name="T2" fmla="*/ 62 w 97"/>
                <a:gd name="T3" fmla="*/ 1 h 227"/>
                <a:gd name="T4" fmla="*/ 62 w 97"/>
                <a:gd name="T5" fmla="*/ 2 h 227"/>
                <a:gd name="T6" fmla="*/ 63 w 97"/>
                <a:gd name="T7" fmla="*/ 2 h 227"/>
                <a:gd name="T8" fmla="*/ 66 w 97"/>
                <a:gd name="T9" fmla="*/ 4 h 227"/>
                <a:gd name="T10" fmla="*/ 66 w 97"/>
                <a:gd name="T11" fmla="*/ 4 h 227"/>
                <a:gd name="T12" fmla="*/ 68 w 97"/>
                <a:gd name="T13" fmla="*/ 4 h 227"/>
                <a:gd name="T14" fmla="*/ 68 w 97"/>
                <a:gd name="T15" fmla="*/ 4 h 227"/>
                <a:gd name="T16" fmla="*/ 68 w 97"/>
                <a:gd name="T17" fmla="*/ 5 h 227"/>
                <a:gd name="T18" fmla="*/ 68 w 97"/>
                <a:gd name="T19" fmla="*/ 6 h 227"/>
                <a:gd name="T20" fmla="*/ 66 w 97"/>
                <a:gd name="T21" fmla="*/ 7 h 227"/>
                <a:gd name="T22" fmla="*/ 65 w 97"/>
                <a:gd name="T23" fmla="*/ 7 h 227"/>
                <a:gd name="T24" fmla="*/ 65 w 97"/>
                <a:gd name="T25" fmla="*/ 10 h 227"/>
                <a:gd name="T26" fmla="*/ 63 w 97"/>
                <a:gd name="T27" fmla="*/ 10 h 227"/>
                <a:gd name="T28" fmla="*/ 62 w 97"/>
                <a:gd name="T29" fmla="*/ 13 h 227"/>
                <a:gd name="T30" fmla="*/ 79 w 97"/>
                <a:gd name="T31" fmla="*/ 18 h 227"/>
                <a:gd name="T32" fmla="*/ 85 w 97"/>
                <a:gd name="T33" fmla="*/ 34 h 227"/>
                <a:gd name="T34" fmla="*/ 71 w 97"/>
                <a:gd name="T35" fmla="*/ 46 h 227"/>
                <a:gd name="T36" fmla="*/ 69 w 97"/>
                <a:gd name="T37" fmla="*/ 46 h 227"/>
                <a:gd name="T38" fmla="*/ 68 w 97"/>
                <a:gd name="T39" fmla="*/ 48 h 227"/>
                <a:gd name="T40" fmla="*/ 65 w 97"/>
                <a:gd name="T41" fmla="*/ 48 h 227"/>
                <a:gd name="T42" fmla="*/ 64 w 97"/>
                <a:gd name="T43" fmla="*/ 50 h 227"/>
                <a:gd name="T44" fmla="*/ 91 w 97"/>
                <a:gd name="T45" fmla="*/ 86 h 227"/>
                <a:gd name="T46" fmla="*/ 94 w 97"/>
                <a:gd name="T47" fmla="*/ 89 h 227"/>
                <a:gd name="T48" fmla="*/ 97 w 97"/>
                <a:gd name="T49" fmla="*/ 89 h 227"/>
                <a:gd name="T50" fmla="*/ 96 w 97"/>
                <a:gd name="T51" fmla="*/ 90 h 227"/>
                <a:gd name="T52" fmla="*/ 83 w 97"/>
                <a:gd name="T53" fmla="*/ 90 h 227"/>
                <a:gd name="T54" fmla="*/ 82 w 97"/>
                <a:gd name="T55" fmla="*/ 89 h 227"/>
                <a:gd name="T56" fmla="*/ 75 w 97"/>
                <a:gd name="T57" fmla="*/ 89 h 227"/>
                <a:gd name="T58" fmla="*/ 75 w 97"/>
                <a:gd name="T59" fmla="*/ 86 h 227"/>
                <a:gd name="T60" fmla="*/ 68 w 97"/>
                <a:gd name="T61" fmla="*/ 86 h 227"/>
                <a:gd name="T62" fmla="*/ 38 w 97"/>
                <a:gd name="T63" fmla="*/ 53 h 227"/>
                <a:gd name="T64" fmla="*/ 33 w 97"/>
                <a:gd name="T65" fmla="*/ 69 h 227"/>
                <a:gd name="T66" fmla="*/ 35 w 97"/>
                <a:gd name="T67" fmla="*/ 71 h 227"/>
                <a:gd name="T68" fmla="*/ 35 w 97"/>
                <a:gd name="T69" fmla="*/ 79 h 227"/>
                <a:gd name="T70" fmla="*/ 38 w 97"/>
                <a:gd name="T71" fmla="*/ 85 h 227"/>
                <a:gd name="T72" fmla="*/ 37 w 97"/>
                <a:gd name="T73" fmla="*/ 85 h 227"/>
                <a:gd name="T74" fmla="*/ 37 w 97"/>
                <a:gd name="T75" fmla="*/ 89 h 227"/>
                <a:gd name="T76" fmla="*/ 32 w 97"/>
                <a:gd name="T77" fmla="*/ 90 h 227"/>
                <a:gd name="T78" fmla="*/ 24 w 97"/>
                <a:gd name="T79" fmla="*/ 90 h 227"/>
                <a:gd name="T80" fmla="*/ 22 w 97"/>
                <a:gd name="T81" fmla="*/ 89 h 227"/>
                <a:gd name="T82" fmla="*/ 25 w 97"/>
                <a:gd name="T83" fmla="*/ 85 h 227"/>
                <a:gd name="T84" fmla="*/ 19 w 97"/>
                <a:gd name="T85" fmla="*/ 85 h 227"/>
                <a:gd name="T86" fmla="*/ 7 w 97"/>
                <a:gd name="T87" fmla="*/ 45 h 227"/>
                <a:gd name="T88" fmla="*/ 5 w 97"/>
                <a:gd name="T89" fmla="*/ 41 h 227"/>
                <a:gd name="T90" fmla="*/ 4 w 97"/>
                <a:gd name="T91" fmla="*/ 41 h 227"/>
                <a:gd name="T92" fmla="*/ 0 w 97"/>
                <a:gd name="T93" fmla="*/ 34 h 227"/>
                <a:gd name="T94" fmla="*/ 18 w 97"/>
                <a:gd name="T95" fmla="*/ 14 h 227"/>
                <a:gd name="T96" fmla="*/ 44 w 97"/>
                <a:gd name="T97" fmla="*/ 12 h 227"/>
                <a:gd name="T98" fmla="*/ 44 w 97"/>
                <a:gd name="T99" fmla="*/ 10 h 227"/>
                <a:gd name="T100" fmla="*/ 42 w 97"/>
                <a:gd name="T101" fmla="*/ 9 h 227"/>
                <a:gd name="T102" fmla="*/ 42 w 97"/>
                <a:gd name="T103" fmla="*/ 8 h 227"/>
                <a:gd name="T104" fmla="*/ 42 w 97"/>
                <a:gd name="T105" fmla="*/ 6 h 227"/>
                <a:gd name="T106" fmla="*/ 42 w 97"/>
                <a:gd name="T107" fmla="*/ 5 h 227"/>
                <a:gd name="T108" fmla="*/ 42 w 97"/>
                <a:gd name="T109" fmla="*/ 4 h 227"/>
                <a:gd name="T110" fmla="*/ 42 w 97"/>
                <a:gd name="T111" fmla="*/ 4 h 227"/>
                <a:gd name="T112" fmla="*/ 42 w 97"/>
                <a:gd name="T113" fmla="*/ 4 h 227"/>
                <a:gd name="T114" fmla="*/ 44 w 97"/>
                <a:gd name="T115" fmla="*/ 4 h 227"/>
                <a:gd name="T116" fmla="*/ 53 w 97"/>
                <a:gd name="T117" fmla="*/ 1 h 227"/>
                <a:gd name="T118" fmla="*/ 56 w 97"/>
                <a:gd name="T119" fmla="*/ 0 h 227"/>
                <a:gd name="T120" fmla="*/ 58 w 97"/>
                <a:gd name="T121" fmla="*/ 0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
                <a:gd name="T184" fmla="*/ 0 h 227"/>
                <a:gd name="T185" fmla="*/ 97 w 97"/>
                <a:gd name="T186" fmla="*/ 227 h 2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 h="227">
                  <a:moveTo>
                    <a:pt x="58" y="0"/>
                  </a:moveTo>
                  <a:lnTo>
                    <a:pt x="62" y="1"/>
                  </a:lnTo>
                  <a:lnTo>
                    <a:pt x="62" y="2"/>
                  </a:lnTo>
                  <a:lnTo>
                    <a:pt x="63" y="2"/>
                  </a:lnTo>
                  <a:lnTo>
                    <a:pt x="66" y="7"/>
                  </a:lnTo>
                  <a:lnTo>
                    <a:pt x="66" y="8"/>
                  </a:lnTo>
                  <a:lnTo>
                    <a:pt x="68" y="10"/>
                  </a:lnTo>
                  <a:lnTo>
                    <a:pt x="68" y="11"/>
                  </a:lnTo>
                  <a:lnTo>
                    <a:pt x="68" y="12"/>
                  </a:lnTo>
                  <a:lnTo>
                    <a:pt x="68" y="15"/>
                  </a:lnTo>
                  <a:lnTo>
                    <a:pt x="66" y="16"/>
                  </a:lnTo>
                  <a:lnTo>
                    <a:pt x="65" y="17"/>
                  </a:lnTo>
                  <a:lnTo>
                    <a:pt x="65" y="23"/>
                  </a:lnTo>
                  <a:lnTo>
                    <a:pt x="63" y="24"/>
                  </a:lnTo>
                  <a:lnTo>
                    <a:pt x="62" y="33"/>
                  </a:lnTo>
                  <a:lnTo>
                    <a:pt x="79" y="46"/>
                  </a:lnTo>
                  <a:lnTo>
                    <a:pt x="85" y="85"/>
                  </a:lnTo>
                  <a:lnTo>
                    <a:pt x="71" y="115"/>
                  </a:lnTo>
                  <a:lnTo>
                    <a:pt x="69" y="115"/>
                  </a:lnTo>
                  <a:lnTo>
                    <a:pt x="68" y="121"/>
                  </a:lnTo>
                  <a:lnTo>
                    <a:pt x="65" y="122"/>
                  </a:lnTo>
                  <a:lnTo>
                    <a:pt x="64" y="125"/>
                  </a:lnTo>
                  <a:lnTo>
                    <a:pt x="91" y="218"/>
                  </a:lnTo>
                  <a:lnTo>
                    <a:pt x="94" y="221"/>
                  </a:lnTo>
                  <a:lnTo>
                    <a:pt x="97" y="224"/>
                  </a:lnTo>
                  <a:lnTo>
                    <a:pt x="96" y="227"/>
                  </a:lnTo>
                  <a:lnTo>
                    <a:pt x="83" y="226"/>
                  </a:lnTo>
                  <a:lnTo>
                    <a:pt x="82" y="222"/>
                  </a:lnTo>
                  <a:lnTo>
                    <a:pt x="75" y="222"/>
                  </a:lnTo>
                  <a:lnTo>
                    <a:pt x="75" y="218"/>
                  </a:lnTo>
                  <a:lnTo>
                    <a:pt x="68" y="218"/>
                  </a:lnTo>
                  <a:lnTo>
                    <a:pt x="38" y="132"/>
                  </a:lnTo>
                  <a:lnTo>
                    <a:pt x="33" y="173"/>
                  </a:lnTo>
                  <a:lnTo>
                    <a:pt x="35" y="178"/>
                  </a:lnTo>
                  <a:lnTo>
                    <a:pt x="35" y="201"/>
                  </a:lnTo>
                  <a:lnTo>
                    <a:pt x="38" y="214"/>
                  </a:lnTo>
                  <a:lnTo>
                    <a:pt x="37" y="215"/>
                  </a:lnTo>
                  <a:lnTo>
                    <a:pt x="37" y="222"/>
                  </a:lnTo>
                  <a:lnTo>
                    <a:pt x="32" y="227"/>
                  </a:lnTo>
                  <a:lnTo>
                    <a:pt x="24" y="227"/>
                  </a:lnTo>
                  <a:lnTo>
                    <a:pt x="22" y="222"/>
                  </a:lnTo>
                  <a:lnTo>
                    <a:pt x="25" y="215"/>
                  </a:lnTo>
                  <a:lnTo>
                    <a:pt x="19" y="214"/>
                  </a:lnTo>
                  <a:lnTo>
                    <a:pt x="7" y="111"/>
                  </a:lnTo>
                  <a:lnTo>
                    <a:pt x="5" y="105"/>
                  </a:lnTo>
                  <a:lnTo>
                    <a:pt x="4" y="105"/>
                  </a:lnTo>
                  <a:lnTo>
                    <a:pt x="0" y="85"/>
                  </a:lnTo>
                  <a:lnTo>
                    <a:pt x="18" y="35"/>
                  </a:lnTo>
                  <a:lnTo>
                    <a:pt x="44" y="31"/>
                  </a:lnTo>
                  <a:lnTo>
                    <a:pt x="44" y="24"/>
                  </a:lnTo>
                  <a:lnTo>
                    <a:pt x="42" y="22"/>
                  </a:lnTo>
                  <a:lnTo>
                    <a:pt x="42" y="19"/>
                  </a:lnTo>
                  <a:lnTo>
                    <a:pt x="42" y="15"/>
                  </a:lnTo>
                  <a:lnTo>
                    <a:pt x="42" y="12"/>
                  </a:lnTo>
                  <a:lnTo>
                    <a:pt x="42" y="11"/>
                  </a:lnTo>
                  <a:lnTo>
                    <a:pt x="42" y="10"/>
                  </a:lnTo>
                  <a:lnTo>
                    <a:pt x="42" y="8"/>
                  </a:lnTo>
                  <a:lnTo>
                    <a:pt x="44" y="5"/>
                  </a:lnTo>
                  <a:lnTo>
                    <a:pt x="53" y="1"/>
                  </a:lnTo>
                  <a:lnTo>
                    <a:pt x="56" y="0"/>
                  </a:lnTo>
                  <a:lnTo>
                    <a:pt x="58" y="0"/>
                  </a:lnTo>
                  <a:close/>
                </a:path>
              </a:pathLst>
            </a:custGeom>
            <a:solidFill>
              <a:srgbClr val="000000"/>
            </a:solidFill>
            <a:ln w="0">
              <a:solidFill>
                <a:srgbClr val="000000"/>
              </a:solidFill>
              <a:round/>
              <a:headEnd/>
              <a:tailEnd/>
            </a:ln>
          </p:spPr>
          <p:txBody>
            <a:bodyPr/>
            <a:lstStyle/>
            <a:p>
              <a:endParaRPr lang="en-US"/>
            </a:p>
          </p:txBody>
        </p:sp>
        <p:sp>
          <p:nvSpPr>
            <p:cNvPr id="4007" name="Freeform 227"/>
            <p:cNvSpPr>
              <a:spLocks/>
            </p:cNvSpPr>
            <p:nvPr/>
          </p:nvSpPr>
          <p:spPr bwMode="gray">
            <a:xfrm>
              <a:off x="918" y="1050"/>
              <a:ext cx="76" cy="211"/>
            </a:xfrm>
            <a:custGeom>
              <a:avLst/>
              <a:gdLst>
                <a:gd name="T0" fmla="*/ 0 w 76"/>
                <a:gd name="T1" fmla="*/ 28 h 239"/>
                <a:gd name="T2" fmla="*/ 0 w 76"/>
                <a:gd name="T3" fmla="*/ 34 h 239"/>
                <a:gd name="T4" fmla="*/ 2 w 76"/>
                <a:gd name="T5" fmla="*/ 34 h 239"/>
                <a:gd name="T6" fmla="*/ 1 w 76"/>
                <a:gd name="T7" fmla="*/ 38 h 239"/>
                <a:gd name="T8" fmla="*/ 1 w 76"/>
                <a:gd name="T9" fmla="*/ 38 h 239"/>
                <a:gd name="T10" fmla="*/ 8 w 76"/>
                <a:gd name="T11" fmla="*/ 41 h 239"/>
                <a:gd name="T12" fmla="*/ 10 w 76"/>
                <a:gd name="T13" fmla="*/ 51 h 239"/>
                <a:gd name="T14" fmla="*/ 14 w 76"/>
                <a:gd name="T15" fmla="*/ 55 h 239"/>
                <a:gd name="T16" fmla="*/ 18 w 76"/>
                <a:gd name="T17" fmla="*/ 78 h 239"/>
                <a:gd name="T18" fmla="*/ 14 w 76"/>
                <a:gd name="T19" fmla="*/ 95 h 239"/>
                <a:gd name="T20" fmla="*/ 17 w 76"/>
                <a:gd name="T21" fmla="*/ 95 h 239"/>
                <a:gd name="T22" fmla="*/ 15 w 76"/>
                <a:gd name="T23" fmla="*/ 98 h 239"/>
                <a:gd name="T24" fmla="*/ 17 w 76"/>
                <a:gd name="T25" fmla="*/ 100 h 239"/>
                <a:gd name="T26" fmla="*/ 28 w 76"/>
                <a:gd name="T27" fmla="*/ 100 h 239"/>
                <a:gd name="T28" fmla="*/ 30 w 76"/>
                <a:gd name="T29" fmla="*/ 99 h 239"/>
                <a:gd name="T30" fmla="*/ 30 w 76"/>
                <a:gd name="T31" fmla="*/ 95 h 239"/>
                <a:gd name="T32" fmla="*/ 32 w 76"/>
                <a:gd name="T33" fmla="*/ 94 h 239"/>
                <a:gd name="T34" fmla="*/ 38 w 76"/>
                <a:gd name="T35" fmla="*/ 58 h 239"/>
                <a:gd name="T36" fmla="*/ 43 w 76"/>
                <a:gd name="T37" fmla="*/ 80 h 239"/>
                <a:gd name="T38" fmla="*/ 44 w 76"/>
                <a:gd name="T39" fmla="*/ 88 h 239"/>
                <a:gd name="T40" fmla="*/ 50 w 76"/>
                <a:gd name="T41" fmla="*/ 95 h 239"/>
                <a:gd name="T42" fmla="*/ 49 w 76"/>
                <a:gd name="T43" fmla="*/ 99 h 239"/>
                <a:gd name="T44" fmla="*/ 50 w 76"/>
                <a:gd name="T45" fmla="*/ 100 h 239"/>
                <a:gd name="T46" fmla="*/ 62 w 76"/>
                <a:gd name="T47" fmla="*/ 100 h 239"/>
                <a:gd name="T48" fmla="*/ 62 w 76"/>
                <a:gd name="T49" fmla="*/ 97 h 239"/>
                <a:gd name="T50" fmla="*/ 59 w 76"/>
                <a:gd name="T51" fmla="*/ 95 h 239"/>
                <a:gd name="T52" fmla="*/ 62 w 76"/>
                <a:gd name="T53" fmla="*/ 95 h 239"/>
                <a:gd name="T54" fmla="*/ 59 w 76"/>
                <a:gd name="T55" fmla="*/ 54 h 239"/>
                <a:gd name="T56" fmla="*/ 66 w 76"/>
                <a:gd name="T57" fmla="*/ 53 h 239"/>
                <a:gd name="T58" fmla="*/ 65 w 76"/>
                <a:gd name="T59" fmla="*/ 43 h 239"/>
                <a:gd name="T60" fmla="*/ 76 w 76"/>
                <a:gd name="T61" fmla="*/ 33 h 239"/>
                <a:gd name="T62" fmla="*/ 73 w 76"/>
                <a:gd name="T63" fmla="*/ 24 h 239"/>
                <a:gd name="T64" fmla="*/ 66 w 76"/>
                <a:gd name="T65" fmla="*/ 16 h 239"/>
                <a:gd name="T66" fmla="*/ 47 w 76"/>
                <a:gd name="T67" fmla="*/ 13 h 239"/>
                <a:gd name="T68" fmla="*/ 46 w 76"/>
                <a:gd name="T69" fmla="*/ 10 h 239"/>
                <a:gd name="T70" fmla="*/ 49 w 76"/>
                <a:gd name="T71" fmla="*/ 10 h 239"/>
                <a:gd name="T72" fmla="*/ 51 w 76"/>
                <a:gd name="T73" fmla="*/ 4 h 239"/>
                <a:gd name="T74" fmla="*/ 46 w 76"/>
                <a:gd name="T75" fmla="*/ 2 h 239"/>
                <a:gd name="T76" fmla="*/ 36 w 76"/>
                <a:gd name="T77" fmla="*/ 0 h 239"/>
                <a:gd name="T78" fmla="*/ 28 w 76"/>
                <a:gd name="T79" fmla="*/ 2 h 239"/>
                <a:gd name="T80" fmla="*/ 24 w 76"/>
                <a:gd name="T81" fmla="*/ 4 h 239"/>
                <a:gd name="T82" fmla="*/ 27 w 76"/>
                <a:gd name="T83" fmla="*/ 10 h 239"/>
                <a:gd name="T84" fmla="*/ 28 w 76"/>
                <a:gd name="T85" fmla="*/ 10 h 239"/>
                <a:gd name="T86" fmla="*/ 28 w 76"/>
                <a:gd name="T87" fmla="*/ 12 h 239"/>
                <a:gd name="T88" fmla="*/ 26 w 76"/>
                <a:gd name="T89" fmla="*/ 13 h 239"/>
                <a:gd name="T90" fmla="*/ 6 w 76"/>
                <a:gd name="T91" fmla="*/ 16 h 239"/>
                <a:gd name="T92" fmla="*/ 2 w 76"/>
                <a:gd name="T93" fmla="*/ 20 h 239"/>
                <a:gd name="T94" fmla="*/ 0 w 76"/>
                <a:gd name="T95" fmla="*/ 28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239"/>
                <a:gd name="T146" fmla="*/ 76 w 76"/>
                <a:gd name="T147" fmla="*/ 239 h 2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239">
                  <a:moveTo>
                    <a:pt x="0" y="68"/>
                  </a:moveTo>
                  <a:lnTo>
                    <a:pt x="0" y="83"/>
                  </a:lnTo>
                  <a:lnTo>
                    <a:pt x="2" y="84"/>
                  </a:lnTo>
                  <a:lnTo>
                    <a:pt x="1" y="89"/>
                  </a:lnTo>
                  <a:lnTo>
                    <a:pt x="1" y="91"/>
                  </a:lnTo>
                  <a:lnTo>
                    <a:pt x="8" y="97"/>
                  </a:lnTo>
                  <a:lnTo>
                    <a:pt x="10" y="124"/>
                  </a:lnTo>
                  <a:lnTo>
                    <a:pt x="14" y="129"/>
                  </a:lnTo>
                  <a:lnTo>
                    <a:pt x="18" y="186"/>
                  </a:lnTo>
                  <a:lnTo>
                    <a:pt x="14" y="226"/>
                  </a:lnTo>
                  <a:lnTo>
                    <a:pt x="17" y="227"/>
                  </a:lnTo>
                  <a:lnTo>
                    <a:pt x="15" y="234"/>
                  </a:lnTo>
                  <a:lnTo>
                    <a:pt x="17" y="239"/>
                  </a:lnTo>
                  <a:lnTo>
                    <a:pt x="28" y="239"/>
                  </a:lnTo>
                  <a:lnTo>
                    <a:pt x="30" y="237"/>
                  </a:lnTo>
                  <a:lnTo>
                    <a:pt x="30" y="226"/>
                  </a:lnTo>
                  <a:lnTo>
                    <a:pt x="32" y="224"/>
                  </a:lnTo>
                  <a:lnTo>
                    <a:pt x="38" y="139"/>
                  </a:lnTo>
                  <a:lnTo>
                    <a:pt x="43" y="194"/>
                  </a:lnTo>
                  <a:lnTo>
                    <a:pt x="44" y="211"/>
                  </a:lnTo>
                  <a:lnTo>
                    <a:pt x="50" y="228"/>
                  </a:lnTo>
                  <a:lnTo>
                    <a:pt x="49" y="237"/>
                  </a:lnTo>
                  <a:lnTo>
                    <a:pt x="50" y="239"/>
                  </a:lnTo>
                  <a:lnTo>
                    <a:pt x="62" y="239"/>
                  </a:lnTo>
                  <a:lnTo>
                    <a:pt x="62" y="233"/>
                  </a:lnTo>
                  <a:lnTo>
                    <a:pt x="59" y="228"/>
                  </a:lnTo>
                  <a:lnTo>
                    <a:pt x="62" y="227"/>
                  </a:lnTo>
                  <a:lnTo>
                    <a:pt x="59" y="128"/>
                  </a:lnTo>
                  <a:lnTo>
                    <a:pt x="66" y="126"/>
                  </a:lnTo>
                  <a:lnTo>
                    <a:pt x="65" y="101"/>
                  </a:lnTo>
                  <a:lnTo>
                    <a:pt x="76" y="78"/>
                  </a:lnTo>
                  <a:lnTo>
                    <a:pt x="73" y="58"/>
                  </a:lnTo>
                  <a:lnTo>
                    <a:pt x="66" y="39"/>
                  </a:lnTo>
                  <a:lnTo>
                    <a:pt x="47" y="32"/>
                  </a:lnTo>
                  <a:lnTo>
                    <a:pt x="46" y="24"/>
                  </a:lnTo>
                  <a:lnTo>
                    <a:pt x="49" y="23"/>
                  </a:lnTo>
                  <a:lnTo>
                    <a:pt x="51" y="11"/>
                  </a:lnTo>
                  <a:lnTo>
                    <a:pt x="46" y="2"/>
                  </a:lnTo>
                  <a:lnTo>
                    <a:pt x="36" y="0"/>
                  </a:lnTo>
                  <a:lnTo>
                    <a:pt x="28" y="2"/>
                  </a:lnTo>
                  <a:lnTo>
                    <a:pt x="24" y="11"/>
                  </a:lnTo>
                  <a:lnTo>
                    <a:pt x="27" y="24"/>
                  </a:lnTo>
                  <a:lnTo>
                    <a:pt x="28" y="24"/>
                  </a:lnTo>
                  <a:lnTo>
                    <a:pt x="28" y="29"/>
                  </a:lnTo>
                  <a:lnTo>
                    <a:pt x="26" y="32"/>
                  </a:lnTo>
                  <a:lnTo>
                    <a:pt x="6" y="39"/>
                  </a:lnTo>
                  <a:lnTo>
                    <a:pt x="2" y="48"/>
                  </a:lnTo>
                  <a:lnTo>
                    <a:pt x="0" y="68"/>
                  </a:lnTo>
                  <a:close/>
                </a:path>
              </a:pathLst>
            </a:custGeom>
            <a:solidFill>
              <a:srgbClr val="000000"/>
            </a:solidFill>
            <a:ln w="0">
              <a:solidFill>
                <a:srgbClr val="000000"/>
              </a:solidFill>
              <a:round/>
              <a:headEnd/>
              <a:tailEnd/>
            </a:ln>
          </p:spPr>
          <p:txBody>
            <a:bodyPr/>
            <a:lstStyle/>
            <a:p>
              <a:endParaRPr lang="en-US"/>
            </a:p>
          </p:txBody>
        </p:sp>
        <p:sp>
          <p:nvSpPr>
            <p:cNvPr id="4008" name="Freeform 228"/>
            <p:cNvSpPr>
              <a:spLocks/>
            </p:cNvSpPr>
            <p:nvPr/>
          </p:nvSpPr>
          <p:spPr bwMode="gray">
            <a:xfrm>
              <a:off x="774" y="1055"/>
              <a:ext cx="86" cy="206"/>
            </a:xfrm>
            <a:custGeom>
              <a:avLst/>
              <a:gdLst>
                <a:gd name="T0" fmla="*/ 80 w 86"/>
                <a:gd name="T1" fmla="*/ 16 h 234"/>
                <a:gd name="T2" fmla="*/ 64 w 86"/>
                <a:gd name="T3" fmla="*/ 12 h 234"/>
                <a:gd name="T4" fmla="*/ 66 w 86"/>
                <a:gd name="T5" fmla="*/ 7 h 234"/>
                <a:gd name="T6" fmla="*/ 66 w 86"/>
                <a:gd name="T7" fmla="*/ 4 h 234"/>
                <a:gd name="T8" fmla="*/ 53 w 86"/>
                <a:gd name="T9" fmla="*/ 0 h 234"/>
                <a:gd name="T10" fmla="*/ 50 w 86"/>
                <a:gd name="T11" fmla="*/ 1 h 234"/>
                <a:gd name="T12" fmla="*/ 38 w 86"/>
                <a:gd name="T13" fmla="*/ 12 h 234"/>
                <a:gd name="T14" fmla="*/ 28 w 86"/>
                <a:gd name="T15" fmla="*/ 16 h 234"/>
                <a:gd name="T16" fmla="*/ 0 w 86"/>
                <a:gd name="T17" fmla="*/ 31 h 234"/>
                <a:gd name="T18" fmla="*/ 24 w 86"/>
                <a:gd name="T19" fmla="*/ 44 h 234"/>
                <a:gd name="T20" fmla="*/ 18 w 86"/>
                <a:gd name="T21" fmla="*/ 72 h 234"/>
                <a:gd name="T22" fmla="*/ 37 w 86"/>
                <a:gd name="T23" fmla="*/ 77 h 234"/>
                <a:gd name="T24" fmla="*/ 45 w 86"/>
                <a:gd name="T25" fmla="*/ 94 h 234"/>
                <a:gd name="T26" fmla="*/ 54 w 86"/>
                <a:gd name="T27" fmla="*/ 95 h 234"/>
                <a:gd name="T28" fmla="*/ 52 w 86"/>
                <a:gd name="T29" fmla="*/ 88 h 234"/>
                <a:gd name="T30" fmla="*/ 51 w 86"/>
                <a:gd name="T31" fmla="*/ 85 h 234"/>
                <a:gd name="T32" fmla="*/ 48 w 86"/>
                <a:gd name="T33" fmla="*/ 73 h 234"/>
                <a:gd name="T34" fmla="*/ 52 w 86"/>
                <a:gd name="T35" fmla="*/ 76 h 234"/>
                <a:gd name="T36" fmla="*/ 52 w 86"/>
                <a:gd name="T37" fmla="*/ 84 h 234"/>
                <a:gd name="T38" fmla="*/ 57 w 86"/>
                <a:gd name="T39" fmla="*/ 89 h 234"/>
                <a:gd name="T40" fmla="*/ 69 w 86"/>
                <a:gd name="T41" fmla="*/ 94 h 234"/>
                <a:gd name="T42" fmla="*/ 70 w 86"/>
                <a:gd name="T43" fmla="*/ 91 h 234"/>
                <a:gd name="T44" fmla="*/ 63 w 86"/>
                <a:gd name="T45" fmla="*/ 83 h 234"/>
                <a:gd name="T46" fmla="*/ 65 w 86"/>
                <a:gd name="T47" fmla="*/ 69 h 234"/>
                <a:gd name="T48" fmla="*/ 76 w 86"/>
                <a:gd name="T49" fmla="*/ 45 h 234"/>
                <a:gd name="T50" fmla="*/ 77 w 86"/>
                <a:gd name="T51" fmla="*/ 47 h 234"/>
                <a:gd name="T52" fmla="*/ 76 w 86"/>
                <a:gd name="T53" fmla="*/ 53 h 234"/>
                <a:gd name="T54" fmla="*/ 83 w 86"/>
                <a:gd name="T55" fmla="*/ 51 h 234"/>
                <a:gd name="T56" fmla="*/ 84 w 86"/>
                <a:gd name="T57" fmla="*/ 48 h 234"/>
                <a:gd name="T58" fmla="*/ 85 w 86"/>
                <a:gd name="T59" fmla="*/ 40 h 234"/>
                <a:gd name="T60" fmla="*/ 85 w 86"/>
                <a:gd name="T61" fmla="*/ 27 h 234"/>
                <a:gd name="T62" fmla="*/ 83 w 86"/>
                <a:gd name="T63" fmla="*/ 16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234"/>
                <a:gd name="T98" fmla="*/ 86 w 86"/>
                <a:gd name="T99" fmla="*/ 234 h 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234">
                  <a:moveTo>
                    <a:pt x="83" y="39"/>
                  </a:moveTo>
                  <a:lnTo>
                    <a:pt x="80" y="37"/>
                  </a:lnTo>
                  <a:lnTo>
                    <a:pt x="64" y="33"/>
                  </a:lnTo>
                  <a:lnTo>
                    <a:pt x="64" y="29"/>
                  </a:lnTo>
                  <a:lnTo>
                    <a:pt x="66" y="23"/>
                  </a:lnTo>
                  <a:lnTo>
                    <a:pt x="66" y="16"/>
                  </a:lnTo>
                  <a:lnTo>
                    <a:pt x="65" y="10"/>
                  </a:lnTo>
                  <a:lnTo>
                    <a:pt x="66" y="8"/>
                  </a:lnTo>
                  <a:lnTo>
                    <a:pt x="59" y="1"/>
                  </a:lnTo>
                  <a:lnTo>
                    <a:pt x="53" y="0"/>
                  </a:lnTo>
                  <a:lnTo>
                    <a:pt x="51" y="2"/>
                  </a:lnTo>
                  <a:lnTo>
                    <a:pt x="50" y="1"/>
                  </a:lnTo>
                  <a:lnTo>
                    <a:pt x="41" y="9"/>
                  </a:lnTo>
                  <a:lnTo>
                    <a:pt x="38" y="30"/>
                  </a:lnTo>
                  <a:lnTo>
                    <a:pt x="40" y="35"/>
                  </a:lnTo>
                  <a:lnTo>
                    <a:pt x="28" y="40"/>
                  </a:lnTo>
                  <a:lnTo>
                    <a:pt x="2" y="69"/>
                  </a:lnTo>
                  <a:lnTo>
                    <a:pt x="0" y="75"/>
                  </a:lnTo>
                  <a:lnTo>
                    <a:pt x="24" y="95"/>
                  </a:lnTo>
                  <a:lnTo>
                    <a:pt x="24" y="108"/>
                  </a:lnTo>
                  <a:lnTo>
                    <a:pt x="25" y="113"/>
                  </a:lnTo>
                  <a:lnTo>
                    <a:pt x="18" y="176"/>
                  </a:lnTo>
                  <a:lnTo>
                    <a:pt x="35" y="178"/>
                  </a:lnTo>
                  <a:lnTo>
                    <a:pt x="37" y="189"/>
                  </a:lnTo>
                  <a:lnTo>
                    <a:pt x="44" y="212"/>
                  </a:lnTo>
                  <a:lnTo>
                    <a:pt x="45" y="229"/>
                  </a:lnTo>
                  <a:lnTo>
                    <a:pt x="48" y="234"/>
                  </a:lnTo>
                  <a:lnTo>
                    <a:pt x="54" y="234"/>
                  </a:lnTo>
                  <a:lnTo>
                    <a:pt x="56" y="231"/>
                  </a:lnTo>
                  <a:lnTo>
                    <a:pt x="52" y="215"/>
                  </a:lnTo>
                  <a:lnTo>
                    <a:pt x="52" y="212"/>
                  </a:lnTo>
                  <a:lnTo>
                    <a:pt x="51" y="207"/>
                  </a:lnTo>
                  <a:lnTo>
                    <a:pt x="50" y="193"/>
                  </a:lnTo>
                  <a:lnTo>
                    <a:pt x="48" y="180"/>
                  </a:lnTo>
                  <a:lnTo>
                    <a:pt x="53" y="181"/>
                  </a:lnTo>
                  <a:lnTo>
                    <a:pt x="52" y="185"/>
                  </a:lnTo>
                  <a:lnTo>
                    <a:pt x="56" y="204"/>
                  </a:lnTo>
                  <a:lnTo>
                    <a:pt x="52" y="206"/>
                  </a:lnTo>
                  <a:lnTo>
                    <a:pt x="52" y="211"/>
                  </a:lnTo>
                  <a:lnTo>
                    <a:pt x="57" y="218"/>
                  </a:lnTo>
                  <a:lnTo>
                    <a:pt x="59" y="226"/>
                  </a:lnTo>
                  <a:lnTo>
                    <a:pt x="69" y="231"/>
                  </a:lnTo>
                  <a:lnTo>
                    <a:pt x="73" y="230"/>
                  </a:lnTo>
                  <a:lnTo>
                    <a:pt x="70" y="222"/>
                  </a:lnTo>
                  <a:lnTo>
                    <a:pt x="64" y="210"/>
                  </a:lnTo>
                  <a:lnTo>
                    <a:pt x="63" y="205"/>
                  </a:lnTo>
                  <a:lnTo>
                    <a:pt x="66" y="181"/>
                  </a:lnTo>
                  <a:lnTo>
                    <a:pt x="65" y="169"/>
                  </a:lnTo>
                  <a:lnTo>
                    <a:pt x="71" y="110"/>
                  </a:lnTo>
                  <a:lnTo>
                    <a:pt x="76" y="110"/>
                  </a:lnTo>
                  <a:lnTo>
                    <a:pt x="76" y="113"/>
                  </a:lnTo>
                  <a:lnTo>
                    <a:pt x="77" y="113"/>
                  </a:lnTo>
                  <a:lnTo>
                    <a:pt x="76" y="117"/>
                  </a:lnTo>
                  <a:lnTo>
                    <a:pt x="76" y="129"/>
                  </a:lnTo>
                  <a:lnTo>
                    <a:pt x="82" y="124"/>
                  </a:lnTo>
                  <a:lnTo>
                    <a:pt x="83" y="124"/>
                  </a:lnTo>
                  <a:lnTo>
                    <a:pt x="86" y="122"/>
                  </a:lnTo>
                  <a:lnTo>
                    <a:pt x="84" y="115"/>
                  </a:lnTo>
                  <a:lnTo>
                    <a:pt x="85" y="115"/>
                  </a:lnTo>
                  <a:lnTo>
                    <a:pt x="85" y="98"/>
                  </a:lnTo>
                  <a:lnTo>
                    <a:pt x="85" y="90"/>
                  </a:lnTo>
                  <a:lnTo>
                    <a:pt x="85" y="67"/>
                  </a:lnTo>
                  <a:lnTo>
                    <a:pt x="84" y="42"/>
                  </a:lnTo>
                  <a:lnTo>
                    <a:pt x="83" y="39"/>
                  </a:lnTo>
                  <a:close/>
                </a:path>
              </a:pathLst>
            </a:custGeom>
            <a:solidFill>
              <a:srgbClr val="000000"/>
            </a:solidFill>
            <a:ln w="0">
              <a:solidFill>
                <a:srgbClr val="000000"/>
              </a:solidFill>
              <a:round/>
              <a:headEnd/>
              <a:tailEnd/>
            </a:ln>
          </p:spPr>
          <p:txBody>
            <a:bodyPr/>
            <a:lstStyle/>
            <a:p>
              <a:endParaRPr lang="en-US"/>
            </a:p>
          </p:txBody>
        </p:sp>
        <p:sp>
          <p:nvSpPr>
            <p:cNvPr id="4009" name="Freeform 229"/>
            <p:cNvSpPr>
              <a:spLocks/>
            </p:cNvSpPr>
            <p:nvPr/>
          </p:nvSpPr>
          <p:spPr bwMode="gray">
            <a:xfrm>
              <a:off x="1122" y="1055"/>
              <a:ext cx="71" cy="204"/>
            </a:xfrm>
            <a:custGeom>
              <a:avLst/>
              <a:gdLst>
                <a:gd name="T0" fmla="*/ 12 w 71"/>
                <a:gd name="T1" fmla="*/ 41 h 231"/>
                <a:gd name="T2" fmla="*/ 5 w 71"/>
                <a:gd name="T3" fmla="*/ 38 h 231"/>
                <a:gd name="T4" fmla="*/ 0 w 71"/>
                <a:gd name="T5" fmla="*/ 34 h 231"/>
                <a:gd name="T6" fmla="*/ 5 w 71"/>
                <a:gd name="T7" fmla="*/ 20 h 231"/>
                <a:gd name="T8" fmla="*/ 7 w 71"/>
                <a:gd name="T9" fmla="*/ 18 h 231"/>
                <a:gd name="T10" fmla="*/ 26 w 71"/>
                <a:gd name="T11" fmla="*/ 14 h 231"/>
                <a:gd name="T12" fmla="*/ 29 w 71"/>
                <a:gd name="T13" fmla="*/ 13 h 231"/>
                <a:gd name="T14" fmla="*/ 26 w 71"/>
                <a:gd name="T15" fmla="*/ 9 h 231"/>
                <a:gd name="T16" fmla="*/ 29 w 71"/>
                <a:gd name="T17" fmla="*/ 7 h 231"/>
                <a:gd name="T18" fmla="*/ 28 w 71"/>
                <a:gd name="T19" fmla="*/ 6 h 231"/>
                <a:gd name="T20" fmla="*/ 29 w 71"/>
                <a:gd name="T21" fmla="*/ 4 h 231"/>
                <a:gd name="T22" fmla="*/ 29 w 71"/>
                <a:gd name="T23" fmla="*/ 4 h 231"/>
                <a:gd name="T24" fmla="*/ 32 w 71"/>
                <a:gd name="T25" fmla="*/ 2 h 231"/>
                <a:gd name="T26" fmla="*/ 41 w 71"/>
                <a:gd name="T27" fmla="*/ 0 h 231"/>
                <a:gd name="T28" fmla="*/ 48 w 71"/>
                <a:gd name="T29" fmla="*/ 1 h 231"/>
                <a:gd name="T30" fmla="*/ 54 w 71"/>
                <a:gd name="T31" fmla="*/ 4 h 231"/>
                <a:gd name="T32" fmla="*/ 52 w 71"/>
                <a:gd name="T33" fmla="*/ 9 h 231"/>
                <a:gd name="T34" fmla="*/ 50 w 71"/>
                <a:gd name="T35" fmla="*/ 11 h 231"/>
                <a:gd name="T36" fmla="*/ 49 w 71"/>
                <a:gd name="T37" fmla="*/ 12 h 231"/>
                <a:gd name="T38" fmla="*/ 49 w 71"/>
                <a:gd name="T39" fmla="*/ 14 h 231"/>
                <a:gd name="T40" fmla="*/ 62 w 71"/>
                <a:gd name="T41" fmla="*/ 17 h 231"/>
                <a:gd name="T42" fmla="*/ 64 w 71"/>
                <a:gd name="T43" fmla="*/ 17 h 231"/>
                <a:gd name="T44" fmla="*/ 70 w 71"/>
                <a:gd name="T45" fmla="*/ 18 h 231"/>
                <a:gd name="T46" fmla="*/ 71 w 71"/>
                <a:gd name="T47" fmla="*/ 29 h 231"/>
                <a:gd name="T48" fmla="*/ 70 w 71"/>
                <a:gd name="T49" fmla="*/ 33 h 231"/>
                <a:gd name="T50" fmla="*/ 65 w 71"/>
                <a:gd name="T51" fmla="*/ 39 h 231"/>
                <a:gd name="T52" fmla="*/ 61 w 71"/>
                <a:gd name="T53" fmla="*/ 39 h 231"/>
                <a:gd name="T54" fmla="*/ 59 w 71"/>
                <a:gd name="T55" fmla="*/ 49 h 231"/>
                <a:gd name="T56" fmla="*/ 45 w 71"/>
                <a:gd name="T57" fmla="*/ 77 h 231"/>
                <a:gd name="T58" fmla="*/ 43 w 71"/>
                <a:gd name="T59" fmla="*/ 93 h 231"/>
                <a:gd name="T60" fmla="*/ 41 w 71"/>
                <a:gd name="T61" fmla="*/ 94 h 231"/>
                <a:gd name="T62" fmla="*/ 51 w 71"/>
                <a:gd name="T63" fmla="*/ 96 h 231"/>
                <a:gd name="T64" fmla="*/ 51 w 71"/>
                <a:gd name="T65" fmla="*/ 97 h 231"/>
                <a:gd name="T66" fmla="*/ 51 w 71"/>
                <a:gd name="T67" fmla="*/ 97 h 231"/>
                <a:gd name="T68" fmla="*/ 42 w 71"/>
                <a:gd name="T69" fmla="*/ 97 h 231"/>
                <a:gd name="T70" fmla="*/ 33 w 71"/>
                <a:gd name="T71" fmla="*/ 97 h 231"/>
                <a:gd name="T72" fmla="*/ 25 w 71"/>
                <a:gd name="T73" fmla="*/ 97 h 231"/>
                <a:gd name="T74" fmla="*/ 24 w 71"/>
                <a:gd name="T75" fmla="*/ 93 h 231"/>
                <a:gd name="T76" fmla="*/ 22 w 71"/>
                <a:gd name="T77" fmla="*/ 92 h 231"/>
                <a:gd name="T78" fmla="*/ 24 w 71"/>
                <a:gd name="T79" fmla="*/ 90 h 231"/>
                <a:gd name="T80" fmla="*/ 25 w 71"/>
                <a:gd name="T81" fmla="*/ 85 h 231"/>
                <a:gd name="T82" fmla="*/ 24 w 71"/>
                <a:gd name="T83" fmla="*/ 79 h 231"/>
                <a:gd name="T84" fmla="*/ 22 w 71"/>
                <a:gd name="T85" fmla="*/ 94 h 231"/>
                <a:gd name="T86" fmla="*/ 18 w 71"/>
                <a:gd name="T87" fmla="*/ 94 h 231"/>
                <a:gd name="T88" fmla="*/ 20 w 71"/>
                <a:gd name="T89" fmla="*/ 96 h 231"/>
                <a:gd name="T90" fmla="*/ 23 w 71"/>
                <a:gd name="T91" fmla="*/ 96 h 231"/>
                <a:gd name="T92" fmla="*/ 23 w 71"/>
                <a:gd name="T93" fmla="*/ 97 h 231"/>
                <a:gd name="T94" fmla="*/ 23 w 71"/>
                <a:gd name="T95" fmla="*/ 97 h 231"/>
                <a:gd name="T96" fmla="*/ 10 w 71"/>
                <a:gd name="T97" fmla="*/ 97 h 231"/>
                <a:gd name="T98" fmla="*/ 7 w 71"/>
                <a:gd name="T99" fmla="*/ 96 h 231"/>
                <a:gd name="T100" fmla="*/ 7 w 71"/>
                <a:gd name="T101" fmla="*/ 94 h 231"/>
                <a:gd name="T102" fmla="*/ 5 w 71"/>
                <a:gd name="T103" fmla="*/ 94 h 231"/>
                <a:gd name="T104" fmla="*/ 5 w 71"/>
                <a:gd name="T105" fmla="*/ 74 h 231"/>
                <a:gd name="T106" fmla="*/ 10 w 71"/>
                <a:gd name="T107" fmla="*/ 55 h 231"/>
                <a:gd name="T108" fmla="*/ 10 w 71"/>
                <a:gd name="T109" fmla="*/ 43 h 231"/>
                <a:gd name="T110" fmla="*/ 12 w 71"/>
                <a:gd name="T111" fmla="*/ 4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231"/>
                <a:gd name="T170" fmla="*/ 71 w 71"/>
                <a:gd name="T171" fmla="*/ 231 h 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231">
                  <a:moveTo>
                    <a:pt x="12" y="97"/>
                  </a:moveTo>
                  <a:lnTo>
                    <a:pt x="5" y="90"/>
                  </a:lnTo>
                  <a:lnTo>
                    <a:pt x="0" y="82"/>
                  </a:lnTo>
                  <a:lnTo>
                    <a:pt x="5" y="50"/>
                  </a:lnTo>
                  <a:lnTo>
                    <a:pt x="7" y="42"/>
                  </a:lnTo>
                  <a:lnTo>
                    <a:pt x="26" y="34"/>
                  </a:lnTo>
                  <a:lnTo>
                    <a:pt x="29" y="31"/>
                  </a:lnTo>
                  <a:lnTo>
                    <a:pt x="26" y="20"/>
                  </a:lnTo>
                  <a:lnTo>
                    <a:pt x="29" y="17"/>
                  </a:lnTo>
                  <a:lnTo>
                    <a:pt x="28" y="15"/>
                  </a:lnTo>
                  <a:lnTo>
                    <a:pt x="29" y="10"/>
                  </a:lnTo>
                  <a:lnTo>
                    <a:pt x="29" y="7"/>
                  </a:lnTo>
                  <a:lnTo>
                    <a:pt x="32" y="2"/>
                  </a:lnTo>
                  <a:lnTo>
                    <a:pt x="41" y="0"/>
                  </a:lnTo>
                  <a:lnTo>
                    <a:pt x="48" y="1"/>
                  </a:lnTo>
                  <a:lnTo>
                    <a:pt x="54" y="8"/>
                  </a:lnTo>
                  <a:lnTo>
                    <a:pt x="52" y="20"/>
                  </a:lnTo>
                  <a:lnTo>
                    <a:pt x="50" y="27"/>
                  </a:lnTo>
                  <a:lnTo>
                    <a:pt x="49" y="29"/>
                  </a:lnTo>
                  <a:lnTo>
                    <a:pt x="49" y="34"/>
                  </a:lnTo>
                  <a:lnTo>
                    <a:pt x="62" y="40"/>
                  </a:lnTo>
                  <a:lnTo>
                    <a:pt x="64" y="40"/>
                  </a:lnTo>
                  <a:lnTo>
                    <a:pt x="70" y="42"/>
                  </a:lnTo>
                  <a:lnTo>
                    <a:pt x="71" y="68"/>
                  </a:lnTo>
                  <a:lnTo>
                    <a:pt x="70" y="78"/>
                  </a:lnTo>
                  <a:lnTo>
                    <a:pt x="65" y="94"/>
                  </a:lnTo>
                  <a:lnTo>
                    <a:pt x="61" y="94"/>
                  </a:lnTo>
                  <a:lnTo>
                    <a:pt x="59" y="116"/>
                  </a:lnTo>
                  <a:lnTo>
                    <a:pt x="45" y="183"/>
                  </a:lnTo>
                  <a:lnTo>
                    <a:pt x="43" y="222"/>
                  </a:lnTo>
                  <a:lnTo>
                    <a:pt x="41" y="223"/>
                  </a:lnTo>
                  <a:lnTo>
                    <a:pt x="51" y="229"/>
                  </a:lnTo>
                  <a:lnTo>
                    <a:pt x="51" y="230"/>
                  </a:lnTo>
                  <a:lnTo>
                    <a:pt x="51" y="231"/>
                  </a:lnTo>
                  <a:lnTo>
                    <a:pt x="42" y="231"/>
                  </a:lnTo>
                  <a:lnTo>
                    <a:pt x="33" y="231"/>
                  </a:lnTo>
                  <a:lnTo>
                    <a:pt x="25" y="230"/>
                  </a:lnTo>
                  <a:lnTo>
                    <a:pt x="24" y="222"/>
                  </a:lnTo>
                  <a:lnTo>
                    <a:pt x="22" y="221"/>
                  </a:lnTo>
                  <a:lnTo>
                    <a:pt x="24" y="214"/>
                  </a:lnTo>
                  <a:lnTo>
                    <a:pt x="25" y="201"/>
                  </a:lnTo>
                  <a:lnTo>
                    <a:pt x="24" y="190"/>
                  </a:lnTo>
                  <a:lnTo>
                    <a:pt x="22" y="223"/>
                  </a:lnTo>
                  <a:lnTo>
                    <a:pt x="18" y="225"/>
                  </a:lnTo>
                  <a:lnTo>
                    <a:pt x="20" y="228"/>
                  </a:lnTo>
                  <a:lnTo>
                    <a:pt x="23" y="229"/>
                  </a:lnTo>
                  <a:lnTo>
                    <a:pt x="23" y="231"/>
                  </a:lnTo>
                  <a:lnTo>
                    <a:pt x="10" y="231"/>
                  </a:lnTo>
                  <a:lnTo>
                    <a:pt x="7" y="229"/>
                  </a:lnTo>
                  <a:lnTo>
                    <a:pt x="7" y="225"/>
                  </a:lnTo>
                  <a:lnTo>
                    <a:pt x="5" y="225"/>
                  </a:lnTo>
                  <a:lnTo>
                    <a:pt x="5" y="177"/>
                  </a:lnTo>
                  <a:lnTo>
                    <a:pt x="10" y="129"/>
                  </a:lnTo>
                  <a:lnTo>
                    <a:pt x="10" y="102"/>
                  </a:lnTo>
                  <a:lnTo>
                    <a:pt x="12" y="97"/>
                  </a:lnTo>
                  <a:close/>
                </a:path>
              </a:pathLst>
            </a:custGeom>
            <a:solidFill>
              <a:srgbClr val="000000"/>
            </a:solidFill>
            <a:ln w="0">
              <a:solidFill>
                <a:srgbClr val="000000"/>
              </a:solidFill>
              <a:round/>
              <a:headEnd/>
              <a:tailEnd/>
            </a:ln>
          </p:spPr>
          <p:txBody>
            <a:bodyPr/>
            <a:lstStyle/>
            <a:p>
              <a:endParaRPr lang="en-US"/>
            </a:p>
          </p:txBody>
        </p:sp>
        <p:sp>
          <p:nvSpPr>
            <p:cNvPr id="4010" name="Freeform 230"/>
            <p:cNvSpPr>
              <a:spLocks/>
            </p:cNvSpPr>
            <p:nvPr/>
          </p:nvSpPr>
          <p:spPr bwMode="gray">
            <a:xfrm>
              <a:off x="1085" y="1060"/>
              <a:ext cx="53" cy="203"/>
            </a:xfrm>
            <a:custGeom>
              <a:avLst/>
              <a:gdLst>
                <a:gd name="T0" fmla="*/ 52 w 53"/>
                <a:gd name="T1" fmla="*/ 38 h 231"/>
                <a:gd name="T2" fmla="*/ 49 w 53"/>
                <a:gd name="T3" fmla="*/ 67 h 231"/>
                <a:gd name="T4" fmla="*/ 41 w 53"/>
                <a:gd name="T5" fmla="*/ 74 h 231"/>
                <a:gd name="T6" fmla="*/ 35 w 53"/>
                <a:gd name="T7" fmla="*/ 91 h 231"/>
                <a:gd name="T8" fmla="*/ 41 w 53"/>
                <a:gd name="T9" fmla="*/ 92 h 231"/>
                <a:gd name="T10" fmla="*/ 24 w 53"/>
                <a:gd name="T11" fmla="*/ 91 h 231"/>
                <a:gd name="T12" fmla="*/ 20 w 53"/>
                <a:gd name="T13" fmla="*/ 92 h 231"/>
                <a:gd name="T14" fmla="*/ 21 w 53"/>
                <a:gd name="T15" fmla="*/ 88 h 231"/>
                <a:gd name="T16" fmla="*/ 26 w 53"/>
                <a:gd name="T17" fmla="*/ 80 h 231"/>
                <a:gd name="T18" fmla="*/ 21 w 53"/>
                <a:gd name="T19" fmla="*/ 88 h 231"/>
                <a:gd name="T20" fmla="*/ 13 w 53"/>
                <a:gd name="T21" fmla="*/ 92 h 231"/>
                <a:gd name="T22" fmla="*/ 7 w 53"/>
                <a:gd name="T23" fmla="*/ 92 h 231"/>
                <a:gd name="T24" fmla="*/ 15 w 53"/>
                <a:gd name="T25" fmla="*/ 80 h 231"/>
                <a:gd name="T26" fmla="*/ 24 w 53"/>
                <a:gd name="T27" fmla="*/ 67 h 231"/>
                <a:gd name="T28" fmla="*/ 13 w 53"/>
                <a:gd name="T29" fmla="*/ 49 h 231"/>
                <a:gd name="T30" fmla="*/ 17 w 53"/>
                <a:gd name="T31" fmla="*/ 35 h 231"/>
                <a:gd name="T32" fmla="*/ 15 w 53"/>
                <a:gd name="T33" fmla="*/ 31 h 231"/>
                <a:gd name="T34" fmla="*/ 11 w 53"/>
                <a:gd name="T35" fmla="*/ 32 h 231"/>
                <a:gd name="T36" fmla="*/ 17 w 53"/>
                <a:gd name="T37" fmla="*/ 35 h 231"/>
                <a:gd name="T38" fmla="*/ 0 w 53"/>
                <a:gd name="T39" fmla="*/ 33 h 231"/>
                <a:gd name="T40" fmla="*/ 26 w 53"/>
                <a:gd name="T41" fmla="*/ 12 h 231"/>
                <a:gd name="T42" fmla="*/ 22 w 53"/>
                <a:gd name="T43" fmla="*/ 5 h 231"/>
                <a:gd name="T44" fmla="*/ 33 w 53"/>
                <a:gd name="T45" fmla="*/ 0 h 231"/>
                <a:gd name="T46" fmla="*/ 49 w 53"/>
                <a:gd name="T47" fmla="*/ 3 h 231"/>
                <a:gd name="T48" fmla="*/ 47 w 53"/>
                <a:gd name="T49" fmla="*/ 4 h 231"/>
                <a:gd name="T50" fmla="*/ 47 w 53"/>
                <a:gd name="T51" fmla="*/ 7 h 231"/>
                <a:gd name="T52" fmla="*/ 43 w 53"/>
                <a:gd name="T53" fmla="*/ 12 h 231"/>
                <a:gd name="T54" fmla="*/ 41 w 53"/>
                <a:gd name="T55" fmla="*/ 14 h 231"/>
                <a:gd name="T56" fmla="*/ 47 w 53"/>
                <a:gd name="T57" fmla="*/ 15 h 231"/>
                <a:gd name="T58" fmla="*/ 49 w 53"/>
                <a:gd name="T59" fmla="*/ 19 h 231"/>
                <a:gd name="T60" fmla="*/ 53 w 53"/>
                <a:gd name="T61" fmla="*/ 24 h 231"/>
                <a:gd name="T62" fmla="*/ 48 w 53"/>
                <a:gd name="T63" fmla="*/ 28 h 231"/>
                <a:gd name="T64" fmla="*/ 49 w 53"/>
                <a:gd name="T65" fmla="*/ 35 h 2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231"/>
                <a:gd name="T101" fmla="*/ 53 w 53"/>
                <a:gd name="T102" fmla="*/ 231 h 2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231">
                  <a:moveTo>
                    <a:pt x="49" y="87"/>
                  </a:moveTo>
                  <a:lnTo>
                    <a:pt x="52" y="94"/>
                  </a:lnTo>
                  <a:lnTo>
                    <a:pt x="53" y="105"/>
                  </a:lnTo>
                  <a:lnTo>
                    <a:pt x="49" y="163"/>
                  </a:lnTo>
                  <a:lnTo>
                    <a:pt x="43" y="163"/>
                  </a:lnTo>
                  <a:lnTo>
                    <a:pt x="41" y="183"/>
                  </a:lnTo>
                  <a:lnTo>
                    <a:pt x="32" y="215"/>
                  </a:lnTo>
                  <a:lnTo>
                    <a:pt x="35" y="223"/>
                  </a:lnTo>
                  <a:lnTo>
                    <a:pt x="42" y="228"/>
                  </a:lnTo>
                  <a:lnTo>
                    <a:pt x="41" y="229"/>
                  </a:lnTo>
                  <a:lnTo>
                    <a:pt x="30" y="229"/>
                  </a:lnTo>
                  <a:lnTo>
                    <a:pt x="24" y="224"/>
                  </a:lnTo>
                  <a:lnTo>
                    <a:pt x="23" y="228"/>
                  </a:lnTo>
                  <a:lnTo>
                    <a:pt x="20" y="228"/>
                  </a:lnTo>
                  <a:lnTo>
                    <a:pt x="19" y="224"/>
                  </a:lnTo>
                  <a:lnTo>
                    <a:pt x="21" y="217"/>
                  </a:lnTo>
                  <a:lnTo>
                    <a:pt x="23" y="214"/>
                  </a:lnTo>
                  <a:lnTo>
                    <a:pt x="26" y="196"/>
                  </a:lnTo>
                  <a:lnTo>
                    <a:pt x="21" y="211"/>
                  </a:lnTo>
                  <a:lnTo>
                    <a:pt x="21" y="217"/>
                  </a:lnTo>
                  <a:lnTo>
                    <a:pt x="19" y="224"/>
                  </a:lnTo>
                  <a:lnTo>
                    <a:pt x="13" y="231"/>
                  </a:lnTo>
                  <a:lnTo>
                    <a:pt x="9" y="231"/>
                  </a:lnTo>
                  <a:lnTo>
                    <a:pt x="7" y="229"/>
                  </a:lnTo>
                  <a:lnTo>
                    <a:pt x="14" y="213"/>
                  </a:lnTo>
                  <a:lnTo>
                    <a:pt x="15" y="198"/>
                  </a:lnTo>
                  <a:lnTo>
                    <a:pt x="20" y="175"/>
                  </a:lnTo>
                  <a:lnTo>
                    <a:pt x="24" y="164"/>
                  </a:lnTo>
                  <a:lnTo>
                    <a:pt x="19" y="164"/>
                  </a:lnTo>
                  <a:lnTo>
                    <a:pt x="13" y="122"/>
                  </a:lnTo>
                  <a:lnTo>
                    <a:pt x="11" y="101"/>
                  </a:lnTo>
                  <a:lnTo>
                    <a:pt x="17" y="86"/>
                  </a:lnTo>
                  <a:lnTo>
                    <a:pt x="14" y="77"/>
                  </a:lnTo>
                  <a:lnTo>
                    <a:pt x="15" y="75"/>
                  </a:lnTo>
                  <a:lnTo>
                    <a:pt x="13" y="66"/>
                  </a:lnTo>
                  <a:lnTo>
                    <a:pt x="11" y="77"/>
                  </a:lnTo>
                  <a:lnTo>
                    <a:pt x="14" y="77"/>
                  </a:lnTo>
                  <a:lnTo>
                    <a:pt x="17" y="86"/>
                  </a:lnTo>
                  <a:lnTo>
                    <a:pt x="3" y="87"/>
                  </a:lnTo>
                  <a:lnTo>
                    <a:pt x="0" y="82"/>
                  </a:lnTo>
                  <a:lnTo>
                    <a:pt x="7" y="41"/>
                  </a:lnTo>
                  <a:lnTo>
                    <a:pt x="26" y="30"/>
                  </a:lnTo>
                  <a:lnTo>
                    <a:pt x="27" y="26"/>
                  </a:lnTo>
                  <a:lnTo>
                    <a:pt x="22" y="12"/>
                  </a:lnTo>
                  <a:lnTo>
                    <a:pt x="22" y="10"/>
                  </a:lnTo>
                  <a:lnTo>
                    <a:pt x="33" y="0"/>
                  </a:lnTo>
                  <a:lnTo>
                    <a:pt x="44" y="0"/>
                  </a:lnTo>
                  <a:lnTo>
                    <a:pt x="49" y="3"/>
                  </a:lnTo>
                  <a:lnTo>
                    <a:pt x="49" y="6"/>
                  </a:lnTo>
                  <a:lnTo>
                    <a:pt x="47" y="10"/>
                  </a:lnTo>
                  <a:lnTo>
                    <a:pt x="47" y="15"/>
                  </a:lnTo>
                  <a:lnTo>
                    <a:pt x="47" y="17"/>
                  </a:lnTo>
                  <a:lnTo>
                    <a:pt x="47" y="21"/>
                  </a:lnTo>
                  <a:lnTo>
                    <a:pt x="43" y="30"/>
                  </a:lnTo>
                  <a:lnTo>
                    <a:pt x="41" y="30"/>
                  </a:lnTo>
                  <a:lnTo>
                    <a:pt x="41" y="34"/>
                  </a:lnTo>
                  <a:lnTo>
                    <a:pt x="44" y="35"/>
                  </a:lnTo>
                  <a:lnTo>
                    <a:pt x="47" y="37"/>
                  </a:lnTo>
                  <a:lnTo>
                    <a:pt x="48" y="39"/>
                  </a:lnTo>
                  <a:lnTo>
                    <a:pt x="49" y="48"/>
                  </a:lnTo>
                  <a:lnTo>
                    <a:pt x="50" y="52"/>
                  </a:lnTo>
                  <a:lnTo>
                    <a:pt x="53" y="59"/>
                  </a:lnTo>
                  <a:lnTo>
                    <a:pt x="52" y="64"/>
                  </a:lnTo>
                  <a:lnTo>
                    <a:pt x="48" y="68"/>
                  </a:lnTo>
                  <a:lnTo>
                    <a:pt x="47" y="75"/>
                  </a:lnTo>
                  <a:lnTo>
                    <a:pt x="49" y="87"/>
                  </a:lnTo>
                  <a:close/>
                </a:path>
              </a:pathLst>
            </a:custGeom>
            <a:solidFill>
              <a:srgbClr val="000000"/>
            </a:solidFill>
            <a:ln w="0">
              <a:solidFill>
                <a:srgbClr val="000000"/>
              </a:solidFill>
              <a:round/>
              <a:headEnd/>
              <a:tailEnd/>
            </a:ln>
          </p:spPr>
          <p:txBody>
            <a:bodyPr/>
            <a:lstStyle/>
            <a:p>
              <a:endParaRPr lang="en-US"/>
            </a:p>
          </p:txBody>
        </p:sp>
        <p:sp>
          <p:nvSpPr>
            <p:cNvPr id="4011" name="Freeform 231"/>
            <p:cNvSpPr>
              <a:spLocks/>
            </p:cNvSpPr>
            <p:nvPr/>
          </p:nvSpPr>
          <p:spPr bwMode="gray">
            <a:xfrm>
              <a:off x="1179" y="1059"/>
              <a:ext cx="69" cy="204"/>
            </a:xfrm>
            <a:custGeom>
              <a:avLst/>
              <a:gdLst>
                <a:gd name="T0" fmla="*/ 28 w 69"/>
                <a:gd name="T1" fmla="*/ 14 h 232"/>
                <a:gd name="T2" fmla="*/ 24 w 69"/>
                <a:gd name="T3" fmla="*/ 12 h 232"/>
                <a:gd name="T4" fmla="*/ 21 w 69"/>
                <a:gd name="T5" fmla="*/ 9 h 232"/>
                <a:gd name="T6" fmla="*/ 21 w 69"/>
                <a:gd name="T7" fmla="*/ 7 h 232"/>
                <a:gd name="T8" fmla="*/ 23 w 69"/>
                <a:gd name="T9" fmla="*/ 4 h 232"/>
                <a:gd name="T10" fmla="*/ 24 w 69"/>
                <a:gd name="T11" fmla="*/ 1 h 232"/>
                <a:gd name="T12" fmla="*/ 43 w 69"/>
                <a:gd name="T13" fmla="*/ 4 h 232"/>
                <a:gd name="T14" fmla="*/ 47 w 69"/>
                <a:gd name="T15" fmla="*/ 10 h 232"/>
                <a:gd name="T16" fmla="*/ 45 w 69"/>
                <a:gd name="T17" fmla="*/ 14 h 232"/>
                <a:gd name="T18" fmla="*/ 69 w 69"/>
                <a:gd name="T19" fmla="*/ 18 h 232"/>
                <a:gd name="T20" fmla="*/ 65 w 69"/>
                <a:gd name="T21" fmla="*/ 36 h 232"/>
                <a:gd name="T22" fmla="*/ 57 w 69"/>
                <a:gd name="T23" fmla="*/ 36 h 232"/>
                <a:gd name="T24" fmla="*/ 52 w 69"/>
                <a:gd name="T25" fmla="*/ 31 h 232"/>
                <a:gd name="T26" fmla="*/ 53 w 69"/>
                <a:gd name="T27" fmla="*/ 27 h 232"/>
                <a:gd name="T28" fmla="*/ 53 w 69"/>
                <a:gd name="T29" fmla="*/ 34 h 232"/>
                <a:gd name="T30" fmla="*/ 56 w 69"/>
                <a:gd name="T31" fmla="*/ 42 h 232"/>
                <a:gd name="T32" fmla="*/ 39 w 69"/>
                <a:gd name="T33" fmla="*/ 66 h 232"/>
                <a:gd name="T34" fmla="*/ 30 w 69"/>
                <a:gd name="T35" fmla="*/ 86 h 232"/>
                <a:gd name="T36" fmla="*/ 36 w 69"/>
                <a:gd name="T37" fmla="*/ 93 h 232"/>
                <a:gd name="T38" fmla="*/ 28 w 69"/>
                <a:gd name="T39" fmla="*/ 93 h 232"/>
                <a:gd name="T40" fmla="*/ 23 w 69"/>
                <a:gd name="T41" fmla="*/ 92 h 232"/>
                <a:gd name="T42" fmla="*/ 25 w 69"/>
                <a:gd name="T43" fmla="*/ 82 h 232"/>
                <a:gd name="T44" fmla="*/ 21 w 69"/>
                <a:gd name="T45" fmla="*/ 82 h 232"/>
                <a:gd name="T46" fmla="*/ 23 w 69"/>
                <a:gd name="T47" fmla="*/ 92 h 232"/>
                <a:gd name="T48" fmla="*/ 19 w 69"/>
                <a:gd name="T49" fmla="*/ 93 h 232"/>
                <a:gd name="T50" fmla="*/ 7 w 69"/>
                <a:gd name="T51" fmla="*/ 93 h 232"/>
                <a:gd name="T52" fmla="*/ 14 w 69"/>
                <a:gd name="T53" fmla="*/ 86 h 232"/>
                <a:gd name="T54" fmla="*/ 15 w 69"/>
                <a:gd name="T55" fmla="*/ 66 h 232"/>
                <a:gd name="T56" fmla="*/ 7 w 69"/>
                <a:gd name="T57" fmla="*/ 53 h 232"/>
                <a:gd name="T58" fmla="*/ 12 w 69"/>
                <a:gd name="T59" fmla="*/ 36 h 232"/>
                <a:gd name="T60" fmla="*/ 13 w 69"/>
                <a:gd name="T61" fmla="*/ 30 h 232"/>
                <a:gd name="T62" fmla="*/ 14 w 69"/>
                <a:gd name="T63" fmla="*/ 26 h 232"/>
                <a:gd name="T64" fmla="*/ 8 w 69"/>
                <a:gd name="T65" fmla="*/ 36 h 232"/>
                <a:gd name="T66" fmla="*/ 0 w 69"/>
                <a:gd name="T67" fmla="*/ 36 h 232"/>
                <a:gd name="T68" fmla="*/ 1 w 69"/>
                <a:gd name="T69" fmla="*/ 30 h 232"/>
                <a:gd name="T70" fmla="*/ 5 w 69"/>
                <a:gd name="T71" fmla="*/ 16 h 232"/>
                <a:gd name="T72" fmla="*/ 13 w 69"/>
                <a:gd name="T73" fmla="*/ 16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232"/>
                <a:gd name="T113" fmla="*/ 69 w 69"/>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232">
                  <a:moveTo>
                    <a:pt x="13" y="38"/>
                  </a:moveTo>
                  <a:lnTo>
                    <a:pt x="28" y="34"/>
                  </a:lnTo>
                  <a:lnTo>
                    <a:pt x="30" y="30"/>
                  </a:lnTo>
                  <a:lnTo>
                    <a:pt x="24" y="29"/>
                  </a:lnTo>
                  <a:lnTo>
                    <a:pt x="24" y="28"/>
                  </a:lnTo>
                  <a:lnTo>
                    <a:pt x="21" y="21"/>
                  </a:lnTo>
                  <a:lnTo>
                    <a:pt x="20" y="21"/>
                  </a:lnTo>
                  <a:lnTo>
                    <a:pt x="21" y="16"/>
                  </a:lnTo>
                  <a:lnTo>
                    <a:pt x="21" y="14"/>
                  </a:lnTo>
                  <a:lnTo>
                    <a:pt x="23" y="8"/>
                  </a:lnTo>
                  <a:lnTo>
                    <a:pt x="21" y="6"/>
                  </a:lnTo>
                  <a:lnTo>
                    <a:pt x="24" y="1"/>
                  </a:lnTo>
                  <a:lnTo>
                    <a:pt x="38" y="0"/>
                  </a:lnTo>
                  <a:lnTo>
                    <a:pt x="43" y="4"/>
                  </a:lnTo>
                  <a:lnTo>
                    <a:pt x="47" y="13"/>
                  </a:lnTo>
                  <a:lnTo>
                    <a:pt x="47" y="25"/>
                  </a:lnTo>
                  <a:lnTo>
                    <a:pt x="45" y="27"/>
                  </a:lnTo>
                  <a:lnTo>
                    <a:pt x="45" y="34"/>
                  </a:lnTo>
                  <a:lnTo>
                    <a:pt x="61" y="44"/>
                  </a:lnTo>
                  <a:lnTo>
                    <a:pt x="69" y="44"/>
                  </a:lnTo>
                  <a:lnTo>
                    <a:pt x="65" y="72"/>
                  </a:lnTo>
                  <a:lnTo>
                    <a:pt x="65" y="87"/>
                  </a:lnTo>
                  <a:lnTo>
                    <a:pt x="61" y="89"/>
                  </a:lnTo>
                  <a:lnTo>
                    <a:pt x="57" y="88"/>
                  </a:lnTo>
                  <a:lnTo>
                    <a:pt x="53" y="84"/>
                  </a:lnTo>
                  <a:lnTo>
                    <a:pt x="52" y="75"/>
                  </a:lnTo>
                  <a:lnTo>
                    <a:pt x="56" y="78"/>
                  </a:lnTo>
                  <a:lnTo>
                    <a:pt x="53" y="66"/>
                  </a:lnTo>
                  <a:lnTo>
                    <a:pt x="52" y="75"/>
                  </a:lnTo>
                  <a:lnTo>
                    <a:pt x="53" y="84"/>
                  </a:lnTo>
                  <a:lnTo>
                    <a:pt x="52" y="86"/>
                  </a:lnTo>
                  <a:lnTo>
                    <a:pt x="56" y="104"/>
                  </a:lnTo>
                  <a:lnTo>
                    <a:pt x="45" y="162"/>
                  </a:lnTo>
                  <a:lnTo>
                    <a:pt x="39" y="162"/>
                  </a:lnTo>
                  <a:lnTo>
                    <a:pt x="39" y="177"/>
                  </a:lnTo>
                  <a:lnTo>
                    <a:pt x="30" y="212"/>
                  </a:lnTo>
                  <a:lnTo>
                    <a:pt x="33" y="226"/>
                  </a:lnTo>
                  <a:lnTo>
                    <a:pt x="36" y="229"/>
                  </a:lnTo>
                  <a:lnTo>
                    <a:pt x="36" y="231"/>
                  </a:lnTo>
                  <a:lnTo>
                    <a:pt x="28" y="231"/>
                  </a:lnTo>
                  <a:lnTo>
                    <a:pt x="24" y="225"/>
                  </a:lnTo>
                  <a:lnTo>
                    <a:pt x="23" y="225"/>
                  </a:lnTo>
                  <a:lnTo>
                    <a:pt x="23" y="209"/>
                  </a:lnTo>
                  <a:lnTo>
                    <a:pt x="25" y="204"/>
                  </a:lnTo>
                  <a:lnTo>
                    <a:pt x="24" y="191"/>
                  </a:lnTo>
                  <a:lnTo>
                    <a:pt x="21" y="204"/>
                  </a:lnTo>
                  <a:lnTo>
                    <a:pt x="23" y="209"/>
                  </a:lnTo>
                  <a:lnTo>
                    <a:pt x="23" y="225"/>
                  </a:lnTo>
                  <a:lnTo>
                    <a:pt x="19" y="225"/>
                  </a:lnTo>
                  <a:lnTo>
                    <a:pt x="19" y="227"/>
                  </a:lnTo>
                  <a:lnTo>
                    <a:pt x="13" y="232"/>
                  </a:lnTo>
                  <a:lnTo>
                    <a:pt x="7" y="232"/>
                  </a:lnTo>
                  <a:lnTo>
                    <a:pt x="7" y="230"/>
                  </a:lnTo>
                  <a:lnTo>
                    <a:pt x="14" y="211"/>
                  </a:lnTo>
                  <a:lnTo>
                    <a:pt x="12" y="174"/>
                  </a:lnTo>
                  <a:lnTo>
                    <a:pt x="15" y="161"/>
                  </a:lnTo>
                  <a:lnTo>
                    <a:pt x="11" y="158"/>
                  </a:lnTo>
                  <a:lnTo>
                    <a:pt x="7" y="129"/>
                  </a:lnTo>
                  <a:lnTo>
                    <a:pt x="8" y="99"/>
                  </a:lnTo>
                  <a:lnTo>
                    <a:pt x="12" y="88"/>
                  </a:lnTo>
                  <a:lnTo>
                    <a:pt x="8" y="90"/>
                  </a:lnTo>
                  <a:lnTo>
                    <a:pt x="13" y="74"/>
                  </a:lnTo>
                  <a:lnTo>
                    <a:pt x="15" y="74"/>
                  </a:lnTo>
                  <a:lnTo>
                    <a:pt x="14" y="64"/>
                  </a:lnTo>
                  <a:lnTo>
                    <a:pt x="13" y="74"/>
                  </a:lnTo>
                  <a:lnTo>
                    <a:pt x="8" y="90"/>
                  </a:lnTo>
                  <a:lnTo>
                    <a:pt x="4" y="90"/>
                  </a:lnTo>
                  <a:lnTo>
                    <a:pt x="0" y="87"/>
                  </a:lnTo>
                  <a:lnTo>
                    <a:pt x="0" y="81"/>
                  </a:lnTo>
                  <a:lnTo>
                    <a:pt x="1" y="74"/>
                  </a:lnTo>
                  <a:lnTo>
                    <a:pt x="5" y="55"/>
                  </a:lnTo>
                  <a:lnTo>
                    <a:pt x="5" y="40"/>
                  </a:lnTo>
                  <a:lnTo>
                    <a:pt x="10" y="40"/>
                  </a:lnTo>
                  <a:lnTo>
                    <a:pt x="13" y="38"/>
                  </a:lnTo>
                  <a:close/>
                </a:path>
              </a:pathLst>
            </a:custGeom>
            <a:solidFill>
              <a:srgbClr val="000000"/>
            </a:solidFill>
            <a:ln w="0">
              <a:solidFill>
                <a:srgbClr val="000000"/>
              </a:solidFill>
              <a:round/>
              <a:headEnd/>
              <a:tailEnd/>
            </a:ln>
          </p:spPr>
          <p:txBody>
            <a:bodyPr/>
            <a:lstStyle/>
            <a:p>
              <a:endParaRPr lang="en-US"/>
            </a:p>
          </p:txBody>
        </p:sp>
      </p:grpSp>
      <p:sp>
        <p:nvSpPr>
          <p:cNvPr id="3085" name="Rectangle 232"/>
          <p:cNvSpPr>
            <a:spLocks noChangeArrowheads="1"/>
          </p:cNvSpPr>
          <p:nvPr/>
        </p:nvSpPr>
        <p:spPr bwMode="gray">
          <a:xfrm>
            <a:off x="6451600" y="1141413"/>
            <a:ext cx="1724025" cy="334962"/>
          </a:xfrm>
          <a:prstGeom prst="rect">
            <a:avLst/>
          </a:prstGeom>
          <a:noFill/>
          <a:ln w="9525">
            <a:noFill/>
            <a:miter lim="800000"/>
            <a:headEnd/>
            <a:tailEnd/>
          </a:ln>
        </p:spPr>
        <p:txBody>
          <a:bodyPr wrap="none" lIns="0" tIns="0" rIns="0" bIns="0">
            <a:spAutoFit/>
          </a:bodyPr>
          <a:lstStyle/>
          <a:p>
            <a:pPr>
              <a:lnSpc>
                <a:spcPct val="100000"/>
              </a:lnSpc>
              <a:spcBef>
                <a:spcPct val="0"/>
              </a:spcBef>
              <a:spcAft>
                <a:spcPct val="0"/>
              </a:spcAft>
            </a:pPr>
            <a:r>
              <a:rPr lang="en-US" sz="2200" b="1">
                <a:solidFill>
                  <a:srgbClr val="00529B"/>
                </a:solidFill>
              </a:rPr>
              <a:t>Project Work</a:t>
            </a:r>
          </a:p>
        </p:txBody>
      </p:sp>
      <p:grpSp>
        <p:nvGrpSpPr>
          <p:cNvPr id="3" name="Group 233"/>
          <p:cNvGrpSpPr>
            <a:grpSpLocks/>
          </p:cNvGrpSpPr>
          <p:nvPr/>
        </p:nvGrpSpPr>
        <p:grpSpPr bwMode="auto">
          <a:xfrm>
            <a:off x="5986463" y="1663700"/>
            <a:ext cx="2654300" cy="1582738"/>
            <a:chOff x="3802" y="1002"/>
            <a:chExt cx="1672" cy="997"/>
          </a:xfrm>
        </p:grpSpPr>
        <p:grpSp>
          <p:nvGrpSpPr>
            <p:cNvPr id="4" name="Group 234"/>
            <p:cNvGrpSpPr>
              <a:grpSpLocks/>
            </p:cNvGrpSpPr>
            <p:nvPr/>
          </p:nvGrpSpPr>
          <p:grpSpPr bwMode="auto">
            <a:xfrm>
              <a:off x="4289" y="1480"/>
              <a:ext cx="926" cy="519"/>
              <a:chOff x="4289" y="1315"/>
              <a:chExt cx="926" cy="589"/>
            </a:xfrm>
          </p:grpSpPr>
          <p:sp>
            <p:nvSpPr>
              <p:cNvPr id="3684" name="Freeform 235"/>
              <p:cNvSpPr>
                <a:spLocks/>
              </p:cNvSpPr>
              <p:nvPr/>
            </p:nvSpPr>
            <p:spPr bwMode="gray">
              <a:xfrm>
                <a:off x="4562" y="1315"/>
                <a:ext cx="154" cy="230"/>
              </a:xfrm>
              <a:custGeom>
                <a:avLst/>
                <a:gdLst>
                  <a:gd name="T0" fmla="*/ 5 w 154"/>
                  <a:gd name="T1" fmla="*/ 93 h 230"/>
                  <a:gd name="T2" fmla="*/ 8 w 154"/>
                  <a:gd name="T3" fmla="*/ 83 h 230"/>
                  <a:gd name="T4" fmla="*/ 23 w 154"/>
                  <a:gd name="T5" fmla="*/ 68 h 230"/>
                  <a:gd name="T6" fmla="*/ 15 w 154"/>
                  <a:gd name="T7" fmla="*/ 59 h 230"/>
                  <a:gd name="T8" fmla="*/ 23 w 154"/>
                  <a:gd name="T9" fmla="*/ 47 h 230"/>
                  <a:gd name="T10" fmla="*/ 29 w 154"/>
                  <a:gd name="T11" fmla="*/ 33 h 230"/>
                  <a:gd name="T12" fmla="*/ 35 w 154"/>
                  <a:gd name="T13" fmla="*/ 33 h 230"/>
                  <a:gd name="T14" fmla="*/ 52 w 154"/>
                  <a:gd name="T15" fmla="*/ 30 h 230"/>
                  <a:gd name="T16" fmla="*/ 56 w 154"/>
                  <a:gd name="T17" fmla="*/ 21 h 230"/>
                  <a:gd name="T18" fmla="*/ 68 w 154"/>
                  <a:gd name="T19" fmla="*/ 30 h 230"/>
                  <a:gd name="T20" fmla="*/ 76 w 154"/>
                  <a:gd name="T21" fmla="*/ 25 h 230"/>
                  <a:gd name="T22" fmla="*/ 76 w 154"/>
                  <a:gd name="T23" fmla="*/ 16 h 230"/>
                  <a:gd name="T24" fmla="*/ 80 w 154"/>
                  <a:gd name="T25" fmla="*/ 9 h 230"/>
                  <a:gd name="T26" fmla="*/ 94 w 154"/>
                  <a:gd name="T27" fmla="*/ 0 h 230"/>
                  <a:gd name="T28" fmla="*/ 119 w 154"/>
                  <a:gd name="T29" fmla="*/ 8 h 230"/>
                  <a:gd name="T30" fmla="*/ 102 w 154"/>
                  <a:gd name="T31" fmla="*/ 12 h 230"/>
                  <a:gd name="T32" fmla="*/ 126 w 154"/>
                  <a:gd name="T33" fmla="*/ 19 h 230"/>
                  <a:gd name="T34" fmla="*/ 105 w 154"/>
                  <a:gd name="T35" fmla="*/ 30 h 230"/>
                  <a:gd name="T36" fmla="*/ 119 w 154"/>
                  <a:gd name="T37" fmla="*/ 38 h 230"/>
                  <a:gd name="T38" fmla="*/ 125 w 154"/>
                  <a:gd name="T39" fmla="*/ 46 h 230"/>
                  <a:gd name="T40" fmla="*/ 133 w 154"/>
                  <a:gd name="T41" fmla="*/ 46 h 230"/>
                  <a:gd name="T42" fmla="*/ 142 w 154"/>
                  <a:gd name="T43" fmla="*/ 40 h 230"/>
                  <a:gd name="T44" fmla="*/ 151 w 154"/>
                  <a:gd name="T45" fmla="*/ 40 h 230"/>
                  <a:gd name="T46" fmla="*/ 146 w 154"/>
                  <a:gd name="T47" fmla="*/ 53 h 230"/>
                  <a:gd name="T48" fmla="*/ 139 w 154"/>
                  <a:gd name="T49" fmla="*/ 65 h 230"/>
                  <a:gd name="T50" fmla="*/ 133 w 154"/>
                  <a:gd name="T51" fmla="*/ 77 h 230"/>
                  <a:gd name="T52" fmla="*/ 129 w 154"/>
                  <a:gd name="T53" fmla="*/ 98 h 230"/>
                  <a:gd name="T54" fmla="*/ 137 w 154"/>
                  <a:gd name="T55" fmla="*/ 105 h 230"/>
                  <a:gd name="T56" fmla="*/ 133 w 154"/>
                  <a:gd name="T57" fmla="*/ 114 h 230"/>
                  <a:gd name="T58" fmla="*/ 134 w 154"/>
                  <a:gd name="T59" fmla="*/ 124 h 230"/>
                  <a:gd name="T60" fmla="*/ 133 w 154"/>
                  <a:gd name="T61" fmla="*/ 133 h 230"/>
                  <a:gd name="T62" fmla="*/ 126 w 154"/>
                  <a:gd name="T63" fmla="*/ 142 h 230"/>
                  <a:gd name="T64" fmla="*/ 117 w 154"/>
                  <a:gd name="T65" fmla="*/ 139 h 230"/>
                  <a:gd name="T66" fmla="*/ 119 w 154"/>
                  <a:gd name="T67" fmla="*/ 151 h 230"/>
                  <a:gd name="T68" fmla="*/ 125 w 154"/>
                  <a:gd name="T69" fmla="*/ 158 h 230"/>
                  <a:gd name="T70" fmla="*/ 122 w 154"/>
                  <a:gd name="T71" fmla="*/ 162 h 230"/>
                  <a:gd name="T72" fmla="*/ 117 w 154"/>
                  <a:gd name="T73" fmla="*/ 168 h 230"/>
                  <a:gd name="T74" fmla="*/ 117 w 154"/>
                  <a:gd name="T75" fmla="*/ 177 h 230"/>
                  <a:gd name="T76" fmla="*/ 102 w 154"/>
                  <a:gd name="T77" fmla="*/ 185 h 230"/>
                  <a:gd name="T78" fmla="*/ 86 w 154"/>
                  <a:gd name="T79" fmla="*/ 198 h 230"/>
                  <a:gd name="T80" fmla="*/ 76 w 154"/>
                  <a:gd name="T81" fmla="*/ 216 h 230"/>
                  <a:gd name="T82" fmla="*/ 72 w 154"/>
                  <a:gd name="T83" fmla="*/ 230 h 230"/>
                  <a:gd name="T84" fmla="*/ 57 w 154"/>
                  <a:gd name="T85" fmla="*/ 223 h 230"/>
                  <a:gd name="T86" fmla="*/ 56 w 154"/>
                  <a:gd name="T87" fmla="*/ 205 h 230"/>
                  <a:gd name="T88" fmla="*/ 52 w 154"/>
                  <a:gd name="T89" fmla="*/ 195 h 230"/>
                  <a:gd name="T90" fmla="*/ 56 w 154"/>
                  <a:gd name="T91" fmla="*/ 177 h 230"/>
                  <a:gd name="T92" fmla="*/ 48 w 154"/>
                  <a:gd name="T93" fmla="*/ 165 h 230"/>
                  <a:gd name="T94" fmla="*/ 56 w 154"/>
                  <a:gd name="T95" fmla="*/ 162 h 230"/>
                  <a:gd name="T96" fmla="*/ 42 w 154"/>
                  <a:gd name="T97" fmla="*/ 157 h 230"/>
                  <a:gd name="T98" fmla="*/ 42 w 154"/>
                  <a:gd name="T99" fmla="*/ 137 h 2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
                  <a:gd name="T151" fmla="*/ 0 h 230"/>
                  <a:gd name="T152" fmla="*/ 154 w 154"/>
                  <a:gd name="T153" fmla="*/ 230 h 2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 h="230">
                    <a:moveTo>
                      <a:pt x="12" y="98"/>
                    </a:moveTo>
                    <a:lnTo>
                      <a:pt x="8" y="98"/>
                    </a:lnTo>
                    <a:lnTo>
                      <a:pt x="8" y="93"/>
                    </a:lnTo>
                    <a:lnTo>
                      <a:pt x="5" y="93"/>
                    </a:lnTo>
                    <a:lnTo>
                      <a:pt x="3" y="93"/>
                    </a:lnTo>
                    <a:lnTo>
                      <a:pt x="0" y="87"/>
                    </a:lnTo>
                    <a:lnTo>
                      <a:pt x="5" y="84"/>
                    </a:lnTo>
                    <a:lnTo>
                      <a:pt x="8" y="83"/>
                    </a:lnTo>
                    <a:lnTo>
                      <a:pt x="11" y="77"/>
                    </a:lnTo>
                    <a:lnTo>
                      <a:pt x="15" y="77"/>
                    </a:lnTo>
                    <a:lnTo>
                      <a:pt x="20" y="72"/>
                    </a:lnTo>
                    <a:lnTo>
                      <a:pt x="23" y="68"/>
                    </a:lnTo>
                    <a:lnTo>
                      <a:pt x="23" y="62"/>
                    </a:lnTo>
                    <a:lnTo>
                      <a:pt x="20" y="61"/>
                    </a:lnTo>
                    <a:lnTo>
                      <a:pt x="12" y="62"/>
                    </a:lnTo>
                    <a:lnTo>
                      <a:pt x="15" y="59"/>
                    </a:lnTo>
                    <a:lnTo>
                      <a:pt x="17" y="55"/>
                    </a:lnTo>
                    <a:lnTo>
                      <a:pt x="20" y="50"/>
                    </a:lnTo>
                    <a:lnTo>
                      <a:pt x="23" y="50"/>
                    </a:lnTo>
                    <a:lnTo>
                      <a:pt x="23" y="47"/>
                    </a:lnTo>
                    <a:lnTo>
                      <a:pt x="28" y="47"/>
                    </a:lnTo>
                    <a:lnTo>
                      <a:pt x="29" y="47"/>
                    </a:lnTo>
                    <a:lnTo>
                      <a:pt x="28" y="41"/>
                    </a:lnTo>
                    <a:lnTo>
                      <a:pt x="29" y="33"/>
                    </a:lnTo>
                    <a:lnTo>
                      <a:pt x="32" y="30"/>
                    </a:lnTo>
                    <a:lnTo>
                      <a:pt x="35" y="33"/>
                    </a:lnTo>
                    <a:lnTo>
                      <a:pt x="35" y="34"/>
                    </a:lnTo>
                    <a:lnTo>
                      <a:pt x="35" y="33"/>
                    </a:lnTo>
                    <a:lnTo>
                      <a:pt x="35" y="28"/>
                    </a:lnTo>
                    <a:lnTo>
                      <a:pt x="49" y="25"/>
                    </a:lnTo>
                    <a:lnTo>
                      <a:pt x="49" y="30"/>
                    </a:lnTo>
                    <a:lnTo>
                      <a:pt x="52" y="30"/>
                    </a:lnTo>
                    <a:lnTo>
                      <a:pt x="56" y="34"/>
                    </a:lnTo>
                    <a:lnTo>
                      <a:pt x="57" y="34"/>
                    </a:lnTo>
                    <a:lnTo>
                      <a:pt x="56" y="25"/>
                    </a:lnTo>
                    <a:lnTo>
                      <a:pt x="56" y="21"/>
                    </a:lnTo>
                    <a:lnTo>
                      <a:pt x="57" y="21"/>
                    </a:lnTo>
                    <a:lnTo>
                      <a:pt x="60" y="25"/>
                    </a:lnTo>
                    <a:lnTo>
                      <a:pt x="65" y="30"/>
                    </a:lnTo>
                    <a:lnTo>
                      <a:pt x="68" y="30"/>
                    </a:lnTo>
                    <a:lnTo>
                      <a:pt x="69" y="34"/>
                    </a:lnTo>
                    <a:lnTo>
                      <a:pt x="72" y="36"/>
                    </a:lnTo>
                    <a:lnTo>
                      <a:pt x="72" y="30"/>
                    </a:lnTo>
                    <a:lnTo>
                      <a:pt x="76" y="25"/>
                    </a:lnTo>
                    <a:lnTo>
                      <a:pt x="72" y="22"/>
                    </a:lnTo>
                    <a:lnTo>
                      <a:pt x="69" y="19"/>
                    </a:lnTo>
                    <a:lnTo>
                      <a:pt x="72" y="15"/>
                    </a:lnTo>
                    <a:lnTo>
                      <a:pt x="76" y="16"/>
                    </a:lnTo>
                    <a:lnTo>
                      <a:pt x="72" y="13"/>
                    </a:lnTo>
                    <a:lnTo>
                      <a:pt x="68" y="9"/>
                    </a:lnTo>
                    <a:lnTo>
                      <a:pt x="77" y="6"/>
                    </a:lnTo>
                    <a:lnTo>
                      <a:pt x="80" y="9"/>
                    </a:lnTo>
                    <a:lnTo>
                      <a:pt x="85" y="9"/>
                    </a:lnTo>
                    <a:lnTo>
                      <a:pt x="86" y="6"/>
                    </a:lnTo>
                    <a:lnTo>
                      <a:pt x="86" y="3"/>
                    </a:lnTo>
                    <a:lnTo>
                      <a:pt x="94" y="0"/>
                    </a:lnTo>
                    <a:lnTo>
                      <a:pt x="108" y="0"/>
                    </a:lnTo>
                    <a:lnTo>
                      <a:pt x="111" y="2"/>
                    </a:lnTo>
                    <a:lnTo>
                      <a:pt x="117" y="6"/>
                    </a:lnTo>
                    <a:lnTo>
                      <a:pt x="119" y="8"/>
                    </a:lnTo>
                    <a:lnTo>
                      <a:pt x="114" y="8"/>
                    </a:lnTo>
                    <a:lnTo>
                      <a:pt x="109" y="9"/>
                    </a:lnTo>
                    <a:lnTo>
                      <a:pt x="105" y="8"/>
                    </a:lnTo>
                    <a:lnTo>
                      <a:pt x="102" y="12"/>
                    </a:lnTo>
                    <a:lnTo>
                      <a:pt x="111" y="12"/>
                    </a:lnTo>
                    <a:lnTo>
                      <a:pt x="119" y="12"/>
                    </a:lnTo>
                    <a:lnTo>
                      <a:pt x="122" y="15"/>
                    </a:lnTo>
                    <a:lnTo>
                      <a:pt x="126" y="19"/>
                    </a:lnTo>
                    <a:lnTo>
                      <a:pt x="126" y="25"/>
                    </a:lnTo>
                    <a:lnTo>
                      <a:pt x="122" y="27"/>
                    </a:lnTo>
                    <a:lnTo>
                      <a:pt x="117" y="28"/>
                    </a:lnTo>
                    <a:lnTo>
                      <a:pt x="105" y="30"/>
                    </a:lnTo>
                    <a:lnTo>
                      <a:pt x="105" y="34"/>
                    </a:lnTo>
                    <a:lnTo>
                      <a:pt x="117" y="30"/>
                    </a:lnTo>
                    <a:lnTo>
                      <a:pt x="117" y="38"/>
                    </a:lnTo>
                    <a:lnTo>
                      <a:pt x="119" y="38"/>
                    </a:lnTo>
                    <a:lnTo>
                      <a:pt x="119" y="33"/>
                    </a:lnTo>
                    <a:lnTo>
                      <a:pt x="126" y="30"/>
                    </a:lnTo>
                    <a:lnTo>
                      <a:pt x="129" y="38"/>
                    </a:lnTo>
                    <a:lnTo>
                      <a:pt x="125" y="46"/>
                    </a:lnTo>
                    <a:lnTo>
                      <a:pt x="122" y="53"/>
                    </a:lnTo>
                    <a:lnTo>
                      <a:pt x="122" y="55"/>
                    </a:lnTo>
                    <a:lnTo>
                      <a:pt x="126" y="52"/>
                    </a:lnTo>
                    <a:lnTo>
                      <a:pt x="133" y="46"/>
                    </a:lnTo>
                    <a:lnTo>
                      <a:pt x="133" y="40"/>
                    </a:lnTo>
                    <a:lnTo>
                      <a:pt x="134" y="46"/>
                    </a:lnTo>
                    <a:lnTo>
                      <a:pt x="137" y="44"/>
                    </a:lnTo>
                    <a:lnTo>
                      <a:pt x="142" y="40"/>
                    </a:lnTo>
                    <a:lnTo>
                      <a:pt x="145" y="36"/>
                    </a:lnTo>
                    <a:lnTo>
                      <a:pt x="145" y="38"/>
                    </a:lnTo>
                    <a:lnTo>
                      <a:pt x="150" y="38"/>
                    </a:lnTo>
                    <a:lnTo>
                      <a:pt x="151" y="40"/>
                    </a:lnTo>
                    <a:lnTo>
                      <a:pt x="154" y="44"/>
                    </a:lnTo>
                    <a:lnTo>
                      <a:pt x="154" y="46"/>
                    </a:lnTo>
                    <a:lnTo>
                      <a:pt x="150" y="52"/>
                    </a:lnTo>
                    <a:lnTo>
                      <a:pt x="146" y="53"/>
                    </a:lnTo>
                    <a:lnTo>
                      <a:pt x="145" y="55"/>
                    </a:lnTo>
                    <a:lnTo>
                      <a:pt x="137" y="58"/>
                    </a:lnTo>
                    <a:lnTo>
                      <a:pt x="139" y="59"/>
                    </a:lnTo>
                    <a:lnTo>
                      <a:pt x="139" y="65"/>
                    </a:lnTo>
                    <a:lnTo>
                      <a:pt x="137" y="68"/>
                    </a:lnTo>
                    <a:lnTo>
                      <a:pt x="134" y="71"/>
                    </a:lnTo>
                    <a:lnTo>
                      <a:pt x="134" y="72"/>
                    </a:lnTo>
                    <a:lnTo>
                      <a:pt x="133" y="77"/>
                    </a:lnTo>
                    <a:lnTo>
                      <a:pt x="129" y="83"/>
                    </a:lnTo>
                    <a:lnTo>
                      <a:pt x="129" y="87"/>
                    </a:lnTo>
                    <a:lnTo>
                      <a:pt x="129" y="92"/>
                    </a:lnTo>
                    <a:lnTo>
                      <a:pt x="129" y="98"/>
                    </a:lnTo>
                    <a:lnTo>
                      <a:pt x="134" y="95"/>
                    </a:lnTo>
                    <a:lnTo>
                      <a:pt x="134" y="99"/>
                    </a:lnTo>
                    <a:lnTo>
                      <a:pt x="134" y="103"/>
                    </a:lnTo>
                    <a:lnTo>
                      <a:pt x="137" y="105"/>
                    </a:lnTo>
                    <a:lnTo>
                      <a:pt x="137" y="106"/>
                    </a:lnTo>
                    <a:lnTo>
                      <a:pt x="134" y="111"/>
                    </a:lnTo>
                    <a:lnTo>
                      <a:pt x="129" y="106"/>
                    </a:lnTo>
                    <a:lnTo>
                      <a:pt x="133" y="114"/>
                    </a:lnTo>
                    <a:lnTo>
                      <a:pt x="129" y="118"/>
                    </a:lnTo>
                    <a:lnTo>
                      <a:pt x="129" y="120"/>
                    </a:lnTo>
                    <a:lnTo>
                      <a:pt x="134" y="118"/>
                    </a:lnTo>
                    <a:lnTo>
                      <a:pt x="134" y="124"/>
                    </a:lnTo>
                    <a:lnTo>
                      <a:pt x="133" y="126"/>
                    </a:lnTo>
                    <a:lnTo>
                      <a:pt x="129" y="127"/>
                    </a:lnTo>
                    <a:lnTo>
                      <a:pt x="134" y="131"/>
                    </a:lnTo>
                    <a:lnTo>
                      <a:pt x="133" y="133"/>
                    </a:lnTo>
                    <a:lnTo>
                      <a:pt x="129" y="131"/>
                    </a:lnTo>
                    <a:lnTo>
                      <a:pt x="126" y="133"/>
                    </a:lnTo>
                    <a:lnTo>
                      <a:pt x="129" y="137"/>
                    </a:lnTo>
                    <a:lnTo>
                      <a:pt x="126" y="142"/>
                    </a:lnTo>
                    <a:lnTo>
                      <a:pt x="125" y="142"/>
                    </a:lnTo>
                    <a:lnTo>
                      <a:pt x="122" y="139"/>
                    </a:lnTo>
                    <a:lnTo>
                      <a:pt x="119" y="139"/>
                    </a:lnTo>
                    <a:lnTo>
                      <a:pt x="117" y="139"/>
                    </a:lnTo>
                    <a:lnTo>
                      <a:pt x="117" y="142"/>
                    </a:lnTo>
                    <a:lnTo>
                      <a:pt x="117" y="143"/>
                    </a:lnTo>
                    <a:lnTo>
                      <a:pt x="117" y="146"/>
                    </a:lnTo>
                    <a:lnTo>
                      <a:pt x="119" y="151"/>
                    </a:lnTo>
                    <a:lnTo>
                      <a:pt x="122" y="149"/>
                    </a:lnTo>
                    <a:lnTo>
                      <a:pt x="125" y="151"/>
                    </a:lnTo>
                    <a:lnTo>
                      <a:pt x="125" y="157"/>
                    </a:lnTo>
                    <a:lnTo>
                      <a:pt x="125" y="158"/>
                    </a:lnTo>
                    <a:lnTo>
                      <a:pt x="125" y="162"/>
                    </a:lnTo>
                    <a:lnTo>
                      <a:pt x="125" y="165"/>
                    </a:lnTo>
                    <a:lnTo>
                      <a:pt x="122" y="165"/>
                    </a:lnTo>
                    <a:lnTo>
                      <a:pt x="122" y="162"/>
                    </a:lnTo>
                    <a:lnTo>
                      <a:pt x="119" y="159"/>
                    </a:lnTo>
                    <a:lnTo>
                      <a:pt x="117" y="162"/>
                    </a:lnTo>
                    <a:lnTo>
                      <a:pt x="114" y="165"/>
                    </a:lnTo>
                    <a:lnTo>
                      <a:pt x="117" y="168"/>
                    </a:lnTo>
                    <a:lnTo>
                      <a:pt x="119" y="170"/>
                    </a:lnTo>
                    <a:lnTo>
                      <a:pt x="125" y="170"/>
                    </a:lnTo>
                    <a:lnTo>
                      <a:pt x="119" y="173"/>
                    </a:lnTo>
                    <a:lnTo>
                      <a:pt x="117" y="177"/>
                    </a:lnTo>
                    <a:lnTo>
                      <a:pt x="111" y="179"/>
                    </a:lnTo>
                    <a:lnTo>
                      <a:pt x="109" y="182"/>
                    </a:lnTo>
                    <a:lnTo>
                      <a:pt x="105" y="183"/>
                    </a:lnTo>
                    <a:lnTo>
                      <a:pt x="102" y="185"/>
                    </a:lnTo>
                    <a:lnTo>
                      <a:pt x="100" y="189"/>
                    </a:lnTo>
                    <a:lnTo>
                      <a:pt x="94" y="190"/>
                    </a:lnTo>
                    <a:lnTo>
                      <a:pt x="89" y="195"/>
                    </a:lnTo>
                    <a:lnTo>
                      <a:pt x="86" y="198"/>
                    </a:lnTo>
                    <a:lnTo>
                      <a:pt x="82" y="199"/>
                    </a:lnTo>
                    <a:lnTo>
                      <a:pt x="80" y="204"/>
                    </a:lnTo>
                    <a:lnTo>
                      <a:pt x="77" y="211"/>
                    </a:lnTo>
                    <a:lnTo>
                      <a:pt x="76" y="216"/>
                    </a:lnTo>
                    <a:lnTo>
                      <a:pt x="76" y="218"/>
                    </a:lnTo>
                    <a:lnTo>
                      <a:pt x="76" y="223"/>
                    </a:lnTo>
                    <a:lnTo>
                      <a:pt x="76" y="227"/>
                    </a:lnTo>
                    <a:lnTo>
                      <a:pt x="72" y="230"/>
                    </a:lnTo>
                    <a:lnTo>
                      <a:pt x="68" y="229"/>
                    </a:lnTo>
                    <a:lnTo>
                      <a:pt x="62" y="227"/>
                    </a:lnTo>
                    <a:lnTo>
                      <a:pt x="60" y="227"/>
                    </a:lnTo>
                    <a:lnTo>
                      <a:pt x="57" y="223"/>
                    </a:lnTo>
                    <a:lnTo>
                      <a:pt x="56" y="217"/>
                    </a:lnTo>
                    <a:lnTo>
                      <a:pt x="56" y="214"/>
                    </a:lnTo>
                    <a:lnTo>
                      <a:pt x="56" y="210"/>
                    </a:lnTo>
                    <a:lnTo>
                      <a:pt x="56" y="205"/>
                    </a:lnTo>
                    <a:lnTo>
                      <a:pt x="52" y="205"/>
                    </a:lnTo>
                    <a:lnTo>
                      <a:pt x="49" y="202"/>
                    </a:lnTo>
                    <a:lnTo>
                      <a:pt x="49" y="196"/>
                    </a:lnTo>
                    <a:lnTo>
                      <a:pt x="52" y="195"/>
                    </a:lnTo>
                    <a:lnTo>
                      <a:pt x="49" y="193"/>
                    </a:lnTo>
                    <a:lnTo>
                      <a:pt x="49" y="185"/>
                    </a:lnTo>
                    <a:lnTo>
                      <a:pt x="52" y="185"/>
                    </a:lnTo>
                    <a:lnTo>
                      <a:pt x="56" y="177"/>
                    </a:lnTo>
                    <a:lnTo>
                      <a:pt x="56" y="171"/>
                    </a:lnTo>
                    <a:lnTo>
                      <a:pt x="52" y="170"/>
                    </a:lnTo>
                    <a:lnTo>
                      <a:pt x="49" y="168"/>
                    </a:lnTo>
                    <a:lnTo>
                      <a:pt x="48" y="165"/>
                    </a:lnTo>
                    <a:lnTo>
                      <a:pt x="45" y="159"/>
                    </a:lnTo>
                    <a:lnTo>
                      <a:pt x="52" y="162"/>
                    </a:lnTo>
                    <a:lnTo>
                      <a:pt x="56" y="165"/>
                    </a:lnTo>
                    <a:lnTo>
                      <a:pt x="56" y="162"/>
                    </a:lnTo>
                    <a:lnTo>
                      <a:pt x="49" y="158"/>
                    </a:lnTo>
                    <a:lnTo>
                      <a:pt x="48" y="155"/>
                    </a:lnTo>
                    <a:lnTo>
                      <a:pt x="45" y="158"/>
                    </a:lnTo>
                    <a:lnTo>
                      <a:pt x="42" y="157"/>
                    </a:lnTo>
                    <a:lnTo>
                      <a:pt x="45" y="149"/>
                    </a:lnTo>
                    <a:lnTo>
                      <a:pt x="48" y="146"/>
                    </a:lnTo>
                    <a:lnTo>
                      <a:pt x="45" y="143"/>
                    </a:lnTo>
                    <a:lnTo>
                      <a:pt x="42" y="137"/>
                    </a:lnTo>
                    <a:lnTo>
                      <a:pt x="12" y="98"/>
                    </a:lnTo>
                    <a:close/>
                  </a:path>
                </a:pathLst>
              </a:custGeom>
              <a:solidFill>
                <a:srgbClr val="A4CA95"/>
              </a:solidFill>
              <a:ln w="9525">
                <a:noFill/>
                <a:round/>
                <a:headEnd/>
                <a:tailEnd/>
              </a:ln>
            </p:spPr>
            <p:txBody>
              <a:bodyPr/>
              <a:lstStyle/>
              <a:p>
                <a:endParaRPr lang="en-US"/>
              </a:p>
            </p:txBody>
          </p:sp>
          <p:sp>
            <p:nvSpPr>
              <p:cNvPr id="3685" name="Freeform 236"/>
              <p:cNvSpPr>
                <a:spLocks/>
              </p:cNvSpPr>
              <p:nvPr/>
            </p:nvSpPr>
            <p:spPr bwMode="gray">
              <a:xfrm>
                <a:off x="4679" y="1504"/>
                <a:ext cx="28" cy="21"/>
              </a:xfrm>
              <a:custGeom>
                <a:avLst/>
                <a:gdLst>
                  <a:gd name="T0" fmla="*/ 12 w 28"/>
                  <a:gd name="T1" fmla="*/ 7 h 21"/>
                  <a:gd name="T2" fmla="*/ 16 w 28"/>
                  <a:gd name="T3" fmla="*/ 6 h 21"/>
                  <a:gd name="T4" fmla="*/ 20 w 28"/>
                  <a:gd name="T5" fmla="*/ 4 h 21"/>
                  <a:gd name="T6" fmla="*/ 22 w 28"/>
                  <a:gd name="T7" fmla="*/ 0 h 21"/>
                  <a:gd name="T8" fmla="*/ 22 w 28"/>
                  <a:gd name="T9" fmla="*/ 4 h 21"/>
                  <a:gd name="T10" fmla="*/ 25 w 28"/>
                  <a:gd name="T11" fmla="*/ 6 h 21"/>
                  <a:gd name="T12" fmla="*/ 25 w 28"/>
                  <a:gd name="T13" fmla="*/ 7 h 21"/>
                  <a:gd name="T14" fmla="*/ 28 w 28"/>
                  <a:gd name="T15" fmla="*/ 9 h 21"/>
                  <a:gd name="T16" fmla="*/ 28 w 28"/>
                  <a:gd name="T17" fmla="*/ 13 h 21"/>
                  <a:gd name="T18" fmla="*/ 25 w 28"/>
                  <a:gd name="T19" fmla="*/ 15 h 21"/>
                  <a:gd name="T20" fmla="*/ 22 w 28"/>
                  <a:gd name="T21" fmla="*/ 16 h 21"/>
                  <a:gd name="T22" fmla="*/ 20 w 28"/>
                  <a:gd name="T23" fmla="*/ 16 h 21"/>
                  <a:gd name="T24" fmla="*/ 17 w 28"/>
                  <a:gd name="T25" fmla="*/ 21 h 21"/>
                  <a:gd name="T26" fmla="*/ 16 w 28"/>
                  <a:gd name="T27" fmla="*/ 21 h 21"/>
                  <a:gd name="T28" fmla="*/ 9 w 28"/>
                  <a:gd name="T29" fmla="*/ 19 h 21"/>
                  <a:gd name="T30" fmla="*/ 2 w 28"/>
                  <a:gd name="T31" fmla="*/ 19 h 21"/>
                  <a:gd name="T32" fmla="*/ 5 w 28"/>
                  <a:gd name="T33" fmla="*/ 15 h 21"/>
                  <a:gd name="T34" fmla="*/ 5 w 28"/>
                  <a:gd name="T35" fmla="*/ 13 h 21"/>
                  <a:gd name="T36" fmla="*/ 0 w 28"/>
                  <a:gd name="T37" fmla="*/ 10 h 21"/>
                  <a:gd name="T38" fmla="*/ 2 w 28"/>
                  <a:gd name="T39" fmla="*/ 9 h 21"/>
                  <a:gd name="T40" fmla="*/ 5 w 28"/>
                  <a:gd name="T41" fmla="*/ 7 h 21"/>
                  <a:gd name="T42" fmla="*/ 0 w 28"/>
                  <a:gd name="T43" fmla="*/ 6 h 21"/>
                  <a:gd name="T44" fmla="*/ 2 w 28"/>
                  <a:gd name="T45" fmla="*/ 4 h 21"/>
                  <a:gd name="T46" fmla="*/ 5 w 28"/>
                  <a:gd name="T47" fmla="*/ 0 h 21"/>
                  <a:gd name="T48" fmla="*/ 9 w 28"/>
                  <a:gd name="T49" fmla="*/ 1 h 21"/>
                  <a:gd name="T50" fmla="*/ 12 w 28"/>
                  <a:gd name="T51" fmla="*/ 7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21"/>
                  <a:gd name="T80" fmla="*/ 28 w 28"/>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21">
                    <a:moveTo>
                      <a:pt x="12" y="7"/>
                    </a:moveTo>
                    <a:lnTo>
                      <a:pt x="16" y="6"/>
                    </a:lnTo>
                    <a:lnTo>
                      <a:pt x="20" y="4"/>
                    </a:lnTo>
                    <a:lnTo>
                      <a:pt x="22" y="0"/>
                    </a:lnTo>
                    <a:lnTo>
                      <a:pt x="22" y="4"/>
                    </a:lnTo>
                    <a:lnTo>
                      <a:pt x="25" y="6"/>
                    </a:lnTo>
                    <a:lnTo>
                      <a:pt x="25" y="7"/>
                    </a:lnTo>
                    <a:lnTo>
                      <a:pt x="28" y="9"/>
                    </a:lnTo>
                    <a:lnTo>
                      <a:pt x="28" y="13"/>
                    </a:lnTo>
                    <a:lnTo>
                      <a:pt x="25" y="15"/>
                    </a:lnTo>
                    <a:lnTo>
                      <a:pt x="22" y="16"/>
                    </a:lnTo>
                    <a:lnTo>
                      <a:pt x="20" y="16"/>
                    </a:lnTo>
                    <a:lnTo>
                      <a:pt x="17" y="21"/>
                    </a:lnTo>
                    <a:lnTo>
                      <a:pt x="16" y="21"/>
                    </a:lnTo>
                    <a:lnTo>
                      <a:pt x="9" y="19"/>
                    </a:lnTo>
                    <a:lnTo>
                      <a:pt x="2" y="19"/>
                    </a:lnTo>
                    <a:lnTo>
                      <a:pt x="5" y="15"/>
                    </a:lnTo>
                    <a:lnTo>
                      <a:pt x="5" y="13"/>
                    </a:lnTo>
                    <a:lnTo>
                      <a:pt x="0" y="10"/>
                    </a:lnTo>
                    <a:lnTo>
                      <a:pt x="2" y="9"/>
                    </a:lnTo>
                    <a:lnTo>
                      <a:pt x="5" y="7"/>
                    </a:lnTo>
                    <a:lnTo>
                      <a:pt x="0" y="6"/>
                    </a:lnTo>
                    <a:lnTo>
                      <a:pt x="2" y="4"/>
                    </a:lnTo>
                    <a:lnTo>
                      <a:pt x="5" y="0"/>
                    </a:lnTo>
                    <a:lnTo>
                      <a:pt x="9" y="1"/>
                    </a:lnTo>
                    <a:lnTo>
                      <a:pt x="12" y="7"/>
                    </a:lnTo>
                    <a:close/>
                  </a:path>
                </a:pathLst>
              </a:custGeom>
              <a:solidFill>
                <a:srgbClr val="A4CA95"/>
              </a:solidFill>
              <a:ln w="9525">
                <a:noFill/>
                <a:round/>
                <a:headEnd/>
                <a:tailEnd/>
              </a:ln>
            </p:spPr>
            <p:txBody>
              <a:bodyPr/>
              <a:lstStyle/>
              <a:p>
                <a:endParaRPr lang="en-US"/>
              </a:p>
            </p:txBody>
          </p:sp>
          <p:sp>
            <p:nvSpPr>
              <p:cNvPr id="3686" name="Freeform 237"/>
              <p:cNvSpPr>
                <a:spLocks/>
              </p:cNvSpPr>
              <p:nvPr/>
            </p:nvSpPr>
            <p:spPr bwMode="gray">
              <a:xfrm>
                <a:off x="4691" y="1461"/>
                <a:ext cx="5" cy="11"/>
              </a:xfrm>
              <a:custGeom>
                <a:avLst/>
                <a:gdLst>
                  <a:gd name="T0" fmla="*/ 0 w 5"/>
                  <a:gd name="T1" fmla="*/ 5 h 11"/>
                  <a:gd name="T2" fmla="*/ 0 w 5"/>
                  <a:gd name="T3" fmla="*/ 6 h 11"/>
                  <a:gd name="T4" fmla="*/ 4 w 5"/>
                  <a:gd name="T5" fmla="*/ 11 h 11"/>
                  <a:gd name="T6" fmla="*/ 5 w 5"/>
                  <a:gd name="T7" fmla="*/ 5 h 11"/>
                  <a:gd name="T8" fmla="*/ 5 w 5"/>
                  <a:gd name="T9" fmla="*/ 3 h 11"/>
                  <a:gd name="T10" fmla="*/ 4 w 5"/>
                  <a:gd name="T11" fmla="*/ 0 h 11"/>
                  <a:gd name="T12" fmla="*/ 0 w 5"/>
                  <a:gd name="T13" fmla="*/ 3 h 11"/>
                  <a:gd name="T14" fmla="*/ 0 w 5"/>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1"/>
                  <a:gd name="T26" fmla="*/ 5 w 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1">
                    <a:moveTo>
                      <a:pt x="0" y="5"/>
                    </a:moveTo>
                    <a:lnTo>
                      <a:pt x="0" y="6"/>
                    </a:lnTo>
                    <a:lnTo>
                      <a:pt x="4" y="11"/>
                    </a:lnTo>
                    <a:lnTo>
                      <a:pt x="5" y="5"/>
                    </a:lnTo>
                    <a:lnTo>
                      <a:pt x="5" y="3"/>
                    </a:lnTo>
                    <a:lnTo>
                      <a:pt x="4" y="0"/>
                    </a:lnTo>
                    <a:lnTo>
                      <a:pt x="0" y="3"/>
                    </a:lnTo>
                    <a:lnTo>
                      <a:pt x="0" y="5"/>
                    </a:lnTo>
                    <a:close/>
                  </a:path>
                </a:pathLst>
              </a:custGeom>
              <a:solidFill>
                <a:srgbClr val="A4CA95"/>
              </a:solidFill>
              <a:ln w="9525">
                <a:noFill/>
                <a:round/>
                <a:headEnd/>
                <a:tailEnd/>
              </a:ln>
            </p:spPr>
            <p:txBody>
              <a:bodyPr/>
              <a:lstStyle/>
              <a:p>
                <a:endParaRPr lang="en-US"/>
              </a:p>
            </p:txBody>
          </p:sp>
          <p:sp>
            <p:nvSpPr>
              <p:cNvPr id="3687" name="Freeform 238"/>
              <p:cNvSpPr>
                <a:spLocks/>
              </p:cNvSpPr>
              <p:nvPr/>
            </p:nvSpPr>
            <p:spPr bwMode="gray">
              <a:xfrm>
                <a:off x="4695" y="1477"/>
                <a:ext cx="4" cy="3"/>
              </a:xfrm>
              <a:custGeom>
                <a:avLst/>
                <a:gdLst>
                  <a:gd name="T0" fmla="*/ 1 w 4"/>
                  <a:gd name="T1" fmla="*/ 2 h 3"/>
                  <a:gd name="T2" fmla="*/ 1 w 4"/>
                  <a:gd name="T3" fmla="*/ 3 h 3"/>
                  <a:gd name="T4" fmla="*/ 4 w 4"/>
                  <a:gd name="T5" fmla="*/ 2 h 3"/>
                  <a:gd name="T6" fmla="*/ 4 w 4"/>
                  <a:gd name="T7" fmla="*/ 0 h 3"/>
                  <a:gd name="T8" fmla="*/ 0 w 4"/>
                  <a:gd name="T9" fmla="*/ 0 h 3"/>
                  <a:gd name="T10" fmla="*/ 1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2"/>
                    </a:moveTo>
                    <a:lnTo>
                      <a:pt x="1" y="3"/>
                    </a:lnTo>
                    <a:lnTo>
                      <a:pt x="4" y="2"/>
                    </a:lnTo>
                    <a:lnTo>
                      <a:pt x="4" y="0"/>
                    </a:lnTo>
                    <a:lnTo>
                      <a:pt x="0" y="0"/>
                    </a:lnTo>
                    <a:lnTo>
                      <a:pt x="1" y="2"/>
                    </a:lnTo>
                    <a:close/>
                  </a:path>
                </a:pathLst>
              </a:custGeom>
              <a:solidFill>
                <a:srgbClr val="A4CA95"/>
              </a:solidFill>
              <a:ln w="9525">
                <a:noFill/>
                <a:round/>
                <a:headEnd/>
                <a:tailEnd/>
              </a:ln>
            </p:spPr>
            <p:txBody>
              <a:bodyPr/>
              <a:lstStyle/>
              <a:p>
                <a:endParaRPr lang="en-US"/>
              </a:p>
            </p:txBody>
          </p:sp>
          <p:sp>
            <p:nvSpPr>
              <p:cNvPr id="3688" name="Freeform 239"/>
              <p:cNvSpPr>
                <a:spLocks/>
              </p:cNvSpPr>
              <p:nvPr/>
            </p:nvSpPr>
            <p:spPr bwMode="gray">
              <a:xfrm>
                <a:off x="4513" y="1318"/>
                <a:ext cx="78" cy="108"/>
              </a:xfrm>
              <a:custGeom>
                <a:avLst/>
                <a:gdLst>
                  <a:gd name="T0" fmla="*/ 20 w 78"/>
                  <a:gd name="T1" fmla="*/ 25 h 108"/>
                  <a:gd name="T2" fmla="*/ 17 w 78"/>
                  <a:gd name="T3" fmla="*/ 22 h 108"/>
                  <a:gd name="T4" fmla="*/ 21 w 78"/>
                  <a:gd name="T5" fmla="*/ 18 h 108"/>
                  <a:gd name="T6" fmla="*/ 24 w 78"/>
                  <a:gd name="T7" fmla="*/ 16 h 108"/>
                  <a:gd name="T8" fmla="*/ 27 w 78"/>
                  <a:gd name="T9" fmla="*/ 10 h 108"/>
                  <a:gd name="T10" fmla="*/ 32 w 78"/>
                  <a:gd name="T11" fmla="*/ 6 h 108"/>
                  <a:gd name="T12" fmla="*/ 41 w 78"/>
                  <a:gd name="T13" fmla="*/ 6 h 108"/>
                  <a:gd name="T14" fmla="*/ 46 w 78"/>
                  <a:gd name="T15" fmla="*/ 5 h 108"/>
                  <a:gd name="T16" fmla="*/ 54 w 78"/>
                  <a:gd name="T17" fmla="*/ 0 h 108"/>
                  <a:gd name="T18" fmla="*/ 61 w 78"/>
                  <a:gd name="T19" fmla="*/ 5 h 108"/>
                  <a:gd name="T20" fmla="*/ 66 w 78"/>
                  <a:gd name="T21" fmla="*/ 10 h 108"/>
                  <a:gd name="T22" fmla="*/ 72 w 78"/>
                  <a:gd name="T23" fmla="*/ 10 h 108"/>
                  <a:gd name="T24" fmla="*/ 77 w 78"/>
                  <a:gd name="T25" fmla="*/ 16 h 108"/>
                  <a:gd name="T26" fmla="*/ 78 w 78"/>
                  <a:gd name="T27" fmla="*/ 22 h 108"/>
                  <a:gd name="T28" fmla="*/ 72 w 78"/>
                  <a:gd name="T29" fmla="*/ 27 h 108"/>
                  <a:gd name="T30" fmla="*/ 61 w 78"/>
                  <a:gd name="T31" fmla="*/ 33 h 108"/>
                  <a:gd name="T32" fmla="*/ 57 w 78"/>
                  <a:gd name="T33" fmla="*/ 41 h 108"/>
                  <a:gd name="T34" fmla="*/ 66 w 78"/>
                  <a:gd name="T35" fmla="*/ 35 h 108"/>
                  <a:gd name="T36" fmla="*/ 69 w 78"/>
                  <a:gd name="T37" fmla="*/ 41 h 108"/>
                  <a:gd name="T38" fmla="*/ 61 w 78"/>
                  <a:gd name="T39" fmla="*/ 44 h 108"/>
                  <a:gd name="T40" fmla="*/ 60 w 78"/>
                  <a:gd name="T41" fmla="*/ 52 h 108"/>
                  <a:gd name="T42" fmla="*/ 57 w 78"/>
                  <a:gd name="T43" fmla="*/ 52 h 108"/>
                  <a:gd name="T44" fmla="*/ 57 w 78"/>
                  <a:gd name="T45" fmla="*/ 58 h 108"/>
                  <a:gd name="T46" fmla="*/ 54 w 78"/>
                  <a:gd name="T47" fmla="*/ 62 h 108"/>
                  <a:gd name="T48" fmla="*/ 49 w 78"/>
                  <a:gd name="T49" fmla="*/ 62 h 108"/>
                  <a:gd name="T50" fmla="*/ 44 w 78"/>
                  <a:gd name="T51" fmla="*/ 68 h 108"/>
                  <a:gd name="T52" fmla="*/ 44 w 78"/>
                  <a:gd name="T53" fmla="*/ 71 h 108"/>
                  <a:gd name="T54" fmla="*/ 44 w 78"/>
                  <a:gd name="T55" fmla="*/ 75 h 108"/>
                  <a:gd name="T56" fmla="*/ 44 w 78"/>
                  <a:gd name="T57" fmla="*/ 81 h 108"/>
                  <a:gd name="T58" fmla="*/ 44 w 78"/>
                  <a:gd name="T59" fmla="*/ 84 h 108"/>
                  <a:gd name="T60" fmla="*/ 34 w 78"/>
                  <a:gd name="T61" fmla="*/ 92 h 108"/>
                  <a:gd name="T62" fmla="*/ 34 w 78"/>
                  <a:gd name="T63" fmla="*/ 100 h 108"/>
                  <a:gd name="T64" fmla="*/ 41 w 78"/>
                  <a:gd name="T65" fmla="*/ 100 h 108"/>
                  <a:gd name="T66" fmla="*/ 34 w 78"/>
                  <a:gd name="T67" fmla="*/ 103 h 108"/>
                  <a:gd name="T68" fmla="*/ 27 w 78"/>
                  <a:gd name="T69" fmla="*/ 106 h 108"/>
                  <a:gd name="T70" fmla="*/ 27 w 78"/>
                  <a:gd name="T71" fmla="*/ 102 h 108"/>
                  <a:gd name="T72" fmla="*/ 21 w 78"/>
                  <a:gd name="T73" fmla="*/ 103 h 108"/>
                  <a:gd name="T74" fmla="*/ 17 w 78"/>
                  <a:gd name="T75" fmla="*/ 106 h 108"/>
                  <a:gd name="T76" fmla="*/ 12 w 78"/>
                  <a:gd name="T77" fmla="*/ 103 h 108"/>
                  <a:gd name="T78" fmla="*/ 9 w 78"/>
                  <a:gd name="T79" fmla="*/ 97 h 108"/>
                  <a:gd name="T80" fmla="*/ 17 w 78"/>
                  <a:gd name="T81" fmla="*/ 96 h 108"/>
                  <a:gd name="T82" fmla="*/ 14 w 78"/>
                  <a:gd name="T83" fmla="*/ 87 h 108"/>
                  <a:gd name="T84" fmla="*/ 17 w 78"/>
                  <a:gd name="T85" fmla="*/ 92 h 108"/>
                  <a:gd name="T86" fmla="*/ 17 w 78"/>
                  <a:gd name="T87" fmla="*/ 83 h 108"/>
                  <a:gd name="T88" fmla="*/ 17 w 78"/>
                  <a:gd name="T89" fmla="*/ 77 h 108"/>
                  <a:gd name="T90" fmla="*/ 24 w 78"/>
                  <a:gd name="T91" fmla="*/ 75 h 108"/>
                  <a:gd name="T92" fmla="*/ 20 w 78"/>
                  <a:gd name="T93" fmla="*/ 71 h 108"/>
                  <a:gd name="T94" fmla="*/ 20 w 78"/>
                  <a:gd name="T95" fmla="*/ 65 h 108"/>
                  <a:gd name="T96" fmla="*/ 20 w 78"/>
                  <a:gd name="T97" fmla="*/ 58 h 108"/>
                  <a:gd name="T98" fmla="*/ 17 w 78"/>
                  <a:gd name="T99" fmla="*/ 55 h 108"/>
                  <a:gd name="T100" fmla="*/ 21 w 78"/>
                  <a:gd name="T101" fmla="*/ 55 h 108"/>
                  <a:gd name="T102" fmla="*/ 27 w 78"/>
                  <a:gd name="T103" fmla="*/ 52 h 108"/>
                  <a:gd name="T104" fmla="*/ 34 w 78"/>
                  <a:gd name="T105" fmla="*/ 49 h 108"/>
                  <a:gd name="T106" fmla="*/ 41 w 78"/>
                  <a:gd name="T107" fmla="*/ 44 h 108"/>
                  <a:gd name="T108" fmla="*/ 32 w 78"/>
                  <a:gd name="T109" fmla="*/ 44 h 108"/>
                  <a:gd name="T110" fmla="*/ 24 w 78"/>
                  <a:gd name="T111" fmla="*/ 47 h 108"/>
                  <a:gd name="T112" fmla="*/ 14 w 78"/>
                  <a:gd name="T113" fmla="*/ 47 h 108"/>
                  <a:gd name="T114" fmla="*/ 12 w 78"/>
                  <a:gd name="T115" fmla="*/ 43 h 108"/>
                  <a:gd name="T116" fmla="*/ 4 w 78"/>
                  <a:gd name="T117" fmla="*/ 41 h 108"/>
                  <a:gd name="T118" fmla="*/ 9 w 78"/>
                  <a:gd name="T119" fmla="*/ 35 h 108"/>
                  <a:gd name="T120" fmla="*/ 0 w 78"/>
                  <a:gd name="T121" fmla="*/ 33 h 108"/>
                  <a:gd name="T122" fmla="*/ 12 w 78"/>
                  <a:gd name="T123" fmla="*/ 24 h 108"/>
                  <a:gd name="T124" fmla="*/ 14 w 78"/>
                  <a:gd name="T125" fmla="*/ 25 h 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108"/>
                  <a:gd name="T191" fmla="*/ 78 w 78"/>
                  <a:gd name="T192" fmla="*/ 108 h 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108">
                    <a:moveTo>
                      <a:pt x="17" y="30"/>
                    </a:moveTo>
                    <a:lnTo>
                      <a:pt x="20" y="25"/>
                    </a:lnTo>
                    <a:lnTo>
                      <a:pt x="21" y="24"/>
                    </a:lnTo>
                    <a:lnTo>
                      <a:pt x="17" y="22"/>
                    </a:lnTo>
                    <a:lnTo>
                      <a:pt x="20" y="19"/>
                    </a:lnTo>
                    <a:lnTo>
                      <a:pt x="21" y="18"/>
                    </a:lnTo>
                    <a:lnTo>
                      <a:pt x="24" y="18"/>
                    </a:lnTo>
                    <a:lnTo>
                      <a:pt x="24" y="16"/>
                    </a:lnTo>
                    <a:lnTo>
                      <a:pt x="24" y="12"/>
                    </a:lnTo>
                    <a:lnTo>
                      <a:pt x="27" y="10"/>
                    </a:lnTo>
                    <a:lnTo>
                      <a:pt x="29" y="6"/>
                    </a:lnTo>
                    <a:lnTo>
                      <a:pt x="32" y="6"/>
                    </a:lnTo>
                    <a:lnTo>
                      <a:pt x="37" y="6"/>
                    </a:lnTo>
                    <a:lnTo>
                      <a:pt x="41" y="6"/>
                    </a:lnTo>
                    <a:lnTo>
                      <a:pt x="44" y="5"/>
                    </a:lnTo>
                    <a:lnTo>
                      <a:pt x="46" y="5"/>
                    </a:lnTo>
                    <a:lnTo>
                      <a:pt x="52" y="0"/>
                    </a:lnTo>
                    <a:lnTo>
                      <a:pt x="54" y="0"/>
                    </a:lnTo>
                    <a:lnTo>
                      <a:pt x="57" y="3"/>
                    </a:lnTo>
                    <a:lnTo>
                      <a:pt x="61" y="5"/>
                    </a:lnTo>
                    <a:lnTo>
                      <a:pt x="66" y="6"/>
                    </a:lnTo>
                    <a:lnTo>
                      <a:pt x="66" y="10"/>
                    </a:lnTo>
                    <a:lnTo>
                      <a:pt x="64" y="12"/>
                    </a:lnTo>
                    <a:lnTo>
                      <a:pt x="72" y="10"/>
                    </a:lnTo>
                    <a:lnTo>
                      <a:pt x="74" y="13"/>
                    </a:lnTo>
                    <a:lnTo>
                      <a:pt x="77" y="16"/>
                    </a:lnTo>
                    <a:lnTo>
                      <a:pt x="78" y="18"/>
                    </a:lnTo>
                    <a:lnTo>
                      <a:pt x="78" y="22"/>
                    </a:lnTo>
                    <a:lnTo>
                      <a:pt x="77" y="25"/>
                    </a:lnTo>
                    <a:lnTo>
                      <a:pt x="72" y="27"/>
                    </a:lnTo>
                    <a:lnTo>
                      <a:pt x="69" y="31"/>
                    </a:lnTo>
                    <a:lnTo>
                      <a:pt x="61" y="33"/>
                    </a:lnTo>
                    <a:lnTo>
                      <a:pt x="60" y="37"/>
                    </a:lnTo>
                    <a:lnTo>
                      <a:pt x="57" y="41"/>
                    </a:lnTo>
                    <a:lnTo>
                      <a:pt x="61" y="41"/>
                    </a:lnTo>
                    <a:lnTo>
                      <a:pt x="66" y="35"/>
                    </a:lnTo>
                    <a:lnTo>
                      <a:pt x="69" y="33"/>
                    </a:lnTo>
                    <a:lnTo>
                      <a:pt x="69" y="41"/>
                    </a:lnTo>
                    <a:lnTo>
                      <a:pt x="66" y="43"/>
                    </a:lnTo>
                    <a:lnTo>
                      <a:pt x="61" y="44"/>
                    </a:lnTo>
                    <a:lnTo>
                      <a:pt x="61" y="49"/>
                    </a:lnTo>
                    <a:lnTo>
                      <a:pt x="60" y="52"/>
                    </a:lnTo>
                    <a:lnTo>
                      <a:pt x="60" y="55"/>
                    </a:lnTo>
                    <a:lnTo>
                      <a:pt x="57" y="52"/>
                    </a:lnTo>
                    <a:lnTo>
                      <a:pt x="57" y="56"/>
                    </a:lnTo>
                    <a:lnTo>
                      <a:pt x="57" y="58"/>
                    </a:lnTo>
                    <a:lnTo>
                      <a:pt x="52" y="56"/>
                    </a:lnTo>
                    <a:lnTo>
                      <a:pt x="54" y="62"/>
                    </a:lnTo>
                    <a:lnTo>
                      <a:pt x="52" y="65"/>
                    </a:lnTo>
                    <a:lnTo>
                      <a:pt x="49" y="62"/>
                    </a:lnTo>
                    <a:lnTo>
                      <a:pt x="46" y="64"/>
                    </a:lnTo>
                    <a:lnTo>
                      <a:pt x="44" y="68"/>
                    </a:lnTo>
                    <a:lnTo>
                      <a:pt x="40" y="69"/>
                    </a:lnTo>
                    <a:lnTo>
                      <a:pt x="44" y="71"/>
                    </a:lnTo>
                    <a:lnTo>
                      <a:pt x="40" y="74"/>
                    </a:lnTo>
                    <a:lnTo>
                      <a:pt x="44" y="75"/>
                    </a:lnTo>
                    <a:lnTo>
                      <a:pt x="44" y="77"/>
                    </a:lnTo>
                    <a:lnTo>
                      <a:pt x="44" y="81"/>
                    </a:lnTo>
                    <a:lnTo>
                      <a:pt x="41" y="83"/>
                    </a:lnTo>
                    <a:lnTo>
                      <a:pt x="44" y="84"/>
                    </a:lnTo>
                    <a:lnTo>
                      <a:pt x="40" y="90"/>
                    </a:lnTo>
                    <a:lnTo>
                      <a:pt x="34" y="92"/>
                    </a:lnTo>
                    <a:lnTo>
                      <a:pt x="32" y="97"/>
                    </a:lnTo>
                    <a:lnTo>
                      <a:pt x="34" y="100"/>
                    </a:lnTo>
                    <a:lnTo>
                      <a:pt x="40" y="97"/>
                    </a:lnTo>
                    <a:lnTo>
                      <a:pt x="41" y="100"/>
                    </a:lnTo>
                    <a:lnTo>
                      <a:pt x="37" y="102"/>
                    </a:lnTo>
                    <a:lnTo>
                      <a:pt x="34" y="103"/>
                    </a:lnTo>
                    <a:lnTo>
                      <a:pt x="29" y="108"/>
                    </a:lnTo>
                    <a:lnTo>
                      <a:pt x="27" y="106"/>
                    </a:lnTo>
                    <a:lnTo>
                      <a:pt x="27" y="103"/>
                    </a:lnTo>
                    <a:lnTo>
                      <a:pt x="27" y="102"/>
                    </a:lnTo>
                    <a:lnTo>
                      <a:pt x="24" y="102"/>
                    </a:lnTo>
                    <a:lnTo>
                      <a:pt x="21" y="103"/>
                    </a:lnTo>
                    <a:lnTo>
                      <a:pt x="21" y="108"/>
                    </a:lnTo>
                    <a:lnTo>
                      <a:pt x="17" y="106"/>
                    </a:lnTo>
                    <a:lnTo>
                      <a:pt x="14" y="103"/>
                    </a:lnTo>
                    <a:lnTo>
                      <a:pt x="12" y="103"/>
                    </a:lnTo>
                    <a:lnTo>
                      <a:pt x="9" y="103"/>
                    </a:lnTo>
                    <a:lnTo>
                      <a:pt x="9" y="97"/>
                    </a:lnTo>
                    <a:lnTo>
                      <a:pt x="14" y="96"/>
                    </a:lnTo>
                    <a:lnTo>
                      <a:pt x="17" y="96"/>
                    </a:lnTo>
                    <a:lnTo>
                      <a:pt x="12" y="92"/>
                    </a:lnTo>
                    <a:lnTo>
                      <a:pt x="14" y="87"/>
                    </a:lnTo>
                    <a:lnTo>
                      <a:pt x="17" y="89"/>
                    </a:lnTo>
                    <a:lnTo>
                      <a:pt x="17" y="92"/>
                    </a:lnTo>
                    <a:lnTo>
                      <a:pt x="20" y="87"/>
                    </a:lnTo>
                    <a:lnTo>
                      <a:pt x="17" y="83"/>
                    </a:lnTo>
                    <a:lnTo>
                      <a:pt x="17" y="81"/>
                    </a:lnTo>
                    <a:lnTo>
                      <a:pt x="17" y="77"/>
                    </a:lnTo>
                    <a:lnTo>
                      <a:pt x="21" y="75"/>
                    </a:lnTo>
                    <a:lnTo>
                      <a:pt x="24" y="75"/>
                    </a:lnTo>
                    <a:lnTo>
                      <a:pt x="21" y="71"/>
                    </a:lnTo>
                    <a:lnTo>
                      <a:pt x="20" y="71"/>
                    </a:lnTo>
                    <a:lnTo>
                      <a:pt x="20" y="68"/>
                    </a:lnTo>
                    <a:lnTo>
                      <a:pt x="20" y="65"/>
                    </a:lnTo>
                    <a:lnTo>
                      <a:pt x="20" y="62"/>
                    </a:lnTo>
                    <a:lnTo>
                      <a:pt x="20" y="58"/>
                    </a:lnTo>
                    <a:lnTo>
                      <a:pt x="20" y="56"/>
                    </a:lnTo>
                    <a:lnTo>
                      <a:pt x="17" y="55"/>
                    </a:lnTo>
                    <a:lnTo>
                      <a:pt x="20" y="52"/>
                    </a:lnTo>
                    <a:lnTo>
                      <a:pt x="21" y="55"/>
                    </a:lnTo>
                    <a:lnTo>
                      <a:pt x="27" y="55"/>
                    </a:lnTo>
                    <a:lnTo>
                      <a:pt x="27" y="52"/>
                    </a:lnTo>
                    <a:lnTo>
                      <a:pt x="29" y="50"/>
                    </a:lnTo>
                    <a:lnTo>
                      <a:pt x="34" y="49"/>
                    </a:lnTo>
                    <a:lnTo>
                      <a:pt x="40" y="47"/>
                    </a:lnTo>
                    <a:lnTo>
                      <a:pt x="41" y="44"/>
                    </a:lnTo>
                    <a:lnTo>
                      <a:pt x="40" y="43"/>
                    </a:lnTo>
                    <a:lnTo>
                      <a:pt x="32" y="44"/>
                    </a:lnTo>
                    <a:lnTo>
                      <a:pt x="29" y="47"/>
                    </a:lnTo>
                    <a:lnTo>
                      <a:pt x="24" y="47"/>
                    </a:lnTo>
                    <a:lnTo>
                      <a:pt x="20" y="47"/>
                    </a:lnTo>
                    <a:lnTo>
                      <a:pt x="14" y="47"/>
                    </a:lnTo>
                    <a:lnTo>
                      <a:pt x="12" y="47"/>
                    </a:lnTo>
                    <a:lnTo>
                      <a:pt x="12" y="43"/>
                    </a:lnTo>
                    <a:lnTo>
                      <a:pt x="7" y="43"/>
                    </a:lnTo>
                    <a:lnTo>
                      <a:pt x="4" y="41"/>
                    </a:lnTo>
                    <a:lnTo>
                      <a:pt x="7" y="35"/>
                    </a:lnTo>
                    <a:lnTo>
                      <a:pt x="9" y="35"/>
                    </a:lnTo>
                    <a:lnTo>
                      <a:pt x="1" y="33"/>
                    </a:lnTo>
                    <a:lnTo>
                      <a:pt x="0" y="33"/>
                    </a:lnTo>
                    <a:lnTo>
                      <a:pt x="4" y="27"/>
                    </a:lnTo>
                    <a:lnTo>
                      <a:pt x="12" y="24"/>
                    </a:lnTo>
                    <a:lnTo>
                      <a:pt x="14" y="22"/>
                    </a:lnTo>
                    <a:lnTo>
                      <a:pt x="14" y="25"/>
                    </a:lnTo>
                    <a:lnTo>
                      <a:pt x="17" y="30"/>
                    </a:lnTo>
                    <a:close/>
                  </a:path>
                </a:pathLst>
              </a:custGeom>
              <a:solidFill>
                <a:srgbClr val="A4CA95"/>
              </a:solidFill>
              <a:ln w="9525">
                <a:noFill/>
                <a:round/>
                <a:headEnd/>
                <a:tailEnd/>
              </a:ln>
            </p:spPr>
            <p:txBody>
              <a:bodyPr/>
              <a:lstStyle/>
              <a:p>
                <a:endParaRPr lang="en-US"/>
              </a:p>
            </p:txBody>
          </p:sp>
          <p:sp>
            <p:nvSpPr>
              <p:cNvPr id="3689" name="Freeform 240"/>
              <p:cNvSpPr>
                <a:spLocks/>
              </p:cNvSpPr>
              <p:nvPr/>
            </p:nvSpPr>
            <p:spPr bwMode="gray">
              <a:xfrm>
                <a:off x="4505" y="1361"/>
                <a:ext cx="25" cy="40"/>
              </a:xfrm>
              <a:custGeom>
                <a:avLst/>
                <a:gdLst>
                  <a:gd name="T0" fmla="*/ 8 w 25"/>
                  <a:gd name="T1" fmla="*/ 28 h 40"/>
                  <a:gd name="T2" fmla="*/ 8 w 25"/>
                  <a:gd name="T3" fmla="*/ 26 h 40"/>
                  <a:gd name="T4" fmla="*/ 5 w 25"/>
                  <a:gd name="T5" fmla="*/ 22 h 40"/>
                  <a:gd name="T6" fmla="*/ 5 w 25"/>
                  <a:gd name="T7" fmla="*/ 16 h 40"/>
                  <a:gd name="T8" fmla="*/ 8 w 25"/>
                  <a:gd name="T9" fmla="*/ 13 h 40"/>
                  <a:gd name="T10" fmla="*/ 5 w 25"/>
                  <a:gd name="T11" fmla="*/ 12 h 40"/>
                  <a:gd name="T12" fmla="*/ 0 w 25"/>
                  <a:gd name="T13" fmla="*/ 9 h 40"/>
                  <a:gd name="T14" fmla="*/ 3 w 25"/>
                  <a:gd name="T15" fmla="*/ 7 h 40"/>
                  <a:gd name="T16" fmla="*/ 5 w 25"/>
                  <a:gd name="T17" fmla="*/ 6 h 40"/>
                  <a:gd name="T18" fmla="*/ 5 w 25"/>
                  <a:gd name="T19" fmla="*/ 4 h 40"/>
                  <a:gd name="T20" fmla="*/ 8 w 25"/>
                  <a:gd name="T21" fmla="*/ 0 h 40"/>
                  <a:gd name="T22" fmla="*/ 9 w 25"/>
                  <a:gd name="T23" fmla="*/ 0 h 40"/>
                  <a:gd name="T24" fmla="*/ 12 w 25"/>
                  <a:gd name="T25" fmla="*/ 4 h 40"/>
                  <a:gd name="T26" fmla="*/ 17 w 25"/>
                  <a:gd name="T27" fmla="*/ 7 h 40"/>
                  <a:gd name="T28" fmla="*/ 17 w 25"/>
                  <a:gd name="T29" fmla="*/ 9 h 40"/>
                  <a:gd name="T30" fmla="*/ 22 w 25"/>
                  <a:gd name="T31" fmla="*/ 15 h 40"/>
                  <a:gd name="T32" fmla="*/ 20 w 25"/>
                  <a:gd name="T33" fmla="*/ 16 h 40"/>
                  <a:gd name="T34" fmla="*/ 25 w 25"/>
                  <a:gd name="T35" fmla="*/ 21 h 40"/>
                  <a:gd name="T36" fmla="*/ 25 w 25"/>
                  <a:gd name="T37" fmla="*/ 25 h 40"/>
                  <a:gd name="T38" fmla="*/ 22 w 25"/>
                  <a:gd name="T39" fmla="*/ 31 h 40"/>
                  <a:gd name="T40" fmla="*/ 20 w 25"/>
                  <a:gd name="T41" fmla="*/ 37 h 40"/>
                  <a:gd name="T42" fmla="*/ 15 w 25"/>
                  <a:gd name="T43" fmla="*/ 40 h 40"/>
                  <a:gd name="T44" fmla="*/ 9 w 25"/>
                  <a:gd name="T45" fmla="*/ 40 h 40"/>
                  <a:gd name="T46" fmla="*/ 5 w 25"/>
                  <a:gd name="T47" fmla="*/ 34 h 40"/>
                  <a:gd name="T48" fmla="*/ 5 w 25"/>
                  <a:gd name="T49" fmla="*/ 31 h 40"/>
                  <a:gd name="T50" fmla="*/ 8 w 25"/>
                  <a:gd name="T51" fmla="*/ 28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40"/>
                  <a:gd name="T80" fmla="*/ 25 w 25"/>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40">
                    <a:moveTo>
                      <a:pt x="8" y="28"/>
                    </a:moveTo>
                    <a:lnTo>
                      <a:pt x="8" y="26"/>
                    </a:lnTo>
                    <a:lnTo>
                      <a:pt x="5" y="22"/>
                    </a:lnTo>
                    <a:lnTo>
                      <a:pt x="5" y="16"/>
                    </a:lnTo>
                    <a:lnTo>
                      <a:pt x="8" y="13"/>
                    </a:lnTo>
                    <a:lnTo>
                      <a:pt x="5" y="12"/>
                    </a:lnTo>
                    <a:lnTo>
                      <a:pt x="0" y="9"/>
                    </a:lnTo>
                    <a:lnTo>
                      <a:pt x="3" y="7"/>
                    </a:lnTo>
                    <a:lnTo>
                      <a:pt x="5" y="6"/>
                    </a:lnTo>
                    <a:lnTo>
                      <a:pt x="5" y="4"/>
                    </a:lnTo>
                    <a:lnTo>
                      <a:pt x="8" y="0"/>
                    </a:lnTo>
                    <a:lnTo>
                      <a:pt x="9" y="0"/>
                    </a:lnTo>
                    <a:lnTo>
                      <a:pt x="12" y="4"/>
                    </a:lnTo>
                    <a:lnTo>
                      <a:pt x="17" y="7"/>
                    </a:lnTo>
                    <a:lnTo>
                      <a:pt x="17" y="9"/>
                    </a:lnTo>
                    <a:lnTo>
                      <a:pt x="22" y="15"/>
                    </a:lnTo>
                    <a:lnTo>
                      <a:pt x="20" y="16"/>
                    </a:lnTo>
                    <a:lnTo>
                      <a:pt x="25" y="21"/>
                    </a:lnTo>
                    <a:lnTo>
                      <a:pt x="25" y="25"/>
                    </a:lnTo>
                    <a:lnTo>
                      <a:pt x="22" y="31"/>
                    </a:lnTo>
                    <a:lnTo>
                      <a:pt x="20" y="37"/>
                    </a:lnTo>
                    <a:lnTo>
                      <a:pt x="15" y="40"/>
                    </a:lnTo>
                    <a:lnTo>
                      <a:pt x="9" y="40"/>
                    </a:lnTo>
                    <a:lnTo>
                      <a:pt x="5" y="34"/>
                    </a:lnTo>
                    <a:lnTo>
                      <a:pt x="5" y="31"/>
                    </a:lnTo>
                    <a:lnTo>
                      <a:pt x="8" y="28"/>
                    </a:lnTo>
                    <a:close/>
                  </a:path>
                </a:pathLst>
              </a:custGeom>
              <a:solidFill>
                <a:srgbClr val="A4CA95"/>
              </a:solidFill>
              <a:ln w="9525">
                <a:noFill/>
                <a:round/>
                <a:headEnd/>
                <a:tailEnd/>
              </a:ln>
            </p:spPr>
            <p:txBody>
              <a:bodyPr/>
              <a:lstStyle/>
              <a:p>
                <a:endParaRPr lang="en-US"/>
              </a:p>
            </p:txBody>
          </p:sp>
          <p:sp>
            <p:nvSpPr>
              <p:cNvPr id="3690" name="Freeform 241"/>
              <p:cNvSpPr>
                <a:spLocks/>
              </p:cNvSpPr>
              <p:nvPr/>
            </p:nvSpPr>
            <p:spPr bwMode="gray">
              <a:xfrm>
                <a:off x="4500" y="1393"/>
                <a:ext cx="5" cy="8"/>
              </a:xfrm>
              <a:custGeom>
                <a:avLst/>
                <a:gdLst>
                  <a:gd name="T0" fmla="*/ 0 w 5"/>
                  <a:gd name="T1" fmla="*/ 6 h 8"/>
                  <a:gd name="T2" fmla="*/ 0 w 5"/>
                  <a:gd name="T3" fmla="*/ 2 h 8"/>
                  <a:gd name="T4" fmla="*/ 2 w 5"/>
                  <a:gd name="T5" fmla="*/ 0 h 8"/>
                  <a:gd name="T6" fmla="*/ 5 w 5"/>
                  <a:gd name="T7" fmla="*/ 2 h 8"/>
                  <a:gd name="T8" fmla="*/ 5 w 5"/>
                  <a:gd name="T9" fmla="*/ 5 h 8"/>
                  <a:gd name="T10" fmla="*/ 5 w 5"/>
                  <a:gd name="T11" fmla="*/ 6 h 8"/>
                  <a:gd name="T12" fmla="*/ 2 w 5"/>
                  <a:gd name="T13" fmla="*/ 8 h 8"/>
                  <a:gd name="T14" fmla="*/ 0 w 5"/>
                  <a:gd name="T15" fmla="*/ 8 h 8"/>
                  <a:gd name="T16" fmla="*/ 0 w 5"/>
                  <a:gd name="T17" fmla="*/ 5 h 8"/>
                  <a:gd name="T18" fmla="*/ 0 w 5"/>
                  <a:gd name="T19" fmla="*/ 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
                  <a:gd name="T32" fmla="*/ 5 w 5"/>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
                    <a:moveTo>
                      <a:pt x="0" y="6"/>
                    </a:moveTo>
                    <a:lnTo>
                      <a:pt x="0" y="2"/>
                    </a:lnTo>
                    <a:lnTo>
                      <a:pt x="2" y="0"/>
                    </a:lnTo>
                    <a:lnTo>
                      <a:pt x="5" y="2"/>
                    </a:lnTo>
                    <a:lnTo>
                      <a:pt x="5" y="5"/>
                    </a:lnTo>
                    <a:lnTo>
                      <a:pt x="5" y="6"/>
                    </a:lnTo>
                    <a:lnTo>
                      <a:pt x="2" y="8"/>
                    </a:lnTo>
                    <a:lnTo>
                      <a:pt x="0" y="8"/>
                    </a:lnTo>
                    <a:lnTo>
                      <a:pt x="0" y="5"/>
                    </a:lnTo>
                    <a:lnTo>
                      <a:pt x="0" y="6"/>
                    </a:lnTo>
                    <a:close/>
                  </a:path>
                </a:pathLst>
              </a:custGeom>
              <a:solidFill>
                <a:srgbClr val="A4CA95"/>
              </a:solidFill>
              <a:ln w="9525">
                <a:noFill/>
                <a:round/>
                <a:headEnd/>
                <a:tailEnd/>
              </a:ln>
            </p:spPr>
            <p:txBody>
              <a:bodyPr/>
              <a:lstStyle/>
              <a:p>
                <a:endParaRPr lang="en-US"/>
              </a:p>
            </p:txBody>
          </p:sp>
          <p:sp>
            <p:nvSpPr>
              <p:cNvPr id="3691" name="Freeform 242"/>
              <p:cNvSpPr>
                <a:spLocks/>
              </p:cNvSpPr>
              <p:nvPr/>
            </p:nvSpPr>
            <p:spPr bwMode="gray">
              <a:xfrm>
                <a:off x="4497" y="1370"/>
                <a:ext cx="3" cy="6"/>
              </a:xfrm>
              <a:custGeom>
                <a:avLst/>
                <a:gdLst>
                  <a:gd name="T0" fmla="*/ 0 w 3"/>
                  <a:gd name="T1" fmla="*/ 6 h 6"/>
                  <a:gd name="T2" fmla="*/ 0 w 3"/>
                  <a:gd name="T3" fmla="*/ 0 h 6"/>
                  <a:gd name="T4" fmla="*/ 3 w 3"/>
                  <a:gd name="T5" fmla="*/ 0 h 6"/>
                  <a:gd name="T6" fmla="*/ 3 w 3"/>
                  <a:gd name="T7" fmla="*/ 3 h 6"/>
                  <a:gd name="T8" fmla="*/ 3 w 3"/>
                  <a:gd name="T9" fmla="*/ 4 h 6"/>
                  <a:gd name="T10" fmla="*/ 3 w 3"/>
                  <a:gd name="T11" fmla="*/ 6 h 6"/>
                  <a:gd name="T12" fmla="*/ 0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6"/>
                    </a:moveTo>
                    <a:lnTo>
                      <a:pt x="0" y="0"/>
                    </a:lnTo>
                    <a:lnTo>
                      <a:pt x="3" y="0"/>
                    </a:lnTo>
                    <a:lnTo>
                      <a:pt x="3" y="3"/>
                    </a:lnTo>
                    <a:lnTo>
                      <a:pt x="3" y="4"/>
                    </a:lnTo>
                    <a:lnTo>
                      <a:pt x="3" y="6"/>
                    </a:lnTo>
                    <a:lnTo>
                      <a:pt x="0" y="6"/>
                    </a:lnTo>
                    <a:close/>
                  </a:path>
                </a:pathLst>
              </a:custGeom>
              <a:solidFill>
                <a:srgbClr val="A4CA95"/>
              </a:solidFill>
              <a:ln w="9525">
                <a:noFill/>
                <a:round/>
                <a:headEnd/>
                <a:tailEnd/>
              </a:ln>
            </p:spPr>
            <p:txBody>
              <a:bodyPr/>
              <a:lstStyle/>
              <a:p>
                <a:endParaRPr lang="en-US"/>
              </a:p>
            </p:txBody>
          </p:sp>
          <p:sp>
            <p:nvSpPr>
              <p:cNvPr id="3692" name="Freeform 243"/>
              <p:cNvSpPr>
                <a:spLocks/>
              </p:cNvSpPr>
              <p:nvPr/>
            </p:nvSpPr>
            <p:spPr bwMode="gray">
              <a:xfrm>
                <a:off x="4477" y="1382"/>
                <a:ext cx="20" cy="19"/>
              </a:xfrm>
              <a:custGeom>
                <a:avLst/>
                <a:gdLst>
                  <a:gd name="T0" fmla="*/ 8 w 20"/>
                  <a:gd name="T1" fmla="*/ 16 h 19"/>
                  <a:gd name="T2" fmla="*/ 6 w 20"/>
                  <a:gd name="T3" fmla="*/ 13 h 19"/>
                  <a:gd name="T4" fmla="*/ 8 w 20"/>
                  <a:gd name="T5" fmla="*/ 11 h 19"/>
                  <a:gd name="T6" fmla="*/ 6 w 20"/>
                  <a:gd name="T7" fmla="*/ 10 h 19"/>
                  <a:gd name="T8" fmla="*/ 3 w 20"/>
                  <a:gd name="T9" fmla="*/ 7 h 19"/>
                  <a:gd name="T10" fmla="*/ 0 w 20"/>
                  <a:gd name="T11" fmla="*/ 4 h 19"/>
                  <a:gd name="T12" fmla="*/ 6 w 20"/>
                  <a:gd name="T13" fmla="*/ 0 h 19"/>
                  <a:gd name="T14" fmla="*/ 6 w 20"/>
                  <a:gd name="T15" fmla="*/ 1 h 19"/>
                  <a:gd name="T16" fmla="*/ 6 w 20"/>
                  <a:gd name="T17" fmla="*/ 4 h 19"/>
                  <a:gd name="T18" fmla="*/ 11 w 20"/>
                  <a:gd name="T19" fmla="*/ 4 h 19"/>
                  <a:gd name="T20" fmla="*/ 13 w 20"/>
                  <a:gd name="T21" fmla="*/ 4 h 19"/>
                  <a:gd name="T22" fmla="*/ 16 w 20"/>
                  <a:gd name="T23" fmla="*/ 7 h 19"/>
                  <a:gd name="T24" fmla="*/ 16 w 20"/>
                  <a:gd name="T25" fmla="*/ 10 h 19"/>
                  <a:gd name="T26" fmla="*/ 19 w 20"/>
                  <a:gd name="T27" fmla="*/ 11 h 19"/>
                  <a:gd name="T28" fmla="*/ 20 w 20"/>
                  <a:gd name="T29" fmla="*/ 13 h 19"/>
                  <a:gd name="T30" fmla="*/ 19 w 20"/>
                  <a:gd name="T31" fmla="*/ 19 h 19"/>
                  <a:gd name="T32" fmla="*/ 16 w 20"/>
                  <a:gd name="T33" fmla="*/ 17 h 19"/>
                  <a:gd name="T34" fmla="*/ 13 w 20"/>
                  <a:gd name="T35" fmla="*/ 16 h 19"/>
                  <a:gd name="T36" fmla="*/ 11 w 20"/>
                  <a:gd name="T37" fmla="*/ 16 h 19"/>
                  <a:gd name="T38" fmla="*/ 11 w 20"/>
                  <a:gd name="T39" fmla="*/ 13 h 19"/>
                  <a:gd name="T40" fmla="*/ 8 w 20"/>
                  <a:gd name="T41" fmla="*/ 16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9"/>
                  <a:gd name="T65" fmla="*/ 20 w 20"/>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9">
                    <a:moveTo>
                      <a:pt x="8" y="16"/>
                    </a:moveTo>
                    <a:lnTo>
                      <a:pt x="6" y="13"/>
                    </a:lnTo>
                    <a:lnTo>
                      <a:pt x="8" y="11"/>
                    </a:lnTo>
                    <a:lnTo>
                      <a:pt x="6" y="10"/>
                    </a:lnTo>
                    <a:lnTo>
                      <a:pt x="3" y="7"/>
                    </a:lnTo>
                    <a:lnTo>
                      <a:pt x="0" y="4"/>
                    </a:lnTo>
                    <a:lnTo>
                      <a:pt x="6" y="0"/>
                    </a:lnTo>
                    <a:lnTo>
                      <a:pt x="6" y="1"/>
                    </a:lnTo>
                    <a:lnTo>
                      <a:pt x="6" y="4"/>
                    </a:lnTo>
                    <a:lnTo>
                      <a:pt x="11" y="4"/>
                    </a:lnTo>
                    <a:lnTo>
                      <a:pt x="13" y="4"/>
                    </a:lnTo>
                    <a:lnTo>
                      <a:pt x="16" y="7"/>
                    </a:lnTo>
                    <a:lnTo>
                      <a:pt x="16" y="10"/>
                    </a:lnTo>
                    <a:lnTo>
                      <a:pt x="19" y="11"/>
                    </a:lnTo>
                    <a:lnTo>
                      <a:pt x="20" y="13"/>
                    </a:lnTo>
                    <a:lnTo>
                      <a:pt x="19" y="19"/>
                    </a:lnTo>
                    <a:lnTo>
                      <a:pt x="16" y="17"/>
                    </a:lnTo>
                    <a:lnTo>
                      <a:pt x="13" y="16"/>
                    </a:lnTo>
                    <a:lnTo>
                      <a:pt x="11" y="16"/>
                    </a:lnTo>
                    <a:lnTo>
                      <a:pt x="11" y="13"/>
                    </a:lnTo>
                    <a:lnTo>
                      <a:pt x="8" y="16"/>
                    </a:lnTo>
                    <a:close/>
                  </a:path>
                </a:pathLst>
              </a:custGeom>
              <a:solidFill>
                <a:srgbClr val="A4CA95"/>
              </a:solidFill>
              <a:ln w="9525">
                <a:noFill/>
                <a:round/>
                <a:headEnd/>
                <a:tailEnd/>
              </a:ln>
            </p:spPr>
            <p:txBody>
              <a:bodyPr/>
              <a:lstStyle/>
              <a:p>
                <a:endParaRPr lang="en-US"/>
              </a:p>
            </p:txBody>
          </p:sp>
          <p:sp>
            <p:nvSpPr>
              <p:cNvPr id="3693" name="Freeform 244"/>
              <p:cNvSpPr>
                <a:spLocks/>
              </p:cNvSpPr>
              <p:nvPr/>
            </p:nvSpPr>
            <p:spPr bwMode="gray">
              <a:xfrm>
                <a:off x="4500" y="1414"/>
                <a:ext cx="47" cy="25"/>
              </a:xfrm>
              <a:custGeom>
                <a:avLst/>
                <a:gdLst>
                  <a:gd name="T0" fmla="*/ 13 w 47"/>
                  <a:gd name="T1" fmla="*/ 15 h 25"/>
                  <a:gd name="T2" fmla="*/ 13 w 47"/>
                  <a:gd name="T3" fmla="*/ 12 h 25"/>
                  <a:gd name="T4" fmla="*/ 10 w 47"/>
                  <a:gd name="T5" fmla="*/ 7 h 25"/>
                  <a:gd name="T6" fmla="*/ 8 w 47"/>
                  <a:gd name="T7" fmla="*/ 7 h 25"/>
                  <a:gd name="T8" fmla="*/ 5 w 47"/>
                  <a:gd name="T9" fmla="*/ 7 h 25"/>
                  <a:gd name="T10" fmla="*/ 0 w 47"/>
                  <a:gd name="T11" fmla="*/ 4 h 25"/>
                  <a:gd name="T12" fmla="*/ 0 w 47"/>
                  <a:gd name="T13" fmla="*/ 0 h 25"/>
                  <a:gd name="T14" fmla="*/ 5 w 47"/>
                  <a:gd name="T15" fmla="*/ 0 h 25"/>
                  <a:gd name="T16" fmla="*/ 10 w 47"/>
                  <a:gd name="T17" fmla="*/ 0 h 25"/>
                  <a:gd name="T18" fmla="*/ 10 w 47"/>
                  <a:gd name="T19" fmla="*/ 4 h 25"/>
                  <a:gd name="T20" fmla="*/ 14 w 47"/>
                  <a:gd name="T21" fmla="*/ 1 h 25"/>
                  <a:gd name="T22" fmla="*/ 13 w 47"/>
                  <a:gd name="T23" fmla="*/ 7 h 25"/>
                  <a:gd name="T24" fmla="*/ 14 w 47"/>
                  <a:gd name="T25" fmla="*/ 6 h 25"/>
                  <a:gd name="T26" fmla="*/ 14 w 47"/>
                  <a:gd name="T27" fmla="*/ 12 h 25"/>
                  <a:gd name="T28" fmla="*/ 20 w 47"/>
                  <a:gd name="T29" fmla="*/ 10 h 25"/>
                  <a:gd name="T30" fmla="*/ 27 w 47"/>
                  <a:gd name="T31" fmla="*/ 12 h 25"/>
                  <a:gd name="T32" fmla="*/ 33 w 47"/>
                  <a:gd name="T33" fmla="*/ 13 h 25"/>
                  <a:gd name="T34" fmla="*/ 37 w 47"/>
                  <a:gd name="T35" fmla="*/ 13 h 25"/>
                  <a:gd name="T36" fmla="*/ 45 w 47"/>
                  <a:gd name="T37" fmla="*/ 13 h 25"/>
                  <a:gd name="T38" fmla="*/ 47 w 47"/>
                  <a:gd name="T39" fmla="*/ 15 h 25"/>
                  <a:gd name="T40" fmla="*/ 45 w 47"/>
                  <a:gd name="T41" fmla="*/ 18 h 25"/>
                  <a:gd name="T42" fmla="*/ 42 w 47"/>
                  <a:gd name="T43" fmla="*/ 22 h 25"/>
                  <a:gd name="T44" fmla="*/ 40 w 47"/>
                  <a:gd name="T45" fmla="*/ 25 h 25"/>
                  <a:gd name="T46" fmla="*/ 37 w 47"/>
                  <a:gd name="T47" fmla="*/ 25 h 25"/>
                  <a:gd name="T48" fmla="*/ 34 w 47"/>
                  <a:gd name="T49" fmla="*/ 22 h 25"/>
                  <a:gd name="T50" fmla="*/ 33 w 47"/>
                  <a:gd name="T51" fmla="*/ 22 h 25"/>
                  <a:gd name="T52" fmla="*/ 27 w 47"/>
                  <a:gd name="T53" fmla="*/ 22 h 25"/>
                  <a:gd name="T54" fmla="*/ 22 w 47"/>
                  <a:gd name="T55" fmla="*/ 21 h 25"/>
                  <a:gd name="T56" fmla="*/ 20 w 47"/>
                  <a:gd name="T57" fmla="*/ 21 h 25"/>
                  <a:gd name="T58" fmla="*/ 20 w 47"/>
                  <a:gd name="T59" fmla="*/ 22 h 25"/>
                  <a:gd name="T60" fmla="*/ 17 w 47"/>
                  <a:gd name="T61" fmla="*/ 25 h 25"/>
                  <a:gd name="T62" fmla="*/ 17 w 47"/>
                  <a:gd name="T63" fmla="*/ 22 h 25"/>
                  <a:gd name="T64" fmla="*/ 14 w 47"/>
                  <a:gd name="T65" fmla="*/ 22 h 25"/>
                  <a:gd name="T66" fmla="*/ 13 w 47"/>
                  <a:gd name="T67" fmla="*/ 22 h 25"/>
                  <a:gd name="T68" fmla="*/ 13 w 47"/>
                  <a:gd name="T69" fmla="*/ 19 h 25"/>
                  <a:gd name="T70" fmla="*/ 13 w 47"/>
                  <a:gd name="T71" fmla="*/ 18 h 25"/>
                  <a:gd name="T72" fmla="*/ 13 w 47"/>
                  <a:gd name="T73" fmla="*/ 13 h 25"/>
                  <a:gd name="T74" fmla="*/ 13 w 47"/>
                  <a:gd name="T75" fmla="*/ 12 h 25"/>
                  <a:gd name="T76" fmla="*/ 10 w 47"/>
                  <a:gd name="T77" fmla="*/ 7 h 25"/>
                  <a:gd name="T78" fmla="*/ 8 w 47"/>
                  <a:gd name="T79" fmla="*/ 7 h 25"/>
                  <a:gd name="T80" fmla="*/ 13 w 47"/>
                  <a:gd name="T81" fmla="*/ 15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25"/>
                  <a:gd name="T125" fmla="*/ 47 w 47"/>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25">
                    <a:moveTo>
                      <a:pt x="13" y="15"/>
                    </a:moveTo>
                    <a:lnTo>
                      <a:pt x="13" y="12"/>
                    </a:lnTo>
                    <a:lnTo>
                      <a:pt x="10" y="7"/>
                    </a:lnTo>
                    <a:lnTo>
                      <a:pt x="8" y="7"/>
                    </a:lnTo>
                    <a:lnTo>
                      <a:pt x="5" y="7"/>
                    </a:lnTo>
                    <a:lnTo>
                      <a:pt x="0" y="4"/>
                    </a:lnTo>
                    <a:lnTo>
                      <a:pt x="0" y="0"/>
                    </a:lnTo>
                    <a:lnTo>
                      <a:pt x="5" y="0"/>
                    </a:lnTo>
                    <a:lnTo>
                      <a:pt x="10" y="0"/>
                    </a:lnTo>
                    <a:lnTo>
                      <a:pt x="10" y="4"/>
                    </a:lnTo>
                    <a:lnTo>
                      <a:pt x="14" y="1"/>
                    </a:lnTo>
                    <a:lnTo>
                      <a:pt x="13" y="7"/>
                    </a:lnTo>
                    <a:lnTo>
                      <a:pt x="14" y="6"/>
                    </a:lnTo>
                    <a:lnTo>
                      <a:pt x="14" y="12"/>
                    </a:lnTo>
                    <a:lnTo>
                      <a:pt x="20" y="10"/>
                    </a:lnTo>
                    <a:lnTo>
                      <a:pt x="27" y="12"/>
                    </a:lnTo>
                    <a:lnTo>
                      <a:pt x="33" y="13"/>
                    </a:lnTo>
                    <a:lnTo>
                      <a:pt x="37" y="13"/>
                    </a:lnTo>
                    <a:lnTo>
                      <a:pt x="45" y="13"/>
                    </a:lnTo>
                    <a:lnTo>
                      <a:pt x="47" y="15"/>
                    </a:lnTo>
                    <a:lnTo>
                      <a:pt x="45" y="18"/>
                    </a:lnTo>
                    <a:lnTo>
                      <a:pt x="42" y="22"/>
                    </a:lnTo>
                    <a:lnTo>
                      <a:pt x="40" y="25"/>
                    </a:lnTo>
                    <a:lnTo>
                      <a:pt x="37" y="25"/>
                    </a:lnTo>
                    <a:lnTo>
                      <a:pt x="34" y="22"/>
                    </a:lnTo>
                    <a:lnTo>
                      <a:pt x="33" y="22"/>
                    </a:lnTo>
                    <a:lnTo>
                      <a:pt x="27" y="22"/>
                    </a:lnTo>
                    <a:lnTo>
                      <a:pt x="22" y="21"/>
                    </a:lnTo>
                    <a:lnTo>
                      <a:pt x="20" y="21"/>
                    </a:lnTo>
                    <a:lnTo>
                      <a:pt x="20" y="22"/>
                    </a:lnTo>
                    <a:lnTo>
                      <a:pt x="17" y="25"/>
                    </a:lnTo>
                    <a:lnTo>
                      <a:pt x="17" y="22"/>
                    </a:lnTo>
                    <a:lnTo>
                      <a:pt x="14" y="22"/>
                    </a:lnTo>
                    <a:lnTo>
                      <a:pt x="13" y="22"/>
                    </a:lnTo>
                    <a:lnTo>
                      <a:pt x="13" y="19"/>
                    </a:lnTo>
                    <a:lnTo>
                      <a:pt x="13" y="18"/>
                    </a:lnTo>
                    <a:lnTo>
                      <a:pt x="13" y="13"/>
                    </a:lnTo>
                    <a:lnTo>
                      <a:pt x="13" y="12"/>
                    </a:lnTo>
                    <a:lnTo>
                      <a:pt x="10" y="7"/>
                    </a:lnTo>
                    <a:lnTo>
                      <a:pt x="8" y="7"/>
                    </a:lnTo>
                    <a:lnTo>
                      <a:pt x="13" y="15"/>
                    </a:lnTo>
                    <a:close/>
                  </a:path>
                </a:pathLst>
              </a:custGeom>
              <a:solidFill>
                <a:srgbClr val="A4CA95"/>
              </a:solidFill>
              <a:ln w="9525">
                <a:noFill/>
                <a:round/>
                <a:headEnd/>
                <a:tailEnd/>
              </a:ln>
            </p:spPr>
            <p:txBody>
              <a:bodyPr/>
              <a:lstStyle/>
              <a:p>
                <a:endParaRPr lang="en-US"/>
              </a:p>
            </p:txBody>
          </p:sp>
          <p:sp>
            <p:nvSpPr>
              <p:cNvPr id="3694" name="Freeform 245"/>
              <p:cNvSpPr>
                <a:spLocks/>
              </p:cNvSpPr>
              <p:nvPr/>
            </p:nvSpPr>
            <p:spPr bwMode="gray">
              <a:xfrm>
                <a:off x="4505" y="1433"/>
                <a:ext cx="5" cy="8"/>
              </a:xfrm>
              <a:custGeom>
                <a:avLst/>
                <a:gdLst>
                  <a:gd name="T0" fmla="*/ 3 w 5"/>
                  <a:gd name="T1" fmla="*/ 8 h 8"/>
                  <a:gd name="T2" fmla="*/ 0 w 5"/>
                  <a:gd name="T3" fmla="*/ 3 h 8"/>
                  <a:gd name="T4" fmla="*/ 0 w 5"/>
                  <a:gd name="T5" fmla="*/ 2 h 8"/>
                  <a:gd name="T6" fmla="*/ 3 w 5"/>
                  <a:gd name="T7" fmla="*/ 0 h 8"/>
                  <a:gd name="T8" fmla="*/ 5 w 5"/>
                  <a:gd name="T9" fmla="*/ 0 h 8"/>
                  <a:gd name="T10" fmla="*/ 5 w 5"/>
                  <a:gd name="T11" fmla="*/ 6 h 8"/>
                  <a:gd name="T12" fmla="*/ 3 w 5"/>
                  <a:gd name="T13" fmla="*/ 8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3" y="8"/>
                    </a:moveTo>
                    <a:lnTo>
                      <a:pt x="0" y="3"/>
                    </a:lnTo>
                    <a:lnTo>
                      <a:pt x="0" y="2"/>
                    </a:lnTo>
                    <a:lnTo>
                      <a:pt x="3" y="0"/>
                    </a:lnTo>
                    <a:lnTo>
                      <a:pt x="5" y="0"/>
                    </a:lnTo>
                    <a:lnTo>
                      <a:pt x="5" y="6"/>
                    </a:lnTo>
                    <a:lnTo>
                      <a:pt x="3" y="8"/>
                    </a:lnTo>
                    <a:close/>
                  </a:path>
                </a:pathLst>
              </a:custGeom>
              <a:solidFill>
                <a:srgbClr val="A4CA95"/>
              </a:solidFill>
              <a:ln w="9525">
                <a:noFill/>
                <a:round/>
                <a:headEnd/>
                <a:tailEnd/>
              </a:ln>
            </p:spPr>
            <p:txBody>
              <a:bodyPr/>
              <a:lstStyle/>
              <a:p>
                <a:endParaRPr lang="en-US"/>
              </a:p>
            </p:txBody>
          </p:sp>
          <p:sp>
            <p:nvSpPr>
              <p:cNvPr id="3695" name="Freeform 246"/>
              <p:cNvSpPr>
                <a:spLocks/>
              </p:cNvSpPr>
              <p:nvPr/>
            </p:nvSpPr>
            <p:spPr bwMode="gray">
              <a:xfrm>
                <a:off x="4490" y="1420"/>
                <a:ext cx="12" cy="19"/>
              </a:xfrm>
              <a:custGeom>
                <a:avLst/>
                <a:gdLst>
                  <a:gd name="T0" fmla="*/ 0 w 12"/>
                  <a:gd name="T1" fmla="*/ 12 h 19"/>
                  <a:gd name="T2" fmla="*/ 3 w 12"/>
                  <a:gd name="T3" fmla="*/ 6 h 19"/>
                  <a:gd name="T4" fmla="*/ 6 w 12"/>
                  <a:gd name="T5" fmla="*/ 6 h 19"/>
                  <a:gd name="T6" fmla="*/ 6 w 12"/>
                  <a:gd name="T7" fmla="*/ 0 h 19"/>
                  <a:gd name="T8" fmla="*/ 10 w 12"/>
                  <a:gd name="T9" fmla="*/ 1 h 19"/>
                  <a:gd name="T10" fmla="*/ 12 w 12"/>
                  <a:gd name="T11" fmla="*/ 6 h 19"/>
                  <a:gd name="T12" fmla="*/ 10 w 12"/>
                  <a:gd name="T13" fmla="*/ 9 h 19"/>
                  <a:gd name="T14" fmla="*/ 12 w 12"/>
                  <a:gd name="T15" fmla="*/ 13 h 19"/>
                  <a:gd name="T16" fmla="*/ 10 w 12"/>
                  <a:gd name="T17" fmla="*/ 16 h 19"/>
                  <a:gd name="T18" fmla="*/ 7 w 12"/>
                  <a:gd name="T19" fmla="*/ 19 h 19"/>
                  <a:gd name="T20" fmla="*/ 6 w 12"/>
                  <a:gd name="T21" fmla="*/ 16 h 19"/>
                  <a:gd name="T22" fmla="*/ 6 w 12"/>
                  <a:gd name="T23" fmla="*/ 13 h 19"/>
                  <a:gd name="T24" fmla="*/ 6 w 12"/>
                  <a:gd name="T25" fmla="*/ 12 h 19"/>
                  <a:gd name="T26" fmla="*/ 0 w 12"/>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0" y="12"/>
                    </a:moveTo>
                    <a:lnTo>
                      <a:pt x="3" y="6"/>
                    </a:lnTo>
                    <a:lnTo>
                      <a:pt x="6" y="6"/>
                    </a:lnTo>
                    <a:lnTo>
                      <a:pt x="6" y="0"/>
                    </a:lnTo>
                    <a:lnTo>
                      <a:pt x="10" y="1"/>
                    </a:lnTo>
                    <a:lnTo>
                      <a:pt x="12" y="6"/>
                    </a:lnTo>
                    <a:lnTo>
                      <a:pt x="10" y="9"/>
                    </a:lnTo>
                    <a:lnTo>
                      <a:pt x="12" y="13"/>
                    </a:lnTo>
                    <a:lnTo>
                      <a:pt x="10" y="16"/>
                    </a:lnTo>
                    <a:lnTo>
                      <a:pt x="7" y="19"/>
                    </a:lnTo>
                    <a:lnTo>
                      <a:pt x="6" y="16"/>
                    </a:lnTo>
                    <a:lnTo>
                      <a:pt x="6" y="13"/>
                    </a:lnTo>
                    <a:lnTo>
                      <a:pt x="6" y="12"/>
                    </a:lnTo>
                    <a:lnTo>
                      <a:pt x="0" y="12"/>
                    </a:lnTo>
                    <a:close/>
                  </a:path>
                </a:pathLst>
              </a:custGeom>
              <a:solidFill>
                <a:srgbClr val="A4CA95"/>
              </a:solidFill>
              <a:ln w="9525">
                <a:noFill/>
                <a:round/>
                <a:headEnd/>
                <a:tailEnd/>
              </a:ln>
            </p:spPr>
            <p:txBody>
              <a:bodyPr/>
              <a:lstStyle/>
              <a:p>
                <a:endParaRPr lang="en-US"/>
              </a:p>
            </p:txBody>
          </p:sp>
          <p:sp>
            <p:nvSpPr>
              <p:cNvPr id="3696" name="Freeform 247"/>
              <p:cNvSpPr>
                <a:spLocks/>
              </p:cNvSpPr>
              <p:nvPr/>
            </p:nvSpPr>
            <p:spPr bwMode="gray">
              <a:xfrm>
                <a:off x="4483" y="1386"/>
                <a:ext cx="17" cy="21"/>
              </a:xfrm>
              <a:custGeom>
                <a:avLst/>
                <a:gdLst>
                  <a:gd name="T0" fmla="*/ 0 w 17"/>
                  <a:gd name="T1" fmla="*/ 13 h 21"/>
                  <a:gd name="T2" fmla="*/ 5 w 17"/>
                  <a:gd name="T3" fmla="*/ 9 h 21"/>
                  <a:gd name="T4" fmla="*/ 2 w 17"/>
                  <a:gd name="T5" fmla="*/ 9 h 21"/>
                  <a:gd name="T6" fmla="*/ 0 w 17"/>
                  <a:gd name="T7" fmla="*/ 6 h 21"/>
                  <a:gd name="T8" fmla="*/ 0 w 17"/>
                  <a:gd name="T9" fmla="*/ 1 h 21"/>
                  <a:gd name="T10" fmla="*/ 2 w 17"/>
                  <a:gd name="T11" fmla="*/ 0 h 21"/>
                  <a:gd name="T12" fmla="*/ 2 w 17"/>
                  <a:gd name="T13" fmla="*/ 3 h 21"/>
                  <a:gd name="T14" fmla="*/ 5 w 17"/>
                  <a:gd name="T15" fmla="*/ 3 h 21"/>
                  <a:gd name="T16" fmla="*/ 10 w 17"/>
                  <a:gd name="T17" fmla="*/ 3 h 21"/>
                  <a:gd name="T18" fmla="*/ 13 w 17"/>
                  <a:gd name="T19" fmla="*/ 6 h 21"/>
                  <a:gd name="T20" fmla="*/ 13 w 17"/>
                  <a:gd name="T21" fmla="*/ 9 h 21"/>
                  <a:gd name="T22" fmla="*/ 14 w 17"/>
                  <a:gd name="T23" fmla="*/ 12 h 21"/>
                  <a:gd name="T24" fmla="*/ 14 w 17"/>
                  <a:gd name="T25" fmla="*/ 16 h 21"/>
                  <a:gd name="T26" fmla="*/ 17 w 17"/>
                  <a:gd name="T27" fmla="*/ 19 h 21"/>
                  <a:gd name="T28" fmla="*/ 17 w 17"/>
                  <a:gd name="T29" fmla="*/ 21 h 21"/>
                  <a:gd name="T30" fmla="*/ 13 w 17"/>
                  <a:gd name="T31" fmla="*/ 16 h 21"/>
                  <a:gd name="T32" fmla="*/ 10 w 17"/>
                  <a:gd name="T33" fmla="*/ 15 h 21"/>
                  <a:gd name="T34" fmla="*/ 7 w 17"/>
                  <a:gd name="T35" fmla="*/ 15 h 21"/>
                  <a:gd name="T36" fmla="*/ 7 w 17"/>
                  <a:gd name="T37" fmla="*/ 13 h 21"/>
                  <a:gd name="T38" fmla="*/ 5 w 17"/>
                  <a:gd name="T39" fmla="*/ 12 h 21"/>
                  <a:gd name="T40" fmla="*/ 0 w 17"/>
                  <a:gd name="T41" fmla="*/ 13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1"/>
                  <a:gd name="T65" fmla="*/ 17 w 1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1">
                    <a:moveTo>
                      <a:pt x="0" y="13"/>
                    </a:moveTo>
                    <a:lnTo>
                      <a:pt x="5" y="9"/>
                    </a:lnTo>
                    <a:lnTo>
                      <a:pt x="2" y="9"/>
                    </a:lnTo>
                    <a:lnTo>
                      <a:pt x="0" y="6"/>
                    </a:lnTo>
                    <a:lnTo>
                      <a:pt x="0" y="1"/>
                    </a:lnTo>
                    <a:lnTo>
                      <a:pt x="2" y="0"/>
                    </a:lnTo>
                    <a:lnTo>
                      <a:pt x="2" y="3"/>
                    </a:lnTo>
                    <a:lnTo>
                      <a:pt x="5" y="3"/>
                    </a:lnTo>
                    <a:lnTo>
                      <a:pt x="10" y="3"/>
                    </a:lnTo>
                    <a:lnTo>
                      <a:pt x="13" y="6"/>
                    </a:lnTo>
                    <a:lnTo>
                      <a:pt x="13" y="9"/>
                    </a:lnTo>
                    <a:lnTo>
                      <a:pt x="14" y="12"/>
                    </a:lnTo>
                    <a:lnTo>
                      <a:pt x="14" y="16"/>
                    </a:lnTo>
                    <a:lnTo>
                      <a:pt x="17" y="19"/>
                    </a:lnTo>
                    <a:lnTo>
                      <a:pt x="17" y="21"/>
                    </a:lnTo>
                    <a:lnTo>
                      <a:pt x="13" y="16"/>
                    </a:lnTo>
                    <a:lnTo>
                      <a:pt x="10" y="15"/>
                    </a:lnTo>
                    <a:lnTo>
                      <a:pt x="7" y="15"/>
                    </a:lnTo>
                    <a:lnTo>
                      <a:pt x="7" y="13"/>
                    </a:lnTo>
                    <a:lnTo>
                      <a:pt x="5" y="12"/>
                    </a:lnTo>
                    <a:lnTo>
                      <a:pt x="0" y="13"/>
                    </a:lnTo>
                    <a:close/>
                  </a:path>
                </a:pathLst>
              </a:custGeom>
              <a:solidFill>
                <a:srgbClr val="A4CA95"/>
              </a:solidFill>
              <a:ln w="9525">
                <a:noFill/>
                <a:round/>
                <a:headEnd/>
                <a:tailEnd/>
              </a:ln>
            </p:spPr>
            <p:txBody>
              <a:bodyPr/>
              <a:lstStyle/>
              <a:p>
                <a:endParaRPr lang="en-US"/>
              </a:p>
            </p:txBody>
          </p:sp>
          <p:sp>
            <p:nvSpPr>
              <p:cNvPr id="3697" name="Freeform 248"/>
              <p:cNvSpPr>
                <a:spLocks/>
              </p:cNvSpPr>
              <p:nvPr/>
            </p:nvSpPr>
            <p:spPr bwMode="gray">
              <a:xfrm>
                <a:off x="4488" y="1420"/>
                <a:ext cx="14" cy="21"/>
              </a:xfrm>
              <a:custGeom>
                <a:avLst/>
                <a:gdLst>
                  <a:gd name="T0" fmla="*/ 0 w 14"/>
                  <a:gd name="T1" fmla="*/ 13 h 21"/>
                  <a:gd name="T2" fmla="*/ 5 w 14"/>
                  <a:gd name="T3" fmla="*/ 6 h 21"/>
                  <a:gd name="T4" fmla="*/ 9 w 14"/>
                  <a:gd name="T5" fmla="*/ 7 h 21"/>
                  <a:gd name="T6" fmla="*/ 5 w 14"/>
                  <a:gd name="T7" fmla="*/ 0 h 21"/>
                  <a:gd name="T8" fmla="*/ 9 w 14"/>
                  <a:gd name="T9" fmla="*/ 1 h 21"/>
                  <a:gd name="T10" fmla="*/ 12 w 14"/>
                  <a:gd name="T11" fmla="*/ 6 h 21"/>
                  <a:gd name="T12" fmla="*/ 14 w 14"/>
                  <a:gd name="T13" fmla="*/ 9 h 21"/>
                  <a:gd name="T14" fmla="*/ 12 w 14"/>
                  <a:gd name="T15" fmla="*/ 13 h 21"/>
                  <a:gd name="T16" fmla="*/ 14 w 14"/>
                  <a:gd name="T17" fmla="*/ 16 h 21"/>
                  <a:gd name="T18" fmla="*/ 9 w 14"/>
                  <a:gd name="T19" fmla="*/ 21 h 21"/>
                  <a:gd name="T20" fmla="*/ 8 w 14"/>
                  <a:gd name="T21" fmla="*/ 19 h 21"/>
                  <a:gd name="T22" fmla="*/ 9 w 14"/>
                  <a:gd name="T23" fmla="*/ 15 h 21"/>
                  <a:gd name="T24" fmla="*/ 8 w 14"/>
                  <a:gd name="T25" fmla="*/ 13 h 21"/>
                  <a:gd name="T26" fmla="*/ 0 w 14"/>
                  <a:gd name="T27" fmla="*/ 13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1"/>
                  <a:gd name="T44" fmla="*/ 14 w 1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1">
                    <a:moveTo>
                      <a:pt x="0" y="13"/>
                    </a:moveTo>
                    <a:lnTo>
                      <a:pt x="5" y="6"/>
                    </a:lnTo>
                    <a:lnTo>
                      <a:pt x="9" y="7"/>
                    </a:lnTo>
                    <a:lnTo>
                      <a:pt x="5" y="0"/>
                    </a:lnTo>
                    <a:lnTo>
                      <a:pt x="9" y="1"/>
                    </a:lnTo>
                    <a:lnTo>
                      <a:pt x="12" y="6"/>
                    </a:lnTo>
                    <a:lnTo>
                      <a:pt x="14" y="9"/>
                    </a:lnTo>
                    <a:lnTo>
                      <a:pt x="12" y="13"/>
                    </a:lnTo>
                    <a:lnTo>
                      <a:pt x="14" y="16"/>
                    </a:lnTo>
                    <a:lnTo>
                      <a:pt x="9" y="21"/>
                    </a:lnTo>
                    <a:lnTo>
                      <a:pt x="8" y="19"/>
                    </a:lnTo>
                    <a:lnTo>
                      <a:pt x="9" y="15"/>
                    </a:lnTo>
                    <a:lnTo>
                      <a:pt x="8" y="13"/>
                    </a:lnTo>
                    <a:lnTo>
                      <a:pt x="0" y="13"/>
                    </a:lnTo>
                    <a:close/>
                  </a:path>
                </a:pathLst>
              </a:custGeom>
              <a:solidFill>
                <a:srgbClr val="A4CA95"/>
              </a:solidFill>
              <a:ln w="9525">
                <a:noFill/>
                <a:round/>
                <a:headEnd/>
                <a:tailEnd/>
              </a:ln>
            </p:spPr>
            <p:txBody>
              <a:bodyPr/>
              <a:lstStyle/>
              <a:p>
                <a:endParaRPr lang="en-US"/>
              </a:p>
            </p:txBody>
          </p:sp>
          <p:sp>
            <p:nvSpPr>
              <p:cNvPr id="3698" name="Freeform 249"/>
              <p:cNvSpPr>
                <a:spLocks/>
              </p:cNvSpPr>
              <p:nvPr/>
            </p:nvSpPr>
            <p:spPr bwMode="gray">
              <a:xfrm>
                <a:off x="4451" y="1415"/>
                <a:ext cx="32" cy="27"/>
              </a:xfrm>
              <a:custGeom>
                <a:avLst/>
                <a:gdLst>
                  <a:gd name="T0" fmla="*/ 12 w 32"/>
                  <a:gd name="T1" fmla="*/ 27 h 27"/>
                  <a:gd name="T2" fmla="*/ 9 w 32"/>
                  <a:gd name="T3" fmla="*/ 27 h 27"/>
                  <a:gd name="T4" fmla="*/ 12 w 32"/>
                  <a:gd name="T5" fmla="*/ 24 h 27"/>
                  <a:gd name="T6" fmla="*/ 14 w 32"/>
                  <a:gd name="T7" fmla="*/ 20 h 27"/>
                  <a:gd name="T8" fmla="*/ 12 w 32"/>
                  <a:gd name="T9" fmla="*/ 18 h 27"/>
                  <a:gd name="T10" fmla="*/ 6 w 32"/>
                  <a:gd name="T11" fmla="*/ 17 h 27"/>
                  <a:gd name="T12" fmla="*/ 6 w 32"/>
                  <a:gd name="T13" fmla="*/ 18 h 27"/>
                  <a:gd name="T14" fmla="*/ 5 w 32"/>
                  <a:gd name="T15" fmla="*/ 20 h 27"/>
                  <a:gd name="T16" fmla="*/ 2 w 32"/>
                  <a:gd name="T17" fmla="*/ 18 h 27"/>
                  <a:gd name="T18" fmla="*/ 0 w 32"/>
                  <a:gd name="T19" fmla="*/ 17 h 27"/>
                  <a:gd name="T20" fmla="*/ 2 w 32"/>
                  <a:gd name="T21" fmla="*/ 12 h 27"/>
                  <a:gd name="T22" fmla="*/ 5 w 32"/>
                  <a:gd name="T23" fmla="*/ 12 h 27"/>
                  <a:gd name="T24" fmla="*/ 6 w 32"/>
                  <a:gd name="T25" fmla="*/ 12 h 27"/>
                  <a:gd name="T26" fmla="*/ 2 w 32"/>
                  <a:gd name="T27" fmla="*/ 9 h 27"/>
                  <a:gd name="T28" fmla="*/ 6 w 32"/>
                  <a:gd name="T29" fmla="*/ 5 h 27"/>
                  <a:gd name="T30" fmla="*/ 9 w 32"/>
                  <a:gd name="T31" fmla="*/ 9 h 27"/>
                  <a:gd name="T32" fmla="*/ 12 w 32"/>
                  <a:gd name="T33" fmla="*/ 11 h 27"/>
                  <a:gd name="T34" fmla="*/ 14 w 32"/>
                  <a:gd name="T35" fmla="*/ 9 h 27"/>
                  <a:gd name="T36" fmla="*/ 17 w 32"/>
                  <a:gd name="T37" fmla="*/ 5 h 27"/>
                  <a:gd name="T38" fmla="*/ 22 w 32"/>
                  <a:gd name="T39" fmla="*/ 0 h 27"/>
                  <a:gd name="T40" fmla="*/ 25 w 32"/>
                  <a:gd name="T41" fmla="*/ 5 h 27"/>
                  <a:gd name="T42" fmla="*/ 26 w 32"/>
                  <a:gd name="T43" fmla="*/ 12 h 27"/>
                  <a:gd name="T44" fmla="*/ 29 w 32"/>
                  <a:gd name="T45" fmla="*/ 12 h 27"/>
                  <a:gd name="T46" fmla="*/ 32 w 32"/>
                  <a:gd name="T47" fmla="*/ 11 h 27"/>
                  <a:gd name="T48" fmla="*/ 32 w 32"/>
                  <a:gd name="T49" fmla="*/ 18 h 27"/>
                  <a:gd name="T50" fmla="*/ 29 w 32"/>
                  <a:gd name="T51" fmla="*/ 20 h 27"/>
                  <a:gd name="T52" fmla="*/ 26 w 32"/>
                  <a:gd name="T53" fmla="*/ 21 h 27"/>
                  <a:gd name="T54" fmla="*/ 25 w 32"/>
                  <a:gd name="T55" fmla="*/ 24 h 27"/>
                  <a:gd name="T56" fmla="*/ 20 w 32"/>
                  <a:gd name="T57" fmla="*/ 20 h 27"/>
                  <a:gd name="T58" fmla="*/ 12 w 32"/>
                  <a:gd name="T59" fmla="*/ 27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27"/>
                  <a:gd name="T92" fmla="*/ 32 w 32"/>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27">
                    <a:moveTo>
                      <a:pt x="12" y="27"/>
                    </a:moveTo>
                    <a:lnTo>
                      <a:pt x="9" y="27"/>
                    </a:lnTo>
                    <a:lnTo>
                      <a:pt x="12" y="24"/>
                    </a:lnTo>
                    <a:lnTo>
                      <a:pt x="14" y="20"/>
                    </a:lnTo>
                    <a:lnTo>
                      <a:pt x="12" y="18"/>
                    </a:lnTo>
                    <a:lnTo>
                      <a:pt x="6" y="17"/>
                    </a:lnTo>
                    <a:lnTo>
                      <a:pt x="6" y="18"/>
                    </a:lnTo>
                    <a:lnTo>
                      <a:pt x="5" y="20"/>
                    </a:lnTo>
                    <a:lnTo>
                      <a:pt x="2" y="18"/>
                    </a:lnTo>
                    <a:lnTo>
                      <a:pt x="0" y="17"/>
                    </a:lnTo>
                    <a:lnTo>
                      <a:pt x="2" y="12"/>
                    </a:lnTo>
                    <a:lnTo>
                      <a:pt x="5" y="12"/>
                    </a:lnTo>
                    <a:lnTo>
                      <a:pt x="6" y="12"/>
                    </a:lnTo>
                    <a:lnTo>
                      <a:pt x="2" y="9"/>
                    </a:lnTo>
                    <a:lnTo>
                      <a:pt x="6" y="5"/>
                    </a:lnTo>
                    <a:lnTo>
                      <a:pt x="9" y="9"/>
                    </a:lnTo>
                    <a:lnTo>
                      <a:pt x="12" y="11"/>
                    </a:lnTo>
                    <a:lnTo>
                      <a:pt x="14" y="9"/>
                    </a:lnTo>
                    <a:lnTo>
                      <a:pt x="17" y="5"/>
                    </a:lnTo>
                    <a:lnTo>
                      <a:pt x="22" y="0"/>
                    </a:lnTo>
                    <a:lnTo>
                      <a:pt x="25" y="5"/>
                    </a:lnTo>
                    <a:lnTo>
                      <a:pt x="26" y="12"/>
                    </a:lnTo>
                    <a:lnTo>
                      <a:pt x="29" y="12"/>
                    </a:lnTo>
                    <a:lnTo>
                      <a:pt x="32" y="11"/>
                    </a:lnTo>
                    <a:lnTo>
                      <a:pt x="32" y="18"/>
                    </a:lnTo>
                    <a:lnTo>
                      <a:pt x="29" y="20"/>
                    </a:lnTo>
                    <a:lnTo>
                      <a:pt x="26" y="21"/>
                    </a:lnTo>
                    <a:lnTo>
                      <a:pt x="25" y="24"/>
                    </a:lnTo>
                    <a:lnTo>
                      <a:pt x="20" y="20"/>
                    </a:lnTo>
                    <a:lnTo>
                      <a:pt x="12" y="27"/>
                    </a:lnTo>
                    <a:close/>
                  </a:path>
                </a:pathLst>
              </a:custGeom>
              <a:solidFill>
                <a:srgbClr val="A4CA95"/>
              </a:solidFill>
              <a:ln w="9525">
                <a:noFill/>
                <a:round/>
                <a:headEnd/>
                <a:tailEnd/>
              </a:ln>
            </p:spPr>
            <p:txBody>
              <a:bodyPr/>
              <a:lstStyle/>
              <a:p>
                <a:endParaRPr lang="en-US"/>
              </a:p>
            </p:txBody>
          </p:sp>
          <p:sp>
            <p:nvSpPr>
              <p:cNvPr id="3699" name="Freeform 250"/>
              <p:cNvSpPr>
                <a:spLocks/>
              </p:cNvSpPr>
              <p:nvPr/>
            </p:nvSpPr>
            <p:spPr bwMode="gray">
              <a:xfrm>
                <a:off x="4431" y="1439"/>
                <a:ext cx="20" cy="33"/>
              </a:xfrm>
              <a:custGeom>
                <a:avLst/>
                <a:gdLst>
                  <a:gd name="T0" fmla="*/ 17 w 20"/>
                  <a:gd name="T1" fmla="*/ 18 h 33"/>
                  <a:gd name="T2" fmla="*/ 14 w 20"/>
                  <a:gd name="T3" fmla="*/ 27 h 33"/>
                  <a:gd name="T4" fmla="*/ 9 w 20"/>
                  <a:gd name="T5" fmla="*/ 28 h 33"/>
                  <a:gd name="T6" fmla="*/ 8 w 20"/>
                  <a:gd name="T7" fmla="*/ 33 h 33"/>
                  <a:gd name="T8" fmla="*/ 5 w 20"/>
                  <a:gd name="T9" fmla="*/ 33 h 33"/>
                  <a:gd name="T10" fmla="*/ 5 w 20"/>
                  <a:gd name="T11" fmla="*/ 27 h 33"/>
                  <a:gd name="T12" fmla="*/ 0 w 20"/>
                  <a:gd name="T13" fmla="*/ 25 h 33"/>
                  <a:gd name="T14" fmla="*/ 2 w 20"/>
                  <a:gd name="T15" fmla="*/ 13 h 33"/>
                  <a:gd name="T16" fmla="*/ 8 w 20"/>
                  <a:gd name="T17" fmla="*/ 9 h 33"/>
                  <a:gd name="T18" fmla="*/ 5 w 20"/>
                  <a:gd name="T19" fmla="*/ 6 h 33"/>
                  <a:gd name="T20" fmla="*/ 9 w 20"/>
                  <a:gd name="T21" fmla="*/ 0 h 33"/>
                  <a:gd name="T22" fmla="*/ 17 w 20"/>
                  <a:gd name="T23" fmla="*/ 3 h 33"/>
                  <a:gd name="T24" fmla="*/ 14 w 20"/>
                  <a:gd name="T25" fmla="*/ 7 h 33"/>
                  <a:gd name="T26" fmla="*/ 20 w 20"/>
                  <a:gd name="T27" fmla="*/ 7 h 33"/>
                  <a:gd name="T28" fmla="*/ 17 w 20"/>
                  <a:gd name="T29" fmla="*/ 18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33"/>
                  <a:gd name="T47" fmla="*/ 20 w 20"/>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33">
                    <a:moveTo>
                      <a:pt x="17" y="18"/>
                    </a:moveTo>
                    <a:lnTo>
                      <a:pt x="14" y="27"/>
                    </a:lnTo>
                    <a:lnTo>
                      <a:pt x="9" y="28"/>
                    </a:lnTo>
                    <a:lnTo>
                      <a:pt x="8" y="33"/>
                    </a:lnTo>
                    <a:lnTo>
                      <a:pt x="5" y="33"/>
                    </a:lnTo>
                    <a:lnTo>
                      <a:pt x="5" y="27"/>
                    </a:lnTo>
                    <a:lnTo>
                      <a:pt x="0" y="25"/>
                    </a:lnTo>
                    <a:lnTo>
                      <a:pt x="2" y="13"/>
                    </a:lnTo>
                    <a:lnTo>
                      <a:pt x="8" y="9"/>
                    </a:lnTo>
                    <a:lnTo>
                      <a:pt x="5" y="6"/>
                    </a:lnTo>
                    <a:lnTo>
                      <a:pt x="9" y="0"/>
                    </a:lnTo>
                    <a:lnTo>
                      <a:pt x="17" y="3"/>
                    </a:lnTo>
                    <a:lnTo>
                      <a:pt x="14" y="7"/>
                    </a:lnTo>
                    <a:lnTo>
                      <a:pt x="20" y="7"/>
                    </a:lnTo>
                    <a:lnTo>
                      <a:pt x="17" y="18"/>
                    </a:lnTo>
                    <a:close/>
                  </a:path>
                </a:pathLst>
              </a:custGeom>
              <a:solidFill>
                <a:srgbClr val="A4CA95"/>
              </a:solidFill>
              <a:ln w="9525">
                <a:noFill/>
                <a:round/>
                <a:headEnd/>
                <a:tailEnd/>
              </a:ln>
            </p:spPr>
            <p:txBody>
              <a:bodyPr/>
              <a:lstStyle/>
              <a:p>
                <a:endParaRPr lang="en-US"/>
              </a:p>
            </p:txBody>
          </p:sp>
          <p:sp>
            <p:nvSpPr>
              <p:cNvPr id="3700" name="Freeform 251"/>
              <p:cNvSpPr>
                <a:spLocks/>
              </p:cNvSpPr>
              <p:nvPr/>
            </p:nvSpPr>
            <p:spPr bwMode="gray">
              <a:xfrm>
                <a:off x="4436" y="1410"/>
                <a:ext cx="20" cy="17"/>
              </a:xfrm>
              <a:custGeom>
                <a:avLst/>
                <a:gdLst>
                  <a:gd name="T0" fmla="*/ 9 w 20"/>
                  <a:gd name="T1" fmla="*/ 17 h 17"/>
                  <a:gd name="T2" fmla="*/ 7 w 20"/>
                  <a:gd name="T3" fmla="*/ 14 h 17"/>
                  <a:gd name="T4" fmla="*/ 3 w 20"/>
                  <a:gd name="T5" fmla="*/ 17 h 17"/>
                  <a:gd name="T6" fmla="*/ 0 w 20"/>
                  <a:gd name="T7" fmla="*/ 14 h 17"/>
                  <a:gd name="T8" fmla="*/ 4 w 20"/>
                  <a:gd name="T9" fmla="*/ 10 h 17"/>
                  <a:gd name="T10" fmla="*/ 9 w 20"/>
                  <a:gd name="T11" fmla="*/ 4 h 17"/>
                  <a:gd name="T12" fmla="*/ 15 w 20"/>
                  <a:gd name="T13" fmla="*/ 0 h 17"/>
                  <a:gd name="T14" fmla="*/ 17 w 20"/>
                  <a:gd name="T15" fmla="*/ 0 h 17"/>
                  <a:gd name="T16" fmla="*/ 20 w 20"/>
                  <a:gd name="T17" fmla="*/ 4 h 17"/>
                  <a:gd name="T18" fmla="*/ 17 w 20"/>
                  <a:gd name="T19" fmla="*/ 8 h 17"/>
                  <a:gd name="T20" fmla="*/ 17 w 20"/>
                  <a:gd name="T21" fmla="*/ 11 h 17"/>
                  <a:gd name="T22" fmla="*/ 15 w 20"/>
                  <a:gd name="T23" fmla="*/ 11 h 17"/>
                  <a:gd name="T24" fmla="*/ 12 w 20"/>
                  <a:gd name="T25" fmla="*/ 11 h 17"/>
                  <a:gd name="T26" fmla="*/ 9 w 20"/>
                  <a:gd name="T27" fmla="*/ 16 h 17"/>
                  <a:gd name="T28" fmla="*/ 9 w 20"/>
                  <a:gd name="T29" fmla="*/ 1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7"/>
                  <a:gd name="T47" fmla="*/ 20 w 2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7">
                    <a:moveTo>
                      <a:pt x="9" y="17"/>
                    </a:moveTo>
                    <a:lnTo>
                      <a:pt x="7" y="14"/>
                    </a:lnTo>
                    <a:lnTo>
                      <a:pt x="3" y="17"/>
                    </a:lnTo>
                    <a:lnTo>
                      <a:pt x="0" y="14"/>
                    </a:lnTo>
                    <a:lnTo>
                      <a:pt x="4" y="10"/>
                    </a:lnTo>
                    <a:lnTo>
                      <a:pt x="9" y="4"/>
                    </a:lnTo>
                    <a:lnTo>
                      <a:pt x="15" y="0"/>
                    </a:lnTo>
                    <a:lnTo>
                      <a:pt x="17" y="0"/>
                    </a:lnTo>
                    <a:lnTo>
                      <a:pt x="20" y="4"/>
                    </a:lnTo>
                    <a:lnTo>
                      <a:pt x="17" y="8"/>
                    </a:lnTo>
                    <a:lnTo>
                      <a:pt x="17" y="11"/>
                    </a:lnTo>
                    <a:lnTo>
                      <a:pt x="15" y="11"/>
                    </a:lnTo>
                    <a:lnTo>
                      <a:pt x="12" y="11"/>
                    </a:lnTo>
                    <a:lnTo>
                      <a:pt x="9" y="16"/>
                    </a:lnTo>
                    <a:lnTo>
                      <a:pt x="9" y="17"/>
                    </a:lnTo>
                    <a:close/>
                  </a:path>
                </a:pathLst>
              </a:custGeom>
              <a:solidFill>
                <a:srgbClr val="A4CA95"/>
              </a:solidFill>
              <a:ln w="9525">
                <a:noFill/>
                <a:round/>
                <a:headEnd/>
                <a:tailEnd/>
              </a:ln>
            </p:spPr>
            <p:txBody>
              <a:bodyPr/>
              <a:lstStyle/>
              <a:p>
                <a:endParaRPr lang="en-US"/>
              </a:p>
            </p:txBody>
          </p:sp>
          <p:sp>
            <p:nvSpPr>
              <p:cNvPr id="3701" name="Freeform 252"/>
              <p:cNvSpPr>
                <a:spLocks/>
              </p:cNvSpPr>
              <p:nvPr/>
            </p:nvSpPr>
            <p:spPr bwMode="gray">
              <a:xfrm>
                <a:off x="4448" y="1452"/>
                <a:ext cx="45" cy="39"/>
              </a:xfrm>
              <a:custGeom>
                <a:avLst/>
                <a:gdLst>
                  <a:gd name="T0" fmla="*/ 0 w 45"/>
                  <a:gd name="T1" fmla="*/ 14 h 39"/>
                  <a:gd name="T2" fmla="*/ 3 w 45"/>
                  <a:gd name="T3" fmla="*/ 12 h 39"/>
                  <a:gd name="T4" fmla="*/ 3 w 45"/>
                  <a:gd name="T5" fmla="*/ 8 h 39"/>
                  <a:gd name="T6" fmla="*/ 12 w 45"/>
                  <a:gd name="T7" fmla="*/ 0 h 39"/>
                  <a:gd name="T8" fmla="*/ 15 w 45"/>
                  <a:gd name="T9" fmla="*/ 6 h 39"/>
                  <a:gd name="T10" fmla="*/ 20 w 45"/>
                  <a:gd name="T11" fmla="*/ 5 h 39"/>
                  <a:gd name="T12" fmla="*/ 20 w 45"/>
                  <a:gd name="T13" fmla="*/ 9 h 39"/>
                  <a:gd name="T14" fmla="*/ 25 w 45"/>
                  <a:gd name="T15" fmla="*/ 9 h 39"/>
                  <a:gd name="T16" fmla="*/ 25 w 45"/>
                  <a:gd name="T17" fmla="*/ 5 h 39"/>
                  <a:gd name="T18" fmla="*/ 28 w 45"/>
                  <a:gd name="T19" fmla="*/ 9 h 39"/>
                  <a:gd name="T20" fmla="*/ 29 w 45"/>
                  <a:gd name="T21" fmla="*/ 12 h 39"/>
                  <a:gd name="T22" fmla="*/ 32 w 45"/>
                  <a:gd name="T23" fmla="*/ 8 h 39"/>
                  <a:gd name="T24" fmla="*/ 37 w 45"/>
                  <a:gd name="T25" fmla="*/ 25 h 39"/>
                  <a:gd name="T26" fmla="*/ 45 w 45"/>
                  <a:gd name="T27" fmla="*/ 27 h 39"/>
                  <a:gd name="T28" fmla="*/ 45 w 45"/>
                  <a:gd name="T29" fmla="*/ 28 h 39"/>
                  <a:gd name="T30" fmla="*/ 40 w 45"/>
                  <a:gd name="T31" fmla="*/ 31 h 39"/>
                  <a:gd name="T32" fmla="*/ 37 w 45"/>
                  <a:gd name="T33" fmla="*/ 33 h 39"/>
                  <a:gd name="T34" fmla="*/ 42 w 45"/>
                  <a:gd name="T35" fmla="*/ 34 h 39"/>
                  <a:gd name="T36" fmla="*/ 40 w 45"/>
                  <a:gd name="T37" fmla="*/ 36 h 39"/>
                  <a:gd name="T38" fmla="*/ 35 w 45"/>
                  <a:gd name="T39" fmla="*/ 36 h 39"/>
                  <a:gd name="T40" fmla="*/ 35 w 45"/>
                  <a:gd name="T41" fmla="*/ 33 h 39"/>
                  <a:gd name="T42" fmla="*/ 15 w 45"/>
                  <a:gd name="T43" fmla="*/ 39 h 39"/>
                  <a:gd name="T44" fmla="*/ 12 w 45"/>
                  <a:gd name="T45" fmla="*/ 36 h 39"/>
                  <a:gd name="T46" fmla="*/ 12 w 45"/>
                  <a:gd name="T47" fmla="*/ 33 h 39"/>
                  <a:gd name="T48" fmla="*/ 8 w 45"/>
                  <a:gd name="T49" fmla="*/ 33 h 39"/>
                  <a:gd name="T50" fmla="*/ 5 w 45"/>
                  <a:gd name="T51" fmla="*/ 28 h 39"/>
                  <a:gd name="T52" fmla="*/ 15 w 45"/>
                  <a:gd name="T53" fmla="*/ 28 h 39"/>
                  <a:gd name="T54" fmla="*/ 20 w 45"/>
                  <a:gd name="T55" fmla="*/ 25 h 39"/>
                  <a:gd name="T56" fmla="*/ 9 w 45"/>
                  <a:gd name="T57" fmla="*/ 22 h 39"/>
                  <a:gd name="T58" fmla="*/ 5 w 45"/>
                  <a:gd name="T59" fmla="*/ 25 h 39"/>
                  <a:gd name="T60" fmla="*/ 3 w 45"/>
                  <a:gd name="T61" fmla="*/ 22 h 39"/>
                  <a:gd name="T62" fmla="*/ 8 w 45"/>
                  <a:gd name="T63" fmla="*/ 18 h 39"/>
                  <a:gd name="T64" fmla="*/ 8 w 45"/>
                  <a:gd name="T65" fmla="*/ 15 h 39"/>
                  <a:gd name="T66" fmla="*/ 5 w 45"/>
                  <a:gd name="T67" fmla="*/ 15 h 39"/>
                  <a:gd name="T68" fmla="*/ 3 w 45"/>
                  <a:gd name="T69" fmla="*/ 20 h 39"/>
                  <a:gd name="T70" fmla="*/ 5 w 45"/>
                  <a:gd name="T71" fmla="*/ 14 h 39"/>
                  <a:gd name="T72" fmla="*/ 0 w 45"/>
                  <a:gd name="T73" fmla="*/ 15 h 39"/>
                  <a:gd name="T74" fmla="*/ 3 w 45"/>
                  <a:gd name="T75" fmla="*/ 12 h 39"/>
                  <a:gd name="T76" fmla="*/ 5 w 45"/>
                  <a:gd name="T77" fmla="*/ 8 h 39"/>
                  <a:gd name="T78" fmla="*/ 0 w 45"/>
                  <a:gd name="T79" fmla="*/ 14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39"/>
                  <a:gd name="T122" fmla="*/ 45 w 45"/>
                  <a:gd name="T123" fmla="*/ 39 h 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39">
                    <a:moveTo>
                      <a:pt x="0" y="14"/>
                    </a:moveTo>
                    <a:lnTo>
                      <a:pt x="3" y="12"/>
                    </a:lnTo>
                    <a:lnTo>
                      <a:pt x="3" y="8"/>
                    </a:lnTo>
                    <a:lnTo>
                      <a:pt x="12" y="0"/>
                    </a:lnTo>
                    <a:lnTo>
                      <a:pt x="15" y="6"/>
                    </a:lnTo>
                    <a:lnTo>
                      <a:pt x="20" y="5"/>
                    </a:lnTo>
                    <a:lnTo>
                      <a:pt x="20" y="9"/>
                    </a:lnTo>
                    <a:lnTo>
                      <a:pt x="25" y="9"/>
                    </a:lnTo>
                    <a:lnTo>
                      <a:pt x="25" y="5"/>
                    </a:lnTo>
                    <a:lnTo>
                      <a:pt x="28" y="9"/>
                    </a:lnTo>
                    <a:lnTo>
                      <a:pt x="29" y="12"/>
                    </a:lnTo>
                    <a:lnTo>
                      <a:pt x="32" y="8"/>
                    </a:lnTo>
                    <a:lnTo>
                      <a:pt x="37" y="25"/>
                    </a:lnTo>
                    <a:lnTo>
                      <a:pt x="45" y="27"/>
                    </a:lnTo>
                    <a:lnTo>
                      <a:pt x="45" y="28"/>
                    </a:lnTo>
                    <a:lnTo>
                      <a:pt x="40" y="31"/>
                    </a:lnTo>
                    <a:lnTo>
                      <a:pt x="37" y="33"/>
                    </a:lnTo>
                    <a:lnTo>
                      <a:pt x="42" y="34"/>
                    </a:lnTo>
                    <a:lnTo>
                      <a:pt x="40" y="36"/>
                    </a:lnTo>
                    <a:lnTo>
                      <a:pt x="35" y="36"/>
                    </a:lnTo>
                    <a:lnTo>
                      <a:pt x="35" y="33"/>
                    </a:lnTo>
                    <a:lnTo>
                      <a:pt x="15" y="39"/>
                    </a:lnTo>
                    <a:lnTo>
                      <a:pt x="12" y="36"/>
                    </a:lnTo>
                    <a:lnTo>
                      <a:pt x="12" y="33"/>
                    </a:lnTo>
                    <a:lnTo>
                      <a:pt x="8" y="33"/>
                    </a:lnTo>
                    <a:lnTo>
                      <a:pt x="5" y="28"/>
                    </a:lnTo>
                    <a:lnTo>
                      <a:pt x="15" y="28"/>
                    </a:lnTo>
                    <a:lnTo>
                      <a:pt x="20" y="25"/>
                    </a:lnTo>
                    <a:lnTo>
                      <a:pt x="9" y="22"/>
                    </a:lnTo>
                    <a:lnTo>
                      <a:pt x="5" y="25"/>
                    </a:lnTo>
                    <a:lnTo>
                      <a:pt x="3" y="22"/>
                    </a:lnTo>
                    <a:lnTo>
                      <a:pt x="8" y="18"/>
                    </a:lnTo>
                    <a:lnTo>
                      <a:pt x="8" y="15"/>
                    </a:lnTo>
                    <a:lnTo>
                      <a:pt x="5" y="15"/>
                    </a:lnTo>
                    <a:lnTo>
                      <a:pt x="3" y="20"/>
                    </a:lnTo>
                    <a:lnTo>
                      <a:pt x="5" y="14"/>
                    </a:lnTo>
                    <a:lnTo>
                      <a:pt x="0" y="15"/>
                    </a:lnTo>
                    <a:lnTo>
                      <a:pt x="3" y="12"/>
                    </a:lnTo>
                    <a:lnTo>
                      <a:pt x="5" y="8"/>
                    </a:lnTo>
                    <a:lnTo>
                      <a:pt x="0" y="14"/>
                    </a:lnTo>
                    <a:close/>
                  </a:path>
                </a:pathLst>
              </a:custGeom>
              <a:solidFill>
                <a:srgbClr val="A4CA95"/>
              </a:solidFill>
              <a:ln w="9525">
                <a:noFill/>
                <a:round/>
                <a:headEnd/>
                <a:tailEnd/>
              </a:ln>
            </p:spPr>
            <p:txBody>
              <a:bodyPr/>
              <a:lstStyle/>
              <a:p>
                <a:endParaRPr lang="en-US"/>
              </a:p>
            </p:txBody>
          </p:sp>
          <p:sp>
            <p:nvSpPr>
              <p:cNvPr id="3702" name="Freeform 253"/>
              <p:cNvSpPr>
                <a:spLocks/>
              </p:cNvSpPr>
              <p:nvPr/>
            </p:nvSpPr>
            <p:spPr bwMode="gray">
              <a:xfrm>
                <a:off x="4488" y="1446"/>
                <a:ext cx="14" cy="24"/>
              </a:xfrm>
              <a:custGeom>
                <a:avLst/>
                <a:gdLst>
                  <a:gd name="T0" fmla="*/ 8 w 14"/>
                  <a:gd name="T1" fmla="*/ 18 h 24"/>
                  <a:gd name="T2" fmla="*/ 9 w 14"/>
                  <a:gd name="T3" fmla="*/ 24 h 24"/>
                  <a:gd name="T4" fmla="*/ 14 w 14"/>
                  <a:gd name="T5" fmla="*/ 18 h 24"/>
                  <a:gd name="T6" fmla="*/ 14 w 14"/>
                  <a:gd name="T7" fmla="*/ 14 h 24"/>
                  <a:gd name="T8" fmla="*/ 12 w 14"/>
                  <a:gd name="T9" fmla="*/ 11 h 24"/>
                  <a:gd name="T10" fmla="*/ 12 w 14"/>
                  <a:gd name="T11" fmla="*/ 6 h 24"/>
                  <a:gd name="T12" fmla="*/ 14 w 14"/>
                  <a:gd name="T13" fmla="*/ 2 h 24"/>
                  <a:gd name="T14" fmla="*/ 12 w 14"/>
                  <a:gd name="T15" fmla="*/ 2 h 24"/>
                  <a:gd name="T16" fmla="*/ 9 w 14"/>
                  <a:gd name="T17" fmla="*/ 0 h 24"/>
                  <a:gd name="T18" fmla="*/ 8 w 14"/>
                  <a:gd name="T19" fmla="*/ 0 h 24"/>
                  <a:gd name="T20" fmla="*/ 8 w 14"/>
                  <a:gd name="T21" fmla="*/ 5 h 24"/>
                  <a:gd name="T22" fmla="*/ 8 w 14"/>
                  <a:gd name="T23" fmla="*/ 8 h 24"/>
                  <a:gd name="T24" fmla="*/ 2 w 14"/>
                  <a:gd name="T25" fmla="*/ 11 h 24"/>
                  <a:gd name="T26" fmla="*/ 0 w 14"/>
                  <a:gd name="T27" fmla="*/ 6 h 24"/>
                  <a:gd name="T28" fmla="*/ 0 w 14"/>
                  <a:gd name="T29" fmla="*/ 12 h 24"/>
                  <a:gd name="T30" fmla="*/ 8 w 14"/>
                  <a:gd name="T31" fmla="*/ 14 h 24"/>
                  <a:gd name="T32" fmla="*/ 9 w 14"/>
                  <a:gd name="T33" fmla="*/ 18 h 24"/>
                  <a:gd name="T34" fmla="*/ 9 w 14"/>
                  <a:gd name="T35" fmla="*/ 21 h 24"/>
                  <a:gd name="T36" fmla="*/ 8 w 14"/>
                  <a:gd name="T37" fmla="*/ 18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4"/>
                  <a:gd name="T59" fmla="*/ 14 w 1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4">
                    <a:moveTo>
                      <a:pt x="8" y="18"/>
                    </a:moveTo>
                    <a:lnTo>
                      <a:pt x="9" y="24"/>
                    </a:lnTo>
                    <a:lnTo>
                      <a:pt x="14" y="18"/>
                    </a:lnTo>
                    <a:lnTo>
                      <a:pt x="14" y="14"/>
                    </a:lnTo>
                    <a:lnTo>
                      <a:pt x="12" y="11"/>
                    </a:lnTo>
                    <a:lnTo>
                      <a:pt x="12" y="6"/>
                    </a:lnTo>
                    <a:lnTo>
                      <a:pt x="14" y="2"/>
                    </a:lnTo>
                    <a:lnTo>
                      <a:pt x="12" y="2"/>
                    </a:lnTo>
                    <a:lnTo>
                      <a:pt x="9" y="0"/>
                    </a:lnTo>
                    <a:lnTo>
                      <a:pt x="8" y="0"/>
                    </a:lnTo>
                    <a:lnTo>
                      <a:pt x="8" y="5"/>
                    </a:lnTo>
                    <a:lnTo>
                      <a:pt x="8" y="8"/>
                    </a:lnTo>
                    <a:lnTo>
                      <a:pt x="2" y="11"/>
                    </a:lnTo>
                    <a:lnTo>
                      <a:pt x="0" y="6"/>
                    </a:lnTo>
                    <a:lnTo>
                      <a:pt x="0" y="12"/>
                    </a:lnTo>
                    <a:lnTo>
                      <a:pt x="8" y="14"/>
                    </a:lnTo>
                    <a:lnTo>
                      <a:pt x="9" y="18"/>
                    </a:lnTo>
                    <a:lnTo>
                      <a:pt x="9" y="21"/>
                    </a:lnTo>
                    <a:lnTo>
                      <a:pt x="8" y="18"/>
                    </a:lnTo>
                    <a:close/>
                  </a:path>
                </a:pathLst>
              </a:custGeom>
              <a:solidFill>
                <a:srgbClr val="A4CA95"/>
              </a:solidFill>
              <a:ln w="9525">
                <a:noFill/>
                <a:round/>
                <a:headEnd/>
                <a:tailEnd/>
              </a:ln>
            </p:spPr>
            <p:txBody>
              <a:bodyPr/>
              <a:lstStyle/>
              <a:p>
                <a:endParaRPr lang="en-US"/>
              </a:p>
            </p:txBody>
          </p:sp>
          <p:sp>
            <p:nvSpPr>
              <p:cNvPr id="3703" name="Freeform 254"/>
              <p:cNvSpPr>
                <a:spLocks/>
              </p:cNvSpPr>
              <p:nvPr/>
            </p:nvSpPr>
            <p:spPr bwMode="gray">
              <a:xfrm>
                <a:off x="4508" y="1446"/>
                <a:ext cx="9" cy="20"/>
              </a:xfrm>
              <a:custGeom>
                <a:avLst/>
                <a:gdLst>
                  <a:gd name="T0" fmla="*/ 2 w 9"/>
                  <a:gd name="T1" fmla="*/ 15 h 20"/>
                  <a:gd name="T2" fmla="*/ 2 w 9"/>
                  <a:gd name="T3" fmla="*/ 12 h 20"/>
                  <a:gd name="T4" fmla="*/ 5 w 9"/>
                  <a:gd name="T5" fmla="*/ 12 h 20"/>
                  <a:gd name="T6" fmla="*/ 6 w 9"/>
                  <a:gd name="T7" fmla="*/ 8 h 20"/>
                  <a:gd name="T8" fmla="*/ 9 w 9"/>
                  <a:gd name="T9" fmla="*/ 5 h 20"/>
                  <a:gd name="T10" fmla="*/ 9 w 9"/>
                  <a:gd name="T11" fmla="*/ 2 h 20"/>
                  <a:gd name="T12" fmla="*/ 6 w 9"/>
                  <a:gd name="T13" fmla="*/ 2 h 20"/>
                  <a:gd name="T14" fmla="*/ 6 w 9"/>
                  <a:gd name="T15" fmla="*/ 0 h 20"/>
                  <a:gd name="T16" fmla="*/ 5 w 9"/>
                  <a:gd name="T17" fmla="*/ 0 h 20"/>
                  <a:gd name="T18" fmla="*/ 2 w 9"/>
                  <a:gd name="T19" fmla="*/ 0 h 20"/>
                  <a:gd name="T20" fmla="*/ 0 w 9"/>
                  <a:gd name="T21" fmla="*/ 2 h 20"/>
                  <a:gd name="T22" fmla="*/ 0 w 9"/>
                  <a:gd name="T23" fmla="*/ 5 h 20"/>
                  <a:gd name="T24" fmla="*/ 0 w 9"/>
                  <a:gd name="T25" fmla="*/ 6 h 20"/>
                  <a:gd name="T26" fmla="*/ 0 w 9"/>
                  <a:gd name="T27" fmla="*/ 8 h 20"/>
                  <a:gd name="T28" fmla="*/ 0 w 9"/>
                  <a:gd name="T29" fmla="*/ 11 h 20"/>
                  <a:gd name="T30" fmla="*/ 0 w 9"/>
                  <a:gd name="T31" fmla="*/ 12 h 20"/>
                  <a:gd name="T32" fmla="*/ 0 w 9"/>
                  <a:gd name="T33" fmla="*/ 14 h 20"/>
                  <a:gd name="T34" fmla="*/ 2 w 9"/>
                  <a:gd name="T35" fmla="*/ 14 h 20"/>
                  <a:gd name="T36" fmla="*/ 2 w 9"/>
                  <a:gd name="T37" fmla="*/ 15 h 20"/>
                  <a:gd name="T38" fmla="*/ 2 w 9"/>
                  <a:gd name="T39" fmla="*/ 20 h 20"/>
                  <a:gd name="T40" fmla="*/ 2 w 9"/>
                  <a:gd name="T41" fmla="*/ 15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0"/>
                  <a:gd name="T65" fmla="*/ 9 w 9"/>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0">
                    <a:moveTo>
                      <a:pt x="2" y="15"/>
                    </a:moveTo>
                    <a:lnTo>
                      <a:pt x="2" y="12"/>
                    </a:lnTo>
                    <a:lnTo>
                      <a:pt x="5" y="12"/>
                    </a:lnTo>
                    <a:lnTo>
                      <a:pt x="6" y="8"/>
                    </a:lnTo>
                    <a:lnTo>
                      <a:pt x="9" y="5"/>
                    </a:lnTo>
                    <a:lnTo>
                      <a:pt x="9" y="2"/>
                    </a:lnTo>
                    <a:lnTo>
                      <a:pt x="6" y="2"/>
                    </a:lnTo>
                    <a:lnTo>
                      <a:pt x="6" y="0"/>
                    </a:lnTo>
                    <a:lnTo>
                      <a:pt x="5" y="0"/>
                    </a:lnTo>
                    <a:lnTo>
                      <a:pt x="2" y="0"/>
                    </a:lnTo>
                    <a:lnTo>
                      <a:pt x="0" y="2"/>
                    </a:lnTo>
                    <a:lnTo>
                      <a:pt x="0" y="5"/>
                    </a:lnTo>
                    <a:lnTo>
                      <a:pt x="0" y="6"/>
                    </a:lnTo>
                    <a:lnTo>
                      <a:pt x="0" y="8"/>
                    </a:lnTo>
                    <a:lnTo>
                      <a:pt x="0" y="11"/>
                    </a:lnTo>
                    <a:lnTo>
                      <a:pt x="0" y="12"/>
                    </a:lnTo>
                    <a:lnTo>
                      <a:pt x="0" y="14"/>
                    </a:lnTo>
                    <a:lnTo>
                      <a:pt x="2" y="14"/>
                    </a:lnTo>
                    <a:lnTo>
                      <a:pt x="2" y="15"/>
                    </a:lnTo>
                    <a:lnTo>
                      <a:pt x="2" y="20"/>
                    </a:lnTo>
                    <a:lnTo>
                      <a:pt x="2" y="15"/>
                    </a:lnTo>
                    <a:close/>
                  </a:path>
                </a:pathLst>
              </a:custGeom>
              <a:solidFill>
                <a:srgbClr val="A4CA95"/>
              </a:solidFill>
              <a:ln w="9525">
                <a:noFill/>
                <a:round/>
                <a:headEnd/>
                <a:tailEnd/>
              </a:ln>
            </p:spPr>
            <p:txBody>
              <a:bodyPr/>
              <a:lstStyle/>
              <a:p>
                <a:endParaRPr lang="en-US"/>
              </a:p>
            </p:txBody>
          </p:sp>
          <p:sp>
            <p:nvSpPr>
              <p:cNvPr id="3704" name="Freeform 255"/>
              <p:cNvSpPr>
                <a:spLocks/>
              </p:cNvSpPr>
              <p:nvPr/>
            </p:nvSpPr>
            <p:spPr bwMode="gray">
              <a:xfrm>
                <a:off x="4520" y="1452"/>
                <a:ext cx="71" cy="86"/>
              </a:xfrm>
              <a:custGeom>
                <a:avLst/>
                <a:gdLst>
                  <a:gd name="T0" fmla="*/ 0 w 71"/>
                  <a:gd name="T1" fmla="*/ 20 h 86"/>
                  <a:gd name="T2" fmla="*/ 0 w 71"/>
                  <a:gd name="T3" fmla="*/ 15 h 86"/>
                  <a:gd name="T4" fmla="*/ 2 w 71"/>
                  <a:gd name="T5" fmla="*/ 9 h 86"/>
                  <a:gd name="T6" fmla="*/ 5 w 71"/>
                  <a:gd name="T7" fmla="*/ 2 h 86"/>
                  <a:gd name="T8" fmla="*/ 10 w 71"/>
                  <a:gd name="T9" fmla="*/ 0 h 86"/>
                  <a:gd name="T10" fmla="*/ 10 w 71"/>
                  <a:gd name="T11" fmla="*/ 5 h 86"/>
                  <a:gd name="T12" fmla="*/ 7 w 71"/>
                  <a:gd name="T13" fmla="*/ 8 h 86"/>
                  <a:gd name="T14" fmla="*/ 10 w 71"/>
                  <a:gd name="T15" fmla="*/ 14 h 86"/>
                  <a:gd name="T16" fmla="*/ 13 w 71"/>
                  <a:gd name="T17" fmla="*/ 20 h 86"/>
                  <a:gd name="T18" fmla="*/ 13 w 71"/>
                  <a:gd name="T19" fmla="*/ 20 h 86"/>
                  <a:gd name="T20" fmla="*/ 13 w 71"/>
                  <a:gd name="T21" fmla="*/ 9 h 86"/>
                  <a:gd name="T22" fmla="*/ 17 w 71"/>
                  <a:gd name="T23" fmla="*/ 6 h 86"/>
                  <a:gd name="T24" fmla="*/ 20 w 71"/>
                  <a:gd name="T25" fmla="*/ 0 h 86"/>
                  <a:gd name="T26" fmla="*/ 22 w 71"/>
                  <a:gd name="T27" fmla="*/ 6 h 86"/>
                  <a:gd name="T28" fmla="*/ 25 w 71"/>
                  <a:gd name="T29" fmla="*/ 12 h 86"/>
                  <a:gd name="T30" fmla="*/ 33 w 71"/>
                  <a:gd name="T31" fmla="*/ 12 h 86"/>
                  <a:gd name="T32" fmla="*/ 39 w 71"/>
                  <a:gd name="T33" fmla="*/ 9 h 86"/>
                  <a:gd name="T34" fmla="*/ 39 w 71"/>
                  <a:gd name="T35" fmla="*/ 18 h 86"/>
                  <a:gd name="T36" fmla="*/ 37 w 71"/>
                  <a:gd name="T37" fmla="*/ 20 h 86"/>
                  <a:gd name="T38" fmla="*/ 45 w 71"/>
                  <a:gd name="T39" fmla="*/ 22 h 86"/>
                  <a:gd name="T40" fmla="*/ 53 w 71"/>
                  <a:gd name="T41" fmla="*/ 27 h 86"/>
                  <a:gd name="T42" fmla="*/ 54 w 71"/>
                  <a:gd name="T43" fmla="*/ 33 h 86"/>
                  <a:gd name="T44" fmla="*/ 54 w 71"/>
                  <a:gd name="T45" fmla="*/ 36 h 86"/>
                  <a:gd name="T46" fmla="*/ 54 w 71"/>
                  <a:gd name="T47" fmla="*/ 42 h 86"/>
                  <a:gd name="T48" fmla="*/ 62 w 71"/>
                  <a:gd name="T49" fmla="*/ 50 h 86"/>
                  <a:gd name="T50" fmla="*/ 67 w 71"/>
                  <a:gd name="T51" fmla="*/ 53 h 86"/>
                  <a:gd name="T52" fmla="*/ 71 w 71"/>
                  <a:gd name="T53" fmla="*/ 58 h 86"/>
                  <a:gd name="T54" fmla="*/ 67 w 71"/>
                  <a:gd name="T55" fmla="*/ 61 h 86"/>
                  <a:gd name="T56" fmla="*/ 65 w 71"/>
                  <a:gd name="T57" fmla="*/ 62 h 86"/>
                  <a:gd name="T58" fmla="*/ 62 w 71"/>
                  <a:gd name="T59" fmla="*/ 59 h 86"/>
                  <a:gd name="T60" fmla="*/ 57 w 71"/>
                  <a:gd name="T61" fmla="*/ 56 h 86"/>
                  <a:gd name="T62" fmla="*/ 57 w 71"/>
                  <a:gd name="T63" fmla="*/ 65 h 86"/>
                  <a:gd name="T64" fmla="*/ 65 w 71"/>
                  <a:gd name="T65" fmla="*/ 74 h 86"/>
                  <a:gd name="T66" fmla="*/ 62 w 71"/>
                  <a:gd name="T67" fmla="*/ 79 h 86"/>
                  <a:gd name="T68" fmla="*/ 53 w 71"/>
                  <a:gd name="T69" fmla="*/ 74 h 86"/>
                  <a:gd name="T70" fmla="*/ 57 w 71"/>
                  <a:gd name="T71" fmla="*/ 86 h 86"/>
                  <a:gd name="T72" fmla="*/ 50 w 71"/>
                  <a:gd name="T73" fmla="*/ 77 h 86"/>
                  <a:gd name="T74" fmla="*/ 42 w 71"/>
                  <a:gd name="T75" fmla="*/ 77 h 86"/>
                  <a:gd name="T76" fmla="*/ 37 w 71"/>
                  <a:gd name="T77" fmla="*/ 67 h 86"/>
                  <a:gd name="T78" fmla="*/ 30 w 71"/>
                  <a:gd name="T79" fmla="*/ 65 h 86"/>
                  <a:gd name="T80" fmla="*/ 37 w 71"/>
                  <a:gd name="T81" fmla="*/ 61 h 86"/>
                  <a:gd name="T82" fmla="*/ 42 w 71"/>
                  <a:gd name="T83" fmla="*/ 52 h 86"/>
                  <a:gd name="T84" fmla="*/ 42 w 71"/>
                  <a:gd name="T85" fmla="*/ 42 h 86"/>
                  <a:gd name="T86" fmla="*/ 37 w 71"/>
                  <a:gd name="T87" fmla="*/ 39 h 86"/>
                  <a:gd name="T88" fmla="*/ 37 w 71"/>
                  <a:gd name="T89" fmla="*/ 34 h 86"/>
                  <a:gd name="T90" fmla="*/ 30 w 71"/>
                  <a:gd name="T91" fmla="*/ 28 h 86"/>
                  <a:gd name="T92" fmla="*/ 25 w 71"/>
                  <a:gd name="T93" fmla="*/ 25 h 86"/>
                  <a:gd name="T94" fmla="*/ 17 w 71"/>
                  <a:gd name="T95" fmla="*/ 28 h 86"/>
                  <a:gd name="T96" fmla="*/ 13 w 71"/>
                  <a:gd name="T97" fmla="*/ 27 h 86"/>
                  <a:gd name="T98" fmla="*/ 7 w 71"/>
                  <a:gd name="T99" fmla="*/ 28 h 86"/>
                  <a:gd name="T100" fmla="*/ 5 w 71"/>
                  <a:gd name="T101" fmla="*/ 18 h 86"/>
                  <a:gd name="T102" fmla="*/ 2 w 71"/>
                  <a:gd name="T103" fmla="*/ 22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
                  <a:gd name="T157" fmla="*/ 0 h 86"/>
                  <a:gd name="T158" fmla="*/ 71 w 71"/>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 h="86">
                    <a:moveTo>
                      <a:pt x="2" y="22"/>
                    </a:moveTo>
                    <a:lnTo>
                      <a:pt x="0" y="20"/>
                    </a:lnTo>
                    <a:lnTo>
                      <a:pt x="0" y="18"/>
                    </a:lnTo>
                    <a:lnTo>
                      <a:pt x="0" y="15"/>
                    </a:lnTo>
                    <a:lnTo>
                      <a:pt x="2" y="12"/>
                    </a:lnTo>
                    <a:lnTo>
                      <a:pt x="2" y="9"/>
                    </a:lnTo>
                    <a:lnTo>
                      <a:pt x="2" y="5"/>
                    </a:lnTo>
                    <a:lnTo>
                      <a:pt x="5" y="2"/>
                    </a:lnTo>
                    <a:lnTo>
                      <a:pt x="7" y="0"/>
                    </a:lnTo>
                    <a:lnTo>
                      <a:pt x="10" y="0"/>
                    </a:lnTo>
                    <a:lnTo>
                      <a:pt x="13" y="0"/>
                    </a:lnTo>
                    <a:lnTo>
                      <a:pt x="10" y="5"/>
                    </a:lnTo>
                    <a:lnTo>
                      <a:pt x="10" y="6"/>
                    </a:lnTo>
                    <a:lnTo>
                      <a:pt x="7" y="8"/>
                    </a:lnTo>
                    <a:lnTo>
                      <a:pt x="10" y="9"/>
                    </a:lnTo>
                    <a:lnTo>
                      <a:pt x="10" y="14"/>
                    </a:lnTo>
                    <a:lnTo>
                      <a:pt x="10" y="15"/>
                    </a:lnTo>
                    <a:lnTo>
                      <a:pt x="13" y="20"/>
                    </a:lnTo>
                    <a:lnTo>
                      <a:pt x="13" y="21"/>
                    </a:lnTo>
                    <a:lnTo>
                      <a:pt x="13" y="20"/>
                    </a:lnTo>
                    <a:lnTo>
                      <a:pt x="13" y="18"/>
                    </a:lnTo>
                    <a:lnTo>
                      <a:pt x="13" y="9"/>
                    </a:lnTo>
                    <a:lnTo>
                      <a:pt x="14" y="6"/>
                    </a:lnTo>
                    <a:lnTo>
                      <a:pt x="17" y="6"/>
                    </a:lnTo>
                    <a:lnTo>
                      <a:pt x="17" y="0"/>
                    </a:lnTo>
                    <a:lnTo>
                      <a:pt x="20" y="0"/>
                    </a:lnTo>
                    <a:lnTo>
                      <a:pt x="22" y="2"/>
                    </a:lnTo>
                    <a:lnTo>
                      <a:pt x="22" y="6"/>
                    </a:lnTo>
                    <a:lnTo>
                      <a:pt x="22" y="8"/>
                    </a:lnTo>
                    <a:lnTo>
                      <a:pt x="25" y="12"/>
                    </a:lnTo>
                    <a:lnTo>
                      <a:pt x="30" y="14"/>
                    </a:lnTo>
                    <a:lnTo>
                      <a:pt x="33" y="12"/>
                    </a:lnTo>
                    <a:lnTo>
                      <a:pt x="33" y="9"/>
                    </a:lnTo>
                    <a:lnTo>
                      <a:pt x="39" y="9"/>
                    </a:lnTo>
                    <a:lnTo>
                      <a:pt x="39" y="14"/>
                    </a:lnTo>
                    <a:lnTo>
                      <a:pt x="39" y="18"/>
                    </a:lnTo>
                    <a:lnTo>
                      <a:pt x="37" y="21"/>
                    </a:lnTo>
                    <a:lnTo>
                      <a:pt x="37" y="20"/>
                    </a:lnTo>
                    <a:lnTo>
                      <a:pt x="42" y="21"/>
                    </a:lnTo>
                    <a:lnTo>
                      <a:pt x="45" y="22"/>
                    </a:lnTo>
                    <a:lnTo>
                      <a:pt x="47" y="22"/>
                    </a:lnTo>
                    <a:lnTo>
                      <a:pt x="53" y="27"/>
                    </a:lnTo>
                    <a:lnTo>
                      <a:pt x="54" y="28"/>
                    </a:lnTo>
                    <a:lnTo>
                      <a:pt x="54" y="33"/>
                    </a:lnTo>
                    <a:lnTo>
                      <a:pt x="53" y="34"/>
                    </a:lnTo>
                    <a:lnTo>
                      <a:pt x="54" y="36"/>
                    </a:lnTo>
                    <a:lnTo>
                      <a:pt x="57" y="40"/>
                    </a:lnTo>
                    <a:lnTo>
                      <a:pt x="54" y="42"/>
                    </a:lnTo>
                    <a:lnTo>
                      <a:pt x="62" y="46"/>
                    </a:lnTo>
                    <a:lnTo>
                      <a:pt x="62" y="50"/>
                    </a:lnTo>
                    <a:lnTo>
                      <a:pt x="65" y="53"/>
                    </a:lnTo>
                    <a:lnTo>
                      <a:pt x="67" y="53"/>
                    </a:lnTo>
                    <a:lnTo>
                      <a:pt x="71" y="56"/>
                    </a:lnTo>
                    <a:lnTo>
                      <a:pt x="71" y="58"/>
                    </a:lnTo>
                    <a:lnTo>
                      <a:pt x="70" y="59"/>
                    </a:lnTo>
                    <a:lnTo>
                      <a:pt x="67" y="61"/>
                    </a:lnTo>
                    <a:lnTo>
                      <a:pt x="65" y="65"/>
                    </a:lnTo>
                    <a:lnTo>
                      <a:pt x="65" y="62"/>
                    </a:lnTo>
                    <a:lnTo>
                      <a:pt x="65" y="59"/>
                    </a:lnTo>
                    <a:lnTo>
                      <a:pt x="62" y="59"/>
                    </a:lnTo>
                    <a:lnTo>
                      <a:pt x="59" y="58"/>
                    </a:lnTo>
                    <a:lnTo>
                      <a:pt x="57" y="56"/>
                    </a:lnTo>
                    <a:lnTo>
                      <a:pt x="54" y="61"/>
                    </a:lnTo>
                    <a:lnTo>
                      <a:pt x="57" y="65"/>
                    </a:lnTo>
                    <a:lnTo>
                      <a:pt x="62" y="71"/>
                    </a:lnTo>
                    <a:lnTo>
                      <a:pt x="65" y="74"/>
                    </a:lnTo>
                    <a:lnTo>
                      <a:pt x="65" y="77"/>
                    </a:lnTo>
                    <a:lnTo>
                      <a:pt x="62" y="79"/>
                    </a:lnTo>
                    <a:lnTo>
                      <a:pt x="57" y="77"/>
                    </a:lnTo>
                    <a:lnTo>
                      <a:pt x="53" y="74"/>
                    </a:lnTo>
                    <a:lnTo>
                      <a:pt x="59" y="81"/>
                    </a:lnTo>
                    <a:lnTo>
                      <a:pt x="57" y="86"/>
                    </a:lnTo>
                    <a:lnTo>
                      <a:pt x="53" y="80"/>
                    </a:lnTo>
                    <a:lnTo>
                      <a:pt x="50" y="77"/>
                    </a:lnTo>
                    <a:lnTo>
                      <a:pt x="47" y="79"/>
                    </a:lnTo>
                    <a:lnTo>
                      <a:pt x="42" y="77"/>
                    </a:lnTo>
                    <a:lnTo>
                      <a:pt x="39" y="68"/>
                    </a:lnTo>
                    <a:lnTo>
                      <a:pt x="37" y="67"/>
                    </a:lnTo>
                    <a:lnTo>
                      <a:pt x="33" y="68"/>
                    </a:lnTo>
                    <a:lnTo>
                      <a:pt x="30" y="65"/>
                    </a:lnTo>
                    <a:lnTo>
                      <a:pt x="33" y="61"/>
                    </a:lnTo>
                    <a:lnTo>
                      <a:pt x="37" y="61"/>
                    </a:lnTo>
                    <a:lnTo>
                      <a:pt x="39" y="58"/>
                    </a:lnTo>
                    <a:lnTo>
                      <a:pt x="42" y="52"/>
                    </a:lnTo>
                    <a:lnTo>
                      <a:pt x="42" y="48"/>
                    </a:lnTo>
                    <a:lnTo>
                      <a:pt x="42" y="42"/>
                    </a:lnTo>
                    <a:lnTo>
                      <a:pt x="39" y="39"/>
                    </a:lnTo>
                    <a:lnTo>
                      <a:pt x="37" y="39"/>
                    </a:lnTo>
                    <a:lnTo>
                      <a:pt x="34" y="39"/>
                    </a:lnTo>
                    <a:lnTo>
                      <a:pt x="37" y="34"/>
                    </a:lnTo>
                    <a:lnTo>
                      <a:pt x="34" y="31"/>
                    </a:lnTo>
                    <a:lnTo>
                      <a:pt x="30" y="28"/>
                    </a:lnTo>
                    <a:lnTo>
                      <a:pt x="30" y="27"/>
                    </a:lnTo>
                    <a:lnTo>
                      <a:pt x="25" y="25"/>
                    </a:lnTo>
                    <a:lnTo>
                      <a:pt x="20" y="28"/>
                    </a:lnTo>
                    <a:lnTo>
                      <a:pt x="17" y="28"/>
                    </a:lnTo>
                    <a:lnTo>
                      <a:pt x="14" y="28"/>
                    </a:lnTo>
                    <a:lnTo>
                      <a:pt x="13" y="27"/>
                    </a:lnTo>
                    <a:lnTo>
                      <a:pt x="10" y="28"/>
                    </a:lnTo>
                    <a:lnTo>
                      <a:pt x="7" y="28"/>
                    </a:lnTo>
                    <a:lnTo>
                      <a:pt x="7" y="21"/>
                    </a:lnTo>
                    <a:lnTo>
                      <a:pt x="5" y="18"/>
                    </a:lnTo>
                    <a:lnTo>
                      <a:pt x="2" y="18"/>
                    </a:lnTo>
                    <a:lnTo>
                      <a:pt x="2" y="22"/>
                    </a:lnTo>
                    <a:close/>
                  </a:path>
                </a:pathLst>
              </a:custGeom>
              <a:solidFill>
                <a:srgbClr val="A4CA95"/>
              </a:solidFill>
              <a:ln w="9525">
                <a:noFill/>
                <a:round/>
                <a:headEnd/>
                <a:tailEnd/>
              </a:ln>
            </p:spPr>
            <p:txBody>
              <a:bodyPr/>
              <a:lstStyle/>
              <a:p>
                <a:endParaRPr lang="en-US"/>
              </a:p>
            </p:txBody>
          </p:sp>
          <p:sp>
            <p:nvSpPr>
              <p:cNvPr id="3705" name="Freeform 256"/>
              <p:cNvSpPr>
                <a:spLocks/>
              </p:cNvSpPr>
              <p:nvPr/>
            </p:nvSpPr>
            <p:spPr bwMode="gray">
              <a:xfrm>
                <a:off x="4525" y="1508"/>
                <a:ext cx="17" cy="12"/>
              </a:xfrm>
              <a:custGeom>
                <a:avLst/>
                <a:gdLst>
                  <a:gd name="T0" fmla="*/ 2 w 17"/>
                  <a:gd name="T1" fmla="*/ 9 h 12"/>
                  <a:gd name="T2" fmla="*/ 2 w 17"/>
                  <a:gd name="T3" fmla="*/ 6 h 12"/>
                  <a:gd name="T4" fmla="*/ 2 w 17"/>
                  <a:gd name="T5" fmla="*/ 3 h 12"/>
                  <a:gd name="T6" fmla="*/ 2 w 17"/>
                  <a:gd name="T7" fmla="*/ 2 h 12"/>
                  <a:gd name="T8" fmla="*/ 5 w 17"/>
                  <a:gd name="T9" fmla="*/ 0 h 12"/>
                  <a:gd name="T10" fmla="*/ 8 w 17"/>
                  <a:gd name="T11" fmla="*/ 2 h 12"/>
                  <a:gd name="T12" fmla="*/ 9 w 17"/>
                  <a:gd name="T13" fmla="*/ 3 h 12"/>
                  <a:gd name="T14" fmla="*/ 15 w 17"/>
                  <a:gd name="T15" fmla="*/ 3 h 12"/>
                  <a:gd name="T16" fmla="*/ 17 w 17"/>
                  <a:gd name="T17" fmla="*/ 5 h 12"/>
                  <a:gd name="T18" fmla="*/ 17 w 17"/>
                  <a:gd name="T19" fmla="*/ 6 h 12"/>
                  <a:gd name="T20" fmla="*/ 15 w 17"/>
                  <a:gd name="T21" fmla="*/ 6 h 12"/>
                  <a:gd name="T22" fmla="*/ 12 w 17"/>
                  <a:gd name="T23" fmla="*/ 6 h 12"/>
                  <a:gd name="T24" fmla="*/ 9 w 17"/>
                  <a:gd name="T25" fmla="*/ 9 h 12"/>
                  <a:gd name="T26" fmla="*/ 9 w 17"/>
                  <a:gd name="T27" fmla="*/ 12 h 12"/>
                  <a:gd name="T28" fmla="*/ 5 w 17"/>
                  <a:gd name="T29" fmla="*/ 12 h 12"/>
                  <a:gd name="T30" fmla="*/ 5 w 17"/>
                  <a:gd name="T31" fmla="*/ 11 h 12"/>
                  <a:gd name="T32" fmla="*/ 5 w 17"/>
                  <a:gd name="T33" fmla="*/ 9 h 12"/>
                  <a:gd name="T34" fmla="*/ 0 w 17"/>
                  <a:gd name="T35" fmla="*/ 9 h 12"/>
                  <a:gd name="T36" fmla="*/ 2 w 17"/>
                  <a:gd name="T37" fmla="*/ 6 h 12"/>
                  <a:gd name="T38" fmla="*/ 2 w 17"/>
                  <a:gd name="T39" fmla="*/ 9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2"/>
                  <a:gd name="T62" fmla="*/ 17 w 17"/>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2">
                    <a:moveTo>
                      <a:pt x="2" y="9"/>
                    </a:moveTo>
                    <a:lnTo>
                      <a:pt x="2" y="6"/>
                    </a:lnTo>
                    <a:lnTo>
                      <a:pt x="2" y="3"/>
                    </a:lnTo>
                    <a:lnTo>
                      <a:pt x="2" y="2"/>
                    </a:lnTo>
                    <a:lnTo>
                      <a:pt x="5" y="0"/>
                    </a:lnTo>
                    <a:lnTo>
                      <a:pt x="8" y="2"/>
                    </a:lnTo>
                    <a:lnTo>
                      <a:pt x="9" y="3"/>
                    </a:lnTo>
                    <a:lnTo>
                      <a:pt x="15" y="3"/>
                    </a:lnTo>
                    <a:lnTo>
                      <a:pt x="17" y="5"/>
                    </a:lnTo>
                    <a:lnTo>
                      <a:pt x="17" y="6"/>
                    </a:lnTo>
                    <a:lnTo>
                      <a:pt x="15" y="6"/>
                    </a:lnTo>
                    <a:lnTo>
                      <a:pt x="12" y="6"/>
                    </a:lnTo>
                    <a:lnTo>
                      <a:pt x="9" y="9"/>
                    </a:lnTo>
                    <a:lnTo>
                      <a:pt x="9" y="12"/>
                    </a:lnTo>
                    <a:lnTo>
                      <a:pt x="5" y="12"/>
                    </a:lnTo>
                    <a:lnTo>
                      <a:pt x="5" y="11"/>
                    </a:lnTo>
                    <a:lnTo>
                      <a:pt x="5" y="9"/>
                    </a:lnTo>
                    <a:lnTo>
                      <a:pt x="0" y="9"/>
                    </a:lnTo>
                    <a:lnTo>
                      <a:pt x="2" y="6"/>
                    </a:lnTo>
                    <a:lnTo>
                      <a:pt x="2" y="9"/>
                    </a:lnTo>
                    <a:close/>
                  </a:path>
                </a:pathLst>
              </a:custGeom>
              <a:solidFill>
                <a:srgbClr val="A4CA95"/>
              </a:solidFill>
              <a:ln w="9525">
                <a:noFill/>
                <a:round/>
                <a:headEnd/>
                <a:tailEnd/>
              </a:ln>
            </p:spPr>
            <p:txBody>
              <a:bodyPr/>
              <a:lstStyle/>
              <a:p>
                <a:endParaRPr lang="en-US"/>
              </a:p>
            </p:txBody>
          </p:sp>
          <p:sp>
            <p:nvSpPr>
              <p:cNvPr id="3706" name="Freeform 257"/>
              <p:cNvSpPr>
                <a:spLocks/>
              </p:cNvSpPr>
              <p:nvPr/>
            </p:nvSpPr>
            <p:spPr bwMode="gray">
              <a:xfrm>
                <a:off x="4319" y="1467"/>
                <a:ext cx="283" cy="155"/>
              </a:xfrm>
              <a:custGeom>
                <a:avLst/>
                <a:gdLst>
                  <a:gd name="T0" fmla="*/ 231 w 283"/>
                  <a:gd name="T1" fmla="*/ 75 h 155"/>
                  <a:gd name="T2" fmla="*/ 226 w 283"/>
                  <a:gd name="T3" fmla="*/ 69 h 155"/>
                  <a:gd name="T4" fmla="*/ 235 w 283"/>
                  <a:gd name="T5" fmla="*/ 66 h 155"/>
                  <a:gd name="T6" fmla="*/ 243 w 283"/>
                  <a:gd name="T7" fmla="*/ 66 h 155"/>
                  <a:gd name="T8" fmla="*/ 248 w 283"/>
                  <a:gd name="T9" fmla="*/ 78 h 155"/>
                  <a:gd name="T10" fmla="*/ 254 w 283"/>
                  <a:gd name="T11" fmla="*/ 84 h 155"/>
                  <a:gd name="T12" fmla="*/ 263 w 283"/>
                  <a:gd name="T13" fmla="*/ 75 h 155"/>
                  <a:gd name="T14" fmla="*/ 266 w 283"/>
                  <a:gd name="T15" fmla="*/ 89 h 155"/>
                  <a:gd name="T16" fmla="*/ 271 w 283"/>
                  <a:gd name="T17" fmla="*/ 96 h 155"/>
                  <a:gd name="T18" fmla="*/ 278 w 283"/>
                  <a:gd name="T19" fmla="*/ 102 h 155"/>
                  <a:gd name="T20" fmla="*/ 283 w 283"/>
                  <a:gd name="T21" fmla="*/ 112 h 155"/>
                  <a:gd name="T22" fmla="*/ 272 w 283"/>
                  <a:gd name="T23" fmla="*/ 118 h 155"/>
                  <a:gd name="T24" fmla="*/ 263 w 283"/>
                  <a:gd name="T25" fmla="*/ 123 h 155"/>
                  <a:gd name="T26" fmla="*/ 248 w 283"/>
                  <a:gd name="T27" fmla="*/ 128 h 155"/>
                  <a:gd name="T28" fmla="*/ 235 w 283"/>
                  <a:gd name="T29" fmla="*/ 137 h 155"/>
                  <a:gd name="T30" fmla="*/ 221 w 283"/>
                  <a:gd name="T31" fmla="*/ 149 h 155"/>
                  <a:gd name="T32" fmla="*/ 211 w 283"/>
                  <a:gd name="T33" fmla="*/ 152 h 155"/>
                  <a:gd name="T34" fmla="*/ 214 w 283"/>
                  <a:gd name="T35" fmla="*/ 139 h 155"/>
                  <a:gd name="T36" fmla="*/ 201 w 283"/>
                  <a:gd name="T37" fmla="*/ 128 h 155"/>
                  <a:gd name="T38" fmla="*/ 189 w 283"/>
                  <a:gd name="T39" fmla="*/ 123 h 155"/>
                  <a:gd name="T40" fmla="*/ 183 w 283"/>
                  <a:gd name="T41" fmla="*/ 124 h 155"/>
                  <a:gd name="T42" fmla="*/ 109 w 283"/>
                  <a:gd name="T43" fmla="*/ 118 h 155"/>
                  <a:gd name="T44" fmla="*/ 101 w 283"/>
                  <a:gd name="T45" fmla="*/ 105 h 155"/>
                  <a:gd name="T46" fmla="*/ 95 w 283"/>
                  <a:gd name="T47" fmla="*/ 92 h 155"/>
                  <a:gd name="T48" fmla="*/ 87 w 283"/>
                  <a:gd name="T49" fmla="*/ 78 h 155"/>
                  <a:gd name="T50" fmla="*/ 74 w 283"/>
                  <a:gd name="T51" fmla="*/ 75 h 155"/>
                  <a:gd name="T52" fmla="*/ 57 w 283"/>
                  <a:gd name="T53" fmla="*/ 69 h 155"/>
                  <a:gd name="T54" fmla="*/ 44 w 283"/>
                  <a:gd name="T55" fmla="*/ 78 h 155"/>
                  <a:gd name="T56" fmla="*/ 52 w 283"/>
                  <a:gd name="T57" fmla="*/ 65 h 155"/>
                  <a:gd name="T58" fmla="*/ 37 w 283"/>
                  <a:gd name="T59" fmla="*/ 72 h 155"/>
                  <a:gd name="T60" fmla="*/ 27 w 283"/>
                  <a:gd name="T61" fmla="*/ 90 h 155"/>
                  <a:gd name="T62" fmla="*/ 17 w 283"/>
                  <a:gd name="T63" fmla="*/ 94 h 155"/>
                  <a:gd name="T64" fmla="*/ 30 w 283"/>
                  <a:gd name="T65" fmla="*/ 78 h 155"/>
                  <a:gd name="T66" fmla="*/ 17 w 283"/>
                  <a:gd name="T67" fmla="*/ 71 h 155"/>
                  <a:gd name="T68" fmla="*/ 20 w 283"/>
                  <a:gd name="T69" fmla="*/ 50 h 155"/>
                  <a:gd name="T70" fmla="*/ 9 w 283"/>
                  <a:gd name="T71" fmla="*/ 44 h 155"/>
                  <a:gd name="T72" fmla="*/ 7 w 283"/>
                  <a:gd name="T73" fmla="*/ 38 h 155"/>
                  <a:gd name="T74" fmla="*/ 7 w 283"/>
                  <a:gd name="T75" fmla="*/ 37 h 155"/>
                  <a:gd name="T76" fmla="*/ 17 w 283"/>
                  <a:gd name="T77" fmla="*/ 35 h 155"/>
                  <a:gd name="T78" fmla="*/ 15 w 283"/>
                  <a:gd name="T79" fmla="*/ 30 h 155"/>
                  <a:gd name="T80" fmla="*/ 9 w 283"/>
                  <a:gd name="T81" fmla="*/ 21 h 155"/>
                  <a:gd name="T82" fmla="*/ 20 w 283"/>
                  <a:gd name="T83" fmla="*/ 12 h 155"/>
                  <a:gd name="T84" fmla="*/ 27 w 283"/>
                  <a:gd name="T85" fmla="*/ 3 h 155"/>
                  <a:gd name="T86" fmla="*/ 43 w 283"/>
                  <a:gd name="T87" fmla="*/ 3 h 155"/>
                  <a:gd name="T88" fmla="*/ 49 w 283"/>
                  <a:gd name="T89" fmla="*/ 6 h 155"/>
                  <a:gd name="T90" fmla="*/ 67 w 283"/>
                  <a:gd name="T91" fmla="*/ 12 h 155"/>
                  <a:gd name="T92" fmla="*/ 234 w 283"/>
                  <a:gd name="T93" fmla="*/ 90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
                  <a:gd name="T142" fmla="*/ 0 h 155"/>
                  <a:gd name="T143" fmla="*/ 283 w 283"/>
                  <a:gd name="T144" fmla="*/ 155 h 1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 h="155">
                    <a:moveTo>
                      <a:pt x="226" y="83"/>
                    </a:moveTo>
                    <a:lnTo>
                      <a:pt x="228" y="81"/>
                    </a:lnTo>
                    <a:lnTo>
                      <a:pt x="231" y="75"/>
                    </a:lnTo>
                    <a:lnTo>
                      <a:pt x="231" y="72"/>
                    </a:lnTo>
                    <a:lnTo>
                      <a:pt x="226" y="71"/>
                    </a:lnTo>
                    <a:lnTo>
                      <a:pt x="226" y="69"/>
                    </a:lnTo>
                    <a:lnTo>
                      <a:pt x="228" y="65"/>
                    </a:lnTo>
                    <a:lnTo>
                      <a:pt x="231" y="64"/>
                    </a:lnTo>
                    <a:lnTo>
                      <a:pt x="235" y="66"/>
                    </a:lnTo>
                    <a:lnTo>
                      <a:pt x="235" y="64"/>
                    </a:lnTo>
                    <a:lnTo>
                      <a:pt x="240" y="65"/>
                    </a:lnTo>
                    <a:lnTo>
                      <a:pt x="243" y="66"/>
                    </a:lnTo>
                    <a:lnTo>
                      <a:pt x="246" y="69"/>
                    </a:lnTo>
                    <a:lnTo>
                      <a:pt x="248" y="72"/>
                    </a:lnTo>
                    <a:lnTo>
                      <a:pt x="248" y="78"/>
                    </a:lnTo>
                    <a:lnTo>
                      <a:pt x="248" y="77"/>
                    </a:lnTo>
                    <a:lnTo>
                      <a:pt x="251" y="84"/>
                    </a:lnTo>
                    <a:lnTo>
                      <a:pt x="254" y="84"/>
                    </a:lnTo>
                    <a:lnTo>
                      <a:pt x="255" y="83"/>
                    </a:lnTo>
                    <a:lnTo>
                      <a:pt x="260" y="77"/>
                    </a:lnTo>
                    <a:lnTo>
                      <a:pt x="263" y="75"/>
                    </a:lnTo>
                    <a:lnTo>
                      <a:pt x="263" y="78"/>
                    </a:lnTo>
                    <a:lnTo>
                      <a:pt x="266" y="83"/>
                    </a:lnTo>
                    <a:lnTo>
                      <a:pt x="266" y="89"/>
                    </a:lnTo>
                    <a:lnTo>
                      <a:pt x="268" y="92"/>
                    </a:lnTo>
                    <a:lnTo>
                      <a:pt x="268" y="94"/>
                    </a:lnTo>
                    <a:lnTo>
                      <a:pt x="271" y="96"/>
                    </a:lnTo>
                    <a:lnTo>
                      <a:pt x="272" y="97"/>
                    </a:lnTo>
                    <a:lnTo>
                      <a:pt x="272" y="102"/>
                    </a:lnTo>
                    <a:lnTo>
                      <a:pt x="278" y="102"/>
                    </a:lnTo>
                    <a:lnTo>
                      <a:pt x="275" y="108"/>
                    </a:lnTo>
                    <a:lnTo>
                      <a:pt x="280" y="108"/>
                    </a:lnTo>
                    <a:lnTo>
                      <a:pt x="283" y="112"/>
                    </a:lnTo>
                    <a:lnTo>
                      <a:pt x="280" y="117"/>
                    </a:lnTo>
                    <a:lnTo>
                      <a:pt x="275" y="118"/>
                    </a:lnTo>
                    <a:lnTo>
                      <a:pt x="272" y="118"/>
                    </a:lnTo>
                    <a:lnTo>
                      <a:pt x="272" y="123"/>
                    </a:lnTo>
                    <a:lnTo>
                      <a:pt x="268" y="124"/>
                    </a:lnTo>
                    <a:lnTo>
                      <a:pt x="263" y="123"/>
                    </a:lnTo>
                    <a:lnTo>
                      <a:pt x="258" y="123"/>
                    </a:lnTo>
                    <a:lnTo>
                      <a:pt x="254" y="124"/>
                    </a:lnTo>
                    <a:lnTo>
                      <a:pt x="248" y="128"/>
                    </a:lnTo>
                    <a:lnTo>
                      <a:pt x="243" y="131"/>
                    </a:lnTo>
                    <a:lnTo>
                      <a:pt x="240" y="133"/>
                    </a:lnTo>
                    <a:lnTo>
                      <a:pt x="235" y="137"/>
                    </a:lnTo>
                    <a:lnTo>
                      <a:pt x="231" y="142"/>
                    </a:lnTo>
                    <a:lnTo>
                      <a:pt x="223" y="148"/>
                    </a:lnTo>
                    <a:lnTo>
                      <a:pt x="221" y="149"/>
                    </a:lnTo>
                    <a:lnTo>
                      <a:pt x="215" y="152"/>
                    </a:lnTo>
                    <a:lnTo>
                      <a:pt x="211" y="155"/>
                    </a:lnTo>
                    <a:lnTo>
                      <a:pt x="211" y="152"/>
                    </a:lnTo>
                    <a:lnTo>
                      <a:pt x="214" y="151"/>
                    </a:lnTo>
                    <a:lnTo>
                      <a:pt x="214" y="145"/>
                    </a:lnTo>
                    <a:lnTo>
                      <a:pt x="214" y="139"/>
                    </a:lnTo>
                    <a:lnTo>
                      <a:pt x="211" y="131"/>
                    </a:lnTo>
                    <a:lnTo>
                      <a:pt x="203" y="131"/>
                    </a:lnTo>
                    <a:lnTo>
                      <a:pt x="201" y="128"/>
                    </a:lnTo>
                    <a:lnTo>
                      <a:pt x="198" y="127"/>
                    </a:lnTo>
                    <a:lnTo>
                      <a:pt x="191" y="128"/>
                    </a:lnTo>
                    <a:lnTo>
                      <a:pt x="189" y="123"/>
                    </a:lnTo>
                    <a:lnTo>
                      <a:pt x="186" y="123"/>
                    </a:lnTo>
                    <a:lnTo>
                      <a:pt x="183" y="121"/>
                    </a:lnTo>
                    <a:lnTo>
                      <a:pt x="183" y="124"/>
                    </a:lnTo>
                    <a:lnTo>
                      <a:pt x="117" y="123"/>
                    </a:lnTo>
                    <a:lnTo>
                      <a:pt x="114" y="121"/>
                    </a:lnTo>
                    <a:lnTo>
                      <a:pt x="109" y="118"/>
                    </a:lnTo>
                    <a:lnTo>
                      <a:pt x="106" y="117"/>
                    </a:lnTo>
                    <a:lnTo>
                      <a:pt x="101" y="109"/>
                    </a:lnTo>
                    <a:lnTo>
                      <a:pt x="101" y="105"/>
                    </a:lnTo>
                    <a:lnTo>
                      <a:pt x="100" y="102"/>
                    </a:lnTo>
                    <a:lnTo>
                      <a:pt x="97" y="97"/>
                    </a:lnTo>
                    <a:lnTo>
                      <a:pt x="95" y="92"/>
                    </a:lnTo>
                    <a:lnTo>
                      <a:pt x="92" y="89"/>
                    </a:lnTo>
                    <a:lnTo>
                      <a:pt x="87" y="84"/>
                    </a:lnTo>
                    <a:lnTo>
                      <a:pt x="87" y="78"/>
                    </a:lnTo>
                    <a:lnTo>
                      <a:pt x="81" y="81"/>
                    </a:lnTo>
                    <a:lnTo>
                      <a:pt x="80" y="81"/>
                    </a:lnTo>
                    <a:lnTo>
                      <a:pt x="74" y="75"/>
                    </a:lnTo>
                    <a:lnTo>
                      <a:pt x="69" y="72"/>
                    </a:lnTo>
                    <a:lnTo>
                      <a:pt x="64" y="75"/>
                    </a:lnTo>
                    <a:lnTo>
                      <a:pt x="57" y="69"/>
                    </a:lnTo>
                    <a:lnTo>
                      <a:pt x="52" y="71"/>
                    </a:lnTo>
                    <a:lnTo>
                      <a:pt x="49" y="72"/>
                    </a:lnTo>
                    <a:lnTo>
                      <a:pt x="44" y="78"/>
                    </a:lnTo>
                    <a:lnTo>
                      <a:pt x="44" y="72"/>
                    </a:lnTo>
                    <a:lnTo>
                      <a:pt x="47" y="71"/>
                    </a:lnTo>
                    <a:lnTo>
                      <a:pt x="52" y="65"/>
                    </a:lnTo>
                    <a:lnTo>
                      <a:pt x="47" y="65"/>
                    </a:lnTo>
                    <a:lnTo>
                      <a:pt x="43" y="69"/>
                    </a:lnTo>
                    <a:lnTo>
                      <a:pt x="37" y="72"/>
                    </a:lnTo>
                    <a:lnTo>
                      <a:pt x="35" y="78"/>
                    </a:lnTo>
                    <a:lnTo>
                      <a:pt x="30" y="89"/>
                    </a:lnTo>
                    <a:lnTo>
                      <a:pt x="27" y="90"/>
                    </a:lnTo>
                    <a:lnTo>
                      <a:pt x="23" y="96"/>
                    </a:lnTo>
                    <a:lnTo>
                      <a:pt x="17" y="96"/>
                    </a:lnTo>
                    <a:lnTo>
                      <a:pt x="17" y="94"/>
                    </a:lnTo>
                    <a:lnTo>
                      <a:pt x="23" y="89"/>
                    </a:lnTo>
                    <a:lnTo>
                      <a:pt x="27" y="83"/>
                    </a:lnTo>
                    <a:lnTo>
                      <a:pt x="30" y="78"/>
                    </a:lnTo>
                    <a:lnTo>
                      <a:pt x="30" y="77"/>
                    </a:lnTo>
                    <a:lnTo>
                      <a:pt x="20" y="77"/>
                    </a:lnTo>
                    <a:lnTo>
                      <a:pt x="17" y="71"/>
                    </a:lnTo>
                    <a:lnTo>
                      <a:pt x="9" y="65"/>
                    </a:lnTo>
                    <a:lnTo>
                      <a:pt x="7" y="64"/>
                    </a:lnTo>
                    <a:lnTo>
                      <a:pt x="20" y="50"/>
                    </a:lnTo>
                    <a:lnTo>
                      <a:pt x="20" y="44"/>
                    </a:lnTo>
                    <a:lnTo>
                      <a:pt x="15" y="44"/>
                    </a:lnTo>
                    <a:lnTo>
                      <a:pt x="9" y="44"/>
                    </a:lnTo>
                    <a:lnTo>
                      <a:pt x="7" y="46"/>
                    </a:lnTo>
                    <a:lnTo>
                      <a:pt x="7" y="41"/>
                    </a:lnTo>
                    <a:lnTo>
                      <a:pt x="7" y="38"/>
                    </a:lnTo>
                    <a:lnTo>
                      <a:pt x="6" y="41"/>
                    </a:lnTo>
                    <a:lnTo>
                      <a:pt x="0" y="38"/>
                    </a:lnTo>
                    <a:lnTo>
                      <a:pt x="7" y="37"/>
                    </a:lnTo>
                    <a:lnTo>
                      <a:pt x="9" y="33"/>
                    </a:lnTo>
                    <a:lnTo>
                      <a:pt x="15" y="35"/>
                    </a:lnTo>
                    <a:lnTo>
                      <a:pt x="17" y="35"/>
                    </a:lnTo>
                    <a:lnTo>
                      <a:pt x="20" y="35"/>
                    </a:lnTo>
                    <a:lnTo>
                      <a:pt x="17" y="30"/>
                    </a:lnTo>
                    <a:lnTo>
                      <a:pt x="15" y="30"/>
                    </a:lnTo>
                    <a:lnTo>
                      <a:pt x="12" y="25"/>
                    </a:lnTo>
                    <a:lnTo>
                      <a:pt x="12" y="24"/>
                    </a:lnTo>
                    <a:lnTo>
                      <a:pt x="9" y="21"/>
                    </a:lnTo>
                    <a:lnTo>
                      <a:pt x="12" y="16"/>
                    </a:lnTo>
                    <a:lnTo>
                      <a:pt x="15" y="16"/>
                    </a:lnTo>
                    <a:lnTo>
                      <a:pt x="20" y="12"/>
                    </a:lnTo>
                    <a:lnTo>
                      <a:pt x="23" y="7"/>
                    </a:lnTo>
                    <a:lnTo>
                      <a:pt x="24" y="6"/>
                    </a:lnTo>
                    <a:lnTo>
                      <a:pt x="27" y="3"/>
                    </a:lnTo>
                    <a:lnTo>
                      <a:pt x="30" y="0"/>
                    </a:lnTo>
                    <a:lnTo>
                      <a:pt x="35" y="0"/>
                    </a:lnTo>
                    <a:lnTo>
                      <a:pt x="43" y="3"/>
                    </a:lnTo>
                    <a:lnTo>
                      <a:pt x="44" y="3"/>
                    </a:lnTo>
                    <a:lnTo>
                      <a:pt x="44" y="6"/>
                    </a:lnTo>
                    <a:lnTo>
                      <a:pt x="49" y="6"/>
                    </a:lnTo>
                    <a:lnTo>
                      <a:pt x="57" y="7"/>
                    </a:lnTo>
                    <a:lnTo>
                      <a:pt x="61" y="10"/>
                    </a:lnTo>
                    <a:lnTo>
                      <a:pt x="67" y="12"/>
                    </a:lnTo>
                    <a:lnTo>
                      <a:pt x="221" y="127"/>
                    </a:lnTo>
                    <a:lnTo>
                      <a:pt x="238" y="97"/>
                    </a:lnTo>
                    <a:lnTo>
                      <a:pt x="234" y="90"/>
                    </a:lnTo>
                    <a:lnTo>
                      <a:pt x="226" y="83"/>
                    </a:lnTo>
                    <a:close/>
                  </a:path>
                </a:pathLst>
              </a:custGeom>
              <a:solidFill>
                <a:srgbClr val="A4CA95"/>
              </a:solidFill>
              <a:ln w="9525">
                <a:noFill/>
                <a:round/>
                <a:headEnd/>
                <a:tailEnd/>
              </a:ln>
            </p:spPr>
            <p:txBody>
              <a:bodyPr/>
              <a:lstStyle/>
              <a:p>
                <a:endParaRPr lang="en-US"/>
              </a:p>
            </p:txBody>
          </p:sp>
          <p:sp>
            <p:nvSpPr>
              <p:cNvPr id="3707" name="Freeform 258"/>
              <p:cNvSpPr>
                <a:spLocks/>
              </p:cNvSpPr>
              <p:nvPr/>
            </p:nvSpPr>
            <p:spPr bwMode="gray">
              <a:xfrm>
                <a:off x="4379" y="1461"/>
                <a:ext cx="180" cy="134"/>
              </a:xfrm>
              <a:custGeom>
                <a:avLst/>
                <a:gdLst>
                  <a:gd name="T0" fmla="*/ 14 w 180"/>
                  <a:gd name="T1" fmla="*/ 18 h 134"/>
                  <a:gd name="T2" fmla="*/ 24 w 180"/>
                  <a:gd name="T3" fmla="*/ 18 h 134"/>
                  <a:gd name="T4" fmla="*/ 32 w 180"/>
                  <a:gd name="T5" fmla="*/ 16 h 134"/>
                  <a:gd name="T6" fmla="*/ 29 w 180"/>
                  <a:gd name="T7" fmla="*/ 22 h 134"/>
                  <a:gd name="T8" fmla="*/ 41 w 180"/>
                  <a:gd name="T9" fmla="*/ 16 h 134"/>
                  <a:gd name="T10" fmla="*/ 49 w 180"/>
                  <a:gd name="T11" fmla="*/ 12 h 134"/>
                  <a:gd name="T12" fmla="*/ 54 w 180"/>
                  <a:gd name="T13" fmla="*/ 16 h 134"/>
                  <a:gd name="T14" fmla="*/ 66 w 180"/>
                  <a:gd name="T15" fmla="*/ 22 h 134"/>
                  <a:gd name="T16" fmla="*/ 74 w 180"/>
                  <a:gd name="T17" fmla="*/ 24 h 134"/>
                  <a:gd name="T18" fmla="*/ 77 w 180"/>
                  <a:gd name="T19" fmla="*/ 30 h 134"/>
                  <a:gd name="T20" fmla="*/ 81 w 180"/>
                  <a:gd name="T21" fmla="*/ 33 h 134"/>
                  <a:gd name="T22" fmla="*/ 94 w 180"/>
                  <a:gd name="T23" fmla="*/ 36 h 134"/>
                  <a:gd name="T24" fmla="*/ 97 w 180"/>
                  <a:gd name="T25" fmla="*/ 27 h 134"/>
                  <a:gd name="T26" fmla="*/ 101 w 180"/>
                  <a:gd name="T27" fmla="*/ 25 h 134"/>
                  <a:gd name="T28" fmla="*/ 109 w 180"/>
                  <a:gd name="T29" fmla="*/ 31 h 134"/>
                  <a:gd name="T30" fmla="*/ 121 w 180"/>
                  <a:gd name="T31" fmla="*/ 33 h 134"/>
                  <a:gd name="T32" fmla="*/ 123 w 180"/>
                  <a:gd name="T33" fmla="*/ 36 h 134"/>
                  <a:gd name="T34" fmla="*/ 129 w 180"/>
                  <a:gd name="T35" fmla="*/ 30 h 134"/>
                  <a:gd name="T36" fmla="*/ 129 w 180"/>
                  <a:gd name="T37" fmla="*/ 24 h 134"/>
                  <a:gd name="T38" fmla="*/ 126 w 180"/>
                  <a:gd name="T39" fmla="*/ 16 h 134"/>
                  <a:gd name="T40" fmla="*/ 126 w 180"/>
                  <a:gd name="T41" fmla="*/ 6 h 134"/>
                  <a:gd name="T42" fmla="*/ 129 w 180"/>
                  <a:gd name="T43" fmla="*/ 3 h 134"/>
                  <a:gd name="T44" fmla="*/ 131 w 180"/>
                  <a:gd name="T45" fmla="*/ 5 h 134"/>
                  <a:gd name="T46" fmla="*/ 134 w 180"/>
                  <a:gd name="T47" fmla="*/ 13 h 134"/>
                  <a:gd name="T48" fmla="*/ 134 w 180"/>
                  <a:gd name="T49" fmla="*/ 22 h 134"/>
                  <a:gd name="T50" fmla="*/ 138 w 180"/>
                  <a:gd name="T51" fmla="*/ 27 h 134"/>
                  <a:gd name="T52" fmla="*/ 143 w 180"/>
                  <a:gd name="T53" fmla="*/ 19 h 134"/>
                  <a:gd name="T54" fmla="*/ 143 w 180"/>
                  <a:gd name="T55" fmla="*/ 37 h 134"/>
                  <a:gd name="T56" fmla="*/ 154 w 180"/>
                  <a:gd name="T57" fmla="*/ 30 h 134"/>
                  <a:gd name="T58" fmla="*/ 154 w 180"/>
                  <a:gd name="T59" fmla="*/ 19 h 134"/>
                  <a:gd name="T60" fmla="*/ 158 w 180"/>
                  <a:gd name="T61" fmla="*/ 33 h 134"/>
                  <a:gd name="T62" fmla="*/ 151 w 180"/>
                  <a:gd name="T63" fmla="*/ 43 h 134"/>
                  <a:gd name="T64" fmla="*/ 138 w 180"/>
                  <a:gd name="T65" fmla="*/ 47 h 134"/>
                  <a:gd name="T66" fmla="*/ 138 w 180"/>
                  <a:gd name="T67" fmla="*/ 62 h 134"/>
                  <a:gd name="T68" fmla="*/ 134 w 180"/>
                  <a:gd name="T69" fmla="*/ 68 h 134"/>
                  <a:gd name="T70" fmla="*/ 126 w 180"/>
                  <a:gd name="T71" fmla="*/ 75 h 134"/>
                  <a:gd name="T72" fmla="*/ 126 w 180"/>
                  <a:gd name="T73" fmla="*/ 84 h 134"/>
                  <a:gd name="T74" fmla="*/ 129 w 180"/>
                  <a:gd name="T75" fmla="*/ 92 h 134"/>
                  <a:gd name="T76" fmla="*/ 138 w 180"/>
                  <a:gd name="T77" fmla="*/ 95 h 134"/>
                  <a:gd name="T78" fmla="*/ 146 w 180"/>
                  <a:gd name="T79" fmla="*/ 100 h 134"/>
                  <a:gd name="T80" fmla="*/ 155 w 180"/>
                  <a:gd name="T81" fmla="*/ 106 h 134"/>
                  <a:gd name="T82" fmla="*/ 163 w 180"/>
                  <a:gd name="T83" fmla="*/ 111 h 134"/>
                  <a:gd name="T84" fmla="*/ 166 w 180"/>
                  <a:gd name="T85" fmla="*/ 108 h 134"/>
                  <a:gd name="T86" fmla="*/ 174 w 180"/>
                  <a:gd name="T87" fmla="*/ 98 h 134"/>
                  <a:gd name="T88" fmla="*/ 178 w 180"/>
                  <a:gd name="T89" fmla="*/ 87 h 134"/>
                  <a:gd name="T90" fmla="*/ 0 w 180"/>
                  <a:gd name="T91" fmla="*/ 25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0"/>
                  <a:gd name="T139" fmla="*/ 0 h 134"/>
                  <a:gd name="T140" fmla="*/ 180 w 180"/>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0" h="134">
                    <a:moveTo>
                      <a:pt x="9" y="19"/>
                    </a:moveTo>
                    <a:lnTo>
                      <a:pt x="12" y="18"/>
                    </a:lnTo>
                    <a:lnTo>
                      <a:pt x="14" y="18"/>
                    </a:lnTo>
                    <a:lnTo>
                      <a:pt x="20" y="19"/>
                    </a:lnTo>
                    <a:lnTo>
                      <a:pt x="21" y="22"/>
                    </a:lnTo>
                    <a:lnTo>
                      <a:pt x="24" y="18"/>
                    </a:lnTo>
                    <a:lnTo>
                      <a:pt x="27" y="16"/>
                    </a:lnTo>
                    <a:lnTo>
                      <a:pt x="29" y="16"/>
                    </a:lnTo>
                    <a:lnTo>
                      <a:pt x="32" y="16"/>
                    </a:lnTo>
                    <a:lnTo>
                      <a:pt x="29" y="18"/>
                    </a:lnTo>
                    <a:lnTo>
                      <a:pt x="29" y="19"/>
                    </a:lnTo>
                    <a:lnTo>
                      <a:pt x="29" y="22"/>
                    </a:lnTo>
                    <a:lnTo>
                      <a:pt x="35" y="19"/>
                    </a:lnTo>
                    <a:lnTo>
                      <a:pt x="37" y="18"/>
                    </a:lnTo>
                    <a:lnTo>
                      <a:pt x="41" y="16"/>
                    </a:lnTo>
                    <a:lnTo>
                      <a:pt x="44" y="13"/>
                    </a:lnTo>
                    <a:lnTo>
                      <a:pt x="46" y="12"/>
                    </a:lnTo>
                    <a:lnTo>
                      <a:pt x="49" y="12"/>
                    </a:lnTo>
                    <a:lnTo>
                      <a:pt x="49" y="16"/>
                    </a:lnTo>
                    <a:lnTo>
                      <a:pt x="52" y="18"/>
                    </a:lnTo>
                    <a:lnTo>
                      <a:pt x="54" y="16"/>
                    </a:lnTo>
                    <a:lnTo>
                      <a:pt x="57" y="13"/>
                    </a:lnTo>
                    <a:lnTo>
                      <a:pt x="60" y="18"/>
                    </a:lnTo>
                    <a:lnTo>
                      <a:pt x="66" y="22"/>
                    </a:lnTo>
                    <a:lnTo>
                      <a:pt x="66" y="24"/>
                    </a:lnTo>
                    <a:lnTo>
                      <a:pt x="69" y="24"/>
                    </a:lnTo>
                    <a:lnTo>
                      <a:pt x="74" y="24"/>
                    </a:lnTo>
                    <a:lnTo>
                      <a:pt x="77" y="25"/>
                    </a:lnTo>
                    <a:lnTo>
                      <a:pt x="77" y="27"/>
                    </a:lnTo>
                    <a:lnTo>
                      <a:pt x="77" y="30"/>
                    </a:lnTo>
                    <a:lnTo>
                      <a:pt x="78" y="31"/>
                    </a:lnTo>
                    <a:lnTo>
                      <a:pt x="81" y="31"/>
                    </a:lnTo>
                    <a:lnTo>
                      <a:pt x="81" y="33"/>
                    </a:lnTo>
                    <a:lnTo>
                      <a:pt x="86" y="31"/>
                    </a:lnTo>
                    <a:lnTo>
                      <a:pt x="92" y="36"/>
                    </a:lnTo>
                    <a:lnTo>
                      <a:pt x="94" y="36"/>
                    </a:lnTo>
                    <a:lnTo>
                      <a:pt x="94" y="33"/>
                    </a:lnTo>
                    <a:lnTo>
                      <a:pt x="97" y="30"/>
                    </a:lnTo>
                    <a:lnTo>
                      <a:pt x="97" y="27"/>
                    </a:lnTo>
                    <a:lnTo>
                      <a:pt x="94" y="27"/>
                    </a:lnTo>
                    <a:lnTo>
                      <a:pt x="98" y="25"/>
                    </a:lnTo>
                    <a:lnTo>
                      <a:pt x="101" y="25"/>
                    </a:lnTo>
                    <a:lnTo>
                      <a:pt x="104" y="27"/>
                    </a:lnTo>
                    <a:lnTo>
                      <a:pt x="106" y="30"/>
                    </a:lnTo>
                    <a:lnTo>
                      <a:pt x="109" y="31"/>
                    </a:lnTo>
                    <a:lnTo>
                      <a:pt x="111" y="31"/>
                    </a:lnTo>
                    <a:lnTo>
                      <a:pt x="117" y="33"/>
                    </a:lnTo>
                    <a:lnTo>
                      <a:pt x="121" y="33"/>
                    </a:lnTo>
                    <a:lnTo>
                      <a:pt x="123" y="31"/>
                    </a:lnTo>
                    <a:lnTo>
                      <a:pt x="126" y="31"/>
                    </a:lnTo>
                    <a:lnTo>
                      <a:pt x="123" y="36"/>
                    </a:lnTo>
                    <a:lnTo>
                      <a:pt x="123" y="37"/>
                    </a:lnTo>
                    <a:lnTo>
                      <a:pt x="126" y="36"/>
                    </a:lnTo>
                    <a:lnTo>
                      <a:pt x="129" y="30"/>
                    </a:lnTo>
                    <a:lnTo>
                      <a:pt x="131" y="27"/>
                    </a:lnTo>
                    <a:lnTo>
                      <a:pt x="131" y="25"/>
                    </a:lnTo>
                    <a:lnTo>
                      <a:pt x="129" y="24"/>
                    </a:lnTo>
                    <a:lnTo>
                      <a:pt x="131" y="19"/>
                    </a:lnTo>
                    <a:lnTo>
                      <a:pt x="126" y="18"/>
                    </a:lnTo>
                    <a:lnTo>
                      <a:pt x="126" y="16"/>
                    </a:lnTo>
                    <a:lnTo>
                      <a:pt x="123" y="12"/>
                    </a:lnTo>
                    <a:lnTo>
                      <a:pt x="123" y="11"/>
                    </a:lnTo>
                    <a:lnTo>
                      <a:pt x="126" y="6"/>
                    </a:lnTo>
                    <a:lnTo>
                      <a:pt x="123" y="5"/>
                    </a:lnTo>
                    <a:lnTo>
                      <a:pt x="126" y="0"/>
                    </a:lnTo>
                    <a:lnTo>
                      <a:pt x="129" y="3"/>
                    </a:lnTo>
                    <a:lnTo>
                      <a:pt x="129" y="0"/>
                    </a:lnTo>
                    <a:lnTo>
                      <a:pt x="129" y="3"/>
                    </a:lnTo>
                    <a:lnTo>
                      <a:pt x="131" y="5"/>
                    </a:lnTo>
                    <a:lnTo>
                      <a:pt x="131" y="11"/>
                    </a:lnTo>
                    <a:lnTo>
                      <a:pt x="131" y="12"/>
                    </a:lnTo>
                    <a:lnTo>
                      <a:pt x="134" y="13"/>
                    </a:lnTo>
                    <a:lnTo>
                      <a:pt x="134" y="16"/>
                    </a:lnTo>
                    <a:lnTo>
                      <a:pt x="134" y="18"/>
                    </a:lnTo>
                    <a:lnTo>
                      <a:pt x="134" y="22"/>
                    </a:lnTo>
                    <a:lnTo>
                      <a:pt x="135" y="22"/>
                    </a:lnTo>
                    <a:lnTo>
                      <a:pt x="135" y="24"/>
                    </a:lnTo>
                    <a:lnTo>
                      <a:pt x="138" y="27"/>
                    </a:lnTo>
                    <a:lnTo>
                      <a:pt x="138" y="30"/>
                    </a:lnTo>
                    <a:lnTo>
                      <a:pt x="141" y="24"/>
                    </a:lnTo>
                    <a:lnTo>
                      <a:pt x="143" y="19"/>
                    </a:lnTo>
                    <a:lnTo>
                      <a:pt x="146" y="25"/>
                    </a:lnTo>
                    <a:lnTo>
                      <a:pt x="143" y="27"/>
                    </a:lnTo>
                    <a:lnTo>
                      <a:pt x="143" y="37"/>
                    </a:lnTo>
                    <a:lnTo>
                      <a:pt x="148" y="37"/>
                    </a:lnTo>
                    <a:lnTo>
                      <a:pt x="151" y="31"/>
                    </a:lnTo>
                    <a:lnTo>
                      <a:pt x="154" y="30"/>
                    </a:lnTo>
                    <a:lnTo>
                      <a:pt x="154" y="25"/>
                    </a:lnTo>
                    <a:lnTo>
                      <a:pt x="154" y="22"/>
                    </a:lnTo>
                    <a:lnTo>
                      <a:pt x="154" y="19"/>
                    </a:lnTo>
                    <a:lnTo>
                      <a:pt x="158" y="25"/>
                    </a:lnTo>
                    <a:lnTo>
                      <a:pt x="158" y="31"/>
                    </a:lnTo>
                    <a:lnTo>
                      <a:pt x="158" y="33"/>
                    </a:lnTo>
                    <a:lnTo>
                      <a:pt x="158" y="39"/>
                    </a:lnTo>
                    <a:lnTo>
                      <a:pt x="155" y="43"/>
                    </a:lnTo>
                    <a:lnTo>
                      <a:pt x="151" y="43"/>
                    </a:lnTo>
                    <a:lnTo>
                      <a:pt x="148" y="41"/>
                    </a:lnTo>
                    <a:lnTo>
                      <a:pt x="146" y="47"/>
                    </a:lnTo>
                    <a:lnTo>
                      <a:pt x="138" y="47"/>
                    </a:lnTo>
                    <a:lnTo>
                      <a:pt x="141" y="50"/>
                    </a:lnTo>
                    <a:lnTo>
                      <a:pt x="141" y="56"/>
                    </a:lnTo>
                    <a:lnTo>
                      <a:pt x="138" y="62"/>
                    </a:lnTo>
                    <a:lnTo>
                      <a:pt x="138" y="64"/>
                    </a:lnTo>
                    <a:lnTo>
                      <a:pt x="135" y="64"/>
                    </a:lnTo>
                    <a:lnTo>
                      <a:pt x="134" y="68"/>
                    </a:lnTo>
                    <a:lnTo>
                      <a:pt x="131" y="70"/>
                    </a:lnTo>
                    <a:lnTo>
                      <a:pt x="129" y="71"/>
                    </a:lnTo>
                    <a:lnTo>
                      <a:pt x="126" y="75"/>
                    </a:lnTo>
                    <a:lnTo>
                      <a:pt x="126" y="77"/>
                    </a:lnTo>
                    <a:lnTo>
                      <a:pt x="126" y="81"/>
                    </a:lnTo>
                    <a:lnTo>
                      <a:pt x="126" y="84"/>
                    </a:lnTo>
                    <a:lnTo>
                      <a:pt x="126" y="89"/>
                    </a:lnTo>
                    <a:lnTo>
                      <a:pt x="131" y="84"/>
                    </a:lnTo>
                    <a:lnTo>
                      <a:pt x="129" y="92"/>
                    </a:lnTo>
                    <a:lnTo>
                      <a:pt x="134" y="92"/>
                    </a:lnTo>
                    <a:lnTo>
                      <a:pt x="135" y="92"/>
                    </a:lnTo>
                    <a:lnTo>
                      <a:pt x="138" y="95"/>
                    </a:lnTo>
                    <a:lnTo>
                      <a:pt x="138" y="96"/>
                    </a:lnTo>
                    <a:lnTo>
                      <a:pt x="141" y="98"/>
                    </a:lnTo>
                    <a:lnTo>
                      <a:pt x="146" y="100"/>
                    </a:lnTo>
                    <a:lnTo>
                      <a:pt x="151" y="100"/>
                    </a:lnTo>
                    <a:lnTo>
                      <a:pt x="154" y="102"/>
                    </a:lnTo>
                    <a:lnTo>
                      <a:pt x="155" y="106"/>
                    </a:lnTo>
                    <a:lnTo>
                      <a:pt x="155" y="111"/>
                    </a:lnTo>
                    <a:lnTo>
                      <a:pt x="158" y="114"/>
                    </a:lnTo>
                    <a:lnTo>
                      <a:pt x="163" y="111"/>
                    </a:lnTo>
                    <a:lnTo>
                      <a:pt x="163" y="117"/>
                    </a:lnTo>
                    <a:lnTo>
                      <a:pt x="166" y="114"/>
                    </a:lnTo>
                    <a:lnTo>
                      <a:pt x="166" y="108"/>
                    </a:lnTo>
                    <a:lnTo>
                      <a:pt x="166" y="103"/>
                    </a:lnTo>
                    <a:lnTo>
                      <a:pt x="171" y="102"/>
                    </a:lnTo>
                    <a:lnTo>
                      <a:pt x="174" y="98"/>
                    </a:lnTo>
                    <a:lnTo>
                      <a:pt x="174" y="92"/>
                    </a:lnTo>
                    <a:lnTo>
                      <a:pt x="171" y="87"/>
                    </a:lnTo>
                    <a:lnTo>
                      <a:pt x="178" y="87"/>
                    </a:lnTo>
                    <a:lnTo>
                      <a:pt x="180" y="115"/>
                    </a:lnTo>
                    <a:lnTo>
                      <a:pt x="163" y="134"/>
                    </a:lnTo>
                    <a:lnTo>
                      <a:pt x="0" y="25"/>
                    </a:lnTo>
                    <a:lnTo>
                      <a:pt x="1" y="19"/>
                    </a:lnTo>
                    <a:lnTo>
                      <a:pt x="9" y="19"/>
                    </a:lnTo>
                    <a:close/>
                  </a:path>
                </a:pathLst>
              </a:custGeom>
              <a:solidFill>
                <a:srgbClr val="A4CA95"/>
              </a:solidFill>
              <a:ln w="9525">
                <a:noFill/>
                <a:round/>
                <a:headEnd/>
                <a:tailEnd/>
              </a:ln>
            </p:spPr>
            <p:txBody>
              <a:bodyPr/>
              <a:lstStyle/>
              <a:p>
                <a:endParaRPr lang="en-US"/>
              </a:p>
            </p:txBody>
          </p:sp>
          <p:sp>
            <p:nvSpPr>
              <p:cNvPr id="3708" name="Freeform 259"/>
              <p:cNvSpPr>
                <a:spLocks/>
              </p:cNvSpPr>
              <p:nvPr/>
            </p:nvSpPr>
            <p:spPr bwMode="gray">
              <a:xfrm>
                <a:off x="4425" y="1584"/>
                <a:ext cx="162" cy="126"/>
              </a:xfrm>
              <a:custGeom>
                <a:avLst/>
                <a:gdLst>
                  <a:gd name="T0" fmla="*/ 77 w 162"/>
                  <a:gd name="T1" fmla="*/ 0 h 126"/>
                  <a:gd name="T2" fmla="*/ 97 w 162"/>
                  <a:gd name="T3" fmla="*/ 7 h 126"/>
                  <a:gd name="T4" fmla="*/ 109 w 162"/>
                  <a:gd name="T5" fmla="*/ 22 h 126"/>
                  <a:gd name="T6" fmla="*/ 112 w 162"/>
                  <a:gd name="T7" fmla="*/ 28 h 126"/>
                  <a:gd name="T8" fmla="*/ 137 w 162"/>
                  <a:gd name="T9" fmla="*/ 14 h 126"/>
                  <a:gd name="T10" fmla="*/ 149 w 162"/>
                  <a:gd name="T11" fmla="*/ 6 h 126"/>
                  <a:gd name="T12" fmla="*/ 157 w 162"/>
                  <a:gd name="T13" fmla="*/ 6 h 126"/>
                  <a:gd name="T14" fmla="*/ 152 w 162"/>
                  <a:gd name="T15" fmla="*/ 11 h 126"/>
                  <a:gd name="T16" fmla="*/ 157 w 162"/>
                  <a:gd name="T17" fmla="*/ 16 h 126"/>
                  <a:gd name="T18" fmla="*/ 154 w 162"/>
                  <a:gd name="T19" fmla="*/ 19 h 126"/>
                  <a:gd name="T20" fmla="*/ 152 w 162"/>
                  <a:gd name="T21" fmla="*/ 22 h 126"/>
                  <a:gd name="T22" fmla="*/ 142 w 162"/>
                  <a:gd name="T23" fmla="*/ 20 h 126"/>
                  <a:gd name="T24" fmla="*/ 142 w 162"/>
                  <a:gd name="T25" fmla="*/ 28 h 126"/>
                  <a:gd name="T26" fmla="*/ 140 w 162"/>
                  <a:gd name="T27" fmla="*/ 31 h 126"/>
                  <a:gd name="T28" fmla="*/ 132 w 162"/>
                  <a:gd name="T29" fmla="*/ 34 h 126"/>
                  <a:gd name="T30" fmla="*/ 128 w 162"/>
                  <a:gd name="T31" fmla="*/ 41 h 126"/>
                  <a:gd name="T32" fmla="*/ 122 w 162"/>
                  <a:gd name="T33" fmla="*/ 47 h 126"/>
                  <a:gd name="T34" fmla="*/ 120 w 162"/>
                  <a:gd name="T35" fmla="*/ 54 h 126"/>
                  <a:gd name="T36" fmla="*/ 109 w 162"/>
                  <a:gd name="T37" fmla="*/ 60 h 126"/>
                  <a:gd name="T38" fmla="*/ 109 w 162"/>
                  <a:gd name="T39" fmla="*/ 70 h 126"/>
                  <a:gd name="T40" fmla="*/ 112 w 162"/>
                  <a:gd name="T41" fmla="*/ 78 h 126"/>
                  <a:gd name="T42" fmla="*/ 109 w 162"/>
                  <a:gd name="T43" fmla="*/ 84 h 126"/>
                  <a:gd name="T44" fmla="*/ 106 w 162"/>
                  <a:gd name="T45" fmla="*/ 79 h 126"/>
                  <a:gd name="T46" fmla="*/ 106 w 162"/>
                  <a:gd name="T47" fmla="*/ 73 h 126"/>
                  <a:gd name="T48" fmla="*/ 97 w 162"/>
                  <a:gd name="T49" fmla="*/ 67 h 126"/>
                  <a:gd name="T50" fmla="*/ 92 w 162"/>
                  <a:gd name="T51" fmla="*/ 67 h 126"/>
                  <a:gd name="T52" fmla="*/ 83 w 162"/>
                  <a:gd name="T53" fmla="*/ 66 h 126"/>
                  <a:gd name="T54" fmla="*/ 69 w 162"/>
                  <a:gd name="T55" fmla="*/ 70 h 126"/>
                  <a:gd name="T56" fmla="*/ 71 w 162"/>
                  <a:gd name="T57" fmla="*/ 87 h 126"/>
                  <a:gd name="T58" fmla="*/ 75 w 162"/>
                  <a:gd name="T59" fmla="*/ 98 h 126"/>
                  <a:gd name="T60" fmla="*/ 83 w 162"/>
                  <a:gd name="T61" fmla="*/ 97 h 126"/>
                  <a:gd name="T62" fmla="*/ 97 w 162"/>
                  <a:gd name="T63" fmla="*/ 93 h 126"/>
                  <a:gd name="T64" fmla="*/ 92 w 162"/>
                  <a:gd name="T65" fmla="*/ 100 h 126"/>
                  <a:gd name="T66" fmla="*/ 105 w 162"/>
                  <a:gd name="T67" fmla="*/ 109 h 126"/>
                  <a:gd name="T68" fmla="*/ 109 w 162"/>
                  <a:gd name="T69" fmla="*/ 122 h 126"/>
                  <a:gd name="T70" fmla="*/ 115 w 162"/>
                  <a:gd name="T71" fmla="*/ 125 h 126"/>
                  <a:gd name="T72" fmla="*/ 97 w 162"/>
                  <a:gd name="T73" fmla="*/ 119 h 126"/>
                  <a:gd name="T74" fmla="*/ 85 w 162"/>
                  <a:gd name="T75" fmla="*/ 110 h 126"/>
                  <a:gd name="T76" fmla="*/ 68 w 162"/>
                  <a:gd name="T77" fmla="*/ 104 h 126"/>
                  <a:gd name="T78" fmla="*/ 51 w 162"/>
                  <a:gd name="T79" fmla="*/ 97 h 126"/>
                  <a:gd name="T80" fmla="*/ 40 w 162"/>
                  <a:gd name="T81" fmla="*/ 78 h 126"/>
                  <a:gd name="T82" fmla="*/ 28 w 162"/>
                  <a:gd name="T83" fmla="*/ 57 h 126"/>
                  <a:gd name="T84" fmla="*/ 32 w 162"/>
                  <a:gd name="T85" fmla="*/ 70 h 126"/>
                  <a:gd name="T86" fmla="*/ 38 w 162"/>
                  <a:gd name="T87" fmla="*/ 85 h 126"/>
                  <a:gd name="T88" fmla="*/ 28 w 162"/>
                  <a:gd name="T89" fmla="*/ 73 h 126"/>
                  <a:gd name="T90" fmla="*/ 23 w 162"/>
                  <a:gd name="T91" fmla="*/ 60 h 126"/>
                  <a:gd name="T92" fmla="*/ 11 w 162"/>
                  <a:gd name="T93" fmla="*/ 50 h 126"/>
                  <a:gd name="T94" fmla="*/ 6 w 162"/>
                  <a:gd name="T95" fmla="*/ 35 h 126"/>
                  <a:gd name="T96" fmla="*/ 0 w 162"/>
                  <a:gd name="T97" fmla="*/ 19 h 126"/>
                  <a:gd name="T98" fmla="*/ 3 w 162"/>
                  <a:gd name="T99" fmla="*/ 4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2"/>
                  <a:gd name="T151" fmla="*/ 0 h 126"/>
                  <a:gd name="T152" fmla="*/ 162 w 162"/>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2" h="126">
                    <a:moveTo>
                      <a:pt x="6" y="0"/>
                    </a:moveTo>
                    <a:lnTo>
                      <a:pt x="75" y="4"/>
                    </a:lnTo>
                    <a:lnTo>
                      <a:pt x="75" y="0"/>
                    </a:lnTo>
                    <a:lnTo>
                      <a:pt x="77" y="0"/>
                    </a:lnTo>
                    <a:lnTo>
                      <a:pt x="83" y="4"/>
                    </a:lnTo>
                    <a:lnTo>
                      <a:pt x="88" y="6"/>
                    </a:lnTo>
                    <a:lnTo>
                      <a:pt x="95" y="6"/>
                    </a:lnTo>
                    <a:lnTo>
                      <a:pt x="97" y="7"/>
                    </a:lnTo>
                    <a:lnTo>
                      <a:pt x="102" y="11"/>
                    </a:lnTo>
                    <a:lnTo>
                      <a:pt x="102" y="13"/>
                    </a:lnTo>
                    <a:lnTo>
                      <a:pt x="108" y="16"/>
                    </a:lnTo>
                    <a:lnTo>
                      <a:pt x="109" y="22"/>
                    </a:lnTo>
                    <a:lnTo>
                      <a:pt x="108" y="28"/>
                    </a:lnTo>
                    <a:lnTo>
                      <a:pt x="109" y="31"/>
                    </a:lnTo>
                    <a:lnTo>
                      <a:pt x="109" y="32"/>
                    </a:lnTo>
                    <a:lnTo>
                      <a:pt x="112" y="28"/>
                    </a:lnTo>
                    <a:lnTo>
                      <a:pt x="117" y="26"/>
                    </a:lnTo>
                    <a:lnTo>
                      <a:pt x="125" y="22"/>
                    </a:lnTo>
                    <a:lnTo>
                      <a:pt x="132" y="19"/>
                    </a:lnTo>
                    <a:lnTo>
                      <a:pt x="137" y="14"/>
                    </a:lnTo>
                    <a:lnTo>
                      <a:pt x="140" y="13"/>
                    </a:lnTo>
                    <a:lnTo>
                      <a:pt x="142" y="10"/>
                    </a:lnTo>
                    <a:lnTo>
                      <a:pt x="148" y="7"/>
                    </a:lnTo>
                    <a:lnTo>
                      <a:pt x="149" y="6"/>
                    </a:lnTo>
                    <a:lnTo>
                      <a:pt x="152" y="4"/>
                    </a:lnTo>
                    <a:lnTo>
                      <a:pt x="152" y="6"/>
                    </a:lnTo>
                    <a:lnTo>
                      <a:pt x="157" y="4"/>
                    </a:lnTo>
                    <a:lnTo>
                      <a:pt x="157" y="6"/>
                    </a:lnTo>
                    <a:lnTo>
                      <a:pt x="157" y="7"/>
                    </a:lnTo>
                    <a:lnTo>
                      <a:pt x="152" y="7"/>
                    </a:lnTo>
                    <a:lnTo>
                      <a:pt x="149" y="7"/>
                    </a:lnTo>
                    <a:lnTo>
                      <a:pt x="152" y="11"/>
                    </a:lnTo>
                    <a:lnTo>
                      <a:pt x="154" y="11"/>
                    </a:lnTo>
                    <a:lnTo>
                      <a:pt x="157" y="13"/>
                    </a:lnTo>
                    <a:lnTo>
                      <a:pt x="160" y="14"/>
                    </a:lnTo>
                    <a:lnTo>
                      <a:pt x="157" y="16"/>
                    </a:lnTo>
                    <a:lnTo>
                      <a:pt x="162" y="16"/>
                    </a:lnTo>
                    <a:lnTo>
                      <a:pt x="160" y="20"/>
                    </a:lnTo>
                    <a:lnTo>
                      <a:pt x="157" y="20"/>
                    </a:lnTo>
                    <a:lnTo>
                      <a:pt x="154" y="19"/>
                    </a:lnTo>
                    <a:lnTo>
                      <a:pt x="152" y="16"/>
                    </a:lnTo>
                    <a:lnTo>
                      <a:pt x="154" y="20"/>
                    </a:lnTo>
                    <a:lnTo>
                      <a:pt x="157" y="25"/>
                    </a:lnTo>
                    <a:lnTo>
                      <a:pt x="152" y="22"/>
                    </a:lnTo>
                    <a:lnTo>
                      <a:pt x="149" y="20"/>
                    </a:lnTo>
                    <a:lnTo>
                      <a:pt x="148" y="20"/>
                    </a:lnTo>
                    <a:lnTo>
                      <a:pt x="145" y="20"/>
                    </a:lnTo>
                    <a:lnTo>
                      <a:pt x="142" y="20"/>
                    </a:lnTo>
                    <a:lnTo>
                      <a:pt x="140" y="22"/>
                    </a:lnTo>
                    <a:lnTo>
                      <a:pt x="140" y="25"/>
                    </a:lnTo>
                    <a:lnTo>
                      <a:pt x="140" y="28"/>
                    </a:lnTo>
                    <a:lnTo>
                      <a:pt x="142" y="28"/>
                    </a:lnTo>
                    <a:lnTo>
                      <a:pt x="145" y="28"/>
                    </a:lnTo>
                    <a:lnTo>
                      <a:pt x="145" y="31"/>
                    </a:lnTo>
                    <a:lnTo>
                      <a:pt x="142" y="31"/>
                    </a:lnTo>
                    <a:lnTo>
                      <a:pt x="140" y="31"/>
                    </a:lnTo>
                    <a:lnTo>
                      <a:pt x="137" y="31"/>
                    </a:lnTo>
                    <a:lnTo>
                      <a:pt x="134" y="31"/>
                    </a:lnTo>
                    <a:lnTo>
                      <a:pt x="132" y="32"/>
                    </a:lnTo>
                    <a:lnTo>
                      <a:pt x="132" y="34"/>
                    </a:lnTo>
                    <a:lnTo>
                      <a:pt x="132" y="35"/>
                    </a:lnTo>
                    <a:lnTo>
                      <a:pt x="132" y="38"/>
                    </a:lnTo>
                    <a:lnTo>
                      <a:pt x="128" y="39"/>
                    </a:lnTo>
                    <a:lnTo>
                      <a:pt x="128" y="41"/>
                    </a:lnTo>
                    <a:lnTo>
                      <a:pt x="125" y="44"/>
                    </a:lnTo>
                    <a:lnTo>
                      <a:pt x="120" y="44"/>
                    </a:lnTo>
                    <a:lnTo>
                      <a:pt x="122" y="45"/>
                    </a:lnTo>
                    <a:lnTo>
                      <a:pt x="122" y="47"/>
                    </a:lnTo>
                    <a:lnTo>
                      <a:pt x="122" y="50"/>
                    </a:lnTo>
                    <a:lnTo>
                      <a:pt x="122" y="51"/>
                    </a:lnTo>
                    <a:lnTo>
                      <a:pt x="120" y="53"/>
                    </a:lnTo>
                    <a:lnTo>
                      <a:pt x="120" y="54"/>
                    </a:lnTo>
                    <a:lnTo>
                      <a:pt x="117" y="57"/>
                    </a:lnTo>
                    <a:lnTo>
                      <a:pt x="115" y="57"/>
                    </a:lnTo>
                    <a:lnTo>
                      <a:pt x="112" y="59"/>
                    </a:lnTo>
                    <a:lnTo>
                      <a:pt x="109" y="60"/>
                    </a:lnTo>
                    <a:lnTo>
                      <a:pt x="109" y="63"/>
                    </a:lnTo>
                    <a:lnTo>
                      <a:pt x="109" y="65"/>
                    </a:lnTo>
                    <a:lnTo>
                      <a:pt x="109" y="66"/>
                    </a:lnTo>
                    <a:lnTo>
                      <a:pt x="109" y="70"/>
                    </a:lnTo>
                    <a:lnTo>
                      <a:pt x="111" y="70"/>
                    </a:lnTo>
                    <a:lnTo>
                      <a:pt x="112" y="75"/>
                    </a:lnTo>
                    <a:lnTo>
                      <a:pt x="112" y="78"/>
                    </a:lnTo>
                    <a:lnTo>
                      <a:pt x="112" y="79"/>
                    </a:lnTo>
                    <a:lnTo>
                      <a:pt x="111" y="81"/>
                    </a:lnTo>
                    <a:lnTo>
                      <a:pt x="109" y="84"/>
                    </a:lnTo>
                    <a:lnTo>
                      <a:pt x="108" y="82"/>
                    </a:lnTo>
                    <a:lnTo>
                      <a:pt x="108" y="81"/>
                    </a:lnTo>
                    <a:lnTo>
                      <a:pt x="106" y="79"/>
                    </a:lnTo>
                    <a:lnTo>
                      <a:pt x="108" y="78"/>
                    </a:lnTo>
                    <a:lnTo>
                      <a:pt x="106" y="75"/>
                    </a:lnTo>
                    <a:lnTo>
                      <a:pt x="106" y="73"/>
                    </a:lnTo>
                    <a:lnTo>
                      <a:pt x="106" y="72"/>
                    </a:lnTo>
                    <a:lnTo>
                      <a:pt x="103" y="69"/>
                    </a:lnTo>
                    <a:lnTo>
                      <a:pt x="102" y="67"/>
                    </a:lnTo>
                    <a:lnTo>
                      <a:pt x="97" y="67"/>
                    </a:lnTo>
                    <a:lnTo>
                      <a:pt x="95" y="66"/>
                    </a:lnTo>
                    <a:lnTo>
                      <a:pt x="92" y="66"/>
                    </a:lnTo>
                    <a:lnTo>
                      <a:pt x="89" y="66"/>
                    </a:lnTo>
                    <a:lnTo>
                      <a:pt x="92" y="67"/>
                    </a:lnTo>
                    <a:lnTo>
                      <a:pt x="92" y="70"/>
                    </a:lnTo>
                    <a:lnTo>
                      <a:pt x="89" y="67"/>
                    </a:lnTo>
                    <a:lnTo>
                      <a:pt x="88" y="67"/>
                    </a:lnTo>
                    <a:lnTo>
                      <a:pt x="83" y="66"/>
                    </a:lnTo>
                    <a:lnTo>
                      <a:pt x="80" y="66"/>
                    </a:lnTo>
                    <a:lnTo>
                      <a:pt x="77" y="67"/>
                    </a:lnTo>
                    <a:lnTo>
                      <a:pt x="72" y="67"/>
                    </a:lnTo>
                    <a:lnTo>
                      <a:pt x="69" y="70"/>
                    </a:lnTo>
                    <a:lnTo>
                      <a:pt x="68" y="75"/>
                    </a:lnTo>
                    <a:lnTo>
                      <a:pt x="68" y="79"/>
                    </a:lnTo>
                    <a:lnTo>
                      <a:pt x="68" y="84"/>
                    </a:lnTo>
                    <a:lnTo>
                      <a:pt x="71" y="87"/>
                    </a:lnTo>
                    <a:lnTo>
                      <a:pt x="72" y="93"/>
                    </a:lnTo>
                    <a:lnTo>
                      <a:pt x="75" y="96"/>
                    </a:lnTo>
                    <a:lnTo>
                      <a:pt x="75" y="97"/>
                    </a:lnTo>
                    <a:lnTo>
                      <a:pt x="75" y="98"/>
                    </a:lnTo>
                    <a:lnTo>
                      <a:pt x="77" y="98"/>
                    </a:lnTo>
                    <a:lnTo>
                      <a:pt x="80" y="98"/>
                    </a:lnTo>
                    <a:lnTo>
                      <a:pt x="83" y="98"/>
                    </a:lnTo>
                    <a:lnTo>
                      <a:pt x="83" y="97"/>
                    </a:lnTo>
                    <a:lnTo>
                      <a:pt x="85" y="96"/>
                    </a:lnTo>
                    <a:lnTo>
                      <a:pt x="88" y="93"/>
                    </a:lnTo>
                    <a:lnTo>
                      <a:pt x="88" y="91"/>
                    </a:lnTo>
                    <a:lnTo>
                      <a:pt x="97" y="93"/>
                    </a:lnTo>
                    <a:lnTo>
                      <a:pt x="92" y="97"/>
                    </a:lnTo>
                    <a:lnTo>
                      <a:pt x="92" y="96"/>
                    </a:lnTo>
                    <a:lnTo>
                      <a:pt x="92" y="98"/>
                    </a:lnTo>
                    <a:lnTo>
                      <a:pt x="92" y="100"/>
                    </a:lnTo>
                    <a:lnTo>
                      <a:pt x="89" y="103"/>
                    </a:lnTo>
                    <a:lnTo>
                      <a:pt x="97" y="104"/>
                    </a:lnTo>
                    <a:lnTo>
                      <a:pt x="102" y="106"/>
                    </a:lnTo>
                    <a:lnTo>
                      <a:pt x="105" y="109"/>
                    </a:lnTo>
                    <a:lnTo>
                      <a:pt x="105" y="113"/>
                    </a:lnTo>
                    <a:lnTo>
                      <a:pt x="105" y="118"/>
                    </a:lnTo>
                    <a:lnTo>
                      <a:pt x="105" y="119"/>
                    </a:lnTo>
                    <a:lnTo>
                      <a:pt x="109" y="122"/>
                    </a:lnTo>
                    <a:lnTo>
                      <a:pt x="115" y="122"/>
                    </a:lnTo>
                    <a:lnTo>
                      <a:pt x="120" y="124"/>
                    </a:lnTo>
                    <a:lnTo>
                      <a:pt x="117" y="126"/>
                    </a:lnTo>
                    <a:lnTo>
                      <a:pt x="115" y="125"/>
                    </a:lnTo>
                    <a:lnTo>
                      <a:pt x="112" y="126"/>
                    </a:lnTo>
                    <a:lnTo>
                      <a:pt x="108" y="126"/>
                    </a:lnTo>
                    <a:lnTo>
                      <a:pt x="100" y="124"/>
                    </a:lnTo>
                    <a:lnTo>
                      <a:pt x="97" y="119"/>
                    </a:lnTo>
                    <a:lnTo>
                      <a:pt x="95" y="118"/>
                    </a:lnTo>
                    <a:lnTo>
                      <a:pt x="92" y="112"/>
                    </a:lnTo>
                    <a:lnTo>
                      <a:pt x="89" y="112"/>
                    </a:lnTo>
                    <a:lnTo>
                      <a:pt x="85" y="110"/>
                    </a:lnTo>
                    <a:lnTo>
                      <a:pt x="80" y="109"/>
                    </a:lnTo>
                    <a:lnTo>
                      <a:pt x="77" y="104"/>
                    </a:lnTo>
                    <a:lnTo>
                      <a:pt x="75" y="100"/>
                    </a:lnTo>
                    <a:lnTo>
                      <a:pt x="68" y="104"/>
                    </a:lnTo>
                    <a:lnTo>
                      <a:pt x="65" y="100"/>
                    </a:lnTo>
                    <a:lnTo>
                      <a:pt x="60" y="100"/>
                    </a:lnTo>
                    <a:lnTo>
                      <a:pt x="55" y="97"/>
                    </a:lnTo>
                    <a:lnTo>
                      <a:pt x="51" y="97"/>
                    </a:lnTo>
                    <a:lnTo>
                      <a:pt x="51" y="93"/>
                    </a:lnTo>
                    <a:lnTo>
                      <a:pt x="48" y="87"/>
                    </a:lnTo>
                    <a:lnTo>
                      <a:pt x="46" y="84"/>
                    </a:lnTo>
                    <a:lnTo>
                      <a:pt x="40" y="78"/>
                    </a:lnTo>
                    <a:lnTo>
                      <a:pt x="38" y="73"/>
                    </a:lnTo>
                    <a:lnTo>
                      <a:pt x="35" y="67"/>
                    </a:lnTo>
                    <a:lnTo>
                      <a:pt x="32" y="65"/>
                    </a:lnTo>
                    <a:lnTo>
                      <a:pt x="28" y="57"/>
                    </a:lnTo>
                    <a:lnTo>
                      <a:pt x="26" y="57"/>
                    </a:lnTo>
                    <a:lnTo>
                      <a:pt x="26" y="60"/>
                    </a:lnTo>
                    <a:lnTo>
                      <a:pt x="31" y="66"/>
                    </a:lnTo>
                    <a:lnTo>
                      <a:pt x="32" y="70"/>
                    </a:lnTo>
                    <a:lnTo>
                      <a:pt x="32" y="78"/>
                    </a:lnTo>
                    <a:lnTo>
                      <a:pt x="35" y="78"/>
                    </a:lnTo>
                    <a:lnTo>
                      <a:pt x="38" y="84"/>
                    </a:lnTo>
                    <a:lnTo>
                      <a:pt x="38" y="85"/>
                    </a:lnTo>
                    <a:lnTo>
                      <a:pt x="35" y="85"/>
                    </a:lnTo>
                    <a:lnTo>
                      <a:pt x="32" y="84"/>
                    </a:lnTo>
                    <a:lnTo>
                      <a:pt x="31" y="81"/>
                    </a:lnTo>
                    <a:lnTo>
                      <a:pt x="28" y="73"/>
                    </a:lnTo>
                    <a:lnTo>
                      <a:pt x="26" y="73"/>
                    </a:lnTo>
                    <a:lnTo>
                      <a:pt x="23" y="67"/>
                    </a:lnTo>
                    <a:lnTo>
                      <a:pt x="26" y="66"/>
                    </a:lnTo>
                    <a:lnTo>
                      <a:pt x="23" y="60"/>
                    </a:lnTo>
                    <a:lnTo>
                      <a:pt x="18" y="54"/>
                    </a:lnTo>
                    <a:lnTo>
                      <a:pt x="15" y="51"/>
                    </a:lnTo>
                    <a:lnTo>
                      <a:pt x="14" y="51"/>
                    </a:lnTo>
                    <a:lnTo>
                      <a:pt x="11" y="50"/>
                    </a:lnTo>
                    <a:lnTo>
                      <a:pt x="11" y="45"/>
                    </a:lnTo>
                    <a:lnTo>
                      <a:pt x="8" y="44"/>
                    </a:lnTo>
                    <a:lnTo>
                      <a:pt x="6" y="39"/>
                    </a:lnTo>
                    <a:lnTo>
                      <a:pt x="6" y="35"/>
                    </a:lnTo>
                    <a:lnTo>
                      <a:pt x="3" y="34"/>
                    </a:lnTo>
                    <a:lnTo>
                      <a:pt x="0" y="31"/>
                    </a:lnTo>
                    <a:lnTo>
                      <a:pt x="0" y="25"/>
                    </a:lnTo>
                    <a:lnTo>
                      <a:pt x="0" y="19"/>
                    </a:lnTo>
                    <a:lnTo>
                      <a:pt x="0" y="13"/>
                    </a:lnTo>
                    <a:lnTo>
                      <a:pt x="0" y="7"/>
                    </a:lnTo>
                    <a:lnTo>
                      <a:pt x="3" y="6"/>
                    </a:lnTo>
                    <a:lnTo>
                      <a:pt x="3" y="4"/>
                    </a:lnTo>
                    <a:lnTo>
                      <a:pt x="6" y="0"/>
                    </a:lnTo>
                    <a:close/>
                  </a:path>
                </a:pathLst>
              </a:custGeom>
              <a:solidFill>
                <a:srgbClr val="A4CA95"/>
              </a:solidFill>
              <a:ln w="9525">
                <a:noFill/>
                <a:round/>
                <a:headEnd/>
                <a:tailEnd/>
              </a:ln>
            </p:spPr>
            <p:txBody>
              <a:bodyPr/>
              <a:lstStyle/>
              <a:p>
                <a:endParaRPr lang="en-US"/>
              </a:p>
            </p:txBody>
          </p:sp>
          <p:sp>
            <p:nvSpPr>
              <p:cNvPr id="3709" name="Freeform 260"/>
              <p:cNvSpPr>
                <a:spLocks/>
              </p:cNvSpPr>
              <p:nvPr/>
            </p:nvSpPr>
            <p:spPr bwMode="gray">
              <a:xfrm>
                <a:off x="4343" y="1674"/>
                <a:ext cx="6" cy="6"/>
              </a:xfrm>
              <a:custGeom>
                <a:avLst/>
                <a:gdLst>
                  <a:gd name="T0" fmla="*/ 3 w 6"/>
                  <a:gd name="T1" fmla="*/ 1 h 6"/>
                  <a:gd name="T2" fmla="*/ 6 w 6"/>
                  <a:gd name="T3" fmla="*/ 1 h 6"/>
                  <a:gd name="T4" fmla="*/ 6 w 6"/>
                  <a:gd name="T5" fmla="*/ 3 h 6"/>
                  <a:gd name="T6" fmla="*/ 3 w 6"/>
                  <a:gd name="T7" fmla="*/ 6 h 6"/>
                  <a:gd name="T8" fmla="*/ 3 w 6"/>
                  <a:gd name="T9" fmla="*/ 3 h 6"/>
                  <a:gd name="T10" fmla="*/ 3 w 6"/>
                  <a:gd name="T11" fmla="*/ 1 h 6"/>
                  <a:gd name="T12" fmla="*/ 0 w 6"/>
                  <a:gd name="T13" fmla="*/ 0 h 6"/>
                  <a:gd name="T14" fmla="*/ 3 w 6"/>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3" y="1"/>
                    </a:moveTo>
                    <a:lnTo>
                      <a:pt x="6" y="1"/>
                    </a:lnTo>
                    <a:lnTo>
                      <a:pt x="6" y="3"/>
                    </a:lnTo>
                    <a:lnTo>
                      <a:pt x="3" y="6"/>
                    </a:lnTo>
                    <a:lnTo>
                      <a:pt x="3" y="3"/>
                    </a:lnTo>
                    <a:lnTo>
                      <a:pt x="3" y="1"/>
                    </a:lnTo>
                    <a:lnTo>
                      <a:pt x="0" y="0"/>
                    </a:lnTo>
                    <a:lnTo>
                      <a:pt x="3" y="1"/>
                    </a:lnTo>
                    <a:close/>
                  </a:path>
                </a:pathLst>
              </a:custGeom>
              <a:solidFill>
                <a:srgbClr val="A4CA95"/>
              </a:solidFill>
              <a:ln w="9525">
                <a:noFill/>
                <a:round/>
                <a:headEnd/>
                <a:tailEnd/>
              </a:ln>
            </p:spPr>
            <p:txBody>
              <a:bodyPr/>
              <a:lstStyle/>
              <a:p>
                <a:endParaRPr lang="en-US"/>
              </a:p>
            </p:txBody>
          </p:sp>
          <p:sp>
            <p:nvSpPr>
              <p:cNvPr id="3710" name="Freeform 261"/>
              <p:cNvSpPr>
                <a:spLocks/>
              </p:cNvSpPr>
              <p:nvPr/>
            </p:nvSpPr>
            <p:spPr bwMode="gray">
              <a:xfrm>
                <a:off x="4339" y="1665"/>
                <a:ext cx="3" cy="4"/>
              </a:xfrm>
              <a:custGeom>
                <a:avLst/>
                <a:gdLst>
                  <a:gd name="T0" fmla="*/ 3 w 3"/>
                  <a:gd name="T1" fmla="*/ 3 h 4"/>
                  <a:gd name="T2" fmla="*/ 0 w 3"/>
                  <a:gd name="T3" fmla="*/ 4 h 4"/>
                  <a:gd name="T4" fmla="*/ 0 w 3"/>
                  <a:gd name="T5" fmla="*/ 0 h 4"/>
                  <a:gd name="T6" fmla="*/ 3 w 3"/>
                  <a:gd name="T7" fmla="*/ 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3"/>
                    </a:moveTo>
                    <a:lnTo>
                      <a:pt x="0" y="4"/>
                    </a:lnTo>
                    <a:lnTo>
                      <a:pt x="0" y="0"/>
                    </a:lnTo>
                    <a:lnTo>
                      <a:pt x="3" y="3"/>
                    </a:lnTo>
                    <a:close/>
                  </a:path>
                </a:pathLst>
              </a:custGeom>
              <a:solidFill>
                <a:srgbClr val="A4CA95"/>
              </a:solidFill>
              <a:ln w="9525">
                <a:noFill/>
                <a:round/>
                <a:headEnd/>
                <a:tailEnd/>
              </a:ln>
            </p:spPr>
            <p:txBody>
              <a:bodyPr/>
              <a:lstStyle/>
              <a:p>
                <a:endParaRPr lang="en-US"/>
              </a:p>
            </p:txBody>
          </p:sp>
          <p:sp>
            <p:nvSpPr>
              <p:cNvPr id="3711" name="Freeform 262"/>
              <p:cNvSpPr>
                <a:spLocks/>
              </p:cNvSpPr>
              <p:nvPr/>
            </p:nvSpPr>
            <p:spPr bwMode="gray">
              <a:xfrm>
                <a:off x="4317" y="1644"/>
                <a:ext cx="5" cy="6"/>
              </a:xfrm>
              <a:custGeom>
                <a:avLst/>
                <a:gdLst>
                  <a:gd name="T0" fmla="*/ 5 w 5"/>
                  <a:gd name="T1" fmla="*/ 3 h 6"/>
                  <a:gd name="T2" fmla="*/ 2 w 5"/>
                  <a:gd name="T3" fmla="*/ 0 h 6"/>
                  <a:gd name="T4" fmla="*/ 0 w 5"/>
                  <a:gd name="T5" fmla="*/ 6 h 6"/>
                  <a:gd name="T6" fmla="*/ 2 w 5"/>
                  <a:gd name="T7" fmla="*/ 3 h 6"/>
                  <a:gd name="T8" fmla="*/ 5 w 5"/>
                  <a:gd name="T9" fmla="*/ 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3"/>
                    </a:moveTo>
                    <a:lnTo>
                      <a:pt x="2" y="0"/>
                    </a:lnTo>
                    <a:lnTo>
                      <a:pt x="0" y="6"/>
                    </a:lnTo>
                    <a:lnTo>
                      <a:pt x="2" y="3"/>
                    </a:lnTo>
                    <a:lnTo>
                      <a:pt x="5" y="3"/>
                    </a:lnTo>
                    <a:close/>
                  </a:path>
                </a:pathLst>
              </a:custGeom>
              <a:solidFill>
                <a:srgbClr val="A4CA95"/>
              </a:solidFill>
              <a:ln w="9525">
                <a:noFill/>
                <a:round/>
                <a:headEnd/>
                <a:tailEnd/>
              </a:ln>
            </p:spPr>
            <p:txBody>
              <a:bodyPr/>
              <a:lstStyle/>
              <a:p>
                <a:endParaRPr lang="en-US"/>
              </a:p>
            </p:txBody>
          </p:sp>
          <p:sp>
            <p:nvSpPr>
              <p:cNvPr id="3712" name="Freeform 263"/>
              <p:cNvSpPr>
                <a:spLocks/>
              </p:cNvSpPr>
              <p:nvPr/>
            </p:nvSpPr>
            <p:spPr bwMode="gray">
              <a:xfrm>
                <a:off x="4326" y="1561"/>
                <a:ext cx="8" cy="6"/>
              </a:xfrm>
              <a:custGeom>
                <a:avLst/>
                <a:gdLst>
                  <a:gd name="T0" fmla="*/ 2 w 8"/>
                  <a:gd name="T1" fmla="*/ 3 h 6"/>
                  <a:gd name="T2" fmla="*/ 0 w 8"/>
                  <a:gd name="T3" fmla="*/ 6 h 6"/>
                  <a:gd name="T4" fmla="*/ 5 w 8"/>
                  <a:gd name="T5" fmla="*/ 6 h 6"/>
                  <a:gd name="T6" fmla="*/ 8 w 8"/>
                  <a:gd name="T7" fmla="*/ 2 h 6"/>
                  <a:gd name="T8" fmla="*/ 5 w 8"/>
                  <a:gd name="T9" fmla="*/ 0 h 6"/>
                  <a:gd name="T10" fmla="*/ 2 w 8"/>
                  <a:gd name="T11" fmla="*/ 3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2" y="3"/>
                    </a:moveTo>
                    <a:lnTo>
                      <a:pt x="0" y="6"/>
                    </a:lnTo>
                    <a:lnTo>
                      <a:pt x="5" y="6"/>
                    </a:lnTo>
                    <a:lnTo>
                      <a:pt x="8" y="2"/>
                    </a:lnTo>
                    <a:lnTo>
                      <a:pt x="5" y="0"/>
                    </a:lnTo>
                    <a:lnTo>
                      <a:pt x="2" y="3"/>
                    </a:lnTo>
                    <a:close/>
                  </a:path>
                </a:pathLst>
              </a:custGeom>
              <a:solidFill>
                <a:srgbClr val="A4CA95"/>
              </a:solidFill>
              <a:ln w="9525">
                <a:noFill/>
                <a:round/>
                <a:headEnd/>
                <a:tailEnd/>
              </a:ln>
            </p:spPr>
            <p:txBody>
              <a:bodyPr/>
              <a:lstStyle/>
              <a:p>
                <a:endParaRPr lang="en-US"/>
              </a:p>
            </p:txBody>
          </p:sp>
          <p:sp>
            <p:nvSpPr>
              <p:cNvPr id="3713" name="Freeform 264"/>
              <p:cNvSpPr>
                <a:spLocks/>
              </p:cNvSpPr>
              <p:nvPr/>
            </p:nvSpPr>
            <p:spPr bwMode="gray">
              <a:xfrm>
                <a:off x="4302" y="1572"/>
                <a:ext cx="4" cy="3"/>
              </a:xfrm>
              <a:custGeom>
                <a:avLst/>
                <a:gdLst>
                  <a:gd name="T0" fmla="*/ 0 w 4"/>
                  <a:gd name="T1" fmla="*/ 3 h 3"/>
                  <a:gd name="T2" fmla="*/ 4 w 4"/>
                  <a:gd name="T3" fmla="*/ 0 h 3"/>
                  <a:gd name="T4" fmla="*/ 1 w 4"/>
                  <a:gd name="T5" fmla="*/ 0 h 3"/>
                  <a:gd name="T6" fmla="*/ 0 w 4"/>
                  <a:gd name="T7" fmla="*/ 3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4" y="0"/>
                    </a:lnTo>
                    <a:lnTo>
                      <a:pt x="1" y="0"/>
                    </a:lnTo>
                    <a:lnTo>
                      <a:pt x="0" y="3"/>
                    </a:lnTo>
                    <a:close/>
                  </a:path>
                </a:pathLst>
              </a:custGeom>
              <a:solidFill>
                <a:srgbClr val="A4CA95"/>
              </a:solidFill>
              <a:ln w="9525">
                <a:noFill/>
                <a:round/>
                <a:headEnd/>
                <a:tailEnd/>
              </a:ln>
            </p:spPr>
            <p:txBody>
              <a:bodyPr/>
              <a:lstStyle/>
              <a:p>
                <a:endParaRPr lang="en-US"/>
              </a:p>
            </p:txBody>
          </p:sp>
          <p:sp>
            <p:nvSpPr>
              <p:cNvPr id="3714" name="Freeform 265"/>
              <p:cNvSpPr>
                <a:spLocks/>
              </p:cNvSpPr>
              <p:nvPr/>
            </p:nvSpPr>
            <p:spPr bwMode="gray">
              <a:xfrm>
                <a:off x="4289" y="1570"/>
                <a:ext cx="3" cy="6"/>
              </a:xfrm>
              <a:custGeom>
                <a:avLst/>
                <a:gdLst>
                  <a:gd name="T0" fmla="*/ 3 w 3"/>
                  <a:gd name="T1" fmla="*/ 6 h 6"/>
                  <a:gd name="T2" fmla="*/ 3 w 3"/>
                  <a:gd name="T3" fmla="*/ 5 h 6"/>
                  <a:gd name="T4" fmla="*/ 0 w 3"/>
                  <a:gd name="T5" fmla="*/ 0 h 6"/>
                  <a:gd name="T6" fmla="*/ 3 w 3"/>
                  <a:gd name="T7" fmla="*/ 6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3" y="6"/>
                    </a:moveTo>
                    <a:lnTo>
                      <a:pt x="3" y="5"/>
                    </a:lnTo>
                    <a:lnTo>
                      <a:pt x="0" y="0"/>
                    </a:lnTo>
                    <a:lnTo>
                      <a:pt x="3" y="6"/>
                    </a:lnTo>
                    <a:close/>
                  </a:path>
                </a:pathLst>
              </a:custGeom>
              <a:solidFill>
                <a:srgbClr val="A4CA95"/>
              </a:solidFill>
              <a:ln w="9525">
                <a:noFill/>
                <a:round/>
                <a:headEnd/>
                <a:tailEnd/>
              </a:ln>
            </p:spPr>
            <p:txBody>
              <a:bodyPr/>
              <a:lstStyle/>
              <a:p>
                <a:endParaRPr lang="en-US"/>
              </a:p>
            </p:txBody>
          </p:sp>
          <p:sp>
            <p:nvSpPr>
              <p:cNvPr id="3715" name="Freeform 266"/>
              <p:cNvSpPr>
                <a:spLocks/>
              </p:cNvSpPr>
              <p:nvPr/>
            </p:nvSpPr>
            <p:spPr bwMode="gray">
              <a:xfrm>
                <a:off x="4544" y="1708"/>
                <a:ext cx="4" cy="2"/>
              </a:xfrm>
              <a:custGeom>
                <a:avLst/>
                <a:gdLst>
                  <a:gd name="T0" fmla="*/ 0 w 4"/>
                  <a:gd name="T1" fmla="*/ 0 h 2"/>
                  <a:gd name="T2" fmla="*/ 4 w 4"/>
                  <a:gd name="T3" fmla="*/ 0 h 2"/>
                  <a:gd name="T4" fmla="*/ 4 w 4"/>
                  <a:gd name="T5" fmla="*/ 2 h 2"/>
                  <a:gd name="T6" fmla="*/ 1 w 4"/>
                  <a:gd name="T7" fmla="*/ 2 h 2"/>
                  <a:gd name="T8" fmla="*/ 1 w 4"/>
                  <a:gd name="T9" fmla="*/ 1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4" y="0"/>
                    </a:lnTo>
                    <a:lnTo>
                      <a:pt x="4" y="2"/>
                    </a:lnTo>
                    <a:lnTo>
                      <a:pt x="1" y="2"/>
                    </a:lnTo>
                    <a:lnTo>
                      <a:pt x="1" y="1"/>
                    </a:lnTo>
                    <a:lnTo>
                      <a:pt x="0" y="0"/>
                    </a:lnTo>
                    <a:close/>
                  </a:path>
                </a:pathLst>
              </a:custGeom>
              <a:solidFill>
                <a:srgbClr val="A4CA95"/>
              </a:solidFill>
              <a:ln w="9525">
                <a:noFill/>
                <a:round/>
                <a:headEnd/>
                <a:tailEnd/>
              </a:ln>
            </p:spPr>
            <p:txBody>
              <a:bodyPr/>
              <a:lstStyle/>
              <a:p>
                <a:endParaRPr lang="en-US"/>
              </a:p>
            </p:txBody>
          </p:sp>
          <p:sp>
            <p:nvSpPr>
              <p:cNvPr id="3716" name="Freeform 267"/>
              <p:cNvSpPr>
                <a:spLocks/>
              </p:cNvSpPr>
              <p:nvPr/>
            </p:nvSpPr>
            <p:spPr bwMode="gray">
              <a:xfrm>
                <a:off x="4530" y="1702"/>
                <a:ext cx="118" cy="190"/>
              </a:xfrm>
              <a:custGeom>
                <a:avLst/>
                <a:gdLst>
                  <a:gd name="T0" fmla="*/ 15 w 118"/>
                  <a:gd name="T1" fmla="*/ 7 h 190"/>
                  <a:gd name="T2" fmla="*/ 17 w 118"/>
                  <a:gd name="T3" fmla="*/ 7 h 190"/>
                  <a:gd name="T4" fmla="*/ 23 w 118"/>
                  <a:gd name="T5" fmla="*/ 1 h 190"/>
                  <a:gd name="T6" fmla="*/ 29 w 118"/>
                  <a:gd name="T7" fmla="*/ 0 h 190"/>
                  <a:gd name="T8" fmla="*/ 24 w 118"/>
                  <a:gd name="T9" fmla="*/ 7 h 190"/>
                  <a:gd name="T10" fmla="*/ 29 w 118"/>
                  <a:gd name="T11" fmla="*/ 6 h 190"/>
                  <a:gd name="T12" fmla="*/ 37 w 118"/>
                  <a:gd name="T13" fmla="*/ 4 h 190"/>
                  <a:gd name="T14" fmla="*/ 52 w 118"/>
                  <a:gd name="T15" fmla="*/ 1 h 190"/>
                  <a:gd name="T16" fmla="*/ 55 w 118"/>
                  <a:gd name="T17" fmla="*/ 6 h 190"/>
                  <a:gd name="T18" fmla="*/ 60 w 118"/>
                  <a:gd name="T19" fmla="*/ 8 h 190"/>
                  <a:gd name="T20" fmla="*/ 74 w 118"/>
                  <a:gd name="T21" fmla="*/ 13 h 190"/>
                  <a:gd name="T22" fmla="*/ 80 w 118"/>
                  <a:gd name="T23" fmla="*/ 19 h 190"/>
                  <a:gd name="T24" fmla="*/ 81 w 118"/>
                  <a:gd name="T25" fmla="*/ 29 h 190"/>
                  <a:gd name="T26" fmla="*/ 81 w 118"/>
                  <a:gd name="T27" fmla="*/ 31 h 190"/>
                  <a:gd name="T28" fmla="*/ 81 w 118"/>
                  <a:gd name="T29" fmla="*/ 34 h 190"/>
                  <a:gd name="T30" fmla="*/ 92 w 118"/>
                  <a:gd name="T31" fmla="*/ 32 h 190"/>
                  <a:gd name="T32" fmla="*/ 101 w 118"/>
                  <a:gd name="T33" fmla="*/ 37 h 190"/>
                  <a:gd name="T34" fmla="*/ 108 w 118"/>
                  <a:gd name="T35" fmla="*/ 39 h 190"/>
                  <a:gd name="T36" fmla="*/ 117 w 118"/>
                  <a:gd name="T37" fmla="*/ 41 h 190"/>
                  <a:gd name="T38" fmla="*/ 118 w 118"/>
                  <a:gd name="T39" fmla="*/ 50 h 190"/>
                  <a:gd name="T40" fmla="*/ 117 w 118"/>
                  <a:gd name="T41" fmla="*/ 57 h 190"/>
                  <a:gd name="T42" fmla="*/ 109 w 118"/>
                  <a:gd name="T43" fmla="*/ 62 h 190"/>
                  <a:gd name="T44" fmla="*/ 108 w 118"/>
                  <a:gd name="T45" fmla="*/ 75 h 190"/>
                  <a:gd name="T46" fmla="*/ 104 w 118"/>
                  <a:gd name="T47" fmla="*/ 85 h 190"/>
                  <a:gd name="T48" fmla="*/ 97 w 118"/>
                  <a:gd name="T49" fmla="*/ 90 h 190"/>
                  <a:gd name="T50" fmla="*/ 84 w 118"/>
                  <a:gd name="T51" fmla="*/ 93 h 190"/>
                  <a:gd name="T52" fmla="*/ 81 w 118"/>
                  <a:gd name="T53" fmla="*/ 106 h 190"/>
                  <a:gd name="T54" fmla="*/ 74 w 118"/>
                  <a:gd name="T55" fmla="*/ 115 h 190"/>
                  <a:gd name="T56" fmla="*/ 67 w 118"/>
                  <a:gd name="T57" fmla="*/ 122 h 190"/>
                  <a:gd name="T58" fmla="*/ 61 w 118"/>
                  <a:gd name="T59" fmla="*/ 119 h 190"/>
                  <a:gd name="T60" fmla="*/ 60 w 118"/>
                  <a:gd name="T61" fmla="*/ 125 h 190"/>
                  <a:gd name="T62" fmla="*/ 60 w 118"/>
                  <a:gd name="T63" fmla="*/ 135 h 190"/>
                  <a:gd name="T64" fmla="*/ 52 w 118"/>
                  <a:gd name="T65" fmla="*/ 137 h 190"/>
                  <a:gd name="T66" fmla="*/ 49 w 118"/>
                  <a:gd name="T67" fmla="*/ 141 h 190"/>
                  <a:gd name="T68" fmla="*/ 43 w 118"/>
                  <a:gd name="T69" fmla="*/ 143 h 190"/>
                  <a:gd name="T70" fmla="*/ 40 w 118"/>
                  <a:gd name="T71" fmla="*/ 144 h 190"/>
                  <a:gd name="T72" fmla="*/ 44 w 118"/>
                  <a:gd name="T73" fmla="*/ 149 h 190"/>
                  <a:gd name="T74" fmla="*/ 37 w 118"/>
                  <a:gd name="T75" fmla="*/ 155 h 190"/>
                  <a:gd name="T76" fmla="*/ 32 w 118"/>
                  <a:gd name="T77" fmla="*/ 163 h 190"/>
                  <a:gd name="T78" fmla="*/ 37 w 118"/>
                  <a:gd name="T79" fmla="*/ 169 h 190"/>
                  <a:gd name="T80" fmla="*/ 32 w 118"/>
                  <a:gd name="T81" fmla="*/ 175 h 190"/>
                  <a:gd name="T82" fmla="*/ 29 w 118"/>
                  <a:gd name="T83" fmla="*/ 184 h 190"/>
                  <a:gd name="T84" fmla="*/ 24 w 118"/>
                  <a:gd name="T85" fmla="*/ 188 h 190"/>
                  <a:gd name="T86" fmla="*/ 17 w 118"/>
                  <a:gd name="T87" fmla="*/ 184 h 190"/>
                  <a:gd name="T88" fmla="*/ 20 w 118"/>
                  <a:gd name="T89" fmla="*/ 178 h 190"/>
                  <a:gd name="T90" fmla="*/ 17 w 118"/>
                  <a:gd name="T91" fmla="*/ 171 h 190"/>
                  <a:gd name="T92" fmla="*/ 15 w 118"/>
                  <a:gd name="T93" fmla="*/ 163 h 190"/>
                  <a:gd name="T94" fmla="*/ 20 w 118"/>
                  <a:gd name="T95" fmla="*/ 160 h 190"/>
                  <a:gd name="T96" fmla="*/ 23 w 118"/>
                  <a:gd name="T97" fmla="*/ 144 h 190"/>
                  <a:gd name="T98" fmla="*/ 17 w 118"/>
                  <a:gd name="T99" fmla="*/ 143 h 190"/>
                  <a:gd name="T100" fmla="*/ 17 w 118"/>
                  <a:gd name="T101" fmla="*/ 131 h 190"/>
                  <a:gd name="T102" fmla="*/ 20 w 118"/>
                  <a:gd name="T103" fmla="*/ 122 h 190"/>
                  <a:gd name="T104" fmla="*/ 23 w 118"/>
                  <a:gd name="T105" fmla="*/ 115 h 190"/>
                  <a:gd name="T106" fmla="*/ 24 w 118"/>
                  <a:gd name="T107" fmla="*/ 100 h 190"/>
                  <a:gd name="T108" fmla="*/ 27 w 118"/>
                  <a:gd name="T109" fmla="*/ 85 h 190"/>
                  <a:gd name="T110" fmla="*/ 27 w 118"/>
                  <a:gd name="T111" fmla="*/ 75 h 190"/>
                  <a:gd name="T112" fmla="*/ 20 w 118"/>
                  <a:gd name="T113" fmla="*/ 67 h 190"/>
                  <a:gd name="T114" fmla="*/ 12 w 118"/>
                  <a:gd name="T115" fmla="*/ 60 h 190"/>
                  <a:gd name="T116" fmla="*/ 7 w 118"/>
                  <a:gd name="T117" fmla="*/ 45 h 190"/>
                  <a:gd name="T118" fmla="*/ 4 w 118"/>
                  <a:gd name="T119" fmla="*/ 32 h 190"/>
                  <a:gd name="T120" fmla="*/ 7 w 118"/>
                  <a:gd name="T121" fmla="*/ 25 h 190"/>
                  <a:gd name="T122" fmla="*/ 12 w 118"/>
                  <a:gd name="T123" fmla="*/ 17 h 190"/>
                  <a:gd name="T124" fmla="*/ 17 w 118"/>
                  <a:gd name="T125" fmla="*/ 13 h 1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
                  <a:gd name="T190" fmla="*/ 0 h 190"/>
                  <a:gd name="T191" fmla="*/ 118 w 118"/>
                  <a:gd name="T192" fmla="*/ 190 h 1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 h="190">
                    <a:moveTo>
                      <a:pt x="15" y="6"/>
                    </a:moveTo>
                    <a:lnTo>
                      <a:pt x="12" y="7"/>
                    </a:lnTo>
                    <a:lnTo>
                      <a:pt x="15" y="7"/>
                    </a:lnTo>
                    <a:lnTo>
                      <a:pt x="15" y="8"/>
                    </a:lnTo>
                    <a:lnTo>
                      <a:pt x="17" y="8"/>
                    </a:lnTo>
                    <a:lnTo>
                      <a:pt x="17" y="7"/>
                    </a:lnTo>
                    <a:lnTo>
                      <a:pt x="17" y="6"/>
                    </a:lnTo>
                    <a:lnTo>
                      <a:pt x="20" y="4"/>
                    </a:lnTo>
                    <a:lnTo>
                      <a:pt x="23" y="1"/>
                    </a:lnTo>
                    <a:lnTo>
                      <a:pt x="24" y="4"/>
                    </a:lnTo>
                    <a:lnTo>
                      <a:pt x="27" y="0"/>
                    </a:lnTo>
                    <a:lnTo>
                      <a:pt x="29" y="0"/>
                    </a:lnTo>
                    <a:lnTo>
                      <a:pt x="29" y="1"/>
                    </a:lnTo>
                    <a:lnTo>
                      <a:pt x="27" y="4"/>
                    </a:lnTo>
                    <a:lnTo>
                      <a:pt x="24" y="7"/>
                    </a:lnTo>
                    <a:lnTo>
                      <a:pt x="27" y="7"/>
                    </a:lnTo>
                    <a:lnTo>
                      <a:pt x="29" y="7"/>
                    </a:lnTo>
                    <a:lnTo>
                      <a:pt x="29" y="6"/>
                    </a:lnTo>
                    <a:lnTo>
                      <a:pt x="29" y="4"/>
                    </a:lnTo>
                    <a:lnTo>
                      <a:pt x="37" y="1"/>
                    </a:lnTo>
                    <a:lnTo>
                      <a:pt x="37" y="4"/>
                    </a:lnTo>
                    <a:lnTo>
                      <a:pt x="40" y="4"/>
                    </a:lnTo>
                    <a:lnTo>
                      <a:pt x="47" y="6"/>
                    </a:lnTo>
                    <a:lnTo>
                      <a:pt x="52" y="1"/>
                    </a:lnTo>
                    <a:lnTo>
                      <a:pt x="49" y="4"/>
                    </a:lnTo>
                    <a:lnTo>
                      <a:pt x="52" y="6"/>
                    </a:lnTo>
                    <a:lnTo>
                      <a:pt x="55" y="6"/>
                    </a:lnTo>
                    <a:lnTo>
                      <a:pt x="57" y="7"/>
                    </a:lnTo>
                    <a:lnTo>
                      <a:pt x="57" y="8"/>
                    </a:lnTo>
                    <a:lnTo>
                      <a:pt x="60" y="8"/>
                    </a:lnTo>
                    <a:lnTo>
                      <a:pt x="61" y="13"/>
                    </a:lnTo>
                    <a:lnTo>
                      <a:pt x="67" y="13"/>
                    </a:lnTo>
                    <a:lnTo>
                      <a:pt x="74" y="13"/>
                    </a:lnTo>
                    <a:lnTo>
                      <a:pt x="77" y="14"/>
                    </a:lnTo>
                    <a:lnTo>
                      <a:pt x="77" y="19"/>
                    </a:lnTo>
                    <a:lnTo>
                      <a:pt x="80" y="19"/>
                    </a:lnTo>
                    <a:lnTo>
                      <a:pt x="81" y="23"/>
                    </a:lnTo>
                    <a:lnTo>
                      <a:pt x="81" y="25"/>
                    </a:lnTo>
                    <a:lnTo>
                      <a:pt x="81" y="29"/>
                    </a:lnTo>
                    <a:lnTo>
                      <a:pt x="80" y="31"/>
                    </a:lnTo>
                    <a:lnTo>
                      <a:pt x="77" y="32"/>
                    </a:lnTo>
                    <a:lnTo>
                      <a:pt x="81" y="31"/>
                    </a:lnTo>
                    <a:lnTo>
                      <a:pt x="84" y="31"/>
                    </a:lnTo>
                    <a:lnTo>
                      <a:pt x="81" y="32"/>
                    </a:lnTo>
                    <a:lnTo>
                      <a:pt x="81" y="34"/>
                    </a:lnTo>
                    <a:lnTo>
                      <a:pt x="84" y="32"/>
                    </a:lnTo>
                    <a:lnTo>
                      <a:pt x="89" y="32"/>
                    </a:lnTo>
                    <a:lnTo>
                      <a:pt x="92" y="32"/>
                    </a:lnTo>
                    <a:lnTo>
                      <a:pt x="94" y="34"/>
                    </a:lnTo>
                    <a:lnTo>
                      <a:pt x="97" y="37"/>
                    </a:lnTo>
                    <a:lnTo>
                      <a:pt x="101" y="37"/>
                    </a:lnTo>
                    <a:lnTo>
                      <a:pt x="104" y="38"/>
                    </a:lnTo>
                    <a:lnTo>
                      <a:pt x="109" y="38"/>
                    </a:lnTo>
                    <a:lnTo>
                      <a:pt x="108" y="39"/>
                    </a:lnTo>
                    <a:lnTo>
                      <a:pt x="112" y="38"/>
                    </a:lnTo>
                    <a:lnTo>
                      <a:pt x="114" y="41"/>
                    </a:lnTo>
                    <a:lnTo>
                      <a:pt x="117" y="41"/>
                    </a:lnTo>
                    <a:lnTo>
                      <a:pt x="117" y="44"/>
                    </a:lnTo>
                    <a:lnTo>
                      <a:pt x="118" y="47"/>
                    </a:lnTo>
                    <a:lnTo>
                      <a:pt x="118" y="50"/>
                    </a:lnTo>
                    <a:lnTo>
                      <a:pt x="118" y="51"/>
                    </a:lnTo>
                    <a:lnTo>
                      <a:pt x="117" y="56"/>
                    </a:lnTo>
                    <a:lnTo>
                      <a:pt x="117" y="57"/>
                    </a:lnTo>
                    <a:lnTo>
                      <a:pt x="114" y="57"/>
                    </a:lnTo>
                    <a:lnTo>
                      <a:pt x="109" y="60"/>
                    </a:lnTo>
                    <a:lnTo>
                      <a:pt x="109" y="62"/>
                    </a:lnTo>
                    <a:lnTo>
                      <a:pt x="109" y="66"/>
                    </a:lnTo>
                    <a:lnTo>
                      <a:pt x="108" y="70"/>
                    </a:lnTo>
                    <a:lnTo>
                      <a:pt x="108" y="75"/>
                    </a:lnTo>
                    <a:lnTo>
                      <a:pt x="108" y="78"/>
                    </a:lnTo>
                    <a:lnTo>
                      <a:pt x="104" y="82"/>
                    </a:lnTo>
                    <a:lnTo>
                      <a:pt x="104" y="85"/>
                    </a:lnTo>
                    <a:lnTo>
                      <a:pt x="101" y="88"/>
                    </a:lnTo>
                    <a:lnTo>
                      <a:pt x="101" y="90"/>
                    </a:lnTo>
                    <a:lnTo>
                      <a:pt x="97" y="90"/>
                    </a:lnTo>
                    <a:lnTo>
                      <a:pt x="92" y="91"/>
                    </a:lnTo>
                    <a:lnTo>
                      <a:pt x="88" y="91"/>
                    </a:lnTo>
                    <a:lnTo>
                      <a:pt x="84" y="93"/>
                    </a:lnTo>
                    <a:lnTo>
                      <a:pt x="81" y="98"/>
                    </a:lnTo>
                    <a:lnTo>
                      <a:pt x="81" y="103"/>
                    </a:lnTo>
                    <a:lnTo>
                      <a:pt x="81" y="106"/>
                    </a:lnTo>
                    <a:lnTo>
                      <a:pt x="80" y="110"/>
                    </a:lnTo>
                    <a:lnTo>
                      <a:pt x="80" y="112"/>
                    </a:lnTo>
                    <a:lnTo>
                      <a:pt x="74" y="115"/>
                    </a:lnTo>
                    <a:lnTo>
                      <a:pt x="72" y="115"/>
                    </a:lnTo>
                    <a:lnTo>
                      <a:pt x="74" y="118"/>
                    </a:lnTo>
                    <a:lnTo>
                      <a:pt x="67" y="122"/>
                    </a:lnTo>
                    <a:lnTo>
                      <a:pt x="64" y="124"/>
                    </a:lnTo>
                    <a:lnTo>
                      <a:pt x="64" y="122"/>
                    </a:lnTo>
                    <a:lnTo>
                      <a:pt x="61" y="119"/>
                    </a:lnTo>
                    <a:lnTo>
                      <a:pt x="57" y="119"/>
                    </a:lnTo>
                    <a:lnTo>
                      <a:pt x="57" y="122"/>
                    </a:lnTo>
                    <a:lnTo>
                      <a:pt x="60" y="125"/>
                    </a:lnTo>
                    <a:lnTo>
                      <a:pt x="61" y="128"/>
                    </a:lnTo>
                    <a:lnTo>
                      <a:pt x="61" y="131"/>
                    </a:lnTo>
                    <a:lnTo>
                      <a:pt x="60" y="135"/>
                    </a:lnTo>
                    <a:lnTo>
                      <a:pt x="57" y="137"/>
                    </a:lnTo>
                    <a:lnTo>
                      <a:pt x="55" y="137"/>
                    </a:lnTo>
                    <a:lnTo>
                      <a:pt x="52" y="137"/>
                    </a:lnTo>
                    <a:lnTo>
                      <a:pt x="49" y="137"/>
                    </a:lnTo>
                    <a:lnTo>
                      <a:pt x="49" y="138"/>
                    </a:lnTo>
                    <a:lnTo>
                      <a:pt x="49" y="141"/>
                    </a:lnTo>
                    <a:lnTo>
                      <a:pt x="47" y="143"/>
                    </a:lnTo>
                    <a:lnTo>
                      <a:pt x="44" y="143"/>
                    </a:lnTo>
                    <a:lnTo>
                      <a:pt x="43" y="143"/>
                    </a:lnTo>
                    <a:lnTo>
                      <a:pt x="40" y="141"/>
                    </a:lnTo>
                    <a:lnTo>
                      <a:pt x="37" y="141"/>
                    </a:lnTo>
                    <a:lnTo>
                      <a:pt x="40" y="144"/>
                    </a:lnTo>
                    <a:lnTo>
                      <a:pt x="43" y="146"/>
                    </a:lnTo>
                    <a:lnTo>
                      <a:pt x="44" y="146"/>
                    </a:lnTo>
                    <a:lnTo>
                      <a:pt x="44" y="149"/>
                    </a:lnTo>
                    <a:lnTo>
                      <a:pt x="43" y="150"/>
                    </a:lnTo>
                    <a:lnTo>
                      <a:pt x="40" y="152"/>
                    </a:lnTo>
                    <a:lnTo>
                      <a:pt x="37" y="155"/>
                    </a:lnTo>
                    <a:lnTo>
                      <a:pt x="35" y="156"/>
                    </a:lnTo>
                    <a:lnTo>
                      <a:pt x="32" y="157"/>
                    </a:lnTo>
                    <a:lnTo>
                      <a:pt x="32" y="163"/>
                    </a:lnTo>
                    <a:lnTo>
                      <a:pt x="35" y="165"/>
                    </a:lnTo>
                    <a:lnTo>
                      <a:pt x="40" y="168"/>
                    </a:lnTo>
                    <a:lnTo>
                      <a:pt x="37" y="169"/>
                    </a:lnTo>
                    <a:lnTo>
                      <a:pt x="35" y="174"/>
                    </a:lnTo>
                    <a:lnTo>
                      <a:pt x="32" y="174"/>
                    </a:lnTo>
                    <a:lnTo>
                      <a:pt x="32" y="175"/>
                    </a:lnTo>
                    <a:lnTo>
                      <a:pt x="32" y="178"/>
                    </a:lnTo>
                    <a:lnTo>
                      <a:pt x="29" y="181"/>
                    </a:lnTo>
                    <a:lnTo>
                      <a:pt x="29" y="184"/>
                    </a:lnTo>
                    <a:lnTo>
                      <a:pt x="29" y="187"/>
                    </a:lnTo>
                    <a:lnTo>
                      <a:pt x="27" y="187"/>
                    </a:lnTo>
                    <a:lnTo>
                      <a:pt x="24" y="188"/>
                    </a:lnTo>
                    <a:lnTo>
                      <a:pt x="23" y="188"/>
                    </a:lnTo>
                    <a:lnTo>
                      <a:pt x="20" y="190"/>
                    </a:lnTo>
                    <a:lnTo>
                      <a:pt x="17" y="184"/>
                    </a:lnTo>
                    <a:lnTo>
                      <a:pt x="20" y="183"/>
                    </a:lnTo>
                    <a:lnTo>
                      <a:pt x="20" y="181"/>
                    </a:lnTo>
                    <a:lnTo>
                      <a:pt x="20" y="178"/>
                    </a:lnTo>
                    <a:lnTo>
                      <a:pt x="17" y="177"/>
                    </a:lnTo>
                    <a:lnTo>
                      <a:pt x="17" y="175"/>
                    </a:lnTo>
                    <a:lnTo>
                      <a:pt x="17" y="171"/>
                    </a:lnTo>
                    <a:lnTo>
                      <a:pt x="15" y="168"/>
                    </a:lnTo>
                    <a:lnTo>
                      <a:pt x="15" y="165"/>
                    </a:lnTo>
                    <a:lnTo>
                      <a:pt x="15" y="163"/>
                    </a:lnTo>
                    <a:lnTo>
                      <a:pt x="15" y="157"/>
                    </a:lnTo>
                    <a:lnTo>
                      <a:pt x="17" y="160"/>
                    </a:lnTo>
                    <a:lnTo>
                      <a:pt x="20" y="160"/>
                    </a:lnTo>
                    <a:lnTo>
                      <a:pt x="23" y="152"/>
                    </a:lnTo>
                    <a:lnTo>
                      <a:pt x="23" y="149"/>
                    </a:lnTo>
                    <a:lnTo>
                      <a:pt x="23" y="144"/>
                    </a:lnTo>
                    <a:lnTo>
                      <a:pt x="23" y="143"/>
                    </a:lnTo>
                    <a:lnTo>
                      <a:pt x="20" y="143"/>
                    </a:lnTo>
                    <a:lnTo>
                      <a:pt x="17" y="143"/>
                    </a:lnTo>
                    <a:lnTo>
                      <a:pt x="17" y="137"/>
                    </a:lnTo>
                    <a:lnTo>
                      <a:pt x="20" y="135"/>
                    </a:lnTo>
                    <a:lnTo>
                      <a:pt x="17" y="131"/>
                    </a:lnTo>
                    <a:lnTo>
                      <a:pt x="17" y="129"/>
                    </a:lnTo>
                    <a:lnTo>
                      <a:pt x="20" y="125"/>
                    </a:lnTo>
                    <a:lnTo>
                      <a:pt x="20" y="122"/>
                    </a:lnTo>
                    <a:lnTo>
                      <a:pt x="23" y="119"/>
                    </a:lnTo>
                    <a:lnTo>
                      <a:pt x="24" y="116"/>
                    </a:lnTo>
                    <a:lnTo>
                      <a:pt x="23" y="115"/>
                    </a:lnTo>
                    <a:lnTo>
                      <a:pt x="23" y="110"/>
                    </a:lnTo>
                    <a:lnTo>
                      <a:pt x="24" y="106"/>
                    </a:lnTo>
                    <a:lnTo>
                      <a:pt x="24" y="100"/>
                    </a:lnTo>
                    <a:lnTo>
                      <a:pt x="27" y="93"/>
                    </a:lnTo>
                    <a:lnTo>
                      <a:pt x="27" y="90"/>
                    </a:lnTo>
                    <a:lnTo>
                      <a:pt x="27" y="85"/>
                    </a:lnTo>
                    <a:lnTo>
                      <a:pt x="27" y="82"/>
                    </a:lnTo>
                    <a:lnTo>
                      <a:pt x="27" y="76"/>
                    </a:lnTo>
                    <a:lnTo>
                      <a:pt x="27" y="75"/>
                    </a:lnTo>
                    <a:lnTo>
                      <a:pt x="24" y="70"/>
                    </a:lnTo>
                    <a:lnTo>
                      <a:pt x="23" y="67"/>
                    </a:lnTo>
                    <a:lnTo>
                      <a:pt x="20" y="67"/>
                    </a:lnTo>
                    <a:lnTo>
                      <a:pt x="17" y="66"/>
                    </a:lnTo>
                    <a:lnTo>
                      <a:pt x="12" y="65"/>
                    </a:lnTo>
                    <a:lnTo>
                      <a:pt x="12" y="60"/>
                    </a:lnTo>
                    <a:lnTo>
                      <a:pt x="10" y="57"/>
                    </a:lnTo>
                    <a:lnTo>
                      <a:pt x="7" y="51"/>
                    </a:lnTo>
                    <a:lnTo>
                      <a:pt x="7" y="45"/>
                    </a:lnTo>
                    <a:lnTo>
                      <a:pt x="4" y="41"/>
                    </a:lnTo>
                    <a:lnTo>
                      <a:pt x="0" y="38"/>
                    </a:lnTo>
                    <a:lnTo>
                      <a:pt x="4" y="32"/>
                    </a:lnTo>
                    <a:lnTo>
                      <a:pt x="3" y="31"/>
                    </a:lnTo>
                    <a:lnTo>
                      <a:pt x="3" y="29"/>
                    </a:lnTo>
                    <a:lnTo>
                      <a:pt x="7" y="25"/>
                    </a:lnTo>
                    <a:lnTo>
                      <a:pt x="10" y="23"/>
                    </a:lnTo>
                    <a:lnTo>
                      <a:pt x="10" y="20"/>
                    </a:lnTo>
                    <a:lnTo>
                      <a:pt x="12" y="17"/>
                    </a:lnTo>
                    <a:lnTo>
                      <a:pt x="12" y="14"/>
                    </a:lnTo>
                    <a:lnTo>
                      <a:pt x="17" y="14"/>
                    </a:lnTo>
                    <a:lnTo>
                      <a:pt x="17" y="13"/>
                    </a:lnTo>
                    <a:lnTo>
                      <a:pt x="15" y="8"/>
                    </a:lnTo>
                    <a:lnTo>
                      <a:pt x="15" y="6"/>
                    </a:lnTo>
                    <a:close/>
                  </a:path>
                </a:pathLst>
              </a:custGeom>
              <a:solidFill>
                <a:srgbClr val="A4CA95"/>
              </a:solidFill>
              <a:ln w="9525">
                <a:noFill/>
                <a:round/>
                <a:headEnd/>
                <a:tailEnd/>
              </a:ln>
            </p:spPr>
            <p:txBody>
              <a:bodyPr/>
              <a:lstStyle/>
              <a:p>
                <a:endParaRPr lang="en-US"/>
              </a:p>
            </p:txBody>
          </p:sp>
          <p:sp>
            <p:nvSpPr>
              <p:cNvPr id="3717" name="Freeform 268"/>
              <p:cNvSpPr>
                <a:spLocks/>
              </p:cNvSpPr>
              <p:nvPr/>
            </p:nvSpPr>
            <p:spPr bwMode="gray">
              <a:xfrm>
                <a:off x="4553" y="1895"/>
                <a:ext cx="17" cy="9"/>
              </a:xfrm>
              <a:custGeom>
                <a:avLst/>
                <a:gdLst>
                  <a:gd name="T0" fmla="*/ 4 w 17"/>
                  <a:gd name="T1" fmla="*/ 3 h 9"/>
                  <a:gd name="T2" fmla="*/ 4 w 17"/>
                  <a:gd name="T3" fmla="*/ 0 h 9"/>
                  <a:gd name="T4" fmla="*/ 6 w 17"/>
                  <a:gd name="T5" fmla="*/ 0 h 9"/>
                  <a:gd name="T6" fmla="*/ 9 w 17"/>
                  <a:gd name="T7" fmla="*/ 1 h 9"/>
                  <a:gd name="T8" fmla="*/ 9 w 17"/>
                  <a:gd name="T9" fmla="*/ 4 h 9"/>
                  <a:gd name="T10" fmla="*/ 12 w 17"/>
                  <a:gd name="T11" fmla="*/ 4 h 9"/>
                  <a:gd name="T12" fmla="*/ 12 w 17"/>
                  <a:gd name="T13" fmla="*/ 7 h 9"/>
                  <a:gd name="T14" fmla="*/ 14 w 17"/>
                  <a:gd name="T15" fmla="*/ 7 h 9"/>
                  <a:gd name="T16" fmla="*/ 17 w 17"/>
                  <a:gd name="T17" fmla="*/ 7 h 9"/>
                  <a:gd name="T18" fmla="*/ 17 w 17"/>
                  <a:gd name="T19" fmla="*/ 9 h 9"/>
                  <a:gd name="T20" fmla="*/ 14 w 17"/>
                  <a:gd name="T21" fmla="*/ 9 h 9"/>
                  <a:gd name="T22" fmla="*/ 12 w 17"/>
                  <a:gd name="T23" fmla="*/ 9 h 9"/>
                  <a:gd name="T24" fmla="*/ 9 w 17"/>
                  <a:gd name="T25" fmla="*/ 9 h 9"/>
                  <a:gd name="T26" fmla="*/ 6 w 17"/>
                  <a:gd name="T27" fmla="*/ 7 h 9"/>
                  <a:gd name="T28" fmla="*/ 4 w 17"/>
                  <a:gd name="T29" fmla="*/ 7 h 9"/>
                  <a:gd name="T30" fmla="*/ 1 w 17"/>
                  <a:gd name="T31" fmla="*/ 7 h 9"/>
                  <a:gd name="T32" fmla="*/ 0 w 17"/>
                  <a:gd name="T33" fmla="*/ 4 h 9"/>
                  <a:gd name="T34" fmla="*/ 1 w 17"/>
                  <a:gd name="T35" fmla="*/ 4 h 9"/>
                  <a:gd name="T36" fmla="*/ 4 w 17"/>
                  <a:gd name="T37" fmla="*/ 4 h 9"/>
                  <a:gd name="T38" fmla="*/ 4 w 17"/>
                  <a:gd name="T39" fmla="*/ 3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9"/>
                  <a:gd name="T62" fmla="*/ 17 w 17"/>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9">
                    <a:moveTo>
                      <a:pt x="4" y="3"/>
                    </a:moveTo>
                    <a:lnTo>
                      <a:pt x="4" y="0"/>
                    </a:lnTo>
                    <a:lnTo>
                      <a:pt x="6" y="0"/>
                    </a:lnTo>
                    <a:lnTo>
                      <a:pt x="9" y="1"/>
                    </a:lnTo>
                    <a:lnTo>
                      <a:pt x="9" y="4"/>
                    </a:lnTo>
                    <a:lnTo>
                      <a:pt x="12" y="4"/>
                    </a:lnTo>
                    <a:lnTo>
                      <a:pt x="12" y="7"/>
                    </a:lnTo>
                    <a:lnTo>
                      <a:pt x="14" y="7"/>
                    </a:lnTo>
                    <a:lnTo>
                      <a:pt x="17" y="7"/>
                    </a:lnTo>
                    <a:lnTo>
                      <a:pt x="17" y="9"/>
                    </a:lnTo>
                    <a:lnTo>
                      <a:pt x="14" y="9"/>
                    </a:lnTo>
                    <a:lnTo>
                      <a:pt x="12" y="9"/>
                    </a:lnTo>
                    <a:lnTo>
                      <a:pt x="9" y="9"/>
                    </a:lnTo>
                    <a:lnTo>
                      <a:pt x="6" y="7"/>
                    </a:lnTo>
                    <a:lnTo>
                      <a:pt x="4" y="7"/>
                    </a:lnTo>
                    <a:lnTo>
                      <a:pt x="1" y="7"/>
                    </a:lnTo>
                    <a:lnTo>
                      <a:pt x="0" y="4"/>
                    </a:lnTo>
                    <a:lnTo>
                      <a:pt x="1" y="4"/>
                    </a:lnTo>
                    <a:lnTo>
                      <a:pt x="4" y="4"/>
                    </a:lnTo>
                    <a:lnTo>
                      <a:pt x="4" y="3"/>
                    </a:lnTo>
                    <a:close/>
                  </a:path>
                </a:pathLst>
              </a:custGeom>
              <a:solidFill>
                <a:srgbClr val="A4CA95"/>
              </a:solidFill>
              <a:ln w="9525">
                <a:noFill/>
                <a:round/>
                <a:headEnd/>
                <a:tailEnd/>
              </a:ln>
            </p:spPr>
            <p:txBody>
              <a:bodyPr/>
              <a:lstStyle/>
              <a:p>
                <a:endParaRPr lang="en-US"/>
              </a:p>
            </p:txBody>
          </p:sp>
          <p:sp>
            <p:nvSpPr>
              <p:cNvPr id="3718" name="Freeform 269"/>
              <p:cNvSpPr>
                <a:spLocks/>
              </p:cNvSpPr>
              <p:nvPr/>
            </p:nvSpPr>
            <p:spPr bwMode="gray">
              <a:xfrm>
                <a:off x="4579" y="1889"/>
                <a:ext cx="6" cy="3"/>
              </a:xfrm>
              <a:custGeom>
                <a:avLst/>
                <a:gdLst>
                  <a:gd name="T0" fmla="*/ 0 w 6"/>
                  <a:gd name="T1" fmla="*/ 1 h 3"/>
                  <a:gd name="T2" fmla="*/ 6 w 6"/>
                  <a:gd name="T3" fmla="*/ 0 h 3"/>
                  <a:gd name="T4" fmla="*/ 6 w 6"/>
                  <a:gd name="T5" fmla="*/ 1 h 3"/>
                  <a:gd name="T6" fmla="*/ 0 w 6"/>
                  <a:gd name="T7" fmla="*/ 3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lnTo>
                      <a:pt x="6" y="0"/>
                    </a:lnTo>
                    <a:lnTo>
                      <a:pt x="6" y="1"/>
                    </a:lnTo>
                    <a:lnTo>
                      <a:pt x="0" y="3"/>
                    </a:lnTo>
                    <a:lnTo>
                      <a:pt x="0" y="1"/>
                    </a:lnTo>
                    <a:close/>
                  </a:path>
                </a:pathLst>
              </a:custGeom>
              <a:solidFill>
                <a:srgbClr val="A4CA95"/>
              </a:solidFill>
              <a:ln w="9525">
                <a:noFill/>
                <a:round/>
                <a:headEnd/>
                <a:tailEnd/>
              </a:ln>
            </p:spPr>
            <p:txBody>
              <a:bodyPr/>
              <a:lstStyle/>
              <a:p>
                <a:endParaRPr lang="en-US"/>
              </a:p>
            </p:txBody>
          </p:sp>
          <p:sp>
            <p:nvSpPr>
              <p:cNvPr id="3719" name="Freeform 270"/>
              <p:cNvSpPr>
                <a:spLocks/>
              </p:cNvSpPr>
              <p:nvPr/>
            </p:nvSpPr>
            <p:spPr bwMode="gray">
              <a:xfrm>
                <a:off x="4585" y="1889"/>
                <a:ext cx="2" cy="6"/>
              </a:xfrm>
              <a:custGeom>
                <a:avLst/>
                <a:gdLst>
                  <a:gd name="T0" fmla="*/ 0 w 2"/>
                  <a:gd name="T1" fmla="*/ 6 h 6"/>
                  <a:gd name="T2" fmla="*/ 2 w 2"/>
                  <a:gd name="T3" fmla="*/ 3 h 6"/>
                  <a:gd name="T4" fmla="*/ 2 w 2"/>
                  <a:gd name="T5" fmla="*/ 1 h 6"/>
                  <a:gd name="T6" fmla="*/ 2 w 2"/>
                  <a:gd name="T7" fmla="*/ 0 h 6"/>
                  <a:gd name="T8" fmla="*/ 2 w 2"/>
                  <a:gd name="T9" fmla="*/ 1 h 6"/>
                  <a:gd name="T10" fmla="*/ 2 w 2"/>
                  <a:gd name="T11" fmla="*/ 3 h 6"/>
                  <a:gd name="T12" fmla="*/ 0 w 2"/>
                  <a:gd name="T13" fmla="*/ 6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6"/>
                    </a:moveTo>
                    <a:lnTo>
                      <a:pt x="2" y="3"/>
                    </a:lnTo>
                    <a:lnTo>
                      <a:pt x="2" y="1"/>
                    </a:lnTo>
                    <a:lnTo>
                      <a:pt x="2" y="0"/>
                    </a:lnTo>
                    <a:lnTo>
                      <a:pt x="2" y="1"/>
                    </a:lnTo>
                    <a:lnTo>
                      <a:pt x="2" y="3"/>
                    </a:lnTo>
                    <a:lnTo>
                      <a:pt x="0" y="6"/>
                    </a:lnTo>
                    <a:close/>
                  </a:path>
                </a:pathLst>
              </a:custGeom>
              <a:solidFill>
                <a:srgbClr val="A4CA95"/>
              </a:solidFill>
              <a:ln w="9525">
                <a:noFill/>
                <a:round/>
                <a:headEnd/>
                <a:tailEnd/>
              </a:ln>
            </p:spPr>
            <p:txBody>
              <a:bodyPr/>
              <a:lstStyle/>
              <a:p>
                <a:endParaRPr lang="en-US"/>
              </a:p>
            </p:txBody>
          </p:sp>
          <p:sp>
            <p:nvSpPr>
              <p:cNvPr id="3720" name="Freeform 271"/>
              <p:cNvSpPr>
                <a:spLocks/>
              </p:cNvSpPr>
              <p:nvPr/>
            </p:nvSpPr>
            <p:spPr bwMode="gray">
              <a:xfrm>
                <a:off x="4547" y="1851"/>
                <a:ext cx="3" cy="6"/>
              </a:xfrm>
              <a:custGeom>
                <a:avLst/>
                <a:gdLst>
                  <a:gd name="T0" fmla="*/ 0 w 3"/>
                  <a:gd name="T1" fmla="*/ 6 h 6"/>
                  <a:gd name="T2" fmla="*/ 0 w 3"/>
                  <a:gd name="T3" fmla="*/ 1 h 6"/>
                  <a:gd name="T4" fmla="*/ 3 w 3"/>
                  <a:gd name="T5" fmla="*/ 0 h 6"/>
                  <a:gd name="T6" fmla="*/ 3 w 3"/>
                  <a:gd name="T7" fmla="*/ 3 h 6"/>
                  <a:gd name="T8" fmla="*/ 0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6"/>
                    </a:moveTo>
                    <a:lnTo>
                      <a:pt x="0" y="1"/>
                    </a:lnTo>
                    <a:lnTo>
                      <a:pt x="3" y="0"/>
                    </a:lnTo>
                    <a:lnTo>
                      <a:pt x="3" y="3"/>
                    </a:lnTo>
                    <a:lnTo>
                      <a:pt x="0" y="6"/>
                    </a:lnTo>
                    <a:close/>
                  </a:path>
                </a:pathLst>
              </a:custGeom>
              <a:solidFill>
                <a:srgbClr val="A4CA95"/>
              </a:solidFill>
              <a:ln w="9525">
                <a:noFill/>
                <a:round/>
                <a:headEnd/>
                <a:tailEnd/>
              </a:ln>
            </p:spPr>
            <p:txBody>
              <a:bodyPr/>
              <a:lstStyle/>
              <a:p>
                <a:endParaRPr lang="en-US"/>
              </a:p>
            </p:txBody>
          </p:sp>
          <p:sp>
            <p:nvSpPr>
              <p:cNvPr id="3721" name="Freeform 272"/>
              <p:cNvSpPr>
                <a:spLocks/>
              </p:cNvSpPr>
              <p:nvPr/>
            </p:nvSpPr>
            <p:spPr bwMode="gray">
              <a:xfrm>
                <a:off x="4542" y="1885"/>
                <a:ext cx="1" cy="4"/>
              </a:xfrm>
              <a:custGeom>
                <a:avLst/>
                <a:gdLst>
                  <a:gd name="T0" fmla="*/ 0 w 1"/>
                  <a:gd name="T1" fmla="*/ 4 h 4"/>
                  <a:gd name="T2" fmla="*/ 0 w 1"/>
                  <a:gd name="T3" fmla="*/ 1 h 4"/>
                  <a:gd name="T4" fmla="*/ 0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1"/>
                    </a:lnTo>
                    <a:lnTo>
                      <a:pt x="0" y="0"/>
                    </a:lnTo>
                    <a:lnTo>
                      <a:pt x="0" y="4"/>
                    </a:lnTo>
                    <a:close/>
                  </a:path>
                </a:pathLst>
              </a:custGeom>
              <a:solidFill>
                <a:srgbClr val="A4CA95"/>
              </a:solidFill>
              <a:ln w="9525">
                <a:noFill/>
                <a:round/>
                <a:headEnd/>
                <a:tailEnd/>
              </a:ln>
            </p:spPr>
            <p:txBody>
              <a:bodyPr/>
              <a:lstStyle/>
              <a:p>
                <a:endParaRPr lang="en-US"/>
              </a:p>
            </p:txBody>
          </p:sp>
          <p:sp>
            <p:nvSpPr>
              <p:cNvPr id="3722" name="Freeform 273"/>
              <p:cNvSpPr>
                <a:spLocks/>
              </p:cNvSpPr>
              <p:nvPr/>
            </p:nvSpPr>
            <p:spPr bwMode="gray">
              <a:xfrm>
                <a:off x="4540" y="1876"/>
                <a:ext cx="1" cy="3"/>
              </a:xfrm>
              <a:custGeom>
                <a:avLst/>
                <a:gdLst>
                  <a:gd name="T0" fmla="*/ 0 w 1"/>
                  <a:gd name="T1" fmla="*/ 3 h 3"/>
                  <a:gd name="T2" fmla="*/ 0 w 1"/>
                  <a:gd name="T3" fmla="*/ 1 h 3"/>
                  <a:gd name="T4" fmla="*/ 0 w 1"/>
                  <a:gd name="T5" fmla="*/ 0 h 3"/>
                  <a:gd name="T6" fmla="*/ 0 w 1"/>
                  <a:gd name="T7" fmla="*/ 3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1"/>
                    </a:lnTo>
                    <a:lnTo>
                      <a:pt x="0" y="0"/>
                    </a:lnTo>
                    <a:lnTo>
                      <a:pt x="0" y="3"/>
                    </a:lnTo>
                    <a:close/>
                  </a:path>
                </a:pathLst>
              </a:custGeom>
              <a:solidFill>
                <a:srgbClr val="A4CA95"/>
              </a:solidFill>
              <a:ln w="9525">
                <a:noFill/>
                <a:round/>
                <a:headEnd/>
                <a:tailEnd/>
              </a:ln>
            </p:spPr>
            <p:txBody>
              <a:bodyPr/>
              <a:lstStyle/>
              <a:p>
                <a:endParaRPr lang="en-US"/>
              </a:p>
            </p:txBody>
          </p:sp>
          <p:sp>
            <p:nvSpPr>
              <p:cNvPr id="3723" name="Freeform 274"/>
              <p:cNvSpPr>
                <a:spLocks/>
              </p:cNvSpPr>
              <p:nvPr/>
            </p:nvSpPr>
            <p:spPr bwMode="gray">
              <a:xfrm>
                <a:off x="4530" y="1672"/>
                <a:ext cx="20" cy="8"/>
              </a:xfrm>
              <a:custGeom>
                <a:avLst/>
                <a:gdLst>
                  <a:gd name="T0" fmla="*/ 1 w 20"/>
                  <a:gd name="T1" fmla="*/ 3 h 8"/>
                  <a:gd name="T2" fmla="*/ 0 w 20"/>
                  <a:gd name="T3" fmla="*/ 2 h 8"/>
                  <a:gd name="T4" fmla="*/ 1 w 20"/>
                  <a:gd name="T5" fmla="*/ 2 h 8"/>
                  <a:gd name="T6" fmla="*/ 1 w 20"/>
                  <a:gd name="T7" fmla="*/ 2 h 8"/>
                  <a:gd name="T8" fmla="*/ 3 w 20"/>
                  <a:gd name="T9" fmla="*/ 2 h 8"/>
                  <a:gd name="T10" fmla="*/ 3 w 20"/>
                  <a:gd name="T11" fmla="*/ 0 h 8"/>
                  <a:gd name="T12" fmla="*/ 4 w 20"/>
                  <a:gd name="T13" fmla="*/ 0 h 8"/>
                  <a:gd name="T14" fmla="*/ 4 w 20"/>
                  <a:gd name="T15" fmla="*/ 0 h 8"/>
                  <a:gd name="T16" fmla="*/ 6 w 20"/>
                  <a:gd name="T17" fmla="*/ 0 h 8"/>
                  <a:gd name="T18" fmla="*/ 6 w 20"/>
                  <a:gd name="T19" fmla="*/ 0 h 8"/>
                  <a:gd name="T20" fmla="*/ 7 w 20"/>
                  <a:gd name="T21" fmla="*/ 0 h 8"/>
                  <a:gd name="T22" fmla="*/ 7 w 20"/>
                  <a:gd name="T23" fmla="*/ 2 h 8"/>
                  <a:gd name="T24" fmla="*/ 9 w 20"/>
                  <a:gd name="T25" fmla="*/ 2 h 8"/>
                  <a:gd name="T26" fmla="*/ 9 w 20"/>
                  <a:gd name="T27" fmla="*/ 2 h 8"/>
                  <a:gd name="T28" fmla="*/ 10 w 20"/>
                  <a:gd name="T29" fmla="*/ 2 h 8"/>
                  <a:gd name="T30" fmla="*/ 10 w 20"/>
                  <a:gd name="T31" fmla="*/ 3 h 8"/>
                  <a:gd name="T32" fmla="*/ 12 w 20"/>
                  <a:gd name="T33" fmla="*/ 3 h 8"/>
                  <a:gd name="T34" fmla="*/ 12 w 20"/>
                  <a:gd name="T35" fmla="*/ 3 h 8"/>
                  <a:gd name="T36" fmla="*/ 14 w 20"/>
                  <a:gd name="T37" fmla="*/ 3 h 8"/>
                  <a:gd name="T38" fmla="*/ 14 w 20"/>
                  <a:gd name="T39" fmla="*/ 5 h 8"/>
                  <a:gd name="T40" fmla="*/ 15 w 20"/>
                  <a:gd name="T41" fmla="*/ 5 h 8"/>
                  <a:gd name="T42" fmla="*/ 15 w 20"/>
                  <a:gd name="T43" fmla="*/ 5 h 8"/>
                  <a:gd name="T44" fmla="*/ 17 w 20"/>
                  <a:gd name="T45" fmla="*/ 5 h 8"/>
                  <a:gd name="T46" fmla="*/ 17 w 20"/>
                  <a:gd name="T47" fmla="*/ 6 h 8"/>
                  <a:gd name="T48" fmla="*/ 17 w 20"/>
                  <a:gd name="T49" fmla="*/ 6 h 8"/>
                  <a:gd name="T50" fmla="*/ 18 w 20"/>
                  <a:gd name="T51" fmla="*/ 6 h 8"/>
                  <a:gd name="T52" fmla="*/ 20 w 20"/>
                  <a:gd name="T53" fmla="*/ 6 h 8"/>
                  <a:gd name="T54" fmla="*/ 20 w 20"/>
                  <a:gd name="T55" fmla="*/ 8 h 8"/>
                  <a:gd name="T56" fmla="*/ 20 w 20"/>
                  <a:gd name="T57" fmla="*/ 8 h 8"/>
                  <a:gd name="T58" fmla="*/ 18 w 20"/>
                  <a:gd name="T59" fmla="*/ 8 h 8"/>
                  <a:gd name="T60" fmla="*/ 18 w 20"/>
                  <a:gd name="T61" fmla="*/ 8 h 8"/>
                  <a:gd name="T62" fmla="*/ 18 w 20"/>
                  <a:gd name="T63" fmla="*/ 8 h 8"/>
                  <a:gd name="T64" fmla="*/ 17 w 20"/>
                  <a:gd name="T65" fmla="*/ 8 h 8"/>
                  <a:gd name="T66" fmla="*/ 17 w 20"/>
                  <a:gd name="T67" fmla="*/ 8 h 8"/>
                  <a:gd name="T68" fmla="*/ 15 w 20"/>
                  <a:gd name="T69" fmla="*/ 8 h 8"/>
                  <a:gd name="T70" fmla="*/ 14 w 20"/>
                  <a:gd name="T71" fmla="*/ 8 h 8"/>
                  <a:gd name="T72" fmla="*/ 14 w 20"/>
                  <a:gd name="T73" fmla="*/ 8 h 8"/>
                  <a:gd name="T74" fmla="*/ 14 w 20"/>
                  <a:gd name="T75" fmla="*/ 8 h 8"/>
                  <a:gd name="T76" fmla="*/ 15 w 20"/>
                  <a:gd name="T77" fmla="*/ 6 h 8"/>
                  <a:gd name="T78" fmla="*/ 14 w 20"/>
                  <a:gd name="T79" fmla="*/ 6 h 8"/>
                  <a:gd name="T80" fmla="*/ 12 w 20"/>
                  <a:gd name="T81" fmla="*/ 6 h 8"/>
                  <a:gd name="T82" fmla="*/ 12 w 20"/>
                  <a:gd name="T83" fmla="*/ 5 h 8"/>
                  <a:gd name="T84" fmla="*/ 12 w 20"/>
                  <a:gd name="T85" fmla="*/ 5 h 8"/>
                  <a:gd name="T86" fmla="*/ 10 w 20"/>
                  <a:gd name="T87" fmla="*/ 5 h 8"/>
                  <a:gd name="T88" fmla="*/ 9 w 20"/>
                  <a:gd name="T89" fmla="*/ 3 h 8"/>
                  <a:gd name="T90" fmla="*/ 7 w 20"/>
                  <a:gd name="T91" fmla="*/ 3 h 8"/>
                  <a:gd name="T92" fmla="*/ 6 w 20"/>
                  <a:gd name="T93" fmla="*/ 3 h 8"/>
                  <a:gd name="T94" fmla="*/ 4 w 20"/>
                  <a:gd name="T95" fmla="*/ 2 h 8"/>
                  <a:gd name="T96" fmla="*/ 6 w 20"/>
                  <a:gd name="T97" fmla="*/ 2 h 8"/>
                  <a:gd name="T98" fmla="*/ 4 w 20"/>
                  <a:gd name="T99" fmla="*/ 2 h 8"/>
                  <a:gd name="T100" fmla="*/ 4 w 20"/>
                  <a:gd name="T101" fmla="*/ 2 h 8"/>
                  <a:gd name="T102" fmla="*/ 3 w 20"/>
                  <a:gd name="T103" fmla="*/ 2 h 8"/>
                  <a:gd name="T104" fmla="*/ 3 w 20"/>
                  <a:gd name="T105" fmla="*/ 2 h 8"/>
                  <a:gd name="T106" fmla="*/ 1 w 20"/>
                  <a:gd name="T107" fmla="*/ 3 h 8"/>
                  <a:gd name="T108" fmla="*/ 1 w 20"/>
                  <a:gd name="T109" fmla="*/ 3 h 8"/>
                  <a:gd name="T110" fmla="*/ 1 w 20"/>
                  <a:gd name="T111" fmla="*/ 3 h 8"/>
                  <a:gd name="T112" fmla="*/ 0 w 20"/>
                  <a:gd name="T113" fmla="*/ 3 h 8"/>
                  <a:gd name="T114" fmla="*/ 0 w 20"/>
                  <a:gd name="T115" fmla="*/ 3 h 8"/>
                  <a:gd name="T116" fmla="*/ 0 w 20"/>
                  <a:gd name="T117" fmla="*/ 3 h 8"/>
                  <a:gd name="T118" fmla="*/ 0 w 20"/>
                  <a:gd name="T119" fmla="*/ 3 h 8"/>
                  <a:gd name="T120" fmla="*/ 0 w 20"/>
                  <a:gd name="T121" fmla="*/ 3 h 8"/>
                  <a:gd name="T122" fmla="*/ 0 w 20"/>
                  <a:gd name="T123" fmla="*/ 3 h 8"/>
                  <a:gd name="T124" fmla="*/ 0 w 20"/>
                  <a:gd name="T125" fmla="*/ 2 h 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
                  <a:gd name="T190" fmla="*/ 0 h 8"/>
                  <a:gd name="T191" fmla="*/ 20 w 20"/>
                  <a:gd name="T192" fmla="*/ 8 h 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 h="8">
                    <a:moveTo>
                      <a:pt x="0" y="3"/>
                    </a:moveTo>
                    <a:lnTo>
                      <a:pt x="1" y="3"/>
                    </a:lnTo>
                    <a:lnTo>
                      <a:pt x="0" y="3"/>
                    </a:lnTo>
                    <a:lnTo>
                      <a:pt x="0" y="2"/>
                    </a:lnTo>
                    <a:lnTo>
                      <a:pt x="1" y="2"/>
                    </a:lnTo>
                    <a:lnTo>
                      <a:pt x="3" y="2"/>
                    </a:lnTo>
                    <a:lnTo>
                      <a:pt x="3" y="0"/>
                    </a:lnTo>
                    <a:lnTo>
                      <a:pt x="4" y="0"/>
                    </a:lnTo>
                    <a:lnTo>
                      <a:pt x="6" y="0"/>
                    </a:lnTo>
                    <a:lnTo>
                      <a:pt x="7" y="0"/>
                    </a:lnTo>
                    <a:lnTo>
                      <a:pt x="7" y="2"/>
                    </a:lnTo>
                    <a:lnTo>
                      <a:pt x="9" y="2"/>
                    </a:lnTo>
                    <a:lnTo>
                      <a:pt x="10" y="2"/>
                    </a:lnTo>
                    <a:lnTo>
                      <a:pt x="10" y="3"/>
                    </a:lnTo>
                    <a:lnTo>
                      <a:pt x="12" y="3"/>
                    </a:lnTo>
                    <a:lnTo>
                      <a:pt x="14" y="3"/>
                    </a:lnTo>
                    <a:lnTo>
                      <a:pt x="14" y="5"/>
                    </a:lnTo>
                    <a:lnTo>
                      <a:pt x="15" y="5"/>
                    </a:lnTo>
                    <a:lnTo>
                      <a:pt x="17" y="5"/>
                    </a:lnTo>
                    <a:lnTo>
                      <a:pt x="17" y="6"/>
                    </a:lnTo>
                    <a:lnTo>
                      <a:pt x="18" y="6"/>
                    </a:lnTo>
                    <a:lnTo>
                      <a:pt x="20" y="6"/>
                    </a:lnTo>
                    <a:lnTo>
                      <a:pt x="20" y="8"/>
                    </a:lnTo>
                    <a:lnTo>
                      <a:pt x="18" y="8"/>
                    </a:lnTo>
                    <a:lnTo>
                      <a:pt x="17" y="8"/>
                    </a:lnTo>
                    <a:lnTo>
                      <a:pt x="15" y="8"/>
                    </a:lnTo>
                    <a:lnTo>
                      <a:pt x="14" y="8"/>
                    </a:lnTo>
                    <a:lnTo>
                      <a:pt x="15" y="8"/>
                    </a:lnTo>
                    <a:lnTo>
                      <a:pt x="15" y="6"/>
                    </a:lnTo>
                    <a:lnTo>
                      <a:pt x="14" y="6"/>
                    </a:lnTo>
                    <a:lnTo>
                      <a:pt x="12" y="6"/>
                    </a:lnTo>
                    <a:lnTo>
                      <a:pt x="12" y="5"/>
                    </a:lnTo>
                    <a:lnTo>
                      <a:pt x="10" y="5"/>
                    </a:lnTo>
                    <a:lnTo>
                      <a:pt x="9" y="3"/>
                    </a:lnTo>
                    <a:lnTo>
                      <a:pt x="7" y="3"/>
                    </a:lnTo>
                    <a:lnTo>
                      <a:pt x="6" y="3"/>
                    </a:lnTo>
                    <a:lnTo>
                      <a:pt x="4" y="2"/>
                    </a:lnTo>
                    <a:lnTo>
                      <a:pt x="6" y="2"/>
                    </a:lnTo>
                    <a:lnTo>
                      <a:pt x="4" y="2"/>
                    </a:lnTo>
                    <a:lnTo>
                      <a:pt x="3" y="2"/>
                    </a:lnTo>
                    <a:lnTo>
                      <a:pt x="1" y="3"/>
                    </a:lnTo>
                    <a:lnTo>
                      <a:pt x="1" y="2"/>
                    </a:lnTo>
                    <a:lnTo>
                      <a:pt x="1" y="3"/>
                    </a:lnTo>
                    <a:lnTo>
                      <a:pt x="0" y="3"/>
                    </a:lnTo>
                    <a:lnTo>
                      <a:pt x="0" y="2"/>
                    </a:lnTo>
                    <a:lnTo>
                      <a:pt x="0" y="3"/>
                    </a:lnTo>
                    <a:close/>
                  </a:path>
                </a:pathLst>
              </a:custGeom>
              <a:solidFill>
                <a:srgbClr val="A4CA95"/>
              </a:solidFill>
              <a:ln w="9525">
                <a:noFill/>
                <a:round/>
                <a:headEnd/>
                <a:tailEnd/>
              </a:ln>
            </p:spPr>
            <p:txBody>
              <a:bodyPr/>
              <a:lstStyle/>
              <a:p>
                <a:endParaRPr lang="en-US"/>
              </a:p>
            </p:txBody>
          </p:sp>
          <p:sp>
            <p:nvSpPr>
              <p:cNvPr id="3724" name="Freeform 275"/>
              <p:cNvSpPr>
                <a:spLocks/>
              </p:cNvSpPr>
              <p:nvPr/>
            </p:nvSpPr>
            <p:spPr bwMode="gray">
              <a:xfrm>
                <a:off x="4542" y="1682"/>
                <a:ext cx="5" cy="3"/>
              </a:xfrm>
              <a:custGeom>
                <a:avLst/>
                <a:gdLst>
                  <a:gd name="T0" fmla="*/ 3 w 5"/>
                  <a:gd name="T1" fmla="*/ 3 h 3"/>
                  <a:gd name="T2" fmla="*/ 3 w 5"/>
                  <a:gd name="T3" fmla="*/ 2 h 3"/>
                  <a:gd name="T4" fmla="*/ 3 w 5"/>
                  <a:gd name="T5" fmla="*/ 2 h 3"/>
                  <a:gd name="T6" fmla="*/ 3 w 5"/>
                  <a:gd name="T7" fmla="*/ 2 h 3"/>
                  <a:gd name="T8" fmla="*/ 5 w 5"/>
                  <a:gd name="T9" fmla="*/ 2 h 3"/>
                  <a:gd name="T10" fmla="*/ 5 w 5"/>
                  <a:gd name="T11" fmla="*/ 2 h 3"/>
                  <a:gd name="T12" fmla="*/ 5 w 5"/>
                  <a:gd name="T13" fmla="*/ 2 h 3"/>
                  <a:gd name="T14" fmla="*/ 5 w 5"/>
                  <a:gd name="T15" fmla="*/ 2 h 3"/>
                  <a:gd name="T16" fmla="*/ 3 w 5"/>
                  <a:gd name="T17" fmla="*/ 2 h 3"/>
                  <a:gd name="T18" fmla="*/ 3 w 5"/>
                  <a:gd name="T19" fmla="*/ 2 h 3"/>
                  <a:gd name="T20" fmla="*/ 3 w 5"/>
                  <a:gd name="T21" fmla="*/ 2 h 3"/>
                  <a:gd name="T22" fmla="*/ 3 w 5"/>
                  <a:gd name="T23" fmla="*/ 2 h 3"/>
                  <a:gd name="T24" fmla="*/ 2 w 5"/>
                  <a:gd name="T25" fmla="*/ 0 h 3"/>
                  <a:gd name="T26" fmla="*/ 2 w 5"/>
                  <a:gd name="T27" fmla="*/ 0 h 3"/>
                  <a:gd name="T28" fmla="*/ 2 w 5"/>
                  <a:gd name="T29" fmla="*/ 0 h 3"/>
                  <a:gd name="T30" fmla="*/ 0 w 5"/>
                  <a:gd name="T31" fmla="*/ 0 h 3"/>
                  <a:gd name="T32" fmla="*/ 2 w 5"/>
                  <a:gd name="T33" fmla="*/ 0 h 3"/>
                  <a:gd name="T34" fmla="*/ 0 w 5"/>
                  <a:gd name="T35" fmla="*/ 0 h 3"/>
                  <a:gd name="T36" fmla="*/ 0 w 5"/>
                  <a:gd name="T37" fmla="*/ 0 h 3"/>
                  <a:gd name="T38" fmla="*/ 0 w 5"/>
                  <a:gd name="T39" fmla="*/ 0 h 3"/>
                  <a:gd name="T40" fmla="*/ 0 w 5"/>
                  <a:gd name="T41" fmla="*/ 2 h 3"/>
                  <a:gd name="T42" fmla="*/ 2 w 5"/>
                  <a:gd name="T43" fmla="*/ 2 h 3"/>
                  <a:gd name="T44" fmla="*/ 0 w 5"/>
                  <a:gd name="T45" fmla="*/ 2 h 3"/>
                  <a:gd name="T46" fmla="*/ 2 w 5"/>
                  <a:gd name="T47" fmla="*/ 2 h 3"/>
                  <a:gd name="T48" fmla="*/ 2 w 5"/>
                  <a:gd name="T49" fmla="*/ 2 h 3"/>
                  <a:gd name="T50" fmla="*/ 2 w 5"/>
                  <a:gd name="T51" fmla="*/ 3 h 3"/>
                  <a:gd name="T52" fmla="*/ 2 w 5"/>
                  <a:gd name="T53" fmla="*/ 2 h 3"/>
                  <a:gd name="T54" fmla="*/ 2 w 5"/>
                  <a:gd name="T55" fmla="*/ 3 h 3"/>
                  <a:gd name="T56" fmla="*/ 3 w 5"/>
                  <a:gd name="T57" fmla="*/ 3 h 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
                  <a:gd name="T88" fmla="*/ 0 h 3"/>
                  <a:gd name="T89" fmla="*/ 5 w 5"/>
                  <a:gd name="T90" fmla="*/ 3 h 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 h="3">
                    <a:moveTo>
                      <a:pt x="3" y="3"/>
                    </a:moveTo>
                    <a:lnTo>
                      <a:pt x="3" y="2"/>
                    </a:lnTo>
                    <a:lnTo>
                      <a:pt x="5" y="2"/>
                    </a:lnTo>
                    <a:lnTo>
                      <a:pt x="3" y="2"/>
                    </a:lnTo>
                    <a:lnTo>
                      <a:pt x="2" y="0"/>
                    </a:lnTo>
                    <a:lnTo>
                      <a:pt x="0" y="0"/>
                    </a:lnTo>
                    <a:lnTo>
                      <a:pt x="2" y="0"/>
                    </a:lnTo>
                    <a:lnTo>
                      <a:pt x="0" y="0"/>
                    </a:lnTo>
                    <a:lnTo>
                      <a:pt x="0" y="2"/>
                    </a:lnTo>
                    <a:lnTo>
                      <a:pt x="2" y="2"/>
                    </a:lnTo>
                    <a:lnTo>
                      <a:pt x="0" y="2"/>
                    </a:lnTo>
                    <a:lnTo>
                      <a:pt x="2" y="2"/>
                    </a:lnTo>
                    <a:lnTo>
                      <a:pt x="2" y="3"/>
                    </a:lnTo>
                    <a:lnTo>
                      <a:pt x="2" y="2"/>
                    </a:lnTo>
                    <a:lnTo>
                      <a:pt x="2" y="3"/>
                    </a:lnTo>
                    <a:lnTo>
                      <a:pt x="3" y="3"/>
                    </a:lnTo>
                    <a:close/>
                  </a:path>
                </a:pathLst>
              </a:custGeom>
              <a:solidFill>
                <a:srgbClr val="A4CA95"/>
              </a:solidFill>
              <a:ln w="9525">
                <a:noFill/>
                <a:round/>
                <a:headEnd/>
                <a:tailEnd/>
              </a:ln>
            </p:spPr>
            <p:txBody>
              <a:bodyPr/>
              <a:lstStyle/>
              <a:p>
                <a:endParaRPr lang="en-US"/>
              </a:p>
            </p:txBody>
          </p:sp>
          <p:sp>
            <p:nvSpPr>
              <p:cNvPr id="3725" name="Freeform 276"/>
              <p:cNvSpPr>
                <a:spLocks/>
              </p:cNvSpPr>
              <p:nvPr/>
            </p:nvSpPr>
            <p:spPr bwMode="gray">
              <a:xfrm>
                <a:off x="4550" y="1680"/>
                <a:ext cx="12" cy="5"/>
              </a:xfrm>
              <a:custGeom>
                <a:avLst/>
                <a:gdLst>
                  <a:gd name="T0" fmla="*/ 0 w 12"/>
                  <a:gd name="T1" fmla="*/ 2 h 5"/>
                  <a:gd name="T2" fmla="*/ 0 w 12"/>
                  <a:gd name="T3" fmla="*/ 2 h 5"/>
                  <a:gd name="T4" fmla="*/ 1 w 12"/>
                  <a:gd name="T5" fmla="*/ 2 h 5"/>
                  <a:gd name="T6" fmla="*/ 3 w 12"/>
                  <a:gd name="T7" fmla="*/ 2 h 5"/>
                  <a:gd name="T8" fmla="*/ 3 w 12"/>
                  <a:gd name="T9" fmla="*/ 2 h 5"/>
                  <a:gd name="T10" fmla="*/ 4 w 12"/>
                  <a:gd name="T11" fmla="*/ 2 h 5"/>
                  <a:gd name="T12" fmla="*/ 3 w 12"/>
                  <a:gd name="T13" fmla="*/ 2 h 5"/>
                  <a:gd name="T14" fmla="*/ 3 w 12"/>
                  <a:gd name="T15" fmla="*/ 2 h 5"/>
                  <a:gd name="T16" fmla="*/ 3 w 12"/>
                  <a:gd name="T17" fmla="*/ 1 h 5"/>
                  <a:gd name="T18" fmla="*/ 3 w 12"/>
                  <a:gd name="T19" fmla="*/ 1 h 5"/>
                  <a:gd name="T20" fmla="*/ 1 w 12"/>
                  <a:gd name="T21" fmla="*/ 1 h 5"/>
                  <a:gd name="T22" fmla="*/ 3 w 12"/>
                  <a:gd name="T23" fmla="*/ 0 h 5"/>
                  <a:gd name="T24" fmla="*/ 4 w 12"/>
                  <a:gd name="T25" fmla="*/ 0 h 5"/>
                  <a:gd name="T26" fmla="*/ 4 w 12"/>
                  <a:gd name="T27" fmla="*/ 1 h 5"/>
                  <a:gd name="T28" fmla="*/ 6 w 12"/>
                  <a:gd name="T29" fmla="*/ 0 h 5"/>
                  <a:gd name="T30" fmla="*/ 6 w 12"/>
                  <a:gd name="T31" fmla="*/ 0 h 5"/>
                  <a:gd name="T32" fmla="*/ 7 w 12"/>
                  <a:gd name="T33" fmla="*/ 1 h 5"/>
                  <a:gd name="T34" fmla="*/ 7 w 12"/>
                  <a:gd name="T35" fmla="*/ 1 h 5"/>
                  <a:gd name="T36" fmla="*/ 9 w 12"/>
                  <a:gd name="T37" fmla="*/ 1 h 5"/>
                  <a:gd name="T38" fmla="*/ 9 w 12"/>
                  <a:gd name="T39" fmla="*/ 1 h 5"/>
                  <a:gd name="T40" fmla="*/ 11 w 12"/>
                  <a:gd name="T41" fmla="*/ 1 h 5"/>
                  <a:gd name="T42" fmla="*/ 9 w 12"/>
                  <a:gd name="T43" fmla="*/ 1 h 5"/>
                  <a:gd name="T44" fmla="*/ 11 w 12"/>
                  <a:gd name="T45" fmla="*/ 2 h 5"/>
                  <a:gd name="T46" fmla="*/ 12 w 12"/>
                  <a:gd name="T47" fmla="*/ 2 h 5"/>
                  <a:gd name="T48" fmla="*/ 12 w 12"/>
                  <a:gd name="T49" fmla="*/ 2 h 5"/>
                  <a:gd name="T50" fmla="*/ 12 w 12"/>
                  <a:gd name="T51" fmla="*/ 4 h 5"/>
                  <a:gd name="T52" fmla="*/ 11 w 12"/>
                  <a:gd name="T53" fmla="*/ 4 h 5"/>
                  <a:gd name="T54" fmla="*/ 11 w 12"/>
                  <a:gd name="T55" fmla="*/ 4 h 5"/>
                  <a:gd name="T56" fmla="*/ 9 w 12"/>
                  <a:gd name="T57" fmla="*/ 2 h 5"/>
                  <a:gd name="T58" fmla="*/ 9 w 12"/>
                  <a:gd name="T59" fmla="*/ 4 h 5"/>
                  <a:gd name="T60" fmla="*/ 7 w 12"/>
                  <a:gd name="T61" fmla="*/ 4 h 5"/>
                  <a:gd name="T62" fmla="*/ 7 w 12"/>
                  <a:gd name="T63" fmla="*/ 4 h 5"/>
                  <a:gd name="T64" fmla="*/ 7 w 12"/>
                  <a:gd name="T65" fmla="*/ 2 h 5"/>
                  <a:gd name="T66" fmla="*/ 6 w 12"/>
                  <a:gd name="T67" fmla="*/ 4 h 5"/>
                  <a:gd name="T68" fmla="*/ 6 w 12"/>
                  <a:gd name="T69" fmla="*/ 4 h 5"/>
                  <a:gd name="T70" fmla="*/ 6 w 12"/>
                  <a:gd name="T71" fmla="*/ 5 h 5"/>
                  <a:gd name="T72" fmla="*/ 6 w 12"/>
                  <a:gd name="T73" fmla="*/ 5 h 5"/>
                  <a:gd name="T74" fmla="*/ 4 w 12"/>
                  <a:gd name="T75" fmla="*/ 5 h 5"/>
                  <a:gd name="T76" fmla="*/ 4 w 12"/>
                  <a:gd name="T77" fmla="*/ 4 h 5"/>
                  <a:gd name="T78" fmla="*/ 4 w 12"/>
                  <a:gd name="T79" fmla="*/ 4 h 5"/>
                  <a:gd name="T80" fmla="*/ 3 w 12"/>
                  <a:gd name="T81" fmla="*/ 4 h 5"/>
                  <a:gd name="T82" fmla="*/ 3 w 12"/>
                  <a:gd name="T83" fmla="*/ 4 h 5"/>
                  <a:gd name="T84" fmla="*/ 1 w 12"/>
                  <a:gd name="T85" fmla="*/ 4 h 5"/>
                  <a:gd name="T86" fmla="*/ 1 w 12"/>
                  <a:gd name="T87" fmla="*/ 4 h 5"/>
                  <a:gd name="T88" fmla="*/ 0 w 12"/>
                  <a:gd name="T89" fmla="*/ 4 h 5"/>
                  <a:gd name="T90" fmla="*/ 0 w 12"/>
                  <a:gd name="T91" fmla="*/ 4 h 5"/>
                  <a:gd name="T92" fmla="*/ 0 w 12"/>
                  <a:gd name="T93" fmla="*/ 4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5"/>
                  <a:gd name="T143" fmla="*/ 12 w 12"/>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5">
                    <a:moveTo>
                      <a:pt x="0" y="4"/>
                    </a:moveTo>
                    <a:lnTo>
                      <a:pt x="0" y="2"/>
                    </a:lnTo>
                    <a:lnTo>
                      <a:pt x="1" y="2"/>
                    </a:lnTo>
                    <a:lnTo>
                      <a:pt x="3" y="2"/>
                    </a:lnTo>
                    <a:lnTo>
                      <a:pt x="4" y="2"/>
                    </a:lnTo>
                    <a:lnTo>
                      <a:pt x="3" y="2"/>
                    </a:lnTo>
                    <a:lnTo>
                      <a:pt x="3" y="1"/>
                    </a:lnTo>
                    <a:lnTo>
                      <a:pt x="1" y="1"/>
                    </a:lnTo>
                    <a:lnTo>
                      <a:pt x="1" y="0"/>
                    </a:lnTo>
                    <a:lnTo>
                      <a:pt x="3" y="0"/>
                    </a:lnTo>
                    <a:lnTo>
                      <a:pt x="4" y="0"/>
                    </a:lnTo>
                    <a:lnTo>
                      <a:pt x="4" y="1"/>
                    </a:lnTo>
                    <a:lnTo>
                      <a:pt x="4" y="0"/>
                    </a:lnTo>
                    <a:lnTo>
                      <a:pt x="6" y="0"/>
                    </a:lnTo>
                    <a:lnTo>
                      <a:pt x="7" y="0"/>
                    </a:lnTo>
                    <a:lnTo>
                      <a:pt x="7" y="1"/>
                    </a:lnTo>
                    <a:lnTo>
                      <a:pt x="9" y="1"/>
                    </a:lnTo>
                    <a:lnTo>
                      <a:pt x="11" y="1"/>
                    </a:lnTo>
                    <a:lnTo>
                      <a:pt x="9" y="1"/>
                    </a:lnTo>
                    <a:lnTo>
                      <a:pt x="9" y="2"/>
                    </a:lnTo>
                    <a:lnTo>
                      <a:pt x="11" y="2"/>
                    </a:lnTo>
                    <a:lnTo>
                      <a:pt x="12" y="2"/>
                    </a:lnTo>
                    <a:lnTo>
                      <a:pt x="12" y="4"/>
                    </a:lnTo>
                    <a:lnTo>
                      <a:pt x="11" y="4"/>
                    </a:lnTo>
                    <a:lnTo>
                      <a:pt x="9" y="2"/>
                    </a:lnTo>
                    <a:lnTo>
                      <a:pt x="9" y="4"/>
                    </a:lnTo>
                    <a:lnTo>
                      <a:pt x="7" y="4"/>
                    </a:lnTo>
                    <a:lnTo>
                      <a:pt x="7" y="2"/>
                    </a:lnTo>
                    <a:lnTo>
                      <a:pt x="7" y="4"/>
                    </a:lnTo>
                    <a:lnTo>
                      <a:pt x="6" y="4"/>
                    </a:lnTo>
                    <a:lnTo>
                      <a:pt x="6" y="5"/>
                    </a:lnTo>
                    <a:lnTo>
                      <a:pt x="4" y="5"/>
                    </a:lnTo>
                    <a:lnTo>
                      <a:pt x="4" y="4"/>
                    </a:lnTo>
                    <a:lnTo>
                      <a:pt x="3" y="4"/>
                    </a:lnTo>
                    <a:lnTo>
                      <a:pt x="1" y="4"/>
                    </a:lnTo>
                    <a:lnTo>
                      <a:pt x="0" y="4"/>
                    </a:lnTo>
                    <a:close/>
                  </a:path>
                </a:pathLst>
              </a:custGeom>
              <a:solidFill>
                <a:srgbClr val="A4CA95"/>
              </a:solidFill>
              <a:ln w="9525">
                <a:noFill/>
                <a:round/>
                <a:headEnd/>
                <a:tailEnd/>
              </a:ln>
            </p:spPr>
            <p:txBody>
              <a:bodyPr/>
              <a:lstStyle/>
              <a:p>
                <a:endParaRPr lang="en-US"/>
              </a:p>
            </p:txBody>
          </p:sp>
          <p:sp>
            <p:nvSpPr>
              <p:cNvPr id="3726" name="Freeform 277"/>
              <p:cNvSpPr>
                <a:spLocks/>
              </p:cNvSpPr>
              <p:nvPr/>
            </p:nvSpPr>
            <p:spPr bwMode="gray">
              <a:xfrm>
                <a:off x="4564" y="1682"/>
                <a:ext cx="4" cy="2"/>
              </a:xfrm>
              <a:custGeom>
                <a:avLst/>
                <a:gdLst>
                  <a:gd name="T0" fmla="*/ 1 w 4"/>
                  <a:gd name="T1" fmla="*/ 2 h 2"/>
                  <a:gd name="T2" fmla="*/ 1 w 4"/>
                  <a:gd name="T3" fmla="*/ 2 h 2"/>
                  <a:gd name="T4" fmla="*/ 1 w 4"/>
                  <a:gd name="T5" fmla="*/ 2 h 2"/>
                  <a:gd name="T6" fmla="*/ 1 w 4"/>
                  <a:gd name="T7" fmla="*/ 2 h 2"/>
                  <a:gd name="T8" fmla="*/ 3 w 4"/>
                  <a:gd name="T9" fmla="*/ 2 h 2"/>
                  <a:gd name="T10" fmla="*/ 3 w 4"/>
                  <a:gd name="T11" fmla="*/ 2 h 2"/>
                  <a:gd name="T12" fmla="*/ 3 w 4"/>
                  <a:gd name="T13" fmla="*/ 2 h 2"/>
                  <a:gd name="T14" fmla="*/ 3 w 4"/>
                  <a:gd name="T15" fmla="*/ 2 h 2"/>
                  <a:gd name="T16" fmla="*/ 4 w 4"/>
                  <a:gd name="T17" fmla="*/ 2 h 2"/>
                  <a:gd name="T18" fmla="*/ 4 w 4"/>
                  <a:gd name="T19" fmla="*/ 0 h 2"/>
                  <a:gd name="T20" fmla="*/ 3 w 4"/>
                  <a:gd name="T21" fmla="*/ 0 h 2"/>
                  <a:gd name="T22" fmla="*/ 3 w 4"/>
                  <a:gd name="T23" fmla="*/ 0 h 2"/>
                  <a:gd name="T24" fmla="*/ 3 w 4"/>
                  <a:gd name="T25" fmla="*/ 0 h 2"/>
                  <a:gd name="T26" fmla="*/ 1 w 4"/>
                  <a:gd name="T27" fmla="*/ 0 h 2"/>
                  <a:gd name="T28" fmla="*/ 1 w 4"/>
                  <a:gd name="T29" fmla="*/ 0 h 2"/>
                  <a:gd name="T30" fmla="*/ 1 w 4"/>
                  <a:gd name="T31" fmla="*/ 0 h 2"/>
                  <a:gd name="T32" fmla="*/ 0 w 4"/>
                  <a:gd name="T33" fmla="*/ 0 h 2"/>
                  <a:gd name="T34" fmla="*/ 0 w 4"/>
                  <a:gd name="T35" fmla="*/ 0 h 2"/>
                  <a:gd name="T36" fmla="*/ 1 w 4"/>
                  <a:gd name="T37" fmla="*/ 2 h 2"/>
                  <a:gd name="T38" fmla="*/ 0 w 4"/>
                  <a:gd name="T39" fmla="*/ 2 h 2"/>
                  <a:gd name="T40" fmla="*/ 1 w 4"/>
                  <a:gd name="T41" fmla="*/ 2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2"/>
                  <a:gd name="T65" fmla="*/ 4 w 4"/>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2">
                    <a:moveTo>
                      <a:pt x="1" y="2"/>
                    </a:moveTo>
                    <a:lnTo>
                      <a:pt x="1" y="2"/>
                    </a:lnTo>
                    <a:lnTo>
                      <a:pt x="3" y="2"/>
                    </a:lnTo>
                    <a:lnTo>
                      <a:pt x="4" y="2"/>
                    </a:lnTo>
                    <a:lnTo>
                      <a:pt x="4" y="0"/>
                    </a:lnTo>
                    <a:lnTo>
                      <a:pt x="3" y="0"/>
                    </a:lnTo>
                    <a:lnTo>
                      <a:pt x="1" y="0"/>
                    </a:lnTo>
                    <a:lnTo>
                      <a:pt x="0" y="0"/>
                    </a:lnTo>
                    <a:lnTo>
                      <a:pt x="1" y="2"/>
                    </a:lnTo>
                    <a:lnTo>
                      <a:pt x="0" y="2"/>
                    </a:lnTo>
                    <a:lnTo>
                      <a:pt x="1" y="2"/>
                    </a:lnTo>
                    <a:close/>
                  </a:path>
                </a:pathLst>
              </a:custGeom>
              <a:solidFill>
                <a:srgbClr val="A4CA95"/>
              </a:solidFill>
              <a:ln w="9525">
                <a:noFill/>
                <a:round/>
                <a:headEnd/>
                <a:tailEnd/>
              </a:ln>
            </p:spPr>
            <p:txBody>
              <a:bodyPr/>
              <a:lstStyle/>
              <a:p>
                <a:endParaRPr lang="en-US"/>
              </a:p>
            </p:txBody>
          </p:sp>
          <p:sp>
            <p:nvSpPr>
              <p:cNvPr id="3727" name="Freeform 278"/>
              <p:cNvSpPr>
                <a:spLocks/>
              </p:cNvSpPr>
              <p:nvPr/>
            </p:nvSpPr>
            <p:spPr bwMode="gray">
              <a:xfrm>
                <a:off x="4551" y="1677"/>
                <a:ext cx="2" cy="1"/>
              </a:xfrm>
              <a:custGeom>
                <a:avLst/>
                <a:gdLst>
                  <a:gd name="T0" fmla="*/ 0 w 2"/>
                  <a:gd name="T1" fmla="*/ 1 h 1"/>
                  <a:gd name="T2" fmla="*/ 2 w 2"/>
                  <a:gd name="T3" fmla="*/ 1 h 1"/>
                  <a:gd name="T4" fmla="*/ 2 w 2"/>
                  <a:gd name="T5" fmla="*/ 1 h 1"/>
                  <a:gd name="T6" fmla="*/ 2 w 2"/>
                  <a:gd name="T7" fmla="*/ 0 h 1"/>
                  <a:gd name="T8" fmla="*/ 2 w 2"/>
                  <a:gd name="T9" fmla="*/ 0 h 1"/>
                  <a:gd name="T10" fmla="*/ 2 w 2"/>
                  <a:gd name="T11" fmla="*/ 0 h 1"/>
                  <a:gd name="T12" fmla="*/ 2 w 2"/>
                  <a:gd name="T13" fmla="*/ 0 h 1"/>
                  <a:gd name="T14" fmla="*/ 0 w 2"/>
                  <a:gd name="T15" fmla="*/ 0 h 1"/>
                  <a:gd name="T16" fmla="*/ 0 w 2"/>
                  <a:gd name="T17" fmla="*/ 0 h 1"/>
                  <a:gd name="T18" fmla="*/ 0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0" y="1"/>
                    </a:moveTo>
                    <a:lnTo>
                      <a:pt x="2" y="1"/>
                    </a:lnTo>
                    <a:lnTo>
                      <a:pt x="2" y="0"/>
                    </a:lnTo>
                    <a:lnTo>
                      <a:pt x="0" y="0"/>
                    </a:lnTo>
                    <a:lnTo>
                      <a:pt x="0" y="1"/>
                    </a:lnTo>
                    <a:close/>
                  </a:path>
                </a:pathLst>
              </a:custGeom>
              <a:solidFill>
                <a:srgbClr val="A4CA95"/>
              </a:solidFill>
              <a:ln w="9525">
                <a:noFill/>
                <a:round/>
                <a:headEnd/>
                <a:tailEnd/>
              </a:ln>
            </p:spPr>
            <p:txBody>
              <a:bodyPr/>
              <a:lstStyle/>
              <a:p>
                <a:endParaRPr lang="en-US"/>
              </a:p>
            </p:txBody>
          </p:sp>
          <p:sp>
            <p:nvSpPr>
              <p:cNvPr id="3728" name="Freeform 279"/>
              <p:cNvSpPr>
                <a:spLocks/>
              </p:cNvSpPr>
              <p:nvPr/>
            </p:nvSpPr>
            <p:spPr bwMode="gray">
              <a:xfrm>
                <a:off x="4542" y="1669"/>
                <a:ext cx="2" cy="2"/>
              </a:xfrm>
              <a:custGeom>
                <a:avLst/>
                <a:gdLst>
                  <a:gd name="T0" fmla="*/ 0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2 h 2"/>
                  <a:gd name="T20" fmla="*/ 2 w 2"/>
                  <a:gd name="T21" fmla="*/ 2 h 2"/>
                  <a:gd name="T22" fmla="*/ 2 w 2"/>
                  <a:gd name="T23" fmla="*/ 2 h 2"/>
                  <a:gd name="T24" fmla="*/ 2 w 2"/>
                  <a:gd name="T25" fmla="*/ 2 h 2"/>
                  <a:gd name="T26" fmla="*/ 2 w 2"/>
                  <a:gd name="T27" fmla="*/ 2 h 2"/>
                  <a:gd name="T28" fmla="*/ 2 w 2"/>
                  <a:gd name="T29" fmla="*/ 0 h 2"/>
                  <a:gd name="T30" fmla="*/ 2 w 2"/>
                  <a:gd name="T31" fmla="*/ 0 h 2"/>
                  <a:gd name="T32" fmla="*/ 2 w 2"/>
                  <a:gd name="T33" fmla="*/ 2 h 2"/>
                  <a:gd name="T34" fmla="*/ 0 w 2"/>
                  <a:gd name="T35" fmla="*/ 0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2"/>
                  <a:gd name="T56" fmla="*/ 2 w 2"/>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2">
                    <a:moveTo>
                      <a:pt x="0" y="0"/>
                    </a:moveTo>
                    <a:lnTo>
                      <a:pt x="2" y="0"/>
                    </a:lnTo>
                    <a:lnTo>
                      <a:pt x="2" y="2"/>
                    </a:lnTo>
                    <a:lnTo>
                      <a:pt x="2" y="0"/>
                    </a:lnTo>
                    <a:lnTo>
                      <a:pt x="2" y="2"/>
                    </a:lnTo>
                    <a:lnTo>
                      <a:pt x="0" y="0"/>
                    </a:lnTo>
                    <a:close/>
                  </a:path>
                </a:pathLst>
              </a:custGeom>
              <a:solidFill>
                <a:srgbClr val="A4CA95"/>
              </a:solidFill>
              <a:ln w="9525">
                <a:noFill/>
                <a:round/>
                <a:headEnd/>
                <a:tailEnd/>
              </a:ln>
            </p:spPr>
            <p:txBody>
              <a:bodyPr/>
              <a:lstStyle/>
              <a:p>
                <a:endParaRPr lang="en-US"/>
              </a:p>
            </p:txBody>
          </p:sp>
          <p:sp>
            <p:nvSpPr>
              <p:cNvPr id="3729" name="Freeform 280"/>
              <p:cNvSpPr>
                <a:spLocks/>
              </p:cNvSpPr>
              <p:nvPr/>
            </p:nvSpPr>
            <p:spPr bwMode="gray">
              <a:xfrm>
                <a:off x="4542" y="1665"/>
                <a:ext cx="3" cy="1"/>
              </a:xfrm>
              <a:custGeom>
                <a:avLst/>
                <a:gdLst>
                  <a:gd name="T0" fmla="*/ 0 w 3"/>
                  <a:gd name="T1" fmla="*/ 0 h 1"/>
                  <a:gd name="T2" fmla="*/ 2 w 3"/>
                  <a:gd name="T3" fmla="*/ 0 h 1"/>
                  <a:gd name="T4" fmla="*/ 2 w 3"/>
                  <a:gd name="T5" fmla="*/ 0 h 1"/>
                  <a:gd name="T6" fmla="*/ 2 w 3"/>
                  <a:gd name="T7" fmla="*/ 0 h 1"/>
                  <a:gd name="T8" fmla="*/ 2 w 3"/>
                  <a:gd name="T9" fmla="*/ 1 h 1"/>
                  <a:gd name="T10" fmla="*/ 3 w 3"/>
                  <a:gd name="T11" fmla="*/ 0 h 1"/>
                  <a:gd name="T12" fmla="*/ 2 w 3"/>
                  <a:gd name="T13" fmla="*/ 0 h 1"/>
                  <a:gd name="T14" fmla="*/ 2 w 3"/>
                  <a:gd name="T15" fmla="*/ 0 h 1"/>
                  <a:gd name="T16" fmla="*/ 2 w 3"/>
                  <a:gd name="T17" fmla="*/ 0 h 1"/>
                  <a:gd name="T18" fmla="*/ 2 w 3"/>
                  <a:gd name="T19" fmla="*/ 0 h 1"/>
                  <a:gd name="T20" fmla="*/ 0 w 3"/>
                  <a:gd name="T21" fmla="*/ 0 h 1"/>
                  <a:gd name="T22" fmla="*/ 0 w 3"/>
                  <a:gd name="T23" fmla="*/ 0 h 1"/>
                  <a:gd name="T24" fmla="*/ 0 w 3"/>
                  <a:gd name="T25" fmla="*/ 0 h 1"/>
                  <a:gd name="T26" fmla="*/ 0 w 3"/>
                  <a:gd name="T27" fmla="*/ 0 h 1"/>
                  <a:gd name="T28" fmla="*/ 0 w 3"/>
                  <a:gd name="T29" fmla="*/ 0 h 1"/>
                  <a:gd name="T30" fmla="*/ 0 w 3"/>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1"/>
                  <a:gd name="T50" fmla="*/ 3 w 3"/>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1">
                    <a:moveTo>
                      <a:pt x="0" y="0"/>
                    </a:moveTo>
                    <a:lnTo>
                      <a:pt x="2" y="0"/>
                    </a:lnTo>
                    <a:lnTo>
                      <a:pt x="2" y="1"/>
                    </a:lnTo>
                    <a:lnTo>
                      <a:pt x="3" y="0"/>
                    </a:lnTo>
                    <a:lnTo>
                      <a:pt x="2" y="0"/>
                    </a:lnTo>
                    <a:lnTo>
                      <a:pt x="0" y="0"/>
                    </a:lnTo>
                    <a:close/>
                  </a:path>
                </a:pathLst>
              </a:custGeom>
              <a:solidFill>
                <a:srgbClr val="A4CA95"/>
              </a:solidFill>
              <a:ln w="9525">
                <a:noFill/>
                <a:round/>
                <a:headEnd/>
                <a:tailEnd/>
              </a:ln>
            </p:spPr>
            <p:txBody>
              <a:bodyPr/>
              <a:lstStyle/>
              <a:p>
                <a:endParaRPr lang="en-US"/>
              </a:p>
            </p:txBody>
          </p:sp>
          <p:sp>
            <p:nvSpPr>
              <p:cNvPr id="3730" name="Freeform 281"/>
              <p:cNvSpPr>
                <a:spLocks/>
              </p:cNvSpPr>
              <p:nvPr/>
            </p:nvSpPr>
            <p:spPr bwMode="gray">
              <a:xfrm>
                <a:off x="4545" y="1666"/>
                <a:ext cx="1" cy="2"/>
              </a:xfrm>
              <a:custGeom>
                <a:avLst/>
                <a:gdLst>
                  <a:gd name="T0" fmla="*/ 0 w 1"/>
                  <a:gd name="T1" fmla="*/ 2 h 2"/>
                  <a:gd name="T2" fmla="*/ 0 w 1"/>
                  <a:gd name="T3" fmla="*/ 0 h 2"/>
                  <a:gd name="T4" fmla="*/ 0 w 1"/>
                  <a:gd name="T5" fmla="*/ 2 h 2"/>
                  <a:gd name="T6" fmla="*/ 0 w 1"/>
                  <a:gd name="T7" fmla="*/ 2 h 2"/>
                  <a:gd name="T8" fmla="*/ 0 w 1"/>
                  <a:gd name="T9" fmla="*/ 2 h 2"/>
                  <a:gd name="T10" fmla="*/ 0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0"/>
                    </a:lnTo>
                    <a:lnTo>
                      <a:pt x="0" y="2"/>
                    </a:lnTo>
                    <a:close/>
                  </a:path>
                </a:pathLst>
              </a:custGeom>
              <a:solidFill>
                <a:srgbClr val="A4CA95"/>
              </a:solidFill>
              <a:ln w="9525">
                <a:noFill/>
                <a:round/>
                <a:headEnd/>
                <a:tailEnd/>
              </a:ln>
            </p:spPr>
            <p:txBody>
              <a:bodyPr/>
              <a:lstStyle/>
              <a:p>
                <a:endParaRPr lang="en-US"/>
              </a:p>
            </p:txBody>
          </p:sp>
          <p:sp>
            <p:nvSpPr>
              <p:cNvPr id="3731" name="Freeform 282"/>
              <p:cNvSpPr>
                <a:spLocks/>
              </p:cNvSpPr>
              <p:nvPr/>
            </p:nvSpPr>
            <p:spPr bwMode="gray">
              <a:xfrm>
                <a:off x="4544" y="1665"/>
                <a:ext cx="1" cy="1"/>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0 h 1"/>
                  <a:gd name="T14" fmla="*/ 1 w 1"/>
                  <a:gd name="T15" fmla="*/ 0 h 1"/>
                  <a:gd name="T16" fmla="*/ 1 w 1"/>
                  <a:gd name="T17" fmla="*/ 0 h 1"/>
                  <a:gd name="T18" fmla="*/ 1 w 1"/>
                  <a:gd name="T19" fmla="*/ 0 h 1"/>
                  <a:gd name="T20" fmla="*/ 0 w 1"/>
                  <a:gd name="T21" fmla="*/ 0 h 1"/>
                  <a:gd name="T22" fmla="*/ 1 w 1"/>
                  <a:gd name="T23" fmla="*/ 0 h 1"/>
                  <a:gd name="T24" fmla="*/ 1 w 1"/>
                  <a:gd name="T25" fmla="*/ 0 h 1"/>
                  <a:gd name="T26" fmla="*/ 1 w 1"/>
                  <a:gd name="T27" fmla="*/ 0 h 1"/>
                  <a:gd name="T28" fmla="*/ 1 w 1"/>
                  <a:gd name="T29" fmla="*/ 0 h 1"/>
                  <a:gd name="T30" fmla="*/ 1 w 1"/>
                  <a:gd name="T31" fmla="*/ 1 h 1"/>
                  <a:gd name="T32" fmla="*/ 1 w 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1"/>
                  <a:gd name="T53" fmla="*/ 1 w 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1">
                    <a:moveTo>
                      <a:pt x="1" y="1"/>
                    </a:moveTo>
                    <a:lnTo>
                      <a:pt x="1" y="1"/>
                    </a:lnTo>
                    <a:lnTo>
                      <a:pt x="1" y="0"/>
                    </a:lnTo>
                    <a:lnTo>
                      <a:pt x="0" y="0"/>
                    </a:lnTo>
                    <a:lnTo>
                      <a:pt x="1" y="0"/>
                    </a:lnTo>
                    <a:lnTo>
                      <a:pt x="1" y="1"/>
                    </a:lnTo>
                    <a:close/>
                  </a:path>
                </a:pathLst>
              </a:custGeom>
              <a:solidFill>
                <a:srgbClr val="A4CA95"/>
              </a:solidFill>
              <a:ln w="9525">
                <a:noFill/>
                <a:round/>
                <a:headEnd/>
                <a:tailEnd/>
              </a:ln>
            </p:spPr>
            <p:txBody>
              <a:bodyPr/>
              <a:lstStyle/>
              <a:p>
                <a:endParaRPr lang="en-US"/>
              </a:p>
            </p:txBody>
          </p:sp>
          <p:sp>
            <p:nvSpPr>
              <p:cNvPr id="3732" name="Rectangle 283"/>
              <p:cNvSpPr>
                <a:spLocks noChangeArrowheads="1"/>
              </p:cNvSpPr>
              <p:nvPr/>
            </p:nvSpPr>
            <p:spPr bwMode="gray">
              <a:xfrm>
                <a:off x="4554" y="1677"/>
                <a:ext cx="2" cy="0"/>
              </a:xfrm>
              <a:prstGeom prst="rect">
                <a:avLst/>
              </a:prstGeom>
              <a:solidFill>
                <a:srgbClr val="A4CA95"/>
              </a:solidFill>
              <a:ln w="9525">
                <a:noFill/>
                <a:miter lim="800000"/>
                <a:headEnd/>
                <a:tailEnd/>
              </a:ln>
            </p:spPr>
            <p:txBody>
              <a:bodyPr/>
              <a:lstStyle/>
              <a:p>
                <a:endParaRPr lang="en-GB"/>
              </a:p>
            </p:txBody>
          </p:sp>
          <p:sp>
            <p:nvSpPr>
              <p:cNvPr id="3733" name="Freeform 284"/>
              <p:cNvSpPr>
                <a:spLocks/>
              </p:cNvSpPr>
              <p:nvPr/>
            </p:nvSpPr>
            <p:spPr bwMode="gray">
              <a:xfrm>
                <a:off x="4553" y="167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A4CA95"/>
              </a:solidFill>
              <a:ln w="9525">
                <a:noFill/>
                <a:round/>
                <a:headEnd/>
                <a:tailEnd/>
              </a:ln>
            </p:spPr>
            <p:txBody>
              <a:bodyPr/>
              <a:lstStyle/>
              <a:p>
                <a:endParaRPr lang="en-US"/>
              </a:p>
            </p:txBody>
          </p:sp>
          <p:sp>
            <p:nvSpPr>
              <p:cNvPr id="3734" name="Freeform 285"/>
              <p:cNvSpPr>
                <a:spLocks/>
              </p:cNvSpPr>
              <p:nvPr/>
            </p:nvSpPr>
            <p:spPr bwMode="gray">
              <a:xfrm>
                <a:off x="4550" y="1674"/>
                <a:ext cx="1" cy="1"/>
              </a:xfrm>
              <a:custGeom>
                <a:avLst/>
                <a:gdLst>
                  <a:gd name="T0" fmla="*/ 0 w 1"/>
                  <a:gd name="T1" fmla="*/ 1 h 1"/>
                  <a:gd name="T2" fmla="*/ 0 w 1"/>
                  <a:gd name="T3" fmla="*/ 1 h 1"/>
                  <a:gd name="T4" fmla="*/ 1 w 1"/>
                  <a:gd name="T5" fmla="*/ 1 h 1"/>
                  <a:gd name="T6" fmla="*/ 1 w 1"/>
                  <a:gd name="T7" fmla="*/ 0 h 1"/>
                  <a:gd name="T8" fmla="*/ 0 w 1"/>
                  <a:gd name="T9" fmla="*/ 0 h 1"/>
                  <a:gd name="T10" fmla="*/ 1 w 1"/>
                  <a:gd name="T11" fmla="*/ 0 h 1"/>
                  <a:gd name="T12" fmla="*/ 1 w 1"/>
                  <a:gd name="T13" fmla="*/ 0 h 1"/>
                  <a:gd name="T14" fmla="*/ 1 w 1"/>
                  <a:gd name="T15" fmla="*/ 1 h 1"/>
                  <a:gd name="T16" fmla="*/ 1 w 1"/>
                  <a:gd name="T17" fmla="*/ 1 h 1"/>
                  <a:gd name="T18" fmla="*/ 0 w 1"/>
                  <a:gd name="T19" fmla="*/ 1 h 1"/>
                  <a:gd name="T20" fmla="*/ 0 w 1"/>
                  <a:gd name="T21" fmla="*/ 1 h 1"/>
                  <a:gd name="T22" fmla="*/ 0 w 1"/>
                  <a:gd name="T23" fmla="*/ 1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1"/>
                    </a:moveTo>
                    <a:lnTo>
                      <a:pt x="0" y="1"/>
                    </a:lnTo>
                    <a:lnTo>
                      <a:pt x="1" y="1"/>
                    </a:lnTo>
                    <a:lnTo>
                      <a:pt x="1" y="0"/>
                    </a:lnTo>
                    <a:lnTo>
                      <a:pt x="0" y="0"/>
                    </a:lnTo>
                    <a:lnTo>
                      <a:pt x="1" y="0"/>
                    </a:lnTo>
                    <a:lnTo>
                      <a:pt x="1" y="1"/>
                    </a:lnTo>
                    <a:lnTo>
                      <a:pt x="0" y="1"/>
                    </a:lnTo>
                    <a:close/>
                  </a:path>
                </a:pathLst>
              </a:custGeom>
              <a:solidFill>
                <a:srgbClr val="A4CA95"/>
              </a:solidFill>
              <a:ln w="9525">
                <a:noFill/>
                <a:round/>
                <a:headEnd/>
                <a:tailEnd/>
              </a:ln>
            </p:spPr>
            <p:txBody>
              <a:bodyPr/>
              <a:lstStyle/>
              <a:p>
                <a:endParaRPr lang="en-US"/>
              </a:p>
            </p:txBody>
          </p:sp>
          <p:sp>
            <p:nvSpPr>
              <p:cNvPr id="3735" name="Freeform 286"/>
              <p:cNvSpPr>
                <a:spLocks/>
              </p:cNvSpPr>
              <p:nvPr/>
            </p:nvSpPr>
            <p:spPr bwMode="gray">
              <a:xfrm>
                <a:off x="4550" y="1674"/>
                <a:ext cx="1" cy="1"/>
              </a:xfrm>
              <a:custGeom>
                <a:avLst/>
                <a:gdLst>
                  <a:gd name="T0" fmla="*/ 0 w 1"/>
                  <a:gd name="T1" fmla="*/ 1 h 1"/>
                  <a:gd name="T2" fmla="*/ 0 w 1"/>
                  <a:gd name="T3" fmla="*/ 0 h 1"/>
                  <a:gd name="T4" fmla="*/ 0 w 1"/>
                  <a:gd name="T5" fmla="*/ 0 h 1"/>
                  <a:gd name="T6" fmla="*/ 0 w 1"/>
                  <a:gd name="T7" fmla="*/ 0 h 1"/>
                  <a:gd name="T8" fmla="*/ 0 w 1"/>
                  <a:gd name="T9" fmla="*/ 1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1"/>
                    </a:moveTo>
                    <a:lnTo>
                      <a:pt x="0" y="0"/>
                    </a:lnTo>
                    <a:lnTo>
                      <a:pt x="0" y="1"/>
                    </a:lnTo>
                    <a:close/>
                  </a:path>
                </a:pathLst>
              </a:custGeom>
              <a:solidFill>
                <a:srgbClr val="A4CA95"/>
              </a:solidFill>
              <a:ln w="9525">
                <a:noFill/>
                <a:round/>
                <a:headEnd/>
                <a:tailEnd/>
              </a:ln>
            </p:spPr>
            <p:txBody>
              <a:bodyPr/>
              <a:lstStyle/>
              <a:p>
                <a:endParaRPr lang="en-US"/>
              </a:p>
            </p:txBody>
          </p:sp>
          <p:sp>
            <p:nvSpPr>
              <p:cNvPr id="3736" name="Freeform 287"/>
              <p:cNvSpPr>
                <a:spLocks/>
              </p:cNvSpPr>
              <p:nvPr/>
            </p:nvSpPr>
            <p:spPr bwMode="gray">
              <a:xfrm>
                <a:off x="4548" y="1672"/>
                <a:ext cx="2" cy="2"/>
              </a:xfrm>
              <a:custGeom>
                <a:avLst/>
                <a:gdLst>
                  <a:gd name="T0" fmla="*/ 2 w 2"/>
                  <a:gd name="T1" fmla="*/ 2 h 2"/>
                  <a:gd name="T2" fmla="*/ 2 w 2"/>
                  <a:gd name="T3" fmla="*/ 2 h 2"/>
                  <a:gd name="T4" fmla="*/ 2 w 2"/>
                  <a:gd name="T5" fmla="*/ 2 h 2"/>
                  <a:gd name="T6" fmla="*/ 0 w 2"/>
                  <a:gd name="T7" fmla="*/ 2 h 2"/>
                  <a:gd name="T8" fmla="*/ 0 w 2"/>
                  <a:gd name="T9" fmla="*/ 2 h 2"/>
                  <a:gd name="T10" fmla="*/ 0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2"/>
                  <a:gd name="T44" fmla="*/ 2 w 2"/>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2">
                    <a:moveTo>
                      <a:pt x="2" y="2"/>
                    </a:moveTo>
                    <a:lnTo>
                      <a:pt x="2" y="2"/>
                    </a:lnTo>
                    <a:lnTo>
                      <a:pt x="0" y="2"/>
                    </a:lnTo>
                    <a:lnTo>
                      <a:pt x="0" y="0"/>
                    </a:lnTo>
                    <a:lnTo>
                      <a:pt x="0" y="2"/>
                    </a:lnTo>
                    <a:lnTo>
                      <a:pt x="2" y="2"/>
                    </a:lnTo>
                    <a:close/>
                  </a:path>
                </a:pathLst>
              </a:custGeom>
              <a:solidFill>
                <a:srgbClr val="A4CA95"/>
              </a:solidFill>
              <a:ln w="9525">
                <a:noFill/>
                <a:round/>
                <a:headEnd/>
                <a:tailEnd/>
              </a:ln>
            </p:spPr>
            <p:txBody>
              <a:bodyPr/>
              <a:lstStyle/>
              <a:p>
                <a:endParaRPr lang="en-US"/>
              </a:p>
            </p:txBody>
          </p:sp>
          <p:sp>
            <p:nvSpPr>
              <p:cNvPr id="3737" name="Freeform 288"/>
              <p:cNvSpPr>
                <a:spLocks/>
              </p:cNvSpPr>
              <p:nvPr/>
            </p:nvSpPr>
            <p:spPr bwMode="gray">
              <a:xfrm>
                <a:off x="4547" y="1672"/>
                <a:ext cx="1" cy="2"/>
              </a:xfrm>
              <a:custGeom>
                <a:avLst/>
                <a:gdLst>
                  <a:gd name="T0" fmla="*/ 1 w 1"/>
                  <a:gd name="T1" fmla="*/ 2 h 2"/>
                  <a:gd name="T2" fmla="*/ 1 w 1"/>
                  <a:gd name="T3" fmla="*/ 2 h 2"/>
                  <a:gd name="T4" fmla="*/ 0 w 1"/>
                  <a:gd name="T5" fmla="*/ 0 h 2"/>
                  <a:gd name="T6" fmla="*/ 0 w 1"/>
                  <a:gd name="T7" fmla="*/ 0 h 2"/>
                  <a:gd name="T8" fmla="*/ 0 w 1"/>
                  <a:gd name="T9" fmla="*/ 0 h 2"/>
                  <a:gd name="T10" fmla="*/ 0 w 1"/>
                  <a:gd name="T11" fmla="*/ 0 h 2"/>
                  <a:gd name="T12" fmla="*/ 1 w 1"/>
                  <a:gd name="T13" fmla="*/ 0 h 2"/>
                  <a:gd name="T14" fmla="*/ 1 w 1"/>
                  <a:gd name="T15" fmla="*/ 2 h 2"/>
                  <a:gd name="T16" fmla="*/ 1 w 1"/>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lnTo>
                      <a:pt x="1" y="2"/>
                    </a:lnTo>
                    <a:lnTo>
                      <a:pt x="0" y="0"/>
                    </a:lnTo>
                    <a:lnTo>
                      <a:pt x="1" y="0"/>
                    </a:lnTo>
                    <a:lnTo>
                      <a:pt x="1" y="2"/>
                    </a:lnTo>
                    <a:close/>
                  </a:path>
                </a:pathLst>
              </a:custGeom>
              <a:solidFill>
                <a:srgbClr val="A4CA95"/>
              </a:solidFill>
              <a:ln w="9525">
                <a:noFill/>
                <a:round/>
                <a:headEnd/>
                <a:tailEnd/>
              </a:ln>
            </p:spPr>
            <p:txBody>
              <a:bodyPr/>
              <a:lstStyle/>
              <a:p>
                <a:endParaRPr lang="en-US"/>
              </a:p>
            </p:txBody>
          </p:sp>
          <p:sp>
            <p:nvSpPr>
              <p:cNvPr id="3738" name="Freeform 289"/>
              <p:cNvSpPr>
                <a:spLocks/>
              </p:cNvSpPr>
              <p:nvPr/>
            </p:nvSpPr>
            <p:spPr bwMode="gray">
              <a:xfrm>
                <a:off x="4548" y="1669"/>
                <a:ext cx="1" cy="2"/>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0 h 2"/>
                  <a:gd name="T14" fmla="*/ 0 w 1"/>
                  <a:gd name="T15" fmla="*/ 0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2"/>
                  <a:gd name="T44" fmla="*/ 1 w 1"/>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2">
                    <a:moveTo>
                      <a:pt x="0" y="2"/>
                    </a:moveTo>
                    <a:lnTo>
                      <a:pt x="0" y="2"/>
                    </a:lnTo>
                    <a:lnTo>
                      <a:pt x="0" y="0"/>
                    </a:lnTo>
                    <a:lnTo>
                      <a:pt x="0" y="2"/>
                    </a:lnTo>
                    <a:close/>
                  </a:path>
                </a:pathLst>
              </a:custGeom>
              <a:solidFill>
                <a:srgbClr val="A4CA95"/>
              </a:solidFill>
              <a:ln w="9525">
                <a:noFill/>
                <a:round/>
                <a:headEnd/>
                <a:tailEnd/>
              </a:ln>
            </p:spPr>
            <p:txBody>
              <a:bodyPr/>
              <a:lstStyle/>
              <a:p>
                <a:endParaRPr lang="en-US"/>
              </a:p>
            </p:txBody>
          </p:sp>
          <p:sp>
            <p:nvSpPr>
              <p:cNvPr id="3739" name="Freeform 290"/>
              <p:cNvSpPr>
                <a:spLocks/>
              </p:cNvSpPr>
              <p:nvPr/>
            </p:nvSpPr>
            <p:spPr bwMode="gray">
              <a:xfrm>
                <a:off x="4545" y="1668"/>
                <a:ext cx="2" cy="1"/>
              </a:xfrm>
              <a:custGeom>
                <a:avLst/>
                <a:gdLst>
                  <a:gd name="T0" fmla="*/ 2 w 2"/>
                  <a:gd name="T1" fmla="*/ 1 h 1"/>
                  <a:gd name="T2" fmla="*/ 2 w 2"/>
                  <a:gd name="T3" fmla="*/ 1 h 1"/>
                  <a:gd name="T4" fmla="*/ 2 w 2"/>
                  <a:gd name="T5" fmla="*/ 1 h 1"/>
                  <a:gd name="T6" fmla="*/ 2 w 2"/>
                  <a:gd name="T7" fmla="*/ 1 h 1"/>
                  <a:gd name="T8" fmla="*/ 2 w 2"/>
                  <a:gd name="T9" fmla="*/ 1 h 1"/>
                  <a:gd name="T10" fmla="*/ 2 w 2"/>
                  <a:gd name="T11" fmla="*/ 1 h 1"/>
                  <a:gd name="T12" fmla="*/ 2 w 2"/>
                  <a:gd name="T13" fmla="*/ 1 h 1"/>
                  <a:gd name="T14" fmla="*/ 2 w 2"/>
                  <a:gd name="T15" fmla="*/ 0 h 1"/>
                  <a:gd name="T16" fmla="*/ 2 w 2"/>
                  <a:gd name="T17" fmla="*/ 0 h 1"/>
                  <a:gd name="T18" fmla="*/ 2 w 2"/>
                  <a:gd name="T19" fmla="*/ 0 h 1"/>
                  <a:gd name="T20" fmla="*/ 0 w 2"/>
                  <a:gd name="T21" fmla="*/ 0 h 1"/>
                  <a:gd name="T22" fmla="*/ 2 w 2"/>
                  <a:gd name="T23" fmla="*/ 0 h 1"/>
                  <a:gd name="T24" fmla="*/ 2 w 2"/>
                  <a:gd name="T25" fmla="*/ 0 h 1"/>
                  <a:gd name="T26" fmla="*/ 2 w 2"/>
                  <a:gd name="T27" fmla="*/ 0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
                  <a:gd name="T67" fmla="*/ 0 h 1"/>
                  <a:gd name="T68" fmla="*/ 2 w 2"/>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 h="1">
                    <a:moveTo>
                      <a:pt x="2" y="1"/>
                    </a:moveTo>
                    <a:lnTo>
                      <a:pt x="2" y="1"/>
                    </a:lnTo>
                    <a:lnTo>
                      <a:pt x="2" y="0"/>
                    </a:lnTo>
                    <a:lnTo>
                      <a:pt x="0" y="0"/>
                    </a:lnTo>
                    <a:lnTo>
                      <a:pt x="2" y="0"/>
                    </a:lnTo>
                    <a:lnTo>
                      <a:pt x="2" y="1"/>
                    </a:lnTo>
                    <a:close/>
                  </a:path>
                </a:pathLst>
              </a:custGeom>
              <a:solidFill>
                <a:srgbClr val="A4CA95"/>
              </a:solidFill>
              <a:ln w="9525">
                <a:noFill/>
                <a:round/>
                <a:headEnd/>
                <a:tailEnd/>
              </a:ln>
            </p:spPr>
            <p:txBody>
              <a:bodyPr/>
              <a:lstStyle/>
              <a:p>
                <a:endParaRPr lang="en-US"/>
              </a:p>
            </p:txBody>
          </p:sp>
          <p:sp>
            <p:nvSpPr>
              <p:cNvPr id="3740" name="Rectangle 291"/>
              <p:cNvSpPr>
                <a:spLocks noChangeArrowheads="1"/>
              </p:cNvSpPr>
              <p:nvPr/>
            </p:nvSpPr>
            <p:spPr bwMode="gray">
              <a:xfrm>
                <a:off x="4570" y="1685"/>
                <a:ext cx="0" cy="0"/>
              </a:xfrm>
              <a:prstGeom prst="rect">
                <a:avLst/>
              </a:prstGeom>
              <a:solidFill>
                <a:srgbClr val="A4CA95"/>
              </a:solidFill>
              <a:ln w="9525">
                <a:noFill/>
                <a:miter lim="800000"/>
                <a:headEnd/>
                <a:tailEnd/>
              </a:ln>
            </p:spPr>
            <p:txBody>
              <a:bodyPr/>
              <a:lstStyle/>
              <a:p>
                <a:endParaRPr lang="en-GB"/>
              </a:p>
            </p:txBody>
          </p:sp>
          <p:sp>
            <p:nvSpPr>
              <p:cNvPr id="3741" name="Freeform 292"/>
              <p:cNvSpPr>
                <a:spLocks/>
              </p:cNvSpPr>
              <p:nvPr/>
            </p:nvSpPr>
            <p:spPr bwMode="gray">
              <a:xfrm>
                <a:off x="4571" y="1685"/>
                <a:ext cx="1" cy="2"/>
              </a:xfrm>
              <a:custGeom>
                <a:avLst/>
                <a:gdLst>
                  <a:gd name="T0" fmla="*/ 0 w 1"/>
                  <a:gd name="T1" fmla="*/ 0 h 2"/>
                  <a:gd name="T2" fmla="*/ 0 w 1"/>
                  <a:gd name="T3" fmla="*/ 2 h 2"/>
                  <a:gd name="T4" fmla="*/ 0 w 1"/>
                  <a:gd name="T5" fmla="*/ 2 h 2"/>
                  <a:gd name="T6" fmla="*/ 0 w 1"/>
                  <a:gd name="T7" fmla="*/ 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2"/>
                    </a:lnTo>
                    <a:lnTo>
                      <a:pt x="0" y="0"/>
                    </a:lnTo>
                    <a:close/>
                  </a:path>
                </a:pathLst>
              </a:custGeom>
              <a:solidFill>
                <a:srgbClr val="A4CA95"/>
              </a:solidFill>
              <a:ln w="9525">
                <a:noFill/>
                <a:round/>
                <a:headEnd/>
                <a:tailEnd/>
              </a:ln>
            </p:spPr>
            <p:txBody>
              <a:bodyPr/>
              <a:lstStyle/>
              <a:p>
                <a:endParaRPr lang="en-US"/>
              </a:p>
            </p:txBody>
          </p:sp>
          <p:sp>
            <p:nvSpPr>
              <p:cNvPr id="3742" name="Rectangle 293"/>
              <p:cNvSpPr>
                <a:spLocks noChangeArrowheads="1"/>
              </p:cNvSpPr>
              <p:nvPr/>
            </p:nvSpPr>
            <p:spPr bwMode="gray">
              <a:xfrm>
                <a:off x="4573" y="1687"/>
                <a:ext cx="0" cy="0"/>
              </a:xfrm>
              <a:prstGeom prst="rect">
                <a:avLst/>
              </a:prstGeom>
              <a:solidFill>
                <a:srgbClr val="A4CA95"/>
              </a:solidFill>
              <a:ln w="9525">
                <a:noFill/>
                <a:miter lim="800000"/>
                <a:headEnd/>
                <a:tailEnd/>
              </a:ln>
            </p:spPr>
            <p:txBody>
              <a:bodyPr/>
              <a:lstStyle/>
              <a:p>
                <a:endParaRPr lang="en-GB"/>
              </a:p>
            </p:txBody>
          </p:sp>
          <p:sp>
            <p:nvSpPr>
              <p:cNvPr id="3743" name="Freeform 294"/>
              <p:cNvSpPr>
                <a:spLocks/>
              </p:cNvSpPr>
              <p:nvPr/>
            </p:nvSpPr>
            <p:spPr bwMode="gray">
              <a:xfrm>
                <a:off x="4695" y="1634"/>
                <a:ext cx="172" cy="205"/>
              </a:xfrm>
              <a:custGeom>
                <a:avLst/>
                <a:gdLst>
                  <a:gd name="T0" fmla="*/ 86 w 172"/>
                  <a:gd name="T1" fmla="*/ 202 h 205"/>
                  <a:gd name="T2" fmla="*/ 83 w 172"/>
                  <a:gd name="T3" fmla="*/ 190 h 205"/>
                  <a:gd name="T4" fmla="*/ 81 w 172"/>
                  <a:gd name="T5" fmla="*/ 183 h 205"/>
                  <a:gd name="T6" fmla="*/ 75 w 172"/>
                  <a:gd name="T7" fmla="*/ 168 h 205"/>
                  <a:gd name="T8" fmla="*/ 70 w 172"/>
                  <a:gd name="T9" fmla="*/ 156 h 205"/>
                  <a:gd name="T10" fmla="*/ 74 w 172"/>
                  <a:gd name="T11" fmla="*/ 140 h 205"/>
                  <a:gd name="T12" fmla="*/ 74 w 172"/>
                  <a:gd name="T13" fmla="*/ 125 h 205"/>
                  <a:gd name="T14" fmla="*/ 63 w 172"/>
                  <a:gd name="T15" fmla="*/ 109 h 205"/>
                  <a:gd name="T16" fmla="*/ 66 w 172"/>
                  <a:gd name="T17" fmla="*/ 97 h 205"/>
                  <a:gd name="T18" fmla="*/ 55 w 172"/>
                  <a:gd name="T19" fmla="*/ 93 h 205"/>
                  <a:gd name="T20" fmla="*/ 46 w 172"/>
                  <a:gd name="T21" fmla="*/ 88 h 205"/>
                  <a:gd name="T22" fmla="*/ 37 w 172"/>
                  <a:gd name="T23" fmla="*/ 93 h 205"/>
                  <a:gd name="T24" fmla="*/ 26 w 172"/>
                  <a:gd name="T25" fmla="*/ 91 h 205"/>
                  <a:gd name="T26" fmla="*/ 9 w 172"/>
                  <a:gd name="T27" fmla="*/ 82 h 205"/>
                  <a:gd name="T28" fmla="*/ 0 w 172"/>
                  <a:gd name="T29" fmla="*/ 66 h 205"/>
                  <a:gd name="T30" fmla="*/ 0 w 172"/>
                  <a:gd name="T31" fmla="*/ 48 h 205"/>
                  <a:gd name="T32" fmla="*/ 4 w 172"/>
                  <a:gd name="T33" fmla="*/ 31 h 205"/>
                  <a:gd name="T34" fmla="*/ 13 w 172"/>
                  <a:gd name="T35" fmla="*/ 22 h 205"/>
                  <a:gd name="T36" fmla="*/ 17 w 172"/>
                  <a:gd name="T37" fmla="*/ 13 h 205"/>
                  <a:gd name="T38" fmla="*/ 29 w 172"/>
                  <a:gd name="T39" fmla="*/ 4 h 205"/>
                  <a:gd name="T40" fmla="*/ 43 w 172"/>
                  <a:gd name="T41" fmla="*/ 1 h 205"/>
                  <a:gd name="T42" fmla="*/ 61 w 172"/>
                  <a:gd name="T43" fmla="*/ 0 h 205"/>
                  <a:gd name="T44" fmla="*/ 69 w 172"/>
                  <a:gd name="T45" fmla="*/ 3 h 205"/>
                  <a:gd name="T46" fmla="*/ 70 w 172"/>
                  <a:gd name="T47" fmla="*/ 13 h 205"/>
                  <a:gd name="T48" fmla="*/ 83 w 172"/>
                  <a:gd name="T49" fmla="*/ 17 h 205"/>
                  <a:gd name="T50" fmla="*/ 90 w 172"/>
                  <a:gd name="T51" fmla="*/ 22 h 205"/>
                  <a:gd name="T52" fmla="*/ 98 w 172"/>
                  <a:gd name="T53" fmla="*/ 16 h 205"/>
                  <a:gd name="T54" fmla="*/ 110 w 172"/>
                  <a:gd name="T55" fmla="*/ 22 h 205"/>
                  <a:gd name="T56" fmla="*/ 123 w 172"/>
                  <a:gd name="T57" fmla="*/ 20 h 205"/>
                  <a:gd name="T58" fmla="*/ 134 w 172"/>
                  <a:gd name="T59" fmla="*/ 43 h 205"/>
                  <a:gd name="T60" fmla="*/ 138 w 172"/>
                  <a:gd name="T61" fmla="*/ 59 h 205"/>
                  <a:gd name="T62" fmla="*/ 147 w 172"/>
                  <a:gd name="T63" fmla="*/ 75 h 205"/>
                  <a:gd name="T64" fmla="*/ 163 w 172"/>
                  <a:gd name="T65" fmla="*/ 82 h 205"/>
                  <a:gd name="T66" fmla="*/ 172 w 172"/>
                  <a:gd name="T67" fmla="*/ 81 h 205"/>
                  <a:gd name="T68" fmla="*/ 167 w 172"/>
                  <a:gd name="T69" fmla="*/ 91 h 205"/>
                  <a:gd name="T70" fmla="*/ 163 w 172"/>
                  <a:gd name="T71" fmla="*/ 99 h 205"/>
                  <a:gd name="T72" fmla="*/ 152 w 172"/>
                  <a:gd name="T73" fmla="*/ 107 h 205"/>
                  <a:gd name="T74" fmla="*/ 143 w 172"/>
                  <a:gd name="T75" fmla="*/ 118 h 205"/>
                  <a:gd name="T76" fmla="*/ 140 w 172"/>
                  <a:gd name="T77" fmla="*/ 130 h 205"/>
                  <a:gd name="T78" fmla="*/ 140 w 172"/>
                  <a:gd name="T79" fmla="*/ 144 h 205"/>
                  <a:gd name="T80" fmla="*/ 138 w 172"/>
                  <a:gd name="T81" fmla="*/ 153 h 205"/>
                  <a:gd name="T82" fmla="*/ 134 w 172"/>
                  <a:gd name="T83" fmla="*/ 159 h 205"/>
                  <a:gd name="T84" fmla="*/ 131 w 172"/>
                  <a:gd name="T85" fmla="*/ 164 h 205"/>
                  <a:gd name="T86" fmla="*/ 131 w 172"/>
                  <a:gd name="T87" fmla="*/ 172 h 205"/>
                  <a:gd name="T88" fmla="*/ 123 w 172"/>
                  <a:gd name="T89" fmla="*/ 183 h 205"/>
                  <a:gd name="T90" fmla="*/ 118 w 172"/>
                  <a:gd name="T91" fmla="*/ 187 h 205"/>
                  <a:gd name="T92" fmla="*/ 110 w 172"/>
                  <a:gd name="T93" fmla="*/ 197 h 205"/>
                  <a:gd name="T94" fmla="*/ 103 w 172"/>
                  <a:gd name="T95" fmla="*/ 205 h 205"/>
                  <a:gd name="T96" fmla="*/ 94 w 172"/>
                  <a:gd name="T97" fmla="*/ 203 h 205"/>
                  <a:gd name="T98" fmla="*/ 87 w 172"/>
                  <a:gd name="T99" fmla="*/ 205 h 2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205"/>
                  <a:gd name="T152" fmla="*/ 172 w 172"/>
                  <a:gd name="T153" fmla="*/ 205 h 2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205">
                    <a:moveTo>
                      <a:pt x="87" y="205"/>
                    </a:moveTo>
                    <a:lnTo>
                      <a:pt x="86" y="203"/>
                    </a:lnTo>
                    <a:lnTo>
                      <a:pt x="86" y="202"/>
                    </a:lnTo>
                    <a:lnTo>
                      <a:pt x="86" y="196"/>
                    </a:lnTo>
                    <a:lnTo>
                      <a:pt x="83" y="192"/>
                    </a:lnTo>
                    <a:lnTo>
                      <a:pt x="83" y="190"/>
                    </a:lnTo>
                    <a:lnTo>
                      <a:pt x="83" y="187"/>
                    </a:lnTo>
                    <a:lnTo>
                      <a:pt x="81" y="186"/>
                    </a:lnTo>
                    <a:lnTo>
                      <a:pt x="81" y="183"/>
                    </a:lnTo>
                    <a:lnTo>
                      <a:pt x="78" y="180"/>
                    </a:lnTo>
                    <a:lnTo>
                      <a:pt x="75" y="177"/>
                    </a:lnTo>
                    <a:lnTo>
                      <a:pt x="75" y="168"/>
                    </a:lnTo>
                    <a:lnTo>
                      <a:pt x="75" y="164"/>
                    </a:lnTo>
                    <a:lnTo>
                      <a:pt x="74" y="159"/>
                    </a:lnTo>
                    <a:lnTo>
                      <a:pt x="70" y="156"/>
                    </a:lnTo>
                    <a:lnTo>
                      <a:pt x="69" y="152"/>
                    </a:lnTo>
                    <a:lnTo>
                      <a:pt x="70" y="146"/>
                    </a:lnTo>
                    <a:lnTo>
                      <a:pt x="74" y="140"/>
                    </a:lnTo>
                    <a:lnTo>
                      <a:pt x="75" y="135"/>
                    </a:lnTo>
                    <a:lnTo>
                      <a:pt x="74" y="130"/>
                    </a:lnTo>
                    <a:lnTo>
                      <a:pt x="74" y="125"/>
                    </a:lnTo>
                    <a:lnTo>
                      <a:pt x="74" y="119"/>
                    </a:lnTo>
                    <a:lnTo>
                      <a:pt x="69" y="115"/>
                    </a:lnTo>
                    <a:lnTo>
                      <a:pt x="63" y="109"/>
                    </a:lnTo>
                    <a:lnTo>
                      <a:pt x="63" y="106"/>
                    </a:lnTo>
                    <a:lnTo>
                      <a:pt x="63" y="102"/>
                    </a:lnTo>
                    <a:lnTo>
                      <a:pt x="66" y="97"/>
                    </a:lnTo>
                    <a:lnTo>
                      <a:pt x="63" y="93"/>
                    </a:lnTo>
                    <a:lnTo>
                      <a:pt x="58" y="93"/>
                    </a:lnTo>
                    <a:lnTo>
                      <a:pt x="55" y="93"/>
                    </a:lnTo>
                    <a:lnTo>
                      <a:pt x="53" y="91"/>
                    </a:lnTo>
                    <a:lnTo>
                      <a:pt x="50" y="91"/>
                    </a:lnTo>
                    <a:lnTo>
                      <a:pt x="46" y="88"/>
                    </a:lnTo>
                    <a:lnTo>
                      <a:pt x="43" y="87"/>
                    </a:lnTo>
                    <a:lnTo>
                      <a:pt x="41" y="88"/>
                    </a:lnTo>
                    <a:lnTo>
                      <a:pt x="37" y="93"/>
                    </a:lnTo>
                    <a:lnTo>
                      <a:pt x="33" y="91"/>
                    </a:lnTo>
                    <a:lnTo>
                      <a:pt x="29" y="88"/>
                    </a:lnTo>
                    <a:lnTo>
                      <a:pt x="26" y="91"/>
                    </a:lnTo>
                    <a:lnTo>
                      <a:pt x="21" y="91"/>
                    </a:lnTo>
                    <a:lnTo>
                      <a:pt x="13" y="88"/>
                    </a:lnTo>
                    <a:lnTo>
                      <a:pt x="9" y="82"/>
                    </a:lnTo>
                    <a:lnTo>
                      <a:pt x="4" y="75"/>
                    </a:lnTo>
                    <a:lnTo>
                      <a:pt x="1" y="69"/>
                    </a:lnTo>
                    <a:lnTo>
                      <a:pt x="0" y="66"/>
                    </a:lnTo>
                    <a:lnTo>
                      <a:pt x="0" y="60"/>
                    </a:lnTo>
                    <a:lnTo>
                      <a:pt x="1" y="54"/>
                    </a:lnTo>
                    <a:lnTo>
                      <a:pt x="0" y="48"/>
                    </a:lnTo>
                    <a:lnTo>
                      <a:pt x="0" y="43"/>
                    </a:lnTo>
                    <a:lnTo>
                      <a:pt x="0" y="37"/>
                    </a:lnTo>
                    <a:lnTo>
                      <a:pt x="4" y="31"/>
                    </a:lnTo>
                    <a:lnTo>
                      <a:pt x="6" y="28"/>
                    </a:lnTo>
                    <a:lnTo>
                      <a:pt x="9" y="23"/>
                    </a:lnTo>
                    <a:lnTo>
                      <a:pt x="13" y="22"/>
                    </a:lnTo>
                    <a:lnTo>
                      <a:pt x="17" y="20"/>
                    </a:lnTo>
                    <a:lnTo>
                      <a:pt x="17" y="16"/>
                    </a:lnTo>
                    <a:lnTo>
                      <a:pt x="17" y="13"/>
                    </a:lnTo>
                    <a:lnTo>
                      <a:pt x="24" y="9"/>
                    </a:lnTo>
                    <a:lnTo>
                      <a:pt x="26" y="7"/>
                    </a:lnTo>
                    <a:lnTo>
                      <a:pt x="29" y="4"/>
                    </a:lnTo>
                    <a:lnTo>
                      <a:pt x="30" y="3"/>
                    </a:lnTo>
                    <a:lnTo>
                      <a:pt x="37" y="3"/>
                    </a:lnTo>
                    <a:lnTo>
                      <a:pt x="43" y="1"/>
                    </a:lnTo>
                    <a:lnTo>
                      <a:pt x="50" y="0"/>
                    </a:lnTo>
                    <a:lnTo>
                      <a:pt x="55" y="1"/>
                    </a:lnTo>
                    <a:lnTo>
                      <a:pt x="61" y="0"/>
                    </a:lnTo>
                    <a:lnTo>
                      <a:pt x="66" y="0"/>
                    </a:lnTo>
                    <a:lnTo>
                      <a:pt x="69" y="1"/>
                    </a:lnTo>
                    <a:lnTo>
                      <a:pt x="69" y="3"/>
                    </a:lnTo>
                    <a:lnTo>
                      <a:pt x="66" y="7"/>
                    </a:lnTo>
                    <a:lnTo>
                      <a:pt x="66" y="10"/>
                    </a:lnTo>
                    <a:lnTo>
                      <a:pt x="70" y="13"/>
                    </a:lnTo>
                    <a:lnTo>
                      <a:pt x="74" y="15"/>
                    </a:lnTo>
                    <a:lnTo>
                      <a:pt x="78" y="16"/>
                    </a:lnTo>
                    <a:lnTo>
                      <a:pt x="83" y="17"/>
                    </a:lnTo>
                    <a:lnTo>
                      <a:pt x="83" y="22"/>
                    </a:lnTo>
                    <a:lnTo>
                      <a:pt x="87" y="22"/>
                    </a:lnTo>
                    <a:lnTo>
                      <a:pt x="90" y="22"/>
                    </a:lnTo>
                    <a:lnTo>
                      <a:pt x="90" y="16"/>
                    </a:lnTo>
                    <a:lnTo>
                      <a:pt x="94" y="15"/>
                    </a:lnTo>
                    <a:lnTo>
                      <a:pt x="98" y="16"/>
                    </a:lnTo>
                    <a:lnTo>
                      <a:pt x="103" y="17"/>
                    </a:lnTo>
                    <a:lnTo>
                      <a:pt x="107" y="20"/>
                    </a:lnTo>
                    <a:lnTo>
                      <a:pt x="110" y="22"/>
                    </a:lnTo>
                    <a:lnTo>
                      <a:pt x="115" y="22"/>
                    </a:lnTo>
                    <a:lnTo>
                      <a:pt x="121" y="20"/>
                    </a:lnTo>
                    <a:lnTo>
                      <a:pt x="123" y="20"/>
                    </a:lnTo>
                    <a:lnTo>
                      <a:pt x="126" y="23"/>
                    </a:lnTo>
                    <a:lnTo>
                      <a:pt x="127" y="37"/>
                    </a:lnTo>
                    <a:lnTo>
                      <a:pt x="134" y="43"/>
                    </a:lnTo>
                    <a:lnTo>
                      <a:pt x="134" y="48"/>
                    </a:lnTo>
                    <a:lnTo>
                      <a:pt x="134" y="53"/>
                    </a:lnTo>
                    <a:lnTo>
                      <a:pt x="138" y="59"/>
                    </a:lnTo>
                    <a:lnTo>
                      <a:pt x="140" y="63"/>
                    </a:lnTo>
                    <a:lnTo>
                      <a:pt x="146" y="72"/>
                    </a:lnTo>
                    <a:lnTo>
                      <a:pt x="147" y="75"/>
                    </a:lnTo>
                    <a:lnTo>
                      <a:pt x="152" y="79"/>
                    </a:lnTo>
                    <a:lnTo>
                      <a:pt x="158" y="82"/>
                    </a:lnTo>
                    <a:lnTo>
                      <a:pt x="163" y="82"/>
                    </a:lnTo>
                    <a:lnTo>
                      <a:pt x="164" y="82"/>
                    </a:lnTo>
                    <a:lnTo>
                      <a:pt x="167" y="81"/>
                    </a:lnTo>
                    <a:lnTo>
                      <a:pt x="172" y="81"/>
                    </a:lnTo>
                    <a:lnTo>
                      <a:pt x="172" y="82"/>
                    </a:lnTo>
                    <a:lnTo>
                      <a:pt x="171" y="87"/>
                    </a:lnTo>
                    <a:lnTo>
                      <a:pt x="167" y="91"/>
                    </a:lnTo>
                    <a:lnTo>
                      <a:pt x="164" y="93"/>
                    </a:lnTo>
                    <a:lnTo>
                      <a:pt x="163" y="97"/>
                    </a:lnTo>
                    <a:lnTo>
                      <a:pt x="163" y="99"/>
                    </a:lnTo>
                    <a:lnTo>
                      <a:pt x="160" y="102"/>
                    </a:lnTo>
                    <a:lnTo>
                      <a:pt x="158" y="106"/>
                    </a:lnTo>
                    <a:lnTo>
                      <a:pt x="152" y="107"/>
                    </a:lnTo>
                    <a:lnTo>
                      <a:pt x="151" y="109"/>
                    </a:lnTo>
                    <a:lnTo>
                      <a:pt x="146" y="113"/>
                    </a:lnTo>
                    <a:lnTo>
                      <a:pt x="143" y="118"/>
                    </a:lnTo>
                    <a:lnTo>
                      <a:pt x="140" y="121"/>
                    </a:lnTo>
                    <a:lnTo>
                      <a:pt x="138" y="125"/>
                    </a:lnTo>
                    <a:lnTo>
                      <a:pt x="140" y="130"/>
                    </a:lnTo>
                    <a:lnTo>
                      <a:pt x="140" y="134"/>
                    </a:lnTo>
                    <a:lnTo>
                      <a:pt x="140" y="140"/>
                    </a:lnTo>
                    <a:lnTo>
                      <a:pt x="140" y="144"/>
                    </a:lnTo>
                    <a:lnTo>
                      <a:pt x="140" y="147"/>
                    </a:lnTo>
                    <a:lnTo>
                      <a:pt x="140" y="152"/>
                    </a:lnTo>
                    <a:lnTo>
                      <a:pt x="138" y="153"/>
                    </a:lnTo>
                    <a:lnTo>
                      <a:pt x="138" y="156"/>
                    </a:lnTo>
                    <a:lnTo>
                      <a:pt x="135" y="158"/>
                    </a:lnTo>
                    <a:lnTo>
                      <a:pt x="134" y="159"/>
                    </a:lnTo>
                    <a:lnTo>
                      <a:pt x="131" y="159"/>
                    </a:lnTo>
                    <a:lnTo>
                      <a:pt x="131" y="161"/>
                    </a:lnTo>
                    <a:lnTo>
                      <a:pt x="131" y="164"/>
                    </a:lnTo>
                    <a:lnTo>
                      <a:pt x="131" y="165"/>
                    </a:lnTo>
                    <a:lnTo>
                      <a:pt x="127" y="168"/>
                    </a:lnTo>
                    <a:lnTo>
                      <a:pt x="131" y="172"/>
                    </a:lnTo>
                    <a:lnTo>
                      <a:pt x="127" y="177"/>
                    </a:lnTo>
                    <a:lnTo>
                      <a:pt x="126" y="180"/>
                    </a:lnTo>
                    <a:lnTo>
                      <a:pt x="123" y="183"/>
                    </a:lnTo>
                    <a:lnTo>
                      <a:pt x="121" y="184"/>
                    </a:lnTo>
                    <a:lnTo>
                      <a:pt x="121" y="187"/>
                    </a:lnTo>
                    <a:lnTo>
                      <a:pt x="118" y="187"/>
                    </a:lnTo>
                    <a:lnTo>
                      <a:pt x="115" y="193"/>
                    </a:lnTo>
                    <a:lnTo>
                      <a:pt x="114" y="193"/>
                    </a:lnTo>
                    <a:lnTo>
                      <a:pt x="110" y="197"/>
                    </a:lnTo>
                    <a:lnTo>
                      <a:pt x="107" y="202"/>
                    </a:lnTo>
                    <a:lnTo>
                      <a:pt x="106" y="205"/>
                    </a:lnTo>
                    <a:lnTo>
                      <a:pt x="103" y="205"/>
                    </a:lnTo>
                    <a:lnTo>
                      <a:pt x="101" y="205"/>
                    </a:lnTo>
                    <a:lnTo>
                      <a:pt x="95" y="203"/>
                    </a:lnTo>
                    <a:lnTo>
                      <a:pt x="94" y="203"/>
                    </a:lnTo>
                    <a:lnTo>
                      <a:pt x="90" y="203"/>
                    </a:lnTo>
                    <a:lnTo>
                      <a:pt x="90" y="205"/>
                    </a:lnTo>
                    <a:lnTo>
                      <a:pt x="87" y="205"/>
                    </a:lnTo>
                    <a:lnTo>
                      <a:pt x="86" y="205"/>
                    </a:lnTo>
                    <a:lnTo>
                      <a:pt x="87" y="205"/>
                    </a:lnTo>
                    <a:close/>
                  </a:path>
                </a:pathLst>
              </a:custGeom>
              <a:solidFill>
                <a:srgbClr val="A4CA95"/>
              </a:solidFill>
              <a:ln w="9525">
                <a:noFill/>
                <a:round/>
                <a:headEnd/>
                <a:tailEnd/>
              </a:ln>
            </p:spPr>
            <p:txBody>
              <a:bodyPr/>
              <a:lstStyle/>
              <a:p>
                <a:endParaRPr lang="en-US"/>
              </a:p>
            </p:txBody>
          </p:sp>
          <p:sp>
            <p:nvSpPr>
              <p:cNvPr id="3744" name="Freeform 295"/>
              <p:cNvSpPr>
                <a:spLocks/>
              </p:cNvSpPr>
              <p:nvPr/>
            </p:nvSpPr>
            <p:spPr bwMode="gray">
              <a:xfrm>
                <a:off x="4842" y="1774"/>
                <a:ext cx="24" cy="38"/>
              </a:xfrm>
              <a:custGeom>
                <a:avLst/>
                <a:gdLst>
                  <a:gd name="T0" fmla="*/ 4 w 24"/>
                  <a:gd name="T1" fmla="*/ 34 h 38"/>
                  <a:gd name="T2" fmla="*/ 0 w 24"/>
                  <a:gd name="T3" fmla="*/ 34 h 38"/>
                  <a:gd name="T4" fmla="*/ 0 w 24"/>
                  <a:gd name="T5" fmla="*/ 31 h 38"/>
                  <a:gd name="T6" fmla="*/ 4 w 24"/>
                  <a:gd name="T7" fmla="*/ 26 h 38"/>
                  <a:gd name="T8" fmla="*/ 5 w 24"/>
                  <a:gd name="T9" fmla="*/ 25 h 38"/>
                  <a:gd name="T10" fmla="*/ 5 w 24"/>
                  <a:gd name="T11" fmla="*/ 21 h 38"/>
                  <a:gd name="T12" fmla="*/ 4 w 24"/>
                  <a:gd name="T13" fmla="*/ 19 h 38"/>
                  <a:gd name="T14" fmla="*/ 4 w 24"/>
                  <a:gd name="T15" fmla="*/ 18 h 38"/>
                  <a:gd name="T16" fmla="*/ 5 w 24"/>
                  <a:gd name="T17" fmla="*/ 16 h 38"/>
                  <a:gd name="T18" fmla="*/ 5 w 24"/>
                  <a:gd name="T19" fmla="*/ 12 h 38"/>
                  <a:gd name="T20" fmla="*/ 11 w 24"/>
                  <a:gd name="T21" fmla="*/ 12 h 38"/>
                  <a:gd name="T22" fmla="*/ 13 w 24"/>
                  <a:gd name="T23" fmla="*/ 10 h 38"/>
                  <a:gd name="T24" fmla="*/ 16 w 24"/>
                  <a:gd name="T25" fmla="*/ 10 h 38"/>
                  <a:gd name="T26" fmla="*/ 13 w 24"/>
                  <a:gd name="T27" fmla="*/ 6 h 38"/>
                  <a:gd name="T28" fmla="*/ 17 w 24"/>
                  <a:gd name="T29" fmla="*/ 4 h 38"/>
                  <a:gd name="T30" fmla="*/ 17 w 24"/>
                  <a:gd name="T31" fmla="*/ 0 h 38"/>
                  <a:gd name="T32" fmla="*/ 20 w 24"/>
                  <a:gd name="T33" fmla="*/ 4 h 38"/>
                  <a:gd name="T34" fmla="*/ 20 w 24"/>
                  <a:gd name="T35" fmla="*/ 6 h 38"/>
                  <a:gd name="T36" fmla="*/ 24 w 24"/>
                  <a:gd name="T37" fmla="*/ 7 h 38"/>
                  <a:gd name="T38" fmla="*/ 24 w 24"/>
                  <a:gd name="T39" fmla="*/ 12 h 38"/>
                  <a:gd name="T40" fmla="*/ 20 w 24"/>
                  <a:gd name="T41" fmla="*/ 13 h 38"/>
                  <a:gd name="T42" fmla="*/ 17 w 24"/>
                  <a:gd name="T43" fmla="*/ 13 h 38"/>
                  <a:gd name="T44" fmla="*/ 17 w 24"/>
                  <a:gd name="T45" fmla="*/ 18 h 38"/>
                  <a:gd name="T46" fmla="*/ 16 w 24"/>
                  <a:gd name="T47" fmla="*/ 19 h 38"/>
                  <a:gd name="T48" fmla="*/ 16 w 24"/>
                  <a:gd name="T49" fmla="*/ 21 h 38"/>
                  <a:gd name="T50" fmla="*/ 16 w 24"/>
                  <a:gd name="T51" fmla="*/ 25 h 38"/>
                  <a:gd name="T52" fmla="*/ 13 w 24"/>
                  <a:gd name="T53" fmla="*/ 28 h 38"/>
                  <a:gd name="T54" fmla="*/ 13 w 24"/>
                  <a:gd name="T55" fmla="*/ 34 h 38"/>
                  <a:gd name="T56" fmla="*/ 13 w 24"/>
                  <a:gd name="T57" fmla="*/ 37 h 38"/>
                  <a:gd name="T58" fmla="*/ 11 w 24"/>
                  <a:gd name="T59" fmla="*/ 38 h 38"/>
                  <a:gd name="T60" fmla="*/ 4 w 24"/>
                  <a:gd name="T61" fmla="*/ 38 h 38"/>
                  <a:gd name="T62" fmla="*/ 4 w 24"/>
                  <a:gd name="T63" fmla="*/ 37 h 38"/>
                  <a:gd name="T64" fmla="*/ 4 w 24"/>
                  <a:gd name="T65" fmla="*/ 34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8"/>
                  <a:gd name="T101" fmla="*/ 24 w 2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8">
                    <a:moveTo>
                      <a:pt x="4" y="34"/>
                    </a:moveTo>
                    <a:lnTo>
                      <a:pt x="0" y="34"/>
                    </a:lnTo>
                    <a:lnTo>
                      <a:pt x="0" y="31"/>
                    </a:lnTo>
                    <a:lnTo>
                      <a:pt x="4" y="26"/>
                    </a:lnTo>
                    <a:lnTo>
                      <a:pt x="5" y="25"/>
                    </a:lnTo>
                    <a:lnTo>
                      <a:pt x="5" y="21"/>
                    </a:lnTo>
                    <a:lnTo>
                      <a:pt x="4" y="19"/>
                    </a:lnTo>
                    <a:lnTo>
                      <a:pt x="4" y="18"/>
                    </a:lnTo>
                    <a:lnTo>
                      <a:pt x="5" y="16"/>
                    </a:lnTo>
                    <a:lnTo>
                      <a:pt x="5" y="12"/>
                    </a:lnTo>
                    <a:lnTo>
                      <a:pt x="11" y="12"/>
                    </a:lnTo>
                    <a:lnTo>
                      <a:pt x="13" y="10"/>
                    </a:lnTo>
                    <a:lnTo>
                      <a:pt x="16" y="10"/>
                    </a:lnTo>
                    <a:lnTo>
                      <a:pt x="13" y="6"/>
                    </a:lnTo>
                    <a:lnTo>
                      <a:pt x="17" y="4"/>
                    </a:lnTo>
                    <a:lnTo>
                      <a:pt x="17" y="0"/>
                    </a:lnTo>
                    <a:lnTo>
                      <a:pt x="20" y="4"/>
                    </a:lnTo>
                    <a:lnTo>
                      <a:pt x="20" y="6"/>
                    </a:lnTo>
                    <a:lnTo>
                      <a:pt x="24" y="7"/>
                    </a:lnTo>
                    <a:lnTo>
                      <a:pt x="24" y="12"/>
                    </a:lnTo>
                    <a:lnTo>
                      <a:pt x="20" y="13"/>
                    </a:lnTo>
                    <a:lnTo>
                      <a:pt x="17" y="13"/>
                    </a:lnTo>
                    <a:lnTo>
                      <a:pt x="17" y="18"/>
                    </a:lnTo>
                    <a:lnTo>
                      <a:pt x="16" y="19"/>
                    </a:lnTo>
                    <a:lnTo>
                      <a:pt x="16" y="21"/>
                    </a:lnTo>
                    <a:lnTo>
                      <a:pt x="16" y="25"/>
                    </a:lnTo>
                    <a:lnTo>
                      <a:pt x="13" y="28"/>
                    </a:lnTo>
                    <a:lnTo>
                      <a:pt x="13" y="34"/>
                    </a:lnTo>
                    <a:lnTo>
                      <a:pt x="13" y="37"/>
                    </a:lnTo>
                    <a:lnTo>
                      <a:pt x="11" y="38"/>
                    </a:lnTo>
                    <a:lnTo>
                      <a:pt x="4" y="38"/>
                    </a:lnTo>
                    <a:lnTo>
                      <a:pt x="4" y="37"/>
                    </a:lnTo>
                    <a:lnTo>
                      <a:pt x="4" y="34"/>
                    </a:lnTo>
                    <a:close/>
                  </a:path>
                </a:pathLst>
              </a:custGeom>
              <a:solidFill>
                <a:srgbClr val="A4CA95"/>
              </a:solidFill>
              <a:ln w="9525">
                <a:noFill/>
                <a:round/>
                <a:headEnd/>
                <a:tailEnd/>
              </a:ln>
            </p:spPr>
            <p:txBody>
              <a:bodyPr/>
              <a:lstStyle/>
              <a:p>
                <a:endParaRPr lang="en-US"/>
              </a:p>
            </p:txBody>
          </p:sp>
          <p:sp>
            <p:nvSpPr>
              <p:cNvPr id="3745" name="Freeform 296"/>
              <p:cNvSpPr>
                <a:spLocks/>
              </p:cNvSpPr>
              <p:nvPr/>
            </p:nvSpPr>
            <p:spPr bwMode="gray">
              <a:xfrm>
                <a:off x="5020" y="1774"/>
                <a:ext cx="97" cy="83"/>
              </a:xfrm>
              <a:custGeom>
                <a:avLst/>
                <a:gdLst>
                  <a:gd name="T0" fmla="*/ 4 w 97"/>
                  <a:gd name="T1" fmla="*/ 62 h 83"/>
                  <a:gd name="T2" fmla="*/ 1 w 97"/>
                  <a:gd name="T3" fmla="*/ 50 h 83"/>
                  <a:gd name="T4" fmla="*/ 0 w 97"/>
                  <a:gd name="T5" fmla="*/ 43 h 83"/>
                  <a:gd name="T6" fmla="*/ 1 w 97"/>
                  <a:gd name="T7" fmla="*/ 37 h 83"/>
                  <a:gd name="T8" fmla="*/ 4 w 97"/>
                  <a:gd name="T9" fmla="*/ 26 h 83"/>
                  <a:gd name="T10" fmla="*/ 14 w 97"/>
                  <a:gd name="T11" fmla="*/ 24 h 83"/>
                  <a:gd name="T12" fmla="*/ 21 w 97"/>
                  <a:gd name="T13" fmla="*/ 18 h 83"/>
                  <a:gd name="T14" fmla="*/ 24 w 97"/>
                  <a:gd name="T15" fmla="*/ 13 h 83"/>
                  <a:gd name="T16" fmla="*/ 34 w 97"/>
                  <a:gd name="T17" fmla="*/ 7 h 83"/>
                  <a:gd name="T18" fmla="*/ 37 w 97"/>
                  <a:gd name="T19" fmla="*/ 10 h 83"/>
                  <a:gd name="T20" fmla="*/ 54 w 97"/>
                  <a:gd name="T21" fmla="*/ 3 h 83"/>
                  <a:gd name="T22" fmla="*/ 57 w 97"/>
                  <a:gd name="T23" fmla="*/ 4 h 83"/>
                  <a:gd name="T24" fmla="*/ 61 w 97"/>
                  <a:gd name="T25" fmla="*/ 12 h 83"/>
                  <a:gd name="T26" fmla="*/ 66 w 97"/>
                  <a:gd name="T27" fmla="*/ 18 h 83"/>
                  <a:gd name="T28" fmla="*/ 69 w 97"/>
                  <a:gd name="T29" fmla="*/ 12 h 83"/>
                  <a:gd name="T30" fmla="*/ 74 w 97"/>
                  <a:gd name="T31" fmla="*/ 0 h 83"/>
                  <a:gd name="T32" fmla="*/ 78 w 97"/>
                  <a:gd name="T33" fmla="*/ 10 h 83"/>
                  <a:gd name="T34" fmla="*/ 78 w 97"/>
                  <a:gd name="T35" fmla="*/ 12 h 83"/>
                  <a:gd name="T36" fmla="*/ 81 w 97"/>
                  <a:gd name="T37" fmla="*/ 19 h 83"/>
                  <a:gd name="T38" fmla="*/ 89 w 97"/>
                  <a:gd name="T39" fmla="*/ 25 h 83"/>
                  <a:gd name="T40" fmla="*/ 91 w 97"/>
                  <a:gd name="T41" fmla="*/ 31 h 83"/>
                  <a:gd name="T42" fmla="*/ 97 w 97"/>
                  <a:gd name="T43" fmla="*/ 40 h 83"/>
                  <a:gd name="T44" fmla="*/ 97 w 97"/>
                  <a:gd name="T45" fmla="*/ 50 h 83"/>
                  <a:gd name="T46" fmla="*/ 94 w 97"/>
                  <a:gd name="T47" fmla="*/ 63 h 83"/>
                  <a:gd name="T48" fmla="*/ 89 w 97"/>
                  <a:gd name="T49" fmla="*/ 71 h 83"/>
                  <a:gd name="T50" fmla="*/ 86 w 97"/>
                  <a:gd name="T51" fmla="*/ 78 h 83"/>
                  <a:gd name="T52" fmla="*/ 78 w 97"/>
                  <a:gd name="T53" fmla="*/ 80 h 83"/>
                  <a:gd name="T54" fmla="*/ 71 w 97"/>
                  <a:gd name="T55" fmla="*/ 80 h 83"/>
                  <a:gd name="T56" fmla="*/ 64 w 97"/>
                  <a:gd name="T57" fmla="*/ 77 h 83"/>
                  <a:gd name="T58" fmla="*/ 64 w 97"/>
                  <a:gd name="T59" fmla="*/ 71 h 83"/>
                  <a:gd name="T60" fmla="*/ 58 w 97"/>
                  <a:gd name="T61" fmla="*/ 66 h 83"/>
                  <a:gd name="T62" fmla="*/ 54 w 97"/>
                  <a:gd name="T63" fmla="*/ 66 h 83"/>
                  <a:gd name="T64" fmla="*/ 49 w 97"/>
                  <a:gd name="T65" fmla="*/ 62 h 83"/>
                  <a:gd name="T66" fmla="*/ 41 w 97"/>
                  <a:gd name="T67" fmla="*/ 57 h 83"/>
                  <a:gd name="T68" fmla="*/ 32 w 97"/>
                  <a:gd name="T69" fmla="*/ 57 h 83"/>
                  <a:gd name="T70" fmla="*/ 29 w 97"/>
                  <a:gd name="T71" fmla="*/ 59 h 83"/>
                  <a:gd name="T72" fmla="*/ 24 w 97"/>
                  <a:gd name="T73" fmla="*/ 63 h 83"/>
                  <a:gd name="T74" fmla="*/ 12 w 97"/>
                  <a:gd name="T75" fmla="*/ 65 h 83"/>
                  <a:gd name="T76" fmla="*/ 6 w 97"/>
                  <a:gd name="T77" fmla="*/ 66 h 83"/>
                  <a:gd name="T78" fmla="*/ 1 w 97"/>
                  <a:gd name="T79" fmla="*/ 63 h 83"/>
                  <a:gd name="T80" fmla="*/ 4 w 97"/>
                  <a:gd name="T81" fmla="*/ 56 h 83"/>
                  <a:gd name="T82" fmla="*/ 1 w 97"/>
                  <a:gd name="T83" fmla="*/ 50 h 83"/>
                  <a:gd name="T84" fmla="*/ 4 w 97"/>
                  <a:gd name="T85" fmla="*/ 66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3"/>
                  <a:gd name="T131" fmla="*/ 97 w 97"/>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3">
                    <a:moveTo>
                      <a:pt x="4" y="66"/>
                    </a:moveTo>
                    <a:lnTo>
                      <a:pt x="4" y="62"/>
                    </a:lnTo>
                    <a:lnTo>
                      <a:pt x="4" y="56"/>
                    </a:lnTo>
                    <a:lnTo>
                      <a:pt x="1" y="50"/>
                    </a:lnTo>
                    <a:lnTo>
                      <a:pt x="1" y="44"/>
                    </a:lnTo>
                    <a:lnTo>
                      <a:pt x="0" y="43"/>
                    </a:lnTo>
                    <a:lnTo>
                      <a:pt x="1" y="40"/>
                    </a:lnTo>
                    <a:lnTo>
                      <a:pt x="1" y="37"/>
                    </a:lnTo>
                    <a:lnTo>
                      <a:pt x="1" y="31"/>
                    </a:lnTo>
                    <a:lnTo>
                      <a:pt x="4" y="26"/>
                    </a:lnTo>
                    <a:lnTo>
                      <a:pt x="9" y="25"/>
                    </a:lnTo>
                    <a:lnTo>
                      <a:pt x="14" y="24"/>
                    </a:lnTo>
                    <a:lnTo>
                      <a:pt x="21" y="19"/>
                    </a:lnTo>
                    <a:lnTo>
                      <a:pt x="21" y="18"/>
                    </a:lnTo>
                    <a:lnTo>
                      <a:pt x="24" y="16"/>
                    </a:lnTo>
                    <a:lnTo>
                      <a:pt x="24" y="13"/>
                    </a:lnTo>
                    <a:lnTo>
                      <a:pt x="29" y="10"/>
                    </a:lnTo>
                    <a:lnTo>
                      <a:pt x="34" y="7"/>
                    </a:lnTo>
                    <a:lnTo>
                      <a:pt x="34" y="10"/>
                    </a:lnTo>
                    <a:lnTo>
                      <a:pt x="37" y="10"/>
                    </a:lnTo>
                    <a:lnTo>
                      <a:pt x="44" y="3"/>
                    </a:lnTo>
                    <a:lnTo>
                      <a:pt x="54" y="3"/>
                    </a:lnTo>
                    <a:lnTo>
                      <a:pt x="58" y="3"/>
                    </a:lnTo>
                    <a:lnTo>
                      <a:pt x="57" y="4"/>
                    </a:lnTo>
                    <a:lnTo>
                      <a:pt x="57" y="10"/>
                    </a:lnTo>
                    <a:lnTo>
                      <a:pt x="61" y="12"/>
                    </a:lnTo>
                    <a:lnTo>
                      <a:pt x="61" y="13"/>
                    </a:lnTo>
                    <a:lnTo>
                      <a:pt x="66" y="18"/>
                    </a:lnTo>
                    <a:lnTo>
                      <a:pt x="69" y="16"/>
                    </a:lnTo>
                    <a:lnTo>
                      <a:pt x="69" y="12"/>
                    </a:lnTo>
                    <a:lnTo>
                      <a:pt x="71" y="4"/>
                    </a:lnTo>
                    <a:lnTo>
                      <a:pt x="74" y="0"/>
                    </a:lnTo>
                    <a:lnTo>
                      <a:pt x="78" y="6"/>
                    </a:lnTo>
                    <a:lnTo>
                      <a:pt x="78" y="10"/>
                    </a:lnTo>
                    <a:lnTo>
                      <a:pt x="75" y="10"/>
                    </a:lnTo>
                    <a:lnTo>
                      <a:pt x="78" y="12"/>
                    </a:lnTo>
                    <a:lnTo>
                      <a:pt x="81" y="13"/>
                    </a:lnTo>
                    <a:lnTo>
                      <a:pt x="81" y="19"/>
                    </a:lnTo>
                    <a:lnTo>
                      <a:pt x="83" y="21"/>
                    </a:lnTo>
                    <a:lnTo>
                      <a:pt x="89" y="25"/>
                    </a:lnTo>
                    <a:lnTo>
                      <a:pt x="91" y="26"/>
                    </a:lnTo>
                    <a:lnTo>
                      <a:pt x="91" y="31"/>
                    </a:lnTo>
                    <a:lnTo>
                      <a:pt x="94" y="38"/>
                    </a:lnTo>
                    <a:lnTo>
                      <a:pt x="97" y="40"/>
                    </a:lnTo>
                    <a:lnTo>
                      <a:pt x="97" y="46"/>
                    </a:lnTo>
                    <a:lnTo>
                      <a:pt x="97" y="50"/>
                    </a:lnTo>
                    <a:lnTo>
                      <a:pt x="94" y="56"/>
                    </a:lnTo>
                    <a:lnTo>
                      <a:pt x="94" y="63"/>
                    </a:lnTo>
                    <a:lnTo>
                      <a:pt x="91" y="66"/>
                    </a:lnTo>
                    <a:lnTo>
                      <a:pt x="89" y="71"/>
                    </a:lnTo>
                    <a:lnTo>
                      <a:pt x="86" y="77"/>
                    </a:lnTo>
                    <a:lnTo>
                      <a:pt x="86" y="78"/>
                    </a:lnTo>
                    <a:lnTo>
                      <a:pt x="81" y="80"/>
                    </a:lnTo>
                    <a:lnTo>
                      <a:pt x="78" y="80"/>
                    </a:lnTo>
                    <a:lnTo>
                      <a:pt x="75" y="78"/>
                    </a:lnTo>
                    <a:lnTo>
                      <a:pt x="71" y="80"/>
                    </a:lnTo>
                    <a:lnTo>
                      <a:pt x="71" y="83"/>
                    </a:lnTo>
                    <a:lnTo>
                      <a:pt x="64" y="77"/>
                    </a:lnTo>
                    <a:lnTo>
                      <a:pt x="64" y="74"/>
                    </a:lnTo>
                    <a:lnTo>
                      <a:pt x="64" y="71"/>
                    </a:lnTo>
                    <a:lnTo>
                      <a:pt x="58" y="69"/>
                    </a:lnTo>
                    <a:lnTo>
                      <a:pt x="58" y="66"/>
                    </a:lnTo>
                    <a:lnTo>
                      <a:pt x="61" y="63"/>
                    </a:lnTo>
                    <a:lnTo>
                      <a:pt x="54" y="66"/>
                    </a:lnTo>
                    <a:lnTo>
                      <a:pt x="50" y="66"/>
                    </a:lnTo>
                    <a:lnTo>
                      <a:pt x="49" y="62"/>
                    </a:lnTo>
                    <a:lnTo>
                      <a:pt x="46" y="59"/>
                    </a:lnTo>
                    <a:lnTo>
                      <a:pt x="41" y="57"/>
                    </a:lnTo>
                    <a:lnTo>
                      <a:pt x="38" y="57"/>
                    </a:lnTo>
                    <a:lnTo>
                      <a:pt x="32" y="57"/>
                    </a:lnTo>
                    <a:lnTo>
                      <a:pt x="29" y="57"/>
                    </a:lnTo>
                    <a:lnTo>
                      <a:pt x="29" y="59"/>
                    </a:lnTo>
                    <a:lnTo>
                      <a:pt x="26" y="62"/>
                    </a:lnTo>
                    <a:lnTo>
                      <a:pt x="24" y="63"/>
                    </a:lnTo>
                    <a:lnTo>
                      <a:pt x="20" y="65"/>
                    </a:lnTo>
                    <a:lnTo>
                      <a:pt x="12" y="65"/>
                    </a:lnTo>
                    <a:lnTo>
                      <a:pt x="9" y="66"/>
                    </a:lnTo>
                    <a:lnTo>
                      <a:pt x="6" y="66"/>
                    </a:lnTo>
                    <a:lnTo>
                      <a:pt x="1" y="66"/>
                    </a:lnTo>
                    <a:lnTo>
                      <a:pt x="1" y="63"/>
                    </a:lnTo>
                    <a:lnTo>
                      <a:pt x="4" y="59"/>
                    </a:lnTo>
                    <a:lnTo>
                      <a:pt x="4" y="56"/>
                    </a:lnTo>
                    <a:lnTo>
                      <a:pt x="4" y="53"/>
                    </a:lnTo>
                    <a:lnTo>
                      <a:pt x="1" y="50"/>
                    </a:lnTo>
                    <a:lnTo>
                      <a:pt x="0" y="44"/>
                    </a:lnTo>
                    <a:lnTo>
                      <a:pt x="4" y="66"/>
                    </a:lnTo>
                    <a:close/>
                  </a:path>
                </a:pathLst>
              </a:custGeom>
              <a:solidFill>
                <a:srgbClr val="A4CA95"/>
              </a:solidFill>
              <a:ln w="9525">
                <a:noFill/>
                <a:round/>
                <a:headEnd/>
                <a:tailEnd/>
              </a:ln>
            </p:spPr>
            <p:txBody>
              <a:bodyPr/>
              <a:lstStyle/>
              <a:p>
                <a:endParaRPr lang="en-US"/>
              </a:p>
            </p:txBody>
          </p:sp>
          <p:sp>
            <p:nvSpPr>
              <p:cNvPr id="3746" name="Freeform 297"/>
              <p:cNvSpPr>
                <a:spLocks/>
              </p:cNvSpPr>
              <p:nvPr/>
            </p:nvSpPr>
            <p:spPr bwMode="gray">
              <a:xfrm>
                <a:off x="5094" y="1864"/>
                <a:ext cx="12" cy="7"/>
              </a:xfrm>
              <a:custGeom>
                <a:avLst/>
                <a:gdLst>
                  <a:gd name="T0" fmla="*/ 0 w 12"/>
                  <a:gd name="T1" fmla="*/ 0 h 7"/>
                  <a:gd name="T2" fmla="*/ 12 w 12"/>
                  <a:gd name="T3" fmla="*/ 0 h 7"/>
                  <a:gd name="T4" fmla="*/ 12 w 12"/>
                  <a:gd name="T5" fmla="*/ 3 h 7"/>
                  <a:gd name="T6" fmla="*/ 9 w 12"/>
                  <a:gd name="T7" fmla="*/ 3 h 7"/>
                  <a:gd name="T8" fmla="*/ 9 w 12"/>
                  <a:gd name="T9" fmla="*/ 6 h 7"/>
                  <a:gd name="T10" fmla="*/ 7 w 12"/>
                  <a:gd name="T11" fmla="*/ 7 h 7"/>
                  <a:gd name="T12" fmla="*/ 4 w 12"/>
                  <a:gd name="T13" fmla="*/ 7 h 7"/>
                  <a:gd name="T14" fmla="*/ 1 w 12"/>
                  <a:gd name="T15" fmla="*/ 6 h 7"/>
                  <a:gd name="T16" fmla="*/ 1 w 12"/>
                  <a:gd name="T17" fmla="*/ 1 h 7"/>
                  <a:gd name="T18" fmla="*/ 0 w 1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0" y="0"/>
                    </a:moveTo>
                    <a:lnTo>
                      <a:pt x="12" y="0"/>
                    </a:lnTo>
                    <a:lnTo>
                      <a:pt x="12" y="3"/>
                    </a:lnTo>
                    <a:lnTo>
                      <a:pt x="9" y="3"/>
                    </a:lnTo>
                    <a:lnTo>
                      <a:pt x="9" y="6"/>
                    </a:lnTo>
                    <a:lnTo>
                      <a:pt x="7" y="7"/>
                    </a:lnTo>
                    <a:lnTo>
                      <a:pt x="4" y="7"/>
                    </a:lnTo>
                    <a:lnTo>
                      <a:pt x="1" y="6"/>
                    </a:lnTo>
                    <a:lnTo>
                      <a:pt x="1" y="1"/>
                    </a:lnTo>
                    <a:lnTo>
                      <a:pt x="0" y="0"/>
                    </a:lnTo>
                    <a:close/>
                  </a:path>
                </a:pathLst>
              </a:custGeom>
              <a:solidFill>
                <a:srgbClr val="A4CA95"/>
              </a:solidFill>
              <a:ln w="9525">
                <a:noFill/>
                <a:round/>
                <a:headEnd/>
                <a:tailEnd/>
              </a:ln>
            </p:spPr>
            <p:txBody>
              <a:bodyPr/>
              <a:lstStyle/>
              <a:p>
                <a:endParaRPr lang="en-US"/>
              </a:p>
            </p:txBody>
          </p:sp>
          <p:sp>
            <p:nvSpPr>
              <p:cNvPr id="3747" name="Freeform 298"/>
              <p:cNvSpPr>
                <a:spLocks/>
              </p:cNvSpPr>
              <p:nvPr/>
            </p:nvSpPr>
            <p:spPr bwMode="gray">
              <a:xfrm>
                <a:off x="5061" y="1746"/>
                <a:ext cx="53" cy="28"/>
              </a:xfrm>
              <a:custGeom>
                <a:avLst/>
                <a:gdLst>
                  <a:gd name="T0" fmla="*/ 8 w 53"/>
                  <a:gd name="T1" fmla="*/ 9 h 28"/>
                  <a:gd name="T2" fmla="*/ 5 w 53"/>
                  <a:gd name="T3" fmla="*/ 7 h 28"/>
                  <a:gd name="T4" fmla="*/ 0 w 53"/>
                  <a:gd name="T5" fmla="*/ 6 h 28"/>
                  <a:gd name="T6" fmla="*/ 3 w 53"/>
                  <a:gd name="T7" fmla="*/ 0 h 28"/>
                  <a:gd name="T8" fmla="*/ 8 w 53"/>
                  <a:gd name="T9" fmla="*/ 0 h 28"/>
                  <a:gd name="T10" fmla="*/ 9 w 53"/>
                  <a:gd name="T11" fmla="*/ 6 h 28"/>
                  <a:gd name="T12" fmla="*/ 16 w 53"/>
                  <a:gd name="T13" fmla="*/ 7 h 28"/>
                  <a:gd name="T14" fmla="*/ 20 w 53"/>
                  <a:gd name="T15" fmla="*/ 3 h 28"/>
                  <a:gd name="T16" fmla="*/ 23 w 53"/>
                  <a:gd name="T17" fmla="*/ 6 h 28"/>
                  <a:gd name="T18" fmla="*/ 30 w 53"/>
                  <a:gd name="T19" fmla="*/ 7 h 28"/>
                  <a:gd name="T20" fmla="*/ 33 w 53"/>
                  <a:gd name="T21" fmla="*/ 7 h 28"/>
                  <a:gd name="T22" fmla="*/ 34 w 53"/>
                  <a:gd name="T23" fmla="*/ 9 h 28"/>
                  <a:gd name="T24" fmla="*/ 40 w 53"/>
                  <a:gd name="T25" fmla="*/ 13 h 28"/>
                  <a:gd name="T26" fmla="*/ 42 w 53"/>
                  <a:gd name="T27" fmla="*/ 15 h 28"/>
                  <a:gd name="T28" fmla="*/ 45 w 53"/>
                  <a:gd name="T29" fmla="*/ 16 h 28"/>
                  <a:gd name="T30" fmla="*/ 45 w 53"/>
                  <a:gd name="T31" fmla="*/ 18 h 28"/>
                  <a:gd name="T32" fmla="*/ 48 w 53"/>
                  <a:gd name="T33" fmla="*/ 21 h 28"/>
                  <a:gd name="T34" fmla="*/ 53 w 53"/>
                  <a:gd name="T35" fmla="*/ 23 h 28"/>
                  <a:gd name="T36" fmla="*/ 53 w 53"/>
                  <a:gd name="T37" fmla="*/ 26 h 28"/>
                  <a:gd name="T38" fmla="*/ 53 w 53"/>
                  <a:gd name="T39" fmla="*/ 28 h 28"/>
                  <a:gd name="T40" fmla="*/ 48 w 53"/>
                  <a:gd name="T41" fmla="*/ 26 h 28"/>
                  <a:gd name="T42" fmla="*/ 45 w 53"/>
                  <a:gd name="T43" fmla="*/ 26 h 28"/>
                  <a:gd name="T44" fmla="*/ 42 w 53"/>
                  <a:gd name="T45" fmla="*/ 22 h 28"/>
                  <a:gd name="T46" fmla="*/ 37 w 53"/>
                  <a:gd name="T47" fmla="*/ 18 h 28"/>
                  <a:gd name="T48" fmla="*/ 34 w 53"/>
                  <a:gd name="T49" fmla="*/ 18 h 28"/>
                  <a:gd name="T50" fmla="*/ 34 w 53"/>
                  <a:gd name="T51" fmla="*/ 22 h 28"/>
                  <a:gd name="T52" fmla="*/ 28 w 53"/>
                  <a:gd name="T53" fmla="*/ 21 h 28"/>
                  <a:gd name="T54" fmla="*/ 23 w 53"/>
                  <a:gd name="T55" fmla="*/ 18 h 28"/>
                  <a:gd name="T56" fmla="*/ 23 w 53"/>
                  <a:gd name="T57" fmla="*/ 16 h 28"/>
                  <a:gd name="T58" fmla="*/ 23 w 53"/>
                  <a:gd name="T59" fmla="*/ 13 h 28"/>
                  <a:gd name="T60" fmla="*/ 17 w 53"/>
                  <a:gd name="T61" fmla="*/ 12 h 28"/>
                  <a:gd name="T62" fmla="*/ 13 w 53"/>
                  <a:gd name="T63" fmla="*/ 12 h 28"/>
                  <a:gd name="T64" fmla="*/ 8 w 53"/>
                  <a:gd name="T65" fmla="*/ 9 h 28"/>
                  <a:gd name="T66" fmla="*/ 5 w 53"/>
                  <a:gd name="T67" fmla="*/ 6 h 28"/>
                  <a:gd name="T68" fmla="*/ 3 w 53"/>
                  <a:gd name="T69" fmla="*/ 1 h 28"/>
                  <a:gd name="T70" fmla="*/ 8 w 53"/>
                  <a:gd name="T71" fmla="*/ 9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
                  <a:gd name="T109" fmla="*/ 0 h 28"/>
                  <a:gd name="T110" fmla="*/ 53 w 53"/>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 h="28">
                    <a:moveTo>
                      <a:pt x="8" y="9"/>
                    </a:moveTo>
                    <a:lnTo>
                      <a:pt x="5" y="7"/>
                    </a:lnTo>
                    <a:lnTo>
                      <a:pt x="0" y="6"/>
                    </a:lnTo>
                    <a:lnTo>
                      <a:pt x="3" y="0"/>
                    </a:lnTo>
                    <a:lnTo>
                      <a:pt x="8" y="0"/>
                    </a:lnTo>
                    <a:lnTo>
                      <a:pt x="9" y="6"/>
                    </a:lnTo>
                    <a:lnTo>
                      <a:pt x="16" y="7"/>
                    </a:lnTo>
                    <a:lnTo>
                      <a:pt x="20" y="3"/>
                    </a:lnTo>
                    <a:lnTo>
                      <a:pt x="23" y="6"/>
                    </a:lnTo>
                    <a:lnTo>
                      <a:pt x="30" y="7"/>
                    </a:lnTo>
                    <a:lnTo>
                      <a:pt x="33" y="7"/>
                    </a:lnTo>
                    <a:lnTo>
                      <a:pt x="34" y="9"/>
                    </a:lnTo>
                    <a:lnTo>
                      <a:pt x="40" y="13"/>
                    </a:lnTo>
                    <a:lnTo>
                      <a:pt x="42" y="15"/>
                    </a:lnTo>
                    <a:lnTo>
                      <a:pt x="45" y="16"/>
                    </a:lnTo>
                    <a:lnTo>
                      <a:pt x="45" y="18"/>
                    </a:lnTo>
                    <a:lnTo>
                      <a:pt x="48" y="21"/>
                    </a:lnTo>
                    <a:lnTo>
                      <a:pt x="53" y="23"/>
                    </a:lnTo>
                    <a:lnTo>
                      <a:pt x="53" y="26"/>
                    </a:lnTo>
                    <a:lnTo>
                      <a:pt x="53" y="28"/>
                    </a:lnTo>
                    <a:lnTo>
                      <a:pt x="48" y="26"/>
                    </a:lnTo>
                    <a:lnTo>
                      <a:pt x="45" y="26"/>
                    </a:lnTo>
                    <a:lnTo>
                      <a:pt x="42" y="22"/>
                    </a:lnTo>
                    <a:lnTo>
                      <a:pt x="37" y="18"/>
                    </a:lnTo>
                    <a:lnTo>
                      <a:pt x="34" y="18"/>
                    </a:lnTo>
                    <a:lnTo>
                      <a:pt x="34" y="22"/>
                    </a:lnTo>
                    <a:lnTo>
                      <a:pt x="28" y="21"/>
                    </a:lnTo>
                    <a:lnTo>
                      <a:pt x="23" y="18"/>
                    </a:lnTo>
                    <a:lnTo>
                      <a:pt x="23" y="16"/>
                    </a:lnTo>
                    <a:lnTo>
                      <a:pt x="23" y="13"/>
                    </a:lnTo>
                    <a:lnTo>
                      <a:pt x="17" y="12"/>
                    </a:lnTo>
                    <a:lnTo>
                      <a:pt x="13" y="12"/>
                    </a:lnTo>
                    <a:lnTo>
                      <a:pt x="8" y="9"/>
                    </a:lnTo>
                    <a:lnTo>
                      <a:pt x="5" y="6"/>
                    </a:lnTo>
                    <a:lnTo>
                      <a:pt x="3" y="1"/>
                    </a:lnTo>
                    <a:lnTo>
                      <a:pt x="8" y="9"/>
                    </a:lnTo>
                    <a:close/>
                  </a:path>
                </a:pathLst>
              </a:custGeom>
              <a:solidFill>
                <a:srgbClr val="A4CA95"/>
              </a:solidFill>
              <a:ln w="9525">
                <a:noFill/>
                <a:round/>
                <a:headEnd/>
                <a:tailEnd/>
              </a:ln>
            </p:spPr>
            <p:txBody>
              <a:bodyPr/>
              <a:lstStyle/>
              <a:p>
                <a:endParaRPr lang="en-US"/>
              </a:p>
            </p:txBody>
          </p:sp>
          <p:sp>
            <p:nvSpPr>
              <p:cNvPr id="3748" name="Freeform 299"/>
              <p:cNvSpPr>
                <a:spLocks/>
              </p:cNvSpPr>
              <p:nvPr/>
            </p:nvSpPr>
            <p:spPr bwMode="gray">
              <a:xfrm>
                <a:off x="5034" y="1741"/>
                <a:ext cx="18" cy="21"/>
              </a:xfrm>
              <a:custGeom>
                <a:avLst/>
                <a:gdLst>
                  <a:gd name="T0" fmla="*/ 6 w 18"/>
                  <a:gd name="T1" fmla="*/ 14 h 21"/>
                  <a:gd name="T2" fmla="*/ 6 w 18"/>
                  <a:gd name="T3" fmla="*/ 18 h 21"/>
                  <a:gd name="T4" fmla="*/ 0 w 18"/>
                  <a:gd name="T5" fmla="*/ 21 h 21"/>
                  <a:gd name="T6" fmla="*/ 0 w 18"/>
                  <a:gd name="T7" fmla="*/ 18 h 21"/>
                  <a:gd name="T8" fmla="*/ 0 w 18"/>
                  <a:gd name="T9" fmla="*/ 17 h 21"/>
                  <a:gd name="T10" fmla="*/ 3 w 18"/>
                  <a:gd name="T11" fmla="*/ 12 h 21"/>
                  <a:gd name="T12" fmla="*/ 3 w 18"/>
                  <a:gd name="T13" fmla="*/ 8 h 21"/>
                  <a:gd name="T14" fmla="*/ 6 w 18"/>
                  <a:gd name="T15" fmla="*/ 5 h 21"/>
                  <a:gd name="T16" fmla="*/ 7 w 18"/>
                  <a:gd name="T17" fmla="*/ 0 h 21"/>
                  <a:gd name="T18" fmla="*/ 15 w 18"/>
                  <a:gd name="T19" fmla="*/ 0 h 21"/>
                  <a:gd name="T20" fmla="*/ 18 w 18"/>
                  <a:gd name="T21" fmla="*/ 0 h 21"/>
                  <a:gd name="T22" fmla="*/ 15 w 18"/>
                  <a:gd name="T23" fmla="*/ 2 h 21"/>
                  <a:gd name="T24" fmla="*/ 7 w 18"/>
                  <a:gd name="T25" fmla="*/ 2 h 21"/>
                  <a:gd name="T26" fmla="*/ 6 w 18"/>
                  <a:gd name="T27" fmla="*/ 6 h 21"/>
                  <a:gd name="T28" fmla="*/ 7 w 18"/>
                  <a:gd name="T29" fmla="*/ 8 h 21"/>
                  <a:gd name="T30" fmla="*/ 12 w 18"/>
                  <a:gd name="T31" fmla="*/ 11 h 21"/>
                  <a:gd name="T32" fmla="*/ 10 w 18"/>
                  <a:gd name="T33" fmla="*/ 14 h 21"/>
                  <a:gd name="T34" fmla="*/ 7 w 18"/>
                  <a:gd name="T35" fmla="*/ 14 h 21"/>
                  <a:gd name="T36" fmla="*/ 10 w 18"/>
                  <a:gd name="T37" fmla="*/ 18 h 21"/>
                  <a:gd name="T38" fmla="*/ 7 w 18"/>
                  <a:gd name="T39" fmla="*/ 20 h 21"/>
                  <a:gd name="T40" fmla="*/ 7 w 18"/>
                  <a:gd name="T41" fmla="*/ 14 h 21"/>
                  <a:gd name="T42" fmla="*/ 6 w 18"/>
                  <a:gd name="T43" fmla="*/ 14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1"/>
                  <a:gd name="T68" fmla="*/ 18 w 1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1">
                    <a:moveTo>
                      <a:pt x="6" y="14"/>
                    </a:moveTo>
                    <a:lnTo>
                      <a:pt x="6" y="18"/>
                    </a:lnTo>
                    <a:lnTo>
                      <a:pt x="0" y="21"/>
                    </a:lnTo>
                    <a:lnTo>
                      <a:pt x="0" y="18"/>
                    </a:lnTo>
                    <a:lnTo>
                      <a:pt x="0" y="17"/>
                    </a:lnTo>
                    <a:lnTo>
                      <a:pt x="3" y="12"/>
                    </a:lnTo>
                    <a:lnTo>
                      <a:pt x="3" y="8"/>
                    </a:lnTo>
                    <a:lnTo>
                      <a:pt x="6" y="5"/>
                    </a:lnTo>
                    <a:lnTo>
                      <a:pt x="7" y="0"/>
                    </a:lnTo>
                    <a:lnTo>
                      <a:pt x="15" y="0"/>
                    </a:lnTo>
                    <a:lnTo>
                      <a:pt x="18" y="0"/>
                    </a:lnTo>
                    <a:lnTo>
                      <a:pt x="15" y="2"/>
                    </a:lnTo>
                    <a:lnTo>
                      <a:pt x="7" y="2"/>
                    </a:lnTo>
                    <a:lnTo>
                      <a:pt x="6" y="6"/>
                    </a:lnTo>
                    <a:lnTo>
                      <a:pt x="7" y="8"/>
                    </a:lnTo>
                    <a:lnTo>
                      <a:pt x="12" y="11"/>
                    </a:lnTo>
                    <a:lnTo>
                      <a:pt x="10" y="14"/>
                    </a:lnTo>
                    <a:lnTo>
                      <a:pt x="7" y="14"/>
                    </a:lnTo>
                    <a:lnTo>
                      <a:pt x="10" y="18"/>
                    </a:lnTo>
                    <a:lnTo>
                      <a:pt x="7" y="20"/>
                    </a:lnTo>
                    <a:lnTo>
                      <a:pt x="7" y="14"/>
                    </a:lnTo>
                    <a:lnTo>
                      <a:pt x="6" y="14"/>
                    </a:lnTo>
                    <a:close/>
                  </a:path>
                </a:pathLst>
              </a:custGeom>
              <a:solidFill>
                <a:srgbClr val="A4CA95"/>
              </a:solidFill>
              <a:ln w="9525">
                <a:noFill/>
                <a:round/>
                <a:headEnd/>
                <a:tailEnd/>
              </a:ln>
            </p:spPr>
            <p:txBody>
              <a:bodyPr/>
              <a:lstStyle/>
              <a:p>
                <a:endParaRPr lang="en-US"/>
              </a:p>
            </p:txBody>
          </p:sp>
          <p:sp>
            <p:nvSpPr>
              <p:cNvPr id="3749" name="Freeform 300"/>
              <p:cNvSpPr>
                <a:spLocks/>
              </p:cNvSpPr>
              <p:nvPr/>
            </p:nvSpPr>
            <p:spPr bwMode="gray">
              <a:xfrm>
                <a:off x="5046" y="1768"/>
                <a:ext cx="8" cy="1"/>
              </a:xfrm>
              <a:custGeom>
                <a:avLst/>
                <a:gdLst>
                  <a:gd name="T0" fmla="*/ 0 w 8"/>
                  <a:gd name="T1" fmla="*/ 0 h 1"/>
                  <a:gd name="T2" fmla="*/ 8 w 8"/>
                  <a:gd name="T3" fmla="*/ 0 h 1"/>
                  <a:gd name="T4" fmla="*/ 6 w 8"/>
                  <a:gd name="T5" fmla="*/ 1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6" y="1"/>
                    </a:lnTo>
                    <a:lnTo>
                      <a:pt x="0" y="0"/>
                    </a:lnTo>
                    <a:close/>
                  </a:path>
                </a:pathLst>
              </a:custGeom>
              <a:solidFill>
                <a:srgbClr val="A4CA95"/>
              </a:solidFill>
              <a:ln w="9525">
                <a:noFill/>
                <a:round/>
                <a:headEnd/>
                <a:tailEnd/>
              </a:ln>
            </p:spPr>
            <p:txBody>
              <a:bodyPr/>
              <a:lstStyle/>
              <a:p>
                <a:endParaRPr lang="en-US"/>
              </a:p>
            </p:txBody>
          </p:sp>
          <p:sp>
            <p:nvSpPr>
              <p:cNvPr id="3750" name="Freeform 301"/>
              <p:cNvSpPr>
                <a:spLocks/>
              </p:cNvSpPr>
              <p:nvPr/>
            </p:nvSpPr>
            <p:spPr bwMode="gray">
              <a:xfrm>
                <a:off x="5006" y="1762"/>
                <a:ext cx="15" cy="6"/>
              </a:xfrm>
              <a:custGeom>
                <a:avLst/>
                <a:gdLst>
                  <a:gd name="T0" fmla="*/ 3 w 15"/>
                  <a:gd name="T1" fmla="*/ 2 h 6"/>
                  <a:gd name="T2" fmla="*/ 11 w 15"/>
                  <a:gd name="T3" fmla="*/ 0 h 6"/>
                  <a:gd name="T4" fmla="*/ 15 w 15"/>
                  <a:gd name="T5" fmla="*/ 5 h 6"/>
                  <a:gd name="T6" fmla="*/ 15 w 15"/>
                  <a:gd name="T7" fmla="*/ 6 h 6"/>
                  <a:gd name="T8" fmla="*/ 7 w 15"/>
                  <a:gd name="T9" fmla="*/ 5 h 6"/>
                  <a:gd name="T10" fmla="*/ 0 w 15"/>
                  <a:gd name="T11" fmla="*/ 2 h 6"/>
                  <a:gd name="T12" fmla="*/ 3 w 15"/>
                  <a:gd name="T13" fmla="*/ 2 h 6"/>
                  <a:gd name="T14" fmla="*/ 0 60000 65536"/>
                  <a:gd name="T15" fmla="*/ 0 60000 65536"/>
                  <a:gd name="T16" fmla="*/ 0 60000 65536"/>
                  <a:gd name="T17" fmla="*/ 0 60000 65536"/>
                  <a:gd name="T18" fmla="*/ 0 60000 65536"/>
                  <a:gd name="T19" fmla="*/ 0 60000 65536"/>
                  <a:gd name="T20" fmla="*/ 0 60000 65536"/>
                  <a:gd name="T21" fmla="*/ 0 w 15"/>
                  <a:gd name="T22" fmla="*/ 0 h 6"/>
                  <a:gd name="T23" fmla="*/ 15 w 1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
                    <a:moveTo>
                      <a:pt x="3" y="2"/>
                    </a:moveTo>
                    <a:lnTo>
                      <a:pt x="11" y="0"/>
                    </a:lnTo>
                    <a:lnTo>
                      <a:pt x="15" y="5"/>
                    </a:lnTo>
                    <a:lnTo>
                      <a:pt x="15" y="6"/>
                    </a:lnTo>
                    <a:lnTo>
                      <a:pt x="7" y="5"/>
                    </a:lnTo>
                    <a:lnTo>
                      <a:pt x="0" y="2"/>
                    </a:lnTo>
                    <a:lnTo>
                      <a:pt x="3" y="2"/>
                    </a:lnTo>
                    <a:close/>
                  </a:path>
                </a:pathLst>
              </a:custGeom>
              <a:solidFill>
                <a:srgbClr val="A4CA95"/>
              </a:solidFill>
              <a:ln w="9525">
                <a:noFill/>
                <a:round/>
                <a:headEnd/>
                <a:tailEnd/>
              </a:ln>
            </p:spPr>
            <p:txBody>
              <a:bodyPr/>
              <a:lstStyle/>
              <a:p>
                <a:endParaRPr lang="en-US"/>
              </a:p>
            </p:txBody>
          </p:sp>
          <p:sp>
            <p:nvSpPr>
              <p:cNvPr id="3751" name="Freeform 302"/>
              <p:cNvSpPr>
                <a:spLocks/>
              </p:cNvSpPr>
              <p:nvPr/>
            </p:nvSpPr>
            <p:spPr bwMode="gray">
              <a:xfrm>
                <a:off x="4975" y="1731"/>
                <a:ext cx="25" cy="30"/>
              </a:xfrm>
              <a:custGeom>
                <a:avLst/>
                <a:gdLst>
                  <a:gd name="T0" fmla="*/ 14 w 25"/>
                  <a:gd name="T1" fmla="*/ 15 h 30"/>
                  <a:gd name="T2" fmla="*/ 17 w 25"/>
                  <a:gd name="T3" fmla="*/ 21 h 30"/>
                  <a:gd name="T4" fmla="*/ 17 w 25"/>
                  <a:gd name="T5" fmla="*/ 24 h 30"/>
                  <a:gd name="T6" fmla="*/ 18 w 25"/>
                  <a:gd name="T7" fmla="*/ 28 h 30"/>
                  <a:gd name="T8" fmla="*/ 22 w 25"/>
                  <a:gd name="T9" fmla="*/ 30 h 30"/>
                  <a:gd name="T10" fmla="*/ 25 w 25"/>
                  <a:gd name="T11" fmla="*/ 30 h 30"/>
                  <a:gd name="T12" fmla="*/ 25 w 25"/>
                  <a:gd name="T13" fmla="*/ 27 h 30"/>
                  <a:gd name="T14" fmla="*/ 22 w 25"/>
                  <a:gd name="T15" fmla="*/ 22 h 30"/>
                  <a:gd name="T16" fmla="*/ 22 w 25"/>
                  <a:gd name="T17" fmla="*/ 21 h 30"/>
                  <a:gd name="T18" fmla="*/ 18 w 25"/>
                  <a:gd name="T19" fmla="*/ 16 h 30"/>
                  <a:gd name="T20" fmla="*/ 18 w 25"/>
                  <a:gd name="T21" fmla="*/ 12 h 30"/>
                  <a:gd name="T22" fmla="*/ 17 w 25"/>
                  <a:gd name="T23" fmla="*/ 10 h 30"/>
                  <a:gd name="T24" fmla="*/ 9 w 25"/>
                  <a:gd name="T25" fmla="*/ 8 h 30"/>
                  <a:gd name="T26" fmla="*/ 6 w 25"/>
                  <a:gd name="T27" fmla="*/ 5 h 30"/>
                  <a:gd name="T28" fmla="*/ 5 w 25"/>
                  <a:gd name="T29" fmla="*/ 2 h 30"/>
                  <a:gd name="T30" fmla="*/ 1 w 25"/>
                  <a:gd name="T31" fmla="*/ 0 h 30"/>
                  <a:gd name="T32" fmla="*/ 0 w 25"/>
                  <a:gd name="T33" fmla="*/ 2 h 30"/>
                  <a:gd name="T34" fmla="*/ 1 w 25"/>
                  <a:gd name="T35" fmla="*/ 2 h 30"/>
                  <a:gd name="T36" fmla="*/ 6 w 25"/>
                  <a:gd name="T37" fmla="*/ 5 h 30"/>
                  <a:gd name="T38" fmla="*/ 9 w 25"/>
                  <a:gd name="T39" fmla="*/ 5 h 30"/>
                  <a:gd name="T40" fmla="*/ 9 w 25"/>
                  <a:gd name="T41" fmla="*/ 8 h 30"/>
                  <a:gd name="T42" fmla="*/ 12 w 25"/>
                  <a:gd name="T43" fmla="*/ 10 h 30"/>
                  <a:gd name="T44" fmla="*/ 12 w 25"/>
                  <a:gd name="T45" fmla="*/ 12 h 30"/>
                  <a:gd name="T46" fmla="*/ 14 w 25"/>
                  <a:gd name="T47" fmla="*/ 16 h 30"/>
                  <a:gd name="T48" fmla="*/ 14 w 25"/>
                  <a:gd name="T49" fmla="*/ 1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30"/>
                  <a:gd name="T77" fmla="*/ 25 w 2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30">
                    <a:moveTo>
                      <a:pt x="14" y="15"/>
                    </a:moveTo>
                    <a:lnTo>
                      <a:pt x="17" y="21"/>
                    </a:lnTo>
                    <a:lnTo>
                      <a:pt x="17" y="24"/>
                    </a:lnTo>
                    <a:lnTo>
                      <a:pt x="18" y="28"/>
                    </a:lnTo>
                    <a:lnTo>
                      <a:pt x="22" y="30"/>
                    </a:lnTo>
                    <a:lnTo>
                      <a:pt x="25" y="30"/>
                    </a:lnTo>
                    <a:lnTo>
                      <a:pt x="25" y="27"/>
                    </a:lnTo>
                    <a:lnTo>
                      <a:pt x="22" y="22"/>
                    </a:lnTo>
                    <a:lnTo>
                      <a:pt x="22" y="21"/>
                    </a:lnTo>
                    <a:lnTo>
                      <a:pt x="18" y="16"/>
                    </a:lnTo>
                    <a:lnTo>
                      <a:pt x="18" y="12"/>
                    </a:lnTo>
                    <a:lnTo>
                      <a:pt x="17" y="10"/>
                    </a:lnTo>
                    <a:lnTo>
                      <a:pt x="9" y="8"/>
                    </a:lnTo>
                    <a:lnTo>
                      <a:pt x="6" y="5"/>
                    </a:lnTo>
                    <a:lnTo>
                      <a:pt x="5" y="2"/>
                    </a:lnTo>
                    <a:lnTo>
                      <a:pt x="1" y="0"/>
                    </a:lnTo>
                    <a:lnTo>
                      <a:pt x="0" y="2"/>
                    </a:lnTo>
                    <a:lnTo>
                      <a:pt x="1" y="2"/>
                    </a:lnTo>
                    <a:lnTo>
                      <a:pt x="6" y="5"/>
                    </a:lnTo>
                    <a:lnTo>
                      <a:pt x="9" y="5"/>
                    </a:lnTo>
                    <a:lnTo>
                      <a:pt x="9" y="8"/>
                    </a:lnTo>
                    <a:lnTo>
                      <a:pt x="12" y="10"/>
                    </a:lnTo>
                    <a:lnTo>
                      <a:pt x="12" y="12"/>
                    </a:lnTo>
                    <a:lnTo>
                      <a:pt x="14" y="16"/>
                    </a:lnTo>
                    <a:lnTo>
                      <a:pt x="14" y="15"/>
                    </a:lnTo>
                    <a:close/>
                  </a:path>
                </a:pathLst>
              </a:custGeom>
              <a:solidFill>
                <a:srgbClr val="A4CA95"/>
              </a:solidFill>
              <a:ln w="9525">
                <a:noFill/>
                <a:round/>
                <a:headEnd/>
                <a:tailEnd/>
              </a:ln>
            </p:spPr>
            <p:txBody>
              <a:bodyPr/>
              <a:lstStyle/>
              <a:p>
                <a:endParaRPr lang="en-US"/>
              </a:p>
            </p:txBody>
          </p:sp>
          <p:sp>
            <p:nvSpPr>
              <p:cNvPr id="3752" name="Freeform 303"/>
              <p:cNvSpPr>
                <a:spLocks/>
              </p:cNvSpPr>
              <p:nvPr/>
            </p:nvSpPr>
            <p:spPr bwMode="gray">
              <a:xfrm>
                <a:off x="5009" y="1728"/>
                <a:ext cx="25" cy="30"/>
              </a:xfrm>
              <a:custGeom>
                <a:avLst/>
                <a:gdLst>
                  <a:gd name="T0" fmla="*/ 17 w 25"/>
                  <a:gd name="T1" fmla="*/ 30 h 30"/>
                  <a:gd name="T2" fmla="*/ 15 w 25"/>
                  <a:gd name="T3" fmla="*/ 27 h 30"/>
                  <a:gd name="T4" fmla="*/ 11 w 25"/>
                  <a:gd name="T5" fmla="*/ 27 h 30"/>
                  <a:gd name="T6" fmla="*/ 4 w 25"/>
                  <a:gd name="T7" fmla="*/ 30 h 30"/>
                  <a:gd name="T8" fmla="*/ 4 w 25"/>
                  <a:gd name="T9" fmla="*/ 27 h 30"/>
                  <a:gd name="T10" fmla="*/ 4 w 25"/>
                  <a:gd name="T11" fmla="*/ 24 h 30"/>
                  <a:gd name="T12" fmla="*/ 4 w 25"/>
                  <a:gd name="T13" fmla="*/ 21 h 30"/>
                  <a:gd name="T14" fmla="*/ 3 w 25"/>
                  <a:gd name="T15" fmla="*/ 19 h 30"/>
                  <a:gd name="T16" fmla="*/ 0 w 25"/>
                  <a:gd name="T17" fmla="*/ 19 h 30"/>
                  <a:gd name="T18" fmla="*/ 0 w 25"/>
                  <a:gd name="T19" fmla="*/ 13 h 30"/>
                  <a:gd name="T20" fmla="*/ 3 w 25"/>
                  <a:gd name="T21" fmla="*/ 13 h 30"/>
                  <a:gd name="T22" fmla="*/ 4 w 25"/>
                  <a:gd name="T23" fmla="*/ 13 h 30"/>
                  <a:gd name="T24" fmla="*/ 11 w 25"/>
                  <a:gd name="T25" fmla="*/ 11 h 30"/>
                  <a:gd name="T26" fmla="*/ 12 w 25"/>
                  <a:gd name="T27" fmla="*/ 8 h 30"/>
                  <a:gd name="T28" fmla="*/ 15 w 25"/>
                  <a:gd name="T29" fmla="*/ 5 h 30"/>
                  <a:gd name="T30" fmla="*/ 17 w 25"/>
                  <a:gd name="T31" fmla="*/ 3 h 30"/>
                  <a:gd name="T32" fmla="*/ 23 w 25"/>
                  <a:gd name="T33" fmla="*/ 0 h 30"/>
                  <a:gd name="T34" fmla="*/ 25 w 25"/>
                  <a:gd name="T35" fmla="*/ 5 h 30"/>
                  <a:gd name="T36" fmla="*/ 25 w 25"/>
                  <a:gd name="T37" fmla="*/ 6 h 30"/>
                  <a:gd name="T38" fmla="*/ 23 w 25"/>
                  <a:gd name="T39" fmla="*/ 6 h 30"/>
                  <a:gd name="T40" fmla="*/ 23 w 25"/>
                  <a:gd name="T41" fmla="*/ 8 h 30"/>
                  <a:gd name="T42" fmla="*/ 23 w 25"/>
                  <a:gd name="T43" fmla="*/ 11 h 30"/>
                  <a:gd name="T44" fmla="*/ 25 w 25"/>
                  <a:gd name="T45" fmla="*/ 12 h 30"/>
                  <a:gd name="T46" fmla="*/ 25 w 25"/>
                  <a:gd name="T47" fmla="*/ 13 h 30"/>
                  <a:gd name="T48" fmla="*/ 25 w 25"/>
                  <a:gd name="T49" fmla="*/ 15 h 30"/>
                  <a:gd name="T50" fmla="*/ 20 w 25"/>
                  <a:gd name="T51" fmla="*/ 21 h 30"/>
                  <a:gd name="T52" fmla="*/ 17 w 25"/>
                  <a:gd name="T53" fmla="*/ 3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30"/>
                  <a:gd name="T83" fmla="*/ 25 w 25"/>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30">
                    <a:moveTo>
                      <a:pt x="17" y="30"/>
                    </a:moveTo>
                    <a:lnTo>
                      <a:pt x="15" y="27"/>
                    </a:lnTo>
                    <a:lnTo>
                      <a:pt x="11" y="27"/>
                    </a:lnTo>
                    <a:lnTo>
                      <a:pt x="4" y="30"/>
                    </a:lnTo>
                    <a:lnTo>
                      <a:pt x="4" y="27"/>
                    </a:lnTo>
                    <a:lnTo>
                      <a:pt x="4" y="24"/>
                    </a:lnTo>
                    <a:lnTo>
                      <a:pt x="4" y="21"/>
                    </a:lnTo>
                    <a:lnTo>
                      <a:pt x="3" y="19"/>
                    </a:lnTo>
                    <a:lnTo>
                      <a:pt x="0" y="19"/>
                    </a:lnTo>
                    <a:lnTo>
                      <a:pt x="0" y="13"/>
                    </a:lnTo>
                    <a:lnTo>
                      <a:pt x="3" y="13"/>
                    </a:lnTo>
                    <a:lnTo>
                      <a:pt x="4" y="13"/>
                    </a:lnTo>
                    <a:lnTo>
                      <a:pt x="11" y="11"/>
                    </a:lnTo>
                    <a:lnTo>
                      <a:pt x="12" y="8"/>
                    </a:lnTo>
                    <a:lnTo>
                      <a:pt x="15" y="5"/>
                    </a:lnTo>
                    <a:lnTo>
                      <a:pt x="17" y="3"/>
                    </a:lnTo>
                    <a:lnTo>
                      <a:pt x="23" y="0"/>
                    </a:lnTo>
                    <a:lnTo>
                      <a:pt x="25" y="5"/>
                    </a:lnTo>
                    <a:lnTo>
                      <a:pt x="25" y="6"/>
                    </a:lnTo>
                    <a:lnTo>
                      <a:pt x="23" y="6"/>
                    </a:lnTo>
                    <a:lnTo>
                      <a:pt x="23" y="8"/>
                    </a:lnTo>
                    <a:lnTo>
                      <a:pt x="23" y="11"/>
                    </a:lnTo>
                    <a:lnTo>
                      <a:pt x="25" y="12"/>
                    </a:lnTo>
                    <a:lnTo>
                      <a:pt x="25" y="13"/>
                    </a:lnTo>
                    <a:lnTo>
                      <a:pt x="25" y="15"/>
                    </a:lnTo>
                    <a:lnTo>
                      <a:pt x="20" y="21"/>
                    </a:lnTo>
                    <a:lnTo>
                      <a:pt x="17" y="30"/>
                    </a:lnTo>
                    <a:close/>
                  </a:path>
                </a:pathLst>
              </a:custGeom>
              <a:solidFill>
                <a:srgbClr val="A4CA95"/>
              </a:solidFill>
              <a:ln w="9525">
                <a:noFill/>
                <a:round/>
                <a:headEnd/>
                <a:tailEnd/>
              </a:ln>
            </p:spPr>
            <p:txBody>
              <a:bodyPr/>
              <a:lstStyle/>
              <a:p>
                <a:endParaRPr lang="en-US"/>
              </a:p>
            </p:txBody>
          </p:sp>
          <p:sp>
            <p:nvSpPr>
              <p:cNvPr id="3753" name="Freeform 304"/>
              <p:cNvSpPr>
                <a:spLocks/>
              </p:cNvSpPr>
              <p:nvPr/>
            </p:nvSpPr>
            <p:spPr bwMode="gray">
              <a:xfrm>
                <a:off x="5041" y="1725"/>
                <a:ext cx="13" cy="8"/>
              </a:xfrm>
              <a:custGeom>
                <a:avLst/>
                <a:gdLst>
                  <a:gd name="T0" fmla="*/ 8 w 13"/>
                  <a:gd name="T1" fmla="*/ 6 h 8"/>
                  <a:gd name="T2" fmla="*/ 5 w 13"/>
                  <a:gd name="T3" fmla="*/ 6 h 8"/>
                  <a:gd name="T4" fmla="*/ 0 w 13"/>
                  <a:gd name="T5" fmla="*/ 6 h 8"/>
                  <a:gd name="T6" fmla="*/ 3 w 13"/>
                  <a:gd name="T7" fmla="*/ 2 h 8"/>
                  <a:gd name="T8" fmla="*/ 8 w 13"/>
                  <a:gd name="T9" fmla="*/ 2 h 8"/>
                  <a:gd name="T10" fmla="*/ 13 w 13"/>
                  <a:gd name="T11" fmla="*/ 0 h 8"/>
                  <a:gd name="T12" fmla="*/ 13 w 13"/>
                  <a:gd name="T13" fmla="*/ 2 h 8"/>
                  <a:gd name="T14" fmla="*/ 11 w 13"/>
                  <a:gd name="T15" fmla="*/ 6 h 8"/>
                  <a:gd name="T16" fmla="*/ 8 w 13"/>
                  <a:gd name="T17" fmla="*/ 8 h 8"/>
                  <a:gd name="T18" fmla="*/ 8 w 13"/>
                  <a:gd name="T19" fmla="*/ 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
                  <a:gd name="T32" fmla="*/ 13 w 1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
                    <a:moveTo>
                      <a:pt x="8" y="6"/>
                    </a:moveTo>
                    <a:lnTo>
                      <a:pt x="5" y="6"/>
                    </a:lnTo>
                    <a:lnTo>
                      <a:pt x="0" y="6"/>
                    </a:lnTo>
                    <a:lnTo>
                      <a:pt x="3" y="2"/>
                    </a:lnTo>
                    <a:lnTo>
                      <a:pt x="8" y="2"/>
                    </a:lnTo>
                    <a:lnTo>
                      <a:pt x="13" y="0"/>
                    </a:lnTo>
                    <a:lnTo>
                      <a:pt x="13" y="2"/>
                    </a:lnTo>
                    <a:lnTo>
                      <a:pt x="11" y="6"/>
                    </a:lnTo>
                    <a:lnTo>
                      <a:pt x="8" y="8"/>
                    </a:lnTo>
                    <a:lnTo>
                      <a:pt x="8" y="6"/>
                    </a:lnTo>
                    <a:close/>
                  </a:path>
                </a:pathLst>
              </a:custGeom>
              <a:solidFill>
                <a:srgbClr val="A4CA95"/>
              </a:solidFill>
              <a:ln w="9525">
                <a:noFill/>
                <a:round/>
                <a:headEnd/>
                <a:tailEnd/>
              </a:ln>
            </p:spPr>
            <p:txBody>
              <a:bodyPr/>
              <a:lstStyle/>
              <a:p>
                <a:endParaRPr lang="en-US"/>
              </a:p>
            </p:txBody>
          </p:sp>
          <p:sp>
            <p:nvSpPr>
              <p:cNvPr id="3754" name="Freeform 305"/>
              <p:cNvSpPr>
                <a:spLocks/>
              </p:cNvSpPr>
              <p:nvPr/>
            </p:nvSpPr>
            <p:spPr bwMode="gray">
              <a:xfrm>
                <a:off x="5037" y="1700"/>
                <a:ext cx="12" cy="15"/>
              </a:xfrm>
              <a:custGeom>
                <a:avLst/>
                <a:gdLst>
                  <a:gd name="T0" fmla="*/ 12 w 12"/>
                  <a:gd name="T1" fmla="*/ 15 h 15"/>
                  <a:gd name="T2" fmla="*/ 9 w 12"/>
                  <a:gd name="T3" fmla="*/ 13 h 15"/>
                  <a:gd name="T4" fmla="*/ 7 w 12"/>
                  <a:gd name="T5" fmla="*/ 10 h 15"/>
                  <a:gd name="T6" fmla="*/ 4 w 12"/>
                  <a:gd name="T7" fmla="*/ 9 h 15"/>
                  <a:gd name="T8" fmla="*/ 4 w 12"/>
                  <a:gd name="T9" fmla="*/ 8 h 15"/>
                  <a:gd name="T10" fmla="*/ 7 w 12"/>
                  <a:gd name="T11" fmla="*/ 3 h 15"/>
                  <a:gd name="T12" fmla="*/ 7 w 12"/>
                  <a:gd name="T13" fmla="*/ 2 h 15"/>
                  <a:gd name="T14" fmla="*/ 4 w 12"/>
                  <a:gd name="T15" fmla="*/ 0 h 15"/>
                  <a:gd name="T16" fmla="*/ 3 w 12"/>
                  <a:gd name="T17" fmla="*/ 2 h 15"/>
                  <a:gd name="T18" fmla="*/ 0 w 12"/>
                  <a:gd name="T19" fmla="*/ 6 h 15"/>
                  <a:gd name="T20" fmla="*/ 0 w 12"/>
                  <a:gd name="T21" fmla="*/ 9 h 15"/>
                  <a:gd name="T22" fmla="*/ 3 w 12"/>
                  <a:gd name="T23" fmla="*/ 10 h 15"/>
                  <a:gd name="T24" fmla="*/ 4 w 12"/>
                  <a:gd name="T25" fmla="*/ 13 h 15"/>
                  <a:gd name="T26" fmla="*/ 9 w 12"/>
                  <a:gd name="T27" fmla="*/ 10 h 15"/>
                  <a:gd name="T28" fmla="*/ 12 w 12"/>
                  <a:gd name="T29" fmla="*/ 15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12" y="15"/>
                    </a:moveTo>
                    <a:lnTo>
                      <a:pt x="9" y="13"/>
                    </a:lnTo>
                    <a:lnTo>
                      <a:pt x="7" y="10"/>
                    </a:lnTo>
                    <a:lnTo>
                      <a:pt x="4" y="9"/>
                    </a:lnTo>
                    <a:lnTo>
                      <a:pt x="4" y="8"/>
                    </a:lnTo>
                    <a:lnTo>
                      <a:pt x="7" y="3"/>
                    </a:lnTo>
                    <a:lnTo>
                      <a:pt x="7" y="2"/>
                    </a:lnTo>
                    <a:lnTo>
                      <a:pt x="4" y="0"/>
                    </a:lnTo>
                    <a:lnTo>
                      <a:pt x="3" y="2"/>
                    </a:lnTo>
                    <a:lnTo>
                      <a:pt x="0" y="6"/>
                    </a:lnTo>
                    <a:lnTo>
                      <a:pt x="0" y="9"/>
                    </a:lnTo>
                    <a:lnTo>
                      <a:pt x="3" y="10"/>
                    </a:lnTo>
                    <a:lnTo>
                      <a:pt x="4" y="13"/>
                    </a:lnTo>
                    <a:lnTo>
                      <a:pt x="9" y="10"/>
                    </a:lnTo>
                    <a:lnTo>
                      <a:pt x="12" y="15"/>
                    </a:lnTo>
                    <a:close/>
                  </a:path>
                </a:pathLst>
              </a:custGeom>
              <a:solidFill>
                <a:srgbClr val="A4CA95"/>
              </a:solidFill>
              <a:ln w="9525">
                <a:noFill/>
                <a:round/>
                <a:headEnd/>
                <a:tailEnd/>
              </a:ln>
            </p:spPr>
            <p:txBody>
              <a:bodyPr/>
              <a:lstStyle/>
              <a:p>
                <a:endParaRPr lang="en-US"/>
              </a:p>
            </p:txBody>
          </p:sp>
          <p:sp>
            <p:nvSpPr>
              <p:cNvPr id="3755" name="Freeform 306"/>
              <p:cNvSpPr>
                <a:spLocks/>
              </p:cNvSpPr>
              <p:nvPr/>
            </p:nvSpPr>
            <p:spPr bwMode="gray">
              <a:xfrm>
                <a:off x="5109" y="1761"/>
                <a:ext cx="8" cy="6"/>
              </a:xfrm>
              <a:custGeom>
                <a:avLst/>
                <a:gdLst>
                  <a:gd name="T0" fmla="*/ 0 w 8"/>
                  <a:gd name="T1" fmla="*/ 3 h 6"/>
                  <a:gd name="T2" fmla="*/ 5 w 8"/>
                  <a:gd name="T3" fmla="*/ 0 h 6"/>
                  <a:gd name="T4" fmla="*/ 8 w 8"/>
                  <a:gd name="T5" fmla="*/ 1 h 6"/>
                  <a:gd name="T6" fmla="*/ 5 w 8"/>
                  <a:gd name="T7" fmla="*/ 3 h 6"/>
                  <a:gd name="T8" fmla="*/ 2 w 8"/>
                  <a:gd name="T9" fmla="*/ 6 h 6"/>
                  <a:gd name="T10" fmla="*/ 0 w 8"/>
                  <a:gd name="T11" fmla="*/ 3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0" y="3"/>
                    </a:moveTo>
                    <a:lnTo>
                      <a:pt x="5" y="0"/>
                    </a:lnTo>
                    <a:lnTo>
                      <a:pt x="8" y="1"/>
                    </a:lnTo>
                    <a:lnTo>
                      <a:pt x="5" y="3"/>
                    </a:lnTo>
                    <a:lnTo>
                      <a:pt x="2" y="6"/>
                    </a:lnTo>
                    <a:lnTo>
                      <a:pt x="0" y="3"/>
                    </a:lnTo>
                    <a:close/>
                  </a:path>
                </a:pathLst>
              </a:custGeom>
              <a:solidFill>
                <a:srgbClr val="A4CA95"/>
              </a:solidFill>
              <a:ln w="9525">
                <a:noFill/>
                <a:round/>
                <a:headEnd/>
                <a:tailEnd/>
              </a:ln>
            </p:spPr>
            <p:txBody>
              <a:bodyPr/>
              <a:lstStyle/>
              <a:p>
                <a:endParaRPr lang="en-US"/>
              </a:p>
            </p:txBody>
          </p:sp>
          <p:sp>
            <p:nvSpPr>
              <p:cNvPr id="3756" name="Freeform 307"/>
              <p:cNvSpPr>
                <a:spLocks/>
              </p:cNvSpPr>
              <p:nvPr/>
            </p:nvSpPr>
            <p:spPr bwMode="gray">
              <a:xfrm>
                <a:off x="5040" y="1682"/>
                <a:ext cx="4" cy="8"/>
              </a:xfrm>
              <a:custGeom>
                <a:avLst/>
                <a:gdLst>
                  <a:gd name="T0" fmla="*/ 0 w 4"/>
                  <a:gd name="T1" fmla="*/ 6 h 8"/>
                  <a:gd name="T2" fmla="*/ 1 w 4"/>
                  <a:gd name="T3" fmla="*/ 0 h 8"/>
                  <a:gd name="T4" fmla="*/ 4 w 4"/>
                  <a:gd name="T5" fmla="*/ 0 h 8"/>
                  <a:gd name="T6" fmla="*/ 1 w 4"/>
                  <a:gd name="T7" fmla="*/ 8 h 8"/>
                  <a:gd name="T8" fmla="*/ 0 w 4"/>
                  <a:gd name="T9" fmla="*/ 6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0" y="6"/>
                    </a:moveTo>
                    <a:lnTo>
                      <a:pt x="1" y="0"/>
                    </a:lnTo>
                    <a:lnTo>
                      <a:pt x="4" y="0"/>
                    </a:lnTo>
                    <a:lnTo>
                      <a:pt x="1" y="8"/>
                    </a:lnTo>
                    <a:lnTo>
                      <a:pt x="0" y="6"/>
                    </a:lnTo>
                    <a:close/>
                  </a:path>
                </a:pathLst>
              </a:custGeom>
              <a:solidFill>
                <a:srgbClr val="A4CA95"/>
              </a:solidFill>
              <a:ln w="9525">
                <a:noFill/>
                <a:round/>
                <a:headEnd/>
                <a:tailEnd/>
              </a:ln>
            </p:spPr>
            <p:txBody>
              <a:bodyPr/>
              <a:lstStyle/>
              <a:p>
                <a:endParaRPr lang="en-US"/>
              </a:p>
            </p:txBody>
          </p:sp>
          <p:sp>
            <p:nvSpPr>
              <p:cNvPr id="3757" name="Freeform 308"/>
              <p:cNvSpPr>
                <a:spLocks/>
              </p:cNvSpPr>
              <p:nvPr/>
            </p:nvSpPr>
            <p:spPr bwMode="gray">
              <a:xfrm>
                <a:off x="4805" y="1623"/>
                <a:ext cx="239" cy="116"/>
              </a:xfrm>
              <a:custGeom>
                <a:avLst/>
                <a:gdLst>
                  <a:gd name="T0" fmla="*/ 21 w 239"/>
                  <a:gd name="T1" fmla="*/ 27 h 116"/>
                  <a:gd name="T2" fmla="*/ 17 w 239"/>
                  <a:gd name="T3" fmla="*/ 20 h 116"/>
                  <a:gd name="T4" fmla="*/ 4 w 239"/>
                  <a:gd name="T5" fmla="*/ 18 h 116"/>
                  <a:gd name="T6" fmla="*/ 5 w 239"/>
                  <a:gd name="T7" fmla="*/ 5 h 116"/>
                  <a:gd name="T8" fmla="*/ 25 w 239"/>
                  <a:gd name="T9" fmla="*/ 0 h 116"/>
                  <a:gd name="T10" fmla="*/ 37 w 239"/>
                  <a:gd name="T11" fmla="*/ 0 h 116"/>
                  <a:gd name="T12" fmla="*/ 62 w 239"/>
                  <a:gd name="T13" fmla="*/ 20 h 116"/>
                  <a:gd name="T14" fmla="*/ 73 w 239"/>
                  <a:gd name="T15" fmla="*/ 14 h 116"/>
                  <a:gd name="T16" fmla="*/ 91 w 239"/>
                  <a:gd name="T17" fmla="*/ 21 h 116"/>
                  <a:gd name="T18" fmla="*/ 107 w 239"/>
                  <a:gd name="T19" fmla="*/ 14 h 116"/>
                  <a:gd name="T20" fmla="*/ 239 w 239"/>
                  <a:gd name="T21" fmla="*/ 20 h 116"/>
                  <a:gd name="T22" fmla="*/ 236 w 239"/>
                  <a:gd name="T23" fmla="*/ 36 h 116"/>
                  <a:gd name="T24" fmla="*/ 235 w 239"/>
                  <a:gd name="T25" fmla="*/ 51 h 116"/>
                  <a:gd name="T26" fmla="*/ 216 w 239"/>
                  <a:gd name="T27" fmla="*/ 65 h 116"/>
                  <a:gd name="T28" fmla="*/ 196 w 239"/>
                  <a:gd name="T29" fmla="*/ 70 h 116"/>
                  <a:gd name="T30" fmla="*/ 201 w 239"/>
                  <a:gd name="T31" fmla="*/ 86 h 116"/>
                  <a:gd name="T32" fmla="*/ 192 w 239"/>
                  <a:gd name="T33" fmla="*/ 93 h 116"/>
                  <a:gd name="T34" fmla="*/ 182 w 239"/>
                  <a:gd name="T35" fmla="*/ 90 h 116"/>
                  <a:gd name="T36" fmla="*/ 188 w 239"/>
                  <a:gd name="T37" fmla="*/ 108 h 116"/>
                  <a:gd name="T38" fmla="*/ 187 w 239"/>
                  <a:gd name="T39" fmla="*/ 113 h 116"/>
                  <a:gd name="T40" fmla="*/ 179 w 239"/>
                  <a:gd name="T41" fmla="*/ 104 h 116"/>
                  <a:gd name="T42" fmla="*/ 176 w 239"/>
                  <a:gd name="T43" fmla="*/ 86 h 116"/>
                  <a:gd name="T44" fmla="*/ 171 w 239"/>
                  <a:gd name="T45" fmla="*/ 79 h 116"/>
                  <a:gd name="T46" fmla="*/ 164 w 239"/>
                  <a:gd name="T47" fmla="*/ 67 h 116"/>
                  <a:gd name="T48" fmla="*/ 151 w 239"/>
                  <a:gd name="T49" fmla="*/ 61 h 116"/>
                  <a:gd name="T50" fmla="*/ 142 w 239"/>
                  <a:gd name="T51" fmla="*/ 71 h 116"/>
                  <a:gd name="T52" fmla="*/ 131 w 239"/>
                  <a:gd name="T53" fmla="*/ 80 h 116"/>
                  <a:gd name="T54" fmla="*/ 130 w 239"/>
                  <a:gd name="T55" fmla="*/ 92 h 116"/>
                  <a:gd name="T56" fmla="*/ 122 w 239"/>
                  <a:gd name="T57" fmla="*/ 93 h 116"/>
                  <a:gd name="T58" fmla="*/ 114 w 239"/>
                  <a:gd name="T59" fmla="*/ 79 h 116"/>
                  <a:gd name="T60" fmla="*/ 113 w 239"/>
                  <a:gd name="T61" fmla="*/ 59 h 116"/>
                  <a:gd name="T62" fmla="*/ 102 w 239"/>
                  <a:gd name="T63" fmla="*/ 57 h 116"/>
                  <a:gd name="T64" fmla="*/ 90 w 239"/>
                  <a:gd name="T65" fmla="*/ 52 h 116"/>
                  <a:gd name="T66" fmla="*/ 79 w 239"/>
                  <a:gd name="T67" fmla="*/ 54 h 116"/>
                  <a:gd name="T68" fmla="*/ 70 w 239"/>
                  <a:gd name="T69" fmla="*/ 46 h 116"/>
                  <a:gd name="T70" fmla="*/ 57 w 239"/>
                  <a:gd name="T71" fmla="*/ 34 h 116"/>
                  <a:gd name="T72" fmla="*/ 54 w 239"/>
                  <a:gd name="T73" fmla="*/ 46 h 116"/>
                  <a:gd name="T74" fmla="*/ 65 w 239"/>
                  <a:gd name="T75" fmla="*/ 52 h 116"/>
                  <a:gd name="T76" fmla="*/ 79 w 239"/>
                  <a:gd name="T77" fmla="*/ 58 h 116"/>
                  <a:gd name="T78" fmla="*/ 74 w 239"/>
                  <a:gd name="T79" fmla="*/ 67 h 116"/>
                  <a:gd name="T80" fmla="*/ 65 w 239"/>
                  <a:gd name="T81" fmla="*/ 74 h 116"/>
                  <a:gd name="T82" fmla="*/ 53 w 239"/>
                  <a:gd name="T83" fmla="*/ 80 h 116"/>
                  <a:gd name="T84" fmla="*/ 45 w 239"/>
                  <a:gd name="T85" fmla="*/ 83 h 116"/>
                  <a:gd name="T86" fmla="*/ 41 w 239"/>
                  <a:gd name="T87" fmla="*/ 80 h 116"/>
                  <a:gd name="T88" fmla="*/ 30 w 239"/>
                  <a:gd name="T89" fmla="*/ 64 h 116"/>
                  <a:gd name="T90" fmla="*/ 25 w 239"/>
                  <a:gd name="T91" fmla="*/ 51 h 116"/>
                  <a:gd name="T92" fmla="*/ 21 w 239"/>
                  <a:gd name="T93" fmla="*/ 36 h 116"/>
                  <a:gd name="T94" fmla="*/ 13 w 239"/>
                  <a:gd name="T95" fmla="*/ 39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16"/>
                  <a:gd name="T146" fmla="*/ 239 w 239"/>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16">
                    <a:moveTo>
                      <a:pt x="16" y="33"/>
                    </a:moveTo>
                    <a:lnTo>
                      <a:pt x="21" y="33"/>
                    </a:lnTo>
                    <a:lnTo>
                      <a:pt x="21" y="31"/>
                    </a:lnTo>
                    <a:lnTo>
                      <a:pt x="21" y="27"/>
                    </a:lnTo>
                    <a:lnTo>
                      <a:pt x="24" y="21"/>
                    </a:lnTo>
                    <a:lnTo>
                      <a:pt x="25" y="18"/>
                    </a:lnTo>
                    <a:lnTo>
                      <a:pt x="21" y="18"/>
                    </a:lnTo>
                    <a:lnTo>
                      <a:pt x="17" y="20"/>
                    </a:lnTo>
                    <a:lnTo>
                      <a:pt x="13" y="18"/>
                    </a:lnTo>
                    <a:lnTo>
                      <a:pt x="11" y="18"/>
                    </a:lnTo>
                    <a:lnTo>
                      <a:pt x="5" y="20"/>
                    </a:lnTo>
                    <a:lnTo>
                      <a:pt x="4" y="18"/>
                    </a:lnTo>
                    <a:lnTo>
                      <a:pt x="0" y="14"/>
                    </a:lnTo>
                    <a:lnTo>
                      <a:pt x="0" y="8"/>
                    </a:lnTo>
                    <a:lnTo>
                      <a:pt x="4" y="6"/>
                    </a:lnTo>
                    <a:lnTo>
                      <a:pt x="5" y="5"/>
                    </a:lnTo>
                    <a:lnTo>
                      <a:pt x="8" y="0"/>
                    </a:lnTo>
                    <a:lnTo>
                      <a:pt x="16" y="0"/>
                    </a:lnTo>
                    <a:lnTo>
                      <a:pt x="17" y="0"/>
                    </a:lnTo>
                    <a:lnTo>
                      <a:pt x="25" y="0"/>
                    </a:lnTo>
                    <a:lnTo>
                      <a:pt x="30" y="0"/>
                    </a:lnTo>
                    <a:lnTo>
                      <a:pt x="33" y="0"/>
                    </a:lnTo>
                    <a:lnTo>
                      <a:pt x="36" y="0"/>
                    </a:lnTo>
                    <a:lnTo>
                      <a:pt x="37" y="0"/>
                    </a:lnTo>
                    <a:lnTo>
                      <a:pt x="57" y="8"/>
                    </a:lnTo>
                    <a:lnTo>
                      <a:pt x="57" y="14"/>
                    </a:lnTo>
                    <a:lnTo>
                      <a:pt x="61" y="18"/>
                    </a:lnTo>
                    <a:lnTo>
                      <a:pt x="62" y="20"/>
                    </a:lnTo>
                    <a:lnTo>
                      <a:pt x="67" y="20"/>
                    </a:lnTo>
                    <a:lnTo>
                      <a:pt x="70" y="18"/>
                    </a:lnTo>
                    <a:lnTo>
                      <a:pt x="70" y="15"/>
                    </a:lnTo>
                    <a:lnTo>
                      <a:pt x="73" y="14"/>
                    </a:lnTo>
                    <a:lnTo>
                      <a:pt x="78" y="18"/>
                    </a:lnTo>
                    <a:lnTo>
                      <a:pt x="82" y="20"/>
                    </a:lnTo>
                    <a:lnTo>
                      <a:pt x="87" y="20"/>
                    </a:lnTo>
                    <a:lnTo>
                      <a:pt x="91" y="21"/>
                    </a:lnTo>
                    <a:lnTo>
                      <a:pt x="98" y="20"/>
                    </a:lnTo>
                    <a:lnTo>
                      <a:pt x="102" y="18"/>
                    </a:lnTo>
                    <a:lnTo>
                      <a:pt x="102" y="20"/>
                    </a:lnTo>
                    <a:lnTo>
                      <a:pt x="107" y="14"/>
                    </a:lnTo>
                    <a:lnTo>
                      <a:pt x="113" y="14"/>
                    </a:lnTo>
                    <a:lnTo>
                      <a:pt x="227" y="14"/>
                    </a:lnTo>
                    <a:lnTo>
                      <a:pt x="232" y="20"/>
                    </a:lnTo>
                    <a:lnTo>
                      <a:pt x="239" y="20"/>
                    </a:lnTo>
                    <a:lnTo>
                      <a:pt x="235" y="24"/>
                    </a:lnTo>
                    <a:lnTo>
                      <a:pt x="232" y="27"/>
                    </a:lnTo>
                    <a:lnTo>
                      <a:pt x="235" y="28"/>
                    </a:lnTo>
                    <a:lnTo>
                      <a:pt x="236" y="36"/>
                    </a:lnTo>
                    <a:lnTo>
                      <a:pt x="236" y="39"/>
                    </a:lnTo>
                    <a:lnTo>
                      <a:pt x="239" y="42"/>
                    </a:lnTo>
                    <a:lnTo>
                      <a:pt x="239" y="45"/>
                    </a:lnTo>
                    <a:lnTo>
                      <a:pt x="235" y="51"/>
                    </a:lnTo>
                    <a:lnTo>
                      <a:pt x="229" y="52"/>
                    </a:lnTo>
                    <a:lnTo>
                      <a:pt x="227" y="59"/>
                    </a:lnTo>
                    <a:lnTo>
                      <a:pt x="219" y="61"/>
                    </a:lnTo>
                    <a:lnTo>
                      <a:pt x="216" y="65"/>
                    </a:lnTo>
                    <a:lnTo>
                      <a:pt x="208" y="65"/>
                    </a:lnTo>
                    <a:lnTo>
                      <a:pt x="207" y="64"/>
                    </a:lnTo>
                    <a:lnTo>
                      <a:pt x="199" y="64"/>
                    </a:lnTo>
                    <a:lnTo>
                      <a:pt x="196" y="70"/>
                    </a:lnTo>
                    <a:lnTo>
                      <a:pt x="196" y="73"/>
                    </a:lnTo>
                    <a:lnTo>
                      <a:pt x="199" y="77"/>
                    </a:lnTo>
                    <a:lnTo>
                      <a:pt x="201" y="80"/>
                    </a:lnTo>
                    <a:lnTo>
                      <a:pt x="201" y="86"/>
                    </a:lnTo>
                    <a:lnTo>
                      <a:pt x="201" y="87"/>
                    </a:lnTo>
                    <a:lnTo>
                      <a:pt x="196" y="92"/>
                    </a:lnTo>
                    <a:lnTo>
                      <a:pt x="195" y="92"/>
                    </a:lnTo>
                    <a:lnTo>
                      <a:pt x="192" y="93"/>
                    </a:lnTo>
                    <a:lnTo>
                      <a:pt x="188" y="93"/>
                    </a:lnTo>
                    <a:lnTo>
                      <a:pt x="184" y="87"/>
                    </a:lnTo>
                    <a:lnTo>
                      <a:pt x="182" y="86"/>
                    </a:lnTo>
                    <a:lnTo>
                      <a:pt x="182" y="90"/>
                    </a:lnTo>
                    <a:lnTo>
                      <a:pt x="182" y="93"/>
                    </a:lnTo>
                    <a:lnTo>
                      <a:pt x="182" y="98"/>
                    </a:lnTo>
                    <a:lnTo>
                      <a:pt x="184" y="104"/>
                    </a:lnTo>
                    <a:lnTo>
                      <a:pt x="188" y="108"/>
                    </a:lnTo>
                    <a:lnTo>
                      <a:pt x="188" y="111"/>
                    </a:lnTo>
                    <a:lnTo>
                      <a:pt x="192" y="113"/>
                    </a:lnTo>
                    <a:lnTo>
                      <a:pt x="188" y="116"/>
                    </a:lnTo>
                    <a:lnTo>
                      <a:pt x="187" y="113"/>
                    </a:lnTo>
                    <a:lnTo>
                      <a:pt x="184" y="111"/>
                    </a:lnTo>
                    <a:lnTo>
                      <a:pt x="182" y="110"/>
                    </a:lnTo>
                    <a:lnTo>
                      <a:pt x="182" y="105"/>
                    </a:lnTo>
                    <a:lnTo>
                      <a:pt x="179" y="104"/>
                    </a:lnTo>
                    <a:lnTo>
                      <a:pt x="176" y="99"/>
                    </a:lnTo>
                    <a:lnTo>
                      <a:pt x="176" y="96"/>
                    </a:lnTo>
                    <a:lnTo>
                      <a:pt x="176" y="92"/>
                    </a:lnTo>
                    <a:lnTo>
                      <a:pt x="176" y="86"/>
                    </a:lnTo>
                    <a:lnTo>
                      <a:pt x="176" y="85"/>
                    </a:lnTo>
                    <a:lnTo>
                      <a:pt x="175" y="83"/>
                    </a:lnTo>
                    <a:lnTo>
                      <a:pt x="171" y="83"/>
                    </a:lnTo>
                    <a:lnTo>
                      <a:pt x="171" y="79"/>
                    </a:lnTo>
                    <a:lnTo>
                      <a:pt x="167" y="80"/>
                    </a:lnTo>
                    <a:lnTo>
                      <a:pt x="167" y="77"/>
                    </a:lnTo>
                    <a:lnTo>
                      <a:pt x="167" y="73"/>
                    </a:lnTo>
                    <a:lnTo>
                      <a:pt x="164" y="67"/>
                    </a:lnTo>
                    <a:lnTo>
                      <a:pt x="162" y="64"/>
                    </a:lnTo>
                    <a:lnTo>
                      <a:pt x="159" y="59"/>
                    </a:lnTo>
                    <a:lnTo>
                      <a:pt x="155" y="59"/>
                    </a:lnTo>
                    <a:lnTo>
                      <a:pt x="151" y="61"/>
                    </a:lnTo>
                    <a:lnTo>
                      <a:pt x="151" y="64"/>
                    </a:lnTo>
                    <a:lnTo>
                      <a:pt x="147" y="65"/>
                    </a:lnTo>
                    <a:lnTo>
                      <a:pt x="147" y="70"/>
                    </a:lnTo>
                    <a:lnTo>
                      <a:pt x="142" y="71"/>
                    </a:lnTo>
                    <a:lnTo>
                      <a:pt x="139" y="73"/>
                    </a:lnTo>
                    <a:lnTo>
                      <a:pt x="138" y="74"/>
                    </a:lnTo>
                    <a:lnTo>
                      <a:pt x="131" y="79"/>
                    </a:lnTo>
                    <a:lnTo>
                      <a:pt x="131" y="80"/>
                    </a:lnTo>
                    <a:lnTo>
                      <a:pt x="131" y="83"/>
                    </a:lnTo>
                    <a:lnTo>
                      <a:pt x="131" y="87"/>
                    </a:lnTo>
                    <a:lnTo>
                      <a:pt x="131" y="90"/>
                    </a:lnTo>
                    <a:lnTo>
                      <a:pt x="130" y="92"/>
                    </a:lnTo>
                    <a:lnTo>
                      <a:pt x="127" y="93"/>
                    </a:lnTo>
                    <a:lnTo>
                      <a:pt x="127" y="96"/>
                    </a:lnTo>
                    <a:lnTo>
                      <a:pt x="125" y="96"/>
                    </a:lnTo>
                    <a:lnTo>
                      <a:pt x="122" y="93"/>
                    </a:lnTo>
                    <a:lnTo>
                      <a:pt x="119" y="90"/>
                    </a:lnTo>
                    <a:lnTo>
                      <a:pt x="118" y="86"/>
                    </a:lnTo>
                    <a:lnTo>
                      <a:pt x="114" y="83"/>
                    </a:lnTo>
                    <a:lnTo>
                      <a:pt x="114" y="79"/>
                    </a:lnTo>
                    <a:lnTo>
                      <a:pt x="113" y="74"/>
                    </a:lnTo>
                    <a:lnTo>
                      <a:pt x="114" y="70"/>
                    </a:lnTo>
                    <a:lnTo>
                      <a:pt x="113" y="64"/>
                    </a:lnTo>
                    <a:lnTo>
                      <a:pt x="113" y="59"/>
                    </a:lnTo>
                    <a:lnTo>
                      <a:pt x="110" y="64"/>
                    </a:lnTo>
                    <a:lnTo>
                      <a:pt x="107" y="64"/>
                    </a:lnTo>
                    <a:lnTo>
                      <a:pt x="105" y="59"/>
                    </a:lnTo>
                    <a:lnTo>
                      <a:pt x="102" y="57"/>
                    </a:lnTo>
                    <a:lnTo>
                      <a:pt x="99" y="54"/>
                    </a:lnTo>
                    <a:lnTo>
                      <a:pt x="98" y="54"/>
                    </a:lnTo>
                    <a:lnTo>
                      <a:pt x="91" y="52"/>
                    </a:lnTo>
                    <a:lnTo>
                      <a:pt x="90" y="52"/>
                    </a:lnTo>
                    <a:lnTo>
                      <a:pt x="82" y="52"/>
                    </a:lnTo>
                    <a:lnTo>
                      <a:pt x="78" y="52"/>
                    </a:lnTo>
                    <a:lnTo>
                      <a:pt x="79" y="52"/>
                    </a:lnTo>
                    <a:lnTo>
                      <a:pt x="79" y="54"/>
                    </a:lnTo>
                    <a:lnTo>
                      <a:pt x="74" y="51"/>
                    </a:lnTo>
                    <a:lnTo>
                      <a:pt x="74" y="48"/>
                    </a:lnTo>
                    <a:lnTo>
                      <a:pt x="74" y="45"/>
                    </a:lnTo>
                    <a:lnTo>
                      <a:pt x="70" y="46"/>
                    </a:lnTo>
                    <a:lnTo>
                      <a:pt x="67" y="48"/>
                    </a:lnTo>
                    <a:lnTo>
                      <a:pt x="62" y="46"/>
                    </a:lnTo>
                    <a:lnTo>
                      <a:pt x="61" y="40"/>
                    </a:lnTo>
                    <a:lnTo>
                      <a:pt x="57" y="34"/>
                    </a:lnTo>
                    <a:lnTo>
                      <a:pt x="53" y="34"/>
                    </a:lnTo>
                    <a:lnTo>
                      <a:pt x="50" y="36"/>
                    </a:lnTo>
                    <a:lnTo>
                      <a:pt x="53" y="40"/>
                    </a:lnTo>
                    <a:lnTo>
                      <a:pt x="54" y="46"/>
                    </a:lnTo>
                    <a:lnTo>
                      <a:pt x="54" y="52"/>
                    </a:lnTo>
                    <a:lnTo>
                      <a:pt x="61" y="51"/>
                    </a:lnTo>
                    <a:lnTo>
                      <a:pt x="62" y="52"/>
                    </a:lnTo>
                    <a:lnTo>
                      <a:pt x="65" y="52"/>
                    </a:lnTo>
                    <a:lnTo>
                      <a:pt x="70" y="52"/>
                    </a:lnTo>
                    <a:lnTo>
                      <a:pt x="73" y="52"/>
                    </a:lnTo>
                    <a:lnTo>
                      <a:pt x="78" y="57"/>
                    </a:lnTo>
                    <a:lnTo>
                      <a:pt x="79" y="58"/>
                    </a:lnTo>
                    <a:lnTo>
                      <a:pt x="79" y="59"/>
                    </a:lnTo>
                    <a:lnTo>
                      <a:pt x="79" y="61"/>
                    </a:lnTo>
                    <a:lnTo>
                      <a:pt x="78" y="65"/>
                    </a:lnTo>
                    <a:lnTo>
                      <a:pt x="74" y="67"/>
                    </a:lnTo>
                    <a:lnTo>
                      <a:pt x="74" y="71"/>
                    </a:lnTo>
                    <a:lnTo>
                      <a:pt x="73" y="74"/>
                    </a:lnTo>
                    <a:lnTo>
                      <a:pt x="67" y="74"/>
                    </a:lnTo>
                    <a:lnTo>
                      <a:pt x="65" y="74"/>
                    </a:lnTo>
                    <a:lnTo>
                      <a:pt x="62" y="77"/>
                    </a:lnTo>
                    <a:lnTo>
                      <a:pt x="57" y="79"/>
                    </a:lnTo>
                    <a:lnTo>
                      <a:pt x="54" y="79"/>
                    </a:lnTo>
                    <a:lnTo>
                      <a:pt x="53" y="80"/>
                    </a:lnTo>
                    <a:lnTo>
                      <a:pt x="50" y="83"/>
                    </a:lnTo>
                    <a:lnTo>
                      <a:pt x="48" y="83"/>
                    </a:lnTo>
                    <a:lnTo>
                      <a:pt x="45" y="85"/>
                    </a:lnTo>
                    <a:lnTo>
                      <a:pt x="45" y="83"/>
                    </a:lnTo>
                    <a:lnTo>
                      <a:pt x="42" y="85"/>
                    </a:lnTo>
                    <a:lnTo>
                      <a:pt x="42" y="83"/>
                    </a:lnTo>
                    <a:lnTo>
                      <a:pt x="41" y="83"/>
                    </a:lnTo>
                    <a:lnTo>
                      <a:pt x="41" y="80"/>
                    </a:lnTo>
                    <a:lnTo>
                      <a:pt x="37" y="77"/>
                    </a:lnTo>
                    <a:lnTo>
                      <a:pt x="37" y="71"/>
                    </a:lnTo>
                    <a:lnTo>
                      <a:pt x="36" y="67"/>
                    </a:lnTo>
                    <a:lnTo>
                      <a:pt x="30" y="64"/>
                    </a:lnTo>
                    <a:lnTo>
                      <a:pt x="30" y="59"/>
                    </a:lnTo>
                    <a:lnTo>
                      <a:pt x="30" y="57"/>
                    </a:lnTo>
                    <a:lnTo>
                      <a:pt x="28" y="52"/>
                    </a:lnTo>
                    <a:lnTo>
                      <a:pt x="25" y="51"/>
                    </a:lnTo>
                    <a:lnTo>
                      <a:pt x="24" y="46"/>
                    </a:lnTo>
                    <a:lnTo>
                      <a:pt x="21" y="45"/>
                    </a:lnTo>
                    <a:lnTo>
                      <a:pt x="21" y="42"/>
                    </a:lnTo>
                    <a:lnTo>
                      <a:pt x="21" y="36"/>
                    </a:lnTo>
                    <a:lnTo>
                      <a:pt x="21" y="34"/>
                    </a:lnTo>
                    <a:lnTo>
                      <a:pt x="17" y="39"/>
                    </a:lnTo>
                    <a:lnTo>
                      <a:pt x="17" y="40"/>
                    </a:lnTo>
                    <a:lnTo>
                      <a:pt x="13" y="39"/>
                    </a:lnTo>
                    <a:lnTo>
                      <a:pt x="11" y="34"/>
                    </a:lnTo>
                    <a:lnTo>
                      <a:pt x="16" y="33"/>
                    </a:lnTo>
                    <a:close/>
                  </a:path>
                </a:pathLst>
              </a:custGeom>
              <a:solidFill>
                <a:srgbClr val="A4CA95"/>
              </a:solidFill>
              <a:ln w="9525">
                <a:noFill/>
                <a:round/>
                <a:headEnd/>
                <a:tailEnd/>
              </a:ln>
            </p:spPr>
            <p:txBody>
              <a:bodyPr/>
              <a:lstStyle/>
              <a:p>
                <a:endParaRPr lang="en-US"/>
              </a:p>
            </p:txBody>
          </p:sp>
          <p:sp>
            <p:nvSpPr>
              <p:cNvPr id="3758" name="Freeform 309"/>
              <p:cNvSpPr>
                <a:spLocks/>
              </p:cNvSpPr>
              <p:nvPr/>
            </p:nvSpPr>
            <p:spPr bwMode="gray">
              <a:xfrm>
                <a:off x="4713" y="1553"/>
                <a:ext cx="85" cy="85"/>
              </a:xfrm>
              <a:custGeom>
                <a:avLst/>
                <a:gdLst>
                  <a:gd name="T0" fmla="*/ 85 w 85"/>
                  <a:gd name="T1" fmla="*/ 78 h 85"/>
                  <a:gd name="T2" fmla="*/ 77 w 85"/>
                  <a:gd name="T3" fmla="*/ 85 h 85"/>
                  <a:gd name="T4" fmla="*/ 76 w 85"/>
                  <a:gd name="T5" fmla="*/ 76 h 85"/>
                  <a:gd name="T6" fmla="*/ 72 w 85"/>
                  <a:gd name="T7" fmla="*/ 69 h 85"/>
                  <a:gd name="T8" fmla="*/ 63 w 85"/>
                  <a:gd name="T9" fmla="*/ 56 h 85"/>
                  <a:gd name="T10" fmla="*/ 52 w 85"/>
                  <a:gd name="T11" fmla="*/ 51 h 85"/>
                  <a:gd name="T12" fmla="*/ 60 w 85"/>
                  <a:gd name="T13" fmla="*/ 62 h 85"/>
                  <a:gd name="T14" fmla="*/ 63 w 85"/>
                  <a:gd name="T15" fmla="*/ 66 h 85"/>
                  <a:gd name="T16" fmla="*/ 68 w 85"/>
                  <a:gd name="T17" fmla="*/ 70 h 85"/>
                  <a:gd name="T18" fmla="*/ 65 w 85"/>
                  <a:gd name="T19" fmla="*/ 75 h 85"/>
                  <a:gd name="T20" fmla="*/ 63 w 85"/>
                  <a:gd name="T21" fmla="*/ 75 h 85"/>
                  <a:gd name="T22" fmla="*/ 57 w 85"/>
                  <a:gd name="T23" fmla="*/ 69 h 85"/>
                  <a:gd name="T24" fmla="*/ 51 w 85"/>
                  <a:gd name="T25" fmla="*/ 59 h 85"/>
                  <a:gd name="T26" fmla="*/ 43 w 85"/>
                  <a:gd name="T27" fmla="*/ 59 h 85"/>
                  <a:gd name="T28" fmla="*/ 32 w 85"/>
                  <a:gd name="T29" fmla="*/ 59 h 85"/>
                  <a:gd name="T30" fmla="*/ 32 w 85"/>
                  <a:gd name="T31" fmla="*/ 65 h 85"/>
                  <a:gd name="T32" fmla="*/ 25 w 85"/>
                  <a:gd name="T33" fmla="*/ 66 h 85"/>
                  <a:gd name="T34" fmla="*/ 23 w 85"/>
                  <a:gd name="T35" fmla="*/ 75 h 85"/>
                  <a:gd name="T36" fmla="*/ 15 w 85"/>
                  <a:gd name="T37" fmla="*/ 81 h 85"/>
                  <a:gd name="T38" fmla="*/ 11 w 85"/>
                  <a:gd name="T39" fmla="*/ 84 h 85"/>
                  <a:gd name="T40" fmla="*/ 3 w 85"/>
                  <a:gd name="T41" fmla="*/ 81 h 85"/>
                  <a:gd name="T42" fmla="*/ 0 w 85"/>
                  <a:gd name="T43" fmla="*/ 75 h 85"/>
                  <a:gd name="T44" fmla="*/ 3 w 85"/>
                  <a:gd name="T45" fmla="*/ 65 h 85"/>
                  <a:gd name="T46" fmla="*/ 0 w 85"/>
                  <a:gd name="T47" fmla="*/ 59 h 85"/>
                  <a:gd name="T48" fmla="*/ 8 w 85"/>
                  <a:gd name="T49" fmla="*/ 59 h 85"/>
                  <a:gd name="T50" fmla="*/ 15 w 85"/>
                  <a:gd name="T51" fmla="*/ 59 h 85"/>
                  <a:gd name="T52" fmla="*/ 20 w 85"/>
                  <a:gd name="T53" fmla="*/ 53 h 85"/>
                  <a:gd name="T54" fmla="*/ 19 w 85"/>
                  <a:gd name="T55" fmla="*/ 45 h 85"/>
                  <a:gd name="T56" fmla="*/ 11 w 85"/>
                  <a:gd name="T57" fmla="*/ 42 h 85"/>
                  <a:gd name="T58" fmla="*/ 15 w 85"/>
                  <a:gd name="T59" fmla="*/ 38 h 85"/>
                  <a:gd name="T60" fmla="*/ 20 w 85"/>
                  <a:gd name="T61" fmla="*/ 37 h 85"/>
                  <a:gd name="T62" fmla="*/ 28 w 85"/>
                  <a:gd name="T63" fmla="*/ 32 h 85"/>
                  <a:gd name="T64" fmla="*/ 35 w 85"/>
                  <a:gd name="T65" fmla="*/ 29 h 85"/>
                  <a:gd name="T66" fmla="*/ 37 w 85"/>
                  <a:gd name="T67" fmla="*/ 25 h 85"/>
                  <a:gd name="T68" fmla="*/ 43 w 85"/>
                  <a:gd name="T69" fmla="*/ 19 h 85"/>
                  <a:gd name="T70" fmla="*/ 43 w 85"/>
                  <a:gd name="T71" fmla="*/ 11 h 85"/>
                  <a:gd name="T72" fmla="*/ 48 w 85"/>
                  <a:gd name="T73" fmla="*/ 3 h 85"/>
                  <a:gd name="T74" fmla="*/ 48 w 85"/>
                  <a:gd name="T75" fmla="*/ 8 h 85"/>
                  <a:gd name="T76" fmla="*/ 52 w 85"/>
                  <a:gd name="T77" fmla="*/ 17 h 85"/>
                  <a:gd name="T78" fmla="*/ 60 w 85"/>
                  <a:gd name="T79" fmla="*/ 17 h 85"/>
                  <a:gd name="T80" fmla="*/ 69 w 85"/>
                  <a:gd name="T81" fmla="*/ 16 h 85"/>
                  <a:gd name="T82" fmla="*/ 76 w 85"/>
                  <a:gd name="T83" fmla="*/ 16 h 85"/>
                  <a:gd name="T84" fmla="*/ 77 w 85"/>
                  <a:gd name="T85" fmla="*/ 6 h 85"/>
                  <a:gd name="T86" fmla="*/ 85 w 85"/>
                  <a:gd name="T87" fmla="*/ 75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85"/>
                  <a:gd name="T134" fmla="*/ 85 w 85"/>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85">
                    <a:moveTo>
                      <a:pt x="85" y="75"/>
                    </a:moveTo>
                    <a:lnTo>
                      <a:pt x="85" y="76"/>
                    </a:lnTo>
                    <a:lnTo>
                      <a:pt x="85" y="78"/>
                    </a:lnTo>
                    <a:lnTo>
                      <a:pt x="85" y="82"/>
                    </a:lnTo>
                    <a:lnTo>
                      <a:pt x="83" y="84"/>
                    </a:lnTo>
                    <a:lnTo>
                      <a:pt x="77" y="85"/>
                    </a:lnTo>
                    <a:lnTo>
                      <a:pt x="80" y="81"/>
                    </a:lnTo>
                    <a:lnTo>
                      <a:pt x="80" y="78"/>
                    </a:lnTo>
                    <a:lnTo>
                      <a:pt x="76" y="76"/>
                    </a:lnTo>
                    <a:lnTo>
                      <a:pt x="76" y="75"/>
                    </a:lnTo>
                    <a:lnTo>
                      <a:pt x="76" y="70"/>
                    </a:lnTo>
                    <a:lnTo>
                      <a:pt x="72" y="69"/>
                    </a:lnTo>
                    <a:lnTo>
                      <a:pt x="69" y="65"/>
                    </a:lnTo>
                    <a:lnTo>
                      <a:pt x="65" y="62"/>
                    </a:lnTo>
                    <a:lnTo>
                      <a:pt x="63" y="56"/>
                    </a:lnTo>
                    <a:lnTo>
                      <a:pt x="60" y="51"/>
                    </a:lnTo>
                    <a:lnTo>
                      <a:pt x="56" y="50"/>
                    </a:lnTo>
                    <a:lnTo>
                      <a:pt x="52" y="51"/>
                    </a:lnTo>
                    <a:lnTo>
                      <a:pt x="56" y="53"/>
                    </a:lnTo>
                    <a:lnTo>
                      <a:pt x="57" y="57"/>
                    </a:lnTo>
                    <a:lnTo>
                      <a:pt x="60" y="62"/>
                    </a:lnTo>
                    <a:lnTo>
                      <a:pt x="63" y="63"/>
                    </a:lnTo>
                    <a:lnTo>
                      <a:pt x="63" y="65"/>
                    </a:lnTo>
                    <a:lnTo>
                      <a:pt x="63" y="66"/>
                    </a:lnTo>
                    <a:lnTo>
                      <a:pt x="65" y="69"/>
                    </a:lnTo>
                    <a:lnTo>
                      <a:pt x="68" y="69"/>
                    </a:lnTo>
                    <a:lnTo>
                      <a:pt x="68" y="70"/>
                    </a:lnTo>
                    <a:lnTo>
                      <a:pt x="68" y="72"/>
                    </a:lnTo>
                    <a:lnTo>
                      <a:pt x="65" y="72"/>
                    </a:lnTo>
                    <a:lnTo>
                      <a:pt x="65" y="75"/>
                    </a:lnTo>
                    <a:lnTo>
                      <a:pt x="63" y="76"/>
                    </a:lnTo>
                    <a:lnTo>
                      <a:pt x="63" y="78"/>
                    </a:lnTo>
                    <a:lnTo>
                      <a:pt x="63" y="75"/>
                    </a:lnTo>
                    <a:lnTo>
                      <a:pt x="63" y="72"/>
                    </a:lnTo>
                    <a:lnTo>
                      <a:pt x="60" y="70"/>
                    </a:lnTo>
                    <a:lnTo>
                      <a:pt x="57" y="69"/>
                    </a:lnTo>
                    <a:lnTo>
                      <a:pt x="56" y="66"/>
                    </a:lnTo>
                    <a:lnTo>
                      <a:pt x="52" y="65"/>
                    </a:lnTo>
                    <a:lnTo>
                      <a:pt x="51" y="59"/>
                    </a:lnTo>
                    <a:lnTo>
                      <a:pt x="48" y="57"/>
                    </a:lnTo>
                    <a:lnTo>
                      <a:pt x="45" y="57"/>
                    </a:lnTo>
                    <a:lnTo>
                      <a:pt x="43" y="59"/>
                    </a:lnTo>
                    <a:lnTo>
                      <a:pt x="40" y="62"/>
                    </a:lnTo>
                    <a:lnTo>
                      <a:pt x="37" y="62"/>
                    </a:lnTo>
                    <a:lnTo>
                      <a:pt x="32" y="59"/>
                    </a:lnTo>
                    <a:lnTo>
                      <a:pt x="32" y="62"/>
                    </a:lnTo>
                    <a:lnTo>
                      <a:pt x="32" y="63"/>
                    </a:lnTo>
                    <a:lnTo>
                      <a:pt x="32" y="65"/>
                    </a:lnTo>
                    <a:lnTo>
                      <a:pt x="31" y="65"/>
                    </a:lnTo>
                    <a:lnTo>
                      <a:pt x="28" y="66"/>
                    </a:lnTo>
                    <a:lnTo>
                      <a:pt x="25" y="66"/>
                    </a:lnTo>
                    <a:lnTo>
                      <a:pt x="23" y="69"/>
                    </a:lnTo>
                    <a:lnTo>
                      <a:pt x="23" y="72"/>
                    </a:lnTo>
                    <a:lnTo>
                      <a:pt x="23" y="75"/>
                    </a:lnTo>
                    <a:lnTo>
                      <a:pt x="20" y="78"/>
                    </a:lnTo>
                    <a:lnTo>
                      <a:pt x="19" y="81"/>
                    </a:lnTo>
                    <a:lnTo>
                      <a:pt x="15" y="81"/>
                    </a:lnTo>
                    <a:lnTo>
                      <a:pt x="12" y="81"/>
                    </a:lnTo>
                    <a:lnTo>
                      <a:pt x="11" y="82"/>
                    </a:lnTo>
                    <a:lnTo>
                      <a:pt x="11" y="84"/>
                    </a:lnTo>
                    <a:lnTo>
                      <a:pt x="8" y="81"/>
                    </a:lnTo>
                    <a:lnTo>
                      <a:pt x="6" y="81"/>
                    </a:lnTo>
                    <a:lnTo>
                      <a:pt x="3" y="81"/>
                    </a:lnTo>
                    <a:lnTo>
                      <a:pt x="0" y="82"/>
                    </a:lnTo>
                    <a:lnTo>
                      <a:pt x="0" y="76"/>
                    </a:lnTo>
                    <a:lnTo>
                      <a:pt x="0" y="75"/>
                    </a:lnTo>
                    <a:lnTo>
                      <a:pt x="0" y="70"/>
                    </a:lnTo>
                    <a:lnTo>
                      <a:pt x="3" y="66"/>
                    </a:lnTo>
                    <a:lnTo>
                      <a:pt x="3" y="65"/>
                    </a:lnTo>
                    <a:lnTo>
                      <a:pt x="0" y="65"/>
                    </a:lnTo>
                    <a:lnTo>
                      <a:pt x="0" y="63"/>
                    </a:lnTo>
                    <a:lnTo>
                      <a:pt x="0" y="59"/>
                    </a:lnTo>
                    <a:lnTo>
                      <a:pt x="3" y="57"/>
                    </a:lnTo>
                    <a:lnTo>
                      <a:pt x="6" y="57"/>
                    </a:lnTo>
                    <a:lnTo>
                      <a:pt x="8" y="59"/>
                    </a:lnTo>
                    <a:lnTo>
                      <a:pt x="11" y="59"/>
                    </a:lnTo>
                    <a:lnTo>
                      <a:pt x="12" y="59"/>
                    </a:lnTo>
                    <a:lnTo>
                      <a:pt x="15" y="59"/>
                    </a:lnTo>
                    <a:lnTo>
                      <a:pt x="19" y="59"/>
                    </a:lnTo>
                    <a:lnTo>
                      <a:pt x="19" y="56"/>
                    </a:lnTo>
                    <a:lnTo>
                      <a:pt x="20" y="53"/>
                    </a:lnTo>
                    <a:lnTo>
                      <a:pt x="19" y="50"/>
                    </a:lnTo>
                    <a:lnTo>
                      <a:pt x="19" y="47"/>
                    </a:lnTo>
                    <a:lnTo>
                      <a:pt x="19" y="45"/>
                    </a:lnTo>
                    <a:lnTo>
                      <a:pt x="15" y="44"/>
                    </a:lnTo>
                    <a:lnTo>
                      <a:pt x="12" y="42"/>
                    </a:lnTo>
                    <a:lnTo>
                      <a:pt x="11" y="42"/>
                    </a:lnTo>
                    <a:lnTo>
                      <a:pt x="12" y="41"/>
                    </a:lnTo>
                    <a:lnTo>
                      <a:pt x="12" y="38"/>
                    </a:lnTo>
                    <a:lnTo>
                      <a:pt x="15" y="38"/>
                    </a:lnTo>
                    <a:lnTo>
                      <a:pt x="19" y="37"/>
                    </a:lnTo>
                    <a:lnTo>
                      <a:pt x="20" y="35"/>
                    </a:lnTo>
                    <a:lnTo>
                      <a:pt x="20" y="37"/>
                    </a:lnTo>
                    <a:lnTo>
                      <a:pt x="23" y="35"/>
                    </a:lnTo>
                    <a:lnTo>
                      <a:pt x="25" y="35"/>
                    </a:lnTo>
                    <a:lnTo>
                      <a:pt x="28" y="32"/>
                    </a:lnTo>
                    <a:lnTo>
                      <a:pt x="31" y="29"/>
                    </a:lnTo>
                    <a:lnTo>
                      <a:pt x="32" y="29"/>
                    </a:lnTo>
                    <a:lnTo>
                      <a:pt x="35" y="29"/>
                    </a:lnTo>
                    <a:lnTo>
                      <a:pt x="35" y="23"/>
                    </a:lnTo>
                    <a:lnTo>
                      <a:pt x="37" y="23"/>
                    </a:lnTo>
                    <a:lnTo>
                      <a:pt x="37" y="25"/>
                    </a:lnTo>
                    <a:lnTo>
                      <a:pt x="40" y="23"/>
                    </a:lnTo>
                    <a:lnTo>
                      <a:pt x="40" y="19"/>
                    </a:lnTo>
                    <a:lnTo>
                      <a:pt x="43" y="19"/>
                    </a:lnTo>
                    <a:lnTo>
                      <a:pt x="45" y="17"/>
                    </a:lnTo>
                    <a:lnTo>
                      <a:pt x="45" y="16"/>
                    </a:lnTo>
                    <a:lnTo>
                      <a:pt x="43" y="11"/>
                    </a:lnTo>
                    <a:lnTo>
                      <a:pt x="43" y="8"/>
                    </a:lnTo>
                    <a:lnTo>
                      <a:pt x="45" y="6"/>
                    </a:lnTo>
                    <a:lnTo>
                      <a:pt x="48" y="3"/>
                    </a:lnTo>
                    <a:lnTo>
                      <a:pt x="51" y="0"/>
                    </a:lnTo>
                    <a:lnTo>
                      <a:pt x="51" y="4"/>
                    </a:lnTo>
                    <a:lnTo>
                      <a:pt x="48" y="8"/>
                    </a:lnTo>
                    <a:lnTo>
                      <a:pt x="51" y="11"/>
                    </a:lnTo>
                    <a:lnTo>
                      <a:pt x="51" y="16"/>
                    </a:lnTo>
                    <a:lnTo>
                      <a:pt x="52" y="17"/>
                    </a:lnTo>
                    <a:lnTo>
                      <a:pt x="56" y="17"/>
                    </a:lnTo>
                    <a:lnTo>
                      <a:pt x="57" y="16"/>
                    </a:lnTo>
                    <a:lnTo>
                      <a:pt x="60" y="17"/>
                    </a:lnTo>
                    <a:lnTo>
                      <a:pt x="63" y="14"/>
                    </a:lnTo>
                    <a:lnTo>
                      <a:pt x="68" y="16"/>
                    </a:lnTo>
                    <a:lnTo>
                      <a:pt x="69" y="16"/>
                    </a:lnTo>
                    <a:lnTo>
                      <a:pt x="72" y="14"/>
                    </a:lnTo>
                    <a:lnTo>
                      <a:pt x="72" y="16"/>
                    </a:lnTo>
                    <a:lnTo>
                      <a:pt x="76" y="16"/>
                    </a:lnTo>
                    <a:lnTo>
                      <a:pt x="76" y="14"/>
                    </a:lnTo>
                    <a:lnTo>
                      <a:pt x="77" y="10"/>
                    </a:lnTo>
                    <a:lnTo>
                      <a:pt x="77" y="6"/>
                    </a:lnTo>
                    <a:lnTo>
                      <a:pt x="83" y="3"/>
                    </a:lnTo>
                    <a:lnTo>
                      <a:pt x="83" y="6"/>
                    </a:lnTo>
                    <a:lnTo>
                      <a:pt x="85" y="75"/>
                    </a:lnTo>
                    <a:close/>
                  </a:path>
                </a:pathLst>
              </a:custGeom>
              <a:solidFill>
                <a:srgbClr val="A4CA95"/>
              </a:solidFill>
              <a:ln w="9525">
                <a:noFill/>
                <a:round/>
                <a:headEnd/>
                <a:tailEnd/>
              </a:ln>
            </p:spPr>
            <p:txBody>
              <a:bodyPr/>
              <a:lstStyle/>
              <a:p>
                <a:endParaRPr lang="en-US"/>
              </a:p>
            </p:txBody>
          </p:sp>
          <p:sp>
            <p:nvSpPr>
              <p:cNvPr id="3759" name="Freeform 310"/>
              <p:cNvSpPr>
                <a:spLocks/>
              </p:cNvSpPr>
              <p:nvPr/>
            </p:nvSpPr>
            <p:spPr bwMode="gray">
              <a:xfrm>
                <a:off x="4724" y="1553"/>
                <a:ext cx="20" cy="41"/>
              </a:xfrm>
              <a:custGeom>
                <a:avLst/>
                <a:gdLst>
                  <a:gd name="T0" fmla="*/ 8 w 20"/>
                  <a:gd name="T1" fmla="*/ 38 h 41"/>
                  <a:gd name="T2" fmla="*/ 1 w 20"/>
                  <a:gd name="T3" fmla="*/ 41 h 41"/>
                  <a:gd name="T4" fmla="*/ 4 w 20"/>
                  <a:gd name="T5" fmla="*/ 37 h 41"/>
                  <a:gd name="T6" fmla="*/ 8 w 20"/>
                  <a:gd name="T7" fmla="*/ 35 h 41"/>
                  <a:gd name="T8" fmla="*/ 8 w 20"/>
                  <a:gd name="T9" fmla="*/ 32 h 41"/>
                  <a:gd name="T10" fmla="*/ 4 w 20"/>
                  <a:gd name="T11" fmla="*/ 31 h 41"/>
                  <a:gd name="T12" fmla="*/ 4 w 20"/>
                  <a:gd name="T13" fmla="*/ 29 h 41"/>
                  <a:gd name="T14" fmla="*/ 8 w 20"/>
                  <a:gd name="T15" fmla="*/ 29 h 41"/>
                  <a:gd name="T16" fmla="*/ 9 w 20"/>
                  <a:gd name="T17" fmla="*/ 26 h 41"/>
                  <a:gd name="T18" fmla="*/ 9 w 20"/>
                  <a:gd name="T19" fmla="*/ 23 h 41"/>
                  <a:gd name="T20" fmla="*/ 9 w 20"/>
                  <a:gd name="T21" fmla="*/ 22 h 41"/>
                  <a:gd name="T22" fmla="*/ 8 w 20"/>
                  <a:gd name="T23" fmla="*/ 19 h 41"/>
                  <a:gd name="T24" fmla="*/ 8 w 20"/>
                  <a:gd name="T25" fmla="*/ 17 h 41"/>
                  <a:gd name="T26" fmla="*/ 4 w 20"/>
                  <a:gd name="T27" fmla="*/ 17 h 41"/>
                  <a:gd name="T28" fmla="*/ 4 w 20"/>
                  <a:gd name="T29" fmla="*/ 14 h 41"/>
                  <a:gd name="T30" fmla="*/ 1 w 20"/>
                  <a:gd name="T31" fmla="*/ 14 h 41"/>
                  <a:gd name="T32" fmla="*/ 4 w 20"/>
                  <a:gd name="T33" fmla="*/ 11 h 41"/>
                  <a:gd name="T34" fmla="*/ 1 w 20"/>
                  <a:gd name="T35" fmla="*/ 10 h 41"/>
                  <a:gd name="T36" fmla="*/ 0 w 20"/>
                  <a:gd name="T37" fmla="*/ 10 h 41"/>
                  <a:gd name="T38" fmla="*/ 1 w 20"/>
                  <a:gd name="T39" fmla="*/ 6 h 41"/>
                  <a:gd name="T40" fmla="*/ 4 w 20"/>
                  <a:gd name="T41" fmla="*/ 3 h 41"/>
                  <a:gd name="T42" fmla="*/ 9 w 20"/>
                  <a:gd name="T43" fmla="*/ 0 h 41"/>
                  <a:gd name="T44" fmla="*/ 9 w 20"/>
                  <a:gd name="T45" fmla="*/ 3 h 41"/>
                  <a:gd name="T46" fmla="*/ 4 w 20"/>
                  <a:gd name="T47" fmla="*/ 8 h 41"/>
                  <a:gd name="T48" fmla="*/ 12 w 20"/>
                  <a:gd name="T49" fmla="*/ 6 h 41"/>
                  <a:gd name="T50" fmla="*/ 14 w 20"/>
                  <a:gd name="T51" fmla="*/ 6 h 41"/>
                  <a:gd name="T52" fmla="*/ 12 w 20"/>
                  <a:gd name="T53" fmla="*/ 10 h 41"/>
                  <a:gd name="T54" fmla="*/ 9 w 20"/>
                  <a:gd name="T55" fmla="*/ 14 h 41"/>
                  <a:gd name="T56" fmla="*/ 12 w 20"/>
                  <a:gd name="T57" fmla="*/ 16 h 41"/>
                  <a:gd name="T58" fmla="*/ 14 w 20"/>
                  <a:gd name="T59" fmla="*/ 17 h 41"/>
                  <a:gd name="T60" fmla="*/ 17 w 20"/>
                  <a:gd name="T61" fmla="*/ 17 h 41"/>
                  <a:gd name="T62" fmla="*/ 20 w 20"/>
                  <a:gd name="T63" fmla="*/ 19 h 41"/>
                  <a:gd name="T64" fmla="*/ 20 w 20"/>
                  <a:gd name="T65" fmla="*/ 22 h 41"/>
                  <a:gd name="T66" fmla="*/ 17 w 20"/>
                  <a:gd name="T67" fmla="*/ 23 h 41"/>
                  <a:gd name="T68" fmla="*/ 17 w 20"/>
                  <a:gd name="T69" fmla="*/ 26 h 41"/>
                  <a:gd name="T70" fmla="*/ 20 w 20"/>
                  <a:gd name="T71" fmla="*/ 29 h 41"/>
                  <a:gd name="T72" fmla="*/ 20 w 20"/>
                  <a:gd name="T73" fmla="*/ 31 h 41"/>
                  <a:gd name="T74" fmla="*/ 20 w 20"/>
                  <a:gd name="T75" fmla="*/ 32 h 41"/>
                  <a:gd name="T76" fmla="*/ 17 w 20"/>
                  <a:gd name="T77" fmla="*/ 32 h 41"/>
                  <a:gd name="T78" fmla="*/ 20 w 20"/>
                  <a:gd name="T79" fmla="*/ 37 h 41"/>
                  <a:gd name="T80" fmla="*/ 17 w 20"/>
                  <a:gd name="T81" fmla="*/ 37 h 41"/>
                  <a:gd name="T82" fmla="*/ 12 w 20"/>
                  <a:gd name="T83" fmla="*/ 37 h 41"/>
                  <a:gd name="T84" fmla="*/ 9 w 20"/>
                  <a:gd name="T85" fmla="*/ 37 h 41"/>
                  <a:gd name="T86" fmla="*/ 8 w 20"/>
                  <a:gd name="T87" fmla="*/ 37 h 41"/>
                  <a:gd name="T88" fmla="*/ 8 w 20"/>
                  <a:gd name="T89" fmla="*/ 38 h 41"/>
                  <a:gd name="T90" fmla="*/ 4 w 20"/>
                  <a:gd name="T91" fmla="*/ 38 h 41"/>
                  <a:gd name="T92" fmla="*/ 1 w 20"/>
                  <a:gd name="T93" fmla="*/ 38 h 41"/>
                  <a:gd name="T94" fmla="*/ 1 w 20"/>
                  <a:gd name="T95" fmla="*/ 41 h 41"/>
                  <a:gd name="T96" fmla="*/ 8 w 20"/>
                  <a:gd name="T97" fmla="*/ 38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
                  <a:gd name="T148" fmla="*/ 0 h 41"/>
                  <a:gd name="T149" fmla="*/ 20 w 20"/>
                  <a:gd name="T150" fmla="*/ 41 h 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 h="41">
                    <a:moveTo>
                      <a:pt x="8" y="38"/>
                    </a:moveTo>
                    <a:lnTo>
                      <a:pt x="1" y="41"/>
                    </a:lnTo>
                    <a:lnTo>
                      <a:pt x="4" y="37"/>
                    </a:lnTo>
                    <a:lnTo>
                      <a:pt x="8" y="35"/>
                    </a:lnTo>
                    <a:lnTo>
                      <a:pt x="8" y="32"/>
                    </a:lnTo>
                    <a:lnTo>
                      <a:pt x="4" y="31"/>
                    </a:lnTo>
                    <a:lnTo>
                      <a:pt x="4" y="29"/>
                    </a:lnTo>
                    <a:lnTo>
                      <a:pt x="8" y="29"/>
                    </a:lnTo>
                    <a:lnTo>
                      <a:pt x="9" y="26"/>
                    </a:lnTo>
                    <a:lnTo>
                      <a:pt x="9" y="23"/>
                    </a:lnTo>
                    <a:lnTo>
                      <a:pt x="9" y="22"/>
                    </a:lnTo>
                    <a:lnTo>
                      <a:pt x="8" y="19"/>
                    </a:lnTo>
                    <a:lnTo>
                      <a:pt x="8" y="17"/>
                    </a:lnTo>
                    <a:lnTo>
                      <a:pt x="4" y="17"/>
                    </a:lnTo>
                    <a:lnTo>
                      <a:pt x="4" y="14"/>
                    </a:lnTo>
                    <a:lnTo>
                      <a:pt x="1" y="14"/>
                    </a:lnTo>
                    <a:lnTo>
                      <a:pt x="4" y="11"/>
                    </a:lnTo>
                    <a:lnTo>
                      <a:pt x="1" y="10"/>
                    </a:lnTo>
                    <a:lnTo>
                      <a:pt x="0" y="10"/>
                    </a:lnTo>
                    <a:lnTo>
                      <a:pt x="1" y="6"/>
                    </a:lnTo>
                    <a:lnTo>
                      <a:pt x="4" y="3"/>
                    </a:lnTo>
                    <a:lnTo>
                      <a:pt x="9" y="0"/>
                    </a:lnTo>
                    <a:lnTo>
                      <a:pt x="9" y="3"/>
                    </a:lnTo>
                    <a:lnTo>
                      <a:pt x="4" y="8"/>
                    </a:lnTo>
                    <a:lnTo>
                      <a:pt x="12" y="6"/>
                    </a:lnTo>
                    <a:lnTo>
                      <a:pt x="14" y="6"/>
                    </a:lnTo>
                    <a:lnTo>
                      <a:pt x="12" y="10"/>
                    </a:lnTo>
                    <a:lnTo>
                      <a:pt x="9" y="14"/>
                    </a:lnTo>
                    <a:lnTo>
                      <a:pt x="12" y="16"/>
                    </a:lnTo>
                    <a:lnTo>
                      <a:pt x="14" y="17"/>
                    </a:lnTo>
                    <a:lnTo>
                      <a:pt x="17" y="17"/>
                    </a:lnTo>
                    <a:lnTo>
                      <a:pt x="20" y="19"/>
                    </a:lnTo>
                    <a:lnTo>
                      <a:pt x="20" y="22"/>
                    </a:lnTo>
                    <a:lnTo>
                      <a:pt x="17" y="23"/>
                    </a:lnTo>
                    <a:lnTo>
                      <a:pt x="17" y="26"/>
                    </a:lnTo>
                    <a:lnTo>
                      <a:pt x="20" y="29"/>
                    </a:lnTo>
                    <a:lnTo>
                      <a:pt x="20" y="31"/>
                    </a:lnTo>
                    <a:lnTo>
                      <a:pt x="20" y="32"/>
                    </a:lnTo>
                    <a:lnTo>
                      <a:pt x="17" y="32"/>
                    </a:lnTo>
                    <a:lnTo>
                      <a:pt x="20" y="37"/>
                    </a:lnTo>
                    <a:lnTo>
                      <a:pt x="17" y="37"/>
                    </a:lnTo>
                    <a:lnTo>
                      <a:pt x="12" y="37"/>
                    </a:lnTo>
                    <a:lnTo>
                      <a:pt x="9" y="37"/>
                    </a:lnTo>
                    <a:lnTo>
                      <a:pt x="8" y="37"/>
                    </a:lnTo>
                    <a:lnTo>
                      <a:pt x="8" y="38"/>
                    </a:lnTo>
                    <a:lnTo>
                      <a:pt x="4" y="38"/>
                    </a:lnTo>
                    <a:lnTo>
                      <a:pt x="1" y="38"/>
                    </a:lnTo>
                    <a:lnTo>
                      <a:pt x="1" y="41"/>
                    </a:lnTo>
                    <a:lnTo>
                      <a:pt x="8" y="38"/>
                    </a:lnTo>
                    <a:close/>
                  </a:path>
                </a:pathLst>
              </a:custGeom>
              <a:solidFill>
                <a:srgbClr val="A4CA95"/>
              </a:solidFill>
              <a:ln w="9525">
                <a:noFill/>
                <a:round/>
                <a:headEnd/>
                <a:tailEnd/>
              </a:ln>
            </p:spPr>
            <p:txBody>
              <a:bodyPr/>
              <a:lstStyle/>
              <a:p>
                <a:endParaRPr lang="en-US"/>
              </a:p>
            </p:txBody>
          </p:sp>
          <p:sp>
            <p:nvSpPr>
              <p:cNvPr id="3760" name="Freeform 311"/>
              <p:cNvSpPr>
                <a:spLocks/>
              </p:cNvSpPr>
              <p:nvPr/>
            </p:nvSpPr>
            <p:spPr bwMode="gray">
              <a:xfrm>
                <a:off x="4713" y="1569"/>
                <a:ext cx="12" cy="19"/>
              </a:xfrm>
              <a:custGeom>
                <a:avLst/>
                <a:gdLst>
                  <a:gd name="T0" fmla="*/ 8 w 12"/>
                  <a:gd name="T1" fmla="*/ 16 h 19"/>
                  <a:gd name="T2" fmla="*/ 8 w 12"/>
                  <a:gd name="T3" fmla="*/ 15 h 19"/>
                  <a:gd name="T4" fmla="*/ 11 w 12"/>
                  <a:gd name="T5" fmla="*/ 13 h 19"/>
                  <a:gd name="T6" fmla="*/ 11 w 12"/>
                  <a:gd name="T7" fmla="*/ 10 h 19"/>
                  <a:gd name="T8" fmla="*/ 12 w 12"/>
                  <a:gd name="T9" fmla="*/ 7 h 19"/>
                  <a:gd name="T10" fmla="*/ 12 w 12"/>
                  <a:gd name="T11" fmla="*/ 3 h 19"/>
                  <a:gd name="T12" fmla="*/ 12 w 12"/>
                  <a:gd name="T13" fmla="*/ 1 h 19"/>
                  <a:gd name="T14" fmla="*/ 11 w 12"/>
                  <a:gd name="T15" fmla="*/ 0 h 19"/>
                  <a:gd name="T16" fmla="*/ 8 w 12"/>
                  <a:gd name="T17" fmla="*/ 1 h 19"/>
                  <a:gd name="T18" fmla="*/ 3 w 12"/>
                  <a:gd name="T19" fmla="*/ 3 h 19"/>
                  <a:gd name="T20" fmla="*/ 3 w 12"/>
                  <a:gd name="T21" fmla="*/ 6 h 19"/>
                  <a:gd name="T22" fmla="*/ 0 w 12"/>
                  <a:gd name="T23" fmla="*/ 13 h 19"/>
                  <a:gd name="T24" fmla="*/ 0 w 12"/>
                  <a:gd name="T25" fmla="*/ 19 h 19"/>
                  <a:gd name="T26" fmla="*/ 3 w 12"/>
                  <a:gd name="T27" fmla="*/ 19 h 19"/>
                  <a:gd name="T28" fmla="*/ 8 w 12"/>
                  <a:gd name="T29" fmla="*/ 15 h 19"/>
                  <a:gd name="T30" fmla="*/ 11 w 12"/>
                  <a:gd name="T31" fmla="*/ 15 h 19"/>
                  <a:gd name="T32" fmla="*/ 12 w 12"/>
                  <a:gd name="T33" fmla="*/ 13 h 19"/>
                  <a:gd name="T34" fmla="*/ 8 w 12"/>
                  <a:gd name="T35" fmla="*/ 16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9"/>
                  <a:gd name="T56" fmla="*/ 12 w 1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9">
                    <a:moveTo>
                      <a:pt x="8" y="16"/>
                    </a:moveTo>
                    <a:lnTo>
                      <a:pt x="8" y="15"/>
                    </a:lnTo>
                    <a:lnTo>
                      <a:pt x="11" y="13"/>
                    </a:lnTo>
                    <a:lnTo>
                      <a:pt x="11" y="10"/>
                    </a:lnTo>
                    <a:lnTo>
                      <a:pt x="12" y="7"/>
                    </a:lnTo>
                    <a:lnTo>
                      <a:pt x="12" y="3"/>
                    </a:lnTo>
                    <a:lnTo>
                      <a:pt x="12" y="1"/>
                    </a:lnTo>
                    <a:lnTo>
                      <a:pt x="11" y="0"/>
                    </a:lnTo>
                    <a:lnTo>
                      <a:pt x="8" y="1"/>
                    </a:lnTo>
                    <a:lnTo>
                      <a:pt x="3" y="3"/>
                    </a:lnTo>
                    <a:lnTo>
                      <a:pt x="3" y="6"/>
                    </a:lnTo>
                    <a:lnTo>
                      <a:pt x="0" y="13"/>
                    </a:lnTo>
                    <a:lnTo>
                      <a:pt x="0" y="19"/>
                    </a:lnTo>
                    <a:lnTo>
                      <a:pt x="3" y="19"/>
                    </a:lnTo>
                    <a:lnTo>
                      <a:pt x="8" y="15"/>
                    </a:lnTo>
                    <a:lnTo>
                      <a:pt x="11" y="15"/>
                    </a:lnTo>
                    <a:lnTo>
                      <a:pt x="12" y="13"/>
                    </a:lnTo>
                    <a:lnTo>
                      <a:pt x="8" y="16"/>
                    </a:lnTo>
                    <a:close/>
                  </a:path>
                </a:pathLst>
              </a:custGeom>
              <a:solidFill>
                <a:srgbClr val="A4CA95"/>
              </a:solidFill>
              <a:ln w="9525">
                <a:noFill/>
                <a:round/>
                <a:headEnd/>
                <a:tailEnd/>
              </a:ln>
            </p:spPr>
            <p:txBody>
              <a:bodyPr/>
              <a:lstStyle/>
              <a:p>
                <a:endParaRPr lang="en-US"/>
              </a:p>
            </p:txBody>
          </p:sp>
          <p:sp>
            <p:nvSpPr>
              <p:cNvPr id="3761" name="Freeform 312"/>
              <p:cNvSpPr>
                <a:spLocks/>
              </p:cNvSpPr>
              <p:nvPr/>
            </p:nvSpPr>
            <p:spPr bwMode="gray">
              <a:xfrm>
                <a:off x="4756" y="1477"/>
                <a:ext cx="79" cy="92"/>
              </a:xfrm>
              <a:custGeom>
                <a:avLst/>
                <a:gdLst>
                  <a:gd name="T0" fmla="*/ 40 w 79"/>
                  <a:gd name="T1" fmla="*/ 80 h 92"/>
                  <a:gd name="T2" fmla="*/ 45 w 79"/>
                  <a:gd name="T3" fmla="*/ 80 h 92"/>
                  <a:gd name="T4" fmla="*/ 49 w 79"/>
                  <a:gd name="T5" fmla="*/ 76 h 92"/>
                  <a:gd name="T6" fmla="*/ 57 w 79"/>
                  <a:gd name="T7" fmla="*/ 74 h 92"/>
                  <a:gd name="T8" fmla="*/ 57 w 79"/>
                  <a:gd name="T9" fmla="*/ 71 h 92"/>
                  <a:gd name="T10" fmla="*/ 57 w 79"/>
                  <a:gd name="T11" fmla="*/ 67 h 92"/>
                  <a:gd name="T12" fmla="*/ 49 w 79"/>
                  <a:gd name="T13" fmla="*/ 68 h 92"/>
                  <a:gd name="T14" fmla="*/ 45 w 79"/>
                  <a:gd name="T15" fmla="*/ 71 h 92"/>
                  <a:gd name="T16" fmla="*/ 42 w 79"/>
                  <a:gd name="T17" fmla="*/ 62 h 92"/>
                  <a:gd name="T18" fmla="*/ 40 w 79"/>
                  <a:gd name="T19" fmla="*/ 56 h 92"/>
                  <a:gd name="T20" fmla="*/ 49 w 79"/>
                  <a:gd name="T21" fmla="*/ 46 h 92"/>
                  <a:gd name="T22" fmla="*/ 46 w 79"/>
                  <a:gd name="T23" fmla="*/ 36 h 92"/>
                  <a:gd name="T24" fmla="*/ 40 w 79"/>
                  <a:gd name="T25" fmla="*/ 42 h 92"/>
                  <a:gd name="T26" fmla="*/ 33 w 79"/>
                  <a:gd name="T27" fmla="*/ 52 h 92"/>
                  <a:gd name="T28" fmla="*/ 29 w 79"/>
                  <a:gd name="T29" fmla="*/ 56 h 92"/>
                  <a:gd name="T30" fmla="*/ 26 w 79"/>
                  <a:gd name="T31" fmla="*/ 65 h 92"/>
                  <a:gd name="T32" fmla="*/ 33 w 79"/>
                  <a:gd name="T33" fmla="*/ 73 h 92"/>
                  <a:gd name="T34" fmla="*/ 29 w 79"/>
                  <a:gd name="T35" fmla="*/ 76 h 92"/>
                  <a:gd name="T36" fmla="*/ 26 w 79"/>
                  <a:gd name="T37" fmla="*/ 84 h 92"/>
                  <a:gd name="T38" fmla="*/ 25 w 79"/>
                  <a:gd name="T39" fmla="*/ 90 h 92"/>
                  <a:gd name="T40" fmla="*/ 20 w 79"/>
                  <a:gd name="T41" fmla="*/ 92 h 92"/>
                  <a:gd name="T42" fmla="*/ 17 w 79"/>
                  <a:gd name="T43" fmla="*/ 86 h 92"/>
                  <a:gd name="T44" fmla="*/ 14 w 79"/>
                  <a:gd name="T45" fmla="*/ 74 h 92"/>
                  <a:gd name="T46" fmla="*/ 9 w 79"/>
                  <a:gd name="T47" fmla="*/ 76 h 92"/>
                  <a:gd name="T48" fmla="*/ 5 w 79"/>
                  <a:gd name="T49" fmla="*/ 79 h 92"/>
                  <a:gd name="T50" fmla="*/ 0 w 79"/>
                  <a:gd name="T51" fmla="*/ 79 h 92"/>
                  <a:gd name="T52" fmla="*/ 0 w 79"/>
                  <a:gd name="T53" fmla="*/ 68 h 92"/>
                  <a:gd name="T54" fmla="*/ 0 w 79"/>
                  <a:gd name="T55" fmla="*/ 62 h 92"/>
                  <a:gd name="T56" fmla="*/ 5 w 79"/>
                  <a:gd name="T57" fmla="*/ 55 h 92"/>
                  <a:gd name="T58" fmla="*/ 13 w 79"/>
                  <a:gd name="T59" fmla="*/ 52 h 92"/>
                  <a:gd name="T60" fmla="*/ 13 w 79"/>
                  <a:gd name="T61" fmla="*/ 43 h 92"/>
                  <a:gd name="T62" fmla="*/ 20 w 79"/>
                  <a:gd name="T63" fmla="*/ 42 h 92"/>
                  <a:gd name="T64" fmla="*/ 17 w 79"/>
                  <a:gd name="T65" fmla="*/ 34 h 92"/>
                  <a:gd name="T66" fmla="*/ 22 w 79"/>
                  <a:gd name="T67" fmla="*/ 28 h 92"/>
                  <a:gd name="T68" fmla="*/ 26 w 79"/>
                  <a:gd name="T69" fmla="*/ 20 h 92"/>
                  <a:gd name="T70" fmla="*/ 34 w 79"/>
                  <a:gd name="T71" fmla="*/ 11 h 92"/>
                  <a:gd name="T72" fmla="*/ 45 w 79"/>
                  <a:gd name="T73" fmla="*/ 6 h 92"/>
                  <a:gd name="T74" fmla="*/ 54 w 79"/>
                  <a:gd name="T75" fmla="*/ 0 h 92"/>
                  <a:gd name="T76" fmla="*/ 65 w 79"/>
                  <a:gd name="T77" fmla="*/ 0 h 92"/>
                  <a:gd name="T78" fmla="*/ 66 w 79"/>
                  <a:gd name="T79" fmla="*/ 8 h 92"/>
                  <a:gd name="T80" fmla="*/ 62 w 79"/>
                  <a:gd name="T81" fmla="*/ 20 h 92"/>
                  <a:gd name="T82" fmla="*/ 70 w 79"/>
                  <a:gd name="T83" fmla="*/ 25 h 92"/>
                  <a:gd name="T84" fmla="*/ 77 w 79"/>
                  <a:gd name="T85" fmla="*/ 27 h 92"/>
                  <a:gd name="T86" fmla="*/ 77 w 79"/>
                  <a:gd name="T87" fmla="*/ 34 h 92"/>
                  <a:gd name="T88" fmla="*/ 77 w 79"/>
                  <a:gd name="T89" fmla="*/ 43 h 92"/>
                  <a:gd name="T90" fmla="*/ 79 w 79"/>
                  <a:gd name="T91" fmla="*/ 49 h 92"/>
                  <a:gd name="T92" fmla="*/ 77 w 79"/>
                  <a:gd name="T93" fmla="*/ 92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92"/>
                  <a:gd name="T143" fmla="*/ 79 w 79"/>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92">
                    <a:moveTo>
                      <a:pt x="40" y="79"/>
                    </a:moveTo>
                    <a:lnTo>
                      <a:pt x="40" y="80"/>
                    </a:lnTo>
                    <a:lnTo>
                      <a:pt x="45" y="82"/>
                    </a:lnTo>
                    <a:lnTo>
                      <a:pt x="45" y="80"/>
                    </a:lnTo>
                    <a:lnTo>
                      <a:pt x="45" y="79"/>
                    </a:lnTo>
                    <a:lnTo>
                      <a:pt x="49" y="76"/>
                    </a:lnTo>
                    <a:lnTo>
                      <a:pt x="54" y="76"/>
                    </a:lnTo>
                    <a:lnTo>
                      <a:pt x="57" y="74"/>
                    </a:lnTo>
                    <a:lnTo>
                      <a:pt x="60" y="73"/>
                    </a:lnTo>
                    <a:lnTo>
                      <a:pt x="57" y="71"/>
                    </a:lnTo>
                    <a:lnTo>
                      <a:pt x="57" y="68"/>
                    </a:lnTo>
                    <a:lnTo>
                      <a:pt x="57" y="67"/>
                    </a:lnTo>
                    <a:lnTo>
                      <a:pt x="54" y="67"/>
                    </a:lnTo>
                    <a:lnTo>
                      <a:pt x="49" y="68"/>
                    </a:lnTo>
                    <a:lnTo>
                      <a:pt x="45" y="73"/>
                    </a:lnTo>
                    <a:lnTo>
                      <a:pt x="45" y="71"/>
                    </a:lnTo>
                    <a:lnTo>
                      <a:pt x="42" y="67"/>
                    </a:lnTo>
                    <a:lnTo>
                      <a:pt x="42" y="62"/>
                    </a:lnTo>
                    <a:lnTo>
                      <a:pt x="40" y="59"/>
                    </a:lnTo>
                    <a:lnTo>
                      <a:pt x="40" y="56"/>
                    </a:lnTo>
                    <a:lnTo>
                      <a:pt x="42" y="54"/>
                    </a:lnTo>
                    <a:lnTo>
                      <a:pt x="49" y="46"/>
                    </a:lnTo>
                    <a:lnTo>
                      <a:pt x="49" y="40"/>
                    </a:lnTo>
                    <a:lnTo>
                      <a:pt x="46" y="36"/>
                    </a:lnTo>
                    <a:lnTo>
                      <a:pt x="42" y="36"/>
                    </a:lnTo>
                    <a:lnTo>
                      <a:pt x="40" y="42"/>
                    </a:lnTo>
                    <a:lnTo>
                      <a:pt x="34" y="46"/>
                    </a:lnTo>
                    <a:lnTo>
                      <a:pt x="33" y="52"/>
                    </a:lnTo>
                    <a:lnTo>
                      <a:pt x="33" y="55"/>
                    </a:lnTo>
                    <a:lnTo>
                      <a:pt x="29" y="56"/>
                    </a:lnTo>
                    <a:lnTo>
                      <a:pt x="26" y="61"/>
                    </a:lnTo>
                    <a:lnTo>
                      <a:pt x="26" y="65"/>
                    </a:lnTo>
                    <a:lnTo>
                      <a:pt x="29" y="68"/>
                    </a:lnTo>
                    <a:lnTo>
                      <a:pt x="33" y="73"/>
                    </a:lnTo>
                    <a:lnTo>
                      <a:pt x="33" y="74"/>
                    </a:lnTo>
                    <a:lnTo>
                      <a:pt x="29" y="76"/>
                    </a:lnTo>
                    <a:lnTo>
                      <a:pt x="26" y="82"/>
                    </a:lnTo>
                    <a:lnTo>
                      <a:pt x="26" y="84"/>
                    </a:lnTo>
                    <a:lnTo>
                      <a:pt x="26" y="87"/>
                    </a:lnTo>
                    <a:lnTo>
                      <a:pt x="25" y="90"/>
                    </a:lnTo>
                    <a:lnTo>
                      <a:pt x="22" y="90"/>
                    </a:lnTo>
                    <a:lnTo>
                      <a:pt x="20" y="92"/>
                    </a:lnTo>
                    <a:lnTo>
                      <a:pt x="17" y="92"/>
                    </a:lnTo>
                    <a:lnTo>
                      <a:pt x="17" y="86"/>
                    </a:lnTo>
                    <a:lnTo>
                      <a:pt x="17" y="79"/>
                    </a:lnTo>
                    <a:lnTo>
                      <a:pt x="14" y="74"/>
                    </a:lnTo>
                    <a:lnTo>
                      <a:pt x="13" y="76"/>
                    </a:lnTo>
                    <a:lnTo>
                      <a:pt x="9" y="76"/>
                    </a:lnTo>
                    <a:lnTo>
                      <a:pt x="8" y="79"/>
                    </a:lnTo>
                    <a:lnTo>
                      <a:pt x="5" y="79"/>
                    </a:lnTo>
                    <a:lnTo>
                      <a:pt x="2" y="80"/>
                    </a:lnTo>
                    <a:lnTo>
                      <a:pt x="0" y="79"/>
                    </a:lnTo>
                    <a:lnTo>
                      <a:pt x="0" y="76"/>
                    </a:lnTo>
                    <a:lnTo>
                      <a:pt x="0" y="68"/>
                    </a:lnTo>
                    <a:lnTo>
                      <a:pt x="0" y="65"/>
                    </a:lnTo>
                    <a:lnTo>
                      <a:pt x="0" y="62"/>
                    </a:lnTo>
                    <a:lnTo>
                      <a:pt x="0" y="56"/>
                    </a:lnTo>
                    <a:lnTo>
                      <a:pt x="5" y="55"/>
                    </a:lnTo>
                    <a:lnTo>
                      <a:pt x="8" y="55"/>
                    </a:lnTo>
                    <a:lnTo>
                      <a:pt x="13" y="52"/>
                    </a:lnTo>
                    <a:lnTo>
                      <a:pt x="13" y="48"/>
                    </a:lnTo>
                    <a:lnTo>
                      <a:pt x="13" y="43"/>
                    </a:lnTo>
                    <a:lnTo>
                      <a:pt x="17" y="43"/>
                    </a:lnTo>
                    <a:lnTo>
                      <a:pt x="20" y="42"/>
                    </a:lnTo>
                    <a:lnTo>
                      <a:pt x="17" y="37"/>
                    </a:lnTo>
                    <a:lnTo>
                      <a:pt x="17" y="34"/>
                    </a:lnTo>
                    <a:lnTo>
                      <a:pt x="22" y="33"/>
                    </a:lnTo>
                    <a:lnTo>
                      <a:pt x="22" y="28"/>
                    </a:lnTo>
                    <a:lnTo>
                      <a:pt x="25" y="23"/>
                    </a:lnTo>
                    <a:lnTo>
                      <a:pt x="26" y="20"/>
                    </a:lnTo>
                    <a:lnTo>
                      <a:pt x="29" y="17"/>
                    </a:lnTo>
                    <a:lnTo>
                      <a:pt x="34" y="11"/>
                    </a:lnTo>
                    <a:lnTo>
                      <a:pt x="40" y="8"/>
                    </a:lnTo>
                    <a:lnTo>
                      <a:pt x="45" y="6"/>
                    </a:lnTo>
                    <a:lnTo>
                      <a:pt x="46" y="3"/>
                    </a:lnTo>
                    <a:lnTo>
                      <a:pt x="54" y="0"/>
                    </a:lnTo>
                    <a:lnTo>
                      <a:pt x="57" y="0"/>
                    </a:lnTo>
                    <a:lnTo>
                      <a:pt x="65" y="0"/>
                    </a:lnTo>
                    <a:lnTo>
                      <a:pt x="66" y="3"/>
                    </a:lnTo>
                    <a:lnTo>
                      <a:pt x="66" y="8"/>
                    </a:lnTo>
                    <a:lnTo>
                      <a:pt x="65" y="11"/>
                    </a:lnTo>
                    <a:lnTo>
                      <a:pt x="62" y="20"/>
                    </a:lnTo>
                    <a:lnTo>
                      <a:pt x="65" y="23"/>
                    </a:lnTo>
                    <a:lnTo>
                      <a:pt x="70" y="25"/>
                    </a:lnTo>
                    <a:lnTo>
                      <a:pt x="74" y="28"/>
                    </a:lnTo>
                    <a:lnTo>
                      <a:pt x="77" y="27"/>
                    </a:lnTo>
                    <a:lnTo>
                      <a:pt x="79" y="33"/>
                    </a:lnTo>
                    <a:lnTo>
                      <a:pt x="77" y="34"/>
                    </a:lnTo>
                    <a:lnTo>
                      <a:pt x="77" y="40"/>
                    </a:lnTo>
                    <a:lnTo>
                      <a:pt x="77" y="43"/>
                    </a:lnTo>
                    <a:lnTo>
                      <a:pt x="77" y="49"/>
                    </a:lnTo>
                    <a:lnTo>
                      <a:pt x="79" y="49"/>
                    </a:lnTo>
                    <a:lnTo>
                      <a:pt x="77" y="49"/>
                    </a:lnTo>
                    <a:lnTo>
                      <a:pt x="77" y="92"/>
                    </a:lnTo>
                    <a:lnTo>
                      <a:pt x="40" y="79"/>
                    </a:lnTo>
                    <a:close/>
                  </a:path>
                </a:pathLst>
              </a:custGeom>
              <a:solidFill>
                <a:srgbClr val="A4CA95"/>
              </a:solidFill>
              <a:ln w="9525">
                <a:noFill/>
                <a:round/>
                <a:headEnd/>
                <a:tailEnd/>
              </a:ln>
            </p:spPr>
            <p:txBody>
              <a:bodyPr/>
              <a:lstStyle/>
              <a:p>
                <a:endParaRPr lang="en-US"/>
              </a:p>
            </p:txBody>
          </p:sp>
          <p:sp>
            <p:nvSpPr>
              <p:cNvPr id="3762" name="Freeform 313"/>
              <p:cNvSpPr>
                <a:spLocks/>
              </p:cNvSpPr>
              <p:nvPr/>
            </p:nvSpPr>
            <p:spPr bwMode="gray">
              <a:xfrm>
                <a:off x="4826" y="1418"/>
                <a:ext cx="243" cy="114"/>
              </a:xfrm>
              <a:custGeom>
                <a:avLst/>
                <a:gdLst>
                  <a:gd name="T0" fmla="*/ 9 w 243"/>
                  <a:gd name="T1" fmla="*/ 86 h 114"/>
                  <a:gd name="T2" fmla="*/ 20 w 243"/>
                  <a:gd name="T3" fmla="*/ 87 h 114"/>
                  <a:gd name="T4" fmla="*/ 21 w 243"/>
                  <a:gd name="T5" fmla="*/ 93 h 114"/>
                  <a:gd name="T6" fmla="*/ 12 w 243"/>
                  <a:gd name="T7" fmla="*/ 96 h 114"/>
                  <a:gd name="T8" fmla="*/ 9 w 243"/>
                  <a:gd name="T9" fmla="*/ 99 h 114"/>
                  <a:gd name="T10" fmla="*/ 12 w 243"/>
                  <a:gd name="T11" fmla="*/ 108 h 114"/>
                  <a:gd name="T12" fmla="*/ 21 w 243"/>
                  <a:gd name="T13" fmla="*/ 105 h 114"/>
                  <a:gd name="T14" fmla="*/ 27 w 243"/>
                  <a:gd name="T15" fmla="*/ 105 h 114"/>
                  <a:gd name="T16" fmla="*/ 27 w 243"/>
                  <a:gd name="T17" fmla="*/ 95 h 114"/>
                  <a:gd name="T18" fmla="*/ 27 w 243"/>
                  <a:gd name="T19" fmla="*/ 86 h 114"/>
                  <a:gd name="T20" fmla="*/ 32 w 243"/>
                  <a:gd name="T21" fmla="*/ 90 h 114"/>
                  <a:gd name="T22" fmla="*/ 41 w 243"/>
                  <a:gd name="T23" fmla="*/ 87 h 114"/>
                  <a:gd name="T24" fmla="*/ 57 w 243"/>
                  <a:gd name="T25" fmla="*/ 84 h 114"/>
                  <a:gd name="T26" fmla="*/ 70 w 243"/>
                  <a:gd name="T27" fmla="*/ 74 h 114"/>
                  <a:gd name="T28" fmla="*/ 78 w 243"/>
                  <a:gd name="T29" fmla="*/ 74 h 114"/>
                  <a:gd name="T30" fmla="*/ 84 w 243"/>
                  <a:gd name="T31" fmla="*/ 82 h 114"/>
                  <a:gd name="T32" fmla="*/ 84 w 243"/>
                  <a:gd name="T33" fmla="*/ 67 h 114"/>
                  <a:gd name="T34" fmla="*/ 93 w 243"/>
                  <a:gd name="T35" fmla="*/ 49 h 114"/>
                  <a:gd name="T36" fmla="*/ 97 w 243"/>
                  <a:gd name="T37" fmla="*/ 59 h 114"/>
                  <a:gd name="T38" fmla="*/ 97 w 243"/>
                  <a:gd name="T39" fmla="*/ 73 h 114"/>
                  <a:gd name="T40" fmla="*/ 92 w 243"/>
                  <a:gd name="T41" fmla="*/ 95 h 114"/>
                  <a:gd name="T42" fmla="*/ 104 w 243"/>
                  <a:gd name="T43" fmla="*/ 92 h 114"/>
                  <a:gd name="T44" fmla="*/ 109 w 243"/>
                  <a:gd name="T45" fmla="*/ 90 h 114"/>
                  <a:gd name="T46" fmla="*/ 109 w 243"/>
                  <a:gd name="T47" fmla="*/ 79 h 114"/>
                  <a:gd name="T48" fmla="*/ 104 w 243"/>
                  <a:gd name="T49" fmla="*/ 67 h 114"/>
                  <a:gd name="T50" fmla="*/ 104 w 243"/>
                  <a:gd name="T51" fmla="*/ 49 h 114"/>
                  <a:gd name="T52" fmla="*/ 117 w 243"/>
                  <a:gd name="T53" fmla="*/ 62 h 114"/>
                  <a:gd name="T54" fmla="*/ 121 w 243"/>
                  <a:gd name="T55" fmla="*/ 62 h 114"/>
                  <a:gd name="T56" fmla="*/ 126 w 243"/>
                  <a:gd name="T57" fmla="*/ 61 h 114"/>
                  <a:gd name="T58" fmla="*/ 123 w 243"/>
                  <a:gd name="T59" fmla="*/ 42 h 114"/>
                  <a:gd name="T60" fmla="*/ 138 w 243"/>
                  <a:gd name="T61" fmla="*/ 36 h 114"/>
                  <a:gd name="T62" fmla="*/ 141 w 243"/>
                  <a:gd name="T63" fmla="*/ 27 h 114"/>
                  <a:gd name="T64" fmla="*/ 155 w 243"/>
                  <a:gd name="T65" fmla="*/ 23 h 114"/>
                  <a:gd name="T66" fmla="*/ 161 w 243"/>
                  <a:gd name="T67" fmla="*/ 21 h 114"/>
                  <a:gd name="T68" fmla="*/ 167 w 243"/>
                  <a:gd name="T69" fmla="*/ 17 h 114"/>
                  <a:gd name="T70" fmla="*/ 171 w 243"/>
                  <a:gd name="T71" fmla="*/ 11 h 114"/>
                  <a:gd name="T72" fmla="*/ 178 w 243"/>
                  <a:gd name="T73" fmla="*/ 0 h 114"/>
                  <a:gd name="T74" fmla="*/ 180 w 243"/>
                  <a:gd name="T75" fmla="*/ 8 h 114"/>
                  <a:gd name="T76" fmla="*/ 187 w 243"/>
                  <a:gd name="T77" fmla="*/ 11 h 114"/>
                  <a:gd name="T78" fmla="*/ 198 w 243"/>
                  <a:gd name="T79" fmla="*/ 15 h 114"/>
                  <a:gd name="T80" fmla="*/ 198 w 243"/>
                  <a:gd name="T81" fmla="*/ 28 h 114"/>
                  <a:gd name="T82" fmla="*/ 186 w 243"/>
                  <a:gd name="T83" fmla="*/ 40 h 114"/>
                  <a:gd name="T84" fmla="*/ 195 w 243"/>
                  <a:gd name="T85" fmla="*/ 39 h 114"/>
                  <a:gd name="T86" fmla="*/ 203 w 243"/>
                  <a:gd name="T87" fmla="*/ 42 h 114"/>
                  <a:gd name="T88" fmla="*/ 215 w 243"/>
                  <a:gd name="T89" fmla="*/ 49 h 114"/>
                  <a:gd name="T90" fmla="*/ 226 w 243"/>
                  <a:gd name="T91" fmla="*/ 46 h 114"/>
                  <a:gd name="T92" fmla="*/ 232 w 243"/>
                  <a:gd name="T93" fmla="*/ 43 h 114"/>
                  <a:gd name="T94" fmla="*/ 240 w 243"/>
                  <a:gd name="T95" fmla="*/ 49 h 114"/>
                  <a:gd name="T96" fmla="*/ 243 w 243"/>
                  <a:gd name="T97" fmla="*/ 52 h 114"/>
                  <a:gd name="T98" fmla="*/ 0 w 243"/>
                  <a:gd name="T99" fmla="*/ 84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3"/>
                  <a:gd name="T151" fmla="*/ 0 h 114"/>
                  <a:gd name="T152" fmla="*/ 243 w 243"/>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3" h="114">
                    <a:moveTo>
                      <a:pt x="0" y="84"/>
                    </a:moveTo>
                    <a:lnTo>
                      <a:pt x="7" y="86"/>
                    </a:lnTo>
                    <a:lnTo>
                      <a:pt x="9" y="86"/>
                    </a:lnTo>
                    <a:lnTo>
                      <a:pt x="16" y="86"/>
                    </a:lnTo>
                    <a:lnTo>
                      <a:pt x="16" y="87"/>
                    </a:lnTo>
                    <a:lnTo>
                      <a:pt x="20" y="87"/>
                    </a:lnTo>
                    <a:lnTo>
                      <a:pt x="20" y="92"/>
                    </a:lnTo>
                    <a:lnTo>
                      <a:pt x="21" y="92"/>
                    </a:lnTo>
                    <a:lnTo>
                      <a:pt x="21" y="93"/>
                    </a:lnTo>
                    <a:lnTo>
                      <a:pt x="20" y="95"/>
                    </a:lnTo>
                    <a:lnTo>
                      <a:pt x="15" y="96"/>
                    </a:lnTo>
                    <a:lnTo>
                      <a:pt x="12" y="96"/>
                    </a:lnTo>
                    <a:lnTo>
                      <a:pt x="15" y="96"/>
                    </a:lnTo>
                    <a:lnTo>
                      <a:pt x="12" y="96"/>
                    </a:lnTo>
                    <a:lnTo>
                      <a:pt x="9" y="99"/>
                    </a:lnTo>
                    <a:lnTo>
                      <a:pt x="9" y="102"/>
                    </a:lnTo>
                    <a:lnTo>
                      <a:pt x="9" y="107"/>
                    </a:lnTo>
                    <a:lnTo>
                      <a:pt x="12" y="108"/>
                    </a:lnTo>
                    <a:lnTo>
                      <a:pt x="15" y="108"/>
                    </a:lnTo>
                    <a:lnTo>
                      <a:pt x="20" y="107"/>
                    </a:lnTo>
                    <a:lnTo>
                      <a:pt x="21" y="105"/>
                    </a:lnTo>
                    <a:lnTo>
                      <a:pt x="24" y="102"/>
                    </a:lnTo>
                    <a:lnTo>
                      <a:pt x="24" y="101"/>
                    </a:lnTo>
                    <a:lnTo>
                      <a:pt x="27" y="105"/>
                    </a:lnTo>
                    <a:lnTo>
                      <a:pt x="27" y="99"/>
                    </a:lnTo>
                    <a:lnTo>
                      <a:pt x="27" y="96"/>
                    </a:lnTo>
                    <a:lnTo>
                      <a:pt x="27" y="95"/>
                    </a:lnTo>
                    <a:lnTo>
                      <a:pt x="27" y="93"/>
                    </a:lnTo>
                    <a:lnTo>
                      <a:pt x="29" y="90"/>
                    </a:lnTo>
                    <a:lnTo>
                      <a:pt x="27" y="86"/>
                    </a:lnTo>
                    <a:lnTo>
                      <a:pt x="29" y="82"/>
                    </a:lnTo>
                    <a:lnTo>
                      <a:pt x="33" y="84"/>
                    </a:lnTo>
                    <a:lnTo>
                      <a:pt x="32" y="90"/>
                    </a:lnTo>
                    <a:lnTo>
                      <a:pt x="33" y="93"/>
                    </a:lnTo>
                    <a:lnTo>
                      <a:pt x="40" y="92"/>
                    </a:lnTo>
                    <a:lnTo>
                      <a:pt x="41" y="87"/>
                    </a:lnTo>
                    <a:lnTo>
                      <a:pt x="46" y="84"/>
                    </a:lnTo>
                    <a:lnTo>
                      <a:pt x="53" y="82"/>
                    </a:lnTo>
                    <a:lnTo>
                      <a:pt x="57" y="84"/>
                    </a:lnTo>
                    <a:lnTo>
                      <a:pt x="64" y="82"/>
                    </a:lnTo>
                    <a:lnTo>
                      <a:pt x="66" y="82"/>
                    </a:lnTo>
                    <a:lnTo>
                      <a:pt x="70" y="74"/>
                    </a:lnTo>
                    <a:lnTo>
                      <a:pt x="78" y="74"/>
                    </a:lnTo>
                    <a:lnTo>
                      <a:pt x="81" y="76"/>
                    </a:lnTo>
                    <a:lnTo>
                      <a:pt x="78" y="74"/>
                    </a:lnTo>
                    <a:lnTo>
                      <a:pt x="81" y="74"/>
                    </a:lnTo>
                    <a:lnTo>
                      <a:pt x="81" y="80"/>
                    </a:lnTo>
                    <a:lnTo>
                      <a:pt x="84" y="82"/>
                    </a:lnTo>
                    <a:lnTo>
                      <a:pt x="86" y="74"/>
                    </a:lnTo>
                    <a:lnTo>
                      <a:pt x="84" y="74"/>
                    </a:lnTo>
                    <a:lnTo>
                      <a:pt x="84" y="67"/>
                    </a:lnTo>
                    <a:lnTo>
                      <a:pt x="84" y="62"/>
                    </a:lnTo>
                    <a:lnTo>
                      <a:pt x="89" y="54"/>
                    </a:lnTo>
                    <a:lnTo>
                      <a:pt x="93" y="49"/>
                    </a:lnTo>
                    <a:lnTo>
                      <a:pt x="101" y="48"/>
                    </a:lnTo>
                    <a:lnTo>
                      <a:pt x="98" y="54"/>
                    </a:lnTo>
                    <a:lnTo>
                      <a:pt x="97" y="59"/>
                    </a:lnTo>
                    <a:lnTo>
                      <a:pt x="93" y="62"/>
                    </a:lnTo>
                    <a:lnTo>
                      <a:pt x="97" y="67"/>
                    </a:lnTo>
                    <a:lnTo>
                      <a:pt x="97" y="73"/>
                    </a:lnTo>
                    <a:lnTo>
                      <a:pt x="97" y="82"/>
                    </a:lnTo>
                    <a:lnTo>
                      <a:pt x="97" y="87"/>
                    </a:lnTo>
                    <a:lnTo>
                      <a:pt x="92" y="95"/>
                    </a:lnTo>
                    <a:lnTo>
                      <a:pt x="93" y="101"/>
                    </a:lnTo>
                    <a:lnTo>
                      <a:pt x="98" y="99"/>
                    </a:lnTo>
                    <a:lnTo>
                      <a:pt x="104" y="92"/>
                    </a:lnTo>
                    <a:lnTo>
                      <a:pt x="104" y="87"/>
                    </a:lnTo>
                    <a:lnTo>
                      <a:pt x="106" y="84"/>
                    </a:lnTo>
                    <a:lnTo>
                      <a:pt x="109" y="90"/>
                    </a:lnTo>
                    <a:lnTo>
                      <a:pt x="114" y="86"/>
                    </a:lnTo>
                    <a:lnTo>
                      <a:pt x="114" y="80"/>
                    </a:lnTo>
                    <a:lnTo>
                      <a:pt x="109" y="79"/>
                    </a:lnTo>
                    <a:lnTo>
                      <a:pt x="104" y="76"/>
                    </a:lnTo>
                    <a:lnTo>
                      <a:pt x="104" y="73"/>
                    </a:lnTo>
                    <a:lnTo>
                      <a:pt x="104" y="67"/>
                    </a:lnTo>
                    <a:lnTo>
                      <a:pt x="101" y="62"/>
                    </a:lnTo>
                    <a:lnTo>
                      <a:pt x="98" y="59"/>
                    </a:lnTo>
                    <a:lnTo>
                      <a:pt x="104" y="49"/>
                    </a:lnTo>
                    <a:lnTo>
                      <a:pt x="109" y="54"/>
                    </a:lnTo>
                    <a:lnTo>
                      <a:pt x="114" y="62"/>
                    </a:lnTo>
                    <a:lnTo>
                      <a:pt x="117" y="62"/>
                    </a:lnTo>
                    <a:lnTo>
                      <a:pt x="114" y="61"/>
                    </a:lnTo>
                    <a:lnTo>
                      <a:pt x="114" y="54"/>
                    </a:lnTo>
                    <a:lnTo>
                      <a:pt x="121" y="62"/>
                    </a:lnTo>
                    <a:lnTo>
                      <a:pt x="123" y="67"/>
                    </a:lnTo>
                    <a:lnTo>
                      <a:pt x="126" y="67"/>
                    </a:lnTo>
                    <a:lnTo>
                      <a:pt x="126" y="61"/>
                    </a:lnTo>
                    <a:lnTo>
                      <a:pt x="121" y="54"/>
                    </a:lnTo>
                    <a:lnTo>
                      <a:pt x="118" y="52"/>
                    </a:lnTo>
                    <a:lnTo>
                      <a:pt x="123" y="42"/>
                    </a:lnTo>
                    <a:lnTo>
                      <a:pt x="130" y="42"/>
                    </a:lnTo>
                    <a:lnTo>
                      <a:pt x="138" y="40"/>
                    </a:lnTo>
                    <a:lnTo>
                      <a:pt x="138" y="36"/>
                    </a:lnTo>
                    <a:lnTo>
                      <a:pt x="138" y="33"/>
                    </a:lnTo>
                    <a:lnTo>
                      <a:pt x="135" y="30"/>
                    </a:lnTo>
                    <a:lnTo>
                      <a:pt x="141" y="27"/>
                    </a:lnTo>
                    <a:lnTo>
                      <a:pt x="146" y="24"/>
                    </a:lnTo>
                    <a:lnTo>
                      <a:pt x="150" y="24"/>
                    </a:lnTo>
                    <a:lnTo>
                      <a:pt x="155" y="23"/>
                    </a:lnTo>
                    <a:lnTo>
                      <a:pt x="150" y="18"/>
                    </a:lnTo>
                    <a:lnTo>
                      <a:pt x="158" y="17"/>
                    </a:lnTo>
                    <a:lnTo>
                      <a:pt x="161" y="21"/>
                    </a:lnTo>
                    <a:lnTo>
                      <a:pt x="163" y="23"/>
                    </a:lnTo>
                    <a:lnTo>
                      <a:pt x="166" y="21"/>
                    </a:lnTo>
                    <a:lnTo>
                      <a:pt x="167" y="17"/>
                    </a:lnTo>
                    <a:lnTo>
                      <a:pt x="171" y="17"/>
                    </a:lnTo>
                    <a:lnTo>
                      <a:pt x="171" y="14"/>
                    </a:lnTo>
                    <a:lnTo>
                      <a:pt x="171" y="11"/>
                    </a:lnTo>
                    <a:lnTo>
                      <a:pt x="174" y="8"/>
                    </a:lnTo>
                    <a:lnTo>
                      <a:pt x="175" y="3"/>
                    </a:lnTo>
                    <a:lnTo>
                      <a:pt x="178" y="0"/>
                    </a:lnTo>
                    <a:lnTo>
                      <a:pt x="183" y="2"/>
                    </a:lnTo>
                    <a:lnTo>
                      <a:pt x="180" y="6"/>
                    </a:lnTo>
                    <a:lnTo>
                      <a:pt x="180" y="8"/>
                    </a:lnTo>
                    <a:lnTo>
                      <a:pt x="183" y="9"/>
                    </a:lnTo>
                    <a:lnTo>
                      <a:pt x="183" y="11"/>
                    </a:lnTo>
                    <a:lnTo>
                      <a:pt x="187" y="11"/>
                    </a:lnTo>
                    <a:lnTo>
                      <a:pt x="194" y="8"/>
                    </a:lnTo>
                    <a:lnTo>
                      <a:pt x="198" y="11"/>
                    </a:lnTo>
                    <a:lnTo>
                      <a:pt x="198" y="15"/>
                    </a:lnTo>
                    <a:lnTo>
                      <a:pt x="200" y="21"/>
                    </a:lnTo>
                    <a:lnTo>
                      <a:pt x="200" y="24"/>
                    </a:lnTo>
                    <a:lnTo>
                      <a:pt x="198" y="28"/>
                    </a:lnTo>
                    <a:lnTo>
                      <a:pt x="194" y="33"/>
                    </a:lnTo>
                    <a:lnTo>
                      <a:pt x="187" y="34"/>
                    </a:lnTo>
                    <a:lnTo>
                      <a:pt x="186" y="40"/>
                    </a:lnTo>
                    <a:lnTo>
                      <a:pt x="174" y="46"/>
                    </a:lnTo>
                    <a:lnTo>
                      <a:pt x="191" y="42"/>
                    </a:lnTo>
                    <a:lnTo>
                      <a:pt x="195" y="39"/>
                    </a:lnTo>
                    <a:lnTo>
                      <a:pt x="203" y="40"/>
                    </a:lnTo>
                    <a:lnTo>
                      <a:pt x="211" y="42"/>
                    </a:lnTo>
                    <a:lnTo>
                      <a:pt x="203" y="42"/>
                    </a:lnTo>
                    <a:lnTo>
                      <a:pt x="208" y="42"/>
                    </a:lnTo>
                    <a:lnTo>
                      <a:pt x="214" y="46"/>
                    </a:lnTo>
                    <a:lnTo>
                      <a:pt x="215" y="49"/>
                    </a:lnTo>
                    <a:lnTo>
                      <a:pt x="223" y="49"/>
                    </a:lnTo>
                    <a:lnTo>
                      <a:pt x="228" y="52"/>
                    </a:lnTo>
                    <a:lnTo>
                      <a:pt x="226" y="46"/>
                    </a:lnTo>
                    <a:lnTo>
                      <a:pt x="223" y="42"/>
                    </a:lnTo>
                    <a:lnTo>
                      <a:pt x="228" y="42"/>
                    </a:lnTo>
                    <a:lnTo>
                      <a:pt x="232" y="43"/>
                    </a:lnTo>
                    <a:lnTo>
                      <a:pt x="228" y="40"/>
                    </a:lnTo>
                    <a:lnTo>
                      <a:pt x="238" y="43"/>
                    </a:lnTo>
                    <a:lnTo>
                      <a:pt x="240" y="49"/>
                    </a:lnTo>
                    <a:lnTo>
                      <a:pt x="243" y="49"/>
                    </a:lnTo>
                    <a:lnTo>
                      <a:pt x="235" y="46"/>
                    </a:lnTo>
                    <a:lnTo>
                      <a:pt x="243" y="52"/>
                    </a:lnTo>
                    <a:lnTo>
                      <a:pt x="238" y="55"/>
                    </a:lnTo>
                    <a:lnTo>
                      <a:pt x="235" y="114"/>
                    </a:lnTo>
                    <a:lnTo>
                      <a:pt x="0" y="84"/>
                    </a:lnTo>
                    <a:close/>
                  </a:path>
                </a:pathLst>
              </a:custGeom>
              <a:solidFill>
                <a:srgbClr val="A4CA95"/>
              </a:solidFill>
              <a:ln w="9525">
                <a:noFill/>
                <a:round/>
                <a:headEnd/>
                <a:tailEnd/>
              </a:ln>
            </p:spPr>
            <p:txBody>
              <a:bodyPr/>
              <a:lstStyle/>
              <a:p>
                <a:endParaRPr lang="en-US"/>
              </a:p>
            </p:txBody>
          </p:sp>
          <p:sp>
            <p:nvSpPr>
              <p:cNvPr id="3763" name="Freeform 314"/>
              <p:cNvSpPr>
                <a:spLocks/>
              </p:cNvSpPr>
              <p:nvPr/>
            </p:nvSpPr>
            <p:spPr bwMode="gray">
              <a:xfrm>
                <a:off x="5061" y="1467"/>
                <a:ext cx="154" cy="130"/>
              </a:xfrm>
              <a:custGeom>
                <a:avLst/>
                <a:gdLst>
                  <a:gd name="T0" fmla="*/ 3 w 154"/>
                  <a:gd name="T1" fmla="*/ 7 h 130"/>
                  <a:gd name="T2" fmla="*/ 5 w 154"/>
                  <a:gd name="T3" fmla="*/ 18 h 130"/>
                  <a:gd name="T4" fmla="*/ 9 w 154"/>
                  <a:gd name="T5" fmla="*/ 10 h 130"/>
                  <a:gd name="T6" fmla="*/ 20 w 154"/>
                  <a:gd name="T7" fmla="*/ 13 h 130"/>
                  <a:gd name="T8" fmla="*/ 28 w 154"/>
                  <a:gd name="T9" fmla="*/ 12 h 130"/>
                  <a:gd name="T10" fmla="*/ 28 w 154"/>
                  <a:gd name="T11" fmla="*/ 5 h 130"/>
                  <a:gd name="T12" fmla="*/ 37 w 154"/>
                  <a:gd name="T13" fmla="*/ 3 h 130"/>
                  <a:gd name="T14" fmla="*/ 34 w 154"/>
                  <a:gd name="T15" fmla="*/ 3 h 130"/>
                  <a:gd name="T16" fmla="*/ 45 w 154"/>
                  <a:gd name="T17" fmla="*/ 6 h 130"/>
                  <a:gd name="T18" fmla="*/ 45 w 154"/>
                  <a:gd name="T19" fmla="*/ 13 h 130"/>
                  <a:gd name="T20" fmla="*/ 56 w 154"/>
                  <a:gd name="T21" fmla="*/ 12 h 130"/>
                  <a:gd name="T22" fmla="*/ 59 w 154"/>
                  <a:gd name="T23" fmla="*/ 16 h 130"/>
                  <a:gd name="T24" fmla="*/ 73 w 154"/>
                  <a:gd name="T25" fmla="*/ 16 h 130"/>
                  <a:gd name="T26" fmla="*/ 80 w 154"/>
                  <a:gd name="T27" fmla="*/ 25 h 130"/>
                  <a:gd name="T28" fmla="*/ 80 w 154"/>
                  <a:gd name="T29" fmla="*/ 31 h 130"/>
                  <a:gd name="T30" fmla="*/ 93 w 154"/>
                  <a:gd name="T31" fmla="*/ 30 h 130"/>
                  <a:gd name="T32" fmla="*/ 102 w 154"/>
                  <a:gd name="T33" fmla="*/ 30 h 130"/>
                  <a:gd name="T34" fmla="*/ 105 w 154"/>
                  <a:gd name="T35" fmla="*/ 37 h 130"/>
                  <a:gd name="T36" fmla="*/ 119 w 154"/>
                  <a:gd name="T37" fmla="*/ 27 h 130"/>
                  <a:gd name="T38" fmla="*/ 122 w 154"/>
                  <a:gd name="T39" fmla="*/ 33 h 130"/>
                  <a:gd name="T40" fmla="*/ 137 w 154"/>
                  <a:gd name="T41" fmla="*/ 38 h 130"/>
                  <a:gd name="T42" fmla="*/ 147 w 154"/>
                  <a:gd name="T43" fmla="*/ 46 h 130"/>
                  <a:gd name="T44" fmla="*/ 147 w 154"/>
                  <a:gd name="T45" fmla="*/ 59 h 130"/>
                  <a:gd name="T46" fmla="*/ 147 w 154"/>
                  <a:gd name="T47" fmla="*/ 65 h 130"/>
                  <a:gd name="T48" fmla="*/ 145 w 154"/>
                  <a:gd name="T49" fmla="*/ 69 h 130"/>
                  <a:gd name="T50" fmla="*/ 145 w 154"/>
                  <a:gd name="T51" fmla="*/ 69 h 130"/>
                  <a:gd name="T52" fmla="*/ 145 w 154"/>
                  <a:gd name="T53" fmla="*/ 69 h 130"/>
                  <a:gd name="T54" fmla="*/ 145 w 154"/>
                  <a:gd name="T55" fmla="*/ 69 h 130"/>
                  <a:gd name="T56" fmla="*/ 145 w 154"/>
                  <a:gd name="T57" fmla="*/ 69 h 130"/>
                  <a:gd name="T58" fmla="*/ 151 w 154"/>
                  <a:gd name="T59" fmla="*/ 81 h 130"/>
                  <a:gd name="T60" fmla="*/ 147 w 154"/>
                  <a:gd name="T61" fmla="*/ 77 h 130"/>
                  <a:gd name="T62" fmla="*/ 145 w 154"/>
                  <a:gd name="T63" fmla="*/ 66 h 130"/>
                  <a:gd name="T64" fmla="*/ 134 w 154"/>
                  <a:gd name="T65" fmla="*/ 56 h 130"/>
                  <a:gd name="T66" fmla="*/ 134 w 154"/>
                  <a:gd name="T67" fmla="*/ 62 h 130"/>
                  <a:gd name="T68" fmla="*/ 122 w 154"/>
                  <a:gd name="T69" fmla="*/ 65 h 130"/>
                  <a:gd name="T70" fmla="*/ 130 w 154"/>
                  <a:gd name="T71" fmla="*/ 77 h 130"/>
                  <a:gd name="T72" fmla="*/ 119 w 154"/>
                  <a:gd name="T73" fmla="*/ 77 h 130"/>
                  <a:gd name="T74" fmla="*/ 113 w 154"/>
                  <a:gd name="T75" fmla="*/ 83 h 130"/>
                  <a:gd name="T76" fmla="*/ 102 w 154"/>
                  <a:gd name="T77" fmla="*/ 90 h 130"/>
                  <a:gd name="T78" fmla="*/ 94 w 154"/>
                  <a:gd name="T79" fmla="*/ 92 h 130"/>
                  <a:gd name="T80" fmla="*/ 90 w 154"/>
                  <a:gd name="T81" fmla="*/ 90 h 130"/>
                  <a:gd name="T82" fmla="*/ 87 w 154"/>
                  <a:gd name="T83" fmla="*/ 102 h 130"/>
                  <a:gd name="T84" fmla="*/ 85 w 154"/>
                  <a:gd name="T85" fmla="*/ 111 h 130"/>
                  <a:gd name="T86" fmla="*/ 80 w 154"/>
                  <a:gd name="T87" fmla="*/ 121 h 130"/>
                  <a:gd name="T88" fmla="*/ 73 w 154"/>
                  <a:gd name="T89" fmla="*/ 130 h 130"/>
                  <a:gd name="T90" fmla="*/ 66 w 154"/>
                  <a:gd name="T91" fmla="*/ 123 h 130"/>
                  <a:gd name="T92" fmla="*/ 70 w 154"/>
                  <a:gd name="T93" fmla="*/ 108 h 130"/>
                  <a:gd name="T94" fmla="*/ 74 w 154"/>
                  <a:gd name="T95" fmla="*/ 97 h 130"/>
                  <a:gd name="T96" fmla="*/ 93 w 154"/>
                  <a:gd name="T97" fmla="*/ 81 h 130"/>
                  <a:gd name="T98" fmla="*/ 93 w 154"/>
                  <a:gd name="T99" fmla="*/ 71 h 130"/>
                  <a:gd name="T100" fmla="*/ 85 w 154"/>
                  <a:gd name="T101" fmla="*/ 78 h 130"/>
                  <a:gd name="T102" fmla="*/ 77 w 154"/>
                  <a:gd name="T103" fmla="*/ 78 h 130"/>
                  <a:gd name="T104" fmla="*/ 70 w 154"/>
                  <a:gd name="T105" fmla="*/ 81 h 130"/>
                  <a:gd name="T106" fmla="*/ 70 w 154"/>
                  <a:gd name="T107" fmla="*/ 90 h 130"/>
                  <a:gd name="T108" fmla="*/ 62 w 154"/>
                  <a:gd name="T109" fmla="*/ 92 h 130"/>
                  <a:gd name="T110" fmla="*/ 50 w 154"/>
                  <a:gd name="T111" fmla="*/ 94 h 130"/>
                  <a:gd name="T112" fmla="*/ 8 w 154"/>
                  <a:gd name="T113" fmla="*/ 3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
                  <a:gd name="T172" fmla="*/ 0 h 130"/>
                  <a:gd name="T173" fmla="*/ 154 w 154"/>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 h="130">
                    <a:moveTo>
                      <a:pt x="8" y="3"/>
                    </a:moveTo>
                    <a:lnTo>
                      <a:pt x="3" y="7"/>
                    </a:lnTo>
                    <a:lnTo>
                      <a:pt x="0" y="13"/>
                    </a:lnTo>
                    <a:lnTo>
                      <a:pt x="5" y="18"/>
                    </a:lnTo>
                    <a:lnTo>
                      <a:pt x="9" y="16"/>
                    </a:lnTo>
                    <a:lnTo>
                      <a:pt x="9" y="10"/>
                    </a:lnTo>
                    <a:lnTo>
                      <a:pt x="16" y="7"/>
                    </a:lnTo>
                    <a:lnTo>
                      <a:pt x="20" y="13"/>
                    </a:lnTo>
                    <a:lnTo>
                      <a:pt x="23" y="16"/>
                    </a:lnTo>
                    <a:lnTo>
                      <a:pt x="28" y="12"/>
                    </a:lnTo>
                    <a:lnTo>
                      <a:pt x="33" y="10"/>
                    </a:lnTo>
                    <a:lnTo>
                      <a:pt x="28" y="5"/>
                    </a:lnTo>
                    <a:lnTo>
                      <a:pt x="34" y="3"/>
                    </a:lnTo>
                    <a:lnTo>
                      <a:pt x="37" y="3"/>
                    </a:lnTo>
                    <a:lnTo>
                      <a:pt x="34" y="5"/>
                    </a:lnTo>
                    <a:lnTo>
                      <a:pt x="34" y="3"/>
                    </a:lnTo>
                    <a:lnTo>
                      <a:pt x="40" y="0"/>
                    </a:lnTo>
                    <a:lnTo>
                      <a:pt x="45" y="6"/>
                    </a:lnTo>
                    <a:lnTo>
                      <a:pt x="42" y="13"/>
                    </a:lnTo>
                    <a:lnTo>
                      <a:pt x="45" y="13"/>
                    </a:lnTo>
                    <a:lnTo>
                      <a:pt x="48" y="5"/>
                    </a:lnTo>
                    <a:lnTo>
                      <a:pt x="56" y="12"/>
                    </a:lnTo>
                    <a:lnTo>
                      <a:pt x="57" y="12"/>
                    </a:lnTo>
                    <a:lnTo>
                      <a:pt x="59" y="16"/>
                    </a:lnTo>
                    <a:lnTo>
                      <a:pt x="66" y="18"/>
                    </a:lnTo>
                    <a:lnTo>
                      <a:pt x="73" y="16"/>
                    </a:lnTo>
                    <a:lnTo>
                      <a:pt x="74" y="19"/>
                    </a:lnTo>
                    <a:lnTo>
                      <a:pt x="80" y="25"/>
                    </a:lnTo>
                    <a:lnTo>
                      <a:pt x="77" y="30"/>
                    </a:lnTo>
                    <a:lnTo>
                      <a:pt x="80" y="31"/>
                    </a:lnTo>
                    <a:lnTo>
                      <a:pt x="90" y="30"/>
                    </a:lnTo>
                    <a:lnTo>
                      <a:pt x="93" y="30"/>
                    </a:lnTo>
                    <a:lnTo>
                      <a:pt x="99" y="33"/>
                    </a:lnTo>
                    <a:lnTo>
                      <a:pt x="102" y="30"/>
                    </a:lnTo>
                    <a:lnTo>
                      <a:pt x="107" y="38"/>
                    </a:lnTo>
                    <a:lnTo>
                      <a:pt x="105" y="37"/>
                    </a:lnTo>
                    <a:lnTo>
                      <a:pt x="110" y="31"/>
                    </a:lnTo>
                    <a:lnTo>
                      <a:pt x="119" y="27"/>
                    </a:lnTo>
                    <a:lnTo>
                      <a:pt x="114" y="27"/>
                    </a:lnTo>
                    <a:lnTo>
                      <a:pt x="122" y="33"/>
                    </a:lnTo>
                    <a:lnTo>
                      <a:pt x="127" y="35"/>
                    </a:lnTo>
                    <a:lnTo>
                      <a:pt x="137" y="38"/>
                    </a:lnTo>
                    <a:lnTo>
                      <a:pt x="145" y="43"/>
                    </a:lnTo>
                    <a:lnTo>
                      <a:pt x="147" y="46"/>
                    </a:lnTo>
                    <a:lnTo>
                      <a:pt x="147" y="52"/>
                    </a:lnTo>
                    <a:lnTo>
                      <a:pt x="147" y="59"/>
                    </a:lnTo>
                    <a:lnTo>
                      <a:pt x="150" y="65"/>
                    </a:lnTo>
                    <a:lnTo>
                      <a:pt x="147" y="65"/>
                    </a:lnTo>
                    <a:lnTo>
                      <a:pt x="145" y="66"/>
                    </a:lnTo>
                    <a:lnTo>
                      <a:pt x="145" y="69"/>
                    </a:lnTo>
                    <a:lnTo>
                      <a:pt x="145" y="66"/>
                    </a:lnTo>
                    <a:lnTo>
                      <a:pt x="145" y="69"/>
                    </a:lnTo>
                    <a:lnTo>
                      <a:pt x="147" y="69"/>
                    </a:lnTo>
                    <a:lnTo>
                      <a:pt x="145" y="69"/>
                    </a:lnTo>
                    <a:lnTo>
                      <a:pt x="145" y="66"/>
                    </a:lnTo>
                    <a:lnTo>
                      <a:pt x="145" y="69"/>
                    </a:lnTo>
                    <a:lnTo>
                      <a:pt x="145" y="66"/>
                    </a:lnTo>
                    <a:lnTo>
                      <a:pt x="145" y="69"/>
                    </a:lnTo>
                    <a:lnTo>
                      <a:pt x="147" y="72"/>
                    </a:lnTo>
                    <a:lnTo>
                      <a:pt x="151" y="81"/>
                    </a:lnTo>
                    <a:lnTo>
                      <a:pt x="154" y="90"/>
                    </a:lnTo>
                    <a:lnTo>
                      <a:pt x="147" y="77"/>
                    </a:lnTo>
                    <a:lnTo>
                      <a:pt x="147" y="71"/>
                    </a:lnTo>
                    <a:lnTo>
                      <a:pt x="145" y="66"/>
                    </a:lnTo>
                    <a:lnTo>
                      <a:pt x="137" y="59"/>
                    </a:lnTo>
                    <a:lnTo>
                      <a:pt x="134" y="56"/>
                    </a:lnTo>
                    <a:lnTo>
                      <a:pt x="131" y="59"/>
                    </a:lnTo>
                    <a:lnTo>
                      <a:pt x="134" y="62"/>
                    </a:lnTo>
                    <a:lnTo>
                      <a:pt x="130" y="62"/>
                    </a:lnTo>
                    <a:lnTo>
                      <a:pt x="122" y="65"/>
                    </a:lnTo>
                    <a:lnTo>
                      <a:pt x="127" y="72"/>
                    </a:lnTo>
                    <a:lnTo>
                      <a:pt x="130" y="77"/>
                    </a:lnTo>
                    <a:lnTo>
                      <a:pt x="125" y="77"/>
                    </a:lnTo>
                    <a:lnTo>
                      <a:pt x="119" y="77"/>
                    </a:lnTo>
                    <a:lnTo>
                      <a:pt x="114" y="81"/>
                    </a:lnTo>
                    <a:lnTo>
                      <a:pt x="113" y="83"/>
                    </a:lnTo>
                    <a:lnTo>
                      <a:pt x="105" y="89"/>
                    </a:lnTo>
                    <a:lnTo>
                      <a:pt x="102" y="90"/>
                    </a:lnTo>
                    <a:lnTo>
                      <a:pt x="97" y="86"/>
                    </a:lnTo>
                    <a:lnTo>
                      <a:pt x="94" y="92"/>
                    </a:lnTo>
                    <a:lnTo>
                      <a:pt x="93" y="89"/>
                    </a:lnTo>
                    <a:lnTo>
                      <a:pt x="90" y="90"/>
                    </a:lnTo>
                    <a:lnTo>
                      <a:pt x="87" y="96"/>
                    </a:lnTo>
                    <a:lnTo>
                      <a:pt x="87" y="102"/>
                    </a:lnTo>
                    <a:lnTo>
                      <a:pt x="87" y="108"/>
                    </a:lnTo>
                    <a:lnTo>
                      <a:pt x="85" y="111"/>
                    </a:lnTo>
                    <a:lnTo>
                      <a:pt x="82" y="117"/>
                    </a:lnTo>
                    <a:lnTo>
                      <a:pt x="80" y="121"/>
                    </a:lnTo>
                    <a:lnTo>
                      <a:pt x="74" y="127"/>
                    </a:lnTo>
                    <a:lnTo>
                      <a:pt x="73" y="130"/>
                    </a:lnTo>
                    <a:lnTo>
                      <a:pt x="66" y="130"/>
                    </a:lnTo>
                    <a:lnTo>
                      <a:pt x="66" y="123"/>
                    </a:lnTo>
                    <a:lnTo>
                      <a:pt x="70" y="117"/>
                    </a:lnTo>
                    <a:lnTo>
                      <a:pt x="70" y="108"/>
                    </a:lnTo>
                    <a:lnTo>
                      <a:pt x="73" y="102"/>
                    </a:lnTo>
                    <a:lnTo>
                      <a:pt x="74" y="97"/>
                    </a:lnTo>
                    <a:lnTo>
                      <a:pt x="82" y="90"/>
                    </a:lnTo>
                    <a:lnTo>
                      <a:pt x="93" y="81"/>
                    </a:lnTo>
                    <a:lnTo>
                      <a:pt x="93" y="72"/>
                    </a:lnTo>
                    <a:lnTo>
                      <a:pt x="93" y="71"/>
                    </a:lnTo>
                    <a:lnTo>
                      <a:pt x="90" y="71"/>
                    </a:lnTo>
                    <a:lnTo>
                      <a:pt x="85" y="78"/>
                    </a:lnTo>
                    <a:lnTo>
                      <a:pt x="82" y="83"/>
                    </a:lnTo>
                    <a:lnTo>
                      <a:pt x="77" y="78"/>
                    </a:lnTo>
                    <a:lnTo>
                      <a:pt x="73" y="78"/>
                    </a:lnTo>
                    <a:lnTo>
                      <a:pt x="70" y="81"/>
                    </a:lnTo>
                    <a:lnTo>
                      <a:pt x="70" y="86"/>
                    </a:lnTo>
                    <a:lnTo>
                      <a:pt x="70" y="90"/>
                    </a:lnTo>
                    <a:lnTo>
                      <a:pt x="65" y="92"/>
                    </a:lnTo>
                    <a:lnTo>
                      <a:pt x="62" y="92"/>
                    </a:lnTo>
                    <a:lnTo>
                      <a:pt x="53" y="92"/>
                    </a:lnTo>
                    <a:lnTo>
                      <a:pt x="50" y="94"/>
                    </a:lnTo>
                    <a:lnTo>
                      <a:pt x="40" y="92"/>
                    </a:lnTo>
                    <a:lnTo>
                      <a:pt x="8" y="3"/>
                    </a:lnTo>
                    <a:close/>
                  </a:path>
                </a:pathLst>
              </a:custGeom>
              <a:solidFill>
                <a:srgbClr val="A4CA95"/>
              </a:solidFill>
              <a:ln w="9525">
                <a:noFill/>
                <a:round/>
                <a:headEnd/>
                <a:tailEnd/>
              </a:ln>
            </p:spPr>
            <p:txBody>
              <a:bodyPr/>
              <a:lstStyle/>
              <a:p>
                <a:endParaRPr lang="en-US"/>
              </a:p>
            </p:txBody>
          </p:sp>
          <p:sp>
            <p:nvSpPr>
              <p:cNvPr id="3764" name="Freeform 315"/>
              <p:cNvSpPr>
                <a:spLocks/>
              </p:cNvSpPr>
              <p:nvPr/>
            </p:nvSpPr>
            <p:spPr bwMode="gray">
              <a:xfrm>
                <a:off x="4940" y="1480"/>
                <a:ext cx="174" cy="177"/>
              </a:xfrm>
              <a:custGeom>
                <a:avLst/>
                <a:gdLst>
                  <a:gd name="T0" fmla="*/ 171 w 174"/>
                  <a:gd name="T1" fmla="*/ 79 h 177"/>
                  <a:gd name="T2" fmla="*/ 171 w 174"/>
                  <a:gd name="T3" fmla="*/ 81 h 177"/>
                  <a:gd name="T4" fmla="*/ 163 w 174"/>
                  <a:gd name="T5" fmla="*/ 83 h 177"/>
                  <a:gd name="T6" fmla="*/ 161 w 174"/>
                  <a:gd name="T7" fmla="*/ 81 h 177"/>
                  <a:gd name="T8" fmla="*/ 158 w 174"/>
                  <a:gd name="T9" fmla="*/ 76 h 177"/>
                  <a:gd name="T10" fmla="*/ 154 w 174"/>
                  <a:gd name="T11" fmla="*/ 81 h 177"/>
                  <a:gd name="T12" fmla="*/ 146 w 174"/>
                  <a:gd name="T13" fmla="*/ 87 h 177"/>
                  <a:gd name="T14" fmla="*/ 137 w 174"/>
                  <a:gd name="T15" fmla="*/ 96 h 177"/>
                  <a:gd name="T16" fmla="*/ 149 w 174"/>
                  <a:gd name="T17" fmla="*/ 102 h 177"/>
                  <a:gd name="T18" fmla="*/ 154 w 174"/>
                  <a:gd name="T19" fmla="*/ 104 h 177"/>
                  <a:gd name="T20" fmla="*/ 149 w 174"/>
                  <a:gd name="T21" fmla="*/ 115 h 177"/>
                  <a:gd name="T22" fmla="*/ 149 w 174"/>
                  <a:gd name="T23" fmla="*/ 118 h 177"/>
                  <a:gd name="T24" fmla="*/ 144 w 174"/>
                  <a:gd name="T25" fmla="*/ 130 h 177"/>
                  <a:gd name="T26" fmla="*/ 141 w 174"/>
                  <a:gd name="T27" fmla="*/ 138 h 177"/>
                  <a:gd name="T28" fmla="*/ 134 w 174"/>
                  <a:gd name="T29" fmla="*/ 145 h 177"/>
                  <a:gd name="T30" fmla="*/ 129 w 174"/>
                  <a:gd name="T31" fmla="*/ 148 h 177"/>
                  <a:gd name="T32" fmla="*/ 121 w 174"/>
                  <a:gd name="T33" fmla="*/ 151 h 177"/>
                  <a:gd name="T34" fmla="*/ 117 w 174"/>
                  <a:gd name="T35" fmla="*/ 157 h 177"/>
                  <a:gd name="T36" fmla="*/ 118 w 174"/>
                  <a:gd name="T37" fmla="*/ 167 h 177"/>
                  <a:gd name="T38" fmla="*/ 118 w 174"/>
                  <a:gd name="T39" fmla="*/ 174 h 177"/>
                  <a:gd name="T40" fmla="*/ 109 w 174"/>
                  <a:gd name="T41" fmla="*/ 176 h 177"/>
                  <a:gd name="T42" fmla="*/ 114 w 174"/>
                  <a:gd name="T43" fmla="*/ 171 h 177"/>
                  <a:gd name="T44" fmla="*/ 112 w 174"/>
                  <a:gd name="T45" fmla="*/ 164 h 177"/>
                  <a:gd name="T46" fmla="*/ 109 w 174"/>
                  <a:gd name="T47" fmla="*/ 163 h 177"/>
                  <a:gd name="T48" fmla="*/ 109 w 174"/>
                  <a:gd name="T49" fmla="*/ 158 h 177"/>
                  <a:gd name="T50" fmla="*/ 104 w 174"/>
                  <a:gd name="T51" fmla="*/ 161 h 177"/>
                  <a:gd name="T52" fmla="*/ 101 w 174"/>
                  <a:gd name="T53" fmla="*/ 158 h 177"/>
                  <a:gd name="T54" fmla="*/ 100 w 174"/>
                  <a:gd name="T55" fmla="*/ 157 h 177"/>
                  <a:gd name="T56" fmla="*/ 92 w 174"/>
                  <a:gd name="T57" fmla="*/ 163 h 177"/>
                  <a:gd name="T58" fmla="*/ 101 w 174"/>
                  <a:gd name="T59" fmla="*/ 167 h 177"/>
                  <a:gd name="T60" fmla="*/ 101 w 174"/>
                  <a:gd name="T61" fmla="*/ 167 h 177"/>
                  <a:gd name="T62" fmla="*/ 84 w 174"/>
                  <a:gd name="T63" fmla="*/ 164 h 177"/>
                  <a:gd name="T64" fmla="*/ 53 w 174"/>
                  <a:gd name="T65" fmla="*/ 163 h 177"/>
                  <a:gd name="T66" fmla="*/ 7 w 174"/>
                  <a:gd name="T67" fmla="*/ 28 h 177"/>
                  <a:gd name="T68" fmla="*/ 134 w 174"/>
                  <a:gd name="T69" fmla="*/ 0 h 177"/>
                  <a:gd name="T70" fmla="*/ 163 w 174"/>
                  <a:gd name="T71" fmla="*/ 76 h 1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77"/>
                  <a:gd name="T110" fmla="*/ 174 w 174"/>
                  <a:gd name="T111" fmla="*/ 177 h 1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77">
                    <a:moveTo>
                      <a:pt x="174" y="79"/>
                    </a:moveTo>
                    <a:lnTo>
                      <a:pt x="171" y="79"/>
                    </a:lnTo>
                    <a:lnTo>
                      <a:pt x="174" y="79"/>
                    </a:lnTo>
                    <a:lnTo>
                      <a:pt x="171" y="81"/>
                    </a:lnTo>
                    <a:lnTo>
                      <a:pt x="166" y="81"/>
                    </a:lnTo>
                    <a:lnTo>
                      <a:pt x="163" y="83"/>
                    </a:lnTo>
                    <a:lnTo>
                      <a:pt x="163" y="81"/>
                    </a:lnTo>
                    <a:lnTo>
                      <a:pt x="161" y="81"/>
                    </a:lnTo>
                    <a:lnTo>
                      <a:pt x="161" y="79"/>
                    </a:lnTo>
                    <a:lnTo>
                      <a:pt x="158" y="76"/>
                    </a:lnTo>
                    <a:lnTo>
                      <a:pt x="155" y="79"/>
                    </a:lnTo>
                    <a:lnTo>
                      <a:pt x="154" y="81"/>
                    </a:lnTo>
                    <a:lnTo>
                      <a:pt x="151" y="83"/>
                    </a:lnTo>
                    <a:lnTo>
                      <a:pt x="146" y="87"/>
                    </a:lnTo>
                    <a:lnTo>
                      <a:pt x="138" y="92"/>
                    </a:lnTo>
                    <a:lnTo>
                      <a:pt x="137" y="96"/>
                    </a:lnTo>
                    <a:lnTo>
                      <a:pt x="138" y="102"/>
                    </a:lnTo>
                    <a:lnTo>
                      <a:pt x="149" y="102"/>
                    </a:lnTo>
                    <a:lnTo>
                      <a:pt x="154" y="102"/>
                    </a:lnTo>
                    <a:lnTo>
                      <a:pt x="154" y="104"/>
                    </a:lnTo>
                    <a:lnTo>
                      <a:pt x="151" y="111"/>
                    </a:lnTo>
                    <a:lnTo>
                      <a:pt x="149" y="115"/>
                    </a:lnTo>
                    <a:lnTo>
                      <a:pt x="149" y="117"/>
                    </a:lnTo>
                    <a:lnTo>
                      <a:pt x="149" y="118"/>
                    </a:lnTo>
                    <a:lnTo>
                      <a:pt x="146" y="126"/>
                    </a:lnTo>
                    <a:lnTo>
                      <a:pt x="144" y="130"/>
                    </a:lnTo>
                    <a:lnTo>
                      <a:pt x="144" y="135"/>
                    </a:lnTo>
                    <a:lnTo>
                      <a:pt x="141" y="138"/>
                    </a:lnTo>
                    <a:lnTo>
                      <a:pt x="138" y="142"/>
                    </a:lnTo>
                    <a:lnTo>
                      <a:pt x="134" y="145"/>
                    </a:lnTo>
                    <a:lnTo>
                      <a:pt x="134" y="148"/>
                    </a:lnTo>
                    <a:lnTo>
                      <a:pt x="129" y="148"/>
                    </a:lnTo>
                    <a:lnTo>
                      <a:pt x="126" y="148"/>
                    </a:lnTo>
                    <a:lnTo>
                      <a:pt x="121" y="151"/>
                    </a:lnTo>
                    <a:lnTo>
                      <a:pt x="118" y="157"/>
                    </a:lnTo>
                    <a:lnTo>
                      <a:pt x="117" y="157"/>
                    </a:lnTo>
                    <a:lnTo>
                      <a:pt x="117" y="163"/>
                    </a:lnTo>
                    <a:lnTo>
                      <a:pt x="118" y="167"/>
                    </a:lnTo>
                    <a:lnTo>
                      <a:pt x="121" y="170"/>
                    </a:lnTo>
                    <a:lnTo>
                      <a:pt x="118" y="174"/>
                    </a:lnTo>
                    <a:lnTo>
                      <a:pt x="112" y="177"/>
                    </a:lnTo>
                    <a:lnTo>
                      <a:pt x="109" y="176"/>
                    </a:lnTo>
                    <a:lnTo>
                      <a:pt x="114" y="174"/>
                    </a:lnTo>
                    <a:lnTo>
                      <a:pt x="114" y="171"/>
                    </a:lnTo>
                    <a:lnTo>
                      <a:pt x="114" y="169"/>
                    </a:lnTo>
                    <a:lnTo>
                      <a:pt x="112" y="164"/>
                    </a:lnTo>
                    <a:lnTo>
                      <a:pt x="109" y="164"/>
                    </a:lnTo>
                    <a:lnTo>
                      <a:pt x="109" y="163"/>
                    </a:lnTo>
                    <a:lnTo>
                      <a:pt x="109" y="161"/>
                    </a:lnTo>
                    <a:lnTo>
                      <a:pt x="109" y="158"/>
                    </a:lnTo>
                    <a:lnTo>
                      <a:pt x="106" y="158"/>
                    </a:lnTo>
                    <a:lnTo>
                      <a:pt x="104" y="161"/>
                    </a:lnTo>
                    <a:lnTo>
                      <a:pt x="101" y="163"/>
                    </a:lnTo>
                    <a:lnTo>
                      <a:pt x="101" y="158"/>
                    </a:lnTo>
                    <a:lnTo>
                      <a:pt x="104" y="155"/>
                    </a:lnTo>
                    <a:lnTo>
                      <a:pt x="100" y="157"/>
                    </a:lnTo>
                    <a:lnTo>
                      <a:pt x="94" y="158"/>
                    </a:lnTo>
                    <a:lnTo>
                      <a:pt x="92" y="163"/>
                    </a:lnTo>
                    <a:lnTo>
                      <a:pt x="97" y="164"/>
                    </a:lnTo>
                    <a:lnTo>
                      <a:pt x="101" y="167"/>
                    </a:lnTo>
                    <a:lnTo>
                      <a:pt x="101" y="164"/>
                    </a:lnTo>
                    <a:lnTo>
                      <a:pt x="101" y="167"/>
                    </a:lnTo>
                    <a:lnTo>
                      <a:pt x="101" y="164"/>
                    </a:lnTo>
                    <a:lnTo>
                      <a:pt x="84" y="164"/>
                    </a:lnTo>
                    <a:lnTo>
                      <a:pt x="64" y="167"/>
                    </a:lnTo>
                    <a:lnTo>
                      <a:pt x="53" y="163"/>
                    </a:lnTo>
                    <a:lnTo>
                      <a:pt x="0" y="169"/>
                    </a:lnTo>
                    <a:lnTo>
                      <a:pt x="7" y="28"/>
                    </a:lnTo>
                    <a:lnTo>
                      <a:pt x="129" y="0"/>
                    </a:lnTo>
                    <a:lnTo>
                      <a:pt x="134" y="0"/>
                    </a:lnTo>
                    <a:lnTo>
                      <a:pt x="169" y="31"/>
                    </a:lnTo>
                    <a:lnTo>
                      <a:pt x="163" y="76"/>
                    </a:lnTo>
                    <a:lnTo>
                      <a:pt x="174" y="79"/>
                    </a:lnTo>
                    <a:close/>
                  </a:path>
                </a:pathLst>
              </a:custGeom>
              <a:solidFill>
                <a:srgbClr val="A4CA95"/>
              </a:solidFill>
              <a:ln w="9525">
                <a:noFill/>
                <a:round/>
                <a:headEnd/>
                <a:tailEnd/>
              </a:ln>
            </p:spPr>
            <p:txBody>
              <a:bodyPr/>
              <a:lstStyle/>
              <a:p>
                <a:endParaRPr lang="en-US"/>
              </a:p>
            </p:txBody>
          </p:sp>
          <p:sp>
            <p:nvSpPr>
              <p:cNvPr id="3765" name="Freeform 316"/>
              <p:cNvSpPr>
                <a:spLocks/>
              </p:cNvSpPr>
              <p:nvPr/>
            </p:nvSpPr>
            <p:spPr bwMode="gray">
              <a:xfrm>
                <a:off x="4793" y="1474"/>
                <a:ext cx="159" cy="176"/>
              </a:xfrm>
              <a:custGeom>
                <a:avLst/>
                <a:gdLst>
                  <a:gd name="T0" fmla="*/ 97 w 159"/>
                  <a:gd name="T1" fmla="*/ 176 h 176"/>
                  <a:gd name="T2" fmla="*/ 82 w 159"/>
                  <a:gd name="T3" fmla="*/ 161 h 176"/>
                  <a:gd name="T4" fmla="*/ 77 w 159"/>
                  <a:gd name="T5" fmla="*/ 157 h 176"/>
                  <a:gd name="T6" fmla="*/ 82 w 159"/>
                  <a:gd name="T7" fmla="*/ 154 h 176"/>
                  <a:gd name="T8" fmla="*/ 79 w 159"/>
                  <a:gd name="T9" fmla="*/ 149 h 176"/>
                  <a:gd name="T10" fmla="*/ 73 w 159"/>
                  <a:gd name="T11" fmla="*/ 144 h 176"/>
                  <a:gd name="T12" fmla="*/ 77 w 159"/>
                  <a:gd name="T13" fmla="*/ 141 h 176"/>
                  <a:gd name="T14" fmla="*/ 77 w 159"/>
                  <a:gd name="T15" fmla="*/ 132 h 176"/>
                  <a:gd name="T16" fmla="*/ 69 w 159"/>
                  <a:gd name="T17" fmla="*/ 129 h 176"/>
                  <a:gd name="T18" fmla="*/ 62 w 159"/>
                  <a:gd name="T19" fmla="*/ 138 h 176"/>
                  <a:gd name="T20" fmla="*/ 66 w 159"/>
                  <a:gd name="T21" fmla="*/ 145 h 176"/>
                  <a:gd name="T22" fmla="*/ 69 w 159"/>
                  <a:gd name="T23" fmla="*/ 154 h 176"/>
                  <a:gd name="T24" fmla="*/ 66 w 159"/>
                  <a:gd name="T25" fmla="*/ 157 h 176"/>
                  <a:gd name="T26" fmla="*/ 66 w 159"/>
                  <a:gd name="T27" fmla="*/ 157 h 176"/>
                  <a:gd name="T28" fmla="*/ 66 w 159"/>
                  <a:gd name="T29" fmla="*/ 157 h 176"/>
                  <a:gd name="T30" fmla="*/ 66 w 159"/>
                  <a:gd name="T31" fmla="*/ 157 h 176"/>
                  <a:gd name="T32" fmla="*/ 45 w 159"/>
                  <a:gd name="T33" fmla="*/ 149 h 176"/>
                  <a:gd name="T34" fmla="*/ 48 w 159"/>
                  <a:gd name="T35" fmla="*/ 145 h 176"/>
                  <a:gd name="T36" fmla="*/ 42 w 159"/>
                  <a:gd name="T37" fmla="*/ 142 h 176"/>
                  <a:gd name="T38" fmla="*/ 40 w 159"/>
                  <a:gd name="T39" fmla="*/ 138 h 176"/>
                  <a:gd name="T40" fmla="*/ 42 w 159"/>
                  <a:gd name="T41" fmla="*/ 130 h 176"/>
                  <a:gd name="T42" fmla="*/ 40 w 159"/>
                  <a:gd name="T43" fmla="*/ 129 h 176"/>
                  <a:gd name="T44" fmla="*/ 33 w 159"/>
                  <a:gd name="T45" fmla="*/ 130 h 176"/>
                  <a:gd name="T46" fmla="*/ 36 w 159"/>
                  <a:gd name="T47" fmla="*/ 136 h 176"/>
                  <a:gd name="T48" fmla="*/ 29 w 159"/>
                  <a:gd name="T49" fmla="*/ 141 h 176"/>
                  <a:gd name="T50" fmla="*/ 29 w 159"/>
                  <a:gd name="T51" fmla="*/ 132 h 176"/>
                  <a:gd name="T52" fmla="*/ 29 w 159"/>
                  <a:gd name="T53" fmla="*/ 132 h 176"/>
                  <a:gd name="T54" fmla="*/ 29 w 159"/>
                  <a:gd name="T55" fmla="*/ 132 h 176"/>
                  <a:gd name="T56" fmla="*/ 25 w 159"/>
                  <a:gd name="T57" fmla="*/ 132 h 176"/>
                  <a:gd name="T58" fmla="*/ 17 w 159"/>
                  <a:gd name="T59" fmla="*/ 136 h 176"/>
                  <a:gd name="T60" fmla="*/ 16 w 159"/>
                  <a:gd name="T61" fmla="*/ 144 h 176"/>
                  <a:gd name="T62" fmla="*/ 9 w 159"/>
                  <a:gd name="T63" fmla="*/ 149 h 176"/>
                  <a:gd name="T64" fmla="*/ 12 w 159"/>
                  <a:gd name="T65" fmla="*/ 155 h 176"/>
                  <a:gd name="T66" fmla="*/ 8 w 159"/>
                  <a:gd name="T67" fmla="*/ 161 h 176"/>
                  <a:gd name="T68" fmla="*/ 0 w 159"/>
                  <a:gd name="T69" fmla="*/ 87 h 176"/>
                  <a:gd name="T70" fmla="*/ 29 w 159"/>
                  <a:gd name="T71" fmla="*/ 85 h 176"/>
                  <a:gd name="T72" fmla="*/ 57 w 159"/>
                  <a:gd name="T73" fmla="*/ 43 h 176"/>
                  <a:gd name="T74" fmla="*/ 65 w 159"/>
                  <a:gd name="T75" fmla="*/ 31 h 176"/>
                  <a:gd name="T76" fmla="*/ 73 w 159"/>
                  <a:gd name="T77" fmla="*/ 36 h 176"/>
                  <a:gd name="T78" fmla="*/ 114 w 159"/>
                  <a:gd name="T79" fmla="*/ 30 h 176"/>
                  <a:gd name="T80" fmla="*/ 125 w 159"/>
                  <a:gd name="T81" fmla="*/ 17 h 176"/>
                  <a:gd name="T82" fmla="*/ 139 w 159"/>
                  <a:gd name="T83" fmla="*/ 0 h 176"/>
                  <a:gd name="T84" fmla="*/ 154 w 159"/>
                  <a:gd name="T85" fmla="*/ 160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176"/>
                  <a:gd name="T131" fmla="*/ 159 w 159"/>
                  <a:gd name="T132" fmla="*/ 176 h 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176">
                    <a:moveTo>
                      <a:pt x="147" y="167"/>
                    </a:moveTo>
                    <a:lnTo>
                      <a:pt x="97" y="176"/>
                    </a:lnTo>
                    <a:lnTo>
                      <a:pt x="85" y="163"/>
                    </a:lnTo>
                    <a:lnTo>
                      <a:pt x="82" y="161"/>
                    </a:lnTo>
                    <a:lnTo>
                      <a:pt x="79" y="160"/>
                    </a:lnTo>
                    <a:lnTo>
                      <a:pt x="77" y="157"/>
                    </a:lnTo>
                    <a:lnTo>
                      <a:pt x="79" y="155"/>
                    </a:lnTo>
                    <a:lnTo>
                      <a:pt x="82" y="154"/>
                    </a:lnTo>
                    <a:lnTo>
                      <a:pt x="82" y="151"/>
                    </a:lnTo>
                    <a:lnTo>
                      <a:pt x="79" y="149"/>
                    </a:lnTo>
                    <a:lnTo>
                      <a:pt x="74" y="145"/>
                    </a:lnTo>
                    <a:lnTo>
                      <a:pt x="73" y="144"/>
                    </a:lnTo>
                    <a:lnTo>
                      <a:pt x="74" y="142"/>
                    </a:lnTo>
                    <a:lnTo>
                      <a:pt x="77" y="141"/>
                    </a:lnTo>
                    <a:lnTo>
                      <a:pt x="77" y="138"/>
                    </a:lnTo>
                    <a:lnTo>
                      <a:pt x="77" y="132"/>
                    </a:lnTo>
                    <a:lnTo>
                      <a:pt x="74" y="129"/>
                    </a:lnTo>
                    <a:lnTo>
                      <a:pt x="69" y="129"/>
                    </a:lnTo>
                    <a:lnTo>
                      <a:pt x="65" y="135"/>
                    </a:lnTo>
                    <a:lnTo>
                      <a:pt x="62" y="138"/>
                    </a:lnTo>
                    <a:lnTo>
                      <a:pt x="66" y="142"/>
                    </a:lnTo>
                    <a:lnTo>
                      <a:pt x="66" y="145"/>
                    </a:lnTo>
                    <a:lnTo>
                      <a:pt x="69" y="149"/>
                    </a:lnTo>
                    <a:lnTo>
                      <a:pt x="69" y="154"/>
                    </a:lnTo>
                    <a:lnTo>
                      <a:pt x="69" y="155"/>
                    </a:lnTo>
                    <a:lnTo>
                      <a:pt x="66" y="157"/>
                    </a:lnTo>
                    <a:lnTo>
                      <a:pt x="69" y="157"/>
                    </a:lnTo>
                    <a:lnTo>
                      <a:pt x="66" y="157"/>
                    </a:lnTo>
                    <a:lnTo>
                      <a:pt x="66" y="155"/>
                    </a:lnTo>
                    <a:lnTo>
                      <a:pt x="66" y="157"/>
                    </a:lnTo>
                    <a:lnTo>
                      <a:pt x="66" y="155"/>
                    </a:lnTo>
                    <a:lnTo>
                      <a:pt x="66" y="157"/>
                    </a:lnTo>
                    <a:lnTo>
                      <a:pt x="62" y="164"/>
                    </a:lnTo>
                    <a:lnTo>
                      <a:pt x="45" y="149"/>
                    </a:lnTo>
                    <a:lnTo>
                      <a:pt x="48" y="148"/>
                    </a:lnTo>
                    <a:lnTo>
                      <a:pt x="48" y="145"/>
                    </a:lnTo>
                    <a:lnTo>
                      <a:pt x="45" y="144"/>
                    </a:lnTo>
                    <a:lnTo>
                      <a:pt x="42" y="142"/>
                    </a:lnTo>
                    <a:lnTo>
                      <a:pt x="40" y="141"/>
                    </a:lnTo>
                    <a:lnTo>
                      <a:pt x="40" y="138"/>
                    </a:lnTo>
                    <a:lnTo>
                      <a:pt x="42" y="135"/>
                    </a:lnTo>
                    <a:lnTo>
                      <a:pt x="42" y="130"/>
                    </a:lnTo>
                    <a:lnTo>
                      <a:pt x="42" y="129"/>
                    </a:lnTo>
                    <a:lnTo>
                      <a:pt x="40" y="129"/>
                    </a:lnTo>
                    <a:lnTo>
                      <a:pt x="36" y="129"/>
                    </a:lnTo>
                    <a:lnTo>
                      <a:pt x="33" y="130"/>
                    </a:lnTo>
                    <a:lnTo>
                      <a:pt x="36" y="135"/>
                    </a:lnTo>
                    <a:lnTo>
                      <a:pt x="36" y="136"/>
                    </a:lnTo>
                    <a:lnTo>
                      <a:pt x="33" y="141"/>
                    </a:lnTo>
                    <a:lnTo>
                      <a:pt x="29" y="141"/>
                    </a:lnTo>
                    <a:lnTo>
                      <a:pt x="28" y="138"/>
                    </a:lnTo>
                    <a:lnTo>
                      <a:pt x="29" y="132"/>
                    </a:lnTo>
                    <a:lnTo>
                      <a:pt x="28" y="132"/>
                    </a:lnTo>
                    <a:lnTo>
                      <a:pt x="29" y="132"/>
                    </a:lnTo>
                    <a:lnTo>
                      <a:pt x="28" y="132"/>
                    </a:lnTo>
                    <a:lnTo>
                      <a:pt x="29" y="132"/>
                    </a:lnTo>
                    <a:lnTo>
                      <a:pt x="28" y="130"/>
                    </a:lnTo>
                    <a:lnTo>
                      <a:pt x="25" y="132"/>
                    </a:lnTo>
                    <a:lnTo>
                      <a:pt x="20" y="132"/>
                    </a:lnTo>
                    <a:lnTo>
                      <a:pt x="17" y="136"/>
                    </a:lnTo>
                    <a:lnTo>
                      <a:pt x="16" y="142"/>
                    </a:lnTo>
                    <a:lnTo>
                      <a:pt x="16" y="144"/>
                    </a:lnTo>
                    <a:lnTo>
                      <a:pt x="12" y="148"/>
                    </a:lnTo>
                    <a:lnTo>
                      <a:pt x="9" y="149"/>
                    </a:lnTo>
                    <a:lnTo>
                      <a:pt x="12" y="154"/>
                    </a:lnTo>
                    <a:lnTo>
                      <a:pt x="12" y="155"/>
                    </a:lnTo>
                    <a:lnTo>
                      <a:pt x="8" y="155"/>
                    </a:lnTo>
                    <a:lnTo>
                      <a:pt x="8" y="161"/>
                    </a:lnTo>
                    <a:lnTo>
                      <a:pt x="3" y="160"/>
                    </a:lnTo>
                    <a:lnTo>
                      <a:pt x="0" y="87"/>
                    </a:lnTo>
                    <a:lnTo>
                      <a:pt x="9" y="82"/>
                    </a:lnTo>
                    <a:lnTo>
                      <a:pt x="29" y="85"/>
                    </a:lnTo>
                    <a:lnTo>
                      <a:pt x="36" y="52"/>
                    </a:lnTo>
                    <a:lnTo>
                      <a:pt x="57" y="43"/>
                    </a:lnTo>
                    <a:lnTo>
                      <a:pt x="62" y="34"/>
                    </a:lnTo>
                    <a:lnTo>
                      <a:pt x="65" y="31"/>
                    </a:lnTo>
                    <a:lnTo>
                      <a:pt x="66" y="36"/>
                    </a:lnTo>
                    <a:lnTo>
                      <a:pt x="73" y="36"/>
                    </a:lnTo>
                    <a:lnTo>
                      <a:pt x="91" y="31"/>
                    </a:lnTo>
                    <a:lnTo>
                      <a:pt x="114" y="30"/>
                    </a:lnTo>
                    <a:lnTo>
                      <a:pt x="114" y="20"/>
                    </a:lnTo>
                    <a:lnTo>
                      <a:pt x="125" y="17"/>
                    </a:lnTo>
                    <a:lnTo>
                      <a:pt x="130" y="0"/>
                    </a:lnTo>
                    <a:lnTo>
                      <a:pt x="139" y="0"/>
                    </a:lnTo>
                    <a:lnTo>
                      <a:pt x="159" y="37"/>
                    </a:lnTo>
                    <a:lnTo>
                      <a:pt x="154" y="160"/>
                    </a:lnTo>
                    <a:lnTo>
                      <a:pt x="147" y="167"/>
                    </a:lnTo>
                    <a:close/>
                  </a:path>
                </a:pathLst>
              </a:custGeom>
              <a:solidFill>
                <a:srgbClr val="A4CA95"/>
              </a:solidFill>
              <a:ln w="9525">
                <a:noFill/>
                <a:round/>
                <a:headEnd/>
                <a:tailEnd/>
              </a:ln>
            </p:spPr>
            <p:txBody>
              <a:bodyPr/>
              <a:lstStyle/>
              <a:p>
                <a:endParaRPr lang="en-US"/>
              </a:p>
            </p:txBody>
          </p:sp>
          <p:sp>
            <p:nvSpPr>
              <p:cNvPr id="3766" name="Freeform 317"/>
              <p:cNvSpPr>
                <a:spLocks/>
              </p:cNvSpPr>
              <p:nvPr/>
            </p:nvSpPr>
            <p:spPr bwMode="gray">
              <a:xfrm>
                <a:off x="5066" y="1629"/>
                <a:ext cx="28" cy="25"/>
              </a:xfrm>
              <a:custGeom>
                <a:avLst/>
                <a:gdLst>
                  <a:gd name="T0" fmla="*/ 8 w 28"/>
                  <a:gd name="T1" fmla="*/ 20 h 25"/>
                  <a:gd name="T2" fmla="*/ 11 w 28"/>
                  <a:gd name="T3" fmla="*/ 18 h 25"/>
                  <a:gd name="T4" fmla="*/ 15 w 28"/>
                  <a:gd name="T5" fmla="*/ 15 h 25"/>
                  <a:gd name="T6" fmla="*/ 18 w 28"/>
                  <a:gd name="T7" fmla="*/ 15 h 25"/>
                  <a:gd name="T8" fmla="*/ 20 w 28"/>
                  <a:gd name="T9" fmla="*/ 12 h 25"/>
                  <a:gd name="T10" fmla="*/ 23 w 28"/>
                  <a:gd name="T11" fmla="*/ 2 h 25"/>
                  <a:gd name="T12" fmla="*/ 25 w 28"/>
                  <a:gd name="T13" fmla="*/ 0 h 25"/>
                  <a:gd name="T14" fmla="*/ 28 w 28"/>
                  <a:gd name="T15" fmla="*/ 5 h 25"/>
                  <a:gd name="T16" fmla="*/ 28 w 28"/>
                  <a:gd name="T17" fmla="*/ 8 h 25"/>
                  <a:gd name="T18" fmla="*/ 28 w 28"/>
                  <a:gd name="T19" fmla="*/ 12 h 25"/>
                  <a:gd name="T20" fmla="*/ 28 w 28"/>
                  <a:gd name="T21" fmla="*/ 14 h 25"/>
                  <a:gd name="T22" fmla="*/ 25 w 28"/>
                  <a:gd name="T23" fmla="*/ 14 h 25"/>
                  <a:gd name="T24" fmla="*/ 25 w 28"/>
                  <a:gd name="T25" fmla="*/ 18 h 25"/>
                  <a:gd name="T26" fmla="*/ 23 w 28"/>
                  <a:gd name="T27" fmla="*/ 18 h 25"/>
                  <a:gd name="T28" fmla="*/ 23 w 28"/>
                  <a:gd name="T29" fmla="*/ 21 h 25"/>
                  <a:gd name="T30" fmla="*/ 18 w 28"/>
                  <a:gd name="T31" fmla="*/ 21 h 25"/>
                  <a:gd name="T32" fmla="*/ 15 w 28"/>
                  <a:gd name="T33" fmla="*/ 21 h 25"/>
                  <a:gd name="T34" fmla="*/ 12 w 28"/>
                  <a:gd name="T35" fmla="*/ 25 h 25"/>
                  <a:gd name="T36" fmla="*/ 11 w 28"/>
                  <a:gd name="T37" fmla="*/ 22 h 25"/>
                  <a:gd name="T38" fmla="*/ 11 w 28"/>
                  <a:gd name="T39" fmla="*/ 21 h 25"/>
                  <a:gd name="T40" fmla="*/ 3 w 28"/>
                  <a:gd name="T41" fmla="*/ 22 h 25"/>
                  <a:gd name="T42" fmla="*/ 0 w 28"/>
                  <a:gd name="T43" fmla="*/ 22 h 25"/>
                  <a:gd name="T44" fmla="*/ 4 w 28"/>
                  <a:gd name="T45" fmla="*/ 20 h 25"/>
                  <a:gd name="T46" fmla="*/ 8 w 28"/>
                  <a:gd name="T47" fmla="*/ 18 h 25"/>
                  <a:gd name="T48" fmla="*/ 8 w 28"/>
                  <a:gd name="T49" fmla="*/ 2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25"/>
                  <a:gd name="T77" fmla="*/ 28 w 28"/>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25">
                    <a:moveTo>
                      <a:pt x="8" y="20"/>
                    </a:moveTo>
                    <a:lnTo>
                      <a:pt x="11" y="18"/>
                    </a:lnTo>
                    <a:lnTo>
                      <a:pt x="15" y="15"/>
                    </a:lnTo>
                    <a:lnTo>
                      <a:pt x="18" y="15"/>
                    </a:lnTo>
                    <a:lnTo>
                      <a:pt x="20" y="12"/>
                    </a:lnTo>
                    <a:lnTo>
                      <a:pt x="23" y="2"/>
                    </a:lnTo>
                    <a:lnTo>
                      <a:pt x="25" y="0"/>
                    </a:lnTo>
                    <a:lnTo>
                      <a:pt x="28" y="5"/>
                    </a:lnTo>
                    <a:lnTo>
                      <a:pt x="28" y="8"/>
                    </a:lnTo>
                    <a:lnTo>
                      <a:pt x="28" y="12"/>
                    </a:lnTo>
                    <a:lnTo>
                      <a:pt x="28" y="14"/>
                    </a:lnTo>
                    <a:lnTo>
                      <a:pt x="25" y="14"/>
                    </a:lnTo>
                    <a:lnTo>
                      <a:pt x="25" y="18"/>
                    </a:lnTo>
                    <a:lnTo>
                      <a:pt x="23" y="18"/>
                    </a:lnTo>
                    <a:lnTo>
                      <a:pt x="23" y="21"/>
                    </a:lnTo>
                    <a:lnTo>
                      <a:pt x="18" y="21"/>
                    </a:lnTo>
                    <a:lnTo>
                      <a:pt x="15" y="21"/>
                    </a:lnTo>
                    <a:lnTo>
                      <a:pt x="12" y="25"/>
                    </a:lnTo>
                    <a:lnTo>
                      <a:pt x="11" y="22"/>
                    </a:lnTo>
                    <a:lnTo>
                      <a:pt x="11" y="21"/>
                    </a:lnTo>
                    <a:lnTo>
                      <a:pt x="3" y="22"/>
                    </a:lnTo>
                    <a:lnTo>
                      <a:pt x="0" y="22"/>
                    </a:lnTo>
                    <a:lnTo>
                      <a:pt x="4" y="20"/>
                    </a:lnTo>
                    <a:lnTo>
                      <a:pt x="8" y="18"/>
                    </a:lnTo>
                    <a:lnTo>
                      <a:pt x="8" y="20"/>
                    </a:lnTo>
                    <a:close/>
                  </a:path>
                </a:pathLst>
              </a:custGeom>
              <a:solidFill>
                <a:srgbClr val="A4CA95"/>
              </a:solidFill>
              <a:ln w="9525">
                <a:noFill/>
                <a:round/>
                <a:headEnd/>
                <a:tailEnd/>
              </a:ln>
            </p:spPr>
            <p:txBody>
              <a:bodyPr/>
              <a:lstStyle/>
              <a:p>
                <a:endParaRPr lang="en-US"/>
              </a:p>
            </p:txBody>
          </p:sp>
          <p:sp>
            <p:nvSpPr>
              <p:cNvPr id="3767" name="Freeform 318"/>
              <p:cNvSpPr>
                <a:spLocks/>
              </p:cNvSpPr>
              <p:nvPr/>
            </p:nvSpPr>
            <p:spPr bwMode="gray">
              <a:xfrm>
                <a:off x="5089" y="1616"/>
                <a:ext cx="12" cy="12"/>
              </a:xfrm>
              <a:custGeom>
                <a:avLst/>
                <a:gdLst>
                  <a:gd name="T0" fmla="*/ 6 w 12"/>
                  <a:gd name="T1" fmla="*/ 12 h 12"/>
                  <a:gd name="T2" fmla="*/ 5 w 12"/>
                  <a:gd name="T3" fmla="*/ 9 h 12"/>
                  <a:gd name="T4" fmla="*/ 2 w 12"/>
                  <a:gd name="T5" fmla="*/ 12 h 12"/>
                  <a:gd name="T6" fmla="*/ 0 w 12"/>
                  <a:gd name="T7" fmla="*/ 9 h 12"/>
                  <a:gd name="T8" fmla="*/ 5 w 12"/>
                  <a:gd name="T9" fmla="*/ 3 h 12"/>
                  <a:gd name="T10" fmla="*/ 2 w 12"/>
                  <a:gd name="T11" fmla="*/ 9 h 12"/>
                  <a:gd name="T12" fmla="*/ 5 w 12"/>
                  <a:gd name="T13" fmla="*/ 7 h 12"/>
                  <a:gd name="T14" fmla="*/ 5 w 12"/>
                  <a:gd name="T15" fmla="*/ 6 h 12"/>
                  <a:gd name="T16" fmla="*/ 6 w 12"/>
                  <a:gd name="T17" fmla="*/ 2 h 12"/>
                  <a:gd name="T18" fmla="*/ 6 w 12"/>
                  <a:gd name="T19" fmla="*/ 0 h 12"/>
                  <a:gd name="T20" fmla="*/ 9 w 12"/>
                  <a:gd name="T21" fmla="*/ 2 h 12"/>
                  <a:gd name="T22" fmla="*/ 12 w 12"/>
                  <a:gd name="T23" fmla="*/ 3 h 12"/>
                  <a:gd name="T24" fmla="*/ 12 w 12"/>
                  <a:gd name="T25" fmla="*/ 7 h 12"/>
                  <a:gd name="T26" fmla="*/ 12 w 12"/>
                  <a:gd name="T27" fmla="*/ 9 h 12"/>
                  <a:gd name="T28" fmla="*/ 6 w 12"/>
                  <a:gd name="T29" fmla="*/ 12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2"/>
                  <a:gd name="T47" fmla="*/ 12 w 1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2">
                    <a:moveTo>
                      <a:pt x="6" y="12"/>
                    </a:moveTo>
                    <a:lnTo>
                      <a:pt x="5" y="9"/>
                    </a:lnTo>
                    <a:lnTo>
                      <a:pt x="2" y="12"/>
                    </a:lnTo>
                    <a:lnTo>
                      <a:pt x="0" y="9"/>
                    </a:lnTo>
                    <a:lnTo>
                      <a:pt x="5" y="3"/>
                    </a:lnTo>
                    <a:lnTo>
                      <a:pt x="2" y="9"/>
                    </a:lnTo>
                    <a:lnTo>
                      <a:pt x="5" y="7"/>
                    </a:lnTo>
                    <a:lnTo>
                      <a:pt x="5" y="6"/>
                    </a:lnTo>
                    <a:lnTo>
                      <a:pt x="6" y="2"/>
                    </a:lnTo>
                    <a:lnTo>
                      <a:pt x="6" y="0"/>
                    </a:lnTo>
                    <a:lnTo>
                      <a:pt x="9" y="2"/>
                    </a:lnTo>
                    <a:lnTo>
                      <a:pt x="12" y="3"/>
                    </a:lnTo>
                    <a:lnTo>
                      <a:pt x="12" y="7"/>
                    </a:lnTo>
                    <a:lnTo>
                      <a:pt x="12" y="9"/>
                    </a:lnTo>
                    <a:lnTo>
                      <a:pt x="6" y="12"/>
                    </a:lnTo>
                    <a:close/>
                  </a:path>
                </a:pathLst>
              </a:custGeom>
              <a:solidFill>
                <a:srgbClr val="A4CA95"/>
              </a:solidFill>
              <a:ln w="9525">
                <a:noFill/>
                <a:round/>
                <a:headEnd/>
                <a:tailEnd/>
              </a:ln>
            </p:spPr>
            <p:txBody>
              <a:bodyPr/>
              <a:lstStyle/>
              <a:p>
                <a:endParaRPr lang="en-US"/>
              </a:p>
            </p:txBody>
          </p:sp>
          <p:sp>
            <p:nvSpPr>
              <p:cNvPr id="3768" name="Freeform 319"/>
              <p:cNvSpPr>
                <a:spLocks/>
              </p:cNvSpPr>
              <p:nvPr/>
            </p:nvSpPr>
            <p:spPr bwMode="gray">
              <a:xfrm>
                <a:off x="5094" y="1582"/>
                <a:ext cx="4" cy="33"/>
              </a:xfrm>
              <a:custGeom>
                <a:avLst/>
                <a:gdLst>
                  <a:gd name="T0" fmla="*/ 4 w 4"/>
                  <a:gd name="T1" fmla="*/ 33 h 33"/>
                  <a:gd name="T2" fmla="*/ 4 w 4"/>
                  <a:gd name="T3" fmla="*/ 30 h 33"/>
                  <a:gd name="T4" fmla="*/ 4 w 4"/>
                  <a:gd name="T5" fmla="*/ 27 h 33"/>
                  <a:gd name="T6" fmla="*/ 4 w 4"/>
                  <a:gd name="T7" fmla="*/ 22 h 33"/>
                  <a:gd name="T8" fmla="*/ 4 w 4"/>
                  <a:gd name="T9" fmla="*/ 18 h 33"/>
                  <a:gd name="T10" fmla="*/ 4 w 4"/>
                  <a:gd name="T11" fmla="*/ 15 h 33"/>
                  <a:gd name="T12" fmla="*/ 4 w 4"/>
                  <a:gd name="T13" fmla="*/ 12 h 33"/>
                  <a:gd name="T14" fmla="*/ 4 w 4"/>
                  <a:gd name="T15" fmla="*/ 3 h 33"/>
                  <a:gd name="T16" fmla="*/ 1 w 4"/>
                  <a:gd name="T17" fmla="*/ 0 h 33"/>
                  <a:gd name="T18" fmla="*/ 0 w 4"/>
                  <a:gd name="T19" fmla="*/ 2 h 33"/>
                  <a:gd name="T20" fmla="*/ 1 w 4"/>
                  <a:gd name="T21" fmla="*/ 3 h 33"/>
                  <a:gd name="T22" fmla="*/ 1 w 4"/>
                  <a:gd name="T23" fmla="*/ 8 h 33"/>
                  <a:gd name="T24" fmla="*/ 1 w 4"/>
                  <a:gd name="T25" fmla="*/ 12 h 33"/>
                  <a:gd name="T26" fmla="*/ 1 w 4"/>
                  <a:gd name="T27" fmla="*/ 15 h 33"/>
                  <a:gd name="T28" fmla="*/ 1 w 4"/>
                  <a:gd name="T29" fmla="*/ 18 h 33"/>
                  <a:gd name="T30" fmla="*/ 1 w 4"/>
                  <a:gd name="T31" fmla="*/ 22 h 33"/>
                  <a:gd name="T32" fmla="*/ 0 w 4"/>
                  <a:gd name="T33" fmla="*/ 28 h 33"/>
                  <a:gd name="T34" fmla="*/ 0 w 4"/>
                  <a:gd name="T35" fmla="*/ 30 h 33"/>
                  <a:gd name="T36" fmla="*/ 4 w 4"/>
                  <a:gd name="T37" fmla="*/ 3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33"/>
                  <a:gd name="T59" fmla="*/ 4 w 4"/>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33">
                    <a:moveTo>
                      <a:pt x="4" y="33"/>
                    </a:moveTo>
                    <a:lnTo>
                      <a:pt x="4" y="30"/>
                    </a:lnTo>
                    <a:lnTo>
                      <a:pt x="4" y="27"/>
                    </a:lnTo>
                    <a:lnTo>
                      <a:pt x="4" y="22"/>
                    </a:lnTo>
                    <a:lnTo>
                      <a:pt x="4" y="18"/>
                    </a:lnTo>
                    <a:lnTo>
                      <a:pt x="4" y="15"/>
                    </a:lnTo>
                    <a:lnTo>
                      <a:pt x="4" y="12"/>
                    </a:lnTo>
                    <a:lnTo>
                      <a:pt x="4" y="3"/>
                    </a:lnTo>
                    <a:lnTo>
                      <a:pt x="1" y="0"/>
                    </a:lnTo>
                    <a:lnTo>
                      <a:pt x="0" y="2"/>
                    </a:lnTo>
                    <a:lnTo>
                      <a:pt x="1" y="3"/>
                    </a:lnTo>
                    <a:lnTo>
                      <a:pt x="1" y="8"/>
                    </a:lnTo>
                    <a:lnTo>
                      <a:pt x="1" y="12"/>
                    </a:lnTo>
                    <a:lnTo>
                      <a:pt x="1" y="15"/>
                    </a:lnTo>
                    <a:lnTo>
                      <a:pt x="1" y="18"/>
                    </a:lnTo>
                    <a:lnTo>
                      <a:pt x="1" y="22"/>
                    </a:lnTo>
                    <a:lnTo>
                      <a:pt x="0" y="28"/>
                    </a:lnTo>
                    <a:lnTo>
                      <a:pt x="0" y="30"/>
                    </a:lnTo>
                    <a:lnTo>
                      <a:pt x="4" y="33"/>
                    </a:lnTo>
                    <a:close/>
                  </a:path>
                </a:pathLst>
              </a:custGeom>
              <a:solidFill>
                <a:srgbClr val="A4CA95"/>
              </a:solidFill>
              <a:ln w="9525">
                <a:noFill/>
                <a:round/>
                <a:headEnd/>
                <a:tailEnd/>
              </a:ln>
            </p:spPr>
            <p:txBody>
              <a:bodyPr/>
              <a:lstStyle/>
              <a:p>
                <a:endParaRPr lang="en-US"/>
              </a:p>
            </p:txBody>
          </p:sp>
          <p:sp>
            <p:nvSpPr>
              <p:cNvPr id="3769" name="Freeform 320"/>
              <p:cNvSpPr>
                <a:spLocks/>
              </p:cNvSpPr>
              <p:nvPr/>
            </p:nvSpPr>
            <p:spPr bwMode="gray">
              <a:xfrm>
                <a:off x="5064" y="1657"/>
                <a:ext cx="2" cy="6"/>
              </a:xfrm>
              <a:custGeom>
                <a:avLst/>
                <a:gdLst>
                  <a:gd name="T0" fmla="*/ 0 w 2"/>
                  <a:gd name="T1" fmla="*/ 0 h 6"/>
                  <a:gd name="T2" fmla="*/ 2 w 2"/>
                  <a:gd name="T3" fmla="*/ 2 h 6"/>
                  <a:gd name="T4" fmla="*/ 2 w 2"/>
                  <a:gd name="T5" fmla="*/ 6 h 6"/>
                  <a:gd name="T6" fmla="*/ 0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2"/>
                    </a:lnTo>
                    <a:lnTo>
                      <a:pt x="2" y="6"/>
                    </a:lnTo>
                    <a:lnTo>
                      <a:pt x="0" y="0"/>
                    </a:lnTo>
                    <a:close/>
                  </a:path>
                </a:pathLst>
              </a:custGeom>
              <a:solidFill>
                <a:srgbClr val="A4CA95"/>
              </a:solidFill>
              <a:ln w="9525">
                <a:noFill/>
                <a:round/>
                <a:headEnd/>
                <a:tailEnd/>
              </a:ln>
            </p:spPr>
            <p:txBody>
              <a:bodyPr/>
              <a:lstStyle/>
              <a:p>
                <a:endParaRPr lang="en-US"/>
              </a:p>
            </p:txBody>
          </p:sp>
          <p:sp>
            <p:nvSpPr>
              <p:cNvPr id="3770" name="Freeform 321"/>
              <p:cNvSpPr>
                <a:spLocks/>
              </p:cNvSpPr>
              <p:nvPr/>
            </p:nvSpPr>
            <p:spPr bwMode="gray">
              <a:xfrm>
                <a:off x="4936" y="1721"/>
                <a:ext cx="7" cy="7"/>
              </a:xfrm>
              <a:custGeom>
                <a:avLst/>
                <a:gdLst>
                  <a:gd name="T0" fmla="*/ 4 w 7"/>
                  <a:gd name="T1" fmla="*/ 4 h 7"/>
                  <a:gd name="T2" fmla="*/ 4 w 7"/>
                  <a:gd name="T3" fmla="*/ 1 h 7"/>
                  <a:gd name="T4" fmla="*/ 7 w 7"/>
                  <a:gd name="T5" fmla="*/ 1 h 7"/>
                  <a:gd name="T6" fmla="*/ 7 w 7"/>
                  <a:gd name="T7" fmla="*/ 4 h 7"/>
                  <a:gd name="T8" fmla="*/ 7 w 7"/>
                  <a:gd name="T9" fmla="*/ 7 h 7"/>
                  <a:gd name="T10" fmla="*/ 4 w 7"/>
                  <a:gd name="T11" fmla="*/ 7 h 7"/>
                  <a:gd name="T12" fmla="*/ 0 w 7"/>
                  <a:gd name="T13" fmla="*/ 7 h 7"/>
                  <a:gd name="T14" fmla="*/ 4 w 7"/>
                  <a:gd name="T15" fmla="*/ 0 h 7"/>
                  <a:gd name="T16" fmla="*/ 4 w 7"/>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4" y="4"/>
                    </a:moveTo>
                    <a:lnTo>
                      <a:pt x="4" y="1"/>
                    </a:lnTo>
                    <a:lnTo>
                      <a:pt x="7" y="1"/>
                    </a:lnTo>
                    <a:lnTo>
                      <a:pt x="7" y="4"/>
                    </a:lnTo>
                    <a:lnTo>
                      <a:pt x="7" y="7"/>
                    </a:lnTo>
                    <a:lnTo>
                      <a:pt x="4" y="7"/>
                    </a:lnTo>
                    <a:lnTo>
                      <a:pt x="0" y="7"/>
                    </a:lnTo>
                    <a:lnTo>
                      <a:pt x="4" y="0"/>
                    </a:lnTo>
                    <a:lnTo>
                      <a:pt x="4" y="4"/>
                    </a:lnTo>
                    <a:close/>
                  </a:path>
                </a:pathLst>
              </a:custGeom>
              <a:solidFill>
                <a:srgbClr val="A4CA95"/>
              </a:solidFill>
              <a:ln w="9525">
                <a:noFill/>
                <a:round/>
                <a:headEnd/>
                <a:tailEnd/>
              </a:ln>
            </p:spPr>
            <p:txBody>
              <a:bodyPr/>
              <a:lstStyle/>
              <a:p>
                <a:endParaRPr lang="en-US"/>
              </a:p>
            </p:txBody>
          </p:sp>
          <p:sp>
            <p:nvSpPr>
              <p:cNvPr id="3771" name="Freeform 322"/>
              <p:cNvSpPr>
                <a:spLocks/>
              </p:cNvSpPr>
              <p:nvPr/>
            </p:nvSpPr>
            <p:spPr bwMode="gray">
              <a:xfrm>
                <a:off x="4773" y="1386"/>
                <a:ext cx="23" cy="41"/>
              </a:xfrm>
              <a:custGeom>
                <a:avLst/>
                <a:gdLst>
                  <a:gd name="T0" fmla="*/ 8 w 23"/>
                  <a:gd name="T1" fmla="*/ 24 h 41"/>
                  <a:gd name="T2" fmla="*/ 9 w 23"/>
                  <a:gd name="T3" fmla="*/ 22 h 41"/>
                  <a:gd name="T4" fmla="*/ 12 w 23"/>
                  <a:gd name="T5" fmla="*/ 19 h 41"/>
                  <a:gd name="T6" fmla="*/ 9 w 23"/>
                  <a:gd name="T7" fmla="*/ 16 h 41"/>
                  <a:gd name="T8" fmla="*/ 8 w 23"/>
                  <a:gd name="T9" fmla="*/ 13 h 41"/>
                  <a:gd name="T10" fmla="*/ 8 w 23"/>
                  <a:gd name="T11" fmla="*/ 19 h 41"/>
                  <a:gd name="T12" fmla="*/ 3 w 23"/>
                  <a:gd name="T13" fmla="*/ 21 h 41"/>
                  <a:gd name="T14" fmla="*/ 0 w 23"/>
                  <a:gd name="T15" fmla="*/ 12 h 41"/>
                  <a:gd name="T16" fmla="*/ 0 w 23"/>
                  <a:gd name="T17" fmla="*/ 7 h 41"/>
                  <a:gd name="T18" fmla="*/ 5 w 23"/>
                  <a:gd name="T19" fmla="*/ 0 h 41"/>
                  <a:gd name="T20" fmla="*/ 5 w 23"/>
                  <a:gd name="T21" fmla="*/ 6 h 41"/>
                  <a:gd name="T22" fmla="*/ 8 w 23"/>
                  <a:gd name="T23" fmla="*/ 1 h 41"/>
                  <a:gd name="T24" fmla="*/ 16 w 23"/>
                  <a:gd name="T25" fmla="*/ 0 h 41"/>
                  <a:gd name="T26" fmla="*/ 20 w 23"/>
                  <a:gd name="T27" fmla="*/ 6 h 41"/>
                  <a:gd name="T28" fmla="*/ 23 w 23"/>
                  <a:gd name="T29" fmla="*/ 9 h 41"/>
                  <a:gd name="T30" fmla="*/ 23 w 23"/>
                  <a:gd name="T31" fmla="*/ 13 h 41"/>
                  <a:gd name="T32" fmla="*/ 20 w 23"/>
                  <a:gd name="T33" fmla="*/ 16 h 41"/>
                  <a:gd name="T34" fmla="*/ 20 w 23"/>
                  <a:gd name="T35" fmla="*/ 21 h 41"/>
                  <a:gd name="T36" fmla="*/ 17 w 23"/>
                  <a:gd name="T37" fmla="*/ 32 h 41"/>
                  <a:gd name="T38" fmla="*/ 16 w 23"/>
                  <a:gd name="T39" fmla="*/ 35 h 41"/>
                  <a:gd name="T40" fmla="*/ 16 w 23"/>
                  <a:gd name="T41" fmla="*/ 41 h 41"/>
                  <a:gd name="T42" fmla="*/ 9 w 23"/>
                  <a:gd name="T43" fmla="*/ 41 h 41"/>
                  <a:gd name="T44" fmla="*/ 8 w 23"/>
                  <a:gd name="T45" fmla="*/ 34 h 41"/>
                  <a:gd name="T46" fmla="*/ 9 w 23"/>
                  <a:gd name="T47" fmla="*/ 32 h 41"/>
                  <a:gd name="T48" fmla="*/ 5 w 23"/>
                  <a:gd name="T49" fmla="*/ 28 h 41"/>
                  <a:gd name="T50" fmla="*/ 9 w 23"/>
                  <a:gd name="T51" fmla="*/ 22 h 41"/>
                  <a:gd name="T52" fmla="*/ 12 w 23"/>
                  <a:gd name="T53" fmla="*/ 16 h 41"/>
                  <a:gd name="T54" fmla="*/ 9 w 23"/>
                  <a:gd name="T55" fmla="*/ 15 h 41"/>
                  <a:gd name="T56" fmla="*/ 8 w 23"/>
                  <a:gd name="T57" fmla="*/ 24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41"/>
                  <a:gd name="T89" fmla="*/ 23 w 23"/>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41">
                    <a:moveTo>
                      <a:pt x="8" y="24"/>
                    </a:moveTo>
                    <a:lnTo>
                      <a:pt x="9" y="22"/>
                    </a:lnTo>
                    <a:lnTo>
                      <a:pt x="12" y="19"/>
                    </a:lnTo>
                    <a:lnTo>
                      <a:pt x="9" y="16"/>
                    </a:lnTo>
                    <a:lnTo>
                      <a:pt x="8" y="13"/>
                    </a:lnTo>
                    <a:lnTo>
                      <a:pt x="8" y="19"/>
                    </a:lnTo>
                    <a:lnTo>
                      <a:pt x="3" y="21"/>
                    </a:lnTo>
                    <a:lnTo>
                      <a:pt x="0" y="12"/>
                    </a:lnTo>
                    <a:lnTo>
                      <a:pt x="0" y="7"/>
                    </a:lnTo>
                    <a:lnTo>
                      <a:pt x="5" y="0"/>
                    </a:lnTo>
                    <a:lnTo>
                      <a:pt x="5" y="6"/>
                    </a:lnTo>
                    <a:lnTo>
                      <a:pt x="8" y="1"/>
                    </a:lnTo>
                    <a:lnTo>
                      <a:pt x="16" y="0"/>
                    </a:lnTo>
                    <a:lnTo>
                      <a:pt x="20" y="6"/>
                    </a:lnTo>
                    <a:lnTo>
                      <a:pt x="23" y="9"/>
                    </a:lnTo>
                    <a:lnTo>
                      <a:pt x="23" y="13"/>
                    </a:lnTo>
                    <a:lnTo>
                      <a:pt x="20" y="16"/>
                    </a:lnTo>
                    <a:lnTo>
                      <a:pt x="20" y="21"/>
                    </a:lnTo>
                    <a:lnTo>
                      <a:pt x="17" y="32"/>
                    </a:lnTo>
                    <a:lnTo>
                      <a:pt x="16" y="35"/>
                    </a:lnTo>
                    <a:lnTo>
                      <a:pt x="16" y="41"/>
                    </a:lnTo>
                    <a:lnTo>
                      <a:pt x="9" y="41"/>
                    </a:lnTo>
                    <a:lnTo>
                      <a:pt x="8" y="34"/>
                    </a:lnTo>
                    <a:lnTo>
                      <a:pt x="9" y="32"/>
                    </a:lnTo>
                    <a:lnTo>
                      <a:pt x="5" y="28"/>
                    </a:lnTo>
                    <a:lnTo>
                      <a:pt x="9" y="22"/>
                    </a:lnTo>
                    <a:lnTo>
                      <a:pt x="12" y="16"/>
                    </a:lnTo>
                    <a:lnTo>
                      <a:pt x="9" y="15"/>
                    </a:lnTo>
                    <a:lnTo>
                      <a:pt x="8" y="24"/>
                    </a:lnTo>
                    <a:close/>
                  </a:path>
                </a:pathLst>
              </a:custGeom>
              <a:solidFill>
                <a:srgbClr val="A4CA95"/>
              </a:solidFill>
              <a:ln w="9525">
                <a:noFill/>
                <a:round/>
                <a:headEnd/>
                <a:tailEnd/>
              </a:ln>
            </p:spPr>
            <p:txBody>
              <a:bodyPr/>
              <a:lstStyle/>
              <a:p>
                <a:endParaRPr lang="en-US"/>
              </a:p>
            </p:txBody>
          </p:sp>
          <p:sp>
            <p:nvSpPr>
              <p:cNvPr id="3772" name="Freeform 323"/>
              <p:cNvSpPr>
                <a:spLocks/>
              </p:cNvSpPr>
              <p:nvPr/>
            </p:nvSpPr>
            <p:spPr bwMode="gray">
              <a:xfrm>
                <a:off x="4789" y="1377"/>
                <a:ext cx="24" cy="18"/>
              </a:xfrm>
              <a:custGeom>
                <a:avLst/>
                <a:gdLst>
                  <a:gd name="T0" fmla="*/ 9 w 24"/>
                  <a:gd name="T1" fmla="*/ 10 h 18"/>
                  <a:gd name="T2" fmla="*/ 12 w 24"/>
                  <a:gd name="T3" fmla="*/ 18 h 18"/>
                  <a:gd name="T4" fmla="*/ 16 w 24"/>
                  <a:gd name="T5" fmla="*/ 18 h 18"/>
                  <a:gd name="T6" fmla="*/ 21 w 24"/>
                  <a:gd name="T7" fmla="*/ 15 h 18"/>
                  <a:gd name="T8" fmla="*/ 24 w 24"/>
                  <a:gd name="T9" fmla="*/ 10 h 18"/>
                  <a:gd name="T10" fmla="*/ 24 w 24"/>
                  <a:gd name="T11" fmla="*/ 6 h 18"/>
                  <a:gd name="T12" fmla="*/ 21 w 24"/>
                  <a:gd name="T13" fmla="*/ 6 h 18"/>
                  <a:gd name="T14" fmla="*/ 21 w 24"/>
                  <a:gd name="T15" fmla="*/ 0 h 18"/>
                  <a:gd name="T16" fmla="*/ 16 w 24"/>
                  <a:gd name="T17" fmla="*/ 0 h 18"/>
                  <a:gd name="T18" fmla="*/ 13 w 24"/>
                  <a:gd name="T19" fmla="*/ 0 h 18"/>
                  <a:gd name="T20" fmla="*/ 13 w 24"/>
                  <a:gd name="T21" fmla="*/ 5 h 18"/>
                  <a:gd name="T22" fmla="*/ 12 w 24"/>
                  <a:gd name="T23" fmla="*/ 5 h 18"/>
                  <a:gd name="T24" fmla="*/ 9 w 24"/>
                  <a:gd name="T25" fmla="*/ 0 h 18"/>
                  <a:gd name="T26" fmla="*/ 7 w 24"/>
                  <a:gd name="T27" fmla="*/ 0 h 18"/>
                  <a:gd name="T28" fmla="*/ 4 w 24"/>
                  <a:gd name="T29" fmla="*/ 0 h 18"/>
                  <a:gd name="T30" fmla="*/ 0 w 24"/>
                  <a:gd name="T31" fmla="*/ 5 h 18"/>
                  <a:gd name="T32" fmla="*/ 7 w 24"/>
                  <a:gd name="T33" fmla="*/ 10 h 18"/>
                  <a:gd name="T34" fmla="*/ 9 w 24"/>
                  <a:gd name="T35" fmla="*/ 15 h 18"/>
                  <a:gd name="T36" fmla="*/ 9 w 24"/>
                  <a:gd name="T37" fmla="*/ 1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8"/>
                  <a:gd name="T59" fmla="*/ 24 w 24"/>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8">
                    <a:moveTo>
                      <a:pt x="9" y="10"/>
                    </a:moveTo>
                    <a:lnTo>
                      <a:pt x="12" y="18"/>
                    </a:lnTo>
                    <a:lnTo>
                      <a:pt x="16" y="18"/>
                    </a:lnTo>
                    <a:lnTo>
                      <a:pt x="21" y="15"/>
                    </a:lnTo>
                    <a:lnTo>
                      <a:pt x="24" y="10"/>
                    </a:lnTo>
                    <a:lnTo>
                      <a:pt x="24" y="6"/>
                    </a:lnTo>
                    <a:lnTo>
                      <a:pt x="21" y="6"/>
                    </a:lnTo>
                    <a:lnTo>
                      <a:pt x="21" y="0"/>
                    </a:lnTo>
                    <a:lnTo>
                      <a:pt x="16" y="0"/>
                    </a:lnTo>
                    <a:lnTo>
                      <a:pt x="13" y="0"/>
                    </a:lnTo>
                    <a:lnTo>
                      <a:pt x="13" y="5"/>
                    </a:lnTo>
                    <a:lnTo>
                      <a:pt x="12" y="5"/>
                    </a:lnTo>
                    <a:lnTo>
                      <a:pt x="9" y="0"/>
                    </a:lnTo>
                    <a:lnTo>
                      <a:pt x="7" y="0"/>
                    </a:lnTo>
                    <a:lnTo>
                      <a:pt x="4" y="0"/>
                    </a:lnTo>
                    <a:lnTo>
                      <a:pt x="0" y="5"/>
                    </a:lnTo>
                    <a:lnTo>
                      <a:pt x="7" y="10"/>
                    </a:lnTo>
                    <a:lnTo>
                      <a:pt x="9" y="15"/>
                    </a:lnTo>
                    <a:lnTo>
                      <a:pt x="9" y="10"/>
                    </a:lnTo>
                    <a:close/>
                  </a:path>
                </a:pathLst>
              </a:custGeom>
              <a:solidFill>
                <a:srgbClr val="A4CA95"/>
              </a:solidFill>
              <a:ln w="9525">
                <a:noFill/>
                <a:round/>
                <a:headEnd/>
                <a:tailEnd/>
              </a:ln>
            </p:spPr>
            <p:txBody>
              <a:bodyPr/>
              <a:lstStyle/>
              <a:p>
                <a:endParaRPr lang="en-US"/>
              </a:p>
            </p:txBody>
          </p:sp>
          <p:sp>
            <p:nvSpPr>
              <p:cNvPr id="3773" name="Freeform 324"/>
              <p:cNvSpPr>
                <a:spLocks/>
              </p:cNvSpPr>
              <p:nvPr/>
            </p:nvSpPr>
            <p:spPr bwMode="gray">
              <a:xfrm>
                <a:off x="4801" y="1402"/>
                <a:ext cx="1" cy="5"/>
              </a:xfrm>
              <a:custGeom>
                <a:avLst/>
                <a:gdLst>
                  <a:gd name="T0" fmla="*/ 0 w 1"/>
                  <a:gd name="T1" fmla="*/ 5 h 5"/>
                  <a:gd name="T2" fmla="*/ 1 w 1"/>
                  <a:gd name="T3" fmla="*/ 0 h 5"/>
                  <a:gd name="T4" fmla="*/ 0 w 1"/>
                  <a:gd name="T5" fmla="*/ 3 h 5"/>
                  <a:gd name="T6" fmla="*/ 0 w 1"/>
                  <a:gd name="T7" fmla="*/ 5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5"/>
                    </a:moveTo>
                    <a:lnTo>
                      <a:pt x="1" y="0"/>
                    </a:lnTo>
                    <a:lnTo>
                      <a:pt x="0" y="3"/>
                    </a:lnTo>
                    <a:lnTo>
                      <a:pt x="0" y="5"/>
                    </a:lnTo>
                    <a:close/>
                  </a:path>
                </a:pathLst>
              </a:custGeom>
              <a:solidFill>
                <a:srgbClr val="A4CA95"/>
              </a:solidFill>
              <a:ln w="9525">
                <a:noFill/>
                <a:round/>
                <a:headEnd/>
                <a:tailEnd/>
              </a:ln>
            </p:spPr>
            <p:txBody>
              <a:bodyPr/>
              <a:lstStyle/>
              <a:p>
                <a:endParaRPr lang="en-US"/>
              </a:p>
            </p:txBody>
          </p:sp>
          <p:sp>
            <p:nvSpPr>
              <p:cNvPr id="3774" name="Freeform 325"/>
              <p:cNvSpPr>
                <a:spLocks/>
              </p:cNvSpPr>
              <p:nvPr/>
            </p:nvSpPr>
            <p:spPr bwMode="gray">
              <a:xfrm>
                <a:off x="4801" y="1413"/>
                <a:ext cx="4" cy="7"/>
              </a:xfrm>
              <a:custGeom>
                <a:avLst/>
                <a:gdLst>
                  <a:gd name="T0" fmla="*/ 0 w 4"/>
                  <a:gd name="T1" fmla="*/ 0 h 7"/>
                  <a:gd name="T2" fmla="*/ 1 w 4"/>
                  <a:gd name="T3" fmla="*/ 0 h 7"/>
                  <a:gd name="T4" fmla="*/ 4 w 4"/>
                  <a:gd name="T5" fmla="*/ 2 h 7"/>
                  <a:gd name="T6" fmla="*/ 1 w 4"/>
                  <a:gd name="T7" fmla="*/ 7 h 7"/>
                  <a:gd name="T8" fmla="*/ 0 w 4"/>
                  <a:gd name="T9" fmla="*/ 5 h 7"/>
                  <a:gd name="T10" fmla="*/ 0 w 4"/>
                  <a:gd name="T11" fmla="*/ 2 h 7"/>
                  <a:gd name="T12" fmla="*/ 0 w 4"/>
                  <a:gd name="T13" fmla="*/ 1 h 7"/>
                  <a:gd name="T14" fmla="*/ 0 w 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0" y="0"/>
                    </a:moveTo>
                    <a:lnTo>
                      <a:pt x="1" y="0"/>
                    </a:lnTo>
                    <a:lnTo>
                      <a:pt x="4" y="2"/>
                    </a:lnTo>
                    <a:lnTo>
                      <a:pt x="1" y="7"/>
                    </a:lnTo>
                    <a:lnTo>
                      <a:pt x="0" y="5"/>
                    </a:lnTo>
                    <a:lnTo>
                      <a:pt x="0" y="2"/>
                    </a:lnTo>
                    <a:lnTo>
                      <a:pt x="0" y="1"/>
                    </a:lnTo>
                    <a:lnTo>
                      <a:pt x="0" y="0"/>
                    </a:lnTo>
                    <a:close/>
                  </a:path>
                </a:pathLst>
              </a:custGeom>
              <a:solidFill>
                <a:srgbClr val="A4CA95"/>
              </a:solidFill>
              <a:ln w="9525">
                <a:noFill/>
                <a:round/>
                <a:headEnd/>
                <a:tailEnd/>
              </a:ln>
            </p:spPr>
            <p:txBody>
              <a:bodyPr/>
              <a:lstStyle/>
              <a:p>
                <a:endParaRPr lang="en-US"/>
              </a:p>
            </p:txBody>
          </p:sp>
          <p:sp>
            <p:nvSpPr>
              <p:cNvPr id="3775" name="Freeform 326"/>
              <p:cNvSpPr>
                <a:spLocks/>
              </p:cNvSpPr>
              <p:nvPr/>
            </p:nvSpPr>
            <p:spPr bwMode="gray">
              <a:xfrm>
                <a:off x="4853" y="1374"/>
                <a:ext cx="13" cy="3"/>
              </a:xfrm>
              <a:custGeom>
                <a:avLst/>
                <a:gdLst>
                  <a:gd name="T0" fmla="*/ 0 w 13"/>
                  <a:gd name="T1" fmla="*/ 0 h 3"/>
                  <a:gd name="T2" fmla="*/ 6 w 13"/>
                  <a:gd name="T3" fmla="*/ 0 h 3"/>
                  <a:gd name="T4" fmla="*/ 13 w 13"/>
                  <a:gd name="T5" fmla="*/ 0 h 3"/>
                  <a:gd name="T6" fmla="*/ 6 w 13"/>
                  <a:gd name="T7" fmla="*/ 2 h 3"/>
                  <a:gd name="T8" fmla="*/ 5 w 13"/>
                  <a:gd name="T9" fmla="*/ 3 h 3"/>
                  <a:gd name="T10" fmla="*/ 0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0" y="0"/>
                    </a:moveTo>
                    <a:lnTo>
                      <a:pt x="6" y="0"/>
                    </a:lnTo>
                    <a:lnTo>
                      <a:pt x="13" y="0"/>
                    </a:lnTo>
                    <a:lnTo>
                      <a:pt x="6" y="2"/>
                    </a:lnTo>
                    <a:lnTo>
                      <a:pt x="5" y="3"/>
                    </a:lnTo>
                    <a:lnTo>
                      <a:pt x="0" y="0"/>
                    </a:lnTo>
                    <a:close/>
                  </a:path>
                </a:pathLst>
              </a:custGeom>
              <a:solidFill>
                <a:srgbClr val="A4CA95"/>
              </a:solidFill>
              <a:ln w="9525">
                <a:noFill/>
                <a:round/>
                <a:headEnd/>
                <a:tailEnd/>
              </a:ln>
            </p:spPr>
            <p:txBody>
              <a:bodyPr/>
              <a:lstStyle/>
              <a:p>
                <a:endParaRPr lang="en-US"/>
              </a:p>
            </p:txBody>
          </p:sp>
          <p:sp>
            <p:nvSpPr>
              <p:cNvPr id="3776" name="Freeform 327"/>
              <p:cNvSpPr>
                <a:spLocks/>
              </p:cNvSpPr>
              <p:nvPr/>
            </p:nvSpPr>
            <p:spPr bwMode="gray">
              <a:xfrm>
                <a:off x="4866" y="1373"/>
                <a:ext cx="9" cy="9"/>
              </a:xfrm>
              <a:custGeom>
                <a:avLst/>
                <a:gdLst>
                  <a:gd name="T0" fmla="*/ 0 w 9"/>
                  <a:gd name="T1" fmla="*/ 7 h 9"/>
                  <a:gd name="T2" fmla="*/ 1 w 9"/>
                  <a:gd name="T3" fmla="*/ 3 h 9"/>
                  <a:gd name="T4" fmla="*/ 9 w 9"/>
                  <a:gd name="T5" fmla="*/ 0 h 9"/>
                  <a:gd name="T6" fmla="*/ 9 w 9"/>
                  <a:gd name="T7" fmla="*/ 3 h 9"/>
                  <a:gd name="T8" fmla="*/ 4 w 9"/>
                  <a:gd name="T9" fmla="*/ 7 h 9"/>
                  <a:gd name="T10" fmla="*/ 0 w 9"/>
                  <a:gd name="T11" fmla="*/ 9 h 9"/>
                  <a:gd name="T12" fmla="*/ 0 w 9"/>
                  <a:gd name="T13" fmla="*/ 7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7"/>
                    </a:moveTo>
                    <a:lnTo>
                      <a:pt x="1" y="3"/>
                    </a:lnTo>
                    <a:lnTo>
                      <a:pt x="9" y="0"/>
                    </a:lnTo>
                    <a:lnTo>
                      <a:pt x="9" y="3"/>
                    </a:lnTo>
                    <a:lnTo>
                      <a:pt x="4" y="7"/>
                    </a:lnTo>
                    <a:lnTo>
                      <a:pt x="0" y="9"/>
                    </a:lnTo>
                    <a:lnTo>
                      <a:pt x="0" y="7"/>
                    </a:lnTo>
                    <a:close/>
                  </a:path>
                </a:pathLst>
              </a:custGeom>
              <a:solidFill>
                <a:srgbClr val="A4CA95"/>
              </a:solidFill>
              <a:ln w="9525">
                <a:noFill/>
                <a:round/>
                <a:headEnd/>
                <a:tailEnd/>
              </a:ln>
            </p:spPr>
            <p:txBody>
              <a:bodyPr/>
              <a:lstStyle/>
              <a:p>
                <a:endParaRPr lang="en-US"/>
              </a:p>
            </p:txBody>
          </p:sp>
          <p:sp>
            <p:nvSpPr>
              <p:cNvPr id="3777" name="Freeform 328"/>
              <p:cNvSpPr>
                <a:spLocks/>
              </p:cNvSpPr>
              <p:nvPr/>
            </p:nvSpPr>
            <p:spPr bwMode="gray">
              <a:xfrm>
                <a:off x="4884" y="1368"/>
                <a:ext cx="3" cy="6"/>
              </a:xfrm>
              <a:custGeom>
                <a:avLst/>
                <a:gdLst>
                  <a:gd name="T0" fmla="*/ 0 w 3"/>
                  <a:gd name="T1" fmla="*/ 0 h 6"/>
                  <a:gd name="T2" fmla="*/ 3 w 3"/>
                  <a:gd name="T3" fmla="*/ 6 h 6"/>
                  <a:gd name="T4" fmla="*/ 3 w 3"/>
                  <a:gd name="T5" fmla="*/ 2 h 6"/>
                  <a:gd name="T6" fmla="*/ 0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0"/>
                    </a:moveTo>
                    <a:lnTo>
                      <a:pt x="3" y="6"/>
                    </a:lnTo>
                    <a:lnTo>
                      <a:pt x="3" y="2"/>
                    </a:lnTo>
                    <a:lnTo>
                      <a:pt x="0" y="0"/>
                    </a:lnTo>
                    <a:close/>
                  </a:path>
                </a:pathLst>
              </a:custGeom>
              <a:solidFill>
                <a:srgbClr val="A4CA95"/>
              </a:solidFill>
              <a:ln w="9525">
                <a:noFill/>
                <a:round/>
                <a:headEnd/>
                <a:tailEnd/>
              </a:ln>
            </p:spPr>
            <p:txBody>
              <a:bodyPr/>
              <a:lstStyle/>
              <a:p>
                <a:endParaRPr lang="en-US"/>
              </a:p>
            </p:txBody>
          </p:sp>
          <p:sp>
            <p:nvSpPr>
              <p:cNvPr id="3778" name="Freeform 329"/>
              <p:cNvSpPr>
                <a:spLocks/>
              </p:cNvSpPr>
              <p:nvPr/>
            </p:nvSpPr>
            <p:spPr bwMode="gray">
              <a:xfrm>
                <a:off x="4887" y="1362"/>
                <a:ext cx="3" cy="5"/>
              </a:xfrm>
              <a:custGeom>
                <a:avLst/>
                <a:gdLst>
                  <a:gd name="T0" fmla="*/ 3 w 3"/>
                  <a:gd name="T1" fmla="*/ 0 h 5"/>
                  <a:gd name="T2" fmla="*/ 0 w 3"/>
                  <a:gd name="T3" fmla="*/ 3 h 5"/>
                  <a:gd name="T4" fmla="*/ 3 w 3"/>
                  <a:gd name="T5" fmla="*/ 5 h 5"/>
                  <a:gd name="T6" fmla="*/ 3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0"/>
                    </a:moveTo>
                    <a:lnTo>
                      <a:pt x="0" y="3"/>
                    </a:lnTo>
                    <a:lnTo>
                      <a:pt x="3" y="5"/>
                    </a:lnTo>
                    <a:lnTo>
                      <a:pt x="3" y="0"/>
                    </a:lnTo>
                    <a:close/>
                  </a:path>
                </a:pathLst>
              </a:custGeom>
              <a:solidFill>
                <a:srgbClr val="A4CA95"/>
              </a:solidFill>
              <a:ln w="9525">
                <a:noFill/>
                <a:round/>
                <a:headEnd/>
                <a:tailEnd/>
              </a:ln>
            </p:spPr>
            <p:txBody>
              <a:bodyPr/>
              <a:lstStyle/>
              <a:p>
                <a:endParaRPr lang="en-US"/>
              </a:p>
            </p:txBody>
          </p:sp>
          <p:sp>
            <p:nvSpPr>
              <p:cNvPr id="3779" name="Freeform 330"/>
              <p:cNvSpPr>
                <a:spLocks/>
              </p:cNvSpPr>
              <p:nvPr/>
            </p:nvSpPr>
            <p:spPr bwMode="gray">
              <a:xfrm>
                <a:off x="4907" y="1365"/>
                <a:ext cx="3" cy="5"/>
              </a:xfrm>
              <a:custGeom>
                <a:avLst/>
                <a:gdLst>
                  <a:gd name="T0" fmla="*/ 0 w 3"/>
                  <a:gd name="T1" fmla="*/ 0 h 5"/>
                  <a:gd name="T2" fmla="*/ 3 w 3"/>
                  <a:gd name="T3" fmla="*/ 0 h 5"/>
                  <a:gd name="T4" fmla="*/ 3 w 3"/>
                  <a:gd name="T5" fmla="*/ 2 h 5"/>
                  <a:gd name="T6" fmla="*/ 0 w 3"/>
                  <a:gd name="T7" fmla="*/ 5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0"/>
                    </a:moveTo>
                    <a:lnTo>
                      <a:pt x="3" y="0"/>
                    </a:lnTo>
                    <a:lnTo>
                      <a:pt x="3" y="2"/>
                    </a:lnTo>
                    <a:lnTo>
                      <a:pt x="0" y="5"/>
                    </a:lnTo>
                    <a:lnTo>
                      <a:pt x="0" y="0"/>
                    </a:lnTo>
                    <a:close/>
                  </a:path>
                </a:pathLst>
              </a:custGeom>
              <a:solidFill>
                <a:srgbClr val="A4CA95"/>
              </a:solidFill>
              <a:ln w="9525">
                <a:noFill/>
                <a:round/>
                <a:headEnd/>
                <a:tailEnd/>
              </a:ln>
            </p:spPr>
            <p:txBody>
              <a:bodyPr/>
              <a:lstStyle/>
              <a:p>
                <a:endParaRPr lang="en-US"/>
              </a:p>
            </p:txBody>
          </p:sp>
          <p:sp>
            <p:nvSpPr>
              <p:cNvPr id="3780" name="Freeform 331"/>
              <p:cNvSpPr>
                <a:spLocks/>
              </p:cNvSpPr>
              <p:nvPr/>
            </p:nvSpPr>
            <p:spPr bwMode="gray">
              <a:xfrm>
                <a:off x="4895" y="1374"/>
                <a:ext cx="8" cy="8"/>
              </a:xfrm>
              <a:custGeom>
                <a:avLst/>
                <a:gdLst>
                  <a:gd name="T0" fmla="*/ 1 w 8"/>
                  <a:gd name="T1" fmla="*/ 0 h 8"/>
                  <a:gd name="T2" fmla="*/ 4 w 8"/>
                  <a:gd name="T3" fmla="*/ 0 h 8"/>
                  <a:gd name="T4" fmla="*/ 8 w 8"/>
                  <a:gd name="T5" fmla="*/ 3 h 8"/>
                  <a:gd name="T6" fmla="*/ 8 w 8"/>
                  <a:gd name="T7" fmla="*/ 6 h 8"/>
                  <a:gd name="T8" fmla="*/ 1 w 8"/>
                  <a:gd name="T9" fmla="*/ 6 h 8"/>
                  <a:gd name="T10" fmla="*/ 0 w 8"/>
                  <a:gd name="T11" fmla="*/ 8 h 8"/>
                  <a:gd name="T12" fmla="*/ 0 w 8"/>
                  <a:gd name="T13" fmla="*/ 2 h 8"/>
                  <a:gd name="T14" fmla="*/ 1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1" y="0"/>
                    </a:moveTo>
                    <a:lnTo>
                      <a:pt x="4" y="0"/>
                    </a:lnTo>
                    <a:lnTo>
                      <a:pt x="8" y="3"/>
                    </a:lnTo>
                    <a:lnTo>
                      <a:pt x="8" y="6"/>
                    </a:lnTo>
                    <a:lnTo>
                      <a:pt x="1" y="6"/>
                    </a:lnTo>
                    <a:lnTo>
                      <a:pt x="0" y="8"/>
                    </a:lnTo>
                    <a:lnTo>
                      <a:pt x="0" y="2"/>
                    </a:lnTo>
                    <a:lnTo>
                      <a:pt x="1" y="0"/>
                    </a:lnTo>
                    <a:close/>
                  </a:path>
                </a:pathLst>
              </a:custGeom>
              <a:solidFill>
                <a:srgbClr val="A4CA95"/>
              </a:solidFill>
              <a:ln w="9525">
                <a:noFill/>
                <a:round/>
                <a:headEnd/>
                <a:tailEnd/>
              </a:ln>
            </p:spPr>
            <p:txBody>
              <a:bodyPr/>
              <a:lstStyle/>
              <a:p>
                <a:endParaRPr lang="en-US"/>
              </a:p>
            </p:txBody>
          </p:sp>
          <p:sp>
            <p:nvSpPr>
              <p:cNvPr id="3781" name="Freeform 332"/>
              <p:cNvSpPr>
                <a:spLocks/>
              </p:cNvSpPr>
              <p:nvPr/>
            </p:nvSpPr>
            <p:spPr bwMode="gray">
              <a:xfrm>
                <a:off x="4992" y="1398"/>
                <a:ext cx="14" cy="17"/>
              </a:xfrm>
              <a:custGeom>
                <a:avLst/>
                <a:gdLst>
                  <a:gd name="T0" fmla="*/ 0 w 14"/>
                  <a:gd name="T1" fmla="*/ 17 h 17"/>
                  <a:gd name="T2" fmla="*/ 1 w 14"/>
                  <a:gd name="T3" fmla="*/ 16 h 17"/>
                  <a:gd name="T4" fmla="*/ 1 w 14"/>
                  <a:gd name="T5" fmla="*/ 12 h 17"/>
                  <a:gd name="T6" fmla="*/ 1 w 14"/>
                  <a:gd name="T7" fmla="*/ 9 h 17"/>
                  <a:gd name="T8" fmla="*/ 5 w 14"/>
                  <a:gd name="T9" fmla="*/ 0 h 17"/>
                  <a:gd name="T10" fmla="*/ 8 w 14"/>
                  <a:gd name="T11" fmla="*/ 0 h 17"/>
                  <a:gd name="T12" fmla="*/ 9 w 14"/>
                  <a:gd name="T13" fmla="*/ 4 h 17"/>
                  <a:gd name="T14" fmla="*/ 14 w 14"/>
                  <a:gd name="T15" fmla="*/ 9 h 17"/>
                  <a:gd name="T16" fmla="*/ 14 w 14"/>
                  <a:gd name="T17" fmla="*/ 12 h 17"/>
                  <a:gd name="T18" fmla="*/ 12 w 14"/>
                  <a:gd name="T19" fmla="*/ 16 h 17"/>
                  <a:gd name="T20" fmla="*/ 5 w 14"/>
                  <a:gd name="T21" fmla="*/ 16 h 17"/>
                  <a:gd name="T22" fmla="*/ 5 w 14"/>
                  <a:gd name="T23" fmla="*/ 17 h 17"/>
                  <a:gd name="T24" fmla="*/ 0 w 14"/>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7"/>
                  <a:gd name="T41" fmla="*/ 14 w 1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7">
                    <a:moveTo>
                      <a:pt x="0" y="17"/>
                    </a:moveTo>
                    <a:lnTo>
                      <a:pt x="1" y="16"/>
                    </a:lnTo>
                    <a:lnTo>
                      <a:pt x="1" y="12"/>
                    </a:lnTo>
                    <a:lnTo>
                      <a:pt x="1" y="9"/>
                    </a:lnTo>
                    <a:lnTo>
                      <a:pt x="5" y="0"/>
                    </a:lnTo>
                    <a:lnTo>
                      <a:pt x="8" y="0"/>
                    </a:lnTo>
                    <a:lnTo>
                      <a:pt x="9" y="4"/>
                    </a:lnTo>
                    <a:lnTo>
                      <a:pt x="14" y="9"/>
                    </a:lnTo>
                    <a:lnTo>
                      <a:pt x="14" y="12"/>
                    </a:lnTo>
                    <a:lnTo>
                      <a:pt x="12" y="16"/>
                    </a:lnTo>
                    <a:lnTo>
                      <a:pt x="5" y="16"/>
                    </a:lnTo>
                    <a:lnTo>
                      <a:pt x="5" y="17"/>
                    </a:lnTo>
                    <a:lnTo>
                      <a:pt x="0" y="17"/>
                    </a:lnTo>
                    <a:close/>
                  </a:path>
                </a:pathLst>
              </a:custGeom>
              <a:solidFill>
                <a:srgbClr val="A4CA95"/>
              </a:solidFill>
              <a:ln w="9525">
                <a:noFill/>
                <a:round/>
                <a:headEnd/>
                <a:tailEnd/>
              </a:ln>
            </p:spPr>
            <p:txBody>
              <a:bodyPr/>
              <a:lstStyle/>
              <a:p>
                <a:endParaRPr lang="en-US"/>
              </a:p>
            </p:txBody>
          </p:sp>
          <p:sp>
            <p:nvSpPr>
              <p:cNvPr id="3782" name="Freeform 333"/>
              <p:cNvSpPr>
                <a:spLocks/>
              </p:cNvSpPr>
              <p:nvPr/>
            </p:nvSpPr>
            <p:spPr bwMode="gray">
              <a:xfrm>
                <a:off x="4975" y="1387"/>
                <a:ext cx="18" cy="18"/>
              </a:xfrm>
              <a:custGeom>
                <a:avLst/>
                <a:gdLst>
                  <a:gd name="T0" fmla="*/ 0 w 18"/>
                  <a:gd name="T1" fmla="*/ 6 h 18"/>
                  <a:gd name="T2" fmla="*/ 5 w 18"/>
                  <a:gd name="T3" fmla="*/ 5 h 18"/>
                  <a:gd name="T4" fmla="*/ 14 w 18"/>
                  <a:gd name="T5" fmla="*/ 0 h 18"/>
                  <a:gd name="T6" fmla="*/ 14 w 18"/>
                  <a:gd name="T7" fmla="*/ 6 h 18"/>
                  <a:gd name="T8" fmla="*/ 18 w 18"/>
                  <a:gd name="T9" fmla="*/ 2 h 18"/>
                  <a:gd name="T10" fmla="*/ 18 w 18"/>
                  <a:gd name="T11" fmla="*/ 5 h 18"/>
                  <a:gd name="T12" fmla="*/ 18 w 18"/>
                  <a:gd name="T13" fmla="*/ 12 h 18"/>
                  <a:gd name="T14" fmla="*/ 14 w 18"/>
                  <a:gd name="T15" fmla="*/ 18 h 18"/>
                  <a:gd name="T16" fmla="*/ 9 w 18"/>
                  <a:gd name="T17" fmla="*/ 12 h 18"/>
                  <a:gd name="T18" fmla="*/ 5 w 18"/>
                  <a:gd name="T19" fmla="*/ 14 h 18"/>
                  <a:gd name="T20" fmla="*/ 0 w 18"/>
                  <a:gd name="T21" fmla="*/ 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8"/>
                  <a:gd name="T35" fmla="*/ 18 w 1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8">
                    <a:moveTo>
                      <a:pt x="0" y="6"/>
                    </a:moveTo>
                    <a:lnTo>
                      <a:pt x="5" y="5"/>
                    </a:lnTo>
                    <a:lnTo>
                      <a:pt x="14" y="0"/>
                    </a:lnTo>
                    <a:lnTo>
                      <a:pt x="14" y="6"/>
                    </a:lnTo>
                    <a:lnTo>
                      <a:pt x="18" y="2"/>
                    </a:lnTo>
                    <a:lnTo>
                      <a:pt x="18" y="5"/>
                    </a:lnTo>
                    <a:lnTo>
                      <a:pt x="18" y="12"/>
                    </a:lnTo>
                    <a:lnTo>
                      <a:pt x="14" y="18"/>
                    </a:lnTo>
                    <a:lnTo>
                      <a:pt x="9" y="12"/>
                    </a:lnTo>
                    <a:lnTo>
                      <a:pt x="5" y="14"/>
                    </a:lnTo>
                    <a:lnTo>
                      <a:pt x="0" y="6"/>
                    </a:lnTo>
                    <a:close/>
                  </a:path>
                </a:pathLst>
              </a:custGeom>
              <a:solidFill>
                <a:srgbClr val="A4CA95"/>
              </a:solidFill>
              <a:ln w="9525">
                <a:noFill/>
                <a:round/>
                <a:headEnd/>
                <a:tailEnd/>
              </a:ln>
            </p:spPr>
            <p:txBody>
              <a:bodyPr/>
              <a:lstStyle/>
              <a:p>
                <a:endParaRPr lang="en-US"/>
              </a:p>
            </p:txBody>
          </p:sp>
          <p:sp>
            <p:nvSpPr>
              <p:cNvPr id="3783" name="Freeform 334"/>
              <p:cNvSpPr>
                <a:spLocks/>
              </p:cNvSpPr>
              <p:nvPr/>
            </p:nvSpPr>
            <p:spPr bwMode="gray">
              <a:xfrm>
                <a:off x="4975" y="1367"/>
                <a:ext cx="14" cy="19"/>
              </a:xfrm>
              <a:custGeom>
                <a:avLst/>
                <a:gdLst>
                  <a:gd name="T0" fmla="*/ 0 w 14"/>
                  <a:gd name="T1" fmla="*/ 13 h 19"/>
                  <a:gd name="T2" fmla="*/ 1 w 14"/>
                  <a:gd name="T3" fmla="*/ 9 h 19"/>
                  <a:gd name="T4" fmla="*/ 6 w 14"/>
                  <a:gd name="T5" fmla="*/ 3 h 19"/>
                  <a:gd name="T6" fmla="*/ 9 w 14"/>
                  <a:gd name="T7" fmla="*/ 0 h 19"/>
                  <a:gd name="T8" fmla="*/ 14 w 14"/>
                  <a:gd name="T9" fmla="*/ 3 h 19"/>
                  <a:gd name="T10" fmla="*/ 14 w 14"/>
                  <a:gd name="T11" fmla="*/ 7 h 19"/>
                  <a:gd name="T12" fmla="*/ 12 w 14"/>
                  <a:gd name="T13" fmla="*/ 15 h 19"/>
                  <a:gd name="T14" fmla="*/ 9 w 14"/>
                  <a:gd name="T15" fmla="*/ 16 h 19"/>
                  <a:gd name="T16" fmla="*/ 5 w 14"/>
                  <a:gd name="T17" fmla="*/ 19 h 19"/>
                  <a:gd name="T18" fmla="*/ 1 w 14"/>
                  <a:gd name="T19" fmla="*/ 15 h 19"/>
                  <a:gd name="T20" fmla="*/ 0 w 14"/>
                  <a:gd name="T21" fmla="*/ 1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9"/>
                  <a:gd name="T35" fmla="*/ 14 w 1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9">
                    <a:moveTo>
                      <a:pt x="0" y="13"/>
                    </a:moveTo>
                    <a:lnTo>
                      <a:pt x="1" y="9"/>
                    </a:lnTo>
                    <a:lnTo>
                      <a:pt x="6" y="3"/>
                    </a:lnTo>
                    <a:lnTo>
                      <a:pt x="9" y="0"/>
                    </a:lnTo>
                    <a:lnTo>
                      <a:pt x="14" y="3"/>
                    </a:lnTo>
                    <a:lnTo>
                      <a:pt x="14" y="7"/>
                    </a:lnTo>
                    <a:lnTo>
                      <a:pt x="12" y="15"/>
                    </a:lnTo>
                    <a:lnTo>
                      <a:pt x="9" y="16"/>
                    </a:lnTo>
                    <a:lnTo>
                      <a:pt x="5" y="19"/>
                    </a:lnTo>
                    <a:lnTo>
                      <a:pt x="1" y="15"/>
                    </a:lnTo>
                    <a:lnTo>
                      <a:pt x="0" y="13"/>
                    </a:lnTo>
                    <a:close/>
                  </a:path>
                </a:pathLst>
              </a:custGeom>
              <a:solidFill>
                <a:srgbClr val="A4CA95"/>
              </a:solidFill>
              <a:ln w="9525">
                <a:noFill/>
                <a:round/>
                <a:headEnd/>
                <a:tailEnd/>
              </a:ln>
            </p:spPr>
            <p:txBody>
              <a:bodyPr/>
              <a:lstStyle/>
              <a:p>
                <a:endParaRPr lang="en-US"/>
              </a:p>
            </p:txBody>
          </p:sp>
          <p:sp>
            <p:nvSpPr>
              <p:cNvPr id="3784" name="Freeform 335"/>
              <p:cNvSpPr>
                <a:spLocks/>
              </p:cNvSpPr>
              <p:nvPr/>
            </p:nvSpPr>
            <p:spPr bwMode="gray">
              <a:xfrm>
                <a:off x="5084" y="1439"/>
                <a:ext cx="19" cy="18"/>
              </a:xfrm>
              <a:custGeom>
                <a:avLst/>
                <a:gdLst>
                  <a:gd name="T0" fmla="*/ 10 w 19"/>
                  <a:gd name="T1" fmla="*/ 7 h 18"/>
                  <a:gd name="T2" fmla="*/ 11 w 19"/>
                  <a:gd name="T3" fmla="*/ 3 h 18"/>
                  <a:gd name="T4" fmla="*/ 17 w 19"/>
                  <a:gd name="T5" fmla="*/ 3 h 18"/>
                  <a:gd name="T6" fmla="*/ 19 w 19"/>
                  <a:gd name="T7" fmla="*/ 9 h 18"/>
                  <a:gd name="T8" fmla="*/ 14 w 19"/>
                  <a:gd name="T9" fmla="*/ 13 h 18"/>
                  <a:gd name="T10" fmla="*/ 11 w 19"/>
                  <a:gd name="T11" fmla="*/ 15 h 18"/>
                  <a:gd name="T12" fmla="*/ 5 w 19"/>
                  <a:gd name="T13" fmla="*/ 18 h 18"/>
                  <a:gd name="T14" fmla="*/ 0 w 19"/>
                  <a:gd name="T15" fmla="*/ 13 h 18"/>
                  <a:gd name="T16" fmla="*/ 2 w 19"/>
                  <a:gd name="T17" fmla="*/ 7 h 18"/>
                  <a:gd name="T18" fmla="*/ 7 w 19"/>
                  <a:gd name="T19" fmla="*/ 0 h 18"/>
                  <a:gd name="T20" fmla="*/ 10 w 19"/>
                  <a:gd name="T21" fmla="*/ 6 h 18"/>
                  <a:gd name="T22" fmla="*/ 10 w 19"/>
                  <a:gd name="T23" fmla="*/ 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8"/>
                  <a:gd name="T38" fmla="*/ 19 w 1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8">
                    <a:moveTo>
                      <a:pt x="10" y="7"/>
                    </a:moveTo>
                    <a:lnTo>
                      <a:pt x="11" y="3"/>
                    </a:lnTo>
                    <a:lnTo>
                      <a:pt x="17" y="3"/>
                    </a:lnTo>
                    <a:lnTo>
                      <a:pt x="19" y="9"/>
                    </a:lnTo>
                    <a:lnTo>
                      <a:pt x="14" y="13"/>
                    </a:lnTo>
                    <a:lnTo>
                      <a:pt x="11" y="15"/>
                    </a:lnTo>
                    <a:lnTo>
                      <a:pt x="5" y="18"/>
                    </a:lnTo>
                    <a:lnTo>
                      <a:pt x="0" y="13"/>
                    </a:lnTo>
                    <a:lnTo>
                      <a:pt x="2" y="7"/>
                    </a:lnTo>
                    <a:lnTo>
                      <a:pt x="7" y="0"/>
                    </a:lnTo>
                    <a:lnTo>
                      <a:pt x="10" y="6"/>
                    </a:lnTo>
                    <a:lnTo>
                      <a:pt x="10" y="7"/>
                    </a:lnTo>
                    <a:close/>
                  </a:path>
                </a:pathLst>
              </a:custGeom>
              <a:solidFill>
                <a:srgbClr val="A4CA95"/>
              </a:solidFill>
              <a:ln w="9525">
                <a:noFill/>
                <a:round/>
                <a:headEnd/>
                <a:tailEnd/>
              </a:ln>
            </p:spPr>
            <p:txBody>
              <a:bodyPr/>
              <a:lstStyle/>
              <a:p>
                <a:endParaRPr lang="en-US"/>
              </a:p>
            </p:txBody>
          </p:sp>
          <p:sp>
            <p:nvSpPr>
              <p:cNvPr id="3785" name="Freeform 336"/>
              <p:cNvSpPr>
                <a:spLocks/>
              </p:cNvSpPr>
              <p:nvPr/>
            </p:nvSpPr>
            <p:spPr bwMode="gray">
              <a:xfrm>
                <a:off x="5109" y="1448"/>
                <a:ext cx="9" cy="9"/>
              </a:xfrm>
              <a:custGeom>
                <a:avLst/>
                <a:gdLst>
                  <a:gd name="T0" fmla="*/ 0 w 9"/>
                  <a:gd name="T1" fmla="*/ 4 h 9"/>
                  <a:gd name="T2" fmla="*/ 5 w 9"/>
                  <a:gd name="T3" fmla="*/ 9 h 9"/>
                  <a:gd name="T4" fmla="*/ 9 w 9"/>
                  <a:gd name="T5" fmla="*/ 4 h 9"/>
                  <a:gd name="T6" fmla="*/ 5 w 9"/>
                  <a:gd name="T7" fmla="*/ 4 h 9"/>
                  <a:gd name="T8" fmla="*/ 2 w 9"/>
                  <a:gd name="T9" fmla="*/ 0 h 9"/>
                  <a:gd name="T10" fmla="*/ 0 w 9"/>
                  <a:gd name="T11" fmla="*/ 4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4"/>
                    </a:moveTo>
                    <a:lnTo>
                      <a:pt x="5" y="9"/>
                    </a:lnTo>
                    <a:lnTo>
                      <a:pt x="9" y="4"/>
                    </a:lnTo>
                    <a:lnTo>
                      <a:pt x="5" y="4"/>
                    </a:lnTo>
                    <a:lnTo>
                      <a:pt x="2" y="0"/>
                    </a:lnTo>
                    <a:lnTo>
                      <a:pt x="0" y="4"/>
                    </a:lnTo>
                    <a:close/>
                  </a:path>
                </a:pathLst>
              </a:custGeom>
              <a:solidFill>
                <a:srgbClr val="A4CA95"/>
              </a:solidFill>
              <a:ln w="9525">
                <a:noFill/>
                <a:round/>
                <a:headEnd/>
                <a:tailEnd/>
              </a:ln>
            </p:spPr>
            <p:txBody>
              <a:bodyPr/>
              <a:lstStyle/>
              <a:p>
                <a:endParaRPr lang="en-US"/>
              </a:p>
            </p:txBody>
          </p:sp>
          <p:sp>
            <p:nvSpPr>
              <p:cNvPr id="3786" name="Freeform 337"/>
              <p:cNvSpPr>
                <a:spLocks/>
              </p:cNvSpPr>
              <p:nvPr/>
            </p:nvSpPr>
            <p:spPr bwMode="gray">
              <a:xfrm>
                <a:off x="4879" y="1426"/>
                <a:ext cx="39" cy="34"/>
              </a:xfrm>
              <a:custGeom>
                <a:avLst/>
                <a:gdLst>
                  <a:gd name="T0" fmla="*/ 5 w 39"/>
                  <a:gd name="T1" fmla="*/ 34 h 34"/>
                  <a:gd name="T2" fmla="*/ 11 w 39"/>
                  <a:gd name="T3" fmla="*/ 31 h 34"/>
                  <a:gd name="T4" fmla="*/ 11 w 39"/>
                  <a:gd name="T5" fmla="*/ 26 h 34"/>
                  <a:gd name="T6" fmla="*/ 13 w 39"/>
                  <a:gd name="T7" fmla="*/ 22 h 34"/>
                  <a:gd name="T8" fmla="*/ 17 w 39"/>
                  <a:gd name="T9" fmla="*/ 20 h 34"/>
                  <a:gd name="T10" fmla="*/ 20 w 39"/>
                  <a:gd name="T11" fmla="*/ 15 h 34"/>
                  <a:gd name="T12" fmla="*/ 28 w 39"/>
                  <a:gd name="T13" fmla="*/ 13 h 34"/>
                  <a:gd name="T14" fmla="*/ 33 w 39"/>
                  <a:gd name="T15" fmla="*/ 9 h 34"/>
                  <a:gd name="T16" fmla="*/ 36 w 39"/>
                  <a:gd name="T17" fmla="*/ 7 h 34"/>
                  <a:gd name="T18" fmla="*/ 39 w 39"/>
                  <a:gd name="T19" fmla="*/ 1 h 34"/>
                  <a:gd name="T20" fmla="*/ 36 w 39"/>
                  <a:gd name="T21" fmla="*/ 0 h 34"/>
                  <a:gd name="T22" fmla="*/ 31 w 39"/>
                  <a:gd name="T23" fmla="*/ 1 h 34"/>
                  <a:gd name="T24" fmla="*/ 28 w 39"/>
                  <a:gd name="T25" fmla="*/ 3 h 34"/>
                  <a:gd name="T26" fmla="*/ 20 w 39"/>
                  <a:gd name="T27" fmla="*/ 7 h 34"/>
                  <a:gd name="T28" fmla="*/ 16 w 39"/>
                  <a:gd name="T29" fmla="*/ 9 h 34"/>
                  <a:gd name="T30" fmla="*/ 11 w 39"/>
                  <a:gd name="T31" fmla="*/ 15 h 34"/>
                  <a:gd name="T32" fmla="*/ 5 w 39"/>
                  <a:gd name="T33" fmla="*/ 19 h 34"/>
                  <a:gd name="T34" fmla="*/ 0 w 39"/>
                  <a:gd name="T35" fmla="*/ 25 h 34"/>
                  <a:gd name="T36" fmla="*/ 0 w 39"/>
                  <a:gd name="T37" fmla="*/ 31 h 34"/>
                  <a:gd name="T38" fmla="*/ 0 w 39"/>
                  <a:gd name="T39" fmla="*/ 34 h 34"/>
                  <a:gd name="T40" fmla="*/ 5 w 39"/>
                  <a:gd name="T41" fmla="*/ 34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4"/>
                  <a:gd name="T65" fmla="*/ 39 w 39"/>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4">
                    <a:moveTo>
                      <a:pt x="5" y="34"/>
                    </a:moveTo>
                    <a:lnTo>
                      <a:pt x="11" y="31"/>
                    </a:lnTo>
                    <a:lnTo>
                      <a:pt x="11" y="26"/>
                    </a:lnTo>
                    <a:lnTo>
                      <a:pt x="13" y="22"/>
                    </a:lnTo>
                    <a:lnTo>
                      <a:pt x="17" y="20"/>
                    </a:lnTo>
                    <a:lnTo>
                      <a:pt x="20" y="15"/>
                    </a:lnTo>
                    <a:lnTo>
                      <a:pt x="28" y="13"/>
                    </a:lnTo>
                    <a:lnTo>
                      <a:pt x="33" y="9"/>
                    </a:lnTo>
                    <a:lnTo>
                      <a:pt x="36" y="7"/>
                    </a:lnTo>
                    <a:lnTo>
                      <a:pt x="39" y="1"/>
                    </a:lnTo>
                    <a:lnTo>
                      <a:pt x="36" y="0"/>
                    </a:lnTo>
                    <a:lnTo>
                      <a:pt x="31" y="1"/>
                    </a:lnTo>
                    <a:lnTo>
                      <a:pt x="28" y="3"/>
                    </a:lnTo>
                    <a:lnTo>
                      <a:pt x="20" y="7"/>
                    </a:lnTo>
                    <a:lnTo>
                      <a:pt x="16" y="9"/>
                    </a:lnTo>
                    <a:lnTo>
                      <a:pt x="11" y="15"/>
                    </a:lnTo>
                    <a:lnTo>
                      <a:pt x="5" y="19"/>
                    </a:lnTo>
                    <a:lnTo>
                      <a:pt x="0" y="25"/>
                    </a:lnTo>
                    <a:lnTo>
                      <a:pt x="0" y="31"/>
                    </a:lnTo>
                    <a:lnTo>
                      <a:pt x="0" y="34"/>
                    </a:lnTo>
                    <a:lnTo>
                      <a:pt x="5" y="34"/>
                    </a:lnTo>
                    <a:close/>
                  </a:path>
                </a:pathLst>
              </a:custGeom>
              <a:solidFill>
                <a:srgbClr val="A4CA95"/>
              </a:solidFill>
              <a:ln w="9525">
                <a:noFill/>
                <a:round/>
                <a:headEnd/>
                <a:tailEnd/>
              </a:ln>
            </p:spPr>
            <p:txBody>
              <a:bodyPr/>
              <a:lstStyle/>
              <a:p>
                <a:endParaRPr lang="en-US"/>
              </a:p>
            </p:txBody>
          </p:sp>
          <p:sp>
            <p:nvSpPr>
              <p:cNvPr id="3787" name="Freeform 338"/>
              <p:cNvSpPr>
                <a:spLocks/>
              </p:cNvSpPr>
              <p:nvPr/>
            </p:nvSpPr>
            <p:spPr bwMode="gray">
              <a:xfrm>
                <a:off x="4872" y="1461"/>
                <a:ext cx="15" cy="24"/>
              </a:xfrm>
              <a:custGeom>
                <a:avLst/>
                <a:gdLst>
                  <a:gd name="T0" fmla="*/ 6 w 15"/>
                  <a:gd name="T1" fmla="*/ 5 h 24"/>
                  <a:gd name="T2" fmla="*/ 7 w 15"/>
                  <a:gd name="T3" fmla="*/ 3 h 24"/>
                  <a:gd name="T4" fmla="*/ 11 w 15"/>
                  <a:gd name="T5" fmla="*/ 0 h 24"/>
                  <a:gd name="T6" fmla="*/ 11 w 15"/>
                  <a:gd name="T7" fmla="*/ 6 h 24"/>
                  <a:gd name="T8" fmla="*/ 11 w 15"/>
                  <a:gd name="T9" fmla="*/ 11 h 24"/>
                  <a:gd name="T10" fmla="*/ 11 w 15"/>
                  <a:gd name="T11" fmla="*/ 13 h 24"/>
                  <a:gd name="T12" fmla="*/ 12 w 15"/>
                  <a:gd name="T13" fmla="*/ 18 h 24"/>
                  <a:gd name="T14" fmla="*/ 15 w 15"/>
                  <a:gd name="T15" fmla="*/ 19 h 24"/>
                  <a:gd name="T16" fmla="*/ 15 w 15"/>
                  <a:gd name="T17" fmla="*/ 24 h 24"/>
                  <a:gd name="T18" fmla="*/ 12 w 15"/>
                  <a:gd name="T19" fmla="*/ 24 h 24"/>
                  <a:gd name="T20" fmla="*/ 11 w 15"/>
                  <a:gd name="T21" fmla="*/ 24 h 24"/>
                  <a:gd name="T22" fmla="*/ 7 w 15"/>
                  <a:gd name="T23" fmla="*/ 24 h 24"/>
                  <a:gd name="T24" fmla="*/ 6 w 15"/>
                  <a:gd name="T25" fmla="*/ 22 h 24"/>
                  <a:gd name="T26" fmla="*/ 3 w 15"/>
                  <a:gd name="T27" fmla="*/ 19 h 24"/>
                  <a:gd name="T28" fmla="*/ 0 w 15"/>
                  <a:gd name="T29" fmla="*/ 18 h 24"/>
                  <a:gd name="T30" fmla="*/ 0 w 15"/>
                  <a:gd name="T31" fmla="*/ 16 h 24"/>
                  <a:gd name="T32" fmla="*/ 0 w 15"/>
                  <a:gd name="T33" fmla="*/ 13 h 24"/>
                  <a:gd name="T34" fmla="*/ 3 w 15"/>
                  <a:gd name="T35" fmla="*/ 11 h 24"/>
                  <a:gd name="T36" fmla="*/ 3 w 15"/>
                  <a:gd name="T37" fmla="*/ 9 h 24"/>
                  <a:gd name="T38" fmla="*/ 6 w 15"/>
                  <a:gd name="T39" fmla="*/ 3 h 24"/>
                  <a:gd name="T40" fmla="*/ 7 w 15"/>
                  <a:gd name="T41" fmla="*/ 0 h 24"/>
                  <a:gd name="T42" fmla="*/ 6 w 15"/>
                  <a:gd name="T43" fmla="*/ 5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24"/>
                  <a:gd name="T68" fmla="*/ 15 w 15"/>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24">
                    <a:moveTo>
                      <a:pt x="6" y="5"/>
                    </a:moveTo>
                    <a:lnTo>
                      <a:pt x="7" y="3"/>
                    </a:lnTo>
                    <a:lnTo>
                      <a:pt x="11" y="0"/>
                    </a:lnTo>
                    <a:lnTo>
                      <a:pt x="11" y="6"/>
                    </a:lnTo>
                    <a:lnTo>
                      <a:pt x="11" y="11"/>
                    </a:lnTo>
                    <a:lnTo>
                      <a:pt x="11" y="13"/>
                    </a:lnTo>
                    <a:lnTo>
                      <a:pt x="12" y="18"/>
                    </a:lnTo>
                    <a:lnTo>
                      <a:pt x="15" y="19"/>
                    </a:lnTo>
                    <a:lnTo>
                      <a:pt x="15" y="24"/>
                    </a:lnTo>
                    <a:lnTo>
                      <a:pt x="12" y="24"/>
                    </a:lnTo>
                    <a:lnTo>
                      <a:pt x="11" y="24"/>
                    </a:lnTo>
                    <a:lnTo>
                      <a:pt x="7" y="24"/>
                    </a:lnTo>
                    <a:lnTo>
                      <a:pt x="6" y="22"/>
                    </a:lnTo>
                    <a:lnTo>
                      <a:pt x="3" y="19"/>
                    </a:lnTo>
                    <a:lnTo>
                      <a:pt x="0" y="18"/>
                    </a:lnTo>
                    <a:lnTo>
                      <a:pt x="0" y="16"/>
                    </a:lnTo>
                    <a:lnTo>
                      <a:pt x="0" y="13"/>
                    </a:lnTo>
                    <a:lnTo>
                      <a:pt x="3" y="11"/>
                    </a:lnTo>
                    <a:lnTo>
                      <a:pt x="3" y="9"/>
                    </a:lnTo>
                    <a:lnTo>
                      <a:pt x="6" y="3"/>
                    </a:lnTo>
                    <a:lnTo>
                      <a:pt x="7" y="0"/>
                    </a:lnTo>
                    <a:lnTo>
                      <a:pt x="6" y="5"/>
                    </a:lnTo>
                    <a:close/>
                  </a:path>
                </a:pathLst>
              </a:custGeom>
              <a:solidFill>
                <a:srgbClr val="A4CA95"/>
              </a:solidFill>
              <a:ln w="9525">
                <a:noFill/>
                <a:round/>
                <a:headEnd/>
                <a:tailEnd/>
              </a:ln>
            </p:spPr>
            <p:txBody>
              <a:bodyPr/>
              <a:lstStyle/>
              <a:p>
                <a:endParaRPr lang="en-US"/>
              </a:p>
            </p:txBody>
          </p:sp>
          <p:sp>
            <p:nvSpPr>
              <p:cNvPr id="3788" name="Rectangle 339"/>
              <p:cNvSpPr>
                <a:spLocks noChangeArrowheads="1"/>
              </p:cNvSpPr>
              <p:nvPr/>
            </p:nvSpPr>
            <p:spPr bwMode="gray">
              <a:xfrm>
                <a:off x="4770" y="1634"/>
                <a:ext cx="3" cy="1"/>
              </a:xfrm>
              <a:prstGeom prst="rect">
                <a:avLst/>
              </a:prstGeom>
              <a:solidFill>
                <a:srgbClr val="A4CA95"/>
              </a:solidFill>
              <a:ln w="9525">
                <a:noFill/>
                <a:miter lim="800000"/>
                <a:headEnd/>
                <a:tailEnd/>
              </a:ln>
            </p:spPr>
            <p:txBody>
              <a:bodyPr/>
              <a:lstStyle/>
              <a:p>
                <a:endParaRPr lang="en-GB"/>
              </a:p>
            </p:txBody>
          </p:sp>
          <p:sp>
            <p:nvSpPr>
              <p:cNvPr id="3789" name="Freeform 340"/>
              <p:cNvSpPr>
                <a:spLocks/>
              </p:cNvSpPr>
              <p:nvPr/>
            </p:nvSpPr>
            <p:spPr bwMode="gray">
              <a:xfrm>
                <a:off x="4761" y="1619"/>
                <a:ext cx="3" cy="4"/>
              </a:xfrm>
              <a:custGeom>
                <a:avLst/>
                <a:gdLst>
                  <a:gd name="T0" fmla="*/ 0 w 3"/>
                  <a:gd name="T1" fmla="*/ 0 h 4"/>
                  <a:gd name="T2" fmla="*/ 3 w 3"/>
                  <a:gd name="T3" fmla="*/ 3 h 4"/>
                  <a:gd name="T4" fmla="*/ 3 w 3"/>
                  <a:gd name="T5" fmla="*/ 4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3"/>
                    </a:lnTo>
                    <a:lnTo>
                      <a:pt x="3" y="4"/>
                    </a:lnTo>
                    <a:lnTo>
                      <a:pt x="0" y="0"/>
                    </a:lnTo>
                    <a:close/>
                  </a:path>
                </a:pathLst>
              </a:custGeom>
              <a:solidFill>
                <a:srgbClr val="A4CA95"/>
              </a:solidFill>
              <a:ln w="9525">
                <a:noFill/>
                <a:round/>
                <a:headEnd/>
                <a:tailEnd/>
              </a:ln>
            </p:spPr>
            <p:txBody>
              <a:bodyPr/>
              <a:lstStyle/>
              <a:p>
                <a:endParaRPr lang="en-US"/>
              </a:p>
            </p:txBody>
          </p:sp>
          <p:sp>
            <p:nvSpPr>
              <p:cNvPr id="3790" name="Freeform 341"/>
              <p:cNvSpPr>
                <a:spLocks/>
              </p:cNvSpPr>
              <p:nvPr/>
            </p:nvSpPr>
            <p:spPr bwMode="gray">
              <a:xfrm>
                <a:off x="4798" y="1644"/>
                <a:ext cx="4" cy="5"/>
              </a:xfrm>
              <a:custGeom>
                <a:avLst/>
                <a:gdLst>
                  <a:gd name="T0" fmla="*/ 0 w 4"/>
                  <a:gd name="T1" fmla="*/ 0 h 5"/>
                  <a:gd name="T2" fmla="*/ 3 w 4"/>
                  <a:gd name="T3" fmla="*/ 3 h 5"/>
                  <a:gd name="T4" fmla="*/ 4 w 4"/>
                  <a:gd name="T5" fmla="*/ 5 h 5"/>
                  <a:gd name="T6" fmla="*/ 0 w 4"/>
                  <a:gd name="T7" fmla="*/ 5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0"/>
                    </a:moveTo>
                    <a:lnTo>
                      <a:pt x="3" y="3"/>
                    </a:lnTo>
                    <a:lnTo>
                      <a:pt x="4" y="5"/>
                    </a:lnTo>
                    <a:lnTo>
                      <a:pt x="0" y="5"/>
                    </a:lnTo>
                    <a:lnTo>
                      <a:pt x="0" y="0"/>
                    </a:lnTo>
                    <a:close/>
                  </a:path>
                </a:pathLst>
              </a:custGeom>
              <a:solidFill>
                <a:srgbClr val="A4CA95"/>
              </a:solidFill>
              <a:ln w="9525">
                <a:noFill/>
                <a:round/>
                <a:headEnd/>
                <a:tailEnd/>
              </a:ln>
            </p:spPr>
            <p:txBody>
              <a:bodyPr/>
              <a:lstStyle/>
              <a:p>
                <a:endParaRPr lang="en-US"/>
              </a:p>
            </p:txBody>
          </p:sp>
        </p:grpSp>
        <p:grpSp>
          <p:nvGrpSpPr>
            <p:cNvPr id="5" name="Group 342"/>
            <p:cNvGrpSpPr>
              <a:grpSpLocks/>
            </p:cNvGrpSpPr>
            <p:nvPr/>
          </p:nvGrpSpPr>
          <p:grpSpPr bwMode="auto">
            <a:xfrm>
              <a:off x="4126" y="1633"/>
              <a:ext cx="831" cy="212"/>
              <a:chOff x="4126" y="1464"/>
              <a:chExt cx="831" cy="241"/>
            </a:xfrm>
          </p:grpSpPr>
          <p:sp>
            <p:nvSpPr>
              <p:cNvPr id="3682" name="Line 343"/>
              <p:cNvSpPr>
                <a:spLocks noChangeShapeType="1"/>
              </p:cNvSpPr>
              <p:nvPr/>
            </p:nvSpPr>
            <p:spPr bwMode="gray">
              <a:xfrm>
                <a:off x="4126" y="1464"/>
                <a:ext cx="811" cy="222"/>
              </a:xfrm>
              <a:prstGeom prst="line">
                <a:avLst/>
              </a:prstGeom>
              <a:noFill/>
              <a:ln w="19050">
                <a:solidFill>
                  <a:srgbClr val="FF0000"/>
                </a:solidFill>
                <a:round/>
                <a:headEnd/>
                <a:tailEnd/>
              </a:ln>
            </p:spPr>
            <p:txBody>
              <a:bodyPr/>
              <a:lstStyle/>
              <a:p>
                <a:endParaRPr lang="en-US"/>
              </a:p>
            </p:txBody>
          </p:sp>
          <p:sp>
            <p:nvSpPr>
              <p:cNvPr id="3683" name="Oval 344"/>
              <p:cNvSpPr>
                <a:spLocks noChangeArrowheads="1"/>
              </p:cNvSpPr>
              <p:nvPr/>
            </p:nvSpPr>
            <p:spPr bwMode="gray">
              <a:xfrm>
                <a:off x="4917" y="1667"/>
                <a:ext cx="40" cy="38"/>
              </a:xfrm>
              <a:prstGeom prst="ellipse">
                <a:avLst/>
              </a:prstGeom>
              <a:solidFill>
                <a:srgbClr val="CF0E30"/>
              </a:solidFill>
              <a:ln w="9525">
                <a:noFill/>
                <a:round/>
                <a:headEnd/>
                <a:tailEnd/>
              </a:ln>
            </p:spPr>
            <p:txBody>
              <a:bodyPr/>
              <a:lstStyle/>
              <a:p>
                <a:endParaRPr lang="en-GB"/>
              </a:p>
            </p:txBody>
          </p:sp>
        </p:grpSp>
        <p:grpSp>
          <p:nvGrpSpPr>
            <p:cNvPr id="6" name="Group 345"/>
            <p:cNvGrpSpPr>
              <a:grpSpLocks/>
            </p:cNvGrpSpPr>
            <p:nvPr/>
          </p:nvGrpSpPr>
          <p:grpSpPr bwMode="auto">
            <a:xfrm>
              <a:off x="4607" y="1414"/>
              <a:ext cx="151" cy="344"/>
              <a:chOff x="4607" y="1215"/>
              <a:chExt cx="151" cy="391"/>
            </a:xfrm>
          </p:grpSpPr>
          <p:sp>
            <p:nvSpPr>
              <p:cNvPr id="3680" name="Line 346"/>
              <p:cNvSpPr>
                <a:spLocks noChangeShapeType="1"/>
              </p:cNvSpPr>
              <p:nvPr/>
            </p:nvSpPr>
            <p:spPr bwMode="gray">
              <a:xfrm>
                <a:off x="4607" y="1215"/>
                <a:ext cx="131" cy="371"/>
              </a:xfrm>
              <a:prstGeom prst="line">
                <a:avLst/>
              </a:prstGeom>
              <a:noFill/>
              <a:ln w="19050">
                <a:solidFill>
                  <a:srgbClr val="FF0000"/>
                </a:solidFill>
                <a:round/>
                <a:headEnd/>
                <a:tailEnd/>
              </a:ln>
            </p:spPr>
            <p:txBody>
              <a:bodyPr/>
              <a:lstStyle/>
              <a:p>
                <a:endParaRPr lang="en-US"/>
              </a:p>
            </p:txBody>
          </p:sp>
          <p:sp>
            <p:nvSpPr>
              <p:cNvPr id="3681" name="Oval 347"/>
              <p:cNvSpPr>
                <a:spLocks noChangeArrowheads="1"/>
              </p:cNvSpPr>
              <p:nvPr/>
            </p:nvSpPr>
            <p:spPr bwMode="gray">
              <a:xfrm>
                <a:off x="4718" y="1567"/>
                <a:ext cx="40" cy="39"/>
              </a:xfrm>
              <a:prstGeom prst="ellipse">
                <a:avLst/>
              </a:prstGeom>
              <a:solidFill>
                <a:srgbClr val="CF0E30"/>
              </a:solidFill>
              <a:ln w="9525">
                <a:noFill/>
                <a:round/>
                <a:headEnd/>
                <a:tailEnd/>
              </a:ln>
            </p:spPr>
            <p:txBody>
              <a:bodyPr/>
              <a:lstStyle/>
              <a:p>
                <a:endParaRPr lang="en-GB"/>
              </a:p>
            </p:txBody>
          </p:sp>
        </p:grpSp>
        <p:grpSp>
          <p:nvGrpSpPr>
            <p:cNvPr id="7" name="Group 348"/>
            <p:cNvGrpSpPr>
              <a:grpSpLocks/>
            </p:cNvGrpSpPr>
            <p:nvPr/>
          </p:nvGrpSpPr>
          <p:grpSpPr bwMode="auto">
            <a:xfrm>
              <a:off x="3993" y="1279"/>
              <a:ext cx="433" cy="189"/>
              <a:chOff x="4110" y="1062"/>
              <a:chExt cx="433" cy="215"/>
            </a:xfrm>
          </p:grpSpPr>
          <p:sp>
            <p:nvSpPr>
              <p:cNvPr id="3676" name="Freeform 349"/>
              <p:cNvSpPr>
                <a:spLocks/>
              </p:cNvSpPr>
              <p:nvPr/>
            </p:nvSpPr>
            <p:spPr bwMode="gray">
              <a:xfrm>
                <a:off x="4110" y="1062"/>
                <a:ext cx="433" cy="215"/>
              </a:xfrm>
              <a:custGeom>
                <a:avLst/>
                <a:gdLst>
                  <a:gd name="T0" fmla="*/ 1701603 w 109"/>
                  <a:gd name="T1" fmla="*/ 346112 h 56"/>
                  <a:gd name="T2" fmla="*/ 934871 w 109"/>
                  <a:gd name="T3" fmla="*/ 73449 h 56"/>
                  <a:gd name="T4" fmla="*/ 593397 w 109"/>
                  <a:gd name="T5" fmla="*/ 160152 h 56"/>
                  <a:gd name="T6" fmla="*/ 157409 w 109"/>
                  <a:gd name="T7" fmla="*/ 589000 h 56"/>
                  <a:gd name="T8" fmla="*/ 0 w 109"/>
                  <a:gd name="T9" fmla="*/ 628107 h 56"/>
                  <a:gd name="T10" fmla="*/ 357130 w 109"/>
                  <a:gd name="T11" fmla="*/ 688100 h 56"/>
                  <a:gd name="T12" fmla="*/ 671639 w 109"/>
                  <a:gd name="T13" fmla="*/ 454541 h 56"/>
                  <a:gd name="T14" fmla="*/ 499567 w 109"/>
                  <a:gd name="T15" fmla="*/ 502992 h 56"/>
                  <a:gd name="T16" fmla="*/ 782463 w 109"/>
                  <a:gd name="T17" fmla="*/ 134298 h 56"/>
                  <a:gd name="T18" fmla="*/ 782463 w 109"/>
                  <a:gd name="T19" fmla="*/ 134298 h 56"/>
                  <a:gd name="T20" fmla="*/ 1359195 w 109"/>
                  <a:gd name="T21" fmla="*/ 428687 h 56"/>
                  <a:gd name="T22" fmla="*/ 1701603 w 109"/>
                  <a:gd name="T23" fmla="*/ 346112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56"/>
                  <a:gd name="T38" fmla="*/ 109 w 109"/>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56">
                    <a:moveTo>
                      <a:pt x="109" y="28"/>
                    </a:moveTo>
                    <a:cubicBezTo>
                      <a:pt x="102" y="9"/>
                      <a:pt x="81" y="0"/>
                      <a:pt x="60" y="6"/>
                    </a:cubicBezTo>
                    <a:lnTo>
                      <a:pt x="38" y="13"/>
                    </a:lnTo>
                    <a:cubicBezTo>
                      <a:pt x="22" y="18"/>
                      <a:pt x="11" y="32"/>
                      <a:pt x="10" y="48"/>
                    </a:cubicBezTo>
                    <a:lnTo>
                      <a:pt x="0" y="51"/>
                    </a:lnTo>
                    <a:lnTo>
                      <a:pt x="23" y="56"/>
                    </a:lnTo>
                    <a:lnTo>
                      <a:pt x="43" y="37"/>
                    </a:lnTo>
                    <a:lnTo>
                      <a:pt x="32" y="41"/>
                    </a:lnTo>
                    <a:cubicBezTo>
                      <a:pt x="33" y="29"/>
                      <a:pt x="39" y="18"/>
                      <a:pt x="50" y="11"/>
                    </a:cubicBezTo>
                    <a:cubicBezTo>
                      <a:pt x="67" y="10"/>
                      <a:pt x="82" y="20"/>
                      <a:pt x="87" y="35"/>
                    </a:cubicBezTo>
                    <a:lnTo>
                      <a:pt x="109" y="28"/>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677" name="Freeform 350"/>
              <p:cNvSpPr>
                <a:spLocks/>
              </p:cNvSpPr>
              <p:nvPr/>
            </p:nvSpPr>
            <p:spPr bwMode="gray">
              <a:xfrm>
                <a:off x="4309" y="1062"/>
                <a:ext cx="234" cy="134"/>
              </a:xfrm>
              <a:custGeom>
                <a:avLst/>
                <a:gdLst>
                  <a:gd name="T0" fmla="*/ 910780 w 59"/>
                  <a:gd name="T1" fmla="*/ 337339 h 35"/>
                  <a:gd name="T2" fmla="*/ 156149 w 59"/>
                  <a:gd name="T3" fmla="*/ 72394 h 35"/>
                  <a:gd name="T4" fmla="*/ 0 w 59"/>
                  <a:gd name="T5" fmla="*/ 132331 h 35"/>
                  <a:gd name="T6" fmla="*/ 0 w 59"/>
                  <a:gd name="T7" fmla="*/ 132331 h 35"/>
                  <a:gd name="T8" fmla="*/ 572083 w 59"/>
                  <a:gd name="T9" fmla="*/ 421958 h 35"/>
                  <a:gd name="T10" fmla="*/ 910780 w 59"/>
                  <a:gd name="T11" fmla="*/ 337339 h 35"/>
                  <a:gd name="T12" fmla="*/ 0 60000 65536"/>
                  <a:gd name="T13" fmla="*/ 0 60000 65536"/>
                  <a:gd name="T14" fmla="*/ 0 60000 65536"/>
                  <a:gd name="T15" fmla="*/ 0 60000 65536"/>
                  <a:gd name="T16" fmla="*/ 0 60000 65536"/>
                  <a:gd name="T17" fmla="*/ 0 60000 65536"/>
                  <a:gd name="T18" fmla="*/ 0 w 59"/>
                  <a:gd name="T19" fmla="*/ 0 h 35"/>
                  <a:gd name="T20" fmla="*/ 59 w 5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9" h="35">
                    <a:moveTo>
                      <a:pt x="59" y="28"/>
                    </a:moveTo>
                    <a:cubicBezTo>
                      <a:pt x="52" y="9"/>
                      <a:pt x="31" y="0"/>
                      <a:pt x="10" y="6"/>
                    </a:cubicBezTo>
                    <a:cubicBezTo>
                      <a:pt x="6" y="7"/>
                      <a:pt x="3" y="9"/>
                      <a:pt x="0" y="11"/>
                    </a:cubicBezTo>
                    <a:cubicBezTo>
                      <a:pt x="17" y="10"/>
                      <a:pt x="32" y="20"/>
                      <a:pt x="37" y="35"/>
                    </a:cubicBezTo>
                    <a:lnTo>
                      <a:pt x="59" y="28"/>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678" name="Freeform 351"/>
              <p:cNvSpPr>
                <a:spLocks/>
              </p:cNvSpPr>
              <p:nvPr/>
            </p:nvSpPr>
            <p:spPr bwMode="gray">
              <a:xfrm>
                <a:off x="4110" y="1062"/>
                <a:ext cx="433" cy="215"/>
              </a:xfrm>
              <a:custGeom>
                <a:avLst/>
                <a:gdLst>
                  <a:gd name="T0" fmla="*/ 1701603 w 109"/>
                  <a:gd name="T1" fmla="*/ 346112 h 56"/>
                  <a:gd name="T2" fmla="*/ 934871 w 109"/>
                  <a:gd name="T3" fmla="*/ 73449 h 56"/>
                  <a:gd name="T4" fmla="*/ 593397 w 109"/>
                  <a:gd name="T5" fmla="*/ 160152 h 56"/>
                  <a:gd name="T6" fmla="*/ 157409 w 109"/>
                  <a:gd name="T7" fmla="*/ 589000 h 56"/>
                  <a:gd name="T8" fmla="*/ 0 w 109"/>
                  <a:gd name="T9" fmla="*/ 628107 h 56"/>
                  <a:gd name="T10" fmla="*/ 357130 w 109"/>
                  <a:gd name="T11" fmla="*/ 688100 h 56"/>
                  <a:gd name="T12" fmla="*/ 671639 w 109"/>
                  <a:gd name="T13" fmla="*/ 454541 h 56"/>
                  <a:gd name="T14" fmla="*/ 499567 w 109"/>
                  <a:gd name="T15" fmla="*/ 502992 h 56"/>
                  <a:gd name="T16" fmla="*/ 782463 w 109"/>
                  <a:gd name="T17" fmla="*/ 134298 h 56"/>
                  <a:gd name="T18" fmla="*/ 782463 w 109"/>
                  <a:gd name="T19" fmla="*/ 134298 h 56"/>
                  <a:gd name="T20" fmla="*/ 1359195 w 109"/>
                  <a:gd name="T21" fmla="*/ 428687 h 56"/>
                  <a:gd name="T22" fmla="*/ 1701603 w 109"/>
                  <a:gd name="T23" fmla="*/ 346112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56"/>
                  <a:gd name="T38" fmla="*/ 109 w 109"/>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56">
                    <a:moveTo>
                      <a:pt x="109" y="28"/>
                    </a:moveTo>
                    <a:cubicBezTo>
                      <a:pt x="102" y="9"/>
                      <a:pt x="81" y="0"/>
                      <a:pt x="60" y="6"/>
                    </a:cubicBezTo>
                    <a:lnTo>
                      <a:pt x="38" y="13"/>
                    </a:lnTo>
                    <a:cubicBezTo>
                      <a:pt x="22" y="18"/>
                      <a:pt x="11" y="32"/>
                      <a:pt x="10" y="48"/>
                    </a:cubicBezTo>
                    <a:lnTo>
                      <a:pt x="0" y="51"/>
                    </a:lnTo>
                    <a:lnTo>
                      <a:pt x="23" y="56"/>
                    </a:lnTo>
                    <a:lnTo>
                      <a:pt x="43" y="37"/>
                    </a:lnTo>
                    <a:lnTo>
                      <a:pt x="32" y="41"/>
                    </a:lnTo>
                    <a:cubicBezTo>
                      <a:pt x="33" y="29"/>
                      <a:pt x="39" y="18"/>
                      <a:pt x="50" y="11"/>
                    </a:cubicBezTo>
                    <a:cubicBezTo>
                      <a:pt x="67" y="10"/>
                      <a:pt x="82" y="20"/>
                      <a:pt x="87" y="35"/>
                    </a:cubicBezTo>
                    <a:lnTo>
                      <a:pt x="109" y="28"/>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679" name="Freeform 352"/>
              <p:cNvSpPr>
                <a:spLocks/>
              </p:cNvSpPr>
              <p:nvPr/>
            </p:nvSpPr>
            <p:spPr bwMode="gray">
              <a:xfrm>
                <a:off x="4309" y="1085"/>
                <a:ext cx="40" cy="19"/>
              </a:xfrm>
              <a:custGeom>
                <a:avLst/>
                <a:gdLst>
                  <a:gd name="T0" fmla="*/ 163840 w 10"/>
                  <a:gd name="T1" fmla="*/ 0 h 5"/>
                  <a:gd name="T2" fmla="*/ 0 w 10"/>
                  <a:gd name="T3" fmla="*/ 57125 h 5"/>
                  <a:gd name="T4" fmla="*/ 0 60000 65536"/>
                  <a:gd name="T5" fmla="*/ 0 60000 65536"/>
                  <a:gd name="T6" fmla="*/ 0 w 10"/>
                  <a:gd name="T7" fmla="*/ 0 h 5"/>
                  <a:gd name="T8" fmla="*/ 10 w 10"/>
                  <a:gd name="T9" fmla="*/ 5 h 5"/>
                </a:gdLst>
                <a:ahLst/>
                <a:cxnLst>
                  <a:cxn ang="T4">
                    <a:pos x="T0" y="T1"/>
                  </a:cxn>
                  <a:cxn ang="T5">
                    <a:pos x="T2" y="T3"/>
                  </a:cxn>
                </a:cxnLst>
                <a:rect l="T6" t="T7" r="T8" b="T9"/>
                <a:pathLst>
                  <a:path w="10" h="5">
                    <a:moveTo>
                      <a:pt x="10" y="0"/>
                    </a:moveTo>
                    <a:cubicBezTo>
                      <a:pt x="6" y="1"/>
                      <a:pt x="3" y="3"/>
                      <a:pt x="0" y="5"/>
                    </a:cubicBezTo>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grpSp>
        <p:sp>
          <p:nvSpPr>
            <p:cNvPr id="3654" name="Oval 353"/>
            <p:cNvSpPr>
              <a:spLocks noChangeArrowheads="1"/>
            </p:cNvSpPr>
            <p:nvPr/>
          </p:nvSpPr>
          <p:spPr bwMode="gray">
            <a:xfrm>
              <a:off x="4185" y="1201"/>
              <a:ext cx="677" cy="343"/>
            </a:xfrm>
            <a:prstGeom prst="ellipse">
              <a:avLst/>
            </a:prstGeom>
            <a:solidFill>
              <a:srgbClr val="B9D0DC"/>
            </a:solidFill>
            <a:ln w="9525">
              <a:solidFill>
                <a:schemeClr val="tx1"/>
              </a:solidFill>
              <a:round/>
              <a:headEnd/>
              <a:tailEnd/>
            </a:ln>
          </p:spPr>
          <p:txBody>
            <a:bodyPr wrap="none" anchor="ctr"/>
            <a:lstStyle/>
            <a:p>
              <a:pPr>
                <a:lnSpc>
                  <a:spcPct val="100000"/>
                </a:lnSpc>
                <a:spcBef>
                  <a:spcPct val="0"/>
                </a:spcBef>
                <a:spcAft>
                  <a:spcPct val="0"/>
                </a:spcAft>
              </a:pPr>
              <a:endParaRPr lang="en-GB" b="1"/>
            </a:p>
          </p:txBody>
        </p:sp>
        <p:sp>
          <p:nvSpPr>
            <p:cNvPr id="3655" name="Rectangle 354"/>
            <p:cNvSpPr>
              <a:spLocks noChangeArrowheads="1"/>
            </p:cNvSpPr>
            <p:nvPr/>
          </p:nvSpPr>
          <p:spPr bwMode="gray">
            <a:xfrm>
              <a:off x="4281" y="1241"/>
              <a:ext cx="521" cy="242"/>
            </a:xfrm>
            <a:prstGeom prst="rect">
              <a:avLst/>
            </a:prstGeom>
            <a:noFill/>
            <a:ln w="9525">
              <a:noFill/>
              <a:miter lim="800000"/>
              <a:headEnd/>
              <a:tailEnd/>
            </a:ln>
          </p:spPr>
          <p:txBody>
            <a:bodyPr wrap="none" lIns="0" tIns="0" rIns="0" bIns="0">
              <a:spAutoFit/>
            </a:bodyPr>
            <a:lstStyle/>
            <a:p>
              <a:pPr>
                <a:spcBef>
                  <a:spcPct val="0"/>
                </a:spcBef>
                <a:spcAft>
                  <a:spcPct val="0"/>
                </a:spcAft>
              </a:pPr>
              <a:r>
                <a:rPr lang="en-US" sz="1400" b="1"/>
                <a:t>Systems</a:t>
              </a:r>
            </a:p>
            <a:p>
              <a:pPr>
                <a:spcBef>
                  <a:spcPct val="0"/>
                </a:spcBef>
                <a:spcAft>
                  <a:spcPct val="0"/>
                </a:spcAft>
              </a:pPr>
              <a:r>
                <a:rPr lang="en-US" sz="1400" b="1"/>
                <a:t>integrator</a:t>
              </a:r>
            </a:p>
          </p:txBody>
        </p:sp>
        <p:grpSp>
          <p:nvGrpSpPr>
            <p:cNvPr id="8" name="Group 355"/>
            <p:cNvGrpSpPr>
              <a:grpSpLocks/>
            </p:cNvGrpSpPr>
            <p:nvPr/>
          </p:nvGrpSpPr>
          <p:grpSpPr bwMode="auto">
            <a:xfrm>
              <a:off x="4748" y="1190"/>
              <a:ext cx="442" cy="128"/>
              <a:chOff x="4742" y="1009"/>
              <a:chExt cx="442" cy="145"/>
            </a:xfrm>
          </p:grpSpPr>
          <p:sp>
            <p:nvSpPr>
              <p:cNvPr id="3672" name="Freeform 356"/>
              <p:cNvSpPr>
                <a:spLocks/>
              </p:cNvSpPr>
              <p:nvPr/>
            </p:nvSpPr>
            <p:spPr bwMode="gray">
              <a:xfrm>
                <a:off x="4742" y="1009"/>
                <a:ext cx="442" cy="145"/>
              </a:xfrm>
              <a:custGeom>
                <a:avLst/>
                <a:gdLst>
                  <a:gd name="T0" fmla="*/ 1761955 w 111"/>
                  <a:gd name="T1" fmla="*/ 343024 h 38"/>
                  <a:gd name="T2" fmla="*/ 1080376 w 111"/>
                  <a:gd name="T3" fmla="*/ 25001 h 38"/>
                  <a:gd name="T4" fmla="*/ 729893 w 111"/>
                  <a:gd name="T5" fmla="*/ 45996 h 38"/>
                  <a:gd name="T6" fmla="*/ 175211 w 111"/>
                  <a:gd name="T7" fmla="*/ 330081 h 38"/>
                  <a:gd name="T8" fmla="*/ 0 w 111"/>
                  <a:gd name="T9" fmla="*/ 343024 h 38"/>
                  <a:gd name="T10" fmla="*/ 334391 w 111"/>
                  <a:gd name="T11" fmla="*/ 447306 h 38"/>
                  <a:gd name="T12" fmla="*/ 713782 w 111"/>
                  <a:gd name="T13" fmla="*/ 292793 h 38"/>
                  <a:gd name="T14" fmla="*/ 522731 w 111"/>
                  <a:gd name="T15" fmla="*/ 305679 h 38"/>
                  <a:gd name="T16" fmla="*/ 905101 w 111"/>
                  <a:gd name="T17" fmla="*/ 45996 h 38"/>
                  <a:gd name="T18" fmla="*/ 905101 w 111"/>
                  <a:gd name="T19" fmla="*/ 45996 h 38"/>
                  <a:gd name="T20" fmla="*/ 1395629 w 111"/>
                  <a:gd name="T21" fmla="*/ 364022 h 38"/>
                  <a:gd name="T22" fmla="*/ 1761955 w 111"/>
                  <a:gd name="T23" fmla="*/ 343024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38"/>
                  <a:gd name="T38" fmla="*/ 111 w 111"/>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38">
                    <a:moveTo>
                      <a:pt x="111" y="29"/>
                    </a:moveTo>
                    <a:cubicBezTo>
                      <a:pt x="109" y="12"/>
                      <a:pt x="90" y="0"/>
                      <a:pt x="68" y="2"/>
                    </a:cubicBezTo>
                    <a:lnTo>
                      <a:pt x="46" y="4"/>
                    </a:lnTo>
                    <a:cubicBezTo>
                      <a:pt x="29" y="6"/>
                      <a:pt x="15" y="16"/>
                      <a:pt x="11" y="28"/>
                    </a:cubicBezTo>
                    <a:lnTo>
                      <a:pt x="0" y="29"/>
                    </a:lnTo>
                    <a:lnTo>
                      <a:pt x="21" y="38"/>
                    </a:lnTo>
                    <a:lnTo>
                      <a:pt x="45" y="25"/>
                    </a:lnTo>
                    <a:lnTo>
                      <a:pt x="33" y="26"/>
                    </a:lnTo>
                    <a:cubicBezTo>
                      <a:pt x="37" y="16"/>
                      <a:pt x="45" y="8"/>
                      <a:pt x="57" y="4"/>
                    </a:cubicBezTo>
                    <a:cubicBezTo>
                      <a:pt x="74" y="7"/>
                      <a:pt x="87" y="17"/>
                      <a:pt x="88" y="31"/>
                    </a:cubicBezTo>
                    <a:lnTo>
                      <a:pt x="111" y="29"/>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673" name="Freeform 357"/>
              <p:cNvSpPr>
                <a:spLocks/>
              </p:cNvSpPr>
              <p:nvPr/>
            </p:nvSpPr>
            <p:spPr bwMode="gray">
              <a:xfrm>
                <a:off x="4969" y="1009"/>
                <a:ext cx="215" cy="118"/>
              </a:xfrm>
              <a:custGeom>
                <a:avLst/>
                <a:gdLst>
                  <a:gd name="T0" fmla="*/ 856417 w 54"/>
                  <a:gd name="T1" fmla="*/ 334827 h 31"/>
                  <a:gd name="T2" fmla="*/ 175149 w 54"/>
                  <a:gd name="T3" fmla="*/ 23935 h 31"/>
                  <a:gd name="T4" fmla="*/ 0 w 54"/>
                  <a:gd name="T5" fmla="*/ 45552 h 31"/>
                  <a:gd name="T6" fmla="*/ 0 w 54"/>
                  <a:gd name="T7" fmla="*/ 45552 h 31"/>
                  <a:gd name="T8" fmla="*/ 490276 w 54"/>
                  <a:gd name="T9" fmla="*/ 358766 h 31"/>
                  <a:gd name="T10" fmla="*/ 856417 w 54"/>
                  <a:gd name="T11" fmla="*/ 334827 h 31"/>
                  <a:gd name="T12" fmla="*/ 0 60000 65536"/>
                  <a:gd name="T13" fmla="*/ 0 60000 65536"/>
                  <a:gd name="T14" fmla="*/ 0 60000 65536"/>
                  <a:gd name="T15" fmla="*/ 0 60000 65536"/>
                  <a:gd name="T16" fmla="*/ 0 60000 65536"/>
                  <a:gd name="T17" fmla="*/ 0 60000 65536"/>
                  <a:gd name="T18" fmla="*/ 0 w 54"/>
                  <a:gd name="T19" fmla="*/ 0 h 31"/>
                  <a:gd name="T20" fmla="*/ 54 w 5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4" h="31">
                    <a:moveTo>
                      <a:pt x="54" y="29"/>
                    </a:moveTo>
                    <a:cubicBezTo>
                      <a:pt x="52" y="12"/>
                      <a:pt x="33" y="0"/>
                      <a:pt x="11" y="2"/>
                    </a:cubicBezTo>
                    <a:cubicBezTo>
                      <a:pt x="7" y="2"/>
                      <a:pt x="4" y="3"/>
                      <a:pt x="0" y="4"/>
                    </a:cubicBezTo>
                    <a:cubicBezTo>
                      <a:pt x="17" y="7"/>
                      <a:pt x="30" y="17"/>
                      <a:pt x="31" y="31"/>
                    </a:cubicBezTo>
                    <a:lnTo>
                      <a:pt x="54" y="29"/>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674" name="Freeform 358"/>
              <p:cNvSpPr>
                <a:spLocks/>
              </p:cNvSpPr>
              <p:nvPr/>
            </p:nvSpPr>
            <p:spPr bwMode="gray">
              <a:xfrm>
                <a:off x="4742" y="1009"/>
                <a:ext cx="442" cy="145"/>
              </a:xfrm>
              <a:custGeom>
                <a:avLst/>
                <a:gdLst>
                  <a:gd name="T0" fmla="*/ 1761955 w 111"/>
                  <a:gd name="T1" fmla="*/ 343024 h 38"/>
                  <a:gd name="T2" fmla="*/ 1080376 w 111"/>
                  <a:gd name="T3" fmla="*/ 25001 h 38"/>
                  <a:gd name="T4" fmla="*/ 729893 w 111"/>
                  <a:gd name="T5" fmla="*/ 45996 h 38"/>
                  <a:gd name="T6" fmla="*/ 175211 w 111"/>
                  <a:gd name="T7" fmla="*/ 330081 h 38"/>
                  <a:gd name="T8" fmla="*/ 0 w 111"/>
                  <a:gd name="T9" fmla="*/ 343024 h 38"/>
                  <a:gd name="T10" fmla="*/ 334391 w 111"/>
                  <a:gd name="T11" fmla="*/ 447306 h 38"/>
                  <a:gd name="T12" fmla="*/ 713782 w 111"/>
                  <a:gd name="T13" fmla="*/ 292793 h 38"/>
                  <a:gd name="T14" fmla="*/ 522731 w 111"/>
                  <a:gd name="T15" fmla="*/ 305679 h 38"/>
                  <a:gd name="T16" fmla="*/ 905101 w 111"/>
                  <a:gd name="T17" fmla="*/ 45996 h 38"/>
                  <a:gd name="T18" fmla="*/ 905101 w 111"/>
                  <a:gd name="T19" fmla="*/ 45996 h 38"/>
                  <a:gd name="T20" fmla="*/ 1395629 w 111"/>
                  <a:gd name="T21" fmla="*/ 364022 h 38"/>
                  <a:gd name="T22" fmla="*/ 1761955 w 111"/>
                  <a:gd name="T23" fmla="*/ 343024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38"/>
                  <a:gd name="T38" fmla="*/ 111 w 111"/>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38">
                    <a:moveTo>
                      <a:pt x="111" y="29"/>
                    </a:moveTo>
                    <a:cubicBezTo>
                      <a:pt x="109" y="12"/>
                      <a:pt x="90" y="0"/>
                      <a:pt x="68" y="2"/>
                    </a:cubicBezTo>
                    <a:lnTo>
                      <a:pt x="46" y="4"/>
                    </a:lnTo>
                    <a:cubicBezTo>
                      <a:pt x="29" y="6"/>
                      <a:pt x="15" y="16"/>
                      <a:pt x="11" y="28"/>
                    </a:cubicBezTo>
                    <a:lnTo>
                      <a:pt x="0" y="29"/>
                    </a:lnTo>
                    <a:lnTo>
                      <a:pt x="21" y="38"/>
                    </a:lnTo>
                    <a:lnTo>
                      <a:pt x="45" y="25"/>
                    </a:lnTo>
                    <a:lnTo>
                      <a:pt x="33" y="26"/>
                    </a:lnTo>
                    <a:cubicBezTo>
                      <a:pt x="37" y="16"/>
                      <a:pt x="45" y="8"/>
                      <a:pt x="57" y="4"/>
                    </a:cubicBezTo>
                    <a:cubicBezTo>
                      <a:pt x="74" y="7"/>
                      <a:pt x="87" y="17"/>
                      <a:pt x="88" y="31"/>
                    </a:cubicBezTo>
                    <a:lnTo>
                      <a:pt x="111" y="29"/>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675" name="Freeform 359"/>
              <p:cNvSpPr>
                <a:spLocks/>
              </p:cNvSpPr>
              <p:nvPr/>
            </p:nvSpPr>
            <p:spPr bwMode="gray">
              <a:xfrm>
                <a:off x="4969" y="1016"/>
                <a:ext cx="44" cy="8"/>
              </a:xfrm>
              <a:custGeom>
                <a:avLst/>
                <a:gdLst>
                  <a:gd name="T0" fmla="*/ 180224 w 11"/>
                  <a:gd name="T1" fmla="*/ 0 h 2"/>
                  <a:gd name="T2" fmla="*/ 0 w 11"/>
                  <a:gd name="T3" fmla="*/ 32768 h 2"/>
                  <a:gd name="T4" fmla="*/ 0 60000 65536"/>
                  <a:gd name="T5" fmla="*/ 0 60000 65536"/>
                  <a:gd name="T6" fmla="*/ 0 w 11"/>
                  <a:gd name="T7" fmla="*/ 0 h 2"/>
                  <a:gd name="T8" fmla="*/ 11 w 11"/>
                  <a:gd name="T9" fmla="*/ 2 h 2"/>
                </a:gdLst>
                <a:ahLst/>
                <a:cxnLst>
                  <a:cxn ang="T4">
                    <a:pos x="T0" y="T1"/>
                  </a:cxn>
                  <a:cxn ang="T5">
                    <a:pos x="T2" y="T3"/>
                  </a:cxn>
                </a:cxnLst>
                <a:rect l="T6" t="T7" r="T8" b="T9"/>
                <a:pathLst>
                  <a:path w="11" h="2">
                    <a:moveTo>
                      <a:pt x="11" y="0"/>
                    </a:moveTo>
                    <a:cubicBezTo>
                      <a:pt x="7" y="0"/>
                      <a:pt x="4" y="1"/>
                      <a:pt x="0" y="2"/>
                    </a:cubicBezTo>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grpSp>
        <p:grpSp>
          <p:nvGrpSpPr>
            <p:cNvPr id="9" name="Group 360"/>
            <p:cNvGrpSpPr>
              <a:grpSpLocks/>
            </p:cNvGrpSpPr>
            <p:nvPr/>
          </p:nvGrpSpPr>
          <p:grpSpPr bwMode="auto">
            <a:xfrm>
              <a:off x="4718" y="1518"/>
              <a:ext cx="418" cy="236"/>
              <a:chOff x="4718" y="1334"/>
              <a:chExt cx="418" cy="268"/>
            </a:xfrm>
          </p:grpSpPr>
          <p:sp>
            <p:nvSpPr>
              <p:cNvPr id="3670" name="Line 361"/>
              <p:cNvSpPr>
                <a:spLocks noChangeShapeType="1"/>
              </p:cNvSpPr>
              <p:nvPr/>
            </p:nvSpPr>
            <p:spPr bwMode="gray">
              <a:xfrm flipH="1">
                <a:off x="4738" y="1334"/>
                <a:ext cx="398" cy="249"/>
              </a:xfrm>
              <a:prstGeom prst="line">
                <a:avLst/>
              </a:prstGeom>
              <a:noFill/>
              <a:ln w="19050">
                <a:solidFill>
                  <a:srgbClr val="FF0000"/>
                </a:solidFill>
                <a:round/>
                <a:headEnd/>
                <a:tailEnd/>
              </a:ln>
            </p:spPr>
            <p:txBody>
              <a:bodyPr/>
              <a:lstStyle/>
              <a:p>
                <a:endParaRPr lang="en-US"/>
              </a:p>
            </p:txBody>
          </p:sp>
          <p:sp>
            <p:nvSpPr>
              <p:cNvPr id="3671" name="Oval 362"/>
              <p:cNvSpPr>
                <a:spLocks noChangeArrowheads="1"/>
              </p:cNvSpPr>
              <p:nvPr/>
            </p:nvSpPr>
            <p:spPr bwMode="gray">
              <a:xfrm>
                <a:off x="4718" y="1564"/>
                <a:ext cx="40" cy="38"/>
              </a:xfrm>
              <a:prstGeom prst="ellipse">
                <a:avLst/>
              </a:prstGeom>
              <a:solidFill>
                <a:srgbClr val="CF0E30"/>
              </a:solidFill>
              <a:ln w="9525">
                <a:noFill/>
                <a:round/>
                <a:headEnd/>
                <a:tailEnd/>
              </a:ln>
            </p:spPr>
            <p:txBody>
              <a:bodyPr/>
              <a:lstStyle/>
              <a:p>
                <a:endParaRPr lang="en-GB"/>
              </a:p>
            </p:txBody>
          </p:sp>
        </p:grpSp>
        <p:grpSp>
          <p:nvGrpSpPr>
            <p:cNvPr id="10" name="Group 363"/>
            <p:cNvGrpSpPr>
              <a:grpSpLocks/>
            </p:cNvGrpSpPr>
            <p:nvPr/>
          </p:nvGrpSpPr>
          <p:grpSpPr bwMode="auto">
            <a:xfrm>
              <a:off x="4067" y="1002"/>
              <a:ext cx="1082" cy="295"/>
              <a:chOff x="4067" y="1030"/>
              <a:chExt cx="1082" cy="335"/>
            </a:xfrm>
          </p:grpSpPr>
          <p:sp>
            <p:nvSpPr>
              <p:cNvPr id="3667" name="Freeform 364"/>
              <p:cNvSpPr>
                <a:spLocks/>
              </p:cNvSpPr>
              <p:nvPr/>
            </p:nvSpPr>
            <p:spPr bwMode="gray">
              <a:xfrm>
                <a:off x="4067" y="1030"/>
                <a:ext cx="1082" cy="335"/>
              </a:xfrm>
              <a:custGeom>
                <a:avLst/>
                <a:gdLst>
                  <a:gd name="T0" fmla="*/ 4287075 w 272"/>
                  <a:gd name="T1" fmla="*/ 1522928 h 74"/>
                  <a:gd name="T2" fmla="*/ 2460412 w 272"/>
                  <a:gd name="T3" fmla="*/ 353665 h 74"/>
                  <a:gd name="T4" fmla="*/ 1794871 w 272"/>
                  <a:gd name="T5" fmla="*/ 619945 h 74"/>
                  <a:gd name="T6" fmla="*/ 376612 w 272"/>
                  <a:gd name="T7" fmla="*/ 1988673 h 74"/>
                  <a:gd name="T8" fmla="*/ 0 w 272"/>
                  <a:gd name="T9" fmla="*/ 2142868 h 74"/>
                  <a:gd name="T10" fmla="*/ 503078 w 272"/>
                  <a:gd name="T11" fmla="*/ 2884160 h 74"/>
                  <a:gd name="T12" fmla="*/ 1418514 w 272"/>
                  <a:gd name="T13" fmla="*/ 1601051 h 74"/>
                  <a:gd name="T14" fmla="*/ 1041902 w 272"/>
                  <a:gd name="T15" fmla="*/ 1756907 h 74"/>
                  <a:gd name="T16" fmla="*/ 2127666 w 272"/>
                  <a:gd name="T17" fmla="*/ 507760 h 74"/>
                  <a:gd name="T18" fmla="*/ 2127666 w 272"/>
                  <a:gd name="T19" fmla="*/ 507760 h 74"/>
                  <a:gd name="T20" fmla="*/ 3625801 w 272"/>
                  <a:gd name="T21" fmla="*/ 1756907 h 74"/>
                  <a:gd name="T22" fmla="*/ 4287075 w 272"/>
                  <a:gd name="T23" fmla="*/ 1522928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2"/>
                  <a:gd name="T37" fmla="*/ 0 h 74"/>
                  <a:gd name="T38" fmla="*/ 272 w 272"/>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2" h="74">
                    <a:moveTo>
                      <a:pt x="272" y="39"/>
                    </a:moveTo>
                    <a:cubicBezTo>
                      <a:pt x="269" y="13"/>
                      <a:pt x="217" y="0"/>
                      <a:pt x="156" y="9"/>
                    </a:cubicBezTo>
                    <a:lnTo>
                      <a:pt x="114" y="16"/>
                    </a:lnTo>
                    <a:cubicBezTo>
                      <a:pt x="76" y="21"/>
                      <a:pt x="42" y="35"/>
                      <a:pt x="24" y="51"/>
                    </a:cubicBezTo>
                    <a:lnTo>
                      <a:pt x="0" y="55"/>
                    </a:lnTo>
                    <a:lnTo>
                      <a:pt x="32" y="74"/>
                    </a:lnTo>
                    <a:lnTo>
                      <a:pt x="90" y="41"/>
                    </a:lnTo>
                    <a:lnTo>
                      <a:pt x="66" y="45"/>
                    </a:lnTo>
                    <a:cubicBezTo>
                      <a:pt x="81" y="32"/>
                      <a:pt x="106" y="20"/>
                      <a:pt x="135" y="13"/>
                    </a:cubicBezTo>
                    <a:cubicBezTo>
                      <a:pt x="187" y="10"/>
                      <a:pt x="227" y="23"/>
                      <a:pt x="230" y="45"/>
                    </a:cubicBezTo>
                    <a:lnTo>
                      <a:pt x="272" y="39"/>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668" name="Freeform 365"/>
              <p:cNvSpPr>
                <a:spLocks/>
              </p:cNvSpPr>
              <p:nvPr/>
            </p:nvSpPr>
            <p:spPr bwMode="gray">
              <a:xfrm>
                <a:off x="4604" y="1030"/>
                <a:ext cx="545" cy="204"/>
              </a:xfrm>
              <a:custGeom>
                <a:avLst/>
                <a:gdLst>
                  <a:gd name="T0" fmla="*/ 2160042 w 137"/>
                  <a:gd name="T1" fmla="*/ 1535640 h 45"/>
                  <a:gd name="T2" fmla="*/ 332836 w 137"/>
                  <a:gd name="T3" fmla="*/ 356071 h 45"/>
                  <a:gd name="T4" fmla="*/ 0 w 137"/>
                  <a:gd name="T5" fmla="*/ 511002 h 45"/>
                  <a:gd name="T6" fmla="*/ 0 w 137"/>
                  <a:gd name="T7" fmla="*/ 511002 h 45"/>
                  <a:gd name="T8" fmla="*/ 1498388 w 137"/>
                  <a:gd name="T9" fmla="*/ 1770888 h 45"/>
                  <a:gd name="T10" fmla="*/ 2160042 w 137"/>
                  <a:gd name="T11" fmla="*/ 1535640 h 45"/>
                  <a:gd name="T12" fmla="*/ 0 60000 65536"/>
                  <a:gd name="T13" fmla="*/ 0 60000 65536"/>
                  <a:gd name="T14" fmla="*/ 0 60000 65536"/>
                  <a:gd name="T15" fmla="*/ 0 60000 65536"/>
                  <a:gd name="T16" fmla="*/ 0 60000 65536"/>
                  <a:gd name="T17" fmla="*/ 0 60000 65536"/>
                  <a:gd name="T18" fmla="*/ 0 w 137"/>
                  <a:gd name="T19" fmla="*/ 0 h 45"/>
                  <a:gd name="T20" fmla="*/ 137 w 137"/>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7" h="45">
                    <a:moveTo>
                      <a:pt x="137" y="39"/>
                    </a:moveTo>
                    <a:cubicBezTo>
                      <a:pt x="134" y="13"/>
                      <a:pt x="82" y="0"/>
                      <a:pt x="21" y="9"/>
                    </a:cubicBezTo>
                    <a:cubicBezTo>
                      <a:pt x="14" y="10"/>
                      <a:pt x="7" y="12"/>
                      <a:pt x="0" y="13"/>
                    </a:cubicBezTo>
                    <a:cubicBezTo>
                      <a:pt x="52" y="10"/>
                      <a:pt x="92" y="23"/>
                      <a:pt x="95" y="45"/>
                    </a:cubicBezTo>
                    <a:lnTo>
                      <a:pt x="137" y="39"/>
                    </a:lnTo>
                    <a:close/>
                  </a:path>
                </a:pathLst>
              </a:custGeom>
              <a:gradFill rotWithShape="1">
                <a:gsLst>
                  <a:gs pos="0">
                    <a:srgbClr val="B9D0DC"/>
                  </a:gs>
                  <a:gs pos="100000">
                    <a:srgbClr val="FF0000"/>
                  </a:gs>
                </a:gsLst>
                <a:lin ang="0" scaled="1"/>
              </a:gradFill>
              <a:ln w="9525">
                <a:noFill/>
                <a:round/>
                <a:headEnd/>
                <a:tailEnd/>
              </a:ln>
            </p:spPr>
            <p:txBody>
              <a:bodyPr/>
              <a:lstStyle/>
              <a:p>
                <a:endParaRPr lang="en-US"/>
              </a:p>
            </p:txBody>
          </p:sp>
          <p:sp>
            <p:nvSpPr>
              <p:cNvPr id="3669" name="Freeform 366"/>
              <p:cNvSpPr>
                <a:spLocks/>
              </p:cNvSpPr>
              <p:nvPr/>
            </p:nvSpPr>
            <p:spPr bwMode="gray">
              <a:xfrm>
                <a:off x="4604" y="1070"/>
                <a:ext cx="84" cy="18"/>
              </a:xfrm>
              <a:custGeom>
                <a:avLst/>
                <a:gdLst>
                  <a:gd name="T0" fmla="*/ 344064 w 21"/>
                  <a:gd name="T1" fmla="*/ 0 h 4"/>
                  <a:gd name="T2" fmla="*/ 0 w 21"/>
                  <a:gd name="T3" fmla="*/ 149260 h 4"/>
                  <a:gd name="T4" fmla="*/ 0 60000 65536"/>
                  <a:gd name="T5" fmla="*/ 0 60000 65536"/>
                  <a:gd name="T6" fmla="*/ 0 w 21"/>
                  <a:gd name="T7" fmla="*/ 0 h 4"/>
                  <a:gd name="T8" fmla="*/ 21 w 21"/>
                  <a:gd name="T9" fmla="*/ 4 h 4"/>
                </a:gdLst>
                <a:ahLst/>
                <a:cxnLst>
                  <a:cxn ang="T4">
                    <a:pos x="T0" y="T1"/>
                  </a:cxn>
                  <a:cxn ang="T5">
                    <a:pos x="T2" y="T3"/>
                  </a:cxn>
                </a:cxnLst>
                <a:rect l="T6" t="T7" r="T8" b="T9"/>
                <a:pathLst>
                  <a:path w="21" h="4">
                    <a:moveTo>
                      <a:pt x="21" y="0"/>
                    </a:moveTo>
                    <a:cubicBezTo>
                      <a:pt x="14" y="1"/>
                      <a:pt x="7" y="3"/>
                      <a:pt x="0" y="4"/>
                    </a:cubicBezTo>
                  </a:path>
                </a:pathLst>
              </a:custGeom>
              <a:gradFill rotWithShape="1">
                <a:gsLst>
                  <a:gs pos="0">
                    <a:srgbClr val="B9D0DC"/>
                  </a:gs>
                  <a:gs pos="100000">
                    <a:srgbClr val="FF0000"/>
                  </a:gs>
                </a:gsLst>
                <a:lin ang="0" scaled="1"/>
              </a:gradFill>
              <a:ln w="6350" cap="rnd">
                <a:solidFill>
                  <a:srgbClr val="C0C0C0"/>
                </a:solidFill>
                <a:round/>
                <a:headEnd/>
                <a:tailEnd/>
              </a:ln>
            </p:spPr>
            <p:txBody>
              <a:bodyPr/>
              <a:lstStyle/>
              <a:p>
                <a:endParaRPr lang="en-US"/>
              </a:p>
            </p:txBody>
          </p:sp>
        </p:grpSp>
        <p:graphicFrame>
          <p:nvGraphicFramePr>
            <p:cNvPr id="3076" name="Object 366"/>
            <p:cNvGraphicFramePr>
              <a:graphicFrameLocks noChangeAspect="1"/>
            </p:cNvGraphicFramePr>
            <p:nvPr/>
          </p:nvGraphicFramePr>
          <p:xfrm>
            <a:off x="4871" y="1245"/>
            <a:ext cx="603" cy="369"/>
          </p:xfrm>
          <a:graphic>
            <a:graphicData uri="http://schemas.openxmlformats.org/presentationml/2006/ole">
              <p:oleObj spid="_x0000_s2052" name="Clip" r:id="rId4" imgW="1554480" imgH="1080720" progId="">
                <p:embed/>
              </p:oleObj>
            </a:graphicData>
          </a:graphic>
        </p:graphicFrame>
        <p:grpSp>
          <p:nvGrpSpPr>
            <p:cNvPr id="11" name="Group 368"/>
            <p:cNvGrpSpPr>
              <a:grpSpLocks/>
            </p:cNvGrpSpPr>
            <p:nvPr/>
          </p:nvGrpSpPr>
          <p:grpSpPr bwMode="auto">
            <a:xfrm flipH="1">
              <a:off x="3802" y="1436"/>
              <a:ext cx="409" cy="381"/>
              <a:chOff x="184" y="3209"/>
              <a:chExt cx="835" cy="881"/>
            </a:xfrm>
          </p:grpSpPr>
          <p:sp>
            <p:nvSpPr>
              <p:cNvPr id="3660" name="Freeform 369"/>
              <p:cNvSpPr>
                <a:spLocks/>
              </p:cNvSpPr>
              <p:nvPr/>
            </p:nvSpPr>
            <p:spPr bwMode="gray">
              <a:xfrm>
                <a:off x="184" y="3209"/>
                <a:ext cx="835" cy="881"/>
              </a:xfrm>
              <a:custGeom>
                <a:avLst/>
                <a:gdLst>
                  <a:gd name="T0" fmla="*/ 0 w 15865"/>
                  <a:gd name="T1" fmla="*/ 0 h 16739"/>
                  <a:gd name="T2" fmla="*/ 0 w 15865"/>
                  <a:gd name="T3" fmla="*/ 0 h 16739"/>
                  <a:gd name="T4" fmla="*/ 0 w 15865"/>
                  <a:gd name="T5" fmla="*/ 0 h 16739"/>
                  <a:gd name="T6" fmla="*/ 0 w 15865"/>
                  <a:gd name="T7" fmla="*/ 0 h 16739"/>
                  <a:gd name="T8" fmla="*/ 0 w 15865"/>
                  <a:gd name="T9" fmla="*/ 0 h 16739"/>
                  <a:gd name="T10" fmla="*/ 0 w 15865"/>
                  <a:gd name="T11" fmla="*/ 0 h 16739"/>
                  <a:gd name="T12" fmla="*/ 0 w 15865"/>
                  <a:gd name="T13" fmla="*/ 0 h 16739"/>
                  <a:gd name="T14" fmla="*/ 0 w 15865"/>
                  <a:gd name="T15" fmla="*/ 0 h 16739"/>
                  <a:gd name="T16" fmla="*/ 0 w 15865"/>
                  <a:gd name="T17" fmla="*/ 0 h 16739"/>
                  <a:gd name="T18" fmla="*/ 0 w 15865"/>
                  <a:gd name="T19" fmla="*/ 0 h 167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5"/>
                  <a:gd name="T31" fmla="*/ 0 h 16739"/>
                  <a:gd name="T32" fmla="*/ 15865 w 15865"/>
                  <a:gd name="T33" fmla="*/ 16739 h 167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5" h="16739">
                    <a:moveTo>
                      <a:pt x="756" y="16523"/>
                    </a:moveTo>
                    <a:lnTo>
                      <a:pt x="754" y="5272"/>
                    </a:lnTo>
                    <a:lnTo>
                      <a:pt x="10891" y="0"/>
                    </a:lnTo>
                    <a:lnTo>
                      <a:pt x="15111" y="1933"/>
                    </a:lnTo>
                    <a:lnTo>
                      <a:pt x="15111" y="16523"/>
                    </a:lnTo>
                    <a:lnTo>
                      <a:pt x="15865" y="16523"/>
                    </a:lnTo>
                    <a:lnTo>
                      <a:pt x="15865" y="16739"/>
                    </a:lnTo>
                    <a:lnTo>
                      <a:pt x="0" y="16739"/>
                    </a:lnTo>
                    <a:lnTo>
                      <a:pt x="0" y="16523"/>
                    </a:lnTo>
                    <a:lnTo>
                      <a:pt x="756" y="16523"/>
                    </a:lnTo>
                    <a:close/>
                  </a:path>
                </a:pathLst>
              </a:custGeom>
              <a:solidFill>
                <a:srgbClr val="2D5957"/>
              </a:solidFill>
              <a:ln w="9525">
                <a:solidFill>
                  <a:schemeClr val="tx1"/>
                </a:solidFill>
                <a:round/>
                <a:headEnd/>
                <a:tailEnd/>
              </a:ln>
            </p:spPr>
            <p:txBody>
              <a:bodyPr/>
              <a:lstStyle/>
              <a:p>
                <a:endParaRPr lang="en-US"/>
              </a:p>
            </p:txBody>
          </p:sp>
          <p:sp>
            <p:nvSpPr>
              <p:cNvPr id="3661" name="Freeform 370"/>
              <p:cNvSpPr>
                <a:spLocks/>
              </p:cNvSpPr>
              <p:nvPr/>
            </p:nvSpPr>
            <p:spPr bwMode="gray">
              <a:xfrm>
                <a:off x="235" y="3225"/>
                <a:ext cx="517" cy="854"/>
              </a:xfrm>
              <a:custGeom>
                <a:avLst/>
                <a:gdLst>
                  <a:gd name="T0" fmla="*/ 0 w 9821"/>
                  <a:gd name="T1" fmla="*/ 0 h 16228"/>
                  <a:gd name="T2" fmla="*/ 0 w 9821"/>
                  <a:gd name="T3" fmla="*/ 0 h 16228"/>
                  <a:gd name="T4" fmla="*/ 0 w 9821"/>
                  <a:gd name="T5" fmla="*/ 0 h 16228"/>
                  <a:gd name="T6" fmla="*/ 0 w 9821"/>
                  <a:gd name="T7" fmla="*/ 0 h 16228"/>
                  <a:gd name="T8" fmla="*/ 0 w 9821"/>
                  <a:gd name="T9" fmla="*/ 0 h 16228"/>
                  <a:gd name="T10" fmla="*/ 0 w 9821"/>
                  <a:gd name="T11" fmla="*/ 0 h 16228"/>
                  <a:gd name="T12" fmla="*/ 0 w 9821"/>
                  <a:gd name="T13" fmla="*/ 0 h 16228"/>
                  <a:gd name="T14" fmla="*/ 0 w 9821"/>
                  <a:gd name="T15" fmla="*/ 0 h 16228"/>
                  <a:gd name="T16" fmla="*/ 0 w 9821"/>
                  <a:gd name="T17" fmla="*/ 0 h 16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21"/>
                  <a:gd name="T28" fmla="*/ 0 h 16228"/>
                  <a:gd name="T29" fmla="*/ 9821 w 9821"/>
                  <a:gd name="T30" fmla="*/ 16228 h 16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21" h="16228">
                    <a:moveTo>
                      <a:pt x="8416" y="15082"/>
                    </a:moveTo>
                    <a:lnTo>
                      <a:pt x="8416" y="16228"/>
                    </a:lnTo>
                    <a:lnTo>
                      <a:pt x="9821" y="16228"/>
                    </a:lnTo>
                    <a:lnTo>
                      <a:pt x="9821" y="0"/>
                    </a:lnTo>
                    <a:lnTo>
                      <a:pt x="0" y="5108"/>
                    </a:lnTo>
                    <a:lnTo>
                      <a:pt x="2" y="16228"/>
                    </a:lnTo>
                    <a:lnTo>
                      <a:pt x="750" y="16228"/>
                    </a:lnTo>
                    <a:lnTo>
                      <a:pt x="750" y="15410"/>
                    </a:lnTo>
                    <a:lnTo>
                      <a:pt x="8416" y="15082"/>
                    </a:lnTo>
                    <a:close/>
                  </a:path>
                </a:pathLst>
              </a:custGeom>
              <a:solidFill>
                <a:srgbClr val="D2E8E7"/>
              </a:solidFill>
              <a:ln w="9525">
                <a:noFill/>
                <a:round/>
                <a:headEnd/>
                <a:tailEnd/>
              </a:ln>
            </p:spPr>
            <p:txBody>
              <a:bodyPr/>
              <a:lstStyle/>
              <a:p>
                <a:endParaRPr lang="en-US"/>
              </a:p>
            </p:txBody>
          </p:sp>
          <p:sp>
            <p:nvSpPr>
              <p:cNvPr id="3662" name="Freeform 371"/>
              <p:cNvSpPr>
                <a:spLocks/>
              </p:cNvSpPr>
              <p:nvPr/>
            </p:nvSpPr>
            <p:spPr bwMode="gray">
              <a:xfrm>
                <a:off x="275" y="3881"/>
                <a:ext cx="403" cy="101"/>
              </a:xfrm>
              <a:custGeom>
                <a:avLst/>
                <a:gdLst>
                  <a:gd name="T0" fmla="*/ 0 w 7666"/>
                  <a:gd name="T1" fmla="*/ 0 h 1922"/>
                  <a:gd name="T2" fmla="*/ 0 w 7666"/>
                  <a:gd name="T3" fmla="*/ 0 h 1922"/>
                  <a:gd name="T4" fmla="*/ 0 w 7666"/>
                  <a:gd name="T5" fmla="*/ 0 h 1922"/>
                  <a:gd name="T6" fmla="*/ 0 w 7666"/>
                  <a:gd name="T7" fmla="*/ 0 h 1922"/>
                  <a:gd name="T8" fmla="*/ 0 w 7666"/>
                  <a:gd name="T9" fmla="*/ 0 h 1922"/>
                  <a:gd name="T10" fmla="*/ 0 60000 65536"/>
                  <a:gd name="T11" fmla="*/ 0 60000 65536"/>
                  <a:gd name="T12" fmla="*/ 0 60000 65536"/>
                  <a:gd name="T13" fmla="*/ 0 60000 65536"/>
                  <a:gd name="T14" fmla="*/ 0 60000 65536"/>
                  <a:gd name="T15" fmla="*/ 0 w 7666"/>
                  <a:gd name="T16" fmla="*/ 0 h 1922"/>
                  <a:gd name="T17" fmla="*/ 7666 w 7666"/>
                  <a:gd name="T18" fmla="*/ 1922 h 1922"/>
                </a:gdLst>
                <a:ahLst/>
                <a:cxnLst>
                  <a:cxn ang="T10">
                    <a:pos x="T0" y="T1"/>
                  </a:cxn>
                  <a:cxn ang="T11">
                    <a:pos x="T2" y="T3"/>
                  </a:cxn>
                  <a:cxn ang="T12">
                    <a:pos x="T4" y="T5"/>
                  </a:cxn>
                  <a:cxn ang="T13">
                    <a:pos x="T6" y="T7"/>
                  </a:cxn>
                  <a:cxn ang="T14">
                    <a:pos x="T8" y="T9"/>
                  </a:cxn>
                </a:cxnLst>
                <a:rect l="T15" t="T16" r="T17" b="T18"/>
                <a:pathLst>
                  <a:path w="7666" h="1922">
                    <a:moveTo>
                      <a:pt x="7666" y="1255"/>
                    </a:moveTo>
                    <a:lnTo>
                      <a:pt x="0" y="1922"/>
                    </a:lnTo>
                    <a:lnTo>
                      <a:pt x="0" y="990"/>
                    </a:lnTo>
                    <a:lnTo>
                      <a:pt x="7666" y="0"/>
                    </a:lnTo>
                    <a:lnTo>
                      <a:pt x="7666" y="1255"/>
                    </a:lnTo>
                    <a:close/>
                  </a:path>
                </a:pathLst>
              </a:custGeom>
              <a:solidFill>
                <a:srgbClr val="2D5957"/>
              </a:solidFill>
              <a:ln w="9525">
                <a:noFill/>
                <a:round/>
                <a:headEnd/>
                <a:tailEnd/>
              </a:ln>
            </p:spPr>
            <p:txBody>
              <a:bodyPr/>
              <a:lstStyle/>
              <a:p>
                <a:endParaRPr lang="en-US"/>
              </a:p>
            </p:txBody>
          </p:sp>
          <p:sp>
            <p:nvSpPr>
              <p:cNvPr id="3663" name="Freeform 372"/>
              <p:cNvSpPr>
                <a:spLocks/>
              </p:cNvSpPr>
              <p:nvPr/>
            </p:nvSpPr>
            <p:spPr bwMode="gray">
              <a:xfrm>
                <a:off x="275" y="3744"/>
                <a:ext cx="403" cy="137"/>
              </a:xfrm>
              <a:custGeom>
                <a:avLst/>
                <a:gdLst>
                  <a:gd name="T0" fmla="*/ 0 w 7666"/>
                  <a:gd name="T1" fmla="*/ 0 h 2588"/>
                  <a:gd name="T2" fmla="*/ 0 w 7666"/>
                  <a:gd name="T3" fmla="*/ 0 h 2588"/>
                  <a:gd name="T4" fmla="*/ 0 w 7666"/>
                  <a:gd name="T5" fmla="*/ 0 h 2588"/>
                  <a:gd name="T6" fmla="*/ 0 w 7666"/>
                  <a:gd name="T7" fmla="*/ 0 h 2588"/>
                  <a:gd name="T8" fmla="*/ 0 w 7666"/>
                  <a:gd name="T9" fmla="*/ 0 h 2588"/>
                  <a:gd name="T10" fmla="*/ 0 60000 65536"/>
                  <a:gd name="T11" fmla="*/ 0 60000 65536"/>
                  <a:gd name="T12" fmla="*/ 0 60000 65536"/>
                  <a:gd name="T13" fmla="*/ 0 60000 65536"/>
                  <a:gd name="T14" fmla="*/ 0 60000 65536"/>
                  <a:gd name="T15" fmla="*/ 0 w 7666"/>
                  <a:gd name="T16" fmla="*/ 0 h 2588"/>
                  <a:gd name="T17" fmla="*/ 7666 w 7666"/>
                  <a:gd name="T18" fmla="*/ 2588 h 2588"/>
                </a:gdLst>
                <a:ahLst/>
                <a:cxnLst>
                  <a:cxn ang="T10">
                    <a:pos x="T0" y="T1"/>
                  </a:cxn>
                  <a:cxn ang="T11">
                    <a:pos x="T2" y="T3"/>
                  </a:cxn>
                  <a:cxn ang="T12">
                    <a:pos x="T4" y="T5"/>
                  </a:cxn>
                  <a:cxn ang="T13">
                    <a:pos x="T6" y="T7"/>
                  </a:cxn>
                  <a:cxn ang="T14">
                    <a:pos x="T8" y="T9"/>
                  </a:cxn>
                </a:cxnLst>
                <a:rect l="T15" t="T16" r="T17" b="T18"/>
                <a:pathLst>
                  <a:path w="7666" h="2588">
                    <a:moveTo>
                      <a:pt x="7666" y="1254"/>
                    </a:moveTo>
                    <a:lnTo>
                      <a:pt x="0" y="2588"/>
                    </a:lnTo>
                    <a:lnTo>
                      <a:pt x="0" y="1650"/>
                    </a:lnTo>
                    <a:lnTo>
                      <a:pt x="7666" y="0"/>
                    </a:lnTo>
                    <a:lnTo>
                      <a:pt x="7666" y="1254"/>
                    </a:lnTo>
                    <a:close/>
                  </a:path>
                </a:pathLst>
              </a:custGeom>
              <a:solidFill>
                <a:srgbClr val="2D5957"/>
              </a:solidFill>
              <a:ln w="9525">
                <a:noFill/>
                <a:round/>
                <a:headEnd/>
                <a:tailEnd/>
              </a:ln>
            </p:spPr>
            <p:txBody>
              <a:bodyPr/>
              <a:lstStyle/>
              <a:p>
                <a:endParaRPr lang="en-US"/>
              </a:p>
            </p:txBody>
          </p:sp>
          <p:sp>
            <p:nvSpPr>
              <p:cNvPr id="3664" name="Freeform 373"/>
              <p:cNvSpPr>
                <a:spLocks/>
              </p:cNvSpPr>
              <p:nvPr/>
            </p:nvSpPr>
            <p:spPr bwMode="gray">
              <a:xfrm>
                <a:off x="275" y="3607"/>
                <a:ext cx="403" cy="172"/>
              </a:xfrm>
              <a:custGeom>
                <a:avLst/>
                <a:gdLst>
                  <a:gd name="T0" fmla="*/ 0 w 7666"/>
                  <a:gd name="T1" fmla="*/ 0 h 3255"/>
                  <a:gd name="T2" fmla="*/ 0 w 7666"/>
                  <a:gd name="T3" fmla="*/ 0 h 3255"/>
                  <a:gd name="T4" fmla="*/ 0 w 7666"/>
                  <a:gd name="T5" fmla="*/ 0 h 3255"/>
                  <a:gd name="T6" fmla="*/ 0 w 7666"/>
                  <a:gd name="T7" fmla="*/ 0 h 3255"/>
                  <a:gd name="T8" fmla="*/ 0 w 7666"/>
                  <a:gd name="T9" fmla="*/ 0 h 3255"/>
                  <a:gd name="T10" fmla="*/ 0 60000 65536"/>
                  <a:gd name="T11" fmla="*/ 0 60000 65536"/>
                  <a:gd name="T12" fmla="*/ 0 60000 65536"/>
                  <a:gd name="T13" fmla="*/ 0 60000 65536"/>
                  <a:gd name="T14" fmla="*/ 0 60000 65536"/>
                  <a:gd name="T15" fmla="*/ 0 w 7666"/>
                  <a:gd name="T16" fmla="*/ 0 h 3255"/>
                  <a:gd name="T17" fmla="*/ 7666 w 7666"/>
                  <a:gd name="T18" fmla="*/ 3255 h 3255"/>
                </a:gdLst>
                <a:ahLst/>
                <a:cxnLst>
                  <a:cxn ang="T10">
                    <a:pos x="T0" y="T1"/>
                  </a:cxn>
                  <a:cxn ang="T11">
                    <a:pos x="T2" y="T3"/>
                  </a:cxn>
                  <a:cxn ang="T12">
                    <a:pos x="T4" y="T5"/>
                  </a:cxn>
                  <a:cxn ang="T13">
                    <a:pos x="T6" y="T7"/>
                  </a:cxn>
                  <a:cxn ang="T14">
                    <a:pos x="T8" y="T9"/>
                  </a:cxn>
                </a:cxnLst>
                <a:rect l="T15" t="T16" r="T17" b="T18"/>
                <a:pathLst>
                  <a:path w="7666" h="3255">
                    <a:moveTo>
                      <a:pt x="7666" y="1255"/>
                    </a:moveTo>
                    <a:lnTo>
                      <a:pt x="0" y="3255"/>
                    </a:lnTo>
                    <a:lnTo>
                      <a:pt x="0" y="2310"/>
                    </a:lnTo>
                    <a:lnTo>
                      <a:pt x="7666" y="0"/>
                    </a:lnTo>
                    <a:lnTo>
                      <a:pt x="7666" y="1255"/>
                    </a:lnTo>
                    <a:close/>
                  </a:path>
                </a:pathLst>
              </a:custGeom>
              <a:solidFill>
                <a:srgbClr val="2D5957"/>
              </a:solidFill>
              <a:ln w="9525">
                <a:noFill/>
                <a:round/>
                <a:headEnd/>
                <a:tailEnd/>
              </a:ln>
            </p:spPr>
            <p:txBody>
              <a:bodyPr/>
              <a:lstStyle/>
              <a:p>
                <a:endParaRPr lang="en-US"/>
              </a:p>
            </p:txBody>
          </p:sp>
          <p:sp>
            <p:nvSpPr>
              <p:cNvPr id="3665" name="Freeform 374"/>
              <p:cNvSpPr>
                <a:spLocks/>
              </p:cNvSpPr>
              <p:nvPr/>
            </p:nvSpPr>
            <p:spPr bwMode="gray">
              <a:xfrm>
                <a:off x="275" y="3470"/>
                <a:ext cx="403" cy="207"/>
              </a:xfrm>
              <a:custGeom>
                <a:avLst/>
                <a:gdLst>
                  <a:gd name="T0" fmla="*/ 0 w 7666"/>
                  <a:gd name="T1" fmla="*/ 0 h 3924"/>
                  <a:gd name="T2" fmla="*/ 0 w 7666"/>
                  <a:gd name="T3" fmla="*/ 0 h 3924"/>
                  <a:gd name="T4" fmla="*/ 0 w 7666"/>
                  <a:gd name="T5" fmla="*/ 0 h 3924"/>
                  <a:gd name="T6" fmla="*/ 0 w 7666"/>
                  <a:gd name="T7" fmla="*/ 0 h 3924"/>
                  <a:gd name="T8" fmla="*/ 0 w 7666"/>
                  <a:gd name="T9" fmla="*/ 0 h 3924"/>
                  <a:gd name="T10" fmla="*/ 0 60000 65536"/>
                  <a:gd name="T11" fmla="*/ 0 60000 65536"/>
                  <a:gd name="T12" fmla="*/ 0 60000 65536"/>
                  <a:gd name="T13" fmla="*/ 0 60000 65536"/>
                  <a:gd name="T14" fmla="*/ 0 60000 65536"/>
                  <a:gd name="T15" fmla="*/ 0 w 7666"/>
                  <a:gd name="T16" fmla="*/ 0 h 3924"/>
                  <a:gd name="T17" fmla="*/ 7666 w 7666"/>
                  <a:gd name="T18" fmla="*/ 3924 h 3924"/>
                </a:gdLst>
                <a:ahLst/>
                <a:cxnLst>
                  <a:cxn ang="T10">
                    <a:pos x="T0" y="T1"/>
                  </a:cxn>
                  <a:cxn ang="T11">
                    <a:pos x="T2" y="T3"/>
                  </a:cxn>
                  <a:cxn ang="T12">
                    <a:pos x="T4" y="T5"/>
                  </a:cxn>
                  <a:cxn ang="T13">
                    <a:pos x="T6" y="T7"/>
                  </a:cxn>
                  <a:cxn ang="T14">
                    <a:pos x="T8" y="T9"/>
                  </a:cxn>
                </a:cxnLst>
                <a:rect l="T15" t="T16" r="T17" b="T18"/>
                <a:pathLst>
                  <a:path w="7666" h="3924">
                    <a:moveTo>
                      <a:pt x="7666" y="1256"/>
                    </a:moveTo>
                    <a:lnTo>
                      <a:pt x="0" y="3924"/>
                    </a:lnTo>
                    <a:lnTo>
                      <a:pt x="0" y="2973"/>
                    </a:lnTo>
                    <a:lnTo>
                      <a:pt x="7666" y="0"/>
                    </a:lnTo>
                    <a:lnTo>
                      <a:pt x="7666" y="1256"/>
                    </a:lnTo>
                    <a:close/>
                  </a:path>
                </a:pathLst>
              </a:custGeom>
              <a:solidFill>
                <a:srgbClr val="2D5957"/>
              </a:solidFill>
              <a:ln w="9525">
                <a:noFill/>
                <a:round/>
                <a:headEnd/>
                <a:tailEnd/>
              </a:ln>
            </p:spPr>
            <p:txBody>
              <a:bodyPr/>
              <a:lstStyle/>
              <a:p>
                <a:endParaRPr lang="en-US"/>
              </a:p>
            </p:txBody>
          </p:sp>
          <p:sp>
            <p:nvSpPr>
              <p:cNvPr id="3666" name="Freeform 375"/>
              <p:cNvSpPr>
                <a:spLocks/>
              </p:cNvSpPr>
              <p:nvPr/>
            </p:nvSpPr>
            <p:spPr bwMode="gray">
              <a:xfrm>
                <a:off x="275" y="3333"/>
                <a:ext cx="403" cy="242"/>
              </a:xfrm>
              <a:custGeom>
                <a:avLst/>
                <a:gdLst>
                  <a:gd name="T0" fmla="*/ 0 w 7666"/>
                  <a:gd name="T1" fmla="*/ 0 h 4590"/>
                  <a:gd name="T2" fmla="*/ 0 w 7666"/>
                  <a:gd name="T3" fmla="*/ 0 h 4590"/>
                  <a:gd name="T4" fmla="*/ 0 w 7666"/>
                  <a:gd name="T5" fmla="*/ 0 h 4590"/>
                  <a:gd name="T6" fmla="*/ 0 w 7666"/>
                  <a:gd name="T7" fmla="*/ 0 h 4590"/>
                  <a:gd name="T8" fmla="*/ 0 w 7666"/>
                  <a:gd name="T9" fmla="*/ 0 h 4590"/>
                  <a:gd name="T10" fmla="*/ 0 60000 65536"/>
                  <a:gd name="T11" fmla="*/ 0 60000 65536"/>
                  <a:gd name="T12" fmla="*/ 0 60000 65536"/>
                  <a:gd name="T13" fmla="*/ 0 60000 65536"/>
                  <a:gd name="T14" fmla="*/ 0 60000 65536"/>
                  <a:gd name="T15" fmla="*/ 0 w 7666"/>
                  <a:gd name="T16" fmla="*/ 0 h 4590"/>
                  <a:gd name="T17" fmla="*/ 7666 w 7666"/>
                  <a:gd name="T18" fmla="*/ 4590 h 4590"/>
                </a:gdLst>
                <a:ahLst/>
                <a:cxnLst>
                  <a:cxn ang="T10">
                    <a:pos x="T0" y="T1"/>
                  </a:cxn>
                  <a:cxn ang="T11">
                    <a:pos x="T2" y="T3"/>
                  </a:cxn>
                  <a:cxn ang="T12">
                    <a:pos x="T4" y="T5"/>
                  </a:cxn>
                  <a:cxn ang="T13">
                    <a:pos x="T6" y="T7"/>
                  </a:cxn>
                  <a:cxn ang="T14">
                    <a:pos x="T8" y="T9"/>
                  </a:cxn>
                </a:cxnLst>
                <a:rect l="T15" t="T16" r="T17" b="T18"/>
                <a:pathLst>
                  <a:path w="7666" h="4590">
                    <a:moveTo>
                      <a:pt x="7666" y="0"/>
                    </a:moveTo>
                    <a:lnTo>
                      <a:pt x="7666" y="1255"/>
                    </a:lnTo>
                    <a:lnTo>
                      <a:pt x="0" y="4590"/>
                    </a:lnTo>
                    <a:lnTo>
                      <a:pt x="0" y="3633"/>
                    </a:lnTo>
                    <a:lnTo>
                      <a:pt x="7666" y="0"/>
                    </a:lnTo>
                    <a:close/>
                  </a:path>
                </a:pathLst>
              </a:custGeom>
              <a:solidFill>
                <a:srgbClr val="2D5957"/>
              </a:solidFill>
              <a:ln w="9525">
                <a:noFill/>
                <a:round/>
                <a:headEnd/>
                <a:tailEnd/>
              </a:ln>
            </p:spPr>
            <p:txBody>
              <a:bodyPr/>
              <a:lstStyle/>
              <a:p>
                <a:endParaRPr lang="en-US"/>
              </a:p>
            </p:txBody>
          </p:sp>
        </p:grpSp>
      </p:grpSp>
      <p:grpSp>
        <p:nvGrpSpPr>
          <p:cNvPr id="12" name="Group 376"/>
          <p:cNvGrpSpPr>
            <a:grpSpLocks/>
          </p:cNvGrpSpPr>
          <p:nvPr/>
        </p:nvGrpSpPr>
        <p:grpSpPr bwMode="auto">
          <a:xfrm>
            <a:off x="5824538" y="4014788"/>
            <a:ext cx="2976562" cy="1525587"/>
            <a:chOff x="3550" y="2811"/>
            <a:chExt cx="1875" cy="961"/>
          </a:xfrm>
        </p:grpSpPr>
        <p:sp>
          <p:nvSpPr>
            <p:cNvPr id="3216" name="Freeform 377"/>
            <p:cNvSpPr>
              <a:spLocks/>
            </p:cNvSpPr>
            <p:nvPr/>
          </p:nvSpPr>
          <p:spPr bwMode="gray">
            <a:xfrm>
              <a:off x="4343" y="3221"/>
              <a:ext cx="157" cy="216"/>
            </a:xfrm>
            <a:custGeom>
              <a:avLst/>
              <a:gdLst>
                <a:gd name="T0" fmla="*/ 5 w 157"/>
                <a:gd name="T1" fmla="*/ 41 h 245"/>
                <a:gd name="T2" fmla="*/ 8 w 157"/>
                <a:gd name="T3" fmla="*/ 37 h 245"/>
                <a:gd name="T4" fmla="*/ 24 w 157"/>
                <a:gd name="T5" fmla="*/ 30 h 245"/>
                <a:gd name="T6" fmla="*/ 16 w 157"/>
                <a:gd name="T7" fmla="*/ 26 h 245"/>
                <a:gd name="T8" fmla="*/ 24 w 157"/>
                <a:gd name="T9" fmla="*/ 20 h 245"/>
                <a:gd name="T10" fmla="*/ 30 w 157"/>
                <a:gd name="T11" fmla="*/ 14 h 245"/>
                <a:gd name="T12" fmla="*/ 36 w 157"/>
                <a:gd name="T13" fmla="*/ 14 h 245"/>
                <a:gd name="T14" fmla="*/ 54 w 157"/>
                <a:gd name="T15" fmla="*/ 13 h 245"/>
                <a:gd name="T16" fmla="*/ 57 w 157"/>
                <a:gd name="T17" fmla="*/ 9 h 245"/>
                <a:gd name="T18" fmla="*/ 69 w 157"/>
                <a:gd name="T19" fmla="*/ 13 h 245"/>
                <a:gd name="T20" fmla="*/ 77 w 157"/>
                <a:gd name="T21" fmla="*/ 11 h 245"/>
                <a:gd name="T22" fmla="*/ 77 w 157"/>
                <a:gd name="T23" fmla="*/ 7 h 245"/>
                <a:gd name="T24" fmla="*/ 82 w 157"/>
                <a:gd name="T25" fmla="*/ 4 h 245"/>
                <a:gd name="T26" fmla="*/ 96 w 157"/>
                <a:gd name="T27" fmla="*/ 0 h 245"/>
                <a:gd name="T28" fmla="*/ 121 w 157"/>
                <a:gd name="T29" fmla="*/ 4 h 245"/>
                <a:gd name="T30" fmla="*/ 104 w 157"/>
                <a:gd name="T31" fmla="*/ 5 h 245"/>
                <a:gd name="T32" fmla="*/ 129 w 157"/>
                <a:gd name="T33" fmla="*/ 9 h 245"/>
                <a:gd name="T34" fmla="*/ 107 w 157"/>
                <a:gd name="T35" fmla="*/ 13 h 245"/>
                <a:gd name="T36" fmla="*/ 121 w 157"/>
                <a:gd name="T37" fmla="*/ 17 h 245"/>
                <a:gd name="T38" fmla="*/ 127 w 157"/>
                <a:gd name="T39" fmla="*/ 20 h 245"/>
                <a:gd name="T40" fmla="*/ 135 w 157"/>
                <a:gd name="T41" fmla="*/ 20 h 245"/>
                <a:gd name="T42" fmla="*/ 144 w 157"/>
                <a:gd name="T43" fmla="*/ 18 h 245"/>
                <a:gd name="T44" fmla="*/ 154 w 157"/>
                <a:gd name="T45" fmla="*/ 18 h 245"/>
                <a:gd name="T46" fmla="*/ 149 w 157"/>
                <a:gd name="T47" fmla="*/ 23 h 245"/>
                <a:gd name="T48" fmla="*/ 141 w 157"/>
                <a:gd name="T49" fmla="*/ 29 h 245"/>
                <a:gd name="T50" fmla="*/ 135 w 157"/>
                <a:gd name="T51" fmla="*/ 34 h 245"/>
                <a:gd name="T52" fmla="*/ 132 w 157"/>
                <a:gd name="T53" fmla="*/ 43 h 245"/>
                <a:gd name="T54" fmla="*/ 140 w 157"/>
                <a:gd name="T55" fmla="*/ 46 h 245"/>
                <a:gd name="T56" fmla="*/ 135 w 157"/>
                <a:gd name="T57" fmla="*/ 49 h 245"/>
                <a:gd name="T58" fmla="*/ 136 w 157"/>
                <a:gd name="T59" fmla="*/ 55 h 245"/>
                <a:gd name="T60" fmla="*/ 135 w 157"/>
                <a:gd name="T61" fmla="*/ 58 h 245"/>
                <a:gd name="T62" fmla="*/ 129 w 157"/>
                <a:gd name="T63" fmla="*/ 63 h 245"/>
                <a:gd name="T64" fmla="*/ 119 w 157"/>
                <a:gd name="T65" fmla="*/ 61 h 245"/>
                <a:gd name="T66" fmla="*/ 121 w 157"/>
                <a:gd name="T67" fmla="*/ 66 h 245"/>
                <a:gd name="T68" fmla="*/ 127 w 157"/>
                <a:gd name="T69" fmla="*/ 69 h 245"/>
                <a:gd name="T70" fmla="*/ 124 w 157"/>
                <a:gd name="T71" fmla="*/ 72 h 245"/>
                <a:gd name="T72" fmla="*/ 119 w 157"/>
                <a:gd name="T73" fmla="*/ 74 h 245"/>
                <a:gd name="T74" fmla="*/ 119 w 157"/>
                <a:gd name="T75" fmla="*/ 78 h 245"/>
                <a:gd name="T76" fmla="*/ 104 w 157"/>
                <a:gd name="T77" fmla="*/ 82 h 245"/>
                <a:gd name="T78" fmla="*/ 88 w 157"/>
                <a:gd name="T79" fmla="*/ 87 h 245"/>
                <a:gd name="T80" fmla="*/ 77 w 157"/>
                <a:gd name="T81" fmla="*/ 95 h 245"/>
                <a:gd name="T82" fmla="*/ 74 w 157"/>
                <a:gd name="T83" fmla="*/ 101 h 245"/>
                <a:gd name="T84" fmla="*/ 58 w 157"/>
                <a:gd name="T85" fmla="*/ 98 h 245"/>
                <a:gd name="T86" fmla="*/ 57 w 157"/>
                <a:gd name="T87" fmla="*/ 89 h 245"/>
                <a:gd name="T88" fmla="*/ 54 w 157"/>
                <a:gd name="T89" fmla="*/ 85 h 245"/>
                <a:gd name="T90" fmla="*/ 57 w 157"/>
                <a:gd name="T91" fmla="*/ 78 h 245"/>
                <a:gd name="T92" fmla="*/ 49 w 157"/>
                <a:gd name="T93" fmla="*/ 73 h 245"/>
                <a:gd name="T94" fmla="*/ 57 w 157"/>
                <a:gd name="T95" fmla="*/ 72 h 245"/>
                <a:gd name="T96" fmla="*/ 43 w 157"/>
                <a:gd name="T97" fmla="*/ 69 h 245"/>
                <a:gd name="T98" fmla="*/ 43 w 157"/>
                <a:gd name="T99" fmla="*/ 61 h 2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245"/>
                <a:gd name="T152" fmla="*/ 157 w 157"/>
                <a:gd name="T153" fmla="*/ 245 h 2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245">
                  <a:moveTo>
                    <a:pt x="13" y="104"/>
                  </a:moveTo>
                  <a:lnTo>
                    <a:pt x="8" y="104"/>
                  </a:lnTo>
                  <a:lnTo>
                    <a:pt x="8" y="99"/>
                  </a:lnTo>
                  <a:lnTo>
                    <a:pt x="5" y="99"/>
                  </a:lnTo>
                  <a:lnTo>
                    <a:pt x="4" y="99"/>
                  </a:lnTo>
                  <a:lnTo>
                    <a:pt x="0" y="93"/>
                  </a:lnTo>
                  <a:lnTo>
                    <a:pt x="5" y="89"/>
                  </a:lnTo>
                  <a:lnTo>
                    <a:pt x="8" y="88"/>
                  </a:lnTo>
                  <a:lnTo>
                    <a:pt x="11" y="82"/>
                  </a:lnTo>
                  <a:lnTo>
                    <a:pt x="16" y="82"/>
                  </a:lnTo>
                  <a:lnTo>
                    <a:pt x="21" y="77"/>
                  </a:lnTo>
                  <a:lnTo>
                    <a:pt x="24" y="72"/>
                  </a:lnTo>
                  <a:lnTo>
                    <a:pt x="24" y="66"/>
                  </a:lnTo>
                  <a:lnTo>
                    <a:pt x="21" y="64"/>
                  </a:lnTo>
                  <a:lnTo>
                    <a:pt x="13" y="66"/>
                  </a:lnTo>
                  <a:lnTo>
                    <a:pt x="16" y="63"/>
                  </a:lnTo>
                  <a:lnTo>
                    <a:pt x="18" y="58"/>
                  </a:lnTo>
                  <a:lnTo>
                    <a:pt x="21" y="53"/>
                  </a:lnTo>
                  <a:lnTo>
                    <a:pt x="24" y="53"/>
                  </a:lnTo>
                  <a:lnTo>
                    <a:pt x="24" y="50"/>
                  </a:lnTo>
                  <a:lnTo>
                    <a:pt x="29" y="50"/>
                  </a:lnTo>
                  <a:lnTo>
                    <a:pt x="30" y="50"/>
                  </a:lnTo>
                  <a:lnTo>
                    <a:pt x="29" y="44"/>
                  </a:lnTo>
                  <a:lnTo>
                    <a:pt x="30" y="34"/>
                  </a:lnTo>
                  <a:lnTo>
                    <a:pt x="33" y="31"/>
                  </a:lnTo>
                  <a:lnTo>
                    <a:pt x="36" y="34"/>
                  </a:lnTo>
                  <a:lnTo>
                    <a:pt x="36" y="36"/>
                  </a:lnTo>
                  <a:lnTo>
                    <a:pt x="36" y="34"/>
                  </a:lnTo>
                  <a:lnTo>
                    <a:pt x="36" y="30"/>
                  </a:lnTo>
                  <a:lnTo>
                    <a:pt x="50" y="27"/>
                  </a:lnTo>
                  <a:lnTo>
                    <a:pt x="50" y="31"/>
                  </a:lnTo>
                  <a:lnTo>
                    <a:pt x="54" y="31"/>
                  </a:lnTo>
                  <a:lnTo>
                    <a:pt x="57" y="36"/>
                  </a:lnTo>
                  <a:lnTo>
                    <a:pt x="58" y="36"/>
                  </a:lnTo>
                  <a:lnTo>
                    <a:pt x="57" y="27"/>
                  </a:lnTo>
                  <a:lnTo>
                    <a:pt x="57" y="22"/>
                  </a:lnTo>
                  <a:lnTo>
                    <a:pt x="58" y="22"/>
                  </a:lnTo>
                  <a:lnTo>
                    <a:pt x="61" y="27"/>
                  </a:lnTo>
                  <a:lnTo>
                    <a:pt x="66" y="31"/>
                  </a:lnTo>
                  <a:lnTo>
                    <a:pt x="69" y="31"/>
                  </a:lnTo>
                  <a:lnTo>
                    <a:pt x="71" y="36"/>
                  </a:lnTo>
                  <a:lnTo>
                    <a:pt x="74" y="38"/>
                  </a:lnTo>
                  <a:lnTo>
                    <a:pt x="74" y="31"/>
                  </a:lnTo>
                  <a:lnTo>
                    <a:pt x="77" y="27"/>
                  </a:lnTo>
                  <a:lnTo>
                    <a:pt x="74" y="23"/>
                  </a:lnTo>
                  <a:lnTo>
                    <a:pt x="71" y="20"/>
                  </a:lnTo>
                  <a:lnTo>
                    <a:pt x="74" y="16"/>
                  </a:lnTo>
                  <a:lnTo>
                    <a:pt x="77" y="17"/>
                  </a:lnTo>
                  <a:lnTo>
                    <a:pt x="74" y="14"/>
                  </a:lnTo>
                  <a:lnTo>
                    <a:pt x="69" y="9"/>
                  </a:lnTo>
                  <a:lnTo>
                    <a:pt x="79" y="6"/>
                  </a:lnTo>
                  <a:lnTo>
                    <a:pt x="82" y="9"/>
                  </a:lnTo>
                  <a:lnTo>
                    <a:pt x="86" y="9"/>
                  </a:lnTo>
                  <a:lnTo>
                    <a:pt x="88" y="6"/>
                  </a:lnTo>
                  <a:lnTo>
                    <a:pt x="88" y="3"/>
                  </a:lnTo>
                  <a:lnTo>
                    <a:pt x="96" y="0"/>
                  </a:lnTo>
                  <a:lnTo>
                    <a:pt x="110" y="0"/>
                  </a:lnTo>
                  <a:lnTo>
                    <a:pt x="113" y="1"/>
                  </a:lnTo>
                  <a:lnTo>
                    <a:pt x="119" y="6"/>
                  </a:lnTo>
                  <a:lnTo>
                    <a:pt x="121" y="8"/>
                  </a:lnTo>
                  <a:lnTo>
                    <a:pt x="116" y="8"/>
                  </a:lnTo>
                  <a:lnTo>
                    <a:pt x="111" y="9"/>
                  </a:lnTo>
                  <a:lnTo>
                    <a:pt x="107" y="8"/>
                  </a:lnTo>
                  <a:lnTo>
                    <a:pt x="104" y="12"/>
                  </a:lnTo>
                  <a:lnTo>
                    <a:pt x="113" y="12"/>
                  </a:lnTo>
                  <a:lnTo>
                    <a:pt x="121" y="12"/>
                  </a:lnTo>
                  <a:lnTo>
                    <a:pt x="124" y="16"/>
                  </a:lnTo>
                  <a:lnTo>
                    <a:pt x="129" y="20"/>
                  </a:lnTo>
                  <a:lnTo>
                    <a:pt x="129" y="27"/>
                  </a:lnTo>
                  <a:lnTo>
                    <a:pt x="124" y="28"/>
                  </a:lnTo>
                  <a:lnTo>
                    <a:pt x="119" y="30"/>
                  </a:lnTo>
                  <a:lnTo>
                    <a:pt x="107" y="31"/>
                  </a:lnTo>
                  <a:lnTo>
                    <a:pt x="107" y="36"/>
                  </a:lnTo>
                  <a:lnTo>
                    <a:pt x="119" y="31"/>
                  </a:lnTo>
                  <a:lnTo>
                    <a:pt x="119" y="41"/>
                  </a:lnTo>
                  <a:lnTo>
                    <a:pt x="121" y="41"/>
                  </a:lnTo>
                  <a:lnTo>
                    <a:pt x="121" y="34"/>
                  </a:lnTo>
                  <a:lnTo>
                    <a:pt x="129" y="31"/>
                  </a:lnTo>
                  <a:lnTo>
                    <a:pt x="132" y="41"/>
                  </a:lnTo>
                  <a:lnTo>
                    <a:pt x="127" y="49"/>
                  </a:lnTo>
                  <a:lnTo>
                    <a:pt x="124" y="56"/>
                  </a:lnTo>
                  <a:lnTo>
                    <a:pt x="124" y="58"/>
                  </a:lnTo>
                  <a:lnTo>
                    <a:pt x="129" y="55"/>
                  </a:lnTo>
                  <a:lnTo>
                    <a:pt x="135" y="49"/>
                  </a:lnTo>
                  <a:lnTo>
                    <a:pt x="135" y="42"/>
                  </a:lnTo>
                  <a:lnTo>
                    <a:pt x="136" y="49"/>
                  </a:lnTo>
                  <a:lnTo>
                    <a:pt x="140" y="47"/>
                  </a:lnTo>
                  <a:lnTo>
                    <a:pt x="144" y="42"/>
                  </a:lnTo>
                  <a:lnTo>
                    <a:pt x="147" y="38"/>
                  </a:lnTo>
                  <a:lnTo>
                    <a:pt x="147" y="41"/>
                  </a:lnTo>
                  <a:lnTo>
                    <a:pt x="152" y="41"/>
                  </a:lnTo>
                  <a:lnTo>
                    <a:pt x="154" y="42"/>
                  </a:lnTo>
                  <a:lnTo>
                    <a:pt x="157" y="47"/>
                  </a:lnTo>
                  <a:lnTo>
                    <a:pt x="157" y="49"/>
                  </a:lnTo>
                  <a:lnTo>
                    <a:pt x="152" y="55"/>
                  </a:lnTo>
                  <a:lnTo>
                    <a:pt x="149" y="56"/>
                  </a:lnTo>
                  <a:lnTo>
                    <a:pt x="147" y="58"/>
                  </a:lnTo>
                  <a:lnTo>
                    <a:pt x="140" y="61"/>
                  </a:lnTo>
                  <a:lnTo>
                    <a:pt x="141" y="63"/>
                  </a:lnTo>
                  <a:lnTo>
                    <a:pt x="141" y="69"/>
                  </a:lnTo>
                  <a:lnTo>
                    <a:pt x="140" y="72"/>
                  </a:lnTo>
                  <a:lnTo>
                    <a:pt x="136" y="75"/>
                  </a:lnTo>
                  <a:lnTo>
                    <a:pt x="136" y="77"/>
                  </a:lnTo>
                  <a:lnTo>
                    <a:pt x="135" y="82"/>
                  </a:lnTo>
                  <a:lnTo>
                    <a:pt x="132" y="88"/>
                  </a:lnTo>
                  <a:lnTo>
                    <a:pt x="132" y="93"/>
                  </a:lnTo>
                  <a:lnTo>
                    <a:pt x="132" y="97"/>
                  </a:lnTo>
                  <a:lnTo>
                    <a:pt x="132" y="104"/>
                  </a:lnTo>
                  <a:lnTo>
                    <a:pt x="136" y="100"/>
                  </a:lnTo>
                  <a:lnTo>
                    <a:pt x="136" y="105"/>
                  </a:lnTo>
                  <a:lnTo>
                    <a:pt x="136" y="110"/>
                  </a:lnTo>
                  <a:lnTo>
                    <a:pt x="140" y="111"/>
                  </a:lnTo>
                  <a:lnTo>
                    <a:pt x="140" y="113"/>
                  </a:lnTo>
                  <a:lnTo>
                    <a:pt x="136" y="118"/>
                  </a:lnTo>
                  <a:lnTo>
                    <a:pt x="132" y="113"/>
                  </a:lnTo>
                  <a:lnTo>
                    <a:pt x="135" y="121"/>
                  </a:lnTo>
                  <a:lnTo>
                    <a:pt x="132" y="125"/>
                  </a:lnTo>
                  <a:lnTo>
                    <a:pt x="132" y="127"/>
                  </a:lnTo>
                  <a:lnTo>
                    <a:pt x="136" y="125"/>
                  </a:lnTo>
                  <a:lnTo>
                    <a:pt x="136" y="132"/>
                  </a:lnTo>
                  <a:lnTo>
                    <a:pt x="135" y="133"/>
                  </a:lnTo>
                  <a:lnTo>
                    <a:pt x="132" y="135"/>
                  </a:lnTo>
                  <a:lnTo>
                    <a:pt x="136" y="140"/>
                  </a:lnTo>
                  <a:lnTo>
                    <a:pt x="135" y="141"/>
                  </a:lnTo>
                  <a:lnTo>
                    <a:pt x="132" y="140"/>
                  </a:lnTo>
                  <a:lnTo>
                    <a:pt x="129" y="141"/>
                  </a:lnTo>
                  <a:lnTo>
                    <a:pt x="132" y="146"/>
                  </a:lnTo>
                  <a:lnTo>
                    <a:pt x="129" y="151"/>
                  </a:lnTo>
                  <a:lnTo>
                    <a:pt x="127" y="151"/>
                  </a:lnTo>
                  <a:lnTo>
                    <a:pt x="124" y="147"/>
                  </a:lnTo>
                  <a:lnTo>
                    <a:pt x="121" y="147"/>
                  </a:lnTo>
                  <a:lnTo>
                    <a:pt x="119" y="147"/>
                  </a:lnTo>
                  <a:lnTo>
                    <a:pt x="119" y="151"/>
                  </a:lnTo>
                  <a:lnTo>
                    <a:pt x="119" y="152"/>
                  </a:lnTo>
                  <a:lnTo>
                    <a:pt x="119" y="155"/>
                  </a:lnTo>
                  <a:lnTo>
                    <a:pt x="121" y="160"/>
                  </a:lnTo>
                  <a:lnTo>
                    <a:pt x="124" y="158"/>
                  </a:lnTo>
                  <a:lnTo>
                    <a:pt x="127" y="160"/>
                  </a:lnTo>
                  <a:lnTo>
                    <a:pt x="127" y="166"/>
                  </a:lnTo>
                  <a:lnTo>
                    <a:pt x="127" y="168"/>
                  </a:lnTo>
                  <a:lnTo>
                    <a:pt x="127" y="173"/>
                  </a:lnTo>
                  <a:lnTo>
                    <a:pt x="127" y="176"/>
                  </a:lnTo>
                  <a:lnTo>
                    <a:pt x="124" y="176"/>
                  </a:lnTo>
                  <a:lnTo>
                    <a:pt x="124" y="173"/>
                  </a:lnTo>
                  <a:lnTo>
                    <a:pt x="121" y="169"/>
                  </a:lnTo>
                  <a:lnTo>
                    <a:pt x="119" y="173"/>
                  </a:lnTo>
                  <a:lnTo>
                    <a:pt x="116" y="176"/>
                  </a:lnTo>
                  <a:lnTo>
                    <a:pt x="119" y="179"/>
                  </a:lnTo>
                  <a:lnTo>
                    <a:pt x="121" y="180"/>
                  </a:lnTo>
                  <a:lnTo>
                    <a:pt x="127" y="180"/>
                  </a:lnTo>
                  <a:lnTo>
                    <a:pt x="121" y="184"/>
                  </a:lnTo>
                  <a:lnTo>
                    <a:pt x="119" y="188"/>
                  </a:lnTo>
                  <a:lnTo>
                    <a:pt x="113" y="190"/>
                  </a:lnTo>
                  <a:lnTo>
                    <a:pt x="111" y="193"/>
                  </a:lnTo>
                  <a:lnTo>
                    <a:pt x="107" y="195"/>
                  </a:lnTo>
                  <a:lnTo>
                    <a:pt x="104" y="196"/>
                  </a:lnTo>
                  <a:lnTo>
                    <a:pt x="102" y="201"/>
                  </a:lnTo>
                  <a:lnTo>
                    <a:pt x="96" y="202"/>
                  </a:lnTo>
                  <a:lnTo>
                    <a:pt x="91" y="207"/>
                  </a:lnTo>
                  <a:lnTo>
                    <a:pt x="88" y="210"/>
                  </a:lnTo>
                  <a:lnTo>
                    <a:pt x="83" y="212"/>
                  </a:lnTo>
                  <a:lnTo>
                    <a:pt x="82" y="217"/>
                  </a:lnTo>
                  <a:lnTo>
                    <a:pt x="79" y="224"/>
                  </a:lnTo>
                  <a:lnTo>
                    <a:pt x="77" y="229"/>
                  </a:lnTo>
                  <a:lnTo>
                    <a:pt x="77" y="232"/>
                  </a:lnTo>
                  <a:lnTo>
                    <a:pt x="77" y="237"/>
                  </a:lnTo>
                  <a:lnTo>
                    <a:pt x="77" y="242"/>
                  </a:lnTo>
                  <a:lnTo>
                    <a:pt x="74" y="245"/>
                  </a:lnTo>
                  <a:lnTo>
                    <a:pt x="69" y="243"/>
                  </a:lnTo>
                  <a:lnTo>
                    <a:pt x="63" y="242"/>
                  </a:lnTo>
                  <a:lnTo>
                    <a:pt x="61" y="242"/>
                  </a:lnTo>
                  <a:lnTo>
                    <a:pt x="58" y="237"/>
                  </a:lnTo>
                  <a:lnTo>
                    <a:pt x="57" y="231"/>
                  </a:lnTo>
                  <a:lnTo>
                    <a:pt x="57" y="228"/>
                  </a:lnTo>
                  <a:lnTo>
                    <a:pt x="57" y="223"/>
                  </a:lnTo>
                  <a:lnTo>
                    <a:pt x="57" y="218"/>
                  </a:lnTo>
                  <a:lnTo>
                    <a:pt x="54" y="218"/>
                  </a:lnTo>
                  <a:lnTo>
                    <a:pt x="50" y="215"/>
                  </a:lnTo>
                  <a:lnTo>
                    <a:pt x="50" y="209"/>
                  </a:lnTo>
                  <a:lnTo>
                    <a:pt x="54" y="207"/>
                  </a:lnTo>
                  <a:lnTo>
                    <a:pt x="50" y="206"/>
                  </a:lnTo>
                  <a:lnTo>
                    <a:pt x="50" y="196"/>
                  </a:lnTo>
                  <a:lnTo>
                    <a:pt x="54" y="196"/>
                  </a:lnTo>
                  <a:lnTo>
                    <a:pt x="57" y="188"/>
                  </a:lnTo>
                  <a:lnTo>
                    <a:pt x="57" y="182"/>
                  </a:lnTo>
                  <a:lnTo>
                    <a:pt x="54" y="180"/>
                  </a:lnTo>
                  <a:lnTo>
                    <a:pt x="50" y="179"/>
                  </a:lnTo>
                  <a:lnTo>
                    <a:pt x="49" y="176"/>
                  </a:lnTo>
                  <a:lnTo>
                    <a:pt x="46" y="169"/>
                  </a:lnTo>
                  <a:lnTo>
                    <a:pt x="54" y="173"/>
                  </a:lnTo>
                  <a:lnTo>
                    <a:pt x="57" y="176"/>
                  </a:lnTo>
                  <a:lnTo>
                    <a:pt x="57" y="173"/>
                  </a:lnTo>
                  <a:lnTo>
                    <a:pt x="50" y="168"/>
                  </a:lnTo>
                  <a:lnTo>
                    <a:pt x="49" y="165"/>
                  </a:lnTo>
                  <a:lnTo>
                    <a:pt x="46" y="168"/>
                  </a:lnTo>
                  <a:lnTo>
                    <a:pt x="43" y="166"/>
                  </a:lnTo>
                  <a:lnTo>
                    <a:pt x="46" y="158"/>
                  </a:lnTo>
                  <a:lnTo>
                    <a:pt x="49" y="155"/>
                  </a:lnTo>
                  <a:lnTo>
                    <a:pt x="46" y="152"/>
                  </a:lnTo>
                  <a:lnTo>
                    <a:pt x="43" y="146"/>
                  </a:lnTo>
                  <a:lnTo>
                    <a:pt x="13" y="104"/>
                  </a:lnTo>
                  <a:close/>
                </a:path>
              </a:pathLst>
            </a:custGeom>
            <a:solidFill>
              <a:srgbClr val="A4CA95"/>
            </a:solidFill>
            <a:ln w="9525">
              <a:noFill/>
              <a:round/>
              <a:headEnd/>
              <a:tailEnd/>
            </a:ln>
          </p:spPr>
          <p:txBody>
            <a:bodyPr/>
            <a:lstStyle/>
            <a:p>
              <a:endParaRPr lang="en-US"/>
            </a:p>
          </p:txBody>
        </p:sp>
        <p:sp>
          <p:nvSpPr>
            <p:cNvPr id="3217" name="Freeform 378"/>
            <p:cNvSpPr>
              <a:spLocks/>
            </p:cNvSpPr>
            <p:nvPr/>
          </p:nvSpPr>
          <p:spPr bwMode="gray">
            <a:xfrm>
              <a:off x="4462" y="3398"/>
              <a:ext cx="28" cy="19"/>
            </a:xfrm>
            <a:custGeom>
              <a:avLst/>
              <a:gdLst>
                <a:gd name="T0" fmla="*/ 13 w 28"/>
                <a:gd name="T1" fmla="*/ 3 h 22"/>
                <a:gd name="T2" fmla="*/ 16 w 28"/>
                <a:gd name="T3" fmla="*/ 3 h 22"/>
                <a:gd name="T4" fmla="*/ 21 w 28"/>
                <a:gd name="T5" fmla="*/ 3 h 22"/>
                <a:gd name="T6" fmla="*/ 22 w 28"/>
                <a:gd name="T7" fmla="*/ 0 h 22"/>
                <a:gd name="T8" fmla="*/ 22 w 28"/>
                <a:gd name="T9" fmla="*/ 3 h 22"/>
                <a:gd name="T10" fmla="*/ 25 w 28"/>
                <a:gd name="T11" fmla="*/ 3 h 22"/>
                <a:gd name="T12" fmla="*/ 25 w 28"/>
                <a:gd name="T13" fmla="*/ 3 h 22"/>
                <a:gd name="T14" fmla="*/ 28 w 28"/>
                <a:gd name="T15" fmla="*/ 3 h 22"/>
                <a:gd name="T16" fmla="*/ 28 w 28"/>
                <a:gd name="T17" fmla="*/ 5 h 22"/>
                <a:gd name="T18" fmla="*/ 25 w 28"/>
                <a:gd name="T19" fmla="*/ 6 h 22"/>
                <a:gd name="T20" fmla="*/ 22 w 28"/>
                <a:gd name="T21" fmla="*/ 7 h 22"/>
                <a:gd name="T22" fmla="*/ 21 w 28"/>
                <a:gd name="T23" fmla="*/ 7 h 22"/>
                <a:gd name="T24" fmla="*/ 17 w 28"/>
                <a:gd name="T25" fmla="*/ 8 h 22"/>
                <a:gd name="T26" fmla="*/ 16 w 28"/>
                <a:gd name="T27" fmla="*/ 8 h 22"/>
                <a:gd name="T28" fmla="*/ 10 w 28"/>
                <a:gd name="T29" fmla="*/ 8 h 22"/>
                <a:gd name="T30" fmla="*/ 2 w 28"/>
                <a:gd name="T31" fmla="*/ 8 h 22"/>
                <a:gd name="T32" fmla="*/ 5 w 28"/>
                <a:gd name="T33" fmla="*/ 6 h 22"/>
                <a:gd name="T34" fmla="*/ 5 w 28"/>
                <a:gd name="T35" fmla="*/ 5 h 22"/>
                <a:gd name="T36" fmla="*/ 0 w 28"/>
                <a:gd name="T37" fmla="*/ 4 h 22"/>
                <a:gd name="T38" fmla="*/ 2 w 28"/>
                <a:gd name="T39" fmla="*/ 3 h 22"/>
                <a:gd name="T40" fmla="*/ 5 w 28"/>
                <a:gd name="T41" fmla="*/ 3 h 22"/>
                <a:gd name="T42" fmla="*/ 0 w 28"/>
                <a:gd name="T43" fmla="*/ 3 h 22"/>
                <a:gd name="T44" fmla="*/ 2 w 28"/>
                <a:gd name="T45" fmla="*/ 3 h 22"/>
                <a:gd name="T46" fmla="*/ 5 w 28"/>
                <a:gd name="T47" fmla="*/ 0 h 22"/>
                <a:gd name="T48" fmla="*/ 10 w 28"/>
                <a:gd name="T49" fmla="*/ 1 h 22"/>
                <a:gd name="T50" fmla="*/ 13 w 28"/>
                <a:gd name="T51" fmla="*/ 3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22"/>
                <a:gd name="T80" fmla="*/ 28 w 2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22">
                  <a:moveTo>
                    <a:pt x="13" y="8"/>
                  </a:moveTo>
                  <a:lnTo>
                    <a:pt x="16" y="6"/>
                  </a:lnTo>
                  <a:lnTo>
                    <a:pt x="21" y="5"/>
                  </a:lnTo>
                  <a:lnTo>
                    <a:pt x="22" y="0"/>
                  </a:lnTo>
                  <a:lnTo>
                    <a:pt x="22" y="5"/>
                  </a:lnTo>
                  <a:lnTo>
                    <a:pt x="25" y="6"/>
                  </a:lnTo>
                  <a:lnTo>
                    <a:pt x="25" y="8"/>
                  </a:lnTo>
                  <a:lnTo>
                    <a:pt x="28" y="9"/>
                  </a:lnTo>
                  <a:lnTo>
                    <a:pt x="28" y="14"/>
                  </a:lnTo>
                  <a:lnTo>
                    <a:pt x="25" y="16"/>
                  </a:lnTo>
                  <a:lnTo>
                    <a:pt x="22" y="17"/>
                  </a:lnTo>
                  <a:lnTo>
                    <a:pt x="21" y="17"/>
                  </a:lnTo>
                  <a:lnTo>
                    <a:pt x="17" y="22"/>
                  </a:lnTo>
                  <a:lnTo>
                    <a:pt x="16" y="22"/>
                  </a:lnTo>
                  <a:lnTo>
                    <a:pt x="10" y="20"/>
                  </a:lnTo>
                  <a:lnTo>
                    <a:pt x="2" y="20"/>
                  </a:lnTo>
                  <a:lnTo>
                    <a:pt x="5" y="16"/>
                  </a:lnTo>
                  <a:lnTo>
                    <a:pt x="5" y="14"/>
                  </a:lnTo>
                  <a:lnTo>
                    <a:pt x="0" y="11"/>
                  </a:lnTo>
                  <a:lnTo>
                    <a:pt x="2" y="9"/>
                  </a:lnTo>
                  <a:lnTo>
                    <a:pt x="5" y="8"/>
                  </a:lnTo>
                  <a:lnTo>
                    <a:pt x="0" y="6"/>
                  </a:lnTo>
                  <a:lnTo>
                    <a:pt x="2" y="5"/>
                  </a:lnTo>
                  <a:lnTo>
                    <a:pt x="5" y="0"/>
                  </a:lnTo>
                  <a:lnTo>
                    <a:pt x="10" y="1"/>
                  </a:lnTo>
                  <a:lnTo>
                    <a:pt x="13" y="8"/>
                  </a:lnTo>
                  <a:close/>
                </a:path>
              </a:pathLst>
            </a:custGeom>
            <a:solidFill>
              <a:srgbClr val="A4CA95"/>
            </a:solidFill>
            <a:ln w="9525">
              <a:noFill/>
              <a:round/>
              <a:headEnd/>
              <a:tailEnd/>
            </a:ln>
          </p:spPr>
          <p:txBody>
            <a:bodyPr/>
            <a:lstStyle/>
            <a:p>
              <a:endParaRPr lang="en-US"/>
            </a:p>
          </p:txBody>
        </p:sp>
        <p:sp>
          <p:nvSpPr>
            <p:cNvPr id="3218" name="Freeform 379"/>
            <p:cNvSpPr>
              <a:spLocks/>
            </p:cNvSpPr>
            <p:nvPr/>
          </p:nvSpPr>
          <p:spPr bwMode="gray">
            <a:xfrm>
              <a:off x="4475" y="3357"/>
              <a:ext cx="4" cy="10"/>
            </a:xfrm>
            <a:custGeom>
              <a:avLst/>
              <a:gdLst>
                <a:gd name="T0" fmla="*/ 0 w 4"/>
                <a:gd name="T1" fmla="*/ 5 h 11"/>
                <a:gd name="T2" fmla="*/ 0 w 4"/>
                <a:gd name="T3" fmla="*/ 5 h 11"/>
                <a:gd name="T4" fmla="*/ 3 w 4"/>
                <a:gd name="T5" fmla="*/ 5 h 11"/>
                <a:gd name="T6" fmla="*/ 4 w 4"/>
                <a:gd name="T7" fmla="*/ 5 h 11"/>
                <a:gd name="T8" fmla="*/ 4 w 4"/>
                <a:gd name="T9" fmla="*/ 3 h 11"/>
                <a:gd name="T10" fmla="*/ 3 w 4"/>
                <a:gd name="T11" fmla="*/ 0 h 11"/>
                <a:gd name="T12" fmla="*/ 0 w 4"/>
                <a:gd name="T13" fmla="*/ 3 h 11"/>
                <a:gd name="T14" fmla="*/ 0 w 4"/>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1"/>
                <a:gd name="T26" fmla="*/ 4 w 4"/>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1">
                  <a:moveTo>
                    <a:pt x="0" y="5"/>
                  </a:moveTo>
                  <a:lnTo>
                    <a:pt x="0" y="7"/>
                  </a:lnTo>
                  <a:lnTo>
                    <a:pt x="3" y="11"/>
                  </a:lnTo>
                  <a:lnTo>
                    <a:pt x="4" y="5"/>
                  </a:lnTo>
                  <a:lnTo>
                    <a:pt x="4" y="3"/>
                  </a:lnTo>
                  <a:lnTo>
                    <a:pt x="3" y="0"/>
                  </a:lnTo>
                  <a:lnTo>
                    <a:pt x="0" y="3"/>
                  </a:lnTo>
                  <a:lnTo>
                    <a:pt x="0" y="5"/>
                  </a:lnTo>
                  <a:close/>
                </a:path>
              </a:pathLst>
            </a:custGeom>
            <a:solidFill>
              <a:srgbClr val="A4CA95"/>
            </a:solidFill>
            <a:ln w="9525">
              <a:noFill/>
              <a:round/>
              <a:headEnd/>
              <a:tailEnd/>
            </a:ln>
          </p:spPr>
          <p:txBody>
            <a:bodyPr/>
            <a:lstStyle/>
            <a:p>
              <a:endParaRPr lang="en-US"/>
            </a:p>
          </p:txBody>
        </p:sp>
        <p:sp>
          <p:nvSpPr>
            <p:cNvPr id="3219" name="Freeform 380"/>
            <p:cNvSpPr>
              <a:spLocks/>
            </p:cNvSpPr>
            <p:nvPr/>
          </p:nvSpPr>
          <p:spPr bwMode="gray">
            <a:xfrm>
              <a:off x="4478" y="3373"/>
              <a:ext cx="5" cy="3"/>
            </a:xfrm>
            <a:custGeom>
              <a:avLst/>
              <a:gdLst>
                <a:gd name="T0" fmla="*/ 1 w 5"/>
                <a:gd name="T1" fmla="*/ 1 h 3"/>
                <a:gd name="T2" fmla="*/ 1 w 5"/>
                <a:gd name="T3" fmla="*/ 3 h 3"/>
                <a:gd name="T4" fmla="*/ 5 w 5"/>
                <a:gd name="T5" fmla="*/ 1 h 3"/>
                <a:gd name="T6" fmla="*/ 5 w 5"/>
                <a:gd name="T7" fmla="*/ 0 h 3"/>
                <a:gd name="T8" fmla="*/ 0 w 5"/>
                <a:gd name="T9" fmla="*/ 0 h 3"/>
                <a:gd name="T10" fmla="*/ 1 w 5"/>
                <a:gd name="T11" fmla="*/ 1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1" y="1"/>
                  </a:moveTo>
                  <a:lnTo>
                    <a:pt x="1" y="3"/>
                  </a:lnTo>
                  <a:lnTo>
                    <a:pt x="5" y="1"/>
                  </a:lnTo>
                  <a:lnTo>
                    <a:pt x="5" y="0"/>
                  </a:lnTo>
                  <a:lnTo>
                    <a:pt x="0" y="0"/>
                  </a:lnTo>
                  <a:lnTo>
                    <a:pt x="1" y="1"/>
                  </a:lnTo>
                  <a:close/>
                </a:path>
              </a:pathLst>
            </a:custGeom>
            <a:solidFill>
              <a:srgbClr val="A4CA95"/>
            </a:solidFill>
            <a:ln w="9525">
              <a:noFill/>
              <a:round/>
              <a:headEnd/>
              <a:tailEnd/>
            </a:ln>
          </p:spPr>
          <p:txBody>
            <a:bodyPr/>
            <a:lstStyle/>
            <a:p>
              <a:endParaRPr lang="en-US"/>
            </a:p>
          </p:txBody>
        </p:sp>
        <p:sp>
          <p:nvSpPr>
            <p:cNvPr id="3220" name="Freeform 381"/>
            <p:cNvSpPr>
              <a:spLocks/>
            </p:cNvSpPr>
            <p:nvPr/>
          </p:nvSpPr>
          <p:spPr bwMode="gray">
            <a:xfrm>
              <a:off x="4293" y="3224"/>
              <a:ext cx="80" cy="101"/>
            </a:xfrm>
            <a:custGeom>
              <a:avLst/>
              <a:gdLst>
                <a:gd name="T0" fmla="*/ 21 w 80"/>
                <a:gd name="T1" fmla="*/ 11 h 115"/>
                <a:gd name="T2" fmla="*/ 18 w 80"/>
                <a:gd name="T3" fmla="*/ 10 h 115"/>
                <a:gd name="T4" fmla="*/ 22 w 80"/>
                <a:gd name="T5" fmla="*/ 8 h 115"/>
                <a:gd name="T6" fmla="*/ 25 w 80"/>
                <a:gd name="T7" fmla="*/ 7 h 115"/>
                <a:gd name="T8" fmla="*/ 28 w 80"/>
                <a:gd name="T9" fmla="*/ 4 h 115"/>
                <a:gd name="T10" fmla="*/ 33 w 80"/>
                <a:gd name="T11" fmla="*/ 4 h 115"/>
                <a:gd name="T12" fmla="*/ 43 w 80"/>
                <a:gd name="T13" fmla="*/ 4 h 115"/>
                <a:gd name="T14" fmla="*/ 47 w 80"/>
                <a:gd name="T15" fmla="*/ 4 h 115"/>
                <a:gd name="T16" fmla="*/ 55 w 80"/>
                <a:gd name="T17" fmla="*/ 0 h 115"/>
                <a:gd name="T18" fmla="*/ 63 w 80"/>
                <a:gd name="T19" fmla="*/ 4 h 115"/>
                <a:gd name="T20" fmla="*/ 68 w 80"/>
                <a:gd name="T21" fmla="*/ 4 h 115"/>
                <a:gd name="T22" fmla="*/ 74 w 80"/>
                <a:gd name="T23" fmla="*/ 4 h 115"/>
                <a:gd name="T24" fmla="*/ 79 w 80"/>
                <a:gd name="T25" fmla="*/ 7 h 115"/>
                <a:gd name="T26" fmla="*/ 80 w 80"/>
                <a:gd name="T27" fmla="*/ 10 h 115"/>
                <a:gd name="T28" fmla="*/ 74 w 80"/>
                <a:gd name="T29" fmla="*/ 11 h 115"/>
                <a:gd name="T30" fmla="*/ 63 w 80"/>
                <a:gd name="T31" fmla="*/ 14 h 115"/>
                <a:gd name="T32" fmla="*/ 58 w 80"/>
                <a:gd name="T33" fmla="*/ 18 h 115"/>
                <a:gd name="T34" fmla="*/ 68 w 80"/>
                <a:gd name="T35" fmla="*/ 15 h 115"/>
                <a:gd name="T36" fmla="*/ 71 w 80"/>
                <a:gd name="T37" fmla="*/ 18 h 115"/>
                <a:gd name="T38" fmla="*/ 63 w 80"/>
                <a:gd name="T39" fmla="*/ 19 h 115"/>
                <a:gd name="T40" fmla="*/ 61 w 80"/>
                <a:gd name="T41" fmla="*/ 22 h 115"/>
                <a:gd name="T42" fmla="*/ 58 w 80"/>
                <a:gd name="T43" fmla="*/ 22 h 115"/>
                <a:gd name="T44" fmla="*/ 58 w 80"/>
                <a:gd name="T45" fmla="*/ 25 h 115"/>
                <a:gd name="T46" fmla="*/ 55 w 80"/>
                <a:gd name="T47" fmla="*/ 27 h 115"/>
                <a:gd name="T48" fmla="*/ 50 w 80"/>
                <a:gd name="T49" fmla="*/ 27 h 115"/>
                <a:gd name="T50" fmla="*/ 46 w 80"/>
                <a:gd name="T51" fmla="*/ 28 h 115"/>
                <a:gd name="T52" fmla="*/ 46 w 80"/>
                <a:gd name="T53" fmla="*/ 31 h 115"/>
                <a:gd name="T54" fmla="*/ 46 w 80"/>
                <a:gd name="T55" fmla="*/ 32 h 115"/>
                <a:gd name="T56" fmla="*/ 46 w 80"/>
                <a:gd name="T57" fmla="*/ 35 h 115"/>
                <a:gd name="T58" fmla="*/ 46 w 80"/>
                <a:gd name="T59" fmla="*/ 36 h 115"/>
                <a:gd name="T60" fmla="*/ 35 w 80"/>
                <a:gd name="T61" fmla="*/ 40 h 115"/>
                <a:gd name="T62" fmla="*/ 35 w 80"/>
                <a:gd name="T63" fmla="*/ 43 h 115"/>
                <a:gd name="T64" fmla="*/ 43 w 80"/>
                <a:gd name="T65" fmla="*/ 43 h 115"/>
                <a:gd name="T66" fmla="*/ 35 w 80"/>
                <a:gd name="T67" fmla="*/ 45 h 115"/>
                <a:gd name="T68" fmla="*/ 28 w 80"/>
                <a:gd name="T69" fmla="*/ 46 h 115"/>
                <a:gd name="T70" fmla="*/ 28 w 80"/>
                <a:gd name="T71" fmla="*/ 43 h 115"/>
                <a:gd name="T72" fmla="*/ 22 w 80"/>
                <a:gd name="T73" fmla="*/ 45 h 115"/>
                <a:gd name="T74" fmla="*/ 18 w 80"/>
                <a:gd name="T75" fmla="*/ 46 h 115"/>
                <a:gd name="T76" fmla="*/ 13 w 80"/>
                <a:gd name="T77" fmla="*/ 45 h 115"/>
                <a:gd name="T78" fmla="*/ 10 w 80"/>
                <a:gd name="T79" fmla="*/ 41 h 115"/>
                <a:gd name="T80" fmla="*/ 18 w 80"/>
                <a:gd name="T81" fmla="*/ 41 h 115"/>
                <a:gd name="T82" fmla="*/ 14 w 80"/>
                <a:gd name="T83" fmla="*/ 37 h 115"/>
                <a:gd name="T84" fmla="*/ 18 w 80"/>
                <a:gd name="T85" fmla="*/ 40 h 115"/>
                <a:gd name="T86" fmla="*/ 18 w 80"/>
                <a:gd name="T87" fmla="*/ 36 h 115"/>
                <a:gd name="T88" fmla="*/ 18 w 80"/>
                <a:gd name="T89" fmla="*/ 32 h 115"/>
                <a:gd name="T90" fmla="*/ 25 w 80"/>
                <a:gd name="T91" fmla="*/ 32 h 115"/>
                <a:gd name="T92" fmla="*/ 21 w 80"/>
                <a:gd name="T93" fmla="*/ 31 h 115"/>
                <a:gd name="T94" fmla="*/ 21 w 80"/>
                <a:gd name="T95" fmla="*/ 28 h 115"/>
                <a:gd name="T96" fmla="*/ 21 w 80"/>
                <a:gd name="T97" fmla="*/ 25 h 115"/>
                <a:gd name="T98" fmla="*/ 18 w 80"/>
                <a:gd name="T99" fmla="*/ 24 h 115"/>
                <a:gd name="T100" fmla="*/ 22 w 80"/>
                <a:gd name="T101" fmla="*/ 24 h 115"/>
                <a:gd name="T102" fmla="*/ 28 w 80"/>
                <a:gd name="T103" fmla="*/ 22 h 115"/>
                <a:gd name="T104" fmla="*/ 35 w 80"/>
                <a:gd name="T105" fmla="*/ 21 h 115"/>
                <a:gd name="T106" fmla="*/ 43 w 80"/>
                <a:gd name="T107" fmla="*/ 19 h 115"/>
                <a:gd name="T108" fmla="*/ 33 w 80"/>
                <a:gd name="T109" fmla="*/ 19 h 115"/>
                <a:gd name="T110" fmla="*/ 25 w 80"/>
                <a:gd name="T111" fmla="*/ 20 h 115"/>
                <a:gd name="T112" fmla="*/ 14 w 80"/>
                <a:gd name="T113" fmla="*/ 20 h 115"/>
                <a:gd name="T114" fmla="*/ 13 w 80"/>
                <a:gd name="T115" fmla="*/ 18 h 115"/>
                <a:gd name="T116" fmla="*/ 5 w 80"/>
                <a:gd name="T117" fmla="*/ 18 h 115"/>
                <a:gd name="T118" fmla="*/ 10 w 80"/>
                <a:gd name="T119" fmla="*/ 15 h 115"/>
                <a:gd name="T120" fmla="*/ 0 w 80"/>
                <a:gd name="T121" fmla="*/ 14 h 115"/>
                <a:gd name="T122" fmla="*/ 13 w 80"/>
                <a:gd name="T123" fmla="*/ 10 h 115"/>
                <a:gd name="T124" fmla="*/ 14 w 80"/>
                <a:gd name="T125" fmla="*/ 11 h 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
                <a:gd name="T190" fmla="*/ 0 h 115"/>
                <a:gd name="T191" fmla="*/ 80 w 80"/>
                <a:gd name="T192" fmla="*/ 115 h 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 h="115">
                  <a:moveTo>
                    <a:pt x="18" y="31"/>
                  </a:moveTo>
                  <a:lnTo>
                    <a:pt x="21" y="27"/>
                  </a:lnTo>
                  <a:lnTo>
                    <a:pt x="22" y="25"/>
                  </a:lnTo>
                  <a:lnTo>
                    <a:pt x="18" y="24"/>
                  </a:lnTo>
                  <a:lnTo>
                    <a:pt x="21" y="20"/>
                  </a:lnTo>
                  <a:lnTo>
                    <a:pt x="22" y="19"/>
                  </a:lnTo>
                  <a:lnTo>
                    <a:pt x="25" y="19"/>
                  </a:lnTo>
                  <a:lnTo>
                    <a:pt x="25" y="17"/>
                  </a:lnTo>
                  <a:lnTo>
                    <a:pt x="25" y="13"/>
                  </a:lnTo>
                  <a:lnTo>
                    <a:pt x="28" y="11"/>
                  </a:lnTo>
                  <a:lnTo>
                    <a:pt x="30" y="6"/>
                  </a:lnTo>
                  <a:lnTo>
                    <a:pt x="33" y="6"/>
                  </a:lnTo>
                  <a:lnTo>
                    <a:pt x="38" y="6"/>
                  </a:lnTo>
                  <a:lnTo>
                    <a:pt x="43" y="6"/>
                  </a:lnTo>
                  <a:lnTo>
                    <a:pt x="46" y="5"/>
                  </a:lnTo>
                  <a:lnTo>
                    <a:pt x="47" y="5"/>
                  </a:lnTo>
                  <a:lnTo>
                    <a:pt x="54" y="0"/>
                  </a:lnTo>
                  <a:lnTo>
                    <a:pt x="55" y="0"/>
                  </a:lnTo>
                  <a:lnTo>
                    <a:pt x="58" y="3"/>
                  </a:lnTo>
                  <a:lnTo>
                    <a:pt x="63" y="5"/>
                  </a:lnTo>
                  <a:lnTo>
                    <a:pt x="68" y="6"/>
                  </a:lnTo>
                  <a:lnTo>
                    <a:pt x="68" y="11"/>
                  </a:lnTo>
                  <a:lnTo>
                    <a:pt x="66" y="13"/>
                  </a:lnTo>
                  <a:lnTo>
                    <a:pt x="74" y="11"/>
                  </a:lnTo>
                  <a:lnTo>
                    <a:pt x="75" y="14"/>
                  </a:lnTo>
                  <a:lnTo>
                    <a:pt x="79" y="17"/>
                  </a:lnTo>
                  <a:lnTo>
                    <a:pt x="80" y="19"/>
                  </a:lnTo>
                  <a:lnTo>
                    <a:pt x="80" y="24"/>
                  </a:lnTo>
                  <a:lnTo>
                    <a:pt x="79" y="27"/>
                  </a:lnTo>
                  <a:lnTo>
                    <a:pt x="74" y="28"/>
                  </a:lnTo>
                  <a:lnTo>
                    <a:pt x="71" y="33"/>
                  </a:lnTo>
                  <a:lnTo>
                    <a:pt x="63" y="35"/>
                  </a:lnTo>
                  <a:lnTo>
                    <a:pt x="61" y="39"/>
                  </a:lnTo>
                  <a:lnTo>
                    <a:pt x="58" y="44"/>
                  </a:lnTo>
                  <a:lnTo>
                    <a:pt x="63" y="44"/>
                  </a:lnTo>
                  <a:lnTo>
                    <a:pt x="68" y="38"/>
                  </a:lnTo>
                  <a:lnTo>
                    <a:pt x="71" y="35"/>
                  </a:lnTo>
                  <a:lnTo>
                    <a:pt x="71" y="44"/>
                  </a:lnTo>
                  <a:lnTo>
                    <a:pt x="68" y="46"/>
                  </a:lnTo>
                  <a:lnTo>
                    <a:pt x="63" y="47"/>
                  </a:lnTo>
                  <a:lnTo>
                    <a:pt x="63" y="52"/>
                  </a:lnTo>
                  <a:lnTo>
                    <a:pt x="61" y="55"/>
                  </a:lnTo>
                  <a:lnTo>
                    <a:pt x="61" y="58"/>
                  </a:lnTo>
                  <a:lnTo>
                    <a:pt x="58" y="55"/>
                  </a:lnTo>
                  <a:lnTo>
                    <a:pt x="58" y="60"/>
                  </a:lnTo>
                  <a:lnTo>
                    <a:pt x="58" y="61"/>
                  </a:lnTo>
                  <a:lnTo>
                    <a:pt x="54" y="60"/>
                  </a:lnTo>
                  <a:lnTo>
                    <a:pt x="55" y="66"/>
                  </a:lnTo>
                  <a:lnTo>
                    <a:pt x="54" y="69"/>
                  </a:lnTo>
                  <a:lnTo>
                    <a:pt x="50" y="66"/>
                  </a:lnTo>
                  <a:lnTo>
                    <a:pt x="47" y="68"/>
                  </a:lnTo>
                  <a:lnTo>
                    <a:pt x="46" y="72"/>
                  </a:lnTo>
                  <a:lnTo>
                    <a:pt x="41" y="74"/>
                  </a:lnTo>
                  <a:lnTo>
                    <a:pt x="46" y="75"/>
                  </a:lnTo>
                  <a:lnTo>
                    <a:pt x="41" y="79"/>
                  </a:lnTo>
                  <a:lnTo>
                    <a:pt x="46" y="80"/>
                  </a:lnTo>
                  <a:lnTo>
                    <a:pt x="46" y="82"/>
                  </a:lnTo>
                  <a:lnTo>
                    <a:pt x="46" y="86"/>
                  </a:lnTo>
                  <a:lnTo>
                    <a:pt x="43" y="88"/>
                  </a:lnTo>
                  <a:lnTo>
                    <a:pt x="46" y="90"/>
                  </a:lnTo>
                  <a:lnTo>
                    <a:pt x="41" y="96"/>
                  </a:lnTo>
                  <a:lnTo>
                    <a:pt x="35" y="97"/>
                  </a:lnTo>
                  <a:lnTo>
                    <a:pt x="33" y="104"/>
                  </a:lnTo>
                  <a:lnTo>
                    <a:pt x="35" y="107"/>
                  </a:lnTo>
                  <a:lnTo>
                    <a:pt x="41" y="104"/>
                  </a:lnTo>
                  <a:lnTo>
                    <a:pt x="43" y="107"/>
                  </a:lnTo>
                  <a:lnTo>
                    <a:pt x="38" y="108"/>
                  </a:lnTo>
                  <a:lnTo>
                    <a:pt x="35" y="110"/>
                  </a:lnTo>
                  <a:lnTo>
                    <a:pt x="30" y="115"/>
                  </a:lnTo>
                  <a:lnTo>
                    <a:pt x="28" y="113"/>
                  </a:lnTo>
                  <a:lnTo>
                    <a:pt x="28" y="110"/>
                  </a:lnTo>
                  <a:lnTo>
                    <a:pt x="28" y="108"/>
                  </a:lnTo>
                  <a:lnTo>
                    <a:pt x="25" y="108"/>
                  </a:lnTo>
                  <a:lnTo>
                    <a:pt x="22" y="110"/>
                  </a:lnTo>
                  <a:lnTo>
                    <a:pt x="22" y="115"/>
                  </a:lnTo>
                  <a:lnTo>
                    <a:pt x="18" y="113"/>
                  </a:lnTo>
                  <a:lnTo>
                    <a:pt x="14" y="110"/>
                  </a:lnTo>
                  <a:lnTo>
                    <a:pt x="13" y="110"/>
                  </a:lnTo>
                  <a:lnTo>
                    <a:pt x="10" y="110"/>
                  </a:lnTo>
                  <a:lnTo>
                    <a:pt x="10" y="104"/>
                  </a:lnTo>
                  <a:lnTo>
                    <a:pt x="14" y="102"/>
                  </a:lnTo>
                  <a:lnTo>
                    <a:pt x="18" y="102"/>
                  </a:lnTo>
                  <a:lnTo>
                    <a:pt x="13" y="97"/>
                  </a:lnTo>
                  <a:lnTo>
                    <a:pt x="14" y="93"/>
                  </a:lnTo>
                  <a:lnTo>
                    <a:pt x="18" y="94"/>
                  </a:lnTo>
                  <a:lnTo>
                    <a:pt x="18" y="97"/>
                  </a:lnTo>
                  <a:lnTo>
                    <a:pt x="21" y="93"/>
                  </a:lnTo>
                  <a:lnTo>
                    <a:pt x="18" y="88"/>
                  </a:lnTo>
                  <a:lnTo>
                    <a:pt x="18" y="86"/>
                  </a:lnTo>
                  <a:lnTo>
                    <a:pt x="18" y="82"/>
                  </a:lnTo>
                  <a:lnTo>
                    <a:pt x="22" y="80"/>
                  </a:lnTo>
                  <a:lnTo>
                    <a:pt x="25" y="80"/>
                  </a:lnTo>
                  <a:lnTo>
                    <a:pt x="22" y="75"/>
                  </a:lnTo>
                  <a:lnTo>
                    <a:pt x="21" y="75"/>
                  </a:lnTo>
                  <a:lnTo>
                    <a:pt x="21" y="72"/>
                  </a:lnTo>
                  <a:lnTo>
                    <a:pt x="21" y="69"/>
                  </a:lnTo>
                  <a:lnTo>
                    <a:pt x="21" y="66"/>
                  </a:lnTo>
                  <a:lnTo>
                    <a:pt x="21" y="61"/>
                  </a:lnTo>
                  <a:lnTo>
                    <a:pt x="21" y="60"/>
                  </a:lnTo>
                  <a:lnTo>
                    <a:pt x="18" y="58"/>
                  </a:lnTo>
                  <a:lnTo>
                    <a:pt x="21" y="55"/>
                  </a:lnTo>
                  <a:lnTo>
                    <a:pt x="22" y="58"/>
                  </a:lnTo>
                  <a:lnTo>
                    <a:pt x="28" y="58"/>
                  </a:lnTo>
                  <a:lnTo>
                    <a:pt x="28" y="55"/>
                  </a:lnTo>
                  <a:lnTo>
                    <a:pt x="30" y="53"/>
                  </a:lnTo>
                  <a:lnTo>
                    <a:pt x="35" y="52"/>
                  </a:lnTo>
                  <a:lnTo>
                    <a:pt x="41" y="50"/>
                  </a:lnTo>
                  <a:lnTo>
                    <a:pt x="43" y="47"/>
                  </a:lnTo>
                  <a:lnTo>
                    <a:pt x="41" y="46"/>
                  </a:lnTo>
                  <a:lnTo>
                    <a:pt x="33" y="47"/>
                  </a:lnTo>
                  <a:lnTo>
                    <a:pt x="30" y="50"/>
                  </a:lnTo>
                  <a:lnTo>
                    <a:pt x="25" y="50"/>
                  </a:lnTo>
                  <a:lnTo>
                    <a:pt x="21" y="50"/>
                  </a:lnTo>
                  <a:lnTo>
                    <a:pt x="14" y="50"/>
                  </a:lnTo>
                  <a:lnTo>
                    <a:pt x="13" y="50"/>
                  </a:lnTo>
                  <a:lnTo>
                    <a:pt x="13" y="46"/>
                  </a:lnTo>
                  <a:lnTo>
                    <a:pt x="8" y="46"/>
                  </a:lnTo>
                  <a:lnTo>
                    <a:pt x="5" y="44"/>
                  </a:lnTo>
                  <a:lnTo>
                    <a:pt x="8" y="38"/>
                  </a:lnTo>
                  <a:lnTo>
                    <a:pt x="10" y="38"/>
                  </a:lnTo>
                  <a:lnTo>
                    <a:pt x="2" y="35"/>
                  </a:lnTo>
                  <a:lnTo>
                    <a:pt x="0" y="35"/>
                  </a:lnTo>
                  <a:lnTo>
                    <a:pt x="5" y="28"/>
                  </a:lnTo>
                  <a:lnTo>
                    <a:pt x="13" y="25"/>
                  </a:lnTo>
                  <a:lnTo>
                    <a:pt x="14" y="24"/>
                  </a:lnTo>
                  <a:lnTo>
                    <a:pt x="14" y="27"/>
                  </a:lnTo>
                  <a:lnTo>
                    <a:pt x="18" y="31"/>
                  </a:lnTo>
                  <a:close/>
                </a:path>
              </a:pathLst>
            </a:custGeom>
            <a:solidFill>
              <a:srgbClr val="A4CA95"/>
            </a:solidFill>
            <a:ln w="9525">
              <a:noFill/>
              <a:round/>
              <a:headEnd/>
              <a:tailEnd/>
            </a:ln>
          </p:spPr>
          <p:txBody>
            <a:bodyPr/>
            <a:lstStyle/>
            <a:p>
              <a:endParaRPr lang="en-US"/>
            </a:p>
          </p:txBody>
        </p:sp>
        <p:sp>
          <p:nvSpPr>
            <p:cNvPr id="3221" name="Freeform 382"/>
            <p:cNvSpPr>
              <a:spLocks/>
            </p:cNvSpPr>
            <p:nvPr/>
          </p:nvSpPr>
          <p:spPr bwMode="gray">
            <a:xfrm>
              <a:off x="4286" y="3264"/>
              <a:ext cx="25" cy="37"/>
            </a:xfrm>
            <a:custGeom>
              <a:avLst/>
              <a:gdLst>
                <a:gd name="T0" fmla="*/ 7 w 25"/>
                <a:gd name="T1" fmla="*/ 12 h 42"/>
                <a:gd name="T2" fmla="*/ 7 w 25"/>
                <a:gd name="T3" fmla="*/ 11 h 42"/>
                <a:gd name="T4" fmla="*/ 4 w 25"/>
                <a:gd name="T5" fmla="*/ 10 h 42"/>
                <a:gd name="T6" fmla="*/ 4 w 25"/>
                <a:gd name="T7" fmla="*/ 7 h 42"/>
                <a:gd name="T8" fmla="*/ 7 w 25"/>
                <a:gd name="T9" fmla="*/ 6 h 42"/>
                <a:gd name="T10" fmla="*/ 4 w 25"/>
                <a:gd name="T11" fmla="*/ 5 h 42"/>
                <a:gd name="T12" fmla="*/ 0 w 25"/>
                <a:gd name="T13" fmla="*/ 4 h 42"/>
                <a:gd name="T14" fmla="*/ 3 w 25"/>
                <a:gd name="T15" fmla="*/ 4 h 42"/>
                <a:gd name="T16" fmla="*/ 4 w 25"/>
                <a:gd name="T17" fmla="*/ 4 h 42"/>
                <a:gd name="T18" fmla="*/ 4 w 25"/>
                <a:gd name="T19" fmla="*/ 4 h 42"/>
                <a:gd name="T20" fmla="*/ 7 w 25"/>
                <a:gd name="T21" fmla="*/ 0 h 42"/>
                <a:gd name="T22" fmla="*/ 9 w 25"/>
                <a:gd name="T23" fmla="*/ 0 h 42"/>
                <a:gd name="T24" fmla="*/ 12 w 25"/>
                <a:gd name="T25" fmla="*/ 4 h 42"/>
                <a:gd name="T26" fmla="*/ 17 w 25"/>
                <a:gd name="T27" fmla="*/ 4 h 42"/>
                <a:gd name="T28" fmla="*/ 17 w 25"/>
                <a:gd name="T29" fmla="*/ 4 h 42"/>
                <a:gd name="T30" fmla="*/ 21 w 25"/>
                <a:gd name="T31" fmla="*/ 6 h 42"/>
                <a:gd name="T32" fmla="*/ 20 w 25"/>
                <a:gd name="T33" fmla="*/ 7 h 42"/>
                <a:gd name="T34" fmla="*/ 25 w 25"/>
                <a:gd name="T35" fmla="*/ 9 h 42"/>
                <a:gd name="T36" fmla="*/ 25 w 25"/>
                <a:gd name="T37" fmla="*/ 11 h 42"/>
                <a:gd name="T38" fmla="*/ 21 w 25"/>
                <a:gd name="T39" fmla="*/ 14 h 42"/>
                <a:gd name="T40" fmla="*/ 20 w 25"/>
                <a:gd name="T41" fmla="*/ 16 h 42"/>
                <a:gd name="T42" fmla="*/ 15 w 25"/>
                <a:gd name="T43" fmla="*/ 18 h 42"/>
                <a:gd name="T44" fmla="*/ 9 w 25"/>
                <a:gd name="T45" fmla="*/ 18 h 42"/>
                <a:gd name="T46" fmla="*/ 4 w 25"/>
                <a:gd name="T47" fmla="*/ 15 h 42"/>
                <a:gd name="T48" fmla="*/ 4 w 25"/>
                <a:gd name="T49" fmla="*/ 14 h 42"/>
                <a:gd name="T50" fmla="*/ 7 w 25"/>
                <a:gd name="T51" fmla="*/ 12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42"/>
                <a:gd name="T80" fmla="*/ 25 w 25"/>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42">
                  <a:moveTo>
                    <a:pt x="7" y="29"/>
                  </a:moveTo>
                  <a:lnTo>
                    <a:pt x="7" y="28"/>
                  </a:lnTo>
                  <a:lnTo>
                    <a:pt x="4" y="23"/>
                  </a:lnTo>
                  <a:lnTo>
                    <a:pt x="4" y="17"/>
                  </a:lnTo>
                  <a:lnTo>
                    <a:pt x="7" y="14"/>
                  </a:lnTo>
                  <a:lnTo>
                    <a:pt x="4" y="12"/>
                  </a:lnTo>
                  <a:lnTo>
                    <a:pt x="0" y="9"/>
                  </a:lnTo>
                  <a:lnTo>
                    <a:pt x="3" y="7"/>
                  </a:lnTo>
                  <a:lnTo>
                    <a:pt x="4" y="6"/>
                  </a:lnTo>
                  <a:lnTo>
                    <a:pt x="4" y="4"/>
                  </a:lnTo>
                  <a:lnTo>
                    <a:pt x="7" y="0"/>
                  </a:lnTo>
                  <a:lnTo>
                    <a:pt x="9" y="0"/>
                  </a:lnTo>
                  <a:lnTo>
                    <a:pt x="12" y="4"/>
                  </a:lnTo>
                  <a:lnTo>
                    <a:pt x="17" y="7"/>
                  </a:lnTo>
                  <a:lnTo>
                    <a:pt x="17" y="9"/>
                  </a:lnTo>
                  <a:lnTo>
                    <a:pt x="21" y="15"/>
                  </a:lnTo>
                  <a:lnTo>
                    <a:pt x="20" y="17"/>
                  </a:lnTo>
                  <a:lnTo>
                    <a:pt x="25" y="22"/>
                  </a:lnTo>
                  <a:lnTo>
                    <a:pt x="25" y="26"/>
                  </a:lnTo>
                  <a:lnTo>
                    <a:pt x="21" y="33"/>
                  </a:lnTo>
                  <a:lnTo>
                    <a:pt x="20" y="39"/>
                  </a:lnTo>
                  <a:lnTo>
                    <a:pt x="15" y="42"/>
                  </a:lnTo>
                  <a:lnTo>
                    <a:pt x="9" y="42"/>
                  </a:lnTo>
                  <a:lnTo>
                    <a:pt x="4" y="36"/>
                  </a:lnTo>
                  <a:lnTo>
                    <a:pt x="4" y="33"/>
                  </a:lnTo>
                  <a:lnTo>
                    <a:pt x="7" y="29"/>
                  </a:lnTo>
                  <a:close/>
                </a:path>
              </a:pathLst>
            </a:custGeom>
            <a:solidFill>
              <a:srgbClr val="A4CA95"/>
            </a:solidFill>
            <a:ln w="9525">
              <a:noFill/>
              <a:round/>
              <a:headEnd/>
              <a:tailEnd/>
            </a:ln>
          </p:spPr>
          <p:txBody>
            <a:bodyPr/>
            <a:lstStyle/>
            <a:p>
              <a:endParaRPr lang="en-US"/>
            </a:p>
          </p:txBody>
        </p:sp>
        <p:sp>
          <p:nvSpPr>
            <p:cNvPr id="3222" name="Freeform 383"/>
            <p:cNvSpPr>
              <a:spLocks/>
            </p:cNvSpPr>
            <p:nvPr/>
          </p:nvSpPr>
          <p:spPr bwMode="gray">
            <a:xfrm>
              <a:off x="4281" y="3294"/>
              <a:ext cx="5" cy="7"/>
            </a:xfrm>
            <a:custGeom>
              <a:avLst/>
              <a:gdLst>
                <a:gd name="T0" fmla="*/ 0 w 5"/>
                <a:gd name="T1" fmla="*/ 4 h 8"/>
                <a:gd name="T2" fmla="*/ 0 w 5"/>
                <a:gd name="T3" fmla="*/ 2 h 8"/>
                <a:gd name="T4" fmla="*/ 1 w 5"/>
                <a:gd name="T5" fmla="*/ 0 h 8"/>
                <a:gd name="T6" fmla="*/ 5 w 5"/>
                <a:gd name="T7" fmla="*/ 2 h 8"/>
                <a:gd name="T8" fmla="*/ 5 w 5"/>
                <a:gd name="T9" fmla="*/ 4 h 8"/>
                <a:gd name="T10" fmla="*/ 5 w 5"/>
                <a:gd name="T11" fmla="*/ 4 h 8"/>
                <a:gd name="T12" fmla="*/ 1 w 5"/>
                <a:gd name="T13" fmla="*/ 4 h 8"/>
                <a:gd name="T14" fmla="*/ 0 w 5"/>
                <a:gd name="T15" fmla="*/ 4 h 8"/>
                <a:gd name="T16" fmla="*/ 0 w 5"/>
                <a:gd name="T17" fmla="*/ 4 h 8"/>
                <a:gd name="T18" fmla="*/ 0 w 5"/>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
                <a:gd name="T32" fmla="*/ 5 w 5"/>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
                  <a:moveTo>
                    <a:pt x="0" y="6"/>
                  </a:moveTo>
                  <a:lnTo>
                    <a:pt x="0" y="2"/>
                  </a:lnTo>
                  <a:lnTo>
                    <a:pt x="1" y="0"/>
                  </a:lnTo>
                  <a:lnTo>
                    <a:pt x="5" y="2"/>
                  </a:lnTo>
                  <a:lnTo>
                    <a:pt x="5" y="5"/>
                  </a:lnTo>
                  <a:lnTo>
                    <a:pt x="5" y="6"/>
                  </a:lnTo>
                  <a:lnTo>
                    <a:pt x="1" y="8"/>
                  </a:lnTo>
                  <a:lnTo>
                    <a:pt x="0" y="8"/>
                  </a:lnTo>
                  <a:lnTo>
                    <a:pt x="0" y="5"/>
                  </a:lnTo>
                  <a:lnTo>
                    <a:pt x="0" y="6"/>
                  </a:lnTo>
                  <a:close/>
                </a:path>
              </a:pathLst>
            </a:custGeom>
            <a:solidFill>
              <a:srgbClr val="A4CA95"/>
            </a:solidFill>
            <a:ln w="9525">
              <a:noFill/>
              <a:round/>
              <a:headEnd/>
              <a:tailEnd/>
            </a:ln>
          </p:spPr>
          <p:txBody>
            <a:bodyPr/>
            <a:lstStyle/>
            <a:p>
              <a:endParaRPr lang="en-US"/>
            </a:p>
          </p:txBody>
        </p:sp>
        <p:sp>
          <p:nvSpPr>
            <p:cNvPr id="3223" name="Freeform 384"/>
            <p:cNvSpPr>
              <a:spLocks/>
            </p:cNvSpPr>
            <p:nvPr/>
          </p:nvSpPr>
          <p:spPr bwMode="gray">
            <a:xfrm>
              <a:off x="4278" y="3272"/>
              <a:ext cx="3" cy="5"/>
            </a:xfrm>
            <a:custGeom>
              <a:avLst/>
              <a:gdLst>
                <a:gd name="T0" fmla="*/ 0 w 3"/>
                <a:gd name="T1" fmla="*/ 3 h 6"/>
                <a:gd name="T2" fmla="*/ 0 w 3"/>
                <a:gd name="T3" fmla="*/ 0 h 6"/>
                <a:gd name="T4" fmla="*/ 3 w 3"/>
                <a:gd name="T5" fmla="*/ 0 h 6"/>
                <a:gd name="T6" fmla="*/ 3 w 3"/>
                <a:gd name="T7" fmla="*/ 3 h 6"/>
                <a:gd name="T8" fmla="*/ 3 w 3"/>
                <a:gd name="T9" fmla="*/ 3 h 6"/>
                <a:gd name="T10" fmla="*/ 3 w 3"/>
                <a:gd name="T11" fmla="*/ 3 h 6"/>
                <a:gd name="T12" fmla="*/ 0 w 3"/>
                <a:gd name="T13" fmla="*/ 3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6"/>
                  </a:moveTo>
                  <a:lnTo>
                    <a:pt x="0" y="0"/>
                  </a:lnTo>
                  <a:lnTo>
                    <a:pt x="3" y="0"/>
                  </a:lnTo>
                  <a:lnTo>
                    <a:pt x="3" y="3"/>
                  </a:lnTo>
                  <a:lnTo>
                    <a:pt x="3" y="5"/>
                  </a:lnTo>
                  <a:lnTo>
                    <a:pt x="3" y="6"/>
                  </a:lnTo>
                  <a:lnTo>
                    <a:pt x="0" y="6"/>
                  </a:lnTo>
                  <a:close/>
                </a:path>
              </a:pathLst>
            </a:custGeom>
            <a:solidFill>
              <a:srgbClr val="A4CA95"/>
            </a:solidFill>
            <a:ln w="9525">
              <a:noFill/>
              <a:round/>
              <a:headEnd/>
              <a:tailEnd/>
            </a:ln>
          </p:spPr>
          <p:txBody>
            <a:bodyPr/>
            <a:lstStyle/>
            <a:p>
              <a:endParaRPr lang="en-US"/>
            </a:p>
          </p:txBody>
        </p:sp>
        <p:sp>
          <p:nvSpPr>
            <p:cNvPr id="3224" name="Freeform 385"/>
            <p:cNvSpPr>
              <a:spLocks/>
            </p:cNvSpPr>
            <p:nvPr/>
          </p:nvSpPr>
          <p:spPr bwMode="gray">
            <a:xfrm>
              <a:off x="4257" y="3283"/>
              <a:ext cx="21" cy="18"/>
            </a:xfrm>
            <a:custGeom>
              <a:avLst/>
              <a:gdLst>
                <a:gd name="T0" fmla="*/ 8 w 21"/>
                <a:gd name="T1" fmla="*/ 8 h 20"/>
                <a:gd name="T2" fmla="*/ 7 w 21"/>
                <a:gd name="T3" fmla="*/ 7 h 20"/>
                <a:gd name="T4" fmla="*/ 8 w 21"/>
                <a:gd name="T5" fmla="*/ 5 h 20"/>
                <a:gd name="T6" fmla="*/ 7 w 21"/>
                <a:gd name="T7" fmla="*/ 5 h 20"/>
                <a:gd name="T8" fmla="*/ 3 w 21"/>
                <a:gd name="T9" fmla="*/ 5 h 20"/>
                <a:gd name="T10" fmla="*/ 0 w 21"/>
                <a:gd name="T11" fmla="*/ 4 h 20"/>
                <a:gd name="T12" fmla="*/ 7 w 21"/>
                <a:gd name="T13" fmla="*/ 0 h 20"/>
                <a:gd name="T14" fmla="*/ 7 w 21"/>
                <a:gd name="T15" fmla="*/ 1 h 20"/>
                <a:gd name="T16" fmla="*/ 7 w 21"/>
                <a:gd name="T17" fmla="*/ 4 h 20"/>
                <a:gd name="T18" fmla="*/ 11 w 21"/>
                <a:gd name="T19" fmla="*/ 4 h 20"/>
                <a:gd name="T20" fmla="*/ 13 w 21"/>
                <a:gd name="T21" fmla="*/ 4 h 20"/>
                <a:gd name="T22" fmla="*/ 16 w 21"/>
                <a:gd name="T23" fmla="*/ 5 h 20"/>
                <a:gd name="T24" fmla="*/ 16 w 21"/>
                <a:gd name="T25" fmla="*/ 5 h 20"/>
                <a:gd name="T26" fmla="*/ 19 w 21"/>
                <a:gd name="T27" fmla="*/ 5 h 20"/>
                <a:gd name="T28" fmla="*/ 21 w 21"/>
                <a:gd name="T29" fmla="*/ 7 h 20"/>
                <a:gd name="T30" fmla="*/ 19 w 21"/>
                <a:gd name="T31" fmla="*/ 10 h 20"/>
                <a:gd name="T32" fmla="*/ 16 w 21"/>
                <a:gd name="T33" fmla="*/ 9 h 20"/>
                <a:gd name="T34" fmla="*/ 13 w 21"/>
                <a:gd name="T35" fmla="*/ 8 h 20"/>
                <a:gd name="T36" fmla="*/ 11 w 21"/>
                <a:gd name="T37" fmla="*/ 8 h 20"/>
                <a:gd name="T38" fmla="*/ 11 w 21"/>
                <a:gd name="T39" fmla="*/ 7 h 20"/>
                <a:gd name="T40" fmla="*/ 8 w 21"/>
                <a:gd name="T41" fmla="*/ 8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0"/>
                <a:gd name="T65" fmla="*/ 21 w 21"/>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0">
                  <a:moveTo>
                    <a:pt x="8" y="17"/>
                  </a:moveTo>
                  <a:lnTo>
                    <a:pt x="7" y="14"/>
                  </a:lnTo>
                  <a:lnTo>
                    <a:pt x="8" y="12"/>
                  </a:lnTo>
                  <a:lnTo>
                    <a:pt x="7" y="11"/>
                  </a:lnTo>
                  <a:lnTo>
                    <a:pt x="3" y="7"/>
                  </a:lnTo>
                  <a:lnTo>
                    <a:pt x="0" y="4"/>
                  </a:lnTo>
                  <a:lnTo>
                    <a:pt x="7" y="0"/>
                  </a:lnTo>
                  <a:lnTo>
                    <a:pt x="7" y="1"/>
                  </a:lnTo>
                  <a:lnTo>
                    <a:pt x="7" y="4"/>
                  </a:lnTo>
                  <a:lnTo>
                    <a:pt x="11" y="4"/>
                  </a:lnTo>
                  <a:lnTo>
                    <a:pt x="13" y="4"/>
                  </a:lnTo>
                  <a:lnTo>
                    <a:pt x="16" y="7"/>
                  </a:lnTo>
                  <a:lnTo>
                    <a:pt x="16" y="11"/>
                  </a:lnTo>
                  <a:lnTo>
                    <a:pt x="19" y="12"/>
                  </a:lnTo>
                  <a:lnTo>
                    <a:pt x="21" y="14"/>
                  </a:lnTo>
                  <a:lnTo>
                    <a:pt x="19" y="20"/>
                  </a:lnTo>
                  <a:lnTo>
                    <a:pt x="16" y="18"/>
                  </a:lnTo>
                  <a:lnTo>
                    <a:pt x="13" y="17"/>
                  </a:lnTo>
                  <a:lnTo>
                    <a:pt x="11" y="17"/>
                  </a:lnTo>
                  <a:lnTo>
                    <a:pt x="11" y="14"/>
                  </a:lnTo>
                  <a:lnTo>
                    <a:pt x="8" y="17"/>
                  </a:lnTo>
                  <a:close/>
                </a:path>
              </a:pathLst>
            </a:custGeom>
            <a:solidFill>
              <a:srgbClr val="A4CA95"/>
            </a:solidFill>
            <a:ln w="9525">
              <a:noFill/>
              <a:round/>
              <a:headEnd/>
              <a:tailEnd/>
            </a:ln>
          </p:spPr>
          <p:txBody>
            <a:bodyPr/>
            <a:lstStyle/>
            <a:p>
              <a:endParaRPr lang="en-US"/>
            </a:p>
          </p:txBody>
        </p:sp>
        <p:sp>
          <p:nvSpPr>
            <p:cNvPr id="3225" name="Freeform 386"/>
            <p:cNvSpPr>
              <a:spLocks/>
            </p:cNvSpPr>
            <p:nvPr/>
          </p:nvSpPr>
          <p:spPr bwMode="gray">
            <a:xfrm>
              <a:off x="4281" y="3313"/>
              <a:ext cx="47" cy="24"/>
            </a:xfrm>
            <a:custGeom>
              <a:avLst/>
              <a:gdLst>
                <a:gd name="T0" fmla="*/ 12 w 47"/>
                <a:gd name="T1" fmla="*/ 7 h 27"/>
                <a:gd name="T2" fmla="*/ 12 w 47"/>
                <a:gd name="T3" fmla="*/ 6 h 27"/>
                <a:gd name="T4" fmla="*/ 9 w 47"/>
                <a:gd name="T5" fmla="*/ 4 h 27"/>
                <a:gd name="T6" fmla="*/ 8 w 47"/>
                <a:gd name="T7" fmla="*/ 4 h 27"/>
                <a:gd name="T8" fmla="*/ 5 w 47"/>
                <a:gd name="T9" fmla="*/ 4 h 27"/>
                <a:gd name="T10" fmla="*/ 0 w 47"/>
                <a:gd name="T11" fmla="*/ 4 h 27"/>
                <a:gd name="T12" fmla="*/ 0 w 47"/>
                <a:gd name="T13" fmla="*/ 0 h 27"/>
                <a:gd name="T14" fmla="*/ 5 w 47"/>
                <a:gd name="T15" fmla="*/ 0 h 27"/>
                <a:gd name="T16" fmla="*/ 9 w 47"/>
                <a:gd name="T17" fmla="*/ 0 h 27"/>
                <a:gd name="T18" fmla="*/ 9 w 47"/>
                <a:gd name="T19" fmla="*/ 4 h 27"/>
                <a:gd name="T20" fmla="*/ 14 w 47"/>
                <a:gd name="T21" fmla="*/ 2 h 27"/>
                <a:gd name="T22" fmla="*/ 12 w 47"/>
                <a:gd name="T23" fmla="*/ 4 h 27"/>
                <a:gd name="T24" fmla="*/ 14 w 47"/>
                <a:gd name="T25" fmla="*/ 4 h 27"/>
                <a:gd name="T26" fmla="*/ 14 w 47"/>
                <a:gd name="T27" fmla="*/ 6 h 27"/>
                <a:gd name="T28" fmla="*/ 20 w 47"/>
                <a:gd name="T29" fmla="*/ 4 h 27"/>
                <a:gd name="T30" fmla="*/ 26 w 47"/>
                <a:gd name="T31" fmla="*/ 6 h 27"/>
                <a:gd name="T32" fmla="*/ 33 w 47"/>
                <a:gd name="T33" fmla="*/ 6 h 27"/>
                <a:gd name="T34" fmla="*/ 37 w 47"/>
                <a:gd name="T35" fmla="*/ 6 h 27"/>
                <a:gd name="T36" fmla="*/ 45 w 47"/>
                <a:gd name="T37" fmla="*/ 6 h 27"/>
                <a:gd name="T38" fmla="*/ 47 w 47"/>
                <a:gd name="T39" fmla="*/ 7 h 27"/>
                <a:gd name="T40" fmla="*/ 45 w 47"/>
                <a:gd name="T41" fmla="*/ 9 h 27"/>
                <a:gd name="T42" fmla="*/ 42 w 47"/>
                <a:gd name="T43" fmla="*/ 11 h 27"/>
                <a:gd name="T44" fmla="*/ 40 w 47"/>
                <a:gd name="T45" fmla="*/ 12 h 27"/>
                <a:gd name="T46" fmla="*/ 37 w 47"/>
                <a:gd name="T47" fmla="*/ 12 h 27"/>
                <a:gd name="T48" fmla="*/ 34 w 47"/>
                <a:gd name="T49" fmla="*/ 11 h 27"/>
                <a:gd name="T50" fmla="*/ 33 w 47"/>
                <a:gd name="T51" fmla="*/ 11 h 27"/>
                <a:gd name="T52" fmla="*/ 26 w 47"/>
                <a:gd name="T53" fmla="*/ 11 h 27"/>
                <a:gd name="T54" fmla="*/ 22 w 47"/>
                <a:gd name="T55" fmla="*/ 10 h 27"/>
                <a:gd name="T56" fmla="*/ 20 w 47"/>
                <a:gd name="T57" fmla="*/ 10 h 27"/>
                <a:gd name="T58" fmla="*/ 20 w 47"/>
                <a:gd name="T59" fmla="*/ 11 h 27"/>
                <a:gd name="T60" fmla="*/ 17 w 47"/>
                <a:gd name="T61" fmla="*/ 12 h 27"/>
                <a:gd name="T62" fmla="*/ 17 w 47"/>
                <a:gd name="T63" fmla="*/ 11 h 27"/>
                <a:gd name="T64" fmla="*/ 14 w 47"/>
                <a:gd name="T65" fmla="*/ 11 h 27"/>
                <a:gd name="T66" fmla="*/ 12 w 47"/>
                <a:gd name="T67" fmla="*/ 11 h 27"/>
                <a:gd name="T68" fmla="*/ 12 w 47"/>
                <a:gd name="T69" fmla="*/ 9 h 27"/>
                <a:gd name="T70" fmla="*/ 12 w 47"/>
                <a:gd name="T71" fmla="*/ 9 h 27"/>
                <a:gd name="T72" fmla="*/ 12 w 47"/>
                <a:gd name="T73" fmla="*/ 6 h 27"/>
                <a:gd name="T74" fmla="*/ 12 w 47"/>
                <a:gd name="T75" fmla="*/ 6 h 27"/>
                <a:gd name="T76" fmla="*/ 9 w 47"/>
                <a:gd name="T77" fmla="*/ 4 h 27"/>
                <a:gd name="T78" fmla="*/ 8 w 47"/>
                <a:gd name="T79" fmla="*/ 4 h 27"/>
                <a:gd name="T80" fmla="*/ 12 w 47"/>
                <a:gd name="T81" fmla="*/ 7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27"/>
                <a:gd name="T125" fmla="*/ 47 w 47"/>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27">
                  <a:moveTo>
                    <a:pt x="12" y="16"/>
                  </a:moveTo>
                  <a:lnTo>
                    <a:pt x="12" y="13"/>
                  </a:lnTo>
                  <a:lnTo>
                    <a:pt x="9" y="8"/>
                  </a:lnTo>
                  <a:lnTo>
                    <a:pt x="8" y="8"/>
                  </a:lnTo>
                  <a:lnTo>
                    <a:pt x="5" y="8"/>
                  </a:lnTo>
                  <a:lnTo>
                    <a:pt x="0" y="5"/>
                  </a:lnTo>
                  <a:lnTo>
                    <a:pt x="0" y="0"/>
                  </a:lnTo>
                  <a:lnTo>
                    <a:pt x="5" y="0"/>
                  </a:lnTo>
                  <a:lnTo>
                    <a:pt x="9" y="0"/>
                  </a:lnTo>
                  <a:lnTo>
                    <a:pt x="9" y="5"/>
                  </a:lnTo>
                  <a:lnTo>
                    <a:pt x="14" y="2"/>
                  </a:lnTo>
                  <a:lnTo>
                    <a:pt x="12" y="8"/>
                  </a:lnTo>
                  <a:lnTo>
                    <a:pt x="14" y="6"/>
                  </a:lnTo>
                  <a:lnTo>
                    <a:pt x="14" y="13"/>
                  </a:lnTo>
                  <a:lnTo>
                    <a:pt x="20" y="11"/>
                  </a:lnTo>
                  <a:lnTo>
                    <a:pt x="26" y="13"/>
                  </a:lnTo>
                  <a:lnTo>
                    <a:pt x="33" y="14"/>
                  </a:lnTo>
                  <a:lnTo>
                    <a:pt x="37" y="14"/>
                  </a:lnTo>
                  <a:lnTo>
                    <a:pt x="45" y="14"/>
                  </a:lnTo>
                  <a:lnTo>
                    <a:pt x="47" y="16"/>
                  </a:lnTo>
                  <a:lnTo>
                    <a:pt x="45" y="19"/>
                  </a:lnTo>
                  <a:lnTo>
                    <a:pt x="42" y="24"/>
                  </a:lnTo>
                  <a:lnTo>
                    <a:pt x="40" y="27"/>
                  </a:lnTo>
                  <a:lnTo>
                    <a:pt x="37" y="27"/>
                  </a:lnTo>
                  <a:lnTo>
                    <a:pt x="34" y="24"/>
                  </a:lnTo>
                  <a:lnTo>
                    <a:pt x="33" y="24"/>
                  </a:lnTo>
                  <a:lnTo>
                    <a:pt x="26" y="24"/>
                  </a:lnTo>
                  <a:lnTo>
                    <a:pt x="22" y="22"/>
                  </a:lnTo>
                  <a:lnTo>
                    <a:pt x="20" y="22"/>
                  </a:lnTo>
                  <a:lnTo>
                    <a:pt x="20" y="24"/>
                  </a:lnTo>
                  <a:lnTo>
                    <a:pt x="17" y="27"/>
                  </a:lnTo>
                  <a:lnTo>
                    <a:pt x="17" y="24"/>
                  </a:lnTo>
                  <a:lnTo>
                    <a:pt x="14" y="24"/>
                  </a:lnTo>
                  <a:lnTo>
                    <a:pt x="12" y="24"/>
                  </a:lnTo>
                  <a:lnTo>
                    <a:pt x="12" y="20"/>
                  </a:lnTo>
                  <a:lnTo>
                    <a:pt x="12" y="19"/>
                  </a:lnTo>
                  <a:lnTo>
                    <a:pt x="12" y="14"/>
                  </a:lnTo>
                  <a:lnTo>
                    <a:pt x="12" y="13"/>
                  </a:lnTo>
                  <a:lnTo>
                    <a:pt x="9" y="8"/>
                  </a:lnTo>
                  <a:lnTo>
                    <a:pt x="8" y="8"/>
                  </a:lnTo>
                  <a:lnTo>
                    <a:pt x="12" y="16"/>
                  </a:lnTo>
                  <a:close/>
                </a:path>
              </a:pathLst>
            </a:custGeom>
            <a:solidFill>
              <a:srgbClr val="A4CA95"/>
            </a:solidFill>
            <a:ln w="9525">
              <a:noFill/>
              <a:round/>
              <a:headEnd/>
              <a:tailEnd/>
            </a:ln>
          </p:spPr>
          <p:txBody>
            <a:bodyPr/>
            <a:lstStyle/>
            <a:p>
              <a:endParaRPr lang="en-US"/>
            </a:p>
          </p:txBody>
        </p:sp>
        <p:sp>
          <p:nvSpPr>
            <p:cNvPr id="3226" name="Freeform 387"/>
            <p:cNvSpPr>
              <a:spLocks/>
            </p:cNvSpPr>
            <p:nvPr/>
          </p:nvSpPr>
          <p:spPr bwMode="gray">
            <a:xfrm>
              <a:off x="4286" y="3331"/>
              <a:ext cx="4" cy="7"/>
            </a:xfrm>
            <a:custGeom>
              <a:avLst/>
              <a:gdLst>
                <a:gd name="T0" fmla="*/ 3 w 4"/>
                <a:gd name="T1" fmla="*/ 4 h 8"/>
                <a:gd name="T2" fmla="*/ 0 w 4"/>
                <a:gd name="T3" fmla="*/ 4 h 8"/>
                <a:gd name="T4" fmla="*/ 0 w 4"/>
                <a:gd name="T5" fmla="*/ 2 h 8"/>
                <a:gd name="T6" fmla="*/ 3 w 4"/>
                <a:gd name="T7" fmla="*/ 0 h 8"/>
                <a:gd name="T8" fmla="*/ 4 w 4"/>
                <a:gd name="T9" fmla="*/ 0 h 8"/>
                <a:gd name="T10" fmla="*/ 4 w 4"/>
                <a:gd name="T11" fmla="*/ 4 h 8"/>
                <a:gd name="T12" fmla="*/ 3 w 4"/>
                <a:gd name="T13" fmla="*/ 4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0" y="4"/>
                  </a:lnTo>
                  <a:lnTo>
                    <a:pt x="0" y="2"/>
                  </a:lnTo>
                  <a:lnTo>
                    <a:pt x="3" y="0"/>
                  </a:lnTo>
                  <a:lnTo>
                    <a:pt x="4" y="0"/>
                  </a:lnTo>
                  <a:lnTo>
                    <a:pt x="4" y="7"/>
                  </a:lnTo>
                  <a:lnTo>
                    <a:pt x="3" y="8"/>
                  </a:lnTo>
                  <a:close/>
                </a:path>
              </a:pathLst>
            </a:custGeom>
            <a:solidFill>
              <a:srgbClr val="A4CA95"/>
            </a:solidFill>
            <a:ln w="9525">
              <a:noFill/>
              <a:round/>
              <a:headEnd/>
              <a:tailEnd/>
            </a:ln>
          </p:spPr>
          <p:txBody>
            <a:bodyPr/>
            <a:lstStyle/>
            <a:p>
              <a:endParaRPr lang="en-US"/>
            </a:p>
          </p:txBody>
        </p:sp>
        <p:sp>
          <p:nvSpPr>
            <p:cNvPr id="3227" name="Freeform 388"/>
            <p:cNvSpPr>
              <a:spLocks/>
            </p:cNvSpPr>
            <p:nvPr/>
          </p:nvSpPr>
          <p:spPr bwMode="gray">
            <a:xfrm>
              <a:off x="4270" y="3319"/>
              <a:ext cx="12" cy="18"/>
            </a:xfrm>
            <a:custGeom>
              <a:avLst/>
              <a:gdLst>
                <a:gd name="T0" fmla="*/ 0 w 12"/>
                <a:gd name="T1" fmla="*/ 4 h 21"/>
                <a:gd name="T2" fmla="*/ 3 w 12"/>
                <a:gd name="T3" fmla="*/ 3 h 21"/>
                <a:gd name="T4" fmla="*/ 6 w 12"/>
                <a:gd name="T5" fmla="*/ 3 h 21"/>
                <a:gd name="T6" fmla="*/ 6 w 12"/>
                <a:gd name="T7" fmla="*/ 0 h 21"/>
                <a:gd name="T8" fmla="*/ 11 w 12"/>
                <a:gd name="T9" fmla="*/ 2 h 21"/>
                <a:gd name="T10" fmla="*/ 12 w 12"/>
                <a:gd name="T11" fmla="*/ 3 h 21"/>
                <a:gd name="T12" fmla="*/ 11 w 12"/>
                <a:gd name="T13" fmla="*/ 3 h 21"/>
                <a:gd name="T14" fmla="*/ 12 w 12"/>
                <a:gd name="T15" fmla="*/ 5 h 21"/>
                <a:gd name="T16" fmla="*/ 11 w 12"/>
                <a:gd name="T17" fmla="*/ 6 h 21"/>
                <a:gd name="T18" fmla="*/ 8 w 12"/>
                <a:gd name="T19" fmla="*/ 7 h 21"/>
                <a:gd name="T20" fmla="*/ 6 w 12"/>
                <a:gd name="T21" fmla="*/ 6 h 21"/>
                <a:gd name="T22" fmla="*/ 6 w 12"/>
                <a:gd name="T23" fmla="*/ 5 h 21"/>
                <a:gd name="T24" fmla="*/ 6 w 12"/>
                <a:gd name="T25" fmla="*/ 4 h 21"/>
                <a:gd name="T26" fmla="*/ 0 w 12"/>
                <a:gd name="T27" fmla="*/ 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1"/>
                <a:gd name="T44" fmla="*/ 12 w 1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1">
                  <a:moveTo>
                    <a:pt x="0" y="13"/>
                  </a:moveTo>
                  <a:lnTo>
                    <a:pt x="3" y="7"/>
                  </a:lnTo>
                  <a:lnTo>
                    <a:pt x="6" y="7"/>
                  </a:lnTo>
                  <a:lnTo>
                    <a:pt x="6" y="0"/>
                  </a:lnTo>
                  <a:lnTo>
                    <a:pt x="11" y="2"/>
                  </a:lnTo>
                  <a:lnTo>
                    <a:pt x="12" y="7"/>
                  </a:lnTo>
                  <a:lnTo>
                    <a:pt x="11" y="10"/>
                  </a:lnTo>
                  <a:lnTo>
                    <a:pt x="12" y="14"/>
                  </a:lnTo>
                  <a:lnTo>
                    <a:pt x="11" y="18"/>
                  </a:lnTo>
                  <a:lnTo>
                    <a:pt x="8" y="21"/>
                  </a:lnTo>
                  <a:lnTo>
                    <a:pt x="6" y="18"/>
                  </a:lnTo>
                  <a:lnTo>
                    <a:pt x="6" y="14"/>
                  </a:lnTo>
                  <a:lnTo>
                    <a:pt x="6" y="13"/>
                  </a:lnTo>
                  <a:lnTo>
                    <a:pt x="0" y="13"/>
                  </a:lnTo>
                  <a:close/>
                </a:path>
              </a:pathLst>
            </a:custGeom>
            <a:solidFill>
              <a:srgbClr val="A4CA95"/>
            </a:solidFill>
            <a:ln w="9525">
              <a:noFill/>
              <a:round/>
              <a:headEnd/>
              <a:tailEnd/>
            </a:ln>
          </p:spPr>
          <p:txBody>
            <a:bodyPr/>
            <a:lstStyle/>
            <a:p>
              <a:endParaRPr lang="en-US"/>
            </a:p>
          </p:txBody>
        </p:sp>
        <p:sp>
          <p:nvSpPr>
            <p:cNvPr id="3228" name="Freeform 389"/>
            <p:cNvSpPr>
              <a:spLocks/>
            </p:cNvSpPr>
            <p:nvPr/>
          </p:nvSpPr>
          <p:spPr bwMode="gray">
            <a:xfrm>
              <a:off x="4264" y="3287"/>
              <a:ext cx="17" cy="19"/>
            </a:xfrm>
            <a:custGeom>
              <a:avLst/>
              <a:gdLst>
                <a:gd name="T0" fmla="*/ 0 w 17"/>
                <a:gd name="T1" fmla="*/ 5 h 22"/>
                <a:gd name="T2" fmla="*/ 4 w 17"/>
                <a:gd name="T3" fmla="*/ 3 h 22"/>
                <a:gd name="T4" fmla="*/ 1 w 17"/>
                <a:gd name="T5" fmla="*/ 3 h 22"/>
                <a:gd name="T6" fmla="*/ 0 w 17"/>
                <a:gd name="T7" fmla="*/ 3 h 22"/>
                <a:gd name="T8" fmla="*/ 0 w 17"/>
                <a:gd name="T9" fmla="*/ 2 h 22"/>
                <a:gd name="T10" fmla="*/ 1 w 17"/>
                <a:gd name="T11" fmla="*/ 0 h 22"/>
                <a:gd name="T12" fmla="*/ 1 w 17"/>
                <a:gd name="T13" fmla="*/ 3 h 22"/>
                <a:gd name="T14" fmla="*/ 4 w 17"/>
                <a:gd name="T15" fmla="*/ 3 h 22"/>
                <a:gd name="T16" fmla="*/ 9 w 17"/>
                <a:gd name="T17" fmla="*/ 3 h 22"/>
                <a:gd name="T18" fmla="*/ 12 w 17"/>
                <a:gd name="T19" fmla="*/ 3 h 22"/>
                <a:gd name="T20" fmla="*/ 12 w 17"/>
                <a:gd name="T21" fmla="*/ 3 h 22"/>
                <a:gd name="T22" fmla="*/ 14 w 17"/>
                <a:gd name="T23" fmla="*/ 5 h 22"/>
                <a:gd name="T24" fmla="*/ 14 w 17"/>
                <a:gd name="T25" fmla="*/ 7 h 22"/>
                <a:gd name="T26" fmla="*/ 17 w 17"/>
                <a:gd name="T27" fmla="*/ 8 h 22"/>
                <a:gd name="T28" fmla="*/ 17 w 17"/>
                <a:gd name="T29" fmla="*/ 8 h 22"/>
                <a:gd name="T30" fmla="*/ 12 w 17"/>
                <a:gd name="T31" fmla="*/ 7 h 22"/>
                <a:gd name="T32" fmla="*/ 9 w 17"/>
                <a:gd name="T33" fmla="*/ 6 h 22"/>
                <a:gd name="T34" fmla="*/ 6 w 17"/>
                <a:gd name="T35" fmla="*/ 6 h 22"/>
                <a:gd name="T36" fmla="*/ 6 w 17"/>
                <a:gd name="T37" fmla="*/ 5 h 22"/>
                <a:gd name="T38" fmla="*/ 4 w 17"/>
                <a:gd name="T39" fmla="*/ 5 h 22"/>
                <a:gd name="T40" fmla="*/ 0 w 17"/>
                <a:gd name="T41" fmla="*/ 5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2"/>
                <a:gd name="T65" fmla="*/ 17 w 17"/>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2">
                  <a:moveTo>
                    <a:pt x="0" y="14"/>
                  </a:moveTo>
                  <a:lnTo>
                    <a:pt x="4" y="10"/>
                  </a:lnTo>
                  <a:lnTo>
                    <a:pt x="1" y="10"/>
                  </a:lnTo>
                  <a:lnTo>
                    <a:pt x="0" y="7"/>
                  </a:lnTo>
                  <a:lnTo>
                    <a:pt x="0" y="2"/>
                  </a:lnTo>
                  <a:lnTo>
                    <a:pt x="1" y="0"/>
                  </a:lnTo>
                  <a:lnTo>
                    <a:pt x="1" y="3"/>
                  </a:lnTo>
                  <a:lnTo>
                    <a:pt x="4" y="3"/>
                  </a:lnTo>
                  <a:lnTo>
                    <a:pt x="9" y="3"/>
                  </a:lnTo>
                  <a:lnTo>
                    <a:pt x="12" y="7"/>
                  </a:lnTo>
                  <a:lnTo>
                    <a:pt x="12" y="10"/>
                  </a:lnTo>
                  <a:lnTo>
                    <a:pt x="14" y="13"/>
                  </a:lnTo>
                  <a:lnTo>
                    <a:pt x="14" y="18"/>
                  </a:lnTo>
                  <a:lnTo>
                    <a:pt x="17" y="21"/>
                  </a:lnTo>
                  <a:lnTo>
                    <a:pt x="17" y="22"/>
                  </a:lnTo>
                  <a:lnTo>
                    <a:pt x="12" y="18"/>
                  </a:lnTo>
                  <a:lnTo>
                    <a:pt x="9" y="16"/>
                  </a:lnTo>
                  <a:lnTo>
                    <a:pt x="6" y="16"/>
                  </a:lnTo>
                  <a:lnTo>
                    <a:pt x="6" y="14"/>
                  </a:lnTo>
                  <a:lnTo>
                    <a:pt x="4" y="13"/>
                  </a:lnTo>
                  <a:lnTo>
                    <a:pt x="0" y="14"/>
                  </a:lnTo>
                  <a:close/>
                </a:path>
              </a:pathLst>
            </a:custGeom>
            <a:solidFill>
              <a:srgbClr val="A4CA95"/>
            </a:solidFill>
            <a:ln w="9525">
              <a:noFill/>
              <a:round/>
              <a:headEnd/>
              <a:tailEnd/>
            </a:ln>
          </p:spPr>
          <p:txBody>
            <a:bodyPr/>
            <a:lstStyle/>
            <a:p>
              <a:endParaRPr lang="en-US"/>
            </a:p>
          </p:txBody>
        </p:sp>
        <p:sp>
          <p:nvSpPr>
            <p:cNvPr id="3229" name="Freeform 390"/>
            <p:cNvSpPr>
              <a:spLocks/>
            </p:cNvSpPr>
            <p:nvPr/>
          </p:nvSpPr>
          <p:spPr bwMode="gray">
            <a:xfrm>
              <a:off x="4268" y="3319"/>
              <a:ext cx="14" cy="19"/>
            </a:xfrm>
            <a:custGeom>
              <a:avLst/>
              <a:gdLst>
                <a:gd name="T0" fmla="*/ 0 w 14"/>
                <a:gd name="T1" fmla="*/ 5 h 22"/>
                <a:gd name="T2" fmla="*/ 5 w 14"/>
                <a:gd name="T3" fmla="*/ 3 h 22"/>
                <a:gd name="T4" fmla="*/ 10 w 14"/>
                <a:gd name="T5" fmla="*/ 3 h 22"/>
                <a:gd name="T6" fmla="*/ 5 w 14"/>
                <a:gd name="T7" fmla="*/ 0 h 22"/>
                <a:gd name="T8" fmla="*/ 10 w 14"/>
                <a:gd name="T9" fmla="*/ 2 h 22"/>
                <a:gd name="T10" fmla="*/ 13 w 14"/>
                <a:gd name="T11" fmla="*/ 3 h 22"/>
                <a:gd name="T12" fmla="*/ 14 w 14"/>
                <a:gd name="T13" fmla="*/ 3 h 22"/>
                <a:gd name="T14" fmla="*/ 13 w 14"/>
                <a:gd name="T15" fmla="*/ 5 h 22"/>
                <a:gd name="T16" fmla="*/ 14 w 14"/>
                <a:gd name="T17" fmla="*/ 7 h 22"/>
                <a:gd name="T18" fmla="*/ 10 w 14"/>
                <a:gd name="T19" fmla="*/ 8 h 22"/>
                <a:gd name="T20" fmla="*/ 8 w 14"/>
                <a:gd name="T21" fmla="*/ 8 h 22"/>
                <a:gd name="T22" fmla="*/ 10 w 14"/>
                <a:gd name="T23" fmla="*/ 6 h 22"/>
                <a:gd name="T24" fmla="*/ 8 w 14"/>
                <a:gd name="T25" fmla="*/ 5 h 22"/>
                <a:gd name="T26" fmla="*/ 0 w 14"/>
                <a:gd name="T27" fmla="*/ 5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0" y="14"/>
                  </a:moveTo>
                  <a:lnTo>
                    <a:pt x="5" y="7"/>
                  </a:lnTo>
                  <a:lnTo>
                    <a:pt x="10" y="8"/>
                  </a:lnTo>
                  <a:lnTo>
                    <a:pt x="5" y="0"/>
                  </a:lnTo>
                  <a:lnTo>
                    <a:pt x="10" y="2"/>
                  </a:lnTo>
                  <a:lnTo>
                    <a:pt x="13" y="7"/>
                  </a:lnTo>
                  <a:lnTo>
                    <a:pt x="14" y="10"/>
                  </a:lnTo>
                  <a:lnTo>
                    <a:pt x="13" y="14"/>
                  </a:lnTo>
                  <a:lnTo>
                    <a:pt x="14" y="18"/>
                  </a:lnTo>
                  <a:lnTo>
                    <a:pt x="10" y="22"/>
                  </a:lnTo>
                  <a:lnTo>
                    <a:pt x="8" y="21"/>
                  </a:lnTo>
                  <a:lnTo>
                    <a:pt x="10" y="16"/>
                  </a:lnTo>
                  <a:lnTo>
                    <a:pt x="8" y="14"/>
                  </a:lnTo>
                  <a:lnTo>
                    <a:pt x="0" y="14"/>
                  </a:lnTo>
                  <a:close/>
                </a:path>
              </a:pathLst>
            </a:custGeom>
            <a:solidFill>
              <a:srgbClr val="A4CA95"/>
            </a:solidFill>
            <a:ln w="9525">
              <a:noFill/>
              <a:round/>
              <a:headEnd/>
              <a:tailEnd/>
            </a:ln>
          </p:spPr>
          <p:txBody>
            <a:bodyPr/>
            <a:lstStyle/>
            <a:p>
              <a:endParaRPr lang="en-US"/>
            </a:p>
          </p:txBody>
        </p:sp>
        <p:sp>
          <p:nvSpPr>
            <p:cNvPr id="3230" name="Freeform 391"/>
            <p:cNvSpPr>
              <a:spLocks/>
            </p:cNvSpPr>
            <p:nvPr/>
          </p:nvSpPr>
          <p:spPr bwMode="gray">
            <a:xfrm>
              <a:off x="4231" y="3315"/>
              <a:ext cx="33" cy="25"/>
            </a:xfrm>
            <a:custGeom>
              <a:avLst/>
              <a:gdLst>
                <a:gd name="T0" fmla="*/ 12 w 33"/>
                <a:gd name="T1" fmla="*/ 13 h 28"/>
                <a:gd name="T2" fmla="*/ 9 w 33"/>
                <a:gd name="T3" fmla="*/ 13 h 28"/>
                <a:gd name="T4" fmla="*/ 12 w 33"/>
                <a:gd name="T5" fmla="*/ 12 h 28"/>
                <a:gd name="T6" fmla="*/ 14 w 33"/>
                <a:gd name="T7" fmla="*/ 10 h 28"/>
                <a:gd name="T8" fmla="*/ 12 w 33"/>
                <a:gd name="T9" fmla="*/ 9 h 28"/>
                <a:gd name="T10" fmla="*/ 6 w 33"/>
                <a:gd name="T11" fmla="*/ 8 h 28"/>
                <a:gd name="T12" fmla="*/ 6 w 33"/>
                <a:gd name="T13" fmla="*/ 9 h 28"/>
                <a:gd name="T14" fmla="*/ 4 w 33"/>
                <a:gd name="T15" fmla="*/ 10 h 28"/>
                <a:gd name="T16" fmla="*/ 1 w 33"/>
                <a:gd name="T17" fmla="*/ 9 h 28"/>
                <a:gd name="T18" fmla="*/ 0 w 33"/>
                <a:gd name="T19" fmla="*/ 8 h 28"/>
                <a:gd name="T20" fmla="*/ 1 w 33"/>
                <a:gd name="T21" fmla="*/ 5 h 28"/>
                <a:gd name="T22" fmla="*/ 4 w 33"/>
                <a:gd name="T23" fmla="*/ 5 h 28"/>
                <a:gd name="T24" fmla="*/ 6 w 33"/>
                <a:gd name="T25" fmla="*/ 5 h 28"/>
                <a:gd name="T26" fmla="*/ 1 w 33"/>
                <a:gd name="T27" fmla="*/ 4 h 28"/>
                <a:gd name="T28" fmla="*/ 6 w 33"/>
                <a:gd name="T29" fmla="*/ 4 h 28"/>
                <a:gd name="T30" fmla="*/ 9 w 33"/>
                <a:gd name="T31" fmla="*/ 4 h 28"/>
                <a:gd name="T32" fmla="*/ 12 w 33"/>
                <a:gd name="T33" fmla="*/ 4 h 28"/>
                <a:gd name="T34" fmla="*/ 14 w 33"/>
                <a:gd name="T35" fmla="*/ 4 h 28"/>
                <a:gd name="T36" fmla="*/ 17 w 33"/>
                <a:gd name="T37" fmla="*/ 4 h 28"/>
                <a:gd name="T38" fmla="*/ 22 w 33"/>
                <a:gd name="T39" fmla="*/ 0 h 28"/>
                <a:gd name="T40" fmla="*/ 25 w 33"/>
                <a:gd name="T41" fmla="*/ 4 h 28"/>
                <a:gd name="T42" fmla="*/ 26 w 33"/>
                <a:gd name="T43" fmla="*/ 5 h 28"/>
                <a:gd name="T44" fmla="*/ 29 w 33"/>
                <a:gd name="T45" fmla="*/ 5 h 28"/>
                <a:gd name="T46" fmla="*/ 33 w 33"/>
                <a:gd name="T47" fmla="*/ 4 h 28"/>
                <a:gd name="T48" fmla="*/ 33 w 33"/>
                <a:gd name="T49" fmla="*/ 9 h 28"/>
                <a:gd name="T50" fmla="*/ 29 w 33"/>
                <a:gd name="T51" fmla="*/ 10 h 28"/>
                <a:gd name="T52" fmla="*/ 26 w 33"/>
                <a:gd name="T53" fmla="*/ 11 h 28"/>
                <a:gd name="T54" fmla="*/ 25 w 33"/>
                <a:gd name="T55" fmla="*/ 12 h 28"/>
                <a:gd name="T56" fmla="*/ 20 w 33"/>
                <a:gd name="T57" fmla="*/ 10 h 28"/>
                <a:gd name="T58" fmla="*/ 12 w 33"/>
                <a:gd name="T59" fmla="*/ 13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28"/>
                <a:gd name="T92" fmla="*/ 33 w 33"/>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28">
                  <a:moveTo>
                    <a:pt x="12" y="28"/>
                  </a:moveTo>
                  <a:lnTo>
                    <a:pt x="9" y="28"/>
                  </a:lnTo>
                  <a:lnTo>
                    <a:pt x="12" y="25"/>
                  </a:lnTo>
                  <a:lnTo>
                    <a:pt x="14" y="20"/>
                  </a:lnTo>
                  <a:lnTo>
                    <a:pt x="12" y="18"/>
                  </a:lnTo>
                  <a:lnTo>
                    <a:pt x="6" y="17"/>
                  </a:lnTo>
                  <a:lnTo>
                    <a:pt x="6" y="18"/>
                  </a:lnTo>
                  <a:lnTo>
                    <a:pt x="4" y="20"/>
                  </a:lnTo>
                  <a:lnTo>
                    <a:pt x="1" y="18"/>
                  </a:lnTo>
                  <a:lnTo>
                    <a:pt x="0" y="17"/>
                  </a:lnTo>
                  <a:lnTo>
                    <a:pt x="1" y="12"/>
                  </a:lnTo>
                  <a:lnTo>
                    <a:pt x="4" y="12"/>
                  </a:lnTo>
                  <a:lnTo>
                    <a:pt x="6" y="12"/>
                  </a:lnTo>
                  <a:lnTo>
                    <a:pt x="1" y="9"/>
                  </a:lnTo>
                  <a:lnTo>
                    <a:pt x="6" y="4"/>
                  </a:lnTo>
                  <a:lnTo>
                    <a:pt x="9" y="9"/>
                  </a:lnTo>
                  <a:lnTo>
                    <a:pt x="12" y="11"/>
                  </a:lnTo>
                  <a:lnTo>
                    <a:pt x="14" y="9"/>
                  </a:lnTo>
                  <a:lnTo>
                    <a:pt x="17" y="4"/>
                  </a:lnTo>
                  <a:lnTo>
                    <a:pt x="22" y="0"/>
                  </a:lnTo>
                  <a:lnTo>
                    <a:pt x="25" y="4"/>
                  </a:lnTo>
                  <a:lnTo>
                    <a:pt x="26" y="12"/>
                  </a:lnTo>
                  <a:lnTo>
                    <a:pt x="29" y="12"/>
                  </a:lnTo>
                  <a:lnTo>
                    <a:pt x="33" y="11"/>
                  </a:lnTo>
                  <a:lnTo>
                    <a:pt x="33" y="18"/>
                  </a:lnTo>
                  <a:lnTo>
                    <a:pt x="29" y="20"/>
                  </a:lnTo>
                  <a:lnTo>
                    <a:pt x="26" y="22"/>
                  </a:lnTo>
                  <a:lnTo>
                    <a:pt x="25" y="25"/>
                  </a:lnTo>
                  <a:lnTo>
                    <a:pt x="20" y="20"/>
                  </a:lnTo>
                  <a:lnTo>
                    <a:pt x="12" y="28"/>
                  </a:lnTo>
                  <a:close/>
                </a:path>
              </a:pathLst>
            </a:custGeom>
            <a:solidFill>
              <a:srgbClr val="A4CA95"/>
            </a:solidFill>
            <a:ln w="9525">
              <a:noFill/>
              <a:round/>
              <a:headEnd/>
              <a:tailEnd/>
            </a:ln>
          </p:spPr>
          <p:txBody>
            <a:bodyPr/>
            <a:lstStyle/>
            <a:p>
              <a:endParaRPr lang="en-US"/>
            </a:p>
          </p:txBody>
        </p:sp>
        <p:sp>
          <p:nvSpPr>
            <p:cNvPr id="3231" name="Freeform 392"/>
            <p:cNvSpPr>
              <a:spLocks/>
            </p:cNvSpPr>
            <p:nvPr/>
          </p:nvSpPr>
          <p:spPr bwMode="gray">
            <a:xfrm>
              <a:off x="4210" y="3337"/>
              <a:ext cx="21" cy="30"/>
            </a:xfrm>
            <a:custGeom>
              <a:avLst/>
              <a:gdLst>
                <a:gd name="T0" fmla="*/ 18 w 21"/>
                <a:gd name="T1" fmla="*/ 8 h 34"/>
                <a:gd name="T2" fmla="*/ 15 w 21"/>
                <a:gd name="T3" fmla="*/ 11 h 34"/>
                <a:gd name="T4" fmla="*/ 10 w 21"/>
                <a:gd name="T5" fmla="*/ 12 h 34"/>
                <a:gd name="T6" fmla="*/ 8 w 21"/>
                <a:gd name="T7" fmla="*/ 14 h 34"/>
                <a:gd name="T8" fmla="*/ 5 w 21"/>
                <a:gd name="T9" fmla="*/ 14 h 34"/>
                <a:gd name="T10" fmla="*/ 5 w 21"/>
                <a:gd name="T11" fmla="*/ 11 h 34"/>
                <a:gd name="T12" fmla="*/ 0 w 21"/>
                <a:gd name="T13" fmla="*/ 11 h 34"/>
                <a:gd name="T14" fmla="*/ 2 w 21"/>
                <a:gd name="T15" fmla="*/ 6 h 34"/>
                <a:gd name="T16" fmla="*/ 8 w 21"/>
                <a:gd name="T17" fmla="*/ 4 h 34"/>
                <a:gd name="T18" fmla="*/ 5 w 21"/>
                <a:gd name="T19" fmla="*/ 4 h 34"/>
                <a:gd name="T20" fmla="*/ 10 w 21"/>
                <a:gd name="T21" fmla="*/ 0 h 34"/>
                <a:gd name="T22" fmla="*/ 18 w 21"/>
                <a:gd name="T23" fmla="*/ 3 h 34"/>
                <a:gd name="T24" fmla="*/ 15 w 21"/>
                <a:gd name="T25" fmla="*/ 4 h 34"/>
                <a:gd name="T26" fmla="*/ 21 w 21"/>
                <a:gd name="T27" fmla="*/ 4 h 34"/>
                <a:gd name="T28" fmla="*/ 18 w 21"/>
                <a:gd name="T29" fmla="*/ 8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34"/>
                <a:gd name="T47" fmla="*/ 21 w 21"/>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34">
                  <a:moveTo>
                    <a:pt x="18" y="19"/>
                  </a:moveTo>
                  <a:lnTo>
                    <a:pt x="15" y="28"/>
                  </a:lnTo>
                  <a:lnTo>
                    <a:pt x="10" y="30"/>
                  </a:lnTo>
                  <a:lnTo>
                    <a:pt x="8" y="34"/>
                  </a:lnTo>
                  <a:lnTo>
                    <a:pt x="5" y="34"/>
                  </a:lnTo>
                  <a:lnTo>
                    <a:pt x="5" y="28"/>
                  </a:lnTo>
                  <a:lnTo>
                    <a:pt x="0" y="26"/>
                  </a:lnTo>
                  <a:lnTo>
                    <a:pt x="2" y="14"/>
                  </a:lnTo>
                  <a:lnTo>
                    <a:pt x="8" y="9"/>
                  </a:lnTo>
                  <a:lnTo>
                    <a:pt x="5" y="6"/>
                  </a:lnTo>
                  <a:lnTo>
                    <a:pt x="10" y="0"/>
                  </a:lnTo>
                  <a:lnTo>
                    <a:pt x="18" y="3"/>
                  </a:lnTo>
                  <a:lnTo>
                    <a:pt x="15" y="8"/>
                  </a:lnTo>
                  <a:lnTo>
                    <a:pt x="21" y="8"/>
                  </a:lnTo>
                  <a:lnTo>
                    <a:pt x="18" y="19"/>
                  </a:lnTo>
                  <a:close/>
                </a:path>
              </a:pathLst>
            </a:custGeom>
            <a:solidFill>
              <a:srgbClr val="A4CA95"/>
            </a:solidFill>
            <a:ln w="9525">
              <a:noFill/>
              <a:round/>
              <a:headEnd/>
              <a:tailEnd/>
            </a:ln>
          </p:spPr>
          <p:txBody>
            <a:bodyPr/>
            <a:lstStyle/>
            <a:p>
              <a:endParaRPr lang="en-US"/>
            </a:p>
          </p:txBody>
        </p:sp>
        <p:sp>
          <p:nvSpPr>
            <p:cNvPr id="3232" name="Freeform 393"/>
            <p:cNvSpPr>
              <a:spLocks/>
            </p:cNvSpPr>
            <p:nvPr/>
          </p:nvSpPr>
          <p:spPr bwMode="gray">
            <a:xfrm>
              <a:off x="4215" y="3309"/>
              <a:ext cx="20" cy="17"/>
            </a:xfrm>
            <a:custGeom>
              <a:avLst/>
              <a:gdLst>
                <a:gd name="T0" fmla="*/ 10 w 20"/>
                <a:gd name="T1" fmla="*/ 9 h 19"/>
                <a:gd name="T2" fmla="*/ 8 w 20"/>
                <a:gd name="T3" fmla="*/ 8 h 19"/>
                <a:gd name="T4" fmla="*/ 3 w 20"/>
                <a:gd name="T5" fmla="*/ 9 h 19"/>
                <a:gd name="T6" fmla="*/ 0 w 20"/>
                <a:gd name="T7" fmla="*/ 8 h 19"/>
                <a:gd name="T8" fmla="*/ 5 w 20"/>
                <a:gd name="T9" fmla="*/ 4 h 19"/>
                <a:gd name="T10" fmla="*/ 10 w 20"/>
                <a:gd name="T11" fmla="*/ 4 h 19"/>
                <a:gd name="T12" fmla="*/ 16 w 20"/>
                <a:gd name="T13" fmla="*/ 0 h 19"/>
                <a:gd name="T14" fmla="*/ 17 w 20"/>
                <a:gd name="T15" fmla="*/ 0 h 19"/>
                <a:gd name="T16" fmla="*/ 20 w 20"/>
                <a:gd name="T17" fmla="*/ 4 h 19"/>
                <a:gd name="T18" fmla="*/ 17 w 20"/>
                <a:gd name="T19" fmla="*/ 4 h 19"/>
                <a:gd name="T20" fmla="*/ 17 w 20"/>
                <a:gd name="T21" fmla="*/ 6 h 19"/>
                <a:gd name="T22" fmla="*/ 16 w 20"/>
                <a:gd name="T23" fmla="*/ 6 h 19"/>
                <a:gd name="T24" fmla="*/ 13 w 20"/>
                <a:gd name="T25" fmla="*/ 6 h 19"/>
                <a:gd name="T26" fmla="*/ 10 w 20"/>
                <a:gd name="T27" fmla="*/ 9 h 19"/>
                <a:gd name="T28" fmla="*/ 10 w 20"/>
                <a:gd name="T29" fmla="*/ 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9"/>
                <a:gd name="T47" fmla="*/ 20 w 2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9">
                  <a:moveTo>
                    <a:pt x="10" y="19"/>
                  </a:moveTo>
                  <a:lnTo>
                    <a:pt x="8" y="16"/>
                  </a:lnTo>
                  <a:lnTo>
                    <a:pt x="3" y="19"/>
                  </a:lnTo>
                  <a:lnTo>
                    <a:pt x="0" y="16"/>
                  </a:lnTo>
                  <a:lnTo>
                    <a:pt x="5" y="11"/>
                  </a:lnTo>
                  <a:lnTo>
                    <a:pt x="10" y="5"/>
                  </a:lnTo>
                  <a:lnTo>
                    <a:pt x="16" y="0"/>
                  </a:lnTo>
                  <a:lnTo>
                    <a:pt x="17" y="0"/>
                  </a:lnTo>
                  <a:lnTo>
                    <a:pt x="20" y="5"/>
                  </a:lnTo>
                  <a:lnTo>
                    <a:pt x="17" y="10"/>
                  </a:lnTo>
                  <a:lnTo>
                    <a:pt x="17" y="13"/>
                  </a:lnTo>
                  <a:lnTo>
                    <a:pt x="16" y="13"/>
                  </a:lnTo>
                  <a:lnTo>
                    <a:pt x="13" y="13"/>
                  </a:lnTo>
                  <a:lnTo>
                    <a:pt x="10" y="18"/>
                  </a:lnTo>
                  <a:lnTo>
                    <a:pt x="10" y="19"/>
                  </a:lnTo>
                  <a:close/>
                </a:path>
              </a:pathLst>
            </a:custGeom>
            <a:solidFill>
              <a:srgbClr val="A4CA95"/>
            </a:solidFill>
            <a:ln w="9525">
              <a:noFill/>
              <a:round/>
              <a:headEnd/>
              <a:tailEnd/>
            </a:ln>
          </p:spPr>
          <p:txBody>
            <a:bodyPr/>
            <a:lstStyle/>
            <a:p>
              <a:endParaRPr lang="en-US"/>
            </a:p>
          </p:txBody>
        </p:sp>
        <p:sp>
          <p:nvSpPr>
            <p:cNvPr id="3233" name="Freeform 394"/>
            <p:cNvSpPr>
              <a:spLocks/>
            </p:cNvSpPr>
            <p:nvPr/>
          </p:nvSpPr>
          <p:spPr bwMode="gray">
            <a:xfrm>
              <a:off x="4228" y="3350"/>
              <a:ext cx="45" cy="36"/>
            </a:xfrm>
            <a:custGeom>
              <a:avLst/>
              <a:gdLst>
                <a:gd name="T0" fmla="*/ 0 w 45"/>
                <a:gd name="T1" fmla="*/ 6 h 41"/>
                <a:gd name="T2" fmla="*/ 3 w 45"/>
                <a:gd name="T3" fmla="*/ 5 h 41"/>
                <a:gd name="T4" fmla="*/ 3 w 45"/>
                <a:gd name="T5" fmla="*/ 4 h 41"/>
                <a:gd name="T6" fmla="*/ 12 w 45"/>
                <a:gd name="T7" fmla="*/ 0 h 41"/>
                <a:gd name="T8" fmla="*/ 15 w 45"/>
                <a:gd name="T9" fmla="*/ 4 h 41"/>
                <a:gd name="T10" fmla="*/ 20 w 45"/>
                <a:gd name="T11" fmla="*/ 4 h 41"/>
                <a:gd name="T12" fmla="*/ 20 w 45"/>
                <a:gd name="T13" fmla="*/ 4 h 41"/>
                <a:gd name="T14" fmla="*/ 25 w 45"/>
                <a:gd name="T15" fmla="*/ 4 h 41"/>
                <a:gd name="T16" fmla="*/ 25 w 45"/>
                <a:gd name="T17" fmla="*/ 4 h 41"/>
                <a:gd name="T18" fmla="*/ 28 w 45"/>
                <a:gd name="T19" fmla="*/ 4 h 41"/>
                <a:gd name="T20" fmla="*/ 29 w 45"/>
                <a:gd name="T21" fmla="*/ 5 h 41"/>
                <a:gd name="T22" fmla="*/ 32 w 45"/>
                <a:gd name="T23" fmla="*/ 4 h 41"/>
                <a:gd name="T24" fmla="*/ 37 w 45"/>
                <a:gd name="T25" fmla="*/ 11 h 41"/>
                <a:gd name="T26" fmla="*/ 45 w 45"/>
                <a:gd name="T27" fmla="*/ 11 h 41"/>
                <a:gd name="T28" fmla="*/ 45 w 45"/>
                <a:gd name="T29" fmla="*/ 12 h 41"/>
                <a:gd name="T30" fmla="*/ 40 w 45"/>
                <a:gd name="T31" fmla="*/ 13 h 41"/>
                <a:gd name="T32" fmla="*/ 37 w 45"/>
                <a:gd name="T33" fmla="*/ 14 h 41"/>
                <a:gd name="T34" fmla="*/ 42 w 45"/>
                <a:gd name="T35" fmla="*/ 15 h 41"/>
                <a:gd name="T36" fmla="*/ 40 w 45"/>
                <a:gd name="T37" fmla="*/ 15 h 41"/>
                <a:gd name="T38" fmla="*/ 36 w 45"/>
                <a:gd name="T39" fmla="*/ 15 h 41"/>
                <a:gd name="T40" fmla="*/ 36 w 45"/>
                <a:gd name="T41" fmla="*/ 14 h 41"/>
                <a:gd name="T42" fmla="*/ 15 w 45"/>
                <a:gd name="T43" fmla="*/ 17 h 41"/>
                <a:gd name="T44" fmla="*/ 12 w 45"/>
                <a:gd name="T45" fmla="*/ 15 h 41"/>
                <a:gd name="T46" fmla="*/ 12 w 45"/>
                <a:gd name="T47" fmla="*/ 14 h 41"/>
                <a:gd name="T48" fmla="*/ 7 w 45"/>
                <a:gd name="T49" fmla="*/ 14 h 41"/>
                <a:gd name="T50" fmla="*/ 4 w 45"/>
                <a:gd name="T51" fmla="*/ 12 h 41"/>
                <a:gd name="T52" fmla="*/ 15 w 45"/>
                <a:gd name="T53" fmla="*/ 12 h 41"/>
                <a:gd name="T54" fmla="*/ 20 w 45"/>
                <a:gd name="T55" fmla="*/ 11 h 41"/>
                <a:gd name="T56" fmla="*/ 9 w 45"/>
                <a:gd name="T57" fmla="*/ 10 h 41"/>
                <a:gd name="T58" fmla="*/ 4 w 45"/>
                <a:gd name="T59" fmla="*/ 11 h 41"/>
                <a:gd name="T60" fmla="*/ 3 w 45"/>
                <a:gd name="T61" fmla="*/ 10 h 41"/>
                <a:gd name="T62" fmla="*/ 7 w 45"/>
                <a:gd name="T63" fmla="*/ 8 h 41"/>
                <a:gd name="T64" fmla="*/ 7 w 45"/>
                <a:gd name="T65" fmla="*/ 7 h 41"/>
                <a:gd name="T66" fmla="*/ 4 w 45"/>
                <a:gd name="T67" fmla="*/ 7 h 41"/>
                <a:gd name="T68" fmla="*/ 3 w 45"/>
                <a:gd name="T69" fmla="*/ 9 h 41"/>
                <a:gd name="T70" fmla="*/ 4 w 45"/>
                <a:gd name="T71" fmla="*/ 6 h 41"/>
                <a:gd name="T72" fmla="*/ 0 w 45"/>
                <a:gd name="T73" fmla="*/ 7 h 41"/>
                <a:gd name="T74" fmla="*/ 3 w 45"/>
                <a:gd name="T75" fmla="*/ 5 h 41"/>
                <a:gd name="T76" fmla="*/ 4 w 45"/>
                <a:gd name="T77" fmla="*/ 4 h 41"/>
                <a:gd name="T78" fmla="*/ 0 w 45"/>
                <a:gd name="T79" fmla="*/ 6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41"/>
                <a:gd name="T122" fmla="*/ 45 w 45"/>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41">
                  <a:moveTo>
                    <a:pt x="0" y="14"/>
                  </a:moveTo>
                  <a:lnTo>
                    <a:pt x="3" y="12"/>
                  </a:lnTo>
                  <a:lnTo>
                    <a:pt x="3" y="8"/>
                  </a:lnTo>
                  <a:lnTo>
                    <a:pt x="12" y="0"/>
                  </a:lnTo>
                  <a:lnTo>
                    <a:pt x="15" y="6"/>
                  </a:lnTo>
                  <a:lnTo>
                    <a:pt x="20" y="5"/>
                  </a:lnTo>
                  <a:lnTo>
                    <a:pt x="20" y="9"/>
                  </a:lnTo>
                  <a:lnTo>
                    <a:pt x="25" y="9"/>
                  </a:lnTo>
                  <a:lnTo>
                    <a:pt x="25" y="5"/>
                  </a:lnTo>
                  <a:lnTo>
                    <a:pt x="28" y="9"/>
                  </a:lnTo>
                  <a:lnTo>
                    <a:pt x="29" y="12"/>
                  </a:lnTo>
                  <a:lnTo>
                    <a:pt x="32" y="8"/>
                  </a:lnTo>
                  <a:lnTo>
                    <a:pt x="37" y="27"/>
                  </a:lnTo>
                  <a:lnTo>
                    <a:pt x="45" y="28"/>
                  </a:lnTo>
                  <a:lnTo>
                    <a:pt x="45" y="30"/>
                  </a:lnTo>
                  <a:lnTo>
                    <a:pt x="40" y="33"/>
                  </a:lnTo>
                  <a:lnTo>
                    <a:pt x="37" y="34"/>
                  </a:lnTo>
                  <a:lnTo>
                    <a:pt x="42" y="36"/>
                  </a:lnTo>
                  <a:lnTo>
                    <a:pt x="40" y="38"/>
                  </a:lnTo>
                  <a:lnTo>
                    <a:pt x="36" y="38"/>
                  </a:lnTo>
                  <a:lnTo>
                    <a:pt x="36" y="34"/>
                  </a:lnTo>
                  <a:lnTo>
                    <a:pt x="15" y="41"/>
                  </a:lnTo>
                  <a:lnTo>
                    <a:pt x="12" y="38"/>
                  </a:lnTo>
                  <a:lnTo>
                    <a:pt x="12" y="34"/>
                  </a:lnTo>
                  <a:lnTo>
                    <a:pt x="7" y="34"/>
                  </a:lnTo>
                  <a:lnTo>
                    <a:pt x="4" y="30"/>
                  </a:lnTo>
                  <a:lnTo>
                    <a:pt x="15" y="30"/>
                  </a:lnTo>
                  <a:lnTo>
                    <a:pt x="20" y="27"/>
                  </a:lnTo>
                  <a:lnTo>
                    <a:pt x="9" y="23"/>
                  </a:lnTo>
                  <a:lnTo>
                    <a:pt x="4" y="27"/>
                  </a:lnTo>
                  <a:lnTo>
                    <a:pt x="3" y="23"/>
                  </a:lnTo>
                  <a:lnTo>
                    <a:pt x="7" y="19"/>
                  </a:lnTo>
                  <a:lnTo>
                    <a:pt x="7" y="16"/>
                  </a:lnTo>
                  <a:lnTo>
                    <a:pt x="4" y="16"/>
                  </a:lnTo>
                  <a:lnTo>
                    <a:pt x="3" y="20"/>
                  </a:lnTo>
                  <a:lnTo>
                    <a:pt x="4" y="14"/>
                  </a:lnTo>
                  <a:lnTo>
                    <a:pt x="0" y="16"/>
                  </a:lnTo>
                  <a:lnTo>
                    <a:pt x="3" y="12"/>
                  </a:lnTo>
                  <a:lnTo>
                    <a:pt x="4" y="8"/>
                  </a:lnTo>
                  <a:lnTo>
                    <a:pt x="0" y="14"/>
                  </a:lnTo>
                  <a:close/>
                </a:path>
              </a:pathLst>
            </a:custGeom>
            <a:solidFill>
              <a:srgbClr val="A4CA95"/>
            </a:solidFill>
            <a:ln w="9525">
              <a:noFill/>
              <a:round/>
              <a:headEnd/>
              <a:tailEnd/>
            </a:ln>
          </p:spPr>
          <p:txBody>
            <a:bodyPr/>
            <a:lstStyle/>
            <a:p>
              <a:endParaRPr lang="en-US"/>
            </a:p>
          </p:txBody>
        </p:sp>
        <p:sp>
          <p:nvSpPr>
            <p:cNvPr id="3234" name="Freeform 395"/>
            <p:cNvSpPr>
              <a:spLocks/>
            </p:cNvSpPr>
            <p:nvPr/>
          </p:nvSpPr>
          <p:spPr bwMode="gray">
            <a:xfrm>
              <a:off x="4268" y="3344"/>
              <a:ext cx="14" cy="22"/>
            </a:xfrm>
            <a:custGeom>
              <a:avLst/>
              <a:gdLst>
                <a:gd name="T0" fmla="*/ 8 w 14"/>
                <a:gd name="T1" fmla="*/ 8 h 25"/>
                <a:gd name="T2" fmla="*/ 10 w 14"/>
                <a:gd name="T3" fmla="*/ 10 h 25"/>
                <a:gd name="T4" fmla="*/ 14 w 14"/>
                <a:gd name="T5" fmla="*/ 8 h 25"/>
                <a:gd name="T6" fmla="*/ 14 w 14"/>
                <a:gd name="T7" fmla="*/ 6 h 25"/>
                <a:gd name="T8" fmla="*/ 13 w 14"/>
                <a:gd name="T9" fmla="*/ 4 h 25"/>
                <a:gd name="T10" fmla="*/ 13 w 14"/>
                <a:gd name="T11" fmla="*/ 4 h 25"/>
                <a:gd name="T12" fmla="*/ 14 w 14"/>
                <a:gd name="T13" fmla="*/ 1 h 25"/>
                <a:gd name="T14" fmla="*/ 13 w 14"/>
                <a:gd name="T15" fmla="*/ 1 h 25"/>
                <a:gd name="T16" fmla="*/ 10 w 14"/>
                <a:gd name="T17" fmla="*/ 0 h 25"/>
                <a:gd name="T18" fmla="*/ 8 w 14"/>
                <a:gd name="T19" fmla="*/ 0 h 25"/>
                <a:gd name="T20" fmla="*/ 8 w 14"/>
                <a:gd name="T21" fmla="*/ 4 h 25"/>
                <a:gd name="T22" fmla="*/ 8 w 14"/>
                <a:gd name="T23" fmla="*/ 4 h 25"/>
                <a:gd name="T24" fmla="*/ 2 w 14"/>
                <a:gd name="T25" fmla="*/ 4 h 25"/>
                <a:gd name="T26" fmla="*/ 0 w 14"/>
                <a:gd name="T27" fmla="*/ 4 h 25"/>
                <a:gd name="T28" fmla="*/ 0 w 14"/>
                <a:gd name="T29" fmla="*/ 5 h 25"/>
                <a:gd name="T30" fmla="*/ 8 w 14"/>
                <a:gd name="T31" fmla="*/ 6 h 25"/>
                <a:gd name="T32" fmla="*/ 10 w 14"/>
                <a:gd name="T33" fmla="*/ 8 h 25"/>
                <a:gd name="T34" fmla="*/ 10 w 14"/>
                <a:gd name="T35" fmla="*/ 9 h 25"/>
                <a:gd name="T36" fmla="*/ 8 w 14"/>
                <a:gd name="T37" fmla="*/ 8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5"/>
                <a:gd name="T59" fmla="*/ 14 w 1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5">
                  <a:moveTo>
                    <a:pt x="8" y="18"/>
                  </a:moveTo>
                  <a:lnTo>
                    <a:pt x="10" y="25"/>
                  </a:lnTo>
                  <a:lnTo>
                    <a:pt x="14" y="18"/>
                  </a:lnTo>
                  <a:lnTo>
                    <a:pt x="14" y="14"/>
                  </a:lnTo>
                  <a:lnTo>
                    <a:pt x="13" y="11"/>
                  </a:lnTo>
                  <a:lnTo>
                    <a:pt x="13" y="6"/>
                  </a:lnTo>
                  <a:lnTo>
                    <a:pt x="14" y="1"/>
                  </a:lnTo>
                  <a:lnTo>
                    <a:pt x="13" y="1"/>
                  </a:lnTo>
                  <a:lnTo>
                    <a:pt x="10" y="0"/>
                  </a:lnTo>
                  <a:lnTo>
                    <a:pt x="8" y="0"/>
                  </a:lnTo>
                  <a:lnTo>
                    <a:pt x="8" y="4"/>
                  </a:lnTo>
                  <a:lnTo>
                    <a:pt x="8" y="7"/>
                  </a:lnTo>
                  <a:lnTo>
                    <a:pt x="2" y="11"/>
                  </a:lnTo>
                  <a:lnTo>
                    <a:pt x="0" y="6"/>
                  </a:lnTo>
                  <a:lnTo>
                    <a:pt x="0" y="12"/>
                  </a:lnTo>
                  <a:lnTo>
                    <a:pt x="8" y="14"/>
                  </a:lnTo>
                  <a:lnTo>
                    <a:pt x="10" y="18"/>
                  </a:lnTo>
                  <a:lnTo>
                    <a:pt x="10" y="22"/>
                  </a:lnTo>
                  <a:lnTo>
                    <a:pt x="8" y="18"/>
                  </a:lnTo>
                  <a:close/>
                </a:path>
              </a:pathLst>
            </a:custGeom>
            <a:solidFill>
              <a:srgbClr val="A4CA95"/>
            </a:solidFill>
            <a:ln w="9525">
              <a:noFill/>
              <a:round/>
              <a:headEnd/>
              <a:tailEnd/>
            </a:ln>
          </p:spPr>
          <p:txBody>
            <a:bodyPr/>
            <a:lstStyle/>
            <a:p>
              <a:endParaRPr lang="en-US"/>
            </a:p>
          </p:txBody>
        </p:sp>
        <p:sp>
          <p:nvSpPr>
            <p:cNvPr id="3235" name="Freeform 396"/>
            <p:cNvSpPr>
              <a:spLocks/>
            </p:cNvSpPr>
            <p:nvPr/>
          </p:nvSpPr>
          <p:spPr bwMode="gray">
            <a:xfrm>
              <a:off x="4289" y="3344"/>
              <a:ext cx="9" cy="18"/>
            </a:xfrm>
            <a:custGeom>
              <a:avLst/>
              <a:gdLst>
                <a:gd name="T0" fmla="*/ 1 w 9"/>
                <a:gd name="T1" fmla="*/ 7 h 20"/>
                <a:gd name="T2" fmla="*/ 1 w 9"/>
                <a:gd name="T3" fmla="*/ 5 h 20"/>
                <a:gd name="T4" fmla="*/ 4 w 9"/>
                <a:gd name="T5" fmla="*/ 5 h 20"/>
                <a:gd name="T6" fmla="*/ 6 w 9"/>
                <a:gd name="T7" fmla="*/ 5 h 20"/>
                <a:gd name="T8" fmla="*/ 9 w 9"/>
                <a:gd name="T9" fmla="*/ 4 h 20"/>
                <a:gd name="T10" fmla="*/ 9 w 9"/>
                <a:gd name="T11" fmla="*/ 1 h 20"/>
                <a:gd name="T12" fmla="*/ 6 w 9"/>
                <a:gd name="T13" fmla="*/ 1 h 20"/>
                <a:gd name="T14" fmla="*/ 6 w 9"/>
                <a:gd name="T15" fmla="*/ 0 h 20"/>
                <a:gd name="T16" fmla="*/ 4 w 9"/>
                <a:gd name="T17" fmla="*/ 0 h 20"/>
                <a:gd name="T18" fmla="*/ 1 w 9"/>
                <a:gd name="T19" fmla="*/ 0 h 20"/>
                <a:gd name="T20" fmla="*/ 0 w 9"/>
                <a:gd name="T21" fmla="*/ 1 h 20"/>
                <a:gd name="T22" fmla="*/ 0 w 9"/>
                <a:gd name="T23" fmla="*/ 4 h 20"/>
                <a:gd name="T24" fmla="*/ 0 w 9"/>
                <a:gd name="T25" fmla="*/ 5 h 20"/>
                <a:gd name="T26" fmla="*/ 0 w 9"/>
                <a:gd name="T27" fmla="*/ 5 h 20"/>
                <a:gd name="T28" fmla="*/ 0 w 9"/>
                <a:gd name="T29" fmla="*/ 5 h 20"/>
                <a:gd name="T30" fmla="*/ 0 w 9"/>
                <a:gd name="T31" fmla="*/ 5 h 20"/>
                <a:gd name="T32" fmla="*/ 0 w 9"/>
                <a:gd name="T33" fmla="*/ 7 h 20"/>
                <a:gd name="T34" fmla="*/ 1 w 9"/>
                <a:gd name="T35" fmla="*/ 7 h 20"/>
                <a:gd name="T36" fmla="*/ 1 w 9"/>
                <a:gd name="T37" fmla="*/ 7 h 20"/>
                <a:gd name="T38" fmla="*/ 1 w 9"/>
                <a:gd name="T39" fmla="*/ 10 h 20"/>
                <a:gd name="T40" fmla="*/ 1 w 9"/>
                <a:gd name="T41" fmla="*/ 7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0"/>
                <a:gd name="T65" fmla="*/ 9 w 9"/>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0">
                  <a:moveTo>
                    <a:pt x="1" y="15"/>
                  </a:moveTo>
                  <a:lnTo>
                    <a:pt x="1" y="12"/>
                  </a:lnTo>
                  <a:lnTo>
                    <a:pt x="4" y="12"/>
                  </a:lnTo>
                  <a:lnTo>
                    <a:pt x="6" y="7"/>
                  </a:lnTo>
                  <a:lnTo>
                    <a:pt x="9" y="4"/>
                  </a:lnTo>
                  <a:lnTo>
                    <a:pt x="9" y="1"/>
                  </a:lnTo>
                  <a:lnTo>
                    <a:pt x="6" y="1"/>
                  </a:lnTo>
                  <a:lnTo>
                    <a:pt x="6" y="0"/>
                  </a:lnTo>
                  <a:lnTo>
                    <a:pt x="4" y="0"/>
                  </a:lnTo>
                  <a:lnTo>
                    <a:pt x="1" y="0"/>
                  </a:lnTo>
                  <a:lnTo>
                    <a:pt x="0" y="1"/>
                  </a:lnTo>
                  <a:lnTo>
                    <a:pt x="0" y="4"/>
                  </a:lnTo>
                  <a:lnTo>
                    <a:pt x="0" y="6"/>
                  </a:lnTo>
                  <a:lnTo>
                    <a:pt x="0" y="7"/>
                  </a:lnTo>
                  <a:lnTo>
                    <a:pt x="0" y="11"/>
                  </a:lnTo>
                  <a:lnTo>
                    <a:pt x="0" y="12"/>
                  </a:lnTo>
                  <a:lnTo>
                    <a:pt x="0" y="14"/>
                  </a:lnTo>
                  <a:lnTo>
                    <a:pt x="1" y="14"/>
                  </a:lnTo>
                  <a:lnTo>
                    <a:pt x="1" y="15"/>
                  </a:lnTo>
                  <a:lnTo>
                    <a:pt x="1" y="20"/>
                  </a:lnTo>
                  <a:lnTo>
                    <a:pt x="1" y="15"/>
                  </a:lnTo>
                  <a:close/>
                </a:path>
              </a:pathLst>
            </a:custGeom>
            <a:solidFill>
              <a:srgbClr val="A4CA95"/>
            </a:solidFill>
            <a:ln w="9525">
              <a:noFill/>
              <a:round/>
              <a:headEnd/>
              <a:tailEnd/>
            </a:ln>
          </p:spPr>
          <p:txBody>
            <a:bodyPr/>
            <a:lstStyle/>
            <a:p>
              <a:endParaRPr lang="en-US"/>
            </a:p>
          </p:txBody>
        </p:sp>
        <p:sp>
          <p:nvSpPr>
            <p:cNvPr id="3236" name="Freeform 397"/>
            <p:cNvSpPr>
              <a:spLocks/>
            </p:cNvSpPr>
            <p:nvPr/>
          </p:nvSpPr>
          <p:spPr bwMode="gray">
            <a:xfrm>
              <a:off x="4301" y="3350"/>
              <a:ext cx="72" cy="80"/>
            </a:xfrm>
            <a:custGeom>
              <a:avLst/>
              <a:gdLst>
                <a:gd name="T0" fmla="*/ 0 w 72"/>
                <a:gd name="T1" fmla="*/ 9 h 91"/>
                <a:gd name="T2" fmla="*/ 0 w 72"/>
                <a:gd name="T3" fmla="*/ 7 h 91"/>
                <a:gd name="T4" fmla="*/ 2 w 72"/>
                <a:gd name="T5" fmla="*/ 4 h 91"/>
                <a:gd name="T6" fmla="*/ 5 w 72"/>
                <a:gd name="T7" fmla="*/ 1 h 91"/>
                <a:gd name="T8" fmla="*/ 10 w 72"/>
                <a:gd name="T9" fmla="*/ 0 h 91"/>
                <a:gd name="T10" fmla="*/ 10 w 72"/>
                <a:gd name="T11" fmla="*/ 4 h 91"/>
                <a:gd name="T12" fmla="*/ 6 w 72"/>
                <a:gd name="T13" fmla="*/ 4 h 91"/>
                <a:gd name="T14" fmla="*/ 10 w 72"/>
                <a:gd name="T15" fmla="*/ 6 h 91"/>
                <a:gd name="T16" fmla="*/ 13 w 72"/>
                <a:gd name="T17" fmla="*/ 9 h 91"/>
                <a:gd name="T18" fmla="*/ 13 w 72"/>
                <a:gd name="T19" fmla="*/ 9 h 91"/>
                <a:gd name="T20" fmla="*/ 13 w 72"/>
                <a:gd name="T21" fmla="*/ 4 h 91"/>
                <a:gd name="T22" fmla="*/ 17 w 72"/>
                <a:gd name="T23" fmla="*/ 4 h 91"/>
                <a:gd name="T24" fmla="*/ 20 w 72"/>
                <a:gd name="T25" fmla="*/ 0 h 91"/>
                <a:gd name="T26" fmla="*/ 22 w 72"/>
                <a:gd name="T27" fmla="*/ 4 h 91"/>
                <a:gd name="T28" fmla="*/ 25 w 72"/>
                <a:gd name="T29" fmla="*/ 5 h 91"/>
                <a:gd name="T30" fmla="*/ 33 w 72"/>
                <a:gd name="T31" fmla="*/ 5 h 91"/>
                <a:gd name="T32" fmla="*/ 39 w 72"/>
                <a:gd name="T33" fmla="*/ 4 h 91"/>
                <a:gd name="T34" fmla="*/ 39 w 72"/>
                <a:gd name="T35" fmla="*/ 8 h 91"/>
                <a:gd name="T36" fmla="*/ 38 w 72"/>
                <a:gd name="T37" fmla="*/ 9 h 91"/>
                <a:gd name="T38" fmla="*/ 46 w 72"/>
                <a:gd name="T39" fmla="*/ 10 h 91"/>
                <a:gd name="T40" fmla="*/ 53 w 72"/>
                <a:gd name="T41" fmla="*/ 11 h 91"/>
                <a:gd name="T42" fmla="*/ 55 w 72"/>
                <a:gd name="T43" fmla="*/ 14 h 91"/>
                <a:gd name="T44" fmla="*/ 55 w 72"/>
                <a:gd name="T45" fmla="*/ 15 h 91"/>
                <a:gd name="T46" fmla="*/ 55 w 72"/>
                <a:gd name="T47" fmla="*/ 18 h 91"/>
                <a:gd name="T48" fmla="*/ 63 w 72"/>
                <a:gd name="T49" fmla="*/ 22 h 91"/>
                <a:gd name="T50" fmla="*/ 67 w 72"/>
                <a:gd name="T51" fmla="*/ 22 h 91"/>
                <a:gd name="T52" fmla="*/ 72 w 72"/>
                <a:gd name="T53" fmla="*/ 25 h 91"/>
                <a:gd name="T54" fmla="*/ 67 w 72"/>
                <a:gd name="T55" fmla="*/ 25 h 91"/>
                <a:gd name="T56" fmla="*/ 66 w 72"/>
                <a:gd name="T57" fmla="*/ 27 h 91"/>
                <a:gd name="T58" fmla="*/ 63 w 72"/>
                <a:gd name="T59" fmla="*/ 25 h 91"/>
                <a:gd name="T60" fmla="*/ 58 w 72"/>
                <a:gd name="T61" fmla="*/ 25 h 91"/>
                <a:gd name="T62" fmla="*/ 58 w 72"/>
                <a:gd name="T63" fmla="*/ 28 h 91"/>
                <a:gd name="T64" fmla="*/ 66 w 72"/>
                <a:gd name="T65" fmla="*/ 32 h 91"/>
                <a:gd name="T66" fmla="*/ 63 w 72"/>
                <a:gd name="T67" fmla="*/ 33 h 91"/>
                <a:gd name="T68" fmla="*/ 53 w 72"/>
                <a:gd name="T69" fmla="*/ 32 h 91"/>
                <a:gd name="T70" fmla="*/ 58 w 72"/>
                <a:gd name="T71" fmla="*/ 37 h 91"/>
                <a:gd name="T72" fmla="*/ 50 w 72"/>
                <a:gd name="T73" fmla="*/ 33 h 91"/>
                <a:gd name="T74" fmla="*/ 42 w 72"/>
                <a:gd name="T75" fmla="*/ 33 h 91"/>
                <a:gd name="T76" fmla="*/ 38 w 72"/>
                <a:gd name="T77" fmla="*/ 29 h 91"/>
                <a:gd name="T78" fmla="*/ 30 w 72"/>
                <a:gd name="T79" fmla="*/ 28 h 91"/>
                <a:gd name="T80" fmla="*/ 38 w 72"/>
                <a:gd name="T81" fmla="*/ 25 h 91"/>
                <a:gd name="T82" fmla="*/ 42 w 72"/>
                <a:gd name="T83" fmla="*/ 22 h 91"/>
                <a:gd name="T84" fmla="*/ 42 w 72"/>
                <a:gd name="T85" fmla="*/ 18 h 91"/>
                <a:gd name="T86" fmla="*/ 38 w 72"/>
                <a:gd name="T87" fmla="*/ 17 h 91"/>
                <a:gd name="T88" fmla="*/ 38 w 72"/>
                <a:gd name="T89" fmla="*/ 15 h 91"/>
                <a:gd name="T90" fmla="*/ 30 w 72"/>
                <a:gd name="T91" fmla="*/ 12 h 91"/>
                <a:gd name="T92" fmla="*/ 25 w 72"/>
                <a:gd name="T93" fmla="*/ 11 h 91"/>
                <a:gd name="T94" fmla="*/ 17 w 72"/>
                <a:gd name="T95" fmla="*/ 12 h 91"/>
                <a:gd name="T96" fmla="*/ 13 w 72"/>
                <a:gd name="T97" fmla="*/ 11 h 91"/>
                <a:gd name="T98" fmla="*/ 6 w 72"/>
                <a:gd name="T99" fmla="*/ 12 h 91"/>
                <a:gd name="T100" fmla="*/ 5 w 72"/>
                <a:gd name="T101" fmla="*/ 8 h 91"/>
                <a:gd name="T102" fmla="*/ 2 w 72"/>
                <a:gd name="T103" fmla="*/ 10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
                <a:gd name="T157" fmla="*/ 0 h 91"/>
                <a:gd name="T158" fmla="*/ 72 w 72"/>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 h="91">
                  <a:moveTo>
                    <a:pt x="2" y="23"/>
                  </a:moveTo>
                  <a:lnTo>
                    <a:pt x="0" y="20"/>
                  </a:lnTo>
                  <a:lnTo>
                    <a:pt x="0" y="19"/>
                  </a:lnTo>
                  <a:lnTo>
                    <a:pt x="0" y="16"/>
                  </a:lnTo>
                  <a:lnTo>
                    <a:pt x="2" y="12"/>
                  </a:lnTo>
                  <a:lnTo>
                    <a:pt x="2" y="9"/>
                  </a:lnTo>
                  <a:lnTo>
                    <a:pt x="2" y="5"/>
                  </a:lnTo>
                  <a:lnTo>
                    <a:pt x="5" y="1"/>
                  </a:lnTo>
                  <a:lnTo>
                    <a:pt x="6" y="0"/>
                  </a:lnTo>
                  <a:lnTo>
                    <a:pt x="10" y="0"/>
                  </a:lnTo>
                  <a:lnTo>
                    <a:pt x="13" y="0"/>
                  </a:lnTo>
                  <a:lnTo>
                    <a:pt x="10" y="5"/>
                  </a:lnTo>
                  <a:lnTo>
                    <a:pt x="10" y="6"/>
                  </a:lnTo>
                  <a:lnTo>
                    <a:pt x="6" y="8"/>
                  </a:lnTo>
                  <a:lnTo>
                    <a:pt x="10" y="9"/>
                  </a:lnTo>
                  <a:lnTo>
                    <a:pt x="10" y="14"/>
                  </a:lnTo>
                  <a:lnTo>
                    <a:pt x="10" y="16"/>
                  </a:lnTo>
                  <a:lnTo>
                    <a:pt x="13" y="20"/>
                  </a:lnTo>
                  <a:lnTo>
                    <a:pt x="13" y="22"/>
                  </a:lnTo>
                  <a:lnTo>
                    <a:pt x="13" y="20"/>
                  </a:lnTo>
                  <a:lnTo>
                    <a:pt x="13" y="19"/>
                  </a:lnTo>
                  <a:lnTo>
                    <a:pt x="13" y="9"/>
                  </a:lnTo>
                  <a:lnTo>
                    <a:pt x="14" y="6"/>
                  </a:lnTo>
                  <a:lnTo>
                    <a:pt x="17" y="6"/>
                  </a:lnTo>
                  <a:lnTo>
                    <a:pt x="17" y="0"/>
                  </a:lnTo>
                  <a:lnTo>
                    <a:pt x="20" y="0"/>
                  </a:lnTo>
                  <a:lnTo>
                    <a:pt x="22" y="1"/>
                  </a:lnTo>
                  <a:lnTo>
                    <a:pt x="22" y="6"/>
                  </a:lnTo>
                  <a:lnTo>
                    <a:pt x="22" y="8"/>
                  </a:lnTo>
                  <a:lnTo>
                    <a:pt x="25" y="12"/>
                  </a:lnTo>
                  <a:lnTo>
                    <a:pt x="30" y="14"/>
                  </a:lnTo>
                  <a:lnTo>
                    <a:pt x="33" y="12"/>
                  </a:lnTo>
                  <a:lnTo>
                    <a:pt x="33" y="9"/>
                  </a:lnTo>
                  <a:lnTo>
                    <a:pt x="39" y="9"/>
                  </a:lnTo>
                  <a:lnTo>
                    <a:pt x="39" y="14"/>
                  </a:lnTo>
                  <a:lnTo>
                    <a:pt x="39" y="19"/>
                  </a:lnTo>
                  <a:lnTo>
                    <a:pt x="38" y="22"/>
                  </a:lnTo>
                  <a:lnTo>
                    <a:pt x="38" y="20"/>
                  </a:lnTo>
                  <a:lnTo>
                    <a:pt x="42" y="22"/>
                  </a:lnTo>
                  <a:lnTo>
                    <a:pt x="46" y="23"/>
                  </a:lnTo>
                  <a:lnTo>
                    <a:pt x="47" y="23"/>
                  </a:lnTo>
                  <a:lnTo>
                    <a:pt x="53" y="28"/>
                  </a:lnTo>
                  <a:lnTo>
                    <a:pt x="55" y="30"/>
                  </a:lnTo>
                  <a:lnTo>
                    <a:pt x="55" y="34"/>
                  </a:lnTo>
                  <a:lnTo>
                    <a:pt x="53" y="36"/>
                  </a:lnTo>
                  <a:lnTo>
                    <a:pt x="55" y="38"/>
                  </a:lnTo>
                  <a:lnTo>
                    <a:pt x="58" y="42"/>
                  </a:lnTo>
                  <a:lnTo>
                    <a:pt x="55" y="44"/>
                  </a:lnTo>
                  <a:lnTo>
                    <a:pt x="63" y="49"/>
                  </a:lnTo>
                  <a:lnTo>
                    <a:pt x="63" y="53"/>
                  </a:lnTo>
                  <a:lnTo>
                    <a:pt x="66" y="56"/>
                  </a:lnTo>
                  <a:lnTo>
                    <a:pt x="67" y="56"/>
                  </a:lnTo>
                  <a:lnTo>
                    <a:pt x="72" y="60"/>
                  </a:lnTo>
                  <a:lnTo>
                    <a:pt x="72" y="61"/>
                  </a:lnTo>
                  <a:lnTo>
                    <a:pt x="71" y="63"/>
                  </a:lnTo>
                  <a:lnTo>
                    <a:pt x="67" y="64"/>
                  </a:lnTo>
                  <a:lnTo>
                    <a:pt x="66" y="69"/>
                  </a:lnTo>
                  <a:lnTo>
                    <a:pt x="66" y="66"/>
                  </a:lnTo>
                  <a:lnTo>
                    <a:pt x="66" y="63"/>
                  </a:lnTo>
                  <a:lnTo>
                    <a:pt x="63" y="63"/>
                  </a:lnTo>
                  <a:lnTo>
                    <a:pt x="60" y="61"/>
                  </a:lnTo>
                  <a:lnTo>
                    <a:pt x="58" y="60"/>
                  </a:lnTo>
                  <a:lnTo>
                    <a:pt x="55" y="64"/>
                  </a:lnTo>
                  <a:lnTo>
                    <a:pt x="58" y="69"/>
                  </a:lnTo>
                  <a:lnTo>
                    <a:pt x="63" y="75"/>
                  </a:lnTo>
                  <a:lnTo>
                    <a:pt x="66" y="78"/>
                  </a:lnTo>
                  <a:lnTo>
                    <a:pt x="66" y="82"/>
                  </a:lnTo>
                  <a:lnTo>
                    <a:pt x="63" y="83"/>
                  </a:lnTo>
                  <a:lnTo>
                    <a:pt x="58" y="82"/>
                  </a:lnTo>
                  <a:lnTo>
                    <a:pt x="53" y="78"/>
                  </a:lnTo>
                  <a:lnTo>
                    <a:pt x="60" y="86"/>
                  </a:lnTo>
                  <a:lnTo>
                    <a:pt x="58" y="91"/>
                  </a:lnTo>
                  <a:lnTo>
                    <a:pt x="53" y="85"/>
                  </a:lnTo>
                  <a:lnTo>
                    <a:pt x="50" y="82"/>
                  </a:lnTo>
                  <a:lnTo>
                    <a:pt x="47" y="83"/>
                  </a:lnTo>
                  <a:lnTo>
                    <a:pt x="42" y="82"/>
                  </a:lnTo>
                  <a:lnTo>
                    <a:pt x="39" y="72"/>
                  </a:lnTo>
                  <a:lnTo>
                    <a:pt x="38" y="71"/>
                  </a:lnTo>
                  <a:lnTo>
                    <a:pt x="33" y="72"/>
                  </a:lnTo>
                  <a:lnTo>
                    <a:pt x="30" y="69"/>
                  </a:lnTo>
                  <a:lnTo>
                    <a:pt x="33" y="64"/>
                  </a:lnTo>
                  <a:lnTo>
                    <a:pt x="38" y="64"/>
                  </a:lnTo>
                  <a:lnTo>
                    <a:pt x="39" y="61"/>
                  </a:lnTo>
                  <a:lnTo>
                    <a:pt x="42" y="55"/>
                  </a:lnTo>
                  <a:lnTo>
                    <a:pt x="42" y="50"/>
                  </a:lnTo>
                  <a:lnTo>
                    <a:pt x="42" y="44"/>
                  </a:lnTo>
                  <a:lnTo>
                    <a:pt x="39" y="41"/>
                  </a:lnTo>
                  <a:lnTo>
                    <a:pt x="38" y="41"/>
                  </a:lnTo>
                  <a:lnTo>
                    <a:pt x="35" y="41"/>
                  </a:lnTo>
                  <a:lnTo>
                    <a:pt x="38" y="36"/>
                  </a:lnTo>
                  <a:lnTo>
                    <a:pt x="35" y="33"/>
                  </a:lnTo>
                  <a:lnTo>
                    <a:pt x="30" y="30"/>
                  </a:lnTo>
                  <a:lnTo>
                    <a:pt x="30" y="28"/>
                  </a:lnTo>
                  <a:lnTo>
                    <a:pt x="25" y="27"/>
                  </a:lnTo>
                  <a:lnTo>
                    <a:pt x="20" y="30"/>
                  </a:lnTo>
                  <a:lnTo>
                    <a:pt x="17" y="30"/>
                  </a:lnTo>
                  <a:lnTo>
                    <a:pt x="14" y="30"/>
                  </a:lnTo>
                  <a:lnTo>
                    <a:pt x="13" y="28"/>
                  </a:lnTo>
                  <a:lnTo>
                    <a:pt x="10" y="30"/>
                  </a:lnTo>
                  <a:lnTo>
                    <a:pt x="6" y="30"/>
                  </a:lnTo>
                  <a:lnTo>
                    <a:pt x="6" y="22"/>
                  </a:lnTo>
                  <a:lnTo>
                    <a:pt x="5" y="19"/>
                  </a:lnTo>
                  <a:lnTo>
                    <a:pt x="2" y="19"/>
                  </a:lnTo>
                  <a:lnTo>
                    <a:pt x="2" y="23"/>
                  </a:lnTo>
                  <a:close/>
                </a:path>
              </a:pathLst>
            </a:custGeom>
            <a:solidFill>
              <a:srgbClr val="A4CA95"/>
            </a:solidFill>
            <a:ln w="9525">
              <a:noFill/>
              <a:round/>
              <a:headEnd/>
              <a:tailEnd/>
            </a:ln>
          </p:spPr>
          <p:txBody>
            <a:bodyPr/>
            <a:lstStyle/>
            <a:p>
              <a:endParaRPr lang="en-US"/>
            </a:p>
          </p:txBody>
        </p:sp>
        <p:sp>
          <p:nvSpPr>
            <p:cNvPr id="3237" name="Freeform 398"/>
            <p:cNvSpPr>
              <a:spLocks/>
            </p:cNvSpPr>
            <p:nvPr/>
          </p:nvSpPr>
          <p:spPr bwMode="gray">
            <a:xfrm>
              <a:off x="4306" y="3402"/>
              <a:ext cx="17" cy="11"/>
            </a:xfrm>
            <a:custGeom>
              <a:avLst/>
              <a:gdLst>
                <a:gd name="T0" fmla="*/ 1 w 17"/>
                <a:gd name="T1" fmla="*/ 6 h 12"/>
                <a:gd name="T2" fmla="*/ 1 w 17"/>
                <a:gd name="T3" fmla="*/ 6 h 12"/>
                <a:gd name="T4" fmla="*/ 1 w 17"/>
                <a:gd name="T5" fmla="*/ 3 h 12"/>
                <a:gd name="T6" fmla="*/ 1 w 17"/>
                <a:gd name="T7" fmla="*/ 1 h 12"/>
                <a:gd name="T8" fmla="*/ 5 w 17"/>
                <a:gd name="T9" fmla="*/ 0 h 12"/>
                <a:gd name="T10" fmla="*/ 8 w 17"/>
                <a:gd name="T11" fmla="*/ 1 h 12"/>
                <a:gd name="T12" fmla="*/ 9 w 17"/>
                <a:gd name="T13" fmla="*/ 3 h 12"/>
                <a:gd name="T14" fmla="*/ 15 w 17"/>
                <a:gd name="T15" fmla="*/ 3 h 12"/>
                <a:gd name="T16" fmla="*/ 17 w 17"/>
                <a:gd name="T17" fmla="*/ 4 h 12"/>
                <a:gd name="T18" fmla="*/ 17 w 17"/>
                <a:gd name="T19" fmla="*/ 6 h 12"/>
                <a:gd name="T20" fmla="*/ 15 w 17"/>
                <a:gd name="T21" fmla="*/ 6 h 12"/>
                <a:gd name="T22" fmla="*/ 12 w 17"/>
                <a:gd name="T23" fmla="*/ 6 h 12"/>
                <a:gd name="T24" fmla="*/ 9 w 17"/>
                <a:gd name="T25" fmla="*/ 6 h 12"/>
                <a:gd name="T26" fmla="*/ 9 w 17"/>
                <a:gd name="T27" fmla="*/ 6 h 12"/>
                <a:gd name="T28" fmla="*/ 5 w 17"/>
                <a:gd name="T29" fmla="*/ 6 h 12"/>
                <a:gd name="T30" fmla="*/ 5 w 17"/>
                <a:gd name="T31" fmla="*/ 6 h 12"/>
                <a:gd name="T32" fmla="*/ 5 w 17"/>
                <a:gd name="T33" fmla="*/ 6 h 12"/>
                <a:gd name="T34" fmla="*/ 0 w 17"/>
                <a:gd name="T35" fmla="*/ 6 h 12"/>
                <a:gd name="T36" fmla="*/ 1 w 17"/>
                <a:gd name="T37" fmla="*/ 6 h 12"/>
                <a:gd name="T38" fmla="*/ 1 w 17"/>
                <a:gd name="T39" fmla="*/ 6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2"/>
                <a:gd name="T62" fmla="*/ 17 w 17"/>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2">
                  <a:moveTo>
                    <a:pt x="1" y="9"/>
                  </a:moveTo>
                  <a:lnTo>
                    <a:pt x="1" y="6"/>
                  </a:lnTo>
                  <a:lnTo>
                    <a:pt x="1" y="3"/>
                  </a:lnTo>
                  <a:lnTo>
                    <a:pt x="1" y="1"/>
                  </a:lnTo>
                  <a:lnTo>
                    <a:pt x="5" y="0"/>
                  </a:lnTo>
                  <a:lnTo>
                    <a:pt x="8" y="1"/>
                  </a:lnTo>
                  <a:lnTo>
                    <a:pt x="9" y="3"/>
                  </a:lnTo>
                  <a:lnTo>
                    <a:pt x="15" y="3"/>
                  </a:lnTo>
                  <a:lnTo>
                    <a:pt x="17" y="4"/>
                  </a:lnTo>
                  <a:lnTo>
                    <a:pt x="17" y="6"/>
                  </a:lnTo>
                  <a:lnTo>
                    <a:pt x="15" y="6"/>
                  </a:lnTo>
                  <a:lnTo>
                    <a:pt x="12" y="6"/>
                  </a:lnTo>
                  <a:lnTo>
                    <a:pt x="9" y="9"/>
                  </a:lnTo>
                  <a:lnTo>
                    <a:pt x="9" y="12"/>
                  </a:lnTo>
                  <a:lnTo>
                    <a:pt x="5" y="12"/>
                  </a:lnTo>
                  <a:lnTo>
                    <a:pt x="5" y="11"/>
                  </a:lnTo>
                  <a:lnTo>
                    <a:pt x="5" y="9"/>
                  </a:lnTo>
                  <a:lnTo>
                    <a:pt x="0" y="9"/>
                  </a:lnTo>
                  <a:lnTo>
                    <a:pt x="1" y="6"/>
                  </a:lnTo>
                  <a:lnTo>
                    <a:pt x="1" y="9"/>
                  </a:lnTo>
                  <a:close/>
                </a:path>
              </a:pathLst>
            </a:custGeom>
            <a:solidFill>
              <a:srgbClr val="A4CA95"/>
            </a:solidFill>
            <a:ln w="9525">
              <a:noFill/>
              <a:round/>
              <a:headEnd/>
              <a:tailEnd/>
            </a:ln>
          </p:spPr>
          <p:txBody>
            <a:bodyPr/>
            <a:lstStyle/>
            <a:p>
              <a:endParaRPr lang="en-US"/>
            </a:p>
          </p:txBody>
        </p:sp>
        <p:sp>
          <p:nvSpPr>
            <p:cNvPr id="3238" name="Freeform 399"/>
            <p:cNvSpPr>
              <a:spLocks/>
            </p:cNvSpPr>
            <p:nvPr/>
          </p:nvSpPr>
          <p:spPr bwMode="gray">
            <a:xfrm>
              <a:off x="4096" y="3364"/>
              <a:ext cx="288" cy="144"/>
            </a:xfrm>
            <a:custGeom>
              <a:avLst/>
              <a:gdLst>
                <a:gd name="T0" fmla="*/ 235 w 288"/>
                <a:gd name="T1" fmla="*/ 32 h 164"/>
                <a:gd name="T2" fmla="*/ 230 w 288"/>
                <a:gd name="T3" fmla="*/ 29 h 164"/>
                <a:gd name="T4" fmla="*/ 240 w 288"/>
                <a:gd name="T5" fmla="*/ 28 h 164"/>
                <a:gd name="T6" fmla="*/ 247 w 288"/>
                <a:gd name="T7" fmla="*/ 28 h 164"/>
                <a:gd name="T8" fmla="*/ 252 w 288"/>
                <a:gd name="T9" fmla="*/ 33 h 164"/>
                <a:gd name="T10" fmla="*/ 258 w 288"/>
                <a:gd name="T11" fmla="*/ 36 h 164"/>
                <a:gd name="T12" fmla="*/ 268 w 288"/>
                <a:gd name="T13" fmla="*/ 32 h 164"/>
                <a:gd name="T14" fmla="*/ 271 w 288"/>
                <a:gd name="T15" fmla="*/ 38 h 164"/>
                <a:gd name="T16" fmla="*/ 276 w 288"/>
                <a:gd name="T17" fmla="*/ 41 h 164"/>
                <a:gd name="T18" fmla="*/ 283 w 288"/>
                <a:gd name="T19" fmla="*/ 43 h 164"/>
                <a:gd name="T20" fmla="*/ 288 w 288"/>
                <a:gd name="T21" fmla="*/ 47 h 164"/>
                <a:gd name="T22" fmla="*/ 277 w 288"/>
                <a:gd name="T23" fmla="*/ 51 h 164"/>
                <a:gd name="T24" fmla="*/ 268 w 288"/>
                <a:gd name="T25" fmla="*/ 53 h 164"/>
                <a:gd name="T26" fmla="*/ 252 w 288"/>
                <a:gd name="T27" fmla="*/ 54 h 164"/>
                <a:gd name="T28" fmla="*/ 240 w 288"/>
                <a:gd name="T29" fmla="*/ 59 h 164"/>
                <a:gd name="T30" fmla="*/ 225 w 288"/>
                <a:gd name="T31" fmla="*/ 64 h 164"/>
                <a:gd name="T32" fmla="*/ 215 w 288"/>
                <a:gd name="T33" fmla="*/ 65 h 164"/>
                <a:gd name="T34" fmla="*/ 218 w 288"/>
                <a:gd name="T35" fmla="*/ 59 h 164"/>
                <a:gd name="T36" fmla="*/ 205 w 288"/>
                <a:gd name="T37" fmla="*/ 54 h 164"/>
                <a:gd name="T38" fmla="*/ 193 w 288"/>
                <a:gd name="T39" fmla="*/ 53 h 164"/>
                <a:gd name="T40" fmla="*/ 186 w 288"/>
                <a:gd name="T41" fmla="*/ 53 h 164"/>
                <a:gd name="T42" fmla="*/ 111 w 288"/>
                <a:gd name="T43" fmla="*/ 51 h 164"/>
                <a:gd name="T44" fmla="*/ 103 w 288"/>
                <a:gd name="T45" fmla="*/ 45 h 164"/>
                <a:gd name="T46" fmla="*/ 97 w 288"/>
                <a:gd name="T47" fmla="*/ 40 h 164"/>
                <a:gd name="T48" fmla="*/ 89 w 288"/>
                <a:gd name="T49" fmla="*/ 33 h 164"/>
                <a:gd name="T50" fmla="*/ 75 w 288"/>
                <a:gd name="T51" fmla="*/ 32 h 164"/>
                <a:gd name="T52" fmla="*/ 58 w 288"/>
                <a:gd name="T53" fmla="*/ 29 h 164"/>
                <a:gd name="T54" fmla="*/ 46 w 288"/>
                <a:gd name="T55" fmla="*/ 33 h 164"/>
                <a:gd name="T56" fmla="*/ 53 w 288"/>
                <a:gd name="T57" fmla="*/ 28 h 164"/>
                <a:gd name="T58" fmla="*/ 38 w 288"/>
                <a:gd name="T59" fmla="*/ 31 h 164"/>
                <a:gd name="T60" fmla="*/ 28 w 288"/>
                <a:gd name="T61" fmla="*/ 38 h 164"/>
                <a:gd name="T62" fmla="*/ 17 w 288"/>
                <a:gd name="T63" fmla="*/ 41 h 164"/>
                <a:gd name="T64" fmla="*/ 32 w 288"/>
                <a:gd name="T65" fmla="*/ 33 h 164"/>
                <a:gd name="T66" fmla="*/ 17 w 288"/>
                <a:gd name="T67" fmla="*/ 31 h 164"/>
                <a:gd name="T68" fmla="*/ 21 w 288"/>
                <a:gd name="T69" fmla="*/ 22 h 164"/>
                <a:gd name="T70" fmla="*/ 10 w 288"/>
                <a:gd name="T71" fmla="*/ 19 h 164"/>
                <a:gd name="T72" fmla="*/ 8 w 288"/>
                <a:gd name="T73" fmla="*/ 16 h 164"/>
                <a:gd name="T74" fmla="*/ 8 w 288"/>
                <a:gd name="T75" fmla="*/ 16 h 164"/>
                <a:gd name="T76" fmla="*/ 17 w 288"/>
                <a:gd name="T77" fmla="*/ 15 h 164"/>
                <a:gd name="T78" fmla="*/ 16 w 288"/>
                <a:gd name="T79" fmla="*/ 12 h 164"/>
                <a:gd name="T80" fmla="*/ 10 w 288"/>
                <a:gd name="T81" fmla="*/ 9 h 164"/>
                <a:gd name="T82" fmla="*/ 21 w 288"/>
                <a:gd name="T83" fmla="*/ 5 h 164"/>
                <a:gd name="T84" fmla="*/ 28 w 288"/>
                <a:gd name="T85" fmla="*/ 3 h 164"/>
                <a:gd name="T86" fmla="*/ 44 w 288"/>
                <a:gd name="T87" fmla="*/ 3 h 164"/>
                <a:gd name="T88" fmla="*/ 50 w 288"/>
                <a:gd name="T89" fmla="*/ 4 h 164"/>
                <a:gd name="T90" fmla="*/ 69 w 288"/>
                <a:gd name="T91" fmla="*/ 5 h 164"/>
                <a:gd name="T92" fmla="*/ 238 w 288"/>
                <a:gd name="T93" fmla="*/ 38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8"/>
                <a:gd name="T142" fmla="*/ 0 h 164"/>
                <a:gd name="T143" fmla="*/ 288 w 288"/>
                <a:gd name="T144" fmla="*/ 164 h 1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8" h="164">
                  <a:moveTo>
                    <a:pt x="230" y="87"/>
                  </a:moveTo>
                  <a:lnTo>
                    <a:pt x="232" y="86"/>
                  </a:lnTo>
                  <a:lnTo>
                    <a:pt x="235" y="80"/>
                  </a:lnTo>
                  <a:lnTo>
                    <a:pt x="235" y="76"/>
                  </a:lnTo>
                  <a:lnTo>
                    <a:pt x="230" y="75"/>
                  </a:lnTo>
                  <a:lnTo>
                    <a:pt x="230" y="73"/>
                  </a:lnTo>
                  <a:lnTo>
                    <a:pt x="232" y="69"/>
                  </a:lnTo>
                  <a:lnTo>
                    <a:pt x="235" y="67"/>
                  </a:lnTo>
                  <a:lnTo>
                    <a:pt x="240" y="70"/>
                  </a:lnTo>
                  <a:lnTo>
                    <a:pt x="240" y="67"/>
                  </a:lnTo>
                  <a:lnTo>
                    <a:pt x="244" y="69"/>
                  </a:lnTo>
                  <a:lnTo>
                    <a:pt x="247" y="70"/>
                  </a:lnTo>
                  <a:lnTo>
                    <a:pt x="251" y="73"/>
                  </a:lnTo>
                  <a:lnTo>
                    <a:pt x="252" y="76"/>
                  </a:lnTo>
                  <a:lnTo>
                    <a:pt x="252" y="83"/>
                  </a:lnTo>
                  <a:lnTo>
                    <a:pt x="252" y="81"/>
                  </a:lnTo>
                  <a:lnTo>
                    <a:pt x="255" y="89"/>
                  </a:lnTo>
                  <a:lnTo>
                    <a:pt x="258" y="89"/>
                  </a:lnTo>
                  <a:lnTo>
                    <a:pt x="260" y="87"/>
                  </a:lnTo>
                  <a:lnTo>
                    <a:pt x="265" y="81"/>
                  </a:lnTo>
                  <a:lnTo>
                    <a:pt x="268" y="80"/>
                  </a:lnTo>
                  <a:lnTo>
                    <a:pt x="268" y="83"/>
                  </a:lnTo>
                  <a:lnTo>
                    <a:pt x="271" y="87"/>
                  </a:lnTo>
                  <a:lnTo>
                    <a:pt x="271" y="94"/>
                  </a:lnTo>
                  <a:lnTo>
                    <a:pt x="272" y="97"/>
                  </a:lnTo>
                  <a:lnTo>
                    <a:pt x="272" y="100"/>
                  </a:lnTo>
                  <a:lnTo>
                    <a:pt x="276" y="102"/>
                  </a:lnTo>
                  <a:lnTo>
                    <a:pt x="277" y="103"/>
                  </a:lnTo>
                  <a:lnTo>
                    <a:pt x="277" y="108"/>
                  </a:lnTo>
                  <a:lnTo>
                    <a:pt x="283" y="108"/>
                  </a:lnTo>
                  <a:lnTo>
                    <a:pt x="280" y="114"/>
                  </a:lnTo>
                  <a:lnTo>
                    <a:pt x="285" y="114"/>
                  </a:lnTo>
                  <a:lnTo>
                    <a:pt x="288" y="119"/>
                  </a:lnTo>
                  <a:lnTo>
                    <a:pt x="285" y="124"/>
                  </a:lnTo>
                  <a:lnTo>
                    <a:pt x="280" y="125"/>
                  </a:lnTo>
                  <a:lnTo>
                    <a:pt x="277" y="125"/>
                  </a:lnTo>
                  <a:lnTo>
                    <a:pt x="277" y="130"/>
                  </a:lnTo>
                  <a:lnTo>
                    <a:pt x="272" y="131"/>
                  </a:lnTo>
                  <a:lnTo>
                    <a:pt x="268" y="130"/>
                  </a:lnTo>
                  <a:lnTo>
                    <a:pt x="263" y="130"/>
                  </a:lnTo>
                  <a:lnTo>
                    <a:pt x="258" y="131"/>
                  </a:lnTo>
                  <a:lnTo>
                    <a:pt x="252" y="136"/>
                  </a:lnTo>
                  <a:lnTo>
                    <a:pt x="247" y="139"/>
                  </a:lnTo>
                  <a:lnTo>
                    <a:pt x="244" y="141"/>
                  </a:lnTo>
                  <a:lnTo>
                    <a:pt x="240" y="146"/>
                  </a:lnTo>
                  <a:lnTo>
                    <a:pt x="235" y="150"/>
                  </a:lnTo>
                  <a:lnTo>
                    <a:pt x="227" y="157"/>
                  </a:lnTo>
                  <a:lnTo>
                    <a:pt x="225" y="158"/>
                  </a:lnTo>
                  <a:lnTo>
                    <a:pt x="219" y="161"/>
                  </a:lnTo>
                  <a:lnTo>
                    <a:pt x="215" y="164"/>
                  </a:lnTo>
                  <a:lnTo>
                    <a:pt x="215" y="161"/>
                  </a:lnTo>
                  <a:lnTo>
                    <a:pt x="218" y="160"/>
                  </a:lnTo>
                  <a:lnTo>
                    <a:pt x="218" y="153"/>
                  </a:lnTo>
                  <a:lnTo>
                    <a:pt x="218" y="147"/>
                  </a:lnTo>
                  <a:lnTo>
                    <a:pt x="215" y="139"/>
                  </a:lnTo>
                  <a:lnTo>
                    <a:pt x="207" y="139"/>
                  </a:lnTo>
                  <a:lnTo>
                    <a:pt x="205" y="136"/>
                  </a:lnTo>
                  <a:lnTo>
                    <a:pt x="202" y="135"/>
                  </a:lnTo>
                  <a:lnTo>
                    <a:pt x="194" y="136"/>
                  </a:lnTo>
                  <a:lnTo>
                    <a:pt x="193" y="130"/>
                  </a:lnTo>
                  <a:lnTo>
                    <a:pt x="190" y="130"/>
                  </a:lnTo>
                  <a:lnTo>
                    <a:pt x="186" y="128"/>
                  </a:lnTo>
                  <a:lnTo>
                    <a:pt x="186" y="131"/>
                  </a:lnTo>
                  <a:lnTo>
                    <a:pt x="119" y="130"/>
                  </a:lnTo>
                  <a:lnTo>
                    <a:pt x="116" y="128"/>
                  </a:lnTo>
                  <a:lnTo>
                    <a:pt x="111" y="125"/>
                  </a:lnTo>
                  <a:lnTo>
                    <a:pt x="108" y="124"/>
                  </a:lnTo>
                  <a:lnTo>
                    <a:pt x="103" y="116"/>
                  </a:lnTo>
                  <a:lnTo>
                    <a:pt x="103" y="111"/>
                  </a:lnTo>
                  <a:lnTo>
                    <a:pt x="102" y="108"/>
                  </a:lnTo>
                  <a:lnTo>
                    <a:pt x="99" y="103"/>
                  </a:lnTo>
                  <a:lnTo>
                    <a:pt x="97" y="97"/>
                  </a:lnTo>
                  <a:lnTo>
                    <a:pt x="94" y="94"/>
                  </a:lnTo>
                  <a:lnTo>
                    <a:pt x="89" y="89"/>
                  </a:lnTo>
                  <a:lnTo>
                    <a:pt x="89" y="83"/>
                  </a:lnTo>
                  <a:lnTo>
                    <a:pt x="83" y="86"/>
                  </a:lnTo>
                  <a:lnTo>
                    <a:pt x="82" y="86"/>
                  </a:lnTo>
                  <a:lnTo>
                    <a:pt x="75" y="80"/>
                  </a:lnTo>
                  <a:lnTo>
                    <a:pt x="71" y="76"/>
                  </a:lnTo>
                  <a:lnTo>
                    <a:pt x="66" y="80"/>
                  </a:lnTo>
                  <a:lnTo>
                    <a:pt x="58" y="73"/>
                  </a:lnTo>
                  <a:lnTo>
                    <a:pt x="53" y="75"/>
                  </a:lnTo>
                  <a:lnTo>
                    <a:pt x="50" y="76"/>
                  </a:lnTo>
                  <a:lnTo>
                    <a:pt x="46" y="83"/>
                  </a:lnTo>
                  <a:lnTo>
                    <a:pt x="46" y="76"/>
                  </a:lnTo>
                  <a:lnTo>
                    <a:pt x="49" y="75"/>
                  </a:lnTo>
                  <a:lnTo>
                    <a:pt x="53" y="69"/>
                  </a:lnTo>
                  <a:lnTo>
                    <a:pt x="49" y="69"/>
                  </a:lnTo>
                  <a:lnTo>
                    <a:pt x="44" y="73"/>
                  </a:lnTo>
                  <a:lnTo>
                    <a:pt x="38" y="76"/>
                  </a:lnTo>
                  <a:lnTo>
                    <a:pt x="36" y="83"/>
                  </a:lnTo>
                  <a:lnTo>
                    <a:pt x="32" y="94"/>
                  </a:lnTo>
                  <a:lnTo>
                    <a:pt x="28" y="95"/>
                  </a:lnTo>
                  <a:lnTo>
                    <a:pt x="24" y="102"/>
                  </a:lnTo>
                  <a:lnTo>
                    <a:pt x="17" y="102"/>
                  </a:lnTo>
                  <a:lnTo>
                    <a:pt x="17" y="100"/>
                  </a:lnTo>
                  <a:lnTo>
                    <a:pt x="24" y="94"/>
                  </a:lnTo>
                  <a:lnTo>
                    <a:pt x="28" y="87"/>
                  </a:lnTo>
                  <a:lnTo>
                    <a:pt x="32" y="83"/>
                  </a:lnTo>
                  <a:lnTo>
                    <a:pt x="32" y="81"/>
                  </a:lnTo>
                  <a:lnTo>
                    <a:pt x="21" y="81"/>
                  </a:lnTo>
                  <a:lnTo>
                    <a:pt x="17" y="75"/>
                  </a:lnTo>
                  <a:lnTo>
                    <a:pt x="10" y="69"/>
                  </a:lnTo>
                  <a:lnTo>
                    <a:pt x="8" y="67"/>
                  </a:lnTo>
                  <a:lnTo>
                    <a:pt x="21" y="53"/>
                  </a:lnTo>
                  <a:lnTo>
                    <a:pt x="21" y="47"/>
                  </a:lnTo>
                  <a:lnTo>
                    <a:pt x="16" y="47"/>
                  </a:lnTo>
                  <a:lnTo>
                    <a:pt x="10" y="47"/>
                  </a:lnTo>
                  <a:lnTo>
                    <a:pt x="8" y="48"/>
                  </a:lnTo>
                  <a:lnTo>
                    <a:pt x="8" y="44"/>
                  </a:lnTo>
                  <a:lnTo>
                    <a:pt x="8" y="40"/>
                  </a:lnTo>
                  <a:lnTo>
                    <a:pt x="7" y="44"/>
                  </a:lnTo>
                  <a:lnTo>
                    <a:pt x="0" y="40"/>
                  </a:lnTo>
                  <a:lnTo>
                    <a:pt x="8" y="39"/>
                  </a:lnTo>
                  <a:lnTo>
                    <a:pt x="10" y="34"/>
                  </a:lnTo>
                  <a:lnTo>
                    <a:pt x="16" y="37"/>
                  </a:lnTo>
                  <a:lnTo>
                    <a:pt x="17" y="37"/>
                  </a:lnTo>
                  <a:lnTo>
                    <a:pt x="21" y="37"/>
                  </a:lnTo>
                  <a:lnTo>
                    <a:pt x="17" y="31"/>
                  </a:lnTo>
                  <a:lnTo>
                    <a:pt x="16" y="31"/>
                  </a:lnTo>
                  <a:lnTo>
                    <a:pt x="13" y="26"/>
                  </a:lnTo>
                  <a:lnTo>
                    <a:pt x="13" y="25"/>
                  </a:lnTo>
                  <a:lnTo>
                    <a:pt x="10" y="22"/>
                  </a:lnTo>
                  <a:lnTo>
                    <a:pt x="13" y="17"/>
                  </a:lnTo>
                  <a:lnTo>
                    <a:pt x="16" y="17"/>
                  </a:lnTo>
                  <a:lnTo>
                    <a:pt x="21" y="12"/>
                  </a:lnTo>
                  <a:lnTo>
                    <a:pt x="24" y="7"/>
                  </a:lnTo>
                  <a:lnTo>
                    <a:pt x="25" y="6"/>
                  </a:lnTo>
                  <a:lnTo>
                    <a:pt x="28" y="3"/>
                  </a:lnTo>
                  <a:lnTo>
                    <a:pt x="32" y="0"/>
                  </a:lnTo>
                  <a:lnTo>
                    <a:pt x="36" y="0"/>
                  </a:lnTo>
                  <a:lnTo>
                    <a:pt x="44" y="3"/>
                  </a:lnTo>
                  <a:lnTo>
                    <a:pt x="46" y="3"/>
                  </a:lnTo>
                  <a:lnTo>
                    <a:pt x="46" y="6"/>
                  </a:lnTo>
                  <a:lnTo>
                    <a:pt x="50" y="6"/>
                  </a:lnTo>
                  <a:lnTo>
                    <a:pt x="58" y="7"/>
                  </a:lnTo>
                  <a:lnTo>
                    <a:pt x="63" y="11"/>
                  </a:lnTo>
                  <a:lnTo>
                    <a:pt x="69" y="12"/>
                  </a:lnTo>
                  <a:lnTo>
                    <a:pt x="225" y="135"/>
                  </a:lnTo>
                  <a:lnTo>
                    <a:pt x="243" y="103"/>
                  </a:lnTo>
                  <a:lnTo>
                    <a:pt x="238" y="95"/>
                  </a:lnTo>
                  <a:lnTo>
                    <a:pt x="230" y="87"/>
                  </a:lnTo>
                  <a:close/>
                </a:path>
              </a:pathLst>
            </a:custGeom>
            <a:solidFill>
              <a:srgbClr val="A4CA95"/>
            </a:solidFill>
            <a:ln w="9525">
              <a:noFill/>
              <a:round/>
              <a:headEnd/>
              <a:tailEnd/>
            </a:ln>
          </p:spPr>
          <p:txBody>
            <a:bodyPr/>
            <a:lstStyle/>
            <a:p>
              <a:endParaRPr lang="en-US"/>
            </a:p>
          </p:txBody>
        </p:sp>
        <p:sp>
          <p:nvSpPr>
            <p:cNvPr id="3239" name="Freeform 400"/>
            <p:cNvSpPr>
              <a:spLocks/>
            </p:cNvSpPr>
            <p:nvPr/>
          </p:nvSpPr>
          <p:spPr bwMode="gray">
            <a:xfrm>
              <a:off x="4157" y="3357"/>
              <a:ext cx="183" cy="126"/>
            </a:xfrm>
            <a:custGeom>
              <a:avLst/>
              <a:gdLst>
                <a:gd name="T0" fmla="*/ 14 w 183"/>
                <a:gd name="T1" fmla="*/ 8 h 143"/>
                <a:gd name="T2" fmla="*/ 25 w 183"/>
                <a:gd name="T3" fmla="*/ 8 h 143"/>
                <a:gd name="T4" fmla="*/ 33 w 183"/>
                <a:gd name="T5" fmla="*/ 8 h 143"/>
                <a:gd name="T6" fmla="*/ 30 w 183"/>
                <a:gd name="T7" fmla="*/ 10 h 143"/>
                <a:gd name="T8" fmla="*/ 42 w 183"/>
                <a:gd name="T9" fmla="*/ 8 h 143"/>
                <a:gd name="T10" fmla="*/ 50 w 183"/>
                <a:gd name="T11" fmla="*/ 5 h 143"/>
                <a:gd name="T12" fmla="*/ 55 w 183"/>
                <a:gd name="T13" fmla="*/ 8 h 143"/>
                <a:gd name="T14" fmla="*/ 68 w 183"/>
                <a:gd name="T15" fmla="*/ 10 h 143"/>
                <a:gd name="T16" fmla="*/ 75 w 183"/>
                <a:gd name="T17" fmla="*/ 10 h 143"/>
                <a:gd name="T18" fmla="*/ 78 w 183"/>
                <a:gd name="T19" fmla="*/ 13 h 143"/>
                <a:gd name="T20" fmla="*/ 83 w 183"/>
                <a:gd name="T21" fmla="*/ 15 h 143"/>
                <a:gd name="T22" fmla="*/ 96 w 183"/>
                <a:gd name="T23" fmla="*/ 16 h 143"/>
                <a:gd name="T24" fmla="*/ 99 w 183"/>
                <a:gd name="T25" fmla="*/ 12 h 143"/>
                <a:gd name="T26" fmla="*/ 103 w 183"/>
                <a:gd name="T27" fmla="*/ 11 h 143"/>
                <a:gd name="T28" fmla="*/ 111 w 183"/>
                <a:gd name="T29" fmla="*/ 14 h 143"/>
                <a:gd name="T30" fmla="*/ 124 w 183"/>
                <a:gd name="T31" fmla="*/ 15 h 143"/>
                <a:gd name="T32" fmla="*/ 125 w 183"/>
                <a:gd name="T33" fmla="*/ 16 h 143"/>
                <a:gd name="T34" fmla="*/ 132 w 183"/>
                <a:gd name="T35" fmla="*/ 13 h 143"/>
                <a:gd name="T36" fmla="*/ 132 w 183"/>
                <a:gd name="T37" fmla="*/ 10 h 143"/>
                <a:gd name="T38" fmla="*/ 129 w 183"/>
                <a:gd name="T39" fmla="*/ 8 h 143"/>
                <a:gd name="T40" fmla="*/ 129 w 183"/>
                <a:gd name="T41" fmla="*/ 4 h 143"/>
                <a:gd name="T42" fmla="*/ 132 w 183"/>
                <a:gd name="T43" fmla="*/ 3 h 143"/>
                <a:gd name="T44" fmla="*/ 133 w 183"/>
                <a:gd name="T45" fmla="*/ 4 h 143"/>
                <a:gd name="T46" fmla="*/ 136 w 183"/>
                <a:gd name="T47" fmla="*/ 6 h 143"/>
                <a:gd name="T48" fmla="*/ 136 w 183"/>
                <a:gd name="T49" fmla="*/ 10 h 143"/>
                <a:gd name="T50" fmla="*/ 141 w 183"/>
                <a:gd name="T51" fmla="*/ 12 h 143"/>
                <a:gd name="T52" fmla="*/ 146 w 183"/>
                <a:gd name="T53" fmla="*/ 9 h 143"/>
                <a:gd name="T54" fmla="*/ 146 w 183"/>
                <a:gd name="T55" fmla="*/ 17 h 143"/>
                <a:gd name="T56" fmla="*/ 157 w 183"/>
                <a:gd name="T57" fmla="*/ 13 h 143"/>
                <a:gd name="T58" fmla="*/ 157 w 183"/>
                <a:gd name="T59" fmla="*/ 9 h 143"/>
                <a:gd name="T60" fmla="*/ 161 w 183"/>
                <a:gd name="T61" fmla="*/ 15 h 143"/>
                <a:gd name="T62" fmla="*/ 154 w 183"/>
                <a:gd name="T63" fmla="*/ 19 h 143"/>
                <a:gd name="T64" fmla="*/ 141 w 183"/>
                <a:gd name="T65" fmla="*/ 21 h 143"/>
                <a:gd name="T66" fmla="*/ 141 w 183"/>
                <a:gd name="T67" fmla="*/ 27 h 143"/>
                <a:gd name="T68" fmla="*/ 136 w 183"/>
                <a:gd name="T69" fmla="*/ 29 h 143"/>
                <a:gd name="T70" fmla="*/ 129 w 183"/>
                <a:gd name="T71" fmla="*/ 33 h 143"/>
                <a:gd name="T72" fmla="*/ 129 w 183"/>
                <a:gd name="T73" fmla="*/ 37 h 143"/>
                <a:gd name="T74" fmla="*/ 132 w 183"/>
                <a:gd name="T75" fmla="*/ 41 h 143"/>
                <a:gd name="T76" fmla="*/ 141 w 183"/>
                <a:gd name="T77" fmla="*/ 42 h 143"/>
                <a:gd name="T78" fmla="*/ 149 w 183"/>
                <a:gd name="T79" fmla="*/ 43 h 143"/>
                <a:gd name="T80" fmla="*/ 158 w 183"/>
                <a:gd name="T81" fmla="*/ 48 h 143"/>
                <a:gd name="T82" fmla="*/ 166 w 183"/>
                <a:gd name="T83" fmla="*/ 49 h 143"/>
                <a:gd name="T84" fmla="*/ 169 w 183"/>
                <a:gd name="T85" fmla="*/ 48 h 143"/>
                <a:gd name="T86" fmla="*/ 177 w 183"/>
                <a:gd name="T87" fmla="*/ 43 h 143"/>
                <a:gd name="T88" fmla="*/ 182 w 183"/>
                <a:gd name="T89" fmla="*/ 38 h 143"/>
                <a:gd name="T90" fmla="*/ 0 w 183"/>
                <a:gd name="T91" fmla="*/ 11 h 1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
                <a:gd name="T139" fmla="*/ 0 h 143"/>
                <a:gd name="T140" fmla="*/ 183 w 183"/>
                <a:gd name="T141" fmla="*/ 143 h 1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 h="143">
                  <a:moveTo>
                    <a:pt x="10" y="21"/>
                  </a:moveTo>
                  <a:lnTo>
                    <a:pt x="13" y="19"/>
                  </a:lnTo>
                  <a:lnTo>
                    <a:pt x="14" y="19"/>
                  </a:lnTo>
                  <a:lnTo>
                    <a:pt x="21" y="21"/>
                  </a:lnTo>
                  <a:lnTo>
                    <a:pt x="22" y="24"/>
                  </a:lnTo>
                  <a:lnTo>
                    <a:pt x="25" y="19"/>
                  </a:lnTo>
                  <a:lnTo>
                    <a:pt x="28" y="18"/>
                  </a:lnTo>
                  <a:lnTo>
                    <a:pt x="30" y="18"/>
                  </a:lnTo>
                  <a:lnTo>
                    <a:pt x="33" y="18"/>
                  </a:lnTo>
                  <a:lnTo>
                    <a:pt x="30" y="19"/>
                  </a:lnTo>
                  <a:lnTo>
                    <a:pt x="30" y="21"/>
                  </a:lnTo>
                  <a:lnTo>
                    <a:pt x="30" y="24"/>
                  </a:lnTo>
                  <a:lnTo>
                    <a:pt x="36" y="21"/>
                  </a:lnTo>
                  <a:lnTo>
                    <a:pt x="38" y="19"/>
                  </a:lnTo>
                  <a:lnTo>
                    <a:pt x="42" y="18"/>
                  </a:lnTo>
                  <a:lnTo>
                    <a:pt x="46" y="14"/>
                  </a:lnTo>
                  <a:lnTo>
                    <a:pt x="47" y="13"/>
                  </a:lnTo>
                  <a:lnTo>
                    <a:pt x="50" y="13"/>
                  </a:lnTo>
                  <a:lnTo>
                    <a:pt x="50" y="18"/>
                  </a:lnTo>
                  <a:lnTo>
                    <a:pt x="53" y="19"/>
                  </a:lnTo>
                  <a:lnTo>
                    <a:pt x="55" y="18"/>
                  </a:lnTo>
                  <a:lnTo>
                    <a:pt x="58" y="14"/>
                  </a:lnTo>
                  <a:lnTo>
                    <a:pt x="61" y="19"/>
                  </a:lnTo>
                  <a:lnTo>
                    <a:pt x="68" y="24"/>
                  </a:lnTo>
                  <a:lnTo>
                    <a:pt x="68" y="25"/>
                  </a:lnTo>
                  <a:lnTo>
                    <a:pt x="71" y="25"/>
                  </a:lnTo>
                  <a:lnTo>
                    <a:pt x="75" y="25"/>
                  </a:lnTo>
                  <a:lnTo>
                    <a:pt x="78" y="27"/>
                  </a:lnTo>
                  <a:lnTo>
                    <a:pt x="78" y="29"/>
                  </a:lnTo>
                  <a:lnTo>
                    <a:pt x="78" y="32"/>
                  </a:lnTo>
                  <a:lnTo>
                    <a:pt x="80" y="33"/>
                  </a:lnTo>
                  <a:lnTo>
                    <a:pt x="83" y="33"/>
                  </a:lnTo>
                  <a:lnTo>
                    <a:pt x="83" y="35"/>
                  </a:lnTo>
                  <a:lnTo>
                    <a:pt x="88" y="33"/>
                  </a:lnTo>
                  <a:lnTo>
                    <a:pt x="94" y="38"/>
                  </a:lnTo>
                  <a:lnTo>
                    <a:pt x="96" y="38"/>
                  </a:lnTo>
                  <a:lnTo>
                    <a:pt x="96" y="35"/>
                  </a:lnTo>
                  <a:lnTo>
                    <a:pt x="99" y="32"/>
                  </a:lnTo>
                  <a:lnTo>
                    <a:pt x="99" y="29"/>
                  </a:lnTo>
                  <a:lnTo>
                    <a:pt x="96" y="29"/>
                  </a:lnTo>
                  <a:lnTo>
                    <a:pt x="100" y="27"/>
                  </a:lnTo>
                  <a:lnTo>
                    <a:pt x="103" y="27"/>
                  </a:lnTo>
                  <a:lnTo>
                    <a:pt x="107" y="29"/>
                  </a:lnTo>
                  <a:lnTo>
                    <a:pt x="108" y="32"/>
                  </a:lnTo>
                  <a:lnTo>
                    <a:pt x="111" y="33"/>
                  </a:lnTo>
                  <a:lnTo>
                    <a:pt x="113" y="33"/>
                  </a:lnTo>
                  <a:lnTo>
                    <a:pt x="119" y="35"/>
                  </a:lnTo>
                  <a:lnTo>
                    <a:pt x="124" y="35"/>
                  </a:lnTo>
                  <a:lnTo>
                    <a:pt x="125" y="33"/>
                  </a:lnTo>
                  <a:lnTo>
                    <a:pt x="129" y="33"/>
                  </a:lnTo>
                  <a:lnTo>
                    <a:pt x="125" y="38"/>
                  </a:lnTo>
                  <a:lnTo>
                    <a:pt x="125" y="40"/>
                  </a:lnTo>
                  <a:lnTo>
                    <a:pt x="129" y="38"/>
                  </a:lnTo>
                  <a:lnTo>
                    <a:pt x="132" y="32"/>
                  </a:lnTo>
                  <a:lnTo>
                    <a:pt x="133" y="29"/>
                  </a:lnTo>
                  <a:lnTo>
                    <a:pt x="133" y="27"/>
                  </a:lnTo>
                  <a:lnTo>
                    <a:pt x="132" y="25"/>
                  </a:lnTo>
                  <a:lnTo>
                    <a:pt x="133" y="21"/>
                  </a:lnTo>
                  <a:lnTo>
                    <a:pt x="129" y="19"/>
                  </a:lnTo>
                  <a:lnTo>
                    <a:pt x="129" y="18"/>
                  </a:lnTo>
                  <a:lnTo>
                    <a:pt x="125" y="13"/>
                  </a:lnTo>
                  <a:lnTo>
                    <a:pt x="125" y="11"/>
                  </a:lnTo>
                  <a:lnTo>
                    <a:pt x="129" y="7"/>
                  </a:lnTo>
                  <a:lnTo>
                    <a:pt x="125" y="5"/>
                  </a:lnTo>
                  <a:lnTo>
                    <a:pt x="129" y="0"/>
                  </a:lnTo>
                  <a:lnTo>
                    <a:pt x="132" y="3"/>
                  </a:lnTo>
                  <a:lnTo>
                    <a:pt x="132" y="0"/>
                  </a:lnTo>
                  <a:lnTo>
                    <a:pt x="132" y="3"/>
                  </a:lnTo>
                  <a:lnTo>
                    <a:pt x="133" y="5"/>
                  </a:lnTo>
                  <a:lnTo>
                    <a:pt x="133" y="11"/>
                  </a:lnTo>
                  <a:lnTo>
                    <a:pt x="133" y="13"/>
                  </a:lnTo>
                  <a:lnTo>
                    <a:pt x="136" y="14"/>
                  </a:lnTo>
                  <a:lnTo>
                    <a:pt x="136" y="18"/>
                  </a:lnTo>
                  <a:lnTo>
                    <a:pt x="136" y="19"/>
                  </a:lnTo>
                  <a:lnTo>
                    <a:pt x="136" y="24"/>
                  </a:lnTo>
                  <a:lnTo>
                    <a:pt x="138" y="24"/>
                  </a:lnTo>
                  <a:lnTo>
                    <a:pt x="138" y="25"/>
                  </a:lnTo>
                  <a:lnTo>
                    <a:pt x="141" y="29"/>
                  </a:lnTo>
                  <a:lnTo>
                    <a:pt x="141" y="32"/>
                  </a:lnTo>
                  <a:lnTo>
                    <a:pt x="144" y="25"/>
                  </a:lnTo>
                  <a:lnTo>
                    <a:pt x="146" y="21"/>
                  </a:lnTo>
                  <a:lnTo>
                    <a:pt x="149" y="27"/>
                  </a:lnTo>
                  <a:lnTo>
                    <a:pt x="146" y="29"/>
                  </a:lnTo>
                  <a:lnTo>
                    <a:pt x="146" y="40"/>
                  </a:lnTo>
                  <a:lnTo>
                    <a:pt x="150" y="40"/>
                  </a:lnTo>
                  <a:lnTo>
                    <a:pt x="154" y="33"/>
                  </a:lnTo>
                  <a:lnTo>
                    <a:pt x="157" y="32"/>
                  </a:lnTo>
                  <a:lnTo>
                    <a:pt x="157" y="27"/>
                  </a:lnTo>
                  <a:lnTo>
                    <a:pt x="157" y="24"/>
                  </a:lnTo>
                  <a:lnTo>
                    <a:pt x="157" y="21"/>
                  </a:lnTo>
                  <a:lnTo>
                    <a:pt x="161" y="27"/>
                  </a:lnTo>
                  <a:lnTo>
                    <a:pt x="161" y="33"/>
                  </a:lnTo>
                  <a:lnTo>
                    <a:pt x="161" y="35"/>
                  </a:lnTo>
                  <a:lnTo>
                    <a:pt x="161" y="41"/>
                  </a:lnTo>
                  <a:lnTo>
                    <a:pt x="158" y="46"/>
                  </a:lnTo>
                  <a:lnTo>
                    <a:pt x="154" y="46"/>
                  </a:lnTo>
                  <a:lnTo>
                    <a:pt x="150" y="44"/>
                  </a:lnTo>
                  <a:lnTo>
                    <a:pt x="149" y="51"/>
                  </a:lnTo>
                  <a:lnTo>
                    <a:pt x="141" y="51"/>
                  </a:lnTo>
                  <a:lnTo>
                    <a:pt x="144" y="54"/>
                  </a:lnTo>
                  <a:lnTo>
                    <a:pt x="144" y="60"/>
                  </a:lnTo>
                  <a:lnTo>
                    <a:pt x="141" y="66"/>
                  </a:lnTo>
                  <a:lnTo>
                    <a:pt x="141" y="68"/>
                  </a:lnTo>
                  <a:lnTo>
                    <a:pt x="138" y="68"/>
                  </a:lnTo>
                  <a:lnTo>
                    <a:pt x="136" y="73"/>
                  </a:lnTo>
                  <a:lnTo>
                    <a:pt x="133" y="74"/>
                  </a:lnTo>
                  <a:lnTo>
                    <a:pt x="132" y="76"/>
                  </a:lnTo>
                  <a:lnTo>
                    <a:pt x="129" y="80"/>
                  </a:lnTo>
                  <a:lnTo>
                    <a:pt x="129" y="82"/>
                  </a:lnTo>
                  <a:lnTo>
                    <a:pt x="129" y="87"/>
                  </a:lnTo>
                  <a:lnTo>
                    <a:pt x="129" y="90"/>
                  </a:lnTo>
                  <a:lnTo>
                    <a:pt x="129" y="94"/>
                  </a:lnTo>
                  <a:lnTo>
                    <a:pt x="133" y="90"/>
                  </a:lnTo>
                  <a:lnTo>
                    <a:pt x="132" y="98"/>
                  </a:lnTo>
                  <a:lnTo>
                    <a:pt x="136" y="98"/>
                  </a:lnTo>
                  <a:lnTo>
                    <a:pt x="138" y="98"/>
                  </a:lnTo>
                  <a:lnTo>
                    <a:pt x="141" y="101"/>
                  </a:lnTo>
                  <a:lnTo>
                    <a:pt x="141" y="102"/>
                  </a:lnTo>
                  <a:lnTo>
                    <a:pt x="144" y="104"/>
                  </a:lnTo>
                  <a:lnTo>
                    <a:pt x="149" y="107"/>
                  </a:lnTo>
                  <a:lnTo>
                    <a:pt x="154" y="107"/>
                  </a:lnTo>
                  <a:lnTo>
                    <a:pt x="157" y="109"/>
                  </a:lnTo>
                  <a:lnTo>
                    <a:pt x="158" y="113"/>
                  </a:lnTo>
                  <a:lnTo>
                    <a:pt x="158" y="118"/>
                  </a:lnTo>
                  <a:lnTo>
                    <a:pt x="161" y="121"/>
                  </a:lnTo>
                  <a:lnTo>
                    <a:pt x="166" y="118"/>
                  </a:lnTo>
                  <a:lnTo>
                    <a:pt x="166" y="124"/>
                  </a:lnTo>
                  <a:lnTo>
                    <a:pt x="169" y="121"/>
                  </a:lnTo>
                  <a:lnTo>
                    <a:pt x="169" y="115"/>
                  </a:lnTo>
                  <a:lnTo>
                    <a:pt x="169" y="110"/>
                  </a:lnTo>
                  <a:lnTo>
                    <a:pt x="174" y="109"/>
                  </a:lnTo>
                  <a:lnTo>
                    <a:pt x="177" y="104"/>
                  </a:lnTo>
                  <a:lnTo>
                    <a:pt x="177" y="98"/>
                  </a:lnTo>
                  <a:lnTo>
                    <a:pt x="174" y="93"/>
                  </a:lnTo>
                  <a:lnTo>
                    <a:pt x="182" y="93"/>
                  </a:lnTo>
                  <a:lnTo>
                    <a:pt x="183" y="123"/>
                  </a:lnTo>
                  <a:lnTo>
                    <a:pt x="166" y="143"/>
                  </a:lnTo>
                  <a:lnTo>
                    <a:pt x="0" y="27"/>
                  </a:lnTo>
                  <a:lnTo>
                    <a:pt x="2" y="21"/>
                  </a:lnTo>
                  <a:lnTo>
                    <a:pt x="10" y="21"/>
                  </a:lnTo>
                  <a:close/>
                </a:path>
              </a:pathLst>
            </a:custGeom>
            <a:solidFill>
              <a:srgbClr val="A4CA95"/>
            </a:solidFill>
            <a:ln w="9525">
              <a:noFill/>
              <a:round/>
              <a:headEnd/>
              <a:tailEnd/>
            </a:ln>
          </p:spPr>
          <p:txBody>
            <a:bodyPr/>
            <a:lstStyle/>
            <a:p>
              <a:endParaRPr lang="en-US"/>
            </a:p>
          </p:txBody>
        </p:sp>
        <p:sp>
          <p:nvSpPr>
            <p:cNvPr id="3240" name="Freeform 401"/>
            <p:cNvSpPr>
              <a:spLocks/>
            </p:cNvSpPr>
            <p:nvPr/>
          </p:nvSpPr>
          <p:spPr bwMode="gray">
            <a:xfrm>
              <a:off x="4204" y="3473"/>
              <a:ext cx="164" cy="119"/>
            </a:xfrm>
            <a:custGeom>
              <a:avLst/>
              <a:gdLst>
                <a:gd name="T0" fmla="*/ 78 w 164"/>
                <a:gd name="T1" fmla="*/ 0 h 135"/>
                <a:gd name="T2" fmla="*/ 99 w 164"/>
                <a:gd name="T3" fmla="*/ 4 h 135"/>
                <a:gd name="T4" fmla="*/ 111 w 164"/>
                <a:gd name="T5" fmla="*/ 10 h 135"/>
                <a:gd name="T6" fmla="*/ 114 w 164"/>
                <a:gd name="T7" fmla="*/ 12 h 135"/>
                <a:gd name="T8" fmla="*/ 139 w 164"/>
                <a:gd name="T9" fmla="*/ 6 h 135"/>
                <a:gd name="T10" fmla="*/ 152 w 164"/>
                <a:gd name="T11" fmla="*/ 4 h 135"/>
                <a:gd name="T12" fmla="*/ 160 w 164"/>
                <a:gd name="T13" fmla="*/ 4 h 135"/>
                <a:gd name="T14" fmla="*/ 155 w 164"/>
                <a:gd name="T15" fmla="*/ 5 h 135"/>
                <a:gd name="T16" fmla="*/ 160 w 164"/>
                <a:gd name="T17" fmla="*/ 7 h 135"/>
                <a:gd name="T18" fmla="*/ 157 w 164"/>
                <a:gd name="T19" fmla="*/ 9 h 135"/>
                <a:gd name="T20" fmla="*/ 155 w 164"/>
                <a:gd name="T21" fmla="*/ 10 h 135"/>
                <a:gd name="T22" fmla="*/ 144 w 164"/>
                <a:gd name="T23" fmla="*/ 9 h 135"/>
                <a:gd name="T24" fmla="*/ 144 w 164"/>
                <a:gd name="T25" fmla="*/ 12 h 135"/>
                <a:gd name="T26" fmla="*/ 143 w 164"/>
                <a:gd name="T27" fmla="*/ 14 h 135"/>
                <a:gd name="T28" fmla="*/ 135 w 164"/>
                <a:gd name="T29" fmla="*/ 15 h 135"/>
                <a:gd name="T30" fmla="*/ 130 w 164"/>
                <a:gd name="T31" fmla="*/ 18 h 135"/>
                <a:gd name="T32" fmla="*/ 124 w 164"/>
                <a:gd name="T33" fmla="*/ 20 h 135"/>
                <a:gd name="T34" fmla="*/ 122 w 164"/>
                <a:gd name="T35" fmla="*/ 24 h 135"/>
                <a:gd name="T36" fmla="*/ 111 w 164"/>
                <a:gd name="T37" fmla="*/ 26 h 135"/>
                <a:gd name="T38" fmla="*/ 111 w 164"/>
                <a:gd name="T39" fmla="*/ 31 h 135"/>
                <a:gd name="T40" fmla="*/ 114 w 164"/>
                <a:gd name="T41" fmla="*/ 33 h 135"/>
                <a:gd name="T42" fmla="*/ 111 w 164"/>
                <a:gd name="T43" fmla="*/ 37 h 135"/>
                <a:gd name="T44" fmla="*/ 108 w 164"/>
                <a:gd name="T45" fmla="*/ 34 h 135"/>
                <a:gd name="T46" fmla="*/ 108 w 164"/>
                <a:gd name="T47" fmla="*/ 33 h 135"/>
                <a:gd name="T48" fmla="*/ 99 w 164"/>
                <a:gd name="T49" fmla="*/ 29 h 135"/>
                <a:gd name="T50" fmla="*/ 94 w 164"/>
                <a:gd name="T51" fmla="*/ 29 h 135"/>
                <a:gd name="T52" fmla="*/ 85 w 164"/>
                <a:gd name="T53" fmla="*/ 29 h 135"/>
                <a:gd name="T54" fmla="*/ 71 w 164"/>
                <a:gd name="T55" fmla="*/ 31 h 135"/>
                <a:gd name="T56" fmla="*/ 72 w 164"/>
                <a:gd name="T57" fmla="*/ 38 h 135"/>
                <a:gd name="T58" fmla="*/ 77 w 164"/>
                <a:gd name="T59" fmla="*/ 43 h 135"/>
                <a:gd name="T60" fmla="*/ 85 w 164"/>
                <a:gd name="T61" fmla="*/ 43 h 135"/>
                <a:gd name="T62" fmla="*/ 99 w 164"/>
                <a:gd name="T63" fmla="*/ 41 h 135"/>
                <a:gd name="T64" fmla="*/ 94 w 164"/>
                <a:gd name="T65" fmla="*/ 43 h 135"/>
                <a:gd name="T66" fmla="*/ 107 w 164"/>
                <a:gd name="T67" fmla="*/ 48 h 135"/>
                <a:gd name="T68" fmla="*/ 111 w 164"/>
                <a:gd name="T69" fmla="*/ 54 h 135"/>
                <a:gd name="T70" fmla="*/ 117 w 164"/>
                <a:gd name="T71" fmla="*/ 56 h 135"/>
                <a:gd name="T72" fmla="*/ 99 w 164"/>
                <a:gd name="T73" fmla="*/ 53 h 135"/>
                <a:gd name="T74" fmla="*/ 86 w 164"/>
                <a:gd name="T75" fmla="*/ 49 h 135"/>
                <a:gd name="T76" fmla="*/ 69 w 164"/>
                <a:gd name="T77" fmla="*/ 46 h 135"/>
                <a:gd name="T78" fmla="*/ 52 w 164"/>
                <a:gd name="T79" fmla="*/ 43 h 135"/>
                <a:gd name="T80" fmla="*/ 41 w 164"/>
                <a:gd name="T81" fmla="*/ 33 h 135"/>
                <a:gd name="T82" fmla="*/ 28 w 164"/>
                <a:gd name="T83" fmla="*/ 26 h 135"/>
                <a:gd name="T84" fmla="*/ 33 w 164"/>
                <a:gd name="T85" fmla="*/ 31 h 135"/>
                <a:gd name="T86" fmla="*/ 39 w 164"/>
                <a:gd name="T87" fmla="*/ 38 h 135"/>
                <a:gd name="T88" fmla="*/ 28 w 164"/>
                <a:gd name="T89" fmla="*/ 33 h 135"/>
                <a:gd name="T90" fmla="*/ 24 w 164"/>
                <a:gd name="T91" fmla="*/ 26 h 135"/>
                <a:gd name="T92" fmla="*/ 11 w 164"/>
                <a:gd name="T93" fmla="*/ 22 h 135"/>
                <a:gd name="T94" fmla="*/ 6 w 164"/>
                <a:gd name="T95" fmla="*/ 16 h 135"/>
                <a:gd name="T96" fmla="*/ 0 w 164"/>
                <a:gd name="T97" fmla="*/ 9 h 135"/>
                <a:gd name="T98" fmla="*/ 3 w 164"/>
                <a:gd name="T99" fmla="*/ 4 h 1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
                <a:gd name="T151" fmla="*/ 0 h 135"/>
                <a:gd name="T152" fmla="*/ 164 w 164"/>
                <a:gd name="T153" fmla="*/ 135 h 1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 h="135">
                  <a:moveTo>
                    <a:pt x="6" y="0"/>
                  </a:moveTo>
                  <a:lnTo>
                    <a:pt x="77" y="4"/>
                  </a:lnTo>
                  <a:lnTo>
                    <a:pt x="77" y="0"/>
                  </a:lnTo>
                  <a:lnTo>
                    <a:pt x="78" y="0"/>
                  </a:lnTo>
                  <a:lnTo>
                    <a:pt x="85" y="4"/>
                  </a:lnTo>
                  <a:lnTo>
                    <a:pt x="89" y="6"/>
                  </a:lnTo>
                  <a:lnTo>
                    <a:pt x="97" y="6"/>
                  </a:lnTo>
                  <a:lnTo>
                    <a:pt x="99" y="7"/>
                  </a:lnTo>
                  <a:lnTo>
                    <a:pt x="103" y="12"/>
                  </a:lnTo>
                  <a:lnTo>
                    <a:pt x="103" y="14"/>
                  </a:lnTo>
                  <a:lnTo>
                    <a:pt x="110" y="17"/>
                  </a:lnTo>
                  <a:lnTo>
                    <a:pt x="111" y="23"/>
                  </a:lnTo>
                  <a:lnTo>
                    <a:pt x="110" y="29"/>
                  </a:lnTo>
                  <a:lnTo>
                    <a:pt x="111" y="33"/>
                  </a:lnTo>
                  <a:lnTo>
                    <a:pt x="111" y="34"/>
                  </a:lnTo>
                  <a:lnTo>
                    <a:pt x="114" y="29"/>
                  </a:lnTo>
                  <a:lnTo>
                    <a:pt x="119" y="28"/>
                  </a:lnTo>
                  <a:lnTo>
                    <a:pt x="127" y="23"/>
                  </a:lnTo>
                  <a:lnTo>
                    <a:pt x="135" y="20"/>
                  </a:lnTo>
                  <a:lnTo>
                    <a:pt x="139" y="15"/>
                  </a:lnTo>
                  <a:lnTo>
                    <a:pt x="143" y="14"/>
                  </a:lnTo>
                  <a:lnTo>
                    <a:pt x="144" y="11"/>
                  </a:lnTo>
                  <a:lnTo>
                    <a:pt x="150" y="7"/>
                  </a:lnTo>
                  <a:lnTo>
                    <a:pt x="152" y="6"/>
                  </a:lnTo>
                  <a:lnTo>
                    <a:pt x="155" y="4"/>
                  </a:lnTo>
                  <a:lnTo>
                    <a:pt x="155" y="6"/>
                  </a:lnTo>
                  <a:lnTo>
                    <a:pt x="160" y="4"/>
                  </a:lnTo>
                  <a:lnTo>
                    <a:pt x="160" y="6"/>
                  </a:lnTo>
                  <a:lnTo>
                    <a:pt x="160" y="7"/>
                  </a:lnTo>
                  <a:lnTo>
                    <a:pt x="155" y="7"/>
                  </a:lnTo>
                  <a:lnTo>
                    <a:pt x="152" y="7"/>
                  </a:lnTo>
                  <a:lnTo>
                    <a:pt x="155" y="12"/>
                  </a:lnTo>
                  <a:lnTo>
                    <a:pt x="157" y="12"/>
                  </a:lnTo>
                  <a:lnTo>
                    <a:pt x="160" y="14"/>
                  </a:lnTo>
                  <a:lnTo>
                    <a:pt x="163" y="15"/>
                  </a:lnTo>
                  <a:lnTo>
                    <a:pt x="160" y="17"/>
                  </a:lnTo>
                  <a:lnTo>
                    <a:pt x="164" y="17"/>
                  </a:lnTo>
                  <a:lnTo>
                    <a:pt x="163" y="22"/>
                  </a:lnTo>
                  <a:lnTo>
                    <a:pt x="160" y="22"/>
                  </a:lnTo>
                  <a:lnTo>
                    <a:pt x="157" y="20"/>
                  </a:lnTo>
                  <a:lnTo>
                    <a:pt x="155" y="17"/>
                  </a:lnTo>
                  <a:lnTo>
                    <a:pt x="157" y="22"/>
                  </a:lnTo>
                  <a:lnTo>
                    <a:pt x="160" y="26"/>
                  </a:lnTo>
                  <a:lnTo>
                    <a:pt x="155" y="23"/>
                  </a:lnTo>
                  <a:lnTo>
                    <a:pt x="152" y="22"/>
                  </a:lnTo>
                  <a:lnTo>
                    <a:pt x="150" y="22"/>
                  </a:lnTo>
                  <a:lnTo>
                    <a:pt x="147" y="22"/>
                  </a:lnTo>
                  <a:lnTo>
                    <a:pt x="144" y="22"/>
                  </a:lnTo>
                  <a:lnTo>
                    <a:pt x="143" y="23"/>
                  </a:lnTo>
                  <a:lnTo>
                    <a:pt x="143" y="26"/>
                  </a:lnTo>
                  <a:lnTo>
                    <a:pt x="143" y="29"/>
                  </a:lnTo>
                  <a:lnTo>
                    <a:pt x="144" y="29"/>
                  </a:lnTo>
                  <a:lnTo>
                    <a:pt x="147" y="29"/>
                  </a:lnTo>
                  <a:lnTo>
                    <a:pt x="147" y="33"/>
                  </a:lnTo>
                  <a:lnTo>
                    <a:pt x="144" y="33"/>
                  </a:lnTo>
                  <a:lnTo>
                    <a:pt x="143" y="33"/>
                  </a:lnTo>
                  <a:lnTo>
                    <a:pt x="139" y="33"/>
                  </a:lnTo>
                  <a:lnTo>
                    <a:pt x="136" y="33"/>
                  </a:lnTo>
                  <a:lnTo>
                    <a:pt x="135" y="34"/>
                  </a:lnTo>
                  <a:lnTo>
                    <a:pt x="135" y="36"/>
                  </a:lnTo>
                  <a:lnTo>
                    <a:pt x="135" y="37"/>
                  </a:lnTo>
                  <a:lnTo>
                    <a:pt x="135" y="40"/>
                  </a:lnTo>
                  <a:lnTo>
                    <a:pt x="130" y="42"/>
                  </a:lnTo>
                  <a:lnTo>
                    <a:pt x="130" y="44"/>
                  </a:lnTo>
                  <a:lnTo>
                    <a:pt x="127" y="47"/>
                  </a:lnTo>
                  <a:lnTo>
                    <a:pt x="122" y="47"/>
                  </a:lnTo>
                  <a:lnTo>
                    <a:pt x="124" y="48"/>
                  </a:lnTo>
                  <a:lnTo>
                    <a:pt x="124" y="50"/>
                  </a:lnTo>
                  <a:lnTo>
                    <a:pt x="124" y="53"/>
                  </a:lnTo>
                  <a:lnTo>
                    <a:pt x="124" y="55"/>
                  </a:lnTo>
                  <a:lnTo>
                    <a:pt x="122" y="56"/>
                  </a:lnTo>
                  <a:lnTo>
                    <a:pt x="122" y="58"/>
                  </a:lnTo>
                  <a:lnTo>
                    <a:pt x="119" y="61"/>
                  </a:lnTo>
                  <a:lnTo>
                    <a:pt x="117" y="61"/>
                  </a:lnTo>
                  <a:lnTo>
                    <a:pt x="114" y="62"/>
                  </a:lnTo>
                  <a:lnTo>
                    <a:pt x="111" y="64"/>
                  </a:lnTo>
                  <a:lnTo>
                    <a:pt x="111" y="67"/>
                  </a:lnTo>
                  <a:lnTo>
                    <a:pt x="111" y="69"/>
                  </a:lnTo>
                  <a:lnTo>
                    <a:pt x="111" y="70"/>
                  </a:lnTo>
                  <a:lnTo>
                    <a:pt x="111" y="75"/>
                  </a:lnTo>
                  <a:lnTo>
                    <a:pt x="113" y="75"/>
                  </a:lnTo>
                  <a:lnTo>
                    <a:pt x="114" y="80"/>
                  </a:lnTo>
                  <a:lnTo>
                    <a:pt x="114" y="83"/>
                  </a:lnTo>
                  <a:lnTo>
                    <a:pt x="114" y="84"/>
                  </a:lnTo>
                  <a:lnTo>
                    <a:pt x="113" y="86"/>
                  </a:lnTo>
                  <a:lnTo>
                    <a:pt x="111" y="89"/>
                  </a:lnTo>
                  <a:lnTo>
                    <a:pt x="110" y="87"/>
                  </a:lnTo>
                  <a:lnTo>
                    <a:pt x="110" y="86"/>
                  </a:lnTo>
                  <a:lnTo>
                    <a:pt x="108" y="84"/>
                  </a:lnTo>
                  <a:lnTo>
                    <a:pt x="110" y="83"/>
                  </a:lnTo>
                  <a:lnTo>
                    <a:pt x="108" y="80"/>
                  </a:lnTo>
                  <a:lnTo>
                    <a:pt x="108" y="78"/>
                  </a:lnTo>
                  <a:lnTo>
                    <a:pt x="108" y="77"/>
                  </a:lnTo>
                  <a:lnTo>
                    <a:pt x="105" y="73"/>
                  </a:lnTo>
                  <a:lnTo>
                    <a:pt x="103" y="72"/>
                  </a:lnTo>
                  <a:lnTo>
                    <a:pt x="99" y="72"/>
                  </a:lnTo>
                  <a:lnTo>
                    <a:pt x="97" y="70"/>
                  </a:lnTo>
                  <a:lnTo>
                    <a:pt x="94" y="70"/>
                  </a:lnTo>
                  <a:lnTo>
                    <a:pt x="91" y="70"/>
                  </a:lnTo>
                  <a:lnTo>
                    <a:pt x="94" y="72"/>
                  </a:lnTo>
                  <a:lnTo>
                    <a:pt x="94" y="75"/>
                  </a:lnTo>
                  <a:lnTo>
                    <a:pt x="91" y="72"/>
                  </a:lnTo>
                  <a:lnTo>
                    <a:pt x="89" y="72"/>
                  </a:lnTo>
                  <a:lnTo>
                    <a:pt x="85" y="70"/>
                  </a:lnTo>
                  <a:lnTo>
                    <a:pt x="82" y="70"/>
                  </a:lnTo>
                  <a:lnTo>
                    <a:pt x="78" y="72"/>
                  </a:lnTo>
                  <a:lnTo>
                    <a:pt x="74" y="72"/>
                  </a:lnTo>
                  <a:lnTo>
                    <a:pt x="71" y="75"/>
                  </a:lnTo>
                  <a:lnTo>
                    <a:pt x="69" y="80"/>
                  </a:lnTo>
                  <a:lnTo>
                    <a:pt x="69" y="84"/>
                  </a:lnTo>
                  <a:lnTo>
                    <a:pt x="69" y="89"/>
                  </a:lnTo>
                  <a:lnTo>
                    <a:pt x="72" y="92"/>
                  </a:lnTo>
                  <a:lnTo>
                    <a:pt x="74" y="98"/>
                  </a:lnTo>
                  <a:lnTo>
                    <a:pt x="77" y="102"/>
                  </a:lnTo>
                  <a:lnTo>
                    <a:pt x="77" y="103"/>
                  </a:lnTo>
                  <a:lnTo>
                    <a:pt x="77" y="105"/>
                  </a:lnTo>
                  <a:lnTo>
                    <a:pt x="78" y="105"/>
                  </a:lnTo>
                  <a:lnTo>
                    <a:pt x="82" y="105"/>
                  </a:lnTo>
                  <a:lnTo>
                    <a:pt x="85" y="105"/>
                  </a:lnTo>
                  <a:lnTo>
                    <a:pt x="85" y="103"/>
                  </a:lnTo>
                  <a:lnTo>
                    <a:pt x="86" y="102"/>
                  </a:lnTo>
                  <a:lnTo>
                    <a:pt x="89" y="98"/>
                  </a:lnTo>
                  <a:lnTo>
                    <a:pt x="89" y="97"/>
                  </a:lnTo>
                  <a:lnTo>
                    <a:pt x="99" y="98"/>
                  </a:lnTo>
                  <a:lnTo>
                    <a:pt x="94" y="103"/>
                  </a:lnTo>
                  <a:lnTo>
                    <a:pt x="94" y="102"/>
                  </a:lnTo>
                  <a:lnTo>
                    <a:pt x="94" y="105"/>
                  </a:lnTo>
                  <a:lnTo>
                    <a:pt x="94" y="106"/>
                  </a:lnTo>
                  <a:lnTo>
                    <a:pt x="91" y="109"/>
                  </a:lnTo>
                  <a:lnTo>
                    <a:pt x="99" y="111"/>
                  </a:lnTo>
                  <a:lnTo>
                    <a:pt x="103" y="113"/>
                  </a:lnTo>
                  <a:lnTo>
                    <a:pt x="107" y="116"/>
                  </a:lnTo>
                  <a:lnTo>
                    <a:pt x="107" y="120"/>
                  </a:lnTo>
                  <a:lnTo>
                    <a:pt x="107" y="125"/>
                  </a:lnTo>
                  <a:lnTo>
                    <a:pt x="107" y="127"/>
                  </a:lnTo>
                  <a:lnTo>
                    <a:pt x="111" y="130"/>
                  </a:lnTo>
                  <a:lnTo>
                    <a:pt x="117" y="130"/>
                  </a:lnTo>
                  <a:lnTo>
                    <a:pt x="122" y="131"/>
                  </a:lnTo>
                  <a:lnTo>
                    <a:pt x="119" y="135"/>
                  </a:lnTo>
                  <a:lnTo>
                    <a:pt x="117" y="133"/>
                  </a:lnTo>
                  <a:lnTo>
                    <a:pt x="114" y="135"/>
                  </a:lnTo>
                  <a:lnTo>
                    <a:pt x="110" y="135"/>
                  </a:lnTo>
                  <a:lnTo>
                    <a:pt x="102" y="131"/>
                  </a:lnTo>
                  <a:lnTo>
                    <a:pt x="99" y="127"/>
                  </a:lnTo>
                  <a:lnTo>
                    <a:pt x="97" y="125"/>
                  </a:lnTo>
                  <a:lnTo>
                    <a:pt x="94" y="119"/>
                  </a:lnTo>
                  <a:lnTo>
                    <a:pt x="91" y="119"/>
                  </a:lnTo>
                  <a:lnTo>
                    <a:pt x="86" y="117"/>
                  </a:lnTo>
                  <a:lnTo>
                    <a:pt x="82" y="116"/>
                  </a:lnTo>
                  <a:lnTo>
                    <a:pt x="78" y="111"/>
                  </a:lnTo>
                  <a:lnTo>
                    <a:pt x="77" y="106"/>
                  </a:lnTo>
                  <a:lnTo>
                    <a:pt x="69" y="111"/>
                  </a:lnTo>
                  <a:lnTo>
                    <a:pt x="66" y="106"/>
                  </a:lnTo>
                  <a:lnTo>
                    <a:pt x="61" y="106"/>
                  </a:lnTo>
                  <a:lnTo>
                    <a:pt x="56" y="103"/>
                  </a:lnTo>
                  <a:lnTo>
                    <a:pt x="52" y="103"/>
                  </a:lnTo>
                  <a:lnTo>
                    <a:pt x="52" y="98"/>
                  </a:lnTo>
                  <a:lnTo>
                    <a:pt x="49" y="92"/>
                  </a:lnTo>
                  <a:lnTo>
                    <a:pt x="47" y="89"/>
                  </a:lnTo>
                  <a:lnTo>
                    <a:pt x="41" y="83"/>
                  </a:lnTo>
                  <a:lnTo>
                    <a:pt x="39" y="78"/>
                  </a:lnTo>
                  <a:lnTo>
                    <a:pt x="36" y="72"/>
                  </a:lnTo>
                  <a:lnTo>
                    <a:pt x="33" y="69"/>
                  </a:lnTo>
                  <a:lnTo>
                    <a:pt x="28" y="61"/>
                  </a:lnTo>
                  <a:lnTo>
                    <a:pt x="27" y="61"/>
                  </a:lnTo>
                  <a:lnTo>
                    <a:pt x="27" y="64"/>
                  </a:lnTo>
                  <a:lnTo>
                    <a:pt x="31" y="70"/>
                  </a:lnTo>
                  <a:lnTo>
                    <a:pt x="33" y="75"/>
                  </a:lnTo>
                  <a:lnTo>
                    <a:pt x="33" y="83"/>
                  </a:lnTo>
                  <a:lnTo>
                    <a:pt x="36" y="83"/>
                  </a:lnTo>
                  <a:lnTo>
                    <a:pt x="39" y="89"/>
                  </a:lnTo>
                  <a:lnTo>
                    <a:pt x="39" y="91"/>
                  </a:lnTo>
                  <a:lnTo>
                    <a:pt x="36" y="91"/>
                  </a:lnTo>
                  <a:lnTo>
                    <a:pt x="33" y="89"/>
                  </a:lnTo>
                  <a:lnTo>
                    <a:pt x="31" y="86"/>
                  </a:lnTo>
                  <a:lnTo>
                    <a:pt x="28" y="78"/>
                  </a:lnTo>
                  <a:lnTo>
                    <a:pt x="27" y="78"/>
                  </a:lnTo>
                  <a:lnTo>
                    <a:pt x="24" y="72"/>
                  </a:lnTo>
                  <a:lnTo>
                    <a:pt x="27" y="70"/>
                  </a:lnTo>
                  <a:lnTo>
                    <a:pt x="24" y="64"/>
                  </a:lnTo>
                  <a:lnTo>
                    <a:pt x="19" y="58"/>
                  </a:lnTo>
                  <a:lnTo>
                    <a:pt x="16" y="55"/>
                  </a:lnTo>
                  <a:lnTo>
                    <a:pt x="14" y="55"/>
                  </a:lnTo>
                  <a:lnTo>
                    <a:pt x="11" y="53"/>
                  </a:lnTo>
                  <a:lnTo>
                    <a:pt x="11" y="48"/>
                  </a:lnTo>
                  <a:lnTo>
                    <a:pt x="8" y="47"/>
                  </a:lnTo>
                  <a:lnTo>
                    <a:pt x="6" y="42"/>
                  </a:lnTo>
                  <a:lnTo>
                    <a:pt x="6" y="37"/>
                  </a:lnTo>
                  <a:lnTo>
                    <a:pt x="3" y="36"/>
                  </a:lnTo>
                  <a:lnTo>
                    <a:pt x="0" y="33"/>
                  </a:lnTo>
                  <a:lnTo>
                    <a:pt x="0" y="26"/>
                  </a:lnTo>
                  <a:lnTo>
                    <a:pt x="0" y="20"/>
                  </a:lnTo>
                  <a:lnTo>
                    <a:pt x="0" y="14"/>
                  </a:lnTo>
                  <a:lnTo>
                    <a:pt x="0" y="7"/>
                  </a:lnTo>
                  <a:lnTo>
                    <a:pt x="3" y="6"/>
                  </a:lnTo>
                  <a:lnTo>
                    <a:pt x="3" y="4"/>
                  </a:lnTo>
                  <a:lnTo>
                    <a:pt x="6" y="0"/>
                  </a:lnTo>
                  <a:close/>
                </a:path>
              </a:pathLst>
            </a:custGeom>
            <a:solidFill>
              <a:srgbClr val="A4CA95"/>
            </a:solidFill>
            <a:ln w="9525">
              <a:noFill/>
              <a:round/>
              <a:headEnd/>
              <a:tailEnd/>
            </a:ln>
          </p:spPr>
          <p:txBody>
            <a:bodyPr/>
            <a:lstStyle/>
            <a:p>
              <a:endParaRPr lang="en-US"/>
            </a:p>
          </p:txBody>
        </p:sp>
        <p:sp>
          <p:nvSpPr>
            <p:cNvPr id="3241" name="Freeform 402"/>
            <p:cNvSpPr>
              <a:spLocks/>
            </p:cNvSpPr>
            <p:nvPr/>
          </p:nvSpPr>
          <p:spPr bwMode="gray">
            <a:xfrm>
              <a:off x="4121" y="3556"/>
              <a:ext cx="7" cy="7"/>
            </a:xfrm>
            <a:custGeom>
              <a:avLst/>
              <a:gdLst>
                <a:gd name="T0" fmla="*/ 3 w 7"/>
                <a:gd name="T1" fmla="*/ 2 h 7"/>
                <a:gd name="T2" fmla="*/ 7 w 7"/>
                <a:gd name="T3" fmla="*/ 2 h 7"/>
                <a:gd name="T4" fmla="*/ 7 w 7"/>
                <a:gd name="T5" fmla="*/ 3 h 7"/>
                <a:gd name="T6" fmla="*/ 3 w 7"/>
                <a:gd name="T7" fmla="*/ 7 h 7"/>
                <a:gd name="T8" fmla="*/ 3 w 7"/>
                <a:gd name="T9" fmla="*/ 3 h 7"/>
                <a:gd name="T10" fmla="*/ 3 w 7"/>
                <a:gd name="T11" fmla="*/ 2 h 7"/>
                <a:gd name="T12" fmla="*/ 0 w 7"/>
                <a:gd name="T13" fmla="*/ 0 h 7"/>
                <a:gd name="T14" fmla="*/ 3 w 7"/>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3" y="2"/>
                  </a:moveTo>
                  <a:lnTo>
                    <a:pt x="7" y="2"/>
                  </a:lnTo>
                  <a:lnTo>
                    <a:pt x="7" y="3"/>
                  </a:lnTo>
                  <a:lnTo>
                    <a:pt x="3" y="7"/>
                  </a:lnTo>
                  <a:lnTo>
                    <a:pt x="3" y="3"/>
                  </a:lnTo>
                  <a:lnTo>
                    <a:pt x="3" y="2"/>
                  </a:lnTo>
                  <a:lnTo>
                    <a:pt x="0" y="0"/>
                  </a:lnTo>
                  <a:lnTo>
                    <a:pt x="3" y="2"/>
                  </a:lnTo>
                  <a:close/>
                </a:path>
              </a:pathLst>
            </a:custGeom>
            <a:solidFill>
              <a:srgbClr val="A4CA95"/>
            </a:solidFill>
            <a:ln w="9525">
              <a:noFill/>
              <a:round/>
              <a:headEnd/>
              <a:tailEnd/>
            </a:ln>
          </p:spPr>
          <p:txBody>
            <a:bodyPr/>
            <a:lstStyle/>
            <a:p>
              <a:endParaRPr lang="en-US"/>
            </a:p>
          </p:txBody>
        </p:sp>
        <p:sp>
          <p:nvSpPr>
            <p:cNvPr id="3242" name="Freeform 403"/>
            <p:cNvSpPr>
              <a:spLocks/>
            </p:cNvSpPr>
            <p:nvPr/>
          </p:nvSpPr>
          <p:spPr bwMode="gray">
            <a:xfrm>
              <a:off x="4117" y="3548"/>
              <a:ext cx="3" cy="5"/>
            </a:xfrm>
            <a:custGeom>
              <a:avLst/>
              <a:gdLst>
                <a:gd name="T0" fmla="*/ 3 w 3"/>
                <a:gd name="T1" fmla="*/ 3 h 5"/>
                <a:gd name="T2" fmla="*/ 0 w 3"/>
                <a:gd name="T3" fmla="*/ 5 h 5"/>
                <a:gd name="T4" fmla="*/ 0 w 3"/>
                <a:gd name="T5" fmla="*/ 0 h 5"/>
                <a:gd name="T6" fmla="*/ 3 w 3"/>
                <a:gd name="T7" fmla="*/ 3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3"/>
                  </a:moveTo>
                  <a:lnTo>
                    <a:pt x="0" y="5"/>
                  </a:lnTo>
                  <a:lnTo>
                    <a:pt x="0" y="0"/>
                  </a:lnTo>
                  <a:lnTo>
                    <a:pt x="3" y="3"/>
                  </a:lnTo>
                  <a:close/>
                </a:path>
              </a:pathLst>
            </a:custGeom>
            <a:solidFill>
              <a:srgbClr val="A4CA95"/>
            </a:solidFill>
            <a:ln w="9525">
              <a:noFill/>
              <a:round/>
              <a:headEnd/>
              <a:tailEnd/>
            </a:ln>
          </p:spPr>
          <p:txBody>
            <a:bodyPr/>
            <a:lstStyle/>
            <a:p>
              <a:endParaRPr lang="en-US"/>
            </a:p>
          </p:txBody>
        </p:sp>
        <p:sp>
          <p:nvSpPr>
            <p:cNvPr id="3243" name="Freeform 404"/>
            <p:cNvSpPr>
              <a:spLocks/>
            </p:cNvSpPr>
            <p:nvPr/>
          </p:nvSpPr>
          <p:spPr bwMode="gray">
            <a:xfrm>
              <a:off x="4095" y="3529"/>
              <a:ext cx="4" cy="5"/>
            </a:xfrm>
            <a:custGeom>
              <a:avLst/>
              <a:gdLst>
                <a:gd name="T0" fmla="*/ 4 w 4"/>
                <a:gd name="T1" fmla="*/ 3 h 6"/>
                <a:gd name="T2" fmla="*/ 1 w 4"/>
                <a:gd name="T3" fmla="*/ 0 h 6"/>
                <a:gd name="T4" fmla="*/ 0 w 4"/>
                <a:gd name="T5" fmla="*/ 3 h 6"/>
                <a:gd name="T6" fmla="*/ 1 w 4"/>
                <a:gd name="T7" fmla="*/ 3 h 6"/>
                <a:gd name="T8" fmla="*/ 4 w 4"/>
                <a:gd name="T9" fmla="*/ 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lnTo>
                    <a:pt x="1" y="0"/>
                  </a:lnTo>
                  <a:lnTo>
                    <a:pt x="0" y="6"/>
                  </a:lnTo>
                  <a:lnTo>
                    <a:pt x="1" y="3"/>
                  </a:lnTo>
                  <a:lnTo>
                    <a:pt x="4" y="3"/>
                  </a:lnTo>
                  <a:close/>
                </a:path>
              </a:pathLst>
            </a:custGeom>
            <a:solidFill>
              <a:srgbClr val="A4CA95"/>
            </a:solidFill>
            <a:ln w="9525">
              <a:noFill/>
              <a:round/>
              <a:headEnd/>
              <a:tailEnd/>
            </a:ln>
          </p:spPr>
          <p:txBody>
            <a:bodyPr/>
            <a:lstStyle/>
            <a:p>
              <a:endParaRPr lang="en-US"/>
            </a:p>
          </p:txBody>
        </p:sp>
        <p:sp>
          <p:nvSpPr>
            <p:cNvPr id="3244" name="Freeform 405"/>
            <p:cNvSpPr>
              <a:spLocks/>
            </p:cNvSpPr>
            <p:nvPr/>
          </p:nvSpPr>
          <p:spPr bwMode="gray">
            <a:xfrm>
              <a:off x="4104" y="3452"/>
              <a:ext cx="8" cy="5"/>
            </a:xfrm>
            <a:custGeom>
              <a:avLst/>
              <a:gdLst>
                <a:gd name="T0" fmla="*/ 2 w 8"/>
                <a:gd name="T1" fmla="*/ 3 h 6"/>
                <a:gd name="T2" fmla="*/ 0 w 8"/>
                <a:gd name="T3" fmla="*/ 3 h 6"/>
                <a:gd name="T4" fmla="*/ 5 w 8"/>
                <a:gd name="T5" fmla="*/ 3 h 6"/>
                <a:gd name="T6" fmla="*/ 8 w 8"/>
                <a:gd name="T7" fmla="*/ 2 h 6"/>
                <a:gd name="T8" fmla="*/ 5 w 8"/>
                <a:gd name="T9" fmla="*/ 0 h 6"/>
                <a:gd name="T10" fmla="*/ 2 w 8"/>
                <a:gd name="T11" fmla="*/ 3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2" y="3"/>
                  </a:moveTo>
                  <a:lnTo>
                    <a:pt x="0" y="6"/>
                  </a:lnTo>
                  <a:lnTo>
                    <a:pt x="5" y="6"/>
                  </a:lnTo>
                  <a:lnTo>
                    <a:pt x="8" y="2"/>
                  </a:lnTo>
                  <a:lnTo>
                    <a:pt x="5" y="0"/>
                  </a:lnTo>
                  <a:lnTo>
                    <a:pt x="2" y="3"/>
                  </a:lnTo>
                  <a:close/>
                </a:path>
              </a:pathLst>
            </a:custGeom>
            <a:solidFill>
              <a:srgbClr val="A4CA95"/>
            </a:solidFill>
            <a:ln w="9525">
              <a:noFill/>
              <a:round/>
              <a:headEnd/>
              <a:tailEnd/>
            </a:ln>
          </p:spPr>
          <p:txBody>
            <a:bodyPr/>
            <a:lstStyle/>
            <a:p>
              <a:endParaRPr lang="en-US"/>
            </a:p>
          </p:txBody>
        </p:sp>
        <p:sp>
          <p:nvSpPr>
            <p:cNvPr id="3245" name="Freeform 406"/>
            <p:cNvSpPr>
              <a:spLocks/>
            </p:cNvSpPr>
            <p:nvPr/>
          </p:nvSpPr>
          <p:spPr bwMode="gray">
            <a:xfrm>
              <a:off x="4079" y="3461"/>
              <a:ext cx="5" cy="3"/>
            </a:xfrm>
            <a:custGeom>
              <a:avLst/>
              <a:gdLst>
                <a:gd name="T0" fmla="*/ 0 w 5"/>
                <a:gd name="T1" fmla="*/ 3 h 3"/>
                <a:gd name="T2" fmla="*/ 5 w 5"/>
                <a:gd name="T3" fmla="*/ 0 h 3"/>
                <a:gd name="T4" fmla="*/ 2 w 5"/>
                <a:gd name="T5" fmla="*/ 0 h 3"/>
                <a:gd name="T6" fmla="*/ 0 w 5"/>
                <a:gd name="T7" fmla="*/ 3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3"/>
                  </a:moveTo>
                  <a:lnTo>
                    <a:pt x="5" y="0"/>
                  </a:lnTo>
                  <a:lnTo>
                    <a:pt x="2" y="0"/>
                  </a:lnTo>
                  <a:lnTo>
                    <a:pt x="0" y="3"/>
                  </a:lnTo>
                  <a:close/>
                </a:path>
              </a:pathLst>
            </a:custGeom>
            <a:solidFill>
              <a:srgbClr val="A4CA95"/>
            </a:solidFill>
            <a:ln w="9525">
              <a:noFill/>
              <a:round/>
              <a:headEnd/>
              <a:tailEnd/>
            </a:ln>
          </p:spPr>
          <p:txBody>
            <a:bodyPr/>
            <a:lstStyle/>
            <a:p>
              <a:endParaRPr lang="en-US"/>
            </a:p>
          </p:txBody>
        </p:sp>
        <p:sp>
          <p:nvSpPr>
            <p:cNvPr id="3246" name="Freeform 407"/>
            <p:cNvSpPr>
              <a:spLocks/>
            </p:cNvSpPr>
            <p:nvPr/>
          </p:nvSpPr>
          <p:spPr bwMode="gray">
            <a:xfrm>
              <a:off x="4067" y="3460"/>
              <a:ext cx="3" cy="6"/>
            </a:xfrm>
            <a:custGeom>
              <a:avLst/>
              <a:gdLst>
                <a:gd name="T0" fmla="*/ 3 w 3"/>
                <a:gd name="T1" fmla="*/ 3 h 7"/>
                <a:gd name="T2" fmla="*/ 3 w 3"/>
                <a:gd name="T3" fmla="*/ 3 h 7"/>
                <a:gd name="T4" fmla="*/ 0 w 3"/>
                <a:gd name="T5" fmla="*/ 0 h 7"/>
                <a:gd name="T6" fmla="*/ 3 w 3"/>
                <a:gd name="T7" fmla="*/ 3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3" y="7"/>
                  </a:moveTo>
                  <a:lnTo>
                    <a:pt x="3" y="5"/>
                  </a:lnTo>
                  <a:lnTo>
                    <a:pt x="0" y="0"/>
                  </a:lnTo>
                  <a:lnTo>
                    <a:pt x="3" y="7"/>
                  </a:lnTo>
                  <a:close/>
                </a:path>
              </a:pathLst>
            </a:custGeom>
            <a:solidFill>
              <a:srgbClr val="A4CA95"/>
            </a:solidFill>
            <a:ln w="9525">
              <a:noFill/>
              <a:round/>
              <a:headEnd/>
              <a:tailEnd/>
            </a:ln>
          </p:spPr>
          <p:txBody>
            <a:bodyPr/>
            <a:lstStyle/>
            <a:p>
              <a:endParaRPr lang="en-US"/>
            </a:p>
          </p:txBody>
        </p:sp>
        <p:sp>
          <p:nvSpPr>
            <p:cNvPr id="3247" name="Freeform 408"/>
            <p:cNvSpPr>
              <a:spLocks/>
            </p:cNvSpPr>
            <p:nvPr/>
          </p:nvSpPr>
          <p:spPr bwMode="gray">
            <a:xfrm>
              <a:off x="4325" y="3588"/>
              <a:ext cx="4" cy="4"/>
            </a:xfrm>
            <a:custGeom>
              <a:avLst/>
              <a:gdLst>
                <a:gd name="T0" fmla="*/ 0 w 4"/>
                <a:gd name="T1" fmla="*/ 0 h 4"/>
                <a:gd name="T2" fmla="*/ 4 w 4"/>
                <a:gd name="T3" fmla="*/ 0 h 4"/>
                <a:gd name="T4" fmla="*/ 4 w 4"/>
                <a:gd name="T5" fmla="*/ 4 h 4"/>
                <a:gd name="T6" fmla="*/ 1 w 4"/>
                <a:gd name="T7" fmla="*/ 4 h 4"/>
                <a:gd name="T8" fmla="*/ 1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4" y="0"/>
                  </a:lnTo>
                  <a:lnTo>
                    <a:pt x="4" y="4"/>
                  </a:lnTo>
                  <a:lnTo>
                    <a:pt x="1" y="4"/>
                  </a:lnTo>
                  <a:lnTo>
                    <a:pt x="1" y="2"/>
                  </a:lnTo>
                  <a:lnTo>
                    <a:pt x="0" y="0"/>
                  </a:lnTo>
                  <a:close/>
                </a:path>
              </a:pathLst>
            </a:custGeom>
            <a:solidFill>
              <a:srgbClr val="A4CA95"/>
            </a:solidFill>
            <a:ln w="9525">
              <a:noFill/>
              <a:round/>
              <a:headEnd/>
              <a:tailEnd/>
            </a:ln>
          </p:spPr>
          <p:txBody>
            <a:bodyPr/>
            <a:lstStyle/>
            <a:p>
              <a:endParaRPr lang="en-US"/>
            </a:p>
          </p:txBody>
        </p:sp>
        <p:sp>
          <p:nvSpPr>
            <p:cNvPr id="3248" name="Freeform 409"/>
            <p:cNvSpPr>
              <a:spLocks/>
            </p:cNvSpPr>
            <p:nvPr/>
          </p:nvSpPr>
          <p:spPr bwMode="gray">
            <a:xfrm>
              <a:off x="4311" y="3583"/>
              <a:ext cx="120" cy="178"/>
            </a:xfrm>
            <a:custGeom>
              <a:avLst/>
              <a:gdLst>
                <a:gd name="T0" fmla="*/ 15 w 120"/>
                <a:gd name="T1" fmla="*/ 4 h 203"/>
                <a:gd name="T2" fmla="*/ 17 w 120"/>
                <a:gd name="T3" fmla="*/ 4 h 203"/>
                <a:gd name="T4" fmla="*/ 23 w 120"/>
                <a:gd name="T5" fmla="*/ 2 h 203"/>
                <a:gd name="T6" fmla="*/ 29 w 120"/>
                <a:gd name="T7" fmla="*/ 0 h 203"/>
                <a:gd name="T8" fmla="*/ 25 w 120"/>
                <a:gd name="T9" fmla="*/ 4 h 203"/>
                <a:gd name="T10" fmla="*/ 29 w 120"/>
                <a:gd name="T11" fmla="*/ 4 h 203"/>
                <a:gd name="T12" fmla="*/ 37 w 120"/>
                <a:gd name="T13" fmla="*/ 4 h 203"/>
                <a:gd name="T14" fmla="*/ 53 w 120"/>
                <a:gd name="T15" fmla="*/ 2 h 203"/>
                <a:gd name="T16" fmla="*/ 56 w 120"/>
                <a:gd name="T17" fmla="*/ 4 h 203"/>
                <a:gd name="T18" fmla="*/ 61 w 120"/>
                <a:gd name="T19" fmla="*/ 4 h 203"/>
                <a:gd name="T20" fmla="*/ 75 w 120"/>
                <a:gd name="T21" fmla="*/ 6 h 203"/>
                <a:gd name="T22" fmla="*/ 81 w 120"/>
                <a:gd name="T23" fmla="*/ 9 h 203"/>
                <a:gd name="T24" fmla="*/ 82 w 120"/>
                <a:gd name="T25" fmla="*/ 13 h 203"/>
                <a:gd name="T26" fmla="*/ 82 w 120"/>
                <a:gd name="T27" fmla="*/ 13 h 203"/>
                <a:gd name="T28" fmla="*/ 82 w 120"/>
                <a:gd name="T29" fmla="*/ 15 h 203"/>
                <a:gd name="T30" fmla="*/ 93 w 120"/>
                <a:gd name="T31" fmla="*/ 14 h 203"/>
                <a:gd name="T32" fmla="*/ 103 w 120"/>
                <a:gd name="T33" fmla="*/ 16 h 203"/>
                <a:gd name="T34" fmla="*/ 109 w 120"/>
                <a:gd name="T35" fmla="*/ 17 h 203"/>
                <a:gd name="T36" fmla="*/ 118 w 120"/>
                <a:gd name="T37" fmla="*/ 18 h 203"/>
                <a:gd name="T38" fmla="*/ 120 w 120"/>
                <a:gd name="T39" fmla="*/ 22 h 203"/>
                <a:gd name="T40" fmla="*/ 118 w 120"/>
                <a:gd name="T41" fmla="*/ 24 h 203"/>
                <a:gd name="T42" fmla="*/ 111 w 120"/>
                <a:gd name="T43" fmla="*/ 26 h 203"/>
                <a:gd name="T44" fmla="*/ 109 w 120"/>
                <a:gd name="T45" fmla="*/ 31 h 203"/>
                <a:gd name="T46" fmla="*/ 106 w 120"/>
                <a:gd name="T47" fmla="*/ 35 h 203"/>
                <a:gd name="T48" fmla="*/ 98 w 120"/>
                <a:gd name="T49" fmla="*/ 39 h 203"/>
                <a:gd name="T50" fmla="*/ 86 w 120"/>
                <a:gd name="T51" fmla="*/ 40 h 203"/>
                <a:gd name="T52" fmla="*/ 82 w 120"/>
                <a:gd name="T53" fmla="*/ 46 h 203"/>
                <a:gd name="T54" fmla="*/ 75 w 120"/>
                <a:gd name="T55" fmla="*/ 49 h 203"/>
                <a:gd name="T56" fmla="*/ 68 w 120"/>
                <a:gd name="T57" fmla="*/ 53 h 203"/>
                <a:gd name="T58" fmla="*/ 62 w 120"/>
                <a:gd name="T59" fmla="*/ 51 h 203"/>
                <a:gd name="T60" fmla="*/ 61 w 120"/>
                <a:gd name="T61" fmla="*/ 53 h 203"/>
                <a:gd name="T62" fmla="*/ 61 w 120"/>
                <a:gd name="T63" fmla="*/ 58 h 203"/>
                <a:gd name="T64" fmla="*/ 53 w 120"/>
                <a:gd name="T65" fmla="*/ 58 h 203"/>
                <a:gd name="T66" fmla="*/ 50 w 120"/>
                <a:gd name="T67" fmla="*/ 60 h 203"/>
                <a:gd name="T68" fmla="*/ 43 w 120"/>
                <a:gd name="T69" fmla="*/ 61 h 203"/>
                <a:gd name="T70" fmla="*/ 40 w 120"/>
                <a:gd name="T71" fmla="*/ 61 h 203"/>
                <a:gd name="T72" fmla="*/ 45 w 120"/>
                <a:gd name="T73" fmla="*/ 63 h 203"/>
                <a:gd name="T74" fmla="*/ 37 w 120"/>
                <a:gd name="T75" fmla="*/ 66 h 203"/>
                <a:gd name="T76" fmla="*/ 32 w 120"/>
                <a:gd name="T77" fmla="*/ 69 h 203"/>
                <a:gd name="T78" fmla="*/ 37 w 120"/>
                <a:gd name="T79" fmla="*/ 72 h 203"/>
                <a:gd name="T80" fmla="*/ 32 w 120"/>
                <a:gd name="T81" fmla="*/ 74 h 203"/>
                <a:gd name="T82" fmla="*/ 29 w 120"/>
                <a:gd name="T83" fmla="*/ 78 h 203"/>
                <a:gd name="T84" fmla="*/ 25 w 120"/>
                <a:gd name="T85" fmla="*/ 79 h 203"/>
                <a:gd name="T86" fmla="*/ 17 w 120"/>
                <a:gd name="T87" fmla="*/ 78 h 203"/>
                <a:gd name="T88" fmla="*/ 20 w 120"/>
                <a:gd name="T89" fmla="*/ 75 h 203"/>
                <a:gd name="T90" fmla="*/ 17 w 120"/>
                <a:gd name="T91" fmla="*/ 73 h 203"/>
                <a:gd name="T92" fmla="*/ 15 w 120"/>
                <a:gd name="T93" fmla="*/ 69 h 203"/>
                <a:gd name="T94" fmla="*/ 20 w 120"/>
                <a:gd name="T95" fmla="*/ 68 h 203"/>
                <a:gd name="T96" fmla="*/ 23 w 120"/>
                <a:gd name="T97" fmla="*/ 61 h 203"/>
                <a:gd name="T98" fmla="*/ 17 w 120"/>
                <a:gd name="T99" fmla="*/ 61 h 203"/>
                <a:gd name="T100" fmla="*/ 17 w 120"/>
                <a:gd name="T101" fmla="*/ 56 h 203"/>
                <a:gd name="T102" fmla="*/ 20 w 120"/>
                <a:gd name="T103" fmla="*/ 53 h 203"/>
                <a:gd name="T104" fmla="*/ 23 w 120"/>
                <a:gd name="T105" fmla="*/ 49 h 203"/>
                <a:gd name="T106" fmla="*/ 25 w 120"/>
                <a:gd name="T107" fmla="*/ 42 h 203"/>
                <a:gd name="T108" fmla="*/ 28 w 120"/>
                <a:gd name="T109" fmla="*/ 35 h 203"/>
                <a:gd name="T110" fmla="*/ 28 w 120"/>
                <a:gd name="T111" fmla="*/ 31 h 203"/>
                <a:gd name="T112" fmla="*/ 20 w 120"/>
                <a:gd name="T113" fmla="*/ 28 h 203"/>
                <a:gd name="T114" fmla="*/ 12 w 120"/>
                <a:gd name="T115" fmla="*/ 26 h 203"/>
                <a:gd name="T116" fmla="*/ 7 w 120"/>
                <a:gd name="T117" fmla="*/ 19 h 203"/>
                <a:gd name="T118" fmla="*/ 4 w 120"/>
                <a:gd name="T119" fmla="*/ 14 h 203"/>
                <a:gd name="T120" fmla="*/ 7 w 120"/>
                <a:gd name="T121" fmla="*/ 11 h 203"/>
                <a:gd name="T122" fmla="*/ 12 w 120"/>
                <a:gd name="T123" fmla="*/ 8 h 203"/>
                <a:gd name="T124" fmla="*/ 17 w 120"/>
                <a:gd name="T125" fmla="*/ 6 h 2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203"/>
                <a:gd name="T191" fmla="*/ 120 w 120"/>
                <a:gd name="T192" fmla="*/ 203 h 2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203">
                  <a:moveTo>
                    <a:pt x="15" y="6"/>
                  </a:moveTo>
                  <a:lnTo>
                    <a:pt x="12" y="8"/>
                  </a:lnTo>
                  <a:lnTo>
                    <a:pt x="15" y="8"/>
                  </a:lnTo>
                  <a:lnTo>
                    <a:pt x="15" y="10"/>
                  </a:lnTo>
                  <a:lnTo>
                    <a:pt x="17" y="10"/>
                  </a:lnTo>
                  <a:lnTo>
                    <a:pt x="17" y="8"/>
                  </a:lnTo>
                  <a:lnTo>
                    <a:pt x="17" y="6"/>
                  </a:lnTo>
                  <a:lnTo>
                    <a:pt x="20" y="5"/>
                  </a:lnTo>
                  <a:lnTo>
                    <a:pt x="23" y="2"/>
                  </a:lnTo>
                  <a:lnTo>
                    <a:pt x="25" y="5"/>
                  </a:lnTo>
                  <a:lnTo>
                    <a:pt x="28" y="0"/>
                  </a:lnTo>
                  <a:lnTo>
                    <a:pt x="29" y="0"/>
                  </a:lnTo>
                  <a:lnTo>
                    <a:pt x="29" y="2"/>
                  </a:lnTo>
                  <a:lnTo>
                    <a:pt x="28" y="5"/>
                  </a:lnTo>
                  <a:lnTo>
                    <a:pt x="25" y="8"/>
                  </a:lnTo>
                  <a:lnTo>
                    <a:pt x="28" y="8"/>
                  </a:lnTo>
                  <a:lnTo>
                    <a:pt x="29" y="8"/>
                  </a:lnTo>
                  <a:lnTo>
                    <a:pt x="29" y="6"/>
                  </a:lnTo>
                  <a:lnTo>
                    <a:pt x="29" y="5"/>
                  </a:lnTo>
                  <a:lnTo>
                    <a:pt x="37" y="2"/>
                  </a:lnTo>
                  <a:lnTo>
                    <a:pt x="37" y="5"/>
                  </a:lnTo>
                  <a:lnTo>
                    <a:pt x="40" y="5"/>
                  </a:lnTo>
                  <a:lnTo>
                    <a:pt x="48" y="6"/>
                  </a:lnTo>
                  <a:lnTo>
                    <a:pt x="53" y="2"/>
                  </a:lnTo>
                  <a:lnTo>
                    <a:pt x="50" y="5"/>
                  </a:lnTo>
                  <a:lnTo>
                    <a:pt x="53" y="6"/>
                  </a:lnTo>
                  <a:lnTo>
                    <a:pt x="56" y="6"/>
                  </a:lnTo>
                  <a:lnTo>
                    <a:pt x="57" y="8"/>
                  </a:lnTo>
                  <a:lnTo>
                    <a:pt x="57" y="10"/>
                  </a:lnTo>
                  <a:lnTo>
                    <a:pt x="61" y="10"/>
                  </a:lnTo>
                  <a:lnTo>
                    <a:pt x="62" y="14"/>
                  </a:lnTo>
                  <a:lnTo>
                    <a:pt x="68" y="14"/>
                  </a:lnTo>
                  <a:lnTo>
                    <a:pt x="75" y="14"/>
                  </a:lnTo>
                  <a:lnTo>
                    <a:pt x="78" y="16"/>
                  </a:lnTo>
                  <a:lnTo>
                    <a:pt x="78" y="21"/>
                  </a:lnTo>
                  <a:lnTo>
                    <a:pt x="81" y="21"/>
                  </a:lnTo>
                  <a:lnTo>
                    <a:pt x="82" y="25"/>
                  </a:lnTo>
                  <a:lnTo>
                    <a:pt x="82" y="27"/>
                  </a:lnTo>
                  <a:lnTo>
                    <a:pt x="82" y="32"/>
                  </a:lnTo>
                  <a:lnTo>
                    <a:pt x="81" y="33"/>
                  </a:lnTo>
                  <a:lnTo>
                    <a:pt x="78" y="35"/>
                  </a:lnTo>
                  <a:lnTo>
                    <a:pt x="82" y="33"/>
                  </a:lnTo>
                  <a:lnTo>
                    <a:pt x="86" y="33"/>
                  </a:lnTo>
                  <a:lnTo>
                    <a:pt x="82" y="35"/>
                  </a:lnTo>
                  <a:lnTo>
                    <a:pt x="82" y="36"/>
                  </a:lnTo>
                  <a:lnTo>
                    <a:pt x="86" y="35"/>
                  </a:lnTo>
                  <a:lnTo>
                    <a:pt x="90" y="35"/>
                  </a:lnTo>
                  <a:lnTo>
                    <a:pt x="93" y="35"/>
                  </a:lnTo>
                  <a:lnTo>
                    <a:pt x="95" y="36"/>
                  </a:lnTo>
                  <a:lnTo>
                    <a:pt x="98" y="39"/>
                  </a:lnTo>
                  <a:lnTo>
                    <a:pt x="103" y="39"/>
                  </a:lnTo>
                  <a:lnTo>
                    <a:pt x="106" y="41"/>
                  </a:lnTo>
                  <a:lnTo>
                    <a:pt x="111" y="41"/>
                  </a:lnTo>
                  <a:lnTo>
                    <a:pt x="109" y="43"/>
                  </a:lnTo>
                  <a:lnTo>
                    <a:pt x="114" y="41"/>
                  </a:lnTo>
                  <a:lnTo>
                    <a:pt x="115" y="44"/>
                  </a:lnTo>
                  <a:lnTo>
                    <a:pt x="118" y="44"/>
                  </a:lnTo>
                  <a:lnTo>
                    <a:pt x="118" y="47"/>
                  </a:lnTo>
                  <a:lnTo>
                    <a:pt x="120" y="50"/>
                  </a:lnTo>
                  <a:lnTo>
                    <a:pt x="120" y="54"/>
                  </a:lnTo>
                  <a:lnTo>
                    <a:pt x="120" y="55"/>
                  </a:lnTo>
                  <a:lnTo>
                    <a:pt x="118" y="60"/>
                  </a:lnTo>
                  <a:lnTo>
                    <a:pt x="118" y="61"/>
                  </a:lnTo>
                  <a:lnTo>
                    <a:pt x="115" y="61"/>
                  </a:lnTo>
                  <a:lnTo>
                    <a:pt x="111" y="65"/>
                  </a:lnTo>
                  <a:lnTo>
                    <a:pt x="111" y="66"/>
                  </a:lnTo>
                  <a:lnTo>
                    <a:pt x="111" y="71"/>
                  </a:lnTo>
                  <a:lnTo>
                    <a:pt x="109" y="76"/>
                  </a:lnTo>
                  <a:lnTo>
                    <a:pt x="109" y="80"/>
                  </a:lnTo>
                  <a:lnTo>
                    <a:pt x="109" y="83"/>
                  </a:lnTo>
                  <a:lnTo>
                    <a:pt x="106" y="88"/>
                  </a:lnTo>
                  <a:lnTo>
                    <a:pt x="106" y="91"/>
                  </a:lnTo>
                  <a:lnTo>
                    <a:pt x="103" y="94"/>
                  </a:lnTo>
                  <a:lnTo>
                    <a:pt x="103" y="96"/>
                  </a:lnTo>
                  <a:lnTo>
                    <a:pt x="98" y="96"/>
                  </a:lnTo>
                  <a:lnTo>
                    <a:pt x="93" y="97"/>
                  </a:lnTo>
                  <a:lnTo>
                    <a:pt x="89" y="97"/>
                  </a:lnTo>
                  <a:lnTo>
                    <a:pt x="86" y="99"/>
                  </a:lnTo>
                  <a:lnTo>
                    <a:pt x="82" y="105"/>
                  </a:lnTo>
                  <a:lnTo>
                    <a:pt x="82" y="110"/>
                  </a:lnTo>
                  <a:lnTo>
                    <a:pt x="82" y="113"/>
                  </a:lnTo>
                  <a:lnTo>
                    <a:pt x="81" y="118"/>
                  </a:lnTo>
                  <a:lnTo>
                    <a:pt x="81" y="119"/>
                  </a:lnTo>
                  <a:lnTo>
                    <a:pt x="75" y="123"/>
                  </a:lnTo>
                  <a:lnTo>
                    <a:pt x="73" y="123"/>
                  </a:lnTo>
                  <a:lnTo>
                    <a:pt x="75" y="126"/>
                  </a:lnTo>
                  <a:lnTo>
                    <a:pt x="68" y="130"/>
                  </a:lnTo>
                  <a:lnTo>
                    <a:pt x="65" y="132"/>
                  </a:lnTo>
                  <a:lnTo>
                    <a:pt x="65" y="130"/>
                  </a:lnTo>
                  <a:lnTo>
                    <a:pt x="62" y="127"/>
                  </a:lnTo>
                  <a:lnTo>
                    <a:pt x="57" y="127"/>
                  </a:lnTo>
                  <a:lnTo>
                    <a:pt x="57" y="130"/>
                  </a:lnTo>
                  <a:lnTo>
                    <a:pt x="61" y="134"/>
                  </a:lnTo>
                  <a:lnTo>
                    <a:pt x="62" y="137"/>
                  </a:lnTo>
                  <a:lnTo>
                    <a:pt x="62" y="140"/>
                  </a:lnTo>
                  <a:lnTo>
                    <a:pt x="61" y="145"/>
                  </a:lnTo>
                  <a:lnTo>
                    <a:pt x="57" y="146"/>
                  </a:lnTo>
                  <a:lnTo>
                    <a:pt x="56" y="146"/>
                  </a:lnTo>
                  <a:lnTo>
                    <a:pt x="53" y="146"/>
                  </a:lnTo>
                  <a:lnTo>
                    <a:pt x="50" y="146"/>
                  </a:lnTo>
                  <a:lnTo>
                    <a:pt x="50" y="148"/>
                  </a:lnTo>
                  <a:lnTo>
                    <a:pt x="50" y="151"/>
                  </a:lnTo>
                  <a:lnTo>
                    <a:pt x="48" y="152"/>
                  </a:lnTo>
                  <a:lnTo>
                    <a:pt x="45" y="152"/>
                  </a:lnTo>
                  <a:lnTo>
                    <a:pt x="43" y="152"/>
                  </a:lnTo>
                  <a:lnTo>
                    <a:pt x="40" y="151"/>
                  </a:lnTo>
                  <a:lnTo>
                    <a:pt x="37" y="151"/>
                  </a:lnTo>
                  <a:lnTo>
                    <a:pt x="40" y="154"/>
                  </a:lnTo>
                  <a:lnTo>
                    <a:pt x="43" y="156"/>
                  </a:lnTo>
                  <a:lnTo>
                    <a:pt x="45" y="156"/>
                  </a:lnTo>
                  <a:lnTo>
                    <a:pt x="45" y="159"/>
                  </a:lnTo>
                  <a:lnTo>
                    <a:pt x="43" y="160"/>
                  </a:lnTo>
                  <a:lnTo>
                    <a:pt x="40" y="162"/>
                  </a:lnTo>
                  <a:lnTo>
                    <a:pt x="37" y="165"/>
                  </a:lnTo>
                  <a:lnTo>
                    <a:pt x="36" y="167"/>
                  </a:lnTo>
                  <a:lnTo>
                    <a:pt x="32" y="168"/>
                  </a:lnTo>
                  <a:lnTo>
                    <a:pt x="32" y="174"/>
                  </a:lnTo>
                  <a:lnTo>
                    <a:pt x="36" y="176"/>
                  </a:lnTo>
                  <a:lnTo>
                    <a:pt x="40" y="179"/>
                  </a:lnTo>
                  <a:lnTo>
                    <a:pt x="37" y="181"/>
                  </a:lnTo>
                  <a:lnTo>
                    <a:pt x="36" y="185"/>
                  </a:lnTo>
                  <a:lnTo>
                    <a:pt x="32" y="185"/>
                  </a:lnTo>
                  <a:lnTo>
                    <a:pt x="32" y="187"/>
                  </a:lnTo>
                  <a:lnTo>
                    <a:pt x="32" y="190"/>
                  </a:lnTo>
                  <a:lnTo>
                    <a:pt x="29" y="193"/>
                  </a:lnTo>
                  <a:lnTo>
                    <a:pt x="29" y="196"/>
                  </a:lnTo>
                  <a:lnTo>
                    <a:pt x="29" y="200"/>
                  </a:lnTo>
                  <a:lnTo>
                    <a:pt x="28" y="200"/>
                  </a:lnTo>
                  <a:lnTo>
                    <a:pt x="25" y="201"/>
                  </a:lnTo>
                  <a:lnTo>
                    <a:pt x="23" y="201"/>
                  </a:lnTo>
                  <a:lnTo>
                    <a:pt x="20" y="203"/>
                  </a:lnTo>
                  <a:lnTo>
                    <a:pt x="17" y="196"/>
                  </a:lnTo>
                  <a:lnTo>
                    <a:pt x="20" y="195"/>
                  </a:lnTo>
                  <a:lnTo>
                    <a:pt x="20" y="193"/>
                  </a:lnTo>
                  <a:lnTo>
                    <a:pt x="20" y="190"/>
                  </a:lnTo>
                  <a:lnTo>
                    <a:pt x="17" y="189"/>
                  </a:lnTo>
                  <a:lnTo>
                    <a:pt x="17" y="187"/>
                  </a:lnTo>
                  <a:lnTo>
                    <a:pt x="17" y="182"/>
                  </a:lnTo>
                  <a:lnTo>
                    <a:pt x="15" y="179"/>
                  </a:lnTo>
                  <a:lnTo>
                    <a:pt x="15" y="176"/>
                  </a:lnTo>
                  <a:lnTo>
                    <a:pt x="15" y="174"/>
                  </a:lnTo>
                  <a:lnTo>
                    <a:pt x="15" y="168"/>
                  </a:lnTo>
                  <a:lnTo>
                    <a:pt x="17" y="171"/>
                  </a:lnTo>
                  <a:lnTo>
                    <a:pt x="20" y="171"/>
                  </a:lnTo>
                  <a:lnTo>
                    <a:pt x="23" y="162"/>
                  </a:lnTo>
                  <a:lnTo>
                    <a:pt x="23" y="159"/>
                  </a:lnTo>
                  <a:lnTo>
                    <a:pt x="23" y="154"/>
                  </a:lnTo>
                  <a:lnTo>
                    <a:pt x="23" y="152"/>
                  </a:lnTo>
                  <a:lnTo>
                    <a:pt x="20" y="152"/>
                  </a:lnTo>
                  <a:lnTo>
                    <a:pt x="17" y="152"/>
                  </a:lnTo>
                  <a:lnTo>
                    <a:pt x="17" y="146"/>
                  </a:lnTo>
                  <a:lnTo>
                    <a:pt x="20" y="145"/>
                  </a:lnTo>
                  <a:lnTo>
                    <a:pt x="17" y="140"/>
                  </a:lnTo>
                  <a:lnTo>
                    <a:pt x="17" y="138"/>
                  </a:lnTo>
                  <a:lnTo>
                    <a:pt x="20" y="134"/>
                  </a:lnTo>
                  <a:lnTo>
                    <a:pt x="20" y="130"/>
                  </a:lnTo>
                  <a:lnTo>
                    <a:pt x="23" y="127"/>
                  </a:lnTo>
                  <a:lnTo>
                    <a:pt x="25" y="124"/>
                  </a:lnTo>
                  <a:lnTo>
                    <a:pt x="23" y="123"/>
                  </a:lnTo>
                  <a:lnTo>
                    <a:pt x="23" y="118"/>
                  </a:lnTo>
                  <a:lnTo>
                    <a:pt x="25" y="113"/>
                  </a:lnTo>
                  <a:lnTo>
                    <a:pt x="25" y="107"/>
                  </a:lnTo>
                  <a:lnTo>
                    <a:pt x="28" y="99"/>
                  </a:lnTo>
                  <a:lnTo>
                    <a:pt x="28" y="96"/>
                  </a:lnTo>
                  <a:lnTo>
                    <a:pt x="28" y="91"/>
                  </a:lnTo>
                  <a:lnTo>
                    <a:pt x="28" y="88"/>
                  </a:lnTo>
                  <a:lnTo>
                    <a:pt x="28" y="82"/>
                  </a:lnTo>
                  <a:lnTo>
                    <a:pt x="28" y="80"/>
                  </a:lnTo>
                  <a:lnTo>
                    <a:pt x="25" y="76"/>
                  </a:lnTo>
                  <a:lnTo>
                    <a:pt x="23" y="72"/>
                  </a:lnTo>
                  <a:lnTo>
                    <a:pt x="20" y="72"/>
                  </a:lnTo>
                  <a:lnTo>
                    <a:pt x="17" y="71"/>
                  </a:lnTo>
                  <a:lnTo>
                    <a:pt x="12" y="69"/>
                  </a:lnTo>
                  <a:lnTo>
                    <a:pt x="12" y="65"/>
                  </a:lnTo>
                  <a:lnTo>
                    <a:pt x="10" y="61"/>
                  </a:lnTo>
                  <a:lnTo>
                    <a:pt x="7" y="55"/>
                  </a:lnTo>
                  <a:lnTo>
                    <a:pt x="7" y="49"/>
                  </a:lnTo>
                  <a:lnTo>
                    <a:pt x="4" y="44"/>
                  </a:lnTo>
                  <a:lnTo>
                    <a:pt x="0" y="41"/>
                  </a:lnTo>
                  <a:lnTo>
                    <a:pt x="4" y="35"/>
                  </a:lnTo>
                  <a:lnTo>
                    <a:pt x="3" y="33"/>
                  </a:lnTo>
                  <a:lnTo>
                    <a:pt x="3" y="32"/>
                  </a:lnTo>
                  <a:lnTo>
                    <a:pt x="7" y="27"/>
                  </a:lnTo>
                  <a:lnTo>
                    <a:pt x="10" y="25"/>
                  </a:lnTo>
                  <a:lnTo>
                    <a:pt x="10" y="22"/>
                  </a:lnTo>
                  <a:lnTo>
                    <a:pt x="12" y="19"/>
                  </a:lnTo>
                  <a:lnTo>
                    <a:pt x="12" y="16"/>
                  </a:lnTo>
                  <a:lnTo>
                    <a:pt x="17" y="16"/>
                  </a:lnTo>
                  <a:lnTo>
                    <a:pt x="17" y="14"/>
                  </a:lnTo>
                  <a:lnTo>
                    <a:pt x="15" y="10"/>
                  </a:lnTo>
                  <a:lnTo>
                    <a:pt x="15" y="6"/>
                  </a:lnTo>
                  <a:close/>
                </a:path>
              </a:pathLst>
            </a:custGeom>
            <a:solidFill>
              <a:srgbClr val="A4CA95"/>
            </a:solidFill>
            <a:ln w="9525">
              <a:noFill/>
              <a:round/>
              <a:headEnd/>
              <a:tailEnd/>
            </a:ln>
          </p:spPr>
          <p:txBody>
            <a:bodyPr/>
            <a:lstStyle/>
            <a:p>
              <a:endParaRPr lang="en-US"/>
            </a:p>
          </p:txBody>
        </p:sp>
        <p:sp>
          <p:nvSpPr>
            <p:cNvPr id="3249" name="Freeform 410"/>
            <p:cNvSpPr>
              <a:spLocks/>
            </p:cNvSpPr>
            <p:nvPr/>
          </p:nvSpPr>
          <p:spPr bwMode="gray">
            <a:xfrm>
              <a:off x="4334" y="3764"/>
              <a:ext cx="17" cy="8"/>
            </a:xfrm>
            <a:custGeom>
              <a:avLst/>
              <a:gdLst>
                <a:gd name="T0" fmla="*/ 5 w 17"/>
                <a:gd name="T1" fmla="*/ 3 h 9"/>
                <a:gd name="T2" fmla="*/ 5 w 17"/>
                <a:gd name="T3" fmla="*/ 0 h 9"/>
                <a:gd name="T4" fmla="*/ 6 w 17"/>
                <a:gd name="T5" fmla="*/ 0 h 9"/>
                <a:gd name="T6" fmla="*/ 9 w 17"/>
                <a:gd name="T7" fmla="*/ 1 h 9"/>
                <a:gd name="T8" fmla="*/ 9 w 17"/>
                <a:gd name="T9" fmla="*/ 4 h 9"/>
                <a:gd name="T10" fmla="*/ 13 w 17"/>
                <a:gd name="T11" fmla="*/ 4 h 9"/>
                <a:gd name="T12" fmla="*/ 13 w 17"/>
                <a:gd name="T13" fmla="*/ 4 h 9"/>
                <a:gd name="T14" fmla="*/ 14 w 17"/>
                <a:gd name="T15" fmla="*/ 4 h 9"/>
                <a:gd name="T16" fmla="*/ 17 w 17"/>
                <a:gd name="T17" fmla="*/ 4 h 9"/>
                <a:gd name="T18" fmla="*/ 17 w 17"/>
                <a:gd name="T19" fmla="*/ 4 h 9"/>
                <a:gd name="T20" fmla="*/ 14 w 17"/>
                <a:gd name="T21" fmla="*/ 4 h 9"/>
                <a:gd name="T22" fmla="*/ 13 w 17"/>
                <a:gd name="T23" fmla="*/ 4 h 9"/>
                <a:gd name="T24" fmla="*/ 9 w 17"/>
                <a:gd name="T25" fmla="*/ 4 h 9"/>
                <a:gd name="T26" fmla="*/ 6 w 17"/>
                <a:gd name="T27" fmla="*/ 4 h 9"/>
                <a:gd name="T28" fmla="*/ 5 w 17"/>
                <a:gd name="T29" fmla="*/ 4 h 9"/>
                <a:gd name="T30" fmla="*/ 2 w 17"/>
                <a:gd name="T31" fmla="*/ 4 h 9"/>
                <a:gd name="T32" fmla="*/ 0 w 17"/>
                <a:gd name="T33" fmla="*/ 4 h 9"/>
                <a:gd name="T34" fmla="*/ 2 w 17"/>
                <a:gd name="T35" fmla="*/ 4 h 9"/>
                <a:gd name="T36" fmla="*/ 5 w 17"/>
                <a:gd name="T37" fmla="*/ 4 h 9"/>
                <a:gd name="T38" fmla="*/ 5 w 17"/>
                <a:gd name="T39" fmla="*/ 3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9"/>
                <a:gd name="T62" fmla="*/ 17 w 17"/>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9">
                  <a:moveTo>
                    <a:pt x="5" y="3"/>
                  </a:moveTo>
                  <a:lnTo>
                    <a:pt x="5" y="0"/>
                  </a:lnTo>
                  <a:lnTo>
                    <a:pt x="6" y="0"/>
                  </a:lnTo>
                  <a:lnTo>
                    <a:pt x="9" y="1"/>
                  </a:lnTo>
                  <a:lnTo>
                    <a:pt x="9" y="5"/>
                  </a:lnTo>
                  <a:lnTo>
                    <a:pt x="13" y="5"/>
                  </a:lnTo>
                  <a:lnTo>
                    <a:pt x="13" y="8"/>
                  </a:lnTo>
                  <a:lnTo>
                    <a:pt x="14" y="8"/>
                  </a:lnTo>
                  <a:lnTo>
                    <a:pt x="17" y="8"/>
                  </a:lnTo>
                  <a:lnTo>
                    <a:pt x="17" y="9"/>
                  </a:lnTo>
                  <a:lnTo>
                    <a:pt x="14" y="9"/>
                  </a:lnTo>
                  <a:lnTo>
                    <a:pt x="13" y="9"/>
                  </a:lnTo>
                  <a:lnTo>
                    <a:pt x="9" y="9"/>
                  </a:lnTo>
                  <a:lnTo>
                    <a:pt x="6" y="8"/>
                  </a:lnTo>
                  <a:lnTo>
                    <a:pt x="5" y="8"/>
                  </a:lnTo>
                  <a:lnTo>
                    <a:pt x="2" y="8"/>
                  </a:lnTo>
                  <a:lnTo>
                    <a:pt x="0" y="5"/>
                  </a:lnTo>
                  <a:lnTo>
                    <a:pt x="2" y="5"/>
                  </a:lnTo>
                  <a:lnTo>
                    <a:pt x="5" y="5"/>
                  </a:lnTo>
                  <a:lnTo>
                    <a:pt x="5" y="3"/>
                  </a:lnTo>
                  <a:close/>
                </a:path>
              </a:pathLst>
            </a:custGeom>
            <a:solidFill>
              <a:srgbClr val="A4CA95"/>
            </a:solidFill>
            <a:ln w="9525">
              <a:noFill/>
              <a:round/>
              <a:headEnd/>
              <a:tailEnd/>
            </a:ln>
          </p:spPr>
          <p:txBody>
            <a:bodyPr/>
            <a:lstStyle/>
            <a:p>
              <a:endParaRPr lang="en-US"/>
            </a:p>
          </p:txBody>
        </p:sp>
        <p:sp>
          <p:nvSpPr>
            <p:cNvPr id="3250" name="Freeform 411"/>
            <p:cNvSpPr>
              <a:spLocks/>
            </p:cNvSpPr>
            <p:nvPr/>
          </p:nvSpPr>
          <p:spPr bwMode="gray">
            <a:xfrm>
              <a:off x="4361" y="3759"/>
              <a:ext cx="6" cy="2"/>
            </a:xfrm>
            <a:custGeom>
              <a:avLst/>
              <a:gdLst>
                <a:gd name="T0" fmla="*/ 0 w 6"/>
                <a:gd name="T1" fmla="*/ 1 h 3"/>
                <a:gd name="T2" fmla="*/ 6 w 6"/>
                <a:gd name="T3" fmla="*/ 0 h 3"/>
                <a:gd name="T4" fmla="*/ 6 w 6"/>
                <a:gd name="T5" fmla="*/ 1 h 3"/>
                <a:gd name="T6" fmla="*/ 0 w 6"/>
                <a:gd name="T7" fmla="*/ 1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lnTo>
                    <a:pt x="6" y="0"/>
                  </a:lnTo>
                  <a:lnTo>
                    <a:pt x="6" y="1"/>
                  </a:lnTo>
                  <a:lnTo>
                    <a:pt x="0" y="3"/>
                  </a:lnTo>
                  <a:lnTo>
                    <a:pt x="0" y="1"/>
                  </a:lnTo>
                  <a:close/>
                </a:path>
              </a:pathLst>
            </a:custGeom>
            <a:solidFill>
              <a:srgbClr val="A4CA95"/>
            </a:solidFill>
            <a:ln w="9525">
              <a:noFill/>
              <a:round/>
              <a:headEnd/>
              <a:tailEnd/>
            </a:ln>
          </p:spPr>
          <p:txBody>
            <a:bodyPr/>
            <a:lstStyle/>
            <a:p>
              <a:endParaRPr lang="en-US"/>
            </a:p>
          </p:txBody>
        </p:sp>
        <p:sp>
          <p:nvSpPr>
            <p:cNvPr id="3251" name="Freeform 412"/>
            <p:cNvSpPr>
              <a:spLocks/>
            </p:cNvSpPr>
            <p:nvPr/>
          </p:nvSpPr>
          <p:spPr bwMode="gray">
            <a:xfrm>
              <a:off x="4367" y="3759"/>
              <a:ext cx="1" cy="5"/>
            </a:xfrm>
            <a:custGeom>
              <a:avLst/>
              <a:gdLst>
                <a:gd name="T0" fmla="*/ 0 w 1"/>
                <a:gd name="T1" fmla="*/ 3 h 6"/>
                <a:gd name="T2" fmla="*/ 1 w 1"/>
                <a:gd name="T3" fmla="*/ 3 h 6"/>
                <a:gd name="T4" fmla="*/ 1 w 1"/>
                <a:gd name="T5" fmla="*/ 1 h 6"/>
                <a:gd name="T6" fmla="*/ 1 w 1"/>
                <a:gd name="T7" fmla="*/ 0 h 6"/>
                <a:gd name="T8" fmla="*/ 1 w 1"/>
                <a:gd name="T9" fmla="*/ 1 h 6"/>
                <a:gd name="T10" fmla="*/ 1 w 1"/>
                <a:gd name="T11" fmla="*/ 3 h 6"/>
                <a:gd name="T12" fmla="*/ 0 w 1"/>
                <a:gd name="T13" fmla="*/ 3 h 6"/>
                <a:gd name="T14" fmla="*/ 0 60000 65536"/>
                <a:gd name="T15" fmla="*/ 0 60000 65536"/>
                <a:gd name="T16" fmla="*/ 0 60000 65536"/>
                <a:gd name="T17" fmla="*/ 0 60000 65536"/>
                <a:gd name="T18" fmla="*/ 0 60000 65536"/>
                <a:gd name="T19" fmla="*/ 0 60000 65536"/>
                <a:gd name="T20" fmla="*/ 0 60000 65536"/>
                <a:gd name="T21" fmla="*/ 0 w 1"/>
                <a:gd name="T22" fmla="*/ 0 h 6"/>
                <a:gd name="T23" fmla="*/ 1 w 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6">
                  <a:moveTo>
                    <a:pt x="0" y="6"/>
                  </a:moveTo>
                  <a:lnTo>
                    <a:pt x="1" y="3"/>
                  </a:lnTo>
                  <a:lnTo>
                    <a:pt x="1" y="1"/>
                  </a:lnTo>
                  <a:lnTo>
                    <a:pt x="1" y="0"/>
                  </a:lnTo>
                  <a:lnTo>
                    <a:pt x="1" y="1"/>
                  </a:lnTo>
                  <a:lnTo>
                    <a:pt x="1" y="3"/>
                  </a:lnTo>
                  <a:lnTo>
                    <a:pt x="0" y="6"/>
                  </a:lnTo>
                  <a:close/>
                </a:path>
              </a:pathLst>
            </a:custGeom>
            <a:solidFill>
              <a:srgbClr val="A4CA95"/>
            </a:solidFill>
            <a:ln w="9525">
              <a:noFill/>
              <a:round/>
              <a:headEnd/>
              <a:tailEnd/>
            </a:ln>
          </p:spPr>
          <p:txBody>
            <a:bodyPr/>
            <a:lstStyle/>
            <a:p>
              <a:endParaRPr lang="en-US"/>
            </a:p>
          </p:txBody>
        </p:sp>
        <p:sp>
          <p:nvSpPr>
            <p:cNvPr id="3252" name="Freeform 413"/>
            <p:cNvSpPr>
              <a:spLocks/>
            </p:cNvSpPr>
            <p:nvPr/>
          </p:nvSpPr>
          <p:spPr bwMode="gray">
            <a:xfrm>
              <a:off x="4328" y="3723"/>
              <a:ext cx="3" cy="5"/>
            </a:xfrm>
            <a:custGeom>
              <a:avLst/>
              <a:gdLst>
                <a:gd name="T0" fmla="*/ 0 w 3"/>
                <a:gd name="T1" fmla="*/ 3 h 6"/>
                <a:gd name="T2" fmla="*/ 0 w 3"/>
                <a:gd name="T3" fmla="*/ 1 h 6"/>
                <a:gd name="T4" fmla="*/ 3 w 3"/>
                <a:gd name="T5" fmla="*/ 0 h 6"/>
                <a:gd name="T6" fmla="*/ 3 w 3"/>
                <a:gd name="T7" fmla="*/ 3 h 6"/>
                <a:gd name="T8" fmla="*/ 0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6"/>
                  </a:moveTo>
                  <a:lnTo>
                    <a:pt x="0" y="1"/>
                  </a:lnTo>
                  <a:lnTo>
                    <a:pt x="3" y="0"/>
                  </a:lnTo>
                  <a:lnTo>
                    <a:pt x="3" y="3"/>
                  </a:lnTo>
                  <a:lnTo>
                    <a:pt x="0" y="6"/>
                  </a:lnTo>
                  <a:close/>
                </a:path>
              </a:pathLst>
            </a:custGeom>
            <a:solidFill>
              <a:srgbClr val="A4CA95"/>
            </a:solidFill>
            <a:ln w="9525">
              <a:noFill/>
              <a:round/>
              <a:headEnd/>
              <a:tailEnd/>
            </a:ln>
          </p:spPr>
          <p:txBody>
            <a:bodyPr/>
            <a:lstStyle/>
            <a:p>
              <a:endParaRPr lang="en-US"/>
            </a:p>
          </p:txBody>
        </p:sp>
        <p:sp>
          <p:nvSpPr>
            <p:cNvPr id="3253" name="Freeform 414"/>
            <p:cNvSpPr>
              <a:spLocks/>
            </p:cNvSpPr>
            <p:nvPr/>
          </p:nvSpPr>
          <p:spPr bwMode="gray">
            <a:xfrm>
              <a:off x="4323" y="3754"/>
              <a:ext cx="1" cy="5"/>
            </a:xfrm>
            <a:custGeom>
              <a:avLst/>
              <a:gdLst>
                <a:gd name="T0" fmla="*/ 0 w 1"/>
                <a:gd name="T1" fmla="*/ 5 h 5"/>
                <a:gd name="T2" fmla="*/ 0 w 1"/>
                <a:gd name="T3" fmla="*/ 1 h 5"/>
                <a:gd name="T4" fmla="*/ 0 w 1"/>
                <a:gd name="T5" fmla="*/ 0 h 5"/>
                <a:gd name="T6" fmla="*/ 0 w 1"/>
                <a:gd name="T7" fmla="*/ 5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5"/>
                  </a:moveTo>
                  <a:lnTo>
                    <a:pt x="0" y="1"/>
                  </a:lnTo>
                  <a:lnTo>
                    <a:pt x="0" y="0"/>
                  </a:lnTo>
                  <a:lnTo>
                    <a:pt x="0" y="5"/>
                  </a:lnTo>
                  <a:close/>
                </a:path>
              </a:pathLst>
            </a:custGeom>
            <a:solidFill>
              <a:srgbClr val="A4CA95"/>
            </a:solidFill>
            <a:ln w="9525">
              <a:noFill/>
              <a:round/>
              <a:headEnd/>
              <a:tailEnd/>
            </a:ln>
          </p:spPr>
          <p:txBody>
            <a:bodyPr/>
            <a:lstStyle/>
            <a:p>
              <a:endParaRPr lang="en-US"/>
            </a:p>
          </p:txBody>
        </p:sp>
        <p:sp>
          <p:nvSpPr>
            <p:cNvPr id="3254" name="Freeform 415"/>
            <p:cNvSpPr>
              <a:spLocks/>
            </p:cNvSpPr>
            <p:nvPr/>
          </p:nvSpPr>
          <p:spPr bwMode="gray">
            <a:xfrm>
              <a:off x="4321" y="3746"/>
              <a:ext cx="1" cy="3"/>
            </a:xfrm>
            <a:custGeom>
              <a:avLst/>
              <a:gdLst>
                <a:gd name="T0" fmla="*/ 0 w 1"/>
                <a:gd name="T1" fmla="*/ 2 h 4"/>
                <a:gd name="T2" fmla="*/ 0 w 1"/>
                <a:gd name="T3" fmla="*/ 2 h 4"/>
                <a:gd name="T4" fmla="*/ 0 w 1"/>
                <a:gd name="T5" fmla="*/ 0 h 4"/>
                <a:gd name="T6" fmla="*/ 0 w 1"/>
                <a:gd name="T7" fmla="*/ 2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2"/>
                  </a:lnTo>
                  <a:lnTo>
                    <a:pt x="0" y="0"/>
                  </a:lnTo>
                  <a:lnTo>
                    <a:pt x="0" y="4"/>
                  </a:lnTo>
                  <a:close/>
                </a:path>
              </a:pathLst>
            </a:custGeom>
            <a:solidFill>
              <a:srgbClr val="A4CA95"/>
            </a:solidFill>
            <a:ln w="9525">
              <a:noFill/>
              <a:round/>
              <a:headEnd/>
              <a:tailEnd/>
            </a:ln>
          </p:spPr>
          <p:txBody>
            <a:bodyPr/>
            <a:lstStyle/>
            <a:p>
              <a:endParaRPr lang="en-US"/>
            </a:p>
          </p:txBody>
        </p:sp>
        <p:sp>
          <p:nvSpPr>
            <p:cNvPr id="3255" name="Freeform 416"/>
            <p:cNvSpPr>
              <a:spLocks/>
            </p:cNvSpPr>
            <p:nvPr/>
          </p:nvSpPr>
          <p:spPr bwMode="gray">
            <a:xfrm>
              <a:off x="4311" y="3555"/>
              <a:ext cx="20" cy="8"/>
            </a:xfrm>
            <a:custGeom>
              <a:avLst/>
              <a:gdLst>
                <a:gd name="T0" fmla="*/ 1 w 20"/>
                <a:gd name="T1" fmla="*/ 3 h 8"/>
                <a:gd name="T2" fmla="*/ 0 w 20"/>
                <a:gd name="T3" fmla="*/ 1 h 8"/>
                <a:gd name="T4" fmla="*/ 1 w 20"/>
                <a:gd name="T5" fmla="*/ 1 h 8"/>
                <a:gd name="T6" fmla="*/ 1 w 20"/>
                <a:gd name="T7" fmla="*/ 1 h 8"/>
                <a:gd name="T8" fmla="*/ 3 w 20"/>
                <a:gd name="T9" fmla="*/ 1 h 8"/>
                <a:gd name="T10" fmla="*/ 3 w 20"/>
                <a:gd name="T11" fmla="*/ 0 h 8"/>
                <a:gd name="T12" fmla="*/ 4 w 20"/>
                <a:gd name="T13" fmla="*/ 0 h 8"/>
                <a:gd name="T14" fmla="*/ 4 w 20"/>
                <a:gd name="T15" fmla="*/ 0 h 8"/>
                <a:gd name="T16" fmla="*/ 6 w 20"/>
                <a:gd name="T17" fmla="*/ 0 h 8"/>
                <a:gd name="T18" fmla="*/ 6 w 20"/>
                <a:gd name="T19" fmla="*/ 0 h 8"/>
                <a:gd name="T20" fmla="*/ 7 w 20"/>
                <a:gd name="T21" fmla="*/ 0 h 8"/>
                <a:gd name="T22" fmla="*/ 7 w 20"/>
                <a:gd name="T23" fmla="*/ 1 h 8"/>
                <a:gd name="T24" fmla="*/ 9 w 20"/>
                <a:gd name="T25" fmla="*/ 1 h 8"/>
                <a:gd name="T26" fmla="*/ 9 w 20"/>
                <a:gd name="T27" fmla="*/ 1 h 8"/>
                <a:gd name="T28" fmla="*/ 10 w 20"/>
                <a:gd name="T29" fmla="*/ 1 h 8"/>
                <a:gd name="T30" fmla="*/ 10 w 20"/>
                <a:gd name="T31" fmla="*/ 3 h 8"/>
                <a:gd name="T32" fmla="*/ 12 w 20"/>
                <a:gd name="T33" fmla="*/ 3 h 8"/>
                <a:gd name="T34" fmla="*/ 12 w 20"/>
                <a:gd name="T35" fmla="*/ 3 h 8"/>
                <a:gd name="T36" fmla="*/ 14 w 20"/>
                <a:gd name="T37" fmla="*/ 3 h 8"/>
                <a:gd name="T38" fmla="*/ 14 w 20"/>
                <a:gd name="T39" fmla="*/ 4 h 8"/>
                <a:gd name="T40" fmla="*/ 15 w 20"/>
                <a:gd name="T41" fmla="*/ 4 h 8"/>
                <a:gd name="T42" fmla="*/ 15 w 20"/>
                <a:gd name="T43" fmla="*/ 4 h 8"/>
                <a:gd name="T44" fmla="*/ 17 w 20"/>
                <a:gd name="T45" fmla="*/ 4 h 8"/>
                <a:gd name="T46" fmla="*/ 17 w 20"/>
                <a:gd name="T47" fmla="*/ 6 h 8"/>
                <a:gd name="T48" fmla="*/ 17 w 20"/>
                <a:gd name="T49" fmla="*/ 6 h 8"/>
                <a:gd name="T50" fmla="*/ 18 w 20"/>
                <a:gd name="T51" fmla="*/ 6 h 8"/>
                <a:gd name="T52" fmla="*/ 20 w 20"/>
                <a:gd name="T53" fmla="*/ 6 h 8"/>
                <a:gd name="T54" fmla="*/ 20 w 20"/>
                <a:gd name="T55" fmla="*/ 8 h 8"/>
                <a:gd name="T56" fmla="*/ 20 w 20"/>
                <a:gd name="T57" fmla="*/ 8 h 8"/>
                <a:gd name="T58" fmla="*/ 18 w 20"/>
                <a:gd name="T59" fmla="*/ 8 h 8"/>
                <a:gd name="T60" fmla="*/ 18 w 20"/>
                <a:gd name="T61" fmla="*/ 8 h 8"/>
                <a:gd name="T62" fmla="*/ 18 w 20"/>
                <a:gd name="T63" fmla="*/ 8 h 8"/>
                <a:gd name="T64" fmla="*/ 17 w 20"/>
                <a:gd name="T65" fmla="*/ 8 h 8"/>
                <a:gd name="T66" fmla="*/ 17 w 20"/>
                <a:gd name="T67" fmla="*/ 8 h 8"/>
                <a:gd name="T68" fmla="*/ 15 w 20"/>
                <a:gd name="T69" fmla="*/ 8 h 8"/>
                <a:gd name="T70" fmla="*/ 14 w 20"/>
                <a:gd name="T71" fmla="*/ 8 h 8"/>
                <a:gd name="T72" fmla="*/ 14 w 20"/>
                <a:gd name="T73" fmla="*/ 8 h 8"/>
                <a:gd name="T74" fmla="*/ 14 w 20"/>
                <a:gd name="T75" fmla="*/ 8 h 8"/>
                <a:gd name="T76" fmla="*/ 15 w 20"/>
                <a:gd name="T77" fmla="*/ 6 h 8"/>
                <a:gd name="T78" fmla="*/ 14 w 20"/>
                <a:gd name="T79" fmla="*/ 6 h 8"/>
                <a:gd name="T80" fmla="*/ 12 w 20"/>
                <a:gd name="T81" fmla="*/ 6 h 8"/>
                <a:gd name="T82" fmla="*/ 12 w 20"/>
                <a:gd name="T83" fmla="*/ 4 h 8"/>
                <a:gd name="T84" fmla="*/ 12 w 20"/>
                <a:gd name="T85" fmla="*/ 4 h 8"/>
                <a:gd name="T86" fmla="*/ 10 w 20"/>
                <a:gd name="T87" fmla="*/ 4 h 8"/>
                <a:gd name="T88" fmla="*/ 9 w 20"/>
                <a:gd name="T89" fmla="*/ 3 h 8"/>
                <a:gd name="T90" fmla="*/ 7 w 20"/>
                <a:gd name="T91" fmla="*/ 3 h 8"/>
                <a:gd name="T92" fmla="*/ 6 w 20"/>
                <a:gd name="T93" fmla="*/ 3 h 8"/>
                <a:gd name="T94" fmla="*/ 4 w 20"/>
                <a:gd name="T95" fmla="*/ 1 h 8"/>
                <a:gd name="T96" fmla="*/ 6 w 20"/>
                <a:gd name="T97" fmla="*/ 1 h 8"/>
                <a:gd name="T98" fmla="*/ 4 w 20"/>
                <a:gd name="T99" fmla="*/ 1 h 8"/>
                <a:gd name="T100" fmla="*/ 4 w 20"/>
                <a:gd name="T101" fmla="*/ 1 h 8"/>
                <a:gd name="T102" fmla="*/ 3 w 20"/>
                <a:gd name="T103" fmla="*/ 1 h 8"/>
                <a:gd name="T104" fmla="*/ 3 w 20"/>
                <a:gd name="T105" fmla="*/ 1 h 8"/>
                <a:gd name="T106" fmla="*/ 1 w 20"/>
                <a:gd name="T107" fmla="*/ 3 h 8"/>
                <a:gd name="T108" fmla="*/ 1 w 20"/>
                <a:gd name="T109" fmla="*/ 3 h 8"/>
                <a:gd name="T110" fmla="*/ 1 w 20"/>
                <a:gd name="T111" fmla="*/ 3 h 8"/>
                <a:gd name="T112" fmla="*/ 0 w 20"/>
                <a:gd name="T113" fmla="*/ 3 h 8"/>
                <a:gd name="T114" fmla="*/ 0 w 20"/>
                <a:gd name="T115" fmla="*/ 3 h 8"/>
                <a:gd name="T116" fmla="*/ 0 w 20"/>
                <a:gd name="T117" fmla="*/ 3 h 8"/>
                <a:gd name="T118" fmla="*/ 0 w 20"/>
                <a:gd name="T119" fmla="*/ 3 h 8"/>
                <a:gd name="T120" fmla="*/ 0 w 20"/>
                <a:gd name="T121" fmla="*/ 3 h 8"/>
                <a:gd name="T122" fmla="*/ 0 w 20"/>
                <a:gd name="T123" fmla="*/ 3 h 8"/>
                <a:gd name="T124" fmla="*/ 0 w 20"/>
                <a:gd name="T125" fmla="*/ 1 h 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
                <a:gd name="T190" fmla="*/ 0 h 8"/>
                <a:gd name="T191" fmla="*/ 20 w 20"/>
                <a:gd name="T192" fmla="*/ 8 h 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 h="8">
                  <a:moveTo>
                    <a:pt x="0" y="3"/>
                  </a:moveTo>
                  <a:lnTo>
                    <a:pt x="1" y="3"/>
                  </a:lnTo>
                  <a:lnTo>
                    <a:pt x="0" y="3"/>
                  </a:lnTo>
                  <a:lnTo>
                    <a:pt x="0" y="1"/>
                  </a:lnTo>
                  <a:lnTo>
                    <a:pt x="1" y="1"/>
                  </a:lnTo>
                  <a:lnTo>
                    <a:pt x="3" y="1"/>
                  </a:lnTo>
                  <a:lnTo>
                    <a:pt x="3" y="0"/>
                  </a:lnTo>
                  <a:lnTo>
                    <a:pt x="4" y="0"/>
                  </a:lnTo>
                  <a:lnTo>
                    <a:pt x="6" y="0"/>
                  </a:lnTo>
                  <a:lnTo>
                    <a:pt x="7" y="0"/>
                  </a:lnTo>
                  <a:lnTo>
                    <a:pt x="7" y="1"/>
                  </a:lnTo>
                  <a:lnTo>
                    <a:pt x="9" y="1"/>
                  </a:lnTo>
                  <a:lnTo>
                    <a:pt x="10" y="1"/>
                  </a:lnTo>
                  <a:lnTo>
                    <a:pt x="10" y="3"/>
                  </a:lnTo>
                  <a:lnTo>
                    <a:pt x="12" y="3"/>
                  </a:lnTo>
                  <a:lnTo>
                    <a:pt x="14" y="3"/>
                  </a:lnTo>
                  <a:lnTo>
                    <a:pt x="14" y="4"/>
                  </a:lnTo>
                  <a:lnTo>
                    <a:pt x="15" y="4"/>
                  </a:lnTo>
                  <a:lnTo>
                    <a:pt x="17" y="4"/>
                  </a:lnTo>
                  <a:lnTo>
                    <a:pt x="17" y="6"/>
                  </a:lnTo>
                  <a:lnTo>
                    <a:pt x="18" y="6"/>
                  </a:lnTo>
                  <a:lnTo>
                    <a:pt x="20" y="6"/>
                  </a:lnTo>
                  <a:lnTo>
                    <a:pt x="20" y="8"/>
                  </a:lnTo>
                  <a:lnTo>
                    <a:pt x="18" y="8"/>
                  </a:lnTo>
                  <a:lnTo>
                    <a:pt x="17" y="8"/>
                  </a:lnTo>
                  <a:lnTo>
                    <a:pt x="15" y="8"/>
                  </a:lnTo>
                  <a:lnTo>
                    <a:pt x="14" y="8"/>
                  </a:lnTo>
                  <a:lnTo>
                    <a:pt x="15" y="8"/>
                  </a:lnTo>
                  <a:lnTo>
                    <a:pt x="15" y="6"/>
                  </a:lnTo>
                  <a:lnTo>
                    <a:pt x="14" y="6"/>
                  </a:lnTo>
                  <a:lnTo>
                    <a:pt x="12" y="6"/>
                  </a:lnTo>
                  <a:lnTo>
                    <a:pt x="12" y="4"/>
                  </a:lnTo>
                  <a:lnTo>
                    <a:pt x="10" y="4"/>
                  </a:lnTo>
                  <a:lnTo>
                    <a:pt x="9" y="3"/>
                  </a:lnTo>
                  <a:lnTo>
                    <a:pt x="7" y="3"/>
                  </a:lnTo>
                  <a:lnTo>
                    <a:pt x="6" y="3"/>
                  </a:lnTo>
                  <a:lnTo>
                    <a:pt x="4" y="1"/>
                  </a:lnTo>
                  <a:lnTo>
                    <a:pt x="6" y="1"/>
                  </a:lnTo>
                  <a:lnTo>
                    <a:pt x="4" y="1"/>
                  </a:lnTo>
                  <a:lnTo>
                    <a:pt x="3" y="1"/>
                  </a:lnTo>
                  <a:lnTo>
                    <a:pt x="1" y="3"/>
                  </a:lnTo>
                  <a:lnTo>
                    <a:pt x="1" y="1"/>
                  </a:lnTo>
                  <a:lnTo>
                    <a:pt x="1" y="3"/>
                  </a:lnTo>
                  <a:lnTo>
                    <a:pt x="0" y="3"/>
                  </a:lnTo>
                  <a:lnTo>
                    <a:pt x="0" y="1"/>
                  </a:lnTo>
                  <a:lnTo>
                    <a:pt x="0" y="3"/>
                  </a:lnTo>
                  <a:close/>
                </a:path>
              </a:pathLst>
            </a:custGeom>
            <a:solidFill>
              <a:srgbClr val="A4CA95"/>
            </a:solidFill>
            <a:ln w="9525">
              <a:noFill/>
              <a:round/>
              <a:headEnd/>
              <a:tailEnd/>
            </a:ln>
          </p:spPr>
          <p:txBody>
            <a:bodyPr/>
            <a:lstStyle/>
            <a:p>
              <a:endParaRPr lang="en-US"/>
            </a:p>
          </p:txBody>
        </p:sp>
        <p:sp>
          <p:nvSpPr>
            <p:cNvPr id="3256" name="Freeform 417"/>
            <p:cNvSpPr>
              <a:spLocks/>
            </p:cNvSpPr>
            <p:nvPr/>
          </p:nvSpPr>
          <p:spPr bwMode="gray">
            <a:xfrm>
              <a:off x="4323" y="3565"/>
              <a:ext cx="5" cy="3"/>
            </a:xfrm>
            <a:custGeom>
              <a:avLst/>
              <a:gdLst>
                <a:gd name="T0" fmla="*/ 3 w 5"/>
                <a:gd name="T1" fmla="*/ 3 h 3"/>
                <a:gd name="T2" fmla="*/ 3 w 5"/>
                <a:gd name="T3" fmla="*/ 1 h 3"/>
                <a:gd name="T4" fmla="*/ 3 w 5"/>
                <a:gd name="T5" fmla="*/ 1 h 3"/>
                <a:gd name="T6" fmla="*/ 3 w 5"/>
                <a:gd name="T7" fmla="*/ 1 h 3"/>
                <a:gd name="T8" fmla="*/ 5 w 5"/>
                <a:gd name="T9" fmla="*/ 1 h 3"/>
                <a:gd name="T10" fmla="*/ 5 w 5"/>
                <a:gd name="T11" fmla="*/ 1 h 3"/>
                <a:gd name="T12" fmla="*/ 5 w 5"/>
                <a:gd name="T13" fmla="*/ 1 h 3"/>
                <a:gd name="T14" fmla="*/ 5 w 5"/>
                <a:gd name="T15" fmla="*/ 1 h 3"/>
                <a:gd name="T16" fmla="*/ 3 w 5"/>
                <a:gd name="T17" fmla="*/ 1 h 3"/>
                <a:gd name="T18" fmla="*/ 3 w 5"/>
                <a:gd name="T19" fmla="*/ 1 h 3"/>
                <a:gd name="T20" fmla="*/ 3 w 5"/>
                <a:gd name="T21" fmla="*/ 1 h 3"/>
                <a:gd name="T22" fmla="*/ 3 w 5"/>
                <a:gd name="T23" fmla="*/ 1 h 3"/>
                <a:gd name="T24" fmla="*/ 2 w 5"/>
                <a:gd name="T25" fmla="*/ 0 h 3"/>
                <a:gd name="T26" fmla="*/ 2 w 5"/>
                <a:gd name="T27" fmla="*/ 0 h 3"/>
                <a:gd name="T28" fmla="*/ 2 w 5"/>
                <a:gd name="T29" fmla="*/ 0 h 3"/>
                <a:gd name="T30" fmla="*/ 0 w 5"/>
                <a:gd name="T31" fmla="*/ 0 h 3"/>
                <a:gd name="T32" fmla="*/ 2 w 5"/>
                <a:gd name="T33" fmla="*/ 0 h 3"/>
                <a:gd name="T34" fmla="*/ 0 w 5"/>
                <a:gd name="T35" fmla="*/ 0 h 3"/>
                <a:gd name="T36" fmla="*/ 0 w 5"/>
                <a:gd name="T37" fmla="*/ 0 h 3"/>
                <a:gd name="T38" fmla="*/ 0 w 5"/>
                <a:gd name="T39" fmla="*/ 0 h 3"/>
                <a:gd name="T40" fmla="*/ 0 w 5"/>
                <a:gd name="T41" fmla="*/ 1 h 3"/>
                <a:gd name="T42" fmla="*/ 2 w 5"/>
                <a:gd name="T43" fmla="*/ 1 h 3"/>
                <a:gd name="T44" fmla="*/ 0 w 5"/>
                <a:gd name="T45" fmla="*/ 1 h 3"/>
                <a:gd name="T46" fmla="*/ 2 w 5"/>
                <a:gd name="T47" fmla="*/ 1 h 3"/>
                <a:gd name="T48" fmla="*/ 2 w 5"/>
                <a:gd name="T49" fmla="*/ 1 h 3"/>
                <a:gd name="T50" fmla="*/ 2 w 5"/>
                <a:gd name="T51" fmla="*/ 3 h 3"/>
                <a:gd name="T52" fmla="*/ 2 w 5"/>
                <a:gd name="T53" fmla="*/ 1 h 3"/>
                <a:gd name="T54" fmla="*/ 2 w 5"/>
                <a:gd name="T55" fmla="*/ 3 h 3"/>
                <a:gd name="T56" fmla="*/ 3 w 5"/>
                <a:gd name="T57" fmla="*/ 3 h 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
                <a:gd name="T88" fmla="*/ 0 h 3"/>
                <a:gd name="T89" fmla="*/ 5 w 5"/>
                <a:gd name="T90" fmla="*/ 3 h 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 h="3">
                  <a:moveTo>
                    <a:pt x="3" y="3"/>
                  </a:moveTo>
                  <a:lnTo>
                    <a:pt x="3" y="1"/>
                  </a:lnTo>
                  <a:lnTo>
                    <a:pt x="5" y="1"/>
                  </a:lnTo>
                  <a:lnTo>
                    <a:pt x="3" y="1"/>
                  </a:lnTo>
                  <a:lnTo>
                    <a:pt x="2" y="0"/>
                  </a:lnTo>
                  <a:lnTo>
                    <a:pt x="0" y="0"/>
                  </a:lnTo>
                  <a:lnTo>
                    <a:pt x="2" y="0"/>
                  </a:lnTo>
                  <a:lnTo>
                    <a:pt x="0" y="0"/>
                  </a:lnTo>
                  <a:lnTo>
                    <a:pt x="0" y="1"/>
                  </a:lnTo>
                  <a:lnTo>
                    <a:pt x="2" y="1"/>
                  </a:lnTo>
                  <a:lnTo>
                    <a:pt x="0" y="1"/>
                  </a:lnTo>
                  <a:lnTo>
                    <a:pt x="2" y="1"/>
                  </a:lnTo>
                  <a:lnTo>
                    <a:pt x="2" y="3"/>
                  </a:lnTo>
                  <a:lnTo>
                    <a:pt x="2" y="1"/>
                  </a:lnTo>
                  <a:lnTo>
                    <a:pt x="2" y="3"/>
                  </a:lnTo>
                  <a:lnTo>
                    <a:pt x="3" y="3"/>
                  </a:lnTo>
                  <a:close/>
                </a:path>
              </a:pathLst>
            </a:custGeom>
            <a:solidFill>
              <a:srgbClr val="A4CA95"/>
            </a:solidFill>
            <a:ln w="9525">
              <a:noFill/>
              <a:round/>
              <a:headEnd/>
              <a:tailEnd/>
            </a:ln>
          </p:spPr>
          <p:txBody>
            <a:bodyPr/>
            <a:lstStyle/>
            <a:p>
              <a:endParaRPr lang="en-US"/>
            </a:p>
          </p:txBody>
        </p:sp>
        <p:sp>
          <p:nvSpPr>
            <p:cNvPr id="3257" name="Freeform 418"/>
            <p:cNvSpPr>
              <a:spLocks/>
            </p:cNvSpPr>
            <p:nvPr/>
          </p:nvSpPr>
          <p:spPr bwMode="gray">
            <a:xfrm>
              <a:off x="4331" y="3563"/>
              <a:ext cx="12" cy="5"/>
            </a:xfrm>
            <a:custGeom>
              <a:avLst/>
              <a:gdLst>
                <a:gd name="T0" fmla="*/ 0 w 12"/>
                <a:gd name="T1" fmla="*/ 3 h 6"/>
                <a:gd name="T2" fmla="*/ 0 w 12"/>
                <a:gd name="T3" fmla="*/ 3 h 6"/>
                <a:gd name="T4" fmla="*/ 1 w 12"/>
                <a:gd name="T5" fmla="*/ 3 h 6"/>
                <a:gd name="T6" fmla="*/ 3 w 12"/>
                <a:gd name="T7" fmla="*/ 3 h 6"/>
                <a:gd name="T8" fmla="*/ 3 w 12"/>
                <a:gd name="T9" fmla="*/ 3 h 6"/>
                <a:gd name="T10" fmla="*/ 5 w 12"/>
                <a:gd name="T11" fmla="*/ 3 h 6"/>
                <a:gd name="T12" fmla="*/ 3 w 12"/>
                <a:gd name="T13" fmla="*/ 3 h 6"/>
                <a:gd name="T14" fmla="*/ 3 w 12"/>
                <a:gd name="T15" fmla="*/ 3 h 6"/>
                <a:gd name="T16" fmla="*/ 3 w 12"/>
                <a:gd name="T17" fmla="*/ 1 h 6"/>
                <a:gd name="T18" fmla="*/ 3 w 12"/>
                <a:gd name="T19" fmla="*/ 1 h 6"/>
                <a:gd name="T20" fmla="*/ 1 w 12"/>
                <a:gd name="T21" fmla="*/ 1 h 6"/>
                <a:gd name="T22" fmla="*/ 3 w 12"/>
                <a:gd name="T23" fmla="*/ 0 h 6"/>
                <a:gd name="T24" fmla="*/ 5 w 12"/>
                <a:gd name="T25" fmla="*/ 0 h 6"/>
                <a:gd name="T26" fmla="*/ 5 w 12"/>
                <a:gd name="T27" fmla="*/ 1 h 6"/>
                <a:gd name="T28" fmla="*/ 6 w 12"/>
                <a:gd name="T29" fmla="*/ 0 h 6"/>
                <a:gd name="T30" fmla="*/ 6 w 12"/>
                <a:gd name="T31" fmla="*/ 0 h 6"/>
                <a:gd name="T32" fmla="*/ 8 w 12"/>
                <a:gd name="T33" fmla="*/ 1 h 6"/>
                <a:gd name="T34" fmla="*/ 8 w 12"/>
                <a:gd name="T35" fmla="*/ 1 h 6"/>
                <a:gd name="T36" fmla="*/ 9 w 12"/>
                <a:gd name="T37" fmla="*/ 1 h 6"/>
                <a:gd name="T38" fmla="*/ 9 w 12"/>
                <a:gd name="T39" fmla="*/ 1 h 6"/>
                <a:gd name="T40" fmla="*/ 11 w 12"/>
                <a:gd name="T41" fmla="*/ 1 h 6"/>
                <a:gd name="T42" fmla="*/ 9 w 12"/>
                <a:gd name="T43" fmla="*/ 1 h 6"/>
                <a:gd name="T44" fmla="*/ 11 w 12"/>
                <a:gd name="T45" fmla="*/ 3 h 6"/>
                <a:gd name="T46" fmla="*/ 12 w 12"/>
                <a:gd name="T47" fmla="*/ 3 h 6"/>
                <a:gd name="T48" fmla="*/ 12 w 12"/>
                <a:gd name="T49" fmla="*/ 3 h 6"/>
                <a:gd name="T50" fmla="*/ 12 w 12"/>
                <a:gd name="T51" fmla="*/ 3 h 6"/>
                <a:gd name="T52" fmla="*/ 11 w 12"/>
                <a:gd name="T53" fmla="*/ 3 h 6"/>
                <a:gd name="T54" fmla="*/ 11 w 12"/>
                <a:gd name="T55" fmla="*/ 3 h 6"/>
                <a:gd name="T56" fmla="*/ 9 w 12"/>
                <a:gd name="T57" fmla="*/ 3 h 6"/>
                <a:gd name="T58" fmla="*/ 9 w 12"/>
                <a:gd name="T59" fmla="*/ 3 h 6"/>
                <a:gd name="T60" fmla="*/ 8 w 12"/>
                <a:gd name="T61" fmla="*/ 3 h 6"/>
                <a:gd name="T62" fmla="*/ 8 w 12"/>
                <a:gd name="T63" fmla="*/ 3 h 6"/>
                <a:gd name="T64" fmla="*/ 8 w 12"/>
                <a:gd name="T65" fmla="*/ 3 h 6"/>
                <a:gd name="T66" fmla="*/ 6 w 12"/>
                <a:gd name="T67" fmla="*/ 3 h 6"/>
                <a:gd name="T68" fmla="*/ 6 w 12"/>
                <a:gd name="T69" fmla="*/ 3 h 6"/>
                <a:gd name="T70" fmla="*/ 6 w 12"/>
                <a:gd name="T71" fmla="*/ 3 h 6"/>
                <a:gd name="T72" fmla="*/ 6 w 12"/>
                <a:gd name="T73" fmla="*/ 3 h 6"/>
                <a:gd name="T74" fmla="*/ 5 w 12"/>
                <a:gd name="T75" fmla="*/ 3 h 6"/>
                <a:gd name="T76" fmla="*/ 5 w 12"/>
                <a:gd name="T77" fmla="*/ 3 h 6"/>
                <a:gd name="T78" fmla="*/ 5 w 12"/>
                <a:gd name="T79" fmla="*/ 3 h 6"/>
                <a:gd name="T80" fmla="*/ 3 w 12"/>
                <a:gd name="T81" fmla="*/ 3 h 6"/>
                <a:gd name="T82" fmla="*/ 3 w 12"/>
                <a:gd name="T83" fmla="*/ 3 h 6"/>
                <a:gd name="T84" fmla="*/ 1 w 12"/>
                <a:gd name="T85" fmla="*/ 3 h 6"/>
                <a:gd name="T86" fmla="*/ 1 w 12"/>
                <a:gd name="T87" fmla="*/ 3 h 6"/>
                <a:gd name="T88" fmla="*/ 0 w 12"/>
                <a:gd name="T89" fmla="*/ 3 h 6"/>
                <a:gd name="T90" fmla="*/ 0 w 12"/>
                <a:gd name="T91" fmla="*/ 3 h 6"/>
                <a:gd name="T92" fmla="*/ 0 w 12"/>
                <a:gd name="T93" fmla="*/ 3 h 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6"/>
                <a:gd name="T143" fmla="*/ 12 w 12"/>
                <a:gd name="T144" fmla="*/ 6 h 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6">
                  <a:moveTo>
                    <a:pt x="0" y="4"/>
                  </a:moveTo>
                  <a:lnTo>
                    <a:pt x="0" y="3"/>
                  </a:lnTo>
                  <a:lnTo>
                    <a:pt x="1" y="3"/>
                  </a:lnTo>
                  <a:lnTo>
                    <a:pt x="3" y="3"/>
                  </a:lnTo>
                  <a:lnTo>
                    <a:pt x="5" y="3"/>
                  </a:lnTo>
                  <a:lnTo>
                    <a:pt x="3" y="3"/>
                  </a:lnTo>
                  <a:lnTo>
                    <a:pt x="3" y="1"/>
                  </a:lnTo>
                  <a:lnTo>
                    <a:pt x="1" y="1"/>
                  </a:lnTo>
                  <a:lnTo>
                    <a:pt x="1" y="0"/>
                  </a:lnTo>
                  <a:lnTo>
                    <a:pt x="3" y="0"/>
                  </a:lnTo>
                  <a:lnTo>
                    <a:pt x="5" y="0"/>
                  </a:lnTo>
                  <a:lnTo>
                    <a:pt x="5" y="1"/>
                  </a:lnTo>
                  <a:lnTo>
                    <a:pt x="5" y="0"/>
                  </a:lnTo>
                  <a:lnTo>
                    <a:pt x="6" y="0"/>
                  </a:lnTo>
                  <a:lnTo>
                    <a:pt x="8" y="0"/>
                  </a:lnTo>
                  <a:lnTo>
                    <a:pt x="8" y="1"/>
                  </a:lnTo>
                  <a:lnTo>
                    <a:pt x="9" y="1"/>
                  </a:lnTo>
                  <a:lnTo>
                    <a:pt x="11" y="1"/>
                  </a:lnTo>
                  <a:lnTo>
                    <a:pt x="9" y="1"/>
                  </a:lnTo>
                  <a:lnTo>
                    <a:pt x="9" y="3"/>
                  </a:lnTo>
                  <a:lnTo>
                    <a:pt x="11" y="3"/>
                  </a:lnTo>
                  <a:lnTo>
                    <a:pt x="12" y="3"/>
                  </a:lnTo>
                  <a:lnTo>
                    <a:pt x="12" y="4"/>
                  </a:lnTo>
                  <a:lnTo>
                    <a:pt x="11" y="4"/>
                  </a:lnTo>
                  <a:lnTo>
                    <a:pt x="9" y="3"/>
                  </a:lnTo>
                  <a:lnTo>
                    <a:pt x="9" y="4"/>
                  </a:lnTo>
                  <a:lnTo>
                    <a:pt x="8" y="4"/>
                  </a:lnTo>
                  <a:lnTo>
                    <a:pt x="8" y="3"/>
                  </a:lnTo>
                  <a:lnTo>
                    <a:pt x="8" y="4"/>
                  </a:lnTo>
                  <a:lnTo>
                    <a:pt x="6" y="4"/>
                  </a:lnTo>
                  <a:lnTo>
                    <a:pt x="6" y="6"/>
                  </a:lnTo>
                  <a:lnTo>
                    <a:pt x="5" y="6"/>
                  </a:lnTo>
                  <a:lnTo>
                    <a:pt x="5" y="4"/>
                  </a:lnTo>
                  <a:lnTo>
                    <a:pt x="3" y="4"/>
                  </a:lnTo>
                  <a:lnTo>
                    <a:pt x="1" y="4"/>
                  </a:lnTo>
                  <a:lnTo>
                    <a:pt x="0" y="4"/>
                  </a:lnTo>
                  <a:close/>
                </a:path>
              </a:pathLst>
            </a:custGeom>
            <a:solidFill>
              <a:srgbClr val="A4CA95"/>
            </a:solidFill>
            <a:ln w="9525">
              <a:noFill/>
              <a:round/>
              <a:headEnd/>
              <a:tailEnd/>
            </a:ln>
          </p:spPr>
          <p:txBody>
            <a:bodyPr/>
            <a:lstStyle/>
            <a:p>
              <a:endParaRPr lang="en-US"/>
            </a:p>
          </p:txBody>
        </p:sp>
        <p:sp>
          <p:nvSpPr>
            <p:cNvPr id="3258" name="Freeform 419"/>
            <p:cNvSpPr>
              <a:spLocks/>
            </p:cNvSpPr>
            <p:nvPr/>
          </p:nvSpPr>
          <p:spPr bwMode="gray">
            <a:xfrm>
              <a:off x="4345" y="3565"/>
              <a:ext cx="5" cy="1"/>
            </a:xfrm>
            <a:custGeom>
              <a:avLst/>
              <a:gdLst>
                <a:gd name="T0" fmla="*/ 2 w 5"/>
                <a:gd name="T1" fmla="*/ 1 h 1"/>
                <a:gd name="T2" fmla="*/ 2 w 5"/>
                <a:gd name="T3" fmla="*/ 1 h 1"/>
                <a:gd name="T4" fmla="*/ 2 w 5"/>
                <a:gd name="T5" fmla="*/ 1 h 1"/>
                <a:gd name="T6" fmla="*/ 2 w 5"/>
                <a:gd name="T7" fmla="*/ 1 h 1"/>
                <a:gd name="T8" fmla="*/ 3 w 5"/>
                <a:gd name="T9" fmla="*/ 1 h 1"/>
                <a:gd name="T10" fmla="*/ 3 w 5"/>
                <a:gd name="T11" fmla="*/ 1 h 1"/>
                <a:gd name="T12" fmla="*/ 3 w 5"/>
                <a:gd name="T13" fmla="*/ 1 h 1"/>
                <a:gd name="T14" fmla="*/ 3 w 5"/>
                <a:gd name="T15" fmla="*/ 1 h 1"/>
                <a:gd name="T16" fmla="*/ 5 w 5"/>
                <a:gd name="T17" fmla="*/ 1 h 1"/>
                <a:gd name="T18" fmla="*/ 5 w 5"/>
                <a:gd name="T19" fmla="*/ 0 h 1"/>
                <a:gd name="T20" fmla="*/ 3 w 5"/>
                <a:gd name="T21" fmla="*/ 0 h 1"/>
                <a:gd name="T22" fmla="*/ 3 w 5"/>
                <a:gd name="T23" fmla="*/ 0 h 1"/>
                <a:gd name="T24" fmla="*/ 3 w 5"/>
                <a:gd name="T25" fmla="*/ 0 h 1"/>
                <a:gd name="T26" fmla="*/ 2 w 5"/>
                <a:gd name="T27" fmla="*/ 0 h 1"/>
                <a:gd name="T28" fmla="*/ 2 w 5"/>
                <a:gd name="T29" fmla="*/ 0 h 1"/>
                <a:gd name="T30" fmla="*/ 2 w 5"/>
                <a:gd name="T31" fmla="*/ 0 h 1"/>
                <a:gd name="T32" fmla="*/ 0 w 5"/>
                <a:gd name="T33" fmla="*/ 0 h 1"/>
                <a:gd name="T34" fmla="*/ 0 w 5"/>
                <a:gd name="T35" fmla="*/ 0 h 1"/>
                <a:gd name="T36" fmla="*/ 2 w 5"/>
                <a:gd name="T37" fmla="*/ 1 h 1"/>
                <a:gd name="T38" fmla="*/ 0 w 5"/>
                <a:gd name="T39" fmla="*/ 1 h 1"/>
                <a:gd name="T40" fmla="*/ 2 w 5"/>
                <a:gd name="T41" fmla="*/ 1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1"/>
                <a:gd name="T65" fmla="*/ 5 w 5"/>
                <a:gd name="T66" fmla="*/ 1 h 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1">
                  <a:moveTo>
                    <a:pt x="2" y="1"/>
                  </a:moveTo>
                  <a:lnTo>
                    <a:pt x="2" y="1"/>
                  </a:lnTo>
                  <a:lnTo>
                    <a:pt x="3" y="1"/>
                  </a:lnTo>
                  <a:lnTo>
                    <a:pt x="5" y="1"/>
                  </a:lnTo>
                  <a:lnTo>
                    <a:pt x="5" y="0"/>
                  </a:lnTo>
                  <a:lnTo>
                    <a:pt x="3" y="0"/>
                  </a:lnTo>
                  <a:lnTo>
                    <a:pt x="2" y="0"/>
                  </a:lnTo>
                  <a:lnTo>
                    <a:pt x="0" y="0"/>
                  </a:lnTo>
                  <a:lnTo>
                    <a:pt x="2" y="1"/>
                  </a:lnTo>
                  <a:lnTo>
                    <a:pt x="0" y="1"/>
                  </a:lnTo>
                  <a:lnTo>
                    <a:pt x="2" y="1"/>
                  </a:lnTo>
                  <a:close/>
                </a:path>
              </a:pathLst>
            </a:custGeom>
            <a:solidFill>
              <a:srgbClr val="A4CA95"/>
            </a:solidFill>
            <a:ln w="9525">
              <a:noFill/>
              <a:round/>
              <a:headEnd/>
              <a:tailEnd/>
            </a:ln>
          </p:spPr>
          <p:txBody>
            <a:bodyPr/>
            <a:lstStyle/>
            <a:p>
              <a:endParaRPr lang="en-US"/>
            </a:p>
          </p:txBody>
        </p:sp>
        <p:sp>
          <p:nvSpPr>
            <p:cNvPr id="3259" name="Freeform 420"/>
            <p:cNvSpPr>
              <a:spLocks/>
            </p:cNvSpPr>
            <p:nvPr/>
          </p:nvSpPr>
          <p:spPr bwMode="gray">
            <a:xfrm>
              <a:off x="4332" y="3559"/>
              <a:ext cx="2" cy="2"/>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2 w 2"/>
                <a:gd name="T13" fmla="*/ 0 h 2"/>
                <a:gd name="T14" fmla="*/ 0 w 2"/>
                <a:gd name="T15" fmla="*/ 0 h 2"/>
                <a:gd name="T16" fmla="*/ 0 w 2"/>
                <a:gd name="T17" fmla="*/ 0 h 2"/>
                <a:gd name="T18" fmla="*/ 0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2"/>
                  </a:moveTo>
                  <a:lnTo>
                    <a:pt x="2" y="2"/>
                  </a:lnTo>
                  <a:lnTo>
                    <a:pt x="2" y="0"/>
                  </a:lnTo>
                  <a:lnTo>
                    <a:pt x="0" y="0"/>
                  </a:lnTo>
                  <a:lnTo>
                    <a:pt x="0" y="2"/>
                  </a:lnTo>
                  <a:close/>
                </a:path>
              </a:pathLst>
            </a:custGeom>
            <a:solidFill>
              <a:srgbClr val="A4CA95"/>
            </a:solidFill>
            <a:ln w="9525">
              <a:noFill/>
              <a:round/>
              <a:headEnd/>
              <a:tailEnd/>
            </a:ln>
          </p:spPr>
          <p:txBody>
            <a:bodyPr/>
            <a:lstStyle/>
            <a:p>
              <a:endParaRPr lang="en-US"/>
            </a:p>
          </p:txBody>
        </p:sp>
        <p:sp>
          <p:nvSpPr>
            <p:cNvPr id="3260" name="Freeform 421"/>
            <p:cNvSpPr>
              <a:spLocks/>
            </p:cNvSpPr>
            <p:nvPr/>
          </p:nvSpPr>
          <p:spPr bwMode="gray">
            <a:xfrm>
              <a:off x="4323" y="3553"/>
              <a:ext cx="2" cy="1"/>
            </a:xfrm>
            <a:custGeom>
              <a:avLst/>
              <a:gdLst>
                <a:gd name="T0" fmla="*/ 0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0 h 1"/>
                <a:gd name="T16" fmla="*/ 2 w 2"/>
                <a:gd name="T17" fmla="*/ 0 h 1"/>
                <a:gd name="T18" fmla="*/ 2 w 2"/>
                <a:gd name="T19" fmla="*/ 1 h 1"/>
                <a:gd name="T20" fmla="*/ 2 w 2"/>
                <a:gd name="T21" fmla="*/ 1 h 1"/>
                <a:gd name="T22" fmla="*/ 2 w 2"/>
                <a:gd name="T23" fmla="*/ 1 h 1"/>
                <a:gd name="T24" fmla="*/ 2 w 2"/>
                <a:gd name="T25" fmla="*/ 1 h 1"/>
                <a:gd name="T26" fmla="*/ 2 w 2"/>
                <a:gd name="T27" fmla="*/ 1 h 1"/>
                <a:gd name="T28" fmla="*/ 2 w 2"/>
                <a:gd name="T29" fmla="*/ 0 h 1"/>
                <a:gd name="T30" fmla="*/ 2 w 2"/>
                <a:gd name="T31" fmla="*/ 0 h 1"/>
                <a:gd name="T32" fmla="*/ 2 w 2"/>
                <a:gd name="T33" fmla="*/ 1 h 1"/>
                <a:gd name="T34" fmla="*/ 0 w 2"/>
                <a:gd name="T35" fmla="*/ 0 h 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1"/>
                <a:gd name="T56" fmla="*/ 2 w 2"/>
                <a:gd name="T57" fmla="*/ 1 h 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1">
                  <a:moveTo>
                    <a:pt x="0" y="0"/>
                  </a:moveTo>
                  <a:lnTo>
                    <a:pt x="2" y="0"/>
                  </a:lnTo>
                  <a:lnTo>
                    <a:pt x="2" y="1"/>
                  </a:lnTo>
                  <a:lnTo>
                    <a:pt x="2" y="0"/>
                  </a:lnTo>
                  <a:lnTo>
                    <a:pt x="2" y="1"/>
                  </a:lnTo>
                  <a:lnTo>
                    <a:pt x="0" y="0"/>
                  </a:lnTo>
                  <a:close/>
                </a:path>
              </a:pathLst>
            </a:custGeom>
            <a:solidFill>
              <a:srgbClr val="A4CA95"/>
            </a:solidFill>
            <a:ln w="9525">
              <a:noFill/>
              <a:round/>
              <a:headEnd/>
              <a:tailEnd/>
            </a:ln>
          </p:spPr>
          <p:txBody>
            <a:bodyPr/>
            <a:lstStyle/>
            <a:p>
              <a:endParaRPr lang="en-US"/>
            </a:p>
          </p:txBody>
        </p:sp>
        <p:sp>
          <p:nvSpPr>
            <p:cNvPr id="3261" name="Freeform 422"/>
            <p:cNvSpPr>
              <a:spLocks/>
            </p:cNvSpPr>
            <p:nvPr/>
          </p:nvSpPr>
          <p:spPr bwMode="gray">
            <a:xfrm>
              <a:off x="4323" y="3548"/>
              <a:ext cx="3" cy="1"/>
            </a:xfrm>
            <a:custGeom>
              <a:avLst/>
              <a:gdLst>
                <a:gd name="T0" fmla="*/ 0 w 3"/>
                <a:gd name="T1" fmla="*/ 0 h 1"/>
                <a:gd name="T2" fmla="*/ 2 w 3"/>
                <a:gd name="T3" fmla="*/ 0 h 1"/>
                <a:gd name="T4" fmla="*/ 2 w 3"/>
                <a:gd name="T5" fmla="*/ 0 h 1"/>
                <a:gd name="T6" fmla="*/ 2 w 3"/>
                <a:gd name="T7" fmla="*/ 0 h 1"/>
                <a:gd name="T8" fmla="*/ 2 w 3"/>
                <a:gd name="T9" fmla="*/ 1 h 1"/>
                <a:gd name="T10" fmla="*/ 3 w 3"/>
                <a:gd name="T11" fmla="*/ 0 h 1"/>
                <a:gd name="T12" fmla="*/ 2 w 3"/>
                <a:gd name="T13" fmla="*/ 0 h 1"/>
                <a:gd name="T14" fmla="*/ 2 w 3"/>
                <a:gd name="T15" fmla="*/ 0 h 1"/>
                <a:gd name="T16" fmla="*/ 2 w 3"/>
                <a:gd name="T17" fmla="*/ 0 h 1"/>
                <a:gd name="T18" fmla="*/ 2 w 3"/>
                <a:gd name="T19" fmla="*/ 0 h 1"/>
                <a:gd name="T20" fmla="*/ 0 w 3"/>
                <a:gd name="T21" fmla="*/ 0 h 1"/>
                <a:gd name="T22" fmla="*/ 0 w 3"/>
                <a:gd name="T23" fmla="*/ 0 h 1"/>
                <a:gd name="T24" fmla="*/ 0 w 3"/>
                <a:gd name="T25" fmla="*/ 0 h 1"/>
                <a:gd name="T26" fmla="*/ 0 w 3"/>
                <a:gd name="T27" fmla="*/ 0 h 1"/>
                <a:gd name="T28" fmla="*/ 0 w 3"/>
                <a:gd name="T29" fmla="*/ 0 h 1"/>
                <a:gd name="T30" fmla="*/ 0 w 3"/>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1"/>
                <a:gd name="T50" fmla="*/ 3 w 3"/>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1">
                  <a:moveTo>
                    <a:pt x="0" y="0"/>
                  </a:moveTo>
                  <a:lnTo>
                    <a:pt x="2" y="0"/>
                  </a:lnTo>
                  <a:lnTo>
                    <a:pt x="2" y="1"/>
                  </a:lnTo>
                  <a:lnTo>
                    <a:pt x="3" y="0"/>
                  </a:lnTo>
                  <a:lnTo>
                    <a:pt x="2" y="0"/>
                  </a:lnTo>
                  <a:lnTo>
                    <a:pt x="0" y="0"/>
                  </a:lnTo>
                  <a:close/>
                </a:path>
              </a:pathLst>
            </a:custGeom>
            <a:solidFill>
              <a:srgbClr val="A4CA95"/>
            </a:solidFill>
            <a:ln w="9525">
              <a:noFill/>
              <a:round/>
              <a:headEnd/>
              <a:tailEnd/>
            </a:ln>
          </p:spPr>
          <p:txBody>
            <a:bodyPr/>
            <a:lstStyle/>
            <a:p>
              <a:endParaRPr lang="en-US"/>
            </a:p>
          </p:txBody>
        </p:sp>
        <p:sp>
          <p:nvSpPr>
            <p:cNvPr id="3262" name="Freeform 423"/>
            <p:cNvSpPr>
              <a:spLocks/>
            </p:cNvSpPr>
            <p:nvPr/>
          </p:nvSpPr>
          <p:spPr bwMode="gray">
            <a:xfrm>
              <a:off x="4326" y="3549"/>
              <a:ext cx="1" cy="2"/>
            </a:xfrm>
            <a:custGeom>
              <a:avLst/>
              <a:gdLst>
                <a:gd name="T0" fmla="*/ 0 w 1"/>
                <a:gd name="T1" fmla="*/ 2 h 2"/>
                <a:gd name="T2" fmla="*/ 0 w 1"/>
                <a:gd name="T3" fmla="*/ 0 h 2"/>
                <a:gd name="T4" fmla="*/ 0 w 1"/>
                <a:gd name="T5" fmla="*/ 2 h 2"/>
                <a:gd name="T6" fmla="*/ 0 w 1"/>
                <a:gd name="T7" fmla="*/ 2 h 2"/>
                <a:gd name="T8" fmla="*/ 0 w 1"/>
                <a:gd name="T9" fmla="*/ 2 h 2"/>
                <a:gd name="T10" fmla="*/ 0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0"/>
                  </a:lnTo>
                  <a:lnTo>
                    <a:pt x="0" y="2"/>
                  </a:lnTo>
                  <a:close/>
                </a:path>
              </a:pathLst>
            </a:custGeom>
            <a:solidFill>
              <a:srgbClr val="A4CA95"/>
            </a:solidFill>
            <a:ln w="9525">
              <a:noFill/>
              <a:round/>
              <a:headEnd/>
              <a:tailEnd/>
            </a:ln>
          </p:spPr>
          <p:txBody>
            <a:bodyPr/>
            <a:lstStyle/>
            <a:p>
              <a:endParaRPr lang="en-US"/>
            </a:p>
          </p:txBody>
        </p:sp>
        <p:sp>
          <p:nvSpPr>
            <p:cNvPr id="3263" name="Freeform 424"/>
            <p:cNvSpPr>
              <a:spLocks/>
            </p:cNvSpPr>
            <p:nvPr/>
          </p:nvSpPr>
          <p:spPr bwMode="gray">
            <a:xfrm>
              <a:off x="4325" y="3548"/>
              <a:ext cx="1" cy="1"/>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0 h 1"/>
                <a:gd name="T14" fmla="*/ 1 w 1"/>
                <a:gd name="T15" fmla="*/ 0 h 1"/>
                <a:gd name="T16" fmla="*/ 1 w 1"/>
                <a:gd name="T17" fmla="*/ 0 h 1"/>
                <a:gd name="T18" fmla="*/ 1 w 1"/>
                <a:gd name="T19" fmla="*/ 0 h 1"/>
                <a:gd name="T20" fmla="*/ 0 w 1"/>
                <a:gd name="T21" fmla="*/ 0 h 1"/>
                <a:gd name="T22" fmla="*/ 1 w 1"/>
                <a:gd name="T23" fmla="*/ 0 h 1"/>
                <a:gd name="T24" fmla="*/ 1 w 1"/>
                <a:gd name="T25" fmla="*/ 0 h 1"/>
                <a:gd name="T26" fmla="*/ 1 w 1"/>
                <a:gd name="T27" fmla="*/ 0 h 1"/>
                <a:gd name="T28" fmla="*/ 1 w 1"/>
                <a:gd name="T29" fmla="*/ 0 h 1"/>
                <a:gd name="T30" fmla="*/ 1 w 1"/>
                <a:gd name="T31" fmla="*/ 1 h 1"/>
                <a:gd name="T32" fmla="*/ 1 w 1"/>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1"/>
                <a:gd name="T53" fmla="*/ 1 w 1"/>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1">
                  <a:moveTo>
                    <a:pt x="1" y="1"/>
                  </a:moveTo>
                  <a:lnTo>
                    <a:pt x="1" y="1"/>
                  </a:lnTo>
                  <a:lnTo>
                    <a:pt x="1" y="0"/>
                  </a:lnTo>
                  <a:lnTo>
                    <a:pt x="0" y="0"/>
                  </a:lnTo>
                  <a:lnTo>
                    <a:pt x="1" y="0"/>
                  </a:lnTo>
                  <a:lnTo>
                    <a:pt x="1" y="1"/>
                  </a:lnTo>
                  <a:close/>
                </a:path>
              </a:pathLst>
            </a:custGeom>
            <a:solidFill>
              <a:srgbClr val="A4CA95"/>
            </a:solidFill>
            <a:ln w="9525">
              <a:noFill/>
              <a:round/>
              <a:headEnd/>
              <a:tailEnd/>
            </a:ln>
          </p:spPr>
          <p:txBody>
            <a:bodyPr/>
            <a:lstStyle/>
            <a:p>
              <a:endParaRPr lang="en-US"/>
            </a:p>
          </p:txBody>
        </p:sp>
        <p:sp>
          <p:nvSpPr>
            <p:cNvPr id="3264" name="Rectangle 425"/>
            <p:cNvSpPr>
              <a:spLocks noChangeArrowheads="1"/>
            </p:cNvSpPr>
            <p:nvPr/>
          </p:nvSpPr>
          <p:spPr bwMode="gray">
            <a:xfrm>
              <a:off x="4336" y="3559"/>
              <a:ext cx="1" cy="0"/>
            </a:xfrm>
            <a:prstGeom prst="rect">
              <a:avLst/>
            </a:prstGeom>
            <a:solidFill>
              <a:srgbClr val="A4CA95"/>
            </a:solidFill>
            <a:ln w="9525">
              <a:noFill/>
              <a:miter lim="800000"/>
              <a:headEnd/>
              <a:tailEnd/>
            </a:ln>
          </p:spPr>
          <p:txBody>
            <a:bodyPr/>
            <a:lstStyle/>
            <a:p>
              <a:endParaRPr lang="en-GB"/>
            </a:p>
          </p:txBody>
        </p:sp>
        <p:sp>
          <p:nvSpPr>
            <p:cNvPr id="3265" name="Freeform 426"/>
            <p:cNvSpPr>
              <a:spLocks/>
            </p:cNvSpPr>
            <p:nvPr/>
          </p:nvSpPr>
          <p:spPr bwMode="gray">
            <a:xfrm>
              <a:off x="4334" y="355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A4CA95"/>
            </a:solidFill>
            <a:ln w="9525">
              <a:noFill/>
              <a:round/>
              <a:headEnd/>
              <a:tailEnd/>
            </a:ln>
          </p:spPr>
          <p:txBody>
            <a:bodyPr/>
            <a:lstStyle/>
            <a:p>
              <a:endParaRPr lang="en-US"/>
            </a:p>
          </p:txBody>
        </p:sp>
        <p:sp>
          <p:nvSpPr>
            <p:cNvPr id="3266" name="Freeform 427"/>
            <p:cNvSpPr>
              <a:spLocks/>
            </p:cNvSpPr>
            <p:nvPr/>
          </p:nvSpPr>
          <p:spPr bwMode="gray">
            <a:xfrm>
              <a:off x="4331" y="3556"/>
              <a:ext cx="1" cy="2"/>
            </a:xfrm>
            <a:custGeom>
              <a:avLst/>
              <a:gdLst>
                <a:gd name="T0" fmla="*/ 0 w 1"/>
                <a:gd name="T1" fmla="*/ 2 h 2"/>
                <a:gd name="T2" fmla="*/ 0 w 1"/>
                <a:gd name="T3" fmla="*/ 2 h 2"/>
                <a:gd name="T4" fmla="*/ 1 w 1"/>
                <a:gd name="T5" fmla="*/ 2 h 2"/>
                <a:gd name="T6" fmla="*/ 1 w 1"/>
                <a:gd name="T7" fmla="*/ 0 h 2"/>
                <a:gd name="T8" fmla="*/ 0 w 1"/>
                <a:gd name="T9" fmla="*/ 0 h 2"/>
                <a:gd name="T10" fmla="*/ 1 w 1"/>
                <a:gd name="T11" fmla="*/ 0 h 2"/>
                <a:gd name="T12" fmla="*/ 1 w 1"/>
                <a:gd name="T13" fmla="*/ 0 h 2"/>
                <a:gd name="T14" fmla="*/ 1 w 1"/>
                <a:gd name="T15" fmla="*/ 2 h 2"/>
                <a:gd name="T16" fmla="*/ 1 w 1"/>
                <a:gd name="T17" fmla="*/ 2 h 2"/>
                <a:gd name="T18" fmla="*/ 0 w 1"/>
                <a:gd name="T19" fmla="*/ 2 h 2"/>
                <a:gd name="T20" fmla="*/ 0 w 1"/>
                <a:gd name="T21" fmla="*/ 2 h 2"/>
                <a:gd name="T22" fmla="*/ 0 w 1"/>
                <a:gd name="T23" fmla="*/ 2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2"/>
                <a:gd name="T38" fmla="*/ 1 w 1"/>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2">
                  <a:moveTo>
                    <a:pt x="0" y="2"/>
                  </a:moveTo>
                  <a:lnTo>
                    <a:pt x="0" y="2"/>
                  </a:lnTo>
                  <a:lnTo>
                    <a:pt x="1" y="2"/>
                  </a:lnTo>
                  <a:lnTo>
                    <a:pt x="1" y="0"/>
                  </a:lnTo>
                  <a:lnTo>
                    <a:pt x="0" y="0"/>
                  </a:lnTo>
                  <a:lnTo>
                    <a:pt x="1" y="0"/>
                  </a:lnTo>
                  <a:lnTo>
                    <a:pt x="1" y="2"/>
                  </a:lnTo>
                  <a:lnTo>
                    <a:pt x="0" y="2"/>
                  </a:lnTo>
                  <a:close/>
                </a:path>
              </a:pathLst>
            </a:custGeom>
            <a:solidFill>
              <a:srgbClr val="A4CA95"/>
            </a:solidFill>
            <a:ln w="9525">
              <a:noFill/>
              <a:round/>
              <a:headEnd/>
              <a:tailEnd/>
            </a:ln>
          </p:spPr>
          <p:txBody>
            <a:bodyPr/>
            <a:lstStyle/>
            <a:p>
              <a:endParaRPr lang="en-US"/>
            </a:p>
          </p:txBody>
        </p:sp>
        <p:sp>
          <p:nvSpPr>
            <p:cNvPr id="3267" name="Freeform 428"/>
            <p:cNvSpPr>
              <a:spLocks/>
            </p:cNvSpPr>
            <p:nvPr/>
          </p:nvSpPr>
          <p:spPr bwMode="gray">
            <a:xfrm>
              <a:off x="4331" y="3556"/>
              <a:ext cx="1" cy="2"/>
            </a:xfrm>
            <a:custGeom>
              <a:avLst/>
              <a:gdLst>
                <a:gd name="T0" fmla="*/ 0 w 1"/>
                <a:gd name="T1" fmla="*/ 2 h 2"/>
                <a:gd name="T2" fmla="*/ 0 w 1"/>
                <a:gd name="T3" fmla="*/ 0 h 2"/>
                <a:gd name="T4" fmla="*/ 0 w 1"/>
                <a:gd name="T5" fmla="*/ 0 h 2"/>
                <a:gd name="T6" fmla="*/ 0 w 1"/>
                <a:gd name="T7" fmla="*/ 0 h 2"/>
                <a:gd name="T8" fmla="*/ 0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lnTo>
                    <a:pt x="0" y="0"/>
                  </a:lnTo>
                  <a:lnTo>
                    <a:pt x="0" y="2"/>
                  </a:lnTo>
                  <a:close/>
                </a:path>
              </a:pathLst>
            </a:custGeom>
            <a:solidFill>
              <a:srgbClr val="A4CA95"/>
            </a:solidFill>
            <a:ln w="9525">
              <a:noFill/>
              <a:round/>
              <a:headEnd/>
              <a:tailEnd/>
            </a:ln>
          </p:spPr>
          <p:txBody>
            <a:bodyPr/>
            <a:lstStyle/>
            <a:p>
              <a:endParaRPr lang="en-US"/>
            </a:p>
          </p:txBody>
        </p:sp>
        <p:sp>
          <p:nvSpPr>
            <p:cNvPr id="3268" name="Freeform 429"/>
            <p:cNvSpPr>
              <a:spLocks/>
            </p:cNvSpPr>
            <p:nvPr/>
          </p:nvSpPr>
          <p:spPr bwMode="gray">
            <a:xfrm>
              <a:off x="4329" y="3555"/>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2 w 2"/>
                <a:gd name="T25" fmla="*/ 1 h 1"/>
                <a:gd name="T26" fmla="*/ 2 w 2"/>
                <a:gd name="T27" fmla="*/ 1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1"/>
                <a:gd name="T44" fmla="*/ 2 w 2"/>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1">
                  <a:moveTo>
                    <a:pt x="2" y="1"/>
                  </a:moveTo>
                  <a:lnTo>
                    <a:pt x="2" y="1"/>
                  </a:lnTo>
                  <a:lnTo>
                    <a:pt x="0" y="1"/>
                  </a:lnTo>
                  <a:lnTo>
                    <a:pt x="0" y="0"/>
                  </a:lnTo>
                  <a:lnTo>
                    <a:pt x="0" y="1"/>
                  </a:lnTo>
                  <a:lnTo>
                    <a:pt x="2" y="1"/>
                  </a:lnTo>
                  <a:close/>
                </a:path>
              </a:pathLst>
            </a:custGeom>
            <a:solidFill>
              <a:srgbClr val="A4CA95"/>
            </a:solidFill>
            <a:ln w="9525">
              <a:noFill/>
              <a:round/>
              <a:headEnd/>
              <a:tailEnd/>
            </a:ln>
          </p:spPr>
          <p:txBody>
            <a:bodyPr/>
            <a:lstStyle/>
            <a:p>
              <a:endParaRPr lang="en-US"/>
            </a:p>
          </p:txBody>
        </p:sp>
        <p:sp>
          <p:nvSpPr>
            <p:cNvPr id="3269" name="Freeform 430"/>
            <p:cNvSpPr>
              <a:spLocks/>
            </p:cNvSpPr>
            <p:nvPr/>
          </p:nvSpPr>
          <p:spPr bwMode="gray">
            <a:xfrm>
              <a:off x="4328" y="3555"/>
              <a:ext cx="1" cy="1"/>
            </a:xfrm>
            <a:custGeom>
              <a:avLst/>
              <a:gdLst>
                <a:gd name="T0" fmla="*/ 1 w 1"/>
                <a:gd name="T1" fmla="*/ 1 h 1"/>
                <a:gd name="T2" fmla="*/ 1 w 1"/>
                <a:gd name="T3" fmla="*/ 1 h 1"/>
                <a:gd name="T4" fmla="*/ 0 w 1"/>
                <a:gd name="T5" fmla="*/ 0 h 1"/>
                <a:gd name="T6" fmla="*/ 0 w 1"/>
                <a:gd name="T7" fmla="*/ 0 h 1"/>
                <a:gd name="T8" fmla="*/ 0 w 1"/>
                <a:gd name="T9" fmla="*/ 0 h 1"/>
                <a:gd name="T10" fmla="*/ 0 w 1"/>
                <a:gd name="T11" fmla="*/ 0 h 1"/>
                <a:gd name="T12" fmla="*/ 1 w 1"/>
                <a:gd name="T13" fmla="*/ 0 h 1"/>
                <a:gd name="T14" fmla="*/ 1 w 1"/>
                <a:gd name="T15" fmla="*/ 1 h 1"/>
                <a:gd name="T16" fmla="*/ 1 w 1"/>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1" y="1"/>
                  </a:moveTo>
                  <a:lnTo>
                    <a:pt x="1" y="1"/>
                  </a:lnTo>
                  <a:lnTo>
                    <a:pt x="0" y="0"/>
                  </a:lnTo>
                  <a:lnTo>
                    <a:pt x="1" y="0"/>
                  </a:lnTo>
                  <a:lnTo>
                    <a:pt x="1" y="1"/>
                  </a:lnTo>
                  <a:close/>
                </a:path>
              </a:pathLst>
            </a:custGeom>
            <a:solidFill>
              <a:srgbClr val="A4CA95"/>
            </a:solidFill>
            <a:ln w="9525">
              <a:noFill/>
              <a:round/>
              <a:headEnd/>
              <a:tailEnd/>
            </a:ln>
          </p:spPr>
          <p:txBody>
            <a:bodyPr/>
            <a:lstStyle/>
            <a:p>
              <a:endParaRPr lang="en-US"/>
            </a:p>
          </p:txBody>
        </p:sp>
        <p:sp>
          <p:nvSpPr>
            <p:cNvPr id="3270" name="Freeform 431"/>
            <p:cNvSpPr>
              <a:spLocks/>
            </p:cNvSpPr>
            <p:nvPr/>
          </p:nvSpPr>
          <p:spPr bwMode="gray">
            <a:xfrm>
              <a:off x="4329" y="3553"/>
              <a:ext cx="1" cy="1"/>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 name="T12" fmla="*/ 0 w 1"/>
                <a:gd name="T13" fmla="*/ 0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0 w 1"/>
                <a:gd name="T27" fmla="*/ 1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1"/>
                <a:gd name="T44" fmla="*/ 1 w 1"/>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1">
                  <a:moveTo>
                    <a:pt x="0" y="1"/>
                  </a:moveTo>
                  <a:lnTo>
                    <a:pt x="0" y="1"/>
                  </a:lnTo>
                  <a:lnTo>
                    <a:pt x="0" y="0"/>
                  </a:lnTo>
                  <a:lnTo>
                    <a:pt x="0" y="1"/>
                  </a:lnTo>
                  <a:close/>
                </a:path>
              </a:pathLst>
            </a:custGeom>
            <a:solidFill>
              <a:srgbClr val="A4CA95"/>
            </a:solidFill>
            <a:ln w="9525">
              <a:noFill/>
              <a:round/>
              <a:headEnd/>
              <a:tailEnd/>
            </a:ln>
          </p:spPr>
          <p:txBody>
            <a:bodyPr/>
            <a:lstStyle/>
            <a:p>
              <a:endParaRPr lang="en-US"/>
            </a:p>
          </p:txBody>
        </p:sp>
        <p:sp>
          <p:nvSpPr>
            <p:cNvPr id="3271" name="Freeform 432"/>
            <p:cNvSpPr>
              <a:spLocks/>
            </p:cNvSpPr>
            <p:nvPr/>
          </p:nvSpPr>
          <p:spPr bwMode="gray">
            <a:xfrm>
              <a:off x="4326" y="3551"/>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0 h 2"/>
                <a:gd name="T16" fmla="*/ 2 w 2"/>
                <a:gd name="T17" fmla="*/ 0 h 2"/>
                <a:gd name="T18" fmla="*/ 2 w 2"/>
                <a:gd name="T19" fmla="*/ 0 h 2"/>
                <a:gd name="T20" fmla="*/ 0 w 2"/>
                <a:gd name="T21" fmla="*/ 0 h 2"/>
                <a:gd name="T22" fmla="*/ 2 w 2"/>
                <a:gd name="T23" fmla="*/ 0 h 2"/>
                <a:gd name="T24" fmla="*/ 2 w 2"/>
                <a:gd name="T25" fmla="*/ 0 h 2"/>
                <a:gd name="T26" fmla="*/ 2 w 2"/>
                <a:gd name="T27" fmla="*/ 0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
                <a:gd name="T67" fmla="*/ 0 h 2"/>
                <a:gd name="T68" fmla="*/ 2 w 2"/>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 h="2">
                  <a:moveTo>
                    <a:pt x="2" y="2"/>
                  </a:moveTo>
                  <a:lnTo>
                    <a:pt x="2" y="2"/>
                  </a:lnTo>
                  <a:lnTo>
                    <a:pt x="2" y="0"/>
                  </a:lnTo>
                  <a:lnTo>
                    <a:pt x="0" y="0"/>
                  </a:lnTo>
                  <a:lnTo>
                    <a:pt x="2" y="0"/>
                  </a:lnTo>
                  <a:lnTo>
                    <a:pt x="2" y="2"/>
                  </a:lnTo>
                  <a:close/>
                </a:path>
              </a:pathLst>
            </a:custGeom>
            <a:solidFill>
              <a:srgbClr val="A4CA95"/>
            </a:solidFill>
            <a:ln w="9525">
              <a:noFill/>
              <a:round/>
              <a:headEnd/>
              <a:tailEnd/>
            </a:ln>
          </p:spPr>
          <p:txBody>
            <a:bodyPr/>
            <a:lstStyle/>
            <a:p>
              <a:endParaRPr lang="en-US"/>
            </a:p>
          </p:txBody>
        </p:sp>
        <p:sp>
          <p:nvSpPr>
            <p:cNvPr id="3272" name="Rectangle 433"/>
            <p:cNvSpPr>
              <a:spLocks noChangeArrowheads="1"/>
            </p:cNvSpPr>
            <p:nvPr/>
          </p:nvSpPr>
          <p:spPr bwMode="gray">
            <a:xfrm>
              <a:off x="4351" y="3568"/>
              <a:ext cx="0" cy="0"/>
            </a:xfrm>
            <a:prstGeom prst="rect">
              <a:avLst/>
            </a:prstGeom>
            <a:solidFill>
              <a:srgbClr val="A4CA95"/>
            </a:solidFill>
            <a:ln w="9525">
              <a:noFill/>
              <a:miter lim="800000"/>
              <a:headEnd/>
              <a:tailEnd/>
            </a:ln>
          </p:spPr>
          <p:txBody>
            <a:bodyPr/>
            <a:lstStyle/>
            <a:p>
              <a:endParaRPr lang="en-GB"/>
            </a:p>
          </p:txBody>
        </p:sp>
        <p:sp>
          <p:nvSpPr>
            <p:cNvPr id="3273" name="Freeform 434"/>
            <p:cNvSpPr>
              <a:spLocks/>
            </p:cNvSpPr>
            <p:nvPr/>
          </p:nvSpPr>
          <p:spPr bwMode="gray">
            <a:xfrm>
              <a:off x="4353" y="3568"/>
              <a:ext cx="1" cy="1"/>
            </a:xfrm>
            <a:custGeom>
              <a:avLst/>
              <a:gdLst>
                <a:gd name="T0" fmla="*/ 0 w 1"/>
                <a:gd name="T1" fmla="*/ 0 h 1"/>
                <a:gd name="T2" fmla="*/ 0 w 1"/>
                <a:gd name="T3" fmla="*/ 1 h 1"/>
                <a:gd name="T4" fmla="*/ 0 w 1"/>
                <a:gd name="T5" fmla="*/ 1 h 1"/>
                <a:gd name="T6" fmla="*/ 0 w 1"/>
                <a:gd name="T7" fmla="*/ 1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1"/>
                  </a:lnTo>
                  <a:lnTo>
                    <a:pt x="0" y="0"/>
                  </a:lnTo>
                  <a:close/>
                </a:path>
              </a:pathLst>
            </a:custGeom>
            <a:solidFill>
              <a:srgbClr val="A4CA95"/>
            </a:solidFill>
            <a:ln w="9525">
              <a:noFill/>
              <a:round/>
              <a:headEnd/>
              <a:tailEnd/>
            </a:ln>
          </p:spPr>
          <p:txBody>
            <a:bodyPr/>
            <a:lstStyle/>
            <a:p>
              <a:endParaRPr lang="en-US"/>
            </a:p>
          </p:txBody>
        </p:sp>
        <p:sp>
          <p:nvSpPr>
            <p:cNvPr id="3274" name="Rectangle 435"/>
            <p:cNvSpPr>
              <a:spLocks noChangeArrowheads="1"/>
            </p:cNvSpPr>
            <p:nvPr/>
          </p:nvSpPr>
          <p:spPr bwMode="gray">
            <a:xfrm>
              <a:off x="4354" y="3569"/>
              <a:ext cx="0" cy="0"/>
            </a:xfrm>
            <a:prstGeom prst="rect">
              <a:avLst/>
            </a:prstGeom>
            <a:solidFill>
              <a:srgbClr val="A4CA95"/>
            </a:solidFill>
            <a:ln w="9525">
              <a:noFill/>
              <a:miter lim="800000"/>
              <a:headEnd/>
              <a:tailEnd/>
            </a:ln>
          </p:spPr>
          <p:txBody>
            <a:bodyPr/>
            <a:lstStyle/>
            <a:p>
              <a:endParaRPr lang="en-GB"/>
            </a:p>
          </p:txBody>
        </p:sp>
        <p:sp>
          <p:nvSpPr>
            <p:cNvPr id="3275" name="Freeform 436"/>
            <p:cNvSpPr>
              <a:spLocks/>
            </p:cNvSpPr>
            <p:nvPr/>
          </p:nvSpPr>
          <p:spPr bwMode="gray">
            <a:xfrm>
              <a:off x="4478" y="3519"/>
              <a:ext cx="175" cy="192"/>
            </a:xfrm>
            <a:custGeom>
              <a:avLst/>
              <a:gdLst>
                <a:gd name="T0" fmla="*/ 87 w 175"/>
                <a:gd name="T1" fmla="*/ 88 h 218"/>
                <a:gd name="T2" fmla="*/ 84 w 175"/>
                <a:gd name="T3" fmla="*/ 83 h 218"/>
                <a:gd name="T4" fmla="*/ 83 w 175"/>
                <a:gd name="T5" fmla="*/ 80 h 218"/>
                <a:gd name="T6" fmla="*/ 77 w 175"/>
                <a:gd name="T7" fmla="*/ 73 h 218"/>
                <a:gd name="T8" fmla="*/ 72 w 175"/>
                <a:gd name="T9" fmla="*/ 69 h 218"/>
                <a:gd name="T10" fmla="*/ 75 w 175"/>
                <a:gd name="T11" fmla="*/ 61 h 218"/>
                <a:gd name="T12" fmla="*/ 75 w 175"/>
                <a:gd name="T13" fmla="*/ 55 h 218"/>
                <a:gd name="T14" fmla="*/ 64 w 175"/>
                <a:gd name="T15" fmla="*/ 48 h 218"/>
                <a:gd name="T16" fmla="*/ 67 w 175"/>
                <a:gd name="T17" fmla="*/ 42 h 218"/>
                <a:gd name="T18" fmla="*/ 56 w 175"/>
                <a:gd name="T19" fmla="*/ 41 h 218"/>
                <a:gd name="T20" fmla="*/ 47 w 175"/>
                <a:gd name="T21" fmla="*/ 38 h 218"/>
                <a:gd name="T22" fmla="*/ 37 w 175"/>
                <a:gd name="T23" fmla="*/ 41 h 218"/>
                <a:gd name="T24" fmla="*/ 26 w 175"/>
                <a:gd name="T25" fmla="*/ 40 h 218"/>
                <a:gd name="T26" fmla="*/ 9 w 175"/>
                <a:gd name="T27" fmla="*/ 37 h 218"/>
                <a:gd name="T28" fmla="*/ 0 w 175"/>
                <a:gd name="T29" fmla="*/ 29 h 218"/>
                <a:gd name="T30" fmla="*/ 0 w 175"/>
                <a:gd name="T31" fmla="*/ 22 h 218"/>
                <a:gd name="T32" fmla="*/ 5 w 175"/>
                <a:gd name="T33" fmla="*/ 14 h 218"/>
                <a:gd name="T34" fmla="*/ 14 w 175"/>
                <a:gd name="T35" fmla="*/ 10 h 218"/>
                <a:gd name="T36" fmla="*/ 17 w 175"/>
                <a:gd name="T37" fmla="*/ 6 h 218"/>
                <a:gd name="T38" fmla="*/ 30 w 175"/>
                <a:gd name="T39" fmla="*/ 4 h 218"/>
                <a:gd name="T40" fmla="*/ 44 w 175"/>
                <a:gd name="T41" fmla="*/ 2 h 218"/>
                <a:gd name="T42" fmla="*/ 62 w 175"/>
                <a:gd name="T43" fmla="*/ 0 h 218"/>
                <a:gd name="T44" fmla="*/ 70 w 175"/>
                <a:gd name="T45" fmla="*/ 3 h 218"/>
                <a:gd name="T46" fmla="*/ 72 w 175"/>
                <a:gd name="T47" fmla="*/ 6 h 218"/>
                <a:gd name="T48" fmla="*/ 84 w 175"/>
                <a:gd name="T49" fmla="*/ 8 h 218"/>
                <a:gd name="T50" fmla="*/ 92 w 175"/>
                <a:gd name="T51" fmla="*/ 10 h 218"/>
                <a:gd name="T52" fmla="*/ 100 w 175"/>
                <a:gd name="T53" fmla="*/ 7 h 218"/>
                <a:gd name="T54" fmla="*/ 112 w 175"/>
                <a:gd name="T55" fmla="*/ 10 h 218"/>
                <a:gd name="T56" fmla="*/ 125 w 175"/>
                <a:gd name="T57" fmla="*/ 9 h 218"/>
                <a:gd name="T58" fmla="*/ 136 w 175"/>
                <a:gd name="T59" fmla="*/ 18 h 218"/>
                <a:gd name="T60" fmla="*/ 141 w 175"/>
                <a:gd name="T61" fmla="*/ 26 h 218"/>
                <a:gd name="T62" fmla="*/ 150 w 175"/>
                <a:gd name="T63" fmla="*/ 33 h 218"/>
                <a:gd name="T64" fmla="*/ 166 w 175"/>
                <a:gd name="T65" fmla="*/ 37 h 218"/>
                <a:gd name="T66" fmla="*/ 175 w 175"/>
                <a:gd name="T67" fmla="*/ 36 h 218"/>
                <a:gd name="T68" fmla="*/ 170 w 175"/>
                <a:gd name="T69" fmla="*/ 40 h 218"/>
                <a:gd name="T70" fmla="*/ 166 w 175"/>
                <a:gd name="T71" fmla="*/ 42 h 218"/>
                <a:gd name="T72" fmla="*/ 155 w 175"/>
                <a:gd name="T73" fmla="*/ 48 h 218"/>
                <a:gd name="T74" fmla="*/ 145 w 175"/>
                <a:gd name="T75" fmla="*/ 52 h 218"/>
                <a:gd name="T76" fmla="*/ 142 w 175"/>
                <a:gd name="T77" fmla="*/ 56 h 218"/>
                <a:gd name="T78" fmla="*/ 142 w 175"/>
                <a:gd name="T79" fmla="*/ 63 h 218"/>
                <a:gd name="T80" fmla="*/ 141 w 175"/>
                <a:gd name="T81" fmla="*/ 68 h 218"/>
                <a:gd name="T82" fmla="*/ 136 w 175"/>
                <a:gd name="T83" fmla="*/ 69 h 218"/>
                <a:gd name="T84" fmla="*/ 133 w 175"/>
                <a:gd name="T85" fmla="*/ 71 h 218"/>
                <a:gd name="T86" fmla="*/ 133 w 175"/>
                <a:gd name="T87" fmla="*/ 76 h 218"/>
                <a:gd name="T88" fmla="*/ 125 w 175"/>
                <a:gd name="T89" fmla="*/ 80 h 218"/>
                <a:gd name="T90" fmla="*/ 120 w 175"/>
                <a:gd name="T91" fmla="*/ 82 h 218"/>
                <a:gd name="T92" fmla="*/ 112 w 175"/>
                <a:gd name="T93" fmla="*/ 87 h 218"/>
                <a:gd name="T94" fmla="*/ 105 w 175"/>
                <a:gd name="T95" fmla="*/ 89 h 218"/>
                <a:gd name="T96" fmla="*/ 95 w 175"/>
                <a:gd name="T97" fmla="*/ 88 h 218"/>
                <a:gd name="T98" fmla="*/ 89 w 175"/>
                <a:gd name="T99" fmla="*/ 89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
                <a:gd name="T151" fmla="*/ 0 h 218"/>
                <a:gd name="T152" fmla="*/ 175 w 175"/>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 h="218">
                  <a:moveTo>
                    <a:pt x="89" y="218"/>
                  </a:moveTo>
                  <a:lnTo>
                    <a:pt x="87" y="217"/>
                  </a:lnTo>
                  <a:lnTo>
                    <a:pt x="87" y="215"/>
                  </a:lnTo>
                  <a:lnTo>
                    <a:pt x="87" y="209"/>
                  </a:lnTo>
                  <a:lnTo>
                    <a:pt x="84" y="204"/>
                  </a:lnTo>
                  <a:lnTo>
                    <a:pt x="84" y="202"/>
                  </a:lnTo>
                  <a:lnTo>
                    <a:pt x="84" y="199"/>
                  </a:lnTo>
                  <a:lnTo>
                    <a:pt x="83" y="198"/>
                  </a:lnTo>
                  <a:lnTo>
                    <a:pt x="83" y="195"/>
                  </a:lnTo>
                  <a:lnTo>
                    <a:pt x="80" y="191"/>
                  </a:lnTo>
                  <a:lnTo>
                    <a:pt x="77" y="188"/>
                  </a:lnTo>
                  <a:lnTo>
                    <a:pt x="77" y="179"/>
                  </a:lnTo>
                  <a:lnTo>
                    <a:pt x="77" y="174"/>
                  </a:lnTo>
                  <a:lnTo>
                    <a:pt x="75" y="169"/>
                  </a:lnTo>
                  <a:lnTo>
                    <a:pt x="72" y="166"/>
                  </a:lnTo>
                  <a:lnTo>
                    <a:pt x="70" y="162"/>
                  </a:lnTo>
                  <a:lnTo>
                    <a:pt x="72" y="155"/>
                  </a:lnTo>
                  <a:lnTo>
                    <a:pt x="75" y="149"/>
                  </a:lnTo>
                  <a:lnTo>
                    <a:pt x="77" y="144"/>
                  </a:lnTo>
                  <a:lnTo>
                    <a:pt x="75" y="138"/>
                  </a:lnTo>
                  <a:lnTo>
                    <a:pt x="75" y="133"/>
                  </a:lnTo>
                  <a:lnTo>
                    <a:pt x="75" y="127"/>
                  </a:lnTo>
                  <a:lnTo>
                    <a:pt x="70" y="122"/>
                  </a:lnTo>
                  <a:lnTo>
                    <a:pt x="64" y="116"/>
                  </a:lnTo>
                  <a:lnTo>
                    <a:pt x="64" y="113"/>
                  </a:lnTo>
                  <a:lnTo>
                    <a:pt x="64" y="108"/>
                  </a:lnTo>
                  <a:lnTo>
                    <a:pt x="67" y="104"/>
                  </a:lnTo>
                  <a:lnTo>
                    <a:pt x="64" y="99"/>
                  </a:lnTo>
                  <a:lnTo>
                    <a:pt x="59" y="99"/>
                  </a:lnTo>
                  <a:lnTo>
                    <a:pt x="56" y="99"/>
                  </a:lnTo>
                  <a:lnTo>
                    <a:pt x="55" y="97"/>
                  </a:lnTo>
                  <a:lnTo>
                    <a:pt x="51" y="97"/>
                  </a:lnTo>
                  <a:lnTo>
                    <a:pt x="47" y="94"/>
                  </a:lnTo>
                  <a:lnTo>
                    <a:pt x="44" y="93"/>
                  </a:lnTo>
                  <a:lnTo>
                    <a:pt x="42" y="94"/>
                  </a:lnTo>
                  <a:lnTo>
                    <a:pt x="37" y="99"/>
                  </a:lnTo>
                  <a:lnTo>
                    <a:pt x="34" y="97"/>
                  </a:lnTo>
                  <a:lnTo>
                    <a:pt x="30" y="94"/>
                  </a:lnTo>
                  <a:lnTo>
                    <a:pt x="26" y="97"/>
                  </a:lnTo>
                  <a:lnTo>
                    <a:pt x="22" y="97"/>
                  </a:lnTo>
                  <a:lnTo>
                    <a:pt x="14" y="94"/>
                  </a:lnTo>
                  <a:lnTo>
                    <a:pt x="9" y="88"/>
                  </a:lnTo>
                  <a:lnTo>
                    <a:pt x="5" y="80"/>
                  </a:lnTo>
                  <a:lnTo>
                    <a:pt x="1" y="74"/>
                  </a:lnTo>
                  <a:lnTo>
                    <a:pt x="0" y="71"/>
                  </a:lnTo>
                  <a:lnTo>
                    <a:pt x="0" y="64"/>
                  </a:lnTo>
                  <a:lnTo>
                    <a:pt x="1" y="58"/>
                  </a:lnTo>
                  <a:lnTo>
                    <a:pt x="0" y="52"/>
                  </a:lnTo>
                  <a:lnTo>
                    <a:pt x="0" y="45"/>
                  </a:lnTo>
                  <a:lnTo>
                    <a:pt x="0" y="39"/>
                  </a:lnTo>
                  <a:lnTo>
                    <a:pt x="5" y="33"/>
                  </a:lnTo>
                  <a:lnTo>
                    <a:pt x="6" y="30"/>
                  </a:lnTo>
                  <a:lnTo>
                    <a:pt x="9" y="25"/>
                  </a:lnTo>
                  <a:lnTo>
                    <a:pt x="14" y="24"/>
                  </a:lnTo>
                  <a:lnTo>
                    <a:pt x="17" y="22"/>
                  </a:lnTo>
                  <a:lnTo>
                    <a:pt x="17" y="17"/>
                  </a:lnTo>
                  <a:lnTo>
                    <a:pt x="17" y="14"/>
                  </a:lnTo>
                  <a:lnTo>
                    <a:pt x="25" y="9"/>
                  </a:lnTo>
                  <a:lnTo>
                    <a:pt x="26" y="8"/>
                  </a:lnTo>
                  <a:lnTo>
                    <a:pt x="30" y="5"/>
                  </a:lnTo>
                  <a:lnTo>
                    <a:pt x="31" y="3"/>
                  </a:lnTo>
                  <a:lnTo>
                    <a:pt x="37" y="3"/>
                  </a:lnTo>
                  <a:lnTo>
                    <a:pt x="44" y="2"/>
                  </a:lnTo>
                  <a:lnTo>
                    <a:pt x="51" y="0"/>
                  </a:lnTo>
                  <a:lnTo>
                    <a:pt x="56" y="2"/>
                  </a:lnTo>
                  <a:lnTo>
                    <a:pt x="62" y="0"/>
                  </a:lnTo>
                  <a:lnTo>
                    <a:pt x="67" y="0"/>
                  </a:lnTo>
                  <a:lnTo>
                    <a:pt x="70" y="2"/>
                  </a:lnTo>
                  <a:lnTo>
                    <a:pt x="70" y="3"/>
                  </a:lnTo>
                  <a:lnTo>
                    <a:pt x="67" y="8"/>
                  </a:lnTo>
                  <a:lnTo>
                    <a:pt x="67" y="11"/>
                  </a:lnTo>
                  <a:lnTo>
                    <a:pt x="72" y="14"/>
                  </a:lnTo>
                  <a:lnTo>
                    <a:pt x="75" y="16"/>
                  </a:lnTo>
                  <a:lnTo>
                    <a:pt x="80" y="17"/>
                  </a:lnTo>
                  <a:lnTo>
                    <a:pt x="84" y="19"/>
                  </a:lnTo>
                  <a:lnTo>
                    <a:pt x="84" y="24"/>
                  </a:lnTo>
                  <a:lnTo>
                    <a:pt x="89" y="24"/>
                  </a:lnTo>
                  <a:lnTo>
                    <a:pt x="92" y="24"/>
                  </a:lnTo>
                  <a:lnTo>
                    <a:pt x="92" y="17"/>
                  </a:lnTo>
                  <a:lnTo>
                    <a:pt x="95" y="16"/>
                  </a:lnTo>
                  <a:lnTo>
                    <a:pt x="100" y="17"/>
                  </a:lnTo>
                  <a:lnTo>
                    <a:pt x="105" y="19"/>
                  </a:lnTo>
                  <a:lnTo>
                    <a:pt x="109" y="22"/>
                  </a:lnTo>
                  <a:lnTo>
                    <a:pt x="112" y="24"/>
                  </a:lnTo>
                  <a:lnTo>
                    <a:pt x="117" y="24"/>
                  </a:lnTo>
                  <a:lnTo>
                    <a:pt x="123" y="22"/>
                  </a:lnTo>
                  <a:lnTo>
                    <a:pt x="125" y="22"/>
                  </a:lnTo>
                  <a:lnTo>
                    <a:pt x="128" y="25"/>
                  </a:lnTo>
                  <a:lnTo>
                    <a:pt x="130" y="39"/>
                  </a:lnTo>
                  <a:lnTo>
                    <a:pt x="136" y="45"/>
                  </a:lnTo>
                  <a:lnTo>
                    <a:pt x="136" y="52"/>
                  </a:lnTo>
                  <a:lnTo>
                    <a:pt x="136" y="56"/>
                  </a:lnTo>
                  <a:lnTo>
                    <a:pt x="141" y="63"/>
                  </a:lnTo>
                  <a:lnTo>
                    <a:pt x="142" y="67"/>
                  </a:lnTo>
                  <a:lnTo>
                    <a:pt x="148" y="77"/>
                  </a:lnTo>
                  <a:lnTo>
                    <a:pt x="150" y="80"/>
                  </a:lnTo>
                  <a:lnTo>
                    <a:pt x="155" y="85"/>
                  </a:lnTo>
                  <a:lnTo>
                    <a:pt x="161" y="88"/>
                  </a:lnTo>
                  <a:lnTo>
                    <a:pt x="166" y="88"/>
                  </a:lnTo>
                  <a:lnTo>
                    <a:pt x="167" y="88"/>
                  </a:lnTo>
                  <a:lnTo>
                    <a:pt x="170" y="86"/>
                  </a:lnTo>
                  <a:lnTo>
                    <a:pt x="175" y="86"/>
                  </a:lnTo>
                  <a:lnTo>
                    <a:pt x="175" y="88"/>
                  </a:lnTo>
                  <a:lnTo>
                    <a:pt x="173" y="93"/>
                  </a:lnTo>
                  <a:lnTo>
                    <a:pt x="170" y="97"/>
                  </a:lnTo>
                  <a:lnTo>
                    <a:pt x="167" y="99"/>
                  </a:lnTo>
                  <a:lnTo>
                    <a:pt x="166" y="104"/>
                  </a:lnTo>
                  <a:lnTo>
                    <a:pt x="166" y="105"/>
                  </a:lnTo>
                  <a:lnTo>
                    <a:pt x="163" y="108"/>
                  </a:lnTo>
                  <a:lnTo>
                    <a:pt x="161" y="113"/>
                  </a:lnTo>
                  <a:lnTo>
                    <a:pt x="155" y="115"/>
                  </a:lnTo>
                  <a:lnTo>
                    <a:pt x="153" y="116"/>
                  </a:lnTo>
                  <a:lnTo>
                    <a:pt x="148" y="121"/>
                  </a:lnTo>
                  <a:lnTo>
                    <a:pt x="145" y="126"/>
                  </a:lnTo>
                  <a:lnTo>
                    <a:pt x="142" y="129"/>
                  </a:lnTo>
                  <a:lnTo>
                    <a:pt x="141" y="133"/>
                  </a:lnTo>
                  <a:lnTo>
                    <a:pt x="142" y="138"/>
                  </a:lnTo>
                  <a:lnTo>
                    <a:pt x="142" y="143"/>
                  </a:lnTo>
                  <a:lnTo>
                    <a:pt x="142" y="149"/>
                  </a:lnTo>
                  <a:lnTo>
                    <a:pt x="142" y="154"/>
                  </a:lnTo>
                  <a:lnTo>
                    <a:pt x="142" y="157"/>
                  </a:lnTo>
                  <a:lnTo>
                    <a:pt x="142" y="162"/>
                  </a:lnTo>
                  <a:lnTo>
                    <a:pt x="141" y="163"/>
                  </a:lnTo>
                  <a:lnTo>
                    <a:pt x="141" y="166"/>
                  </a:lnTo>
                  <a:lnTo>
                    <a:pt x="138" y="168"/>
                  </a:lnTo>
                  <a:lnTo>
                    <a:pt x="136" y="169"/>
                  </a:lnTo>
                  <a:lnTo>
                    <a:pt x="133" y="169"/>
                  </a:lnTo>
                  <a:lnTo>
                    <a:pt x="133" y="171"/>
                  </a:lnTo>
                  <a:lnTo>
                    <a:pt x="133" y="174"/>
                  </a:lnTo>
                  <a:lnTo>
                    <a:pt x="133" y="176"/>
                  </a:lnTo>
                  <a:lnTo>
                    <a:pt x="130" y="179"/>
                  </a:lnTo>
                  <a:lnTo>
                    <a:pt x="133" y="184"/>
                  </a:lnTo>
                  <a:lnTo>
                    <a:pt x="130" y="188"/>
                  </a:lnTo>
                  <a:lnTo>
                    <a:pt x="128" y="191"/>
                  </a:lnTo>
                  <a:lnTo>
                    <a:pt x="125" y="195"/>
                  </a:lnTo>
                  <a:lnTo>
                    <a:pt x="123" y="196"/>
                  </a:lnTo>
                  <a:lnTo>
                    <a:pt x="123" y="199"/>
                  </a:lnTo>
                  <a:lnTo>
                    <a:pt x="120" y="199"/>
                  </a:lnTo>
                  <a:lnTo>
                    <a:pt x="117" y="206"/>
                  </a:lnTo>
                  <a:lnTo>
                    <a:pt x="116" y="206"/>
                  </a:lnTo>
                  <a:lnTo>
                    <a:pt x="112" y="210"/>
                  </a:lnTo>
                  <a:lnTo>
                    <a:pt x="109" y="215"/>
                  </a:lnTo>
                  <a:lnTo>
                    <a:pt x="108" y="218"/>
                  </a:lnTo>
                  <a:lnTo>
                    <a:pt x="105" y="218"/>
                  </a:lnTo>
                  <a:lnTo>
                    <a:pt x="103" y="218"/>
                  </a:lnTo>
                  <a:lnTo>
                    <a:pt x="97" y="217"/>
                  </a:lnTo>
                  <a:lnTo>
                    <a:pt x="95" y="217"/>
                  </a:lnTo>
                  <a:lnTo>
                    <a:pt x="92" y="217"/>
                  </a:lnTo>
                  <a:lnTo>
                    <a:pt x="92" y="218"/>
                  </a:lnTo>
                  <a:lnTo>
                    <a:pt x="89" y="218"/>
                  </a:lnTo>
                  <a:lnTo>
                    <a:pt x="87" y="218"/>
                  </a:lnTo>
                  <a:lnTo>
                    <a:pt x="89" y="218"/>
                  </a:lnTo>
                  <a:close/>
                </a:path>
              </a:pathLst>
            </a:custGeom>
            <a:solidFill>
              <a:srgbClr val="A4CA95"/>
            </a:solidFill>
            <a:ln w="9525">
              <a:noFill/>
              <a:round/>
              <a:headEnd/>
              <a:tailEnd/>
            </a:ln>
          </p:spPr>
          <p:txBody>
            <a:bodyPr/>
            <a:lstStyle/>
            <a:p>
              <a:endParaRPr lang="en-US"/>
            </a:p>
          </p:txBody>
        </p:sp>
        <p:sp>
          <p:nvSpPr>
            <p:cNvPr id="3276" name="Freeform 437"/>
            <p:cNvSpPr>
              <a:spLocks/>
            </p:cNvSpPr>
            <p:nvPr/>
          </p:nvSpPr>
          <p:spPr bwMode="gray">
            <a:xfrm>
              <a:off x="4628" y="3651"/>
              <a:ext cx="23" cy="36"/>
            </a:xfrm>
            <a:custGeom>
              <a:avLst/>
              <a:gdLst>
                <a:gd name="T0" fmla="*/ 3 w 23"/>
                <a:gd name="T1" fmla="*/ 15 h 41"/>
                <a:gd name="T2" fmla="*/ 0 w 23"/>
                <a:gd name="T3" fmla="*/ 15 h 41"/>
                <a:gd name="T4" fmla="*/ 0 w 23"/>
                <a:gd name="T5" fmla="*/ 13 h 41"/>
                <a:gd name="T6" fmla="*/ 3 w 23"/>
                <a:gd name="T7" fmla="*/ 11 h 41"/>
                <a:gd name="T8" fmla="*/ 5 w 23"/>
                <a:gd name="T9" fmla="*/ 11 h 41"/>
                <a:gd name="T10" fmla="*/ 5 w 23"/>
                <a:gd name="T11" fmla="*/ 9 h 41"/>
                <a:gd name="T12" fmla="*/ 3 w 23"/>
                <a:gd name="T13" fmla="*/ 9 h 41"/>
                <a:gd name="T14" fmla="*/ 3 w 23"/>
                <a:gd name="T15" fmla="*/ 8 h 41"/>
                <a:gd name="T16" fmla="*/ 5 w 23"/>
                <a:gd name="T17" fmla="*/ 7 h 41"/>
                <a:gd name="T18" fmla="*/ 5 w 23"/>
                <a:gd name="T19" fmla="*/ 5 h 41"/>
                <a:gd name="T20" fmla="*/ 11 w 23"/>
                <a:gd name="T21" fmla="*/ 5 h 41"/>
                <a:gd name="T22" fmla="*/ 13 w 23"/>
                <a:gd name="T23" fmla="*/ 4 h 41"/>
                <a:gd name="T24" fmla="*/ 16 w 23"/>
                <a:gd name="T25" fmla="*/ 4 h 41"/>
                <a:gd name="T26" fmla="*/ 13 w 23"/>
                <a:gd name="T27" fmla="*/ 4 h 41"/>
                <a:gd name="T28" fmla="*/ 17 w 23"/>
                <a:gd name="T29" fmla="*/ 4 h 41"/>
                <a:gd name="T30" fmla="*/ 17 w 23"/>
                <a:gd name="T31" fmla="*/ 0 h 41"/>
                <a:gd name="T32" fmla="*/ 20 w 23"/>
                <a:gd name="T33" fmla="*/ 4 h 41"/>
                <a:gd name="T34" fmla="*/ 20 w 23"/>
                <a:gd name="T35" fmla="*/ 4 h 41"/>
                <a:gd name="T36" fmla="*/ 23 w 23"/>
                <a:gd name="T37" fmla="*/ 4 h 41"/>
                <a:gd name="T38" fmla="*/ 23 w 23"/>
                <a:gd name="T39" fmla="*/ 5 h 41"/>
                <a:gd name="T40" fmla="*/ 20 w 23"/>
                <a:gd name="T41" fmla="*/ 6 h 41"/>
                <a:gd name="T42" fmla="*/ 17 w 23"/>
                <a:gd name="T43" fmla="*/ 6 h 41"/>
                <a:gd name="T44" fmla="*/ 17 w 23"/>
                <a:gd name="T45" fmla="*/ 8 h 41"/>
                <a:gd name="T46" fmla="*/ 16 w 23"/>
                <a:gd name="T47" fmla="*/ 9 h 41"/>
                <a:gd name="T48" fmla="*/ 16 w 23"/>
                <a:gd name="T49" fmla="*/ 9 h 41"/>
                <a:gd name="T50" fmla="*/ 16 w 23"/>
                <a:gd name="T51" fmla="*/ 11 h 41"/>
                <a:gd name="T52" fmla="*/ 13 w 23"/>
                <a:gd name="T53" fmla="*/ 12 h 41"/>
                <a:gd name="T54" fmla="*/ 13 w 23"/>
                <a:gd name="T55" fmla="*/ 15 h 41"/>
                <a:gd name="T56" fmla="*/ 13 w 23"/>
                <a:gd name="T57" fmla="*/ 16 h 41"/>
                <a:gd name="T58" fmla="*/ 11 w 23"/>
                <a:gd name="T59" fmla="*/ 17 h 41"/>
                <a:gd name="T60" fmla="*/ 3 w 23"/>
                <a:gd name="T61" fmla="*/ 17 h 41"/>
                <a:gd name="T62" fmla="*/ 3 w 23"/>
                <a:gd name="T63" fmla="*/ 16 h 41"/>
                <a:gd name="T64" fmla="*/ 3 w 23"/>
                <a:gd name="T65" fmla="*/ 15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1"/>
                <a:gd name="T101" fmla="*/ 23 w 2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1">
                  <a:moveTo>
                    <a:pt x="3" y="36"/>
                  </a:moveTo>
                  <a:lnTo>
                    <a:pt x="0" y="36"/>
                  </a:lnTo>
                  <a:lnTo>
                    <a:pt x="0" y="33"/>
                  </a:lnTo>
                  <a:lnTo>
                    <a:pt x="3" y="28"/>
                  </a:lnTo>
                  <a:lnTo>
                    <a:pt x="5" y="27"/>
                  </a:lnTo>
                  <a:lnTo>
                    <a:pt x="5" y="22"/>
                  </a:lnTo>
                  <a:lnTo>
                    <a:pt x="3" y="20"/>
                  </a:lnTo>
                  <a:lnTo>
                    <a:pt x="3" y="19"/>
                  </a:lnTo>
                  <a:lnTo>
                    <a:pt x="5" y="17"/>
                  </a:lnTo>
                  <a:lnTo>
                    <a:pt x="5" y="13"/>
                  </a:lnTo>
                  <a:lnTo>
                    <a:pt x="11" y="13"/>
                  </a:lnTo>
                  <a:lnTo>
                    <a:pt x="13" y="11"/>
                  </a:lnTo>
                  <a:lnTo>
                    <a:pt x="16" y="11"/>
                  </a:lnTo>
                  <a:lnTo>
                    <a:pt x="13" y="6"/>
                  </a:lnTo>
                  <a:lnTo>
                    <a:pt x="17" y="5"/>
                  </a:lnTo>
                  <a:lnTo>
                    <a:pt x="17" y="0"/>
                  </a:lnTo>
                  <a:lnTo>
                    <a:pt x="20" y="5"/>
                  </a:lnTo>
                  <a:lnTo>
                    <a:pt x="20" y="6"/>
                  </a:lnTo>
                  <a:lnTo>
                    <a:pt x="23" y="8"/>
                  </a:lnTo>
                  <a:lnTo>
                    <a:pt x="23" y="13"/>
                  </a:lnTo>
                  <a:lnTo>
                    <a:pt x="20" y="14"/>
                  </a:lnTo>
                  <a:lnTo>
                    <a:pt x="17" y="14"/>
                  </a:lnTo>
                  <a:lnTo>
                    <a:pt x="17" y="19"/>
                  </a:lnTo>
                  <a:lnTo>
                    <a:pt x="16" y="20"/>
                  </a:lnTo>
                  <a:lnTo>
                    <a:pt x="16" y="22"/>
                  </a:lnTo>
                  <a:lnTo>
                    <a:pt x="16" y="27"/>
                  </a:lnTo>
                  <a:lnTo>
                    <a:pt x="13" y="30"/>
                  </a:lnTo>
                  <a:lnTo>
                    <a:pt x="13" y="36"/>
                  </a:lnTo>
                  <a:lnTo>
                    <a:pt x="13" y="39"/>
                  </a:lnTo>
                  <a:lnTo>
                    <a:pt x="11" y="41"/>
                  </a:lnTo>
                  <a:lnTo>
                    <a:pt x="3" y="41"/>
                  </a:lnTo>
                  <a:lnTo>
                    <a:pt x="3" y="39"/>
                  </a:lnTo>
                  <a:lnTo>
                    <a:pt x="3" y="36"/>
                  </a:lnTo>
                  <a:close/>
                </a:path>
              </a:pathLst>
            </a:custGeom>
            <a:solidFill>
              <a:srgbClr val="A4CA95"/>
            </a:solidFill>
            <a:ln w="9525">
              <a:noFill/>
              <a:round/>
              <a:headEnd/>
              <a:tailEnd/>
            </a:ln>
          </p:spPr>
          <p:txBody>
            <a:bodyPr/>
            <a:lstStyle/>
            <a:p>
              <a:endParaRPr lang="en-US"/>
            </a:p>
          </p:txBody>
        </p:sp>
        <p:sp>
          <p:nvSpPr>
            <p:cNvPr id="3277" name="Freeform 438"/>
            <p:cNvSpPr>
              <a:spLocks/>
            </p:cNvSpPr>
            <p:nvPr/>
          </p:nvSpPr>
          <p:spPr bwMode="gray">
            <a:xfrm>
              <a:off x="4808" y="3651"/>
              <a:ext cx="98" cy="77"/>
            </a:xfrm>
            <a:custGeom>
              <a:avLst/>
              <a:gdLst>
                <a:gd name="T0" fmla="*/ 5 w 98"/>
                <a:gd name="T1" fmla="*/ 26 h 88"/>
                <a:gd name="T2" fmla="*/ 1 w 98"/>
                <a:gd name="T3" fmla="*/ 21 h 88"/>
                <a:gd name="T4" fmla="*/ 0 w 98"/>
                <a:gd name="T5" fmla="*/ 18 h 88"/>
                <a:gd name="T6" fmla="*/ 1 w 98"/>
                <a:gd name="T7" fmla="*/ 16 h 88"/>
                <a:gd name="T8" fmla="*/ 5 w 98"/>
                <a:gd name="T9" fmla="*/ 10 h 88"/>
                <a:gd name="T10" fmla="*/ 14 w 98"/>
                <a:gd name="T11" fmla="*/ 10 h 88"/>
                <a:gd name="T12" fmla="*/ 22 w 98"/>
                <a:gd name="T13" fmla="*/ 8 h 88"/>
                <a:gd name="T14" fmla="*/ 25 w 98"/>
                <a:gd name="T15" fmla="*/ 5 h 88"/>
                <a:gd name="T16" fmla="*/ 34 w 98"/>
                <a:gd name="T17" fmla="*/ 4 h 88"/>
                <a:gd name="T18" fmla="*/ 37 w 98"/>
                <a:gd name="T19" fmla="*/ 4 h 88"/>
                <a:gd name="T20" fmla="*/ 55 w 98"/>
                <a:gd name="T21" fmla="*/ 3 h 88"/>
                <a:gd name="T22" fmla="*/ 58 w 98"/>
                <a:gd name="T23" fmla="*/ 4 h 88"/>
                <a:gd name="T24" fmla="*/ 62 w 98"/>
                <a:gd name="T25" fmla="*/ 5 h 88"/>
                <a:gd name="T26" fmla="*/ 67 w 98"/>
                <a:gd name="T27" fmla="*/ 8 h 88"/>
                <a:gd name="T28" fmla="*/ 70 w 98"/>
                <a:gd name="T29" fmla="*/ 5 h 88"/>
                <a:gd name="T30" fmla="*/ 75 w 98"/>
                <a:gd name="T31" fmla="*/ 0 h 88"/>
                <a:gd name="T32" fmla="*/ 80 w 98"/>
                <a:gd name="T33" fmla="*/ 4 h 88"/>
                <a:gd name="T34" fmla="*/ 80 w 98"/>
                <a:gd name="T35" fmla="*/ 5 h 88"/>
                <a:gd name="T36" fmla="*/ 83 w 98"/>
                <a:gd name="T37" fmla="*/ 8 h 88"/>
                <a:gd name="T38" fmla="*/ 91 w 98"/>
                <a:gd name="T39" fmla="*/ 10 h 88"/>
                <a:gd name="T40" fmla="*/ 92 w 98"/>
                <a:gd name="T41" fmla="*/ 13 h 88"/>
                <a:gd name="T42" fmla="*/ 98 w 98"/>
                <a:gd name="T43" fmla="*/ 16 h 88"/>
                <a:gd name="T44" fmla="*/ 98 w 98"/>
                <a:gd name="T45" fmla="*/ 21 h 88"/>
                <a:gd name="T46" fmla="*/ 95 w 98"/>
                <a:gd name="T47" fmla="*/ 26 h 88"/>
                <a:gd name="T48" fmla="*/ 91 w 98"/>
                <a:gd name="T49" fmla="*/ 30 h 88"/>
                <a:gd name="T50" fmla="*/ 87 w 98"/>
                <a:gd name="T51" fmla="*/ 33 h 88"/>
                <a:gd name="T52" fmla="*/ 80 w 98"/>
                <a:gd name="T53" fmla="*/ 34 h 88"/>
                <a:gd name="T54" fmla="*/ 72 w 98"/>
                <a:gd name="T55" fmla="*/ 34 h 88"/>
                <a:gd name="T56" fmla="*/ 66 w 98"/>
                <a:gd name="T57" fmla="*/ 32 h 88"/>
                <a:gd name="T58" fmla="*/ 66 w 98"/>
                <a:gd name="T59" fmla="*/ 30 h 88"/>
                <a:gd name="T60" fmla="*/ 59 w 98"/>
                <a:gd name="T61" fmla="*/ 28 h 88"/>
                <a:gd name="T62" fmla="*/ 55 w 98"/>
                <a:gd name="T63" fmla="*/ 28 h 88"/>
                <a:gd name="T64" fmla="*/ 50 w 98"/>
                <a:gd name="T65" fmla="*/ 26 h 88"/>
                <a:gd name="T66" fmla="*/ 42 w 98"/>
                <a:gd name="T67" fmla="*/ 24 h 88"/>
                <a:gd name="T68" fmla="*/ 33 w 98"/>
                <a:gd name="T69" fmla="*/ 24 h 88"/>
                <a:gd name="T70" fmla="*/ 30 w 98"/>
                <a:gd name="T71" fmla="*/ 24 h 88"/>
                <a:gd name="T72" fmla="*/ 25 w 98"/>
                <a:gd name="T73" fmla="*/ 26 h 88"/>
                <a:gd name="T74" fmla="*/ 12 w 98"/>
                <a:gd name="T75" fmla="*/ 26 h 88"/>
                <a:gd name="T76" fmla="*/ 6 w 98"/>
                <a:gd name="T77" fmla="*/ 28 h 88"/>
                <a:gd name="T78" fmla="*/ 1 w 98"/>
                <a:gd name="T79" fmla="*/ 26 h 88"/>
                <a:gd name="T80" fmla="*/ 5 w 98"/>
                <a:gd name="T81" fmla="*/ 23 h 88"/>
                <a:gd name="T82" fmla="*/ 1 w 98"/>
                <a:gd name="T83" fmla="*/ 21 h 88"/>
                <a:gd name="T84" fmla="*/ 5 w 98"/>
                <a:gd name="T85" fmla="*/ 2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
                <a:gd name="T130" fmla="*/ 0 h 88"/>
                <a:gd name="T131" fmla="*/ 98 w 9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 h="88">
                  <a:moveTo>
                    <a:pt x="5" y="71"/>
                  </a:moveTo>
                  <a:lnTo>
                    <a:pt x="5" y="66"/>
                  </a:lnTo>
                  <a:lnTo>
                    <a:pt x="5" y="60"/>
                  </a:lnTo>
                  <a:lnTo>
                    <a:pt x="1" y="53"/>
                  </a:lnTo>
                  <a:lnTo>
                    <a:pt x="1" y="47"/>
                  </a:lnTo>
                  <a:lnTo>
                    <a:pt x="0" y="46"/>
                  </a:lnTo>
                  <a:lnTo>
                    <a:pt x="1" y="42"/>
                  </a:lnTo>
                  <a:lnTo>
                    <a:pt x="1" y="39"/>
                  </a:lnTo>
                  <a:lnTo>
                    <a:pt x="1" y="33"/>
                  </a:lnTo>
                  <a:lnTo>
                    <a:pt x="5" y="28"/>
                  </a:lnTo>
                  <a:lnTo>
                    <a:pt x="9" y="27"/>
                  </a:lnTo>
                  <a:lnTo>
                    <a:pt x="14" y="25"/>
                  </a:lnTo>
                  <a:lnTo>
                    <a:pt x="22" y="20"/>
                  </a:lnTo>
                  <a:lnTo>
                    <a:pt x="22" y="19"/>
                  </a:lnTo>
                  <a:lnTo>
                    <a:pt x="25" y="17"/>
                  </a:lnTo>
                  <a:lnTo>
                    <a:pt x="25" y="14"/>
                  </a:lnTo>
                  <a:lnTo>
                    <a:pt x="30" y="11"/>
                  </a:lnTo>
                  <a:lnTo>
                    <a:pt x="34" y="8"/>
                  </a:lnTo>
                  <a:lnTo>
                    <a:pt x="34" y="11"/>
                  </a:lnTo>
                  <a:lnTo>
                    <a:pt x="37" y="11"/>
                  </a:lnTo>
                  <a:lnTo>
                    <a:pt x="45" y="3"/>
                  </a:lnTo>
                  <a:lnTo>
                    <a:pt x="55" y="3"/>
                  </a:lnTo>
                  <a:lnTo>
                    <a:pt x="59" y="3"/>
                  </a:lnTo>
                  <a:lnTo>
                    <a:pt x="58" y="5"/>
                  </a:lnTo>
                  <a:lnTo>
                    <a:pt x="58" y="11"/>
                  </a:lnTo>
                  <a:lnTo>
                    <a:pt x="62" y="13"/>
                  </a:lnTo>
                  <a:lnTo>
                    <a:pt x="62" y="14"/>
                  </a:lnTo>
                  <a:lnTo>
                    <a:pt x="67" y="19"/>
                  </a:lnTo>
                  <a:lnTo>
                    <a:pt x="70" y="17"/>
                  </a:lnTo>
                  <a:lnTo>
                    <a:pt x="70" y="13"/>
                  </a:lnTo>
                  <a:lnTo>
                    <a:pt x="72" y="5"/>
                  </a:lnTo>
                  <a:lnTo>
                    <a:pt x="75" y="0"/>
                  </a:lnTo>
                  <a:lnTo>
                    <a:pt x="80" y="6"/>
                  </a:lnTo>
                  <a:lnTo>
                    <a:pt x="80" y="11"/>
                  </a:lnTo>
                  <a:lnTo>
                    <a:pt x="77" y="11"/>
                  </a:lnTo>
                  <a:lnTo>
                    <a:pt x="80" y="13"/>
                  </a:lnTo>
                  <a:lnTo>
                    <a:pt x="83" y="14"/>
                  </a:lnTo>
                  <a:lnTo>
                    <a:pt x="83" y="20"/>
                  </a:lnTo>
                  <a:lnTo>
                    <a:pt x="84" y="22"/>
                  </a:lnTo>
                  <a:lnTo>
                    <a:pt x="91" y="27"/>
                  </a:lnTo>
                  <a:lnTo>
                    <a:pt x="92" y="28"/>
                  </a:lnTo>
                  <a:lnTo>
                    <a:pt x="92" y="33"/>
                  </a:lnTo>
                  <a:lnTo>
                    <a:pt x="95" y="41"/>
                  </a:lnTo>
                  <a:lnTo>
                    <a:pt x="98" y="42"/>
                  </a:lnTo>
                  <a:lnTo>
                    <a:pt x="98" y="49"/>
                  </a:lnTo>
                  <a:lnTo>
                    <a:pt x="98" y="53"/>
                  </a:lnTo>
                  <a:lnTo>
                    <a:pt x="95" y="60"/>
                  </a:lnTo>
                  <a:lnTo>
                    <a:pt x="95" y="68"/>
                  </a:lnTo>
                  <a:lnTo>
                    <a:pt x="92" y="71"/>
                  </a:lnTo>
                  <a:lnTo>
                    <a:pt x="91" y="75"/>
                  </a:lnTo>
                  <a:lnTo>
                    <a:pt x="87" y="82"/>
                  </a:lnTo>
                  <a:lnTo>
                    <a:pt x="87" y="83"/>
                  </a:lnTo>
                  <a:lnTo>
                    <a:pt x="83" y="85"/>
                  </a:lnTo>
                  <a:lnTo>
                    <a:pt x="80" y="85"/>
                  </a:lnTo>
                  <a:lnTo>
                    <a:pt x="77" y="83"/>
                  </a:lnTo>
                  <a:lnTo>
                    <a:pt x="72" y="85"/>
                  </a:lnTo>
                  <a:lnTo>
                    <a:pt x="72" y="88"/>
                  </a:lnTo>
                  <a:lnTo>
                    <a:pt x="66" y="82"/>
                  </a:lnTo>
                  <a:lnTo>
                    <a:pt x="66" y="79"/>
                  </a:lnTo>
                  <a:lnTo>
                    <a:pt x="66" y="75"/>
                  </a:lnTo>
                  <a:lnTo>
                    <a:pt x="59" y="74"/>
                  </a:lnTo>
                  <a:lnTo>
                    <a:pt x="59" y="71"/>
                  </a:lnTo>
                  <a:lnTo>
                    <a:pt x="62" y="68"/>
                  </a:lnTo>
                  <a:lnTo>
                    <a:pt x="55" y="71"/>
                  </a:lnTo>
                  <a:lnTo>
                    <a:pt x="52" y="71"/>
                  </a:lnTo>
                  <a:lnTo>
                    <a:pt x="50" y="66"/>
                  </a:lnTo>
                  <a:lnTo>
                    <a:pt x="47" y="63"/>
                  </a:lnTo>
                  <a:lnTo>
                    <a:pt x="42" y="61"/>
                  </a:lnTo>
                  <a:lnTo>
                    <a:pt x="39" y="61"/>
                  </a:lnTo>
                  <a:lnTo>
                    <a:pt x="33" y="61"/>
                  </a:lnTo>
                  <a:lnTo>
                    <a:pt x="30" y="61"/>
                  </a:lnTo>
                  <a:lnTo>
                    <a:pt x="30" y="63"/>
                  </a:lnTo>
                  <a:lnTo>
                    <a:pt x="26" y="66"/>
                  </a:lnTo>
                  <a:lnTo>
                    <a:pt x="25" y="68"/>
                  </a:lnTo>
                  <a:lnTo>
                    <a:pt x="20" y="69"/>
                  </a:lnTo>
                  <a:lnTo>
                    <a:pt x="12" y="69"/>
                  </a:lnTo>
                  <a:lnTo>
                    <a:pt x="9" y="71"/>
                  </a:lnTo>
                  <a:lnTo>
                    <a:pt x="6" y="71"/>
                  </a:lnTo>
                  <a:lnTo>
                    <a:pt x="1" y="71"/>
                  </a:lnTo>
                  <a:lnTo>
                    <a:pt x="1" y="68"/>
                  </a:lnTo>
                  <a:lnTo>
                    <a:pt x="5" y="63"/>
                  </a:lnTo>
                  <a:lnTo>
                    <a:pt x="5" y="60"/>
                  </a:lnTo>
                  <a:lnTo>
                    <a:pt x="5" y="57"/>
                  </a:lnTo>
                  <a:lnTo>
                    <a:pt x="1" y="53"/>
                  </a:lnTo>
                  <a:lnTo>
                    <a:pt x="0" y="47"/>
                  </a:lnTo>
                  <a:lnTo>
                    <a:pt x="5" y="71"/>
                  </a:lnTo>
                  <a:close/>
                </a:path>
              </a:pathLst>
            </a:custGeom>
            <a:solidFill>
              <a:srgbClr val="A4CA95"/>
            </a:solidFill>
            <a:ln w="9525">
              <a:noFill/>
              <a:round/>
              <a:headEnd/>
              <a:tailEnd/>
            </a:ln>
          </p:spPr>
          <p:txBody>
            <a:bodyPr/>
            <a:lstStyle/>
            <a:p>
              <a:endParaRPr lang="en-US"/>
            </a:p>
          </p:txBody>
        </p:sp>
        <p:sp>
          <p:nvSpPr>
            <p:cNvPr id="3278" name="Freeform 439"/>
            <p:cNvSpPr>
              <a:spLocks/>
            </p:cNvSpPr>
            <p:nvPr/>
          </p:nvSpPr>
          <p:spPr bwMode="gray">
            <a:xfrm>
              <a:off x="4883" y="3735"/>
              <a:ext cx="12" cy="7"/>
            </a:xfrm>
            <a:custGeom>
              <a:avLst/>
              <a:gdLst>
                <a:gd name="T0" fmla="*/ 0 w 12"/>
                <a:gd name="T1" fmla="*/ 0 h 8"/>
                <a:gd name="T2" fmla="*/ 12 w 12"/>
                <a:gd name="T3" fmla="*/ 0 h 8"/>
                <a:gd name="T4" fmla="*/ 12 w 12"/>
                <a:gd name="T5" fmla="*/ 3 h 8"/>
                <a:gd name="T6" fmla="*/ 9 w 12"/>
                <a:gd name="T7" fmla="*/ 3 h 8"/>
                <a:gd name="T8" fmla="*/ 9 w 12"/>
                <a:gd name="T9" fmla="*/ 4 h 8"/>
                <a:gd name="T10" fmla="*/ 8 w 12"/>
                <a:gd name="T11" fmla="*/ 4 h 8"/>
                <a:gd name="T12" fmla="*/ 5 w 12"/>
                <a:gd name="T13" fmla="*/ 4 h 8"/>
                <a:gd name="T14" fmla="*/ 2 w 12"/>
                <a:gd name="T15" fmla="*/ 4 h 8"/>
                <a:gd name="T16" fmla="*/ 2 w 12"/>
                <a:gd name="T17" fmla="*/ 1 h 8"/>
                <a:gd name="T18" fmla="*/ 0 w 1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0" y="0"/>
                  </a:moveTo>
                  <a:lnTo>
                    <a:pt x="12" y="0"/>
                  </a:lnTo>
                  <a:lnTo>
                    <a:pt x="12" y="3"/>
                  </a:lnTo>
                  <a:lnTo>
                    <a:pt x="9" y="3"/>
                  </a:lnTo>
                  <a:lnTo>
                    <a:pt x="9" y="6"/>
                  </a:lnTo>
                  <a:lnTo>
                    <a:pt x="8" y="8"/>
                  </a:lnTo>
                  <a:lnTo>
                    <a:pt x="5" y="8"/>
                  </a:lnTo>
                  <a:lnTo>
                    <a:pt x="2" y="6"/>
                  </a:lnTo>
                  <a:lnTo>
                    <a:pt x="2" y="1"/>
                  </a:lnTo>
                  <a:lnTo>
                    <a:pt x="0" y="0"/>
                  </a:lnTo>
                  <a:close/>
                </a:path>
              </a:pathLst>
            </a:custGeom>
            <a:solidFill>
              <a:srgbClr val="A4CA95"/>
            </a:solidFill>
            <a:ln w="9525">
              <a:noFill/>
              <a:round/>
              <a:headEnd/>
              <a:tailEnd/>
            </a:ln>
          </p:spPr>
          <p:txBody>
            <a:bodyPr/>
            <a:lstStyle/>
            <a:p>
              <a:endParaRPr lang="en-US"/>
            </a:p>
          </p:txBody>
        </p:sp>
        <p:sp>
          <p:nvSpPr>
            <p:cNvPr id="3279" name="Freeform 440"/>
            <p:cNvSpPr>
              <a:spLocks/>
            </p:cNvSpPr>
            <p:nvPr/>
          </p:nvSpPr>
          <p:spPr bwMode="gray">
            <a:xfrm>
              <a:off x="4850" y="3624"/>
              <a:ext cx="53" cy="27"/>
            </a:xfrm>
            <a:custGeom>
              <a:avLst/>
              <a:gdLst>
                <a:gd name="T0" fmla="*/ 8 w 53"/>
                <a:gd name="T1" fmla="*/ 5 h 30"/>
                <a:gd name="T2" fmla="*/ 5 w 53"/>
                <a:gd name="T3" fmla="*/ 5 h 30"/>
                <a:gd name="T4" fmla="*/ 0 w 53"/>
                <a:gd name="T5" fmla="*/ 5 h 30"/>
                <a:gd name="T6" fmla="*/ 3 w 53"/>
                <a:gd name="T7" fmla="*/ 0 h 30"/>
                <a:gd name="T8" fmla="*/ 8 w 53"/>
                <a:gd name="T9" fmla="*/ 0 h 30"/>
                <a:gd name="T10" fmla="*/ 10 w 53"/>
                <a:gd name="T11" fmla="*/ 5 h 30"/>
                <a:gd name="T12" fmla="*/ 16 w 53"/>
                <a:gd name="T13" fmla="*/ 5 h 30"/>
                <a:gd name="T14" fmla="*/ 20 w 53"/>
                <a:gd name="T15" fmla="*/ 3 h 30"/>
                <a:gd name="T16" fmla="*/ 24 w 53"/>
                <a:gd name="T17" fmla="*/ 5 h 30"/>
                <a:gd name="T18" fmla="*/ 30 w 53"/>
                <a:gd name="T19" fmla="*/ 5 h 30"/>
                <a:gd name="T20" fmla="*/ 33 w 53"/>
                <a:gd name="T21" fmla="*/ 5 h 30"/>
                <a:gd name="T22" fmla="*/ 35 w 53"/>
                <a:gd name="T23" fmla="*/ 5 h 30"/>
                <a:gd name="T24" fmla="*/ 41 w 53"/>
                <a:gd name="T25" fmla="*/ 7 h 30"/>
                <a:gd name="T26" fmla="*/ 42 w 53"/>
                <a:gd name="T27" fmla="*/ 8 h 30"/>
                <a:gd name="T28" fmla="*/ 45 w 53"/>
                <a:gd name="T29" fmla="*/ 9 h 30"/>
                <a:gd name="T30" fmla="*/ 45 w 53"/>
                <a:gd name="T31" fmla="*/ 10 h 30"/>
                <a:gd name="T32" fmla="*/ 49 w 53"/>
                <a:gd name="T33" fmla="*/ 11 h 30"/>
                <a:gd name="T34" fmla="*/ 53 w 53"/>
                <a:gd name="T35" fmla="*/ 13 h 30"/>
                <a:gd name="T36" fmla="*/ 53 w 53"/>
                <a:gd name="T37" fmla="*/ 14 h 30"/>
                <a:gd name="T38" fmla="*/ 53 w 53"/>
                <a:gd name="T39" fmla="*/ 14 h 30"/>
                <a:gd name="T40" fmla="*/ 49 w 53"/>
                <a:gd name="T41" fmla="*/ 14 h 30"/>
                <a:gd name="T42" fmla="*/ 45 w 53"/>
                <a:gd name="T43" fmla="*/ 14 h 30"/>
                <a:gd name="T44" fmla="*/ 42 w 53"/>
                <a:gd name="T45" fmla="*/ 12 h 30"/>
                <a:gd name="T46" fmla="*/ 38 w 53"/>
                <a:gd name="T47" fmla="*/ 10 h 30"/>
                <a:gd name="T48" fmla="*/ 35 w 53"/>
                <a:gd name="T49" fmla="*/ 10 h 30"/>
                <a:gd name="T50" fmla="*/ 35 w 53"/>
                <a:gd name="T51" fmla="*/ 12 h 30"/>
                <a:gd name="T52" fmla="*/ 28 w 53"/>
                <a:gd name="T53" fmla="*/ 11 h 30"/>
                <a:gd name="T54" fmla="*/ 24 w 53"/>
                <a:gd name="T55" fmla="*/ 10 h 30"/>
                <a:gd name="T56" fmla="*/ 24 w 53"/>
                <a:gd name="T57" fmla="*/ 9 h 30"/>
                <a:gd name="T58" fmla="*/ 24 w 53"/>
                <a:gd name="T59" fmla="*/ 7 h 30"/>
                <a:gd name="T60" fmla="*/ 17 w 53"/>
                <a:gd name="T61" fmla="*/ 6 h 30"/>
                <a:gd name="T62" fmla="*/ 13 w 53"/>
                <a:gd name="T63" fmla="*/ 6 h 30"/>
                <a:gd name="T64" fmla="*/ 8 w 53"/>
                <a:gd name="T65" fmla="*/ 5 h 30"/>
                <a:gd name="T66" fmla="*/ 5 w 53"/>
                <a:gd name="T67" fmla="*/ 5 h 30"/>
                <a:gd name="T68" fmla="*/ 3 w 53"/>
                <a:gd name="T69" fmla="*/ 2 h 30"/>
                <a:gd name="T70" fmla="*/ 8 w 53"/>
                <a:gd name="T71" fmla="*/ 5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
                <a:gd name="T109" fmla="*/ 0 h 30"/>
                <a:gd name="T110" fmla="*/ 53 w 5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 h="30">
                  <a:moveTo>
                    <a:pt x="8" y="10"/>
                  </a:moveTo>
                  <a:lnTo>
                    <a:pt x="5" y="8"/>
                  </a:lnTo>
                  <a:lnTo>
                    <a:pt x="0" y="7"/>
                  </a:lnTo>
                  <a:lnTo>
                    <a:pt x="3" y="0"/>
                  </a:lnTo>
                  <a:lnTo>
                    <a:pt x="8" y="0"/>
                  </a:lnTo>
                  <a:lnTo>
                    <a:pt x="10" y="7"/>
                  </a:lnTo>
                  <a:lnTo>
                    <a:pt x="16" y="8"/>
                  </a:lnTo>
                  <a:lnTo>
                    <a:pt x="20" y="3"/>
                  </a:lnTo>
                  <a:lnTo>
                    <a:pt x="24" y="7"/>
                  </a:lnTo>
                  <a:lnTo>
                    <a:pt x="30" y="8"/>
                  </a:lnTo>
                  <a:lnTo>
                    <a:pt x="33" y="8"/>
                  </a:lnTo>
                  <a:lnTo>
                    <a:pt x="35" y="10"/>
                  </a:lnTo>
                  <a:lnTo>
                    <a:pt x="41" y="14"/>
                  </a:lnTo>
                  <a:lnTo>
                    <a:pt x="42" y="16"/>
                  </a:lnTo>
                  <a:lnTo>
                    <a:pt x="45" y="18"/>
                  </a:lnTo>
                  <a:lnTo>
                    <a:pt x="45" y="19"/>
                  </a:lnTo>
                  <a:lnTo>
                    <a:pt x="49" y="22"/>
                  </a:lnTo>
                  <a:lnTo>
                    <a:pt x="53" y="25"/>
                  </a:lnTo>
                  <a:lnTo>
                    <a:pt x="53" y="29"/>
                  </a:lnTo>
                  <a:lnTo>
                    <a:pt x="53" y="30"/>
                  </a:lnTo>
                  <a:lnTo>
                    <a:pt x="49" y="29"/>
                  </a:lnTo>
                  <a:lnTo>
                    <a:pt x="45" y="29"/>
                  </a:lnTo>
                  <a:lnTo>
                    <a:pt x="42" y="24"/>
                  </a:lnTo>
                  <a:lnTo>
                    <a:pt x="38" y="19"/>
                  </a:lnTo>
                  <a:lnTo>
                    <a:pt x="35" y="19"/>
                  </a:lnTo>
                  <a:lnTo>
                    <a:pt x="35" y="24"/>
                  </a:lnTo>
                  <a:lnTo>
                    <a:pt x="28" y="22"/>
                  </a:lnTo>
                  <a:lnTo>
                    <a:pt x="24" y="19"/>
                  </a:lnTo>
                  <a:lnTo>
                    <a:pt x="24" y="18"/>
                  </a:lnTo>
                  <a:lnTo>
                    <a:pt x="24" y="14"/>
                  </a:lnTo>
                  <a:lnTo>
                    <a:pt x="17" y="13"/>
                  </a:lnTo>
                  <a:lnTo>
                    <a:pt x="13" y="13"/>
                  </a:lnTo>
                  <a:lnTo>
                    <a:pt x="8" y="10"/>
                  </a:lnTo>
                  <a:lnTo>
                    <a:pt x="5" y="7"/>
                  </a:lnTo>
                  <a:lnTo>
                    <a:pt x="3" y="2"/>
                  </a:lnTo>
                  <a:lnTo>
                    <a:pt x="8" y="10"/>
                  </a:lnTo>
                  <a:close/>
                </a:path>
              </a:pathLst>
            </a:custGeom>
            <a:solidFill>
              <a:srgbClr val="A4CA95"/>
            </a:solidFill>
            <a:ln w="9525">
              <a:noFill/>
              <a:round/>
              <a:headEnd/>
              <a:tailEnd/>
            </a:ln>
          </p:spPr>
          <p:txBody>
            <a:bodyPr/>
            <a:lstStyle/>
            <a:p>
              <a:endParaRPr lang="en-US"/>
            </a:p>
          </p:txBody>
        </p:sp>
        <p:sp>
          <p:nvSpPr>
            <p:cNvPr id="3280" name="Freeform 441"/>
            <p:cNvSpPr>
              <a:spLocks/>
            </p:cNvSpPr>
            <p:nvPr/>
          </p:nvSpPr>
          <p:spPr bwMode="gray">
            <a:xfrm>
              <a:off x="4822" y="3621"/>
              <a:ext cx="19" cy="19"/>
            </a:xfrm>
            <a:custGeom>
              <a:avLst/>
              <a:gdLst>
                <a:gd name="T0" fmla="*/ 6 w 19"/>
                <a:gd name="T1" fmla="*/ 5 h 22"/>
                <a:gd name="T2" fmla="*/ 6 w 19"/>
                <a:gd name="T3" fmla="*/ 7 h 22"/>
                <a:gd name="T4" fmla="*/ 0 w 19"/>
                <a:gd name="T5" fmla="*/ 8 h 22"/>
                <a:gd name="T6" fmla="*/ 0 w 19"/>
                <a:gd name="T7" fmla="*/ 7 h 22"/>
                <a:gd name="T8" fmla="*/ 0 w 19"/>
                <a:gd name="T9" fmla="*/ 7 h 22"/>
                <a:gd name="T10" fmla="*/ 3 w 19"/>
                <a:gd name="T11" fmla="*/ 4 h 22"/>
                <a:gd name="T12" fmla="*/ 3 w 19"/>
                <a:gd name="T13" fmla="*/ 3 h 22"/>
                <a:gd name="T14" fmla="*/ 6 w 19"/>
                <a:gd name="T15" fmla="*/ 3 h 22"/>
                <a:gd name="T16" fmla="*/ 8 w 19"/>
                <a:gd name="T17" fmla="*/ 0 h 22"/>
                <a:gd name="T18" fmla="*/ 16 w 19"/>
                <a:gd name="T19" fmla="*/ 0 h 22"/>
                <a:gd name="T20" fmla="*/ 19 w 19"/>
                <a:gd name="T21" fmla="*/ 0 h 22"/>
                <a:gd name="T22" fmla="*/ 16 w 19"/>
                <a:gd name="T23" fmla="*/ 1 h 22"/>
                <a:gd name="T24" fmla="*/ 8 w 19"/>
                <a:gd name="T25" fmla="*/ 1 h 22"/>
                <a:gd name="T26" fmla="*/ 6 w 19"/>
                <a:gd name="T27" fmla="*/ 3 h 22"/>
                <a:gd name="T28" fmla="*/ 8 w 19"/>
                <a:gd name="T29" fmla="*/ 3 h 22"/>
                <a:gd name="T30" fmla="*/ 12 w 19"/>
                <a:gd name="T31" fmla="*/ 4 h 22"/>
                <a:gd name="T32" fmla="*/ 11 w 19"/>
                <a:gd name="T33" fmla="*/ 5 h 22"/>
                <a:gd name="T34" fmla="*/ 8 w 19"/>
                <a:gd name="T35" fmla="*/ 5 h 22"/>
                <a:gd name="T36" fmla="*/ 11 w 19"/>
                <a:gd name="T37" fmla="*/ 7 h 22"/>
                <a:gd name="T38" fmla="*/ 8 w 19"/>
                <a:gd name="T39" fmla="*/ 8 h 22"/>
                <a:gd name="T40" fmla="*/ 8 w 19"/>
                <a:gd name="T41" fmla="*/ 5 h 22"/>
                <a:gd name="T42" fmla="*/ 6 w 19"/>
                <a:gd name="T43" fmla="*/ 5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22"/>
                <a:gd name="T68" fmla="*/ 19 w 19"/>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22">
                  <a:moveTo>
                    <a:pt x="6" y="14"/>
                  </a:moveTo>
                  <a:lnTo>
                    <a:pt x="6" y="18"/>
                  </a:lnTo>
                  <a:lnTo>
                    <a:pt x="0" y="22"/>
                  </a:lnTo>
                  <a:lnTo>
                    <a:pt x="0" y="18"/>
                  </a:lnTo>
                  <a:lnTo>
                    <a:pt x="0" y="17"/>
                  </a:lnTo>
                  <a:lnTo>
                    <a:pt x="3" y="12"/>
                  </a:lnTo>
                  <a:lnTo>
                    <a:pt x="3" y="7"/>
                  </a:lnTo>
                  <a:lnTo>
                    <a:pt x="6" y="4"/>
                  </a:lnTo>
                  <a:lnTo>
                    <a:pt x="8" y="0"/>
                  </a:lnTo>
                  <a:lnTo>
                    <a:pt x="16" y="0"/>
                  </a:lnTo>
                  <a:lnTo>
                    <a:pt x="19" y="0"/>
                  </a:lnTo>
                  <a:lnTo>
                    <a:pt x="16" y="1"/>
                  </a:lnTo>
                  <a:lnTo>
                    <a:pt x="8" y="1"/>
                  </a:lnTo>
                  <a:lnTo>
                    <a:pt x="6" y="6"/>
                  </a:lnTo>
                  <a:lnTo>
                    <a:pt x="8" y="7"/>
                  </a:lnTo>
                  <a:lnTo>
                    <a:pt x="12" y="11"/>
                  </a:lnTo>
                  <a:lnTo>
                    <a:pt x="11" y="14"/>
                  </a:lnTo>
                  <a:lnTo>
                    <a:pt x="8" y="14"/>
                  </a:lnTo>
                  <a:lnTo>
                    <a:pt x="11" y="18"/>
                  </a:lnTo>
                  <a:lnTo>
                    <a:pt x="8" y="20"/>
                  </a:lnTo>
                  <a:lnTo>
                    <a:pt x="8" y="14"/>
                  </a:lnTo>
                  <a:lnTo>
                    <a:pt x="6" y="14"/>
                  </a:lnTo>
                  <a:close/>
                </a:path>
              </a:pathLst>
            </a:custGeom>
            <a:solidFill>
              <a:srgbClr val="A4CA95"/>
            </a:solidFill>
            <a:ln w="9525">
              <a:noFill/>
              <a:round/>
              <a:headEnd/>
              <a:tailEnd/>
            </a:ln>
          </p:spPr>
          <p:txBody>
            <a:bodyPr/>
            <a:lstStyle/>
            <a:p>
              <a:endParaRPr lang="en-US"/>
            </a:p>
          </p:txBody>
        </p:sp>
        <p:sp>
          <p:nvSpPr>
            <p:cNvPr id="3281" name="Freeform 442"/>
            <p:cNvSpPr>
              <a:spLocks/>
            </p:cNvSpPr>
            <p:nvPr/>
          </p:nvSpPr>
          <p:spPr bwMode="gray">
            <a:xfrm>
              <a:off x="4834" y="3645"/>
              <a:ext cx="8" cy="1"/>
            </a:xfrm>
            <a:custGeom>
              <a:avLst/>
              <a:gdLst>
                <a:gd name="T0" fmla="*/ 0 w 8"/>
                <a:gd name="T1" fmla="*/ 0 h 1"/>
                <a:gd name="T2" fmla="*/ 8 w 8"/>
                <a:gd name="T3" fmla="*/ 0 h 1"/>
                <a:gd name="T4" fmla="*/ 7 w 8"/>
                <a:gd name="T5" fmla="*/ 1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7" y="1"/>
                  </a:lnTo>
                  <a:lnTo>
                    <a:pt x="0" y="0"/>
                  </a:lnTo>
                  <a:close/>
                </a:path>
              </a:pathLst>
            </a:custGeom>
            <a:solidFill>
              <a:srgbClr val="A4CA95"/>
            </a:solidFill>
            <a:ln w="9525">
              <a:noFill/>
              <a:round/>
              <a:headEnd/>
              <a:tailEnd/>
            </a:ln>
          </p:spPr>
          <p:txBody>
            <a:bodyPr/>
            <a:lstStyle/>
            <a:p>
              <a:endParaRPr lang="en-US"/>
            </a:p>
          </p:txBody>
        </p:sp>
        <p:sp>
          <p:nvSpPr>
            <p:cNvPr id="3282" name="Freeform 443"/>
            <p:cNvSpPr>
              <a:spLocks/>
            </p:cNvSpPr>
            <p:nvPr/>
          </p:nvSpPr>
          <p:spPr bwMode="gray">
            <a:xfrm>
              <a:off x="4794" y="3640"/>
              <a:ext cx="15" cy="5"/>
            </a:xfrm>
            <a:custGeom>
              <a:avLst/>
              <a:gdLst>
                <a:gd name="T0" fmla="*/ 3 w 15"/>
                <a:gd name="T1" fmla="*/ 1 h 6"/>
                <a:gd name="T2" fmla="*/ 11 w 15"/>
                <a:gd name="T3" fmla="*/ 0 h 6"/>
                <a:gd name="T4" fmla="*/ 15 w 15"/>
                <a:gd name="T5" fmla="*/ 3 h 6"/>
                <a:gd name="T6" fmla="*/ 15 w 15"/>
                <a:gd name="T7" fmla="*/ 3 h 6"/>
                <a:gd name="T8" fmla="*/ 8 w 15"/>
                <a:gd name="T9" fmla="*/ 3 h 6"/>
                <a:gd name="T10" fmla="*/ 0 w 15"/>
                <a:gd name="T11" fmla="*/ 1 h 6"/>
                <a:gd name="T12" fmla="*/ 3 w 15"/>
                <a:gd name="T13" fmla="*/ 1 h 6"/>
                <a:gd name="T14" fmla="*/ 0 60000 65536"/>
                <a:gd name="T15" fmla="*/ 0 60000 65536"/>
                <a:gd name="T16" fmla="*/ 0 60000 65536"/>
                <a:gd name="T17" fmla="*/ 0 60000 65536"/>
                <a:gd name="T18" fmla="*/ 0 60000 65536"/>
                <a:gd name="T19" fmla="*/ 0 60000 65536"/>
                <a:gd name="T20" fmla="*/ 0 60000 65536"/>
                <a:gd name="T21" fmla="*/ 0 w 15"/>
                <a:gd name="T22" fmla="*/ 0 h 6"/>
                <a:gd name="T23" fmla="*/ 15 w 1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
                  <a:moveTo>
                    <a:pt x="3" y="1"/>
                  </a:moveTo>
                  <a:lnTo>
                    <a:pt x="11" y="0"/>
                  </a:lnTo>
                  <a:lnTo>
                    <a:pt x="15" y="4"/>
                  </a:lnTo>
                  <a:lnTo>
                    <a:pt x="15" y="6"/>
                  </a:lnTo>
                  <a:lnTo>
                    <a:pt x="8" y="4"/>
                  </a:lnTo>
                  <a:lnTo>
                    <a:pt x="0" y="1"/>
                  </a:lnTo>
                  <a:lnTo>
                    <a:pt x="3" y="1"/>
                  </a:lnTo>
                  <a:close/>
                </a:path>
              </a:pathLst>
            </a:custGeom>
            <a:solidFill>
              <a:srgbClr val="A4CA95"/>
            </a:solidFill>
            <a:ln w="9525">
              <a:noFill/>
              <a:round/>
              <a:headEnd/>
              <a:tailEnd/>
            </a:ln>
          </p:spPr>
          <p:txBody>
            <a:bodyPr/>
            <a:lstStyle/>
            <a:p>
              <a:endParaRPr lang="en-US"/>
            </a:p>
          </p:txBody>
        </p:sp>
        <p:sp>
          <p:nvSpPr>
            <p:cNvPr id="3283" name="Freeform 444"/>
            <p:cNvSpPr>
              <a:spLocks/>
            </p:cNvSpPr>
            <p:nvPr/>
          </p:nvSpPr>
          <p:spPr bwMode="gray">
            <a:xfrm>
              <a:off x="4763" y="3611"/>
              <a:ext cx="25" cy="27"/>
            </a:xfrm>
            <a:custGeom>
              <a:avLst/>
              <a:gdLst>
                <a:gd name="T0" fmla="*/ 14 w 25"/>
                <a:gd name="T1" fmla="*/ 6 h 31"/>
                <a:gd name="T2" fmla="*/ 17 w 25"/>
                <a:gd name="T3" fmla="*/ 9 h 31"/>
                <a:gd name="T4" fmla="*/ 17 w 25"/>
                <a:gd name="T5" fmla="*/ 10 h 31"/>
                <a:gd name="T6" fmla="*/ 18 w 25"/>
                <a:gd name="T7" fmla="*/ 11 h 31"/>
                <a:gd name="T8" fmla="*/ 21 w 25"/>
                <a:gd name="T9" fmla="*/ 12 h 31"/>
                <a:gd name="T10" fmla="*/ 25 w 25"/>
                <a:gd name="T11" fmla="*/ 12 h 31"/>
                <a:gd name="T12" fmla="*/ 25 w 25"/>
                <a:gd name="T13" fmla="*/ 10 h 31"/>
                <a:gd name="T14" fmla="*/ 21 w 25"/>
                <a:gd name="T15" fmla="*/ 9 h 31"/>
                <a:gd name="T16" fmla="*/ 21 w 25"/>
                <a:gd name="T17" fmla="*/ 9 h 31"/>
                <a:gd name="T18" fmla="*/ 18 w 25"/>
                <a:gd name="T19" fmla="*/ 7 h 31"/>
                <a:gd name="T20" fmla="*/ 18 w 25"/>
                <a:gd name="T21" fmla="*/ 4 h 31"/>
                <a:gd name="T22" fmla="*/ 17 w 25"/>
                <a:gd name="T23" fmla="*/ 4 h 31"/>
                <a:gd name="T24" fmla="*/ 9 w 25"/>
                <a:gd name="T25" fmla="*/ 3 h 31"/>
                <a:gd name="T26" fmla="*/ 6 w 25"/>
                <a:gd name="T27" fmla="*/ 3 h 31"/>
                <a:gd name="T28" fmla="*/ 4 w 25"/>
                <a:gd name="T29" fmla="*/ 1 h 31"/>
                <a:gd name="T30" fmla="*/ 1 w 25"/>
                <a:gd name="T31" fmla="*/ 0 h 31"/>
                <a:gd name="T32" fmla="*/ 0 w 25"/>
                <a:gd name="T33" fmla="*/ 1 h 31"/>
                <a:gd name="T34" fmla="*/ 1 w 25"/>
                <a:gd name="T35" fmla="*/ 1 h 31"/>
                <a:gd name="T36" fmla="*/ 6 w 25"/>
                <a:gd name="T37" fmla="*/ 3 h 31"/>
                <a:gd name="T38" fmla="*/ 9 w 25"/>
                <a:gd name="T39" fmla="*/ 3 h 31"/>
                <a:gd name="T40" fmla="*/ 9 w 25"/>
                <a:gd name="T41" fmla="*/ 3 h 31"/>
                <a:gd name="T42" fmla="*/ 12 w 25"/>
                <a:gd name="T43" fmla="*/ 4 h 31"/>
                <a:gd name="T44" fmla="*/ 12 w 25"/>
                <a:gd name="T45" fmla="*/ 4 h 31"/>
                <a:gd name="T46" fmla="*/ 14 w 25"/>
                <a:gd name="T47" fmla="*/ 7 h 31"/>
                <a:gd name="T48" fmla="*/ 14 w 25"/>
                <a:gd name="T49" fmla="*/ 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31"/>
                <a:gd name="T77" fmla="*/ 25 w 25"/>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31">
                  <a:moveTo>
                    <a:pt x="14" y="15"/>
                  </a:moveTo>
                  <a:lnTo>
                    <a:pt x="17" y="22"/>
                  </a:lnTo>
                  <a:lnTo>
                    <a:pt x="17" y="25"/>
                  </a:lnTo>
                  <a:lnTo>
                    <a:pt x="18" y="29"/>
                  </a:lnTo>
                  <a:lnTo>
                    <a:pt x="21" y="31"/>
                  </a:lnTo>
                  <a:lnTo>
                    <a:pt x="25" y="31"/>
                  </a:lnTo>
                  <a:lnTo>
                    <a:pt x="25" y="28"/>
                  </a:lnTo>
                  <a:lnTo>
                    <a:pt x="21" y="23"/>
                  </a:lnTo>
                  <a:lnTo>
                    <a:pt x="21" y="22"/>
                  </a:lnTo>
                  <a:lnTo>
                    <a:pt x="18" y="17"/>
                  </a:lnTo>
                  <a:lnTo>
                    <a:pt x="18" y="12"/>
                  </a:lnTo>
                  <a:lnTo>
                    <a:pt x="17" y="11"/>
                  </a:lnTo>
                  <a:lnTo>
                    <a:pt x="9" y="7"/>
                  </a:lnTo>
                  <a:lnTo>
                    <a:pt x="6" y="4"/>
                  </a:lnTo>
                  <a:lnTo>
                    <a:pt x="4" y="1"/>
                  </a:lnTo>
                  <a:lnTo>
                    <a:pt x="1" y="0"/>
                  </a:lnTo>
                  <a:lnTo>
                    <a:pt x="0" y="1"/>
                  </a:lnTo>
                  <a:lnTo>
                    <a:pt x="1" y="1"/>
                  </a:lnTo>
                  <a:lnTo>
                    <a:pt x="6" y="4"/>
                  </a:lnTo>
                  <a:lnTo>
                    <a:pt x="9" y="4"/>
                  </a:lnTo>
                  <a:lnTo>
                    <a:pt x="9" y="7"/>
                  </a:lnTo>
                  <a:lnTo>
                    <a:pt x="12" y="11"/>
                  </a:lnTo>
                  <a:lnTo>
                    <a:pt x="12" y="12"/>
                  </a:lnTo>
                  <a:lnTo>
                    <a:pt x="14" y="17"/>
                  </a:lnTo>
                  <a:lnTo>
                    <a:pt x="14" y="15"/>
                  </a:lnTo>
                  <a:close/>
                </a:path>
              </a:pathLst>
            </a:custGeom>
            <a:solidFill>
              <a:srgbClr val="A4CA95"/>
            </a:solidFill>
            <a:ln w="9525">
              <a:noFill/>
              <a:round/>
              <a:headEnd/>
              <a:tailEnd/>
            </a:ln>
          </p:spPr>
          <p:txBody>
            <a:bodyPr/>
            <a:lstStyle/>
            <a:p>
              <a:endParaRPr lang="en-US"/>
            </a:p>
          </p:txBody>
        </p:sp>
        <p:sp>
          <p:nvSpPr>
            <p:cNvPr id="3284" name="Freeform 445"/>
            <p:cNvSpPr>
              <a:spLocks/>
            </p:cNvSpPr>
            <p:nvPr/>
          </p:nvSpPr>
          <p:spPr bwMode="gray">
            <a:xfrm>
              <a:off x="4797" y="3607"/>
              <a:ext cx="25" cy="29"/>
            </a:xfrm>
            <a:custGeom>
              <a:avLst/>
              <a:gdLst>
                <a:gd name="T0" fmla="*/ 17 w 25"/>
                <a:gd name="T1" fmla="*/ 16 h 32"/>
                <a:gd name="T2" fmla="*/ 16 w 25"/>
                <a:gd name="T3" fmla="*/ 15 h 32"/>
                <a:gd name="T4" fmla="*/ 11 w 25"/>
                <a:gd name="T5" fmla="*/ 15 h 32"/>
                <a:gd name="T6" fmla="*/ 5 w 25"/>
                <a:gd name="T7" fmla="*/ 16 h 32"/>
                <a:gd name="T8" fmla="*/ 5 w 25"/>
                <a:gd name="T9" fmla="*/ 15 h 32"/>
                <a:gd name="T10" fmla="*/ 5 w 25"/>
                <a:gd name="T11" fmla="*/ 14 h 32"/>
                <a:gd name="T12" fmla="*/ 5 w 25"/>
                <a:gd name="T13" fmla="*/ 12 h 32"/>
                <a:gd name="T14" fmla="*/ 3 w 25"/>
                <a:gd name="T15" fmla="*/ 11 h 32"/>
                <a:gd name="T16" fmla="*/ 0 w 25"/>
                <a:gd name="T17" fmla="*/ 11 h 32"/>
                <a:gd name="T18" fmla="*/ 0 w 25"/>
                <a:gd name="T19" fmla="*/ 8 h 32"/>
                <a:gd name="T20" fmla="*/ 3 w 25"/>
                <a:gd name="T21" fmla="*/ 8 h 32"/>
                <a:gd name="T22" fmla="*/ 5 w 25"/>
                <a:gd name="T23" fmla="*/ 8 h 32"/>
                <a:gd name="T24" fmla="*/ 11 w 25"/>
                <a:gd name="T25" fmla="*/ 5 h 32"/>
                <a:gd name="T26" fmla="*/ 12 w 25"/>
                <a:gd name="T27" fmla="*/ 5 h 32"/>
                <a:gd name="T28" fmla="*/ 16 w 25"/>
                <a:gd name="T29" fmla="*/ 5 h 32"/>
                <a:gd name="T30" fmla="*/ 17 w 25"/>
                <a:gd name="T31" fmla="*/ 4 h 32"/>
                <a:gd name="T32" fmla="*/ 23 w 25"/>
                <a:gd name="T33" fmla="*/ 0 h 32"/>
                <a:gd name="T34" fmla="*/ 25 w 25"/>
                <a:gd name="T35" fmla="*/ 5 h 32"/>
                <a:gd name="T36" fmla="*/ 25 w 25"/>
                <a:gd name="T37" fmla="*/ 5 h 32"/>
                <a:gd name="T38" fmla="*/ 23 w 25"/>
                <a:gd name="T39" fmla="*/ 5 h 32"/>
                <a:gd name="T40" fmla="*/ 23 w 25"/>
                <a:gd name="T41" fmla="*/ 5 h 32"/>
                <a:gd name="T42" fmla="*/ 23 w 25"/>
                <a:gd name="T43" fmla="*/ 5 h 32"/>
                <a:gd name="T44" fmla="*/ 25 w 25"/>
                <a:gd name="T45" fmla="*/ 6 h 32"/>
                <a:gd name="T46" fmla="*/ 25 w 25"/>
                <a:gd name="T47" fmla="*/ 8 h 32"/>
                <a:gd name="T48" fmla="*/ 25 w 25"/>
                <a:gd name="T49" fmla="*/ 9 h 32"/>
                <a:gd name="T50" fmla="*/ 20 w 25"/>
                <a:gd name="T51" fmla="*/ 12 h 32"/>
                <a:gd name="T52" fmla="*/ 17 w 25"/>
                <a:gd name="T53" fmla="*/ 16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32"/>
                <a:gd name="T83" fmla="*/ 25 w 2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32">
                  <a:moveTo>
                    <a:pt x="17" y="32"/>
                  </a:moveTo>
                  <a:lnTo>
                    <a:pt x="16" y="29"/>
                  </a:lnTo>
                  <a:lnTo>
                    <a:pt x="11" y="29"/>
                  </a:lnTo>
                  <a:lnTo>
                    <a:pt x="5" y="32"/>
                  </a:lnTo>
                  <a:lnTo>
                    <a:pt x="5" y="29"/>
                  </a:lnTo>
                  <a:lnTo>
                    <a:pt x="5" y="26"/>
                  </a:lnTo>
                  <a:lnTo>
                    <a:pt x="5" y="22"/>
                  </a:lnTo>
                  <a:lnTo>
                    <a:pt x="3" y="21"/>
                  </a:lnTo>
                  <a:lnTo>
                    <a:pt x="0" y="21"/>
                  </a:lnTo>
                  <a:lnTo>
                    <a:pt x="0" y="15"/>
                  </a:lnTo>
                  <a:lnTo>
                    <a:pt x="3" y="15"/>
                  </a:lnTo>
                  <a:lnTo>
                    <a:pt x="5" y="15"/>
                  </a:lnTo>
                  <a:lnTo>
                    <a:pt x="11" y="11"/>
                  </a:lnTo>
                  <a:lnTo>
                    <a:pt x="12" y="8"/>
                  </a:lnTo>
                  <a:lnTo>
                    <a:pt x="16" y="5"/>
                  </a:lnTo>
                  <a:lnTo>
                    <a:pt x="17" y="4"/>
                  </a:lnTo>
                  <a:lnTo>
                    <a:pt x="23" y="0"/>
                  </a:lnTo>
                  <a:lnTo>
                    <a:pt x="25" y="5"/>
                  </a:lnTo>
                  <a:lnTo>
                    <a:pt x="25" y="7"/>
                  </a:lnTo>
                  <a:lnTo>
                    <a:pt x="23" y="7"/>
                  </a:lnTo>
                  <a:lnTo>
                    <a:pt x="23" y="8"/>
                  </a:lnTo>
                  <a:lnTo>
                    <a:pt x="23" y="11"/>
                  </a:lnTo>
                  <a:lnTo>
                    <a:pt x="25" y="13"/>
                  </a:lnTo>
                  <a:lnTo>
                    <a:pt x="25" y="15"/>
                  </a:lnTo>
                  <a:lnTo>
                    <a:pt x="25" y="16"/>
                  </a:lnTo>
                  <a:lnTo>
                    <a:pt x="20" y="22"/>
                  </a:lnTo>
                  <a:lnTo>
                    <a:pt x="17" y="32"/>
                  </a:lnTo>
                  <a:close/>
                </a:path>
              </a:pathLst>
            </a:custGeom>
            <a:solidFill>
              <a:srgbClr val="A4CA95"/>
            </a:solidFill>
            <a:ln w="9525">
              <a:noFill/>
              <a:round/>
              <a:headEnd/>
              <a:tailEnd/>
            </a:ln>
          </p:spPr>
          <p:txBody>
            <a:bodyPr/>
            <a:lstStyle/>
            <a:p>
              <a:endParaRPr lang="en-US"/>
            </a:p>
          </p:txBody>
        </p:sp>
        <p:sp>
          <p:nvSpPr>
            <p:cNvPr id="3285" name="Freeform 446"/>
            <p:cNvSpPr>
              <a:spLocks/>
            </p:cNvSpPr>
            <p:nvPr/>
          </p:nvSpPr>
          <p:spPr bwMode="gray">
            <a:xfrm>
              <a:off x="4830" y="3605"/>
              <a:ext cx="12" cy="7"/>
            </a:xfrm>
            <a:custGeom>
              <a:avLst/>
              <a:gdLst>
                <a:gd name="T0" fmla="*/ 8 w 12"/>
                <a:gd name="T1" fmla="*/ 4 h 8"/>
                <a:gd name="T2" fmla="*/ 4 w 12"/>
                <a:gd name="T3" fmla="*/ 4 h 8"/>
                <a:gd name="T4" fmla="*/ 0 w 12"/>
                <a:gd name="T5" fmla="*/ 4 h 8"/>
                <a:gd name="T6" fmla="*/ 3 w 12"/>
                <a:gd name="T7" fmla="*/ 2 h 8"/>
                <a:gd name="T8" fmla="*/ 8 w 12"/>
                <a:gd name="T9" fmla="*/ 2 h 8"/>
                <a:gd name="T10" fmla="*/ 12 w 12"/>
                <a:gd name="T11" fmla="*/ 0 h 8"/>
                <a:gd name="T12" fmla="*/ 12 w 12"/>
                <a:gd name="T13" fmla="*/ 2 h 8"/>
                <a:gd name="T14" fmla="*/ 11 w 12"/>
                <a:gd name="T15" fmla="*/ 4 h 8"/>
                <a:gd name="T16" fmla="*/ 8 w 12"/>
                <a:gd name="T17" fmla="*/ 4 h 8"/>
                <a:gd name="T18" fmla="*/ 8 w 12"/>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8" y="7"/>
                  </a:moveTo>
                  <a:lnTo>
                    <a:pt x="4" y="7"/>
                  </a:lnTo>
                  <a:lnTo>
                    <a:pt x="0" y="7"/>
                  </a:lnTo>
                  <a:lnTo>
                    <a:pt x="3" y="2"/>
                  </a:lnTo>
                  <a:lnTo>
                    <a:pt x="8" y="2"/>
                  </a:lnTo>
                  <a:lnTo>
                    <a:pt x="12" y="0"/>
                  </a:lnTo>
                  <a:lnTo>
                    <a:pt x="12" y="2"/>
                  </a:lnTo>
                  <a:lnTo>
                    <a:pt x="11" y="7"/>
                  </a:lnTo>
                  <a:lnTo>
                    <a:pt x="8" y="8"/>
                  </a:lnTo>
                  <a:lnTo>
                    <a:pt x="8" y="7"/>
                  </a:lnTo>
                  <a:close/>
                </a:path>
              </a:pathLst>
            </a:custGeom>
            <a:solidFill>
              <a:srgbClr val="A4CA95"/>
            </a:solidFill>
            <a:ln w="9525">
              <a:noFill/>
              <a:round/>
              <a:headEnd/>
              <a:tailEnd/>
            </a:ln>
          </p:spPr>
          <p:txBody>
            <a:bodyPr/>
            <a:lstStyle/>
            <a:p>
              <a:endParaRPr lang="en-US"/>
            </a:p>
          </p:txBody>
        </p:sp>
        <p:sp>
          <p:nvSpPr>
            <p:cNvPr id="3286" name="Freeform 447"/>
            <p:cNvSpPr>
              <a:spLocks/>
            </p:cNvSpPr>
            <p:nvPr/>
          </p:nvSpPr>
          <p:spPr bwMode="gray">
            <a:xfrm>
              <a:off x="4825" y="3582"/>
              <a:ext cx="13" cy="13"/>
            </a:xfrm>
            <a:custGeom>
              <a:avLst/>
              <a:gdLst>
                <a:gd name="T0" fmla="*/ 13 w 13"/>
                <a:gd name="T1" fmla="*/ 6 h 15"/>
                <a:gd name="T2" fmla="*/ 9 w 13"/>
                <a:gd name="T3" fmla="*/ 5 h 15"/>
                <a:gd name="T4" fmla="*/ 8 w 13"/>
                <a:gd name="T5" fmla="*/ 4 h 15"/>
                <a:gd name="T6" fmla="*/ 5 w 13"/>
                <a:gd name="T7" fmla="*/ 3 h 15"/>
                <a:gd name="T8" fmla="*/ 5 w 13"/>
                <a:gd name="T9" fmla="*/ 3 h 15"/>
                <a:gd name="T10" fmla="*/ 8 w 13"/>
                <a:gd name="T11" fmla="*/ 3 h 15"/>
                <a:gd name="T12" fmla="*/ 8 w 13"/>
                <a:gd name="T13" fmla="*/ 1 h 15"/>
                <a:gd name="T14" fmla="*/ 5 w 13"/>
                <a:gd name="T15" fmla="*/ 0 h 15"/>
                <a:gd name="T16" fmla="*/ 3 w 13"/>
                <a:gd name="T17" fmla="*/ 1 h 15"/>
                <a:gd name="T18" fmla="*/ 0 w 13"/>
                <a:gd name="T19" fmla="*/ 3 h 15"/>
                <a:gd name="T20" fmla="*/ 0 w 13"/>
                <a:gd name="T21" fmla="*/ 3 h 15"/>
                <a:gd name="T22" fmla="*/ 3 w 13"/>
                <a:gd name="T23" fmla="*/ 4 h 15"/>
                <a:gd name="T24" fmla="*/ 5 w 13"/>
                <a:gd name="T25" fmla="*/ 5 h 15"/>
                <a:gd name="T26" fmla="*/ 9 w 13"/>
                <a:gd name="T27" fmla="*/ 4 h 15"/>
                <a:gd name="T28" fmla="*/ 13 w 13"/>
                <a:gd name="T29" fmla="*/ 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5"/>
                <a:gd name="T47" fmla="*/ 13 w 13"/>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5">
                  <a:moveTo>
                    <a:pt x="13" y="15"/>
                  </a:moveTo>
                  <a:lnTo>
                    <a:pt x="9" y="14"/>
                  </a:lnTo>
                  <a:lnTo>
                    <a:pt x="8" y="11"/>
                  </a:lnTo>
                  <a:lnTo>
                    <a:pt x="5" y="9"/>
                  </a:lnTo>
                  <a:lnTo>
                    <a:pt x="5" y="7"/>
                  </a:lnTo>
                  <a:lnTo>
                    <a:pt x="8" y="3"/>
                  </a:lnTo>
                  <a:lnTo>
                    <a:pt x="8" y="1"/>
                  </a:lnTo>
                  <a:lnTo>
                    <a:pt x="5" y="0"/>
                  </a:lnTo>
                  <a:lnTo>
                    <a:pt x="3" y="1"/>
                  </a:lnTo>
                  <a:lnTo>
                    <a:pt x="0" y="6"/>
                  </a:lnTo>
                  <a:lnTo>
                    <a:pt x="0" y="9"/>
                  </a:lnTo>
                  <a:lnTo>
                    <a:pt x="3" y="11"/>
                  </a:lnTo>
                  <a:lnTo>
                    <a:pt x="5" y="14"/>
                  </a:lnTo>
                  <a:lnTo>
                    <a:pt x="9" y="11"/>
                  </a:lnTo>
                  <a:lnTo>
                    <a:pt x="13" y="15"/>
                  </a:lnTo>
                  <a:close/>
                </a:path>
              </a:pathLst>
            </a:custGeom>
            <a:solidFill>
              <a:srgbClr val="A4CA95"/>
            </a:solidFill>
            <a:ln w="9525">
              <a:noFill/>
              <a:round/>
              <a:headEnd/>
              <a:tailEnd/>
            </a:ln>
          </p:spPr>
          <p:txBody>
            <a:bodyPr/>
            <a:lstStyle/>
            <a:p>
              <a:endParaRPr lang="en-US"/>
            </a:p>
          </p:txBody>
        </p:sp>
        <p:sp>
          <p:nvSpPr>
            <p:cNvPr id="3287" name="Freeform 448"/>
            <p:cNvSpPr>
              <a:spLocks/>
            </p:cNvSpPr>
            <p:nvPr/>
          </p:nvSpPr>
          <p:spPr bwMode="gray">
            <a:xfrm>
              <a:off x="4899" y="3638"/>
              <a:ext cx="7" cy="5"/>
            </a:xfrm>
            <a:custGeom>
              <a:avLst/>
              <a:gdLst>
                <a:gd name="T0" fmla="*/ 0 w 7"/>
                <a:gd name="T1" fmla="*/ 3 h 6"/>
                <a:gd name="T2" fmla="*/ 4 w 7"/>
                <a:gd name="T3" fmla="*/ 0 h 6"/>
                <a:gd name="T4" fmla="*/ 7 w 7"/>
                <a:gd name="T5" fmla="*/ 2 h 6"/>
                <a:gd name="T6" fmla="*/ 4 w 7"/>
                <a:gd name="T7" fmla="*/ 3 h 6"/>
                <a:gd name="T8" fmla="*/ 1 w 7"/>
                <a:gd name="T9" fmla="*/ 3 h 6"/>
                <a:gd name="T10" fmla="*/ 0 w 7"/>
                <a:gd name="T11" fmla="*/ 3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3"/>
                  </a:moveTo>
                  <a:lnTo>
                    <a:pt x="4" y="0"/>
                  </a:lnTo>
                  <a:lnTo>
                    <a:pt x="7" y="2"/>
                  </a:lnTo>
                  <a:lnTo>
                    <a:pt x="4" y="3"/>
                  </a:lnTo>
                  <a:lnTo>
                    <a:pt x="1" y="6"/>
                  </a:lnTo>
                  <a:lnTo>
                    <a:pt x="0" y="3"/>
                  </a:lnTo>
                  <a:close/>
                </a:path>
              </a:pathLst>
            </a:custGeom>
            <a:solidFill>
              <a:srgbClr val="A4CA95"/>
            </a:solidFill>
            <a:ln w="9525">
              <a:noFill/>
              <a:round/>
              <a:headEnd/>
              <a:tailEnd/>
            </a:ln>
          </p:spPr>
          <p:txBody>
            <a:bodyPr/>
            <a:lstStyle/>
            <a:p>
              <a:endParaRPr lang="en-US"/>
            </a:p>
          </p:txBody>
        </p:sp>
        <p:sp>
          <p:nvSpPr>
            <p:cNvPr id="3288" name="Freeform 449"/>
            <p:cNvSpPr>
              <a:spLocks/>
            </p:cNvSpPr>
            <p:nvPr/>
          </p:nvSpPr>
          <p:spPr bwMode="gray">
            <a:xfrm>
              <a:off x="4828" y="3565"/>
              <a:ext cx="5" cy="7"/>
            </a:xfrm>
            <a:custGeom>
              <a:avLst/>
              <a:gdLst>
                <a:gd name="T0" fmla="*/ 0 w 5"/>
                <a:gd name="T1" fmla="*/ 4 h 8"/>
                <a:gd name="T2" fmla="*/ 2 w 5"/>
                <a:gd name="T3" fmla="*/ 0 h 8"/>
                <a:gd name="T4" fmla="*/ 5 w 5"/>
                <a:gd name="T5" fmla="*/ 0 h 8"/>
                <a:gd name="T6" fmla="*/ 2 w 5"/>
                <a:gd name="T7" fmla="*/ 4 h 8"/>
                <a:gd name="T8" fmla="*/ 0 w 5"/>
                <a:gd name="T9" fmla="*/ 4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6"/>
                  </a:moveTo>
                  <a:lnTo>
                    <a:pt x="2" y="0"/>
                  </a:lnTo>
                  <a:lnTo>
                    <a:pt x="5" y="0"/>
                  </a:lnTo>
                  <a:lnTo>
                    <a:pt x="2" y="8"/>
                  </a:lnTo>
                  <a:lnTo>
                    <a:pt x="0" y="6"/>
                  </a:lnTo>
                  <a:close/>
                </a:path>
              </a:pathLst>
            </a:custGeom>
            <a:solidFill>
              <a:srgbClr val="A4CA95"/>
            </a:solidFill>
            <a:ln w="9525">
              <a:noFill/>
              <a:round/>
              <a:headEnd/>
              <a:tailEnd/>
            </a:ln>
          </p:spPr>
          <p:txBody>
            <a:bodyPr/>
            <a:lstStyle/>
            <a:p>
              <a:endParaRPr lang="en-US"/>
            </a:p>
          </p:txBody>
        </p:sp>
        <p:sp>
          <p:nvSpPr>
            <p:cNvPr id="3289" name="Freeform 450"/>
            <p:cNvSpPr>
              <a:spLocks/>
            </p:cNvSpPr>
            <p:nvPr/>
          </p:nvSpPr>
          <p:spPr bwMode="gray">
            <a:xfrm>
              <a:off x="4590" y="3510"/>
              <a:ext cx="243" cy="107"/>
            </a:xfrm>
            <a:custGeom>
              <a:avLst/>
              <a:gdLst>
                <a:gd name="T0" fmla="*/ 21 w 243"/>
                <a:gd name="T1" fmla="*/ 11 h 122"/>
                <a:gd name="T2" fmla="*/ 18 w 243"/>
                <a:gd name="T3" fmla="*/ 9 h 122"/>
                <a:gd name="T4" fmla="*/ 4 w 243"/>
                <a:gd name="T5" fmla="*/ 8 h 122"/>
                <a:gd name="T6" fmla="*/ 5 w 243"/>
                <a:gd name="T7" fmla="*/ 4 h 122"/>
                <a:gd name="T8" fmla="*/ 26 w 243"/>
                <a:gd name="T9" fmla="*/ 0 h 122"/>
                <a:gd name="T10" fmla="*/ 38 w 243"/>
                <a:gd name="T11" fmla="*/ 0 h 122"/>
                <a:gd name="T12" fmla="*/ 63 w 243"/>
                <a:gd name="T13" fmla="*/ 9 h 122"/>
                <a:gd name="T14" fmla="*/ 74 w 243"/>
                <a:gd name="T15" fmla="*/ 6 h 122"/>
                <a:gd name="T16" fmla="*/ 93 w 243"/>
                <a:gd name="T17" fmla="*/ 9 h 122"/>
                <a:gd name="T18" fmla="*/ 108 w 243"/>
                <a:gd name="T19" fmla="*/ 6 h 122"/>
                <a:gd name="T20" fmla="*/ 243 w 243"/>
                <a:gd name="T21" fmla="*/ 9 h 122"/>
                <a:gd name="T22" fmla="*/ 240 w 243"/>
                <a:gd name="T23" fmla="*/ 15 h 122"/>
                <a:gd name="T24" fmla="*/ 238 w 243"/>
                <a:gd name="T25" fmla="*/ 21 h 122"/>
                <a:gd name="T26" fmla="*/ 219 w 243"/>
                <a:gd name="T27" fmla="*/ 28 h 122"/>
                <a:gd name="T28" fmla="*/ 199 w 243"/>
                <a:gd name="T29" fmla="*/ 30 h 122"/>
                <a:gd name="T30" fmla="*/ 204 w 243"/>
                <a:gd name="T31" fmla="*/ 36 h 122"/>
                <a:gd name="T32" fmla="*/ 194 w 243"/>
                <a:gd name="T33" fmla="*/ 40 h 122"/>
                <a:gd name="T34" fmla="*/ 185 w 243"/>
                <a:gd name="T35" fmla="*/ 39 h 122"/>
                <a:gd name="T36" fmla="*/ 191 w 243"/>
                <a:gd name="T37" fmla="*/ 46 h 122"/>
                <a:gd name="T38" fmla="*/ 190 w 243"/>
                <a:gd name="T39" fmla="*/ 47 h 122"/>
                <a:gd name="T40" fmla="*/ 182 w 243"/>
                <a:gd name="T41" fmla="*/ 44 h 122"/>
                <a:gd name="T42" fmla="*/ 179 w 243"/>
                <a:gd name="T43" fmla="*/ 36 h 122"/>
                <a:gd name="T44" fmla="*/ 174 w 243"/>
                <a:gd name="T45" fmla="*/ 33 h 122"/>
                <a:gd name="T46" fmla="*/ 166 w 243"/>
                <a:gd name="T47" fmla="*/ 28 h 122"/>
                <a:gd name="T48" fmla="*/ 154 w 243"/>
                <a:gd name="T49" fmla="*/ 25 h 122"/>
                <a:gd name="T50" fmla="*/ 144 w 243"/>
                <a:gd name="T51" fmla="*/ 30 h 122"/>
                <a:gd name="T52" fmla="*/ 133 w 243"/>
                <a:gd name="T53" fmla="*/ 34 h 122"/>
                <a:gd name="T54" fmla="*/ 132 w 243"/>
                <a:gd name="T55" fmla="*/ 39 h 122"/>
                <a:gd name="T56" fmla="*/ 124 w 243"/>
                <a:gd name="T57" fmla="*/ 40 h 122"/>
                <a:gd name="T58" fmla="*/ 116 w 243"/>
                <a:gd name="T59" fmla="*/ 33 h 122"/>
                <a:gd name="T60" fmla="*/ 115 w 243"/>
                <a:gd name="T61" fmla="*/ 25 h 122"/>
                <a:gd name="T62" fmla="*/ 104 w 243"/>
                <a:gd name="T63" fmla="*/ 24 h 122"/>
                <a:gd name="T64" fmla="*/ 91 w 243"/>
                <a:gd name="T65" fmla="*/ 22 h 122"/>
                <a:gd name="T66" fmla="*/ 80 w 243"/>
                <a:gd name="T67" fmla="*/ 22 h 122"/>
                <a:gd name="T68" fmla="*/ 71 w 243"/>
                <a:gd name="T69" fmla="*/ 19 h 122"/>
                <a:gd name="T70" fmla="*/ 58 w 243"/>
                <a:gd name="T71" fmla="*/ 15 h 122"/>
                <a:gd name="T72" fmla="*/ 55 w 243"/>
                <a:gd name="T73" fmla="*/ 19 h 122"/>
                <a:gd name="T74" fmla="*/ 66 w 243"/>
                <a:gd name="T75" fmla="*/ 22 h 122"/>
                <a:gd name="T76" fmla="*/ 80 w 243"/>
                <a:gd name="T77" fmla="*/ 25 h 122"/>
                <a:gd name="T78" fmla="*/ 76 w 243"/>
                <a:gd name="T79" fmla="*/ 28 h 122"/>
                <a:gd name="T80" fmla="*/ 66 w 243"/>
                <a:gd name="T81" fmla="*/ 31 h 122"/>
                <a:gd name="T82" fmla="*/ 54 w 243"/>
                <a:gd name="T83" fmla="*/ 34 h 122"/>
                <a:gd name="T84" fmla="*/ 46 w 243"/>
                <a:gd name="T85" fmla="*/ 35 h 122"/>
                <a:gd name="T86" fmla="*/ 41 w 243"/>
                <a:gd name="T87" fmla="*/ 34 h 122"/>
                <a:gd name="T88" fmla="*/ 30 w 243"/>
                <a:gd name="T89" fmla="*/ 27 h 122"/>
                <a:gd name="T90" fmla="*/ 26 w 243"/>
                <a:gd name="T91" fmla="*/ 21 h 122"/>
                <a:gd name="T92" fmla="*/ 21 w 243"/>
                <a:gd name="T93" fmla="*/ 15 h 122"/>
                <a:gd name="T94" fmla="*/ 13 w 243"/>
                <a:gd name="T95" fmla="*/ 17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22"/>
                <a:gd name="T146" fmla="*/ 243 w 243"/>
                <a:gd name="T147" fmla="*/ 122 h 1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22">
                  <a:moveTo>
                    <a:pt x="16" y="35"/>
                  </a:moveTo>
                  <a:lnTo>
                    <a:pt x="21" y="35"/>
                  </a:lnTo>
                  <a:lnTo>
                    <a:pt x="21" y="33"/>
                  </a:lnTo>
                  <a:lnTo>
                    <a:pt x="21" y="28"/>
                  </a:lnTo>
                  <a:lnTo>
                    <a:pt x="24" y="22"/>
                  </a:lnTo>
                  <a:lnTo>
                    <a:pt x="26" y="19"/>
                  </a:lnTo>
                  <a:lnTo>
                    <a:pt x="21" y="19"/>
                  </a:lnTo>
                  <a:lnTo>
                    <a:pt x="18" y="20"/>
                  </a:lnTo>
                  <a:lnTo>
                    <a:pt x="13" y="19"/>
                  </a:lnTo>
                  <a:lnTo>
                    <a:pt x="11" y="19"/>
                  </a:lnTo>
                  <a:lnTo>
                    <a:pt x="5" y="20"/>
                  </a:lnTo>
                  <a:lnTo>
                    <a:pt x="4" y="19"/>
                  </a:lnTo>
                  <a:lnTo>
                    <a:pt x="0" y="14"/>
                  </a:lnTo>
                  <a:lnTo>
                    <a:pt x="0" y="8"/>
                  </a:lnTo>
                  <a:lnTo>
                    <a:pt x="4" y="6"/>
                  </a:lnTo>
                  <a:lnTo>
                    <a:pt x="5" y="5"/>
                  </a:lnTo>
                  <a:lnTo>
                    <a:pt x="8" y="0"/>
                  </a:lnTo>
                  <a:lnTo>
                    <a:pt x="16" y="0"/>
                  </a:lnTo>
                  <a:lnTo>
                    <a:pt x="18" y="0"/>
                  </a:lnTo>
                  <a:lnTo>
                    <a:pt x="26" y="0"/>
                  </a:lnTo>
                  <a:lnTo>
                    <a:pt x="30" y="0"/>
                  </a:lnTo>
                  <a:lnTo>
                    <a:pt x="33" y="0"/>
                  </a:lnTo>
                  <a:lnTo>
                    <a:pt x="36" y="0"/>
                  </a:lnTo>
                  <a:lnTo>
                    <a:pt x="38" y="0"/>
                  </a:lnTo>
                  <a:lnTo>
                    <a:pt x="58" y="8"/>
                  </a:lnTo>
                  <a:lnTo>
                    <a:pt x="58" y="14"/>
                  </a:lnTo>
                  <a:lnTo>
                    <a:pt x="61" y="19"/>
                  </a:lnTo>
                  <a:lnTo>
                    <a:pt x="63" y="20"/>
                  </a:lnTo>
                  <a:lnTo>
                    <a:pt x="68" y="20"/>
                  </a:lnTo>
                  <a:lnTo>
                    <a:pt x="71" y="19"/>
                  </a:lnTo>
                  <a:lnTo>
                    <a:pt x="71" y="16"/>
                  </a:lnTo>
                  <a:lnTo>
                    <a:pt x="74" y="14"/>
                  </a:lnTo>
                  <a:lnTo>
                    <a:pt x="79" y="19"/>
                  </a:lnTo>
                  <a:lnTo>
                    <a:pt x="83" y="20"/>
                  </a:lnTo>
                  <a:lnTo>
                    <a:pt x="88" y="20"/>
                  </a:lnTo>
                  <a:lnTo>
                    <a:pt x="93" y="22"/>
                  </a:lnTo>
                  <a:lnTo>
                    <a:pt x="99" y="20"/>
                  </a:lnTo>
                  <a:lnTo>
                    <a:pt x="104" y="19"/>
                  </a:lnTo>
                  <a:lnTo>
                    <a:pt x="104" y="20"/>
                  </a:lnTo>
                  <a:lnTo>
                    <a:pt x="108" y="14"/>
                  </a:lnTo>
                  <a:lnTo>
                    <a:pt x="115" y="14"/>
                  </a:lnTo>
                  <a:lnTo>
                    <a:pt x="230" y="14"/>
                  </a:lnTo>
                  <a:lnTo>
                    <a:pt x="235" y="20"/>
                  </a:lnTo>
                  <a:lnTo>
                    <a:pt x="243" y="20"/>
                  </a:lnTo>
                  <a:lnTo>
                    <a:pt x="238" y="25"/>
                  </a:lnTo>
                  <a:lnTo>
                    <a:pt x="235" y="28"/>
                  </a:lnTo>
                  <a:lnTo>
                    <a:pt x="238" y="30"/>
                  </a:lnTo>
                  <a:lnTo>
                    <a:pt x="240" y="38"/>
                  </a:lnTo>
                  <a:lnTo>
                    <a:pt x="240" y="41"/>
                  </a:lnTo>
                  <a:lnTo>
                    <a:pt x="243" y="44"/>
                  </a:lnTo>
                  <a:lnTo>
                    <a:pt x="243" y="47"/>
                  </a:lnTo>
                  <a:lnTo>
                    <a:pt x="238" y="53"/>
                  </a:lnTo>
                  <a:lnTo>
                    <a:pt x="232" y="55"/>
                  </a:lnTo>
                  <a:lnTo>
                    <a:pt x="230" y="63"/>
                  </a:lnTo>
                  <a:lnTo>
                    <a:pt x="223" y="64"/>
                  </a:lnTo>
                  <a:lnTo>
                    <a:pt x="219" y="69"/>
                  </a:lnTo>
                  <a:lnTo>
                    <a:pt x="212" y="69"/>
                  </a:lnTo>
                  <a:lnTo>
                    <a:pt x="210" y="67"/>
                  </a:lnTo>
                  <a:lnTo>
                    <a:pt x="202" y="67"/>
                  </a:lnTo>
                  <a:lnTo>
                    <a:pt x="199" y="74"/>
                  </a:lnTo>
                  <a:lnTo>
                    <a:pt x="199" y="77"/>
                  </a:lnTo>
                  <a:lnTo>
                    <a:pt x="202" y="82"/>
                  </a:lnTo>
                  <a:lnTo>
                    <a:pt x="204" y="85"/>
                  </a:lnTo>
                  <a:lnTo>
                    <a:pt x="204" y="91"/>
                  </a:lnTo>
                  <a:lnTo>
                    <a:pt x="204" y="93"/>
                  </a:lnTo>
                  <a:lnTo>
                    <a:pt x="199" y="97"/>
                  </a:lnTo>
                  <a:lnTo>
                    <a:pt x="198" y="97"/>
                  </a:lnTo>
                  <a:lnTo>
                    <a:pt x="194" y="99"/>
                  </a:lnTo>
                  <a:lnTo>
                    <a:pt x="191" y="99"/>
                  </a:lnTo>
                  <a:lnTo>
                    <a:pt x="187" y="93"/>
                  </a:lnTo>
                  <a:lnTo>
                    <a:pt x="185" y="91"/>
                  </a:lnTo>
                  <a:lnTo>
                    <a:pt x="185" y="96"/>
                  </a:lnTo>
                  <a:lnTo>
                    <a:pt x="185" y="99"/>
                  </a:lnTo>
                  <a:lnTo>
                    <a:pt x="185" y="104"/>
                  </a:lnTo>
                  <a:lnTo>
                    <a:pt x="187" y="110"/>
                  </a:lnTo>
                  <a:lnTo>
                    <a:pt x="191" y="115"/>
                  </a:lnTo>
                  <a:lnTo>
                    <a:pt x="191" y="118"/>
                  </a:lnTo>
                  <a:lnTo>
                    <a:pt x="194" y="119"/>
                  </a:lnTo>
                  <a:lnTo>
                    <a:pt x="191" y="122"/>
                  </a:lnTo>
                  <a:lnTo>
                    <a:pt x="190" y="119"/>
                  </a:lnTo>
                  <a:lnTo>
                    <a:pt x="187" y="118"/>
                  </a:lnTo>
                  <a:lnTo>
                    <a:pt x="185" y="116"/>
                  </a:lnTo>
                  <a:lnTo>
                    <a:pt x="185" y="111"/>
                  </a:lnTo>
                  <a:lnTo>
                    <a:pt x="182" y="110"/>
                  </a:lnTo>
                  <a:lnTo>
                    <a:pt x="179" y="105"/>
                  </a:lnTo>
                  <a:lnTo>
                    <a:pt x="179" y="102"/>
                  </a:lnTo>
                  <a:lnTo>
                    <a:pt x="179" y="97"/>
                  </a:lnTo>
                  <a:lnTo>
                    <a:pt x="179" y="91"/>
                  </a:lnTo>
                  <a:lnTo>
                    <a:pt x="179" y="89"/>
                  </a:lnTo>
                  <a:lnTo>
                    <a:pt x="177" y="88"/>
                  </a:lnTo>
                  <a:lnTo>
                    <a:pt x="174" y="88"/>
                  </a:lnTo>
                  <a:lnTo>
                    <a:pt x="174" y="83"/>
                  </a:lnTo>
                  <a:lnTo>
                    <a:pt x="169" y="85"/>
                  </a:lnTo>
                  <a:lnTo>
                    <a:pt x="169" y="82"/>
                  </a:lnTo>
                  <a:lnTo>
                    <a:pt x="169" y="77"/>
                  </a:lnTo>
                  <a:lnTo>
                    <a:pt x="166" y="71"/>
                  </a:lnTo>
                  <a:lnTo>
                    <a:pt x="165" y="67"/>
                  </a:lnTo>
                  <a:lnTo>
                    <a:pt x="162" y="63"/>
                  </a:lnTo>
                  <a:lnTo>
                    <a:pt x="157" y="63"/>
                  </a:lnTo>
                  <a:lnTo>
                    <a:pt x="154" y="64"/>
                  </a:lnTo>
                  <a:lnTo>
                    <a:pt x="154" y="67"/>
                  </a:lnTo>
                  <a:lnTo>
                    <a:pt x="149" y="69"/>
                  </a:lnTo>
                  <a:lnTo>
                    <a:pt x="149" y="74"/>
                  </a:lnTo>
                  <a:lnTo>
                    <a:pt x="144" y="75"/>
                  </a:lnTo>
                  <a:lnTo>
                    <a:pt x="141" y="77"/>
                  </a:lnTo>
                  <a:lnTo>
                    <a:pt x="140" y="78"/>
                  </a:lnTo>
                  <a:lnTo>
                    <a:pt x="133" y="83"/>
                  </a:lnTo>
                  <a:lnTo>
                    <a:pt x="133" y="85"/>
                  </a:lnTo>
                  <a:lnTo>
                    <a:pt x="133" y="88"/>
                  </a:lnTo>
                  <a:lnTo>
                    <a:pt x="133" y="93"/>
                  </a:lnTo>
                  <a:lnTo>
                    <a:pt x="133" y="96"/>
                  </a:lnTo>
                  <a:lnTo>
                    <a:pt x="132" y="97"/>
                  </a:lnTo>
                  <a:lnTo>
                    <a:pt x="129" y="99"/>
                  </a:lnTo>
                  <a:lnTo>
                    <a:pt x="129" y="102"/>
                  </a:lnTo>
                  <a:lnTo>
                    <a:pt x="127" y="102"/>
                  </a:lnTo>
                  <a:lnTo>
                    <a:pt x="124" y="99"/>
                  </a:lnTo>
                  <a:lnTo>
                    <a:pt x="121" y="96"/>
                  </a:lnTo>
                  <a:lnTo>
                    <a:pt x="119" y="91"/>
                  </a:lnTo>
                  <a:lnTo>
                    <a:pt x="116" y="88"/>
                  </a:lnTo>
                  <a:lnTo>
                    <a:pt x="116" y="83"/>
                  </a:lnTo>
                  <a:lnTo>
                    <a:pt x="115" y="78"/>
                  </a:lnTo>
                  <a:lnTo>
                    <a:pt x="116" y="74"/>
                  </a:lnTo>
                  <a:lnTo>
                    <a:pt x="115" y="67"/>
                  </a:lnTo>
                  <a:lnTo>
                    <a:pt x="115" y="63"/>
                  </a:lnTo>
                  <a:lnTo>
                    <a:pt x="112" y="67"/>
                  </a:lnTo>
                  <a:lnTo>
                    <a:pt x="108" y="67"/>
                  </a:lnTo>
                  <a:lnTo>
                    <a:pt x="107" y="63"/>
                  </a:lnTo>
                  <a:lnTo>
                    <a:pt x="104" y="60"/>
                  </a:lnTo>
                  <a:lnTo>
                    <a:pt x="101" y="56"/>
                  </a:lnTo>
                  <a:lnTo>
                    <a:pt x="99" y="56"/>
                  </a:lnTo>
                  <a:lnTo>
                    <a:pt x="93" y="55"/>
                  </a:lnTo>
                  <a:lnTo>
                    <a:pt x="91" y="55"/>
                  </a:lnTo>
                  <a:lnTo>
                    <a:pt x="83" y="55"/>
                  </a:lnTo>
                  <a:lnTo>
                    <a:pt x="79" y="55"/>
                  </a:lnTo>
                  <a:lnTo>
                    <a:pt x="80" y="55"/>
                  </a:lnTo>
                  <a:lnTo>
                    <a:pt x="80" y="56"/>
                  </a:lnTo>
                  <a:lnTo>
                    <a:pt x="76" y="53"/>
                  </a:lnTo>
                  <a:lnTo>
                    <a:pt x="76" y="50"/>
                  </a:lnTo>
                  <a:lnTo>
                    <a:pt x="76" y="47"/>
                  </a:lnTo>
                  <a:lnTo>
                    <a:pt x="71" y="49"/>
                  </a:lnTo>
                  <a:lnTo>
                    <a:pt x="68" y="50"/>
                  </a:lnTo>
                  <a:lnTo>
                    <a:pt x="63" y="49"/>
                  </a:lnTo>
                  <a:lnTo>
                    <a:pt x="61" y="42"/>
                  </a:lnTo>
                  <a:lnTo>
                    <a:pt x="58" y="36"/>
                  </a:lnTo>
                  <a:lnTo>
                    <a:pt x="54" y="36"/>
                  </a:lnTo>
                  <a:lnTo>
                    <a:pt x="51" y="38"/>
                  </a:lnTo>
                  <a:lnTo>
                    <a:pt x="54" y="42"/>
                  </a:lnTo>
                  <a:lnTo>
                    <a:pt x="55" y="49"/>
                  </a:lnTo>
                  <a:lnTo>
                    <a:pt x="55" y="55"/>
                  </a:lnTo>
                  <a:lnTo>
                    <a:pt x="61" y="53"/>
                  </a:lnTo>
                  <a:lnTo>
                    <a:pt x="63" y="55"/>
                  </a:lnTo>
                  <a:lnTo>
                    <a:pt x="66" y="55"/>
                  </a:lnTo>
                  <a:lnTo>
                    <a:pt x="71" y="55"/>
                  </a:lnTo>
                  <a:lnTo>
                    <a:pt x="74" y="55"/>
                  </a:lnTo>
                  <a:lnTo>
                    <a:pt x="79" y="60"/>
                  </a:lnTo>
                  <a:lnTo>
                    <a:pt x="80" y="61"/>
                  </a:lnTo>
                  <a:lnTo>
                    <a:pt x="80" y="63"/>
                  </a:lnTo>
                  <a:lnTo>
                    <a:pt x="80" y="64"/>
                  </a:lnTo>
                  <a:lnTo>
                    <a:pt x="79" y="69"/>
                  </a:lnTo>
                  <a:lnTo>
                    <a:pt x="76" y="71"/>
                  </a:lnTo>
                  <a:lnTo>
                    <a:pt x="76" y="75"/>
                  </a:lnTo>
                  <a:lnTo>
                    <a:pt x="74" y="78"/>
                  </a:lnTo>
                  <a:lnTo>
                    <a:pt x="68" y="78"/>
                  </a:lnTo>
                  <a:lnTo>
                    <a:pt x="66" y="78"/>
                  </a:lnTo>
                  <a:lnTo>
                    <a:pt x="63" y="82"/>
                  </a:lnTo>
                  <a:lnTo>
                    <a:pt x="58" y="83"/>
                  </a:lnTo>
                  <a:lnTo>
                    <a:pt x="55" y="83"/>
                  </a:lnTo>
                  <a:lnTo>
                    <a:pt x="54" y="85"/>
                  </a:lnTo>
                  <a:lnTo>
                    <a:pt x="51" y="88"/>
                  </a:lnTo>
                  <a:lnTo>
                    <a:pt x="49" y="88"/>
                  </a:lnTo>
                  <a:lnTo>
                    <a:pt x="46" y="89"/>
                  </a:lnTo>
                  <a:lnTo>
                    <a:pt x="46" y="88"/>
                  </a:lnTo>
                  <a:lnTo>
                    <a:pt x="43" y="89"/>
                  </a:lnTo>
                  <a:lnTo>
                    <a:pt x="43" y="88"/>
                  </a:lnTo>
                  <a:lnTo>
                    <a:pt x="41" y="88"/>
                  </a:lnTo>
                  <a:lnTo>
                    <a:pt x="41" y="85"/>
                  </a:lnTo>
                  <a:lnTo>
                    <a:pt x="38" y="82"/>
                  </a:lnTo>
                  <a:lnTo>
                    <a:pt x="38" y="75"/>
                  </a:lnTo>
                  <a:lnTo>
                    <a:pt x="36" y="71"/>
                  </a:lnTo>
                  <a:lnTo>
                    <a:pt x="30" y="67"/>
                  </a:lnTo>
                  <a:lnTo>
                    <a:pt x="30" y="63"/>
                  </a:lnTo>
                  <a:lnTo>
                    <a:pt x="30" y="60"/>
                  </a:lnTo>
                  <a:lnTo>
                    <a:pt x="29" y="55"/>
                  </a:lnTo>
                  <a:lnTo>
                    <a:pt x="26" y="53"/>
                  </a:lnTo>
                  <a:lnTo>
                    <a:pt x="24" y="49"/>
                  </a:lnTo>
                  <a:lnTo>
                    <a:pt x="21" y="47"/>
                  </a:lnTo>
                  <a:lnTo>
                    <a:pt x="21" y="44"/>
                  </a:lnTo>
                  <a:lnTo>
                    <a:pt x="21" y="38"/>
                  </a:lnTo>
                  <a:lnTo>
                    <a:pt x="21" y="36"/>
                  </a:lnTo>
                  <a:lnTo>
                    <a:pt x="18" y="41"/>
                  </a:lnTo>
                  <a:lnTo>
                    <a:pt x="18" y="42"/>
                  </a:lnTo>
                  <a:lnTo>
                    <a:pt x="13" y="41"/>
                  </a:lnTo>
                  <a:lnTo>
                    <a:pt x="11" y="36"/>
                  </a:lnTo>
                  <a:lnTo>
                    <a:pt x="16" y="35"/>
                  </a:lnTo>
                  <a:close/>
                </a:path>
              </a:pathLst>
            </a:custGeom>
            <a:solidFill>
              <a:srgbClr val="A4CA95"/>
            </a:solidFill>
            <a:ln w="9525">
              <a:noFill/>
              <a:round/>
              <a:headEnd/>
              <a:tailEnd/>
            </a:ln>
          </p:spPr>
          <p:txBody>
            <a:bodyPr/>
            <a:lstStyle/>
            <a:p>
              <a:endParaRPr lang="en-US"/>
            </a:p>
          </p:txBody>
        </p:sp>
        <p:sp>
          <p:nvSpPr>
            <p:cNvPr id="3290" name="Freeform 451"/>
            <p:cNvSpPr>
              <a:spLocks/>
            </p:cNvSpPr>
            <p:nvPr/>
          </p:nvSpPr>
          <p:spPr bwMode="gray">
            <a:xfrm>
              <a:off x="4497" y="3444"/>
              <a:ext cx="86" cy="80"/>
            </a:xfrm>
            <a:custGeom>
              <a:avLst/>
              <a:gdLst>
                <a:gd name="T0" fmla="*/ 86 w 86"/>
                <a:gd name="T1" fmla="*/ 33 h 91"/>
                <a:gd name="T2" fmla="*/ 78 w 86"/>
                <a:gd name="T3" fmla="*/ 37 h 91"/>
                <a:gd name="T4" fmla="*/ 76 w 86"/>
                <a:gd name="T5" fmla="*/ 33 h 91"/>
                <a:gd name="T6" fmla="*/ 73 w 86"/>
                <a:gd name="T7" fmla="*/ 29 h 91"/>
                <a:gd name="T8" fmla="*/ 64 w 86"/>
                <a:gd name="T9" fmla="*/ 24 h 91"/>
                <a:gd name="T10" fmla="*/ 53 w 86"/>
                <a:gd name="T11" fmla="*/ 22 h 91"/>
                <a:gd name="T12" fmla="*/ 61 w 86"/>
                <a:gd name="T13" fmla="*/ 27 h 91"/>
                <a:gd name="T14" fmla="*/ 64 w 86"/>
                <a:gd name="T15" fmla="*/ 29 h 91"/>
                <a:gd name="T16" fmla="*/ 68 w 86"/>
                <a:gd name="T17" fmla="*/ 31 h 91"/>
                <a:gd name="T18" fmla="*/ 65 w 86"/>
                <a:gd name="T19" fmla="*/ 33 h 91"/>
                <a:gd name="T20" fmla="*/ 64 w 86"/>
                <a:gd name="T21" fmla="*/ 33 h 91"/>
                <a:gd name="T22" fmla="*/ 58 w 86"/>
                <a:gd name="T23" fmla="*/ 29 h 91"/>
                <a:gd name="T24" fmla="*/ 51 w 86"/>
                <a:gd name="T25" fmla="*/ 25 h 91"/>
                <a:gd name="T26" fmla="*/ 43 w 86"/>
                <a:gd name="T27" fmla="*/ 25 h 91"/>
                <a:gd name="T28" fmla="*/ 32 w 86"/>
                <a:gd name="T29" fmla="*/ 25 h 91"/>
                <a:gd name="T30" fmla="*/ 32 w 86"/>
                <a:gd name="T31" fmla="*/ 28 h 91"/>
                <a:gd name="T32" fmla="*/ 25 w 86"/>
                <a:gd name="T33" fmla="*/ 29 h 91"/>
                <a:gd name="T34" fmla="*/ 23 w 86"/>
                <a:gd name="T35" fmla="*/ 33 h 91"/>
                <a:gd name="T36" fmla="*/ 15 w 86"/>
                <a:gd name="T37" fmla="*/ 35 h 91"/>
                <a:gd name="T38" fmla="*/ 11 w 86"/>
                <a:gd name="T39" fmla="*/ 36 h 91"/>
                <a:gd name="T40" fmla="*/ 3 w 86"/>
                <a:gd name="T41" fmla="*/ 35 h 91"/>
                <a:gd name="T42" fmla="*/ 0 w 86"/>
                <a:gd name="T43" fmla="*/ 33 h 91"/>
                <a:gd name="T44" fmla="*/ 3 w 86"/>
                <a:gd name="T45" fmla="*/ 28 h 91"/>
                <a:gd name="T46" fmla="*/ 0 w 86"/>
                <a:gd name="T47" fmla="*/ 25 h 91"/>
                <a:gd name="T48" fmla="*/ 7 w 86"/>
                <a:gd name="T49" fmla="*/ 25 h 91"/>
                <a:gd name="T50" fmla="*/ 15 w 86"/>
                <a:gd name="T51" fmla="*/ 25 h 91"/>
                <a:gd name="T52" fmla="*/ 20 w 86"/>
                <a:gd name="T53" fmla="*/ 22 h 91"/>
                <a:gd name="T54" fmla="*/ 18 w 86"/>
                <a:gd name="T55" fmla="*/ 19 h 91"/>
                <a:gd name="T56" fmla="*/ 11 w 86"/>
                <a:gd name="T57" fmla="*/ 18 h 91"/>
                <a:gd name="T58" fmla="*/ 15 w 86"/>
                <a:gd name="T59" fmla="*/ 16 h 91"/>
                <a:gd name="T60" fmla="*/ 20 w 86"/>
                <a:gd name="T61" fmla="*/ 16 h 91"/>
                <a:gd name="T62" fmla="*/ 28 w 86"/>
                <a:gd name="T63" fmla="*/ 14 h 91"/>
                <a:gd name="T64" fmla="*/ 36 w 86"/>
                <a:gd name="T65" fmla="*/ 12 h 91"/>
                <a:gd name="T66" fmla="*/ 37 w 86"/>
                <a:gd name="T67" fmla="*/ 11 h 91"/>
                <a:gd name="T68" fmla="*/ 43 w 86"/>
                <a:gd name="T69" fmla="*/ 9 h 91"/>
                <a:gd name="T70" fmla="*/ 43 w 86"/>
                <a:gd name="T71" fmla="*/ 5 h 91"/>
                <a:gd name="T72" fmla="*/ 48 w 86"/>
                <a:gd name="T73" fmla="*/ 3 h 91"/>
                <a:gd name="T74" fmla="*/ 48 w 86"/>
                <a:gd name="T75" fmla="*/ 4 h 91"/>
                <a:gd name="T76" fmla="*/ 53 w 86"/>
                <a:gd name="T77" fmla="*/ 8 h 91"/>
                <a:gd name="T78" fmla="*/ 61 w 86"/>
                <a:gd name="T79" fmla="*/ 8 h 91"/>
                <a:gd name="T80" fmla="*/ 70 w 86"/>
                <a:gd name="T81" fmla="*/ 7 h 91"/>
                <a:gd name="T82" fmla="*/ 76 w 86"/>
                <a:gd name="T83" fmla="*/ 7 h 91"/>
                <a:gd name="T84" fmla="*/ 78 w 86"/>
                <a:gd name="T85" fmla="*/ 4 h 91"/>
                <a:gd name="T86" fmla="*/ 86 w 86"/>
                <a:gd name="T87" fmla="*/ 3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91"/>
                <a:gd name="T134" fmla="*/ 86 w 86"/>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91">
                  <a:moveTo>
                    <a:pt x="86" y="80"/>
                  </a:moveTo>
                  <a:lnTo>
                    <a:pt x="86" y="81"/>
                  </a:lnTo>
                  <a:lnTo>
                    <a:pt x="86" y="83"/>
                  </a:lnTo>
                  <a:lnTo>
                    <a:pt x="86" y="88"/>
                  </a:lnTo>
                  <a:lnTo>
                    <a:pt x="84" y="89"/>
                  </a:lnTo>
                  <a:lnTo>
                    <a:pt x="78" y="91"/>
                  </a:lnTo>
                  <a:lnTo>
                    <a:pt x="81" y="86"/>
                  </a:lnTo>
                  <a:lnTo>
                    <a:pt x="81" y="83"/>
                  </a:lnTo>
                  <a:lnTo>
                    <a:pt x="76" y="81"/>
                  </a:lnTo>
                  <a:lnTo>
                    <a:pt x="76" y="80"/>
                  </a:lnTo>
                  <a:lnTo>
                    <a:pt x="76" y="75"/>
                  </a:lnTo>
                  <a:lnTo>
                    <a:pt x="73" y="73"/>
                  </a:lnTo>
                  <a:lnTo>
                    <a:pt x="70" y="69"/>
                  </a:lnTo>
                  <a:lnTo>
                    <a:pt x="65" y="66"/>
                  </a:lnTo>
                  <a:lnTo>
                    <a:pt x="64" y="59"/>
                  </a:lnTo>
                  <a:lnTo>
                    <a:pt x="61" y="55"/>
                  </a:lnTo>
                  <a:lnTo>
                    <a:pt x="56" y="53"/>
                  </a:lnTo>
                  <a:lnTo>
                    <a:pt x="53" y="55"/>
                  </a:lnTo>
                  <a:lnTo>
                    <a:pt x="56" y="56"/>
                  </a:lnTo>
                  <a:lnTo>
                    <a:pt x="58" y="61"/>
                  </a:lnTo>
                  <a:lnTo>
                    <a:pt x="61" y="66"/>
                  </a:lnTo>
                  <a:lnTo>
                    <a:pt x="64" y="67"/>
                  </a:lnTo>
                  <a:lnTo>
                    <a:pt x="64" y="69"/>
                  </a:lnTo>
                  <a:lnTo>
                    <a:pt x="64" y="70"/>
                  </a:lnTo>
                  <a:lnTo>
                    <a:pt x="65" y="73"/>
                  </a:lnTo>
                  <a:lnTo>
                    <a:pt x="68" y="73"/>
                  </a:lnTo>
                  <a:lnTo>
                    <a:pt x="68" y="75"/>
                  </a:lnTo>
                  <a:lnTo>
                    <a:pt x="68" y="77"/>
                  </a:lnTo>
                  <a:lnTo>
                    <a:pt x="65" y="77"/>
                  </a:lnTo>
                  <a:lnTo>
                    <a:pt x="65" y="80"/>
                  </a:lnTo>
                  <a:lnTo>
                    <a:pt x="64" y="81"/>
                  </a:lnTo>
                  <a:lnTo>
                    <a:pt x="64" y="83"/>
                  </a:lnTo>
                  <a:lnTo>
                    <a:pt x="64" y="80"/>
                  </a:lnTo>
                  <a:lnTo>
                    <a:pt x="64" y="77"/>
                  </a:lnTo>
                  <a:lnTo>
                    <a:pt x="61" y="75"/>
                  </a:lnTo>
                  <a:lnTo>
                    <a:pt x="58" y="73"/>
                  </a:lnTo>
                  <a:lnTo>
                    <a:pt x="56" y="70"/>
                  </a:lnTo>
                  <a:lnTo>
                    <a:pt x="53" y="69"/>
                  </a:lnTo>
                  <a:lnTo>
                    <a:pt x="51" y="62"/>
                  </a:lnTo>
                  <a:lnTo>
                    <a:pt x="48" y="61"/>
                  </a:lnTo>
                  <a:lnTo>
                    <a:pt x="45" y="61"/>
                  </a:lnTo>
                  <a:lnTo>
                    <a:pt x="43" y="62"/>
                  </a:lnTo>
                  <a:lnTo>
                    <a:pt x="40" y="66"/>
                  </a:lnTo>
                  <a:lnTo>
                    <a:pt x="37" y="66"/>
                  </a:lnTo>
                  <a:lnTo>
                    <a:pt x="32" y="62"/>
                  </a:lnTo>
                  <a:lnTo>
                    <a:pt x="32" y="66"/>
                  </a:lnTo>
                  <a:lnTo>
                    <a:pt x="32" y="67"/>
                  </a:lnTo>
                  <a:lnTo>
                    <a:pt x="32" y="69"/>
                  </a:lnTo>
                  <a:lnTo>
                    <a:pt x="31" y="69"/>
                  </a:lnTo>
                  <a:lnTo>
                    <a:pt x="28" y="70"/>
                  </a:lnTo>
                  <a:lnTo>
                    <a:pt x="25" y="70"/>
                  </a:lnTo>
                  <a:lnTo>
                    <a:pt x="23" y="73"/>
                  </a:lnTo>
                  <a:lnTo>
                    <a:pt x="23" y="77"/>
                  </a:lnTo>
                  <a:lnTo>
                    <a:pt x="23" y="80"/>
                  </a:lnTo>
                  <a:lnTo>
                    <a:pt x="20" y="83"/>
                  </a:lnTo>
                  <a:lnTo>
                    <a:pt x="18" y="86"/>
                  </a:lnTo>
                  <a:lnTo>
                    <a:pt x="15" y="86"/>
                  </a:lnTo>
                  <a:lnTo>
                    <a:pt x="12" y="86"/>
                  </a:lnTo>
                  <a:lnTo>
                    <a:pt x="11" y="88"/>
                  </a:lnTo>
                  <a:lnTo>
                    <a:pt x="11" y="89"/>
                  </a:lnTo>
                  <a:lnTo>
                    <a:pt x="7" y="86"/>
                  </a:lnTo>
                  <a:lnTo>
                    <a:pt x="6" y="86"/>
                  </a:lnTo>
                  <a:lnTo>
                    <a:pt x="3" y="86"/>
                  </a:lnTo>
                  <a:lnTo>
                    <a:pt x="0" y="88"/>
                  </a:lnTo>
                  <a:lnTo>
                    <a:pt x="0" y="81"/>
                  </a:lnTo>
                  <a:lnTo>
                    <a:pt x="0" y="80"/>
                  </a:lnTo>
                  <a:lnTo>
                    <a:pt x="0" y="75"/>
                  </a:lnTo>
                  <a:lnTo>
                    <a:pt x="3" y="70"/>
                  </a:lnTo>
                  <a:lnTo>
                    <a:pt x="3" y="69"/>
                  </a:lnTo>
                  <a:lnTo>
                    <a:pt x="0" y="69"/>
                  </a:lnTo>
                  <a:lnTo>
                    <a:pt x="0" y="67"/>
                  </a:lnTo>
                  <a:lnTo>
                    <a:pt x="0" y="62"/>
                  </a:lnTo>
                  <a:lnTo>
                    <a:pt x="3" y="61"/>
                  </a:lnTo>
                  <a:lnTo>
                    <a:pt x="6" y="61"/>
                  </a:lnTo>
                  <a:lnTo>
                    <a:pt x="7" y="62"/>
                  </a:lnTo>
                  <a:lnTo>
                    <a:pt x="11" y="62"/>
                  </a:lnTo>
                  <a:lnTo>
                    <a:pt x="12" y="62"/>
                  </a:lnTo>
                  <a:lnTo>
                    <a:pt x="15" y="62"/>
                  </a:lnTo>
                  <a:lnTo>
                    <a:pt x="18" y="62"/>
                  </a:lnTo>
                  <a:lnTo>
                    <a:pt x="18" y="59"/>
                  </a:lnTo>
                  <a:lnTo>
                    <a:pt x="20" y="56"/>
                  </a:lnTo>
                  <a:lnTo>
                    <a:pt x="18" y="53"/>
                  </a:lnTo>
                  <a:lnTo>
                    <a:pt x="18" y="50"/>
                  </a:lnTo>
                  <a:lnTo>
                    <a:pt x="18" y="48"/>
                  </a:lnTo>
                  <a:lnTo>
                    <a:pt x="15" y="47"/>
                  </a:lnTo>
                  <a:lnTo>
                    <a:pt x="12" y="45"/>
                  </a:lnTo>
                  <a:lnTo>
                    <a:pt x="11" y="45"/>
                  </a:lnTo>
                  <a:lnTo>
                    <a:pt x="12" y="44"/>
                  </a:lnTo>
                  <a:lnTo>
                    <a:pt x="12" y="40"/>
                  </a:lnTo>
                  <a:lnTo>
                    <a:pt x="15" y="40"/>
                  </a:lnTo>
                  <a:lnTo>
                    <a:pt x="18" y="39"/>
                  </a:lnTo>
                  <a:lnTo>
                    <a:pt x="20" y="37"/>
                  </a:lnTo>
                  <a:lnTo>
                    <a:pt x="20" y="39"/>
                  </a:lnTo>
                  <a:lnTo>
                    <a:pt x="23" y="37"/>
                  </a:lnTo>
                  <a:lnTo>
                    <a:pt x="25" y="37"/>
                  </a:lnTo>
                  <a:lnTo>
                    <a:pt x="28" y="34"/>
                  </a:lnTo>
                  <a:lnTo>
                    <a:pt x="31" y="31"/>
                  </a:lnTo>
                  <a:lnTo>
                    <a:pt x="32" y="31"/>
                  </a:lnTo>
                  <a:lnTo>
                    <a:pt x="36" y="31"/>
                  </a:lnTo>
                  <a:lnTo>
                    <a:pt x="36" y="25"/>
                  </a:lnTo>
                  <a:lnTo>
                    <a:pt x="37" y="25"/>
                  </a:lnTo>
                  <a:lnTo>
                    <a:pt x="37" y="26"/>
                  </a:lnTo>
                  <a:lnTo>
                    <a:pt x="40" y="25"/>
                  </a:lnTo>
                  <a:lnTo>
                    <a:pt x="40" y="20"/>
                  </a:lnTo>
                  <a:lnTo>
                    <a:pt x="43" y="20"/>
                  </a:lnTo>
                  <a:lnTo>
                    <a:pt x="45" y="18"/>
                  </a:lnTo>
                  <a:lnTo>
                    <a:pt x="45" y="17"/>
                  </a:lnTo>
                  <a:lnTo>
                    <a:pt x="43" y="12"/>
                  </a:lnTo>
                  <a:lnTo>
                    <a:pt x="43" y="9"/>
                  </a:lnTo>
                  <a:lnTo>
                    <a:pt x="45" y="6"/>
                  </a:lnTo>
                  <a:lnTo>
                    <a:pt x="48" y="3"/>
                  </a:lnTo>
                  <a:lnTo>
                    <a:pt x="51" y="0"/>
                  </a:lnTo>
                  <a:lnTo>
                    <a:pt x="51" y="4"/>
                  </a:lnTo>
                  <a:lnTo>
                    <a:pt x="48" y="9"/>
                  </a:lnTo>
                  <a:lnTo>
                    <a:pt x="51" y="12"/>
                  </a:lnTo>
                  <a:lnTo>
                    <a:pt x="51" y="17"/>
                  </a:lnTo>
                  <a:lnTo>
                    <a:pt x="53" y="18"/>
                  </a:lnTo>
                  <a:lnTo>
                    <a:pt x="56" y="18"/>
                  </a:lnTo>
                  <a:lnTo>
                    <a:pt x="58" y="17"/>
                  </a:lnTo>
                  <a:lnTo>
                    <a:pt x="61" y="18"/>
                  </a:lnTo>
                  <a:lnTo>
                    <a:pt x="64" y="15"/>
                  </a:lnTo>
                  <a:lnTo>
                    <a:pt x="68" y="17"/>
                  </a:lnTo>
                  <a:lnTo>
                    <a:pt x="70" y="17"/>
                  </a:lnTo>
                  <a:lnTo>
                    <a:pt x="73" y="15"/>
                  </a:lnTo>
                  <a:lnTo>
                    <a:pt x="73" y="17"/>
                  </a:lnTo>
                  <a:lnTo>
                    <a:pt x="76" y="17"/>
                  </a:lnTo>
                  <a:lnTo>
                    <a:pt x="76" y="15"/>
                  </a:lnTo>
                  <a:lnTo>
                    <a:pt x="78" y="11"/>
                  </a:lnTo>
                  <a:lnTo>
                    <a:pt x="78" y="6"/>
                  </a:lnTo>
                  <a:lnTo>
                    <a:pt x="84" y="3"/>
                  </a:lnTo>
                  <a:lnTo>
                    <a:pt x="84" y="6"/>
                  </a:lnTo>
                  <a:lnTo>
                    <a:pt x="86" y="80"/>
                  </a:lnTo>
                  <a:close/>
                </a:path>
              </a:pathLst>
            </a:custGeom>
            <a:solidFill>
              <a:srgbClr val="A4CA95"/>
            </a:solidFill>
            <a:ln w="9525">
              <a:noFill/>
              <a:round/>
              <a:headEnd/>
              <a:tailEnd/>
            </a:ln>
          </p:spPr>
          <p:txBody>
            <a:bodyPr/>
            <a:lstStyle/>
            <a:p>
              <a:endParaRPr lang="en-US"/>
            </a:p>
          </p:txBody>
        </p:sp>
        <p:sp>
          <p:nvSpPr>
            <p:cNvPr id="3291" name="Freeform 452"/>
            <p:cNvSpPr>
              <a:spLocks/>
            </p:cNvSpPr>
            <p:nvPr/>
          </p:nvSpPr>
          <p:spPr bwMode="gray">
            <a:xfrm>
              <a:off x="4508" y="3444"/>
              <a:ext cx="20" cy="38"/>
            </a:xfrm>
            <a:custGeom>
              <a:avLst/>
              <a:gdLst>
                <a:gd name="T0" fmla="*/ 7 w 20"/>
                <a:gd name="T1" fmla="*/ 14 h 44"/>
                <a:gd name="T2" fmla="*/ 1 w 20"/>
                <a:gd name="T3" fmla="*/ 16 h 44"/>
                <a:gd name="T4" fmla="*/ 4 w 20"/>
                <a:gd name="T5" fmla="*/ 14 h 44"/>
                <a:gd name="T6" fmla="*/ 7 w 20"/>
                <a:gd name="T7" fmla="*/ 14 h 44"/>
                <a:gd name="T8" fmla="*/ 7 w 20"/>
                <a:gd name="T9" fmla="*/ 12 h 44"/>
                <a:gd name="T10" fmla="*/ 4 w 20"/>
                <a:gd name="T11" fmla="*/ 12 h 44"/>
                <a:gd name="T12" fmla="*/ 4 w 20"/>
                <a:gd name="T13" fmla="*/ 11 h 44"/>
                <a:gd name="T14" fmla="*/ 7 w 20"/>
                <a:gd name="T15" fmla="*/ 11 h 44"/>
                <a:gd name="T16" fmla="*/ 9 w 20"/>
                <a:gd name="T17" fmla="*/ 10 h 44"/>
                <a:gd name="T18" fmla="*/ 9 w 20"/>
                <a:gd name="T19" fmla="*/ 9 h 44"/>
                <a:gd name="T20" fmla="*/ 9 w 20"/>
                <a:gd name="T21" fmla="*/ 9 h 44"/>
                <a:gd name="T22" fmla="*/ 7 w 20"/>
                <a:gd name="T23" fmla="*/ 8 h 44"/>
                <a:gd name="T24" fmla="*/ 7 w 20"/>
                <a:gd name="T25" fmla="*/ 7 h 44"/>
                <a:gd name="T26" fmla="*/ 4 w 20"/>
                <a:gd name="T27" fmla="*/ 7 h 44"/>
                <a:gd name="T28" fmla="*/ 4 w 20"/>
                <a:gd name="T29" fmla="*/ 6 h 44"/>
                <a:gd name="T30" fmla="*/ 1 w 20"/>
                <a:gd name="T31" fmla="*/ 6 h 44"/>
                <a:gd name="T32" fmla="*/ 4 w 20"/>
                <a:gd name="T33" fmla="*/ 4 h 44"/>
                <a:gd name="T34" fmla="*/ 1 w 20"/>
                <a:gd name="T35" fmla="*/ 4 h 44"/>
                <a:gd name="T36" fmla="*/ 0 w 20"/>
                <a:gd name="T37" fmla="*/ 4 h 44"/>
                <a:gd name="T38" fmla="*/ 1 w 20"/>
                <a:gd name="T39" fmla="*/ 3 h 44"/>
                <a:gd name="T40" fmla="*/ 4 w 20"/>
                <a:gd name="T41" fmla="*/ 3 h 44"/>
                <a:gd name="T42" fmla="*/ 9 w 20"/>
                <a:gd name="T43" fmla="*/ 0 h 44"/>
                <a:gd name="T44" fmla="*/ 9 w 20"/>
                <a:gd name="T45" fmla="*/ 3 h 44"/>
                <a:gd name="T46" fmla="*/ 4 w 20"/>
                <a:gd name="T47" fmla="*/ 3 h 44"/>
                <a:gd name="T48" fmla="*/ 12 w 20"/>
                <a:gd name="T49" fmla="*/ 3 h 44"/>
                <a:gd name="T50" fmla="*/ 14 w 20"/>
                <a:gd name="T51" fmla="*/ 3 h 44"/>
                <a:gd name="T52" fmla="*/ 12 w 20"/>
                <a:gd name="T53" fmla="*/ 4 h 44"/>
                <a:gd name="T54" fmla="*/ 9 w 20"/>
                <a:gd name="T55" fmla="*/ 6 h 44"/>
                <a:gd name="T56" fmla="*/ 12 w 20"/>
                <a:gd name="T57" fmla="*/ 7 h 44"/>
                <a:gd name="T58" fmla="*/ 14 w 20"/>
                <a:gd name="T59" fmla="*/ 7 h 44"/>
                <a:gd name="T60" fmla="*/ 17 w 20"/>
                <a:gd name="T61" fmla="*/ 7 h 44"/>
                <a:gd name="T62" fmla="*/ 20 w 20"/>
                <a:gd name="T63" fmla="*/ 8 h 44"/>
                <a:gd name="T64" fmla="*/ 20 w 20"/>
                <a:gd name="T65" fmla="*/ 9 h 44"/>
                <a:gd name="T66" fmla="*/ 17 w 20"/>
                <a:gd name="T67" fmla="*/ 9 h 44"/>
                <a:gd name="T68" fmla="*/ 17 w 20"/>
                <a:gd name="T69" fmla="*/ 10 h 44"/>
                <a:gd name="T70" fmla="*/ 20 w 20"/>
                <a:gd name="T71" fmla="*/ 11 h 44"/>
                <a:gd name="T72" fmla="*/ 20 w 20"/>
                <a:gd name="T73" fmla="*/ 12 h 44"/>
                <a:gd name="T74" fmla="*/ 20 w 20"/>
                <a:gd name="T75" fmla="*/ 12 h 44"/>
                <a:gd name="T76" fmla="*/ 17 w 20"/>
                <a:gd name="T77" fmla="*/ 12 h 44"/>
                <a:gd name="T78" fmla="*/ 20 w 20"/>
                <a:gd name="T79" fmla="*/ 14 h 44"/>
                <a:gd name="T80" fmla="*/ 17 w 20"/>
                <a:gd name="T81" fmla="*/ 14 h 44"/>
                <a:gd name="T82" fmla="*/ 12 w 20"/>
                <a:gd name="T83" fmla="*/ 14 h 44"/>
                <a:gd name="T84" fmla="*/ 9 w 20"/>
                <a:gd name="T85" fmla="*/ 14 h 44"/>
                <a:gd name="T86" fmla="*/ 7 w 20"/>
                <a:gd name="T87" fmla="*/ 14 h 44"/>
                <a:gd name="T88" fmla="*/ 7 w 20"/>
                <a:gd name="T89" fmla="*/ 14 h 44"/>
                <a:gd name="T90" fmla="*/ 4 w 20"/>
                <a:gd name="T91" fmla="*/ 14 h 44"/>
                <a:gd name="T92" fmla="*/ 1 w 20"/>
                <a:gd name="T93" fmla="*/ 14 h 44"/>
                <a:gd name="T94" fmla="*/ 1 w 20"/>
                <a:gd name="T95" fmla="*/ 16 h 44"/>
                <a:gd name="T96" fmla="*/ 7 w 20"/>
                <a:gd name="T97" fmla="*/ 14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
                <a:gd name="T148" fmla="*/ 0 h 44"/>
                <a:gd name="T149" fmla="*/ 20 w 20"/>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 h="44">
                  <a:moveTo>
                    <a:pt x="7" y="40"/>
                  </a:moveTo>
                  <a:lnTo>
                    <a:pt x="1" y="44"/>
                  </a:lnTo>
                  <a:lnTo>
                    <a:pt x="4" y="39"/>
                  </a:lnTo>
                  <a:lnTo>
                    <a:pt x="7" y="37"/>
                  </a:lnTo>
                  <a:lnTo>
                    <a:pt x="7" y="34"/>
                  </a:lnTo>
                  <a:lnTo>
                    <a:pt x="4" y="33"/>
                  </a:lnTo>
                  <a:lnTo>
                    <a:pt x="4" y="31"/>
                  </a:lnTo>
                  <a:lnTo>
                    <a:pt x="7" y="31"/>
                  </a:lnTo>
                  <a:lnTo>
                    <a:pt x="9" y="28"/>
                  </a:lnTo>
                  <a:lnTo>
                    <a:pt x="9" y="25"/>
                  </a:lnTo>
                  <a:lnTo>
                    <a:pt x="9" y="23"/>
                  </a:lnTo>
                  <a:lnTo>
                    <a:pt x="7" y="20"/>
                  </a:lnTo>
                  <a:lnTo>
                    <a:pt x="7" y="18"/>
                  </a:lnTo>
                  <a:lnTo>
                    <a:pt x="4" y="18"/>
                  </a:lnTo>
                  <a:lnTo>
                    <a:pt x="4" y="15"/>
                  </a:lnTo>
                  <a:lnTo>
                    <a:pt x="1" y="15"/>
                  </a:lnTo>
                  <a:lnTo>
                    <a:pt x="4" y="12"/>
                  </a:lnTo>
                  <a:lnTo>
                    <a:pt x="1" y="11"/>
                  </a:lnTo>
                  <a:lnTo>
                    <a:pt x="0" y="11"/>
                  </a:lnTo>
                  <a:lnTo>
                    <a:pt x="1" y="6"/>
                  </a:lnTo>
                  <a:lnTo>
                    <a:pt x="4" y="3"/>
                  </a:lnTo>
                  <a:lnTo>
                    <a:pt x="9" y="0"/>
                  </a:lnTo>
                  <a:lnTo>
                    <a:pt x="9" y="3"/>
                  </a:lnTo>
                  <a:lnTo>
                    <a:pt x="4" y="9"/>
                  </a:lnTo>
                  <a:lnTo>
                    <a:pt x="12" y="6"/>
                  </a:lnTo>
                  <a:lnTo>
                    <a:pt x="14" y="6"/>
                  </a:lnTo>
                  <a:lnTo>
                    <a:pt x="12" y="11"/>
                  </a:lnTo>
                  <a:lnTo>
                    <a:pt x="9" y="15"/>
                  </a:lnTo>
                  <a:lnTo>
                    <a:pt x="12" y="17"/>
                  </a:lnTo>
                  <a:lnTo>
                    <a:pt x="14" y="18"/>
                  </a:lnTo>
                  <a:lnTo>
                    <a:pt x="17" y="18"/>
                  </a:lnTo>
                  <a:lnTo>
                    <a:pt x="20" y="20"/>
                  </a:lnTo>
                  <a:lnTo>
                    <a:pt x="20" y="23"/>
                  </a:lnTo>
                  <a:lnTo>
                    <a:pt x="17" y="25"/>
                  </a:lnTo>
                  <a:lnTo>
                    <a:pt x="17" y="28"/>
                  </a:lnTo>
                  <a:lnTo>
                    <a:pt x="20" y="31"/>
                  </a:lnTo>
                  <a:lnTo>
                    <a:pt x="20" y="33"/>
                  </a:lnTo>
                  <a:lnTo>
                    <a:pt x="20" y="34"/>
                  </a:lnTo>
                  <a:lnTo>
                    <a:pt x="17" y="34"/>
                  </a:lnTo>
                  <a:lnTo>
                    <a:pt x="20" y="39"/>
                  </a:lnTo>
                  <a:lnTo>
                    <a:pt x="17" y="39"/>
                  </a:lnTo>
                  <a:lnTo>
                    <a:pt x="12" y="39"/>
                  </a:lnTo>
                  <a:lnTo>
                    <a:pt x="9" y="39"/>
                  </a:lnTo>
                  <a:lnTo>
                    <a:pt x="7" y="39"/>
                  </a:lnTo>
                  <a:lnTo>
                    <a:pt x="7" y="40"/>
                  </a:lnTo>
                  <a:lnTo>
                    <a:pt x="4" y="40"/>
                  </a:lnTo>
                  <a:lnTo>
                    <a:pt x="1" y="40"/>
                  </a:lnTo>
                  <a:lnTo>
                    <a:pt x="1" y="44"/>
                  </a:lnTo>
                  <a:lnTo>
                    <a:pt x="7" y="40"/>
                  </a:lnTo>
                  <a:close/>
                </a:path>
              </a:pathLst>
            </a:custGeom>
            <a:solidFill>
              <a:srgbClr val="A4CA95"/>
            </a:solidFill>
            <a:ln w="9525">
              <a:noFill/>
              <a:round/>
              <a:headEnd/>
              <a:tailEnd/>
            </a:ln>
          </p:spPr>
          <p:txBody>
            <a:bodyPr/>
            <a:lstStyle/>
            <a:p>
              <a:endParaRPr lang="en-US"/>
            </a:p>
          </p:txBody>
        </p:sp>
        <p:sp>
          <p:nvSpPr>
            <p:cNvPr id="3292" name="Freeform 453"/>
            <p:cNvSpPr>
              <a:spLocks/>
            </p:cNvSpPr>
            <p:nvPr/>
          </p:nvSpPr>
          <p:spPr bwMode="gray">
            <a:xfrm>
              <a:off x="4497" y="3459"/>
              <a:ext cx="12" cy="17"/>
            </a:xfrm>
            <a:custGeom>
              <a:avLst/>
              <a:gdLst>
                <a:gd name="T0" fmla="*/ 7 w 12"/>
                <a:gd name="T1" fmla="*/ 6 h 20"/>
                <a:gd name="T2" fmla="*/ 7 w 12"/>
                <a:gd name="T3" fmla="*/ 6 h 20"/>
                <a:gd name="T4" fmla="*/ 11 w 12"/>
                <a:gd name="T5" fmla="*/ 5 h 20"/>
                <a:gd name="T6" fmla="*/ 11 w 12"/>
                <a:gd name="T7" fmla="*/ 3 h 20"/>
                <a:gd name="T8" fmla="*/ 12 w 12"/>
                <a:gd name="T9" fmla="*/ 3 h 20"/>
                <a:gd name="T10" fmla="*/ 12 w 12"/>
                <a:gd name="T11" fmla="*/ 3 h 20"/>
                <a:gd name="T12" fmla="*/ 12 w 12"/>
                <a:gd name="T13" fmla="*/ 1 h 20"/>
                <a:gd name="T14" fmla="*/ 11 w 12"/>
                <a:gd name="T15" fmla="*/ 0 h 20"/>
                <a:gd name="T16" fmla="*/ 7 w 12"/>
                <a:gd name="T17" fmla="*/ 1 h 20"/>
                <a:gd name="T18" fmla="*/ 3 w 12"/>
                <a:gd name="T19" fmla="*/ 3 h 20"/>
                <a:gd name="T20" fmla="*/ 3 w 12"/>
                <a:gd name="T21" fmla="*/ 3 h 20"/>
                <a:gd name="T22" fmla="*/ 0 w 12"/>
                <a:gd name="T23" fmla="*/ 5 h 20"/>
                <a:gd name="T24" fmla="*/ 0 w 12"/>
                <a:gd name="T25" fmla="*/ 7 h 20"/>
                <a:gd name="T26" fmla="*/ 3 w 12"/>
                <a:gd name="T27" fmla="*/ 7 h 20"/>
                <a:gd name="T28" fmla="*/ 7 w 12"/>
                <a:gd name="T29" fmla="*/ 6 h 20"/>
                <a:gd name="T30" fmla="*/ 11 w 12"/>
                <a:gd name="T31" fmla="*/ 6 h 20"/>
                <a:gd name="T32" fmla="*/ 12 w 12"/>
                <a:gd name="T33" fmla="*/ 5 h 20"/>
                <a:gd name="T34" fmla="*/ 7 w 12"/>
                <a:gd name="T35" fmla="*/ 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0"/>
                <a:gd name="T56" fmla="*/ 12 w 12"/>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0">
                  <a:moveTo>
                    <a:pt x="7" y="17"/>
                  </a:moveTo>
                  <a:lnTo>
                    <a:pt x="7" y="16"/>
                  </a:lnTo>
                  <a:lnTo>
                    <a:pt x="11" y="14"/>
                  </a:lnTo>
                  <a:lnTo>
                    <a:pt x="11" y="11"/>
                  </a:lnTo>
                  <a:lnTo>
                    <a:pt x="12" y="8"/>
                  </a:lnTo>
                  <a:lnTo>
                    <a:pt x="12" y="3"/>
                  </a:lnTo>
                  <a:lnTo>
                    <a:pt x="12" y="1"/>
                  </a:lnTo>
                  <a:lnTo>
                    <a:pt x="11" y="0"/>
                  </a:lnTo>
                  <a:lnTo>
                    <a:pt x="7" y="1"/>
                  </a:lnTo>
                  <a:lnTo>
                    <a:pt x="3" y="3"/>
                  </a:lnTo>
                  <a:lnTo>
                    <a:pt x="3" y="6"/>
                  </a:lnTo>
                  <a:lnTo>
                    <a:pt x="0" y="14"/>
                  </a:lnTo>
                  <a:lnTo>
                    <a:pt x="0" y="20"/>
                  </a:lnTo>
                  <a:lnTo>
                    <a:pt x="3" y="20"/>
                  </a:lnTo>
                  <a:lnTo>
                    <a:pt x="7" y="16"/>
                  </a:lnTo>
                  <a:lnTo>
                    <a:pt x="11" y="16"/>
                  </a:lnTo>
                  <a:lnTo>
                    <a:pt x="12" y="14"/>
                  </a:lnTo>
                  <a:lnTo>
                    <a:pt x="7" y="17"/>
                  </a:lnTo>
                  <a:close/>
                </a:path>
              </a:pathLst>
            </a:custGeom>
            <a:solidFill>
              <a:srgbClr val="A4CA95"/>
            </a:solidFill>
            <a:ln w="9525">
              <a:noFill/>
              <a:round/>
              <a:headEnd/>
              <a:tailEnd/>
            </a:ln>
          </p:spPr>
          <p:txBody>
            <a:bodyPr/>
            <a:lstStyle/>
            <a:p>
              <a:endParaRPr lang="en-US"/>
            </a:p>
          </p:txBody>
        </p:sp>
        <p:sp>
          <p:nvSpPr>
            <p:cNvPr id="3293" name="Freeform 454"/>
            <p:cNvSpPr>
              <a:spLocks/>
            </p:cNvSpPr>
            <p:nvPr/>
          </p:nvSpPr>
          <p:spPr bwMode="gray">
            <a:xfrm>
              <a:off x="4540" y="3373"/>
              <a:ext cx="80" cy="86"/>
            </a:xfrm>
            <a:custGeom>
              <a:avLst/>
              <a:gdLst>
                <a:gd name="T0" fmla="*/ 41 w 80"/>
                <a:gd name="T1" fmla="*/ 36 h 97"/>
                <a:gd name="T2" fmla="*/ 46 w 80"/>
                <a:gd name="T3" fmla="*/ 36 h 97"/>
                <a:gd name="T4" fmla="*/ 50 w 80"/>
                <a:gd name="T5" fmla="*/ 35 h 97"/>
                <a:gd name="T6" fmla="*/ 58 w 80"/>
                <a:gd name="T7" fmla="*/ 34 h 97"/>
                <a:gd name="T8" fmla="*/ 58 w 80"/>
                <a:gd name="T9" fmla="*/ 32 h 97"/>
                <a:gd name="T10" fmla="*/ 58 w 80"/>
                <a:gd name="T11" fmla="*/ 30 h 97"/>
                <a:gd name="T12" fmla="*/ 50 w 80"/>
                <a:gd name="T13" fmla="*/ 31 h 97"/>
                <a:gd name="T14" fmla="*/ 46 w 80"/>
                <a:gd name="T15" fmla="*/ 32 h 97"/>
                <a:gd name="T16" fmla="*/ 43 w 80"/>
                <a:gd name="T17" fmla="*/ 27 h 97"/>
                <a:gd name="T18" fmla="*/ 41 w 80"/>
                <a:gd name="T19" fmla="*/ 25 h 97"/>
                <a:gd name="T20" fmla="*/ 50 w 80"/>
                <a:gd name="T21" fmla="*/ 21 h 97"/>
                <a:gd name="T22" fmla="*/ 47 w 80"/>
                <a:gd name="T23" fmla="*/ 16 h 97"/>
                <a:gd name="T24" fmla="*/ 41 w 80"/>
                <a:gd name="T25" fmla="*/ 19 h 97"/>
                <a:gd name="T26" fmla="*/ 33 w 80"/>
                <a:gd name="T27" fmla="*/ 24 h 97"/>
                <a:gd name="T28" fmla="*/ 30 w 80"/>
                <a:gd name="T29" fmla="*/ 25 h 97"/>
                <a:gd name="T30" fmla="*/ 27 w 80"/>
                <a:gd name="T31" fmla="*/ 30 h 97"/>
                <a:gd name="T32" fmla="*/ 33 w 80"/>
                <a:gd name="T33" fmla="*/ 32 h 97"/>
                <a:gd name="T34" fmla="*/ 30 w 80"/>
                <a:gd name="T35" fmla="*/ 35 h 97"/>
                <a:gd name="T36" fmla="*/ 27 w 80"/>
                <a:gd name="T37" fmla="*/ 38 h 97"/>
                <a:gd name="T38" fmla="*/ 25 w 80"/>
                <a:gd name="T39" fmla="*/ 41 h 97"/>
                <a:gd name="T40" fmla="*/ 21 w 80"/>
                <a:gd name="T41" fmla="*/ 41 h 97"/>
                <a:gd name="T42" fmla="*/ 18 w 80"/>
                <a:gd name="T43" fmla="*/ 40 h 97"/>
                <a:gd name="T44" fmla="*/ 15 w 80"/>
                <a:gd name="T45" fmla="*/ 34 h 97"/>
                <a:gd name="T46" fmla="*/ 10 w 80"/>
                <a:gd name="T47" fmla="*/ 35 h 97"/>
                <a:gd name="T48" fmla="*/ 5 w 80"/>
                <a:gd name="T49" fmla="*/ 36 h 97"/>
                <a:gd name="T50" fmla="*/ 0 w 80"/>
                <a:gd name="T51" fmla="*/ 36 h 97"/>
                <a:gd name="T52" fmla="*/ 0 w 80"/>
                <a:gd name="T53" fmla="*/ 31 h 97"/>
                <a:gd name="T54" fmla="*/ 0 w 80"/>
                <a:gd name="T55" fmla="*/ 27 h 97"/>
                <a:gd name="T56" fmla="*/ 5 w 80"/>
                <a:gd name="T57" fmla="*/ 24 h 97"/>
                <a:gd name="T58" fmla="*/ 13 w 80"/>
                <a:gd name="T59" fmla="*/ 24 h 97"/>
                <a:gd name="T60" fmla="*/ 13 w 80"/>
                <a:gd name="T61" fmla="*/ 19 h 97"/>
                <a:gd name="T62" fmla="*/ 21 w 80"/>
                <a:gd name="T63" fmla="*/ 19 h 97"/>
                <a:gd name="T64" fmla="*/ 18 w 80"/>
                <a:gd name="T65" fmla="*/ 16 h 97"/>
                <a:gd name="T66" fmla="*/ 22 w 80"/>
                <a:gd name="T67" fmla="*/ 12 h 97"/>
                <a:gd name="T68" fmla="*/ 27 w 80"/>
                <a:gd name="T69" fmla="*/ 9 h 97"/>
                <a:gd name="T70" fmla="*/ 35 w 80"/>
                <a:gd name="T71" fmla="*/ 4 h 97"/>
                <a:gd name="T72" fmla="*/ 46 w 80"/>
                <a:gd name="T73" fmla="*/ 4 h 97"/>
                <a:gd name="T74" fmla="*/ 55 w 80"/>
                <a:gd name="T75" fmla="*/ 0 h 97"/>
                <a:gd name="T76" fmla="*/ 66 w 80"/>
                <a:gd name="T77" fmla="*/ 0 h 97"/>
                <a:gd name="T78" fmla="*/ 68 w 80"/>
                <a:gd name="T79" fmla="*/ 4 h 97"/>
                <a:gd name="T80" fmla="*/ 63 w 80"/>
                <a:gd name="T81" fmla="*/ 9 h 97"/>
                <a:gd name="T82" fmla="*/ 71 w 80"/>
                <a:gd name="T83" fmla="*/ 11 h 97"/>
                <a:gd name="T84" fmla="*/ 79 w 80"/>
                <a:gd name="T85" fmla="*/ 12 h 97"/>
                <a:gd name="T86" fmla="*/ 79 w 80"/>
                <a:gd name="T87" fmla="*/ 16 h 97"/>
                <a:gd name="T88" fmla="*/ 79 w 80"/>
                <a:gd name="T89" fmla="*/ 19 h 97"/>
                <a:gd name="T90" fmla="*/ 80 w 80"/>
                <a:gd name="T91" fmla="*/ 21 h 97"/>
                <a:gd name="T92" fmla="*/ 79 w 80"/>
                <a:gd name="T93" fmla="*/ 41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97"/>
                <a:gd name="T143" fmla="*/ 80 w 80"/>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97">
                  <a:moveTo>
                    <a:pt x="41" y="83"/>
                  </a:moveTo>
                  <a:lnTo>
                    <a:pt x="41" y="84"/>
                  </a:lnTo>
                  <a:lnTo>
                    <a:pt x="46" y="86"/>
                  </a:lnTo>
                  <a:lnTo>
                    <a:pt x="46" y="84"/>
                  </a:lnTo>
                  <a:lnTo>
                    <a:pt x="46" y="83"/>
                  </a:lnTo>
                  <a:lnTo>
                    <a:pt x="50" y="80"/>
                  </a:lnTo>
                  <a:lnTo>
                    <a:pt x="55" y="80"/>
                  </a:lnTo>
                  <a:lnTo>
                    <a:pt x="58" y="78"/>
                  </a:lnTo>
                  <a:lnTo>
                    <a:pt x="61" y="76"/>
                  </a:lnTo>
                  <a:lnTo>
                    <a:pt x="58" y="75"/>
                  </a:lnTo>
                  <a:lnTo>
                    <a:pt x="58" y="72"/>
                  </a:lnTo>
                  <a:lnTo>
                    <a:pt x="58" y="70"/>
                  </a:lnTo>
                  <a:lnTo>
                    <a:pt x="55" y="70"/>
                  </a:lnTo>
                  <a:lnTo>
                    <a:pt x="50" y="72"/>
                  </a:lnTo>
                  <a:lnTo>
                    <a:pt x="46" y="76"/>
                  </a:lnTo>
                  <a:lnTo>
                    <a:pt x="46" y="75"/>
                  </a:lnTo>
                  <a:lnTo>
                    <a:pt x="43" y="70"/>
                  </a:lnTo>
                  <a:lnTo>
                    <a:pt x="43" y="65"/>
                  </a:lnTo>
                  <a:lnTo>
                    <a:pt x="41" y="62"/>
                  </a:lnTo>
                  <a:lnTo>
                    <a:pt x="41" y="59"/>
                  </a:lnTo>
                  <a:lnTo>
                    <a:pt x="43" y="56"/>
                  </a:lnTo>
                  <a:lnTo>
                    <a:pt x="50" y="48"/>
                  </a:lnTo>
                  <a:lnTo>
                    <a:pt x="50" y="42"/>
                  </a:lnTo>
                  <a:lnTo>
                    <a:pt x="47" y="37"/>
                  </a:lnTo>
                  <a:lnTo>
                    <a:pt x="43" y="37"/>
                  </a:lnTo>
                  <a:lnTo>
                    <a:pt x="41" y="44"/>
                  </a:lnTo>
                  <a:lnTo>
                    <a:pt x="35" y="48"/>
                  </a:lnTo>
                  <a:lnTo>
                    <a:pt x="33" y="55"/>
                  </a:lnTo>
                  <a:lnTo>
                    <a:pt x="33" y="58"/>
                  </a:lnTo>
                  <a:lnTo>
                    <a:pt x="30" y="59"/>
                  </a:lnTo>
                  <a:lnTo>
                    <a:pt x="27" y="64"/>
                  </a:lnTo>
                  <a:lnTo>
                    <a:pt x="27" y="69"/>
                  </a:lnTo>
                  <a:lnTo>
                    <a:pt x="30" y="72"/>
                  </a:lnTo>
                  <a:lnTo>
                    <a:pt x="33" y="76"/>
                  </a:lnTo>
                  <a:lnTo>
                    <a:pt x="33" y="78"/>
                  </a:lnTo>
                  <a:lnTo>
                    <a:pt x="30" y="80"/>
                  </a:lnTo>
                  <a:lnTo>
                    <a:pt x="27" y="86"/>
                  </a:lnTo>
                  <a:lnTo>
                    <a:pt x="27" y="89"/>
                  </a:lnTo>
                  <a:lnTo>
                    <a:pt x="27" y="92"/>
                  </a:lnTo>
                  <a:lnTo>
                    <a:pt x="25" y="95"/>
                  </a:lnTo>
                  <a:lnTo>
                    <a:pt x="22" y="95"/>
                  </a:lnTo>
                  <a:lnTo>
                    <a:pt x="21" y="97"/>
                  </a:lnTo>
                  <a:lnTo>
                    <a:pt x="18" y="97"/>
                  </a:lnTo>
                  <a:lnTo>
                    <a:pt x="18" y="91"/>
                  </a:lnTo>
                  <a:lnTo>
                    <a:pt x="18" y="83"/>
                  </a:lnTo>
                  <a:lnTo>
                    <a:pt x="15" y="78"/>
                  </a:lnTo>
                  <a:lnTo>
                    <a:pt x="13" y="80"/>
                  </a:lnTo>
                  <a:lnTo>
                    <a:pt x="10" y="80"/>
                  </a:lnTo>
                  <a:lnTo>
                    <a:pt x="8" y="83"/>
                  </a:lnTo>
                  <a:lnTo>
                    <a:pt x="5" y="83"/>
                  </a:lnTo>
                  <a:lnTo>
                    <a:pt x="2" y="84"/>
                  </a:lnTo>
                  <a:lnTo>
                    <a:pt x="0" y="83"/>
                  </a:lnTo>
                  <a:lnTo>
                    <a:pt x="0" y="80"/>
                  </a:lnTo>
                  <a:lnTo>
                    <a:pt x="0" y="72"/>
                  </a:lnTo>
                  <a:lnTo>
                    <a:pt x="0" y="69"/>
                  </a:lnTo>
                  <a:lnTo>
                    <a:pt x="0" y="65"/>
                  </a:lnTo>
                  <a:lnTo>
                    <a:pt x="0" y="59"/>
                  </a:lnTo>
                  <a:lnTo>
                    <a:pt x="5" y="58"/>
                  </a:lnTo>
                  <a:lnTo>
                    <a:pt x="8" y="58"/>
                  </a:lnTo>
                  <a:lnTo>
                    <a:pt x="13" y="55"/>
                  </a:lnTo>
                  <a:lnTo>
                    <a:pt x="13" y="50"/>
                  </a:lnTo>
                  <a:lnTo>
                    <a:pt x="13" y="45"/>
                  </a:lnTo>
                  <a:lnTo>
                    <a:pt x="18" y="45"/>
                  </a:lnTo>
                  <a:lnTo>
                    <a:pt x="21" y="44"/>
                  </a:lnTo>
                  <a:lnTo>
                    <a:pt x="18" y="39"/>
                  </a:lnTo>
                  <a:lnTo>
                    <a:pt x="18" y="36"/>
                  </a:lnTo>
                  <a:lnTo>
                    <a:pt x="22" y="34"/>
                  </a:lnTo>
                  <a:lnTo>
                    <a:pt x="22" y="29"/>
                  </a:lnTo>
                  <a:lnTo>
                    <a:pt x="25" y="23"/>
                  </a:lnTo>
                  <a:lnTo>
                    <a:pt x="27" y="20"/>
                  </a:lnTo>
                  <a:lnTo>
                    <a:pt x="30" y="17"/>
                  </a:lnTo>
                  <a:lnTo>
                    <a:pt x="35" y="11"/>
                  </a:lnTo>
                  <a:lnTo>
                    <a:pt x="41" y="7"/>
                  </a:lnTo>
                  <a:lnTo>
                    <a:pt x="46" y="6"/>
                  </a:lnTo>
                  <a:lnTo>
                    <a:pt x="47" y="3"/>
                  </a:lnTo>
                  <a:lnTo>
                    <a:pt x="55" y="0"/>
                  </a:lnTo>
                  <a:lnTo>
                    <a:pt x="58" y="0"/>
                  </a:lnTo>
                  <a:lnTo>
                    <a:pt x="66" y="0"/>
                  </a:lnTo>
                  <a:lnTo>
                    <a:pt x="68" y="3"/>
                  </a:lnTo>
                  <a:lnTo>
                    <a:pt x="68" y="7"/>
                  </a:lnTo>
                  <a:lnTo>
                    <a:pt x="66" y="11"/>
                  </a:lnTo>
                  <a:lnTo>
                    <a:pt x="63" y="20"/>
                  </a:lnTo>
                  <a:lnTo>
                    <a:pt x="66" y="23"/>
                  </a:lnTo>
                  <a:lnTo>
                    <a:pt x="71" y="26"/>
                  </a:lnTo>
                  <a:lnTo>
                    <a:pt x="76" y="29"/>
                  </a:lnTo>
                  <a:lnTo>
                    <a:pt x="79" y="28"/>
                  </a:lnTo>
                  <a:lnTo>
                    <a:pt x="80" y="34"/>
                  </a:lnTo>
                  <a:lnTo>
                    <a:pt x="79" y="36"/>
                  </a:lnTo>
                  <a:lnTo>
                    <a:pt x="79" y="42"/>
                  </a:lnTo>
                  <a:lnTo>
                    <a:pt x="79" y="45"/>
                  </a:lnTo>
                  <a:lnTo>
                    <a:pt x="79" y="51"/>
                  </a:lnTo>
                  <a:lnTo>
                    <a:pt x="80" y="51"/>
                  </a:lnTo>
                  <a:lnTo>
                    <a:pt x="79" y="51"/>
                  </a:lnTo>
                  <a:lnTo>
                    <a:pt x="79" y="97"/>
                  </a:lnTo>
                  <a:lnTo>
                    <a:pt x="41" y="83"/>
                  </a:lnTo>
                  <a:close/>
                </a:path>
              </a:pathLst>
            </a:custGeom>
            <a:solidFill>
              <a:srgbClr val="A4CA95"/>
            </a:solidFill>
            <a:ln w="9525">
              <a:noFill/>
              <a:round/>
              <a:headEnd/>
              <a:tailEnd/>
            </a:ln>
          </p:spPr>
          <p:txBody>
            <a:bodyPr/>
            <a:lstStyle/>
            <a:p>
              <a:endParaRPr lang="en-US"/>
            </a:p>
          </p:txBody>
        </p:sp>
        <p:sp>
          <p:nvSpPr>
            <p:cNvPr id="3294" name="Freeform 455"/>
            <p:cNvSpPr>
              <a:spLocks/>
            </p:cNvSpPr>
            <p:nvPr/>
          </p:nvSpPr>
          <p:spPr bwMode="gray">
            <a:xfrm>
              <a:off x="4611" y="3318"/>
              <a:ext cx="247" cy="106"/>
            </a:xfrm>
            <a:custGeom>
              <a:avLst/>
              <a:gdLst>
                <a:gd name="T0" fmla="*/ 9 w 247"/>
                <a:gd name="T1" fmla="*/ 35 h 121"/>
                <a:gd name="T2" fmla="*/ 20 w 247"/>
                <a:gd name="T3" fmla="*/ 36 h 121"/>
                <a:gd name="T4" fmla="*/ 22 w 247"/>
                <a:gd name="T5" fmla="*/ 40 h 121"/>
                <a:gd name="T6" fmla="*/ 12 w 247"/>
                <a:gd name="T7" fmla="*/ 40 h 121"/>
                <a:gd name="T8" fmla="*/ 9 w 247"/>
                <a:gd name="T9" fmla="*/ 41 h 121"/>
                <a:gd name="T10" fmla="*/ 12 w 247"/>
                <a:gd name="T11" fmla="*/ 46 h 121"/>
                <a:gd name="T12" fmla="*/ 22 w 247"/>
                <a:gd name="T13" fmla="*/ 44 h 121"/>
                <a:gd name="T14" fmla="*/ 28 w 247"/>
                <a:gd name="T15" fmla="*/ 44 h 121"/>
                <a:gd name="T16" fmla="*/ 28 w 247"/>
                <a:gd name="T17" fmla="*/ 40 h 121"/>
                <a:gd name="T18" fmla="*/ 28 w 247"/>
                <a:gd name="T19" fmla="*/ 35 h 121"/>
                <a:gd name="T20" fmla="*/ 33 w 247"/>
                <a:gd name="T21" fmla="*/ 39 h 121"/>
                <a:gd name="T22" fmla="*/ 42 w 247"/>
                <a:gd name="T23" fmla="*/ 36 h 121"/>
                <a:gd name="T24" fmla="*/ 58 w 247"/>
                <a:gd name="T25" fmla="*/ 35 h 121"/>
                <a:gd name="T26" fmla="*/ 72 w 247"/>
                <a:gd name="T27" fmla="*/ 31 h 121"/>
                <a:gd name="T28" fmla="*/ 80 w 247"/>
                <a:gd name="T29" fmla="*/ 31 h 121"/>
                <a:gd name="T30" fmla="*/ 86 w 247"/>
                <a:gd name="T31" fmla="*/ 34 h 121"/>
                <a:gd name="T32" fmla="*/ 86 w 247"/>
                <a:gd name="T33" fmla="*/ 27 h 121"/>
                <a:gd name="T34" fmla="*/ 95 w 247"/>
                <a:gd name="T35" fmla="*/ 21 h 121"/>
                <a:gd name="T36" fmla="*/ 98 w 247"/>
                <a:gd name="T37" fmla="*/ 25 h 121"/>
                <a:gd name="T38" fmla="*/ 98 w 247"/>
                <a:gd name="T39" fmla="*/ 31 h 121"/>
                <a:gd name="T40" fmla="*/ 94 w 247"/>
                <a:gd name="T41" fmla="*/ 40 h 121"/>
                <a:gd name="T42" fmla="*/ 106 w 247"/>
                <a:gd name="T43" fmla="*/ 39 h 121"/>
                <a:gd name="T44" fmla="*/ 111 w 247"/>
                <a:gd name="T45" fmla="*/ 39 h 121"/>
                <a:gd name="T46" fmla="*/ 111 w 247"/>
                <a:gd name="T47" fmla="*/ 33 h 121"/>
                <a:gd name="T48" fmla="*/ 106 w 247"/>
                <a:gd name="T49" fmla="*/ 27 h 121"/>
                <a:gd name="T50" fmla="*/ 106 w 247"/>
                <a:gd name="T51" fmla="*/ 21 h 121"/>
                <a:gd name="T52" fmla="*/ 119 w 247"/>
                <a:gd name="T53" fmla="*/ 26 h 121"/>
                <a:gd name="T54" fmla="*/ 123 w 247"/>
                <a:gd name="T55" fmla="*/ 26 h 121"/>
                <a:gd name="T56" fmla="*/ 128 w 247"/>
                <a:gd name="T57" fmla="*/ 25 h 121"/>
                <a:gd name="T58" fmla="*/ 125 w 247"/>
                <a:gd name="T59" fmla="*/ 18 h 121"/>
                <a:gd name="T60" fmla="*/ 141 w 247"/>
                <a:gd name="T61" fmla="*/ 15 h 121"/>
                <a:gd name="T62" fmla="*/ 144 w 247"/>
                <a:gd name="T63" fmla="*/ 11 h 121"/>
                <a:gd name="T64" fmla="*/ 158 w 247"/>
                <a:gd name="T65" fmla="*/ 10 h 121"/>
                <a:gd name="T66" fmla="*/ 164 w 247"/>
                <a:gd name="T67" fmla="*/ 9 h 121"/>
                <a:gd name="T68" fmla="*/ 170 w 247"/>
                <a:gd name="T69" fmla="*/ 7 h 121"/>
                <a:gd name="T70" fmla="*/ 173 w 247"/>
                <a:gd name="T71" fmla="*/ 4 h 121"/>
                <a:gd name="T72" fmla="*/ 181 w 247"/>
                <a:gd name="T73" fmla="*/ 0 h 121"/>
                <a:gd name="T74" fmla="*/ 183 w 247"/>
                <a:gd name="T75" fmla="*/ 4 h 121"/>
                <a:gd name="T76" fmla="*/ 191 w 247"/>
                <a:gd name="T77" fmla="*/ 4 h 121"/>
                <a:gd name="T78" fmla="*/ 202 w 247"/>
                <a:gd name="T79" fmla="*/ 6 h 121"/>
                <a:gd name="T80" fmla="*/ 202 w 247"/>
                <a:gd name="T81" fmla="*/ 12 h 121"/>
                <a:gd name="T82" fmla="*/ 189 w 247"/>
                <a:gd name="T83" fmla="*/ 17 h 121"/>
                <a:gd name="T84" fmla="*/ 198 w 247"/>
                <a:gd name="T85" fmla="*/ 17 h 121"/>
                <a:gd name="T86" fmla="*/ 206 w 247"/>
                <a:gd name="T87" fmla="*/ 18 h 121"/>
                <a:gd name="T88" fmla="*/ 219 w 247"/>
                <a:gd name="T89" fmla="*/ 21 h 121"/>
                <a:gd name="T90" fmla="*/ 230 w 247"/>
                <a:gd name="T91" fmla="*/ 19 h 121"/>
                <a:gd name="T92" fmla="*/ 236 w 247"/>
                <a:gd name="T93" fmla="*/ 18 h 121"/>
                <a:gd name="T94" fmla="*/ 244 w 247"/>
                <a:gd name="T95" fmla="*/ 21 h 121"/>
                <a:gd name="T96" fmla="*/ 247 w 247"/>
                <a:gd name="T97" fmla="*/ 22 h 121"/>
                <a:gd name="T98" fmla="*/ 0 w 247"/>
                <a:gd name="T99" fmla="*/ 35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121"/>
                <a:gd name="T152" fmla="*/ 247 w 247"/>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121">
                  <a:moveTo>
                    <a:pt x="0" y="89"/>
                  </a:moveTo>
                  <a:lnTo>
                    <a:pt x="8" y="91"/>
                  </a:lnTo>
                  <a:lnTo>
                    <a:pt x="9" y="91"/>
                  </a:lnTo>
                  <a:lnTo>
                    <a:pt x="17" y="91"/>
                  </a:lnTo>
                  <a:lnTo>
                    <a:pt x="17" y="92"/>
                  </a:lnTo>
                  <a:lnTo>
                    <a:pt x="20" y="92"/>
                  </a:lnTo>
                  <a:lnTo>
                    <a:pt x="20" y="97"/>
                  </a:lnTo>
                  <a:lnTo>
                    <a:pt x="22" y="97"/>
                  </a:lnTo>
                  <a:lnTo>
                    <a:pt x="22" y="99"/>
                  </a:lnTo>
                  <a:lnTo>
                    <a:pt x="20" y="100"/>
                  </a:lnTo>
                  <a:lnTo>
                    <a:pt x="15" y="102"/>
                  </a:lnTo>
                  <a:lnTo>
                    <a:pt x="12" y="102"/>
                  </a:lnTo>
                  <a:lnTo>
                    <a:pt x="15" y="102"/>
                  </a:lnTo>
                  <a:lnTo>
                    <a:pt x="12" y="102"/>
                  </a:lnTo>
                  <a:lnTo>
                    <a:pt x="9" y="105"/>
                  </a:lnTo>
                  <a:lnTo>
                    <a:pt x="9" y="108"/>
                  </a:lnTo>
                  <a:lnTo>
                    <a:pt x="9" y="113"/>
                  </a:lnTo>
                  <a:lnTo>
                    <a:pt x="12" y="114"/>
                  </a:lnTo>
                  <a:lnTo>
                    <a:pt x="15" y="114"/>
                  </a:lnTo>
                  <a:lnTo>
                    <a:pt x="20" y="113"/>
                  </a:lnTo>
                  <a:lnTo>
                    <a:pt x="22" y="111"/>
                  </a:lnTo>
                  <a:lnTo>
                    <a:pt x="25" y="108"/>
                  </a:lnTo>
                  <a:lnTo>
                    <a:pt x="25" y="107"/>
                  </a:lnTo>
                  <a:lnTo>
                    <a:pt x="28" y="111"/>
                  </a:lnTo>
                  <a:lnTo>
                    <a:pt x="28" y="105"/>
                  </a:lnTo>
                  <a:lnTo>
                    <a:pt x="28" y="102"/>
                  </a:lnTo>
                  <a:lnTo>
                    <a:pt x="28" y="100"/>
                  </a:lnTo>
                  <a:lnTo>
                    <a:pt x="28" y="99"/>
                  </a:lnTo>
                  <a:lnTo>
                    <a:pt x="30" y="96"/>
                  </a:lnTo>
                  <a:lnTo>
                    <a:pt x="28" y="91"/>
                  </a:lnTo>
                  <a:lnTo>
                    <a:pt x="30" y="86"/>
                  </a:lnTo>
                  <a:lnTo>
                    <a:pt x="34" y="89"/>
                  </a:lnTo>
                  <a:lnTo>
                    <a:pt x="33" y="96"/>
                  </a:lnTo>
                  <a:lnTo>
                    <a:pt x="34" y="99"/>
                  </a:lnTo>
                  <a:lnTo>
                    <a:pt x="40" y="97"/>
                  </a:lnTo>
                  <a:lnTo>
                    <a:pt x="42" y="92"/>
                  </a:lnTo>
                  <a:lnTo>
                    <a:pt x="47" y="89"/>
                  </a:lnTo>
                  <a:lnTo>
                    <a:pt x="55" y="86"/>
                  </a:lnTo>
                  <a:lnTo>
                    <a:pt x="58" y="89"/>
                  </a:lnTo>
                  <a:lnTo>
                    <a:pt x="66" y="86"/>
                  </a:lnTo>
                  <a:lnTo>
                    <a:pt x="67" y="86"/>
                  </a:lnTo>
                  <a:lnTo>
                    <a:pt x="72" y="78"/>
                  </a:lnTo>
                  <a:lnTo>
                    <a:pt x="80" y="78"/>
                  </a:lnTo>
                  <a:lnTo>
                    <a:pt x="83" y="80"/>
                  </a:lnTo>
                  <a:lnTo>
                    <a:pt x="80" y="78"/>
                  </a:lnTo>
                  <a:lnTo>
                    <a:pt x="83" y="78"/>
                  </a:lnTo>
                  <a:lnTo>
                    <a:pt x="83" y="85"/>
                  </a:lnTo>
                  <a:lnTo>
                    <a:pt x="86" y="86"/>
                  </a:lnTo>
                  <a:lnTo>
                    <a:pt x="87" y="78"/>
                  </a:lnTo>
                  <a:lnTo>
                    <a:pt x="86" y="78"/>
                  </a:lnTo>
                  <a:lnTo>
                    <a:pt x="86" y="70"/>
                  </a:lnTo>
                  <a:lnTo>
                    <a:pt x="86" y="66"/>
                  </a:lnTo>
                  <a:lnTo>
                    <a:pt x="91" y="56"/>
                  </a:lnTo>
                  <a:lnTo>
                    <a:pt x="95" y="52"/>
                  </a:lnTo>
                  <a:lnTo>
                    <a:pt x="103" y="50"/>
                  </a:lnTo>
                  <a:lnTo>
                    <a:pt x="100" y="56"/>
                  </a:lnTo>
                  <a:lnTo>
                    <a:pt x="98" y="63"/>
                  </a:lnTo>
                  <a:lnTo>
                    <a:pt x="95" y="66"/>
                  </a:lnTo>
                  <a:lnTo>
                    <a:pt x="98" y="70"/>
                  </a:lnTo>
                  <a:lnTo>
                    <a:pt x="98" y="77"/>
                  </a:lnTo>
                  <a:lnTo>
                    <a:pt x="98" y="86"/>
                  </a:lnTo>
                  <a:lnTo>
                    <a:pt x="98" y="92"/>
                  </a:lnTo>
                  <a:lnTo>
                    <a:pt x="94" y="100"/>
                  </a:lnTo>
                  <a:lnTo>
                    <a:pt x="95" y="107"/>
                  </a:lnTo>
                  <a:lnTo>
                    <a:pt x="100" y="105"/>
                  </a:lnTo>
                  <a:lnTo>
                    <a:pt x="106" y="97"/>
                  </a:lnTo>
                  <a:lnTo>
                    <a:pt x="106" y="92"/>
                  </a:lnTo>
                  <a:lnTo>
                    <a:pt x="108" y="89"/>
                  </a:lnTo>
                  <a:lnTo>
                    <a:pt x="111" y="96"/>
                  </a:lnTo>
                  <a:lnTo>
                    <a:pt x="116" y="91"/>
                  </a:lnTo>
                  <a:lnTo>
                    <a:pt x="116" y="85"/>
                  </a:lnTo>
                  <a:lnTo>
                    <a:pt x="111" y="83"/>
                  </a:lnTo>
                  <a:lnTo>
                    <a:pt x="106" y="80"/>
                  </a:lnTo>
                  <a:lnTo>
                    <a:pt x="106" y="77"/>
                  </a:lnTo>
                  <a:lnTo>
                    <a:pt x="106" y="70"/>
                  </a:lnTo>
                  <a:lnTo>
                    <a:pt x="103" y="66"/>
                  </a:lnTo>
                  <a:lnTo>
                    <a:pt x="100" y="63"/>
                  </a:lnTo>
                  <a:lnTo>
                    <a:pt x="106" y="52"/>
                  </a:lnTo>
                  <a:lnTo>
                    <a:pt x="111" y="56"/>
                  </a:lnTo>
                  <a:lnTo>
                    <a:pt x="116" y="66"/>
                  </a:lnTo>
                  <a:lnTo>
                    <a:pt x="119" y="66"/>
                  </a:lnTo>
                  <a:lnTo>
                    <a:pt x="116" y="64"/>
                  </a:lnTo>
                  <a:lnTo>
                    <a:pt x="116" y="56"/>
                  </a:lnTo>
                  <a:lnTo>
                    <a:pt x="123" y="66"/>
                  </a:lnTo>
                  <a:lnTo>
                    <a:pt x="125" y="70"/>
                  </a:lnTo>
                  <a:lnTo>
                    <a:pt x="128" y="70"/>
                  </a:lnTo>
                  <a:lnTo>
                    <a:pt x="128" y="64"/>
                  </a:lnTo>
                  <a:lnTo>
                    <a:pt x="123" y="56"/>
                  </a:lnTo>
                  <a:lnTo>
                    <a:pt x="120" y="55"/>
                  </a:lnTo>
                  <a:lnTo>
                    <a:pt x="125" y="44"/>
                  </a:lnTo>
                  <a:lnTo>
                    <a:pt x="133" y="44"/>
                  </a:lnTo>
                  <a:lnTo>
                    <a:pt x="141" y="42"/>
                  </a:lnTo>
                  <a:lnTo>
                    <a:pt x="141" y="37"/>
                  </a:lnTo>
                  <a:lnTo>
                    <a:pt x="141" y="34"/>
                  </a:lnTo>
                  <a:lnTo>
                    <a:pt x="137" y="31"/>
                  </a:lnTo>
                  <a:lnTo>
                    <a:pt x="144" y="28"/>
                  </a:lnTo>
                  <a:lnTo>
                    <a:pt x="148" y="25"/>
                  </a:lnTo>
                  <a:lnTo>
                    <a:pt x="153" y="25"/>
                  </a:lnTo>
                  <a:lnTo>
                    <a:pt x="158" y="23"/>
                  </a:lnTo>
                  <a:lnTo>
                    <a:pt x="153" y="19"/>
                  </a:lnTo>
                  <a:lnTo>
                    <a:pt x="161" y="17"/>
                  </a:lnTo>
                  <a:lnTo>
                    <a:pt x="164" y="22"/>
                  </a:lnTo>
                  <a:lnTo>
                    <a:pt x="166" y="23"/>
                  </a:lnTo>
                  <a:lnTo>
                    <a:pt x="169" y="22"/>
                  </a:lnTo>
                  <a:lnTo>
                    <a:pt x="170" y="17"/>
                  </a:lnTo>
                  <a:lnTo>
                    <a:pt x="173" y="17"/>
                  </a:lnTo>
                  <a:lnTo>
                    <a:pt x="173" y="14"/>
                  </a:lnTo>
                  <a:lnTo>
                    <a:pt x="173" y="11"/>
                  </a:lnTo>
                  <a:lnTo>
                    <a:pt x="177" y="8"/>
                  </a:lnTo>
                  <a:lnTo>
                    <a:pt x="178" y="3"/>
                  </a:lnTo>
                  <a:lnTo>
                    <a:pt x="181" y="0"/>
                  </a:lnTo>
                  <a:lnTo>
                    <a:pt x="186" y="1"/>
                  </a:lnTo>
                  <a:lnTo>
                    <a:pt x="183" y="6"/>
                  </a:lnTo>
                  <a:lnTo>
                    <a:pt x="183" y="8"/>
                  </a:lnTo>
                  <a:lnTo>
                    <a:pt x="186" y="9"/>
                  </a:lnTo>
                  <a:lnTo>
                    <a:pt x="186" y="11"/>
                  </a:lnTo>
                  <a:lnTo>
                    <a:pt x="191" y="11"/>
                  </a:lnTo>
                  <a:lnTo>
                    <a:pt x="197" y="8"/>
                  </a:lnTo>
                  <a:lnTo>
                    <a:pt x="202" y="11"/>
                  </a:lnTo>
                  <a:lnTo>
                    <a:pt x="202" y="15"/>
                  </a:lnTo>
                  <a:lnTo>
                    <a:pt x="203" y="22"/>
                  </a:lnTo>
                  <a:lnTo>
                    <a:pt x="203" y="25"/>
                  </a:lnTo>
                  <a:lnTo>
                    <a:pt x="202" y="30"/>
                  </a:lnTo>
                  <a:lnTo>
                    <a:pt x="197" y="34"/>
                  </a:lnTo>
                  <a:lnTo>
                    <a:pt x="191" y="36"/>
                  </a:lnTo>
                  <a:lnTo>
                    <a:pt x="189" y="42"/>
                  </a:lnTo>
                  <a:lnTo>
                    <a:pt x="177" y="48"/>
                  </a:lnTo>
                  <a:lnTo>
                    <a:pt x="194" y="44"/>
                  </a:lnTo>
                  <a:lnTo>
                    <a:pt x="198" y="41"/>
                  </a:lnTo>
                  <a:lnTo>
                    <a:pt x="206" y="42"/>
                  </a:lnTo>
                  <a:lnTo>
                    <a:pt x="214" y="44"/>
                  </a:lnTo>
                  <a:lnTo>
                    <a:pt x="206" y="44"/>
                  </a:lnTo>
                  <a:lnTo>
                    <a:pt x="211" y="44"/>
                  </a:lnTo>
                  <a:lnTo>
                    <a:pt x="217" y="48"/>
                  </a:lnTo>
                  <a:lnTo>
                    <a:pt x="219" y="52"/>
                  </a:lnTo>
                  <a:lnTo>
                    <a:pt x="227" y="52"/>
                  </a:lnTo>
                  <a:lnTo>
                    <a:pt x="231" y="55"/>
                  </a:lnTo>
                  <a:lnTo>
                    <a:pt x="230" y="48"/>
                  </a:lnTo>
                  <a:lnTo>
                    <a:pt x="227" y="44"/>
                  </a:lnTo>
                  <a:lnTo>
                    <a:pt x="231" y="44"/>
                  </a:lnTo>
                  <a:lnTo>
                    <a:pt x="236" y="45"/>
                  </a:lnTo>
                  <a:lnTo>
                    <a:pt x="231" y="42"/>
                  </a:lnTo>
                  <a:lnTo>
                    <a:pt x="242" y="45"/>
                  </a:lnTo>
                  <a:lnTo>
                    <a:pt x="244" y="52"/>
                  </a:lnTo>
                  <a:lnTo>
                    <a:pt x="247" y="52"/>
                  </a:lnTo>
                  <a:lnTo>
                    <a:pt x="239" y="48"/>
                  </a:lnTo>
                  <a:lnTo>
                    <a:pt x="247" y="55"/>
                  </a:lnTo>
                  <a:lnTo>
                    <a:pt x="242" y="58"/>
                  </a:lnTo>
                  <a:lnTo>
                    <a:pt x="239" y="121"/>
                  </a:lnTo>
                  <a:lnTo>
                    <a:pt x="0" y="89"/>
                  </a:lnTo>
                  <a:close/>
                </a:path>
              </a:pathLst>
            </a:custGeom>
            <a:solidFill>
              <a:srgbClr val="A4CA95"/>
            </a:solidFill>
            <a:ln w="9525">
              <a:noFill/>
              <a:round/>
              <a:headEnd/>
              <a:tailEnd/>
            </a:ln>
          </p:spPr>
          <p:txBody>
            <a:bodyPr/>
            <a:lstStyle/>
            <a:p>
              <a:endParaRPr lang="en-US"/>
            </a:p>
          </p:txBody>
        </p:sp>
        <p:sp>
          <p:nvSpPr>
            <p:cNvPr id="3295" name="Freeform 456"/>
            <p:cNvSpPr>
              <a:spLocks/>
            </p:cNvSpPr>
            <p:nvPr/>
          </p:nvSpPr>
          <p:spPr bwMode="gray">
            <a:xfrm>
              <a:off x="4850" y="3364"/>
              <a:ext cx="157" cy="121"/>
            </a:xfrm>
            <a:custGeom>
              <a:avLst/>
              <a:gdLst>
                <a:gd name="T0" fmla="*/ 3 w 157"/>
                <a:gd name="T1" fmla="*/ 4 h 138"/>
                <a:gd name="T2" fmla="*/ 5 w 157"/>
                <a:gd name="T3" fmla="*/ 8 h 138"/>
                <a:gd name="T4" fmla="*/ 10 w 157"/>
                <a:gd name="T5" fmla="*/ 4 h 138"/>
                <a:gd name="T6" fmla="*/ 20 w 157"/>
                <a:gd name="T7" fmla="*/ 6 h 138"/>
                <a:gd name="T8" fmla="*/ 28 w 157"/>
                <a:gd name="T9" fmla="*/ 5 h 138"/>
                <a:gd name="T10" fmla="*/ 28 w 157"/>
                <a:gd name="T11" fmla="*/ 4 h 138"/>
                <a:gd name="T12" fmla="*/ 38 w 157"/>
                <a:gd name="T13" fmla="*/ 3 h 138"/>
                <a:gd name="T14" fmla="*/ 35 w 157"/>
                <a:gd name="T15" fmla="*/ 3 h 138"/>
                <a:gd name="T16" fmla="*/ 45 w 157"/>
                <a:gd name="T17" fmla="*/ 4 h 138"/>
                <a:gd name="T18" fmla="*/ 45 w 157"/>
                <a:gd name="T19" fmla="*/ 6 h 138"/>
                <a:gd name="T20" fmla="*/ 56 w 157"/>
                <a:gd name="T21" fmla="*/ 5 h 138"/>
                <a:gd name="T22" fmla="*/ 60 w 157"/>
                <a:gd name="T23" fmla="*/ 7 h 138"/>
                <a:gd name="T24" fmla="*/ 74 w 157"/>
                <a:gd name="T25" fmla="*/ 7 h 138"/>
                <a:gd name="T26" fmla="*/ 81 w 157"/>
                <a:gd name="T27" fmla="*/ 11 h 138"/>
                <a:gd name="T28" fmla="*/ 81 w 157"/>
                <a:gd name="T29" fmla="*/ 13 h 138"/>
                <a:gd name="T30" fmla="*/ 94 w 157"/>
                <a:gd name="T31" fmla="*/ 12 h 138"/>
                <a:gd name="T32" fmla="*/ 103 w 157"/>
                <a:gd name="T33" fmla="*/ 12 h 138"/>
                <a:gd name="T34" fmla="*/ 106 w 157"/>
                <a:gd name="T35" fmla="*/ 16 h 138"/>
                <a:gd name="T36" fmla="*/ 121 w 157"/>
                <a:gd name="T37" fmla="*/ 11 h 138"/>
                <a:gd name="T38" fmla="*/ 124 w 157"/>
                <a:gd name="T39" fmla="*/ 14 h 138"/>
                <a:gd name="T40" fmla="*/ 139 w 157"/>
                <a:gd name="T41" fmla="*/ 16 h 138"/>
                <a:gd name="T42" fmla="*/ 149 w 157"/>
                <a:gd name="T43" fmla="*/ 19 h 138"/>
                <a:gd name="T44" fmla="*/ 149 w 157"/>
                <a:gd name="T45" fmla="*/ 25 h 138"/>
                <a:gd name="T46" fmla="*/ 149 w 157"/>
                <a:gd name="T47" fmla="*/ 27 h 138"/>
                <a:gd name="T48" fmla="*/ 147 w 157"/>
                <a:gd name="T49" fmla="*/ 29 h 138"/>
                <a:gd name="T50" fmla="*/ 147 w 157"/>
                <a:gd name="T51" fmla="*/ 29 h 138"/>
                <a:gd name="T52" fmla="*/ 147 w 157"/>
                <a:gd name="T53" fmla="*/ 29 h 138"/>
                <a:gd name="T54" fmla="*/ 147 w 157"/>
                <a:gd name="T55" fmla="*/ 29 h 138"/>
                <a:gd name="T56" fmla="*/ 147 w 157"/>
                <a:gd name="T57" fmla="*/ 29 h 138"/>
                <a:gd name="T58" fmla="*/ 153 w 157"/>
                <a:gd name="T59" fmla="*/ 34 h 138"/>
                <a:gd name="T60" fmla="*/ 149 w 157"/>
                <a:gd name="T61" fmla="*/ 32 h 138"/>
                <a:gd name="T62" fmla="*/ 147 w 157"/>
                <a:gd name="T63" fmla="*/ 27 h 138"/>
                <a:gd name="T64" fmla="*/ 136 w 157"/>
                <a:gd name="T65" fmla="*/ 24 h 138"/>
                <a:gd name="T66" fmla="*/ 136 w 157"/>
                <a:gd name="T67" fmla="*/ 26 h 138"/>
                <a:gd name="T68" fmla="*/ 124 w 157"/>
                <a:gd name="T69" fmla="*/ 27 h 138"/>
                <a:gd name="T70" fmla="*/ 131 w 157"/>
                <a:gd name="T71" fmla="*/ 32 h 138"/>
                <a:gd name="T72" fmla="*/ 121 w 157"/>
                <a:gd name="T73" fmla="*/ 32 h 138"/>
                <a:gd name="T74" fmla="*/ 114 w 157"/>
                <a:gd name="T75" fmla="*/ 35 h 138"/>
                <a:gd name="T76" fmla="*/ 103 w 157"/>
                <a:gd name="T77" fmla="*/ 38 h 138"/>
                <a:gd name="T78" fmla="*/ 96 w 157"/>
                <a:gd name="T79" fmla="*/ 39 h 138"/>
                <a:gd name="T80" fmla="*/ 91 w 157"/>
                <a:gd name="T81" fmla="*/ 38 h 138"/>
                <a:gd name="T82" fmla="*/ 88 w 157"/>
                <a:gd name="T83" fmla="*/ 43 h 138"/>
                <a:gd name="T84" fmla="*/ 86 w 157"/>
                <a:gd name="T85" fmla="*/ 46 h 138"/>
                <a:gd name="T86" fmla="*/ 81 w 157"/>
                <a:gd name="T87" fmla="*/ 51 h 138"/>
                <a:gd name="T88" fmla="*/ 74 w 157"/>
                <a:gd name="T89" fmla="*/ 55 h 138"/>
                <a:gd name="T90" fmla="*/ 67 w 157"/>
                <a:gd name="T91" fmla="*/ 53 h 138"/>
                <a:gd name="T92" fmla="*/ 70 w 157"/>
                <a:gd name="T93" fmla="*/ 46 h 138"/>
                <a:gd name="T94" fmla="*/ 75 w 157"/>
                <a:gd name="T95" fmla="*/ 40 h 138"/>
                <a:gd name="T96" fmla="*/ 94 w 157"/>
                <a:gd name="T97" fmla="*/ 34 h 138"/>
                <a:gd name="T98" fmla="*/ 94 w 157"/>
                <a:gd name="T99" fmla="*/ 30 h 138"/>
                <a:gd name="T100" fmla="*/ 86 w 157"/>
                <a:gd name="T101" fmla="*/ 33 h 138"/>
                <a:gd name="T102" fmla="*/ 78 w 157"/>
                <a:gd name="T103" fmla="*/ 33 h 138"/>
                <a:gd name="T104" fmla="*/ 70 w 157"/>
                <a:gd name="T105" fmla="*/ 34 h 138"/>
                <a:gd name="T106" fmla="*/ 70 w 157"/>
                <a:gd name="T107" fmla="*/ 38 h 138"/>
                <a:gd name="T108" fmla="*/ 63 w 157"/>
                <a:gd name="T109" fmla="*/ 39 h 138"/>
                <a:gd name="T110" fmla="*/ 50 w 157"/>
                <a:gd name="T111" fmla="*/ 40 h 138"/>
                <a:gd name="T112" fmla="*/ 8 w 157"/>
                <a:gd name="T113" fmla="*/ 3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38"/>
                <a:gd name="T173" fmla="*/ 157 w 157"/>
                <a:gd name="T174" fmla="*/ 138 h 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38">
                  <a:moveTo>
                    <a:pt x="8" y="3"/>
                  </a:moveTo>
                  <a:lnTo>
                    <a:pt x="3" y="7"/>
                  </a:lnTo>
                  <a:lnTo>
                    <a:pt x="0" y="14"/>
                  </a:lnTo>
                  <a:lnTo>
                    <a:pt x="5" y="18"/>
                  </a:lnTo>
                  <a:lnTo>
                    <a:pt x="10" y="17"/>
                  </a:lnTo>
                  <a:lnTo>
                    <a:pt x="10" y="11"/>
                  </a:lnTo>
                  <a:lnTo>
                    <a:pt x="16" y="7"/>
                  </a:lnTo>
                  <a:lnTo>
                    <a:pt x="20" y="14"/>
                  </a:lnTo>
                  <a:lnTo>
                    <a:pt x="24" y="17"/>
                  </a:lnTo>
                  <a:lnTo>
                    <a:pt x="28" y="12"/>
                  </a:lnTo>
                  <a:lnTo>
                    <a:pt x="33" y="11"/>
                  </a:lnTo>
                  <a:lnTo>
                    <a:pt x="28" y="4"/>
                  </a:lnTo>
                  <a:lnTo>
                    <a:pt x="35" y="3"/>
                  </a:lnTo>
                  <a:lnTo>
                    <a:pt x="38" y="3"/>
                  </a:lnTo>
                  <a:lnTo>
                    <a:pt x="35" y="4"/>
                  </a:lnTo>
                  <a:lnTo>
                    <a:pt x="35" y="3"/>
                  </a:lnTo>
                  <a:lnTo>
                    <a:pt x="41" y="0"/>
                  </a:lnTo>
                  <a:lnTo>
                    <a:pt x="45" y="6"/>
                  </a:lnTo>
                  <a:lnTo>
                    <a:pt x="42" y="14"/>
                  </a:lnTo>
                  <a:lnTo>
                    <a:pt x="45" y="14"/>
                  </a:lnTo>
                  <a:lnTo>
                    <a:pt x="49" y="4"/>
                  </a:lnTo>
                  <a:lnTo>
                    <a:pt x="56" y="12"/>
                  </a:lnTo>
                  <a:lnTo>
                    <a:pt x="58" y="12"/>
                  </a:lnTo>
                  <a:lnTo>
                    <a:pt x="60" y="17"/>
                  </a:lnTo>
                  <a:lnTo>
                    <a:pt x="67" y="18"/>
                  </a:lnTo>
                  <a:lnTo>
                    <a:pt x="74" y="17"/>
                  </a:lnTo>
                  <a:lnTo>
                    <a:pt x="75" y="20"/>
                  </a:lnTo>
                  <a:lnTo>
                    <a:pt x="81" y="26"/>
                  </a:lnTo>
                  <a:lnTo>
                    <a:pt x="78" y="31"/>
                  </a:lnTo>
                  <a:lnTo>
                    <a:pt x="81" y="33"/>
                  </a:lnTo>
                  <a:lnTo>
                    <a:pt x="91" y="31"/>
                  </a:lnTo>
                  <a:lnTo>
                    <a:pt x="94" y="31"/>
                  </a:lnTo>
                  <a:lnTo>
                    <a:pt x="100" y="34"/>
                  </a:lnTo>
                  <a:lnTo>
                    <a:pt x="103" y="31"/>
                  </a:lnTo>
                  <a:lnTo>
                    <a:pt x="108" y="40"/>
                  </a:lnTo>
                  <a:lnTo>
                    <a:pt x="106" y="39"/>
                  </a:lnTo>
                  <a:lnTo>
                    <a:pt x="111" y="33"/>
                  </a:lnTo>
                  <a:lnTo>
                    <a:pt x="121" y="28"/>
                  </a:lnTo>
                  <a:lnTo>
                    <a:pt x="116" y="28"/>
                  </a:lnTo>
                  <a:lnTo>
                    <a:pt x="124" y="34"/>
                  </a:lnTo>
                  <a:lnTo>
                    <a:pt x="128" y="37"/>
                  </a:lnTo>
                  <a:lnTo>
                    <a:pt x="139" y="40"/>
                  </a:lnTo>
                  <a:lnTo>
                    <a:pt x="147" y="45"/>
                  </a:lnTo>
                  <a:lnTo>
                    <a:pt x="149" y="48"/>
                  </a:lnTo>
                  <a:lnTo>
                    <a:pt x="149" y="55"/>
                  </a:lnTo>
                  <a:lnTo>
                    <a:pt x="149" y="62"/>
                  </a:lnTo>
                  <a:lnTo>
                    <a:pt x="152" y="69"/>
                  </a:lnTo>
                  <a:lnTo>
                    <a:pt x="149" y="69"/>
                  </a:lnTo>
                  <a:lnTo>
                    <a:pt x="147" y="70"/>
                  </a:lnTo>
                  <a:lnTo>
                    <a:pt x="147" y="73"/>
                  </a:lnTo>
                  <a:lnTo>
                    <a:pt x="147" y="70"/>
                  </a:lnTo>
                  <a:lnTo>
                    <a:pt x="147" y="73"/>
                  </a:lnTo>
                  <a:lnTo>
                    <a:pt x="149" y="73"/>
                  </a:lnTo>
                  <a:lnTo>
                    <a:pt x="147" y="73"/>
                  </a:lnTo>
                  <a:lnTo>
                    <a:pt x="147" y="70"/>
                  </a:lnTo>
                  <a:lnTo>
                    <a:pt x="147" y="73"/>
                  </a:lnTo>
                  <a:lnTo>
                    <a:pt x="147" y="70"/>
                  </a:lnTo>
                  <a:lnTo>
                    <a:pt x="147" y="73"/>
                  </a:lnTo>
                  <a:lnTo>
                    <a:pt x="149" y="76"/>
                  </a:lnTo>
                  <a:lnTo>
                    <a:pt x="153" y="86"/>
                  </a:lnTo>
                  <a:lnTo>
                    <a:pt x="157" y="95"/>
                  </a:lnTo>
                  <a:lnTo>
                    <a:pt x="149" y="81"/>
                  </a:lnTo>
                  <a:lnTo>
                    <a:pt x="149" y="75"/>
                  </a:lnTo>
                  <a:lnTo>
                    <a:pt x="147" y="70"/>
                  </a:lnTo>
                  <a:lnTo>
                    <a:pt x="139" y="62"/>
                  </a:lnTo>
                  <a:lnTo>
                    <a:pt x="136" y="59"/>
                  </a:lnTo>
                  <a:lnTo>
                    <a:pt x="133" y="62"/>
                  </a:lnTo>
                  <a:lnTo>
                    <a:pt x="136" y="66"/>
                  </a:lnTo>
                  <a:lnTo>
                    <a:pt x="131" y="66"/>
                  </a:lnTo>
                  <a:lnTo>
                    <a:pt x="124" y="69"/>
                  </a:lnTo>
                  <a:lnTo>
                    <a:pt x="128" y="76"/>
                  </a:lnTo>
                  <a:lnTo>
                    <a:pt x="131" y="81"/>
                  </a:lnTo>
                  <a:lnTo>
                    <a:pt x="127" y="81"/>
                  </a:lnTo>
                  <a:lnTo>
                    <a:pt x="121" y="81"/>
                  </a:lnTo>
                  <a:lnTo>
                    <a:pt x="116" y="86"/>
                  </a:lnTo>
                  <a:lnTo>
                    <a:pt x="114" y="87"/>
                  </a:lnTo>
                  <a:lnTo>
                    <a:pt x="106" y="94"/>
                  </a:lnTo>
                  <a:lnTo>
                    <a:pt x="103" y="95"/>
                  </a:lnTo>
                  <a:lnTo>
                    <a:pt x="99" y="91"/>
                  </a:lnTo>
                  <a:lnTo>
                    <a:pt x="96" y="97"/>
                  </a:lnTo>
                  <a:lnTo>
                    <a:pt x="94" y="94"/>
                  </a:lnTo>
                  <a:lnTo>
                    <a:pt x="91" y="95"/>
                  </a:lnTo>
                  <a:lnTo>
                    <a:pt x="88" y="102"/>
                  </a:lnTo>
                  <a:lnTo>
                    <a:pt x="88" y="108"/>
                  </a:lnTo>
                  <a:lnTo>
                    <a:pt x="88" y="114"/>
                  </a:lnTo>
                  <a:lnTo>
                    <a:pt x="86" y="117"/>
                  </a:lnTo>
                  <a:lnTo>
                    <a:pt x="83" y="124"/>
                  </a:lnTo>
                  <a:lnTo>
                    <a:pt x="81" y="128"/>
                  </a:lnTo>
                  <a:lnTo>
                    <a:pt x="75" y="135"/>
                  </a:lnTo>
                  <a:lnTo>
                    <a:pt x="74" y="138"/>
                  </a:lnTo>
                  <a:lnTo>
                    <a:pt x="67" y="138"/>
                  </a:lnTo>
                  <a:lnTo>
                    <a:pt x="67" y="130"/>
                  </a:lnTo>
                  <a:lnTo>
                    <a:pt x="70" y="124"/>
                  </a:lnTo>
                  <a:lnTo>
                    <a:pt x="70" y="114"/>
                  </a:lnTo>
                  <a:lnTo>
                    <a:pt x="74" y="108"/>
                  </a:lnTo>
                  <a:lnTo>
                    <a:pt x="75" y="103"/>
                  </a:lnTo>
                  <a:lnTo>
                    <a:pt x="83" y="95"/>
                  </a:lnTo>
                  <a:lnTo>
                    <a:pt x="94" y="86"/>
                  </a:lnTo>
                  <a:lnTo>
                    <a:pt x="94" y="76"/>
                  </a:lnTo>
                  <a:lnTo>
                    <a:pt x="94" y="75"/>
                  </a:lnTo>
                  <a:lnTo>
                    <a:pt x="91" y="75"/>
                  </a:lnTo>
                  <a:lnTo>
                    <a:pt x="86" y="83"/>
                  </a:lnTo>
                  <a:lnTo>
                    <a:pt x="83" y="87"/>
                  </a:lnTo>
                  <a:lnTo>
                    <a:pt x="78" y="83"/>
                  </a:lnTo>
                  <a:lnTo>
                    <a:pt x="74" y="83"/>
                  </a:lnTo>
                  <a:lnTo>
                    <a:pt x="70" y="86"/>
                  </a:lnTo>
                  <a:lnTo>
                    <a:pt x="70" y="91"/>
                  </a:lnTo>
                  <a:lnTo>
                    <a:pt x="70" y="95"/>
                  </a:lnTo>
                  <a:lnTo>
                    <a:pt x="66" y="97"/>
                  </a:lnTo>
                  <a:lnTo>
                    <a:pt x="63" y="97"/>
                  </a:lnTo>
                  <a:lnTo>
                    <a:pt x="53" y="97"/>
                  </a:lnTo>
                  <a:lnTo>
                    <a:pt x="50" y="100"/>
                  </a:lnTo>
                  <a:lnTo>
                    <a:pt x="41" y="97"/>
                  </a:lnTo>
                  <a:lnTo>
                    <a:pt x="8" y="3"/>
                  </a:lnTo>
                  <a:close/>
                </a:path>
              </a:pathLst>
            </a:custGeom>
            <a:solidFill>
              <a:srgbClr val="A4CA95"/>
            </a:solidFill>
            <a:ln w="9525">
              <a:noFill/>
              <a:round/>
              <a:headEnd/>
              <a:tailEnd/>
            </a:ln>
          </p:spPr>
          <p:txBody>
            <a:bodyPr/>
            <a:lstStyle/>
            <a:p>
              <a:endParaRPr lang="en-US"/>
            </a:p>
          </p:txBody>
        </p:sp>
        <p:sp>
          <p:nvSpPr>
            <p:cNvPr id="3296" name="Freeform 457"/>
            <p:cNvSpPr>
              <a:spLocks/>
            </p:cNvSpPr>
            <p:nvPr/>
          </p:nvSpPr>
          <p:spPr bwMode="gray">
            <a:xfrm>
              <a:off x="4727" y="3376"/>
              <a:ext cx="176" cy="165"/>
            </a:xfrm>
            <a:custGeom>
              <a:avLst/>
              <a:gdLst>
                <a:gd name="T0" fmla="*/ 173 w 176"/>
                <a:gd name="T1" fmla="*/ 33 h 188"/>
                <a:gd name="T2" fmla="*/ 173 w 176"/>
                <a:gd name="T3" fmla="*/ 34 h 188"/>
                <a:gd name="T4" fmla="*/ 165 w 176"/>
                <a:gd name="T5" fmla="*/ 36 h 188"/>
                <a:gd name="T6" fmla="*/ 164 w 176"/>
                <a:gd name="T7" fmla="*/ 34 h 188"/>
                <a:gd name="T8" fmla="*/ 161 w 176"/>
                <a:gd name="T9" fmla="*/ 32 h 188"/>
                <a:gd name="T10" fmla="*/ 156 w 176"/>
                <a:gd name="T11" fmla="*/ 34 h 188"/>
                <a:gd name="T12" fmla="*/ 148 w 176"/>
                <a:gd name="T13" fmla="*/ 36 h 188"/>
                <a:gd name="T14" fmla="*/ 139 w 176"/>
                <a:gd name="T15" fmla="*/ 41 h 188"/>
                <a:gd name="T16" fmla="*/ 151 w 176"/>
                <a:gd name="T17" fmla="*/ 43 h 188"/>
                <a:gd name="T18" fmla="*/ 156 w 176"/>
                <a:gd name="T19" fmla="*/ 45 h 188"/>
                <a:gd name="T20" fmla="*/ 151 w 176"/>
                <a:gd name="T21" fmla="*/ 49 h 188"/>
                <a:gd name="T22" fmla="*/ 151 w 176"/>
                <a:gd name="T23" fmla="*/ 51 h 188"/>
                <a:gd name="T24" fmla="*/ 147 w 176"/>
                <a:gd name="T25" fmla="*/ 55 h 188"/>
                <a:gd name="T26" fmla="*/ 143 w 176"/>
                <a:gd name="T27" fmla="*/ 58 h 188"/>
                <a:gd name="T28" fmla="*/ 136 w 176"/>
                <a:gd name="T29" fmla="*/ 61 h 188"/>
                <a:gd name="T30" fmla="*/ 131 w 176"/>
                <a:gd name="T31" fmla="*/ 63 h 188"/>
                <a:gd name="T32" fmla="*/ 123 w 176"/>
                <a:gd name="T33" fmla="*/ 64 h 188"/>
                <a:gd name="T34" fmla="*/ 118 w 176"/>
                <a:gd name="T35" fmla="*/ 66 h 188"/>
                <a:gd name="T36" fmla="*/ 120 w 176"/>
                <a:gd name="T37" fmla="*/ 70 h 188"/>
                <a:gd name="T38" fmla="*/ 120 w 176"/>
                <a:gd name="T39" fmla="*/ 75 h 188"/>
                <a:gd name="T40" fmla="*/ 111 w 176"/>
                <a:gd name="T41" fmla="*/ 75 h 188"/>
                <a:gd name="T42" fmla="*/ 115 w 176"/>
                <a:gd name="T43" fmla="*/ 73 h 188"/>
                <a:gd name="T44" fmla="*/ 114 w 176"/>
                <a:gd name="T45" fmla="*/ 70 h 188"/>
                <a:gd name="T46" fmla="*/ 111 w 176"/>
                <a:gd name="T47" fmla="*/ 69 h 188"/>
                <a:gd name="T48" fmla="*/ 111 w 176"/>
                <a:gd name="T49" fmla="*/ 67 h 188"/>
                <a:gd name="T50" fmla="*/ 106 w 176"/>
                <a:gd name="T51" fmla="*/ 69 h 188"/>
                <a:gd name="T52" fmla="*/ 103 w 176"/>
                <a:gd name="T53" fmla="*/ 67 h 188"/>
                <a:gd name="T54" fmla="*/ 101 w 176"/>
                <a:gd name="T55" fmla="*/ 66 h 188"/>
                <a:gd name="T56" fmla="*/ 93 w 176"/>
                <a:gd name="T57" fmla="*/ 69 h 188"/>
                <a:gd name="T58" fmla="*/ 103 w 176"/>
                <a:gd name="T59" fmla="*/ 70 h 188"/>
                <a:gd name="T60" fmla="*/ 103 w 176"/>
                <a:gd name="T61" fmla="*/ 70 h 188"/>
                <a:gd name="T62" fmla="*/ 86 w 176"/>
                <a:gd name="T63" fmla="*/ 70 h 188"/>
                <a:gd name="T64" fmla="*/ 54 w 176"/>
                <a:gd name="T65" fmla="*/ 69 h 188"/>
                <a:gd name="T66" fmla="*/ 7 w 176"/>
                <a:gd name="T67" fmla="*/ 12 h 188"/>
                <a:gd name="T68" fmla="*/ 136 w 176"/>
                <a:gd name="T69" fmla="*/ 0 h 188"/>
                <a:gd name="T70" fmla="*/ 165 w 176"/>
                <a:gd name="T71" fmla="*/ 32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88"/>
                <a:gd name="T110" fmla="*/ 176 w 176"/>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88">
                  <a:moveTo>
                    <a:pt x="176" y="83"/>
                  </a:moveTo>
                  <a:lnTo>
                    <a:pt x="173" y="83"/>
                  </a:lnTo>
                  <a:lnTo>
                    <a:pt x="176" y="83"/>
                  </a:lnTo>
                  <a:lnTo>
                    <a:pt x="173" y="86"/>
                  </a:lnTo>
                  <a:lnTo>
                    <a:pt x="168" y="86"/>
                  </a:lnTo>
                  <a:lnTo>
                    <a:pt x="165" y="88"/>
                  </a:lnTo>
                  <a:lnTo>
                    <a:pt x="165" y="86"/>
                  </a:lnTo>
                  <a:lnTo>
                    <a:pt x="164" y="86"/>
                  </a:lnTo>
                  <a:lnTo>
                    <a:pt x="164" y="83"/>
                  </a:lnTo>
                  <a:lnTo>
                    <a:pt x="161" y="80"/>
                  </a:lnTo>
                  <a:lnTo>
                    <a:pt x="158" y="83"/>
                  </a:lnTo>
                  <a:lnTo>
                    <a:pt x="156" y="86"/>
                  </a:lnTo>
                  <a:lnTo>
                    <a:pt x="153" y="88"/>
                  </a:lnTo>
                  <a:lnTo>
                    <a:pt x="148" y="92"/>
                  </a:lnTo>
                  <a:lnTo>
                    <a:pt x="140" y="97"/>
                  </a:lnTo>
                  <a:lnTo>
                    <a:pt x="139" y="102"/>
                  </a:lnTo>
                  <a:lnTo>
                    <a:pt x="140" y="108"/>
                  </a:lnTo>
                  <a:lnTo>
                    <a:pt x="151" y="108"/>
                  </a:lnTo>
                  <a:lnTo>
                    <a:pt x="156" y="108"/>
                  </a:lnTo>
                  <a:lnTo>
                    <a:pt x="156" y="110"/>
                  </a:lnTo>
                  <a:lnTo>
                    <a:pt x="153" y="117"/>
                  </a:lnTo>
                  <a:lnTo>
                    <a:pt x="151" y="122"/>
                  </a:lnTo>
                  <a:lnTo>
                    <a:pt x="151" y="124"/>
                  </a:lnTo>
                  <a:lnTo>
                    <a:pt x="151" y="125"/>
                  </a:lnTo>
                  <a:lnTo>
                    <a:pt x="148" y="133"/>
                  </a:lnTo>
                  <a:lnTo>
                    <a:pt x="147" y="138"/>
                  </a:lnTo>
                  <a:lnTo>
                    <a:pt x="147" y="143"/>
                  </a:lnTo>
                  <a:lnTo>
                    <a:pt x="143" y="146"/>
                  </a:lnTo>
                  <a:lnTo>
                    <a:pt x="140" y="150"/>
                  </a:lnTo>
                  <a:lnTo>
                    <a:pt x="136" y="154"/>
                  </a:lnTo>
                  <a:lnTo>
                    <a:pt x="136" y="157"/>
                  </a:lnTo>
                  <a:lnTo>
                    <a:pt x="131" y="157"/>
                  </a:lnTo>
                  <a:lnTo>
                    <a:pt x="128" y="157"/>
                  </a:lnTo>
                  <a:lnTo>
                    <a:pt x="123" y="160"/>
                  </a:lnTo>
                  <a:lnTo>
                    <a:pt x="120" y="166"/>
                  </a:lnTo>
                  <a:lnTo>
                    <a:pt x="118" y="166"/>
                  </a:lnTo>
                  <a:lnTo>
                    <a:pt x="118" y="172"/>
                  </a:lnTo>
                  <a:lnTo>
                    <a:pt x="120" y="177"/>
                  </a:lnTo>
                  <a:lnTo>
                    <a:pt x="123" y="180"/>
                  </a:lnTo>
                  <a:lnTo>
                    <a:pt x="120" y="185"/>
                  </a:lnTo>
                  <a:lnTo>
                    <a:pt x="114" y="188"/>
                  </a:lnTo>
                  <a:lnTo>
                    <a:pt x="111" y="187"/>
                  </a:lnTo>
                  <a:lnTo>
                    <a:pt x="115" y="185"/>
                  </a:lnTo>
                  <a:lnTo>
                    <a:pt x="115" y="182"/>
                  </a:lnTo>
                  <a:lnTo>
                    <a:pt x="115" y="179"/>
                  </a:lnTo>
                  <a:lnTo>
                    <a:pt x="114" y="174"/>
                  </a:lnTo>
                  <a:lnTo>
                    <a:pt x="111" y="174"/>
                  </a:lnTo>
                  <a:lnTo>
                    <a:pt x="111" y="172"/>
                  </a:lnTo>
                  <a:lnTo>
                    <a:pt x="111" y="171"/>
                  </a:lnTo>
                  <a:lnTo>
                    <a:pt x="111" y="168"/>
                  </a:lnTo>
                  <a:lnTo>
                    <a:pt x="107" y="168"/>
                  </a:lnTo>
                  <a:lnTo>
                    <a:pt x="106" y="171"/>
                  </a:lnTo>
                  <a:lnTo>
                    <a:pt x="103" y="172"/>
                  </a:lnTo>
                  <a:lnTo>
                    <a:pt x="103" y="168"/>
                  </a:lnTo>
                  <a:lnTo>
                    <a:pt x="106" y="165"/>
                  </a:lnTo>
                  <a:lnTo>
                    <a:pt x="101" y="166"/>
                  </a:lnTo>
                  <a:lnTo>
                    <a:pt x="95" y="168"/>
                  </a:lnTo>
                  <a:lnTo>
                    <a:pt x="93" y="172"/>
                  </a:lnTo>
                  <a:lnTo>
                    <a:pt x="98" y="174"/>
                  </a:lnTo>
                  <a:lnTo>
                    <a:pt x="103" y="177"/>
                  </a:lnTo>
                  <a:lnTo>
                    <a:pt x="103" y="174"/>
                  </a:lnTo>
                  <a:lnTo>
                    <a:pt x="103" y="177"/>
                  </a:lnTo>
                  <a:lnTo>
                    <a:pt x="103" y="174"/>
                  </a:lnTo>
                  <a:lnTo>
                    <a:pt x="86" y="174"/>
                  </a:lnTo>
                  <a:lnTo>
                    <a:pt x="65" y="177"/>
                  </a:lnTo>
                  <a:lnTo>
                    <a:pt x="54" y="172"/>
                  </a:lnTo>
                  <a:lnTo>
                    <a:pt x="0" y="179"/>
                  </a:lnTo>
                  <a:lnTo>
                    <a:pt x="7" y="30"/>
                  </a:lnTo>
                  <a:lnTo>
                    <a:pt x="131" y="0"/>
                  </a:lnTo>
                  <a:lnTo>
                    <a:pt x="136" y="0"/>
                  </a:lnTo>
                  <a:lnTo>
                    <a:pt x="172" y="33"/>
                  </a:lnTo>
                  <a:lnTo>
                    <a:pt x="165" y="80"/>
                  </a:lnTo>
                  <a:lnTo>
                    <a:pt x="176" y="83"/>
                  </a:lnTo>
                  <a:close/>
                </a:path>
              </a:pathLst>
            </a:custGeom>
            <a:solidFill>
              <a:srgbClr val="A4CA95"/>
            </a:solidFill>
            <a:ln w="9525">
              <a:noFill/>
              <a:round/>
              <a:headEnd/>
              <a:tailEnd/>
            </a:ln>
          </p:spPr>
          <p:txBody>
            <a:bodyPr/>
            <a:lstStyle/>
            <a:p>
              <a:endParaRPr lang="en-US"/>
            </a:p>
          </p:txBody>
        </p:sp>
        <p:sp>
          <p:nvSpPr>
            <p:cNvPr id="3297" name="Freeform 458"/>
            <p:cNvSpPr>
              <a:spLocks/>
            </p:cNvSpPr>
            <p:nvPr/>
          </p:nvSpPr>
          <p:spPr bwMode="gray">
            <a:xfrm>
              <a:off x="4578" y="3370"/>
              <a:ext cx="161" cy="164"/>
            </a:xfrm>
            <a:custGeom>
              <a:avLst/>
              <a:gdLst>
                <a:gd name="T0" fmla="*/ 99 w 161"/>
                <a:gd name="T1" fmla="*/ 75 h 187"/>
                <a:gd name="T2" fmla="*/ 83 w 161"/>
                <a:gd name="T3" fmla="*/ 68 h 187"/>
                <a:gd name="T4" fmla="*/ 78 w 161"/>
                <a:gd name="T5" fmla="*/ 66 h 187"/>
                <a:gd name="T6" fmla="*/ 83 w 161"/>
                <a:gd name="T7" fmla="*/ 66 h 187"/>
                <a:gd name="T8" fmla="*/ 80 w 161"/>
                <a:gd name="T9" fmla="*/ 63 h 187"/>
                <a:gd name="T10" fmla="*/ 73 w 161"/>
                <a:gd name="T11" fmla="*/ 61 h 187"/>
                <a:gd name="T12" fmla="*/ 78 w 161"/>
                <a:gd name="T13" fmla="*/ 60 h 187"/>
                <a:gd name="T14" fmla="*/ 78 w 161"/>
                <a:gd name="T15" fmla="*/ 56 h 187"/>
                <a:gd name="T16" fmla="*/ 70 w 161"/>
                <a:gd name="T17" fmla="*/ 54 h 187"/>
                <a:gd name="T18" fmla="*/ 63 w 161"/>
                <a:gd name="T19" fmla="*/ 58 h 187"/>
                <a:gd name="T20" fmla="*/ 67 w 161"/>
                <a:gd name="T21" fmla="*/ 61 h 187"/>
                <a:gd name="T22" fmla="*/ 70 w 161"/>
                <a:gd name="T23" fmla="*/ 66 h 187"/>
                <a:gd name="T24" fmla="*/ 67 w 161"/>
                <a:gd name="T25" fmla="*/ 66 h 187"/>
                <a:gd name="T26" fmla="*/ 67 w 161"/>
                <a:gd name="T27" fmla="*/ 66 h 187"/>
                <a:gd name="T28" fmla="*/ 67 w 161"/>
                <a:gd name="T29" fmla="*/ 66 h 187"/>
                <a:gd name="T30" fmla="*/ 67 w 161"/>
                <a:gd name="T31" fmla="*/ 66 h 187"/>
                <a:gd name="T32" fmla="*/ 45 w 161"/>
                <a:gd name="T33" fmla="*/ 63 h 187"/>
                <a:gd name="T34" fmla="*/ 48 w 161"/>
                <a:gd name="T35" fmla="*/ 61 h 187"/>
                <a:gd name="T36" fmla="*/ 42 w 161"/>
                <a:gd name="T37" fmla="*/ 60 h 187"/>
                <a:gd name="T38" fmla="*/ 41 w 161"/>
                <a:gd name="T39" fmla="*/ 58 h 187"/>
                <a:gd name="T40" fmla="*/ 42 w 161"/>
                <a:gd name="T41" fmla="*/ 55 h 187"/>
                <a:gd name="T42" fmla="*/ 41 w 161"/>
                <a:gd name="T43" fmla="*/ 54 h 187"/>
                <a:gd name="T44" fmla="*/ 33 w 161"/>
                <a:gd name="T45" fmla="*/ 55 h 187"/>
                <a:gd name="T46" fmla="*/ 36 w 161"/>
                <a:gd name="T47" fmla="*/ 58 h 187"/>
                <a:gd name="T48" fmla="*/ 30 w 161"/>
                <a:gd name="T49" fmla="*/ 60 h 187"/>
                <a:gd name="T50" fmla="*/ 30 w 161"/>
                <a:gd name="T51" fmla="*/ 56 h 187"/>
                <a:gd name="T52" fmla="*/ 30 w 161"/>
                <a:gd name="T53" fmla="*/ 56 h 187"/>
                <a:gd name="T54" fmla="*/ 30 w 161"/>
                <a:gd name="T55" fmla="*/ 56 h 187"/>
                <a:gd name="T56" fmla="*/ 25 w 161"/>
                <a:gd name="T57" fmla="*/ 56 h 187"/>
                <a:gd name="T58" fmla="*/ 17 w 161"/>
                <a:gd name="T59" fmla="*/ 58 h 187"/>
                <a:gd name="T60" fmla="*/ 16 w 161"/>
                <a:gd name="T61" fmla="*/ 61 h 187"/>
                <a:gd name="T62" fmla="*/ 9 w 161"/>
                <a:gd name="T63" fmla="*/ 63 h 187"/>
                <a:gd name="T64" fmla="*/ 12 w 161"/>
                <a:gd name="T65" fmla="*/ 66 h 187"/>
                <a:gd name="T66" fmla="*/ 8 w 161"/>
                <a:gd name="T67" fmla="*/ 68 h 187"/>
                <a:gd name="T68" fmla="*/ 0 w 161"/>
                <a:gd name="T69" fmla="*/ 37 h 187"/>
                <a:gd name="T70" fmla="*/ 30 w 161"/>
                <a:gd name="T71" fmla="*/ 35 h 187"/>
                <a:gd name="T72" fmla="*/ 58 w 161"/>
                <a:gd name="T73" fmla="*/ 18 h 187"/>
                <a:gd name="T74" fmla="*/ 66 w 161"/>
                <a:gd name="T75" fmla="*/ 13 h 187"/>
                <a:gd name="T76" fmla="*/ 73 w 161"/>
                <a:gd name="T77" fmla="*/ 15 h 187"/>
                <a:gd name="T78" fmla="*/ 116 w 161"/>
                <a:gd name="T79" fmla="*/ 13 h 187"/>
                <a:gd name="T80" fmla="*/ 127 w 161"/>
                <a:gd name="T81" fmla="*/ 8 h 187"/>
                <a:gd name="T82" fmla="*/ 141 w 161"/>
                <a:gd name="T83" fmla="*/ 0 h 187"/>
                <a:gd name="T84" fmla="*/ 156 w 161"/>
                <a:gd name="T85" fmla="*/ 68 h 1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
                <a:gd name="T130" fmla="*/ 0 h 187"/>
                <a:gd name="T131" fmla="*/ 161 w 161"/>
                <a:gd name="T132" fmla="*/ 187 h 1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 h="187">
                  <a:moveTo>
                    <a:pt x="149" y="178"/>
                  </a:moveTo>
                  <a:lnTo>
                    <a:pt x="99" y="187"/>
                  </a:lnTo>
                  <a:lnTo>
                    <a:pt x="86" y="173"/>
                  </a:lnTo>
                  <a:lnTo>
                    <a:pt x="83" y="172"/>
                  </a:lnTo>
                  <a:lnTo>
                    <a:pt x="80" y="170"/>
                  </a:lnTo>
                  <a:lnTo>
                    <a:pt x="78" y="167"/>
                  </a:lnTo>
                  <a:lnTo>
                    <a:pt x="80" y="165"/>
                  </a:lnTo>
                  <a:lnTo>
                    <a:pt x="83" y="164"/>
                  </a:lnTo>
                  <a:lnTo>
                    <a:pt x="83" y="161"/>
                  </a:lnTo>
                  <a:lnTo>
                    <a:pt x="80" y="159"/>
                  </a:lnTo>
                  <a:lnTo>
                    <a:pt x="75" y="154"/>
                  </a:lnTo>
                  <a:lnTo>
                    <a:pt x="73" y="153"/>
                  </a:lnTo>
                  <a:lnTo>
                    <a:pt x="75" y="151"/>
                  </a:lnTo>
                  <a:lnTo>
                    <a:pt x="78" y="150"/>
                  </a:lnTo>
                  <a:lnTo>
                    <a:pt x="78" y="146"/>
                  </a:lnTo>
                  <a:lnTo>
                    <a:pt x="78" y="140"/>
                  </a:lnTo>
                  <a:lnTo>
                    <a:pt x="75" y="137"/>
                  </a:lnTo>
                  <a:lnTo>
                    <a:pt x="70" y="137"/>
                  </a:lnTo>
                  <a:lnTo>
                    <a:pt x="66" y="143"/>
                  </a:lnTo>
                  <a:lnTo>
                    <a:pt x="63" y="146"/>
                  </a:lnTo>
                  <a:lnTo>
                    <a:pt x="67" y="151"/>
                  </a:lnTo>
                  <a:lnTo>
                    <a:pt x="67" y="154"/>
                  </a:lnTo>
                  <a:lnTo>
                    <a:pt x="70" y="159"/>
                  </a:lnTo>
                  <a:lnTo>
                    <a:pt x="70" y="164"/>
                  </a:lnTo>
                  <a:lnTo>
                    <a:pt x="70" y="165"/>
                  </a:lnTo>
                  <a:lnTo>
                    <a:pt x="67" y="167"/>
                  </a:lnTo>
                  <a:lnTo>
                    <a:pt x="70" y="167"/>
                  </a:lnTo>
                  <a:lnTo>
                    <a:pt x="67" y="167"/>
                  </a:lnTo>
                  <a:lnTo>
                    <a:pt x="67" y="165"/>
                  </a:lnTo>
                  <a:lnTo>
                    <a:pt x="67" y="167"/>
                  </a:lnTo>
                  <a:lnTo>
                    <a:pt x="67" y="165"/>
                  </a:lnTo>
                  <a:lnTo>
                    <a:pt x="67" y="167"/>
                  </a:lnTo>
                  <a:lnTo>
                    <a:pt x="63" y="175"/>
                  </a:lnTo>
                  <a:lnTo>
                    <a:pt x="45" y="159"/>
                  </a:lnTo>
                  <a:lnTo>
                    <a:pt x="48" y="157"/>
                  </a:lnTo>
                  <a:lnTo>
                    <a:pt x="48" y="154"/>
                  </a:lnTo>
                  <a:lnTo>
                    <a:pt x="45" y="153"/>
                  </a:lnTo>
                  <a:lnTo>
                    <a:pt x="42" y="151"/>
                  </a:lnTo>
                  <a:lnTo>
                    <a:pt x="41" y="150"/>
                  </a:lnTo>
                  <a:lnTo>
                    <a:pt x="41" y="146"/>
                  </a:lnTo>
                  <a:lnTo>
                    <a:pt x="42" y="143"/>
                  </a:lnTo>
                  <a:lnTo>
                    <a:pt x="42" y="139"/>
                  </a:lnTo>
                  <a:lnTo>
                    <a:pt x="42" y="137"/>
                  </a:lnTo>
                  <a:lnTo>
                    <a:pt x="41" y="137"/>
                  </a:lnTo>
                  <a:lnTo>
                    <a:pt x="36" y="137"/>
                  </a:lnTo>
                  <a:lnTo>
                    <a:pt x="33" y="139"/>
                  </a:lnTo>
                  <a:lnTo>
                    <a:pt x="36" y="143"/>
                  </a:lnTo>
                  <a:lnTo>
                    <a:pt x="36" y="145"/>
                  </a:lnTo>
                  <a:lnTo>
                    <a:pt x="33" y="150"/>
                  </a:lnTo>
                  <a:lnTo>
                    <a:pt x="30" y="150"/>
                  </a:lnTo>
                  <a:lnTo>
                    <a:pt x="28" y="146"/>
                  </a:lnTo>
                  <a:lnTo>
                    <a:pt x="30" y="140"/>
                  </a:lnTo>
                  <a:lnTo>
                    <a:pt x="28" y="140"/>
                  </a:lnTo>
                  <a:lnTo>
                    <a:pt x="30" y="140"/>
                  </a:lnTo>
                  <a:lnTo>
                    <a:pt x="28" y="140"/>
                  </a:lnTo>
                  <a:lnTo>
                    <a:pt x="30" y="140"/>
                  </a:lnTo>
                  <a:lnTo>
                    <a:pt x="28" y="139"/>
                  </a:lnTo>
                  <a:lnTo>
                    <a:pt x="25" y="140"/>
                  </a:lnTo>
                  <a:lnTo>
                    <a:pt x="20" y="140"/>
                  </a:lnTo>
                  <a:lnTo>
                    <a:pt x="17" y="145"/>
                  </a:lnTo>
                  <a:lnTo>
                    <a:pt x="16" y="151"/>
                  </a:lnTo>
                  <a:lnTo>
                    <a:pt x="16" y="153"/>
                  </a:lnTo>
                  <a:lnTo>
                    <a:pt x="12" y="157"/>
                  </a:lnTo>
                  <a:lnTo>
                    <a:pt x="9" y="159"/>
                  </a:lnTo>
                  <a:lnTo>
                    <a:pt x="12" y="164"/>
                  </a:lnTo>
                  <a:lnTo>
                    <a:pt x="12" y="165"/>
                  </a:lnTo>
                  <a:lnTo>
                    <a:pt x="8" y="165"/>
                  </a:lnTo>
                  <a:lnTo>
                    <a:pt x="8" y="172"/>
                  </a:lnTo>
                  <a:lnTo>
                    <a:pt x="3" y="170"/>
                  </a:lnTo>
                  <a:lnTo>
                    <a:pt x="0" y="93"/>
                  </a:lnTo>
                  <a:lnTo>
                    <a:pt x="9" y="87"/>
                  </a:lnTo>
                  <a:lnTo>
                    <a:pt x="30" y="90"/>
                  </a:lnTo>
                  <a:lnTo>
                    <a:pt x="36" y="55"/>
                  </a:lnTo>
                  <a:lnTo>
                    <a:pt x="58" y="46"/>
                  </a:lnTo>
                  <a:lnTo>
                    <a:pt x="63" y="37"/>
                  </a:lnTo>
                  <a:lnTo>
                    <a:pt x="66" y="33"/>
                  </a:lnTo>
                  <a:lnTo>
                    <a:pt x="67" y="38"/>
                  </a:lnTo>
                  <a:lnTo>
                    <a:pt x="73" y="38"/>
                  </a:lnTo>
                  <a:lnTo>
                    <a:pt x="92" y="33"/>
                  </a:lnTo>
                  <a:lnTo>
                    <a:pt x="116" y="32"/>
                  </a:lnTo>
                  <a:lnTo>
                    <a:pt x="116" y="21"/>
                  </a:lnTo>
                  <a:lnTo>
                    <a:pt x="127" y="18"/>
                  </a:lnTo>
                  <a:lnTo>
                    <a:pt x="131" y="0"/>
                  </a:lnTo>
                  <a:lnTo>
                    <a:pt x="141" y="0"/>
                  </a:lnTo>
                  <a:lnTo>
                    <a:pt x="161" y="40"/>
                  </a:lnTo>
                  <a:lnTo>
                    <a:pt x="156" y="170"/>
                  </a:lnTo>
                  <a:lnTo>
                    <a:pt x="149" y="178"/>
                  </a:lnTo>
                  <a:close/>
                </a:path>
              </a:pathLst>
            </a:custGeom>
            <a:solidFill>
              <a:srgbClr val="A4CA95"/>
            </a:solidFill>
            <a:ln w="9525">
              <a:noFill/>
              <a:round/>
              <a:headEnd/>
              <a:tailEnd/>
            </a:ln>
          </p:spPr>
          <p:txBody>
            <a:bodyPr/>
            <a:lstStyle/>
            <a:p>
              <a:endParaRPr lang="en-US"/>
            </a:p>
          </p:txBody>
        </p:sp>
        <p:sp>
          <p:nvSpPr>
            <p:cNvPr id="3298" name="Freeform 459"/>
            <p:cNvSpPr>
              <a:spLocks/>
            </p:cNvSpPr>
            <p:nvPr/>
          </p:nvSpPr>
          <p:spPr bwMode="gray">
            <a:xfrm>
              <a:off x="4855" y="3515"/>
              <a:ext cx="28" cy="24"/>
            </a:xfrm>
            <a:custGeom>
              <a:avLst/>
              <a:gdLst>
                <a:gd name="T0" fmla="*/ 8 w 28"/>
                <a:gd name="T1" fmla="*/ 10 h 27"/>
                <a:gd name="T2" fmla="*/ 11 w 28"/>
                <a:gd name="T3" fmla="*/ 9 h 27"/>
                <a:gd name="T4" fmla="*/ 15 w 28"/>
                <a:gd name="T5" fmla="*/ 7 h 27"/>
                <a:gd name="T6" fmla="*/ 19 w 28"/>
                <a:gd name="T7" fmla="*/ 7 h 27"/>
                <a:gd name="T8" fmla="*/ 20 w 28"/>
                <a:gd name="T9" fmla="*/ 6 h 27"/>
                <a:gd name="T10" fmla="*/ 23 w 28"/>
                <a:gd name="T11" fmla="*/ 2 h 27"/>
                <a:gd name="T12" fmla="*/ 25 w 28"/>
                <a:gd name="T13" fmla="*/ 0 h 27"/>
                <a:gd name="T14" fmla="*/ 28 w 28"/>
                <a:gd name="T15" fmla="*/ 4 h 27"/>
                <a:gd name="T16" fmla="*/ 28 w 28"/>
                <a:gd name="T17" fmla="*/ 4 h 27"/>
                <a:gd name="T18" fmla="*/ 28 w 28"/>
                <a:gd name="T19" fmla="*/ 6 h 27"/>
                <a:gd name="T20" fmla="*/ 28 w 28"/>
                <a:gd name="T21" fmla="*/ 6 h 27"/>
                <a:gd name="T22" fmla="*/ 25 w 28"/>
                <a:gd name="T23" fmla="*/ 6 h 27"/>
                <a:gd name="T24" fmla="*/ 25 w 28"/>
                <a:gd name="T25" fmla="*/ 9 h 27"/>
                <a:gd name="T26" fmla="*/ 23 w 28"/>
                <a:gd name="T27" fmla="*/ 9 h 27"/>
                <a:gd name="T28" fmla="*/ 23 w 28"/>
                <a:gd name="T29" fmla="*/ 10 h 27"/>
                <a:gd name="T30" fmla="*/ 19 w 28"/>
                <a:gd name="T31" fmla="*/ 10 h 27"/>
                <a:gd name="T32" fmla="*/ 15 w 28"/>
                <a:gd name="T33" fmla="*/ 10 h 27"/>
                <a:gd name="T34" fmla="*/ 12 w 28"/>
                <a:gd name="T35" fmla="*/ 12 h 27"/>
                <a:gd name="T36" fmla="*/ 11 w 28"/>
                <a:gd name="T37" fmla="*/ 11 h 27"/>
                <a:gd name="T38" fmla="*/ 11 w 28"/>
                <a:gd name="T39" fmla="*/ 10 h 27"/>
                <a:gd name="T40" fmla="*/ 3 w 28"/>
                <a:gd name="T41" fmla="*/ 11 h 27"/>
                <a:gd name="T42" fmla="*/ 0 w 28"/>
                <a:gd name="T43" fmla="*/ 11 h 27"/>
                <a:gd name="T44" fmla="*/ 5 w 28"/>
                <a:gd name="T45" fmla="*/ 10 h 27"/>
                <a:gd name="T46" fmla="*/ 8 w 28"/>
                <a:gd name="T47" fmla="*/ 9 h 27"/>
                <a:gd name="T48" fmla="*/ 8 w 28"/>
                <a:gd name="T49" fmla="*/ 1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27"/>
                <a:gd name="T77" fmla="*/ 28 w 28"/>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27">
                  <a:moveTo>
                    <a:pt x="8" y="21"/>
                  </a:moveTo>
                  <a:lnTo>
                    <a:pt x="11" y="19"/>
                  </a:lnTo>
                  <a:lnTo>
                    <a:pt x="15" y="16"/>
                  </a:lnTo>
                  <a:lnTo>
                    <a:pt x="19" y="16"/>
                  </a:lnTo>
                  <a:lnTo>
                    <a:pt x="20" y="13"/>
                  </a:lnTo>
                  <a:lnTo>
                    <a:pt x="23" y="2"/>
                  </a:lnTo>
                  <a:lnTo>
                    <a:pt x="25" y="0"/>
                  </a:lnTo>
                  <a:lnTo>
                    <a:pt x="28" y="5"/>
                  </a:lnTo>
                  <a:lnTo>
                    <a:pt x="28" y="8"/>
                  </a:lnTo>
                  <a:lnTo>
                    <a:pt x="28" y="13"/>
                  </a:lnTo>
                  <a:lnTo>
                    <a:pt x="28" y="14"/>
                  </a:lnTo>
                  <a:lnTo>
                    <a:pt x="25" y="14"/>
                  </a:lnTo>
                  <a:lnTo>
                    <a:pt x="25" y="19"/>
                  </a:lnTo>
                  <a:lnTo>
                    <a:pt x="23" y="19"/>
                  </a:lnTo>
                  <a:lnTo>
                    <a:pt x="23" y="22"/>
                  </a:lnTo>
                  <a:lnTo>
                    <a:pt x="19" y="22"/>
                  </a:lnTo>
                  <a:lnTo>
                    <a:pt x="15" y="22"/>
                  </a:lnTo>
                  <a:lnTo>
                    <a:pt x="12" y="27"/>
                  </a:lnTo>
                  <a:lnTo>
                    <a:pt x="11" y="24"/>
                  </a:lnTo>
                  <a:lnTo>
                    <a:pt x="11" y="22"/>
                  </a:lnTo>
                  <a:lnTo>
                    <a:pt x="3" y="24"/>
                  </a:lnTo>
                  <a:lnTo>
                    <a:pt x="0" y="24"/>
                  </a:lnTo>
                  <a:lnTo>
                    <a:pt x="5" y="21"/>
                  </a:lnTo>
                  <a:lnTo>
                    <a:pt x="8" y="19"/>
                  </a:lnTo>
                  <a:lnTo>
                    <a:pt x="8" y="21"/>
                  </a:lnTo>
                  <a:close/>
                </a:path>
              </a:pathLst>
            </a:custGeom>
            <a:solidFill>
              <a:srgbClr val="A4CA95"/>
            </a:solidFill>
            <a:ln w="9525">
              <a:noFill/>
              <a:round/>
              <a:headEnd/>
              <a:tailEnd/>
            </a:ln>
          </p:spPr>
          <p:txBody>
            <a:bodyPr/>
            <a:lstStyle/>
            <a:p>
              <a:endParaRPr lang="en-US"/>
            </a:p>
          </p:txBody>
        </p:sp>
        <p:sp>
          <p:nvSpPr>
            <p:cNvPr id="3299" name="Freeform 460"/>
            <p:cNvSpPr>
              <a:spLocks/>
            </p:cNvSpPr>
            <p:nvPr/>
          </p:nvSpPr>
          <p:spPr bwMode="gray">
            <a:xfrm>
              <a:off x="4878" y="3503"/>
              <a:ext cx="13" cy="11"/>
            </a:xfrm>
            <a:custGeom>
              <a:avLst/>
              <a:gdLst>
                <a:gd name="T0" fmla="*/ 7 w 13"/>
                <a:gd name="T1" fmla="*/ 4 h 13"/>
                <a:gd name="T2" fmla="*/ 5 w 13"/>
                <a:gd name="T3" fmla="*/ 3 h 13"/>
                <a:gd name="T4" fmla="*/ 2 w 13"/>
                <a:gd name="T5" fmla="*/ 4 h 13"/>
                <a:gd name="T6" fmla="*/ 0 w 13"/>
                <a:gd name="T7" fmla="*/ 3 h 13"/>
                <a:gd name="T8" fmla="*/ 5 w 13"/>
                <a:gd name="T9" fmla="*/ 3 h 13"/>
                <a:gd name="T10" fmla="*/ 2 w 13"/>
                <a:gd name="T11" fmla="*/ 3 h 13"/>
                <a:gd name="T12" fmla="*/ 5 w 13"/>
                <a:gd name="T13" fmla="*/ 3 h 13"/>
                <a:gd name="T14" fmla="*/ 5 w 13"/>
                <a:gd name="T15" fmla="*/ 3 h 13"/>
                <a:gd name="T16" fmla="*/ 7 w 13"/>
                <a:gd name="T17" fmla="*/ 2 h 13"/>
                <a:gd name="T18" fmla="*/ 7 w 13"/>
                <a:gd name="T19" fmla="*/ 0 h 13"/>
                <a:gd name="T20" fmla="*/ 10 w 13"/>
                <a:gd name="T21" fmla="*/ 2 h 13"/>
                <a:gd name="T22" fmla="*/ 13 w 13"/>
                <a:gd name="T23" fmla="*/ 3 h 13"/>
                <a:gd name="T24" fmla="*/ 13 w 13"/>
                <a:gd name="T25" fmla="*/ 3 h 13"/>
                <a:gd name="T26" fmla="*/ 13 w 13"/>
                <a:gd name="T27" fmla="*/ 3 h 13"/>
                <a:gd name="T28" fmla="*/ 7 w 13"/>
                <a:gd name="T29" fmla="*/ 4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3"/>
                <a:gd name="T47" fmla="*/ 13 w 13"/>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3">
                  <a:moveTo>
                    <a:pt x="7" y="13"/>
                  </a:moveTo>
                  <a:lnTo>
                    <a:pt x="5" y="10"/>
                  </a:lnTo>
                  <a:lnTo>
                    <a:pt x="2" y="13"/>
                  </a:lnTo>
                  <a:lnTo>
                    <a:pt x="0" y="10"/>
                  </a:lnTo>
                  <a:lnTo>
                    <a:pt x="5" y="3"/>
                  </a:lnTo>
                  <a:lnTo>
                    <a:pt x="2" y="10"/>
                  </a:lnTo>
                  <a:lnTo>
                    <a:pt x="5" y="8"/>
                  </a:lnTo>
                  <a:lnTo>
                    <a:pt x="5" y="6"/>
                  </a:lnTo>
                  <a:lnTo>
                    <a:pt x="7" y="2"/>
                  </a:lnTo>
                  <a:lnTo>
                    <a:pt x="7" y="0"/>
                  </a:lnTo>
                  <a:lnTo>
                    <a:pt x="10" y="2"/>
                  </a:lnTo>
                  <a:lnTo>
                    <a:pt x="13" y="3"/>
                  </a:lnTo>
                  <a:lnTo>
                    <a:pt x="13" y="8"/>
                  </a:lnTo>
                  <a:lnTo>
                    <a:pt x="13" y="10"/>
                  </a:lnTo>
                  <a:lnTo>
                    <a:pt x="7" y="13"/>
                  </a:lnTo>
                  <a:close/>
                </a:path>
              </a:pathLst>
            </a:custGeom>
            <a:solidFill>
              <a:srgbClr val="A4CA95"/>
            </a:solidFill>
            <a:ln w="9525">
              <a:noFill/>
              <a:round/>
              <a:headEnd/>
              <a:tailEnd/>
            </a:ln>
          </p:spPr>
          <p:txBody>
            <a:bodyPr/>
            <a:lstStyle/>
            <a:p>
              <a:endParaRPr lang="en-US"/>
            </a:p>
          </p:txBody>
        </p:sp>
        <p:sp>
          <p:nvSpPr>
            <p:cNvPr id="3300" name="Freeform 461"/>
            <p:cNvSpPr>
              <a:spLocks/>
            </p:cNvSpPr>
            <p:nvPr/>
          </p:nvSpPr>
          <p:spPr bwMode="gray">
            <a:xfrm>
              <a:off x="4883" y="3471"/>
              <a:ext cx="5" cy="31"/>
            </a:xfrm>
            <a:custGeom>
              <a:avLst/>
              <a:gdLst>
                <a:gd name="T0" fmla="*/ 5 w 5"/>
                <a:gd name="T1" fmla="*/ 15 h 35"/>
                <a:gd name="T2" fmla="*/ 5 w 5"/>
                <a:gd name="T3" fmla="*/ 13 h 35"/>
                <a:gd name="T4" fmla="*/ 5 w 5"/>
                <a:gd name="T5" fmla="*/ 12 h 35"/>
                <a:gd name="T6" fmla="*/ 5 w 5"/>
                <a:gd name="T7" fmla="*/ 11 h 35"/>
                <a:gd name="T8" fmla="*/ 5 w 5"/>
                <a:gd name="T9" fmla="*/ 9 h 35"/>
                <a:gd name="T10" fmla="*/ 5 w 5"/>
                <a:gd name="T11" fmla="*/ 7 h 35"/>
                <a:gd name="T12" fmla="*/ 5 w 5"/>
                <a:gd name="T13" fmla="*/ 6 h 35"/>
                <a:gd name="T14" fmla="*/ 5 w 5"/>
                <a:gd name="T15" fmla="*/ 3 h 35"/>
                <a:gd name="T16" fmla="*/ 2 w 5"/>
                <a:gd name="T17" fmla="*/ 0 h 35"/>
                <a:gd name="T18" fmla="*/ 0 w 5"/>
                <a:gd name="T19" fmla="*/ 2 h 35"/>
                <a:gd name="T20" fmla="*/ 2 w 5"/>
                <a:gd name="T21" fmla="*/ 3 h 35"/>
                <a:gd name="T22" fmla="*/ 2 w 5"/>
                <a:gd name="T23" fmla="*/ 4 h 35"/>
                <a:gd name="T24" fmla="*/ 2 w 5"/>
                <a:gd name="T25" fmla="*/ 6 h 35"/>
                <a:gd name="T26" fmla="*/ 2 w 5"/>
                <a:gd name="T27" fmla="*/ 7 h 35"/>
                <a:gd name="T28" fmla="*/ 2 w 5"/>
                <a:gd name="T29" fmla="*/ 9 h 35"/>
                <a:gd name="T30" fmla="*/ 2 w 5"/>
                <a:gd name="T31" fmla="*/ 11 h 35"/>
                <a:gd name="T32" fmla="*/ 0 w 5"/>
                <a:gd name="T33" fmla="*/ 13 h 35"/>
                <a:gd name="T34" fmla="*/ 0 w 5"/>
                <a:gd name="T35" fmla="*/ 13 h 35"/>
                <a:gd name="T36" fmla="*/ 5 w 5"/>
                <a:gd name="T37" fmla="*/ 1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35"/>
                <a:gd name="T59" fmla="*/ 5 w 5"/>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35">
                  <a:moveTo>
                    <a:pt x="5" y="35"/>
                  </a:moveTo>
                  <a:lnTo>
                    <a:pt x="5" y="31"/>
                  </a:lnTo>
                  <a:lnTo>
                    <a:pt x="5" y="28"/>
                  </a:lnTo>
                  <a:lnTo>
                    <a:pt x="5" y="24"/>
                  </a:lnTo>
                  <a:lnTo>
                    <a:pt x="5" y="19"/>
                  </a:lnTo>
                  <a:lnTo>
                    <a:pt x="5" y="16"/>
                  </a:lnTo>
                  <a:lnTo>
                    <a:pt x="5" y="13"/>
                  </a:lnTo>
                  <a:lnTo>
                    <a:pt x="5" y="3"/>
                  </a:lnTo>
                  <a:lnTo>
                    <a:pt x="2" y="0"/>
                  </a:lnTo>
                  <a:lnTo>
                    <a:pt x="0" y="2"/>
                  </a:lnTo>
                  <a:lnTo>
                    <a:pt x="2" y="3"/>
                  </a:lnTo>
                  <a:lnTo>
                    <a:pt x="2" y="8"/>
                  </a:lnTo>
                  <a:lnTo>
                    <a:pt x="2" y="13"/>
                  </a:lnTo>
                  <a:lnTo>
                    <a:pt x="2" y="16"/>
                  </a:lnTo>
                  <a:lnTo>
                    <a:pt x="2" y="19"/>
                  </a:lnTo>
                  <a:lnTo>
                    <a:pt x="2" y="24"/>
                  </a:lnTo>
                  <a:lnTo>
                    <a:pt x="0" y="30"/>
                  </a:lnTo>
                  <a:lnTo>
                    <a:pt x="0" y="31"/>
                  </a:lnTo>
                  <a:lnTo>
                    <a:pt x="5" y="35"/>
                  </a:lnTo>
                  <a:close/>
                </a:path>
              </a:pathLst>
            </a:custGeom>
            <a:solidFill>
              <a:srgbClr val="A4CA95"/>
            </a:solidFill>
            <a:ln w="9525">
              <a:noFill/>
              <a:round/>
              <a:headEnd/>
              <a:tailEnd/>
            </a:ln>
          </p:spPr>
          <p:txBody>
            <a:bodyPr/>
            <a:lstStyle/>
            <a:p>
              <a:endParaRPr lang="en-US"/>
            </a:p>
          </p:txBody>
        </p:sp>
        <p:sp>
          <p:nvSpPr>
            <p:cNvPr id="3301" name="Freeform 462"/>
            <p:cNvSpPr>
              <a:spLocks/>
            </p:cNvSpPr>
            <p:nvPr/>
          </p:nvSpPr>
          <p:spPr bwMode="gray">
            <a:xfrm>
              <a:off x="4853" y="3541"/>
              <a:ext cx="2" cy="6"/>
            </a:xfrm>
            <a:custGeom>
              <a:avLst/>
              <a:gdLst>
                <a:gd name="T0" fmla="*/ 0 w 2"/>
                <a:gd name="T1" fmla="*/ 0 h 6"/>
                <a:gd name="T2" fmla="*/ 2 w 2"/>
                <a:gd name="T3" fmla="*/ 2 h 6"/>
                <a:gd name="T4" fmla="*/ 2 w 2"/>
                <a:gd name="T5" fmla="*/ 6 h 6"/>
                <a:gd name="T6" fmla="*/ 0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2"/>
                  </a:lnTo>
                  <a:lnTo>
                    <a:pt x="2" y="6"/>
                  </a:lnTo>
                  <a:lnTo>
                    <a:pt x="0" y="0"/>
                  </a:lnTo>
                  <a:close/>
                </a:path>
              </a:pathLst>
            </a:custGeom>
            <a:solidFill>
              <a:srgbClr val="A4CA95"/>
            </a:solidFill>
            <a:ln w="9525">
              <a:noFill/>
              <a:round/>
              <a:headEnd/>
              <a:tailEnd/>
            </a:ln>
          </p:spPr>
          <p:txBody>
            <a:bodyPr/>
            <a:lstStyle/>
            <a:p>
              <a:endParaRPr lang="en-US"/>
            </a:p>
          </p:txBody>
        </p:sp>
        <p:sp>
          <p:nvSpPr>
            <p:cNvPr id="3302" name="Freeform 463"/>
            <p:cNvSpPr>
              <a:spLocks/>
            </p:cNvSpPr>
            <p:nvPr/>
          </p:nvSpPr>
          <p:spPr bwMode="gray">
            <a:xfrm>
              <a:off x="4723" y="3601"/>
              <a:ext cx="7" cy="6"/>
            </a:xfrm>
            <a:custGeom>
              <a:avLst/>
              <a:gdLst>
                <a:gd name="T0" fmla="*/ 4 w 7"/>
                <a:gd name="T1" fmla="*/ 3 h 7"/>
                <a:gd name="T2" fmla="*/ 4 w 7"/>
                <a:gd name="T3" fmla="*/ 1 h 7"/>
                <a:gd name="T4" fmla="*/ 7 w 7"/>
                <a:gd name="T5" fmla="*/ 1 h 7"/>
                <a:gd name="T6" fmla="*/ 7 w 7"/>
                <a:gd name="T7" fmla="*/ 3 h 7"/>
                <a:gd name="T8" fmla="*/ 7 w 7"/>
                <a:gd name="T9" fmla="*/ 3 h 7"/>
                <a:gd name="T10" fmla="*/ 4 w 7"/>
                <a:gd name="T11" fmla="*/ 3 h 7"/>
                <a:gd name="T12" fmla="*/ 0 w 7"/>
                <a:gd name="T13" fmla="*/ 3 h 7"/>
                <a:gd name="T14" fmla="*/ 4 w 7"/>
                <a:gd name="T15" fmla="*/ 0 h 7"/>
                <a:gd name="T16" fmla="*/ 4 w 7"/>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4" y="4"/>
                  </a:moveTo>
                  <a:lnTo>
                    <a:pt x="4" y="1"/>
                  </a:lnTo>
                  <a:lnTo>
                    <a:pt x="7" y="1"/>
                  </a:lnTo>
                  <a:lnTo>
                    <a:pt x="7" y="4"/>
                  </a:lnTo>
                  <a:lnTo>
                    <a:pt x="7" y="7"/>
                  </a:lnTo>
                  <a:lnTo>
                    <a:pt x="4" y="7"/>
                  </a:lnTo>
                  <a:lnTo>
                    <a:pt x="0" y="7"/>
                  </a:lnTo>
                  <a:lnTo>
                    <a:pt x="4" y="0"/>
                  </a:lnTo>
                  <a:lnTo>
                    <a:pt x="4" y="4"/>
                  </a:lnTo>
                  <a:close/>
                </a:path>
              </a:pathLst>
            </a:custGeom>
            <a:solidFill>
              <a:srgbClr val="A4CA95"/>
            </a:solidFill>
            <a:ln w="9525">
              <a:noFill/>
              <a:round/>
              <a:headEnd/>
              <a:tailEnd/>
            </a:ln>
          </p:spPr>
          <p:txBody>
            <a:bodyPr/>
            <a:lstStyle/>
            <a:p>
              <a:endParaRPr lang="en-US"/>
            </a:p>
          </p:txBody>
        </p:sp>
        <p:sp>
          <p:nvSpPr>
            <p:cNvPr id="3303" name="Freeform 464"/>
            <p:cNvSpPr>
              <a:spLocks/>
            </p:cNvSpPr>
            <p:nvPr/>
          </p:nvSpPr>
          <p:spPr bwMode="gray">
            <a:xfrm>
              <a:off x="4558" y="3287"/>
              <a:ext cx="23" cy="39"/>
            </a:xfrm>
            <a:custGeom>
              <a:avLst/>
              <a:gdLst>
                <a:gd name="T0" fmla="*/ 7 w 23"/>
                <a:gd name="T1" fmla="*/ 11 h 44"/>
                <a:gd name="T2" fmla="*/ 9 w 23"/>
                <a:gd name="T3" fmla="*/ 11 h 44"/>
                <a:gd name="T4" fmla="*/ 12 w 23"/>
                <a:gd name="T5" fmla="*/ 10 h 44"/>
                <a:gd name="T6" fmla="*/ 9 w 23"/>
                <a:gd name="T7" fmla="*/ 8 h 44"/>
                <a:gd name="T8" fmla="*/ 7 w 23"/>
                <a:gd name="T9" fmla="*/ 6 h 44"/>
                <a:gd name="T10" fmla="*/ 7 w 23"/>
                <a:gd name="T11" fmla="*/ 10 h 44"/>
                <a:gd name="T12" fmla="*/ 3 w 23"/>
                <a:gd name="T13" fmla="*/ 10 h 44"/>
                <a:gd name="T14" fmla="*/ 0 w 23"/>
                <a:gd name="T15" fmla="*/ 6 h 44"/>
                <a:gd name="T16" fmla="*/ 0 w 23"/>
                <a:gd name="T17" fmla="*/ 4 h 44"/>
                <a:gd name="T18" fmla="*/ 4 w 23"/>
                <a:gd name="T19" fmla="*/ 0 h 44"/>
                <a:gd name="T20" fmla="*/ 4 w 23"/>
                <a:gd name="T21" fmla="*/ 4 h 44"/>
                <a:gd name="T22" fmla="*/ 7 w 23"/>
                <a:gd name="T23" fmla="*/ 2 h 44"/>
                <a:gd name="T24" fmla="*/ 15 w 23"/>
                <a:gd name="T25" fmla="*/ 0 h 44"/>
                <a:gd name="T26" fmla="*/ 20 w 23"/>
                <a:gd name="T27" fmla="*/ 4 h 44"/>
                <a:gd name="T28" fmla="*/ 23 w 23"/>
                <a:gd name="T29" fmla="*/ 4 h 44"/>
                <a:gd name="T30" fmla="*/ 23 w 23"/>
                <a:gd name="T31" fmla="*/ 6 h 44"/>
                <a:gd name="T32" fmla="*/ 20 w 23"/>
                <a:gd name="T33" fmla="*/ 8 h 44"/>
                <a:gd name="T34" fmla="*/ 20 w 23"/>
                <a:gd name="T35" fmla="*/ 10 h 44"/>
                <a:gd name="T36" fmla="*/ 17 w 23"/>
                <a:gd name="T37" fmla="*/ 15 h 44"/>
                <a:gd name="T38" fmla="*/ 15 w 23"/>
                <a:gd name="T39" fmla="*/ 17 h 44"/>
                <a:gd name="T40" fmla="*/ 15 w 23"/>
                <a:gd name="T41" fmla="*/ 19 h 44"/>
                <a:gd name="T42" fmla="*/ 9 w 23"/>
                <a:gd name="T43" fmla="*/ 19 h 44"/>
                <a:gd name="T44" fmla="*/ 7 w 23"/>
                <a:gd name="T45" fmla="*/ 16 h 44"/>
                <a:gd name="T46" fmla="*/ 9 w 23"/>
                <a:gd name="T47" fmla="*/ 15 h 44"/>
                <a:gd name="T48" fmla="*/ 4 w 23"/>
                <a:gd name="T49" fmla="*/ 13 h 44"/>
                <a:gd name="T50" fmla="*/ 9 w 23"/>
                <a:gd name="T51" fmla="*/ 11 h 44"/>
                <a:gd name="T52" fmla="*/ 12 w 23"/>
                <a:gd name="T53" fmla="*/ 8 h 44"/>
                <a:gd name="T54" fmla="*/ 9 w 23"/>
                <a:gd name="T55" fmla="*/ 7 h 44"/>
                <a:gd name="T56" fmla="*/ 7 w 23"/>
                <a:gd name="T57" fmla="*/ 11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44"/>
                <a:gd name="T89" fmla="*/ 23 w 23"/>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44">
                  <a:moveTo>
                    <a:pt x="7" y="25"/>
                  </a:moveTo>
                  <a:lnTo>
                    <a:pt x="9" y="24"/>
                  </a:lnTo>
                  <a:lnTo>
                    <a:pt x="12" y="21"/>
                  </a:lnTo>
                  <a:lnTo>
                    <a:pt x="9" y="18"/>
                  </a:lnTo>
                  <a:lnTo>
                    <a:pt x="7" y="14"/>
                  </a:lnTo>
                  <a:lnTo>
                    <a:pt x="7" y="21"/>
                  </a:lnTo>
                  <a:lnTo>
                    <a:pt x="3" y="22"/>
                  </a:lnTo>
                  <a:lnTo>
                    <a:pt x="0" y="13"/>
                  </a:lnTo>
                  <a:lnTo>
                    <a:pt x="0" y="8"/>
                  </a:lnTo>
                  <a:lnTo>
                    <a:pt x="4" y="0"/>
                  </a:lnTo>
                  <a:lnTo>
                    <a:pt x="4" y="7"/>
                  </a:lnTo>
                  <a:lnTo>
                    <a:pt x="7" y="2"/>
                  </a:lnTo>
                  <a:lnTo>
                    <a:pt x="15" y="0"/>
                  </a:lnTo>
                  <a:lnTo>
                    <a:pt x="20" y="7"/>
                  </a:lnTo>
                  <a:lnTo>
                    <a:pt x="23" y="10"/>
                  </a:lnTo>
                  <a:lnTo>
                    <a:pt x="23" y="14"/>
                  </a:lnTo>
                  <a:lnTo>
                    <a:pt x="20" y="18"/>
                  </a:lnTo>
                  <a:lnTo>
                    <a:pt x="20" y="22"/>
                  </a:lnTo>
                  <a:lnTo>
                    <a:pt x="17" y="35"/>
                  </a:lnTo>
                  <a:lnTo>
                    <a:pt x="15" y="38"/>
                  </a:lnTo>
                  <a:lnTo>
                    <a:pt x="15" y="44"/>
                  </a:lnTo>
                  <a:lnTo>
                    <a:pt x="9" y="44"/>
                  </a:lnTo>
                  <a:lnTo>
                    <a:pt x="7" y="36"/>
                  </a:lnTo>
                  <a:lnTo>
                    <a:pt x="9" y="35"/>
                  </a:lnTo>
                  <a:lnTo>
                    <a:pt x="4" y="30"/>
                  </a:lnTo>
                  <a:lnTo>
                    <a:pt x="9" y="24"/>
                  </a:lnTo>
                  <a:lnTo>
                    <a:pt x="12" y="18"/>
                  </a:lnTo>
                  <a:lnTo>
                    <a:pt x="9" y="16"/>
                  </a:lnTo>
                  <a:lnTo>
                    <a:pt x="7" y="25"/>
                  </a:lnTo>
                  <a:close/>
                </a:path>
              </a:pathLst>
            </a:custGeom>
            <a:solidFill>
              <a:srgbClr val="A4CA95"/>
            </a:solidFill>
            <a:ln w="9525">
              <a:noFill/>
              <a:round/>
              <a:headEnd/>
              <a:tailEnd/>
            </a:ln>
          </p:spPr>
          <p:txBody>
            <a:bodyPr/>
            <a:lstStyle/>
            <a:p>
              <a:endParaRPr lang="en-US"/>
            </a:p>
          </p:txBody>
        </p:sp>
        <p:sp>
          <p:nvSpPr>
            <p:cNvPr id="3304" name="Freeform 465"/>
            <p:cNvSpPr>
              <a:spLocks/>
            </p:cNvSpPr>
            <p:nvPr/>
          </p:nvSpPr>
          <p:spPr bwMode="gray">
            <a:xfrm>
              <a:off x="4573" y="3279"/>
              <a:ext cx="25" cy="17"/>
            </a:xfrm>
            <a:custGeom>
              <a:avLst/>
              <a:gdLst>
                <a:gd name="T0" fmla="*/ 10 w 25"/>
                <a:gd name="T1" fmla="*/ 4 h 19"/>
                <a:gd name="T2" fmla="*/ 13 w 25"/>
                <a:gd name="T3" fmla="*/ 9 h 19"/>
                <a:gd name="T4" fmla="*/ 17 w 25"/>
                <a:gd name="T5" fmla="*/ 9 h 19"/>
                <a:gd name="T6" fmla="*/ 22 w 25"/>
                <a:gd name="T7" fmla="*/ 8 h 19"/>
                <a:gd name="T8" fmla="*/ 25 w 25"/>
                <a:gd name="T9" fmla="*/ 4 h 19"/>
                <a:gd name="T10" fmla="*/ 25 w 25"/>
                <a:gd name="T11" fmla="*/ 4 h 19"/>
                <a:gd name="T12" fmla="*/ 22 w 25"/>
                <a:gd name="T13" fmla="*/ 4 h 19"/>
                <a:gd name="T14" fmla="*/ 22 w 25"/>
                <a:gd name="T15" fmla="*/ 0 h 19"/>
                <a:gd name="T16" fmla="*/ 17 w 25"/>
                <a:gd name="T17" fmla="*/ 0 h 19"/>
                <a:gd name="T18" fmla="*/ 14 w 25"/>
                <a:gd name="T19" fmla="*/ 0 h 19"/>
                <a:gd name="T20" fmla="*/ 14 w 25"/>
                <a:gd name="T21" fmla="*/ 4 h 19"/>
                <a:gd name="T22" fmla="*/ 13 w 25"/>
                <a:gd name="T23" fmla="*/ 4 h 19"/>
                <a:gd name="T24" fmla="*/ 10 w 25"/>
                <a:gd name="T25" fmla="*/ 0 h 19"/>
                <a:gd name="T26" fmla="*/ 8 w 25"/>
                <a:gd name="T27" fmla="*/ 0 h 19"/>
                <a:gd name="T28" fmla="*/ 5 w 25"/>
                <a:gd name="T29" fmla="*/ 0 h 19"/>
                <a:gd name="T30" fmla="*/ 0 w 25"/>
                <a:gd name="T31" fmla="*/ 4 h 19"/>
                <a:gd name="T32" fmla="*/ 8 w 25"/>
                <a:gd name="T33" fmla="*/ 4 h 19"/>
                <a:gd name="T34" fmla="*/ 10 w 25"/>
                <a:gd name="T35" fmla="*/ 8 h 19"/>
                <a:gd name="T36" fmla="*/ 10 w 25"/>
                <a:gd name="T37" fmla="*/ 4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9"/>
                <a:gd name="T59" fmla="*/ 25 w 25"/>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9">
                  <a:moveTo>
                    <a:pt x="10" y="11"/>
                  </a:moveTo>
                  <a:lnTo>
                    <a:pt x="13" y="19"/>
                  </a:lnTo>
                  <a:lnTo>
                    <a:pt x="17" y="19"/>
                  </a:lnTo>
                  <a:lnTo>
                    <a:pt x="22" y="16"/>
                  </a:lnTo>
                  <a:lnTo>
                    <a:pt x="25" y="11"/>
                  </a:lnTo>
                  <a:lnTo>
                    <a:pt x="25" y="6"/>
                  </a:lnTo>
                  <a:lnTo>
                    <a:pt x="22" y="6"/>
                  </a:lnTo>
                  <a:lnTo>
                    <a:pt x="22" y="0"/>
                  </a:lnTo>
                  <a:lnTo>
                    <a:pt x="17" y="0"/>
                  </a:lnTo>
                  <a:lnTo>
                    <a:pt x="14" y="0"/>
                  </a:lnTo>
                  <a:lnTo>
                    <a:pt x="14" y="5"/>
                  </a:lnTo>
                  <a:lnTo>
                    <a:pt x="13" y="5"/>
                  </a:lnTo>
                  <a:lnTo>
                    <a:pt x="10" y="0"/>
                  </a:lnTo>
                  <a:lnTo>
                    <a:pt x="8" y="0"/>
                  </a:lnTo>
                  <a:lnTo>
                    <a:pt x="5" y="0"/>
                  </a:lnTo>
                  <a:lnTo>
                    <a:pt x="0" y="5"/>
                  </a:lnTo>
                  <a:lnTo>
                    <a:pt x="8" y="11"/>
                  </a:lnTo>
                  <a:lnTo>
                    <a:pt x="10" y="16"/>
                  </a:lnTo>
                  <a:lnTo>
                    <a:pt x="10" y="11"/>
                  </a:lnTo>
                  <a:close/>
                </a:path>
              </a:pathLst>
            </a:custGeom>
            <a:solidFill>
              <a:srgbClr val="A4CA95"/>
            </a:solidFill>
            <a:ln w="9525">
              <a:noFill/>
              <a:round/>
              <a:headEnd/>
              <a:tailEnd/>
            </a:ln>
          </p:spPr>
          <p:txBody>
            <a:bodyPr/>
            <a:lstStyle/>
            <a:p>
              <a:endParaRPr lang="en-US"/>
            </a:p>
          </p:txBody>
        </p:sp>
        <p:sp>
          <p:nvSpPr>
            <p:cNvPr id="3305" name="Freeform 466"/>
            <p:cNvSpPr>
              <a:spLocks/>
            </p:cNvSpPr>
            <p:nvPr/>
          </p:nvSpPr>
          <p:spPr bwMode="gray">
            <a:xfrm>
              <a:off x="4586" y="3303"/>
              <a:ext cx="1" cy="3"/>
            </a:xfrm>
            <a:custGeom>
              <a:avLst/>
              <a:gdLst>
                <a:gd name="T0" fmla="*/ 0 w 1"/>
                <a:gd name="T1" fmla="*/ 2 h 4"/>
                <a:gd name="T2" fmla="*/ 1 w 1"/>
                <a:gd name="T3" fmla="*/ 0 h 4"/>
                <a:gd name="T4" fmla="*/ 0 w 1"/>
                <a:gd name="T5" fmla="*/ 2 h 4"/>
                <a:gd name="T6" fmla="*/ 0 w 1"/>
                <a:gd name="T7" fmla="*/ 2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1" y="0"/>
                  </a:lnTo>
                  <a:lnTo>
                    <a:pt x="0" y="3"/>
                  </a:lnTo>
                  <a:lnTo>
                    <a:pt x="0" y="4"/>
                  </a:lnTo>
                  <a:close/>
                </a:path>
              </a:pathLst>
            </a:custGeom>
            <a:solidFill>
              <a:srgbClr val="A4CA95"/>
            </a:solidFill>
            <a:ln w="9525">
              <a:noFill/>
              <a:round/>
              <a:headEnd/>
              <a:tailEnd/>
            </a:ln>
          </p:spPr>
          <p:txBody>
            <a:bodyPr/>
            <a:lstStyle/>
            <a:p>
              <a:endParaRPr lang="en-US"/>
            </a:p>
          </p:txBody>
        </p:sp>
        <p:sp>
          <p:nvSpPr>
            <p:cNvPr id="3306" name="Freeform 467"/>
            <p:cNvSpPr>
              <a:spLocks/>
            </p:cNvSpPr>
            <p:nvPr/>
          </p:nvSpPr>
          <p:spPr bwMode="gray">
            <a:xfrm>
              <a:off x="4586" y="3313"/>
              <a:ext cx="4" cy="6"/>
            </a:xfrm>
            <a:custGeom>
              <a:avLst/>
              <a:gdLst>
                <a:gd name="T0" fmla="*/ 0 w 4"/>
                <a:gd name="T1" fmla="*/ 0 h 7"/>
                <a:gd name="T2" fmla="*/ 1 w 4"/>
                <a:gd name="T3" fmla="*/ 0 h 7"/>
                <a:gd name="T4" fmla="*/ 4 w 4"/>
                <a:gd name="T5" fmla="*/ 3 h 7"/>
                <a:gd name="T6" fmla="*/ 1 w 4"/>
                <a:gd name="T7" fmla="*/ 3 h 7"/>
                <a:gd name="T8" fmla="*/ 0 w 4"/>
                <a:gd name="T9" fmla="*/ 3 h 7"/>
                <a:gd name="T10" fmla="*/ 0 w 4"/>
                <a:gd name="T11" fmla="*/ 3 h 7"/>
                <a:gd name="T12" fmla="*/ 0 w 4"/>
                <a:gd name="T13" fmla="*/ 1 h 7"/>
                <a:gd name="T14" fmla="*/ 0 w 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0" y="0"/>
                  </a:moveTo>
                  <a:lnTo>
                    <a:pt x="1" y="0"/>
                  </a:lnTo>
                  <a:lnTo>
                    <a:pt x="4" y="3"/>
                  </a:lnTo>
                  <a:lnTo>
                    <a:pt x="1" y="7"/>
                  </a:lnTo>
                  <a:lnTo>
                    <a:pt x="0" y="6"/>
                  </a:lnTo>
                  <a:lnTo>
                    <a:pt x="0" y="3"/>
                  </a:lnTo>
                  <a:lnTo>
                    <a:pt x="0" y="1"/>
                  </a:lnTo>
                  <a:lnTo>
                    <a:pt x="0" y="0"/>
                  </a:lnTo>
                  <a:close/>
                </a:path>
              </a:pathLst>
            </a:custGeom>
            <a:solidFill>
              <a:srgbClr val="A4CA95"/>
            </a:solidFill>
            <a:ln w="9525">
              <a:noFill/>
              <a:round/>
              <a:headEnd/>
              <a:tailEnd/>
            </a:ln>
          </p:spPr>
          <p:txBody>
            <a:bodyPr/>
            <a:lstStyle/>
            <a:p>
              <a:endParaRPr lang="en-US"/>
            </a:p>
          </p:txBody>
        </p:sp>
        <p:sp>
          <p:nvSpPr>
            <p:cNvPr id="3307" name="Freeform 468"/>
            <p:cNvSpPr>
              <a:spLocks/>
            </p:cNvSpPr>
            <p:nvPr/>
          </p:nvSpPr>
          <p:spPr bwMode="gray">
            <a:xfrm>
              <a:off x="4639" y="3276"/>
              <a:ext cx="12" cy="3"/>
            </a:xfrm>
            <a:custGeom>
              <a:avLst/>
              <a:gdLst>
                <a:gd name="T0" fmla="*/ 0 w 12"/>
                <a:gd name="T1" fmla="*/ 0 h 3"/>
                <a:gd name="T2" fmla="*/ 6 w 12"/>
                <a:gd name="T3" fmla="*/ 0 h 3"/>
                <a:gd name="T4" fmla="*/ 12 w 12"/>
                <a:gd name="T5" fmla="*/ 0 h 3"/>
                <a:gd name="T6" fmla="*/ 6 w 12"/>
                <a:gd name="T7" fmla="*/ 1 h 3"/>
                <a:gd name="T8" fmla="*/ 5 w 12"/>
                <a:gd name="T9" fmla="*/ 3 h 3"/>
                <a:gd name="T10" fmla="*/ 0 w 12"/>
                <a:gd name="T11" fmla="*/ 0 h 3"/>
                <a:gd name="T12" fmla="*/ 0 60000 65536"/>
                <a:gd name="T13" fmla="*/ 0 60000 65536"/>
                <a:gd name="T14" fmla="*/ 0 60000 65536"/>
                <a:gd name="T15" fmla="*/ 0 60000 65536"/>
                <a:gd name="T16" fmla="*/ 0 60000 65536"/>
                <a:gd name="T17" fmla="*/ 0 60000 65536"/>
                <a:gd name="T18" fmla="*/ 0 w 12"/>
                <a:gd name="T19" fmla="*/ 0 h 3"/>
                <a:gd name="T20" fmla="*/ 12 w 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 h="3">
                  <a:moveTo>
                    <a:pt x="0" y="0"/>
                  </a:moveTo>
                  <a:lnTo>
                    <a:pt x="6" y="0"/>
                  </a:lnTo>
                  <a:lnTo>
                    <a:pt x="12" y="0"/>
                  </a:lnTo>
                  <a:lnTo>
                    <a:pt x="6" y="1"/>
                  </a:lnTo>
                  <a:lnTo>
                    <a:pt x="5" y="3"/>
                  </a:lnTo>
                  <a:lnTo>
                    <a:pt x="0" y="0"/>
                  </a:lnTo>
                  <a:close/>
                </a:path>
              </a:pathLst>
            </a:custGeom>
            <a:solidFill>
              <a:srgbClr val="A4CA95"/>
            </a:solidFill>
            <a:ln w="9525">
              <a:noFill/>
              <a:round/>
              <a:headEnd/>
              <a:tailEnd/>
            </a:ln>
          </p:spPr>
          <p:txBody>
            <a:bodyPr/>
            <a:lstStyle/>
            <a:p>
              <a:endParaRPr lang="en-US"/>
            </a:p>
          </p:txBody>
        </p:sp>
        <p:sp>
          <p:nvSpPr>
            <p:cNvPr id="3308" name="Freeform 469"/>
            <p:cNvSpPr>
              <a:spLocks/>
            </p:cNvSpPr>
            <p:nvPr/>
          </p:nvSpPr>
          <p:spPr bwMode="gray">
            <a:xfrm>
              <a:off x="4651" y="3275"/>
              <a:ext cx="10" cy="8"/>
            </a:xfrm>
            <a:custGeom>
              <a:avLst/>
              <a:gdLst>
                <a:gd name="T0" fmla="*/ 0 w 10"/>
                <a:gd name="T1" fmla="*/ 2 h 10"/>
                <a:gd name="T2" fmla="*/ 2 w 10"/>
                <a:gd name="T3" fmla="*/ 2 h 10"/>
                <a:gd name="T4" fmla="*/ 10 w 10"/>
                <a:gd name="T5" fmla="*/ 0 h 10"/>
                <a:gd name="T6" fmla="*/ 10 w 10"/>
                <a:gd name="T7" fmla="*/ 2 h 10"/>
                <a:gd name="T8" fmla="*/ 5 w 10"/>
                <a:gd name="T9" fmla="*/ 2 h 10"/>
                <a:gd name="T10" fmla="*/ 0 w 10"/>
                <a:gd name="T11" fmla="*/ 2 h 10"/>
                <a:gd name="T12" fmla="*/ 0 w 10"/>
                <a:gd name="T13" fmla="*/ 2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0" y="8"/>
                  </a:moveTo>
                  <a:lnTo>
                    <a:pt x="2" y="3"/>
                  </a:lnTo>
                  <a:lnTo>
                    <a:pt x="10" y="0"/>
                  </a:lnTo>
                  <a:lnTo>
                    <a:pt x="10" y="3"/>
                  </a:lnTo>
                  <a:lnTo>
                    <a:pt x="5" y="8"/>
                  </a:lnTo>
                  <a:lnTo>
                    <a:pt x="0" y="10"/>
                  </a:lnTo>
                  <a:lnTo>
                    <a:pt x="0" y="8"/>
                  </a:lnTo>
                  <a:close/>
                </a:path>
              </a:pathLst>
            </a:custGeom>
            <a:solidFill>
              <a:srgbClr val="A4CA95"/>
            </a:solidFill>
            <a:ln w="9525">
              <a:noFill/>
              <a:round/>
              <a:headEnd/>
              <a:tailEnd/>
            </a:ln>
          </p:spPr>
          <p:txBody>
            <a:bodyPr/>
            <a:lstStyle/>
            <a:p>
              <a:endParaRPr lang="en-US"/>
            </a:p>
          </p:txBody>
        </p:sp>
        <p:sp>
          <p:nvSpPr>
            <p:cNvPr id="3309" name="Freeform 470"/>
            <p:cNvSpPr>
              <a:spLocks/>
            </p:cNvSpPr>
            <p:nvPr/>
          </p:nvSpPr>
          <p:spPr bwMode="gray">
            <a:xfrm>
              <a:off x="4670" y="3270"/>
              <a:ext cx="3" cy="6"/>
            </a:xfrm>
            <a:custGeom>
              <a:avLst/>
              <a:gdLst>
                <a:gd name="T0" fmla="*/ 0 w 3"/>
                <a:gd name="T1" fmla="*/ 0 h 7"/>
                <a:gd name="T2" fmla="*/ 3 w 3"/>
                <a:gd name="T3" fmla="*/ 3 h 7"/>
                <a:gd name="T4" fmla="*/ 3 w 3"/>
                <a:gd name="T5" fmla="*/ 2 h 7"/>
                <a:gd name="T6" fmla="*/ 0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0"/>
                  </a:moveTo>
                  <a:lnTo>
                    <a:pt x="3" y="7"/>
                  </a:lnTo>
                  <a:lnTo>
                    <a:pt x="3" y="2"/>
                  </a:lnTo>
                  <a:lnTo>
                    <a:pt x="0" y="0"/>
                  </a:lnTo>
                  <a:close/>
                </a:path>
              </a:pathLst>
            </a:custGeom>
            <a:solidFill>
              <a:srgbClr val="A4CA95"/>
            </a:solidFill>
            <a:ln w="9525">
              <a:noFill/>
              <a:round/>
              <a:headEnd/>
              <a:tailEnd/>
            </a:ln>
          </p:spPr>
          <p:txBody>
            <a:bodyPr/>
            <a:lstStyle/>
            <a:p>
              <a:endParaRPr lang="en-US"/>
            </a:p>
          </p:txBody>
        </p:sp>
        <p:sp>
          <p:nvSpPr>
            <p:cNvPr id="3310" name="Freeform 471"/>
            <p:cNvSpPr>
              <a:spLocks/>
            </p:cNvSpPr>
            <p:nvPr/>
          </p:nvSpPr>
          <p:spPr bwMode="gray">
            <a:xfrm>
              <a:off x="4673" y="3265"/>
              <a:ext cx="4" cy="4"/>
            </a:xfrm>
            <a:custGeom>
              <a:avLst/>
              <a:gdLst>
                <a:gd name="T0" fmla="*/ 4 w 4"/>
                <a:gd name="T1" fmla="*/ 0 h 5"/>
                <a:gd name="T2" fmla="*/ 0 w 4"/>
                <a:gd name="T3" fmla="*/ 2 h 5"/>
                <a:gd name="T4" fmla="*/ 4 w 4"/>
                <a:gd name="T5" fmla="*/ 2 h 5"/>
                <a:gd name="T6" fmla="*/ 4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0"/>
                  </a:moveTo>
                  <a:lnTo>
                    <a:pt x="0" y="3"/>
                  </a:lnTo>
                  <a:lnTo>
                    <a:pt x="4" y="5"/>
                  </a:lnTo>
                  <a:lnTo>
                    <a:pt x="4" y="0"/>
                  </a:lnTo>
                  <a:close/>
                </a:path>
              </a:pathLst>
            </a:custGeom>
            <a:solidFill>
              <a:srgbClr val="A4CA95"/>
            </a:solidFill>
            <a:ln w="9525">
              <a:noFill/>
              <a:round/>
              <a:headEnd/>
              <a:tailEnd/>
            </a:ln>
          </p:spPr>
          <p:txBody>
            <a:bodyPr/>
            <a:lstStyle/>
            <a:p>
              <a:endParaRPr lang="en-US"/>
            </a:p>
          </p:txBody>
        </p:sp>
        <p:sp>
          <p:nvSpPr>
            <p:cNvPr id="3311" name="Freeform 472"/>
            <p:cNvSpPr>
              <a:spLocks/>
            </p:cNvSpPr>
            <p:nvPr/>
          </p:nvSpPr>
          <p:spPr bwMode="gray">
            <a:xfrm>
              <a:off x="4694" y="3268"/>
              <a:ext cx="3" cy="4"/>
            </a:xfrm>
            <a:custGeom>
              <a:avLst/>
              <a:gdLst>
                <a:gd name="T0" fmla="*/ 0 w 3"/>
                <a:gd name="T1" fmla="*/ 0 h 5"/>
                <a:gd name="T2" fmla="*/ 3 w 3"/>
                <a:gd name="T3" fmla="*/ 0 h 5"/>
                <a:gd name="T4" fmla="*/ 3 w 3"/>
                <a:gd name="T5" fmla="*/ 2 h 5"/>
                <a:gd name="T6" fmla="*/ 0 w 3"/>
                <a:gd name="T7" fmla="*/ 2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0"/>
                  </a:moveTo>
                  <a:lnTo>
                    <a:pt x="3" y="0"/>
                  </a:lnTo>
                  <a:lnTo>
                    <a:pt x="3" y="2"/>
                  </a:lnTo>
                  <a:lnTo>
                    <a:pt x="0" y="5"/>
                  </a:lnTo>
                  <a:lnTo>
                    <a:pt x="0" y="0"/>
                  </a:lnTo>
                  <a:close/>
                </a:path>
              </a:pathLst>
            </a:custGeom>
            <a:solidFill>
              <a:srgbClr val="A4CA95"/>
            </a:solidFill>
            <a:ln w="9525">
              <a:noFill/>
              <a:round/>
              <a:headEnd/>
              <a:tailEnd/>
            </a:ln>
          </p:spPr>
          <p:txBody>
            <a:bodyPr/>
            <a:lstStyle/>
            <a:p>
              <a:endParaRPr lang="en-US"/>
            </a:p>
          </p:txBody>
        </p:sp>
        <p:sp>
          <p:nvSpPr>
            <p:cNvPr id="3312" name="Freeform 473"/>
            <p:cNvSpPr>
              <a:spLocks/>
            </p:cNvSpPr>
            <p:nvPr/>
          </p:nvSpPr>
          <p:spPr bwMode="gray">
            <a:xfrm>
              <a:off x="4681" y="3276"/>
              <a:ext cx="8" cy="7"/>
            </a:xfrm>
            <a:custGeom>
              <a:avLst/>
              <a:gdLst>
                <a:gd name="T0" fmla="*/ 2 w 8"/>
                <a:gd name="T1" fmla="*/ 0 h 8"/>
                <a:gd name="T2" fmla="*/ 5 w 8"/>
                <a:gd name="T3" fmla="*/ 0 h 8"/>
                <a:gd name="T4" fmla="*/ 8 w 8"/>
                <a:gd name="T5" fmla="*/ 3 h 8"/>
                <a:gd name="T6" fmla="*/ 8 w 8"/>
                <a:gd name="T7" fmla="*/ 4 h 8"/>
                <a:gd name="T8" fmla="*/ 2 w 8"/>
                <a:gd name="T9" fmla="*/ 4 h 8"/>
                <a:gd name="T10" fmla="*/ 0 w 8"/>
                <a:gd name="T11" fmla="*/ 4 h 8"/>
                <a:gd name="T12" fmla="*/ 0 w 8"/>
                <a:gd name="T13" fmla="*/ 1 h 8"/>
                <a:gd name="T14" fmla="*/ 2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2" y="0"/>
                  </a:moveTo>
                  <a:lnTo>
                    <a:pt x="5" y="0"/>
                  </a:lnTo>
                  <a:lnTo>
                    <a:pt x="8" y="3"/>
                  </a:lnTo>
                  <a:lnTo>
                    <a:pt x="8" y="6"/>
                  </a:lnTo>
                  <a:lnTo>
                    <a:pt x="2" y="6"/>
                  </a:lnTo>
                  <a:lnTo>
                    <a:pt x="0" y="8"/>
                  </a:lnTo>
                  <a:lnTo>
                    <a:pt x="0" y="1"/>
                  </a:lnTo>
                  <a:lnTo>
                    <a:pt x="2" y="0"/>
                  </a:lnTo>
                  <a:close/>
                </a:path>
              </a:pathLst>
            </a:custGeom>
            <a:solidFill>
              <a:srgbClr val="A4CA95"/>
            </a:solidFill>
            <a:ln w="9525">
              <a:noFill/>
              <a:round/>
              <a:headEnd/>
              <a:tailEnd/>
            </a:ln>
          </p:spPr>
          <p:txBody>
            <a:bodyPr/>
            <a:lstStyle/>
            <a:p>
              <a:endParaRPr lang="en-US"/>
            </a:p>
          </p:txBody>
        </p:sp>
        <p:sp>
          <p:nvSpPr>
            <p:cNvPr id="3313" name="Freeform 474"/>
            <p:cNvSpPr>
              <a:spLocks/>
            </p:cNvSpPr>
            <p:nvPr/>
          </p:nvSpPr>
          <p:spPr bwMode="gray">
            <a:xfrm>
              <a:off x="4780" y="3298"/>
              <a:ext cx="14" cy="17"/>
            </a:xfrm>
            <a:custGeom>
              <a:avLst/>
              <a:gdLst>
                <a:gd name="T0" fmla="*/ 0 w 14"/>
                <a:gd name="T1" fmla="*/ 9 h 19"/>
                <a:gd name="T2" fmla="*/ 1 w 14"/>
                <a:gd name="T3" fmla="*/ 8 h 19"/>
                <a:gd name="T4" fmla="*/ 1 w 14"/>
                <a:gd name="T5" fmla="*/ 5 h 19"/>
                <a:gd name="T6" fmla="*/ 1 w 14"/>
                <a:gd name="T7" fmla="*/ 4 h 19"/>
                <a:gd name="T8" fmla="*/ 4 w 14"/>
                <a:gd name="T9" fmla="*/ 0 h 19"/>
                <a:gd name="T10" fmla="*/ 8 w 14"/>
                <a:gd name="T11" fmla="*/ 0 h 19"/>
                <a:gd name="T12" fmla="*/ 9 w 14"/>
                <a:gd name="T13" fmla="*/ 4 h 19"/>
                <a:gd name="T14" fmla="*/ 14 w 14"/>
                <a:gd name="T15" fmla="*/ 4 h 19"/>
                <a:gd name="T16" fmla="*/ 14 w 14"/>
                <a:gd name="T17" fmla="*/ 5 h 19"/>
                <a:gd name="T18" fmla="*/ 12 w 14"/>
                <a:gd name="T19" fmla="*/ 8 h 19"/>
                <a:gd name="T20" fmla="*/ 4 w 14"/>
                <a:gd name="T21" fmla="*/ 8 h 19"/>
                <a:gd name="T22" fmla="*/ 4 w 14"/>
                <a:gd name="T23" fmla="*/ 9 h 19"/>
                <a:gd name="T24" fmla="*/ 0 w 14"/>
                <a:gd name="T25" fmla="*/ 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9"/>
                <a:gd name="T41" fmla="*/ 14 w 1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9">
                  <a:moveTo>
                    <a:pt x="0" y="19"/>
                  </a:moveTo>
                  <a:lnTo>
                    <a:pt x="1" y="17"/>
                  </a:lnTo>
                  <a:lnTo>
                    <a:pt x="1" y="12"/>
                  </a:lnTo>
                  <a:lnTo>
                    <a:pt x="1" y="9"/>
                  </a:lnTo>
                  <a:lnTo>
                    <a:pt x="4" y="0"/>
                  </a:lnTo>
                  <a:lnTo>
                    <a:pt x="8" y="0"/>
                  </a:lnTo>
                  <a:lnTo>
                    <a:pt x="9" y="5"/>
                  </a:lnTo>
                  <a:lnTo>
                    <a:pt x="14" y="9"/>
                  </a:lnTo>
                  <a:lnTo>
                    <a:pt x="14" y="12"/>
                  </a:lnTo>
                  <a:lnTo>
                    <a:pt x="12" y="17"/>
                  </a:lnTo>
                  <a:lnTo>
                    <a:pt x="4" y="17"/>
                  </a:lnTo>
                  <a:lnTo>
                    <a:pt x="4" y="19"/>
                  </a:lnTo>
                  <a:lnTo>
                    <a:pt x="0" y="19"/>
                  </a:lnTo>
                  <a:close/>
                </a:path>
              </a:pathLst>
            </a:custGeom>
            <a:solidFill>
              <a:srgbClr val="A4CA95"/>
            </a:solidFill>
            <a:ln w="9525">
              <a:noFill/>
              <a:round/>
              <a:headEnd/>
              <a:tailEnd/>
            </a:ln>
          </p:spPr>
          <p:txBody>
            <a:bodyPr/>
            <a:lstStyle/>
            <a:p>
              <a:endParaRPr lang="en-US"/>
            </a:p>
          </p:txBody>
        </p:sp>
        <p:sp>
          <p:nvSpPr>
            <p:cNvPr id="3314" name="Freeform 475"/>
            <p:cNvSpPr>
              <a:spLocks/>
            </p:cNvSpPr>
            <p:nvPr/>
          </p:nvSpPr>
          <p:spPr bwMode="gray">
            <a:xfrm>
              <a:off x="4763" y="3289"/>
              <a:ext cx="18" cy="16"/>
            </a:xfrm>
            <a:custGeom>
              <a:avLst/>
              <a:gdLst>
                <a:gd name="T0" fmla="*/ 0 w 18"/>
                <a:gd name="T1" fmla="*/ 3 h 19"/>
                <a:gd name="T2" fmla="*/ 4 w 18"/>
                <a:gd name="T3" fmla="*/ 3 h 19"/>
                <a:gd name="T4" fmla="*/ 14 w 18"/>
                <a:gd name="T5" fmla="*/ 0 h 19"/>
                <a:gd name="T6" fmla="*/ 14 w 18"/>
                <a:gd name="T7" fmla="*/ 3 h 19"/>
                <a:gd name="T8" fmla="*/ 18 w 18"/>
                <a:gd name="T9" fmla="*/ 1 h 19"/>
                <a:gd name="T10" fmla="*/ 18 w 18"/>
                <a:gd name="T11" fmla="*/ 3 h 19"/>
                <a:gd name="T12" fmla="*/ 18 w 18"/>
                <a:gd name="T13" fmla="*/ 3 h 19"/>
                <a:gd name="T14" fmla="*/ 14 w 18"/>
                <a:gd name="T15" fmla="*/ 6 h 19"/>
                <a:gd name="T16" fmla="*/ 9 w 18"/>
                <a:gd name="T17" fmla="*/ 3 h 19"/>
                <a:gd name="T18" fmla="*/ 4 w 18"/>
                <a:gd name="T19" fmla="*/ 4 h 19"/>
                <a:gd name="T20" fmla="*/ 0 w 18"/>
                <a:gd name="T21" fmla="*/ 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9"/>
                <a:gd name="T35" fmla="*/ 18 w 1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9">
                  <a:moveTo>
                    <a:pt x="0" y="6"/>
                  </a:moveTo>
                  <a:lnTo>
                    <a:pt x="4" y="5"/>
                  </a:lnTo>
                  <a:lnTo>
                    <a:pt x="14" y="0"/>
                  </a:lnTo>
                  <a:lnTo>
                    <a:pt x="14" y="6"/>
                  </a:lnTo>
                  <a:lnTo>
                    <a:pt x="18" y="1"/>
                  </a:lnTo>
                  <a:lnTo>
                    <a:pt x="18" y="5"/>
                  </a:lnTo>
                  <a:lnTo>
                    <a:pt x="18" y="12"/>
                  </a:lnTo>
                  <a:lnTo>
                    <a:pt x="14" y="19"/>
                  </a:lnTo>
                  <a:lnTo>
                    <a:pt x="9" y="12"/>
                  </a:lnTo>
                  <a:lnTo>
                    <a:pt x="4" y="14"/>
                  </a:lnTo>
                  <a:lnTo>
                    <a:pt x="0" y="6"/>
                  </a:lnTo>
                  <a:close/>
                </a:path>
              </a:pathLst>
            </a:custGeom>
            <a:solidFill>
              <a:srgbClr val="A4CA95"/>
            </a:solidFill>
            <a:ln w="9525">
              <a:noFill/>
              <a:round/>
              <a:headEnd/>
              <a:tailEnd/>
            </a:ln>
          </p:spPr>
          <p:txBody>
            <a:bodyPr/>
            <a:lstStyle/>
            <a:p>
              <a:endParaRPr lang="en-US"/>
            </a:p>
          </p:txBody>
        </p:sp>
        <p:sp>
          <p:nvSpPr>
            <p:cNvPr id="3315" name="Freeform 476"/>
            <p:cNvSpPr>
              <a:spLocks/>
            </p:cNvSpPr>
            <p:nvPr/>
          </p:nvSpPr>
          <p:spPr bwMode="gray">
            <a:xfrm>
              <a:off x="4763" y="3269"/>
              <a:ext cx="14" cy="18"/>
            </a:xfrm>
            <a:custGeom>
              <a:avLst/>
              <a:gdLst>
                <a:gd name="T0" fmla="*/ 0 w 14"/>
                <a:gd name="T1" fmla="*/ 7 h 20"/>
                <a:gd name="T2" fmla="*/ 1 w 14"/>
                <a:gd name="T3" fmla="*/ 5 h 20"/>
                <a:gd name="T4" fmla="*/ 6 w 14"/>
                <a:gd name="T5" fmla="*/ 3 h 20"/>
                <a:gd name="T6" fmla="*/ 9 w 14"/>
                <a:gd name="T7" fmla="*/ 0 h 20"/>
                <a:gd name="T8" fmla="*/ 14 w 14"/>
                <a:gd name="T9" fmla="*/ 3 h 20"/>
                <a:gd name="T10" fmla="*/ 14 w 14"/>
                <a:gd name="T11" fmla="*/ 5 h 20"/>
                <a:gd name="T12" fmla="*/ 12 w 14"/>
                <a:gd name="T13" fmla="*/ 8 h 20"/>
                <a:gd name="T14" fmla="*/ 9 w 14"/>
                <a:gd name="T15" fmla="*/ 8 h 20"/>
                <a:gd name="T16" fmla="*/ 4 w 14"/>
                <a:gd name="T17" fmla="*/ 10 h 20"/>
                <a:gd name="T18" fmla="*/ 1 w 14"/>
                <a:gd name="T19" fmla="*/ 8 h 20"/>
                <a:gd name="T20" fmla="*/ 0 w 14"/>
                <a:gd name="T21" fmla="*/ 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0"/>
                <a:gd name="T35" fmla="*/ 14 w 1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0">
                  <a:moveTo>
                    <a:pt x="0" y="14"/>
                  </a:moveTo>
                  <a:lnTo>
                    <a:pt x="1" y="9"/>
                  </a:lnTo>
                  <a:lnTo>
                    <a:pt x="6" y="3"/>
                  </a:lnTo>
                  <a:lnTo>
                    <a:pt x="9" y="0"/>
                  </a:lnTo>
                  <a:lnTo>
                    <a:pt x="14" y="3"/>
                  </a:lnTo>
                  <a:lnTo>
                    <a:pt x="14" y="8"/>
                  </a:lnTo>
                  <a:lnTo>
                    <a:pt x="12" y="16"/>
                  </a:lnTo>
                  <a:lnTo>
                    <a:pt x="9" y="17"/>
                  </a:lnTo>
                  <a:lnTo>
                    <a:pt x="4" y="20"/>
                  </a:lnTo>
                  <a:lnTo>
                    <a:pt x="1" y="16"/>
                  </a:lnTo>
                  <a:lnTo>
                    <a:pt x="0" y="14"/>
                  </a:lnTo>
                  <a:close/>
                </a:path>
              </a:pathLst>
            </a:custGeom>
            <a:solidFill>
              <a:srgbClr val="A4CA95"/>
            </a:solidFill>
            <a:ln w="9525">
              <a:noFill/>
              <a:round/>
              <a:headEnd/>
              <a:tailEnd/>
            </a:ln>
          </p:spPr>
          <p:txBody>
            <a:bodyPr/>
            <a:lstStyle/>
            <a:p>
              <a:endParaRPr lang="en-US"/>
            </a:p>
          </p:txBody>
        </p:sp>
        <p:sp>
          <p:nvSpPr>
            <p:cNvPr id="3316" name="Freeform 477"/>
            <p:cNvSpPr>
              <a:spLocks/>
            </p:cNvSpPr>
            <p:nvPr/>
          </p:nvSpPr>
          <p:spPr bwMode="gray">
            <a:xfrm>
              <a:off x="4874" y="3337"/>
              <a:ext cx="18" cy="17"/>
            </a:xfrm>
            <a:custGeom>
              <a:avLst/>
              <a:gdLst>
                <a:gd name="T0" fmla="*/ 9 w 18"/>
                <a:gd name="T1" fmla="*/ 4 h 19"/>
                <a:gd name="T2" fmla="*/ 11 w 18"/>
                <a:gd name="T3" fmla="*/ 3 h 19"/>
                <a:gd name="T4" fmla="*/ 17 w 18"/>
                <a:gd name="T5" fmla="*/ 3 h 19"/>
                <a:gd name="T6" fmla="*/ 18 w 18"/>
                <a:gd name="T7" fmla="*/ 4 h 19"/>
                <a:gd name="T8" fmla="*/ 14 w 18"/>
                <a:gd name="T9" fmla="*/ 7 h 19"/>
                <a:gd name="T10" fmla="*/ 11 w 18"/>
                <a:gd name="T11" fmla="*/ 7 h 19"/>
                <a:gd name="T12" fmla="*/ 4 w 18"/>
                <a:gd name="T13" fmla="*/ 9 h 19"/>
                <a:gd name="T14" fmla="*/ 0 w 18"/>
                <a:gd name="T15" fmla="*/ 7 h 19"/>
                <a:gd name="T16" fmla="*/ 1 w 18"/>
                <a:gd name="T17" fmla="*/ 4 h 19"/>
                <a:gd name="T18" fmla="*/ 6 w 18"/>
                <a:gd name="T19" fmla="*/ 0 h 19"/>
                <a:gd name="T20" fmla="*/ 9 w 18"/>
                <a:gd name="T21" fmla="*/ 4 h 19"/>
                <a:gd name="T22" fmla="*/ 9 w 18"/>
                <a:gd name="T23" fmla="*/ 4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9"/>
                <a:gd name="T38" fmla="*/ 18 w 18"/>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9">
                  <a:moveTo>
                    <a:pt x="9" y="8"/>
                  </a:moveTo>
                  <a:lnTo>
                    <a:pt x="11" y="3"/>
                  </a:lnTo>
                  <a:lnTo>
                    <a:pt x="17" y="3"/>
                  </a:lnTo>
                  <a:lnTo>
                    <a:pt x="18" y="9"/>
                  </a:lnTo>
                  <a:lnTo>
                    <a:pt x="14" y="14"/>
                  </a:lnTo>
                  <a:lnTo>
                    <a:pt x="11" y="15"/>
                  </a:lnTo>
                  <a:lnTo>
                    <a:pt x="4" y="19"/>
                  </a:lnTo>
                  <a:lnTo>
                    <a:pt x="0" y="14"/>
                  </a:lnTo>
                  <a:lnTo>
                    <a:pt x="1" y="8"/>
                  </a:lnTo>
                  <a:lnTo>
                    <a:pt x="6" y="0"/>
                  </a:lnTo>
                  <a:lnTo>
                    <a:pt x="9" y="6"/>
                  </a:lnTo>
                  <a:lnTo>
                    <a:pt x="9" y="8"/>
                  </a:lnTo>
                  <a:close/>
                </a:path>
              </a:pathLst>
            </a:custGeom>
            <a:solidFill>
              <a:srgbClr val="A4CA95"/>
            </a:solidFill>
            <a:ln w="9525">
              <a:noFill/>
              <a:round/>
              <a:headEnd/>
              <a:tailEnd/>
            </a:ln>
          </p:spPr>
          <p:txBody>
            <a:bodyPr/>
            <a:lstStyle/>
            <a:p>
              <a:endParaRPr lang="en-US"/>
            </a:p>
          </p:txBody>
        </p:sp>
        <p:sp>
          <p:nvSpPr>
            <p:cNvPr id="3317" name="Freeform 478"/>
            <p:cNvSpPr>
              <a:spLocks/>
            </p:cNvSpPr>
            <p:nvPr/>
          </p:nvSpPr>
          <p:spPr bwMode="gray">
            <a:xfrm>
              <a:off x="4899" y="3345"/>
              <a:ext cx="9" cy="9"/>
            </a:xfrm>
            <a:custGeom>
              <a:avLst/>
              <a:gdLst>
                <a:gd name="T0" fmla="*/ 0 w 9"/>
                <a:gd name="T1" fmla="*/ 5 h 10"/>
                <a:gd name="T2" fmla="*/ 4 w 9"/>
                <a:gd name="T3" fmla="*/ 5 h 10"/>
                <a:gd name="T4" fmla="*/ 9 w 9"/>
                <a:gd name="T5" fmla="*/ 5 h 10"/>
                <a:gd name="T6" fmla="*/ 4 w 9"/>
                <a:gd name="T7" fmla="*/ 5 h 10"/>
                <a:gd name="T8" fmla="*/ 1 w 9"/>
                <a:gd name="T9" fmla="*/ 0 h 10"/>
                <a:gd name="T10" fmla="*/ 0 w 9"/>
                <a:gd name="T11" fmla="*/ 5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5"/>
                  </a:moveTo>
                  <a:lnTo>
                    <a:pt x="4" y="10"/>
                  </a:lnTo>
                  <a:lnTo>
                    <a:pt x="9" y="5"/>
                  </a:lnTo>
                  <a:lnTo>
                    <a:pt x="4" y="5"/>
                  </a:lnTo>
                  <a:lnTo>
                    <a:pt x="1" y="0"/>
                  </a:lnTo>
                  <a:lnTo>
                    <a:pt x="0" y="5"/>
                  </a:lnTo>
                  <a:close/>
                </a:path>
              </a:pathLst>
            </a:custGeom>
            <a:solidFill>
              <a:srgbClr val="A4CA95"/>
            </a:solidFill>
            <a:ln w="9525">
              <a:noFill/>
              <a:round/>
              <a:headEnd/>
              <a:tailEnd/>
            </a:ln>
          </p:spPr>
          <p:txBody>
            <a:bodyPr/>
            <a:lstStyle/>
            <a:p>
              <a:endParaRPr lang="en-US"/>
            </a:p>
          </p:txBody>
        </p:sp>
        <p:sp>
          <p:nvSpPr>
            <p:cNvPr id="3318" name="Freeform 479"/>
            <p:cNvSpPr>
              <a:spLocks/>
            </p:cNvSpPr>
            <p:nvPr/>
          </p:nvSpPr>
          <p:spPr bwMode="gray">
            <a:xfrm>
              <a:off x="4666" y="3325"/>
              <a:ext cx="39" cy="32"/>
            </a:xfrm>
            <a:custGeom>
              <a:avLst/>
              <a:gdLst>
                <a:gd name="T0" fmla="*/ 4 w 39"/>
                <a:gd name="T1" fmla="*/ 16 h 36"/>
                <a:gd name="T2" fmla="*/ 11 w 39"/>
                <a:gd name="T3" fmla="*/ 14 h 36"/>
                <a:gd name="T4" fmla="*/ 11 w 39"/>
                <a:gd name="T5" fmla="*/ 12 h 36"/>
                <a:gd name="T6" fmla="*/ 12 w 39"/>
                <a:gd name="T7" fmla="*/ 10 h 36"/>
                <a:gd name="T8" fmla="*/ 17 w 39"/>
                <a:gd name="T9" fmla="*/ 10 h 36"/>
                <a:gd name="T10" fmla="*/ 20 w 39"/>
                <a:gd name="T11" fmla="*/ 7 h 36"/>
                <a:gd name="T12" fmla="*/ 28 w 39"/>
                <a:gd name="T13" fmla="*/ 6 h 36"/>
                <a:gd name="T14" fmla="*/ 32 w 39"/>
                <a:gd name="T15" fmla="*/ 4 h 36"/>
                <a:gd name="T16" fmla="*/ 36 w 39"/>
                <a:gd name="T17" fmla="*/ 4 h 36"/>
                <a:gd name="T18" fmla="*/ 39 w 39"/>
                <a:gd name="T19" fmla="*/ 1 h 36"/>
                <a:gd name="T20" fmla="*/ 36 w 39"/>
                <a:gd name="T21" fmla="*/ 0 h 36"/>
                <a:gd name="T22" fmla="*/ 31 w 39"/>
                <a:gd name="T23" fmla="*/ 1 h 36"/>
                <a:gd name="T24" fmla="*/ 28 w 39"/>
                <a:gd name="T25" fmla="*/ 3 h 36"/>
                <a:gd name="T26" fmla="*/ 20 w 39"/>
                <a:gd name="T27" fmla="*/ 4 h 36"/>
                <a:gd name="T28" fmla="*/ 15 w 39"/>
                <a:gd name="T29" fmla="*/ 4 h 36"/>
                <a:gd name="T30" fmla="*/ 11 w 39"/>
                <a:gd name="T31" fmla="*/ 7 h 36"/>
                <a:gd name="T32" fmla="*/ 4 w 39"/>
                <a:gd name="T33" fmla="*/ 9 h 36"/>
                <a:gd name="T34" fmla="*/ 0 w 39"/>
                <a:gd name="T35" fmla="*/ 11 h 36"/>
                <a:gd name="T36" fmla="*/ 0 w 39"/>
                <a:gd name="T37" fmla="*/ 14 h 36"/>
                <a:gd name="T38" fmla="*/ 0 w 39"/>
                <a:gd name="T39" fmla="*/ 16 h 36"/>
                <a:gd name="T40" fmla="*/ 4 w 39"/>
                <a:gd name="T41" fmla="*/ 1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6"/>
                <a:gd name="T65" fmla="*/ 39 w 3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6">
                  <a:moveTo>
                    <a:pt x="4" y="36"/>
                  </a:moveTo>
                  <a:lnTo>
                    <a:pt x="11" y="33"/>
                  </a:lnTo>
                  <a:lnTo>
                    <a:pt x="11" y="28"/>
                  </a:lnTo>
                  <a:lnTo>
                    <a:pt x="12" y="23"/>
                  </a:lnTo>
                  <a:lnTo>
                    <a:pt x="17" y="22"/>
                  </a:lnTo>
                  <a:lnTo>
                    <a:pt x="20" y="15"/>
                  </a:lnTo>
                  <a:lnTo>
                    <a:pt x="28" y="14"/>
                  </a:lnTo>
                  <a:lnTo>
                    <a:pt x="32" y="9"/>
                  </a:lnTo>
                  <a:lnTo>
                    <a:pt x="36" y="7"/>
                  </a:lnTo>
                  <a:lnTo>
                    <a:pt x="39" y="1"/>
                  </a:lnTo>
                  <a:lnTo>
                    <a:pt x="36" y="0"/>
                  </a:lnTo>
                  <a:lnTo>
                    <a:pt x="31" y="1"/>
                  </a:lnTo>
                  <a:lnTo>
                    <a:pt x="28" y="3"/>
                  </a:lnTo>
                  <a:lnTo>
                    <a:pt x="20" y="7"/>
                  </a:lnTo>
                  <a:lnTo>
                    <a:pt x="15" y="9"/>
                  </a:lnTo>
                  <a:lnTo>
                    <a:pt x="11" y="15"/>
                  </a:lnTo>
                  <a:lnTo>
                    <a:pt x="4" y="20"/>
                  </a:lnTo>
                  <a:lnTo>
                    <a:pt x="0" y="26"/>
                  </a:lnTo>
                  <a:lnTo>
                    <a:pt x="0" y="33"/>
                  </a:lnTo>
                  <a:lnTo>
                    <a:pt x="0" y="36"/>
                  </a:lnTo>
                  <a:lnTo>
                    <a:pt x="4" y="36"/>
                  </a:lnTo>
                  <a:close/>
                </a:path>
              </a:pathLst>
            </a:custGeom>
            <a:solidFill>
              <a:srgbClr val="A4CA95"/>
            </a:solidFill>
            <a:ln w="9525">
              <a:noFill/>
              <a:round/>
              <a:headEnd/>
              <a:tailEnd/>
            </a:ln>
          </p:spPr>
          <p:txBody>
            <a:bodyPr/>
            <a:lstStyle/>
            <a:p>
              <a:endParaRPr lang="en-US"/>
            </a:p>
          </p:txBody>
        </p:sp>
        <p:sp>
          <p:nvSpPr>
            <p:cNvPr id="3319" name="Freeform 480"/>
            <p:cNvSpPr>
              <a:spLocks/>
            </p:cNvSpPr>
            <p:nvPr/>
          </p:nvSpPr>
          <p:spPr bwMode="gray">
            <a:xfrm>
              <a:off x="4658" y="3357"/>
              <a:ext cx="15" cy="22"/>
            </a:xfrm>
            <a:custGeom>
              <a:avLst/>
              <a:gdLst>
                <a:gd name="T0" fmla="*/ 6 w 15"/>
                <a:gd name="T1" fmla="*/ 4 h 25"/>
                <a:gd name="T2" fmla="*/ 8 w 15"/>
                <a:gd name="T3" fmla="*/ 3 h 25"/>
                <a:gd name="T4" fmla="*/ 11 w 15"/>
                <a:gd name="T5" fmla="*/ 0 h 25"/>
                <a:gd name="T6" fmla="*/ 11 w 15"/>
                <a:gd name="T7" fmla="*/ 4 h 25"/>
                <a:gd name="T8" fmla="*/ 11 w 15"/>
                <a:gd name="T9" fmla="*/ 4 h 25"/>
                <a:gd name="T10" fmla="*/ 11 w 15"/>
                <a:gd name="T11" fmla="*/ 6 h 25"/>
                <a:gd name="T12" fmla="*/ 12 w 15"/>
                <a:gd name="T13" fmla="*/ 8 h 25"/>
                <a:gd name="T14" fmla="*/ 15 w 15"/>
                <a:gd name="T15" fmla="*/ 9 h 25"/>
                <a:gd name="T16" fmla="*/ 15 w 15"/>
                <a:gd name="T17" fmla="*/ 10 h 25"/>
                <a:gd name="T18" fmla="*/ 12 w 15"/>
                <a:gd name="T19" fmla="*/ 10 h 25"/>
                <a:gd name="T20" fmla="*/ 11 w 15"/>
                <a:gd name="T21" fmla="*/ 10 h 25"/>
                <a:gd name="T22" fmla="*/ 8 w 15"/>
                <a:gd name="T23" fmla="*/ 10 h 25"/>
                <a:gd name="T24" fmla="*/ 6 w 15"/>
                <a:gd name="T25" fmla="*/ 10 h 25"/>
                <a:gd name="T26" fmla="*/ 3 w 15"/>
                <a:gd name="T27" fmla="*/ 9 h 25"/>
                <a:gd name="T28" fmla="*/ 0 w 15"/>
                <a:gd name="T29" fmla="*/ 8 h 25"/>
                <a:gd name="T30" fmla="*/ 0 w 15"/>
                <a:gd name="T31" fmla="*/ 8 h 25"/>
                <a:gd name="T32" fmla="*/ 0 w 15"/>
                <a:gd name="T33" fmla="*/ 6 h 25"/>
                <a:gd name="T34" fmla="*/ 3 w 15"/>
                <a:gd name="T35" fmla="*/ 4 h 25"/>
                <a:gd name="T36" fmla="*/ 3 w 15"/>
                <a:gd name="T37" fmla="*/ 4 h 25"/>
                <a:gd name="T38" fmla="*/ 6 w 15"/>
                <a:gd name="T39" fmla="*/ 3 h 25"/>
                <a:gd name="T40" fmla="*/ 8 w 15"/>
                <a:gd name="T41" fmla="*/ 0 h 25"/>
                <a:gd name="T42" fmla="*/ 6 w 15"/>
                <a:gd name="T43" fmla="*/ 4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25"/>
                <a:gd name="T68" fmla="*/ 15 w 15"/>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25">
                  <a:moveTo>
                    <a:pt x="6" y="5"/>
                  </a:moveTo>
                  <a:lnTo>
                    <a:pt x="8" y="3"/>
                  </a:lnTo>
                  <a:lnTo>
                    <a:pt x="11" y="0"/>
                  </a:lnTo>
                  <a:lnTo>
                    <a:pt x="11" y="7"/>
                  </a:lnTo>
                  <a:lnTo>
                    <a:pt x="11" y="11"/>
                  </a:lnTo>
                  <a:lnTo>
                    <a:pt x="11" y="14"/>
                  </a:lnTo>
                  <a:lnTo>
                    <a:pt x="12" y="19"/>
                  </a:lnTo>
                  <a:lnTo>
                    <a:pt x="15" y="21"/>
                  </a:lnTo>
                  <a:lnTo>
                    <a:pt x="15" y="25"/>
                  </a:lnTo>
                  <a:lnTo>
                    <a:pt x="12" y="25"/>
                  </a:lnTo>
                  <a:lnTo>
                    <a:pt x="11" y="25"/>
                  </a:lnTo>
                  <a:lnTo>
                    <a:pt x="8" y="25"/>
                  </a:lnTo>
                  <a:lnTo>
                    <a:pt x="6" y="24"/>
                  </a:lnTo>
                  <a:lnTo>
                    <a:pt x="3" y="21"/>
                  </a:lnTo>
                  <a:lnTo>
                    <a:pt x="0" y="19"/>
                  </a:lnTo>
                  <a:lnTo>
                    <a:pt x="0" y="18"/>
                  </a:lnTo>
                  <a:lnTo>
                    <a:pt x="0" y="14"/>
                  </a:lnTo>
                  <a:lnTo>
                    <a:pt x="3" y="11"/>
                  </a:lnTo>
                  <a:lnTo>
                    <a:pt x="3" y="10"/>
                  </a:lnTo>
                  <a:lnTo>
                    <a:pt x="6" y="3"/>
                  </a:lnTo>
                  <a:lnTo>
                    <a:pt x="8" y="0"/>
                  </a:lnTo>
                  <a:lnTo>
                    <a:pt x="6" y="5"/>
                  </a:lnTo>
                  <a:close/>
                </a:path>
              </a:pathLst>
            </a:custGeom>
            <a:solidFill>
              <a:srgbClr val="A4CA95"/>
            </a:solidFill>
            <a:ln w="9525">
              <a:noFill/>
              <a:round/>
              <a:headEnd/>
              <a:tailEnd/>
            </a:ln>
          </p:spPr>
          <p:txBody>
            <a:bodyPr/>
            <a:lstStyle/>
            <a:p>
              <a:endParaRPr lang="en-US"/>
            </a:p>
          </p:txBody>
        </p:sp>
        <p:sp>
          <p:nvSpPr>
            <p:cNvPr id="3320" name="Rectangle 481"/>
            <p:cNvSpPr>
              <a:spLocks noChangeArrowheads="1"/>
            </p:cNvSpPr>
            <p:nvPr/>
          </p:nvSpPr>
          <p:spPr bwMode="gray">
            <a:xfrm>
              <a:off x="4555" y="3519"/>
              <a:ext cx="3" cy="2"/>
            </a:xfrm>
            <a:prstGeom prst="rect">
              <a:avLst/>
            </a:prstGeom>
            <a:solidFill>
              <a:srgbClr val="A4CA95"/>
            </a:solidFill>
            <a:ln w="9525">
              <a:noFill/>
              <a:miter lim="800000"/>
              <a:headEnd/>
              <a:tailEnd/>
            </a:ln>
          </p:spPr>
          <p:txBody>
            <a:bodyPr/>
            <a:lstStyle/>
            <a:p>
              <a:endParaRPr lang="en-GB"/>
            </a:p>
          </p:txBody>
        </p:sp>
        <p:sp>
          <p:nvSpPr>
            <p:cNvPr id="3321" name="Freeform 482"/>
            <p:cNvSpPr>
              <a:spLocks/>
            </p:cNvSpPr>
            <p:nvPr/>
          </p:nvSpPr>
          <p:spPr bwMode="gray">
            <a:xfrm>
              <a:off x="4545" y="3505"/>
              <a:ext cx="3" cy="5"/>
            </a:xfrm>
            <a:custGeom>
              <a:avLst/>
              <a:gdLst>
                <a:gd name="T0" fmla="*/ 0 w 3"/>
                <a:gd name="T1" fmla="*/ 0 h 5"/>
                <a:gd name="T2" fmla="*/ 3 w 3"/>
                <a:gd name="T3" fmla="*/ 3 h 5"/>
                <a:gd name="T4" fmla="*/ 3 w 3"/>
                <a:gd name="T5" fmla="*/ 5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0"/>
                  </a:moveTo>
                  <a:lnTo>
                    <a:pt x="3" y="3"/>
                  </a:lnTo>
                  <a:lnTo>
                    <a:pt x="3" y="5"/>
                  </a:lnTo>
                  <a:lnTo>
                    <a:pt x="0" y="0"/>
                  </a:lnTo>
                  <a:close/>
                </a:path>
              </a:pathLst>
            </a:custGeom>
            <a:solidFill>
              <a:srgbClr val="A4CA95"/>
            </a:solidFill>
            <a:ln w="9525">
              <a:noFill/>
              <a:round/>
              <a:headEnd/>
              <a:tailEnd/>
            </a:ln>
          </p:spPr>
          <p:txBody>
            <a:bodyPr/>
            <a:lstStyle/>
            <a:p>
              <a:endParaRPr lang="en-US"/>
            </a:p>
          </p:txBody>
        </p:sp>
        <p:sp>
          <p:nvSpPr>
            <p:cNvPr id="3322" name="Freeform 483"/>
            <p:cNvSpPr>
              <a:spLocks/>
            </p:cNvSpPr>
            <p:nvPr/>
          </p:nvSpPr>
          <p:spPr bwMode="gray">
            <a:xfrm>
              <a:off x="4583" y="3529"/>
              <a:ext cx="4" cy="4"/>
            </a:xfrm>
            <a:custGeom>
              <a:avLst/>
              <a:gdLst>
                <a:gd name="T0" fmla="*/ 0 w 4"/>
                <a:gd name="T1" fmla="*/ 0 h 5"/>
                <a:gd name="T2" fmla="*/ 3 w 4"/>
                <a:gd name="T3" fmla="*/ 2 h 5"/>
                <a:gd name="T4" fmla="*/ 4 w 4"/>
                <a:gd name="T5" fmla="*/ 2 h 5"/>
                <a:gd name="T6" fmla="*/ 0 w 4"/>
                <a:gd name="T7" fmla="*/ 2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0"/>
                  </a:moveTo>
                  <a:lnTo>
                    <a:pt x="3" y="3"/>
                  </a:lnTo>
                  <a:lnTo>
                    <a:pt x="4" y="5"/>
                  </a:lnTo>
                  <a:lnTo>
                    <a:pt x="0" y="5"/>
                  </a:lnTo>
                  <a:lnTo>
                    <a:pt x="0" y="0"/>
                  </a:lnTo>
                  <a:close/>
                </a:path>
              </a:pathLst>
            </a:custGeom>
            <a:solidFill>
              <a:srgbClr val="A4CA95"/>
            </a:solidFill>
            <a:ln w="9525">
              <a:noFill/>
              <a:round/>
              <a:headEnd/>
              <a:tailEnd/>
            </a:ln>
          </p:spPr>
          <p:txBody>
            <a:bodyPr/>
            <a:lstStyle/>
            <a:p>
              <a:endParaRPr lang="en-US"/>
            </a:p>
          </p:txBody>
        </p:sp>
        <p:sp>
          <p:nvSpPr>
            <p:cNvPr id="3323" name="Line 484"/>
            <p:cNvSpPr>
              <a:spLocks noChangeShapeType="1"/>
            </p:cNvSpPr>
            <p:nvPr/>
          </p:nvSpPr>
          <p:spPr bwMode="gray">
            <a:xfrm>
              <a:off x="4265" y="3119"/>
              <a:ext cx="452" cy="443"/>
            </a:xfrm>
            <a:prstGeom prst="line">
              <a:avLst/>
            </a:prstGeom>
            <a:noFill/>
            <a:ln w="19050">
              <a:solidFill>
                <a:srgbClr val="FF0000"/>
              </a:solidFill>
              <a:round/>
              <a:headEnd/>
              <a:tailEnd/>
            </a:ln>
          </p:spPr>
          <p:txBody>
            <a:bodyPr/>
            <a:lstStyle/>
            <a:p>
              <a:endParaRPr lang="en-US"/>
            </a:p>
          </p:txBody>
        </p:sp>
        <p:sp>
          <p:nvSpPr>
            <p:cNvPr id="3324" name="Oval 485"/>
            <p:cNvSpPr>
              <a:spLocks noChangeArrowheads="1"/>
            </p:cNvSpPr>
            <p:nvPr/>
          </p:nvSpPr>
          <p:spPr bwMode="gray">
            <a:xfrm>
              <a:off x="4697" y="3546"/>
              <a:ext cx="40" cy="34"/>
            </a:xfrm>
            <a:prstGeom prst="ellipse">
              <a:avLst/>
            </a:prstGeom>
            <a:solidFill>
              <a:srgbClr val="FC0128"/>
            </a:solidFill>
            <a:ln w="9525">
              <a:noFill/>
              <a:round/>
              <a:headEnd/>
              <a:tailEnd/>
            </a:ln>
          </p:spPr>
          <p:txBody>
            <a:bodyPr/>
            <a:lstStyle/>
            <a:p>
              <a:endParaRPr lang="en-GB"/>
            </a:p>
          </p:txBody>
        </p:sp>
        <p:sp>
          <p:nvSpPr>
            <p:cNvPr id="3325" name="Line 486"/>
            <p:cNvSpPr>
              <a:spLocks noChangeShapeType="1"/>
            </p:cNvSpPr>
            <p:nvPr/>
          </p:nvSpPr>
          <p:spPr bwMode="gray">
            <a:xfrm flipH="1">
              <a:off x="4316" y="3238"/>
              <a:ext cx="612" cy="258"/>
            </a:xfrm>
            <a:prstGeom prst="line">
              <a:avLst/>
            </a:prstGeom>
            <a:noFill/>
            <a:ln w="19050">
              <a:solidFill>
                <a:srgbClr val="FF0000"/>
              </a:solidFill>
              <a:round/>
              <a:headEnd/>
              <a:tailEnd/>
            </a:ln>
          </p:spPr>
          <p:txBody>
            <a:bodyPr/>
            <a:lstStyle/>
            <a:p>
              <a:endParaRPr lang="en-US"/>
            </a:p>
          </p:txBody>
        </p:sp>
        <p:sp>
          <p:nvSpPr>
            <p:cNvPr id="3326" name="Oval 487"/>
            <p:cNvSpPr>
              <a:spLocks noChangeArrowheads="1"/>
            </p:cNvSpPr>
            <p:nvPr/>
          </p:nvSpPr>
          <p:spPr bwMode="gray">
            <a:xfrm>
              <a:off x="4296" y="3479"/>
              <a:ext cx="40" cy="35"/>
            </a:xfrm>
            <a:prstGeom prst="ellipse">
              <a:avLst/>
            </a:prstGeom>
            <a:solidFill>
              <a:srgbClr val="FC0128"/>
            </a:solidFill>
            <a:ln w="9525">
              <a:noFill/>
              <a:round/>
              <a:headEnd/>
              <a:tailEnd/>
            </a:ln>
          </p:spPr>
          <p:txBody>
            <a:bodyPr/>
            <a:lstStyle/>
            <a:p>
              <a:endParaRPr lang="en-GB"/>
            </a:p>
          </p:txBody>
        </p:sp>
        <p:sp>
          <p:nvSpPr>
            <p:cNvPr id="3327" name="Freeform 488"/>
            <p:cNvSpPr>
              <a:spLocks/>
            </p:cNvSpPr>
            <p:nvPr/>
          </p:nvSpPr>
          <p:spPr bwMode="gray">
            <a:xfrm>
              <a:off x="4364" y="2811"/>
              <a:ext cx="520" cy="221"/>
            </a:xfrm>
            <a:custGeom>
              <a:avLst/>
              <a:gdLst>
                <a:gd name="T0" fmla="*/ 1940477 w 131"/>
                <a:gd name="T1" fmla="*/ 411734 h 63"/>
                <a:gd name="T2" fmla="*/ 1380628 w 131"/>
                <a:gd name="T3" fmla="*/ 85562 h 63"/>
                <a:gd name="T4" fmla="*/ 977715 w 131"/>
                <a:gd name="T5" fmla="*/ 39366 h 63"/>
                <a:gd name="T6" fmla="*/ 203086 w 131"/>
                <a:gd name="T7" fmla="*/ 117372 h 63"/>
                <a:gd name="T8" fmla="*/ 0 w 131"/>
                <a:gd name="T9" fmla="*/ 98727 h 63"/>
                <a:gd name="T10" fmla="*/ 309352 w 131"/>
                <a:gd name="T11" fmla="*/ 221537 h 63"/>
                <a:gd name="T12" fmla="*/ 806143 w 131"/>
                <a:gd name="T13" fmla="*/ 190197 h 63"/>
                <a:gd name="T14" fmla="*/ 606002 w 131"/>
                <a:gd name="T15" fmla="*/ 169437 h 63"/>
                <a:gd name="T16" fmla="*/ 1181543 w 131"/>
                <a:gd name="T17" fmla="*/ 72825 h 63"/>
                <a:gd name="T18" fmla="*/ 1181543 w 131"/>
                <a:gd name="T19" fmla="*/ 72825 h 63"/>
                <a:gd name="T20" fmla="*/ 1537298 w 131"/>
                <a:gd name="T21" fmla="*/ 359630 h 63"/>
                <a:gd name="T22" fmla="*/ 1940477 w 131"/>
                <a:gd name="T23" fmla="*/ 411734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63"/>
                <a:gd name="T38" fmla="*/ 131 w 13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63">
                  <a:moveTo>
                    <a:pt x="125" y="63"/>
                  </a:moveTo>
                  <a:cubicBezTo>
                    <a:pt x="131" y="42"/>
                    <a:pt x="115" y="20"/>
                    <a:pt x="89" y="13"/>
                  </a:cubicBezTo>
                  <a:lnTo>
                    <a:pt x="63" y="6"/>
                  </a:lnTo>
                  <a:cubicBezTo>
                    <a:pt x="44" y="0"/>
                    <a:pt x="23" y="5"/>
                    <a:pt x="13" y="18"/>
                  </a:cubicBezTo>
                  <a:lnTo>
                    <a:pt x="0" y="15"/>
                  </a:lnTo>
                  <a:lnTo>
                    <a:pt x="20" y="34"/>
                  </a:lnTo>
                  <a:lnTo>
                    <a:pt x="52" y="29"/>
                  </a:lnTo>
                  <a:lnTo>
                    <a:pt x="39" y="26"/>
                  </a:lnTo>
                  <a:cubicBezTo>
                    <a:pt x="47" y="16"/>
                    <a:pt x="61" y="10"/>
                    <a:pt x="76" y="11"/>
                  </a:cubicBezTo>
                  <a:cubicBezTo>
                    <a:pt x="94" y="21"/>
                    <a:pt x="103" y="39"/>
                    <a:pt x="99" y="55"/>
                  </a:cubicBezTo>
                  <a:lnTo>
                    <a:pt x="125" y="63"/>
                  </a:lnTo>
                  <a:close/>
                </a:path>
              </a:pathLst>
            </a:custGeom>
            <a:gradFill rotWithShape="0">
              <a:gsLst>
                <a:gs pos="0">
                  <a:srgbClr val="B9D0DC"/>
                </a:gs>
                <a:gs pos="100000">
                  <a:srgbClr val="FF0000"/>
                </a:gs>
              </a:gsLst>
              <a:lin ang="0" scaled="1"/>
            </a:gradFill>
            <a:ln w="6350">
              <a:solidFill>
                <a:schemeClr val="tx1"/>
              </a:solidFill>
              <a:round/>
              <a:headEnd/>
              <a:tailEnd/>
            </a:ln>
          </p:spPr>
          <p:txBody>
            <a:bodyPr/>
            <a:lstStyle/>
            <a:p>
              <a:endParaRPr lang="en-US"/>
            </a:p>
          </p:txBody>
        </p:sp>
        <p:sp>
          <p:nvSpPr>
            <p:cNvPr id="3328" name="Freeform 489"/>
            <p:cNvSpPr>
              <a:spLocks/>
            </p:cNvSpPr>
            <p:nvPr/>
          </p:nvSpPr>
          <p:spPr bwMode="gray">
            <a:xfrm>
              <a:off x="4666" y="2850"/>
              <a:ext cx="51" cy="7"/>
            </a:xfrm>
            <a:custGeom>
              <a:avLst/>
              <a:gdLst>
                <a:gd name="T0" fmla="*/ 185966 w 13"/>
                <a:gd name="T1" fmla="*/ 12603 h 2"/>
                <a:gd name="T2" fmla="*/ 0 w 13"/>
                <a:gd name="T3" fmla="*/ 0 h 2"/>
                <a:gd name="T4" fmla="*/ 0 60000 65536"/>
                <a:gd name="T5" fmla="*/ 0 60000 65536"/>
                <a:gd name="T6" fmla="*/ 0 w 13"/>
                <a:gd name="T7" fmla="*/ 0 h 2"/>
                <a:gd name="T8" fmla="*/ 13 w 13"/>
                <a:gd name="T9" fmla="*/ 2 h 2"/>
              </a:gdLst>
              <a:ahLst/>
              <a:cxnLst>
                <a:cxn ang="T4">
                  <a:pos x="T0" y="T1"/>
                </a:cxn>
                <a:cxn ang="T5">
                  <a:pos x="T2" y="T3"/>
                </a:cxn>
              </a:cxnLst>
              <a:rect l="T6" t="T7" r="T8" b="T9"/>
              <a:pathLst>
                <a:path w="13" h="2">
                  <a:moveTo>
                    <a:pt x="13" y="2"/>
                  </a:moveTo>
                  <a:cubicBezTo>
                    <a:pt x="9" y="1"/>
                    <a:pt x="4" y="0"/>
                    <a:pt x="0" y="0"/>
                  </a:cubicBezTo>
                </a:path>
              </a:pathLst>
            </a:custGeom>
            <a:solidFill>
              <a:schemeClr val="accent1"/>
            </a:solidFill>
            <a:ln w="6350" cap="rnd">
              <a:solidFill>
                <a:schemeClr val="tx1"/>
              </a:solidFill>
              <a:round/>
              <a:headEnd/>
              <a:tailEnd/>
            </a:ln>
          </p:spPr>
          <p:txBody>
            <a:bodyPr/>
            <a:lstStyle/>
            <a:p>
              <a:endParaRPr lang="en-US"/>
            </a:p>
          </p:txBody>
        </p:sp>
        <p:grpSp>
          <p:nvGrpSpPr>
            <p:cNvPr id="13" name="Group 490"/>
            <p:cNvGrpSpPr>
              <a:grpSpLocks/>
            </p:cNvGrpSpPr>
            <p:nvPr/>
          </p:nvGrpSpPr>
          <p:grpSpPr bwMode="auto">
            <a:xfrm>
              <a:off x="4010" y="3186"/>
              <a:ext cx="735" cy="98"/>
              <a:chOff x="4206" y="3416"/>
              <a:chExt cx="735" cy="111"/>
            </a:xfrm>
          </p:grpSpPr>
          <p:sp>
            <p:nvSpPr>
              <p:cNvPr id="3642" name="Freeform 491"/>
              <p:cNvSpPr>
                <a:spLocks/>
              </p:cNvSpPr>
              <p:nvPr/>
            </p:nvSpPr>
            <p:spPr bwMode="gray">
              <a:xfrm>
                <a:off x="4206" y="3503"/>
                <a:ext cx="64" cy="24"/>
              </a:xfrm>
              <a:custGeom>
                <a:avLst/>
                <a:gdLst>
                  <a:gd name="T0" fmla="*/ 0 w 64"/>
                  <a:gd name="T1" fmla="*/ 8 h 24"/>
                  <a:gd name="T2" fmla="*/ 0 w 64"/>
                  <a:gd name="T3" fmla="*/ 24 h 24"/>
                  <a:gd name="T4" fmla="*/ 64 w 64"/>
                  <a:gd name="T5" fmla="*/ 16 h 24"/>
                  <a:gd name="T6" fmla="*/ 64 w 64"/>
                  <a:gd name="T7" fmla="*/ 0 h 24"/>
                  <a:gd name="T8" fmla="*/ 0 w 64"/>
                  <a:gd name="T9" fmla="*/ 8 h 24"/>
                  <a:gd name="T10" fmla="*/ 0 60000 65536"/>
                  <a:gd name="T11" fmla="*/ 0 60000 65536"/>
                  <a:gd name="T12" fmla="*/ 0 60000 65536"/>
                  <a:gd name="T13" fmla="*/ 0 60000 65536"/>
                  <a:gd name="T14" fmla="*/ 0 60000 65536"/>
                  <a:gd name="T15" fmla="*/ 0 w 64"/>
                  <a:gd name="T16" fmla="*/ 0 h 24"/>
                  <a:gd name="T17" fmla="*/ 64 w 64"/>
                  <a:gd name="T18" fmla="*/ 24 h 24"/>
                </a:gdLst>
                <a:ahLst/>
                <a:cxnLst>
                  <a:cxn ang="T10">
                    <a:pos x="T0" y="T1"/>
                  </a:cxn>
                  <a:cxn ang="T11">
                    <a:pos x="T2" y="T3"/>
                  </a:cxn>
                  <a:cxn ang="T12">
                    <a:pos x="T4" y="T5"/>
                  </a:cxn>
                  <a:cxn ang="T13">
                    <a:pos x="T6" y="T7"/>
                  </a:cxn>
                  <a:cxn ang="T14">
                    <a:pos x="T8" y="T9"/>
                  </a:cxn>
                </a:cxnLst>
                <a:rect l="T15" t="T16" r="T17" b="T18"/>
                <a:pathLst>
                  <a:path w="64" h="24">
                    <a:moveTo>
                      <a:pt x="0" y="8"/>
                    </a:moveTo>
                    <a:lnTo>
                      <a:pt x="0" y="24"/>
                    </a:lnTo>
                    <a:lnTo>
                      <a:pt x="64" y="16"/>
                    </a:lnTo>
                    <a:lnTo>
                      <a:pt x="64" y="0"/>
                    </a:lnTo>
                    <a:lnTo>
                      <a:pt x="0" y="8"/>
                    </a:lnTo>
                    <a:close/>
                  </a:path>
                </a:pathLst>
              </a:custGeom>
              <a:solidFill>
                <a:srgbClr val="618FFD"/>
              </a:solidFill>
              <a:ln w="9525">
                <a:noFill/>
                <a:round/>
                <a:headEnd/>
                <a:tailEnd/>
              </a:ln>
            </p:spPr>
            <p:txBody>
              <a:bodyPr/>
              <a:lstStyle/>
              <a:p>
                <a:endParaRPr lang="en-US"/>
              </a:p>
            </p:txBody>
          </p:sp>
          <p:sp>
            <p:nvSpPr>
              <p:cNvPr id="3643" name="Freeform 492"/>
              <p:cNvSpPr>
                <a:spLocks/>
              </p:cNvSpPr>
              <p:nvPr/>
            </p:nvSpPr>
            <p:spPr bwMode="gray">
              <a:xfrm>
                <a:off x="4318" y="3491"/>
                <a:ext cx="63" cy="24"/>
              </a:xfrm>
              <a:custGeom>
                <a:avLst/>
                <a:gdLst>
                  <a:gd name="T0" fmla="*/ 0 w 63"/>
                  <a:gd name="T1" fmla="*/ 8 h 24"/>
                  <a:gd name="T2" fmla="*/ 0 w 63"/>
                  <a:gd name="T3" fmla="*/ 24 h 24"/>
                  <a:gd name="T4" fmla="*/ 63 w 63"/>
                  <a:gd name="T5" fmla="*/ 16 h 24"/>
                  <a:gd name="T6" fmla="*/ 63 w 63"/>
                  <a:gd name="T7" fmla="*/ 0 h 24"/>
                  <a:gd name="T8" fmla="*/ 0 w 63"/>
                  <a:gd name="T9" fmla="*/ 8 h 24"/>
                  <a:gd name="T10" fmla="*/ 0 60000 65536"/>
                  <a:gd name="T11" fmla="*/ 0 60000 65536"/>
                  <a:gd name="T12" fmla="*/ 0 60000 65536"/>
                  <a:gd name="T13" fmla="*/ 0 60000 65536"/>
                  <a:gd name="T14" fmla="*/ 0 60000 65536"/>
                  <a:gd name="T15" fmla="*/ 0 w 63"/>
                  <a:gd name="T16" fmla="*/ 0 h 24"/>
                  <a:gd name="T17" fmla="*/ 63 w 63"/>
                  <a:gd name="T18" fmla="*/ 24 h 24"/>
                </a:gdLst>
                <a:ahLst/>
                <a:cxnLst>
                  <a:cxn ang="T10">
                    <a:pos x="T0" y="T1"/>
                  </a:cxn>
                  <a:cxn ang="T11">
                    <a:pos x="T2" y="T3"/>
                  </a:cxn>
                  <a:cxn ang="T12">
                    <a:pos x="T4" y="T5"/>
                  </a:cxn>
                  <a:cxn ang="T13">
                    <a:pos x="T6" y="T7"/>
                  </a:cxn>
                  <a:cxn ang="T14">
                    <a:pos x="T8" y="T9"/>
                  </a:cxn>
                </a:cxnLst>
                <a:rect l="T15" t="T16" r="T17" b="T18"/>
                <a:pathLst>
                  <a:path w="63" h="24">
                    <a:moveTo>
                      <a:pt x="0" y="8"/>
                    </a:moveTo>
                    <a:lnTo>
                      <a:pt x="0" y="24"/>
                    </a:lnTo>
                    <a:lnTo>
                      <a:pt x="63" y="16"/>
                    </a:lnTo>
                    <a:lnTo>
                      <a:pt x="63" y="0"/>
                    </a:lnTo>
                    <a:lnTo>
                      <a:pt x="0" y="8"/>
                    </a:lnTo>
                    <a:close/>
                  </a:path>
                </a:pathLst>
              </a:custGeom>
              <a:solidFill>
                <a:srgbClr val="618FFD"/>
              </a:solidFill>
              <a:ln w="9525">
                <a:noFill/>
                <a:round/>
                <a:headEnd/>
                <a:tailEnd/>
              </a:ln>
            </p:spPr>
            <p:txBody>
              <a:bodyPr/>
              <a:lstStyle/>
              <a:p>
                <a:endParaRPr lang="en-US"/>
              </a:p>
            </p:txBody>
          </p:sp>
          <p:sp>
            <p:nvSpPr>
              <p:cNvPr id="3644" name="Freeform 493"/>
              <p:cNvSpPr>
                <a:spLocks/>
              </p:cNvSpPr>
              <p:nvPr/>
            </p:nvSpPr>
            <p:spPr bwMode="gray">
              <a:xfrm>
                <a:off x="4429" y="3479"/>
                <a:ext cx="63" cy="24"/>
              </a:xfrm>
              <a:custGeom>
                <a:avLst/>
                <a:gdLst>
                  <a:gd name="T0" fmla="*/ 0 w 63"/>
                  <a:gd name="T1" fmla="*/ 8 h 24"/>
                  <a:gd name="T2" fmla="*/ 0 w 63"/>
                  <a:gd name="T3" fmla="*/ 24 h 24"/>
                  <a:gd name="T4" fmla="*/ 63 w 63"/>
                  <a:gd name="T5" fmla="*/ 16 h 24"/>
                  <a:gd name="T6" fmla="*/ 63 w 63"/>
                  <a:gd name="T7" fmla="*/ 0 h 24"/>
                  <a:gd name="T8" fmla="*/ 0 w 63"/>
                  <a:gd name="T9" fmla="*/ 8 h 24"/>
                  <a:gd name="T10" fmla="*/ 0 60000 65536"/>
                  <a:gd name="T11" fmla="*/ 0 60000 65536"/>
                  <a:gd name="T12" fmla="*/ 0 60000 65536"/>
                  <a:gd name="T13" fmla="*/ 0 60000 65536"/>
                  <a:gd name="T14" fmla="*/ 0 60000 65536"/>
                  <a:gd name="T15" fmla="*/ 0 w 63"/>
                  <a:gd name="T16" fmla="*/ 0 h 24"/>
                  <a:gd name="T17" fmla="*/ 63 w 63"/>
                  <a:gd name="T18" fmla="*/ 24 h 24"/>
                </a:gdLst>
                <a:ahLst/>
                <a:cxnLst>
                  <a:cxn ang="T10">
                    <a:pos x="T0" y="T1"/>
                  </a:cxn>
                  <a:cxn ang="T11">
                    <a:pos x="T2" y="T3"/>
                  </a:cxn>
                  <a:cxn ang="T12">
                    <a:pos x="T4" y="T5"/>
                  </a:cxn>
                  <a:cxn ang="T13">
                    <a:pos x="T6" y="T7"/>
                  </a:cxn>
                  <a:cxn ang="T14">
                    <a:pos x="T8" y="T9"/>
                  </a:cxn>
                </a:cxnLst>
                <a:rect l="T15" t="T16" r="T17" b="T18"/>
                <a:pathLst>
                  <a:path w="63" h="24">
                    <a:moveTo>
                      <a:pt x="0" y="8"/>
                    </a:moveTo>
                    <a:lnTo>
                      <a:pt x="0" y="24"/>
                    </a:lnTo>
                    <a:lnTo>
                      <a:pt x="63" y="16"/>
                    </a:lnTo>
                    <a:lnTo>
                      <a:pt x="63" y="0"/>
                    </a:lnTo>
                    <a:lnTo>
                      <a:pt x="0" y="8"/>
                    </a:lnTo>
                    <a:close/>
                  </a:path>
                </a:pathLst>
              </a:custGeom>
              <a:solidFill>
                <a:srgbClr val="618FFD"/>
              </a:solidFill>
              <a:ln w="9525">
                <a:noFill/>
                <a:round/>
                <a:headEnd/>
                <a:tailEnd/>
              </a:ln>
            </p:spPr>
            <p:txBody>
              <a:bodyPr/>
              <a:lstStyle/>
              <a:p>
                <a:endParaRPr lang="en-US"/>
              </a:p>
            </p:txBody>
          </p:sp>
          <p:sp>
            <p:nvSpPr>
              <p:cNvPr id="3645" name="Freeform 494"/>
              <p:cNvSpPr>
                <a:spLocks/>
              </p:cNvSpPr>
              <p:nvPr/>
            </p:nvSpPr>
            <p:spPr bwMode="gray">
              <a:xfrm>
                <a:off x="4536" y="3467"/>
                <a:ext cx="64" cy="20"/>
              </a:xfrm>
              <a:custGeom>
                <a:avLst/>
                <a:gdLst>
                  <a:gd name="T0" fmla="*/ 0 w 64"/>
                  <a:gd name="T1" fmla="*/ 4 h 20"/>
                  <a:gd name="T2" fmla="*/ 0 w 64"/>
                  <a:gd name="T3" fmla="*/ 20 h 20"/>
                  <a:gd name="T4" fmla="*/ 64 w 64"/>
                  <a:gd name="T5" fmla="*/ 16 h 20"/>
                  <a:gd name="T6" fmla="*/ 64 w 64"/>
                  <a:gd name="T7" fmla="*/ 0 h 20"/>
                  <a:gd name="T8" fmla="*/ 0 w 64"/>
                  <a:gd name="T9" fmla="*/ 4 h 20"/>
                  <a:gd name="T10" fmla="*/ 0 60000 65536"/>
                  <a:gd name="T11" fmla="*/ 0 60000 65536"/>
                  <a:gd name="T12" fmla="*/ 0 60000 65536"/>
                  <a:gd name="T13" fmla="*/ 0 60000 65536"/>
                  <a:gd name="T14" fmla="*/ 0 60000 65536"/>
                  <a:gd name="T15" fmla="*/ 0 w 64"/>
                  <a:gd name="T16" fmla="*/ 0 h 20"/>
                  <a:gd name="T17" fmla="*/ 64 w 64"/>
                  <a:gd name="T18" fmla="*/ 20 h 20"/>
                </a:gdLst>
                <a:ahLst/>
                <a:cxnLst>
                  <a:cxn ang="T10">
                    <a:pos x="T0" y="T1"/>
                  </a:cxn>
                  <a:cxn ang="T11">
                    <a:pos x="T2" y="T3"/>
                  </a:cxn>
                  <a:cxn ang="T12">
                    <a:pos x="T4" y="T5"/>
                  </a:cxn>
                  <a:cxn ang="T13">
                    <a:pos x="T6" y="T7"/>
                  </a:cxn>
                  <a:cxn ang="T14">
                    <a:pos x="T8" y="T9"/>
                  </a:cxn>
                </a:cxnLst>
                <a:rect l="T15" t="T16" r="T17" b="T18"/>
                <a:pathLst>
                  <a:path w="64" h="20">
                    <a:moveTo>
                      <a:pt x="0" y="4"/>
                    </a:moveTo>
                    <a:lnTo>
                      <a:pt x="0" y="20"/>
                    </a:lnTo>
                    <a:lnTo>
                      <a:pt x="64" y="16"/>
                    </a:lnTo>
                    <a:lnTo>
                      <a:pt x="64" y="0"/>
                    </a:lnTo>
                    <a:lnTo>
                      <a:pt x="0" y="4"/>
                    </a:lnTo>
                    <a:close/>
                  </a:path>
                </a:pathLst>
              </a:custGeom>
              <a:solidFill>
                <a:srgbClr val="618FFD"/>
              </a:solidFill>
              <a:ln w="9525">
                <a:noFill/>
                <a:round/>
                <a:headEnd/>
                <a:tailEnd/>
              </a:ln>
            </p:spPr>
            <p:txBody>
              <a:bodyPr/>
              <a:lstStyle/>
              <a:p>
                <a:endParaRPr lang="en-US"/>
              </a:p>
            </p:txBody>
          </p:sp>
          <p:sp>
            <p:nvSpPr>
              <p:cNvPr id="3646" name="Freeform 495"/>
              <p:cNvSpPr>
                <a:spLocks/>
              </p:cNvSpPr>
              <p:nvPr/>
            </p:nvSpPr>
            <p:spPr bwMode="gray">
              <a:xfrm>
                <a:off x="4647" y="3451"/>
                <a:ext cx="64" cy="24"/>
              </a:xfrm>
              <a:custGeom>
                <a:avLst/>
                <a:gdLst>
                  <a:gd name="T0" fmla="*/ 0 w 64"/>
                  <a:gd name="T1" fmla="*/ 8 h 24"/>
                  <a:gd name="T2" fmla="*/ 0 w 64"/>
                  <a:gd name="T3" fmla="*/ 24 h 24"/>
                  <a:gd name="T4" fmla="*/ 64 w 64"/>
                  <a:gd name="T5" fmla="*/ 16 h 24"/>
                  <a:gd name="T6" fmla="*/ 64 w 64"/>
                  <a:gd name="T7" fmla="*/ 0 h 24"/>
                  <a:gd name="T8" fmla="*/ 0 w 64"/>
                  <a:gd name="T9" fmla="*/ 8 h 24"/>
                  <a:gd name="T10" fmla="*/ 0 60000 65536"/>
                  <a:gd name="T11" fmla="*/ 0 60000 65536"/>
                  <a:gd name="T12" fmla="*/ 0 60000 65536"/>
                  <a:gd name="T13" fmla="*/ 0 60000 65536"/>
                  <a:gd name="T14" fmla="*/ 0 60000 65536"/>
                  <a:gd name="T15" fmla="*/ 0 w 64"/>
                  <a:gd name="T16" fmla="*/ 0 h 24"/>
                  <a:gd name="T17" fmla="*/ 64 w 64"/>
                  <a:gd name="T18" fmla="*/ 24 h 24"/>
                </a:gdLst>
                <a:ahLst/>
                <a:cxnLst>
                  <a:cxn ang="T10">
                    <a:pos x="T0" y="T1"/>
                  </a:cxn>
                  <a:cxn ang="T11">
                    <a:pos x="T2" y="T3"/>
                  </a:cxn>
                  <a:cxn ang="T12">
                    <a:pos x="T4" y="T5"/>
                  </a:cxn>
                  <a:cxn ang="T13">
                    <a:pos x="T6" y="T7"/>
                  </a:cxn>
                  <a:cxn ang="T14">
                    <a:pos x="T8" y="T9"/>
                  </a:cxn>
                </a:cxnLst>
                <a:rect l="T15" t="T16" r="T17" b="T18"/>
                <a:pathLst>
                  <a:path w="64" h="24">
                    <a:moveTo>
                      <a:pt x="0" y="8"/>
                    </a:moveTo>
                    <a:lnTo>
                      <a:pt x="0" y="24"/>
                    </a:lnTo>
                    <a:lnTo>
                      <a:pt x="64" y="16"/>
                    </a:lnTo>
                    <a:lnTo>
                      <a:pt x="64" y="0"/>
                    </a:lnTo>
                    <a:lnTo>
                      <a:pt x="0" y="8"/>
                    </a:lnTo>
                    <a:close/>
                  </a:path>
                </a:pathLst>
              </a:custGeom>
              <a:solidFill>
                <a:srgbClr val="618FFD"/>
              </a:solidFill>
              <a:ln w="9525">
                <a:noFill/>
                <a:round/>
                <a:headEnd/>
                <a:tailEnd/>
              </a:ln>
            </p:spPr>
            <p:txBody>
              <a:bodyPr/>
              <a:lstStyle/>
              <a:p>
                <a:endParaRPr lang="en-US"/>
              </a:p>
            </p:txBody>
          </p:sp>
          <p:sp>
            <p:nvSpPr>
              <p:cNvPr id="3647" name="Freeform 496"/>
              <p:cNvSpPr>
                <a:spLocks/>
              </p:cNvSpPr>
              <p:nvPr/>
            </p:nvSpPr>
            <p:spPr bwMode="gray">
              <a:xfrm>
                <a:off x="4758" y="3439"/>
                <a:ext cx="64" cy="24"/>
              </a:xfrm>
              <a:custGeom>
                <a:avLst/>
                <a:gdLst>
                  <a:gd name="T0" fmla="*/ 0 w 64"/>
                  <a:gd name="T1" fmla="*/ 8 h 24"/>
                  <a:gd name="T2" fmla="*/ 0 w 64"/>
                  <a:gd name="T3" fmla="*/ 24 h 24"/>
                  <a:gd name="T4" fmla="*/ 64 w 64"/>
                  <a:gd name="T5" fmla="*/ 16 h 24"/>
                  <a:gd name="T6" fmla="*/ 64 w 64"/>
                  <a:gd name="T7" fmla="*/ 0 h 24"/>
                  <a:gd name="T8" fmla="*/ 0 w 64"/>
                  <a:gd name="T9" fmla="*/ 8 h 24"/>
                  <a:gd name="T10" fmla="*/ 0 60000 65536"/>
                  <a:gd name="T11" fmla="*/ 0 60000 65536"/>
                  <a:gd name="T12" fmla="*/ 0 60000 65536"/>
                  <a:gd name="T13" fmla="*/ 0 60000 65536"/>
                  <a:gd name="T14" fmla="*/ 0 60000 65536"/>
                  <a:gd name="T15" fmla="*/ 0 w 64"/>
                  <a:gd name="T16" fmla="*/ 0 h 24"/>
                  <a:gd name="T17" fmla="*/ 64 w 64"/>
                  <a:gd name="T18" fmla="*/ 24 h 24"/>
                </a:gdLst>
                <a:ahLst/>
                <a:cxnLst>
                  <a:cxn ang="T10">
                    <a:pos x="T0" y="T1"/>
                  </a:cxn>
                  <a:cxn ang="T11">
                    <a:pos x="T2" y="T3"/>
                  </a:cxn>
                  <a:cxn ang="T12">
                    <a:pos x="T4" y="T5"/>
                  </a:cxn>
                  <a:cxn ang="T13">
                    <a:pos x="T6" y="T7"/>
                  </a:cxn>
                  <a:cxn ang="T14">
                    <a:pos x="T8" y="T9"/>
                  </a:cxn>
                </a:cxnLst>
                <a:rect l="T15" t="T16" r="T17" b="T18"/>
                <a:pathLst>
                  <a:path w="64" h="24">
                    <a:moveTo>
                      <a:pt x="0" y="8"/>
                    </a:moveTo>
                    <a:lnTo>
                      <a:pt x="0" y="24"/>
                    </a:lnTo>
                    <a:lnTo>
                      <a:pt x="64" y="16"/>
                    </a:lnTo>
                    <a:lnTo>
                      <a:pt x="64" y="0"/>
                    </a:lnTo>
                    <a:lnTo>
                      <a:pt x="0" y="8"/>
                    </a:lnTo>
                    <a:close/>
                  </a:path>
                </a:pathLst>
              </a:custGeom>
              <a:solidFill>
                <a:srgbClr val="618FFD"/>
              </a:solidFill>
              <a:ln w="9525">
                <a:noFill/>
                <a:round/>
                <a:headEnd/>
                <a:tailEnd/>
              </a:ln>
            </p:spPr>
            <p:txBody>
              <a:bodyPr/>
              <a:lstStyle/>
              <a:p>
                <a:endParaRPr lang="en-US"/>
              </a:p>
            </p:txBody>
          </p:sp>
          <p:sp>
            <p:nvSpPr>
              <p:cNvPr id="3648" name="Freeform 497"/>
              <p:cNvSpPr>
                <a:spLocks/>
              </p:cNvSpPr>
              <p:nvPr/>
            </p:nvSpPr>
            <p:spPr bwMode="gray">
              <a:xfrm>
                <a:off x="4870" y="3431"/>
                <a:ext cx="27" cy="20"/>
              </a:xfrm>
              <a:custGeom>
                <a:avLst/>
                <a:gdLst>
                  <a:gd name="T0" fmla="*/ 0 w 27"/>
                  <a:gd name="T1" fmla="*/ 4 h 20"/>
                  <a:gd name="T2" fmla="*/ 0 w 27"/>
                  <a:gd name="T3" fmla="*/ 20 h 20"/>
                  <a:gd name="T4" fmla="*/ 27 w 27"/>
                  <a:gd name="T5" fmla="*/ 16 h 20"/>
                  <a:gd name="T6" fmla="*/ 27 w 27"/>
                  <a:gd name="T7" fmla="*/ 0 h 20"/>
                  <a:gd name="T8" fmla="*/ 0 w 27"/>
                  <a:gd name="T9" fmla="*/ 4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4"/>
                    </a:moveTo>
                    <a:lnTo>
                      <a:pt x="0" y="20"/>
                    </a:lnTo>
                    <a:lnTo>
                      <a:pt x="27" y="16"/>
                    </a:lnTo>
                    <a:lnTo>
                      <a:pt x="27" y="0"/>
                    </a:lnTo>
                    <a:lnTo>
                      <a:pt x="0" y="4"/>
                    </a:lnTo>
                    <a:close/>
                  </a:path>
                </a:pathLst>
              </a:custGeom>
              <a:solidFill>
                <a:srgbClr val="618FFD"/>
              </a:solidFill>
              <a:ln w="9525">
                <a:noFill/>
                <a:round/>
                <a:headEnd/>
                <a:tailEnd/>
              </a:ln>
            </p:spPr>
            <p:txBody>
              <a:bodyPr/>
              <a:lstStyle/>
              <a:p>
                <a:endParaRPr lang="en-US"/>
              </a:p>
            </p:txBody>
          </p:sp>
          <p:sp>
            <p:nvSpPr>
              <p:cNvPr id="3649" name="Freeform 498"/>
              <p:cNvSpPr>
                <a:spLocks/>
              </p:cNvSpPr>
              <p:nvPr/>
            </p:nvSpPr>
            <p:spPr bwMode="gray">
              <a:xfrm>
                <a:off x="4885" y="3416"/>
                <a:ext cx="56" cy="51"/>
              </a:xfrm>
              <a:custGeom>
                <a:avLst/>
                <a:gdLst>
                  <a:gd name="T0" fmla="*/ 8 w 56"/>
                  <a:gd name="T1" fmla="*/ 51 h 51"/>
                  <a:gd name="T2" fmla="*/ 56 w 56"/>
                  <a:gd name="T3" fmla="*/ 15 h 51"/>
                  <a:gd name="T4" fmla="*/ 0 w 56"/>
                  <a:gd name="T5" fmla="*/ 0 h 51"/>
                  <a:gd name="T6" fmla="*/ 8 w 56"/>
                  <a:gd name="T7" fmla="*/ 51 h 51"/>
                  <a:gd name="T8" fmla="*/ 0 60000 65536"/>
                  <a:gd name="T9" fmla="*/ 0 60000 65536"/>
                  <a:gd name="T10" fmla="*/ 0 60000 65536"/>
                  <a:gd name="T11" fmla="*/ 0 60000 65536"/>
                  <a:gd name="T12" fmla="*/ 0 w 56"/>
                  <a:gd name="T13" fmla="*/ 0 h 51"/>
                  <a:gd name="T14" fmla="*/ 56 w 56"/>
                  <a:gd name="T15" fmla="*/ 51 h 51"/>
                </a:gdLst>
                <a:ahLst/>
                <a:cxnLst>
                  <a:cxn ang="T8">
                    <a:pos x="T0" y="T1"/>
                  </a:cxn>
                  <a:cxn ang="T9">
                    <a:pos x="T2" y="T3"/>
                  </a:cxn>
                  <a:cxn ang="T10">
                    <a:pos x="T4" y="T5"/>
                  </a:cxn>
                  <a:cxn ang="T11">
                    <a:pos x="T6" y="T7"/>
                  </a:cxn>
                </a:cxnLst>
                <a:rect l="T12" t="T13" r="T14" b="T15"/>
                <a:pathLst>
                  <a:path w="56" h="51">
                    <a:moveTo>
                      <a:pt x="8" y="51"/>
                    </a:moveTo>
                    <a:lnTo>
                      <a:pt x="56" y="15"/>
                    </a:lnTo>
                    <a:lnTo>
                      <a:pt x="0" y="0"/>
                    </a:lnTo>
                    <a:lnTo>
                      <a:pt x="8" y="51"/>
                    </a:lnTo>
                    <a:close/>
                  </a:path>
                </a:pathLst>
              </a:custGeom>
              <a:solidFill>
                <a:srgbClr val="618FFD"/>
              </a:solidFill>
              <a:ln w="9525">
                <a:noFill/>
                <a:round/>
                <a:headEnd/>
                <a:tailEnd/>
              </a:ln>
            </p:spPr>
            <p:txBody>
              <a:bodyPr/>
              <a:lstStyle/>
              <a:p>
                <a:endParaRPr lang="en-US"/>
              </a:p>
            </p:txBody>
          </p:sp>
        </p:grpSp>
        <p:sp>
          <p:nvSpPr>
            <p:cNvPr id="3330" name="Freeform 499"/>
            <p:cNvSpPr>
              <a:spLocks/>
            </p:cNvSpPr>
            <p:nvPr/>
          </p:nvSpPr>
          <p:spPr bwMode="gray">
            <a:xfrm>
              <a:off x="3859" y="2965"/>
              <a:ext cx="243" cy="211"/>
            </a:xfrm>
            <a:custGeom>
              <a:avLst/>
              <a:gdLst>
                <a:gd name="T0" fmla="*/ 108 w 243"/>
                <a:gd name="T1" fmla="*/ 100 h 239"/>
                <a:gd name="T2" fmla="*/ 243 w 243"/>
                <a:gd name="T3" fmla="*/ 0 h 239"/>
                <a:gd name="T4" fmla="*/ 243 w 243"/>
                <a:gd name="T5" fmla="*/ 0 h 239"/>
                <a:gd name="T6" fmla="*/ 0 w 243"/>
                <a:gd name="T7" fmla="*/ 53 h 239"/>
                <a:gd name="T8" fmla="*/ 108 w 243"/>
                <a:gd name="T9" fmla="*/ 100 h 239"/>
                <a:gd name="T10" fmla="*/ 0 60000 65536"/>
                <a:gd name="T11" fmla="*/ 0 60000 65536"/>
                <a:gd name="T12" fmla="*/ 0 60000 65536"/>
                <a:gd name="T13" fmla="*/ 0 60000 65536"/>
                <a:gd name="T14" fmla="*/ 0 60000 65536"/>
                <a:gd name="T15" fmla="*/ 0 w 243"/>
                <a:gd name="T16" fmla="*/ 0 h 239"/>
                <a:gd name="T17" fmla="*/ 243 w 243"/>
                <a:gd name="T18" fmla="*/ 239 h 239"/>
              </a:gdLst>
              <a:ahLst/>
              <a:cxnLst>
                <a:cxn ang="T10">
                  <a:pos x="T0" y="T1"/>
                </a:cxn>
                <a:cxn ang="T11">
                  <a:pos x="T2" y="T3"/>
                </a:cxn>
                <a:cxn ang="T12">
                  <a:pos x="T4" y="T5"/>
                </a:cxn>
                <a:cxn ang="T13">
                  <a:pos x="T6" y="T7"/>
                </a:cxn>
                <a:cxn ang="T14">
                  <a:pos x="T8" y="T9"/>
                </a:cxn>
              </a:cxnLst>
              <a:rect l="T15" t="T16" r="T17" b="T18"/>
              <a:pathLst>
                <a:path w="243" h="239">
                  <a:moveTo>
                    <a:pt x="108" y="239"/>
                  </a:moveTo>
                  <a:lnTo>
                    <a:pt x="243" y="0"/>
                  </a:lnTo>
                  <a:lnTo>
                    <a:pt x="0" y="127"/>
                  </a:lnTo>
                  <a:lnTo>
                    <a:pt x="108" y="239"/>
                  </a:lnTo>
                  <a:close/>
                </a:path>
              </a:pathLst>
            </a:custGeom>
            <a:solidFill>
              <a:srgbClr val="618FFD"/>
            </a:solidFill>
            <a:ln w="9525">
              <a:noFill/>
              <a:round/>
              <a:headEnd/>
              <a:tailEnd/>
            </a:ln>
          </p:spPr>
          <p:txBody>
            <a:bodyPr/>
            <a:lstStyle/>
            <a:p>
              <a:endParaRPr lang="en-US"/>
            </a:p>
          </p:txBody>
        </p:sp>
        <p:sp>
          <p:nvSpPr>
            <p:cNvPr id="3331" name="Oval 500"/>
            <p:cNvSpPr>
              <a:spLocks noChangeArrowheads="1"/>
            </p:cNvSpPr>
            <p:nvPr/>
          </p:nvSpPr>
          <p:spPr bwMode="gray">
            <a:xfrm>
              <a:off x="3550" y="3060"/>
              <a:ext cx="472" cy="357"/>
            </a:xfrm>
            <a:prstGeom prst="ellipse">
              <a:avLst/>
            </a:prstGeom>
            <a:solidFill>
              <a:srgbClr val="618FFD"/>
            </a:solidFill>
            <a:ln w="9525">
              <a:noFill/>
              <a:round/>
              <a:headEnd/>
              <a:tailEnd/>
            </a:ln>
          </p:spPr>
          <p:txBody>
            <a:bodyPr/>
            <a:lstStyle/>
            <a:p>
              <a:endParaRPr lang="en-GB"/>
            </a:p>
          </p:txBody>
        </p:sp>
        <p:grpSp>
          <p:nvGrpSpPr>
            <p:cNvPr id="14" name="Group 501"/>
            <p:cNvGrpSpPr>
              <a:grpSpLocks/>
            </p:cNvGrpSpPr>
            <p:nvPr/>
          </p:nvGrpSpPr>
          <p:grpSpPr bwMode="auto">
            <a:xfrm>
              <a:off x="3593" y="3098"/>
              <a:ext cx="398" cy="249"/>
              <a:chOff x="3789" y="3316"/>
              <a:chExt cx="398" cy="282"/>
            </a:xfrm>
          </p:grpSpPr>
          <p:grpSp>
            <p:nvGrpSpPr>
              <p:cNvPr id="15" name="Group 502"/>
              <p:cNvGrpSpPr>
                <a:grpSpLocks/>
              </p:cNvGrpSpPr>
              <p:nvPr/>
            </p:nvGrpSpPr>
            <p:grpSpPr bwMode="auto">
              <a:xfrm>
                <a:off x="3789" y="3316"/>
                <a:ext cx="364" cy="282"/>
                <a:chOff x="3789" y="3316"/>
                <a:chExt cx="364" cy="282"/>
              </a:xfrm>
            </p:grpSpPr>
            <p:sp>
              <p:nvSpPr>
                <p:cNvPr id="3442" name="Freeform 503"/>
                <p:cNvSpPr>
                  <a:spLocks/>
                </p:cNvSpPr>
                <p:nvPr/>
              </p:nvSpPr>
              <p:spPr bwMode="gray">
                <a:xfrm>
                  <a:off x="3790" y="3524"/>
                  <a:ext cx="101" cy="74"/>
                </a:xfrm>
                <a:custGeom>
                  <a:avLst/>
                  <a:gdLst>
                    <a:gd name="T0" fmla="*/ 3 w 101"/>
                    <a:gd name="T1" fmla="*/ 59 h 74"/>
                    <a:gd name="T2" fmla="*/ 1 w 101"/>
                    <a:gd name="T3" fmla="*/ 40 h 74"/>
                    <a:gd name="T4" fmla="*/ 0 w 101"/>
                    <a:gd name="T5" fmla="*/ 27 h 74"/>
                    <a:gd name="T6" fmla="*/ 0 w 101"/>
                    <a:gd name="T7" fmla="*/ 16 h 74"/>
                    <a:gd name="T8" fmla="*/ 1 w 101"/>
                    <a:gd name="T9" fmla="*/ 9 h 74"/>
                    <a:gd name="T10" fmla="*/ 2 w 101"/>
                    <a:gd name="T11" fmla="*/ 6 h 74"/>
                    <a:gd name="T12" fmla="*/ 4 w 101"/>
                    <a:gd name="T13" fmla="*/ 4 h 74"/>
                    <a:gd name="T14" fmla="*/ 5 w 101"/>
                    <a:gd name="T15" fmla="*/ 4 h 74"/>
                    <a:gd name="T16" fmla="*/ 5 w 101"/>
                    <a:gd name="T17" fmla="*/ 4 h 74"/>
                    <a:gd name="T18" fmla="*/ 5 w 101"/>
                    <a:gd name="T19" fmla="*/ 3 h 74"/>
                    <a:gd name="T20" fmla="*/ 6 w 101"/>
                    <a:gd name="T21" fmla="*/ 3 h 74"/>
                    <a:gd name="T22" fmla="*/ 7 w 101"/>
                    <a:gd name="T23" fmla="*/ 3 h 74"/>
                    <a:gd name="T24" fmla="*/ 9 w 101"/>
                    <a:gd name="T25" fmla="*/ 2 h 74"/>
                    <a:gd name="T26" fmla="*/ 11 w 101"/>
                    <a:gd name="T27" fmla="*/ 2 h 74"/>
                    <a:gd name="T28" fmla="*/ 13 w 101"/>
                    <a:gd name="T29" fmla="*/ 1 h 74"/>
                    <a:gd name="T30" fmla="*/ 16 w 101"/>
                    <a:gd name="T31" fmla="*/ 1 h 74"/>
                    <a:gd name="T32" fmla="*/ 20 w 101"/>
                    <a:gd name="T33" fmla="*/ 1 h 74"/>
                    <a:gd name="T34" fmla="*/ 24 w 101"/>
                    <a:gd name="T35" fmla="*/ 0 h 74"/>
                    <a:gd name="T36" fmla="*/ 27 w 101"/>
                    <a:gd name="T37" fmla="*/ 0 h 74"/>
                    <a:gd name="T38" fmla="*/ 31 w 101"/>
                    <a:gd name="T39" fmla="*/ 0 h 74"/>
                    <a:gd name="T40" fmla="*/ 35 w 101"/>
                    <a:gd name="T41" fmla="*/ 1 h 74"/>
                    <a:gd name="T42" fmla="*/ 40 w 101"/>
                    <a:gd name="T43" fmla="*/ 2 h 74"/>
                    <a:gd name="T44" fmla="*/ 44 w 101"/>
                    <a:gd name="T45" fmla="*/ 3 h 74"/>
                    <a:gd name="T46" fmla="*/ 49 w 101"/>
                    <a:gd name="T47" fmla="*/ 4 h 74"/>
                    <a:gd name="T48" fmla="*/ 54 w 101"/>
                    <a:gd name="T49" fmla="*/ 7 h 74"/>
                    <a:gd name="T50" fmla="*/ 59 w 101"/>
                    <a:gd name="T51" fmla="*/ 8 h 74"/>
                    <a:gd name="T52" fmla="*/ 62 w 101"/>
                    <a:gd name="T53" fmla="*/ 9 h 74"/>
                    <a:gd name="T54" fmla="*/ 67 w 101"/>
                    <a:gd name="T55" fmla="*/ 11 h 74"/>
                    <a:gd name="T56" fmla="*/ 71 w 101"/>
                    <a:gd name="T57" fmla="*/ 12 h 74"/>
                    <a:gd name="T58" fmla="*/ 75 w 101"/>
                    <a:gd name="T59" fmla="*/ 14 h 74"/>
                    <a:gd name="T60" fmla="*/ 78 w 101"/>
                    <a:gd name="T61" fmla="*/ 15 h 74"/>
                    <a:gd name="T62" fmla="*/ 81 w 101"/>
                    <a:gd name="T63" fmla="*/ 15 h 74"/>
                    <a:gd name="T64" fmla="*/ 84 w 101"/>
                    <a:gd name="T65" fmla="*/ 16 h 74"/>
                    <a:gd name="T66" fmla="*/ 87 w 101"/>
                    <a:gd name="T67" fmla="*/ 17 h 74"/>
                    <a:gd name="T68" fmla="*/ 89 w 101"/>
                    <a:gd name="T69" fmla="*/ 17 h 74"/>
                    <a:gd name="T70" fmla="*/ 91 w 101"/>
                    <a:gd name="T71" fmla="*/ 17 h 74"/>
                    <a:gd name="T72" fmla="*/ 93 w 101"/>
                    <a:gd name="T73" fmla="*/ 18 h 74"/>
                    <a:gd name="T74" fmla="*/ 94 w 101"/>
                    <a:gd name="T75" fmla="*/ 18 h 74"/>
                    <a:gd name="T76" fmla="*/ 94 w 101"/>
                    <a:gd name="T77" fmla="*/ 18 h 74"/>
                    <a:gd name="T78" fmla="*/ 94 w 101"/>
                    <a:gd name="T79" fmla="*/ 18 h 74"/>
                    <a:gd name="T80" fmla="*/ 95 w 101"/>
                    <a:gd name="T81" fmla="*/ 18 h 74"/>
                    <a:gd name="T82" fmla="*/ 95 w 101"/>
                    <a:gd name="T83" fmla="*/ 18 h 74"/>
                    <a:gd name="T84" fmla="*/ 95 w 101"/>
                    <a:gd name="T85" fmla="*/ 18 h 74"/>
                    <a:gd name="T86" fmla="*/ 95 w 101"/>
                    <a:gd name="T87" fmla="*/ 20 h 74"/>
                    <a:gd name="T88" fmla="*/ 96 w 101"/>
                    <a:gd name="T89" fmla="*/ 24 h 74"/>
                    <a:gd name="T90" fmla="*/ 97 w 101"/>
                    <a:gd name="T91" fmla="*/ 29 h 74"/>
                    <a:gd name="T92" fmla="*/ 98 w 101"/>
                    <a:gd name="T93" fmla="*/ 37 h 74"/>
                    <a:gd name="T94" fmla="*/ 99 w 101"/>
                    <a:gd name="T95" fmla="*/ 47 h 74"/>
                    <a:gd name="T96" fmla="*/ 101 w 101"/>
                    <a:gd name="T97" fmla="*/ 59 h 74"/>
                    <a:gd name="T98" fmla="*/ 101 w 101"/>
                    <a:gd name="T99" fmla="*/ 74 h 74"/>
                    <a:gd name="T100" fmla="*/ 3 w 101"/>
                    <a:gd name="T101" fmla="*/ 59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
                    <a:gd name="T154" fmla="*/ 0 h 74"/>
                    <a:gd name="T155" fmla="*/ 101 w 101"/>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 h="74">
                      <a:moveTo>
                        <a:pt x="3" y="59"/>
                      </a:moveTo>
                      <a:lnTo>
                        <a:pt x="1" y="40"/>
                      </a:lnTo>
                      <a:lnTo>
                        <a:pt x="0" y="27"/>
                      </a:lnTo>
                      <a:lnTo>
                        <a:pt x="0" y="16"/>
                      </a:lnTo>
                      <a:lnTo>
                        <a:pt x="1" y="9"/>
                      </a:lnTo>
                      <a:lnTo>
                        <a:pt x="2" y="6"/>
                      </a:lnTo>
                      <a:lnTo>
                        <a:pt x="4" y="4"/>
                      </a:lnTo>
                      <a:lnTo>
                        <a:pt x="5" y="4"/>
                      </a:lnTo>
                      <a:lnTo>
                        <a:pt x="5" y="3"/>
                      </a:lnTo>
                      <a:lnTo>
                        <a:pt x="6" y="3"/>
                      </a:lnTo>
                      <a:lnTo>
                        <a:pt x="7" y="3"/>
                      </a:lnTo>
                      <a:lnTo>
                        <a:pt x="9" y="2"/>
                      </a:lnTo>
                      <a:lnTo>
                        <a:pt x="11" y="2"/>
                      </a:lnTo>
                      <a:lnTo>
                        <a:pt x="13" y="1"/>
                      </a:lnTo>
                      <a:lnTo>
                        <a:pt x="16" y="1"/>
                      </a:lnTo>
                      <a:lnTo>
                        <a:pt x="20" y="1"/>
                      </a:lnTo>
                      <a:lnTo>
                        <a:pt x="24" y="0"/>
                      </a:lnTo>
                      <a:lnTo>
                        <a:pt x="27" y="0"/>
                      </a:lnTo>
                      <a:lnTo>
                        <a:pt x="31" y="0"/>
                      </a:lnTo>
                      <a:lnTo>
                        <a:pt x="35" y="1"/>
                      </a:lnTo>
                      <a:lnTo>
                        <a:pt x="40" y="2"/>
                      </a:lnTo>
                      <a:lnTo>
                        <a:pt x="44" y="3"/>
                      </a:lnTo>
                      <a:lnTo>
                        <a:pt x="49" y="4"/>
                      </a:lnTo>
                      <a:lnTo>
                        <a:pt x="54" y="7"/>
                      </a:lnTo>
                      <a:lnTo>
                        <a:pt x="59" y="8"/>
                      </a:lnTo>
                      <a:lnTo>
                        <a:pt x="62" y="9"/>
                      </a:lnTo>
                      <a:lnTo>
                        <a:pt x="67" y="11"/>
                      </a:lnTo>
                      <a:lnTo>
                        <a:pt x="71" y="12"/>
                      </a:lnTo>
                      <a:lnTo>
                        <a:pt x="75" y="14"/>
                      </a:lnTo>
                      <a:lnTo>
                        <a:pt x="78" y="15"/>
                      </a:lnTo>
                      <a:lnTo>
                        <a:pt x="81" y="15"/>
                      </a:lnTo>
                      <a:lnTo>
                        <a:pt x="84" y="16"/>
                      </a:lnTo>
                      <a:lnTo>
                        <a:pt x="87" y="17"/>
                      </a:lnTo>
                      <a:lnTo>
                        <a:pt x="89" y="17"/>
                      </a:lnTo>
                      <a:lnTo>
                        <a:pt x="91" y="17"/>
                      </a:lnTo>
                      <a:lnTo>
                        <a:pt x="93" y="18"/>
                      </a:lnTo>
                      <a:lnTo>
                        <a:pt x="94" y="18"/>
                      </a:lnTo>
                      <a:lnTo>
                        <a:pt x="95" y="18"/>
                      </a:lnTo>
                      <a:lnTo>
                        <a:pt x="95" y="20"/>
                      </a:lnTo>
                      <a:lnTo>
                        <a:pt x="96" y="24"/>
                      </a:lnTo>
                      <a:lnTo>
                        <a:pt x="97" y="29"/>
                      </a:lnTo>
                      <a:lnTo>
                        <a:pt x="98" y="37"/>
                      </a:lnTo>
                      <a:lnTo>
                        <a:pt x="99" y="47"/>
                      </a:lnTo>
                      <a:lnTo>
                        <a:pt x="101" y="59"/>
                      </a:lnTo>
                      <a:lnTo>
                        <a:pt x="101" y="74"/>
                      </a:lnTo>
                      <a:lnTo>
                        <a:pt x="3" y="59"/>
                      </a:lnTo>
                      <a:close/>
                    </a:path>
                  </a:pathLst>
                </a:custGeom>
                <a:solidFill>
                  <a:srgbClr val="0000B2"/>
                </a:solidFill>
                <a:ln w="9525">
                  <a:noFill/>
                  <a:round/>
                  <a:headEnd/>
                  <a:tailEnd/>
                </a:ln>
              </p:spPr>
              <p:txBody>
                <a:bodyPr/>
                <a:lstStyle/>
                <a:p>
                  <a:endParaRPr lang="en-US"/>
                </a:p>
              </p:txBody>
            </p:sp>
            <p:sp>
              <p:nvSpPr>
                <p:cNvPr id="3443" name="Freeform 504"/>
                <p:cNvSpPr>
                  <a:spLocks/>
                </p:cNvSpPr>
                <p:nvPr/>
              </p:nvSpPr>
              <p:spPr bwMode="gray">
                <a:xfrm>
                  <a:off x="3789" y="3527"/>
                  <a:ext cx="6" cy="56"/>
                </a:xfrm>
                <a:custGeom>
                  <a:avLst/>
                  <a:gdLst>
                    <a:gd name="T0" fmla="*/ 6 w 6"/>
                    <a:gd name="T1" fmla="*/ 0 h 56"/>
                    <a:gd name="T2" fmla="*/ 6 w 6"/>
                    <a:gd name="T3" fmla="*/ 0 h 56"/>
                    <a:gd name="T4" fmla="*/ 5 w 6"/>
                    <a:gd name="T5" fmla="*/ 0 h 56"/>
                    <a:gd name="T6" fmla="*/ 4 w 6"/>
                    <a:gd name="T7" fmla="*/ 1 h 56"/>
                    <a:gd name="T8" fmla="*/ 3 w 6"/>
                    <a:gd name="T9" fmla="*/ 3 h 56"/>
                    <a:gd name="T10" fmla="*/ 1 w 6"/>
                    <a:gd name="T11" fmla="*/ 6 h 56"/>
                    <a:gd name="T12" fmla="*/ 0 w 6"/>
                    <a:gd name="T13" fmla="*/ 13 h 56"/>
                    <a:gd name="T14" fmla="*/ 0 w 6"/>
                    <a:gd name="T15" fmla="*/ 24 h 56"/>
                    <a:gd name="T16" fmla="*/ 1 w 6"/>
                    <a:gd name="T17" fmla="*/ 37 h 56"/>
                    <a:gd name="T18" fmla="*/ 3 w 6"/>
                    <a:gd name="T19" fmla="*/ 56 h 56"/>
                    <a:gd name="T20" fmla="*/ 4 w 6"/>
                    <a:gd name="T21" fmla="*/ 56 h 56"/>
                    <a:gd name="T22" fmla="*/ 2 w 6"/>
                    <a:gd name="T23" fmla="*/ 37 h 56"/>
                    <a:gd name="T24" fmla="*/ 2 w 6"/>
                    <a:gd name="T25" fmla="*/ 24 h 56"/>
                    <a:gd name="T26" fmla="*/ 2 w 6"/>
                    <a:gd name="T27" fmla="*/ 13 h 56"/>
                    <a:gd name="T28" fmla="*/ 3 w 6"/>
                    <a:gd name="T29" fmla="*/ 6 h 56"/>
                    <a:gd name="T30" fmla="*/ 4 w 6"/>
                    <a:gd name="T31" fmla="*/ 3 h 56"/>
                    <a:gd name="T32" fmla="*/ 5 w 6"/>
                    <a:gd name="T33" fmla="*/ 2 h 56"/>
                    <a:gd name="T34" fmla="*/ 6 w 6"/>
                    <a:gd name="T35" fmla="*/ 1 h 56"/>
                    <a:gd name="T36" fmla="*/ 6 w 6"/>
                    <a:gd name="T37" fmla="*/ 1 h 56"/>
                    <a:gd name="T38" fmla="*/ 6 w 6"/>
                    <a:gd name="T39" fmla="*/ 1 h 56"/>
                    <a:gd name="T40" fmla="*/ 6 w 6"/>
                    <a:gd name="T41" fmla="*/ 1 h 56"/>
                    <a:gd name="T42" fmla="*/ 6 w 6"/>
                    <a:gd name="T43" fmla="*/ 1 h 56"/>
                    <a:gd name="T44" fmla="*/ 6 w 6"/>
                    <a:gd name="T45" fmla="*/ 1 h 56"/>
                    <a:gd name="T46" fmla="*/ 6 w 6"/>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56"/>
                    <a:gd name="T74" fmla="*/ 6 w 6"/>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56">
                      <a:moveTo>
                        <a:pt x="6" y="0"/>
                      </a:moveTo>
                      <a:lnTo>
                        <a:pt x="6" y="0"/>
                      </a:lnTo>
                      <a:lnTo>
                        <a:pt x="5" y="0"/>
                      </a:lnTo>
                      <a:lnTo>
                        <a:pt x="4" y="1"/>
                      </a:lnTo>
                      <a:lnTo>
                        <a:pt x="3" y="3"/>
                      </a:lnTo>
                      <a:lnTo>
                        <a:pt x="1" y="6"/>
                      </a:lnTo>
                      <a:lnTo>
                        <a:pt x="0" y="13"/>
                      </a:lnTo>
                      <a:lnTo>
                        <a:pt x="0" y="24"/>
                      </a:lnTo>
                      <a:lnTo>
                        <a:pt x="1" y="37"/>
                      </a:lnTo>
                      <a:lnTo>
                        <a:pt x="3" y="56"/>
                      </a:lnTo>
                      <a:lnTo>
                        <a:pt x="4" y="56"/>
                      </a:lnTo>
                      <a:lnTo>
                        <a:pt x="2" y="37"/>
                      </a:lnTo>
                      <a:lnTo>
                        <a:pt x="2" y="24"/>
                      </a:lnTo>
                      <a:lnTo>
                        <a:pt x="2" y="13"/>
                      </a:lnTo>
                      <a:lnTo>
                        <a:pt x="3" y="6"/>
                      </a:lnTo>
                      <a:lnTo>
                        <a:pt x="4" y="3"/>
                      </a:lnTo>
                      <a:lnTo>
                        <a:pt x="5" y="2"/>
                      </a:lnTo>
                      <a:lnTo>
                        <a:pt x="6" y="1"/>
                      </a:lnTo>
                      <a:lnTo>
                        <a:pt x="6" y="0"/>
                      </a:lnTo>
                      <a:close/>
                    </a:path>
                  </a:pathLst>
                </a:custGeom>
                <a:solidFill>
                  <a:srgbClr val="000000"/>
                </a:solidFill>
                <a:ln w="9525">
                  <a:noFill/>
                  <a:round/>
                  <a:headEnd/>
                  <a:tailEnd/>
                </a:ln>
              </p:spPr>
              <p:txBody>
                <a:bodyPr/>
                <a:lstStyle/>
                <a:p>
                  <a:endParaRPr lang="en-US"/>
                </a:p>
              </p:txBody>
            </p:sp>
            <p:sp>
              <p:nvSpPr>
                <p:cNvPr id="3444" name="Freeform 505"/>
                <p:cNvSpPr>
                  <a:spLocks/>
                </p:cNvSpPr>
                <p:nvPr/>
              </p:nvSpPr>
              <p:spPr bwMode="gray">
                <a:xfrm>
                  <a:off x="3795" y="3523"/>
                  <a:ext cx="49" cy="8"/>
                </a:xfrm>
                <a:custGeom>
                  <a:avLst/>
                  <a:gdLst>
                    <a:gd name="T0" fmla="*/ 49 w 49"/>
                    <a:gd name="T1" fmla="*/ 7 h 8"/>
                    <a:gd name="T2" fmla="*/ 49 w 49"/>
                    <a:gd name="T3" fmla="*/ 7 h 8"/>
                    <a:gd name="T4" fmla="*/ 44 w 49"/>
                    <a:gd name="T5" fmla="*/ 5 h 8"/>
                    <a:gd name="T6" fmla="*/ 39 w 49"/>
                    <a:gd name="T7" fmla="*/ 3 h 8"/>
                    <a:gd name="T8" fmla="*/ 35 w 49"/>
                    <a:gd name="T9" fmla="*/ 2 h 8"/>
                    <a:gd name="T10" fmla="*/ 30 w 49"/>
                    <a:gd name="T11" fmla="*/ 1 h 8"/>
                    <a:gd name="T12" fmla="*/ 26 w 49"/>
                    <a:gd name="T13" fmla="*/ 1 h 8"/>
                    <a:gd name="T14" fmla="*/ 22 w 49"/>
                    <a:gd name="T15" fmla="*/ 0 h 8"/>
                    <a:gd name="T16" fmla="*/ 19 w 49"/>
                    <a:gd name="T17" fmla="*/ 1 h 8"/>
                    <a:gd name="T18" fmla="*/ 15 w 49"/>
                    <a:gd name="T19" fmla="*/ 1 h 8"/>
                    <a:gd name="T20" fmla="*/ 11 w 49"/>
                    <a:gd name="T21" fmla="*/ 1 h 8"/>
                    <a:gd name="T22" fmla="*/ 8 w 49"/>
                    <a:gd name="T23" fmla="*/ 2 h 8"/>
                    <a:gd name="T24" fmla="*/ 6 w 49"/>
                    <a:gd name="T25" fmla="*/ 2 h 8"/>
                    <a:gd name="T26" fmla="*/ 4 w 49"/>
                    <a:gd name="T27" fmla="*/ 3 h 8"/>
                    <a:gd name="T28" fmla="*/ 2 w 49"/>
                    <a:gd name="T29" fmla="*/ 3 h 8"/>
                    <a:gd name="T30" fmla="*/ 1 w 49"/>
                    <a:gd name="T31" fmla="*/ 3 h 8"/>
                    <a:gd name="T32" fmla="*/ 0 w 49"/>
                    <a:gd name="T33" fmla="*/ 4 h 8"/>
                    <a:gd name="T34" fmla="*/ 0 w 49"/>
                    <a:gd name="T35" fmla="*/ 4 h 8"/>
                    <a:gd name="T36" fmla="*/ 0 w 49"/>
                    <a:gd name="T37" fmla="*/ 5 h 8"/>
                    <a:gd name="T38" fmla="*/ 1 w 49"/>
                    <a:gd name="T39" fmla="*/ 5 h 8"/>
                    <a:gd name="T40" fmla="*/ 1 w 49"/>
                    <a:gd name="T41" fmla="*/ 5 h 8"/>
                    <a:gd name="T42" fmla="*/ 3 w 49"/>
                    <a:gd name="T43" fmla="*/ 5 h 8"/>
                    <a:gd name="T44" fmla="*/ 5 w 49"/>
                    <a:gd name="T45" fmla="*/ 4 h 8"/>
                    <a:gd name="T46" fmla="*/ 6 w 49"/>
                    <a:gd name="T47" fmla="*/ 3 h 8"/>
                    <a:gd name="T48" fmla="*/ 8 w 49"/>
                    <a:gd name="T49" fmla="*/ 3 h 8"/>
                    <a:gd name="T50" fmla="*/ 11 w 49"/>
                    <a:gd name="T51" fmla="*/ 3 h 8"/>
                    <a:gd name="T52" fmla="*/ 15 w 49"/>
                    <a:gd name="T53" fmla="*/ 2 h 8"/>
                    <a:gd name="T54" fmla="*/ 19 w 49"/>
                    <a:gd name="T55" fmla="*/ 2 h 8"/>
                    <a:gd name="T56" fmla="*/ 22 w 49"/>
                    <a:gd name="T57" fmla="*/ 2 h 8"/>
                    <a:gd name="T58" fmla="*/ 26 w 49"/>
                    <a:gd name="T59" fmla="*/ 2 h 8"/>
                    <a:gd name="T60" fmla="*/ 30 w 49"/>
                    <a:gd name="T61" fmla="*/ 3 h 8"/>
                    <a:gd name="T62" fmla="*/ 35 w 49"/>
                    <a:gd name="T63" fmla="*/ 3 h 8"/>
                    <a:gd name="T64" fmla="*/ 39 w 49"/>
                    <a:gd name="T65" fmla="*/ 5 h 8"/>
                    <a:gd name="T66" fmla="*/ 43 w 49"/>
                    <a:gd name="T67" fmla="*/ 6 h 8"/>
                    <a:gd name="T68" fmla="*/ 48 w 49"/>
                    <a:gd name="T69" fmla="*/ 8 h 8"/>
                    <a:gd name="T70" fmla="*/ 48 w 49"/>
                    <a:gd name="T71" fmla="*/ 8 h 8"/>
                    <a:gd name="T72" fmla="*/ 49 w 49"/>
                    <a:gd name="T73" fmla="*/ 7 h 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8"/>
                    <a:gd name="T113" fmla="*/ 49 w 49"/>
                    <a:gd name="T114" fmla="*/ 8 h 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8">
                      <a:moveTo>
                        <a:pt x="49" y="7"/>
                      </a:moveTo>
                      <a:lnTo>
                        <a:pt x="49" y="7"/>
                      </a:lnTo>
                      <a:lnTo>
                        <a:pt x="44" y="5"/>
                      </a:lnTo>
                      <a:lnTo>
                        <a:pt x="39" y="3"/>
                      </a:lnTo>
                      <a:lnTo>
                        <a:pt x="35" y="2"/>
                      </a:lnTo>
                      <a:lnTo>
                        <a:pt x="30" y="1"/>
                      </a:lnTo>
                      <a:lnTo>
                        <a:pt x="26" y="1"/>
                      </a:lnTo>
                      <a:lnTo>
                        <a:pt x="22" y="0"/>
                      </a:lnTo>
                      <a:lnTo>
                        <a:pt x="19" y="1"/>
                      </a:lnTo>
                      <a:lnTo>
                        <a:pt x="15" y="1"/>
                      </a:lnTo>
                      <a:lnTo>
                        <a:pt x="11" y="1"/>
                      </a:lnTo>
                      <a:lnTo>
                        <a:pt x="8" y="2"/>
                      </a:lnTo>
                      <a:lnTo>
                        <a:pt x="6" y="2"/>
                      </a:lnTo>
                      <a:lnTo>
                        <a:pt x="4" y="3"/>
                      </a:lnTo>
                      <a:lnTo>
                        <a:pt x="2" y="3"/>
                      </a:lnTo>
                      <a:lnTo>
                        <a:pt x="1" y="3"/>
                      </a:lnTo>
                      <a:lnTo>
                        <a:pt x="0" y="4"/>
                      </a:lnTo>
                      <a:lnTo>
                        <a:pt x="0" y="5"/>
                      </a:lnTo>
                      <a:lnTo>
                        <a:pt x="1" y="5"/>
                      </a:lnTo>
                      <a:lnTo>
                        <a:pt x="3" y="5"/>
                      </a:lnTo>
                      <a:lnTo>
                        <a:pt x="5" y="4"/>
                      </a:lnTo>
                      <a:lnTo>
                        <a:pt x="6" y="3"/>
                      </a:lnTo>
                      <a:lnTo>
                        <a:pt x="8" y="3"/>
                      </a:lnTo>
                      <a:lnTo>
                        <a:pt x="11" y="3"/>
                      </a:lnTo>
                      <a:lnTo>
                        <a:pt x="15" y="2"/>
                      </a:lnTo>
                      <a:lnTo>
                        <a:pt x="19" y="2"/>
                      </a:lnTo>
                      <a:lnTo>
                        <a:pt x="22" y="2"/>
                      </a:lnTo>
                      <a:lnTo>
                        <a:pt x="26" y="2"/>
                      </a:lnTo>
                      <a:lnTo>
                        <a:pt x="30" y="3"/>
                      </a:lnTo>
                      <a:lnTo>
                        <a:pt x="35" y="3"/>
                      </a:lnTo>
                      <a:lnTo>
                        <a:pt x="39" y="5"/>
                      </a:lnTo>
                      <a:lnTo>
                        <a:pt x="43" y="6"/>
                      </a:lnTo>
                      <a:lnTo>
                        <a:pt x="48" y="8"/>
                      </a:lnTo>
                      <a:lnTo>
                        <a:pt x="49" y="7"/>
                      </a:lnTo>
                      <a:close/>
                    </a:path>
                  </a:pathLst>
                </a:custGeom>
                <a:solidFill>
                  <a:srgbClr val="000000"/>
                </a:solidFill>
                <a:ln w="9525">
                  <a:noFill/>
                  <a:round/>
                  <a:headEnd/>
                  <a:tailEnd/>
                </a:ln>
              </p:spPr>
              <p:txBody>
                <a:bodyPr/>
                <a:lstStyle/>
                <a:p>
                  <a:endParaRPr lang="en-US"/>
                </a:p>
              </p:txBody>
            </p:sp>
            <p:sp>
              <p:nvSpPr>
                <p:cNvPr id="3445" name="Freeform 506"/>
                <p:cNvSpPr>
                  <a:spLocks/>
                </p:cNvSpPr>
                <p:nvPr/>
              </p:nvSpPr>
              <p:spPr bwMode="gray">
                <a:xfrm>
                  <a:off x="3843" y="3530"/>
                  <a:ext cx="44" cy="13"/>
                </a:xfrm>
                <a:custGeom>
                  <a:avLst/>
                  <a:gdLst>
                    <a:gd name="T0" fmla="*/ 41 w 44"/>
                    <a:gd name="T1" fmla="*/ 12 h 13"/>
                    <a:gd name="T2" fmla="*/ 42 w 44"/>
                    <a:gd name="T3" fmla="*/ 11 h 13"/>
                    <a:gd name="T4" fmla="*/ 41 w 44"/>
                    <a:gd name="T5" fmla="*/ 11 h 13"/>
                    <a:gd name="T6" fmla="*/ 41 w 44"/>
                    <a:gd name="T7" fmla="*/ 11 h 13"/>
                    <a:gd name="T8" fmla="*/ 41 w 44"/>
                    <a:gd name="T9" fmla="*/ 11 h 13"/>
                    <a:gd name="T10" fmla="*/ 40 w 44"/>
                    <a:gd name="T11" fmla="*/ 11 h 13"/>
                    <a:gd name="T12" fmla="*/ 38 w 44"/>
                    <a:gd name="T13" fmla="*/ 11 h 13"/>
                    <a:gd name="T14" fmla="*/ 36 w 44"/>
                    <a:gd name="T15" fmla="*/ 10 h 13"/>
                    <a:gd name="T16" fmla="*/ 34 w 44"/>
                    <a:gd name="T17" fmla="*/ 10 h 13"/>
                    <a:gd name="T18" fmla="*/ 31 w 44"/>
                    <a:gd name="T19" fmla="*/ 9 h 13"/>
                    <a:gd name="T20" fmla="*/ 28 w 44"/>
                    <a:gd name="T21" fmla="*/ 9 h 13"/>
                    <a:gd name="T22" fmla="*/ 25 w 44"/>
                    <a:gd name="T23" fmla="*/ 8 h 13"/>
                    <a:gd name="T24" fmla="*/ 22 w 44"/>
                    <a:gd name="T25" fmla="*/ 7 h 13"/>
                    <a:gd name="T26" fmla="*/ 18 w 44"/>
                    <a:gd name="T27" fmla="*/ 6 h 13"/>
                    <a:gd name="T28" fmla="*/ 14 w 44"/>
                    <a:gd name="T29" fmla="*/ 4 h 13"/>
                    <a:gd name="T30" fmla="*/ 10 w 44"/>
                    <a:gd name="T31" fmla="*/ 3 h 13"/>
                    <a:gd name="T32" fmla="*/ 6 w 44"/>
                    <a:gd name="T33" fmla="*/ 2 h 13"/>
                    <a:gd name="T34" fmla="*/ 1 w 44"/>
                    <a:gd name="T35" fmla="*/ 0 h 13"/>
                    <a:gd name="T36" fmla="*/ 0 w 44"/>
                    <a:gd name="T37" fmla="*/ 1 h 13"/>
                    <a:gd name="T38" fmla="*/ 5 w 44"/>
                    <a:gd name="T39" fmla="*/ 2 h 13"/>
                    <a:gd name="T40" fmla="*/ 9 w 44"/>
                    <a:gd name="T41" fmla="*/ 4 h 13"/>
                    <a:gd name="T42" fmla="*/ 14 w 44"/>
                    <a:gd name="T43" fmla="*/ 6 h 13"/>
                    <a:gd name="T44" fmla="*/ 18 w 44"/>
                    <a:gd name="T45" fmla="*/ 7 h 13"/>
                    <a:gd name="T46" fmla="*/ 22 w 44"/>
                    <a:gd name="T47" fmla="*/ 8 h 13"/>
                    <a:gd name="T48" fmla="*/ 25 w 44"/>
                    <a:gd name="T49" fmla="*/ 9 h 13"/>
                    <a:gd name="T50" fmla="*/ 28 w 44"/>
                    <a:gd name="T51" fmla="*/ 10 h 13"/>
                    <a:gd name="T52" fmla="*/ 31 w 44"/>
                    <a:gd name="T53" fmla="*/ 11 h 13"/>
                    <a:gd name="T54" fmla="*/ 33 w 44"/>
                    <a:gd name="T55" fmla="*/ 11 h 13"/>
                    <a:gd name="T56" fmla="*/ 36 w 44"/>
                    <a:gd name="T57" fmla="*/ 12 h 13"/>
                    <a:gd name="T58" fmla="*/ 38 w 44"/>
                    <a:gd name="T59" fmla="*/ 12 h 13"/>
                    <a:gd name="T60" fmla="*/ 40 w 44"/>
                    <a:gd name="T61" fmla="*/ 12 h 13"/>
                    <a:gd name="T62" fmla="*/ 41 w 44"/>
                    <a:gd name="T63" fmla="*/ 12 h 13"/>
                    <a:gd name="T64" fmla="*/ 41 w 44"/>
                    <a:gd name="T65" fmla="*/ 12 h 13"/>
                    <a:gd name="T66" fmla="*/ 41 w 44"/>
                    <a:gd name="T67" fmla="*/ 13 h 13"/>
                    <a:gd name="T68" fmla="*/ 42 w 44"/>
                    <a:gd name="T69" fmla="*/ 12 h 13"/>
                    <a:gd name="T70" fmla="*/ 42 w 44"/>
                    <a:gd name="T71" fmla="*/ 11 h 13"/>
                    <a:gd name="T72" fmla="*/ 42 w 44"/>
                    <a:gd name="T73" fmla="*/ 13 h 13"/>
                    <a:gd name="T74" fmla="*/ 44 w 44"/>
                    <a:gd name="T75" fmla="*/ 13 h 13"/>
                    <a:gd name="T76" fmla="*/ 42 w 44"/>
                    <a:gd name="T77" fmla="*/ 11 h 13"/>
                    <a:gd name="T78" fmla="*/ 41 w 44"/>
                    <a:gd name="T79" fmla="*/ 12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13"/>
                    <a:gd name="T122" fmla="*/ 44 w 44"/>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13">
                      <a:moveTo>
                        <a:pt x="41" y="12"/>
                      </a:moveTo>
                      <a:lnTo>
                        <a:pt x="42" y="11"/>
                      </a:lnTo>
                      <a:lnTo>
                        <a:pt x="41" y="11"/>
                      </a:lnTo>
                      <a:lnTo>
                        <a:pt x="40" y="11"/>
                      </a:lnTo>
                      <a:lnTo>
                        <a:pt x="38" y="11"/>
                      </a:lnTo>
                      <a:lnTo>
                        <a:pt x="36" y="10"/>
                      </a:lnTo>
                      <a:lnTo>
                        <a:pt x="34" y="10"/>
                      </a:lnTo>
                      <a:lnTo>
                        <a:pt x="31" y="9"/>
                      </a:lnTo>
                      <a:lnTo>
                        <a:pt x="28" y="9"/>
                      </a:lnTo>
                      <a:lnTo>
                        <a:pt x="25" y="8"/>
                      </a:lnTo>
                      <a:lnTo>
                        <a:pt x="22" y="7"/>
                      </a:lnTo>
                      <a:lnTo>
                        <a:pt x="18" y="6"/>
                      </a:lnTo>
                      <a:lnTo>
                        <a:pt x="14" y="4"/>
                      </a:lnTo>
                      <a:lnTo>
                        <a:pt x="10" y="3"/>
                      </a:lnTo>
                      <a:lnTo>
                        <a:pt x="6" y="2"/>
                      </a:lnTo>
                      <a:lnTo>
                        <a:pt x="1" y="0"/>
                      </a:lnTo>
                      <a:lnTo>
                        <a:pt x="0" y="1"/>
                      </a:lnTo>
                      <a:lnTo>
                        <a:pt x="5" y="2"/>
                      </a:lnTo>
                      <a:lnTo>
                        <a:pt x="9" y="4"/>
                      </a:lnTo>
                      <a:lnTo>
                        <a:pt x="14" y="6"/>
                      </a:lnTo>
                      <a:lnTo>
                        <a:pt x="18" y="7"/>
                      </a:lnTo>
                      <a:lnTo>
                        <a:pt x="22" y="8"/>
                      </a:lnTo>
                      <a:lnTo>
                        <a:pt x="25" y="9"/>
                      </a:lnTo>
                      <a:lnTo>
                        <a:pt x="28" y="10"/>
                      </a:lnTo>
                      <a:lnTo>
                        <a:pt x="31" y="11"/>
                      </a:lnTo>
                      <a:lnTo>
                        <a:pt x="33" y="11"/>
                      </a:lnTo>
                      <a:lnTo>
                        <a:pt x="36" y="12"/>
                      </a:lnTo>
                      <a:lnTo>
                        <a:pt x="38" y="12"/>
                      </a:lnTo>
                      <a:lnTo>
                        <a:pt x="40" y="12"/>
                      </a:lnTo>
                      <a:lnTo>
                        <a:pt x="41" y="12"/>
                      </a:lnTo>
                      <a:lnTo>
                        <a:pt x="41" y="13"/>
                      </a:lnTo>
                      <a:lnTo>
                        <a:pt x="42" y="12"/>
                      </a:lnTo>
                      <a:lnTo>
                        <a:pt x="42" y="11"/>
                      </a:lnTo>
                      <a:lnTo>
                        <a:pt x="42" y="13"/>
                      </a:lnTo>
                      <a:lnTo>
                        <a:pt x="44" y="13"/>
                      </a:lnTo>
                      <a:lnTo>
                        <a:pt x="42" y="11"/>
                      </a:lnTo>
                      <a:lnTo>
                        <a:pt x="41" y="12"/>
                      </a:lnTo>
                      <a:close/>
                    </a:path>
                  </a:pathLst>
                </a:custGeom>
                <a:solidFill>
                  <a:srgbClr val="000000"/>
                </a:solidFill>
                <a:ln w="9525">
                  <a:noFill/>
                  <a:round/>
                  <a:headEnd/>
                  <a:tailEnd/>
                </a:ln>
              </p:spPr>
              <p:txBody>
                <a:bodyPr/>
                <a:lstStyle/>
                <a:p>
                  <a:endParaRPr lang="en-US"/>
                </a:p>
              </p:txBody>
            </p:sp>
            <p:sp>
              <p:nvSpPr>
                <p:cNvPr id="3446" name="Freeform 507"/>
                <p:cNvSpPr>
                  <a:spLocks/>
                </p:cNvSpPr>
                <p:nvPr/>
              </p:nvSpPr>
              <p:spPr bwMode="gray">
                <a:xfrm>
                  <a:off x="3884" y="3539"/>
                  <a:ext cx="1" cy="3"/>
                </a:xfrm>
                <a:custGeom>
                  <a:avLst/>
                  <a:gdLst>
                    <a:gd name="T0" fmla="*/ 1 w 1"/>
                    <a:gd name="T1" fmla="*/ 2 h 3"/>
                    <a:gd name="T2" fmla="*/ 0 w 1"/>
                    <a:gd name="T3" fmla="*/ 3 h 3"/>
                    <a:gd name="T4" fmla="*/ 0 w 1"/>
                    <a:gd name="T5" fmla="*/ 3 h 3"/>
                    <a:gd name="T6" fmla="*/ 1 w 1"/>
                    <a:gd name="T7" fmla="*/ 2 h 3"/>
                    <a:gd name="T8" fmla="*/ 1 w 1"/>
                    <a:gd name="T9" fmla="*/ 2 h 3"/>
                    <a:gd name="T10" fmla="*/ 0 w 1"/>
                    <a:gd name="T11" fmla="*/ 3 h 3"/>
                    <a:gd name="T12" fmla="*/ 1 w 1"/>
                    <a:gd name="T13" fmla="*/ 2 h 3"/>
                    <a:gd name="T14" fmla="*/ 0 w 1"/>
                    <a:gd name="T15" fmla="*/ 0 h 3"/>
                    <a:gd name="T16" fmla="*/ 0 w 1"/>
                    <a:gd name="T17" fmla="*/ 3 h 3"/>
                    <a:gd name="T18" fmla="*/ 1 w 1"/>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3"/>
                    <a:gd name="T32" fmla="*/ 1 w 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3">
                      <a:moveTo>
                        <a:pt x="1" y="2"/>
                      </a:moveTo>
                      <a:lnTo>
                        <a:pt x="0" y="3"/>
                      </a:lnTo>
                      <a:lnTo>
                        <a:pt x="1" y="2"/>
                      </a:lnTo>
                      <a:lnTo>
                        <a:pt x="0" y="3"/>
                      </a:lnTo>
                      <a:lnTo>
                        <a:pt x="1" y="2"/>
                      </a:lnTo>
                      <a:lnTo>
                        <a:pt x="0" y="0"/>
                      </a:lnTo>
                      <a:lnTo>
                        <a:pt x="0" y="3"/>
                      </a:lnTo>
                      <a:lnTo>
                        <a:pt x="1" y="2"/>
                      </a:lnTo>
                      <a:close/>
                    </a:path>
                  </a:pathLst>
                </a:custGeom>
                <a:solidFill>
                  <a:srgbClr val="000000"/>
                </a:solidFill>
                <a:ln w="9525">
                  <a:noFill/>
                  <a:round/>
                  <a:headEnd/>
                  <a:tailEnd/>
                </a:ln>
              </p:spPr>
              <p:txBody>
                <a:bodyPr/>
                <a:lstStyle/>
                <a:p>
                  <a:endParaRPr lang="en-US"/>
                </a:p>
              </p:txBody>
            </p:sp>
            <p:sp>
              <p:nvSpPr>
                <p:cNvPr id="3447" name="Freeform 508"/>
                <p:cNvSpPr>
                  <a:spLocks/>
                </p:cNvSpPr>
                <p:nvPr/>
              </p:nvSpPr>
              <p:spPr bwMode="gray">
                <a:xfrm>
                  <a:off x="3884" y="3541"/>
                  <a:ext cx="8" cy="57"/>
                </a:xfrm>
                <a:custGeom>
                  <a:avLst/>
                  <a:gdLst>
                    <a:gd name="T0" fmla="*/ 8 w 8"/>
                    <a:gd name="T1" fmla="*/ 57 h 57"/>
                    <a:gd name="T2" fmla="*/ 7 w 8"/>
                    <a:gd name="T3" fmla="*/ 42 h 57"/>
                    <a:gd name="T4" fmla="*/ 6 w 8"/>
                    <a:gd name="T5" fmla="*/ 30 h 57"/>
                    <a:gd name="T6" fmla="*/ 5 w 8"/>
                    <a:gd name="T7" fmla="*/ 20 h 57"/>
                    <a:gd name="T8" fmla="*/ 4 w 8"/>
                    <a:gd name="T9" fmla="*/ 12 h 57"/>
                    <a:gd name="T10" fmla="*/ 3 w 8"/>
                    <a:gd name="T11" fmla="*/ 7 h 57"/>
                    <a:gd name="T12" fmla="*/ 2 w 8"/>
                    <a:gd name="T13" fmla="*/ 3 h 57"/>
                    <a:gd name="T14" fmla="*/ 2 w 8"/>
                    <a:gd name="T15" fmla="*/ 1 h 57"/>
                    <a:gd name="T16" fmla="*/ 1 w 8"/>
                    <a:gd name="T17" fmla="*/ 0 h 57"/>
                    <a:gd name="T18" fmla="*/ 0 w 8"/>
                    <a:gd name="T19" fmla="*/ 1 h 57"/>
                    <a:gd name="T20" fmla="*/ 0 w 8"/>
                    <a:gd name="T21" fmla="*/ 1 h 57"/>
                    <a:gd name="T22" fmla="*/ 1 w 8"/>
                    <a:gd name="T23" fmla="*/ 4 h 57"/>
                    <a:gd name="T24" fmla="*/ 1 w 8"/>
                    <a:gd name="T25" fmla="*/ 7 h 57"/>
                    <a:gd name="T26" fmla="*/ 2 w 8"/>
                    <a:gd name="T27" fmla="*/ 12 h 57"/>
                    <a:gd name="T28" fmla="*/ 4 w 8"/>
                    <a:gd name="T29" fmla="*/ 20 h 57"/>
                    <a:gd name="T30" fmla="*/ 5 w 8"/>
                    <a:gd name="T31" fmla="*/ 30 h 57"/>
                    <a:gd name="T32" fmla="*/ 6 w 8"/>
                    <a:gd name="T33" fmla="*/ 42 h 57"/>
                    <a:gd name="T34" fmla="*/ 7 w 8"/>
                    <a:gd name="T35" fmla="*/ 57 h 57"/>
                    <a:gd name="T36" fmla="*/ 8 w 8"/>
                    <a:gd name="T37" fmla="*/ 5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57"/>
                    <a:gd name="T59" fmla="*/ 8 w 8"/>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57">
                      <a:moveTo>
                        <a:pt x="8" y="57"/>
                      </a:moveTo>
                      <a:lnTo>
                        <a:pt x="7" y="42"/>
                      </a:lnTo>
                      <a:lnTo>
                        <a:pt x="6" y="30"/>
                      </a:lnTo>
                      <a:lnTo>
                        <a:pt x="5" y="20"/>
                      </a:lnTo>
                      <a:lnTo>
                        <a:pt x="4" y="12"/>
                      </a:lnTo>
                      <a:lnTo>
                        <a:pt x="3" y="7"/>
                      </a:lnTo>
                      <a:lnTo>
                        <a:pt x="2" y="3"/>
                      </a:lnTo>
                      <a:lnTo>
                        <a:pt x="2" y="1"/>
                      </a:lnTo>
                      <a:lnTo>
                        <a:pt x="1" y="0"/>
                      </a:lnTo>
                      <a:lnTo>
                        <a:pt x="0" y="1"/>
                      </a:lnTo>
                      <a:lnTo>
                        <a:pt x="1" y="4"/>
                      </a:lnTo>
                      <a:lnTo>
                        <a:pt x="1" y="7"/>
                      </a:lnTo>
                      <a:lnTo>
                        <a:pt x="2" y="12"/>
                      </a:lnTo>
                      <a:lnTo>
                        <a:pt x="4" y="20"/>
                      </a:lnTo>
                      <a:lnTo>
                        <a:pt x="5" y="30"/>
                      </a:lnTo>
                      <a:lnTo>
                        <a:pt x="6" y="42"/>
                      </a:lnTo>
                      <a:lnTo>
                        <a:pt x="7" y="57"/>
                      </a:lnTo>
                      <a:lnTo>
                        <a:pt x="8" y="57"/>
                      </a:lnTo>
                      <a:close/>
                    </a:path>
                  </a:pathLst>
                </a:custGeom>
                <a:solidFill>
                  <a:srgbClr val="000000"/>
                </a:solidFill>
                <a:ln w="9525">
                  <a:noFill/>
                  <a:round/>
                  <a:headEnd/>
                  <a:tailEnd/>
                </a:ln>
              </p:spPr>
              <p:txBody>
                <a:bodyPr/>
                <a:lstStyle/>
                <a:p>
                  <a:endParaRPr lang="en-US"/>
                </a:p>
              </p:txBody>
            </p:sp>
            <p:sp>
              <p:nvSpPr>
                <p:cNvPr id="3448" name="Freeform 509"/>
                <p:cNvSpPr>
                  <a:spLocks/>
                </p:cNvSpPr>
                <p:nvPr/>
              </p:nvSpPr>
              <p:spPr bwMode="gray">
                <a:xfrm>
                  <a:off x="3889" y="3563"/>
                  <a:ext cx="264" cy="7"/>
                </a:xfrm>
                <a:custGeom>
                  <a:avLst/>
                  <a:gdLst>
                    <a:gd name="T0" fmla="*/ 1 w 264"/>
                    <a:gd name="T1" fmla="*/ 7 h 7"/>
                    <a:gd name="T2" fmla="*/ 0 w 264"/>
                    <a:gd name="T3" fmla="*/ 0 h 7"/>
                    <a:gd name="T4" fmla="*/ 260 w 264"/>
                    <a:gd name="T5" fmla="*/ 0 h 7"/>
                    <a:gd name="T6" fmla="*/ 264 w 264"/>
                    <a:gd name="T7" fmla="*/ 7 h 7"/>
                    <a:gd name="T8" fmla="*/ 1 w 264"/>
                    <a:gd name="T9" fmla="*/ 7 h 7"/>
                    <a:gd name="T10" fmla="*/ 0 60000 65536"/>
                    <a:gd name="T11" fmla="*/ 0 60000 65536"/>
                    <a:gd name="T12" fmla="*/ 0 60000 65536"/>
                    <a:gd name="T13" fmla="*/ 0 60000 65536"/>
                    <a:gd name="T14" fmla="*/ 0 60000 65536"/>
                    <a:gd name="T15" fmla="*/ 0 w 264"/>
                    <a:gd name="T16" fmla="*/ 0 h 7"/>
                    <a:gd name="T17" fmla="*/ 264 w 264"/>
                    <a:gd name="T18" fmla="*/ 7 h 7"/>
                  </a:gdLst>
                  <a:ahLst/>
                  <a:cxnLst>
                    <a:cxn ang="T10">
                      <a:pos x="T0" y="T1"/>
                    </a:cxn>
                    <a:cxn ang="T11">
                      <a:pos x="T2" y="T3"/>
                    </a:cxn>
                    <a:cxn ang="T12">
                      <a:pos x="T4" y="T5"/>
                    </a:cxn>
                    <a:cxn ang="T13">
                      <a:pos x="T6" y="T7"/>
                    </a:cxn>
                    <a:cxn ang="T14">
                      <a:pos x="T8" y="T9"/>
                    </a:cxn>
                  </a:cxnLst>
                  <a:rect l="T15" t="T16" r="T17" b="T18"/>
                  <a:pathLst>
                    <a:path w="264" h="7">
                      <a:moveTo>
                        <a:pt x="1" y="7"/>
                      </a:moveTo>
                      <a:lnTo>
                        <a:pt x="0" y="0"/>
                      </a:lnTo>
                      <a:lnTo>
                        <a:pt x="260" y="0"/>
                      </a:lnTo>
                      <a:lnTo>
                        <a:pt x="264" y="7"/>
                      </a:lnTo>
                      <a:lnTo>
                        <a:pt x="1" y="7"/>
                      </a:lnTo>
                      <a:close/>
                    </a:path>
                  </a:pathLst>
                </a:custGeom>
                <a:solidFill>
                  <a:srgbClr val="CCCCCC"/>
                </a:solidFill>
                <a:ln w="9525">
                  <a:noFill/>
                  <a:round/>
                  <a:headEnd/>
                  <a:tailEnd/>
                </a:ln>
              </p:spPr>
              <p:txBody>
                <a:bodyPr/>
                <a:lstStyle/>
                <a:p>
                  <a:endParaRPr lang="en-US"/>
                </a:p>
              </p:txBody>
            </p:sp>
            <p:sp>
              <p:nvSpPr>
                <p:cNvPr id="3449" name="Freeform 510"/>
                <p:cNvSpPr>
                  <a:spLocks/>
                </p:cNvSpPr>
                <p:nvPr/>
              </p:nvSpPr>
              <p:spPr bwMode="gray">
                <a:xfrm>
                  <a:off x="3888" y="3562"/>
                  <a:ext cx="3" cy="8"/>
                </a:xfrm>
                <a:custGeom>
                  <a:avLst/>
                  <a:gdLst>
                    <a:gd name="T0" fmla="*/ 1 w 3"/>
                    <a:gd name="T1" fmla="*/ 0 h 8"/>
                    <a:gd name="T2" fmla="*/ 0 w 3"/>
                    <a:gd name="T3" fmla="*/ 1 h 8"/>
                    <a:gd name="T4" fmla="*/ 1 w 3"/>
                    <a:gd name="T5" fmla="*/ 8 h 8"/>
                    <a:gd name="T6" fmla="*/ 3 w 3"/>
                    <a:gd name="T7" fmla="*/ 8 h 8"/>
                    <a:gd name="T8" fmla="*/ 1 w 3"/>
                    <a:gd name="T9" fmla="*/ 1 h 8"/>
                    <a:gd name="T10" fmla="*/ 1 w 3"/>
                    <a:gd name="T11" fmla="*/ 1 h 8"/>
                    <a:gd name="T12" fmla="*/ 1 w 3"/>
                    <a:gd name="T13" fmla="*/ 0 h 8"/>
                    <a:gd name="T14" fmla="*/ 0 w 3"/>
                    <a:gd name="T15" fmla="*/ 0 h 8"/>
                    <a:gd name="T16" fmla="*/ 0 w 3"/>
                    <a:gd name="T17" fmla="*/ 1 h 8"/>
                    <a:gd name="T18" fmla="*/ 1 w 3"/>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
                    <a:gd name="T32" fmla="*/ 3 w 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
                      <a:moveTo>
                        <a:pt x="1" y="0"/>
                      </a:moveTo>
                      <a:lnTo>
                        <a:pt x="0" y="1"/>
                      </a:lnTo>
                      <a:lnTo>
                        <a:pt x="1" y="8"/>
                      </a:lnTo>
                      <a:lnTo>
                        <a:pt x="3" y="8"/>
                      </a:lnTo>
                      <a:lnTo>
                        <a:pt x="1" y="1"/>
                      </a:lnTo>
                      <a:lnTo>
                        <a:pt x="1" y="0"/>
                      </a:lnTo>
                      <a:lnTo>
                        <a:pt x="0" y="0"/>
                      </a:lnTo>
                      <a:lnTo>
                        <a:pt x="0" y="1"/>
                      </a:lnTo>
                      <a:lnTo>
                        <a:pt x="1" y="0"/>
                      </a:lnTo>
                      <a:close/>
                    </a:path>
                  </a:pathLst>
                </a:custGeom>
                <a:solidFill>
                  <a:srgbClr val="000000"/>
                </a:solidFill>
                <a:ln w="9525">
                  <a:noFill/>
                  <a:round/>
                  <a:headEnd/>
                  <a:tailEnd/>
                </a:ln>
              </p:spPr>
              <p:txBody>
                <a:bodyPr/>
                <a:lstStyle/>
                <a:p>
                  <a:endParaRPr lang="en-US"/>
                </a:p>
              </p:txBody>
            </p:sp>
            <p:sp>
              <p:nvSpPr>
                <p:cNvPr id="3450" name="Freeform 511"/>
                <p:cNvSpPr>
                  <a:spLocks/>
                </p:cNvSpPr>
                <p:nvPr/>
              </p:nvSpPr>
              <p:spPr bwMode="gray">
                <a:xfrm>
                  <a:off x="3889" y="3562"/>
                  <a:ext cx="261" cy="1"/>
                </a:xfrm>
                <a:custGeom>
                  <a:avLst/>
                  <a:gdLst>
                    <a:gd name="T0" fmla="*/ 261 w 261"/>
                    <a:gd name="T1" fmla="*/ 0 h 1"/>
                    <a:gd name="T2" fmla="*/ 260 w 261"/>
                    <a:gd name="T3" fmla="*/ 0 h 1"/>
                    <a:gd name="T4" fmla="*/ 0 w 261"/>
                    <a:gd name="T5" fmla="*/ 0 h 1"/>
                    <a:gd name="T6" fmla="*/ 0 w 261"/>
                    <a:gd name="T7" fmla="*/ 1 h 1"/>
                    <a:gd name="T8" fmla="*/ 260 w 261"/>
                    <a:gd name="T9" fmla="*/ 1 h 1"/>
                    <a:gd name="T10" fmla="*/ 260 w 261"/>
                    <a:gd name="T11" fmla="*/ 1 h 1"/>
                    <a:gd name="T12" fmla="*/ 261 w 261"/>
                    <a:gd name="T13" fmla="*/ 0 h 1"/>
                    <a:gd name="T14" fmla="*/ 261 w 261"/>
                    <a:gd name="T15" fmla="*/ 0 h 1"/>
                    <a:gd name="T16" fmla="*/ 260 w 261"/>
                    <a:gd name="T17" fmla="*/ 0 h 1"/>
                    <a:gd name="T18" fmla="*/ 261 w 26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1"/>
                    <a:gd name="T32" fmla="*/ 261 w 26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1">
                      <a:moveTo>
                        <a:pt x="261" y="0"/>
                      </a:moveTo>
                      <a:lnTo>
                        <a:pt x="260" y="0"/>
                      </a:lnTo>
                      <a:lnTo>
                        <a:pt x="0" y="0"/>
                      </a:lnTo>
                      <a:lnTo>
                        <a:pt x="0" y="1"/>
                      </a:lnTo>
                      <a:lnTo>
                        <a:pt x="260" y="1"/>
                      </a:lnTo>
                      <a:lnTo>
                        <a:pt x="261" y="0"/>
                      </a:lnTo>
                      <a:lnTo>
                        <a:pt x="260" y="0"/>
                      </a:lnTo>
                      <a:lnTo>
                        <a:pt x="261" y="0"/>
                      </a:lnTo>
                      <a:close/>
                    </a:path>
                  </a:pathLst>
                </a:custGeom>
                <a:solidFill>
                  <a:srgbClr val="000000"/>
                </a:solidFill>
                <a:ln w="9525">
                  <a:noFill/>
                  <a:round/>
                  <a:headEnd/>
                  <a:tailEnd/>
                </a:ln>
              </p:spPr>
              <p:txBody>
                <a:bodyPr/>
                <a:lstStyle/>
                <a:p>
                  <a:endParaRPr lang="en-US"/>
                </a:p>
              </p:txBody>
            </p:sp>
            <p:sp>
              <p:nvSpPr>
                <p:cNvPr id="3451" name="Freeform 512"/>
                <p:cNvSpPr>
                  <a:spLocks/>
                </p:cNvSpPr>
                <p:nvPr/>
              </p:nvSpPr>
              <p:spPr bwMode="gray">
                <a:xfrm>
                  <a:off x="4149" y="3562"/>
                  <a:ext cx="4" cy="9"/>
                </a:xfrm>
                <a:custGeom>
                  <a:avLst/>
                  <a:gdLst>
                    <a:gd name="T0" fmla="*/ 4 w 4"/>
                    <a:gd name="T1" fmla="*/ 9 h 9"/>
                    <a:gd name="T2" fmla="*/ 4 w 4"/>
                    <a:gd name="T3" fmla="*/ 8 h 9"/>
                    <a:gd name="T4" fmla="*/ 1 w 4"/>
                    <a:gd name="T5" fmla="*/ 0 h 9"/>
                    <a:gd name="T6" fmla="*/ 0 w 4"/>
                    <a:gd name="T7" fmla="*/ 1 h 9"/>
                    <a:gd name="T8" fmla="*/ 3 w 4"/>
                    <a:gd name="T9" fmla="*/ 8 h 9"/>
                    <a:gd name="T10" fmla="*/ 4 w 4"/>
                    <a:gd name="T11" fmla="*/ 7 h 9"/>
                    <a:gd name="T12" fmla="*/ 4 w 4"/>
                    <a:gd name="T13" fmla="*/ 9 h 9"/>
                    <a:gd name="T14" fmla="*/ 4 w 4"/>
                    <a:gd name="T15" fmla="*/ 9 h 9"/>
                    <a:gd name="T16" fmla="*/ 4 w 4"/>
                    <a:gd name="T17" fmla="*/ 8 h 9"/>
                    <a:gd name="T18" fmla="*/ 4 w 4"/>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
                    <a:gd name="T32" fmla="*/ 4 w 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
                      <a:moveTo>
                        <a:pt x="4" y="9"/>
                      </a:moveTo>
                      <a:lnTo>
                        <a:pt x="4" y="8"/>
                      </a:lnTo>
                      <a:lnTo>
                        <a:pt x="1" y="0"/>
                      </a:lnTo>
                      <a:lnTo>
                        <a:pt x="0" y="1"/>
                      </a:lnTo>
                      <a:lnTo>
                        <a:pt x="3" y="8"/>
                      </a:lnTo>
                      <a:lnTo>
                        <a:pt x="4" y="7"/>
                      </a:lnTo>
                      <a:lnTo>
                        <a:pt x="4" y="9"/>
                      </a:lnTo>
                      <a:lnTo>
                        <a:pt x="4" y="8"/>
                      </a:lnTo>
                      <a:lnTo>
                        <a:pt x="4" y="9"/>
                      </a:lnTo>
                      <a:close/>
                    </a:path>
                  </a:pathLst>
                </a:custGeom>
                <a:solidFill>
                  <a:srgbClr val="000000"/>
                </a:solidFill>
                <a:ln w="9525">
                  <a:noFill/>
                  <a:round/>
                  <a:headEnd/>
                  <a:tailEnd/>
                </a:ln>
              </p:spPr>
              <p:txBody>
                <a:bodyPr/>
                <a:lstStyle/>
                <a:p>
                  <a:endParaRPr lang="en-US"/>
                </a:p>
              </p:txBody>
            </p:sp>
            <p:sp>
              <p:nvSpPr>
                <p:cNvPr id="3452" name="Freeform 513"/>
                <p:cNvSpPr>
                  <a:spLocks/>
                </p:cNvSpPr>
                <p:nvPr/>
              </p:nvSpPr>
              <p:spPr bwMode="gray">
                <a:xfrm>
                  <a:off x="3889" y="3569"/>
                  <a:ext cx="264" cy="2"/>
                </a:xfrm>
                <a:custGeom>
                  <a:avLst/>
                  <a:gdLst>
                    <a:gd name="T0" fmla="*/ 0 w 264"/>
                    <a:gd name="T1" fmla="*/ 1 h 2"/>
                    <a:gd name="T2" fmla="*/ 1 w 264"/>
                    <a:gd name="T3" fmla="*/ 2 h 2"/>
                    <a:gd name="T4" fmla="*/ 264 w 264"/>
                    <a:gd name="T5" fmla="*/ 2 h 2"/>
                    <a:gd name="T6" fmla="*/ 264 w 264"/>
                    <a:gd name="T7" fmla="*/ 0 h 2"/>
                    <a:gd name="T8" fmla="*/ 1 w 264"/>
                    <a:gd name="T9" fmla="*/ 0 h 2"/>
                    <a:gd name="T10" fmla="*/ 2 w 264"/>
                    <a:gd name="T11" fmla="*/ 1 h 2"/>
                    <a:gd name="T12" fmla="*/ 0 w 264"/>
                    <a:gd name="T13" fmla="*/ 1 h 2"/>
                    <a:gd name="T14" fmla="*/ 0 w 264"/>
                    <a:gd name="T15" fmla="*/ 2 h 2"/>
                    <a:gd name="T16" fmla="*/ 1 w 264"/>
                    <a:gd name="T17" fmla="*/ 2 h 2"/>
                    <a:gd name="T18" fmla="*/ 0 w 26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2"/>
                    <a:gd name="T32" fmla="*/ 264 w 26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2">
                      <a:moveTo>
                        <a:pt x="0" y="1"/>
                      </a:moveTo>
                      <a:lnTo>
                        <a:pt x="1" y="2"/>
                      </a:lnTo>
                      <a:lnTo>
                        <a:pt x="264" y="2"/>
                      </a:lnTo>
                      <a:lnTo>
                        <a:pt x="264" y="0"/>
                      </a:lnTo>
                      <a:lnTo>
                        <a:pt x="1" y="0"/>
                      </a:lnTo>
                      <a:lnTo>
                        <a:pt x="2" y="1"/>
                      </a:lnTo>
                      <a:lnTo>
                        <a:pt x="0" y="1"/>
                      </a:lnTo>
                      <a:lnTo>
                        <a:pt x="0" y="2"/>
                      </a:lnTo>
                      <a:lnTo>
                        <a:pt x="1" y="2"/>
                      </a:lnTo>
                      <a:lnTo>
                        <a:pt x="0" y="1"/>
                      </a:lnTo>
                      <a:close/>
                    </a:path>
                  </a:pathLst>
                </a:custGeom>
                <a:solidFill>
                  <a:srgbClr val="000000"/>
                </a:solidFill>
                <a:ln w="9525">
                  <a:noFill/>
                  <a:round/>
                  <a:headEnd/>
                  <a:tailEnd/>
                </a:ln>
              </p:spPr>
              <p:txBody>
                <a:bodyPr/>
                <a:lstStyle/>
                <a:p>
                  <a:endParaRPr lang="en-US"/>
                </a:p>
              </p:txBody>
            </p:sp>
            <p:sp>
              <p:nvSpPr>
                <p:cNvPr id="3453" name="Freeform 514"/>
                <p:cNvSpPr>
                  <a:spLocks/>
                </p:cNvSpPr>
                <p:nvPr/>
              </p:nvSpPr>
              <p:spPr bwMode="gray">
                <a:xfrm>
                  <a:off x="4075" y="3400"/>
                  <a:ext cx="1" cy="24"/>
                </a:xfrm>
                <a:custGeom>
                  <a:avLst/>
                  <a:gdLst>
                    <a:gd name="T0" fmla="*/ 0 w 1"/>
                    <a:gd name="T1" fmla="*/ 1 h 24"/>
                    <a:gd name="T2" fmla="*/ 0 w 1"/>
                    <a:gd name="T3" fmla="*/ 1 h 24"/>
                    <a:gd name="T4" fmla="*/ 0 w 1"/>
                    <a:gd name="T5" fmla="*/ 24 h 24"/>
                    <a:gd name="T6" fmla="*/ 1 w 1"/>
                    <a:gd name="T7" fmla="*/ 24 h 24"/>
                    <a:gd name="T8" fmla="*/ 1 w 1"/>
                    <a:gd name="T9" fmla="*/ 1 h 24"/>
                    <a:gd name="T10" fmla="*/ 0 w 1"/>
                    <a:gd name="T11" fmla="*/ 0 h 24"/>
                    <a:gd name="T12" fmla="*/ 1 w 1"/>
                    <a:gd name="T13" fmla="*/ 1 h 24"/>
                    <a:gd name="T14" fmla="*/ 1 w 1"/>
                    <a:gd name="T15" fmla="*/ 0 h 24"/>
                    <a:gd name="T16" fmla="*/ 0 w 1"/>
                    <a:gd name="T17" fmla="*/ 0 h 24"/>
                    <a:gd name="T18" fmla="*/ 0 w 1"/>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24"/>
                    <a:gd name="T32" fmla="*/ 1 w 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24">
                      <a:moveTo>
                        <a:pt x="0" y="1"/>
                      </a:moveTo>
                      <a:lnTo>
                        <a:pt x="0" y="1"/>
                      </a:lnTo>
                      <a:lnTo>
                        <a:pt x="0" y="24"/>
                      </a:lnTo>
                      <a:lnTo>
                        <a:pt x="1" y="24"/>
                      </a:lnTo>
                      <a:lnTo>
                        <a:pt x="1" y="1"/>
                      </a:lnTo>
                      <a:lnTo>
                        <a:pt x="0" y="0"/>
                      </a:lnTo>
                      <a:lnTo>
                        <a:pt x="1" y="1"/>
                      </a:lnTo>
                      <a:lnTo>
                        <a:pt x="1" y="0"/>
                      </a:lnTo>
                      <a:lnTo>
                        <a:pt x="0" y="0"/>
                      </a:lnTo>
                      <a:lnTo>
                        <a:pt x="0" y="1"/>
                      </a:lnTo>
                      <a:close/>
                    </a:path>
                  </a:pathLst>
                </a:custGeom>
                <a:solidFill>
                  <a:srgbClr val="999999"/>
                </a:solidFill>
                <a:ln w="9525">
                  <a:noFill/>
                  <a:round/>
                  <a:headEnd/>
                  <a:tailEnd/>
                </a:ln>
              </p:spPr>
              <p:txBody>
                <a:bodyPr/>
                <a:lstStyle/>
                <a:p>
                  <a:endParaRPr lang="en-US"/>
                </a:p>
              </p:txBody>
            </p:sp>
            <p:sp>
              <p:nvSpPr>
                <p:cNvPr id="3454" name="Freeform 515"/>
                <p:cNvSpPr>
                  <a:spLocks/>
                </p:cNvSpPr>
                <p:nvPr/>
              </p:nvSpPr>
              <p:spPr bwMode="gray">
                <a:xfrm>
                  <a:off x="3960" y="3400"/>
                  <a:ext cx="115" cy="1"/>
                </a:xfrm>
                <a:custGeom>
                  <a:avLst/>
                  <a:gdLst>
                    <a:gd name="T0" fmla="*/ 1 w 115"/>
                    <a:gd name="T1" fmla="*/ 1 h 1"/>
                    <a:gd name="T2" fmla="*/ 1 w 115"/>
                    <a:gd name="T3" fmla="*/ 1 h 1"/>
                    <a:gd name="T4" fmla="*/ 115 w 115"/>
                    <a:gd name="T5" fmla="*/ 1 h 1"/>
                    <a:gd name="T6" fmla="*/ 115 w 115"/>
                    <a:gd name="T7" fmla="*/ 0 h 1"/>
                    <a:gd name="T8" fmla="*/ 1 w 115"/>
                    <a:gd name="T9" fmla="*/ 0 h 1"/>
                    <a:gd name="T10" fmla="*/ 0 w 115"/>
                    <a:gd name="T11" fmla="*/ 1 h 1"/>
                    <a:gd name="T12" fmla="*/ 1 w 115"/>
                    <a:gd name="T13" fmla="*/ 0 h 1"/>
                    <a:gd name="T14" fmla="*/ 0 w 115"/>
                    <a:gd name="T15" fmla="*/ 0 h 1"/>
                    <a:gd name="T16" fmla="*/ 0 w 115"/>
                    <a:gd name="T17" fmla="*/ 1 h 1"/>
                    <a:gd name="T18" fmla="*/ 1 w 115"/>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
                    <a:gd name="T32" fmla="*/ 115 w 11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
                      <a:moveTo>
                        <a:pt x="1" y="1"/>
                      </a:moveTo>
                      <a:lnTo>
                        <a:pt x="1" y="1"/>
                      </a:lnTo>
                      <a:lnTo>
                        <a:pt x="115" y="1"/>
                      </a:lnTo>
                      <a:lnTo>
                        <a:pt x="115" y="0"/>
                      </a:lnTo>
                      <a:lnTo>
                        <a:pt x="1" y="0"/>
                      </a:lnTo>
                      <a:lnTo>
                        <a:pt x="0" y="1"/>
                      </a:lnTo>
                      <a:lnTo>
                        <a:pt x="1" y="0"/>
                      </a:lnTo>
                      <a:lnTo>
                        <a:pt x="0" y="0"/>
                      </a:lnTo>
                      <a:lnTo>
                        <a:pt x="0" y="1"/>
                      </a:lnTo>
                      <a:lnTo>
                        <a:pt x="1" y="1"/>
                      </a:lnTo>
                      <a:close/>
                    </a:path>
                  </a:pathLst>
                </a:custGeom>
                <a:solidFill>
                  <a:srgbClr val="999999"/>
                </a:solidFill>
                <a:ln w="9525">
                  <a:noFill/>
                  <a:round/>
                  <a:headEnd/>
                  <a:tailEnd/>
                </a:ln>
              </p:spPr>
              <p:txBody>
                <a:bodyPr/>
                <a:lstStyle/>
                <a:p>
                  <a:endParaRPr lang="en-US"/>
                </a:p>
              </p:txBody>
            </p:sp>
            <p:sp>
              <p:nvSpPr>
                <p:cNvPr id="3455" name="Freeform 516"/>
                <p:cNvSpPr>
                  <a:spLocks/>
                </p:cNvSpPr>
                <p:nvPr/>
              </p:nvSpPr>
              <p:spPr bwMode="gray">
                <a:xfrm>
                  <a:off x="3960" y="3401"/>
                  <a:ext cx="1" cy="24"/>
                </a:xfrm>
                <a:custGeom>
                  <a:avLst/>
                  <a:gdLst>
                    <a:gd name="T0" fmla="*/ 1 w 1"/>
                    <a:gd name="T1" fmla="*/ 22 h 24"/>
                    <a:gd name="T2" fmla="*/ 1 w 1"/>
                    <a:gd name="T3" fmla="*/ 23 h 24"/>
                    <a:gd name="T4" fmla="*/ 1 w 1"/>
                    <a:gd name="T5" fmla="*/ 0 h 24"/>
                    <a:gd name="T6" fmla="*/ 0 w 1"/>
                    <a:gd name="T7" fmla="*/ 0 h 24"/>
                    <a:gd name="T8" fmla="*/ 0 w 1"/>
                    <a:gd name="T9" fmla="*/ 23 h 24"/>
                    <a:gd name="T10" fmla="*/ 1 w 1"/>
                    <a:gd name="T11" fmla="*/ 24 h 24"/>
                    <a:gd name="T12" fmla="*/ 0 w 1"/>
                    <a:gd name="T13" fmla="*/ 23 h 24"/>
                    <a:gd name="T14" fmla="*/ 0 w 1"/>
                    <a:gd name="T15" fmla="*/ 24 h 24"/>
                    <a:gd name="T16" fmla="*/ 1 w 1"/>
                    <a:gd name="T17" fmla="*/ 24 h 24"/>
                    <a:gd name="T18" fmla="*/ 1 w 1"/>
                    <a:gd name="T19" fmla="*/ 22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24"/>
                    <a:gd name="T32" fmla="*/ 1 w 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24">
                      <a:moveTo>
                        <a:pt x="1" y="22"/>
                      </a:moveTo>
                      <a:lnTo>
                        <a:pt x="1" y="23"/>
                      </a:lnTo>
                      <a:lnTo>
                        <a:pt x="1" y="0"/>
                      </a:lnTo>
                      <a:lnTo>
                        <a:pt x="0" y="0"/>
                      </a:lnTo>
                      <a:lnTo>
                        <a:pt x="0" y="23"/>
                      </a:lnTo>
                      <a:lnTo>
                        <a:pt x="1" y="24"/>
                      </a:lnTo>
                      <a:lnTo>
                        <a:pt x="0" y="23"/>
                      </a:lnTo>
                      <a:lnTo>
                        <a:pt x="0" y="24"/>
                      </a:lnTo>
                      <a:lnTo>
                        <a:pt x="1" y="24"/>
                      </a:lnTo>
                      <a:lnTo>
                        <a:pt x="1" y="22"/>
                      </a:lnTo>
                      <a:close/>
                    </a:path>
                  </a:pathLst>
                </a:custGeom>
                <a:solidFill>
                  <a:srgbClr val="999999"/>
                </a:solidFill>
                <a:ln w="9525">
                  <a:noFill/>
                  <a:round/>
                  <a:headEnd/>
                  <a:tailEnd/>
                </a:ln>
              </p:spPr>
              <p:txBody>
                <a:bodyPr/>
                <a:lstStyle/>
                <a:p>
                  <a:endParaRPr lang="en-US"/>
                </a:p>
              </p:txBody>
            </p:sp>
            <p:sp>
              <p:nvSpPr>
                <p:cNvPr id="3456" name="Freeform 517"/>
                <p:cNvSpPr>
                  <a:spLocks/>
                </p:cNvSpPr>
                <p:nvPr/>
              </p:nvSpPr>
              <p:spPr bwMode="gray">
                <a:xfrm>
                  <a:off x="3961" y="3423"/>
                  <a:ext cx="115" cy="2"/>
                </a:xfrm>
                <a:custGeom>
                  <a:avLst/>
                  <a:gdLst>
                    <a:gd name="T0" fmla="*/ 114 w 115"/>
                    <a:gd name="T1" fmla="*/ 1 h 2"/>
                    <a:gd name="T2" fmla="*/ 114 w 115"/>
                    <a:gd name="T3" fmla="*/ 0 h 2"/>
                    <a:gd name="T4" fmla="*/ 0 w 115"/>
                    <a:gd name="T5" fmla="*/ 0 h 2"/>
                    <a:gd name="T6" fmla="*/ 0 w 115"/>
                    <a:gd name="T7" fmla="*/ 2 h 2"/>
                    <a:gd name="T8" fmla="*/ 114 w 115"/>
                    <a:gd name="T9" fmla="*/ 2 h 2"/>
                    <a:gd name="T10" fmla="*/ 115 w 115"/>
                    <a:gd name="T11" fmla="*/ 1 h 2"/>
                    <a:gd name="T12" fmla="*/ 114 w 115"/>
                    <a:gd name="T13" fmla="*/ 2 h 2"/>
                    <a:gd name="T14" fmla="*/ 115 w 115"/>
                    <a:gd name="T15" fmla="*/ 2 h 2"/>
                    <a:gd name="T16" fmla="*/ 115 w 115"/>
                    <a:gd name="T17" fmla="*/ 1 h 2"/>
                    <a:gd name="T18" fmla="*/ 114 w 115"/>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2"/>
                    <a:gd name="T32" fmla="*/ 115 w 115"/>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2">
                      <a:moveTo>
                        <a:pt x="114" y="1"/>
                      </a:moveTo>
                      <a:lnTo>
                        <a:pt x="114" y="0"/>
                      </a:lnTo>
                      <a:lnTo>
                        <a:pt x="0" y="0"/>
                      </a:lnTo>
                      <a:lnTo>
                        <a:pt x="0" y="2"/>
                      </a:lnTo>
                      <a:lnTo>
                        <a:pt x="114" y="2"/>
                      </a:lnTo>
                      <a:lnTo>
                        <a:pt x="115" y="1"/>
                      </a:lnTo>
                      <a:lnTo>
                        <a:pt x="114" y="2"/>
                      </a:lnTo>
                      <a:lnTo>
                        <a:pt x="115" y="2"/>
                      </a:lnTo>
                      <a:lnTo>
                        <a:pt x="115" y="1"/>
                      </a:lnTo>
                      <a:lnTo>
                        <a:pt x="114" y="1"/>
                      </a:lnTo>
                      <a:close/>
                    </a:path>
                  </a:pathLst>
                </a:custGeom>
                <a:solidFill>
                  <a:srgbClr val="999999"/>
                </a:solidFill>
                <a:ln w="9525">
                  <a:noFill/>
                  <a:round/>
                  <a:headEnd/>
                  <a:tailEnd/>
                </a:ln>
              </p:spPr>
              <p:txBody>
                <a:bodyPr/>
                <a:lstStyle/>
                <a:p>
                  <a:endParaRPr lang="en-US"/>
                </a:p>
              </p:txBody>
            </p:sp>
            <p:sp>
              <p:nvSpPr>
                <p:cNvPr id="3457" name="Freeform 518"/>
                <p:cNvSpPr>
                  <a:spLocks/>
                </p:cNvSpPr>
                <p:nvPr/>
              </p:nvSpPr>
              <p:spPr bwMode="gray">
                <a:xfrm>
                  <a:off x="3948" y="3456"/>
                  <a:ext cx="6" cy="25"/>
                </a:xfrm>
                <a:custGeom>
                  <a:avLst/>
                  <a:gdLst>
                    <a:gd name="T0" fmla="*/ 6 w 6"/>
                    <a:gd name="T1" fmla="*/ 1 h 25"/>
                    <a:gd name="T2" fmla="*/ 5 w 6"/>
                    <a:gd name="T3" fmla="*/ 2 h 25"/>
                    <a:gd name="T4" fmla="*/ 0 w 6"/>
                    <a:gd name="T5" fmla="*/ 24 h 25"/>
                    <a:gd name="T6" fmla="*/ 2 w 6"/>
                    <a:gd name="T7" fmla="*/ 25 h 25"/>
                    <a:gd name="T8" fmla="*/ 6 w 6"/>
                    <a:gd name="T9" fmla="*/ 2 h 25"/>
                    <a:gd name="T10" fmla="*/ 5 w 6"/>
                    <a:gd name="T11" fmla="*/ 2 h 25"/>
                    <a:gd name="T12" fmla="*/ 6 w 6"/>
                    <a:gd name="T13" fmla="*/ 1 h 25"/>
                    <a:gd name="T14" fmla="*/ 5 w 6"/>
                    <a:gd name="T15" fmla="*/ 0 h 25"/>
                    <a:gd name="T16" fmla="*/ 5 w 6"/>
                    <a:gd name="T17" fmla="*/ 2 h 25"/>
                    <a:gd name="T18" fmla="*/ 6 w 6"/>
                    <a:gd name="T19" fmla="*/ 1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5"/>
                    <a:gd name="T32" fmla="*/ 6 w 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5">
                      <a:moveTo>
                        <a:pt x="6" y="1"/>
                      </a:moveTo>
                      <a:lnTo>
                        <a:pt x="5" y="2"/>
                      </a:lnTo>
                      <a:lnTo>
                        <a:pt x="0" y="24"/>
                      </a:lnTo>
                      <a:lnTo>
                        <a:pt x="2" y="25"/>
                      </a:lnTo>
                      <a:lnTo>
                        <a:pt x="6" y="2"/>
                      </a:lnTo>
                      <a:lnTo>
                        <a:pt x="5" y="2"/>
                      </a:lnTo>
                      <a:lnTo>
                        <a:pt x="6" y="1"/>
                      </a:lnTo>
                      <a:lnTo>
                        <a:pt x="5" y="0"/>
                      </a:lnTo>
                      <a:lnTo>
                        <a:pt x="5" y="2"/>
                      </a:lnTo>
                      <a:lnTo>
                        <a:pt x="6" y="1"/>
                      </a:lnTo>
                      <a:close/>
                    </a:path>
                  </a:pathLst>
                </a:custGeom>
                <a:solidFill>
                  <a:srgbClr val="999999"/>
                </a:solidFill>
                <a:ln w="9525">
                  <a:noFill/>
                  <a:round/>
                  <a:headEnd/>
                  <a:tailEnd/>
                </a:ln>
              </p:spPr>
              <p:txBody>
                <a:bodyPr/>
                <a:lstStyle/>
                <a:p>
                  <a:endParaRPr lang="en-US"/>
                </a:p>
              </p:txBody>
            </p:sp>
            <p:sp>
              <p:nvSpPr>
                <p:cNvPr id="3458" name="Freeform 519"/>
                <p:cNvSpPr>
                  <a:spLocks/>
                </p:cNvSpPr>
                <p:nvPr/>
              </p:nvSpPr>
              <p:spPr bwMode="gray">
                <a:xfrm>
                  <a:off x="3953" y="3457"/>
                  <a:ext cx="10" cy="12"/>
                </a:xfrm>
                <a:custGeom>
                  <a:avLst/>
                  <a:gdLst>
                    <a:gd name="T0" fmla="*/ 10 w 10"/>
                    <a:gd name="T1" fmla="*/ 11 h 12"/>
                    <a:gd name="T2" fmla="*/ 10 w 10"/>
                    <a:gd name="T3" fmla="*/ 11 h 12"/>
                    <a:gd name="T4" fmla="*/ 1 w 10"/>
                    <a:gd name="T5" fmla="*/ 0 h 12"/>
                    <a:gd name="T6" fmla="*/ 0 w 10"/>
                    <a:gd name="T7" fmla="*/ 1 h 12"/>
                    <a:gd name="T8" fmla="*/ 9 w 10"/>
                    <a:gd name="T9" fmla="*/ 12 h 12"/>
                    <a:gd name="T10" fmla="*/ 10 w 10"/>
                    <a:gd name="T11" fmla="*/ 12 h 12"/>
                    <a:gd name="T12" fmla="*/ 9 w 10"/>
                    <a:gd name="T13" fmla="*/ 12 h 12"/>
                    <a:gd name="T14" fmla="*/ 9 w 10"/>
                    <a:gd name="T15" fmla="*/ 12 h 12"/>
                    <a:gd name="T16" fmla="*/ 10 w 10"/>
                    <a:gd name="T17" fmla="*/ 12 h 12"/>
                    <a:gd name="T18" fmla="*/ 10 w 10"/>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2"/>
                    <a:gd name="T32" fmla="*/ 10 w 1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2">
                      <a:moveTo>
                        <a:pt x="10" y="11"/>
                      </a:moveTo>
                      <a:lnTo>
                        <a:pt x="10" y="11"/>
                      </a:lnTo>
                      <a:lnTo>
                        <a:pt x="1" y="0"/>
                      </a:lnTo>
                      <a:lnTo>
                        <a:pt x="0" y="1"/>
                      </a:lnTo>
                      <a:lnTo>
                        <a:pt x="9" y="12"/>
                      </a:lnTo>
                      <a:lnTo>
                        <a:pt x="10" y="12"/>
                      </a:lnTo>
                      <a:lnTo>
                        <a:pt x="9" y="12"/>
                      </a:lnTo>
                      <a:lnTo>
                        <a:pt x="10" y="12"/>
                      </a:lnTo>
                      <a:lnTo>
                        <a:pt x="10" y="11"/>
                      </a:lnTo>
                      <a:close/>
                    </a:path>
                  </a:pathLst>
                </a:custGeom>
                <a:solidFill>
                  <a:srgbClr val="999999"/>
                </a:solidFill>
                <a:ln w="9525">
                  <a:noFill/>
                  <a:round/>
                  <a:headEnd/>
                  <a:tailEnd/>
                </a:ln>
              </p:spPr>
              <p:txBody>
                <a:bodyPr/>
                <a:lstStyle/>
                <a:p>
                  <a:endParaRPr lang="en-US"/>
                </a:p>
              </p:txBody>
            </p:sp>
            <p:sp>
              <p:nvSpPr>
                <p:cNvPr id="3459" name="Freeform 520"/>
                <p:cNvSpPr>
                  <a:spLocks/>
                </p:cNvSpPr>
                <p:nvPr/>
              </p:nvSpPr>
              <p:spPr bwMode="gray">
                <a:xfrm>
                  <a:off x="3963" y="3468"/>
                  <a:ext cx="6" cy="2"/>
                </a:xfrm>
                <a:custGeom>
                  <a:avLst/>
                  <a:gdLst>
                    <a:gd name="T0" fmla="*/ 6 w 6"/>
                    <a:gd name="T1" fmla="*/ 1 h 2"/>
                    <a:gd name="T2" fmla="*/ 5 w 6"/>
                    <a:gd name="T3" fmla="*/ 1 h 2"/>
                    <a:gd name="T4" fmla="*/ 0 w 6"/>
                    <a:gd name="T5" fmla="*/ 0 h 2"/>
                    <a:gd name="T6" fmla="*/ 0 w 6"/>
                    <a:gd name="T7" fmla="*/ 1 h 2"/>
                    <a:gd name="T8" fmla="*/ 5 w 6"/>
                    <a:gd name="T9" fmla="*/ 2 h 2"/>
                    <a:gd name="T10" fmla="*/ 5 w 6"/>
                    <a:gd name="T11" fmla="*/ 1 h 2"/>
                    <a:gd name="T12" fmla="*/ 6 w 6"/>
                    <a:gd name="T13" fmla="*/ 1 h 2"/>
                    <a:gd name="T14" fmla="*/ 6 w 6"/>
                    <a:gd name="T15" fmla="*/ 1 h 2"/>
                    <a:gd name="T16" fmla="*/ 5 w 6"/>
                    <a:gd name="T17" fmla="*/ 1 h 2"/>
                    <a:gd name="T18" fmla="*/ 6 w 6"/>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6" y="1"/>
                      </a:moveTo>
                      <a:lnTo>
                        <a:pt x="5" y="1"/>
                      </a:lnTo>
                      <a:lnTo>
                        <a:pt x="0" y="0"/>
                      </a:lnTo>
                      <a:lnTo>
                        <a:pt x="0" y="1"/>
                      </a:lnTo>
                      <a:lnTo>
                        <a:pt x="5" y="2"/>
                      </a:lnTo>
                      <a:lnTo>
                        <a:pt x="5" y="1"/>
                      </a:lnTo>
                      <a:lnTo>
                        <a:pt x="6" y="1"/>
                      </a:lnTo>
                      <a:lnTo>
                        <a:pt x="5" y="1"/>
                      </a:lnTo>
                      <a:lnTo>
                        <a:pt x="6" y="1"/>
                      </a:lnTo>
                      <a:close/>
                    </a:path>
                  </a:pathLst>
                </a:custGeom>
                <a:solidFill>
                  <a:srgbClr val="999999"/>
                </a:solidFill>
                <a:ln w="9525">
                  <a:noFill/>
                  <a:round/>
                  <a:headEnd/>
                  <a:tailEnd/>
                </a:ln>
              </p:spPr>
              <p:txBody>
                <a:bodyPr/>
                <a:lstStyle/>
                <a:p>
                  <a:endParaRPr lang="en-US"/>
                </a:p>
              </p:txBody>
            </p:sp>
            <p:sp>
              <p:nvSpPr>
                <p:cNvPr id="3460" name="Freeform 521"/>
                <p:cNvSpPr>
                  <a:spLocks/>
                </p:cNvSpPr>
                <p:nvPr/>
              </p:nvSpPr>
              <p:spPr bwMode="gray">
                <a:xfrm>
                  <a:off x="3968" y="3469"/>
                  <a:ext cx="1" cy="9"/>
                </a:xfrm>
                <a:custGeom>
                  <a:avLst/>
                  <a:gdLst>
                    <a:gd name="T0" fmla="*/ 0 w 1"/>
                    <a:gd name="T1" fmla="*/ 8 h 9"/>
                    <a:gd name="T2" fmla="*/ 1 w 1"/>
                    <a:gd name="T3" fmla="*/ 9 h 9"/>
                    <a:gd name="T4" fmla="*/ 1 w 1"/>
                    <a:gd name="T5" fmla="*/ 0 h 9"/>
                    <a:gd name="T6" fmla="*/ 0 w 1"/>
                    <a:gd name="T7" fmla="*/ 0 h 9"/>
                    <a:gd name="T8" fmla="*/ 0 w 1"/>
                    <a:gd name="T9" fmla="*/ 9 h 9"/>
                    <a:gd name="T10" fmla="*/ 0 w 1"/>
                    <a:gd name="T11" fmla="*/ 9 h 9"/>
                    <a:gd name="T12" fmla="*/ 0 w 1"/>
                    <a:gd name="T13" fmla="*/ 9 h 9"/>
                    <a:gd name="T14" fmla="*/ 0 w 1"/>
                    <a:gd name="T15" fmla="*/ 9 h 9"/>
                    <a:gd name="T16" fmla="*/ 0 w 1"/>
                    <a:gd name="T17" fmla="*/ 9 h 9"/>
                    <a:gd name="T18" fmla="*/ 0 w 1"/>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9"/>
                    <a:gd name="T32" fmla="*/ 1 w 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9">
                      <a:moveTo>
                        <a:pt x="0" y="8"/>
                      </a:moveTo>
                      <a:lnTo>
                        <a:pt x="1" y="9"/>
                      </a:lnTo>
                      <a:lnTo>
                        <a:pt x="1" y="0"/>
                      </a:lnTo>
                      <a:lnTo>
                        <a:pt x="0" y="0"/>
                      </a:lnTo>
                      <a:lnTo>
                        <a:pt x="0" y="9"/>
                      </a:lnTo>
                      <a:lnTo>
                        <a:pt x="0" y="8"/>
                      </a:lnTo>
                      <a:close/>
                    </a:path>
                  </a:pathLst>
                </a:custGeom>
                <a:solidFill>
                  <a:srgbClr val="999999"/>
                </a:solidFill>
                <a:ln w="9525">
                  <a:noFill/>
                  <a:round/>
                  <a:headEnd/>
                  <a:tailEnd/>
                </a:ln>
              </p:spPr>
              <p:txBody>
                <a:bodyPr/>
                <a:lstStyle/>
                <a:p>
                  <a:endParaRPr lang="en-US"/>
                </a:p>
              </p:txBody>
            </p:sp>
            <p:sp>
              <p:nvSpPr>
                <p:cNvPr id="3461" name="Freeform 522"/>
                <p:cNvSpPr>
                  <a:spLocks/>
                </p:cNvSpPr>
                <p:nvPr/>
              </p:nvSpPr>
              <p:spPr bwMode="gray">
                <a:xfrm>
                  <a:off x="3968" y="3477"/>
                  <a:ext cx="17" cy="6"/>
                </a:xfrm>
                <a:custGeom>
                  <a:avLst/>
                  <a:gdLst>
                    <a:gd name="T0" fmla="*/ 17 w 17"/>
                    <a:gd name="T1" fmla="*/ 4 h 6"/>
                    <a:gd name="T2" fmla="*/ 17 w 17"/>
                    <a:gd name="T3" fmla="*/ 4 h 6"/>
                    <a:gd name="T4" fmla="*/ 0 w 17"/>
                    <a:gd name="T5" fmla="*/ 0 h 6"/>
                    <a:gd name="T6" fmla="*/ 0 w 17"/>
                    <a:gd name="T7" fmla="*/ 1 h 6"/>
                    <a:gd name="T8" fmla="*/ 17 w 17"/>
                    <a:gd name="T9" fmla="*/ 6 h 6"/>
                    <a:gd name="T10" fmla="*/ 17 w 17"/>
                    <a:gd name="T11" fmla="*/ 6 h 6"/>
                    <a:gd name="T12" fmla="*/ 17 w 17"/>
                    <a:gd name="T13" fmla="*/ 4 h 6"/>
                    <a:gd name="T14" fmla="*/ 0 60000 65536"/>
                    <a:gd name="T15" fmla="*/ 0 60000 65536"/>
                    <a:gd name="T16" fmla="*/ 0 60000 65536"/>
                    <a:gd name="T17" fmla="*/ 0 60000 65536"/>
                    <a:gd name="T18" fmla="*/ 0 60000 65536"/>
                    <a:gd name="T19" fmla="*/ 0 60000 65536"/>
                    <a:gd name="T20" fmla="*/ 0 60000 65536"/>
                    <a:gd name="T21" fmla="*/ 0 w 17"/>
                    <a:gd name="T22" fmla="*/ 0 h 6"/>
                    <a:gd name="T23" fmla="*/ 17 w 1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
                      <a:moveTo>
                        <a:pt x="17" y="4"/>
                      </a:moveTo>
                      <a:lnTo>
                        <a:pt x="17" y="4"/>
                      </a:lnTo>
                      <a:lnTo>
                        <a:pt x="0" y="0"/>
                      </a:lnTo>
                      <a:lnTo>
                        <a:pt x="0" y="1"/>
                      </a:lnTo>
                      <a:lnTo>
                        <a:pt x="17" y="6"/>
                      </a:lnTo>
                      <a:lnTo>
                        <a:pt x="17" y="4"/>
                      </a:lnTo>
                      <a:close/>
                    </a:path>
                  </a:pathLst>
                </a:custGeom>
                <a:solidFill>
                  <a:srgbClr val="999999"/>
                </a:solidFill>
                <a:ln w="9525">
                  <a:noFill/>
                  <a:round/>
                  <a:headEnd/>
                  <a:tailEnd/>
                </a:ln>
              </p:spPr>
              <p:txBody>
                <a:bodyPr/>
                <a:lstStyle/>
                <a:p>
                  <a:endParaRPr lang="en-US"/>
                </a:p>
              </p:txBody>
            </p:sp>
            <p:sp>
              <p:nvSpPr>
                <p:cNvPr id="3462" name="Freeform 523"/>
                <p:cNvSpPr>
                  <a:spLocks/>
                </p:cNvSpPr>
                <p:nvPr/>
              </p:nvSpPr>
              <p:spPr bwMode="gray">
                <a:xfrm>
                  <a:off x="3985" y="3481"/>
                  <a:ext cx="17" cy="6"/>
                </a:xfrm>
                <a:custGeom>
                  <a:avLst/>
                  <a:gdLst>
                    <a:gd name="T0" fmla="*/ 17 w 17"/>
                    <a:gd name="T1" fmla="*/ 6 h 6"/>
                    <a:gd name="T2" fmla="*/ 16 w 17"/>
                    <a:gd name="T3" fmla="*/ 5 h 6"/>
                    <a:gd name="T4" fmla="*/ 0 w 17"/>
                    <a:gd name="T5" fmla="*/ 0 h 6"/>
                    <a:gd name="T6" fmla="*/ 0 w 17"/>
                    <a:gd name="T7" fmla="*/ 2 h 6"/>
                    <a:gd name="T8" fmla="*/ 16 w 17"/>
                    <a:gd name="T9" fmla="*/ 6 h 6"/>
                    <a:gd name="T10" fmla="*/ 15 w 17"/>
                    <a:gd name="T11" fmla="*/ 6 h 6"/>
                    <a:gd name="T12" fmla="*/ 17 w 17"/>
                    <a:gd name="T13" fmla="*/ 6 h 6"/>
                    <a:gd name="T14" fmla="*/ 17 w 17"/>
                    <a:gd name="T15" fmla="*/ 5 h 6"/>
                    <a:gd name="T16" fmla="*/ 16 w 17"/>
                    <a:gd name="T17" fmla="*/ 5 h 6"/>
                    <a:gd name="T18" fmla="*/ 17 w 17"/>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
                    <a:gd name="T32" fmla="*/ 17 w 1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
                      <a:moveTo>
                        <a:pt x="17" y="6"/>
                      </a:moveTo>
                      <a:lnTo>
                        <a:pt x="16" y="5"/>
                      </a:lnTo>
                      <a:lnTo>
                        <a:pt x="0" y="0"/>
                      </a:lnTo>
                      <a:lnTo>
                        <a:pt x="0" y="2"/>
                      </a:lnTo>
                      <a:lnTo>
                        <a:pt x="16" y="6"/>
                      </a:lnTo>
                      <a:lnTo>
                        <a:pt x="15" y="6"/>
                      </a:lnTo>
                      <a:lnTo>
                        <a:pt x="17" y="6"/>
                      </a:lnTo>
                      <a:lnTo>
                        <a:pt x="17" y="5"/>
                      </a:lnTo>
                      <a:lnTo>
                        <a:pt x="16" y="5"/>
                      </a:lnTo>
                      <a:lnTo>
                        <a:pt x="17" y="6"/>
                      </a:lnTo>
                      <a:close/>
                    </a:path>
                  </a:pathLst>
                </a:custGeom>
                <a:solidFill>
                  <a:srgbClr val="999999"/>
                </a:solidFill>
                <a:ln w="9525">
                  <a:noFill/>
                  <a:round/>
                  <a:headEnd/>
                  <a:tailEnd/>
                </a:ln>
              </p:spPr>
              <p:txBody>
                <a:bodyPr/>
                <a:lstStyle/>
                <a:p>
                  <a:endParaRPr lang="en-US"/>
                </a:p>
              </p:txBody>
            </p:sp>
            <p:sp>
              <p:nvSpPr>
                <p:cNvPr id="3463" name="Freeform 524"/>
                <p:cNvSpPr>
                  <a:spLocks/>
                </p:cNvSpPr>
                <p:nvPr/>
              </p:nvSpPr>
              <p:spPr bwMode="gray">
                <a:xfrm>
                  <a:off x="4000" y="3487"/>
                  <a:ext cx="2" cy="6"/>
                </a:xfrm>
                <a:custGeom>
                  <a:avLst/>
                  <a:gdLst>
                    <a:gd name="T0" fmla="*/ 1 w 2"/>
                    <a:gd name="T1" fmla="*/ 5 h 6"/>
                    <a:gd name="T2" fmla="*/ 1 w 2"/>
                    <a:gd name="T3" fmla="*/ 5 h 6"/>
                    <a:gd name="T4" fmla="*/ 2 w 2"/>
                    <a:gd name="T5" fmla="*/ 0 h 6"/>
                    <a:gd name="T6" fmla="*/ 0 w 2"/>
                    <a:gd name="T7" fmla="*/ 0 h 6"/>
                    <a:gd name="T8" fmla="*/ 0 w 2"/>
                    <a:gd name="T9" fmla="*/ 5 h 6"/>
                    <a:gd name="T10" fmla="*/ 0 w 2"/>
                    <a:gd name="T11" fmla="*/ 6 h 6"/>
                    <a:gd name="T12" fmla="*/ 0 w 2"/>
                    <a:gd name="T13" fmla="*/ 5 h 6"/>
                    <a:gd name="T14" fmla="*/ 0 w 2"/>
                    <a:gd name="T15" fmla="*/ 5 h 6"/>
                    <a:gd name="T16" fmla="*/ 0 w 2"/>
                    <a:gd name="T17" fmla="*/ 6 h 6"/>
                    <a:gd name="T18" fmla="*/ 1 w 2"/>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6"/>
                    <a:gd name="T32" fmla="*/ 2 w 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6">
                      <a:moveTo>
                        <a:pt x="1" y="5"/>
                      </a:moveTo>
                      <a:lnTo>
                        <a:pt x="1" y="5"/>
                      </a:lnTo>
                      <a:lnTo>
                        <a:pt x="2" y="0"/>
                      </a:lnTo>
                      <a:lnTo>
                        <a:pt x="0" y="0"/>
                      </a:lnTo>
                      <a:lnTo>
                        <a:pt x="0" y="5"/>
                      </a:lnTo>
                      <a:lnTo>
                        <a:pt x="0" y="6"/>
                      </a:lnTo>
                      <a:lnTo>
                        <a:pt x="0" y="5"/>
                      </a:lnTo>
                      <a:lnTo>
                        <a:pt x="0" y="6"/>
                      </a:lnTo>
                      <a:lnTo>
                        <a:pt x="1" y="5"/>
                      </a:lnTo>
                      <a:close/>
                    </a:path>
                  </a:pathLst>
                </a:custGeom>
                <a:solidFill>
                  <a:srgbClr val="999999"/>
                </a:solidFill>
                <a:ln w="9525">
                  <a:noFill/>
                  <a:round/>
                  <a:headEnd/>
                  <a:tailEnd/>
                </a:ln>
              </p:spPr>
              <p:txBody>
                <a:bodyPr/>
                <a:lstStyle/>
                <a:p>
                  <a:endParaRPr lang="en-US"/>
                </a:p>
              </p:txBody>
            </p:sp>
            <p:sp>
              <p:nvSpPr>
                <p:cNvPr id="3464" name="Freeform 525"/>
                <p:cNvSpPr>
                  <a:spLocks/>
                </p:cNvSpPr>
                <p:nvPr/>
              </p:nvSpPr>
              <p:spPr bwMode="gray">
                <a:xfrm>
                  <a:off x="4000" y="3492"/>
                  <a:ext cx="11" cy="5"/>
                </a:xfrm>
                <a:custGeom>
                  <a:avLst/>
                  <a:gdLst>
                    <a:gd name="T0" fmla="*/ 11 w 11"/>
                    <a:gd name="T1" fmla="*/ 3 h 5"/>
                    <a:gd name="T2" fmla="*/ 11 w 11"/>
                    <a:gd name="T3" fmla="*/ 3 h 5"/>
                    <a:gd name="T4" fmla="*/ 1 w 11"/>
                    <a:gd name="T5" fmla="*/ 0 h 5"/>
                    <a:gd name="T6" fmla="*/ 0 w 11"/>
                    <a:gd name="T7" fmla="*/ 1 h 5"/>
                    <a:gd name="T8" fmla="*/ 11 w 11"/>
                    <a:gd name="T9" fmla="*/ 4 h 5"/>
                    <a:gd name="T10" fmla="*/ 11 w 11"/>
                    <a:gd name="T11" fmla="*/ 4 h 5"/>
                    <a:gd name="T12" fmla="*/ 11 w 11"/>
                    <a:gd name="T13" fmla="*/ 4 h 5"/>
                    <a:gd name="T14" fmla="*/ 11 w 11"/>
                    <a:gd name="T15" fmla="*/ 5 h 5"/>
                    <a:gd name="T16" fmla="*/ 11 w 11"/>
                    <a:gd name="T17" fmla="*/ 4 h 5"/>
                    <a:gd name="T18" fmla="*/ 11 w 11"/>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5"/>
                    <a:gd name="T32" fmla="*/ 11 w 11"/>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5">
                      <a:moveTo>
                        <a:pt x="11" y="3"/>
                      </a:moveTo>
                      <a:lnTo>
                        <a:pt x="11" y="3"/>
                      </a:lnTo>
                      <a:lnTo>
                        <a:pt x="1" y="0"/>
                      </a:lnTo>
                      <a:lnTo>
                        <a:pt x="0" y="1"/>
                      </a:lnTo>
                      <a:lnTo>
                        <a:pt x="11" y="4"/>
                      </a:lnTo>
                      <a:lnTo>
                        <a:pt x="11" y="5"/>
                      </a:lnTo>
                      <a:lnTo>
                        <a:pt x="11" y="4"/>
                      </a:lnTo>
                      <a:lnTo>
                        <a:pt x="11" y="3"/>
                      </a:lnTo>
                      <a:close/>
                    </a:path>
                  </a:pathLst>
                </a:custGeom>
                <a:solidFill>
                  <a:srgbClr val="999999"/>
                </a:solidFill>
                <a:ln w="9525">
                  <a:noFill/>
                  <a:round/>
                  <a:headEnd/>
                  <a:tailEnd/>
                </a:ln>
              </p:spPr>
              <p:txBody>
                <a:bodyPr/>
                <a:lstStyle/>
                <a:p>
                  <a:endParaRPr lang="en-US"/>
                </a:p>
              </p:txBody>
            </p:sp>
            <p:sp>
              <p:nvSpPr>
                <p:cNvPr id="3465" name="Freeform 526"/>
                <p:cNvSpPr>
                  <a:spLocks/>
                </p:cNvSpPr>
                <p:nvPr/>
              </p:nvSpPr>
              <p:spPr bwMode="gray">
                <a:xfrm>
                  <a:off x="4011" y="3493"/>
                  <a:ext cx="9" cy="3"/>
                </a:xfrm>
                <a:custGeom>
                  <a:avLst/>
                  <a:gdLst>
                    <a:gd name="T0" fmla="*/ 9 w 9"/>
                    <a:gd name="T1" fmla="*/ 0 h 3"/>
                    <a:gd name="T2" fmla="*/ 9 w 9"/>
                    <a:gd name="T3" fmla="*/ 0 h 3"/>
                    <a:gd name="T4" fmla="*/ 0 w 9"/>
                    <a:gd name="T5" fmla="*/ 2 h 3"/>
                    <a:gd name="T6" fmla="*/ 0 w 9"/>
                    <a:gd name="T7" fmla="*/ 3 h 3"/>
                    <a:gd name="T8" fmla="*/ 9 w 9"/>
                    <a:gd name="T9" fmla="*/ 2 h 3"/>
                    <a:gd name="T10" fmla="*/ 9 w 9"/>
                    <a:gd name="T11" fmla="*/ 2 h 3"/>
                    <a:gd name="T12" fmla="*/ 9 w 9"/>
                    <a:gd name="T13" fmla="*/ 0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9" y="0"/>
                      </a:moveTo>
                      <a:lnTo>
                        <a:pt x="9" y="0"/>
                      </a:lnTo>
                      <a:lnTo>
                        <a:pt x="0" y="2"/>
                      </a:lnTo>
                      <a:lnTo>
                        <a:pt x="0" y="3"/>
                      </a:lnTo>
                      <a:lnTo>
                        <a:pt x="9" y="2"/>
                      </a:lnTo>
                      <a:lnTo>
                        <a:pt x="9" y="0"/>
                      </a:lnTo>
                      <a:close/>
                    </a:path>
                  </a:pathLst>
                </a:custGeom>
                <a:solidFill>
                  <a:srgbClr val="999999"/>
                </a:solidFill>
                <a:ln w="9525">
                  <a:noFill/>
                  <a:round/>
                  <a:headEnd/>
                  <a:tailEnd/>
                </a:ln>
              </p:spPr>
              <p:txBody>
                <a:bodyPr/>
                <a:lstStyle/>
                <a:p>
                  <a:endParaRPr lang="en-US"/>
                </a:p>
              </p:txBody>
            </p:sp>
            <p:sp>
              <p:nvSpPr>
                <p:cNvPr id="3466" name="Freeform 527"/>
                <p:cNvSpPr>
                  <a:spLocks/>
                </p:cNvSpPr>
                <p:nvPr/>
              </p:nvSpPr>
              <p:spPr bwMode="gray">
                <a:xfrm>
                  <a:off x="4020" y="3493"/>
                  <a:ext cx="5" cy="2"/>
                </a:xfrm>
                <a:custGeom>
                  <a:avLst/>
                  <a:gdLst>
                    <a:gd name="T0" fmla="*/ 5 w 5"/>
                    <a:gd name="T1" fmla="*/ 0 h 2"/>
                    <a:gd name="T2" fmla="*/ 5 w 5"/>
                    <a:gd name="T3" fmla="*/ 0 h 2"/>
                    <a:gd name="T4" fmla="*/ 0 w 5"/>
                    <a:gd name="T5" fmla="*/ 0 h 2"/>
                    <a:gd name="T6" fmla="*/ 0 w 5"/>
                    <a:gd name="T7" fmla="*/ 2 h 2"/>
                    <a:gd name="T8" fmla="*/ 5 w 5"/>
                    <a:gd name="T9" fmla="*/ 2 h 2"/>
                    <a:gd name="T10" fmla="*/ 4 w 5"/>
                    <a:gd name="T11" fmla="*/ 2 h 2"/>
                    <a:gd name="T12" fmla="*/ 5 w 5"/>
                    <a:gd name="T13" fmla="*/ 0 h 2"/>
                    <a:gd name="T14" fmla="*/ 5 w 5"/>
                    <a:gd name="T15" fmla="*/ 0 h 2"/>
                    <a:gd name="T16" fmla="*/ 5 w 5"/>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
                    <a:gd name="T29" fmla="*/ 5 w 5"/>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
                      <a:moveTo>
                        <a:pt x="5" y="0"/>
                      </a:moveTo>
                      <a:lnTo>
                        <a:pt x="5" y="0"/>
                      </a:lnTo>
                      <a:lnTo>
                        <a:pt x="0" y="0"/>
                      </a:lnTo>
                      <a:lnTo>
                        <a:pt x="0" y="2"/>
                      </a:lnTo>
                      <a:lnTo>
                        <a:pt x="5" y="2"/>
                      </a:lnTo>
                      <a:lnTo>
                        <a:pt x="4" y="2"/>
                      </a:lnTo>
                      <a:lnTo>
                        <a:pt x="5" y="0"/>
                      </a:lnTo>
                      <a:close/>
                    </a:path>
                  </a:pathLst>
                </a:custGeom>
                <a:solidFill>
                  <a:srgbClr val="999999"/>
                </a:solidFill>
                <a:ln w="9525">
                  <a:noFill/>
                  <a:round/>
                  <a:headEnd/>
                  <a:tailEnd/>
                </a:ln>
              </p:spPr>
              <p:txBody>
                <a:bodyPr/>
                <a:lstStyle/>
                <a:p>
                  <a:endParaRPr lang="en-US"/>
                </a:p>
              </p:txBody>
            </p:sp>
            <p:sp>
              <p:nvSpPr>
                <p:cNvPr id="3467" name="Freeform 528"/>
                <p:cNvSpPr>
                  <a:spLocks/>
                </p:cNvSpPr>
                <p:nvPr/>
              </p:nvSpPr>
              <p:spPr bwMode="gray">
                <a:xfrm>
                  <a:off x="4024" y="3493"/>
                  <a:ext cx="6" cy="6"/>
                </a:xfrm>
                <a:custGeom>
                  <a:avLst/>
                  <a:gdLst>
                    <a:gd name="T0" fmla="*/ 5 w 6"/>
                    <a:gd name="T1" fmla="*/ 5 h 6"/>
                    <a:gd name="T2" fmla="*/ 6 w 6"/>
                    <a:gd name="T3" fmla="*/ 5 h 6"/>
                    <a:gd name="T4" fmla="*/ 1 w 6"/>
                    <a:gd name="T5" fmla="*/ 0 h 6"/>
                    <a:gd name="T6" fmla="*/ 0 w 6"/>
                    <a:gd name="T7" fmla="*/ 2 h 6"/>
                    <a:gd name="T8" fmla="*/ 5 w 6"/>
                    <a:gd name="T9" fmla="*/ 6 h 6"/>
                    <a:gd name="T10" fmla="*/ 6 w 6"/>
                    <a:gd name="T11" fmla="*/ 6 h 6"/>
                    <a:gd name="T12" fmla="*/ 5 w 6"/>
                    <a:gd name="T13" fmla="*/ 6 h 6"/>
                    <a:gd name="T14" fmla="*/ 6 w 6"/>
                    <a:gd name="T15" fmla="*/ 6 h 6"/>
                    <a:gd name="T16" fmla="*/ 6 w 6"/>
                    <a:gd name="T17" fmla="*/ 6 h 6"/>
                    <a:gd name="T18" fmla="*/ 5 w 6"/>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5" y="5"/>
                      </a:moveTo>
                      <a:lnTo>
                        <a:pt x="6" y="5"/>
                      </a:lnTo>
                      <a:lnTo>
                        <a:pt x="1" y="0"/>
                      </a:lnTo>
                      <a:lnTo>
                        <a:pt x="0" y="2"/>
                      </a:lnTo>
                      <a:lnTo>
                        <a:pt x="5" y="6"/>
                      </a:lnTo>
                      <a:lnTo>
                        <a:pt x="6" y="6"/>
                      </a:lnTo>
                      <a:lnTo>
                        <a:pt x="5" y="6"/>
                      </a:lnTo>
                      <a:lnTo>
                        <a:pt x="6" y="6"/>
                      </a:lnTo>
                      <a:lnTo>
                        <a:pt x="5" y="5"/>
                      </a:lnTo>
                      <a:close/>
                    </a:path>
                  </a:pathLst>
                </a:custGeom>
                <a:solidFill>
                  <a:srgbClr val="999999"/>
                </a:solidFill>
                <a:ln w="9525">
                  <a:noFill/>
                  <a:round/>
                  <a:headEnd/>
                  <a:tailEnd/>
                </a:ln>
              </p:spPr>
              <p:txBody>
                <a:bodyPr/>
                <a:lstStyle/>
                <a:p>
                  <a:endParaRPr lang="en-US"/>
                </a:p>
              </p:txBody>
            </p:sp>
            <p:sp>
              <p:nvSpPr>
                <p:cNvPr id="3468" name="Freeform 529"/>
                <p:cNvSpPr>
                  <a:spLocks/>
                </p:cNvSpPr>
                <p:nvPr/>
              </p:nvSpPr>
              <p:spPr bwMode="gray">
                <a:xfrm>
                  <a:off x="4029" y="3493"/>
                  <a:ext cx="7" cy="6"/>
                </a:xfrm>
                <a:custGeom>
                  <a:avLst/>
                  <a:gdLst>
                    <a:gd name="T0" fmla="*/ 6 w 7"/>
                    <a:gd name="T1" fmla="*/ 0 h 6"/>
                    <a:gd name="T2" fmla="*/ 6 w 7"/>
                    <a:gd name="T3" fmla="*/ 0 h 6"/>
                    <a:gd name="T4" fmla="*/ 0 w 7"/>
                    <a:gd name="T5" fmla="*/ 5 h 6"/>
                    <a:gd name="T6" fmla="*/ 1 w 7"/>
                    <a:gd name="T7" fmla="*/ 6 h 6"/>
                    <a:gd name="T8" fmla="*/ 7 w 7"/>
                    <a:gd name="T9" fmla="*/ 1 h 6"/>
                    <a:gd name="T10" fmla="*/ 7 w 7"/>
                    <a:gd name="T11" fmla="*/ 1 h 6"/>
                    <a:gd name="T12" fmla="*/ 6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6" y="0"/>
                      </a:moveTo>
                      <a:lnTo>
                        <a:pt x="6" y="0"/>
                      </a:lnTo>
                      <a:lnTo>
                        <a:pt x="0" y="5"/>
                      </a:lnTo>
                      <a:lnTo>
                        <a:pt x="1" y="6"/>
                      </a:lnTo>
                      <a:lnTo>
                        <a:pt x="7" y="1"/>
                      </a:lnTo>
                      <a:lnTo>
                        <a:pt x="6" y="0"/>
                      </a:lnTo>
                      <a:close/>
                    </a:path>
                  </a:pathLst>
                </a:custGeom>
                <a:solidFill>
                  <a:srgbClr val="999999"/>
                </a:solidFill>
                <a:ln w="9525">
                  <a:noFill/>
                  <a:round/>
                  <a:headEnd/>
                  <a:tailEnd/>
                </a:ln>
              </p:spPr>
              <p:txBody>
                <a:bodyPr/>
                <a:lstStyle/>
                <a:p>
                  <a:endParaRPr lang="en-US"/>
                </a:p>
              </p:txBody>
            </p:sp>
            <p:sp>
              <p:nvSpPr>
                <p:cNvPr id="3469" name="Freeform 530"/>
                <p:cNvSpPr>
                  <a:spLocks/>
                </p:cNvSpPr>
                <p:nvPr/>
              </p:nvSpPr>
              <p:spPr bwMode="gray">
                <a:xfrm>
                  <a:off x="4035" y="3491"/>
                  <a:ext cx="5" cy="3"/>
                </a:xfrm>
                <a:custGeom>
                  <a:avLst/>
                  <a:gdLst>
                    <a:gd name="T0" fmla="*/ 4 w 5"/>
                    <a:gd name="T1" fmla="*/ 0 h 3"/>
                    <a:gd name="T2" fmla="*/ 4 w 5"/>
                    <a:gd name="T3" fmla="*/ 0 h 3"/>
                    <a:gd name="T4" fmla="*/ 0 w 5"/>
                    <a:gd name="T5" fmla="*/ 2 h 3"/>
                    <a:gd name="T6" fmla="*/ 1 w 5"/>
                    <a:gd name="T7" fmla="*/ 3 h 3"/>
                    <a:gd name="T8" fmla="*/ 5 w 5"/>
                    <a:gd name="T9" fmla="*/ 1 h 3"/>
                    <a:gd name="T10" fmla="*/ 5 w 5"/>
                    <a:gd name="T11" fmla="*/ 1 h 3"/>
                    <a:gd name="T12" fmla="*/ 4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4" y="0"/>
                      </a:moveTo>
                      <a:lnTo>
                        <a:pt x="4" y="0"/>
                      </a:lnTo>
                      <a:lnTo>
                        <a:pt x="0" y="2"/>
                      </a:lnTo>
                      <a:lnTo>
                        <a:pt x="1" y="3"/>
                      </a:lnTo>
                      <a:lnTo>
                        <a:pt x="5" y="1"/>
                      </a:lnTo>
                      <a:lnTo>
                        <a:pt x="4" y="0"/>
                      </a:lnTo>
                      <a:close/>
                    </a:path>
                  </a:pathLst>
                </a:custGeom>
                <a:solidFill>
                  <a:srgbClr val="999999"/>
                </a:solidFill>
                <a:ln w="9525">
                  <a:noFill/>
                  <a:round/>
                  <a:headEnd/>
                  <a:tailEnd/>
                </a:ln>
              </p:spPr>
              <p:txBody>
                <a:bodyPr/>
                <a:lstStyle/>
                <a:p>
                  <a:endParaRPr lang="en-US"/>
                </a:p>
              </p:txBody>
            </p:sp>
            <p:sp>
              <p:nvSpPr>
                <p:cNvPr id="3470" name="Freeform 531"/>
                <p:cNvSpPr>
                  <a:spLocks/>
                </p:cNvSpPr>
                <p:nvPr/>
              </p:nvSpPr>
              <p:spPr bwMode="gray">
                <a:xfrm>
                  <a:off x="4039" y="3466"/>
                  <a:ext cx="37" cy="26"/>
                </a:xfrm>
                <a:custGeom>
                  <a:avLst/>
                  <a:gdLst>
                    <a:gd name="T0" fmla="*/ 36 w 37"/>
                    <a:gd name="T1" fmla="*/ 1 h 26"/>
                    <a:gd name="T2" fmla="*/ 36 w 37"/>
                    <a:gd name="T3" fmla="*/ 0 h 26"/>
                    <a:gd name="T4" fmla="*/ 0 w 37"/>
                    <a:gd name="T5" fmla="*/ 25 h 26"/>
                    <a:gd name="T6" fmla="*/ 1 w 37"/>
                    <a:gd name="T7" fmla="*/ 26 h 26"/>
                    <a:gd name="T8" fmla="*/ 36 w 37"/>
                    <a:gd name="T9" fmla="*/ 1 h 26"/>
                    <a:gd name="T10" fmla="*/ 36 w 37"/>
                    <a:gd name="T11" fmla="*/ 0 h 26"/>
                    <a:gd name="T12" fmla="*/ 36 w 37"/>
                    <a:gd name="T13" fmla="*/ 1 h 26"/>
                    <a:gd name="T14" fmla="*/ 37 w 37"/>
                    <a:gd name="T15" fmla="*/ 0 h 26"/>
                    <a:gd name="T16" fmla="*/ 36 w 37"/>
                    <a:gd name="T17" fmla="*/ 0 h 26"/>
                    <a:gd name="T18" fmla="*/ 36 w 37"/>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6"/>
                    <a:gd name="T32" fmla="*/ 37 w 3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6">
                      <a:moveTo>
                        <a:pt x="36" y="1"/>
                      </a:moveTo>
                      <a:lnTo>
                        <a:pt x="36" y="0"/>
                      </a:lnTo>
                      <a:lnTo>
                        <a:pt x="0" y="25"/>
                      </a:lnTo>
                      <a:lnTo>
                        <a:pt x="1" y="26"/>
                      </a:lnTo>
                      <a:lnTo>
                        <a:pt x="36" y="1"/>
                      </a:lnTo>
                      <a:lnTo>
                        <a:pt x="36" y="0"/>
                      </a:lnTo>
                      <a:lnTo>
                        <a:pt x="36" y="1"/>
                      </a:lnTo>
                      <a:lnTo>
                        <a:pt x="37" y="0"/>
                      </a:lnTo>
                      <a:lnTo>
                        <a:pt x="36" y="0"/>
                      </a:lnTo>
                      <a:lnTo>
                        <a:pt x="36" y="1"/>
                      </a:lnTo>
                      <a:close/>
                    </a:path>
                  </a:pathLst>
                </a:custGeom>
                <a:solidFill>
                  <a:srgbClr val="999999"/>
                </a:solidFill>
                <a:ln w="9525">
                  <a:noFill/>
                  <a:round/>
                  <a:headEnd/>
                  <a:tailEnd/>
                </a:ln>
              </p:spPr>
              <p:txBody>
                <a:bodyPr/>
                <a:lstStyle/>
                <a:p>
                  <a:endParaRPr lang="en-US"/>
                </a:p>
              </p:txBody>
            </p:sp>
            <p:sp>
              <p:nvSpPr>
                <p:cNvPr id="3471" name="Freeform 532"/>
                <p:cNvSpPr>
                  <a:spLocks/>
                </p:cNvSpPr>
                <p:nvPr/>
              </p:nvSpPr>
              <p:spPr bwMode="gray">
                <a:xfrm>
                  <a:off x="3999" y="3393"/>
                  <a:ext cx="76" cy="74"/>
                </a:xfrm>
                <a:custGeom>
                  <a:avLst/>
                  <a:gdLst>
                    <a:gd name="T0" fmla="*/ 1 w 76"/>
                    <a:gd name="T1" fmla="*/ 2 h 74"/>
                    <a:gd name="T2" fmla="*/ 0 w 76"/>
                    <a:gd name="T3" fmla="*/ 2 h 74"/>
                    <a:gd name="T4" fmla="*/ 76 w 76"/>
                    <a:gd name="T5" fmla="*/ 74 h 74"/>
                    <a:gd name="T6" fmla="*/ 76 w 76"/>
                    <a:gd name="T7" fmla="*/ 73 h 74"/>
                    <a:gd name="T8" fmla="*/ 1 w 76"/>
                    <a:gd name="T9" fmla="*/ 1 h 74"/>
                    <a:gd name="T10" fmla="*/ 0 w 76"/>
                    <a:gd name="T11" fmla="*/ 1 h 74"/>
                    <a:gd name="T12" fmla="*/ 1 w 76"/>
                    <a:gd name="T13" fmla="*/ 1 h 74"/>
                    <a:gd name="T14" fmla="*/ 1 w 76"/>
                    <a:gd name="T15" fmla="*/ 0 h 74"/>
                    <a:gd name="T16" fmla="*/ 0 w 76"/>
                    <a:gd name="T17" fmla="*/ 1 h 74"/>
                    <a:gd name="T18" fmla="*/ 1 w 76"/>
                    <a:gd name="T19" fmla="*/ 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4"/>
                    <a:gd name="T32" fmla="*/ 76 w 7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4">
                      <a:moveTo>
                        <a:pt x="1" y="2"/>
                      </a:moveTo>
                      <a:lnTo>
                        <a:pt x="0" y="2"/>
                      </a:lnTo>
                      <a:lnTo>
                        <a:pt x="76" y="74"/>
                      </a:lnTo>
                      <a:lnTo>
                        <a:pt x="76" y="73"/>
                      </a:lnTo>
                      <a:lnTo>
                        <a:pt x="1" y="1"/>
                      </a:lnTo>
                      <a:lnTo>
                        <a:pt x="0" y="1"/>
                      </a:lnTo>
                      <a:lnTo>
                        <a:pt x="1" y="1"/>
                      </a:lnTo>
                      <a:lnTo>
                        <a:pt x="1" y="0"/>
                      </a:lnTo>
                      <a:lnTo>
                        <a:pt x="0" y="1"/>
                      </a:lnTo>
                      <a:lnTo>
                        <a:pt x="1" y="2"/>
                      </a:lnTo>
                      <a:close/>
                    </a:path>
                  </a:pathLst>
                </a:custGeom>
                <a:solidFill>
                  <a:srgbClr val="999999"/>
                </a:solidFill>
                <a:ln w="9525">
                  <a:noFill/>
                  <a:round/>
                  <a:headEnd/>
                  <a:tailEnd/>
                </a:ln>
              </p:spPr>
              <p:txBody>
                <a:bodyPr/>
                <a:lstStyle/>
                <a:p>
                  <a:endParaRPr lang="en-US"/>
                </a:p>
              </p:txBody>
            </p:sp>
            <p:sp>
              <p:nvSpPr>
                <p:cNvPr id="3472" name="Freeform 533"/>
                <p:cNvSpPr>
                  <a:spLocks/>
                </p:cNvSpPr>
                <p:nvPr/>
              </p:nvSpPr>
              <p:spPr bwMode="gray">
                <a:xfrm>
                  <a:off x="3945" y="3394"/>
                  <a:ext cx="55" cy="41"/>
                </a:xfrm>
                <a:custGeom>
                  <a:avLst/>
                  <a:gdLst>
                    <a:gd name="T0" fmla="*/ 0 w 55"/>
                    <a:gd name="T1" fmla="*/ 40 h 41"/>
                    <a:gd name="T2" fmla="*/ 1 w 55"/>
                    <a:gd name="T3" fmla="*/ 41 h 41"/>
                    <a:gd name="T4" fmla="*/ 55 w 55"/>
                    <a:gd name="T5" fmla="*/ 1 h 41"/>
                    <a:gd name="T6" fmla="*/ 54 w 55"/>
                    <a:gd name="T7" fmla="*/ 0 h 41"/>
                    <a:gd name="T8" fmla="*/ 0 w 55"/>
                    <a:gd name="T9" fmla="*/ 40 h 41"/>
                    <a:gd name="T10" fmla="*/ 0 w 55"/>
                    <a:gd name="T11" fmla="*/ 40 h 41"/>
                    <a:gd name="T12" fmla="*/ 0 60000 65536"/>
                    <a:gd name="T13" fmla="*/ 0 60000 65536"/>
                    <a:gd name="T14" fmla="*/ 0 60000 65536"/>
                    <a:gd name="T15" fmla="*/ 0 60000 65536"/>
                    <a:gd name="T16" fmla="*/ 0 60000 65536"/>
                    <a:gd name="T17" fmla="*/ 0 60000 65536"/>
                    <a:gd name="T18" fmla="*/ 0 w 55"/>
                    <a:gd name="T19" fmla="*/ 0 h 41"/>
                    <a:gd name="T20" fmla="*/ 55 w 55"/>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5" h="41">
                      <a:moveTo>
                        <a:pt x="0" y="40"/>
                      </a:moveTo>
                      <a:lnTo>
                        <a:pt x="1" y="41"/>
                      </a:lnTo>
                      <a:lnTo>
                        <a:pt x="55" y="1"/>
                      </a:lnTo>
                      <a:lnTo>
                        <a:pt x="54" y="0"/>
                      </a:lnTo>
                      <a:lnTo>
                        <a:pt x="0" y="40"/>
                      </a:lnTo>
                      <a:close/>
                    </a:path>
                  </a:pathLst>
                </a:custGeom>
                <a:solidFill>
                  <a:srgbClr val="999999"/>
                </a:solidFill>
                <a:ln w="9525">
                  <a:noFill/>
                  <a:round/>
                  <a:headEnd/>
                  <a:tailEnd/>
                </a:ln>
              </p:spPr>
              <p:txBody>
                <a:bodyPr/>
                <a:lstStyle/>
                <a:p>
                  <a:endParaRPr lang="en-US"/>
                </a:p>
              </p:txBody>
            </p:sp>
            <p:sp>
              <p:nvSpPr>
                <p:cNvPr id="3473" name="Freeform 534"/>
                <p:cNvSpPr>
                  <a:spLocks/>
                </p:cNvSpPr>
                <p:nvPr/>
              </p:nvSpPr>
              <p:spPr bwMode="gray">
                <a:xfrm>
                  <a:off x="4033" y="3439"/>
                  <a:ext cx="33" cy="33"/>
                </a:xfrm>
                <a:custGeom>
                  <a:avLst/>
                  <a:gdLst>
                    <a:gd name="T0" fmla="*/ 16 w 33"/>
                    <a:gd name="T1" fmla="*/ 33 h 33"/>
                    <a:gd name="T2" fmla="*/ 19 w 33"/>
                    <a:gd name="T3" fmla="*/ 33 h 33"/>
                    <a:gd name="T4" fmla="*/ 22 w 33"/>
                    <a:gd name="T5" fmla="*/ 33 h 33"/>
                    <a:gd name="T6" fmla="*/ 25 w 33"/>
                    <a:gd name="T7" fmla="*/ 31 h 33"/>
                    <a:gd name="T8" fmla="*/ 27 w 33"/>
                    <a:gd name="T9" fmla="*/ 29 h 33"/>
                    <a:gd name="T10" fmla="*/ 30 w 33"/>
                    <a:gd name="T11" fmla="*/ 27 h 33"/>
                    <a:gd name="T12" fmla="*/ 31 w 33"/>
                    <a:gd name="T13" fmla="*/ 24 h 33"/>
                    <a:gd name="T14" fmla="*/ 32 w 33"/>
                    <a:gd name="T15" fmla="*/ 21 h 33"/>
                    <a:gd name="T16" fmla="*/ 33 w 33"/>
                    <a:gd name="T17" fmla="*/ 17 h 33"/>
                    <a:gd name="T18" fmla="*/ 32 w 33"/>
                    <a:gd name="T19" fmla="*/ 13 h 33"/>
                    <a:gd name="T20" fmla="*/ 31 w 33"/>
                    <a:gd name="T21" fmla="*/ 11 h 33"/>
                    <a:gd name="T22" fmla="*/ 30 w 33"/>
                    <a:gd name="T23" fmla="*/ 8 h 33"/>
                    <a:gd name="T24" fmla="*/ 27 w 33"/>
                    <a:gd name="T25" fmla="*/ 6 h 33"/>
                    <a:gd name="T26" fmla="*/ 25 w 33"/>
                    <a:gd name="T27" fmla="*/ 3 h 33"/>
                    <a:gd name="T28" fmla="*/ 22 w 33"/>
                    <a:gd name="T29" fmla="*/ 2 h 33"/>
                    <a:gd name="T30" fmla="*/ 19 w 33"/>
                    <a:gd name="T31" fmla="*/ 1 h 33"/>
                    <a:gd name="T32" fmla="*/ 16 w 33"/>
                    <a:gd name="T33" fmla="*/ 0 h 33"/>
                    <a:gd name="T34" fmla="*/ 12 w 33"/>
                    <a:gd name="T35" fmla="*/ 1 h 33"/>
                    <a:gd name="T36" fmla="*/ 9 w 33"/>
                    <a:gd name="T37" fmla="*/ 2 h 33"/>
                    <a:gd name="T38" fmla="*/ 6 w 33"/>
                    <a:gd name="T39" fmla="*/ 3 h 33"/>
                    <a:gd name="T40" fmla="*/ 4 w 33"/>
                    <a:gd name="T41" fmla="*/ 6 h 33"/>
                    <a:gd name="T42" fmla="*/ 2 w 33"/>
                    <a:gd name="T43" fmla="*/ 8 h 33"/>
                    <a:gd name="T44" fmla="*/ 1 w 33"/>
                    <a:gd name="T45" fmla="*/ 11 h 33"/>
                    <a:gd name="T46" fmla="*/ 0 w 33"/>
                    <a:gd name="T47" fmla="*/ 13 h 33"/>
                    <a:gd name="T48" fmla="*/ 0 w 33"/>
                    <a:gd name="T49" fmla="*/ 17 h 33"/>
                    <a:gd name="T50" fmla="*/ 0 w 33"/>
                    <a:gd name="T51" fmla="*/ 21 h 33"/>
                    <a:gd name="T52" fmla="*/ 1 w 33"/>
                    <a:gd name="T53" fmla="*/ 24 h 33"/>
                    <a:gd name="T54" fmla="*/ 2 w 33"/>
                    <a:gd name="T55" fmla="*/ 27 h 33"/>
                    <a:gd name="T56" fmla="*/ 4 w 33"/>
                    <a:gd name="T57" fmla="*/ 29 h 33"/>
                    <a:gd name="T58" fmla="*/ 6 w 33"/>
                    <a:gd name="T59" fmla="*/ 31 h 33"/>
                    <a:gd name="T60" fmla="*/ 9 w 33"/>
                    <a:gd name="T61" fmla="*/ 33 h 33"/>
                    <a:gd name="T62" fmla="*/ 12 w 33"/>
                    <a:gd name="T63" fmla="*/ 33 h 33"/>
                    <a:gd name="T64" fmla="*/ 16 w 33"/>
                    <a:gd name="T65" fmla="*/ 33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3"/>
                    <a:gd name="T101" fmla="*/ 33 w 33"/>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3">
                      <a:moveTo>
                        <a:pt x="16" y="33"/>
                      </a:moveTo>
                      <a:lnTo>
                        <a:pt x="19" y="33"/>
                      </a:lnTo>
                      <a:lnTo>
                        <a:pt x="22" y="33"/>
                      </a:lnTo>
                      <a:lnTo>
                        <a:pt x="25" y="31"/>
                      </a:lnTo>
                      <a:lnTo>
                        <a:pt x="27" y="29"/>
                      </a:lnTo>
                      <a:lnTo>
                        <a:pt x="30" y="27"/>
                      </a:lnTo>
                      <a:lnTo>
                        <a:pt x="31" y="24"/>
                      </a:lnTo>
                      <a:lnTo>
                        <a:pt x="32" y="21"/>
                      </a:lnTo>
                      <a:lnTo>
                        <a:pt x="33" y="17"/>
                      </a:lnTo>
                      <a:lnTo>
                        <a:pt x="32" y="13"/>
                      </a:lnTo>
                      <a:lnTo>
                        <a:pt x="31" y="11"/>
                      </a:lnTo>
                      <a:lnTo>
                        <a:pt x="30" y="8"/>
                      </a:lnTo>
                      <a:lnTo>
                        <a:pt x="27" y="6"/>
                      </a:lnTo>
                      <a:lnTo>
                        <a:pt x="25" y="3"/>
                      </a:lnTo>
                      <a:lnTo>
                        <a:pt x="22" y="2"/>
                      </a:lnTo>
                      <a:lnTo>
                        <a:pt x="19" y="1"/>
                      </a:lnTo>
                      <a:lnTo>
                        <a:pt x="16" y="0"/>
                      </a:lnTo>
                      <a:lnTo>
                        <a:pt x="12" y="1"/>
                      </a:lnTo>
                      <a:lnTo>
                        <a:pt x="9" y="2"/>
                      </a:lnTo>
                      <a:lnTo>
                        <a:pt x="6" y="3"/>
                      </a:lnTo>
                      <a:lnTo>
                        <a:pt x="4" y="6"/>
                      </a:lnTo>
                      <a:lnTo>
                        <a:pt x="2" y="8"/>
                      </a:lnTo>
                      <a:lnTo>
                        <a:pt x="1" y="11"/>
                      </a:lnTo>
                      <a:lnTo>
                        <a:pt x="0" y="13"/>
                      </a:lnTo>
                      <a:lnTo>
                        <a:pt x="0" y="17"/>
                      </a:lnTo>
                      <a:lnTo>
                        <a:pt x="0" y="21"/>
                      </a:lnTo>
                      <a:lnTo>
                        <a:pt x="1" y="24"/>
                      </a:lnTo>
                      <a:lnTo>
                        <a:pt x="2" y="27"/>
                      </a:lnTo>
                      <a:lnTo>
                        <a:pt x="4" y="29"/>
                      </a:lnTo>
                      <a:lnTo>
                        <a:pt x="6" y="31"/>
                      </a:lnTo>
                      <a:lnTo>
                        <a:pt x="9" y="33"/>
                      </a:lnTo>
                      <a:lnTo>
                        <a:pt x="12" y="33"/>
                      </a:lnTo>
                      <a:lnTo>
                        <a:pt x="16" y="33"/>
                      </a:lnTo>
                      <a:close/>
                    </a:path>
                  </a:pathLst>
                </a:custGeom>
                <a:solidFill>
                  <a:srgbClr val="CCCCCC"/>
                </a:solidFill>
                <a:ln w="9525">
                  <a:noFill/>
                  <a:round/>
                  <a:headEnd/>
                  <a:tailEnd/>
                </a:ln>
              </p:spPr>
              <p:txBody>
                <a:bodyPr/>
                <a:lstStyle/>
                <a:p>
                  <a:endParaRPr lang="en-US"/>
                </a:p>
              </p:txBody>
            </p:sp>
            <p:sp>
              <p:nvSpPr>
                <p:cNvPr id="3474" name="Freeform 535"/>
                <p:cNvSpPr>
                  <a:spLocks/>
                </p:cNvSpPr>
                <p:nvPr/>
              </p:nvSpPr>
              <p:spPr bwMode="gray">
                <a:xfrm>
                  <a:off x="4049" y="3456"/>
                  <a:ext cx="17" cy="17"/>
                </a:xfrm>
                <a:custGeom>
                  <a:avLst/>
                  <a:gdLst>
                    <a:gd name="T0" fmla="*/ 16 w 17"/>
                    <a:gd name="T1" fmla="*/ 0 h 17"/>
                    <a:gd name="T2" fmla="*/ 16 w 17"/>
                    <a:gd name="T3" fmla="*/ 0 h 17"/>
                    <a:gd name="T4" fmla="*/ 15 w 17"/>
                    <a:gd name="T5" fmla="*/ 3 h 17"/>
                    <a:gd name="T6" fmla="*/ 15 w 17"/>
                    <a:gd name="T7" fmla="*/ 7 h 17"/>
                    <a:gd name="T8" fmla="*/ 13 w 17"/>
                    <a:gd name="T9" fmla="*/ 9 h 17"/>
                    <a:gd name="T10" fmla="*/ 11 w 17"/>
                    <a:gd name="T11" fmla="*/ 12 h 17"/>
                    <a:gd name="T12" fmla="*/ 9 w 17"/>
                    <a:gd name="T13" fmla="*/ 14 h 17"/>
                    <a:gd name="T14" fmla="*/ 6 w 17"/>
                    <a:gd name="T15" fmla="*/ 15 h 17"/>
                    <a:gd name="T16" fmla="*/ 3 w 17"/>
                    <a:gd name="T17" fmla="*/ 16 h 17"/>
                    <a:gd name="T18" fmla="*/ 0 w 17"/>
                    <a:gd name="T19" fmla="*/ 16 h 17"/>
                    <a:gd name="T20" fmla="*/ 0 w 17"/>
                    <a:gd name="T21" fmla="*/ 17 h 17"/>
                    <a:gd name="T22" fmla="*/ 3 w 17"/>
                    <a:gd name="T23" fmla="*/ 17 h 17"/>
                    <a:gd name="T24" fmla="*/ 6 w 17"/>
                    <a:gd name="T25" fmla="*/ 16 h 17"/>
                    <a:gd name="T26" fmla="*/ 9 w 17"/>
                    <a:gd name="T27" fmla="*/ 15 h 17"/>
                    <a:gd name="T28" fmla="*/ 12 w 17"/>
                    <a:gd name="T29" fmla="*/ 13 h 17"/>
                    <a:gd name="T30" fmla="*/ 14 w 17"/>
                    <a:gd name="T31" fmla="*/ 10 h 17"/>
                    <a:gd name="T32" fmla="*/ 16 w 17"/>
                    <a:gd name="T33" fmla="*/ 7 h 17"/>
                    <a:gd name="T34" fmla="*/ 17 w 17"/>
                    <a:gd name="T35" fmla="*/ 4 h 17"/>
                    <a:gd name="T36" fmla="*/ 17 w 17"/>
                    <a:gd name="T37" fmla="*/ 0 h 17"/>
                    <a:gd name="T38" fmla="*/ 17 w 17"/>
                    <a:gd name="T39" fmla="*/ 0 h 17"/>
                    <a:gd name="T40" fmla="*/ 16 w 17"/>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6" y="0"/>
                      </a:moveTo>
                      <a:lnTo>
                        <a:pt x="16" y="0"/>
                      </a:lnTo>
                      <a:lnTo>
                        <a:pt x="15" y="3"/>
                      </a:lnTo>
                      <a:lnTo>
                        <a:pt x="15" y="7"/>
                      </a:lnTo>
                      <a:lnTo>
                        <a:pt x="13" y="9"/>
                      </a:lnTo>
                      <a:lnTo>
                        <a:pt x="11" y="12"/>
                      </a:lnTo>
                      <a:lnTo>
                        <a:pt x="9" y="14"/>
                      </a:lnTo>
                      <a:lnTo>
                        <a:pt x="6" y="15"/>
                      </a:lnTo>
                      <a:lnTo>
                        <a:pt x="3" y="16"/>
                      </a:lnTo>
                      <a:lnTo>
                        <a:pt x="0" y="16"/>
                      </a:lnTo>
                      <a:lnTo>
                        <a:pt x="0" y="17"/>
                      </a:lnTo>
                      <a:lnTo>
                        <a:pt x="3" y="17"/>
                      </a:lnTo>
                      <a:lnTo>
                        <a:pt x="6" y="16"/>
                      </a:lnTo>
                      <a:lnTo>
                        <a:pt x="9" y="15"/>
                      </a:lnTo>
                      <a:lnTo>
                        <a:pt x="12" y="13"/>
                      </a:lnTo>
                      <a:lnTo>
                        <a:pt x="14" y="10"/>
                      </a:lnTo>
                      <a:lnTo>
                        <a:pt x="16" y="7"/>
                      </a:lnTo>
                      <a:lnTo>
                        <a:pt x="17" y="4"/>
                      </a:lnTo>
                      <a:lnTo>
                        <a:pt x="17" y="0"/>
                      </a:lnTo>
                      <a:lnTo>
                        <a:pt x="16" y="0"/>
                      </a:lnTo>
                      <a:close/>
                    </a:path>
                  </a:pathLst>
                </a:custGeom>
                <a:solidFill>
                  <a:srgbClr val="999999"/>
                </a:solidFill>
                <a:ln w="9525">
                  <a:noFill/>
                  <a:round/>
                  <a:headEnd/>
                  <a:tailEnd/>
                </a:ln>
              </p:spPr>
              <p:txBody>
                <a:bodyPr/>
                <a:lstStyle/>
                <a:p>
                  <a:endParaRPr lang="en-US"/>
                </a:p>
              </p:txBody>
            </p:sp>
            <p:sp>
              <p:nvSpPr>
                <p:cNvPr id="3475" name="Freeform 536"/>
                <p:cNvSpPr>
                  <a:spLocks/>
                </p:cNvSpPr>
                <p:nvPr/>
              </p:nvSpPr>
              <p:spPr bwMode="gray">
                <a:xfrm>
                  <a:off x="4049" y="3439"/>
                  <a:ext cx="17" cy="17"/>
                </a:xfrm>
                <a:custGeom>
                  <a:avLst/>
                  <a:gdLst>
                    <a:gd name="T0" fmla="*/ 0 w 17"/>
                    <a:gd name="T1" fmla="*/ 1 h 17"/>
                    <a:gd name="T2" fmla="*/ 0 w 17"/>
                    <a:gd name="T3" fmla="*/ 1 h 17"/>
                    <a:gd name="T4" fmla="*/ 3 w 17"/>
                    <a:gd name="T5" fmla="*/ 1 h 17"/>
                    <a:gd name="T6" fmla="*/ 6 w 17"/>
                    <a:gd name="T7" fmla="*/ 2 h 17"/>
                    <a:gd name="T8" fmla="*/ 9 w 17"/>
                    <a:gd name="T9" fmla="*/ 4 h 17"/>
                    <a:gd name="T10" fmla="*/ 11 w 17"/>
                    <a:gd name="T11" fmla="*/ 6 h 17"/>
                    <a:gd name="T12" fmla="*/ 13 w 17"/>
                    <a:gd name="T13" fmla="*/ 8 h 17"/>
                    <a:gd name="T14" fmla="*/ 15 w 17"/>
                    <a:gd name="T15" fmla="*/ 11 h 17"/>
                    <a:gd name="T16" fmla="*/ 15 w 17"/>
                    <a:gd name="T17" fmla="*/ 13 h 17"/>
                    <a:gd name="T18" fmla="*/ 16 w 17"/>
                    <a:gd name="T19" fmla="*/ 17 h 17"/>
                    <a:gd name="T20" fmla="*/ 17 w 17"/>
                    <a:gd name="T21" fmla="*/ 17 h 17"/>
                    <a:gd name="T22" fmla="*/ 17 w 17"/>
                    <a:gd name="T23" fmla="*/ 13 h 17"/>
                    <a:gd name="T24" fmla="*/ 16 w 17"/>
                    <a:gd name="T25" fmla="*/ 11 h 17"/>
                    <a:gd name="T26" fmla="*/ 14 w 17"/>
                    <a:gd name="T27" fmla="*/ 8 h 17"/>
                    <a:gd name="T28" fmla="*/ 12 w 17"/>
                    <a:gd name="T29" fmla="*/ 5 h 17"/>
                    <a:gd name="T30" fmla="*/ 9 w 17"/>
                    <a:gd name="T31" fmla="*/ 3 h 17"/>
                    <a:gd name="T32" fmla="*/ 6 w 17"/>
                    <a:gd name="T33" fmla="*/ 1 h 17"/>
                    <a:gd name="T34" fmla="*/ 3 w 17"/>
                    <a:gd name="T35" fmla="*/ 0 h 17"/>
                    <a:gd name="T36" fmla="*/ 0 w 17"/>
                    <a:gd name="T37" fmla="*/ 0 h 17"/>
                    <a:gd name="T38" fmla="*/ 0 w 17"/>
                    <a:gd name="T39" fmla="*/ 0 h 17"/>
                    <a:gd name="T40" fmla="*/ 0 w 17"/>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0" y="1"/>
                      </a:moveTo>
                      <a:lnTo>
                        <a:pt x="0" y="1"/>
                      </a:lnTo>
                      <a:lnTo>
                        <a:pt x="3" y="1"/>
                      </a:lnTo>
                      <a:lnTo>
                        <a:pt x="6" y="2"/>
                      </a:lnTo>
                      <a:lnTo>
                        <a:pt x="9" y="4"/>
                      </a:lnTo>
                      <a:lnTo>
                        <a:pt x="11" y="6"/>
                      </a:lnTo>
                      <a:lnTo>
                        <a:pt x="13" y="8"/>
                      </a:lnTo>
                      <a:lnTo>
                        <a:pt x="15" y="11"/>
                      </a:lnTo>
                      <a:lnTo>
                        <a:pt x="15" y="13"/>
                      </a:lnTo>
                      <a:lnTo>
                        <a:pt x="16" y="17"/>
                      </a:lnTo>
                      <a:lnTo>
                        <a:pt x="17" y="17"/>
                      </a:lnTo>
                      <a:lnTo>
                        <a:pt x="17" y="13"/>
                      </a:lnTo>
                      <a:lnTo>
                        <a:pt x="16" y="11"/>
                      </a:lnTo>
                      <a:lnTo>
                        <a:pt x="14" y="8"/>
                      </a:lnTo>
                      <a:lnTo>
                        <a:pt x="12" y="5"/>
                      </a:lnTo>
                      <a:lnTo>
                        <a:pt x="9" y="3"/>
                      </a:lnTo>
                      <a:lnTo>
                        <a:pt x="6" y="1"/>
                      </a:lnTo>
                      <a:lnTo>
                        <a:pt x="3" y="0"/>
                      </a:lnTo>
                      <a:lnTo>
                        <a:pt x="0" y="0"/>
                      </a:lnTo>
                      <a:lnTo>
                        <a:pt x="0" y="1"/>
                      </a:lnTo>
                      <a:close/>
                    </a:path>
                  </a:pathLst>
                </a:custGeom>
                <a:solidFill>
                  <a:srgbClr val="999999"/>
                </a:solidFill>
                <a:ln w="9525">
                  <a:noFill/>
                  <a:round/>
                  <a:headEnd/>
                  <a:tailEnd/>
                </a:ln>
              </p:spPr>
              <p:txBody>
                <a:bodyPr/>
                <a:lstStyle/>
                <a:p>
                  <a:endParaRPr lang="en-US"/>
                </a:p>
              </p:txBody>
            </p:sp>
            <p:sp>
              <p:nvSpPr>
                <p:cNvPr id="3476" name="Freeform 537"/>
                <p:cNvSpPr>
                  <a:spLocks/>
                </p:cNvSpPr>
                <p:nvPr/>
              </p:nvSpPr>
              <p:spPr bwMode="gray">
                <a:xfrm>
                  <a:off x="4032" y="3439"/>
                  <a:ext cx="17" cy="17"/>
                </a:xfrm>
                <a:custGeom>
                  <a:avLst/>
                  <a:gdLst>
                    <a:gd name="T0" fmla="*/ 1 w 17"/>
                    <a:gd name="T1" fmla="*/ 17 h 17"/>
                    <a:gd name="T2" fmla="*/ 1 w 17"/>
                    <a:gd name="T3" fmla="*/ 17 h 17"/>
                    <a:gd name="T4" fmla="*/ 2 w 17"/>
                    <a:gd name="T5" fmla="*/ 13 h 17"/>
                    <a:gd name="T6" fmla="*/ 3 w 17"/>
                    <a:gd name="T7" fmla="*/ 11 h 17"/>
                    <a:gd name="T8" fmla="*/ 3 w 17"/>
                    <a:gd name="T9" fmla="*/ 8 h 17"/>
                    <a:gd name="T10" fmla="*/ 5 w 17"/>
                    <a:gd name="T11" fmla="*/ 6 h 17"/>
                    <a:gd name="T12" fmla="*/ 8 w 17"/>
                    <a:gd name="T13" fmla="*/ 4 h 17"/>
                    <a:gd name="T14" fmla="*/ 10 w 17"/>
                    <a:gd name="T15" fmla="*/ 2 h 17"/>
                    <a:gd name="T16" fmla="*/ 14 w 17"/>
                    <a:gd name="T17" fmla="*/ 1 h 17"/>
                    <a:gd name="T18" fmla="*/ 17 w 17"/>
                    <a:gd name="T19" fmla="*/ 1 h 17"/>
                    <a:gd name="T20" fmla="*/ 17 w 17"/>
                    <a:gd name="T21" fmla="*/ 0 h 17"/>
                    <a:gd name="T22" fmla="*/ 13 w 17"/>
                    <a:gd name="T23" fmla="*/ 0 h 17"/>
                    <a:gd name="T24" fmla="*/ 10 w 17"/>
                    <a:gd name="T25" fmla="*/ 1 h 17"/>
                    <a:gd name="T26" fmla="*/ 7 w 17"/>
                    <a:gd name="T27" fmla="*/ 3 h 17"/>
                    <a:gd name="T28" fmla="*/ 4 w 17"/>
                    <a:gd name="T29" fmla="*/ 5 h 17"/>
                    <a:gd name="T30" fmla="*/ 3 w 17"/>
                    <a:gd name="T31" fmla="*/ 8 h 17"/>
                    <a:gd name="T32" fmla="*/ 1 w 17"/>
                    <a:gd name="T33" fmla="*/ 11 h 17"/>
                    <a:gd name="T34" fmla="*/ 0 w 17"/>
                    <a:gd name="T35" fmla="*/ 13 h 17"/>
                    <a:gd name="T36" fmla="*/ 0 w 17"/>
                    <a:gd name="T37" fmla="*/ 17 h 17"/>
                    <a:gd name="T38" fmla="*/ 0 w 17"/>
                    <a:gd name="T39" fmla="*/ 17 h 17"/>
                    <a:gd name="T40" fmla="*/ 1 w 17"/>
                    <a:gd name="T41" fmla="*/ 1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 y="17"/>
                      </a:moveTo>
                      <a:lnTo>
                        <a:pt x="1" y="17"/>
                      </a:lnTo>
                      <a:lnTo>
                        <a:pt x="2" y="13"/>
                      </a:lnTo>
                      <a:lnTo>
                        <a:pt x="3" y="11"/>
                      </a:lnTo>
                      <a:lnTo>
                        <a:pt x="3" y="8"/>
                      </a:lnTo>
                      <a:lnTo>
                        <a:pt x="5" y="6"/>
                      </a:lnTo>
                      <a:lnTo>
                        <a:pt x="8" y="4"/>
                      </a:lnTo>
                      <a:lnTo>
                        <a:pt x="10" y="2"/>
                      </a:lnTo>
                      <a:lnTo>
                        <a:pt x="14" y="1"/>
                      </a:lnTo>
                      <a:lnTo>
                        <a:pt x="17" y="1"/>
                      </a:lnTo>
                      <a:lnTo>
                        <a:pt x="17" y="0"/>
                      </a:lnTo>
                      <a:lnTo>
                        <a:pt x="13" y="0"/>
                      </a:lnTo>
                      <a:lnTo>
                        <a:pt x="10" y="1"/>
                      </a:lnTo>
                      <a:lnTo>
                        <a:pt x="7" y="3"/>
                      </a:lnTo>
                      <a:lnTo>
                        <a:pt x="4" y="5"/>
                      </a:lnTo>
                      <a:lnTo>
                        <a:pt x="3" y="8"/>
                      </a:lnTo>
                      <a:lnTo>
                        <a:pt x="1" y="11"/>
                      </a:lnTo>
                      <a:lnTo>
                        <a:pt x="0" y="13"/>
                      </a:lnTo>
                      <a:lnTo>
                        <a:pt x="0" y="17"/>
                      </a:lnTo>
                      <a:lnTo>
                        <a:pt x="1" y="17"/>
                      </a:lnTo>
                      <a:close/>
                    </a:path>
                  </a:pathLst>
                </a:custGeom>
                <a:solidFill>
                  <a:srgbClr val="999999"/>
                </a:solidFill>
                <a:ln w="9525">
                  <a:noFill/>
                  <a:round/>
                  <a:headEnd/>
                  <a:tailEnd/>
                </a:ln>
              </p:spPr>
              <p:txBody>
                <a:bodyPr/>
                <a:lstStyle/>
                <a:p>
                  <a:endParaRPr lang="en-US"/>
                </a:p>
              </p:txBody>
            </p:sp>
            <p:sp>
              <p:nvSpPr>
                <p:cNvPr id="3477" name="Freeform 538"/>
                <p:cNvSpPr>
                  <a:spLocks/>
                </p:cNvSpPr>
                <p:nvPr/>
              </p:nvSpPr>
              <p:spPr bwMode="gray">
                <a:xfrm>
                  <a:off x="4032" y="3456"/>
                  <a:ext cx="17" cy="17"/>
                </a:xfrm>
                <a:custGeom>
                  <a:avLst/>
                  <a:gdLst>
                    <a:gd name="T0" fmla="*/ 17 w 17"/>
                    <a:gd name="T1" fmla="*/ 16 h 17"/>
                    <a:gd name="T2" fmla="*/ 17 w 17"/>
                    <a:gd name="T3" fmla="*/ 16 h 17"/>
                    <a:gd name="T4" fmla="*/ 14 w 17"/>
                    <a:gd name="T5" fmla="*/ 16 h 17"/>
                    <a:gd name="T6" fmla="*/ 10 w 17"/>
                    <a:gd name="T7" fmla="*/ 15 h 17"/>
                    <a:gd name="T8" fmla="*/ 8 w 17"/>
                    <a:gd name="T9" fmla="*/ 14 h 17"/>
                    <a:gd name="T10" fmla="*/ 5 w 17"/>
                    <a:gd name="T11" fmla="*/ 12 h 17"/>
                    <a:gd name="T12" fmla="*/ 3 w 17"/>
                    <a:gd name="T13" fmla="*/ 9 h 17"/>
                    <a:gd name="T14" fmla="*/ 3 w 17"/>
                    <a:gd name="T15" fmla="*/ 7 h 17"/>
                    <a:gd name="T16" fmla="*/ 2 w 17"/>
                    <a:gd name="T17" fmla="*/ 3 h 17"/>
                    <a:gd name="T18" fmla="*/ 1 w 17"/>
                    <a:gd name="T19" fmla="*/ 0 h 17"/>
                    <a:gd name="T20" fmla="*/ 0 w 17"/>
                    <a:gd name="T21" fmla="*/ 0 h 17"/>
                    <a:gd name="T22" fmla="*/ 0 w 17"/>
                    <a:gd name="T23" fmla="*/ 4 h 17"/>
                    <a:gd name="T24" fmla="*/ 1 w 17"/>
                    <a:gd name="T25" fmla="*/ 7 h 17"/>
                    <a:gd name="T26" fmla="*/ 3 w 17"/>
                    <a:gd name="T27" fmla="*/ 10 h 17"/>
                    <a:gd name="T28" fmla="*/ 4 w 17"/>
                    <a:gd name="T29" fmla="*/ 13 h 17"/>
                    <a:gd name="T30" fmla="*/ 7 w 17"/>
                    <a:gd name="T31" fmla="*/ 15 h 17"/>
                    <a:gd name="T32" fmla="*/ 10 w 17"/>
                    <a:gd name="T33" fmla="*/ 16 h 17"/>
                    <a:gd name="T34" fmla="*/ 13 w 17"/>
                    <a:gd name="T35" fmla="*/ 17 h 17"/>
                    <a:gd name="T36" fmla="*/ 17 w 17"/>
                    <a:gd name="T37" fmla="*/ 17 h 17"/>
                    <a:gd name="T38" fmla="*/ 17 w 17"/>
                    <a:gd name="T39" fmla="*/ 17 h 17"/>
                    <a:gd name="T40" fmla="*/ 17 w 17"/>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7" y="16"/>
                      </a:moveTo>
                      <a:lnTo>
                        <a:pt x="17" y="16"/>
                      </a:lnTo>
                      <a:lnTo>
                        <a:pt x="14" y="16"/>
                      </a:lnTo>
                      <a:lnTo>
                        <a:pt x="10" y="15"/>
                      </a:lnTo>
                      <a:lnTo>
                        <a:pt x="8" y="14"/>
                      </a:lnTo>
                      <a:lnTo>
                        <a:pt x="5" y="12"/>
                      </a:lnTo>
                      <a:lnTo>
                        <a:pt x="3" y="9"/>
                      </a:lnTo>
                      <a:lnTo>
                        <a:pt x="3" y="7"/>
                      </a:lnTo>
                      <a:lnTo>
                        <a:pt x="2" y="3"/>
                      </a:lnTo>
                      <a:lnTo>
                        <a:pt x="1" y="0"/>
                      </a:lnTo>
                      <a:lnTo>
                        <a:pt x="0" y="0"/>
                      </a:lnTo>
                      <a:lnTo>
                        <a:pt x="0" y="4"/>
                      </a:lnTo>
                      <a:lnTo>
                        <a:pt x="1" y="7"/>
                      </a:lnTo>
                      <a:lnTo>
                        <a:pt x="3" y="10"/>
                      </a:lnTo>
                      <a:lnTo>
                        <a:pt x="4" y="13"/>
                      </a:lnTo>
                      <a:lnTo>
                        <a:pt x="7" y="15"/>
                      </a:lnTo>
                      <a:lnTo>
                        <a:pt x="10" y="16"/>
                      </a:lnTo>
                      <a:lnTo>
                        <a:pt x="13" y="17"/>
                      </a:lnTo>
                      <a:lnTo>
                        <a:pt x="17" y="17"/>
                      </a:lnTo>
                      <a:lnTo>
                        <a:pt x="17" y="16"/>
                      </a:lnTo>
                      <a:close/>
                    </a:path>
                  </a:pathLst>
                </a:custGeom>
                <a:solidFill>
                  <a:srgbClr val="999999"/>
                </a:solidFill>
                <a:ln w="9525">
                  <a:noFill/>
                  <a:round/>
                  <a:headEnd/>
                  <a:tailEnd/>
                </a:ln>
              </p:spPr>
              <p:txBody>
                <a:bodyPr/>
                <a:lstStyle/>
                <a:p>
                  <a:endParaRPr lang="en-US"/>
                </a:p>
              </p:txBody>
            </p:sp>
            <p:sp>
              <p:nvSpPr>
                <p:cNvPr id="3478" name="Rectangle 539"/>
                <p:cNvSpPr>
                  <a:spLocks noChangeArrowheads="1"/>
                </p:cNvSpPr>
                <p:nvPr/>
              </p:nvSpPr>
              <p:spPr bwMode="gray">
                <a:xfrm>
                  <a:off x="4037" y="3445"/>
                  <a:ext cx="23" cy="23"/>
                </a:xfrm>
                <a:prstGeom prst="rect">
                  <a:avLst/>
                </a:prstGeom>
                <a:solidFill>
                  <a:srgbClr val="FFFFFF"/>
                </a:solidFill>
                <a:ln w="9525">
                  <a:noFill/>
                  <a:miter lim="800000"/>
                  <a:headEnd/>
                  <a:tailEnd/>
                </a:ln>
              </p:spPr>
              <p:txBody>
                <a:bodyPr/>
                <a:lstStyle/>
                <a:p>
                  <a:endParaRPr lang="en-GB"/>
                </a:p>
              </p:txBody>
            </p:sp>
            <p:sp>
              <p:nvSpPr>
                <p:cNvPr id="3479" name="Freeform 540"/>
                <p:cNvSpPr>
                  <a:spLocks/>
                </p:cNvSpPr>
                <p:nvPr/>
              </p:nvSpPr>
              <p:spPr bwMode="gray">
                <a:xfrm>
                  <a:off x="4059" y="3444"/>
                  <a:ext cx="2" cy="24"/>
                </a:xfrm>
                <a:custGeom>
                  <a:avLst/>
                  <a:gdLst>
                    <a:gd name="T0" fmla="*/ 1 w 2"/>
                    <a:gd name="T1" fmla="*/ 1 h 24"/>
                    <a:gd name="T2" fmla="*/ 0 w 2"/>
                    <a:gd name="T3" fmla="*/ 1 h 24"/>
                    <a:gd name="T4" fmla="*/ 0 w 2"/>
                    <a:gd name="T5" fmla="*/ 24 h 24"/>
                    <a:gd name="T6" fmla="*/ 2 w 2"/>
                    <a:gd name="T7" fmla="*/ 24 h 24"/>
                    <a:gd name="T8" fmla="*/ 2 w 2"/>
                    <a:gd name="T9" fmla="*/ 1 h 24"/>
                    <a:gd name="T10" fmla="*/ 1 w 2"/>
                    <a:gd name="T11" fmla="*/ 0 h 24"/>
                    <a:gd name="T12" fmla="*/ 2 w 2"/>
                    <a:gd name="T13" fmla="*/ 1 h 24"/>
                    <a:gd name="T14" fmla="*/ 2 w 2"/>
                    <a:gd name="T15" fmla="*/ 0 h 24"/>
                    <a:gd name="T16" fmla="*/ 1 w 2"/>
                    <a:gd name="T17" fmla="*/ 0 h 24"/>
                    <a:gd name="T18" fmla="*/ 1 w 2"/>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4"/>
                    <a:gd name="T32" fmla="*/ 2 w 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4">
                      <a:moveTo>
                        <a:pt x="1" y="1"/>
                      </a:moveTo>
                      <a:lnTo>
                        <a:pt x="0" y="1"/>
                      </a:lnTo>
                      <a:lnTo>
                        <a:pt x="0" y="24"/>
                      </a:lnTo>
                      <a:lnTo>
                        <a:pt x="2" y="24"/>
                      </a:lnTo>
                      <a:lnTo>
                        <a:pt x="2" y="1"/>
                      </a:lnTo>
                      <a:lnTo>
                        <a:pt x="1" y="0"/>
                      </a:lnTo>
                      <a:lnTo>
                        <a:pt x="2" y="1"/>
                      </a:lnTo>
                      <a:lnTo>
                        <a:pt x="2" y="0"/>
                      </a:lnTo>
                      <a:lnTo>
                        <a:pt x="1" y="0"/>
                      </a:lnTo>
                      <a:lnTo>
                        <a:pt x="1" y="1"/>
                      </a:lnTo>
                      <a:close/>
                    </a:path>
                  </a:pathLst>
                </a:custGeom>
                <a:solidFill>
                  <a:srgbClr val="999999"/>
                </a:solidFill>
                <a:ln w="9525">
                  <a:noFill/>
                  <a:round/>
                  <a:headEnd/>
                  <a:tailEnd/>
                </a:ln>
              </p:spPr>
              <p:txBody>
                <a:bodyPr/>
                <a:lstStyle/>
                <a:p>
                  <a:endParaRPr lang="en-US"/>
                </a:p>
              </p:txBody>
            </p:sp>
            <p:sp>
              <p:nvSpPr>
                <p:cNvPr id="3480" name="Freeform 541"/>
                <p:cNvSpPr>
                  <a:spLocks/>
                </p:cNvSpPr>
                <p:nvPr/>
              </p:nvSpPr>
              <p:spPr bwMode="gray">
                <a:xfrm>
                  <a:off x="4036" y="3444"/>
                  <a:ext cx="24" cy="1"/>
                </a:xfrm>
                <a:custGeom>
                  <a:avLst/>
                  <a:gdLst>
                    <a:gd name="T0" fmla="*/ 2 w 24"/>
                    <a:gd name="T1" fmla="*/ 1 h 1"/>
                    <a:gd name="T2" fmla="*/ 1 w 24"/>
                    <a:gd name="T3" fmla="*/ 1 h 1"/>
                    <a:gd name="T4" fmla="*/ 24 w 24"/>
                    <a:gd name="T5" fmla="*/ 1 h 1"/>
                    <a:gd name="T6" fmla="*/ 24 w 24"/>
                    <a:gd name="T7" fmla="*/ 0 h 1"/>
                    <a:gd name="T8" fmla="*/ 1 w 24"/>
                    <a:gd name="T9" fmla="*/ 0 h 1"/>
                    <a:gd name="T10" fmla="*/ 0 w 24"/>
                    <a:gd name="T11" fmla="*/ 1 h 1"/>
                    <a:gd name="T12" fmla="*/ 1 w 24"/>
                    <a:gd name="T13" fmla="*/ 0 h 1"/>
                    <a:gd name="T14" fmla="*/ 0 w 24"/>
                    <a:gd name="T15" fmla="*/ 0 h 1"/>
                    <a:gd name="T16" fmla="*/ 0 w 24"/>
                    <a:gd name="T17" fmla="*/ 1 h 1"/>
                    <a:gd name="T18" fmla="*/ 2 w 24"/>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
                    <a:gd name="T32" fmla="*/ 24 w 2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
                      <a:moveTo>
                        <a:pt x="2" y="1"/>
                      </a:moveTo>
                      <a:lnTo>
                        <a:pt x="1" y="1"/>
                      </a:lnTo>
                      <a:lnTo>
                        <a:pt x="24" y="1"/>
                      </a:lnTo>
                      <a:lnTo>
                        <a:pt x="24" y="0"/>
                      </a:lnTo>
                      <a:lnTo>
                        <a:pt x="1" y="0"/>
                      </a:lnTo>
                      <a:lnTo>
                        <a:pt x="0" y="1"/>
                      </a:lnTo>
                      <a:lnTo>
                        <a:pt x="1" y="0"/>
                      </a:lnTo>
                      <a:lnTo>
                        <a:pt x="0" y="0"/>
                      </a:lnTo>
                      <a:lnTo>
                        <a:pt x="0" y="1"/>
                      </a:lnTo>
                      <a:lnTo>
                        <a:pt x="2" y="1"/>
                      </a:lnTo>
                      <a:close/>
                    </a:path>
                  </a:pathLst>
                </a:custGeom>
                <a:solidFill>
                  <a:srgbClr val="999999"/>
                </a:solidFill>
                <a:ln w="9525">
                  <a:noFill/>
                  <a:round/>
                  <a:headEnd/>
                  <a:tailEnd/>
                </a:ln>
              </p:spPr>
              <p:txBody>
                <a:bodyPr/>
                <a:lstStyle/>
                <a:p>
                  <a:endParaRPr lang="en-US"/>
                </a:p>
              </p:txBody>
            </p:sp>
            <p:sp>
              <p:nvSpPr>
                <p:cNvPr id="3481" name="Freeform 542"/>
                <p:cNvSpPr>
                  <a:spLocks/>
                </p:cNvSpPr>
                <p:nvPr/>
              </p:nvSpPr>
              <p:spPr bwMode="gray">
                <a:xfrm>
                  <a:off x="4036" y="3445"/>
                  <a:ext cx="2" cy="24"/>
                </a:xfrm>
                <a:custGeom>
                  <a:avLst/>
                  <a:gdLst>
                    <a:gd name="T0" fmla="*/ 1 w 2"/>
                    <a:gd name="T1" fmla="*/ 22 h 24"/>
                    <a:gd name="T2" fmla="*/ 2 w 2"/>
                    <a:gd name="T3" fmla="*/ 23 h 24"/>
                    <a:gd name="T4" fmla="*/ 2 w 2"/>
                    <a:gd name="T5" fmla="*/ 0 h 24"/>
                    <a:gd name="T6" fmla="*/ 0 w 2"/>
                    <a:gd name="T7" fmla="*/ 0 h 24"/>
                    <a:gd name="T8" fmla="*/ 0 w 2"/>
                    <a:gd name="T9" fmla="*/ 23 h 24"/>
                    <a:gd name="T10" fmla="*/ 1 w 2"/>
                    <a:gd name="T11" fmla="*/ 24 h 24"/>
                    <a:gd name="T12" fmla="*/ 0 w 2"/>
                    <a:gd name="T13" fmla="*/ 23 h 24"/>
                    <a:gd name="T14" fmla="*/ 0 w 2"/>
                    <a:gd name="T15" fmla="*/ 24 h 24"/>
                    <a:gd name="T16" fmla="*/ 1 w 2"/>
                    <a:gd name="T17" fmla="*/ 24 h 24"/>
                    <a:gd name="T18" fmla="*/ 1 w 2"/>
                    <a:gd name="T19" fmla="*/ 22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4"/>
                    <a:gd name="T32" fmla="*/ 2 w 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4">
                      <a:moveTo>
                        <a:pt x="1" y="22"/>
                      </a:moveTo>
                      <a:lnTo>
                        <a:pt x="2" y="23"/>
                      </a:lnTo>
                      <a:lnTo>
                        <a:pt x="2" y="0"/>
                      </a:lnTo>
                      <a:lnTo>
                        <a:pt x="0" y="0"/>
                      </a:lnTo>
                      <a:lnTo>
                        <a:pt x="0" y="23"/>
                      </a:lnTo>
                      <a:lnTo>
                        <a:pt x="1" y="24"/>
                      </a:lnTo>
                      <a:lnTo>
                        <a:pt x="0" y="23"/>
                      </a:lnTo>
                      <a:lnTo>
                        <a:pt x="0" y="24"/>
                      </a:lnTo>
                      <a:lnTo>
                        <a:pt x="1" y="24"/>
                      </a:lnTo>
                      <a:lnTo>
                        <a:pt x="1" y="22"/>
                      </a:lnTo>
                      <a:close/>
                    </a:path>
                  </a:pathLst>
                </a:custGeom>
                <a:solidFill>
                  <a:srgbClr val="999999"/>
                </a:solidFill>
                <a:ln w="9525">
                  <a:noFill/>
                  <a:round/>
                  <a:headEnd/>
                  <a:tailEnd/>
                </a:ln>
              </p:spPr>
              <p:txBody>
                <a:bodyPr/>
                <a:lstStyle/>
                <a:p>
                  <a:endParaRPr lang="en-US"/>
                </a:p>
              </p:txBody>
            </p:sp>
            <p:sp>
              <p:nvSpPr>
                <p:cNvPr id="3482" name="Freeform 543"/>
                <p:cNvSpPr>
                  <a:spLocks/>
                </p:cNvSpPr>
                <p:nvPr/>
              </p:nvSpPr>
              <p:spPr bwMode="gray">
                <a:xfrm>
                  <a:off x="4037" y="3467"/>
                  <a:ext cx="24" cy="2"/>
                </a:xfrm>
                <a:custGeom>
                  <a:avLst/>
                  <a:gdLst>
                    <a:gd name="T0" fmla="*/ 22 w 24"/>
                    <a:gd name="T1" fmla="*/ 1 h 2"/>
                    <a:gd name="T2" fmla="*/ 23 w 24"/>
                    <a:gd name="T3" fmla="*/ 0 h 2"/>
                    <a:gd name="T4" fmla="*/ 0 w 24"/>
                    <a:gd name="T5" fmla="*/ 0 h 2"/>
                    <a:gd name="T6" fmla="*/ 0 w 24"/>
                    <a:gd name="T7" fmla="*/ 2 h 2"/>
                    <a:gd name="T8" fmla="*/ 23 w 24"/>
                    <a:gd name="T9" fmla="*/ 2 h 2"/>
                    <a:gd name="T10" fmla="*/ 24 w 24"/>
                    <a:gd name="T11" fmla="*/ 1 h 2"/>
                    <a:gd name="T12" fmla="*/ 23 w 24"/>
                    <a:gd name="T13" fmla="*/ 2 h 2"/>
                    <a:gd name="T14" fmla="*/ 24 w 24"/>
                    <a:gd name="T15" fmla="*/ 2 h 2"/>
                    <a:gd name="T16" fmla="*/ 24 w 24"/>
                    <a:gd name="T17" fmla="*/ 1 h 2"/>
                    <a:gd name="T18" fmla="*/ 22 w 2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
                    <a:gd name="T32" fmla="*/ 24 w 2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
                      <a:moveTo>
                        <a:pt x="22" y="1"/>
                      </a:moveTo>
                      <a:lnTo>
                        <a:pt x="23" y="0"/>
                      </a:lnTo>
                      <a:lnTo>
                        <a:pt x="0" y="0"/>
                      </a:lnTo>
                      <a:lnTo>
                        <a:pt x="0" y="2"/>
                      </a:lnTo>
                      <a:lnTo>
                        <a:pt x="23" y="2"/>
                      </a:lnTo>
                      <a:lnTo>
                        <a:pt x="24" y="1"/>
                      </a:lnTo>
                      <a:lnTo>
                        <a:pt x="23" y="2"/>
                      </a:lnTo>
                      <a:lnTo>
                        <a:pt x="24" y="2"/>
                      </a:lnTo>
                      <a:lnTo>
                        <a:pt x="24" y="1"/>
                      </a:lnTo>
                      <a:lnTo>
                        <a:pt x="22" y="1"/>
                      </a:lnTo>
                      <a:close/>
                    </a:path>
                  </a:pathLst>
                </a:custGeom>
                <a:solidFill>
                  <a:srgbClr val="999999"/>
                </a:solidFill>
                <a:ln w="9525">
                  <a:noFill/>
                  <a:round/>
                  <a:headEnd/>
                  <a:tailEnd/>
                </a:ln>
              </p:spPr>
              <p:txBody>
                <a:bodyPr/>
                <a:lstStyle/>
                <a:p>
                  <a:endParaRPr lang="en-US"/>
                </a:p>
              </p:txBody>
            </p:sp>
            <p:sp>
              <p:nvSpPr>
                <p:cNvPr id="3483" name="Freeform 544"/>
                <p:cNvSpPr>
                  <a:spLocks/>
                </p:cNvSpPr>
                <p:nvPr/>
              </p:nvSpPr>
              <p:spPr bwMode="gray">
                <a:xfrm>
                  <a:off x="3959" y="3402"/>
                  <a:ext cx="72" cy="72"/>
                </a:xfrm>
                <a:custGeom>
                  <a:avLst/>
                  <a:gdLst>
                    <a:gd name="T0" fmla="*/ 40 w 72"/>
                    <a:gd name="T1" fmla="*/ 72 h 72"/>
                    <a:gd name="T2" fmla="*/ 46 w 72"/>
                    <a:gd name="T3" fmla="*/ 70 h 72"/>
                    <a:gd name="T4" fmla="*/ 53 w 72"/>
                    <a:gd name="T5" fmla="*/ 68 h 72"/>
                    <a:gd name="T6" fmla="*/ 59 w 72"/>
                    <a:gd name="T7" fmla="*/ 64 h 72"/>
                    <a:gd name="T8" fmla="*/ 63 w 72"/>
                    <a:gd name="T9" fmla="*/ 59 h 72"/>
                    <a:gd name="T10" fmla="*/ 67 w 72"/>
                    <a:gd name="T11" fmla="*/ 53 h 72"/>
                    <a:gd name="T12" fmla="*/ 70 w 72"/>
                    <a:gd name="T13" fmla="*/ 47 h 72"/>
                    <a:gd name="T14" fmla="*/ 71 w 72"/>
                    <a:gd name="T15" fmla="*/ 40 h 72"/>
                    <a:gd name="T16" fmla="*/ 71 w 72"/>
                    <a:gd name="T17" fmla="*/ 32 h 72"/>
                    <a:gd name="T18" fmla="*/ 70 w 72"/>
                    <a:gd name="T19" fmla="*/ 26 h 72"/>
                    <a:gd name="T20" fmla="*/ 67 w 72"/>
                    <a:gd name="T21" fmla="*/ 19 h 72"/>
                    <a:gd name="T22" fmla="*/ 63 w 72"/>
                    <a:gd name="T23" fmla="*/ 13 h 72"/>
                    <a:gd name="T24" fmla="*/ 59 w 72"/>
                    <a:gd name="T25" fmla="*/ 9 h 72"/>
                    <a:gd name="T26" fmla="*/ 53 w 72"/>
                    <a:gd name="T27" fmla="*/ 5 h 72"/>
                    <a:gd name="T28" fmla="*/ 46 w 72"/>
                    <a:gd name="T29" fmla="*/ 2 h 72"/>
                    <a:gd name="T30" fmla="*/ 40 w 72"/>
                    <a:gd name="T31" fmla="*/ 0 h 72"/>
                    <a:gd name="T32" fmla="*/ 32 w 72"/>
                    <a:gd name="T33" fmla="*/ 0 h 72"/>
                    <a:gd name="T34" fmla="*/ 26 w 72"/>
                    <a:gd name="T35" fmla="*/ 2 h 72"/>
                    <a:gd name="T36" fmla="*/ 19 w 72"/>
                    <a:gd name="T37" fmla="*/ 5 h 72"/>
                    <a:gd name="T38" fmla="*/ 13 w 72"/>
                    <a:gd name="T39" fmla="*/ 9 h 72"/>
                    <a:gd name="T40" fmla="*/ 9 w 72"/>
                    <a:gd name="T41" fmla="*/ 13 h 72"/>
                    <a:gd name="T42" fmla="*/ 5 w 72"/>
                    <a:gd name="T43" fmla="*/ 19 h 72"/>
                    <a:gd name="T44" fmla="*/ 2 w 72"/>
                    <a:gd name="T45" fmla="*/ 26 h 72"/>
                    <a:gd name="T46" fmla="*/ 0 w 72"/>
                    <a:gd name="T47" fmla="*/ 32 h 72"/>
                    <a:gd name="T48" fmla="*/ 0 w 72"/>
                    <a:gd name="T49" fmla="*/ 40 h 72"/>
                    <a:gd name="T50" fmla="*/ 2 w 72"/>
                    <a:gd name="T51" fmla="*/ 47 h 72"/>
                    <a:gd name="T52" fmla="*/ 5 w 72"/>
                    <a:gd name="T53" fmla="*/ 53 h 72"/>
                    <a:gd name="T54" fmla="*/ 9 w 72"/>
                    <a:gd name="T55" fmla="*/ 59 h 72"/>
                    <a:gd name="T56" fmla="*/ 13 w 72"/>
                    <a:gd name="T57" fmla="*/ 64 h 72"/>
                    <a:gd name="T58" fmla="*/ 19 w 72"/>
                    <a:gd name="T59" fmla="*/ 68 h 72"/>
                    <a:gd name="T60" fmla="*/ 26 w 72"/>
                    <a:gd name="T61" fmla="*/ 70 h 72"/>
                    <a:gd name="T62" fmla="*/ 32 w 72"/>
                    <a:gd name="T63" fmla="*/ 72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36" y="72"/>
                      </a:moveTo>
                      <a:lnTo>
                        <a:pt x="40" y="72"/>
                      </a:lnTo>
                      <a:lnTo>
                        <a:pt x="43" y="71"/>
                      </a:lnTo>
                      <a:lnTo>
                        <a:pt x="46" y="70"/>
                      </a:lnTo>
                      <a:lnTo>
                        <a:pt x="50" y="70"/>
                      </a:lnTo>
                      <a:lnTo>
                        <a:pt x="53" y="68"/>
                      </a:lnTo>
                      <a:lnTo>
                        <a:pt x="56" y="66"/>
                      </a:lnTo>
                      <a:lnTo>
                        <a:pt x="59" y="64"/>
                      </a:lnTo>
                      <a:lnTo>
                        <a:pt x="61" y="62"/>
                      </a:lnTo>
                      <a:lnTo>
                        <a:pt x="63" y="59"/>
                      </a:lnTo>
                      <a:lnTo>
                        <a:pt x="65" y="56"/>
                      </a:lnTo>
                      <a:lnTo>
                        <a:pt x="67" y="53"/>
                      </a:lnTo>
                      <a:lnTo>
                        <a:pt x="69" y="50"/>
                      </a:lnTo>
                      <a:lnTo>
                        <a:pt x="70" y="47"/>
                      </a:lnTo>
                      <a:lnTo>
                        <a:pt x="71" y="44"/>
                      </a:lnTo>
                      <a:lnTo>
                        <a:pt x="71" y="40"/>
                      </a:lnTo>
                      <a:lnTo>
                        <a:pt x="72" y="36"/>
                      </a:lnTo>
                      <a:lnTo>
                        <a:pt x="71" y="32"/>
                      </a:lnTo>
                      <a:lnTo>
                        <a:pt x="71" y="29"/>
                      </a:lnTo>
                      <a:lnTo>
                        <a:pt x="70" y="26"/>
                      </a:lnTo>
                      <a:lnTo>
                        <a:pt x="69" y="22"/>
                      </a:lnTo>
                      <a:lnTo>
                        <a:pt x="67" y="19"/>
                      </a:lnTo>
                      <a:lnTo>
                        <a:pt x="65" y="16"/>
                      </a:lnTo>
                      <a:lnTo>
                        <a:pt x="63" y="13"/>
                      </a:lnTo>
                      <a:lnTo>
                        <a:pt x="61" y="10"/>
                      </a:lnTo>
                      <a:lnTo>
                        <a:pt x="59" y="9"/>
                      </a:lnTo>
                      <a:lnTo>
                        <a:pt x="56" y="7"/>
                      </a:lnTo>
                      <a:lnTo>
                        <a:pt x="53" y="5"/>
                      </a:lnTo>
                      <a:lnTo>
                        <a:pt x="50" y="3"/>
                      </a:lnTo>
                      <a:lnTo>
                        <a:pt x="46" y="2"/>
                      </a:lnTo>
                      <a:lnTo>
                        <a:pt x="43" y="1"/>
                      </a:lnTo>
                      <a:lnTo>
                        <a:pt x="40" y="0"/>
                      </a:lnTo>
                      <a:lnTo>
                        <a:pt x="36" y="0"/>
                      </a:lnTo>
                      <a:lnTo>
                        <a:pt x="32" y="0"/>
                      </a:lnTo>
                      <a:lnTo>
                        <a:pt x="28" y="1"/>
                      </a:lnTo>
                      <a:lnTo>
                        <a:pt x="26" y="2"/>
                      </a:lnTo>
                      <a:lnTo>
                        <a:pt x="22" y="3"/>
                      </a:lnTo>
                      <a:lnTo>
                        <a:pt x="19" y="5"/>
                      </a:lnTo>
                      <a:lnTo>
                        <a:pt x="16" y="7"/>
                      </a:lnTo>
                      <a:lnTo>
                        <a:pt x="13" y="9"/>
                      </a:lnTo>
                      <a:lnTo>
                        <a:pt x="10" y="10"/>
                      </a:lnTo>
                      <a:lnTo>
                        <a:pt x="9" y="13"/>
                      </a:lnTo>
                      <a:lnTo>
                        <a:pt x="6" y="16"/>
                      </a:lnTo>
                      <a:lnTo>
                        <a:pt x="5" y="19"/>
                      </a:lnTo>
                      <a:lnTo>
                        <a:pt x="3" y="22"/>
                      </a:lnTo>
                      <a:lnTo>
                        <a:pt x="2" y="26"/>
                      </a:lnTo>
                      <a:lnTo>
                        <a:pt x="1" y="29"/>
                      </a:lnTo>
                      <a:lnTo>
                        <a:pt x="0" y="32"/>
                      </a:lnTo>
                      <a:lnTo>
                        <a:pt x="0" y="36"/>
                      </a:lnTo>
                      <a:lnTo>
                        <a:pt x="0" y="40"/>
                      </a:lnTo>
                      <a:lnTo>
                        <a:pt x="1" y="44"/>
                      </a:lnTo>
                      <a:lnTo>
                        <a:pt x="2" y="47"/>
                      </a:lnTo>
                      <a:lnTo>
                        <a:pt x="3" y="50"/>
                      </a:lnTo>
                      <a:lnTo>
                        <a:pt x="5" y="53"/>
                      </a:lnTo>
                      <a:lnTo>
                        <a:pt x="6" y="56"/>
                      </a:lnTo>
                      <a:lnTo>
                        <a:pt x="9" y="59"/>
                      </a:lnTo>
                      <a:lnTo>
                        <a:pt x="10" y="62"/>
                      </a:lnTo>
                      <a:lnTo>
                        <a:pt x="13" y="64"/>
                      </a:lnTo>
                      <a:lnTo>
                        <a:pt x="16" y="66"/>
                      </a:lnTo>
                      <a:lnTo>
                        <a:pt x="19" y="68"/>
                      </a:lnTo>
                      <a:lnTo>
                        <a:pt x="22" y="70"/>
                      </a:lnTo>
                      <a:lnTo>
                        <a:pt x="26" y="70"/>
                      </a:lnTo>
                      <a:lnTo>
                        <a:pt x="28" y="71"/>
                      </a:lnTo>
                      <a:lnTo>
                        <a:pt x="32" y="72"/>
                      </a:lnTo>
                      <a:lnTo>
                        <a:pt x="36" y="72"/>
                      </a:lnTo>
                      <a:close/>
                    </a:path>
                  </a:pathLst>
                </a:custGeom>
                <a:solidFill>
                  <a:srgbClr val="CCCCCC"/>
                </a:solidFill>
                <a:ln w="9525">
                  <a:noFill/>
                  <a:round/>
                  <a:headEnd/>
                  <a:tailEnd/>
                </a:ln>
              </p:spPr>
              <p:txBody>
                <a:bodyPr/>
                <a:lstStyle/>
                <a:p>
                  <a:endParaRPr lang="en-US"/>
                </a:p>
              </p:txBody>
            </p:sp>
            <p:sp>
              <p:nvSpPr>
                <p:cNvPr id="3484" name="Freeform 545"/>
                <p:cNvSpPr>
                  <a:spLocks/>
                </p:cNvSpPr>
                <p:nvPr/>
              </p:nvSpPr>
              <p:spPr bwMode="gray">
                <a:xfrm>
                  <a:off x="3995" y="3438"/>
                  <a:ext cx="36" cy="37"/>
                </a:xfrm>
                <a:custGeom>
                  <a:avLst/>
                  <a:gdLst>
                    <a:gd name="T0" fmla="*/ 35 w 36"/>
                    <a:gd name="T1" fmla="*/ 0 h 37"/>
                    <a:gd name="T2" fmla="*/ 35 w 36"/>
                    <a:gd name="T3" fmla="*/ 0 h 37"/>
                    <a:gd name="T4" fmla="*/ 35 w 36"/>
                    <a:gd name="T5" fmla="*/ 4 h 37"/>
                    <a:gd name="T6" fmla="*/ 34 w 36"/>
                    <a:gd name="T7" fmla="*/ 8 h 37"/>
                    <a:gd name="T8" fmla="*/ 33 w 36"/>
                    <a:gd name="T9" fmla="*/ 11 h 37"/>
                    <a:gd name="T10" fmla="*/ 32 w 36"/>
                    <a:gd name="T11" fmla="*/ 14 h 37"/>
                    <a:gd name="T12" fmla="*/ 30 w 36"/>
                    <a:gd name="T13" fmla="*/ 17 h 37"/>
                    <a:gd name="T14" fmla="*/ 29 w 36"/>
                    <a:gd name="T15" fmla="*/ 20 h 37"/>
                    <a:gd name="T16" fmla="*/ 26 w 36"/>
                    <a:gd name="T17" fmla="*/ 23 h 37"/>
                    <a:gd name="T18" fmla="*/ 24 w 36"/>
                    <a:gd name="T19" fmla="*/ 25 h 37"/>
                    <a:gd name="T20" fmla="*/ 22 w 36"/>
                    <a:gd name="T21" fmla="*/ 28 h 37"/>
                    <a:gd name="T22" fmla="*/ 20 w 36"/>
                    <a:gd name="T23" fmla="*/ 30 h 37"/>
                    <a:gd name="T24" fmla="*/ 17 w 36"/>
                    <a:gd name="T25" fmla="*/ 32 h 37"/>
                    <a:gd name="T26" fmla="*/ 13 w 36"/>
                    <a:gd name="T27" fmla="*/ 33 h 37"/>
                    <a:gd name="T28" fmla="*/ 10 w 36"/>
                    <a:gd name="T29" fmla="*/ 34 h 37"/>
                    <a:gd name="T30" fmla="*/ 7 w 36"/>
                    <a:gd name="T31" fmla="*/ 34 h 37"/>
                    <a:gd name="T32" fmla="*/ 4 w 36"/>
                    <a:gd name="T33" fmla="*/ 35 h 37"/>
                    <a:gd name="T34" fmla="*/ 0 w 36"/>
                    <a:gd name="T35" fmla="*/ 35 h 37"/>
                    <a:gd name="T36" fmla="*/ 0 w 36"/>
                    <a:gd name="T37" fmla="*/ 37 h 37"/>
                    <a:gd name="T38" fmla="*/ 4 w 36"/>
                    <a:gd name="T39" fmla="*/ 36 h 37"/>
                    <a:gd name="T40" fmla="*/ 7 w 36"/>
                    <a:gd name="T41" fmla="*/ 36 h 37"/>
                    <a:gd name="T42" fmla="*/ 10 w 36"/>
                    <a:gd name="T43" fmla="*/ 35 h 37"/>
                    <a:gd name="T44" fmla="*/ 14 w 36"/>
                    <a:gd name="T45" fmla="*/ 34 h 37"/>
                    <a:gd name="T46" fmla="*/ 17 w 36"/>
                    <a:gd name="T47" fmla="*/ 33 h 37"/>
                    <a:gd name="T48" fmla="*/ 20 w 36"/>
                    <a:gd name="T49" fmla="*/ 31 h 37"/>
                    <a:gd name="T50" fmla="*/ 23 w 36"/>
                    <a:gd name="T51" fmla="*/ 29 h 37"/>
                    <a:gd name="T52" fmla="*/ 25 w 36"/>
                    <a:gd name="T53" fmla="*/ 26 h 37"/>
                    <a:gd name="T54" fmla="*/ 28 w 36"/>
                    <a:gd name="T55" fmla="*/ 24 h 37"/>
                    <a:gd name="T56" fmla="*/ 30 w 36"/>
                    <a:gd name="T57" fmla="*/ 20 h 37"/>
                    <a:gd name="T58" fmla="*/ 32 w 36"/>
                    <a:gd name="T59" fmla="*/ 17 h 37"/>
                    <a:gd name="T60" fmla="*/ 33 w 36"/>
                    <a:gd name="T61" fmla="*/ 14 h 37"/>
                    <a:gd name="T62" fmla="*/ 35 w 36"/>
                    <a:gd name="T63" fmla="*/ 11 h 37"/>
                    <a:gd name="T64" fmla="*/ 36 w 36"/>
                    <a:gd name="T65" fmla="*/ 8 h 37"/>
                    <a:gd name="T66" fmla="*/ 36 w 36"/>
                    <a:gd name="T67" fmla="*/ 4 h 37"/>
                    <a:gd name="T68" fmla="*/ 36 w 36"/>
                    <a:gd name="T69" fmla="*/ 0 h 37"/>
                    <a:gd name="T70" fmla="*/ 36 w 36"/>
                    <a:gd name="T71" fmla="*/ 0 h 37"/>
                    <a:gd name="T72" fmla="*/ 35 w 36"/>
                    <a:gd name="T73" fmla="*/ 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7"/>
                    <a:gd name="T113" fmla="*/ 36 w 36"/>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7">
                      <a:moveTo>
                        <a:pt x="35" y="0"/>
                      </a:moveTo>
                      <a:lnTo>
                        <a:pt x="35" y="0"/>
                      </a:lnTo>
                      <a:lnTo>
                        <a:pt x="35" y="4"/>
                      </a:lnTo>
                      <a:lnTo>
                        <a:pt x="34" y="8"/>
                      </a:lnTo>
                      <a:lnTo>
                        <a:pt x="33" y="11"/>
                      </a:lnTo>
                      <a:lnTo>
                        <a:pt x="32" y="14"/>
                      </a:lnTo>
                      <a:lnTo>
                        <a:pt x="30" y="17"/>
                      </a:lnTo>
                      <a:lnTo>
                        <a:pt x="29" y="20"/>
                      </a:lnTo>
                      <a:lnTo>
                        <a:pt x="26" y="23"/>
                      </a:lnTo>
                      <a:lnTo>
                        <a:pt x="24" y="25"/>
                      </a:lnTo>
                      <a:lnTo>
                        <a:pt x="22" y="28"/>
                      </a:lnTo>
                      <a:lnTo>
                        <a:pt x="20" y="30"/>
                      </a:lnTo>
                      <a:lnTo>
                        <a:pt x="17" y="32"/>
                      </a:lnTo>
                      <a:lnTo>
                        <a:pt x="13" y="33"/>
                      </a:lnTo>
                      <a:lnTo>
                        <a:pt x="10" y="34"/>
                      </a:lnTo>
                      <a:lnTo>
                        <a:pt x="7" y="34"/>
                      </a:lnTo>
                      <a:lnTo>
                        <a:pt x="4" y="35"/>
                      </a:lnTo>
                      <a:lnTo>
                        <a:pt x="0" y="35"/>
                      </a:lnTo>
                      <a:lnTo>
                        <a:pt x="0" y="37"/>
                      </a:lnTo>
                      <a:lnTo>
                        <a:pt x="4" y="36"/>
                      </a:lnTo>
                      <a:lnTo>
                        <a:pt x="7" y="36"/>
                      </a:lnTo>
                      <a:lnTo>
                        <a:pt x="10" y="35"/>
                      </a:lnTo>
                      <a:lnTo>
                        <a:pt x="14" y="34"/>
                      </a:lnTo>
                      <a:lnTo>
                        <a:pt x="17" y="33"/>
                      </a:lnTo>
                      <a:lnTo>
                        <a:pt x="20" y="31"/>
                      </a:lnTo>
                      <a:lnTo>
                        <a:pt x="23" y="29"/>
                      </a:lnTo>
                      <a:lnTo>
                        <a:pt x="25" y="26"/>
                      </a:lnTo>
                      <a:lnTo>
                        <a:pt x="28" y="24"/>
                      </a:lnTo>
                      <a:lnTo>
                        <a:pt x="30" y="20"/>
                      </a:lnTo>
                      <a:lnTo>
                        <a:pt x="32" y="17"/>
                      </a:lnTo>
                      <a:lnTo>
                        <a:pt x="33" y="14"/>
                      </a:lnTo>
                      <a:lnTo>
                        <a:pt x="35" y="11"/>
                      </a:lnTo>
                      <a:lnTo>
                        <a:pt x="36" y="8"/>
                      </a:lnTo>
                      <a:lnTo>
                        <a:pt x="36" y="4"/>
                      </a:lnTo>
                      <a:lnTo>
                        <a:pt x="36" y="0"/>
                      </a:lnTo>
                      <a:lnTo>
                        <a:pt x="35" y="0"/>
                      </a:lnTo>
                      <a:close/>
                    </a:path>
                  </a:pathLst>
                </a:custGeom>
                <a:solidFill>
                  <a:srgbClr val="999999"/>
                </a:solidFill>
                <a:ln w="9525">
                  <a:noFill/>
                  <a:round/>
                  <a:headEnd/>
                  <a:tailEnd/>
                </a:ln>
              </p:spPr>
              <p:txBody>
                <a:bodyPr/>
                <a:lstStyle/>
                <a:p>
                  <a:endParaRPr lang="en-US"/>
                </a:p>
              </p:txBody>
            </p:sp>
            <p:sp>
              <p:nvSpPr>
                <p:cNvPr id="3485" name="Freeform 546"/>
                <p:cNvSpPr>
                  <a:spLocks/>
                </p:cNvSpPr>
                <p:nvPr/>
              </p:nvSpPr>
              <p:spPr bwMode="gray">
                <a:xfrm>
                  <a:off x="3995" y="3401"/>
                  <a:ext cx="36" cy="37"/>
                </a:xfrm>
                <a:custGeom>
                  <a:avLst/>
                  <a:gdLst>
                    <a:gd name="T0" fmla="*/ 0 w 36"/>
                    <a:gd name="T1" fmla="*/ 2 h 37"/>
                    <a:gd name="T2" fmla="*/ 0 w 36"/>
                    <a:gd name="T3" fmla="*/ 2 h 37"/>
                    <a:gd name="T4" fmla="*/ 4 w 36"/>
                    <a:gd name="T5" fmla="*/ 2 h 37"/>
                    <a:gd name="T6" fmla="*/ 7 w 36"/>
                    <a:gd name="T7" fmla="*/ 3 h 37"/>
                    <a:gd name="T8" fmla="*/ 10 w 36"/>
                    <a:gd name="T9" fmla="*/ 4 h 37"/>
                    <a:gd name="T10" fmla="*/ 13 w 36"/>
                    <a:gd name="T11" fmla="*/ 5 h 37"/>
                    <a:gd name="T12" fmla="*/ 17 w 36"/>
                    <a:gd name="T13" fmla="*/ 6 h 37"/>
                    <a:gd name="T14" fmla="*/ 20 w 36"/>
                    <a:gd name="T15" fmla="*/ 8 h 37"/>
                    <a:gd name="T16" fmla="*/ 22 w 36"/>
                    <a:gd name="T17" fmla="*/ 10 h 37"/>
                    <a:gd name="T18" fmla="*/ 24 w 36"/>
                    <a:gd name="T19" fmla="*/ 12 h 37"/>
                    <a:gd name="T20" fmla="*/ 26 w 36"/>
                    <a:gd name="T21" fmla="*/ 14 h 37"/>
                    <a:gd name="T22" fmla="*/ 29 w 36"/>
                    <a:gd name="T23" fmla="*/ 17 h 37"/>
                    <a:gd name="T24" fmla="*/ 30 w 36"/>
                    <a:gd name="T25" fmla="*/ 20 h 37"/>
                    <a:gd name="T26" fmla="*/ 32 w 36"/>
                    <a:gd name="T27" fmla="*/ 23 h 37"/>
                    <a:gd name="T28" fmla="*/ 33 w 36"/>
                    <a:gd name="T29" fmla="*/ 27 h 37"/>
                    <a:gd name="T30" fmla="*/ 34 w 36"/>
                    <a:gd name="T31" fmla="*/ 30 h 37"/>
                    <a:gd name="T32" fmla="*/ 35 w 36"/>
                    <a:gd name="T33" fmla="*/ 33 h 37"/>
                    <a:gd name="T34" fmla="*/ 35 w 36"/>
                    <a:gd name="T35" fmla="*/ 37 h 37"/>
                    <a:gd name="T36" fmla="*/ 36 w 36"/>
                    <a:gd name="T37" fmla="*/ 37 h 37"/>
                    <a:gd name="T38" fmla="*/ 36 w 36"/>
                    <a:gd name="T39" fmla="*/ 33 h 37"/>
                    <a:gd name="T40" fmla="*/ 36 w 36"/>
                    <a:gd name="T41" fmla="*/ 30 h 37"/>
                    <a:gd name="T42" fmla="*/ 35 w 36"/>
                    <a:gd name="T43" fmla="*/ 26 h 37"/>
                    <a:gd name="T44" fmla="*/ 33 w 36"/>
                    <a:gd name="T45" fmla="*/ 23 h 37"/>
                    <a:gd name="T46" fmla="*/ 32 w 36"/>
                    <a:gd name="T47" fmla="*/ 20 h 37"/>
                    <a:gd name="T48" fmla="*/ 30 w 36"/>
                    <a:gd name="T49" fmla="*/ 16 h 37"/>
                    <a:gd name="T50" fmla="*/ 28 w 36"/>
                    <a:gd name="T51" fmla="*/ 13 h 37"/>
                    <a:gd name="T52" fmla="*/ 25 w 36"/>
                    <a:gd name="T53" fmla="*/ 11 h 37"/>
                    <a:gd name="T54" fmla="*/ 23 w 36"/>
                    <a:gd name="T55" fmla="*/ 9 h 37"/>
                    <a:gd name="T56" fmla="*/ 20 w 36"/>
                    <a:gd name="T57" fmla="*/ 7 h 37"/>
                    <a:gd name="T58" fmla="*/ 17 w 36"/>
                    <a:gd name="T59" fmla="*/ 5 h 37"/>
                    <a:gd name="T60" fmla="*/ 14 w 36"/>
                    <a:gd name="T61" fmla="*/ 3 h 37"/>
                    <a:gd name="T62" fmla="*/ 10 w 36"/>
                    <a:gd name="T63" fmla="*/ 2 h 37"/>
                    <a:gd name="T64" fmla="*/ 7 w 36"/>
                    <a:gd name="T65" fmla="*/ 1 h 37"/>
                    <a:gd name="T66" fmla="*/ 4 w 36"/>
                    <a:gd name="T67" fmla="*/ 1 h 37"/>
                    <a:gd name="T68" fmla="*/ 0 w 36"/>
                    <a:gd name="T69" fmla="*/ 0 h 37"/>
                    <a:gd name="T70" fmla="*/ 0 w 36"/>
                    <a:gd name="T71" fmla="*/ 0 h 37"/>
                    <a:gd name="T72" fmla="*/ 0 w 36"/>
                    <a:gd name="T73" fmla="*/ 2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7"/>
                    <a:gd name="T113" fmla="*/ 36 w 36"/>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7">
                      <a:moveTo>
                        <a:pt x="0" y="2"/>
                      </a:moveTo>
                      <a:lnTo>
                        <a:pt x="0" y="2"/>
                      </a:lnTo>
                      <a:lnTo>
                        <a:pt x="4" y="2"/>
                      </a:lnTo>
                      <a:lnTo>
                        <a:pt x="7" y="3"/>
                      </a:lnTo>
                      <a:lnTo>
                        <a:pt x="10" y="4"/>
                      </a:lnTo>
                      <a:lnTo>
                        <a:pt x="13" y="5"/>
                      </a:lnTo>
                      <a:lnTo>
                        <a:pt x="17" y="6"/>
                      </a:lnTo>
                      <a:lnTo>
                        <a:pt x="20" y="8"/>
                      </a:lnTo>
                      <a:lnTo>
                        <a:pt x="22" y="10"/>
                      </a:lnTo>
                      <a:lnTo>
                        <a:pt x="24" y="12"/>
                      </a:lnTo>
                      <a:lnTo>
                        <a:pt x="26" y="14"/>
                      </a:lnTo>
                      <a:lnTo>
                        <a:pt x="29" y="17"/>
                      </a:lnTo>
                      <a:lnTo>
                        <a:pt x="30" y="20"/>
                      </a:lnTo>
                      <a:lnTo>
                        <a:pt x="32" y="23"/>
                      </a:lnTo>
                      <a:lnTo>
                        <a:pt x="33" y="27"/>
                      </a:lnTo>
                      <a:lnTo>
                        <a:pt x="34" y="30"/>
                      </a:lnTo>
                      <a:lnTo>
                        <a:pt x="35" y="33"/>
                      </a:lnTo>
                      <a:lnTo>
                        <a:pt x="35" y="37"/>
                      </a:lnTo>
                      <a:lnTo>
                        <a:pt x="36" y="37"/>
                      </a:lnTo>
                      <a:lnTo>
                        <a:pt x="36" y="33"/>
                      </a:lnTo>
                      <a:lnTo>
                        <a:pt x="36" y="30"/>
                      </a:lnTo>
                      <a:lnTo>
                        <a:pt x="35" y="26"/>
                      </a:lnTo>
                      <a:lnTo>
                        <a:pt x="33" y="23"/>
                      </a:lnTo>
                      <a:lnTo>
                        <a:pt x="32" y="20"/>
                      </a:lnTo>
                      <a:lnTo>
                        <a:pt x="30" y="16"/>
                      </a:lnTo>
                      <a:lnTo>
                        <a:pt x="28" y="13"/>
                      </a:lnTo>
                      <a:lnTo>
                        <a:pt x="25" y="11"/>
                      </a:lnTo>
                      <a:lnTo>
                        <a:pt x="23" y="9"/>
                      </a:lnTo>
                      <a:lnTo>
                        <a:pt x="20" y="7"/>
                      </a:lnTo>
                      <a:lnTo>
                        <a:pt x="17" y="5"/>
                      </a:lnTo>
                      <a:lnTo>
                        <a:pt x="14" y="3"/>
                      </a:lnTo>
                      <a:lnTo>
                        <a:pt x="10" y="2"/>
                      </a:lnTo>
                      <a:lnTo>
                        <a:pt x="7" y="1"/>
                      </a:lnTo>
                      <a:lnTo>
                        <a:pt x="4" y="1"/>
                      </a:lnTo>
                      <a:lnTo>
                        <a:pt x="0" y="0"/>
                      </a:lnTo>
                      <a:lnTo>
                        <a:pt x="0" y="2"/>
                      </a:lnTo>
                      <a:close/>
                    </a:path>
                  </a:pathLst>
                </a:custGeom>
                <a:solidFill>
                  <a:srgbClr val="999999"/>
                </a:solidFill>
                <a:ln w="9525">
                  <a:noFill/>
                  <a:round/>
                  <a:headEnd/>
                  <a:tailEnd/>
                </a:ln>
              </p:spPr>
              <p:txBody>
                <a:bodyPr/>
                <a:lstStyle/>
                <a:p>
                  <a:endParaRPr lang="en-US"/>
                </a:p>
              </p:txBody>
            </p:sp>
            <p:sp>
              <p:nvSpPr>
                <p:cNvPr id="3486" name="Freeform 547"/>
                <p:cNvSpPr>
                  <a:spLocks/>
                </p:cNvSpPr>
                <p:nvPr/>
              </p:nvSpPr>
              <p:spPr bwMode="gray">
                <a:xfrm>
                  <a:off x="3958" y="3401"/>
                  <a:ext cx="37" cy="37"/>
                </a:xfrm>
                <a:custGeom>
                  <a:avLst/>
                  <a:gdLst>
                    <a:gd name="T0" fmla="*/ 2 w 37"/>
                    <a:gd name="T1" fmla="*/ 37 h 37"/>
                    <a:gd name="T2" fmla="*/ 2 w 37"/>
                    <a:gd name="T3" fmla="*/ 37 h 37"/>
                    <a:gd name="T4" fmla="*/ 2 w 37"/>
                    <a:gd name="T5" fmla="*/ 33 h 37"/>
                    <a:gd name="T6" fmla="*/ 2 w 37"/>
                    <a:gd name="T7" fmla="*/ 30 h 37"/>
                    <a:gd name="T8" fmla="*/ 3 w 37"/>
                    <a:gd name="T9" fmla="*/ 27 h 37"/>
                    <a:gd name="T10" fmla="*/ 5 w 37"/>
                    <a:gd name="T11" fmla="*/ 23 h 37"/>
                    <a:gd name="T12" fmla="*/ 6 w 37"/>
                    <a:gd name="T13" fmla="*/ 20 h 37"/>
                    <a:gd name="T14" fmla="*/ 8 w 37"/>
                    <a:gd name="T15" fmla="*/ 17 h 37"/>
                    <a:gd name="T16" fmla="*/ 10 w 37"/>
                    <a:gd name="T17" fmla="*/ 14 h 37"/>
                    <a:gd name="T18" fmla="*/ 12 w 37"/>
                    <a:gd name="T19" fmla="*/ 12 h 37"/>
                    <a:gd name="T20" fmla="*/ 14 w 37"/>
                    <a:gd name="T21" fmla="*/ 10 h 37"/>
                    <a:gd name="T22" fmla="*/ 17 w 37"/>
                    <a:gd name="T23" fmla="*/ 8 h 37"/>
                    <a:gd name="T24" fmla="*/ 20 w 37"/>
                    <a:gd name="T25" fmla="*/ 6 h 37"/>
                    <a:gd name="T26" fmla="*/ 23 w 37"/>
                    <a:gd name="T27" fmla="*/ 5 h 37"/>
                    <a:gd name="T28" fmla="*/ 27 w 37"/>
                    <a:gd name="T29" fmla="*/ 4 h 37"/>
                    <a:gd name="T30" fmla="*/ 29 w 37"/>
                    <a:gd name="T31" fmla="*/ 3 h 37"/>
                    <a:gd name="T32" fmla="*/ 33 w 37"/>
                    <a:gd name="T33" fmla="*/ 2 h 37"/>
                    <a:gd name="T34" fmla="*/ 37 w 37"/>
                    <a:gd name="T35" fmla="*/ 2 h 37"/>
                    <a:gd name="T36" fmla="*/ 37 w 37"/>
                    <a:gd name="T37" fmla="*/ 0 h 37"/>
                    <a:gd name="T38" fmla="*/ 33 w 37"/>
                    <a:gd name="T39" fmla="*/ 1 h 37"/>
                    <a:gd name="T40" fmla="*/ 29 w 37"/>
                    <a:gd name="T41" fmla="*/ 1 h 37"/>
                    <a:gd name="T42" fmla="*/ 26 w 37"/>
                    <a:gd name="T43" fmla="*/ 2 h 37"/>
                    <a:gd name="T44" fmla="*/ 23 w 37"/>
                    <a:gd name="T45" fmla="*/ 3 h 37"/>
                    <a:gd name="T46" fmla="*/ 19 w 37"/>
                    <a:gd name="T47" fmla="*/ 5 h 37"/>
                    <a:gd name="T48" fmla="*/ 16 w 37"/>
                    <a:gd name="T49" fmla="*/ 7 h 37"/>
                    <a:gd name="T50" fmla="*/ 13 w 37"/>
                    <a:gd name="T51" fmla="*/ 9 h 37"/>
                    <a:gd name="T52" fmla="*/ 11 w 37"/>
                    <a:gd name="T53" fmla="*/ 11 h 37"/>
                    <a:gd name="T54" fmla="*/ 9 w 37"/>
                    <a:gd name="T55" fmla="*/ 13 h 37"/>
                    <a:gd name="T56" fmla="*/ 7 w 37"/>
                    <a:gd name="T57" fmla="*/ 16 h 37"/>
                    <a:gd name="T58" fmla="*/ 5 w 37"/>
                    <a:gd name="T59" fmla="*/ 20 h 37"/>
                    <a:gd name="T60" fmla="*/ 3 w 37"/>
                    <a:gd name="T61" fmla="*/ 23 h 37"/>
                    <a:gd name="T62" fmla="*/ 2 w 37"/>
                    <a:gd name="T63" fmla="*/ 26 h 37"/>
                    <a:gd name="T64" fmla="*/ 1 w 37"/>
                    <a:gd name="T65" fmla="*/ 30 h 37"/>
                    <a:gd name="T66" fmla="*/ 1 w 37"/>
                    <a:gd name="T67" fmla="*/ 33 h 37"/>
                    <a:gd name="T68" fmla="*/ 0 w 37"/>
                    <a:gd name="T69" fmla="*/ 37 h 37"/>
                    <a:gd name="T70" fmla="*/ 0 w 37"/>
                    <a:gd name="T71" fmla="*/ 37 h 37"/>
                    <a:gd name="T72" fmla="*/ 2 w 37"/>
                    <a:gd name="T73" fmla="*/ 37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37"/>
                    <a:gd name="T113" fmla="*/ 37 w 37"/>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37">
                      <a:moveTo>
                        <a:pt x="2" y="37"/>
                      </a:moveTo>
                      <a:lnTo>
                        <a:pt x="2" y="37"/>
                      </a:lnTo>
                      <a:lnTo>
                        <a:pt x="2" y="33"/>
                      </a:lnTo>
                      <a:lnTo>
                        <a:pt x="2" y="30"/>
                      </a:lnTo>
                      <a:lnTo>
                        <a:pt x="3" y="27"/>
                      </a:lnTo>
                      <a:lnTo>
                        <a:pt x="5" y="23"/>
                      </a:lnTo>
                      <a:lnTo>
                        <a:pt x="6" y="20"/>
                      </a:lnTo>
                      <a:lnTo>
                        <a:pt x="8" y="17"/>
                      </a:lnTo>
                      <a:lnTo>
                        <a:pt x="10" y="14"/>
                      </a:lnTo>
                      <a:lnTo>
                        <a:pt x="12" y="12"/>
                      </a:lnTo>
                      <a:lnTo>
                        <a:pt x="14" y="10"/>
                      </a:lnTo>
                      <a:lnTo>
                        <a:pt x="17" y="8"/>
                      </a:lnTo>
                      <a:lnTo>
                        <a:pt x="20" y="6"/>
                      </a:lnTo>
                      <a:lnTo>
                        <a:pt x="23" y="5"/>
                      </a:lnTo>
                      <a:lnTo>
                        <a:pt x="27" y="4"/>
                      </a:lnTo>
                      <a:lnTo>
                        <a:pt x="29" y="3"/>
                      </a:lnTo>
                      <a:lnTo>
                        <a:pt x="33" y="2"/>
                      </a:lnTo>
                      <a:lnTo>
                        <a:pt x="37" y="2"/>
                      </a:lnTo>
                      <a:lnTo>
                        <a:pt x="37" y="0"/>
                      </a:lnTo>
                      <a:lnTo>
                        <a:pt x="33" y="1"/>
                      </a:lnTo>
                      <a:lnTo>
                        <a:pt x="29" y="1"/>
                      </a:lnTo>
                      <a:lnTo>
                        <a:pt x="26" y="2"/>
                      </a:lnTo>
                      <a:lnTo>
                        <a:pt x="23" y="3"/>
                      </a:lnTo>
                      <a:lnTo>
                        <a:pt x="19" y="5"/>
                      </a:lnTo>
                      <a:lnTo>
                        <a:pt x="16" y="7"/>
                      </a:lnTo>
                      <a:lnTo>
                        <a:pt x="13" y="9"/>
                      </a:lnTo>
                      <a:lnTo>
                        <a:pt x="11" y="11"/>
                      </a:lnTo>
                      <a:lnTo>
                        <a:pt x="9" y="13"/>
                      </a:lnTo>
                      <a:lnTo>
                        <a:pt x="7" y="16"/>
                      </a:lnTo>
                      <a:lnTo>
                        <a:pt x="5" y="20"/>
                      </a:lnTo>
                      <a:lnTo>
                        <a:pt x="3" y="23"/>
                      </a:lnTo>
                      <a:lnTo>
                        <a:pt x="2" y="26"/>
                      </a:lnTo>
                      <a:lnTo>
                        <a:pt x="1" y="30"/>
                      </a:lnTo>
                      <a:lnTo>
                        <a:pt x="1" y="33"/>
                      </a:lnTo>
                      <a:lnTo>
                        <a:pt x="0" y="37"/>
                      </a:lnTo>
                      <a:lnTo>
                        <a:pt x="2" y="37"/>
                      </a:lnTo>
                      <a:close/>
                    </a:path>
                  </a:pathLst>
                </a:custGeom>
                <a:solidFill>
                  <a:srgbClr val="999999"/>
                </a:solidFill>
                <a:ln w="9525">
                  <a:noFill/>
                  <a:round/>
                  <a:headEnd/>
                  <a:tailEnd/>
                </a:ln>
              </p:spPr>
              <p:txBody>
                <a:bodyPr/>
                <a:lstStyle/>
                <a:p>
                  <a:endParaRPr lang="en-US"/>
                </a:p>
              </p:txBody>
            </p:sp>
            <p:sp>
              <p:nvSpPr>
                <p:cNvPr id="3487" name="Freeform 548"/>
                <p:cNvSpPr>
                  <a:spLocks/>
                </p:cNvSpPr>
                <p:nvPr/>
              </p:nvSpPr>
              <p:spPr bwMode="gray">
                <a:xfrm>
                  <a:off x="3958" y="3438"/>
                  <a:ext cx="37" cy="37"/>
                </a:xfrm>
                <a:custGeom>
                  <a:avLst/>
                  <a:gdLst>
                    <a:gd name="T0" fmla="*/ 37 w 37"/>
                    <a:gd name="T1" fmla="*/ 35 h 37"/>
                    <a:gd name="T2" fmla="*/ 37 w 37"/>
                    <a:gd name="T3" fmla="*/ 35 h 37"/>
                    <a:gd name="T4" fmla="*/ 33 w 37"/>
                    <a:gd name="T5" fmla="*/ 35 h 37"/>
                    <a:gd name="T6" fmla="*/ 29 w 37"/>
                    <a:gd name="T7" fmla="*/ 34 h 37"/>
                    <a:gd name="T8" fmla="*/ 27 w 37"/>
                    <a:gd name="T9" fmla="*/ 34 h 37"/>
                    <a:gd name="T10" fmla="*/ 23 w 37"/>
                    <a:gd name="T11" fmla="*/ 33 h 37"/>
                    <a:gd name="T12" fmla="*/ 20 w 37"/>
                    <a:gd name="T13" fmla="*/ 32 h 37"/>
                    <a:gd name="T14" fmla="*/ 17 w 37"/>
                    <a:gd name="T15" fmla="*/ 30 h 37"/>
                    <a:gd name="T16" fmla="*/ 14 w 37"/>
                    <a:gd name="T17" fmla="*/ 28 h 37"/>
                    <a:gd name="T18" fmla="*/ 12 w 37"/>
                    <a:gd name="T19" fmla="*/ 25 h 37"/>
                    <a:gd name="T20" fmla="*/ 10 w 37"/>
                    <a:gd name="T21" fmla="*/ 23 h 37"/>
                    <a:gd name="T22" fmla="*/ 8 w 37"/>
                    <a:gd name="T23" fmla="*/ 20 h 37"/>
                    <a:gd name="T24" fmla="*/ 6 w 37"/>
                    <a:gd name="T25" fmla="*/ 17 h 37"/>
                    <a:gd name="T26" fmla="*/ 5 w 37"/>
                    <a:gd name="T27" fmla="*/ 14 h 37"/>
                    <a:gd name="T28" fmla="*/ 3 w 37"/>
                    <a:gd name="T29" fmla="*/ 11 h 37"/>
                    <a:gd name="T30" fmla="*/ 2 w 37"/>
                    <a:gd name="T31" fmla="*/ 8 h 37"/>
                    <a:gd name="T32" fmla="*/ 2 w 37"/>
                    <a:gd name="T33" fmla="*/ 4 h 37"/>
                    <a:gd name="T34" fmla="*/ 2 w 37"/>
                    <a:gd name="T35" fmla="*/ 0 h 37"/>
                    <a:gd name="T36" fmla="*/ 0 w 37"/>
                    <a:gd name="T37" fmla="*/ 0 h 37"/>
                    <a:gd name="T38" fmla="*/ 1 w 37"/>
                    <a:gd name="T39" fmla="*/ 4 h 37"/>
                    <a:gd name="T40" fmla="*/ 1 w 37"/>
                    <a:gd name="T41" fmla="*/ 8 h 37"/>
                    <a:gd name="T42" fmla="*/ 2 w 37"/>
                    <a:gd name="T43" fmla="*/ 11 h 37"/>
                    <a:gd name="T44" fmla="*/ 3 w 37"/>
                    <a:gd name="T45" fmla="*/ 14 h 37"/>
                    <a:gd name="T46" fmla="*/ 5 w 37"/>
                    <a:gd name="T47" fmla="*/ 17 h 37"/>
                    <a:gd name="T48" fmla="*/ 7 w 37"/>
                    <a:gd name="T49" fmla="*/ 20 h 37"/>
                    <a:gd name="T50" fmla="*/ 9 w 37"/>
                    <a:gd name="T51" fmla="*/ 24 h 37"/>
                    <a:gd name="T52" fmla="*/ 11 w 37"/>
                    <a:gd name="T53" fmla="*/ 26 h 37"/>
                    <a:gd name="T54" fmla="*/ 13 w 37"/>
                    <a:gd name="T55" fmla="*/ 29 h 37"/>
                    <a:gd name="T56" fmla="*/ 16 w 37"/>
                    <a:gd name="T57" fmla="*/ 31 h 37"/>
                    <a:gd name="T58" fmla="*/ 19 w 37"/>
                    <a:gd name="T59" fmla="*/ 33 h 37"/>
                    <a:gd name="T60" fmla="*/ 23 w 37"/>
                    <a:gd name="T61" fmla="*/ 34 h 37"/>
                    <a:gd name="T62" fmla="*/ 26 w 37"/>
                    <a:gd name="T63" fmla="*/ 35 h 37"/>
                    <a:gd name="T64" fmla="*/ 29 w 37"/>
                    <a:gd name="T65" fmla="*/ 36 h 37"/>
                    <a:gd name="T66" fmla="*/ 33 w 37"/>
                    <a:gd name="T67" fmla="*/ 36 h 37"/>
                    <a:gd name="T68" fmla="*/ 37 w 37"/>
                    <a:gd name="T69" fmla="*/ 37 h 37"/>
                    <a:gd name="T70" fmla="*/ 37 w 37"/>
                    <a:gd name="T71" fmla="*/ 37 h 37"/>
                    <a:gd name="T72" fmla="*/ 37 w 37"/>
                    <a:gd name="T73" fmla="*/ 35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37"/>
                    <a:gd name="T113" fmla="*/ 37 w 37"/>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37">
                      <a:moveTo>
                        <a:pt x="37" y="35"/>
                      </a:moveTo>
                      <a:lnTo>
                        <a:pt x="37" y="35"/>
                      </a:lnTo>
                      <a:lnTo>
                        <a:pt x="33" y="35"/>
                      </a:lnTo>
                      <a:lnTo>
                        <a:pt x="29" y="34"/>
                      </a:lnTo>
                      <a:lnTo>
                        <a:pt x="27" y="34"/>
                      </a:lnTo>
                      <a:lnTo>
                        <a:pt x="23" y="33"/>
                      </a:lnTo>
                      <a:lnTo>
                        <a:pt x="20" y="32"/>
                      </a:lnTo>
                      <a:lnTo>
                        <a:pt x="17" y="30"/>
                      </a:lnTo>
                      <a:lnTo>
                        <a:pt x="14" y="28"/>
                      </a:lnTo>
                      <a:lnTo>
                        <a:pt x="12" y="25"/>
                      </a:lnTo>
                      <a:lnTo>
                        <a:pt x="10" y="23"/>
                      </a:lnTo>
                      <a:lnTo>
                        <a:pt x="8" y="20"/>
                      </a:lnTo>
                      <a:lnTo>
                        <a:pt x="6" y="17"/>
                      </a:lnTo>
                      <a:lnTo>
                        <a:pt x="5" y="14"/>
                      </a:lnTo>
                      <a:lnTo>
                        <a:pt x="3" y="11"/>
                      </a:lnTo>
                      <a:lnTo>
                        <a:pt x="2" y="8"/>
                      </a:lnTo>
                      <a:lnTo>
                        <a:pt x="2" y="4"/>
                      </a:lnTo>
                      <a:lnTo>
                        <a:pt x="2" y="0"/>
                      </a:lnTo>
                      <a:lnTo>
                        <a:pt x="0" y="0"/>
                      </a:lnTo>
                      <a:lnTo>
                        <a:pt x="1" y="4"/>
                      </a:lnTo>
                      <a:lnTo>
                        <a:pt x="1" y="8"/>
                      </a:lnTo>
                      <a:lnTo>
                        <a:pt x="2" y="11"/>
                      </a:lnTo>
                      <a:lnTo>
                        <a:pt x="3" y="14"/>
                      </a:lnTo>
                      <a:lnTo>
                        <a:pt x="5" y="17"/>
                      </a:lnTo>
                      <a:lnTo>
                        <a:pt x="7" y="20"/>
                      </a:lnTo>
                      <a:lnTo>
                        <a:pt x="9" y="24"/>
                      </a:lnTo>
                      <a:lnTo>
                        <a:pt x="11" y="26"/>
                      </a:lnTo>
                      <a:lnTo>
                        <a:pt x="13" y="29"/>
                      </a:lnTo>
                      <a:lnTo>
                        <a:pt x="16" y="31"/>
                      </a:lnTo>
                      <a:lnTo>
                        <a:pt x="19" y="33"/>
                      </a:lnTo>
                      <a:lnTo>
                        <a:pt x="23" y="34"/>
                      </a:lnTo>
                      <a:lnTo>
                        <a:pt x="26" y="35"/>
                      </a:lnTo>
                      <a:lnTo>
                        <a:pt x="29" y="36"/>
                      </a:lnTo>
                      <a:lnTo>
                        <a:pt x="33" y="36"/>
                      </a:lnTo>
                      <a:lnTo>
                        <a:pt x="37" y="37"/>
                      </a:lnTo>
                      <a:lnTo>
                        <a:pt x="37" y="35"/>
                      </a:lnTo>
                      <a:close/>
                    </a:path>
                  </a:pathLst>
                </a:custGeom>
                <a:solidFill>
                  <a:srgbClr val="999999"/>
                </a:solidFill>
                <a:ln w="9525">
                  <a:noFill/>
                  <a:round/>
                  <a:headEnd/>
                  <a:tailEnd/>
                </a:ln>
              </p:spPr>
              <p:txBody>
                <a:bodyPr/>
                <a:lstStyle/>
                <a:p>
                  <a:endParaRPr lang="en-US"/>
                </a:p>
              </p:txBody>
            </p:sp>
            <p:sp>
              <p:nvSpPr>
                <p:cNvPr id="3488" name="Freeform 549"/>
                <p:cNvSpPr>
                  <a:spLocks/>
                </p:cNvSpPr>
                <p:nvPr/>
              </p:nvSpPr>
              <p:spPr bwMode="gray">
                <a:xfrm>
                  <a:off x="3968" y="3409"/>
                  <a:ext cx="53" cy="53"/>
                </a:xfrm>
                <a:custGeom>
                  <a:avLst/>
                  <a:gdLst>
                    <a:gd name="T0" fmla="*/ 30 w 53"/>
                    <a:gd name="T1" fmla="*/ 53 h 53"/>
                    <a:gd name="T2" fmla="*/ 34 w 53"/>
                    <a:gd name="T3" fmla="*/ 52 h 53"/>
                    <a:gd name="T4" fmla="*/ 39 w 53"/>
                    <a:gd name="T5" fmla="*/ 50 h 53"/>
                    <a:gd name="T6" fmla="*/ 44 w 53"/>
                    <a:gd name="T7" fmla="*/ 47 h 53"/>
                    <a:gd name="T8" fmla="*/ 47 w 53"/>
                    <a:gd name="T9" fmla="*/ 43 h 53"/>
                    <a:gd name="T10" fmla="*/ 50 w 53"/>
                    <a:gd name="T11" fmla="*/ 40 h 53"/>
                    <a:gd name="T12" fmla="*/ 51 w 53"/>
                    <a:gd name="T13" fmla="*/ 35 h 53"/>
                    <a:gd name="T14" fmla="*/ 53 w 53"/>
                    <a:gd name="T15" fmla="*/ 29 h 53"/>
                    <a:gd name="T16" fmla="*/ 53 w 53"/>
                    <a:gd name="T17" fmla="*/ 23 h 53"/>
                    <a:gd name="T18" fmla="*/ 51 w 53"/>
                    <a:gd name="T19" fmla="*/ 19 h 53"/>
                    <a:gd name="T20" fmla="*/ 50 w 53"/>
                    <a:gd name="T21" fmla="*/ 14 h 53"/>
                    <a:gd name="T22" fmla="*/ 47 w 53"/>
                    <a:gd name="T23" fmla="*/ 9 h 53"/>
                    <a:gd name="T24" fmla="*/ 44 w 53"/>
                    <a:gd name="T25" fmla="*/ 6 h 53"/>
                    <a:gd name="T26" fmla="*/ 39 w 53"/>
                    <a:gd name="T27" fmla="*/ 2 h 53"/>
                    <a:gd name="T28" fmla="*/ 34 w 53"/>
                    <a:gd name="T29" fmla="*/ 1 h 53"/>
                    <a:gd name="T30" fmla="*/ 30 w 53"/>
                    <a:gd name="T31" fmla="*/ 0 h 53"/>
                    <a:gd name="T32" fmla="*/ 24 w 53"/>
                    <a:gd name="T33" fmla="*/ 0 h 53"/>
                    <a:gd name="T34" fmla="*/ 18 w 53"/>
                    <a:gd name="T35" fmla="*/ 1 h 53"/>
                    <a:gd name="T36" fmla="*/ 14 w 53"/>
                    <a:gd name="T37" fmla="*/ 2 h 53"/>
                    <a:gd name="T38" fmla="*/ 10 w 53"/>
                    <a:gd name="T39" fmla="*/ 6 h 53"/>
                    <a:gd name="T40" fmla="*/ 6 w 53"/>
                    <a:gd name="T41" fmla="*/ 9 h 53"/>
                    <a:gd name="T42" fmla="*/ 3 w 53"/>
                    <a:gd name="T43" fmla="*/ 14 h 53"/>
                    <a:gd name="T44" fmla="*/ 1 w 53"/>
                    <a:gd name="T45" fmla="*/ 19 h 53"/>
                    <a:gd name="T46" fmla="*/ 0 w 53"/>
                    <a:gd name="T47" fmla="*/ 23 h 53"/>
                    <a:gd name="T48" fmla="*/ 0 w 53"/>
                    <a:gd name="T49" fmla="*/ 29 h 53"/>
                    <a:gd name="T50" fmla="*/ 1 w 53"/>
                    <a:gd name="T51" fmla="*/ 35 h 53"/>
                    <a:gd name="T52" fmla="*/ 3 w 53"/>
                    <a:gd name="T53" fmla="*/ 40 h 53"/>
                    <a:gd name="T54" fmla="*/ 6 w 53"/>
                    <a:gd name="T55" fmla="*/ 43 h 53"/>
                    <a:gd name="T56" fmla="*/ 10 w 53"/>
                    <a:gd name="T57" fmla="*/ 47 h 53"/>
                    <a:gd name="T58" fmla="*/ 14 w 53"/>
                    <a:gd name="T59" fmla="*/ 50 h 53"/>
                    <a:gd name="T60" fmla="*/ 18 w 53"/>
                    <a:gd name="T61" fmla="*/ 52 h 53"/>
                    <a:gd name="T62" fmla="*/ 24 w 53"/>
                    <a:gd name="T63" fmla="*/ 53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7" y="53"/>
                      </a:moveTo>
                      <a:lnTo>
                        <a:pt x="30" y="53"/>
                      </a:lnTo>
                      <a:lnTo>
                        <a:pt x="32" y="53"/>
                      </a:lnTo>
                      <a:lnTo>
                        <a:pt x="34" y="52"/>
                      </a:lnTo>
                      <a:lnTo>
                        <a:pt x="37" y="51"/>
                      </a:lnTo>
                      <a:lnTo>
                        <a:pt x="39" y="50"/>
                      </a:lnTo>
                      <a:lnTo>
                        <a:pt x="41" y="49"/>
                      </a:lnTo>
                      <a:lnTo>
                        <a:pt x="44" y="47"/>
                      </a:lnTo>
                      <a:lnTo>
                        <a:pt x="45" y="45"/>
                      </a:lnTo>
                      <a:lnTo>
                        <a:pt x="47" y="43"/>
                      </a:lnTo>
                      <a:lnTo>
                        <a:pt x="49" y="42"/>
                      </a:lnTo>
                      <a:lnTo>
                        <a:pt x="50" y="40"/>
                      </a:lnTo>
                      <a:lnTo>
                        <a:pt x="51" y="37"/>
                      </a:lnTo>
                      <a:lnTo>
                        <a:pt x="51" y="35"/>
                      </a:lnTo>
                      <a:lnTo>
                        <a:pt x="52" y="32"/>
                      </a:lnTo>
                      <a:lnTo>
                        <a:pt x="53" y="29"/>
                      </a:lnTo>
                      <a:lnTo>
                        <a:pt x="53" y="26"/>
                      </a:lnTo>
                      <a:lnTo>
                        <a:pt x="53" y="23"/>
                      </a:lnTo>
                      <a:lnTo>
                        <a:pt x="52" y="22"/>
                      </a:lnTo>
                      <a:lnTo>
                        <a:pt x="51" y="19"/>
                      </a:lnTo>
                      <a:lnTo>
                        <a:pt x="51" y="16"/>
                      </a:lnTo>
                      <a:lnTo>
                        <a:pt x="50" y="14"/>
                      </a:lnTo>
                      <a:lnTo>
                        <a:pt x="49" y="11"/>
                      </a:lnTo>
                      <a:lnTo>
                        <a:pt x="47" y="9"/>
                      </a:lnTo>
                      <a:lnTo>
                        <a:pt x="45" y="7"/>
                      </a:lnTo>
                      <a:lnTo>
                        <a:pt x="44" y="6"/>
                      </a:lnTo>
                      <a:lnTo>
                        <a:pt x="41" y="4"/>
                      </a:lnTo>
                      <a:lnTo>
                        <a:pt x="39" y="2"/>
                      </a:lnTo>
                      <a:lnTo>
                        <a:pt x="37" y="2"/>
                      </a:lnTo>
                      <a:lnTo>
                        <a:pt x="34" y="1"/>
                      </a:lnTo>
                      <a:lnTo>
                        <a:pt x="32" y="1"/>
                      </a:lnTo>
                      <a:lnTo>
                        <a:pt x="30" y="0"/>
                      </a:lnTo>
                      <a:lnTo>
                        <a:pt x="27" y="0"/>
                      </a:lnTo>
                      <a:lnTo>
                        <a:pt x="24" y="0"/>
                      </a:lnTo>
                      <a:lnTo>
                        <a:pt x="21" y="1"/>
                      </a:lnTo>
                      <a:lnTo>
                        <a:pt x="18" y="1"/>
                      </a:lnTo>
                      <a:lnTo>
                        <a:pt x="17" y="2"/>
                      </a:lnTo>
                      <a:lnTo>
                        <a:pt x="14" y="2"/>
                      </a:lnTo>
                      <a:lnTo>
                        <a:pt x="12" y="4"/>
                      </a:lnTo>
                      <a:lnTo>
                        <a:pt x="10" y="6"/>
                      </a:lnTo>
                      <a:lnTo>
                        <a:pt x="8" y="7"/>
                      </a:lnTo>
                      <a:lnTo>
                        <a:pt x="6" y="9"/>
                      </a:lnTo>
                      <a:lnTo>
                        <a:pt x="4" y="11"/>
                      </a:lnTo>
                      <a:lnTo>
                        <a:pt x="3" y="14"/>
                      </a:lnTo>
                      <a:lnTo>
                        <a:pt x="2" y="16"/>
                      </a:lnTo>
                      <a:lnTo>
                        <a:pt x="1" y="19"/>
                      </a:lnTo>
                      <a:lnTo>
                        <a:pt x="0" y="22"/>
                      </a:lnTo>
                      <a:lnTo>
                        <a:pt x="0" y="23"/>
                      </a:lnTo>
                      <a:lnTo>
                        <a:pt x="0" y="26"/>
                      </a:lnTo>
                      <a:lnTo>
                        <a:pt x="0" y="29"/>
                      </a:lnTo>
                      <a:lnTo>
                        <a:pt x="0" y="32"/>
                      </a:lnTo>
                      <a:lnTo>
                        <a:pt x="1" y="35"/>
                      </a:lnTo>
                      <a:lnTo>
                        <a:pt x="2" y="37"/>
                      </a:lnTo>
                      <a:lnTo>
                        <a:pt x="3" y="40"/>
                      </a:lnTo>
                      <a:lnTo>
                        <a:pt x="4" y="42"/>
                      </a:lnTo>
                      <a:lnTo>
                        <a:pt x="6" y="43"/>
                      </a:lnTo>
                      <a:lnTo>
                        <a:pt x="8" y="45"/>
                      </a:lnTo>
                      <a:lnTo>
                        <a:pt x="10" y="47"/>
                      </a:lnTo>
                      <a:lnTo>
                        <a:pt x="12" y="49"/>
                      </a:lnTo>
                      <a:lnTo>
                        <a:pt x="14" y="50"/>
                      </a:lnTo>
                      <a:lnTo>
                        <a:pt x="17" y="51"/>
                      </a:lnTo>
                      <a:lnTo>
                        <a:pt x="18" y="52"/>
                      </a:lnTo>
                      <a:lnTo>
                        <a:pt x="21" y="53"/>
                      </a:lnTo>
                      <a:lnTo>
                        <a:pt x="24" y="53"/>
                      </a:lnTo>
                      <a:lnTo>
                        <a:pt x="27" y="53"/>
                      </a:lnTo>
                      <a:close/>
                    </a:path>
                  </a:pathLst>
                </a:custGeom>
                <a:solidFill>
                  <a:srgbClr val="CCCCCC"/>
                </a:solidFill>
                <a:ln w="9525">
                  <a:noFill/>
                  <a:round/>
                  <a:headEnd/>
                  <a:tailEnd/>
                </a:ln>
              </p:spPr>
              <p:txBody>
                <a:bodyPr/>
                <a:lstStyle/>
                <a:p>
                  <a:endParaRPr lang="en-US"/>
                </a:p>
              </p:txBody>
            </p:sp>
            <p:sp>
              <p:nvSpPr>
                <p:cNvPr id="3489" name="Freeform 550"/>
                <p:cNvSpPr>
                  <a:spLocks/>
                </p:cNvSpPr>
                <p:nvPr/>
              </p:nvSpPr>
              <p:spPr bwMode="gray">
                <a:xfrm>
                  <a:off x="3995" y="3435"/>
                  <a:ext cx="27" cy="28"/>
                </a:xfrm>
                <a:custGeom>
                  <a:avLst/>
                  <a:gdLst>
                    <a:gd name="T0" fmla="*/ 25 w 27"/>
                    <a:gd name="T1" fmla="*/ 0 h 28"/>
                    <a:gd name="T2" fmla="*/ 25 w 27"/>
                    <a:gd name="T3" fmla="*/ 0 h 28"/>
                    <a:gd name="T4" fmla="*/ 25 w 27"/>
                    <a:gd name="T5" fmla="*/ 3 h 28"/>
                    <a:gd name="T6" fmla="*/ 24 w 27"/>
                    <a:gd name="T7" fmla="*/ 6 h 28"/>
                    <a:gd name="T8" fmla="*/ 24 w 27"/>
                    <a:gd name="T9" fmla="*/ 8 h 28"/>
                    <a:gd name="T10" fmla="*/ 24 w 27"/>
                    <a:gd name="T11" fmla="*/ 11 h 28"/>
                    <a:gd name="T12" fmla="*/ 23 w 27"/>
                    <a:gd name="T13" fmla="*/ 13 h 28"/>
                    <a:gd name="T14" fmla="*/ 21 w 27"/>
                    <a:gd name="T15" fmla="*/ 16 h 28"/>
                    <a:gd name="T16" fmla="*/ 20 w 27"/>
                    <a:gd name="T17" fmla="*/ 17 h 28"/>
                    <a:gd name="T18" fmla="*/ 18 w 27"/>
                    <a:gd name="T19" fmla="*/ 19 h 28"/>
                    <a:gd name="T20" fmla="*/ 16 w 27"/>
                    <a:gd name="T21" fmla="*/ 20 h 28"/>
                    <a:gd name="T22" fmla="*/ 14 w 27"/>
                    <a:gd name="T23" fmla="*/ 22 h 28"/>
                    <a:gd name="T24" fmla="*/ 12 w 27"/>
                    <a:gd name="T25" fmla="*/ 23 h 28"/>
                    <a:gd name="T26" fmla="*/ 9 w 27"/>
                    <a:gd name="T27" fmla="*/ 25 h 28"/>
                    <a:gd name="T28" fmla="*/ 7 w 27"/>
                    <a:gd name="T29" fmla="*/ 25 h 28"/>
                    <a:gd name="T30" fmla="*/ 5 w 27"/>
                    <a:gd name="T31" fmla="*/ 26 h 28"/>
                    <a:gd name="T32" fmla="*/ 3 w 27"/>
                    <a:gd name="T33" fmla="*/ 27 h 28"/>
                    <a:gd name="T34" fmla="*/ 0 w 27"/>
                    <a:gd name="T35" fmla="*/ 27 h 28"/>
                    <a:gd name="T36" fmla="*/ 0 w 27"/>
                    <a:gd name="T37" fmla="*/ 28 h 28"/>
                    <a:gd name="T38" fmla="*/ 3 w 27"/>
                    <a:gd name="T39" fmla="*/ 28 h 28"/>
                    <a:gd name="T40" fmla="*/ 5 w 27"/>
                    <a:gd name="T41" fmla="*/ 28 h 28"/>
                    <a:gd name="T42" fmla="*/ 7 w 27"/>
                    <a:gd name="T43" fmla="*/ 27 h 28"/>
                    <a:gd name="T44" fmla="*/ 10 w 27"/>
                    <a:gd name="T45" fmla="*/ 26 h 28"/>
                    <a:gd name="T46" fmla="*/ 12 w 27"/>
                    <a:gd name="T47" fmla="*/ 25 h 28"/>
                    <a:gd name="T48" fmla="*/ 15 w 27"/>
                    <a:gd name="T49" fmla="*/ 23 h 28"/>
                    <a:gd name="T50" fmla="*/ 17 w 27"/>
                    <a:gd name="T51" fmla="*/ 22 h 28"/>
                    <a:gd name="T52" fmla="*/ 19 w 27"/>
                    <a:gd name="T53" fmla="*/ 20 h 28"/>
                    <a:gd name="T54" fmla="*/ 21 w 27"/>
                    <a:gd name="T55" fmla="*/ 18 h 28"/>
                    <a:gd name="T56" fmla="*/ 23 w 27"/>
                    <a:gd name="T57" fmla="*/ 16 h 28"/>
                    <a:gd name="T58" fmla="*/ 24 w 27"/>
                    <a:gd name="T59" fmla="*/ 14 h 28"/>
                    <a:gd name="T60" fmla="*/ 24 w 27"/>
                    <a:gd name="T61" fmla="*/ 11 h 28"/>
                    <a:gd name="T62" fmla="*/ 25 w 27"/>
                    <a:gd name="T63" fmla="*/ 9 h 28"/>
                    <a:gd name="T64" fmla="*/ 26 w 27"/>
                    <a:gd name="T65" fmla="*/ 6 h 28"/>
                    <a:gd name="T66" fmla="*/ 26 w 27"/>
                    <a:gd name="T67" fmla="*/ 3 h 28"/>
                    <a:gd name="T68" fmla="*/ 27 w 27"/>
                    <a:gd name="T69" fmla="*/ 0 h 28"/>
                    <a:gd name="T70" fmla="*/ 27 w 27"/>
                    <a:gd name="T71" fmla="*/ 0 h 28"/>
                    <a:gd name="T72" fmla="*/ 25 w 27"/>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28"/>
                    <a:gd name="T113" fmla="*/ 27 w 2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28">
                      <a:moveTo>
                        <a:pt x="25" y="0"/>
                      </a:moveTo>
                      <a:lnTo>
                        <a:pt x="25" y="0"/>
                      </a:lnTo>
                      <a:lnTo>
                        <a:pt x="25" y="3"/>
                      </a:lnTo>
                      <a:lnTo>
                        <a:pt x="24" y="6"/>
                      </a:lnTo>
                      <a:lnTo>
                        <a:pt x="24" y="8"/>
                      </a:lnTo>
                      <a:lnTo>
                        <a:pt x="24" y="11"/>
                      </a:lnTo>
                      <a:lnTo>
                        <a:pt x="23" y="13"/>
                      </a:lnTo>
                      <a:lnTo>
                        <a:pt x="21" y="16"/>
                      </a:lnTo>
                      <a:lnTo>
                        <a:pt x="20" y="17"/>
                      </a:lnTo>
                      <a:lnTo>
                        <a:pt x="18" y="19"/>
                      </a:lnTo>
                      <a:lnTo>
                        <a:pt x="16" y="20"/>
                      </a:lnTo>
                      <a:lnTo>
                        <a:pt x="14" y="22"/>
                      </a:lnTo>
                      <a:lnTo>
                        <a:pt x="12" y="23"/>
                      </a:lnTo>
                      <a:lnTo>
                        <a:pt x="9" y="25"/>
                      </a:lnTo>
                      <a:lnTo>
                        <a:pt x="7" y="25"/>
                      </a:lnTo>
                      <a:lnTo>
                        <a:pt x="5" y="26"/>
                      </a:lnTo>
                      <a:lnTo>
                        <a:pt x="3" y="27"/>
                      </a:lnTo>
                      <a:lnTo>
                        <a:pt x="0" y="27"/>
                      </a:lnTo>
                      <a:lnTo>
                        <a:pt x="0" y="28"/>
                      </a:lnTo>
                      <a:lnTo>
                        <a:pt x="3" y="28"/>
                      </a:lnTo>
                      <a:lnTo>
                        <a:pt x="5" y="28"/>
                      </a:lnTo>
                      <a:lnTo>
                        <a:pt x="7" y="27"/>
                      </a:lnTo>
                      <a:lnTo>
                        <a:pt x="10" y="26"/>
                      </a:lnTo>
                      <a:lnTo>
                        <a:pt x="12" y="25"/>
                      </a:lnTo>
                      <a:lnTo>
                        <a:pt x="15" y="23"/>
                      </a:lnTo>
                      <a:lnTo>
                        <a:pt x="17" y="22"/>
                      </a:lnTo>
                      <a:lnTo>
                        <a:pt x="19" y="20"/>
                      </a:lnTo>
                      <a:lnTo>
                        <a:pt x="21" y="18"/>
                      </a:lnTo>
                      <a:lnTo>
                        <a:pt x="23" y="16"/>
                      </a:lnTo>
                      <a:lnTo>
                        <a:pt x="24" y="14"/>
                      </a:lnTo>
                      <a:lnTo>
                        <a:pt x="24" y="11"/>
                      </a:lnTo>
                      <a:lnTo>
                        <a:pt x="25" y="9"/>
                      </a:lnTo>
                      <a:lnTo>
                        <a:pt x="26" y="6"/>
                      </a:lnTo>
                      <a:lnTo>
                        <a:pt x="26" y="3"/>
                      </a:lnTo>
                      <a:lnTo>
                        <a:pt x="27" y="0"/>
                      </a:lnTo>
                      <a:lnTo>
                        <a:pt x="25" y="0"/>
                      </a:lnTo>
                      <a:close/>
                    </a:path>
                  </a:pathLst>
                </a:custGeom>
                <a:solidFill>
                  <a:srgbClr val="999999"/>
                </a:solidFill>
                <a:ln w="9525">
                  <a:noFill/>
                  <a:round/>
                  <a:headEnd/>
                  <a:tailEnd/>
                </a:ln>
              </p:spPr>
              <p:txBody>
                <a:bodyPr/>
                <a:lstStyle/>
                <a:p>
                  <a:endParaRPr lang="en-US"/>
                </a:p>
              </p:txBody>
            </p:sp>
            <p:sp>
              <p:nvSpPr>
                <p:cNvPr id="3490" name="Freeform 551"/>
                <p:cNvSpPr>
                  <a:spLocks/>
                </p:cNvSpPr>
                <p:nvPr/>
              </p:nvSpPr>
              <p:spPr bwMode="gray">
                <a:xfrm>
                  <a:off x="3995" y="3408"/>
                  <a:ext cx="27" cy="27"/>
                </a:xfrm>
                <a:custGeom>
                  <a:avLst/>
                  <a:gdLst>
                    <a:gd name="T0" fmla="*/ 0 w 27"/>
                    <a:gd name="T1" fmla="*/ 2 h 27"/>
                    <a:gd name="T2" fmla="*/ 0 w 27"/>
                    <a:gd name="T3" fmla="*/ 2 h 27"/>
                    <a:gd name="T4" fmla="*/ 3 w 27"/>
                    <a:gd name="T5" fmla="*/ 2 h 27"/>
                    <a:gd name="T6" fmla="*/ 5 w 27"/>
                    <a:gd name="T7" fmla="*/ 2 h 27"/>
                    <a:gd name="T8" fmla="*/ 7 w 27"/>
                    <a:gd name="T9" fmla="*/ 3 h 27"/>
                    <a:gd name="T10" fmla="*/ 9 w 27"/>
                    <a:gd name="T11" fmla="*/ 3 h 27"/>
                    <a:gd name="T12" fmla="*/ 12 w 27"/>
                    <a:gd name="T13" fmla="*/ 4 h 27"/>
                    <a:gd name="T14" fmla="*/ 14 w 27"/>
                    <a:gd name="T15" fmla="*/ 5 h 27"/>
                    <a:gd name="T16" fmla="*/ 16 w 27"/>
                    <a:gd name="T17" fmla="*/ 7 h 27"/>
                    <a:gd name="T18" fmla="*/ 18 w 27"/>
                    <a:gd name="T19" fmla="*/ 9 h 27"/>
                    <a:gd name="T20" fmla="*/ 20 w 27"/>
                    <a:gd name="T21" fmla="*/ 11 h 27"/>
                    <a:gd name="T22" fmla="*/ 21 w 27"/>
                    <a:gd name="T23" fmla="*/ 13 h 27"/>
                    <a:gd name="T24" fmla="*/ 23 w 27"/>
                    <a:gd name="T25" fmla="*/ 15 h 27"/>
                    <a:gd name="T26" fmla="*/ 24 w 27"/>
                    <a:gd name="T27" fmla="*/ 17 h 27"/>
                    <a:gd name="T28" fmla="*/ 24 w 27"/>
                    <a:gd name="T29" fmla="*/ 20 h 27"/>
                    <a:gd name="T30" fmla="*/ 24 w 27"/>
                    <a:gd name="T31" fmla="*/ 23 h 27"/>
                    <a:gd name="T32" fmla="*/ 25 w 27"/>
                    <a:gd name="T33" fmla="*/ 24 h 27"/>
                    <a:gd name="T34" fmla="*/ 25 w 27"/>
                    <a:gd name="T35" fmla="*/ 27 h 27"/>
                    <a:gd name="T36" fmla="*/ 27 w 27"/>
                    <a:gd name="T37" fmla="*/ 27 h 27"/>
                    <a:gd name="T38" fmla="*/ 26 w 27"/>
                    <a:gd name="T39" fmla="*/ 24 h 27"/>
                    <a:gd name="T40" fmla="*/ 26 w 27"/>
                    <a:gd name="T41" fmla="*/ 22 h 27"/>
                    <a:gd name="T42" fmla="*/ 25 w 27"/>
                    <a:gd name="T43" fmla="*/ 20 h 27"/>
                    <a:gd name="T44" fmla="*/ 24 w 27"/>
                    <a:gd name="T45" fmla="*/ 17 h 27"/>
                    <a:gd name="T46" fmla="*/ 24 w 27"/>
                    <a:gd name="T47" fmla="*/ 14 h 27"/>
                    <a:gd name="T48" fmla="*/ 23 w 27"/>
                    <a:gd name="T49" fmla="*/ 12 h 27"/>
                    <a:gd name="T50" fmla="*/ 21 w 27"/>
                    <a:gd name="T51" fmla="*/ 10 h 27"/>
                    <a:gd name="T52" fmla="*/ 19 w 27"/>
                    <a:gd name="T53" fmla="*/ 8 h 27"/>
                    <a:gd name="T54" fmla="*/ 17 w 27"/>
                    <a:gd name="T55" fmla="*/ 6 h 27"/>
                    <a:gd name="T56" fmla="*/ 15 w 27"/>
                    <a:gd name="T57" fmla="*/ 4 h 27"/>
                    <a:gd name="T58" fmla="*/ 12 w 27"/>
                    <a:gd name="T59" fmla="*/ 3 h 27"/>
                    <a:gd name="T60" fmla="*/ 10 w 27"/>
                    <a:gd name="T61" fmla="*/ 3 h 27"/>
                    <a:gd name="T62" fmla="*/ 7 w 27"/>
                    <a:gd name="T63" fmla="*/ 2 h 27"/>
                    <a:gd name="T64" fmla="*/ 5 w 27"/>
                    <a:gd name="T65" fmla="*/ 1 h 27"/>
                    <a:gd name="T66" fmla="*/ 3 w 27"/>
                    <a:gd name="T67" fmla="*/ 0 h 27"/>
                    <a:gd name="T68" fmla="*/ 0 w 27"/>
                    <a:gd name="T69" fmla="*/ 0 h 27"/>
                    <a:gd name="T70" fmla="*/ 0 w 27"/>
                    <a:gd name="T71" fmla="*/ 0 h 27"/>
                    <a:gd name="T72" fmla="*/ 0 w 27"/>
                    <a:gd name="T73" fmla="*/ 2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27"/>
                    <a:gd name="T113" fmla="*/ 27 w 27"/>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27">
                      <a:moveTo>
                        <a:pt x="0" y="2"/>
                      </a:moveTo>
                      <a:lnTo>
                        <a:pt x="0" y="2"/>
                      </a:lnTo>
                      <a:lnTo>
                        <a:pt x="3" y="2"/>
                      </a:lnTo>
                      <a:lnTo>
                        <a:pt x="5" y="2"/>
                      </a:lnTo>
                      <a:lnTo>
                        <a:pt x="7" y="3"/>
                      </a:lnTo>
                      <a:lnTo>
                        <a:pt x="9" y="3"/>
                      </a:lnTo>
                      <a:lnTo>
                        <a:pt x="12" y="4"/>
                      </a:lnTo>
                      <a:lnTo>
                        <a:pt x="14" y="5"/>
                      </a:lnTo>
                      <a:lnTo>
                        <a:pt x="16" y="7"/>
                      </a:lnTo>
                      <a:lnTo>
                        <a:pt x="18" y="9"/>
                      </a:lnTo>
                      <a:lnTo>
                        <a:pt x="20" y="11"/>
                      </a:lnTo>
                      <a:lnTo>
                        <a:pt x="21" y="13"/>
                      </a:lnTo>
                      <a:lnTo>
                        <a:pt x="23" y="15"/>
                      </a:lnTo>
                      <a:lnTo>
                        <a:pt x="24" y="17"/>
                      </a:lnTo>
                      <a:lnTo>
                        <a:pt x="24" y="20"/>
                      </a:lnTo>
                      <a:lnTo>
                        <a:pt x="24" y="23"/>
                      </a:lnTo>
                      <a:lnTo>
                        <a:pt x="25" y="24"/>
                      </a:lnTo>
                      <a:lnTo>
                        <a:pt x="25" y="27"/>
                      </a:lnTo>
                      <a:lnTo>
                        <a:pt x="27" y="27"/>
                      </a:lnTo>
                      <a:lnTo>
                        <a:pt x="26" y="24"/>
                      </a:lnTo>
                      <a:lnTo>
                        <a:pt x="26" y="22"/>
                      </a:lnTo>
                      <a:lnTo>
                        <a:pt x="25" y="20"/>
                      </a:lnTo>
                      <a:lnTo>
                        <a:pt x="24" y="17"/>
                      </a:lnTo>
                      <a:lnTo>
                        <a:pt x="24" y="14"/>
                      </a:lnTo>
                      <a:lnTo>
                        <a:pt x="23" y="12"/>
                      </a:lnTo>
                      <a:lnTo>
                        <a:pt x="21" y="10"/>
                      </a:lnTo>
                      <a:lnTo>
                        <a:pt x="19" y="8"/>
                      </a:lnTo>
                      <a:lnTo>
                        <a:pt x="17" y="6"/>
                      </a:lnTo>
                      <a:lnTo>
                        <a:pt x="15" y="4"/>
                      </a:lnTo>
                      <a:lnTo>
                        <a:pt x="12" y="3"/>
                      </a:lnTo>
                      <a:lnTo>
                        <a:pt x="10" y="3"/>
                      </a:lnTo>
                      <a:lnTo>
                        <a:pt x="7" y="2"/>
                      </a:lnTo>
                      <a:lnTo>
                        <a:pt x="5" y="1"/>
                      </a:lnTo>
                      <a:lnTo>
                        <a:pt x="3" y="0"/>
                      </a:lnTo>
                      <a:lnTo>
                        <a:pt x="0" y="0"/>
                      </a:lnTo>
                      <a:lnTo>
                        <a:pt x="0" y="2"/>
                      </a:lnTo>
                      <a:close/>
                    </a:path>
                  </a:pathLst>
                </a:custGeom>
                <a:solidFill>
                  <a:srgbClr val="999999"/>
                </a:solidFill>
                <a:ln w="9525">
                  <a:noFill/>
                  <a:round/>
                  <a:headEnd/>
                  <a:tailEnd/>
                </a:ln>
              </p:spPr>
              <p:txBody>
                <a:bodyPr/>
                <a:lstStyle/>
                <a:p>
                  <a:endParaRPr lang="en-US"/>
                </a:p>
              </p:txBody>
            </p:sp>
            <p:sp>
              <p:nvSpPr>
                <p:cNvPr id="3491" name="Freeform 552"/>
                <p:cNvSpPr>
                  <a:spLocks/>
                </p:cNvSpPr>
                <p:nvPr/>
              </p:nvSpPr>
              <p:spPr bwMode="gray">
                <a:xfrm>
                  <a:off x="3968" y="3408"/>
                  <a:ext cx="27" cy="27"/>
                </a:xfrm>
                <a:custGeom>
                  <a:avLst/>
                  <a:gdLst>
                    <a:gd name="T0" fmla="*/ 0 w 27"/>
                    <a:gd name="T1" fmla="*/ 27 h 27"/>
                    <a:gd name="T2" fmla="*/ 0 w 27"/>
                    <a:gd name="T3" fmla="*/ 27 h 27"/>
                    <a:gd name="T4" fmla="*/ 0 w 27"/>
                    <a:gd name="T5" fmla="*/ 24 h 27"/>
                    <a:gd name="T6" fmla="*/ 1 w 27"/>
                    <a:gd name="T7" fmla="*/ 23 h 27"/>
                    <a:gd name="T8" fmla="*/ 2 w 27"/>
                    <a:gd name="T9" fmla="*/ 20 h 27"/>
                    <a:gd name="T10" fmla="*/ 2 w 27"/>
                    <a:gd name="T11" fmla="*/ 17 h 27"/>
                    <a:gd name="T12" fmla="*/ 4 w 27"/>
                    <a:gd name="T13" fmla="*/ 15 h 27"/>
                    <a:gd name="T14" fmla="*/ 5 w 27"/>
                    <a:gd name="T15" fmla="*/ 13 h 27"/>
                    <a:gd name="T16" fmla="*/ 7 w 27"/>
                    <a:gd name="T17" fmla="*/ 11 h 27"/>
                    <a:gd name="T18" fmla="*/ 8 w 27"/>
                    <a:gd name="T19" fmla="*/ 9 h 27"/>
                    <a:gd name="T20" fmla="*/ 10 w 27"/>
                    <a:gd name="T21" fmla="*/ 7 h 27"/>
                    <a:gd name="T22" fmla="*/ 12 w 27"/>
                    <a:gd name="T23" fmla="*/ 5 h 27"/>
                    <a:gd name="T24" fmla="*/ 15 w 27"/>
                    <a:gd name="T25" fmla="*/ 4 h 27"/>
                    <a:gd name="T26" fmla="*/ 17 w 27"/>
                    <a:gd name="T27" fmla="*/ 3 h 27"/>
                    <a:gd name="T28" fmla="*/ 18 w 27"/>
                    <a:gd name="T29" fmla="*/ 3 h 27"/>
                    <a:gd name="T30" fmla="*/ 21 w 27"/>
                    <a:gd name="T31" fmla="*/ 2 h 27"/>
                    <a:gd name="T32" fmla="*/ 24 w 27"/>
                    <a:gd name="T33" fmla="*/ 2 h 27"/>
                    <a:gd name="T34" fmla="*/ 27 w 27"/>
                    <a:gd name="T35" fmla="*/ 2 h 27"/>
                    <a:gd name="T36" fmla="*/ 27 w 27"/>
                    <a:gd name="T37" fmla="*/ 0 h 27"/>
                    <a:gd name="T38" fmla="*/ 24 w 27"/>
                    <a:gd name="T39" fmla="*/ 0 h 27"/>
                    <a:gd name="T40" fmla="*/ 21 w 27"/>
                    <a:gd name="T41" fmla="*/ 1 h 27"/>
                    <a:gd name="T42" fmla="*/ 18 w 27"/>
                    <a:gd name="T43" fmla="*/ 2 h 27"/>
                    <a:gd name="T44" fmla="*/ 16 w 27"/>
                    <a:gd name="T45" fmla="*/ 3 h 27"/>
                    <a:gd name="T46" fmla="*/ 14 w 27"/>
                    <a:gd name="T47" fmla="*/ 3 h 27"/>
                    <a:gd name="T48" fmla="*/ 12 w 27"/>
                    <a:gd name="T49" fmla="*/ 4 h 27"/>
                    <a:gd name="T50" fmla="*/ 9 w 27"/>
                    <a:gd name="T51" fmla="*/ 6 h 27"/>
                    <a:gd name="T52" fmla="*/ 7 w 27"/>
                    <a:gd name="T53" fmla="*/ 8 h 27"/>
                    <a:gd name="T54" fmla="*/ 5 w 27"/>
                    <a:gd name="T55" fmla="*/ 10 h 27"/>
                    <a:gd name="T56" fmla="*/ 4 w 27"/>
                    <a:gd name="T57" fmla="*/ 12 h 27"/>
                    <a:gd name="T58" fmla="*/ 2 w 27"/>
                    <a:gd name="T59" fmla="*/ 14 h 27"/>
                    <a:gd name="T60" fmla="*/ 1 w 27"/>
                    <a:gd name="T61" fmla="*/ 17 h 27"/>
                    <a:gd name="T62" fmla="*/ 0 w 27"/>
                    <a:gd name="T63" fmla="*/ 20 h 27"/>
                    <a:gd name="T64" fmla="*/ 0 w 27"/>
                    <a:gd name="T65" fmla="*/ 22 h 27"/>
                    <a:gd name="T66" fmla="*/ 0 w 27"/>
                    <a:gd name="T67" fmla="*/ 24 h 27"/>
                    <a:gd name="T68" fmla="*/ 0 w 27"/>
                    <a:gd name="T69" fmla="*/ 27 h 27"/>
                    <a:gd name="T70" fmla="*/ 0 w 27"/>
                    <a:gd name="T71" fmla="*/ 27 h 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27"/>
                    <a:gd name="T110" fmla="*/ 27 w 27"/>
                    <a:gd name="T111" fmla="*/ 27 h 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27">
                      <a:moveTo>
                        <a:pt x="0" y="27"/>
                      </a:moveTo>
                      <a:lnTo>
                        <a:pt x="0" y="27"/>
                      </a:lnTo>
                      <a:lnTo>
                        <a:pt x="0" y="24"/>
                      </a:lnTo>
                      <a:lnTo>
                        <a:pt x="1" y="23"/>
                      </a:lnTo>
                      <a:lnTo>
                        <a:pt x="2" y="20"/>
                      </a:lnTo>
                      <a:lnTo>
                        <a:pt x="2" y="17"/>
                      </a:lnTo>
                      <a:lnTo>
                        <a:pt x="4" y="15"/>
                      </a:lnTo>
                      <a:lnTo>
                        <a:pt x="5" y="13"/>
                      </a:lnTo>
                      <a:lnTo>
                        <a:pt x="7" y="11"/>
                      </a:lnTo>
                      <a:lnTo>
                        <a:pt x="8" y="9"/>
                      </a:lnTo>
                      <a:lnTo>
                        <a:pt x="10" y="7"/>
                      </a:lnTo>
                      <a:lnTo>
                        <a:pt x="12" y="5"/>
                      </a:lnTo>
                      <a:lnTo>
                        <a:pt x="15" y="4"/>
                      </a:lnTo>
                      <a:lnTo>
                        <a:pt x="17" y="3"/>
                      </a:lnTo>
                      <a:lnTo>
                        <a:pt x="18" y="3"/>
                      </a:lnTo>
                      <a:lnTo>
                        <a:pt x="21" y="2"/>
                      </a:lnTo>
                      <a:lnTo>
                        <a:pt x="24" y="2"/>
                      </a:lnTo>
                      <a:lnTo>
                        <a:pt x="27" y="2"/>
                      </a:lnTo>
                      <a:lnTo>
                        <a:pt x="27" y="0"/>
                      </a:lnTo>
                      <a:lnTo>
                        <a:pt x="24" y="0"/>
                      </a:lnTo>
                      <a:lnTo>
                        <a:pt x="21" y="1"/>
                      </a:lnTo>
                      <a:lnTo>
                        <a:pt x="18" y="2"/>
                      </a:lnTo>
                      <a:lnTo>
                        <a:pt x="16" y="3"/>
                      </a:lnTo>
                      <a:lnTo>
                        <a:pt x="14" y="3"/>
                      </a:lnTo>
                      <a:lnTo>
                        <a:pt x="12" y="4"/>
                      </a:lnTo>
                      <a:lnTo>
                        <a:pt x="9" y="6"/>
                      </a:lnTo>
                      <a:lnTo>
                        <a:pt x="7" y="8"/>
                      </a:lnTo>
                      <a:lnTo>
                        <a:pt x="5" y="10"/>
                      </a:lnTo>
                      <a:lnTo>
                        <a:pt x="4" y="12"/>
                      </a:lnTo>
                      <a:lnTo>
                        <a:pt x="2" y="14"/>
                      </a:lnTo>
                      <a:lnTo>
                        <a:pt x="1" y="17"/>
                      </a:lnTo>
                      <a:lnTo>
                        <a:pt x="0" y="20"/>
                      </a:lnTo>
                      <a:lnTo>
                        <a:pt x="0" y="22"/>
                      </a:lnTo>
                      <a:lnTo>
                        <a:pt x="0" y="24"/>
                      </a:lnTo>
                      <a:lnTo>
                        <a:pt x="0" y="27"/>
                      </a:lnTo>
                      <a:close/>
                    </a:path>
                  </a:pathLst>
                </a:custGeom>
                <a:solidFill>
                  <a:srgbClr val="999999"/>
                </a:solidFill>
                <a:ln w="9525">
                  <a:noFill/>
                  <a:round/>
                  <a:headEnd/>
                  <a:tailEnd/>
                </a:ln>
              </p:spPr>
              <p:txBody>
                <a:bodyPr/>
                <a:lstStyle/>
                <a:p>
                  <a:endParaRPr lang="en-US"/>
                </a:p>
              </p:txBody>
            </p:sp>
            <p:sp>
              <p:nvSpPr>
                <p:cNvPr id="3492" name="Freeform 553"/>
                <p:cNvSpPr>
                  <a:spLocks/>
                </p:cNvSpPr>
                <p:nvPr/>
              </p:nvSpPr>
              <p:spPr bwMode="gray">
                <a:xfrm>
                  <a:off x="3968" y="3435"/>
                  <a:ext cx="27" cy="28"/>
                </a:xfrm>
                <a:custGeom>
                  <a:avLst/>
                  <a:gdLst>
                    <a:gd name="T0" fmla="*/ 27 w 27"/>
                    <a:gd name="T1" fmla="*/ 27 h 28"/>
                    <a:gd name="T2" fmla="*/ 27 w 27"/>
                    <a:gd name="T3" fmla="*/ 27 h 28"/>
                    <a:gd name="T4" fmla="*/ 24 w 27"/>
                    <a:gd name="T5" fmla="*/ 27 h 28"/>
                    <a:gd name="T6" fmla="*/ 21 w 27"/>
                    <a:gd name="T7" fmla="*/ 26 h 28"/>
                    <a:gd name="T8" fmla="*/ 18 w 27"/>
                    <a:gd name="T9" fmla="*/ 25 h 28"/>
                    <a:gd name="T10" fmla="*/ 17 w 27"/>
                    <a:gd name="T11" fmla="*/ 25 h 28"/>
                    <a:gd name="T12" fmla="*/ 15 w 27"/>
                    <a:gd name="T13" fmla="*/ 23 h 28"/>
                    <a:gd name="T14" fmla="*/ 12 w 27"/>
                    <a:gd name="T15" fmla="*/ 22 h 28"/>
                    <a:gd name="T16" fmla="*/ 10 w 27"/>
                    <a:gd name="T17" fmla="*/ 20 h 28"/>
                    <a:gd name="T18" fmla="*/ 8 w 27"/>
                    <a:gd name="T19" fmla="*/ 19 h 28"/>
                    <a:gd name="T20" fmla="*/ 7 w 27"/>
                    <a:gd name="T21" fmla="*/ 17 h 28"/>
                    <a:gd name="T22" fmla="*/ 5 w 27"/>
                    <a:gd name="T23" fmla="*/ 16 h 28"/>
                    <a:gd name="T24" fmla="*/ 4 w 27"/>
                    <a:gd name="T25" fmla="*/ 13 h 28"/>
                    <a:gd name="T26" fmla="*/ 2 w 27"/>
                    <a:gd name="T27" fmla="*/ 11 h 28"/>
                    <a:gd name="T28" fmla="*/ 2 w 27"/>
                    <a:gd name="T29" fmla="*/ 8 h 28"/>
                    <a:gd name="T30" fmla="*/ 1 w 27"/>
                    <a:gd name="T31" fmla="*/ 6 h 28"/>
                    <a:gd name="T32" fmla="*/ 0 w 27"/>
                    <a:gd name="T33" fmla="*/ 3 h 28"/>
                    <a:gd name="T34" fmla="*/ 0 w 27"/>
                    <a:gd name="T35" fmla="*/ 0 h 28"/>
                    <a:gd name="T36" fmla="*/ 0 w 27"/>
                    <a:gd name="T37" fmla="*/ 0 h 28"/>
                    <a:gd name="T38" fmla="*/ 0 w 27"/>
                    <a:gd name="T39" fmla="*/ 3 h 28"/>
                    <a:gd name="T40" fmla="*/ 0 w 27"/>
                    <a:gd name="T41" fmla="*/ 6 h 28"/>
                    <a:gd name="T42" fmla="*/ 0 w 27"/>
                    <a:gd name="T43" fmla="*/ 9 h 28"/>
                    <a:gd name="T44" fmla="*/ 1 w 27"/>
                    <a:gd name="T45" fmla="*/ 11 h 28"/>
                    <a:gd name="T46" fmla="*/ 2 w 27"/>
                    <a:gd name="T47" fmla="*/ 14 h 28"/>
                    <a:gd name="T48" fmla="*/ 4 w 27"/>
                    <a:gd name="T49" fmla="*/ 16 h 28"/>
                    <a:gd name="T50" fmla="*/ 5 w 27"/>
                    <a:gd name="T51" fmla="*/ 18 h 28"/>
                    <a:gd name="T52" fmla="*/ 7 w 27"/>
                    <a:gd name="T53" fmla="*/ 20 h 28"/>
                    <a:gd name="T54" fmla="*/ 9 w 27"/>
                    <a:gd name="T55" fmla="*/ 22 h 28"/>
                    <a:gd name="T56" fmla="*/ 12 w 27"/>
                    <a:gd name="T57" fmla="*/ 23 h 28"/>
                    <a:gd name="T58" fmla="*/ 14 w 27"/>
                    <a:gd name="T59" fmla="*/ 25 h 28"/>
                    <a:gd name="T60" fmla="*/ 16 w 27"/>
                    <a:gd name="T61" fmla="*/ 26 h 28"/>
                    <a:gd name="T62" fmla="*/ 18 w 27"/>
                    <a:gd name="T63" fmla="*/ 27 h 28"/>
                    <a:gd name="T64" fmla="*/ 21 w 27"/>
                    <a:gd name="T65" fmla="*/ 28 h 28"/>
                    <a:gd name="T66" fmla="*/ 24 w 27"/>
                    <a:gd name="T67" fmla="*/ 28 h 28"/>
                    <a:gd name="T68" fmla="*/ 27 w 27"/>
                    <a:gd name="T69" fmla="*/ 28 h 28"/>
                    <a:gd name="T70" fmla="*/ 27 w 27"/>
                    <a:gd name="T71" fmla="*/ 28 h 28"/>
                    <a:gd name="T72" fmla="*/ 27 w 27"/>
                    <a:gd name="T73" fmla="*/ 27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28"/>
                    <a:gd name="T113" fmla="*/ 27 w 2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28">
                      <a:moveTo>
                        <a:pt x="27" y="27"/>
                      </a:moveTo>
                      <a:lnTo>
                        <a:pt x="27" y="27"/>
                      </a:lnTo>
                      <a:lnTo>
                        <a:pt x="24" y="27"/>
                      </a:lnTo>
                      <a:lnTo>
                        <a:pt x="21" y="26"/>
                      </a:lnTo>
                      <a:lnTo>
                        <a:pt x="18" y="25"/>
                      </a:lnTo>
                      <a:lnTo>
                        <a:pt x="17" y="25"/>
                      </a:lnTo>
                      <a:lnTo>
                        <a:pt x="15" y="23"/>
                      </a:lnTo>
                      <a:lnTo>
                        <a:pt x="12" y="22"/>
                      </a:lnTo>
                      <a:lnTo>
                        <a:pt x="10" y="20"/>
                      </a:lnTo>
                      <a:lnTo>
                        <a:pt x="8" y="19"/>
                      </a:lnTo>
                      <a:lnTo>
                        <a:pt x="7" y="17"/>
                      </a:lnTo>
                      <a:lnTo>
                        <a:pt x="5" y="16"/>
                      </a:lnTo>
                      <a:lnTo>
                        <a:pt x="4" y="13"/>
                      </a:lnTo>
                      <a:lnTo>
                        <a:pt x="2" y="11"/>
                      </a:lnTo>
                      <a:lnTo>
                        <a:pt x="2" y="8"/>
                      </a:lnTo>
                      <a:lnTo>
                        <a:pt x="1" y="6"/>
                      </a:lnTo>
                      <a:lnTo>
                        <a:pt x="0" y="3"/>
                      </a:lnTo>
                      <a:lnTo>
                        <a:pt x="0" y="0"/>
                      </a:lnTo>
                      <a:lnTo>
                        <a:pt x="0" y="3"/>
                      </a:lnTo>
                      <a:lnTo>
                        <a:pt x="0" y="6"/>
                      </a:lnTo>
                      <a:lnTo>
                        <a:pt x="0" y="9"/>
                      </a:lnTo>
                      <a:lnTo>
                        <a:pt x="1" y="11"/>
                      </a:lnTo>
                      <a:lnTo>
                        <a:pt x="2" y="14"/>
                      </a:lnTo>
                      <a:lnTo>
                        <a:pt x="4" y="16"/>
                      </a:lnTo>
                      <a:lnTo>
                        <a:pt x="5" y="18"/>
                      </a:lnTo>
                      <a:lnTo>
                        <a:pt x="7" y="20"/>
                      </a:lnTo>
                      <a:lnTo>
                        <a:pt x="9" y="22"/>
                      </a:lnTo>
                      <a:lnTo>
                        <a:pt x="12" y="23"/>
                      </a:lnTo>
                      <a:lnTo>
                        <a:pt x="14" y="25"/>
                      </a:lnTo>
                      <a:lnTo>
                        <a:pt x="16" y="26"/>
                      </a:lnTo>
                      <a:lnTo>
                        <a:pt x="18" y="27"/>
                      </a:lnTo>
                      <a:lnTo>
                        <a:pt x="21" y="28"/>
                      </a:lnTo>
                      <a:lnTo>
                        <a:pt x="24" y="28"/>
                      </a:lnTo>
                      <a:lnTo>
                        <a:pt x="27" y="28"/>
                      </a:lnTo>
                      <a:lnTo>
                        <a:pt x="27" y="27"/>
                      </a:lnTo>
                      <a:close/>
                    </a:path>
                  </a:pathLst>
                </a:custGeom>
                <a:solidFill>
                  <a:srgbClr val="999999"/>
                </a:solidFill>
                <a:ln w="9525">
                  <a:noFill/>
                  <a:round/>
                  <a:headEnd/>
                  <a:tailEnd/>
                </a:ln>
              </p:spPr>
              <p:txBody>
                <a:bodyPr/>
                <a:lstStyle/>
                <a:p>
                  <a:endParaRPr lang="en-US"/>
                </a:p>
              </p:txBody>
            </p:sp>
            <p:sp>
              <p:nvSpPr>
                <p:cNvPr id="3493" name="Freeform 554"/>
                <p:cNvSpPr>
                  <a:spLocks/>
                </p:cNvSpPr>
                <p:nvPr/>
              </p:nvSpPr>
              <p:spPr bwMode="gray">
                <a:xfrm>
                  <a:off x="3976" y="3413"/>
                  <a:ext cx="37" cy="38"/>
                </a:xfrm>
                <a:custGeom>
                  <a:avLst/>
                  <a:gdLst>
                    <a:gd name="T0" fmla="*/ 20 w 37"/>
                    <a:gd name="T1" fmla="*/ 38 h 38"/>
                    <a:gd name="T2" fmla="*/ 24 w 37"/>
                    <a:gd name="T3" fmla="*/ 37 h 38"/>
                    <a:gd name="T4" fmla="*/ 27 w 37"/>
                    <a:gd name="T5" fmla="*/ 36 h 38"/>
                    <a:gd name="T6" fmla="*/ 30 w 37"/>
                    <a:gd name="T7" fmla="*/ 33 h 38"/>
                    <a:gd name="T8" fmla="*/ 33 w 37"/>
                    <a:gd name="T9" fmla="*/ 31 h 38"/>
                    <a:gd name="T10" fmla="*/ 35 w 37"/>
                    <a:gd name="T11" fmla="*/ 28 h 38"/>
                    <a:gd name="T12" fmla="*/ 36 w 37"/>
                    <a:gd name="T13" fmla="*/ 24 h 38"/>
                    <a:gd name="T14" fmla="*/ 37 w 37"/>
                    <a:gd name="T15" fmla="*/ 20 h 38"/>
                    <a:gd name="T16" fmla="*/ 37 w 37"/>
                    <a:gd name="T17" fmla="*/ 17 h 38"/>
                    <a:gd name="T18" fmla="*/ 36 w 37"/>
                    <a:gd name="T19" fmla="*/ 13 h 38"/>
                    <a:gd name="T20" fmla="*/ 35 w 37"/>
                    <a:gd name="T21" fmla="*/ 10 h 38"/>
                    <a:gd name="T22" fmla="*/ 33 w 37"/>
                    <a:gd name="T23" fmla="*/ 7 h 38"/>
                    <a:gd name="T24" fmla="*/ 30 w 37"/>
                    <a:gd name="T25" fmla="*/ 4 h 38"/>
                    <a:gd name="T26" fmla="*/ 27 w 37"/>
                    <a:gd name="T27" fmla="*/ 2 h 38"/>
                    <a:gd name="T28" fmla="*/ 24 w 37"/>
                    <a:gd name="T29" fmla="*/ 0 h 38"/>
                    <a:gd name="T30" fmla="*/ 20 w 37"/>
                    <a:gd name="T31" fmla="*/ 0 h 38"/>
                    <a:gd name="T32" fmla="*/ 16 w 37"/>
                    <a:gd name="T33" fmla="*/ 0 h 38"/>
                    <a:gd name="T34" fmla="*/ 13 w 37"/>
                    <a:gd name="T35" fmla="*/ 0 h 38"/>
                    <a:gd name="T36" fmla="*/ 9 w 37"/>
                    <a:gd name="T37" fmla="*/ 2 h 38"/>
                    <a:gd name="T38" fmla="*/ 7 w 37"/>
                    <a:gd name="T39" fmla="*/ 4 h 38"/>
                    <a:gd name="T40" fmla="*/ 4 w 37"/>
                    <a:gd name="T41" fmla="*/ 7 h 38"/>
                    <a:gd name="T42" fmla="*/ 2 w 37"/>
                    <a:gd name="T43" fmla="*/ 10 h 38"/>
                    <a:gd name="T44" fmla="*/ 1 w 37"/>
                    <a:gd name="T45" fmla="*/ 13 h 38"/>
                    <a:gd name="T46" fmla="*/ 0 w 37"/>
                    <a:gd name="T47" fmla="*/ 17 h 38"/>
                    <a:gd name="T48" fmla="*/ 0 w 37"/>
                    <a:gd name="T49" fmla="*/ 20 h 38"/>
                    <a:gd name="T50" fmla="*/ 1 w 37"/>
                    <a:gd name="T51" fmla="*/ 24 h 38"/>
                    <a:gd name="T52" fmla="*/ 2 w 37"/>
                    <a:gd name="T53" fmla="*/ 28 h 38"/>
                    <a:gd name="T54" fmla="*/ 4 w 37"/>
                    <a:gd name="T55" fmla="*/ 31 h 38"/>
                    <a:gd name="T56" fmla="*/ 7 w 37"/>
                    <a:gd name="T57" fmla="*/ 33 h 38"/>
                    <a:gd name="T58" fmla="*/ 9 w 37"/>
                    <a:gd name="T59" fmla="*/ 36 h 38"/>
                    <a:gd name="T60" fmla="*/ 13 w 37"/>
                    <a:gd name="T61" fmla="*/ 37 h 38"/>
                    <a:gd name="T62" fmla="*/ 16 w 37"/>
                    <a:gd name="T63" fmla="*/ 38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38"/>
                    <a:gd name="T98" fmla="*/ 37 w 37"/>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38">
                      <a:moveTo>
                        <a:pt x="18" y="38"/>
                      </a:moveTo>
                      <a:lnTo>
                        <a:pt x="20" y="38"/>
                      </a:lnTo>
                      <a:lnTo>
                        <a:pt x="22" y="38"/>
                      </a:lnTo>
                      <a:lnTo>
                        <a:pt x="24" y="37"/>
                      </a:lnTo>
                      <a:lnTo>
                        <a:pt x="26" y="36"/>
                      </a:lnTo>
                      <a:lnTo>
                        <a:pt x="27" y="36"/>
                      </a:lnTo>
                      <a:lnTo>
                        <a:pt x="28" y="35"/>
                      </a:lnTo>
                      <a:lnTo>
                        <a:pt x="30" y="33"/>
                      </a:lnTo>
                      <a:lnTo>
                        <a:pt x="31" y="32"/>
                      </a:lnTo>
                      <a:lnTo>
                        <a:pt x="33" y="31"/>
                      </a:lnTo>
                      <a:lnTo>
                        <a:pt x="34" y="29"/>
                      </a:lnTo>
                      <a:lnTo>
                        <a:pt x="35" y="28"/>
                      </a:lnTo>
                      <a:lnTo>
                        <a:pt x="35" y="26"/>
                      </a:lnTo>
                      <a:lnTo>
                        <a:pt x="36" y="24"/>
                      </a:lnTo>
                      <a:lnTo>
                        <a:pt x="37" y="22"/>
                      </a:lnTo>
                      <a:lnTo>
                        <a:pt x="37" y="20"/>
                      </a:lnTo>
                      <a:lnTo>
                        <a:pt x="37" y="19"/>
                      </a:lnTo>
                      <a:lnTo>
                        <a:pt x="37" y="17"/>
                      </a:lnTo>
                      <a:lnTo>
                        <a:pt x="37" y="15"/>
                      </a:lnTo>
                      <a:lnTo>
                        <a:pt x="36" y="13"/>
                      </a:lnTo>
                      <a:lnTo>
                        <a:pt x="35" y="12"/>
                      </a:lnTo>
                      <a:lnTo>
                        <a:pt x="35" y="10"/>
                      </a:lnTo>
                      <a:lnTo>
                        <a:pt x="34" y="8"/>
                      </a:lnTo>
                      <a:lnTo>
                        <a:pt x="33" y="7"/>
                      </a:lnTo>
                      <a:lnTo>
                        <a:pt x="31" y="5"/>
                      </a:lnTo>
                      <a:lnTo>
                        <a:pt x="30" y="4"/>
                      </a:lnTo>
                      <a:lnTo>
                        <a:pt x="28" y="3"/>
                      </a:lnTo>
                      <a:lnTo>
                        <a:pt x="27" y="2"/>
                      </a:lnTo>
                      <a:lnTo>
                        <a:pt x="26" y="1"/>
                      </a:lnTo>
                      <a:lnTo>
                        <a:pt x="24" y="0"/>
                      </a:lnTo>
                      <a:lnTo>
                        <a:pt x="22" y="0"/>
                      </a:lnTo>
                      <a:lnTo>
                        <a:pt x="20" y="0"/>
                      </a:lnTo>
                      <a:lnTo>
                        <a:pt x="18" y="0"/>
                      </a:lnTo>
                      <a:lnTo>
                        <a:pt x="16" y="0"/>
                      </a:lnTo>
                      <a:lnTo>
                        <a:pt x="14" y="0"/>
                      </a:lnTo>
                      <a:lnTo>
                        <a:pt x="13" y="0"/>
                      </a:lnTo>
                      <a:lnTo>
                        <a:pt x="11" y="1"/>
                      </a:lnTo>
                      <a:lnTo>
                        <a:pt x="9" y="2"/>
                      </a:lnTo>
                      <a:lnTo>
                        <a:pt x="9" y="3"/>
                      </a:lnTo>
                      <a:lnTo>
                        <a:pt x="7" y="4"/>
                      </a:lnTo>
                      <a:lnTo>
                        <a:pt x="6" y="5"/>
                      </a:lnTo>
                      <a:lnTo>
                        <a:pt x="4" y="7"/>
                      </a:lnTo>
                      <a:lnTo>
                        <a:pt x="3" y="8"/>
                      </a:lnTo>
                      <a:lnTo>
                        <a:pt x="2" y="10"/>
                      </a:lnTo>
                      <a:lnTo>
                        <a:pt x="1" y="12"/>
                      </a:lnTo>
                      <a:lnTo>
                        <a:pt x="1" y="13"/>
                      </a:lnTo>
                      <a:lnTo>
                        <a:pt x="0" y="15"/>
                      </a:lnTo>
                      <a:lnTo>
                        <a:pt x="0" y="17"/>
                      </a:lnTo>
                      <a:lnTo>
                        <a:pt x="0" y="19"/>
                      </a:lnTo>
                      <a:lnTo>
                        <a:pt x="0" y="20"/>
                      </a:lnTo>
                      <a:lnTo>
                        <a:pt x="0" y="22"/>
                      </a:lnTo>
                      <a:lnTo>
                        <a:pt x="1" y="24"/>
                      </a:lnTo>
                      <a:lnTo>
                        <a:pt x="1" y="26"/>
                      </a:lnTo>
                      <a:lnTo>
                        <a:pt x="2" y="28"/>
                      </a:lnTo>
                      <a:lnTo>
                        <a:pt x="3" y="29"/>
                      </a:lnTo>
                      <a:lnTo>
                        <a:pt x="4" y="31"/>
                      </a:lnTo>
                      <a:lnTo>
                        <a:pt x="6" y="32"/>
                      </a:lnTo>
                      <a:lnTo>
                        <a:pt x="7" y="33"/>
                      </a:lnTo>
                      <a:lnTo>
                        <a:pt x="9" y="35"/>
                      </a:lnTo>
                      <a:lnTo>
                        <a:pt x="9" y="36"/>
                      </a:lnTo>
                      <a:lnTo>
                        <a:pt x="11" y="36"/>
                      </a:lnTo>
                      <a:lnTo>
                        <a:pt x="13" y="37"/>
                      </a:lnTo>
                      <a:lnTo>
                        <a:pt x="14" y="38"/>
                      </a:lnTo>
                      <a:lnTo>
                        <a:pt x="16" y="38"/>
                      </a:lnTo>
                      <a:lnTo>
                        <a:pt x="18" y="38"/>
                      </a:lnTo>
                      <a:close/>
                    </a:path>
                  </a:pathLst>
                </a:custGeom>
                <a:solidFill>
                  <a:srgbClr val="CCCCCC"/>
                </a:solidFill>
                <a:ln w="9525">
                  <a:noFill/>
                  <a:round/>
                  <a:headEnd/>
                  <a:tailEnd/>
                </a:ln>
              </p:spPr>
              <p:txBody>
                <a:bodyPr/>
                <a:lstStyle/>
                <a:p>
                  <a:endParaRPr lang="en-US"/>
                </a:p>
              </p:txBody>
            </p:sp>
            <p:sp>
              <p:nvSpPr>
                <p:cNvPr id="3494" name="Freeform 555"/>
                <p:cNvSpPr>
                  <a:spLocks/>
                </p:cNvSpPr>
                <p:nvPr/>
              </p:nvSpPr>
              <p:spPr bwMode="gray">
                <a:xfrm>
                  <a:off x="3994" y="3432"/>
                  <a:ext cx="20" cy="20"/>
                </a:xfrm>
                <a:custGeom>
                  <a:avLst/>
                  <a:gdLst>
                    <a:gd name="T0" fmla="*/ 18 w 20"/>
                    <a:gd name="T1" fmla="*/ 0 h 20"/>
                    <a:gd name="T2" fmla="*/ 18 w 20"/>
                    <a:gd name="T3" fmla="*/ 0 h 20"/>
                    <a:gd name="T4" fmla="*/ 18 w 20"/>
                    <a:gd name="T5" fmla="*/ 1 h 20"/>
                    <a:gd name="T6" fmla="*/ 18 w 20"/>
                    <a:gd name="T7" fmla="*/ 3 h 20"/>
                    <a:gd name="T8" fmla="*/ 17 w 20"/>
                    <a:gd name="T9" fmla="*/ 5 h 20"/>
                    <a:gd name="T10" fmla="*/ 17 w 20"/>
                    <a:gd name="T11" fmla="*/ 7 h 20"/>
                    <a:gd name="T12" fmla="*/ 16 w 20"/>
                    <a:gd name="T13" fmla="*/ 8 h 20"/>
                    <a:gd name="T14" fmla="*/ 15 w 20"/>
                    <a:gd name="T15" fmla="*/ 10 h 20"/>
                    <a:gd name="T16" fmla="*/ 14 w 20"/>
                    <a:gd name="T17" fmla="*/ 11 h 20"/>
                    <a:gd name="T18" fmla="*/ 13 w 20"/>
                    <a:gd name="T19" fmla="*/ 13 h 20"/>
                    <a:gd name="T20" fmla="*/ 11 w 20"/>
                    <a:gd name="T21" fmla="*/ 14 h 20"/>
                    <a:gd name="T22" fmla="*/ 10 w 20"/>
                    <a:gd name="T23" fmla="*/ 15 h 20"/>
                    <a:gd name="T24" fmla="*/ 8 w 20"/>
                    <a:gd name="T25" fmla="*/ 16 h 20"/>
                    <a:gd name="T26" fmla="*/ 8 w 20"/>
                    <a:gd name="T27" fmla="*/ 17 h 20"/>
                    <a:gd name="T28" fmla="*/ 6 w 20"/>
                    <a:gd name="T29" fmla="*/ 17 h 20"/>
                    <a:gd name="T30" fmla="*/ 4 w 20"/>
                    <a:gd name="T31" fmla="*/ 18 h 20"/>
                    <a:gd name="T32" fmla="*/ 2 w 20"/>
                    <a:gd name="T33" fmla="*/ 18 h 20"/>
                    <a:gd name="T34" fmla="*/ 0 w 20"/>
                    <a:gd name="T35" fmla="*/ 18 h 20"/>
                    <a:gd name="T36" fmla="*/ 0 w 20"/>
                    <a:gd name="T37" fmla="*/ 20 h 20"/>
                    <a:gd name="T38" fmla="*/ 2 w 20"/>
                    <a:gd name="T39" fmla="*/ 20 h 20"/>
                    <a:gd name="T40" fmla="*/ 5 w 20"/>
                    <a:gd name="T41" fmla="*/ 19 h 20"/>
                    <a:gd name="T42" fmla="*/ 6 w 20"/>
                    <a:gd name="T43" fmla="*/ 19 h 20"/>
                    <a:gd name="T44" fmla="*/ 8 w 20"/>
                    <a:gd name="T45" fmla="*/ 18 h 20"/>
                    <a:gd name="T46" fmla="*/ 9 w 20"/>
                    <a:gd name="T47" fmla="*/ 17 h 20"/>
                    <a:gd name="T48" fmla="*/ 11 w 20"/>
                    <a:gd name="T49" fmla="*/ 16 h 20"/>
                    <a:gd name="T50" fmla="*/ 12 w 20"/>
                    <a:gd name="T51" fmla="*/ 15 h 20"/>
                    <a:gd name="T52" fmla="*/ 14 w 20"/>
                    <a:gd name="T53" fmla="*/ 14 h 20"/>
                    <a:gd name="T54" fmla="*/ 15 w 20"/>
                    <a:gd name="T55" fmla="*/ 12 h 20"/>
                    <a:gd name="T56" fmla="*/ 16 w 20"/>
                    <a:gd name="T57" fmla="*/ 11 h 20"/>
                    <a:gd name="T58" fmla="*/ 17 w 20"/>
                    <a:gd name="T59" fmla="*/ 9 h 20"/>
                    <a:gd name="T60" fmla="*/ 18 w 20"/>
                    <a:gd name="T61" fmla="*/ 7 h 20"/>
                    <a:gd name="T62" fmla="*/ 19 w 20"/>
                    <a:gd name="T63" fmla="*/ 5 h 20"/>
                    <a:gd name="T64" fmla="*/ 19 w 20"/>
                    <a:gd name="T65" fmla="*/ 3 h 20"/>
                    <a:gd name="T66" fmla="*/ 20 w 20"/>
                    <a:gd name="T67" fmla="*/ 1 h 20"/>
                    <a:gd name="T68" fmla="*/ 20 w 20"/>
                    <a:gd name="T69" fmla="*/ 0 h 20"/>
                    <a:gd name="T70" fmla="*/ 20 w 20"/>
                    <a:gd name="T71" fmla="*/ 0 h 20"/>
                    <a:gd name="T72" fmla="*/ 18 w 20"/>
                    <a:gd name="T73" fmla="*/ 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20"/>
                    <a:gd name="T113" fmla="*/ 20 w 20"/>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20">
                      <a:moveTo>
                        <a:pt x="18" y="0"/>
                      </a:moveTo>
                      <a:lnTo>
                        <a:pt x="18" y="0"/>
                      </a:lnTo>
                      <a:lnTo>
                        <a:pt x="18" y="1"/>
                      </a:lnTo>
                      <a:lnTo>
                        <a:pt x="18" y="3"/>
                      </a:lnTo>
                      <a:lnTo>
                        <a:pt x="17" y="5"/>
                      </a:lnTo>
                      <a:lnTo>
                        <a:pt x="17" y="7"/>
                      </a:lnTo>
                      <a:lnTo>
                        <a:pt x="16" y="8"/>
                      </a:lnTo>
                      <a:lnTo>
                        <a:pt x="15" y="10"/>
                      </a:lnTo>
                      <a:lnTo>
                        <a:pt x="14" y="11"/>
                      </a:lnTo>
                      <a:lnTo>
                        <a:pt x="13" y="13"/>
                      </a:lnTo>
                      <a:lnTo>
                        <a:pt x="11" y="14"/>
                      </a:lnTo>
                      <a:lnTo>
                        <a:pt x="10" y="15"/>
                      </a:lnTo>
                      <a:lnTo>
                        <a:pt x="8" y="16"/>
                      </a:lnTo>
                      <a:lnTo>
                        <a:pt x="8" y="17"/>
                      </a:lnTo>
                      <a:lnTo>
                        <a:pt x="6" y="17"/>
                      </a:lnTo>
                      <a:lnTo>
                        <a:pt x="4" y="18"/>
                      </a:lnTo>
                      <a:lnTo>
                        <a:pt x="2" y="18"/>
                      </a:lnTo>
                      <a:lnTo>
                        <a:pt x="0" y="18"/>
                      </a:lnTo>
                      <a:lnTo>
                        <a:pt x="0" y="20"/>
                      </a:lnTo>
                      <a:lnTo>
                        <a:pt x="2" y="20"/>
                      </a:lnTo>
                      <a:lnTo>
                        <a:pt x="5" y="19"/>
                      </a:lnTo>
                      <a:lnTo>
                        <a:pt x="6" y="19"/>
                      </a:lnTo>
                      <a:lnTo>
                        <a:pt x="8" y="18"/>
                      </a:lnTo>
                      <a:lnTo>
                        <a:pt x="9" y="17"/>
                      </a:lnTo>
                      <a:lnTo>
                        <a:pt x="11" y="16"/>
                      </a:lnTo>
                      <a:lnTo>
                        <a:pt x="12" y="15"/>
                      </a:lnTo>
                      <a:lnTo>
                        <a:pt x="14" y="14"/>
                      </a:lnTo>
                      <a:lnTo>
                        <a:pt x="15" y="12"/>
                      </a:lnTo>
                      <a:lnTo>
                        <a:pt x="16" y="11"/>
                      </a:lnTo>
                      <a:lnTo>
                        <a:pt x="17" y="9"/>
                      </a:lnTo>
                      <a:lnTo>
                        <a:pt x="18" y="7"/>
                      </a:lnTo>
                      <a:lnTo>
                        <a:pt x="19" y="5"/>
                      </a:lnTo>
                      <a:lnTo>
                        <a:pt x="19" y="3"/>
                      </a:lnTo>
                      <a:lnTo>
                        <a:pt x="20" y="1"/>
                      </a:lnTo>
                      <a:lnTo>
                        <a:pt x="20" y="0"/>
                      </a:lnTo>
                      <a:lnTo>
                        <a:pt x="18" y="0"/>
                      </a:lnTo>
                      <a:close/>
                    </a:path>
                  </a:pathLst>
                </a:custGeom>
                <a:solidFill>
                  <a:srgbClr val="999999"/>
                </a:solidFill>
                <a:ln w="9525">
                  <a:noFill/>
                  <a:round/>
                  <a:headEnd/>
                  <a:tailEnd/>
                </a:ln>
              </p:spPr>
              <p:txBody>
                <a:bodyPr/>
                <a:lstStyle/>
                <a:p>
                  <a:endParaRPr lang="en-US"/>
                </a:p>
              </p:txBody>
            </p:sp>
            <p:sp>
              <p:nvSpPr>
                <p:cNvPr id="3495" name="Freeform 556"/>
                <p:cNvSpPr>
                  <a:spLocks/>
                </p:cNvSpPr>
                <p:nvPr/>
              </p:nvSpPr>
              <p:spPr bwMode="gray">
                <a:xfrm>
                  <a:off x="3994" y="3412"/>
                  <a:ext cx="20" cy="20"/>
                </a:xfrm>
                <a:custGeom>
                  <a:avLst/>
                  <a:gdLst>
                    <a:gd name="T0" fmla="*/ 0 w 20"/>
                    <a:gd name="T1" fmla="*/ 1 h 20"/>
                    <a:gd name="T2" fmla="*/ 0 w 20"/>
                    <a:gd name="T3" fmla="*/ 1 h 20"/>
                    <a:gd name="T4" fmla="*/ 2 w 20"/>
                    <a:gd name="T5" fmla="*/ 1 h 20"/>
                    <a:gd name="T6" fmla="*/ 4 w 20"/>
                    <a:gd name="T7" fmla="*/ 2 h 20"/>
                    <a:gd name="T8" fmla="*/ 6 w 20"/>
                    <a:gd name="T9" fmla="*/ 2 h 20"/>
                    <a:gd name="T10" fmla="*/ 8 w 20"/>
                    <a:gd name="T11" fmla="*/ 3 h 20"/>
                    <a:gd name="T12" fmla="*/ 8 w 20"/>
                    <a:gd name="T13" fmla="*/ 4 h 20"/>
                    <a:gd name="T14" fmla="*/ 10 w 20"/>
                    <a:gd name="T15" fmla="*/ 5 h 20"/>
                    <a:gd name="T16" fmla="*/ 11 w 20"/>
                    <a:gd name="T17" fmla="*/ 6 h 20"/>
                    <a:gd name="T18" fmla="*/ 13 w 20"/>
                    <a:gd name="T19" fmla="*/ 7 h 20"/>
                    <a:gd name="T20" fmla="*/ 14 w 20"/>
                    <a:gd name="T21" fmla="*/ 8 h 20"/>
                    <a:gd name="T22" fmla="*/ 15 w 20"/>
                    <a:gd name="T23" fmla="*/ 10 h 20"/>
                    <a:gd name="T24" fmla="*/ 16 w 20"/>
                    <a:gd name="T25" fmla="*/ 11 h 20"/>
                    <a:gd name="T26" fmla="*/ 17 w 20"/>
                    <a:gd name="T27" fmla="*/ 13 h 20"/>
                    <a:gd name="T28" fmla="*/ 17 w 20"/>
                    <a:gd name="T29" fmla="*/ 15 h 20"/>
                    <a:gd name="T30" fmla="*/ 18 w 20"/>
                    <a:gd name="T31" fmla="*/ 16 h 20"/>
                    <a:gd name="T32" fmla="*/ 18 w 20"/>
                    <a:gd name="T33" fmla="*/ 18 h 20"/>
                    <a:gd name="T34" fmla="*/ 18 w 20"/>
                    <a:gd name="T35" fmla="*/ 20 h 20"/>
                    <a:gd name="T36" fmla="*/ 20 w 20"/>
                    <a:gd name="T37" fmla="*/ 20 h 20"/>
                    <a:gd name="T38" fmla="*/ 20 w 20"/>
                    <a:gd name="T39" fmla="*/ 18 h 20"/>
                    <a:gd name="T40" fmla="*/ 19 w 20"/>
                    <a:gd name="T41" fmla="*/ 16 h 20"/>
                    <a:gd name="T42" fmla="*/ 19 w 20"/>
                    <a:gd name="T43" fmla="*/ 14 h 20"/>
                    <a:gd name="T44" fmla="*/ 18 w 20"/>
                    <a:gd name="T45" fmla="*/ 12 h 20"/>
                    <a:gd name="T46" fmla="*/ 17 w 20"/>
                    <a:gd name="T47" fmla="*/ 10 h 20"/>
                    <a:gd name="T48" fmla="*/ 16 w 20"/>
                    <a:gd name="T49" fmla="*/ 9 h 20"/>
                    <a:gd name="T50" fmla="*/ 15 w 20"/>
                    <a:gd name="T51" fmla="*/ 7 h 20"/>
                    <a:gd name="T52" fmla="*/ 14 w 20"/>
                    <a:gd name="T53" fmla="*/ 6 h 20"/>
                    <a:gd name="T54" fmla="*/ 12 w 20"/>
                    <a:gd name="T55" fmla="*/ 4 h 20"/>
                    <a:gd name="T56" fmla="*/ 11 w 20"/>
                    <a:gd name="T57" fmla="*/ 3 h 20"/>
                    <a:gd name="T58" fmla="*/ 9 w 20"/>
                    <a:gd name="T59" fmla="*/ 2 h 20"/>
                    <a:gd name="T60" fmla="*/ 8 w 20"/>
                    <a:gd name="T61" fmla="*/ 1 h 20"/>
                    <a:gd name="T62" fmla="*/ 6 w 20"/>
                    <a:gd name="T63" fmla="*/ 1 h 20"/>
                    <a:gd name="T64" fmla="*/ 5 w 20"/>
                    <a:gd name="T65" fmla="*/ 0 h 20"/>
                    <a:gd name="T66" fmla="*/ 2 w 20"/>
                    <a:gd name="T67" fmla="*/ 0 h 20"/>
                    <a:gd name="T68" fmla="*/ 0 w 20"/>
                    <a:gd name="T69" fmla="*/ 0 h 20"/>
                    <a:gd name="T70" fmla="*/ 0 w 20"/>
                    <a:gd name="T71" fmla="*/ 0 h 20"/>
                    <a:gd name="T72" fmla="*/ 0 w 20"/>
                    <a:gd name="T73" fmla="*/ 1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20"/>
                    <a:gd name="T113" fmla="*/ 20 w 20"/>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20">
                      <a:moveTo>
                        <a:pt x="0" y="1"/>
                      </a:moveTo>
                      <a:lnTo>
                        <a:pt x="0" y="1"/>
                      </a:lnTo>
                      <a:lnTo>
                        <a:pt x="2" y="1"/>
                      </a:lnTo>
                      <a:lnTo>
                        <a:pt x="4" y="2"/>
                      </a:lnTo>
                      <a:lnTo>
                        <a:pt x="6" y="2"/>
                      </a:lnTo>
                      <a:lnTo>
                        <a:pt x="8" y="3"/>
                      </a:lnTo>
                      <a:lnTo>
                        <a:pt x="8" y="4"/>
                      </a:lnTo>
                      <a:lnTo>
                        <a:pt x="10" y="5"/>
                      </a:lnTo>
                      <a:lnTo>
                        <a:pt x="11" y="6"/>
                      </a:lnTo>
                      <a:lnTo>
                        <a:pt x="13" y="7"/>
                      </a:lnTo>
                      <a:lnTo>
                        <a:pt x="14" y="8"/>
                      </a:lnTo>
                      <a:lnTo>
                        <a:pt x="15" y="10"/>
                      </a:lnTo>
                      <a:lnTo>
                        <a:pt x="16" y="11"/>
                      </a:lnTo>
                      <a:lnTo>
                        <a:pt x="17" y="13"/>
                      </a:lnTo>
                      <a:lnTo>
                        <a:pt x="17" y="15"/>
                      </a:lnTo>
                      <a:lnTo>
                        <a:pt x="18" y="16"/>
                      </a:lnTo>
                      <a:lnTo>
                        <a:pt x="18" y="18"/>
                      </a:lnTo>
                      <a:lnTo>
                        <a:pt x="18" y="20"/>
                      </a:lnTo>
                      <a:lnTo>
                        <a:pt x="20" y="20"/>
                      </a:lnTo>
                      <a:lnTo>
                        <a:pt x="20" y="18"/>
                      </a:lnTo>
                      <a:lnTo>
                        <a:pt x="19" y="16"/>
                      </a:lnTo>
                      <a:lnTo>
                        <a:pt x="19" y="14"/>
                      </a:lnTo>
                      <a:lnTo>
                        <a:pt x="18" y="12"/>
                      </a:lnTo>
                      <a:lnTo>
                        <a:pt x="17" y="10"/>
                      </a:lnTo>
                      <a:lnTo>
                        <a:pt x="16" y="9"/>
                      </a:lnTo>
                      <a:lnTo>
                        <a:pt x="15" y="7"/>
                      </a:lnTo>
                      <a:lnTo>
                        <a:pt x="14" y="6"/>
                      </a:lnTo>
                      <a:lnTo>
                        <a:pt x="12" y="4"/>
                      </a:lnTo>
                      <a:lnTo>
                        <a:pt x="11" y="3"/>
                      </a:lnTo>
                      <a:lnTo>
                        <a:pt x="9" y="2"/>
                      </a:lnTo>
                      <a:lnTo>
                        <a:pt x="8" y="1"/>
                      </a:lnTo>
                      <a:lnTo>
                        <a:pt x="6" y="1"/>
                      </a:lnTo>
                      <a:lnTo>
                        <a:pt x="5" y="0"/>
                      </a:lnTo>
                      <a:lnTo>
                        <a:pt x="2" y="0"/>
                      </a:lnTo>
                      <a:lnTo>
                        <a:pt x="0" y="0"/>
                      </a:lnTo>
                      <a:lnTo>
                        <a:pt x="0" y="1"/>
                      </a:lnTo>
                      <a:close/>
                    </a:path>
                  </a:pathLst>
                </a:custGeom>
                <a:solidFill>
                  <a:srgbClr val="999999"/>
                </a:solidFill>
                <a:ln w="9525">
                  <a:noFill/>
                  <a:round/>
                  <a:headEnd/>
                  <a:tailEnd/>
                </a:ln>
              </p:spPr>
              <p:txBody>
                <a:bodyPr/>
                <a:lstStyle/>
                <a:p>
                  <a:endParaRPr lang="en-US"/>
                </a:p>
              </p:txBody>
            </p:sp>
            <p:sp>
              <p:nvSpPr>
                <p:cNvPr id="3496" name="Freeform 557"/>
                <p:cNvSpPr>
                  <a:spLocks/>
                </p:cNvSpPr>
                <p:nvPr/>
              </p:nvSpPr>
              <p:spPr bwMode="gray">
                <a:xfrm>
                  <a:off x="3975" y="3412"/>
                  <a:ext cx="19" cy="20"/>
                </a:xfrm>
                <a:custGeom>
                  <a:avLst/>
                  <a:gdLst>
                    <a:gd name="T0" fmla="*/ 2 w 19"/>
                    <a:gd name="T1" fmla="*/ 20 h 20"/>
                    <a:gd name="T2" fmla="*/ 2 w 19"/>
                    <a:gd name="T3" fmla="*/ 20 h 20"/>
                    <a:gd name="T4" fmla="*/ 2 w 19"/>
                    <a:gd name="T5" fmla="*/ 18 h 20"/>
                    <a:gd name="T6" fmla="*/ 2 w 19"/>
                    <a:gd name="T7" fmla="*/ 16 h 20"/>
                    <a:gd name="T8" fmla="*/ 2 w 19"/>
                    <a:gd name="T9" fmla="*/ 15 h 20"/>
                    <a:gd name="T10" fmla="*/ 3 w 19"/>
                    <a:gd name="T11" fmla="*/ 13 h 20"/>
                    <a:gd name="T12" fmla="*/ 4 w 19"/>
                    <a:gd name="T13" fmla="*/ 11 h 20"/>
                    <a:gd name="T14" fmla="*/ 5 w 19"/>
                    <a:gd name="T15" fmla="*/ 10 h 20"/>
                    <a:gd name="T16" fmla="*/ 6 w 19"/>
                    <a:gd name="T17" fmla="*/ 8 h 20"/>
                    <a:gd name="T18" fmla="*/ 7 w 19"/>
                    <a:gd name="T19" fmla="*/ 7 h 20"/>
                    <a:gd name="T20" fmla="*/ 8 w 19"/>
                    <a:gd name="T21" fmla="*/ 6 h 20"/>
                    <a:gd name="T22" fmla="*/ 10 w 19"/>
                    <a:gd name="T23" fmla="*/ 5 h 20"/>
                    <a:gd name="T24" fmla="*/ 10 w 19"/>
                    <a:gd name="T25" fmla="*/ 4 h 20"/>
                    <a:gd name="T26" fmla="*/ 12 w 19"/>
                    <a:gd name="T27" fmla="*/ 3 h 20"/>
                    <a:gd name="T28" fmla="*/ 14 w 19"/>
                    <a:gd name="T29" fmla="*/ 2 h 20"/>
                    <a:gd name="T30" fmla="*/ 16 w 19"/>
                    <a:gd name="T31" fmla="*/ 2 h 20"/>
                    <a:gd name="T32" fmla="*/ 17 w 19"/>
                    <a:gd name="T33" fmla="*/ 1 h 20"/>
                    <a:gd name="T34" fmla="*/ 19 w 19"/>
                    <a:gd name="T35" fmla="*/ 1 h 20"/>
                    <a:gd name="T36" fmla="*/ 19 w 19"/>
                    <a:gd name="T37" fmla="*/ 0 h 20"/>
                    <a:gd name="T38" fmla="*/ 17 w 19"/>
                    <a:gd name="T39" fmla="*/ 0 h 20"/>
                    <a:gd name="T40" fmla="*/ 15 w 19"/>
                    <a:gd name="T41" fmla="*/ 0 h 20"/>
                    <a:gd name="T42" fmla="*/ 13 w 19"/>
                    <a:gd name="T43" fmla="*/ 1 h 20"/>
                    <a:gd name="T44" fmla="*/ 12 w 19"/>
                    <a:gd name="T45" fmla="*/ 1 h 20"/>
                    <a:gd name="T46" fmla="*/ 10 w 19"/>
                    <a:gd name="T47" fmla="*/ 2 h 20"/>
                    <a:gd name="T48" fmla="*/ 9 w 19"/>
                    <a:gd name="T49" fmla="*/ 3 h 20"/>
                    <a:gd name="T50" fmla="*/ 7 w 19"/>
                    <a:gd name="T51" fmla="*/ 4 h 20"/>
                    <a:gd name="T52" fmla="*/ 6 w 19"/>
                    <a:gd name="T53" fmla="*/ 6 h 20"/>
                    <a:gd name="T54" fmla="*/ 5 w 19"/>
                    <a:gd name="T55" fmla="*/ 7 h 20"/>
                    <a:gd name="T56" fmla="*/ 4 w 19"/>
                    <a:gd name="T57" fmla="*/ 9 h 20"/>
                    <a:gd name="T58" fmla="*/ 3 w 19"/>
                    <a:gd name="T59" fmla="*/ 10 h 20"/>
                    <a:gd name="T60" fmla="*/ 2 w 19"/>
                    <a:gd name="T61" fmla="*/ 12 h 20"/>
                    <a:gd name="T62" fmla="*/ 1 w 19"/>
                    <a:gd name="T63" fmla="*/ 14 h 20"/>
                    <a:gd name="T64" fmla="*/ 1 w 19"/>
                    <a:gd name="T65" fmla="*/ 16 h 20"/>
                    <a:gd name="T66" fmla="*/ 0 w 19"/>
                    <a:gd name="T67" fmla="*/ 18 h 20"/>
                    <a:gd name="T68" fmla="*/ 0 w 19"/>
                    <a:gd name="T69" fmla="*/ 20 h 20"/>
                    <a:gd name="T70" fmla="*/ 0 w 19"/>
                    <a:gd name="T71" fmla="*/ 20 h 20"/>
                    <a:gd name="T72" fmla="*/ 2 w 19"/>
                    <a:gd name="T73" fmla="*/ 2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20"/>
                    <a:gd name="T113" fmla="*/ 19 w 19"/>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20">
                      <a:moveTo>
                        <a:pt x="2" y="20"/>
                      </a:moveTo>
                      <a:lnTo>
                        <a:pt x="2" y="20"/>
                      </a:lnTo>
                      <a:lnTo>
                        <a:pt x="2" y="18"/>
                      </a:lnTo>
                      <a:lnTo>
                        <a:pt x="2" y="16"/>
                      </a:lnTo>
                      <a:lnTo>
                        <a:pt x="2" y="15"/>
                      </a:lnTo>
                      <a:lnTo>
                        <a:pt x="3" y="13"/>
                      </a:lnTo>
                      <a:lnTo>
                        <a:pt x="4" y="11"/>
                      </a:lnTo>
                      <a:lnTo>
                        <a:pt x="5" y="10"/>
                      </a:lnTo>
                      <a:lnTo>
                        <a:pt x="6" y="8"/>
                      </a:lnTo>
                      <a:lnTo>
                        <a:pt x="7" y="7"/>
                      </a:lnTo>
                      <a:lnTo>
                        <a:pt x="8" y="6"/>
                      </a:lnTo>
                      <a:lnTo>
                        <a:pt x="10" y="5"/>
                      </a:lnTo>
                      <a:lnTo>
                        <a:pt x="10" y="4"/>
                      </a:lnTo>
                      <a:lnTo>
                        <a:pt x="12" y="3"/>
                      </a:lnTo>
                      <a:lnTo>
                        <a:pt x="14" y="2"/>
                      </a:lnTo>
                      <a:lnTo>
                        <a:pt x="16" y="2"/>
                      </a:lnTo>
                      <a:lnTo>
                        <a:pt x="17" y="1"/>
                      </a:lnTo>
                      <a:lnTo>
                        <a:pt x="19" y="1"/>
                      </a:lnTo>
                      <a:lnTo>
                        <a:pt x="19" y="0"/>
                      </a:lnTo>
                      <a:lnTo>
                        <a:pt x="17" y="0"/>
                      </a:lnTo>
                      <a:lnTo>
                        <a:pt x="15" y="0"/>
                      </a:lnTo>
                      <a:lnTo>
                        <a:pt x="13" y="1"/>
                      </a:lnTo>
                      <a:lnTo>
                        <a:pt x="12" y="1"/>
                      </a:lnTo>
                      <a:lnTo>
                        <a:pt x="10" y="2"/>
                      </a:lnTo>
                      <a:lnTo>
                        <a:pt x="9" y="3"/>
                      </a:lnTo>
                      <a:lnTo>
                        <a:pt x="7" y="4"/>
                      </a:lnTo>
                      <a:lnTo>
                        <a:pt x="6" y="6"/>
                      </a:lnTo>
                      <a:lnTo>
                        <a:pt x="5" y="7"/>
                      </a:lnTo>
                      <a:lnTo>
                        <a:pt x="4" y="9"/>
                      </a:lnTo>
                      <a:lnTo>
                        <a:pt x="3" y="10"/>
                      </a:lnTo>
                      <a:lnTo>
                        <a:pt x="2" y="12"/>
                      </a:lnTo>
                      <a:lnTo>
                        <a:pt x="1" y="14"/>
                      </a:lnTo>
                      <a:lnTo>
                        <a:pt x="1" y="16"/>
                      </a:lnTo>
                      <a:lnTo>
                        <a:pt x="0" y="18"/>
                      </a:lnTo>
                      <a:lnTo>
                        <a:pt x="0" y="20"/>
                      </a:lnTo>
                      <a:lnTo>
                        <a:pt x="2" y="20"/>
                      </a:lnTo>
                      <a:close/>
                    </a:path>
                  </a:pathLst>
                </a:custGeom>
                <a:solidFill>
                  <a:srgbClr val="999999"/>
                </a:solidFill>
                <a:ln w="9525">
                  <a:noFill/>
                  <a:round/>
                  <a:headEnd/>
                  <a:tailEnd/>
                </a:ln>
              </p:spPr>
              <p:txBody>
                <a:bodyPr/>
                <a:lstStyle/>
                <a:p>
                  <a:endParaRPr lang="en-US"/>
                </a:p>
              </p:txBody>
            </p:sp>
            <p:sp>
              <p:nvSpPr>
                <p:cNvPr id="3497" name="Freeform 558"/>
                <p:cNvSpPr>
                  <a:spLocks/>
                </p:cNvSpPr>
                <p:nvPr/>
              </p:nvSpPr>
              <p:spPr bwMode="gray">
                <a:xfrm>
                  <a:off x="3975" y="3432"/>
                  <a:ext cx="19" cy="20"/>
                </a:xfrm>
                <a:custGeom>
                  <a:avLst/>
                  <a:gdLst>
                    <a:gd name="T0" fmla="*/ 19 w 19"/>
                    <a:gd name="T1" fmla="*/ 18 h 20"/>
                    <a:gd name="T2" fmla="*/ 19 w 19"/>
                    <a:gd name="T3" fmla="*/ 18 h 20"/>
                    <a:gd name="T4" fmla="*/ 17 w 19"/>
                    <a:gd name="T5" fmla="*/ 18 h 20"/>
                    <a:gd name="T6" fmla="*/ 16 w 19"/>
                    <a:gd name="T7" fmla="*/ 18 h 20"/>
                    <a:gd name="T8" fmla="*/ 14 w 19"/>
                    <a:gd name="T9" fmla="*/ 17 h 20"/>
                    <a:gd name="T10" fmla="*/ 12 w 19"/>
                    <a:gd name="T11" fmla="*/ 17 h 20"/>
                    <a:gd name="T12" fmla="*/ 10 w 19"/>
                    <a:gd name="T13" fmla="*/ 16 h 20"/>
                    <a:gd name="T14" fmla="*/ 10 w 19"/>
                    <a:gd name="T15" fmla="*/ 15 h 20"/>
                    <a:gd name="T16" fmla="*/ 8 w 19"/>
                    <a:gd name="T17" fmla="*/ 14 h 20"/>
                    <a:gd name="T18" fmla="*/ 7 w 19"/>
                    <a:gd name="T19" fmla="*/ 13 h 20"/>
                    <a:gd name="T20" fmla="*/ 6 w 19"/>
                    <a:gd name="T21" fmla="*/ 11 h 20"/>
                    <a:gd name="T22" fmla="*/ 5 w 19"/>
                    <a:gd name="T23" fmla="*/ 10 h 20"/>
                    <a:gd name="T24" fmla="*/ 4 w 19"/>
                    <a:gd name="T25" fmla="*/ 8 h 20"/>
                    <a:gd name="T26" fmla="*/ 3 w 19"/>
                    <a:gd name="T27" fmla="*/ 7 h 20"/>
                    <a:gd name="T28" fmla="*/ 2 w 19"/>
                    <a:gd name="T29" fmla="*/ 5 h 20"/>
                    <a:gd name="T30" fmla="*/ 2 w 19"/>
                    <a:gd name="T31" fmla="*/ 3 h 20"/>
                    <a:gd name="T32" fmla="*/ 2 w 19"/>
                    <a:gd name="T33" fmla="*/ 1 h 20"/>
                    <a:gd name="T34" fmla="*/ 2 w 19"/>
                    <a:gd name="T35" fmla="*/ 0 h 20"/>
                    <a:gd name="T36" fmla="*/ 0 w 19"/>
                    <a:gd name="T37" fmla="*/ 0 h 20"/>
                    <a:gd name="T38" fmla="*/ 0 w 19"/>
                    <a:gd name="T39" fmla="*/ 1 h 20"/>
                    <a:gd name="T40" fmla="*/ 1 w 19"/>
                    <a:gd name="T41" fmla="*/ 3 h 20"/>
                    <a:gd name="T42" fmla="*/ 1 w 19"/>
                    <a:gd name="T43" fmla="*/ 5 h 20"/>
                    <a:gd name="T44" fmla="*/ 2 w 19"/>
                    <a:gd name="T45" fmla="*/ 7 h 20"/>
                    <a:gd name="T46" fmla="*/ 3 w 19"/>
                    <a:gd name="T47" fmla="*/ 9 h 20"/>
                    <a:gd name="T48" fmla="*/ 4 w 19"/>
                    <a:gd name="T49" fmla="*/ 11 h 20"/>
                    <a:gd name="T50" fmla="*/ 5 w 19"/>
                    <a:gd name="T51" fmla="*/ 12 h 20"/>
                    <a:gd name="T52" fmla="*/ 6 w 19"/>
                    <a:gd name="T53" fmla="*/ 14 h 20"/>
                    <a:gd name="T54" fmla="*/ 7 w 19"/>
                    <a:gd name="T55" fmla="*/ 15 h 20"/>
                    <a:gd name="T56" fmla="*/ 9 w 19"/>
                    <a:gd name="T57" fmla="*/ 16 h 20"/>
                    <a:gd name="T58" fmla="*/ 10 w 19"/>
                    <a:gd name="T59" fmla="*/ 17 h 20"/>
                    <a:gd name="T60" fmla="*/ 12 w 19"/>
                    <a:gd name="T61" fmla="*/ 18 h 20"/>
                    <a:gd name="T62" fmla="*/ 13 w 19"/>
                    <a:gd name="T63" fmla="*/ 19 h 20"/>
                    <a:gd name="T64" fmla="*/ 15 w 19"/>
                    <a:gd name="T65" fmla="*/ 19 h 20"/>
                    <a:gd name="T66" fmla="*/ 17 w 19"/>
                    <a:gd name="T67" fmla="*/ 20 h 20"/>
                    <a:gd name="T68" fmla="*/ 19 w 19"/>
                    <a:gd name="T69" fmla="*/ 20 h 20"/>
                    <a:gd name="T70" fmla="*/ 19 w 19"/>
                    <a:gd name="T71" fmla="*/ 20 h 20"/>
                    <a:gd name="T72" fmla="*/ 19 w 19"/>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20"/>
                    <a:gd name="T113" fmla="*/ 19 w 19"/>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20">
                      <a:moveTo>
                        <a:pt x="19" y="18"/>
                      </a:moveTo>
                      <a:lnTo>
                        <a:pt x="19" y="18"/>
                      </a:lnTo>
                      <a:lnTo>
                        <a:pt x="17" y="18"/>
                      </a:lnTo>
                      <a:lnTo>
                        <a:pt x="16" y="18"/>
                      </a:lnTo>
                      <a:lnTo>
                        <a:pt x="14" y="17"/>
                      </a:lnTo>
                      <a:lnTo>
                        <a:pt x="12" y="17"/>
                      </a:lnTo>
                      <a:lnTo>
                        <a:pt x="10" y="16"/>
                      </a:lnTo>
                      <a:lnTo>
                        <a:pt x="10" y="15"/>
                      </a:lnTo>
                      <a:lnTo>
                        <a:pt x="8" y="14"/>
                      </a:lnTo>
                      <a:lnTo>
                        <a:pt x="7" y="13"/>
                      </a:lnTo>
                      <a:lnTo>
                        <a:pt x="6" y="11"/>
                      </a:lnTo>
                      <a:lnTo>
                        <a:pt x="5" y="10"/>
                      </a:lnTo>
                      <a:lnTo>
                        <a:pt x="4" y="8"/>
                      </a:lnTo>
                      <a:lnTo>
                        <a:pt x="3" y="7"/>
                      </a:lnTo>
                      <a:lnTo>
                        <a:pt x="2" y="5"/>
                      </a:lnTo>
                      <a:lnTo>
                        <a:pt x="2" y="3"/>
                      </a:lnTo>
                      <a:lnTo>
                        <a:pt x="2" y="1"/>
                      </a:lnTo>
                      <a:lnTo>
                        <a:pt x="2" y="0"/>
                      </a:lnTo>
                      <a:lnTo>
                        <a:pt x="0" y="0"/>
                      </a:lnTo>
                      <a:lnTo>
                        <a:pt x="0" y="1"/>
                      </a:lnTo>
                      <a:lnTo>
                        <a:pt x="1" y="3"/>
                      </a:lnTo>
                      <a:lnTo>
                        <a:pt x="1" y="5"/>
                      </a:lnTo>
                      <a:lnTo>
                        <a:pt x="2" y="7"/>
                      </a:lnTo>
                      <a:lnTo>
                        <a:pt x="3" y="9"/>
                      </a:lnTo>
                      <a:lnTo>
                        <a:pt x="4" y="11"/>
                      </a:lnTo>
                      <a:lnTo>
                        <a:pt x="5" y="12"/>
                      </a:lnTo>
                      <a:lnTo>
                        <a:pt x="6" y="14"/>
                      </a:lnTo>
                      <a:lnTo>
                        <a:pt x="7" y="15"/>
                      </a:lnTo>
                      <a:lnTo>
                        <a:pt x="9" y="16"/>
                      </a:lnTo>
                      <a:lnTo>
                        <a:pt x="10" y="17"/>
                      </a:lnTo>
                      <a:lnTo>
                        <a:pt x="12" y="18"/>
                      </a:lnTo>
                      <a:lnTo>
                        <a:pt x="13" y="19"/>
                      </a:lnTo>
                      <a:lnTo>
                        <a:pt x="15" y="19"/>
                      </a:lnTo>
                      <a:lnTo>
                        <a:pt x="17" y="20"/>
                      </a:lnTo>
                      <a:lnTo>
                        <a:pt x="19" y="20"/>
                      </a:lnTo>
                      <a:lnTo>
                        <a:pt x="19" y="18"/>
                      </a:lnTo>
                      <a:close/>
                    </a:path>
                  </a:pathLst>
                </a:custGeom>
                <a:solidFill>
                  <a:srgbClr val="999999"/>
                </a:solidFill>
                <a:ln w="9525">
                  <a:noFill/>
                  <a:round/>
                  <a:headEnd/>
                  <a:tailEnd/>
                </a:ln>
              </p:spPr>
              <p:txBody>
                <a:bodyPr/>
                <a:lstStyle/>
                <a:p>
                  <a:endParaRPr lang="en-US"/>
                </a:p>
              </p:txBody>
            </p:sp>
            <p:sp>
              <p:nvSpPr>
                <p:cNvPr id="3498" name="Freeform 559"/>
                <p:cNvSpPr>
                  <a:spLocks/>
                </p:cNvSpPr>
                <p:nvPr/>
              </p:nvSpPr>
              <p:spPr bwMode="gray">
                <a:xfrm>
                  <a:off x="3982" y="3416"/>
                  <a:ext cx="25" cy="26"/>
                </a:xfrm>
                <a:custGeom>
                  <a:avLst/>
                  <a:gdLst>
                    <a:gd name="T0" fmla="*/ 12 w 25"/>
                    <a:gd name="T1" fmla="*/ 26 h 26"/>
                    <a:gd name="T2" fmla="*/ 15 w 25"/>
                    <a:gd name="T3" fmla="*/ 26 h 26"/>
                    <a:gd name="T4" fmla="*/ 18 w 25"/>
                    <a:gd name="T5" fmla="*/ 25 h 26"/>
                    <a:gd name="T6" fmla="*/ 20 w 25"/>
                    <a:gd name="T7" fmla="*/ 24 h 26"/>
                    <a:gd name="T8" fmla="*/ 21 w 25"/>
                    <a:gd name="T9" fmla="*/ 22 h 26"/>
                    <a:gd name="T10" fmla="*/ 23 w 25"/>
                    <a:gd name="T11" fmla="*/ 20 h 26"/>
                    <a:gd name="T12" fmla="*/ 24 w 25"/>
                    <a:gd name="T13" fmla="*/ 18 h 26"/>
                    <a:gd name="T14" fmla="*/ 25 w 25"/>
                    <a:gd name="T15" fmla="*/ 16 h 26"/>
                    <a:gd name="T16" fmla="*/ 25 w 25"/>
                    <a:gd name="T17" fmla="*/ 14 h 26"/>
                    <a:gd name="T18" fmla="*/ 25 w 25"/>
                    <a:gd name="T19" fmla="*/ 11 h 26"/>
                    <a:gd name="T20" fmla="*/ 24 w 25"/>
                    <a:gd name="T21" fmla="*/ 8 h 26"/>
                    <a:gd name="T22" fmla="*/ 23 w 25"/>
                    <a:gd name="T23" fmla="*/ 6 h 26"/>
                    <a:gd name="T24" fmla="*/ 21 w 25"/>
                    <a:gd name="T25" fmla="*/ 4 h 26"/>
                    <a:gd name="T26" fmla="*/ 20 w 25"/>
                    <a:gd name="T27" fmla="*/ 2 h 26"/>
                    <a:gd name="T28" fmla="*/ 18 w 25"/>
                    <a:gd name="T29" fmla="*/ 1 h 26"/>
                    <a:gd name="T30" fmla="*/ 15 w 25"/>
                    <a:gd name="T31" fmla="*/ 0 h 26"/>
                    <a:gd name="T32" fmla="*/ 12 w 25"/>
                    <a:gd name="T33" fmla="*/ 0 h 26"/>
                    <a:gd name="T34" fmla="*/ 10 w 25"/>
                    <a:gd name="T35" fmla="*/ 0 h 26"/>
                    <a:gd name="T36" fmla="*/ 7 w 25"/>
                    <a:gd name="T37" fmla="*/ 1 h 26"/>
                    <a:gd name="T38" fmla="*/ 5 w 25"/>
                    <a:gd name="T39" fmla="*/ 2 h 26"/>
                    <a:gd name="T40" fmla="*/ 3 w 25"/>
                    <a:gd name="T41" fmla="*/ 4 h 26"/>
                    <a:gd name="T42" fmla="*/ 2 w 25"/>
                    <a:gd name="T43" fmla="*/ 6 h 26"/>
                    <a:gd name="T44" fmla="*/ 1 w 25"/>
                    <a:gd name="T45" fmla="*/ 8 h 26"/>
                    <a:gd name="T46" fmla="*/ 0 w 25"/>
                    <a:gd name="T47" fmla="*/ 11 h 26"/>
                    <a:gd name="T48" fmla="*/ 0 w 25"/>
                    <a:gd name="T49" fmla="*/ 14 h 26"/>
                    <a:gd name="T50" fmla="*/ 0 w 25"/>
                    <a:gd name="T51" fmla="*/ 16 h 26"/>
                    <a:gd name="T52" fmla="*/ 1 w 25"/>
                    <a:gd name="T53" fmla="*/ 18 h 26"/>
                    <a:gd name="T54" fmla="*/ 2 w 25"/>
                    <a:gd name="T55" fmla="*/ 20 h 26"/>
                    <a:gd name="T56" fmla="*/ 3 w 25"/>
                    <a:gd name="T57" fmla="*/ 22 h 26"/>
                    <a:gd name="T58" fmla="*/ 5 w 25"/>
                    <a:gd name="T59" fmla="*/ 24 h 26"/>
                    <a:gd name="T60" fmla="*/ 7 w 25"/>
                    <a:gd name="T61" fmla="*/ 25 h 26"/>
                    <a:gd name="T62" fmla="*/ 10 w 25"/>
                    <a:gd name="T63" fmla="*/ 26 h 26"/>
                    <a:gd name="T64" fmla="*/ 12 w 25"/>
                    <a:gd name="T65" fmla="*/ 26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6"/>
                    <a:gd name="T101" fmla="*/ 25 w 2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6">
                      <a:moveTo>
                        <a:pt x="12" y="26"/>
                      </a:moveTo>
                      <a:lnTo>
                        <a:pt x="15" y="26"/>
                      </a:lnTo>
                      <a:lnTo>
                        <a:pt x="18" y="25"/>
                      </a:lnTo>
                      <a:lnTo>
                        <a:pt x="20" y="24"/>
                      </a:lnTo>
                      <a:lnTo>
                        <a:pt x="21" y="22"/>
                      </a:lnTo>
                      <a:lnTo>
                        <a:pt x="23" y="20"/>
                      </a:lnTo>
                      <a:lnTo>
                        <a:pt x="24" y="18"/>
                      </a:lnTo>
                      <a:lnTo>
                        <a:pt x="25" y="16"/>
                      </a:lnTo>
                      <a:lnTo>
                        <a:pt x="25" y="14"/>
                      </a:lnTo>
                      <a:lnTo>
                        <a:pt x="25" y="11"/>
                      </a:lnTo>
                      <a:lnTo>
                        <a:pt x="24" y="8"/>
                      </a:lnTo>
                      <a:lnTo>
                        <a:pt x="23" y="6"/>
                      </a:lnTo>
                      <a:lnTo>
                        <a:pt x="21" y="4"/>
                      </a:lnTo>
                      <a:lnTo>
                        <a:pt x="20" y="2"/>
                      </a:lnTo>
                      <a:lnTo>
                        <a:pt x="18" y="1"/>
                      </a:lnTo>
                      <a:lnTo>
                        <a:pt x="15" y="0"/>
                      </a:lnTo>
                      <a:lnTo>
                        <a:pt x="12" y="0"/>
                      </a:lnTo>
                      <a:lnTo>
                        <a:pt x="10" y="0"/>
                      </a:lnTo>
                      <a:lnTo>
                        <a:pt x="7" y="1"/>
                      </a:lnTo>
                      <a:lnTo>
                        <a:pt x="5" y="2"/>
                      </a:lnTo>
                      <a:lnTo>
                        <a:pt x="3" y="4"/>
                      </a:lnTo>
                      <a:lnTo>
                        <a:pt x="2" y="6"/>
                      </a:lnTo>
                      <a:lnTo>
                        <a:pt x="1" y="8"/>
                      </a:lnTo>
                      <a:lnTo>
                        <a:pt x="0" y="11"/>
                      </a:lnTo>
                      <a:lnTo>
                        <a:pt x="0" y="14"/>
                      </a:lnTo>
                      <a:lnTo>
                        <a:pt x="0" y="16"/>
                      </a:lnTo>
                      <a:lnTo>
                        <a:pt x="1" y="18"/>
                      </a:lnTo>
                      <a:lnTo>
                        <a:pt x="2" y="20"/>
                      </a:lnTo>
                      <a:lnTo>
                        <a:pt x="3" y="22"/>
                      </a:lnTo>
                      <a:lnTo>
                        <a:pt x="5" y="24"/>
                      </a:lnTo>
                      <a:lnTo>
                        <a:pt x="7" y="25"/>
                      </a:lnTo>
                      <a:lnTo>
                        <a:pt x="10" y="26"/>
                      </a:lnTo>
                      <a:lnTo>
                        <a:pt x="12" y="26"/>
                      </a:lnTo>
                      <a:close/>
                    </a:path>
                  </a:pathLst>
                </a:custGeom>
                <a:solidFill>
                  <a:srgbClr val="CCCCCC"/>
                </a:solidFill>
                <a:ln w="9525">
                  <a:noFill/>
                  <a:round/>
                  <a:headEnd/>
                  <a:tailEnd/>
                </a:ln>
              </p:spPr>
              <p:txBody>
                <a:bodyPr/>
                <a:lstStyle/>
                <a:p>
                  <a:endParaRPr lang="en-US"/>
                </a:p>
              </p:txBody>
            </p:sp>
            <p:sp>
              <p:nvSpPr>
                <p:cNvPr id="3499" name="Freeform 560"/>
                <p:cNvSpPr>
                  <a:spLocks/>
                </p:cNvSpPr>
                <p:nvPr/>
              </p:nvSpPr>
              <p:spPr bwMode="gray">
                <a:xfrm>
                  <a:off x="3994" y="3430"/>
                  <a:ext cx="14" cy="13"/>
                </a:xfrm>
                <a:custGeom>
                  <a:avLst/>
                  <a:gdLst>
                    <a:gd name="T0" fmla="*/ 12 w 14"/>
                    <a:gd name="T1" fmla="*/ 0 h 13"/>
                    <a:gd name="T2" fmla="*/ 12 w 14"/>
                    <a:gd name="T3" fmla="*/ 0 h 13"/>
                    <a:gd name="T4" fmla="*/ 12 w 14"/>
                    <a:gd name="T5" fmla="*/ 2 h 13"/>
                    <a:gd name="T6" fmla="*/ 11 w 14"/>
                    <a:gd name="T7" fmla="*/ 4 h 13"/>
                    <a:gd name="T8" fmla="*/ 10 w 14"/>
                    <a:gd name="T9" fmla="*/ 6 h 13"/>
                    <a:gd name="T10" fmla="*/ 8 w 14"/>
                    <a:gd name="T11" fmla="*/ 8 h 13"/>
                    <a:gd name="T12" fmla="*/ 8 w 14"/>
                    <a:gd name="T13" fmla="*/ 9 h 13"/>
                    <a:gd name="T14" fmla="*/ 5 w 14"/>
                    <a:gd name="T15" fmla="*/ 10 h 13"/>
                    <a:gd name="T16" fmla="*/ 3 w 14"/>
                    <a:gd name="T17" fmla="*/ 11 h 13"/>
                    <a:gd name="T18" fmla="*/ 0 w 14"/>
                    <a:gd name="T19" fmla="*/ 11 h 13"/>
                    <a:gd name="T20" fmla="*/ 0 w 14"/>
                    <a:gd name="T21" fmla="*/ 13 h 13"/>
                    <a:gd name="T22" fmla="*/ 3 w 14"/>
                    <a:gd name="T23" fmla="*/ 13 h 13"/>
                    <a:gd name="T24" fmla="*/ 6 w 14"/>
                    <a:gd name="T25" fmla="*/ 12 h 13"/>
                    <a:gd name="T26" fmla="*/ 8 w 14"/>
                    <a:gd name="T27" fmla="*/ 11 h 13"/>
                    <a:gd name="T28" fmla="*/ 9 w 14"/>
                    <a:gd name="T29" fmla="*/ 9 h 13"/>
                    <a:gd name="T30" fmla="*/ 11 w 14"/>
                    <a:gd name="T31" fmla="*/ 7 h 13"/>
                    <a:gd name="T32" fmla="*/ 13 w 14"/>
                    <a:gd name="T33" fmla="*/ 4 h 13"/>
                    <a:gd name="T34" fmla="*/ 13 w 14"/>
                    <a:gd name="T35" fmla="*/ 2 h 13"/>
                    <a:gd name="T36" fmla="*/ 14 w 14"/>
                    <a:gd name="T37" fmla="*/ 0 h 13"/>
                    <a:gd name="T38" fmla="*/ 14 w 14"/>
                    <a:gd name="T39" fmla="*/ 0 h 13"/>
                    <a:gd name="T40" fmla="*/ 12 w 14"/>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3"/>
                    <a:gd name="T65" fmla="*/ 14 w 14"/>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3">
                      <a:moveTo>
                        <a:pt x="12" y="0"/>
                      </a:moveTo>
                      <a:lnTo>
                        <a:pt x="12" y="0"/>
                      </a:lnTo>
                      <a:lnTo>
                        <a:pt x="12" y="2"/>
                      </a:lnTo>
                      <a:lnTo>
                        <a:pt x="11" y="4"/>
                      </a:lnTo>
                      <a:lnTo>
                        <a:pt x="10" y="6"/>
                      </a:lnTo>
                      <a:lnTo>
                        <a:pt x="8" y="8"/>
                      </a:lnTo>
                      <a:lnTo>
                        <a:pt x="8" y="9"/>
                      </a:lnTo>
                      <a:lnTo>
                        <a:pt x="5" y="10"/>
                      </a:lnTo>
                      <a:lnTo>
                        <a:pt x="3" y="11"/>
                      </a:lnTo>
                      <a:lnTo>
                        <a:pt x="0" y="11"/>
                      </a:lnTo>
                      <a:lnTo>
                        <a:pt x="0" y="13"/>
                      </a:lnTo>
                      <a:lnTo>
                        <a:pt x="3" y="13"/>
                      </a:lnTo>
                      <a:lnTo>
                        <a:pt x="6" y="12"/>
                      </a:lnTo>
                      <a:lnTo>
                        <a:pt x="8" y="11"/>
                      </a:lnTo>
                      <a:lnTo>
                        <a:pt x="9" y="9"/>
                      </a:lnTo>
                      <a:lnTo>
                        <a:pt x="11" y="7"/>
                      </a:lnTo>
                      <a:lnTo>
                        <a:pt x="13" y="4"/>
                      </a:lnTo>
                      <a:lnTo>
                        <a:pt x="13" y="2"/>
                      </a:lnTo>
                      <a:lnTo>
                        <a:pt x="14" y="0"/>
                      </a:lnTo>
                      <a:lnTo>
                        <a:pt x="12" y="0"/>
                      </a:lnTo>
                      <a:close/>
                    </a:path>
                  </a:pathLst>
                </a:custGeom>
                <a:solidFill>
                  <a:srgbClr val="999999"/>
                </a:solidFill>
                <a:ln w="9525">
                  <a:noFill/>
                  <a:round/>
                  <a:headEnd/>
                  <a:tailEnd/>
                </a:ln>
              </p:spPr>
              <p:txBody>
                <a:bodyPr/>
                <a:lstStyle/>
                <a:p>
                  <a:endParaRPr lang="en-US"/>
                </a:p>
              </p:txBody>
            </p:sp>
            <p:sp>
              <p:nvSpPr>
                <p:cNvPr id="3500" name="Freeform 561"/>
                <p:cNvSpPr>
                  <a:spLocks/>
                </p:cNvSpPr>
                <p:nvPr/>
              </p:nvSpPr>
              <p:spPr bwMode="gray">
                <a:xfrm>
                  <a:off x="3994" y="3415"/>
                  <a:ext cx="14" cy="15"/>
                </a:xfrm>
                <a:custGeom>
                  <a:avLst/>
                  <a:gdLst>
                    <a:gd name="T0" fmla="*/ 0 w 14"/>
                    <a:gd name="T1" fmla="*/ 2 h 15"/>
                    <a:gd name="T2" fmla="*/ 0 w 14"/>
                    <a:gd name="T3" fmla="*/ 2 h 15"/>
                    <a:gd name="T4" fmla="*/ 3 w 14"/>
                    <a:gd name="T5" fmla="*/ 2 h 15"/>
                    <a:gd name="T6" fmla="*/ 5 w 14"/>
                    <a:gd name="T7" fmla="*/ 3 h 15"/>
                    <a:gd name="T8" fmla="*/ 8 w 14"/>
                    <a:gd name="T9" fmla="*/ 4 h 15"/>
                    <a:gd name="T10" fmla="*/ 8 w 14"/>
                    <a:gd name="T11" fmla="*/ 6 h 15"/>
                    <a:gd name="T12" fmla="*/ 10 w 14"/>
                    <a:gd name="T13" fmla="*/ 7 h 15"/>
                    <a:gd name="T14" fmla="*/ 11 w 14"/>
                    <a:gd name="T15" fmla="*/ 10 h 15"/>
                    <a:gd name="T16" fmla="*/ 12 w 14"/>
                    <a:gd name="T17" fmla="*/ 12 h 15"/>
                    <a:gd name="T18" fmla="*/ 12 w 14"/>
                    <a:gd name="T19" fmla="*/ 15 h 15"/>
                    <a:gd name="T20" fmla="*/ 14 w 14"/>
                    <a:gd name="T21" fmla="*/ 15 h 15"/>
                    <a:gd name="T22" fmla="*/ 13 w 14"/>
                    <a:gd name="T23" fmla="*/ 12 h 15"/>
                    <a:gd name="T24" fmla="*/ 13 w 14"/>
                    <a:gd name="T25" fmla="*/ 9 h 15"/>
                    <a:gd name="T26" fmla="*/ 11 w 14"/>
                    <a:gd name="T27" fmla="*/ 7 h 15"/>
                    <a:gd name="T28" fmla="*/ 9 w 14"/>
                    <a:gd name="T29" fmla="*/ 5 h 15"/>
                    <a:gd name="T30" fmla="*/ 8 w 14"/>
                    <a:gd name="T31" fmla="*/ 3 h 15"/>
                    <a:gd name="T32" fmla="*/ 6 w 14"/>
                    <a:gd name="T33" fmla="*/ 1 h 15"/>
                    <a:gd name="T34" fmla="*/ 3 w 14"/>
                    <a:gd name="T35" fmla="*/ 1 h 15"/>
                    <a:gd name="T36" fmla="*/ 0 w 14"/>
                    <a:gd name="T37" fmla="*/ 0 h 15"/>
                    <a:gd name="T38" fmla="*/ 0 w 14"/>
                    <a:gd name="T39" fmla="*/ 0 h 15"/>
                    <a:gd name="T40" fmla="*/ 0 w 14"/>
                    <a:gd name="T41" fmla="*/ 2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5"/>
                    <a:gd name="T65" fmla="*/ 14 w 14"/>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5">
                      <a:moveTo>
                        <a:pt x="0" y="2"/>
                      </a:moveTo>
                      <a:lnTo>
                        <a:pt x="0" y="2"/>
                      </a:lnTo>
                      <a:lnTo>
                        <a:pt x="3" y="2"/>
                      </a:lnTo>
                      <a:lnTo>
                        <a:pt x="5" y="3"/>
                      </a:lnTo>
                      <a:lnTo>
                        <a:pt x="8" y="4"/>
                      </a:lnTo>
                      <a:lnTo>
                        <a:pt x="8" y="6"/>
                      </a:lnTo>
                      <a:lnTo>
                        <a:pt x="10" y="7"/>
                      </a:lnTo>
                      <a:lnTo>
                        <a:pt x="11" y="10"/>
                      </a:lnTo>
                      <a:lnTo>
                        <a:pt x="12" y="12"/>
                      </a:lnTo>
                      <a:lnTo>
                        <a:pt x="12" y="15"/>
                      </a:lnTo>
                      <a:lnTo>
                        <a:pt x="14" y="15"/>
                      </a:lnTo>
                      <a:lnTo>
                        <a:pt x="13" y="12"/>
                      </a:lnTo>
                      <a:lnTo>
                        <a:pt x="13" y="9"/>
                      </a:lnTo>
                      <a:lnTo>
                        <a:pt x="11" y="7"/>
                      </a:lnTo>
                      <a:lnTo>
                        <a:pt x="9" y="5"/>
                      </a:lnTo>
                      <a:lnTo>
                        <a:pt x="8" y="3"/>
                      </a:lnTo>
                      <a:lnTo>
                        <a:pt x="6" y="1"/>
                      </a:lnTo>
                      <a:lnTo>
                        <a:pt x="3" y="1"/>
                      </a:lnTo>
                      <a:lnTo>
                        <a:pt x="0" y="0"/>
                      </a:lnTo>
                      <a:lnTo>
                        <a:pt x="0" y="2"/>
                      </a:lnTo>
                      <a:close/>
                    </a:path>
                  </a:pathLst>
                </a:custGeom>
                <a:solidFill>
                  <a:srgbClr val="999999"/>
                </a:solidFill>
                <a:ln w="9525">
                  <a:noFill/>
                  <a:round/>
                  <a:headEnd/>
                  <a:tailEnd/>
                </a:ln>
              </p:spPr>
              <p:txBody>
                <a:bodyPr/>
                <a:lstStyle/>
                <a:p>
                  <a:endParaRPr lang="en-US"/>
                </a:p>
              </p:txBody>
            </p:sp>
            <p:sp>
              <p:nvSpPr>
                <p:cNvPr id="3501" name="Freeform 562"/>
                <p:cNvSpPr>
                  <a:spLocks/>
                </p:cNvSpPr>
                <p:nvPr/>
              </p:nvSpPr>
              <p:spPr bwMode="gray">
                <a:xfrm>
                  <a:off x="3981" y="3415"/>
                  <a:ext cx="13" cy="15"/>
                </a:xfrm>
                <a:custGeom>
                  <a:avLst/>
                  <a:gdLst>
                    <a:gd name="T0" fmla="*/ 2 w 13"/>
                    <a:gd name="T1" fmla="*/ 15 h 15"/>
                    <a:gd name="T2" fmla="*/ 2 w 13"/>
                    <a:gd name="T3" fmla="*/ 15 h 15"/>
                    <a:gd name="T4" fmla="*/ 2 w 13"/>
                    <a:gd name="T5" fmla="*/ 12 h 15"/>
                    <a:gd name="T6" fmla="*/ 3 w 13"/>
                    <a:gd name="T7" fmla="*/ 10 h 15"/>
                    <a:gd name="T8" fmla="*/ 4 w 13"/>
                    <a:gd name="T9" fmla="*/ 7 h 15"/>
                    <a:gd name="T10" fmla="*/ 4 w 13"/>
                    <a:gd name="T11" fmla="*/ 6 h 15"/>
                    <a:gd name="T12" fmla="*/ 6 w 13"/>
                    <a:gd name="T13" fmla="*/ 4 h 15"/>
                    <a:gd name="T14" fmla="*/ 8 w 13"/>
                    <a:gd name="T15" fmla="*/ 3 h 15"/>
                    <a:gd name="T16" fmla="*/ 11 w 13"/>
                    <a:gd name="T17" fmla="*/ 2 h 15"/>
                    <a:gd name="T18" fmla="*/ 13 w 13"/>
                    <a:gd name="T19" fmla="*/ 2 h 15"/>
                    <a:gd name="T20" fmla="*/ 13 w 13"/>
                    <a:gd name="T21" fmla="*/ 0 h 15"/>
                    <a:gd name="T22" fmla="*/ 10 w 13"/>
                    <a:gd name="T23" fmla="*/ 1 h 15"/>
                    <a:gd name="T24" fmla="*/ 8 w 13"/>
                    <a:gd name="T25" fmla="*/ 1 h 15"/>
                    <a:gd name="T26" fmla="*/ 5 w 13"/>
                    <a:gd name="T27" fmla="*/ 3 h 15"/>
                    <a:gd name="T28" fmla="*/ 4 w 13"/>
                    <a:gd name="T29" fmla="*/ 5 h 15"/>
                    <a:gd name="T30" fmla="*/ 2 w 13"/>
                    <a:gd name="T31" fmla="*/ 7 h 15"/>
                    <a:gd name="T32" fmla="*/ 1 w 13"/>
                    <a:gd name="T33" fmla="*/ 9 h 15"/>
                    <a:gd name="T34" fmla="*/ 0 w 13"/>
                    <a:gd name="T35" fmla="*/ 12 h 15"/>
                    <a:gd name="T36" fmla="*/ 0 w 13"/>
                    <a:gd name="T37" fmla="*/ 15 h 15"/>
                    <a:gd name="T38" fmla="*/ 0 w 13"/>
                    <a:gd name="T39" fmla="*/ 15 h 15"/>
                    <a:gd name="T40" fmla="*/ 2 w 13"/>
                    <a:gd name="T41" fmla="*/ 15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5"/>
                    <a:gd name="T65" fmla="*/ 13 w 1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5">
                      <a:moveTo>
                        <a:pt x="2" y="15"/>
                      </a:moveTo>
                      <a:lnTo>
                        <a:pt x="2" y="15"/>
                      </a:lnTo>
                      <a:lnTo>
                        <a:pt x="2" y="12"/>
                      </a:lnTo>
                      <a:lnTo>
                        <a:pt x="3" y="10"/>
                      </a:lnTo>
                      <a:lnTo>
                        <a:pt x="4" y="7"/>
                      </a:lnTo>
                      <a:lnTo>
                        <a:pt x="4" y="6"/>
                      </a:lnTo>
                      <a:lnTo>
                        <a:pt x="6" y="4"/>
                      </a:lnTo>
                      <a:lnTo>
                        <a:pt x="8" y="3"/>
                      </a:lnTo>
                      <a:lnTo>
                        <a:pt x="11" y="2"/>
                      </a:lnTo>
                      <a:lnTo>
                        <a:pt x="13" y="2"/>
                      </a:lnTo>
                      <a:lnTo>
                        <a:pt x="13" y="0"/>
                      </a:lnTo>
                      <a:lnTo>
                        <a:pt x="10" y="1"/>
                      </a:lnTo>
                      <a:lnTo>
                        <a:pt x="8" y="1"/>
                      </a:lnTo>
                      <a:lnTo>
                        <a:pt x="5" y="3"/>
                      </a:lnTo>
                      <a:lnTo>
                        <a:pt x="4" y="5"/>
                      </a:lnTo>
                      <a:lnTo>
                        <a:pt x="2" y="7"/>
                      </a:lnTo>
                      <a:lnTo>
                        <a:pt x="1" y="9"/>
                      </a:lnTo>
                      <a:lnTo>
                        <a:pt x="0" y="12"/>
                      </a:lnTo>
                      <a:lnTo>
                        <a:pt x="0" y="15"/>
                      </a:lnTo>
                      <a:lnTo>
                        <a:pt x="2" y="15"/>
                      </a:lnTo>
                      <a:close/>
                    </a:path>
                  </a:pathLst>
                </a:custGeom>
                <a:solidFill>
                  <a:srgbClr val="999999"/>
                </a:solidFill>
                <a:ln w="9525">
                  <a:noFill/>
                  <a:round/>
                  <a:headEnd/>
                  <a:tailEnd/>
                </a:ln>
              </p:spPr>
              <p:txBody>
                <a:bodyPr/>
                <a:lstStyle/>
                <a:p>
                  <a:endParaRPr lang="en-US"/>
                </a:p>
              </p:txBody>
            </p:sp>
            <p:sp>
              <p:nvSpPr>
                <p:cNvPr id="3502" name="Freeform 563"/>
                <p:cNvSpPr>
                  <a:spLocks/>
                </p:cNvSpPr>
                <p:nvPr/>
              </p:nvSpPr>
              <p:spPr bwMode="gray">
                <a:xfrm>
                  <a:off x="3981" y="3430"/>
                  <a:ext cx="13" cy="13"/>
                </a:xfrm>
                <a:custGeom>
                  <a:avLst/>
                  <a:gdLst>
                    <a:gd name="T0" fmla="*/ 13 w 13"/>
                    <a:gd name="T1" fmla="*/ 11 h 13"/>
                    <a:gd name="T2" fmla="*/ 13 w 13"/>
                    <a:gd name="T3" fmla="*/ 11 h 13"/>
                    <a:gd name="T4" fmla="*/ 11 w 13"/>
                    <a:gd name="T5" fmla="*/ 11 h 13"/>
                    <a:gd name="T6" fmla="*/ 8 w 13"/>
                    <a:gd name="T7" fmla="*/ 10 h 13"/>
                    <a:gd name="T8" fmla="*/ 6 w 13"/>
                    <a:gd name="T9" fmla="*/ 9 h 13"/>
                    <a:gd name="T10" fmla="*/ 4 w 13"/>
                    <a:gd name="T11" fmla="*/ 8 h 13"/>
                    <a:gd name="T12" fmla="*/ 4 w 13"/>
                    <a:gd name="T13" fmla="*/ 6 h 13"/>
                    <a:gd name="T14" fmla="*/ 3 w 13"/>
                    <a:gd name="T15" fmla="*/ 4 h 13"/>
                    <a:gd name="T16" fmla="*/ 2 w 13"/>
                    <a:gd name="T17" fmla="*/ 2 h 13"/>
                    <a:gd name="T18" fmla="*/ 2 w 13"/>
                    <a:gd name="T19" fmla="*/ 0 h 13"/>
                    <a:gd name="T20" fmla="*/ 0 w 13"/>
                    <a:gd name="T21" fmla="*/ 0 h 13"/>
                    <a:gd name="T22" fmla="*/ 0 w 13"/>
                    <a:gd name="T23" fmla="*/ 2 h 13"/>
                    <a:gd name="T24" fmla="*/ 1 w 13"/>
                    <a:gd name="T25" fmla="*/ 4 h 13"/>
                    <a:gd name="T26" fmla="*/ 2 w 13"/>
                    <a:gd name="T27" fmla="*/ 7 h 13"/>
                    <a:gd name="T28" fmla="*/ 4 w 13"/>
                    <a:gd name="T29" fmla="*/ 9 h 13"/>
                    <a:gd name="T30" fmla="*/ 5 w 13"/>
                    <a:gd name="T31" fmla="*/ 11 h 13"/>
                    <a:gd name="T32" fmla="*/ 8 w 13"/>
                    <a:gd name="T33" fmla="*/ 12 h 13"/>
                    <a:gd name="T34" fmla="*/ 10 w 13"/>
                    <a:gd name="T35" fmla="*/ 13 h 13"/>
                    <a:gd name="T36" fmla="*/ 13 w 13"/>
                    <a:gd name="T37" fmla="*/ 13 h 13"/>
                    <a:gd name="T38" fmla="*/ 13 w 13"/>
                    <a:gd name="T39" fmla="*/ 13 h 13"/>
                    <a:gd name="T40" fmla="*/ 13 w 13"/>
                    <a:gd name="T41" fmla="*/ 1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3"/>
                    <a:gd name="T65" fmla="*/ 13 w 1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3">
                      <a:moveTo>
                        <a:pt x="13" y="11"/>
                      </a:moveTo>
                      <a:lnTo>
                        <a:pt x="13" y="11"/>
                      </a:lnTo>
                      <a:lnTo>
                        <a:pt x="11" y="11"/>
                      </a:lnTo>
                      <a:lnTo>
                        <a:pt x="8" y="10"/>
                      </a:lnTo>
                      <a:lnTo>
                        <a:pt x="6" y="9"/>
                      </a:lnTo>
                      <a:lnTo>
                        <a:pt x="4" y="8"/>
                      </a:lnTo>
                      <a:lnTo>
                        <a:pt x="4" y="6"/>
                      </a:lnTo>
                      <a:lnTo>
                        <a:pt x="3" y="4"/>
                      </a:lnTo>
                      <a:lnTo>
                        <a:pt x="2" y="2"/>
                      </a:lnTo>
                      <a:lnTo>
                        <a:pt x="2" y="0"/>
                      </a:lnTo>
                      <a:lnTo>
                        <a:pt x="0" y="0"/>
                      </a:lnTo>
                      <a:lnTo>
                        <a:pt x="0" y="2"/>
                      </a:lnTo>
                      <a:lnTo>
                        <a:pt x="1" y="4"/>
                      </a:lnTo>
                      <a:lnTo>
                        <a:pt x="2" y="7"/>
                      </a:lnTo>
                      <a:lnTo>
                        <a:pt x="4" y="9"/>
                      </a:lnTo>
                      <a:lnTo>
                        <a:pt x="5" y="11"/>
                      </a:lnTo>
                      <a:lnTo>
                        <a:pt x="8" y="12"/>
                      </a:lnTo>
                      <a:lnTo>
                        <a:pt x="10" y="13"/>
                      </a:lnTo>
                      <a:lnTo>
                        <a:pt x="13" y="13"/>
                      </a:lnTo>
                      <a:lnTo>
                        <a:pt x="13" y="11"/>
                      </a:lnTo>
                      <a:close/>
                    </a:path>
                  </a:pathLst>
                </a:custGeom>
                <a:solidFill>
                  <a:srgbClr val="999999"/>
                </a:solidFill>
                <a:ln w="9525">
                  <a:noFill/>
                  <a:round/>
                  <a:headEnd/>
                  <a:tailEnd/>
                </a:ln>
              </p:spPr>
              <p:txBody>
                <a:bodyPr/>
                <a:lstStyle/>
                <a:p>
                  <a:endParaRPr lang="en-US"/>
                </a:p>
              </p:txBody>
            </p:sp>
            <p:sp>
              <p:nvSpPr>
                <p:cNvPr id="3503" name="Freeform 564"/>
                <p:cNvSpPr>
                  <a:spLocks/>
                </p:cNvSpPr>
                <p:nvPr/>
              </p:nvSpPr>
              <p:spPr bwMode="gray">
                <a:xfrm>
                  <a:off x="4069" y="3528"/>
                  <a:ext cx="36" cy="17"/>
                </a:xfrm>
                <a:custGeom>
                  <a:avLst/>
                  <a:gdLst>
                    <a:gd name="T0" fmla="*/ 36 w 36"/>
                    <a:gd name="T1" fmla="*/ 12 h 17"/>
                    <a:gd name="T2" fmla="*/ 36 w 36"/>
                    <a:gd name="T3" fmla="*/ 13 h 17"/>
                    <a:gd name="T4" fmla="*/ 35 w 36"/>
                    <a:gd name="T5" fmla="*/ 14 h 17"/>
                    <a:gd name="T6" fmla="*/ 35 w 36"/>
                    <a:gd name="T7" fmla="*/ 16 h 17"/>
                    <a:gd name="T8" fmla="*/ 34 w 36"/>
                    <a:gd name="T9" fmla="*/ 16 h 17"/>
                    <a:gd name="T10" fmla="*/ 33 w 36"/>
                    <a:gd name="T11" fmla="*/ 16 h 17"/>
                    <a:gd name="T12" fmla="*/ 31 w 36"/>
                    <a:gd name="T13" fmla="*/ 16 h 17"/>
                    <a:gd name="T14" fmla="*/ 29 w 36"/>
                    <a:gd name="T15" fmla="*/ 17 h 17"/>
                    <a:gd name="T16" fmla="*/ 27 w 36"/>
                    <a:gd name="T17" fmla="*/ 17 h 17"/>
                    <a:gd name="T18" fmla="*/ 25 w 36"/>
                    <a:gd name="T19" fmla="*/ 17 h 17"/>
                    <a:gd name="T20" fmla="*/ 22 w 36"/>
                    <a:gd name="T21" fmla="*/ 17 h 17"/>
                    <a:gd name="T22" fmla="*/ 20 w 36"/>
                    <a:gd name="T23" fmla="*/ 17 h 17"/>
                    <a:gd name="T24" fmla="*/ 18 w 36"/>
                    <a:gd name="T25" fmla="*/ 17 h 17"/>
                    <a:gd name="T26" fmla="*/ 17 w 36"/>
                    <a:gd name="T27" fmla="*/ 17 h 17"/>
                    <a:gd name="T28" fmla="*/ 15 w 36"/>
                    <a:gd name="T29" fmla="*/ 17 h 17"/>
                    <a:gd name="T30" fmla="*/ 13 w 36"/>
                    <a:gd name="T31" fmla="*/ 16 h 17"/>
                    <a:gd name="T32" fmla="*/ 11 w 36"/>
                    <a:gd name="T33" fmla="*/ 16 h 17"/>
                    <a:gd name="T34" fmla="*/ 9 w 36"/>
                    <a:gd name="T35" fmla="*/ 16 h 17"/>
                    <a:gd name="T36" fmla="*/ 7 w 36"/>
                    <a:gd name="T37" fmla="*/ 15 h 17"/>
                    <a:gd name="T38" fmla="*/ 5 w 36"/>
                    <a:gd name="T39" fmla="*/ 15 h 17"/>
                    <a:gd name="T40" fmla="*/ 3 w 36"/>
                    <a:gd name="T41" fmla="*/ 14 h 17"/>
                    <a:gd name="T42" fmla="*/ 2 w 36"/>
                    <a:gd name="T43" fmla="*/ 14 h 17"/>
                    <a:gd name="T44" fmla="*/ 1 w 36"/>
                    <a:gd name="T45" fmla="*/ 13 h 17"/>
                    <a:gd name="T46" fmla="*/ 0 w 36"/>
                    <a:gd name="T47" fmla="*/ 12 h 17"/>
                    <a:gd name="T48" fmla="*/ 0 w 36"/>
                    <a:gd name="T49" fmla="*/ 11 h 17"/>
                    <a:gd name="T50" fmla="*/ 0 w 36"/>
                    <a:gd name="T51" fmla="*/ 9 h 17"/>
                    <a:gd name="T52" fmla="*/ 0 w 36"/>
                    <a:gd name="T53" fmla="*/ 8 h 17"/>
                    <a:gd name="T54" fmla="*/ 0 w 36"/>
                    <a:gd name="T55" fmla="*/ 7 h 17"/>
                    <a:gd name="T56" fmla="*/ 0 w 36"/>
                    <a:gd name="T57" fmla="*/ 5 h 17"/>
                    <a:gd name="T58" fmla="*/ 0 w 36"/>
                    <a:gd name="T59" fmla="*/ 4 h 17"/>
                    <a:gd name="T60" fmla="*/ 0 w 36"/>
                    <a:gd name="T61" fmla="*/ 4 h 17"/>
                    <a:gd name="T62" fmla="*/ 0 w 36"/>
                    <a:gd name="T63" fmla="*/ 4 h 17"/>
                    <a:gd name="T64" fmla="*/ 1 w 36"/>
                    <a:gd name="T65" fmla="*/ 3 h 17"/>
                    <a:gd name="T66" fmla="*/ 1 w 36"/>
                    <a:gd name="T67" fmla="*/ 2 h 17"/>
                    <a:gd name="T68" fmla="*/ 2 w 36"/>
                    <a:gd name="T69" fmla="*/ 2 h 17"/>
                    <a:gd name="T70" fmla="*/ 3 w 36"/>
                    <a:gd name="T71" fmla="*/ 1 h 17"/>
                    <a:gd name="T72" fmla="*/ 4 w 36"/>
                    <a:gd name="T73" fmla="*/ 1 h 17"/>
                    <a:gd name="T74" fmla="*/ 6 w 36"/>
                    <a:gd name="T75" fmla="*/ 1 h 17"/>
                    <a:gd name="T76" fmla="*/ 9 w 36"/>
                    <a:gd name="T77" fmla="*/ 0 h 17"/>
                    <a:gd name="T78" fmla="*/ 11 w 36"/>
                    <a:gd name="T79" fmla="*/ 0 h 17"/>
                    <a:gd name="T80" fmla="*/ 13 w 36"/>
                    <a:gd name="T81" fmla="*/ 0 h 17"/>
                    <a:gd name="T82" fmla="*/ 15 w 36"/>
                    <a:gd name="T83" fmla="*/ 0 h 17"/>
                    <a:gd name="T84" fmla="*/ 17 w 36"/>
                    <a:gd name="T85" fmla="*/ 0 h 17"/>
                    <a:gd name="T86" fmla="*/ 19 w 36"/>
                    <a:gd name="T87" fmla="*/ 0 h 17"/>
                    <a:gd name="T88" fmla="*/ 21 w 36"/>
                    <a:gd name="T89" fmla="*/ 0 h 17"/>
                    <a:gd name="T90" fmla="*/ 21 w 36"/>
                    <a:gd name="T91" fmla="*/ 0 h 17"/>
                    <a:gd name="T92" fmla="*/ 23 w 36"/>
                    <a:gd name="T93" fmla="*/ 2 h 17"/>
                    <a:gd name="T94" fmla="*/ 26 w 36"/>
                    <a:gd name="T95" fmla="*/ 4 h 17"/>
                    <a:gd name="T96" fmla="*/ 29 w 36"/>
                    <a:gd name="T97" fmla="*/ 5 h 17"/>
                    <a:gd name="T98" fmla="*/ 32 w 36"/>
                    <a:gd name="T99" fmla="*/ 8 h 17"/>
                    <a:gd name="T100" fmla="*/ 34 w 36"/>
                    <a:gd name="T101" fmla="*/ 10 h 17"/>
                    <a:gd name="T102" fmla="*/ 36 w 36"/>
                    <a:gd name="T103" fmla="*/ 11 h 17"/>
                    <a:gd name="T104" fmla="*/ 36 w 36"/>
                    <a:gd name="T105" fmla="*/ 12 h 17"/>
                    <a:gd name="T106" fmla="*/ 36 w 36"/>
                    <a:gd name="T107" fmla="*/ 12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17"/>
                    <a:gd name="T164" fmla="*/ 36 w 36"/>
                    <a:gd name="T165" fmla="*/ 17 h 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17">
                      <a:moveTo>
                        <a:pt x="36" y="12"/>
                      </a:moveTo>
                      <a:lnTo>
                        <a:pt x="36" y="13"/>
                      </a:lnTo>
                      <a:lnTo>
                        <a:pt x="35" y="14"/>
                      </a:lnTo>
                      <a:lnTo>
                        <a:pt x="35" y="16"/>
                      </a:lnTo>
                      <a:lnTo>
                        <a:pt x="34" y="16"/>
                      </a:lnTo>
                      <a:lnTo>
                        <a:pt x="33" y="16"/>
                      </a:lnTo>
                      <a:lnTo>
                        <a:pt x="31" y="16"/>
                      </a:lnTo>
                      <a:lnTo>
                        <a:pt x="29" y="17"/>
                      </a:lnTo>
                      <a:lnTo>
                        <a:pt x="27" y="17"/>
                      </a:lnTo>
                      <a:lnTo>
                        <a:pt x="25" y="17"/>
                      </a:lnTo>
                      <a:lnTo>
                        <a:pt x="22" y="17"/>
                      </a:lnTo>
                      <a:lnTo>
                        <a:pt x="20" y="17"/>
                      </a:lnTo>
                      <a:lnTo>
                        <a:pt x="18" y="17"/>
                      </a:lnTo>
                      <a:lnTo>
                        <a:pt x="17" y="17"/>
                      </a:lnTo>
                      <a:lnTo>
                        <a:pt x="15" y="17"/>
                      </a:lnTo>
                      <a:lnTo>
                        <a:pt x="13" y="16"/>
                      </a:lnTo>
                      <a:lnTo>
                        <a:pt x="11" y="16"/>
                      </a:lnTo>
                      <a:lnTo>
                        <a:pt x="9" y="16"/>
                      </a:lnTo>
                      <a:lnTo>
                        <a:pt x="7" y="15"/>
                      </a:lnTo>
                      <a:lnTo>
                        <a:pt x="5" y="15"/>
                      </a:lnTo>
                      <a:lnTo>
                        <a:pt x="3" y="14"/>
                      </a:lnTo>
                      <a:lnTo>
                        <a:pt x="2" y="14"/>
                      </a:lnTo>
                      <a:lnTo>
                        <a:pt x="1" y="13"/>
                      </a:lnTo>
                      <a:lnTo>
                        <a:pt x="0" y="12"/>
                      </a:lnTo>
                      <a:lnTo>
                        <a:pt x="0" y="11"/>
                      </a:lnTo>
                      <a:lnTo>
                        <a:pt x="0" y="9"/>
                      </a:lnTo>
                      <a:lnTo>
                        <a:pt x="0" y="8"/>
                      </a:lnTo>
                      <a:lnTo>
                        <a:pt x="0" y="7"/>
                      </a:lnTo>
                      <a:lnTo>
                        <a:pt x="0" y="5"/>
                      </a:lnTo>
                      <a:lnTo>
                        <a:pt x="0" y="4"/>
                      </a:lnTo>
                      <a:lnTo>
                        <a:pt x="1" y="3"/>
                      </a:lnTo>
                      <a:lnTo>
                        <a:pt x="1" y="2"/>
                      </a:lnTo>
                      <a:lnTo>
                        <a:pt x="2" y="2"/>
                      </a:lnTo>
                      <a:lnTo>
                        <a:pt x="3" y="1"/>
                      </a:lnTo>
                      <a:lnTo>
                        <a:pt x="4" y="1"/>
                      </a:lnTo>
                      <a:lnTo>
                        <a:pt x="6" y="1"/>
                      </a:lnTo>
                      <a:lnTo>
                        <a:pt x="9" y="0"/>
                      </a:lnTo>
                      <a:lnTo>
                        <a:pt x="11" y="0"/>
                      </a:lnTo>
                      <a:lnTo>
                        <a:pt x="13" y="0"/>
                      </a:lnTo>
                      <a:lnTo>
                        <a:pt x="15" y="0"/>
                      </a:lnTo>
                      <a:lnTo>
                        <a:pt x="17" y="0"/>
                      </a:lnTo>
                      <a:lnTo>
                        <a:pt x="19" y="0"/>
                      </a:lnTo>
                      <a:lnTo>
                        <a:pt x="21" y="0"/>
                      </a:lnTo>
                      <a:lnTo>
                        <a:pt x="23" y="2"/>
                      </a:lnTo>
                      <a:lnTo>
                        <a:pt x="26" y="4"/>
                      </a:lnTo>
                      <a:lnTo>
                        <a:pt x="29" y="5"/>
                      </a:lnTo>
                      <a:lnTo>
                        <a:pt x="32" y="8"/>
                      </a:lnTo>
                      <a:lnTo>
                        <a:pt x="34" y="10"/>
                      </a:lnTo>
                      <a:lnTo>
                        <a:pt x="36" y="11"/>
                      </a:lnTo>
                      <a:lnTo>
                        <a:pt x="36" y="12"/>
                      </a:lnTo>
                      <a:close/>
                    </a:path>
                  </a:pathLst>
                </a:custGeom>
                <a:solidFill>
                  <a:srgbClr val="FFCC99"/>
                </a:solidFill>
                <a:ln w="9525">
                  <a:noFill/>
                  <a:round/>
                  <a:headEnd/>
                  <a:tailEnd/>
                </a:ln>
              </p:spPr>
              <p:txBody>
                <a:bodyPr/>
                <a:lstStyle/>
                <a:p>
                  <a:endParaRPr lang="en-US"/>
                </a:p>
              </p:txBody>
            </p:sp>
            <p:sp>
              <p:nvSpPr>
                <p:cNvPr id="3504" name="Freeform 565"/>
                <p:cNvSpPr>
                  <a:spLocks/>
                </p:cNvSpPr>
                <p:nvPr/>
              </p:nvSpPr>
              <p:spPr bwMode="gray">
                <a:xfrm>
                  <a:off x="4103" y="3540"/>
                  <a:ext cx="3" cy="5"/>
                </a:xfrm>
                <a:custGeom>
                  <a:avLst/>
                  <a:gdLst>
                    <a:gd name="T0" fmla="*/ 0 w 3"/>
                    <a:gd name="T1" fmla="*/ 5 h 5"/>
                    <a:gd name="T2" fmla="*/ 0 w 3"/>
                    <a:gd name="T3" fmla="*/ 5 h 5"/>
                    <a:gd name="T4" fmla="*/ 1 w 3"/>
                    <a:gd name="T5" fmla="*/ 4 h 5"/>
                    <a:gd name="T6" fmla="*/ 2 w 3"/>
                    <a:gd name="T7" fmla="*/ 3 h 5"/>
                    <a:gd name="T8" fmla="*/ 3 w 3"/>
                    <a:gd name="T9" fmla="*/ 1 h 5"/>
                    <a:gd name="T10" fmla="*/ 3 w 3"/>
                    <a:gd name="T11" fmla="*/ 0 h 5"/>
                    <a:gd name="T12" fmla="*/ 2 w 3"/>
                    <a:gd name="T13" fmla="*/ 0 h 5"/>
                    <a:gd name="T14" fmla="*/ 1 w 3"/>
                    <a:gd name="T15" fmla="*/ 1 h 5"/>
                    <a:gd name="T16" fmla="*/ 1 w 3"/>
                    <a:gd name="T17" fmla="*/ 2 h 5"/>
                    <a:gd name="T18" fmla="*/ 0 w 3"/>
                    <a:gd name="T19" fmla="*/ 3 h 5"/>
                    <a:gd name="T20" fmla="*/ 0 w 3"/>
                    <a:gd name="T21" fmla="*/ 3 h 5"/>
                    <a:gd name="T22" fmla="*/ 0 w 3"/>
                    <a:gd name="T23" fmla="*/ 3 h 5"/>
                    <a:gd name="T24" fmla="*/ 0 w 3"/>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0" y="5"/>
                      </a:moveTo>
                      <a:lnTo>
                        <a:pt x="0" y="5"/>
                      </a:lnTo>
                      <a:lnTo>
                        <a:pt x="1" y="4"/>
                      </a:lnTo>
                      <a:lnTo>
                        <a:pt x="2" y="3"/>
                      </a:lnTo>
                      <a:lnTo>
                        <a:pt x="3" y="1"/>
                      </a:lnTo>
                      <a:lnTo>
                        <a:pt x="3" y="0"/>
                      </a:lnTo>
                      <a:lnTo>
                        <a:pt x="2" y="0"/>
                      </a:lnTo>
                      <a:lnTo>
                        <a:pt x="1" y="1"/>
                      </a:lnTo>
                      <a:lnTo>
                        <a:pt x="1" y="2"/>
                      </a:lnTo>
                      <a:lnTo>
                        <a:pt x="0" y="3"/>
                      </a:lnTo>
                      <a:lnTo>
                        <a:pt x="0" y="5"/>
                      </a:lnTo>
                      <a:close/>
                    </a:path>
                  </a:pathLst>
                </a:custGeom>
                <a:solidFill>
                  <a:srgbClr val="000000"/>
                </a:solidFill>
                <a:ln w="9525">
                  <a:noFill/>
                  <a:round/>
                  <a:headEnd/>
                  <a:tailEnd/>
                </a:ln>
              </p:spPr>
              <p:txBody>
                <a:bodyPr/>
                <a:lstStyle/>
                <a:p>
                  <a:endParaRPr lang="en-US"/>
                </a:p>
              </p:txBody>
            </p:sp>
            <p:sp>
              <p:nvSpPr>
                <p:cNvPr id="3505" name="Freeform 566"/>
                <p:cNvSpPr>
                  <a:spLocks/>
                </p:cNvSpPr>
                <p:nvPr/>
              </p:nvSpPr>
              <p:spPr bwMode="gray">
                <a:xfrm>
                  <a:off x="4072" y="3541"/>
                  <a:ext cx="31" cy="5"/>
                </a:xfrm>
                <a:custGeom>
                  <a:avLst/>
                  <a:gdLst>
                    <a:gd name="T0" fmla="*/ 0 w 31"/>
                    <a:gd name="T1" fmla="*/ 2 h 5"/>
                    <a:gd name="T2" fmla="*/ 0 w 31"/>
                    <a:gd name="T3" fmla="*/ 2 h 5"/>
                    <a:gd name="T4" fmla="*/ 2 w 31"/>
                    <a:gd name="T5" fmla="*/ 2 h 5"/>
                    <a:gd name="T6" fmla="*/ 4 w 31"/>
                    <a:gd name="T7" fmla="*/ 3 h 5"/>
                    <a:gd name="T8" fmla="*/ 6 w 31"/>
                    <a:gd name="T9" fmla="*/ 4 h 5"/>
                    <a:gd name="T10" fmla="*/ 8 w 31"/>
                    <a:gd name="T11" fmla="*/ 4 h 5"/>
                    <a:gd name="T12" fmla="*/ 10 w 31"/>
                    <a:gd name="T13" fmla="*/ 4 h 5"/>
                    <a:gd name="T14" fmla="*/ 12 w 31"/>
                    <a:gd name="T15" fmla="*/ 4 h 5"/>
                    <a:gd name="T16" fmla="*/ 14 w 31"/>
                    <a:gd name="T17" fmla="*/ 4 h 5"/>
                    <a:gd name="T18" fmla="*/ 15 w 31"/>
                    <a:gd name="T19" fmla="*/ 5 h 5"/>
                    <a:gd name="T20" fmla="*/ 17 w 31"/>
                    <a:gd name="T21" fmla="*/ 5 h 5"/>
                    <a:gd name="T22" fmla="*/ 19 w 31"/>
                    <a:gd name="T23" fmla="*/ 5 h 5"/>
                    <a:gd name="T24" fmla="*/ 22 w 31"/>
                    <a:gd name="T25" fmla="*/ 5 h 5"/>
                    <a:gd name="T26" fmla="*/ 24 w 31"/>
                    <a:gd name="T27" fmla="*/ 4 h 5"/>
                    <a:gd name="T28" fmla="*/ 26 w 31"/>
                    <a:gd name="T29" fmla="*/ 4 h 5"/>
                    <a:gd name="T30" fmla="*/ 28 w 31"/>
                    <a:gd name="T31" fmla="*/ 4 h 5"/>
                    <a:gd name="T32" fmla="*/ 30 w 31"/>
                    <a:gd name="T33" fmla="*/ 4 h 5"/>
                    <a:gd name="T34" fmla="*/ 31 w 31"/>
                    <a:gd name="T35" fmla="*/ 4 h 5"/>
                    <a:gd name="T36" fmla="*/ 31 w 31"/>
                    <a:gd name="T37" fmla="*/ 2 h 5"/>
                    <a:gd name="T38" fmla="*/ 30 w 31"/>
                    <a:gd name="T39" fmla="*/ 3 h 5"/>
                    <a:gd name="T40" fmla="*/ 28 w 31"/>
                    <a:gd name="T41" fmla="*/ 3 h 5"/>
                    <a:gd name="T42" fmla="*/ 26 w 31"/>
                    <a:gd name="T43" fmla="*/ 3 h 5"/>
                    <a:gd name="T44" fmla="*/ 24 w 31"/>
                    <a:gd name="T45" fmla="*/ 3 h 5"/>
                    <a:gd name="T46" fmla="*/ 22 w 31"/>
                    <a:gd name="T47" fmla="*/ 3 h 5"/>
                    <a:gd name="T48" fmla="*/ 19 w 31"/>
                    <a:gd name="T49" fmla="*/ 3 h 5"/>
                    <a:gd name="T50" fmla="*/ 17 w 31"/>
                    <a:gd name="T51" fmla="*/ 3 h 5"/>
                    <a:gd name="T52" fmla="*/ 15 w 31"/>
                    <a:gd name="T53" fmla="*/ 3 h 5"/>
                    <a:gd name="T54" fmla="*/ 14 w 31"/>
                    <a:gd name="T55" fmla="*/ 3 h 5"/>
                    <a:gd name="T56" fmla="*/ 12 w 31"/>
                    <a:gd name="T57" fmla="*/ 3 h 5"/>
                    <a:gd name="T58" fmla="*/ 10 w 31"/>
                    <a:gd name="T59" fmla="*/ 3 h 5"/>
                    <a:gd name="T60" fmla="*/ 8 w 31"/>
                    <a:gd name="T61" fmla="*/ 2 h 5"/>
                    <a:gd name="T62" fmla="*/ 6 w 31"/>
                    <a:gd name="T63" fmla="*/ 2 h 5"/>
                    <a:gd name="T64" fmla="*/ 4 w 31"/>
                    <a:gd name="T65" fmla="*/ 2 h 5"/>
                    <a:gd name="T66" fmla="*/ 3 w 31"/>
                    <a:gd name="T67" fmla="*/ 1 h 5"/>
                    <a:gd name="T68" fmla="*/ 0 w 31"/>
                    <a:gd name="T69" fmla="*/ 0 h 5"/>
                    <a:gd name="T70" fmla="*/ 0 w 31"/>
                    <a:gd name="T71" fmla="*/ 0 h 5"/>
                    <a:gd name="T72" fmla="*/ 0 w 31"/>
                    <a:gd name="T73" fmla="*/ 2 h 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5"/>
                    <a:gd name="T113" fmla="*/ 31 w 31"/>
                    <a:gd name="T114" fmla="*/ 5 h 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5">
                      <a:moveTo>
                        <a:pt x="0" y="2"/>
                      </a:moveTo>
                      <a:lnTo>
                        <a:pt x="0" y="2"/>
                      </a:lnTo>
                      <a:lnTo>
                        <a:pt x="2" y="2"/>
                      </a:lnTo>
                      <a:lnTo>
                        <a:pt x="4" y="3"/>
                      </a:lnTo>
                      <a:lnTo>
                        <a:pt x="6" y="4"/>
                      </a:lnTo>
                      <a:lnTo>
                        <a:pt x="8" y="4"/>
                      </a:lnTo>
                      <a:lnTo>
                        <a:pt x="10" y="4"/>
                      </a:lnTo>
                      <a:lnTo>
                        <a:pt x="12" y="4"/>
                      </a:lnTo>
                      <a:lnTo>
                        <a:pt x="14" y="4"/>
                      </a:lnTo>
                      <a:lnTo>
                        <a:pt x="15" y="5"/>
                      </a:lnTo>
                      <a:lnTo>
                        <a:pt x="17" y="5"/>
                      </a:lnTo>
                      <a:lnTo>
                        <a:pt x="19" y="5"/>
                      </a:lnTo>
                      <a:lnTo>
                        <a:pt x="22" y="5"/>
                      </a:lnTo>
                      <a:lnTo>
                        <a:pt x="24" y="4"/>
                      </a:lnTo>
                      <a:lnTo>
                        <a:pt x="26" y="4"/>
                      </a:lnTo>
                      <a:lnTo>
                        <a:pt x="28" y="4"/>
                      </a:lnTo>
                      <a:lnTo>
                        <a:pt x="30" y="4"/>
                      </a:lnTo>
                      <a:lnTo>
                        <a:pt x="31" y="4"/>
                      </a:lnTo>
                      <a:lnTo>
                        <a:pt x="31" y="2"/>
                      </a:lnTo>
                      <a:lnTo>
                        <a:pt x="30" y="3"/>
                      </a:lnTo>
                      <a:lnTo>
                        <a:pt x="28" y="3"/>
                      </a:lnTo>
                      <a:lnTo>
                        <a:pt x="26" y="3"/>
                      </a:lnTo>
                      <a:lnTo>
                        <a:pt x="24" y="3"/>
                      </a:lnTo>
                      <a:lnTo>
                        <a:pt x="22" y="3"/>
                      </a:lnTo>
                      <a:lnTo>
                        <a:pt x="19" y="3"/>
                      </a:lnTo>
                      <a:lnTo>
                        <a:pt x="17" y="3"/>
                      </a:lnTo>
                      <a:lnTo>
                        <a:pt x="15" y="3"/>
                      </a:lnTo>
                      <a:lnTo>
                        <a:pt x="14" y="3"/>
                      </a:lnTo>
                      <a:lnTo>
                        <a:pt x="12" y="3"/>
                      </a:lnTo>
                      <a:lnTo>
                        <a:pt x="10" y="3"/>
                      </a:lnTo>
                      <a:lnTo>
                        <a:pt x="8" y="2"/>
                      </a:lnTo>
                      <a:lnTo>
                        <a:pt x="6" y="2"/>
                      </a:lnTo>
                      <a:lnTo>
                        <a:pt x="4" y="2"/>
                      </a:lnTo>
                      <a:lnTo>
                        <a:pt x="3" y="1"/>
                      </a:lnTo>
                      <a:lnTo>
                        <a:pt x="0" y="0"/>
                      </a:lnTo>
                      <a:lnTo>
                        <a:pt x="0" y="2"/>
                      </a:lnTo>
                      <a:close/>
                    </a:path>
                  </a:pathLst>
                </a:custGeom>
                <a:solidFill>
                  <a:srgbClr val="000000"/>
                </a:solidFill>
                <a:ln w="9525">
                  <a:noFill/>
                  <a:round/>
                  <a:headEnd/>
                  <a:tailEnd/>
                </a:ln>
              </p:spPr>
              <p:txBody>
                <a:bodyPr/>
                <a:lstStyle/>
                <a:p>
                  <a:endParaRPr lang="en-US"/>
                </a:p>
              </p:txBody>
            </p:sp>
            <p:sp>
              <p:nvSpPr>
                <p:cNvPr id="3506" name="Freeform 567"/>
                <p:cNvSpPr>
                  <a:spLocks/>
                </p:cNvSpPr>
                <p:nvPr/>
              </p:nvSpPr>
              <p:spPr bwMode="gray">
                <a:xfrm>
                  <a:off x="4068" y="3533"/>
                  <a:ext cx="4" cy="10"/>
                </a:xfrm>
                <a:custGeom>
                  <a:avLst/>
                  <a:gdLst>
                    <a:gd name="T0" fmla="*/ 0 w 4"/>
                    <a:gd name="T1" fmla="*/ 0 h 10"/>
                    <a:gd name="T2" fmla="*/ 0 w 4"/>
                    <a:gd name="T3" fmla="*/ 0 h 10"/>
                    <a:gd name="T4" fmla="*/ 0 w 4"/>
                    <a:gd name="T5" fmla="*/ 2 h 10"/>
                    <a:gd name="T6" fmla="*/ 0 w 4"/>
                    <a:gd name="T7" fmla="*/ 3 h 10"/>
                    <a:gd name="T8" fmla="*/ 0 w 4"/>
                    <a:gd name="T9" fmla="*/ 5 h 10"/>
                    <a:gd name="T10" fmla="*/ 1 w 4"/>
                    <a:gd name="T11" fmla="*/ 6 h 10"/>
                    <a:gd name="T12" fmla="*/ 1 w 4"/>
                    <a:gd name="T13" fmla="*/ 7 h 10"/>
                    <a:gd name="T14" fmla="*/ 2 w 4"/>
                    <a:gd name="T15" fmla="*/ 8 h 10"/>
                    <a:gd name="T16" fmla="*/ 3 w 4"/>
                    <a:gd name="T17" fmla="*/ 9 h 10"/>
                    <a:gd name="T18" fmla="*/ 4 w 4"/>
                    <a:gd name="T19" fmla="*/ 10 h 10"/>
                    <a:gd name="T20" fmla="*/ 4 w 4"/>
                    <a:gd name="T21" fmla="*/ 8 h 10"/>
                    <a:gd name="T22" fmla="*/ 3 w 4"/>
                    <a:gd name="T23" fmla="*/ 8 h 10"/>
                    <a:gd name="T24" fmla="*/ 3 w 4"/>
                    <a:gd name="T25" fmla="*/ 7 h 10"/>
                    <a:gd name="T26" fmla="*/ 2 w 4"/>
                    <a:gd name="T27" fmla="*/ 6 h 10"/>
                    <a:gd name="T28" fmla="*/ 1 w 4"/>
                    <a:gd name="T29" fmla="*/ 5 h 10"/>
                    <a:gd name="T30" fmla="*/ 1 w 4"/>
                    <a:gd name="T31" fmla="*/ 4 h 10"/>
                    <a:gd name="T32" fmla="*/ 1 w 4"/>
                    <a:gd name="T33" fmla="*/ 3 h 10"/>
                    <a:gd name="T34" fmla="*/ 1 w 4"/>
                    <a:gd name="T35" fmla="*/ 2 h 10"/>
                    <a:gd name="T36" fmla="*/ 1 w 4"/>
                    <a:gd name="T37" fmla="*/ 0 h 10"/>
                    <a:gd name="T38" fmla="*/ 1 w 4"/>
                    <a:gd name="T39" fmla="*/ 0 h 10"/>
                    <a:gd name="T40" fmla="*/ 0 w 4"/>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10"/>
                    <a:gd name="T65" fmla="*/ 4 w 4"/>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10">
                      <a:moveTo>
                        <a:pt x="0" y="0"/>
                      </a:moveTo>
                      <a:lnTo>
                        <a:pt x="0" y="0"/>
                      </a:lnTo>
                      <a:lnTo>
                        <a:pt x="0" y="2"/>
                      </a:lnTo>
                      <a:lnTo>
                        <a:pt x="0" y="3"/>
                      </a:lnTo>
                      <a:lnTo>
                        <a:pt x="0" y="5"/>
                      </a:lnTo>
                      <a:lnTo>
                        <a:pt x="1" y="6"/>
                      </a:lnTo>
                      <a:lnTo>
                        <a:pt x="1" y="7"/>
                      </a:lnTo>
                      <a:lnTo>
                        <a:pt x="2" y="8"/>
                      </a:lnTo>
                      <a:lnTo>
                        <a:pt x="3" y="9"/>
                      </a:lnTo>
                      <a:lnTo>
                        <a:pt x="4" y="10"/>
                      </a:lnTo>
                      <a:lnTo>
                        <a:pt x="4" y="8"/>
                      </a:lnTo>
                      <a:lnTo>
                        <a:pt x="3" y="8"/>
                      </a:lnTo>
                      <a:lnTo>
                        <a:pt x="3" y="7"/>
                      </a:lnTo>
                      <a:lnTo>
                        <a:pt x="2" y="6"/>
                      </a:lnTo>
                      <a:lnTo>
                        <a:pt x="1" y="5"/>
                      </a:lnTo>
                      <a:lnTo>
                        <a:pt x="1" y="4"/>
                      </a:lnTo>
                      <a:lnTo>
                        <a:pt x="1" y="3"/>
                      </a:lnTo>
                      <a:lnTo>
                        <a:pt x="1" y="2"/>
                      </a:lnTo>
                      <a:lnTo>
                        <a:pt x="1" y="0"/>
                      </a:lnTo>
                      <a:lnTo>
                        <a:pt x="0" y="0"/>
                      </a:lnTo>
                      <a:close/>
                    </a:path>
                  </a:pathLst>
                </a:custGeom>
                <a:solidFill>
                  <a:srgbClr val="000000"/>
                </a:solidFill>
                <a:ln w="9525">
                  <a:noFill/>
                  <a:round/>
                  <a:headEnd/>
                  <a:tailEnd/>
                </a:ln>
              </p:spPr>
              <p:txBody>
                <a:bodyPr/>
                <a:lstStyle/>
                <a:p>
                  <a:endParaRPr lang="en-US"/>
                </a:p>
              </p:txBody>
            </p:sp>
            <p:sp>
              <p:nvSpPr>
                <p:cNvPr id="3507" name="Freeform 568"/>
                <p:cNvSpPr>
                  <a:spLocks/>
                </p:cNvSpPr>
                <p:nvPr/>
              </p:nvSpPr>
              <p:spPr bwMode="gray">
                <a:xfrm>
                  <a:off x="4068" y="3528"/>
                  <a:ext cx="5" cy="5"/>
                </a:xfrm>
                <a:custGeom>
                  <a:avLst/>
                  <a:gdLst>
                    <a:gd name="T0" fmla="*/ 5 w 5"/>
                    <a:gd name="T1" fmla="*/ 0 h 5"/>
                    <a:gd name="T2" fmla="*/ 5 w 5"/>
                    <a:gd name="T3" fmla="*/ 0 h 5"/>
                    <a:gd name="T4" fmla="*/ 4 w 5"/>
                    <a:gd name="T5" fmla="*/ 0 h 5"/>
                    <a:gd name="T6" fmla="*/ 3 w 5"/>
                    <a:gd name="T7" fmla="*/ 1 h 5"/>
                    <a:gd name="T8" fmla="*/ 2 w 5"/>
                    <a:gd name="T9" fmla="*/ 2 h 5"/>
                    <a:gd name="T10" fmla="*/ 1 w 5"/>
                    <a:gd name="T11" fmla="*/ 2 h 5"/>
                    <a:gd name="T12" fmla="*/ 1 w 5"/>
                    <a:gd name="T13" fmla="*/ 3 h 5"/>
                    <a:gd name="T14" fmla="*/ 1 w 5"/>
                    <a:gd name="T15" fmla="*/ 4 h 5"/>
                    <a:gd name="T16" fmla="*/ 0 w 5"/>
                    <a:gd name="T17" fmla="*/ 4 h 5"/>
                    <a:gd name="T18" fmla="*/ 0 w 5"/>
                    <a:gd name="T19" fmla="*/ 5 h 5"/>
                    <a:gd name="T20" fmla="*/ 1 w 5"/>
                    <a:gd name="T21" fmla="*/ 5 h 5"/>
                    <a:gd name="T22" fmla="*/ 1 w 5"/>
                    <a:gd name="T23" fmla="*/ 5 h 5"/>
                    <a:gd name="T24" fmla="*/ 1 w 5"/>
                    <a:gd name="T25" fmla="*/ 4 h 5"/>
                    <a:gd name="T26" fmla="*/ 2 w 5"/>
                    <a:gd name="T27" fmla="*/ 4 h 5"/>
                    <a:gd name="T28" fmla="*/ 2 w 5"/>
                    <a:gd name="T29" fmla="*/ 3 h 5"/>
                    <a:gd name="T30" fmla="*/ 3 w 5"/>
                    <a:gd name="T31" fmla="*/ 3 h 5"/>
                    <a:gd name="T32" fmla="*/ 4 w 5"/>
                    <a:gd name="T33" fmla="*/ 2 h 5"/>
                    <a:gd name="T34" fmla="*/ 4 w 5"/>
                    <a:gd name="T35" fmla="*/ 2 h 5"/>
                    <a:gd name="T36" fmla="*/ 5 w 5"/>
                    <a:gd name="T37" fmla="*/ 2 h 5"/>
                    <a:gd name="T38" fmla="*/ 5 w 5"/>
                    <a:gd name="T39" fmla="*/ 2 h 5"/>
                    <a:gd name="T40" fmla="*/ 5 w 5"/>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5"/>
                    <a:gd name="T65" fmla="*/ 5 w 5"/>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5">
                      <a:moveTo>
                        <a:pt x="5" y="0"/>
                      </a:moveTo>
                      <a:lnTo>
                        <a:pt x="5" y="0"/>
                      </a:lnTo>
                      <a:lnTo>
                        <a:pt x="4" y="0"/>
                      </a:lnTo>
                      <a:lnTo>
                        <a:pt x="3" y="1"/>
                      </a:lnTo>
                      <a:lnTo>
                        <a:pt x="2" y="2"/>
                      </a:lnTo>
                      <a:lnTo>
                        <a:pt x="1" y="2"/>
                      </a:lnTo>
                      <a:lnTo>
                        <a:pt x="1" y="3"/>
                      </a:lnTo>
                      <a:lnTo>
                        <a:pt x="1" y="4"/>
                      </a:lnTo>
                      <a:lnTo>
                        <a:pt x="0" y="4"/>
                      </a:lnTo>
                      <a:lnTo>
                        <a:pt x="0" y="5"/>
                      </a:lnTo>
                      <a:lnTo>
                        <a:pt x="1" y="5"/>
                      </a:lnTo>
                      <a:lnTo>
                        <a:pt x="1" y="4"/>
                      </a:lnTo>
                      <a:lnTo>
                        <a:pt x="2" y="4"/>
                      </a:lnTo>
                      <a:lnTo>
                        <a:pt x="2" y="3"/>
                      </a:lnTo>
                      <a:lnTo>
                        <a:pt x="3" y="3"/>
                      </a:lnTo>
                      <a:lnTo>
                        <a:pt x="4" y="2"/>
                      </a:lnTo>
                      <a:lnTo>
                        <a:pt x="5" y="2"/>
                      </a:lnTo>
                      <a:lnTo>
                        <a:pt x="5" y="0"/>
                      </a:lnTo>
                      <a:close/>
                    </a:path>
                  </a:pathLst>
                </a:custGeom>
                <a:solidFill>
                  <a:srgbClr val="000000"/>
                </a:solidFill>
                <a:ln w="9525">
                  <a:noFill/>
                  <a:round/>
                  <a:headEnd/>
                  <a:tailEnd/>
                </a:ln>
              </p:spPr>
              <p:txBody>
                <a:bodyPr/>
                <a:lstStyle/>
                <a:p>
                  <a:endParaRPr lang="en-US"/>
                </a:p>
              </p:txBody>
            </p:sp>
            <p:sp>
              <p:nvSpPr>
                <p:cNvPr id="3508" name="Freeform 569"/>
                <p:cNvSpPr>
                  <a:spLocks/>
                </p:cNvSpPr>
                <p:nvPr/>
              </p:nvSpPr>
              <p:spPr bwMode="gray">
                <a:xfrm>
                  <a:off x="4073" y="3527"/>
                  <a:ext cx="19" cy="3"/>
                </a:xfrm>
                <a:custGeom>
                  <a:avLst/>
                  <a:gdLst>
                    <a:gd name="T0" fmla="*/ 17 w 19"/>
                    <a:gd name="T1" fmla="*/ 1 h 3"/>
                    <a:gd name="T2" fmla="*/ 17 w 19"/>
                    <a:gd name="T3" fmla="*/ 0 h 3"/>
                    <a:gd name="T4" fmla="*/ 15 w 19"/>
                    <a:gd name="T5" fmla="*/ 0 h 3"/>
                    <a:gd name="T6" fmla="*/ 13 w 19"/>
                    <a:gd name="T7" fmla="*/ 0 h 3"/>
                    <a:gd name="T8" fmla="*/ 11 w 19"/>
                    <a:gd name="T9" fmla="*/ 0 h 3"/>
                    <a:gd name="T10" fmla="*/ 9 w 19"/>
                    <a:gd name="T11" fmla="*/ 0 h 3"/>
                    <a:gd name="T12" fmla="*/ 7 w 19"/>
                    <a:gd name="T13" fmla="*/ 0 h 3"/>
                    <a:gd name="T14" fmla="*/ 5 w 19"/>
                    <a:gd name="T15" fmla="*/ 1 h 3"/>
                    <a:gd name="T16" fmla="*/ 2 w 19"/>
                    <a:gd name="T17" fmla="*/ 1 h 3"/>
                    <a:gd name="T18" fmla="*/ 0 w 19"/>
                    <a:gd name="T19" fmla="*/ 1 h 3"/>
                    <a:gd name="T20" fmla="*/ 0 w 19"/>
                    <a:gd name="T21" fmla="*/ 3 h 3"/>
                    <a:gd name="T22" fmla="*/ 2 w 19"/>
                    <a:gd name="T23" fmla="*/ 2 h 3"/>
                    <a:gd name="T24" fmla="*/ 5 w 19"/>
                    <a:gd name="T25" fmla="*/ 2 h 3"/>
                    <a:gd name="T26" fmla="*/ 7 w 19"/>
                    <a:gd name="T27" fmla="*/ 2 h 3"/>
                    <a:gd name="T28" fmla="*/ 9 w 19"/>
                    <a:gd name="T29" fmla="*/ 1 h 3"/>
                    <a:gd name="T30" fmla="*/ 11 w 19"/>
                    <a:gd name="T31" fmla="*/ 1 h 3"/>
                    <a:gd name="T32" fmla="*/ 13 w 19"/>
                    <a:gd name="T33" fmla="*/ 1 h 3"/>
                    <a:gd name="T34" fmla="*/ 15 w 19"/>
                    <a:gd name="T35" fmla="*/ 1 h 3"/>
                    <a:gd name="T36" fmla="*/ 17 w 19"/>
                    <a:gd name="T37" fmla="*/ 1 h 3"/>
                    <a:gd name="T38" fmla="*/ 16 w 19"/>
                    <a:gd name="T39" fmla="*/ 0 h 3"/>
                    <a:gd name="T40" fmla="*/ 17 w 19"/>
                    <a:gd name="T41" fmla="*/ 1 h 3"/>
                    <a:gd name="T42" fmla="*/ 19 w 19"/>
                    <a:gd name="T43" fmla="*/ 0 h 3"/>
                    <a:gd name="T44" fmla="*/ 17 w 19"/>
                    <a:gd name="T45" fmla="*/ 0 h 3"/>
                    <a:gd name="T46" fmla="*/ 17 w 19"/>
                    <a:gd name="T47" fmla="*/ 1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3"/>
                    <a:gd name="T74" fmla="*/ 19 w 19"/>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3">
                      <a:moveTo>
                        <a:pt x="17" y="1"/>
                      </a:moveTo>
                      <a:lnTo>
                        <a:pt x="17" y="0"/>
                      </a:lnTo>
                      <a:lnTo>
                        <a:pt x="15" y="0"/>
                      </a:lnTo>
                      <a:lnTo>
                        <a:pt x="13" y="0"/>
                      </a:lnTo>
                      <a:lnTo>
                        <a:pt x="11" y="0"/>
                      </a:lnTo>
                      <a:lnTo>
                        <a:pt x="9" y="0"/>
                      </a:lnTo>
                      <a:lnTo>
                        <a:pt x="7" y="0"/>
                      </a:lnTo>
                      <a:lnTo>
                        <a:pt x="5" y="1"/>
                      </a:lnTo>
                      <a:lnTo>
                        <a:pt x="2" y="1"/>
                      </a:lnTo>
                      <a:lnTo>
                        <a:pt x="0" y="1"/>
                      </a:lnTo>
                      <a:lnTo>
                        <a:pt x="0" y="3"/>
                      </a:lnTo>
                      <a:lnTo>
                        <a:pt x="2" y="2"/>
                      </a:lnTo>
                      <a:lnTo>
                        <a:pt x="5" y="2"/>
                      </a:lnTo>
                      <a:lnTo>
                        <a:pt x="7" y="2"/>
                      </a:lnTo>
                      <a:lnTo>
                        <a:pt x="9" y="1"/>
                      </a:lnTo>
                      <a:lnTo>
                        <a:pt x="11" y="1"/>
                      </a:lnTo>
                      <a:lnTo>
                        <a:pt x="13" y="1"/>
                      </a:lnTo>
                      <a:lnTo>
                        <a:pt x="15" y="1"/>
                      </a:lnTo>
                      <a:lnTo>
                        <a:pt x="17" y="1"/>
                      </a:lnTo>
                      <a:lnTo>
                        <a:pt x="16" y="0"/>
                      </a:lnTo>
                      <a:lnTo>
                        <a:pt x="17" y="1"/>
                      </a:lnTo>
                      <a:lnTo>
                        <a:pt x="19" y="0"/>
                      </a:lnTo>
                      <a:lnTo>
                        <a:pt x="17" y="0"/>
                      </a:lnTo>
                      <a:lnTo>
                        <a:pt x="17" y="1"/>
                      </a:lnTo>
                      <a:close/>
                    </a:path>
                  </a:pathLst>
                </a:custGeom>
                <a:solidFill>
                  <a:srgbClr val="000000"/>
                </a:solidFill>
                <a:ln w="9525">
                  <a:noFill/>
                  <a:round/>
                  <a:headEnd/>
                  <a:tailEnd/>
                </a:ln>
              </p:spPr>
              <p:txBody>
                <a:bodyPr/>
                <a:lstStyle/>
                <a:p>
                  <a:endParaRPr lang="en-US"/>
                </a:p>
              </p:txBody>
            </p:sp>
            <p:sp>
              <p:nvSpPr>
                <p:cNvPr id="3509" name="Freeform 570"/>
                <p:cNvSpPr>
                  <a:spLocks/>
                </p:cNvSpPr>
                <p:nvPr/>
              </p:nvSpPr>
              <p:spPr bwMode="gray">
                <a:xfrm>
                  <a:off x="4089" y="3527"/>
                  <a:ext cx="17" cy="13"/>
                </a:xfrm>
                <a:custGeom>
                  <a:avLst/>
                  <a:gdLst>
                    <a:gd name="T0" fmla="*/ 17 w 17"/>
                    <a:gd name="T1" fmla="*/ 13 h 13"/>
                    <a:gd name="T2" fmla="*/ 17 w 17"/>
                    <a:gd name="T3" fmla="*/ 13 h 13"/>
                    <a:gd name="T4" fmla="*/ 16 w 17"/>
                    <a:gd name="T5" fmla="*/ 12 h 13"/>
                    <a:gd name="T6" fmla="*/ 14 w 17"/>
                    <a:gd name="T7" fmla="*/ 10 h 13"/>
                    <a:gd name="T8" fmla="*/ 13 w 17"/>
                    <a:gd name="T9" fmla="*/ 8 h 13"/>
                    <a:gd name="T10" fmla="*/ 10 w 17"/>
                    <a:gd name="T11" fmla="*/ 6 h 13"/>
                    <a:gd name="T12" fmla="*/ 7 w 17"/>
                    <a:gd name="T13" fmla="*/ 4 h 13"/>
                    <a:gd name="T14" fmla="*/ 4 w 17"/>
                    <a:gd name="T15" fmla="*/ 2 h 13"/>
                    <a:gd name="T16" fmla="*/ 2 w 17"/>
                    <a:gd name="T17" fmla="*/ 1 h 13"/>
                    <a:gd name="T18" fmla="*/ 1 w 17"/>
                    <a:gd name="T19" fmla="*/ 1 h 13"/>
                    <a:gd name="T20" fmla="*/ 0 w 17"/>
                    <a:gd name="T21" fmla="*/ 0 h 13"/>
                    <a:gd name="T22" fmla="*/ 1 w 17"/>
                    <a:gd name="T23" fmla="*/ 2 h 13"/>
                    <a:gd name="T24" fmla="*/ 3 w 17"/>
                    <a:gd name="T25" fmla="*/ 3 h 13"/>
                    <a:gd name="T26" fmla="*/ 6 w 17"/>
                    <a:gd name="T27" fmla="*/ 5 h 13"/>
                    <a:gd name="T28" fmla="*/ 9 w 17"/>
                    <a:gd name="T29" fmla="*/ 7 h 13"/>
                    <a:gd name="T30" fmla="*/ 12 w 17"/>
                    <a:gd name="T31" fmla="*/ 9 h 13"/>
                    <a:gd name="T32" fmla="*/ 14 w 17"/>
                    <a:gd name="T33" fmla="*/ 11 h 13"/>
                    <a:gd name="T34" fmla="*/ 15 w 17"/>
                    <a:gd name="T35" fmla="*/ 13 h 13"/>
                    <a:gd name="T36" fmla="*/ 16 w 17"/>
                    <a:gd name="T37" fmla="*/ 12 h 13"/>
                    <a:gd name="T38" fmla="*/ 16 w 17"/>
                    <a:gd name="T39" fmla="*/ 12 h 13"/>
                    <a:gd name="T40" fmla="*/ 17 w 17"/>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3"/>
                    <a:gd name="T65" fmla="*/ 17 w 17"/>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3">
                      <a:moveTo>
                        <a:pt x="17" y="13"/>
                      </a:moveTo>
                      <a:lnTo>
                        <a:pt x="17" y="13"/>
                      </a:lnTo>
                      <a:lnTo>
                        <a:pt x="16" y="12"/>
                      </a:lnTo>
                      <a:lnTo>
                        <a:pt x="14" y="10"/>
                      </a:lnTo>
                      <a:lnTo>
                        <a:pt x="13" y="8"/>
                      </a:lnTo>
                      <a:lnTo>
                        <a:pt x="10" y="6"/>
                      </a:lnTo>
                      <a:lnTo>
                        <a:pt x="7" y="4"/>
                      </a:lnTo>
                      <a:lnTo>
                        <a:pt x="4" y="2"/>
                      </a:lnTo>
                      <a:lnTo>
                        <a:pt x="2" y="1"/>
                      </a:lnTo>
                      <a:lnTo>
                        <a:pt x="1" y="1"/>
                      </a:lnTo>
                      <a:lnTo>
                        <a:pt x="0" y="0"/>
                      </a:lnTo>
                      <a:lnTo>
                        <a:pt x="1" y="2"/>
                      </a:lnTo>
                      <a:lnTo>
                        <a:pt x="3" y="3"/>
                      </a:lnTo>
                      <a:lnTo>
                        <a:pt x="6" y="5"/>
                      </a:lnTo>
                      <a:lnTo>
                        <a:pt x="9" y="7"/>
                      </a:lnTo>
                      <a:lnTo>
                        <a:pt x="12" y="9"/>
                      </a:lnTo>
                      <a:lnTo>
                        <a:pt x="14" y="11"/>
                      </a:lnTo>
                      <a:lnTo>
                        <a:pt x="15" y="13"/>
                      </a:lnTo>
                      <a:lnTo>
                        <a:pt x="16" y="12"/>
                      </a:lnTo>
                      <a:lnTo>
                        <a:pt x="17" y="13"/>
                      </a:lnTo>
                      <a:close/>
                    </a:path>
                  </a:pathLst>
                </a:custGeom>
                <a:solidFill>
                  <a:srgbClr val="000000"/>
                </a:solidFill>
                <a:ln w="9525">
                  <a:noFill/>
                  <a:round/>
                  <a:headEnd/>
                  <a:tailEnd/>
                </a:ln>
              </p:spPr>
              <p:txBody>
                <a:bodyPr/>
                <a:lstStyle/>
                <a:p>
                  <a:endParaRPr lang="en-US"/>
                </a:p>
              </p:txBody>
            </p:sp>
            <p:sp>
              <p:nvSpPr>
                <p:cNvPr id="3510" name="Freeform 571"/>
                <p:cNvSpPr>
                  <a:spLocks/>
                </p:cNvSpPr>
                <p:nvPr/>
              </p:nvSpPr>
              <p:spPr bwMode="gray">
                <a:xfrm>
                  <a:off x="4105" y="3539"/>
                  <a:ext cx="1" cy="1"/>
                </a:xfrm>
                <a:custGeom>
                  <a:avLst/>
                  <a:gdLst>
                    <a:gd name="T0" fmla="*/ 1 w 1"/>
                    <a:gd name="T1" fmla="*/ 1 h 1"/>
                    <a:gd name="T2" fmla="*/ 1 w 1"/>
                    <a:gd name="T3" fmla="*/ 1 h 1"/>
                    <a:gd name="T4" fmla="*/ 1 w 1"/>
                    <a:gd name="T5" fmla="*/ 1 h 1"/>
                    <a:gd name="T6" fmla="*/ 0 w 1"/>
                    <a:gd name="T7" fmla="*/ 0 h 1"/>
                    <a:gd name="T8" fmla="*/ 0 w 1"/>
                    <a:gd name="T9" fmla="*/ 1 h 1"/>
                    <a:gd name="T10" fmla="*/ 0 w 1"/>
                    <a:gd name="T11" fmla="*/ 1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0"/>
                      </a:lnTo>
                      <a:lnTo>
                        <a:pt x="0" y="1"/>
                      </a:lnTo>
                      <a:lnTo>
                        <a:pt x="1" y="1"/>
                      </a:lnTo>
                      <a:close/>
                    </a:path>
                  </a:pathLst>
                </a:custGeom>
                <a:solidFill>
                  <a:srgbClr val="000000"/>
                </a:solidFill>
                <a:ln w="9525">
                  <a:noFill/>
                  <a:round/>
                  <a:headEnd/>
                  <a:tailEnd/>
                </a:ln>
              </p:spPr>
              <p:txBody>
                <a:bodyPr/>
                <a:lstStyle/>
                <a:p>
                  <a:endParaRPr lang="en-US"/>
                </a:p>
              </p:txBody>
            </p:sp>
            <p:sp>
              <p:nvSpPr>
                <p:cNvPr id="3511" name="Freeform 572"/>
                <p:cNvSpPr>
                  <a:spLocks/>
                </p:cNvSpPr>
                <p:nvPr/>
              </p:nvSpPr>
              <p:spPr bwMode="gray">
                <a:xfrm>
                  <a:off x="4088" y="3480"/>
                  <a:ext cx="41" cy="61"/>
                </a:xfrm>
                <a:custGeom>
                  <a:avLst/>
                  <a:gdLst>
                    <a:gd name="T0" fmla="*/ 16 w 41"/>
                    <a:gd name="T1" fmla="*/ 2 h 61"/>
                    <a:gd name="T2" fmla="*/ 15 w 41"/>
                    <a:gd name="T3" fmla="*/ 6 h 61"/>
                    <a:gd name="T4" fmla="*/ 16 w 41"/>
                    <a:gd name="T5" fmla="*/ 9 h 61"/>
                    <a:gd name="T6" fmla="*/ 17 w 41"/>
                    <a:gd name="T7" fmla="*/ 12 h 61"/>
                    <a:gd name="T8" fmla="*/ 16 w 41"/>
                    <a:gd name="T9" fmla="*/ 14 h 61"/>
                    <a:gd name="T10" fmla="*/ 14 w 41"/>
                    <a:gd name="T11" fmla="*/ 17 h 61"/>
                    <a:gd name="T12" fmla="*/ 12 w 41"/>
                    <a:gd name="T13" fmla="*/ 21 h 61"/>
                    <a:gd name="T14" fmla="*/ 11 w 41"/>
                    <a:gd name="T15" fmla="*/ 24 h 61"/>
                    <a:gd name="T16" fmla="*/ 11 w 41"/>
                    <a:gd name="T17" fmla="*/ 27 h 61"/>
                    <a:gd name="T18" fmla="*/ 11 w 41"/>
                    <a:gd name="T19" fmla="*/ 28 h 61"/>
                    <a:gd name="T20" fmla="*/ 11 w 41"/>
                    <a:gd name="T21" fmla="*/ 29 h 61"/>
                    <a:gd name="T22" fmla="*/ 10 w 41"/>
                    <a:gd name="T23" fmla="*/ 30 h 61"/>
                    <a:gd name="T24" fmla="*/ 9 w 41"/>
                    <a:gd name="T25" fmla="*/ 30 h 61"/>
                    <a:gd name="T26" fmla="*/ 8 w 41"/>
                    <a:gd name="T27" fmla="*/ 31 h 61"/>
                    <a:gd name="T28" fmla="*/ 8 w 41"/>
                    <a:gd name="T29" fmla="*/ 33 h 61"/>
                    <a:gd name="T30" fmla="*/ 7 w 41"/>
                    <a:gd name="T31" fmla="*/ 38 h 61"/>
                    <a:gd name="T32" fmla="*/ 5 w 41"/>
                    <a:gd name="T33" fmla="*/ 43 h 61"/>
                    <a:gd name="T34" fmla="*/ 2 w 41"/>
                    <a:gd name="T35" fmla="*/ 47 h 61"/>
                    <a:gd name="T36" fmla="*/ 1 w 41"/>
                    <a:gd name="T37" fmla="*/ 51 h 61"/>
                    <a:gd name="T38" fmla="*/ 3 w 41"/>
                    <a:gd name="T39" fmla="*/ 52 h 61"/>
                    <a:gd name="T40" fmla="*/ 5 w 41"/>
                    <a:gd name="T41" fmla="*/ 55 h 61"/>
                    <a:gd name="T42" fmla="*/ 8 w 41"/>
                    <a:gd name="T43" fmla="*/ 57 h 61"/>
                    <a:gd name="T44" fmla="*/ 10 w 41"/>
                    <a:gd name="T45" fmla="*/ 58 h 61"/>
                    <a:gd name="T46" fmla="*/ 13 w 41"/>
                    <a:gd name="T47" fmla="*/ 60 h 61"/>
                    <a:gd name="T48" fmla="*/ 15 w 41"/>
                    <a:gd name="T49" fmla="*/ 60 h 61"/>
                    <a:gd name="T50" fmla="*/ 18 w 41"/>
                    <a:gd name="T51" fmla="*/ 61 h 61"/>
                    <a:gd name="T52" fmla="*/ 21 w 41"/>
                    <a:gd name="T53" fmla="*/ 60 h 61"/>
                    <a:gd name="T54" fmla="*/ 22 w 41"/>
                    <a:gd name="T55" fmla="*/ 58 h 61"/>
                    <a:gd name="T56" fmla="*/ 24 w 41"/>
                    <a:gd name="T57" fmla="*/ 55 h 61"/>
                    <a:gd name="T58" fmla="*/ 25 w 41"/>
                    <a:gd name="T59" fmla="*/ 53 h 61"/>
                    <a:gd name="T60" fmla="*/ 29 w 41"/>
                    <a:gd name="T61" fmla="*/ 52 h 61"/>
                    <a:gd name="T62" fmla="*/ 32 w 41"/>
                    <a:gd name="T63" fmla="*/ 48 h 61"/>
                    <a:gd name="T64" fmla="*/ 36 w 41"/>
                    <a:gd name="T65" fmla="*/ 44 h 61"/>
                    <a:gd name="T66" fmla="*/ 40 w 41"/>
                    <a:gd name="T67" fmla="*/ 39 h 61"/>
                    <a:gd name="T68" fmla="*/ 18 w 41"/>
                    <a:gd name="T69" fmla="*/ 0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61"/>
                    <a:gd name="T107" fmla="*/ 41 w 41"/>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61">
                      <a:moveTo>
                        <a:pt x="18" y="0"/>
                      </a:moveTo>
                      <a:lnTo>
                        <a:pt x="16" y="2"/>
                      </a:lnTo>
                      <a:lnTo>
                        <a:pt x="15" y="4"/>
                      </a:lnTo>
                      <a:lnTo>
                        <a:pt x="15" y="6"/>
                      </a:lnTo>
                      <a:lnTo>
                        <a:pt x="15" y="7"/>
                      </a:lnTo>
                      <a:lnTo>
                        <a:pt x="16" y="9"/>
                      </a:lnTo>
                      <a:lnTo>
                        <a:pt x="17" y="11"/>
                      </a:lnTo>
                      <a:lnTo>
                        <a:pt x="17" y="12"/>
                      </a:lnTo>
                      <a:lnTo>
                        <a:pt x="17" y="13"/>
                      </a:lnTo>
                      <a:lnTo>
                        <a:pt x="16" y="14"/>
                      </a:lnTo>
                      <a:lnTo>
                        <a:pt x="15" y="16"/>
                      </a:lnTo>
                      <a:lnTo>
                        <a:pt x="14" y="17"/>
                      </a:lnTo>
                      <a:lnTo>
                        <a:pt x="13" y="19"/>
                      </a:lnTo>
                      <a:lnTo>
                        <a:pt x="12" y="21"/>
                      </a:lnTo>
                      <a:lnTo>
                        <a:pt x="11" y="22"/>
                      </a:lnTo>
                      <a:lnTo>
                        <a:pt x="11" y="24"/>
                      </a:lnTo>
                      <a:lnTo>
                        <a:pt x="11" y="26"/>
                      </a:lnTo>
                      <a:lnTo>
                        <a:pt x="11" y="27"/>
                      </a:lnTo>
                      <a:lnTo>
                        <a:pt x="11" y="28"/>
                      </a:lnTo>
                      <a:lnTo>
                        <a:pt x="12" y="29"/>
                      </a:lnTo>
                      <a:lnTo>
                        <a:pt x="11" y="29"/>
                      </a:lnTo>
                      <a:lnTo>
                        <a:pt x="10" y="30"/>
                      </a:lnTo>
                      <a:lnTo>
                        <a:pt x="9" y="30"/>
                      </a:lnTo>
                      <a:lnTo>
                        <a:pt x="8" y="31"/>
                      </a:lnTo>
                      <a:lnTo>
                        <a:pt x="8" y="33"/>
                      </a:lnTo>
                      <a:lnTo>
                        <a:pt x="7" y="36"/>
                      </a:lnTo>
                      <a:lnTo>
                        <a:pt x="7" y="38"/>
                      </a:lnTo>
                      <a:lnTo>
                        <a:pt x="6" y="41"/>
                      </a:lnTo>
                      <a:lnTo>
                        <a:pt x="5" y="43"/>
                      </a:lnTo>
                      <a:lnTo>
                        <a:pt x="3" y="45"/>
                      </a:lnTo>
                      <a:lnTo>
                        <a:pt x="2" y="47"/>
                      </a:lnTo>
                      <a:lnTo>
                        <a:pt x="0" y="50"/>
                      </a:lnTo>
                      <a:lnTo>
                        <a:pt x="1" y="51"/>
                      </a:lnTo>
                      <a:lnTo>
                        <a:pt x="2" y="52"/>
                      </a:lnTo>
                      <a:lnTo>
                        <a:pt x="3" y="52"/>
                      </a:lnTo>
                      <a:lnTo>
                        <a:pt x="4" y="54"/>
                      </a:lnTo>
                      <a:lnTo>
                        <a:pt x="5" y="55"/>
                      </a:lnTo>
                      <a:lnTo>
                        <a:pt x="6" y="56"/>
                      </a:lnTo>
                      <a:lnTo>
                        <a:pt x="8" y="57"/>
                      </a:lnTo>
                      <a:lnTo>
                        <a:pt x="9" y="58"/>
                      </a:lnTo>
                      <a:lnTo>
                        <a:pt x="10" y="58"/>
                      </a:lnTo>
                      <a:lnTo>
                        <a:pt x="12" y="59"/>
                      </a:lnTo>
                      <a:lnTo>
                        <a:pt x="13" y="60"/>
                      </a:lnTo>
                      <a:lnTo>
                        <a:pt x="15" y="60"/>
                      </a:lnTo>
                      <a:lnTo>
                        <a:pt x="16" y="61"/>
                      </a:lnTo>
                      <a:lnTo>
                        <a:pt x="18" y="61"/>
                      </a:lnTo>
                      <a:lnTo>
                        <a:pt x="19" y="61"/>
                      </a:lnTo>
                      <a:lnTo>
                        <a:pt x="21" y="60"/>
                      </a:lnTo>
                      <a:lnTo>
                        <a:pt x="21" y="59"/>
                      </a:lnTo>
                      <a:lnTo>
                        <a:pt x="22" y="58"/>
                      </a:lnTo>
                      <a:lnTo>
                        <a:pt x="23" y="57"/>
                      </a:lnTo>
                      <a:lnTo>
                        <a:pt x="24" y="55"/>
                      </a:lnTo>
                      <a:lnTo>
                        <a:pt x="24" y="54"/>
                      </a:lnTo>
                      <a:lnTo>
                        <a:pt x="25" y="53"/>
                      </a:lnTo>
                      <a:lnTo>
                        <a:pt x="26" y="52"/>
                      </a:lnTo>
                      <a:lnTo>
                        <a:pt x="29" y="52"/>
                      </a:lnTo>
                      <a:lnTo>
                        <a:pt x="31" y="50"/>
                      </a:lnTo>
                      <a:lnTo>
                        <a:pt x="32" y="48"/>
                      </a:lnTo>
                      <a:lnTo>
                        <a:pt x="34" y="46"/>
                      </a:lnTo>
                      <a:lnTo>
                        <a:pt x="36" y="44"/>
                      </a:lnTo>
                      <a:lnTo>
                        <a:pt x="38" y="41"/>
                      </a:lnTo>
                      <a:lnTo>
                        <a:pt x="40" y="39"/>
                      </a:lnTo>
                      <a:lnTo>
                        <a:pt x="41" y="36"/>
                      </a:lnTo>
                      <a:lnTo>
                        <a:pt x="18" y="0"/>
                      </a:lnTo>
                      <a:close/>
                    </a:path>
                  </a:pathLst>
                </a:custGeom>
                <a:solidFill>
                  <a:srgbClr val="4C4C4C"/>
                </a:solidFill>
                <a:ln w="9525">
                  <a:noFill/>
                  <a:round/>
                  <a:headEnd/>
                  <a:tailEnd/>
                </a:ln>
              </p:spPr>
              <p:txBody>
                <a:bodyPr/>
                <a:lstStyle/>
                <a:p>
                  <a:endParaRPr lang="en-US"/>
                </a:p>
              </p:txBody>
            </p:sp>
            <p:sp>
              <p:nvSpPr>
                <p:cNvPr id="3512" name="Freeform 573"/>
                <p:cNvSpPr>
                  <a:spLocks/>
                </p:cNvSpPr>
                <p:nvPr/>
              </p:nvSpPr>
              <p:spPr bwMode="gray">
                <a:xfrm>
                  <a:off x="4103" y="3480"/>
                  <a:ext cx="4" cy="13"/>
                </a:xfrm>
                <a:custGeom>
                  <a:avLst/>
                  <a:gdLst>
                    <a:gd name="T0" fmla="*/ 2 w 4"/>
                    <a:gd name="T1" fmla="*/ 13 h 13"/>
                    <a:gd name="T2" fmla="*/ 2 w 4"/>
                    <a:gd name="T3" fmla="*/ 13 h 13"/>
                    <a:gd name="T4" fmla="*/ 3 w 4"/>
                    <a:gd name="T5" fmla="*/ 12 h 13"/>
                    <a:gd name="T6" fmla="*/ 2 w 4"/>
                    <a:gd name="T7" fmla="*/ 11 h 13"/>
                    <a:gd name="T8" fmla="*/ 2 w 4"/>
                    <a:gd name="T9" fmla="*/ 9 h 13"/>
                    <a:gd name="T10" fmla="*/ 1 w 4"/>
                    <a:gd name="T11" fmla="*/ 7 h 13"/>
                    <a:gd name="T12" fmla="*/ 1 w 4"/>
                    <a:gd name="T13" fmla="*/ 6 h 13"/>
                    <a:gd name="T14" fmla="*/ 1 w 4"/>
                    <a:gd name="T15" fmla="*/ 4 h 13"/>
                    <a:gd name="T16" fmla="*/ 2 w 4"/>
                    <a:gd name="T17" fmla="*/ 3 h 13"/>
                    <a:gd name="T18" fmla="*/ 4 w 4"/>
                    <a:gd name="T19" fmla="*/ 1 h 13"/>
                    <a:gd name="T20" fmla="*/ 3 w 4"/>
                    <a:gd name="T21" fmla="*/ 0 h 13"/>
                    <a:gd name="T22" fmla="*/ 1 w 4"/>
                    <a:gd name="T23" fmla="*/ 2 h 13"/>
                    <a:gd name="T24" fmla="*/ 0 w 4"/>
                    <a:gd name="T25" fmla="*/ 4 h 13"/>
                    <a:gd name="T26" fmla="*/ 0 w 4"/>
                    <a:gd name="T27" fmla="*/ 6 h 13"/>
                    <a:gd name="T28" fmla="*/ 0 w 4"/>
                    <a:gd name="T29" fmla="*/ 8 h 13"/>
                    <a:gd name="T30" fmla="*/ 0 w 4"/>
                    <a:gd name="T31" fmla="*/ 10 h 13"/>
                    <a:gd name="T32" fmla="*/ 1 w 4"/>
                    <a:gd name="T33" fmla="*/ 11 h 13"/>
                    <a:gd name="T34" fmla="*/ 1 w 4"/>
                    <a:gd name="T35" fmla="*/ 12 h 13"/>
                    <a:gd name="T36" fmla="*/ 1 w 4"/>
                    <a:gd name="T37" fmla="*/ 12 h 13"/>
                    <a:gd name="T38" fmla="*/ 1 w 4"/>
                    <a:gd name="T39" fmla="*/ 12 h 13"/>
                    <a:gd name="T40" fmla="*/ 2 w 4"/>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13"/>
                    <a:gd name="T65" fmla="*/ 4 w 4"/>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13">
                      <a:moveTo>
                        <a:pt x="2" y="13"/>
                      </a:moveTo>
                      <a:lnTo>
                        <a:pt x="2" y="13"/>
                      </a:lnTo>
                      <a:lnTo>
                        <a:pt x="3" y="12"/>
                      </a:lnTo>
                      <a:lnTo>
                        <a:pt x="2" y="11"/>
                      </a:lnTo>
                      <a:lnTo>
                        <a:pt x="2" y="9"/>
                      </a:lnTo>
                      <a:lnTo>
                        <a:pt x="1" y="7"/>
                      </a:lnTo>
                      <a:lnTo>
                        <a:pt x="1" y="6"/>
                      </a:lnTo>
                      <a:lnTo>
                        <a:pt x="1" y="4"/>
                      </a:lnTo>
                      <a:lnTo>
                        <a:pt x="2" y="3"/>
                      </a:lnTo>
                      <a:lnTo>
                        <a:pt x="4" y="1"/>
                      </a:lnTo>
                      <a:lnTo>
                        <a:pt x="3" y="0"/>
                      </a:lnTo>
                      <a:lnTo>
                        <a:pt x="1" y="2"/>
                      </a:lnTo>
                      <a:lnTo>
                        <a:pt x="0" y="4"/>
                      </a:lnTo>
                      <a:lnTo>
                        <a:pt x="0" y="6"/>
                      </a:lnTo>
                      <a:lnTo>
                        <a:pt x="0" y="8"/>
                      </a:lnTo>
                      <a:lnTo>
                        <a:pt x="0" y="10"/>
                      </a:lnTo>
                      <a:lnTo>
                        <a:pt x="1" y="11"/>
                      </a:lnTo>
                      <a:lnTo>
                        <a:pt x="1" y="12"/>
                      </a:lnTo>
                      <a:lnTo>
                        <a:pt x="2" y="13"/>
                      </a:lnTo>
                      <a:close/>
                    </a:path>
                  </a:pathLst>
                </a:custGeom>
                <a:solidFill>
                  <a:srgbClr val="000000"/>
                </a:solidFill>
                <a:ln w="9525">
                  <a:noFill/>
                  <a:round/>
                  <a:headEnd/>
                  <a:tailEnd/>
                </a:ln>
              </p:spPr>
              <p:txBody>
                <a:bodyPr/>
                <a:lstStyle/>
                <a:p>
                  <a:endParaRPr lang="en-US"/>
                </a:p>
              </p:txBody>
            </p:sp>
            <p:sp>
              <p:nvSpPr>
                <p:cNvPr id="3513" name="Freeform 574"/>
                <p:cNvSpPr>
                  <a:spLocks/>
                </p:cNvSpPr>
                <p:nvPr/>
              </p:nvSpPr>
              <p:spPr bwMode="gray">
                <a:xfrm>
                  <a:off x="4098" y="3492"/>
                  <a:ext cx="7" cy="14"/>
                </a:xfrm>
                <a:custGeom>
                  <a:avLst/>
                  <a:gdLst>
                    <a:gd name="T0" fmla="*/ 1 w 7"/>
                    <a:gd name="T1" fmla="*/ 14 h 14"/>
                    <a:gd name="T2" fmla="*/ 1 w 7"/>
                    <a:gd name="T3" fmla="*/ 14 h 14"/>
                    <a:gd name="T4" fmla="*/ 1 w 7"/>
                    <a:gd name="T5" fmla="*/ 12 h 14"/>
                    <a:gd name="T6" fmla="*/ 2 w 7"/>
                    <a:gd name="T7" fmla="*/ 11 h 14"/>
                    <a:gd name="T8" fmla="*/ 3 w 7"/>
                    <a:gd name="T9" fmla="*/ 9 h 14"/>
                    <a:gd name="T10" fmla="*/ 4 w 7"/>
                    <a:gd name="T11" fmla="*/ 7 h 14"/>
                    <a:gd name="T12" fmla="*/ 5 w 7"/>
                    <a:gd name="T13" fmla="*/ 6 h 14"/>
                    <a:gd name="T14" fmla="*/ 5 w 7"/>
                    <a:gd name="T15" fmla="*/ 4 h 14"/>
                    <a:gd name="T16" fmla="*/ 6 w 7"/>
                    <a:gd name="T17" fmla="*/ 3 h 14"/>
                    <a:gd name="T18" fmla="*/ 7 w 7"/>
                    <a:gd name="T19" fmla="*/ 1 h 14"/>
                    <a:gd name="T20" fmla="*/ 6 w 7"/>
                    <a:gd name="T21" fmla="*/ 0 h 14"/>
                    <a:gd name="T22" fmla="*/ 5 w 7"/>
                    <a:gd name="T23" fmla="*/ 2 h 14"/>
                    <a:gd name="T24" fmla="*/ 5 w 7"/>
                    <a:gd name="T25" fmla="*/ 3 h 14"/>
                    <a:gd name="T26" fmla="*/ 4 w 7"/>
                    <a:gd name="T27" fmla="*/ 5 h 14"/>
                    <a:gd name="T28" fmla="*/ 2 w 7"/>
                    <a:gd name="T29" fmla="*/ 6 h 14"/>
                    <a:gd name="T30" fmla="*/ 1 w 7"/>
                    <a:gd name="T31" fmla="*/ 8 h 14"/>
                    <a:gd name="T32" fmla="*/ 0 w 7"/>
                    <a:gd name="T33" fmla="*/ 10 h 14"/>
                    <a:gd name="T34" fmla="*/ 0 w 7"/>
                    <a:gd name="T35" fmla="*/ 12 h 14"/>
                    <a:gd name="T36" fmla="*/ 0 w 7"/>
                    <a:gd name="T37" fmla="*/ 14 h 14"/>
                    <a:gd name="T38" fmla="*/ 0 w 7"/>
                    <a:gd name="T39" fmla="*/ 14 h 14"/>
                    <a:gd name="T40" fmla="*/ 1 w 7"/>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4"/>
                    <a:gd name="T65" fmla="*/ 7 w 7"/>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4">
                      <a:moveTo>
                        <a:pt x="1" y="14"/>
                      </a:moveTo>
                      <a:lnTo>
                        <a:pt x="1" y="14"/>
                      </a:lnTo>
                      <a:lnTo>
                        <a:pt x="1" y="12"/>
                      </a:lnTo>
                      <a:lnTo>
                        <a:pt x="2" y="11"/>
                      </a:lnTo>
                      <a:lnTo>
                        <a:pt x="3" y="9"/>
                      </a:lnTo>
                      <a:lnTo>
                        <a:pt x="4" y="7"/>
                      </a:lnTo>
                      <a:lnTo>
                        <a:pt x="5" y="6"/>
                      </a:lnTo>
                      <a:lnTo>
                        <a:pt x="5" y="4"/>
                      </a:lnTo>
                      <a:lnTo>
                        <a:pt x="6" y="3"/>
                      </a:lnTo>
                      <a:lnTo>
                        <a:pt x="7" y="1"/>
                      </a:lnTo>
                      <a:lnTo>
                        <a:pt x="6" y="0"/>
                      </a:lnTo>
                      <a:lnTo>
                        <a:pt x="5" y="2"/>
                      </a:lnTo>
                      <a:lnTo>
                        <a:pt x="5" y="3"/>
                      </a:lnTo>
                      <a:lnTo>
                        <a:pt x="4" y="5"/>
                      </a:lnTo>
                      <a:lnTo>
                        <a:pt x="2" y="6"/>
                      </a:lnTo>
                      <a:lnTo>
                        <a:pt x="1" y="8"/>
                      </a:lnTo>
                      <a:lnTo>
                        <a:pt x="0" y="10"/>
                      </a:lnTo>
                      <a:lnTo>
                        <a:pt x="0" y="12"/>
                      </a:lnTo>
                      <a:lnTo>
                        <a:pt x="0" y="14"/>
                      </a:lnTo>
                      <a:lnTo>
                        <a:pt x="1" y="14"/>
                      </a:lnTo>
                      <a:close/>
                    </a:path>
                  </a:pathLst>
                </a:custGeom>
                <a:solidFill>
                  <a:srgbClr val="000000"/>
                </a:solidFill>
                <a:ln w="9525">
                  <a:noFill/>
                  <a:round/>
                  <a:headEnd/>
                  <a:tailEnd/>
                </a:ln>
              </p:spPr>
              <p:txBody>
                <a:bodyPr/>
                <a:lstStyle/>
                <a:p>
                  <a:endParaRPr lang="en-US"/>
                </a:p>
              </p:txBody>
            </p:sp>
            <p:sp>
              <p:nvSpPr>
                <p:cNvPr id="3514" name="Freeform 575"/>
                <p:cNvSpPr>
                  <a:spLocks/>
                </p:cNvSpPr>
                <p:nvPr/>
              </p:nvSpPr>
              <p:spPr bwMode="gray">
                <a:xfrm>
                  <a:off x="4098" y="3506"/>
                  <a:ext cx="3" cy="3"/>
                </a:xfrm>
                <a:custGeom>
                  <a:avLst/>
                  <a:gdLst>
                    <a:gd name="T0" fmla="*/ 2 w 3"/>
                    <a:gd name="T1" fmla="*/ 3 h 3"/>
                    <a:gd name="T2" fmla="*/ 3 w 3"/>
                    <a:gd name="T3" fmla="*/ 2 h 3"/>
                    <a:gd name="T4" fmla="*/ 2 w 3"/>
                    <a:gd name="T5" fmla="*/ 2 h 3"/>
                    <a:gd name="T6" fmla="*/ 1 w 3"/>
                    <a:gd name="T7" fmla="*/ 1 h 3"/>
                    <a:gd name="T8" fmla="*/ 1 w 3"/>
                    <a:gd name="T9" fmla="*/ 1 h 3"/>
                    <a:gd name="T10" fmla="*/ 1 w 3"/>
                    <a:gd name="T11" fmla="*/ 0 h 3"/>
                    <a:gd name="T12" fmla="*/ 0 w 3"/>
                    <a:gd name="T13" fmla="*/ 0 h 3"/>
                    <a:gd name="T14" fmla="*/ 0 w 3"/>
                    <a:gd name="T15" fmla="*/ 1 h 3"/>
                    <a:gd name="T16" fmla="*/ 0 w 3"/>
                    <a:gd name="T17" fmla="*/ 2 h 3"/>
                    <a:gd name="T18" fmla="*/ 1 w 3"/>
                    <a:gd name="T19" fmla="*/ 3 h 3"/>
                    <a:gd name="T20" fmla="*/ 1 w 3"/>
                    <a:gd name="T21" fmla="*/ 3 h 3"/>
                    <a:gd name="T22" fmla="*/ 1 w 3"/>
                    <a:gd name="T23" fmla="*/ 2 h 3"/>
                    <a:gd name="T24" fmla="*/ 2 w 3"/>
                    <a:gd name="T25" fmla="*/ 3 h 3"/>
                    <a:gd name="T26" fmla="*/ 3 w 3"/>
                    <a:gd name="T27" fmla="*/ 3 h 3"/>
                    <a:gd name="T28" fmla="*/ 3 w 3"/>
                    <a:gd name="T29" fmla="*/ 2 h 3"/>
                    <a:gd name="T30" fmla="*/ 2 w 3"/>
                    <a:gd name="T31" fmla="*/ 3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3"/>
                    <a:gd name="T50" fmla="*/ 3 w 3"/>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3">
                      <a:moveTo>
                        <a:pt x="2" y="3"/>
                      </a:moveTo>
                      <a:lnTo>
                        <a:pt x="3" y="2"/>
                      </a:lnTo>
                      <a:lnTo>
                        <a:pt x="2" y="2"/>
                      </a:lnTo>
                      <a:lnTo>
                        <a:pt x="1" y="1"/>
                      </a:lnTo>
                      <a:lnTo>
                        <a:pt x="1" y="0"/>
                      </a:lnTo>
                      <a:lnTo>
                        <a:pt x="0" y="0"/>
                      </a:lnTo>
                      <a:lnTo>
                        <a:pt x="0" y="1"/>
                      </a:lnTo>
                      <a:lnTo>
                        <a:pt x="0" y="2"/>
                      </a:lnTo>
                      <a:lnTo>
                        <a:pt x="1" y="3"/>
                      </a:lnTo>
                      <a:lnTo>
                        <a:pt x="1" y="2"/>
                      </a:lnTo>
                      <a:lnTo>
                        <a:pt x="2" y="3"/>
                      </a:lnTo>
                      <a:lnTo>
                        <a:pt x="3" y="3"/>
                      </a:lnTo>
                      <a:lnTo>
                        <a:pt x="3" y="2"/>
                      </a:lnTo>
                      <a:lnTo>
                        <a:pt x="2" y="3"/>
                      </a:lnTo>
                      <a:close/>
                    </a:path>
                  </a:pathLst>
                </a:custGeom>
                <a:solidFill>
                  <a:srgbClr val="000000"/>
                </a:solidFill>
                <a:ln w="9525">
                  <a:noFill/>
                  <a:round/>
                  <a:headEnd/>
                  <a:tailEnd/>
                </a:ln>
              </p:spPr>
              <p:txBody>
                <a:bodyPr/>
                <a:lstStyle/>
                <a:p>
                  <a:endParaRPr lang="en-US"/>
                </a:p>
              </p:txBody>
            </p:sp>
            <p:sp>
              <p:nvSpPr>
                <p:cNvPr id="3515" name="Freeform 576"/>
                <p:cNvSpPr>
                  <a:spLocks/>
                </p:cNvSpPr>
                <p:nvPr/>
              </p:nvSpPr>
              <p:spPr bwMode="gray">
                <a:xfrm>
                  <a:off x="4096" y="3508"/>
                  <a:ext cx="4" cy="3"/>
                </a:xfrm>
                <a:custGeom>
                  <a:avLst/>
                  <a:gdLst>
                    <a:gd name="T0" fmla="*/ 1 w 4"/>
                    <a:gd name="T1" fmla="*/ 3 h 3"/>
                    <a:gd name="T2" fmla="*/ 1 w 4"/>
                    <a:gd name="T3" fmla="*/ 3 h 3"/>
                    <a:gd name="T4" fmla="*/ 1 w 4"/>
                    <a:gd name="T5" fmla="*/ 3 h 3"/>
                    <a:gd name="T6" fmla="*/ 1 w 4"/>
                    <a:gd name="T7" fmla="*/ 3 h 3"/>
                    <a:gd name="T8" fmla="*/ 1 w 4"/>
                    <a:gd name="T9" fmla="*/ 3 h 3"/>
                    <a:gd name="T10" fmla="*/ 1 w 4"/>
                    <a:gd name="T11" fmla="*/ 3 h 3"/>
                    <a:gd name="T12" fmla="*/ 2 w 4"/>
                    <a:gd name="T13" fmla="*/ 3 h 3"/>
                    <a:gd name="T14" fmla="*/ 3 w 4"/>
                    <a:gd name="T15" fmla="*/ 2 h 3"/>
                    <a:gd name="T16" fmla="*/ 3 w 4"/>
                    <a:gd name="T17" fmla="*/ 2 h 3"/>
                    <a:gd name="T18" fmla="*/ 4 w 4"/>
                    <a:gd name="T19" fmla="*/ 1 h 3"/>
                    <a:gd name="T20" fmla="*/ 3 w 4"/>
                    <a:gd name="T21" fmla="*/ 0 h 3"/>
                    <a:gd name="T22" fmla="*/ 3 w 4"/>
                    <a:gd name="T23" fmla="*/ 1 h 3"/>
                    <a:gd name="T24" fmla="*/ 2 w 4"/>
                    <a:gd name="T25" fmla="*/ 1 h 3"/>
                    <a:gd name="T26" fmla="*/ 2 w 4"/>
                    <a:gd name="T27" fmla="*/ 1 h 3"/>
                    <a:gd name="T28" fmla="*/ 1 w 4"/>
                    <a:gd name="T29" fmla="*/ 1 h 3"/>
                    <a:gd name="T30" fmla="*/ 1 w 4"/>
                    <a:gd name="T31" fmla="*/ 1 h 3"/>
                    <a:gd name="T32" fmla="*/ 0 w 4"/>
                    <a:gd name="T33" fmla="*/ 2 h 3"/>
                    <a:gd name="T34" fmla="*/ 0 w 4"/>
                    <a:gd name="T35" fmla="*/ 2 h 3"/>
                    <a:gd name="T36" fmla="*/ 0 w 4"/>
                    <a:gd name="T37" fmla="*/ 3 h 3"/>
                    <a:gd name="T38" fmla="*/ 0 w 4"/>
                    <a:gd name="T39" fmla="*/ 3 h 3"/>
                    <a:gd name="T40" fmla="*/ 1 w 4"/>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3"/>
                    <a:gd name="T65" fmla="*/ 4 w 4"/>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3">
                      <a:moveTo>
                        <a:pt x="1" y="3"/>
                      </a:moveTo>
                      <a:lnTo>
                        <a:pt x="1" y="3"/>
                      </a:lnTo>
                      <a:lnTo>
                        <a:pt x="2" y="3"/>
                      </a:lnTo>
                      <a:lnTo>
                        <a:pt x="3" y="2"/>
                      </a:lnTo>
                      <a:lnTo>
                        <a:pt x="4" y="1"/>
                      </a:lnTo>
                      <a:lnTo>
                        <a:pt x="3" y="0"/>
                      </a:lnTo>
                      <a:lnTo>
                        <a:pt x="3" y="1"/>
                      </a:lnTo>
                      <a:lnTo>
                        <a:pt x="2" y="1"/>
                      </a:lnTo>
                      <a:lnTo>
                        <a:pt x="1" y="1"/>
                      </a:lnTo>
                      <a:lnTo>
                        <a:pt x="0" y="2"/>
                      </a:lnTo>
                      <a:lnTo>
                        <a:pt x="0" y="3"/>
                      </a:lnTo>
                      <a:lnTo>
                        <a:pt x="1" y="3"/>
                      </a:lnTo>
                      <a:close/>
                    </a:path>
                  </a:pathLst>
                </a:custGeom>
                <a:solidFill>
                  <a:srgbClr val="000000"/>
                </a:solidFill>
                <a:ln w="9525">
                  <a:noFill/>
                  <a:round/>
                  <a:headEnd/>
                  <a:tailEnd/>
                </a:ln>
              </p:spPr>
              <p:txBody>
                <a:bodyPr/>
                <a:lstStyle/>
                <a:p>
                  <a:endParaRPr lang="en-US"/>
                </a:p>
              </p:txBody>
            </p:sp>
            <p:sp>
              <p:nvSpPr>
                <p:cNvPr id="3516" name="Freeform 577"/>
                <p:cNvSpPr>
                  <a:spLocks/>
                </p:cNvSpPr>
                <p:nvPr/>
              </p:nvSpPr>
              <p:spPr bwMode="gray">
                <a:xfrm>
                  <a:off x="4087" y="3511"/>
                  <a:ext cx="10" cy="19"/>
                </a:xfrm>
                <a:custGeom>
                  <a:avLst/>
                  <a:gdLst>
                    <a:gd name="T0" fmla="*/ 2 w 10"/>
                    <a:gd name="T1" fmla="*/ 18 h 19"/>
                    <a:gd name="T2" fmla="*/ 2 w 10"/>
                    <a:gd name="T3" fmla="*/ 19 h 19"/>
                    <a:gd name="T4" fmla="*/ 3 w 10"/>
                    <a:gd name="T5" fmla="*/ 17 h 19"/>
                    <a:gd name="T6" fmla="*/ 5 w 10"/>
                    <a:gd name="T7" fmla="*/ 14 h 19"/>
                    <a:gd name="T8" fmla="*/ 6 w 10"/>
                    <a:gd name="T9" fmla="*/ 12 h 19"/>
                    <a:gd name="T10" fmla="*/ 7 w 10"/>
                    <a:gd name="T11" fmla="*/ 10 h 19"/>
                    <a:gd name="T12" fmla="*/ 8 w 10"/>
                    <a:gd name="T13" fmla="*/ 7 h 19"/>
                    <a:gd name="T14" fmla="*/ 9 w 10"/>
                    <a:gd name="T15" fmla="*/ 5 h 19"/>
                    <a:gd name="T16" fmla="*/ 10 w 10"/>
                    <a:gd name="T17" fmla="*/ 2 h 19"/>
                    <a:gd name="T18" fmla="*/ 10 w 10"/>
                    <a:gd name="T19" fmla="*/ 0 h 19"/>
                    <a:gd name="T20" fmla="*/ 9 w 10"/>
                    <a:gd name="T21" fmla="*/ 0 h 19"/>
                    <a:gd name="T22" fmla="*/ 8 w 10"/>
                    <a:gd name="T23" fmla="*/ 2 h 19"/>
                    <a:gd name="T24" fmla="*/ 8 w 10"/>
                    <a:gd name="T25" fmla="*/ 4 h 19"/>
                    <a:gd name="T26" fmla="*/ 7 w 10"/>
                    <a:gd name="T27" fmla="*/ 7 h 19"/>
                    <a:gd name="T28" fmla="*/ 6 w 10"/>
                    <a:gd name="T29" fmla="*/ 9 h 19"/>
                    <a:gd name="T30" fmla="*/ 5 w 10"/>
                    <a:gd name="T31" fmla="*/ 11 h 19"/>
                    <a:gd name="T32" fmla="*/ 4 w 10"/>
                    <a:gd name="T33" fmla="*/ 14 h 19"/>
                    <a:gd name="T34" fmla="*/ 2 w 10"/>
                    <a:gd name="T35" fmla="*/ 16 h 19"/>
                    <a:gd name="T36" fmla="*/ 0 w 10"/>
                    <a:gd name="T37" fmla="*/ 18 h 19"/>
                    <a:gd name="T38" fmla="*/ 0 w 10"/>
                    <a:gd name="T39" fmla="*/ 19 h 19"/>
                    <a:gd name="T40" fmla="*/ 0 w 10"/>
                    <a:gd name="T41" fmla="*/ 18 h 19"/>
                    <a:gd name="T42" fmla="*/ 0 w 10"/>
                    <a:gd name="T43" fmla="*/ 19 h 19"/>
                    <a:gd name="T44" fmla="*/ 0 w 10"/>
                    <a:gd name="T45" fmla="*/ 19 h 19"/>
                    <a:gd name="T46" fmla="*/ 2 w 10"/>
                    <a:gd name="T47" fmla="*/ 18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
                    <a:gd name="T73" fmla="*/ 0 h 19"/>
                    <a:gd name="T74" fmla="*/ 10 w 10"/>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 h="19">
                      <a:moveTo>
                        <a:pt x="2" y="18"/>
                      </a:moveTo>
                      <a:lnTo>
                        <a:pt x="2" y="19"/>
                      </a:lnTo>
                      <a:lnTo>
                        <a:pt x="3" y="17"/>
                      </a:lnTo>
                      <a:lnTo>
                        <a:pt x="5" y="14"/>
                      </a:lnTo>
                      <a:lnTo>
                        <a:pt x="6" y="12"/>
                      </a:lnTo>
                      <a:lnTo>
                        <a:pt x="7" y="10"/>
                      </a:lnTo>
                      <a:lnTo>
                        <a:pt x="8" y="7"/>
                      </a:lnTo>
                      <a:lnTo>
                        <a:pt x="9" y="5"/>
                      </a:lnTo>
                      <a:lnTo>
                        <a:pt x="10" y="2"/>
                      </a:lnTo>
                      <a:lnTo>
                        <a:pt x="10" y="0"/>
                      </a:lnTo>
                      <a:lnTo>
                        <a:pt x="9" y="0"/>
                      </a:lnTo>
                      <a:lnTo>
                        <a:pt x="8" y="2"/>
                      </a:lnTo>
                      <a:lnTo>
                        <a:pt x="8" y="4"/>
                      </a:lnTo>
                      <a:lnTo>
                        <a:pt x="7" y="7"/>
                      </a:lnTo>
                      <a:lnTo>
                        <a:pt x="6" y="9"/>
                      </a:lnTo>
                      <a:lnTo>
                        <a:pt x="5" y="11"/>
                      </a:lnTo>
                      <a:lnTo>
                        <a:pt x="4" y="14"/>
                      </a:lnTo>
                      <a:lnTo>
                        <a:pt x="2" y="16"/>
                      </a:lnTo>
                      <a:lnTo>
                        <a:pt x="0" y="18"/>
                      </a:lnTo>
                      <a:lnTo>
                        <a:pt x="0" y="19"/>
                      </a:lnTo>
                      <a:lnTo>
                        <a:pt x="0" y="18"/>
                      </a:lnTo>
                      <a:lnTo>
                        <a:pt x="0" y="19"/>
                      </a:lnTo>
                      <a:lnTo>
                        <a:pt x="2" y="18"/>
                      </a:lnTo>
                      <a:close/>
                    </a:path>
                  </a:pathLst>
                </a:custGeom>
                <a:solidFill>
                  <a:srgbClr val="000000"/>
                </a:solidFill>
                <a:ln w="9525">
                  <a:noFill/>
                  <a:round/>
                  <a:headEnd/>
                  <a:tailEnd/>
                </a:ln>
              </p:spPr>
              <p:txBody>
                <a:bodyPr/>
                <a:lstStyle/>
                <a:p>
                  <a:endParaRPr lang="en-US"/>
                </a:p>
              </p:txBody>
            </p:sp>
            <p:sp>
              <p:nvSpPr>
                <p:cNvPr id="3517" name="Freeform 578"/>
                <p:cNvSpPr>
                  <a:spLocks/>
                </p:cNvSpPr>
                <p:nvPr/>
              </p:nvSpPr>
              <p:spPr bwMode="gray">
                <a:xfrm>
                  <a:off x="4087" y="3529"/>
                  <a:ext cx="20" cy="13"/>
                </a:xfrm>
                <a:custGeom>
                  <a:avLst/>
                  <a:gdLst>
                    <a:gd name="T0" fmla="*/ 20 w 20"/>
                    <a:gd name="T1" fmla="*/ 11 h 13"/>
                    <a:gd name="T2" fmla="*/ 20 w 20"/>
                    <a:gd name="T3" fmla="*/ 11 h 13"/>
                    <a:gd name="T4" fmla="*/ 19 w 20"/>
                    <a:gd name="T5" fmla="*/ 11 h 13"/>
                    <a:gd name="T6" fmla="*/ 17 w 20"/>
                    <a:gd name="T7" fmla="*/ 11 h 13"/>
                    <a:gd name="T8" fmla="*/ 16 w 20"/>
                    <a:gd name="T9" fmla="*/ 11 h 13"/>
                    <a:gd name="T10" fmla="*/ 16 w 20"/>
                    <a:gd name="T11" fmla="*/ 10 h 13"/>
                    <a:gd name="T12" fmla="*/ 14 w 20"/>
                    <a:gd name="T13" fmla="*/ 10 h 13"/>
                    <a:gd name="T14" fmla="*/ 13 w 20"/>
                    <a:gd name="T15" fmla="*/ 9 h 13"/>
                    <a:gd name="T16" fmla="*/ 12 w 20"/>
                    <a:gd name="T17" fmla="*/ 9 h 13"/>
                    <a:gd name="T18" fmla="*/ 10 w 20"/>
                    <a:gd name="T19" fmla="*/ 8 h 13"/>
                    <a:gd name="T20" fmla="*/ 9 w 20"/>
                    <a:gd name="T21" fmla="*/ 7 h 13"/>
                    <a:gd name="T22" fmla="*/ 8 w 20"/>
                    <a:gd name="T23" fmla="*/ 6 h 13"/>
                    <a:gd name="T24" fmla="*/ 6 w 20"/>
                    <a:gd name="T25" fmla="*/ 5 h 13"/>
                    <a:gd name="T26" fmla="*/ 5 w 20"/>
                    <a:gd name="T27" fmla="*/ 4 h 13"/>
                    <a:gd name="T28" fmla="*/ 4 w 20"/>
                    <a:gd name="T29" fmla="*/ 3 h 13"/>
                    <a:gd name="T30" fmla="*/ 3 w 20"/>
                    <a:gd name="T31" fmla="*/ 3 h 13"/>
                    <a:gd name="T32" fmla="*/ 2 w 20"/>
                    <a:gd name="T33" fmla="*/ 2 h 13"/>
                    <a:gd name="T34" fmla="*/ 2 w 20"/>
                    <a:gd name="T35" fmla="*/ 0 h 13"/>
                    <a:gd name="T36" fmla="*/ 0 w 20"/>
                    <a:gd name="T37" fmla="*/ 1 h 13"/>
                    <a:gd name="T38" fmla="*/ 1 w 20"/>
                    <a:gd name="T39" fmla="*/ 2 h 13"/>
                    <a:gd name="T40" fmla="*/ 2 w 20"/>
                    <a:gd name="T41" fmla="*/ 3 h 13"/>
                    <a:gd name="T42" fmla="*/ 3 w 20"/>
                    <a:gd name="T43" fmla="*/ 4 h 13"/>
                    <a:gd name="T44" fmla="*/ 4 w 20"/>
                    <a:gd name="T45" fmla="*/ 5 h 13"/>
                    <a:gd name="T46" fmla="*/ 6 w 20"/>
                    <a:gd name="T47" fmla="*/ 6 h 13"/>
                    <a:gd name="T48" fmla="*/ 7 w 20"/>
                    <a:gd name="T49" fmla="*/ 7 h 13"/>
                    <a:gd name="T50" fmla="*/ 8 w 20"/>
                    <a:gd name="T51" fmla="*/ 8 h 13"/>
                    <a:gd name="T52" fmla="*/ 9 w 20"/>
                    <a:gd name="T53" fmla="*/ 9 h 13"/>
                    <a:gd name="T54" fmla="*/ 11 w 20"/>
                    <a:gd name="T55" fmla="*/ 10 h 13"/>
                    <a:gd name="T56" fmla="*/ 12 w 20"/>
                    <a:gd name="T57" fmla="*/ 11 h 13"/>
                    <a:gd name="T58" fmla="*/ 14 w 20"/>
                    <a:gd name="T59" fmla="*/ 11 h 13"/>
                    <a:gd name="T60" fmla="*/ 15 w 20"/>
                    <a:gd name="T61" fmla="*/ 12 h 13"/>
                    <a:gd name="T62" fmla="*/ 16 w 20"/>
                    <a:gd name="T63" fmla="*/ 12 h 13"/>
                    <a:gd name="T64" fmla="*/ 17 w 20"/>
                    <a:gd name="T65" fmla="*/ 12 h 13"/>
                    <a:gd name="T66" fmla="*/ 19 w 20"/>
                    <a:gd name="T67" fmla="*/ 13 h 13"/>
                    <a:gd name="T68" fmla="*/ 20 w 20"/>
                    <a:gd name="T69" fmla="*/ 12 h 13"/>
                    <a:gd name="T70" fmla="*/ 20 w 20"/>
                    <a:gd name="T71" fmla="*/ 12 h 13"/>
                    <a:gd name="T72" fmla="*/ 20 w 20"/>
                    <a:gd name="T73" fmla="*/ 11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13"/>
                    <a:gd name="T113" fmla="*/ 20 w 20"/>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13">
                      <a:moveTo>
                        <a:pt x="20" y="11"/>
                      </a:moveTo>
                      <a:lnTo>
                        <a:pt x="20" y="11"/>
                      </a:lnTo>
                      <a:lnTo>
                        <a:pt x="19" y="11"/>
                      </a:lnTo>
                      <a:lnTo>
                        <a:pt x="17" y="11"/>
                      </a:lnTo>
                      <a:lnTo>
                        <a:pt x="16" y="11"/>
                      </a:lnTo>
                      <a:lnTo>
                        <a:pt x="16" y="10"/>
                      </a:lnTo>
                      <a:lnTo>
                        <a:pt x="14" y="10"/>
                      </a:lnTo>
                      <a:lnTo>
                        <a:pt x="13" y="9"/>
                      </a:lnTo>
                      <a:lnTo>
                        <a:pt x="12" y="9"/>
                      </a:lnTo>
                      <a:lnTo>
                        <a:pt x="10" y="8"/>
                      </a:lnTo>
                      <a:lnTo>
                        <a:pt x="9" y="7"/>
                      </a:lnTo>
                      <a:lnTo>
                        <a:pt x="8" y="6"/>
                      </a:lnTo>
                      <a:lnTo>
                        <a:pt x="6" y="5"/>
                      </a:lnTo>
                      <a:lnTo>
                        <a:pt x="5" y="4"/>
                      </a:lnTo>
                      <a:lnTo>
                        <a:pt x="4" y="3"/>
                      </a:lnTo>
                      <a:lnTo>
                        <a:pt x="3" y="3"/>
                      </a:lnTo>
                      <a:lnTo>
                        <a:pt x="2" y="2"/>
                      </a:lnTo>
                      <a:lnTo>
                        <a:pt x="2" y="0"/>
                      </a:lnTo>
                      <a:lnTo>
                        <a:pt x="0" y="1"/>
                      </a:lnTo>
                      <a:lnTo>
                        <a:pt x="1" y="2"/>
                      </a:lnTo>
                      <a:lnTo>
                        <a:pt x="2" y="3"/>
                      </a:lnTo>
                      <a:lnTo>
                        <a:pt x="3" y="4"/>
                      </a:lnTo>
                      <a:lnTo>
                        <a:pt x="4" y="5"/>
                      </a:lnTo>
                      <a:lnTo>
                        <a:pt x="6" y="6"/>
                      </a:lnTo>
                      <a:lnTo>
                        <a:pt x="7" y="7"/>
                      </a:lnTo>
                      <a:lnTo>
                        <a:pt x="8" y="8"/>
                      </a:lnTo>
                      <a:lnTo>
                        <a:pt x="9" y="9"/>
                      </a:lnTo>
                      <a:lnTo>
                        <a:pt x="11" y="10"/>
                      </a:lnTo>
                      <a:lnTo>
                        <a:pt x="12" y="11"/>
                      </a:lnTo>
                      <a:lnTo>
                        <a:pt x="14" y="11"/>
                      </a:lnTo>
                      <a:lnTo>
                        <a:pt x="15" y="12"/>
                      </a:lnTo>
                      <a:lnTo>
                        <a:pt x="16" y="12"/>
                      </a:lnTo>
                      <a:lnTo>
                        <a:pt x="17" y="12"/>
                      </a:lnTo>
                      <a:lnTo>
                        <a:pt x="19" y="13"/>
                      </a:lnTo>
                      <a:lnTo>
                        <a:pt x="20" y="12"/>
                      </a:lnTo>
                      <a:lnTo>
                        <a:pt x="20" y="11"/>
                      </a:lnTo>
                      <a:close/>
                    </a:path>
                  </a:pathLst>
                </a:custGeom>
                <a:solidFill>
                  <a:srgbClr val="000000"/>
                </a:solidFill>
                <a:ln w="9525">
                  <a:noFill/>
                  <a:round/>
                  <a:headEnd/>
                  <a:tailEnd/>
                </a:ln>
              </p:spPr>
              <p:txBody>
                <a:bodyPr/>
                <a:lstStyle/>
                <a:p>
                  <a:endParaRPr lang="en-US"/>
                </a:p>
              </p:txBody>
            </p:sp>
            <p:sp>
              <p:nvSpPr>
                <p:cNvPr id="3518" name="Freeform 579"/>
                <p:cNvSpPr>
                  <a:spLocks/>
                </p:cNvSpPr>
                <p:nvPr/>
              </p:nvSpPr>
              <p:spPr bwMode="gray">
                <a:xfrm>
                  <a:off x="4107" y="3532"/>
                  <a:ext cx="8" cy="9"/>
                </a:xfrm>
                <a:custGeom>
                  <a:avLst/>
                  <a:gdLst>
                    <a:gd name="T0" fmla="*/ 7 w 8"/>
                    <a:gd name="T1" fmla="*/ 0 h 9"/>
                    <a:gd name="T2" fmla="*/ 7 w 8"/>
                    <a:gd name="T3" fmla="*/ 0 h 9"/>
                    <a:gd name="T4" fmla="*/ 6 w 8"/>
                    <a:gd name="T5" fmla="*/ 0 h 9"/>
                    <a:gd name="T6" fmla="*/ 5 w 8"/>
                    <a:gd name="T7" fmla="*/ 2 h 9"/>
                    <a:gd name="T8" fmla="*/ 4 w 8"/>
                    <a:gd name="T9" fmla="*/ 3 h 9"/>
                    <a:gd name="T10" fmla="*/ 3 w 8"/>
                    <a:gd name="T11" fmla="*/ 4 h 9"/>
                    <a:gd name="T12" fmla="*/ 2 w 8"/>
                    <a:gd name="T13" fmla="*/ 6 h 9"/>
                    <a:gd name="T14" fmla="*/ 2 w 8"/>
                    <a:gd name="T15" fmla="*/ 7 h 9"/>
                    <a:gd name="T16" fmla="*/ 1 w 8"/>
                    <a:gd name="T17" fmla="*/ 8 h 9"/>
                    <a:gd name="T18" fmla="*/ 0 w 8"/>
                    <a:gd name="T19" fmla="*/ 8 h 9"/>
                    <a:gd name="T20" fmla="*/ 0 w 8"/>
                    <a:gd name="T21" fmla="*/ 9 h 9"/>
                    <a:gd name="T22" fmla="*/ 2 w 8"/>
                    <a:gd name="T23" fmla="*/ 9 h 9"/>
                    <a:gd name="T24" fmla="*/ 3 w 8"/>
                    <a:gd name="T25" fmla="*/ 8 h 9"/>
                    <a:gd name="T26" fmla="*/ 4 w 8"/>
                    <a:gd name="T27" fmla="*/ 7 h 9"/>
                    <a:gd name="T28" fmla="*/ 5 w 8"/>
                    <a:gd name="T29" fmla="*/ 5 h 9"/>
                    <a:gd name="T30" fmla="*/ 5 w 8"/>
                    <a:gd name="T31" fmla="*/ 4 h 9"/>
                    <a:gd name="T32" fmla="*/ 6 w 8"/>
                    <a:gd name="T33" fmla="*/ 2 h 9"/>
                    <a:gd name="T34" fmla="*/ 7 w 8"/>
                    <a:gd name="T35" fmla="*/ 1 h 9"/>
                    <a:gd name="T36" fmla="*/ 8 w 8"/>
                    <a:gd name="T37" fmla="*/ 1 h 9"/>
                    <a:gd name="T38" fmla="*/ 8 w 8"/>
                    <a:gd name="T39" fmla="*/ 1 h 9"/>
                    <a:gd name="T40" fmla="*/ 7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9"/>
                    <a:gd name="T65" fmla="*/ 8 w 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9">
                      <a:moveTo>
                        <a:pt x="7" y="0"/>
                      </a:moveTo>
                      <a:lnTo>
                        <a:pt x="7" y="0"/>
                      </a:lnTo>
                      <a:lnTo>
                        <a:pt x="6" y="0"/>
                      </a:lnTo>
                      <a:lnTo>
                        <a:pt x="5" y="2"/>
                      </a:lnTo>
                      <a:lnTo>
                        <a:pt x="4" y="3"/>
                      </a:lnTo>
                      <a:lnTo>
                        <a:pt x="3" y="4"/>
                      </a:lnTo>
                      <a:lnTo>
                        <a:pt x="2" y="6"/>
                      </a:lnTo>
                      <a:lnTo>
                        <a:pt x="2" y="7"/>
                      </a:lnTo>
                      <a:lnTo>
                        <a:pt x="1" y="8"/>
                      </a:lnTo>
                      <a:lnTo>
                        <a:pt x="0" y="8"/>
                      </a:lnTo>
                      <a:lnTo>
                        <a:pt x="0" y="9"/>
                      </a:lnTo>
                      <a:lnTo>
                        <a:pt x="2" y="9"/>
                      </a:lnTo>
                      <a:lnTo>
                        <a:pt x="3" y="8"/>
                      </a:lnTo>
                      <a:lnTo>
                        <a:pt x="4" y="7"/>
                      </a:lnTo>
                      <a:lnTo>
                        <a:pt x="5" y="5"/>
                      </a:lnTo>
                      <a:lnTo>
                        <a:pt x="5" y="4"/>
                      </a:lnTo>
                      <a:lnTo>
                        <a:pt x="6" y="2"/>
                      </a:lnTo>
                      <a:lnTo>
                        <a:pt x="7" y="1"/>
                      </a:lnTo>
                      <a:lnTo>
                        <a:pt x="8" y="1"/>
                      </a:lnTo>
                      <a:lnTo>
                        <a:pt x="7" y="0"/>
                      </a:lnTo>
                      <a:close/>
                    </a:path>
                  </a:pathLst>
                </a:custGeom>
                <a:solidFill>
                  <a:srgbClr val="000000"/>
                </a:solidFill>
                <a:ln w="9525">
                  <a:noFill/>
                  <a:round/>
                  <a:headEnd/>
                  <a:tailEnd/>
                </a:ln>
              </p:spPr>
              <p:txBody>
                <a:bodyPr/>
                <a:lstStyle/>
                <a:p>
                  <a:endParaRPr lang="en-US"/>
                </a:p>
              </p:txBody>
            </p:sp>
            <p:sp>
              <p:nvSpPr>
                <p:cNvPr id="3519" name="Freeform 580"/>
                <p:cNvSpPr>
                  <a:spLocks/>
                </p:cNvSpPr>
                <p:nvPr/>
              </p:nvSpPr>
              <p:spPr bwMode="gray">
                <a:xfrm>
                  <a:off x="4114" y="3516"/>
                  <a:ext cx="16" cy="17"/>
                </a:xfrm>
                <a:custGeom>
                  <a:avLst/>
                  <a:gdLst>
                    <a:gd name="T0" fmla="*/ 15 w 16"/>
                    <a:gd name="T1" fmla="*/ 1 h 17"/>
                    <a:gd name="T2" fmla="*/ 15 w 16"/>
                    <a:gd name="T3" fmla="*/ 0 h 17"/>
                    <a:gd name="T4" fmla="*/ 13 w 16"/>
                    <a:gd name="T5" fmla="*/ 3 h 17"/>
                    <a:gd name="T6" fmla="*/ 12 w 16"/>
                    <a:gd name="T7" fmla="*/ 5 h 17"/>
                    <a:gd name="T8" fmla="*/ 10 w 16"/>
                    <a:gd name="T9" fmla="*/ 7 h 17"/>
                    <a:gd name="T10" fmla="*/ 8 w 16"/>
                    <a:gd name="T11" fmla="*/ 9 h 17"/>
                    <a:gd name="T12" fmla="*/ 6 w 16"/>
                    <a:gd name="T13" fmla="*/ 11 h 17"/>
                    <a:gd name="T14" fmla="*/ 5 w 16"/>
                    <a:gd name="T15" fmla="*/ 13 h 17"/>
                    <a:gd name="T16" fmla="*/ 2 w 16"/>
                    <a:gd name="T17" fmla="*/ 15 h 17"/>
                    <a:gd name="T18" fmla="*/ 0 w 16"/>
                    <a:gd name="T19" fmla="*/ 16 h 17"/>
                    <a:gd name="T20" fmla="*/ 1 w 16"/>
                    <a:gd name="T21" fmla="*/ 17 h 17"/>
                    <a:gd name="T22" fmla="*/ 3 w 16"/>
                    <a:gd name="T23" fmla="*/ 16 h 17"/>
                    <a:gd name="T24" fmla="*/ 5 w 16"/>
                    <a:gd name="T25" fmla="*/ 15 h 17"/>
                    <a:gd name="T26" fmla="*/ 7 w 16"/>
                    <a:gd name="T27" fmla="*/ 13 h 17"/>
                    <a:gd name="T28" fmla="*/ 9 w 16"/>
                    <a:gd name="T29" fmla="*/ 10 h 17"/>
                    <a:gd name="T30" fmla="*/ 11 w 16"/>
                    <a:gd name="T31" fmla="*/ 8 h 17"/>
                    <a:gd name="T32" fmla="*/ 13 w 16"/>
                    <a:gd name="T33" fmla="*/ 6 h 17"/>
                    <a:gd name="T34" fmla="*/ 14 w 16"/>
                    <a:gd name="T35" fmla="*/ 3 h 17"/>
                    <a:gd name="T36" fmla="*/ 16 w 16"/>
                    <a:gd name="T37" fmla="*/ 1 h 17"/>
                    <a:gd name="T38" fmla="*/ 16 w 16"/>
                    <a:gd name="T39" fmla="*/ 0 h 17"/>
                    <a:gd name="T40" fmla="*/ 16 w 16"/>
                    <a:gd name="T41" fmla="*/ 1 h 17"/>
                    <a:gd name="T42" fmla="*/ 16 w 16"/>
                    <a:gd name="T43" fmla="*/ 0 h 17"/>
                    <a:gd name="T44" fmla="*/ 16 w 16"/>
                    <a:gd name="T45" fmla="*/ 0 h 17"/>
                    <a:gd name="T46" fmla="*/ 15 w 16"/>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7"/>
                    <a:gd name="T74" fmla="*/ 16 w 16"/>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7">
                      <a:moveTo>
                        <a:pt x="15" y="1"/>
                      </a:moveTo>
                      <a:lnTo>
                        <a:pt x="15" y="0"/>
                      </a:lnTo>
                      <a:lnTo>
                        <a:pt x="13" y="3"/>
                      </a:lnTo>
                      <a:lnTo>
                        <a:pt x="12" y="5"/>
                      </a:lnTo>
                      <a:lnTo>
                        <a:pt x="10" y="7"/>
                      </a:lnTo>
                      <a:lnTo>
                        <a:pt x="8" y="9"/>
                      </a:lnTo>
                      <a:lnTo>
                        <a:pt x="6" y="11"/>
                      </a:lnTo>
                      <a:lnTo>
                        <a:pt x="5" y="13"/>
                      </a:lnTo>
                      <a:lnTo>
                        <a:pt x="2" y="15"/>
                      </a:lnTo>
                      <a:lnTo>
                        <a:pt x="0" y="16"/>
                      </a:lnTo>
                      <a:lnTo>
                        <a:pt x="1" y="17"/>
                      </a:lnTo>
                      <a:lnTo>
                        <a:pt x="3" y="16"/>
                      </a:lnTo>
                      <a:lnTo>
                        <a:pt x="5" y="15"/>
                      </a:lnTo>
                      <a:lnTo>
                        <a:pt x="7" y="13"/>
                      </a:lnTo>
                      <a:lnTo>
                        <a:pt x="9" y="10"/>
                      </a:lnTo>
                      <a:lnTo>
                        <a:pt x="11" y="8"/>
                      </a:lnTo>
                      <a:lnTo>
                        <a:pt x="13" y="6"/>
                      </a:lnTo>
                      <a:lnTo>
                        <a:pt x="14" y="3"/>
                      </a:lnTo>
                      <a:lnTo>
                        <a:pt x="16" y="1"/>
                      </a:lnTo>
                      <a:lnTo>
                        <a:pt x="16" y="0"/>
                      </a:lnTo>
                      <a:lnTo>
                        <a:pt x="16" y="1"/>
                      </a:lnTo>
                      <a:lnTo>
                        <a:pt x="16" y="0"/>
                      </a:lnTo>
                      <a:lnTo>
                        <a:pt x="15" y="1"/>
                      </a:lnTo>
                      <a:close/>
                    </a:path>
                  </a:pathLst>
                </a:custGeom>
                <a:solidFill>
                  <a:srgbClr val="000000"/>
                </a:solidFill>
                <a:ln w="9525">
                  <a:noFill/>
                  <a:round/>
                  <a:headEnd/>
                  <a:tailEnd/>
                </a:ln>
              </p:spPr>
              <p:txBody>
                <a:bodyPr/>
                <a:lstStyle/>
                <a:p>
                  <a:endParaRPr lang="en-US"/>
                </a:p>
              </p:txBody>
            </p:sp>
            <p:sp>
              <p:nvSpPr>
                <p:cNvPr id="3520" name="Freeform 581"/>
                <p:cNvSpPr>
                  <a:spLocks/>
                </p:cNvSpPr>
                <p:nvPr/>
              </p:nvSpPr>
              <p:spPr bwMode="gray">
                <a:xfrm>
                  <a:off x="4106" y="3479"/>
                  <a:ext cx="24" cy="38"/>
                </a:xfrm>
                <a:custGeom>
                  <a:avLst/>
                  <a:gdLst>
                    <a:gd name="T0" fmla="*/ 1 w 24"/>
                    <a:gd name="T1" fmla="*/ 2 h 38"/>
                    <a:gd name="T2" fmla="*/ 0 w 24"/>
                    <a:gd name="T3" fmla="*/ 2 h 38"/>
                    <a:gd name="T4" fmla="*/ 23 w 24"/>
                    <a:gd name="T5" fmla="*/ 38 h 38"/>
                    <a:gd name="T6" fmla="*/ 24 w 24"/>
                    <a:gd name="T7" fmla="*/ 37 h 38"/>
                    <a:gd name="T8" fmla="*/ 1 w 24"/>
                    <a:gd name="T9" fmla="*/ 1 h 38"/>
                    <a:gd name="T10" fmla="*/ 0 w 24"/>
                    <a:gd name="T11" fmla="*/ 1 h 38"/>
                    <a:gd name="T12" fmla="*/ 1 w 24"/>
                    <a:gd name="T13" fmla="*/ 1 h 38"/>
                    <a:gd name="T14" fmla="*/ 0 w 24"/>
                    <a:gd name="T15" fmla="*/ 0 h 38"/>
                    <a:gd name="T16" fmla="*/ 0 w 24"/>
                    <a:gd name="T17" fmla="*/ 1 h 38"/>
                    <a:gd name="T18" fmla="*/ 1 w 24"/>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8"/>
                    <a:gd name="T32" fmla="*/ 24 w 24"/>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8">
                      <a:moveTo>
                        <a:pt x="1" y="2"/>
                      </a:moveTo>
                      <a:lnTo>
                        <a:pt x="0" y="2"/>
                      </a:lnTo>
                      <a:lnTo>
                        <a:pt x="23" y="38"/>
                      </a:lnTo>
                      <a:lnTo>
                        <a:pt x="24" y="37"/>
                      </a:lnTo>
                      <a:lnTo>
                        <a:pt x="1" y="1"/>
                      </a:lnTo>
                      <a:lnTo>
                        <a:pt x="0" y="1"/>
                      </a:lnTo>
                      <a:lnTo>
                        <a:pt x="1" y="1"/>
                      </a:lnTo>
                      <a:lnTo>
                        <a:pt x="0" y="0"/>
                      </a:lnTo>
                      <a:lnTo>
                        <a:pt x="0" y="1"/>
                      </a:lnTo>
                      <a:lnTo>
                        <a:pt x="1" y="2"/>
                      </a:lnTo>
                      <a:close/>
                    </a:path>
                  </a:pathLst>
                </a:custGeom>
                <a:solidFill>
                  <a:srgbClr val="000000"/>
                </a:solidFill>
                <a:ln w="9525">
                  <a:noFill/>
                  <a:round/>
                  <a:headEnd/>
                  <a:tailEnd/>
                </a:ln>
              </p:spPr>
              <p:txBody>
                <a:bodyPr/>
                <a:lstStyle/>
                <a:p>
                  <a:endParaRPr lang="en-US"/>
                </a:p>
              </p:txBody>
            </p:sp>
            <p:sp>
              <p:nvSpPr>
                <p:cNvPr id="3521" name="Freeform 582"/>
                <p:cNvSpPr>
                  <a:spLocks/>
                </p:cNvSpPr>
                <p:nvPr/>
              </p:nvSpPr>
              <p:spPr bwMode="gray">
                <a:xfrm>
                  <a:off x="4017" y="3535"/>
                  <a:ext cx="46" cy="24"/>
                </a:xfrm>
                <a:custGeom>
                  <a:avLst/>
                  <a:gdLst>
                    <a:gd name="T0" fmla="*/ 3 w 46"/>
                    <a:gd name="T1" fmla="*/ 10 h 24"/>
                    <a:gd name="T2" fmla="*/ 2 w 46"/>
                    <a:gd name="T3" fmla="*/ 10 h 24"/>
                    <a:gd name="T4" fmla="*/ 2 w 46"/>
                    <a:gd name="T5" fmla="*/ 11 h 24"/>
                    <a:gd name="T6" fmla="*/ 1 w 46"/>
                    <a:gd name="T7" fmla="*/ 11 h 24"/>
                    <a:gd name="T8" fmla="*/ 0 w 46"/>
                    <a:gd name="T9" fmla="*/ 12 h 24"/>
                    <a:gd name="T10" fmla="*/ 0 w 46"/>
                    <a:gd name="T11" fmla="*/ 14 h 24"/>
                    <a:gd name="T12" fmla="*/ 1 w 46"/>
                    <a:gd name="T13" fmla="*/ 15 h 24"/>
                    <a:gd name="T14" fmla="*/ 2 w 46"/>
                    <a:gd name="T15" fmla="*/ 15 h 24"/>
                    <a:gd name="T16" fmla="*/ 3 w 46"/>
                    <a:gd name="T17" fmla="*/ 16 h 24"/>
                    <a:gd name="T18" fmla="*/ 5 w 46"/>
                    <a:gd name="T19" fmla="*/ 16 h 24"/>
                    <a:gd name="T20" fmla="*/ 7 w 46"/>
                    <a:gd name="T21" fmla="*/ 16 h 24"/>
                    <a:gd name="T22" fmla="*/ 9 w 46"/>
                    <a:gd name="T23" fmla="*/ 16 h 24"/>
                    <a:gd name="T24" fmla="*/ 13 w 46"/>
                    <a:gd name="T25" fmla="*/ 17 h 24"/>
                    <a:gd name="T26" fmla="*/ 17 w 46"/>
                    <a:gd name="T27" fmla="*/ 18 h 24"/>
                    <a:gd name="T28" fmla="*/ 19 w 46"/>
                    <a:gd name="T29" fmla="*/ 19 h 24"/>
                    <a:gd name="T30" fmla="*/ 23 w 46"/>
                    <a:gd name="T31" fmla="*/ 21 h 24"/>
                    <a:gd name="T32" fmla="*/ 27 w 46"/>
                    <a:gd name="T33" fmla="*/ 23 h 24"/>
                    <a:gd name="T34" fmla="*/ 31 w 46"/>
                    <a:gd name="T35" fmla="*/ 24 h 24"/>
                    <a:gd name="T36" fmla="*/ 35 w 46"/>
                    <a:gd name="T37" fmla="*/ 24 h 24"/>
                    <a:gd name="T38" fmla="*/ 38 w 46"/>
                    <a:gd name="T39" fmla="*/ 24 h 24"/>
                    <a:gd name="T40" fmla="*/ 40 w 46"/>
                    <a:gd name="T41" fmla="*/ 23 h 24"/>
                    <a:gd name="T42" fmla="*/ 42 w 46"/>
                    <a:gd name="T43" fmla="*/ 21 h 24"/>
                    <a:gd name="T44" fmla="*/ 44 w 46"/>
                    <a:gd name="T45" fmla="*/ 18 h 24"/>
                    <a:gd name="T46" fmla="*/ 46 w 46"/>
                    <a:gd name="T47" fmla="*/ 17 h 24"/>
                    <a:gd name="T48" fmla="*/ 34 w 46"/>
                    <a:gd name="T49" fmla="*/ 5 h 24"/>
                    <a:gd name="T50" fmla="*/ 33 w 46"/>
                    <a:gd name="T51" fmla="*/ 4 h 24"/>
                    <a:gd name="T52" fmla="*/ 31 w 46"/>
                    <a:gd name="T53" fmla="*/ 3 h 24"/>
                    <a:gd name="T54" fmla="*/ 28 w 46"/>
                    <a:gd name="T55" fmla="*/ 2 h 24"/>
                    <a:gd name="T56" fmla="*/ 27 w 46"/>
                    <a:gd name="T57" fmla="*/ 1 h 24"/>
                    <a:gd name="T58" fmla="*/ 25 w 46"/>
                    <a:gd name="T59" fmla="*/ 1 h 24"/>
                    <a:gd name="T60" fmla="*/ 22 w 46"/>
                    <a:gd name="T61" fmla="*/ 0 h 24"/>
                    <a:gd name="T62" fmla="*/ 20 w 46"/>
                    <a:gd name="T63" fmla="*/ 1 h 24"/>
                    <a:gd name="T64" fmla="*/ 18 w 46"/>
                    <a:gd name="T65" fmla="*/ 2 h 24"/>
                    <a:gd name="T66" fmla="*/ 16 w 46"/>
                    <a:gd name="T67" fmla="*/ 2 h 24"/>
                    <a:gd name="T68" fmla="*/ 14 w 46"/>
                    <a:gd name="T69" fmla="*/ 2 h 24"/>
                    <a:gd name="T70" fmla="*/ 12 w 46"/>
                    <a:gd name="T71" fmla="*/ 2 h 24"/>
                    <a:gd name="T72" fmla="*/ 11 w 46"/>
                    <a:gd name="T73" fmla="*/ 4 h 24"/>
                    <a:gd name="T74" fmla="*/ 11 w 46"/>
                    <a:gd name="T75" fmla="*/ 5 h 24"/>
                    <a:gd name="T76" fmla="*/ 9 w 46"/>
                    <a:gd name="T77" fmla="*/ 5 h 24"/>
                    <a:gd name="T78" fmla="*/ 7 w 46"/>
                    <a:gd name="T79" fmla="*/ 6 h 24"/>
                    <a:gd name="T80" fmla="*/ 6 w 46"/>
                    <a:gd name="T81" fmla="*/ 8 h 24"/>
                    <a:gd name="T82" fmla="*/ 4 w 46"/>
                    <a:gd name="T83" fmla="*/ 9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24"/>
                    <a:gd name="T128" fmla="*/ 46 w 46"/>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24">
                      <a:moveTo>
                        <a:pt x="4" y="10"/>
                      </a:moveTo>
                      <a:lnTo>
                        <a:pt x="3" y="10"/>
                      </a:lnTo>
                      <a:lnTo>
                        <a:pt x="2" y="10"/>
                      </a:lnTo>
                      <a:lnTo>
                        <a:pt x="2" y="11"/>
                      </a:lnTo>
                      <a:lnTo>
                        <a:pt x="1" y="11"/>
                      </a:lnTo>
                      <a:lnTo>
                        <a:pt x="1" y="12"/>
                      </a:lnTo>
                      <a:lnTo>
                        <a:pt x="0" y="12"/>
                      </a:lnTo>
                      <a:lnTo>
                        <a:pt x="0" y="13"/>
                      </a:lnTo>
                      <a:lnTo>
                        <a:pt x="0" y="14"/>
                      </a:lnTo>
                      <a:lnTo>
                        <a:pt x="1" y="14"/>
                      </a:lnTo>
                      <a:lnTo>
                        <a:pt x="1" y="15"/>
                      </a:lnTo>
                      <a:lnTo>
                        <a:pt x="2" y="15"/>
                      </a:lnTo>
                      <a:lnTo>
                        <a:pt x="2" y="16"/>
                      </a:lnTo>
                      <a:lnTo>
                        <a:pt x="3" y="16"/>
                      </a:lnTo>
                      <a:lnTo>
                        <a:pt x="4" y="16"/>
                      </a:lnTo>
                      <a:lnTo>
                        <a:pt x="5" y="16"/>
                      </a:lnTo>
                      <a:lnTo>
                        <a:pt x="6" y="16"/>
                      </a:lnTo>
                      <a:lnTo>
                        <a:pt x="7" y="16"/>
                      </a:lnTo>
                      <a:lnTo>
                        <a:pt x="8" y="16"/>
                      </a:lnTo>
                      <a:lnTo>
                        <a:pt x="9" y="16"/>
                      </a:lnTo>
                      <a:lnTo>
                        <a:pt x="10" y="16"/>
                      </a:lnTo>
                      <a:lnTo>
                        <a:pt x="13" y="17"/>
                      </a:lnTo>
                      <a:lnTo>
                        <a:pt x="15" y="17"/>
                      </a:lnTo>
                      <a:lnTo>
                        <a:pt x="17" y="18"/>
                      </a:lnTo>
                      <a:lnTo>
                        <a:pt x="18" y="18"/>
                      </a:lnTo>
                      <a:lnTo>
                        <a:pt x="19" y="19"/>
                      </a:lnTo>
                      <a:lnTo>
                        <a:pt x="21" y="20"/>
                      </a:lnTo>
                      <a:lnTo>
                        <a:pt x="23" y="21"/>
                      </a:lnTo>
                      <a:lnTo>
                        <a:pt x="25" y="22"/>
                      </a:lnTo>
                      <a:lnTo>
                        <a:pt x="27" y="23"/>
                      </a:lnTo>
                      <a:lnTo>
                        <a:pt x="29" y="23"/>
                      </a:lnTo>
                      <a:lnTo>
                        <a:pt x="31" y="24"/>
                      </a:lnTo>
                      <a:lnTo>
                        <a:pt x="33" y="24"/>
                      </a:lnTo>
                      <a:lnTo>
                        <a:pt x="35" y="24"/>
                      </a:lnTo>
                      <a:lnTo>
                        <a:pt x="36" y="24"/>
                      </a:lnTo>
                      <a:lnTo>
                        <a:pt x="38" y="24"/>
                      </a:lnTo>
                      <a:lnTo>
                        <a:pt x="40" y="23"/>
                      </a:lnTo>
                      <a:lnTo>
                        <a:pt x="41" y="22"/>
                      </a:lnTo>
                      <a:lnTo>
                        <a:pt x="42" y="21"/>
                      </a:lnTo>
                      <a:lnTo>
                        <a:pt x="43" y="19"/>
                      </a:lnTo>
                      <a:lnTo>
                        <a:pt x="44" y="18"/>
                      </a:lnTo>
                      <a:lnTo>
                        <a:pt x="45" y="18"/>
                      </a:lnTo>
                      <a:lnTo>
                        <a:pt x="46" y="17"/>
                      </a:lnTo>
                      <a:lnTo>
                        <a:pt x="46" y="16"/>
                      </a:lnTo>
                      <a:lnTo>
                        <a:pt x="34" y="5"/>
                      </a:lnTo>
                      <a:lnTo>
                        <a:pt x="33" y="4"/>
                      </a:lnTo>
                      <a:lnTo>
                        <a:pt x="32" y="4"/>
                      </a:lnTo>
                      <a:lnTo>
                        <a:pt x="31" y="3"/>
                      </a:lnTo>
                      <a:lnTo>
                        <a:pt x="29" y="2"/>
                      </a:lnTo>
                      <a:lnTo>
                        <a:pt x="28" y="2"/>
                      </a:lnTo>
                      <a:lnTo>
                        <a:pt x="27" y="1"/>
                      </a:lnTo>
                      <a:lnTo>
                        <a:pt x="26" y="1"/>
                      </a:lnTo>
                      <a:lnTo>
                        <a:pt x="25" y="1"/>
                      </a:lnTo>
                      <a:lnTo>
                        <a:pt x="23" y="0"/>
                      </a:lnTo>
                      <a:lnTo>
                        <a:pt x="22" y="0"/>
                      </a:lnTo>
                      <a:lnTo>
                        <a:pt x="21" y="0"/>
                      </a:lnTo>
                      <a:lnTo>
                        <a:pt x="20" y="1"/>
                      </a:lnTo>
                      <a:lnTo>
                        <a:pt x="19" y="1"/>
                      </a:lnTo>
                      <a:lnTo>
                        <a:pt x="18" y="2"/>
                      </a:lnTo>
                      <a:lnTo>
                        <a:pt x="16" y="2"/>
                      </a:lnTo>
                      <a:lnTo>
                        <a:pt x="15" y="2"/>
                      </a:lnTo>
                      <a:lnTo>
                        <a:pt x="14" y="2"/>
                      </a:lnTo>
                      <a:lnTo>
                        <a:pt x="13" y="2"/>
                      </a:lnTo>
                      <a:lnTo>
                        <a:pt x="12" y="2"/>
                      </a:lnTo>
                      <a:lnTo>
                        <a:pt x="12" y="3"/>
                      </a:lnTo>
                      <a:lnTo>
                        <a:pt x="11" y="4"/>
                      </a:lnTo>
                      <a:lnTo>
                        <a:pt x="11" y="5"/>
                      </a:lnTo>
                      <a:lnTo>
                        <a:pt x="10" y="5"/>
                      </a:lnTo>
                      <a:lnTo>
                        <a:pt x="9" y="5"/>
                      </a:lnTo>
                      <a:lnTo>
                        <a:pt x="8" y="6"/>
                      </a:lnTo>
                      <a:lnTo>
                        <a:pt x="7" y="6"/>
                      </a:lnTo>
                      <a:lnTo>
                        <a:pt x="6" y="7"/>
                      </a:lnTo>
                      <a:lnTo>
                        <a:pt x="6" y="8"/>
                      </a:lnTo>
                      <a:lnTo>
                        <a:pt x="5" y="8"/>
                      </a:lnTo>
                      <a:lnTo>
                        <a:pt x="4" y="9"/>
                      </a:lnTo>
                      <a:lnTo>
                        <a:pt x="4" y="10"/>
                      </a:lnTo>
                      <a:close/>
                    </a:path>
                  </a:pathLst>
                </a:custGeom>
                <a:solidFill>
                  <a:srgbClr val="FFCC99"/>
                </a:solidFill>
                <a:ln w="9525">
                  <a:noFill/>
                  <a:round/>
                  <a:headEnd/>
                  <a:tailEnd/>
                </a:ln>
              </p:spPr>
              <p:txBody>
                <a:bodyPr/>
                <a:lstStyle/>
                <a:p>
                  <a:endParaRPr lang="en-US"/>
                </a:p>
              </p:txBody>
            </p:sp>
            <p:sp>
              <p:nvSpPr>
                <p:cNvPr id="3522" name="Freeform 583"/>
                <p:cNvSpPr>
                  <a:spLocks/>
                </p:cNvSpPr>
                <p:nvPr/>
              </p:nvSpPr>
              <p:spPr bwMode="gray">
                <a:xfrm>
                  <a:off x="4017" y="3544"/>
                  <a:ext cx="4" cy="3"/>
                </a:xfrm>
                <a:custGeom>
                  <a:avLst/>
                  <a:gdLst>
                    <a:gd name="T0" fmla="*/ 1 w 4"/>
                    <a:gd name="T1" fmla="*/ 3 h 3"/>
                    <a:gd name="T2" fmla="*/ 1 w 4"/>
                    <a:gd name="T3" fmla="*/ 3 h 3"/>
                    <a:gd name="T4" fmla="*/ 2 w 4"/>
                    <a:gd name="T5" fmla="*/ 3 h 3"/>
                    <a:gd name="T6" fmla="*/ 2 w 4"/>
                    <a:gd name="T7" fmla="*/ 2 h 3"/>
                    <a:gd name="T8" fmla="*/ 2 w 4"/>
                    <a:gd name="T9" fmla="*/ 2 h 3"/>
                    <a:gd name="T10" fmla="*/ 2 w 4"/>
                    <a:gd name="T11" fmla="*/ 2 h 3"/>
                    <a:gd name="T12" fmla="*/ 2 w 4"/>
                    <a:gd name="T13" fmla="*/ 2 h 3"/>
                    <a:gd name="T14" fmla="*/ 3 w 4"/>
                    <a:gd name="T15" fmla="*/ 2 h 3"/>
                    <a:gd name="T16" fmla="*/ 3 w 4"/>
                    <a:gd name="T17" fmla="*/ 1 h 3"/>
                    <a:gd name="T18" fmla="*/ 4 w 4"/>
                    <a:gd name="T19" fmla="*/ 1 h 3"/>
                    <a:gd name="T20" fmla="*/ 4 w 4"/>
                    <a:gd name="T21" fmla="*/ 0 h 3"/>
                    <a:gd name="T22" fmla="*/ 3 w 4"/>
                    <a:gd name="T23" fmla="*/ 0 h 3"/>
                    <a:gd name="T24" fmla="*/ 2 w 4"/>
                    <a:gd name="T25" fmla="*/ 0 h 3"/>
                    <a:gd name="T26" fmla="*/ 2 w 4"/>
                    <a:gd name="T27" fmla="*/ 0 h 3"/>
                    <a:gd name="T28" fmla="*/ 2 w 4"/>
                    <a:gd name="T29" fmla="*/ 1 h 3"/>
                    <a:gd name="T30" fmla="*/ 2 w 4"/>
                    <a:gd name="T31" fmla="*/ 1 h 3"/>
                    <a:gd name="T32" fmla="*/ 1 w 4"/>
                    <a:gd name="T33" fmla="*/ 1 h 3"/>
                    <a:gd name="T34" fmla="*/ 1 w 4"/>
                    <a:gd name="T35" fmla="*/ 2 h 3"/>
                    <a:gd name="T36" fmla="*/ 0 w 4"/>
                    <a:gd name="T37" fmla="*/ 2 h 3"/>
                    <a:gd name="T38" fmla="*/ 0 w 4"/>
                    <a:gd name="T39" fmla="*/ 2 h 3"/>
                    <a:gd name="T40" fmla="*/ 1 w 4"/>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3"/>
                    <a:gd name="T65" fmla="*/ 4 w 4"/>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3">
                      <a:moveTo>
                        <a:pt x="1" y="3"/>
                      </a:moveTo>
                      <a:lnTo>
                        <a:pt x="1" y="3"/>
                      </a:lnTo>
                      <a:lnTo>
                        <a:pt x="2" y="3"/>
                      </a:lnTo>
                      <a:lnTo>
                        <a:pt x="2" y="2"/>
                      </a:lnTo>
                      <a:lnTo>
                        <a:pt x="3" y="2"/>
                      </a:lnTo>
                      <a:lnTo>
                        <a:pt x="3" y="1"/>
                      </a:lnTo>
                      <a:lnTo>
                        <a:pt x="4" y="1"/>
                      </a:lnTo>
                      <a:lnTo>
                        <a:pt x="4" y="0"/>
                      </a:lnTo>
                      <a:lnTo>
                        <a:pt x="3" y="0"/>
                      </a:lnTo>
                      <a:lnTo>
                        <a:pt x="2" y="0"/>
                      </a:lnTo>
                      <a:lnTo>
                        <a:pt x="2" y="1"/>
                      </a:lnTo>
                      <a:lnTo>
                        <a:pt x="1" y="1"/>
                      </a:lnTo>
                      <a:lnTo>
                        <a:pt x="1" y="2"/>
                      </a:lnTo>
                      <a:lnTo>
                        <a:pt x="0" y="2"/>
                      </a:lnTo>
                      <a:lnTo>
                        <a:pt x="1" y="3"/>
                      </a:lnTo>
                      <a:close/>
                    </a:path>
                  </a:pathLst>
                </a:custGeom>
                <a:solidFill>
                  <a:srgbClr val="000000"/>
                </a:solidFill>
                <a:ln w="9525">
                  <a:noFill/>
                  <a:round/>
                  <a:headEnd/>
                  <a:tailEnd/>
                </a:ln>
              </p:spPr>
              <p:txBody>
                <a:bodyPr/>
                <a:lstStyle/>
                <a:p>
                  <a:endParaRPr lang="en-US"/>
                </a:p>
              </p:txBody>
            </p:sp>
            <p:sp>
              <p:nvSpPr>
                <p:cNvPr id="3523" name="Freeform 584"/>
                <p:cNvSpPr>
                  <a:spLocks/>
                </p:cNvSpPr>
                <p:nvPr/>
              </p:nvSpPr>
              <p:spPr bwMode="gray">
                <a:xfrm>
                  <a:off x="4016" y="3546"/>
                  <a:ext cx="4" cy="5"/>
                </a:xfrm>
                <a:custGeom>
                  <a:avLst/>
                  <a:gdLst>
                    <a:gd name="T0" fmla="*/ 4 w 4"/>
                    <a:gd name="T1" fmla="*/ 4 h 5"/>
                    <a:gd name="T2" fmla="*/ 3 w 4"/>
                    <a:gd name="T3" fmla="*/ 4 h 5"/>
                    <a:gd name="T4" fmla="*/ 3 w 4"/>
                    <a:gd name="T5" fmla="*/ 4 h 5"/>
                    <a:gd name="T6" fmla="*/ 3 w 4"/>
                    <a:gd name="T7" fmla="*/ 3 h 5"/>
                    <a:gd name="T8" fmla="*/ 3 w 4"/>
                    <a:gd name="T9" fmla="*/ 3 h 5"/>
                    <a:gd name="T10" fmla="*/ 2 w 4"/>
                    <a:gd name="T11" fmla="*/ 3 h 5"/>
                    <a:gd name="T12" fmla="*/ 2 w 4"/>
                    <a:gd name="T13" fmla="*/ 2 h 5"/>
                    <a:gd name="T14" fmla="*/ 2 w 4"/>
                    <a:gd name="T15" fmla="*/ 2 h 5"/>
                    <a:gd name="T16" fmla="*/ 2 w 4"/>
                    <a:gd name="T17" fmla="*/ 2 h 5"/>
                    <a:gd name="T18" fmla="*/ 2 w 4"/>
                    <a:gd name="T19" fmla="*/ 1 h 5"/>
                    <a:gd name="T20" fmla="*/ 1 w 4"/>
                    <a:gd name="T21" fmla="*/ 0 h 5"/>
                    <a:gd name="T22" fmla="*/ 1 w 4"/>
                    <a:gd name="T23" fmla="*/ 1 h 5"/>
                    <a:gd name="T24" fmla="*/ 0 w 4"/>
                    <a:gd name="T25" fmla="*/ 2 h 5"/>
                    <a:gd name="T26" fmla="*/ 1 w 4"/>
                    <a:gd name="T27" fmla="*/ 3 h 5"/>
                    <a:gd name="T28" fmla="*/ 1 w 4"/>
                    <a:gd name="T29" fmla="*/ 3 h 5"/>
                    <a:gd name="T30" fmla="*/ 2 w 4"/>
                    <a:gd name="T31" fmla="*/ 4 h 5"/>
                    <a:gd name="T32" fmla="*/ 2 w 4"/>
                    <a:gd name="T33" fmla="*/ 5 h 5"/>
                    <a:gd name="T34" fmla="*/ 3 w 4"/>
                    <a:gd name="T35" fmla="*/ 5 h 5"/>
                    <a:gd name="T36" fmla="*/ 3 w 4"/>
                    <a:gd name="T37" fmla="*/ 5 h 5"/>
                    <a:gd name="T38" fmla="*/ 3 w 4"/>
                    <a:gd name="T39" fmla="*/ 5 h 5"/>
                    <a:gd name="T40" fmla="*/ 4 w 4"/>
                    <a:gd name="T41" fmla="*/ 4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5"/>
                    <a:gd name="T65" fmla="*/ 4 w 4"/>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5">
                      <a:moveTo>
                        <a:pt x="4" y="4"/>
                      </a:moveTo>
                      <a:lnTo>
                        <a:pt x="3" y="4"/>
                      </a:lnTo>
                      <a:lnTo>
                        <a:pt x="3" y="3"/>
                      </a:lnTo>
                      <a:lnTo>
                        <a:pt x="2" y="3"/>
                      </a:lnTo>
                      <a:lnTo>
                        <a:pt x="2" y="2"/>
                      </a:lnTo>
                      <a:lnTo>
                        <a:pt x="2" y="1"/>
                      </a:lnTo>
                      <a:lnTo>
                        <a:pt x="1" y="0"/>
                      </a:lnTo>
                      <a:lnTo>
                        <a:pt x="1" y="1"/>
                      </a:lnTo>
                      <a:lnTo>
                        <a:pt x="0" y="2"/>
                      </a:lnTo>
                      <a:lnTo>
                        <a:pt x="1" y="3"/>
                      </a:lnTo>
                      <a:lnTo>
                        <a:pt x="2" y="4"/>
                      </a:lnTo>
                      <a:lnTo>
                        <a:pt x="2" y="5"/>
                      </a:lnTo>
                      <a:lnTo>
                        <a:pt x="3" y="5"/>
                      </a:lnTo>
                      <a:lnTo>
                        <a:pt x="4" y="4"/>
                      </a:lnTo>
                      <a:close/>
                    </a:path>
                  </a:pathLst>
                </a:custGeom>
                <a:solidFill>
                  <a:srgbClr val="000000"/>
                </a:solidFill>
                <a:ln w="9525">
                  <a:noFill/>
                  <a:round/>
                  <a:headEnd/>
                  <a:tailEnd/>
                </a:ln>
              </p:spPr>
              <p:txBody>
                <a:bodyPr/>
                <a:lstStyle/>
                <a:p>
                  <a:endParaRPr lang="en-US"/>
                </a:p>
              </p:txBody>
            </p:sp>
            <p:sp>
              <p:nvSpPr>
                <p:cNvPr id="3524" name="Freeform 585"/>
                <p:cNvSpPr>
                  <a:spLocks/>
                </p:cNvSpPr>
                <p:nvPr/>
              </p:nvSpPr>
              <p:spPr bwMode="gray">
                <a:xfrm>
                  <a:off x="4019" y="3550"/>
                  <a:ext cx="9" cy="2"/>
                </a:xfrm>
                <a:custGeom>
                  <a:avLst/>
                  <a:gdLst>
                    <a:gd name="T0" fmla="*/ 9 w 9"/>
                    <a:gd name="T1" fmla="*/ 0 h 2"/>
                    <a:gd name="T2" fmla="*/ 9 w 9"/>
                    <a:gd name="T3" fmla="*/ 0 h 2"/>
                    <a:gd name="T4" fmla="*/ 7 w 9"/>
                    <a:gd name="T5" fmla="*/ 0 h 2"/>
                    <a:gd name="T6" fmla="*/ 6 w 9"/>
                    <a:gd name="T7" fmla="*/ 0 h 2"/>
                    <a:gd name="T8" fmla="*/ 5 w 9"/>
                    <a:gd name="T9" fmla="*/ 0 h 2"/>
                    <a:gd name="T10" fmla="*/ 4 w 9"/>
                    <a:gd name="T11" fmla="*/ 0 h 2"/>
                    <a:gd name="T12" fmla="*/ 3 w 9"/>
                    <a:gd name="T13" fmla="*/ 0 h 2"/>
                    <a:gd name="T14" fmla="*/ 2 w 9"/>
                    <a:gd name="T15" fmla="*/ 0 h 2"/>
                    <a:gd name="T16" fmla="*/ 1 w 9"/>
                    <a:gd name="T17" fmla="*/ 0 h 2"/>
                    <a:gd name="T18" fmla="*/ 1 w 9"/>
                    <a:gd name="T19" fmla="*/ 0 h 2"/>
                    <a:gd name="T20" fmla="*/ 0 w 9"/>
                    <a:gd name="T21" fmla="*/ 1 h 2"/>
                    <a:gd name="T22" fmla="*/ 1 w 9"/>
                    <a:gd name="T23" fmla="*/ 2 h 2"/>
                    <a:gd name="T24" fmla="*/ 2 w 9"/>
                    <a:gd name="T25" fmla="*/ 2 h 2"/>
                    <a:gd name="T26" fmla="*/ 3 w 9"/>
                    <a:gd name="T27" fmla="*/ 2 h 2"/>
                    <a:gd name="T28" fmla="*/ 4 w 9"/>
                    <a:gd name="T29" fmla="*/ 2 h 2"/>
                    <a:gd name="T30" fmla="*/ 5 w 9"/>
                    <a:gd name="T31" fmla="*/ 2 h 2"/>
                    <a:gd name="T32" fmla="*/ 6 w 9"/>
                    <a:gd name="T33" fmla="*/ 2 h 2"/>
                    <a:gd name="T34" fmla="*/ 7 w 9"/>
                    <a:gd name="T35" fmla="*/ 2 h 2"/>
                    <a:gd name="T36" fmla="*/ 8 w 9"/>
                    <a:gd name="T37" fmla="*/ 2 h 2"/>
                    <a:gd name="T38" fmla="*/ 8 w 9"/>
                    <a:gd name="T39" fmla="*/ 2 h 2"/>
                    <a:gd name="T40" fmla="*/ 9 w 9"/>
                    <a:gd name="T41" fmla="*/ 0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
                    <a:gd name="T65" fmla="*/ 9 w 9"/>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
                      <a:moveTo>
                        <a:pt x="9" y="0"/>
                      </a:moveTo>
                      <a:lnTo>
                        <a:pt x="9" y="0"/>
                      </a:lnTo>
                      <a:lnTo>
                        <a:pt x="7" y="0"/>
                      </a:lnTo>
                      <a:lnTo>
                        <a:pt x="6" y="0"/>
                      </a:lnTo>
                      <a:lnTo>
                        <a:pt x="5" y="0"/>
                      </a:lnTo>
                      <a:lnTo>
                        <a:pt x="4" y="0"/>
                      </a:lnTo>
                      <a:lnTo>
                        <a:pt x="3" y="0"/>
                      </a:lnTo>
                      <a:lnTo>
                        <a:pt x="2" y="0"/>
                      </a:lnTo>
                      <a:lnTo>
                        <a:pt x="1" y="0"/>
                      </a:lnTo>
                      <a:lnTo>
                        <a:pt x="0" y="1"/>
                      </a:lnTo>
                      <a:lnTo>
                        <a:pt x="1" y="2"/>
                      </a:lnTo>
                      <a:lnTo>
                        <a:pt x="2" y="2"/>
                      </a:lnTo>
                      <a:lnTo>
                        <a:pt x="3" y="2"/>
                      </a:lnTo>
                      <a:lnTo>
                        <a:pt x="4" y="2"/>
                      </a:lnTo>
                      <a:lnTo>
                        <a:pt x="5" y="2"/>
                      </a:lnTo>
                      <a:lnTo>
                        <a:pt x="6" y="2"/>
                      </a:lnTo>
                      <a:lnTo>
                        <a:pt x="7" y="2"/>
                      </a:lnTo>
                      <a:lnTo>
                        <a:pt x="8" y="2"/>
                      </a:lnTo>
                      <a:lnTo>
                        <a:pt x="9" y="0"/>
                      </a:lnTo>
                      <a:close/>
                    </a:path>
                  </a:pathLst>
                </a:custGeom>
                <a:solidFill>
                  <a:srgbClr val="000000"/>
                </a:solidFill>
                <a:ln w="9525">
                  <a:noFill/>
                  <a:round/>
                  <a:headEnd/>
                  <a:tailEnd/>
                </a:ln>
              </p:spPr>
              <p:txBody>
                <a:bodyPr/>
                <a:lstStyle/>
                <a:p>
                  <a:endParaRPr lang="en-US"/>
                </a:p>
              </p:txBody>
            </p:sp>
            <p:sp>
              <p:nvSpPr>
                <p:cNvPr id="3525" name="Freeform 586"/>
                <p:cNvSpPr>
                  <a:spLocks/>
                </p:cNvSpPr>
                <p:nvPr/>
              </p:nvSpPr>
              <p:spPr bwMode="gray">
                <a:xfrm>
                  <a:off x="4027" y="3550"/>
                  <a:ext cx="31" cy="10"/>
                </a:xfrm>
                <a:custGeom>
                  <a:avLst/>
                  <a:gdLst>
                    <a:gd name="T0" fmla="*/ 30 w 31"/>
                    <a:gd name="T1" fmla="*/ 7 h 10"/>
                    <a:gd name="T2" fmla="*/ 30 w 31"/>
                    <a:gd name="T3" fmla="*/ 7 h 10"/>
                    <a:gd name="T4" fmla="*/ 28 w 31"/>
                    <a:gd name="T5" fmla="*/ 8 h 10"/>
                    <a:gd name="T6" fmla="*/ 26 w 31"/>
                    <a:gd name="T7" fmla="*/ 9 h 10"/>
                    <a:gd name="T8" fmla="*/ 25 w 31"/>
                    <a:gd name="T9" fmla="*/ 9 h 10"/>
                    <a:gd name="T10" fmla="*/ 23 w 31"/>
                    <a:gd name="T11" fmla="*/ 9 h 10"/>
                    <a:gd name="T12" fmla="*/ 21 w 31"/>
                    <a:gd name="T13" fmla="*/ 8 h 10"/>
                    <a:gd name="T14" fmla="*/ 19 w 31"/>
                    <a:gd name="T15" fmla="*/ 8 h 10"/>
                    <a:gd name="T16" fmla="*/ 17 w 31"/>
                    <a:gd name="T17" fmla="*/ 7 h 10"/>
                    <a:gd name="T18" fmla="*/ 16 w 31"/>
                    <a:gd name="T19" fmla="*/ 6 h 10"/>
                    <a:gd name="T20" fmla="*/ 14 w 31"/>
                    <a:gd name="T21" fmla="*/ 5 h 10"/>
                    <a:gd name="T22" fmla="*/ 12 w 31"/>
                    <a:gd name="T23" fmla="*/ 4 h 10"/>
                    <a:gd name="T24" fmla="*/ 10 w 31"/>
                    <a:gd name="T25" fmla="*/ 3 h 10"/>
                    <a:gd name="T26" fmla="*/ 8 w 31"/>
                    <a:gd name="T27" fmla="*/ 3 h 10"/>
                    <a:gd name="T28" fmla="*/ 7 w 31"/>
                    <a:gd name="T29" fmla="*/ 2 h 10"/>
                    <a:gd name="T30" fmla="*/ 5 w 31"/>
                    <a:gd name="T31" fmla="*/ 2 h 10"/>
                    <a:gd name="T32" fmla="*/ 3 w 31"/>
                    <a:gd name="T33" fmla="*/ 1 h 10"/>
                    <a:gd name="T34" fmla="*/ 1 w 31"/>
                    <a:gd name="T35" fmla="*/ 0 h 10"/>
                    <a:gd name="T36" fmla="*/ 0 w 31"/>
                    <a:gd name="T37" fmla="*/ 2 h 10"/>
                    <a:gd name="T38" fmla="*/ 2 w 31"/>
                    <a:gd name="T39" fmla="*/ 2 h 10"/>
                    <a:gd name="T40" fmla="*/ 4 w 31"/>
                    <a:gd name="T41" fmla="*/ 3 h 10"/>
                    <a:gd name="T42" fmla="*/ 6 w 31"/>
                    <a:gd name="T43" fmla="*/ 3 h 10"/>
                    <a:gd name="T44" fmla="*/ 8 w 31"/>
                    <a:gd name="T45" fmla="*/ 4 h 10"/>
                    <a:gd name="T46" fmla="*/ 9 w 31"/>
                    <a:gd name="T47" fmla="*/ 5 h 10"/>
                    <a:gd name="T48" fmla="*/ 11 w 31"/>
                    <a:gd name="T49" fmla="*/ 6 h 10"/>
                    <a:gd name="T50" fmla="*/ 13 w 31"/>
                    <a:gd name="T51" fmla="*/ 7 h 10"/>
                    <a:gd name="T52" fmla="*/ 15 w 31"/>
                    <a:gd name="T53" fmla="*/ 8 h 10"/>
                    <a:gd name="T54" fmla="*/ 17 w 31"/>
                    <a:gd name="T55" fmla="*/ 8 h 10"/>
                    <a:gd name="T56" fmla="*/ 19 w 31"/>
                    <a:gd name="T57" fmla="*/ 9 h 10"/>
                    <a:gd name="T58" fmla="*/ 21 w 31"/>
                    <a:gd name="T59" fmla="*/ 10 h 10"/>
                    <a:gd name="T60" fmla="*/ 23 w 31"/>
                    <a:gd name="T61" fmla="*/ 10 h 10"/>
                    <a:gd name="T62" fmla="*/ 25 w 31"/>
                    <a:gd name="T63" fmla="*/ 10 h 10"/>
                    <a:gd name="T64" fmla="*/ 26 w 31"/>
                    <a:gd name="T65" fmla="*/ 10 h 10"/>
                    <a:gd name="T66" fmla="*/ 28 w 31"/>
                    <a:gd name="T67" fmla="*/ 10 h 10"/>
                    <a:gd name="T68" fmla="*/ 30 w 31"/>
                    <a:gd name="T69" fmla="*/ 9 h 10"/>
                    <a:gd name="T70" fmla="*/ 31 w 31"/>
                    <a:gd name="T71" fmla="*/ 9 h 10"/>
                    <a:gd name="T72" fmla="*/ 30 w 31"/>
                    <a:gd name="T73" fmla="*/ 7 h 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10"/>
                    <a:gd name="T113" fmla="*/ 31 w 31"/>
                    <a:gd name="T114" fmla="*/ 10 h 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10">
                      <a:moveTo>
                        <a:pt x="30" y="7"/>
                      </a:moveTo>
                      <a:lnTo>
                        <a:pt x="30" y="7"/>
                      </a:lnTo>
                      <a:lnTo>
                        <a:pt x="28" y="8"/>
                      </a:lnTo>
                      <a:lnTo>
                        <a:pt x="26" y="9"/>
                      </a:lnTo>
                      <a:lnTo>
                        <a:pt x="25" y="9"/>
                      </a:lnTo>
                      <a:lnTo>
                        <a:pt x="23" y="9"/>
                      </a:lnTo>
                      <a:lnTo>
                        <a:pt x="21" y="8"/>
                      </a:lnTo>
                      <a:lnTo>
                        <a:pt x="19" y="8"/>
                      </a:lnTo>
                      <a:lnTo>
                        <a:pt x="17" y="7"/>
                      </a:lnTo>
                      <a:lnTo>
                        <a:pt x="16" y="6"/>
                      </a:lnTo>
                      <a:lnTo>
                        <a:pt x="14" y="5"/>
                      </a:lnTo>
                      <a:lnTo>
                        <a:pt x="12" y="4"/>
                      </a:lnTo>
                      <a:lnTo>
                        <a:pt x="10" y="3"/>
                      </a:lnTo>
                      <a:lnTo>
                        <a:pt x="8" y="3"/>
                      </a:lnTo>
                      <a:lnTo>
                        <a:pt x="7" y="2"/>
                      </a:lnTo>
                      <a:lnTo>
                        <a:pt x="5" y="2"/>
                      </a:lnTo>
                      <a:lnTo>
                        <a:pt x="3" y="1"/>
                      </a:lnTo>
                      <a:lnTo>
                        <a:pt x="1" y="0"/>
                      </a:lnTo>
                      <a:lnTo>
                        <a:pt x="0" y="2"/>
                      </a:lnTo>
                      <a:lnTo>
                        <a:pt x="2" y="2"/>
                      </a:lnTo>
                      <a:lnTo>
                        <a:pt x="4" y="3"/>
                      </a:lnTo>
                      <a:lnTo>
                        <a:pt x="6" y="3"/>
                      </a:lnTo>
                      <a:lnTo>
                        <a:pt x="8" y="4"/>
                      </a:lnTo>
                      <a:lnTo>
                        <a:pt x="9" y="5"/>
                      </a:lnTo>
                      <a:lnTo>
                        <a:pt x="11" y="6"/>
                      </a:lnTo>
                      <a:lnTo>
                        <a:pt x="13" y="7"/>
                      </a:lnTo>
                      <a:lnTo>
                        <a:pt x="15" y="8"/>
                      </a:lnTo>
                      <a:lnTo>
                        <a:pt x="17" y="8"/>
                      </a:lnTo>
                      <a:lnTo>
                        <a:pt x="19" y="9"/>
                      </a:lnTo>
                      <a:lnTo>
                        <a:pt x="21" y="10"/>
                      </a:lnTo>
                      <a:lnTo>
                        <a:pt x="23" y="10"/>
                      </a:lnTo>
                      <a:lnTo>
                        <a:pt x="25" y="10"/>
                      </a:lnTo>
                      <a:lnTo>
                        <a:pt x="26" y="10"/>
                      </a:lnTo>
                      <a:lnTo>
                        <a:pt x="28" y="10"/>
                      </a:lnTo>
                      <a:lnTo>
                        <a:pt x="30" y="9"/>
                      </a:lnTo>
                      <a:lnTo>
                        <a:pt x="31" y="9"/>
                      </a:lnTo>
                      <a:lnTo>
                        <a:pt x="30" y="7"/>
                      </a:lnTo>
                      <a:close/>
                    </a:path>
                  </a:pathLst>
                </a:custGeom>
                <a:solidFill>
                  <a:srgbClr val="000000"/>
                </a:solidFill>
                <a:ln w="9525">
                  <a:noFill/>
                  <a:round/>
                  <a:headEnd/>
                  <a:tailEnd/>
                </a:ln>
              </p:spPr>
              <p:txBody>
                <a:bodyPr/>
                <a:lstStyle/>
                <a:p>
                  <a:endParaRPr lang="en-US"/>
                </a:p>
              </p:txBody>
            </p:sp>
            <p:sp>
              <p:nvSpPr>
                <p:cNvPr id="3526" name="Freeform 587"/>
                <p:cNvSpPr>
                  <a:spLocks/>
                </p:cNvSpPr>
                <p:nvPr/>
              </p:nvSpPr>
              <p:spPr bwMode="gray">
                <a:xfrm>
                  <a:off x="4057" y="3550"/>
                  <a:ext cx="7" cy="9"/>
                </a:xfrm>
                <a:custGeom>
                  <a:avLst/>
                  <a:gdLst>
                    <a:gd name="T0" fmla="*/ 5 w 7"/>
                    <a:gd name="T1" fmla="*/ 2 h 9"/>
                    <a:gd name="T2" fmla="*/ 5 w 7"/>
                    <a:gd name="T3" fmla="*/ 1 h 9"/>
                    <a:gd name="T4" fmla="*/ 5 w 7"/>
                    <a:gd name="T5" fmla="*/ 1 h 9"/>
                    <a:gd name="T6" fmla="*/ 4 w 7"/>
                    <a:gd name="T7" fmla="*/ 2 h 9"/>
                    <a:gd name="T8" fmla="*/ 3 w 7"/>
                    <a:gd name="T9" fmla="*/ 3 h 9"/>
                    <a:gd name="T10" fmla="*/ 2 w 7"/>
                    <a:gd name="T11" fmla="*/ 4 h 9"/>
                    <a:gd name="T12" fmla="*/ 1 w 7"/>
                    <a:gd name="T13" fmla="*/ 5 h 9"/>
                    <a:gd name="T14" fmla="*/ 1 w 7"/>
                    <a:gd name="T15" fmla="*/ 6 h 9"/>
                    <a:gd name="T16" fmla="*/ 0 w 7"/>
                    <a:gd name="T17" fmla="*/ 7 h 9"/>
                    <a:gd name="T18" fmla="*/ 0 w 7"/>
                    <a:gd name="T19" fmla="*/ 7 h 9"/>
                    <a:gd name="T20" fmla="*/ 1 w 7"/>
                    <a:gd name="T21" fmla="*/ 9 h 9"/>
                    <a:gd name="T22" fmla="*/ 1 w 7"/>
                    <a:gd name="T23" fmla="*/ 8 h 9"/>
                    <a:gd name="T24" fmla="*/ 2 w 7"/>
                    <a:gd name="T25" fmla="*/ 7 h 9"/>
                    <a:gd name="T26" fmla="*/ 3 w 7"/>
                    <a:gd name="T27" fmla="*/ 6 h 9"/>
                    <a:gd name="T28" fmla="*/ 4 w 7"/>
                    <a:gd name="T29" fmla="*/ 5 h 9"/>
                    <a:gd name="T30" fmla="*/ 4 w 7"/>
                    <a:gd name="T31" fmla="*/ 3 h 9"/>
                    <a:gd name="T32" fmla="*/ 5 w 7"/>
                    <a:gd name="T33" fmla="*/ 3 h 9"/>
                    <a:gd name="T34" fmla="*/ 6 w 7"/>
                    <a:gd name="T35" fmla="*/ 2 h 9"/>
                    <a:gd name="T36" fmla="*/ 7 w 7"/>
                    <a:gd name="T37" fmla="*/ 2 h 9"/>
                    <a:gd name="T38" fmla="*/ 6 w 7"/>
                    <a:gd name="T39" fmla="*/ 0 h 9"/>
                    <a:gd name="T40" fmla="*/ 7 w 7"/>
                    <a:gd name="T41" fmla="*/ 2 h 9"/>
                    <a:gd name="T42" fmla="*/ 7 w 7"/>
                    <a:gd name="T43" fmla="*/ 1 h 9"/>
                    <a:gd name="T44" fmla="*/ 6 w 7"/>
                    <a:gd name="T45" fmla="*/ 0 h 9"/>
                    <a:gd name="T46" fmla="*/ 5 w 7"/>
                    <a:gd name="T47" fmla="*/ 2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9"/>
                    <a:gd name="T74" fmla="*/ 7 w 7"/>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9">
                      <a:moveTo>
                        <a:pt x="5" y="2"/>
                      </a:moveTo>
                      <a:lnTo>
                        <a:pt x="5" y="1"/>
                      </a:lnTo>
                      <a:lnTo>
                        <a:pt x="4" y="2"/>
                      </a:lnTo>
                      <a:lnTo>
                        <a:pt x="3" y="3"/>
                      </a:lnTo>
                      <a:lnTo>
                        <a:pt x="2" y="4"/>
                      </a:lnTo>
                      <a:lnTo>
                        <a:pt x="1" y="5"/>
                      </a:lnTo>
                      <a:lnTo>
                        <a:pt x="1" y="6"/>
                      </a:lnTo>
                      <a:lnTo>
                        <a:pt x="0" y="7"/>
                      </a:lnTo>
                      <a:lnTo>
                        <a:pt x="1" y="9"/>
                      </a:lnTo>
                      <a:lnTo>
                        <a:pt x="1" y="8"/>
                      </a:lnTo>
                      <a:lnTo>
                        <a:pt x="2" y="7"/>
                      </a:lnTo>
                      <a:lnTo>
                        <a:pt x="3" y="6"/>
                      </a:lnTo>
                      <a:lnTo>
                        <a:pt x="4" y="5"/>
                      </a:lnTo>
                      <a:lnTo>
                        <a:pt x="4" y="3"/>
                      </a:lnTo>
                      <a:lnTo>
                        <a:pt x="5" y="3"/>
                      </a:lnTo>
                      <a:lnTo>
                        <a:pt x="6" y="2"/>
                      </a:lnTo>
                      <a:lnTo>
                        <a:pt x="7" y="2"/>
                      </a:lnTo>
                      <a:lnTo>
                        <a:pt x="6" y="0"/>
                      </a:lnTo>
                      <a:lnTo>
                        <a:pt x="7" y="2"/>
                      </a:lnTo>
                      <a:lnTo>
                        <a:pt x="7" y="1"/>
                      </a:lnTo>
                      <a:lnTo>
                        <a:pt x="6" y="0"/>
                      </a:lnTo>
                      <a:lnTo>
                        <a:pt x="5" y="2"/>
                      </a:lnTo>
                      <a:close/>
                    </a:path>
                  </a:pathLst>
                </a:custGeom>
                <a:solidFill>
                  <a:srgbClr val="000000"/>
                </a:solidFill>
                <a:ln w="9525">
                  <a:noFill/>
                  <a:round/>
                  <a:headEnd/>
                  <a:tailEnd/>
                </a:ln>
              </p:spPr>
              <p:txBody>
                <a:bodyPr/>
                <a:lstStyle/>
                <a:p>
                  <a:endParaRPr lang="en-US"/>
                </a:p>
              </p:txBody>
            </p:sp>
            <p:sp>
              <p:nvSpPr>
                <p:cNvPr id="3527" name="Freeform 588"/>
                <p:cNvSpPr>
                  <a:spLocks/>
                </p:cNvSpPr>
                <p:nvPr/>
              </p:nvSpPr>
              <p:spPr bwMode="gray">
                <a:xfrm>
                  <a:off x="4049" y="3539"/>
                  <a:ext cx="14" cy="13"/>
                </a:xfrm>
                <a:custGeom>
                  <a:avLst/>
                  <a:gdLst>
                    <a:gd name="T0" fmla="*/ 2 w 14"/>
                    <a:gd name="T1" fmla="*/ 0 h 13"/>
                    <a:gd name="T2" fmla="*/ 1 w 14"/>
                    <a:gd name="T3" fmla="*/ 1 h 13"/>
                    <a:gd name="T4" fmla="*/ 13 w 14"/>
                    <a:gd name="T5" fmla="*/ 13 h 13"/>
                    <a:gd name="T6" fmla="*/ 14 w 14"/>
                    <a:gd name="T7" fmla="*/ 11 h 13"/>
                    <a:gd name="T8" fmla="*/ 2 w 14"/>
                    <a:gd name="T9" fmla="*/ 0 h 13"/>
                    <a:gd name="T10" fmla="*/ 2 w 14"/>
                    <a:gd name="T11" fmla="*/ 2 h 13"/>
                    <a:gd name="T12" fmla="*/ 2 w 14"/>
                    <a:gd name="T13" fmla="*/ 0 h 13"/>
                    <a:gd name="T14" fmla="*/ 0 w 14"/>
                    <a:gd name="T15" fmla="*/ 0 h 13"/>
                    <a:gd name="T16" fmla="*/ 1 w 14"/>
                    <a:gd name="T17" fmla="*/ 1 h 13"/>
                    <a:gd name="T18" fmla="*/ 2 w 14"/>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3"/>
                    <a:gd name="T32" fmla="*/ 14 w 1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3">
                      <a:moveTo>
                        <a:pt x="2" y="0"/>
                      </a:moveTo>
                      <a:lnTo>
                        <a:pt x="1" y="1"/>
                      </a:lnTo>
                      <a:lnTo>
                        <a:pt x="13" y="13"/>
                      </a:lnTo>
                      <a:lnTo>
                        <a:pt x="14" y="11"/>
                      </a:lnTo>
                      <a:lnTo>
                        <a:pt x="2" y="0"/>
                      </a:lnTo>
                      <a:lnTo>
                        <a:pt x="2" y="2"/>
                      </a:lnTo>
                      <a:lnTo>
                        <a:pt x="2" y="0"/>
                      </a:lnTo>
                      <a:lnTo>
                        <a:pt x="0" y="0"/>
                      </a:lnTo>
                      <a:lnTo>
                        <a:pt x="1" y="1"/>
                      </a:lnTo>
                      <a:lnTo>
                        <a:pt x="2" y="0"/>
                      </a:lnTo>
                      <a:close/>
                    </a:path>
                  </a:pathLst>
                </a:custGeom>
                <a:solidFill>
                  <a:srgbClr val="000000"/>
                </a:solidFill>
                <a:ln w="9525">
                  <a:noFill/>
                  <a:round/>
                  <a:headEnd/>
                  <a:tailEnd/>
                </a:ln>
              </p:spPr>
              <p:txBody>
                <a:bodyPr/>
                <a:lstStyle/>
                <a:p>
                  <a:endParaRPr lang="en-US"/>
                </a:p>
              </p:txBody>
            </p:sp>
            <p:sp>
              <p:nvSpPr>
                <p:cNvPr id="3528" name="Freeform 589"/>
                <p:cNvSpPr>
                  <a:spLocks/>
                </p:cNvSpPr>
                <p:nvPr/>
              </p:nvSpPr>
              <p:spPr bwMode="gray">
                <a:xfrm>
                  <a:off x="4044" y="3535"/>
                  <a:ext cx="7" cy="6"/>
                </a:xfrm>
                <a:custGeom>
                  <a:avLst/>
                  <a:gdLst>
                    <a:gd name="T0" fmla="*/ 0 w 7"/>
                    <a:gd name="T1" fmla="*/ 2 h 6"/>
                    <a:gd name="T2" fmla="*/ 0 w 7"/>
                    <a:gd name="T3" fmla="*/ 0 h 6"/>
                    <a:gd name="T4" fmla="*/ 0 w 7"/>
                    <a:gd name="T5" fmla="*/ 2 h 6"/>
                    <a:gd name="T6" fmla="*/ 1 w 7"/>
                    <a:gd name="T7" fmla="*/ 2 h 6"/>
                    <a:gd name="T8" fmla="*/ 2 w 7"/>
                    <a:gd name="T9" fmla="*/ 3 h 6"/>
                    <a:gd name="T10" fmla="*/ 3 w 7"/>
                    <a:gd name="T11" fmla="*/ 4 h 6"/>
                    <a:gd name="T12" fmla="*/ 4 w 7"/>
                    <a:gd name="T13" fmla="*/ 4 h 6"/>
                    <a:gd name="T14" fmla="*/ 6 w 7"/>
                    <a:gd name="T15" fmla="*/ 5 h 6"/>
                    <a:gd name="T16" fmla="*/ 6 w 7"/>
                    <a:gd name="T17" fmla="*/ 5 h 6"/>
                    <a:gd name="T18" fmla="*/ 7 w 7"/>
                    <a:gd name="T19" fmla="*/ 4 h 6"/>
                    <a:gd name="T20" fmla="*/ 7 w 7"/>
                    <a:gd name="T21" fmla="*/ 6 h 6"/>
                    <a:gd name="T22" fmla="*/ 7 w 7"/>
                    <a:gd name="T23" fmla="*/ 4 h 6"/>
                    <a:gd name="T24" fmla="*/ 6 w 7"/>
                    <a:gd name="T25" fmla="*/ 4 h 6"/>
                    <a:gd name="T26" fmla="*/ 5 w 7"/>
                    <a:gd name="T27" fmla="*/ 3 h 6"/>
                    <a:gd name="T28" fmla="*/ 4 w 7"/>
                    <a:gd name="T29" fmla="*/ 2 h 6"/>
                    <a:gd name="T30" fmla="*/ 3 w 7"/>
                    <a:gd name="T31" fmla="*/ 1 h 6"/>
                    <a:gd name="T32" fmla="*/ 2 w 7"/>
                    <a:gd name="T33" fmla="*/ 1 h 6"/>
                    <a:gd name="T34" fmla="*/ 1 w 7"/>
                    <a:gd name="T35" fmla="*/ 1 h 6"/>
                    <a:gd name="T36" fmla="*/ 0 w 7"/>
                    <a:gd name="T37" fmla="*/ 2 h 6"/>
                    <a:gd name="T38" fmla="*/ 0 w 7"/>
                    <a:gd name="T39" fmla="*/ 0 h 6"/>
                    <a:gd name="T40" fmla="*/ 0 w 7"/>
                    <a:gd name="T41" fmla="*/ 2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6"/>
                    <a:gd name="T65" fmla="*/ 7 w 7"/>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6">
                      <a:moveTo>
                        <a:pt x="0" y="2"/>
                      </a:moveTo>
                      <a:lnTo>
                        <a:pt x="0" y="0"/>
                      </a:lnTo>
                      <a:lnTo>
                        <a:pt x="0" y="2"/>
                      </a:lnTo>
                      <a:lnTo>
                        <a:pt x="1" y="2"/>
                      </a:lnTo>
                      <a:lnTo>
                        <a:pt x="2" y="3"/>
                      </a:lnTo>
                      <a:lnTo>
                        <a:pt x="3" y="4"/>
                      </a:lnTo>
                      <a:lnTo>
                        <a:pt x="4" y="4"/>
                      </a:lnTo>
                      <a:lnTo>
                        <a:pt x="6" y="5"/>
                      </a:lnTo>
                      <a:lnTo>
                        <a:pt x="7" y="4"/>
                      </a:lnTo>
                      <a:lnTo>
                        <a:pt x="7" y="6"/>
                      </a:lnTo>
                      <a:lnTo>
                        <a:pt x="7" y="4"/>
                      </a:lnTo>
                      <a:lnTo>
                        <a:pt x="6" y="4"/>
                      </a:lnTo>
                      <a:lnTo>
                        <a:pt x="5" y="3"/>
                      </a:lnTo>
                      <a:lnTo>
                        <a:pt x="4" y="2"/>
                      </a:lnTo>
                      <a:lnTo>
                        <a:pt x="3" y="1"/>
                      </a:lnTo>
                      <a:lnTo>
                        <a:pt x="2" y="1"/>
                      </a:lnTo>
                      <a:lnTo>
                        <a:pt x="1" y="1"/>
                      </a:lnTo>
                      <a:lnTo>
                        <a:pt x="0" y="2"/>
                      </a:lnTo>
                      <a:lnTo>
                        <a:pt x="0" y="0"/>
                      </a:lnTo>
                      <a:lnTo>
                        <a:pt x="0" y="2"/>
                      </a:lnTo>
                      <a:close/>
                    </a:path>
                  </a:pathLst>
                </a:custGeom>
                <a:solidFill>
                  <a:srgbClr val="000000"/>
                </a:solidFill>
                <a:ln w="9525">
                  <a:noFill/>
                  <a:round/>
                  <a:headEnd/>
                  <a:tailEnd/>
                </a:ln>
              </p:spPr>
              <p:txBody>
                <a:bodyPr/>
                <a:lstStyle/>
                <a:p>
                  <a:endParaRPr lang="en-US"/>
                </a:p>
              </p:txBody>
            </p:sp>
            <p:sp>
              <p:nvSpPr>
                <p:cNvPr id="3529" name="Freeform 590"/>
                <p:cNvSpPr>
                  <a:spLocks/>
                </p:cNvSpPr>
                <p:nvPr/>
              </p:nvSpPr>
              <p:spPr bwMode="gray">
                <a:xfrm>
                  <a:off x="4035" y="3535"/>
                  <a:ext cx="9" cy="2"/>
                </a:xfrm>
                <a:custGeom>
                  <a:avLst/>
                  <a:gdLst>
                    <a:gd name="T0" fmla="*/ 0 w 9"/>
                    <a:gd name="T1" fmla="*/ 2 h 2"/>
                    <a:gd name="T2" fmla="*/ 0 w 9"/>
                    <a:gd name="T3" fmla="*/ 2 h 2"/>
                    <a:gd name="T4" fmla="*/ 1 w 9"/>
                    <a:gd name="T5" fmla="*/ 2 h 2"/>
                    <a:gd name="T6" fmla="*/ 2 w 9"/>
                    <a:gd name="T7" fmla="*/ 1 h 2"/>
                    <a:gd name="T8" fmla="*/ 3 w 9"/>
                    <a:gd name="T9" fmla="*/ 1 h 2"/>
                    <a:gd name="T10" fmla="*/ 4 w 9"/>
                    <a:gd name="T11" fmla="*/ 1 h 2"/>
                    <a:gd name="T12" fmla="*/ 5 w 9"/>
                    <a:gd name="T13" fmla="*/ 1 h 2"/>
                    <a:gd name="T14" fmla="*/ 7 w 9"/>
                    <a:gd name="T15" fmla="*/ 1 h 2"/>
                    <a:gd name="T16" fmla="*/ 8 w 9"/>
                    <a:gd name="T17" fmla="*/ 1 h 2"/>
                    <a:gd name="T18" fmla="*/ 9 w 9"/>
                    <a:gd name="T19" fmla="*/ 2 h 2"/>
                    <a:gd name="T20" fmla="*/ 9 w 9"/>
                    <a:gd name="T21" fmla="*/ 0 h 2"/>
                    <a:gd name="T22" fmla="*/ 8 w 9"/>
                    <a:gd name="T23" fmla="*/ 0 h 2"/>
                    <a:gd name="T24" fmla="*/ 7 w 9"/>
                    <a:gd name="T25" fmla="*/ 0 h 2"/>
                    <a:gd name="T26" fmla="*/ 5 w 9"/>
                    <a:gd name="T27" fmla="*/ 0 h 2"/>
                    <a:gd name="T28" fmla="*/ 4 w 9"/>
                    <a:gd name="T29" fmla="*/ 0 h 2"/>
                    <a:gd name="T30" fmla="*/ 3 w 9"/>
                    <a:gd name="T31" fmla="*/ 0 h 2"/>
                    <a:gd name="T32" fmla="*/ 2 w 9"/>
                    <a:gd name="T33" fmla="*/ 0 h 2"/>
                    <a:gd name="T34" fmla="*/ 0 w 9"/>
                    <a:gd name="T35" fmla="*/ 0 h 2"/>
                    <a:gd name="T36" fmla="*/ 0 w 9"/>
                    <a:gd name="T37" fmla="*/ 1 h 2"/>
                    <a:gd name="T38" fmla="*/ 0 w 9"/>
                    <a:gd name="T39" fmla="*/ 1 h 2"/>
                    <a:gd name="T40" fmla="*/ 0 w 9"/>
                    <a:gd name="T41" fmla="*/ 2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
                    <a:gd name="T65" fmla="*/ 9 w 9"/>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
                      <a:moveTo>
                        <a:pt x="0" y="2"/>
                      </a:moveTo>
                      <a:lnTo>
                        <a:pt x="0" y="2"/>
                      </a:lnTo>
                      <a:lnTo>
                        <a:pt x="1" y="2"/>
                      </a:lnTo>
                      <a:lnTo>
                        <a:pt x="2" y="1"/>
                      </a:lnTo>
                      <a:lnTo>
                        <a:pt x="3" y="1"/>
                      </a:lnTo>
                      <a:lnTo>
                        <a:pt x="4" y="1"/>
                      </a:lnTo>
                      <a:lnTo>
                        <a:pt x="5" y="1"/>
                      </a:lnTo>
                      <a:lnTo>
                        <a:pt x="7" y="1"/>
                      </a:lnTo>
                      <a:lnTo>
                        <a:pt x="8" y="1"/>
                      </a:lnTo>
                      <a:lnTo>
                        <a:pt x="9" y="2"/>
                      </a:lnTo>
                      <a:lnTo>
                        <a:pt x="9" y="0"/>
                      </a:lnTo>
                      <a:lnTo>
                        <a:pt x="8" y="0"/>
                      </a:lnTo>
                      <a:lnTo>
                        <a:pt x="7" y="0"/>
                      </a:lnTo>
                      <a:lnTo>
                        <a:pt x="5" y="0"/>
                      </a:lnTo>
                      <a:lnTo>
                        <a:pt x="4" y="0"/>
                      </a:lnTo>
                      <a:lnTo>
                        <a:pt x="3" y="0"/>
                      </a:lnTo>
                      <a:lnTo>
                        <a:pt x="2" y="0"/>
                      </a:lnTo>
                      <a:lnTo>
                        <a:pt x="0" y="0"/>
                      </a:lnTo>
                      <a:lnTo>
                        <a:pt x="0" y="1"/>
                      </a:lnTo>
                      <a:lnTo>
                        <a:pt x="0" y="2"/>
                      </a:lnTo>
                      <a:close/>
                    </a:path>
                  </a:pathLst>
                </a:custGeom>
                <a:solidFill>
                  <a:srgbClr val="000000"/>
                </a:solidFill>
                <a:ln w="9525">
                  <a:noFill/>
                  <a:round/>
                  <a:headEnd/>
                  <a:tailEnd/>
                </a:ln>
              </p:spPr>
              <p:txBody>
                <a:bodyPr/>
                <a:lstStyle/>
                <a:p>
                  <a:endParaRPr lang="en-US"/>
                </a:p>
              </p:txBody>
            </p:sp>
            <p:sp>
              <p:nvSpPr>
                <p:cNvPr id="3530" name="Freeform 591"/>
                <p:cNvSpPr>
                  <a:spLocks/>
                </p:cNvSpPr>
                <p:nvPr/>
              </p:nvSpPr>
              <p:spPr bwMode="gray">
                <a:xfrm>
                  <a:off x="4034" y="3536"/>
                  <a:ext cx="1" cy="2"/>
                </a:xfrm>
                <a:custGeom>
                  <a:avLst/>
                  <a:gdLst>
                    <a:gd name="T0" fmla="*/ 0 w 1"/>
                    <a:gd name="T1" fmla="*/ 2 h 2"/>
                    <a:gd name="T2" fmla="*/ 1 w 1"/>
                    <a:gd name="T3" fmla="*/ 2 h 2"/>
                    <a:gd name="T4" fmla="*/ 1 w 1"/>
                    <a:gd name="T5" fmla="*/ 1 h 2"/>
                    <a:gd name="T6" fmla="*/ 1 w 1"/>
                    <a:gd name="T7" fmla="*/ 0 h 2"/>
                    <a:gd name="T8" fmla="*/ 0 w 1"/>
                    <a:gd name="T9" fmla="*/ 0 h 2"/>
                    <a:gd name="T10" fmla="*/ 1 w 1"/>
                    <a:gd name="T11" fmla="*/ 0 h 2"/>
                    <a:gd name="T12" fmla="*/ 0 w 1"/>
                    <a:gd name="T13" fmla="*/ 2 h 2"/>
                    <a:gd name="T14" fmla="*/ 1 w 1"/>
                    <a:gd name="T15" fmla="*/ 2 h 2"/>
                    <a:gd name="T16" fmla="*/ 1 w 1"/>
                    <a:gd name="T17" fmla="*/ 2 h 2"/>
                    <a:gd name="T18" fmla="*/ 0 w 1"/>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2"/>
                    <a:gd name="T32" fmla="*/ 1 w 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2">
                      <a:moveTo>
                        <a:pt x="0" y="2"/>
                      </a:moveTo>
                      <a:lnTo>
                        <a:pt x="1" y="2"/>
                      </a:lnTo>
                      <a:lnTo>
                        <a:pt x="1" y="1"/>
                      </a:lnTo>
                      <a:lnTo>
                        <a:pt x="1" y="0"/>
                      </a:lnTo>
                      <a:lnTo>
                        <a:pt x="0" y="0"/>
                      </a:lnTo>
                      <a:lnTo>
                        <a:pt x="1" y="0"/>
                      </a:lnTo>
                      <a:lnTo>
                        <a:pt x="0" y="2"/>
                      </a:lnTo>
                      <a:lnTo>
                        <a:pt x="1" y="2"/>
                      </a:lnTo>
                      <a:lnTo>
                        <a:pt x="0" y="2"/>
                      </a:lnTo>
                      <a:close/>
                    </a:path>
                  </a:pathLst>
                </a:custGeom>
                <a:solidFill>
                  <a:srgbClr val="000000"/>
                </a:solidFill>
                <a:ln w="9525">
                  <a:noFill/>
                  <a:round/>
                  <a:headEnd/>
                  <a:tailEnd/>
                </a:ln>
              </p:spPr>
              <p:txBody>
                <a:bodyPr/>
                <a:lstStyle/>
                <a:p>
                  <a:endParaRPr lang="en-US"/>
                </a:p>
              </p:txBody>
            </p:sp>
            <p:sp>
              <p:nvSpPr>
                <p:cNvPr id="3531" name="Freeform 592"/>
                <p:cNvSpPr>
                  <a:spLocks/>
                </p:cNvSpPr>
                <p:nvPr/>
              </p:nvSpPr>
              <p:spPr bwMode="gray">
                <a:xfrm>
                  <a:off x="4027" y="3536"/>
                  <a:ext cx="8" cy="4"/>
                </a:xfrm>
                <a:custGeom>
                  <a:avLst/>
                  <a:gdLst>
                    <a:gd name="T0" fmla="*/ 1 w 8"/>
                    <a:gd name="T1" fmla="*/ 3 h 4"/>
                    <a:gd name="T2" fmla="*/ 1 w 8"/>
                    <a:gd name="T3" fmla="*/ 4 h 4"/>
                    <a:gd name="T4" fmla="*/ 2 w 8"/>
                    <a:gd name="T5" fmla="*/ 3 h 4"/>
                    <a:gd name="T6" fmla="*/ 2 w 8"/>
                    <a:gd name="T7" fmla="*/ 2 h 4"/>
                    <a:gd name="T8" fmla="*/ 3 w 8"/>
                    <a:gd name="T9" fmla="*/ 2 h 4"/>
                    <a:gd name="T10" fmla="*/ 3 w 8"/>
                    <a:gd name="T11" fmla="*/ 1 h 4"/>
                    <a:gd name="T12" fmla="*/ 4 w 8"/>
                    <a:gd name="T13" fmla="*/ 1 h 4"/>
                    <a:gd name="T14" fmla="*/ 5 w 8"/>
                    <a:gd name="T15" fmla="*/ 1 h 4"/>
                    <a:gd name="T16" fmla="*/ 6 w 8"/>
                    <a:gd name="T17" fmla="*/ 2 h 4"/>
                    <a:gd name="T18" fmla="*/ 7 w 8"/>
                    <a:gd name="T19" fmla="*/ 2 h 4"/>
                    <a:gd name="T20" fmla="*/ 8 w 8"/>
                    <a:gd name="T21" fmla="*/ 0 h 4"/>
                    <a:gd name="T22" fmla="*/ 7 w 8"/>
                    <a:gd name="T23" fmla="*/ 0 h 4"/>
                    <a:gd name="T24" fmla="*/ 5 w 8"/>
                    <a:gd name="T25" fmla="*/ 0 h 4"/>
                    <a:gd name="T26" fmla="*/ 4 w 8"/>
                    <a:gd name="T27" fmla="*/ 0 h 4"/>
                    <a:gd name="T28" fmla="*/ 3 w 8"/>
                    <a:gd name="T29" fmla="*/ 0 h 4"/>
                    <a:gd name="T30" fmla="*/ 2 w 8"/>
                    <a:gd name="T31" fmla="*/ 0 h 4"/>
                    <a:gd name="T32" fmla="*/ 1 w 8"/>
                    <a:gd name="T33" fmla="*/ 1 h 4"/>
                    <a:gd name="T34" fmla="*/ 0 w 8"/>
                    <a:gd name="T35" fmla="*/ 2 h 4"/>
                    <a:gd name="T36" fmla="*/ 0 w 8"/>
                    <a:gd name="T37" fmla="*/ 3 h 4"/>
                    <a:gd name="T38" fmla="*/ 0 w 8"/>
                    <a:gd name="T39" fmla="*/ 4 h 4"/>
                    <a:gd name="T40" fmla="*/ 0 w 8"/>
                    <a:gd name="T41" fmla="*/ 3 h 4"/>
                    <a:gd name="T42" fmla="*/ 0 w 8"/>
                    <a:gd name="T43" fmla="*/ 3 h 4"/>
                    <a:gd name="T44" fmla="*/ 0 w 8"/>
                    <a:gd name="T45" fmla="*/ 4 h 4"/>
                    <a:gd name="T46" fmla="*/ 1 w 8"/>
                    <a:gd name="T47" fmla="*/ 3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4"/>
                    <a:gd name="T74" fmla="*/ 8 w 8"/>
                    <a:gd name="T75" fmla="*/ 4 h 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4">
                      <a:moveTo>
                        <a:pt x="1" y="3"/>
                      </a:moveTo>
                      <a:lnTo>
                        <a:pt x="1" y="4"/>
                      </a:lnTo>
                      <a:lnTo>
                        <a:pt x="2" y="3"/>
                      </a:lnTo>
                      <a:lnTo>
                        <a:pt x="2" y="2"/>
                      </a:lnTo>
                      <a:lnTo>
                        <a:pt x="3" y="2"/>
                      </a:lnTo>
                      <a:lnTo>
                        <a:pt x="3" y="1"/>
                      </a:lnTo>
                      <a:lnTo>
                        <a:pt x="4" y="1"/>
                      </a:lnTo>
                      <a:lnTo>
                        <a:pt x="5" y="1"/>
                      </a:lnTo>
                      <a:lnTo>
                        <a:pt x="6" y="2"/>
                      </a:lnTo>
                      <a:lnTo>
                        <a:pt x="7" y="2"/>
                      </a:lnTo>
                      <a:lnTo>
                        <a:pt x="8" y="0"/>
                      </a:lnTo>
                      <a:lnTo>
                        <a:pt x="7" y="0"/>
                      </a:lnTo>
                      <a:lnTo>
                        <a:pt x="5" y="0"/>
                      </a:lnTo>
                      <a:lnTo>
                        <a:pt x="4" y="0"/>
                      </a:lnTo>
                      <a:lnTo>
                        <a:pt x="3" y="0"/>
                      </a:lnTo>
                      <a:lnTo>
                        <a:pt x="2" y="0"/>
                      </a:lnTo>
                      <a:lnTo>
                        <a:pt x="1" y="1"/>
                      </a:lnTo>
                      <a:lnTo>
                        <a:pt x="0" y="2"/>
                      </a:lnTo>
                      <a:lnTo>
                        <a:pt x="0" y="3"/>
                      </a:lnTo>
                      <a:lnTo>
                        <a:pt x="0" y="4"/>
                      </a:lnTo>
                      <a:lnTo>
                        <a:pt x="0" y="3"/>
                      </a:lnTo>
                      <a:lnTo>
                        <a:pt x="0" y="4"/>
                      </a:lnTo>
                      <a:lnTo>
                        <a:pt x="1" y="3"/>
                      </a:lnTo>
                      <a:close/>
                    </a:path>
                  </a:pathLst>
                </a:custGeom>
                <a:solidFill>
                  <a:srgbClr val="000000"/>
                </a:solidFill>
                <a:ln w="9525">
                  <a:noFill/>
                  <a:round/>
                  <a:headEnd/>
                  <a:tailEnd/>
                </a:ln>
              </p:spPr>
              <p:txBody>
                <a:bodyPr/>
                <a:lstStyle/>
                <a:p>
                  <a:endParaRPr lang="en-US"/>
                </a:p>
              </p:txBody>
            </p:sp>
            <p:sp>
              <p:nvSpPr>
                <p:cNvPr id="3532" name="Freeform 593"/>
                <p:cNvSpPr>
                  <a:spLocks/>
                </p:cNvSpPr>
                <p:nvPr/>
              </p:nvSpPr>
              <p:spPr bwMode="gray">
                <a:xfrm>
                  <a:off x="4027" y="3539"/>
                  <a:ext cx="2" cy="2"/>
                </a:xfrm>
                <a:custGeom>
                  <a:avLst/>
                  <a:gdLst>
                    <a:gd name="T0" fmla="*/ 1 w 2"/>
                    <a:gd name="T1" fmla="*/ 2 h 2"/>
                    <a:gd name="T2" fmla="*/ 1 w 2"/>
                    <a:gd name="T3" fmla="*/ 1 h 2"/>
                    <a:gd name="T4" fmla="*/ 1 w 2"/>
                    <a:gd name="T5" fmla="*/ 0 h 2"/>
                    <a:gd name="T6" fmla="*/ 0 w 2"/>
                    <a:gd name="T7" fmla="*/ 1 h 2"/>
                    <a:gd name="T8" fmla="*/ 0 w 2"/>
                    <a:gd name="T9" fmla="*/ 1 h 2"/>
                    <a:gd name="T10" fmla="*/ 1 w 2"/>
                    <a:gd name="T11" fmla="*/ 0 h 2"/>
                    <a:gd name="T12" fmla="*/ 1 w 2"/>
                    <a:gd name="T13" fmla="*/ 2 h 2"/>
                    <a:gd name="T14" fmla="*/ 2 w 2"/>
                    <a:gd name="T15" fmla="*/ 2 h 2"/>
                    <a:gd name="T16" fmla="*/ 1 w 2"/>
                    <a:gd name="T17" fmla="*/ 1 h 2"/>
                    <a:gd name="T18" fmla="*/ 1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1" y="2"/>
                      </a:moveTo>
                      <a:lnTo>
                        <a:pt x="1" y="1"/>
                      </a:lnTo>
                      <a:lnTo>
                        <a:pt x="1" y="0"/>
                      </a:lnTo>
                      <a:lnTo>
                        <a:pt x="0" y="1"/>
                      </a:lnTo>
                      <a:lnTo>
                        <a:pt x="1" y="0"/>
                      </a:lnTo>
                      <a:lnTo>
                        <a:pt x="1" y="2"/>
                      </a:lnTo>
                      <a:lnTo>
                        <a:pt x="2" y="2"/>
                      </a:lnTo>
                      <a:lnTo>
                        <a:pt x="1" y="1"/>
                      </a:lnTo>
                      <a:lnTo>
                        <a:pt x="1" y="2"/>
                      </a:lnTo>
                      <a:close/>
                    </a:path>
                  </a:pathLst>
                </a:custGeom>
                <a:solidFill>
                  <a:srgbClr val="000000"/>
                </a:solidFill>
                <a:ln w="9525">
                  <a:noFill/>
                  <a:round/>
                  <a:headEnd/>
                  <a:tailEnd/>
                </a:ln>
              </p:spPr>
              <p:txBody>
                <a:bodyPr/>
                <a:lstStyle/>
                <a:p>
                  <a:endParaRPr lang="en-US"/>
                </a:p>
              </p:txBody>
            </p:sp>
            <p:sp>
              <p:nvSpPr>
                <p:cNvPr id="3533" name="Freeform 594"/>
                <p:cNvSpPr>
                  <a:spLocks/>
                </p:cNvSpPr>
                <p:nvPr/>
              </p:nvSpPr>
              <p:spPr bwMode="gray">
                <a:xfrm>
                  <a:off x="4021" y="3539"/>
                  <a:ext cx="7" cy="6"/>
                </a:xfrm>
                <a:custGeom>
                  <a:avLst/>
                  <a:gdLst>
                    <a:gd name="T0" fmla="*/ 0 w 7"/>
                    <a:gd name="T1" fmla="*/ 6 h 6"/>
                    <a:gd name="T2" fmla="*/ 1 w 7"/>
                    <a:gd name="T3" fmla="*/ 6 h 6"/>
                    <a:gd name="T4" fmla="*/ 2 w 7"/>
                    <a:gd name="T5" fmla="*/ 5 h 6"/>
                    <a:gd name="T6" fmla="*/ 2 w 7"/>
                    <a:gd name="T7" fmla="*/ 4 h 6"/>
                    <a:gd name="T8" fmla="*/ 3 w 7"/>
                    <a:gd name="T9" fmla="*/ 3 h 6"/>
                    <a:gd name="T10" fmla="*/ 3 w 7"/>
                    <a:gd name="T11" fmla="*/ 3 h 6"/>
                    <a:gd name="T12" fmla="*/ 4 w 7"/>
                    <a:gd name="T13" fmla="*/ 2 h 6"/>
                    <a:gd name="T14" fmla="*/ 5 w 7"/>
                    <a:gd name="T15" fmla="*/ 2 h 6"/>
                    <a:gd name="T16" fmla="*/ 6 w 7"/>
                    <a:gd name="T17" fmla="*/ 2 h 6"/>
                    <a:gd name="T18" fmla="*/ 7 w 7"/>
                    <a:gd name="T19" fmla="*/ 2 h 6"/>
                    <a:gd name="T20" fmla="*/ 7 w 7"/>
                    <a:gd name="T21" fmla="*/ 0 h 6"/>
                    <a:gd name="T22" fmla="*/ 5 w 7"/>
                    <a:gd name="T23" fmla="*/ 0 h 6"/>
                    <a:gd name="T24" fmla="*/ 4 w 7"/>
                    <a:gd name="T25" fmla="*/ 1 h 6"/>
                    <a:gd name="T26" fmla="*/ 3 w 7"/>
                    <a:gd name="T27" fmla="*/ 1 h 6"/>
                    <a:gd name="T28" fmla="*/ 2 w 7"/>
                    <a:gd name="T29" fmla="*/ 2 h 6"/>
                    <a:gd name="T30" fmla="*/ 2 w 7"/>
                    <a:gd name="T31" fmla="*/ 2 h 6"/>
                    <a:gd name="T32" fmla="*/ 1 w 7"/>
                    <a:gd name="T33" fmla="*/ 3 h 6"/>
                    <a:gd name="T34" fmla="*/ 0 w 7"/>
                    <a:gd name="T35" fmla="*/ 4 h 6"/>
                    <a:gd name="T36" fmla="*/ 0 w 7"/>
                    <a:gd name="T37" fmla="*/ 5 h 6"/>
                    <a:gd name="T38" fmla="*/ 0 w 7"/>
                    <a:gd name="T39" fmla="*/ 5 h 6"/>
                    <a:gd name="T40" fmla="*/ 0 w 7"/>
                    <a:gd name="T41" fmla="*/ 6 h 6"/>
                    <a:gd name="T42" fmla="*/ 1 w 7"/>
                    <a:gd name="T43" fmla="*/ 6 h 6"/>
                    <a:gd name="T44" fmla="*/ 1 w 7"/>
                    <a:gd name="T45" fmla="*/ 6 h 6"/>
                    <a:gd name="T46" fmla="*/ 0 w 7"/>
                    <a:gd name="T47" fmla="*/ 6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6"/>
                    <a:gd name="T74" fmla="*/ 7 w 7"/>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6">
                      <a:moveTo>
                        <a:pt x="0" y="6"/>
                      </a:moveTo>
                      <a:lnTo>
                        <a:pt x="1" y="6"/>
                      </a:lnTo>
                      <a:lnTo>
                        <a:pt x="2" y="5"/>
                      </a:lnTo>
                      <a:lnTo>
                        <a:pt x="2" y="4"/>
                      </a:lnTo>
                      <a:lnTo>
                        <a:pt x="3" y="3"/>
                      </a:lnTo>
                      <a:lnTo>
                        <a:pt x="4" y="2"/>
                      </a:lnTo>
                      <a:lnTo>
                        <a:pt x="5" y="2"/>
                      </a:lnTo>
                      <a:lnTo>
                        <a:pt x="6" y="2"/>
                      </a:lnTo>
                      <a:lnTo>
                        <a:pt x="7" y="2"/>
                      </a:lnTo>
                      <a:lnTo>
                        <a:pt x="7" y="0"/>
                      </a:lnTo>
                      <a:lnTo>
                        <a:pt x="5" y="0"/>
                      </a:lnTo>
                      <a:lnTo>
                        <a:pt x="4" y="1"/>
                      </a:lnTo>
                      <a:lnTo>
                        <a:pt x="3" y="1"/>
                      </a:lnTo>
                      <a:lnTo>
                        <a:pt x="2" y="2"/>
                      </a:lnTo>
                      <a:lnTo>
                        <a:pt x="1" y="3"/>
                      </a:lnTo>
                      <a:lnTo>
                        <a:pt x="0" y="4"/>
                      </a:lnTo>
                      <a:lnTo>
                        <a:pt x="0" y="5"/>
                      </a:lnTo>
                      <a:lnTo>
                        <a:pt x="0" y="6"/>
                      </a:lnTo>
                      <a:lnTo>
                        <a:pt x="1" y="6"/>
                      </a:lnTo>
                      <a:lnTo>
                        <a:pt x="0" y="6"/>
                      </a:lnTo>
                      <a:close/>
                    </a:path>
                  </a:pathLst>
                </a:custGeom>
                <a:solidFill>
                  <a:srgbClr val="000000"/>
                </a:solidFill>
                <a:ln w="9525">
                  <a:noFill/>
                  <a:round/>
                  <a:headEnd/>
                  <a:tailEnd/>
                </a:ln>
              </p:spPr>
              <p:txBody>
                <a:bodyPr/>
                <a:lstStyle/>
                <a:p>
                  <a:endParaRPr lang="en-US"/>
                </a:p>
              </p:txBody>
            </p:sp>
            <p:sp>
              <p:nvSpPr>
                <p:cNvPr id="3534" name="Freeform 595"/>
                <p:cNvSpPr>
                  <a:spLocks/>
                </p:cNvSpPr>
                <p:nvPr/>
              </p:nvSpPr>
              <p:spPr bwMode="gray">
                <a:xfrm>
                  <a:off x="4021" y="3544"/>
                  <a:ext cx="1" cy="1"/>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0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0" y="1"/>
                      </a:lnTo>
                      <a:close/>
                    </a:path>
                  </a:pathLst>
                </a:custGeom>
                <a:solidFill>
                  <a:srgbClr val="000000"/>
                </a:solidFill>
                <a:ln w="9525">
                  <a:noFill/>
                  <a:round/>
                  <a:headEnd/>
                  <a:tailEnd/>
                </a:ln>
              </p:spPr>
              <p:txBody>
                <a:bodyPr/>
                <a:lstStyle/>
                <a:p>
                  <a:endParaRPr lang="en-US"/>
                </a:p>
              </p:txBody>
            </p:sp>
            <p:sp>
              <p:nvSpPr>
                <p:cNvPr id="3535" name="Freeform 596"/>
                <p:cNvSpPr>
                  <a:spLocks/>
                </p:cNvSpPr>
                <p:nvPr/>
              </p:nvSpPr>
              <p:spPr bwMode="gray">
                <a:xfrm>
                  <a:off x="4085" y="3387"/>
                  <a:ext cx="1" cy="117"/>
                </a:xfrm>
                <a:custGeom>
                  <a:avLst/>
                  <a:gdLst>
                    <a:gd name="T0" fmla="*/ 0 w 1"/>
                    <a:gd name="T1" fmla="*/ 117 h 117"/>
                    <a:gd name="T2" fmla="*/ 1 w 1"/>
                    <a:gd name="T3" fmla="*/ 116 h 117"/>
                    <a:gd name="T4" fmla="*/ 1 w 1"/>
                    <a:gd name="T5" fmla="*/ 0 h 117"/>
                    <a:gd name="T6" fmla="*/ 0 w 1"/>
                    <a:gd name="T7" fmla="*/ 0 h 117"/>
                    <a:gd name="T8" fmla="*/ 0 w 1"/>
                    <a:gd name="T9" fmla="*/ 116 h 117"/>
                    <a:gd name="T10" fmla="*/ 0 w 1"/>
                    <a:gd name="T11" fmla="*/ 115 h 117"/>
                    <a:gd name="T12" fmla="*/ 0 w 1"/>
                    <a:gd name="T13" fmla="*/ 117 h 117"/>
                    <a:gd name="T14" fmla="*/ 1 w 1"/>
                    <a:gd name="T15" fmla="*/ 117 h 117"/>
                    <a:gd name="T16" fmla="*/ 1 w 1"/>
                    <a:gd name="T17" fmla="*/ 116 h 117"/>
                    <a:gd name="T18" fmla="*/ 0 w 1"/>
                    <a:gd name="T19" fmla="*/ 11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17"/>
                    <a:gd name="T32" fmla="*/ 1 w 1"/>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17">
                      <a:moveTo>
                        <a:pt x="0" y="117"/>
                      </a:moveTo>
                      <a:lnTo>
                        <a:pt x="1" y="116"/>
                      </a:lnTo>
                      <a:lnTo>
                        <a:pt x="1" y="0"/>
                      </a:lnTo>
                      <a:lnTo>
                        <a:pt x="0" y="0"/>
                      </a:lnTo>
                      <a:lnTo>
                        <a:pt x="0" y="116"/>
                      </a:lnTo>
                      <a:lnTo>
                        <a:pt x="0" y="115"/>
                      </a:lnTo>
                      <a:lnTo>
                        <a:pt x="0" y="117"/>
                      </a:lnTo>
                      <a:lnTo>
                        <a:pt x="1" y="117"/>
                      </a:lnTo>
                      <a:lnTo>
                        <a:pt x="1" y="116"/>
                      </a:lnTo>
                      <a:lnTo>
                        <a:pt x="0" y="117"/>
                      </a:lnTo>
                      <a:close/>
                    </a:path>
                  </a:pathLst>
                </a:custGeom>
                <a:solidFill>
                  <a:srgbClr val="000000"/>
                </a:solidFill>
                <a:ln w="9525">
                  <a:noFill/>
                  <a:round/>
                  <a:headEnd/>
                  <a:tailEnd/>
                </a:ln>
              </p:spPr>
              <p:txBody>
                <a:bodyPr/>
                <a:lstStyle/>
                <a:p>
                  <a:endParaRPr lang="en-US"/>
                </a:p>
              </p:txBody>
            </p:sp>
            <p:sp>
              <p:nvSpPr>
                <p:cNvPr id="3536" name="Freeform 597"/>
                <p:cNvSpPr>
                  <a:spLocks/>
                </p:cNvSpPr>
                <p:nvPr/>
              </p:nvSpPr>
              <p:spPr bwMode="gray">
                <a:xfrm>
                  <a:off x="3925" y="3502"/>
                  <a:ext cx="160" cy="2"/>
                </a:xfrm>
                <a:custGeom>
                  <a:avLst/>
                  <a:gdLst>
                    <a:gd name="T0" fmla="*/ 0 w 160"/>
                    <a:gd name="T1" fmla="*/ 1 h 2"/>
                    <a:gd name="T2" fmla="*/ 0 w 160"/>
                    <a:gd name="T3" fmla="*/ 2 h 2"/>
                    <a:gd name="T4" fmla="*/ 160 w 160"/>
                    <a:gd name="T5" fmla="*/ 2 h 2"/>
                    <a:gd name="T6" fmla="*/ 160 w 160"/>
                    <a:gd name="T7" fmla="*/ 0 h 2"/>
                    <a:gd name="T8" fmla="*/ 0 w 160"/>
                    <a:gd name="T9" fmla="*/ 0 h 2"/>
                    <a:gd name="T10" fmla="*/ 1 w 160"/>
                    <a:gd name="T11" fmla="*/ 1 h 2"/>
                    <a:gd name="T12" fmla="*/ 0 w 160"/>
                    <a:gd name="T13" fmla="*/ 1 h 2"/>
                    <a:gd name="T14" fmla="*/ 0 w 160"/>
                    <a:gd name="T15" fmla="*/ 2 h 2"/>
                    <a:gd name="T16" fmla="*/ 0 w 160"/>
                    <a:gd name="T17" fmla="*/ 2 h 2"/>
                    <a:gd name="T18" fmla="*/ 0 w 160"/>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2"/>
                    <a:gd name="T32" fmla="*/ 160 w 16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2">
                      <a:moveTo>
                        <a:pt x="0" y="1"/>
                      </a:moveTo>
                      <a:lnTo>
                        <a:pt x="0" y="2"/>
                      </a:lnTo>
                      <a:lnTo>
                        <a:pt x="160" y="2"/>
                      </a:lnTo>
                      <a:lnTo>
                        <a:pt x="160" y="0"/>
                      </a:lnTo>
                      <a:lnTo>
                        <a:pt x="0" y="0"/>
                      </a:lnTo>
                      <a:lnTo>
                        <a:pt x="1" y="1"/>
                      </a:lnTo>
                      <a:lnTo>
                        <a:pt x="0" y="1"/>
                      </a:lnTo>
                      <a:lnTo>
                        <a:pt x="0" y="2"/>
                      </a:lnTo>
                      <a:lnTo>
                        <a:pt x="0" y="1"/>
                      </a:lnTo>
                      <a:close/>
                    </a:path>
                  </a:pathLst>
                </a:custGeom>
                <a:solidFill>
                  <a:srgbClr val="000000"/>
                </a:solidFill>
                <a:ln w="9525">
                  <a:noFill/>
                  <a:round/>
                  <a:headEnd/>
                  <a:tailEnd/>
                </a:ln>
              </p:spPr>
              <p:txBody>
                <a:bodyPr/>
                <a:lstStyle/>
                <a:p>
                  <a:endParaRPr lang="en-US"/>
                </a:p>
              </p:txBody>
            </p:sp>
            <p:sp>
              <p:nvSpPr>
                <p:cNvPr id="3537" name="Freeform 598"/>
                <p:cNvSpPr>
                  <a:spLocks/>
                </p:cNvSpPr>
                <p:nvPr/>
              </p:nvSpPr>
              <p:spPr bwMode="gray">
                <a:xfrm>
                  <a:off x="3925" y="3386"/>
                  <a:ext cx="1" cy="117"/>
                </a:xfrm>
                <a:custGeom>
                  <a:avLst/>
                  <a:gdLst>
                    <a:gd name="T0" fmla="*/ 0 w 1"/>
                    <a:gd name="T1" fmla="*/ 0 h 117"/>
                    <a:gd name="T2" fmla="*/ 0 w 1"/>
                    <a:gd name="T3" fmla="*/ 1 h 117"/>
                    <a:gd name="T4" fmla="*/ 0 w 1"/>
                    <a:gd name="T5" fmla="*/ 117 h 117"/>
                    <a:gd name="T6" fmla="*/ 1 w 1"/>
                    <a:gd name="T7" fmla="*/ 117 h 117"/>
                    <a:gd name="T8" fmla="*/ 1 w 1"/>
                    <a:gd name="T9" fmla="*/ 1 h 117"/>
                    <a:gd name="T10" fmla="*/ 0 w 1"/>
                    <a:gd name="T11" fmla="*/ 1 h 117"/>
                    <a:gd name="T12" fmla="*/ 0 w 1"/>
                    <a:gd name="T13" fmla="*/ 0 h 117"/>
                    <a:gd name="T14" fmla="*/ 0 w 1"/>
                    <a:gd name="T15" fmla="*/ 0 h 117"/>
                    <a:gd name="T16" fmla="*/ 0 w 1"/>
                    <a:gd name="T17" fmla="*/ 1 h 117"/>
                    <a:gd name="T18" fmla="*/ 0 w 1"/>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17"/>
                    <a:gd name="T32" fmla="*/ 1 w 1"/>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17">
                      <a:moveTo>
                        <a:pt x="0" y="0"/>
                      </a:moveTo>
                      <a:lnTo>
                        <a:pt x="0" y="1"/>
                      </a:lnTo>
                      <a:lnTo>
                        <a:pt x="0" y="117"/>
                      </a:lnTo>
                      <a:lnTo>
                        <a:pt x="1" y="117"/>
                      </a:lnTo>
                      <a:lnTo>
                        <a:pt x="1" y="1"/>
                      </a:lnTo>
                      <a:lnTo>
                        <a:pt x="0" y="1"/>
                      </a:lnTo>
                      <a:lnTo>
                        <a:pt x="0" y="0"/>
                      </a:lnTo>
                      <a:lnTo>
                        <a:pt x="0" y="1"/>
                      </a:lnTo>
                      <a:lnTo>
                        <a:pt x="0" y="0"/>
                      </a:lnTo>
                      <a:close/>
                    </a:path>
                  </a:pathLst>
                </a:custGeom>
                <a:solidFill>
                  <a:srgbClr val="000000"/>
                </a:solidFill>
                <a:ln w="9525">
                  <a:noFill/>
                  <a:round/>
                  <a:headEnd/>
                  <a:tailEnd/>
                </a:ln>
              </p:spPr>
              <p:txBody>
                <a:bodyPr/>
                <a:lstStyle/>
                <a:p>
                  <a:endParaRPr lang="en-US"/>
                </a:p>
              </p:txBody>
            </p:sp>
            <p:sp>
              <p:nvSpPr>
                <p:cNvPr id="3538" name="Freeform 599"/>
                <p:cNvSpPr>
                  <a:spLocks/>
                </p:cNvSpPr>
                <p:nvPr/>
              </p:nvSpPr>
              <p:spPr bwMode="gray">
                <a:xfrm>
                  <a:off x="3925" y="3386"/>
                  <a:ext cx="161" cy="1"/>
                </a:xfrm>
                <a:custGeom>
                  <a:avLst/>
                  <a:gdLst>
                    <a:gd name="T0" fmla="*/ 161 w 161"/>
                    <a:gd name="T1" fmla="*/ 1 h 1"/>
                    <a:gd name="T2" fmla="*/ 160 w 161"/>
                    <a:gd name="T3" fmla="*/ 0 h 1"/>
                    <a:gd name="T4" fmla="*/ 0 w 161"/>
                    <a:gd name="T5" fmla="*/ 0 h 1"/>
                    <a:gd name="T6" fmla="*/ 0 w 161"/>
                    <a:gd name="T7" fmla="*/ 1 h 1"/>
                    <a:gd name="T8" fmla="*/ 160 w 161"/>
                    <a:gd name="T9" fmla="*/ 1 h 1"/>
                    <a:gd name="T10" fmla="*/ 160 w 161"/>
                    <a:gd name="T11" fmla="*/ 1 h 1"/>
                    <a:gd name="T12" fmla="*/ 161 w 161"/>
                    <a:gd name="T13" fmla="*/ 1 h 1"/>
                    <a:gd name="T14" fmla="*/ 161 w 161"/>
                    <a:gd name="T15" fmla="*/ 0 h 1"/>
                    <a:gd name="T16" fmla="*/ 160 w 161"/>
                    <a:gd name="T17" fmla="*/ 0 h 1"/>
                    <a:gd name="T18" fmla="*/ 161 w 161"/>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
                    <a:gd name="T32" fmla="*/ 161 w 16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
                      <a:moveTo>
                        <a:pt x="161" y="1"/>
                      </a:moveTo>
                      <a:lnTo>
                        <a:pt x="160" y="0"/>
                      </a:lnTo>
                      <a:lnTo>
                        <a:pt x="0" y="0"/>
                      </a:lnTo>
                      <a:lnTo>
                        <a:pt x="0" y="1"/>
                      </a:lnTo>
                      <a:lnTo>
                        <a:pt x="160" y="1"/>
                      </a:lnTo>
                      <a:lnTo>
                        <a:pt x="161" y="1"/>
                      </a:lnTo>
                      <a:lnTo>
                        <a:pt x="161" y="0"/>
                      </a:lnTo>
                      <a:lnTo>
                        <a:pt x="160" y="0"/>
                      </a:lnTo>
                      <a:lnTo>
                        <a:pt x="161" y="1"/>
                      </a:lnTo>
                      <a:close/>
                    </a:path>
                  </a:pathLst>
                </a:custGeom>
                <a:solidFill>
                  <a:srgbClr val="000000"/>
                </a:solidFill>
                <a:ln w="9525">
                  <a:noFill/>
                  <a:round/>
                  <a:headEnd/>
                  <a:tailEnd/>
                </a:ln>
              </p:spPr>
              <p:txBody>
                <a:bodyPr/>
                <a:lstStyle/>
                <a:p>
                  <a:endParaRPr lang="en-US"/>
                </a:p>
              </p:txBody>
            </p:sp>
            <p:sp>
              <p:nvSpPr>
                <p:cNvPr id="3539" name="Freeform 600"/>
                <p:cNvSpPr>
                  <a:spLocks/>
                </p:cNvSpPr>
                <p:nvPr/>
              </p:nvSpPr>
              <p:spPr bwMode="gray">
                <a:xfrm>
                  <a:off x="4046" y="3353"/>
                  <a:ext cx="60" cy="42"/>
                </a:xfrm>
                <a:custGeom>
                  <a:avLst/>
                  <a:gdLst>
                    <a:gd name="T0" fmla="*/ 13 w 60"/>
                    <a:gd name="T1" fmla="*/ 38 h 42"/>
                    <a:gd name="T2" fmla="*/ 12 w 60"/>
                    <a:gd name="T3" fmla="*/ 39 h 42"/>
                    <a:gd name="T4" fmla="*/ 11 w 60"/>
                    <a:gd name="T5" fmla="*/ 39 h 42"/>
                    <a:gd name="T6" fmla="*/ 11 w 60"/>
                    <a:gd name="T7" fmla="*/ 39 h 42"/>
                    <a:gd name="T8" fmla="*/ 10 w 60"/>
                    <a:gd name="T9" fmla="*/ 39 h 42"/>
                    <a:gd name="T10" fmla="*/ 9 w 60"/>
                    <a:gd name="T11" fmla="*/ 38 h 42"/>
                    <a:gd name="T12" fmla="*/ 9 w 60"/>
                    <a:gd name="T13" fmla="*/ 38 h 42"/>
                    <a:gd name="T14" fmla="*/ 9 w 60"/>
                    <a:gd name="T15" fmla="*/ 38 h 42"/>
                    <a:gd name="T16" fmla="*/ 9 w 60"/>
                    <a:gd name="T17" fmla="*/ 38 h 42"/>
                    <a:gd name="T18" fmla="*/ 9 w 60"/>
                    <a:gd name="T19" fmla="*/ 34 h 42"/>
                    <a:gd name="T20" fmla="*/ 9 w 60"/>
                    <a:gd name="T21" fmla="*/ 29 h 42"/>
                    <a:gd name="T22" fmla="*/ 8 w 60"/>
                    <a:gd name="T23" fmla="*/ 25 h 42"/>
                    <a:gd name="T24" fmla="*/ 8 w 60"/>
                    <a:gd name="T25" fmla="*/ 23 h 42"/>
                    <a:gd name="T26" fmla="*/ 7 w 60"/>
                    <a:gd name="T27" fmla="*/ 22 h 42"/>
                    <a:gd name="T28" fmla="*/ 6 w 60"/>
                    <a:gd name="T29" fmla="*/ 22 h 42"/>
                    <a:gd name="T30" fmla="*/ 6 w 60"/>
                    <a:gd name="T31" fmla="*/ 22 h 42"/>
                    <a:gd name="T32" fmla="*/ 4 w 60"/>
                    <a:gd name="T33" fmla="*/ 22 h 42"/>
                    <a:gd name="T34" fmla="*/ 3 w 60"/>
                    <a:gd name="T35" fmla="*/ 22 h 42"/>
                    <a:gd name="T36" fmla="*/ 3 w 60"/>
                    <a:gd name="T37" fmla="*/ 22 h 42"/>
                    <a:gd name="T38" fmla="*/ 2 w 60"/>
                    <a:gd name="T39" fmla="*/ 21 h 42"/>
                    <a:gd name="T40" fmla="*/ 1 w 60"/>
                    <a:gd name="T41" fmla="*/ 20 h 42"/>
                    <a:gd name="T42" fmla="*/ 1 w 60"/>
                    <a:gd name="T43" fmla="*/ 18 h 42"/>
                    <a:gd name="T44" fmla="*/ 0 w 60"/>
                    <a:gd name="T45" fmla="*/ 17 h 42"/>
                    <a:gd name="T46" fmla="*/ 0 w 60"/>
                    <a:gd name="T47" fmla="*/ 14 h 42"/>
                    <a:gd name="T48" fmla="*/ 0 w 60"/>
                    <a:gd name="T49" fmla="*/ 12 h 42"/>
                    <a:gd name="T50" fmla="*/ 1 w 60"/>
                    <a:gd name="T51" fmla="*/ 7 h 42"/>
                    <a:gd name="T52" fmla="*/ 16 w 60"/>
                    <a:gd name="T53" fmla="*/ 0 h 42"/>
                    <a:gd name="T54" fmla="*/ 60 w 60"/>
                    <a:gd name="T55" fmla="*/ 4 h 42"/>
                    <a:gd name="T56" fmla="*/ 19 w 60"/>
                    <a:gd name="T57" fmla="*/ 42 h 42"/>
                    <a:gd name="T58" fmla="*/ 18 w 60"/>
                    <a:gd name="T59" fmla="*/ 41 h 42"/>
                    <a:gd name="T60" fmla="*/ 17 w 60"/>
                    <a:gd name="T61" fmla="*/ 41 h 42"/>
                    <a:gd name="T62" fmla="*/ 16 w 60"/>
                    <a:gd name="T63" fmla="*/ 40 h 42"/>
                    <a:gd name="T64" fmla="*/ 16 w 60"/>
                    <a:gd name="T65" fmla="*/ 40 h 42"/>
                    <a:gd name="T66" fmla="*/ 15 w 60"/>
                    <a:gd name="T67" fmla="*/ 39 h 42"/>
                    <a:gd name="T68" fmla="*/ 14 w 60"/>
                    <a:gd name="T69" fmla="*/ 39 h 42"/>
                    <a:gd name="T70" fmla="*/ 14 w 60"/>
                    <a:gd name="T71" fmla="*/ 38 h 42"/>
                    <a:gd name="T72" fmla="*/ 14 w 60"/>
                    <a:gd name="T73" fmla="*/ 38 h 42"/>
                    <a:gd name="T74" fmla="*/ 13 w 60"/>
                    <a:gd name="T75" fmla="*/ 36 h 42"/>
                    <a:gd name="T76" fmla="*/ 12 w 60"/>
                    <a:gd name="T77" fmla="*/ 34 h 42"/>
                    <a:gd name="T78" fmla="*/ 12 w 60"/>
                    <a:gd name="T79" fmla="*/ 31 h 42"/>
                    <a:gd name="T80" fmla="*/ 11 w 60"/>
                    <a:gd name="T81" fmla="*/ 27 h 42"/>
                    <a:gd name="T82" fmla="*/ 13 w 60"/>
                    <a:gd name="T83" fmla="*/ 38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42"/>
                    <a:gd name="T128" fmla="*/ 60 w 60"/>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42">
                      <a:moveTo>
                        <a:pt x="13" y="38"/>
                      </a:moveTo>
                      <a:lnTo>
                        <a:pt x="12" y="39"/>
                      </a:lnTo>
                      <a:lnTo>
                        <a:pt x="11" y="39"/>
                      </a:lnTo>
                      <a:lnTo>
                        <a:pt x="10" y="39"/>
                      </a:lnTo>
                      <a:lnTo>
                        <a:pt x="9" y="38"/>
                      </a:lnTo>
                      <a:lnTo>
                        <a:pt x="9" y="34"/>
                      </a:lnTo>
                      <a:lnTo>
                        <a:pt x="9" y="29"/>
                      </a:lnTo>
                      <a:lnTo>
                        <a:pt x="8" y="25"/>
                      </a:lnTo>
                      <a:lnTo>
                        <a:pt x="8" y="23"/>
                      </a:lnTo>
                      <a:lnTo>
                        <a:pt x="7" y="22"/>
                      </a:lnTo>
                      <a:lnTo>
                        <a:pt x="6" y="22"/>
                      </a:lnTo>
                      <a:lnTo>
                        <a:pt x="4" y="22"/>
                      </a:lnTo>
                      <a:lnTo>
                        <a:pt x="3" y="22"/>
                      </a:lnTo>
                      <a:lnTo>
                        <a:pt x="2" y="21"/>
                      </a:lnTo>
                      <a:lnTo>
                        <a:pt x="1" y="20"/>
                      </a:lnTo>
                      <a:lnTo>
                        <a:pt x="1" y="18"/>
                      </a:lnTo>
                      <a:lnTo>
                        <a:pt x="0" y="17"/>
                      </a:lnTo>
                      <a:lnTo>
                        <a:pt x="0" y="14"/>
                      </a:lnTo>
                      <a:lnTo>
                        <a:pt x="0" y="12"/>
                      </a:lnTo>
                      <a:lnTo>
                        <a:pt x="1" y="7"/>
                      </a:lnTo>
                      <a:lnTo>
                        <a:pt x="16" y="0"/>
                      </a:lnTo>
                      <a:lnTo>
                        <a:pt x="60" y="4"/>
                      </a:lnTo>
                      <a:lnTo>
                        <a:pt x="19" y="42"/>
                      </a:lnTo>
                      <a:lnTo>
                        <a:pt x="18" y="41"/>
                      </a:lnTo>
                      <a:lnTo>
                        <a:pt x="17" y="41"/>
                      </a:lnTo>
                      <a:lnTo>
                        <a:pt x="16" y="40"/>
                      </a:lnTo>
                      <a:lnTo>
                        <a:pt x="15" y="39"/>
                      </a:lnTo>
                      <a:lnTo>
                        <a:pt x="14" y="39"/>
                      </a:lnTo>
                      <a:lnTo>
                        <a:pt x="14" y="38"/>
                      </a:lnTo>
                      <a:lnTo>
                        <a:pt x="13" y="36"/>
                      </a:lnTo>
                      <a:lnTo>
                        <a:pt x="12" y="34"/>
                      </a:lnTo>
                      <a:lnTo>
                        <a:pt x="12" y="31"/>
                      </a:lnTo>
                      <a:lnTo>
                        <a:pt x="11" y="27"/>
                      </a:lnTo>
                      <a:lnTo>
                        <a:pt x="13" y="38"/>
                      </a:lnTo>
                      <a:close/>
                    </a:path>
                  </a:pathLst>
                </a:custGeom>
                <a:solidFill>
                  <a:srgbClr val="FFCC99"/>
                </a:solidFill>
                <a:ln w="9525">
                  <a:noFill/>
                  <a:round/>
                  <a:headEnd/>
                  <a:tailEnd/>
                </a:ln>
              </p:spPr>
              <p:txBody>
                <a:bodyPr/>
                <a:lstStyle/>
                <a:p>
                  <a:endParaRPr lang="en-US"/>
                </a:p>
              </p:txBody>
            </p:sp>
            <p:sp>
              <p:nvSpPr>
                <p:cNvPr id="3540" name="Freeform 601"/>
                <p:cNvSpPr>
                  <a:spLocks/>
                </p:cNvSpPr>
                <p:nvPr/>
              </p:nvSpPr>
              <p:spPr bwMode="gray">
                <a:xfrm>
                  <a:off x="4054" y="3391"/>
                  <a:ext cx="6" cy="2"/>
                </a:xfrm>
                <a:custGeom>
                  <a:avLst/>
                  <a:gdLst>
                    <a:gd name="T0" fmla="*/ 0 w 6"/>
                    <a:gd name="T1" fmla="*/ 0 h 2"/>
                    <a:gd name="T2" fmla="*/ 0 w 6"/>
                    <a:gd name="T3" fmla="*/ 0 h 2"/>
                    <a:gd name="T4" fmla="*/ 0 w 6"/>
                    <a:gd name="T5" fmla="*/ 0 h 2"/>
                    <a:gd name="T6" fmla="*/ 0 w 6"/>
                    <a:gd name="T7" fmla="*/ 0 h 2"/>
                    <a:gd name="T8" fmla="*/ 1 w 6"/>
                    <a:gd name="T9" fmla="*/ 1 h 2"/>
                    <a:gd name="T10" fmla="*/ 2 w 6"/>
                    <a:gd name="T11" fmla="*/ 1 h 2"/>
                    <a:gd name="T12" fmla="*/ 3 w 6"/>
                    <a:gd name="T13" fmla="*/ 2 h 2"/>
                    <a:gd name="T14" fmla="*/ 4 w 6"/>
                    <a:gd name="T15" fmla="*/ 2 h 2"/>
                    <a:gd name="T16" fmla="*/ 5 w 6"/>
                    <a:gd name="T17" fmla="*/ 1 h 2"/>
                    <a:gd name="T18" fmla="*/ 6 w 6"/>
                    <a:gd name="T19" fmla="*/ 0 h 2"/>
                    <a:gd name="T20" fmla="*/ 4 w 6"/>
                    <a:gd name="T21" fmla="*/ 0 h 2"/>
                    <a:gd name="T22" fmla="*/ 4 w 6"/>
                    <a:gd name="T23" fmla="*/ 0 h 2"/>
                    <a:gd name="T24" fmla="*/ 3 w 6"/>
                    <a:gd name="T25" fmla="*/ 0 h 2"/>
                    <a:gd name="T26" fmla="*/ 3 w 6"/>
                    <a:gd name="T27" fmla="*/ 0 h 2"/>
                    <a:gd name="T28" fmla="*/ 2 w 6"/>
                    <a:gd name="T29" fmla="*/ 0 h 2"/>
                    <a:gd name="T30" fmla="*/ 2 w 6"/>
                    <a:gd name="T31" fmla="*/ 0 h 2"/>
                    <a:gd name="T32" fmla="*/ 1 w 6"/>
                    <a:gd name="T33" fmla="*/ 0 h 2"/>
                    <a:gd name="T34" fmla="*/ 1 w 6"/>
                    <a:gd name="T35" fmla="*/ 0 h 2"/>
                    <a:gd name="T36" fmla="*/ 1 w 6"/>
                    <a:gd name="T37" fmla="*/ 0 h 2"/>
                    <a:gd name="T38" fmla="*/ 1 w 6"/>
                    <a:gd name="T39" fmla="*/ 0 h 2"/>
                    <a:gd name="T40" fmla="*/ 0 w 6"/>
                    <a:gd name="T41" fmla="*/ 0 h 2"/>
                    <a:gd name="T42" fmla="*/ 0 w 6"/>
                    <a:gd name="T43" fmla="*/ 0 h 2"/>
                    <a:gd name="T44" fmla="*/ 0 w 6"/>
                    <a:gd name="T45" fmla="*/ 0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2"/>
                    <a:gd name="T71" fmla="*/ 6 w 6"/>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2">
                      <a:moveTo>
                        <a:pt x="0" y="0"/>
                      </a:moveTo>
                      <a:lnTo>
                        <a:pt x="0" y="0"/>
                      </a:lnTo>
                      <a:lnTo>
                        <a:pt x="1" y="1"/>
                      </a:lnTo>
                      <a:lnTo>
                        <a:pt x="2" y="1"/>
                      </a:lnTo>
                      <a:lnTo>
                        <a:pt x="3" y="2"/>
                      </a:lnTo>
                      <a:lnTo>
                        <a:pt x="4" y="2"/>
                      </a:lnTo>
                      <a:lnTo>
                        <a:pt x="5" y="1"/>
                      </a:lnTo>
                      <a:lnTo>
                        <a:pt x="6" y="0"/>
                      </a:lnTo>
                      <a:lnTo>
                        <a:pt x="4" y="0"/>
                      </a:lnTo>
                      <a:lnTo>
                        <a:pt x="3" y="0"/>
                      </a:lnTo>
                      <a:lnTo>
                        <a:pt x="2" y="0"/>
                      </a:lnTo>
                      <a:lnTo>
                        <a:pt x="1" y="0"/>
                      </a:lnTo>
                      <a:lnTo>
                        <a:pt x="0" y="0"/>
                      </a:lnTo>
                      <a:close/>
                    </a:path>
                  </a:pathLst>
                </a:custGeom>
                <a:solidFill>
                  <a:srgbClr val="000000"/>
                </a:solidFill>
                <a:ln w="9525">
                  <a:noFill/>
                  <a:round/>
                  <a:headEnd/>
                  <a:tailEnd/>
                </a:ln>
              </p:spPr>
              <p:txBody>
                <a:bodyPr/>
                <a:lstStyle/>
                <a:p>
                  <a:endParaRPr lang="en-US"/>
                </a:p>
              </p:txBody>
            </p:sp>
            <p:sp>
              <p:nvSpPr>
                <p:cNvPr id="3541" name="Freeform 602"/>
                <p:cNvSpPr>
                  <a:spLocks/>
                </p:cNvSpPr>
                <p:nvPr/>
              </p:nvSpPr>
              <p:spPr bwMode="gray">
                <a:xfrm>
                  <a:off x="4053" y="3375"/>
                  <a:ext cx="2" cy="16"/>
                </a:xfrm>
                <a:custGeom>
                  <a:avLst/>
                  <a:gdLst>
                    <a:gd name="T0" fmla="*/ 0 w 2"/>
                    <a:gd name="T1" fmla="*/ 2 h 16"/>
                    <a:gd name="T2" fmla="*/ 0 w 2"/>
                    <a:gd name="T3" fmla="*/ 2 h 16"/>
                    <a:gd name="T4" fmla="*/ 0 w 2"/>
                    <a:gd name="T5" fmla="*/ 3 h 16"/>
                    <a:gd name="T6" fmla="*/ 1 w 2"/>
                    <a:gd name="T7" fmla="*/ 7 h 16"/>
                    <a:gd name="T8" fmla="*/ 1 w 2"/>
                    <a:gd name="T9" fmla="*/ 12 h 16"/>
                    <a:gd name="T10" fmla="*/ 1 w 2"/>
                    <a:gd name="T11" fmla="*/ 16 h 16"/>
                    <a:gd name="T12" fmla="*/ 2 w 2"/>
                    <a:gd name="T13" fmla="*/ 16 h 16"/>
                    <a:gd name="T14" fmla="*/ 2 w 2"/>
                    <a:gd name="T15" fmla="*/ 12 h 16"/>
                    <a:gd name="T16" fmla="*/ 2 w 2"/>
                    <a:gd name="T17" fmla="*/ 7 h 16"/>
                    <a:gd name="T18" fmla="*/ 2 w 2"/>
                    <a:gd name="T19" fmla="*/ 3 h 16"/>
                    <a:gd name="T20" fmla="*/ 1 w 2"/>
                    <a:gd name="T21" fmla="*/ 0 h 16"/>
                    <a:gd name="T22" fmla="*/ 1 w 2"/>
                    <a:gd name="T23" fmla="*/ 0 h 16"/>
                    <a:gd name="T24" fmla="*/ 0 w 2"/>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16"/>
                    <a:gd name="T41" fmla="*/ 2 w 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16">
                      <a:moveTo>
                        <a:pt x="0" y="2"/>
                      </a:moveTo>
                      <a:lnTo>
                        <a:pt x="0" y="2"/>
                      </a:lnTo>
                      <a:lnTo>
                        <a:pt x="0" y="3"/>
                      </a:lnTo>
                      <a:lnTo>
                        <a:pt x="1" y="7"/>
                      </a:lnTo>
                      <a:lnTo>
                        <a:pt x="1" y="12"/>
                      </a:lnTo>
                      <a:lnTo>
                        <a:pt x="1" y="16"/>
                      </a:lnTo>
                      <a:lnTo>
                        <a:pt x="2" y="16"/>
                      </a:lnTo>
                      <a:lnTo>
                        <a:pt x="2" y="12"/>
                      </a:lnTo>
                      <a:lnTo>
                        <a:pt x="2" y="7"/>
                      </a:lnTo>
                      <a:lnTo>
                        <a:pt x="2" y="3"/>
                      </a:lnTo>
                      <a:lnTo>
                        <a:pt x="1" y="0"/>
                      </a:lnTo>
                      <a:lnTo>
                        <a:pt x="0" y="2"/>
                      </a:lnTo>
                      <a:close/>
                    </a:path>
                  </a:pathLst>
                </a:custGeom>
                <a:solidFill>
                  <a:srgbClr val="000000"/>
                </a:solidFill>
                <a:ln w="9525">
                  <a:noFill/>
                  <a:round/>
                  <a:headEnd/>
                  <a:tailEnd/>
                </a:ln>
              </p:spPr>
              <p:txBody>
                <a:bodyPr/>
                <a:lstStyle/>
                <a:p>
                  <a:endParaRPr lang="en-US"/>
                </a:p>
              </p:txBody>
            </p:sp>
            <p:sp>
              <p:nvSpPr>
                <p:cNvPr id="3542" name="Freeform 603"/>
                <p:cNvSpPr>
                  <a:spLocks/>
                </p:cNvSpPr>
                <p:nvPr/>
              </p:nvSpPr>
              <p:spPr bwMode="gray">
                <a:xfrm>
                  <a:off x="4047" y="3373"/>
                  <a:ext cx="7" cy="4"/>
                </a:xfrm>
                <a:custGeom>
                  <a:avLst/>
                  <a:gdLst>
                    <a:gd name="T0" fmla="*/ 0 w 7"/>
                    <a:gd name="T1" fmla="*/ 0 h 4"/>
                    <a:gd name="T2" fmla="*/ 0 w 7"/>
                    <a:gd name="T3" fmla="*/ 0 h 4"/>
                    <a:gd name="T4" fmla="*/ 0 w 7"/>
                    <a:gd name="T5" fmla="*/ 1 h 4"/>
                    <a:gd name="T6" fmla="*/ 1 w 7"/>
                    <a:gd name="T7" fmla="*/ 2 h 4"/>
                    <a:gd name="T8" fmla="*/ 2 w 7"/>
                    <a:gd name="T9" fmla="*/ 3 h 4"/>
                    <a:gd name="T10" fmla="*/ 3 w 7"/>
                    <a:gd name="T11" fmla="*/ 3 h 4"/>
                    <a:gd name="T12" fmla="*/ 5 w 7"/>
                    <a:gd name="T13" fmla="*/ 3 h 4"/>
                    <a:gd name="T14" fmla="*/ 5 w 7"/>
                    <a:gd name="T15" fmla="*/ 3 h 4"/>
                    <a:gd name="T16" fmla="*/ 5 w 7"/>
                    <a:gd name="T17" fmla="*/ 3 h 4"/>
                    <a:gd name="T18" fmla="*/ 6 w 7"/>
                    <a:gd name="T19" fmla="*/ 4 h 4"/>
                    <a:gd name="T20" fmla="*/ 7 w 7"/>
                    <a:gd name="T21" fmla="*/ 2 h 4"/>
                    <a:gd name="T22" fmla="*/ 6 w 7"/>
                    <a:gd name="T23" fmla="*/ 2 h 4"/>
                    <a:gd name="T24" fmla="*/ 5 w 7"/>
                    <a:gd name="T25" fmla="*/ 2 h 4"/>
                    <a:gd name="T26" fmla="*/ 5 w 7"/>
                    <a:gd name="T27" fmla="*/ 1 h 4"/>
                    <a:gd name="T28" fmla="*/ 3 w 7"/>
                    <a:gd name="T29" fmla="*/ 1 h 4"/>
                    <a:gd name="T30" fmla="*/ 3 w 7"/>
                    <a:gd name="T31" fmla="*/ 1 h 4"/>
                    <a:gd name="T32" fmla="*/ 2 w 7"/>
                    <a:gd name="T33" fmla="*/ 1 h 4"/>
                    <a:gd name="T34" fmla="*/ 1 w 7"/>
                    <a:gd name="T35" fmla="*/ 1 h 4"/>
                    <a:gd name="T36" fmla="*/ 1 w 7"/>
                    <a:gd name="T37" fmla="*/ 0 h 4"/>
                    <a:gd name="T38" fmla="*/ 1 w 7"/>
                    <a:gd name="T39" fmla="*/ 0 h 4"/>
                    <a:gd name="T40" fmla="*/ 0 w 7"/>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4"/>
                    <a:gd name="T65" fmla="*/ 7 w 7"/>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4">
                      <a:moveTo>
                        <a:pt x="0" y="0"/>
                      </a:moveTo>
                      <a:lnTo>
                        <a:pt x="0" y="0"/>
                      </a:lnTo>
                      <a:lnTo>
                        <a:pt x="0" y="1"/>
                      </a:lnTo>
                      <a:lnTo>
                        <a:pt x="1" y="2"/>
                      </a:lnTo>
                      <a:lnTo>
                        <a:pt x="2" y="3"/>
                      </a:lnTo>
                      <a:lnTo>
                        <a:pt x="3" y="3"/>
                      </a:lnTo>
                      <a:lnTo>
                        <a:pt x="5" y="3"/>
                      </a:lnTo>
                      <a:lnTo>
                        <a:pt x="6" y="4"/>
                      </a:lnTo>
                      <a:lnTo>
                        <a:pt x="7" y="2"/>
                      </a:lnTo>
                      <a:lnTo>
                        <a:pt x="6" y="2"/>
                      </a:lnTo>
                      <a:lnTo>
                        <a:pt x="5" y="2"/>
                      </a:lnTo>
                      <a:lnTo>
                        <a:pt x="5" y="1"/>
                      </a:lnTo>
                      <a:lnTo>
                        <a:pt x="3" y="1"/>
                      </a:lnTo>
                      <a:lnTo>
                        <a:pt x="2" y="1"/>
                      </a:lnTo>
                      <a:lnTo>
                        <a:pt x="1" y="1"/>
                      </a:lnTo>
                      <a:lnTo>
                        <a:pt x="1" y="0"/>
                      </a:lnTo>
                      <a:lnTo>
                        <a:pt x="0" y="0"/>
                      </a:lnTo>
                      <a:close/>
                    </a:path>
                  </a:pathLst>
                </a:custGeom>
                <a:solidFill>
                  <a:srgbClr val="000000"/>
                </a:solidFill>
                <a:ln w="9525">
                  <a:noFill/>
                  <a:round/>
                  <a:headEnd/>
                  <a:tailEnd/>
                </a:ln>
              </p:spPr>
              <p:txBody>
                <a:bodyPr/>
                <a:lstStyle/>
                <a:p>
                  <a:endParaRPr lang="en-US"/>
                </a:p>
              </p:txBody>
            </p:sp>
            <p:sp>
              <p:nvSpPr>
                <p:cNvPr id="3543" name="Freeform 604"/>
                <p:cNvSpPr>
                  <a:spLocks/>
                </p:cNvSpPr>
                <p:nvPr/>
              </p:nvSpPr>
              <p:spPr bwMode="gray">
                <a:xfrm>
                  <a:off x="4045" y="3365"/>
                  <a:ext cx="3" cy="8"/>
                </a:xfrm>
                <a:custGeom>
                  <a:avLst/>
                  <a:gdLst>
                    <a:gd name="T0" fmla="*/ 0 w 3"/>
                    <a:gd name="T1" fmla="*/ 0 h 8"/>
                    <a:gd name="T2" fmla="*/ 0 w 3"/>
                    <a:gd name="T3" fmla="*/ 0 h 8"/>
                    <a:gd name="T4" fmla="*/ 0 w 3"/>
                    <a:gd name="T5" fmla="*/ 2 h 8"/>
                    <a:gd name="T6" fmla="*/ 1 w 3"/>
                    <a:gd name="T7" fmla="*/ 5 h 8"/>
                    <a:gd name="T8" fmla="*/ 1 w 3"/>
                    <a:gd name="T9" fmla="*/ 6 h 8"/>
                    <a:gd name="T10" fmla="*/ 2 w 3"/>
                    <a:gd name="T11" fmla="*/ 8 h 8"/>
                    <a:gd name="T12" fmla="*/ 3 w 3"/>
                    <a:gd name="T13" fmla="*/ 8 h 8"/>
                    <a:gd name="T14" fmla="*/ 3 w 3"/>
                    <a:gd name="T15" fmla="*/ 6 h 8"/>
                    <a:gd name="T16" fmla="*/ 2 w 3"/>
                    <a:gd name="T17" fmla="*/ 4 h 8"/>
                    <a:gd name="T18" fmla="*/ 2 w 3"/>
                    <a:gd name="T19" fmla="*/ 2 h 8"/>
                    <a:gd name="T20" fmla="*/ 2 w 3"/>
                    <a:gd name="T21" fmla="*/ 0 h 8"/>
                    <a:gd name="T22" fmla="*/ 2 w 3"/>
                    <a:gd name="T23" fmla="*/ 0 h 8"/>
                    <a:gd name="T24" fmla="*/ 0 w 3"/>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8"/>
                    <a:gd name="T41" fmla="*/ 3 w 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8">
                      <a:moveTo>
                        <a:pt x="0" y="0"/>
                      </a:moveTo>
                      <a:lnTo>
                        <a:pt x="0" y="0"/>
                      </a:lnTo>
                      <a:lnTo>
                        <a:pt x="0" y="2"/>
                      </a:lnTo>
                      <a:lnTo>
                        <a:pt x="1" y="5"/>
                      </a:lnTo>
                      <a:lnTo>
                        <a:pt x="1" y="6"/>
                      </a:lnTo>
                      <a:lnTo>
                        <a:pt x="2" y="8"/>
                      </a:lnTo>
                      <a:lnTo>
                        <a:pt x="3" y="8"/>
                      </a:lnTo>
                      <a:lnTo>
                        <a:pt x="3" y="6"/>
                      </a:lnTo>
                      <a:lnTo>
                        <a:pt x="2" y="4"/>
                      </a:lnTo>
                      <a:lnTo>
                        <a:pt x="2" y="2"/>
                      </a:lnTo>
                      <a:lnTo>
                        <a:pt x="2" y="0"/>
                      </a:lnTo>
                      <a:lnTo>
                        <a:pt x="0" y="0"/>
                      </a:lnTo>
                      <a:close/>
                    </a:path>
                  </a:pathLst>
                </a:custGeom>
                <a:solidFill>
                  <a:srgbClr val="000000"/>
                </a:solidFill>
                <a:ln w="9525">
                  <a:noFill/>
                  <a:round/>
                  <a:headEnd/>
                  <a:tailEnd/>
                </a:ln>
              </p:spPr>
              <p:txBody>
                <a:bodyPr/>
                <a:lstStyle/>
                <a:p>
                  <a:endParaRPr lang="en-US"/>
                </a:p>
              </p:txBody>
            </p:sp>
            <p:sp>
              <p:nvSpPr>
                <p:cNvPr id="3544" name="Freeform 605"/>
                <p:cNvSpPr>
                  <a:spLocks/>
                </p:cNvSpPr>
                <p:nvPr/>
              </p:nvSpPr>
              <p:spPr bwMode="gray">
                <a:xfrm>
                  <a:off x="4045" y="3359"/>
                  <a:ext cx="2" cy="6"/>
                </a:xfrm>
                <a:custGeom>
                  <a:avLst/>
                  <a:gdLst>
                    <a:gd name="T0" fmla="*/ 1 w 2"/>
                    <a:gd name="T1" fmla="*/ 0 h 6"/>
                    <a:gd name="T2" fmla="*/ 1 w 2"/>
                    <a:gd name="T3" fmla="*/ 1 h 6"/>
                    <a:gd name="T4" fmla="*/ 0 w 2"/>
                    <a:gd name="T5" fmla="*/ 6 h 6"/>
                    <a:gd name="T6" fmla="*/ 2 w 2"/>
                    <a:gd name="T7" fmla="*/ 6 h 6"/>
                    <a:gd name="T8" fmla="*/ 2 w 2"/>
                    <a:gd name="T9" fmla="*/ 1 h 6"/>
                    <a:gd name="T10" fmla="*/ 2 w 2"/>
                    <a:gd name="T11" fmla="*/ 1 h 6"/>
                    <a:gd name="T12" fmla="*/ 1 w 2"/>
                    <a:gd name="T13" fmla="*/ 0 h 6"/>
                    <a:gd name="T14" fmla="*/ 1 w 2"/>
                    <a:gd name="T15" fmla="*/ 0 h 6"/>
                    <a:gd name="T16" fmla="*/ 1 w 2"/>
                    <a:gd name="T17" fmla="*/ 1 h 6"/>
                    <a:gd name="T18" fmla="*/ 1 w 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6"/>
                    <a:gd name="T32" fmla="*/ 2 w 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6">
                      <a:moveTo>
                        <a:pt x="1" y="0"/>
                      </a:moveTo>
                      <a:lnTo>
                        <a:pt x="1" y="1"/>
                      </a:lnTo>
                      <a:lnTo>
                        <a:pt x="0" y="6"/>
                      </a:lnTo>
                      <a:lnTo>
                        <a:pt x="2" y="6"/>
                      </a:lnTo>
                      <a:lnTo>
                        <a:pt x="2" y="1"/>
                      </a:lnTo>
                      <a:lnTo>
                        <a:pt x="1" y="0"/>
                      </a:lnTo>
                      <a:lnTo>
                        <a:pt x="1" y="1"/>
                      </a:lnTo>
                      <a:lnTo>
                        <a:pt x="1" y="0"/>
                      </a:lnTo>
                      <a:close/>
                    </a:path>
                  </a:pathLst>
                </a:custGeom>
                <a:solidFill>
                  <a:srgbClr val="000000"/>
                </a:solidFill>
                <a:ln w="9525">
                  <a:noFill/>
                  <a:round/>
                  <a:headEnd/>
                  <a:tailEnd/>
                </a:ln>
              </p:spPr>
              <p:txBody>
                <a:bodyPr/>
                <a:lstStyle/>
                <a:p>
                  <a:endParaRPr lang="en-US"/>
                </a:p>
              </p:txBody>
            </p:sp>
            <p:sp>
              <p:nvSpPr>
                <p:cNvPr id="3545" name="Freeform 606"/>
                <p:cNvSpPr>
                  <a:spLocks/>
                </p:cNvSpPr>
                <p:nvPr/>
              </p:nvSpPr>
              <p:spPr bwMode="gray">
                <a:xfrm>
                  <a:off x="4046" y="3352"/>
                  <a:ext cx="16" cy="8"/>
                </a:xfrm>
                <a:custGeom>
                  <a:avLst/>
                  <a:gdLst>
                    <a:gd name="T0" fmla="*/ 16 w 16"/>
                    <a:gd name="T1" fmla="*/ 0 h 8"/>
                    <a:gd name="T2" fmla="*/ 16 w 16"/>
                    <a:gd name="T3" fmla="*/ 0 h 8"/>
                    <a:gd name="T4" fmla="*/ 0 w 16"/>
                    <a:gd name="T5" fmla="*/ 7 h 8"/>
                    <a:gd name="T6" fmla="*/ 1 w 16"/>
                    <a:gd name="T7" fmla="*/ 8 h 8"/>
                    <a:gd name="T8" fmla="*/ 16 w 16"/>
                    <a:gd name="T9" fmla="*/ 1 h 8"/>
                    <a:gd name="T10" fmla="*/ 16 w 16"/>
                    <a:gd name="T11" fmla="*/ 1 h 8"/>
                    <a:gd name="T12" fmla="*/ 16 w 16"/>
                    <a:gd name="T13" fmla="*/ 0 h 8"/>
                    <a:gd name="T14" fmla="*/ 16 w 16"/>
                    <a:gd name="T15" fmla="*/ 0 h 8"/>
                    <a:gd name="T16" fmla="*/ 16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6" y="0"/>
                      </a:moveTo>
                      <a:lnTo>
                        <a:pt x="16" y="0"/>
                      </a:lnTo>
                      <a:lnTo>
                        <a:pt x="0" y="7"/>
                      </a:lnTo>
                      <a:lnTo>
                        <a:pt x="1" y="8"/>
                      </a:lnTo>
                      <a:lnTo>
                        <a:pt x="16" y="1"/>
                      </a:lnTo>
                      <a:lnTo>
                        <a:pt x="16" y="0"/>
                      </a:lnTo>
                      <a:close/>
                    </a:path>
                  </a:pathLst>
                </a:custGeom>
                <a:solidFill>
                  <a:srgbClr val="000000"/>
                </a:solidFill>
                <a:ln w="9525">
                  <a:noFill/>
                  <a:round/>
                  <a:headEnd/>
                  <a:tailEnd/>
                </a:ln>
              </p:spPr>
              <p:txBody>
                <a:bodyPr/>
                <a:lstStyle/>
                <a:p>
                  <a:endParaRPr lang="en-US"/>
                </a:p>
              </p:txBody>
            </p:sp>
            <p:sp>
              <p:nvSpPr>
                <p:cNvPr id="3546" name="Freeform 607"/>
                <p:cNvSpPr>
                  <a:spLocks/>
                </p:cNvSpPr>
                <p:nvPr/>
              </p:nvSpPr>
              <p:spPr bwMode="gray">
                <a:xfrm>
                  <a:off x="4062" y="3352"/>
                  <a:ext cx="46" cy="6"/>
                </a:xfrm>
                <a:custGeom>
                  <a:avLst/>
                  <a:gdLst>
                    <a:gd name="T0" fmla="*/ 45 w 46"/>
                    <a:gd name="T1" fmla="*/ 6 h 6"/>
                    <a:gd name="T2" fmla="*/ 44 w 46"/>
                    <a:gd name="T3" fmla="*/ 4 h 6"/>
                    <a:gd name="T4" fmla="*/ 0 w 46"/>
                    <a:gd name="T5" fmla="*/ 0 h 6"/>
                    <a:gd name="T6" fmla="*/ 0 w 46"/>
                    <a:gd name="T7" fmla="*/ 1 h 6"/>
                    <a:gd name="T8" fmla="*/ 44 w 46"/>
                    <a:gd name="T9" fmla="*/ 6 h 6"/>
                    <a:gd name="T10" fmla="*/ 44 w 46"/>
                    <a:gd name="T11" fmla="*/ 5 h 6"/>
                    <a:gd name="T12" fmla="*/ 45 w 46"/>
                    <a:gd name="T13" fmla="*/ 6 h 6"/>
                    <a:gd name="T14" fmla="*/ 46 w 46"/>
                    <a:gd name="T15" fmla="*/ 5 h 6"/>
                    <a:gd name="T16" fmla="*/ 44 w 46"/>
                    <a:gd name="T17" fmla="*/ 4 h 6"/>
                    <a:gd name="T18" fmla="*/ 45 w 4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6"/>
                    <a:gd name="T32" fmla="*/ 46 w 4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6">
                      <a:moveTo>
                        <a:pt x="45" y="6"/>
                      </a:moveTo>
                      <a:lnTo>
                        <a:pt x="44" y="4"/>
                      </a:lnTo>
                      <a:lnTo>
                        <a:pt x="0" y="0"/>
                      </a:lnTo>
                      <a:lnTo>
                        <a:pt x="0" y="1"/>
                      </a:lnTo>
                      <a:lnTo>
                        <a:pt x="44" y="6"/>
                      </a:lnTo>
                      <a:lnTo>
                        <a:pt x="44" y="5"/>
                      </a:lnTo>
                      <a:lnTo>
                        <a:pt x="45" y="6"/>
                      </a:lnTo>
                      <a:lnTo>
                        <a:pt x="46" y="5"/>
                      </a:lnTo>
                      <a:lnTo>
                        <a:pt x="44" y="4"/>
                      </a:lnTo>
                      <a:lnTo>
                        <a:pt x="45" y="6"/>
                      </a:lnTo>
                      <a:close/>
                    </a:path>
                  </a:pathLst>
                </a:custGeom>
                <a:solidFill>
                  <a:srgbClr val="000000"/>
                </a:solidFill>
                <a:ln w="9525">
                  <a:noFill/>
                  <a:round/>
                  <a:headEnd/>
                  <a:tailEnd/>
                </a:ln>
              </p:spPr>
              <p:txBody>
                <a:bodyPr/>
                <a:lstStyle/>
                <a:p>
                  <a:endParaRPr lang="en-US"/>
                </a:p>
              </p:txBody>
            </p:sp>
            <p:sp>
              <p:nvSpPr>
                <p:cNvPr id="3547" name="Freeform 608"/>
                <p:cNvSpPr>
                  <a:spLocks/>
                </p:cNvSpPr>
                <p:nvPr/>
              </p:nvSpPr>
              <p:spPr bwMode="gray">
                <a:xfrm>
                  <a:off x="4064" y="3357"/>
                  <a:ext cx="43" cy="38"/>
                </a:xfrm>
                <a:custGeom>
                  <a:avLst/>
                  <a:gdLst>
                    <a:gd name="T0" fmla="*/ 1 w 43"/>
                    <a:gd name="T1" fmla="*/ 38 h 38"/>
                    <a:gd name="T2" fmla="*/ 1 w 43"/>
                    <a:gd name="T3" fmla="*/ 38 h 38"/>
                    <a:gd name="T4" fmla="*/ 43 w 43"/>
                    <a:gd name="T5" fmla="*/ 1 h 38"/>
                    <a:gd name="T6" fmla="*/ 42 w 43"/>
                    <a:gd name="T7" fmla="*/ 0 h 38"/>
                    <a:gd name="T8" fmla="*/ 0 w 43"/>
                    <a:gd name="T9" fmla="*/ 37 h 38"/>
                    <a:gd name="T10" fmla="*/ 1 w 43"/>
                    <a:gd name="T11" fmla="*/ 37 h 38"/>
                    <a:gd name="T12" fmla="*/ 1 w 43"/>
                    <a:gd name="T13" fmla="*/ 38 h 38"/>
                    <a:gd name="T14" fmla="*/ 1 w 43"/>
                    <a:gd name="T15" fmla="*/ 38 h 38"/>
                    <a:gd name="T16" fmla="*/ 1 w 43"/>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8"/>
                    <a:gd name="T29" fmla="*/ 43 w 4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8">
                      <a:moveTo>
                        <a:pt x="1" y="38"/>
                      </a:moveTo>
                      <a:lnTo>
                        <a:pt x="1" y="38"/>
                      </a:lnTo>
                      <a:lnTo>
                        <a:pt x="43" y="1"/>
                      </a:lnTo>
                      <a:lnTo>
                        <a:pt x="42" y="0"/>
                      </a:lnTo>
                      <a:lnTo>
                        <a:pt x="0" y="37"/>
                      </a:lnTo>
                      <a:lnTo>
                        <a:pt x="1" y="37"/>
                      </a:lnTo>
                      <a:lnTo>
                        <a:pt x="1" y="38"/>
                      </a:lnTo>
                      <a:close/>
                    </a:path>
                  </a:pathLst>
                </a:custGeom>
                <a:solidFill>
                  <a:srgbClr val="000000"/>
                </a:solidFill>
                <a:ln w="9525">
                  <a:noFill/>
                  <a:round/>
                  <a:headEnd/>
                  <a:tailEnd/>
                </a:ln>
              </p:spPr>
              <p:txBody>
                <a:bodyPr/>
                <a:lstStyle/>
                <a:p>
                  <a:endParaRPr lang="en-US"/>
                </a:p>
              </p:txBody>
            </p:sp>
            <p:sp>
              <p:nvSpPr>
                <p:cNvPr id="3548" name="Freeform 609"/>
                <p:cNvSpPr>
                  <a:spLocks/>
                </p:cNvSpPr>
                <p:nvPr/>
              </p:nvSpPr>
              <p:spPr bwMode="gray">
                <a:xfrm>
                  <a:off x="4059" y="3391"/>
                  <a:ext cx="6" cy="4"/>
                </a:xfrm>
                <a:custGeom>
                  <a:avLst/>
                  <a:gdLst>
                    <a:gd name="T0" fmla="*/ 0 w 6"/>
                    <a:gd name="T1" fmla="*/ 0 h 4"/>
                    <a:gd name="T2" fmla="*/ 0 w 6"/>
                    <a:gd name="T3" fmla="*/ 0 h 4"/>
                    <a:gd name="T4" fmla="*/ 0 w 6"/>
                    <a:gd name="T5" fmla="*/ 1 h 4"/>
                    <a:gd name="T6" fmla="*/ 1 w 6"/>
                    <a:gd name="T7" fmla="*/ 1 h 4"/>
                    <a:gd name="T8" fmla="*/ 2 w 6"/>
                    <a:gd name="T9" fmla="*/ 2 h 4"/>
                    <a:gd name="T10" fmla="*/ 2 w 6"/>
                    <a:gd name="T11" fmla="*/ 3 h 4"/>
                    <a:gd name="T12" fmla="*/ 3 w 6"/>
                    <a:gd name="T13" fmla="*/ 3 h 4"/>
                    <a:gd name="T14" fmla="*/ 4 w 6"/>
                    <a:gd name="T15" fmla="*/ 4 h 4"/>
                    <a:gd name="T16" fmla="*/ 5 w 6"/>
                    <a:gd name="T17" fmla="*/ 4 h 4"/>
                    <a:gd name="T18" fmla="*/ 6 w 6"/>
                    <a:gd name="T19" fmla="*/ 4 h 4"/>
                    <a:gd name="T20" fmla="*/ 6 w 6"/>
                    <a:gd name="T21" fmla="*/ 3 h 4"/>
                    <a:gd name="T22" fmla="*/ 5 w 6"/>
                    <a:gd name="T23" fmla="*/ 3 h 4"/>
                    <a:gd name="T24" fmla="*/ 4 w 6"/>
                    <a:gd name="T25" fmla="*/ 2 h 4"/>
                    <a:gd name="T26" fmla="*/ 4 w 6"/>
                    <a:gd name="T27" fmla="*/ 2 h 4"/>
                    <a:gd name="T28" fmla="*/ 3 w 6"/>
                    <a:gd name="T29" fmla="*/ 1 h 4"/>
                    <a:gd name="T30" fmla="*/ 2 w 6"/>
                    <a:gd name="T31" fmla="*/ 1 h 4"/>
                    <a:gd name="T32" fmla="*/ 2 w 6"/>
                    <a:gd name="T33" fmla="*/ 0 h 4"/>
                    <a:gd name="T34" fmla="*/ 2 w 6"/>
                    <a:gd name="T35" fmla="*/ 0 h 4"/>
                    <a:gd name="T36" fmla="*/ 1 w 6"/>
                    <a:gd name="T37" fmla="*/ 0 h 4"/>
                    <a:gd name="T38" fmla="*/ 1 w 6"/>
                    <a:gd name="T39" fmla="*/ 0 h 4"/>
                    <a:gd name="T40" fmla="*/ 0 w 6"/>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4"/>
                    <a:gd name="T65" fmla="*/ 6 w 6"/>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4">
                      <a:moveTo>
                        <a:pt x="0" y="0"/>
                      </a:moveTo>
                      <a:lnTo>
                        <a:pt x="0" y="0"/>
                      </a:lnTo>
                      <a:lnTo>
                        <a:pt x="0" y="1"/>
                      </a:lnTo>
                      <a:lnTo>
                        <a:pt x="1" y="1"/>
                      </a:lnTo>
                      <a:lnTo>
                        <a:pt x="2" y="2"/>
                      </a:lnTo>
                      <a:lnTo>
                        <a:pt x="2" y="3"/>
                      </a:lnTo>
                      <a:lnTo>
                        <a:pt x="3" y="3"/>
                      </a:lnTo>
                      <a:lnTo>
                        <a:pt x="4" y="4"/>
                      </a:lnTo>
                      <a:lnTo>
                        <a:pt x="5" y="4"/>
                      </a:lnTo>
                      <a:lnTo>
                        <a:pt x="6" y="4"/>
                      </a:lnTo>
                      <a:lnTo>
                        <a:pt x="6" y="3"/>
                      </a:lnTo>
                      <a:lnTo>
                        <a:pt x="5" y="3"/>
                      </a:lnTo>
                      <a:lnTo>
                        <a:pt x="4" y="2"/>
                      </a:lnTo>
                      <a:lnTo>
                        <a:pt x="3" y="1"/>
                      </a:lnTo>
                      <a:lnTo>
                        <a:pt x="2" y="1"/>
                      </a:lnTo>
                      <a:lnTo>
                        <a:pt x="2" y="0"/>
                      </a:lnTo>
                      <a:lnTo>
                        <a:pt x="1" y="0"/>
                      </a:lnTo>
                      <a:lnTo>
                        <a:pt x="0" y="0"/>
                      </a:lnTo>
                      <a:close/>
                    </a:path>
                  </a:pathLst>
                </a:custGeom>
                <a:solidFill>
                  <a:srgbClr val="000000"/>
                </a:solidFill>
                <a:ln w="9525">
                  <a:noFill/>
                  <a:round/>
                  <a:headEnd/>
                  <a:tailEnd/>
                </a:ln>
              </p:spPr>
              <p:txBody>
                <a:bodyPr/>
                <a:lstStyle/>
                <a:p>
                  <a:endParaRPr lang="en-US"/>
                </a:p>
              </p:txBody>
            </p:sp>
            <p:sp>
              <p:nvSpPr>
                <p:cNvPr id="3549" name="Freeform 610"/>
                <p:cNvSpPr>
                  <a:spLocks/>
                </p:cNvSpPr>
                <p:nvPr/>
              </p:nvSpPr>
              <p:spPr bwMode="gray">
                <a:xfrm>
                  <a:off x="4056" y="3380"/>
                  <a:ext cx="4" cy="11"/>
                </a:xfrm>
                <a:custGeom>
                  <a:avLst/>
                  <a:gdLst>
                    <a:gd name="T0" fmla="*/ 0 w 4"/>
                    <a:gd name="T1" fmla="*/ 0 h 11"/>
                    <a:gd name="T2" fmla="*/ 1 w 4"/>
                    <a:gd name="T3" fmla="*/ 4 h 11"/>
                    <a:gd name="T4" fmla="*/ 1 w 4"/>
                    <a:gd name="T5" fmla="*/ 7 h 11"/>
                    <a:gd name="T6" fmla="*/ 2 w 4"/>
                    <a:gd name="T7" fmla="*/ 9 h 11"/>
                    <a:gd name="T8" fmla="*/ 3 w 4"/>
                    <a:gd name="T9" fmla="*/ 11 h 11"/>
                    <a:gd name="T10" fmla="*/ 4 w 4"/>
                    <a:gd name="T11" fmla="*/ 11 h 11"/>
                    <a:gd name="T12" fmla="*/ 3 w 4"/>
                    <a:gd name="T13" fmla="*/ 9 h 11"/>
                    <a:gd name="T14" fmla="*/ 3 w 4"/>
                    <a:gd name="T15" fmla="*/ 7 h 11"/>
                    <a:gd name="T16" fmla="*/ 2 w 4"/>
                    <a:gd name="T17" fmla="*/ 4 h 11"/>
                    <a:gd name="T18" fmla="*/ 2 w 4"/>
                    <a:gd name="T19" fmla="*/ 0 h 11"/>
                    <a:gd name="T20" fmla="*/ 0 w 4"/>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1"/>
                    <a:gd name="T35" fmla="*/ 4 w 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1">
                      <a:moveTo>
                        <a:pt x="0" y="0"/>
                      </a:moveTo>
                      <a:lnTo>
                        <a:pt x="1" y="4"/>
                      </a:lnTo>
                      <a:lnTo>
                        <a:pt x="1" y="7"/>
                      </a:lnTo>
                      <a:lnTo>
                        <a:pt x="2" y="9"/>
                      </a:lnTo>
                      <a:lnTo>
                        <a:pt x="3" y="11"/>
                      </a:lnTo>
                      <a:lnTo>
                        <a:pt x="4" y="11"/>
                      </a:lnTo>
                      <a:lnTo>
                        <a:pt x="3" y="9"/>
                      </a:lnTo>
                      <a:lnTo>
                        <a:pt x="3" y="7"/>
                      </a:lnTo>
                      <a:lnTo>
                        <a:pt x="2" y="4"/>
                      </a:lnTo>
                      <a:lnTo>
                        <a:pt x="2" y="0"/>
                      </a:lnTo>
                      <a:lnTo>
                        <a:pt x="0" y="0"/>
                      </a:lnTo>
                      <a:close/>
                    </a:path>
                  </a:pathLst>
                </a:custGeom>
                <a:solidFill>
                  <a:srgbClr val="000000"/>
                </a:solidFill>
                <a:ln w="9525">
                  <a:noFill/>
                  <a:round/>
                  <a:headEnd/>
                  <a:tailEnd/>
                </a:ln>
              </p:spPr>
              <p:txBody>
                <a:bodyPr/>
                <a:lstStyle/>
                <a:p>
                  <a:endParaRPr lang="en-US"/>
                </a:p>
              </p:txBody>
            </p:sp>
            <p:sp>
              <p:nvSpPr>
                <p:cNvPr id="3550" name="Freeform 611"/>
                <p:cNvSpPr>
                  <a:spLocks/>
                </p:cNvSpPr>
                <p:nvPr/>
              </p:nvSpPr>
              <p:spPr bwMode="gray">
                <a:xfrm>
                  <a:off x="3954" y="3371"/>
                  <a:ext cx="69" cy="18"/>
                </a:xfrm>
                <a:custGeom>
                  <a:avLst/>
                  <a:gdLst>
                    <a:gd name="T0" fmla="*/ 41 w 69"/>
                    <a:gd name="T1" fmla="*/ 10 h 18"/>
                    <a:gd name="T2" fmla="*/ 46 w 69"/>
                    <a:gd name="T3" fmla="*/ 10 h 18"/>
                    <a:gd name="T4" fmla="*/ 50 w 69"/>
                    <a:gd name="T5" fmla="*/ 11 h 18"/>
                    <a:gd name="T6" fmla="*/ 54 w 69"/>
                    <a:gd name="T7" fmla="*/ 12 h 18"/>
                    <a:gd name="T8" fmla="*/ 55 w 69"/>
                    <a:gd name="T9" fmla="*/ 14 h 18"/>
                    <a:gd name="T10" fmla="*/ 54 w 69"/>
                    <a:gd name="T11" fmla="*/ 16 h 18"/>
                    <a:gd name="T12" fmla="*/ 53 w 69"/>
                    <a:gd name="T13" fmla="*/ 17 h 18"/>
                    <a:gd name="T14" fmla="*/ 52 w 69"/>
                    <a:gd name="T15" fmla="*/ 18 h 18"/>
                    <a:gd name="T16" fmla="*/ 50 w 69"/>
                    <a:gd name="T17" fmla="*/ 18 h 18"/>
                    <a:gd name="T18" fmla="*/ 47 w 69"/>
                    <a:gd name="T19" fmla="*/ 18 h 18"/>
                    <a:gd name="T20" fmla="*/ 44 w 69"/>
                    <a:gd name="T21" fmla="*/ 18 h 18"/>
                    <a:gd name="T22" fmla="*/ 40 w 69"/>
                    <a:gd name="T23" fmla="*/ 18 h 18"/>
                    <a:gd name="T24" fmla="*/ 37 w 69"/>
                    <a:gd name="T25" fmla="*/ 18 h 18"/>
                    <a:gd name="T26" fmla="*/ 34 w 69"/>
                    <a:gd name="T27" fmla="*/ 18 h 18"/>
                    <a:gd name="T28" fmla="*/ 31 w 69"/>
                    <a:gd name="T29" fmla="*/ 18 h 18"/>
                    <a:gd name="T30" fmla="*/ 28 w 69"/>
                    <a:gd name="T31" fmla="*/ 17 h 18"/>
                    <a:gd name="T32" fmla="*/ 25 w 69"/>
                    <a:gd name="T33" fmla="*/ 16 h 18"/>
                    <a:gd name="T34" fmla="*/ 23 w 69"/>
                    <a:gd name="T35" fmla="*/ 16 h 18"/>
                    <a:gd name="T36" fmla="*/ 20 w 69"/>
                    <a:gd name="T37" fmla="*/ 15 h 18"/>
                    <a:gd name="T38" fmla="*/ 18 w 69"/>
                    <a:gd name="T39" fmla="*/ 14 h 18"/>
                    <a:gd name="T40" fmla="*/ 15 w 69"/>
                    <a:gd name="T41" fmla="*/ 13 h 18"/>
                    <a:gd name="T42" fmla="*/ 13 w 69"/>
                    <a:gd name="T43" fmla="*/ 13 h 18"/>
                    <a:gd name="T44" fmla="*/ 9 w 69"/>
                    <a:gd name="T45" fmla="*/ 13 h 18"/>
                    <a:gd name="T46" fmla="*/ 6 w 69"/>
                    <a:gd name="T47" fmla="*/ 14 h 18"/>
                    <a:gd name="T48" fmla="*/ 0 w 69"/>
                    <a:gd name="T49" fmla="*/ 0 h 18"/>
                    <a:gd name="T50" fmla="*/ 9 w 69"/>
                    <a:gd name="T51" fmla="*/ 0 h 18"/>
                    <a:gd name="T52" fmla="*/ 17 w 69"/>
                    <a:gd name="T53" fmla="*/ 0 h 18"/>
                    <a:gd name="T54" fmla="*/ 27 w 69"/>
                    <a:gd name="T55" fmla="*/ 0 h 18"/>
                    <a:gd name="T56" fmla="*/ 35 w 69"/>
                    <a:gd name="T57" fmla="*/ 1 h 18"/>
                    <a:gd name="T58" fmla="*/ 45 w 69"/>
                    <a:gd name="T59" fmla="*/ 3 h 18"/>
                    <a:gd name="T60" fmla="*/ 53 w 69"/>
                    <a:gd name="T61" fmla="*/ 5 h 18"/>
                    <a:gd name="T62" fmla="*/ 61 w 69"/>
                    <a:gd name="T63" fmla="*/ 8 h 18"/>
                    <a:gd name="T64" fmla="*/ 68 w 69"/>
                    <a:gd name="T65" fmla="*/ 13 h 18"/>
                    <a:gd name="T66" fmla="*/ 69 w 69"/>
                    <a:gd name="T67" fmla="*/ 14 h 18"/>
                    <a:gd name="T68" fmla="*/ 68 w 69"/>
                    <a:gd name="T69" fmla="*/ 15 h 18"/>
                    <a:gd name="T70" fmla="*/ 38 w 69"/>
                    <a:gd name="T71" fmla="*/ 9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18"/>
                    <a:gd name="T110" fmla="*/ 69 w 69"/>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18">
                      <a:moveTo>
                        <a:pt x="38" y="9"/>
                      </a:moveTo>
                      <a:lnTo>
                        <a:pt x="41" y="10"/>
                      </a:lnTo>
                      <a:lnTo>
                        <a:pt x="43" y="10"/>
                      </a:lnTo>
                      <a:lnTo>
                        <a:pt x="46" y="10"/>
                      </a:lnTo>
                      <a:lnTo>
                        <a:pt x="48" y="10"/>
                      </a:lnTo>
                      <a:lnTo>
                        <a:pt x="50" y="11"/>
                      </a:lnTo>
                      <a:lnTo>
                        <a:pt x="52" y="11"/>
                      </a:lnTo>
                      <a:lnTo>
                        <a:pt x="54" y="12"/>
                      </a:lnTo>
                      <a:lnTo>
                        <a:pt x="55" y="14"/>
                      </a:lnTo>
                      <a:lnTo>
                        <a:pt x="55" y="15"/>
                      </a:lnTo>
                      <a:lnTo>
                        <a:pt x="54" y="16"/>
                      </a:lnTo>
                      <a:lnTo>
                        <a:pt x="53" y="17"/>
                      </a:lnTo>
                      <a:lnTo>
                        <a:pt x="52" y="18"/>
                      </a:lnTo>
                      <a:lnTo>
                        <a:pt x="51" y="18"/>
                      </a:lnTo>
                      <a:lnTo>
                        <a:pt x="50" y="18"/>
                      </a:lnTo>
                      <a:lnTo>
                        <a:pt x="48" y="18"/>
                      </a:lnTo>
                      <a:lnTo>
                        <a:pt x="47" y="18"/>
                      </a:lnTo>
                      <a:lnTo>
                        <a:pt x="45" y="18"/>
                      </a:lnTo>
                      <a:lnTo>
                        <a:pt x="44" y="18"/>
                      </a:lnTo>
                      <a:lnTo>
                        <a:pt x="42" y="18"/>
                      </a:lnTo>
                      <a:lnTo>
                        <a:pt x="40" y="18"/>
                      </a:lnTo>
                      <a:lnTo>
                        <a:pt x="39" y="18"/>
                      </a:lnTo>
                      <a:lnTo>
                        <a:pt x="37" y="18"/>
                      </a:lnTo>
                      <a:lnTo>
                        <a:pt x="35" y="18"/>
                      </a:lnTo>
                      <a:lnTo>
                        <a:pt x="34" y="18"/>
                      </a:lnTo>
                      <a:lnTo>
                        <a:pt x="32" y="18"/>
                      </a:lnTo>
                      <a:lnTo>
                        <a:pt x="31" y="18"/>
                      </a:lnTo>
                      <a:lnTo>
                        <a:pt x="30" y="17"/>
                      </a:lnTo>
                      <a:lnTo>
                        <a:pt x="28" y="17"/>
                      </a:lnTo>
                      <a:lnTo>
                        <a:pt x="26" y="17"/>
                      </a:lnTo>
                      <a:lnTo>
                        <a:pt x="25" y="16"/>
                      </a:lnTo>
                      <a:lnTo>
                        <a:pt x="24" y="16"/>
                      </a:lnTo>
                      <a:lnTo>
                        <a:pt x="23" y="16"/>
                      </a:lnTo>
                      <a:lnTo>
                        <a:pt x="22" y="15"/>
                      </a:lnTo>
                      <a:lnTo>
                        <a:pt x="20" y="15"/>
                      </a:lnTo>
                      <a:lnTo>
                        <a:pt x="19" y="14"/>
                      </a:lnTo>
                      <a:lnTo>
                        <a:pt x="18" y="14"/>
                      </a:lnTo>
                      <a:lnTo>
                        <a:pt x="17" y="14"/>
                      </a:lnTo>
                      <a:lnTo>
                        <a:pt x="15" y="13"/>
                      </a:lnTo>
                      <a:lnTo>
                        <a:pt x="14" y="13"/>
                      </a:lnTo>
                      <a:lnTo>
                        <a:pt x="13" y="13"/>
                      </a:lnTo>
                      <a:lnTo>
                        <a:pt x="11" y="13"/>
                      </a:lnTo>
                      <a:lnTo>
                        <a:pt x="9" y="13"/>
                      </a:lnTo>
                      <a:lnTo>
                        <a:pt x="8" y="14"/>
                      </a:lnTo>
                      <a:lnTo>
                        <a:pt x="6" y="14"/>
                      </a:lnTo>
                      <a:lnTo>
                        <a:pt x="4" y="14"/>
                      </a:lnTo>
                      <a:lnTo>
                        <a:pt x="0" y="0"/>
                      </a:lnTo>
                      <a:lnTo>
                        <a:pt x="5" y="0"/>
                      </a:lnTo>
                      <a:lnTo>
                        <a:pt x="9" y="0"/>
                      </a:lnTo>
                      <a:lnTo>
                        <a:pt x="14" y="0"/>
                      </a:lnTo>
                      <a:lnTo>
                        <a:pt x="17" y="0"/>
                      </a:lnTo>
                      <a:lnTo>
                        <a:pt x="22" y="0"/>
                      </a:lnTo>
                      <a:lnTo>
                        <a:pt x="27" y="0"/>
                      </a:lnTo>
                      <a:lnTo>
                        <a:pt x="31" y="1"/>
                      </a:lnTo>
                      <a:lnTo>
                        <a:pt x="35" y="1"/>
                      </a:lnTo>
                      <a:lnTo>
                        <a:pt x="40" y="2"/>
                      </a:lnTo>
                      <a:lnTo>
                        <a:pt x="45" y="3"/>
                      </a:lnTo>
                      <a:lnTo>
                        <a:pt x="48" y="4"/>
                      </a:lnTo>
                      <a:lnTo>
                        <a:pt x="53" y="5"/>
                      </a:lnTo>
                      <a:lnTo>
                        <a:pt x="57" y="7"/>
                      </a:lnTo>
                      <a:lnTo>
                        <a:pt x="61" y="8"/>
                      </a:lnTo>
                      <a:lnTo>
                        <a:pt x="65" y="10"/>
                      </a:lnTo>
                      <a:lnTo>
                        <a:pt x="68" y="13"/>
                      </a:lnTo>
                      <a:lnTo>
                        <a:pt x="69" y="13"/>
                      </a:lnTo>
                      <a:lnTo>
                        <a:pt x="69" y="14"/>
                      </a:lnTo>
                      <a:lnTo>
                        <a:pt x="69" y="15"/>
                      </a:lnTo>
                      <a:lnTo>
                        <a:pt x="68" y="15"/>
                      </a:lnTo>
                      <a:lnTo>
                        <a:pt x="55" y="15"/>
                      </a:lnTo>
                      <a:lnTo>
                        <a:pt x="38" y="9"/>
                      </a:lnTo>
                      <a:close/>
                    </a:path>
                  </a:pathLst>
                </a:custGeom>
                <a:solidFill>
                  <a:srgbClr val="FFCCB2"/>
                </a:solidFill>
                <a:ln w="9525">
                  <a:noFill/>
                  <a:round/>
                  <a:headEnd/>
                  <a:tailEnd/>
                </a:ln>
              </p:spPr>
              <p:txBody>
                <a:bodyPr/>
                <a:lstStyle/>
                <a:p>
                  <a:endParaRPr lang="en-US"/>
                </a:p>
              </p:txBody>
            </p:sp>
            <p:sp>
              <p:nvSpPr>
                <p:cNvPr id="3551" name="Freeform 612"/>
                <p:cNvSpPr>
                  <a:spLocks/>
                </p:cNvSpPr>
                <p:nvPr/>
              </p:nvSpPr>
              <p:spPr bwMode="gray">
                <a:xfrm>
                  <a:off x="3992" y="3379"/>
                  <a:ext cx="17" cy="6"/>
                </a:xfrm>
                <a:custGeom>
                  <a:avLst/>
                  <a:gdLst>
                    <a:gd name="T0" fmla="*/ 17 w 17"/>
                    <a:gd name="T1" fmla="*/ 5 h 6"/>
                    <a:gd name="T2" fmla="*/ 17 w 17"/>
                    <a:gd name="T3" fmla="*/ 5 h 6"/>
                    <a:gd name="T4" fmla="*/ 16 w 17"/>
                    <a:gd name="T5" fmla="*/ 4 h 6"/>
                    <a:gd name="T6" fmla="*/ 14 w 17"/>
                    <a:gd name="T7" fmla="*/ 2 h 6"/>
                    <a:gd name="T8" fmla="*/ 12 w 17"/>
                    <a:gd name="T9" fmla="*/ 2 h 6"/>
                    <a:gd name="T10" fmla="*/ 10 w 17"/>
                    <a:gd name="T11" fmla="*/ 2 h 6"/>
                    <a:gd name="T12" fmla="*/ 8 w 17"/>
                    <a:gd name="T13" fmla="*/ 2 h 6"/>
                    <a:gd name="T14" fmla="*/ 5 w 17"/>
                    <a:gd name="T15" fmla="*/ 1 h 6"/>
                    <a:gd name="T16" fmla="*/ 3 w 17"/>
                    <a:gd name="T17" fmla="*/ 1 h 6"/>
                    <a:gd name="T18" fmla="*/ 1 w 17"/>
                    <a:gd name="T19" fmla="*/ 0 h 6"/>
                    <a:gd name="T20" fmla="*/ 0 w 17"/>
                    <a:gd name="T21" fmla="*/ 1 h 6"/>
                    <a:gd name="T22" fmla="*/ 2 w 17"/>
                    <a:gd name="T23" fmla="*/ 2 h 6"/>
                    <a:gd name="T24" fmla="*/ 5 w 17"/>
                    <a:gd name="T25" fmla="*/ 3 h 6"/>
                    <a:gd name="T26" fmla="*/ 8 w 17"/>
                    <a:gd name="T27" fmla="*/ 3 h 6"/>
                    <a:gd name="T28" fmla="*/ 10 w 17"/>
                    <a:gd name="T29" fmla="*/ 3 h 6"/>
                    <a:gd name="T30" fmla="*/ 12 w 17"/>
                    <a:gd name="T31" fmla="*/ 3 h 6"/>
                    <a:gd name="T32" fmla="*/ 14 w 17"/>
                    <a:gd name="T33" fmla="*/ 4 h 6"/>
                    <a:gd name="T34" fmla="*/ 15 w 17"/>
                    <a:gd name="T35" fmla="*/ 5 h 6"/>
                    <a:gd name="T36" fmla="*/ 16 w 17"/>
                    <a:gd name="T37" fmla="*/ 6 h 6"/>
                    <a:gd name="T38" fmla="*/ 16 w 17"/>
                    <a:gd name="T39" fmla="*/ 6 h 6"/>
                    <a:gd name="T40" fmla="*/ 17 w 17"/>
                    <a:gd name="T41" fmla="*/ 5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6"/>
                    <a:gd name="T65" fmla="*/ 17 w 17"/>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6">
                      <a:moveTo>
                        <a:pt x="17" y="5"/>
                      </a:moveTo>
                      <a:lnTo>
                        <a:pt x="17" y="5"/>
                      </a:lnTo>
                      <a:lnTo>
                        <a:pt x="16" y="4"/>
                      </a:lnTo>
                      <a:lnTo>
                        <a:pt x="14" y="2"/>
                      </a:lnTo>
                      <a:lnTo>
                        <a:pt x="12" y="2"/>
                      </a:lnTo>
                      <a:lnTo>
                        <a:pt x="10" y="2"/>
                      </a:lnTo>
                      <a:lnTo>
                        <a:pt x="8" y="2"/>
                      </a:lnTo>
                      <a:lnTo>
                        <a:pt x="5" y="1"/>
                      </a:lnTo>
                      <a:lnTo>
                        <a:pt x="3" y="1"/>
                      </a:lnTo>
                      <a:lnTo>
                        <a:pt x="1" y="0"/>
                      </a:lnTo>
                      <a:lnTo>
                        <a:pt x="0" y="1"/>
                      </a:lnTo>
                      <a:lnTo>
                        <a:pt x="2" y="2"/>
                      </a:lnTo>
                      <a:lnTo>
                        <a:pt x="5" y="3"/>
                      </a:lnTo>
                      <a:lnTo>
                        <a:pt x="8" y="3"/>
                      </a:lnTo>
                      <a:lnTo>
                        <a:pt x="10" y="3"/>
                      </a:lnTo>
                      <a:lnTo>
                        <a:pt x="12" y="3"/>
                      </a:lnTo>
                      <a:lnTo>
                        <a:pt x="14" y="4"/>
                      </a:lnTo>
                      <a:lnTo>
                        <a:pt x="15" y="5"/>
                      </a:lnTo>
                      <a:lnTo>
                        <a:pt x="16" y="6"/>
                      </a:lnTo>
                      <a:lnTo>
                        <a:pt x="17" y="5"/>
                      </a:lnTo>
                      <a:close/>
                    </a:path>
                  </a:pathLst>
                </a:custGeom>
                <a:solidFill>
                  <a:srgbClr val="000000"/>
                </a:solidFill>
                <a:ln w="9525">
                  <a:noFill/>
                  <a:round/>
                  <a:headEnd/>
                  <a:tailEnd/>
                </a:ln>
              </p:spPr>
              <p:txBody>
                <a:bodyPr/>
                <a:lstStyle/>
                <a:p>
                  <a:endParaRPr lang="en-US"/>
                </a:p>
              </p:txBody>
            </p:sp>
            <p:sp>
              <p:nvSpPr>
                <p:cNvPr id="3552" name="Freeform 613"/>
                <p:cNvSpPr>
                  <a:spLocks/>
                </p:cNvSpPr>
                <p:nvPr/>
              </p:nvSpPr>
              <p:spPr bwMode="gray">
                <a:xfrm>
                  <a:off x="4005" y="3384"/>
                  <a:ext cx="5" cy="5"/>
                </a:xfrm>
                <a:custGeom>
                  <a:avLst/>
                  <a:gdLst>
                    <a:gd name="T0" fmla="*/ 0 w 5"/>
                    <a:gd name="T1" fmla="*/ 5 h 5"/>
                    <a:gd name="T2" fmla="*/ 0 w 5"/>
                    <a:gd name="T3" fmla="*/ 5 h 5"/>
                    <a:gd name="T4" fmla="*/ 1 w 5"/>
                    <a:gd name="T5" fmla="*/ 5 h 5"/>
                    <a:gd name="T6" fmla="*/ 2 w 5"/>
                    <a:gd name="T7" fmla="*/ 5 h 5"/>
                    <a:gd name="T8" fmla="*/ 3 w 5"/>
                    <a:gd name="T9" fmla="*/ 4 h 5"/>
                    <a:gd name="T10" fmla="*/ 3 w 5"/>
                    <a:gd name="T11" fmla="*/ 4 h 5"/>
                    <a:gd name="T12" fmla="*/ 4 w 5"/>
                    <a:gd name="T13" fmla="*/ 3 h 5"/>
                    <a:gd name="T14" fmla="*/ 4 w 5"/>
                    <a:gd name="T15" fmla="*/ 2 h 5"/>
                    <a:gd name="T16" fmla="*/ 5 w 5"/>
                    <a:gd name="T17" fmla="*/ 1 h 5"/>
                    <a:gd name="T18" fmla="*/ 4 w 5"/>
                    <a:gd name="T19" fmla="*/ 0 h 5"/>
                    <a:gd name="T20" fmla="*/ 3 w 5"/>
                    <a:gd name="T21" fmla="*/ 1 h 5"/>
                    <a:gd name="T22" fmla="*/ 3 w 5"/>
                    <a:gd name="T23" fmla="*/ 1 h 5"/>
                    <a:gd name="T24" fmla="*/ 3 w 5"/>
                    <a:gd name="T25" fmla="*/ 2 h 5"/>
                    <a:gd name="T26" fmla="*/ 3 w 5"/>
                    <a:gd name="T27" fmla="*/ 2 h 5"/>
                    <a:gd name="T28" fmla="*/ 2 w 5"/>
                    <a:gd name="T29" fmla="*/ 3 h 5"/>
                    <a:gd name="T30" fmla="*/ 2 w 5"/>
                    <a:gd name="T31" fmla="*/ 3 h 5"/>
                    <a:gd name="T32" fmla="*/ 1 w 5"/>
                    <a:gd name="T33" fmla="*/ 3 h 5"/>
                    <a:gd name="T34" fmla="*/ 1 w 5"/>
                    <a:gd name="T35" fmla="*/ 4 h 5"/>
                    <a:gd name="T36" fmla="*/ 0 w 5"/>
                    <a:gd name="T37" fmla="*/ 4 h 5"/>
                    <a:gd name="T38" fmla="*/ 0 w 5"/>
                    <a:gd name="T39" fmla="*/ 4 h 5"/>
                    <a:gd name="T40" fmla="*/ 0 w 5"/>
                    <a:gd name="T41" fmla="*/ 5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5"/>
                    <a:gd name="T65" fmla="*/ 5 w 5"/>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5">
                      <a:moveTo>
                        <a:pt x="0" y="5"/>
                      </a:moveTo>
                      <a:lnTo>
                        <a:pt x="0" y="5"/>
                      </a:lnTo>
                      <a:lnTo>
                        <a:pt x="1" y="5"/>
                      </a:lnTo>
                      <a:lnTo>
                        <a:pt x="2" y="5"/>
                      </a:lnTo>
                      <a:lnTo>
                        <a:pt x="3" y="4"/>
                      </a:lnTo>
                      <a:lnTo>
                        <a:pt x="4" y="3"/>
                      </a:lnTo>
                      <a:lnTo>
                        <a:pt x="4" y="2"/>
                      </a:lnTo>
                      <a:lnTo>
                        <a:pt x="5" y="1"/>
                      </a:lnTo>
                      <a:lnTo>
                        <a:pt x="4" y="0"/>
                      </a:lnTo>
                      <a:lnTo>
                        <a:pt x="3" y="1"/>
                      </a:lnTo>
                      <a:lnTo>
                        <a:pt x="3" y="2"/>
                      </a:lnTo>
                      <a:lnTo>
                        <a:pt x="2" y="3"/>
                      </a:lnTo>
                      <a:lnTo>
                        <a:pt x="1" y="3"/>
                      </a:lnTo>
                      <a:lnTo>
                        <a:pt x="1" y="4"/>
                      </a:lnTo>
                      <a:lnTo>
                        <a:pt x="0" y="4"/>
                      </a:lnTo>
                      <a:lnTo>
                        <a:pt x="0" y="5"/>
                      </a:lnTo>
                      <a:close/>
                    </a:path>
                  </a:pathLst>
                </a:custGeom>
                <a:solidFill>
                  <a:srgbClr val="000000"/>
                </a:solidFill>
                <a:ln w="9525">
                  <a:noFill/>
                  <a:round/>
                  <a:headEnd/>
                  <a:tailEnd/>
                </a:ln>
              </p:spPr>
              <p:txBody>
                <a:bodyPr/>
                <a:lstStyle/>
                <a:p>
                  <a:endParaRPr lang="en-US"/>
                </a:p>
              </p:txBody>
            </p:sp>
            <p:sp>
              <p:nvSpPr>
                <p:cNvPr id="3553" name="Freeform 614"/>
                <p:cNvSpPr>
                  <a:spLocks/>
                </p:cNvSpPr>
                <p:nvPr/>
              </p:nvSpPr>
              <p:spPr bwMode="gray">
                <a:xfrm>
                  <a:off x="3980" y="3387"/>
                  <a:ext cx="25" cy="3"/>
                </a:xfrm>
                <a:custGeom>
                  <a:avLst/>
                  <a:gdLst>
                    <a:gd name="T0" fmla="*/ 0 w 25"/>
                    <a:gd name="T1" fmla="*/ 1 h 3"/>
                    <a:gd name="T2" fmla="*/ 0 w 25"/>
                    <a:gd name="T3" fmla="*/ 1 h 3"/>
                    <a:gd name="T4" fmla="*/ 2 w 25"/>
                    <a:gd name="T5" fmla="*/ 2 h 3"/>
                    <a:gd name="T6" fmla="*/ 4 w 25"/>
                    <a:gd name="T7" fmla="*/ 2 h 3"/>
                    <a:gd name="T8" fmla="*/ 5 w 25"/>
                    <a:gd name="T9" fmla="*/ 2 h 3"/>
                    <a:gd name="T10" fmla="*/ 6 w 25"/>
                    <a:gd name="T11" fmla="*/ 3 h 3"/>
                    <a:gd name="T12" fmla="*/ 8 w 25"/>
                    <a:gd name="T13" fmla="*/ 3 h 3"/>
                    <a:gd name="T14" fmla="*/ 9 w 25"/>
                    <a:gd name="T15" fmla="*/ 3 h 3"/>
                    <a:gd name="T16" fmla="*/ 11 w 25"/>
                    <a:gd name="T17" fmla="*/ 3 h 3"/>
                    <a:gd name="T18" fmla="*/ 13 w 25"/>
                    <a:gd name="T19" fmla="*/ 3 h 3"/>
                    <a:gd name="T20" fmla="*/ 14 w 25"/>
                    <a:gd name="T21" fmla="*/ 3 h 3"/>
                    <a:gd name="T22" fmla="*/ 16 w 25"/>
                    <a:gd name="T23" fmla="*/ 3 h 3"/>
                    <a:gd name="T24" fmla="*/ 18 w 25"/>
                    <a:gd name="T25" fmla="*/ 3 h 3"/>
                    <a:gd name="T26" fmla="*/ 19 w 25"/>
                    <a:gd name="T27" fmla="*/ 3 h 3"/>
                    <a:gd name="T28" fmla="*/ 21 w 25"/>
                    <a:gd name="T29" fmla="*/ 3 h 3"/>
                    <a:gd name="T30" fmla="*/ 22 w 25"/>
                    <a:gd name="T31" fmla="*/ 3 h 3"/>
                    <a:gd name="T32" fmla="*/ 24 w 25"/>
                    <a:gd name="T33" fmla="*/ 3 h 3"/>
                    <a:gd name="T34" fmla="*/ 25 w 25"/>
                    <a:gd name="T35" fmla="*/ 2 h 3"/>
                    <a:gd name="T36" fmla="*/ 25 w 25"/>
                    <a:gd name="T37" fmla="*/ 1 h 3"/>
                    <a:gd name="T38" fmla="*/ 24 w 25"/>
                    <a:gd name="T39" fmla="*/ 1 h 3"/>
                    <a:gd name="T40" fmla="*/ 22 w 25"/>
                    <a:gd name="T41" fmla="*/ 1 h 3"/>
                    <a:gd name="T42" fmla="*/ 21 w 25"/>
                    <a:gd name="T43" fmla="*/ 1 h 3"/>
                    <a:gd name="T44" fmla="*/ 19 w 25"/>
                    <a:gd name="T45" fmla="*/ 2 h 3"/>
                    <a:gd name="T46" fmla="*/ 18 w 25"/>
                    <a:gd name="T47" fmla="*/ 2 h 3"/>
                    <a:gd name="T48" fmla="*/ 16 w 25"/>
                    <a:gd name="T49" fmla="*/ 2 h 3"/>
                    <a:gd name="T50" fmla="*/ 14 w 25"/>
                    <a:gd name="T51" fmla="*/ 2 h 3"/>
                    <a:gd name="T52" fmla="*/ 13 w 25"/>
                    <a:gd name="T53" fmla="*/ 2 h 3"/>
                    <a:gd name="T54" fmla="*/ 11 w 25"/>
                    <a:gd name="T55" fmla="*/ 2 h 3"/>
                    <a:gd name="T56" fmla="*/ 9 w 25"/>
                    <a:gd name="T57" fmla="*/ 2 h 3"/>
                    <a:gd name="T58" fmla="*/ 8 w 25"/>
                    <a:gd name="T59" fmla="*/ 1 h 3"/>
                    <a:gd name="T60" fmla="*/ 6 w 25"/>
                    <a:gd name="T61" fmla="*/ 1 h 3"/>
                    <a:gd name="T62" fmla="*/ 5 w 25"/>
                    <a:gd name="T63" fmla="*/ 1 h 3"/>
                    <a:gd name="T64" fmla="*/ 4 w 25"/>
                    <a:gd name="T65" fmla="*/ 1 h 3"/>
                    <a:gd name="T66" fmla="*/ 2 w 25"/>
                    <a:gd name="T67" fmla="*/ 0 h 3"/>
                    <a:gd name="T68" fmla="*/ 0 w 25"/>
                    <a:gd name="T69" fmla="*/ 0 h 3"/>
                    <a:gd name="T70" fmla="*/ 0 w 25"/>
                    <a:gd name="T71" fmla="*/ 0 h 3"/>
                    <a:gd name="T72" fmla="*/ 0 w 25"/>
                    <a:gd name="T73" fmla="*/ 1 h 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3"/>
                    <a:gd name="T113" fmla="*/ 25 w 25"/>
                    <a:gd name="T114" fmla="*/ 3 h 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3">
                      <a:moveTo>
                        <a:pt x="0" y="1"/>
                      </a:moveTo>
                      <a:lnTo>
                        <a:pt x="0" y="1"/>
                      </a:lnTo>
                      <a:lnTo>
                        <a:pt x="2" y="2"/>
                      </a:lnTo>
                      <a:lnTo>
                        <a:pt x="4" y="2"/>
                      </a:lnTo>
                      <a:lnTo>
                        <a:pt x="5" y="2"/>
                      </a:lnTo>
                      <a:lnTo>
                        <a:pt x="6" y="3"/>
                      </a:lnTo>
                      <a:lnTo>
                        <a:pt x="8" y="3"/>
                      </a:lnTo>
                      <a:lnTo>
                        <a:pt x="9" y="3"/>
                      </a:lnTo>
                      <a:lnTo>
                        <a:pt x="11" y="3"/>
                      </a:lnTo>
                      <a:lnTo>
                        <a:pt x="13" y="3"/>
                      </a:lnTo>
                      <a:lnTo>
                        <a:pt x="14" y="3"/>
                      </a:lnTo>
                      <a:lnTo>
                        <a:pt x="16" y="3"/>
                      </a:lnTo>
                      <a:lnTo>
                        <a:pt x="18" y="3"/>
                      </a:lnTo>
                      <a:lnTo>
                        <a:pt x="19" y="3"/>
                      </a:lnTo>
                      <a:lnTo>
                        <a:pt x="21" y="3"/>
                      </a:lnTo>
                      <a:lnTo>
                        <a:pt x="22" y="3"/>
                      </a:lnTo>
                      <a:lnTo>
                        <a:pt x="24" y="3"/>
                      </a:lnTo>
                      <a:lnTo>
                        <a:pt x="25" y="2"/>
                      </a:lnTo>
                      <a:lnTo>
                        <a:pt x="25" y="1"/>
                      </a:lnTo>
                      <a:lnTo>
                        <a:pt x="24" y="1"/>
                      </a:lnTo>
                      <a:lnTo>
                        <a:pt x="22" y="1"/>
                      </a:lnTo>
                      <a:lnTo>
                        <a:pt x="21" y="1"/>
                      </a:lnTo>
                      <a:lnTo>
                        <a:pt x="19" y="2"/>
                      </a:lnTo>
                      <a:lnTo>
                        <a:pt x="18" y="2"/>
                      </a:lnTo>
                      <a:lnTo>
                        <a:pt x="16" y="2"/>
                      </a:lnTo>
                      <a:lnTo>
                        <a:pt x="14" y="2"/>
                      </a:lnTo>
                      <a:lnTo>
                        <a:pt x="13" y="2"/>
                      </a:lnTo>
                      <a:lnTo>
                        <a:pt x="11" y="2"/>
                      </a:lnTo>
                      <a:lnTo>
                        <a:pt x="9" y="2"/>
                      </a:lnTo>
                      <a:lnTo>
                        <a:pt x="8" y="1"/>
                      </a:lnTo>
                      <a:lnTo>
                        <a:pt x="6" y="1"/>
                      </a:lnTo>
                      <a:lnTo>
                        <a:pt x="5" y="1"/>
                      </a:lnTo>
                      <a:lnTo>
                        <a:pt x="4" y="1"/>
                      </a:lnTo>
                      <a:lnTo>
                        <a:pt x="2" y="0"/>
                      </a:lnTo>
                      <a:lnTo>
                        <a:pt x="0" y="0"/>
                      </a:lnTo>
                      <a:lnTo>
                        <a:pt x="0" y="1"/>
                      </a:lnTo>
                      <a:close/>
                    </a:path>
                  </a:pathLst>
                </a:custGeom>
                <a:solidFill>
                  <a:srgbClr val="000000"/>
                </a:solidFill>
                <a:ln w="9525">
                  <a:noFill/>
                  <a:round/>
                  <a:headEnd/>
                  <a:tailEnd/>
                </a:ln>
              </p:spPr>
              <p:txBody>
                <a:bodyPr/>
                <a:lstStyle/>
                <a:p>
                  <a:endParaRPr lang="en-US"/>
                </a:p>
              </p:txBody>
            </p:sp>
            <p:sp>
              <p:nvSpPr>
                <p:cNvPr id="3554" name="Freeform 615"/>
                <p:cNvSpPr>
                  <a:spLocks/>
                </p:cNvSpPr>
                <p:nvPr/>
              </p:nvSpPr>
              <p:spPr bwMode="gray">
                <a:xfrm>
                  <a:off x="3971" y="3384"/>
                  <a:ext cx="9" cy="4"/>
                </a:xfrm>
                <a:custGeom>
                  <a:avLst/>
                  <a:gdLst>
                    <a:gd name="T0" fmla="*/ 0 w 9"/>
                    <a:gd name="T1" fmla="*/ 1 h 4"/>
                    <a:gd name="T2" fmla="*/ 0 w 9"/>
                    <a:gd name="T3" fmla="*/ 1 h 4"/>
                    <a:gd name="T4" fmla="*/ 1 w 9"/>
                    <a:gd name="T5" fmla="*/ 2 h 4"/>
                    <a:gd name="T6" fmla="*/ 2 w 9"/>
                    <a:gd name="T7" fmla="*/ 2 h 4"/>
                    <a:gd name="T8" fmla="*/ 3 w 9"/>
                    <a:gd name="T9" fmla="*/ 2 h 4"/>
                    <a:gd name="T10" fmla="*/ 4 w 9"/>
                    <a:gd name="T11" fmla="*/ 3 h 4"/>
                    <a:gd name="T12" fmla="*/ 6 w 9"/>
                    <a:gd name="T13" fmla="*/ 3 h 4"/>
                    <a:gd name="T14" fmla="*/ 7 w 9"/>
                    <a:gd name="T15" fmla="*/ 4 h 4"/>
                    <a:gd name="T16" fmla="*/ 8 w 9"/>
                    <a:gd name="T17" fmla="*/ 4 h 4"/>
                    <a:gd name="T18" fmla="*/ 9 w 9"/>
                    <a:gd name="T19" fmla="*/ 4 h 4"/>
                    <a:gd name="T20" fmla="*/ 9 w 9"/>
                    <a:gd name="T21" fmla="*/ 3 h 4"/>
                    <a:gd name="T22" fmla="*/ 8 w 9"/>
                    <a:gd name="T23" fmla="*/ 3 h 4"/>
                    <a:gd name="T24" fmla="*/ 7 w 9"/>
                    <a:gd name="T25" fmla="*/ 2 h 4"/>
                    <a:gd name="T26" fmla="*/ 6 w 9"/>
                    <a:gd name="T27" fmla="*/ 2 h 4"/>
                    <a:gd name="T28" fmla="*/ 5 w 9"/>
                    <a:gd name="T29" fmla="*/ 1 h 4"/>
                    <a:gd name="T30" fmla="*/ 4 w 9"/>
                    <a:gd name="T31" fmla="*/ 1 h 4"/>
                    <a:gd name="T32" fmla="*/ 2 w 9"/>
                    <a:gd name="T33" fmla="*/ 1 h 4"/>
                    <a:gd name="T34" fmla="*/ 1 w 9"/>
                    <a:gd name="T35" fmla="*/ 0 h 4"/>
                    <a:gd name="T36" fmla="*/ 0 w 9"/>
                    <a:gd name="T37" fmla="*/ 0 h 4"/>
                    <a:gd name="T38" fmla="*/ 0 w 9"/>
                    <a:gd name="T39" fmla="*/ 0 h 4"/>
                    <a:gd name="T40" fmla="*/ 0 w 9"/>
                    <a:gd name="T41" fmla="*/ 1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4"/>
                    <a:gd name="T65" fmla="*/ 9 w 9"/>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4">
                      <a:moveTo>
                        <a:pt x="0" y="1"/>
                      </a:moveTo>
                      <a:lnTo>
                        <a:pt x="0" y="1"/>
                      </a:lnTo>
                      <a:lnTo>
                        <a:pt x="1" y="2"/>
                      </a:lnTo>
                      <a:lnTo>
                        <a:pt x="2" y="2"/>
                      </a:lnTo>
                      <a:lnTo>
                        <a:pt x="3" y="2"/>
                      </a:lnTo>
                      <a:lnTo>
                        <a:pt x="4" y="3"/>
                      </a:lnTo>
                      <a:lnTo>
                        <a:pt x="6" y="3"/>
                      </a:lnTo>
                      <a:lnTo>
                        <a:pt x="7" y="4"/>
                      </a:lnTo>
                      <a:lnTo>
                        <a:pt x="8" y="4"/>
                      </a:lnTo>
                      <a:lnTo>
                        <a:pt x="9" y="4"/>
                      </a:lnTo>
                      <a:lnTo>
                        <a:pt x="9" y="3"/>
                      </a:lnTo>
                      <a:lnTo>
                        <a:pt x="8" y="3"/>
                      </a:lnTo>
                      <a:lnTo>
                        <a:pt x="7" y="2"/>
                      </a:lnTo>
                      <a:lnTo>
                        <a:pt x="6" y="2"/>
                      </a:lnTo>
                      <a:lnTo>
                        <a:pt x="5" y="1"/>
                      </a:lnTo>
                      <a:lnTo>
                        <a:pt x="4" y="1"/>
                      </a:lnTo>
                      <a:lnTo>
                        <a:pt x="2" y="1"/>
                      </a:lnTo>
                      <a:lnTo>
                        <a:pt x="1" y="0"/>
                      </a:lnTo>
                      <a:lnTo>
                        <a:pt x="0" y="0"/>
                      </a:lnTo>
                      <a:lnTo>
                        <a:pt x="0" y="1"/>
                      </a:lnTo>
                      <a:close/>
                    </a:path>
                  </a:pathLst>
                </a:custGeom>
                <a:solidFill>
                  <a:srgbClr val="000000"/>
                </a:solidFill>
                <a:ln w="9525">
                  <a:noFill/>
                  <a:round/>
                  <a:headEnd/>
                  <a:tailEnd/>
                </a:ln>
              </p:spPr>
              <p:txBody>
                <a:bodyPr/>
                <a:lstStyle/>
                <a:p>
                  <a:endParaRPr lang="en-US"/>
                </a:p>
              </p:txBody>
            </p:sp>
            <p:sp>
              <p:nvSpPr>
                <p:cNvPr id="3555" name="Freeform 616"/>
                <p:cNvSpPr>
                  <a:spLocks/>
                </p:cNvSpPr>
                <p:nvPr/>
              </p:nvSpPr>
              <p:spPr bwMode="gray">
                <a:xfrm>
                  <a:off x="3958" y="3383"/>
                  <a:ext cx="13" cy="3"/>
                </a:xfrm>
                <a:custGeom>
                  <a:avLst/>
                  <a:gdLst>
                    <a:gd name="T0" fmla="*/ 0 w 13"/>
                    <a:gd name="T1" fmla="*/ 2 h 3"/>
                    <a:gd name="T2" fmla="*/ 0 w 13"/>
                    <a:gd name="T3" fmla="*/ 3 h 3"/>
                    <a:gd name="T4" fmla="*/ 2 w 13"/>
                    <a:gd name="T5" fmla="*/ 3 h 3"/>
                    <a:gd name="T6" fmla="*/ 4 w 13"/>
                    <a:gd name="T7" fmla="*/ 3 h 3"/>
                    <a:gd name="T8" fmla="*/ 6 w 13"/>
                    <a:gd name="T9" fmla="*/ 2 h 3"/>
                    <a:gd name="T10" fmla="*/ 7 w 13"/>
                    <a:gd name="T11" fmla="*/ 2 h 3"/>
                    <a:gd name="T12" fmla="*/ 9 w 13"/>
                    <a:gd name="T13" fmla="*/ 2 h 3"/>
                    <a:gd name="T14" fmla="*/ 10 w 13"/>
                    <a:gd name="T15" fmla="*/ 2 h 3"/>
                    <a:gd name="T16" fmla="*/ 11 w 13"/>
                    <a:gd name="T17" fmla="*/ 2 h 3"/>
                    <a:gd name="T18" fmla="*/ 13 w 13"/>
                    <a:gd name="T19" fmla="*/ 2 h 3"/>
                    <a:gd name="T20" fmla="*/ 13 w 13"/>
                    <a:gd name="T21" fmla="*/ 1 h 3"/>
                    <a:gd name="T22" fmla="*/ 11 w 13"/>
                    <a:gd name="T23" fmla="*/ 1 h 3"/>
                    <a:gd name="T24" fmla="*/ 10 w 13"/>
                    <a:gd name="T25" fmla="*/ 0 h 3"/>
                    <a:gd name="T26" fmla="*/ 9 w 13"/>
                    <a:gd name="T27" fmla="*/ 0 h 3"/>
                    <a:gd name="T28" fmla="*/ 7 w 13"/>
                    <a:gd name="T29" fmla="*/ 1 h 3"/>
                    <a:gd name="T30" fmla="*/ 5 w 13"/>
                    <a:gd name="T31" fmla="*/ 1 h 3"/>
                    <a:gd name="T32" fmla="*/ 4 w 13"/>
                    <a:gd name="T33" fmla="*/ 1 h 3"/>
                    <a:gd name="T34" fmla="*/ 2 w 13"/>
                    <a:gd name="T35" fmla="*/ 1 h 3"/>
                    <a:gd name="T36" fmla="*/ 0 w 13"/>
                    <a:gd name="T37" fmla="*/ 1 h 3"/>
                    <a:gd name="T38" fmla="*/ 1 w 13"/>
                    <a:gd name="T39" fmla="*/ 2 h 3"/>
                    <a:gd name="T40" fmla="*/ 0 w 13"/>
                    <a:gd name="T41" fmla="*/ 2 h 3"/>
                    <a:gd name="T42" fmla="*/ 0 w 13"/>
                    <a:gd name="T43" fmla="*/ 3 h 3"/>
                    <a:gd name="T44" fmla="*/ 0 w 13"/>
                    <a:gd name="T45" fmla="*/ 3 h 3"/>
                    <a:gd name="T46" fmla="*/ 0 w 13"/>
                    <a:gd name="T47" fmla="*/ 2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3"/>
                    <a:gd name="T74" fmla="*/ 13 w 13"/>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3">
                      <a:moveTo>
                        <a:pt x="0" y="2"/>
                      </a:moveTo>
                      <a:lnTo>
                        <a:pt x="0" y="3"/>
                      </a:lnTo>
                      <a:lnTo>
                        <a:pt x="2" y="3"/>
                      </a:lnTo>
                      <a:lnTo>
                        <a:pt x="4" y="3"/>
                      </a:lnTo>
                      <a:lnTo>
                        <a:pt x="6" y="2"/>
                      </a:lnTo>
                      <a:lnTo>
                        <a:pt x="7" y="2"/>
                      </a:lnTo>
                      <a:lnTo>
                        <a:pt x="9" y="2"/>
                      </a:lnTo>
                      <a:lnTo>
                        <a:pt x="10" y="2"/>
                      </a:lnTo>
                      <a:lnTo>
                        <a:pt x="11" y="2"/>
                      </a:lnTo>
                      <a:lnTo>
                        <a:pt x="13" y="2"/>
                      </a:lnTo>
                      <a:lnTo>
                        <a:pt x="13" y="1"/>
                      </a:lnTo>
                      <a:lnTo>
                        <a:pt x="11" y="1"/>
                      </a:lnTo>
                      <a:lnTo>
                        <a:pt x="10" y="0"/>
                      </a:lnTo>
                      <a:lnTo>
                        <a:pt x="9" y="0"/>
                      </a:lnTo>
                      <a:lnTo>
                        <a:pt x="7" y="1"/>
                      </a:lnTo>
                      <a:lnTo>
                        <a:pt x="5" y="1"/>
                      </a:lnTo>
                      <a:lnTo>
                        <a:pt x="4" y="1"/>
                      </a:lnTo>
                      <a:lnTo>
                        <a:pt x="2" y="1"/>
                      </a:lnTo>
                      <a:lnTo>
                        <a:pt x="0" y="1"/>
                      </a:lnTo>
                      <a:lnTo>
                        <a:pt x="1" y="2"/>
                      </a:lnTo>
                      <a:lnTo>
                        <a:pt x="0" y="2"/>
                      </a:lnTo>
                      <a:lnTo>
                        <a:pt x="0" y="3"/>
                      </a:lnTo>
                      <a:lnTo>
                        <a:pt x="0" y="2"/>
                      </a:lnTo>
                      <a:close/>
                    </a:path>
                  </a:pathLst>
                </a:custGeom>
                <a:solidFill>
                  <a:srgbClr val="000000"/>
                </a:solidFill>
                <a:ln w="9525">
                  <a:noFill/>
                  <a:round/>
                  <a:headEnd/>
                  <a:tailEnd/>
                </a:ln>
              </p:spPr>
              <p:txBody>
                <a:bodyPr/>
                <a:lstStyle/>
                <a:p>
                  <a:endParaRPr lang="en-US"/>
                </a:p>
              </p:txBody>
            </p:sp>
            <p:sp>
              <p:nvSpPr>
                <p:cNvPr id="3556" name="Freeform 617"/>
                <p:cNvSpPr>
                  <a:spLocks/>
                </p:cNvSpPr>
                <p:nvPr/>
              </p:nvSpPr>
              <p:spPr bwMode="gray">
                <a:xfrm>
                  <a:off x="3953" y="3370"/>
                  <a:ext cx="6" cy="15"/>
                </a:xfrm>
                <a:custGeom>
                  <a:avLst/>
                  <a:gdLst>
                    <a:gd name="T0" fmla="*/ 1 w 6"/>
                    <a:gd name="T1" fmla="*/ 0 h 15"/>
                    <a:gd name="T2" fmla="*/ 1 w 6"/>
                    <a:gd name="T3" fmla="*/ 1 h 15"/>
                    <a:gd name="T4" fmla="*/ 5 w 6"/>
                    <a:gd name="T5" fmla="*/ 15 h 15"/>
                    <a:gd name="T6" fmla="*/ 6 w 6"/>
                    <a:gd name="T7" fmla="*/ 15 h 15"/>
                    <a:gd name="T8" fmla="*/ 2 w 6"/>
                    <a:gd name="T9" fmla="*/ 1 h 15"/>
                    <a:gd name="T10" fmla="*/ 1 w 6"/>
                    <a:gd name="T11" fmla="*/ 1 h 15"/>
                    <a:gd name="T12" fmla="*/ 1 w 6"/>
                    <a:gd name="T13" fmla="*/ 0 h 15"/>
                    <a:gd name="T14" fmla="*/ 0 w 6"/>
                    <a:gd name="T15" fmla="*/ 0 h 15"/>
                    <a:gd name="T16" fmla="*/ 1 w 6"/>
                    <a:gd name="T17" fmla="*/ 1 h 15"/>
                    <a:gd name="T18" fmla="*/ 1 w 6"/>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
                    <a:gd name="T32" fmla="*/ 6 w 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
                      <a:moveTo>
                        <a:pt x="1" y="0"/>
                      </a:moveTo>
                      <a:lnTo>
                        <a:pt x="1" y="1"/>
                      </a:lnTo>
                      <a:lnTo>
                        <a:pt x="5" y="15"/>
                      </a:lnTo>
                      <a:lnTo>
                        <a:pt x="6" y="15"/>
                      </a:lnTo>
                      <a:lnTo>
                        <a:pt x="2" y="1"/>
                      </a:lnTo>
                      <a:lnTo>
                        <a:pt x="1" y="1"/>
                      </a:lnTo>
                      <a:lnTo>
                        <a:pt x="1" y="0"/>
                      </a:lnTo>
                      <a:lnTo>
                        <a:pt x="0" y="0"/>
                      </a:lnTo>
                      <a:lnTo>
                        <a:pt x="1" y="1"/>
                      </a:lnTo>
                      <a:lnTo>
                        <a:pt x="1" y="0"/>
                      </a:lnTo>
                      <a:close/>
                    </a:path>
                  </a:pathLst>
                </a:custGeom>
                <a:solidFill>
                  <a:srgbClr val="000000"/>
                </a:solidFill>
                <a:ln w="9525">
                  <a:noFill/>
                  <a:round/>
                  <a:headEnd/>
                  <a:tailEnd/>
                </a:ln>
              </p:spPr>
              <p:txBody>
                <a:bodyPr/>
                <a:lstStyle/>
                <a:p>
                  <a:endParaRPr lang="en-US"/>
                </a:p>
              </p:txBody>
            </p:sp>
            <p:sp>
              <p:nvSpPr>
                <p:cNvPr id="3557" name="Freeform 618"/>
                <p:cNvSpPr>
                  <a:spLocks/>
                </p:cNvSpPr>
                <p:nvPr/>
              </p:nvSpPr>
              <p:spPr bwMode="gray">
                <a:xfrm>
                  <a:off x="3954" y="3370"/>
                  <a:ext cx="68" cy="14"/>
                </a:xfrm>
                <a:custGeom>
                  <a:avLst/>
                  <a:gdLst>
                    <a:gd name="T0" fmla="*/ 68 w 68"/>
                    <a:gd name="T1" fmla="*/ 13 h 14"/>
                    <a:gd name="T2" fmla="*/ 68 w 68"/>
                    <a:gd name="T3" fmla="*/ 13 h 14"/>
                    <a:gd name="T4" fmla="*/ 65 w 68"/>
                    <a:gd name="T5" fmla="*/ 11 h 14"/>
                    <a:gd name="T6" fmla="*/ 62 w 68"/>
                    <a:gd name="T7" fmla="*/ 8 h 14"/>
                    <a:gd name="T8" fmla="*/ 57 w 68"/>
                    <a:gd name="T9" fmla="*/ 7 h 14"/>
                    <a:gd name="T10" fmla="*/ 53 w 68"/>
                    <a:gd name="T11" fmla="*/ 5 h 14"/>
                    <a:gd name="T12" fmla="*/ 49 w 68"/>
                    <a:gd name="T13" fmla="*/ 4 h 14"/>
                    <a:gd name="T14" fmla="*/ 45 w 68"/>
                    <a:gd name="T15" fmla="*/ 3 h 14"/>
                    <a:gd name="T16" fmla="*/ 40 w 68"/>
                    <a:gd name="T17" fmla="*/ 2 h 14"/>
                    <a:gd name="T18" fmla="*/ 35 w 68"/>
                    <a:gd name="T19" fmla="*/ 1 h 14"/>
                    <a:gd name="T20" fmla="*/ 31 w 68"/>
                    <a:gd name="T21" fmla="*/ 1 h 14"/>
                    <a:gd name="T22" fmla="*/ 27 w 68"/>
                    <a:gd name="T23" fmla="*/ 1 h 14"/>
                    <a:gd name="T24" fmla="*/ 22 w 68"/>
                    <a:gd name="T25" fmla="*/ 1 h 14"/>
                    <a:gd name="T26" fmla="*/ 17 w 68"/>
                    <a:gd name="T27" fmla="*/ 1 h 14"/>
                    <a:gd name="T28" fmla="*/ 14 w 68"/>
                    <a:gd name="T29" fmla="*/ 1 h 14"/>
                    <a:gd name="T30" fmla="*/ 9 w 68"/>
                    <a:gd name="T31" fmla="*/ 0 h 14"/>
                    <a:gd name="T32" fmla="*/ 5 w 68"/>
                    <a:gd name="T33" fmla="*/ 0 h 14"/>
                    <a:gd name="T34" fmla="*/ 0 w 68"/>
                    <a:gd name="T35" fmla="*/ 0 h 14"/>
                    <a:gd name="T36" fmla="*/ 0 w 68"/>
                    <a:gd name="T37" fmla="*/ 1 h 14"/>
                    <a:gd name="T38" fmla="*/ 5 w 68"/>
                    <a:gd name="T39" fmla="*/ 1 h 14"/>
                    <a:gd name="T40" fmla="*/ 9 w 68"/>
                    <a:gd name="T41" fmla="*/ 1 h 14"/>
                    <a:gd name="T42" fmla="*/ 14 w 68"/>
                    <a:gd name="T43" fmla="*/ 1 h 14"/>
                    <a:gd name="T44" fmla="*/ 17 w 68"/>
                    <a:gd name="T45" fmla="*/ 1 h 14"/>
                    <a:gd name="T46" fmla="*/ 22 w 68"/>
                    <a:gd name="T47" fmla="*/ 2 h 14"/>
                    <a:gd name="T48" fmla="*/ 27 w 68"/>
                    <a:gd name="T49" fmla="*/ 2 h 14"/>
                    <a:gd name="T50" fmla="*/ 31 w 68"/>
                    <a:gd name="T51" fmla="*/ 2 h 14"/>
                    <a:gd name="T52" fmla="*/ 35 w 68"/>
                    <a:gd name="T53" fmla="*/ 3 h 14"/>
                    <a:gd name="T54" fmla="*/ 40 w 68"/>
                    <a:gd name="T55" fmla="*/ 4 h 14"/>
                    <a:gd name="T56" fmla="*/ 45 w 68"/>
                    <a:gd name="T57" fmla="*/ 4 h 14"/>
                    <a:gd name="T58" fmla="*/ 48 w 68"/>
                    <a:gd name="T59" fmla="*/ 5 h 14"/>
                    <a:gd name="T60" fmla="*/ 53 w 68"/>
                    <a:gd name="T61" fmla="*/ 7 h 14"/>
                    <a:gd name="T62" fmla="*/ 57 w 68"/>
                    <a:gd name="T63" fmla="*/ 8 h 14"/>
                    <a:gd name="T64" fmla="*/ 61 w 68"/>
                    <a:gd name="T65" fmla="*/ 10 h 14"/>
                    <a:gd name="T66" fmla="*/ 65 w 68"/>
                    <a:gd name="T67" fmla="*/ 12 h 14"/>
                    <a:gd name="T68" fmla="*/ 68 w 68"/>
                    <a:gd name="T69" fmla="*/ 14 h 14"/>
                    <a:gd name="T70" fmla="*/ 68 w 68"/>
                    <a:gd name="T71" fmla="*/ 14 h 14"/>
                    <a:gd name="T72" fmla="*/ 68 w 68"/>
                    <a:gd name="T73" fmla="*/ 13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14"/>
                    <a:gd name="T113" fmla="*/ 68 w 68"/>
                    <a:gd name="T114" fmla="*/ 14 h 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14">
                      <a:moveTo>
                        <a:pt x="68" y="13"/>
                      </a:moveTo>
                      <a:lnTo>
                        <a:pt x="68" y="13"/>
                      </a:lnTo>
                      <a:lnTo>
                        <a:pt x="65" y="11"/>
                      </a:lnTo>
                      <a:lnTo>
                        <a:pt x="62" y="8"/>
                      </a:lnTo>
                      <a:lnTo>
                        <a:pt x="57" y="7"/>
                      </a:lnTo>
                      <a:lnTo>
                        <a:pt x="53" y="5"/>
                      </a:lnTo>
                      <a:lnTo>
                        <a:pt x="49" y="4"/>
                      </a:lnTo>
                      <a:lnTo>
                        <a:pt x="45" y="3"/>
                      </a:lnTo>
                      <a:lnTo>
                        <a:pt x="40" y="2"/>
                      </a:lnTo>
                      <a:lnTo>
                        <a:pt x="35" y="1"/>
                      </a:lnTo>
                      <a:lnTo>
                        <a:pt x="31" y="1"/>
                      </a:lnTo>
                      <a:lnTo>
                        <a:pt x="27" y="1"/>
                      </a:lnTo>
                      <a:lnTo>
                        <a:pt x="22" y="1"/>
                      </a:lnTo>
                      <a:lnTo>
                        <a:pt x="17" y="1"/>
                      </a:lnTo>
                      <a:lnTo>
                        <a:pt x="14" y="1"/>
                      </a:lnTo>
                      <a:lnTo>
                        <a:pt x="9" y="0"/>
                      </a:lnTo>
                      <a:lnTo>
                        <a:pt x="5" y="0"/>
                      </a:lnTo>
                      <a:lnTo>
                        <a:pt x="0" y="0"/>
                      </a:lnTo>
                      <a:lnTo>
                        <a:pt x="0" y="1"/>
                      </a:lnTo>
                      <a:lnTo>
                        <a:pt x="5" y="1"/>
                      </a:lnTo>
                      <a:lnTo>
                        <a:pt x="9" y="1"/>
                      </a:lnTo>
                      <a:lnTo>
                        <a:pt x="14" y="1"/>
                      </a:lnTo>
                      <a:lnTo>
                        <a:pt x="17" y="1"/>
                      </a:lnTo>
                      <a:lnTo>
                        <a:pt x="22" y="2"/>
                      </a:lnTo>
                      <a:lnTo>
                        <a:pt x="27" y="2"/>
                      </a:lnTo>
                      <a:lnTo>
                        <a:pt x="31" y="2"/>
                      </a:lnTo>
                      <a:lnTo>
                        <a:pt x="35" y="3"/>
                      </a:lnTo>
                      <a:lnTo>
                        <a:pt x="40" y="4"/>
                      </a:lnTo>
                      <a:lnTo>
                        <a:pt x="45" y="4"/>
                      </a:lnTo>
                      <a:lnTo>
                        <a:pt x="48" y="5"/>
                      </a:lnTo>
                      <a:lnTo>
                        <a:pt x="53" y="7"/>
                      </a:lnTo>
                      <a:lnTo>
                        <a:pt x="57" y="8"/>
                      </a:lnTo>
                      <a:lnTo>
                        <a:pt x="61" y="10"/>
                      </a:lnTo>
                      <a:lnTo>
                        <a:pt x="65" y="12"/>
                      </a:lnTo>
                      <a:lnTo>
                        <a:pt x="68" y="14"/>
                      </a:lnTo>
                      <a:lnTo>
                        <a:pt x="68" y="13"/>
                      </a:lnTo>
                      <a:close/>
                    </a:path>
                  </a:pathLst>
                </a:custGeom>
                <a:solidFill>
                  <a:srgbClr val="000000"/>
                </a:solidFill>
                <a:ln w="9525">
                  <a:noFill/>
                  <a:round/>
                  <a:headEnd/>
                  <a:tailEnd/>
                </a:ln>
              </p:spPr>
              <p:txBody>
                <a:bodyPr/>
                <a:lstStyle/>
                <a:p>
                  <a:endParaRPr lang="en-US"/>
                </a:p>
              </p:txBody>
            </p:sp>
            <p:sp>
              <p:nvSpPr>
                <p:cNvPr id="3558" name="Freeform 619"/>
                <p:cNvSpPr>
                  <a:spLocks/>
                </p:cNvSpPr>
                <p:nvPr/>
              </p:nvSpPr>
              <p:spPr bwMode="gray">
                <a:xfrm>
                  <a:off x="4022" y="3383"/>
                  <a:ext cx="2" cy="4"/>
                </a:xfrm>
                <a:custGeom>
                  <a:avLst/>
                  <a:gdLst>
                    <a:gd name="T0" fmla="*/ 0 w 2"/>
                    <a:gd name="T1" fmla="*/ 4 h 4"/>
                    <a:gd name="T2" fmla="*/ 0 w 2"/>
                    <a:gd name="T3" fmla="*/ 4 h 4"/>
                    <a:gd name="T4" fmla="*/ 1 w 2"/>
                    <a:gd name="T5" fmla="*/ 4 h 4"/>
                    <a:gd name="T6" fmla="*/ 2 w 2"/>
                    <a:gd name="T7" fmla="*/ 2 h 4"/>
                    <a:gd name="T8" fmla="*/ 2 w 2"/>
                    <a:gd name="T9" fmla="*/ 1 h 4"/>
                    <a:gd name="T10" fmla="*/ 0 w 2"/>
                    <a:gd name="T11" fmla="*/ 0 h 4"/>
                    <a:gd name="T12" fmla="*/ 0 w 2"/>
                    <a:gd name="T13" fmla="*/ 1 h 4"/>
                    <a:gd name="T14" fmla="*/ 0 w 2"/>
                    <a:gd name="T15" fmla="*/ 2 h 4"/>
                    <a:gd name="T16" fmla="*/ 0 w 2"/>
                    <a:gd name="T17" fmla="*/ 2 h 4"/>
                    <a:gd name="T18" fmla="*/ 0 w 2"/>
                    <a:gd name="T19" fmla="*/ 2 h 4"/>
                    <a:gd name="T20" fmla="*/ 0 w 2"/>
                    <a:gd name="T21" fmla="*/ 3 h 4"/>
                    <a:gd name="T22" fmla="*/ 0 w 2"/>
                    <a:gd name="T23" fmla="*/ 2 h 4"/>
                    <a:gd name="T24" fmla="*/ 0 w 2"/>
                    <a:gd name="T25" fmla="*/ 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4"/>
                    <a:gd name="T41" fmla="*/ 2 w 2"/>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4">
                      <a:moveTo>
                        <a:pt x="0" y="4"/>
                      </a:moveTo>
                      <a:lnTo>
                        <a:pt x="0" y="4"/>
                      </a:lnTo>
                      <a:lnTo>
                        <a:pt x="1" y="4"/>
                      </a:lnTo>
                      <a:lnTo>
                        <a:pt x="2" y="2"/>
                      </a:lnTo>
                      <a:lnTo>
                        <a:pt x="2" y="1"/>
                      </a:lnTo>
                      <a:lnTo>
                        <a:pt x="0" y="0"/>
                      </a:lnTo>
                      <a:lnTo>
                        <a:pt x="0" y="1"/>
                      </a:lnTo>
                      <a:lnTo>
                        <a:pt x="0" y="2"/>
                      </a:lnTo>
                      <a:lnTo>
                        <a:pt x="0" y="3"/>
                      </a:lnTo>
                      <a:lnTo>
                        <a:pt x="0" y="2"/>
                      </a:lnTo>
                      <a:lnTo>
                        <a:pt x="0" y="4"/>
                      </a:lnTo>
                      <a:close/>
                    </a:path>
                  </a:pathLst>
                </a:custGeom>
                <a:solidFill>
                  <a:srgbClr val="000000"/>
                </a:solidFill>
                <a:ln w="9525">
                  <a:noFill/>
                  <a:round/>
                  <a:headEnd/>
                  <a:tailEnd/>
                </a:ln>
              </p:spPr>
              <p:txBody>
                <a:bodyPr/>
                <a:lstStyle/>
                <a:p>
                  <a:endParaRPr lang="en-US"/>
                </a:p>
              </p:txBody>
            </p:sp>
            <p:sp>
              <p:nvSpPr>
                <p:cNvPr id="3559" name="Freeform 620"/>
                <p:cNvSpPr>
                  <a:spLocks/>
                </p:cNvSpPr>
                <p:nvPr/>
              </p:nvSpPr>
              <p:spPr bwMode="gray">
                <a:xfrm>
                  <a:off x="4009" y="3385"/>
                  <a:ext cx="13" cy="2"/>
                </a:xfrm>
                <a:custGeom>
                  <a:avLst/>
                  <a:gdLst>
                    <a:gd name="T0" fmla="*/ 0 w 13"/>
                    <a:gd name="T1" fmla="*/ 1 h 2"/>
                    <a:gd name="T2" fmla="*/ 0 w 13"/>
                    <a:gd name="T3" fmla="*/ 2 h 2"/>
                    <a:gd name="T4" fmla="*/ 13 w 13"/>
                    <a:gd name="T5" fmla="*/ 2 h 2"/>
                    <a:gd name="T6" fmla="*/ 13 w 13"/>
                    <a:gd name="T7" fmla="*/ 0 h 2"/>
                    <a:gd name="T8" fmla="*/ 0 w 13"/>
                    <a:gd name="T9" fmla="*/ 0 h 2"/>
                    <a:gd name="T10" fmla="*/ 0 w 13"/>
                    <a:gd name="T11" fmla="*/ 1 h 2"/>
                    <a:gd name="T12" fmla="*/ 0 60000 65536"/>
                    <a:gd name="T13" fmla="*/ 0 60000 65536"/>
                    <a:gd name="T14" fmla="*/ 0 60000 65536"/>
                    <a:gd name="T15" fmla="*/ 0 60000 65536"/>
                    <a:gd name="T16" fmla="*/ 0 60000 65536"/>
                    <a:gd name="T17" fmla="*/ 0 60000 65536"/>
                    <a:gd name="T18" fmla="*/ 0 w 13"/>
                    <a:gd name="T19" fmla="*/ 0 h 2"/>
                    <a:gd name="T20" fmla="*/ 13 w 13"/>
                    <a:gd name="T21" fmla="*/ 2 h 2"/>
                  </a:gdLst>
                  <a:ahLst/>
                  <a:cxnLst>
                    <a:cxn ang="T12">
                      <a:pos x="T0" y="T1"/>
                    </a:cxn>
                    <a:cxn ang="T13">
                      <a:pos x="T2" y="T3"/>
                    </a:cxn>
                    <a:cxn ang="T14">
                      <a:pos x="T4" y="T5"/>
                    </a:cxn>
                    <a:cxn ang="T15">
                      <a:pos x="T6" y="T7"/>
                    </a:cxn>
                    <a:cxn ang="T16">
                      <a:pos x="T8" y="T9"/>
                    </a:cxn>
                    <a:cxn ang="T17">
                      <a:pos x="T10" y="T11"/>
                    </a:cxn>
                  </a:cxnLst>
                  <a:rect l="T18" t="T19" r="T20" b="T21"/>
                  <a:pathLst>
                    <a:path w="13" h="2">
                      <a:moveTo>
                        <a:pt x="0" y="1"/>
                      </a:moveTo>
                      <a:lnTo>
                        <a:pt x="0" y="2"/>
                      </a:lnTo>
                      <a:lnTo>
                        <a:pt x="13" y="2"/>
                      </a:lnTo>
                      <a:lnTo>
                        <a:pt x="13" y="0"/>
                      </a:lnTo>
                      <a:lnTo>
                        <a:pt x="0" y="0"/>
                      </a:lnTo>
                      <a:lnTo>
                        <a:pt x="0" y="1"/>
                      </a:lnTo>
                      <a:close/>
                    </a:path>
                  </a:pathLst>
                </a:custGeom>
                <a:solidFill>
                  <a:srgbClr val="000000"/>
                </a:solidFill>
                <a:ln w="9525">
                  <a:noFill/>
                  <a:round/>
                  <a:headEnd/>
                  <a:tailEnd/>
                </a:ln>
              </p:spPr>
              <p:txBody>
                <a:bodyPr/>
                <a:lstStyle/>
                <a:p>
                  <a:endParaRPr lang="en-US"/>
                </a:p>
              </p:txBody>
            </p:sp>
            <p:sp>
              <p:nvSpPr>
                <p:cNvPr id="3560" name="Freeform 621"/>
                <p:cNvSpPr>
                  <a:spLocks/>
                </p:cNvSpPr>
                <p:nvPr/>
              </p:nvSpPr>
              <p:spPr bwMode="gray">
                <a:xfrm>
                  <a:off x="3949" y="3370"/>
                  <a:ext cx="12" cy="19"/>
                </a:xfrm>
                <a:custGeom>
                  <a:avLst/>
                  <a:gdLst>
                    <a:gd name="T0" fmla="*/ 0 w 12"/>
                    <a:gd name="T1" fmla="*/ 1 h 19"/>
                    <a:gd name="T2" fmla="*/ 1 w 12"/>
                    <a:gd name="T3" fmla="*/ 1 h 19"/>
                    <a:gd name="T4" fmla="*/ 2 w 12"/>
                    <a:gd name="T5" fmla="*/ 1 h 19"/>
                    <a:gd name="T6" fmla="*/ 3 w 12"/>
                    <a:gd name="T7" fmla="*/ 0 h 19"/>
                    <a:gd name="T8" fmla="*/ 3 w 12"/>
                    <a:gd name="T9" fmla="*/ 0 h 19"/>
                    <a:gd name="T10" fmla="*/ 4 w 12"/>
                    <a:gd name="T11" fmla="*/ 0 h 19"/>
                    <a:gd name="T12" fmla="*/ 5 w 12"/>
                    <a:gd name="T13" fmla="*/ 0 h 19"/>
                    <a:gd name="T14" fmla="*/ 5 w 12"/>
                    <a:gd name="T15" fmla="*/ 0 h 19"/>
                    <a:gd name="T16" fmla="*/ 6 w 12"/>
                    <a:gd name="T17" fmla="*/ 0 h 19"/>
                    <a:gd name="T18" fmla="*/ 7 w 12"/>
                    <a:gd name="T19" fmla="*/ 1 h 19"/>
                    <a:gd name="T20" fmla="*/ 9 w 12"/>
                    <a:gd name="T21" fmla="*/ 3 h 19"/>
                    <a:gd name="T22" fmla="*/ 10 w 12"/>
                    <a:gd name="T23" fmla="*/ 5 h 19"/>
                    <a:gd name="T24" fmla="*/ 11 w 12"/>
                    <a:gd name="T25" fmla="*/ 8 h 19"/>
                    <a:gd name="T26" fmla="*/ 12 w 12"/>
                    <a:gd name="T27" fmla="*/ 10 h 19"/>
                    <a:gd name="T28" fmla="*/ 12 w 12"/>
                    <a:gd name="T29" fmla="*/ 12 h 19"/>
                    <a:gd name="T30" fmla="*/ 11 w 12"/>
                    <a:gd name="T31" fmla="*/ 14 h 19"/>
                    <a:gd name="T32" fmla="*/ 10 w 12"/>
                    <a:gd name="T33" fmla="*/ 17 h 19"/>
                    <a:gd name="T34" fmla="*/ 10 w 12"/>
                    <a:gd name="T35" fmla="*/ 18 h 19"/>
                    <a:gd name="T36" fmla="*/ 9 w 12"/>
                    <a:gd name="T37" fmla="*/ 18 h 19"/>
                    <a:gd name="T38" fmla="*/ 8 w 12"/>
                    <a:gd name="T39" fmla="*/ 19 h 19"/>
                    <a:gd name="T40" fmla="*/ 7 w 12"/>
                    <a:gd name="T41" fmla="*/ 19 h 19"/>
                    <a:gd name="T42" fmla="*/ 6 w 12"/>
                    <a:gd name="T43" fmla="*/ 19 h 19"/>
                    <a:gd name="T44" fmla="*/ 5 w 12"/>
                    <a:gd name="T45" fmla="*/ 19 h 19"/>
                    <a:gd name="T46" fmla="*/ 4 w 12"/>
                    <a:gd name="T47" fmla="*/ 19 h 19"/>
                    <a:gd name="T48" fmla="*/ 3 w 12"/>
                    <a:gd name="T49" fmla="*/ 19 h 19"/>
                    <a:gd name="T50" fmla="*/ 0 w 12"/>
                    <a:gd name="T51" fmla="*/ 1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19"/>
                    <a:gd name="T80" fmla="*/ 12 w 12"/>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19">
                      <a:moveTo>
                        <a:pt x="0" y="1"/>
                      </a:moveTo>
                      <a:lnTo>
                        <a:pt x="1" y="1"/>
                      </a:lnTo>
                      <a:lnTo>
                        <a:pt x="2" y="1"/>
                      </a:lnTo>
                      <a:lnTo>
                        <a:pt x="3" y="0"/>
                      </a:lnTo>
                      <a:lnTo>
                        <a:pt x="4" y="0"/>
                      </a:lnTo>
                      <a:lnTo>
                        <a:pt x="5" y="0"/>
                      </a:lnTo>
                      <a:lnTo>
                        <a:pt x="6" y="0"/>
                      </a:lnTo>
                      <a:lnTo>
                        <a:pt x="7" y="1"/>
                      </a:lnTo>
                      <a:lnTo>
                        <a:pt x="9" y="3"/>
                      </a:lnTo>
                      <a:lnTo>
                        <a:pt x="10" y="5"/>
                      </a:lnTo>
                      <a:lnTo>
                        <a:pt x="11" y="8"/>
                      </a:lnTo>
                      <a:lnTo>
                        <a:pt x="12" y="10"/>
                      </a:lnTo>
                      <a:lnTo>
                        <a:pt x="12" y="12"/>
                      </a:lnTo>
                      <a:lnTo>
                        <a:pt x="11" y="14"/>
                      </a:lnTo>
                      <a:lnTo>
                        <a:pt x="10" y="17"/>
                      </a:lnTo>
                      <a:lnTo>
                        <a:pt x="10" y="18"/>
                      </a:lnTo>
                      <a:lnTo>
                        <a:pt x="9" y="18"/>
                      </a:lnTo>
                      <a:lnTo>
                        <a:pt x="8" y="19"/>
                      </a:lnTo>
                      <a:lnTo>
                        <a:pt x="7" y="19"/>
                      </a:lnTo>
                      <a:lnTo>
                        <a:pt x="6" y="19"/>
                      </a:lnTo>
                      <a:lnTo>
                        <a:pt x="5" y="19"/>
                      </a:lnTo>
                      <a:lnTo>
                        <a:pt x="4" y="19"/>
                      </a:lnTo>
                      <a:lnTo>
                        <a:pt x="3" y="19"/>
                      </a:lnTo>
                      <a:lnTo>
                        <a:pt x="0" y="1"/>
                      </a:lnTo>
                      <a:close/>
                    </a:path>
                  </a:pathLst>
                </a:custGeom>
                <a:solidFill>
                  <a:srgbClr val="CCFFFF"/>
                </a:solidFill>
                <a:ln w="9525">
                  <a:noFill/>
                  <a:round/>
                  <a:headEnd/>
                  <a:tailEnd/>
                </a:ln>
              </p:spPr>
              <p:txBody>
                <a:bodyPr/>
                <a:lstStyle/>
                <a:p>
                  <a:endParaRPr lang="en-US"/>
                </a:p>
              </p:txBody>
            </p:sp>
            <p:sp>
              <p:nvSpPr>
                <p:cNvPr id="3561" name="Freeform 622"/>
                <p:cNvSpPr>
                  <a:spLocks/>
                </p:cNvSpPr>
                <p:nvPr/>
              </p:nvSpPr>
              <p:spPr bwMode="gray">
                <a:xfrm>
                  <a:off x="3949" y="3369"/>
                  <a:ext cx="6" cy="2"/>
                </a:xfrm>
                <a:custGeom>
                  <a:avLst/>
                  <a:gdLst>
                    <a:gd name="T0" fmla="*/ 6 w 6"/>
                    <a:gd name="T1" fmla="*/ 0 h 2"/>
                    <a:gd name="T2" fmla="*/ 6 w 6"/>
                    <a:gd name="T3" fmla="*/ 0 h 2"/>
                    <a:gd name="T4" fmla="*/ 5 w 6"/>
                    <a:gd name="T5" fmla="*/ 0 h 2"/>
                    <a:gd name="T6" fmla="*/ 5 w 6"/>
                    <a:gd name="T7" fmla="*/ 0 h 2"/>
                    <a:gd name="T8" fmla="*/ 4 w 6"/>
                    <a:gd name="T9" fmla="*/ 0 h 2"/>
                    <a:gd name="T10" fmla="*/ 3 w 6"/>
                    <a:gd name="T11" fmla="*/ 0 h 2"/>
                    <a:gd name="T12" fmla="*/ 3 w 6"/>
                    <a:gd name="T13" fmla="*/ 1 h 2"/>
                    <a:gd name="T14" fmla="*/ 2 w 6"/>
                    <a:gd name="T15" fmla="*/ 1 h 2"/>
                    <a:gd name="T16" fmla="*/ 1 w 6"/>
                    <a:gd name="T17" fmla="*/ 1 h 2"/>
                    <a:gd name="T18" fmla="*/ 0 w 6"/>
                    <a:gd name="T19" fmla="*/ 2 h 2"/>
                    <a:gd name="T20" fmla="*/ 0 w 6"/>
                    <a:gd name="T21" fmla="*/ 2 h 2"/>
                    <a:gd name="T22" fmla="*/ 1 w 6"/>
                    <a:gd name="T23" fmla="*/ 2 h 2"/>
                    <a:gd name="T24" fmla="*/ 2 w 6"/>
                    <a:gd name="T25" fmla="*/ 2 h 2"/>
                    <a:gd name="T26" fmla="*/ 3 w 6"/>
                    <a:gd name="T27" fmla="*/ 2 h 2"/>
                    <a:gd name="T28" fmla="*/ 3 w 6"/>
                    <a:gd name="T29" fmla="*/ 2 h 2"/>
                    <a:gd name="T30" fmla="*/ 4 w 6"/>
                    <a:gd name="T31" fmla="*/ 1 h 2"/>
                    <a:gd name="T32" fmla="*/ 5 w 6"/>
                    <a:gd name="T33" fmla="*/ 1 h 2"/>
                    <a:gd name="T34" fmla="*/ 5 w 6"/>
                    <a:gd name="T35" fmla="*/ 1 h 2"/>
                    <a:gd name="T36" fmla="*/ 5 w 6"/>
                    <a:gd name="T37" fmla="*/ 1 h 2"/>
                    <a:gd name="T38" fmla="*/ 5 w 6"/>
                    <a:gd name="T39" fmla="*/ 1 h 2"/>
                    <a:gd name="T40" fmla="*/ 6 w 6"/>
                    <a:gd name="T41" fmla="*/ 0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2"/>
                    <a:gd name="T65" fmla="*/ 6 w 6"/>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2">
                      <a:moveTo>
                        <a:pt x="6" y="0"/>
                      </a:moveTo>
                      <a:lnTo>
                        <a:pt x="6" y="0"/>
                      </a:lnTo>
                      <a:lnTo>
                        <a:pt x="5" y="0"/>
                      </a:lnTo>
                      <a:lnTo>
                        <a:pt x="4" y="0"/>
                      </a:lnTo>
                      <a:lnTo>
                        <a:pt x="3" y="0"/>
                      </a:lnTo>
                      <a:lnTo>
                        <a:pt x="3" y="1"/>
                      </a:lnTo>
                      <a:lnTo>
                        <a:pt x="2" y="1"/>
                      </a:lnTo>
                      <a:lnTo>
                        <a:pt x="1" y="1"/>
                      </a:lnTo>
                      <a:lnTo>
                        <a:pt x="0" y="2"/>
                      </a:lnTo>
                      <a:lnTo>
                        <a:pt x="1" y="2"/>
                      </a:lnTo>
                      <a:lnTo>
                        <a:pt x="2" y="2"/>
                      </a:lnTo>
                      <a:lnTo>
                        <a:pt x="3" y="2"/>
                      </a:lnTo>
                      <a:lnTo>
                        <a:pt x="4" y="1"/>
                      </a:lnTo>
                      <a:lnTo>
                        <a:pt x="5" y="1"/>
                      </a:lnTo>
                      <a:lnTo>
                        <a:pt x="6" y="0"/>
                      </a:lnTo>
                      <a:close/>
                    </a:path>
                  </a:pathLst>
                </a:custGeom>
                <a:solidFill>
                  <a:srgbClr val="000000"/>
                </a:solidFill>
                <a:ln w="9525">
                  <a:noFill/>
                  <a:round/>
                  <a:headEnd/>
                  <a:tailEnd/>
                </a:ln>
              </p:spPr>
              <p:txBody>
                <a:bodyPr/>
                <a:lstStyle/>
                <a:p>
                  <a:endParaRPr lang="en-US"/>
                </a:p>
              </p:txBody>
            </p:sp>
            <p:sp>
              <p:nvSpPr>
                <p:cNvPr id="3562" name="Freeform 623"/>
                <p:cNvSpPr>
                  <a:spLocks/>
                </p:cNvSpPr>
                <p:nvPr/>
              </p:nvSpPr>
              <p:spPr bwMode="gray">
                <a:xfrm>
                  <a:off x="3954" y="3369"/>
                  <a:ext cx="7" cy="18"/>
                </a:xfrm>
                <a:custGeom>
                  <a:avLst/>
                  <a:gdLst>
                    <a:gd name="T0" fmla="*/ 6 w 7"/>
                    <a:gd name="T1" fmla="*/ 18 h 18"/>
                    <a:gd name="T2" fmla="*/ 6 w 7"/>
                    <a:gd name="T3" fmla="*/ 18 h 18"/>
                    <a:gd name="T4" fmla="*/ 7 w 7"/>
                    <a:gd name="T5" fmla="*/ 16 h 18"/>
                    <a:gd name="T6" fmla="*/ 7 w 7"/>
                    <a:gd name="T7" fmla="*/ 13 h 18"/>
                    <a:gd name="T8" fmla="*/ 7 w 7"/>
                    <a:gd name="T9" fmla="*/ 11 h 18"/>
                    <a:gd name="T10" fmla="*/ 7 w 7"/>
                    <a:gd name="T11" fmla="*/ 8 h 18"/>
                    <a:gd name="T12" fmla="*/ 6 w 7"/>
                    <a:gd name="T13" fmla="*/ 6 h 18"/>
                    <a:gd name="T14" fmla="*/ 4 w 7"/>
                    <a:gd name="T15" fmla="*/ 4 h 18"/>
                    <a:gd name="T16" fmla="*/ 3 w 7"/>
                    <a:gd name="T17" fmla="*/ 2 h 18"/>
                    <a:gd name="T18" fmla="*/ 1 w 7"/>
                    <a:gd name="T19" fmla="*/ 0 h 18"/>
                    <a:gd name="T20" fmla="*/ 0 w 7"/>
                    <a:gd name="T21" fmla="*/ 1 h 18"/>
                    <a:gd name="T22" fmla="*/ 2 w 7"/>
                    <a:gd name="T23" fmla="*/ 2 h 18"/>
                    <a:gd name="T24" fmla="*/ 3 w 7"/>
                    <a:gd name="T25" fmla="*/ 4 h 18"/>
                    <a:gd name="T26" fmla="*/ 4 w 7"/>
                    <a:gd name="T27" fmla="*/ 7 h 18"/>
                    <a:gd name="T28" fmla="*/ 5 w 7"/>
                    <a:gd name="T29" fmla="*/ 9 h 18"/>
                    <a:gd name="T30" fmla="*/ 6 w 7"/>
                    <a:gd name="T31" fmla="*/ 11 h 18"/>
                    <a:gd name="T32" fmla="*/ 6 w 7"/>
                    <a:gd name="T33" fmla="*/ 13 h 18"/>
                    <a:gd name="T34" fmla="*/ 6 w 7"/>
                    <a:gd name="T35" fmla="*/ 15 h 18"/>
                    <a:gd name="T36" fmla="*/ 5 w 7"/>
                    <a:gd name="T37" fmla="*/ 18 h 18"/>
                    <a:gd name="T38" fmla="*/ 5 w 7"/>
                    <a:gd name="T39" fmla="*/ 18 h 18"/>
                    <a:gd name="T40" fmla="*/ 6 w 7"/>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8"/>
                    <a:gd name="T65" fmla="*/ 7 w 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8">
                      <a:moveTo>
                        <a:pt x="6" y="18"/>
                      </a:moveTo>
                      <a:lnTo>
                        <a:pt x="6" y="18"/>
                      </a:lnTo>
                      <a:lnTo>
                        <a:pt x="7" y="16"/>
                      </a:lnTo>
                      <a:lnTo>
                        <a:pt x="7" y="13"/>
                      </a:lnTo>
                      <a:lnTo>
                        <a:pt x="7" y="11"/>
                      </a:lnTo>
                      <a:lnTo>
                        <a:pt x="7" y="8"/>
                      </a:lnTo>
                      <a:lnTo>
                        <a:pt x="6" y="6"/>
                      </a:lnTo>
                      <a:lnTo>
                        <a:pt x="4" y="4"/>
                      </a:lnTo>
                      <a:lnTo>
                        <a:pt x="3" y="2"/>
                      </a:lnTo>
                      <a:lnTo>
                        <a:pt x="1" y="0"/>
                      </a:lnTo>
                      <a:lnTo>
                        <a:pt x="0" y="1"/>
                      </a:lnTo>
                      <a:lnTo>
                        <a:pt x="2" y="2"/>
                      </a:lnTo>
                      <a:lnTo>
                        <a:pt x="3" y="4"/>
                      </a:lnTo>
                      <a:lnTo>
                        <a:pt x="4" y="7"/>
                      </a:lnTo>
                      <a:lnTo>
                        <a:pt x="5" y="9"/>
                      </a:lnTo>
                      <a:lnTo>
                        <a:pt x="6" y="11"/>
                      </a:lnTo>
                      <a:lnTo>
                        <a:pt x="6" y="13"/>
                      </a:lnTo>
                      <a:lnTo>
                        <a:pt x="6" y="15"/>
                      </a:lnTo>
                      <a:lnTo>
                        <a:pt x="5" y="18"/>
                      </a:lnTo>
                      <a:lnTo>
                        <a:pt x="6" y="18"/>
                      </a:lnTo>
                      <a:close/>
                    </a:path>
                  </a:pathLst>
                </a:custGeom>
                <a:solidFill>
                  <a:srgbClr val="000000"/>
                </a:solidFill>
                <a:ln w="9525">
                  <a:noFill/>
                  <a:round/>
                  <a:headEnd/>
                  <a:tailEnd/>
                </a:ln>
              </p:spPr>
              <p:txBody>
                <a:bodyPr/>
                <a:lstStyle/>
                <a:p>
                  <a:endParaRPr lang="en-US"/>
                </a:p>
              </p:txBody>
            </p:sp>
            <p:sp>
              <p:nvSpPr>
                <p:cNvPr id="3563" name="Freeform 624"/>
                <p:cNvSpPr>
                  <a:spLocks/>
                </p:cNvSpPr>
                <p:nvPr/>
              </p:nvSpPr>
              <p:spPr bwMode="gray">
                <a:xfrm>
                  <a:off x="3952" y="3387"/>
                  <a:ext cx="8" cy="3"/>
                </a:xfrm>
                <a:custGeom>
                  <a:avLst/>
                  <a:gdLst>
                    <a:gd name="T0" fmla="*/ 0 w 8"/>
                    <a:gd name="T1" fmla="*/ 2 h 3"/>
                    <a:gd name="T2" fmla="*/ 0 w 8"/>
                    <a:gd name="T3" fmla="*/ 3 h 3"/>
                    <a:gd name="T4" fmla="*/ 1 w 8"/>
                    <a:gd name="T5" fmla="*/ 3 h 3"/>
                    <a:gd name="T6" fmla="*/ 2 w 8"/>
                    <a:gd name="T7" fmla="*/ 3 h 3"/>
                    <a:gd name="T8" fmla="*/ 3 w 8"/>
                    <a:gd name="T9" fmla="*/ 3 h 3"/>
                    <a:gd name="T10" fmla="*/ 4 w 8"/>
                    <a:gd name="T11" fmla="*/ 3 h 3"/>
                    <a:gd name="T12" fmla="*/ 5 w 8"/>
                    <a:gd name="T13" fmla="*/ 2 h 3"/>
                    <a:gd name="T14" fmla="*/ 6 w 8"/>
                    <a:gd name="T15" fmla="*/ 2 h 3"/>
                    <a:gd name="T16" fmla="*/ 7 w 8"/>
                    <a:gd name="T17" fmla="*/ 1 h 3"/>
                    <a:gd name="T18" fmla="*/ 8 w 8"/>
                    <a:gd name="T19" fmla="*/ 0 h 3"/>
                    <a:gd name="T20" fmla="*/ 7 w 8"/>
                    <a:gd name="T21" fmla="*/ 0 h 3"/>
                    <a:gd name="T22" fmla="*/ 6 w 8"/>
                    <a:gd name="T23" fmla="*/ 0 h 3"/>
                    <a:gd name="T24" fmla="*/ 6 w 8"/>
                    <a:gd name="T25" fmla="*/ 0 h 3"/>
                    <a:gd name="T26" fmla="*/ 5 w 8"/>
                    <a:gd name="T27" fmla="*/ 1 h 3"/>
                    <a:gd name="T28" fmla="*/ 4 w 8"/>
                    <a:gd name="T29" fmla="*/ 1 h 3"/>
                    <a:gd name="T30" fmla="*/ 3 w 8"/>
                    <a:gd name="T31" fmla="*/ 1 h 3"/>
                    <a:gd name="T32" fmla="*/ 2 w 8"/>
                    <a:gd name="T33" fmla="*/ 1 h 3"/>
                    <a:gd name="T34" fmla="*/ 1 w 8"/>
                    <a:gd name="T35" fmla="*/ 1 h 3"/>
                    <a:gd name="T36" fmla="*/ 0 w 8"/>
                    <a:gd name="T37" fmla="*/ 1 h 3"/>
                    <a:gd name="T38" fmla="*/ 0 w 8"/>
                    <a:gd name="T39" fmla="*/ 2 h 3"/>
                    <a:gd name="T40" fmla="*/ 0 w 8"/>
                    <a:gd name="T41" fmla="*/ 2 h 3"/>
                    <a:gd name="T42" fmla="*/ 0 w 8"/>
                    <a:gd name="T43" fmla="*/ 3 h 3"/>
                    <a:gd name="T44" fmla="*/ 0 w 8"/>
                    <a:gd name="T45" fmla="*/ 3 h 3"/>
                    <a:gd name="T46" fmla="*/ 0 w 8"/>
                    <a:gd name="T47" fmla="*/ 2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3"/>
                    <a:gd name="T74" fmla="*/ 8 w 8"/>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3">
                      <a:moveTo>
                        <a:pt x="0" y="2"/>
                      </a:moveTo>
                      <a:lnTo>
                        <a:pt x="0" y="3"/>
                      </a:lnTo>
                      <a:lnTo>
                        <a:pt x="1" y="3"/>
                      </a:lnTo>
                      <a:lnTo>
                        <a:pt x="2" y="3"/>
                      </a:lnTo>
                      <a:lnTo>
                        <a:pt x="3" y="3"/>
                      </a:lnTo>
                      <a:lnTo>
                        <a:pt x="4" y="3"/>
                      </a:lnTo>
                      <a:lnTo>
                        <a:pt x="5" y="2"/>
                      </a:lnTo>
                      <a:lnTo>
                        <a:pt x="6" y="2"/>
                      </a:lnTo>
                      <a:lnTo>
                        <a:pt x="7" y="1"/>
                      </a:lnTo>
                      <a:lnTo>
                        <a:pt x="8" y="0"/>
                      </a:lnTo>
                      <a:lnTo>
                        <a:pt x="7" y="0"/>
                      </a:lnTo>
                      <a:lnTo>
                        <a:pt x="6" y="0"/>
                      </a:lnTo>
                      <a:lnTo>
                        <a:pt x="5" y="1"/>
                      </a:lnTo>
                      <a:lnTo>
                        <a:pt x="4" y="1"/>
                      </a:lnTo>
                      <a:lnTo>
                        <a:pt x="3" y="1"/>
                      </a:lnTo>
                      <a:lnTo>
                        <a:pt x="2" y="1"/>
                      </a:lnTo>
                      <a:lnTo>
                        <a:pt x="1" y="1"/>
                      </a:lnTo>
                      <a:lnTo>
                        <a:pt x="0" y="1"/>
                      </a:lnTo>
                      <a:lnTo>
                        <a:pt x="0" y="2"/>
                      </a:lnTo>
                      <a:lnTo>
                        <a:pt x="0" y="3"/>
                      </a:lnTo>
                      <a:lnTo>
                        <a:pt x="0" y="2"/>
                      </a:lnTo>
                      <a:close/>
                    </a:path>
                  </a:pathLst>
                </a:custGeom>
                <a:solidFill>
                  <a:srgbClr val="000000"/>
                </a:solidFill>
                <a:ln w="9525">
                  <a:noFill/>
                  <a:round/>
                  <a:headEnd/>
                  <a:tailEnd/>
                </a:ln>
              </p:spPr>
              <p:txBody>
                <a:bodyPr/>
                <a:lstStyle/>
                <a:p>
                  <a:endParaRPr lang="en-US"/>
                </a:p>
              </p:txBody>
            </p:sp>
            <p:sp>
              <p:nvSpPr>
                <p:cNvPr id="3564" name="Freeform 625"/>
                <p:cNvSpPr>
                  <a:spLocks/>
                </p:cNvSpPr>
                <p:nvPr/>
              </p:nvSpPr>
              <p:spPr bwMode="gray">
                <a:xfrm>
                  <a:off x="3948" y="3371"/>
                  <a:ext cx="4" cy="18"/>
                </a:xfrm>
                <a:custGeom>
                  <a:avLst/>
                  <a:gdLst>
                    <a:gd name="T0" fmla="*/ 1 w 4"/>
                    <a:gd name="T1" fmla="*/ 0 h 18"/>
                    <a:gd name="T2" fmla="*/ 1 w 4"/>
                    <a:gd name="T3" fmla="*/ 0 h 18"/>
                    <a:gd name="T4" fmla="*/ 4 w 4"/>
                    <a:gd name="T5" fmla="*/ 18 h 18"/>
                    <a:gd name="T6" fmla="*/ 4 w 4"/>
                    <a:gd name="T7" fmla="*/ 18 h 18"/>
                    <a:gd name="T8" fmla="*/ 2 w 4"/>
                    <a:gd name="T9" fmla="*/ 0 h 18"/>
                    <a:gd name="T10" fmla="*/ 1 w 4"/>
                    <a:gd name="T11" fmla="*/ 0 h 18"/>
                    <a:gd name="T12" fmla="*/ 1 w 4"/>
                    <a:gd name="T13" fmla="*/ 0 h 18"/>
                    <a:gd name="T14" fmla="*/ 0 w 4"/>
                    <a:gd name="T15" fmla="*/ 0 h 18"/>
                    <a:gd name="T16" fmla="*/ 1 w 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
                    <a:gd name="T29" fmla="*/ 4 w 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
                      <a:moveTo>
                        <a:pt x="1" y="0"/>
                      </a:moveTo>
                      <a:lnTo>
                        <a:pt x="1" y="0"/>
                      </a:lnTo>
                      <a:lnTo>
                        <a:pt x="4" y="18"/>
                      </a:lnTo>
                      <a:lnTo>
                        <a:pt x="2" y="0"/>
                      </a:lnTo>
                      <a:lnTo>
                        <a:pt x="1" y="0"/>
                      </a:lnTo>
                      <a:lnTo>
                        <a:pt x="0" y="0"/>
                      </a:lnTo>
                      <a:lnTo>
                        <a:pt x="1" y="0"/>
                      </a:lnTo>
                      <a:close/>
                    </a:path>
                  </a:pathLst>
                </a:custGeom>
                <a:solidFill>
                  <a:srgbClr val="000000"/>
                </a:solidFill>
                <a:ln w="9525">
                  <a:noFill/>
                  <a:round/>
                  <a:headEnd/>
                  <a:tailEnd/>
                </a:ln>
              </p:spPr>
              <p:txBody>
                <a:bodyPr/>
                <a:lstStyle/>
                <a:p>
                  <a:endParaRPr lang="en-US"/>
                </a:p>
              </p:txBody>
            </p:sp>
            <p:sp>
              <p:nvSpPr>
                <p:cNvPr id="3565" name="Freeform 626"/>
                <p:cNvSpPr>
                  <a:spLocks/>
                </p:cNvSpPr>
                <p:nvPr/>
              </p:nvSpPr>
              <p:spPr bwMode="gray">
                <a:xfrm>
                  <a:off x="4040" y="3316"/>
                  <a:ext cx="70" cy="49"/>
                </a:xfrm>
                <a:custGeom>
                  <a:avLst/>
                  <a:gdLst>
                    <a:gd name="T0" fmla="*/ 11 w 70"/>
                    <a:gd name="T1" fmla="*/ 12 h 49"/>
                    <a:gd name="T2" fmla="*/ 7 w 70"/>
                    <a:gd name="T3" fmla="*/ 14 h 49"/>
                    <a:gd name="T4" fmla="*/ 5 w 70"/>
                    <a:gd name="T5" fmla="*/ 16 h 49"/>
                    <a:gd name="T6" fmla="*/ 1 w 70"/>
                    <a:gd name="T7" fmla="*/ 25 h 49"/>
                    <a:gd name="T8" fmla="*/ 0 w 70"/>
                    <a:gd name="T9" fmla="*/ 34 h 49"/>
                    <a:gd name="T10" fmla="*/ 2 w 70"/>
                    <a:gd name="T11" fmla="*/ 40 h 49"/>
                    <a:gd name="T12" fmla="*/ 2 w 70"/>
                    <a:gd name="T13" fmla="*/ 43 h 49"/>
                    <a:gd name="T14" fmla="*/ 3 w 70"/>
                    <a:gd name="T15" fmla="*/ 46 h 49"/>
                    <a:gd name="T16" fmla="*/ 7 w 70"/>
                    <a:gd name="T17" fmla="*/ 47 h 49"/>
                    <a:gd name="T18" fmla="*/ 10 w 70"/>
                    <a:gd name="T19" fmla="*/ 46 h 49"/>
                    <a:gd name="T20" fmla="*/ 12 w 70"/>
                    <a:gd name="T21" fmla="*/ 45 h 49"/>
                    <a:gd name="T22" fmla="*/ 15 w 70"/>
                    <a:gd name="T23" fmla="*/ 44 h 49"/>
                    <a:gd name="T24" fmla="*/ 17 w 70"/>
                    <a:gd name="T25" fmla="*/ 46 h 49"/>
                    <a:gd name="T26" fmla="*/ 18 w 70"/>
                    <a:gd name="T27" fmla="*/ 49 h 49"/>
                    <a:gd name="T28" fmla="*/ 19 w 70"/>
                    <a:gd name="T29" fmla="*/ 49 h 49"/>
                    <a:gd name="T30" fmla="*/ 22 w 70"/>
                    <a:gd name="T31" fmla="*/ 44 h 49"/>
                    <a:gd name="T32" fmla="*/ 23 w 70"/>
                    <a:gd name="T33" fmla="*/ 42 h 49"/>
                    <a:gd name="T34" fmla="*/ 26 w 70"/>
                    <a:gd name="T35" fmla="*/ 41 h 49"/>
                    <a:gd name="T36" fmla="*/ 28 w 70"/>
                    <a:gd name="T37" fmla="*/ 42 h 49"/>
                    <a:gd name="T38" fmla="*/ 32 w 70"/>
                    <a:gd name="T39" fmla="*/ 44 h 49"/>
                    <a:gd name="T40" fmla="*/ 36 w 70"/>
                    <a:gd name="T41" fmla="*/ 46 h 49"/>
                    <a:gd name="T42" fmla="*/ 41 w 70"/>
                    <a:gd name="T43" fmla="*/ 47 h 49"/>
                    <a:gd name="T44" fmla="*/ 46 w 70"/>
                    <a:gd name="T45" fmla="*/ 48 h 49"/>
                    <a:gd name="T46" fmla="*/ 49 w 70"/>
                    <a:gd name="T47" fmla="*/ 47 h 49"/>
                    <a:gd name="T48" fmla="*/ 54 w 70"/>
                    <a:gd name="T49" fmla="*/ 46 h 49"/>
                    <a:gd name="T50" fmla="*/ 58 w 70"/>
                    <a:gd name="T51" fmla="*/ 44 h 49"/>
                    <a:gd name="T52" fmla="*/ 63 w 70"/>
                    <a:gd name="T53" fmla="*/ 42 h 49"/>
                    <a:gd name="T54" fmla="*/ 65 w 70"/>
                    <a:gd name="T55" fmla="*/ 39 h 49"/>
                    <a:gd name="T56" fmla="*/ 68 w 70"/>
                    <a:gd name="T57" fmla="*/ 35 h 49"/>
                    <a:gd name="T58" fmla="*/ 70 w 70"/>
                    <a:gd name="T59" fmla="*/ 30 h 49"/>
                    <a:gd name="T60" fmla="*/ 67 w 70"/>
                    <a:gd name="T61" fmla="*/ 21 h 49"/>
                    <a:gd name="T62" fmla="*/ 63 w 70"/>
                    <a:gd name="T63" fmla="*/ 14 h 49"/>
                    <a:gd name="T64" fmla="*/ 60 w 70"/>
                    <a:gd name="T65" fmla="*/ 10 h 49"/>
                    <a:gd name="T66" fmla="*/ 57 w 70"/>
                    <a:gd name="T67" fmla="*/ 8 h 49"/>
                    <a:gd name="T68" fmla="*/ 54 w 70"/>
                    <a:gd name="T69" fmla="*/ 5 h 49"/>
                    <a:gd name="T70" fmla="*/ 51 w 70"/>
                    <a:gd name="T71" fmla="*/ 3 h 49"/>
                    <a:gd name="T72" fmla="*/ 47 w 70"/>
                    <a:gd name="T73" fmla="*/ 2 h 49"/>
                    <a:gd name="T74" fmla="*/ 45 w 70"/>
                    <a:gd name="T75" fmla="*/ 0 h 49"/>
                    <a:gd name="T76" fmla="*/ 44 w 70"/>
                    <a:gd name="T77" fmla="*/ 0 h 49"/>
                    <a:gd name="T78" fmla="*/ 42 w 70"/>
                    <a:gd name="T79" fmla="*/ 1 h 49"/>
                    <a:gd name="T80" fmla="*/ 38 w 70"/>
                    <a:gd name="T81" fmla="*/ 1 h 49"/>
                    <a:gd name="T82" fmla="*/ 32 w 70"/>
                    <a:gd name="T83" fmla="*/ 1 h 49"/>
                    <a:gd name="T84" fmla="*/ 27 w 70"/>
                    <a:gd name="T85" fmla="*/ 2 h 49"/>
                    <a:gd name="T86" fmla="*/ 25 w 70"/>
                    <a:gd name="T87" fmla="*/ 2 h 49"/>
                    <a:gd name="T88" fmla="*/ 22 w 70"/>
                    <a:gd name="T89" fmla="*/ 1 h 49"/>
                    <a:gd name="T90" fmla="*/ 20 w 70"/>
                    <a:gd name="T91" fmla="*/ 2 h 49"/>
                    <a:gd name="T92" fmla="*/ 18 w 70"/>
                    <a:gd name="T93" fmla="*/ 3 h 49"/>
                    <a:gd name="T94" fmla="*/ 16 w 70"/>
                    <a:gd name="T95" fmla="*/ 4 h 49"/>
                    <a:gd name="T96" fmla="*/ 14 w 70"/>
                    <a:gd name="T97" fmla="*/ 8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49"/>
                    <a:gd name="T149" fmla="*/ 70 w 70"/>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49">
                      <a:moveTo>
                        <a:pt x="12" y="11"/>
                      </a:moveTo>
                      <a:lnTo>
                        <a:pt x="12" y="12"/>
                      </a:lnTo>
                      <a:lnTo>
                        <a:pt x="11" y="12"/>
                      </a:lnTo>
                      <a:lnTo>
                        <a:pt x="10" y="13"/>
                      </a:lnTo>
                      <a:lnTo>
                        <a:pt x="9" y="14"/>
                      </a:lnTo>
                      <a:lnTo>
                        <a:pt x="7" y="14"/>
                      </a:lnTo>
                      <a:lnTo>
                        <a:pt x="6" y="15"/>
                      </a:lnTo>
                      <a:lnTo>
                        <a:pt x="5" y="15"/>
                      </a:lnTo>
                      <a:lnTo>
                        <a:pt x="5" y="16"/>
                      </a:lnTo>
                      <a:lnTo>
                        <a:pt x="3" y="19"/>
                      </a:lnTo>
                      <a:lnTo>
                        <a:pt x="2" y="22"/>
                      </a:lnTo>
                      <a:lnTo>
                        <a:pt x="1" y="25"/>
                      </a:lnTo>
                      <a:lnTo>
                        <a:pt x="0" y="28"/>
                      </a:lnTo>
                      <a:lnTo>
                        <a:pt x="0" y="31"/>
                      </a:lnTo>
                      <a:lnTo>
                        <a:pt x="0" y="34"/>
                      </a:lnTo>
                      <a:lnTo>
                        <a:pt x="0" y="36"/>
                      </a:lnTo>
                      <a:lnTo>
                        <a:pt x="1" y="38"/>
                      </a:lnTo>
                      <a:lnTo>
                        <a:pt x="2" y="40"/>
                      </a:lnTo>
                      <a:lnTo>
                        <a:pt x="2" y="41"/>
                      </a:lnTo>
                      <a:lnTo>
                        <a:pt x="2" y="42"/>
                      </a:lnTo>
                      <a:lnTo>
                        <a:pt x="2" y="43"/>
                      </a:lnTo>
                      <a:lnTo>
                        <a:pt x="2" y="44"/>
                      </a:lnTo>
                      <a:lnTo>
                        <a:pt x="3" y="45"/>
                      </a:lnTo>
                      <a:lnTo>
                        <a:pt x="3" y="46"/>
                      </a:lnTo>
                      <a:lnTo>
                        <a:pt x="4" y="47"/>
                      </a:lnTo>
                      <a:lnTo>
                        <a:pt x="6" y="47"/>
                      </a:lnTo>
                      <a:lnTo>
                        <a:pt x="7" y="47"/>
                      </a:lnTo>
                      <a:lnTo>
                        <a:pt x="8" y="47"/>
                      </a:lnTo>
                      <a:lnTo>
                        <a:pt x="9" y="46"/>
                      </a:lnTo>
                      <a:lnTo>
                        <a:pt x="10" y="46"/>
                      </a:lnTo>
                      <a:lnTo>
                        <a:pt x="11" y="46"/>
                      </a:lnTo>
                      <a:lnTo>
                        <a:pt x="12" y="46"/>
                      </a:lnTo>
                      <a:lnTo>
                        <a:pt x="12" y="45"/>
                      </a:lnTo>
                      <a:lnTo>
                        <a:pt x="13" y="45"/>
                      </a:lnTo>
                      <a:lnTo>
                        <a:pt x="14" y="45"/>
                      </a:lnTo>
                      <a:lnTo>
                        <a:pt x="15" y="44"/>
                      </a:lnTo>
                      <a:lnTo>
                        <a:pt x="15" y="45"/>
                      </a:lnTo>
                      <a:lnTo>
                        <a:pt x="16" y="45"/>
                      </a:lnTo>
                      <a:lnTo>
                        <a:pt x="17" y="46"/>
                      </a:lnTo>
                      <a:lnTo>
                        <a:pt x="17" y="47"/>
                      </a:lnTo>
                      <a:lnTo>
                        <a:pt x="18" y="49"/>
                      </a:lnTo>
                      <a:lnTo>
                        <a:pt x="19" y="49"/>
                      </a:lnTo>
                      <a:lnTo>
                        <a:pt x="21" y="48"/>
                      </a:lnTo>
                      <a:lnTo>
                        <a:pt x="21" y="46"/>
                      </a:lnTo>
                      <a:lnTo>
                        <a:pt x="22" y="44"/>
                      </a:lnTo>
                      <a:lnTo>
                        <a:pt x="22" y="43"/>
                      </a:lnTo>
                      <a:lnTo>
                        <a:pt x="22" y="42"/>
                      </a:lnTo>
                      <a:lnTo>
                        <a:pt x="23" y="42"/>
                      </a:lnTo>
                      <a:lnTo>
                        <a:pt x="24" y="41"/>
                      </a:lnTo>
                      <a:lnTo>
                        <a:pt x="25" y="41"/>
                      </a:lnTo>
                      <a:lnTo>
                        <a:pt x="26" y="41"/>
                      </a:lnTo>
                      <a:lnTo>
                        <a:pt x="27" y="42"/>
                      </a:lnTo>
                      <a:lnTo>
                        <a:pt x="28" y="42"/>
                      </a:lnTo>
                      <a:lnTo>
                        <a:pt x="29" y="43"/>
                      </a:lnTo>
                      <a:lnTo>
                        <a:pt x="30" y="44"/>
                      </a:lnTo>
                      <a:lnTo>
                        <a:pt x="32" y="44"/>
                      </a:lnTo>
                      <a:lnTo>
                        <a:pt x="33" y="45"/>
                      </a:lnTo>
                      <a:lnTo>
                        <a:pt x="35" y="46"/>
                      </a:lnTo>
                      <a:lnTo>
                        <a:pt x="36" y="46"/>
                      </a:lnTo>
                      <a:lnTo>
                        <a:pt x="38" y="47"/>
                      </a:lnTo>
                      <a:lnTo>
                        <a:pt x="39" y="47"/>
                      </a:lnTo>
                      <a:lnTo>
                        <a:pt x="41" y="47"/>
                      </a:lnTo>
                      <a:lnTo>
                        <a:pt x="42" y="48"/>
                      </a:lnTo>
                      <a:lnTo>
                        <a:pt x="44" y="48"/>
                      </a:lnTo>
                      <a:lnTo>
                        <a:pt x="46" y="48"/>
                      </a:lnTo>
                      <a:lnTo>
                        <a:pt x="48" y="47"/>
                      </a:lnTo>
                      <a:lnTo>
                        <a:pt x="49" y="47"/>
                      </a:lnTo>
                      <a:lnTo>
                        <a:pt x="51" y="47"/>
                      </a:lnTo>
                      <a:lnTo>
                        <a:pt x="52" y="46"/>
                      </a:lnTo>
                      <a:lnTo>
                        <a:pt x="54" y="46"/>
                      </a:lnTo>
                      <a:lnTo>
                        <a:pt x="55" y="45"/>
                      </a:lnTo>
                      <a:lnTo>
                        <a:pt x="57" y="44"/>
                      </a:lnTo>
                      <a:lnTo>
                        <a:pt x="58" y="44"/>
                      </a:lnTo>
                      <a:lnTo>
                        <a:pt x="60" y="43"/>
                      </a:lnTo>
                      <a:lnTo>
                        <a:pt x="61" y="42"/>
                      </a:lnTo>
                      <a:lnTo>
                        <a:pt x="63" y="42"/>
                      </a:lnTo>
                      <a:lnTo>
                        <a:pt x="63" y="41"/>
                      </a:lnTo>
                      <a:lnTo>
                        <a:pt x="64" y="40"/>
                      </a:lnTo>
                      <a:lnTo>
                        <a:pt x="65" y="39"/>
                      </a:lnTo>
                      <a:lnTo>
                        <a:pt x="67" y="38"/>
                      </a:lnTo>
                      <a:lnTo>
                        <a:pt x="67" y="36"/>
                      </a:lnTo>
                      <a:lnTo>
                        <a:pt x="68" y="35"/>
                      </a:lnTo>
                      <a:lnTo>
                        <a:pt x="69" y="35"/>
                      </a:lnTo>
                      <a:lnTo>
                        <a:pt x="70" y="33"/>
                      </a:lnTo>
                      <a:lnTo>
                        <a:pt x="70" y="30"/>
                      </a:lnTo>
                      <a:lnTo>
                        <a:pt x="69" y="27"/>
                      </a:lnTo>
                      <a:lnTo>
                        <a:pt x="68" y="24"/>
                      </a:lnTo>
                      <a:lnTo>
                        <a:pt x="67" y="21"/>
                      </a:lnTo>
                      <a:lnTo>
                        <a:pt x="66" y="19"/>
                      </a:lnTo>
                      <a:lnTo>
                        <a:pt x="65" y="16"/>
                      </a:lnTo>
                      <a:lnTo>
                        <a:pt x="63" y="14"/>
                      </a:lnTo>
                      <a:lnTo>
                        <a:pt x="62" y="12"/>
                      </a:lnTo>
                      <a:lnTo>
                        <a:pt x="61" y="11"/>
                      </a:lnTo>
                      <a:lnTo>
                        <a:pt x="60" y="10"/>
                      </a:lnTo>
                      <a:lnTo>
                        <a:pt x="59" y="9"/>
                      </a:lnTo>
                      <a:lnTo>
                        <a:pt x="58" y="8"/>
                      </a:lnTo>
                      <a:lnTo>
                        <a:pt x="57" y="8"/>
                      </a:lnTo>
                      <a:lnTo>
                        <a:pt x="56" y="7"/>
                      </a:lnTo>
                      <a:lnTo>
                        <a:pt x="55" y="6"/>
                      </a:lnTo>
                      <a:lnTo>
                        <a:pt x="54" y="5"/>
                      </a:lnTo>
                      <a:lnTo>
                        <a:pt x="53" y="4"/>
                      </a:lnTo>
                      <a:lnTo>
                        <a:pt x="52" y="4"/>
                      </a:lnTo>
                      <a:lnTo>
                        <a:pt x="51" y="3"/>
                      </a:lnTo>
                      <a:lnTo>
                        <a:pt x="49" y="3"/>
                      </a:lnTo>
                      <a:lnTo>
                        <a:pt x="48" y="2"/>
                      </a:lnTo>
                      <a:lnTo>
                        <a:pt x="47" y="2"/>
                      </a:lnTo>
                      <a:lnTo>
                        <a:pt x="46" y="1"/>
                      </a:lnTo>
                      <a:lnTo>
                        <a:pt x="45" y="0"/>
                      </a:lnTo>
                      <a:lnTo>
                        <a:pt x="44" y="0"/>
                      </a:lnTo>
                      <a:lnTo>
                        <a:pt x="43" y="0"/>
                      </a:lnTo>
                      <a:lnTo>
                        <a:pt x="42" y="0"/>
                      </a:lnTo>
                      <a:lnTo>
                        <a:pt x="42" y="1"/>
                      </a:lnTo>
                      <a:lnTo>
                        <a:pt x="41" y="1"/>
                      </a:lnTo>
                      <a:lnTo>
                        <a:pt x="39" y="1"/>
                      </a:lnTo>
                      <a:lnTo>
                        <a:pt x="38" y="1"/>
                      </a:lnTo>
                      <a:lnTo>
                        <a:pt x="36" y="1"/>
                      </a:lnTo>
                      <a:lnTo>
                        <a:pt x="34" y="1"/>
                      </a:lnTo>
                      <a:lnTo>
                        <a:pt x="32" y="1"/>
                      </a:lnTo>
                      <a:lnTo>
                        <a:pt x="30" y="2"/>
                      </a:lnTo>
                      <a:lnTo>
                        <a:pt x="29" y="2"/>
                      </a:lnTo>
                      <a:lnTo>
                        <a:pt x="27" y="2"/>
                      </a:lnTo>
                      <a:lnTo>
                        <a:pt x="26" y="2"/>
                      </a:lnTo>
                      <a:lnTo>
                        <a:pt x="25" y="2"/>
                      </a:lnTo>
                      <a:lnTo>
                        <a:pt x="24" y="1"/>
                      </a:lnTo>
                      <a:lnTo>
                        <a:pt x="23" y="1"/>
                      </a:lnTo>
                      <a:lnTo>
                        <a:pt x="22" y="1"/>
                      </a:lnTo>
                      <a:lnTo>
                        <a:pt x="21" y="1"/>
                      </a:lnTo>
                      <a:lnTo>
                        <a:pt x="20" y="2"/>
                      </a:lnTo>
                      <a:lnTo>
                        <a:pt x="19" y="3"/>
                      </a:lnTo>
                      <a:lnTo>
                        <a:pt x="18" y="3"/>
                      </a:lnTo>
                      <a:lnTo>
                        <a:pt x="17" y="4"/>
                      </a:lnTo>
                      <a:lnTo>
                        <a:pt x="16" y="4"/>
                      </a:lnTo>
                      <a:lnTo>
                        <a:pt x="16" y="5"/>
                      </a:lnTo>
                      <a:lnTo>
                        <a:pt x="15" y="6"/>
                      </a:lnTo>
                      <a:lnTo>
                        <a:pt x="14" y="8"/>
                      </a:lnTo>
                      <a:lnTo>
                        <a:pt x="13" y="10"/>
                      </a:lnTo>
                      <a:lnTo>
                        <a:pt x="12" y="11"/>
                      </a:lnTo>
                      <a:close/>
                    </a:path>
                  </a:pathLst>
                </a:custGeom>
                <a:solidFill>
                  <a:srgbClr val="664C19"/>
                </a:solidFill>
                <a:ln w="9525">
                  <a:noFill/>
                  <a:round/>
                  <a:headEnd/>
                  <a:tailEnd/>
                </a:ln>
              </p:spPr>
              <p:txBody>
                <a:bodyPr/>
                <a:lstStyle/>
                <a:p>
                  <a:endParaRPr lang="en-US"/>
                </a:p>
              </p:txBody>
            </p:sp>
            <p:sp>
              <p:nvSpPr>
                <p:cNvPr id="3566" name="Freeform 627"/>
                <p:cNvSpPr>
                  <a:spLocks/>
                </p:cNvSpPr>
                <p:nvPr/>
              </p:nvSpPr>
              <p:spPr bwMode="gray">
                <a:xfrm>
                  <a:off x="4044" y="3326"/>
                  <a:ext cx="9" cy="7"/>
                </a:xfrm>
                <a:custGeom>
                  <a:avLst/>
                  <a:gdLst>
                    <a:gd name="T0" fmla="*/ 1 w 9"/>
                    <a:gd name="T1" fmla="*/ 7 h 7"/>
                    <a:gd name="T2" fmla="*/ 1 w 9"/>
                    <a:gd name="T3" fmla="*/ 7 h 7"/>
                    <a:gd name="T4" fmla="*/ 2 w 9"/>
                    <a:gd name="T5" fmla="*/ 6 h 7"/>
                    <a:gd name="T6" fmla="*/ 3 w 9"/>
                    <a:gd name="T7" fmla="*/ 5 h 7"/>
                    <a:gd name="T8" fmla="*/ 4 w 9"/>
                    <a:gd name="T9" fmla="*/ 5 h 7"/>
                    <a:gd name="T10" fmla="*/ 5 w 9"/>
                    <a:gd name="T11" fmla="*/ 4 h 7"/>
                    <a:gd name="T12" fmla="*/ 6 w 9"/>
                    <a:gd name="T13" fmla="*/ 4 h 7"/>
                    <a:gd name="T14" fmla="*/ 7 w 9"/>
                    <a:gd name="T15" fmla="*/ 3 h 7"/>
                    <a:gd name="T16" fmla="*/ 8 w 9"/>
                    <a:gd name="T17" fmla="*/ 2 h 7"/>
                    <a:gd name="T18" fmla="*/ 9 w 9"/>
                    <a:gd name="T19" fmla="*/ 2 h 7"/>
                    <a:gd name="T20" fmla="*/ 8 w 9"/>
                    <a:gd name="T21" fmla="*/ 0 h 7"/>
                    <a:gd name="T22" fmla="*/ 8 w 9"/>
                    <a:gd name="T23" fmla="*/ 1 h 7"/>
                    <a:gd name="T24" fmla="*/ 7 w 9"/>
                    <a:gd name="T25" fmla="*/ 2 h 7"/>
                    <a:gd name="T26" fmla="*/ 5 w 9"/>
                    <a:gd name="T27" fmla="*/ 2 h 7"/>
                    <a:gd name="T28" fmla="*/ 4 w 9"/>
                    <a:gd name="T29" fmla="*/ 3 h 7"/>
                    <a:gd name="T30" fmla="*/ 3 w 9"/>
                    <a:gd name="T31" fmla="*/ 4 h 7"/>
                    <a:gd name="T32" fmla="*/ 2 w 9"/>
                    <a:gd name="T33" fmla="*/ 5 h 7"/>
                    <a:gd name="T34" fmla="*/ 1 w 9"/>
                    <a:gd name="T35" fmla="*/ 5 h 7"/>
                    <a:gd name="T36" fmla="*/ 0 w 9"/>
                    <a:gd name="T37" fmla="*/ 6 h 7"/>
                    <a:gd name="T38" fmla="*/ 0 w 9"/>
                    <a:gd name="T39" fmla="*/ 6 h 7"/>
                    <a:gd name="T40" fmla="*/ 1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1" y="7"/>
                      </a:moveTo>
                      <a:lnTo>
                        <a:pt x="1" y="7"/>
                      </a:lnTo>
                      <a:lnTo>
                        <a:pt x="2" y="6"/>
                      </a:lnTo>
                      <a:lnTo>
                        <a:pt x="3" y="5"/>
                      </a:lnTo>
                      <a:lnTo>
                        <a:pt x="4" y="5"/>
                      </a:lnTo>
                      <a:lnTo>
                        <a:pt x="5" y="4"/>
                      </a:lnTo>
                      <a:lnTo>
                        <a:pt x="6" y="4"/>
                      </a:lnTo>
                      <a:lnTo>
                        <a:pt x="7" y="3"/>
                      </a:lnTo>
                      <a:lnTo>
                        <a:pt x="8" y="2"/>
                      </a:lnTo>
                      <a:lnTo>
                        <a:pt x="9" y="2"/>
                      </a:lnTo>
                      <a:lnTo>
                        <a:pt x="8" y="0"/>
                      </a:lnTo>
                      <a:lnTo>
                        <a:pt x="8" y="1"/>
                      </a:lnTo>
                      <a:lnTo>
                        <a:pt x="7" y="2"/>
                      </a:lnTo>
                      <a:lnTo>
                        <a:pt x="5" y="2"/>
                      </a:lnTo>
                      <a:lnTo>
                        <a:pt x="4" y="3"/>
                      </a:lnTo>
                      <a:lnTo>
                        <a:pt x="3" y="4"/>
                      </a:lnTo>
                      <a:lnTo>
                        <a:pt x="2" y="5"/>
                      </a:lnTo>
                      <a:lnTo>
                        <a:pt x="1" y="5"/>
                      </a:lnTo>
                      <a:lnTo>
                        <a:pt x="0" y="6"/>
                      </a:lnTo>
                      <a:lnTo>
                        <a:pt x="1" y="7"/>
                      </a:lnTo>
                      <a:close/>
                    </a:path>
                  </a:pathLst>
                </a:custGeom>
                <a:solidFill>
                  <a:srgbClr val="000000"/>
                </a:solidFill>
                <a:ln w="9525">
                  <a:noFill/>
                  <a:round/>
                  <a:headEnd/>
                  <a:tailEnd/>
                </a:ln>
              </p:spPr>
              <p:txBody>
                <a:bodyPr/>
                <a:lstStyle/>
                <a:p>
                  <a:endParaRPr lang="en-US"/>
                </a:p>
              </p:txBody>
            </p:sp>
            <p:sp>
              <p:nvSpPr>
                <p:cNvPr id="3567" name="Freeform 628"/>
                <p:cNvSpPr>
                  <a:spLocks/>
                </p:cNvSpPr>
                <p:nvPr/>
              </p:nvSpPr>
              <p:spPr bwMode="gray">
                <a:xfrm>
                  <a:off x="4039" y="3332"/>
                  <a:ext cx="6" cy="23"/>
                </a:xfrm>
                <a:custGeom>
                  <a:avLst/>
                  <a:gdLst>
                    <a:gd name="T0" fmla="*/ 3 w 6"/>
                    <a:gd name="T1" fmla="*/ 22 h 23"/>
                    <a:gd name="T2" fmla="*/ 3 w 6"/>
                    <a:gd name="T3" fmla="*/ 22 h 23"/>
                    <a:gd name="T4" fmla="*/ 2 w 6"/>
                    <a:gd name="T5" fmla="*/ 20 h 23"/>
                    <a:gd name="T6" fmla="*/ 2 w 6"/>
                    <a:gd name="T7" fmla="*/ 18 h 23"/>
                    <a:gd name="T8" fmla="*/ 2 w 6"/>
                    <a:gd name="T9" fmla="*/ 15 h 23"/>
                    <a:gd name="T10" fmla="*/ 2 w 6"/>
                    <a:gd name="T11" fmla="*/ 12 h 23"/>
                    <a:gd name="T12" fmla="*/ 2 w 6"/>
                    <a:gd name="T13" fmla="*/ 9 h 23"/>
                    <a:gd name="T14" fmla="*/ 3 w 6"/>
                    <a:gd name="T15" fmla="*/ 6 h 23"/>
                    <a:gd name="T16" fmla="*/ 5 w 6"/>
                    <a:gd name="T17" fmla="*/ 4 h 23"/>
                    <a:gd name="T18" fmla="*/ 6 w 6"/>
                    <a:gd name="T19" fmla="*/ 1 h 23"/>
                    <a:gd name="T20" fmla="*/ 5 w 6"/>
                    <a:gd name="T21" fmla="*/ 0 h 23"/>
                    <a:gd name="T22" fmla="*/ 3 w 6"/>
                    <a:gd name="T23" fmla="*/ 3 h 23"/>
                    <a:gd name="T24" fmla="*/ 2 w 6"/>
                    <a:gd name="T25" fmla="*/ 6 h 23"/>
                    <a:gd name="T26" fmla="*/ 1 w 6"/>
                    <a:gd name="T27" fmla="*/ 9 h 23"/>
                    <a:gd name="T28" fmla="*/ 0 w 6"/>
                    <a:gd name="T29" fmla="*/ 12 h 23"/>
                    <a:gd name="T30" fmla="*/ 0 w 6"/>
                    <a:gd name="T31" fmla="*/ 15 h 23"/>
                    <a:gd name="T32" fmla="*/ 0 w 6"/>
                    <a:gd name="T33" fmla="*/ 18 h 23"/>
                    <a:gd name="T34" fmla="*/ 1 w 6"/>
                    <a:gd name="T35" fmla="*/ 20 h 23"/>
                    <a:gd name="T36" fmla="*/ 2 w 6"/>
                    <a:gd name="T37" fmla="*/ 23 h 23"/>
                    <a:gd name="T38" fmla="*/ 2 w 6"/>
                    <a:gd name="T39" fmla="*/ 23 h 23"/>
                    <a:gd name="T40" fmla="*/ 3 w 6"/>
                    <a:gd name="T41" fmla="*/ 2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23"/>
                    <a:gd name="T65" fmla="*/ 6 w 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23">
                      <a:moveTo>
                        <a:pt x="3" y="22"/>
                      </a:moveTo>
                      <a:lnTo>
                        <a:pt x="3" y="22"/>
                      </a:lnTo>
                      <a:lnTo>
                        <a:pt x="2" y="20"/>
                      </a:lnTo>
                      <a:lnTo>
                        <a:pt x="2" y="18"/>
                      </a:lnTo>
                      <a:lnTo>
                        <a:pt x="2" y="15"/>
                      </a:lnTo>
                      <a:lnTo>
                        <a:pt x="2" y="12"/>
                      </a:lnTo>
                      <a:lnTo>
                        <a:pt x="2" y="9"/>
                      </a:lnTo>
                      <a:lnTo>
                        <a:pt x="3" y="6"/>
                      </a:lnTo>
                      <a:lnTo>
                        <a:pt x="5" y="4"/>
                      </a:lnTo>
                      <a:lnTo>
                        <a:pt x="6" y="1"/>
                      </a:lnTo>
                      <a:lnTo>
                        <a:pt x="5" y="0"/>
                      </a:lnTo>
                      <a:lnTo>
                        <a:pt x="3" y="3"/>
                      </a:lnTo>
                      <a:lnTo>
                        <a:pt x="2" y="6"/>
                      </a:lnTo>
                      <a:lnTo>
                        <a:pt x="1" y="9"/>
                      </a:lnTo>
                      <a:lnTo>
                        <a:pt x="0" y="12"/>
                      </a:lnTo>
                      <a:lnTo>
                        <a:pt x="0" y="15"/>
                      </a:lnTo>
                      <a:lnTo>
                        <a:pt x="0" y="18"/>
                      </a:lnTo>
                      <a:lnTo>
                        <a:pt x="1" y="20"/>
                      </a:lnTo>
                      <a:lnTo>
                        <a:pt x="2" y="23"/>
                      </a:lnTo>
                      <a:lnTo>
                        <a:pt x="3" y="22"/>
                      </a:lnTo>
                      <a:close/>
                    </a:path>
                  </a:pathLst>
                </a:custGeom>
                <a:solidFill>
                  <a:srgbClr val="000000"/>
                </a:solidFill>
                <a:ln w="9525">
                  <a:noFill/>
                  <a:round/>
                  <a:headEnd/>
                  <a:tailEnd/>
                </a:ln>
              </p:spPr>
              <p:txBody>
                <a:bodyPr/>
                <a:lstStyle/>
                <a:p>
                  <a:endParaRPr lang="en-US"/>
                </a:p>
              </p:txBody>
            </p:sp>
            <p:sp>
              <p:nvSpPr>
                <p:cNvPr id="3568" name="Freeform 629"/>
                <p:cNvSpPr>
                  <a:spLocks/>
                </p:cNvSpPr>
                <p:nvPr/>
              </p:nvSpPr>
              <p:spPr bwMode="gray">
                <a:xfrm>
                  <a:off x="4041" y="3354"/>
                  <a:ext cx="4" cy="9"/>
                </a:xfrm>
                <a:custGeom>
                  <a:avLst/>
                  <a:gdLst>
                    <a:gd name="T0" fmla="*/ 4 w 4"/>
                    <a:gd name="T1" fmla="*/ 8 h 9"/>
                    <a:gd name="T2" fmla="*/ 4 w 4"/>
                    <a:gd name="T3" fmla="*/ 8 h 9"/>
                    <a:gd name="T4" fmla="*/ 3 w 4"/>
                    <a:gd name="T5" fmla="*/ 7 h 9"/>
                    <a:gd name="T6" fmla="*/ 2 w 4"/>
                    <a:gd name="T7" fmla="*/ 7 h 9"/>
                    <a:gd name="T8" fmla="*/ 2 w 4"/>
                    <a:gd name="T9" fmla="*/ 6 h 9"/>
                    <a:gd name="T10" fmla="*/ 2 w 4"/>
                    <a:gd name="T11" fmla="*/ 5 h 9"/>
                    <a:gd name="T12" fmla="*/ 2 w 4"/>
                    <a:gd name="T13" fmla="*/ 4 h 9"/>
                    <a:gd name="T14" fmla="*/ 2 w 4"/>
                    <a:gd name="T15" fmla="*/ 3 h 9"/>
                    <a:gd name="T16" fmla="*/ 1 w 4"/>
                    <a:gd name="T17" fmla="*/ 2 h 9"/>
                    <a:gd name="T18" fmla="*/ 1 w 4"/>
                    <a:gd name="T19" fmla="*/ 0 h 9"/>
                    <a:gd name="T20" fmla="*/ 0 w 4"/>
                    <a:gd name="T21" fmla="*/ 1 h 9"/>
                    <a:gd name="T22" fmla="*/ 0 w 4"/>
                    <a:gd name="T23" fmla="*/ 2 h 9"/>
                    <a:gd name="T24" fmla="*/ 0 w 4"/>
                    <a:gd name="T25" fmla="*/ 3 h 9"/>
                    <a:gd name="T26" fmla="*/ 0 w 4"/>
                    <a:gd name="T27" fmla="*/ 4 h 9"/>
                    <a:gd name="T28" fmla="*/ 0 w 4"/>
                    <a:gd name="T29" fmla="*/ 6 h 9"/>
                    <a:gd name="T30" fmla="*/ 0 w 4"/>
                    <a:gd name="T31" fmla="*/ 7 h 9"/>
                    <a:gd name="T32" fmla="*/ 1 w 4"/>
                    <a:gd name="T33" fmla="*/ 8 h 9"/>
                    <a:gd name="T34" fmla="*/ 2 w 4"/>
                    <a:gd name="T35" fmla="*/ 9 h 9"/>
                    <a:gd name="T36" fmla="*/ 3 w 4"/>
                    <a:gd name="T37" fmla="*/ 9 h 9"/>
                    <a:gd name="T38" fmla="*/ 3 w 4"/>
                    <a:gd name="T39" fmla="*/ 9 h 9"/>
                    <a:gd name="T40" fmla="*/ 4 w 4"/>
                    <a:gd name="T41" fmla="*/ 8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9"/>
                    <a:gd name="T65" fmla="*/ 4 w 4"/>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9">
                      <a:moveTo>
                        <a:pt x="4" y="8"/>
                      </a:moveTo>
                      <a:lnTo>
                        <a:pt x="4" y="8"/>
                      </a:lnTo>
                      <a:lnTo>
                        <a:pt x="3" y="7"/>
                      </a:lnTo>
                      <a:lnTo>
                        <a:pt x="2" y="7"/>
                      </a:lnTo>
                      <a:lnTo>
                        <a:pt x="2" y="6"/>
                      </a:lnTo>
                      <a:lnTo>
                        <a:pt x="2" y="5"/>
                      </a:lnTo>
                      <a:lnTo>
                        <a:pt x="2" y="4"/>
                      </a:lnTo>
                      <a:lnTo>
                        <a:pt x="2" y="3"/>
                      </a:lnTo>
                      <a:lnTo>
                        <a:pt x="1" y="2"/>
                      </a:lnTo>
                      <a:lnTo>
                        <a:pt x="1" y="0"/>
                      </a:lnTo>
                      <a:lnTo>
                        <a:pt x="0" y="1"/>
                      </a:lnTo>
                      <a:lnTo>
                        <a:pt x="0" y="2"/>
                      </a:lnTo>
                      <a:lnTo>
                        <a:pt x="0" y="3"/>
                      </a:lnTo>
                      <a:lnTo>
                        <a:pt x="0" y="4"/>
                      </a:lnTo>
                      <a:lnTo>
                        <a:pt x="0" y="6"/>
                      </a:lnTo>
                      <a:lnTo>
                        <a:pt x="0" y="7"/>
                      </a:lnTo>
                      <a:lnTo>
                        <a:pt x="1" y="8"/>
                      </a:lnTo>
                      <a:lnTo>
                        <a:pt x="2" y="9"/>
                      </a:lnTo>
                      <a:lnTo>
                        <a:pt x="3" y="9"/>
                      </a:lnTo>
                      <a:lnTo>
                        <a:pt x="4" y="8"/>
                      </a:lnTo>
                      <a:close/>
                    </a:path>
                  </a:pathLst>
                </a:custGeom>
                <a:solidFill>
                  <a:srgbClr val="000000"/>
                </a:solidFill>
                <a:ln w="9525">
                  <a:noFill/>
                  <a:round/>
                  <a:headEnd/>
                  <a:tailEnd/>
                </a:ln>
              </p:spPr>
              <p:txBody>
                <a:bodyPr/>
                <a:lstStyle/>
                <a:p>
                  <a:endParaRPr lang="en-US"/>
                </a:p>
              </p:txBody>
            </p:sp>
            <p:sp>
              <p:nvSpPr>
                <p:cNvPr id="3569" name="Freeform 630"/>
                <p:cNvSpPr>
                  <a:spLocks/>
                </p:cNvSpPr>
                <p:nvPr/>
              </p:nvSpPr>
              <p:spPr bwMode="gray">
                <a:xfrm>
                  <a:off x="4044" y="3361"/>
                  <a:ext cx="8" cy="2"/>
                </a:xfrm>
                <a:custGeom>
                  <a:avLst/>
                  <a:gdLst>
                    <a:gd name="T0" fmla="*/ 8 w 8"/>
                    <a:gd name="T1" fmla="*/ 0 h 2"/>
                    <a:gd name="T2" fmla="*/ 8 w 8"/>
                    <a:gd name="T3" fmla="*/ 0 h 2"/>
                    <a:gd name="T4" fmla="*/ 8 w 8"/>
                    <a:gd name="T5" fmla="*/ 0 h 2"/>
                    <a:gd name="T6" fmla="*/ 7 w 8"/>
                    <a:gd name="T7" fmla="*/ 0 h 2"/>
                    <a:gd name="T8" fmla="*/ 6 w 8"/>
                    <a:gd name="T9" fmla="*/ 0 h 2"/>
                    <a:gd name="T10" fmla="*/ 5 w 8"/>
                    <a:gd name="T11" fmla="*/ 1 h 2"/>
                    <a:gd name="T12" fmla="*/ 4 w 8"/>
                    <a:gd name="T13" fmla="*/ 1 h 2"/>
                    <a:gd name="T14" fmla="*/ 3 w 8"/>
                    <a:gd name="T15" fmla="*/ 1 h 2"/>
                    <a:gd name="T16" fmla="*/ 2 w 8"/>
                    <a:gd name="T17" fmla="*/ 1 h 2"/>
                    <a:gd name="T18" fmla="*/ 1 w 8"/>
                    <a:gd name="T19" fmla="*/ 1 h 2"/>
                    <a:gd name="T20" fmla="*/ 0 w 8"/>
                    <a:gd name="T21" fmla="*/ 2 h 2"/>
                    <a:gd name="T22" fmla="*/ 2 w 8"/>
                    <a:gd name="T23" fmla="*/ 2 h 2"/>
                    <a:gd name="T24" fmla="*/ 3 w 8"/>
                    <a:gd name="T25" fmla="*/ 2 h 2"/>
                    <a:gd name="T26" fmla="*/ 4 w 8"/>
                    <a:gd name="T27" fmla="*/ 2 h 2"/>
                    <a:gd name="T28" fmla="*/ 5 w 8"/>
                    <a:gd name="T29" fmla="*/ 2 h 2"/>
                    <a:gd name="T30" fmla="*/ 6 w 8"/>
                    <a:gd name="T31" fmla="*/ 2 h 2"/>
                    <a:gd name="T32" fmla="*/ 7 w 8"/>
                    <a:gd name="T33" fmla="*/ 2 h 2"/>
                    <a:gd name="T34" fmla="*/ 8 w 8"/>
                    <a:gd name="T35" fmla="*/ 1 h 2"/>
                    <a:gd name="T36" fmla="*/ 8 w 8"/>
                    <a:gd name="T37" fmla="*/ 1 h 2"/>
                    <a:gd name="T38" fmla="*/ 8 w 8"/>
                    <a:gd name="T39" fmla="*/ 1 h 2"/>
                    <a:gd name="T40" fmla="*/ 8 w 8"/>
                    <a:gd name="T41" fmla="*/ 0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2"/>
                    <a:gd name="T65" fmla="*/ 8 w 8"/>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2">
                      <a:moveTo>
                        <a:pt x="8" y="0"/>
                      </a:moveTo>
                      <a:lnTo>
                        <a:pt x="8" y="0"/>
                      </a:lnTo>
                      <a:lnTo>
                        <a:pt x="7" y="0"/>
                      </a:lnTo>
                      <a:lnTo>
                        <a:pt x="6" y="0"/>
                      </a:lnTo>
                      <a:lnTo>
                        <a:pt x="5" y="1"/>
                      </a:lnTo>
                      <a:lnTo>
                        <a:pt x="4" y="1"/>
                      </a:lnTo>
                      <a:lnTo>
                        <a:pt x="3" y="1"/>
                      </a:lnTo>
                      <a:lnTo>
                        <a:pt x="2" y="1"/>
                      </a:lnTo>
                      <a:lnTo>
                        <a:pt x="1" y="1"/>
                      </a:lnTo>
                      <a:lnTo>
                        <a:pt x="0" y="2"/>
                      </a:lnTo>
                      <a:lnTo>
                        <a:pt x="2" y="2"/>
                      </a:lnTo>
                      <a:lnTo>
                        <a:pt x="3" y="2"/>
                      </a:lnTo>
                      <a:lnTo>
                        <a:pt x="4" y="2"/>
                      </a:lnTo>
                      <a:lnTo>
                        <a:pt x="5" y="2"/>
                      </a:lnTo>
                      <a:lnTo>
                        <a:pt x="6" y="2"/>
                      </a:lnTo>
                      <a:lnTo>
                        <a:pt x="7" y="2"/>
                      </a:lnTo>
                      <a:lnTo>
                        <a:pt x="8" y="1"/>
                      </a:lnTo>
                      <a:lnTo>
                        <a:pt x="8" y="0"/>
                      </a:lnTo>
                      <a:close/>
                    </a:path>
                  </a:pathLst>
                </a:custGeom>
                <a:solidFill>
                  <a:srgbClr val="000000"/>
                </a:solidFill>
                <a:ln w="9525">
                  <a:noFill/>
                  <a:round/>
                  <a:headEnd/>
                  <a:tailEnd/>
                </a:ln>
              </p:spPr>
              <p:txBody>
                <a:bodyPr/>
                <a:lstStyle/>
                <a:p>
                  <a:endParaRPr lang="en-US"/>
                </a:p>
              </p:txBody>
            </p:sp>
            <p:sp>
              <p:nvSpPr>
                <p:cNvPr id="3570" name="Freeform 631"/>
                <p:cNvSpPr>
                  <a:spLocks/>
                </p:cNvSpPr>
                <p:nvPr/>
              </p:nvSpPr>
              <p:spPr bwMode="gray">
                <a:xfrm>
                  <a:off x="4052" y="3360"/>
                  <a:ext cx="4" cy="2"/>
                </a:xfrm>
                <a:custGeom>
                  <a:avLst/>
                  <a:gdLst>
                    <a:gd name="T0" fmla="*/ 4 w 4"/>
                    <a:gd name="T1" fmla="*/ 0 h 2"/>
                    <a:gd name="T2" fmla="*/ 4 w 4"/>
                    <a:gd name="T3" fmla="*/ 0 h 2"/>
                    <a:gd name="T4" fmla="*/ 3 w 4"/>
                    <a:gd name="T5" fmla="*/ 0 h 2"/>
                    <a:gd name="T6" fmla="*/ 2 w 4"/>
                    <a:gd name="T7" fmla="*/ 0 h 2"/>
                    <a:gd name="T8" fmla="*/ 1 w 4"/>
                    <a:gd name="T9" fmla="*/ 0 h 2"/>
                    <a:gd name="T10" fmla="*/ 0 w 4"/>
                    <a:gd name="T11" fmla="*/ 1 h 2"/>
                    <a:gd name="T12" fmla="*/ 0 w 4"/>
                    <a:gd name="T13" fmla="*/ 2 h 2"/>
                    <a:gd name="T14" fmla="*/ 1 w 4"/>
                    <a:gd name="T15" fmla="*/ 2 h 2"/>
                    <a:gd name="T16" fmla="*/ 2 w 4"/>
                    <a:gd name="T17" fmla="*/ 1 h 2"/>
                    <a:gd name="T18" fmla="*/ 3 w 4"/>
                    <a:gd name="T19" fmla="*/ 1 h 2"/>
                    <a:gd name="T20" fmla="*/ 3 w 4"/>
                    <a:gd name="T21" fmla="*/ 1 h 2"/>
                    <a:gd name="T22" fmla="*/ 3 w 4"/>
                    <a:gd name="T23" fmla="*/ 1 h 2"/>
                    <a:gd name="T24" fmla="*/ 4 w 4"/>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2"/>
                    <a:gd name="T41" fmla="*/ 4 w 4"/>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2">
                      <a:moveTo>
                        <a:pt x="4" y="0"/>
                      </a:moveTo>
                      <a:lnTo>
                        <a:pt x="4" y="0"/>
                      </a:lnTo>
                      <a:lnTo>
                        <a:pt x="3" y="0"/>
                      </a:lnTo>
                      <a:lnTo>
                        <a:pt x="2" y="0"/>
                      </a:lnTo>
                      <a:lnTo>
                        <a:pt x="1" y="0"/>
                      </a:lnTo>
                      <a:lnTo>
                        <a:pt x="0" y="1"/>
                      </a:lnTo>
                      <a:lnTo>
                        <a:pt x="0" y="2"/>
                      </a:lnTo>
                      <a:lnTo>
                        <a:pt x="1" y="2"/>
                      </a:lnTo>
                      <a:lnTo>
                        <a:pt x="2" y="1"/>
                      </a:lnTo>
                      <a:lnTo>
                        <a:pt x="3" y="1"/>
                      </a:lnTo>
                      <a:lnTo>
                        <a:pt x="4" y="0"/>
                      </a:lnTo>
                      <a:close/>
                    </a:path>
                  </a:pathLst>
                </a:custGeom>
                <a:solidFill>
                  <a:srgbClr val="000000"/>
                </a:solidFill>
                <a:ln w="9525">
                  <a:noFill/>
                  <a:round/>
                  <a:headEnd/>
                  <a:tailEnd/>
                </a:ln>
              </p:spPr>
              <p:txBody>
                <a:bodyPr/>
                <a:lstStyle/>
                <a:p>
                  <a:endParaRPr lang="en-US"/>
                </a:p>
              </p:txBody>
            </p:sp>
            <p:sp>
              <p:nvSpPr>
                <p:cNvPr id="3571" name="Freeform 632"/>
                <p:cNvSpPr>
                  <a:spLocks/>
                </p:cNvSpPr>
                <p:nvPr/>
              </p:nvSpPr>
              <p:spPr bwMode="gray">
                <a:xfrm>
                  <a:off x="4055" y="3360"/>
                  <a:ext cx="3" cy="5"/>
                </a:xfrm>
                <a:custGeom>
                  <a:avLst/>
                  <a:gdLst>
                    <a:gd name="T0" fmla="*/ 3 w 3"/>
                    <a:gd name="T1" fmla="*/ 5 h 5"/>
                    <a:gd name="T2" fmla="*/ 3 w 3"/>
                    <a:gd name="T3" fmla="*/ 4 h 5"/>
                    <a:gd name="T4" fmla="*/ 3 w 3"/>
                    <a:gd name="T5" fmla="*/ 3 h 5"/>
                    <a:gd name="T6" fmla="*/ 3 w 3"/>
                    <a:gd name="T7" fmla="*/ 2 h 5"/>
                    <a:gd name="T8" fmla="*/ 2 w 3"/>
                    <a:gd name="T9" fmla="*/ 1 h 5"/>
                    <a:gd name="T10" fmla="*/ 1 w 3"/>
                    <a:gd name="T11" fmla="*/ 0 h 5"/>
                    <a:gd name="T12" fmla="*/ 0 w 3"/>
                    <a:gd name="T13" fmla="*/ 1 h 5"/>
                    <a:gd name="T14" fmla="*/ 1 w 3"/>
                    <a:gd name="T15" fmla="*/ 2 h 5"/>
                    <a:gd name="T16" fmla="*/ 1 w 3"/>
                    <a:gd name="T17" fmla="*/ 2 h 5"/>
                    <a:gd name="T18" fmla="*/ 2 w 3"/>
                    <a:gd name="T19" fmla="*/ 3 h 5"/>
                    <a:gd name="T20" fmla="*/ 2 w 3"/>
                    <a:gd name="T21" fmla="*/ 5 h 5"/>
                    <a:gd name="T22" fmla="*/ 2 w 3"/>
                    <a:gd name="T23" fmla="*/ 5 h 5"/>
                    <a:gd name="T24" fmla="*/ 3 w 3"/>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3" y="5"/>
                      </a:moveTo>
                      <a:lnTo>
                        <a:pt x="3" y="4"/>
                      </a:lnTo>
                      <a:lnTo>
                        <a:pt x="3" y="3"/>
                      </a:lnTo>
                      <a:lnTo>
                        <a:pt x="3" y="2"/>
                      </a:lnTo>
                      <a:lnTo>
                        <a:pt x="2" y="1"/>
                      </a:lnTo>
                      <a:lnTo>
                        <a:pt x="1" y="0"/>
                      </a:lnTo>
                      <a:lnTo>
                        <a:pt x="0" y="1"/>
                      </a:lnTo>
                      <a:lnTo>
                        <a:pt x="1" y="2"/>
                      </a:lnTo>
                      <a:lnTo>
                        <a:pt x="2" y="3"/>
                      </a:lnTo>
                      <a:lnTo>
                        <a:pt x="2" y="5"/>
                      </a:lnTo>
                      <a:lnTo>
                        <a:pt x="3" y="5"/>
                      </a:lnTo>
                      <a:close/>
                    </a:path>
                  </a:pathLst>
                </a:custGeom>
                <a:solidFill>
                  <a:srgbClr val="000000"/>
                </a:solidFill>
                <a:ln w="9525">
                  <a:noFill/>
                  <a:round/>
                  <a:headEnd/>
                  <a:tailEnd/>
                </a:ln>
              </p:spPr>
              <p:txBody>
                <a:bodyPr/>
                <a:lstStyle/>
                <a:p>
                  <a:endParaRPr lang="en-US"/>
                </a:p>
              </p:txBody>
            </p:sp>
            <p:sp>
              <p:nvSpPr>
                <p:cNvPr id="3572" name="Freeform 633"/>
                <p:cNvSpPr>
                  <a:spLocks/>
                </p:cNvSpPr>
                <p:nvPr/>
              </p:nvSpPr>
              <p:spPr bwMode="gray">
                <a:xfrm>
                  <a:off x="4057" y="3364"/>
                  <a:ext cx="2" cy="2"/>
                </a:xfrm>
                <a:custGeom>
                  <a:avLst/>
                  <a:gdLst>
                    <a:gd name="T0" fmla="*/ 2 w 2"/>
                    <a:gd name="T1" fmla="*/ 0 h 2"/>
                    <a:gd name="T2" fmla="*/ 2 w 2"/>
                    <a:gd name="T3" fmla="*/ 0 h 2"/>
                    <a:gd name="T4" fmla="*/ 2 w 2"/>
                    <a:gd name="T5" fmla="*/ 0 h 2"/>
                    <a:gd name="T6" fmla="*/ 1 w 2"/>
                    <a:gd name="T7" fmla="*/ 0 h 2"/>
                    <a:gd name="T8" fmla="*/ 1 w 2"/>
                    <a:gd name="T9" fmla="*/ 0 h 2"/>
                    <a:gd name="T10" fmla="*/ 1 w 2"/>
                    <a:gd name="T11" fmla="*/ 1 h 2"/>
                    <a:gd name="T12" fmla="*/ 0 w 2"/>
                    <a:gd name="T13" fmla="*/ 1 h 2"/>
                    <a:gd name="T14" fmla="*/ 0 w 2"/>
                    <a:gd name="T15" fmla="*/ 1 h 2"/>
                    <a:gd name="T16" fmla="*/ 1 w 2"/>
                    <a:gd name="T17" fmla="*/ 2 h 2"/>
                    <a:gd name="T18" fmla="*/ 1 w 2"/>
                    <a:gd name="T19" fmla="*/ 2 h 2"/>
                    <a:gd name="T20" fmla="*/ 2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2"/>
                    <a:gd name="T41" fmla="*/ 2 w 2"/>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2">
                      <a:moveTo>
                        <a:pt x="2" y="0"/>
                      </a:moveTo>
                      <a:lnTo>
                        <a:pt x="2" y="0"/>
                      </a:lnTo>
                      <a:lnTo>
                        <a:pt x="1" y="0"/>
                      </a:lnTo>
                      <a:lnTo>
                        <a:pt x="1" y="1"/>
                      </a:lnTo>
                      <a:lnTo>
                        <a:pt x="0" y="1"/>
                      </a:lnTo>
                      <a:lnTo>
                        <a:pt x="1" y="2"/>
                      </a:lnTo>
                      <a:lnTo>
                        <a:pt x="2" y="2"/>
                      </a:lnTo>
                      <a:lnTo>
                        <a:pt x="2" y="0"/>
                      </a:lnTo>
                      <a:close/>
                    </a:path>
                  </a:pathLst>
                </a:custGeom>
                <a:solidFill>
                  <a:srgbClr val="000000"/>
                </a:solidFill>
                <a:ln w="9525">
                  <a:noFill/>
                  <a:round/>
                  <a:headEnd/>
                  <a:tailEnd/>
                </a:ln>
              </p:spPr>
              <p:txBody>
                <a:bodyPr/>
                <a:lstStyle/>
                <a:p>
                  <a:endParaRPr lang="en-US"/>
                </a:p>
              </p:txBody>
            </p:sp>
            <p:sp>
              <p:nvSpPr>
                <p:cNvPr id="3573" name="Freeform 634"/>
                <p:cNvSpPr>
                  <a:spLocks/>
                </p:cNvSpPr>
                <p:nvPr/>
              </p:nvSpPr>
              <p:spPr bwMode="gray">
                <a:xfrm>
                  <a:off x="4059" y="3358"/>
                  <a:ext cx="4" cy="8"/>
                </a:xfrm>
                <a:custGeom>
                  <a:avLst/>
                  <a:gdLst>
                    <a:gd name="T0" fmla="*/ 2 w 4"/>
                    <a:gd name="T1" fmla="*/ 0 h 8"/>
                    <a:gd name="T2" fmla="*/ 2 w 4"/>
                    <a:gd name="T3" fmla="*/ 0 h 8"/>
                    <a:gd name="T4" fmla="*/ 2 w 4"/>
                    <a:gd name="T5" fmla="*/ 2 h 8"/>
                    <a:gd name="T6" fmla="*/ 2 w 4"/>
                    <a:gd name="T7" fmla="*/ 4 h 8"/>
                    <a:gd name="T8" fmla="*/ 1 w 4"/>
                    <a:gd name="T9" fmla="*/ 5 h 8"/>
                    <a:gd name="T10" fmla="*/ 0 w 4"/>
                    <a:gd name="T11" fmla="*/ 6 h 8"/>
                    <a:gd name="T12" fmla="*/ 0 w 4"/>
                    <a:gd name="T13" fmla="*/ 8 h 8"/>
                    <a:gd name="T14" fmla="*/ 2 w 4"/>
                    <a:gd name="T15" fmla="*/ 6 h 8"/>
                    <a:gd name="T16" fmla="*/ 3 w 4"/>
                    <a:gd name="T17" fmla="*/ 5 h 8"/>
                    <a:gd name="T18" fmla="*/ 3 w 4"/>
                    <a:gd name="T19" fmla="*/ 3 h 8"/>
                    <a:gd name="T20" fmla="*/ 4 w 4"/>
                    <a:gd name="T21" fmla="*/ 1 h 8"/>
                    <a:gd name="T22" fmla="*/ 4 w 4"/>
                    <a:gd name="T23" fmla="*/ 1 h 8"/>
                    <a:gd name="T24" fmla="*/ 2 w 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8"/>
                    <a:gd name="T41" fmla="*/ 4 w 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8">
                      <a:moveTo>
                        <a:pt x="2" y="0"/>
                      </a:moveTo>
                      <a:lnTo>
                        <a:pt x="2" y="0"/>
                      </a:lnTo>
                      <a:lnTo>
                        <a:pt x="2" y="2"/>
                      </a:lnTo>
                      <a:lnTo>
                        <a:pt x="2" y="4"/>
                      </a:lnTo>
                      <a:lnTo>
                        <a:pt x="1" y="5"/>
                      </a:lnTo>
                      <a:lnTo>
                        <a:pt x="0" y="6"/>
                      </a:lnTo>
                      <a:lnTo>
                        <a:pt x="0" y="8"/>
                      </a:lnTo>
                      <a:lnTo>
                        <a:pt x="2" y="6"/>
                      </a:lnTo>
                      <a:lnTo>
                        <a:pt x="3" y="5"/>
                      </a:lnTo>
                      <a:lnTo>
                        <a:pt x="3" y="3"/>
                      </a:lnTo>
                      <a:lnTo>
                        <a:pt x="4" y="1"/>
                      </a:lnTo>
                      <a:lnTo>
                        <a:pt x="2" y="0"/>
                      </a:lnTo>
                      <a:close/>
                    </a:path>
                  </a:pathLst>
                </a:custGeom>
                <a:solidFill>
                  <a:srgbClr val="000000"/>
                </a:solidFill>
                <a:ln w="9525">
                  <a:noFill/>
                  <a:round/>
                  <a:headEnd/>
                  <a:tailEnd/>
                </a:ln>
              </p:spPr>
              <p:txBody>
                <a:bodyPr/>
                <a:lstStyle/>
                <a:p>
                  <a:endParaRPr lang="en-US"/>
                </a:p>
              </p:txBody>
            </p:sp>
            <p:sp>
              <p:nvSpPr>
                <p:cNvPr id="3574" name="Freeform 635"/>
                <p:cNvSpPr>
                  <a:spLocks/>
                </p:cNvSpPr>
                <p:nvPr/>
              </p:nvSpPr>
              <p:spPr bwMode="gray">
                <a:xfrm>
                  <a:off x="4061" y="3357"/>
                  <a:ext cx="7" cy="2"/>
                </a:xfrm>
                <a:custGeom>
                  <a:avLst/>
                  <a:gdLst>
                    <a:gd name="T0" fmla="*/ 7 w 7"/>
                    <a:gd name="T1" fmla="*/ 1 h 2"/>
                    <a:gd name="T2" fmla="*/ 7 w 7"/>
                    <a:gd name="T3" fmla="*/ 1 h 2"/>
                    <a:gd name="T4" fmla="*/ 7 w 7"/>
                    <a:gd name="T5" fmla="*/ 0 h 2"/>
                    <a:gd name="T6" fmla="*/ 6 w 7"/>
                    <a:gd name="T7" fmla="*/ 0 h 2"/>
                    <a:gd name="T8" fmla="*/ 5 w 7"/>
                    <a:gd name="T9" fmla="*/ 0 h 2"/>
                    <a:gd name="T10" fmla="*/ 4 w 7"/>
                    <a:gd name="T11" fmla="*/ 0 h 2"/>
                    <a:gd name="T12" fmla="*/ 3 w 7"/>
                    <a:gd name="T13" fmla="*/ 0 h 2"/>
                    <a:gd name="T14" fmla="*/ 2 w 7"/>
                    <a:gd name="T15" fmla="*/ 0 h 2"/>
                    <a:gd name="T16" fmla="*/ 1 w 7"/>
                    <a:gd name="T17" fmla="*/ 0 h 2"/>
                    <a:gd name="T18" fmla="*/ 0 w 7"/>
                    <a:gd name="T19" fmla="*/ 1 h 2"/>
                    <a:gd name="T20" fmla="*/ 2 w 7"/>
                    <a:gd name="T21" fmla="*/ 2 h 2"/>
                    <a:gd name="T22" fmla="*/ 2 w 7"/>
                    <a:gd name="T23" fmla="*/ 1 h 2"/>
                    <a:gd name="T24" fmla="*/ 2 w 7"/>
                    <a:gd name="T25" fmla="*/ 1 h 2"/>
                    <a:gd name="T26" fmla="*/ 3 w 7"/>
                    <a:gd name="T27" fmla="*/ 1 h 2"/>
                    <a:gd name="T28" fmla="*/ 4 w 7"/>
                    <a:gd name="T29" fmla="*/ 1 h 2"/>
                    <a:gd name="T30" fmla="*/ 4 w 7"/>
                    <a:gd name="T31" fmla="*/ 1 h 2"/>
                    <a:gd name="T32" fmla="*/ 5 w 7"/>
                    <a:gd name="T33" fmla="*/ 1 h 2"/>
                    <a:gd name="T34" fmla="*/ 6 w 7"/>
                    <a:gd name="T35" fmla="*/ 2 h 2"/>
                    <a:gd name="T36" fmla="*/ 7 w 7"/>
                    <a:gd name="T37" fmla="*/ 2 h 2"/>
                    <a:gd name="T38" fmla="*/ 7 w 7"/>
                    <a:gd name="T39" fmla="*/ 2 h 2"/>
                    <a:gd name="T40" fmla="*/ 7 w 7"/>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2"/>
                    <a:gd name="T65" fmla="*/ 7 w 7"/>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2">
                      <a:moveTo>
                        <a:pt x="7" y="1"/>
                      </a:moveTo>
                      <a:lnTo>
                        <a:pt x="7" y="1"/>
                      </a:lnTo>
                      <a:lnTo>
                        <a:pt x="7" y="0"/>
                      </a:lnTo>
                      <a:lnTo>
                        <a:pt x="6" y="0"/>
                      </a:lnTo>
                      <a:lnTo>
                        <a:pt x="5" y="0"/>
                      </a:lnTo>
                      <a:lnTo>
                        <a:pt x="4" y="0"/>
                      </a:lnTo>
                      <a:lnTo>
                        <a:pt x="3" y="0"/>
                      </a:lnTo>
                      <a:lnTo>
                        <a:pt x="2" y="0"/>
                      </a:lnTo>
                      <a:lnTo>
                        <a:pt x="1" y="0"/>
                      </a:lnTo>
                      <a:lnTo>
                        <a:pt x="0" y="1"/>
                      </a:lnTo>
                      <a:lnTo>
                        <a:pt x="2" y="2"/>
                      </a:lnTo>
                      <a:lnTo>
                        <a:pt x="2" y="1"/>
                      </a:lnTo>
                      <a:lnTo>
                        <a:pt x="3" y="1"/>
                      </a:lnTo>
                      <a:lnTo>
                        <a:pt x="4" y="1"/>
                      </a:lnTo>
                      <a:lnTo>
                        <a:pt x="5" y="1"/>
                      </a:lnTo>
                      <a:lnTo>
                        <a:pt x="6" y="2"/>
                      </a:lnTo>
                      <a:lnTo>
                        <a:pt x="7" y="2"/>
                      </a:lnTo>
                      <a:lnTo>
                        <a:pt x="7" y="1"/>
                      </a:lnTo>
                      <a:close/>
                    </a:path>
                  </a:pathLst>
                </a:custGeom>
                <a:solidFill>
                  <a:srgbClr val="000000"/>
                </a:solidFill>
                <a:ln w="9525">
                  <a:noFill/>
                  <a:round/>
                  <a:headEnd/>
                  <a:tailEnd/>
                </a:ln>
              </p:spPr>
              <p:txBody>
                <a:bodyPr/>
                <a:lstStyle/>
                <a:p>
                  <a:endParaRPr lang="en-US"/>
                </a:p>
              </p:txBody>
            </p:sp>
            <p:sp>
              <p:nvSpPr>
                <p:cNvPr id="3575" name="Freeform 636"/>
                <p:cNvSpPr>
                  <a:spLocks/>
                </p:cNvSpPr>
                <p:nvPr/>
              </p:nvSpPr>
              <p:spPr bwMode="gray">
                <a:xfrm>
                  <a:off x="4068" y="3358"/>
                  <a:ext cx="23" cy="7"/>
                </a:xfrm>
                <a:custGeom>
                  <a:avLst/>
                  <a:gdLst>
                    <a:gd name="T0" fmla="*/ 23 w 23"/>
                    <a:gd name="T1" fmla="*/ 4 h 7"/>
                    <a:gd name="T2" fmla="*/ 23 w 23"/>
                    <a:gd name="T3" fmla="*/ 4 h 7"/>
                    <a:gd name="T4" fmla="*/ 21 w 23"/>
                    <a:gd name="T5" fmla="*/ 5 h 7"/>
                    <a:gd name="T6" fmla="*/ 20 w 23"/>
                    <a:gd name="T7" fmla="*/ 5 h 7"/>
                    <a:gd name="T8" fmla="*/ 18 w 23"/>
                    <a:gd name="T9" fmla="*/ 5 h 7"/>
                    <a:gd name="T10" fmla="*/ 18 w 23"/>
                    <a:gd name="T11" fmla="*/ 5 h 7"/>
                    <a:gd name="T12" fmla="*/ 16 w 23"/>
                    <a:gd name="T13" fmla="*/ 5 h 7"/>
                    <a:gd name="T14" fmla="*/ 14 w 23"/>
                    <a:gd name="T15" fmla="*/ 5 h 7"/>
                    <a:gd name="T16" fmla="*/ 13 w 23"/>
                    <a:gd name="T17" fmla="*/ 5 h 7"/>
                    <a:gd name="T18" fmla="*/ 11 w 23"/>
                    <a:gd name="T19" fmla="*/ 4 h 7"/>
                    <a:gd name="T20" fmla="*/ 10 w 23"/>
                    <a:gd name="T21" fmla="*/ 4 h 7"/>
                    <a:gd name="T22" fmla="*/ 8 w 23"/>
                    <a:gd name="T23" fmla="*/ 3 h 7"/>
                    <a:gd name="T24" fmla="*/ 7 w 23"/>
                    <a:gd name="T25" fmla="*/ 3 h 7"/>
                    <a:gd name="T26" fmla="*/ 5 w 23"/>
                    <a:gd name="T27" fmla="*/ 2 h 7"/>
                    <a:gd name="T28" fmla="*/ 4 w 23"/>
                    <a:gd name="T29" fmla="*/ 2 h 7"/>
                    <a:gd name="T30" fmla="*/ 2 w 23"/>
                    <a:gd name="T31" fmla="*/ 1 h 7"/>
                    <a:gd name="T32" fmla="*/ 1 w 23"/>
                    <a:gd name="T33" fmla="*/ 0 h 7"/>
                    <a:gd name="T34" fmla="*/ 0 w 23"/>
                    <a:gd name="T35" fmla="*/ 0 h 7"/>
                    <a:gd name="T36" fmla="*/ 0 w 23"/>
                    <a:gd name="T37" fmla="*/ 1 h 7"/>
                    <a:gd name="T38" fmla="*/ 1 w 23"/>
                    <a:gd name="T39" fmla="*/ 2 h 7"/>
                    <a:gd name="T40" fmla="*/ 2 w 23"/>
                    <a:gd name="T41" fmla="*/ 2 h 7"/>
                    <a:gd name="T42" fmla="*/ 3 w 23"/>
                    <a:gd name="T43" fmla="*/ 3 h 7"/>
                    <a:gd name="T44" fmla="*/ 5 w 23"/>
                    <a:gd name="T45" fmla="*/ 4 h 7"/>
                    <a:gd name="T46" fmla="*/ 6 w 23"/>
                    <a:gd name="T47" fmla="*/ 4 h 7"/>
                    <a:gd name="T48" fmla="*/ 8 w 23"/>
                    <a:gd name="T49" fmla="*/ 5 h 7"/>
                    <a:gd name="T50" fmla="*/ 10 w 23"/>
                    <a:gd name="T51" fmla="*/ 5 h 7"/>
                    <a:gd name="T52" fmla="*/ 11 w 23"/>
                    <a:gd name="T53" fmla="*/ 6 h 7"/>
                    <a:gd name="T54" fmla="*/ 13 w 23"/>
                    <a:gd name="T55" fmla="*/ 6 h 7"/>
                    <a:gd name="T56" fmla="*/ 14 w 23"/>
                    <a:gd name="T57" fmla="*/ 6 h 7"/>
                    <a:gd name="T58" fmla="*/ 16 w 23"/>
                    <a:gd name="T59" fmla="*/ 7 h 7"/>
                    <a:gd name="T60" fmla="*/ 18 w 23"/>
                    <a:gd name="T61" fmla="*/ 7 h 7"/>
                    <a:gd name="T62" fmla="*/ 18 w 23"/>
                    <a:gd name="T63" fmla="*/ 6 h 7"/>
                    <a:gd name="T64" fmla="*/ 20 w 23"/>
                    <a:gd name="T65" fmla="*/ 6 h 7"/>
                    <a:gd name="T66" fmla="*/ 21 w 23"/>
                    <a:gd name="T67" fmla="*/ 6 h 7"/>
                    <a:gd name="T68" fmla="*/ 23 w 23"/>
                    <a:gd name="T69" fmla="*/ 5 h 7"/>
                    <a:gd name="T70" fmla="*/ 23 w 23"/>
                    <a:gd name="T71" fmla="*/ 5 h 7"/>
                    <a:gd name="T72" fmla="*/ 23 w 23"/>
                    <a:gd name="T73" fmla="*/ 4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7"/>
                    <a:gd name="T113" fmla="*/ 23 w 23"/>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7">
                      <a:moveTo>
                        <a:pt x="23" y="4"/>
                      </a:moveTo>
                      <a:lnTo>
                        <a:pt x="23" y="4"/>
                      </a:lnTo>
                      <a:lnTo>
                        <a:pt x="21" y="5"/>
                      </a:lnTo>
                      <a:lnTo>
                        <a:pt x="20" y="5"/>
                      </a:lnTo>
                      <a:lnTo>
                        <a:pt x="18" y="5"/>
                      </a:lnTo>
                      <a:lnTo>
                        <a:pt x="16" y="5"/>
                      </a:lnTo>
                      <a:lnTo>
                        <a:pt x="14" y="5"/>
                      </a:lnTo>
                      <a:lnTo>
                        <a:pt x="13" y="5"/>
                      </a:lnTo>
                      <a:lnTo>
                        <a:pt x="11" y="4"/>
                      </a:lnTo>
                      <a:lnTo>
                        <a:pt x="10" y="4"/>
                      </a:lnTo>
                      <a:lnTo>
                        <a:pt x="8" y="3"/>
                      </a:lnTo>
                      <a:lnTo>
                        <a:pt x="7" y="3"/>
                      </a:lnTo>
                      <a:lnTo>
                        <a:pt x="5" y="2"/>
                      </a:lnTo>
                      <a:lnTo>
                        <a:pt x="4" y="2"/>
                      </a:lnTo>
                      <a:lnTo>
                        <a:pt x="2" y="1"/>
                      </a:lnTo>
                      <a:lnTo>
                        <a:pt x="1" y="0"/>
                      </a:lnTo>
                      <a:lnTo>
                        <a:pt x="0" y="0"/>
                      </a:lnTo>
                      <a:lnTo>
                        <a:pt x="0" y="1"/>
                      </a:lnTo>
                      <a:lnTo>
                        <a:pt x="1" y="2"/>
                      </a:lnTo>
                      <a:lnTo>
                        <a:pt x="2" y="2"/>
                      </a:lnTo>
                      <a:lnTo>
                        <a:pt x="3" y="3"/>
                      </a:lnTo>
                      <a:lnTo>
                        <a:pt x="5" y="4"/>
                      </a:lnTo>
                      <a:lnTo>
                        <a:pt x="6" y="4"/>
                      </a:lnTo>
                      <a:lnTo>
                        <a:pt x="8" y="5"/>
                      </a:lnTo>
                      <a:lnTo>
                        <a:pt x="10" y="5"/>
                      </a:lnTo>
                      <a:lnTo>
                        <a:pt x="11" y="6"/>
                      </a:lnTo>
                      <a:lnTo>
                        <a:pt x="13" y="6"/>
                      </a:lnTo>
                      <a:lnTo>
                        <a:pt x="14" y="6"/>
                      </a:lnTo>
                      <a:lnTo>
                        <a:pt x="16" y="7"/>
                      </a:lnTo>
                      <a:lnTo>
                        <a:pt x="18" y="7"/>
                      </a:lnTo>
                      <a:lnTo>
                        <a:pt x="18" y="6"/>
                      </a:lnTo>
                      <a:lnTo>
                        <a:pt x="20" y="6"/>
                      </a:lnTo>
                      <a:lnTo>
                        <a:pt x="21" y="6"/>
                      </a:lnTo>
                      <a:lnTo>
                        <a:pt x="23" y="5"/>
                      </a:lnTo>
                      <a:lnTo>
                        <a:pt x="23" y="4"/>
                      </a:lnTo>
                      <a:close/>
                    </a:path>
                  </a:pathLst>
                </a:custGeom>
                <a:solidFill>
                  <a:srgbClr val="000000"/>
                </a:solidFill>
                <a:ln w="9525">
                  <a:noFill/>
                  <a:round/>
                  <a:headEnd/>
                  <a:tailEnd/>
                </a:ln>
              </p:spPr>
              <p:txBody>
                <a:bodyPr/>
                <a:lstStyle/>
                <a:p>
                  <a:endParaRPr lang="en-US"/>
                </a:p>
              </p:txBody>
            </p:sp>
            <p:sp>
              <p:nvSpPr>
                <p:cNvPr id="3576" name="Freeform 637"/>
                <p:cNvSpPr>
                  <a:spLocks/>
                </p:cNvSpPr>
                <p:nvPr/>
              </p:nvSpPr>
              <p:spPr bwMode="gray">
                <a:xfrm>
                  <a:off x="4091" y="3349"/>
                  <a:ext cx="20" cy="14"/>
                </a:xfrm>
                <a:custGeom>
                  <a:avLst/>
                  <a:gdLst>
                    <a:gd name="T0" fmla="*/ 18 w 20"/>
                    <a:gd name="T1" fmla="*/ 0 h 14"/>
                    <a:gd name="T2" fmla="*/ 18 w 20"/>
                    <a:gd name="T3" fmla="*/ 0 h 14"/>
                    <a:gd name="T4" fmla="*/ 18 w 20"/>
                    <a:gd name="T5" fmla="*/ 1 h 14"/>
                    <a:gd name="T6" fmla="*/ 17 w 20"/>
                    <a:gd name="T7" fmla="*/ 2 h 14"/>
                    <a:gd name="T8" fmla="*/ 16 w 20"/>
                    <a:gd name="T9" fmla="*/ 3 h 14"/>
                    <a:gd name="T10" fmla="*/ 15 w 20"/>
                    <a:gd name="T11" fmla="*/ 4 h 14"/>
                    <a:gd name="T12" fmla="*/ 14 w 20"/>
                    <a:gd name="T13" fmla="*/ 5 h 14"/>
                    <a:gd name="T14" fmla="*/ 13 w 20"/>
                    <a:gd name="T15" fmla="*/ 6 h 14"/>
                    <a:gd name="T16" fmla="*/ 12 w 20"/>
                    <a:gd name="T17" fmla="*/ 7 h 14"/>
                    <a:gd name="T18" fmla="*/ 11 w 20"/>
                    <a:gd name="T19" fmla="*/ 8 h 14"/>
                    <a:gd name="T20" fmla="*/ 10 w 20"/>
                    <a:gd name="T21" fmla="*/ 9 h 14"/>
                    <a:gd name="T22" fmla="*/ 8 w 20"/>
                    <a:gd name="T23" fmla="*/ 9 h 14"/>
                    <a:gd name="T24" fmla="*/ 7 w 20"/>
                    <a:gd name="T25" fmla="*/ 10 h 14"/>
                    <a:gd name="T26" fmla="*/ 6 w 20"/>
                    <a:gd name="T27" fmla="*/ 11 h 14"/>
                    <a:gd name="T28" fmla="*/ 4 w 20"/>
                    <a:gd name="T29" fmla="*/ 11 h 14"/>
                    <a:gd name="T30" fmla="*/ 3 w 20"/>
                    <a:gd name="T31" fmla="*/ 12 h 14"/>
                    <a:gd name="T32" fmla="*/ 1 w 20"/>
                    <a:gd name="T33" fmla="*/ 13 h 14"/>
                    <a:gd name="T34" fmla="*/ 0 w 20"/>
                    <a:gd name="T35" fmla="*/ 13 h 14"/>
                    <a:gd name="T36" fmla="*/ 0 w 20"/>
                    <a:gd name="T37" fmla="*/ 14 h 14"/>
                    <a:gd name="T38" fmla="*/ 2 w 20"/>
                    <a:gd name="T39" fmla="*/ 14 h 14"/>
                    <a:gd name="T40" fmla="*/ 3 w 20"/>
                    <a:gd name="T41" fmla="*/ 13 h 14"/>
                    <a:gd name="T42" fmla="*/ 5 w 20"/>
                    <a:gd name="T43" fmla="*/ 13 h 14"/>
                    <a:gd name="T44" fmla="*/ 6 w 20"/>
                    <a:gd name="T45" fmla="*/ 12 h 14"/>
                    <a:gd name="T46" fmla="*/ 8 w 20"/>
                    <a:gd name="T47" fmla="*/ 12 h 14"/>
                    <a:gd name="T48" fmla="*/ 9 w 20"/>
                    <a:gd name="T49" fmla="*/ 11 h 14"/>
                    <a:gd name="T50" fmla="*/ 11 w 20"/>
                    <a:gd name="T51" fmla="*/ 10 h 14"/>
                    <a:gd name="T52" fmla="*/ 12 w 20"/>
                    <a:gd name="T53" fmla="*/ 9 h 14"/>
                    <a:gd name="T54" fmla="*/ 12 w 20"/>
                    <a:gd name="T55" fmla="*/ 8 h 14"/>
                    <a:gd name="T56" fmla="*/ 14 w 20"/>
                    <a:gd name="T57" fmla="*/ 7 h 14"/>
                    <a:gd name="T58" fmla="*/ 15 w 20"/>
                    <a:gd name="T59" fmla="*/ 6 h 14"/>
                    <a:gd name="T60" fmla="*/ 16 w 20"/>
                    <a:gd name="T61" fmla="*/ 5 h 14"/>
                    <a:gd name="T62" fmla="*/ 17 w 20"/>
                    <a:gd name="T63" fmla="*/ 4 h 14"/>
                    <a:gd name="T64" fmla="*/ 18 w 20"/>
                    <a:gd name="T65" fmla="*/ 2 h 14"/>
                    <a:gd name="T66" fmla="*/ 19 w 20"/>
                    <a:gd name="T67" fmla="*/ 2 h 14"/>
                    <a:gd name="T68" fmla="*/ 20 w 20"/>
                    <a:gd name="T69" fmla="*/ 0 h 14"/>
                    <a:gd name="T70" fmla="*/ 20 w 20"/>
                    <a:gd name="T71" fmla="*/ 0 h 14"/>
                    <a:gd name="T72" fmla="*/ 20 w 20"/>
                    <a:gd name="T73" fmla="*/ 0 h 14"/>
                    <a:gd name="T74" fmla="*/ 20 w 20"/>
                    <a:gd name="T75" fmla="*/ 0 h 14"/>
                    <a:gd name="T76" fmla="*/ 20 w 20"/>
                    <a:gd name="T77" fmla="*/ 0 h 14"/>
                    <a:gd name="T78" fmla="*/ 18 w 20"/>
                    <a:gd name="T79" fmla="*/ 0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
                    <a:gd name="T121" fmla="*/ 0 h 14"/>
                    <a:gd name="T122" fmla="*/ 20 w 20"/>
                    <a:gd name="T123" fmla="*/ 14 h 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 h="14">
                      <a:moveTo>
                        <a:pt x="18" y="0"/>
                      </a:moveTo>
                      <a:lnTo>
                        <a:pt x="18" y="0"/>
                      </a:lnTo>
                      <a:lnTo>
                        <a:pt x="18" y="1"/>
                      </a:lnTo>
                      <a:lnTo>
                        <a:pt x="17" y="2"/>
                      </a:lnTo>
                      <a:lnTo>
                        <a:pt x="16" y="3"/>
                      </a:lnTo>
                      <a:lnTo>
                        <a:pt x="15" y="4"/>
                      </a:lnTo>
                      <a:lnTo>
                        <a:pt x="14" y="5"/>
                      </a:lnTo>
                      <a:lnTo>
                        <a:pt x="13" y="6"/>
                      </a:lnTo>
                      <a:lnTo>
                        <a:pt x="12" y="7"/>
                      </a:lnTo>
                      <a:lnTo>
                        <a:pt x="11" y="8"/>
                      </a:lnTo>
                      <a:lnTo>
                        <a:pt x="10" y="9"/>
                      </a:lnTo>
                      <a:lnTo>
                        <a:pt x="8" y="9"/>
                      </a:lnTo>
                      <a:lnTo>
                        <a:pt x="7" y="10"/>
                      </a:lnTo>
                      <a:lnTo>
                        <a:pt x="6" y="11"/>
                      </a:lnTo>
                      <a:lnTo>
                        <a:pt x="4" y="11"/>
                      </a:lnTo>
                      <a:lnTo>
                        <a:pt x="3" y="12"/>
                      </a:lnTo>
                      <a:lnTo>
                        <a:pt x="1" y="13"/>
                      </a:lnTo>
                      <a:lnTo>
                        <a:pt x="0" y="13"/>
                      </a:lnTo>
                      <a:lnTo>
                        <a:pt x="0" y="14"/>
                      </a:lnTo>
                      <a:lnTo>
                        <a:pt x="2" y="14"/>
                      </a:lnTo>
                      <a:lnTo>
                        <a:pt x="3" y="13"/>
                      </a:lnTo>
                      <a:lnTo>
                        <a:pt x="5" y="13"/>
                      </a:lnTo>
                      <a:lnTo>
                        <a:pt x="6" y="12"/>
                      </a:lnTo>
                      <a:lnTo>
                        <a:pt x="8" y="12"/>
                      </a:lnTo>
                      <a:lnTo>
                        <a:pt x="9" y="11"/>
                      </a:lnTo>
                      <a:lnTo>
                        <a:pt x="11" y="10"/>
                      </a:lnTo>
                      <a:lnTo>
                        <a:pt x="12" y="9"/>
                      </a:lnTo>
                      <a:lnTo>
                        <a:pt x="12" y="8"/>
                      </a:lnTo>
                      <a:lnTo>
                        <a:pt x="14" y="7"/>
                      </a:lnTo>
                      <a:lnTo>
                        <a:pt x="15" y="6"/>
                      </a:lnTo>
                      <a:lnTo>
                        <a:pt x="16" y="5"/>
                      </a:lnTo>
                      <a:lnTo>
                        <a:pt x="17" y="4"/>
                      </a:lnTo>
                      <a:lnTo>
                        <a:pt x="18" y="2"/>
                      </a:lnTo>
                      <a:lnTo>
                        <a:pt x="19" y="2"/>
                      </a:lnTo>
                      <a:lnTo>
                        <a:pt x="20" y="0"/>
                      </a:lnTo>
                      <a:lnTo>
                        <a:pt x="18" y="0"/>
                      </a:lnTo>
                      <a:close/>
                    </a:path>
                  </a:pathLst>
                </a:custGeom>
                <a:solidFill>
                  <a:srgbClr val="000000"/>
                </a:solidFill>
                <a:ln w="9525">
                  <a:noFill/>
                  <a:round/>
                  <a:headEnd/>
                  <a:tailEnd/>
                </a:ln>
              </p:spPr>
              <p:txBody>
                <a:bodyPr/>
                <a:lstStyle/>
                <a:p>
                  <a:endParaRPr lang="en-US"/>
                </a:p>
              </p:txBody>
            </p:sp>
            <p:sp>
              <p:nvSpPr>
                <p:cNvPr id="3577" name="Freeform 638"/>
                <p:cNvSpPr>
                  <a:spLocks/>
                </p:cNvSpPr>
                <p:nvPr/>
              </p:nvSpPr>
              <p:spPr bwMode="gray">
                <a:xfrm>
                  <a:off x="4102" y="3328"/>
                  <a:ext cx="9" cy="21"/>
                </a:xfrm>
                <a:custGeom>
                  <a:avLst/>
                  <a:gdLst>
                    <a:gd name="T0" fmla="*/ 0 w 9"/>
                    <a:gd name="T1" fmla="*/ 1 h 21"/>
                    <a:gd name="T2" fmla="*/ 0 w 9"/>
                    <a:gd name="T3" fmla="*/ 1 h 21"/>
                    <a:gd name="T4" fmla="*/ 1 w 9"/>
                    <a:gd name="T5" fmla="*/ 3 h 21"/>
                    <a:gd name="T6" fmla="*/ 2 w 9"/>
                    <a:gd name="T7" fmla="*/ 4 h 21"/>
                    <a:gd name="T8" fmla="*/ 4 w 9"/>
                    <a:gd name="T9" fmla="*/ 7 h 21"/>
                    <a:gd name="T10" fmla="*/ 5 w 9"/>
                    <a:gd name="T11" fmla="*/ 10 h 21"/>
                    <a:gd name="T12" fmla="*/ 6 w 9"/>
                    <a:gd name="T13" fmla="*/ 12 h 21"/>
                    <a:gd name="T14" fmla="*/ 6 w 9"/>
                    <a:gd name="T15" fmla="*/ 15 h 21"/>
                    <a:gd name="T16" fmla="*/ 7 w 9"/>
                    <a:gd name="T17" fmla="*/ 18 h 21"/>
                    <a:gd name="T18" fmla="*/ 7 w 9"/>
                    <a:gd name="T19" fmla="*/ 21 h 21"/>
                    <a:gd name="T20" fmla="*/ 9 w 9"/>
                    <a:gd name="T21" fmla="*/ 21 h 21"/>
                    <a:gd name="T22" fmla="*/ 8 w 9"/>
                    <a:gd name="T23" fmla="*/ 18 h 21"/>
                    <a:gd name="T24" fmla="*/ 8 w 9"/>
                    <a:gd name="T25" fmla="*/ 15 h 21"/>
                    <a:gd name="T26" fmla="*/ 7 w 9"/>
                    <a:gd name="T27" fmla="*/ 12 h 21"/>
                    <a:gd name="T28" fmla="*/ 6 w 9"/>
                    <a:gd name="T29" fmla="*/ 9 h 21"/>
                    <a:gd name="T30" fmla="*/ 5 w 9"/>
                    <a:gd name="T31" fmla="*/ 6 h 21"/>
                    <a:gd name="T32" fmla="*/ 4 w 9"/>
                    <a:gd name="T33" fmla="*/ 4 h 21"/>
                    <a:gd name="T34" fmla="*/ 2 w 9"/>
                    <a:gd name="T35" fmla="*/ 2 h 21"/>
                    <a:gd name="T36" fmla="*/ 1 w 9"/>
                    <a:gd name="T37" fmla="*/ 0 h 21"/>
                    <a:gd name="T38" fmla="*/ 1 w 9"/>
                    <a:gd name="T39" fmla="*/ 0 h 21"/>
                    <a:gd name="T40" fmla="*/ 0 w 9"/>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1"/>
                    <a:gd name="T65" fmla="*/ 9 w 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1">
                      <a:moveTo>
                        <a:pt x="0" y="1"/>
                      </a:moveTo>
                      <a:lnTo>
                        <a:pt x="0" y="1"/>
                      </a:lnTo>
                      <a:lnTo>
                        <a:pt x="1" y="3"/>
                      </a:lnTo>
                      <a:lnTo>
                        <a:pt x="2" y="4"/>
                      </a:lnTo>
                      <a:lnTo>
                        <a:pt x="4" y="7"/>
                      </a:lnTo>
                      <a:lnTo>
                        <a:pt x="5" y="10"/>
                      </a:lnTo>
                      <a:lnTo>
                        <a:pt x="6" y="12"/>
                      </a:lnTo>
                      <a:lnTo>
                        <a:pt x="6" y="15"/>
                      </a:lnTo>
                      <a:lnTo>
                        <a:pt x="7" y="18"/>
                      </a:lnTo>
                      <a:lnTo>
                        <a:pt x="7" y="21"/>
                      </a:lnTo>
                      <a:lnTo>
                        <a:pt x="9" y="21"/>
                      </a:lnTo>
                      <a:lnTo>
                        <a:pt x="8" y="18"/>
                      </a:lnTo>
                      <a:lnTo>
                        <a:pt x="8" y="15"/>
                      </a:lnTo>
                      <a:lnTo>
                        <a:pt x="7" y="12"/>
                      </a:lnTo>
                      <a:lnTo>
                        <a:pt x="6" y="9"/>
                      </a:lnTo>
                      <a:lnTo>
                        <a:pt x="5" y="6"/>
                      </a:lnTo>
                      <a:lnTo>
                        <a:pt x="4" y="4"/>
                      </a:lnTo>
                      <a:lnTo>
                        <a:pt x="2" y="2"/>
                      </a:lnTo>
                      <a:lnTo>
                        <a:pt x="1" y="0"/>
                      </a:lnTo>
                      <a:lnTo>
                        <a:pt x="0" y="1"/>
                      </a:lnTo>
                      <a:close/>
                    </a:path>
                  </a:pathLst>
                </a:custGeom>
                <a:solidFill>
                  <a:srgbClr val="000000"/>
                </a:solidFill>
                <a:ln w="9525">
                  <a:noFill/>
                  <a:round/>
                  <a:headEnd/>
                  <a:tailEnd/>
                </a:ln>
              </p:spPr>
              <p:txBody>
                <a:bodyPr/>
                <a:lstStyle/>
                <a:p>
                  <a:endParaRPr lang="en-US"/>
                </a:p>
              </p:txBody>
            </p:sp>
            <p:sp>
              <p:nvSpPr>
                <p:cNvPr id="3578" name="Freeform 639"/>
                <p:cNvSpPr>
                  <a:spLocks/>
                </p:cNvSpPr>
                <p:nvPr/>
              </p:nvSpPr>
              <p:spPr bwMode="gray">
                <a:xfrm>
                  <a:off x="4093" y="3320"/>
                  <a:ext cx="10" cy="9"/>
                </a:xfrm>
                <a:custGeom>
                  <a:avLst/>
                  <a:gdLst>
                    <a:gd name="T0" fmla="*/ 0 w 10"/>
                    <a:gd name="T1" fmla="*/ 2 h 9"/>
                    <a:gd name="T2" fmla="*/ 0 w 10"/>
                    <a:gd name="T3" fmla="*/ 2 h 9"/>
                    <a:gd name="T4" fmla="*/ 1 w 10"/>
                    <a:gd name="T5" fmla="*/ 2 h 9"/>
                    <a:gd name="T6" fmla="*/ 3 w 10"/>
                    <a:gd name="T7" fmla="*/ 3 h 9"/>
                    <a:gd name="T8" fmla="*/ 4 w 10"/>
                    <a:gd name="T9" fmla="*/ 4 h 9"/>
                    <a:gd name="T10" fmla="*/ 5 w 10"/>
                    <a:gd name="T11" fmla="*/ 5 h 9"/>
                    <a:gd name="T12" fmla="*/ 6 w 10"/>
                    <a:gd name="T13" fmla="*/ 6 h 9"/>
                    <a:gd name="T14" fmla="*/ 7 w 10"/>
                    <a:gd name="T15" fmla="*/ 7 h 9"/>
                    <a:gd name="T16" fmla="*/ 8 w 10"/>
                    <a:gd name="T17" fmla="*/ 8 h 9"/>
                    <a:gd name="T18" fmla="*/ 9 w 10"/>
                    <a:gd name="T19" fmla="*/ 9 h 9"/>
                    <a:gd name="T20" fmla="*/ 10 w 10"/>
                    <a:gd name="T21" fmla="*/ 8 h 9"/>
                    <a:gd name="T22" fmla="*/ 9 w 10"/>
                    <a:gd name="T23" fmla="*/ 7 h 9"/>
                    <a:gd name="T24" fmla="*/ 8 w 10"/>
                    <a:gd name="T25" fmla="*/ 6 h 9"/>
                    <a:gd name="T26" fmla="*/ 7 w 10"/>
                    <a:gd name="T27" fmla="*/ 5 h 9"/>
                    <a:gd name="T28" fmla="*/ 6 w 10"/>
                    <a:gd name="T29" fmla="*/ 4 h 9"/>
                    <a:gd name="T30" fmla="*/ 5 w 10"/>
                    <a:gd name="T31" fmla="*/ 3 h 9"/>
                    <a:gd name="T32" fmla="*/ 3 w 10"/>
                    <a:gd name="T33" fmla="*/ 2 h 9"/>
                    <a:gd name="T34" fmla="*/ 2 w 10"/>
                    <a:gd name="T35" fmla="*/ 1 h 9"/>
                    <a:gd name="T36" fmla="*/ 1 w 10"/>
                    <a:gd name="T37" fmla="*/ 0 h 9"/>
                    <a:gd name="T38" fmla="*/ 1 w 10"/>
                    <a:gd name="T39" fmla="*/ 0 h 9"/>
                    <a:gd name="T40" fmla="*/ 0 w 10"/>
                    <a:gd name="T41" fmla="*/ 2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0" y="2"/>
                      </a:moveTo>
                      <a:lnTo>
                        <a:pt x="0" y="2"/>
                      </a:lnTo>
                      <a:lnTo>
                        <a:pt x="1" y="2"/>
                      </a:lnTo>
                      <a:lnTo>
                        <a:pt x="3" y="3"/>
                      </a:lnTo>
                      <a:lnTo>
                        <a:pt x="4" y="4"/>
                      </a:lnTo>
                      <a:lnTo>
                        <a:pt x="5" y="5"/>
                      </a:lnTo>
                      <a:lnTo>
                        <a:pt x="6" y="6"/>
                      </a:lnTo>
                      <a:lnTo>
                        <a:pt x="7" y="7"/>
                      </a:lnTo>
                      <a:lnTo>
                        <a:pt x="8" y="8"/>
                      </a:lnTo>
                      <a:lnTo>
                        <a:pt x="9" y="9"/>
                      </a:lnTo>
                      <a:lnTo>
                        <a:pt x="10" y="8"/>
                      </a:lnTo>
                      <a:lnTo>
                        <a:pt x="9" y="7"/>
                      </a:lnTo>
                      <a:lnTo>
                        <a:pt x="8" y="6"/>
                      </a:lnTo>
                      <a:lnTo>
                        <a:pt x="7" y="5"/>
                      </a:lnTo>
                      <a:lnTo>
                        <a:pt x="6" y="4"/>
                      </a:lnTo>
                      <a:lnTo>
                        <a:pt x="5" y="3"/>
                      </a:lnTo>
                      <a:lnTo>
                        <a:pt x="3" y="2"/>
                      </a:lnTo>
                      <a:lnTo>
                        <a:pt x="2" y="1"/>
                      </a:lnTo>
                      <a:lnTo>
                        <a:pt x="1" y="0"/>
                      </a:lnTo>
                      <a:lnTo>
                        <a:pt x="0" y="2"/>
                      </a:lnTo>
                      <a:close/>
                    </a:path>
                  </a:pathLst>
                </a:custGeom>
                <a:solidFill>
                  <a:srgbClr val="000000"/>
                </a:solidFill>
                <a:ln w="9525">
                  <a:noFill/>
                  <a:round/>
                  <a:headEnd/>
                  <a:tailEnd/>
                </a:ln>
              </p:spPr>
              <p:txBody>
                <a:bodyPr/>
                <a:lstStyle/>
                <a:p>
                  <a:endParaRPr lang="en-US"/>
                </a:p>
              </p:txBody>
            </p:sp>
            <p:sp>
              <p:nvSpPr>
                <p:cNvPr id="3579" name="Freeform 640"/>
                <p:cNvSpPr>
                  <a:spLocks/>
                </p:cNvSpPr>
                <p:nvPr/>
              </p:nvSpPr>
              <p:spPr bwMode="gray">
                <a:xfrm>
                  <a:off x="4085" y="3316"/>
                  <a:ext cx="9" cy="6"/>
                </a:xfrm>
                <a:custGeom>
                  <a:avLst/>
                  <a:gdLst>
                    <a:gd name="T0" fmla="*/ 0 w 9"/>
                    <a:gd name="T1" fmla="*/ 1 h 6"/>
                    <a:gd name="T2" fmla="*/ 0 w 9"/>
                    <a:gd name="T3" fmla="*/ 1 h 6"/>
                    <a:gd name="T4" fmla="*/ 1 w 9"/>
                    <a:gd name="T5" fmla="*/ 2 h 6"/>
                    <a:gd name="T6" fmla="*/ 2 w 9"/>
                    <a:gd name="T7" fmla="*/ 3 h 6"/>
                    <a:gd name="T8" fmla="*/ 3 w 9"/>
                    <a:gd name="T9" fmla="*/ 3 h 6"/>
                    <a:gd name="T10" fmla="*/ 4 w 9"/>
                    <a:gd name="T11" fmla="*/ 3 h 6"/>
                    <a:gd name="T12" fmla="*/ 5 w 9"/>
                    <a:gd name="T13" fmla="*/ 4 h 6"/>
                    <a:gd name="T14" fmla="*/ 6 w 9"/>
                    <a:gd name="T15" fmla="*/ 4 h 6"/>
                    <a:gd name="T16" fmla="*/ 7 w 9"/>
                    <a:gd name="T17" fmla="*/ 5 h 6"/>
                    <a:gd name="T18" fmla="*/ 8 w 9"/>
                    <a:gd name="T19" fmla="*/ 6 h 6"/>
                    <a:gd name="T20" fmla="*/ 9 w 9"/>
                    <a:gd name="T21" fmla="*/ 4 h 6"/>
                    <a:gd name="T22" fmla="*/ 8 w 9"/>
                    <a:gd name="T23" fmla="*/ 4 h 6"/>
                    <a:gd name="T24" fmla="*/ 7 w 9"/>
                    <a:gd name="T25" fmla="*/ 3 h 6"/>
                    <a:gd name="T26" fmla="*/ 6 w 9"/>
                    <a:gd name="T27" fmla="*/ 2 h 6"/>
                    <a:gd name="T28" fmla="*/ 5 w 9"/>
                    <a:gd name="T29" fmla="*/ 2 h 6"/>
                    <a:gd name="T30" fmla="*/ 4 w 9"/>
                    <a:gd name="T31" fmla="*/ 1 h 6"/>
                    <a:gd name="T32" fmla="*/ 2 w 9"/>
                    <a:gd name="T33" fmla="*/ 1 h 6"/>
                    <a:gd name="T34" fmla="*/ 1 w 9"/>
                    <a:gd name="T35" fmla="*/ 1 h 6"/>
                    <a:gd name="T36" fmla="*/ 1 w 9"/>
                    <a:gd name="T37" fmla="*/ 0 h 6"/>
                    <a:gd name="T38" fmla="*/ 1 w 9"/>
                    <a:gd name="T39" fmla="*/ 0 h 6"/>
                    <a:gd name="T40" fmla="*/ 0 w 9"/>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6"/>
                    <a:gd name="T65" fmla="*/ 9 w 9"/>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6">
                      <a:moveTo>
                        <a:pt x="0" y="1"/>
                      </a:moveTo>
                      <a:lnTo>
                        <a:pt x="0" y="1"/>
                      </a:lnTo>
                      <a:lnTo>
                        <a:pt x="1" y="2"/>
                      </a:lnTo>
                      <a:lnTo>
                        <a:pt x="2" y="3"/>
                      </a:lnTo>
                      <a:lnTo>
                        <a:pt x="3" y="3"/>
                      </a:lnTo>
                      <a:lnTo>
                        <a:pt x="4" y="3"/>
                      </a:lnTo>
                      <a:lnTo>
                        <a:pt x="5" y="4"/>
                      </a:lnTo>
                      <a:lnTo>
                        <a:pt x="6" y="4"/>
                      </a:lnTo>
                      <a:lnTo>
                        <a:pt x="7" y="5"/>
                      </a:lnTo>
                      <a:lnTo>
                        <a:pt x="8" y="6"/>
                      </a:lnTo>
                      <a:lnTo>
                        <a:pt x="9" y="4"/>
                      </a:lnTo>
                      <a:lnTo>
                        <a:pt x="8" y="4"/>
                      </a:lnTo>
                      <a:lnTo>
                        <a:pt x="7" y="3"/>
                      </a:lnTo>
                      <a:lnTo>
                        <a:pt x="6" y="2"/>
                      </a:lnTo>
                      <a:lnTo>
                        <a:pt x="5" y="2"/>
                      </a:lnTo>
                      <a:lnTo>
                        <a:pt x="4" y="1"/>
                      </a:lnTo>
                      <a:lnTo>
                        <a:pt x="2" y="1"/>
                      </a:lnTo>
                      <a:lnTo>
                        <a:pt x="1" y="1"/>
                      </a:lnTo>
                      <a:lnTo>
                        <a:pt x="1" y="0"/>
                      </a:lnTo>
                      <a:lnTo>
                        <a:pt x="0" y="1"/>
                      </a:lnTo>
                      <a:close/>
                    </a:path>
                  </a:pathLst>
                </a:custGeom>
                <a:solidFill>
                  <a:srgbClr val="000000"/>
                </a:solidFill>
                <a:ln w="9525">
                  <a:noFill/>
                  <a:round/>
                  <a:headEnd/>
                  <a:tailEnd/>
                </a:ln>
              </p:spPr>
              <p:txBody>
                <a:bodyPr/>
                <a:lstStyle/>
                <a:p>
                  <a:endParaRPr lang="en-US"/>
                </a:p>
              </p:txBody>
            </p:sp>
            <p:sp>
              <p:nvSpPr>
                <p:cNvPr id="3580" name="Freeform 641"/>
                <p:cNvSpPr>
                  <a:spLocks/>
                </p:cNvSpPr>
                <p:nvPr/>
              </p:nvSpPr>
              <p:spPr bwMode="gray">
                <a:xfrm>
                  <a:off x="4081" y="3316"/>
                  <a:ext cx="5" cy="1"/>
                </a:xfrm>
                <a:custGeom>
                  <a:avLst/>
                  <a:gdLst>
                    <a:gd name="T0" fmla="*/ 0 w 5"/>
                    <a:gd name="T1" fmla="*/ 1 h 1"/>
                    <a:gd name="T2" fmla="*/ 0 w 5"/>
                    <a:gd name="T3" fmla="*/ 1 h 1"/>
                    <a:gd name="T4" fmla="*/ 1 w 5"/>
                    <a:gd name="T5" fmla="*/ 1 h 1"/>
                    <a:gd name="T6" fmla="*/ 1 w 5"/>
                    <a:gd name="T7" fmla="*/ 1 h 1"/>
                    <a:gd name="T8" fmla="*/ 2 w 5"/>
                    <a:gd name="T9" fmla="*/ 1 h 1"/>
                    <a:gd name="T10" fmla="*/ 3 w 5"/>
                    <a:gd name="T11" fmla="*/ 1 h 1"/>
                    <a:gd name="T12" fmla="*/ 3 w 5"/>
                    <a:gd name="T13" fmla="*/ 1 h 1"/>
                    <a:gd name="T14" fmla="*/ 4 w 5"/>
                    <a:gd name="T15" fmla="*/ 1 h 1"/>
                    <a:gd name="T16" fmla="*/ 4 w 5"/>
                    <a:gd name="T17" fmla="*/ 1 h 1"/>
                    <a:gd name="T18" fmla="*/ 4 w 5"/>
                    <a:gd name="T19" fmla="*/ 1 h 1"/>
                    <a:gd name="T20" fmla="*/ 5 w 5"/>
                    <a:gd name="T21" fmla="*/ 0 h 1"/>
                    <a:gd name="T22" fmla="*/ 5 w 5"/>
                    <a:gd name="T23" fmla="*/ 0 h 1"/>
                    <a:gd name="T24" fmla="*/ 4 w 5"/>
                    <a:gd name="T25" fmla="*/ 0 h 1"/>
                    <a:gd name="T26" fmla="*/ 3 w 5"/>
                    <a:gd name="T27" fmla="*/ 0 h 1"/>
                    <a:gd name="T28" fmla="*/ 3 w 5"/>
                    <a:gd name="T29" fmla="*/ 0 h 1"/>
                    <a:gd name="T30" fmla="*/ 2 w 5"/>
                    <a:gd name="T31" fmla="*/ 0 h 1"/>
                    <a:gd name="T32" fmla="*/ 1 w 5"/>
                    <a:gd name="T33" fmla="*/ 0 h 1"/>
                    <a:gd name="T34" fmla="*/ 1 w 5"/>
                    <a:gd name="T35" fmla="*/ 0 h 1"/>
                    <a:gd name="T36" fmla="*/ 0 w 5"/>
                    <a:gd name="T37" fmla="*/ 0 h 1"/>
                    <a:gd name="T38" fmla="*/ 0 w 5"/>
                    <a:gd name="T39" fmla="*/ 0 h 1"/>
                    <a:gd name="T40" fmla="*/ 0 w 5"/>
                    <a:gd name="T41" fmla="*/ 1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1"/>
                    <a:gd name="T65" fmla="*/ 5 w 5"/>
                    <a:gd name="T66" fmla="*/ 1 h 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1">
                      <a:moveTo>
                        <a:pt x="0" y="1"/>
                      </a:moveTo>
                      <a:lnTo>
                        <a:pt x="0" y="1"/>
                      </a:lnTo>
                      <a:lnTo>
                        <a:pt x="1" y="1"/>
                      </a:lnTo>
                      <a:lnTo>
                        <a:pt x="2" y="1"/>
                      </a:lnTo>
                      <a:lnTo>
                        <a:pt x="3" y="1"/>
                      </a:lnTo>
                      <a:lnTo>
                        <a:pt x="4" y="1"/>
                      </a:lnTo>
                      <a:lnTo>
                        <a:pt x="5" y="0"/>
                      </a:lnTo>
                      <a:lnTo>
                        <a:pt x="4" y="0"/>
                      </a:lnTo>
                      <a:lnTo>
                        <a:pt x="3" y="0"/>
                      </a:lnTo>
                      <a:lnTo>
                        <a:pt x="2" y="0"/>
                      </a:lnTo>
                      <a:lnTo>
                        <a:pt x="1" y="0"/>
                      </a:lnTo>
                      <a:lnTo>
                        <a:pt x="0" y="0"/>
                      </a:lnTo>
                      <a:lnTo>
                        <a:pt x="0" y="1"/>
                      </a:lnTo>
                      <a:close/>
                    </a:path>
                  </a:pathLst>
                </a:custGeom>
                <a:solidFill>
                  <a:srgbClr val="000000"/>
                </a:solidFill>
                <a:ln w="9525">
                  <a:noFill/>
                  <a:round/>
                  <a:headEnd/>
                  <a:tailEnd/>
                </a:ln>
              </p:spPr>
              <p:txBody>
                <a:bodyPr/>
                <a:lstStyle/>
                <a:p>
                  <a:endParaRPr lang="en-US"/>
                </a:p>
              </p:txBody>
            </p:sp>
            <p:sp>
              <p:nvSpPr>
                <p:cNvPr id="3581" name="Freeform 642"/>
                <p:cNvSpPr>
                  <a:spLocks/>
                </p:cNvSpPr>
                <p:nvPr/>
              </p:nvSpPr>
              <p:spPr bwMode="gray">
                <a:xfrm>
                  <a:off x="4067" y="3316"/>
                  <a:ext cx="14" cy="3"/>
                </a:xfrm>
                <a:custGeom>
                  <a:avLst/>
                  <a:gdLst>
                    <a:gd name="T0" fmla="*/ 0 w 14"/>
                    <a:gd name="T1" fmla="*/ 3 h 3"/>
                    <a:gd name="T2" fmla="*/ 0 w 14"/>
                    <a:gd name="T3" fmla="*/ 3 h 3"/>
                    <a:gd name="T4" fmla="*/ 2 w 14"/>
                    <a:gd name="T5" fmla="*/ 3 h 3"/>
                    <a:gd name="T6" fmla="*/ 3 w 14"/>
                    <a:gd name="T7" fmla="*/ 2 h 3"/>
                    <a:gd name="T8" fmla="*/ 5 w 14"/>
                    <a:gd name="T9" fmla="*/ 2 h 3"/>
                    <a:gd name="T10" fmla="*/ 7 w 14"/>
                    <a:gd name="T11" fmla="*/ 2 h 3"/>
                    <a:gd name="T12" fmla="*/ 9 w 14"/>
                    <a:gd name="T13" fmla="*/ 2 h 3"/>
                    <a:gd name="T14" fmla="*/ 11 w 14"/>
                    <a:gd name="T15" fmla="*/ 2 h 3"/>
                    <a:gd name="T16" fmla="*/ 12 w 14"/>
                    <a:gd name="T17" fmla="*/ 1 h 3"/>
                    <a:gd name="T18" fmla="*/ 14 w 14"/>
                    <a:gd name="T19" fmla="*/ 1 h 3"/>
                    <a:gd name="T20" fmla="*/ 14 w 14"/>
                    <a:gd name="T21" fmla="*/ 0 h 3"/>
                    <a:gd name="T22" fmla="*/ 12 w 14"/>
                    <a:gd name="T23" fmla="*/ 0 h 3"/>
                    <a:gd name="T24" fmla="*/ 11 w 14"/>
                    <a:gd name="T25" fmla="*/ 0 h 3"/>
                    <a:gd name="T26" fmla="*/ 9 w 14"/>
                    <a:gd name="T27" fmla="*/ 0 h 3"/>
                    <a:gd name="T28" fmla="*/ 7 w 14"/>
                    <a:gd name="T29" fmla="*/ 0 h 3"/>
                    <a:gd name="T30" fmla="*/ 5 w 14"/>
                    <a:gd name="T31" fmla="*/ 1 h 3"/>
                    <a:gd name="T32" fmla="*/ 3 w 14"/>
                    <a:gd name="T33" fmla="*/ 1 h 3"/>
                    <a:gd name="T34" fmla="*/ 2 w 14"/>
                    <a:gd name="T35" fmla="*/ 1 h 3"/>
                    <a:gd name="T36" fmla="*/ 0 w 14"/>
                    <a:gd name="T37" fmla="*/ 1 h 3"/>
                    <a:gd name="T38" fmla="*/ 0 w 14"/>
                    <a:gd name="T39" fmla="*/ 1 h 3"/>
                    <a:gd name="T40" fmla="*/ 0 w 14"/>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
                    <a:gd name="T65" fmla="*/ 14 w 14"/>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
                      <a:moveTo>
                        <a:pt x="0" y="3"/>
                      </a:moveTo>
                      <a:lnTo>
                        <a:pt x="0" y="3"/>
                      </a:lnTo>
                      <a:lnTo>
                        <a:pt x="2" y="3"/>
                      </a:lnTo>
                      <a:lnTo>
                        <a:pt x="3" y="2"/>
                      </a:lnTo>
                      <a:lnTo>
                        <a:pt x="5" y="2"/>
                      </a:lnTo>
                      <a:lnTo>
                        <a:pt x="7" y="2"/>
                      </a:lnTo>
                      <a:lnTo>
                        <a:pt x="9" y="2"/>
                      </a:lnTo>
                      <a:lnTo>
                        <a:pt x="11" y="2"/>
                      </a:lnTo>
                      <a:lnTo>
                        <a:pt x="12" y="1"/>
                      </a:lnTo>
                      <a:lnTo>
                        <a:pt x="14" y="1"/>
                      </a:lnTo>
                      <a:lnTo>
                        <a:pt x="14" y="0"/>
                      </a:lnTo>
                      <a:lnTo>
                        <a:pt x="12" y="0"/>
                      </a:lnTo>
                      <a:lnTo>
                        <a:pt x="11" y="0"/>
                      </a:lnTo>
                      <a:lnTo>
                        <a:pt x="9" y="0"/>
                      </a:lnTo>
                      <a:lnTo>
                        <a:pt x="7" y="0"/>
                      </a:lnTo>
                      <a:lnTo>
                        <a:pt x="5" y="1"/>
                      </a:lnTo>
                      <a:lnTo>
                        <a:pt x="3" y="1"/>
                      </a:lnTo>
                      <a:lnTo>
                        <a:pt x="2" y="1"/>
                      </a:lnTo>
                      <a:lnTo>
                        <a:pt x="0" y="1"/>
                      </a:lnTo>
                      <a:lnTo>
                        <a:pt x="0" y="3"/>
                      </a:lnTo>
                      <a:close/>
                    </a:path>
                  </a:pathLst>
                </a:custGeom>
                <a:solidFill>
                  <a:srgbClr val="000000"/>
                </a:solidFill>
                <a:ln w="9525">
                  <a:noFill/>
                  <a:round/>
                  <a:headEnd/>
                  <a:tailEnd/>
                </a:ln>
              </p:spPr>
              <p:txBody>
                <a:bodyPr/>
                <a:lstStyle/>
                <a:p>
                  <a:endParaRPr lang="en-US"/>
                </a:p>
              </p:txBody>
            </p:sp>
            <p:sp>
              <p:nvSpPr>
                <p:cNvPr id="3582" name="Freeform 643"/>
                <p:cNvSpPr>
                  <a:spLocks/>
                </p:cNvSpPr>
                <p:nvPr/>
              </p:nvSpPr>
              <p:spPr bwMode="gray">
                <a:xfrm>
                  <a:off x="4061" y="3316"/>
                  <a:ext cx="6" cy="3"/>
                </a:xfrm>
                <a:custGeom>
                  <a:avLst/>
                  <a:gdLst>
                    <a:gd name="T0" fmla="*/ 0 w 6"/>
                    <a:gd name="T1" fmla="*/ 2 h 3"/>
                    <a:gd name="T2" fmla="*/ 0 w 6"/>
                    <a:gd name="T3" fmla="*/ 2 h 3"/>
                    <a:gd name="T4" fmla="*/ 1 w 6"/>
                    <a:gd name="T5" fmla="*/ 2 h 3"/>
                    <a:gd name="T6" fmla="*/ 1 w 6"/>
                    <a:gd name="T7" fmla="*/ 2 h 3"/>
                    <a:gd name="T8" fmla="*/ 2 w 6"/>
                    <a:gd name="T9" fmla="*/ 2 h 3"/>
                    <a:gd name="T10" fmla="*/ 3 w 6"/>
                    <a:gd name="T11" fmla="*/ 2 h 3"/>
                    <a:gd name="T12" fmla="*/ 4 w 6"/>
                    <a:gd name="T13" fmla="*/ 2 h 3"/>
                    <a:gd name="T14" fmla="*/ 4 w 6"/>
                    <a:gd name="T15" fmla="*/ 3 h 3"/>
                    <a:gd name="T16" fmla="*/ 5 w 6"/>
                    <a:gd name="T17" fmla="*/ 3 h 3"/>
                    <a:gd name="T18" fmla="*/ 6 w 6"/>
                    <a:gd name="T19" fmla="*/ 3 h 3"/>
                    <a:gd name="T20" fmla="*/ 6 w 6"/>
                    <a:gd name="T21" fmla="*/ 1 h 3"/>
                    <a:gd name="T22" fmla="*/ 5 w 6"/>
                    <a:gd name="T23" fmla="*/ 1 h 3"/>
                    <a:gd name="T24" fmla="*/ 5 w 6"/>
                    <a:gd name="T25" fmla="*/ 1 h 3"/>
                    <a:gd name="T26" fmla="*/ 4 w 6"/>
                    <a:gd name="T27" fmla="*/ 1 h 3"/>
                    <a:gd name="T28" fmla="*/ 3 w 6"/>
                    <a:gd name="T29" fmla="*/ 1 h 3"/>
                    <a:gd name="T30" fmla="*/ 2 w 6"/>
                    <a:gd name="T31" fmla="*/ 0 h 3"/>
                    <a:gd name="T32" fmla="*/ 1 w 6"/>
                    <a:gd name="T33" fmla="*/ 0 h 3"/>
                    <a:gd name="T34" fmla="*/ 0 w 6"/>
                    <a:gd name="T35" fmla="*/ 0 h 3"/>
                    <a:gd name="T36" fmla="*/ 0 w 6"/>
                    <a:gd name="T37" fmla="*/ 1 h 3"/>
                    <a:gd name="T38" fmla="*/ 0 w 6"/>
                    <a:gd name="T39" fmla="*/ 1 h 3"/>
                    <a:gd name="T40" fmla="*/ 0 w 6"/>
                    <a:gd name="T41" fmla="*/ 2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
                    <a:gd name="T65" fmla="*/ 6 w 6"/>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
                      <a:moveTo>
                        <a:pt x="0" y="2"/>
                      </a:moveTo>
                      <a:lnTo>
                        <a:pt x="0" y="2"/>
                      </a:lnTo>
                      <a:lnTo>
                        <a:pt x="1" y="2"/>
                      </a:lnTo>
                      <a:lnTo>
                        <a:pt x="2" y="2"/>
                      </a:lnTo>
                      <a:lnTo>
                        <a:pt x="3" y="2"/>
                      </a:lnTo>
                      <a:lnTo>
                        <a:pt x="4" y="2"/>
                      </a:lnTo>
                      <a:lnTo>
                        <a:pt x="4" y="3"/>
                      </a:lnTo>
                      <a:lnTo>
                        <a:pt x="5" y="3"/>
                      </a:lnTo>
                      <a:lnTo>
                        <a:pt x="6" y="3"/>
                      </a:lnTo>
                      <a:lnTo>
                        <a:pt x="6" y="1"/>
                      </a:lnTo>
                      <a:lnTo>
                        <a:pt x="5" y="1"/>
                      </a:lnTo>
                      <a:lnTo>
                        <a:pt x="4" y="1"/>
                      </a:lnTo>
                      <a:lnTo>
                        <a:pt x="3" y="1"/>
                      </a:lnTo>
                      <a:lnTo>
                        <a:pt x="2" y="0"/>
                      </a:lnTo>
                      <a:lnTo>
                        <a:pt x="1" y="0"/>
                      </a:lnTo>
                      <a:lnTo>
                        <a:pt x="0" y="0"/>
                      </a:lnTo>
                      <a:lnTo>
                        <a:pt x="0" y="1"/>
                      </a:lnTo>
                      <a:lnTo>
                        <a:pt x="0" y="2"/>
                      </a:lnTo>
                      <a:close/>
                    </a:path>
                  </a:pathLst>
                </a:custGeom>
                <a:solidFill>
                  <a:srgbClr val="000000"/>
                </a:solidFill>
                <a:ln w="9525">
                  <a:noFill/>
                  <a:round/>
                  <a:headEnd/>
                  <a:tailEnd/>
                </a:ln>
              </p:spPr>
              <p:txBody>
                <a:bodyPr/>
                <a:lstStyle/>
                <a:p>
                  <a:endParaRPr lang="en-US"/>
                </a:p>
              </p:txBody>
            </p:sp>
            <p:sp>
              <p:nvSpPr>
                <p:cNvPr id="3583" name="Freeform 644"/>
                <p:cNvSpPr>
                  <a:spLocks/>
                </p:cNvSpPr>
                <p:nvPr/>
              </p:nvSpPr>
              <p:spPr bwMode="gray">
                <a:xfrm>
                  <a:off x="4055" y="3317"/>
                  <a:ext cx="6" cy="4"/>
                </a:xfrm>
                <a:custGeom>
                  <a:avLst/>
                  <a:gdLst>
                    <a:gd name="T0" fmla="*/ 1 w 6"/>
                    <a:gd name="T1" fmla="*/ 4 h 4"/>
                    <a:gd name="T2" fmla="*/ 1 w 6"/>
                    <a:gd name="T3" fmla="*/ 4 h 4"/>
                    <a:gd name="T4" fmla="*/ 2 w 6"/>
                    <a:gd name="T5" fmla="*/ 4 h 4"/>
                    <a:gd name="T6" fmla="*/ 3 w 6"/>
                    <a:gd name="T7" fmla="*/ 3 h 4"/>
                    <a:gd name="T8" fmla="*/ 3 w 6"/>
                    <a:gd name="T9" fmla="*/ 3 h 4"/>
                    <a:gd name="T10" fmla="*/ 4 w 6"/>
                    <a:gd name="T11" fmla="*/ 2 h 4"/>
                    <a:gd name="T12" fmla="*/ 4 w 6"/>
                    <a:gd name="T13" fmla="*/ 2 h 4"/>
                    <a:gd name="T14" fmla="*/ 5 w 6"/>
                    <a:gd name="T15" fmla="*/ 2 h 4"/>
                    <a:gd name="T16" fmla="*/ 6 w 6"/>
                    <a:gd name="T17" fmla="*/ 1 h 4"/>
                    <a:gd name="T18" fmla="*/ 6 w 6"/>
                    <a:gd name="T19" fmla="*/ 1 h 4"/>
                    <a:gd name="T20" fmla="*/ 6 w 6"/>
                    <a:gd name="T21" fmla="*/ 0 h 4"/>
                    <a:gd name="T22" fmla="*/ 5 w 6"/>
                    <a:gd name="T23" fmla="*/ 0 h 4"/>
                    <a:gd name="T24" fmla="*/ 4 w 6"/>
                    <a:gd name="T25" fmla="*/ 0 h 4"/>
                    <a:gd name="T26" fmla="*/ 3 w 6"/>
                    <a:gd name="T27" fmla="*/ 1 h 4"/>
                    <a:gd name="T28" fmla="*/ 3 w 6"/>
                    <a:gd name="T29" fmla="*/ 1 h 4"/>
                    <a:gd name="T30" fmla="*/ 2 w 6"/>
                    <a:gd name="T31" fmla="*/ 2 h 4"/>
                    <a:gd name="T32" fmla="*/ 2 w 6"/>
                    <a:gd name="T33" fmla="*/ 2 h 4"/>
                    <a:gd name="T34" fmla="*/ 1 w 6"/>
                    <a:gd name="T35" fmla="*/ 2 h 4"/>
                    <a:gd name="T36" fmla="*/ 0 w 6"/>
                    <a:gd name="T37" fmla="*/ 3 h 4"/>
                    <a:gd name="T38" fmla="*/ 0 w 6"/>
                    <a:gd name="T39" fmla="*/ 3 h 4"/>
                    <a:gd name="T40" fmla="*/ 1 w 6"/>
                    <a:gd name="T41" fmla="*/ 4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4"/>
                    <a:gd name="T65" fmla="*/ 6 w 6"/>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4">
                      <a:moveTo>
                        <a:pt x="1" y="4"/>
                      </a:moveTo>
                      <a:lnTo>
                        <a:pt x="1" y="4"/>
                      </a:lnTo>
                      <a:lnTo>
                        <a:pt x="2" y="4"/>
                      </a:lnTo>
                      <a:lnTo>
                        <a:pt x="3" y="3"/>
                      </a:lnTo>
                      <a:lnTo>
                        <a:pt x="4" y="2"/>
                      </a:lnTo>
                      <a:lnTo>
                        <a:pt x="5" y="2"/>
                      </a:lnTo>
                      <a:lnTo>
                        <a:pt x="6" y="1"/>
                      </a:lnTo>
                      <a:lnTo>
                        <a:pt x="6" y="0"/>
                      </a:lnTo>
                      <a:lnTo>
                        <a:pt x="5" y="0"/>
                      </a:lnTo>
                      <a:lnTo>
                        <a:pt x="4" y="0"/>
                      </a:lnTo>
                      <a:lnTo>
                        <a:pt x="3" y="1"/>
                      </a:lnTo>
                      <a:lnTo>
                        <a:pt x="2" y="2"/>
                      </a:lnTo>
                      <a:lnTo>
                        <a:pt x="1" y="2"/>
                      </a:lnTo>
                      <a:lnTo>
                        <a:pt x="0" y="3"/>
                      </a:lnTo>
                      <a:lnTo>
                        <a:pt x="1" y="4"/>
                      </a:lnTo>
                      <a:close/>
                    </a:path>
                  </a:pathLst>
                </a:custGeom>
                <a:solidFill>
                  <a:srgbClr val="000000"/>
                </a:solidFill>
                <a:ln w="9525">
                  <a:noFill/>
                  <a:round/>
                  <a:headEnd/>
                  <a:tailEnd/>
                </a:ln>
              </p:spPr>
              <p:txBody>
                <a:bodyPr/>
                <a:lstStyle/>
                <a:p>
                  <a:endParaRPr lang="en-US"/>
                </a:p>
              </p:txBody>
            </p:sp>
            <p:sp>
              <p:nvSpPr>
                <p:cNvPr id="3584" name="Freeform 645"/>
                <p:cNvSpPr>
                  <a:spLocks/>
                </p:cNvSpPr>
                <p:nvPr/>
              </p:nvSpPr>
              <p:spPr bwMode="gray">
                <a:xfrm>
                  <a:off x="4052" y="3320"/>
                  <a:ext cx="4" cy="8"/>
                </a:xfrm>
                <a:custGeom>
                  <a:avLst/>
                  <a:gdLst>
                    <a:gd name="T0" fmla="*/ 1 w 4"/>
                    <a:gd name="T1" fmla="*/ 8 h 8"/>
                    <a:gd name="T2" fmla="*/ 1 w 4"/>
                    <a:gd name="T3" fmla="*/ 7 h 8"/>
                    <a:gd name="T4" fmla="*/ 2 w 4"/>
                    <a:gd name="T5" fmla="*/ 6 h 8"/>
                    <a:gd name="T6" fmla="*/ 3 w 4"/>
                    <a:gd name="T7" fmla="*/ 4 h 8"/>
                    <a:gd name="T8" fmla="*/ 4 w 4"/>
                    <a:gd name="T9" fmla="*/ 2 h 8"/>
                    <a:gd name="T10" fmla="*/ 4 w 4"/>
                    <a:gd name="T11" fmla="*/ 1 h 8"/>
                    <a:gd name="T12" fmla="*/ 3 w 4"/>
                    <a:gd name="T13" fmla="*/ 0 h 8"/>
                    <a:gd name="T14" fmla="*/ 2 w 4"/>
                    <a:gd name="T15" fmla="*/ 1 h 8"/>
                    <a:gd name="T16" fmla="*/ 1 w 4"/>
                    <a:gd name="T17" fmla="*/ 3 h 8"/>
                    <a:gd name="T18" fmla="*/ 0 w 4"/>
                    <a:gd name="T19" fmla="*/ 6 h 8"/>
                    <a:gd name="T20" fmla="*/ 0 w 4"/>
                    <a:gd name="T21" fmla="*/ 6 h 8"/>
                    <a:gd name="T22" fmla="*/ 0 w 4"/>
                    <a:gd name="T23" fmla="*/ 6 h 8"/>
                    <a:gd name="T24" fmla="*/ 1 w 4"/>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8"/>
                    <a:gd name="T41" fmla="*/ 4 w 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8">
                      <a:moveTo>
                        <a:pt x="1" y="8"/>
                      </a:moveTo>
                      <a:lnTo>
                        <a:pt x="1" y="7"/>
                      </a:lnTo>
                      <a:lnTo>
                        <a:pt x="2" y="6"/>
                      </a:lnTo>
                      <a:lnTo>
                        <a:pt x="3" y="4"/>
                      </a:lnTo>
                      <a:lnTo>
                        <a:pt x="4" y="2"/>
                      </a:lnTo>
                      <a:lnTo>
                        <a:pt x="4" y="1"/>
                      </a:lnTo>
                      <a:lnTo>
                        <a:pt x="3" y="0"/>
                      </a:lnTo>
                      <a:lnTo>
                        <a:pt x="2" y="1"/>
                      </a:lnTo>
                      <a:lnTo>
                        <a:pt x="1" y="3"/>
                      </a:lnTo>
                      <a:lnTo>
                        <a:pt x="0" y="6"/>
                      </a:lnTo>
                      <a:lnTo>
                        <a:pt x="1" y="8"/>
                      </a:lnTo>
                      <a:close/>
                    </a:path>
                  </a:pathLst>
                </a:custGeom>
                <a:solidFill>
                  <a:srgbClr val="000000"/>
                </a:solidFill>
                <a:ln w="9525">
                  <a:noFill/>
                  <a:round/>
                  <a:headEnd/>
                  <a:tailEnd/>
                </a:ln>
              </p:spPr>
              <p:txBody>
                <a:bodyPr/>
                <a:lstStyle/>
                <a:p>
                  <a:endParaRPr lang="en-US"/>
                </a:p>
              </p:txBody>
            </p:sp>
            <p:sp>
              <p:nvSpPr>
                <p:cNvPr id="3585" name="Freeform 646"/>
                <p:cNvSpPr>
                  <a:spLocks/>
                </p:cNvSpPr>
                <p:nvPr/>
              </p:nvSpPr>
              <p:spPr bwMode="gray">
                <a:xfrm>
                  <a:off x="3905" y="3483"/>
                  <a:ext cx="21" cy="98"/>
                </a:xfrm>
                <a:custGeom>
                  <a:avLst/>
                  <a:gdLst>
                    <a:gd name="T0" fmla="*/ 10 w 21"/>
                    <a:gd name="T1" fmla="*/ 0 h 98"/>
                    <a:gd name="T2" fmla="*/ 12 w 21"/>
                    <a:gd name="T3" fmla="*/ 11 h 98"/>
                    <a:gd name="T4" fmla="*/ 14 w 21"/>
                    <a:gd name="T5" fmla="*/ 22 h 98"/>
                    <a:gd name="T6" fmla="*/ 16 w 21"/>
                    <a:gd name="T7" fmla="*/ 32 h 98"/>
                    <a:gd name="T8" fmla="*/ 17 w 21"/>
                    <a:gd name="T9" fmla="*/ 43 h 98"/>
                    <a:gd name="T10" fmla="*/ 19 w 21"/>
                    <a:gd name="T11" fmla="*/ 53 h 98"/>
                    <a:gd name="T12" fmla="*/ 20 w 21"/>
                    <a:gd name="T13" fmla="*/ 65 h 98"/>
                    <a:gd name="T14" fmla="*/ 21 w 21"/>
                    <a:gd name="T15" fmla="*/ 75 h 98"/>
                    <a:gd name="T16" fmla="*/ 21 w 21"/>
                    <a:gd name="T17" fmla="*/ 87 h 98"/>
                    <a:gd name="T18" fmla="*/ 13 w 21"/>
                    <a:gd name="T19" fmla="*/ 98 h 98"/>
                    <a:gd name="T20" fmla="*/ 2 w 21"/>
                    <a:gd name="T21" fmla="*/ 86 h 98"/>
                    <a:gd name="T22" fmla="*/ 1 w 21"/>
                    <a:gd name="T23" fmla="*/ 77 h 98"/>
                    <a:gd name="T24" fmla="*/ 0 w 21"/>
                    <a:gd name="T25" fmla="*/ 68 h 98"/>
                    <a:gd name="T26" fmla="*/ 0 w 21"/>
                    <a:gd name="T27" fmla="*/ 58 h 98"/>
                    <a:gd name="T28" fmla="*/ 0 w 21"/>
                    <a:gd name="T29" fmla="*/ 49 h 98"/>
                    <a:gd name="T30" fmla="*/ 1 w 21"/>
                    <a:gd name="T31" fmla="*/ 39 h 98"/>
                    <a:gd name="T32" fmla="*/ 1 w 21"/>
                    <a:gd name="T33" fmla="*/ 29 h 98"/>
                    <a:gd name="T34" fmla="*/ 2 w 21"/>
                    <a:gd name="T35" fmla="*/ 21 h 98"/>
                    <a:gd name="T36" fmla="*/ 2 w 21"/>
                    <a:gd name="T37" fmla="*/ 11 h 98"/>
                    <a:gd name="T38" fmla="*/ 9 w 21"/>
                    <a:gd name="T39" fmla="*/ 0 h 98"/>
                    <a:gd name="T40" fmla="*/ 10 w 21"/>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98"/>
                    <a:gd name="T65" fmla="*/ 21 w 21"/>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98">
                      <a:moveTo>
                        <a:pt x="10" y="0"/>
                      </a:moveTo>
                      <a:lnTo>
                        <a:pt x="12" y="11"/>
                      </a:lnTo>
                      <a:lnTo>
                        <a:pt x="14" y="22"/>
                      </a:lnTo>
                      <a:lnTo>
                        <a:pt x="16" y="32"/>
                      </a:lnTo>
                      <a:lnTo>
                        <a:pt x="17" y="43"/>
                      </a:lnTo>
                      <a:lnTo>
                        <a:pt x="19" y="53"/>
                      </a:lnTo>
                      <a:lnTo>
                        <a:pt x="20" y="65"/>
                      </a:lnTo>
                      <a:lnTo>
                        <a:pt x="21" y="75"/>
                      </a:lnTo>
                      <a:lnTo>
                        <a:pt x="21" y="87"/>
                      </a:lnTo>
                      <a:lnTo>
                        <a:pt x="13" y="98"/>
                      </a:lnTo>
                      <a:lnTo>
                        <a:pt x="2" y="86"/>
                      </a:lnTo>
                      <a:lnTo>
                        <a:pt x="1" y="77"/>
                      </a:lnTo>
                      <a:lnTo>
                        <a:pt x="0" y="68"/>
                      </a:lnTo>
                      <a:lnTo>
                        <a:pt x="0" y="58"/>
                      </a:lnTo>
                      <a:lnTo>
                        <a:pt x="0" y="49"/>
                      </a:lnTo>
                      <a:lnTo>
                        <a:pt x="1" y="39"/>
                      </a:lnTo>
                      <a:lnTo>
                        <a:pt x="1" y="29"/>
                      </a:lnTo>
                      <a:lnTo>
                        <a:pt x="2" y="21"/>
                      </a:lnTo>
                      <a:lnTo>
                        <a:pt x="2" y="11"/>
                      </a:lnTo>
                      <a:lnTo>
                        <a:pt x="9" y="0"/>
                      </a:lnTo>
                      <a:lnTo>
                        <a:pt x="10" y="0"/>
                      </a:lnTo>
                      <a:close/>
                    </a:path>
                  </a:pathLst>
                </a:custGeom>
                <a:solidFill>
                  <a:srgbClr val="00FF00"/>
                </a:solidFill>
                <a:ln w="9525">
                  <a:noFill/>
                  <a:round/>
                  <a:headEnd/>
                  <a:tailEnd/>
                </a:ln>
              </p:spPr>
              <p:txBody>
                <a:bodyPr/>
                <a:lstStyle/>
                <a:p>
                  <a:endParaRPr lang="en-US"/>
                </a:p>
              </p:txBody>
            </p:sp>
            <p:sp>
              <p:nvSpPr>
                <p:cNvPr id="3586" name="Freeform 647"/>
                <p:cNvSpPr>
                  <a:spLocks/>
                </p:cNvSpPr>
                <p:nvPr/>
              </p:nvSpPr>
              <p:spPr bwMode="gray">
                <a:xfrm>
                  <a:off x="3915" y="3483"/>
                  <a:ext cx="12" cy="87"/>
                </a:xfrm>
                <a:custGeom>
                  <a:avLst/>
                  <a:gdLst>
                    <a:gd name="T0" fmla="*/ 12 w 12"/>
                    <a:gd name="T1" fmla="*/ 87 h 87"/>
                    <a:gd name="T2" fmla="*/ 12 w 12"/>
                    <a:gd name="T3" fmla="*/ 87 h 87"/>
                    <a:gd name="T4" fmla="*/ 12 w 12"/>
                    <a:gd name="T5" fmla="*/ 75 h 87"/>
                    <a:gd name="T6" fmla="*/ 11 w 12"/>
                    <a:gd name="T7" fmla="*/ 65 h 87"/>
                    <a:gd name="T8" fmla="*/ 10 w 12"/>
                    <a:gd name="T9" fmla="*/ 53 h 87"/>
                    <a:gd name="T10" fmla="*/ 8 w 12"/>
                    <a:gd name="T11" fmla="*/ 43 h 87"/>
                    <a:gd name="T12" fmla="*/ 6 w 12"/>
                    <a:gd name="T13" fmla="*/ 32 h 87"/>
                    <a:gd name="T14" fmla="*/ 4 w 12"/>
                    <a:gd name="T15" fmla="*/ 22 h 87"/>
                    <a:gd name="T16" fmla="*/ 3 w 12"/>
                    <a:gd name="T17" fmla="*/ 10 h 87"/>
                    <a:gd name="T18" fmla="*/ 1 w 12"/>
                    <a:gd name="T19" fmla="*/ 0 h 87"/>
                    <a:gd name="T20" fmla="*/ 0 w 12"/>
                    <a:gd name="T21" fmla="*/ 0 h 87"/>
                    <a:gd name="T22" fmla="*/ 2 w 12"/>
                    <a:gd name="T23" fmla="*/ 11 h 87"/>
                    <a:gd name="T24" fmla="*/ 3 w 12"/>
                    <a:gd name="T25" fmla="*/ 22 h 87"/>
                    <a:gd name="T26" fmla="*/ 5 w 12"/>
                    <a:gd name="T27" fmla="*/ 32 h 87"/>
                    <a:gd name="T28" fmla="*/ 7 w 12"/>
                    <a:gd name="T29" fmla="*/ 43 h 87"/>
                    <a:gd name="T30" fmla="*/ 8 w 12"/>
                    <a:gd name="T31" fmla="*/ 53 h 87"/>
                    <a:gd name="T32" fmla="*/ 10 w 12"/>
                    <a:gd name="T33" fmla="*/ 65 h 87"/>
                    <a:gd name="T34" fmla="*/ 10 w 12"/>
                    <a:gd name="T35" fmla="*/ 75 h 87"/>
                    <a:gd name="T36" fmla="*/ 10 w 12"/>
                    <a:gd name="T37" fmla="*/ 87 h 87"/>
                    <a:gd name="T38" fmla="*/ 11 w 12"/>
                    <a:gd name="T39" fmla="*/ 86 h 87"/>
                    <a:gd name="T40" fmla="*/ 12 w 12"/>
                    <a:gd name="T41" fmla="*/ 87 h 87"/>
                    <a:gd name="T42" fmla="*/ 12 w 12"/>
                    <a:gd name="T43" fmla="*/ 87 h 87"/>
                    <a:gd name="T44" fmla="*/ 12 w 12"/>
                    <a:gd name="T45" fmla="*/ 87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87"/>
                    <a:gd name="T71" fmla="*/ 12 w 12"/>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87">
                      <a:moveTo>
                        <a:pt x="12" y="87"/>
                      </a:moveTo>
                      <a:lnTo>
                        <a:pt x="12" y="87"/>
                      </a:lnTo>
                      <a:lnTo>
                        <a:pt x="12" y="75"/>
                      </a:lnTo>
                      <a:lnTo>
                        <a:pt x="11" y="65"/>
                      </a:lnTo>
                      <a:lnTo>
                        <a:pt x="10" y="53"/>
                      </a:lnTo>
                      <a:lnTo>
                        <a:pt x="8" y="43"/>
                      </a:lnTo>
                      <a:lnTo>
                        <a:pt x="6" y="32"/>
                      </a:lnTo>
                      <a:lnTo>
                        <a:pt x="4" y="22"/>
                      </a:lnTo>
                      <a:lnTo>
                        <a:pt x="3" y="10"/>
                      </a:lnTo>
                      <a:lnTo>
                        <a:pt x="1" y="0"/>
                      </a:lnTo>
                      <a:lnTo>
                        <a:pt x="0" y="0"/>
                      </a:lnTo>
                      <a:lnTo>
                        <a:pt x="2" y="11"/>
                      </a:lnTo>
                      <a:lnTo>
                        <a:pt x="3" y="22"/>
                      </a:lnTo>
                      <a:lnTo>
                        <a:pt x="5" y="32"/>
                      </a:lnTo>
                      <a:lnTo>
                        <a:pt x="7" y="43"/>
                      </a:lnTo>
                      <a:lnTo>
                        <a:pt x="8" y="53"/>
                      </a:lnTo>
                      <a:lnTo>
                        <a:pt x="10" y="65"/>
                      </a:lnTo>
                      <a:lnTo>
                        <a:pt x="10" y="75"/>
                      </a:lnTo>
                      <a:lnTo>
                        <a:pt x="10" y="87"/>
                      </a:lnTo>
                      <a:lnTo>
                        <a:pt x="11" y="86"/>
                      </a:lnTo>
                      <a:lnTo>
                        <a:pt x="12" y="87"/>
                      </a:lnTo>
                      <a:close/>
                    </a:path>
                  </a:pathLst>
                </a:custGeom>
                <a:solidFill>
                  <a:srgbClr val="000000"/>
                </a:solidFill>
                <a:ln w="9525">
                  <a:noFill/>
                  <a:round/>
                  <a:headEnd/>
                  <a:tailEnd/>
                </a:ln>
              </p:spPr>
              <p:txBody>
                <a:bodyPr/>
                <a:lstStyle/>
                <a:p>
                  <a:endParaRPr lang="en-US"/>
                </a:p>
              </p:txBody>
            </p:sp>
            <p:sp>
              <p:nvSpPr>
                <p:cNvPr id="3587" name="Freeform 648"/>
                <p:cNvSpPr>
                  <a:spLocks/>
                </p:cNvSpPr>
                <p:nvPr/>
              </p:nvSpPr>
              <p:spPr bwMode="gray">
                <a:xfrm>
                  <a:off x="3917" y="3569"/>
                  <a:ext cx="10" cy="14"/>
                </a:xfrm>
                <a:custGeom>
                  <a:avLst/>
                  <a:gdLst>
                    <a:gd name="T0" fmla="*/ 0 w 10"/>
                    <a:gd name="T1" fmla="*/ 13 h 14"/>
                    <a:gd name="T2" fmla="*/ 1 w 10"/>
                    <a:gd name="T3" fmla="*/ 13 h 14"/>
                    <a:gd name="T4" fmla="*/ 10 w 10"/>
                    <a:gd name="T5" fmla="*/ 1 h 14"/>
                    <a:gd name="T6" fmla="*/ 9 w 10"/>
                    <a:gd name="T7" fmla="*/ 0 h 14"/>
                    <a:gd name="T8" fmla="*/ 0 w 10"/>
                    <a:gd name="T9" fmla="*/ 12 h 14"/>
                    <a:gd name="T10" fmla="*/ 1 w 10"/>
                    <a:gd name="T11" fmla="*/ 12 h 14"/>
                    <a:gd name="T12" fmla="*/ 0 w 10"/>
                    <a:gd name="T13" fmla="*/ 13 h 14"/>
                    <a:gd name="T14" fmla="*/ 1 w 10"/>
                    <a:gd name="T15" fmla="*/ 14 h 14"/>
                    <a:gd name="T16" fmla="*/ 1 w 10"/>
                    <a:gd name="T17" fmla="*/ 13 h 14"/>
                    <a:gd name="T18" fmla="*/ 0 w 10"/>
                    <a:gd name="T19" fmla="*/ 1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4"/>
                    <a:gd name="T32" fmla="*/ 10 w 1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4">
                      <a:moveTo>
                        <a:pt x="0" y="13"/>
                      </a:moveTo>
                      <a:lnTo>
                        <a:pt x="1" y="13"/>
                      </a:lnTo>
                      <a:lnTo>
                        <a:pt x="10" y="1"/>
                      </a:lnTo>
                      <a:lnTo>
                        <a:pt x="9" y="0"/>
                      </a:lnTo>
                      <a:lnTo>
                        <a:pt x="0" y="12"/>
                      </a:lnTo>
                      <a:lnTo>
                        <a:pt x="1" y="12"/>
                      </a:lnTo>
                      <a:lnTo>
                        <a:pt x="0" y="13"/>
                      </a:lnTo>
                      <a:lnTo>
                        <a:pt x="1" y="14"/>
                      </a:lnTo>
                      <a:lnTo>
                        <a:pt x="1" y="13"/>
                      </a:lnTo>
                      <a:lnTo>
                        <a:pt x="0" y="13"/>
                      </a:lnTo>
                      <a:close/>
                    </a:path>
                  </a:pathLst>
                </a:custGeom>
                <a:solidFill>
                  <a:srgbClr val="000000"/>
                </a:solidFill>
                <a:ln w="9525">
                  <a:noFill/>
                  <a:round/>
                  <a:headEnd/>
                  <a:tailEnd/>
                </a:ln>
              </p:spPr>
              <p:txBody>
                <a:bodyPr/>
                <a:lstStyle/>
                <a:p>
                  <a:endParaRPr lang="en-US"/>
                </a:p>
              </p:txBody>
            </p:sp>
            <p:sp>
              <p:nvSpPr>
                <p:cNvPr id="3588" name="Freeform 649"/>
                <p:cNvSpPr>
                  <a:spLocks/>
                </p:cNvSpPr>
                <p:nvPr/>
              </p:nvSpPr>
              <p:spPr bwMode="gray">
                <a:xfrm>
                  <a:off x="3906" y="3569"/>
                  <a:ext cx="12" cy="13"/>
                </a:xfrm>
                <a:custGeom>
                  <a:avLst/>
                  <a:gdLst>
                    <a:gd name="T0" fmla="*/ 0 w 12"/>
                    <a:gd name="T1" fmla="*/ 0 h 13"/>
                    <a:gd name="T2" fmla="*/ 0 w 12"/>
                    <a:gd name="T3" fmla="*/ 1 h 13"/>
                    <a:gd name="T4" fmla="*/ 11 w 12"/>
                    <a:gd name="T5" fmla="*/ 13 h 13"/>
                    <a:gd name="T6" fmla="*/ 12 w 12"/>
                    <a:gd name="T7" fmla="*/ 12 h 13"/>
                    <a:gd name="T8" fmla="*/ 2 w 12"/>
                    <a:gd name="T9" fmla="*/ 0 h 13"/>
                    <a:gd name="T10" fmla="*/ 2 w 12"/>
                    <a:gd name="T11" fmla="*/ 0 h 13"/>
                    <a:gd name="T12" fmla="*/ 0 w 12"/>
                    <a:gd name="T13" fmla="*/ 0 h 13"/>
                    <a:gd name="T14" fmla="*/ 0 w 12"/>
                    <a:gd name="T15" fmla="*/ 1 h 13"/>
                    <a:gd name="T16" fmla="*/ 0 w 12"/>
                    <a:gd name="T17" fmla="*/ 1 h 13"/>
                    <a:gd name="T18" fmla="*/ 0 w 12"/>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3"/>
                    <a:gd name="T32" fmla="*/ 12 w 1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3">
                      <a:moveTo>
                        <a:pt x="0" y="0"/>
                      </a:moveTo>
                      <a:lnTo>
                        <a:pt x="0" y="1"/>
                      </a:lnTo>
                      <a:lnTo>
                        <a:pt x="11" y="13"/>
                      </a:lnTo>
                      <a:lnTo>
                        <a:pt x="12" y="12"/>
                      </a:lnTo>
                      <a:lnTo>
                        <a:pt x="2" y="0"/>
                      </a:lnTo>
                      <a:lnTo>
                        <a:pt x="0" y="0"/>
                      </a:lnTo>
                      <a:lnTo>
                        <a:pt x="0" y="1"/>
                      </a:lnTo>
                      <a:lnTo>
                        <a:pt x="0" y="0"/>
                      </a:lnTo>
                      <a:close/>
                    </a:path>
                  </a:pathLst>
                </a:custGeom>
                <a:solidFill>
                  <a:srgbClr val="000000"/>
                </a:solidFill>
                <a:ln w="9525">
                  <a:noFill/>
                  <a:round/>
                  <a:headEnd/>
                  <a:tailEnd/>
                </a:ln>
              </p:spPr>
              <p:txBody>
                <a:bodyPr/>
                <a:lstStyle/>
                <a:p>
                  <a:endParaRPr lang="en-US"/>
                </a:p>
              </p:txBody>
            </p:sp>
            <p:sp>
              <p:nvSpPr>
                <p:cNvPr id="3589" name="Freeform 650"/>
                <p:cNvSpPr>
                  <a:spLocks/>
                </p:cNvSpPr>
                <p:nvPr/>
              </p:nvSpPr>
              <p:spPr bwMode="gray">
                <a:xfrm>
                  <a:off x="3904" y="3494"/>
                  <a:ext cx="4" cy="75"/>
                </a:xfrm>
                <a:custGeom>
                  <a:avLst/>
                  <a:gdLst>
                    <a:gd name="T0" fmla="*/ 2 w 4"/>
                    <a:gd name="T1" fmla="*/ 0 h 75"/>
                    <a:gd name="T2" fmla="*/ 2 w 4"/>
                    <a:gd name="T3" fmla="*/ 0 h 75"/>
                    <a:gd name="T4" fmla="*/ 2 w 4"/>
                    <a:gd name="T5" fmla="*/ 10 h 75"/>
                    <a:gd name="T6" fmla="*/ 2 w 4"/>
                    <a:gd name="T7" fmla="*/ 18 h 75"/>
                    <a:gd name="T8" fmla="*/ 1 w 4"/>
                    <a:gd name="T9" fmla="*/ 28 h 75"/>
                    <a:gd name="T10" fmla="*/ 1 w 4"/>
                    <a:gd name="T11" fmla="*/ 38 h 75"/>
                    <a:gd name="T12" fmla="*/ 0 w 4"/>
                    <a:gd name="T13" fmla="*/ 47 h 75"/>
                    <a:gd name="T14" fmla="*/ 0 w 4"/>
                    <a:gd name="T15" fmla="*/ 57 h 75"/>
                    <a:gd name="T16" fmla="*/ 1 w 4"/>
                    <a:gd name="T17" fmla="*/ 66 h 75"/>
                    <a:gd name="T18" fmla="*/ 2 w 4"/>
                    <a:gd name="T19" fmla="*/ 75 h 75"/>
                    <a:gd name="T20" fmla="*/ 4 w 4"/>
                    <a:gd name="T21" fmla="*/ 75 h 75"/>
                    <a:gd name="T22" fmla="*/ 2 w 4"/>
                    <a:gd name="T23" fmla="*/ 66 h 75"/>
                    <a:gd name="T24" fmla="*/ 2 w 4"/>
                    <a:gd name="T25" fmla="*/ 57 h 75"/>
                    <a:gd name="T26" fmla="*/ 2 w 4"/>
                    <a:gd name="T27" fmla="*/ 47 h 75"/>
                    <a:gd name="T28" fmla="*/ 2 w 4"/>
                    <a:gd name="T29" fmla="*/ 38 h 75"/>
                    <a:gd name="T30" fmla="*/ 3 w 4"/>
                    <a:gd name="T31" fmla="*/ 28 h 75"/>
                    <a:gd name="T32" fmla="*/ 3 w 4"/>
                    <a:gd name="T33" fmla="*/ 18 h 75"/>
                    <a:gd name="T34" fmla="*/ 3 w 4"/>
                    <a:gd name="T35" fmla="*/ 10 h 75"/>
                    <a:gd name="T36" fmla="*/ 4 w 4"/>
                    <a:gd name="T37" fmla="*/ 0 h 75"/>
                    <a:gd name="T38" fmla="*/ 4 w 4"/>
                    <a:gd name="T39" fmla="*/ 0 h 75"/>
                    <a:gd name="T40" fmla="*/ 2 w 4"/>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75"/>
                    <a:gd name="T65" fmla="*/ 4 w 4"/>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75">
                      <a:moveTo>
                        <a:pt x="2" y="0"/>
                      </a:moveTo>
                      <a:lnTo>
                        <a:pt x="2" y="0"/>
                      </a:lnTo>
                      <a:lnTo>
                        <a:pt x="2" y="10"/>
                      </a:lnTo>
                      <a:lnTo>
                        <a:pt x="2" y="18"/>
                      </a:lnTo>
                      <a:lnTo>
                        <a:pt x="1" y="28"/>
                      </a:lnTo>
                      <a:lnTo>
                        <a:pt x="1" y="38"/>
                      </a:lnTo>
                      <a:lnTo>
                        <a:pt x="0" y="47"/>
                      </a:lnTo>
                      <a:lnTo>
                        <a:pt x="0" y="57"/>
                      </a:lnTo>
                      <a:lnTo>
                        <a:pt x="1" y="66"/>
                      </a:lnTo>
                      <a:lnTo>
                        <a:pt x="2" y="75"/>
                      </a:lnTo>
                      <a:lnTo>
                        <a:pt x="4" y="75"/>
                      </a:lnTo>
                      <a:lnTo>
                        <a:pt x="2" y="66"/>
                      </a:lnTo>
                      <a:lnTo>
                        <a:pt x="2" y="57"/>
                      </a:lnTo>
                      <a:lnTo>
                        <a:pt x="2" y="47"/>
                      </a:lnTo>
                      <a:lnTo>
                        <a:pt x="2" y="38"/>
                      </a:lnTo>
                      <a:lnTo>
                        <a:pt x="3" y="28"/>
                      </a:lnTo>
                      <a:lnTo>
                        <a:pt x="3" y="18"/>
                      </a:lnTo>
                      <a:lnTo>
                        <a:pt x="3" y="10"/>
                      </a:lnTo>
                      <a:lnTo>
                        <a:pt x="4" y="0"/>
                      </a:lnTo>
                      <a:lnTo>
                        <a:pt x="2" y="0"/>
                      </a:lnTo>
                      <a:close/>
                    </a:path>
                  </a:pathLst>
                </a:custGeom>
                <a:solidFill>
                  <a:srgbClr val="000000"/>
                </a:solidFill>
                <a:ln w="9525">
                  <a:noFill/>
                  <a:round/>
                  <a:headEnd/>
                  <a:tailEnd/>
                </a:ln>
              </p:spPr>
              <p:txBody>
                <a:bodyPr/>
                <a:lstStyle/>
                <a:p>
                  <a:endParaRPr lang="en-US"/>
                </a:p>
              </p:txBody>
            </p:sp>
            <p:sp>
              <p:nvSpPr>
                <p:cNvPr id="3590" name="Freeform 651"/>
                <p:cNvSpPr>
                  <a:spLocks/>
                </p:cNvSpPr>
                <p:nvPr/>
              </p:nvSpPr>
              <p:spPr bwMode="gray">
                <a:xfrm>
                  <a:off x="3906" y="3482"/>
                  <a:ext cx="8" cy="12"/>
                </a:xfrm>
                <a:custGeom>
                  <a:avLst/>
                  <a:gdLst>
                    <a:gd name="T0" fmla="*/ 8 w 8"/>
                    <a:gd name="T1" fmla="*/ 0 h 12"/>
                    <a:gd name="T2" fmla="*/ 7 w 8"/>
                    <a:gd name="T3" fmla="*/ 1 h 12"/>
                    <a:gd name="T4" fmla="*/ 0 w 8"/>
                    <a:gd name="T5" fmla="*/ 12 h 12"/>
                    <a:gd name="T6" fmla="*/ 2 w 8"/>
                    <a:gd name="T7" fmla="*/ 12 h 12"/>
                    <a:gd name="T8" fmla="*/ 8 w 8"/>
                    <a:gd name="T9" fmla="*/ 2 h 12"/>
                    <a:gd name="T10" fmla="*/ 8 w 8"/>
                    <a:gd name="T11" fmla="*/ 2 h 12"/>
                    <a:gd name="T12" fmla="*/ 8 w 8"/>
                    <a:gd name="T13" fmla="*/ 0 h 12"/>
                    <a:gd name="T14" fmla="*/ 7 w 8"/>
                    <a:gd name="T15" fmla="*/ 0 h 12"/>
                    <a:gd name="T16" fmla="*/ 7 w 8"/>
                    <a:gd name="T17" fmla="*/ 1 h 12"/>
                    <a:gd name="T18" fmla="*/ 8 w 8"/>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2"/>
                    <a:gd name="T32" fmla="*/ 8 w 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2">
                      <a:moveTo>
                        <a:pt x="8" y="0"/>
                      </a:moveTo>
                      <a:lnTo>
                        <a:pt x="7" y="1"/>
                      </a:lnTo>
                      <a:lnTo>
                        <a:pt x="0" y="12"/>
                      </a:lnTo>
                      <a:lnTo>
                        <a:pt x="2" y="12"/>
                      </a:lnTo>
                      <a:lnTo>
                        <a:pt x="8" y="2"/>
                      </a:lnTo>
                      <a:lnTo>
                        <a:pt x="8" y="0"/>
                      </a:lnTo>
                      <a:lnTo>
                        <a:pt x="7" y="0"/>
                      </a:lnTo>
                      <a:lnTo>
                        <a:pt x="7" y="1"/>
                      </a:lnTo>
                      <a:lnTo>
                        <a:pt x="8" y="0"/>
                      </a:lnTo>
                      <a:close/>
                    </a:path>
                  </a:pathLst>
                </a:custGeom>
                <a:solidFill>
                  <a:srgbClr val="000000"/>
                </a:solidFill>
                <a:ln w="9525">
                  <a:noFill/>
                  <a:round/>
                  <a:headEnd/>
                  <a:tailEnd/>
                </a:ln>
              </p:spPr>
              <p:txBody>
                <a:bodyPr/>
                <a:lstStyle/>
                <a:p>
                  <a:endParaRPr lang="en-US"/>
                </a:p>
              </p:txBody>
            </p:sp>
            <p:sp>
              <p:nvSpPr>
                <p:cNvPr id="3591" name="Freeform 652"/>
                <p:cNvSpPr>
                  <a:spLocks/>
                </p:cNvSpPr>
                <p:nvPr/>
              </p:nvSpPr>
              <p:spPr bwMode="gray">
                <a:xfrm>
                  <a:off x="3914" y="3482"/>
                  <a:ext cx="2" cy="2"/>
                </a:xfrm>
                <a:custGeom>
                  <a:avLst/>
                  <a:gdLst>
                    <a:gd name="T0" fmla="*/ 2 w 2"/>
                    <a:gd name="T1" fmla="*/ 1 h 2"/>
                    <a:gd name="T2" fmla="*/ 1 w 2"/>
                    <a:gd name="T3" fmla="*/ 0 h 2"/>
                    <a:gd name="T4" fmla="*/ 0 w 2"/>
                    <a:gd name="T5" fmla="*/ 0 h 2"/>
                    <a:gd name="T6" fmla="*/ 0 w 2"/>
                    <a:gd name="T7" fmla="*/ 2 h 2"/>
                    <a:gd name="T8" fmla="*/ 1 w 2"/>
                    <a:gd name="T9" fmla="*/ 2 h 2"/>
                    <a:gd name="T10" fmla="*/ 1 w 2"/>
                    <a:gd name="T11" fmla="*/ 1 h 2"/>
                    <a:gd name="T12" fmla="*/ 2 w 2"/>
                    <a:gd name="T13" fmla="*/ 1 h 2"/>
                    <a:gd name="T14" fmla="*/ 2 w 2"/>
                    <a:gd name="T15" fmla="*/ 0 h 2"/>
                    <a:gd name="T16" fmla="*/ 1 w 2"/>
                    <a:gd name="T17" fmla="*/ 0 h 2"/>
                    <a:gd name="T18" fmla="*/ 2 w 2"/>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2" y="1"/>
                      </a:moveTo>
                      <a:lnTo>
                        <a:pt x="1" y="0"/>
                      </a:lnTo>
                      <a:lnTo>
                        <a:pt x="0" y="0"/>
                      </a:lnTo>
                      <a:lnTo>
                        <a:pt x="0" y="2"/>
                      </a:lnTo>
                      <a:lnTo>
                        <a:pt x="1" y="2"/>
                      </a:lnTo>
                      <a:lnTo>
                        <a:pt x="1" y="1"/>
                      </a:lnTo>
                      <a:lnTo>
                        <a:pt x="2" y="1"/>
                      </a:lnTo>
                      <a:lnTo>
                        <a:pt x="2" y="0"/>
                      </a:lnTo>
                      <a:lnTo>
                        <a:pt x="1" y="0"/>
                      </a:lnTo>
                      <a:lnTo>
                        <a:pt x="2" y="1"/>
                      </a:lnTo>
                      <a:close/>
                    </a:path>
                  </a:pathLst>
                </a:custGeom>
                <a:solidFill>
                  <a:srgbClr val="000000"/>
                </a:solidFill>
                <a:ln w="9525">
                  <a:noFill/>
                  <a:round/>
                  <a:headEnd/>
                  <a:tailEnd/>
                </a:ln>
              </p:spPr>
              <p:txBody>
                <a:bodyPr/>
                <a:lstStyle/>
                <a:p>
                  <a:endParaRPr lang="en-US"/>
                </a:p>
              </p:txBody>
            </p:sp>
            <p:sp>
              <p:nvSpPr>
                <p:cNvPr id="3592" name="Freeform 653"/>
                <p:cNvSpPr>
                  <a:spLocks/>
                </p:cNvSpPr>
                <p:nvPr/>
              </p:nvSpPr>
              <p:spPr bwMode="gray">
                <a:xfrm>
                  <a:off x="3884" y="3363"/>
                  <a:ext cx="69" cy="71"/>
                </a:xfrm>
                <a:custGeom>
                  <a:avLst/>
                  <a:gdLst>
                    <a:gd name="T0" fmla="*/ 63 w 69"/>
                    <a:gd name="T1" fmla="*/ 48 h 71"/>
                    <a:gd name="T2" fmla="*/ 64 w 69"/>
                    <a:gd name="T3" fmla="*/ 48 h 71"/>
                    <a:gd name="T4" fmla="*/ 65 w 69"/>
                    <a:gd name="T5" fmla="*/ 48 h 71"/>
                    <a:gd name="T6" fmla="*/ 66 w 69"/>
                    <a:gd name="T7" fmla="*/ 48 h 71"/>
                    <a:gd name="T8" fmla="*/ 66 w 69"/>
                    <a:gd name="T9" fmla="*/ 47 h 71"/>
                    <a:gd name="T10" fmla="*/ 66 w 69"/>
                    <a:gd name="T11" fmla="*/ 45 h 71"/>
                    <a:gd name="T12" fmla="*/ 66 w 69"/>
                    <a:gd name="T13" fmla="*/ 42 h 71"/>
                    <a:gd name="T14" fmla="*/ 66 w 69"/>
                    <a:gd name="T15" fmla="*/ 40 h 71"/>
                    <a:gd name="T16" fmla="*/ 65 w 69"/>
                    <a:gd name="T17" fmla="*/ 38 h 71"/>
                    <a:gd name="T18" fmla="*/ 65 w 69"/>
                    <a:gd name="T19" fmla="*/ 35 h 71"/>
                    <a:gd name="T20" fmla="*/ 64 w 69"/>
                    <a:gd name="T21" fmla="*/ 33 h 71"/>
                    <a:gd name="T22" fmla="*/ 65 w 69"/>
                    <a:gd name="T23" fmla="*/ 30 h 71"/>
                    <a:gd name="T24" fmla="*/ 66 w 69"/>
                    <a:gd name="T25" fmla="*/ 28 h 71"/>
                    <a:gd name="T26" fmla="*/ 66 w 69"/>
                    <a:gd name="T27" fmla="*/ 28 h 71"/>
                    <a:gd name="T28" fmla="*/ 67 w 69"/>
                    <a:gd name="T29" fmla="*/ 28 h 71"/>
                    <a:gd name="T30" fmla="*/ 68 w 69"/>
                    <a:gd name="T31" fmla="*/ 28 h 71"/>
                    <a:gd name="T32" fmla="*/ 68 w 69"/>
                    <a:gd name="T33" fmla="*/ 28 h 71"/>
                    <a:gd name="T34" fmla="*/ 68 w 69"/>
                    <a:gd name="T35" fmla="*/ 25 h 71"/>
                    <a:gd name="T36" fmla="*/ 69 w 69"/>
                    <a:gd name="T37" fmla="*/ 22 h 71"/>
                    <a:gd name="T38" fmla="*/ 68 w 69"/>
                    <a:gd name="T39" fmla="*/ 19 h 71"/>
                    <a:gd name="T40" fmla="*/ 68 w 69"/>
                    <a:gd name="T41" fmla="*/ 16 h 71"/>
                    <a:gd name="T42" fmla="*/ 68 w 69"/>
                    <a:gd name="T43" fmla="*/ 12 h 71"/>
                    <a:gd name="T44" fmla="*/ 67 w 69"/>
                    <a:gd name="T45" fmla="*/ 9 h 71"/>
                    <a:gd name="T46" fmla="*/ 66 w 69"/>
                    <a:gd name="T47" fmla="*/ 7 h 71"/>
                    <a:gd name="T48" fmla="*/ 66 w 69"/>
                    <a:gd name="T49" fmla="*/ 4 h 71"/>
                    <a:gd name="T50" fmla="*/ 66 w 69"/>
                    <a:gd name="T51" fmla="*/ 3 h 71"/>
                    <a:gd name="T52" fmla="*/ 65 w 69"/>
                    <a:gd name="T53" fmla="*/ 2 h 71"/>
                    <a:gd name="T54" fmla="*/ 65 w 69"/>
                    <a:gd name="T55" fmla="*/ 1 h 71"/>
                    <a:gd name="T56" fmla="*/ 65 w 69"/>
                    <a:gd name="T57" fmla="*/ 0 h 71"/>
                    <a:gd name="T58" fmla="*/ 64 w 69"/>
                    <a:gd name="T59" fmla="*/ 0 h 71"/>
                    <a:gd name="T60" fmla="*/ 63 w 69"/>
                    <a:gd name="T61" fmla="*/ 0 h 71"/>
                    <a:gd name="T62" fmla="*/ 61 w 69"/>
                    <a:gd name="T63" fmla="*/ 2 h 71"/>
                    <a:gd name="T64" fmla="*/ 60 w 69"/>
                    <a:gd name="T65" fmla="*/ 5 h 71"/>
                    <a:gd name="T66" fmla="*/ 58 w 69"/>
                    <a:gd name="T67" fmla="*/ 6 h 71"/>
                    <a:gd name="T68" fmla="*/ 57 w 69"/>
                    <a:gd name="T69" fmla="*/ 8 h 71"/>
                    <a:gd name="T70" fmla="*/ 55 w 69"/>
                    <a:gd name="T71" fmla="*/ 9 h 71"/>
                    <a:gd name="T72" fmla="*/ 53 w 69"/>
                    <a:gd name="T73" fmla="*/ 11 h 71"/>
                    <a:gd name="T74" fmla="*/ 51 w 69"/>
                    <a:gd name="T75" fmla="*/ 12 h 71"/>
                    <a:gd name="T76" fmla="*/ 50 w 69"/>
                    <a:gd name="T77" fmla="*/ 14 h 71"/>
                    <a:gd name="T78" fmla="*/ 47 w 69"/>
                    <a:gd name="T79" fmla="*/ 15 h 71"/>
                    <a:gd name="T80" fmla="*/ 45 w 69"/>
                    <a:gd name="T81" fmla="*/ 17 h 71"/>
                    <a:gd name="T82" fmla="*/ 43 w 69"/>
                    <a:gd name="T83" fmla="*/ 18 h 71"/>
                    <a:gd name="T84" fmla="*/ 40 w 69"/>
                    <a:gd name="T85" fmla="*/ 19 h 71"/>
                    <a:gd name="T86" fmla="*/ 38 w 69"/>
                    <a:gd name="T87" fmla="*/ 20 h 71"/>
                    <a:gd name="T88" fmla="*/ 37 w 69"/>
                    <a:gd name="T89" fmla="*/ 21 h 71"/>
                    <a:gd name="T90" fmla="*/ 35 w 69"/>
                    <a:gd name="T91" fmla="*/ 21 h 71"/>
                    <a:gd name="T92" fmla="*/ 34 w 69"/>
                    <a:gd name="T93" fmla="*/ 22 h 71"/>
                    <a:gd name="T94" fmla="*/ 34 w 69"/>
                    <a:gd name="T95" fmla="*/ 22 h 71"/>
                    <a:gd name="T96" fmla="*/ 34 w 69"/>
                    <a:gd name="T97" fmla="*/ 22 h 71"/>
                    <a:gd name="T98" fmla="*/ 0 w 69"/>
                    <a:gd name="T99" fmla="*/ 25 h 71"/>
                    <a:gd name="T100" fmla="*/ 0 w 69"/>
                    <a:gd name="T101" fmla="*/ 28 h 71"/>
                    <a:gd name="T102" fmla="*/ 51 w 69"/>
                    <a:gd name="T103" fmla="*/ 71 h 71"/>
                    <a:gd name="T104" fmla="*/ 53 w 69"/>
                    <a:gd name="T105" fmla="*/ 69 h 71"/>
                    <a:gd name="T106" fmla="*/ 55 w 69"/>
                    <a:gd name="T107" fmla="*/ 65 h 71"/>
                    <a:gd name="T108" fmla="*/ 56 w 69"/>
                    <a:gd name="T109" fmla="*/ 61 h 71"/>
                    <a:gd name="T110" fmla="*/ 57 w 69"/>
                    <a:gd name="T111" fmla="*/ 57 h 71"/>
                    <a:gd name="T112" fmla="*/ 59 w 69"/>
                    <a:gd name="T113" fmla="*/ 53 h 71"/>
                    <a:gd name="T114" fmla="*/ 60 w 69"/>
                    <a:gd name="T115" fmla="*/ 50 h 71"/>
                    <a:gd name="T116" fmla="*/ 62 w 69"/>
                    <a:gd name="T117" fmla="*/ 48 h 71"/>
                    <a:gd name="T118" fmla="*/ 64 w 69"/>
                    <a:gd name="T119" fmla="*/ 45 h 71"/>
                    <a:gd name="T120" fmla="*/ 63 w 69"/>
                    <a:gd name="T121" fmla="*/ 48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71"/>
                    <a:gd name="T185" fmla="*/ 69 w 69"/>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71">
                      <a:moveTo>
                        <a:pt x="63" y="48"/>
                      </a:moveTo>
                      <a:lnTo>
                        <a:pt x="64" y="48"/>
                      </a:lnTo>
                      <a:lnTo>
                        <a:pt x="65" y="48"/>
                      </a:lnTo>
                      <a:lnTo>
                        <a:pt x="66" y="48"/>
                      </a:lnTo>
                      <a:lnTo>
                        <a:pt x="66" y="47"/>
                      </a:lnTo>
                      <a:lnTo>
                        <a:pt x="66" y="45"/>
                      </a:lnTo>
                      <a:lnTo>
                        <a:pt x="66" y="42"/>
                      </a:lnTo>
                      <a:lnTo>
                        <a:pt x="66" y="40"/>
                      </a:lnTo>
                      <a:lnTo>
                        <a:pt x="65" y="38"/>
                      </a:lnTo>
                      <a:lnTo>
                        <a:pt x="65" y="35"/>
                      </a:lnTo>
                      <a:lnTo>
                        <a:pt x="64" y="33"/>
                      </a:lnTo>
                      <a:lnTo>
                        <a:pt x="65" y="30"/>
                      </a:lnTo>
                      <a:lnTo>
                        <a:pt x="66" y="28"/>
                      </a:lnTo>
                      <a:lnTo>
                        <a:pt x="67" y="28"/>
                      </a:lnTo>
                      <a:lnTo>
                        <a:pt x="68" y="28"/>
                      </a:lnTo>
                      <a:lnTo>
                        <a:pt x="68" y="25"/>
                      </a:lnTo>
                      <a:lnTo>
                        <a:pt x="69" y="22"/>
                      </a:lnTo>
                      <a:lnTo>
                        <a:pt x="68" y="19"/>
                      </a:lnTo>
                      <a:lnTo>
                        <a:pt x="68" y="16"/>
                      </a:lnTo>
                      <a:lnTo>
                        <a:pt x="68" y="12"/>
                      </a:lnTo>
                      <a:lnTo>
                        <a:pt x="67" y="9"/>
                      </a:lnTo>
                      <a:lnTo>
                        <a:pt x="66" y="7"/>
                      </a:lnTo>
                      <a:lnTo>
                        <a:pt x="66" y="4"/>
                      </a:lnTo>
                      <a:lnTo>
                        <a:pt x="66" y="3"/>
                      </a:lnTo>
                      <a:lnTo>
                        <a:pt x="65" y="2"/>
                      </a:lnTo>
                      <a:lnTo>
                        <a:pt x="65" y="1"/>
                      </a:lnTo>
                      <a:lnTo>
                        <a:pt x="65" y="0"/>
                      </a:lnTo>
                      <a:lnTo>
                        <a:pt x="64" y="0"/>
                      </a:lnTo>
                      <a:lnTo>
                        <a:pt x="63" y="0"/>
                      </a:lnTo>
                      <a:lnTo>
                        <a:pt x="61" y="2"/>
                      </a:lnTo>
                      <a:lnTo>
                        <a:pt x="60" y="5"/>
                      </a:lnTo>
                      <a:lnTo>
                        <a:pt x="58" y="6"/>
                      </a:lnTo>
                      <a:lnTo>
                        <a:pt x="57" y="8"/>
                      </a:lnTo>
                      <a:lnTo>
                        <a:pt x="55" y="9"/>
                      </a:lnTo>
                      <a:lnTo>
                        <a:pt x="53" y="11"/>
                      </a:lnTo>
                      <a:lnTo>
                        <a:pt x="51" y="12"/>
                      </a:lnTo>
                      <a:lnTo>
                        <a:pt x="50" y="14"/>
                      </a:lnTo>
                      <a:lnTo>
                        <a:pt x="47" y="15"/>
                      </a:lnTo>
                      <a:lnTo>
                        <a:pt x="45" y="17"/>
                      </a:lnTo>
                      <a:lnTo>
                        <a:pt x="43" y="18"/>
                      </a:lnTo>
                      <a:lnTo>
                        <a:pt x="40" y="19"/>
                      </a:lnTo>
                      <a:lnTo>
                        <a:pt x="38" y="20"/>
                      </a:lnTo>
                      <a:lnTo>
                        <a:pt x="37" y="21"/>
                      </a:lnTo>
                      <a:lnTo>
                        <a:pt x="35" y="21"/>
                      </a:lnTo>
                      <a:lnTo>
                        <a:pt x="34" y="22"/>
                      </a:lnTo>
                      <a:lnTo>
                        <a:pt x="0" y="25"/>
                      </a:lnTo>
                      <a:lnTo>
                        <a:pt x="0" y="28"/>
                      </a:lnTo>
                      <a:lnTo>
                        <a:pt x="51" y="71"/>
                      </a:lnTo>
                      <a:lnTo>
                        <a:pt x="53" y="69"/>
                      </a:lnTo>
                      <a:lnTo>
                        <a:pt x="55" y="65"/>
                      </a:lnTo>
                      <a:lnTo>
                        <a:pt x="56" y="61"/>
                      </a:lnTo>
                      <a:lnTo>
                        <a:pt x="57" y="57"/>
                      </a:lnTo>
                      <a:lnTo>
                        <a:pt x="59" y="53"/>
                      </a:lnTo>
                      <a:lnTo>
                        <a:pt x="60" y="50"/>
                      </a:lnTo>
                      <a:lnTo>
                        <a:pt x="62" y="48"/>
                      </a:lnTo>
                      <a:lnTo>
                        <a:pt x="64" y="45"/>
                      </a:lnTo>
                      <a:lnTo>
                        <a:pt x="63" y="48"/>
                      </a:lnTo>
                      <a:close/>
                    </a:path>
                  </a:pathLst>
                </a:custGeom>
                <a:solidFill>
                  <a:srgbClr val="FFCCB2"/>
                </a:solidFill>
                <a:ln w="9525">
                  <a:noFill/>
                  <a:round/>
                  <a:headEnd/>
                  <a:tailEnd/>
                </a:ln>
              </p:spPr>
              <p:txBody>
                <a:bodyPr/>
                <a:lstStyle/>
                <a:p>
                  <a:endParaRPr lang="en-US"/>
                </a:p>
              </p:txBody>
            </p:sp>
            <p:sp>
              <p:nvSpPr>
                <p:cNvPr id="3593" name="Freeform 654"/>
                <p:cNvSpPr>
                  <a:spLocks/>
                </p:cNvSpPr>
                <p:nvPr/>
              </p:nvSpPr>
              <p:spPr bwMode="gray">
                <a:xfrm>
                  <a:off x="3947" y="3410"/>
                  <a:ext cx="4" cy="2"/>
                </a:xfrm>
                <a:custGeom>
                  <a:avLst/>
                  <a:gdLst>
                    <a:gd name="T0" fmla="*/ 2 w 4"/>
                    <a:gd name="T1" fmla="*/ 0 h 2"/>
                    <a:gd name="T2" fmla="*/ 2 w 4"/>
                    <a:gd name="T3" fmla="*/ 0 h 2"/>
                    <a:gd name="T4" fmla="*/ 2 w 4"/>
                    <a:gd name="T5" fmla="*/ 1 h 2"/>
                    <a:gd name="T6" fmla="*/ 2 w 4"/>
                    <a:gd name="T7" fmla="*/ 1 h 2"/>
                    <a:gd name="T8" fmla="*/ 1 w 4"/>
                    <a:gd name="T9" fmla="*/ 1 h 2"/>
                    <a:gd name="T10" fmla="*/ 0 w 4"/>
                    <a:gd name="T11" fmla="*/ 1 h 2"/>
                    <a:gd name="T12" fmla="*/ 0 w 4"/>
                    <a:gd name="T13" fmla="*/ 2 h 2"/>
                    <a:gd name="T14" fmla="*/ 1 w 4"/>
                    <a:gd name="T15" fmla="*/ 2 h 2"/>
                    <a:gd name="T16" fmla="*/ 3 w 4"/>
                    <a:gd name="T17" fmla="*/ 1 h 2"/>
                    <a:gd name="T18" fmla="*/ 3 w 4"/>
                    <a:gd name="T19" fmla="*/ 1 h 2"/>
                    <a:gd name="T20" fmla="*/ 4 w 4"/>
                    <a:gd name="T21" fmla="*/ 1 h 2"/>
                    <a:gd name="T22" fmla="*/ 4 w 4"/>
                    <a:gd name="T23" fmla="*/ 1 h 2"/>
                    <a:gd name="T24" fmla="*/ 2 w 4"/>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2"/>
                    <a:gd name="T41" fmla="*/ 4 w 4"/>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2">
                      <a:moveTo>
                        <a:pt x="2" y="0"/>
                      </a:moveTo>
                      <a:lnTo>
                        <a:pt x="2" y="0"/>
                      </a:lnTo>
                      <a:lnTo>
                        <a:pt x="2" y="1"/>
                      </a:lnTo>
                      <a:lnTo>
                        <a:pt x="1" y="1"/>
                      </a:lnTo>
                      <a:lnTo>
                        <a:pt x="0" y="1"/>
                      </a:lnTo>
                      <a:lnTo>
                        <a:pt x="0" y="2"/>
                      </a:lnTo>
                      <a:lnTo>
                        <a:pt x="1" y="2"/>
                      </a:lnTo>
                      <a:lnTo>
                        <a:pt x="3" y="1"/>
                      </a:lnTo>
                      <a:lnTo>
                        <a:pt x="4" y="1"/>
                      </a:lnTo>
                      <a:lnTo>
                        <a:pt x="2" y="0"/>
                      </a:lnTo>
                      <a:close/>
                    </a:path>
                  </a:pathLst>
                </a:custGeom>
                <a:solidFill>
                  <a:srgbClr val="000000"/>
                </a:solidFill>
                <a:ln w="9525">
                  <a:noFill/>
                  <a:round/>
                  <a:headEnd/>
                  <a:tailEnd/>
                </a:ln>
              </p:spPr>
              <p:txBody>
                <a:bodyPr/>
                <a:lstStyle/>
                <a:p>
                  <a:endParaRPr lang="en-US"/>
                </a:p>
              </p:txBody>
            </p:sp>
            <p:sp>
              <p:nvSpPr>
                <p:cNvPr id="3594" name="Freeform 655"/>
                <p:cNvSpPr>
                  <a:spLocks/>
                </p:cNvSpPr>
                <p:nvPr/>
              </p:nvSpPr>
              <p:spPr bwMode="gray">
                <a:xfrm>
                  <a:off x="3948" y="3391"/>
                  <a:ext cx="3" cy="20"/>
                </a:xfrm>
                <a:custGeom>
                  <a:avLst/>
                  <a:gdLst>
                    <a:gd name="T0" fmla="*/ 1 w 3"/>
                    <a:gd name="T1" fmla="*/ 0 h 20"/>
                    <a:gd name="T2" fmla="*/ 1 w 3"/>
                    <a:gd name="T3" fmla="*/ 0 h 20"/>
                    <a:gd name="T4" fmla="*/ 0 w 3"/>
                    <a:gd name="T5" fmla="*/ 2 h 20"/>
                    <a:gd name="T6" fmla="*/ 0 w 3"/>
                    <a:gd name="T7" fmla="*/ 5 h 20"/>
                    <a:gd name="T8" fmla="*/ 0 w 3"/>
                    <a:gd name="T9" fmla="*/ 7 h 20"/>
                    <a:gd name="T10" fmla="*/ 0 w 3"/>
                    <a:gd name="T11" fmla="*/ 10 h 20"/>
                    <a:gd name="T12" fmla="*/ 1 w 3"/>
                    <a:gd name="T13" fmla="*/ 12 h 20"/>
                    <a:gd name="T14" fmla="*/ 2 w 3"/>
                    <a:gd name="T15" fmla="*/ 14 h 20"/>
                    <a:gd name="T16" fmla="*/ 2 w 3"/>
                    <a:gd name="T17" fmla="*/ 17 h 20"/>
                    <a:gd name="T18" fmla="*/ 1 w 3"/>
                    <a:gd name="T19" fmla="*/ 19 h 20"/>
                    <a:gd name="T20" fmla="*/ 3 w 3"/>
                    <a:gd name="T21" fmla="*/ 20 h 20"/>
                    <a:gd name="T22" fmla="*/ 3 w 3"/>
                    <a:gd name="T23" fmla="*/ 17 h 20"/>
                    <a:gd name="T24" fmla="*/ 3 w 3"/>
                    <a:gd name="T25" fmla="*/ 14 h 20"/>
                    <a:gd name="T26" fmla="*/ 3 w 3"/>
                    <a:gd name="T27" fmla="*/ 12 h 20"/>
                    <a:gd name="T28" fmla="*/ 2 w 3"/>
                    <a:gd name="T29" fmla="*/ 10 h 20"/>
                    <a:gd name="T30" fmla="*/ 1 w 3"/>
                    <a:gd name="T31" fmla="*/ 7 h 20"/>
                    <a:gd name="T32" fmla="*/ 1 w 3"/>
                    <a:gd name="T33" fmla="*/ 5 h 20"/>
                    <a:gd name="T34" fmla="*/ 2 w 3"/>
                    <a:gd name="T35" fmla="*/ 3 h 20"/>
                    <a:gd name="T36" fmla="*/ 3 w 3"/>
                    <a:gd name="T37" fmla="*/ 0 h 20"/>
                    <a:gd name="T38" fmla="*/ 3 w 3"/>
                    <a:gd name="T39" fmla="*/ 0 h 20"/>
                    <a:gd name="T40" fmla="*/ 1 w 3"/>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20"/>
                    <a:gd name="T65" fmla="*/ 3 w 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20">
                      <a:moveTo>
                        <a:pt x="1" y="0"/>
                      </a:moveTo>
                      <a:lnTo>
                        <a:pt x="1" y="0"/>
                      </a:lnTo>
                      <a:lnTo>
                        <a:pt x="0" y="2"/>
                      </a:lnTo>
                      <a:lnTo>
                        <a:pt x="0" y="5"/>
                      </a:lnTo>
                      <a:lnTo>
                        <a:pt x="0" y="7"/>
                      </a:lnTo>
                      <a:lnTo>
                        <a:pt x="0" y="10"/>
                      </a:lnTo>
                      <a:lnTo>
                        <a:pt x="1" y="12"/>
                      </a:lnTo>
                      <a:lnTo>
                        <a:pt x="2" y="14"/>
                      </a:lnTo>
                      <a:lnTo>
                        <a:pt x="2" y="17"/>
                      </a:lnTo>
                      <a:lnTo>
                        <a:pt x="1" y="19"/>
                      </a:lnTo>
                      <a:lnTo>
                        <a:pt x="3" y="20"/>
                      </a:lnTo>
                      <a:lnTo>
                        <a:pt x="3" y="17"/>
                      </a:lnTo>
                      <a:lnTo>
                        <a:pt x="3" y="14"/>
                      </a:lnTo>
                      <a:lnTo>
                        <a:pt x="3" y="12"/>
                      </a:lnTo>
                      <a:lnTo>
                        <a:pt x="2" y="10"/>
                      </a:lnTo>
                      <a:lnTo>
                        <a:pt x="1" y="7"/>
                      </a:lnTo>
                      <a:lnTo>
                        <a:pt x="1" y="5"/>
                      </a:lnTo>
                      <a:lnTo>
                        <a:pt x="2" y="3"/>
                      </a:lnTo>
                      <a:lnTo>
                        <a:pt x="3" y="0"/>
                      </a:lnTo>
                      <a:lnTo>
                        <a:pt x="1" y="0"/>
                      </a:lnTo>
                      <a:close/>
                    </a:path>
                  </a:pathLst>
                </a:custGeom>
                <a:solidFill>
                  <a:srgbClr val="000000"/>
                </a:solidFill>
                <a:ln w="9525">
                  <a:noFill/>
                  <a:round/>
                  <a:headEnd/>
                  <a:tailEnd/>
                </a:ln>
              </p:spPr>
              <p:txBody>
                <a:bodyPr/>
                <a:lstStyle/>
                <a:p>
                  <a:endParaRPr lang="en-US"/>
                </a:p>
              </p:txBody>
            </p:sp>
            <p:sp>
              <p:nvSpPr>
                <p:cNvPr id="3595" name="Freeform 656"/>
                <p:cNvSpPr>
                  <a:spLocks/>
                </p:cNvSpPr>
                <p:nvPr/>
              </p:nvSpPr>
              <p:spPr bwMode="gray">
                <a:xfrm>
                  <a:off x="3949" y="3391"/>
                  <a:ext cx="3" cy="1"/>
                </a:xfrm>
                <a:custGeom>
                  <a:avLst/>
                  <a:gdLst>
                    <a:gd name="T0" fmla="*/ 2 w 3"/>
                    <a:gd name="T1" fmla="*/ 0 h 1"/>
                    <a:gd name="T2" fmla="*/ 2 w 3"/>
                    <a:gd name="T3" fmla="*/ 0 h 1"/>
                    <a:gd name="T4" fmla="*/ 2 w 3"/>
                    <a:gd name="T5" fmla="*/ 0 h 1"/>
                    <a:gd name="T6" fmla="*/ 2 w 3"/>
                    <a:gd name="T7" fmla="*/ 0 h 1"/>
                    <a:gd name="T8" fmla="*/ 1 w 3"/>
                    <a:gd name="T9" fmla="*/ 0 h 1"/>
                    <a:gd name="T10" fmla="*/ 0 w 3"/>
                    <a:gd name="T11" fmla="*/ 0 h 1"/>
                    <a:gd name="T12" fmla="*/ 2 w 3"/>
                    <a:gd name="T13" fmla="*/ 0 h 1"/>
                    <a:gd name="T14" fmla="*/ 1 w 3"/>
                    <a:gd name="T15" fmla="*/ 1 h 1"/>
                    <a:gd name="T16" fmla="*/ 2 w 3"/>
                    <a:gd name="T17" fmla="*/ 0 h 1"/>
                    <a:gd name="T18" fmla="*/ 3 w 3"/>
                    <a:gd name="T19" fmla="*/ 0 h 1"/>
                    <a:gd name="T20" fmla="*/ 3 w 3"/>
                    <a:gd name="T21" fmla="*/ 0 h 1"/>
                    <a:gd name="T22" fmla="*/ 3 w 3"/>
                    <a:gd name="T23" fmla="*/ 0 h 1"/>
                    <a:gd name="T24" fmla="*/ 2 w 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
                    <a:gd name="T41" fmla="*/ 3 w 3"/>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
                      <a:moveTo>
                        <a:pt x="2" y="0"/>
                      </a:moveTo>
                      <a:lnTo>
                        <a:pt x="2" y="0"/>
                      </a:lnTo>
                      <a:lnTo>
                        <a:pt x="1" y="0"/>
                      </a:lnTo>
                      <a:lnTo>
                        <a:pt x="0" y="0"/>
                      </a:lnTo>
                      <a:lnTo>
                        <a:pt x="2" y="0"/>
                      </a:lnTo>
                      <a:lnTo>
                        <a:pt x="1" y="1"/>
                      </a:lnTo>
                      <a:lnTo>
                        <a:pt x="2" y="0"/>
                      </a:lnTo>
                      <a:lnTo>
                        <a:pt x="3" y="0"/>
                      </a:lnTo>
                      <a:lnTo>
                        <a:pt x="2" y="0"/>
                      </a:lnTo>
                      <a:close/>
                    </a:path>
                  </a:pathLst>
                </a:custGeom>
                <a:solidFill>
                  <a:srgbClr val="000000"/>
                </a:solidFill>
                <a:ln w="9525">
                  <a:noFill/>
                  <a:round/>
                  <a:headEnd/>
                  <a:tailEnd/>
                </a:ln>
              </p:spPr>
              <p:txBody>
                <a:bodyPr/>
                <a:lstStyle/>
                <a:p>
                  <a:endParaRPr lang="en-US"/>
                </a:p>
              </p:txBody>
            </p:sp>
            <p:sp>
              <p:nvSpPr>
                <p:cNvPr id="3596" name="Freeform 657"/>
                <p:cNvSpPr>
                  <a:spLocks/>
                </p:cNvSpPr>
                <p:nvPr/>
              </p:nvSpPr>
              <p:spPr bwMode="gray">
                <a:xfrm>
                  <a:off x="3949" y="3367"/>
                  <a:ext cx="5" cy="24"/>
                </a:xfrm>
                <a:custGeom>
                  <a:avLst/>
                  <a:gdLst>
                    <a:gd name="T0" fmla="*/ 0 w 5"/>
                    <a:gd name="T1" fmla="*/ 0 h 24"/>
                    <a:gd name="T2" fmla="*/ 0 w 5"/>
                    <a:gd name="T3" fmla="*/ 0 h 24"/>
                    <a:gd name="T4" fmla="*/ 0 w 5"/>
                    <a:gd name="T5" fmla="*/ 3 h 24"/>
                    <a:gd name="T6" fmla="*/ 1 w 5"/>
                    <a:gd name="T7" fmla="*/ 5 h 24"/>
                    <a:gd name="T8" fmla="*/ 2 w 5"/>
                    <a:gd name="T9" fmla="*/ 9 h 24"/>
                    <a:gd name="T10" fmla="*/ 3 w 5"/>
                    <a:gd name="T11" fmla="*/ 12 h 24"/>
                    <a:gd name="T12" fmla="*/ 3 w 5"/>
                    <a:gd name="T13" fmla="*/ 15 h 24"/>
                    <a:gd name="T14" fmla="*/ 3 w 5"/>
                    <a:gd name="T15" fmla="*/ 18 h 24"/>
                    <a:gd name="T16" fmla="*/ 3 w 5"/>
                    <a:gd name="T17" fmla="*/ 21 h 24"/>
                    <a:gd name="T18" fmla="*/ 2 w 5"/>
                    <a:gd name="T19" fmla="*/ 24 h 24"/>
                    <a:gd name="T20" fmla="*/ 3 w 5"/>
                    <a:gd name="T21" fmla="*/ 24 h 24"/>
                    <a:gd name="T22" fmla="*/ 4 w 5"/>
                    <a:gd name="T23" fmla="*/ 21 h 24"/>
                    <a:gd name="T24" fmla="*/ 5 w 5"/>
                    <a:gd name="T25" fmla="*/ 18 h 24"/>
                    <a:gd name="T26" fmla="*/ 4 w 5"/>
                    <a:gd name="T27" fmla="*/ 15 h 24"/>
                    <a:gd name="T28" fmla="*/ 3 w 5"/>
                    <a:gd name="T29" fmla="*/ 11 h 24"/>
                    <a:gd name="T30" fmla="*/ 3 w 5"/>
                    <a:gd name="T31" fmla="*/ 8 h 24"/>
                    <a:gd name="T32" fmla="*/ 2 w 5"/>
                    <a:gd name="T33" fmla="*/ 5 h 24"/>
                    <a:gd name="T34" fmla="*/ 2 w 5"/>
                    <a:gd name="T35" fmla="*/ 3 h 24"/>
                    <a:gd name="T36" fmla="*/ 1 w 5"/>
                    <a:gd name="T37" fmla="*/ 0 h 24"/>
                    <a:gd name="T38" fmla="*/ 1 w 5"/>
                    <a:gd name="T39" fmla="*/ 0 h 24"/>
                    <a:gd name="T40" fmla="*/ 0 w 5"/>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24"/>
                    <a:gd name="T65" fmla="*/ 5 w 5"/>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24">
                      <a:moveTo>
                        <a:pt x="0" y="0"/>
                      </a:moveTo>
                      <a:lnTo>
                        <a:pt x="0" y="0"/>
                      </a:lnTo>
                      <a:lnTo>
                        <a:pt x="0" y="3"/>
                      </a:lnTo>
                      <a:lnTo>
                        <a:pt x="1" y="5"/>
                      </a:lnTo>
                      <a:lnTo>
                        <a:pt x="2" y="9"/>
                      </a:lnTo>
                      <a:lnTo>
                        <a:pt x="3" y="12"/>
                      </a:lnTo>
                      <a:lnTo>
                        <a:pt x="3" y="15"/>
                      </a:lnTo>
                      <a:lnTo>
                        <a:pt x="3" y="18"/>
                      </a:lnTo>
                      <a:lnTo>
                        <a:pt x="3" y="21"/>
                      </a:lnTo>
                      <a:lnTo>
                        <a:pt x="2" y="24"/>
                      </a:lnTo>
                      <a:lnTo>
                        <a:pt x="3" y="24"/>
                      </a:lnTo>
                      <a:lnTo>
                        <a:pt x="4" y="21"/>
                      </a:lnTo>
                      <a:lnTo>
                        <a:pt x="5" y="18"/>
                      </a:lnTo>
                      <a:lnTo>
                        <a:pt x="4" y="15"/>
                      </a:lnTo>
                      <a:lnTo>
                        <a:pt x="3" y="11"/>
                      </a:lnTo>
                      <a:lnTo>
                        <a:pt x="3" y="8"/>
                      </a:lnTo>
                      <a:lnTo>
                        <a:pt x="2" y="5"/>
                      </a:lnTo>
                      <a:lnTo>
                        <a:pt x="2" y="3"/>
                      </a:lnTo>
                      <a:lnTo>
                        <a:pt x="1" y="0"/>
                      </a:lnTo>
                      <a:lnTo>
                        <a:pt x="0" y="0"/>
                      </a:lnTo>
                      <a:close/>
                    </a:path>
                  </a:pathLst>
                </a:custGeom>
                <a:solidFill>
                  <a:srgbClr val="000000"/>
                </a:solidFill>
                <a:ln w="9525">
                  <a:noFill/>
                  <a:round/>
                  <a:headEnd/>
                  <a:tailEnd/>
                </a:ln>
              </p:spPr>
              <p:txBody>
                <a:bodyPr/>
                <a:lstStyle/>
                <a:p>
                  <a:endParaRPr lang="en-US"/>
                </a:p>
              </p:txBody>
            </p:sp>
            <p:sp>
              <p:nvSpPr>
                <p:cNvPr id="3597" name="Freeform 658"/>
                <p:cNvSpPr>
                  <a:spLocks/>
                </p:cNvSpPr>
                <p:nvPr/>
              </p:nvSpPr>
              <p:spPr bwMode="gray">
                <a:xfrm>
                  <a:off x="3943" y="3362"/>
                  <a:ext cx="7" cy="6"/>
                </a:xfrm>
                <a:custGeom>
                  <a:avLst/>
                  <a:gdLst>
                    <a:gd name="T0" fmla="*/ 1 w 7"/>
                    <a:gd name="T1" fmla="*/ 6 h 6"/>
                    <a:gd name="T2" fmla="*/ 1 w 7"/>
                    <a:gd name="T3" fmla="*/ 6 h 6"/>
                    <a:gd name="T4" fmla="*/ 3 w 7"/>
                    <a:gd name="T5" fmla="*/ 3 h 6"/>
                    <a:gd name="T6" fmla="*/ 4 w 7"/>
                    <a:gd name="T7" fmla="*/ 2 h 6"/>
                    <a:gd name="T8" fmla="*/ 5 w 7"/>
                    <a:gd name="T9" fmla="*/ 2 h 6"/>
                    <a:gd name="T10" fmla="*/ 5 w 7"/>
                    <a:gd name="T11" fmla="*/ 2 h 6"/>
                    <a:gd name="T12" fmla="*/ 5 w 7"/>
                    <a:gd name="T13" fmla="*/ 3 h 6"/>
                    <a:gd name="T14" fmla="*/ 6 w 7"/>
                    <a:gd name="T15" fmla="*/ 4 h 6"/>
                    <a:gd name="T16" fmla="*/ 6 w 7"/>
                    <a:gd name="T17" fmla="*/ 4 h 6"/>
                    <a:gd name="T18" fmla="*/ 6 w 7"/>
                    <a:gd name="T19" fmla="*/ 5 h 6"/>
                    <a:gd name="T20" fmla="*/ 7 w 7"/>
                    <a:gd name="T21" fmla="*/ 5 h 6"/>
                    <a:gd name="T22" fmla="*/ 7 w 7"/>
                    <a:gd name="T23" fmla="*/ 4 h 6"/>
                    <a:gd name="T24" fmla="*/ 7 w 7"/>
                    <a:gd name="T25" fmla="*/ 3 h 6"/>
                    <a:gd name="T26" fmla="*/ 7 w 7"/>
                    <a:gd name="T27" fmla="*/ 2 h 6"/>
                    <a:gd name="T28" fmla="*/ 6 w 7"/>
                    <a:gd name="T29" fmla="*/ 1 h 6"/>
                    <a:gd name="T30" fmla="*/ 5 w 7"/>
                    <a:gd name="T31" fmla="*/ 0 h 6"/>
                    <a:gd name="T32" fmla="*/ 3 w 7"/>
                    <a:gd name="T33" fmla="*/ 1 h 6"/>
                    <a:gd name="T34" fmla="*/ 2 w 7"/>
                    <a:gd name="T35" fmla="*/ 2 h 6"/>
                    <a:gd name="T36" fmla="*/ 0 w 7"/>
                    <a:gd name="T37" fmla="*/ 5 h 6"/>
                    <a:gd name="T38" fmla="*/ 0 w 7"/>
                    <a:gd name="T39" fmla="*/ 5 h 6"/>
                    <a:gd name="T40" fmla="*/ 1 w 7"/>
                    <a:gd name="T41" fmla="*/ 6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6"/>
                    <a:gd name="T65" fmla="*/ 7 w 7"/>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6">
                      <a:moveTo>
                        <a:pt x="1" y="6"/>
                      </a:moveTo>
                      <a:lnTo>
                        <a:pt x="1" y="6"/>
                      </a:lnTo>
                      <a:lnTo>
                        <a:pt x="3" y="3"/>
                      </a:lnTo>
                      <a:lnTo>
                        <a:pt x="4" y="2"/>
                      </a:lnTo>
                      <a:lnTo>
                        <a:pt x="5" y="2"/>
                      </a:lnTo>
                      <a:lnTo>
                        <a:pt x="5" y="3"/>
                      </a:lnTo>
                      <a:lnTo>
                        <a:pt x="6" y="4"/>
                      </a:lnTo>
                      <a:lnTo>
                        <a:pt x="6" y="5"/>
                      </a:lnTo>
                      <a:lnTo>
                        <a:pt x="7" y="5"/>
                      </a:lnTo>
                      <a:lnTo>
                        <a:pt x="7" y="4"/>
                      </a:lnTo>
                      <a:lnTo>
                        <a:pt x="7" y="3"/>
                      </a:lnTo>
                      <a:lnTo>
                        <a:pt x="7" y="2"/>
                      </a:lnTo>
                      <a:lnTo>
                        <a:pt x="6" y="1"/>
                      </a:lnTo>
                      <a:lnTo>
                        <a:pt x="5" y="0"/>
                      </a:lnTo>
                      <a:lnTo>
                        <a:pt x="3" y="1"/>
                      </a:lnTo>
                      <a:lnTo>
                        <a:pt x="2" y="2"/>
                      </a:lnTo>
                      <a:lnTo>
                        <a:pt x="0" y="5"/>
                      </a:lnTo>
                      <a:lnTo>
                        <a:pt x="1" y="6"/>
                      </a:lnTo>
                      <a:close/>
                    </a:path>
                  </a:pathLst>
                </a:custGeom>
                <a:solidFill>
                  <a:srgbClr val="000000"/>
                </a:solidFill>
                <a:ln w="9525">
                  <a:noFill/>
                  <a:round/>
                  <a:headEnd/>
                  <a:tailEnd/>
                </a:ln>
              </p:spPr>
              <p:txBody>
                <a:bodyPr/>
                <a:lstStyle/>
                <a:p>
                  <a:endParaRPr lang="en-US"/>
                </a:p>
              </p:txBody>
            </p:sp>
            <p:sp>
              <p:nvSpPr>
                <p:cNvPr id="3598" name="Freeform 659"/>
                <p:cNvSpPr>
                  <a:spLocks/>
                </p:cNvSpPr>
                <p:nvPr/>
              </p:nvSpPr>
              <p:spPr bwMode="gray">
                <a:xfrm>
                  <a:off x="3918" y="3367"/>
                  <a:ext cx="26" cy="19"/>
                </a:xfrm>
                <a:custGeom>
                  <a:avLst/>
                  <a:gdLst>
                    <a:gd name="T0" fmla="*/ 0 w 26"/>
                    <a:gd name="T1" fmla="*/ 19 h 19"/>
                    <a:gd name="T2" fmla="*/ 0 w 26"/>
                    <a:gd name="T3" fmla="*/ 19 h 19"/>
                    <a:gd name="T4" fmla="*/ 0 w 26"/>
                    <a:gd name="T5" fmla="*/ 19 h 19"/>
                    <a:gd name="T6" fmla="*/ 0 w 26"/>
                    <a:gd name="T7" fmla="*/ 19 h 19"/>
                    <a:gd name="T8" fmla="*/ 1 w 26"/>
                    <a:gd name="T9" fmla="*/ 18 h 19"/>
                    <a:gd name="T10" fmla="*/ 3 w 26"/>
                    <a:gd name="T11" fmla="*/ 17 h 19"/>
                    <a:gd name="T12" fmla="*/ 5 w 26"/>
                    <a:gd name="T13" fmla="*/ 17 h 19"/>
                    <a:gd name="T14" fmla="*/ 7 w 26"/>
                    <a:gd name="T15" fmla="*/ 16 h 19"/>
                    <a:gd name="T16" fmla="*/ 9 w 26"/>
                    <a:gd name="T17" fmla="*/ 15 h 19"/>
                    <a:gd name="T18" fmla="*/ 11 w 26"/>
                    <a:gd name="T19" fmla="*/ 13 h 19"/>
                    <a:gd name="T20" fmla="*/ 13 w 26"/>
                    <a:gd name="T21" fmla="*/ 12 h 19"/>
                    <a:gd name="T22" fmla="*/ 16 w 26"/>
                    <a:gd name="T23" fmla="*/ 11 h 19"/>
                    <a:gd name="T24" fmla="*/ 17 w 26"/>
                    <a:gd name="T25" fmla="*/ 9 h 19"/>
                    <a:gd name="T26" fmla="*/ 19 w 26"/>
                    <a:gd name="T27" fmla="*/ 7 h 19"/>
                    <a:gd name="T28" fmla="*/ 21 w 26"/>
                    <a:gd name="T29" fmla="*/ 6 h 19"/>
                    <a:gd name="T30" fmla="*/ 23 w 26"/>
                    <a:gd name="T31" fmla="*/ 4 h 19"/>
                    <a:gd name="T32" fmla="*/ 25 w 26"/>
                    <a:gd name="T33" fmla="*/ 3 h 19"/>
                    <a:gd name="T34" fmla="*/ 26 w 26"/>
                    <a:gd name="T35" fmla="*/ 1 h 19"/>
                    <a:gd name="T36" fmla="*/ 25 w 26"/>
                    <a:gd name="T37" fmla="*/ 0 h 19"/>
                    <a:gd name="T38" fmla="*/ 24 w 26"/>
                    <a:gd name="T39" fmla="*/ 2 h 19"/>
                    <a:gd name="T40" fmla="*/ 22 w 26"/>
                    <a:gd name="T41" fmla="*/ 4 h 19"/>
                    <a:gd name="T42" fmla="*/ 21 w 26"/>
                    <a:gd name="T43" fmla="*/ 4 h 19"/>
                    <a:gd name="T44" fmla="*/ 18 w 26"/>
                    <a:gd name="T45" fmla="*/ 6 h 19"/>
                    <a:gd name="T46" fmla="*/ 17 w 26"/>
                    <a:gd name="T47" fmla="*/ 8 h 19"/>
                    <a:gd name="T48" fmla="*/ 15 w 26"/>
                    <a:gd name="T49" fmla="*/ 9 h 19"/>
                    <a:gd name="T50" fmla="*/ 13 w 26"/>
                    <a:gd name="T51" fmla="*/ 11 h 19"/>
                    <a:gd name="T52" fmla="*/ 10 w 26"/>
                    <a:gd name="T53" fmla="*/ 12 h 19"/>
                    <a:gd name="T54" fmla="*/ 8 w 26"/>
                    <a:gd name="T55" fmla="*/ 13 h 19"/>
                    <a:gd name="T56" fmla="*/ 6 w 26"/>
                    <a:gd name="T57" fmla="*/ 14 h 19"/>
                    <a:gd name="T58" fmla="*/ 4 w 26"/>
                    <a:gd name="T59" fmla="*/ 15 h 19"/>
                    <a:gd name="T60" fmla="*/ 2 w 26"/>
                    <a:gd name="T61" fmla="*/ 16 h 19"/>
                    <a:gd name="T62" fmla="*/ 1 w 26"/>
                    <a:gd name="T63" fmla="*/ 17 h 19"/>
                    <a:gd name="T64" fmla="*/ 0 w 26"/>
                    <a:gd name="T65" fmla="*/ 17 h 19"/>
                    <a:gd name="T66" fmla="*/ 0 w 26"/>
                    <a:gd name="T67" fmla="*/ 17 h 19"/>
                    <a:gd name="T68" fmla="*/ 0 w 26"/>
                    <a:gd name="T69" fmla="*/ 18 h 19"/>
                    <a:gd name="T70" fmla="*/ 0 w 26"/>
                    <a:gd name="T71" fmla="*/ 18 h 19"/>
                    <a:gd name="T72" fmla="*/ 0 w 26"/>
                    <a:gd name="T73" fmla="*/ 19 h 19"/>
                    <a:gd name="T74" fmla="*/ 0 w 26"/>
                    <a:gd name="T75" fmla="*/ 19 h 19"/>
                    <a:gd name="T76" fmla="*/ 0 w 26"/>
                    <a:gd name="T77" fmla="*/ 19 h 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
                    <a:gd name="T118" fmla="*/ 0 h 19"/>
                    <a:gd name="T119" fmla="*/ 26 w 26"/>
                    <a:gd name="T120" fmla="*/ 19 h 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 h="19">
                      <a:moveTo>
                        <a:pt x="0" y="19"/>
                      </a:moveTo>
                      <a:lnTo>
                        <a:pt x="0" y="19"/>
                      </a:lnTo>
                      <a:lnTo>
                        <a:pt x="1" y="18"/>
                      </a:lnTo>
                      <a:lnTo>
                        <a:pt x="3" y="17"/>
                      </a:lnTo>
                      <a:lnTo>
                        <a:pt x="5" y="17"/>
                      </a:lnTo>
                      <a:lnTo>
                        <a:pt x="7" y="16"/>
                      </a:lnTo>
                      <a:lnTo>
                        <a:pt x="9" y="15"/>
                      </a:lnTo>
                      <a:lnTo>
                        <a:pt x="11" y="13"/>
                      </a:lnTo>
                      <a:lnTo>
                        <a:pt x="13" y="12"/>
                      </a:lnTo>
                      <a:lnTo>
                        <a:pt x="16" y="11"/>
                      </a:lnTo>
                      <a:lnTo>
                        <a:pt x="17" y="9"/>
                      </a:lnTo>
                      <a:lnTo>
                        <a:pt x="19" y="7"/>
                      </a:lnTo>
                      <a:lnTo>
                        <a:pt x="21" y="6"/>
                      </a:lnTo>
                      <a:lnTo>
                        <a:pt x="23" y="4"/>
                      </a:lnTo>
                      <a:lnTo>
                        <a:pt x="25" y="3"/>
                      </a:lnTo>
                      <a:lnTo>
                        <a:pt x="26" y="1"/>
                      </a:lnTo>
                      <a:lnTo>
                        <a:pt x="25" y="0"/>
                      </a:lnTo>
                      <a:lnTo>
                        <a:pt x="24" y="2"/>
                      </a:lnTo>
                      <a:lnTo>
                        <a:pt x="22" y="4"/>
                      </a:lnTo>
                      <a:lnTo>
                        <a:pt x="21" y="4"/>
                      </a:lnTo>
                      <a:lnTo>
                        <a:pt x="18" y="6"/>
                      </a:lnTo>
                      <a:lnTo>
                        <a:pt x="17" y="8"/>
                      </a:lnTo>
                      <a:lnTo>
                        <a:pt x="15" y="9"/>
                      </a:lnTo>
                      <a:lnTo>
                        <a:pt x="13" y="11"/>
                      </a:lnTo>
                      <a:lnTo>
                        <a:pt x="10" y="12"/>
                      </a:lnTo>
                      <a:lnTo>
                        <a:pt x="8" y="13"/>
                      </a:lnTo>
                      <a:lnTo>
                        <a:pt x="6" y="14"/>
                      </a:lnTo>
                      <a:lnTo>
                        <a:pt x="4" y="15"/>
                      </a:lnTo>
                      <a:lnTo>
                        <a:pt x="2" y="16"/>
                      </a:lnTo>
                      <a:lnTo>
                        <a:pt x="1" y="17"/>
                      </a:lnTo>
                      <a:lnTo>
                        <a:pt x="0" y="17"/>
                      </a:lnTo>
                      <a:lnTo>
                        <a:pt x="0" y="18"/>
                      </a:lnTo>
                      <a:lnTo>
                        <a:pt x="0" y="19"/>
                      </a:lnTo>
                      <a:close/>
                    </a:path>
                  </a:pathLst>
                </a:custGeom>
                <a:solidFill>
                  <a:srgbClr val="000000"/>
                </a:solidFill>
                <a:ln w="9525">
                  <a:noFill/>
                  <a:round/>
                  <a:headEnd/>
                  <a:tailEnd/>
                </a:ln>
              </p:spPr>
              <p:txBody>
                <a:bodyPr/>
                <a:lstStyle/>
                <a:p>
                  <a:endParaRPr lang="en-US"/>
                </a:p>
              </p:txBody>
            </p:sp>
            <p:sp>
              <p:nvSpPr>
                <p:cNvPr id="3599" name="Freeform 660"/>
                <p:cNvSpPr>
                  <a:spLocks/>
                </p:cNvSpPr>
                <p:nvPr/>
              </p:nvSpPr>
              <p:spPr bwMode="gray">
                <a:xfrm>
                  <a:off x="3883" y="3385"/>
                  <a:ext cx="35" cy="4"/>
                </a:xfrm>
                <a:custGeom>
                  <a:avLst/>
                  <a:gdLst>
                    <a:gd name="T0" fmla="*/ 1 w 35"/>
                    <a:gd name="T1" fmla="*/ 3 h 4"/>
                    <a:gd name="T2" fmla="*/ 1 w 35"/>
                    <a:gd name="T3" fmla="*/ 4 h 4"/>
                    <a:gd name="T4" fmla="*/ 35 w 35"/>
                    <a:gd name="T5" fmla="*/ 1 h 4"/>
                    <a:gd name="T6" fmla="*/ 35 w 35"/>
                    <a:gd name="T7" fmla="*/ 0 h 4"/>
                    <a:gd name="T8" fmla="*/ 1 w 35"/>
                    <a:gd name="T9" fmla="*/ 2 h 4"/>
                    <a:gd name="T10" fmla="*/ 0 w 35"/>
                    <a:gd name="T11" fmla="*/ 3 h 4"/>
                    <a:gd name="T12" fmla="*/ 1 w 35"/>
                    <a:gd name="T13" fmla="*/ 2 h 4"/>
                    <a:gd name="T14" fmla="*/ 0 w 35"/>
                    <a:gd name="T15" fmla="*/ 2 h 4"/>
                    <a:gd name="T16" fmla="*/ 0 w 35"/>
                    <a:gd name="T17" fmla="*/ 3 h 4"/>
                    <a:gd name="T18" fmla="*/ 1 w 35"/>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
                    <a:gd name="T32" fmla="*/ 35 w 3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
                      <a:moveTo>
                        <a:pt x="1" y="3"/>
                      </a:moveTo>
                      <a:lnTo>
                        <a:pt x="1" y="4"/>
                      </a:lnTo>
                      <a:lnTo>
                        <a:pt x="35" y="1"/>
                      </a:lnTo>
                      <a:lnTo>
                        <a:pt x="35" y="0"/>
                      </a:lnTo>
                      <a:lnTo>
                        <a:pt x="1" y="2"/>
                      </a:lnTo>
                      <a:lnTo>
                        <a:pt x="0" y="3"/>
                      </a:lnTo>
                      <a:lnTo>
                        <a:pt x="1" y="2"/>
                      </a:lnTo>
                      <a:lnTo>
                        <a:pt x="0" y="2"/>
                      </a:lnTo>
                      <a:lnTo>
                        <a:pt x="0" y="3"/>
                      </a:lnTo>
                      <a:lnTo>
                        <a:pt x="1" y="3"/>
                      </a:lnTo>
                      <a:close/>
                    </a:path>
                  </a:pathLst>
                </a:custGeom>
                <a:solidFill>
                  <a:srgbClr val="000000"/>
                </a:solidFill>
                <a:ln w="9525">
                  <a:noFill/>
                  <a:round/>
                  <a:headEnd/>
                  <a:tailEnd/>
                </a:ln>
              </p:spPr>
              <p:txBody>
                <a:bodyPr/>
                <a:lstStyle/>
                <a:p>
                  <a:endParaRPr lang="en-US"/>
                </a:p>
              </p:txBody>
            </p:sp>
            <p:sp>
              <p:nvSpPr>
                <p:cNvPr id="3600" name="Freeform 661"/>
                <p:cNvSpPr>
                  <a:spLocks/>
                </p:cNvSpPr>
                <p:nvPr/>
              </p:nvSpPr>
              <p:spPr bwMode="gray">
                <a:xfrm>
                  <a:off x="3883" y="3388"/>
                  <a:ext cx="1" cy="4"/>
                </a:xfrm>
                <a:custGeom>
                  <a:avLst/>
                  <a:gdLst>
                    <a:gd name="T0" fmla="*/ 1 w 1"/>
                    <a:gd name="T1" fmla="*/ 3 h 4"/>
                    <a:gd name="T2" fmla="*/ 1 w 1"/>
                    <a:gd name="T3" fmla="*/ 3 h 4"/>
                    <a:gd name="T4" fmla="*/ 1 w 1"/>
                    <a:gd name="T5" fmla="*/ 0 h 4"/>
                    <a:gd name="T6" fmla="*/ 0 w 1"/>
                    <a:gd name="T7" fmla="*/ 0 h 4"/>
                    <a:gd name="T8" fmla="*/ 0 w 1"/>
                    <a:gd name="T9" fmla="*/ 3 h 4"/>
                    <a:gd name="T10" fmla="*/ 0 w 1"/>
                    <a:gd name="T11" fmla="*/ 4 h 4"/>
                    <a:gd name="T12" fmla="*/ 0 w 1"/>
                    <a:gd name="T13" fmla="*/ 3 h 4"/>
                    <a:gd name="T14" fmla="*/ 0 w 1"/>
                    <a:gd name="T15" fmla="*/ 4 h 4"/>
                    <a:gd name="T16" fmla="*/ 0 w 1"/>
                    <a:gd name="T17" fmla="*/ 4 h 4"/>
                    <a:gd name="T18" fmla="*/ 1 w 1"/>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4"/>
                    <a:gd name="T32" fmla="*/ 1 w 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4">
                      <a:moveTo>
                        <a:pt x="1" y="3"/>
                      </a:moveTo>
                      <a:lnTo>
                        <a:pt x="1" y="3"/>
                      </a:lnTo>
                      <a:lnTo>
                        <a:pt x="1" y="0"/>
                      </a:lnTo>
                      <a:lnTo>
                        <a:pt x="0" y="0"/>
                      </a:lnTo>
                      <a:lnTo>
                        <a:pt x="0" y="3"/>
                      </a:lnTo>
                      <a:lnTo>
                        <a:pt x="0" y="4"/>
                      </a:lnTo>
                      <a:lnTo>
                        <a:pt x="0" y="3"/>
                      </a:lnTo>
                      <a:lnTo>
                        <a:pt x="0" y="4"/>
                      </a:lnTo>
                      <a:lnTo>
                        <a:pt x="1" y="3"/>
                      </a:lnTo>
                      <a:close/>
                    </a:path>
                  </a:pathLst>
                </a:custGeom>
                <a:solidFill>
                  <a:srgbClr val="000000"/>
                </a:solidFill>
                <a:ln w="9525">
                  <a:noFill/>
                  <a:round/>
                  <a:headEnd/>
                  <a:tailEnd/>
                </a:ln>
              </p:spPr>
              <p:txBody>
                <a:bodyPr/>
                <a:lstStyle/>
                <a:p>
                  <a:endParaRPr lang="en-US"/>
                </a:p>
              </p:txBody>
            </p:sp>
            <p:sp>
              <p:nvSpPr>
                <p:cNvPr id="3601" name="Freeform 662"/>
                <p:cNvSpPr>
                  <a:spLocks/>
                </p:cNvSpPr>
                <p:nvPr/>
              </p:nvSpPr>
              <p:spPr bwMode="gray">
                <a:xfrm>
                  <a:off x="3883" y="3391"/>
                  <a:ext cx="53" cy="44"/>
                </a:xfrm>
                <a:custGeom>
                  <a:avLst/>
                  <a:gdLst>
                    <a:gd name="T0" fmla="*/ 52 w 53"/>
                    <a:gd name="T1" fmla="*/ 43 h 44"/>
                    <a:gd name="T2" fmla="*/ 53 w 53"/>
                    <a:gd name="T3" fmla="*/ 42 h 44"/>
                    <a:gd name="T4" fmla="*/ 1 w 53"/>
                    <a:gd name="T5" fmla="*/ 0 h 44"/>
                    <a:gd name="T6" fmla="*/ 0 w 53"/>
                    <a:gd name="T7" fmla="*/ 1 h 44"/>
                    <a:gd name="T8" fmla="*/ 52 w 53"/>
                    <a:gd name="T9" fmla="*/ 44 h 44"/>
                    <a:gd name="T10" fmla="*/ 53 w 53"/>
                    <a:gd name="T11" fmla="*/ 43 h 44"/>
                    <a:gd name="T12" fmla="*/ 52 w 53"/>
                    <a:gd name="T13" fmla="*/ 44 h 44"/>
                    <a:gd name="T14" fmla="*/ 52 w 53"/>
                    <a:gd name="T15" fmla="*/ 44 h 44"/>
                    <a:gd name="T16" fmla="*/ 53 w 53"/>
                    <a:gd name="T17" fmla="*/ 43 h 44"/>
                    <a:gd name="T18" fmla="*/ 52 w 53"/>
                    <a:gd name="T19" fmla="*/ 4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4"/>
                    <a:gd name="T32" fmla="*/ 53 w 53"/>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4">
                      <a:moveTo>
                        <a:pt x="52" y="43"/>
                      </a:moveTo>
                      <a:lnTo>
                        <a:pt x="53" y="42"/>
                      </a:lnTo>
                      <a:lnTo>
                        <a:pt x="1" y="0"/>
                      </a:lnTo>
                      <a:lnTo>
                        <a:pt x="0" y="1"/>
                      </a:lnTo>
                      <a:lnTo>
                        <a:pt x="52" y="44"/>
                      </a:lnTo>
                      <a:lnTo>
                        <a:pt x="53" y="43"/>
                      </a:lnTo>
                      <a:lnTo>
                        <a:pt x="52" y="44"/>
                      </a:lnTo>
                      <a:lnTo>
                        <a:pt x="53" y="43"/>
                      </a:lnTo>
                      <a:lnTo>
                        <a:pt x="52" y="43"/>
                      </a:lnTo>
                      <a:close/>
                    </a:path>
                  </a:pathLst>
                </a:custGeom>
                <a:solidFill>
                  <a:srgbClr val="000000"/>
                </a:solidFill>
                <a:ln w="9525">
                  <a:noFill/>
                  <a:round/>
                  <a:headEnd/>
                  <a:tailEnd/>
                </a:ln>
              </p:spPr>
              <p:txBody>
                <a:bodyPr/>
                <a:lstStyle/>
                <a:p>
                  <a:endParaRPr lang="en-US"/>
                </a:p>
              </p:txBody>
            </p:sp>
            <p:sp>
              <p:nvSpPr>
                <p:cNvPr id="3602" name="Freeform 663"/>
                <p:cNvSpPr>
                  <a:spLocks/>
                </p:cNvSpPr>
                <p:nvPr/>
              </p:nvSpPr>
              <p:spPr bwMode="gray">
                <a:xfrm>
                  <a:off x="3935" y="3408"/>
                  <a:ext cx="13" cy="26"/>
                </a:xfrm>
                <a:custGeom>
                  <a:avLst/>
                  <a:gdLst>
                    <a:gd name="T0" fmla="*/ 13 w 13"/>
                    <a:gd name="T1" fmla="*/ 0 h 26"/>
                    <a:gd name="T2" fmla="*/ 10 w 13"/>
                    <a:gd name="T3" fmla="*/ 2 h 26"/>
                    <a:gd name="T4" fmla="*/ 9 w 13"/>
                    <a:gd name="T5" fmla="*/ 5 h 26"/>
                    <a:gd name="T6" fmla="*/ 7 w 13"/>
                    <a:gd name="T7" fmla="*/ 8 h 26"/>
                    <a:gd name="T8" fmla="*/ 6 w 13"/>
                    <a:gd name="T9" fmla="*/ 12 h 26"/>
                    <a:gd name="T10" fmla="*/ 4 w 13"/>
                    <a:gd name="T11" fmla="*/ 16 h 26"/>
                    <a:gd name="T12" fmla="*/ 3 w 13"/>
                    <a:gd name="T13" fmla="*/ 20 h 26"/>
                    <a:gd name="T14" fmla="*/ 1 w 13"/>
                    <a:gd name="T15" fmla="*/ 23 h 26"/>
                    <a:gd name="T16" fmla="*/ 0 w 13"/>
                    <a:gd name="T17" fmla="*/ 26 h 26"/>
                    <a:gd name="T18" fmla="*/ 1 w 13"/>
                    <a:gd name="T19" fmla="*/ 26 h 26"/>
                    <a:gd name="T20" fmla="*/ 3 w 13"/>
                    <a:gd name="T21" fmla="*/ 24 h 26"/>
                    <a:gd name="T22" fmla="*/ 4 w 13"/>
                    <a:gd name="T23" fmla="*/ 20 h 26"/>
                    <a:gd name="T24" fmla="*/ 6 w 13"/>
                    <a:gd name="T25" fmla="*/ 16 h 26"/>
                    <a:gd name="T26" fmla="*/ 7 w 13"/>
                    <a:gd name="T27" fmla="*/ 12 h 26"/>
                    <a:gd name="T28" fmla="*/ 8 w 13"/>
                    <a:gd name="T29" fmla="*/ 9 h 26"/>
                    <a:gd name="T30" fmla="*/ 10 w 13"/>
                    <a:gd name="T31" fmla="*/ 5 h 26"/>
                    <a:gd name="T32" fmla="*/ 12 w 13"/>
                    <a:gd name="T33" fmla="*/ 3 h 26"/>
                    <a:gd name="T34" fmla="*/ 13 w 13"/>
                    <a:gd name="T35" fmla="*/ 1 h 26"/>
                    <a:gd name="T36" fmla="*/ 13 w 13"/>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26"/>
                    <a:gd name="T59" fmla="*/ 13 w 13"/>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26">
                      <a:moveTo>
                        <a:pt x="13" y="0"/>
                      </a:moveTo>
                      <a:lnTo>
                        <a:pt x="10" y="2"/>
                      </a:lnTo>
                      <a:lnTo>
                        <a:pt x="9" y="5"/>
                      </a:lnTo>
                      <a:lnTo>
                        <a:pt x="7" y="8"/>
                      </a:lnTo>
                      <a:lnTo>
                        <a:pt x="6" y="12"/>
                      </a:lnTo>
                      <a:lnTo>
                        <a:pt x="4" y="16"/>
                      </a:lnTo>
                      <a:lnTo>
                        <a:pt x="3" y="20"/>
                      </a:lnTo>
                      <a:lnTo>
                        <a:pt x="1" y="23"/>
                      </a:lnTo>
                      <a:lnTo>
                        <a:pt x="0" y="26"/>
                      </a:lnTo>
                      <a:lnTo>
                        <a:pt x="1" y="26"/>
                      </a:lnTo>
                      <a:lnTo>
                        <a:pt x="3" y="24"/>
                      </a:lnTo>
                      <a:lnTo>
                        <a:pt x="4" y="20"/>
                      </a:lnTo>
                      <a:lnTo>
                        <a:pt x="6" y="16"/>
                      </a:lnTo>
                      <a:lnTo>
                        <a:pt x="7" y="12"/>
                      </a:lnTo>
                      <a:lnTo>
                        <a:pt x="8" y="9"/>
                      </a:lnTo>
                      <a:lnTo>
                        <a:pt x="10" y="5"/>
                      </a:lnTo>
                      <a:lnTo>
                        <a:pt x="12" y="3"/>
                      </a:lnTo>
                      <a:lnTo>
                        <a:pt x="13" y="1"/>
                      </a:lnTo>
                      <a:lnTo>
                        <a:pt x="13" y="0"/>
                      </a:lnTo>
                      <a:close/>
                    </a:path>
                  </a:pathLst>
                </a:custGeom>
                <a:solidFill>
                  <a:srgbClr val="000000"/>
                </a:solidFill>
                <a:ln w="9525">
                  <a:noFill/>
                  <a:round/>
                  <a:headEnd/>
                  <a:tailEnd/>
                </a:ln>
              </p:spPr>
              <p:txBody>
                <a:bodyPr/>
                <a:lstStyle/>
                <a:p>
                  <a:endParaRPr lang="en-US"/>
                </a:p>
              </p:txBody>
            </p:sp>
            <p:sp>
              <p:nvSpPr>
                <p:cNvPr id="3603" name="Freeform 664"/>
                <p:cNvSpPr>
                  <a:spLocks/>
                </p:cNvSpPr>
                <p:nvPr/>
              </p:nvSpPr>
              <p:spPr bwMode="gray">
                <a:xfrm>
                  <a:off x="3880" y="3343"/>
                  <a:ext cx="74" cy="53"/>
                </a:xfrm>
                <a:custGeom>
                  <a:avLst/>
                  <a:gdLst>
                    <a:gd name="T0" fmla="*/ 68 w 74"/>
                    <a:gd name="T1" fmla="*/ 23 h 53"/>
                    <a:gd name="T2" fmla="*/ 68 w 74"/>
                    <a:gd name="T3" fmla="*/ 25 h 53"/>
                    <a:gd name="T4" fmla="*/ 69 w 74"/>
                    <a:gd name="T5" fmla="*/ 27 h 53"/>
                    <a:gd name="T6" fmla="*/ 71 w 74"/>
                    <a:gd name="T7" fmla="*/ 27 h 53"/>
                    <a:gd name="T8" fmla="*/ 72 w 74"/>
                    <a:gd name="T9" fmla="*/ 28 h 53"/>
                    <a:gd name="T10" fmla="*/ 74 w 74"/>
                    <a:gd name="T11" fmla="*/ 24 h 53"/>
                    <a:gd name="T12" fmla="*/ 73 w 74"/>
                    <a:gd name="T13" fmla="*/ 20 h 53"/>
                    <a:gd name="T14" fmla="*/ 72 w 74"/>
                    <a:gd name="T15" fmla="*/ 17 h 53"/>
                    <a:gd name="T16" fmla="*/ 69 w 74"/>
                    <a:gd name="T17" fmla="*/ 14 h 53"/>
                    <a:gd name="T18" fmla="*/ 66 w 74"/>
                    <a:gd name="T19" fmla="*/ 11 h 53"/>
                    <a:gd name="T20" fmla="*/ 64 w 74"/>
                    <a:gd name="T21" fmla="*/ 9 h 53"/>
                    <a:gd name="T22" fmla="*/ 61 w 74"/>
                    <a:gd name="T23" fmla="*/ 8 h 53"/>
                    <a:gd name="T24" fmla="*/ 58 w 74"/>
                    <a:gd name="T25" fmla="*/ 6 h 53"/>
                    <a:gd name="T26" fmla="*/ 56 w 74"/>
                    <a:gd name="T27" fmla="*/ 5 h 53"/>
                    <a:gd name="T28" fmla="*/ 52 w 74"/>
                    <a:gd name="T29" fmla="*/ 2 h 53"/>
                    <a:gd name="T30" fmla="*/ 45 w 74"/>
                    <a:gd name="T31" fmla="*/ 0 h 53"/>
                    <a:gd name="T32" fmla="*/ 38 w 74"/>
                    <a:gd name="T33" fmla="*/ 0 h 53"/>
                    <a:gd name="T34" fmla="*/ 31 w 74"/>
                    <a:gd name="T35" fmla="*/ 0 h 53"/>
                    <a:gd name="T36" fmla="*/ 24 w 74"/>
                    <a:gd name="T37" fmla="*/ 3 h 53"/>
                    <a:gd name="T38" fmla="*/ 19 w 74"/>
                    <a:gd name="T39" fmla="*/ 6 h 53"/>
                    <a:gd name="T40" fmla="*/ 13 w 74"/>
                    <a:gd name="T41" fmla="*/ 9 h 53"/>
                    <a:gd name="T42" fmla="*/ 7 w 74"/>
                    <a:gd name="T43" fmla="*/ 15 h 53"/>
                    <a:gd name="T44" fmla="*/ 4 w 74"/>
                    <a:gd name="T45" fmla="*/ 20 h 53"/>
                    <a:gd name="T46" fmla="*/ 3 w 74"/>
                    <a:gd name="T47" fmla="*/ 24 h 53"/>
                    <a:gd name="T48" fmla="*/ 2 w 74"/>
                    <a:gd name="T49" fmla="*/ 27 h 53"/>
                    <a:gd name="T50" fmla="*/ 2 w 74"/>
                    <a:gd name="T51" fmla="*/ 30 h 53"/>
                    <a:gd name="T52" fmla="*/ 0 w 74"/>
                    <a:gd name="T53" fmla="*/ 35 h 53"/>
                    <a:gd name="T54" fmla="*/ 0 w 74"/>
                    <a:gd name="T55" fmla="*/ 41 h 53"/>
                    <a:gd name="T56" fmla="*/ 2 w 74"/>
                    <a:gd name="T57" fmla="*/ 45 h 53"/>
                    <a:gd name="T58" fmla="*/ 3 w 74"/>
                    <a:gd name="T59" fmla="*/ 46 h 53"/>
                    <a:gd name="T60" fmla="*/ 4 w 74"/>
                    <a:gd name="T61" fmla="*/ 47 h 53"/>
                    <a:gd name="T62" fmla="*/ 7 w 74"/>
                    <a:gd name="T63" fmla="*/ 47 h 53"/>
                    <a:gd name="T64" fmla="*/ 10 w 74"/>
                    <a:gd name="T65" fmla="*/ 46 h 53"/>
                    <a:gd name="T66" fmla="*/ 13 w 74"/>
                    <a:gd name="T67" fmla="*/ 46 h 53"/>
                    <a:gd name="T68" fmla="*/ 17 w 74"/>
                    <a:gd name="T69" fmla="*/ 48 h 53"/>
                    <a:gd name="T70" fmla="*/ 21 w 74"/>
                    <a:gd name="T71" fmla="*/ 49 h 53"/>
                    <a:gd name="T72" fmla="*/ 25 w 74"/>
                    <a:gd name="T73" fmla="*/ 51 h 53"/>
                    <a:gd name="T74" fmla="*/ 29 w 74"/>
                    <a:gd name="T75" fmla="*/ 53 h 53"/>
                    <a:gd name="T76" fmla="*/ 34 w 74"/>
                    <a:gd name="T77" fmla="*/ 53 h 53"/>
                    <a:gd name="T78" fmla="*/ 37 w 74"/>
                    <a:gd name="T79" fmla="*/ 52 h 53"/>
                    <a:gd name="T80" fmla="*/ 40 w 74"/>
                    <a:gd name="T81" fmla="*/ 50 h 53"/>
                    <a:gd name="T82" fmla="*/ 44 w 74"/>
                    <a:gd name="T83" fmla="*/ 48 h 53"/>
                    <a:gd name="T84" fmla="*/ 46 w 74"/>
                    <a:gd name="T85" fmla="*/ 46 h 53"/>
                    <a:gd name="T86" fmla="*/ 47 w 74"/>
                    <a:gd name="T87" fmla="*/ 43 h 53"/>
                    <a:gd name="T88" fmla="*/ 48 w 74"/>
                    <a:gd name="T89" fmla="*/ 40 h 53"/>
                    <a:gd name="T90" fmla="*/ 49 w 74"/>
                    <a:gd name="T91" fmla="*/ 38 h 53"/>
                    <a:gd name="T92" fmla="*/ 51 w 74"/>
                    <a:gd name="T93" fmla="*/ 37 h 53"/>
                    <a:gd name="T94" fmla="*/ 53 w 74"/>
                    <a:gd name="T95" fmla="*/ 35 h 53"/>
                    <a:gd name="T96" fmla="*/ 55 w 74"/>
                    <a:gd name="T97" fmla="*/ 35 h 53"/>
                    <a:gd name="T98" fmla="*/ 56 w 74"/>
                    <a:gd name="T99" fmla="*/ 36 h 53"/>
                    <a:gd name="T100" fmla="*/ 57 w 74"/>
                    <a:gd name="T101" fmla="*/ 39 h 53"/>
                    <a:gd name="T102" fmla="*/ 56 w 74"/>
                    <a:gd name="T103" fmla="*/ 42 h 53"/>
                    <a:gd name="T104" fmla="*/ 57 w 74"/>
                    <a:gd name="T105" fmla="*/ 44 h 53"/>
                    <a:gd name="T106" fmla="*/ 59 w 74"/>
                    <a:gd name="T107" fmla="*/ 44 h 53"/>
                    <a:gd name="T108" fmla="*/ 60 w 74"/>
                    <a:gd name="T109" fmla="*/ 44 h 53"/>
                    <a:gd name="T110" fmla="*/ 62 w 74"/>
                    <a:gd name="T111" fmla="*/ 43 h 53"/>
                    <a:gd name="T112" fmla="*/ 64 w 74"/>
                    <a:gd name="T113" fmla="*/ 41 h 53"/>
                    <a:gd name="T114" fmla="*/ 66 w 74"/>
                    <a:gd name="T115" fmla="*/ 36 h 53"/>
                    <a:gd name="T116" fmla="*/ 67 w 74"/>
                    <a:gd name="T117" fmla="*/ 31 h 53"/>
                    <a:gd name="T118" fmla="*/ 66 w 74"/>
                    <a:gd name="T119" fmla="*/ 27 h 53"/>
                    <a:gd name="T120" fmla="*/ 67 w 74"/>
                    <a:gd name="T121" fmla="*/ 24 h 53"/>
                    <a:gd name="T122" fmla="*/ 67 w 74"/>
                    <a:gd name="T123" fmla="*/ 22 h 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53"/>
                    <a:gd name="T188" fmla="*/ 74 w 74"/>
                    <a:gd name="T189" fmla="*/ 53 h 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53">
                      <a:moveTo>
                        <a:pt x="68" y="22"/>
                      </a:moveTo>
                      <a:lnTo>
                        <a:pt x="68" y="23"/>
                      </a:lnTo>
                      <a:lnTo>
                        <a:pt x="68" y="24"/>
                      </a:lnTo>
                      <a:lnTo>
                        <a:pt x="68" y="25"/>
                      </a:lnTo>
                      <a:lnTo>
                        <a:pt x="69" y="26"/>
                      </a:lnTo>
                      <a:lnTo>
                        <a:pt x="69" y="27"/>
                      </a:lnTo>
                      <a:lnTo>
                        <a:pt x="70" y="27"/>
                      </a:lnTo>
                      <a:lnTo>
                        <a:pt x="71" y="27"/>
                      </a:lnTo>
                      <a:lnTo>
                        <a:pt x="72" y="28"/>
                      </a:lnTo>
                      <a:lnTo>
                        <a:pt x="73" y="26"/>
                      </a:lnTo>
                      <a:lnTo>
                        <a:pt x="74" y="24"/>
                      </a:lnTo>
                      <a:lnTo>
                        <a:pt x="74" y="22"/>
                      </a:lnTo>
                      <a:lnTo>
                        <a:pt x="73" y="20"/>
                      </a:lnTo>
                      <a:lnTo>
                        <a:pt x="72" y="19"/>
                      </a:lnTo>
                      <a:lnTo>
                        <a:pt x="72" y="17"/>
                      </a:lnTo>
                      <a:lnTo>
                        <a:pt x="70" y="16"/>
                      </a:lnTo>
                      <a:lnTo>
                        <a:pt x="69" y="14"/>
                      </a:lnTo>
                      <a:lnTo>
                        <a:pt x="68" y="13"/>
                      </a:lnTo>
                      <a:lnTo>
                        <a:pt x="66" y="11"/>
                      </a:lnTo>
                      <a:lnTo>
                        <a:pt x="65" y="10"/>
                      </a:lnTo>
                      <a:lnTo>
                        <a:pt x="64" y="9"/>
                      </a:lnTo>
                      <a:lnTo>
                        <a:pt x="62" y="8"/>
                      </a:lnTo>
                      <a:lnTo>
                        <a:pt x="61" y="8"/>
                      </a:lnTo>
                      <a:lnTo>
                        <a:pt x="60" y="7"/>
                      </a:lnTo>
                      <a:lnTo>
                        <a:pt x="58" y="6"/>
                      </a:lnTo>
                      <a:lnTo>
                        <a:pt x="57" y="5"/>
                      </a:lnTo>
                      <a:lnTo>
                        <a:pt x="56" y="5"/>
                      </a:lnTo>
                      <a:lnTo>
                        <a:pt x="55" y="4"/>
                      </a:lnTo>
                      <a:lnTo>
                        <a:pt x="52" y="2"/>
                      </a:lnTo>
                      <a:lnTo>
                        <a:pt x="48" y="1"/>
                      </a:lnTo>
                      <a:lnTo>
                        <a:pt x="45" y="0"/>
                      </a:lnTo>
                      <a:lnTo>
                        <a:pt x="41" y="0"/>
                      </a:lnTo>
                      <a:lnTo>
                        <a:pt x="38" y="0"/>
                      </a:lnTo>
                      <a:lnTo>
                        <a:pt x="35" y="0"/>
                      </a:lnTo>
                      <a:lnTo>
                        <a:pt x="31" y="0"/>
                      </a:lnTo>
                      <a:lnTo>
                        <a:pt x="28" y="1"/>
                      </a:lnTo>
                      <a:lnTo>
                        <a:pt x="24" y="3"/>
                      </a:lnTo>
                      <a:lnTo>
                        <a:pt x="21" y="4"/>
                      </a:lnTo>
                      <a:lnTo>
                        <a:pt x="19" y="6"/>
                      </a:lnTo>
                      <a:lnTo>
                        <a:pt x="16" y="8"/>
                      </a:lnTo>
                      <a:lnTo>
                        <a:pt x="13" y="9"/>
                      </a:lnTo>
                      <a:lnTo>
                        <a:pt x="10" y="12"/>
                      </a:lnTo>
                      <a:lnTo>
                        <a:pt x="7" y="15"/>
                      </a:lnTo>
                      <a:lnTo>
                        <a:pt x="5" y="18"/>
                      </a:lnTo>
                      <a:lnTo>
                        <a:pt x="4" y="20"/>
                      </a:lnTo>
                      <a:lnTo>
                        <a:pt x="4" y="22"/>
                      </a:lnTo>
                      <a:lnTo>
                        <a:pt x="3" y="24"/>
                      </a:lnTo>
                      <a:lnTo>
                        <a:pt x="3" y="26"/>
                      </a:lnTo>
                      <a:lnTo>
                        <a:pt x="2" y="27"/>
                      </a:lnTo>
                      <a:lnTo>
                        <a:pt x="2" y="28"/>
                      </a:lnTo>
                      <a:lnTo>
                        <a:pt x="2" y="30"/>
                      </a:lnTo>
                      <a:lnTo>
                        <a:pt x="1" y="32"/>
                      </a:lnTo>
                      <a:lnTo>
                        <a:pt x="0" y="35"/>
                      </a:lnTo>
                      <a:lnTo>
                        <a:pt x="0" y="38"/>
                      </a:lnTo>
                      <a:lnTo>
                        <a:pt x="0" y="41"/>
                      </a:lnTo>
                      <a:lnTo>
                        <a:pt x="1" y="44"/>
                      </a:lnTo>
                      <a:lnTo>
                        <a:pt x="2" y="45"/>
                      </a:lnTo>
                      <a:lnTo>
                        <a:pt x="2" y="46"/>
                      </a:lnTo>
                      <a:lnTo>
                        <a:pt x="3" y="46"/>
                      </a:lnTo>
                      <a:lnTo>
                        <a:pt x="4" y="47"/>
                      </a:lnTo>
                      <a:lnTo>
                        <a:pt x="6" y="47"/>
                      </a:lnTo>
                      <a:lnTo>
                        <a:pt x="7" y="47"/>
                      </a:lnTo>
                      <a:lnTo>
                        <a:pt x="9" y="47"/>
                      </a:lnTo>
                      <a:lnTo>
                        <a:pt x="10" y="46"/>
                      </a:lnTo>
                      <a:lnTo>
                        <a:pt x="12" y="46"/>
                      </a:lnTo>
                      <a:lnTo>
                        <a:pt x="13" y="46"/>
                      </a:lnTo>
                      <a:lnTo>
                        <a:pt x="14" y="47"/>
                      </a:lnTo>
                      <a:lnTo>
                        <a:pt x="17" y="48"/>
                      </a:lnTo>
                      <a:lnTo>
                        <a:pt x="19" y="48"/>
                      </a:lnTo>
                      <a:lnTo>
                        <a:pt x="21" y="49"/>
                      </a:lnTo>
                      <a:lnTo>
                        <a:pt x="22" y="50"/>
                      </a:lnTo>
                      <a:lnTo>
                        <a:pt x="25" y="51"/>
                      </a:lnTo>
                      <a:lnTo>
                        <a:pt x="27" y="52"/>
                      </a:lnTo>
                      <a:lnTo>
                        <a:pt x="29" y="53"/>
                      </a:lnTo>
                      <a:lnTo>
                        <a:pt x="31" y="53"/>
                      </a:lnTo>
                      <a:lnTo>
                        <a:pt x="34" y="53"/>
                      </a:lnTo>
                      <a:lnTo>
                        <a:pt x="35" y="53"/>
                      </a:lnTo>
                      <a:lnTo>
                        <a:pt x="37" y="52"/>
                      </a:lnTo>
                      <a:lnTo>
                        <a:pt x="39" y="51"/>
                      </a:lnTo>
                      <a:lnTo>
                        <a:pt x="40" y="50"/>
                      </a:lnTo>
                      <a:lnTo>
                        <a:pt x="42" y="49"/>
                      </a:lnTo>
                      <a:lnTo>
                        <a:pt x="44" y="48"/>
                      </a:lnTo>
                      <a:lnTo>
                        <a:pt x="45" y="47"/>
                      </a:lnTo>
                      <a:lnTo>
                        <a:pt x="46" y="46"/>
                      </a:lnTo>
                      <a:lnTo>
                        <a:pt x="47" y="44"/>
                      </a:lnTo>
                      <a:lnTo>
                        <a:pt x="47" y="43"/>
                      </a:lnTo>
                      <a:lnTo>
                        <a:pt x="48" y="42"/>
                      </a:lnTo>
                      <a:lnTo>
                        <a:pt x="48" y="40"/>
                      </a:lnTo>
                      <a:lnTo>
                        <a:pt x="49" y="39"/>
                      </a:lnTo>
                      <a:lnTo>
                        <a:pt x="49" y="38"/>
                      </a:lnTo>
                      <a:lnTo>
                        <a:pt x="50" y="37"/>
                      </a:lnTo>
                      <a:lnTo>
                        <a:pt x="51" y="37"/>
                      </a:lnTo>
                      <a:lnTo>
                        <a:pt x="52" y="36"/>
                      </a:lnTo>
                      <a:lnTo>
                        <a:pt x="53" y="35"/>
                      </a:lnTo>
                      <a:lnTo>
                        <a:pt x="54" y="35"/>
                      </a:lnTo>
                      <a:lnTo>
                        <a:pt x="55" y="35"/>
                      </a:lnTo>
                      <a:lnTo>
                        <a:pt x="56" y="36"/>
                      </a:lnTo>
                      <a:lnTo>
                        <a:pt x="56" y="37"/>
                      </a:lnTo>
                      <a:lnTo>
                        <a:pt x="57" y="39"/>
                      </a:lnTo>
                      <a:lnTo>
                        <a:pt x="56" y="40"/>
                      </a:lnTo>
                      <a:lnTo>
                        <a:pt x="56" y="42"/>
                      </a:lnTo>
                      <a:lnTo>
                        <a:pt x="56" y="44"/>
                      </a:lnTo>
                      <a:lnTo>
                        <a:pt x="57" y="44"/>
                      </a:lnTo>
                      <a:lnTo>
                        <a:pt x="58" y="44"/>
                      </a:lnTo>
                      <a:lnTo>
                        <a:pt x="59" y="44"/>
                      </a:lnTo>
                      <a:lnTo>
                        <a:pt x="60" y="44"/>
                      </a:lnTo>
                      <a:lnTo>
                        <a:pt x="61" y="43"/>
                      </a:lnTo>
                      <a:lnTo>
                        <a:pt x="62" y="43"/>
                      </a:lnTo>
                      <a:lnTo>
                        <a:pt x="63" y="43"/>
                      </a:lnTo>
                      <a:lnTo>
                        <a:pt x="64" y="41"/>
                      </a:lnTo>
                      <a:lnTo>
                        <a:pt x="66" y="38"/>
                      </a:lnTo>
                      <a:lnTo>
                        <a:pt x="66" y="36"/>
                      </a:lnTo>
                      <a:lnTo>
                        <a:pt x="67" y="34"/>
                      </a:lnTo>
                      <a:lnTo>
                        <a:pt x="67" y="31"/>
                      </a:lnTo>
                      <a:lnTo>
                        <a:pt x="66" y="28"/>
                      </a:lnTo>
                      <a:lnTo>
                        <a:pt x="66" y="27"/>
                      </a:lnTo>
                      <a:lnTo>
                        <a:pt x="66" y="24"/>
                      </a:lnTo>
                      <a:lnTo>
                        <a:pt x="67" y="24"/>
                      </a:lnTo>
                      <a:lnTo>
                        <a:pt x="67" y="23"/>
                      </a:lnTo>
                      <a:lnTo>
                        <a:pt x="67" y="22"/>
                      </a:lnTo>
                      <a:lnTo>
                        <a:pt x="68" y="22"/>
                      </a:lnTo>
                      <a:close/>
                    </a:path>
                  </a:pathLst>
                </a:custGeom>
                <a:solidFill>
                  <a:srgbClr val="000000"/>
                </a:solidFill>
                <a:ln w="9525">
                  <a:noFill/>
                  <a:round/>
                  <a:headEnd/>
                  <a:tailEnd/>
                </a:ln>
              </p:spPr>
              <p:txBody>
                <a:bodyPr/>
                <a:lstStyle/>
                <a:p>
                  <a:endParaRPr lang="en-US"/>
                </a:p>
              </p:txBody>
            </p:sp>
            <p:sp>
              <p:nvSpPr>
                <p:cNvPr id="3604" name="Freeform 665"/>
                <p:cNvSpPr>
                  <a:spLocks/>
                </p:cNvSpPr>
                <p:nvPr/>
              </p:nvSpPr>
              <p:spPr bwMode="gray">
                <a:xfrm>
                  <a:off x="3947" y="3365"/>
                  <a:ext cx="5" cy="6"/>
                </a:xfrm>
                <a:custGeom>
                  <a:avLst/>
                  <a:gdLst>
                    <a:gd name="T0" fmla="*/ 5 w 5"/>
                    <a:gd name="T1" fmla="*/ 5 h 6"/>
                    <a:gd name="T2" fmla="*/ 5 w 5"/>
                    <a:gd name="T3" fmla="*/ 5 h 6"/>
                    <a:gd name="T4" fmla="*/ 4 w 5"/>
                    <a:gd name="T5" fmla="*/ 5 h 6"/>
                    <a:gd name="T6" fmla="*/ 4 w 5"/>
                    <a:gd name="T7" fmla="*/ 5 h 6"/>
                    <a:gd name="T8" fmla="*/ 3 w 5"/>
                    <a:gd name="T9" fmla="*/ 4 h 6"/>
                    <a:gd name="T10" fmla="*/ 2 w 5"/>
                    <a:gd name="T11" fmla="*/ 3 h 6"/>
                    <a:gd name="T12" fmla="*/ 2 w 5"/>
                    <a:gd name="T13" fmla="*/ 3 h 6"/>
                    <a:gd name="T14" fmla="*/ 1 w 5"/>
                    <a:gd name="T15" fmla="*/ 2 h 6"/>
                    <a:gd name="T16" fmla="*/ 1 w 5"/>
                    <a:gd name="T17" fmla="*/ 1 h 6"/>
                    <a:gd name="T18" fmla="*/ 1 w 5"/>
                    <a:gd name="T19" fmla="*/ 0 h 6"/>
                    <a:gd name="T20" fmla="*/ 0 w 5"/>
                    <a:gd name="T21" fmla="*/ 0 h 6"/>
                    <a:gd name="T22" fmla="*/ 0 w 5"/>
                    <a:gd name="T23" fmla="*/ 1 h 6"/>
                    <a:gd name="T24" fmla="*/ 0 w 5"/>
                    <a:gd name="T25" fmla="*/ 2 h 6"/>
                    <a:gd name="T26" fmla="*/ 0 w 5"/>
                    <a:gd name="T27" fmla="*/ 3 h 6"/>
                    <a:gd name="T28" fmla="*/ 1 w 5"/>
                    <a:gd name="T29" fmla="*/ 4 h 6"/>
                    <a:gd name="T30" fmla="*/ 2 w 5"/>
                    <a:gd name="T31" fmla="*/ 5 h 6"/>
                    <a:gd name="T32" fmla="*/ 3 w 5"/>
                    <a:gd name="T33" fmla="*/ 6 h 6"/>
                    <a:gd name="T34" fmla="*/ 4 w 5"/>
                    <a:gd name="T35" fmla="*/ 6 h 6"/>
                    <a:gd name="T36" fmla="*/ 4 w 5"/>
                    <a:gd name="T37" fmla="*/ 6 h 6"/>
                    <a:gd name="T38" fmla="*/ 4 w 5"/>
                    <a:gd name="T39" fmla="*/ 6 h 6"/>
                    <a:gd name="T40" fmla="*/ 5 w 5"/>
                    <a:gd name="T41" fmla="*/ 5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6"/>
                    <a:gd name="T65" fmla="*/ 5 w 5"/>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6">
                      <a:moveTo>
                        <a:pt x="5" y="5"/>
                      </a:moveTo>
                      <a:lnTo>
                        <a:pt x="5" y="5"/>
                      </a:lnTo>
                      <a:lnTo>
                        <a:pt x="4" y="5"/>
                      </a:lnTo>
                      <a:lnTo>
                        <a:pt x="3" y="4"/>
                      </a:lnTo>
                      <a:lnTo>
                        <a:pt x="2" y="3"/>
                      </a:lnTo>
                      <a:lnTo>
                        <a:pt x="1" y="2"/>
                      </a:lnTo>
                      <a:lnTo>
                        <a:pt x="1" y="1"/>
                      </a:lnTo>
                      <a:lnTo>
                        <a:pt x="1" y="0"/>
                      </a:lnTo>
                      <a:lnTo>
                        <a:pt x="0" y="0"/>
                      </a:lnTo>
                      <a:lnTo>
                        <a:pt x="0" y="1"/>
                      </a:lnTo>
                      <a:lnTo>
                        <a:pt x="0" y="2"/>
                      </a:lnTo>
                      <a:lnTo>
                        <a:pt x="0" y="3"/>
                      </a:lnTo>
                      <a:lnTo>
                        <a:pt x="1" y="4"/>
                      </a:lnTo>
                      <a:lnTo>
                        <a:pt x="2" y="5"/>
                      </a:lnTo>
                      <a:lnTo>
                        <a:pt x="3" y="6"/>
                      </a:lnTo>
                      <a:lnTo>
                        <a:pt x="4" y="6"/>
                      </a:lnTo>
                      <a:lnTo>
                        <a:pt x="5" y="5"/>
                      </a:lnTo>
                      <a:close/>
                    </a:path>
                  </a:pathLst>
                </a:custGeom>
                <a:solidFill>
                  <a:srgbClr val="000000"/>
                </a:solidFill>
                <a:ln w="9525">
                  <a:noFill/>
                  <a:round/>
                  <a:headEnd/>
                  <a:tailEnd/>
                </a:ln>
              </p:spPr>
              <p:txBody>
                <a:bodyPr/>
                <a:lstStyle/>
                <a:p>
                  <a:endParaRPr lang="en-US"/>
                </a:p>
              </p:txBody>
            </p:sp>
            <p:sp>
              <p:nvSpPr>
                <p:cNvPr id="3605" name="Freeform 666"/>
                <p:cNvSpPr>
                  <a:spLocks/>
                </p:cNvSpPr>
                <p:nvPr/>
              </p:nvSpPr>
              <p:spPr bwMode="gray">
                <a:xfrm>
                  <a:off x="3951" y="3365"/>
                  <a:ext cx="3" cy="6"/>
                </a:xfrm>
                <a:custGeom>
                  <a:avLst/>
                  <a:gdLst>
                    <a:gd name="T0" fmla="*/ 2 w 3"/>
                    <a:gd name="T1" fmla="*/ 0 h 6"/>
                    <a:gd name="T2" fmla="*/ 2 w 3"/>
                    <a:gd name="T3" fmla="*/ 0 h 6"/>
                    <a:gd name="T4" fmla="*/ 2 w 3"/>
                    <a:gd name="T5" fmla="*/ 2 h 6"/>
                    <a:gd name="T6" fmla="*/ 2 w 3"/>
                    <a:gd name="T7" fmla="*/ 4 h 6"/>
                    <a:gd name="T8" fmla="*/ 1 w 3"/>
                    <a:gd name="T9" fmla="*/ 5 h 6"/>
                    <a:gd name="T10" fmla="*/ 1 w 3"/>
                    <a:gd name="T11" fmla="*/ 5 h 6"/>
                    <a:gd name="T12" fmla="*/ 0 w 3"/>
                    <a:gd name="T13" fmla="*/ 6 h 6"/>
                    <a:gd name="T14" fmla="*/ 2 w 3"/>
                    <a:gd name="T15" fmla="*/ 6 h 6"/>
                    <a:gd name="T16" fmla="*/ 3 w 3"/>
                    <a:gd name="T17" fmla="*/ 4 h 6"/>
                    <a:gd name="T18" fmla="*/ 3 w 3"/>
                    <a:gd name="T19" fmla="*/ 2 h 6"/>
                    <a:gd name="T20" fmla="*/ 3 w 3"/>
                    <a:gd name="T21" fmla="*/ 0 h 6"/>
                    <a:gd name="T22" fmla="*/ 3 w 3"/>
                    <a:gd name="T23" fmla="*/ 0 h 6"/>
                    <a:gd name="T24" fmla="*/ 2 w 3"/>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6"/>
                    <a:gd name="T41" fmla="*/ 3 w 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6">
                      <a:moveTo>
                        <a:pt x="2" y="0"/>
                      </a:moveTo>
                      <a:lnTo>
                        <a:pt x="2" y="0"/>
                      </a:lnTo>
                      <a:lnTo>
                        <a:pt x="2" y="2"/>
                      </a:lnTo>
                      <a:lnTo>
                        <a:pt x="2" y="4"/>
                      </a:lnTo>
                      <a:lnTo>
                        <a:pt x="1" y="5"/>
                      </a:lnTo>
                      <a:lnTo>
                        <a:pt x="0" y="6"/>
                      </a:lnTo>
                      <a:lnTo>
                        <a:pt x="2" y="6"/>
                      </a:lnTo>
                      <a:lnTo>
                        <a:pt x="3" y="4"/>
                      </a:lnTo>
                      <a:lnTo>
                        <a:pt x="3" y="2"/>
                      </a:lnTo>
                      <a:lnTo>
                        <a:pt x="3" y="0"/>
                      </a:lnTo>
                      <a:lnTo>
                        <a:pt x="2" y="0"/>
                      </a:lnTo>
                      <a:close/>
                    </a:path>
                  </a:pathLst>
                </a:custGeom>
                <a:solidFill>
                  <a:srgbClr val="000000"/>
                </a:solidFill>
                <a:ln w="9525">
                  <a:noFill/>
                  <a:round/>
                  <a:headEnd/>
                  <a:tailEnd/>
                </a:ln>
              </p:spPr>
              <p:txBody>
                <a:bodyPr/>
                <a:lstStyle/>
                <a:p>
                  <a:endParaRPr lang="en-US"/>
                </a:p>
              </p:txBody>
            </p:sp>
            <p:sp>
              <p:nvSpPr>
                <p:cNvPr id="3606" name="Freeform 667"/>
                <p:cNvSpPr>
                  <a:spLocks/>
                </p:cNvSpPr>
                <p:nvPr/>
              </p:nvSpPr>
              <p:spPr bwMode="gray">
                <a:xfrm>
                  <a:off x="3944" y="3352"/>
                  <a:ext cx="10" cy="13"/>
                </a:xfrm>
                <a:custGeom>
                  <a:avLst/>
                  <a:gdLst>
                    <a:gd name="T0" fmla="*/ 0 w 10"/>
                    <a:gd name="T1" fmla="*/ 1 h 13"/>
                    <a:gd name="T2" fmla="*/ 0 w 10"/>
                    <a:gd name="T3" fmla="*/ 1 h 13"/>
                    <a:gd name="T4" fmla="*/ 2 w 10"/>
                    <a:gd name="T5" fmla="*/ 3 h 13"/>
                    <a:gd name="T6" fmla="*/ 3 w 10"/>
                    <a:gd name="T7" fmla="*/ 4 h 13"/>
                    <a:gd name="T8" fmla="*/ 4 w 10"/>
                    <a:gd name="T9" fmla="*/ 6 h 13"/>
                    <a:gd name="T10" fmla="*/ 6 w 10"/>
                    <a:gd name="T11" fmla="*/ 7 h 13"/>
                    <a:gd name="T12" fmla="*/ 7 w 10"/>
                    <a:gd name="T13" fmla="*/ 9 h 13"/>
                    <a:gd name="T14" fmla="*/ 8 w 10"/>
                    <a:gd name="T15" fmla="*/ 10 h 13"/>
                    <a:gd name="T16" fmla="*/ 8 w 10"/>
                    <a:gd name="T17" fmla="*/ 12 h 13"/>
                    <a:gd name="T18" fmla="*/ 9 w 10"/>
                    <a:gd name="T19" fmla="*/ 13 h 13"/>
                    <a:gd name="T20" fmla="*/ 10 w 10"/>
                    <a:gd name="T21" fmla="*/ 13 h 13"/>
                    <a:gd name="T22" fmla="*/ 9 w 10"/>
                    <a:gd name="T23" fmla="*/ 11 h 13"/>
                    <a:gd name="T24" fmla="*/ 8 w 10"/>
                    <a:gd name="T25" fmla="*/ 9 h 13"/>
                    <a:gd name="T26" fmla="*/ 8 w 10"/>
                    <a:gd name="T27" fmla="*/ 8 h 13"/>
                    <a:gd name="T28" fmla="*/ 7 w 10"/>
                    <a:gd name="T29" fmla="*/ 6 h 13"/>
                    <a:gd name="T30" fmla="*/ 5 w 10"/>
                    <a:gd name="T31" fmla="*/ 5 h 13"/>
                    <a:gd name="T32" fmla="*/ 4 w 10"/>
                    <a:gd name="T33" fmla="*/ 3 h 13"/>
                    <a:gd name="T34" fmla="*/ 3 w 10"/>
                    <a:gd name="T35" fmla="*/ 2 h 13"/>
                    <a:gd name="T36" fmla="*/ 1 w 10"/>
                    <a:gd name="T37" fmla="*/ 0 h 13"/>
                    <a:gd name="T38" fmla="*/ 1 w 10"/>
                    <a:gd name="T39" fmla="*/ 0 h 13"/>
                    <a:gd name="T40" fmla="*/ 0 w 10"/>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3"/>
                    <a:gd name="T65" fmla="*/ 10 w 10"/>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3">
                      <a:moveTo>
                        <a:pt x="0" y="1"/>
                      </a:moveTo>
                      <a:lnTo>
                        <a:pt x="0" y="1"/>
                      </a:lnTo>
                      <a:lnTo>
                        <a:pt x="2" y="3"/>
                      </a:lnTo>
                      <a:lnTo>
                        <a:pt x="3" y="4"/>
                      </a:lnTo>
                      <a:lnTo>
                        <a:pt x="4" y="6"/>
                      </a:lnTo>
                      <a:lnTo>
                        <a:pt x="6" y="7"/>
                      </a:lnTo>
                      <a:lnTo>
                        <a:pt x="7" y="9"/>
                      </a:lnTo>
                      <a:lnTo>
                        <a:pt x="8" y="10"/>
                      </a:lnTo>
                      <a:lnTo>
                        <a:pt x="8" y="12"/>
                      </a:lnTo>
                      <a:lnTo>
                        <a:pt x="9" y="13"/>
                      </a:lnTo>
                      <a:lnTo>
                        <a:pt x="10" y="13"/>
                      </a:lnTo>
                      <a:lnTo>
                        <a:pt x="9" y="11"/>
                      </a:lnTo>
                      <a:lnTo>
                        <a:pt x="8" y="9"/>
                      </a:lnTo>
                      <a:lnTo>
                        <a:pt x="8" y="8"/>
                      </a:lnTo>
                      <a:lnTo>
                        <a:pt x="7" y="6"/>
                      </a:lnTo>
                      <a:lnTo>
                        <a:pt x="5" y="5"/>
                      </a:lnTo>
                      <a:lnTo>
                        <a:pt x="4" y="3"/>
                      </a:lnTo>
                      <a:lnTo>
                        <a:pt x="3" y="2"/>
                      </a:lnTo>
                      <a:lnTo>
                        <a:pt x="1" y="0"/>
                      </a:lnTo>
                      <a:lnTo>
                        <a:pt x="0" y="1"/>
                      </a:lnTo>
                      <a:close/>
                    </a:path>
                  </a:pathLst>
                </a:custGeom>
                <a:solidFill>
                  <a:srgbClr val="000000"/>
                </a:solidFill>
                <a:ln w="9525">
                  <a:noFill/>
                  <a:round/>
                  <a:headEnd/>
                  <a:tailEnd/>
                </a:ln>
              </p:spPr>
              <p:txBody>
                <a:bodyPr/>
                <a:lstStyle/>
                <a:p>
                  <a:endParaRPr lang="en-US"/>
                </a:p>
              </p:txBody>
            </p:sp>
            <p:sp>
              <p:nvSpPr>
                <p:cNvPr id="3607" name="Freeform 668"/>
                <p:cNvSpPr>
                  <a:spLocks/>
                </p:cNvSpPr>
                <p:nvPr/>
              </p:nvSpPr>
              <p:spPr bwMode="gray">
                <a:xfrm>
                  <a:off x="3935" y="3346"/>
                  <a:ext cx="10" cy="7"/>
                </a:xfrm>
                <a:custGeom>
                  <a:avLst/>
                  <a:gdLst>
                    <a:gd name="T0" fmla="*/ 0 w 10"/>
                    <a:gd name="T1" fmla="*/ 2 h 7"/>
                    <a:gd name="T2" fmla="*/ 0 w 10"/>
                    <a:gd name="T3" fmla="*/ 2 h 7"/>
                    <a:gd name="T4" fmla="*/ 0 w 10"/>
                    <a:gd name="T5" fmla="*/ 2 h 7"/>
                    <a:gd name="T6" fmla="*/ 2 w 10"/>
                    <a:gd name="T7" fmla="*/ 3 h 7"/>
                    <a:gd name="T8" fmla="*/ 3 w 10"/>
                    <a:gd name="T9" fmla="*/ 4 h 7"/>
                    <a:gd name="T10" fmla="*/ 4 w 10"/>
                    <a:gd name="T11" fmla="*/ 5 h 7"/>
                    <a:gd name="T12" fmla="*/ 6 w 10"/>
                    <a:gd name="T13" fmla="*/ 5 h 7"/>
                    <a:gd name="T14" fmla="*/ 7 w 10"/>
                    <a:gd name="T15" fmla="*/ 5 h 7"/>
                    <a:gd name="T16" fmla="*/ 8 w 10"/>
                    <a:gd name="T17" fmla="*/ 6 h 7"/>
                    <a:gd name="T18" fmla="*/ 9 w 10"/>
                    <a:gd name="T19" fmla="*/ 7 h 7"/>
                    <a:gd name="T20" fmla="*/ 10 w 10"/>
                    <a:gd name="T21" fmla="*/ 6 h 7"/>
                    <a:gd name="T22" fmla="*/ 9 w 10"/>
                    <a:gd name="T23" fmla="*/ 5 h 7"/>
                    <a:gd name="T24" fmla="*/ 8 w 10"/>
                    <a:gd name="T25" fmla="*/ 5 h 7"/>
                    <a:gd name="T26" fmla="*/ 6 w 10"/>
                    <a:gd name="T27" fmla="*/ 4 h 7"/>
                    <a:gd name="T28" fmla="*/ 5 w 10"/>
                    <a:gd name="T29" fmla="*/ 3 h 7"/>
                    <a:gd name="T30" fmla="*/ 4 w 10"/>
                    <a:gd name="T31" fmla="*/ 3 h 7"/>
                    <a:gd name="T32" fmla="*/ 2 w 10"/>
                    <a:gd name="T33" fmla="*/ 2 h 7"/>
                    <a:gd name="T34" fmla="*/ 1 w 10"/>
                    <a:gd name="T35" fmla="*/ 1 h 7"/>
                    <a:gd name="T36" fmla="*/ 0 w 10"/>
                    <a:gd name="T37" fmla="*/ 0 h 7"/>
                    <a:gd name="T38" fmla="*/ 0 w 10"/>
                    <a:gd name="T39" fmla="*/ 0 h 7"/>
                    <a:gd name="T40" fmla="*/ 0 w 10"/>
                    <a:gd name="T41" fmla="*/ 2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0" y="2"/>
                      </a:moveTo>
                      <a:lnTo>
                        <a:pt x="0" y="2"/>
                      </a:lnTo>
                      <a:lnTo>
                        <a:pt x="2" y="3"/>
                      </a:lnTo>
                      <a:lnTo>
                        <a:pt x="3" y="4"/>
                      </a:lnTo>
                      <a:lnTo>
                        <a:pt x="4" y="5"/>
                      </a:lnTo>
                      <a:lnTo>
                        <a:pt x="6" y="5"/>
                      </a:lnTo>
                      <a:lnTo>
                        <a:pt x="7" y="5"/>
                      </a:lnTo>
                      <a:lnTo>
                        <a:pt x="8" y="6"/>
                      </a:lnTo>
                      <a:lnTo>
                        <a:pt x="9" y="7"/>
                      </a:lnTo>
                      <a:lnTo>
                        <a:pt x="10" y="6"/>
                      </a:lnTo>
                      <a:lnTo>
                        <a:pt x="9" y="5"/>
                      </a:lnTo>
                      <a:lnTo>
                        <a:pt x="8" y="5"/>
                      </a:lnTo>
                      <a:lnTo>
                        <a:pt x="6" y="4"/>
                      </a:lnTo>
                      <a:lnTo>
                        <a:pt x="5" y="3"/>
                      </a:lnTo>
                      <a:lnTo>
                        <a:pt x="4" y="3"/>
                      </a:lnTo>
                      <a:lnTo>
                        <a:pt x="2" y="2"/>
                      </a:lnTo>
                      <a:lnTo>
                        <a:pt x="1" y="1"/>
                      </a:lnTo>
                      <a:lnTo>
                        <a:pt x="0" y="0"/>
                      </a:lnTo>
                      <a:lnTo>
                        <a:pt x="0" y="2"/>
                      </a:lnTo>
                      <a:close/>
                    </a:path>
                  </a:pathLst>
                </a:custGeom>
                <a:solidFill>
                  <a:srgbClr val="000000"/>
                </a:solidFill>
                <a:ln w="9525">
                  <a:noFill/>
                  <a:round/>
                  <a:headEnd/>
                  <a:tailEnd/>
                </a:ln>
              </p:spPr>
              <p:txBody>
                <a:bodyPr/>
                <a:lstStyle/>
                <a:p>
                  <a:endParaRPr lang="en-US"/>
                </a:p>
              </p:txBody>
            </p:sp>
            <p:sp>
              <p:nvSpPr>
                <p:cNvPr id="3608" name="Freeform 669"/>
                <p:cNvSpPr>
                  <a:spLocks/>
                </p:cNvSpPr>
                <p:nvPr/>
              </p:nvSpPr>
              <p:spPr bwMode="gray">
                <a:xfrm>
                  <a:off x="3884" y="3342"/>
                  <a:ext cx="51" cy="20"/>
                </a:xfrm>
                <a:custGeom>
                  <a:avLst/>
                  <a:gdLst>
                    <a:gd name="T0" fmla="*/ 1 w 51"/>
                    <a:gd name="T1" fmla="*/ 20 h 20"/>
                    <a:gd name="T2" fmla="*/ 1 w 51"/>
                    <a:gd name="T3" fmla="*/ 20 h 20"/>
                    <a:gd name="T4" fmla="*/ 4 w 51"/>
                    <a:gd name="T5" fmla="*/ 17 h 20"/>
                    <a:gd name="T6" fmla="*/ 6 w 51"/>
                    <a:gd name="T7" fmla="*/ 14 h 20"/>
                    <a:gd name="T8" fmla="*/ 9 w 51"/>
                    <a:gd name="T9" fmla="*/ 11 h 20"/>
                    <a:gd name="T10" fmla="*/ 12 w 51"/>
                    <a:gd name="T11" fmla="*/ 9 h 20"/>
                    <a:gd name="T12" fmla="*/ 15 w 51"/>
                    <a:gd name="T13" fmla="*/ 7 h 20"/>
                    <a:gd name="T14" fmla="*/ 17 w 51"/>
                    <a:gd name="T15" fmla="*/ 6 h 20"/>
                    <a:gd name="T16" fmla="*/ 20 w 51"/>
                    <a:gd name="T17" fmla="*/ 4 h 20"/>
                    <a:gd name="T18" fmla="*/ 24 w 51"/>
                    <a:gd name="T19" fmla="*/ 3 h 20"/>
                    <a:gd name="T20" fmla="*/ 27 w 51"/>
                    <a:gd name="T21" fmla="*/ 2 h 20"/>
                    <a:gd name="T22" fmla="*/ 31 w 51"/>
                    <a:gd name="T23" fmla="*/ 1 h 20"/>
                    <a:gd name="T24" fmla="*/ 34 w 51"/>
                    <a:gd name="T25" fmla="*/ 1 h 20"/>
                    <a:gd name="T26" fmla="*/ 37 w 51"/>
                    <a:gd name="T27" fmla="*/ 1 h 20"/>
                    <a:gd name="T28" fmla="*/ 40 w 51"/>
                    <a:gd name="T29" fmla="*/ 2 h 20"/>
                    <a:gd name="T30" fmla="*/ 44 w 51"/>
                    <a:gd name="T31" fmla="*/ 3 h 20"/>
                    <a:gd name="T32" fmla="*/ 47 w 51"/>
                    <a:gd name="T33" fmla="*/ 4 h 20"/>
                    <a:gd name="T34" fmla="*/ 51 w 51"/>
                    <a:gd name="T35" fmla="*/ 6 h 20"/>
                    <a:gd name="T36" fmla="*/ 51 w 51"/>
                    <a:gd name="T37" fmla="*/ 4 h 20"/>
                    <a:gd name="T38" fmla="*/ 48 w 51"/>
                    <a:gd name="T39" fmla="*/ 2 h 20"/>
                    <a:gd name="T40" fmla="*/ 44 w 51"/>
                    <a:gd name="T41" fmla="*/ 1 h 20"/>
                    <a:gd name="T42" fmla="*/ 41 w 51"/>
                    <a:gd name="T43" fmla="*/ 0 h 20"/>
                    <a:gd name="T44" fmla="*/ 37 w 51"/>
                    <a:gd name="T45" fmla="*/ 0 h 20"/>
                    <a:gd name="T46" fmla="*/ 34 w 51"/>
                    <a:gd name="T47" fmla="*/ 0 h 20"/>
                    <a:gd name="T48" fmla="*/ 31 w 51"/>
                    <a:gd name="T49" fmla="*/ 0 h 20"/>
                    <a:gd name="T50" fmla="*/ 27 w 51"/>
                    <a:gd name="T51" fmla="*/ 1 h 20"/>
                    <a:gd name="T52" fmla="*/ 23 w 51"/>
                    <a:gd name="T53" fmla="*/ 1 h 20"/>
                    <a:gd name="T54" fmla="*/ 20 w 51"/>
                    <a:gd name="T55" fmla="*/ 3 h 20"/>
                    <a:gd name="T56" fmla="*/ 17 w 51"/>
                    <a:gd name="T57" fmla="*/ 4 h 20"/>
                    <a:gd name="T58" fmla="*/ 14 w 51"/>
                    <a:gd name="T59" fmla="*/ 6 h 20"/>
                    <a:gd name="T60" fmla="*/ 11 w 51"/>
                    <a:gd name="T61" fmla="*/ 8 h 20"/>
                    <a:gd name="T62" fmla="*/ 8 w 51"/>
                    <a:gd name="T63" fmla="*/ 10 h 20"/>
                    <a:gd name="T64" fmla="*/ 5 w 51"/>
                    <a:gd name="T65" fmla="*/ 13 h 20"/>
                    <a:gd name="T66" fmla="*/ 3 w 51"/>
                    <a:gd name="T67" fmla="*/ 16 h 20"/>
                    <a:gd name="T68" fmla="*/ 0 w 51"/>
                    <a:gd name="T69" fmla="*/ 19 h 20"/>
                    <a:gd name="T70" fmla="*/ 0 w 51"/>
                    <a:gd name="T71" fmla="*/ 19 h 20"/>
                    <a:gd name="T72" fmla="*/ 1 w 51"/>
                    <a:gd name="T73" fmla="*/ 2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0"/>
                    <a:gd name="T113" fmla="*/ 51 w 51"/>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0">
                      <a:moveTo>
                        <a:pt x="1" y="20"/>
                      </a:moveTo>
                      <a:lnTo>
                        <a:pt x="1" y="20"/>
                      </a:lnTo>
                      <a:lnTo>
                        <a:pt x="4" y="17"/>
                      </a:lnTo>
                      <a:lnTo>
                        <a:pt x="6" y="14"/>
                      </a:lnTo>
                      <a:lnTo>
                        <a:pt x="9" y="11"/>
                      </a:lnTo>
                      <a:lnTo>
                        <a:pt x="12" y="9"/>
                      </a:lnTo>
                      <a:lnTo>
                        <a:pt x="15" y="7"/>
                      </a:lnTo>
                      <a:lnTo>
                        <a:pt x="17" y="6"/>
                      </a:lnTo>
                      <a:lnTo>
                        <a:pt x="20" y="4"/>
                      </a:lnTo>
                      <a:lnTo>
                        <a:pt x="24" y="3"/>
                      </a:lnTo>
                      <a:lnTo>
                        <a:pt x="27" y="2"/>
                      </a:lnTo>
                      <a:lnTo>
                        <a:pt x="31" y="1"/>
                      </a:lnTo>
                      <a:lnTo>
                        <a:pt x="34" y="1"/>
                      </a:lnTo>
                      <a:lnTo>
                        <a:pt x="37" y="1"/>
                      </a:lnTo>
                      <a:lnTo>
                        <a:pt x="40" y="2"/>
                      </a:lnTo>
                      <a:lnTo>
                        <a:pt x="44" y="3"/>
                      </a:lnTo>
                      <a:lnTo>
                        <a:pt x="47" y="4"/>
                      </a:lnTo>
                      <a:lnTo>
                        <a:pt x="51" y="6"/>
                      </a:lnTo>
                      <a:lnTo>
                        <a:pt x="51" y="4"/>
                      </a:lnTo>
                      <a:lnTo>
                        <a:pt x="48" y="2"/>
                      </a:lnTo>
                      <a:lnTo>
                        <a:pt x="44" y="1"/>
                      </a:lnTo>
                      <a:lnTo>
                        <a:pt x="41" y="0"/>
                      </a:lnTo>
                      <a:lnTo>
                        <a:pt x="37" y="0"/>
                      </a:lnTo>
                      <a:lnTo>
                        <a:pt x="34" y="0"/>
                      </a:lnTo>
                      <a:lnTo>
                        <a:pt x="31" y="0"/>
                      </a:lnTo>
                      <a:lnTo>
                        <a:pt x="27" y="1"/>
                      </a:lnTo>
                      <a:lnTo>
                        <a:pt x="23" y="1"/>
                      </a:lnTo>
                      <a:lnTo>
                        <a:pt x="20" y="3"/>
                      </a:lnTo>
                      <a:lnTo>
                        <a:pt x="17" y="4"/>
                      </a:lnTo>
                      <a:lnTo>
                        <a:pt x="14" y="6"/>
                      </a:lnTo>
                      <a:lnTo>
                        <a:pt x="11" y="8"/>
                      </a:lnTo>
                      <a:lnTo>
                        <a:pt x="8" y="10"/>
                      </a:lnTo>
                      <a:lnTo>
                        <a:pt x="5" y="13"/>
                      </a:lnTo>
                      <a:lnTo>
                        <a:pt x="3" y="16"/>
                      </a:lnTo>
                      <a:lnTo>
                        <a:pt x="0" y="19"/>
                      </a:lnTo>
                      <a:lnTo>
                        <a:pt x="1" y="20"/>
                      </a:lnTo>
                      <a:close/>
                    </a:path>
                  </a:pathLst>
                </a:custGeom>
                <a:solidFill>
                  <a:srgbClr val="000000"/>
                </a:solidFill>
                <a:ln w="9525">
                  <a:noFill/>
                  <a:round/>
                  <a:headEnd/>
                  <a:tailEnd/>
                </a:ln>
              </p:spPr>
              <p:txBody>
                <a:bodyPr/>
                <a:lstStyle/>
                <a:p>
                  <a:endParaRPr lang="en-US"/>
                </a:p>
              </p:txBody>
            </p:sp>
            <p:sp>
              <p:nvSpPr>
                <p:cNvPr id="3609" name="Freeform 670"/>
                <p:cNvSpPr>
                  <a:spLocks/>
                </p:cNvSpPr>
                <p:nvPr/>
              </p:nvSpPr>
              <p:spPr bwMode="gray">
                <a:xfrm>
                  <a:off x="3880" y="3361"/>
                  <a:ext cx="5" cy="14"/>
                </a:xfrm>
                <a:custGeom>
                  <a:avLst/>
                  <a:gdLst>
                    <a:gd name="T0" fmla="*/ 2 w 5"/>
                    <a:gd name="T1" fmla="*/ 14 h 14"/>
                    <a:gd name="T2" fmla="*/ 2 w 5"/>
                    <a:gd name="T3" fmla="*/ 14 h 14"/>
                    <a:gd name="T4" fmla="*/ 2 w 5"/>
                    <a:gd name="T5" fmla="*/ 12 h 14"/>
                    <a:gd name="T6" fmla="*/ 3 w 5"/>
                    <a:gd name="T7" fmla="*/ 11 h 14"/>
                    <a:gd name="T8" fmla="*/ 3 w 5"/>
                    <a:gd name="T9" fmla="*/ 10 h 14"/>
                    <a:gd name="T10" fmla="*/ 3 w 5"/>
                    <a:gd name="T11" fmla="*/ 8 h 14"/>
                    <a:gd name="T12" fmla="*/ 4 w 5"/>
                    <a:gd name="T13" fmla="*/ 6 h 14"/>
                    <a:gd name="T14" fmla="*/ 4 w 5"/>
                    <a:gd name="T15" fmla="*/ 4 h 14"/>
                    <a:gd name="T16" fmla="*/ 4 w 5"/>
                    <a:gd name="T17" fmla="*/ 2 h 14"/>
                    <a:gd name="T18" fmla="*/ 5 w 5"/>
                    <a:gd name="T19" fmla="*/ 1 h 14"/>
                    <a:gd name="T20" fmla="*/ 4 w 5"/>
                    <a:gd name="T21" fmla="*/ 0 h 14"/>
                    <a:gd name="T22" fmla="*/ 4 w 5"/>
                    <a:gd name="T23" fmla="*/ 2 h 14"/>
                    <a:gd name="T24" fmla="*/ 3 w 5"/>
                    <a:gd name="T25" fmla="*/ 4 h 14"/>
                    <a:gd name="T26" fmla="*/ 2 w 5"/>
                    <a:gd name="T27" fmla="*/ 5 h 14"/>
                    <a:gd name="T28" fmla="*/ 2 w 5"/>
                    <a:gd name="T29" fmla="*/ 7 h 14"/>
                    <a:gd name="T30" fmla="*/ 2 w 5"/>
                    <a:gd name="T31" fmla="*/ 9 h 14"/>
                    <a:gd name="T32" fmla="*/ 1 w 5"/>
                    <a:gd name="T33" fmla="*/ 10 h 14"/>
                    <a:gd name="T34" fmla="*/ 1 w 5"/>
                    <a:gd name="T35" fmla="*/ 12 h 14"/>
                    <a:gd name="T36" fmla="*/ 0 w 5"/>
                    <a:gd name="T37" fmla="*/ 14 h 14"/>
                    <a:gd name="T38" fmla="*/ 0 w 5"/>
                    <a:gd name="T39" fmla="*/ 14 h 14"/>
                    <a:gd name="T40" fmla="*/ 2 w 5"/>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14"/>
                    <a:gd name="T65" fmla="*/ 5 w 5"/>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14">
                      <a:moveTo>
                        <a:pt x="2" y="14"/>
                      </a:moveTo>
                      <a:lnTo>
                        <a:pt x="2" y="14"/>
                      </a:lnTo>
                      <a:lnTo>
                        <a:pt x="2" y="12"/>
                      </a:lnTo>
                      <a:lnTo>
                        <a:pt x="3" y="11"/>
                      </a:lnTo>
                      <a:lnTo>
                        <a:pt x="3" y="10"/>
                      </a:lnTo>
                      <a:lnTo>
                        <a:pt x="3" y="8"/>
                      </a:lnTo>
                      <a:lnTo>
                        <a:pt x="4" y="6"/>
                      </a:lnTo>
                      <a:lnTo>
                        <a:pt x="4" y="4"/>
                      </a:lnTo>
                      <a:lnTo>
                        <a:pt x="4" y="2"/>
                      </a:lnTo>
                      <a:lnTo>
                        <a:pt x="5" y="1"/>
                      </a:lnTo>
                      <a:lnTo>
                        <a:pt x="4" y="0"/>
                      </a:lnTo>
                      <a:lnTo>
                        <a:pt x="4" y="2"/>
                      </a:lnTo>
                      <a:lnTo>
                        <a:pt x="3" y="4"/>
                      </a:lnTo>
                      <a:lnTo>
                        <a:pt x="2" y="5"/>
                      </a:lnTo>
                      <a:lnTo>
                        <a:pt x="2" y="7"/>
                      </a:lnTo>
                      <a:lnTo>
                        <a:pt x="2" y="9"/>
                      </a:lnTo>
                      <a:lnTo>
                        <a:pt x="1" y="10"/>
                      </a:lnTo>
                      <a:lnTo>
                        <a:pt x="1" y="12"/>
                      </a:lnTo>
                      <a:lnTo>
                        <a:pt x="0" y="14"/>
                      </a:lnTo>
                      <a:lnTo>
                        <a:pt x="2" y="14"/>
                      </a:lnTo>
                      <a:close/>
                    </a:path>
                  </a:pathLst>
                </a:custGeom>
                <a:solidFill>
                  <a:srgbClr val="000000"/>
                </a:solidFill>
                <a:ln w="9525">
                  <a:noFill/>
                  <a:round/>
                  <a:headEnd/>
                  <a:tailEnd/>
                </a:ln>
              </p:spPr>
              <p:txBody>
                <a:bodyPr/>
                <a:lstStyle/>
                <a:p>
                  <a:endParaRPr lang="en-US"/>
                </a:p>
              </p:txBody>
            </p:sp>
            <p:sp>
              <p:nvSpPr>
                <p:cNvPr id="3610" name="Freeform 671"/>
                <p:cNvSpPr>
                  <a:spLocks/>
                </p:cNvSpPr>
                <p:nvPr/>
              </p:nvSpPr>
              <p:spPr bwMode="gray">
                <a:xfrm>
                  <a:off x="3879" y="3375"/>
                  <a:ext cx="3" cy="12"/>
                </a:xfrm>
                <a:custGeom>
                  <a:avLst/>
                  <a:gdLst>
                    <a:gd name="T0" fmla="*/ 3 w 3"/>
                    <a:gd name="T1" fmla="*/ 12 h 12"/>
                    <a:gd name="T2" fmla="*/ 3 w 3"/>
                    <a:gd name="T3" fmla="*/ 12 h 12"/>
                    <a:gd name="T4" fmla="*/ 2 w 3"/>
                    <a:gd name="T5" fmla="*/ 9 h 12"/>
                    <a:gd name="T6" fmla="*/ 2 w 3"/>
                    <a:gd name="T7" fmla="*/ 6 h 12"/>
                    <a:gd name="T8" fmla="*/ 2 w 3"/>
                    <a:gd name="T9" fmla="*/ 3 h 12"/>
                    <a:gd name="T10" fmla="*/ 3 w 3"/>
                    <a:gd name="T11" fmla="*/ 0 h 12"/>
                    <a:gd name="T12" fmla="*/ 1 w 3"/>
                    <a:gd name="T13" fmla="*/ 0 h 12"/>
                    <a:gd name="T14" fmla="*/ 1 w 3"/>
                    <a:gd name="T15" fmla="*/ 3 h 12"/>
                    <a:gd name="T16" fmla="*/ 0 w 3"/>
                    <a:gd name="T17" fmla="*/ 6 h 12"/>
                    <a:gd name="T18" fmla="*/ 1 w 3"/>
                    <a:gd name="T19" fmla="*/ 9 h 12"/>
                    <a:gd name="T20" fmla="*/ 1 w 3"/>
                    <a:gd name="T21" fmla="*/ 12 h 12"/>
                    <a:gd name="T22" fmla="*/ 1 w 3"/>
                    <a:gd name="T23" fmla="*/ 12 h 12"/>
                    <a:gd name="T24" fmla="*/ 3 w 3"/>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2"/>
                    <a:gd name="T41" fmla="*/ 3 w 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2">
                      <a:moveTo>
                        <a:pt x="3" y="12"/>
                      </a:moveTo>
                      <a:lnTo>
                        <a:pt x="3" y="12"/>
                      </a:lnTo>
                      <a:lnTo>
                        <a:pt x="2" y="9"/>
                      </a:lnTo>
                      <a:lnTo>
                        <a:pt x="2" y="6"/>
                      </a:lnTo>
                      <a:lnTo>
                        <a:pt x="2" y="3"/>
                      </a:lnTo>
                      <a:lnTo>
                        <a:pt x="3" y="0"/>
                      </a:lnTo>
                      <a:lnTo>
                        <a:pt x="1" y="0"/>
                      </a:lnTo>
                      <a:lnTo>
                        <a:pt x="1" y="3"/>
                      </a:lnTo>
                      <a:lnTo>
                        <a:pt x="0" y="6"/>
                      </a:lnTo>
                      <a:lnTo>
                        <a:pt x="1" y="9"/>
                      </a:lnTo>
                      <a:lnTo>
                        <a:pt x="1" y="12"/>
                      </a:lnTo>
                      <a:lnTo>
                        <a:pt x="3" y="12"/>
                      </a:lnTo>
                      <a:close/>
                    </a:path>
                  </a:pathLst>
                </a:custGeom>
                <a:solidFill>
                  <a:srgbClr val="000000"/>
                </a:solidFill>
                <a:ln w="9525">
                  <a:noFill/>
                  <a:round/>
                  <a:headEnd/>
                  <a:tailEnd/>
                </a:ln>
              </p:spPr>
              <p:txBody>
                <a:bodyPr/>
                <a:lstStyle/>
                <a:p>
                  <a:endParaRPr lang="en-US"/>
                </a:p>
              </p:txBody>
            </p:sp>
            <p:sp>
              <p:nvSpPr>
                <p:cNvPr id="3611" name="Freeform 672"/>
                <p:cNvSpPr>
                  <a:spLocks/>
                </p:cNvSpPr>
                <p:nvPr/>
              </p:nvSpPr>
              <p:spPr bwMode="gray">
                <a:xfrm>
                  <a:off x="3880" y="3387"/>
                  <a:ext cx="4" cy="4"/>
                </a:xfrm>
                <a:custGeom>
                  <a:avLst/>
                  <a:gdLst>
                    <a:gd name="T0" fmla="*/ 4 w 4"/>
                    <a:gd name="T1" fmla="*/ 2 h 4"/>
                    <a:gd name="T2" fmla="*/ 4 w 4"/>
                    <a:gd name="T3" fmla="*/ 2 h 4"/>
                    <a:gd name="T4" fmla="*/ 3 w 4"/>
                    <a:gd name="T5" fmla="*/ 2 h 4"/>
                    <a:gd name="T6" fmla="*/ 2 w 4"/>
                    <a:gd name="T7" fmla="*/ 1 h 4"/>
                    <a:gd name="T8" fmla="*/ 2 w 4"/>
                    <a:gd name="T9" fmla="*/ 0 h 4"/>
                    <a:gd name="T10" fmla="*/ 2 w 4"/>
                    <a:gd name="T11" fmla="*/ 0 h 4"/>
                    <a:gd name="T12" fmla="*/ 0 w 4"/>
                    <a:gd name="T13" fmla="*/ 0 h 4"/>
                    <a:gd name="T14" fmla="*/ 1 w 4"/>
                    <a:gd name="T15" fmla="*/ 1 h 4"/>
                    <a:gd name="T16" fmla="*/ 1 w 4"/>
                    <a:gd name="T17" fmla="*/ 2 h 4"/>
                    <a:gd name="T18" fmla="*/ 2 w 4"/>
                    <a:gd name="T19" fmla="*/ 3 h 4"/>
                    <a:gd name="T20" fmla="*/ 3 w 4"/>
                    <a:gd name="T21" fmla="*/ 4 h 4"/>
                    <a:gd name="T22" fmla="*/ 3 w 4"/>
                    <a:gd name="T23" fmla="*/ 4 h 4"/>
                    <a:gd name="T24" fmla="*/ 4 w 4"/>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4" y="2"/>
                      </a:moveTo>
                      <a:lnTo>
                        <a:pt x="4" y="2"/>
                      </a:lnTo>
                      <a:lnTo>
                        <a:pt x="3" y="2"/>
                      </a:lnTo>
                      <a:lnTo>
                        <a:pt x="2" y="1"/>
                      </a:lnTo>
                      <a:lnTo>
                        <a:pt x="2" y="0"/>
                      </a:lnTo>
                      <a:lnTo>
                        <a:pt x="0" y="0"/>
                      </a:lnTo>
                      <a:lnTo>
                        <a:pt x="1" y="1"/>
                      </a:lnTo>
                      <a:lnTo>
                        <a:pt x="1" y="2"/>
                      </a:lnTo>
                      <a:lnTo>
                        <a:pt x="2" y="3"/>
                      </a:lnTo>
                      <a:lnTo>
                        <a:pt x="3" y="4"/>
                      </a:lnTo>
                      <a:lnTo>
                        <a:pt x="4" y="2"/>
                      </a:lnTo>
                      <a:close/>
                    </a:path>
                  </a:pathLst>
                </a:custGeom>
                <a:solidFill>
                  <a:srgbClr val="000000"/>
                </a:solidFill>
                <a:ln w="9525">
                  <a:noFill/>
                  <a:round/>
                  <a:headEnd/>
                  <a:tailEnd/>
                </a:ln>
              </p:spPr>
              <p:txBody>
                <a:bodyPr/>
                <a:lstStyle/>
                <a:p>
                  <a:endParaRPr lang="en-US"/>
                </a:p>
              </p:txBody>
            </p:sp>
            <p:sp>
              <p:nvSpPr>
                <p:cNvPr id="3612" name="Freeform 673"/>
                <p:cNvSpPr>
                  <a:spLocks/>
                </p:cNvSpPr>
                <p:nvPr/>
              </p:nvSpPr>
              <p:spPr bwMode="gray">
                <a:xfrm>
                  <a:off x="3883" y="3388"/>
                  <a:ext cx="12" cy="3"/>
                </a:xfrm>
                <a:custGeom>
                  <a:avLst/>
                  <a:gdLst>
                    <a:gd name="T0" fmla="*/ 12 w 12"/>
                    <a:gd name="T1" fmla="*/ 1 h 3"/>
                    <a:gd name="T2" fmla="*/ 12 w 12"/>
                    <a:gd name="T3" fmla="*/ 1 h 3"/>
                    <a:gd name="T4" fmla="*/ 10 w 12"/>
                    <a:gd name="T5" fmla="*/ 1 h 3"/>
                    <a:gd name="T6" fmla="*/ 9 w 12"/>
                    <a:gd name="T7" fmla="*/ 0 h 3"/>
                    <a:gd name="T8" fmla="*/ 7 w 12"/>
                    <a:gd name="T9" fmla="*/ 1 h 3"/>
                    <a:gd name="T10" fmla="*/ 6 w 12"/>
                    <a:gd name="T11" fmla="*/ 1 h 3"/>
                    <a:gd name="T12" fmla="*/ 4 w 12"/>
                    <a:gd name="T13" fmla="*/ 1 h 3"/>
                    <a:gd name="T14" fmla="*/ 3 w 12"/>
                    <a:gd name="T15" fmla="*/ 1 h 3"/>
                    <a:gd name="T16" fmla="*/ 1 w 12"/>
                    <a:gd name="T17" fmla="*/ 1 h 3"/>
                    <a:gd name="T18" fmla="*/ 1 w 12"/>
                    <a:gd name="T19" fmla="*/ 1 h 3"/>
                    <a:gd name="T20" fmla="*/ 0 w 12"/>
                    <a:gd name="T21" fmla="*/ 3 h 3"/>
                    <a:gd name="T22" fmla="*/ 1 w 12"/>
                    <a:gd name="T23" fmla="*/ 3 h 3"/>
                    <a:gd name="T24" fmla="*/ 3 w 12"/>
                    <a:gd name="T25" fmla="*/ 3 h 3"/>
                    <a:gd name="T26" fmla="*/ 4 w 12"/>
                    <a:gd name="T27" fmla="*/ 2 h 3"/>
                    <a:gd name="T28" fmla="*/ 6 w 12"/>
                    <a:gd name="T29" fmla="*/ 2 h 3"/>
                    <a:gd name="T30" fmla="*/ 7 w 12"/>
                    <a:gd name="T31" fmla="*/ 2 h 3"/>
                    <a:gd name="T32" fmla="*/ 9 w 12"/>
                    <a:gd name="T33" fmla="*/ 2 h 3"/>
                    <a:gd name="T34" fmla="*/ 10 w 12"/>
                    <a:gd name="T35" fmla="*/ 2 h 3"/>
                    <a:gd name="T36" fmla="*/ 11 w 12"/>
                    <a:gd name="T37" fmla="*/ 2 h 3"/>
                    <a:gd name="T38" fmla="*/ 11 w 12"/>
                    <a:gd name="T39" fmla="*/ 2 h 3"/>
                    <a:gd name="T40" fmla="*/ 12 w 12"/>
                    <a:gd name="T41" fmla="*/ 1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3"/>
                    <a:gd name="T65" fmla="*/ 12 w 12"/>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3">
                      <a:moveTo>
                        <a:pt x="12" y="1"/>
                      </a:moveTo>
                      <a:lnTo>
                        <a:pt x="12" y="1"/>
                      </a:lnTo>
                      <a:lnTo>
                        <a:pt x="10" y="1"/>
                      </a:lnTo>
                      <a:lnTo>
                        <a:pt x="9" y="0"/>
                      </a:lnTo>
                      <a:lnTo>
                        <a:pt x="7" y="1"/>
                      </a:lnTo>
                      <a:lnTo>
                        <a:pt x="6" y="1"/>
                      </a:lnTo>
                      <a:lnTo>
                        <a:pt x="4" y="1"/>
                      </a:lnTo>
                      <a:lnTo>
                        <a:pt x="3" y="1"/>
                      </a:lnTo>
                      <a:lnTo>
                        <a:pt x="1" y="1"/>
                      </a:lnTo>
                      <a:lnTo>
                        <a:pt x="0" y="3"/>
                      </a:lnTo>
                      <a:lnTo>
                        <a:pt x="1" y="3"/>
                      </a:lnTo>
                      <a:lnTo>
                        <a:pt x="3" y="3"/>
                      </a:lnTo>
                      <a:lnTo>
                        <a:pt x="4" y="2"/>
                      </a:lnTo>
                      <a:lnTo>
                        <a:pt x="6" y="2"/>
                      </a:lnTo>
                      <a:lnTo>
                        <a:pt x="7" y="2"/>
                      </a:lnTo>
                      <a:lnTo>
                        <a:pt x="9" y="2"/>
                      </a:lnTo>
                      <a:lnTo>
                        <a:pt x="10" y="2"/>
                      </a:lnTo>
                      <a:lnTo>
                        <a:pt x="11" y="2"/>
                      </a:lnTo>
                      <a:lnTo>
                        <a:pt x="12" y="1"/>
                      </a:lnTo>
                      <a:close/>
                    </a:path>
                  </a:pathLst>
                </a:custGeom>
                <a:solidFill>
                  <a:srgbClr val="000000"/>
                </a:solidFill>
                <a:ln w="9525">
                  <a:noFill/>
                  <a:round/>
                  <a:headEnd/>
                  <a:tailEnd/>
                </a:ln>
              </p:spPr>
              <p:txBody>
                <a:bodyPr/>
                <a:lstStyle/>
                <a:p>
                  <a:endParaRPr lang="en-US"/>
                </a:p>
              </p:txBody>
            </p:sp>
            <p:sp>
              <p:nvSpPr>
                <p:cNvPr id="3613" name="Freeform 674"/>
                <p:cNvSpPr>
                  <a:spLocks/>
                </p:cNvSpPr>
                <p:nvPr/>
              </p:nvSpPr>
              <p:spPr bwMode="gray">
                <a:xfrm>
                  <a:off x="3894" y="3389"/>
                  <a:ext cx="17" cy="8"/>
                </a:xfrm>
                <a:custGeom>
                  <a:avLst/>
                  <a:gdLst>
                    <a:gd name="T0" fmla="*/ 17 w 17"/>
                    <a:gd name="T1" fmla="*/ 6 h 8"/>
                    <a:gd name="T2" fmla="*/ 17 w 17"/>
                    <a:gd name="T3" fmla="*/ 6 h 8"/>
                    <a:gd name="T4" fmla="*/ 15 w 17"/>
                    <a:gd name="T5" fmla="*/ 6 h 8"/>
                    <a:gd name="T6" fmla="*/ 13 w 17"/>
                    <a:gd name="T7" fmla="*/ 5 h 8"/>
                    <a:gd name="T8" fmla="*/ 11 w 17"/>
                    <a:gd name="T9" fmla="*/ 4 h 8"/>
                    <a:gd name="T10" fmla="*/ 9 w 17"/>
                    <a:gd name="T11" fmla="*/ 3 h 8"/>
                    <a:gd name="T12" fmla="*/ 7 w 17"/>
                    <a:gd name="T13" fmla="*/ 2 h 8"/>
                    <a:gd name="T14" fmla="*/ 5 w 17"/>
                    <a:gd name="T15" fmla="*/ 2 h 8"/>
                    <a:gd name="T16" fmla="*/ 3 w 17"/>
                    <a:gd name="T17" fmla="*/ 1 h 8"/>
                    <a:gd name="T18" fmla="*/ 1 w 17"/>
                    <a:gd name="T19" fmla="*/ 0 h 8"/>
                    <a:gd name="T20" fmla="*/ 0 w 17"/>
                    <a:gd name="T21" fmla="*/ 1 h 8"/>
                    <a:gd name="T22" fmla="*/ 2 w 17"/>
                    <a:gd name="T23" fmla="*/ 2 h 8"/>
                    <a:gd name="T24" fmla="*/ 5 w 17"/>
                    <a:gd name="T25" fmla="*/ 3 h 8"/>
                    <a:gd name="T26" fmla="*/ 7 w 17"/>
                    <a:gd name="T27" fmla="*/ 4 h 8"/>
                    <a:gd name="T28" fmla="*/ 8 w 17"/>
                    <a:gd name="T29" fmla="*/ 5 h 8"/>
                    <a:gd name="T30" fmla="*/ 10 w 17"/>
                    <a:gd name="T31" fmla="*/ 6 h 8"/>
                    <a:gd name="T32" fmla="*/ 13 w 17"/>
                    <a:gd name="T33" fmla="*/ 7 h 8"/>
                    <a:gd name="T34" fmla="*/ 15 w 17"/>
                    <a:gd name="T35" fmla="*/ 7 h 8"/>
                    <a:gd name="T36" fmla="*/ 17 w 17"/>
                    <a:gd name="T37" fmla="*/ 8 h 8"/>
                    <a:gd name="T38" fmla="*/ 17 w 17"/>
                    <a:gd name="T39" fmla="*/ 8 h 8"/>
                    <a:gd name="T40" fmla="*/ 17 w 17"/>
                    <a:gd name="T41" fmla="*/ 6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8"/>
                    <a:gd name="T65" fmla="*/ 17 w 17"/>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8">
                      <a:moveTo>
                        <a:pt x="17" y="6"/>
                      </a:moveTo>
                      <a:lnTo>
                        <a:pt x="17" y="6"/>
                      </a:lnTo>
                      <a:lnTo>
                        <a:pt x="15" y="6"/>
                      </a:lnTo>
                      <a:lnTo>
                        <a:pt x="13" y="5"/>
                      </a:lnTo>
                      <a:lnTo>
                        <a:pt x="11" y="4"/>
                      </a:lnTo>
                      <a:lnTo>
                        <a:pt x="9" y="3"/>
                      </a:lnTo>
                      <a:lnTo>
                        <a:pt x="7" y="2"/>
                      </a:lnTo>
                      <a:lnTo>
                        <a:pt x="5" y="2"/>
                      </a:lnTo>
                      <a:lnTo>
                        <a:pt x="3" y="1"/>
                      </a:lnTo>
                      <a:lnTo>
                        <a:pt x="1" y="0"/>
                      </a:lnTo>
                      <a:lnTo>
                        <a:pt x="0" y="1"/>
                      </a:lnTo>
                      <a:lnTo>
                        <a:pt x="2" y="2"/>
                      </a:lnTo>
                      <a:lnTo>
                        <a:pt x="5" y="3"/>
                      </a:lnTo>
                      <a:lnTo>
                        <a:pt x="7" y="4"/>
                      </a:lnTo>
                      <a:lnTo>
                        <a:pt x="8" y="5"/>
                      </a:lnTo>
                      <a:lnTo>
                        <a:pt x="10" y="6"/>
                      </a:lnTo>
                      <a:lnTo>
                        <a:pt x="13" y="7"/>
                      </a:lnTo>
                      <a:lnTo>
                        <a:pt x="15" y="7"/>
                      </a:lnTo>
                      <a:lnTo>
                        <a:pt x="17" y="8"/>
                      </a:lnTo>
                      <a:lnTo>
                        <a:pt x="17" y="6"/>
                      </a:lnTo>
                      <a:close/>
                    </a:path>
                  </a:pathLst>
                </a:custGeom>
                <a:solidFill>
                  <a:srgbClr val="000000"/>
                </a:solidFill>
                <a:ln w="9525">
                  <a:noFill/>
                  <a:round/>
                  <a:headEnd/>
                  <a:tailEnd/>
                </a:ln>
              </p:spPr>
              <p:txBody>
                <a:bodyPr/>
                <a:lstStyle/>
                <a:p>
                  <a:endParaRPr lang="en-US"/>
                </a:p>
              </p:txBody>
            </p:sp>
            <p:sp>
              <p:nvSpPr>
                <p:cNvPr id="3614" name="Freeform 675"/>
                <p:cNvSpPr>
                  <a:spLocks/>
                </p:cNvSpPr>
                <p:nvPr/>
              </p:nvSpPr>
              <p:spPr bwMode="gray">
                <a:xfrm>
                  <a:off x="3911" y="3389"/>
                  <a:ext cx="15" cy="8"/>
                </a:xfrm>
                <a:custGeom>
                  <a:avLst/>
                  <a:gdLst>
                    <a:gd name="T0" fmla="*/ 14 w 15"/>
                    <a:gd name="T1" fmla="*/ 0 h 8"/>
                    <a:gd name="T2" fmla="*/ 14 w 15"/>
                    <a:gd name="T3" fmla="*/ 0 h 8"/>
                    <a:gd name="T4" fmla="*/ 12 w 15"/>
                    <a:gd name="T5" fmla="*/ 2 h 8"/>
                    <a:gd name="T6" fmla="*/ 11 w 15"/>
                    <a:gd name="T7" fmla="*/ 3 h 8"/>
                    <a:gd name="T8" fmla="*/ 9 w 15"/>
                    <a:gd name="T9" fmla="*/ 4 h 8"/>
                    <a:gd name="T10" fmla="*/ 7 w 15"/>
                    <a:gd name="T11" fmla="*/ 5 h 8"/>
                    <a:gd name="T12" fmla="*/ 6 w 15"/>
                    <a:gd name="T13" fmla="*/ 5 h 8"/>
                    <a:gd name="T14" fmla="*/ 4 w 15"/>
                    <a:gd name="T15" fmla="*/ 6 h 8"/>
                    <a:gd name="T16" fmla="*/ 3 w 15"/>
                    <a:gd name="T17" fmla="*/ 6 h 8"/>
                    <a:gd name="T18" fmla="*/ 0 w 15"/>
                    <a:gd name="T19" fmla="*/ 6 h 8"/>
                    <a:gd name="T20" fmla="*/ 0 w 15"/>
                    <a:gd name="T21" fmla="*/ 8 h 8"/>
                    <a:gd name="T22" fmla="*/ 3 w 15"/>
                    <a:gd name="T23" fmla="*/ 8 h 8"/>
                    <a:gd name="T24" fmla="*/ 5 w 15"/>
                    <a:gd name="T25" fmla="*/ 7 h 8"/>
                    <a:gd name="T26" fmla="*/ 7 w 15"/>
                    <a:gd name="T27" fmla="*/ 7 h 8"/>
                    <a:gd name="T28" fmla="*/ 8 w 15"/>
                    <a:gd name="T29" fmla="*/ 6 h 8"/>
                    <a:gd name="T30" fmla="*/ 10 w 15"/>
                    <a:gd name="T31" fmla="*/ 5 h 8"/>
                    <a:gd name="T32" fmla="*/ 12 w 15"/>
                    <a:gd name="T33" fmla="*/ 4 h 8"/>
                    <a:gd name="T34" fmla="*/ 13 w 15"/>
                    <a:gd name="T35" fmla="*/ 2 h 8"/>
                    <a:gd name="T36" fmla="*/ 15 w 15"/>
                    <a:gd name="T37" fmla="*/ 1 h 8"/>
                    <a:gd name="T38" fmla="*/ 15 w 15"/>
                    <a:gd name="T39" fmla="*/ 1 h 8"/>
                    <a:gd name="T40" fmla="*/ 14 w 15"/>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8"/>
                    <a:gd name="T65" fmla="*/ 15 w 15"/>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8">
                      <a:moveTo>
                        <a:pt x="14" y="0"/>
                      </a:moveTo>
                      <a:lnTo>
                        <a:pt x="14" y="0"/>
                      </a:lnTo>
                      <a:lnTo>
                        <a:pt x="12" y="2"/>
                      </a:lnTo>
                      <a:lnTo>
                        <a:pt x="11" y="3"/>
                      </a:lnTo>
                      <a:lnTo>
                        <a:pt x="9" y="4"/>
                      </a:lnTo>
                      <a:lnTo>
                        <a:pt x="7" y="5"/>
                      </a:lnTo>
                      <a:lnTo>
                        <a:pt x="6" y="5"/>
                      </a:lnTo>
                      <a:lnTo>
                        <a:pt x="4" y="6"/>
                      </a:lnTo>
                      <a:lnTo>
                        <a:pt x="3" y="6"/>
                      </a:lnTo>
                      <a:lnTo>
                        <a:pt x="0" y="6"/>
                      </a:lnTo>
                      <a:lnTo>
                        <a:pt x="0" y="8"/>
                      </a:lnTo>
                      <a:lnTo>
                        <a:pt x="3" y="8"/>
                      </a:lnTo>
                      <a:lnTo>
                        <a:pt x="5" y="7"/>
                      </a:lnTo>
                      <a:lnTo>
                        <a:pt x="7" y="7"/>
                      </a:lnTo>
                      <a:lnTo>
                        <a:pt x="8" y="6"/>
                      </a:lnTo>
                      <a:lnTo>
                        <a:pt x="10" y="5"/>
                      </a:lnTo>
                      <a:lnTo>
                        <a:pt x="12" y="4"/>
                      </a:lnTo>
                      <a:lnTo>
                        <a:pt x="13" y="2"/>
                      </a:lnTo>
                      <a:lnTo>
                        <a:pt x="15" y="1"/>
                      </a:lnTo>
                      <a:lnTo>
                        <a:pt x="14" y="0"/>
                      </a:lnTo>
                      <a:close/>
                    </a:path>
                  </a:pathLst>
                </a:custGeom>
                <a:solidFill>
                  <a:srgbClr val="000000"/>
                </a:solidFill>
                <a:ln w="9525">
                  <a:noFill/>
                  <a:round/>
                  <a:headEnd/>
                  <a:tailEnd/>
                </a:ln>
              </p:spPr>
              <p:txBody>
                <a:bodyPr/>
                <a:lstStyle/>
                <a:p>
                  <a:endParaRPr lang="en-US"/>
                </a:p>
              </p:txBody>
            </p:sp>
            <p:sp>
              <p:nvSpPr>
                <p:cNvPr id="3615" name="Freeform 676"/>
                <p:cNvSpPr>
                  <a:spLocks/>
                </p:cNvSpPr>
                <p:nvPr/>
              </p:nvSpPr>
              <p:spPr bwMode="gray">
                <a:xfrm>
                  <a:off x="3925" y="3380"/>
                  <a:ext cx="6" cy="10"/>
                </a:xfrm>
                <a:custGeom>
                  <a:avLst/>
                  <a:gdLst>
                    <a:gd name="T0" fmla="*/ 5 w 6"/>
                    <a:gd name="T1" fmla="*/ 0 h 10"/>
                    <a:gd name="T2" fmla="*/ 5 w 6"/>
                    <a:gd name="T3" fmla="*/ 0 h 10"/>
                    <a:gd name="T4" fmla="*/ 4 w 6"/>
                    <a:gd name="T5" fmla="*/ 1 h 10"/>
                    <a:gd name="T6" fmla="*/ 3 w 6"/>
                    <a:gd name="T7" fmla="*/ 2 h 10"/>
                    <a:gd name="T8" fmla="*/ 3 w 6"/>
                    <a:gd name="T9" fmla="*/ 3 h 10"/>
                    <a:gd name="T10" fmla="*/ 2 w 6"/>
                    <a:gd name="T11" fmla="*/ 4 h 10"/>
                    <a:gd name="T12" fmla="*/ 2 w 6"/>
                    <a:gd name="T13" fmla="*/ 6 h 10"/>
                    <a:gd name="T14" fmla="*/ 1 w 6"/>
                    <a:gd name="T15" fmla="*/ 7 h 10"/>
                    <a:gd name="T16" fmla="*/ 0 w 6"/>
                    <a:gd name="T17" fmla="*/ 8 h 10"/>
                    <a:gd name="T18" fmla="*/ 0 w 6"/>
                    <a:gd name="T19" fmla="*/ 9 h 10"/>
                    <a:gd name="T20" fmla="*/ 1 w 6"/>
                    <a:gd name="T21" fmla="*/ 10 h 10"/>
                    <a:gd name="T22" fmla="*/ 2 w 6"/>
                    <a:gd name="T23" fmla="*/ 9 h 10"/>
                    <a:gd name="T24" fmla="*/ 2 w 6"/>
                    <a:gd name="T25" fmla="*/ 8 h 10"/>
                    <a:gd name="T26" fmla="*/ 3 w 6"/>
                    <a:gd name="T27" fmla="*/ 6 h 10"/>
                    <a:gd name="T28" fmla="*/ 3 w 6"/>
                    <a:gd name="T29" fmla="*/ 5 h 10"/>
                    <a:gd name="T30" fmla="*/ 4 w 6"/>
                    <a:gd name="T31" fmla="*/ 4 h 10"/>
                    <a:gd name="T32" fmla="*/ 4 w 6"/>
                    <a:gd name="T33" fmla="*/ 3 h 10"/>
                    <a:gd name="T34" fmla="*/ 5 w 6"/>
                    <a:gd name="T35" fmla="*/ 2 h 10"/>
                    <a:gd name="T36" fmla="*/ 6 w 6"/>
                    <a:gd name="T37" fmla="*/ 1 h 10"/>
                    <a:gd name="T38" fmla="*/ 6 w 6"/>
                    <a:gd name="T39" fmla="*/ 1 h 10"/>
                    <a:gd name="T40" fmla="*/ 5 w 6"/>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0"/>
                    <a:gd name="T65" fmla="*/ 6 w 6"/>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0">
                      <a:moveTo>
                        <a:pt x="5" y="0"/>
                      </a:moveTo>
                      <a:lnTo>
                        <a:pt x="5" y="0"/>
                      </a:lnTo>
                      <a:lnTo>
                        <a:pt x="4" y="1"/>
                      </a:lnTo>
                      <a:lnTo>
                        <a:pt x="3" y="2"/>
                      </a:lnTo>
                      <a:lnTo>
                        <a:pt x="3" y="3"/>
                      </a:lnTo>
                      <a:lnTo>
                        <a:pt x="2" y="4"/>
                      </a:lnTo>
                      <a:lnTo>
                        <a:pt x="2" y="6"/>
                      </a:lnTo>
                      <a:lnTo>
                        <a:pt x="1" y="7"/>
                      </a:lnTo>
                      <a:lnTo>
                        <a:pt x="0" y="8"/>
                      </a:lnTo>
                      <a:lnTo>
                        <a:pt x="0" y="9"/>
                      </a:lnTo>
                      <a:lnTo>
                        <a:pt x="1" y="10"/>
                      </a:lnTo>
                      <a:lnTo>
                        <a:pt x="2" y="9"/>
                      </a:lnTo>
                      <a:lnTo>
                        <a:pt x="2" y="8"/>
                      </a:lnTo>
                      <a:lnTo>
                        <a:pt x="3" y="6"/>
                      </a:lnTo>
                      <a:lnTo>
                        <a:pt x="3" y="5"/>
                      </a:lnTo>
                      <a:lnTo>
                        <a:pt x="4" y="4"/>
                      </a:lnTo>
                      <a:lnTo>
                        <a:pt x="4" y="3"/>
                      </a:lnTo>
                      <a:lnTo>
                        <a:pt x="5" y="2"/>
                      </a:lnTo>
                      <a:lnTo>
                        <a:pt x="6" y="1"/>
                      </a:lnTo>
                      <a:lnTo>
                        <a:pt x="5" y="0"/>
                      </a:lnTo>
                      <a:close/>
                    </a:path>
                  </a:pathLst>
                </a:custGeom>
                <a:solidFill>
                  <a:srgbClr val="000000"/>
                </a:solidFill>
                <a:ln w="9525">
                  <a:noFill/>
                  <a:round/>
                  <a:headEnd/>
                  <a:tailEnd/>
                </a:ln>
              </p:spPr>
              <p:txBody>
                <a:bodyPr/>
                <a:lstStyle/>
                <a:p>
                  <a:endParaRPr lang="en-US"/>
                </a:p>
              </p:txBody>
            </p:sp>
            <p:sp>
              <p:nvSpPr>
                <p:cNvPr id="3616" name="Freeform 677"/>
                <p:cNvSpPr>
                  <a:spLocks/>
                </p:cNvSpPr>
                <p:nvPr/>
              </p:nvSpPr>
              <p:spPr bwMode="gray">
                <a:xfrm>
                  <a:off x="3930" y="3377"/>
                  <a:ext cx="7" cy="4"/>
                </a:xfrm>
                <a:custGeom>
                  <a:avLst/>
                  <a:gdLst>
                    <a:gd name="T0" fmla="*/ 7 w 7"/>
                    <a:gd name="T1" fmla="*/ 2 h 4"/>
                    <a:gd name="T2" fmla="*/ 7 w 7"/>
                    <a:gd name="T3" fmla="*/ 2 h 4"/>
                    <a:gd name="T4" fmla="*/ 6 w 7"/>
                    <a:gd name="T5" fmla="*/ 1 h 4"/>
                    <a:gd name="T6" fmla="*/ 5 w 7"/>
                    <a:gd name="T7" fmla="*/ 0 h 4"/>
                    <a:gd name="T8" fmla="*/ 5 w 7"/>
                    <a:gd name="T9" fmla="*/ 0 h 4"/>
                    <a:gd name="T10" fmla="*/ 4 w 7"/>
                    <a:gd name="T11" fmla="*/ 0 h 4"/>
                    <a:gd name="T12" fmla="*/ 3 w 7"/>
                    <a:gd name="T13" fmla="*/ 1 h 4"/>
                    <a:gd name="T14" fmla="*/ 2 w 7"/>
                    <a:gd name="T15" fmla="*/ 1 h 4"/>
                    <a:gd name="T16" fmla="*/ 1 w 7"/>
                    <a:gd name="T17" fmla="*/ 2 h 4"/>
                    <a:gd name="T18" fmla="*/ 0 w 7"/>
                    <a:gd name="T19" fmla="*/ 3 h 4"/>
                    <a:gd name="T20" fmla="*/ 1 w 7"/>
                    <a:gd name="T21" fmla="*/ 4 h 4"/>
                    <a:gd name="T22" fmla="*/ 2 w 7"/>
                    <a:gd name="T23" fmla="*/ 3 h 4"/>
                    <a:gd name="T24" fmla="*/ 2 w 7"/>
                    <a:gd name="T25" fmla="*/ 3 h 4"/>
                    <a:gd name="T26" fmla="*/ 3 w 7"/>
                    <a:gd name="T27" fmla="*/ 2 h 4"/>
                    <a:gd name="T28" fmla="*/ 4 w 7"/>
                    <a:gd name="T29" fmla="*/ 2 h 4"/>
                    <a:gd name="T30" fmla="*/ 5 w 7"/>
                    <a:gd name="T31" fmla="*/ 2 h 4"/>
                    <a:gd name="T32" fmla="*/ 5 w 7"/>
                    <a:gd name="T33" fmla="*/ 2 h 4"/>
                    <a:gd name="T34" fmla="*/ 5 w 7"/>
                    <a:gd name="T35" fmla="*/ 2 h 4"/>
                    <a:gd name="T36" fmla="*/ 6 w 7"/>
                    <a:gd name="T37" fmla="*/ 3 h 4"/>
                    <a:gd name="T38" fmla="*/ 6 w 7"/>
                    <a:gd name="T39" fmla="*/ 3 h 4"/>
                    <a:gd name="T40" fmla="*/ 7 w 7"/>
                    <a:gd name="T41" fmla="*/ 2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4"/>
                    <a:gd name="T65" fmla="*/ 7 w 7"/>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4">
                      <a:moveTo>
                        <a:pt x="7" y="2"/>
                      </a:moveTo>
                      <a:lnTo>
                        <a:pt x="7" y="2"/>
                      </a:lnTo>
                      <a:lnTo>
                        <a:pt x="6" y="1"/>
                      </a:lnTo>
                      <a:lnTo>
                        <a:pt x="5" y="0"/>
                      </a:lnTo>
                      <a:lnTo>
                        <a:pt x="4" y="0"/>
                      </a:lnTo>
                      <a:lnTo>
                        <a:pt x="3" y="1"/>
                      </a:lnTo>
                      <a:lnTo>
                        <a:pt x="2" y="1"/>
                      </a:lnTo>
                      <a:lnTo>
                        <a:pt x="1" y="2"/>
                      </a:lnTo>
                      <a:lnTo>
                        <a:pt x="0" y="3"/>
                      </a:lnTo>
                      <a:lnTo>
                        <a:pt x="1" y="4"/>
                      </a:lnTo>
                      <a:lnTo>
                        <a:pt x="2" y="3"/>
                      </a:lnTo>
                      <a:lnTo>
                        <a:pt x="3" y="2"/>
                      </a:lnTo>
                      <a:lnTo>
                        <a:pt x="4" y="2"/>
                      </a:lnTo>
                      <a:lnTo>
                        <a:pt x="5" y="2"/>
                      </a:lnTo>
                      <a:lnTo>
                        <a:pt x="6" y="3"/>
                      </a:lnTo>
                      <a:lnTo>
                        <a:pt x="7" y="2"/>
                      </a:lnTo>
                      <a:close/>
                    </a:path>
                  </a:pathLst>
                </a:custGeom>
                <a:solidFill>
                  <a:srgbClr val="000000"/>
                </a:solidFill>
                <a:ln w="9525">
                  <a:noFill/>
                  <a:round/>
                  <a:headEnd/>
                  <a:tailEnd/>
                </a:ln>
              </p:spPr>
              <p:txBody>
                <a:bodyPr/>
                <a:lstStyle/>
                <a:p>
                  <a:endParaRPr lang="en-US"/>
                </a:p>
              </p:txBody>
            </p:sp>
            <p:sp>
              <p:nvSpPr>
                <p:cNvPr id="3617" name="Freeform 678"/>
                <p:cNvSpPr>
                  <a:spLocks/>
                </p:cNvSpPr>
                <p:nvPr/>
              </p:nvSpPr>
              <p:spPr bwMode="gray">
                <a:xfrm>
                  <a:off x="3935" y="3379"/>
                  <a:ext cx="3" cy="9"/>
                </a:xfrm>
                <a:custGeom>
                  <a:avLst/>
                  <a:gdLst>
                    <a:gd name="T0" fmla="*/ 1 w 3"/>
                    <a:gd name="T1" fmla="*/ 8 h 9"/>
                    <a:gd name="T2" fmla="*/ 1 w 3"/>
                    <a:gd name="T3" fmla="*/ 8 h 9"/>
                    <a:gd name="T4" fmla="*/ 1 w 3"/>
                    <a:gd name="T5" fmla="*/ 6 h 9"/>
                    <a:gd name="T6" fmla="*/ 2 w 3"/>
                    <a:gd name="T7" fmla="*/ 5 h 9"/>
                    <a:gd name="T8" fmla="*/ 3 w 3"/>
                    <a:gd name="T9" fmla="*/ 3 h 9"/>
                    <a:gd name="T10" fmla="*/ 2 w 3"/>
                    <a:gd name="T11" fmla="*/ 0 h 9"/>
                    <a:gd name="T12" fmla="*/ 1 w 3"/>
                    <a:gd name="T13" fmla="*/ 1 h 9"/>
                    <a:gd name="T14" fmla="*/ 1 w 3"/>
                    <a:gd name="T15" fmla="*/ 3 h 9"/>
                    <a:gd name="T16" fmla="*/ 1 w 3"/>
                    <a:gd name="T17" fmla="*/ 4 h 9"/>
                    <a:gd name="T18" fmla="*/ 0 w 3"/>
                    <a:gd name="T19" fmla="*/ 6 h 9"/>
                    <a:gd name="T20" fmla="*/ 0 w 3"/>
                    <a:gd name="T21" fmla="*/ 8 h 9"/>
                    <a:gd name="T22" fmla="*/ 1 w 3"/>
                    <a:gd name="T23" fmla="*/ 9 h 9"/>
                    <a:gd name="T24" fmla="*/ 0 w 3"/>
                    <a:gd name="T25" fmla="*/ 8 h 9"/>
                    <a:gd name="T26" fmla="*/ 0 w 3"/>
                    <a:gd name="T27" fmla="*/ 9 h 9"/>
                    <a:gd name="T28" fmla="*/ 1 w 3"/>
                    <a:gd name="T29" fmla="*/ 9 h 9"/>
                    <a:gd name="T30" fmla="*/ 1 w 3"/>
                    <a:gd name="T31" fmla="*/ 8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9"/>
                    <a:gd name="T50" fmla="*/ 3 w 3"/>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9">
                      <a:moveTo>
                        <a:pt x="1" y="8"/>
                      </a:moveTo>
                      <a:lnTo>
                        <a:pt x="1" y="8"/>
                      </a:lnTo>
                      <a:lnTo>
                        <a:pt x="1" y="6"/>
                      </a:lnTo>
                      <a:lnTo>
                        <a:pt x="2" y="5"/>
                      </a:lnTo>
                      <a:lnTo>
                        <a:pt x="3" y="3"/>
                      </a:lnTo>
                      <a:lnTo>
                        <a:pt x="2" y="0"/>
                      </a:lnTo>
                      <a:lnTo>
                        <a:pt x="1" y="1"/>
                      </a:lnTo>
                      <a:lnTo>
                        <a:pt x="1" y="3"/>
                      </a:lnTo>
                      <a:lnTo>
                        <a:pt x="1" y="4"/>
                      </a:lnTo>
                      <a:lnTo>
                        <a:pt x="0" y="6"/>
                      </a:lnTo>
                      <a:lnTo>
                        <a:pt x="0" y="8"/>
                      </a:lnTo>
                      <a:lnTo>
                        <a:pt x="1" y="9"/>
                      </a:lnTo>
                      <a:lnTo>
                        <a:pt x="0" y="8"/>
                      </a:lnTo>
                      <a:lnTo>
                        <a:pt x="0" y="9"/>
                      </a:lnTo>
                      <a:lnTo>
                        <a:pt x="1" y="9"/>
                      </a:lnTo>
                      <a:lnTo>
                        <a:pt x="1" y="8"/>
                      </a:lnTo>
                      <a:close/>
                    </a:path>
                  </a:pathLst>
                </a:custGeom>
                <a:solidFill>
                  <a:srgbClr val="000000"/>
                </a:solidFill>
                <a:ln w="9525">
                  <a:noFill/>
                  <a:round/>
                  <a:headEnd/>
                  <a:tailEnd/>
                </a:ln>
              </p:spPr>
              <p:txBody>
                <a:bodyPr/>
                <a:lstStyle/>
                <a:p>
                  <a:endParaRPr lang="en-US"/>
                </a:p>
              </p:txBody>
            </p:sp>
            <p:sp>
              <p:nvSpPr>
                <p:cNvPr id="3618" name="Freeform 679"/>
                <p:cNvSpPr>
                  <a:spLocks/>
                </p:cNvSpPr>
                <p:nvPr/>
              </p:nvSpPr>
              <p:spPr bwMode="gray">
                <a:xfrm>
                  <a:off x="3936" y="3385"/>
                  <a:ext cx="7" cy="3"/>
                </a:xfrm>
                <a:custGeom>
                  <a:avLst/>
                  <a:gdLst>
                    <a:gd name="T0" fmla="*/ 6 w 7"/>
                    <a:gd name="T1" fmla="*/ 0 h 3"/>
                    <a:gd name="T2" fmla="*/ 6 w 7"/>
                    <a:gd name="T3" fmla="*/ 0 h 3"/>
                    <a:gd name="T4" fmla="*/ 6 w 7"/>
                    <a:gd name="T5" fmla="*/ 0 h 3"/>
                    <a:gd name="T6" fmla="*/ 5 w 7"/>
                    <a:gd name="T7" fmla="*/ 1 h 3"/>
                    <a:gd name="T8" fmla="*/ 4 w 7"/>
                    <a:gd name="T9" fmla="*/ 1 h 3"/>
                    <a:gd name="T10" fmla="*/ 3 w 7"/>
                    <a:gd name="T11" fmla="*/ 1 h 3"/>
                    <a:gd name="T12" fmla="*/ 3 w 7"/>
                    <a:gd name="T13" fmla="*/ 1 h 3"/>
                    <a:gd name="T14" fmla="*/ 2 w 7"/>
                    <a:gd name="T15" fmla="*/ 1 h 3"/>
                    <a:gd name="T16" fmla="*/ 1 w 7"/>
                    <a:gd name="T17" fmla="*/ 1 h 3"/>
                    <a:gd name="T18" fmla="*/ 0 w 7"/>
                    <a:gd name="T19" fmla="*/ 2 h 3"/>
                    <a:gd name="T20" fmla="*/ 0 w 7"/>
                    <a:gd name="T21" fmla="*/ 3 h 3"/>
                    <a:gd name="T22" fmla="*/ 1 w 7"/>
                    <a:gd name="T23" fmla="*/ 3 h 3"/>
                    <a:gd name="T24" fmla="*/ 2 w 7"/>
                    <a:gd name="T25" fmla="*/ 3 h 3"/>
                    <a:gd name="T26" fmla="*/ 3 w 7"/>
                    <a:gd name="T27" fmla="*/ 3 h 3"/>
                    <a:gd name="T28" fmla="*/ 4 w 7"/>
                    <a:gd name="T29" fmla="*/ 2 h 3"/>
                    <a:gd name="T30" fmla="*/ 5 w 7"/>
                    <a:gd name="T31" fmla="*/ 2 h 3"/>
                    <a:gd name="T32" fmla="*/ 6 w 7"/>
                    <a:gd name="T33" fmla="*/ 2 h 3"/>
                    <a:gd name="T34" fmla="*/ 6 w 7"/>
                    <a:gd name="T35" fmla="*/ 2 h 3"/>
                    <a:gd name="T36" fmla="*/ 7 w 7"/>
                    <a:gd name="T37" fmla="*/ 1 h 3"/>
                    <a:gd name="T38" fmla="*/ 7 w 7"/>
                    <a:gd name="T39" fmla="*/ 1 h 3"/>
                    <a:gd name="T40" fmla="*/ 6 w 7"/>
                    <a:gd name="T41" fmla="*/ 0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3"/>
                    <a:gd name="T65" fmla="*/ 7 w 7"/>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3">
                      <a:moveTo>
                        <a:pt x="6" y="0"/>
                      </a:moveTo>
                      <a:lnTo>
                        <a:pt x="6" y="0"/>
                      </a:lnTo>
                      <a:lnTo>
                        <a:pt x="5" y="1"/>
                      </a:lnTo>
                      <a:lnTo>
                        <a:pt x="4" y="1"/>
                      </a:lnTo>
                      <a:lnTo>
                        <a:pt x="3" y="1"/>
                      </a:lnTo>
                      <a:lnTo>
                        <a:pt x="2" y="1"/>
                      </a:lnTo>
                      <a:lnTo>
                        <a:pt x="1" y="1"/>
                      </a:lnTo>
                      <a:lnTo>
                        <a:pt x="0" y="2"/>
                      </a:lnTo>
                      <a:lnTo>
                        <a:pt x="0" y="3"/>
                      </a:lnTo>
                      <a:lnTo>
                        <a:pt x="1" y="3"/>
                      </a:lnTo>
                      <a:lnTo>
                        <a:pt x="2" y="3"/>
                      </a:lnTo>
                      <a:lnTo>
                        <a:pt x="3" y="3"/>
                      </a:lnTo>
                      <a:lnTo>
                        <a:pt x="4" y="2"/>
                      </a:lnTo>
                      <a:lnTo>
                        <a:pt x="5" y="2"/>
                      </a:lnTo>
                      <a:lnTo>
                        <a:pt x="6" y="2"/>
                      </a:lnTo>
                      <a:lnTo>
                        <a:pt x="7" y="1"/>
                      </a:lnTo>
                      <a:lnTo>
                        <a:pt x="6" y="0"/>
                      </a:lnTo>
                      <a:close/>
                    </a:path>
                  </a:pathLst>
                </a:custGeom>
                <a:solidFill>
                  <a:srgbClr val="000000"/>
                </a:solidFill>
                <a:ln w="9525">
                  <a:noFill/>
                  <a:round/>
                  <a:headEnd/>
                  <a:tailEnd/>
                </a:ln>
              </p:spPr>
              <p:txBody>
                <a:bodyPr/>
                <a:lstStyle/>
                <a:p>
                  <a:endParaRPr lang="en-US"/>
                </a:p>
              </p:txBody>
            </p:sp>
            <p:sp>
              <p:nvSpPr>
                <p:cNvPr id="3619" name="Freeform 680"/>
                <p:cNvSpPr>
                  <a:spLocks/>
                </p:cNvSpPr>
                <p:nvPr/>
              </p:nvSpPr>
              <p:spPr bwMode="gray">
                <a:xfrm>
                  <a:off x="3942" y="3366"/>
                  <a:ext cx="5" cy="20"/>
                </a:xfrm>
                <a:custGeom>
                  <a:avLst/>
                  <a:gdLst>
                    <a:gd name="T0" fmla="*/ 4 w 5"/>
                    <a:gd name="T1" fmla="*/ 0 h 20"/>
                    <a:gd name="T2" fmla="*/ 3 w 5"/>
                    <a:gd name="T3" fmla="*/ 1 h 20"/>
                    <a:gd name="T4" fmla="*/ 3 w 5"/>
                    <a:gd name="T5" fmla="*/ 4 h 20"/>
                    <a:gd name="T6" fmla="*/ 4 w 5"/>
                    <a:gd name="T7" fmla="*/ 5 h 20"/>
                    <a:gd name="T8" fmla="*/ 4 w 5"/>
                    <a:gd name="T9" fmla="*/ 8 h 20"/>
                    <a:gd name="T10" fmla="*/ 4 w 5"/>
                    <a:gd name="T11" fmla="*/ 11 h 20"/>
                    <a:gd name="T12" fmla="*/ 4 w 5"/>
                    <a:gd name="T13" fmla="*/ 13 h 20"/>
                    <a:gd name="T14" fmla="*/ 3 w 5"/>
                    <a:gd name="T15" fmla="*/ 15 h 20"/>
                    <a:gd name="T16" fmla="*/ 2 w 5"/>
                    <a:gd name="T17" fmla="*/ 17 h 20"/>
                    <a:gd name="T18" fmla="*/ 0 w 5"/>
                    <a:gd name="T19" fmla="*/ 19 h 20"/>
                    <a:gd name="T20" fmla="*/ 1 w 5"/>
                    <a:gd name="T21" fmla="*/ 20 h 20"/>
                    <a:gd name="T22" fmla="*/ 3 w 5"/>
                    <a:gd name="T23" fmla="*/ 18 h 20"/>
                    <a:gd name="T24" fmla="*/ 4 w 5"/>
                    <a:gd name="T25" fmla="*/ 16 h 20"/>
                    <a:gd name="T26" fmla="*/ 5 w 5"/>
                    <a:gd name="T27" fmla="*/ 13 h 20"/>
                    <a:gd name="T28" fmla="*/ 5 w 5"/>
                    <a:gd name="T29" fmla="*/ 11 h 20"/>
                    <a:gd name="T30" fmla="*/ 5 w 5"/>
                    <a:gd name="T31" fmla="*/ 8 h 20"/>
                    <a:gd name="T32" fmla="*/ 5 w 5"/>
                    <a:gd name="T33" fmla="*/ 5 h 20"/>
                    <a:gd name="T34" fmla="*/ 5 w 5"/>
                    <a:gd name="T35" fmla="*/ 4 h 20"/>
                    <a:gd name="T36" fmla="*/ 5 w 5"/>
                    <a:gd name="T37" fmla="*/ 1 h 20"/>
                    <a:gd name="T38" fmla="*/ 4 w 5"/>
                    <a:gd name="T39" fmla="*/ 1 h 20"/>
                    <a:gd name="T40" fmla="*/ 4 w 5"/>
                    <a:gd name="T41" fmla="*/ 0 h 20"/>
                    <a:gd name="T42" fmla="*/ 3 w 5"/>
                    <a:gd name="T43" fmla="*/ 0 h 20"/>
                    <a:gd name="T44" fmla="*/ 3 w 5"/>
                    <a:gd name="T45" fmla="*/ 1 h 20"/>
                    <a:gd name="T46" fmla="*/ 4 w 5"/>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20"/>
                    <a:gd name="T74" fmla="*/ 5 w 5"/>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20">
                      <a:moveTo>
                        <a:pt x="4" y="0"/>
                      </a:moveTo>
                      <a:lnTo>
                        <a:pt x="3" y="1"/>
                      </a:lnTo>
                      <a:lnTo>
                        <a:pt x="3" y="4"/>
                      </a:lnTo>
                      <a:lnTo>
                        <a:pt x="4" y="5"/>
                      </a:lnTo>
                      <a:lnTo>
                        <a:pt x="4" y="8"/>
                      </a:lnTo>
                      <a:lnTo>
                        <a:pt x="4" y="11"/>
                      </a:lnTo>
                      <a:lnTo>
                        <a:pt x="4" y="13"/>
                      </a:lnTo>
                      <a:lnTo>
                        <a:pt x="3" y="15"/>
                      </a:lnTo>
                      <a:lnTo>
                        <a:pt x="2" y="17"/>
                      </a:lnTo>
                      <a:lnTo>
                        <a:pt x="0" y="19"/>
                      </a:lnTo>
                      <a:lnTo>
                        <a:pt x="1" y="20"/>
                      </a:lnTo>
                      <a:lnTo>
                        <a:pt x="3" y="18"/>
                      </a:lnTo>
                      <a:lnTo>
                        <a:pt x="4" y="16"/>
                      </a:lnTo>
                      <a:lnTo>
                        <a:pt x="5" y="13"/>
                      </a:lnTo>
                      <a:lnTo>
                        <a:pt x="5" y="11"/>
                      </a:lnTo>
                      <a:lnTo>
                        <a:pt x="5" y="8"/>
                      </a:lnTo>
                      <a:lnTo>
                        <a:pt x="5" y="5"/>
                      </a:lnTo>
                      <a:lnTo>
                        <a:pt x="5" y="4"/>
                      </a:lnTo>
                      <a:lnTo>
                        <a:pt x="5" y="1"/>
                      </a:lnTo>
                      <a:lnTo>
                        <a:pt x="4" y="1"/>
                      </a:lnTo>
                      <a:lnTo>
                        <a:pt x="4" y="0"/>
                      </a:lnTo>
                      <a:lnTo>
                        <a:pt x="3" y="0"/>
                      </a:lnTo>
                      <a:lnTo>
                        <a:pt x="3" y="1"/>
                      </a:lnTo>
                      <a:lnTo>
                        <a:pt x="4" y="0"/>
                      </a:lnTo>
                      <a:close/>
                    </a:path>
                  </a:pathLst>
                </a:custGeom>
                <a:solidFill>
                  <a:srgbClr val="000000"/>
                </a:solidFill>
                <a:ln w="9525">
                  <a:noFill/>
                  <a:round/>
                  <a:headEnd/>
                  <a:tailEnd/>
                </a:ln>
              </p:spPr>
              <p:txBody>
                <a:bodyPr/>
                <a:lstStyle/>
                <a:p>
                  <a:endParaRPr lang="en-US"/>
                </a:p>
              </p:txBody>
            </p:sp>
            <p:sp>
              <p:nvSpPr>
                <p:cNvPr id="3620" name="Freeform 681"/>
                <p:cNvSpPr>
                  <a:spLocks/>
                </p:cNvSpPr>
                <p:nvPr/>
              </p:nvSpPr>
              <p:spPr bwMode="gray">
                <a:xfrm>
                  <a:off x="3946" y="3364"/>
                  <a:ext cx="3" cy="3"/>
                </a:xfrm>
                <a:custGeom>
                  <a:avLst/>
                  <a:gdLst>
                    <a:gd name="T0" fmla="*/ 2 w 3"/>
                    <a:gd name="T1" fmla="*/ 1 h 3"/>
                    <a:gd name="T2" fmla="*/ 2 w 3"/>
                    <a:gd name="T3" fmla="*/ 0 h 3"/>
                    <a:gd name="T4" fmla="*/ 0 w 3"/>
                    <a:gd name="T5" fmla="*/ 1 h 3"/>
                    <a:gd name="T6" fmla="*/ 0 w 3"/>
                    <a:gd name="T7" fmla="*/ 2 h 3"/>
                    <a:gd name="T8" fmla="*/ 0 w 3"/>
                    <a:gd name="T9" fmla="*/ 2 h 3"/>
                    <a:gd name="T10" fmla="*/ 0 w 3"/>
                    <a:gd name="T11" fmla="*/ 2 h 3"/>
                    <a:gd name="T12" fmla="*/ 0 w 3"/>
                    <a:gd name="T13" fmla="*/ 3 h 3"/>
                    <a:gd name="T14" fmla="*/ 1 w 3"/>
                    <a:gd name="T15" fmla="*/ 3 h 3"/>
                    <a:gd name="T16" fmla="*/ 2 w 3"/>
                    <a:gd name="T17" fmla="*/ 2 h 3"/>
                    <a:gd name="T18" fmla="*/ 2 w 3"/>
                    <a:gd name="T19" fmla="*/ 2 h 3"/>
                    <a:gd name="T20" fmla="*/ 2 w 3"/>
                    <a:gd name="T21" fmla="*/ 2 h 3"/>
                    <a:gd name="T22" fmla="*/ 1 w 3"/>
                    <a:gd name="T23" fmla="*/ 1 h 3"/>
                    <a:gd name="T24" fmla="*/ 2 w 3"/>
                    <a:gd name="T25" fmla="*/ 1 h 3"/>
                    <a:gd name="T26" fmla="*/ 3 w 3"/>
                    <a:gd name="T27" fmla="*/ 0 h 3"/>
                    <a:gd name="T28" fmla="*/ 2 w 3"/>
                    <a:gd name="T29" fmla="*/ 0 h 3"/>
                    <a:gd name="T30" fmla="*/ 2 w 3"/>
                    <a:gd name="T31" fmla="*/ 1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3"/>
                    <a:gd name="T50" fmla="*/ 3 w 3"/>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3">
                      <a:moveTo>
                        <a:pt x="2" y="1"/>
                      </a:moveTo>
                      <a:lnTo>
                        <a:pt x="2" y="0"/>
                      </a:lnTo>
                      <a:lnTo>
                        <a:pt x="0" y="1"/>
                      </a:lnTo>
                      <a:lnTo>
                        <a:pt x="0" y="2"/>
                      </a:lnTo>
                      <a:lnTo>
                        <a:pt x="0" y="3"/>
                      </a:lnTo>
                      <a:lnTo>
                        <a:pt x="1" y="3"/>
                      </a:lnTo>
                      <a:lnTo>
                        <a:pt x="2" y="2"/>
                      </a:lnTo>
                      <a:lnTo>
                        <a:pt x="1" y="1"/>
                      </a:lnTo>
                      <a:lnTo>
                        <a:pt x="2" y="1"/>
                      </a:lnTo>
                      <a:lnTo>
                        <a:pt x="3" y="0"/>
                      </a:lnTo>
                      <a:lnTo>
                        <a:pt x="2" y="0"/>
                      </a:lnTo>
                      <a:lnTo>
                        <a:pt x="2" y="1"/>
                      </a:lnTo>
                      <a:close/>
                    </a:path>
                  </a:pathLst>
                </a:custGeom>
                <a:solidFill>
                  <a:srgbClr val="000000"/>
                </a:solidFill>
                <a:ln w="9525">
                  <a:noFill/>
                  <a:round/>
                  <a:headEnd/>
                  <a:tailEnd/>
                </a:ln>
              </p:spPr>
              <p:txBody>
                <a:bodyPr/>
                <a:lstStyle/>
                <a:p>
                  <a:endParaRPr lang="en-US"/>
                </a:p>
              </p:txBody>
            </p:sp>
            <p:sp>
              <p:nvSpPr>
                <p:cNvPr id="3621" name="Freeform 682"/>
                <p:cNvSpPr>
                  <a:spLocks/>
                </p:cNvSpPr>
                <p:nvPr/>
              </p:nvSpPr>
              <p:spPr bwMode="gray">
                <a:xfrm>
                  <a:off x="3791" y="3389"/>
                  <a:ext cx="195" cy="156"/>
                </a:xfrm>
                <a:custGeom>
                  <a:avLst/>
                  <a:gdLst>
                    <a:gd name="T0" fmla="*/ 13 w 195"/>
                    <a:gd name="T1" fmla="*/ 141 h 156"/>
                    <a:gd name="T2" fmla="*/ 27 w 195"/>
                    <a:gd name="T3" fmla="*/ 141 h 156"/>
                    <a:gd name="T4" fmla="*/ 41 w 195"/>
                    <a:gd name="T5" fmla="*/ 141 h 156"/>
                    <a:gd name="T6" fmla="*/ 50 w 195"/>
                    <a:gd name="T7" fmla="*/ 143 h 156"/>
                    <a:gd name="T8" fmla="*/ 60 w 195"/>
                    <a:gd name="T9" fmla="*/ 146 h 156"/>
                    <a:gd name="T10" fmla="*/ 68 w 195"/>
                    <a:gd name="T11" fmla="*/ 150 h 156"/>
                    <a:gd name="T12" fmla="*/ 77 w 195"/>
                    <a:gd name="T13" fmla="*/ 153 h 156"/>
                    <a:gd name="T14" fmla="*/ 83 w 195"/>
                    <a:gd name="T15" fmla="*/ 155 h 156"/>
                    <a:gd name="T16" fmla="*/ 90 w 195"/>
                    <a:gd name="T17" fmla="*/ 156 h 156"/>
                    <a:gd name="T18" fmla="*/ 97 w 195"/>
                    <a:gd name="T19" fmla="*/ 153 h 156"/>
                    <a:gd name="T20" fmla="*/ 101 w 195"/>
                    <a:gd name="T21" fmla="*/ 141 h 156"/>
                    <a:gd name="T22" fmla="*/ 108 w 195"/>
                    <a:gd name="T23" fmla="*/ 129 h 156"/>
                    <a:gd name="T24" fmla="*/ 112 w 195"/>
                    <a:gd name="T25" fmla="*/ 117 h 156"/>
                    <a:gd name="T26" fmla="*/ 118 w 195"/>
                    <a:gd name="T27" fmla="*/ 103 h 156"/>
                    <a:gd name="T28" fmla="*/ 126 w 195"/>
                    <a:gd name="T29" fmla="*/ 99 h 156"/>
                    <a:gd name="T30" fmla="*/ 140 w 195"/>
                    <a:gd name="T31" fmla="*/ 110 h 156"/>
                    <a:gd name="T32" fmla="*/ 155 w 195"/>
                    <a:gd name="T33" fmla="*/ 122 h 156"/>
                    <a:gd name="T34" fmla="*/ 172 w 195"/>
                    <a:gd name="T35" fmla="*/ 130 h 156"/>
                    <a:gd name="T36" fmla="*/ 184 w 195"/>
                    <a:gd name="T37" fmla="*/ 125 h 156"/>
                    <a:gd name="T38" fmla="*/ 193 w 195"/>
                    <a:gd name="T39" fmla="*/ 114 h 156"/>
                    <a:gd name="T40" fmla="*/ 195 w 195"/>
                    <a:gd name="T41" fmla="*/ 101 h 156"/>
                    <a:gd name="T42" fmla="*/ 192 w 195"/>
                    <a:gd name="T43" fmla="*/ 91 h 156"/>
                    <a:gd name="T44" fmla="*/ 185 w 195"/>
                    <a:gd name="T45" fmla="*/ 87 h 156"/>
                    <a:gd name="T46" fmla="*/ 177 w 195"/>
                    <a:gd name="T47" fmla="*/ 87 h 156"/>
                    <a:gd name="T48" fmla="*/ 176 w 195"/>
                    <a:gd name="T49" fmla="*/ 90 h 156"/>
                    <a:gd name="T50" fmla="*/ 168 w 195"/>
                    <a:gd name="T51" fmla="*/ 84 h 156"/>
                    <a:gd name="T52" fmla="*/ 160 w 195"/>
                    <a:gd name="T53" fmla="*/ 77 h 156"/>
                    <a:gd name="T54" fmla="*/ 156 w 195"/>
                    <a:gd name="T55" fmla="*/ 72 h 156"/>
                    <a:gd name="T56" fmla="*/ 155 w 195"/>
                    <a:gd name="T57" fmla="*/ 64 h 156"/>
                    <a:gd name="T58" fmla="*/ 148 w 195"/>
                    <a:gd name="T59" fmla="*/ 50 h 156"/>
                    <a:gd name="T60" fmla="*/ 143 w 195"/>
                    <a:gd name="T61" fmla="*/ 38 h 156"/>
                    <a:gd name="T62" fmla="*/ 131 w 195"/>
                    <a:gd name="T63" fmla="*/ 26 h 156"/>
                    <a:gd name="T64" fmla="*/ 123 w 195"/>
                    <a:gd name="T65" fmla="*/ 18 h 156"/>
                    <a:gd name="T66" fmla="*/ 116 w 195"/>
                    <a:gd name="T67" fmla="*/ 13 h 156"/>
                    <a:gd name="T68" fmla="*/ 110 w 195"/>
                    <a:gd name="T69" fmla="*/ 9 h 156"/>
                    <a:gd name="T70" fmla="*/ 103 w 195"/>
                    <a:gd name="T71" fmla="*/ 4 h 156"/>
                    <a:gd name="T72" fmla="*/ 97 w 195"/>
                    <a:gd name="T73" fmla="*/ 2 h 156"/>
                    <a:gd name="T74" fmla="*/ 90 w 195"/>
                    <a:gd name="T75" fmla="*/ 1 h 156"/>
                    <a:gd name="T76" fmla="*/ 81 w 195"/>
                    <a:gd name="T77" fmla="*/ 2 h 156"/>
                    <a:gd name="T78" fmla="*/ 79 w 195"/>
                    <a:gd name="T79" fmla="*/ 1 h 156"/>
                    <a:gd name="T80" fmla="*/ 72 w 195"/>
                    <a:gd name="T81" fmla="*/ 1 h 156"/>
                    <a:gd name="T82" fmla="*/ 67 w 195"/>
                    <a:gd name="T83" fmla="*/ 2 h 156"/>
                    <a:gd name="T84" fmla="*/ 59 w 195"/>
                    <a:gd name="T85" fmla="*/ 6 h 156"/>
                    <a:gd name="T86" fmla="*/ 49 w 195"/>
                    <a:gd name="T87" fmla="*/ 9 h 156"/>
                    <a:gd name="T88" fmla="*/ 43 w 195"/>
                    <a:gd name="T89" fmla="*/ 15 h 156"/>
                    <a:gd name="T90" fmla="*/ 37 w 195"/>
                    <a:gd name="T91" fmla="*/ 22 h 156"/>
                    <a:gd name="T92" fmla="*/ 29 w 195"/>
                    <a:gd name="T93" fmla="*/ 38 h 156"/>
                    <a:gd name="T94" fmla="*/ 17 w 195"/>
                    <a:gd name="T95" fmla="*/ 65 h 156"/>
                    <a:gd name="T96" fmla="*/ 7 w 195"/>
                    <a:gd name="T97" fmla="*/ 93 h 156"/>
                    <a:gd name="T98" fmla="*/ 2 w 195"/>
                    <a:gd name="T99" fmla="*/ 118 h 156"/>
                    <a:gd name="T100" fmla="*/ 0 w 195"/>
                    <a:gd name="T101" fmla="*/ 134 h 1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5"/>
                    <a:gd name="T154" fmla="*/ 0 h 156"/>
                    <a:gd name="T155" fmla="*/ 195 w 195"/>
                    <a:gd name="T156" fmla="*/ 156 h 1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5" h="156">
                      <a:moveTo>
                        <a:pt x="5" y="141"/>
                      </a:moveTo>
                      <a:lnTo>
                        <a:pt x="7" y="141"/>
                      </a:lnTo>
                      <a:lnTo>
                        <a:pt x="9" y="141"/>
                      </a:lnTo>
                      <a:lnTo>
                        <a:pt x="10" y="141"/>
                      </a:lnTo>
                      <a:lnTo>
                        <a:pt x="13" y="141"/>
                      </a:lnTo>
                      <a:lnTo>
                        <a:pt x="16" y="141"/>
                      </a:lnTo>
                      <a:lnTo>
                        <a:pt x="19" y="141"/>
                      </a:lnTo>
                      <a:lnTo>
                        <a:pt x="22" y="141"/>
                      </a:lnTo>
                      <a:lnTo>
                        <a:pt x="25" y="141"/>
                      </a:lnTo>
                      <a:lnTo>
                        <a:pt x="27" y="141"/>
                      </a:lnTo>
                      <a:lnTo>
                        <a:pt x="30" y="141"/>
                      </a:lnTo>
                      <a:lnTo>
                        <a:pt x="33" y="141"/>
                      </a:lnTo>
                      <a:lnTo>
                        <a:pt x="36" y="141"/>
                      </a:lnTo>
                      <a:lnTo>
                        <a:pt x="39" y="141"/>
                      </a:lnTo>
                      <a:lnTo>
                        <a:pt x="41" y="141"/>
                      </a:lnTo>
                      <a:lnTo>
                        <a:pt x="43" y="142"/>
                      </a:lnTo>
                      <a:lnTo>
                        <a:pt x="44" y="142"/>
                      </a:lnTo>
                      <a:lnTo>
                        <a:pt x="46" y="142"/>
                      </a:lnTo>
                      <a:lnTo>
                        <a:pt x="48" y="143"/>
                      </a:lnTo>
                      <a:lnTo>
                        <a:pt x="50" y="143"/>
                      </a:lnTo>
                      <a:lnTo>
                        <a:pt x="52" y="143"/>
                      </a:lnTo>
                      <a:lnTo>
                        <a:pt x="54" y="144"/>
                      </a:lnTo>
                      <a:lnTo>
                        <a:pt x="56" y="145"/>
                      </a:lnTo>
                      <a:lnTo>
                        <a:pt x="58" y="146"/>
                      </a:lnTo>
                      <a:lnTo>
                        <a:pt x="60" y="146"/>
                      </a:lnTo>
                      <a:lnTo>
                        <a:pt x="61" y="147"/>
                      </a:lnTo>
                      <a:lnTo>
                        <a:pt x="62" y="148"/>
                      </a:lnTo>
                      <a:lnTo>
                        <a:pt x="64" y="149"/>
                      </a:lnTo>
                      <a:lnTo>
                        <a:pt x="66" y="150"/>
                      </a:lnTo>
                      <a:lnTo>
                        <a:pt x="68" y="150"/>
                      </a:lnTo>
                      <a:lnTo>
                        <a:pt x="70" y="151"/>
                      </a:lnTo>
                      <a:lnTo>
                        <a:pt x="72" y="152"/>
                      </a:lnTo>
                      <a:lnTo>
                        <a:pt x="74" y="152"/>
                      </a:lnTo>
                      <a:lnTo>
                        <a:pt x="75" y="153"/>
                      </a:lnTo>
                      <a:lnTo>
                        <a:pt x="77" y="153"/>
                      </a:lnTo>
                      <a:lnTo>
                        <a:pt x="79" y="154"/>
                      </a:lnTo>
                      <a:lnTo>
                        <a:pt x="80" y="154"/>
                      </a:lnTo>
                      <a:lnTo>
                        <a:pt x="81" y="155"/>
                      </a:lnTo>
                      <a:lnTo>
                        <a:pt x="83" y="155"/>
                      </a:lnTo>
                      <a:lnTo>
                        <a:pt x="84" y="155"/>
                      </a:lnTo>
                      <a:lnTo>
                        <a:pt x="86" y="156"/>
                      </a:lnTo>
                      <a:lnTo>
                        <a:pt x="87" y="156"/>
                      </a:lnTo>
                      <a:lnTo>
                        <a:pt x="88" y="156"/>
                      </a:lnTo>
                      <a:lnTo>
                        <a:pt x="90" y="156"/>
                      </a:lnTo>
                      <a:lnTo>
                        <a:pt x="91" y="156"/>
                      </a:lnTo>
                      <a:lnTo>
                        <a:pt x="92" y="156"/>
                      </a:lnTo>
                      <a:lnTo>
                        <a:pt x="93" y="155"/>
                      </a:lnTo>
                      <a:lnTo>
                        <a:pt x="94" y="155"/>
                      </a:lnTo>
                      <a:lnTo>
                        <a:pt x="97" y="153"/>
                      </a:lnTo>
                      <a:lnTo>
                        <a:pt x="98" y="151"/>
                      </a:lnTo>
                      <a:lnTo>
                        <a:pt x="99" y="148"/>
                      </a:lnTo>
                      <a:lnTo>
                        <a:pt x="100" y="146"/>
                      </a:lnTo>
                      <a:lnTo>
                        <a:pt x="100" y="143"/>
                      </a:lnTo>
                      <a:lnTo>
                        <a:pt x="101" y="141"/>
                      </a:lnTo>
                      <a:lnTo>
                        <a:pt x="102" y="138"/>
                      </a:lnTo>
                      <a:lnTo>
                        <a:pt x="104" y="135"/>
                      </a:lnTo>
                      <a:lnTo>
                        <a:pt x="106" y="133"/>
                      </a:lnTo>
                      <a:lnTo>
                        <a:pt x="107" y="131"/>
                      </a:lnTo>
                      <a:lnTo>
                        <a:pt x="108" y="129"/>
                      </a:lnTo>
                      <a:lnTo>
                        <a:pt x="109" y="126"/>
                      </a:lnTo>
                      <a:lnTo>
                        <a:pt x="110" y="124"/>
                      </a:lnTo>
                      <a:lnTo>
                        <a:pt x="110" y="122"/>
                      </a:lnTo>
                      <a:lnTo>
                        <a:pt x="111" y="120"/>
                      </a:lnTo>
                      <a:lnTo>
                        <a:pt x="112" y="117"/>
                      </a:lnTo>
                      <a:lnTo>
                        <a:pt x="113" y="114"/>
                      </a:lnTo>
                      <a:lnTo>
                        <a:pt x="114" y="111"/>
                      </a:lnTo>
                      <a:lnTo>
                        <a:pt x="115" y="109"/>
                      </a:lnTo>
                      <a:lnTo>
                        <a:pt x="117" y="106"/>
                      </a:lnTo>
                      <a:lnTo>
                        <a:pt x="118" y="103"/>
                      </a:lnTo>
                      <a:lnTo>
                        <a:pt x="119" y="102"/>
                      </a:lnTo>
                      <a:lnTo>
                        <a:pt x="121" y="99"/>
                      </a:lnTo>
                      <a:lnTo>
                        <a:pt x="123" y="96"/>
                      </a:lnTo>
                      <a:lnTo>
                        <a:pt x="126" y="99"/>
                      </a:lnTo>
                      <a:lnTo>
                        <a:pt x="128" y="101"/>
                      </a:lnTo>
                      <a:lnTo>
                        <a:pt x="131" y="103"/>
                      </a:lnTo>
                      <a:lnTo>
                        <a:pt x="134" y="106"/>
                      </a:lnTo>
                      <a:lnTo>
                        <a:pt x="137" y="108"/>
                      </a:lnTo>
                      <a:lnTo>
                        <a:pt x="140" y="110"/>
                      </a:lnTo>
                      <a:lnTo>
                        <a:pt x="143" y="113"/>
                      </a:lnTo>
                      <a:lnTo>
                        <a:pt x="146" y="115"/>
                      </a:lnTo>
                      <a:lnTo>
                        <a:pt x="149" y="118"/>
                      </a:lnTo>
                      <a:lnTo>
                        <a:pt x="152" y="120"/>
                      </a:lnTo>
                      <a:lnTo>
                        <a:pt x="155" y="122"/>
                      </a:lnTo>
                      <a:lnTo>
                        <a:pt x="159" y="123"/>
                      </a:lnTo>
                      <a:lnTo>
                        <a:pt x="161" y="125"/>
                      </a:lnTo>
                      <a:lnTo>
                        <a:pt x="165" y="127"/>
                      </a:lnTo>
                      <a:lnTo>
                        <a:pt x="168" y="129"/>
                      </a:lnTo>
                      <a:lnTo>
                        <a:pt x="172" y="130"/>
                      </a:lnTo>
                      <a:lnTo>
                        <a:pt x="174" y="130"/>
                      </a:lnTo>
                      <a:lnTo>
                        <a:pt x="177" y="129"/>
                      </a:lnTo>
                      <a:lnTo>
                        <a:pt x="179" y="128"/>
                      </a:lnTo>
                      <a:lnTo>
                        <a:pt x="181" y="127"/>
                      </a:lnTo>
                      <a:lnTo>
                        <a:pt x="184" y="125"/>
                      </a:lnTo>
                      <a:lnTo>
                        <a:pt x="186" y="123"/>
                      </a:lnTo>
                      <a:lnTo>
                        <a:pt x="188" y="122"/>
                      </a:lnTo>
                      <a:lnTo>
                        <a:pt x="190" y="120"/>
                      </a:lnTo>
                      <a:lnTo>
                        <a:pt x="192" y="117"/>
                      </a:lnTo>
                      <a:lnTo>
                        <a:pt x="193" y="114"/>
                      </a:lnTo>
                      <a:lnTo>
                        <a:pt x="194" y="112"/>
                      </a:lnTo>
                      <a:lnTo>
                        <a:pt x="194" y="109"/>
                      </a:lnTo>
                      <a:lnTo>
                        <a:pt x="195" y="106"/>
                      </a:lnTo>
                      <a:lnTo>
                        <a:pt x="195" y="103"/>
                      </a:lnTo>
                      <a:lnTo>
                        <a:pt x="195" y="101"/>
                      </a:lnTo>
                      <a:lnTo>
                        <a:pt x="194" y="98"/>
                      </a:lnTo>
                      <a:lnTo>
                        <a:pt x="194" y="96"/>
                      </a:lnTo>
                      <a:lnTo>
                        <a:pt x="194" y="94"/>
                      </a:lnTo>
                      <a:lnTo>
                        <a:pt x="193" y="93"/>
                      </a:lnTo>
                      <a:lnTo>
                        <a:pt x="192" y="91"/>
                      </a:lnTo>
                      <a:lnTo>
                        <a:pt x="191" y="90"/>
                      </a:lnTo>
                      <a:lnTo>
                        <a:pt x="190" y="89"/>
                      </a:lnTo>
                      <a:lnTo>
                        <a:pt x="188" y="88"/>
                      </a:lnTo>
                      <a:lnTo>
                        <a:pt x="187" y="88"/>
                      </a:lnTo>
                      <a:lnTo>
                        <a:pt x="185" y="87"/>
                      </a:lnTo>
                      <a:lnTo>
                        <a:pt x="184" y="87"/>
                      </a:lnTo>
                      <a:lnTo>
                        <a:pt x="182" y="87"/>
                      </a:lnTo>
                      <a:lnTo>
                        <a:pt x="180" y="87"/>
                      </a:lnTo>
                      <a:lnTo>
                        <a:pt x="179" y="87"/>
                      </a:lnTo>
                      <a:lnTo>
                        <a:pt x="177" y="87"/>
                      </a:lnTo>
                      <a:lnTo>
                        <a:pt x="176" y="88"/>
                      </a:lnTo>
                      <a:lnTo>
                        <a:pt x="175" y="89"/>
                      </a:lnTo>
                      <a:lnTo>
                        <a:pt x="175" y="90"/>
                      </a:lnTo>
                      <a:lnTo>
                        <a:pt x="176" y="90"/>
                      </a:lnTo>
                      <a:lnTo>
                        <a:pt x="176" y="91"/>
                      </a:lnTo>
                      <a:lnTo>
                        <a:pt x="174" y="89"/>
                      </a:lnTo>
                      <a:lnTo>
                        <a:pt x="172" y="87"/>
                      </a:lnTo>
                      <a:lnTo>
                        <a:pt x="170" y="86"/>
                      </a:lnTo>
                      <a:lnTo>
                        <a:pt x="168" y="84"/>
                      </a:lnTo>
                      <a:lnTo>
                        <a:pt x="166" y="83"/>
                      </a:lnTo>
                      <a:lnTo>
                        <a:pt x="164" y="81"/>
                      </a:lnTo>
                      <a:lnTo>
                        <a:pt x="162" y="79"/>
                      </a:lnTo>
                      <a:lnTo>
                        <a:pt x="161" y="78"/>
                      </a:lnTo>
                      <a:lnTo>
                        <a:pt x="160" y="77"/>
                      </a:lnTo>
                      <a:lnTo>
                        <a:pt x="159" y="76"/>
                      </a:lnTo>
                      <a:lnTo>
                        <a:pt x="158" y="75"/>
                      </a:lnTo>
                      <a:lnTo>
                        <a:pt x="158" y="74"/>
                      </a:lnTo>
                      <a:lnTo>
                        <a:pt x="157" y="73"/>
                      </a:lnTo>
                      <a:lnTo>
                        <a:pt x="156" y="72"/>
                      </a:lnTo>
                      <a:lnTo>
                        <a:pt x="156" y="71"/>
                      </a:lnTo>
                      <a:lnTo>
                        <a:pt x="155" y="70"/>
                      </a:lnTo>
                      <a:lnTo>
                        <a:pt x="155" y="68"/>
                      </a:lnTo>
                      <a:lnTo>
                        <a:pt x="155" y="66"/>
                      </a:lnTo>
                      <a:lnTo>
                        <a:pt x="155" y="64"/>
                      </a:lnTo>
                      <a:lnTo>
                        <a:pt x="154" y="63"/>
                      </a:lnTo>
                      <a:lnTo>
                        <a:pt x="152" y="60"/>
                      </a:lnTo>
                      <a:lnTo>
                        <a:pt x="150" y="57"/>
                      </a:lnTo>
                      <a:lnTo>
                        <a:pt x="149" y="54"/>
                      </a:lnTo>
                      <a:lnTo>
                        <a:pt x="148" y="50"/>
                      </a:lnTo>
                      <a:lnTo>
                        <a:pt x="147" y="47"/>
                      </a:lnTo>
                      <a:lnTo>
                        <a:pt x="145" y="44"/>
                      </a:lnTo>
                      <a:lnTo>
                        <a:pt x="144" y="42"/>
                      </a:lnTo>
                      <a:lnTo>
                        <a:pt x="143" y="38"/>
                      </a:lnTo>
                      <a:lnTo>
                        <a:pt x="140" y="36"/>
                      </a:lnTo>
                      <a:lnTo>
                        <a:pt x="138" y="34"/>
                      </a:lnTo>
                      <a:lnTo>
                        <a:pt x="136" y="31"/>
                      </a:lnTo>
                      <a:lnTo>
                        <a:pt x="134" y="29"/>
                      </a:lnTo>
                      <a:lnTo>
                        <a:pt x="131" y="26"/>
                      </a:lnTo>
                      <a:lnTo>
                        <a:pt x="129" y="24"/>
                      </a:lnTo>
                      <a:lnTo>
                        <a:pt x="127" y="22"/>
                      </a:lnTo>
                      <a:lnTo>
                        <a:pt x="125" y="21"/>
                      </a:lnTo>
                      <a:lnTo>
                        <a:pt x="124" y="19"/>
                      </a:lnTo>
                      <a:lnTo>
                        <a:pt x="123" y="18"/>
                      </a:lnTo>
                      <a:lnTo>
                        <a:pt x="121" y="17"/>
                      </a:lnTo>
                      <a:lnTo>
                        <a:pt x="120" y="16"/>
                      </a:lnTo>
                      <a:lnTo>
                        <a:pt x="119" y="15"/>
                      </a:lnTo>
                      <a:lnTo>
                        <a:pt x="117" y="14"/>
                      </a:lnTo>
                      <a:lnTo>
                        <a:pt x="116" y="13"/>
                      </a:lnTo>
                      <a:lnTo>
                        <a:pt x="114" y="12"/>
                      </a:lnTo>
                      <a:lnTo>
                        <a:pt x="113" y="11"/>
                      </a:lnTo>
                      <a:lnTo>
                        <a:pt x="112" y="10"/>
                      </a:lnTo>
                      <a:lnTo>
                        <a:pt x="111" y="9"/>
                      </a:lnTo>
                      <a:lnTo>
                        <a:pt x="110" y="9"/>
                      </a:lnTo>
                      <a:lnTo>
                        <a:pt x="109" y="8"/>
                      </a:lnTo>
                      <a:lnTo>
                        <a:pt x="107" y="7"/>
                      </a:lnTo>
                      <a:lnTo>
                        <a:pt x="106" y="6"/>
                      </a:lnTo>
                      <a:lnTo>
                        <a:pt x="104" y="5"/>
                      </a:lnTo>
                      <a:lnTo>
                        <a:pt x="103" y="4"/>
                      </a:lnTo>
                      <a:lnTo>
                        <a:pt x="102" y="4"/>
                      </a:lnTo>
                      <a:lnTo>
                        <a:pt x="101" y="3"/>
                      </a:lnTo>
                      <a:lnTo>
                        <a:pt x="99" y="3"/>
                      </a:lnTo>
                      <a:lnTo>
                        <a:pt x="98" y="2"/>
                      </a:lnTo>
                      <a:lnTo>
                        <a:pt x="97" y="2"/>
                      </a:lnTo>
                      <a:lnTo>
                        <a:pt x="95" y="2"/>
                      </a:lnTo>
                      <a:lnTo>
                        <a:pt x="94" y="2"/>
                      </a:lnTo>
                      <a:lnTo>
                        <a:pt x="93" y="1"/>
                      </a:lnTo>
                      <a:lnTo>
                        <a:pt x="92" y="1"/>
                      </a:lnTo>
                      <a:lnTo>
                        <a:pt x="90" y="1"/>
                      </a:lnTo>
                      <a:lnTo>
                        <a:pt x="88" y="1"/>
                      </a:lnTo>
                      <a:lnTo>
                        <a:pt x="86" y="2"/>
                      </a:lnTo>
                      <a:lnTo>
                        <a:pt x="85" y="2"/>
                      </a:lnTo>
                      <a:lnTo>
                        <a:pt x="83" y="2"/>
                      </a:lnTo>
                      <a:lnTo>
                        <a:pt x="81" y="2"/>
                      </a:lnTo>
                      <a:lnTo>
                        <a:pt x="80" y="2"/>
                      </a:lnTo>
                      <a:lnTo>
                        <a:pt x="80" y="1"/>
                      </a:lnTo>
                      <a:lnTo>
                        <a:pt x="79" y="1"/>
                      </a:lnTo>
                      <a:lnTo>
                        <a:pt x="78" y="1"/>
                      </a:lnTo>
                      <a:lnTo>
                        <a:pt x="77" y="0"/>
                      </a:lnTo>
                      <a:lnTo>
                        <a:pt x="75" y="0"/>
                      </a:lnTo>
                      <a:lnTo>
                        <a:pt x="74" y="0"/>
                      </a:lnTo>
                      <a:lnTo>
                        <a:pt x="72" y="1"/>
                      </a:lnTo>
                      <a:lnTo>
                        <a:pt x="71" y="1"/>
                      </a:lnTo>
                      <a:lnTo>
                        <a:pt x="70" y="2"/>
                      </a:lnTo>
                      <a:lnTo>
                        <a:pt x="69" y="2"/>
                      </a:lnTo>
                      <a:lnTo>
                        <a:pt x="67" y="2"/>
                      </a:lnTo>
                      <a:lnTo>
                        <a:pt x="65" y="3"/>
                      </a:lnTo>
                      <a:lnTo>
                        <a:pt x="63" y="3"/>
                      </a:lnTo>
                      <a:lnTo>
                        <a:pt x="62" y="4"/>
                      </a:lnTo>
                      <a:lnTo>
                        <a:pt x="60" y="5"/>
                      </a:lnTo>
                      <a:lnTo>
                        <a:pt x="59" y="6"/>
                      </a:lnTo>
                      <a:lnTo>
                        <a:pt x="57" y="7"/>
                      </a:lnTo>
                      <a:lnTo>
                        <a:pt x="55" y="7"/>
                      </a:lnTo>
                      <a:lnTo>
                        <a:pt x="53" y="8"/>
                      </a:lnTo>
                      <a:lnTo>
                        <a:pt x="51" y="8"/>
                      </a:lnTo>
                      <a:lnTo>
                        <a:pt x="49" y="9"/>
                      </a:lnTo>
                      <a:lnTo>
                        <a:pt x="48" y="10"/>
                      </a:lnTo>
                      <a:lnTo>
                        <a:pt x="46" y="11"/>
                      </a:lnTo>
                      <a:lnTo>
                        <a:pt x="45" y="12"/>
                      </a:lnTo>
                      <a:lnTo>
                        <a:pt x="43" y="13"/>
                      </a:lnTo>
                      <a:lnTo>
                        <a:pt x="43" y="15"/>
                      </a:lnTo>
                      <a:lnTo>
                        <a:pt x="42" y="16"/>
                      </a:lnTo>
                      <a:lnTo>
                        <a:pt x="40" y="18"/>
                      </a:lnTo>
                      <a:lnTo>
                        <a:pt x="39" y="19"/>
                      </a:lnTo>
                      <a:lnTo>
                        <a:pt x="38" y="21"/>
                      </a:lnTo>
                      <a:lnTo>
                        <a:pt x="37" y="22"/>
                      </a:lnTo>
                      <a:lnTo>
                        <a:pt x="36" y="23"/>
                      </a:lnTo>
                      <a:lnTo>
                        <a:pt x="35" y="25"/>
                      </a:lnTo>
                      <a:lnTo>
                        <a:pt x="34" y="26"/>
                      </a:lnTo>
                      <a:lnTo>
                        <a:pt x="32" y="32"/>
                      </a:lnTo>
                      <a:lnTo>
                        <a:pt x="29" y="38"/>
                      </a:lnTo>
                      <a:lnTo>
                        <a:pt x="26" y="43"/>
                      </a:lnTo>
                      <a:lnTo>
                        <a:pt x="24" y="48"/>
                      </a:lnTo>
                      <a:lnTo>
                        <a:pt x="22" y="54"/>
                      </a:lnTo>
                      <a:lnTo>
                        <a:pt x="19" y="60"/>
                      </a:lnTo>
                      <a:lnTo>
                        <a:pt x="17" y="65"/>
                      </a:lnTo>
                      <a:lnTo>
                        <a:pt x="14" y="71"/>
                      </a:lnTo>
                      <a:lnTo>
                        <a:pt x="12" y="77"/>
                      </a:lnTo>
                      <a:lnTo>
                        <a:pt x="10" y="82"/>
                      </a:lnTo>
                      <a:lnTo>
                        <a:pt x="9" y="87"/>
                      </a:lnTo>
                      <a:lnTo>
                        <a:pt x="7" y="93"/>
                      </a:lnTo>
                      <a:lnTo>
                        <a:pt x="6" y="100"/>
                      </a:lnTo>
                      <a:lnTo>
                        <a:pt x="4" y="105"/>
                      </a:lnTo>
                      <a:lnTo>
                        <a:pt x="3" y="111"/>
                      </a:lnTo>
                      <a:lnTo>
                        <a:pt x="2" y="117"/>
                      </a:lnTo>
                      <a:lnTo>
                        <a:pt x="2" y="118"/>
                      </a:lnTo>
                      <a:lnTo>
                        <a:pt x="2" y="120"/>
                      </a:lnTo>
                      <a:lnTo>
                        <a:pt x="1" y="123"/>
                      </a:lnTo>
                      <a:lnTo>
                        <a:pt x="1" y="126"/>
                      </a:lnTo>
                      <a:lnTo>
                        <a:pt x="0" y="130"/>
                      </a:lnTo>
                      <a:lnTo>
                        <a:pt x="0" y="134"/>
                      </a:lnTo>
                      <a:lnTo>
                        <a:pt x="0" y="138"/>
                      </a:lnTo>
                      <a:lnTo>
                        <a:pt x="1" y="142"/>
                      </a:lnTo>
                      <a:lnTo>
                        <a:pt x="5" y="141"/>
                      </a:lnTo>
                      <a:close/>
                    </a:path>
                  </a:pathLst>
                </a:custGeom>
                <a:solidFill>
                  <a:srgbClr val="CCFFFF"/>
                </a:solidFill>
                <a:ln w="9525">
                  <a:noFill/>
                  <a:round/>
                  <a:headEnd/>
                  <a:tailEnd/>
                </a:ln>
              </p:spPr>
              <p:txBody>
                <a:bodyPr/>
                <a:lstStyle/>
                <a:p>
                  <a:endParaRPr lang="en-US"/>
                </a:p>
              </p:txBody>
            </p:sp>
            <p:sp>
              <p:nvSpPr>
                <p:cNvPr id="3622" name="Freeform 683"/>
                <p:cNvSpPr>
                  <a:spLocks/>
                </p:cNvSpPr>
                <p:nvPr/>
              </p:nvSpPr>
              <p:spPr bwMode="gray">
                <a:xfrm>
                  <a:off x="3796" y="3529"/>
                  <a:ext cx="39" cy="3"/>
                </a:xfrm>
                <a:custGeom>
                  <a:avLst/>
                  <a:gdLst>
                    <a:gd name="T0" fmla="*/ 39 w 39"/>
                    <a:gd name="T1" fmla="*/ 1 h 3"/>
                    <a:gd name="T2" fmla="*/ 39 w 39"/>
                    <a:gd name="T3" fmla="*/ 1 h 3"/>
                    <a:gd name="T4" fmla="*/ 38 w 39"/>
                    <a:gd name="T5" fmla="*/ 1 h 3"/>
                    <a:gd name="T6" fmla="*/ 36 w 39"/>
                    <a:gd name="T7" fmla="*/ 1 h 3"/>
                    <a:gd name="T8" fmla="*/ 34 w 39"/>
                    <a:gd name="T9" fmla="*/ 1 h 3"/>
                    <a:gd name="T10" fmla="*/ 31 w 39"/>
                    <a:gd name="T11" fmla="*/ 0 h 3"/>
                    <a:gd name="T12" fmla="*/ 28 w 39"/>
                    <a:gd name="T13" fmla="*/ 0 h 3"/>
                    <a:gd name="T14" fmla="*/ 25 w 39"/>
                    <a:gd name="T15" fmla="*/ 0 h 3"/>
                    <a:gd name="T16" fmla="*/ 22 w 39"/>
                    <a:gd name="T17" fmla="*/ 0 h 3"/>
                    <a:gd name="T18" fmla="*/ 20 w 39"/>
                    <a:gd name="T19" fmla="*/ 0 h 3"/>
                    <a:gd name="T20" fmla="*/ 17 w 39"/>
                    <a:gd name="T21" fmla="*/ 0 h 3"/>
                    <a:gd name="T22" fmla="*/ 14 w 39"/>
                    <a:gd name="T23" fmla="*/ 0 h 3"/>
                    <a:gd name="T24" fmla="*/ 11 w 39"/>
                    <a:gd name="T25" fmla="*/ 0 h 3"/>
                    <a:gd name="T26" fmla="*/ 8 w 39"/>
                    <a:gd name="T27" fmla="*/ 0 h 3"/>
                    <a:gd name="T28" fmla="*/ 5 w 39"/>
                    <a:gd name="T29" fmla="*/ 0 h 3"/>
                    <a:gd name="T30" fmla="*/ 4 w 39"/>
                    <a:gd name="T31" fmla="*/ 0 h 3"/>
                    <a:gd name="T32" fmla="*/ 2 w 39"/>
                    <a:gd name="T33" fmla="*/ 0 h 3"/>
                    <a:gd name="T34" fmla="*/ 0 w 39"/>
                    <a:gd name="T35" fmla="*/ 1 h 3"/>
                    <a:gd name="T36" fmla="*/ 0 w 39"/>
                    <a:gd name="T37" fmla="*/ 2 h 3"/>
                    <a:gd name="T38" fmla="*/ 2 w 39"/>
                    <a:gd name="T39" fmla="*/ 2 h 3"/>
                    <a:gd name="T40" fmla="*/ 4 w 39"/>
                    <a:gd name="T41" fmla="*/ 2 h 3"/>
                    <a:gd name="T42" fmla="*/ 5 w 39"/>
                    <a:gd name="T43" fmla="*/ 2 h 3"/>
                    <a:gd name="T44" fmla="*/ 8 w 39"/>
                    <a:gd name="T45" fmla="*/ 2 h 3"/>
                    <a:gd name="T46" fmla="*/ 11 w 39"/>
                    <a:gd name="T47" fmla="*/ 2 h 3"/>
                    <a:gd name="T48" fmla="*/ 14 w 39"/>
                    <a:gd name="T49" fmla="*/ 2 h 3"/>
                    <a:gd name="T50" fmla="*/ 17 w 39"/>
                    <a:gd name="T51" fmla="*/ 2 h 3"/>
                    <a:gd name="T52" fmla="*/ 20 w 39"/>
                    <a:gd name="T53" fmla="*/ 2 h 3"/>
                    <a:gd name="T54" fmla="*/ 22 w 39"/>
                    <a:gd name="T55" fmla="*/ 2 h 3"/>
                    <a:gd name="T56" fmla="*/ 25 w 39"/>
                    <a:gd name="T57" fmla="*/ 2 h 3"/>
                    <a:gd name="T58" fmla="*/ 28 w 39"/>
                    <a:gd name="T59" fmla="*/ 2 h 3"/>
                    <a:gd name="T60" fmla="*/ 31 w 39"/>
                    <a:gd name="T61" fmla="*/ 2 h 3"/>
                    <a:gd name="T62" fmla="*/ 34 w 39"/>
                    <a:gd name="T63" fmla="*/ 2 h 3"/>
                    <a:gd name="T64" fmla="*/ 36 w 39"/>
                    <a:gd name="T65" fmla="*/ 2 h 3"/>
                    <a:gd name="T66" fmla="*/ 38 w 39"/>
                    <a:gd name="T67" fmla="*/ 2 h 3"/>
                    <a:gd name="T68" fmla="*/ 39 w 39"/>
                    <a:gd name="T69" fmla="*/ 3 h 3"/>
                    <a:gd name="T70" fmla="*/ 39 w 39"/>
                    <a:gd name="T71" fmla="*/ 3 h 3"/>
                    <a:gd name="T72" fmla="*/ 39 w 39"/>
                    <a:gd name="T73" fmla="*/ 1 h 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
                    <a:gd name="T113" fmla="*/ 39 w 39"/>
                    <a:gd name="T114" fmla="*/ 3 h 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
                      <a:moveTo>
                        <a:pt x="39" y="1"/>
                      </a:moveTo>
                      <a:lnTo>
                        <a:pt x="39" y="1"/>
                      </a:lnTo>
                      <a:lnTo>
                        <a:pt x="38" y="1"/>
                      </a:lnTo>
                      <a:lnTo>
                        <a:pt x="36" y="1"/>
                      </a:lnTo>
                      <a:lnTo>
                        <a:pt x="34" y="1"/>
                      </a:lnTo>
                      <a:lnTo>
                        <a:pt x="31" y="0"/>
                      </a:lnTo>
                      <a:lnTo>
                        <a:pt x="28" y="0"/>
                      </a:lnTo>
                      <a:lnTo>
                        <a:pt x="25" y="0"/>
                      </a:lnTo>
                      <a:lnTo>
                        <a:pt x="22" y="0"/>
                      </a:lnTo>
                      <a:lnTo>
                        <a:pt x="20" y="0"/>
                      </a:lnTo>
                      <a:lnTo>
                        <a:pt x="17" y="0"/>
                      </a:lnTo>
                      <a:lnTo>
                        <a:pt x="14" y="0"/>
                      </a:lnTo>
                      <a:lnTo>
                        <a:pt x="11" y="0"/>
                      </a:lnTo>
                      <a:lnTo>
                        <a:pt x="8" y="0"/>
                      </a:lnTo>
                      <a:lnTo>
                        <a:pt x="5" y="0"/>
                      </a:lnTo>
                      <a:lnTo>
                        <a:pt x="4" y="0"/>
                      </a:lnTo>
                      <a:lnTo>
                        <a:pt x="2" y="0"/>
                      </a:lnTo>
                      <a:lnTo>
                        <a:pt x="0" y="1"/>
                      </a:lnTo>
                      <a:lnTo>
                        <a:pt x="0" y="2"/>
                      </a:lnTo>
                      <a:lnTo>
                        <a:pt x="2" y="2"/>
                      </a:lnTo>
                      <a:lnTo>
                        <a:pt x="4" y="2"/>
                      </a:lnTo>
                      <a:lnTo>
                        <a:pt x="5" y="2"/>
                      </a:lnTo>
                      <a:lnTo>
                        <a:pt x="8" y="2"/>
                      </a:lnTo>
                      <a:lnTo>
                        <a:pt x="11" y="2"/>
                      </a:lnTo>
                      <a:lnTo>
                        <a:pt x="14" y="2"/>
                      </a:lnTo>
                      <a:lnTo>
                        <a:pt x="17" y="2"/>
                      </a:lnTo>
                      <a:lnTo>
                        <a:pt x="20" y="2"/>
                      </a:lnTo>
                      <a:lnTo>
                        <a:pt x="22" y="2"/>
                      </a:lnTo>
                      <a:lnTo>
                        <a:pt x="25" y="2"/>
                      </a:lnTo>
                      <a:lnTo>
                        <a:pt x="28" y="2"/>
                      </a:lnTo>
                      <a:lnTo>
                        <a:pt x="31" y="2"/>
                      </a:lnTo>
                      <a:lnTo>
                        <a:pt x="34" y="2"/>
                      </a:lnTo>
                      <a:lnTo>
                        <a:pt x="36" y="2"/>
                      </a:lnTo>
                      <a:lnTo>
                        <a:pt x="38" y="2"/>
                      </a:lnTo>
                      <a:lnTo>
                        <a:pt x="39" y="3"/>
                      </a:lnTo>
                      <a:lnTo>
                        <a:pt x="39" y="1"/>
                      </a:lnTo>
                      <a:close/>
                    </a:path>
                  </a:pathLst>
                </a:custGeom>
                <a:solidFill>
                  <a:srgbClr val="000000"/>
                </a:solidFill>
                <a:ln w="9525">
                  <a:noFill/>
                  <a:round/>
                  <a:headEnd/>
                  <a:tailEnd/>
                </a:ln>
              </p:spPr>
              <p:txBody>
                <a:bodyPr/>
                <a:lstStyle/>
                <a:p>
                  <a:endParaRPr lang="en-US"/>
                </a:p>
              </p:txBody>
            </p:sp>
            <p:sp>
              <p:nvSpPr>
                <p:cNvPr id="3623" name="Freeform 684"/>
                <p:cNvSpPr>
                  <a:spLocks/>
                </p:cNvSpPr>
                <p:nvPr/>
              </p:nvSpPr>
              <p:spPr bwMode="gray">
                <a:xfrm>
                  <a:off x="3835" y="3530"/>
                  <a:ext cx="30" cy="12"/>
                </a:xfrm>
                <a:custGeom>
                  <a:avLst/>
                  <a:gdLst>
                    <a:gd name="T0" fmla="*/ 30 w 30"/>
                    <a:gd name="T1" fmla="*/ 11 h 12"/>
                    <a:gd name="T2" fmla="*/ 30 w 30"/>
                    <a:gd name="T3" fmla="*/ 11 h 12"/>
                    <a:gd name="T4" fmla="*/ 28 w 30"/>
                    <a:gd name="T5" fmla="*/ 10 h 12"/>
                    <a:gd name="T6" fmla="*/ 26 w 30"/>
                    <a:gd name="T7" fmla="*/ 9 h 12"/>
                    <a:gd name="T8" fmla="*/ 24 w 30"/>
                    <a:gd name="T9" fmla="*/ 9 h 12"/>
                    <a:gd name="T10" fmla="*/ 22 w 30"/>
                    <a:gd name="T11" fmla="*/ 8 h 12"/>
                    <a:gd name="T12" fmla="*/ 21 w 30"/>
                    <a:gd name="T13" fmla="*/ 7 h 12"/>
                    <a:gd name="T14" fmla="*/ 19 w 30"/>
                    <a:gd name="T15" fmla="*/ 6 h 12"/>
                    <a:gd name="T16" fmla="*/ 17 w 30"/>
                    <a:gd name="T17" fmla="*/ 6 h 12"/>
                    <a:gd name="T18" fmla="*/ 16 w 30"/>
                    <a:gd name="T19" fmla="*/ 5 h 12"/>
                    <a:gd name="T20" fmla="*/ 14 w 30"/>
                    <a:gd name="T21" fmla="*/ 4 h 12"/>
                    <a:gd name="T22" fmla="*/ 12 w 30"/>
                    <a:gd name="T23" fmla="*/ 3 h 12"/>
                    <a:gd name="T24" fmla="*/ 10 w 30"/>
                    <a:gd name="T25" fmla="*/ 2 h 12"/>
                    <a:gd name="T26" fmla="*/ 8 w 30"/>
                    <a:gd name="T27" fmla="*/ 2 h 12"/>
                    <a:gd name="T28" fmla="*/ 6 w 30"/>
                    <a:gd name="T29" fmla="*/ 2 h 12"/>
                    <a:gd name="T30" fmla="*/ 4 w 30"/>
                    <a:gd name="T31" fmla="*/ 1 h 12"/>
                    <a:gd name="T32" fmla="*/ 2 w 30"/>
                    <a:gd name="T33" fmla="*/ 1 h 12"/>
                    <a:gd name="T34" fmla="*/ 0 w 30"/>
                    <a:gd name="T35" fmla="*/ 0 h 12"/>
                    <a:gd name="T36" fmla="*/ 0 w 30"/>
                    <a:gd name="T37" fmla="*/ 2 h 12"/>
                    <a:gd name="T38" fmla="*/ 2 w 30"/>
                    <a:gd name="T39" fmla="*/ 2 h 12"/>
                    <a:gd name="T40" fmla="*/ 4 w 30"/>
                    <a:gd name="T41" fmla="*/ 2 h 12"/>
                    <a:gd name="T42" fmla="*/ 6 w 30"/>
                    <a:gd name="T43" fmla="*/ 2 h 12"/>
                    <a:gd name="T44" fmla="*/ 8 w 30"/>
                    <a:gd name="T45" fmla="*/ 3 h 12"/>
                    <a:gd name="T46" fmla="*/ 10 w 30"/>
                    <a:gd name="T47" fmla="*/ 4 h 12"/>
                    <a:gd name="T48" fmla="*/ 12 w 30"/>
                    <a:gd name="T49" fmla="*/ 4 h 12"/>
                    <a:gd name="T50" fmla="*/ 14 w 30"/>
                    <a:gd name="T51" fmla="*/ 5 h 12"/>
                    <a:gd name="T52" fmla="*/ 15 w 30"/>
                    <a:gd name="T53" fmla="*/ 6 h 12"/>
                    <a:gd name="T54" fmla="*/ 16 w 30"/>
                    <a:gd name="T55" fmla="*/ 7 h 12"/>
                    <a:gd name="T56" fmla="*/ 18 w 30"/>
                    <a:gd name="T57" fmla="*/ 8 h 12"/>
                    <a:gd name="T58" fmla="*/ 20 w 30"/>
                    <a:gd name="T59" fmla="*/ 9 h 12"/>
                    <a:gd name="T60" fmla="*/ 22 w 30"/>
                    <a:gd name="T61" fmla="*/ 9 h 12"/>
                    <a:gd name="T62" fmla="*/ 24 w 30"/>
                    <a:gd name="T63" fmla="*/ 10 h 12"/>
                    <a:gd name="T64" fmla="*/ 26 w 30"/>
                    <a:gd name="T65" fmla="*/ 11 h 12"/>
                    <a:gd name="T66" fmla="*/ 28 w 30"/>
                    <a:gd name="T67" fmla="*/ 11 h 12"/>
                    <a:gd name="T68" fmla="*/ 30 w 30"/>
                    <a:gd name="T69" fmla="*/ 12 h 12"/>
                    <a:gd name="T70" fmla="*/ 30 w 30"/>
                    <a:gd name="T71" fmla="*/ 12 h 12"/>
                    <a:gd name="T72" fmla="*/ 30 w 30"/>
                    <a:gd name="T73" fmla="*/ 11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12"/>
                    <a:gd name="T113" fmla="*/ 30 w 3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12">
                      <a:moveTo>
                        <a:pt x="30" y="11"/>
                      </a:moveTo>
                      <a:lnTo>
                        <a:pt x="30" y="11"/>
                      </a:lnTo>
                      <a:lnTo>
                        <a:pt x="28" y="10"/>
                      </a:lnTo>
                      <a:lnTo>
                        <a:pt x="26" y="9"/>
                      </a:lnTo>
                      <a:lnTo>
                        <a:pt x="24" y="9"/>
                      </a:lnTo>
                      <a:lnTo>
                        <a:pt x="22" y="8"/>
                      </a:lnTo>
                      <a:lnTo>
                        <a:pt x="21" y="7"/>
                      </a:lnTo>
                      <a:lnTo>
                        <a:pt x="19" y="6"/>
                      </a:lnTo>
                      <a:lnTo>
                        <a:pt x="17" y="6"/>
                      </a:lnTo>
                      <a:lnTo>
                        <a:pt x="16" y="5"/>
                      </a:lnTo>
                      <a:lnTo>
                        <a:pt x="14" y="4"/>
                      </a:lnTo>
                      <a:lnTo>
                        <a:pt x="12" y="3"/>
                      </a:lnTo>
                      <a:lnTo>
                        <a:pt x="10" y="2"/>
                      </a:lnTo>
                      <a:lnTo>
                        <a:pt x="8" y="2"/>
                      </a:lnTo>
                      <a:lnTo>
                        <a:pt x="6" y="2"/>
                      </a:lnTo>
                      <a:lnTo>
                        <a:pt x="4" y="1"/>
                      </a:lnTo>
                      <a:lnTo>
                        <a:pt x="2" y="1"/>
                      </a:lnTo>
                      <a:lnTo>
                        <a:pt x="0" y="0"/>
                      </a:lnTo>
                      <a:lnTo>
                        <a:pt x="0" y="2"/>
                      </a:lnTo>
                      <a:lnTo>
                        <a:pt x="2" y="2"/>
                      </a:lnTo>
                      <a:lnTo>
                        <a:pt x="4" y="2"/>
                      </a:lnTo>
                      <a:lnTo>
                        <a:pt x="6" y="2"/>
                      </a:lnTo>
                      <a:lnTo>
                        <a:pt x="8" y="3"/>
                      </a:lnTo>
                      <a:lnTo>
                        <a:pt x="10" y="4"/>
                      </a:lnTo>
                      <a:lnTo>
                        <a:pt x="12" y="4"/>
                      </a:lnTo>
                      <a:lnTo>
                        <a:pt x="14" y="5"/>
                      </a:lnTo>
                      <a:lnTo>
                        <a:pt x="15" y="6"/>
                      </a:lnTo>
                      <a:lnTo>
                        <a:pt x="16" y="7"/>
                      </a:lnTo>
                      <a:lnTo>
                        <a:pt x="18" y="8"/>
                      </a:lnTo>
                      <a:lnTo>
                        <a:pt x="20" y="9"/>
                      </a:lnTo>
                      <a:lnTo>
                        <a:pt x="22" y="9"/>
                      </a:lnTo>
                      <a:lnTo>
                        <a:pt x="24" y="10"/>
                      </a:lnTo>
                      <a:lnTo>
                        <a:pt x="26" y="11"/>
                      </a:lnTo>
                      <a:lnTo>
                        <a:pt x="28" y="11"/>
                      </a:lnTo>
                      <a:lnTo>
                        <a:pt x="30" y="12"/>
                      </a:lnTo>
                      <a:lnTo>
                        <a:pt x="30" y="11"/>
                      </a:lnTo>
                      <a:close/>
                    </a:path>
                  </a:pathLst>
                </a:custGeom>
                <a:solidFill>
                  <a:srgbClr val="000000"/>
                </a:solidFill>
                <a:ln w="9525">
                  <a:noFill/>
                  <a:round/>
                  <a:headEnd/>
                  <a:tailEnd/>
                </a:ln>
              </p:spPr>
              <p:txBody>
                <a:bodyPr/>
                <a:lstStyle/>
                <a:p>
                  <a:endParaRPr lang="en-US"/>
                </a:p>
              </p:txBody>
            </p:sp>
            <p:sp>
              <p:nvSpPr>
                <p:cNvPr id="3624" name="Freeform 685"/>
                <p:cNvSpPr>
                  <a:spLocks/>
                </p:cNvSpPr>
                <p:nvPr/>
              </p:nvSpPr>
              <p:spPr bwMode="gray">
                <a:xfrm>
                  <a:off x="3865" y="3541"/>
                  <a:ext cx="20" cy="5"/>
                </a:xfrm>
                <a:custGeom>
                  <a:avLst/>
                  <a:gdLst>
                    <a:gd name="T0" fmla="*/ 20 w 20"/>
                    <a:gd name="T1" fmla="*/ 2 h 5"/>
                    <a:gd name="T2" fmla="*/ 20 w 20"/>
                    <a:gd name="T3" fmla="*/ 2 h 5"/>
                    <a:gd name="T4" fmla="*/ 19 w 20"/>
                    <a:gd name="T5" fmla="*/ 2 h 5"/>
                    <a:gd name="T6" fmla="*/ 18 w 20"/>
                    <a:gd name="T7" fmla="*/ 3 h 5"/>
                    <a:gd name="T8" fmla="*/ 17 w 20"/>
                    <a:gd name="T9" fmla="*/ 3 h 5"/>
                    <a:gd name="T10" fmla="*/ 16 w 20"/>
                    <a:gd name="T11" fmla="*/ 3 h 5"/>
                    <a:gd name="T12" fmla="*/ 14 w 20"/>
                    <a:gd name="T13" fmla="*/ 3 h 5"/>
                    <a:gd name="T14" fmla="*/ 13 w 20"/>
                    <a:gd name="T15" fmla="*/ 3 h 5"/>
                    <a:gd name="T16" fmla="*/ 12 w 20"/>
                    <a:gd name="T17" fmla="*/ 3 h 5"/>
                    <a:gd name="T18" fmla="*/ 10 w 20"/>
                    <a:gd name="T19" fmla="*/ 3 h 5"/>
                    <a:gd name="T20" fmla="*/ 9 w 20"/>
                    <a:gd name="T21" fmla="*/ 2 h 5"/>
                    <a:gd name="T22" fmla="*/ 8 w 20"/>
                    <a:gd name="T23" fmla="*/ 2 h 5"/>
                    <a:gd name="T24" fmla="*/ 6 w 20"/>
                    <a:gd name="T25" fmla="*/ 2 h 5"/>
                    <a:gd name="T26" fmla="*/ 5 w 20"/>
                    <a:gd name="T27" fmla="*/ 1 h 5"/>
                    <a:gd name="T28" fmla="*/ 3 w 20"/>
                    <a:gd name="T29" fmla="*/ 1 h 5"/>
                    <a:gd name="T30" fmla="*/ 3 w 20"/>
                    <a:gd name="T31" fmla="*/ 0 h 5"/>
                    <a:gd name="T32" fmla="*/ 2 w 20"/>
                    <a:gd name="T33" fmla="*/ 0 h 5"/>
                    <a:gd name="T34" fmla="*/ 0 w 20"/>
                    <a:gd name="T35" fmla="*/ 0 h 5"/>
                    <a:gd name="T36" fmla="*/ 0 w 20"/>
                    <a:gd name="T37" fmla="*/ 1 h 5"/>
                    <a:gd name="T38" fmla="*/ 1 w 20"/>
                    <a:gd name="T39" fmla="*/ 1 h 5"/>
                    <a:gd name="T40" fmla="*/ 3 w 20"/>
                    <a:gd name="T41" fmla="*/ 2 h 5"/>
                    <a:gd name="T42" fmla="*/ 3 w 20"/>
                    <a:gd name="T43" fmla="*/ 2 h 5"/>
                    <a:gd name="T44" fmla="*/ 5 w 20"/>
                    <a:gd name="T45" fmla="*/ 3 h 5"/>
                    <a:gd name="T46" fmla="*/ 6 w 20"/>
                    <a:gd name="T47" fmla="*/ 3 h 5"/>
                    <a:gd name="T48" fmla="*/ 7 w 20"/>
                    <a:gd name="T49" fmla="*/ 3 h 5"/>
                    <a:gd name="T50" fmla="*/ 9 w 20"/>
                    <a:gd name="T51" fmla="*/ 4 h 5"/>
                    <a:gd name="T52" fmla="*/ 10 w 20"/>
                    <a:gd name="T53" fmla="*/ 4 h 5"/>
                    <a:gd name="T54" fmla="*/ 12 w 20"/>
                    <a:gd name="T55" fmla="*/ 4 h 5"/>
                    <a:gd name="T56" fmla="*/ 13 w 20"/>
                    <a:gd name="T57" fmla="*/ 5 h 5"/>
                    <a:gd name="T58" fmla="*/ 14 w 20"/>
                    <a:gd name="T59" fmla="*/ 5 h 5"/>
                    <a:gd name="T60" fmla="*/ 16 w 20"/>
                    <a:gd name="T61" fmla="*/ 5 h 5"/>
                    <a:gd name="T62" fmla="*/ 17 w 20"/>
                    <a:gd name="T63" fmla="*/ 5 h 5"/>
                    <a:gd name="T64" fmla="*/ 19 w 20"/>
                    <a:gd name="T65" fmla="*/ 4 h 5"/>
                    <a:gd name="T66" fmla="*/ 19 w 20"/>
                    <a:gd name="T67" fmla="*/ 4 h 5"/>
                    <a:gd name="T68" fmla="*/ 20 w 20"/>
                    <a:gd name="T69" fmla="*/ 3 h 5"/>
                    <a:gd name="T70" fmla="*/ 20 w 20"/>
                    <a:gd name="T71" fmla="*/ 3 h 5"/>
                    <a:gd name="T72" fmla="*/ 20 w 20"/>
                    <a:gd name="T73" fmla="*/ 2 h 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5"/>
                    <a:gd name="T113" fmla="*/ 20 w 20"/>
                    <a:gd name="T114" fmla="*/ 5 h 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5">
                      <a:moveTo>
                        <a:pt x="20" y="2"/>
                      </a:moveTo>
                      <a:lnTo>
                        <a:pt x="20" y="2"/>
                      </a:lnTo>
                      <a:lnTo>
                        <a:pt x="19" y="2"/>
                      </a:lnTo>
                      <a:lnTo>
                        <a:pt x="18" y="3"/>
                      </a:lnTo>
                      <a:lnTo>
                        <a:pt x="17" y="3"/>
                      </a:lnTo>
                      <a:lnTo>
                        <a:pt x="16" y="3"/>
                      </a:lnTo>
                      <a:lnTo>
                        <a:pt x="14" y="3"/>
                      </a:lnTo>
                      <a:lnTo>
                        <a:pt x="13" y="3"/>
                      </a:lnTo>
                      <a:lnTo>
                        <a:pt x="12" y="3"/>
                      </a:lnTo>
                      <a:lnTo>
                        <a:pt x="10" y="3"/>
                      </a:lnTo>
                      <a:lnTo>
                        <a:pt x="9" y="2"/>
                      </a:lnTo>
                      <a:lnTo>
                        <a:pt x="8" y="2"/>
                      </a:lnTo>
                      <a:lnTo>
                        <a:pt x="6" y="2"/>
                      </a:lnTo>
                      <a:lnTo>
                        <a:pt x="5" y="1"/>
                      </a:lnTo>
                      <a:lnTo>
                        <a:pt x="3" y="1"/>
                      </a:lnTo>
                      <a:lnTo>
                        <a:pt x="3" y="0"/>
                      </a:lnTo>
                      <a:lnTo>
                        <a:pt x="2" y="0"/>
                      </a:lnTo>
                      <a:lnTo>
                        <a:pt x="0" y="0"/>
                      </a:lnTo>
                      <a:lnTo>
                        <a:pt x="0" y="1"/>
                      </a:lnTo>
                      <a:lnTo>
                        <a:pt x="1" y="1"/>
                      </a:lnTo>
                      <a:lnTo>
                        <a:pt x="3" y="2"/>
                      </a:lnTo>
                      <a:lnTo>
                        <a:pt x="5" y="3"/>
                      </a:lnTo>
                      <a:lnTo>
                        <a:pt x="6" y="3"/>
                      </a:lnTo>
                      <a:lnTo>
                        <a:pt x="7" y="3"/>
                      </a:lnTo>
                      <a:lnTo>
                        <a:pt x="9" y="4"/>
                      </a:lnTo>
                      <a:lnTo>
                        <a:pt x="10" y="4"/>
                      </a:lnTo>
                      <a:lnTo>
                        <a:pt x="12" y="4"/>
                      </a:lnTo>
                      <a:lnTo>
                        <a:pt x="13" y="5"/>
                      </a:lnTo>
                      <a:lnTo>
                        <a:pt x="14" y="5"/>
                      </a:lnTo>
                      <a:lnTo>
                        <a:pt x="16" y="5"/>
                      </a:lnTo>
                      <a:lnTo>
                        <a:pt x="17" y="5"/>
                      </a:lnTo>
                      <a:lnTo>
                        <a:pt x="19" y="4"/>
                      </a:lnTo>
                      <a:lnTo>
                        <a:pt x="20" y="3"/>
                      </a:lnTo>
                      <a:lnTo>
                        <a:pt x="20" y="2"/>
                      </a:lnTo>
                      <a:close/>
                    </a:path>
                  </a:pathLst>
                </a:custGeom>
                <a:solidFill>
                  <a:srgbClr val="000000"/>
                </a:solidFill>
                <a:ln w="9525">
                  <a:noFill/>
                  <a:round/>
                  <a:headEnd/>
                  <a:tailEnd/>
                </a:ln>
              </p:spPr>
              <p:txBody>
                <a:bodyPr/>
                <a:lstStyle/>
                <a:p>
                  <a:endParaRPr lang="en-US"/>
                </a:p>
              </p:txBody>
            </p:sp>
            <p:sp>
              <p:nvSpPr>
                <p:cNvPr id="3625" name="Freeform 686"/>
                <p:cNvSpPr>
                  <a:spLocks/>
                </p:cNvSpPr>
                <p:nvPr/>
              </p:nvSpPr>
              <p:spPr bwMode="gray">
                <a:xfrm>
                  <a:off x="3885" y="3524"/>
                  <a:ext cx="11" cy="20"/>
                </a:xfrm>
                <a:custGeom>
                  <a:avLst/>
                  <a:gdLst>
                    <a:gd name="T0" fmla="*/ 9 w 11"/>
                    <a:gd name="T1" fmla="*/ 0 h 20"/>
                    <a:gd name="T2" fmla="*/ 9 w 11"/>
                    <a:gd name="T3" fmla="*/ 0 h 20"/>
                    <a:gd name="T4" fmla="*/ 8 w 11"/>
                    <a:gd name="T5" fmla="*/ 2 h 20"/>
                    <a:gd name="T6" fmla="*/ 7 w 11"/>
                    <a:gd name="T7" fmla="*/ 5 h 20"/>
                    <a:gd name="T8" fmla="*/ 6 w 11"/>
                    <a:gd name="T9" fmla="*/ 8 h 20"/>
                    <a:gd name="T10" fmla="*/ 5 w 11"/>
                    <a:gd name="T11" fmla="*/ 10 h 20"/>
                    <a:gd name="T12" fmla="*/ 4 w 11"/>
                    <a:gd name="T13" fmla="*/ 13 h 20"/>
                    <a:gd name="T14" fmla="*/ 3 w 11"/>
                    <a:gd name="T15" fmla="*/ 16 h 20"/>
                    <a:gd name="T16" fmla="*/ 2 w 11"/>
                    <a:gd name="T17" fmla="*/ 18 h 20"/>
                    <a:gd name="T18" fmla="*/ 0 w 11"/>
                    <a:gd name="T19" fmla="*/ 19 h 20"/>
                    <a:gd name="T20" fmla="*/ 0 w 11"/>
                    <a:gd name="T21" fmla="*/ 20 h 20"/>
                    <a:gd name="T22" fmla="*/ 3 w 11"/>
                    <a:gd name="T23" fmla="*/ 19 h 20"/>
                    <a:gd name="T24" fmla="*/ 5 w 11"/>
                    <a:gd name="T25" fmla="*/ 16 h 20"/>
                    <a:gd name="T26" fmla="*/ 6 w 11"/>
                    <a:gd name="T27" fmla="*/ 14 h 20"/>
                    <a:gd name="T28" fmla="*/ 7 w 11"/>
                    <a:gd name="T29" fmla="*/ 11 h 20"/>
                    <a:gd name="T30" fmla="*/ 7 w 11"/>
                    <a:gd name="T31" fmla="*/ 8 h 20"/>
                    <a:gd name="T32" fmla="*/ 8 w 11"/>
                    <a:gd name="T33" fmla="*/ 6 h 20"/>
                    <a:gd name="T34" fmla="*/ 9 w 11"/>
                    <a:gd name="T35" fmla="*/ 3 h 20"/>
                    <a:gd name="T36" fmla="*/ 11 w 11"/>
                    <a:gd name="T37" fmla="*/ 1 h 20"/>
                    <a:gd name="T38" fmla="*/ 11 w 11"/>
                    <a:gd name="T39" fmla="*/ 1 h 20"/>
                    <a:gd name="T40" fmla="*/ 9 w 1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0"/>
                    <a:gd name="T65" fmla="*/ 11 w 11"/>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0">
                      <a:moveTo>
                        <a:pt x="9" y="0"/>
                      </a:moveTo>
                      <a:lnTo>
                        <a:pt x="9" y="0"/>
                      </a:lnTo>
                      <a:lnTo>
                        <a:pt x="8" y="2"/>
                      </a:lnTo>
                      <a:lnTo>
                        <a:pt x="7" y="5"/>
                      </a:lnTo>
                      <a:lnTo>
                        <a:pt x="6" y="8"/>
                      </a:lnTo>
                      <a:lnTo>
                        <a:pt x="5" y="10"/>
                      </a:lnTo>
                      <a:lnTo>
                        <a:pt x="4" y="13"/>
                      </a:lnTo>
                      <a:lnTo>
                        <a:pt x="3" y="16"/>
                      </a:lnTo>
                      <a:lnTo>
                        <a:pt x="2" y="18"/>
                      </a:lnTo>
                      <a:lnTo>
                        <a:pt x="0" y="19"/>
                      </a:lnTo>
                      <a:lnTo>
                        <a:pt x="0" y="20"/>
                      </a:lnTo>
                      <a:lnTo>
                        <a:pt x="3" y="19"/>
                      </a:lnTo>
                      <a:lnTo>
                        <a:pt x="5" y="16"/>
                      </a:lnTo>
                      <a:lnTo>
                        <a:pt x="6" y="14"/>
                      </a:lnTo>
                      <a:lnTo>
                        <a:pt x="7" y="11"/>
                      </a:lnTo>
                      <a:lnTo>
                        <a:pt x="7" y="8"/>
                      </a:lnTo>
                      <a:lnTo>
                        <a:pt x="8" y="6"/>
                      </a:lnTo>
                      <a:lnTo>
                        <a:pt x="9" y="3"/>
                      </a:lnTo>
                      <a:lnTo>
                        <a:pt x="11" y="1"/>
                      </a:lnTo>
                      <a:lnTo>
                        <a:pt x="9" y="0"/>
                      </a:lnTo>
                      <a:close/>
                    </a:path>
                  </a:pathLst>
                </a:custGeom>
                <a:solidFill>
                  <a:srgbClr val="000000"/>
                </a:solidFill>
                <a:ln w="9525">
                  <a:noFill/>
                  <a:round/>
                  <a:headEnd/>
                  <a:tailEnd/>
                </a:ln>
              </p:spPr>
              <p:txBody>
                <a:bodyPr/>
                <a:lstStyle/>
                <a:p>
                  <a:endParaRPr lang="en-US"/>
                </a:p>
              </p:txBody>
            </p:sp>
            <p:sp>
              <p:nvSpPr>
                <p:cNvPr id="3626" name="Freeform 687"/>
                <p:cNvSpPr>
                  <a:spLocks/>
                </p:cNvSpPr>
                <p:nvPr/>
              </p:nvSpPr>
              <p:spPr bwMode="gray">
                <a:xfrm>
                  <a:off x="3894" y="3506"/>
                  <a:ext cx="9" cy="19"/>
                </a:xfrm>
                <a:custGeom>
                  <a:avLst/>
                  <a:gdLst>
                    <a:gd name="T0" fmla="*/ 8 w 9"/>
                    <a:gd name="T1" fmla="*/ 0 h 19"/>
                    <a:gd name="T2" fmla="*/ 8 w 9"/>
                    <a:gd name="T3" fmla="*/ 0 h 19"/>
                    <a:gd name="T4" fmla="*/ 7 w 9"/>
                    <a:gd name="T5" fmla="*/ 3 h 19"/>
                    <a:gd name="T6" fmla="*/ 7 w 9"/>
                    <a:gd name="T7" fmla="*/ 5 h 19"/>
                    <a:gd name="T8" fmla="*/ 7 w 9"/>
                    <a:gd name="T9" fmla="*/ 7 h 19"/>
                    <a:gd name="T10" fmla="*/ 6 w 9"/>
                    <a:gd name="T11" fmla="*/ 9 h 19"/>
                    <a:gd name="T12" fmla="*/ 5 w 9"/>
                    <a:gd name="T13" fmla="*/ 11 h 19"/>
                    <a:gd name="T14" fmla="*/ 3 w 9"/>
                    <a:gd name="T15" fmla="*/ 14 h 19"/>
                    <a:gd name="T16" fmla="*/ 2 w 9"/>
                    <a:gd name="T17" fmla="*/ 16 h 19"/>
                    <a:gd name="T18" fmla="*/ 0 w 9"/>
                    <a:gd name="T19" fmla="*/ 18 h 19"/>
                    <a:gd name="T20" fmla="*/ 2 w 9"/>
                    <a:gd name="T21" fmla="*/ 19 h 19"/>
                    <a:gd name="T22" fmla="*/ 3 w 9"/>
                    <a:gd name="T23" fmla="*/ 17 h 19"/>
                    <a:gd name="T24" fmla="*/ 5 w 9"/>
                    <a:gd name="T25" fmla="*/ 14 h 19"/>
                    <a:gd name="T26" fmla="*/ 6 w 9"/>
                    <a:gd name="T27" fmla="*/ 12 h 19"/>
                    <a:gd name="T28" fmla="*/ 7 w 9"/>
                    <a:gd name="T29" fmla="*/ 10 h 19"/>
                    <a:gd name="T30" fmla="*/ 7 w 9"/>
                    <a:gd name="T31" fmla="*/ 7 h 19"/>
                    <a:gd name="T32" fmla="*/ 8 w 9"/>
                    <a:gd name="T33" fmla="*/ 6 h 19"/>
                    <a:gd name="T34" fmla="*/ 9 w 9"/>
                    <a:gd name="T35" fmla="*/ 3 h 19"/>
                    <a:gd name="T36" fmla="*/ 9 w 9"/>
                    <a:gd name="T37" fmla="*/ 1 h 19"/>
                    <a:gd name="T38" fmla="*/ 9 w 9"/>
                    <a:gd name="T39" fmla="*/ 1 h 19"/>
                    <a:gd name="T40" fmla="*/ 8 w 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9"/>
                    <a:gd name="T65" fmla="*/ 9 w 9"/>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9">
                      <a:moveTo>
                        <a:pt x="8" y="0"/>
                      </a:moveTo>
                      <a:lnTo>
                        <a:pt x="8" y="0"/>
                      </a:lnTo>
                      <a:lnTo>
                        <a:pt x="7" y="3"/>
                      </a:lnTo>
                      <a:lnTo>
                        <a:pt x="7" y="5"/>
                      </a:lnTo>
                      <a:lnTo>
                        <a:pt x="7" y="7"/>
                      </a:lnTo>
                      <a:lnTo>
                        <a:pt x="6" y="9"/>
                      </a:lnTo>
                      <a:lnTo>
                        <a:pt x="5" y="11"/>
                      </a:lnTo>
                      <a:lnTo>
                        <a:pt x="3" y="14"/>
                      </a:lnTo>
                      <a:lnTo>
                        <a:pt x="2" y="16"/>
                      </a:lnTo>
                      <a:lnTo>
                        <a:pt x="0" y="18"/>
                      </a:lnTo>
                      <a:lnTo>
                        <a:pt x="2" y="19"/>
                      </a:lnTo>
                      <a:lnTo>
                        <a:pt x="3" y="17"/>
                      </a:lnTo>
                      <a:lnTo>
                        <a:pt x="5" y="14"/>
                      </a:lnTo>
                      <a:lnTo>
                        <a:pt x="6" y="12"/>
                      </a:lnTo>
                      <a:lnTo>
                        <a:pt x="7" y="10"/>
                      </a:lnTo>
                      <a:lnTo>
                        <a:pt x="7" y="7"/>
                      </a:lnTo>
                      <a:lnTo>
                        <a:pt x="8" y="6"/>
                      </a:lnTo>
                      <a:lnTo>
                        <a:pt x="9" y="3"/>
                      </a:lnTo>
                      <a:lnTo>
                        <a:pt x="9" y="1"/>
                      </a:lnTo>
                      <a:lnTo>
                        <a:pt x="8" y="0"/>
                      </a:lnTo>
                      <a:close/>
                    </a:path>
                  </a:pathLst>
                </a:custGeom>
                <a:solidFill>
                  <a:srgbClr val="000000"/>
                </a:solidFill>
                <a:ln w="9525">
                  <a:noFill/>
                  <a:round/>
                  <a:headEnd/>
                  <a:tailEnd/>
                </a:ln>
              </p:spPr>
              <p:txBody>
                <a:bodyPr/>
                <a:lstStyle/>
                <a:p>
                  <a:endParaRPr lang="en-US"/>
                </a:p>
              </p:txBody>
            </p:sp>
            <p:sp>
              <p:nvSpPr>
                <p:cNvPr id="3627" name="Freeform 688"/>
                <p:cNvSpPr>
                  <a:spLocks/>
                </p:cNvSpPr>
                <p:nvPr/>
              </p:nvSpPr>
              <p:spPr bwMode="gray">
                <a:xfrm>
                  <a:off x="3902" y="3482"/>
                  <a:ext cx="12" cy="25"/>
                </a:xfrm>
                <a:custGeom>
                  <a:avLst/>
                  <a:gdLst>
                    <a:gd name="T0" fmla="*/ 12 w 12"/>
                    <a:gd name="T1" fmla="*/ 3 h 25"/>
                    <a:gd name="T2" fmla="*/ 11 w 12"/>
                    <a:gd name="T3" fmla="*/ 3 h 25"/>
                    <a:gd name="T4" fmla="*/ 9 w 12"/>
                    <a:gd name="T5" fmla="*/ 6 h 25"/>
                    <a:gd name="T6" fmla="*/ 8 w 12"/>
                    <a:gd name="T7" fmla="*/ 8 h 25"/>
                    <a:gd name="T8" fmla="*/ 6 w 12"/>
                    <a:gd name="T9" fmla="*/ 10 h 25"/>
                    <a:gd name="T10" fmla="*/ 5 w 12"/>
                    <a:gd name="T11" fmla="*/ 13 h 25"/>
                    <a:gd name="T12" fmla="*/ 3 w 12"/>
                    <a:gd name="T13" fmla="*/ 15 h 25"/>
                    <a:gd name="T14" fmla="*/ 2 w 12"/>
                    <a:gd name="T15" fmla="*/ 18 h 25"/>
                    <a:gd name="T16" fmla="*/ 1 w 12"/>
                    <a:gd name="T17" fmla="*/ 21 h 25"/>
                    <a:gd name="T18" fmla="*/ 0 w 12"/>
                    <a:gd name="T19" fmla="*/ 24 h 25"/>
                    <a:gd name="T20" fmla="*/ 1 w 12"/>
                    <a:gd name="T21" fmla="*/ 25 h 25"/>
                    <a:gd name="T22" fmla="*/ 2 w 12"/>
                    <a:gd name="T23" fmla="*/ 21 h 25"/>
                    <a:gd name="T24" fmla="*/ 4 w 12"/>
                    <a:gd name="T25" fmla="*/ 19 h 25"/>
                    <a:gd name="T26" fmla="*/ 5 w 12"/>
                    <a:gd name="T27" fmla="*/ 16 h 25"/>
                    <a:gd name="T28" fmla="*/ 6 w 12"/>
                    <a:gd name="T29" fmla="*/ 13 h 25"/>
                    <a:gd name="T30" fmla="*/ 8 w 12"/>
                    <a:gd name="T31" fmla="*/ 11 h 25"/>
                    <a:gd name="T32" fmla="*/ 9 w 12"/>
                    <a:gd name="T33" fmla="*/ 9 h 25"/>
                    <a:gd name="T34" fmla="*/ 11 w 12"/>
                    <a:gd name="T35" fmla="*/ 6 h 25"/>
                    <a:gd name="T36" fmla="*/ 12 w 12"/>
                    <a:gd name="T37" fmla="*/ 3 h 25"/>
                    <a:gd name="T38" fmla="*/ 11 w 12"/>
                    <a:gd name="T39" fmla="*/ 3 h 25"/>
                    <a:gd name="T40" fmla="*/ 12 w 12"/>
                    <a:gd name="T41" fmla="*/ 3 h 25"/>
                    <a:gd name="T42" fmla="*/ 12 w 12"/>
                    <a:gd name="T43" fmla="*/ 0 h 25"/>
                    <a:gd name="T44" fmla="*/ 11 w 12"/>
                    <a:gd name="T45" fmla="*/ 3 h 25"/>
                    <a:gd name="T46" fmla="*/ 12 w 12"/>
                    <a:gd name="T47" fmla="*/ 3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25"/>
                    <a:gd name="T74" fmla="*/ 12 w 12"/>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25">
                      <a:moveTo>
                        <a:pt x="12" y="3"/>
                      </a:moveTo>
                      <a:lnTo>
                        <a:pt x="11" y="3"/>
                      </a:lnTo>
                      <a:lnTo>
                        <a:pt x="9" y="6"/>
                      </a:lnTo>
                      <a:lnTo>
                        <a:pt x="8" y="8"/>
                      </a:lnTo>
                      <a:lnTo>
                        <a:pt x="6" y="10"/>
                      </a:lnTo>
                      <a:lnTo>
                        <a:pt x="5" y="13"/>
                      </a:lnTo>
                      <a:lnTo>
                        <a:pt x="3" y="15"/>
                      </a:lnTo>
                      <a:lnTo>
                        <a:pt x="2" y="18"/>
                      </a:lnTo>
                      <a:lnTo>
                        <a:pt x="1" y="21"/>
                      </a:lnTo>
                      <a:lnTo>
                        <a:pt x="0" y="24"/>
                      </a:lnTo>
                      <a:lnTo>
                        <a:pt x="1" y="25"/>
                      </a:lnTo>
                      <a:lnTo>
                        <a:pt x="2" y="21"/>
                      </a:lnTo>
                      <a:lnTo>
                        <a:pt x="4" y="19"/>
                      </a:lnTo>
                      <a:lnTo>
                        <a:pt x="5" y="16"/>
                      </a:lnTo>
                      <a:lnTo>
                        <a:pt x="6" y="13"/>
                      </a:lnTo>
                      <a:lnTo>
                        <a:pt x="8" y="11"/>
                      </a:lnTo>
                      <a:lnTo>
                        <a:pt x="9" y="9"/>
                      </a:lnTo>
                      <a:lnTo>
                        <a:pt x="11" y="6"/>
                      </a:lnTo>
                      <a:lnTo>
                        <a:pt x="12" y="3"/>
                      </a:lnTo>
                      <a:lnTo>
                        <a:pt x="11" y="3"/>
                      </a:lnTo>
                      <a:lnTo>
                        <a:pt x="12" y="3"/>
                      </a:lnTo>
                      <a:lnTo>
                        <a:pt x="12" y="0"/>
                      </a:lnTo>
                      <a:lnTo>
                        <a:pt x="11" y="3"/>
                      </a:lnTo>
                      <a:lnTo>
                        <a:pt x="12" y="3"/>
                      </a:lnTo>
                      <a:close/>
                    </a:path>
                  </a:pathLst>
                </a:custGeom>
                <a:solidFill>
                  <a:srgbClr val="000000"/>
                </a:solidFill>
                <a:ln w="9525">
                  <a:noFill/>
                  <a:round/>
                  <a:headEnd/>
                  <a:tailEnd/>
                </a:ln>
              </p:spPr>
              <p:txBody>
                <a:bodyPr/>
                <a:lstStyle/>
                <a:p>
                  <a:endParaRPr lang="en-US"/>
                </a:p>
              </p:txBody>
            </p:sp>
            <p:sp>
              <p:nvSpPr>
                <p:cNvPr id="3628" name="Freeform 689"/>
                <p:cNvSpPr>
                  <a:spLocks/>
                </p:cNvSpPr>
                <p:nvPr/>
              </p:nvSpPr>
              <p:spPr bwMode="gray">
                <a:xfrm>
                  <a:off x="3913" y="3485"/>
                  <a:ext cx="1" cy="1"/>
                </a:xfrm>
                <a:custGeom>
                  <a:avLst/>
                  <a:gdLst>
                    <a:gd name="T0" fmla="*/ 1 w 1"/>
                    <a:gd name="T1" fmla="*/ 0 h 1"/>
                    <a:gd name="T2" fmla="*/ 1 w 1"/>
                    <a:gd name="T3" fmla="*/ 0 h 1"/>
                    <a:gd name="T4" fmla="*/ 1 w 1"/>
                    <a:gd name="T5" fmla="*/ 0 h 1"/>
                    <a:gd name="T6" fmla="*/ 0 w 1"/>
                    <a:gd name="T7" fmla="*/ 0 h 1"/>
                    <a:gd name="T8" fmla="*/ 0 w 1"/>
                    <a:gd name="T9" fmla="*/ 0 h 1"/>
                    <a:gd name="T10" fmla="*/ 0 w 1"/>
                    <a:gd name="T11" fmla="*/ 1 h 1"/>
                    <a:gd name="T12" fmla="*/ 0 w 1"/>
                    <a:gd name="T13" fmla="*/ 0 h 1"/>
                    <a:gd name="T14" fmla="*/ 0 w 1"/>
                    <a:gd name="T15" fmla="*/ 1 h 1"/>
                    <a:gd name="T16" fmla="*/ 0 w 1"/>
                    <a:gd name="T17" fmla="*/ 1 h 1"/>
                    <a:gd name="T18" fmla="*/ 1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1" y="0"/>
                      </a:moveTo>
                      <a:lnTo>
                        <a:pt x="1" y="0"/>
                      </a:lnTo>
                      <a:lnTo>
                        <a:pt x="0" y="0"/>
                      </a:lnTo>
                      <a:lnTo>
                        <a:pt x="0" y="1"/>
                      </a:lnTo>
                      <a:lnTo>
                        <a:pt x="0" y="0"/>
                      </a:lnTo>
                      <a:lnTo>
                        <a:pt x="0" y="1"/>
                      </a:lnTo>
                      <a:lnTo>
                        <a:pt x="1" y="0"/>
                      </a:lnTo>
                      <a:close/>
                    </a:path>
                  </a:pathLst>
                </a:custGeom>
                <a:solidFill>
                  <a:srgbClr val="000000"/>
                </a:solidFill>
                <a:ln w="9525">
                  <a:noFill/>
                  <a:round/>
                  <a:headEnd/>
                  <a:tailEnd/>
                </a:ln>
              </p:spPr>
              <p:txBody>
                <a:bodyPr/>
                <a:lstStyle/>
                <a:p>
                  <a:endParaRPr lang="en-US"/>
                </a:p>
              </p:txBody>
            </p:sp>
            <p:sp>
              <p:nvSpPr>
                <p:cNvPr id="3629" name="Freeform 690"/>
                <p:cNvSpPr>
                  <a:spLocks/>
                </p:cNvSpPr>
                <p:nvPr/>
              </p:nvSpPr>
              <p:spPr bwMode="gray">
                <a:xfrm>
                  <a:off x="3913" y="3485"/>
                  <a:ext cx="50" cy="35"/>
                </a:xfrm>
                <a:custGeom>
                  <a:avLst/>
                  <a:gdLst>
                    <a:gd name="T0" fmla="*/ 50 w 50"/>
                    <a:gd name="T1" fmla="*/ 34 h 35"/>
                    <a:gd name="T2" fmla="*/ 50 w 50"/>
                    <a:gd name="T3" fmla="*/ 34 h 35"/>
                    <a:gd name="T4" fmla="*/ 46 w 50"/>
                    <a:gd name="T5" fmla="*/ 32 h 35"/>
                    <a:gd name="T6" fmla="*/ 43 w 50"/>
                    <a:gd name="T7" fmla="*/ 30 h 35"/>
                    <a:gd name="T8" fmla="*/ 40 w 50"/>
                    <a:gd name="T9" fmla="*/ 28 h 35"/>
                    <a:gd name="T10" fmla="*/ 37 w 50"/>
                    <a:gd name="T11" fmla="*/ 27 h 35"/>
                    <a:gd name="T12" fmla="*/ 34 w 50"/>
                    <a:gd name="T13" fmla="*/ 25 h 35"/>
                    <a:gd name="T14" fmla="*/ 31 w 50"/>
                    <a:gd name="T15" fmla="*/ 23 h 35"/>
                    <a:gd name="T16" fmla="*/ 27 w 50"/>
                    <a:gd name="T17" fmla="*/ 21 h 35"/>
                    <a:gd name="T18" fmla="*/ 24 w 50"/>
                    <a:gd name="T19" fmla="*/ 19 h 35"/>
                    <a:gd name="T20" fmla="*/ 22 w 50"/>
                    <a:gd name="T21" fmla="*/ 16 h 35"/>
                    <a:gd name="T22" fmla="*/ 19 w 50"/>
                    <a:gd name="T23" fmla="*/ 14 h 35"/>
                    <a:gd name="T24" fmla="*/ 16 w 50"/>
                    <a:gd name="T25" fmla="*/ 11 h 35"/>
                    <a:gd name="T26" fmla="*/ 12 w 50"/>
                    <a:gd name="T27" fmla="*/ 9 h 35"/>
                    <a:gd name="T28" fmla="*/ 9 w 50"/>
                    <a:gd name="T29" fmla="*/ 7 h 35"/>
                    <a:gd name="T30" fmla="*/ 6 w 50"/>
                    <a:gd name="T31" fmla="*/ 5 h 35"/>
                    <a:gd name="T32" fmla="*/ 4 w 50"/>
                    <a:gd name="T33" fmla="*/ 2 h 35"/>
                    <a:gd name="T34" fmla="*/ 1 w 50"/>
                    <a:gd name="T35" fmla="*/ 0 h 35"/>
                    <a:gd name="T36" fmla="*/ 0 w 50"/>
                    <a:gd name="T37" fmla="*/ 1 h 35"/>
                    <a:gd name="T38" fmla="*/ 3 w 50"/>
                    <a:gd name="T39" fmla="*/ 3 h 35"/>
                    <a:gd name="T40" fmla="*/ 5 w 50"/>
                    <a:gd name="T41" fmla="*/ 6 h 35"/>
                    <a:gd name="T42" fmla="*/ 8 w 50"/>
                    <a:gd name="T43" fmla="*/ 7 h 35"/>
                    <a:gd name="T44" fmla="*/ 12 w 50"/>
                    <a:gd name="T45" fmla="*/ 10 h 35"/>
                    <a:gd name="T46" fmla="*/ 15 w 50"/>
                    <a:gd name="T47" fmla="*/ 13 h 35"/>
                    <a:gd name="T48" fmla="*/ 18 w 50"/>
                    <a:gd name="T49" fmla="*/ 15 h 35"/>
                    <a:gd name="T50" fmla="*/ 21 w 50"/>
                    <a:gd name="T51" fmla="*/ 17 h 35"/>
                    <a:gd name="T52" fmla="*/ 23 w 50"/>
                    <a:gd name="T53" fmla="*/ 20 h 35"/>
                    <a:gd name="T54" fmla="*/ 26 w 50"/>
                    <a:gd name="T55" fmla="*/ 22 h 35"/>
                    <a:gd name="T56" fmla="*/ 30 w 50"/>
                    <a:gd name="T57" fmla="*/ 24 h 35"/>
                    <a:gd name="T58" fmla="*/ 33 w 50"/>
                    <a:gd name="T59" fmla="*/ 27 h 35"/>
                    <a:gd name="T60" fmla="*/ 36 w 50"/>
                    <a:gd name="T61" fmla="*/ 28 h 35"/>
                    <a:gd name="T62" fmla="*/ 39 w 50"/>
                    <a:gd name="T63" fmla="*/ 30 h 35"/>
                    <a:gd name="T64" fmla="*/ 42 w 50"/>
                    <a:gd name="T65" fmla="*/ 32 h 35"/>
                    <a:gd name="T66" fmla="*/ 46 w 50"/>
                    <a:gd name="T67" fmla="*/ 33 h 35"/>
                    <a:gd name="T68" fmla="*/ 49 w 50"/>
                    <a:gd name="T69" fmla="*/ 35 h 35"/>
                    <a:gd name="T70" fmla="*/ 50 w 50"/>
                    <a:gd name="T71" fmla="*/ 35 h 35"/>
                    <a:gd name="T72" fmla="*/ 49 w 50"/>
                    <a:gd name="T73" fmla="*/ 35 h 35"/>
                    <a:gd name="T74" fmla="*/ 49 w 50"/>
                    <a:gd name="T75" fmla="*/ 35 h 35"/>
                    <a:gd name="T76" fmla="*/ 50 w 50"/>
                    <a:gd name="T77" fmla="*/ 35 h 35"/>
                    <a:gd name="T78" fmla="*/ 50 w 50"/>
                    <a:gd name="T79" fmla="*/ 34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35"/>
                    <a:gd name="T122" fmla="*/ 50 w 50"/>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35">
                      <a:moveTo>
                        <a:pt x="50" y="34"/>
                      </a:moveTo>
                      <a:lnTo>
                        <a:pt x="50" y="34"/>
                      </a:lnTo>
                      <a:lnTo>
                        <a:pt x="46" y="32"/>
                      </a:lnTo>
                      <a:lnTo>
                        <a:pt x="43" y="30"/>
                      </a:lnTo>
                      <a:lnTo>
                        <a:pt x="40" y="28"/>
                      </a:lnTo>
                      <a:lnTo>
                        <a:pt x="37" y="27"/>
                      </a:lnTo>
                      <a:lnTo>
                        <a:pt x="34" y="25"/>
                      </a:lnTo>
                      <a:lnTo>
                        <a:pt x="31" y="23"/>
                      </a:lnTo>
                      <a:lnTo>
                        <a:pt x="27" y="21"/>
                      </a:lnTo>
                      <a:lnTo>
                        <a:pt x="24" y="19"/>
                      </a:lnTo>
                      <a:lnTo>
                        <a:pt x="22" y="16"/>
                      </a:lnTo>
                      <a:lnTo>
                        <a:pt x="19" y="14"/>
                      </a:lnTo>
                      <a:lnTo>
                        <a:pt x="16" y="11"/>
                      </a:lnTo>
                      <a:lnTo>
                        <a:pt x="12" y="9"/>
                      </a:lnTo>
                      <a:lnTo>
                        <a:pt x="9" y="7"/>
                      </a:lnTo>
                      <a:lnTo>
                        <a:pt x="6" y="5"/>
                      </a:lnTo>
                      <a:lnTo>
                        <a:pt x="4" y="2"/>
                      </a:lnTo>
                      <a:lnTo>
                        <a:pt x="1" y="0"/>
                      </a:lnTo>
                      <a:lnTo>
                        <a:pt x="0" y="1"/>
                      </a:lnTo>
                      <a:lnTo>
                        <a:pt x="3" y="3"/>
                      </a:lnTo>
                      <a:lnTo>
                        <a:pt x="5" y="6"/>
                      </a:lnTo>
                      <a:lnTo>
                        <a:pt x="8" y="7"/>
                      </a:lnTo>
                      <a:lnTo>
                        <a:pt x="12" y="10"/>
                      </a:lnTo>
                      <a:lnTo>
                        <a:pt x="15" y="13"/>
                      </a:lnTo>
                      <a:lnTo>
                        <a:pt x="18" y="15"/>
                      </a:lnTo>
                      <a:lnTo>
                        <a:pt x="21" y="17"/>
                      </a:lnTo>
                      <a:lnTo>
                        <a:pt x="23" y="20"/>
                      </a:lnTo>
                      <a:lnTo>
                        <a:pt x="26" y="22"/>
                      </a:lnTo>
                      <a:lnTo>
                        <a:pt x="30" y="24"/>
                      </a:lnTo>
                      <a:lnTo>
                        <a:pt x="33" y="27"/>
                      </a:lnTo>
                      <a:lnTo>
                        <a:pt x="36" y="28"/>
                      </a:lnTo>
                      <a:lnTo>
                        <a:pt x="39" y="30"/>
                      </a:lnTo>
                      <a:lnTo>
                        <a:pt x="42" y="32"/>
                      </a:lnTo>
                      <a:lnTo>
                        <a:pt x="46" y="33"/>
                      </a:lnTo>
                      <a:lnTo>
                        <a:pt x="49" y="35"/>
                      </a:lnTo>
                      <a:lnTo>
                        <a:pt x="50" y="35"/>
                      </a:lnTo>
                      <a:lnTo>
                        <a:pt x="49" y="35"/>
                      </a:lnTo>
                      <a:lnTo>
                        <a:pt x="50" y="35"/>
                      </a:lnTo>
                      <a:lnTo>
                        <a:pt x="50" y="34"/>
                      </a:lnTo>
                      <a:close/>
                    </a:path>
                  </a:pathLst>
                </a:custGeom>
                <a:solidFill>
                  <a:srgbClr val="000000"/>
                </a:solidFill>
                <a:ln w="9525">
                  <a:noFill/>
                  <a:round/>
                  <a:headEnd/>
                  <a:tailEnd/>
                </a:ln>
              </p:spPr>
              <p:txBody>
                <a:bodyPr/>
                <a:lstStyle/>
                <a:p>
                  <a:endParaRPr lang="en-US"/>
                </a:p>
              </p:txBody>
            </p:sp>
            <p:sp>
              <p:nvSpPr>
                <p:cNvPr id="3630" name="Freeform 691"/>
                <p:cNvSpPr>
                  <a:spLocks/>
                </p:cNvSpPr>
                <p:nvPr/>
              </p:nvSpPr>
              <p:spPr bwMode="gray">
                <a:xfrm>
                  <a:off x="3963" y="3487"/>
                  <a:ext cx="24" cy="33"/>
                </a:xfrm>
                <a:custGeom>
                  <a:avLst/>
                  <a:gdLst>
                    <a:gd name="T0" fmla="*/ 22 w 24"/>
                    <a:gd name="T1" fmla="*/ 0 h 33"/>
                    <a:gd name="T2" fmla="*/ 22 w 24"/>
                    <a:gd name="T3" fmla="*/ 0 h 33"/>
                    <a:gd name="T4" fmla="*/ 22 w 24"/>
                    <a:gd name="T5" fmla="*/ 3 h 33"/>
                    <a:gd name="T6" fmla="*/ 22 w 24"/>
                    <a:gd name="T7" fmla="*/ 5 h 33"/>
                    <a:gd name="T8" fmla="*/ 22 w 24"/>
                    <a:gd name="T9" fmla="*/ 8 h 33"/>
                    <a:gd name="T10" fmla="*/ 22 w 24"/>
                    <a:gd name="T11" fmla="*/ 11 h 33"/>
                    <a:gd name="T12" fmla="*/ 22 w 24"/>
                    <a:gd name="T13" fmla="*/ 13 h 33"/>
                    <a:gd name="T14" fmla="*/ 20 w 24"/>
                    <a:gd name="T15" fmla="*/ 16 h 33"/>
                    <a:gd name="T16" fmla="*/ 19 w 24"/>
                    <a:gd name="T17" fmla="*/ 19 h 33"/>
                    <a:gd name="T18" fmla="*/ 17 w 24"/>
                    <a:gd name="T19" fmla="*/ 21 h 33"/>
                    <a:gd name="T20" fmla="*/ 15 w 24"/>
                    <a:gd name="T21" fmla="*/ 23 h 33"/>
                    <a:gd name="T22" fmla="*/ 13 w 24"/>
                    <a:gd name="T23" fmla="*/ 25 h 33"/>
                    <a:gd name="T24" fmla="*/ 11 w 24"/>
                    <a:gd name="T25" fmla="*/ 26 h 33"/>
                    <a:gd name="T26" fmla="*/ 9 w 24"/>
                    <a:gd name="T27" fmla="*/ 28 h 33"/>
                    <a:gd name="T28" fmla="*/ 6 w 24"/>
                    <a:gd name="T29" fmla="*/ 29 h 33"/>
                    <a:gd name="T30" fmla="*/ 5 w 24"/>
                    <a:gd name="T31" fmla="*/ 30 h 33"/>
                    <a:gd name="T32" fmla="*/ 2 w 24"/>
                    <a:gd name="T33" fmla="*/ 31 h 33"/>
                    <a:gd name="T34" fmla="*/ 0 w 24"/>
                    <a:gd name="T35" fmla="*/ 32 h 33"/>
                    <a:gd name="T36" fmla="*/ 0 w 24"/>
                    <a:gd name="T37" fmla="*/ 33 h 33"/>
                    <a:gd name="T38" fmla="*/ 2 w 24"/>
                    <a:gd name="T39" fmla="*/ 33 h 33"/>
                    <a:gd name="T40" fmla="*/ 5 w 24"/>
                    <a:gd name="T41" fmla="*/ 32 h 33"/>
                    <a:gd name="T42" fmla="*/ 7 w 24"/>
                    <a:gd name="T43" fmla="*/ 31 h 33"/>
                    <a:gd name="T44" fmla="*/ 10 w 24"/>
                    <a:gd name="T45" fmla="*/ 29 h 33"/>
                    <a:gd name="T46" fmla="*/ 12 w 24"/>
                    <a:gd name="T47" fmla="*/ 28 h 33"/>
                    <a:gd name="T48" fmla="*/ 14 w 24"/>
                    <a:gd name="T49" fmla="*/ 26 h 33"/>
                    <a:gd name="T50" fmla="*/ 17 w 24"/>
                    <a:gd name="T51" fmla="*/ 24 h 33"/>
                    <a:gd name="T52" fmla="*/ 19 w 24"/>
                    <a:gd name="T53" fmla="*/ 22 h 33"/>
                    <a:gd name="T54" fmla="*/ 20 w 24"/>
                    <a:gd name="T55" fmla="*/ 19 h 33"/>
                    <a:gd name="T56" fmla="*/ 22 w 24"/>
                    <a:gd name="T57" fmla="*/ 17 h 33"/>
                    <a:gd name="T58" fmla="*/ 22 w 24"/>
                    <a:gd name="T59" fmla="*/ 14 h 33"/>
                    <a:gd name="T60" fmla="*/ 23 w 24"/>
                    <a:gd name="T61" fmla="*/ 11 h 33"/>
                    <a:gd name="T62" fmla="*/ 23 w 24"/>
                    <a:gd name="T63" fmla="*/ 8 h 33"/>
                    <a:gd name="T64" fmla="*/ 24 w 24"/>
                    <a:gd name="T65" fmla="*/ 5 h 33"/>
                    <a:gd name="T66" fmla="*/ 24 w 24"/>
                    <a:gd name="T67" fmla="*/ 3 h 33"/>
                    <a:gd name="T68" fmla="*/ 23 w 24"/>
                    <a:gd name="T69" fmla="*/ 0 h 33"/>
                    <a:gd name="T70" fmla="*/ 23 w 24"/>
                    <a:gd name="T71" fmla="*/ 0 h 33"/>
                    <a:gd name="T72" fmla="*/ 22 w 24"/>
                    <a:gd name="T73" fmla="*/ 0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33"/>
                    <a:gd name="T113" fmla="*/ 24 w 24"/>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33">
                      <a:moveTo>
                        <a:pt x="22" y="0"/>
                      </a:moveTo>
                      <a:lnTo>
                        <a:pt x="22" y="0"/>
                      </a:lnTo>
                      <a:lnTo>
                        <a:pt x="22" y="3"/>
                      </a:lnTo>
                      <a:lnTo>
                        <a:pt x="22" y="5"/>
                      </a:lnTo>
                      <a:lnTo>
                        <a:pt x="22" y="8"/>
                      </a:lnTo>
                      <a:lnTo>
                        <a:pt x="22" y="11"/>
                      </a:lnTo>
                      <a:lnTo>
                        <a:pt x="22" y="13"/>
                      </a:lnTo>
                      <a:lnTo>
                        <a:pt x="20" y="16"/>
                      </a:lnTo>
                      <a:lnTo>
                        <a:pt x="19" y="19"/>
                      </a:lnTo>
                      <a:lnTo>
                        <a:pt x="17" y="21"/>
                      </a:lnTo>
                      <a:lnTo>
                        <a:pt x="15" y="23"/>
                      </a:lnTo>
                      <a:lnTo>
                        <a:pt x="13" y="25"/>
                      </a:lnTo>
                      <a:lnTo>
                        <a:pt x="11" y="26"/>
                      </a:lnTo>
                      <a:lnTo>
                        <a:pt x="9" y="28"/>
                      </a:lnTo>
                      <a:lnTo>
                        <a:pt x="6" y="29"/>
                      </a:lnTo>
                      <a:lnTo>
                        <a:pt x="5" y="30"/>
                      </a:lnTo>
                      <a:lnTo>
                        <a:pt x="2" y="31"/>
                      </a:lnTo>
                      <a:lnTo>
                        <a:pt x="0" y="32"/>
                      </a:lnTo>
                      <a:lnTo>
                        <a:pt x="0" y="33"/>
                      </a:lnTo>
                      <a:lnTo>
                        <a:pt x="2" y="33"/>
                      </a:lnTo>
                      <a:lnTo>
                        <a:pt x="5" y="32"/>
                      </a:lnTo>
                      <a:lnTo>
                        <a:pt x="7" y="31"/>
                      </a:lnTo>
                      <a:lnTo>
                        <a:pt x="10" y="29"/>
                      </a:lnTo>
                      <a:lnTo>
                        <a:pt x="12" y="28"/>
                      </a:lnTo>
                      <a:lnTo>
                        <a:pt x="14" y="26"/>
                      </a:lnTo>
                      <a:lnTo>
                        <a:pt x="17" y="24"/>
                      </a:lnTo>
                      <a:lnTo>
                        <a:pt x="19" y="22"/>
                      </a:lnTo>
                      <a:lnTo>
                        <a:pt x="20" y="19"/>
                      </a:lnTo>
                      <a:lnTo>
                        <a:pt x="22" y="17"/>
                      </a:lnTo>
                      <a:lnTo>
                        <a:pt x="22" y="14"/>
                      </a:lnTo>
                      <a:lnTo>
                        <a:pt x="23" y="11"/>
                      </a:lnTo>
                      <a:lnTo>
                        <a:pt x="23" y="8"/>
                      </a:lnTo>
                      <a:lnTo>
                        <a:pt x="24" y="5"/>
                      </a:lnTo>
                      <a:lnTo>
                        <a:pt x="24" y="3"/>
                      </a:lnTo>
                      <a:lnTo>
                        <a:pt x="23" y="0"/>
                      </a:lnTo>
                      <a:lnTo>
                        <a:pt x="22" y="0"/>
                      </a:lnTo>
                      <a:close/>
                    </a:path>
                  </a:pathLst>
                </a:custGeom>
                <a:solidFill>
                  <a:srgbClr val="000000"/>
                </a:solidFill>
                <a:ln w="9525">
                  <a:noFill/>
                  <a:round/>
                  <a:headEnd/>
                  <a:tailEnd/>
                </a:ln>
              </p:spPr>
              <p:txBody>
                <a:bodyPr/>
                <a:lstStyle/>
                <a:p>
                  <a:endParaRPr lang="en-US"/>
                </a:p>
              </p:txBody>
            </p:sp>
            <p:sp>
              <p:nvSpPr>
                <p:cNvPr id="3631" name="Freeform 692"/>
                <p:cNvSpPr>
                  <a:spLocks/>
                </p:cNvSpPr>
                <p:nvPr/>
              </p:nvSpPr>
              <p:spPr bwMode="gray">
                <a:xfrm>
                  <a:off x="3965" y="3475"/>
                  <a:ext cx="21" cy="12"/>
                </a:xfrm>
                <a:custGeom>
                  <a:avLst/>
                  <a:gdLst>
                    <a:gd name="T0" fmla="*/ 1 w 21"/>
                    <a:gd name="T1" fmla="*/ 4 h 12"/>
                    <a:gd name="T2" fmla="*/ 1 w 21"/>
                    <a:gd name="T3" fmla="*/ 4 h 12"/>
                    <a:gd name="T4" fmla="*/ 3 w 21"/>
                    <a:gd name="T5" fmla="*/ 3 h 12"/>
                    <a:gd name="T6" fmla="*/ 3 w 21"/>
                    <a:gd name="T7" fmla="*/ 2 h 12"/>
                    <a:gd name="T8" fmla="*/ 5 w 21"/>
                    <a:gd name="T9" fmla="*/ 2 h 12"/>
                    <a:gd name="T10" fmla="*/ 6 w 21"/>
                    <a:gd name="T11" fmla="*/ 1 h 12"/>
                    <a:gd name="T12" fmla="*/ 8 w 21"/>
                    <a:gd name="T13" fmla="*/ 1 h 12"/>
                    <a:gd name="T14" fmla="*/ 10 w 21"/>
                    <a:gd name="T15" fmla="*/ 2 h 12"/>
                    <a:gd name="T16" fmla="*/ 11 w 21"/>
                    <a:gd name="T17" fmla="*/ 2 h 12"/>
                    <a:gd name="T18" fmla="*/ 13 w 21"/>
                    <a:gd name="T19" fmla="*/ 2 h 12"/>
                    <a:gd name="T20" fmla="*/ 14 w 21"/>
                    <a:gd name="T21" fmla="*/ 3 h 12"/>
                    <a:gd name="T22" fmla="*/ 15 w 21"/>
                    <a:gd name="T23" fmla="*/ 4 h 12"/>
                    <a:gd name="T24" fmla="*/ 17 w 21"/>
                    <a:gd name="T25" fmla="*/ 5 h 12"/>
                    <a:gd name="T26" fmla="*/ 18 w 21"/>
                    <a:gd name="T27" fmla="*/ 6 h 12"/>
                    <a:gd name="T28" fmla="*/ 19 w 21"/>
                    <a:gd name="T29" fmla="*/ 7 h 12"/>
                    <a:gd name="T30" fmla="*/ 20 w 21"/>
                    <a:gd name="T31" fmla="*/ 9 h 12"/>
                    <a:gd name="T32" fmla="*/ 20 w 21"/>
                    <a:gd name="T33" fmla="*/ 10 h 12"/>
                    <a:gd name="T34" fmla="*/ 20 w 21"/>
                    <a:gd name="T35" fmla="*/ 12 h 12"/>
                    <a:gd name="T36" fmla="*/ 21 w 21"/>
                    <a:gd name="T37" fmla="*/ 12 h 12"/>
                    <a:gd name="T38" fmla="*/ 21 w 21"/>
                    <a:gd name="T39" fmla="*/ 10 h 12"/>
                    <a:gd name="T40" fmla="*/ 20 w 21"/>
                    <a:gd name="T41" fmla="*/ 8 h 12"/>
                    <a:gd name="T42" fmla="*/ 20 w 21"/>
                    <a:gd name="T43" fmla="*/ 6 h 12"/>
                    <a:gd name="T44" fmla="*/ 19 w 21"/>
                    <a:gd name="T45" fmla="*/ 5 h 12"/>
                    <a:gd name="T46" fmla="*/ 18 w 21"/>
                    <a:gd name="T47" fmla="*/ 4 h 12"/>
                    <a:gd name="T48" fmla="*/ 16 w 21"/>
                    <a:gd name="T49" fmla="*/ 3 h 12"/>
                    <a:gd name="T50" fmla="*/ 15 w 21"/>
                    <a:gd name="T51" fmla="*/ 2 h 12"/>
                    <a:gd name="T52" fmla="*/ 13 w 21"/>
                    <a:gd name="T53" fmla="*/ 1 h 12"/>
                    <a:gd name="T54" fmla="*/ 11 w 21"/>
                    <a:gd name="T55" fmla="*/ 0 h 12"/>
                    <a:gd name="T56" fmla="*/ 10 w 21"/>
                    <a:gd name="T57" fmla="*/ 0 h 12"/>
                    <a:gd name="T58" fmla="*/ 8 w 21"/>
                    <a:gd name="T59" fmla="*/ 0 h 12"/>
                    <a:gd name="T60" fmla="*/ 6 w 21"/>
                    <a:gd name="T61" fmla="*/ 0 h 12"/>
                    <a:gd name="T62" fmla="*/ 5 w 21"/>
                    <a:gd name="T63" fmla="*/ 0 h 12"/>
                    <a:gd name="T64" fmla="*/ 3 w 21"/>
                    <a:gd name="T65" fmla="*/ 1 h 12"/>
                    <a:gd name="T66" fmla="*/ 2 w 21"/>
                    <a:gd name="T67" fmla="*/ 1 h 12"/>
                    <a:gd name="T68" fmla="*/ 0 w 21"/>
                    <a:gd name="T69" fmla="*/ 2 h 12"/>
                    <a:gd name="T70" fmla="*/ 1 w 21"/>
                    <a:gd name="T71" fmla="*/ 2 h 12"/>
                    <a:gd name="T72" fmla="*/ 1 w 21"/>
                    <a:gd name="T73" fmla="*/ 4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12"/>
                    <a:gd name="T113" fmla="*/ 21 w 21"/>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12">
                      <a:moveTo>
                        <a:pt x="1" y="4"/>
                      </a:moveTo>
                      <a:lnTo>
                        <a:pt x="1" y="4"/>
                      </a:lnTo>
                      <a:lnTo>
                        <a:pt x="3" y="3"/>
                      </a:lnTo>
                      <a:lnTo>
                        <a:pt x="3" y="2"/>
                      </a:lnTo>
                      <a:lnTo>
                        <a:pt x="5" y="2"/>
                      </a:lnTo>
                      <a:lnTo>
                        <a:pt x="6" y="1"/>
                      </a:lnTo>
                      <a:lnTo>
                        <a:pt x="8" y="1"/>
                      </a:lnTo>
                      <a:lnTo>
                        <a:pt x="10" y="2"/>
                      </a:lnTo>
                      <a:lnTo>
                        <a:pt x="11" y="2"/>
                      </a:lnTo>
                      <a:lnTo>
                        <a:pt x="13" y="2"/>
                      </a:lnTo>
                      <a:lnTo>
                        <a:pt x="14" y="3"/>
                      </a:lnTo>
                      <a:lnTo>
                        <a:pt x="15" y="4"/>
                      </a:lnTo>
                      <a:lnTo>
                        <a:pt x="17" y="5"/>
                      </a:lnTo>
                      <a:lnTo>
                        <a:pt x="18" y="6"/>
                      </a:lnTo>
                      <a:lnTo>
                        <a:pt x="19" y="7"/>
                      </a:lnTo>
                      <a:lnTo>
                        <a:pt x="20" y="9"/>
                      </a:lnTo>
                      <a:lnTo>
                        <a:pt x="20" y="10"/>
                      </a:lnTo>
                      <a:lnTo>
                        <a:pt x="20" y="12"/>
                      </a:lnTo>
                      <a:lnTo>
                        <a:pt x="21" y="12"/>
                      </a:lnTo>
                      <a:lnTo>
                        <a:pt x="21" y="10"/>
                      </a:lnTo>
                      <a:lnTo>
                        <a:pt x="20" y="8"/>
                      </a:lnTo>
                      <a:lnTo>
                        <a:pt x="20" y="6"/>
                      </a:lnTo>
                      <a:lnTo>
                        <a:pt x="19" y="5"/>
                      </a:lnTo>
                      <a:lnTo>
                        <a:pt x="18" y="4"/>
                      </a:lnTo>
                      <a:lnTo>
                        <a:pt x="16" y="3"/>
                      </a:lnTo>
                      <a:lnTo>
                        <a:pt x="15" y="2"/>
                      </a:lnTo>
                      <a:lnTo>
                        <a:pt x="13" y="1"/>
                      </a:lnTo>
                      <a:lnTo>
                        <a:pt x="11" y="0"/>
                      </a:lnTo>
                      <a:lnTo>
                        <a:pt x="10" y="0"/>
                      </a:lnTo>
                      <a:lnTo>
                        <a:pt x="8" y="0"/>
                      </a:lnTo>
                      <a:lnTo>
                        <a:pt x="6" y="0"/>
                      </a:lnTo>
                      <a:lnTo>
                        <a:pt x="5" y="0"/>
                      </a:lnTo>
                      <a:lnTo>
                        <a:pt x="3" y="1"/>
                      </a:lnTo>
                      <a:lnTo>
                        <a:pt x="2" y="1"/>
                      </a:lnTo>
                      <a:lnTo>
                        <a:pt x="0" y="2"/>
                      </a:lnTo>
                      <a:lnTo>
                        <a:pt x="1" y="2"/>
                      </a:lnTo>
                      <a:lnTo>
                        <a:pt x="1" y="4"/>
                      </a:lnTo>
                      <a:close/>
                    </a:path>
                  </a:pathLst>
                </a:custGeom>
                <a:solidFill>
                  <a:srgbClr val="000000"/>
                </a:solidFill>
                <a:ln w="9525">
                  <a:noFill/>
                  <a:round/>
                  <a:headEnd/>
                  <a:tailEnd/>
                </a:ln>
              </p:spPr>
              <p:txBody>
                <a:bodyPr/>
                <a:lstStyle/>
                <a:p>
                  <a:endParaRPr lang="en-US"/>
                </a:p>
              </p:txBody>
            </p:sp>
            <p:sp>
              <p:nvSpPr>
                <p:cNvPr id="3632" name="Freeform 693"/>
                <p:cNvSpPr>
                  <a:spLocks/>
                </p:cNvSpPr>
                <p:nvPr/>
              </p:nvSpPr>
              <p:spPr bwMode="gray">
                <a:xfrm>
                  <a:off x="3965" y="3477"/>
                  <a:ext cx="3" cy="6"/>
                </a:xfrm>
                <a:custGeom>
                  <a:avLst/>
                  <a:gdLst>
                    <a:gd name="T0" fmla="*/ 2 w 3"/>
                    <a:gd name="T1" fmla="*/ 4 h 6"/>
                    <a:gd name="T2" fmla="*/ 3 w 3"/>
                    <a:gd name="T3" fmla="*/ 3 h 6"/>
                    <a:gd name="T4" fmla="*/ 3 w 3"/>
                    <a:gd name="T5" fmla="*/ 2 h 6"/>
                    <a:gd name="T6" fmla="*/ 2 w 3"/>
                    <a:gd name="T7" fmla="*/ 1 h 6"/>
                    <a:gd name="T8" fmla="*/ 1 w 3"/>
                    <a:gd name="T9" fmla="*/ 1 h 6"/>
                    <a:gd name="T10" fmla="*/ 1 w 3"/>
                    <a:gd name="T11" fmla="*/ 2 h 6"/>
                    <a:gd name="T12" fmla="*/ 1 w 3"/>
                    <a:gd name="T13" fmla="*/ 0 h 6"/>
                    <a:gd name="T14" fmla="*/ 0 w 3"/>
                    <a:gd name="T15" fmla="*/ 2 h 6"/>
                    <a:gd name="T16" fmla="*/ 1 w 3"/>
                    <a:gd name="T17" fmla="*/ 2 h 6"/>
                    <a:gd name="T18" fmla="*/ 1 w 3"/>
                    <a:gd name="T19" fmla="*/ 3 h 6"/>
                    <a:gd name="T20" fmla="*/ 2 w 3"/>
                    <a:gd name="T21" fmla="*/ 3 h 6"/>
                    <a:gd name="T22" fmla="*/ 3 w 3"/>
                    <a:gd name="T23" fmla="*/ 3 h 6"/>
                    <a:gd name="T24" fmla="*/ 2 w 3"/>
                    <a:gd name="T25" fmla="*/ 4 h 6"/>
                    <a:gd name="T26" fmla="*/ 3 w 3"/>
                    <a:gd name="T27" fmla="*/ 6 h 6"/>
                    <a:gd name="T28" fmla="*/ 3 w 3"/>
                    <a:gd name="T29" fmla="*/ 3 h 6"/>
                    <a:gd name="T30" fmla="*/ 2 w 3"/>
                    <a:gd name="T31" fmla="*/ 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6"/>
                    <a:gd name="T50" fmla="*/ 3 w 3"/>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6">
                      <a:moveTo>
                        <a:pt x="2" y="4"/>
                      </a:moveTo>
                      <a:lnTo>
                        <a:pt x="3" y="3"/>
                      </a:lnTo>
                      <a:lnTo>
                        <a:pt x="3" y="2"/>
                      </a:lnTo>
                      <a:lnTo>
                        <a:pt x="2" y="1"/>
                      </a:lnTo>
                      <a:lnTo>
                        <a:pt x="1" y="1"/>
                      </a:lnTo>
                      <a:lnTo>
                        <a:pt x="1" y="2"/>
                      </a:lnTo>
                      <a:lnTo>
                        <a:pt x="1" y="0"/>
                      </a:lnTo>
                      <a:lnTo>
                        <a:pt x="0" y="2"/>
                      </a:lnTo>
                      <a:lnTo>
                        <a:pt x="1" y="2"/>
                      </a:lnTo>
                      <a:lnTo>
                        <a:pt x="1" y="3"/>
                      </a:lnTo>
                      <a:lnTo>
                        <a:pt x="2" y="3"/>
                      </a:lnTo>
                      <a:lnTo>
                        <a:pt x="3" y="3"/>
                      </a:lnTo>
                      <a:lnTo>
                        <a:pt x="2" y="4"/>
                      </a:lnTo>
                      <a:lnTo>
                        <a:pt x="3" y="6"/>
                      </a:lnTo>
                      <a:lnTo>
                        <a:pt x="3" y="3"/>
                      </a:lnTo>
                      <a:lnTo>
                        <a:pt x="2" y="4"/>
                      </a:lnTo>
                      <a:close/>
                    </a:path>
                  </a:pathLst>
                </a:custGeom>
                <a:solidFill>
                  <a:srgbClr val="000000"/>
                </a:solidFill>
                <a:ln w="9525">
                  <a:noFill/>
                  <a:round/>
                  <a:headEnd/>
                  <a:tailEnd/>
                </a:ln>
              </p:spPr>
              <p:txBody>
                <a:bodyPr/>
                <a:lstStyle/>
                <a:p>
                  <a:endParaRPr lang="en-US"/>
                </a:p>
              </p:txBody>
            </p:sp>
            <p:sp>
              <p:nvSpPr>
                <p:cNvPr id="3633" name="Freeform 694"/>
                <p:cNvSpPr>
                  <a:spLocks/>
                </p:cNvSpPr>
                <p:nvPr/>
              </p:nvSpPr>
              <p:spPr bwMode="gray">
                <a:xfrm>
                  <a:off x="3951" y="3466"/>
                  <a:ext cx="17" cy="15"/>
                </a:xfrm>
                <a:custGeom>
                  <a:avLst/>
                  <a:gdLst>
                    <a:gd name="T0" fmla="*/ 0 w 17"/>
                    <a:gd name="T1" fmla="*/ 1 h 15"/>
                    <a:gd name="T2" fmla="*/ 0 w 17"/>
                    <a:gd name="T3" fmla="*/ 1 h 15"/>
                    <a:gd name="T4" fmla="*/ 2 w 17"/>
                    <a:gd name="T5" fmla="*/ 3 h 15"/>
                    <a:gd name="T6" fmla="*/ 4 w 17"/>
                    <a:gd name="T7" fmla="*/ 5 h 15"/>
                    <a:gd name="T8" fmla="*/ 6 w 17"/>
                    <a:gd name="T9" fmla="*/ 6 h 15"/>
                    <a:gd name="T10" fmla="*/ 8 w 17"/>
                    <a:gd name="T11" fmla="*/ 7 h 15"/>
                    <a:gd name="T12" fmla="*/ 10 w 17"/>
                    <a:gd name="T13" fmla="*/ 9 h 15"/>
                    <a:gd name="T14" fmla="*/ 12 w 17"/>
                    <a:gd name="T15" fmla="*/ 11 h 15"/>
                    <a:gd name="T16" fmla="*/ 14 w 17"/>
                    <a:gd name="T17" fmla="*/ 13 h 15"/>
                    <a:gd name="T18" fmla="*/ 16 w 17"/>
                    <a:gd name="T19" fmla="*/ 15 h 15"/>
                    <a:gd name="T20" fmla="*/ 17 w 17"/>
                    <a:gd name="T21" fmla="*/ 14 h 15"/>
                    <a:gd name="T22" fmla="*/ 15 w 17"/>
                    <a:gd name="T23" fmla="*/ 12 h 15"/>
                    <a:gd name="T24" fmla="*/ 13 w 17"/>
                    <a:gd name="T25" fmla="*/ 10 h 15"/>
                    <a:gd name="T26" fmla="*/ 11 w 17"/>
                    <a:gd name="T27" fmla="*/ 8 h 15"/>
                    <a:gd name="T28" fmla="*/ 9 w 17"/>
                    <a:gd name="T29" fmla="*/ 6 h 15"/>
                    <a:gd name="T30" fmla="*/ 7 w 17"/>
                    <a:gd name="T31" fmla="*/ 5 h 15"/>
                    <a:gd name="T32" fmla="*/ 5 w 17"/>
                    <a:gd name="T33" fmla="*/ 3 h 15"/>
                    <a:gd name="T34" fmla="*/ 3 w 17"/>
                    <a:gd name="T35" fmla="*/ 2 h 15"/>
                    <a:gd name="T36" fmla="*/ 1 w 17"/>
                    <a:gd name="T37" fmla="*/ 0 h 15"/>
                    <a:gd name="T38" fmla="*/ 1 w 17"/>
                    <a:gd name="T39" fmla="*/ 0 h 15"/>
                    <a:gd name="T40" fmla="*/ 0 w 17"/>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5"/>
                    <a:gd name="T65" fmla="*/ 17 w 17"/>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5">
                      <a:moveTo>
                        <a:pt x="0" y="1"/>
                      </a:moveTo>
                      <a:lnTo>
                        <a:pt x="0" y="1"/>
                      </a:lnTo>
                      <a:lnTo>
                        <a:pt x="2" y="3"/>
                      </a:lnTo>
                      <a:lnTo>
                        <a:pt x="4" y="5"/>
                      </a:lnTo>
                      <a:lnTo>
                        <a:pt x="6" y="6"/>
                      </a:lnTo>
                      <a:lnTo>
                        <a:pt x="8" y="7"/>
                      </a:lnTo>
                      <a:lnTo>
                        <a:pt x="10" y="9"/>
                      </a:lnTo>
                      <a:lnTo>
                        <a:pt x="12" y="11"/>
                      </a:lnTo>
                      <a:lnTo>
                        <a:pt x="14" y="13"/>
                      </a:lnTo>
                      <a:lnTo>
                        <a:pt x="16" y="15"/>
                      </a:lnTo>
                      <a:lnTo>
                        <a:pt x="17" y="14"/>
                      </a:lnTo>
                      <a:lnTo>
                        <a:pt x="15" y="12"/>
                      </a:lnTo>
                      <a:lnTo>
                        <a:pt x="13" y="10"/>
                      </a:lnTo>
                      <a:lnTo>
                        <a:pt x="11" y="8"/>
                      </a:lnTo>
                      <a:lnTo>
                        <a:pt x="9" y="6"/>
                      </a:lnTo>
                      <a:lnTo>
                        <a:pt x="7" y="5"/>
                      </a:lnTo>
                      <a:lnTo>
                        <a:pt x="5" y="3"/>
                      </a:lnTo>
                      <a:lnTo>
                        <a:pt x="3" y="2"/>
                      </a:lnTo>
                      <a:lnTo>
                        <a:pt x="1" y="0"/>
                      </a:lnTo>
                      <a:lnTo>
                        <a:pt x="0" y="1"/>
                      </a:lnTo>
                      <a:close/>
                    </a:path>
                  </a:pathLst>
                </a:custGeom>
                <a:solidFill>
                  <a:srgbClr val="000000"/>
                </a:solidFill>
                <a:ln w="9525">
                  <a:noFill/>
                  <a:round/>
                  <a:headEnd/>
                  <a:tailEnd/>
                </a:ln>
              </p:spPr>
              <p:txBody>
                <a:bodyPr/>
                <a:lstStyle/>
                <a:p>
                  <a:endParaRPr lang="en-US"/>
                </a:p>
              </p:txBody>
            </p:sp>
            <p:sp>
              <p:nvSpPr>
                <p:cNvPr id="3634" name="Freeform 695"/>
                <p:cNvSpPr>
                  <a:spLocks/>
                </p:cNvSpPr>
                <p:nvPr/>
              </p:nvSpPr>
              <p:spPr bwMode="gray">
                <a:xfrm>
                  <a:off x="3945" y="3458"/>
                  <a:ext cx="7" cy="9"/>
                </a:xfrm>
                <a:custGeom>
                  <a:avLst/>
                  <a:gdLst>
                    <a:gd name="T0" fmla="*/ 0 w 7"/>
                    <a:gd name="T1" fmla="*/ 1 h 9"/>
                    <a:gd name="T2" fmla="*/ 0 w 7"/>
                    <a:gd name="T3" fmla="*/ 1 h 9"/>
                    <a:gd name="T4" fmla="*/ 1 w 7"/>
                    <a:gd name="T5" fmla="*/ 2 h 9"/>
                    <a:gd name="T6" fmla="*/ 2 w 7"/>
                    <a:gd name="T7" fmla="*/ 3 h 9"/>
                    <a:gd name="T8" fmla="*/ 2 w 7"/>
                    <a:gd name="T9" fmla="*/ 4 h 9"/>
                    <a:gd name="T10" fmla="*/ 3 w 7"/>
                    <a:gd name="T11" fmla="*/ 5 h 9"/>
                    <a:gd name="T12" fmla="*/ 4 w 7"/>
                    <a:gd name="T13" fmla="*/ 7 h 9"/>
                    <a:gd name="T14" fmla="*/ 5 w 7"/>
                    <a:gd name="T15" fmla="*/ 8 h 9"/>
                    <a:gd name="T16" fmla="*/ 6 w 7"/>
                    <a:gd name="T17" fmla="*/ 8 h 9"/>
                    <a:gd name="T18" fmla="*/ 6 w 7"/>
                    <a:gd name="T19" fmla="*/ 9 h 9"/>
                    <a:gd name="T20" fmla="*/ 7 w 7"/>
                    <a:gd name="T21" fmla="*/ 8 h 9"/>
                    <a:gd name="T22" fmla="*/ 6 w 7"/>
                    <a:gd name="T23" fmla="*/ 7 h 9"/>
                    <a:gd name="T24" fmla="*/ 6 w 7"/>
                    <a:gd name="T25" fmla="*/ 7 h 9"/>
                    <a:gd name="T26" fmla="*/ 5 w 7"/>
                    <a:gd name="T27" fmla="*/ 6 h 9"/>
                    <a:gd name="T28" fmla="*/ 4 w 7"/>
                    <a:gd name="T29" fmla="*/ 5 h 9"/>
                    <a:gd name="T30" fmla="*/ 4 w 7"/>
                    <a:gd name="T31" fmla="*/ 4 h 9"/>
                    <a:gd name="T32" fmla="*/ 3 w 7"/>
                    <a:gd name="T33" fmla="*/ 3 h 9"/>
                    <a:gd name="T34" fmla="*/ 2 w 7"/>
                    <a:gd name="T35" fmla="*/ 2 h 9"/>
                    <a:gd name="T36" fmla="*/ 2 w 7"/>
                    <a:gd name="T37" fmla="*/ 0 h 9"/>
                    <a:gd name="T38" fmla="*/ 2 w 7"/>
                    <a:gd name="T39" fmla="*/ 0 h 9"/>
                    <a:gd name="T40" fmla="*/ 0 w 7"/>
                    <a:gd name="T41" fmla="*/ 1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9"/>
                    <a:gd name="T65" fmla="*/ 7 w 7"/>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9">
                      <a:moveTo>
                        <a:pt x="0" y="1"/>
                      </a:moveTo>
                      <a:lnTo>
                        <a:pt x="0" y="1"/>
                      </a:lnTo>
                      <a:lnTo>
                        <a:pt x="1" y="2"/>
                      </a:lnTo>
                      <a:lnTo>
                        <a:pt x="2" y="3"/>
                      </a:lnTo>
                      <a:lnTo>
                        <a:pt x="2" y="4"/>
                      </a:lnTo>
                      <a:lnTo>
                        <a:pt x="3" y="5"/>
                      </a:lnTo>
                      <a:lnTo>
                        <a:pt x="4" y="7"/>
                      </a:lnTo>
                      <a:lnTo>
                        <a:pt x="5" y="8"/>
                      </a:lnTo>
                      <a:lnTo>
                        <a:pt x="6" y="8"/>
                      </a:lnTo>
                      <a:lnTo>
                        <a:pt x="6" y="9"/>
                      </a:lnTo>
                      <a:lnTo>
                        <a:pt x="7" y="8"/>
                      </a:lnTo>
                      <a:lnTo>
                        <a:pt x="6" y="7"/>
                      </a:lnTo>
                      <a:lnTo>
                        <a:pt x="5" y="6"/>
                      </a:lnTo>
                      <a:lnTo>
                        <a:pt x="4" y="5"/>
                      </a:lnTo>
                      <a:lnTo>
                        <a:pt x="4" y="4"/>
                      </a:lnTo>
                      <a:lnTo>
                        <a:pt x="3" y="3"/>
                      </a:lnTo>
                      <a:lnTo>
                        <a:pt x="2" y="2"/>
                      </a:lnTo>
                      <a:lnTo>
                        <a:pt x="2" y="0"/>
                      </a:lnTo>
                      <a:lnTo>
                        <a:pt x="0" y="1"/>
                      </a:lnTo>
                      <a:close/>
                    </a:path>
                  </a:pathLst>
                </a:custGeom>
                <a:solidFill>
                  <a:srgbClr val="000000"/>
                </a:solidFill>
                <a:ln w="9525">
                  <a:noFill/>
                  <a:round/>
                  <a:headEnd/>
                  <a:tailEnd/>
                </a:ln>
              </p:spPr>
              <p:txBody>
                <a:bodyPr/>
                <a:lstStyle/>
                <a:p>
                  <a:endParaRPr lang="en-US"/>
                </a:p>
              </p:txBody>
            </p:sp>
            <p:sp>
              <p:nvSpPr>
                <p:cNvPr id="3635" name="Freeform 696"/>
                <p:cNvSpPr>
                  <a:spLocks/>
                </p:cNvSpPr>
                <p:nvPr/>
              </p:nvSpPr>
              <p:spPr bwMode="gray">
                <a:xfrm>
                  <a:off x="3944" y="3451"/>
                  <a:ext cx="3" cy="8"/>
                </a:xfrm>
                <a:custGeom>
                  <a:avLst/>
                  <a:gdLst>
                    <a:gd name="T0" fmla="*/ 0 w 3"/>
                    <a:gd name="T1" fmla="*/ 1 h 8"/>
                    <a:gd name="T2" fmla="*/ 0 w 3"/>
                    <a:gd name="T3" fmla="*/ 1 h 8"/>
                    <a:gd name="T4" fmla="*/ 1 w 3"/>
                    <a:gd name="T5" fmla="*/ 2 h 8"/>
                    <a:gd name="T6" fmla="*/ 1 w 3"/>
                    <a:gd name="T7" fmla="*/ 4 h 8"/>
                    <a:gd name="T8" fmla="*/ 1 w 3"/>
                    <a:gd name="T9" fmla="*/ 6 h 8"/>
                    <a:gd name="T10" fmla="*/ 1 w 3"/>
                    <a:gd name="T11" fmla="*/ 8 h 8"/>
                    <a:gd name="T12" fmla="*/ 3 w 3"/>
                    <a:gd name="T13" fmla="*/ 7 h 8"/>
                    <a:gd name="T14" fmla="*/ 2 w 3"/>
                    <a:gd name="T15" fmla="*/ 6 h 8"/>
                    <a:gd name="T16" fmla="*/ 3 w 3"/>
                    <a:gd name="T17" fmla="*/ 4 h 8"/>
                    <a:gd name="T18" fmla="*/ 3 w 3"/>
                    <a:gd name="T19" fmla="*/ 1 h 8"/>
                    <a:gd name="T20" fmla="*/ 1 w 3"/>
                    <a:gd name="T21" fmla="*/ 0 h 8"/>
                    <a:gd name="T22" fmla="*/ 1 w 3"/>
                    <a:gd name="T23" fmla="*/ 0 h 8"/>
                    <a:gd name="T24" fmla="*/ 0 w 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8"/>
                    <a:gd name="T41" fmla="*/ 3 w 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8">
                      <a:moveTo>
                        <a:pt x="0" y="1"/>
                      </a:moveTo>
                      <a:lnTo>
                        <a:pt x="0" y="1"/>
                      </a:lnTo>
                      <a:lnTo>
                        <a:pt x="1" y="2"/>
                      </a:lnTo>
                      <a:lnTo>
                        <a:pt x="1" y="4"/>
                      </a:lnTo>
                      <a:lnTo>
                        <a:pt x="1" y="6"/>
                      </a:lnTo>
                      <a:lnTo>
                        <a:pt x="1" y="8"/>
                      </a:lnTo>
                      <a:lnTo>
                        <a:pt x="3" y="7"/>
                      </a:lnTo>
                      <a:lnTo>
                        <a:pt x="2" y="6"/>
                      </a:lnTo>
                      <a:lnTo>
                        <a:pt x="3" y="4"/>
                      </a:lnTo>
                      <a:lnTo>
                        <a:pt x="3" y="1"/>
                      </a:lnTo>
                      <a:lnTo>
                        <a:pt x="1" y="0"/>
                      </a:lnTo>
                      <a:lnTo>
                        <a:pt x="0" y="1"/>
                      </a:lnTo>
                      <a:close/>
                    </a:path>
                  </a:pathLst>
                </a:custGeom>
                <a:solidFill>
                  <a:srgbClr val="000000"/>
                </a:solidFill>
                <a:ln w="9525">
                  <a:noFill/>
                  <a:round/>
                  <a:headEnd/>
                  <a:tailEnd/>
                </a:ln>
              </p:spPr>
              <p:txBody>
                <a:bodyPr/>
                <a:lstStyle/>
                <a:p>
                  <a:endParaRPr lang="en-US"/>
                </a:p>
              </p:txBody>
            </p:sp>
            <p:sp>
              <p:nvSpPr>
                <p:cNvPr id="3636" name="Freeform 697"/>
                <p:cNvSpPr>
                  <a:spLocks/>
                </p:cNvSpPr>
                <p:nvPr/>
              </p:nvSpPr>
              <p:spPr bwMode="gray">
                <a:xfrm>
                  <a:off x="3933" y="3427"/>
                  <a:ext cx="12" cy="25"/>
                </a:xfrm>
                <a:custGeom>
                  <a:avLst/>
                  <a:gdLst>
                    <a:gd name="T0" fmla="*/ 0 w 12"/>
                    <a:gd name="T1" fmla="*/ 1 h 25"/>
                    <a:gd name="T2" fmla="*/ 0 w 12"/>
                    <a:gd name="T3" fmla="*/ 1 h 25"/>
                    <a:gd name="T4" fmla="*/ 2 w 12"/>
                    <a:gd name="T5" fmla="*/ 4 h 25"/>
                    <a:gd name="T6" fmla="*/ 3 w 12"/>
                    <a:gd name="T7" fmla="*/ 6 h 25"/>
                    <a:gd name="T8" fmla="*/ 4 w 12"/>
                    <a:gd name="T9" fmla="*/ 9 h 25"/>
                    <a:gd name="T10" fmla="*/ 5 w 12"/>
                    <a:gd name="T11" fmla="*/ 13 h 25"/>
                    <a:gd name="T12" fmla="*/ 6 w 12"/>
                    <a:gd name="T13" fmla="*/ 16 h 25"/>
                    <a:gd name="T14" fmla="*/ 8 w 12"/>
                    <a:gd name="T15" fmla="*/ 19 h 25"/>
                    <a:gd name="T16" fmla="*/ 9 w 12"/>
                    <a:gd name="T17" fmla="*/ 22 h 25"/>
                    <a:gd name="T18" fmla="*/ 11 w 12"/>
                    <a:gd name="T19" fmla="*/ 25 h 25"/>
                    <a:gd name="T20" fmla="*/ 12 w 12"/>
                    <a:gd name="T21" fmla="*/ 24 h 25"/>
                    <a:gd name="T22" fmla="*/ 10 w 12"/>
                    <a:gd name="T23" fmla="*/ 21 h 25"/>
                    <a:gd name="T24" fmla="*/ 9 w 12"/>
                    <a:gd name="T25" fmla="*/ 19 h 25"/>
                    <a:gd name="T26" fmla="*/ 8 w 12"/>
                    <a:gd name="T27" fmla="*/ 15 h 25"/>
                    <a:gd name="T28" fmla="*/ 7 w 12"/>
                    <a:gd name="T29" fmla="*/ 12 h 25"/>
                    <a:gd name="T30" fmla="*/ 6 w 12"/>
                    <a:gd name="T31" fmla="*/ 9 h 25"/>
                    <a:gd name="T32" fmla="*/ 4 w 12"/>
                    <a:gd name="T33" fmla="*/ 6 h 25"/>
                    <a:gd name="T34" fmla="*/ 3 w 12"/>
                    <a:gd name="T35" fmla="*/ 3 h 25"/>
                    <a:gd name="T36" fmla="*/ 1 w 12"/>
                    <a:gd name="T37" fmla="*/ 0 h 25"/>
                    <a:gd name="T38" fmla="*/ 1 w 12"/>
                    <a:gd name="T39" fmla="*/ 0 h 25"/>
                    <a:gd name="T40" fmla="*/ 0 w 12"/>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5"/>
                    <a:gd name="T65" fmla="*/ 12 w 12"/>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5">
                      <a:moveTo>
                        <a:pt x="0" y="1"/>
                      </a:moveTo>
                      <a:lnTo>
                        <a:pt x="0" y="1"/>
                      </a:lnTo>
                      <a:lnTo>
                        <a:pt x="2" y="4"/>
                      </a:lnTo>
                      <a:lnTo>
                        <a:pt x="3" y="6"/>
                      </a:lnTo>
                      <a:lnTo>
                        <a:pt x="4" y="9"/>
                      </a:lnTo>
                      <a:lnTo>
                        <a:pt x="5" y="13"/>
                      </a:lnTo>
                      <a:lnTo>
                        <a:pt x="6" y="16"/>
                      </a:lnTo>
                      <a:lnTo>
                        <a:pt x="8" y="19"/>
                      </a:lnTo>
                      <a:lnTo>
                        <a:pt x="9" y="22"/>
                      </a:lnTo>
                      <a:lnTo>
                        <a:pt x="11" y="25"/>
                      </a:lnTo>
                      <a:lnTo>
                        <a:pt x="12" y="24"/>
                      </a:lnTo>
                      <a:lnTo>
                        <a:pt x="10" y="21"/>
                      </a:lnTo>
                      <a:lnTo>
                        <a:pt x="9" y="19"/>
                      </a:lnTo>
                      <a:lnTo>
                        <a:pt x="8" y="15"/>
                      </a:lnTo>
                      <a:lnTo>
                        <a:pt x="7" y="12"/>
                      </a:lnTo>
                      <a:lnTo>
                        <a:pt x="6" y="9"/>
                      </a:lnTo>
                      <a:lnTo>
                        <a:pt x="4" y="6"/>
                      </a:lnTo>
                      <a:lnTo>
                        <a:pt x="3" y="3"/>
                      </a:lnTo>
                      <a:lnTo>
                        <a:pt x="1" y="0"/>
                      </a:lnTo>
                      <a:lnTo>
                        <a:pt x="0" y="1"/>
                      </a:lnTo>
                      <a:close/>
                    </a:path>
                  </a:pathLst>
                </a:custGeom>
                <a:solidFill>
                  <a:srgbClr val="000000"/>
                </a:solidFill>
                <a:ln w="9525">
                  <a:noFill/>
                  <a:round/>
                  <a:headEnd/>
                  <a:tailEnd/>
                </a:ln>
              </p:spPr>
              <p:txBody>
                <a:bodyPr/>
                <a:lstStyle/>
                <a:p>
                  <a:endParaRPr lang="en-US"/>
                </a:p>
              </p:txBody>
            </p:sp>
            <p:sp>
              <p:nvSpPr>
                <p:cNvPr id="3637" name="Freeform 698"/>
                <p:cNvSpPr>
                  <a:spLocks/>
                </p:cNvSpPr>
                <p:nvPr/>
              </p:nvSpPr>
              <p:spPr bwMode="gray">
                <a:xfrm>
                  <a:off x="3933" y="3427"/>
                  <a:ext cx="1" cy="1"/>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0" y="1"/>
                      </a:lnTo>
                      <a:close/>
                    </a:path>
                  </a:pathLst>
                </a:custGeom>
                <a:solidFill>
                  <a:srgbClr val="000000"/>
                </a:solidFill>
                <a:ln w="9525">
                  <a:noFill/>
                  <a:round/>
                  <a:headEnd/>
                  <a:tailEnd/>
                </a:ln>
              </p:spPr>
              <p:txBody>
                <a:bodyPr/>
                <a:lstStyle/>
                <a:p>
                  <a:endParaRPr lang="en-US"/>
                </a:p>
              </p:txBody>
            </p:sp>
            <p:sp>
              <p:nvSpPr>
                <p:cNvPr id="3638" name="Freeform 699"/>
                <p:cNvSpPr>
                  <a:spLocks/>
                </p:cNvSpPr>
                <p:nvPr/>
              </p:nvSpPr>
              <p:spPr bwMode="gray">
                <a:xfrm>
                  <a:off x="3916" y="3409"/>
                  <a:ext cx="18" cy="19"/>
                </a:xfrm>
                <a:custGeom>
                  <a:avLst/>
                  <a:gdLst>
                    <a:gd name="T0" fmla="*/ 0 w 18"/>
                    <a:gd name="T1" fmla="*/ 1 h 19"/>
                    <a:gd name="T2" fmla="*/ 0 w 18"/>
                    <a:gd name="T3" fmla="*/ 1 h 19"/>
                    <a:gd name="T4" fmla="*/ 2 w 18"/>
                    <a:gd name="T5" fmla="*/ 2 h 19"/>
                    <a:gd name="T6" fmla="*/ 4 w 18"/>
                    <a:gd name="T7" fmla="*/ 5 h 19"/>
                    <a:gd name="T8" fmla="*/ 6 w 18"/>
                    <a:gd name="T9" fmla="*/ 7 h 19"/>
                    <a:gd name="T10" fmla="*/ 8 w 18"/>
                    <a:gd name="T11" fmla="*/ 9 h 19"/>
                    <a:gd name="T12" fmla="*/ 10 w 18"/>
                    <a:gd name="T13" fmla="*/ 12 h 19"/>
                    <a:gd name="T14" fmla="*/ 12 w 18"/>
                    <a:gd name="T15" fmla="*/ 14 h 19"/>
                    <a:gd name="T16" fmla="*/ 15 w 18"/>
                    <a:gd name="T17" fmla="*/ 16 h 19"/>
                    <a:gd name="T18" fmla="*/ 17 w 18"/>
                    <a:gd name="T19" fmla="*/ 19 h 19"/>
                    <a:gd name="T20" fmla="*/ 18 w 18"/>
                    <a:gd name="T21" fmla="*/ 18 h 19"/>
                    <a:gd name="T22" fmla="*/ 16 w 18"/>
                    <a:gd name="T23" fmla="*/ 16 h 19"/>
                    <a:gd name="T24" fmla="*/ 14 w 18"/>
                    <a:gd name="T25" fmla="*/ 13 h 19"/>
                    <a:gd name="T26" fmla="*/ 12 w 18"/>
                    <a:gd name="T27" fmla="*/ 11 h 19"/>
                    <a:gd name="T28" fmla="*/ 9 w 18"/>
                    <a:gd name="T29" fmla="*/ 8 h 19"/>
                    <a:gd name="T30" fmla="*/ 7 w 18"/>
                    <a:gd name="T31" fmla="*/ 6 h 19"/>
                    <a:gd name="T32" fmla="*/ 5 w 18"/>
                    <a:gd name="T33" fmla="*/ 4 h 19"/>
                    <a:gd name="T34" fmla="*/ 2 w 18"/>
                    <a:gd name="T35" fmla="*/ 2 h 19"/>
                    <a:gd name="T36" fmla="*/ 1 w 18"/>
                    <a:gd name="T37" fmla="*/ 0 h 19"/>
                    <a:gd name="T38" fmla="*/ 1 w 18"/>
                    <a:gd name="T39" fmla="*/ 0 h 19"/>
                    <a:gd name="T40" fmla="*/ 0 w 18"/>
                    <a:gd name="T41" fmla="*/ 1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9"/>
                    <a:gd name="T65" fmla="*/ 18 w 1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9">
                      <a:moveTo>
                        <a:pt x="0" y="1"/>
                      </a:moveTo>
                      <a:lnTo>
                        <a:pt x="0" y="1"/>
                      </a:lnTo>
                      <a:lnTo>
                        <a:pt x="2" y="2"/>
                      </a:lnTo>
                      <a:lnTo>
                        <a:pt x="4" y="5"/>
                      </a:lnTo>
                      <a:lnTo>
                        <a:pt x="6" y="7"/>
                      </a:lnTo>
                      <a:lnTo>
                        <a:pt x="8" y="9"/>
                      </a:lnTo>
                      <a:lnTo>
                        <a:pt x="10" y="12"/>
                      </a:lnTo>
                      <a:lnTo>
                        <a:pt x="12" y="14"/>
                      </a:lnTo>
                      <a:lnTo>
                        <a:pt x="15" y="16"/>
                      </a:lnTo>
                      <a:lnTo>
                        <a:pt x="17" y="19"/>
                      </a:lnTo>
                      <a:lnTo>
                        <a:pt x="18" y="18"/>
                      </a:lnTo>
                      <a:lnTo>
                        <a:pt x="16" y="16"/>
                      </a:lnTo>
                      <a:lnTo>
                        <a:pt x="14" y="13"/>
                      </a:lnTo>
                      <a:lnTo>
                        <a:pt x="12" y="11"/>
                      </a:lnTo>
                      <a:lnTo>
                        <a:pt x="9" y="8"/>
                      </a:lnTo>
                      <a:lnTo>
                        <a:pt x="7" y="6"/>
                      </a:lnTo>
                      <a:lnTo>
                        <a:pt x="5" y="4"/>
                      </a:lnTo>
                      <a:lnTo>
                        <a:pt x="2" y="2"/>
                      </a:lnTo>
                      <a:lnTo>
                        <a:pt x="1" y="0"/>
                      </a:lnTo>
                      <a:lnTo>
                        <a:pt x="0" y="1"/>
                      </a:lnTo>
                      <a:close/>
                    </a:path>
                  </a:pathLst>
                </a:custGeom>
                <a:solidFill>
                  <a:srgbClr val="000000"/>
                </a:solidFill>
                <a:ln w="9525">
                  <a:noFill/>
                  <a:round/>
                  <a:headEnd/>
                  <a:tailEnd/>
                </a:ln>
              </p:spPr>
              <p:txBody>
                <a:bodyPr/>
                <a:lstStyle/>
                <a:p>
                  <a:endParaRPr lang="en-US"/>
                </a:p>
              </p:txBody>
            </p:sp>
            <p:sp>
              <p:nvSpPr>
                <p:cNvPr id="3639" name="Freeform 700"/>
                <p:cNvSpPr>
                  <a:spLocks/>
                </p:cNvSpPr>
                <p:nvPr/>
              </p:nvSpPr>
              <p:spPr bwMode="gray">
                <a:xfrm>
                  <a:off x="3895" y="3393"/>
                  <a:ext cx="22" cy="17"/>
                </a:xfrm>
                <a:custGeom>
                  <a:avLst/>
                  <a:gdLst>
                    <a:gd name="T0" fmla="*/ 0 w 22"/>
                    <a:gd name="T1" fmla="*/ 2 h 17"/>
                    <a:gd name="T2" fmla="*/ 0 w 22"/>
                    <a:gd name="T3" fmla="*/ 2 h 17"/>
                    <a:gd name="T4" fmla="*/ 2 w 22"/>
                    <a:gd name="T5" fmla="*/ 2 h 17"/>
                    <a:gd name="T6" fmla="*/ 3 w 22"/>
                    <a:gd name="T7" fmla="*/ 3 h 17"/>
                    <a:gd name="T8" fmla="*/ 4 w 22"/>
                    <a:gd name="T9" fmla="*/ 4 h 17"/>
                    <a:gd name="T10" fmla="*/ 6 w 22"/>
                    <a:gd name="T11" fmla="*/ 5 h 17"/>
                    <a:gd name="T12" fmla="*/ 6 w 22"/>
                    <a:gd name="T13" fmla="*/ 6 h 17"/>
                    <a:gd name="T14" fmla="*/ 7 w 22"/>
                    <a:gd name="T15" fmla="*/ 7 h 17"/>
                    <a:gd name="T16" fmla="*/ 9 w 22"/>
                    <a:gd name="T17" fmla="*/ 8 h 17"/>
                    <a:gd name="T18" fmla="*/ 10 w 22"/>
                    <a:gd name="T19" fmla="*/ 9 h 17"/>
                    <a:gd name="T20" fmla="*/ 11 w 22"/>
                    <a:gd name="T21" fmla="*/ 10 h 17"/>
                    <a:gd name="T22" fmla="*/ 13 w 22"/>
                    <a:gd name="T23" fmla="*/ 11 h 17"/>
                    <a:gd name="T24" fmla="*/ 14 w 22"/>
                    <a:gd name="T25" fmla="*/ 12 h 17"/>
                    <a:gd name="T26" fmla="*/ 15 w 22"/>
                    <a:gd name="T27" fmla="*/ 13 h 17"/>
                    <a:gd name="T28" fmla="*/ 17 w 22"/>
                    <a:gd name="T29" fmla="*/ 14 h 17"/>
                    <a:gd name="T30" fmla="*/ 18 w 22"/>
                    <a:gd name="T31" fmla="*/ 15 h 17"/>
                    <a:gd name="T32" fmla="*/ 19 w 22"/>
                    <a:gd name="T33" fmla="*/ 16 h 17"/>
                    <a:gd name="T34" fmla="*/ 21 w 22"/>
                    <a:gd name="T35" fmla="*/ 17 h 17"/>
                    <a:gd name="T36" fmla="*/ 22 w 22"/>
                    <a:gd name="T37" fmla="*/ 16 h 17"/>
                    <a:gd name="T38" fmla="*/ 20 w 22"/>
                    <a:gd name="T39" fmla="*/ 15 h 17"/>
                    <a:gd name="T40" fmla="*/ 19 w 22"/>
                    <a:gd name="T41" fmla="*/ 14 h 17"/>
                    <a:gd name="T42" fmla="*/ 18 w 22"/>
                    <a:gd name="T43" fmla="*/ 13 h 17"/>
                    <a:gd name="T44" fmla="*/ 16 w 22"/>
                    <a:gd name="T45" fmla="*/ 12 h 17"/>
                    <a:gd name="T46" fmla="*/ 15 w 22"/>
                    <a:gd name="T47" fmla="*/ 11 h 17"/>
                    <a:gd name="T48" fmla="*/ 14 w 22"/>
                    <a:gd name="T49" fmla="*/ 10 h 17"/>
                    <a:gd name="T50" fmla="*/ 12 w 22"/>
                    <a:gd name="T51" fmla="*/ 9 h 17"/>
                    <a:gd name="T52" fmla="*/ 11 w 22"/>
                    <a:gd name="T53" fmla="*/ 8 h 17"/>
                    <a:gd name="T54" fmla="*/ 10 w 22"/>
                    <a:gd name="T55" fmla="*/ 7 h 17"/>
                    <a:gd name="T56" fmla="*/ 8 w 22"/>
                    <a:gd name="T57" fmla="*/ 6 h 17"/>
                    <a:gd name="T58" fmla="*/ 7 w 22"/>
                    <a:gd name="T59" fmla="*/ 5 h 17"/>
                    <a:gd name="T60" fmla="*/ 6 w 22"/>
                    <a:gd name="T61" fmla="*/ 4 h 17"/>
                    <a:gd name="T62" fmla="*/ 5 w 22"/>
                    <a:gd name="T63" fmla="*/ 3 h 17"/>
                    <a:gd name="T64" fmla="*/ 4 w 22"/>
                    <a:gd name="T65" fmla="*/ 2 h 17"/>
                    <a:gd name="T66" fmla="*/ 2 w 22"/>
                    <a:gd name="T67" fmla="*/ 1 h 17"/>
                    <a:gd name="T68" fmla="*/ 1 w 22"/>
                    <a:gd name="T69" fmla="*/ 0 h 17"/>
                    <a:gd name="T70" fmla="*/ 1 w 22"/>
                    <a:gd name="T71" fmla="*/ 0 h 17"/>
                    <a:gd name="T72" fmla="*/ 0 w 22"/>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17"/>
                    <a:gd name="T113" fmla="*/ 22 w 22"/>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17">
                      <a:moveTo>
                        <a:pt x="0" y="2"/>
                      </a:moveTo>
                      <a:lnTo>
                        <a:pt x="0" y="2"/>
                      </a:lnTo>
                      <a:lnTo>
                        <a:pt x="2" y="2"/>
                      </a:lnTo>
                      <a:lnTo>
                        <a:pt x="3" y="3"/>
                      </a:lnTo>
                      <a:lnTo>
                        <a:pt x="4" y="4"/>
                      </a:lnTo>
                      <a:lnTo>
                        <a:pt x="6" y="5"/>
                      </a:lnTo>
                      <a:lnTo>
                        <a:pt x="6" y="6"/>
                      </a:lnTo>
                      <a:lnTo>
                        <a:pt x="7" y="7"/>
                      </a:lnTo>
                      <a:lnTo>
                        <a:pt x="9" y="8"/>
                      </a:lnTo>
                      <a:lnTo>
                        <a:pt x="10" y="9"/>
                      </a:lnTo>
                      <a:lnTo>
                        <a:pt x="11" y="10"/>
                      </a:lnTo>
                      <a:lnTo>
                        <a:pt x="13" y="11"/>
                      </a:lnTo>
                      <a:lnTo>
                        <a:pt x="14" y="12"/>
                      </a:lnTo>
                      <a:lnTo>
                        <a:pt x="15" y="13"/>
                      </a:lnTo>
                      <a:lnTo>
                        <a:pt x="17" y="14"/>
                      </a:lnTo>
                      <a:lnTo>
                        <a:pt x="18" y="15"/>
                      </a:lnTo>
                      <a:lnTo>
                        <a:pt x="19" y="16"/>
                      </a:lnTo>
                      <a:lnTo>
                        <a:pt x="21" y="17"/>
                      </a:lnTo>
                      <a:lnTo>
                        <a:pt x="22" y="16"/>
                      </a:lnTo>
                      <a:lnTo>
                        <a:pt x="20" y="15"/>
                      </a:lnTo>
                      <a:lnTo>
                        <a:pt x="19" y="14"/>
                      </a:lnTo>
                      <a:lnTo>
                        <a:pt x="18" y="13"/>
                      </a:lnTo>
                      <a:lnTo>
                        <a:pt x="16" y="12"/>
                      </a:lnTo>
                      <a:lnTo>
                        <a:pt x="15" y="11"/>
                      </a:lnTo>
                      <a:lnTo>
                        <a:pt x="14" y="10"/>
                      </a:lnTo>
                      <a:lnTo>
                        <a:pt x="12" y="9"/>
                      </a:lnTo>
                      <a:lnTo>
                        <a:pt x="11" y="8"/>
                      </a:lnTo>
                      <a:lnTo>
                        <a:pt x="10" y="7"/>
                      </a:lnTo>
                      <a:lnTo>
                        <a:pt x="8" y="6"/>
                      </a:lnTo>
                      <a:lnTo>
                        <a:pt x="7" y="5"/>
                      </a:lnTo>
                      <a:lnTo>
                        <a:pt x="6" y="4"/>
                      </a:lnTo>
                      <a:lnTo>
                        <a:pt x="5" y="3"/>
                      </a:lnTo>
                      <a:lnTo>
                        <a:pt x="4" y="2"/>
                      </a:lnTo>
                      <a:lnTo>
                        <a:pt x="2" y="1"/>
                      </a:lnTo>
                      <a:lnTo>
                        <a:pt x="1" y="0"/>
                      </a:lnTo>
                      <a:lnTo>
                        <a:pt x="0" y="2"/>
                      </a:lnTo>
                      <a:close/>
                    </a:path>
                  </a:pathLst>
                </a:custGeom>
                <a:solidFill>
                  <a:srgbClr val="000000"/>
                </a:solidFill>
                <a:ln w="9525">
                  <a:noFill/>
                  <a:round/>
                  <a:headEnd/>
                  <a:tailEnd/>
                </a:ln>
              </p:spPr>
              <p:txBody>
                <a:bodyPr/>
                <a:lstStyle/>
                <a:p>
                  <a:endParaRPr lang="en-US"/>
                </a:p>
              </p:txBody>
            </p:sp>
            <p:sp>
              <p:nvSpPr>
                <p:cNvPr id="3640" name="Freeform 701"/>
                <p:cNvSpPr>
                  <a:spLocks/>
                </p:cNvSpPr>
                <p:nvPr/>
              </p:nvSpPr>
              <p:spPr bwMode="gray">
                <a:xfrm>
                  <a:off x="3885" y="3390"/>
                  <a:ext cx="11" cy="5"/>
                </a:xfrm>
                <a:custGeom>
                  <a:avLst/>
                  <a:gdLst>
                    <a:gd name="T0" fmla="*/ 0 w 11"/>
                    <a:gd name="T1" fmla="*/ 1 h 5"/>
                    <a:gd name="T2" fmla="*/ 0 w 11"/>
                    <a:gd name="T3" fmla="*/ 1 h 5"/>
                    <a:gd name="T4" fmla="*/ 1 w 11"/>
                    <a:gd name="T5" fmla="*/ 1 h 5"/>
                    <a:gd name="T6" fmla="*/ 2 w 11"/>
                    <a:gd name="T7" fmla="*/ 1 h 5"/>
                    <a:gd name="T8" fmla="*/ 4 w 11"/>
                    <a:gd name="T9" fmla="*/ 2 h 5"/>
                    <a:gd name="T10" fmla="*/ 5 w 11"/>
                    <a:gd name="T11" fmla="*/ 2 h 5"/>
                    <a:gd name="T12" fmla="*/ 6 w 11"/>
                    <a:gd name="T13" fmla="*/ 3 h 5"/>
                    <a:gd name="T14" fmla="*/ 8 w 11"/>
                    <a:gd name="T15" fmla="*/ 3 h 5"/>
                    <a:gd name="T16" fmla="*/ 9 w 11"/>
                    <a:gd name="T17" fmla="*/ 4 h 5"/>
                    <a:gd name="T18" fmla="*/ 10 w 11"/>
                    <a:gd name="T19" fmla="*/ 5 h 5"/>
                    <a:gd name="T20" fmla="*/ 11 w 11"/>
                    <a:gd name="T21" fmla="*/ 3 h 5"/>
                    <a:gd name="T22" fmla="*/ 10 w 11"/>
                    <a:gd name="T23" fmla="*/ 2 h 5"/>
                    <a:gd name="T24" fmla="*/ 8 w 11"/>
                    <a:gd name="T25" fmla="*/ 2 h 5"/>
                    <a:gd name="T26" fmla="*/ 7 w 11"/>
                    <a:gd name="T27" fmla="*/ 1 h 5"/>
                    <a:gd name="T28" fmla="*/ 6 w 11"/>
                    <a:gd name="T29" fmla="*/ 1 h 5"/>
                    <a:gd name="T30" fmla="*/ 4 w 11"/>
                    <a:gd name="T31" fmla="*/ 1 h 5"/>
                    <a:gd name="T32" fmla="*/ 3 w 11"/>
                    <a:gd name="T33" fmla="*/ 1 h 5"/>
                    <a:gd name="T34" fmla="*/ 2 w 11"/>
                    <a:gd name="T35" fmla="*/ 0 h 5"/>
                    <a:gd name="T36" fmla="*/ 0 w 11"/>
                    <a:gd name="T37" fmla="*/ 0 h 5"/>
                    <a:gd name="T38" fmla="*/ 0 w 11"/>
                    <a:gd name="T39" fmla="*/ 0 h 5"/>
                    <a:gd name="T40" fmla="*/ 0 w 11"/>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
                    <a:gd name="T65" fmla="*/ 11 w 11"/>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
                      <a:moveTo>
                        <a:pt x="0" y="1"/>
                      </a:moveTo>
                      <a:lnTo>
                        <a:pt x="0" y="1"/>
                      </a:lnTo>
                      <a:lnTo>
                        <a:pt x="1" y="1"/>
                      </a:lnTo>
                      <a:lnTo>
                        <a:pt x="2" y="1"/>
                      </a:lnTo>
                      <a:lnTo>
                        <a:pt x="4" y="2"/>
                      </a:lnTo>
                      <a:lnTo>
                        <a:pt x="5" y="2"/>
                      </a:lnTo>
                      <a:lnTo>
                        <a:pt x="6" y="3"/>
                      </a:lnTo>
                      <a:lnTo>
                        <a:pt x="8" y="3"/>
                      </a:lnTo>
                      <a:lnTo>
                        <a:pt x="9" y="4"/>
                      </a:lnTo>
                      <a:lnTo>
                        <a:pt x="10" y="5"/>
                      </a:lnTo>
                      <a:lnTo>
                        <a:pt x="11" y="3"/>
                      </a:lnTo>
                      <a:lnTo>
                        <a:pt x="10" y="2"/>
                      </a:lnTo>
                      <a:lnTo>
                        <a:pt x="8" y="2"/>
                      </a:lnTo>
                      <a:lnTo>
                        <a:pt x="7" y="1"/>
                      </a:lnTo>
                      <a:lnTo>
                        <a:pt x="6" y="1"/>
                      </a:lnTo>
                      <a:lnTo>
                        <a:pt x="4" y="1"/>
                      </a:lnTo>
                      <a:lnTo>
                        <a:pt x="3" y="1"/>
                      </a:lnTo>
                      <a:lnTo>
                        <a:pt x="2" y="0"/>
                      </a:lnTo>
                      <a:lnTo>
                        <a:pt x="0" y="0"/>
                      </a:lnTo>
                      <a:lnTo>
                        <a:pt x="0" y="1"/>
                      </a:lnTo>
                      <a:close/>
                    </a:path>
                  </a:pathLst>
                </a:custGeom>
                <a:solidFill>
                  <a:srgbClr val="000000"/>
                </a:solidFill>
                <a:ln w="9525">
                  <a:noFill/>
                  <a:round/>
                  <a:headEnd/>
                  <a:tailEnd/>
                </a:ln>
              </p:spPr>
              <p:txBody>
                <a:bodyPr/>
                <a:lstStyle/>
                <a:p>
                  <a:endParaRPr lang="en-US"/>
                </a:p>
              </p:txBody>
            </p:sp>
            <p:sp>
              <p:nvSpPr>
                <p:cNvPr id="3641" name="Freeform 702"/>
                <p:cNvSpPr>
                  <a:spLocks/>
                </p:cNvSpPr>
                <p:nvPr/>
              </p:nvSpPr>
              <p:spPr bwMode="gray">
                <a:xfrm>
                  <a:off x="3871" y="3389"/>
                  <a:ext cx="14" cy="2"/>
                </a:xfrm>
                <a:custGeom>
                  <a:avLst/>
                  <a:gdLst>
                    <a:gd name="T0" fmla="*/ 2 w 14"/>
                    <a:gd name="T1" fmla="*/ 2 h 2"/>
                    <a:gd name="T2" fmla="*/ 1 w 14"/>
                    <a:gd name="T3" fmla="*/ 2 h 2"/>
                    <a:gd name="T4" fmla="*/ 3 w 14"/>
                    <a:gd name="T5" fmla="*/ 2 h 2"/>
                    <a:gd name="T6" fmla="*/ 5 w 14"/>
                    <a:gd name="T7" fmla="*/ 2 h 2"/>
                    <a:gd name="T8" fmla="*/ 6 w 14"/>
                    <a:gd name="T9" fmla="*/ 2 h 2"/>
                    <a:gd name="T10" fmla="*/ 8 w 14"/>
                    <a:gd name="T11" fmla="*/ 2 h 2"/>
                    <a:gd name="T12" fmla="*/ 10 w 14"/>
                    <a:gd name="T13" fmla="*/ 2 h 2"/>
                    <a:gd name="T14" fmla="*/ 12 w 14"/>
                    <a:gd name="T15" fmla="*/ 2 h 2"/>
                    <a:gd name="T16" fmla="*/ 13 w 14"/>
                    <a:gd name="T17" fmla="*/ 2 h 2"/>
                    <a:gd name="T18" fmla="*/ 14 w 14"/>
                    <a:gd name="T19" fmla="*/ 2 h 2"/>
                    <a:gd name="T20" fmla="*/ 14 w 14"/>
                    <a:gd name="T21" fmla="*/ 1 h 2"/>
                    <a:gd name="T22" fmla="*/ 13 w 14"/>
                    <a:gd name="T23" fmla="*/ 1 h 2"/>
                    <a:gd name="T24" fmla="*/ 12 w 14"/>
                    <a:gd name="T25" fmla="*/ 1 h 2"/>
                    <a:gd name="T26" fmla="*/ 10 w 14"/>
                    <a:gd name="T27" fmla="*/ 0 h 2"/>
                    <a:gd name="T28" fmla="*/ 8 w 14"/>
                    <a:gd name="T29" fmla="*/ 1 h 2"/>
                    <a:gd name="T30" fmla="*/ 6 w 14"/>
                    <a:gd name="T31" fmla="*/ 1 h 2"/>
                    <a:gd name="T32" fmla="*/ 5 w 14"/>
                    <a:gd name="T33" fmla="*/ 1 h 2"/>
                    <a:gd name="T34" fmla="*/ 3 w 14"/>
                    <a:gd name="T35" fmla="*/ 1 h 2"/>
                    <a:gd name="T36" fmla="*/ 1 w 14"/>
                    <a:gd name="T37" fmla="*/ 2 h 2"/>
                    <a:gd name="T38" fmla="*/ 0 w 14"/>
                    <a:gd name="T39" fmla="*/ 2 h 2"/>
                    <a:gd name="T40" fmla="*/ 1 w 14"/>
                    <a:gd name="T41" fmla="*/ 2 h 2"/>
                    <a:gd name="T42" fmla="*/ 0 w 14"/>
                    <a:gd name="T43" fmla="*/ 2 h 2"/>
                    <a:gd name="T44" fmla="*/ 0 w 14"/>
                    <a:gd name="T45" fmla="*/ 2 h 2"/>
                    <a:gd name="T46" fmla="*/ 2 w 14"/>
                    <a:gd name="T47" fmla="*/ 2 h 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2"/>
                    <a:gd name="T74" fmla="*/ 14 w 14"/>
                    <a:gd name="T75" fmla="*/ 2 h 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2">
                      <a:moveTo>
                        <a:pt x="2" y="2"/>
                      </a:moveTo>
                      <a:lnTo>
                        <a:pt x="1" y="2"/>
                      </a:lnTo>
                      <a:lnTo>
                        <a:pt x="3" y="2"/>
                      </a:lnTo>
                      <a:lnTo>
                        <a:pt x="5" y="2"/>
                      </a:lnTo>
                      <a:lnTo>
                        <a:pt x="6" y="2"/>
                      </a:lnTo>
                      <a:lnTo>
                        <a:pt x="8" y="2"/>
                      </a:lnTo>
                      <a:lnTo>
                        <a:pt x="10" y="2"/>
                      </a:lnTo>
                      <a:lnTo>
                        <a:pt x="12" y="2"/>
                      </a:lnTo>
                      <a:lnTo>
                        <a:pt x="13" y="2"/>
                      </a:lnTo>
                      <a:lnTo>
                        <a:pt x="14" y="2"/>
                      </a:lnTo>
                      <a:lnTo>
                        <a:pt x="14" y="1"/>
                      </a:lnTo>
                      <a:lnTo>
                        <a:pt x="13" y="1"/>
                      </a:lnTo>
                      <a:lnTo>
                        <a:pt x="12" y="1"/>
                      </a:lnTo>
                      <a:lnTo>
                        <a:pt x="10" y="0"/>
                      </a:lnTo>
                      <a:lnTo>
                        <a:pt x="8" y="1"/>
                      </a:lnTo>
                      <a:lnTo>
                        <a:pt x="6" y="1"/>
                      </a:lnTo>
                      <a:lnTo>
                        <a:pt x="5" y="1"/>
                      </a:lnTo>
                      <a:lnTo>
                        <a:pt x="3" y="1"/>
                      </a:lnTo>
                      <a:lnTo>
                        <a:pt x="1" y="2"/>
                      </a:lnTo>
                      <a:lnTo>
                        <a:pt x="0" y="2"/>
                      </a:lnTo>
                      <a:lnTo>
                        <a:pt x="1" y="2"/>
                      </a:lnTo>
                      <a:lnTo>
                        <a:pt x="0" y="2"/>
                      </a:lnTo>
                      <a:lnTo>
                        <a:pt x="2" y="2"/>
                      </a:lnTo>
                      <a:close/>
                    </a:path>
                  </a:pathLst>
                </a:custGeom>
                <a:solidFill>
                  <a:srgbClr val="000000"/>
                </a:solidFill>
                <a:ln w="9525">
                  <a:noFill/>
                  <a:round/>
                  <a:headEnd/>
                  <a:tailEnd/>
                </a:ln>
              </p:spPr>
              <p:txBody>
                <a:bodyPr/>
                <a:lstStyle/>
                <a:p>
                  <a:endParaRPr lang="en-US"/>
                </a:p>
              </p:txBody>
            </p:sp>
          </p:grpSp>
          <p:sp>
            <p:nvSpPr>
              <p:cNvPr id="3341" name="Freeform 703"/>
              <p:cNvSpPr>
                <a:spLocks/>
              </p:cNvSpPr>
              <p:nvPr/>
            </p:nvSpPr>
            <p:spPr bwMode="gray">
              <a:xfrm>
                <a:off x="3871" y="3391"/>
                <a:ext cx="2" cy="7"/>
              </a:xfrm>
              <a:custGeom>
                <a:avLst/>
                <a:gdLst>
                  <a:gd name="T0" fmla="*/ 0 w 2"/>
                  <a:gd name="T1" fmla="*/ 0 h 7"/>
                  <a:gd name="T2" fmla="*/ 2 w 2"/>
                  <a:gd name="T3" fmla="*/ 0 h 7"/>
                  <a:gd name="T4" fmla="*/ 2 w 2"/>
                  <a:gd name="T5" fmla="*/ 0 h 7"/>
                  <a:gd name="T6" fmla="*/ 0 w 2"/>
                  <a:gd name="T7" fmla="*/ 0 h 7"/>
                  <a:gd name="T8" fmla="*/ 0 w 2"/>
                  <a:gd name="T9" fmla="*/ 0 h 7"/>
                  <a:gd name="T10" fmla="*/ 2 w 2"/>
                  <a:gd name="T11" fmla="*/ 0 h 7"/>
                  <a:gd name="T12" fmla="*/ 0 w 2"/>
                  <a:gd name="T13" fmla="*/ 0 h 7"/>
                  <a:gd name="T14" fmla="*/ 2 w 2"/>
                  <a:gd name="T15" fmla="*/ 7 h 7"/>
                  <a:gd name="T16" fmla="*/ 2 w 2"/>
                  <a:gd name="T17" fmla="*/ 0 h 7"/>
                  <a:gd name="T18" fmla="*/ 0 w 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7"/>
                  <a:gd name="T32" fmla="*/ 2 w 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7">
                    <a:moveTo>
                      <a:pt x="0" y="0"/>
                    </a:moveTo>
                    <a:lnTo>
                      <a:pt x="2" y="0"/>
                    </a:lnTo>
                    <a:lnTo>
                      <a:pt x="0" y="0"/>
                    </a:lnTo>
                    <a:lnTo>
                      <a:pt x="2" y="0"/>
                    </a:lnTo>
                    <a:lnTo>
                      <a:pt x="0" y="0"/>
                    </a:lnTo>
                    <a:lnTo>
                      <a:pt x="2" y="7"/>
                    </a:lnTo>
                    <a:lnTo>
                      <a:pt x="2" y="0"/>
                    </a:lnTo>
                    <a:lnTo>
                      <a:pt x="0" y="0"/>
                    </a:lnTo>
                    <a:close/>
                  </a:path>
                </a:pathLst>
              </a:custGeom>
              <a:solidFill>
                <a:srgbClr val="000000"/>
              </a:solidFill>
              <a:ln w="9525">
                <a:noFill/>
                <a:round/>
                <a:headEnd/>
                <a:tailEnd/>
              </a:ln>
            </p:spPr>
            <p:txBody>
              <a:bodyPr/>
              <a:lstStyle/>
              <a:p>
                <a:endParaRPr lang="en-US"/>
              </a:p>
            </p:txBody>
          </p:sp>
          <p:sp>
            <p:nvSpPr>
              <p:cNvPr id="3342" name="Freeform 704"/>
              <p:cNvSpPr>
                <a:spLocks/>
              </p:cNvSpPr>
              <p:nvPr/>
            </p:nvSpPr>
            <p:spPr bwMode="gray">
              <a:xfrm>
                <a:off x="3870" y="3390"/>
                <a:ext cx="3" cy="1"/>
              </a:xfrm>
              <a:custGeom>
                <a:avLst/>
                <a:gdLst>
                  <a:gd name="T0" fmla="*/ 0 w 3"/>
                  <a:gd name="T1" fmla="*/ 1 h 1"/>
                  <a:gd name="T2" fmla="*/ 0 w 3"/>
                  <a:gd name="T3" fmla="*/ 1 h 1"/>
                  <a:gd name="T4" fmla="*/ 1 w 3"/>
                  <a:gd name="T5" fmla="*/ 1 h 1"/>
                  <a:gd name="T6" fmla="*/ 1 w 3"/>
                  <a:gd name="T7" fmla="*/ 1 h 1"/>
                  <a:gd name="T8" fmla="*/ 1 w 3"/>
                  <a:gd name="T9" fmla="*/ 1 h 1"/>
                  <a:gd name="T10" fmla="*/ 1 w 3"/>
                  <a:gd name="T11" fmla="*/ 1 h 1"/>
                  <a:gd name="T12" fmla="*/ 3 w 3"/>
                  <a:gd name="T13" fmla="*/ 1 h 1"/>
                  <a:gd name="T14" fmla="*/ 3 w 3"/>
                  <a:gd name="T15" fmla="*/ 1 h 1"/>
                  <a:gd name="T16" fmla="*/ 2 w 3"/>
                  <a:gd name="T17" fmla="*/ 0 h 1"/>
                  <a:gd name="T18" fmla="*/ 1 w 3"/>
                  <a:gd name="T19" fmla="*/ 0 h 1"/>
                  <a:gd name="T20" fmla="*/ 1 w 3"/>
                  <a:gd name="T21" fmla="*/ 0 h 1"/>
                  <a:gd name="T22" fmla="*/ 1 w 3"/>
                  <a:gd name="T23" fmla="*/ 0 h 1"/>
                  <a:gd name="T24" fmla="*/ 0 w 3"/>
                  <a:gd name="T25" fmla="*/ 1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
                  <a:gd name="T41" fmla="*/ 3 w 3"/>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
                    <a:moveTo>
                      <a:pt x="0" y="1"/>
                    </a:moveTo>
                    <a:lnTo>
                      <a:pt x="0" y="1"/>
                    </a:lnTo>
                    <a:lnTo>
                      <a:pt x="1" y="1"/>
                    </a:lnTo>
                    <a:lnTo>
                      <a:pt x="3" y="1"/>
                    </a:lnTo>
                    <a:lnTo>
                      <a:pt x="2" y="0"/>
                    </a:lnTo>
                    <a:lnTo>
                      <a:pt x="1" y="0"/>
                    </a:lnTo>
                    <a:lnTo>
                      <a:pt x="0" y="1"/>
                    </a:lnTo>
                    <a:close/>
                  </a:path>
                </a:pathLst>
              </a:custGeom>
              <a:solidFill>
                <a:srgbClr val="000000"/>
              </a:solidFill>
              <a:ln w="9525">
                <a:noFill/>
                <a:round/>
                <a:headEnd/>
                <a:tailEnd/>
              </a:ln>
            </p:spPr>
            <p:txBody>
              <a:bodyPr/>
              <a:lstStyle/>
              <a:p>
                <a:endParaRPr lang="en-US"/>
              </a:p>
            </p:txBody>
          </p:sp>
          <p:sp>
            <p:nvSpPr>
              <p:cNvPr id="3343" name="Freeform 705"/>
              <p:cNvSpPr>
                <a:spLocks/>
              </p:cNvSpPr>
              <p:nvPr/>
            </p:nvSpPr>
            <p:spPr bwMode="gray">
              <a:xfrm>
                <a:off x="3859" y="3388"/>
                <a:ext cx="12" cy="6"/>
              </a:xfrm>
              <a:custGeom>
                <a:avLst/>
                <a:gdLst>
                  <a:gd name="T0" fmla="*/ 0 w 12"/>
                  <a:gd name="T1" fmla="*/ 3 h 6"/>
                  <a:gd name="T2" fmla="*/ 2 w 12"/>
                  <a:gd name="T3" fmla="*/ 3 h 6"/>
                  <a:gd name="T4" fmla="*/ 2 w 12"/>
                  <a:gd name="T5" fmla="*/ 3 h 6"/>
                  <a:gd name="T6" fmla="*/ 3 w 12"/>
                  <a:gd name="T7" fmla="*/ 3 h 6"/>
                  <a:gd name="T8" fmla="*/ 4 w 12"/>
                  <a:gd name="T9" fmla="*/ 3 h 6"/>
                  <a:gd name="T10" fmla="*/ 6 w 12"/>
                  <a:gd name="T11" fmla="*/ 2 h 6"/>
                  <a:gd name="T12" fmla="*/ 7 w 12"/>
                  <a:gd name="T13" fmla="*/ 2 h 6"/>
                  <a:gd name="T14" fmla="*/ 9 w 12"/>
                  <a:gd name="T15" fmla="*/ 2 h 6"/>
                  <a:gd name="T16" fmla="*/ 10 w 12"/>
                  <a:gd name="T17" fmla="*/ 2 h 6"/>
                  <a:gd name="T18" fmla="*/ 11 w 12"/>
                  <a:gd name="T19" fmla="*/ 3 h 6"/>
                  <a:gd name="T20" fmla="*/ 12 w 12"/>
                  <a:gd name="T21" fmla="*/ 2 h 6"/>
                  <a:gd name="T22" fmla="*/ 10 w 12"/>
                  <a:gd name="T23" fmla="*/ 1 h 6"/>
                  <a:gd name="T24" fmla="*/ 9 w 12"/>
                  <a:gd name="T25" fmla="*/ 1 h 6"/>
                  <a:gd name="T26" fmla="*/ 7 w 12"/>
                  <a:gd name="T27" fmla="*/ 0 h 6"/>
                  <a:gd name="T28" fmla="*/ 6 w 12"/>
                  <a:gd name="T29" fmla="*/ 1 h 6"/>
                  <a:gd name="T30" fmla="*/ 4 w 12"/>
                  <a:gd name="T31" fmla="*/ 1 h 6"/>
                  <a:gd name="T32" fmla="*/ 3 w 12"/>
                  <a:gd name="T33" fmla="*/ 2 h 6"/>
                  <a:gd name="T34" fmla="*/ 1 w 12"/>
                  <a:gd name="T35" fmla="*/ 3 h 6"/>
                  <a:gd name="T36" fmla="*/ 0 w 12"/>
                  <a:gd name="T37" fmla="*/ 3 h 6"/>
                  <a:gd name="T38" fmla="*/ 2 w 12"/>
                  <a:gd name="T39" fmla="*/ 3 h 6"/>
                  <a:gd name="T40" fmla="*/ 0 w 12"/>
                  <a:gd name="T41" fmla="*/ 3 h 6"/>
                  <a:gd name="T42" fmla="*/ 0 w 12"/>
                  <a:gd name="T43" fmla="*/ 6 h 6"/>
                  <a:gd name="T44" fmla="*/ 2 w 12"/>
                  <a:gd name="T45" fmla="*/ 3 h 6"/>
                  <a:gd name="T46" fmla="*/ 0 w 12"/>
                  <a:gd name="T47" fmla="*/ 3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6"/>
                  <a:gd name="T74" fmla="*/ 12 w 12"/>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6">
                    <a:moveTo>
                      <a:pt x="0" y="3"/>
                    </a:moveTo>
                    <a:lnTo>
                      <a:pt x="2" y="3"/>
                    </a:lnTo>
                    <a:lnTo>
                      <a:pt x="3" y="3"/>
                    </a:lnTo>
                    <a:lnTo>
                      <a:pt x="4" y="3"/>
                    </a:lnTo>
                    <a:lnTo>
                      <a:pt x="6" y="2"/>
                    </a:lnTo>
                    <a:lnTo>
                      <a:pt x="7" y="2"/>
                    </a:lnTo>
                    <a:lnTo>
                      <a:pt x="9" y="2"/>
                    </a:lnTo>
                    <a:lnTo>
                      <a:pt x="10" y="2"/>
                    </a:lnTo>
                    <a:lnTo>
                      <a:pt x="11" y="3"/>
                    </a:lnTo>
                    <a:lnTo>
                      <a:pt x="12" y="2"/>
                    </a:lnTo>
                    <a:lnTo>
                      <a:pt x="10" y="1"/>
                    </a:lnTo>
                    <a:lnTo>
                      <a:pt x="9" y="1"/>
                    </a:lnTo>
                    <a:lnTo>
                      <a:pt x="7" y="0"/>
                    </a:lnTo>
                    <a:lnTo>
                      <a:pt x="6" y="1"/>
                    </a:lnTo>
                    <a:lnTo>
                      <a:pt x="4" y="1"/>
                    </a:lnTo>
                    <a:lnTo>
                      <a:pt x="3" y="2"/>
                    </a:lnTo>
                    <a:lnTo>
                      <a:pt x="1" y="3"/>
                    </a:lnTo>
                    <a:lnTo>
                      <a:pt x="0" y="3"/>
                    </a:lnTo>
                    <a:lnTo>
                      <a:pt x="2" y="3"/>
                    </a:lnTo>
                    <a:lnTo>
                      <a:pt x="0" y="3"/>
                    </a:lnTo>
                    <a:lnTo>
                      <a:pt x="0" y="6"/>
                    </a:lnTo>
                    <a:lnTo>
                      <a:pt x="2" y="3"/>
                    </a:lnTo>
                    <a:lnTo>
                      <a:pt x="0" y="3"/>
                    </a:lnTo>
                    <a:close/>
                  </a:path>
                </a:pathLst>
              </a:custGeom>
              <a:solidFill>
                <a:srgbClr val="000000"/>
              </a:solidFill>
              <a:ln w="9525">
                <a:noFill/>
                <a:round/>
                <a:headEnd/>
                <a:tailEnd/>
              </a:ln>
            </p:spPr>
            <p:txBody>
              <a:bodyPr/>
              <a:lstStyle/>
              <a:p>
                <a:endParaRPr lang="en-US"/>
              </a:p>
            </p:txBody>
          </p:sp>
          <p:sp>
            <p:nvSpPr>
              <p:cNvPr id="3344" name="Freeform 706"/>
              <p:cNvSpPr>
                <a:spLocks/>
              </p:cNvSpPr>
              <p:nvPr/>
            </p:nvSpPr>
            <p:spPr bwMode="gray">
              <a:xfrm>
                <a:off x="3859" y="3391"/>
                <a:ext cx="2" cy="1"/>
              </a:xfrm>
              <a:custGeom>
                <a:avLst/>
                <a:gdLst>
                  <a:gd name="T0" fmla="*/ 1 w 2"/>
                  <a:gd name="T1" fmla="*/ 1 h 1"/>
                  <a:gd name="T2" fmla="*/ 0 w 2"/>
                  <a:gd name="T3" fmla="*/ 0 h 1"/>
                  <a:gd name="T4" fmla="*/ 0 w 2"/>
                  <a:gd name="T5" fmla="*/ 0 h 1"/>
                  <a:gd name="T6" fmla="*/ 2 w 2"/>
                  <a:gd name="T7" fmla="*/ 0 h 1"/>
                  <a:gd name="T8" fmla="*/ 2 w 2"/>
                  <a:gd name="T9" fmla="*/ 0 h 1"/>
                  <a:gd name="T10" fmla="*/ 1 w 2"/>
                  <a:gd name="T11" fmla="*/ 0 h 1"/>
                  <a:gd name="T12" fmla="*/ 2 w 2"/>
                  <a:gd name="T13" fmla="*/ 0 h 1"/>
                  <a:gd name="T14" fmla="*/ 2 w 2"/>
                  <a:gd name="T15" fmla="*/ 0 h 1"/>
                  <a:gd name="T16" fmla="*/ 1 w 2"/>
                  <a:gd name="T17" fmla="*/ 0 h 1"/>
                  <a:gd name="T18" fmla="*/ 1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1" y="1"/>
                    </a:moveTo>
                    <a:lnTo>
                      <a:pt x="0" y="0"/>
                    </a:lnTo>
                    <a:lnTo>
                      <a:pt x="2" y="0"/>
                    </a:lnTo>
                    <a:lnTo>
                      <a:pt x="1" y="0"/>
                    </a:lnTo>
                    <a:lnTo>
                      <a:pt x="2" y="0"/>
                    </a:lnTo>
                    <a:lnTo>
                      <a:pt x="1" y="0"/>
                    </a:lnTo>
                    <a:lnTo>
                      <a:pt x="1" y="1"/>
                    </a:lnTo>
                    <a:close/>
                  </a:path>
                </a:pathLst>
              </a:custGeom>
              <a:solidFill>
                <a:srgbClr val="000000"/>
              </a:solidFill>
              <a:ln w="9525">
                <a:noFill/>
                <a:round/>
                <a:headEnd/>
                <a:tailEnd/>
              </a:ln>
            </p:spPr>
            <p:txBody>
              <a:bodyPr/>
              <a:lstStyle/>
              <a:p>
                <a:endParaRPr lang="en-US"/>
              </a:p>
            </p:txBody>
          </p:sp>
          <p:sp>
            <p:nvSpPr>
              <p:cNvPr id="3345" name="Freeform 707"/>
              <p:cNvSpPr>
                <a:spLocks/>
              </p:cNvSpPr>
              <p:nvPr/>
            </p:nvSpPr>
            <p:spPr bwMode="gray">
              <a:xfrm>
                <a:off x="3845" y="3391"/>
                <a:ext cx="15" cy="6"/>
              </a:xfrm>
              <a:custGeom>
                <a:avLst/>
                <a:gdLst>
                  <a:gd name="T0" fmla="*/ 1 w 15"/>
                  <a:gd name="T1" fmla="*/ 6 h 6"/>
                  <a:gd name="T2" fmla="*/ 1 w 15"/>
                  <a:gd name="T3" fmla="*/ 6 h 6"/>
                  <a:gd name="T4" fmla="*/ 3 w 15"/>
                  <a:gd name="T5" fmla="*/ 5 h 6"/>
                  <a:gd name="T6" fmla="*/ 5 w 15"/>
                  <a:gd name="T7" fmla="*/ 5 h 6"/>
                  <a:gd name="T8" fmla="*/ 6 w 15"/>
                  <a:gd name="T9" fmla="*/ 4 h 6"/>
                  <a:gd name="T10" fmla="*/ 8 w 15"/>
                  <a:gd name="T11" fmla="*/ 3 h 6"/>
                  <a:gd name="T12" fmla="*/ 10 w 15"/>
                  <a:gd name="T13" fmla="*/ 2 h 6"/>
                  <a:gd name="T14" fmla="*/ 11 w 15"/>
                  <a:gd name="T15" fmla="*/ 1 h 6"/>
                  <a:gd name="T16" fmla="*/ 13 w 15"/>
                  <a:gd name="T17" fmla="*/ 1 h 6"/>
                  <a:gd name="T18" fmla="*/ 15 w 15"/>
                  <a:gd name="T19" fmla="*/ 1 h 6"/>
                  <a:gd name="T20" fmla="*/ 15 w 15"/>
                  <a:gd name="T21" fmla="*/ 0 h 6"/>
                  <a:gd name="T22" fmla="*/ 13 w 15"/>
                  <a:gd name="T23" fmla="*/ 0 h 6"/>
                  <a:gd name="T24" fmla="*/ 11 w 15"/>
                  <a:gd name="T25" fmla="*/ 0 h 6"/>
                  <a:gd name="T26" fmla="*/ 9 w 15"/>
                  <a:gd name="T27" fmla="*/ 1 h 6"/>
                  <a:gd name="T28" fmla="*/ 7 w 15"/>
                  <a:gd name="T29" fmla="*/ 1 h 6"/>
                  <a:gd name="T30" fmla="*/ 6 w 15"/>
                  <a:gd name="T31" fmla="*/ 2 h 6"/>
                  <a:gd name="T32" fmla="*/ 4 w 15"/>
                  <a:gd name="T33" fmla="*/ 3 h 6"/>
                  <a:gd name="T34" fmla="*/ 2 w 15"/>
                  <a:gd name="T35" fmla="*/ 4 h 6"/>
                  <a:gd name="T36" fmla="*/ 0 w 15"/>
                  <a:gd name="T37" fmla="*/ 4 h 6"/>
                  <a:gd name="T38" fmla="*/ 0 w 15"/>
                  <a:gd name="T39" fmla="*/ 4 h 6"/>
                  <a:gd name="T40" fmla="*/ 1 w 15"/>
                  <a:gd name="T41" fmla="*/ 6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6"/>
                  <a:gd name="T65" fmla="*/ 15 w 15"/>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6">
                    <a:moveTo>
                      <a:pt x="1" y="6"/>
                    </a:moveTo>
                    <a:lnTo>
                      <a:pt x="1" y="6"/>
                    </a:lnTo>
                    <a:lnTo>
                      <a:pt x="3" y="5"/>
                    </a:lnTo>
                    <a:lnTo>
                      <a:pt x="5" y="5"/>
                    </a:lnTo>
                    <a:lnTo>
                      <a:pt x="6" y="4"/>
                    </a:lnTo>
                    <a:lnTo>
                      <a:pt x="8" y="3"/>
                    </a:lnTo>
                    <a:lnTo>
                      <a:pt x="10" y="2"/>
                    </a:lnTo>
                    <a:lnTo>
                      <a:pt x="11" y="1"/>
                    </a:lnTo>
                    <a:lnTo>
                      <a:pt x="13" y="1"/>
                    </a:lnTo>
                    <a:lnTo>
                      <a:pt x="15" y="1"/>
                    </a:lnTo>
                    <a:lnTo>
                      <a:pt x="15" y="0"/>
                    </a:lnTo>
                    <a:lnTo>
                      <a:pt x="13" y="0"/>
                    </a:lnTo>
                    <a:lnTo>
                      <a:pt x="11" y="0"/>
                    </a:lnTo>
                    <a:lnTo>
                      <a:pt x="9" y="1"/>
                    </a:lnTo>
                    <a:lnTo>
                      <a:pt x="7" y="1"/>
                    </a:lnTo>
                    <a:lnTo>
                      <a:pt x="6" y="2"/>
                    </a:lnTo>
                    <a:lnTo>
                      <a:pt x="4" y="3"/>
                    </a:lnTo>
                    <a:lnTo>
                      <a:pt x="2" y="4"/>
                    </a:lnTo>
                    <a:lnTo>
                      <a:pt x="0" y="4"/>
                    </a:lnTo>
                    <a:lnTo>
                      <a:pt x="1" y="6"/>
                    </a:lnTo>
                    <a:close/>
                  </a:path>
                </a:pathLst>
              </a:custGeom>
              <a:solidFill>
                <a:srgbClr val="000000"/>
              </a:solidFill>
              <a:ln w="9525">
                <a:noFill/>
                <a:round/>
                <a:headEnd/>
                <a:tailEnd/>
              </a:ln>
            </p:spPr>
            <p:txBody>
              <a:bodyPr/>
              <a:lstStyle/>
              <a:p>
                <a:endParaRPr lang="en-US"/>
              </a:p>
            </p:txBody>
          </p:sp>
          <p:sp>
            <p:nvSpPr>
              <p:cNvPr id="3346" name="Freeform 708"/>
              <p:cNvSpPr>
                <a:spLocks/>
              </p:cNvSpPr>
              <p:nvPr/>
            </p:nvSpPr>
            <p:spPr bwMode="gray">
              <a:xfrm>
                <a:off x="3825" y="3395"/>
                <a:ext cx="21" cy="21"/>
              </a:xfrm>
              <a:custGeom>
                <a:avLst/>
                <a:gdLst>
                  <a:gd name="T0" fmla="*/ 1 w 21"/>
                  <a:gd name="T1" fmla="*/ 21 h 21"/>
                  <a:gd name="T2" fmla="*/ 1 w 21"/>
                  <a:gd name="T3" fmla="*/ 21 h 21"/>
                  <a:gd name="T4" fmla="*/ 2 w 21"/>
                  <a:gd name="T5" fmla="*/ 19 h 21"/>
                  <a:gd name="T6" fmla="*/ 3 w 21"/>
                  <a:gd name="T7" fmla="*/ 17 h 21"/>
                  <a:gd name="T8" fmla="*/ 4 w 21"/>
                  <a:gd name="T9" fmla="*/ 16 h 21"/>
                  <a:gd name="T10" fmla="*/ 5 w 21"/>
                  <a:gd name="T11" fmla="*/ 15 h 21"/>
                  <a:gd name="T12" fmla="*/ 6 w 21"/>
                  <a:gd name="T13" fmla="*/ 14 h 21"/>
                  <a:gd name="T14" fmla="*/ 7 w 21"/>
                  <a:gd name="T15" fmla="*/ 12 h 21"/>
                  <a:gd name="T16" fmla="*/ 8 w 21"/>
                  <a:gd name="T17" fmla="*/ 11 h 21"/>
                  <a:gd name="T18" fmla="*/ 9 w 21"/>
                  <a:gd name="T19" fmla="*/ 9 h 21"/>
                  <a:gd name="T20" fmla="*/ 10 w 21"/>
                  <a:gd name="T21" fmla="*/ 8 h 21"/>
                  <a:gd name="T22" fmla="*/ 11 w 21"/>
                  <a:gd name="T23" fmla="*/ 7 h 21"/>
                  <a:gd name="T24" fmla="*/ 13 w 21"/>
                  <a:gd name="T25" fmla="*/ 6 h 21"/>
                  <a:gd name="T26" fmla="*/ 14 w 21"/>
                  <a:gd name="T27" fmla="*/ 5 h 21"/>
                  <a:gd name="T28" fmla="*/ 16 w 21"/>
                  <a:gd name="T29" fmla="*/ 4 h 21"/>
                  <a:gd name="T30" fmla="*/ 17 w 21"/>
                  <a:gd name="T31" fmla="*/ 3 h 21"/>
                  <a:gd name="T32" fmla="*/ 19 w 21"/>
                  <a:gd name="T33" fmla="*/ 2 h 21"/>
                  <a:gd name="T34" fmla="*/ 21 w 21"/>
                  <a:gd name="T35" fmla="*/ 2 h 21"/>
                  <a:gd name="T36" fmla="*/ 20 w 21"/>
                  <a:gd name="T37" fmla="*/ 0 h 21"/>
                  <a:gd name="T38" fmla="*/ 18 w 21"/>
                  <a:gd name="T39" fmla="*/ 1 h 21"/>
                  <a:gd name="T40" fmla="*/ 17 w 21"/>
                  <a:gd name="T41" fmla="*/ 2 h 21"/>
                  <a:gd name="T42" fmla="*/ 15 w 21"/>
                  <a:gd name="T43" fmla="*/ 3 h 21"/>
                  <a:gd name="T44" fmla="*/ 13 w 21"/>
                  <a:gd name="T45" fmla="*/ 3 h 21"/>
                  <a:gd name="T46" fmla="*/ 12 w 21"/>
                  <a:gd name="T47" fmla="*/ 5 h 21"/>
                  <a:gd name="T48" fmla="*/ 10 w 21"/>
                  <a:gd name="T49" fmla="*/ 6 h 21"/>
                  <a:gd name="T50" fmla="*/ 9 w 21"/>
                  <a:gd name="T51" fmla="*/ 7 h 21"/>
                  <a:gd name="T52" fmla="*/ 8 w 21"/>
                  <a:gd name="T53" fmla="*/ 8 h 21"/>
                  <a:gd name="T54" fmla="*/ 7 w 21"/>
                  <a:gd name="T55" fmla="*/ 10 h 21"/>
                  <a:gd name="T56" fmla="*/ 6 w 21"/>
                  <a:gd name="T57" fmla="*/ 11 h 21"/>
                  <a:gd name="T58" fmla="*/ 5 w 21"/>
                  <a:gd name="T59" fmla="*/ 13 h 21"/>
                  <a:gd name="T60" fmla="*/ 4 w 21"/>
                  <a:gd name="T61" fmla="*/ 14 h 21"/>
                  <a:gd name="T62" fmla="*/ 3 w 21"/>
                  <a:gd name="T63" fmla="*/ 16 h 21"/>
                  <a:gd name="T64" fmla="*/ 2 w 21"/>
                  <a:gd name="T65" fmla="*/ 17 h 21"/>
                  <a:gd name="T66" fmla="*/ 1 w 21"/>
                  <a:gd name="T67" fmla="*/ 18 h 21"/>
                  <a:gd name="T68" fmla="*/ 0 w 21"/>
                  <a:gd name="T69" fmla="*/ 20 h 21"/>
                  <a:gd name="T70" fmla="*/ 0 w 21"/>
                  <a:gd name="T71" fmla="*/ 20 h 21"/>
                  <a:gd name="T72" fmla="*/ 1 w 21"/>
                  <a:gd name="T73" fmla="*/ 21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21"/>
                  <a:gd name="T113" fmla="*/ 21 w 21"/>
                  <a:gd name="T114" fmla="*/ 21 h 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21">
                    <a:moveTo>
                      <a:pt x="1" y="21"/>
                    </a:moveTo>
                    <a:lnTo>
                      <a:pt x="1" y="21"/>
                    </a:lnTo>
                    <a:lnTo>
                      <a:pt x="2" y="19"/>
                    </a:lnTo>
                    <a:lnTo>
                      <a:pt x="3" y="17"/>
                    </a:lnTo>
                    <a:lnTo>
                      <a:pt x="4" y="16"/>
                    </a:lnTo>
                    <a:lnTo>
                      <a:pt x="5" y="15"/>
                    </a:lnTo>
                    <a:lnTo>
                      <a:pt x="6" y="14"/>
                    </a:lnTo>
                    <a:lnTo>
                      <a:pt x="7" y="12"/>
                    </a:lnTo>
                    <a:lnTo>
                      <a:pt x="8" y="11"/>
                    </a:lnTo>
                    <a:lnTo>
                      <a:pt x="9" y="9"/>
                    </a:lnTo>
                    <a:lnTo>
                      <a:pt x="10" y="8"/>
                    </a:lnTo>
                    <a:lnTo>
                      <a:pt x="11" y="7"/>
                    </a:lnTo>
                    <a:lnTo>
                      <a:pt x="13" y="6"/>
                    </a:lnTo>
                    <a:lnTo>
                      <a:pt x="14" y="5"/>
                    </a:lnTo>
                    <a:lnTo>
                      <a:pt x="16" y="4"/>
                    </a:lnTo>
                    <a:lnTo>
                      <a:pt x="17" y="3"/>
                    </a:lnTo>
                    <a:lnTo>
                      <a:pt x="19" y="2"/>
                    </a:lnTo>
                    <a:lnTo>
                      <a:pt x="21" y="2"/>
                    </a:lnTo>
                    <a:lnTo>
                      <a:pt x="20" y="0"/>
                    </a:lnTo>
                    <a:lnTo>
                      <a:pt x="18" y="1"/>
                    </a:lnTo>
                    <a:lnTo>
                      <a:pt x="17" y="2"/>
                    </a:lnTo>
                    <a:lnTo>
                      <a:pt x="15" y="3"/>
                    </a:lnTo>
                    <a:lnTo>
                      <a:pt x="13" y="3"/>
                    </a:lnTo>
                    <a:lnTo>
                      <a:pt x="12" y="5"/>
                    </a:lnTo>
                    <a:lnTo>
                      <a:pt x="10" y="6"/>
                    </a:lnTo>
                    <a:lnTo>
                      <a:pt x="9" y="7"/>
                    </a:lnTo>
                    <a:lnTo>
                      <a:pt x="8" y="8"/>
                    </a:lnTo>
                    <a:lnTo>
                      <a:pt x="7" y="10"/>
                    </a:lnTo>
                    <a:lnTo>
                      <a:pt x="6" y="11"/>
                    </a:lnTo>
                    <a:lnTo>
                      <a:pt x="5" y="13"/>
                    </a:lnTo>
                    <a:lnTo>
                      <a:pt x="4" y="14"/>
                    </a:lnTo>
                    <a:lnTo>
                      <a:pt x="3" y="16"/>
                    </a:lnTo>
                    <a:lnTo>
                      <a:pt x="2" y="17"/>
                    </a:lnTo>
                    <a:lnTo>
                      <a:pt x="1" y="18"/>
                    </a:lnTo>
                    <a:lnTo>
                      <a:pt x="0" y="20"/>
                    </a:lnTo>
                    <a:lnTo>
                      <a:pt x="1" y="21"/>
                    </a:lnTo>
                    <a:close/>
                  </a:path>
                </a:pathLst>
              </a:custGeom>
              <a:solidFill>
                <a:srgbClr val="000000"/>
              </a:solidFill>
              <a:ln w="9525">
                <a:noFill/>
                <a:round/>
                <a:headEnd/>
                <a:tailEnd/>
              </a:ln>
            </p:spPr>
            <p:txBody>
              <a:bodyPr/>
              <a:lstStyle/>
              <a:p>
                <a:endParaRPr lang="en-US"/>
              </a:p>
            </p:txBody>
          </p:sp>
          <p:sp>
            <p:nvSpPr>
              <p:cNvPr id="3347" name="Freeform 709"/>
              <p:cNvSpPr>
                <a:spLocks/>
              </p:cNvSpPr>
              <p:nvPr/>
            </p:nvSpPr>
            <p:spPr bwMode="gray">
              <a:xfrm>
                <a:off x="3793" y="3415"/>
                <a:ext cx="33" cy="91"/>
              </a:xfrm>
              <a:custGeom>
                <a:avLst/>
                <a:gdLst>
                  <a:gd name="T0" fmla="*/ 1 w 33"/>
                  <a:gd name="T1" fmla="*/ 91 h 91"/>
                  <a:gd name="T2" fmla="*/ 1 w 33"/>
                  <a:gd name="T3" fmla="*/ 91 h 91"/>
                  <a:gd name="T4" fmla="*/ 2 w 33"/>
                  <a:gd name="T5" fmla="*/ 85 h 91"/>
                  <a:gd name="T6" fmla="*/ 3 w 33"/>
                  <a:gd name="T7" fmla="*/ 79 h 91"/>
                  <a:gd name="T8" fmla="*/ 4 w 33"/>
                  <a:gd name="T9" fmla="*/ 74 h 91"/>
                  <a:gd name="T10" fmla="*/ 6 w 33"/>
                  <a:gd name="T11" fmla="*/ 68 h 91"/>
                  <a:gd name="T12" fmla="*/ 8 w 33"/>
                  <a:gd name="T13" fmla="*/ 62 h 91"/>
                  <a:gd name="T14" fmla="*/ 9 w 33"/>
                  <a:gd name="T15" fmla="*/ 57 h 91"/>
                  <a:gd name="T16" fmla="*/ 11 w 33"/>
                  <a:gd name="T17" fmla="*/ 51 h 91"/>
                  <a:gd name="T18" fmla="*/ 13 w 33"/>
                  <a:gd name="T19" fmla="*/ 45 h 91"/>
                  <a:gd name="T20" fmla="*/ 15 w 33"/>
                  <a:gd name="T21" fmla="*/ 39 h 91"/>
                  <a:gd name="T22" fmla="*/ 18 w 33"/>
                  <a:gd name="T23" fmla="*/ 34 h 91"/>
                  <a:gd name="T24" fmla="*/ 20 w 33"/>
                  <a:gd name="T25" fmla="*/ 28 h 91"/>
                  <a:gd name="T26" fmla="*/ 23 w 33"/>
                  <a:gd name="T27" fmla="*/ 23 h 91"/>
                  <a:gd name="T28" fmla="*/ 25 w 33"/>
                  <a:gd name="T29" fmla="*/ 17 h 91"/>
                  <a:gd name="T30" fmla="*/ 28 w 33"/>
                  <a:gd name="T31" fmla="*/ 12 h 91"/>
                  <a:gd name="T32" fmla="*/ 30 w 33"/>
                  <a:gd name="T33" fmla="*/ 7 h 91"/>
                  <a:gd name="T34" fmla="*/ 33 w 33"/>
                  <a:gd name="T35" fmla="*/ 1 h 91"/>
                  <a:gd name="T36" fmla="*/ 32 w 33"/>
                  <a:gd name="T37" fmla="*/ 0 h 91"/>
                  <a:gd name="T38" fmla="*/ 29 w 33"/>
                  <a:gd name="T39" fmla="*/ 6 h 91"/>
                  <a:gd name="T40" fmla="*/ 26 w 33"/>
                  <a:gd name="T41" fmla="*/ 11 h 91"/>
                  <a:gd name="T42" fmla="*/ 24 w 33"/>
                  <a:gd name="T43" fmla="*/ 17 h 91"/>
                  <a:gd name="T44" fmla="*/ 22 w 33"/>
                  <a:gd name="T45" fmla="*/ 22 h 91"/>
                  <a:gd name="T46" fmla="*/ 19 w 33"/>
                  <a:gd name="T47" fmla="*/ 28 h 91"/>
                  <a:gd name="T48" fmla="*/ 16 w 33"/>
                  <a:gd name="T49" fmla="*/ 34 h 91"/>
                  <a:gd name="T50" fmla="*/ 14 w 33"/>
                  <a:gd name="T51" fmla="*/ 39 h 91"/>
                  <a:gd name="T52" fmla="*/ 12 w 33"/>
                  <a:gd name="T53" fmla="*/ 44 h 91"/>
                  <a:gd name="T54" fmla="*/ 9 w 33"/>
                  <a:gd name="T55" fmla="*/ 50 h 91"/>
                  <a:gd name="T56" fmla="*/ 8 w 33"/>
                  <a:gd name="T57" fmla="*/ 56 h 91"/>
                  <a:gd name="T58" fmla="*/ 6 w 33"/>
                  <a:gd name="T59" fmla="*/ 61 h 91"/>
                  <a:gd name="T60" fmla="*/ 4 w 33"/>
                  <a:gd name="T61" fmla="*/ 67 h 91"/>
                  <a:gd name="T62" fmla="*/ 3 w 33"/>
                  <a:gd name="T63" fmla="*/ 73 h 91"/>
                  <a:gd name="T64" fmla="*/ 2 w 33"/>
                  <a:gd name="T65" fmla="*/ 79 h 91"/>
                  <a:gd name="T66" fmla="*/ 1 w 33"/>
                  <a:gd name="T67" fmla="*/ 85 h 91"/>
                  <a:gd name="T68" fmla="*/ 0 w 33"/>
                  <a:gd name="T69" fmla="*/ 91 h 91"/>
                  <a:gd name="T70" fmla="*/ 0 w 33"/>
                  <a:gd name="T71" fmla="*/ 91 h 91"/>
                  <a:gd name="T72" fmla="*/ 1 w 33"/>
                  <a:gd name="T73" fmla="*/ 91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91"/>
                  <a:gd name="T113" fmla="*/ 33 w 33"/>
                  <a:gd name="T114" fmla="*/ 91 h 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91">
                    <a:moveTo>
                      <a:pt x="1" y="91"/>
                    </a:moveTo>
                    <a:lnTo>
                      <a:pt x="1" y="91"/>
                    </a:lnTo>
                    <a:lnTo>
                      <a:pt x="2" y="85"/>
                    </a:lnTo>
                    <a:lnTo>
                      <a:pt x="3" y="79"/>
                    </a:lnTo>
                    <a:lnTo>
                      <a:pt x="4" y="74"/>
                    </a:lnTo>
                    <a:lnTo>
                      <a:pt x="6" y="68"/>
                    </a:lnTo>
                    <a:lnTo>
                      <a:pt x="8" y="62"/>
                    </a:lnTo>
                    <a:lnTo>
                      <a:pt x="9" y="57"/>
                    </a:lnTo>
                    <a:lnTo>
                      <a:pt x="11" y="51"/>
                    </a:lnTo>
                    <a:lnTo>
                      <a:pt x="13" y="45"/>
                    </a:lnTo>
                    <a:lnTo>
                      <a:pt x="15" y="39"/>
                    </a:lnTo>
                    <a:lnTo>
                      <a:pt x="18" y="34"/>
                    </a:lnTo>
                    <a:lnTo>
                      <a:pt x="20" y="28"/>
                    </a:lnTo>
                    <a:lnTo>
                      <a:pt x="23" y="23"/>
                    </a:lnTo>
                    <a:lnTo>
                      <a:pt x="25" y="17"/>
                    </a:lnTo>
                    <a:lnTo>
                      <a:pt x="28" y="12"/>
                    </a:lnTo>
                    <a:lnTo>
                      <a:pt x="30" y="7"/>
                    </a:lnTo>
                    <a:lnTo>
                      <a:pt x="33" y="1"/>
                    </a:lnTo>
                    <a:lnTo>
                      <a:pt x="32" y="0"/>
                    </a:lnTo>
                    <a:lnTo>
                      <a:pt x="29" y="6"/>
                    </a:lnTo>
                    <a:lnTo>
                      <a:pt x="26" y="11"/>
                    </a:lnTo>
                    <a:lnTo>
                      <a:pt x="24" y="17"/>
                    </a:lnTo>
                    <a:lnTo>
                      <a:pt x="22" y="22"/>
                    </a:lnTo>
                    <a:lnTo>
                      <a:pt x="19" y="28"/>
                    </a:lnTo>
                    <a:lnTo>
                      <a:pt x="16" y="34"/>
                    </a:lnTo>
                    <a:lnTo>
                      <a:pt x="14" y="39"/>
                    </a:lnTo>
                    <a:lnTo>
                      <a:pt x="12" y="44"/>
                    </a:lnTo>
                    <a:lnTo>
                      <a:pt x="9" y="50"/>
                    </a:lnTo>
                    <a:lnTo>
                      <a:pt x="8" y="56"/>
                    </a:lnTo>
                    <a:lnTo>
                      <a:pt x="6" y="61"/>
                    </a:lnTo>
                    <a:lnTo>
                      <a:pt x="4" y="67"/>
                    </a:lnTo>
                    <a:lnTo>
                      <a:pt x="3" y="73"/>
                    </a:lnTo>
                    <a:lnTo>
                      <a:pt x="2" y="79"/>
                    </a:lnTo>
                    <a:lnTo>
                      <a:pt x="1" y="85"/>
                    </a:lnTo>
                    <a:lnTo>
                      <a:pt x="0" y="91"/>
                    </a:lnTo>
                    <a:lnTo>
                      <a:pt x="1" y="91"/>
                    </a:lnTo>
                    <a:close/>
                  </a:path>
                </a:pathLst>
              </a:custGeom>
              <a:solidFill>
                <a:srgbClr val="000000"/>
              </a:solidFill>
              <a:ln w="9525">
                <a:noFill/>
                <a:round/>
                <a:headEnd/>
                <a:tailEnd/>
              </a:ln>
            </p:spPr>
            <p:txBody>
              <a:bodyPr/>
              <a:lstStyle/>
              <a:p>
                <a:endParaRPr lang="en-US"/>
              </a:p>
            </p:txBody>
          </p:sp>
          <p:sp>
            <p:nvSpPr>
              <p:cNvPr id="3348" name="Freeform 710"/>
              <p:cNvSpPr>
                <a:spLocks/>
              </p:cNvSpPr>
              <p:nvPr/>
            </p:nvSpPr>
            <p:spPr bwMode="gray">
              <a:xfrm>
                <a:off x="3790" y="3506"/>
                <a:ext cx="4" cy="25"/>
              </a:xfrm>
              <a:custGeom>
                <a:avLst/>
                <a:gdLst>
                  <a:gd name="T0" fmla="*/ 2 w 4"/>
                  <a:gd name="T1" fmla="*/ 24 h 25"/>
                  <a:gd name="T2" fmla="*/ 3 w 4"/>
                  <a:gd name="T3" fmla="*/ 24 h 25"/>
                  <a:gd name="T4" fmla="*/ 2 w 4"/>
                  <a:gd name="T5" fmla="*/ 21 h 25"/>
                  <a:gd name="T6" fmla="*/ 2 w 4"/>
                  <a:gd name="T7" fmla="*/ 17 h 25"/>
                  <a:gd name="T8" fmla="*/ 2 w 4"/>
                  <a:gd name="T9" fmla="*/ 13 h 25"/>
                  <a:gd name="T10" fmla="*/ 3 w 4"/>
                  <a:gd name="T11" fmla="*/ 9 h 25"/>
                  <a:gd name="T12" fmla="*/ 3 w 4"/>
                  <a:gd name="T13" fmla="*/ 6 h 25"/>
                  <a:gd name="T14" fmla="*/ 4 w 4"/>
                  <a:gd name="T15" fmla="*/ 3 h 25"/>
                  <a:gd name="T16" fmla="*/ 4 w 4"/>
                  <a:gd name="T17" fmla="*/ 1 h 25"/>
                  <a:gd name="T18" fmla="*/ 4 w 4"/>
                  <a:gd name="T19" fmla="*/ 0 h 25"/>
                  <a:gd name="T20" fmla="*/ 3 w 4"/>
                  <a:gd name="T21" fmla="*/ 0 h 25"/>
                  <a:gd name="T22" fmla="*/ 3 w 4"/>
                  <a:gd name="T23" fmla="*/ 1 h 25"/>
                  <a:gd name="T24" fmla="*/ 2 w 4"/>
                  <a:gd name="T25" fmla="*/ 3 h 25"/>
                  <a:gd name="T26" fmla="*/ 2 w 4"/>
                  <a:gd name="T27" fmla="*/ 6 h 25"/>
                  <a:gd name="T28" fmla="*/ 1 w 4"/>
                  <a:gd name="T29" fmla="*/ 9 h 25"/>
                  <a:gd name="T30" fmla="*/ 1 w 4"/>
                  <a:gd name="T31" fmla="*/ 13 h 25"/>
                  <a:gd name="T32" fmla="*/ 0 w 4"/>
                  <a:gd name="T33" fmla="*/ 17 h 25"/>
                  <a:gd name="T34" fmla="*/ 1 w 4"/>
                  <a:gd name="T35" fmla="*/ 21 h 25"/>
                  <a:gd name="T36" fmla="*/ 1 w 4"/>
                  <a:gd name="T37" fmla="*/ 25 h 25"/>
                  <a:gd name="T38" fmla="*/ 2 w 4"/>
                  <a:gd name="T39" fmla="*/ 25 h 25"/>
                  <a:gd name="T40" fmla="*/ 1 w 4"/>
                  <a:gd name="T41" fmla="*/ 25 h 25"/>
                  <a:gd name="T42" fmla="*/ 1 w 4"/>
                  <a:gd name="T43" fmla="*/ 25 h 25"/>
                  <a:gd name="T44" fmla="*/ 2 w 4"/>
                  <a:gd name="T45" fmla="*/ 25 h 25"/>
                  <a:gd name="T46" fmla="*/ 2 w 4"/>
                  <a:gd name="T47" fmla="*/ 24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
                  <a:gd name="T73" fmla="*/ 0 h 25"/>
                  <a:gd name="T74" fmla="*/ 4 w 4"/>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 h="25">
                    <a:moveTo>
                      <a:pt x="2" y="24"/>
                    </a:moveTo>
                    <a:lnTo>
                      <a:pt x="3" y="24"/>
                    </a:lnTo>
                    <a:lnTo>
                      <a:pt x="2" y="21"/>
                    </a:lnTo>
                    <a:lnTo>
                      <a:pt x="2" y="17"/>
                    </a:lnTo>
                    <a:lnTo>
                      <a:pt x="2" y="13"/>
                    </a:lnTo>
                    <a:lnTo>
                      <a:pt x="3" y="9"/>
                    </a:lnTo>
                    <a:lnTo>
                      <a:pt x="3" y="6"/>
                    </a:lnTo>
                    <a:lnTo>
                      <a:pt x="4" y="3"/>
                    </a:lnTo>
                    <a:lnTo>
                      <a:pt x="4" y="1"/>
                    </a:lnTo>
                    <a:lnTo>
                      <a:pt x="4" y="0"/>
                    </a:lnTo>
                    <a:lnTo>
                      <a:pt x="3" y="0"/>
                    </a:lnTo>
                    <a:lnTo>
                      <a:pt x="3" y="1"/>
                    </a:lnTo>
                    <a:lnTo>
                      <a:pt x="2" y="3"/>
                    </a:lnTo>
                    <a:lnTo>
                      <a:pt x="2" y="6"/>
                    </a:lnTo>
                    <a:lnTo>
                      <a:pt x="1" y="9"/>
                    </a:lnTo>
                    <a:lnTo>
                      <a:pt x="1" y="13"/>
                    </a:lnTo>
                    <a:lnTo>
                      <a:pt x="0" y="17"/>
                    </a:lnTo>
                    <a:lnTo>
                      <a:pt x="1" y="21"/>
                    </a:lnTo>
                    <a:lnTo>
                      <a:pt x="1" y="25"/>
                    </a:lnTo>
                    <a:lnTo>
                      <a:pt x="2" y="25"/>
                    </a:lnTo>
                    <a:lnTo>
                      <a:pt x="1" y="25"/>
                    </a:lnTo>
                    <a:lnTo>
                      <a:pt x="2" y="25"/>
                    </a:lnTo>
                    <a:lnTo>
                      <a:pt x="2" y="24"/>
                    </a:lnTo>
                    <a:close/>
                  </a:path>
                </a:pathLst>
              </a:custGeom>
              <a:solidFill>
                <a:srgbClr val="000000"/>
              </a:solidFill>
              <a:ln w="9525">
                <a:noFill/>
                <a:round/>
                <a:headEnd/>
                <a:tailEnd/>
              </a:ln>
            </p:spPr>
            <p:txBody>
              <a:bodyPr/>
              <a:lstStyle/>
              <a:p>
                <a:endParaRPr lang="en-US"/>
              </a:p>
            </p:txBody>
          </p:sp>
          <p:sp>
            <p:nvSpPr>
              <p:cNvPr id="3349" name="Freeform 711"/>
              <p:cNvSpPr>
                <a:spLocks/>
              </p:cNvSpPr>
              <p:nvPr/>
            </p:nvSpPr>
            <p:spPr bwMode="gray">
              <a:xfrm>
                <a:off x="3792" y="3530"/>
                <a:ext cx="4" cy="1"/>
              </a:xfrm>
              <a:custGeom>
                <a:avLst/>
                <a:gdLst>
                  <a:gd name="T0" fmla="*/ 4 w 4"/>
                  <a:gd name="T1" fmla="*/ 0 h 1"/>
                  <a:gd name="T2" fmla="*/ 4 w 4"/>
                  <a:gd name="T3" fmla="*/ 0 h 1"/>
                  <a:gd name="T4" fmla="*/ 0 w 4"/>
                  <a:gd name="T5" fmla="*/ 0 h 1"/>
                  <a:gd name="T6" fmla="*/ 0 w 4"/>
                  <a:gd name="T7" fmla="*/ 1 h 1"/>
                  <a:gd name="T8" fmla="*/ 4 w 4"/>
                  <a:gd name="T9" fmla="*/ 1 h 1"/>
                  <a:gd name="T10" fmla="*/ 4 w 4"/>
                  <a:gd name="T11" fmla="*/ 1 h 1"/>
                  <a:gd name="T12" fmla="*/ 4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4" y="0"/>
                    </a:lnTo>
                    <a:lnTo>
                      <a:pt x="0" y="0"/>
                    </a:lnTo>
                    <a:lnTo>
                      <a:pt x="0" y="1"/>
                    </a:lnTo>
                    <a:lnTo>
                      <a:pt x="4" y="1"/>
                    </a:lnTo>
                    <a:lnTo>
                      <a:pt x="4" y="0"/>
                    </a:lnTo>
                    <a:close/>
                  </a:path>
                </a:pathLst>
              </a:custGeom>
              <a:solidFill>
                <a:srgbClr val="000000"/>
              </a:solidFill>
              <a:ln w="9525">
                <a:noFill/>
                <a:round/>
                <a:headEnd/>
                <a:tailEnd/>
              </a:ln>
            </p:spPr>
            <p:txBody>
              <a:bodyPr/>
              <a:lstStyle/>
              <a:p>
                <a:endParaRPr lang="en-US"/>
              </a:p>
            </p:txBody>
          </p:sp>
          <p:sp>
            <p:nvSpPr>
              <p:cNvPr id="3350" name="Freeform 712"/>
              <p:cNvSpPr>
                <a:spLocks/>
              </p:cNvSpPr>
              <p:nvPr/>
            </p:nvSpPr>
            <p:spPr bwMode="gray">
              <a:xfrm>
                <a:off x="3891" y="3467"/>
                <a:ext cx="23" cy="19"/>
              </a:xfrm>
              <a:custGeom>
                <a:avLst/>
                <a:gdLst>
                  <a:gd name="T0" fmla="*/ 0 w 23"/>
                  <a:gd name="T1" fmla="*/ 1 h 19"/>
                  <a:gd name="T2" fmla="*/ 1 w 23"/>
                  <a:gd name="T3" fmla="*/ 2 h 19"/>
                  <a:gd name="T4" fmla="*/ 3 w 23"/>
                  <a:gd name="T5" fmla="*/ 3 h 19"/>
                  <a:gd name="T6" fmla="*/ 4 w 23"/>
                  <a:gd name="T7" fmla="*/ 4 h 19"/>
                  <a:gd name="T8" fmla="*/ 5 w 23"/>
                  <a:gd name="T9" fmla="*/ 5 h 19"/>
                  <a:gd name="T10" fmla="*/ 7 w 23"/>
                  <a:gd name="T11" fmla="*/ 6 h 19"/>
                  <a:gd name="T12" fmla="*/ 8 w 23"/>
                  <a:gd name="T13" fmla="*/ 7 h 19"/>
                  <a:gd name="T14" fmla="*/ 10 w 23"/>
                  <a:gd name="T15" fmla="*/ 8 h 19"/>
                  <a:gd name="T16" fmla="*/ 10 w 23"/>
                  <a:gd name="T17" fmla="*/ 9 h 19"/>
                  <a:gd name="T18" fmla="*/ 12 w 23"/>
                  <a:gd name="T19" fmla="*/ 10 h 19"/>
                  <a:gd name="T20" fmla="*/ 13 w 23"/>
                  <a:gd name="T21" fmla="*/ 11 h 19"/>
                  <a:gd name="T22" fmla="*/ 15 w 23"/>
                  <a:gd name="T23" fmla="*/ 13 h 19"/>
                  <a:gd name="T24" fmla="*/ 16 w 23"/>
                  <a:gd name="T25" fmla="*/ 14 h 19"/>
                  <a:gd name="T26" fmla="*/ 18 w 23"/>
                  <a:gd name="T27" fmla="*/ 15 h 19"/>
                  <a:gd name="T28" fmla="*/ 19 w 23"/>
                  <a:gd name="T29" fmla="*/ 16 h 19"/>
                  <a:gd name="T30" fmla="*/ 21 w 23"/>
                  <a:gd name="T31" fmla="*/ 18 h 19"/>
                  <a:gd name="T32" fmla="*/ 22 w 23"/>
                  <a:gd name="T33" fmla="*/ 19 h 19"/>
                  <a:gd name="T34" fmla="*/ 23 w 23"/>
                  <a:gd name="T35" fmla="*/ 18 h 19"/>
                  <a:gd name="T36" fmla="*/ 22 w 23"/>
                  <a:gd name="T37" fmla="*/ 16 h 19"/>
                  <a:gd name="T38" fmla="*/ 20 w 23"/>
                  <a:gd name="T39" fmla="*/ 15 h 19"/>
                  <a:gd name="T40" fmla="*/ 19 w 23"/>
                  <a:gd name="T41" fmla="*/ 14 h 19"/>
                  <a:gd name="T42" fmla="*/ 17 w 23"/>
                  <a:gd name="T43" fmla="*/ 13 h 19"/>
                  <a:gd name="T44" fmla="*/ 16 w 23"/>
                  <a:gd name="T45" fmla="*/ 11 h 19"/>
                  <a:gd name="T46" fmla="*/ 14 w 23"/>
                  <a:gd name="T47" fmla="*/ 10 h 19"/>
                  <a:gd name="T48" fmla="*/ 13 w 23"/>
                  <a:gd name="T49" fmla="*/ 9 h 19"/>
                  <a:gd name="T50" fmla="*/ 11 w 23"/>
                  <a:gd name="T51" fmla="*/ 8 h 19"/>
                  <a:gd name="T52" fmla="*/ 10 w 23"/>
                  <a:gd name="T53" fmla="*/ 7 h 19"/>
                  <a:gd name="T54" fmla="*/ 9 w 23"/>
                  <a:gd name="T55" fmla="*/ 6 h 19"/>
                  <a:gd name="T56" fmla="*/ 8 w 23"/>
                  <a:gd name="T57" fmla="*/ 5 h 19"/>
                  <a:gd name="T58" fmla="*/ 6 w 23"/>
                  <a:gd name="T59" fmla="*/ 4 h 19"/>
                  <a:gd name="T60" fmla="*/ 5 w 23"/>
                  <a:gd name="T61" fmla="*/ 3 h 19"/>
                  <a:gd name="T62" fmla="*/ 3 w 23"/>
                  <a:gd name="T63" fmla="*/ 2 h 19"/>
                  <a:gd name="T64" fmla="*/ 2 w 23"/>
                  <a:gd name="T65" fmla="*/ 1 h 19"/>
                  <a:gd name="T66" fmla="*/ 0 w 23"/>
                  <a:gd name="T67" fmla="*/ 0 h 19"/>
                  <a:gd name="T68" fmla="*/ 0 w 23"/>
                  <a:gd name="T69" fmla="*/ 1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19"/>
                  <a:gd name="T107" fmla="*/ 23 w 23"/>
                  <a:gd name="T108" fmla="*/ 19 h 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19">
                    <a:moveTo>
                      <a:pt x="0" y="1"/>
                    </a:moveTo>
                    <a:lnTo>
                      <a:pt x="1" y="2"/>
                    </a:lnTo>
                    <a:lnTo>
                      <a:pt x="3" y="3"/>
                    </a:lnTo>
                    <a:lnTo>
                      <a:pt x="4" y="4"/>
                    </a:lnTo>
                    <a:lnTo>
                      <a:pt x="5" y="5"/>
                    </a:lnTo>
                    <a:lnTo>
                      <a:pt x="7" y="6"/>
                    </a:lnTo>
                    <a:lnTo>
                      <a:pt x="8" y="7"/>
                    </a:lnTo>
                    <a:lnTo>
                      <a:pt x="10" y="8"/>
                    </a:lnTo>
                    <a:lnTo>
                      <a:pt x="10" y="9"/>
                    </a:lnTo>
                    <a:lnTo>
                      <a:pt x="12" y="10"/>
                    </a:lnTo>
                    <a:lnTo>
                      <a:pt x="13" y="11"/>
                    </a:lnTo>
                    <a:lnTo>
                      <a:pt x="15" y="13"/>
                    </a:lnTo>
                    <a:lnTo>
                      <a:pt x="16" y="14"/>
                    </a:lnTo>
                    <a:lnTo>
                      <a:pt x="18" y="15"/>
                    </a:lnTo>
                    <a:lnTo>
                      <a:pt x="19" y="16"/>
                    </a:lnTo>
                    <a:lnTo>
                      <a:pt x="21" y="18"/>
                    </a:lnTo>
                    <a:lnTo>
                      <a:pt x="22" y="19"/>
                    </a:lnTo>
                    <a:lnTo>
                      <a:pt x="23" y="18"/>
                    </a:lnTo>
                    <a:lnTo>
                      <a:pt x="22" y="16"/>
                    </a:lnTo>
                    <a:lnTo>
                      <a:pt x="20" y="15"/>
                    </a:lnTo>
                    <a:lnTo>
                      <a:pt x="19" y="14"/>
                    </a:lnTo>
                    <a:lnTo>
                      <a:pt x="17" y="13"/>
                    </a:lnTo>
                    <a:lnTo>
                      <a:pt x="16" y="11"/>
                    </a:lnTo>
                    <a:lnTo>
                      <a:pt x="14" y="10"/>
                    </a:lnTo>
                    <a:lnTo>
                      <a:pt x="13" y="9"/>
                    </a:lnTo>
                    <a:lnTo>
                      <a:pt x="11" y="8"/>
                    </a:lnTo>
                    <a:lnTo>
                      <a:pt x="10" y="7"/>
                    </a:lnTo>
                    <a:lnTo>
                      <a:pt x="9" y="6"/>
                    </a:lnTo>
                    <a:lnTo>
                      <a:pt x="8" y="5"/>
                    </a:lnTo>
                    <a:lnTo>
                      <a:pt x="6" y="4"/>
                    </a:lnTo>
                    <a:lnTo>
                      <a:pt x="5" y="3"/>
                    </a:lnTo>
                    <a:lnTo>
                      <a:pt x="3" y="2"/>
                    </a:lnTo>
                    <a:lnTo>
                      <a:pt x="2" y="1"/>
                    </a:lnTo>
                    <a:lnTo>
                      <a:pt x="0" y="0"/>
                    </a:lnTo>
                    <a:lnTo>
                      <a:pt x="0" y="1"/>
                    </a:lnTo>
                    <a:close/>
                  </a:path>
                </a:pathLst>
              </a:custGeom>
              <a:solidFill>
                <a:srgbClr val="000000"/>
              </a:solidFill>
              <a:ln w="9525">
                <a:noFill/>
                <a:round/>
                <a:headEnd/>
                <a:tailEnd/>
              </a:ln>
            </p:spPr>
            <p:txBody>
              <a:bodyPr/>
              <a:lstStyle/>
              <a:p>
                <a:endParaRPr lang="en-US"/>
              </a:p>
            </p:txBody>
          </p:sp>
          <p:sp>
            <p:nvSpPr>
              <p:cNvPr id="3351" name="Freeform 713"/>
              <p:cNvSpPr>
                <a:spLocks/>
              </p:cNvSpPr>
              <p:nvPr/>
            </p:nvSpPr>
            <p:spPr bwMode="gray">
              <a:xfrm>
                <a:off x="3971" y="3455"/>
                <a:ext cx="30" cy="30"/>
              </a:xfrm>
              <a:custGeom>
                <a:avLst/>
                <a:gdLst>
                  <a:gd name="T0" fmla="*/ 1 w 30"/>
                  <a:gd name="T1" fmla="*/ 21 h 30"/>
                  <a:gd name="T2" fmla="*/ 0 w 30"/>
                  <a:gd name="T3" fmla="*/ 19 h 30"/>
                  <a:gd name="T4" fmla="*/ 0 w 30"/>
                  <a:gd name="T5" fmla="*/ 17 h 30"/>
                  <a:gd name="T6" fmla="*/ 0 w 30"/>
                  <a:gd name="T7" fmla="*/ 14 h 30"/>
                  <a:gd name="T8" fmla="*/ 1 w 30"/>
                  <a:gd name="T9" fmla="*/ 12 h 30"/>
                  <a:gd name="T10" fmla="*/ 2 w 30"/>
                  <a:gd name="T11" fmla="*/ 11 h 30"/>
                  <a:gd name="T12" fmla="*/ 4 w 30"/>
                  <a:gd name="T13" fmla="*/ 9 h 30"/>
                  <a:gd name="T14" fmla="*/ 5 w 30"/>
                  <a:gd name="T15" fmla="*/ 8 h 30"/>
                  <a:gd name="T16" fmla="*/ 6 w 30"/>
                  <a:gd name="T17" fmla="*/ 7 h 30"/>
                  <a:gd name="T18" fmla="*/ 8 w 30"/>
                  <a:gd name="T19" fmla="*/ 6 h 30"/>
                  <a:gd name="T20" fmla="*/ 9 w 30"/>
                  <a:gd name="T21" fmla="*/ 5 h 30"/>
                  <a:gd name="T22" fmla="*/ 11 w 30"/>
                  <a:gd name="T23" fmla="*/ 3 h 30"/>
                  <a:gd name="T24" fmla="*/ 12 w 30"/>
                  <a:gd name="T25" fmla="*/ 2 h 30"/>
                  <a:gd name="T26" fmla="*/ 14 w 30"/>
                  <a:gd name="T27" fmla="*/ 1 h 30"/>
                  <a:gd name="T28" fmla="*/ 14 w 30"/>
                  <a:gd name="T29" fmla="*/ 1 h 30"/>
                  <a:gd name="T30" fmla="*/ 16 w 30"/>
                  <a:gd name="T31" fmla="*/ 0 h 30"/>
                  <a:gd name="T32" fmla="*/ 18 w 30"/>
                  <a:gd name="T33" fmla="*/ 0 h 30"/>
                  <a:gd name="T34" fmla="*/ 19 w 30"/>
                  <a:gd name="T35" fmla="*/ 0 h 30"/>
                  <a:gd name="T36" fmla="*/ 21 w 30"/>
                  <a:gd name="T37" fmla="*/ 0 h 30"/>
                  <a:gd name="T38" fmla="*/ 23 w 30"/>
                  <a:gd name="T39" fmla="*/ 0 h 30"/>
                  <a:gd name="T40" fmla="*/ 25 w 30"/>
                  <a:gd name="T41" fmla="*/ 1 h 30"/>
                  <a:gd name="T42" fmla="*/ 26 w 30"/>
                  <a:gd name="T43" fmla="*/ 2 h 30"/>
                  <a:gd name="T44" fmla="*/ 27 w 30"/>
                  <a:gd name="T45" fmla="*/ 2 h 30"/>
                  <a:gd name="T46" fmla="*/ 27 w 30"/>
                  <a:gd name="T47" fmla="*/ 3 h 30"/>
                  <a:gd name="T48" fmla="*/ 28 w 30"/>
                  <a:gd name="T49" fmla="*/ 3 h 30"/>
                  <a:gd name="T50" fmla="*/ 28 w 30"/>
                  <a:gd name="T51" fmla="*/ 4 h 30"/>
                  <a:gd name="T52" fmla="*/ 28 w 30"/>
                  <a:gd name="T53" fmla="*/ 5 h 30"/>
                  <a:gd name="T54" fmla="*/ 28 w 30"/>
                  <a:gd name="T55" fmla="*/ 5 h 30"/>
                  <a:gd name="T56" fmla="*/ 27 w 30"/>
                  <a:gd name="T57" fmla="*/ 6 h 30"/>
                  <a:gd name="T58" fmla="*/ 27 w 30"/>
                  <a:gd name="T59" fmla="*/ 6 h 30"/>
                  <a:gd name="T60" fmla="*/ 26 w 30"/>
                  <a:gd name="T61" fmla="*/ 6 h 30"/>
                  <a:gd name="T62" fmla="*/ 25 w 30"/>
                  <a:gd name="T63" fmla="*/ 6 h 30"/>
                  <a:gd name="T64" fmla="*/ 24 w 30"/>
                  <a:gd name="T65" fmla="*/ 6 h 30"/>
                  <a:gd name="T66" fmla="*/ 23 w 30"/>
                  <a:gd name="T67" fmla="*/ 5 h 30"/>
                  <a:gd name="T68" fmla="*/ 22 w 30"/>
                  <a:gd name="T69" fmla="*/ 5 h 30"/>
                  <a:gd name="T70" fmla="*/ 21 w 30"/>
                  <a:gd name="T71" fmla="*/ 5 h 30"/>
                  <a:gd name="T72" fmla="*/ 20 w 30"/>
                  <a:gd name="T73" fmla="*/ 5 h 30"/>
                  <a:gd name="T74" fmla="*/ 22 w 30"/>
                  <a:gd name="T75" fmla="*/ 5 h 30"/>
                  <a:gd name="T76" fmla="*/ 24 w 30"/>
                  <a:gd name="T77" fmla="*/ 7 h 30"/>
                  <a:gd name="T78" fmla="*/ 26 w 30"/>
                  <a:gd name="T79" fmla="*/ 9 h 30"/>
                  <a:gd name="T80" fmla="*/ 27 w 30"/>
                  <a:gd name="T81" fmla="*/ 11 h 30"/>
                  <a:gd name="T82" fmla="*/ 29 w 30"/>
                  <a:gd name="T83" fmla="*/ 14 h 30"/>
                  <a:gd name="T84" fmla="*/ 29 w 30"/>
                  <a:gd name="T85" fmla="*/ 17 h 30"/>
                  <a:gd name="T86" fmla="*/ 30 w 30"/>
                  <a:gd name="T87" fmla="*/ 19 h 30"/>
                  <a:gd name="T88" fmla="*/ 29 w 30"/>
                  <a:gd name="T89" fmla="*/ 21 h 30"/>
                  <a:gd name="T90" fmla="*/ 28 w 30"/>
                  <a:gd name="T91" fmla="*/ 24 h 30"/>
                  <a:gd name="T92" fmla="*/ 27 w 30"/>
                  <a:gd name="T93" fmla="*/ 26 h 30"/>
                  <a:gd name="T94" fmla="*/ 25 w 30"/>
                  <a:gd name="T95" fmla="*/ 27 h 30"/>
                  <a:gd name="T96" fmla="*/ 23 w 30"/>
                  <a:gd name="T97" fmla="*/ 28 h 30"/>
                  <a:gd name="T98" fmla="*/ 20 w 30"/>
                  <a:gd name="T99" fmla="*/ 29 h 30"/>
                  <a:gd name="T100" fmla="*/ 18 w 30"/>
                  <a:gd name="T101" fmla="*/ 30 h 30"/>
                  <a:gd name="T102" fmla="*/ 15 w 30"/>
                  <a:gd name="T103" fmla="*/ 30 h 30"/>
                  <a:gd name="T104" fmla="*/ 14 w 30"/>
                  <a:gd name="T105" fmla="*/ 30 h 30"/>
                  <a:gd name="T106" fmla="*/ 1 w 30"/>
                  <a:gd name="T107" fmla="*/ 21 h 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
                  <a:gd name="T163" fmla="*/ 0 h 30"/>
                  <a:gd name="T164" fmla="*/ 30 w 30"/>
                  <a:gd name="T165" fmla="*/ 30 h 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 h="30">
                    <a:moveTo>
                      <a:pt x="1" y="21"/>
                    </a:moveTo>
                    <a:lnTo>
                      <a:pt x="0" y="19"/>
                    </a:lnTo>
                    <a:lnTo>
                      <a:pt x="0" y="17"/>
                    </a:lnTo>
                    <a:lnTo>
                      <a:pt x="0" y="14"/>
                    </a:lnTo>
                    <a:lnTo>
                      <a:pt x="1" y="12"/>
                    </a:lnTo>
                    <a:lnTo>
                      <a:pt x="2" y="11"/>
                    </a:lnTo>
                    <a:lnTo>
                      <a:pt x="4" y="9"/>
                    </a:lnTo>
                    <a:lnTo>
                      <a:pt x="5" y="8"/>
                    </a:lnTo>
                    <a:lnTo>
                      <a:pt x="6" y="7"/>
                    </a:lnTo>
                    <a:lnTo>
                      <a:pt x="8" y="6"/>
                    </a:lnTo>
                    <a:lnTo>
                      <a:pt x="9" y="5"/>
                    </a:lnTo>
                    <a:lnTo>
                      <a:pt x="11" y="3"/>
                    </a:lnTo>
                    <a:lnTo>
                      <a:pt x="12" y="2"/>
                    </a:lnTo>
                    <a:lnTo>
                      <a:pt x="14" y="1"/>
                    </a:lnTo>
                    <a:lnTo>
                      <a:pt x="16" y="0"/>
                    </a:lnTo>
                    <a:lnTo>
                      <a:pt x="18" y="0"/>
                    </a:lnTo>
                    <a:lnTo>
                      <a:pt x="19" y="0"/>
                    </a:lnTo>
                    <a:lnTo>
                      <a:pt x="21" y="0"/>
                    </a:lnTo>
                    <a:lnTo>
                      <a:pt x="23" y="0"/>
                    </a:lnTo>
                    <a:lnTo>
                      <a:pt x="25" y="1"/>
                    </a:lnTo>
                    <a:lnTo>
                      <a:pt x="26" y="2"/>
                    </a:lnTo>
                    <a:lnTo>
                      <a:pt x="27" y="2"/>
                    </a:lnTo>
                    <a:lnTo>
                      <a:pt x="27" y="3"/>
                    </a:lnTo>
                    <a:lnTo>
                      <a:pt x="28" y="3"/>
                    </a:lnTo>
                    <a:lnTo>
                      <a:pt x="28" y="4"/>
                    </a:lnTo>
                    <a:lnTo>
                      <a:pt x="28" y="5"/>
                    </a:lnTo>
                    <a:lnTo>
                      <a:pt x="27" y="6"/>
                    </a:lnTo>
                    <a:lnTo>
                      <a:pt x="26" y="6"/>
                    </a:lnTo>
                    <a:lnTo>
                      <a:pt x="25" y="6"/>
                    </a:lnTo>
                    <a:lnTo>
                      <a:pt x="24" y="6"/>
                    </a:lnTo>
                    <a:lnTo>
                      <a:pt x="23" y="5"/>
                    </a:lnTo>
                    <a:lnTo>
                      <a:pt x="22" y="5"/>
                    </a:lnTo>
                    <a:lnTo>
                      <a:pt x="21" y="5"/>
                    </a:lnTo>
                    <a:lnTo>
                      <a:pt x="20" y="5"/>
                    </a:lnTo>
                    <a:lnTo>
                      <a:pt x="22" y="5"/>
                    </a:lnTo>
                    <a:lnTo>
                      <a:pt x="24" y="7"/>
                    </a:lnTo>
                    <a:lnTo>
                      <a:pt x="26" y="9"/>
                    </a:lnTo>
                    <a:lnTo>
                      <a:pt x="27" y="11"/>
                    </a:lnTo>
                    <a:lnTo>
                      <a:pt x="29" y="14"/>
                    </a:lnTo>
                    <a:lnTo>
                      <a:pt x="29" y="17"/>
                    </a:lnTo>
                    <a:lnTo>
                      <a:pt x="30" y="19"/>
                    </a:lnTo>
                    <a:lnTo>
                      <a:pt x="29" y="21"/>
                    </a:lnTo>
                    <a:lnTo>
                      <a:pt x="28" y="24"/>
                    </a:lnTo>
                    <a:lnTo>
                      <a:pt x="27" y="26"/>
                    </a:lnTo>
                    <a:lnTo>
                      <a:pt x="25" y="27"/>
                    </a:lnTo>
                    <a:lnTo>
                      <a:pt x="23" y="28"/>
                    </a:lnTo>
                    <a:lnTo>
                      <a:pt x="20" y="29"/>
                    </a:lnTo>
                    <a:lnTo>
                      <a:pt x="18" y="30"/>
                    </a:lnTo>
                    <a:lnTo>
                      <a:pt x="15" y="30"/>
                    </a:lnTo>
                    <a:lnTo>
                      <a:pt x="14" y="30"/>
                    </a:lnTo>
                    <a:lnTo>
                      <a:pt x="1" y="21"/>
                    </a:lnTo>
                    <a:close/>
                  </a:path>
                </a:pathLst>
              </a:custGeom>
              <a:solidFill>
                <a:srgbClr val="FFCCB2"/>
              </a:solidFill>
              <a:ln w="9525">
                <a:noFill/>
                <a:round/>
                <a:headEnd/>
                <a:tailEnd/>
              </a:ln>
            </p:spPr>
            <p:txBody>
              <a:bodyPr/>
              <a:lstStyle/>
              <a:p>
                <a:endParaRPr lang="en-US"/>
              </a:p>
            </p:txBody>
          </p:sp>
          <p:sp>
            <p:nvSpPr>
              <p:cNvPr id="3352" name="Freeform 714"/>
              <p:cNvSpPr>
                <a:spLocks/>
              </p:cNvSpPr>
              <p:nvPr/>
            </p:nvSpPr>
            <p:spPr bwMode="gray">
              <a:xfrm>
                <a:off x="3970" y="3466"/>
                <a:ext cx="3" cy="11"/>
              </a:xfrm>
              <a:custGeom>
                <a:avLst/>
                <a:gdLst>
                  <a:gd name="T0" fmla="*/ 2 w 3"/>
                  <a:gd name="T1" fmla="*/ 0 h 11"/>
                  <a:gd name="T2" fmla="*/ 2 w 3"/>
                  <a:gd name="T3" fmla="*/ 0 h 11"/>
                  <a:gd name="T4" fmla="*/ 1 w 3"/>
                  <a:gd name="T5" fmla="*/ 3 h 11"/>
                  <a:gd name="T6" fmla="*/ 0 w 3"/>
                  <a:gd name="T7" fmla="*/ 6 h 11"/>
                  <a:gd name="T8" fmla="*/ 0 w 3"/>
                  <a:gd name="T9" fmla="*/ 8 h 11"/>
                  <a:gd name="T10" fmla="*/ 1 w 3"/>
                  <a:gd name="T11" fmla="*/ 11 h 11"/>
                  <a:gd name="T12" fmla="*/ 3 w 3"/>
                  <a:gd name="T13" fmla="*/ 10 h 11"/>
                  <a:gd name="T14" fmla="*/ 2 w 3"/>
                  <a:gd name="T15" fmla="*/ 8 h 11"/>
                  <a:gd name="T16" fmla="*/ 2 w 3"/>
                  <a:gd name="T17" fmla="*/ 6 h 11"/>
                  <a:gd name="T18" fmla="*/ 2 w 3"/>
                  <a:gd name="T19" fmla="*/ 3 h 11"/>
                  <a:gd name="T20" fmla="*/ 3 w 3"/>
                  <a:gd name="T21" fmla="*/ 1 h 11"/>
                  <a:gd name="T22" fmla="*/ 3 w 3"/>
                  <a:gd name="T23" fmla="*/ 1 h 11"/>
                  <a:gd name="T24" fmla="*/ 2 w 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1"/>
                  <a:gd name="T41" fmla="*/ 3 w 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1">
                    <a:moveTo>
                      <a:pt x="2" y="0"/>
                    </a:moveTo>
                    <a:lnTo>
                      <a:pt x="2" y="0"/>
                    </a:lnTo>
                    <a:lnTo>
                      <a:pt x="1" y="3"/>
                    </a:lnTo>
                    <a:lnTo>
                      <a:pt x="0" y="6"/>
                    </a:lnTo>
                    <a:lnTo>
                      <a:pt x="0" y="8"/>
                    </a:lnTo>
                    <a:lnTo>
                      <a:pt x="1" y="11"/>
                    </a:lnTo>
                    <a:lnTo>
                      <a:pt x="3" y="10"/>
                    </a:lnTo>
                    <a:lnTo>
                      <a:pt x="2" y="8"/>
                    </a:lnTo>
                    <a:lnTo>
                      <a:pt x="2" y="6"/>
                    </a:lnTo>
                    <a:lnTo>
                      <a:pt x="2" y="3"/>
                    </a:lnTo>
                    <a:lnTo>
                      <a:pt x="3" y="1"/>
                    </a:lnTo>
                    <a:lnTo>
                      <a:pt x="2" y="0"/>
                    </a:lnTo>
                    <a:close/>
                  </a:path>
                </a:pathLst>
              </a:custGeom>
              <a:solidFill>
                <a:srgbClr val="000000"/>
              </a:solidFill>
              <a:ln w="9525">
                <a:noFill/>
                <a:round/>
                <a:headEnd/>
                <a:tailEnd/>
              </a:ln>
            </p:spPr>
            <p:txBody>
              <a:bodyPr/>
              <a:lstStyle/>
              <a:p>
                <a:endParaRPr lang="en-US"/>
              </a:p>
            </p:txBody>
          </p:sp>
          <p:sp>
            <p:nvSpPr>
              <p:cNvPr id="3353" name="Freeform 715"/>
              <p:cNvSpPr>
                <a:spLocks/>
              </p:cNvSpPr>
              <p:nvPr/>
            </p:nvSpPr>
            <p:spPr bwMode="gray">
              <a:xfrm>
                <a:off x="3972" y="3454"/>
                <a:ext cx="24" cy="13"/>
              </a:xfrm>
              <a:custGeom>
                <a:avLst/>
                <a:gdLst>
                  <a:gd name="T0" fmla="*/ 24 w 24"/>
                  <a:gd name="T1" fmla="*/ 1 h 13"/>
                  <a:gd name="T2" fmla="*/ 24 w 24"/>
                  <a:gd name="T3" fmla="*/ 1 h 13"/>
                  <a:gd name="T4" fmla="*/ 22 w 24"/>
                  <a:gd name="T5" fmla="*/ 1 h 13"/>
                  <a:gd name="T6" fmla="*/ 20 w 24"/>
                  <a:gd name="T7" fmla="*/ 0 h 13"/>
                  <a:gd name="T8" fmla="*/ 18 w 24"/>
                  <a:gd name="T9" fmla="*/ 0 h 13"/>
                  <a:gd name="T10" fmla="*/ 17 w 24"/>
                  <a:gd name="T11" fmla="*/ 0 h 13"/>
                  <a:gd name="T12" fmla="*/ 15 w 24"/>
                  <a:gd name="T13" fmla="*/ 0 h 13"/>
                  <a:gd name="T14" fmla="*/ 13 w 24"/>
                  <a:gd name="T15" fmla="*/ 1 h 13"/>
                  <a:gd name="T16" fmla="*/ 13 w 24"/>
                  <a:gd name="T17" fmla="*/ 2 h 13"/>
                  <a:gd name="T18" fmla="*/ 11 w 24"/>
                  <a:gd name="T19" fmla="*/ 3 h 13"/>
                  <a:gd name="T20" fmla="*/ 9 w 24"/>
                  <a:gd name="T21" fmla="*/ 4 h 13"/>
                  <a:gd name="T22" fmla="*/ 8 w 24"/>
                  <a:gd name="T23" fmla="*/ 5 h 13"/>
                  <a:gd name="T24" fmla="*/ 6 w 24"/>
                  <a:gd name="T25" fmla="*/ 6 h 13"/>
                  <a:gd name="T26" fmla="*/ 5 w 24"/>
                  <a:gd name="T27" fmla="*/ 7 h 13"/>
                  <a:gd name="T28" fmla="*/ 4 w 24"/>
                  <a:gd name="T29" fmla="*/ 9 h 13"/>
                  <a:gd name="T30" fmla="*/ 2 w 24"/>
                  <a:gd name="T31" fmla="*/ 10 h 13"/>
                  <a:gd name="T32" fmla="*/ 1 w 24"/>
                  <a:gd name="T33" fmla="*/ 11 h 13"/>
                  <a:gd name="T34" fmla="*/ 0 w 24"/>
                  <a:gd name="T35" fmla="*/ 12 h 13"/>
                  <a:gd name="T36" fmla="*/ 1 w 24"/>
                  <a:gd name="T37" fmla="*/ 13 h 13"/>
                  <a:gd name="T38" fmla="*/ 2 w 24"/>
                  <a:gd name="T39" fmla="*/ 12 h 13"/>
                  <a:gd name="T40" fmla="*/ 3 w 24"/>
                  <a:gd name="T41" fmla="*/ 11 h 13"/>
                  <a:gd name="T42" fmla="*/ 5 w 24"/>
                  <a:gd name="T43" fmla="*/ 10 h 13"/>
                  <a:gd name="T44" fmla="*/ 6 w 24"/>
                  <a:gd name="T45" fmla="*/ 9 h 13"/>
                  <a:gd name="T46" fmla="*/ 7 w 24"/>
                  <a:gd name="T47" fmla="*/ 7 h 13"/>
                  <a:gd name="T48" fmla="*/ 9 w 24"/>
                  <a:gd name="T49" fmla="*/ 6 h 13"/>
                  <a:gd name="T50" fmla="*/ 10 w 24"/>
                  <a:gd name="T51" fmla="*/ 5 h 13"/>
                  <a:gd name="T52" fmla="*/ 12 w 24"/>
                  <a:gd name="T53" fmla="*/ 4 h 13"/>
                  <a:gd name="T54" fmla="*/ 13 w 24"/>
                  <a:gd name="T55" fmla="*/ 3 h 13"/>
                  <a:gd name="T56" fmla="*/ 14 w 24"/>
                  <a:gd name="T57" fmla="*/ 2 h 13"/>
                  <a:gd name="T58" fmla="*/ 15 w 24"/>
                  <a:gd name="T59" fmla="*/ 2 h 13"/>
                  <a:gd name="T60" fmla="*/ 17 w 24"/>
                  <a:gd name="T61" fmla="*/ 1 h 13"/>
                  <a:gd name="T62" fmla="*/ 18 w 24"/>
                  <a:gd name="T63" fmla="*/ 2 h 13"/>
                  <a:gd name="T64" fmla="*/ 20 w 24"/>
                  <a:gd name="T65" fmla="*/ 2 h 13"/>
                  <a:gd name="T66" fmla="*/ 22 w 24"/>
                  <a:gd name="T67" fmla="*/ 2 h 13"/>
                  <a:gd name="T68" fmla="*/ 24 w 24"/>
                  <a:gd name="T69" fmla="*/ 3 h 13"/>
                  <a:gd name="T70" fmla="*/ 24 w 24"/>
                  <a:gd name="T71" fmla="*/ 3 h 13"/>
                  <a:gd name="T72" fmla="*/ 24 w 24"/>
                  <a:gd name="T73" fmla="*/ 1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13"/>
                  <a:gd name="T113" fmla="*/ 24 w 24"/>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13">
                    <a:moveTo>
                      <a:pt x="24" y="1"/>
                    </a:moveTo>
                    <a:lnTo>
                      <a:pt x="24" y="1"/>
                    </a:lnTo>
                    <a:lnTo>
                      <a:pt x="22" y="1"/>
                    </a:lnTo>
                    <a:lnTo>
                      <a:pt x="20" y="0"/>
                    </a:lnTo>
                    <a:lnTo>
                      <a:pt x="18" y="0"/>
                    </a:lnTo>
                    <a:lnTo>
                      <a:pt x="17" y="0"/>
                    </a:lnTo>
                    <a:lnTo>
                      <a:pt x="15" y="0"/>
                    </a:lnTo>
                    <a:lnTo>
                      <a:pt x="13" y="1"/>
                    </a:lnTo>
                    <a:lnTo>
                      <a:pt x="13" y="2"/>
                    </a:lnTo>
                    <a:lnTo>
                      <a:pt x="11" y="3"/>
                    </a:lnTo>
                    <a:lnTo>
                      <a:pt x="9" y="4"/>
                    </a:lnTo>
                    <a:lnTo>
                      <a:pt x="8" y="5"/>
                    </a:lnTo>
                    <a:lnTo>
                      <a:pt x="6" y="6"/>
                    </a:lnTo>
                    <a:lnTo>
                      <a:pt x="5" y="7"/>
                    </a:lnTo>
                    <a:lnTo>
                      <a:pt x="4" y="9"/>
                    </a:lnTo>
                    <a:lnTo>
                      <a:pt x="2" y="10"/>
                    </a:lnTo>
                    <a:lnTo>
                      <a:pt x="1" y="11"/>
                    </a:lnTo>
                    <a:lnTo>
                      <a:pt x="0" y="12"/>
                    </a:lnTo>
                    <a:lnTo>
                      <a:pt x="1" y="13"/>
                    </a:lnTo>
                    <a:lnTo>
                      <a:pt x="2" y="12"/>
                    </a:lnTo>
                    <a:lnTo>
                      <a:pt x="3" y="11"/>
                    </a:lnTo>
                    <a:lnTo>
                      <a:pt x="5" y="10"/>
                    </a:lnTo>
                    <a:lnTo>
                      <a:pt x="6" y="9"/>
                    </a:lnTo>
                    <a:lnTo>
                      <a:pt x="7" y="7"/>
                    </a:lnTo>
                    <a:lnTo>
                      <a:pt x="9" y="6"/>
                    </a:lnTo>
                    <a:lnTo>
                      <a:pt x="10" y="5"/>
                    </a:lnTo>
                    <a:lnTo>
                      <a:pt x="12" y="4"/>
                    </a:lnTo>
                    <a:lnTo>
                      <a:pt x="13" y="3"/>
                    </a:lnTo>
                    <a:lnTo>
                      <a:pt x="14" y="2"/>
                    </a:lnTo>
                    <a:lnTo>
                      <a:pt x="15" y="2"/>
                    </a:lnTo>
                    <a:lnTo>
                      <a:pt x="17" y="1"/>
                    </a:lnTo>
                    <a:lnTo>
                      <a:pt x="18" y="2"/>
                    </a:lnTo>
                    <a:lnTo>
                      <a:pt x="20" y="2"/>
                    </a:lnTo>
                    <a:lnTo>
                      <a:pt x="22" y="2"/>
                    </a:lnTo>
                    <a:lnTo>
                      <a:pt x="24" y="3"/>
                    </a:lnTo>
                    <a:lnTo>
                      <a:pt x="24" y="1"/>
                    </a:lnTo>
                    <a:close/>
                  </a:path>
                </a:pathLst>
              </a:custGeom>
              <a:solidFill>
                <a:srgbClr val="000000"/>
              </a:solidFill>
              <a:ln w="9525">
                <a:noFill/>
                <a:round/>
                <a:headEnd/>
                <a:tailEnd/>
              </a:ln>
            </p:spPr>
            <p:txBody>
              <a:bodyPr/>
              <a:lstStyle/>
              <a:p>
                <a:endParaRPr lang="en-US"/>
              </a:p>
            </p:txBody>
          </p:sp>
          <p:sp>
            <p:nvSpPr>
              <p:cNvPr id="3354" name="Freeform 716"/>
              <p:cNvSpPr>
                <a:spLocks/>
              </p:cNvSpPr>
              <p:nvPr/>
            </p:nvSpPr>
            <p:spPr bwMode="gray">
              <a:xfrm>
                <a:off x="3996" y="3455"/>
                <a:ext cx="4" cy="7"/>
              </a:xfrm>
              <a:custGeom>
                <a:avLst/>
                <a:gdLst>
                  <a:gd name="T0" fmla="*/ 3 w 4"/>
                  <a:gd name="T1" fmla="*/ 7 h 7"/>
                  <a:gd name="T2" fmla="*/ 3 w 4"/>
                  <a:gd name="T3" fmla="*/ 7 h 7"/>
                  <a:gd name="T4" fmla="*/ 3 w 4"/>
                  <a:gd name="T5" fmla="*/ 6 h 7"/>
                  <a:gd name="T6" fmla="*/ 4 w 4"/>
                  <a:gd name="T7" fmla="*/ 5 h 7"/>
                  <a:gd name="T8" fmla="*/ 4 w 4"/>
                  <a:gd name="T9" fmla="*/ 4 h 7"/>
                  <a:gd name="T10" fmla="*/ 3 w 4"/>
                  <a:gd name="T11" fmla="*/ 3 h 7"/>
                  <a:gd name="T12" fmla="*/ 3 w 4"/>
                  <a:gd name="T13" fmla="*/ 2 h 7"/>
                  <a:gd name="T14" fmla="*/ 2 w 4"/>
                  <a:gd name="T15" fmla="*/ 1 h 7"/>
                  <a:gd name="T16" fmla="*/ 1 w 4"/>
                  <a:gd name="T17" fmla="*/ 1 h 7"/>
                  <a:gd name="T18" fmla="*/ 0 w 4"/>
                  <a:gd name="T19" fmla="*/ 0 h 7"/>
                  <a:gd name="T20" fmla="*/ 0 w 4"/>
                  <a:gd name="T21" fmla="*/ 2 h 7"/>
                  <a:gd name="T22" fmla="*/ 0 w 4"/>
                  <a:gd name="T23" fmla="*/ 2 h 7"/>
                  <a:gd name="T24" fmla="*/ 1 w 4"/>
                  <a:gd name="T25" fmla="*/ 3 h 7"/>
                  <a:gd name="T26" fmla="*/ 2 w 4"/>
                  <a:gd name="T27" fmla="*/ 3 h 7"/>
                  <a:gd name="T28" fmla="*/ 2 w 4"/>
                  <a:gd name="T29" fmla="*/ 4 h 7"/>
                  <a:gd name="T30" fmla="*/ 2 w 4"/>
                  <a:gd name="T31" fmla="*/ 4 h 7"/>
                  <a:gd name="T32" fmla="*/ 2 w 4"/>
                  <a:gd name="T33" fmla="*/ 5 h 7"/>
                  <a:gd name="T34" fmla="*/ 2 w 4"/>
                  <a:gd name="T35" fmla="*/ 5 h 7"/>
                  <a:gd name="T36" fmla="*/ 2 w 4"/>
                  <a:gd name="T37" fmla="*/ 5 h 7"/>
                  <a:gd name="T38" fmla="*/ 2 w 4"/>
                  <a:gd name="T39" fmla="*/ 5 h 7"/>
                  <a:gd name="T40" fmla="*/ 3 w 4"/>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7"/>
                  <a:gd name="T65" fmla="*/ 4 w 4"/>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7">
                    <a:moveTo>
                      <a:pt x="3" y="7"/>
                    </a:moveTo>
                    <a:lnTo>
                      <a:pt x="3" y="7"/>
                    </a:lnTo>
                    <a:lnTo>
                      <a:pt x="3" y="6"/>
                    </a:lnTo>
                    <a:lnTo>
                      <a:pt x="4" y="5"/>
                    </a:lnTo>
                    <a:lnTo>
                      <a:pt x="4" y="4"/>
                    </a:lnTo>
                    <a:lnTo>
                      <a:pt x="3" y="3"/>
                    </a:lnTo>
                    <a:lnTo>
                      <a:pt x="3" y="2"/>
                    </a:lnTo>
                    <a:lnTo>
                      <a:pt x="2" y="1"/>
                    </a:lnTo>
                    <a:lnTo>
                      <a:pt x="1" y="1"/>
                    </a:lnTo>
                    <a:lnTo>
                      <a:pt x="0" y="0"/>
                    </a:lnTo>
                    <a:lnTo>
                      <a:pt x="0" y="2"/>
                    </a:lnTo>
                    <a:lnTo>
                      <a:pt x="1" y="3"/>
                    </a:lnTo>
                    <a:lnTo>
                      <a:pt x="2" y="3"/>
                    </a:lnTo>
                    <a:lnTo>
                      <a:pt x="2" y="4"/>
                    </a:lnTo>
                    <a:lnTo>
                      <a:pt x="2" y="5"/>
                    </a:lnTo>
                    <a:lnTo>
                      <a:pt x="3" y="7"/>
                    </a:lnTo>
                    <a:close/>
                  </a:path>
                </a:pathLst>
              </a:custGeom>
              <a:solidFill>
                <a:srgbClr val="000000"/>
              </a:solidFill>
              <a:ln w="9525">
                <a:noFill/>
                <a:round/>
                <a:headEnd/>
                <a:tailEnd/>
              </a:ln>
            </p:spPr>
            <p:txBody>
              <a:bodyPr/>
              <a:lstStyle/>
              <a:p>
                <a:endParaRPr lang="en-US"/>
              </a:p>
            </p:txBody>
          </p:sp>
          <p:sp>
            <p:nvSpPr>
              <p:cNvPr id="3355" name="Freeform 717"/>
              <p:cNvSpPr>
                <a:spLocks/>
              </p:cNvSpPr>
              <p:nvPr/>
            </p:nvSpPr>
            <p:spPr bwMode="gray">
              <a:xfrm>
                <a:off x="3991" y="3459"/>
                <a:ext cx="8" cy="3"/>
              </a:xfrm>
              <a:custGeom>
                <a:avLst/>
                <a:gdLst>
                  <a:gd name="T0" fmla="*/ 0 w 8"/>
                  <a:gd name="T1" fmla="*/ 0 h 3"/>
                  <a:gd name="T2" fmla="*/ 0 w 8"/>
                  <a:gd name="T3" fmla="*/ 2 h 3"/>
                  <a:gd name="T4" fmla="*/ 1 w 8"/>
                  <a:gd name="T5" fmla="*/ 2 h 3"/>
                  <a:gd name="T6" fmla="*/ 2 w 8"/>
                  <a:gd name="T7" fmla="*/ 2 h 3"/>
                  <a:gd name="T8" fmla="*/ 3 w 8"/>
                  <a:gd name="T9" fmla="*/ 2 h 3"/>
                  <a:gd name="T10" fmla="*/ 4 w 8"/>
                  <a:gd name="T11" fmla="*/ 3 h 3"/>
                  <a:gd name="T12" fmla="*/ 5 w 8"/>
                  <a:gd name="T13" fmla="*/ 3 h 3"/>
                  <a:gd name="T14" fmla="*/ 6 w 8"/>
                  <a:gd name="T15" fmla="*/ 3 h 3"/>
                  <a:gd name="T16" fmla="*/ 7 w 8"/>
                  <a:gd name="T17" fmla="*/ 3 h 3"/>
                  <a:gd name="T18" fmla="*/ 8 w 8"/>
                  <a:gd name="T19" fmla="*/ 3 h 3"/>
                  <a:gd name="T20" fmla="*/ 7 w 8"/>
                  <a:gd name="T21" fmla="*/ 1 h 3"/>
                  <a:gd name="T22" fmla="*/ 6 w 8"/>
                  <a:gd name="T23" fmla="*/ 1 h 3"/>
                  <a:gd name="T24" fmla="*/ 6 w 8"/>
                  <a:gd name="T25" fmla="*/ 2 h 3"/>
                  <a:gd name="T26" fmla="*/ 5 w 8"/>
                  <a:gd name="T27" fmla="*/ 1 h 3"/>
                  <a:gd name="T28" fmla="*/ 4 w 8"/>
                  <a:gd name="T29" fmla="*/ 1 h 3"/>
                  <a:gd name="T30" fmla="*/ 3 w 8"/>
                  <a:gd name="T31" fmla="*/ 1 h 3"/>
                  <a:gd name="T32" fmla="*/ 2 w 8"/>
                  <a:gd name="T33" fmla="*/ 0 h 3"/>
                  <a:gd name="T34" fmla="*/ 1 w 8"/>
                  <a:gd name="T35" fmla="*/ 0 h 3"/>
                  <a:gd name="T36" fmla="*/ 0 w 8"/>
                  <a:gd name="T37" fmla="*/ 0 h 3"/>
                  <a:gd name="T38" fmla="*/ 0 w 8"/>
                  <a:gd name="T39" fmla="*/ 1 h 3"/>
                  <a:gd name="T40" fmla="*/ 0 w 8"/>
                  <a:gd name="T41" fmla="*/ 0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3"/>
                  <a:gd name="T65" fmla="*/ 8 w 8"/>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3">
                    <a:moveTo>
                      <a:pt x="0" y="0"/>
                    </a:moveTo>
                    <a:lnTo>
                      <a:pt x="0" y="2"/>
                    </a:lnTo>
                    <a:lnTo>
                      <a:pt x="1" y="2"/>
                    </a:lnTo>
                    <a:lnTo>
                      <a:pt x="2" y="2"/>
                    </a:lnTo>
                    <a:lnTo>
                      <a:pt x="3" y="2"/>
                    </a:lnTo>
                    <a:lnTo>
                      <a:pt x="4" y="3"/>
                    </a:lnTo>
                    <a:lnTo>
                      <a:pt x="5" y="3"/>
                    </a:lnTo>
                    <a:lnTo>
                      <a:pt x="6" y="3"/>
                    </a:lnTo>
                    <a:lnTo>
                      <a:pt x="7" y="3"/>
                    </a:lnTo>
                    <a:lnTo>
                      <a:pt x="8" y="3"/>
                    </a:lnTo>
                    <a:lnTo>
                      <a:pt x="7" y="1"/>
                    </a:lnTo>
                    <a:lnTo>
                      <a:pt x="6" y="1"/>
                    </a:lnTo>
                    <a:lnTo>
                      <a:pt x="6" y="2"/>
                    </a:lnTo>
                    <a:lnTo>
                      <a:pt x="5" y="1"/>
                    </a:lnTo>
                    <a:lnTo>
                      <a:pt x="4" y="1"/>
                    </a:lnTo>
                    <a:lnTo>
                      <a:pt x="3" y="1"/>
                    </a:lnTo>
                    <a:lnTo>
                      <a:pt x="2" y="0"/>
                    </a:lnTo>
                    <a:lnTo>
                      <a:pt x="1" y="0"/>
                    </a:lnTo>
                    <a:lnTo>
                      <a:pt x="0" y="0"/>
                    </a:lnTo>
                    <a:lnTo>
                      <a:pt x="0" y="1"/>
                    </a:lnTo>
                    <a:lnTo>
                      <a:pt x="0" y="0"/>
                    </a:lnTo>
                    <a:close/>
                  </a:path>
                </a:pathLst>
              </a:custGeom>
              <a:solidFill>
                <a:srgbClr val="000000"/>
              </a:solidFill>
              <a:ln w="9525">
                <a:noFill/>
                <a:round/>
                <a:headEnd/>
                <a:tailEnd/>
              </a:ln>
            </p:spPr>
            <p:txBody>
              <a:bodyPr/>
              <a:lstStyle/>
              <a:p>
                <a:endParaRPr lang="en-US"/>
              </a:p>
            </p:txBody>
          </p:sp>
          <p:sp>
            <p:nvSpPr>
              <p:cNvPr id="3356" name="Freeform 718"/>
              <p:cNvSpPr>
                <a:spLocks/>
              </p:cNvSpPr>
              <p:nvPr/>
            </p:nvSpPr>
            <p:spPr bwMode="gray">
              <a:xfrm>
                <a:off x="3991" y="3459"/>
                <a:ext cx="11" cy="18"/>
              </a:xfrm>
              <a:custGeom>
                <a:avLst/>
                <a:gdLst>
                  <a:gd name="T0" fmla="*/ 10 w 11"/>
                  <a:gd name="T1" fmla="*/ 18 h 18"/>
                  <a:gd name="T2" fmla="*/ 10 w 11"/>
                  <a:gd name="T3" fmla="*/ 18 h 18"/>
                  <a:gd name="T4" fmla="*/ 11 w 11"/>
                  <a:gd name="T5" fmla="*/ 15 h 18"/>
                  <a:gd name="T6" fmla="*/ 10 w 11"/>
                  <a:gd name="T7" fmla="*/ 13 h 18"/>
                  <a:gd name="T8" fmla="*/ 9 w 11"/>
                  <a:gd name="T9" fmla="*/ 10 h 18"/>
                  <a:gd name="T10" fmla="*/ 8 w 11"/>
                  <a:gd name="T11" fmla="*/ 7 h 18"/>
                  <a:gd name="T12" fmla="*/ 6 w 11"/>
                  <a:gd name="T13" fmla="*/ 4 h 18"/>
                  <a:gd name="T14" fmla="*/ 5 w 11"/>
                  <a:gd name="T15" fmla="*/ 2 h 18"/>
                  <a:gd name="T16" fmla="*/ 3 w 11"/>
                  <a:gd name="T17" fmla="*/ 1 h 18"/>
                  <a:gd name="T18" fmla="*/ 0 w 11"/>
                  <a:gd name="T19" fmla="*/ 0 h 18"/>
                  <a:gd name="T20" fmla="*/ 0 w 11"/>
                  <a:gd name="T21" fmla="*/ 1 h 18"/>
                  <a:gd name="T22" fmla="*/ 2 w 11"/>
                  <a:gd name="T23" fmla="*/ 2 h 18"/>
                  <a:gd name="T24" fmla="*/ 4 w 11"/>
                  <a:gd name="T25" fmla="*/ 3 h 18"/>
                  <a:gd name="T26" fmla="*/ 5 w 11"/>
                  <a:gd name="T27" fmla="*/ 5 h 18"/>
                  <a:gd name="T28" fmla="*/ 7 w 11"/>
                  <a:gd name="T29" fmla="*/ 7 h 18"/>
                  <a:gd name="T30" fmla="*/ 8 w 11"/>
                  <a:gd name="T31" fmla="*/ 10 h 18"/>
                  <a:gd name="T32" fmla="*/ 9 w 11"/>
                  <a:gd name="T33" fmla="*/ 13 h 18"/>
                  <a:gd name="T34" fmla="*/ 9 w 11"/>
                  <a:gd name="T35" fmla="*/ 15 h 18"/>
                  <a:gd name="T36" fmla="*/ 9 w 11"/>
                  <a:gd name="T37" fmla="*/ 17 h 18"/>
                  <a:gd name="T38" fmla="*/ 9 w 11"/>
                  <a:gd name="T39" fmla="*/ 17 h 18"/>
                  <a:gd name="T40" fmla="*/ 10 w 11"/>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8"/>
                  <a:gd name="T65" fmla="*/ 11 w 11"/>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8">
                    <a:moveTo>
                      <a:pt x="10" y="18"/>
                    </a:moveTo>
                    <a:lnTo>
                      <a:pt x="10" y="18"/>
                    </a:lnTo>
                    <a:lnTo>
                      <a:pt x="11" y="15"/>
                    </a:lnTo>
                    <a:lnTo>
                      <a:pt x="10" y="13"/>
                    </a:lnTo>
                    <a:lnTo>
                      <a:pt x="9" y="10"/>
                    </a:lnTo>
                    <a:lnTo>
                      <a:pt x="8" y="7"/>
                    </a:lnTo>
                    <a:lnTo>
                      <a:pt x="6" y="4"/>
                    </a:lnTo>
                    <a:lnTo>
                      <a:pt x="5" y="2"/>
                    </a:lnTo>
                    <a:lnTo>
                      <a:pt x="3" y="1"/>
                    </a:lnTo>
                    <a:lnTo>
                      <a:pt x="0" y="0"/>
                    </a:lnTo>
                    <a:lnTo>
                      <a:pt x="0" y="1"/>
                    </a:lnTo>
                    <a:lnTo>
                      <a:pt x="2" y="2"/>
                    </a:lnTo>
                    <a:lnTo>
                      <a:pt x="4" y="3"/>
                    </a:lnTo>
                    <a:lnTo>
                      <a:pt x="5" y="5"/>
                    </a:lnTo>
                    <a:lnTo>
                      <a:pt x="7" y="7"/>
                    </a:lnTo>
                    <a:lnTo>
                      <a:pt x="8" y="10"/>
                    </a:lnTo>
                    <a:lnTo>
                      <a:pt x="9" y="13"/>
                    </a:lnTo>
                    <a:lnTo>
                      <a:pt x="9" y="15"/>
                    </a:lnTo>
                    <a:lnTo>
                      <a:pt x="9" y="17"/>
                    </a:lnTo>
                    <a:lnTo>
                      <a:pt x="10" y="18"/>
                    </a:lnTo>
                    <a:close/>
                  </a:path>
                </a:pathLst>
              </a:custGeom>
              <a:solidFill>
                <a:srgbClr val="000000"/>
              </a:solidFill>
              <a:ln w="9525">
                <a:noFill/>
                <a:round/>
                <a:headEnd/>
                <a:tailEnd/>
              </a:ln>
            </p:spPr>
            <p:txBody>
              <a:bodyPr/>
              <a:lstStyle/>
              <a:p>
                <a:endParaRPr lang="en-US"/>
              </a:p>
            </p:txBody>
          </p:sp>
          <p:sp>
            <p:nvSpPr>
              <p:cNvPr id="3357" name="Freeform 719"/>
              <p:cNvSpPr>
                <a:spLocks/>
              </p:cNvSpPr>
              <p:nvPr/>
            </p:nvSpPr>
            <p:spPr bwMode="gray">
              <a:xfrm>
                <a:off x="3984" y="3476"/>
                <a:ext cx="17" cy="10"/>
              </a:xfrm>
              <a:custGeom>
                <a:avLst/>
                <a:gdLst>
                  <a:gd name="T0" fmla="*/ 0 w 17"/>
                  <a:gd name="T1" fmla="*/ 10 h 10"/>
                  <a:gd name="T2" fmla="*/ 1 w 17"/>
                  <a:gd name="T3" fmla="*/ 10 h 10"/>
                  <a:gd name="T4" fmla="*/ 2 w 17"/>
                  <a:gd name="T5" fmla="*/ 10 h 10"/>
                  <a:gd name="T6" fmla="*/ 5 w 17"/>
                  <a:gd name="T7" fmla="*/ 10 h 10"/>
                  <a:gd name="T8" fmla="*/ 8 w 17"/>
                  <a:gd name="T9" fmla="*/ 9 h 10"/>
                  <a:gd name="T10" fmla="*/ 10 w 17"/>
                  <a:gd name="T11" fmla="*/ 8 h 10"/>
                  <a:gd name="T12" fmla="*/ 12 w 17"/>
                  <a:gd name="T13" fmla="*/ 7 h 10"/>
                  <a:gd name="T14" fmla="*/ 15 w 17"/>
                  <a:gd name="T15" fmla="*/ 5 h 10"/>
                  <a:gd name="T16" fmla="*/ 16 w 17"/>
                  <a:gd name="T17" fmla="*/ 3 h 10"/>
                  <a:gd name="T18" fmla="*/ 17 w 17"/>
                  <a:gd name="T19" fmla="*/ 1 h 10"/>
                  <a:gd name="T20" fmla="*/ 16 w 17"/>
                  <a:gd name="T21" fmla="*/ 0 h 10"/>
                  <a:gd name="T22" fmla="*/ 15 w 17"/>
                  <a:gd name="T23" fmla="*/ 2 h 10"/>
                  <a:gd name="T24" fmla="*/ 14 w 17"/>
                  <a:gd name="T25" fmla="*/ 4 h 10"/>
                  <a:gd name="T26" fmla="*/ 12 w 17"/>
                  <a:gd name="T27" fmla="*/ 5 h 10"/>
                  <a:gd name="T28" fmla="*/ 10 w 17"/>
                  <a:gd name="T29" fmla="*/ 7 h 10"/>
                  <a:gd name="T30" fmla="*/ 7 w 17"/>
                  <a:gd name="T31" fmla="*/ 8 h 10"/>
                  <a:gd name="T32" fmla="*/ 5 w 17"/>
                  <a:gd name="T33" fmla="*/ 8 h 10"/>
                  <a:gd name="T34" fmla="*/ 2 w 17"/>
                  <a:gd name="T35" fmla="*/ 8 h 10"/>
                  <a:gd name="T36" fmla="*/ 1 w 17"/>
                  <a:gd name="T37" fmla="*/ 8 h 10"/>
                  <a:gd name="T38" fmla="*/ 1 w 17"/>
                  <a:gd name="T39" fmla="*/ 8 h 10"/>
                  <a:gd name="T40" fmla="*/ 0 w 17"/>
                  <a:gd name="T41" fmla="*/ 10 h 10"/>
                  <a:gd name="T42" fmla="*/ 0 w 17"/>
                  <a:gd name="T43" fmla="*/ 10 h 10"/>
                  <a:gd name="T44" fmla="*/ 1 w 17"/>
                  <a:gd name="T45" fmla="*/ 10 h 10"/>
                  <a:gd name="T46" fmla="*/ 0 w 17"/>
                  <a:gd name="T47" fmla="*/ 10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0"/>
                  <a:gd name="T74" fmla="*/ 17 w 17"/>
                  <a:gd name="T75" fmla="*/ 10 h 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0">
                    <a:moveTo>
                      <a:pt x="0" y="10"/>
                    </a:moveTo>
                    <a:lnTo>
                      <a:pt x="1" y="10"/>
                    </a:lnTo>
                    <a:lnTo>
                      <a:pt x="2" y="10"/>
                    </a:lnTo>
                    <a:lnTo>
                      <a:pt x="5" y="10"/>
                    </a:lnTo>
                    <a:lnTo>
                      <a:pt x="8" y="9"/>
                    </a:lnTo>
                    <a:lnTo>
                      <a:pt x="10" y="8"/>
                    </a:lnTo>
                    <a:lnTo>
                      <a:pt x="12" y="7"/>
                    </a:lnTo>
                    <a:lnTo>
                      <a:pt x="15" y="5"/>
                    </a:lnTo>
                    <a:lnTo>
                      <a:pt x="16" y="3"/>
                    </a:lnTo>
                    <a:lnTo>
                      <a:pt x="17" y="1"/>
                    </a:lnTo>
                    <a:lnTo>
                      <a:pt x="16" y="0"/>
                    </a:lnTo>
                    <a:lnTo>
                      <a:pt x="15" y="2"/>
                    </a:lnTo>
                    <a:lnTo>
                      <a:pt x="14" y="4"/>
                    </a:lnTo>
                    <a:lnTo>
                      <a:pt x="12" y="5"/>
                    </a:lnTo>
                    <a:lnTo>
                      <a:pt x="10" y="7"/>
                    </a:lnTo>
                    <a:lnTo>
                      <a:pt x="7" y="8"/>
                    </a:lnTo>
                    <a:lnTo>
                      <a:pt x="5" y="8"/>
                    </a:lnTo>
                    <a:lnTo>
                      <a:pt x="2" y="8"/>
                    </a:lnTo>
                    <a:lnTo>
                      <a:pt x="1" y="8"/>
                    </a:lnTo>
                    <a:lnTo>
                      <a:pt x="0" y="10"/>
                    </a:lnTo>
                    <a:lnTo>
                      <a:pt x="1" y="10"/>
                    </a:lnTo>
                    <a:lnTo>
                      <a:pt x="0" y="10"/>
                    </a:lnTo>
                    <a:close/>
                  </a:path>
                </a:pathLst>
              </a:custGeom>
              <a:solidFill>
                <a:srgbClr val="000000"/>
              </a:solidFill>
              <a:ln w="9525">
                <a:noFill/>
                <a:round/>
                <a:headEnd/>
                <a:tailEnd/>
              </a:ln>
            </p:spPr>
            <p:txBody>
              <a:bodyPr/>
              <a:lstStyle/>
              <a:p>
                <a:endParaRPr lang="en-US"/>
              </a:p>
            </p:txBody>
          </p:sp>
          <p:sp>
            <p:nvSpPr>
              <p:cNvPr id="3358" name="Freeform 720"/>
              <p:cNvSpPr>
                <a:spLocks/>
              </p:cNvSpPr>
              <p:nvPr/>
            </p:nvSpPr>
            <p:spPr bwMode="gray">
              <a:xfrm>
                <a:off x="3971" y="3476"/>
                <a:ext cx="14" cy="10"/>
              </a:xfrm>
              <a:custGeom>
                <a:avLst/>
                <a:gdLst>
                  <a:gd name="T0" fmla="*/ 0 w 14"/>
                  <a:gd name="T1" fmla="*/ 1 h 10"/>
                  <a:gd name="T2" fmla="*/ 0 w 14"/>
                  <a:gd name="T3" fmla="*/ 1 h 10"/>
                  <a:gd name="T4" fmla="*/ 13 w 14"/>
                  <a:gd name="T5" fmla="*/ 10 h 10"/>
                  <a:gd name="T6" fmla="*/ 14 w 14"/>
                  <a:gd name="T7" fmla="*/ 8 h 10"/>
                  <a:gd name="T8" fmla="*/ 1 w 14"/>
                  <a:gd name="T9" fmla="*/ 0 h 10"/>
                  <a:gd name="T10" fmla="*/ 2 w 14"/>
                  <a:gd name="T11" fmla="*/ 0 h 10"/>
                  <a:gd name="T12" fmla="*/ 0 w 14"/>
                  <a:gd name="T13" fmla="*/ 1 h 10"/>
                  <a:gd name="T14" fmla="*/ 0 w 14"/>
                  <a:gd name="T15" fmla="*/ 1 h 10"/>
                  <a:gd name="T16" fmla="*/ 0 w 14"/>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1"/>
                    </a:moveTo>
                    <a:lnTo>
                      <a:pt x="0" y="1"/>
                    </a:lnTo>
                    <a:lnTo>
                      <a:pt x="13" y="10"/>
                    </a:lnTo>
                    <a:lnTo>
                      <a:pt x="14" y="8"/>
                    </a:lnTo>
                    <a:lnTo>
                      <a:pt x="1" y="0"/>
                    </a:lnTo>
                    <a:lnTo>
                      <a:pt x="2" y="0"/>
                    </a:lnTo>
                    <a:lnTo>
                      <a:pt x="0" y="1"/>
                    </a:lnTo>
                    <a:close/>
                  </a:path>
                </a:pathLst>
              </a:custGeom>
              <a:solidFill>
                <a:srgbClr val="000000"/>
              </a:solidFill>
              <a:ln w="9525">
                <a:noFill/>
                <a:round/>
                <a:headEnd/>
                <a:tailEnd/>
              </a:ln>
            </p:spPr>
            <p:txBody>
              <a:bodyPr/>
              <a:lstStyle/>
              <a:p>
                <a:endParaRPr lang="en-US"/>
              </a:p>
            </p:txBody>
          </p:sp>
          <p:sp>
            <p:nvSpPr>
              <p:cNvPr id="3359" name="Freeform 721"/>
              <p:cNvSpPr>
                <a:spLocks/>
              </p:cNvSpPr>
              <p:nvPr/>
            </p:nvSpPr>
            <p:spPr bwMode="gray">
              <a:xfrm>
                <a:off x="4051" y="3374"/>
                <a:ext cx="2" cy="2"/>
              </a:xfrm>
              <a:custGeom>
                <a:avLst/>
                <a:gdLst>
                  <a:gd name="T0" fmla="*/ 0 w 2"/>
                  <a:gd name="T1" fmla="*/ 2 h 2"/>
                  <a:gd name="T2" fmla="*/ 0 w 2"/>
                  <a:gd name="T3" fmla="*/ 1 h 2"/>
                  <a:gd name="T4" fmla="*/ 1 w 2"/>
                  <a:gd name="T5" fmla="*/ 1 h 2"/>
                  <a:gd name="T6" fmla="*/ 1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1"/>
                    </a:lnTo>
                    <a:lnTo>
                      <a:pt x="1" y="1"/>
                    </a:lnTo>
                    <a:lnTo>
                      <a:pt x="1" y="0"/>
                    </a:lnTo>
                    <a:lnTo>
                      <a:pt x="2" y="0"/>
                    </a:lnTo>
                    <a:lnTo>
                      <a:pt x="0" y="2"/>
                    </a:lnTo>
                    <a:close/>
                  </a:path>
                </a:pathLst>
              </a:custGeom>
              <a:solidFill>
                <a:srgbClr val="FFFFFF"/>
              </a:solidFill>
              <a:ln w="9525">
                <a:noFill/>
                <a:round/>
                <a:headEnd/>
                <a:tailEnd/>
              </a:ln>
            </p:spPr>
            <p:txBody>
              <a:bodyPr/>
              <a:lstStyle/>
              <a:p>
                <a:endParaRPr lang="en-US"/>
              </a:p>
            </p:txBody>
          </p:sp>
          <p:sp>
            <p:nvSpPr>
              <p:cNvPr id="3360" name="Freeform 722"/>
              <p:cNvSpPr>
                <a:spLocks/>
              </p:cNvSpPr>
              <p:nvPr/>
            </p:nvSpPr>
            <p:spPr bwMode="gray">
              <a:xfrm>
                <a:off x="4050" y="3373"/>
                <a:ext cx="3" cy="3"/>
              </a:xfrm>
              <a:custGeom>
                <a:avLst/>
                <a:gdLst>
                  <a:gd name="T0" fmla="*/ 3 w 3"/>
                  <a:gd name="T1" fmla="*/ 0 h 3"/>
                  <a:gd name="T2" fmla="*/ 2 w 3"/>
                  <a:gd name="T3" fmla="*/ 0 h 3"/>
                  <a:gd name="T4" fmla="*/ 1 w 3"/>
                  <a:gd name="T5" fmla="*/ 1 h 3"/>
                  <a:gd name="T6" fmla="*/ 1 w 3"/>
                  <a:gd name="T7" fmla="*/ 2 h 3"/>
                  <a:gd name="T8" fmla="*/ 0 w 3"/>
                  <a:gd name="T9" fmla="*/ 2 h 3"/>
                  <a:gd name="T10" fmla="*/ 1 w 3"/>
                  <a:gd name="T11" fmla="*/ 3 h 3"/>
                  <a:gd name="T12" fmla="*/ 2 w 3"/>
                  <a:gd name="T13" fmla="*/ 3 h 3"/>
                  <a:gd name="T14" fmla="*/ 2 w 3"/>
                  <a:gd name="T15" fmla="*/ 2 h 3"/>
                  <a:gd name="T16" fmla="*/ 2 w 3"/>
                  <a:gd name="T17" fmla="*/ 2 h 3"/>
                  <a:gd name="T18" fmla="*/ 2 w 3"/>
                  <a:gd name="T19" fmla="*/ 2 h 3"/>
                  <a:gd name="T20" fmla="*/ 3 w 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3" y="0"/>
                    </a:moveTo>
                    <a:lnTo>
                      <a:pt x="2" y="0"/>
                    </a:lnTo>
                    <a:lnTo>
                      <a:pt x="1" y="1"/>
                    </a:lnTo>
                    <a:lnTo>
                      <a:pt x="1" y="2"/>
                    </a:lnTo>
                    <a:lnTo>
                      <a:pt x="0" y="2"/>
                    </a:lnTo>
                    <a:lnTo>
                      <a:pt x="1" y="3"/>
                    </a:lnTo>
                    <a:lnTo>
                      <a:pt x="2" y="3"/>
                    </a:lnTo>
                    <a:lnTo>
                      <a:pt x="2" y="2"/>
                    </a:lnTo>
                    <a:lnTo>
                      <a:pt x="3" y="0"/>
                    </a:lnTo>
                    <a:close/>
                  </a:path>
                </a:pathLst>
              </a:custGeom>
              <a:solidFill>
                <a:srgbClr val="000000"/>
              </a:solidFill>
              <a:ln w="9525">
                <a:noFill/>
                <a:round/>
                <a:headEnd/>
                <a:tailEnd/>
              </a:ln>
            </p:spPr>
            <p:txBody>
              <a:bodyPr/>
              <a:lstStyle/>
              <a:p>
                <a:endParaRPr lang="en-US"/>
              </a:p>
            </p:txBody>
          </p:sp>
          <p:sp>
            <p:nvSpPr>
              <p:cNvPr id="3361" name="Freeform 723"/>
              <p:cNvSpPr>
                <a:spLocks/>
              </p:cNvSpPr>
              <p:nvPr/>
            </p:nvSpPr>
            <p:spPr bwMode="gray">
              <a:xfrm>
                <a:off x="4028" y="3540"/>
                <a:ext cx="5" cy="2"/>
              </a:xfrm>
              <a:custGeom>
                <a:avLst/>
                <a:gdLst>
                  <a:gd name="T0" fmla="*/ 0 w 5"/>
                  <a:gd name="T1" fmla="*/ 0 h 2"/>
                  <a:gd name="T2" fmla="*/ 0 w 5"/>
                  <a:gd name="T3" fmla="*/ 0 h 2"/>
                  <a:gd name="T4" fmla="*/ 1 w 5"/>
                  <a:gd name="T5" fmla="*/ 0 h 2"/>
                  <a:gd name="T6" fmla="*/ 2 w 5"/>
                  <a:gd name="T7" fmla="*/ 0 h 2"/>
                  <a:gd name="T8" fmla="*/ 3 w 5"/>
                  <a:gd name="T9" fmla="*/ 0 h 2"/>
                  <a:gd name="T10" fmla="*/ 3 w 5"/>
                  <a:gd name="T11" fmla="*/ 0 h 2"/>
                  <a:gd name="T12" fmla="*/ 4 w 5"/>
                  <a:gd name="T13" fmla="*/ 1 h 2"/>
                  <a:gd name="T14" fmla="*/ 5 w 5"/>
                  <a:gd name="T15" fmla="*/ 1 h 2"/>
                  <a:gd name="T16" fmla="*/ 5 w 5"/>
                  <a:gd name="T17" fmla="*/ 2 h 2"/>
                  <a:gd name="T18" fmla="*/ 0 w 5"/>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
                  <a:gd name="T32" fmla="*/ 5 w 5"/>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
                    <a:moveTo>
                      <a:pt x="0" y="0"/>
                    </a:moveTo>
                    <a:lnTo>
                      <a:pt x="0" y="0"/>
                    </a:lnTo>
                    <a:lnTo>
                      <a:pt x="1" y="0"/>
                    </a:lnTo>
                    <a:lnTo>
                      <a:pt x="2" y="0"/>
                    </a:lnTo>
                    <a:lnTo>
                      <a:pt x="3" y="0"/>
                    </a:lnTo>
                    <a:lnTo>
                      <a:pt x="4" y="1"/>
                    </a:lnTo>
                    <a:lnTo>
                      <a:pt x="5" y="1"/>
                    </a:lnTo>
                    <a:lnTo>
                      <a:pt x="5" y="2"/>
                    </a:lnTo>
                    <a:lnTo>
                      <a:pt x="0" y="0"/>
                    </a:lnTo>
                    <a:close/>
                  </a:path>
                </a:pathLst>
              </a:custGeom>
              <a:solidFill>
                <a:srgbClr val="FFCC99"/>
              </a:solidFill>
              <a:ln w="9525">
                <a:noFill/>
                <a:round/>
                <a:headEnd/>
                <a:tailEnd/>
              </a:ln>
            </p:spPr>
            <p:txBody>
              <a:bodyPr/>
              <a:lstStyle/>
              <a:p>
                <a:endParaRPr lang="en-US"/>
              </a:p>
            </p:txBody>
          </p:sp>
          <p:sp>
            <p:nvSpPr>
              <p:cNvPr id="3362" name="Freeform 724"/>
              <p:cNvSpPr>
                <a:spLocks/>
              </p:cNvSpPr>
              <p:nvPr/>
            </p:nvSpPr>
            <p:spPr bwMode="gray">
              <a:xfrm>
                <a:off x="4028" y="3539"/>
                <a:ext cx="6" cy="3"/>
              </a:xfrm>
              <a:custGeom>
                <a:avLst/>
                <a:gdLst>
                  <a:gd name="T0" fmla="*/ 6 w 6"/>
                  <a:gd name="T1" fmla="*/ 2 h 3"/>
                  <a:gd name="T2" fmla="*/ 5 w 6"/>
                  <a:gd name="T3" fmla="*/ 2 h 3"/>
                  <a:gd name="T4" fmla="*/ 4 w 6"/>
                  <a:gd name="T5" fmla="*/ 1 h 3"/>
                  <a:gd name="T6" fmla="*/ 4 w 6"/>
                  <a:gd name="T7" fmla="*/ 1 h 3"/>
                  <a:gd name="T8" fmla="*/ 3 w 6"/>
                  <a:gd name="T9" fmla="*/ 0 h 3"/>
                  <a:gd name="T10" fmla="*/ 2 w 6"/>
                  <a:gd name="T11" fmla="*/ 0 h 3"/>
                  <a:gd name="T12" fmla="*/ 1 w 6"/>
                  <a:gd name="T13" fmla="*/ 0 h 3"/>
                  <a:gd name="T14" fmla="*/ 0 w 6"/>
                  <a:gd name="T15" fmla="*/ 0 h 3"/>
                  <a:gd name="T16" fmla="*/ 0 w 6"/>
                  <a:gd name="T17" fmla="*/ 0 h 3"/>
                  <a:gd name="T18" fmla="*/ 0 w 6"/>
                  <a:gd name="T19" fmla="*/ 2 h 3"/>
                  <a:gd name="T20" fmla="*/ 0 w 6"/>
                  <a:gd name="T21" fmla="*/ 2 h 3"/>
                  <a:gd name="T22" fmla="*/ 1 w 6"/>
                  <a:gd name="T23" fmla="*/ 2 h 3"/>
                  <a:gd name="T24" fmla="*/ 2 w 6"/>
                  <a:gd name="T25" fmla="*/ 2 h 3"/>
                  <a:gd name="T26" fmla="*/ 2 w 6"/>
                  <a:gd name="T27" fmla="*/ 2 h 3"/>
                  <a:gd name="T28" fmla="*/ 3 w 6"/>
                  <a:gd name="T29" fmla="*/ 2 h 3"/>
                  <a:gd name="T30" fmla="*/ 3 w 6"/>
                  <a:gd name="T31" fmla="*/ 2 h 3"/>
                  <a:gd name="T32" fmla="*/ 4 w 6"/>
                  <a:gd name="T33" fmla="*/ 3 h 3"/>
                  <a:gd name="T34" fmla="*/ 5 w 6"/>
                  <a:gd name="T35" fmla="*/ 3 h 3"/>
                  <a:gd name="T36" fmla="*/ 6 w 6"/>
                  <a:gd name="T37" fmla="*/ 2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3"/>
                  <a:gd name="T59" fmla="*/ 6 w 6"/>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3">
                    <a:moveTo>
                      <a:pt x="6" y="2"/>
                    </a:moveTo>
                    <a:lnTo>
                      <a:pt x="5" y="2"/>
                    </a:lnTo>
                    <a:lnTo>
                      <a:pt x="4" y="1"/>
                    </a:lnTo>
                    <a:lnTo>
                      <a:pt x="3" y="0"/>
                    </a:lnTo>
                    <a:lnTo>
                      <a:pt x="2" y="0"/>
                    </a:lnTo>
                    <a:lnTo>
                      <a:pt x="1" y="0"/>
                    </a:lnTo>
                    <a:lnTo>
                      <a:pt x="0" y="0"/>
                    </a:lnTo>
                    <a:lnTo>
                      <a:pt x="0" y="2"/>
                    </a:lnTo>
                    <a:lnTo>
                      <a:pt x="1" y="2"/>
                    </a:lnTo>
                    <a:lnTo>
                      <a:pt x="2" y="2"/>
                    </a:lnTo>
                    <a:lnTo>
                      <a:pt x="3" y="2"/>
                    </a:lnTo>
                    <a:lnTo>
                      <a:pt x="4" y="3"/>
                    </a:lnTo>
                    <a:lnTo>
                      <a:pt x="5" y="3"/>
                    </a:lnTo>
                    <a:lnTo>
                      <a:pt x="6" y="2"/>
                    </a:lnTo>
                    <a:close/>
                  </a:path>
                </a:pathLst>
              </a:custGeom>
              <a:solidFill>
                <a:srgbClr val="000000"/>
              </a:solidFill>
              <a:ln w="9525">
                <a:noFill/>
                <a:round/>
                <a:headEnd/>
                <a:tailEnd/>
              </a:ln>
            </p:spPr>
            <p:txBody>
              <a:bodyPr/>
              <a:lstStyle/>
              <a:p>
                <a:endParaRPr lang="en-US"/>
              </a:p>
            </p:txBody>
          </p:sp>
          <p:sp>
            <p:nvSpPr>
              <p:cNvPr id="3363" name="Freeform 725"/>
              <p:cNvSpPr>
                <a:spLocks/>
              </p:cNvSpPr>
              <p:nvPr/>
            </p:nvSpPr>
            <p:spPr bwMode="gray">
              <a:xfrm>
                <a:off x="4035" y="3537"/>
                <a:ext cx="1" cy="1"/>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lnTo>
                      <a:pt x="0" y="1"/>
                    </a:lnTo>
                    <a:lnTo>
                      <a:pt x="0" y="0"/>
                    </a:lnTo>
                    <a:close/>
                  </a:path>
                </a:pathLst>
              </a:custGeom>
              <a:solidFill>
                <a:srgbClr val="FFCC99"/>
              </a:solidFill>
              <a:ln w="9525">
                <a:noFill/>
                <a:round/>
                <a:headEnd/>
                <a:tailEnd/>
              </a:ln>
            </p:spPr>
            <p:txBody>
              <a:bodyPr/>
              <a:lstStyle/>
              <a:p>
                <a:endParaRPr lang="en-US"/>
              </a:p>
            </p:txBody>
          </p:sp>
          <p:sp>
            <p:nvSpPr>
              <p:cNvPr id="3364" name="Freeform 726"/>
              <p:cNvSpPr>
                <a:spLocks/>
              </p:cNvSpPr>
              <p:nvPr/>
            </p:nvSpPr>
            <p:spPr bwMode="gray">
              <a:xfrm>
                <a:off x="4034" y="3537"/>
                <a:ext cx="1" cy="2"/>
              </a:xfrm>
              <a:custGeom>
                <a:avLst/>
                <a:gdLst>
                  <a:gd name="T0" fmla="*/ 1 w 1"/>
                  <a:gd name="T1" fmla="*/ 0 h 2"/>
                  <a:gd name="T2" fmla="*/ 1 w 1"/>
                  <a:gd name="T3" fmla="*/ 0 h 2"/>
                  <a:gd name="T4" fmla="*/ 1 w 1"/>
                  <a:gd name="T5" fmla="*/ 0 h 2"/>
                  <a:gd name="T6" fmla="*/ 1 w 1"/>
                  <a:gd name="T7" fmla="*/ 0 h 2"/>
                  <a:gd name="T8" fmla="*/ 1 w 1"/>
                  <a:gd name="T9" fmla="*/ 0 h 2"/>
                  <a:gd name="T10" fmla="*/ 0 w 1"/>
                  <a:gd name="T11" fmla="*/ 1 h 2"/>
                  <a:gd name="T12" fmla="*/ 1 w 1"/>
                  <a:gd name="T13" fmla="*/ 1 h 2"/>
                  <a:gd name="T14" fmla="*/ 1 w 1"/>
                  <a:gd name="T15" fmla="*/ 1 h 2"/>
                  <a:gd name="T16" fmla="*/ 1 w 1"/>
                  <a:gd name="T17" fmla="*/ 1 h 2"/>
                  <a:gd name="T18" fmla="*/ 1 w 1"/>
                  <a:gd name="T19" fmla="*/ 2 h 2"/>
                  <a:gd name="T20" fmla="*/ 1 w 1"/>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2"/>
                  <a:gd name="T35" fmla="*/ 1 w 1"/>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2">
                    <a:moveTo>
                      <a:pt x="1" y="0"/>
                    </a:moveTo>
                    <a:lnTo>
                      <a:pt x="1" y="0"/>
                    </a:lnTo>
                    <a:lnTo>
                      <a:pt x="0" y="1"/>
                    </a:lnTo>
                    <a:lnTo>
                      <a:pt x="1" y="1"/>
                    </a:lnTo>
                    <a:lnTo>
                      <a:pt x="1" y="2"/>
                    </a:lnTo>
                    <a:lnTo>
                      <a:pt x="1" y="0"/>
                    </a:lnTo>
                    <a:close/>
                  </a:path>
                </a:pathLst>
              </a:custGeom>
              <a:solidFill>
                <a:srgbClr val="000000"/>
              </a:solidFill>
              <a:ln w="9525">
                <a:noFill/>
                <a:round/>
                <a:headEnd/>
                <a:tailEnd/>
              </a:ln>
            </p:spPr>
            <p:txBody>
              <a:bodyPr/>
              <a:lstStyle/>
              <a:p>
                <a:endParaRPr lang="en-US"/>
              </a:p>
            </p:txBody>
          </p:sp>
          <p:sp>
            <p:nvSpPr>
              <p:cNvPr id="3365" name="Freeform 727"/>
              <p:cNvSpPr>
                <a:spLocks/>
              </p:cNvSpPr>
              <p:nvPr/>
            </p:nvSpPr>
            <p:spPr bwMode="gray">
              <a:xfrm>
                <a:off x="4021" y="3544"/>
                <a:ext cx="9" cy="1"/>
              </a:xfrm>
              <a:custGeom>
                <a:avLst/>
                <a:gdLst>
                  <a:gd name="T0" fmla="*/ 9 w 9"/>
                  <a:gd name="T1" fmla="*/ 1 h 1"/>
                  <a:gd name="T2" fmla="*/ 8 w 9"/>
                  <a:gd name="T3" fmla="*/ 1 h 1"/>
                  <a:gd name="T4" fmla="*/ 7 w 9"/>
                  <a:gd name="T5" fmla="*/ 1 h 1"/>
                  <a:gd name="T6" fmla="*/ 6 w 9"/>
                  <a:gd name="T7" fmla="*/ 0 h 1"/>
                  <a:gd name="T8" fmla="*/ 5 w 9"/>
                  <a:gd name="T9" fmla="*/ 0 h 1"/>
                  <a:gd name="T10" fmla="*/ 4 w 9"/>
                  <a:gd name="T11" fmla="*/ 0 h 1"/>
                  <a:gd name="T12" fmla="*/ 3 w 9"/>
                  <a:gd name="T13" fmla="*/ 0 h 1"/>
                  <a:gd name="T14" fmla="*/ 1 w 9"/>
                  <a:gd name="T15" fmla="*/ 0 h 1"/>
                  <a:gd name="T16" fmla="*/ 0 w 9"/>
                  <a:gd name="T17" fmla="*/ 0 h 1"/>
                  <a:gd name="T18" fmla="*/ 9 w 9"/>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9" y="1"/>
                    </a:moveTo>
                    <a:lnTo>
                      <a:pt x="8" y="1"/>
                    </a:lnTo>
                    <a:lnTo>
                      <a:pt x="7" y="1"/>
                    </a:lnTo>
                    <a:lnTo>
                      <a:pt x="6" y="0"/>
                    </a:lnTo>
                    <a:lnTo>
                      <a:pt x="5" y="0"/>
                    </a:lnTo>
                    <a:lnTo>
                      <a:pt x="4" y="0"/>
                    </a:lnTo>
                    <a:lnTo>
                      <a:pt x="3" y="0"/>
                    </a:lnTo>
                    <a:lnTo>
                      <a:pt x="1" y="0"/>
                    </a:lnTo>
                    <a:lnTo>
                      <a:pt x="0" y="0"/>
                    </a:lnTo>
                    <a:lnTo>
                      <a:pt x="9" y="1"/>
                    </a:lnTo>
                    <a:close/>
                  </a:path>
                </a:pathLst>
              </a:custGeom>
              <a:solidFill>
                <a:srgbClr val="FFCC99"/>
              </a:solidFill>
              <a:ln w="9525">
                <a:noFill/>
                <a:round/>
                <a:headEnd/>
                <a:tailEnd/>
              </a:ln>
            </p:spPr>
            <p:txBody>
              <a:bodyPr/>
              <a:lstStyle/>
              <a:p>
                <a:endParaRPr lang="en-US"/>
              </a:p>
            </p:txBody>
          </p:sp>
          <p:sp>
            <p:nvSpPr>
              <p:cNvPr id="3366" name="Freeform 728"/>
              <p:cNvSpPr>
                <a:spLocks/>
              </p:cNvSpPr>
              <p:nvPr/>
            </p:nvSpPr>
            <p:spPr bwMode="gray">
              <a:xfrm>
                <a:off x="4021" y="3543"/>
                <a:ext cx="10" cy="3"/>
              </a:xfrm>
              <a:custGeom>
                <a:avLst/>
                <a:gdLst>
                  <a:gd name="T0" fmla="*/ 0 w 10"/>
                  <a:gd name="T1" fmla="*/ 2 h 3"/>
                  <a:gd name="T2" fmla="*/ 1 w 10"/>
                  <a:gd name="T3" fmla="*/ 2 h 3"/>
                  <a:gd name="T4" fmla="*/ 3 w 10"/>
                  <a:gd name="T5" fmla="*/ 2 h 3"/>
                  <a:gd name="T6" fmla="*/ 4 w 10"/>
                  <a:gd name="T7" fmla="*/ 2 h 3"/>
                  <a:gd name="T8" fmla="*/ 5 w 10"/>
                  <a:gd name="T9" fmla="*/ 2 h 3"/>
                  <a:gd name="T10" fmla="*/ 6 w 10"/>
                  <a:gd name="T11" fmla="*/ 2 h 3"/>
                  <a:gd name="T12" fmla="*/ 7 w 10"/>
                  <a:gd name="T13" fmla="*/ 2 h 3"/>
                  <a:gd name="T14" fmla="*/ 8 w 10"/>
                  <a:gd name="T15" fmla="*/ 3 h 3"/>
                  <a:gd name="T16" fmla="*/ 9 w 10"/>
                  <a:gd name="T17" fmla="*/ 3 h 3"/>
                  <a:gd name="T18" fmla="*/ 10 w 10"/>
                  <a:gd name="T19" fmla="*/ 2 h 3"/>
                  <a:gd name="T20" fmla="*/ 9 w 10"/>
                  <a:gd name="T21" fmla="*/ 1 h 3"/>
                  <a:gd name="T22" fmla="*/ 7 w 10"/>
                  <a:gd name="T23" fmla="*/ 1 h 3"/>
                  <a:gd name="T24" fmla="*/ 6 w 10"/>
                  <a:gd name="T25" fmla="*/ 1 h 3"/>
                  <a:gd name="T26" fmla="*/ 5 w 10"/>
                  <a:gd name="T27" fmla="*/ 1 h 3"/>
                  <a:gd name="T28" fmla="*/ 4 w 10"/>
                  <a:gd name="T29" fmla="*/ 0 h 3"/>
                  <a:gd name="T30" fmla="*/ 3 w 10"/>
                  <a:gd name="T31" fmla="*/ 0 h 3"/>
                  <a:gd name="T32" fmla="*/ 1 w 10"/>
                  <a:gd name="T33" fmla="*/ 0 h 3"/>
                  <a:gd name="T34" fmla="*/ 0 w 10"/>
                  <a:gd name="T35" fmla="*/ 1 h 3"/>
                  <a:gd name="T36" fmla="*/ 0 w 10"/>
                  <a:gd name="T37" fmla="*/ 2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3"/>
                  <a:gd name="T59" fmla="*/ 10 w 10"/>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3">
                    <a:moveTo>
                      <a:pt x="0" y="2"/>
                    </a:moveTo>
                    <a:lnTo>
                      <a:pt x="1" y="2"/>
                    </a:lnTo>
                    <a:lnTo>
                      <a:pt x="3" y="2"/>
                    </a:lnTo>
                    <a:lnTo>
                      <a:pt x="4" y="2"/>
                    </a:lnTo>
                    <a:lnTo>
                      <a:pt x="5" y="2"/>
                    </a:lnTo>
                    <a:lnTo>
                      <a:pt x="6" y="2"/>
                    </a:lnTo>
                    <a:lnTo>
                      <a:pt x="7" y="2"/>
                    </a:lnTo>
                    <a:lnTo>
                      <a:pt x="8" y="3"/>
                    </a:lnTo>
                    <a:lnTo>
                      <a:pt x="9" y="3"/>
                    </a:lnTo>
                    <a:lnTo>
                      <a:pt x="10" y="2"/>
                    </a:lnTo>
                    <a:lnTo>
                      <a:pt x="9" y="1"/>
                    </a:lnTo>
                    <a:lnTo>
                      <a:pt x="7" y="1"/>
                    </a:lnTo>
                    <a:lnTo>
                      <a:pt x="6" y="1"/>
                    </a:lnTo>
                    <a:lnTo>
                      <a:pt x="5" y="1"/>
                    </a:lnTo>
                    <a:lnTo>
                      <a:pt x="4" y="0"/>
                    </a:lnTo>
                    <a:lnTo>
                      <a:pt x="3" y="0"/>
                    </a:lnTo>
                    <a:lnTo>
                      <a:pt x="1" y="0"/>
                    </a:lnTo>
                    <a:lnTo>
                      <a:pt x="0" y="1"/>
                    </a:lnTo>
                    <a:lnTo>
                      <a:pt x="0" y="2"/>
                    </a:lnTo>
                    <a:close/>
                  </a:path>
                </a:pathLst>
              </a:custGeom>
              <a:solidFill>
                <a:srgbClr val="000000"/>
              </a:solidFill>
              <a:ln w="9525">
                <a:noFill/>
                <a:round/>
                <a:headEnd/>
                <a:tailEnd/>
              </a:ln>
            </p:spPr>
            <p:txBody>
              <a:bodyPr/>
              <a:lstStyle/>
              <a:p>
                <a:endParaRPr lang="en-US"/>
              </a:p>
            </p:txBody>
          </p:sp>
          <p:sp>
            <p:nvSpPr>
              <p:cNvPr id="3367" name="Freeform 729"/>
              <p:cNvSpPr>
                <a:spLocks/>
              </p:cNvSpPr>
              <p:nvPr/>
            </p:nvSpPr>
            <p:spPr bwMode="gray">
              <a:xfrm>
                <a:off x="4061" y="3355"/>
                <a:ext cx="13" cy="16"/>
              </a:xfrm>
              <a:custGeom>
                <a:avLst/>
                <a:gdLst>
                  <a:gd name="T0" fmla="*/ 1 w 13"/>
                  <a:gd name="T1" fmla="*/ 5 h 16"/>
                  <a:gd name="T2" fmla="*/ 0 w 13"/>
                  <a:gd name="T3" fmla="*/ 4 h 16"/>
                  <a:gd name="T4" fmla="*/ 0 w 13"/>
                  <a:gd name="T5" fmla="*/ 2 h 16"/>
                  <a:gd name="T6" fmla="*/ 1 w 13"/>
                  <a:gd name="T7" fmla="*/ 1 h 16"/>
                  <a:gd name="T8" fmla="*/ 2 w 13"/>
                  <a:gd name="T9" fmla="*/ 0 h 16"/>
                  <a:gd name="T10" fmla="*/ 5 w 13"/>
                  <a:gd name="T11" fmla="*/ 0 h 16"/>
                  <a:gd name="T12" fmla="*/ 7 w 13"/>
                  <a:gd name="T13" fmla="*/ 2 h 16"/>
                  <a:gd name="T14" fmla="*/ 8 w 13"/>
                  <a:gd name="T15" fmla="*/ 3 h 16"/>
                  <a:gd name="T16" fmla="*/ 10 w 13"/>
                  <a:gd name="T17" fmla="*/ 6 h 16"/>
                  <a:gd name="T18" fmla="*/ 11 w 13"/>
                  <a:gd name="T19" fmla="*/ 8 h 16"/>
                  <a:gd name="T20" fmla="*/ 11 w 13"/>
                  <a:gd name="T21" fmla="*/ 11 h 16"/>
                  <a:gd name="T22" fmla="*/ 12 w 13"/>
                  <a:gd name="T23" fmla="*/ 14 h 16"/>
                  <a:gd name="T24" fmla="*/ 13 w 13"/>
                  <a:gd name="T25" fmla="*/ 16 h 16"/>
                  <a:gd name="T26" fmla="*/ 1 w 13"/>
                  <a:gd name="T27" fmla="*/ 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6"/>
                  <a:gd name="T44" fmla="*/ 13 w 13"/>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6">
                    <a:moveTo>
                      <a:pt x="1" y="5"/>
                    </a:moveTo>
                    <a:lnTo>
                      <a:pt x="0" y="4"/>
                    </a:lnTo>
                    <a:lnTo>
                      <a:pt x="0" y="2"/>
                    </a:lnTo>
                    <a:lnTo>
                      <a:pt x="1" y="1"/>
                    </a:lnTo>
                    <a:lnTo>
                      <a:pt x="2" y="0"/>
                    </a:lnTo>
                    <a:lnTo>
                      <a:pt x="5" y="0"/>
                    </a:lnTo>
                    <a:lnTo>
                      <a:pt x="7" y="2"/>
                    </a:lnTo>
                    <a:lnTo>
                      <a:pt x="8" y="3"/>
                    </a:lnTo>
                    <a:lnTo>
                      <a:pt x="10" y="6"/>
                    </a:lnTo>
                    <a:lnTo>
                      <a:pt x="11" y="8"/>
                    </a:lnTo>
                    <a:lnTo>
                      <a:pt x="11" y="11"/>
                    </a:lnTo>
                    <a:lnTo>
                      <a:pt x="12" y="14"/>
                    </a:lnTo>
                    <a:lnTo>
                      <a:pt x="13" y="16"/>
                    </a:lnTo>
                    <a:lnTo>
                      <a:pt x="1" y="5"/>
                    </a:lnTo>
                    <a:close/>
                  </a:path>
                </a:pathLst>
              </a:custGeom>
              <a:solidFill>
                <a:srgbClr val="FFCC99"/>
              </a:solidFill>
              <a:ln w="9525">
                <a:noFill/>
                <a:round/>
                <a:headEnd/>
                <a:tailEnd/>
              </a:ln>
            </p:spPr>
            <p:txBody>
              <a:bodyPr/>
              <a:lstStyle/>
              <a:p>
                <a:endParaRPr lang="en-US"/>
              </a:p>
            </p:txBody>
          </p:sp>
          <p:sp>
            <p:nvSpPr>
              <p:cNvPr id="3368" name="Freeform 730"/>
              <p:cNvSpPr>
                <a:spLocks/>
              </p:cNvSpPr>
              <p:nvPr/>
            </p:nvSpPr>
            <p:spPr bwMode="gray">
              <a:xfrm>
                <a:off x="4060" y="3354"/>
                <a:ext cx="3" cy="7"/>
              </a:xfrm>
              <a:custGeom>
                <a:avLst/>
                <a:gdLst>
                  <a:gd name="T0" fmla="*/ 3 w 3"/>
                  <a:gd name="T1" fmla="*/ 0 h 7"/>
                  <a:gd name="T2" fmla="*/ 3 w 3"/>
                  <a:gd name="T3" fmla="*/ 0 h 7"/>
                  <a:gd name="T4" fmla="*/ 1 w 3"/>
                  <a:gd name="T5" fmla="*/ 1 h 7"/>
                  <a:gd name="T6" fmla="*/ 0 w 3"/>
                  <a:gd name="T7" fmla="*/ 3 h 7"/>
                  <a:gd name="T8" fmla="*/ 0 w 3"/>
                  <a:gd name="T9" fmla="*/ 5 h 7"/>
                  <a:gd name="T10" fmla="*/ 1 w 3"/>
                  <a:gd name="T11" fmla="*/ 7 h 7"/>
                  <a:gd name="T12" fmla="*/ 2 w 3"/>
                  <a:gd name="T13" fmla="*/ 6 h 7"/>
                  <a:gd name="T14" fmla="*/ 2 w 3"/>
                  <a:gd name="T15" fmla="*/ 4 h 7"/>
                  <a:gd name="T16" fmla="*/ 2 w 3"/>
                  <a:gd name="T17" fmla="*/ 3 h 7"/>
                  <a:gd name="T18" fmla="*/ 2 w 3"/>
                  <a:gd name="T19" fmla="*/ 2 h 7"/>
                  <a:gd name="T20" fmla="*/ 3 w 3"/>
                  <a:gd name="T21" fmla="*/ 2 h 7"/>
                  <a:gd name="T22" fmla="*/ 3 w 3"/>
                  <a:gd name="T23" fmla="*/ 2 h 7"/>
                  <a:gd name="T24" fmla="*/ 3 w 3"/>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7"/>
                  <a:gd name="T41" fmla="*/ 3 w 3"/>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7">
                    <a:moveTo>
                      <a:pt x="3" y="0"/>
                    </a:moveTo>
                    <a:lnTo>
                      <a:pt x="3" y="0"/>
                    </a:lnTo>
                    <a:lnTo>
                      <a:pt x="1" y="1"/>
                    </a:lnTo>
                    <a:lnTo>
                      <a:pt x="0" y="3"/>
                    </a:lnTo>
                    <a:lnTo>
                      <a:pt x="0" y="5"/>
                    </a:lnTo>
                    <a:lnTo>
                      <a:pt x="1" y="7"/>
                    </a:lnTo>
                    <a:lnTo>
                      <a:pt x="2" y="6"/>
                    </a:lnTo>
                    <a:lnTo>
                      <a:pt x="2" y="4"/>
                    </a:lnTo>
                    <a:lnTo>
                      <a:pt x="2" y="3"/>
                    </a:lnTo>
                    <a:lnTo>
                      <a:pt x="2" y="2"/>
                    </a:lnTo>
                    <a:lnTo>
                      <a:pt x="3" y="2"/>
                    </a:lnTo>
                    <a:lnTo>
                      <a:pt x="3" y="0"/>
                    </a:lnTo>
                    <a:close/>
                  </a:path>
                </a:pathLst>
              </a:custGeom>
              <a:solidFill>
                <a:srgbClr val="000000"/>
              </a:solidFill>
              <a:ln w="9525">
                <a:noFill/>
                <a:round/>
                <a:headEnd/>
                <a:tailEnd/>
              </a:ln>
            </p:spPr>
            <p:txBody>
              <a:bodyPr/>
              <a:lstStyle/>
              <a:p>
                <a:endParaRPr lang="en-US"/>
              </a:p>
            </p:txBody>
          </p:sp>
          <p:sp>
            <p:nvSpPr>
              <p:cNvPr id="3369" name="Freeform 731"/>
              <p:cNvSpPr>
                <a:spLocks/>
              </p:cNvSpPr>
              <p:nvPr/>
            </p:nvSpPr>
            <p:spPr bwMode="gray">
              <a:xfrm>
                <a:off x="4063" y="3354"/>
                <a:ext cx="11" cy="17"/>
              </a:xfrm>
              <a:custGeom>
                <a:avLst/>
                <a:gdLst>
                  <a:gd name="T0" fmla="*/ 11 w 11"/>
                  <a:gd name="T1" fmla="*/ 17 h 17"/>
                  <a:gd name="T2" fmla="*/ 11 w 11"/>
                  <a:gd name="T3" fmla="*/ 15 h 17"/>
                  <a:gd name="T4" fmla="*/ 10 w 11"/>
                  <a:gd name="T5" fmla="*/ 12 h 17"/>
                  <a:gd name="T6" fmla="*/ 9 w 11"/>
                  <a:gd name="T7" fmla="*/ 9 h 17"/>
                  <a:gd name="T8" fmla="*/ 8 w 11"/>
                  <a:gd name="T9" fmla="*/ 6 h 17"/>
                  <a:gd name="T10" fmla="*/ 7 w 11"/>
                  <a:gd name="T11" fmla="*/ 4 h 17"/>
                  <a:gd name="T12" fmla="*/ 6 w 11"/>
                  <a:gd name="T13" fmla="*/ 2 h 17"/>
                  <a:gd name="T14" fmla="*/ 3 w 11"/>
                  <a:gd name="T15" fmla="*/ 1 h 17"/>
                  <a:gd name="T16" fmla="*/ 0 w 11"/>
                  <a:gd name="T17" fmla="*/ 0 h 17"/>
                  <a:gd name="T18" fmla="*/ 0 w 11"/>
                  <a:gd name="T19" fmla="*/ 2 h 17"/>
                  <a:gd name="T20" fmla="*/ 3 w 11"/>
                  <a:gd name="T21" fmla="*/ 2 h 17"/>
                  <a:gd name="T22" fmla="*/ 5 w 11"/>
                  <a:gd name="T23" fmla="*/ 3 h 17"/>
                  <a:gd name="T24" fmla="*/ 6 w 11"/>
                  <a:gd name="T25" fmla="*/ 5 h 17"/>
                  <a:gd name="T26" fmla="*/ 7 w 11"/>
                  <a:gd name="T27" fmla="*/ 7 h 17"/>
                  <a:gd name="T28" fmla="*/ 8 w 11"/>
                  <a:gd name="T29" fmla="*/ 9 h 17"/>
                  <a:gd name="T30" fmla="*/ 9 w 11"/>
                  <a:gd name="T31" fmla="*/ 12 h 17"/>
                  <a:gd name="T32" fmla="*/ 9 w 11"/>
                  <a:gd name="T33" fmla="*/ 15 h 17"/>
                  <a:gd name="T34" fmla="*/ 10 w 11"/>
                  <a:gd name="T35" fmla="*/ 17 h 17"/>
                  <a:gd name="T36" fmla="*/ 11 w 11"/>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7"/>
                  <a:gd name="T59" fmla="*/ 11 w 1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7">
                    <a:moveTo>
                      <a:pt x="11" y="17"/>
                    </a:moveTo>
                    <a:lnTo>
                      <a:pt x="11" y="15"/>
                    </a:lnTo>
                    <a:lnTo>
                      <a:pt x="10" y="12"/>
                    </a:lnTo>
                    <a:lnTo>
                      <a:pt x="9" y="9"/>
                    </a:lnTo>
                    <a:lnTo>
                      <a:pt x="8" y="6"/>
                    </a:lnTo>
                    <a:lnTo>
                      <a:pt x="7" y="4"/>
                    </a:lnTo>
                    <a:lnTo>
                      <a:pt x="6" y="2"/>
                    </a:lnTo>
                    <a:lnTo>
                      <a:pt x="3" y="1"/>
                    </a:lnTo>
                    <a:lnTo>
                      <a:pt x="0" y="0"/>
                    </a:lnTo>
                    <a:lnTo>
                      <a:pt x="0" y="2"/>
                    </a:lnTo>
                    <a:lnTo>
                      <a:pt x="3" y="2"/>
                    </a:lnTo>
                    <a:lnTo>
                      <a:pt x="5" y="3"/>
                    </a:lnTo>
                    <a:lnTo>
                      <a:pt x="6" y="5"/>
                    </a:lnTo>
                    <a:lnTo>
                      <a:pt x="7" y="7"/>
                    </a:lnTo>
                    <a:lnTo>
                      <a:pt x="8" y="9"/>
                    </a:lnTo>
                    <a:lnTo>
                      <a:pt x="9" y="12"/>
                    </a:lnTo>
                    <a:lnTo>
                      <a:pt x="9" y="15"/>
                    </a:lnTo>
                    <a:lnTo>
                      <a:pt x="10" y="17"/>
                    </a:lnTo>
                    <a:lnTo>
                      <a:pt x="11" y="17"/>
                    </a:lnTo>
                    <a:close/>
                  </a:path>
                </a:pathLst>
              </a:custGeom>
              <a:solidFill>
                <a:srgbClr val="000000"/>
              </a:solidFill>
              <a:ln w="9525">
                <a:noFill/>
                <a:round/>
                <a:headEnd/>
                <a:tailEnd/>
              </a:ln>
            </p:spPr>
            <p:txBody>
              <a:bodyPr/>
              <a:lstStyle/>
              <a:p>
                <a:endParaRPr lang="en-US"/>
              </a:p>
            </p:txBody>
          </p:sp>
          <p:sp>
            <p:nvSpPr>
              <p:cNvPr id="3370" name="Freeform 732"/>
              <p:cNvSpPr>
                <a:spLocks/>
              </p:cNvSpPr>
              <p:nvPr/>
            </p:nvSpPr>
            <p:spPr bwMode="gray">
              <a:xfrm>
                <a:off x="4042" y="3354"/>
                <a:ext cx="144" cy="220"/>
              </a:xfrm>
              <a:custGeom>
                <a:avLst/>
                <a:gdLst>
                  <a:gd name="T0" fmla="*/ 112 w 144"/>
                  <a:gd name="T1" fmla="*/ 220 h 220"/>
                  <a:gd name="T2" fmla="*/ 108 w 144"/>
                  <a:gd name="T3" fmla="*/ 209 h 220"/>
                  <a:gd name="T4" fmla="*/ 100 w 144"/>
                  <a:gd name="T5" fmla="*/ 194 h 220"/>
                  <a:gd name="T6" fmla="*/ 94 w 144"/>
                  <a:gd name="T7" fmla="*/ 178 h 220"/>
                  <a:gd name="T8" fmla="*/ 86 w 144"/>
                  <a:gd name="T9" fmla="*/ 163 h 220"/>
                  <a:gd name="T10" fmla="*/ 79 w 144"/>
                  <a:gd name="T11" fmla="*/ 152 h 220"/>
                  <a:gd name="T12" fmla="*/ 73 w 144"/>
                  <a:gd name="T13" fmla="*/ 141 h 220"/>
                  <a:gd name="T14" fmla="*/ 65 w 144"/>
                  <a:gd name="T15" fmla="*/ 131 h 220"/>
                  <a:gd name="T16" fmla="*/ 60 w 144"/>
                  <a:gd name="T17" fmla="*/ 120 h 220"/>
                  <a:gd name="T18" fmla="*/ 55 w 144"/>
                  <a:gd name="T19" fmla="*/ 129 h 220"/>
                  <a:gd name="T20" fmla="*/ 46 w 144"/>
                  <a:gd name="T21" fmla="*/ 152 h 220"/>
                  <a:gd name="T22" fmla="*/ 40 w 144"/>
                  <a:gd name="T23" fmla="*/ 166 h 220"/>
                  <a:gd name="T24" fmla="*/ 37 w 144"/>
                  <a:gd name="T25" fmla="*/ 174 h 220"/>
                  <a:gd name="T26" fmla="*/ 35 w 144"/>
                  <a:gd name="T27" fmla="*/ 180 h 220"/>
                  <a:gd name="T28" fmla="*/ 31 w 144"/>
                  <a:gd name="T29" fmla="*/ 187 h 220"/>
                  <a:gd name="T30" fmla="*/ 29 w 144"/>
                  <a:gd name="T31" fmla="*/ 193 h 220"/>
                  <a:gd name="T32" fmla="*/ 26 w 144"/>
                  <a:gd name="T33" fmla="*/ 197 h 220"/>
                  <a:gd name="T34" fmla="*/ 22 w 144"/>
                  <a:gd name="T35" fmla="*/ 199 h 220"/>
                  <a:gd name="T36" fmla="*/ 16 w 144"/>
                  <a:gd name="T37" fmla="*/ 200 h 220"/>
                  <a:gd name="T38" fmla="*/ 10 w 144"/>
                  <a:gd name="T39" fmla="*/ 199 h 220"/>
                  <a:gd name="T40" fmla="*/ 4 w 144"/>
                  <a:gd name="T41" fmla="*/ 197 h 220"/>
                  <a:gd name="T42" fmla="*/ 1 w 144"/>
                  <a:gd name="T43" fmla="*/ 193 h 220"/>
                  <a:gd name="T44" fmla="*/ 3 w 144"/>
                  <a:gd name="T45" fmla="*/ 188 h 220"/>
                  <a:gd name="T46" fmla="*/ 0 w 144"/>
                  <a:gd name="T47" fmla="*/ 181 h 220"/>
                  <a:gd name="T48" fmla="*/ 1 w 144"/>
                  <a:gd name="T49" fmla="*/ 173 h 220"/>
                  <a:gd name="T50" fmla="*/ 5 w 144"/>
                  <a:gd name="T51" fmla="*/ 167 h 220"/>
                  <a:gd name="T52" fmla="*/ 5 w 144"/>
                  <a:gd name="T53" fmla="*/ 156 h 220"/>
                  <a:gd name="T54" fmla="*/ 8 w 144"/>
                  <a:gd name="T55" fmla="*/ 138 h 220"/>
                  <a:gd name="T56" fmla="*/ 10 w 144"/>
                  <a:gd name="T57" fmla="*/ 125 h 220"/>
                  <a:gd name="T58" fmla="*/ 11 w 144"/>
                  <a:gd name="T59" fmla="*/ 114 h 220"/>
                  <a:gd name="T60" fmla="*/ 12 w 144"/>
                  <a:gd name="T61" fmla="*/ 98 h 220"/>
                  <a:gd name="T62" fmla="*/ 14 w 144"/>
                  <a:gd name="T63" fmla="*/ 82 h 220"/>
                  <a:gd name="T64" fmla="*/ 16 w 144"/>
                  <a:gd name="T65" fmla="*/ 72 h 220"/>
                  <a:gd name="T66" fmla="*/ 19 w 144"/>
                  <a:gd name="T67" fmla="*/ 67 h 220"/>
                  <a:gd name="T68" fmla="*/ 20 w 144"/>
                  <a:gd name="T69" fmla="*/ 60 h 220"/>
                  <a:gd name="T70" fmla="*/ 21 w 144"/>
                  <a:gd name="T71" fmla="*/ 40 h 220"/>
                  <a:gd name="T72" fmla="*/ 27 w 144"/>
                  <a:gd name="T73" fmla="*/ 26 h 220"/>
                  <a:gd name="T74" fmla="*/ 32 w 144"/>
                  <a:gd name="T75" fmla="*/ 20 h 220"/>
                  <a:gd name="T76" fmla="*/ 39 w 144"/>
                  <a:gd name="T77" fmla="*/ 17 h 220"/>
                  <a:gd name="T78" fmla="*/ 44 w 144"/>
                  <a:gd name="T79" fmla="*/ 12 h 220"/>
                  <a:gd name="T80" fmla="*/ 52 w 144"/>
                  <a:gd name="T81" fmla="*/ 7 h 220"/>
                  <a:gd name="T82" fmla="*/ 59 w 144"/>
                  <a:gd name="T83" fmla="*/ 2 h 220"/>
                  <a:gd name="T84" fmla="*/ 68 w 144"/>
                  <a:gd name="T85" fmla="*/ 0 h 220"/>
                  <a:gd name="T86" fmla="*/ 77 w 144"/>
                  <a:gd name="T87" fmla="*/ 0 h 220"/>
                  <a:gd name="T88" fmla="*/ 85 w 144"/>
                  <a:gd name="T89" fmla="*/ 1 h 220"/>
                  <a:gd name="T90" fmla="*/ 93 w 144"/>
                  <a:gd name="T91" fmla="*/ 2 h 220"/>
                  <a:gd name="T92" fmla="*/ 99 w 144"/>
                  <a:gd name="T93" fmla="*/ 5 h 220"/>
                  <a:gd name="T94" fmla="*/ 109 w 144"/>
                  <a:gd name="T95" fmla="*/ 14 h 220"/>
                  <a:gd name="T96" fmla="*/ 123 w 144"/>
                  <a:gd name="T97" fmla="*/ 28 h 220"/>
                  <a:gd name="T98" fmla="*/ 136 w 144"/>
                  <a:gd name="T99" fmla="*/ 46 h 220"/>
                  <a:gd name="T100" fmla="*/ 144 w 144"/>
                  <a:gd name="T101" fmla="*/ 61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220"/>
                  <a:gd name="T155" fmla="*/ 144 w 144"/>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220">
                    <a:moveTo>
                      <a:pt x="112" y="219"/>
                    </a:moveTo>
                    <a:lnTo>
                      <a:pt x="112" y="220"/>
                    </a:lnTo>
                    <a:lnTo>
                      <a:pt x="111" y="217"/>
                    </a:lnTo>
                    <a:lnTo>
                      <a:pt x="109" y="213"/>
                    </a:lnTo>
                    <a:lnTo>
                      <a:pt x="108" y="209"/>
                    </a:lnTo>
                    <a:lnTo>
                      <a:pt x="106" y="205"/>
                    </a:lnTo>
                    <a:lnTo>
                      <a:pt x="104" y="201"/>
                    </a:lnTo>
                    <a:lnTo>
                      <a:pt x="102" y="198"/>
                    </a:lnTo>
                    <a:lnTo>
                      <a:pt x="100" y="194"/>
                    </a:lnTo>
                    <a:lnTo>
                      <a:pt x="98" y="190"/>
                    </a:lnTo>
                    <a:lnTo>
                      <a:pt x="97" y="186"/>
                    </a:lnTo>
                    <a:lnTo>
                      <a:pt x="95" y="182"/>
                    </a:lnTo>
                    <a:lnTo>
                      <a:pt x="94" y="178"/>
                    </a:lnTo>
                    <a:lnTo>
                      <a:pt x="92" y="175"/>
                    </a:lnTo>
                    <a:lnTo>
                      <a:pt x="90" y="171"/>
                    </a:lnTo>
                    <a:lnTo>
                      <a:pt x="88" y="167"/>
                    </a:lnTo>
                    <a:lnTo>
                      <a:pt x="86" y="163"/>
                    </a:lnTo>
                    <a:lnTo>
                      <a:pt x="84" y="159"/>
                    </a:lnTo>
                    <a:lnTo>
                      <a:pt x="82" y="157"/>
                    </a:lnTo>
                    <a:lnTo>
                      <a:pt x="81" y="154"/>
                    </a:lnTo>
                    <a:lnTo>
                      <a:pt x="79" y="152"/>
                    </a:lnTo>
                    <a:lnTo>
                      <a:pt x="77" y="149"/>
                    </a:lnTo>
                    <a:lnTo>
                      <a:pt x="77" y="146"/>
                    </a:lnTo>
                    <a:lnTo>
                      <a:pt x="75" y="144"/>
                    </a:lnTo>
                    <a:lnTo>
                      <a:pt x="73" y="141"/>
                    </a:lnTo>
                    <a:lnTo>
                      <a:pt x="71" y="138"/>
                    </a:lnTo>
                    <a:lnTo>
                      <a:pt x="69" y="136"/>
                    </a:lnTo>
                    <a:lnTo>
                      <a:pt x="67" y="134"/>
                    </a:lnTo>
                    <a:lnTo>
                      <a:pt x="65" y="131"/>
                    </a:lnTo>
                    <a:lnTo>
                      <a:pt x="64" y="128"/>
                    </a:lnTo>
                    <a:lnTo>
                      <a:pt x="62" y="125"/>
                    </a:lnTo>
                    <a:lnTo>
                      <a:pt x="61" y="123"/>
                    </a:lnTo>
                    <a:lnTo>
                      <a:pt x="60" y="120"/>
                    </a:lnTo>
                    <a:lnTo>
                      <a:pt x="59" y="118"/>
                    </a:lnTo>
                    <a:lnTo>
                      <a:pt x="58" y="118"/>
                    </a:lnTo>
                    <a:lnTo>
                      <a:pt x="57" y="123"/>
                    </a:lnTo>
                    <a:lnTo>
                      <a:pt x="55" y="129"/>
                    </a:lnTo>
                    <a:lnTo>
                      <a:pt x="53" y="135"/>
                    </a:lnTo>
                    <a:lnTo>
                      <a:pt x="50" y="140"/>
                    </a:lnTo>
                    <a:lnTo>
                      <a:pt x="48" y="146"/>
                    </a:lnTo>
                    <a:lnTo>
                      <a:pt x="46" y="152"/>
                    </a:lnTo>
                    <a:lnTo>
                      <a:pt x="44" y="158"/>
                    </a:lnTo>
                    <a:lnTo>
                      <a:pt x="42" y="163"/>
                    </a:lnTo>
                    <a:lnTo>
                      <a:pt x="41" y="165"/>
                    </a:lnTo>
                    <a:lnTo>
                      <a:pt x="40" y="166"/>
                    </a:lnTo>
                    <a:lnTo>
                      <a:pt x="39" y="168"/>
                    </a:lnTo>
                    <a:lnTo>
                      <a:pt x="39" y="170"/>
                    </a:lnTo>
                    <a:lnTo>
                      <a:pt x="38" y="172"/>
                    </a:lnTo>
                    <a:lnTo>
                      <a:pt x="37" y="174"/>
                    </a:lnTo>
                    <a:lnTo>
                      <a:pt x="36" y="176"/>
                    </a:lnTo>
                    <a:lnTo>
                      <a:pt x="36" y="178"/>
                    </a:lnTo>
                    <a:lnTo>
                      <a:pt x="36" y="179"/>
                    </a:lnTo>
                    <a:lnTo>
                      <a:pt x="35" y="180"/>
                    </a:lnTo>
                    <a:lnTo>
                      <a:pt x="34" y="182"/>
                    </a:lnTo>
                    <a:lnTo>
                      <a:pt x="33" y="183"/>
                    </a:lnTo>
                    <a:lnTo>
                      <a:pt x="32" y="185"/>
                    </a:lnTo>
                    <a:lnTo>
                      <a:pt x="31" y="187"/>
                    </a:lnTo>
                    <a:lnTo>
                      <a:pt x="30" y="188"/>
                    </a:lnTo>
                    <a:lnTo>
                      <a:pt x="30" y="190"/>
                    </a:lnTo>
                    <a:lnTo>
                      <a:pt x="29" y="192"/>
                    </a:lnTo>
                    <a:lnTo>
                      <a:pt x="29" y="193"/>
                    </a:lnTo>
                    <a:lnTo>
                      <a:pt x="28" y="195"/>
                    </a:lnTo>
                    <a:lnTo>
                      <a:pt x="27" y="197"/>
                    </a:lnTo>
                    <a:lnTo>
                      <a:pt x="26" y="197"/>
                    </a:lnTo>
                    <a:lnTo>
                      <a:pt x="25" y="197"/>
                    </a:lnTo>
                    <a:lnTo>
                      <a:pt x="23" y="198"/>
                    </a:lnTo>
                    <a:lnTo>
                      <a:pt x="22" y="199"/>
                    </a:lnTo>
                    <a:lnTo>
                      <a:pt x="20" y="199"/>
                    </a:lnTo>
                    <a:lnTo>
                      <a:pt x="19" y="200"/>
                    </a:lnTo>
                    <a:lnTo>
                      <a:pt x="17" y="200"/>
                    </a:lnTo>
                    <a:lnTo>
                      <a:pt x="16" y="200"/>
                    </a:lnTo>
                    <a:lnTo>
                      <a:pt x="14" y="200"/>
                    </a:lnTo>
                    <a:lnTo>
                      <a:pt x="12" y="200"/>
                    </a:lnTo>
                    <a:lnTo>
                      <a:pt x="11" y="200"/>
                    </a:lnTo>
                    <a:lnTo>
                      <a:pt x="10" y="199"/>
                    </a:lnTo>
                    <a:lnTo>
                      <a:pt x="8" y="199"/>
                    </a:lnTo>
                    <a:lnTo>
                      <a:pt x="7" y="199"/>
                    </a:lnTo>
                    <a:lnTo>
                      <a:pt x="6" y="198"/>
                    </a:lnTo>
                    <a:lnTo>
                      <a:pt x="4" y="197"/>
                    </a:lnTo>
                    <a:lnTo>
                      <a:pt x="3" y="196"/>
                    </a:lnTo>
                    <a:lnTo>
                      <a:pt x="2" y="195"/>
                    </a:lnTo>
                    <a:lnTo>
                      <a:pt x="1" y="194"/>
                    </a:lnTo>
                    <a:lnTo>
                      <a:pt x="1" y="193"/>
                    </a:lnTo>
                    <a:lnTo>
                      <a:pt x="2" y="192"/>
                    </a:lnTo>
                    <a:lnTo>
                      <a:pt x="2" y="191"/>
                    </a:lnTo>
                    <a:lnTo>
                      <a:pt x="3" y="190"/>
                    </a:lnTo>
                    <a:lnTo>
                      <a:pt x="3" y="188"/>
                    </a:lnTo>
                    <a:lnTo>
                      <a:pt x="3" y="187"/>
                    </a:lnTo>
                    <a:lnTo>
                      <a:pt x="2" y="186"/>
                    </a:lnTo>
                    <a:lnTo>
                      <a:pt x="1" y="183"/>
                    </a:lnTo>
                    <a:lnTo>
                      <a:pt x="0" y="181"/>
                    </a:lnTo>
                    <a:lnTo>
                      <a:pt x="0" y="179"/>
                    </a:lnTo>
                    <a:lnTo>
                      <a:pt x="0" y="177"/>
                    </a:lnTo>
                    <a:lnTo>
                      <a:pt x="0" y="175"/>
                    </a:lnTo>
                    <a:lnTo>
                      <a:pt x="1" y="173"/>
                    </a:lnTo>
                    <a:lnTo>
                      <a:pt x="3" y="171"/>
                    </a:lnTo>
                    <a:lnTo>
                      <a:pt x="5" y="169"/>
                    </a:lnTo>
                    <a:lnTo>
                      <a:pt x="5" y="168"/>
                    </a:lnTo>
                    <a:lnTo>
                      <a:pt x="5" y="167"/>
                    </a:lnTo>
                    <a:lnTo>
                      <a:pt x="4" y="165"/>
                    </a:lnTo>
                    <a:lnTo>
                      <a:pt x="4" y="164"/>
                    </a:lnTo>
                    <a:lnTo>
                      <a:pt x="4" y="160"/>
                    </a:lnTo>
                    <a:lnTo>
                      <a:pt x="5" y="156"/>
                    </a:lnTo>
                    <a:lnTo>
                      <a:pt x="6" y="151"/>
                    </a:lnTo>
                    <a:lnTo>
                      <a:pt x="6" y="146"/>
                    </a:lnTo>
                    <a:lnTo>
                      <a:pt x="7" y="142"/>
                    </a:lnTo>
                    <a:lnTo>
                      <a:pt x="8" y="138"/>
                    </a:lnTo>
                    <a:lnTo>
                      <a:pt x="9" y="133"/>
                    </a:lnTo>
                    <a:lnTo>
                      <a:pt x="10" y="128"/>
                    </a:lnTo>
                    <a:lnTo>
                      <a:pt x="10" y="127"/>
                    </a:lnTo>
                    <a:lnTo>
                      <a:pt x="10" y="125"/>
                    </a:lnTo>
                    <a:lnTo>
                      <a:pt x="10" y="123"/>
                    </a:lnTo>
                    <a:lnTo>
                      <a:pt x="10" y="122"/>
                    </a:lnTo>
                    <a:lnTo>
                      <a:pt x="10" y="118"/>
                    </a:lnTo>
                    <a:lnTo>
                      <a:pt x="11" y="114"/>
                    </a:lnTo>
                    <a:lnTo>
                      <a:pt x="12" y="110"/>
                    </a:lnTo>
                    <a:lnTo>
                      <a:pt x="12" y="106"/>
                    </a:lnTo>
                    <a:lnTo>
                      <a:pt x="12" y="102"/>
                    </a:lnTo>
                    <a:lnTo>
                      <a:pt x="12" y="98"/>
                    </a:lnTo>
                    <a:lnTo>
                      <a:pt x="13" y="95"/>
                    </a:lnTo>
                    <a:lnTo>
                      <a:pt x="13" y="91"/>
                    </a:lnTo>
                    <a:lnTo>
                      <a:pt x="13" y="87"/>
                    </a:lnTo>
                    <a:lnTo>
                      <a:pt x="14" y="82"/>
                    </a:lnTo>
                    <a:lnTo>
                      <a:pt x="15" y="78"/>
                    </a:lnTo>
                    <a:lnTo>
                      <a:pt x="16" y="75"/>
                    </a:lnTo>
                    <a:lnTo>
                      <a:pt x="16" y="74"/>
                    </a:lnTo>
                    <a:lnTo>
                      <a:pt x="16" y="72"/>
                    </a:lnTo>
                    <a:lnTo>
                      <a:pt x="17" y="71"/>
                    </a:lnTo>
                    <a:lnTo>
                      <a:pt x="18" y="70"/>
                    </a:lnTo>
                    <a:lnTo>
                      <a:pt x="18" y="68"/>
                    </a:lnTo>
                    <a:lnTo>
                      <a:pt x="19" y="67"/>
                    </a:lnTo>
                    <a:lnTo>
                      <a:pt x="19" y="66"/>
                    </a:lnTo>
                    <a:lnTo>
                      <a:pt x="20" y="65"/>
                    </a:lnTo>
                    <a:lnTo>
                      <a:pt x="20" y="60"/>
                    </a:lnTo>
                    <a:lnTo>
                      <a:pt x="20" y="57"/>
                    </a:lnTo>
                    <a:lnTo>
                      <a:pt x="20" y="51"/>
                    </a:lnTo>
                    <a:lnTo>
                      <a:pt x="20" y="46"/>
                    </a:lnTo>
                    <a:lnTo>
                      <a:pt x="21" y="40"/>
                    </a:lnTo>
                    <a:lnTo>
                      <a:pt x="22" y="36"/>
                    </a:lnTo>
                    <a:lnTo>
                      <a:pt x="24" y="31"/>
                    </a:lnTo>
                    <a:lnTo>
                      <a:pt x="26" y="27"/>
                    </a:lnTo>
                    <a:lnTo>
                      <a:pt x="27" y="26"/>
                    </a:lnTo>
                    <a:lnTo>
                      <a:pt x="28" y="24"/>
                    </a:lnTo>
                    <a:lnTo>
                      <a:pt x="29" y="23"/>
                    </a:lnTo>
                    <a:lnTo>
                      <a:pt x="31" y="22"/>
                    </a:lnTo>
                    <a:lnTo>
                      <a:pt x="32" y="20"/>
                    </a:lnTo>
                    <a:lnTo>
                      <a:pt x="34" y="19"/>
                    </a:lnTo>
                    <a:lnTo>
                      <a:pt x="35" y="18"/>
                    </a:lnTo>
                    <a:lnTo>
                      <a:pt x="37" y="17"/>
                    </a:lnTo>
                    <a:lnTo>
                      <a:pt x="39" y="17"/>
                    </a:lnTo>
                    <a:lnTo>
                      <a:pt x="40" y="16"/>
                    </a:lnTo>
                    <a:lnTo>
                      <a:pt x="42" y="15"/>
                    </a:lnTo>
                    <a:lnTo>
                      <a:pt x="44" y="14"/>
                    </a:lnTo>
                    <a:lnTo>
                      <a:pt x="44" y="12"/>
                    </a:lnTo>
                    <a:lnTo>
                      <a:pt x="46" y="11"/>
                    </a:lnTo>
                    <a:lnTo>
                      <a:pt x="48" y="10"/>
                    </a:lnTo>
                    <a:lnTo>
                      <a:pt x="49" y="9"/>
                    </a:lnTo>
                    <a:lnTo>
                      <a:pt x="52" y="7"/>
                    </a:lnTo>
                    <a:lnTo>
                      <a:pt x="54" y="5"/>
                    </a:lnTo>
                    <a:lnTo>
                      <a:pt x="56" y="4"/>
                    </a:lnTo>
                    <a:lnTo>
                      <a:pt x="57" y="3"/>
                    </a:lnTo>
                    <a:lnTo>
                      <a:pt x="59" y="2"/>
                    </a:lnTo>
                    <a:lnTo>
                      <a:pt x="61" y="1"/>
                    </a:lnTo>
                    <a:lnTo>
                      <a:pt x="63" y="0"/>
                    </a:lnTo>
                    <a:lnTo>
                      <a:pt x="65" y="0"/>
                    </a:lnTo>
                    <a:lnTo>
                      <a:pt x="68" y="0"/>
                    </a:lnTo>
                    <a:lnTo>
                      <a:pt x="70" y="0"/>
                    </a:lnTo>
                    <a:lnTo>
                      <a:pt x="73" y="0"/>
                    </a:lnTo>
                    <a:lnTo>
                      <a:pt x="75" y="0"/>
                    </a:lnTo>
                    <a:lnTo>
                      <a:pt x="77" y="0"/>
                    </a:lnTo>
                    <a:lnTo>
                      <a:pt x="78" y="0"/>
                    </a:lnTo>
                    <a:lnTo>
                      <a:pt x="81" y="0"/>
                    </a:lnTo>
                    <a:lnTo>
                      <a:pt x="83" y="0"/>
                    </a:lnTo>
                    <a:lnTo>
                      <a:pt x="85" y="1"/>
                    </a:lnTo>
                    <a:lnTo>
                      <a:pt x="87" y="1"/>
                    </a:lnTo>
                    <a:lnTo>
                      <a:pt x="89" y="1"/>
                    </a:lnTo>
                    <a:lnTo>
                      <a:pt x="91" y="2"/>
                    </a:lnTo>
                    <a:lnTo>
                      <a:pt x="93" y="2"/>
                    </a:lnTo>
                    <a:lnTo>
                      <a:pt x="94" y="3"/>
                    </a:lnTo>
                    <a:lnTo>
                      <a:pt x="96" y="4"/>
                    </a:lnTo>
                    <a:lnTo>
                      <a:pt x="98" y="4"/>
                    </a:lnTo>
                    <a:lnTo>
                      <a:pt x="99" y="5"/>
                    </a:lnTo>
                    <a:lnTo>
                      <a:pt x="101" y="6"/>
                    </a:lnTo>
                    <a:lnTo>
                      <a:pt x="103" y="8"/>
                    </a:lnTo>
                    <a:lnTo>
                      <a:pt x="106" y="11"/>
                    </a:lnTo>
                    <a:lnTo>
                      <a:pt x="109" y="14"/>
                    </a:lnTo>
                    <a:lnTo>
                      <a:pt x="111" y="17"/>
                    </a:lnTo>
                    <a:lnTo>
                      <a:pt x="115" y="20"/>
                    </a:lnTo>
                    <a:lnTo>
                      <a:pt x="119" y="24"/>
                    </a:lnTo>
                    <a:lnTo>
                      <a:pt x="123" y="28"/>
                    </a:lnTo>
                    <a:lnTo>
                      <a:pt x="127" y="33"/>
                    </a:lnTo>
                    <a:lnTo>
                      <a:pt x="130" y="37"/>
                    </a:lnTo>
                    <a:lnTo>
                      <a:pt x="133" y="41"/>
                    </a:lnTo>
                    <a:lnTo>
                      <a:pt x="136" y="46"/>
                    </a:lnTo>
                    <a:lnTo>
                      <a:pt x="139" y="50"/>
                    </a:lnTo>
                    <a:lnTo>
                      <a:pt x="142" y="54"/>
                    </a:lnTo>
                    <a:lnTo>
                      <a:pt x="144" y="57"/>
                    </a:lnTo>
                    <a:lnTo>
                      <a:pt x="144" y="61"/>
                    </a:lnTo>
                    <a:lnTo>
                      <a:pt x="112" y="219"/>
                    </a:lnTo>
                    <a:close/>
                  </a:path>
                </a:pathLst>
              </a:custGeom>
              <a:solidFill>
                <a:srgbClr val="4C4C4C"/>
              </a:solidFill>
              <a:ln w="9525">
                <a:noFill/>
                <a:round/>
                <a:headEnd/>
                <a:tailEnd/>
              </a:ln>
            </p:spPr>
            <p:txBody>
              <a:bodyPr/>
              <a:lstStyle/>
              <a:p>
                <a:endParaRPr lang="en-US"/>
              </a:p>
            </p:txBody>
          </p:sp>
          <p:sp>
            <p:nvSpPr>
              <p:cNvPr id="3371" name="Freeform 733"/>
              <p:cNvSpPr>
                <a:spLocks/>
              </p:cNvSpPr>
              <p:nvPr/>
            </p:nvSpPr>
            <p:spPr bwMode="gray">
              <a:xfrm>
                <a:off x="4153" y="3573"/>
                <a:ext cx="2" cy="5"/>
              </a:xfrm>
              <a:custGeom>
                <a:avLst/>
                <a:gdLst>
                  <a:gd name="T0" fmla="*/ 0 w 2"/>
                  <a:gd name="T1" fmla="*/ 1 h 5"/>
                  <a:gd name="T2" fmla="*/ 2 w 2"/>
                  <a:gd name="T3" fmla="*/ 1 h 5"/>
                  <a:gd name="T4" fmla="*/ 2 w 2"/>
                  <a:gd name="T5" fmla="*/ 1 h 5"/>
                  <a:gd name="T6" fmla="*/ 2 w 2"/>
                  <a:gd name="T7" fmla="*/ 1 h 5"/>
                  <a:gd name="T8" fmla="*/ 2 w 2"/>
                  <a:gd name="T9" fmla="*/ 1 h 5"/>
                  <a:gd name="T10" fmla="*/ 2 w 2"/>
                  <a:gd name="T11" fmla="*/ 0 h 5"/>
                  <a:gd name="T12" fmla="*/ 0 w 2"/>
                  <a:gd name="T13" fmla="*/ 0 h 5"/>
                  <a:gd name="T14" fmla="*/ 0 w 2"/>
                  <a:gd name="T15" fmla="*/ 1 h 5"/>
                  <a:gd name="T16" fmla="*/ 0 w 2"/>
                  <a:gd name="T17" fmla="*/ 1 h 5"/>
                  <a:gd name="T18" fmla="*/ 0 w 2"/>
                  <a:gd name="T19" fmla="*/ 1 h 5"/>
                  <a:gd name="T20" fmla="*/ 0 w 2"/>
                  <a:gd name="T21" fmla="*/ 1 h 5"/>
                  <a:gd name="T22" fmla="*/ 2 w 2"/>
                  <a:gd name="T23" fmla="*/ 1 h 5"/>
                  <a:gd name="T24" fmla="*/ 0 w 2"/>
                  <a:gd name="T25" fmla="*/ 1 h 5"/>
                  <a:gd name="T26" fmla="*/ 2 w 2"/>
                  <a:gd name="T27" fmla="*/ 5 h 5"/>
                  <a:gd name="T28" fmla="*/ 2 w 2"/>
                  <a:gd name="T29" fmla="*/ 1 h 5"/>
                  <a:gd name="T30" fmla="*/ 0 w 2"/>
                  <a:gd name="T31" fmla="*/ 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
                  <a:gd name="T49" fmla="*/ 0 h 5"/>
                  <a:gd name="T50" fmla="*/ 2 w 2"/>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 h="5">
                    <a:moveTo>
                      <a:pt x="0" y="1"/>
                    </a:moveTo>
                    <a:lnTo>
                      <a:pt x="2" y="1"/>
                    </a:lnTo>
                    <a:lnTo>
                      <a:pt x="2" y="0"/>
                    </a:lnTo>
                    <a:lnTo>
                      <a:pt x="0" y="0"/>
                    </a:lnTo>
                    <a:lnTo>
                      <a:pt x="0" y="1"/>
                    </a:lnTo>
                    <a:lnTo>
                      <a:pt x="2" y="1"/>
                    </a:lnTo>
                    <a:lnTo>
                      <a:pt x="0" y="1"/>
                    </a:lnTo>
                    <a:lnTo>
                      <a:pt x="2" y="5"/>
                    </a:lnTo>
                    <a:lnTo>
                      <a:pt x="2" y="1"/>
                    </a:lnTo>
                    <a:lnTo>
                      <a:pt x="0" y="1"/>
                    </a:lnTo>
                    <a:close/>
                  </a:path>
                </a:pathLst>
              </a:custGeom>
              <a:solidFill>
                <a:srgbClr val="000000"/>
              </a:solidFill>
              <a:ln w="9525">
                <a:noFill/>
                <a:round/>
                <a:headEnd/>
                <a:tailEnd/>
              </a:ln>
            </p:spPr>
            <p:txBody>
              <a:bodyPr/>
              <a:lstStyle/>
              <a:p>
                <a:endParaRPr lang="en-US"/>
              </a:p>
            </p:txBody>
          </p:sp>
          <p:sp>
            <p:nvSpPr>
              <p:cNvPr id="3372" name="Freeform 734"/>
              <p:cNvSpPr>
                <a:spLocks/>
              </p:cNvSpPr>
              <p:nvPr/>
            </p:nvSpPr>
            <p:spPr bwMode="gray">
              <a:xfrm>
                <a:off x="4125" y="3513"/>
                <a:ext cx="30" cy="61"/>
              </a:xfrm>
              <a:custGeom>
                <a:avLst/>
                <a:gdLst>
                  <a:gd name="T0" fmla="*/ 0 w 30"/>
                  <a:gd name="T1" fmla="*/ 0 h 61"/>
                  <a:gd name="T2" fmla="*/ 0 w 30"/>
                  <a:gd name="T3" fmla="*/ 0 h 61"/>
                  <a:gd name="T4" fmla="*/ 2 w 30"/>
                  <a:gd name="T5" fmla="*/ 4 h 61"/>
                  <a:gd name="T6" fmla="*/ 4 w 30"/>
                  <a:gd name="T7" fmla="*/ 8 h 61"/>
                  <a:gd name="T8" fmla="*/ 6 w 30"/>
                  <a:gd name="T9" fmla="*/ 12 h 61"/>
                  <a:gd name="T10" fmla="*/ 8 w 30"/>
                  <a:gd name="T11" fmla="*/ 16 h 61"/>
                  <a:gd name="T12" fmla="*/ 10 w 30"/>
                  <a:gd name="T13" fmla="*/ 19 h 61"/>
                  <a:gd name="T14" fmla="*/ 11 w 30"/>
                  <a:gd name="T15" fmla="*/ 23 h 61"/>
                  <a:gd name="T16" fmla="*/ 13 w 30"/>
                  <a:gd name="T17" fmla="*/ 27 h 61"/>
                  <a:gd name="T18" fmla="*/ 15 w 30"/>
                  <a:gd name="T19" fmla="*/ 31 h 61"/>
                  <a:gd name="T20" fmla="*/ 17 w 30"/>
                  <a:gd name="T21" fmla="*/ 35 h 61"/>
                  <a:gd name="T22" fmla="*/ 19 w 30"/>
                  <a:gd name="T23" fmla="*/ 39 h 61"/>
                  <a:gd name="T24" fmla="*/ 20 w 30"/>
                  <a:gd name="T25" fmla="*/ 42 h 61"/>
                  <a:gd name="T26" fmla="*/ 22 w 30"/>
                  <a:gd name="T27" fmla="*/ 46 h 61"/>
                  <a:gd name="T28" fmla="*/ 24 w 30"/>
                  <a:gd name="T29" fmla="*/ 50 h 61"/>
                  <a:gd name="T30" fmla="*/ 26 w 30"/>
                  <a:gd name="T31" fmla="*/ 54 h 61"/>
                  <a:gd name="T32" fmla="*/ 28 w 30"/>
                  <a:gd name="T33" fmla="*/ 58 h 61"/>
                  <a:gd name="T34" fmla="*/ 28 w 30"/>
                  <a:gd name="T35" fmla="*/ 61 h 61"/>
                  <a:gd name="T36" fmla="*/ 30 w 30"/>
                  <a:gd name="T37" fmla="*/ 61 h 61"/>
                  <a:gd name="T38" fmla="*/ 28 w 30"/>
                  <a:gd name="T39" fmla="*/ 58 h 61"/>
                  <a:gd name="T40" fmla="*/ 27 w 30"/>
                  <a:gd name="T41" fmla="*/ 54 h 61"/>
                  <a:gd name="T42" fmla="*/ 25 w 30"/>
                  <a:gd name="T43" fmla="*/ 50 h 61"/>
                  <a:gd name="T44" fmla="*/ 24 w 30"/>
                  <a:gd name="T45" fmla="*/ 46 h 61"/>
                  <a:gd name="T46" fmla="*/ 22 w 30"/>
                  <a:gd name="T47" fmla="*/ 42 h 61"/>
                  <a:gd name="T48" fmla="*/ 20 w 30"/>
                  <a:gd name="T49" fmla="*/ 39 h 61"/>
                  <a:gd name="T50" fmla="*/ 18 w 30"/>
                  <a:gd name="T51" fmla="*/ 35 h 61"/>
                  <a:gd name="T52" fmla="*/ 16 w 30"/>
                  <a:gd name="T53" fmla="*/ 31 h 61"/>
                  <a:gd name="T54" fmla="*/ 14 w 30"/>
                  <a:gd name="T55" fmla="*/ 27 h 61"/>
                  <a:gd name="T56" fmla="*/ 12 w 30"/>
                  <a:gd name="T57" fmla="*/ 23 h 61"/>
                  <a:gd name="T58" fmla="*/ 11 w 30"/>
                  <a:gd name="T59" fmla="*/ 19 h 61"/>
                  <a:gd name="T60" fmla="*/ 9 w 30"/>
                  <a:gd name="T61" fmla="*/ 16 h 61"/>
                  <a:gd name="T62" fmla="*/ 8 w 30"/>
                  <a:gd name="T63" fmla="*/ 12 h 61"/>
                  <a:gd name="T64" fmla="*/ 5 w 30"/>
                  <a:gd name="T65" fmla="*/ 8 h 61"/>
                  <a:gd name="T66" fmla="*/ 4 w 30"/>
                  <a:gd name="T67" fmla="*/ 4 h 61"/>
                  <a:gd name="T68" fmla="*/ 2 w 30"/>
                  <a:gd name="T69" fmla="*/ 0 h 61"/>
                  <a:gd name="T70" fmla="*/ 2 w 30"/>
                  <a:gd name="T71" fmla="*/ 0 h 61"/>
                  <a:gd name="T72" fmla="*/ 0 w 30"/>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61"/>
                  <a:gd name="T113" fmla="*/ 30 w 30"/>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61">
                    <a:moveTo>
                      <a:pt x="0" y="0"/>
                    </a:moveTo>
                    <a:lnTo>
                      <a:pt x="0" y="0"/>
                    </a:lnTo>
                    <a:lnTo>
                      <a:pt x="2" y="4"/>
                    </a:lnTo>
                    <a:lnTo>
                      <a:pt x="4" y="8"/>
                    </a:lnTo>
                    <a:lnTo>
                      <a:pt x="6" y="12"/>
                    </a:lnTo>
                    <a:lnTo>
                      <a:pt x="8" y="16"/>
                    </a:lnTo>
                    <a:lnTo>
                      <a:pt x="10" y="19"/>
                    </a:lnTo>
                    <a:lnTo>
                      <a:pt x="11" y="23"/>
                    </a:lnTo>
                    <a:lnTo>
                      <a:pt x="13" y="27"/>
                    </a:lnTo>
                    <a:lnTo>
                      <a:pt x="15" y="31"/>
                    </a:lnTo>
                    <a:lnTo>
                      <a:pt x="17" y="35"/>
                    </a:lnTo>
                    <a:lnTo>
                      <a:pt x="19" y="39"/>
                    </a:lnTo>
                    <a:lnTo>
                      <a:pt x="20" y="42"/>
                    </a:lnTo>
                    <a:lnTo>
                      <a:pt x="22" y="46"/>
                    </a:lnTo>
                    <a:lnTo>
                      <a:pt x="24" y="50"/>
                    </a:lnTo>
                    <a:lnTo>
                      <a:pt x="26" y="54"/>
                    </a:lnTo>
                    <a:lnTo>
                      <a:pt x="28" y="58"/>
                    </a:lnTo>
                    <a:lnTo>
                      <a:pt x="28" y="61"/>
                    </a:lnTo>
                    <a:lnTo>
                      <a:pt x="30" y="61"/>
                    </a:lnTo>
                    <a:lnTo>
                      <a:pt x="28" y="58"/>
                    </a:lnTo>
                    <a:lnTo>
                      <a:pt x="27" y="54"/>
                    </a:lnTo>
                    <a:lnTo>
                      <a:pt x="25" y="50"/>
                    </a:lnTo>
                    <a:lnTo>
                      <a:pt x="24" y="46"/>
                    </a:lnTo>
                    <a:lnTo>
                      <a:pt x="22" y="42"/>
                    </a:lnTo>
                    <a:lnTo>
                      <a:pt x="20" y="39"/>
                    </a:lnTo>
                    <a:lnTo>
                      <a:pt x="18" y="35"/>
                    </a:lnTo>
                    <a:lnTo>
                      <a:pt x="16" y="31"/>
                    </a:lnTo>
                    <a:lnTo>
                      <a:pt x="14" y="27"/>
                    </a:lnTo>
                    <a:lnTo>
                      <a:pt x="12" y="23"/>
                    </a:lnTo>
                    <a:lnTo>
                      <a:pt x="11" y="19"/>
                    </a:lnTo>
                    <a:lnTo>
                      <a:pt x="9" y="16"/>
                    </a:lnTo>
                    <a:lnTo>
                      <a:pt x="8" y="12"/>
                    </a:lnTo>
                    <a:lnTo>
                      <a:pt x="5" y="8"/>
                    </a:lnTo>
                    <a:lnTo>
                      <a:pt x="4" y="4"/>
                    </a:lnTo>
                    <a:lnTo>
                      <a:pt x="2" y="0"/>
                    </a:lnTo>
                    <a:lnTo>
                      <a:pt x="0" y="0"/>
                    </a:lnTo>
                    <a:close/>
                  </a:path>
                </a:pathLst>
              </a:custGeom>
              <a:solidFill>
                <a:srgbClr val="000000"/>
              </a:solidFill>
              <a:ln w="9525">
                <a:noFill/>
                <a:round/>
                <a:headEnd/>
                <a:tailEnd/>
              </a:ln>
            </p:spPr>
            <p:txBody>
              <a:bodyPr/>
              <a:lstStyle/>
              <a:p>
                <a:endParaRPr lang="en-US"/>
              </a:p>
            </p:txBody>
          </p:sp>
          <p:sp>
            <p:nvSpPr>
              <p:cNvPr id="3373" name="Freeform 735"/>
              <p:cNvSpPr>
                <a:spLocks/>
              </p:cNvSpPr>
              <p:nvPr/>
            </p:nvSpPr>
            <p:spPr bwMode="gray">
              <a:xfrm>
                <a:off x="4100" y="3471"/>
                <a:ext cx="27" cy="42"/>
              </a:xfrm>
              <a:custGeom>
                <a:avLst/>
                <a:gdLst>
                  <a:gd name="T0" fmla="*/ 1 w 27"/>
                  <a:gd name="T1" fmla="*/ 1 h 42"/>
                  <a:gd name="T2" fmla="*/ 0 w 27"/>
                  <a:gd name="T3" fmla="*/ 1 h 42"/>
                  <a:gd name="T4" fmla="*/ 1 w 27"/>
                  <a:gd name="T5" fmla="*/ 3 h 42"/>
                  <a:gd name="T6" fmla="*/ 3 w 27"/>
                  <a:gd name="T7" fmla="*/ 6 h 42"/>
                  <a:gd name="T8" fmla="*/ 3 w 27"/>
                  <a:gd name="T9" fmla="*/ 9 h 42"/>
                  <a:gd name="T10" fmla="*/ 5 w 27"/>
                  <a:gd name="T11" fmla="*/ 12 h 42"/>
                  <a:gd name="T12" fmla="*/ 7 w 27"/>
                  <a:gd name="T13" fmla="*/ 14 h 42"/>
                  <a:gd name="T14" fmla="*/ 9 w 27"/>
                  <a:gd name="T15" fmla="*/ 17 h 42"/>
                  <a:gd name="T16" fmla="*/ 10 w 27"/>
                  <a:gd name="T17" fmla="*/ 20 h 42"/>
                  <a:gd name="T18" fmla="*/ 12 w 27"/>
                  <a:gd name="T19" fmla="*/ 22 h 42"/>
                  <a:gd name="T20" fmla="*/ 14 w 27"/>
                  <a:gd name="T21" fmla="*/ 24 h 42"/>
                  <a:gd name="T22" fmla="*/ 16 w 27"/>
                  <a:gd name="T23" fmla="*/ 27 h 42"/>
                  <a:gd name="T24" fmla="*/ 18 w 27"/>
                  <a:gd name="T25" fmla="*/ 30 h 42"/>
                  <a:gd name="T26" fmla="*/ 19 w 27"/>
                  <a:gd name="T27" fmla="*/ 32 h 42"/>
                  <a:gd name="T28" fmla="*/ 21 w 27"/>
                  <a:gd name="T29" fmla="*/ 35 h 42"/>
                  <a:gd name="T30" fmla="*/ 22 w 27"/>
                  <a:gd name="T31" fmla="*/ 38 h 42"/>
                  <a:gd name="T32" fmla="*/ 24 w 27"/>
                  <a:gd name="T33" fmla="*/ 40 h 42"/>
                  <a:gd name="T34" fmla="*/ 25 w 27"/>
                  <a:gd name="T35" fmla="*/ 42 h 42"/>
                  <a:gd name="T36" fmla="*/ 27 w 27"/>
                  <a:gd name="T37" fmla="*/ 42 h 42"/>
                  <a:gd name="T38" fmla="*/ 25 w 27"/>
                  <a:gd name="T39" fmla="*/ 40 h 42"/>
                  <a:gd name="T40" fmla="*/ 23 w 27"/>
                  <a:gd name="T41" fmla="*/ 37 h 42"/>
                  <a:gd name="T42" fmla="*/ 22 w 27"/>
                  <a:gd name="T43" fmla="*/ 34 h 42"/>
                  <a:gd name="T44" fmla="*/ 20 w 27"/>
                  <a:gd name="T45" fmla="*/ 32 h 42"/>
                  <a:gd name="T46" fmla="*/ 19 w 27"/>
                  <a:gd name="T47" fmla="*/ 29 h 42"/>
                  <a:gd name="T48" fmla="*/ 17 w 27"/>
                  <a:gd name="T49" fmla="*/ 26 h 42"/>
                  <a:gd name="T50" fmla="*/ 16 w 27"/>
                  <a:gd name="T51" fmla="*/ 23 h 42"/>
                  <a:gd name="T52" fmla="*/ 14 w 27"/>
                  <a:gd name="T53" fmla="*/ 21 h 42"/>
                  <a:gd name="T54" fmla="*/ 12 w 27"/>
                  <a:gd name="T55" fmla="*/ 19 h 42"/>
                  <a:gd name="T56" fmla="*/ 10 w 27"/>
                  <a:gd name="T57" fmla="*/ 16 h 42"/>
                  <a:gd name="T58" fmla="*/ 8 w 27"/>
                  <a:gd name="T59" fmla="*/ 13 h 42"/>
                  <a:gd name="T60" fmla="*/ 6 w 27"/>
                  <a:gd name="T61" fmla="*/ 11 h 42"/>
                  <a:gd name="T62" fmla="*/ 5 w 27"/>
                  <a:gd name="T63" fmla="*/ 8 h 42"/>
                  <a:gd name="T64" fmla="*/ 3 w 27"/>
                  <a:gd name="T65" fmla="*/ 5 h 42"/>
                  <a:gd name="T66" fmla="*/ 3 w 27"/>
                  <a:gd name="T67" fmla="*/ 2 h 42"/>
                  <a:gd name="T68" fmla="*/ 1 w 27"/>
                  <a:gd name="T69" fmla="*/ 1 h 42"/>
                  <a:gd name="T70" fmla="*/ 1 w 27"/>
                  <a:gd name="T71" fmla="*/ 0 h 42"/>
                  <a:gd name="T72" fmla="*/ 1 w 27"/>
                  <a:gd name="T73" fmla="*/ 1 h 42"/>
                  <a:gd name="T74" fmla="*/ 1 w 27"/>
                  <a:gd name="T75" fmla="*/ 0 h 42"/>
                  <a:gd name="T76" fmla="*/ 1 w 27"/>
                  <a:gd name="T77" fmla="*/ 0 h 42"/>
                  <a:gd name="T78" fmla="*/ 1 w 27"/>
                  <a:gd name="T79" fmla="*/ 1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42"/>
                  <a:gd name="T122" fmla="*/ 27 w 27"/>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42">
                    <a:moveTo>
                      <a:pt x="1" y="1"/>
                    </a:moveTo>
                    <a:lnTo>
                      <a:pt x="0" y="1"/>
                    </a:lnTo>
                    <a:lnTo>
                      <a:pt x="1" y="3"/>
                    </a:lnTo>
                    <a:lnTo>
                      <a:pt x="3" y="6"/>
                    </a:lnTo>
                    <a:lnTo>
                      <a:pt x="3" y="9"/>
                    </a:lnTo>
                    <a:lnTo>
                      <a:pt x="5" y="12"/>
                    </a:lnTo>
                    <a:lnTo>
                      <a:pt x="7" y="14"/>
                    </a:lnTo>
                    <a:lnTo>
                      <a:pt x="9" y="17"/>
                    </a:lnTo>
                    <a:lnTo>
                      <a:pt x="10" y="20"/>
                    </a:lnTo>
                    <a:lnTo>
                      <a:pt x="12" y="22"/>
                    </a:lnTo>
                    <a:lnTo>
                      <a:pt x="14" y="24"/>
                    </a:lnTo>
                    <a:lnTo>
                      <a:pt x="16" y="27"/>
                    </a:lnTo>
                    <a:lnTo>
                      <a:pt x="18" y="30"/>
                    </a:lnTo>
                    <a:lnTo>
                      <a:pt x="19" y="32"/>
                    </a:lnTo>
                    <a:lnTo>
                      <a:pt x="21" y="35"/>
                    </a:lnTo>
                    <a:lnTo>
                      <a:pt x="22" y="38"/>
                    </a:lnTo>
                    <a:lnTo>
                      <a:pt x="24" y="40"/>
                    </a:lnTo>
                    <a:lnTo>
                      <a:pt x="25" y="42"/>
                    </a:lnTo>
                    <a:lnTo>
                      <a:pt x="27" y="42"/>
                    </a:lnTo>
                    <a:lnTo>
                      <a:pt x="25" y="40"/>
                    </a:lnTo>
                    <a:lnTo>
                      <a:pt x="23" y="37"/>
                    </a:lnTo>
                    <a:lnTo>
                      <a:pt x="22" y="34"/>
                    </a:lnTo>
                    <a:lnTo>
                      <a:pt x="20" y="32"/>
                    </a:lnTo>
                    <a:lnTo>
                      <a:pt x="19" y="29"/>
                    </a:lnTo>
                    <a:lnTo>
                      <a:pt x="17" y="26"/>
                    </a:lnTo>
                    <a:lnTo>
                      <a:pt x="16" y="23"/>
                    </a:lnTo>
                    <a:lnTo>
                      <a:pt x="14" y="21"/>
                    </a:lnTo>
                    <a:lnTo>
                      <a:pt x="12" y="19"/>
                    </a:lnTo>
                    <a:lnTo>
                      <a:pt x="10" y="16"/>
                    </a:lnTo>
                    <a:lnTo>
                      <a:pt x="8" y="13"/>
                    </a:lnTo>
                    <a:lnTo>
                      <a:pt x="6" y="11"/>
                    </a:lnTo>
                    <a:lnTo>
                      <a:pt x="5" y="8"/>
                    </a:lnTo>
                    <a:lnTo>
                      <a:pt x="3" y="5"/>
                    </a:lnTo>
                    <a:lnTo>
                      <a:pt x="3" y="2"/>
                    </a:lnTo>
                    <a:lnTo>
                      <a:pt x="1" y="1"/>
                    </a:lnTo>
                    <a:lnTo>
                      <a:pt x="1" y="0"/>
                    </a:lnTo>
                    <a:lnTo>
                      <a:pt x="1" y="1"/>
                    </a:lnTo>
                    <a:lnTo>
                      <a:pt x="1" y="0"/>
                    </a:lnTo>
                    <a:lnTo>
                      <a:pt x="1" y="1"/>
                    </a:lnTo>
                    <a:close/>
                  </a:path>
                </a:pathLst>
              </a:custGeom>
              <a:solidFill>
                <a:srgbClr val="000000"/>
              </a:solidFill>
              <a:ln w="9525">
                <a:noFill/>
                <a:round/>
                <a:headEnd/>
                <a:tailEnd/>
              </a:ln>
            </p:spPr>
            <p:txBody>
              <a:bodyPr/>
              <a:lstStyle/>
              <a:p>
                <a:endParaRPr lang="en-US"/>
              </a:p>
            </p:txBody>
          </p:sp>
          <p:sp>
            <p:nvSpPr>
              <p:cNvPr id="3374" name="Freeform 736"/>
              <p:cNvSpPr>
                <a:spLocks/>
              </p:cNvSpPr>
              <p:nvPr/>
            </p:nvSpPr>
            <p:spPr bwMode="gray">
              <a:xfrm>
                <a:off x="4100" y="3471"/>
                <a:ext cx="1" cy="1"/>
              </a:xfrm>
              <a:custGeom>
                <a:avLst/>
                <a:gdLst>
                  <a:gd name="T0" fmla="*/ 1 w 1"/>
                  <a:gd name="T1" fmla="*/ 1 h 1"/>
                  <a:gd name="T2" fmla="*/ 0 w 1"/>
                  <a:gd name="T3" fmla="*/ 1 h 1"/>
                  <a:gd name="T4" fmla="*/ 1 w 1"/>
                  <a:gd name="T5" fmla="*/ 1 h 1"/>
                  <a:gd name="T6" fmla="*/ 1 w 1"/>
                  <a:gd name="T7" fmla="*/ 0 h 1"/>
                  <a:gd name="T8" fmla="*/ 0 w 1"/>
                  <a:gd name="T9" fmla="*/ 0 h 1"/>
                  <a:gd name="T10" fmla="*/ 0 w 1"/>
                  <a:gd name="T11" fmla="*/ 1 h 1"/>
                  <a:gd name="T12" fmla="*/ 0 w 1"/>
                  <a:gd name="T13" fmla="*/ 0 h 1"/>
                  <a:gd name="T14" fmla="*/ 0 w 1"/>
                  <a:gd name="T15" fmla="*/ 0 h 1"/>
                  <a:gd name="T16" fmla="*/ 0 w 1"/>
                  <a:gd name="T17" fmla="*/ 1 h 1"/>
                  <a:gd name="T18" fmla="*/ 1 w 1"/>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1" y="1"/>
                    </a:moveTo>
                    <a:lnTo>
                      <a:pt x="0" y="1"/>
                    </a:lnTo>
                    <a:lnTo>
                      <a:pt x="1" y="1"/>
                    </a:lnTo>
                    <a:lnTo>
                      <a:pt x="1" y="0"/>
                    </a:lnTo>
                    <a:lnTo>
                      <a:pt x="0" y="0"/>
                    </a:lnTo>
                    <a:lnTo>
                      <a:pt x="0" y="1"/>
                    </a:lnTo>
                    <a:lnTo>
                      <a:pt x="0" y="0"/>
                    </a:lnTo>
                    <a:lnTo>
                      <a:pt x="0" y="1"/>
                    </a:lnTo>
                    <a:lnTo>
                      <a:pt x="1" y="1"/>
                    </a:lnTo>
                    <a:close/>
                  </a:path>
                </a:pathLst>
              </a:custGeom>
              <a:solidFill>
                <a:srgbClr val="000000"/>
              </a:solidFill>
              <a:ln w="9525">
                <a:noFill/>
                <a:round/>
                <a:headEnd/>
                <a:tailEnd/>
              </a:ln>
            </p:spPr>
            <p:txBody>
              <a:bodyPr/>
              <a:lstStyle/>
              <a:p>
                <a:endParaRPr lang="en-US"/>
              </a:p>
            </p:txBody>
          </p:sp>
          <p:sp>
            <p:nvSpPr>
              <p:cNvPr id="3375" name="Freeform 737"/>
              <p:cNvSpPr>
                <a:spLocks/>
              </p:cNvSpPr>
              <p:nvPr/>
            </p:nvSpPr>
            <p:spPr bwMode="gray">
              <a:xfrm>
                <a:off x="4083" y="3472"/>
                <a:ext cx="18" cy="45"/>
              </a:xfrm>
              <a:custGeom>
                <a:avLst/>
                <a:gdLst>
                  <a:gd name="T0" fmla="*/ 2 w 18"/>
                  <a:gd name="T1" fmla="*/ 45 h 45"/>
                  <a:gd name="T2" fmla="*/ 2 w 18"/>
                  <a:gd name="T3" fmla="*/ 45 h 45"/>
                  <a:gd name="T4" fmla="*/ 3 w 18"/>
                  <a:gd name="T5" fmla="*/ 40 h 45"/>
                  <a:gd name="T6" fmla="*/ 5 w 18"/>
                  <a:gd name="T7" fmla="*/ 34 h 45"/>
                  <a:gd name="T8" fmla="*/ 8 w 18"/>
                  <a:gd name="T9" fmla="*/ 28 h 45"/>
                  <a:gd name="T10" fmla="*/ 10 w 18"/>
                  <a:gd name="T11" fmla="*/ 22 h 45"/>
                  <a:gd name="T12" fmla="*/ 12 w 18"/>
                  <a:gd name="T13" fmla="*/ 17 h 45"/>
                  <a:gd name="T14" fmla="*/ 14 w 18"/>
                  <a:gd name="T15" fmla="*/ 11 h 45"/>
                  <a:gd name="T16" fmla="*/ 16 w 18"/>
                  <a:gd name="T17" fmla="*/ 5 h 45"/>
                  <a:gd name="T18" fmla="*/ 18 w 18"/>
                  <a:gd name="T19" fmla="*/ 0 h 45"/>
                  <a:gd name="T20" fmla="*/ 17 w 18"/>
                  <a:gd name="T21" fmla="*/ 0 h 45"/>
                  <a:gd name="T22" fmla="*/ 15 w 18"/>
                  <a:gd name="T23" fmla="*/ 5 h 45"/>
                  <a:gd name="T24" fmla="*/ 13 w 18"/>
                  <a:gd name="T25" fmla="*/ 11 h 45"/>
                  <a:gd name="T26" fmla="*/ 11 w 18"/>
                  <a:gd name="T27" fmla="*/ 17 h 45"/>
                  <a:gd name="T28" fmla="*/ 9 w 18"/>
                  <a:gd name="T29" fmla="*/ 22 h 45"/>
                  <a:gd name="T30" fmla="*/ 6 w 18"/>
                  <a:gd name="T31" fmla="*/ 28 h 45"/>
                  <a:gd name="T32" fmla="*/ 4 w 18"/>
                  <a:gd name="T33" fmla="*/ 34 h 45"/>
                  <a:gd name="T34" fmla="*/ 3 w 18"/>
                  <a:gd name="T35" fmla="*/ 40 h 45"/>
                  <a:gd name="T36" fmla="*/ 0 w 18"/>
                  <a:gd name="T37" fmla="*/ 44 h 45"/>
                  <a:gd name="T38" fmla="*/ 0 w 18"/>
                  <a:gd name="T39" fmla="*/ 44 h 45"/>
                  <a:gd name="T40" fmla="*/ 2 w 18"/>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5"/>
                  <a:gd name="T65" fmla="*/ 18 w 1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5">
                    <a:moveTo>
                      <a:pt x="2" y="45"/>
                    </a:moveTo>
                    <a:lnTo>
                      <a:pt x="2" y="45"/>
                    </a:lnTo>
                    <a:lnTo>
                      <a:pt x="3" y="40"/>
                    </a:lnTo>
                    <a:lnTo>
                      <a:pt x="5" y="34"/>
                    </a:lnTo>
                    <a:lnTo>
                      <a:pt x="8" y="28"/>
                    </a:lnTo>
                    <a:lnTo>
                      <a:pt x="10" y="22"/>
                    </a:lnTo>
                    <a:lnTo>
                      <a:pt x="12" y="17"/>
                    </a:lnTo>
                    <a:lnTo>
                      <a:pt x="14" y="11"/>
                    </a:lnTo>
                    <a:lnTo>
                      <a:pt x="16" y="5"/>
                    </a:lnTo>
                    <a:lnTo>
                      <a:pt x="18" y="0"/>
                    </a:lnTo>
                    <a:lnTo>
                      <a:pt x="17" y="0"/>
                    </a:lnTo>
                    <a:lnTo>
                      <a:pt x="15" y="5"/>
                    </a:lnTo>
                    <a:lnTo>
                      <a:pt x="13" y="11"/>
                    </a:lnTo>
                    <a:lnTo>
                      <a:pt x="11" y="17"/>
                    </a:lnTo>
                    <a:lnTo>
                      <a:pt x="9" y="22"/>
                    </a:lnTo>
                    <a:lnTo>
                      <a:pt x="6" y="28"/>
                    </a:lnTo>
                    <a:lnTo>
                      <a:pt x="4" y="34"/>
                    </a:lnTo>
                    <a:lnTo>
                      <a:pt x="3" y="40"/>
                    </a:lnTo>
                    <a:lnTo>
                      <a:pt x="0" y="44"/>
                    </a:lnTo>
                    <a:lnTo>
                      <a:pt x="2" y="45"/>
                    </a:lnTo>
                    <a:close/>
                  </a:path>
                </a:pathLst>
              </a:custGeom>
              <a:solidFill>
                <a:srgbClr val="000000"/>
              </a:solidFill>
              <a:ln w="9525">
                <a:noFill/>
                <a:round/>
                <a:headEnd/>
                <a:tailEnd/>
              </a:ln>
            </p:spPr>
            <p:txBody>
              <a:bodyPr/>
              <a:lstStyle/>
              <a:p>
                <a:endParaRPr lang="en-US"/>
              </a:p>
            </p:txBody>
          </p:sp>
          <p:sp>
            <p:nvSpPr>
              <p:cNvPr id="3376" name="Freeform 738"/>
              <p:cNvSpPr>
                <a:spLocks/>
              </p:cNvSpPr>
              <p:nvPr/>
            </p:nvSpPr>
            <p:spPr bwMode="gray">
              <a:xfrm>
                <a:off x="4077" y="3516"/>
                <a:ext cx="8" cy="16"/>
              </a:xfrm>
              <a:custGeom>
                <a:avLst/>
                <a:gdLst>
                  <a:gd name="T0" fmla="*/ 2 w 8"/>
                  <a:gd name="T1" fmla="*/ 16 h 16"/>
                  <a:gd name="T2" fmla="*/ 2 w 8"/>
                  <a:gd name="T3" fmla="*/ 16 h 16"/>
                  <a:gd name="T4" fmla="*/ 2 w 8"/>
                  <a:gd name="T5" fmla="*/ 14 h 16"/>
                  <a:gd name="T6" fmla="*/ 3 w 8"/>
                  <a:gd name="T7" fmla="*/ 12 h 16"/>
                  <a:gd name="T8" fmla="*/ 3 w 8"/>
                  <a:gd name="T9" fmla="*/ 10 h 16"/>
                  <a:gd name="T10" fmla="*/ 4 w 8"/>
                  <a:gd name="T11" fmla="*/ 8 h 16"/>
                  <a:gd name="T12" fmla="*/ 5 w 8"/>
                  <a:gd name="T13" fmla="*/ 7 h 16"/>
                  <a:gd name="T14" fmla="*/ 6 w 8"/>
                  <a:gd name="T15" fmla="*/ 5 h 16"/>
                  <a:gd name="T16" fmla="*/ 7 w 8"/>
                  <a:gd name="T17" fmla="*/ 3 h 16"/>
                  <a:gd name="T18" fmla="*/ 8 w 8"/>
                  <a:gd name="T19" fmla="*/ 1 h 16"/>
                  <a:gd name="T20" fmla="*/ 6 w 8"/>
                  <a:gd name="T21" fmla="*/ 0 h 16"/>
                  <a:gd name="T22" fmla="*/ 5 w 8"/>
                  <a:gd name="T23" fmla="*/ 2 h 16"/>
                  <a:gd name="T24" fmla="*/ 5 w 8"/>
                  <a:gd name="T25" fmla="*/ 4 h 16"/>
                  <a:gd name="T26" fmla="*/ 4 w 8"/>
                  <a:gd name="T27" fmla="*/ 6 h 16"/>
                  <a:gd name="T28" fmla="*/ 3 w 8"/>
                  <a:gd name="T29" fmla="*/ 8 h 16"/>
                  <a:gd name="T30" fmla="*/ 2 w 8"/>
                  <a:gd name="T31" fmla="*/ 10 h 16"/>
                  <a:gd name="T32" fmla="*/ 1 w 8"/>
                  <a:gd name="T33" fmla="*/ 12 h 16"/>
                  <a:gd name="T34" fmla="*/ 1 w 8"/>
                  <a:gd name="T35" fmla="*/ 14 h 16"/>
                  <a:gd name="T36" fmla="*/ 0 w 8"/>
                  <a:gd name="T37" fmla="*/ 16 h 16"/>
                  <a:gd name="T38" fmla="*/ 0 w 8"/>
                  <a:gd name="T39" fmla="*/ 16 h 16"/>
                  <a:gd name="T40" fmla="*/ 2 w 8"/>
                  <a:gd name="T41" fmla="*/ 1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6"/>
                  <a:gd name="T65" fmla="*/ 8 w 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6">
                    <a:moveTo>
                      <a:pt x="2" y="16"/>
                    </a:moveTo>
                    <a:lnTo>
                      <a:pt x="2" y="16"/>
                    </a:lnTo>
                    <a:lnTo>
                      <a:pt x="2" y="14"/>
                    </a:lnTo>
                    <a:lnTo>
                      <a:pt x="3" y="12"/>
                    </a:lnTo>
                    <a:lnTo>
                      <a:pt x="3" y="10"/>
                    </a:lnTo>
                    <a:lnTo>
                      <a:pt x="4" y="8"/>
                    </a:lnTo>
                    <a:lnTo>
                      <a:pt x="5" y="7"/>
                    </a:lnTo>
                    <a:lnTo>
                      <a:pt x="6" y="5"/>
                    </a:lnTo>
                    <a:lnTo>
                      <a:pt x="7" y="3"/>
                    </a:lnTo>
                    <a:lnTo>
                      <a:pt x="8" y="1"/>
                    </a:lnTo>
                    <a:lnTo>
                      <a:pt x="6" y="0"/>
                    </a:lnTo>
                    <a:lnTo>
                      <a:pt x="5" y="2"/>
                    </a:lnTo>
                    <a:lnTo>
                      <a:pt x="5" y="4"/>
                    </a:lnTo>
                    <a:lnTo>
                      <a:pt x="4" y="6"/>
                    </a:lnTo>
                    <a:lnTo>
                      <a:pt x="3" y="8"/>
                    </a:lnTo>
                    <a:lnTo>
                      <a:pt x="2" y="10"/>
                    </a:lnTo>
                    <a:lnTo>
                      <a:pt x="1" y="12"/>
                    </a:lnTo>
                    <a:lnTo>
                      <a:pt x="1" y="14"/>
                    </a:lnTo>
                    <a:lnTo>
                      <a:pt x="0" y="16"/>
                    </a:lnTo>
                    <a:lnTo>
                      <a:pt x="2" y="16"/>
                    </a:lnTo>
                    <a:close/>
                  </a:path>
                </a:pathLst>
              </a:custGeom>
              <a:solidFill>
                <a:srgbClr val="000000"/>
              </a:solidFill>
              <a:ln w="9525">
                <a:noFill/>
                <a:round/>
                <a:headEnd/>
                <a:tailEnd/>
              </a:ln>
            </p:spPr>
            <p:txBody>
              <a:bodyPr/>
              <a:lstStyle/>
              <a:p>
                <a:endParaRPr lang="en-US"/>
              </a:p>
            </p:txBody>
          </p:sp>
          <p:sp>
            <p:nvSpPr>
              <p:cNvPr id="3377" name="Freeform 739"/>
              <p:cNvSpPr>
                <a:spLocks/>
              </p:cNvSpPr>
              <p:nvPr/>
            </p:nvSpPr>
            <p:spPr bwMode="gray">
              <a:xfrm>
                <a:off x="4071" y="3532"/>
                <a:ext cx="8" cy="12"/>
              </a:xfrm>
              <a:custGeom>
                <a:avLst/>
                <a:gdLst>
                  <a:gd name="T0" fmla="*/ 1 w 8"/>
                  <a:gd name="T1" fmla="*/ 12 h 12"/>
                  <a:gd name="T2" fmla="*/ 1 w 8"/>
                  <a:gd name="T3" fmla="*/ 12 h 12"/>
                  <a:gd name="T4" fmla="*/ 2 w 8"/>
                  <a:gd name="T5" fmla="*/ 10 h 12"/>
                  <a:gd name="T6" fmla="*/ 3 w 8"/>
                  <a:gd name="T7" fmla="*/ 9 h 12"/>
                  <a:gd name="T8" fmla="*/ 4 w 8"/>
                  <a:gd name="T9" fmla="*/ 7 h 12"/>
                  <a:gd name="T10" fmla="*/ 5 w 8"/>
                  <a:gd name="T11" fmla="*/ 6 h 12"/>
                  <a:gd name="T12" fmla="*/ 6 w 8"/>
                  <a:gd name="T13" fmla="*/ 4 h 12"/>
                  <a:gd name="T14" fmla="*/ 7 w 8"/>
                  <a:gd name="T15" fmla="*/ 3 h 12"/>
                  <a:gd name="T16" fmla="*/ 7 w 8"/>
                  <a:gd name="T17" fmla="*/ 1 h 12"/>
                  <a:gd name="T18" fmla="*/ 8 w 8"/>
                  <a:gd name="T19" fmla="*/ 0 h 12"/>
                  <a:gd name="T20" fmla="*/ 6 w 8"/>
                  <a:gd name="T21" fmla="*/ 0 h 12"/>
                  <a:gd name="T22" fmla="*/ 6 w 8"/>
                  <a:gd name="T23" fmla="*/ 1 h 12"/>
                  <a:gd name="T24" fmla="*/ 5 w 8"/>
                  <a:gd name="T25" fmla="*/ 2 h 12"/>
                  <a:gd name="T26" fmla="*/ 5 w 8"/>
                  <a:gd name="T27" fmla="*/ 4 h 12"/>
                  <a:gd name="T28" fmla="*/ 4 w 8"/>
                  <a:gd name="T29" fmla="*/ 5 h 12"/>
                  <a:gd name="T30" fmla="*/ 3 w 8"/>
                  <a:gd name="T31" fmla="*/ 7 h 12"/>
                  <a:gd name="T32" fmla="*/ 2 w 8"/>
                  <a:gd name="T33" fmla="*/ 8 h 12"/>
                  <a:gd name="T34" fmla="*/ 1 w 8"/>
                  <a:gd name="T35" fmla="*/ 10 h 12"/>
                  <a:gd name="T36" fmla="*/ 0 w 8"/>
                  <a:gd name="T37" fmla="*/ 11 h 12"/>
                  <a:gd name="T38" fmla="*/ 0 w 8"/>
                  <a:gd name="T39" fmla="*/ 11 h 12"/>
                  <a:gd name="T40" fmla="*/ 1 w 8"/>
                  <a:gd name="T41" fmla="*/ 12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2"/>
                  <a:gd name="T65" fmla="*/ 8 w 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2">
                    <a:moveTo>
                      <a:pt x="1" y="12"/>
                    </a:moveTo>
                    <a:lnTo>
                      <a:pt x="1" y="12"/>
                    </a:lnTo>
                    <a:lnTo>
                      <a:pt x="2" y="10"/>
                    </a:lnTo>
                    <a:lnTo>
                      <a:pt x="3" y="9"/>
                    </a:lnTo>
                    <a:lnTo>
                      <a:pt x="4" y="7"/>
                    </a:lnTo>
                    <a:lnTo>
                      <a:pt x="5" y="6"/>
                    </a:lnTo>
                    <a:lnTo>
                      <a:pt x="6" y="4"/>
                    </a:lnTo>
                    <a:lnTo>
                      <a:pt x="7" y="3"/>
                    </a:lnTo>
                    <a:lnTo>
                      <a:pt x="7" y="1"/>
                    </a:lnTo>
                    <a:lnTo>
                      <a:pt x="8" y="0"/>
                    </a:lnTo>
                    <a:lnTo>
                      <a:pt x="6" y="0"/>
                    </a:lnTo>
                    <a:lnTo>
                      <a:pt x="6" y="1"/>
                    </a:lnTo>
                    <a:lnTo>
                      <a:pt x="5" y="2"/>
                    </a:lnTo>
                    <a:lnTo>
                      <a:pt x="5" y="4"/>
                    </a:lnTo>
                    <a:lnTo>
                      <a:pt x="4" y="5"/>
                    </a:lnTo>
                    <a:lnTo>
                      <a:pt x="3" y="7"/>
                    </a:lnTo>
                    <a:lnTo>
                      <a:pt x="2" y="8"/>
                    </a:lnTo>
                    <a:lnTo>
                      <a:pt x="1" y="10"/>
                    </a:lnTo>
                    <a:lnTo>
                      <a:pt x="0" y="11"/>
                    </a:lnTo>
                    <a:lnTo>
                      <a:pt x="1" y="12"/>
                    </a:lnTo>
                    <a:close/>
                  </a:path>
                </a:pathLst>
              </a:custGeom>
              <a:solidFill>
                <a:srgbClr val="000000"/>
              </a:solidFill>
              <a:ln w="9525">
                <a:noFill/>
                <a:round/>
                <a:headEnd/>
                <a:tailEnd/>
              </a:ln>
            </p:spPr>
            <p:txBody>
              <a:bodyPr/>
              <a:lstStyle/>
              <a:p>
                <a:endParaRPr lang="en-US"/>
              </a:p>
            </p:txBody>
          </p:sp>
          <p:sp>
            <p:nvSpPr>
              <p:cNvPr id="3378" name="Freeform 740"/>
              <p:cNvSpPr>
                <a:spLocks/>
              </p:cNvSpPr>
              <p:nvPr/>
            </p:nvSpPr>
            <p:spPr bwMode="gray">
              <a:xfrm>
                <a:off x="4069" y="3543"/>
                <a:ext cx="3" cy="8"/>
              </a:xfrm>
              <a:custGeom>
                <a:avLst/>
                <a:gdLst>
                  <a:gd name="T0" fmla="*/ 1 w 3"/>
                  <a:gd name="T1" fmla="*/ 8 h 8"/>
                  <a:gd name="T2" fmla="*/ 1 w 3"/>
                  <a:gd name="T3" fmla="*/ 8 h 8"/>
                  <a:gd name="T4" fmla="*/ 2 w 3"/>
                  <a:gd name="T5" fmla="*/ 7 h 8"/>
                  <a:gd name="T6" fmla="*/ 3 w 3"/>
                  <a:gd name="T7" fmla="*/ 5 h 8"/>
                  <a:gd name="T8" fmla="*/ 3 w 3"/>
                  <a:gd name="T9" fmla="*/ 3 h 8"/>
                  <a:gd name="T10" fmla="*/ 3 w 3"/>
                  <a:gd name="T11" fmla="*/ 1 h 8"/>
                  <a:gd name="T12" fmla="*/ 2 w 3"/>
                  <a:gd name="T13" fmla="*/ 0 h 8"/>
                  <a:gd name="T14" fmla="*/ 2 w 3"/>
                  <a:gd name="T15" fmla="*/ 2 h 8"/>
                  <a:gd name="T16" fmla="*/ 1 w 3"/>
                  <a:gd name="T17" fmla="*/ 4 h 8"/>
                  <a:gd name="T18" fmla="*/ 0 w 3"/>
                  <a:gd name="T19" fmla="*/ 6 h 8"/>
                  <a:gd name="T20" fmla="*/ 0 w 3"/>
                  <a:gd name="T21" fmla="*/ 7 h 8"/>
                  <a:gd name="T22" fmla="*/ 0 w 3"/>
                  <a:gd name="T23" fmla="*/ 7 h 8"/>
                  <a:gd name="T24" fmla="*/ 1 w 3"/>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8"/>
                  <a:gd name="T41" fmla="*/ 3 w 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8">
                    <a:moveTo>
                      <a:pt x="1" y="8"/>
                    </a:moveTo>
                    <a:lnTo>
                      <a:pt x="1" y="8"/>
                    </a:lnTo>
                    <a:lnTo>
                      <a:pt x="2" y="7"/>
                    </a:lnTo>
                    <a:lnTo>
                      <a:pt x="3" y="5"/>
                    </a:lnTo>
                    <a:lnTo>
                      <a:pt x="3" y="3"/>
                    </a:lnTo>
                    <a:lnTo>
                      <a:pt x="3" y="1"/>
                    </a:lnTo>
                    <a:lnTo>
                      <a:pt x="2" y="0"/>
                    </a:lnTo>
                    <a:lnTo>
                      <a:pt x="2" y="2"/>
                    </a:lnTo>
                    <a:lnTo>
                      <a:pt x="1" y="4"/>
                    </a:lnTo>
                    <a:lnTo>
                      <a:pt x="0" y="6"/>
                    </a:lnTo>
                    <a:lnTo>
                      <a:pt x="0" y="7"/>
                    </a:lnTo>
                    <a:lnTo>
                      <a:pt x="1" y="8"/>
                    </a:lnTo>
                    <a:close/>
                  </a:path>
                </a:pathLst>
              </a:custGeom>
              <a:solidFill>
                <a:srgbClr val="000000"/>
              </a:solidFill>
              <a:ln w="9525">
                <a:noFill/>
                <a:round/>
                <a:headEnd/>
                <a:tailEnd/>
              </a:ln>
            </p:spPr>
            <p:txBody>
              <a:bodyPr/>
              <a:lstStyle/>
              <a:p>
                <a:endParaRPr lang="en-US"/>
              </a:p>
            </p:txBody>
          </p:sp>
          <p:sp>
            <p:nvSpPr>
              <p:cNvPr id="3379" name="Freeform 741"/>
              <p:cNvSpPr>
                <a:spLocks/>
              </p:cNvSpPr>
              <p:nvPr/>
            </p:nvSpPr>
            <p:spPr bwMode="gray">
              <a:xfrm>
                <a:off x="4066" y="3550"/>
                <a:ext cx="4" cy="2"/>
              </a:xfrm>
              <a:custGeom>
                <a:avLst/>
                <a:gdLst>
                  <a:gd name="T0" fmla="*/ 1 w 4"/>
                  <a:gd name="T1" fmla="*/ 2 h 2"/>
                  <a:gd name="T2" fmla="*/ 1 w 4"/>
                  <a:gd name="T3" fmla="*/ 2 h 2"/>
                  <a:gd name="T4" fmla="*/ 2 w 4"/>
                  <a:gd name="T5" fmla="*/ 2 h 2"/>
                  <a:gd name="T6" fmla="*/ 2 w 4"/>
                  <a:gd name="T7" fmla="*/ 2 h 2"/>
                  <a:gd name="T8" fmla="*/ 3 w 4"/>
                  <a:gd name="T9" fmla="*/ 2 h 2"/>
                  <a:gd name="T10" fmla="*/ 4 w 4"/>
                  <a:gd name="T11" fmla="*/ 1 h 2"/>
                  <a:gd name="T12" fmla="*/ 3 w 4"/>
                  <a:gd name="T13" fmla="*/ 0 h 2"/>
                  <a:gd name="T14" fmla="*/ 3 w 4"/>
                  <a:gd name="T15" fmla="*/ 0 h 2"/>
                  <a:gd name="T16" fmla="*/ 2 w 4"/>
                  <a:gd name="T17" fmla="*/ 0 h 2"/>
                  <a:gd name="T18" fmla="*/ 1 w 4"/>
                  <a:gd name="T19" fmla="*/ 0 h 2"/>
                  <a:gd name="T20" fmla="*/ 0 w 4"/>
                  <a:gd name="T21" fmla="*/ 1 h 2"/>
                  <a:gd name="T22" fmla="*/ 0 w 4"/>
                  <a:gd name="T23" fmla="*/ 1 h 2"/>
                  <a:gd name="T24" fmla="*/ 1 w 4"/>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2"/>
                  <a:gd name="T41" fmla="*/ 4 w 4"/>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2">
                    <a:moveTo>
                      <a:pt x="1" y="2"/>
                    </a:moveTo>
                    <a:lnTo>
                      <a:pt x="1" y="2"/>
                    </a:lnTo>
                    <a:lnTo>
                      <a:pt x="2" y="2"/>
                    </a:lnTo>
                    <a:lnTo>
                      <a:pt x="3" y="2"/>
                    </a:lnTo>
                    <a:lnTo>
                      <a:pt x="4" y="1"/>
                    </a:lnTo>
                    <a:lnTo>
                      <a:pt x="3" y="0"/>
                    </a:lnTo>
                    <a:lnTo>
                      <a:pt x="2" y="0"/>
                    </a:lnTo>
                    <a:lnTo>
                      <a:pt x="1" y="0"/>
                    </a:lnTo>
                    <a:lnTo>
                      <a:pt x="0" y="1"/>
                    </a:lnTo>
                    <a:lnTo>
                      <a:pt x="1" y="2"/>
                    </a:lnTo>
                    <a:close/>
                  </a:path>
                </a:pathLst>
              </a:custGeom>
              <a:solidFill>
                <a:srgbClr val="000000"/>
              </a:solidFill>
              <a:ln w="9525">
                <a:noFill/>
                <a:round/>
                <a:headEnd/>
                <a:tailEnd/>
              </a:ln>
            </p:spPr>
            <p:txBody>
              <a:bodyPr/>
              <a:lstStyle/>
              <a:p>
                <a:endParaRPr lang="en-US"/>
              </a:p>
            </p:txBody>
          </p:sp>
          <p:sp>
            <p:nvSpPr>
              <p:cNvPr id="3380" name="Freeform 742"/>
              <p:cNvSpPr>
                <a:spLocks/>
              </p:cNvSpPr>
              <p:nvPr/>
            </p:nvSpPr>
            <p:spPr bwMode="gray">
              <a:xfrm>
                <a:off x="4043" y="3548"/>
                <a:ext cx="24" cy="7"/>
              </a:xfrm>
              <a:custGeom>
                <a:avLst/>
                <a:gdLst>
                  <a:gd name="T0" fmla="*/ 0 w 24"/>
                  <a:gd name="T1" fmla="*/ 1 h 7"/>
                  <a:gd name="T2" fmla="*/ 0 w 24"/>
                  <a:gd name="T3" fmla="*/ 1 h 7"/>
                  <a:gd name="T4" fmla="*/ 1 w 24"/>
                  <a:gd name="T5" fmla="*/ 2 h 7"/>
                  <a:gd name="T6" fmla="*/ 3 w 24"/>
                  <a:gd name="T7" fmla="*/ 4 h 7"/>
                  <a:gd name="T8" fmla="*/ 4 w 24"/>
                  <a:gd name="T9" fmla="*/ 4 h 7"/>
                  <a:gd name="T10" fmla="*/ 6 w 24"/>
                  <a:gd name="T11" fmla="*/ 5 h 7"/>
                  <a:gd name="T12" fmla="*/ 7 w 24"/>
                  <a:gd name="T13" fmla="*/ 5 h 7"/>
                  <a:gd name="T14" fmla="*/ 9 w 24"/>
                  <a:gd name="T15" fmla="*/ 6 h 7"/>
                  <a:gd name="T16" fmla="*/ 9 w 24"/>
                  <a:gd name="T17" fmla="*/ 6 h 7"/>
                  <a:gd name="T18" fmla="*/ 11 w 24"/>
                  <a:gd name="T19" fmla="*/ 7 h 7"/>
                  <a:gd name="T20" fmla="*/ 13 w 24"/>
                  <a:gd name="T21" fmla="*/ 7 h 7"/>
                  <a:gd name="T22" fmla="*/ 15 w 24"/>
                  <a:gd name="T23" fmla="*/ 7 h 7"/>
                  <a:gd name="T24" fmla="*/ 16 w 24"/>
                  <a:gd name="T25" fmla="*/ 7 h 7"/>
                  <a:gd name="T26" fmla="*/ 18 w 24"/>
                  <a:gd name="T27" fmla="*/ 7 h 7"/>
                  <a:gd name="T28" fmla="*/ 20 w 24"/>
                  <a:gd name="T29" fmla="*/ 6 h 7"/>
                  <a:gd name="T30" fmla="*/ 21 w 24"/>
                  <a:gd name="T31" fmla="*/ 5 h 7"/>
                  <a:gd name="T32" fmla="*/ 23 w 24"/>
                  <a:gd name="T33" fmla="*/ 5 h 7"/>
                  <a:gd name="T34" fmla="*/ 24 w 24"/>
                  <a:gd name="T35" fmla="*/ 4 h 7"/>
                  <a:gd name="T36" fmla="*/ 23 w 24"/>
                  <a:gd name="T37" fmla="*/ 3 h 7"/>
                  <a:gd name="T38" fmla="*/ 22 w 24"/>
                  <a:gd name="T39" fmla="*/ 4 h 7"/>
                  <a:gd name="T40" fmla="*/ 21 w 24"/>
                  <a:gd name="T41" fmla="*/ 5 h 7"/>
                  <a:gd name="T42" fmla="*/ 19 w 24"/>
                  <a:gd name="T43" fmla="*/ 5 h 7"/>
                  <a:gd name="T44" fmla="*/ 18 w 24"/>
                  <a:gd name="T45" fmla="*/ 5 h 7"/>
                  <a:gd name="T46" fmla="*/ 16 w 24"/>
                  <a:gd name="T47" fmla="*/ 6 h 7"/>
                  <a:gd name="T48" fmla="*/ 15 w 24"/>
                  <a:gd name="T49" fmla="*/ 6 h 7"/>
                  <a:gd name="T50" fmla="*/ 13 w 24"/>
                  <a:gd name="T51" fmla="*/ 6 h 7"/>
                  <a:gd name="T52" fmla="*/ 11 w 24"/>
                  <a:gd name="T53" fmla="*/ 5 h 7"/>
                  <a:gd name="T54" fmla="*/ 10 w 24"/>
                  <a:gd name="T55" fmla="*/ 5 h 7"/>
                  <a:gd name="T56" fmla="*/ 9 w 24"/>
                  <a:gd name="T57" fmla="*/ 5 h 7"/>
                  <a:gd name="T58" fmla="*/ 8 w 24"/>
                  <a:gd name="T59" fmla="*/ 5 h 7"/>
                  <a:gd name="T60" fmla="*/ 6 w 24"/>
                  <a:gd name="T61" fmla="*/ 4 h 7"/>
                  <a:gd name="T62" fmla="*/ 5 w 24"/>
                  <a:gd name="T63" fmla="*/ 3 h 7"/>
                  <a:gd name="T64" fmla="*/ 4 w 24"/>
                  <a:gd name="T65" fmla="*/ 2 h 7"/>
                  <a:gd name="T66" fmla="*/ 2 w 24"/>
                  <a:gd name="T67" fmla="*/ 1 h 7"/>
                  <a:gd name="T68" fmla="*/ 1 w 24"/>
                  <a:gd name="T69" fmla="*/ 0 h 7"/>
                  <a:gd name="T70" fmla="*/ 1 w 24"/>
                  <a:gd name="T71" fmla="*/ 0 h 7"/>
                  <a:gd name="T72" fmla="*/ 0 w 24"/>
                  <a:gd name="T73" fmla="*/ 1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7"/>
                  <a:gd name="T113" fmla="*/ 24 w 24"/>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7">
                    <a:moveTo>
                      <a:pt x="0" y="1"/>
                    </a:moveTo>
                    <a:lnTo>
                      <a:pt x="0" y="1"/>
                    </a:lnTo>
                    <a:lnTo>
                      <a:pt x="1" y="2"/>
                    </a:lnTo>
                    <a:lnTo>
                      <a:pt x="3" y="4"/>
                    </a:lnTo>
                    <a:lnTo>
                      <a:pt x="4" y="4"/>
                    </a:lnTo>
                    <a:lnTo>
                      <a:pt x="6" y="5"/>
                    </a:lnTo>
                    <a:lnTo>
                      <a:pt x="7" y="5"/>
                    </a:lnTo>
                    <a:lnTo>
                      <a:pt x="9" y="6"/>
                    </a:lnTo>
                    <a:lnTo>
                      <a:pt x="11" y="7"/>
                    </a:lnTo>
                    <a:lnTo>
                      <a:pt x="13" y="7"/>
                    </a:lnTo>
                    <a:lnTo>
                      <a:pt x="15" y="7"/>
                    </a:lnTo>
                    <a:lnTo>
                      <a:pt x="16" y="7"/>
                    </a:lnTo>
                    <a:lnTo>
                      <a:pt x="18" y="7"/>
                    </a:lnTo>
                    <a:lnTo>
                      <a:pt x="20" y="6"/>
                    </a:lnTo>
                    <a:lnTo>
                      <a:pt x="21" y="5"/>
                    </a:lnTo>
                    <a:lnTo>
                      <a:pt x="23" y="5"/>
                    </a:lnTo>
                    <a:lnTo>
                      <a:pt x="24" y="4"/>
                    </a:lnTo>
                    <a:lnTo>
                      <a:pt x="23" y="3"/>
                    </a:lnTo>
                    <a:lnTo>
                      <a:pt x="22" y="4"/>
                    </a:lnTo>
                    <a:lnTo>
                      <a:pt x="21" y="5"/>
                    </a:lnTo>
                    <a:lnTo>
                      <a:pt x="19" y="5"/>
                    </a:lnTo>
                    <a:lnTo>
                      <a:pt x="18" y="5"/>
                    </a:lnTo>
                    <a:lnTo>
                      <a:pt x="16" y="6"/>
                    </a:lnTo>
                    <a:lnTo>
                      <a:pt x="15" y="6"/>
                    </a:lnTo>
                    <a:lnTo>
                      <a:pt x="13" y="6"/>
                    </a:lnTo>
                    <a:lnTo>
                      <a:pt x="11" y="5"/>
                    </a:lnTo>
                    <a:lnTo>
                      <a:pt x="10" y="5"/>
                    </a:lnTo>
                    <a:lnTo>
                      <a:pt x="9" y="5"/>
                    </a:lnTo>
                    <a:lnTo>
                      <a:pt x="8" y="5"/>
                    </a:lnTo>
                    <a:lnTo>
                      <a:pt x="6" y="4"/>
                    </a:lnTo>
                    <a:lnTo>
                      <a:pt x="5" y="3"/>
                    </a:lnTo>
                    <a:lnTo>
                      <a:pt x="4" y="2"/>
                    </a:lnTo>
                    <a:lnTo>
                      <a:pt x="2" y="1"/>
                    </a:lnTo>
                    <a:lnTo>
                      <a:pt x="1" y="0"/>
                    </a:lnTo>
                    <a:lnTo>
                      <a:pt x="0" y="1"/>
                    </a:lnTo>
                    <a:close/>
                  </a:path>
                </a:pathLst>
              </a:custGeom>
              <a:solidFill>
                <a:srgbClr val="000000"/>
              </a:solidFill>
              <a:ln w="9525">
                <a:noFill/>
                <a:round/>
                <a:headEnd/>
                <a:tailEnd/>
              </a:ln>
            </p:spPr>
            <p:txBody>
              <a:bodyPr/>
              <a:lstStyle/>
              <a:p>
                <a:endParaRPr lang="en-US"/>
              </a:p>
            </p:txBody>
          </p:sp>
          <p:sp>
            <p:nvSpPr>
              <p:cNvPr id="3381" name="Freeform 743"/>
              <p:cNvSpPr>
                <a:spLocks/>
              </p:cNvSpPr>
              <p:nvPr/>
            </p:nvSpPr>
            <p:spPr bwMode="gray">
              <a:xfrm>
                <a:off x="4043" y="3539"/>
                <a:ext cx="3" cy="10"/>
              </a:xfrm>
              <a:custGeom>
                <a:avLst/>
                <a:gdLst>
                  <a:gd name="T0" fmla="*/ 1 w 3"/>
                  <a:gd name="T1" fmla="*/ 1 h 10"/>
                  <a:gd name="T2" fmla="*/ 1 w 3"/>
                  <a:gd name="T3" fmla="*/ 1 h 10"/>
                  <a:gd name="T4" fmla="*/ 1 w 3"/>
                  <a:gd name="T5" fmla="*/ 2 h 10"/>
                  <a:gd name="T6" fmla="*/ 1 w 3"/>
                  <a:gd name="T7" fmla="*/ 3 h 10"/>
                  <a:gd name="T8" fmla="*/ 1 w 3"/>
                  <a:gd name="T9" fmla="*/ 4 h 10"/>
                  <a:gd name="T10" fmla="*/ 1 w 3"/>
                  <a:gd name="T11" fmla="*/ 6 h 10"/>
                  <a:gd name="T12" fmla="*/ 0 w 3"/>
                  <a:gd name="T13" fmla="*/ 7 h 10"/>
                  <a:gd name="T14" fmla="*/ 0 w 3"/>
                  <a:gd name="T15" fmla="*/ 8 h 10"/>
                  <a:gd name="T16" fmla="*/ 0 w 3"/>
                  <a:gd name="T17" fmla="*/ 9 h 10"/>
                  <a:gd name="T18" fmla="*/ 0 w 3"/>
                  <a:gd name="T19" fmla="*/ 10 h 10"/>
                  <a:gd name="T20" fmla="*/ 1 w 3"/>
                  <a:gd name="T21" fmla="*/ 9 h 10"/>
                  <a:gd name="T22" fmla="*/ 1 w 3"/>
                  <a:gd name="T23" fmla="*/ 9 h 10"/>
                  <a:gd name="T24" fmla="*/ 1 w 3"/>
                  <a:gd name="T25" fmla="*/ 8 h 10"/>
                  <a:gd name="T26" fmla="*/ 1 w 3"/>
                  <a:gd name="T27" fmla="*/ 7 h 10"/>
                  <a:gd name="T28" fmla="*/ 2 w 3"/>
                  <a:gd name="T29" fmla="*/ 6 h 10"/>
                  <a:gd name="T30" fmla="*/ 2 w 3"/>
                  <a:gd name="T31" fmla="*/ 5 h 10"/>
                  <a:gd name="T32" fmla="*/ 3 w 3"/>
                  <a:gd name="T33" fmla="*/ 3 h 10"/>
                  <a:gd name="T34" fmla="*/ 3 w 3"/>
                  <a:gd name="T35" fmla="*/ 2 h 10"/>
                  <a:gd name="T36" fmla="*/ 2 w 3"/>
                  <a:gd name="T37" fmla="*/ 0 h 10"/>
                  <a:gd name="T38" fmla="*/ 2 w 3"/>
                  <a:gd name="T39" fmla="*/ 0 h 10"/>
                  <a:gd name="T40" fmla="*/ 1 w 3"/>
                  <a:gd name="T41" fmla="*/ 1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10"/>
                  <a:gd name="T65" fmla="*/ 3 w 3"/>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10">
                    <a:moveTo>
                      <a:pt x="1" y="1"/>
                    </a:moveTo>
                    <a:lnTo>
                      <a:pt x="1" y="1"/>
                    </a:lnTo>
                    <a:lnTo>
                      <a:pt x="1" y="2"/>
                    </a:lnTo>
                    <a:lnTo>
                      <a:pt x="1" y="3"/>
                    </a:lnTo>
                    <a:lnTo>
                      <a:pt x="1" y="4"/>
                    </a:lnTo>
                    <a:lnTo>
                      <a:pt x="1" y="6"/>
                    </a:lnTo>
                    <a:lnTo>
                      <a:pt x="0" y="7"/>
                    </a:lnTo>
                    <a:lnTo>
                      <a:pt x="0" y="8"/>
                    </a:lnTo>
                    <a:lnTo>
                      <a:pt x="0" y="9"/>
                    </a:lnTo>
                    <a:lnTo>
                      <a:pt x="0" y="10"/>
                    </a:lnTo>
                    <a:lnTo>
                      <a:pt x="1" y="9"/>
                    </a:lnTo>
                    <a:lnTo>
                      <a:pt x="1" y="8"/>
                    </a:lnTo>
                    <a:lnTo>
                      <a:pt x="1" y="7"/>
                    </a:lnTo>
                    <a:lnTo>
                      <a:pt x="2" y="6"/>
                    </a:lnTo>
                    <a:lnTo>
                      <a:pt x="2" y="5"/>
                    </a:lnTo>
                    <a:lnTo>
                      <a:pt x="3" y="3"/>
                    </a:lnTo>
                    <a:lnTo>
                      <a:pt x="3" y="2"/>
                    </a:lnTo>
                    <a:lnTo>
                      <a:pt x="2" y="0"/>
                    </a:lnTo>
                    <a:lnTo>
                      <a:pt x="1" y="1"/>
                    </a:lnTo>
                    <a:close/>
                  </a:path>
                </a:pathLst>
              </a:custGeom>
              <a:solidFill>
                <a:srgbClr val="000000"/>
              </a:solidFill>
              <a:ln w="9525">
                <a:noFill/>
                <a:round/>
                <a:headEnd/>
                <a:tailEnd/>
              </a:ln>
            </p:spPr>
            <p:txBody>
              <a:bodyPr/>
              <a:lstStyle/>
              <a:p>
                <a:endParaRPr lang="en-US"/>
              </a:p>
            </p:txBody>
          </p:sp>
          <p:sp>
            <p:nvSpPr>
              <p:cNvPr id="3382" name="Freeform 744"/>
              <p:cNvSpPr>
                <a:spLocks/>
              </p:cNvSpPr>
              <p:nvPr/>
            </p:nvSpPr>
            <p:spPr bwMode="gray">
              <a:xfrm>
                <a:off x="4041" y="3522"/>
                <a:ext cx="6" cy="18"/>
              </a:xfrm>
              <a:custGeom>
                <a:avLst/>
                <a:gdLst>
                  <a:gd name="T0" fmla="*/ 5 w 6"/>
                  <a:gd name="T1" fmla="*/ 0 h 18"/>
                  <a:gd name="T2" fmla="*/ 5 w 6"/>
                  <a:gd name="T3" fmla="*/ 0 h 18"/>
                  <a:gd name="T4" fmla="*/ 3 w 6"/>
                  <a:gd name="T5" fmla="*/ 2 h 18"/>
                  <a:gd name="T6" fmla="*/ 2 w 6"/>
                  <a:gd name="T7" fmla="*/ 4 h 18"/>
                  <a:gd name="T8" fmla="*/ 0 w 6"/>
                  <a:gd name="T9" fmla="*/ 7 h 18"/>
                  <a:gd name="T10" fmla="*/ 0 w 6"/>
                  <a:gd name="T11" fmla="*/ 9 h 18"/>
                  <a:gd name="T12" fmla="*/ 0 w 6"/>
                  <a:gd name="T13" fmla="*/ 11 h 18"/>
                  <a:gd name="T14" fmla="*/ 0 w 6"/>
                  <a:gd name="T15" fmla="*/ 13 h 18"/>
                  <a:gd name="T16" fmla="*/ 1 w 6"/>
                  <a:gd name="T17" fmla="*/ 16 h 18"/>
                  <a:gd name="T18" fmla="*/ 3 w 6"/>
                  <a:gd name="T19" fmla="*/ 18 h 18"/>
                  <a:gd name="T20" fmla="*/ 4 w 6"/>
                  <a:gd name="T21" fmla="*/ 17 h 18"/>
                  <a:gd name="T22" fmla="*/ 3 w 6"/>
                  <a:gd name="T23" fmla="*/ 15 h 18"/>
                  <a:gd name="T24" fmla="*/ 2 w 6"/>
                  <a:gd name="T25" fmla="*/ 13 h 18"/>
                  <a:gd name="T26" fmla="*/ 1 w 6"/>
                  <a:gd name="T27" fmla="*/ 11 h 18"/>
                  <a:gd name="T28" fmla="*/ 1 w 6"/>
                  <a:gd name="T29" fmla="*/ 9 h 18"/>
                  <a:gd name="T30" fmla="*/ 2 w 6"/>
                  <a:gd name="T31" fmla="*/ 7 h 18"/>
                  <a:gd name="T32" fmla="*/ 3 w 6"/>
                  <a:gd name="T33" fmla="*/ 5 h 18"/>
                  <a:gd name="T34" fmla="*/ 4 w 6"/>
                  <a:gd name="T35" fmla="*/ 3 h 18"/>
                  <a:gd name="T36" fmla="*/ 6 w 6"/>
                  <a:gd name="T37" fmla="*/ 1 h 18"/>
                  <a:gd name="T38" fmla="*/ 6 w 6"/>
                  <a:gd name="T39" fmla="*/ 1 h 18"/>
                  <a:gd name="T40" fmla="*/ 5 w 6"/>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8"/>
                  <a:gd name="T65" fmla="*/ 6 w 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8">
                    <a:moveTo>
                      <a:pt x="5" y="0"/>
                    </a:moveTo>
                    <a:lnTo>
                      <a:pt x="5" y="0"/>
                    </a:lnTo>
                    <a:lnTo>
                      <a:pt x="3" y="2"/>
                    </a:lnTo>
                    <a:lnTo>
                      <a:pt x="2" y="4"/>
                    </a:lnTo>
                    <a:lnTo>
                      <a:pt x="0" y="7"/>
                    </a:lnTo>
                    <a:lnTo>
                      <a:pt x="0" y="9"/>
                    </a:lnTo>
                    <a:lnTo>
                      <a:pt x="0" y="11"/>
                    </a:lnTo>
                    <a:lnTo>
                      <a:pt x="0" y="13"/>
                    </a:lnTo>
                    <a:lnTo>
                      <a:pt x="1" y="16"/>
                    </a:lnTo>
                    <a:lnTo>
                      <a:pt x="3" y="18"/>
                    </a:lnTo>
                    <a:lnTo>
                      <a:pt x="4" y="17"/>
                    </a:lnTo>
                    <a:lnTo>
                      <a:pt x="3" y="15"/>
                    </a:lnTo>
                    <a:lnTo>
                      <a:pt x="2" y="13"/>
                    </a:lnTo>
                    <a:lnTo>
                      <a:pt x="1" y="11"/>
                    </a:lnTo>
                    <a:lnTo>
                      <a:pt x="1" y="9"/>
                    </a:lnTo>
                    <a:lnTo>
                      <a:pt x="2" y="7"/>
                    </a:lnTo>
                    <a:lnTo>
                      <a:pt x="3" y="5"/>
                    </a:lnTo>
                    <a:lnTo>
                      <a:pt x="4" y="3"/>
                    </a:lnTo>
                    <a:lnTo>
                      <a:pt x="6" y="1"/>
                    </a:lnTo>
                    <a:lnTo>
                      <a:pt x="5" y="0"/>
                    </a:lnTo>
                    <a:close/>
                  </a:path>
                </a:pathLst>
              </a:custGeom>
              <a:solidFill>
                <a:srgbClr val="000000"/>
              </a:solidFill>
              <a:ln w="9525">
                <a:noFill/>
                <a:round/>
                <a:headEnd/>
                <a:tailEnd/>
              </a:ln>
            </p:spPr>
            <p:txBody>
              <a:bodyPr/>
              <a:lstStyle/>
              <a:p>
                <a:endParaRPr lang="en-US"/>
              </a:p>
            </p:txBody>
          </p:sp>
          <p:sp>
            <p:nvSpPr>
              <p:cNvPr id="3383" name="Freeform 745"/>
              <p:cNvSpPr>
                <a:spLocks/>
              </p:cNvSpPr>
              <p:nvPr/>
            </p:nvSpPr>
            <p:spPr bwMode="gray">
              <a:xfrm>
                <a:off x="4045" y="3518"/>
                <a:ext cx="3" cy="5"/>
              </a:xfrm>
              <a:custGeom>
                <a:avLst/>
                <a:gdLst>
                  <a:gd name="T0" fmla="*/ 0 w 3"/>
                  <a:gd name="T1" fmla="*/ 0 h 5"/>
                  <a:gd name="T2" fmla="*/ 0 w 3"/>
                  <a:gd name="T3" fmla="*/ 0 h 5"/>
                  <a:gd name="T4" fmla="*/ 0 w 3"/>
                  <a:gd name="T5" fmla="*/ 2 h 5"/>
                  <a:gd name="T6" fmla="*/ 1 w 3"/>
                  <a:gd name="T7" fmla="*/ 3 h 5"/>
                  <a:gd name="T8" fmla="*/ 1 w 3"/>
                  <a:gd name="T9" fmla="*/ 4 h 5"/>
                  <a:gd name="T10" fmla="*/ 1 w 3"/>
                  <a:gd name="T11" fmla="*/ 4 h 5"/>
                  <a:gd name="T12" fmla="*/ 2 w 3"/>
                  <a:gd name="T13" fmla="*/ 5 h 5"/>
                  <a:gd name="T14" fmla="*/ 3 w 3"/>
                  <a:gd name="T15" fmla="*/ 4 h 5"/>
                  <a:gd name="T16" fmla="*/ 2 w 3"/>
                  <a:gd name="T17" fmla="*/ 2 h 5"/>
                  <a:gd name="T18" fmla="*/ 2 w 3"/>
                  <a:gd name="T19" fmla="*/ 1 h 5"/>
                  <a:gd name="T20" fmla="*/ 1 w 3"/>
                  <a:gd name="T21" fmla="*/ 0 h 5"/>
                  <a:gd name="T22" fmla="*/ 1 w 3"/>
                  <a:gd name="T23" fmla="*/ 0 h 5"/>
                  <a:gd name="T24" fmla="*/ 0 w 3"/>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0" y="0"/>
                    </a:moveTo>
                    <a:lnTo>
                      <a:pt x="0" y="0"/>
                    </a:lnTo>
                    <a:lnTo>
                      <a:pt x="0" y="2"/>
                    </a:lnTo>
                    <a:lnTo>
                      <a:pt x="1" y="3"/>
                    </a:lnTo>
                    <a:lnTo>
                      <a:pt x="1" y="4"/>
                    </a:lnTo>
                    <a:lnTo>
                      <a:pt x="2" y="5"/>
                    </a:lnTo>
                    <a:lnTo>
                      <a:pt x="3" y="4"/>
                    </a:lnTo>
                    <a:lnTo>
                      <a:pt x="2" y="2"/>
                    </a:lnTo>
                    <a:lnTo>
                      <a:pt x="2" y="1"/>
                    </a:lnTo>
                    <a:lnTo>
                      <a:pt x="1" y="0"/>
                    </a:lnTo>
                    <a:lnTo>
                      <a:pt x="0" y="0"/>
                    </a:lnTo>
                    <a:close/>
                  </a:path>
                </a:pathLst>
              </a:custGeom>
              <a:solidFill>
                <a:srgbClr val="000000"/>
              </a:solidFill>
              <a:ln w="9525">
                <a:noFill/>
                <a:round/>
                <a:headEnd/>
                <a:tailEnd/>
              </a:ln>
            </p:spPr>
            <p:txBody>
              <a:bodyPr/>
              <a:lstStyle/>
              <a:p>
                <a:endParaRPr lang="en-US"/>
              </a:p>
            </p:txBody>
          </p:sp>
          <p:sp>
            <p:nvSpPr>
              <p:cNvPr id="3384" name="Freeform 746"/>
              <p:cNvSpPr>
                <a:spLocks/>
              </p:cNvSpPr>
              <p:nvPr/>
            </p:nvSpPr>
            <p:spPr bwMode="gray">
              <a:xfrm>
                <a:off x="4045" y="3482"/>
                <a:ext cx="7" cy="36"/>
              </a:xfrm>
              <a:custGeom>
                <a:avLst/>
                <a:gdLst>
                  <a:gd name="T0" fmla="*/ 6 w 7"/>
                  <a:gd name="T1" fmla="*/ 0 h 36"/>
                  <a:gd name="T2" fmla="*/ 6 w 7"/>
                  <a:gd name="T3" fmla="*/ 0 h 36"/>
                  <a:gd name="T4" fmla="*/ 5 w 7"/>
                  <a:gd name="T5" fmla="*/ 5 h 36"/>
                  <a:gd name="T6" fmla="*/ 4 w 7"/>
                  <a:gd name="T7" fmla="*/ 10 h 36"/>
                  <a:gd name="T8" fmla="*/ 3 w 7"/>
                  <a:gd name="T9" fmla="*/ 13 h 36"/>
                  <a:gd name="T10" fmla="*/ 3 w 7"/>
                  <a:gd name="T11" fmla="*/ 18 h 36"/>
                  <a:gd name="T12" fmla="*/ 2 w 7"/>
                  <a:gd name="T13" fmla="*/ 23 h 36"/>
                  <a:gd name="T14" fmla="*/ 1 w 7"/>
                  <a:gd name="T15" fmla="*/ 28 h 36"/>
                  <a:gd name="T16" fmla="*/ 1 w 7"/>
                  <a:gd name="T17" fmla="*/ 32 h 36"/>
                  <a:gd name="T18" fmla="*/ 0 w 7"/>
                  <a:gd name="T19" fmla="*/ 36 h 36"/>
                  <a:gd name="T20" fmla="*/ 1 w 7"/>
                  <a:gd name="T21" fmla="*/ 36 h 36"/>
                  <a:gd name="T22" fmla="*/ 2 w 7"/>
                  <a:gd name="T23" fmla="*/ 32 h 36"/>
                  <a:gd name="T24" fmla="*/ 3 w 7"/>
                  <a:gd name="T25" fmla="*/ 28 h 36"/>
                  <a:gd name="T26" fmla="*/ 3 w 7"/>
                  <a:gd name="T27" fmla="*/ 23 h 36"/>
                  <a:gd name="T28" fmla="*/ 4 w 7"/>
                  <a:gd name="T29" fmla="*/ 18 h 36"/>
                  <a:gd name="T30" fmla="*/ 5 w 7"/>
                  <a:gd name="T31" fmla="*/ 14 h 36"/>
                  <a:gd name="T32" fmla="*/ 6 w 7"/>
                  <a:gd name="T33" fmla="*/ 10 h 36"/>
                  <a:gd name="T34" fmla="*/ 7 w 7"/>
                  <a:gd name="T35" fmla="*/ 5 h 36"/>
                  <a:gd name="T36" fmla="*/ 7 w 7"/>
                  <a:gd name="T37" fmla="*/ 0 h 36"/>
                  <a:gd name="T38" fmla="*/ 7 w 7"/>
                  <a:gd name="T39" fmla="*/ 0 h 36"/>
                  <a:gd name="T40" fmla="*/ 6 w 7"/>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36"/>
                  <a:gd name="T65" fmla="*/ 7 w 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36">
                    <a:moveTo>
                      <a:pt x="6" y="0"/>
                    </a:moveTo>
                    <a:lnTo>
                      <a:pt x="6" y="0"/>
                    </a:lnTo>
                    <a:lnTo>
                      <a:pt x="5" y="5"/>
                    </a:lnTo>
                    <a:lnTo>
                      <a:pt x="4" y="10"/>
                    </a:lnTo>
                    <a:lnTo>
                      <a:pt x="3" y="13"/>
                    </a:lnTo>
                    <a:lnTo>
                      <a:pt x="3" y="18"/>
                    </a:lnTo>
                    <a:lnTo>
                      <a:pt x="2" y="23"/>
                    </a:lnTo>
                    <a:lnTo>
                      <a:pt x="1" y="28"/>
                    </a:lnTo>
                    <a:lnTo>
                      <a:pt x="1" y="32"/>
                    </a:lnTo>
                    <a:lnTo>
                      <a:pt x="0" y="36"/>
                    </a:lnTo>
                    <a:lnTo>
                      <a:pt x="1" y="36"/>
                    </a:lnTo>
                    <a:lnTo>
                      <a:pt x="2" y="32"/>
                    </a:lnTo>
                    <a:lnTo>
                      <a:pt x="3" y="28"/>
                    </a:lnTo>
                    <a:lnTo>
                      <a:pt x="3" y="23"/>
                    </a:lnTo>
                    <a:lnTo>
                      <a:pt x="4" y="18"/>
                    </a:lnTo>
                    <a:lnTo>
                      <a:pt x="5" y="14"/>
                    </a:lnTo>
                    <a:lnTo>
                      <a:pt x="6" y="10"/>
                    </a:lnTo>
                    <a:lnTo>
                      <a:pt x="7" y="5"/>
                    </a:lnTo>
                    <a:lnTo>
                      <a:pt x="7" y="0"/>
                    </a:lnTo>
                    <a:lnTo>
                      <a:pt x="6" y="0"/>
                    </a:lnTo>
                    <a:close/>
                  </a:path>
                </a:pathLst>
              </a:custGeom>
              <a:solidFill>
                <a:srgbClr val="000000"/>
              </a:solidFill>
              <a:ln w="9525">
                <a:noFill/>
                <a:round/>
                <a:headEnd/>
                <a:tailEnd/>
              </a:ln>
            </p:spPr>
            <p:txBody>
              <a:bodyPr/>
              <a:lstStyle/>
              <a:p>
                <a:endParaRPr lang="en-US"/>
              </a:p>
            </p:txBody>
          </p:sp>
          <p:sp>
            <p:nvSpPr>
              <p:cNvPr id="3385" name="Freeform 747"/>
              <p:cNvSpPr>
                <a:spLocks/>
              </p:cNvSpPr>
              <p:nvPr/>
            </p:nvSpPr>
            <p:spPr bwMode="gray">
              <a:xfrm>
                <a:off x="4051" y="3476"/>
                <a:ext cx="1" cy="6"/>
              </a:xfrm>
              <a:custGeom>
                <a:avLst/>
                <a:gdLst>
                  <a:gd name="T0" fmla="*/ 0 w 1"/>
                  <a:gd name="T1" fmla="*/ 0 h 6"/>
                  <a:gd name="T2" fmla="*/ 0 w 1"/>
                  <a:gd name="T3" fmla="*/ 0 h 6"/>
                  <a:gd name="T4" fmla="*/ 0 w 1"/>
                  <a:gd name="T5" fmla="*/ 1 h 6"/>
                  <a:gd name="T6" fmla="*/ 0 w 1"/>
                  <a:gd name="T7" fmla="*/ 3 h 6"/>
                  <a:gd name="T8" fmla="*/ 0 w 1"/>
                  <a:gd name="T9" fmla="*/ 5 h 6"/>
                  <a:gd name="T10" fmla="*/ 0 w 1"/>
                  <a:gd name="T11" fmla="*/ 6 h 6"/>
                  <a:gd name="T12" fmla="*/ 1 w 1"/>
                  <a:gd name="T13" fmla="*/ 6 h 6"/>
                  <a:gd name="T14" fmla="*/ 1 w 1"/>
                  <a:gd name="T15" fmla="*/ 5 h 6"/>
                  <a:gd name="T16" fmla="*/ 1 w 1"/>
                  <a:gd name="T17" fmla="*/ 3 h 6"/>
                  <a:gd name="T18" fmla="*/ 1 w 1"/>
                  <a:gd name="T19" fmla="*/ 1 h 6"/>
                  <a:gd name="T20" fmla="*/ 1 w 1"/>
                  <a:gd name="T21" fmla="*/ 0 h 6"/>
                  <a:gd name="T22" fmla="*/ 1 w 1"/>
                  <a:gd name="T23" fmla="*/ 0 h 6"/>
                  <a:gd name="T24" fmla="*/ 0 w 1"/>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6"/>
                  <a:gd name="T41" fmla="*/ 1 w 1"/>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6">
                    <a:moveTo>
                      <a:pt x="0" y="0"/>
                    </a:moveTo>
                    <a:lnTo>
                      <a:pt x="0" y="0"/>
                    </a:lnTo>
                    <a:lnTo>
                      <a:pt x="0" y="1"/>
                    </a:lnTo>
                    <a:lnTo>
                      <a:pt x="0" y="3"/>
                    </a:lnTo>
                    <a:lnTo>
                      <a:pt x="0" y="5"/>
                    </a:lnTo>
                    <a:lnTo>
                      <a:pt x="0" y="6"/>
                    </a:lnTo>
                    <a:lnTo>
                      <a:pt x="1" y="6"/>
                    </a:lnTo>
                    <a:lnTo>
                      <a:pt x="1" y="5"/>
                    </a:lnTo>
                    <a:lnTo>
                      <a:pt x="1" y="3"/>
                    </a:lnTo>
                    <a:lnTo>
                      <a:pt x="1" y="1"/>
                    </a:lnTo>
                    <a:lnTo>
                      <a:pt x="1" y="0"/>
                    </a:lnTo>
                    <a:lnTo>
                      <a:pt x="0" y="0"/>
                    </a:lnTo>
                    <a:close/>
                  </a:path>
                </a:pathLst>
              </a:custGeom>
              <a:solidFill>
                <a:srgbClr val="000000"/>
              </a:solidFill>
              <a:ln w="9525">
                <a:noFill/>
                <a:round/>
                <a:headEnd/>
                <a:tailEnd/>
              </a:ln>
            </p:spPr>
            <p:txBody>
              <a:bodyPr/>
              <a:lstStyle/>
              <a:p>
                <a:endParaRPr lang="en-US"/>
              </a:p>
            </p:txBody>
          </p:sp>
          <p:sp>
            <p:nvSpPr>
              <p:cNvPr id="3386" name="Freeform 748"/>
              <p:cNvSpPr>
                <a:spLocks/>
              </p:cNvSpPr>
              <p:nvPr/>
            </p:nvSpPr>
            <p:spPr bwMode="gray">
              <a:xfrm>
                <a:off x="4051" y="3460"/>
                <a:ext cx="4" cy="16"/>
              </a:xfrm>
              <a:custGeom>
                <a:avLst/>
                <a:gdLst>
                  <a:gd name="T0" fmla="*/ 2 w 4"/>
                  <a:gd name="T1" fmla="*/ 0 h 16"/>
                  <a:gd name="T2" fmla="*/ 2 w 4"/>
                  <a:gd name="T3" fmla="*/ 0 h 16"/>
                  <a:gd name="T4" fmla="*/ 2 w 4"/>
                  <a:gd name="T5" fmla="*/ 4 h 16"/>
                  <a:gd name="T6" fmla="*/ 2 w 4"/>
                  <a:gd name="T7" fmla="*/ 8 h 16"/>
                  <a:gd name="T8" fmla="*/ 1 w 4"/>
                  <a:gd name="T9" fmla="*/ 12 h 16"/>
                  <a:gd name="T10" fmla="*/ 0 w 4"/>
                  <a:gd name="T11" fmla="*/ 16 h 16"/>
                  <a:gd name="T12" fmla="*/ 1 w 4"/>
                  <a:gd name="T13" fmla="*/ 16 h 16"/>
                  <a:gd name="T14" fmla="*/ 2 w 4"/>
                  <a:gd name="T15" fmla="*/ 12 h 16"/>
                  <a:gd name="T16" fmla="*/ 3 w 4"/>
                  <a:gd name="T17" fmla="*/ 8 h 16"/>
                  <a:gd name="T18" fmla="*/ 3 w 4"/>
                  <a:gd name="T19" fmla="*/ 4 h 16"/>
                  <a:gd name="T20" fmla="*/ 4 w 4"/>
                  <a:gd name="T21" fmla="*/ 0 h 16"/>
                  <a:gd name="T22" fmla="*/ 4 w 4"/>
                  <a:gd name="T23" fmla="*/ 0 h 16"/>
                  <a:gd name="T24" fmla="*/ 2 w 4"/>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16"/>
                  <a:gd name="T41" fmla="*/ 4 w 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16">
                    <a:moveTo>
                      <a:pt x="2" y="0"/>
                    </a:moveTo>
                    <a:lnTo>
                      <a:pt x="2" y="0"/>
                    </a:lnTo>
                    <a:lnTo>
                      <a:pt x="2" y="4"/>
                    </a:lnTo>
                    <a:lnTo>
                      <a:pt x="2" y="8"/>
                    </a:lnTo>
                    <a:lnTo>
                      <a:pt x="1" y="12"/>
                    </a:lnTo>
                    <a:lnTo>
                      <a:pt x="0" y="16"/>
                    </a:lnTo>
                    <a:lnTo>
                      <a:pt x="1" y="16"/>
                    </a:lnTo>
                    <a:lnTo>
                      <a:pt x="2" y="12"/>
                    </a:lnTo>
                    <a:lnTo>
                      <a:pt x="3" y="8"/>
                    </a:lnTo>
                    <a:lnTo>
                      <a:pt x="3" y="4"/>
                    </a:lnTo>
                    <a:lnTo>
                      <a:pt x="4" y="0"/>
                    </a:lnTo>
                    <a:lnTo>
                      <a:pt x="2" y="0"/>
                    </a:lnTo>
                    <a:close/>
                  </a:path>
                </a:pathLst>
              </a:custGeom>
              <a:solidFill>
                <a:srgbClr val="000000"/>
              </a:solidFill>
              <a:ln w="9525">
                <a:noFill/>
                <a:round/>
                <a:headEnd/>
                <a:tailEnd/>
              </a:ln>
            </p:spPr>
            <p:txBody>
              <a:bodyPr/>
              <a:lstStyle/>
              <a:p>
                <a:endParaRPr lang="en-US"/>
              </a:p>
            </p:txBody>
          </p:sp>
          <p:sp>
            <p:nvSpPr>
              <p:cNvPr id="3387" name="Freeform 749"/>
              <p:cNvSpPr>
                <a:spLocks/>
              </p:cNvSpPr>
              <p:nvPr/>
            </p:nvSpPr>
            <p:spPr bwMode="gray">
              <a:xfrm>
                <a:off x="4053" y="3429"/>
                <a:ext cx="5" cy="31"/>
              </a:xfrm>
              <a:custGeom>
                <a:avLst/>
                <a:gdLst>
                  <a:gd name="T0" fmla="*/ 4 w 5"/>
                  <a:gd name="T1" fmla="*/ 0 h 31"/>
                  <a:gd name="T2" fmla="*/ 4 w 5"/>
                  <a:gd name="T3" fmla="*/ 0 h 31"/>
                  <a:gd name="T4" fmla="*/ 3 w 5"/>
                  <a:gd name="T5" fmla="*/ 3 h 31"/>
                  <a:gd name="T6" fmla="*/ 2 w 5"/>
                  <a:gd name="T7" fmla="*/ 7 h 31"/>
                  <a:gd name="T8" fmla="*/ 2 w 5"/>
                  <a:gd name="T9" fmla="*/ 12 h 31"/>
                  <a:gd name="T10" fmla="*/ 1 w 5"/>
                  <a:gd name="T11" fmla="*/ 16 h 31"/>
                  <a:gd name="T12" fmla="*/ 1 w 5"/>
                  <a:gd name="T13" fmla="*/ 20 h 31"/>
                  <a:gd name="T14" fmla="*/ 1 w 5"/>
                  <a:gd name="T15" fmla="*/ 23 h 31"/>
                  <a:gd name="T16" fmla="*/ 0 w 5"/>
                  <a:gd name="T17" fmla="*/ 27 h 31"/>
                  <a:gd name="T18" fmla="*/ 0 w 5"/>
                  <a:gd name="T19" fmla="*/ 31 h 31"/>
                  <a:gd name="T20" fmla="*/ 2 w 5"/>
                  <a:gd name="T21" fmla="*/ 31 h 31"/>
                  <a:gd name="T22" fmla="*/ 2 w 5"/>
                  <a:gd name="T23" fmla="*/ 27 h 31"/>
                  <a:gd name="T24" fmla="*/ 2 w 5"/>
                  <a:gd name="T25" fmla="*/ 23 h 31"/>
                  <a:gd name="T26" fmla="*/ 2 w 5"/>
                  <a:gd name="T27" fmla="*/ 20 h 31"/>
                  <a:gd name="T28" fmla="*/ 3 w 5"/>
                  <a:gd name="T29" fmla="*/ 16 h 31"/>
                  <a:gd name="T30" fmla="*/ 3 w 5"/>
                  <a:gd name="T31" fmla="*/ 12 h 31"/>
                  <a:gd name="T32" fmla="*/ 4 w 5"/>
                  <a:gd name="T33" fmla="*/ 8 h 31"/>
                  <a:gd name="T34" fmla="*/ 4 w 5"/>
                  <a:gd name="T35" fmla="*/ 4 h 31"/>
                  <a:gd name="T36" fmla="*/ 5 w 5"/>
                  <a:gd name="T37" fmla="*/ 0 h 31"/>
                  <a:gd name="T38" fmla="*/ 5 w 5"/>
                  <a:gd name="T39" fmla="*/ 0 h 31"/>
                  <a:gd name="T40" fmla="*/ 4 w 5"/>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31"/>
                  <a:gd name="T65" fmla="*/ 5 w 5"/>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31">
                    <a:moveTo>
                      <a:pt x="4" y="0"/>
                    </a:moveTo>
                    <a:lnTo>
                      <a:pt x="4" y="0"/>
                    </a:lnTo>
                    <a:lnTo>
                      <a:pt x="3" y="3"/>
                    </a:lnTo>
                    <a:lnTo>
                      <a:pt x="2" y="7"/>
                    </a:lnTo>
                    <a:lnTo>
                      <a:pt x="2" y="12"/>
                    </a:lnTo>
                    <a:lnTo>
                      <a:pt x="1" y="16"/>
                    </a:lnTo>
                    <a:lnTo>
                      <a:pt x="1" y="20"/>
                    </a:lnTo>
                    <a:lnTo>
                      <a:pt x="1" y="23"/>
                    </a:lnTo>
                    <a:lnTo>
                      <a:pt x="0" y="27"/>
                    </a:lnTo>
                    <a:lnTo>
                      <a:pt x="0" y="31"/>
                    </a:lnTo>
                    <a:lnTo>
                      <a:pt x="2" y="31"/>
                    </a:lnTo>
                    <a:lnTo>
                      <a:pt x="2" y="27"/>
                    </a:lnTo>
                    <a:lnTo>
                      <a:pt x="2" y="23"/>
                    </a:lnTo>
                    <a:lnTo>
                      <a:pt x="2" y="20"/>
                    </a:lnTo>
                    <a:lnTo>
                      <a:pt x="3" y="16"/>
                    </a:lnTo>
                    <a:lnTo>
                      <a:pt x="3" y="12"/>
                    </a:lnTo>
                    <a:lnTo>
                      <a:pt x="4" y="8"/>
                    </a:lnTo>
                    <a:lnTo>
                      <a:pt x="4" y="4"/>
                    </a:lnTo>
                    <a:lnTo>
                      <a:pt x="5" y="0"/>
                    </a:lnTo>
                    <a:lnTo>
                      <a:pt x="4" y="0"/>
                    </a:lnTo>
                    <a:close/>
                  </a:path>
                </a:pathLst>
              </a:custGeom>
              <a:solidFill>
                <a:srgbClr val="000000"/>
              </a:solidFill>
              <a:ln w="9525">
                <a:noFill/>
                <a:round/>
                <a:headEnd/>
                <a:tailEnd/>
              </a:ln>
            </p:spPr>
            <p:txBody>
              <a:bodyPr/>
              <a:lstStyle/>
              <a:p>
                <a:endParaRPr lang="en-US"/>
              </a:p>
            </p:txBody>
          </p:sp>
          <p:sp>
            <p:nvSpPr>
              <p:cNvPr id="3388" name="Freeform 750"/>
              <p:cNvSpPr>
                <a:spLocks/>
              </p:cNvSpPr>
              <p:nvPr/>
            </p:nvSpPr>
            <p:spPr bwMode="gray">
              <a:xfrm>
                <a:off x="4057" y="3418"/>
                <a:ext cx="6" cy="11"/>
              </a:xfrm>
              <a:custGeom>
                <a:avLst/>
                <a:gdLst>
                  <a:gd name="T0" fmla="*/ 5 w 6"/>
                  <a:gd name="T1" fmla="*/ 0 h 11"/>
                  <a:gd name="T2" fmla="*/ 4 w 6"/>
                  <a:gd name="T3" fmla="*/ 0 h 11"/>
                  <a:gd name="T4" fmla="*/ 4 w 6"/>
                  <a:gd name="T5" fmla="*/ 2 h 11"/>
                  <a:gd name="T6" fmla="*/ 3 w 6"/>
                  <a:gd name="T7" fmla="*/ 3 h 11"/>
                  <a:gd name="T8" fmla="*/ 2 w 6"/>
                  <a:gd name="T9" fmla="*/ 4 h 11"/>
                  <a:gd name="T10" fmla="*/ 2 w 6"/>
                  <a:gd name="T11" fmla="*/ 6 h 11"/>
                  <a:gd name="T12" fmla="*/ 1 w 6"/>
                  <a:gd name="T13" fmla="*/ 7 h 11"/>
                  <a:gd name="T14" fmla="*/ 1 w 6"/>
                  <a:gd name="T15" fmla="*/ 8 h 11"/>
                  <a:gd name="T16" fmla="*/ 0 w 6"/>
                  <a:gd name="T17" fmla="*/ 10 h 11"/>
                  <a:gd name="T18" fmla="*/ 0 w 6"/>
                  <a:gd name="T19" fmla="*/ 11 h 11"/>
                  <a:gd name="T20" fmla="*/ 1 w 6"/>
                  <a:gd name="T21" fmla="*/ 11 h 11"/>
                  <a:gd name="T22" fmla="*/ 2 w 6"/>
                  <a:gd name="T23" fmla="*/ 10 h 11"/>
                  <a:gd name="T24" fmla="*/ 2 w 6"/>
                  <a:gd name="T25" fmla="*/ 9 h 11"/>
                  <a:gd name="T26" fmla="*/ 3 w 6"/>
                  <a:gd name="T27" fmla="*/ 7 h 11"/>
                  <a:gd name="T28" fmla="*/ 3 w 6"/>
                  <a:gd name="T29" fmla="*/ 6 h 11"/>
                  <a:gd name="T30" fmla="*/ 4 w 6"/>
                  <a:gd name="T31" fmla="*/ 5 h 11"/>
                  <a:gd name="T32" fmla="*/ 5 w 6"/>
                  <a:gd name="T33" fmla="*/ 4 h 11"/>
                  <a:gd name="T34" fmla="*/ 5 w 6"/>
                  <a:gd name="T35" fmla="*/ 2 h 11"/>
                  <a:gd name="T36" fmla="*/ 6 w 6"/>
                  <a:gd name="T37" fmla="*/ 1 h 11"/>
                  <a:gd name="T38" fmla="*/ 5 w 6"/>
                  <a:gd name="T39" fmla="*/ 2 h 11"/>
                  <a:gd name="T40" fmla="*/ 5 w 6"/>
                  <a:gd name="T41" fmla="*/ 0 h 11"/>
                  <a:gd name="T42" fmla="*/ 5 w 6"/>
                  <a:gd name="T43" fmla="*/ 0 h 11"/>
                  <a:gd name="T44" fmla="*/ 4 w 6"/>
                  <a:gd name="T45" fmla="*/ 0 h 11"/>
                  <a:gd name="T46" fmla="*/ 5 w 6"/>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11"/>
                  <a:gd name="T74" fmla="*/ 6 w 6"/>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11">
                    <a:moveTo>
                      <a:pt x="5" y="0"/>
                    </a:moveTo>
                    <a:lnTo>
                      <a:pt x="4" y="0"/>
                    </a:lnTo>
                    <a:lnTo>
                      <a:pt x="4" y="2"/>
                    </a:lnTo>
                    <a:lnTo>
                      <a:pt x="3" y="3"/>
                    </a:lnTo>
                    <a:lnTo>
                      <a:pt x="2" y="4"/>
                    </a:lnTo>
                    <a:lnTo>
                      <a:pt x="2" y="6"/>
                    </a:lnTo>
                    <a:lnTo>
                      <a:pt x="1" y="7"/>
                    </a:lnTo>
                    <a:lnTo>
                      <a:pt x="1" y="8"/>
                    </a:lnTo>
                    <a:lnTo>
                      <a:pt x="0" y="10"/>
                    </a:lnTo>
                    <a:lnTo>
                      <a:pt x="0" y="11"/>
                    </a:lnTo>
                    <a:lnTo>
                      <a:pt x="1" y="11"/>
                    </a:lnTo>
                    <a:lnTo>
                      <a:pt x="2" y="10"/>
                    </a:lnTo>
                    <a:lnTo>
                      <a:pt x="2" y="9"/>
                    </a:lnTo>
                    <a:lnTo>
                      <a:pt x="3" y="7"/>
                    </a:lnTo>
                    <a:lnTo>
                      <a:pt x="3" y="6"/>
                    </a:lnTo>
                    <a:lnTo>
                      <a:pt x="4" y="5"/>
                    </a:lnTo>
                    <a:lnTo>
                      <a:pt x="5" y="4"/>
                    </a:lnTo>
                    <a:lnTo>
                      <a:pt x="5" y="2"/>
                    </a:lnTo>
                    <a:lnTo>
                      <a:pt x="6" y="1"/>
                    </a:lnTo>
                    <a:lnTo>
                      <a:pt x="5" y="2"/>
                    </a:lnTo>
                    <a:lnTo>
                      <a:pt x="5" y="0"/>
                    </a:lnTo>
                    <a:lnTo>
                      <a:pt x="4" y="0"/>
                    </a:lnTo>
                    <a:lnTo>
                      <a:pt x="5" y="0"/>
                    </a:lnTo>
                    <a:close/>
                  </a:path>
                </a:pathLst>
              </a:custGeom>
              <a:solidFill>
                <a:srgbClr val="000000"/>
              </a:solidFill>
              <a:ln w="9525">
                <a:noFill/>
                <a:round/>
                <a:headEnd/>
                <a:tailEnd/>
              </a:ln>
            </p:spPr>
            <p:txBody>
              <a:bodyPr/>
              <a:lstStyle/>
              <a:p>
                <a:endParaRPr lang="en-US"/>
              </a:p>
            </p:txBody>
          </p:sp>
          <p:sp>
            <p:nvSpPr>
              <p:cNvPr id="3389" name="Freeform 751"/>
              <p:cNvSpPr>
                <a:spLocks/>
              </p:cNvSpPr>
              <p:nvPr/>
            </p:nvSpPr>
            <p:spPr bwMode="gray">
              <a:xfrm>
                <a:off x="4062" y="3418"/>
                <a:ext cx="1" cy="2"/>
              </a:xfrm>
              <a:custGeom>
                <a:avLst/>
                <a:gdLst>
                  <a:gd name="T0" fmla="*/ 0 w 1"/>
                  <a:gd name="T1" fmla="*/ 1 h 2"/>
                  <a:gd name="T2" fmla="*/ 0 w 1"/>
                  <a:gd name="T3" fmla="*/ 0 h 2"/>
                  <a:gd name="T4" fmla="*/ 0 w 1"/>
                  <a:gd name="T5" fmla="*/ 0 h 2"/>
                  <a:gd name="T6" fmla="*/ 0 w 1"/>
                  <a:gd name="T7" fmla="*/ 2 h 2"/>
                  <a:gd name="T8" fmla="*/ 0 w 1"/>
                  <a:gd name="T9" fmla="*/ 2 h 2"/>
                  <a:gd name="T10" fmla="*/ 1 w 1"/>
                  <a:gd name="T11" fmla="*/ 1 h 2"/>
                  <a:gd name="T12" fmla="*/ 0 w 1"/>
                  <a:gd name="T13" fmla="*/ 2 h 2"/>
                  <a:gd name="T14" fmla="*/ 1 w 1"/>
                  <a:gd name="T15" fmla="*/ 1 h 2"/>
                  <a:gd name="T16" fmla="*/ 1 w 1"/>
                  <a:gd name="T17" fmla="*/ 1 h 2"/>
                  <a:gd name="T18" fmla="*/ 0 w 1"/>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2"/>
                  <a:gd name="T32" fmla="*/ 1 w 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2">
                    <a:moveTo>
                      <a:pt x="0" y="1"/>
                    </a:moveTo>
                    <a:lnTo>
                      <a:pt x="0" y="0"/>
                    </a:lnTo>
                    <a:lnTo>
                      <a:pt x="0" y="2"/>
                    </a:lnTo>
                    <a:lnTo>
                      <a:pt x="1" y="1"/>
                    </a:lnTo>
                    <a:lnTo>
                      <a:pt x="0" y="2"/>
                    </a:lnTo>
                    <a:lnTo>
                      <a:pt x="1" y="1"/>
                    </a:lnTo>
                    <a:lnTo>
                      <a:pt x="0" y="1"/>
                    </a:lnTo>
                    <a:close/>
                  </a:path>
                </a:pathLst>
              </a:custGeom>
              <a:solidFill>
                <a:srgbClr val="000000"/>
              </a:solidFill>
              <a:ln w="9525">
                <a:noFill/>
                <a:round/>
                <a:headEnd/>
                <a:tailEnd/>
              </a:ln>
            </p:spPr>
            <p:txBody>
              <a:bodyPr/>
              <a:lstStyle/>
              <a:p>
                <a:endParaRPr lang="en-US"/>
              </a:p>
            </p:txBody>
          </p:sp>
          <p:sp>
            <p:nvSpPr>
              <p:cNvPr id="3390" name="Freeform 752"/>
              <p:cNvSpPr>
                <a:spLocks/>
              </p:cNvSpPr>
              <p:nvPr/>
            </p:nvSpPr>
            <p:spPr bwMode="gray">
              <a:xfrm>
                <a:off x="4061" y="3381"/>
                <a:ext cx="8" cy="38"/>
              </a:xfrm>
              <a:custGeom>
                <a:avLst/>
                <a:gdLst>
                  <a:gd name="T0" fmla="*/ 7 w 8"/>
                  <a:gd name="T1" fmla="*/ 0 h 38"/>
                  <a:gd name="T2" fmla="*/ 7 w 8"/>
                  <a:gd name="T3" fmla="*/ 0 h 38"/>
                  <a:gd name="T4" fmla="*/ 4 w 8"/>
                  <a:gd name="T5" fmla="*/ 4 h 38"/>
                  <a:gd name="T6" fmla="*/ 2 w 8"/>
                  <a:gd name="T7" fmla="*/ 9 h 38"/>
                  <a:gd name="T8" fmla="*/ 1 w 8"/>
                  <a:gd name="T9" fmla="*/ 13 h 38"/>
                  <a:gd name="T10" fmla="*/ 0 w 8"/>
                  <a:gd name="T11" fmla="*/ 19 h 38"/>
                  <a:gd name="T12" fmla="*/ 0 w 8"/>
                  <a:gd name="T13" fmla="*/ 24 h 38"/>
                  <a:gd name="T14" fmla="*/ 0 w 8"/>
                  <a:gd name="T15" fmla="*/ 30 h 38"/>
                  <a:gd name="T16" fmla="*/ 0 w 8"/>
                  <a:gd name="T17" fmla="*/ 33 h 38"/>
                  <a:gd name="T18" fmla="*/ 1 w 8"/>
                  <a:gd name="T19" fmla="*/ 38 h 38"/>
                  <a:gd name="T20" fmla="*/ 2 w 8"/>
                  <a:gd name="T21" fmla="*/ 38 h 38"/>
                  <a:gd name="T22" fmla="*/ 2 w 8"/>
                  <a:gd name="T23" fmla="*/ 33 h 38"/>
                  <a:gd name="T24" fmla="*/ 2 w 8"/>
                  <a:gd name="T25" fmla="*/ 30 h 38"/>
                  <a:gd name="T26" fmla="*/ 2 w 8"/>
                  <a:gd name="T27" fmla="*/ 24 h 38"/>
                  <a:gd name="T28" fmla="*/ 2 w 8"/>
                  <a:gd name="T29" fmla="*/ 19 h 38"/>
                  <a:gd name="T30" fmla="*/ 3 w 8"/>
                  <a:gd name="T31" fmla="*/ 13 h 38"/>
                  <a:gd name="T32" fmla="*/ 4 w 8"/>
                  <a:gd name="T33" fmla="*/ 9 h 38"/>
                  <a:gd name="T34" fmla="*/ 6 w 8"/>
                  <a:gd name="T35" fmla="*/ 5 h 38"/>
                  <a:gd name="T36" fmla="*/ 8 w 8"/>
                  <a:gd name="T37" fmla="*/ 1 h 38"/>
                  <a:gd name="T38" fmla="*/ 8 w 8"/>
                  <a:gd name="T39" fmla="*/ 1 h 38"/>
                  <a:gd name="T40" fmla="*/ 7 w 8"/>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38"/>
                  <a:gd name="T65" fmla="*/ 8 w 8"/>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38">
                    <a:moveTo>
                      <a:pt x="7" y="0"/>
                    </a:moveTo>
                    <a:lnTo>
                      <a:pt x="7" y="0"/>
                    </a:lnTo>
                    <a:lnTo>
                      <a:pt x="4" y="4"/>
                    </a:lnTo>
                    <a:lnTo>
                      <a:pt x="2" y="9"/>
                    </a:lnTo>
                    <a:lnTo>
                      <a:pt x="1" y="13"/>
                    </a:lnTo>
                    <a:lnTo>
                      <a:pt x="0" y="19"/>
                    </a:lnTo>
                    <a:lnTo>
                      <a:pt x="0" y="24"/>
                    </a:lnTo>
                    <a:lnTo>
                      <a:pt x="0" y="30"/>
                    </a:lnTo>
                    <a:lnTo>
                      <a:pt x="0" y="33"/>
                    </a:lnTo>
                    <a:lnTo>
                      <a:pt x="1" y="38"/>
                    </a:lnTo>
                    <a:lnTo>
                      <a:pt x="2" y="38"/>
                    </a:lnTo>
                    <a:lnTo>
                      <a:pt x="2" y="33"/>
                    </a:lnTo>
                    <a:lnTo>
                      <a:pt x="2" y="30"/>
                    </a:lnTo>
                    <a:lnTo>
                      <a:pt x="2" y="24"/>
                    </a:lnTo>
                    <a:lnTo>
                      <a:pt x="2" y="19"/>
                    </a:lnTo>
                    <a:lnTo>
                      <a:pt x="3" y="13"/>
                    </a:lnTo>
                    <a:lnTo>
                      <a:pt x="4" y="9"/>
                    </a:lnTo>
                    <a:lnTo>
                      <a:pt x="6" y="5"/>
                    </a:lnTo>
                    <a:lnTo>
                      <a:pt x="8" y="1"/>
                    </a:lnTo>
                    <a:lnTo>
                      <a:pt x="7" y="0"/>
                    </a:lnTo>
                    <a:close/>
                  </a:path>
                </a:pathLst>
              </a:custGeom>
              <a:solidFill>
                <a:srgbClr val="000000"/>
              </a:solidFill>
              <a:ln w="9525">
                <a:noFill/>
                <a:round/>
                <a:headEnd/>
                <a:tailEnd/>
              </a:ln>
            </p:spPr>
            <p:txBody>
              <a:bodyPr/>
              <a:lstStyle/>
              <a:p>
                <a:endParaRPr lang="en-US"/>
              </a:p>
            </p:txBody>
          </p:sp>
          <p:sp>
            <p:nvSpPr>
              <p:cNvPr id="3391" name="Freeform 753"/>
              <p:cNvSpPr>
                <a:spLocks/>
              </p:cNvSpPr>
              <p:nvPr/>
            </p:nvSpPr>
            <p:spPr bwMode="gray">
              <a:xfrm>
                <a:off x="4068" y="3363"/>
                <a:ext cx="24" cy="19"/>
              </a:xfrm>
              <a:custGeom>
                <a:avLst/>
                <a:gdLst>
                  <a:gd name="T0" fmla="*/ 23 w 24"/>
                  <a:gd name="T1" fmla="*/ 0 h 19"/>
                  <a:gd name="T2" fmla="*/ 23 w 24"/>
                  <a:gd name="T3" fmla="*/ 0 h 19"/>
                  <a:gd name="T4" fmla="*/ 21 w 24"/>
                  <a:gd name="T5" fmla="*/ 1 h 19"/>
                  <a:gd name="T6" fmla="*/ 19 w 24"/>
                  <a:gd name="T7" fmla="*/ 2 h 19"/>
                  <a:gd name="T8" fmla="*/ 18 w 24"/>
                  <a:gd name="T9" fmla="*/ 3 h 19"/>
                  <a:gd name="T10" fmla="*/ 17 w 24"/>
                  <a:gd name="T11" fmla="*/ 4 h 19"/>
                  <a:gd name="T12" fmla="*/ 16 w 24"/>
                  <a:gd name="T13" fmla="*/ 5 h 19"/>
                  <a:gd name="T14" fmla="*/ 14 w 24"/>
                  <a:gd name="T15" fmla="*/ 6 h 19"/>
                  <a:gd name="T16" fmla="*/ 12 w 24"/>
                  <a:gd name="T17" fmla="*/ 7 h 19"/>
                  <a:gd name="T18" fmla="*/ 11 w 24"/>
                  <a:gd name="T19" fmla="*/ 8 h 19"/>
                  <a:gd name="T20" fmla="*/ 9 w 24"/>
                  <a:gd name="T21" fmla="*/ 8 h 19"/>
                  <a:gd name="T22" fmla="*/ 7 w 24"/>
                  <a:gd name="T23" fmla="*/ 10 h 19"/>
                  <a:gd name="T24" fmla="*/ 6 w 24"/>
                  <a:gd name="T25" fmla="*/ 11 h 19"/>
                  <a:gd name="T26" fmla="*/ 4 w 24"/>
                  <a:gd name="T27" fmla="*/ 12 h 19"/>
                  <a:gd name="T28" fmla="*/ 3 w 24"/>
                  <a:gd name="T29" fmla="*/ 13 h 19"/>
                  <a:gd name="T30" fmla="*/ 1 w 24"/>
                  <a:gd name="T31" fmla="*/ 15 h 19"/>
                  <a:gd name="T32" fmla="*/ 1 w 24"/>
                  <a:gd name="T33" fmla="*/ 16 h 19"/>
                  <a:gd name="T34" fmla="*/ 0 w 24"/>
                  <a:gd name="T35" fmla="*/ 18 h 19"/>
                  <a:gd name="T36" fmla="*/ 1 w 24"/>
                  <a:gd name="T37" fmla="*/ 19 h 19"/>
                  <a:gd name="T38" fmla="*/ 1 w 24"/>
                  <a:gd name="T39" fmla="*/ 17 h 19"/>
                  <a:gd name="T40" fmla="*/ 2 w 24"/>
                  <a:gd name="T41" fmla="*/ 16 h 19"/>
                  <a:gd name="T42" fmla="*/ 4 w 24"/>
                  <a:gd name="T43" fmla="*/ 15 h 19"/>
                  <a:gd name="T44" fmla="*/ 5 w 24"/>
                  <a:gd name="T45" fmla="*/ 13 h 19"/>
                  <a:gd name="T46" fmla="*/ 7 w 24"/>
                  <a:gd name="T47" fmla="*/ 12 h 19"/>
                  <a:gd name="T48" fmla="*/ 8 w 24"/>
                  <a:gd name="T49" fmla="*/ 11 h 19"/>
                  <a:gd name="T50" fmla="*/ 10 w 24"/>
                  <a:gd name="T51" fmla="*/ 10 h 19"/>
                  <a:gd name="T52" fmla="*/ 11 w 24"/>
                  <a:gd name="T53" fmla="*/ 9 h 19"/>
                  <a:gd name="T54" fmla="*/ 13 w 24"/>
                  <a:gd name="T55" fmla="*/ 8 h 19"/>
                  <a:gd name="T56" fmla="*/ 15 w 24"/>
                  <a:gd name="T57" fmla="*/ 7 h 19"/>
                  <a:gd name="T58" fmla="*/ 16 w 24"/>
                  <a:gd name="T59" fmla="*/ 6 h 19"/>
                  <a:gd name="T60" fmla="*/ 18 w 24"/>
                  <a:gd name="T61" fmla="*/ 5 h 19"/>
                  <a:gd name="T62" fmla="*/ 19 w 24"/>
                  <a:gd name="T63" fmla="*/ 4 h 19"/>
                  <a:gd name="T64" fmla="*/ 20 w 24"/>
                  <a:gd name="T65" fmla="*/ 3 h 19"/>
                  <a:gd name="T66" fmla="*/ 22 w 24"/>
                  <a:gd name="T67" fmla="*/ 2 h 19"/>
                  <a:gd name="T68" fmla="*/ 24 w 24"/>
                  <a:gd name="T69" fmla="*/ 1 h 19"/>
                  <a:gd name="T70" fmla="*/ 24 w 24"/>
                  <a:gd name="T71" fmla="*/ 1 h 19"/>
                  <a:gd name="T72" fmla="*/ 23 w 24"/>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19"/>
                  <a:gd name="T113" fmla="*/ 24 w 24"/>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19">
                    <a:moveTo>
                      <a:pt x="23" y="0"/>
                    </a:moveTo>
                    <a:lnTo>
                      <a:pt x="23" y="0"/>
                    </a:lnTo>
                    <a:lnTo>
                      <a:pt x="21" y="1"/>
                    </a:lnTo>
                    <a:lnTo>
                      <a:pt x="19" y="2"/>
                    </a:lnTo>
                    <a:lnTo>
                      <a:pt x="18" y="3"/>
                    </a:lnTo>
                    <a:lnTo>
                      <a:pt x="17" y="4"/>
                    </a:lnTo>
                    <a:lnTo>
                      <a:pt x="16" y="5"/>
                    </a:lnTo>
                    <a:lnTo>
                      <a:pt x="14" y="6"/>
                    </a:lnTo>
                    <a:lnTo>
                      <a:pt x="12" y="7"/>
                    </a:lnTo>
                    <a:lnTo>
                      <a:pt x="11" y="8"/>
                    </a:lnTo>
                    <a:lnTo>
                      <a:pt x="9" y="8"/>
                    </a:lnTo>
                    <a:lnTo>
                      <a:pt x="7" y="10"/>
                    </a:lnTo>
                    <a:lnTo>
                      <a:pt x="6" y="11"/>
                    </a:lnTo>
                    <a:lnTo>
                      <a:pt x="4" y="12"/>
                    </a:lnTo>
                    <a:lnTo>
                      <a:pt x="3" y="13"/>
                    </a:lnTo>
                    <a:lnTo>
                      <a:pt x="1" y="15"/>
                    </a:lnTo>
                    <a:lnTo>
                      <a:pt x="1" y="16"/>
                    </a:lnTo>
                    <a:lnTo>
                      <a:pt x="0" y="18"/>
                    </a:lnTo>
                    <a:lnTo>
                      <a:pt x="1" y="19"/>
                    </a:lnTo>
                    <a:lnTo>
                      <a:pt x="1" y="17"/>
                    </a:lnTo>
                    <a:lnTo>
                      <a:pt x="2" y="16"/>
                    </a:lnTo>
                    <a:lnTo>
                      <a:pt x="4" y="15"/>
                    </a:lnTo>
                    <a:lnTo>
                      <a:pt x="5" y="13"/>
                    </a:lnTo>
                    <a:lnTo>
                      <a:pt x="7" y="12"/>
                    </a:lnTo>
                    <a:lnTo>
                      <a:pt x="8" y="11"/>
                    </a:lnTo>
                    <a:lnTo>
                      <a:pt x="10" y="10"/>
                    </a:lnTo>
                    <a:lnTo>
                      <a:pt x="11" y="9"/>
                    </a:lnTo>
                    <a:lnTo>
                      <a:pt x="13" y="8"/>
                    </a:lnTo>
                    <a:lnTo>
                      <a:pt x="15" y="7"/>
                    </a:lnTo>
                    <a:lnTo>
                      <a:pt x="16" y="6"/>
                    </a:lnTo>
                    <a:lnTo>
                      <a:pt x="18" y="5"/>
                    </a:lnTo>
                    <a:lnTo>
                      <a:pt x="19" y="4"/>
                    </a:lnTo>
                    <a:lnTo>
                      <a:pt x="20" y="3"/>
                    </a:lnTo>
                    <a:lnTo>
                      <a:pt x="22" y="2"/>
                    </a:lnTo>
                    <a:lnTo>
                      <a:pt x="24" y="1"/>
                    </a:lnTo>
                    <a:lnTo>
                      <a:pt x="23" y="0"/>
                    </a:lnTo>
                    <a:close/>
                  </a:path>
                </a:pathLst>
              </a:custGeom>
              <a:solidFill>
                <a:srgbClr val="000000"/>
              </a:solidFill>
              <a:ln w="9525">
                <a:noFill/>
                <a:round/>
                <a:headEnd/>
                <a:tailEnd/>
              </a:ln>
            </p:spPr>
            <p:txBody>
              <a:bodyPr/>
              <a:lstStyle/>
              <a:p>
                <a:endParaRPr lang="en-US"/>
              </a:p>
            </p:txBody>
          </p:sp>
          <p:sp>
            <p:nvSpPr>
              <p:cNvPr id="3392" name="Freeform 754"/>
              <p:cNvSpPr>
                <a:spLocks/>
              </p:cNvSpPr>
              <p:nvPr/>
            </p:nvSpPr>
            <p:spPr bwMode="gray">
              <a:xfrm>
                <a:off x="4091" y="3354"/>
                <a:ext cx="16" cy="10"/>
              </a:xfrm>
              <a:custGeom>
                <a:avLst/>
                <a:gdLst>
                  <a:gd name="T0" fmla="*/ 16 w 16"/>
                  <a:gd name="T1" fmla="*/ 0 h 10"/>
                  <a:gd name="T2" fmla="*/ 16 w 16"/>
                  <a:gd name="T3" fmla="*/ 0 h 10"/>
                  <a:gd name="T4" fmla="*/ 13 w 16"/>
                  <a:gd name="T5" fmla="*/ 0 h 10"/>
                  <a:gd name="T6" fmla="*/ 12 w 16"/>
                  <a:gd name="T7" fmla="*/ 0 h 10"/>
                  <a:gd name="T8" fmla="*/ 10 w 16"/>
                  <a:gd name="T9" fmla="*/ 1 h 10"/>
                  <a:gd name="T10" fmla="*/ 8 w 16"/>
                  <a:gd name="T11" fmla="*/ 2 h 10"/>
                  <a:gd name="T12" fmla="*/ 6 w 16"/>
                  <a:gd name="T13" fmla="*/ 3 h 10"/>
                  <a:gd name="T14" fmla="*/ 4 w 16"/>
                  <a:gd name="T15" fmla="*/ 5 h 10"/>
                  <a:gd name="T16" fmla="*/ 2 w 16"/>
                  <a:gd name="T17" fmla="*/ 6 h 10"/>
                  <a:gd name="T18" fmla="*/ 0 w 16"/>
                  <a:gd name="T19" fmla="*/ 9 h 10"/>
                  <a:gd name="T20" fmla="*/ 1 w 16"/>
                  <a:gd name="T21" fmla="*/ 10 h 10"/>
                  <a:gd name="T22" fmla="*/ 3 w 16"/>
                  <a:gd name="T23" fmla="*/ 8 h 10"/>
                  <a:gd name="T24" fmla="*/ 5 w 16"/>
                  <a:gd name="T25" fmla="*/ 6 h 10"/>
                  <a:gd name="T26" fmla="*/ 7 w 16"/>
                  <a:gd name="T27" fmla="*/ 5 h 10"/>
                  <a:gd name="T28" fmla="*/ 9 w 16"/>
                  <a:gd name="T29" fmla="*/ 3 h 10"/>
                  <a:gd name="T30" fmla="*/ 11 w 16"/>
                  <a:gd name="T31" fmla="*/ 3 h 10"/>
                  <a:gd name="T32" fmla="*/ 12 w 16"/>
                  <a:gd name="T33" fmla="*/ 2 h 10"/>
                  <a:gd name="T34" fmla="*/ 14 w 16"/>
                  <a:gd name="T35" fmla="*/ 1 h 10"/>
                  <a:gd name="T36" fmla="*/ 16 w 16"/>
                  <a:gd name="T37" fmla="*/ 1 h 10"/>
                  <a:gd name="T38" fmla="*/ 16 w 16"/>
                  <a:gd name="T39" fmla="*/ 1 h 10"/>
                  <a:gd name="T40" fmla="*/ 16 w 16"/>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0"/>
                  <a:gd name="T65" fmla="*/ 16 w 16"/>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0">
                    <a:moveTo>
                      <a:pt x="16" y="0"/>
                    </a:moveTo>
                    <a:lnTo>
                      <a:pt x="16" y="0"/>
                    </a:lnTo>
                    <a:lnTo>
                      <a:pt x="13" y="0"/>
                    </a:lnTo>
                    <a:lnTo>
                      <a:pt x="12" y="0"/>
                    </a:lnTo>
                    <a:lnTo>
                      <a:pt x="10" y="1"/>
                    </a:lnTo>
                    <a:lnTo>
                      <a:pt x="8" y="2"/>
                    </a:lnTo>
                    <a:lnTo>
                      <a:pt x="6" y="3"/>
                    </a:lnTo>
                    <a:lnTo>
                      <a:pt x="4" y="5"/>
                    </a:lnTo>
                    <a:lnTo>
                      <a:pt x="2" y="6"/>
                    </a:lnTo>
                    <a:lnTo>
                      <a:pt x="0" y="9"/>
                    </a:lnTo>
                    <a:lnTo>
                      <a:pt x="1" y="10"/>
                    </a:lnTo>
                    <a:lnTo>
                      <a:pt x="3" y="8"/>
                    </a:lnTo>
                    <a:lnTo>
                      <a:pt x="5" y="6"/>
                    </a:lnTo>
                    <a:lnTo>
                      <a:pt x="7" y="5"/>
                    </a:lnTo>
                    <a:lnTo>
                      <a:pt x="9" y="3"/>
                    </a:lnTo>
                    <a:lnTo>
                      <a:pt x="11" y="3"/>
                    </a:lnTo>
                    <a:lnTo>
                      <a:pt x="12" y="2"/>
                    </a:lnTo>
                    <a:lnTo>
                      <a:pt x="14" y="1"/>
                    </a:lnTo>
                    <a:lnTo>
                      <a:pt x="16" y="1"/>
                    </a:lnTo>
                    <a:lnTo>
                      <a:pt x="16" y="0"/>
                    </a:lnTo>
                    <a:close/>
                  </a:path>
                </a:pathLst>
              </a:custGeom>
              <a:solidFill>
                <a:srgbClr val="000000"/>
              </a:solidFill>
              <a:ln w="9525">
                <a:noFill/>
                <a:round/>
                <a:headEnd/>
                <a:tailEnd/>
              </a:ln>
            </p:spPr>
            <p:txBody>
              <a:bodyPr/>
              <a:lstStyle/>
              <a:p>
                <a:endParaRPr lang="en-US"/>
              </a:p>
            </p:txBody>
          </p:sp>
          <p:sp>
            <p:nvSpPr>
              <p:cNvPr id="3393" name="Freeform 755"/>
              <p:cNvSpPr>
                <a:spLocks/>
              </p:cNvSpPr>
              <p:nvPr/>
            </p:nvSpPr>
            <p:spPr bwMode="gray">
              <a:xfrm>
                <a:off x="4107" y="3353"/>
                <a:ext cx="33" cy="6"/>
              </a:xfrm>
              <a:custGeom>
                <a:avLst/>
                <a:gdLst>
                  <a:gd name="T0" fmla="*/ 33 w 33"/>
                  <a:gd name="T1" fmla="*/ 5 h 6"/>
                  <a:gd name="T2" fmla="*/ 33 w 33"/>
                  <a:gd name="T3" fmla="*/ 5 h 6"/>
                  <a:gd name="T4" fmla="*/ 31 w 33"/>
                  <a:gd name="T5" fmla="*/ 4 h 6"/>
                  <a:gd name="T6" fmla="*/ 29 w 33"/>
                  <a:gd name="T7" fmla="*/ 3 h 6"/>
                  <a:gd name="T8" fmla="*/ 28 w 33"/>
                  <a:gd name="T9" fmla="*/ 3 h 6"/>
                  <a:gd name="T10" fmla="*/ 26 w 33"/>
                  <a:gd name="T11" fmla="*/ 2 h 6"/>
                  <a:gd name="T12" fmla="*/ 24 w 33"/>
                  <a:gd name="T13" fmla="*/ 2 h 6"/>
                  <a:gd name="T14" fmla="*/ 22 w 33"/>
                  <a:gd name="T15" fmla="*/ 1 h 6"/>
                  <a:gd name="T16" fmla="*/ 20 w 33"/>
                  <a:gd name="T17" fmla="*/ 1 h 6"/>
                  <a:gd name="T18" fmla="*/ 18 w 33"/>
                  <a:gd name="T19" fmla="*/ 1 h 6"/>
                  <a:gd name="T20" fmla="*/ 16 w 33"/>
                  <a:gd name="T21" fmla="*/ 0 h 6"/>
                  <a:gd name="T22" fmla="*/ 13 w 33"/>
                  <a:gd name="T23" fmla="*/ 0 h 6"/>
                  <a:gd name="T24" fmla="*/ 12 w 33"/>
                  <a:gd name="T25" fmla="*/ 0 h 6"/>
                  <a:gd name="T26" fmla="*/ 10 w 33"/>
                  <a:gd name="T27" fmla="*/ 0 h 6"/>
                  <a:gd name="T28" fmla="*/ 8 w 33"/>
                  <a:gd name="T29" fmla="*/ 0 h 6"/>
                  <a:gd name="T30" fmla="*/ 5 w 33"/>
                  <a:gd name="T31" fmla="*/ 0 h 6"/>
                  <a:gd name="T32" fmla="*/ 3 w 33"/>
                  <a:gd name="T33" fmla="*/ 0 h 6"/>
                  <a:gd name="T34" fmla="*/ 0 w 33"/>
                  <a:gd name="T35" fmla="*/ 1 h 6"/>
                  <a:gd name="T36" fmla="*/ 0 w 33"/>
                  <a:gd name="T37" fmla="*/ 2 h 6"/>
                  <a:gd name="T38" fmla="*/ 3 w 33"/>
                  <a:gd name="T39" fmla="*/ 2 h 6"/>
                  <a:gd name="T40" fmla="*/ 5 w 33"/>
                  <a:gd name="T41" fmla="*/ 2 h 6"/>
                  <a:gd name="T42" fmla="*/ 8 w 33"/>
                  <a:gd name="T43" fmla="*/ 2 h 6"/>
                  <a:gd name="T44" fmla="*/ 10 w 33"/>
                  <a:gd name="T45" fmla="*/ 2 h 6"/>
                  <a:gd name="T46" fmla="*/ 12 w 33"/>
                  <a:gd name="T47" fmla="*/ 2 h 6"/>
                  <a:gd name="T48" fmla="*/ 13 w 33"/>
                  <a:gd name="T49" fmla="*/ 2 h 6"/>
                  <a:gd name="T50" fmla="*/ 16 w 33"/>
                  <a:gd name="T51" fmla="*/ 2 h 6"/>
                  <a:gd name="T52" fmla="*/ 18 w 33"/>
                  <a:gd name="T53" fmla="*/ 2 h 6"/>
                  <a:gd name="T54" fmla="*/ 20 w 33"/>
                  <a:gd name="T55" fmla="*/ 2 h 6"/>
                  <a:gd name="T56" fmla="*/ 22 w 33"/>
                  <a:gd name="T57" fmla="*/ 3 h 6"/>
                  <a:gd name="T58" fmla="*/ 24 w 33"/>
                  <a:gd name="T59" fmla="*/ 3 h 6"/>
                  <a:gd name="T60" fmla="*/ 26 w 33"/>
                  <a:gd name="T61" fmla="*/ 4 h 6"/>
                  <a:gd name="T62" fmla="*/ 28 w 33"/>
                  <a:gd name="T63" fmla="*/ 4 h 6"/>
                  <a:gd name="T64" fmla="*/ 29 w 33"/>
                  <a:gd name="T65" fmla="*/ 5 h 6"/>
                  <a:gd name="T66" fmla="*/ 30 w 33"/>
                  <a:gd name="T67" fmla="*/ 5 h 6"/>
                  <a:gd name="T68" fmla="*/ 32 w 33"/>
                  <a:gd name="T69" fmla="*/ 6 h 6"/>
                  <a:gd name="T70" fmla="*/ 32 w 33"/>
                  <a:gd name="T71" fmla="*/ 6 h 6"/>
                  <a:gd name="T72" fmla="*/ 33 w 33"/>
                  <a:gd name="T73" fmla="*/ 5 h 6"/>
                  <a:gd name="T74" fmla="*/ 33 w 33"/>
                  <a:gd name="T75" fmla="*/ 5 h 6"/>
                  <a:gd name="T76" fmla="*/ 33 w 33"/>
                  <a:gd name="T77" fmla="*/ 5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
                  <a:gd name="T118" fmla="*/ 0 h 6"/>
                  <a:gd name="T119" fmla="*/ 33 w 33"/>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 h="6">
                    <a:moveTo>
                      <a:pt x="33" y="5"/>
                    </a:moveTo>
                    <a:lnTo>
                      <a:pt x="33" y="5"/>
                    </a:lnTo>
                    <a:lnTo>
                      <a:pt x="31" y="4"/>
                    </a:lnTo>
                    <a:lnTo>
                      <a:pt x="29" y="3"/>
                    </a:lnTo>
                    <a:lnTo>
                      <a:pt x="28" y="3"/>
                    </a:lnTo>
                    <a:lnTo>
                      <a:pt x="26" y="2"/>
                    </a:lnTo>
                    <a:lnTo>
                      <a:pt x="24" y="2"/>
                    </a:lnTo>
                    <a:lnTo>
                      <a:pt x="22" y="1"/>
                    </a:lnTo>
                    <a:lnTo>
                      <a:pt x="20" y="1"/>
                    </a:lnTo>
                    <a:lnTo>
                      <a:pt x="18" y="1"/>
                    </a:lnTo>
                    <a:lnTo>
                      <a:pt x="16" y="0"/>
                    </a:lnTo>
                    <a:lnTo>
                      <a:pt x="13" y="0"/>
                    </a:lnTo>
                    <a:lnTo>
                      <a:pt x="12" y="0"/>
                    </a:lnTo>
                    <a:lnTo>
                      <a:pt x="10" y="0"/>
                    </a:lnTo>
                    <a:lnTo>
                      <a:pt x="8" y="0"/>
                    </a:lnTo>
                    <a:lnTo>
                      <a:pt x="5" y="0"/>
                    </a:lnTo>
                    <a:lnTo>
                      <a:pt x="3" y="0"/>
                    </a:lnTo>
                    <a:lnTo>
                      <a:pt x="0" y="1"/>
                    </a:lnTo>
                    <a:lnTo>
                      <a:pt x="0" y="2"/>
                    </a:lnTo>
                    <a:lnTo>
                      <a:pt x="3" y="2"/>
                    </a:lnTo>
                    <a:lnTo>
                      <a:pt x="5" y="2"/>
                    </a:lnTo>
                    <a:lnTo>
                      <a:pt x="8" y="2"/>
                    </a:lnTo>
                    <a:lnTo>
                      <a:pt x="10" y="2"/>
                    </a:lnTo>
                    <a:lnTo>
                      <a:pt x="12" y="2"/>
                    </a:lnTo>
                    <a:lnTo>
                      <a:pt x="13" y="2"/>
                    </a:lnTo>
                    <a:lnTo>
                      <a:pt x="16" y="2"/>
                    </a:lnTo>
                    <a:lnTo>
                      <a:pt x="18" y="2"/>
                    </a:lnTo>
                    <a:lnTo>
                      <a:pt x="20" y="2"/>
                    </a:lnTo>
                    <a:lnTo>
                      <a:pt x="22" y="3"/>
                    </a:lnTo>
                    <a:lnTo>
                      <a:pt x="24" y="3"/>
                    </a:lnTo>
                    <a:lnTo>
                      <a:pt x="26" y="4"/>
                    </a:lnTo>
                    <a:lnTo>
                      <a:pt x="28" y="4"/>
                    </a:lnTo>
                    <a:lnTo>
                      <a:pt x="29" y="5"/>
                    </a:lnTo>
                    <a:lnTo>
                      <a:pt x="30" y="5"/>
                    </a:lnTo>
                    <a:lnTo>
                      <a:pt x="32" y="6"/>
                    </a:lnTo>
                    <a:lnTo>
                      <a:pt x="33" y="5"/>
                    </a:lnTo>
                    <a:close/>
                  </a:path>
                </a:pathLst>
              </a:custGeom>
              <a:solidFill>
                <a:srgbClr val="000000"/>
              </a:solidFill>
              <a:ln w="9525">
                <a:noFill/>
                <a:round/>
                <a:headEnd/>
                <a:tailEnd/>
              </a:ln>
            </p:spPr>
            <p:txBody>
              <a:bodyPr/>
              <a:lstStyle/>
              <a:p>
                <a:endParaRPr lang="en-US"/>
              </a:p>
            </p:txBody>
          </p:sp>
          <p:sp>
            <p:nvSpPr>
              <p:cNvPr id="3394" name="Freeform 756"/>
              <p:cNvSpPr>
                <a:spLocks/>
              </p:cNvSpPr>
              <p:nvPr/>
            </p:nvSpPr>
            <p:spPr bwMode="gray">
              <a:xfrm>
                <a:off x="4139" y="3358"/>
                <a:ext cx="2" cy="2"/>
              </a:xfrm>
              <a:custGeom>
                <a:avLst/>
                <a:gdLst>
                  <a:gd name="T0" fmla="*/ 2 w 2"/>
                  <a:gd name="T1" fmla="*/ 1 h 2"/>
                  <a:gd name="T2" fmla="*/ 2 w 2"/>
                  <a:gd name="T3" fmla="*/ 1 h 2"/>
                  <a:gd name="T4" fmla="*/ 1 w 2"/>
                  <a:gd name="T5" fmla="*/ 0 h 2"/>
                  <a:gd name="T6" fmla="*/ 0 w 2"/>
                  <a:gd name="T7" fmla="*/ 1 h 2"/>
                  <a:gd name="T8" fmla="*/ 1 w 2"/>
                  <a:gd name="T9" fmla="*/ 2 h 2"/>
                  <a:gd name="T10" fmla="*/ 2 w 2"/>
                  <a:gd name="T11" fmla="*/ 2 h 2"/>
                  <a:gd name="T12" fmla="*/ 2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lnTo>
                      <a:pt x="2" y="1"/>
                    </a:lnTo>
                    <a:lnTo>
                      <a:pt x="1" y="0"/>
                    </a:lnTo>
                    <a:lnTo>
                      <a:pt x="0" y="1"/>
                    </a:lnTo>
                    <a:lnTo>
                      <a:pt x="1" y="2"/>
                    </a:lnTo>
                    <a:lnTo>
                      <a:pt x="2" y="2"/>
                    </a:lnTo>
                    <a:lnTo>
                      <a:pt x="2" y="1"/>
                    </a:lnTo>
                    <a:close/>
                  </a:path>
                </a:pathLst>
              </a:custGeom>
              <a:solidFill>
                <a:srgbClr val="000000"/>
              </a:solidFill>
              <a:ln w="9525">
                <a:noFill/>
                <a:round/>
                <a:headEnd/>
                <a:tailEnd/>
              </a:ln>
            </p:spPr>
            <p:txBody>
              <a:bodyPr/>
              <a:lstStyle/>
              <a:p>
                <a:endParaRPr lang="en-US"/>
              </a:p>
            </p:txBody>
          </p:sp>
          <p:sp>
            <p:nvSpPr>
              <p:cNvPr id="3395" name="Freeform 757"/>
              <p:cNvSpPr>
                <a:spLocks/>
              </p:cNvSpPr>
              <p:nvPr/>
            </p:nvSpPr>
            <p:spPr bwMode="gray">
              <a:xfrm>
                <a:off x="4141" y="3359"/>
                <a:ext cx="46" cy="56"/>
              </a:xfrm>
              <a:custGeom>
                <a:avLst/>
                <a:gdLst>
                  <a:gd name="T0" fmla="*/ 46 w 46"/>
                  <a:gd name="T1" fmla="*/ 56 h 56"/>
                  <a:gd name="T2" fmla="*/ 45 w 46"/>
                  <a:gd name="T3" fmla="*/ 52 h 56"/>
                  <a:gd name="T4" fmla="*/ 43 w 46"/>
                  <a:gd name="T5" fmla="*/ 49 h 56"/>
                  <a:gd name="T6" fmla="*/ 41 w 46"/>
                  <a:gd name="T7" fmla="*/ 45 h 56"/>
                  <a:gd name="T8" fmla="*/ 38 w 46"/>
                  <a:gd name="T9" fmla="*/ 40 h 56"/>
                  <a:gd name="T10" fmla="*/ 35 w 46"/>
                  <a:gd name="T11" fmla="*/ 36 h 56"/>
                  <a:gd name="T12" fmla="*/ 31 w 46"/>
                  <a:gd name="T13" fmla="*/ 32 h 56"/>
                  <a:gd name="T14" fmla="*/ 28 w 46"/>
                  <a:gd name="T15" fmla="*/ 27 h 56"/>
                  <a:gd name="T16" fmla="*/ 25 w 46"/>
                  <a:gd name="T17" fmla="*/ 23 h 56"/>
                  <a:gd name="T18" fmla="*/ 21 w 46"/>
                  <a:gd name="T19" fmla="*/ 19 h 56"/>
                  <a:gd name="T20" fmla="*/ 17 w 46"/>
                  <a:gd name="T21" fmla="*/ 15 h 56"/>
                  <a:gd name="T22" fmla="*/ 13 w 46"/>
                  <a:gd name="T23" fmla="*/ 12 h 56"/>
                  <a:gd name="T24" fmla="*/ 10 w 46"/>
                  <a:gd name="T25" fmla="*/ 8 h 56"/>
                  <a:gd name="T26" fmla="*/ 7 w 46"/>
                  <a:gd name="T27" fmla="*/ 5 h 56"/>
                  <a:gd name="T28" fmla="*/ 4 w 46"/>
                  <a:gd name="T29" fmla="*/ 3 h 56"/>
                  <a:gd name="T30" fmla="*/ 2 w 46"/>
                  <a:gd name="T31" fmla="*/ 1 h 56"/>
                  <a:gd name="T32" fmla="*/ 0 w 46"/>
                  <a:gd name="T33" fmla="*/ 0 h 56"/>
                  <a:gd name="T34" fmla="*/ 0 w 46"/>
                  <a:gd name="T35" fmla="*/ 1 h 56"/>
                  <a:gd name="T36" fmla="*/ 1 w 46"/>
                  <a:gd name="T37" fmla="*/ 2 h 56"/>
                  <a:gd name="T38" fmla="*/ 3 w 46"/>
                  <a:gd name="T39" fmla="*/ 4 h 56"/>
                  <a:gd name="T40" fmla="*/ 6 w 46"/>
                  <a:gd name="T41" fmla="*/ 7 h 56"/>
                  <a:gd name="T42" fmla="*/ 9 w 46"/>
                  <a:gd name="T43" fmla="*/ 9 h 56"/>
                  <a:gd name="T44" fmla="*/ 12 w 46"/>
                  <a:gd name="T45" fmla="*/ 12 h 56"/>
                  <a:gd name="T46" fmla="*/ 16 w 46"/>
                  <a:gd name="T47" fmla="*/ 16 h 56"/>
                  <a:gd name="T48" fmla="*/ 19 w 46"/>
                  <a:gd name="T49" fmla="*/ 20 h 56"/>
                  <a:gd name="T50" fmla="*/ 23 w 46"/>
                  <a:gd name="T51" fmla="*/ 24 h 56"/>
                  <a:gd name="T52" fmla="*/ 27 w 46"/>
                  <a:gd name="T53" fmla="*/ 28 h 56"/>
                  <a:gd name="T54" fmla="*/ 30 w 46"/>
                  <a:gd name="T55" fmla="*/ 32 h 56"/>
                  <a:gd name="T56" fmla="*/ 34 w 46"/>
                  <a:gd name="T57" fmla="*/ 36 h 56"/>
                  <a:gd name="T58" fmla="*/ 37 w 46"/>
                  <a:gd name="T59" fmla="*/ 41 h 56"/>
                  <a:gd name="T60" fmla="*/ 40 w 46"/>
                  <a:gd name="T61" fmla="*/ 45 h 56"/>
                  <a:gd name="T62" fmla="*/ 42 w 46"/>
                  <a:gd name="T63" fmla="*/ 49 h 56"/>
                  <a:gd name="T64" fmla="*/ 44 w 46"/>
                  <a:gd name="T65" fmla="*/ 52 h 56"/>
                  <a:gd name="T66" fmla="*/ 45 w 46"/>
                  <a:gd name="T67" fmla="*/ 56 h 56"/>
                  <a:gd name="T68" fmla="*/ 46 w 46"/>
                  <a:gd name="T69" fmla="*/ 5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6"/>
                  <a:gd name="T107" fmla="*/ 46 w 46"/>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6">
                    <a:moveTo>
                      <a:pt x="46" y="56"/>
                    </a:moveTo>
                    <a:lnTo>
                      <a:pt x="45" y="52"/>
                    </a:lnTo>
                    <a:lnTo>
                      <a:pt x="43" y="49"/>
                    </a:lnTo>
                    <a:lnTo>
                      <a:pt x="41" y="45"/>
                    </a:lnTo>
                    <a:lnTo>
                      <a:pt x="38" y="40"/>
                    </a:lnTo>
                    <a:lnTo>
                      <a:pt x="35" y="36"/>
                    </a:lnTo>
                    <a:lnTo>
                      <a:pt x="31" y="32"/>
                    </a:lnTo>
                    <a:lnTo>
                      <a:pt x="28" y="27"/>
                    </a:lnTo>
                    <a:lnTo>
                      <a:pt x="25" y="23"/>
                    </a:lnTo>
                    <a:lnTo>
                      <a:pt x="21" y="19"/>
                    </a:lnTo>
                    <a:lnTo>
                      <a:pt x="17" y="15"/>
                    </a:lnTo>
                    <a:lnTo>
                      <a:pt x="13" y="12"/>
                    </a:lnTo>
                    <a:lnTo>
                      <a:pt x="10" y="8"/>
                    </a:lnTo>
                    <a:lnTo>
                      <a:pt x="7" y="5"/>
                    </a:lnTo>
                    <a:lnTo>
                      <a:pt x="4" y="3"/>
                    </a:lnTo>
                    <a:lnTo>
                      <a:pt x="2" y="1"/>
                    </a:lnTo>
                    <a:lnTo>
                      <a:pt x="0" y="0"/>
                    </a:lnTo>
                    <a:lnTo>
                      <a:pt x="0" y="1"/>
                    </a:lnTo>
                    <a:lnTo>
                      <a:pt x="1" y="2"/>
                    </a:lnTo>
                    <a:lnTo>
                      <a:pt x="3" y="4"/>
                    </a:lnTo>
                    <a:lnTo>
                      <a:pt x="6" y="7"/>
                    </a:lnTo>
                    <a:lnTo>
                      <a:pt x="9" y="9"/>
                    </a:lnTo>
                    <a:lnTo>
                      <a:pt x="12" y="12"/>
                    </a:lnTo>
                    <a:lnTo>
                      <a:pt x="16" y="16"/>
                    </a:lnTo>
                    <a:lnTo>
                      <a:pt x="19" y="20"/>
                    </a:lnTo>
                    <a:lnTo>
                      <a:pt x="23" y="24"/>
                    </a:lnTo>
                    <a:lnTo>
                      <a:pt x="27" y="28"/>
                    </a:lnTo>
                    <a:lnTo>
                      <a:pt x="30" y="32"/>
                    </a:lnTo>
                    <a:lnTo>
                      <a:pt x="34" y="36"/>
                    </a:lnTo>
                    <a:lnTo>
                      <a:pt x="37" y="41"/>
                    </a:lnTo>
                    <a:lnTo>
                      <a:pt x="40" y="45"/>
                    </a:lnTo>
                    <a:lnTo>
                      <a:pt x="42" y="49"/>
                    </a:lnTo>
                    <a:lnTo>
                      <a:pt x="44" y="52"/>
                    </a:lnTo>
                    <a:lnTo>
                      <a:pt x="45" y="56"/>
                    </a:lnTo>
                    <a:lnTo>
                      <a:pt x="46" y="56"/>
                    </a:lnTo>
                    <a:close/>
                  </a:path>
                </a:pathLst>
              </a:custGeom>
              <a:solidFill>
                <a:srgbClr val="000000"/>
              </a:solidFill>
              <a:ln w="9525">
                <a:noFill/>
                <a:round/>
                <a:headEnd/>
                <a:tailEnd/>
              </a:ln>
            </p:spPr>
            <p:txBody>
              <a:bodyPr/>
              <a:lstStyle/>
              <a:p>
                <a:endParaRPr lang="en-US"/>
              </a:p>
            </p:txBody>
          </p:sp>
          <p:sp>
            <p:nvSpPr>
              <p:cNvPr id="3396" name="Freeform 758"/>
              <p:cNvSpPr>
                <a:spLocks/>
              </p:cNvSpPr>
              <p:nvPr/>
            </p:nvSpPr>
            <p:spPr bwMode="gray">
              <a:xfrm>
                <a:off x="3890" y="3425"/>
                <a:ext cx="41" cy="37"/>
              </a:xfrm>
              <a:custGeom>
                <a:avLst/>
                <a:gdLst>
                  <a:gd name="T0" fmla="*/ 2 w 41"/>
                  <a:gd name="T1" fmla="*/ 37 h 37"/>
                  <a:gd name="T2" fmla="*/ 3 w 41"/>
                  <a:gd name="T3" fmla="*/ 33 h 37"/>
                  <a:gd name="T4" fmla="*/ 4 w 41"/>
                  <a:gd name="T5" fmla="*/ 30 h 37"/>
                  <a:gd name="T6" fmla="*/ 5 w 41"/>
                  <a:gd name="T7" fmla="*/ 27 h 37"/>
                  <a:gd name="T8" fmla="*/ 7 w 41"/>
                  <a:gd name="T9" fmla="*/ 24 h 37"/>
                  <a:gd name="T10" fmla="*/ 9 w 41"/>
                  <a:gd name="T11" fmla="*/ 21 h 37"/>
                  <a:gd name="T12" fmla="*/ 11 w 41"/>
                  <a:gd name="T13" fmla="*/ 18 h 37"/>
                  <a:gd name="T14" fmla="*/ 13 w 41"/>
                  <a:gd name="T15" fmla="*/ 15 h 37"/>
                  <a:gd name="T16" fmla="*/ 15 w 41"/>
                  <a:gd name="T17" fmla="*/ 12 h 37"/>
                  <a:gd name="T18" fmla="*/ 18 w 41"/>
                  <a:gd name="T19" fmla="*/ 9 h 37"/>
                  <a:gd name="T20" fmla="*/ 21 w 41"/>
                  <a:gd name="T21" fmla="*/ 7 h 37"/>
                  <a:gd name="T22" fmla="*/ 24 w 41"/>
                  <a:gd name="T23" fmla="*/ 6 h 37"/>
                  <a:gd name="T24" fmla="*/ 28 w 41"/>
                  <a:gd name="T25" fmla="*/ 4 h 37"/>
                  <a:gd name="T26" fmla="*/ 30 w 41"/>
                  <a:gd name="T27" fmla="*/ 3 h 37"/>
                  <a:gd name="T28" fmla="*/ 34 w 41"/>
                  <a:gd name="T29" fmla="*/ 2 h 37"/>
                  <a:gd name="T30" fmla="*/ 37 w 41"/>
                  <a:gd name="T31" fmla="*/ 1 h 37"/>
                  <a:gd name="T32" fmla="*/ 41 w 41"/>
                  <a:gd name="T33" fmla="*/ 1 h 37"/>
                  <a:gd name="T34" fmla="*/ 41 w 41"/>
                  <a:gd name="T35" fmla="*/ 0 h 37"/>
                  <a:gd name="T36" fmla="*/ 37 w 41"/>
                  <a:gd name="T37" fmla="*/ 0 h 37"/>
                  <a:gd name="T38" fmla="*/ 33 w 41"/>
                  <a:gd name="T39" fmla="*/ 0 h 37"/>
                  <a:gd name="T40" fmla="*/ 30 w 41"/>
                  <a:gd name="T41" fmla="*/ 1 h 37"/>
                  <a:gd name="T42" fmla="*/ 27 w 41"/>
                  <a:gd name="T43" fmla="*/ 3 h 37"/>
                  <a:gd name="T44" fmla="*/ 24 w 41"/>
                  <a:gd name="T45" fmla="*/ 5 h 37"/>
                  <a:gd name="T46" fmla="*/ 20 w 41"/>
                  <a:gd name="T47" fmla="*/ 7 h 37"/>
                  <a:gd name="T48" fmla="*/ 17 w 41"/>
                  <a:gd name="T49" fmla="*/ 8 h 37"/>
                  <a:gd name="T50" fmla="*/ 14 w 41"/>
                  <a:gd name="T51" fmla="*/ 11 h 37"/>
                  <a:gd name="T52" fmla="*/ 12 w 41"/>
                  <a:gd name="T53" fmla="*/ 14 h 37"/>
                  <a:gd name="T54" fmla="*/ 10 w 41"/>
                  <a:gd name="T55" fmla="*/ 17 h 37"/>
                  <a:gd name="T56" fmla="*/ 8 w 41"/>
                  <a:gd name="T57" fmla="*/ 20 h 37"/>
                  <a:gd name="T58" fmla="*/ 6 w 41"/>
                  <a:gd name="T59" fmla="*/ 23 h 37"/>
                  <a:gd name="T60" fmla="*/ 4 w 41"/>
                  <a:gd name="T61" fmla="*/ 27 h 37"/>
                  <a:gd name="T62" fmla="*/ 2 w 41"/>
                  <a:gd name="T63" fmla="*/ 29 h 37"/>
                  <a:gd name="T64" fmla="*/ 1 w 41"/>
                  <a:gd name="T65" fmla="*/ 33 h 37"/>
                  <a:gd name="T66" fmla="*/ 0 w 41"/>
                  <a:gd name="T67" fmla="*/ 37 h 37"/>
                  <a:gd name="T68" fmla="*/ 2 w 41"/>
                  <a:gd name="T69" fmla="*/ 37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37"/>
                  <a:gd name="T107" fmla="*/ 41 w 41"/>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37">
                    <a:moveTo>
                      <a:pt x="2" y="37"/>
                    </a:moveTo>
                    <a:lnTo>
                      <a:pt x="3" y="33"/>
                    </a:lnTo>
                    <a:lnTo>
                      <a:pt x="4" y="30"/>
                    </a:lnTo>
                    <a:lnTo>
                      <a:pt x="5" y="27"/>
                    </a:lnTo>
                    <a:lnTo>
                      <a:pt x="7" y="24"/>
                    </a:lnTo>
                    <a:lnTo>
                      <a:pt x="9" y="21"/>
                    </a:lnTo>
                    <a:lnTo>
                      <a:pt x="11" y="18"/>
                    </a:lnTo>
                    <a:lnTo>
                      <a:pt x="13" y="15"/>
                    </a:lnTo>
                    <a:lnTo>
                      <a:pt x="15" y="12"/>
                    </a:lnTo>
                    <a:lnTo>
                      <a:pt x="18" y="9"/>
                    </a:lnTo>
                    <a:lnTo>
                      <a:pt x="21" y="7"/>
                    </a:lnTo>
                    <a:lnTo>
                      <a:pt x="24" y="6"/>
                    </a:lnTo>
                    <a:lnTo>
                      <a:pt x="28" y="4"/>
                    </a:lnTo>
                    <a:lnTo>
                      <a:pt x="30" y="3"/>
                    </a:lnTo>
                    <a:lnTo>
                      <a:pt x="34" y="2"/>
                    </a:lnTo>
                    <a:lnTo>
                      <a:pt x="37" y="1"/>
                    </a:lnTo>
                    <a:lnTo>
                      <a:pt x="41" y="1"/>
                    </a:lnTo>
                    <a:lnTo>
                      <a:pt x="41" y="0"/>
                    </a:lnTo>
                    <a:lnTo>
                      <a:pt x="37" y="0"/>
                    </a:lnTo>
                    <a:lnTo>
                      <a:pt x="33" y="0"/>
                    </a:lnTo>
                    <a:lnTo>
                      <a:pt x="30" y="1"/>
                    </a:lnTo>
                    <a:lnTo>
                      <a:pt x="27" y="3"/>
                    </a:lnTo>
                    <a:lnTo>
                      <a:pt x="24" y="5"/>
                    </a:lnTo>
                    <a:lnTo>
                      <a:pt x="20" y="7"/>
                    </a:lnTo>
                    <a:lnTo>
                      <a:pt x="17" y="8"/>
                    </a:lnTo>
                    <a:lnTo>
                      <a:pt x="14" y="11"/>
                    </a:lnTo>
                    <a:lnTo>
                      <a:pt x="12" y="14"/>
                    </a:lnTo>
                    <a:lnTo>
                      <a:pt x="10" y="17"/>
                    </a:lnTo>
                    <a:lnTo>
                      <a:pt x="8" y="20"/>
                    </a:lnTo>
                    <a:lnTo>
                      <a:pt x="6" y="23"/>
                    </a:lnTo>
                    <a:lnTo>
                      <a:pt x="4" y="27"/>
                    </a:lnTo>
                    <a:lnTo>
                      <a:pt x="2" y="29"/>
                    </a:lnTo>
                    <a:lnTo>
                      <a:pt x="1" y="33"/>
                    </a:lnTo>
                    <a:lnTo>
                      <a:pt x="0" y="37"/>
                    </a:lnTo>
                    <a:lnTo>
                      <a:pt x="2" y="37"/>
                    </a:lnTo>
                    <a:close/>
                  </a:path>
                </a:pathLst>
              </a:custGeom>
              <a:solidFill>
                <a:srgbClr val="000000"/>
              </a:solidFill>
              <a:ln w="9525">
                <a:noFill/>
                <a:round/>
                <a:headEnd/>
                <a:tailEnd/>
              </a:ln>
            </p:spPr>
            <p:txBody>
              <a:bodyPr/>
              <a:lstStyle/>
              <a:p>
                <a:endParaRPr lang="en-US"/>
              </a:p>
            </p:txBody>
          </p:sp>
          <p:sp>
            <p:nvSpPr>
              <p:cNvPr id="3397" name="Freeform 759"/>
              <p:cNvSpPr>
                <a:spLocks/>
              </p:cNvSpPr>
              <p:nvPr/>
            </p:nvSpPr>
            <p:spPr bwMode="gray">
              <a:xfrm>
                <a:off x="3862" y="3391"/>
                <a:ext cx="10" cy="3"/>
              </a:xfrm>
              <a:custGeom>
                <a:avLst/>
                <a:gdLst>
                  <a:gd name="T0" fmla="*/ 0 w 10"/>
                  <a:gd name="T1" fmla="*/ 3 h 3"/>
                  <a:gd name="T2" fmla="*/ 2 w 10"/>
                  <a:gd name="T3" fmla="*/ 3 h 3"/>
                  <a:gd name="T4" fmla="*/ 3 w 10"/>
                  <a:gd name="T5" fmla="*/ 3 h 3"/>
                  <a:gd name="T6" fmla="*/ 4 w 10"/>
                  <a:gd name="T7" fmla="*/ 2 h 3"/>
                  <a:gd name="T8" fmla="*/ 6 w 10"/>
                  <a:gd name="T9" fmla="*/ 2 h 3"/>
                  <a:gd name="T10" fmla="*/ 6 w 10"/>
                  <a:gd name="T11" fmla="*/ 2 h 3"/>
                  <a:gd name="T12" fmla="*/ 8 w 10"/>
                  <a:gd name="T13" fmla="*/ 1 h 3"/>
                  <a:gd name="T14" fmla="*/ 9 w 10"/>
                  <a:gd name="T15" fmla="*/ 1 h 3"/>
                  <a:gd name="T16" fmla="*/ 10 w 10"/>
                  <a:gd name="T17" fmla="*/ 0 h 3"/>
                  <a:gd name="T18" fmla="*/ 10 w 10"/>
                  <a:gd name="T19" fmla="*/ 0 h 3"/>
                  <a:gd name="T20" fmla="*/ 9 w 10"/>
                  <a:gd name="T21" fmla="*/ 0 h 3"/>
                  <a:gd name="T22" fmla="*/ 7 w 10"/>
                  <a:gd name="T23" fmla="*/ 0 h 3"/>
                  <a:gd name="T24" fmla="*/ 6 w 10"/>
                  <a:gd name="T25" fmla="*/ 0 h 3"/>
                  <a:gd name="T26" fmla="*/ 6 w 10"/>
                  <a:gd name="T27" fmla="*/ 1 h 3"/>
                  <a:gd name="T28" fmla="*/ 4 w 10"/>
                  <a:gd name="T29" fmla="*/ 1 h 3"/>
                  <a:gd name="T30" fmla="*/ 3 w 10"/>
                  <a:gd name="T31" fmla="*/ 1 h 3"/>
                  <a:gd name="T32" fmla="*/ 1 w 10"/>
                  <a:gd name="T33" fmla="*/ 2 h 3"/>
                  <a:gd name="T34" fmla="*/ 0 w 10"/>
                  <a:gd name="T35" fmla="*/ 2 h 3"/>
                  <a:gd name="T36" fmla="*/ 0 w 10"/>
                  <a:gd name="T37" fmla="*/ 3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3"/>
                  <a:gd name="T59" fmla="*/ 10 w 10"/>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3">
                    <a:moveTo>
                      <a:pt x="0" y="3"/>
                    </a:moveTo>
                    <a:lnTo>
                      <a:pt x="2" y="3"/>
                    </a:lnTo>
                    <a:lnTo>
                      <a:pt x="3" y="3"/>
                    </a:lnTo>
                    <a:lnTo>
                      <a:pt x="4" y="2"/>
                    </a:lnTo>
                    <a:lnTo>
                      <a:pt x="6" y="2"/>
                    </a:lnTo>
                    <a:lnTo>
                      <a:pt x="8" y="1"/>
                    </a:lnTo>
                    <a:lnTo>
                      <a:pt x="9" y="1"/>
                    </a:lnTo>
                    <a:lnTo>
                      <a:pt x="10" y="0"/>
                    </a:lnTo>
                    <a:lnTo>
                      <a:pt x="9" y="0"/>
                    </a:lnTo>
                    <a:lnTo>
                      <a:pt x="7" y="0"/>
                    </a:lnTo>
                    <a:lnTo>
                      <a:pt x="6" y="0"/>
                    </a:lnTo>
                    <a:lnTo>
                      <a:pt x="6" y="1"/>
                    </a:lnTo>
                    <a:lnTo>
                      <a:pt x="4" y="1"/>
                    </a:lnTo>
                    <a:lnTo>
                      <a:pt x="3" y="1"/>
                    </a:lnTo>
                    <a:lnTo>
                      <a:pt x="1" y="2"/>
                    </a:lnTo>
                    <a:lnTo>
                      <a:pt x="0" y="2"/>
                    </a:lnTo>
                    <a:lnTo>
                      <a:pt x="0" y="3"/>
                    </a:lnTo>
                    <a:close/>
                  </a:path>
                </a:pathLst>
              </a:custGeom>
              <a:solidFill>
                <a:srgbClr val="000000"/>
              </a:solidFill>
              <a:ln w="9525">
                <a:noFill/>
                <a:round/>
                <a:headEnd/>
                <a:tailEnd/>
              </a:ln>
            </p:spPr>
            <p:txBody>
              <a:bodyPr/>
              <a:lstStyle/>
              <a:p>
                <a:endParaRPr lang="en-US"/>
              </a:p>
            </p:txBody>
          </p:sp>
          <p:sp>
            <p:nvSpPr>
              <p:cNvPr id="3398" name="Freeform 760"/>
              <p:cNvSpPr>
                <a:spLocks/>
              </p:cNvSpPr>
              <p:nvPr/>
            </p:nvSpPr>
            <p:spPr bwMode="gray">
              <a:xfrm>
                <a:off x="3901" y="3451"/>
                <a:ext cx="1" cy="1"/>
              </a:xfrm>
              <a:custGeom>
                <a:avLst/>
                <a:gdLst>
                  <a:gd name="T0" fmla="*/ 0 w 1"/>
                  <a:gd name="T1" fmla="*/ 0 h 1"/>
                  <a:gd name="T2" fmla="*/ 0 w 1"/>
                  <a:gd name="T3" fmla="*/ 1 h 1"/>
                  <a:gd name="T4" fmla="*/ 0 w 1"/>
                  <a:gd name="T5" fmla="*/ 1 h 1"/>
                  <a:gd name="T6" fmla="*/ 1 w 1"/>
                  <a:gd name="T7" fmla="*/ 1 h 1"/>
                  <a:gd name="T8" fmla="*/ 1 w 1"/>
                  <a:gd name="T9" fmla="*/ 1 h 1"/>
                  <a:gd name="T10" fmla="*/ 1 w 1"/>
                  <a:gd name="T11" fmla="*/ 1 h 1"/>
                  <a:gd name="T12" fmla="*/ 1 w 1"/>
                  <a:gd name="T13" fmla="*/ 0 h 1"/>
                  <a:gd name="T14" fmla="*/ 1 w 1"/>
                  <a:gd name="T15" fmla="*/ 0 h 1"/>
                  <a:gd name="T16" fmla="*/ 1 w 1"/>
                  <a:gd name="T17" fmla="*/ 0 h 1"/>
                  <a:gd name="T18" fmla="*/ 0 w 1"/>
                  <a:gd name="T19" fmla="*/ 0 h 1"/>
                  <a:gd name="T20" fmla="*/ 0 w 1"/>
                  <a:gd name="T21" fmla="*/ 0 h 1"/>
                  <a:gd name="T22" fmla="*/ 0 w 1"/>
                  <a:gd name="T23" fmla="*/ 1 h 1"/>
                  <a:gd name="T24" fmla="*/ 0 w 1"/>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
                  <a:gd name="T41" fmla="*/ 1 w 1"/>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
                    <a:moveTo>
                      <a:pt x="0" y="0"/>
                    </a:moveTo>
                    <a:lnTo>
                      <a:pt x="0" y="1"/>
                    </a:lnTo>
                    <a:lnTo>
                      <a:pt x="1" y="1"/>
                    </a:lnTo>
                    <a:lnTo>
                      <a:pt x="1" y="0"/>
                    </a:lnTo>
                    <a:lnTo>
                      <a:pt x="0" y="0"/>
                    </a:lnTo>
                    <a:lnTo>
                      <a:pt x="0" y="1"/>
                    </a:lnTo>
                    <a:lnTo>
                      <a:pt x="0" y="0"/>
                    </a:lnTo>
                    <a:close/>
                  </a:path>
                </a:pathLst>
              </a:custGeom>
              <a:solidFill>
                <a:srgbClr val="000000"/>
              </a:solidFill>
              <a:ln w="9525">
                <a:noFill/>
                <a:round/>
                <a:headEnd/>
                <a:tailEnd/>
              </a:ln>
            </p:spPr>
            <p:txBody>
              <a:bodyPr/>
              <a:lstStyle/>
              <a:p>
                <a:endParaRPr lang="en-US"/>
              </a:p>
            </p:txBody>
          </p:sp>
          <p:sp>
            <p:nvSpPr>
              <p:cNvPr id="3399" name="Freeform 761"/>
              <p:cNvSpPr>
                <a:spLocks/>
              </p:cNvSpPr>
              <p:nvPr/>
            </p:nvSpPr>
            <p:spPr bwMode="gray">
              <a:xfrm>
                <a:off x="3901" y="3451"/>
                <a:ext cx="36" cy="3"/>
              </a:xfrm>
              <a:custGeom>
                <a:avLst/>
                <a:gdLst>
                  <a:gd name="T0" fmla="*/ 36 w 36"/>
                  <a:gd name="T1" fmla="*/ 1 h 3"/>
                  <a:gd name="T2" fmla="*/ 36 w 36"/>
                  <a:gd name="T3" fmla="*/ 1 h 3"/>
                  <a:gd name="T4" fmla="*/ 34 w 36"/>
                  <a:gd name="T5" fmla="*/ 1 h 3"/>
                  <a:gd name="T6" fmla="*/ 33 w 36"/>
                  <a:gd name="T7" fmla="*/ 1 h 3"/>
                  <a:gd name="T8" fmla="*/ 30 w 36"/>
                  <a:gd name="T9" fmla="*/ 1 h 3"/>
                  <a:gd name="T10" fmla="*/ 28 w 36"/>
                  <a:gd name="T11" fmla="*/ 1 h 3"/>
                  <a:gd name="T12" fmla="*/ 25 w 36"/>
                  <a:gd name="T13" fmla="*/ 1 h 3"/>
                  <a:gd name="T14" fmla="*/ 23 w 36"/>
                  <a:gd name="T15" fmla="*/ 1 h 3"/>
                  <a:gd name="T16" fmla="*/ 21 w 36"/>
                  <a:gd name="T17" fmla="*/ 1 h 3"/>
                  <a:gd name="T18" fmla="*/ 18 w 36"/>
                  <a:gd name="T19" fmla="*/ 1 h 3"/>
                  <a:gd name="T20" fmla="*/ 17 w 36"/>
                  <a:gd name="T21" fmla="*/ 1 h 3"/>
                  <a:gd name="T22" fmla="*/ 14 w 36"/>
                  <a:gd name="T23" fmla="*/ 1 h 3"/>
                  <a:gd name="T24" fmla="*/ 12 w 36"/>
                  <a:gd name="T25" fmla="*/ 1 h 3"/>
                  <a:gd name="T26" fmla="*/ 10 w 36"/>
                  <a:gd name="T27" fmla="*/ 1 h 3"/>
                  <a:gd name="T28" fmla="*/ 7 w 36"/>
                  <a:gd name="T29" fmla="*/ 0 h 3"/>
                  <a:gd name="T30" fmla="*/ 5 w 36"/>
                  <a:gd name="T31" fmla="*/ 0 h 3"/>
                  <a:gd name="T32" fmla="*/ 3 w 36"/>
                  <a:gd name="T33" fmla="*/ 0 h 3"/>
                  <a:gd name="T34" fmla="*/ 0 w 36"/>
                  <a:gd name="T35" fmla="*/ 0 h 3"/>
                  <a:gd name="T36" fmla="*/ 0 w 36"/>
                  <a:gd name="T37" fmla="*/ 1 h 3"/>
                  <a:gd name="T38" fmla="*/ 3 w 36"/>
                  <a:gd name="T39" fmla="*/ 1 h 3"/>
                  <a:gd name="T40" fmla="*/ 5 w 36"/>
                  <a:gd name="T41" fmla="*/ 1 h 3"/>
                  <a:gd name="T42" fmla="*/ 7 w 36"/>
                  <a:gd name="T43" fmla="*/ 1 h 3"/>
                  <a:gd name="T44" fmla="*/ 10 w 36"/>
                  <a:gd name="T45" fmla="*/ 1 h 3"/>
                  <a:gd name="T46" fmla="*/ 12 w 36"/>
                  <a:gd name="T47" fmla="*/ 1 h 3"/>
                  <a:gd name="T48" fmla="*/ 14 w 36"/>
                  <a:gd name="T49" fmla="*/ 1 h 3"/>
                  <a:gd name="T50" fmla="*/ 17 w 36"/>
                  <a:gd name="T51" fmla="*/ 2 h 3"/>
                  <a:gd name="T52" fmla="*/ 18 w 36"/>
                  <a:gd name="T53" fmla="*/ 2 h 3"/>
                  <a:gd name="T54" fmla="*/ 21 w 36"/>
                  <a:gd name="T55" fmla="*/ 2 h 3"/>
                  <a:gd name="T56" fmla="*/ 23 w 36"/>
                  <a:gd name="T57" fmla="*/ 2 h 3"/>
                  <a:gd name="T58" fmla="*/ 25 w 36"/>
                  <a:gd name="T59" fmla="*/ 3 h 3"/>
                  <a:gd name="T60" fmla="*/ 28 w 36"/>
                  <a:gd name="T61" fmla="*/ 3 h 3"/>
                  <a:gd name="T62" fmla="*/ 30 w 36"/>
                  <a:gd name="T63" fmla="*/ 3 h 3"/>
                  <a:gd name="T64" fmla="*/ 33 w 36"/>
                  <a:gd name="T65" fmla="*/ 2 h 3"/>
                  <a:gd name="T66" fmla="*/ 34 w 36"/>
                  <a:gd name="T67" fmla="*/ 2 h 3"/>
                  <a:gd name="T68" fmla="*/ 36 w 36"/>
                  <a:gd name="T69" fmla="*/ 2 h 3"/>
                  <a:gd name="T70" fmla="*/ 36 w 36"/>
                  <a:gd name="T71" fmla="*/ 2 h 3"/>
                  <a:gd name="T72" fmla="*/ 36 w 36"/>
                  <a:gd name="T73" fmla="*/ 1 h 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
                  <a:gd name="T113" fmla="*/ 36 w 36"/>
                  <a:gd name="T114" fmla="*/ 3 h 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
                    <a:moveTo>
                      <a:pt x="36" y="1"/>
                    </a:moveTo>
                    <a:lnTo>
                      <a:pt x="36" y="1"/>
                    </a:lnTo>
                    <a:lnTo>
                      <a:pt x="34" y="1"/>
                    </a:lnTo>
                    <a:lnTo>
                      <a:pt x="33" y="1"/>
                    </a:lnTo>
                    <a:lnTo>
                      <a:pt x="30" y="1"/>
                    </a:lnTo>
                    <a:lnTo>
                      <a:pt x="28" y="1"/>
                    </a:lnTo>
                    <a:lnTo>
                      <a:pt x="25" y="1"/>
                    </a:lnTo>
                    <a:lnTo>
                      <a:pt x="23" y="1"/>
                    </a:lnTo>
                    <a:lnTo>
                      <a:pt x="21" y="1"/>
                    </a:lnTo>
                    <a:lnTo>
                      <a:pt x="18" y="1"/>
                    </a:lnTo>
                    <a:lnTo>
                      <a:pt x="17" y="1"/>
                    </a:lnTo>
                    <a:lnTo>
                      <a:pt x="14" y="1"/>
                    </a:lnTo>
                    <a:lnTo>
                      <a:pt x="12" y="1"/>
                    </a:lnTo>
                    <a:lnTo>
                      <a:pt x="10" y="1"/>
                    </a:lnTo>
                    <a:lnTo>
                      <a:pt x="7" y="0"/>
                    </a:lnTo>
                    <a:lnTo>
                      <a:pt x="5" y="0"/>
                    </a:lnTo>
                    <a:lnTo>
                      <a:pt x="3" y="0"/>
                    </a:lnTo>
                    <a:lnTo>
                      <a:pt x="0" y="0"/>
                    </a:lnTo>
                    <a:lnTo>
                      <a:pt x="0" y="1"/>
                    </a:lnTo>
                    <a:lnTo>
                      <a:pt x="3" y="1"/>
                    </a:lnTo>
                    <a:lnTo>
                      <a:pt x="5" y="1"/>
                    </a:lnTo>
                    <a:lnTo>
                      <a:pt x="7" y="1"/>
                    </a:lnTo>
                    <a:lnTo>
                      <a:pt x="10" y="1"/>
                    </a:lnTo>
                    <a:lnTo>
                      <a:pt x="12" y="1"/>
                    </a:lnTo>
                    <a:lnTo>
                      <a:pt x="14" y="1"/>
                    </a:lnTo>
                    <a:lnTo>
                      <a:pt x="17" y="2"/>
                    </a:lnTo>
                    <a:lnTo>
                      <a:pt x="18" y="2"/>
                    </a:lnTo>
                    <a:lnTo>
                      <a:pt x="21" y="2"/>
                    </a:lnTo>
                    <a:lnTo>
                      <a:pt x="23" y="2"/>
                    </a:lnTo>
                    <a:lnTo>
                      <a:pt x="25" y="3"/>
                    </a:lnTo>
                    <a:lnTo>
                      <a:pt x="28" y="3"/>
                    </a:lnTo>
                    <a:lnTo>
                      <a:pt x="30" y="3"/>
                    </a:lnTo>
                    <a:lnTo>
                      <a:pt x="33" y="2"/>
                    </a:lnTo>
                    <a:lnTo>
                      <a:pt x="34" y="2"/>
                    </a:lnTo>
                    <a:lnTo>
                      <a:pt x="36" y="2"/>
                    </a:lnTo>
                    <a:lnTo>
                      <a:pt x="36" y="1"/>
                    </a:lnTo>
                    <a:close/>
                  </a:path>
                </a:pathLst>
              </a:custGeom>
              <a:solidFill>
                <a:srgbClr val="000000"/>
              </a:solidFill>
              <a:ln w="9525">
                <a:noFill/>
                <a:round/>
                <a:headEnd/>
                <a:tailEnd/>
              </a:ln>
            </p:spPr>
            <p:txBody>
              <a:bodyPr/>
              <a:lstStyle/>
              <a:p>
                <a:endParaRPr lang="en-US"/>
              </a:p>
            </p:txBody>
          </p:sp>
          <p:sp>
            <p:nvSpPr>
              <p:cNvPr id="3400" name="Freeform 762"/>
              <p:cNvSpPr>
                <a:spLocks/>
              </p:cNvSpPr>
              <p:nvPr/>
            </p:nvSpPr>
            <p:spPr bwMode="gray">
              <a:xfrm>
                <a:off x="3937" y="3447"/>
                <a:ext cx="6" cy="6"/>
              </a:xfrm>
              <a:custGeom>
                <a:avLst/>
                <a:gdLst>
                  <a:gd name="T0" fmla="*/ 6 w 6"/>
                  <a:gd name="T1" fmla="*/ 1 h 6"/>
                  <a:gd name="T2" fmla="*/ 5 w 6"/>
                  <a:gd name="T3" fmla="*/ 0 h 6"/>
                  <a:gd name="T4" fmla="*/ 4 w 6"/>
                  <a:gd name="T5" fmla="*/ 2 h 6"/>
                  <a:gd name="T6" fmla="*/ 4 w 6"/>
                  <a:gd name="T7" fmla="*/ 2 h 6"/>
                  <a:gd name="T8" fmla="*/ 3 w 6"/>
                  <a:gd name="T9" fmla="*/ 3 h 6"/>
                  <a:gd name="T10" fmla="*/ 3 w 6"/>
                  <a:gd name="T11" fmla="*/ 4 h 6"/>
                  <a:gd name="T12" fmla="*/ 2 w 6"/>
                  <a:gd name="T13" fmla="*/ 4 h 6"/>
                  <a:gd name="T14" fmla="*/ 2 w 6"/>
                  <a:gd name="T15" fmla="*/ 5 h 6"/>
                  <a:gd name="T16" fmla="*/ 1 w 6"/>
                  <a:gd name="T17" fmla="*/ 5 h 6"/>
                  <a:gd name="T18" fmla="*/ 0 w 6"/>
                  <a:gd name="T19" fmla="*/ 5 h 6"/>
                  <a:gd name="T20" fmla="*/ 0 w 6"/>
                  <a:gd name="T21" fmla="*/ 6 h 6"/>
                  <a:gd name="T22" fmla="*/ 2 w 6"/>
                  <a:gd name="T23" fmla="*/ 5 h 6"/>
                  <a:gd name="T24" fmla="*/ 2 w 6"/>
                  <a:gd name="T25" fmla="*/ 5 h 6"/>
                  <a:gd name="T26" fmla="*/ 3 w 6"/>
                  <a:gd name="T27" fmla="*/ 5 h 6"/>
                  <a:gd name="T28" fmla="*/ 4 w 6"/>
                  <a:gd name="T29" fmla="*/ 5 h 6"/>
                  <a:gd name="T30" fmla="*/ 5 w 6"/>
                  <a:gd name="T31" fmla="*/ 4 h 6"/>
                  <a:gd name="T32" fmla="*/ 5 w 6"/>
                  <a:gd name="T33" fmla="*/ 3 h 6"/>
                  <a:gd name="T34" fmla="*/ 6 w 6"/>
                  <a:gd name="T35" fmla="*/ 2 h 6"/>
                  <a:gd name="T36" fmla="*/ 6 w 6"/>
                  <a:gd name="T37" fmla="*/ 1 h 6"/>
                  <a:gd name="T38" fmla="*/ 5 w 6"/>
                  <a:gd name="T39" fmla="*/ 0 h 6"/>
                  <a:gd name="T40" fmla="*/ 6 w 6"/>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6"/>
                  <a:gd name="T65" fmla="*/ 6 w 6"/>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6">
                    <a:moveTo>
                      <a:pt x="6" y="1"/>
                    </a:moveTo>
                    <a:lnTo>
                      <a:pt x="5" y="0"/>
                    </a:lnTo>
                    <a:lnTo>
                      <a:pt x="4" y="2"/>
                    </a:lnTo>
                    <a:lnTo>
                      <a:pt x="3" y="3"/>
                    </a:lnTo>
                    <a:lnTo>
                      <a:pt x="3" y="4"/>
                    </a:lnTo>
                    <a:lnTo>
                      <a:pt x="2" y="4"/>
                    </a:lnTo>
                    <a:lnTo>
                      <a:pt x="2" y="5"/>
                    </a:lnTo>
                    <a:lnTo>
                      <a:pt x="1" y="5"/>
                    </a:lnTo>
                    <a:lnTo>
                      <a:pt x="0" y="5"/>
                    </a:lnTo>
                    <a:lnTo>
                      <a:pt x="0" y="6"/>
                    </a:lnTo>
                    <a:lnTo>
                      <a:pt x="2" y="5"/>
                    </a:lnTo>
                    <a:lnTo>
                      <a:pt x="3" y="5"/>
                    </a:lnTo>
                    <a:lnTo>
                      <a:pt x="4" y="5"/>
                    </a:lnTo>
                    <a:lnTo>
                      <a:pt x="5" y="4"/>
                    </a:lnTo>
                    <a:lnTo>
                      <a:pt x="5" y="3"/>
                    </a:lnTo>
                    <a:lnTo>
                      <a:pt x="6" y="2"/>
                    </a:lnTo>
                    <a:lnTo>
                      <a:pt x="6" y="1"/>
                    </a:lnTo>
                    <a:lnTo>
                      <a:pt x="5" y="0"/>
                    </a:lnTo>
                    <a:lnTo>
                      <a:pt x="6" y="1"/>
                    </a:lnTo>
                    <a:close/>
                  </a:path>
                </a:pathLst>
              </a:custGeom>
              <a:solidFill>
                <a:srgbClr val="000000"/>
              </a:solidFill>
              <a:ln w="9525">
                <a:noFill/>
                <a:round/>
                <a:headEnd/>
                <a:tailEnd/>
              </a:ln>
            </p:spPr>
            <p:txBody>
              <a:bodyPr/>
              <a:lstStyle/>
              <a:p>
                <a:endParaRPr lang="en-US"/>
              </a:p>
            </p:txBody>
          </p:sp>
          <p:sp>
            <p:nvSpPr>
              <p:cNvPr id="3401" name="Freeform 763"/>
              <p:cNvSpPr>
                <a:spLocks/>
              </p:cNvSpPr>
              <p:nvPr/>
            </p:nvSpPr>
            <p:spPr bwMode="gray">
              <a:xfrm>
                <a:off x="3929" y="3447"/>
                <a:ext cx="14" cy="5"/>
              </a:xfrm>
              <a:custGeom>
                <a:avLst/>
                <a:gdLst>
                  <a:gd name="T0" fmla="*/ 0 w 14"/>
                  <a:gd name="T1" fmla="*/ 2 h 5"/>
                  <a:gd name="T2" fmla="*/ 2 w 14"/>
                  <a:gd name="T3" fmla="*/ 3 h 5"/>
                  <a:gd name="T4" fmla="*/ 4 w 14"/>
                  <a:gd name="T5" fmla="*/ 4 h 5"/>
                  <a:gd name="T6" fmla="*/ 6 w 14"/>
                  <a:gd name="T7" fmla="*/ 5 h 5"/>
                  <a:gd name="T8" fmla="*/ 7 w 14"/>
                  <a:gd name="T9" fmla="*/ 5 h 5"/>
                  <a:gd name="T10" fmla="*/ 9 w 14"/>
                  <a:gd name="T11" fmla="*/ 5 h 5"/>
                  <a:gd name="T12" fmla="*/ 11 w 14"/>
                  <a:gd name="T13" fmla="*/ 5 h 5"/>
                  <a:gd name="T14" fmla="*/ 13 w 14"/>
                  <a:gd name="T15" fmla="*/ 3 h 5"/>
                  <a:gd name="T16" fmla="*/ 14 w 14"/>
                  <a:gd name="T17" fmla="*/ 1 h 5"/>
                  <a:gd name="T18" fmla="*/ 13 w 14"/>
                  <a:gd name="T19" fmla="*/ 0 h 5"/>
                  <a:gd name="T20" fmla="*/ 12 w 14"/>
                  <a:gd name="T21" fmla="*/ 2 h 5"/>
                  <a:gd name="T22" fmla="*/ 10 w 14"/>
                  <a:gd name="T23" fmla="*/ 3 h 5"/>
                  <a:gd name="T24" fmla="*/ 9 w 14"/>
                  <a:gd name="T25" fmla="*/ 4 h 5"/>
                  <a:gd name="T26" fmla="*/ 7 w 14"/>
                  <a:gd name="T27" fmla="*/ 4 h 5"/>
                  <a:gd name="T28" fmla="*/ 6 w 14"/>
                  <a:gd name="T29" fmla="*/ 4 h 5"/>
                  <a:gd name="T30" fmla="*/ 4 w 14"/>
                  <a:gd name="T31" fmla="*/ 3 h 5"/>
                  <a:gd name="T32" fmla="*/ 2 w 14"/>
                  <a:gd name="T33" fmla="*/ 2 h 5"/>
                  <a:gd name="T34" fmla="*/ 0 w 14"/>
                  <a:gd name="T35" fmla="*/ 1 h 5"/>
                  <a:gd name="T36" fmla="*/ 0 w 14"/>
                  <a:gd name="T37" fmla="*/ 2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5"/>
                  <a:gd name="T59" fmla="*/ 14 w 14"/>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5">
                    <a:moveTo>
                      <a:pt x="0" y="2"/>
                    </a:moveTo>
                    <a:lnTo>
                      <a:pt x="2" y="3"/>
                    </a:lnTo>
                    <a:lnTo>
                      <a:pt x="4" y="4"/>
                    </a:lnTo>
                    <a:lnTo>
                      <a:pt x="6" y="5"/>
                    </a:lnTo>
                    <a:lnTo>
                      <a:pt x="7" y="5"/>
                    </a:lnTo>
                    <a:lnTo>
                      <a:pt x="9" y="5"/>
                    </a:lnTo>
                    <a:lnTo>
                      <a:pt x="11" y="5"/>
                    </a:lnTo>
                    <a:lnTo>
                      <a:pt x="13" y="3"/>
                    </a:lnTo>
                    <a:lnTo>
                      <a:pt x="14" y="1"/>
                    </a:lnTo>
                    <a:lnTo>
                      <a:pt x="13" y="0"/>
                    </a:lnTo>
                    <a:lnTo>
                      <a:pt x="12" y="2"/>
                    </a:lnTo>
                    <a:lnTo>
                      <a:pt x="10" y="3"/>
                    </a:lnTo>
                    <a:lnTo>
                      <a:pt x="9" y="4"/>
                    </a:lnTo>
                    <a:lnTo>
                      <a:pt x="7" y="4"/>
                    </a:lnTo>
                    <a:lnTo>
                      <a:pt x="6" y="4"/>
                    </a:lnTo>
                    <a:lnTo>
                      <a:pt x="4" y="3"/>
                    </a:lnTo>
                    <a:lnTo>
                      <a:pt x="2" y="2"/>
                    </a:lnTo>
                    <a:lnTo>
                      <a:pt x="0" y="1"/>
                    </a:lnTo>
                    <a:lnTo>
                      <a:pt x="0" y="2"/>
                    </a:lnTo>
                    <a:close/>
                  </a:path>
                </a:pathLst>
              </a:custGeom>
              <a:solidFill>
                <a:srgbClr val="000000"/>
              </a:solidFill>
              <a:ln w="9525">
                <a:noFill/>
                <a:round/>
                <a:headEnd/>
                <a:tailEnd/>
              </a:ln>
            </p:spPr>
            <p:txBody>
              <a:bodyPr/>
              <a:lstStyle/>
              <a:p>
                <a:endParaRPr lang="en-US"/>
              </a:p>
            </p:txBody>
          </p:sp>
          <p:sp>
            <p:nvSpPr>
              <p:cNvPr id="3402" name="Freeform 764"/>
              <p:cNvSpPr>
                <a:spLocks/>
              </p:cNvSpPr>
              <p:nvPr/>
            </p:nvSpPr>
            <p:spPr bwMode="gray">
              <a:xfrm>
                <a:off x="3923" y="3463"/>
                <a:ext cx="30" cy="7"/>
              </a:xfrm>
              <a:custGeom>
                <a:avLst/>
                <a:gdLst>
                  <a:gd name="T0" fmla="*/ 0 w 30"/>
                  <a:gd name="T1" fmla="*/ 1 h 7"/>
                  <a:gd name="T2" fmla="*/ 2 w 30"/>
                  <a:gd name="T3" fmla="*/ 1 h 7"/>
                  <a:gd name="T4" fmla="*/ 4 w 30"/>
                  <a:gd name="T5" fmla="*/ 2 h 7"/>
                  <a:gd name="T6" fmla="*/ 6 w 30"/>
                  <a:gd name="T7" fmla="*/ 2 h 7"/>
                  <a:gd name="T8" fmla="*/ 8 w 30"/>
                  <a:gd name="T9" fmla="*/ 3 h 7"/>
                  <a:gd name="T10" fmla="*/ 10 w 30"/>
                  <a:gd name="T11" fmla="*/ 3 h 7"/>
                  <a:gd name="T12" fmla="*/ 11 w 30"/>
                  <a:gd name="T13" fmla="*/ 4 h 7"/>
                  <a:gd name="T14" fmla="*/ 12 w 30"/>
                  <a:gd name="T15" fmla="*/ 4 h 7"/>
                  <a:gd name="T16" fmla="*/ 14 w 30"/>
                  <a:gd name="T17" fmla="*/ 5 h 7"/>
                  <a:gd name="T18" fmla="*/ 16 w 30"/>
                  <a:gd name="T19" fmla="*/ 5 h 7"/>
                  <a:gd name="T20" fmla="*/ 18 w 30"/>
                  <a:gd name="T21" fmla="*/ 6 h 7"/>
                  <a:gd name="T22" fmla="*/ 20 w 30"/>
                  <a:gd name="T23" fmla="*/ 6 h 7"/>
                  <a:gd name="T24" fmla="*/ 22 w 30"/>
                  <a:gd name="T25" fmla="*/ 6 h 7"/>
                  <a:gd name="T26" fmla="*/ 24 w 30"/>
                  <a:gd name="T27" fmla="*/ 7 h 7"/>
                  <a:gd name="T28" fmla="*/ 26 w 30"/>
                  <a:gd name="T29" fmla="*/ 6 h 7"/>
                  <a:gd name="T30" fmla="*/ 28 w 30"/>
                  <a:gd name="T31" fmla="*/ 6 h 7"/>
                  <a:gd name="T32" fmla="*/ 30 w 30"/>
                  <a:gd name="T33" fmla="*/ 5 h 7"/>
                  <a:gd name="T34" fmla="*/ 29 w 30"/>
                  <a:gd name="T35" fmla="*/ 4 h 7"/>
                  <a:gd name="T36" fmla="*/ 28 w 30"/>
                  <a:gd name="T37" fmla="*/ 5 h 7"/>
                  <a:gd name="T38" fmla="*/ 26 w 30"/>
                  <a:gd name="T39" fmla="*/ 5 h 7"/>
                  <a:gd name="T40" fmla="*/ 24 w 30"/>
                  <a:gd name="T41" fmla="*/ 5 h 7"/>
                  <a:gd name="T42" fmla="*/ 22 w 30"/>
                  <a:gd name="T43" fmla="*/ 5 h 7"/>
                  <a:gd name="T44" fmla="*/ 20 w 30"/>
                  <a:gd name="T45" fmla="*/ 5 h 7"/>
                  <a:gd name="T46" fmla="*/ 18 w 30"/>
                  <a:gd name="T47" fmla="*/ 4 h 7"/>
                  <a:gd name="T48" fmla="*/ 16 w 30"/>
                  <a:gd name="T49" fmla="*/ 4 h 7"/>
                  <a:gd name="T50" fmla="*/ 15 w 30"/>
                  <a:gd name="T51" fmla="*/ 3 h 7"/>
                  <a:gd name="T52" fmla="*/ 13 w 30"/>
                  <a:gd name="T53" fmla="*/ 3 h 7"/>
                  <a:gd name="T54" fmla="*/ 12 w 30"/>
                  <a:gd name="T55" fmla="*/ 2 h 7"/>
                  <a:gd name="T56" fmla="*/ 10 w 30"/>
                  <a:gd name="T57" fmla="*/ 2 h 7"/>
                  <a:gd name="T58" fmla="*/ 8 w 30"/>
                  <a:gd name="T59" fmla="*/ 1 h 7"/>
                  <a:gd name="T60" fmla="*/ 6 w 30"/>
                  <a:gd name="T61" fmla="*/ 1 h 7"/>
                  <a:gd name="T62" fmla="*/ 4 w 30"/>
                  <a:gd name="T63" fmla="*/ 0 h 7"/>
                  <a:gd name="T64" fmla="*/ 2 w 30"/>
                  <a:gd name="T65" fmla="*/ 0 h 7"/>
                  <a:gd name="T66" fmla="*/ 0 w 30"/>
                  <a:gd name="T67" fmla="*/ 0 h 7"/>
                  <a:gd name="T68" fmla="*/ 0 w 30"/>
                  <a:gd name="T69" fmla="*/ 1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7"/>
                  <a:gd name="T107" fmla="*/ 30 w 30"/>
                  <a:gd name="T108" fmla="*/ 7 h 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7">
                    <a:moveTo>
                      <a:pt x="0" y="1"/>
                    </a:moveTo>
                    <a:lnTo>
                      <a:pt x="2" y="1"/>
                    </a:lnTo>
                    <a:lnTo>
                      <a:pt x="4" y="2"/>
                    </a:lnTo>
                    <a:lnTo>
                      <a:pt x="6" y="2"/>
                    </a:lnTo>
                    <a:lnTo>
                      <a:pt x="8" y="3"/>
                    </a:lnTo>
                    <a:lnTo>
                      <a:pt x="10" y="3"/>
                    </a:lnTo>
                    <a:lnTo>
                      <a:pt x="11" y="4"/>
                    </a:lnTo>
                    <a:lnTo>
                      <a:pt x="12" y="4"/>
                    </a:lnTo>
                    <a:lnTo>
                      <a:pt x="14" y="5"/>
                    </a:lnTo>
                    <a:lnTo>
                      <a:pt x="16" y="5"/>
                    </a:lnTo>
                    <a:lnTo>
                      <a:pt x="18" y="6"/>
                    </a:lnTo>
                    <a:lnTo>
                      <a:pt x="20" y="6"/>
                    </a:lnTo>
                    <a:lnTo>
                      <a:pt x="22" y="6"/>
                    </a:lnTo>
                    <a:lnTo>
                      <a:pt x="24" y="7"/>
                    </a:lnTo>
                    <a:lnTo>
                      <a:pt x="26" y="6"/>
                    </a:lnTo>
                    <a:lnTo>
                      <a:pt x="28" y="6"/>
                    </a:lnTo>
                    <a:lnTo>
                      <a:pt x="30" y="5"/>
                    </a:lnTo>
                    <a:lnTo>
                      <a:pt x="29" y="4"/>
                    </a:lnTo>
                    <a:lnTo>
                      <a:pt x="28" y="5"/>
                    </a:lnTo>
                    <a:lnTo>
                      <a:pt x="26" y="5"/>
                    </a:lnTo>
                    <a:lnTo>
                      <a:pt x="24" y="5"/>
                    </a:lnTo>
                    <a:lnTo>
                      <a:pt x="22" y="5"/>
                    </a:lnTo>
                    <a:lnTo>
                      <a:pt x="20" y="5"/>
                    </a:lnTo>
                    <a:lnTo>
                      <a:pt x="18" y="4"/>
                    </a:lnTo>
                    <a:lnTo>
                      <a:pt x="16" y="4"/>
                    </a:lnTo>
                    <a:lnTo>
                      <a:pt x="15" y="3"/>
                    </a:lnTo>
                    <a:lnTo>
                      <a:pt x="13" y="3"/>
                    </a:lnTo>
                    <a:lnTo>
                      <a:pt x="12" y="2"/>
                    </a:lnTo>
                    <a:lnTo>
                      <a:pt x="10" y="2"/>
                    </a:lnTo>
                    <a:lnTo>
                      <a:pt x="8" y="1"/>
                    </a:lnTo>
                    <a:lnTo>
                      <a:pt x="6" y="1"/>
                    </a:lnTo>
                    <a:lnTo>
                      <a:pt x="4" y="0"/>
                    </a:lnTo>
                    <a:lnTo>
                      <a:pt x="2" y="0"/>
                    </a:lnTo>
                    <a:lnTo>
                      <a:pt x="0" y="0"/>
                    </a:lnTo>
                    <a:lnTo>
                      <a:pt x="0" y="1"/>
                    </a:lnTo>
                    <a:close/>
                  </a:path>
                </a:pathLst>
              </a:custGeom>
              <a:solidFill>
                <a:srgbClr val="000000"/>
              </a:solidFill>
              <a:ln w="9525">
                <a:noFill/>
                <a:round/>
                <a:headEnd/>
                <a:tailEnd/>
              </a:ln>
            </p:spPr>
            <p:txBody>
              <a:bodyPr/>
              <a:lstStyle/>
              <a:p>
                <a:endParaRPr lang="en-US"/>
              </a:p>
            </p:txBody>
          </p:sp>
          <p:sp>
            <p:nvSpPr>
              <p:cNvPr id="3403" name="Freeform 765"/>
              <p:cNvSpPr>
                <a:spLocks/>
              </p:cNvSpPr>
              <p:nvPr/>
            </p:nvSpPr>
            <p:spPr bwMode="gray">
              <a:xfrm>
                <a:off x="3962" y="3477"/>
                <a:ext cx="4" cy="15"/>
              </a:xfrm>
              <a:custGeom>
                <a:avLst/>
                <a:gdLst>
                  <a:gd name="T0" fmla="*/ 1 w 4"/>
                  <a:gd name="T1" fmla="*/ 15 h 15"/>
                  <a:gd name="T2" fmla="*/ 2 w 4"/>
                  <a:gd name="T3" fmla="*/ 13 h 15"/>
                  <a:gd name="T4" fmla="*/ 3 w 4"/>
                  <a:gd name="T5" fmla="*/ 11 h 15"/>
                  <a:gd name="T6" fmla="*/ 3 w 4"/>
                  <a:gd name="T7" fmla="*/ 10 h 15"/>
                  <a:gd name="T8" fmla="*/ 4 w 4"/>
                  <a:gd name="T9" fmla="*/ 8 h 15"/>
                  <a:gd name="T10" fmla="*/ 4 w 4"/>
                  <a:gd name="T11" fmla="*/ 6 h 15"/>
                  <a:gd name="T12" fmla="*/ 4 w 4"/>
                  <a:gd name="T13" fmla="*/ 4 h 15"/>
                  <a:gd name="T14" fmla="*/ 4 w 4"/>
                  <a:gd name="T15" fmla="*/ 2 h 15"/>
                  <a:gd name="T16" fmla="*/ 3 w 4"/>
                  <a:gd name="T17" fmla="*/ 0 h 15"/>
                  <a:gd name="T18" fmla="*/ 2 w 4"/>
                  <a:gd name="T19" fmla="*/ 1 h 15"/>
                  <a:gd name="T20" fmla="*/ 3 w 4"/>
                  <a:gd name="T21" fmla="*/ 3 h 15"/>
                  <a:gd name="T22" fmla="*/ 3 w 4"/>
                  <a:gd name="T23" fmla="*/ 4 h 15"/>
                  <a:gd name="T24" fmla="*/ 3 w 4"/>
                  <a:gd name="T25" fmla="*/ 6 h 15"/>
                  <a:gd name="T26" fmla="*/ 3 w 4"/>
                  <a:gd name="T27" fmla="*/ 8 h 15"/>
                  <a:gd name="T28" fmla="*/ 2 w 4"/>
                  <a:gd name="T29" fmla="*/ 9 h 15"/>
                  <a:gd name="T30" fmla="*/ 1 w 4"/>
                  <a:gd name="T31" fmla="*/ 11 h 15"/>
                  <a:gd name="T32" fmla="*/ 1 w 4"/>
                  <a:gd name="T33" fmla="*/ 13 h 15"/>
                  <a:gd name="T34" fmla="*/ 0 w 4"/>
                  <a:gd name="T35" fmla="*/ 14 h 15"/>
                  <a:gd name="T36" fmla="*/ 1 w 4"/>
                  <a:gd name="T37" fmla="*/ 1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5"/>
                  <a:gd name="T59" fmla="*/ 4 w 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5">
                    <a:moveTo>
                      <a:pt x="1" y="15"/>
                    </a:moveTo>
                    <a:lnTo>
                      <a:pt x="2" y="13"/>
                    </a:lnTo>
                    <a:lnTo>
                      <a:pt x="3" y="11"/>
                    </a:lnTo>
                    <a:lnTo>
                      <a:pt x="3" y="10"/>
                    </a:lnTo>
                    <a:lnTo>
                      <a:pt x="4" y="8"/>
                    </a:lnTo>
                    <a:lnTo>
                      <a:pt x="4" y="6"/>
                    </a:lnTo>
                    <a:lnTo>
                      <a:pt x="4" y="4"/>
                    </a:lnTo>
                    <a:lnTo>
                      <a:pt x="4" y="2"/>
                    </a:lnTo>
                    <a:lnTo>
                      <a:pt x="3" y="0"/>
                    </a:lnTo>
                    <a:lnTo>
                      <a:pt x="2" y="1"/>
                    </a:lnTo>
                    <a:lnTo>
                      <a:pt x="3" y="3"/>
                    </a:lnTo>
                    <a:lnTo>
                      <a:pt x="3" y="4"/>
                    </a:lnTo>
                    <a:lnTo>
                      <a:pt x="3" y="6"/>
                    </a:lnTo>
                    <a:lnTo>
                      <a:pt x="3" y="8"/>
                    </a:lnTo>
                    <a:lnTo>
                      <a:pt x="2" y="9"/>
                    </a:lnTo>
                    <a:lnTo>
                      <a:pt x="1" y="11"/>
                    </a:lnTo>
                    <a:lnTo>
                      <a:pt x="1" y="13"/>
                    </a:lnTo>
                    <a:lnTo>
                      <a:pt x="0" y="14"/>
                    </a:lnTo>
                    <a:lnTo>
                      <a:pt x="1" y="15"/>
                    </a:lnTo>
                    <a:close/>
                  </a:path>
                </a:pathLst>
              </a:custGeom>
              <a:solidFill>
                <a:srgbClr val="000000"/>
              </a:solidFill>
              <a:ln w="9525">
                <a:noFill/>
                <a:round/>
                <a:headEnd/>
                <a:tailEnd/>
              </a:ln>
            </p:spPr>
            <p:txBody>
              <a:bodyPr/>
              <a:lstStyle/>
              <a:p>
                <a:endParaRPr lang="en-US"/>
              </a:p>
            </p:txBody>
          </p:sp>
          <p:sp>
            <p:nvSpPr>
              <p:cNvPr id="3404" name="Freeform 766"/>
              <p:cNvSpPr>
                <a:spLocks/>
              </p:cNvSpPr>
              <p:nvPr/>
            </p:nvSpPr>
            <p:spPr bwMode="gray">
              <a:xfrm>
                <a:off x="3968" y="3490"/>
                <a:ext cx="9" cy="23"/>
              </a:xfrm>
              <a:custGeom>
                <a:avLst/>
                <a:gdLst>
                  <a:gd name="T0" fmla="*/ 7 w 9"/>
                  <a:gd name="T1" fmla="*/ 1 h 23"/>
                  <a:gd name="T2" fmla="*/ 7 w 9"/>
                  <a:gd name="T3" fmla="*/ 1 h 23"/>
                  <a:gd name="T4" fmla="*/ 7 w 9"/>
                  <a:gd name="T5" fmla="*/ 3 h 23"/>
                  <a:gd name="T6" fmla="*/ 8 w 9"/>
                  <a:gd name="T7" fmla="*/ 7 h 23"/>
                  <a:gd name="T8" fmla="*/ 8 w 9"/>
                  <a:gd name="T9" fmla="*/ 10 h 23"/>
                  <a:gd name="T10" fmla="*/ 7 w 9"/>
                  <a:gd name="T11" fmla="*/ 14 h 23"/>
                  <a:gd name="T12" fmla="*/ 6 w 9"/>
                  <a:gd name="T13" fmla="*/ 17 h 23"/>
                  <a:gd name="T14" fmla="*/ 5 w 9"/>
                  <a:gd name="T15" fmla="*/ 20 h 23"/>
                  <a:gd name="T16" fmla="*/ 2 w 9"/>
                  <a:gd name="T17" fmla="*/ 22 h 23"/>
                  <a:gd name="T18" fmla="*/ 0 w 9"/>
                  <a:gd name="T19" fmla="*/ 22 h 23"/>
                  <a:gd name="T20" fmla="*/ 0 w 9"/>
                  <a:gd name="T21" fmla="*/ 23 h 23"/>
                  <a:gd name="T22" fmla="*/ 3 w 9"/>
                  <a:gd name="T23" fmla="*/ 22 h 23"/>
                  <a:gd name="T24" fmla="*/ 6 w 9"/>
                  <a:gd name="T25" fmla="*/ 21 h 23"/>
                  <a:gd name="T26" fmla="*/ 8 w 9"/>
                  <a:gd name="T27" fmla="*/ 18 h 23"/>
                  <a:gd name="T28" fmla="*/ 9 w 9"/>
                  <a:gd name="T29" fmla="*/ 14 h 23"/>
                  <a:gd name="T30" fmla="*/ 9 w 9"/>
                  <a:gd name="T31" fmla="*/ 10 h 23"/>
                  <a:gd name="T32" fmla="*/ 9 w 9"/>
                  <a:gd name="T33" fmla="*/ 7 h 23"/>
                  <a:gd name="T34" fmla="*/ 9 w 9"/>
                  <a:gd name="T35" fmla="*/ 3 h 23"/>
                  <a:gd name="T36" fmla="*/ 8 w 9"/>
                  <a:gd name="T37" fmla="*/ 0 h 23"/>
                  <a:gd name="T38" fmla="*/ 8 w 9"/>
                  <a:gd name="T39" fmla="*/ 0 h 23"/>
                  <a:gd name="T40" fmla="*/ 7 w 9"/>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3"/>
                  <a:gd name="T65" fmla="*/ 9 w 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3">
                    <a:moveTo>
                      <a:pt x="7" y="1"/>
                    </a:moveTo>
                    <a:lnTo>
                      <a:pt x="7" y="1"/>
                    </a:lnTo>
                    <a:lnTo>
                      <a:pt x="7" y="3"/>
                    </a:lnTo>
                    <a:lnTo>
                      <a:pt x="8" y="7"/>
                    </a:lnTo>
                    <a:lnTo>
                      <a:pt x="8" y="10"/>
                    </a:lnTo>
                    <a:lnTo>
                      <a:pt x="7" y="14"/>
                    </a:lnTo>
                    <a:lnTo>
                      <a:pt x="6" y="17"/>
                    </a:lnTo>
                    <a:lnTo>
                      <a:pt x="5" y="20"/>
                    </a:lnTo>
                    <a:lnTo>
                      <a:pt x="2" y="22"/>
                    </a:lnTo>
                    <a:lnTo>
                      <a:pt x="0" y="22"/>
                    </a:lnTo>
                    <a:lnTo>
                      <a:pt x="0" y="23"/>
                    </a:lnTo>
                    <a:lnTo>
                      <a:pt x="3" y="22"/>
                    </a:lnTo>
                    <a:lnTo>
                      <a:pt x="6" y="21"/>
                    </a:lnTo>
                    <a:lnTo>
                      <a:pt x="8" y="18"/>
                    </a:lnTo>
                    <a:lnTo>
                      <a:pt x="9" y="14"/>
                    </a:lnTo>
                    <a:lnTo>
                      <a:pt x="9" y="10"/>
                    </a:lnTo>
                    <a:lnTo>
                      <a:pt x="9" y="7"/>
                    </a:lnTo>
                    <a:lnTo>
                      <a:pt x="9" y="3"/>
                    </a:lnTo>
                    <a:lnTo>
                      <a:pt x="8" y="0"/>
                    </a:lnTo>
                    <a:lnTo>
                      <a:pt x="7" y="1"/>
                    </a:lnTo>
                    <a:close/>
                  </a:path>
                </a:pathLst>
              </a:custGeom>
              <a:solidFill>
                <a:srgbClr val="000000"/>
              </a:solidFill>
              <a:ln w="9525">
                <a:noFill/>
                <a:round/>
                <a:headEnd/>
                <a:tailEnd/>
              </a:ln>
            </p:spPr>
            <p:txBody>
              <a:bodyPr/>
              <a:lstStyle/>
              <a:p>
                <a:endParaRPr lang="en-US"/>
              </a:p>
            </p:txBody>
          </p:sp>
          <p:sp>
            <p:nvSpPr>
              <p:cNvPr id="3405" name="Freeform 767"/>
              <p:cNvSpPr>
                <a:spLocks/>
              </p:cNvSpPr>
              <p:nvPr/>
            </p:nvSpPr>
            <p:spPr bwMode="gray">
              <a:xfrm>
                <a:off x="3967" y="3478"/>
                <a:ext cx="9" cy="13"/>
              </a:xfrm>
              <a:custGeom>
                <a:avLst/>
                <a:gdLst>
                  <a:gd name="T0" fmla="*/ 1 w 9"/>
                  <a:gd name="T1" fmla="*/ 0 h 13"/>
                  <a:gd name="T2" fmla="*/ 0 w 9"/>
                  <a:gd name="T3" fmla="*/ 1 h 13"/>
                  <a:gd name="T4" fmla="*/ 1 w 9"/>
                  <a:gd name="T5" fmla="*/ 2 h 13"/>
                  <a:gd name="T6" fmla="*/ 2 w 9"/>
                  <a:gd name="T7" fmla="*/ 4 h 13"/>
                  <a:gd name="T8" fmla="*/ 3 w 9"/>
                  <a:gd name="T9" fmla="*/ 5 h 13"/>
                  <a:gd name="T10" fmla="*/ 4 w 9"/>
                  <a:gd name="T11" fmla="*/ 6 h 13"/>
                  <a:gd name="T12" fmla="*/ 6 w 9"/>
                  <a:gd name="T13" fmla="*/ 8 h 13"/>
                  <a:gd name="T14" fmla="*/ 6 w 9"/>
                  <a:gd name="T15" fmla="*/ 9 h 13"/>
                  <a:gd name="T16" fmla="*/ 7 w 9"/>
                  <a:gd name="T17" fmla="*/ 11 h 13"/>
                  <a:gd name="T18" fmla="*/ 8 w 9"/>
                  <a:gd name="T19" fmla="*/ 13 h 13"/>
                  <a:gd name="T20" fmla="*/ 9 w 9"/>
                  <a:gd name="T21" fmla="*/ 12 h 13"/>
                  <a:gd name="T22" fmla="*/ 9 w 9"/>
                  <a:gd name="T23" fmla="*/ 10 h 13"/>
                  <a:gd name="T24" fmla="*/ 8 w 9"/>
                  <a:gd name="T25" fmla="*/ 9 h 13"/>
                  <a:gd name="T26" fmla="*/ 7 w 9"/>
                  <a:gd name="T27" fmla="*/ 7 h 13"/>
                  <a:gd name="T28" fmla="*/ 6 w 9"/>
                  <a:gd name="T29" fmla="*/ 5 h 13"/>
                  <a:gd name="T30" fmla="*/ 4 w 9"/>
                  <a:gd name="T31" fmla="*/ 4 h 13"/>
                  <a:gd name="T32" fmla="*/ 3 w 9"/>
                  <a:gd name="T33" fmla="*/ 2 h 13"/>
                  <a:gd name="T34" fmla="*/ 1 w 9"/>
                  <a:gd name="T35" fmla="*/ 1 h 13"/>
                  <a:gd name="T36" fmla="*/ 1 w 9"/>
                  <a:gd name="T37" fmla="*/ 0 h 13"/>
                  <a:gd name="T38" fmla="*/ 0 w 9"/>
                  <a:gd name="T39" fmla="*/ 1 h 13"/>
                  <a:gd name="T40" fmla="*/ 1 w 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3"/>
                  <a:gd name="T65" fmla="*/ 9 w 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3">
                    <a:moveTo>
                      <a:pt x="1" y="0"/>
                    </a:moveTo>
                    <a:lnTo>
                      <a:pt x="0" y="1"/>
                    </a:lnTo>
                    <a:lnTo>
                      <a:pt x="1" y="2"/>
                    </a:lnTo>
                    <a:lnTo>
                      <a:pt x="2" y="4"/>
                    </a:lnTo>
                    <a:lnTo>
                      <a:pt x="3" y="5"/>
                    </a:lnTo>
                    <a:lnTo>
                      <a:pt x="4" y="6"/>
                    </a:lnTo>
                    <a:lnTo>
                      <a:pt x="6" y="8"/>
                    </a:lnTo>
                    <a:lnTo>
                      <a:pt x="6" y="9"/>
                    </a:lnTo>
                    <a:lnTo>
                      <a:pt x="7" y="11"/>
                    </a:lnTo>
                    <a:lnTo>
                      <a:pt x="8" y="13"/>
                    </a:lnTo>
                    <a:lnTo>
                      <a:pt x="9" y="12"/>
                    </a:lnTo>
                    <a:lnTo>
                      <a:pt x="9" y="10"/>
                    </a:lnTo>
                    <a:lnTo>
                      <a:pt x="8" y="9"/>
                    </a:lnTo>
                    <a:lnTo>
                      <a:pt x="7" y="7"/>
                    </a:lnTo>
                    <a:lnTo>
                      <a:pt x="6" y="5"/>
                    </a:lnTo>
                    <a:lnTo>
                      <a:pt x="4" y="4"/>
                    </a:lnTo>
                    <a:lnTo>
                      <a:pt x="3" y="2"/>
                    </a:lnTo>
                    <a:lnTo>
                      <a:pt x="1" y="1"/>
                    </a:lnTo>
                    <a:lnTo>
                      <a:pt x="1" y="0"/>
                    </a:lnTo>
                    <a:lnTo>
                      <a:pt x="0" y="1"/>
                    </a:lnTo>
                    <a:lnTo>
                      <a:pt x="1" y="0"/>
                    </a:lnTo>
                    <a:close/>
                  </a:path>
                </a:pathLst>
              </a:custGeom>
              <a:solidFill>
                <a:srgbClr val="000000"/>
              </a:solidFill>
              <a:ln w="9525">
                <a:noFill/>
                <a:round/>
                <a:headEnd/>
                <a:tailEnd/>
              </a:ln>
            </p:spPr>
            <p:txBody>
              <a:bodyPr/>
              <a:lstStyle/>
              <a:p>
                <a:endParaRPr lang="en-US"/>
              </a:p>
            </p:txBody>
          </p:sp>
          <p:sp>
            <p:nvSpPr>
              <p:cNvPr id="3406" name="Freeform 768"/>
              <p:cNvSpPr>
                <a:spLocks/>
              </p:cNvSpPr>
              <p:nvPr/>
            </p:nvSpPr>
            <p:spPr bwMode="gray">
              <a:xfrm>
                <a:off x="3967" y="3478"/>
                <a:ext cx="16" cy="10"/>
              </a:xfrm>
              <a:custGeom>
                <a:avLst/>
                <a:gdLst>
                  <a:gd name="T0" fmla="*/ 16 w 16"/>
                  <a:gd name="T1" fmla="*/ 9 h 10"/>
                  <a:gd name="T2" fmla="*/ 14 w 16"/>
                  <a:gd name="T3" fmla="*/ 8 h 10"/>
                  <a:gd name="T4" fmla="*/ 12 w 16"/>
                  <a:gd name="T5" fmla="*/ 6 h 10"/>
                  <a:gd name="T6" fmla="*/ 10 w 16"/>
                  <a:gd name="T7" fmla="*/ 5 h 10"/>
                  <a:gd name="T8" fmla="*/ 8 w 16"/>
                  <a:gd name="T9" fmla="*/ 4 h 10"/>
                  <a:gd name="T10" fmla="*/ 5 w 16"/>
                  <a:gd name="T11" fmla="*/ 3 h 10"/>
                  <a:gd name="T12" fmla="*/ 3 w 16"/>
                  <a:gd name="T13" fmla="*/ 2 h 10"/>
                  <a:gd name="T14" fmla="*/ 1 w 16"/>
                  <a:gd name="T15" fmla="*/ 1 h 10"/>
                  <a:gd name="T16" fmla="*/ 1 w 16"/>
                  <a:gd name="T17" fmla="*/ 0 h 10"/>
                  <a:gd name="T18" fmla="*/ 0 w 16"/>
                  <a:gd name="T19" fmla="*/ 1 h 10"/>
                  <a:gd name="T20" fmla="*/ 1 w 16"/>
                  <a:gd name="T21" fmla="*/ 2 h 10"/>
                  <a:gd name="T22" fmla="*/ 3 w 16"/>
                  <a:gd name="T23" fmla="*/ 3 h 10"/>
                  <a:gd name="T24" fmla="*/ 5 w 16"/>
                  <a:gd name="T25" fmla="*/ 4 h 10"/>
                  <a:gd name="T26" fmla="*/ 7 w 16"/>
                  <a:gd name="T27" fmla="*/ 5 h 10"/>
                  <a:gd name="T28" fmla="*/ 9 w 16"/>
                  <a:gd name="T29" fmla="*/ 6 h 10"/>
                  <a:gd name="T30" fmla="*/ 12 w 16"/>
                  <a:gd name="T31" fmla="*/ 7 h 10"/>
                  <a:gd name="T32" fmla="*/ 13 w 16"/>
                  <a:gd name="T33" fmla="*/ 9 h 10"/>
                  <a:gd name="T34" fmla="*/ 15 w 16"/>
                  <a:gd name="T35" fmla="*/ 10 h 10"/>
                  <a:gd name="T36" fmla="*/ 16 w 16"/>
                  <a:gd name="T37" fmla="*/ 9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0"/>
                  <a:gd name="T59" fmla="*/ 16 w 16"/>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0">
                    <a:moveTo>
                      <a:pt x="16" y="9"/>
                    </a:moveTo>
                    <a:lnTo>
                      <a:pt x="14" y="8"/>
                    </a:lnTo>
                    <a:lnTo>
                      <a:pt x="12" y="6"/>
                    </a:lnTo>
                    <a:lnTo>
                      <a:pt x="10" y="5"/>
                    </a:lnTo>
                    <a:lnTo>
                      <a:pt x="8" y="4"/>
                    </a:lnTo>
                    <a:lnTo>
                      <a:pt x="5" y="3"/>
                    </a:lnTo>
                    <a:lnTo>
                      <a:pt x="3" y="2"/>
                    </a:lnTo>
                    <a:lnTo>
                      <a:pt x="1" y="1"/>
                    </a:lnTo>
                    <a:lnTo>
                      <a:pt x="1" y="0"/>
                    </a:lnTo>
                    <a:lnTo>
                      <a:pt x="0" y="1"/>
                    </a:lnTo>
                    <a:lnTo>
                      <a:pt x="1" y="2"/>
                    </a:lnTo>
                    <a:lnTo>
                      <a:pt x="3" y="3"/>
                    </a:lnTo>
                    <a:lnTo>
                      <a:pt x="5" y="4"/>
                    </a:lnTo>
                    <a:lnTo>
                      <a:pt x="7" y="5"/>
                    </a:lnTo>
                    <a:lnTo>
                      <a:pt x="9" y="6"/>
                    </a:lnTo>
                    <a:lnTo>
                      <a:pt x="12" y="7"/>
                    </a:lnTo>
                    <a:lnTo>
                      <a:pt x="13" y="9"/>
                    </a:lnTo>
                    <a:lnTo>
                      <a:pt x="15" y="10"/>
                    </a:lnTo>
                    <a:lnTo>
                      <a:pt x="16" y="9"/>
                    </a:lnTo>
                    <a:close/>
                  </a:path>
                </a:pathLst>
              </a:custGeom>
              <a:solidFill>
                <a:srgbClr val="000000"/>
              </a:solidFill>
              <a:ln w="9525">
                <a:noFill/>
                <a:round/>
                <a:headEnd/>
                <a:tailEnd/>
              </a:ln>
            </p:spPr>
            <p:txBody>
              <a:bodyPr/>
              <a:lstStyle/>
              <a:p>
                <a:endParaRPr lang="en-US"/>
              </a:p>
            </p:txBody>
          </p:sp>
          <p:sp>
            <p:nvSpPr>
              <p:cNvPr id="3407" name="Freeform 769"/>
              <p:cNvSpPr>
                <a:spLocks/>
              </p:cNvSpPr>
              <p:nvPr/>
            </p:nvSpPr>
            <p:spPr bwMode="gray">
              <a:xfrm>
                <a:off x="3817" y="3503"/>
                <a:ext cx="18" cy="9"/>
              </a:xfrm>
              <a:custGeom>
                <a:avLst/>
                <a:gdLst>
                  <a:gd name="T0" fmla="*/ 17 w 18"/>
                  <a:gd name="T1" fmla="*/ 0 h 9"/>
                  <a:gd name="T2" fmla="*/ 17 w 18"/>
                  <a:gd name="T3" fmla="*/ 0 h 9"/>
                  <a:gd name="T4" fmla="*/ 16 w 18"/>
                  <a:gd name="T5" fmla="*/ 1 h 9"/>
                  <a:gd name="T6" fmla="*/ 14 w 18"/>
                  <a:gd name="T7" fmla="*/ 1 h 9"/>
                  <a:gd name="T8" fmla="*/ 11 w 18"/>
                  <a:gd name="T9" fmla="*/ 2 h 9"/>
                  <a:gd name="T10" fmla="*/ 9 w 18"/>
                  <a:gd name="T11" fmla="*/ 3 h 9"/>
                  <a:gd name="T12" fmla="*/ 6 w 18"/>
                  <a:gd name="T13" fmla="*/ 4 h 9"/>
                  <a:gd name="T14" fmla="*/ 4 w 18"/>
                  <a:gd name="T15" fmla="*/ 6 h 9"/>
                  <a:gd name="T16" fmla="*/ 2 w 18"/>
                  <a:gd name="T17" fmla="*/ 7 h 9"/>
                  <a:gd name="T18" fmla="*/ 0 w 18"/>
                  <a:gd name="T19" fmla="*/ 9 h 9"/>
                  <a:gd name="T20" fmla="*/ 1 w 18"/>
                  <a:gd name="T21" fmla="*/ 9 h 9"/>
                  <a:gd name="T22" fmla="*/ 3 w 18"/>
                  <a:gd name="T23" fmla="*/ 8 h 9"/>
                  <a:gd name="T24" fmla="*/ 5 w 18"/>
                  <a:gd name="T25" fmla="*/ 7 h 9"/>
                  <a:gd name="T26" fmla="*/ 7 w 18"/>
                  <a:gd name="T27" fmla="*/ 6 h 9"/>
                  <a:gd name="T28" fmla="*/ 9 w 18"/>
                  <a:gd name="T29" fmla="*/ 4 h 9"/>
                  <a:gd name="T30" fmla="*/ 12 w 18"/>
                  <a:gd name="T31" fmla="*/ 4 h 9"/>
                  <a:gd name="T32" fmla="*/ 14 w 18"/>
                  <a:gd name="T33" fmla="*/ 3 h 9"/>
                  <a:gd name="T34" fmla="*/ 16 w 18"/>
                  <a:gd name="T35" fmla="*/ 2 h 9"/>
                  <a:gd name="T36" fmla="*/ 18 w 18"/>
                  <a:gd name="T37" fmla="*/ 1 h 9"/>
                  <a:gd name="T38" fmla="*/ 18 w 18"/>
                  <a:gd name="T39" fmla="*/ 1 h 9"/>
                  <a:gd name="T40" fmla="*/ 17 w 1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9"/>
                  <a:gd name="T65" fmla="*/ 18 w 1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9">
                    <a:moveTo>
                      <a:pt x="17" y="0"/>
                    </a:moveTo>
                    <a:lnTo>
                      <a:pt x="17" y="0"/>
                    </a:lnTo>
                    <a:lnTo>
                      <a:pt x="16" y="1"/>
                    </a:lnTo>
                    <a:lnTo>
                      <a:pt x="14" y="1"/>
                    </a:lnTo>
                    <a:lnTo>
                      <a:pt x="11" y="2"/>
                    </a:lnTo>
                    <a:lnTo>
                      <a:pt x="9" y="3"/>
                    </a:lnTo>
                    <a:lnTo>
                      <a:pt x="6" y="4"/>
                    </a:lnTo>
                    <a:lnTo>
                      <a:pt x="4" y="6"/>
                    </a:lnTo>
                    <a:lnTo>
                      <a:pt x="2" y="7"/>
                    </a:lnTo>
                    <a:lnTo>
                      <a:pt x="0" y="9"/>
                    </a:lnTo>
                    <a:lnTo>
                      <a:pt x="1" y="9"/>
                    </a:lnTo>
                    <a:lnTo>
                      <a:pt x="3" y="8"/>
                    </a:lnTo>
                    <a:lnTo>
                      <a:pt x="5" y="7"/>
                    </a:lnTo>
                    <a:lnTo>
                      <a:pt x="7" y="6"/>
                    </a:lnTo>
                    <a:lnTo>
                      <a:pt x="9" y="4"/>
                    </a:lnTo>
                    <a:lnTo>
                      <a:pt x="12" y="4"/>
                    </a:lnTo>
                    <a:lnTo>
                      <a:pt x="14" y="3"/>
                    </a:lnTo>
                    <a:lnTo>
                      <a:pt x="16" y="2"/>
                    </a:lnTo>
                    <a:lnTo>
                      <a:pt x="18" y="1"/>
                    </a:lnTo>
                    <a:lnTo>
                      <a:pt x="17" y="0"/>
                    </a:lnTo>
                    <a:close/>
                  </a:path>
                </a:pathLst>
              </a:custGeom>
              <a:solidFill>
                <a:srgbClr val="000000"/>
              </a:solidFill>
              <a:ln w="9525">
                <a:noFill/>
                <a:round/>
                <a:headEnd/>
                <a:tailEnd/>
              </a:ln>
            </p:spPr>
            <p:txBody>
              <a:bodyPr/>
              <a:lstStyle/>
              <a:p>
                <a:endParaRPr lang="en-US"/>
              </a:p>
            </p:txBody>
          </p:sp>
          <p:sp>
            <p:nvSpPr>
              <p:cNvPr id="3408" name="Freeform 770"/>
              <p:cNvSpPr>
                <a:spLocks/>
              </p:cNvSpPr>
              <p:nvPr/>
            </p:nvSpPr>
            <p:spPr bwMode="gray">
              <a:xfrm>
                <a:off x="3834" y="3497"/>
                <a:ext cx="23" cy="7"/>
              </a:xfrm>
              <a:custGeom>
                <a:avLst/>
                <a:gdLst>
                  <a:gd name="T0" fmla="*/ 23 w 23"/>
                  <a:gd name="T1" fmla="*/ 0 h 7"/>
                  <a:gd name="T2" fmla="*/ 23 w 23"/>
                  <a:gd name="T3" fmla="*/ 0 h 7"/>
                  <a:gd name="T4" fmla="*/ 22 w 23"/>
                  <a:gd name="T5" fmla="*/ 0 h 7"/>
                  <a:gd name="T6" fmla="*/ 20 w 23"/>
                  <a:gd name="T7" fmla="*/ 0 h 7"/>
                  <a:gd name="T8" fmla="*/ 19 w 23"/>
                  <a:gd name="T9" fmla="*/ 0 h 7"/>
                  <a:gd name="T10" fmla="*/ 17 w 23"/>
                  <a:gd name="T11" fmla="*/ 1 h 7"/>
                  <a:gd name="T12" fmla="*/ 17 w 23"/>
                  <a:gd name="T13" fmla="*/ 1 h 7"/>
                  <a:gd name="T14" fmla="*/ 15 w 23"/>
                  <a:gd name="T15" fmla="*/ 1 h 7"/>
                  <a:gd name="T16" fmla="*/ 13 w 23"/>
                  <a:gd name="T17" fmla="*/ 1 h 7"/>
                  <a:gd name="T18" fmla="*/ 12 w 23"/>
                  <a:gd name="T19" fmla="*/ 2 h 7"/>
                  <a:gd name="T20" fmla="*/ 10 w 23"/>
                  <a:gd name="T21" fmla="*/ 2 h 7"/>
                  <a:gd name="T22" fmla="*/ 9 w 23"/>
                  <a:gd name="T23" fmla="*/ 2 h 7"/>
                  <a:gd name="T24" fmla="*/ 7 w 23"/>
                  <a:gd name="T25" fmla="*/ 3 h 7"/>
                  <a:gd name="T26" fmla="*/ 6 w 23"/>
                  <a:gd name="T27" fmla="*/ 3 h 7"/>
                  <a:gd name="T28" fmla="*/ 5 w 23"/>
                  <a:gd name="T29" fmla="*/ 4 h 7"/>
                  <a:gd name="T30" fmla="*/ 3 w 23"/>
                  <a:gd name="T31" fmla="*/ 4 h 7"/>
                  <a:gd name="T32" fmla="*/ 2 w 23"/>
                  <a:gd name="T33" fmla="*/ 5 h 7"/>
                  <a:gd name="T34" fmla="*/ 0 w 23"/>
                  <a:gd name="T35" fmla="*/ 6 h 7"/>
                  <a:gd name="T36" fmla="*/ 1 w 23"/>
                  <a:gd name="T37" fmla="*/ 7 h 7"/>
                  <a:gd name="T38" fmla="*/ 2 w 23"/>
                  <a:gd name="T39" fmla="*/ 6 h 7"/>
                  <a:gd name="T40" fmla="*/ 4 w 23"/>
                  <a:gd name="T41" fmla="*/ 6 h 7"/>
                  <a:gd name="T42" fmla="*/ 5 w 23"/>
                  <a:gd name="T43" fmla="*/ 5 h 7"/>
                  <a:gd name="T44" fmla="*/ 6 w 23"/>
                  <a:gd name="T45" fmla="*/ 5 h 7"/>
                  <a:gd name="T46" fmla="*/ 8 w 23"/>
                  <a:gd name="T47" fmla="*/ 4 h 7"/>
                  <a:gd name="T48" fmla="*/ 9 w 23"/>
                  <a:gd name="T49" fmla="*/ 4 h 7"/>
                  <a:gd name="T50" fmla="*/ 11 w 23"/>
                  <a:gd name="T51" fmla="*/ 4 h 7"/>
                  <a:gd name="T52" fmla="*/ 12 w 23"/>
                  <a:gd name="T53" fmla="*/ 3 h 7"/>
                  <a:gd name="T54" fmla="*/ 14 w 23"/>
                  <a:gd name="T55" fmla="*/ 3 h 7"/>
                  <a:gd name="T56" fmla="*/ 15 w 23"/>
                  <a:gd name="T57" fmla="*/ 3 h 7"/>
                  <a:gd name="T58" fmla="*/ 17 w 23"/>
                  <a:gd name="T59" fmla="*/ 2 h 7"/>
                  <a:gd name="T60" fmla="*/ 17 w 23"/>
                  <a:gd name="T61" fmla="*/ 2 h 7"/>
                  <a:gd name="T62" fmla="*/ 19 w 23"/>
                  <a:gd name="T63" fmla="*/ 2 h 7"/>
                  <a:gd name="T64" fmla="*/ 20 w 23"/>
                  <a:gd name="T65" fmla="*/ 2 h 7"/>
                  <a:gd name="T66" fmla="*/ 22 w 23"/>
                  <a:gd name="T67" fmla="*/ 1 h 7"/>
                  <a:gd name="T68" fmla="*/ 23 w 23"/>
                  <a:gd name="T69" fmla="*/ 1 h 7"/>
                  <a:gd name="T70" fmla="*/ 23 w 23"/>
                  <a:gd name="T71" fmla="*/ 1 h 7"/>
                  <a:gd name="T72" fmla="*/ 23 w 23"/>
                  <a:gd name="T73" fmla="*/ 0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7"/>
                  <a:gd name="T113" fmla="*/ 23 w 23"/>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7">
                    <a:moveTo>
                      <a:pt x="23" y="0"/>
                    </a:moveTo>
                    <a:lnTo>
                      <a:pt x="23" y="0"/>
                    </a:lnTo>
                    <a:lnTo>
                      <a:pt x="22" y="0"/>
                    </a:lnTo>
                    <a:lnTo>
                      <a:pt x="20" y="0"/>
                    </a:lnTo>
                    <a:lnTo>
                      <a:pt x="19" y="0"/>
                    </a:lnTo>
                    <a:lnTo>
                      <a:pt x="17" y="1"/>
                    </a:lnTo>
                    <a:lnTo>
                      <a:pt x="15" y="1"/>
                    </a:lnTo>
                    <a:lnTo>
                      <a:pt x="13" y="1"/>
                    </a:lnTo>
                    <a:lnTo>
                      <a:pt x="12" y="2"/>
                    </a:lnTo>
                    <a:lnTo>
                      <a:pt x="10" y="2"/>
                    </a:lnTo>
                    <a:lnTo>
                      <a:pt x="9" y="2"/>
                    </a:lnTo>
                    <a:lnTo>
                      <a:pt x="7" y="3"/>
                    </a:lnTo>
                    <a:lnTo>
                      <a:pt x="6" y="3"/>
                    </a:lnTo>
                    <a:lnTo>
                      <a:pt x="5" y="4"/>
                    </a:lnTo>
                    <a:lnTo>
                      <a:pt x="3" y="4"/>
                    </a:lnTo>
                    <a:lnTo>
                      <a:pt x="2" y="5"/>
                    </a:lnTo>
                    <a:lnTo>
                      <a:pt x="0" y="6"/>
                    </a:lnTo>
                    <a:lnTo>
                      <a:pt x="1" y="7"/>
                    </a:lnTo>
                    <a:lnTo>
                      <a:pt x="2" y="6"/>
                    </a:lnTo>
                    <a:lnTo>
                      <a:pt x="4" y="6"/>
                    </a:lnTo>
                    <a:lnTo>
                      <a:pt x="5" y="5"/>
                    </a:lnTo>
                    <a:lnTo>
                      <a:pt x="6" y="5"/>
                    </a:lnTo>
                    <a:lnTo>
                      <a:pt x="8" y="4"/>
                    </a:lnTo>
                    <a:lnTo>
                      <a:pt x="9" y="4"/>
                    </a:lnTo>
                    <a:lnTo>
                      <a:pt x="11" y="4"/>
                    </a:lnTo>
                    <a:lnTo>
                      <a:pt x="12" y="3"/>
                    </a:lnTo>
                    <a:lnTo>
                      <a:pt x="14" y="3"/>
                    </a:lnTo>
                    <a:lnTo>
                      <a:pt x="15" y="3"/>
                    </a:lnTo>
                    <a:lnTo>
                      <a:pt x="17" y="2"/>
                    </a:lnTo>
                    <a:lnTo>
                      <a:pt x="19" y="2"/>
                    </a:lnTo>
                    <a:lnTo>
                      <a:pt x="20" y="2"/>
                    </a:lnTo>
                    <a:lnTo>
                      <a:pt x="22" y="1"/>
                    </a:lnTo>
                    <a:lnTo>
                      <a:pt x="23" y="1"/>
                    </a:lnTo>
                    <a:lnTo>
                      <a:pt x="23" y="0"/>
                    </a:lnTo>
                    <a:close/>
                  </a:path>
                </a:pathLst>
              </a:custGeom>
              <a:solidFill>
                <a:srgbClr val="000000"/>
              </a:solidFill>
              <a:ln w="9525">
                <a:noFill/>
                <a:round/>
                <a:headEnd/>
                <a:tailEnd/>
              </a:ln>
            </p:spPr>
            <p:txBody>
              <a:bodyPr/>
              <a:lstStyle/>
              <a:p>
                <a:endParaRPr lang="en-US"/>
              </a:p>
            </p:txBody>
          </p:sp>
          <p:sp>
            <p:nvSpPr>
              <p:cNvPr id="3409" name="Freeform 771"/>
              <p:cNvSpPr>
                <a:spLocks/>
              </p:cNvSpPr>
              <p:nvPr/>
            </p:nvSpPr>
            <p:spPr bwMode="gray">
              <a:xfrm>
                <a:off x="3857" y="3492"/>
                <a:ext cx="14" cy="6"/>
              </a:xfrm>
              <a:custGeom>
                <a:avLst/>
                <a:gdLst>
                  <a:gd name="T0" fmla="*/ 13 w 14"/>
                  <a:gd name="T1" fmla="*/ 0 h 6"/>
                  <a:gd name="T2" fmla="*/ 12 w 14"/>
                  <a:gd name="T3" fmla="*/ 0 h 6"/>
                  <a:gd name="T4" fmla="*/ 11 w 14"/>
                  <a:gd name="T5" fmla="*/ 2 h 6"/>
                  <a:gd name="T6" fmla="*/ 9 w 14"/>
                  <a:gd name="T7" fmla="*/ 3 h 6"/>
                  <a:gd name="T8" fmla="*/ 8 w 14"/>
                  <a:gd name="T9" fmla="*/ 3 h 6"/>
                  <a:gd name="T10" fmla="*/ 6 w 14"/>
                  <a:gd name="T11" fmla="*/ 4 h 6"/>
                  <a:gd name="T12" fmla="*/ 4 w 14"/>
                  <a:gd name="T13" fmla="*/ 4 h 6"/>
                  <a:gd name="T14" fmla="*/ 2 w 14"/>
                  <a:gd name="T15" fmla="*/ 5 h 6"/>
                  <a:gd name="T16" fmla="*/ 0 w 14"/>
                  <a:gd name="T17" fmla="*/ 5 h 6"/>
                  <a:gd name="T18" fmla="*/ 0 w 14"/>
                  <a:gd name="T19" fmla="*/ 6 h 6"/>
                  <a:gd name="T20" fmla="*/ 2 w 14"/>
                  <a:gd name="T21" fmla="*/ 6 h 6"/>
                  <a:gd name="T22" fmla="*/ 4 w 14"/>
                  <a:gd name="T23" fmla="*/ 6 h 6"/>
                  <a:gd name="T24" fmla="*/ 6 w 14"/>
                  <a:gd name="T25" fmla="*/ 5 h 6"/>
                  <a:gd name="T26" fmla="*/ 8 w 14"/>
                  <a:gd name="T27" fmla="*/ 5 h 6"/>
                  <a:gd name="T28" fmla="*/ 10 w 14"/>
                  <a:gd name="T29" fmla="*/ 4 h 6"/>
                  <a:gd name="T30" fmla="*/ 11 w 14"/>
                  <a:gd name="T31" fmla="*/ 3 h 6"/>
                  <a:gd name="T32" fmla="*/ 13 w 14"/>
                  <a:gd name="T33" fmla="*/ 2 h 6"/>
                  <a:gd name="T34" fmla="*/ 14 w 14"/>
                  <a:gd name="T35" fmla="*/ 0 h 6"/>
                  <a:gd name="T36" fmla="*/ 13 w 14"/>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6"/>
                  <a:gd name="T59" fmla="*/ 14 w 14"/>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6">
                    <a:moveTo>
                      <a:pt x="13" y="0"/>
                    </a:moveTo>
                    <a:lnTo>
                      <a:pt x="12" y="0"/>
                    </a:lnTo>
                    <a:lnTo>
                      <a:pt x="11" y="2"/>
                    </a:lnTo>
                    <a:lnTo>
                      <a:pt x="9" y="3"/>
                    </a:lnTo>
                    <a:lnTo>
                      <a:pt x="8" y="3"/>
                    </a:lnTo>
                    <a:lnTo>
                      <a:pt x="6" y="4"/>
                    </a:lnTo>
                    <a:lnTo>
                      <a:pt x="4" y="4"/>
                    </a:lnTo>
                    <a:lnTo>
                      <a:pt x="2" y="5"/>
                    </a:lnTo>
                    <a:lnTo>
                      <a:pt x="0" y="5"/>
                    </a:lnTo>
                    <a:lnTo>
                      <a:pt x="0" y="6"/>
                    </a:lnTo>
                    <a:lnTo>
                      <a:pt x="2" y="6"/>
                    </a:lnTo>
                    <a:lnTo>
                      <a:pt x="4" y="6"/>
                    </a:lnTo>
                    <a:lnTo>
                      <a:pt x="6" y="5"/>
                    </a:lnTo>
                    <a:lnTo>
                      <a:pt x="8" y="5"/>
                    </a:lnTo>
                    <a:lnTo>
                      <a:pt x="10" y="4"/>
                    </a:lnTo>
                    <a:lnTo>
                      <a:pt x="11" y="3"/>
                    </a:lnTo>
                    <a:lnTo>
                      <a:pt x="13" y="2"/>
                    </a:lnTo>
                    <a:lnTo>
                      <a:pt x="14" y="0"/>
                    </a:lnTo>
                    <a:lnTo>
                      <a:pt x="13" y="0"/>
                    </a:lnTo>
                    <a:close/>
                  </a:path>
                </a:pathLst>
              </a:custGeom>
              <a:solidFill>
                <a:srgbClr val="000000"/>
              </a:solidFill>
              <a:ln w="9525">
                <a:noFill/>
                <a:round/>
                <a:headEnd/>
                <a:tailEnd/>
              </a:ln>
            </p:spPr>
            <p:txBody>
              <a:bodyPr/>
              <a:lstStyle/>
              <a:p>
                <a:endParaRPr lang="en-US"/>
              </a:p>
            </p:txBody>
          </p:sp>
          <p:sp>
            <p:nvSpPr>
              <p:cNvPr id="3410" name="Freeform 772"/>
              <p:cNvSpPr>
                <a:spLocks/>
              </p:cNvSpPr>
              <p:nvPr/>
            </p:nvSpPr>
            <p:spPr bwMode="gray">
              <a:xfrm>
                <a:off x="3856" y="3467"/>
                <a:ext cx="35" cy="48"/>
              </a:xfrm>
              <a:custGeom>
                <a:avLst/>
                <a:gdLst>
                  <a:gd name="T0" fmla="*/ 1 w 35"/>
                  <a:gd name="T1" fmla="*/ 48 h 48"/>
                  <a:gd name="T2" fmla="*/ 3 w 35"/>
                  <a:gd name="T3" fmla="*/ 45 h 48"/>
                  <a:gd name="T4" fmla="*/ 6 w 35"/>
                  <a:gd name="T5" fmla="*/ 43 h 48"/>
                  <a:gd name="T6" fmla="*/ 8 w 35"/>
                  <a:gd name="T7" fmla="*/ 39 h 48"/>
                  <a:gd name="T8" fmla="*/ 10 w 35"/>
                  <a:gd name="T9" fmla="*/ 36 h 48"/>
                  <a:gd name="T10" fmla="*/ 12 w 35"/>
                  <a:gd name="T11" fmla="*/ 33 h 48"/>
                  <a:gd name="T12" fmla="*/ 13 w 35"/>
                  <a:gd name="T13" fmla="*/ 29 h 48"/>
                  <a:gd name="T14" fmla="*/ 15 w 35"/>
                  <a:gd name="T15" fmla="*/ 26 h 48"/>
                  <a:gd name="T16" fmla="*/ 17 w 35"/>
                  <a:gd name="T17" fmla="*/ 24 h 48"/>
                  <a:gd name="T18" fmla="*/ 19 w 35"/>
                  <a:gd name="T19" fmla="*/ 20 h 48"/>
                  <a:gd name="T20" fmla="*/ 21 w 35"/>
                  <a:gd name="T21" fmla="*/ 17 h 48"/>
                  <a:gd name="T22" fmla="*/ 23 w 35"/>
                  <a:gd name="T23" fmla="*/ 14 h 48"/>
                  <a:gd name="T24" fmla="*/ 26 w 35"/>
                  <a:gd name="T25" fmla="*/ 11 h 48"/>
                  <a:gd name="T26" fmla="*/ 28 w 35"/>
                  <a:gd name="T27" fmla="*/ 8 h 48"/>
                  <a:gd name="T28" fmla="*/ 30 w 35"/>
                  <a:gd name="T29" fmla="*/ 5 h 48"/>
                  <a:gd name="T30" fmla="*/ 32 w 35"/>
                  <a:gd name="T31" fmla="*/ 4 h 48"/>
                  <a:gd name="T32" fmla="*/ 35 w 35"/>
                  <a:gd name="T33" fmla="*/ 1 h 48"/>
                  <a:gd name="T34" fmla="*/ 35 w 35"/>
                  <a:gd name="T35" fmla="*/ 0 h 48"/>
                  <a:gd name="T36" fmla="*/ 32 w 35"/>
                  <a:gd name="T37" fmla="*/ 2 h 48"/>
                  <a:gd name="T38" fmla="*/ 29 w 35"/>
                  <a:gd name="T39" fmla="*/ 5 h 48"/>
                  <a:gd name="T40" fmla="*/ 27 w 35"/>
                  <a:gd name="T41" fmla="*/ 7 h 48"/>
                  <a:gd name="T42" fmla="*/ 24 w 35"/>
                  <a:gd name="T43" fmla="*/ 10 h 48"/>
                  <a:gd name="T44" fmla="*/ 22 w 35"/>
                  <a:gd name="T45" fmla="*/ 13 h 48"/>
                  <a:gd name="T46" fmla="*/ 20 w 35"/>
                  <a:gd name="T47" fmla="*/ 16 h 48"/>
                  <a:gd name="T48" fmla="*/ 18 w 35"/>
                  <a:gd name="T49" fmla="*/ 20 h 48"/>
                  <a:gd name="T50" fmla="*/ 16 w 35"/>
                  <a:gd name="T51" fmla="*/ 23 h 48"/>
                  <a:gd name="T52" fmla="*/ 14 w 35"/>
                  <a:gd name="T53" fmla="*/ 25 h 48"/>
                  <a:gd name="T54" fmla="*/ 12 w 35"/>
                  <a:gd name="T55" fmla="*/ 28 h 48"/>
                  <a:gd name="T56" fmla="*/ 10 w 35"/>
                  <a:gd name="T57" fmla="*/ 32 h 48"/>
                  <a:gd name="T58" fmla="*/ 8 w 35"/>
                  <a:gd name="T59" fmla="*/ 35 h 48"/>
                  <a:gd name="T60" fmla="*/ 6 w 35"/>
                  <a:gd name="T61" fmla="*/ 39 h 48"/>
                  <a:gd name="T62" fmla="*/ 4 w 35"/>
                  <a:gd name="T63" fmla="*/ 42 h 48"/>
                  <a:gd name="T64" fmla="*/ 2 w 35"/>
                  <a:gd name="T65" fmla="*/ 45 h 48"/>
                  <a:gd name="T66" fmla="*/ 0 w 35"/>
                  <a:gd name="T67" fmla="*/ 47 h 48"/>
                  <a:gd name="T68" fmla="*/ 1 w 35"/>
                  <a:gd name="T69" fmla="*/ 48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8"/>
                  <a:gd name="T107" fmla="*/ 35 w 35"/>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8">
                    <a:moveTo>
                      <a:pt x="1" y="48"/>
                    </a:moveTo>
                    <a:lnTo>
                      <a:pt x="3" y="45"/>
                    </a:lnTo>
                    <a:lnTo>
                      <a:pt x="6" y="43"/>
                    </a:lnTo>
                    <a:lnTo>
                      <a:pt x="8" y="39"/>
                    </a:lnTo>
                    <a:lnTo>
                      <a:pt x="10" y="36"/>
                    </a:lnTo>
                    <a:lnTo>
                      <a:pt x="12" y="33"/>
                    </a:lnTo>
                    <a:lnTo>
                      <a:pt x="13" y="29"/>
                    </a:lnTo>
                    <a:lnTo>
                      <a:pt x="15" y="26"/>
                    </a:lnTo>
                    <a:lnTo>
                      <a:pt x="17" y="24"/>
                    </a:lnTo>
                    <a:lnTo>
                      <a:pt x="19" y="20"/>
                    </a:lnTo>
                    <a:lnTo>
                      <a:pt x="21" y="17"/>
                    </a:lnTo>
                    <a:lnTo>
                      <a:pt x="23" y="14"/>
                    </a:lnTo>
                    <a:lnTo>
                      <a:pt x="26" y="11"/>
                    </a:lnTo>
                    <a:lnTo>
                      <a:pt x="28" y="8"/>
                    </a:lnTo>
                    <a:lnTo>
                      <a:pt x="30" y="5"/>
                    </a:lnTo>
                    <a:lnTo>
                      <a:pt x="32" y="4"/>
                    </a:lnTo>
                    <a:lnTo>
                      <a:pt x="35" y="1"/>
                    </a:lnTo>
                    <a:lnTo>
                      <a:pt x="35" y="0"/>
                    </a:lnTo>
                    <a:lnTo>
                      <a:pt x="32" y="2"/>
                    </a:lnTo>
                    <a:lnTo>
                      <a:pt x="29" y="5"/>
                    </a:lnTo>
                    <a:lnTo>
                      <a:pt x="27" y="7"/>
                    </a:lnTo>
                    <a:lnTo>
                      <a:pt x="24" y="10"/>
                    </a:lnTo>
                    <a:lnTo>
                      <a:pt x="22" y="13"/>
                    </a:lnTo>
                    <a:lnTo>
                      <a:pt x="20" y="16"/>
                    </a:lnTo>
                    <a:lnTo>
                      <a:pt x="18" y="20"/>
                    </a:lnTo>
                    <a:lnTo>
                      <a:pt x="16" y="23"/>
                    </a:lnTo>
                    <a:lnTo>
                      <a:pt x="14" y="25"/>
                    </a:lnTo>
                    <a:lnTo>
                      <a:pt x="12" y="28"/>
                    </a:lnTo>
                    <a:lnTo>
                      <a:pt x="10" y="32"/>
                    </a:lnTo>
                    <a:lnTo>
                      <a:pt x="8" y="35"/>
                    </a:lnTo>
                    <a:lnTo>
                      <a:pt x="6" y="39"/>
                    </a:lnTo>
                    <a:lnTo>
                      <a:pt x="4" y="42"/>
                    </a:lnTo>
                    <a:lnTo>
                      <a:pt x="2" y="45"/>
                    </a:lnTo>
                    <a:lnTo>
                      <a:pt x="0" y="47"/>
                    </a:lnTo>
                    <a:lnTo>
                      <a:pt x="1" y="48"/>
                    </a:lnTo>
                    <a:close/>
                  </a:path>
                </a:pathLst>
              </a:custGeom>
              <a:solidFill>
                <a:srgbClr val="000000"/>
              </a:solidFill>
              <a:ln w="9525">
                <a:noFill/>
                <a:round/>
                <a:headEnd/>
                <a:tailEnd/>
              </a:ln>
            </p:spPr>
            <p:txBody>
              <a:bodyPr/>
              <a:lstStyle/>
              <a:p>
                <a:endParaRPr lang="en-US"/>
              </a:p>
            </p:txBody>
          </p:sp>
          <p:sp>
            <p:nvSpPr>
              <p:cNvPr id="3411" name="Freeform 773"/>
              <p:cNvSpPr>
                <a:spLocks/>
              </p:cNvSpPr>
              <p:nvPr/>
            </p:nvSpPr>
            <p:spPr bwMode="gray">
              <a:xfrm>
                <a:off x="3856" y="3527"/>
                <a:ext cx="42" cy="5"/>
              </a:xfrm>
              <a:custGeom>
                <a:avLst/>
                <a:gdLst>
                  <a:gd name="T0" fmla="*/ 34 w 42"/>
                  <a:gd name="T1" fmla="*/ 1 h 5"/>
                  <a:gd name="T2" fmla="*/ 34 w 42"/>
                  <a:gd name="T3" fmla="*/ 0 h 5"/>
                  <a:gd name="T4" fmla="*/ 32 w 42"/>
                  <a:gd name="T5" fmla="*/ 0 h 5"/>
                  <a:gd name="T6" fmla="*/ 30 w 42"/>
                  <a:gd name="T7" fmla="*/ 1 h 5"/>
                  <a:gd name="T8" fmla="*/ 28 w 42"/>
                  <a:gd name="T9" fmla="*/ 1 h 5"/>
                  <a:gd name="T10" fmla="*/ 26 w 42"/>
                  <a:gd name="T11" fmla="*/ 2 h 5"/>
                  <a:gd name="T12" fmla="*/ 24 w 42"/>
                  <a:gd name="T13" fmla="*/ 2 h 5"/>
                  <a:gd name="T14" fmla="*/ 22 w 42"/>
                  <a:gd name="T15" fmla="*/ 3 h 5"/>
                  <a:gd name="T16" fmla="*/ 20 w 42"/>
                  <a:gd name="T17" fmla="*/ 3 h 5"/>
                  <a:gd name="T18" fmla="*/ 17 w 42"/>
                  <a:gd name="T19" fmla="*/ 3 h 5"/>
                  <a:gd name="T20" fmla="*/ 15 w 42"/>
                  <a:gd name="T21" fmla="*/ 4 h 5"/>
                  <a:gd name="T22" fmla="*/ 13 w 42"/>
                  <a:gd name="T23" fmla="*/ 4 h 5"/>
                  <a:gd name="T24" fmla="*/ 12 w 42"/>
                  <a:gd name="T25" fmla="*/ 4 h 5"/>
                  <a:gd name="T26" fmla="*/ 9 w 42"/>
                  <a:gd name="T27" fmla="*/ 4 h 5"/>
                  <a:gd name="T28" fmla="*/ 7 w 42"/>
                  <a:gd name="T29" fmla="*/ 4 h 5"/>
                  <a:gd name="T30" fmla="*/ 5 w 42"/>
                  <a:gd name="T31" fmla="*/ 4 h 5"/>
                  <a:gd name="T32" fmla="*/ 3 w 42"/>
                  <a:gd name="T33" fmla="*/ 3 h 5"/>
                  <a:gd name="T34" fmla="*/ 1 w 42"/>
                  <a:gd name="T35" fmla="*/ 3 h 5"/>
                  <a:gd name="T36" fmla="*/ 0 w 42"/>
                  <a:gd name="T37" fmla="*/ 4 h 5"/>
                  <a:gd name="T38" fmla="*/ 3 w 42"/>
                  <a:gd name="T39" fmla="*/ 5 h 5"/>
                  <a:gd name="T40" fmla="*/ 5 w 42"/>
                  <a:gd name="T41" fmla="*/ 5 h 5"/>
                  <a:gd name="T42" fmla="*/ 7 w 42"/>
                  <a:gd name="T43" fmla="*/ 5 h 5"/>
                  <a:gd name="T44" fmla="*/ 9 w 42"/>
                  <a:gd name="T45" fmla="*/ 5 h 5"/>
                  <a:gd name="T46" fmla="*/ 12 w 42"/>
                  <a:gd name="T47" fmla="*/ 5 h 5"/>
                  <a:gd name="T48" fmla="*/ 13 w 42"/>
                  <a:gd name="T49" fmla="*/ 5 h 5"/>
                  <a:gd name="T50" fmla="*/ 15 w 42"/>
                  <a:gd name="T51" fmla="*/ 5 h 5"/>
                  <a:gd name="T52" fmla="*/ 17 w 42"/>
                  <a:gd name="T53" fmla="*/ 5 h 5"/>
                  <a:gd name="T54" fmla="*/ 20 w 42"/>
                  <a:gd name="T55" fmla="*/ 4 h 5"/>
                  <a:gd name="T56" fmla="*/ 22 w 42"/>
                  <a:gd name="T57" fmla="*/ 4 h 5"/>
                  <a:gd name="T58" fmla="*/ 24 w 42"/>
                  <a:gd name="T59" fmla="*/ 4 h 5"/>
                  <a:gd name="T60" fmla="*/ 26 w 42"/>
                  <a:gd name="T61" fmla="*/ 3 h 5"/>
                  <a:gd name="T62" fmla="*/ 28 w 42"/>
                  <a:gd name="T63" fmla="*/ 3 h 5"/>
                  <a:gd name="T64" fmla="*/ 30 w 42"/>
                  <a:gd name="T65" fmla="*/ 2 h 5"/>
                  <a:gd name="T66" fmla="*/ 32 w 42"/>
                  <a:gd name="T67" fmla="*/ 2 h 5"/>
                  <a:gd name="T68" fmla="*/ 34 w 42"/>
                  <a:gd name="T69" fmla="*/ 1 h 5"/>
                  <a:gd name="T70" fmla="*/ 34 w 42"/>
                  <a:gd name="T71" fmla="*/ 0 h 5"/>
                  <a:gd name="T72" fmla="*/ 34 w 42"/>
                  <a:gd name="T73" fmla="*/ 1 h 5"/>
                  <a:gd name="T74" fmla="*/ 42 w 42"/>
                  <a:gd name="T75" fmla="*/ 0 h 5"/>
                  <a:gd name="T76" fmla="*/ 34 w 42"/>
                  <a:gd name="T77" fmla="*/ 0 h 5"/>
                  <a:gd name="T78" fmla="*/ 34 w 42"/>
                  <a:gd name="T79" fmla="*/ 1 h 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5"/>
                  <a:gd name="T122" fmla="*/ 42 w 42"/>
                  <a:gd name="T123" fmla="*/ 5 h 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5">
                    <a:moveTo>
                      <a:pt x="34" y="1"/>
                    </a:moveTo>
                    <a:lnTo>
                      <a:pt x="34" y="0"/>
                    </a:lnTo>
                    <a:lnTo>
                      <a:pt x="32" y="0"/>
                    </a:lnTo>
                    <a:lnTo>
                      <a:pt x="30" y="1"/>
                    </a:lnTo>
                    <a:lnTo>
                      <a:pt x="28" y="1"/>
                    </a:lnTo>
                    <a:lnTo>
                      <a:pt x="26" y="2"/>
                    </a:lnTo>
                    <a:lnTo>
                      <a:pt x="24" y="2"/>
                    </a:lnTo>
                    <a:lnTo>
                      <a:pt x="22" y="3"/>
                    </a:lnTo>
                    <a:lnTo>
                      <a:pt x="20" y="3"/>
                    </a:lnTo>
                    <a:lnTo>
                      <a:pt x="17" y="3"/>
                    </a:lnTo>
                    <a:lnTo>
                      <a:pt x="15" y="4"/>
                    </a:lnTo>
                    <a:lnTo>
                      <a:pt x="13" y="4"/>
                    </a:lnTo>
                    <a:lnTo>
                      <a:pt x="12" y="4"/>
                    </a:lnTo>
                    <a:lnTo>
                      <a:pt x="9" y="4"/>
                    </a:lnTo>
                    <a:lnTo>
                      <a:pt x="7" y="4"/>
                    </a:lnTo>
                    <a:lnTo>
                      <a:pt x="5" y="4"/>
                    </a:lnTo>
                    <a:lnTo>
                      <a:pt x="3" y="3"/>
                    </a:lnTo>
                    <a:lnTo>
                      <a:pt x="1" y="3"/>
                    </a:lnTo>
                    <a:lnTo>
                      <a:pt x="0" y="4"/>
                    </a:lnTo>
                    <a:lnTo>
                      <a:pt x="3" y="5"/>
                    </a:lnTo>
                    <a:lnTo>
                      <a:pt x="5" y="5"/>
                    </a:lnTo>
                    <a:lnTo>
                      <a:pt x="7" y="5"/>
                    </a:lnTo>
                    <a:lnTo>
                      <a:pt x="9" y="5"/>
                    </a:lnTo>
                    <a:lnTo>
                      <a:pt x="12" y="5"/>
                    </a:lnTo>
                    <a:lnTo>
                      <a:pt x="13" y="5"/>
                    </a:lnTo>
                    <a:lnTo>
                      <a:pt x="15" y="5"/>
                    </a:lnTo>
                    <a:lnTo>
                      <a:pt x="17" y="5"/>
                    </a:lnTo>
                    <a:lnTo>
                      <a:pt x="20" y="4"/>
                    </a:lnTo>
                    <a:lnTo>
                      <a:pt x="22" y="4"/>
                    </a:lnTo>
                    <a:lnTo>
                      <a:pt x="24" y="4"/>
                    </a:lnTo>
                    <a:lnTo>
                      <a:pt x="26" y="3"/>
                    </a:lnTo>
                    <a:lnTo>
                      <a:pt x="28" y="3"/>
                    </a:lnTo>
                    <a:lnTo>
                      <a:pt x="30" y="2"/>
                    </a:lnTo>
                    <a:lnTo>
                      <a:pt x="32" y="2"/>
                    </a:lnTo>
                    <a:lnTo>
                      <a:pt x="34" y="1"/>
                    </a:lnTo>
                    <a:lnTo>
                      <a:pt x="34" y="0"/>
                    </a:lnTo>
                    <a:lnTo>
                      <a:pt x="34" y="1"/>
                    </a:lnTo>
                    <a:lnTo>
                      <a:pt x="42" y="0"/>
                    </a:lnTo>
                    <a:lnTo>
                      <a:pt x="34" y="0"/>
                    </a:lnTo>
                    <a:lnTo>
                      <a:pt x="34" y="1"/>
                    </a:lnTo>
                    <a:close/>
                  </a:path>
                </a:pathLst>
              </a:custGeom>
              <a:solidFill>
                <a:srgbClr val="000000"/>
              </a:solidFill>
              <a:ln w="9525">
                <a:noFill/>
                <a:round/>
                <a:headEnd/>
                <a:tailEnd/>
              </a:ln>
            </p:spPr>
            <p:txBody>
              <a:bodyPr/>
              <a:lstStyle/>
              <a:p>
                <a:endParaRPr lang="en-US"/>
              </a:p>
            </p:txBody>
          </p:sp>
          <p:sp>
            <p:nvSpPr>
              <p:cNvPr id="3412" name="Freeform 774"/>
              <p:cNvSpPr>
                <a:spLocks/>
              </p:cNvSpPr>
              <p:nvPr/>
            </p:nvSpPr>
            <p:spPr bwMode="gray">
              <a:xfrm>
                <a:off x="3889" y="3527"/>
                <a:ext cx="1" cy="1"/>
              </a:xfrm>
              <a:custGeom>
                <a:avLst/>
                <a:gdLst>
                  <a:gd name="T0" fmla="*/ 0 w 1"/>
                  <a:gd name="T1" fmla="*/ 1 h 1"/>
                  <a:gd name="T2" fmla="*/ 0 w 1"/>
                  <a:gd name="T3" fmla="*/ 1 h 1"/>
                  <a:gd name="T4" fmla="*/ 1 w 1"/>
                  <a:gd name="T5" fmla="*/ 1 h 1"/>
                  <a:gd name="T6" fmla="*/ 1 w 1"/>
                  <a:gd name="T7" fmla="*/ 1 h 1"/>
                  <a:gd name="T8" fmla="*/ 1 w 1"/>
                  <a:gd name="T9" fmla="*/ 1 h 1"/>
                  <a:gd name="T10" fmla="*/ 1 w 1"/>
                  <a:gd name="T11" fmla="*/ 0 h 1"/>
                  <a:gd name="T12" fmla="*/ 1 w 1"/>
                  <a:gd name="T13" fmla="*/ 0 h 1"/>
                  <a:gd name="T14" fmla="*/ 1 w 1"/>
                  <a:gd name="T15" fmla="*/ 0 h 1"/>
                  <a:gd name="T16" fmla="*/ 0 w 1"/>
                  <a:gd name="T17" fmla="*/ 0 h 1"/>
                  <a:gd name="T18" fmla="*/ 0 w 1"/>
                  <a:gd name="T19" fmla="*/ 0 h 1"/>
                  <a:gd name="T20" fmla="*/ 0 w 1"/>
                  <a:gd name="T21" fmla="*/ 1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
                  <a:gd name="T35" fmla="*/ 1 w 1"/>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
                    <a:moveTo>
                      <a:pt x="0" y="1"/>
                    </a:moveTo>
                    <a:lnTo>
                      <a:pt x="0" y="1"/>
                    </a:lnTo>
                    <a:lnTo>
                      <a:pt x="1" y="1"/>
                    </a:lnTo>
                    <a:lnTo>
                      <a:pt x="1" y="0"/>
                    </a:lnTo>
                    <a:lnTo>
                      <a:pt x="0" y="0"/>
                    </a:lnTo>
                    <a:lnTo>
                      <a:pt x="0" y="1"/>
                    </a:lnTo>
                    <a:close/>
                  </a:path>
                </a:pathLst>
              </a:custGeom>
              <a:solidFill>
                <a:srgbClr val="000000"/>
              </a:solidFill>
              <a:ln w="9525">
                <a:noFill/>
                <a:round/>
                <a:headEnd/>
                <a:tailEnd/>
              </a:ln>
            </p:spPr>
            <p:txBody>
              <a:bodyPr/>
              <a:lstStyle/>
              <a:p>
                <a:endParaRPr lang="en-US"/>
              </a:p>
            </p:txBody>
          </p:sp>
          <p:sp>
            <p:nvSpPr>
              <p:cNvPr id="3413" name="Freeform 775"/>
              <p:cNvSpPr>
                <a:spLocks/>
              </p:cNvSpPr>
              <p:nvPr/>
            </p:nvSpPr>
            <p:spPr bwMode="gray">
              <a:xfrm>
                <a:off x="3857" y="3508"/>
                <a:ext cx="42" cy="20"/>
              </a:xfrm>
              <a:custGeom>
                <a:avLst/>
                <a:gdLst>
                  <a:gd name="T0" fmla="*/ 41 w 42"/>
                  <a:gd name="T1" fmla="*/ 0 h 20"/>
                  <a:gd name="T2" fmla="*/ 38 w 42"/>
                  <a:gd name="T3" fmla="*/ 1 h 20"/>
                  <a:gd name="T4" fmla="*/ 36 w 42"/>
                  <a:gd name="T5" fmla="*/ 3 h 20"/>
                  <a:gd name="T6" fmla="*/ 33 w 42"/>
                  <a:gd name="T7" fmla="*/ 4 h 20"/>
                  <a:gd name="T8" fmla="*/ 30 w 42"/>
                  <a:gd name="T9" fmla="*/ 4 h 20"/>
                  <a:gd name="T10" fmla="*/ 27 w 42"/>
                  <a:gd name="T11" fmla="*/ 5 h 20"/>
                  <a:gd name="T12" fmla="*/ 26 w 42"/>
                  <a:gd name="T13" fmla="*/ 6 h 20"/>
                  <a:gd name="T14" fmla="*/ 23 w 42"/>
                  <a:gd name="T15" fmla="*/ 7 h 20"/>
                  <a:gd name="T16" fmla="*/ 20 w 42"/>
                  <a:gd name="T17" fmla="*/ 8 h 20"/>
                  <a:gd name="T18" fmla="*/ 17 w 42"/>
                  <a:gd name="T19" fmla="*/ 9 h 20"/>
                  <a:gd name="T20" fmla="*/ 15 w 42"/>
                  <a:gd name="T21" fmla="*/ 10 h 20"/>
                  <a:gd name="T22" fmla="*/ 12 w 42"/>
                  <a:gd name="T23" fmla="*/ 11 h 20"/>
                  <a:gd name="T24" fmla="*/ 10 w 42"/>
                  <a:gd name="T25" fmla="*/ 13 h 20"/>
                  <a:gd name="T26" fmla="*/ 8 w 42"/>
                  <a:gd name="T27" fmla="*/ 14 h 20"/>
                  <a:gd name="T28" fmla="*/ 5 w 42"/>
                  <a:gd name="T29" fmla="*/ 16 h 20"/>
                  <a:gd name="T30" fmla="*/ 2 w 42"/>
                  <a:gd name="T31" fmla="*/ 17 h 20"/>
                  <a:gd name="T32" fmla="*/ 0 w 42"/>
                  <a:gd name="T33" fmla="*/ 19 h 20"/>
                  <a:gd name="T34" fmla="*/ 1 w 42"/>
                  <a:gd name="T35" fmla="*/ 20 h 20"/>
                  <a:gd name="T36" fmla="*/ 3 w 42"/>
                  <a:gd name="T37" fmla="*/ 19 h 20"/>
                  <a:gd name="T38" fmla="*/ 6 w 42"/>
                  <a:gd name="T39" fmla="*/ 17 h 20"/>
                  <a:gd name="T40" fmla="*/ 8 w 42"/>
                  <a:gd name="T41" fmla="*/ 16 h 20"/>
                  <a:gd name="T42" fmla="*/ 11 w 42"/>
                  <a:gd name="T43" fmla="*/ 14 h 20"/>
                  <a:gd name="T44" fmla="*/ 12 w 42"/>
                  <a:gd name="T45" fmla="*/ 13 h 20"/>
                  <a:gd name="T46" fmla="*/ 15 w 42"/>
                  <a:gd name="T47" fmla="*/ 12 h 20"/>
                  <a:gd name="T48" fmla="*/ 18 w 42"/>
                  <a:gd name="T49" fmla="*/ 11 h 20"/>
                  <a:gd name="T50" fmla="*/ 21 w 42"/>
                  <a:gd name="T51" fmla="*/ 9 h 20"/>
                  <a:gd name="T52" fmla="*/ 23 w 42"/>
                  <a:gd name="T53" fmla="*/ 8 h 20"/>
                  <a:gd name="T54" fmla="*/ 26 w 42"/>
                  <a:gd name="T55" fmla="*/ 7 h 20"/>
                  <a:gd name="T56" fmla="*/ 28 w 42"/>
                  <a:gd name="T57" fmla="*/ 6 h 20"/>
                  <a:gd name="T58" fmla="*/ 31 w 42"/>
                  <a:gd name="T59" fmla="*/ 5 h 20"/>
                  <a:gd name="T60" fmla="*/ 33 w 42"/>
                  <a:gd name="T61" fmla="*/ 4 h 20"/>
                  <a:gd name="T62" fmla="*/ 36 w 42"/>
                  <a:gd name="T63" fmla="*/ 4 h 20"/>
                  <a:gd name="T64" fmla="*/ 39 w 42"/>
                  <a:gd name="T65" fmla="*/ 3 h 20"/>
                  <a:gd name="T66" fmla="*/ 42 w 42"/>
                  <a:gd name="T67" fmla="*/ 2 h 20"/>
                  <a:gd name="T68" fmla="*/ 41 w 42"/>
                  <a:gd name="T69" fmla="*/ 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20"/>
                  <a:gd name="T107" fmla="*/ 42 w 42"/>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20">
                    <a:moveTo>
                      <a:pt x="41" y="0"/>
                    </a:moveTo>
                    <a:lnTo>
                      <a:pt x="38" y="1"/>
                    </a:lnTo>
                    <a:lnTo>
                      <a:pt x="36" y="3"/>
                    </a:lnTo>
                    <a:lnTo>
                      <a:pt x="33" y="4"/>
                    </a:lnTo>
                    <a:lnTo>
                      <a:pt x="30" y="4"/>
                    </a:lnTo>
                    <a:lnTo>
                      <a:pt x="27" y="5"/>
                    </a:lnTo>
                    <a:lnTo>
                      <a:pt x="26" y="6"/>
                    </a:lnTo>
                    <a:lnTo>
                      <a:pt x="23" y="7"/>
                    </a:lnTo>
                    <a:lnTo>
                      <a:pt x="20" y="8"/>
                    </a:lnTo>
                    <a:lnTo>
                      <a:pt x="17" y="9"/>
                    </a:lnTo>
                    <a:lnTo>
                      <a:pt x="15" y="10"/>
                    </a:lnTo>
                    <a:lnTo>
                      <a:pt x="12" y="11"/>
                    </a:lnTo>
                    <a:lnTo>
                      <a:pt x="10" y="13"/>
                    </a:lnTo>
                    <a:lnTo>
                      <a:pt x="8" y="14"/>
                    </a:lnTo>
                    <a:lnTo>
                      <a:pt x="5" y="16"/>
                    </a:lnTo>
                    <a:lnTo>
                      <a:pt x="2" y="17"/>
                    </a:lnTo>
                    <a:lnTo>
                      <a:pt x="0" y="19"/>
                    </a:lnTo>
                    <a:lnTo>
                      <a:pt x="1" y="20"/>
                    </a:lnTo>
                    <a:lnTo>
                      <a:pt x="3" y="19"/>
                    </a:lnTo>
                    <a:lnTo>
                      <a:pt x="6" y="17"/>
                    </a:lnTo>
                    <a:lnTo>
                      <a:pt x="8" y="16"/>
                    </a:lnTo>
                    <a:lnTo>
                      <a:pt x="11" y="14"/>
                    </a:lnTo>
                    <a:lnTo>
                      <a:pt x="12" y="13"/>
                    </a:lnTo>
                    <a:lnTo>
                      <a:pt x="15" y="12"/>
                    </a:lnTo>
                    <a:lnTo>
                      <a:pt x="18" y="11"/>
                    </a:lnTo>
                    <a:lnTo>
                      <a:pt x="21" y="9"/>
                    </a:lnTo>
                    <a:lnTo>
                      <a:pt x="23" y="8"/>
                    </a:lnTo>
                    <a:lnTo>
                      <a:pt x="26" y="7"/>
                    </a:lnTo>
                    <a:lnTo>
                      <a:pt x="28" y="6"/>
                    </a:lnTo>
                    <a:lnTo>
                      <a:pt x="31" y="5"/>
                    </a:lnTo>
                    <a:lnTo>
                      <a:pt x="33" y="4"/>
                    </a:lnTo>
                    <a:lnTo>
                      <a:pt x="36" y="4"/>
                    </a:lnTo>
                    <a:lnTo>
                      <a:pt x="39" y="3"/>
                    </a:lnTo>
                    <a:lnTo>
                      <a:pt x="42" y="2"/>
                    </a:lnTo>
                    <a:lnTo>
                      <a:pt x="41" y="0"/>
                    </a:lnTo>
                    <a:close/>
                  </a:path>
                </a:pathLst>
              </a:custGeom>
              <a:solidFill>
                <a:srgbClr val="000000"/>
              </a:solidFill>
              <a:ln w="9525">
                <a:noFill/>
                <a:round/>
                <a:headEnd/>
                <a:tailEnd/>
              </a:ln>
            </p:spPr>
            <p:txBody>
              <a:bodyPr/>
              <a:lstStyle/>
              <a:p>
                <a:endParaRPr lang="en-US"/>
              </a:p>
            </p:txBody>
          </p:sp>
          <p:sp>
            <p:nvSpPr>
              <p:cNvPr id="3414" name="Freeform 776"/>
              <p:cNvSpPr>
                <a:spLocks/>
              </p:cNvSpPr>
              <p:nvPr/>
            </p:nvSpPr>
            <p:spPr bwMode="gray">
              <a:xfrm>
                <a:off x="3831" y="3436"/>
                <a:ext cx="61" cy="35"/>
              </a:xfrm>
              <a:custGeom>
                <a:avLst/>
                <a:gdLst>
                  <a:gd name="T0" fmla="*/ 57 w 61"/>
                  <a:gd name="T1" fmla="*/ 31 h 35"/>
                  <a:gd name="T2" fmla="*/ 59 w 61"/>
                  <a:gd name="T3" fmla="*/ 30 h 35"/>
                  <a:gd name="T4" fmla="*/ 55 w 61"/>
                  <a:gd name="T5" fmla="*/ 27 h 35"/>
                  <a:gd name="T6" fmla="*/ 53 w 61"/>
                  <a:gd name="T7" fmla="*/ 24 h 35"/>
                  <a:gd name="T8" fmla="*/ 50 w 61"/>
                  <a:gd name="T9" fmla="*/ 21 h 35"/>
                  <a:gd name="T10" fmla="*/ 46 w 61"/>
                  <a:gd name="T11" fmla="*/ 19 h 35"/>
                  <a:gd name="T12" fmla="*/ 42 w 61"/>
                  <a:gd name="T13" fmla="*/ 16 h 35"/>
                  <a:gd name="T14" fmla="*/ 39 w 61"/>
                  <a:gd name="T15" fmla="*/ 15 h 35"/>
                  <a:gd name="T16" fmla="*/ 36 w 61"/>
                  <a:gd name="T17" fmla="*/ 13 h 35"/>
                  <a:gd name="T18" fmla="*/ 32 w 61"/>
                  <a:gd name="T19" fmla="*/ 11 h 35"/>
                  <a:gd name="T20" fmla="*/ 28 w 61"/>
                  <a:gd name="T21" fmla="*/ 9 h 35"/>
                  <a:gd name="T22" fmla="*/ 24 w 61"/>
                  <a:gd name="T23" fmla="*/ 8 h 35"/>
                  <a:gd name="T24" fmla="*/ 20 w 61"/>
                  <a:gd name="T25" fmla="*/ 6 h 35"/>
                  <a:gd name="T26" fmla="*/ 17 w 61"/>
                  <a:gd name="T27" fmla="*/ 5 h 35"/>
                  <a:gd name="T28" fmla="*/ 12 w 61"/>
                  <a:gd name="T29" fmla="*/ 3 h 35"/>
                  <a:gd name="T30" fmla="*/ 8 w 61"/>
                  <a:gd name="T31" fmla="*/ 2 h 35"/>
                  <a:gd name="T32" fmla="*/ 4 w 61"/>
                  <a:gd name="T33" fmla="*/ 1 h 35"/>
                  <a:gd name="T34" fmla="*/ 1 w 61"/>
                  <a:gd name="T35" fmla="*/ 0 h 35"/>
                  <a:gd name="T36" fmla="*/ 0 w 61"/>
                  <a:gd name="T37" fmla="*/ 1 h 35"/>
                  <a:gd name="T38" fmla="*/ 4 w 61"/>
                  <a:gd name="T39" fmla="*/ 2 h 35"/>
                  <a:gd name="T40" fmla="*/ 8 w 61"/>
                  <a:gd name="T41" fmla="*/ 4 h 35"/>
                  <a:gd name="T42" fmla="*/ 12 w 61"/>
                  <a:gd name="T43" fmla="*/ 5 h 35"/>
                  <a:gd name="T44" fmla="*/ 16 w 61"/>
                  <a:gd name="T45" fmla="*/ 6 h 35"/>
                  <a:gd name="T46" fmla="*/ 20 w 61"/>
                  <a:gd name="T47" fmla="*/ 7 h 35"/>
                  <a:gd name="T48" fmla="*/ 23 w 61"/>
                  <a:gd name="T49" fmla="*/ 9 h 35"/>
                  <a:gd name="T50" fmla="*/ 27 w 61"/>
                  <a:gd name="T51" fmla="*/ 11 h 35"/>
                  <a:gd name="T52" fmla="*/ 31 w 61"/>
                  <a:gd name="T53" fmla="*/ 13 h 35"/>
                  <a:gd name="T54" fmla="*/ 35 w 61"/>
                  <a:gd name="T55" fmla="*/ 14 h 35"/>
                  <a:gd name="T56" fmla="*/ 38 w 61"/>
                  <a:gd name="T57" fmla="*/ 16 h 35"/>
                  <a:gd name="T58" fmla="*/ 42 w 61"/>
                  <a:gd name="T59" fmla="*/ 18 h 35"/>
                  <a:gd name="T60" fmla="*/ 45 w 61"/>
                  <a:gd name="T61" fmla="*/ 20 h 35"/>
                  <a:gd name="T62" fmla="*/ 49 w 61"/>
                  <a:gd name="T63" fmla="*/ 22 h 35"/>
                  <a:gd name="T64" fmla="*/ 52 w 61"/>
                  <a:gd name="T65" fmla="*/ 25 h 35"/>
                  <a:gd name="T66" fmla="*/ 54 w 61"/>
                  <a:gd name="T67" fmla="*/ 28 h 35"/>
                  <a:gd name="T68" fmla="*/ 58 w 61"/>
                  <a:gd name="T69" fmla="*/ 31 h 35"/>
                  <a:gd name="T70" fmla="*/ 59 w 61"/>
                  <a:gd name="T71" fmla="*/ 30 h 35"/>
                  <a:gd name="T72" fmla="*/ 58 w 61"/>
                  <a:gd name="T73" fmla="*/ 31 h 35"/>
                  <a:gd name="T74" fmla="*/ 61 w 61"/>
                  <a:gd name="T75" fmla="*/ 35 h 35"/>
                  <a:gd name="T76" fmla="*/ 59 w 61"/>
                  <a:gd name="T77" fmla="*/ 30 h 35"/>
                  <a:gd name="T78" fmla="*/ 57 w 61"/>
                  <a:gd name="T79" fmla="*/ 31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35"/>
                  <a:gd name="T122" fmla="*/ 61 w 61"/>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35">
                    <a:moveTo>
                      <a:pt x="57" y="31"/>
                    </a:moveTo>
                    <a:lnTo>
                      <a:pt x="59" y="30"/>
                    </a:lnTo>
                    <a:lnTo>
                      <a:pt x="55" y="27"/>
                    </a:lnTo>
                    <a:lnTo>
                      <a:pt x="53" y="24"/>
                    </a:lnTo>
                    <a:lnTo>
                      <a:pt x="50" y="21"/>
                    </a:lnTo>
                    <a:lnTo>
                      <a:pt x="46" y="19"/>
                    </a:lnTo>
                    <a:lnTo>
                      <a:pt x="42" y="16"/>
                    </a:lnTo>
                    <a:lnTo>
                      <a:pt x="39" y="15"/>
                    </a:lnTo>
                    <a:lnTo>
                      <a:pt x="36" y="13"/>
                    </a:lnTo>
                    <a:lnTo>
                      <a:pt x="32" y="11"/>
                    </a:lnTo>
                    <a:lnTo>
                      <a:pt x="28" y="9"/>
                    </a:lnTo>
                    <a:lnTo>
                      <a:pt x="24" y="8"/>
                    </a:lnTo>
                    <a:lnTo>
                      <a:pt x="20" y="6"/>
                    </a:lnTo>
                    <a:lnTo>
                      <a:pt x="17" y="5"/>
                    </a:lnTo>
                    <a:lnTo>
                      <a:pt x="12" y="3"/>
                    </a:lnTo>
                    <a:lnTo>
                      <a:pt x="8" y="2"/>
                    </a:lnTo>
                    <a:lnTo>
                      <a:pt x="4" y="1"/>
                    </a:lnTo>
                    <a:lnTo>
                      <a:pt x="1" y="0"/>
                    </a:lnTo>
                    <a:lnTo>
                      <a:pt x="0" y="1"/>
                    </a:lnTo>
                    <a:lnTo>
                      <a:pt x="4" y="2"/>
                    </a:lnTo>
                    <a:lnTo>
                      <a:pt x="8" y="4"/>
                    </a:lnTo>
                    <a:lnTo>
                      <a:pt x="12" y="5"/>
                    </a:lnTo>
                    <a:lnTo>
                      <a:pt x="16" y="6"/>
                    </a:lnTo>
                    <a:lnTo>
                      <a:pt x="20" y="7"/>
                    </a:lnTo>
                    <a:lnTo>
                      <a:pt x="23" y="9"/>
                    </a:lnTo>
                    <a:lnTo>
                      <a:pt x="27" y="11"/>
                    </a:lnTo>
                    <a:lnTo>
                      <a:pt x="31" y="13"/>
                    </a:lnTo>
                    <a:lnTo>
                      <a:pt x="35" y="14"/>
                    </a:lnTo>
                    <a:lnTo>
                      <a:pt x="38" y="16"/>
                    </a:lnTo>
                    <a:lnTo>
                      <a:pt x="42" y="18"/>
                    </a:lnTo>
                    <a:lnTo>
                      <a:pt x="45" y="20"/>
                    </a:lnTo>
                    <a:lnTo>
                      <a:pt x="49" y="22"/>
                    </a:lnTo>
                    <a:lnTo>
                      <a:pt x="52" y="25"/>
                    </a:lnTo>
                    <a:lnTo>
                      <a:pt x="54" y="28"/>
                    </a:lnTo>
                    <a:lnTo>
                      <a:pt x="58" y="31"/>
                    </a:lnTo>
                    <a:lnTo>
                      <a:pt x="59" y="30"/>
                    </a:lnTo>
                    <a:lnTo>
                      <a:pt x="58" y="31"/>
                    </a:lnTo>
                    <a:lnTo>
                      <a:pt x="61" y="35"/>
                    </a:lnTo>
                    <a:lnTo>
                      <a:pt x="59" y="30"/>
                    </a:lnTo>
                    <a:lnTo>
                      <a:pt x="57" y="31"/>
                    </a:lnTo>
                    <a:close/>
                  </a:path>
                </a:pathLst>
              </a:custGeom>
              <a:solidFill>
                <a:srgbClr val="000000"/>
              </a:solidFill>
              <a:ln w="9525">
                <a:noFill/>
                <a:round/>
                <a:headEnd/>
                <a:tailEnd/>
              </a:ln>
            </p:spPr>
            <p:txBody>
              <a:bodyPr/>
              <a:lstStyle/>
              <a:p>
                <a:endParaRPr lang="en-US"/>
              </a:p>
            </p:txBody>
          </p:sp>
          <p:sp>
            <p:nvSpPr>
              <p:cNvPr id="3415" name="Freeform 777"/>
              <p:cNvSpPr>
                <a:spLocks/>
              </p:cNvSpPr>
              <p:nvPr/>
            </p:nvSpPr>
            <p:spPr bwMode="gray">
              <a:xfrm>
                <a:off x="3888" y="3465"/>
                <a:ext cx="2" cy="2"/>
              </a:xfrm>
              <a:custGeom>
                <a:avLst/>
                <a:gdLst>
                  <a:gd name="T0" fmla="*/ 0 w 2"/>
                  <a:gd name="T1" fmla="*/ 1 h 2"/>
                  <a:gd name="T2" fmla="*/ 0 w 2"/>
                  <a:gd name="T3" fmla="*/ 1 h 2"/>
                  <a:gd name="T4" fmla="*/ 0 w 2"/>
                  <a:gd name="T5" fmla="*/ 1 h 2"/>
                  <a:gd name="T6" fmla="*/ 0 w 2"/>
                  <a:gd name="T7" fmla="*/ 2 h 2"/>
                  <a:gd name="T8" fmla="*/ 0 w 2"/>
                  <a:gd name="T9" fmla="*/ 2 h 2"/>
                  <a:gd name="T10" fmla="*/ 2 w 2"/>
                  <a:gd name="T11" fmla="*/ 1 h 2"/>
                  <a:gd name="T12" fmla="*/ 1 w 2"/>
                  <a:gd name="T13" fmla="*/ 1 h 2"/>
                  <a:gd name="T14" fmla="*/ 1 w 2"/>
                  <a:gd name="T15" fmla="*/ 0 h 2"/>
                  <a:gd name="T16" fmla="*/ 1 w 2"/>
                  <a:gd name="T17" fmla="*/ 0 h 2"/>
                  <a:gd name="T18" fmla="*/ 1 w 2"/>
                  <a:gd name="T19" fmla="*/ 0 h 2"/>
                  <a:gd name="T20" fmla="*/ 0 w 2"/>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2"/>
                  <a:gd name="T35" fmla="*/ 2 w 2"/>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2">
                    <a:moveTo>
                      <a:pt x="0" y="1"/>
                    </a:moveTo>
                    <a:lnTo>
                      <a:pt x="0" y="1"/>
                    </a:lnTo>
                    <a:lnTo>
                      <a:pt x="0" y="2"/>
                    </a:lnTo>
                    <a:lnTo>
                      <a:pt x="2" y="1"/>
                    </a:lnTo>
                    <a:lnTo>
                      <a:pt x="1" y="1"/>
                    </a:lnTo>
                    <a:lnTo>
                      <a:pt x="1" y="0"/>
                    </a:lnTo>
                    <a:lnTo>
                      <a:pt x="0" y="1"/>
                    </a:lnTo>
                    <a:close/>
                  </a:path>
                </a:pathLst>
              </a:custGeom>
              <a:solidFill>
                <a:srgbClr val="000000"/>
              </a:solidFill>
              <a:ln w="9525">
                <a:noFill/>
                <a:round/>
                <a:headEnd/>
                <a:tailEnd/>
              </a:ln>
            </p:spPr>
            <p:txBody>
              <a:bodyPr/>
              <a:lstStyle/>
              <a:p>
                <a:endParaRPr lang="en-US"/>
              </a:p>
            </p:txBody>
          </p:sp>
          <p:sp>
            <p:nvSpPr>
              <p:cNvPr id="3416" name="Freeform 778"/>
              <p:cNvSpPr>
                <a:spLocks/>
              </p:cNvSpPr>
              <p:nvPr/>
            </p:nvSpPr>
            <p:spPr bwMode="gray">
              <a:xfrm>
                <a:off x="3860" y="3391"/>
                <a:ext cx="6" cy="1"/>
              </a:xfrm>
              <a:custGeom>
                <a:avLst/>
                <a:gdLst>
                  <a:gd name="T0" fmla="*/ 0 w 6"/>
                  <a:gd name="T1" fmla="*/ 1 h 1"/>
                  <a:gd name="T2" fmla="*/ 1 w 6"/>
                  <a:gd name="T3" fmla="*/ 1 h 1"/>
                  <a:gd name="T4" fmla="*/ 1 w 6"/>
                  <a:gd name="T5" fmla="*/ 1 h 1"/>
                  <a:gd name="T6" fmla="*/ 2 w 6"/>
                  <a:gd name="T7" fmla="*/ 1 h 1"/>
                  <a:gd name="T8" fmla="*/ 3 w 6"/>
                  <a:gd name="T9" fmla="*/ 1 h 1"/>
                  <a:gd name="T10" fmla="*/ 3 w 6"/>
                  <a:gd name="T11" fmla="*/ 1 h 1"/>
                  <a:gd name="T12" fmla="*/ 4 w 6"/>
                  <a:gd name="T13" fmla="*/ 1 h 1"/>
                  <a:gd name="T14" fmla="*/ 5 w 6"/>
                  <a:gd name="T15" fmla="*/ 1 h 1"/>
                  <a:gd name="T16" fmla="*/ 6 w 6"/>
                  <a:gd name="T17" fmla="*/ 1 h 1"/>
                  <a:gd name="T18" fmla="*/ 6 w 6"/>
                  <a:gd name="T19" fmla="*/ 0 h 1"/>
                  <a:gd name="T20" fmla="*/ 5 w 6"/>
                  <a:gd name="T21" fmla="*/ 0 h 1"/>
                  <a:gd name="T22" fmla="*/ 4 w 6"/>
                  <a:gd name="T23" fmla="*/ 0 h 1"/>
                  <a:gd name="T24" fmla="*/ 4 w 6"/>
                  <a:gd name="T25" fmla="*/ 0 h 1"/>
                  <a:gd name="T26" fmla="*/ 3 w 6"/>
                  <a:gd name="T27" fmla="*/ 0 h 1"/>
                  <a:gd name="T28" fmla="*/ 2 w 6"/>
                  <a:gd name="T29" fmla="*/ 0 h 1"/>
                  <a:gd name="T30" fmla="*/ 1 w 6"/>
                  <a:gd name="T31" fmla="*/ 0 h 1"/>
                  <a:gd name="T32" fmla="*/ 1 w 6"/>
                  <a:gd name="T33" fmla="*/ 0 h 1"/>
                  <a:gd name="T34" fmla="*/ 0 w 6"/>
                  <a:gd name="T35" fmla="*/ 0 h 1"/>
                  <a:gd name="T36" fmla="*/ 0 w 6"/>
                  <a:gd name="T37" fmla="*/ 1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
                  <a:gd name="T59" fmla="*/ 6 w 6"/>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
                    <a:moveTo>
                      <a:pt x="0" y="1"/>
                    </a:moveTo>
                    <a:lnTo>
                      <a:pt x="1" y="1"/>
                    </a:lnTo>
                    <a:lnTo>
                      <a:pt x="2" y="1"/>
                    </a:lnTo>
                    <a:lnTo>
                      <a:pt x="3" y="1"/>
                    </a:lnTo>
                    <a:lnTo>
                      <a:pt x="4" y="1"/>
                    </a:lnTo>
                    <a:lnTo>
                      <a:pt x="5" y="1"/>
                    </a:lnTo>
                    <a:lnTo>
                      <a:pt x="6" y="1"/>
                    </a:lnTo>
                    <a:lnTo>
                      <a:pt x="6" y="0"/>
                    </a:lnTo>
                    <a:lnTo>
                      <a:pt x="5" y="0"/>
                    </a:lnTo>
                    <a:lnTo>
                      <a:pt x="4" y="0"/>
                    </a:lnTo>
                    <a:lnTo>
                      <a:pt x="3" y="0"/>
                    </a:lnTo>
                    <a:lnTo>
                      <a:pt x="2" y="0"/>
                    </a:lnTo>
                    <a:lnTo>
                      <a:pt x="1" y="0"/>
                    </a:lnTo>
                    <a:lnTo>
                      <a:pt x="0" y="0"/>
                    </a:lnTo>
                    <a:lnTo>
                      <a:pt x="0" y="1"/>
                    </a:lnTo>
                    <a:close/>
                  </a:path>
                </a:pathLst>
              </a:custGeom>
              <a:solidFill>
                <a:srgbClr val="000000"/>
              </a:solidFill>
              <a:ln w="9525">
                <a:noFill/>
                <a:round/>
                <a:headEnd/>
                <a:tailEnd/>
              </a:ln>
            </p:spPr>
            <p:txBody>
              <a:bodyPr/>
              <a:lstStyle/>
              <a:p>
                <a:endParaRPr lang="en-US"/>
              </a:p>
            </p:txBody>
          </p:sp>
          <p:sp>
            <p:nvSpPr>
              <p:cNvPr id="3417" name="Freeform 779"/>
              <p:cNvSpPr>
                <a:spLocks/>
              </p:cNvSpPr>
              <p:nvPr/>
            </p:nvSpPr>
            <p:spPr bwMode="gray">
              <a:xfrm>
                <a:off x="4118" y="3417"/>
                <a:ext cx="20" cy="12"/>
              </a:xfrm>
              <a:custGeom>
                <a:avLst/>
                <a:gdLst>
                  <a:gd name="T0" fmla="*/ 20 w 20"/>
                  <a:gd name="T1" fmla="*/ 0 h 12"/>
                  <a:gd name="T2" fmla="*/ 18 w 20"/>
                  <a:gd name="T3" fmla="*/ 1 h 12"/>
                  <a:gd name="T4" fmla="*/ 18 w 20"/>
                  <a:gd name="T5" fmla="*/ 2 h 12"/>
                  <a:gd name="T6" fmla="*/ 17 w 20"/>
                  <a:gd name="T7" fmla="*/ 3 h 12"/>
                  <a:gd name="T8" fmla="*/ 16 w 20"/>
                  <a:gd name="T9" fmla="*/ 4 h 12"/>
                  <a:gd name="T10" fmla="*/ 14 w 20"/>
                  <a:gd name="T11" fmla="*/ 5 h 12"/>
                  <a:gd name="T12" fmla="*/ 13 w 20"/>
                  <a:gd name="T13" fmla="*/ 5 h 12"/>
                  <a:gd name="T14" fmla="*/ 12 w 20"/>
                  <a:gd name="T15" fmla="*/ 6 h 12"/>
                  <a:gd name="T16" fmla="*/ 10 w 20"/>
                  <a:gd name="T17" fmla="*/ 7 h 12"/>
                  <a:gd name="T18" fmla="*/ 9 w 20"/>
                  <a:gd name="T19" fmla="*/ 7 h 12"/>
                  <a:gd name="T20" fmla="*/ 8 w 20"/>
                  <a:gd name="T21" fmla="*/ 8 h 12"/>
                  <a:gd name="T22" fmla="*/ 6 w 20"/>
                  <a:gd name="T23" fmla="*/ 9 h 12"/>
                  <a:gd name="T24" fmla="*/ 5 w 20"/>
                  <a:gd name="T25" fmla="*/ 9 h 12"/>
                  <a:gd name="T26" fmla="*/ 3 w 20"/>
                  <a:gd name="T27" fmla="*/ 10 h 12"/>
                  <a:gd name="T28" fmla="*/ 2 w 20"/>
                  <a:gd name="T29" fmla="*/ 10 h 12"/>
                  <a:gd name="T30" fmla="*/ 1 w 20"/>
                  <a:gd name="T31" fmla="*/ 10 h 12"/>
                  <a:gd name="T32" fmla="*/ 0 w 20"/>
                  <a:gd name="T33" fmla="*/ 10 h 12"/>
                  <a:gd name="T34" fmla="*/ 0 w 20"/>
                  <a:gd name="T35" fmla="*/ 12 h 12"/>
                  <a:gd name="T36" fmla="*/ 1 w 20"/>
                  <a:gd name="T37" fmla="*/ 12 h 12"/>
                  <a:gd name="T38" fmla="*/ 2 w 20"/>
                  <a:gd name="T39" fmla="*/ 11 h 12"/>
                  <a:gd name="T40" fmla="*/ 4 w 20"/>
                  <a:gd name="T41" fmla="*/ 11 h 12"/>
                  <a:gd name="T42" fmla="*/ 5 w 20"/>
                  <a:gd name="T43" fmla="*/ 11 h 12"/>
                  <a:gd name="T44" fmla="*/ 7 w 20"/>
                  <a:gd name="T45" fmla="*/ 10 h 12"/>
                  <a:gd name="T46" fmla="*/ 8 w 20"/>
                  <a:gd name="T47" fmla="*/ 9 h 12"/>
                  <a:gd name="T48" fmla="*/ 10 w 20"/>
                  <a:gd name="T49" fmla="*/ 9 h 12"/>
                  <a:gd name="T50" fmla="*/ 11 w 20"/>
                  <a:gd name="T51" fmla="*/ 8 h 12"/>
                  <a:gd name="T52" fmla="*/ 12 w 20"/>
                  <a:gd name="T53" fmla="*/ 7 h 12"/>
                  <a:gd name="T54" fmla="*/ 14 w 20"/>
                  <a:gd name="T55" fmla="*/ 7 h 12"/>
                  <a:gd name="T56" fmla="*/ 15 w 20"/>
                  <a:gd name="T57" fmla="*/ 6 h 12"/>
                  <a:gd name="T58" fmla="*/ 16 w 20"/>
                  <a:gd name="T59" fmla="*/ 5 h 12"/>
                  <a:gd name="T60" fmla="*/ 18 w 20"/>
                  <a:gd name="T61" fmla="*/ 4 h 12"/>
                  <a:gd name="T62" fmla="*/ 18 w 20"/>
                  <a:gd name="T63" fmla="*/ 3 h 12"/>
                  <a:gd name="T64" fmla="*/ 19 w 20"/>
                  <a:gd name="T65" fmla="*/ 2 h 12"/>
                  <a:gd name="T66" fmla="*/ 20 w 20"/>
                  <a:gd name="T67" fmla="*/ 2 h 12"/>
                  <a:gd name="T68" fmla="*/ 20 w 20"/>
                  <a:gd name="T69" fmla="*/ 0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12"/>
                  <a:gd name="T107" fmla="*/ 20 w 20"/>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12">
                    <a:moveTo>
                      <a:pt x="20" y="0"/>
                    </a:moveTo>
                    <a:lnTo>
                      <a:pt x="18" y="1"/>
                    </a:lnTo>
                    <a:lnTo>
                      <a:pt x="18" y="2"/>
                    </a:lnTo>
                    <a:lnTo>
                      <a:pt x="17" y="3"/>
                    </a:lnTo>
                    <a:lnTo>
                      <a:pt x="16" y="4"/>
                    </a:lnTo>
                    <a:lnTo>
                      <a:pt x="14" y="5"/>
                    </a:lnTo>
                    <a:lnTo>
                      <a:pt x="13" y="5"/>
                    </a:lnTo>
                    <a:lnTo>
                      <a:pt x="12" y="6"/>
                    </a:lnTo>
                    <a:lnTo>
                      <a:pt x="10" y="7"/>
                    </a:lnTo>
                    <a:lnTo>
                      <a:pt x="9" y="7"/>
                    </a:lnTo>
                    <a:lnTo>
                      <a:pt x="8" y="8"/>
                    </a:lnTo>
                    <a:lnTo>
                      <a:pt x="6" y="9"/>
                    </a:lnTo>
                    <a:lnTo>
                      <a:pt x="5" y="9"/>
                    </a:lnTo>
                    <a:lnTo>
                      <a:pt x="3" y="10"/>
                    </a:lnTo>
                    <a:lnTo>
                      <a:pt x="2" y="10"/>
                    </a:lnTo>
                    <a:lnTo>
                      <a:pt x="1" y="10"/>
                    </a:lnTo>
                    <a:lnTo>
                      <a:pt x="0" y="10"/>
                    </a:lnTo>
                    <a:lnTo>
                      <a:pt x="0" y="12"/>
                    </a:lnTo>
                    <a:lnTo>
                      <a:pt x="1" y="12"/>
                    </a:lnTo>
                    <a:lnTo>
                      <a:pt x="2" y="11"/>
                    </a:lnTo>
                    <a:lnTo>
                      <a:pt x="4" y="11"/>
                    </a:lnTo>
                    <a:lnTo>
                      <a:pt x="5" y="11"/>
                    </a:lnTo>
                    <a:lnTo>
                      <a:pt x="7" y="10"/>
                    </a:lnTo>
                    <a:lnTo>
                      <a:pt x="8" y="9"/>
                    </a:lnTo>
                    <a:lnTo>
                      <a:pt x="10" y="9"/>
                    </a:lnTo>
                    <a:lnTo>
                      <a:pt x="11" y="8"/>
                    </a:lnTo>
                    <a:lnTo>
                      <a:pt x="12" y="7"/>
                    </a:lnTo>
                    <a:lnTo>
                      <a:pt x="14" y="7"/>
                    </a:lnTo>
                    <a:lnTo>
                      <a:pt x="15" y="6"/>
                    </a:lnTo>
                    <a:lnTo>
                      <a:pt x="16" y="5"/>
                    </a:lnTo>
                    <a:lnTo>
                      <a:pt x="18" y="4"/>
                    </a:lnTo>
                    <a:lnTo>
                      <a:pt x="18" y="3"/>
                    </a:lnTo>
                    <a:lnTo>
                      <a:pt x="19" y="2"/>
                    </a:lnTo>
                    <a:lnTo>
                      <a:pt x="20" y="2"/>
                    </a:lnTo>
                    <a:lnTo>
                      <a:pt x="20" y="0"/>
                    </a:lnTo>
                    <a:close/>
                  </a:path>
                </a:pathLst>
              </a:custGeom>
              <a:solidFill>
                <a:srgbClr val="000000"/>
              </a:solidFill>
              <a:ln w="9525">
                <a:noFill/>
                <a:round/>
                <a:headEnd/>
                <a:tailEnd/>
              </a:ln>
            </p:spPr>
            <p:txBody>
              <a:bodyPr/>
              <a:lstStyle/>
              <a:p>
                <a:endParaRPr lang="en-US"/>
              </a:p>
            </p:txBody>
          </p:sp>
          <p:sp>
            <p:nvSpPr>
              <p:cNvPr id="3418" name="Freeform 780"/>
              <p:cNvSpPr>
                <a:spLocks/>
              </p:cNvSpPr>
              <p:nvPr/>
            </p:nvSpPr>
            <p:spPr bwMode="gray">
              <a:xfrm>
                <a:off x="4118" y="3426"/>
                <a:ext cx="31" cy="8"/>
              </a:xfrm>
              <a:custGeom>
                <a:avLst/>
                <a:gdLst>
                  <a:gd name="T0" fmla="*/ 30 w 31"/>
                  <a:gd name="T1" fmla="*/ 0 h 8"/>
                  <a:gd name="T2" fmla="*/ 28 w 31"/>
                  <a:gd name="T3" fmla="*/ 1 h 8"/>
                  <a:gd name="T4" fmla="*/ 26 w 31"/>
                  <a:gd name="T5" fmla="*/ 2 h 8"/>
                  <a:gd name="T6" fmla="*/ 24 w 31"/>
                  <a:gd name="T7" fmla="*/ 3 h 8"/>
                  <a:gd name="T8" fmla="*/ 23 w 31"/>
                  <a:gd name="T9" fmla="*/ 3 h 8"/>
                  <a:gd name="T10" fmla="*/ 21 w 31"/>
                  <a:gd name="T11" fmla="*/ 4 h 8"/>
                  <a:gd name="T12" fmla="*/ 19 w 31"/>
                  <a:gd name="T13" fmla="*/ 5 h 8"/>
                  <a:gd name="T14" fmla="*/ 18 w 31"/>
                  <a:gd name="T15" fmla="*/ 5 h 8"/>
                  <a:gd name="T16" fmla="*/ 16 w 31"/>
                  <a:gd name="T17" fmla="*/ 6 h 8"/>
                  <a:gd name="T18" fmla="*/ 14 w 31"/>
                  <a:gd name="T19" fmla="*/ 6 h 8"/>
                  <a:gd name="T20" fmla="*/ 12 w 31"/>
                  <a:gd name="T21" fmla="*/ 6 h 8"/>
                  <a:gd name="T22" fmla="*/ 9 w 31"/>
                  <a:gd name="T23" fmla="*/ 6 h 8"/>
                  <a:gd name="T24" fmla="*/ 7 w 31"/>
                  <a:gd name="T25" fmla="*/ 6 h 8"/>
                  <a:gd name="T26" fmla="*/ 5 w 31"/>
                  <a:gd name="T27" fmla="*/ 6 h 8"/>
                  <a:gd name="T28" fmla="*/ 3 w 31"/>
                  <a:gd name="T29" fmla="*/ 6 h 8"/>
                  <a:gd name="T30" fmla="*/ 1 w 31"/>
                  <a:gd name="T31" fmla="*/ 6 h 8"/>
                  <a:gd name="T32" fmla="*/ 0 w 31"/>
                  <a:gd name="T33" fmla="*/ 6 h 8"/>
                  <a:gd name="T34" fmla="*/ 0 w 31"/>
                  <a:gd name="T35" fmla="*/ 7 h 8"/>
                  <a:gd name="T36" fmla="*/ 1 w 31"/>
                  <a:gd name="T37" fmla="*/ 8 h 8"/>
                  <a:gd name="T38" fmla="*/ 3 w 31"/>
                  <a:gd name="T39" fmla="*/ 8 h 8"/>
                  <a:gd name="T40" fmla="*/ 5 w 31"/>
                  <a:gd name="T41" fmla="*/ 8 h 8"/>
                  <a:gd name="T42" fmla="*/ 7 w 31"/>
                  <a:gd name="T43" fmla="*/ 8 h 8"/>
                  <a:gd name="T44" fmla="*/ 9 w 31"/>
                  <a:gd name="T45" fmla="*/ 8 h 8"/>
                  <a:gd name="T46" fmla="*/ 12 w 31"/>
                  <a:gd name="T47" fmla="*/ 7 h 8"/>
                  <a:gd name="T48" fmla="*/ 14 w 31"/>
                  <a:gd name="T49" fmla="*/ 7 h 8"/>
                  <a:gd name="T50" fmla="*/ 16 w 31"/>
                  <a:gd name="T51" fmla="*/ 6 h 8"/>
                  <a:gd name="T52" fmla="*/ 18 w 31"/>
                  <a:gd name="T53" fmla="*/ 6 h 8"/>
                  <a:gd name="T54" fmla="*/ 19 w 31"/>
                  <a:gd name="T55" fmla="*/ 6 h 8"/>
                  <a:gd name="T56" fmla="*/ 21 w 31"/>
                  <a:gd name="T57" fmla="*/ 6 h 8"/>
                  <a:gd name="T58" fmla="*/ 23 w 31"/>
                  <a:gd name="T59" fmla="*/ 5 h 8"/>
                  <a:gd name="T60" fmla="*/ 25 w 31"/>
                  <a:gd name="T61" fmla="*/ 4 h 8"/>
                  <a:gd name="T62" fmla="*/ 27 w 31"/>
                  <a:gd name="T63" fmla="*/ 3 h 8"/>
                  <a:gd name="T64" fmla="*/ 29 w 31"/>
                  <a:gd name="T65" fmla="*/ 2 h 8"/>
                  <a:gd name="T66" fmla="*/ 31 w 31"/>
                  <a:gd name="T67" fmla="*/ 1 h 8"/>
                  <a:gd name="T68" fmla="*/ 30 w 31"/>
                  <a:gd name="T69" fmla="*/ 0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8"/>
                  <a:gd name="T107" fmla="*/ 31 w 31"/>
                  <a:gd name="T108" fmla="*/ 8 h 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8">
                    <a:moveTo>
                      <a:pt x="30" y="0"/>
                    </a:moveTo>
                    <a:lnTo>
                      <a:pt x="28" y="1"/>
                    </a:lnTo>
                    <a:lnTo>
                      <a:pt x="26" y="2"/>
                    </a:lnTo>
                    <a:lnTo>
                      <a:pt x="24" y="3"/>
                    </a:lnTo>
                    <a:lnTo>
                      <a:pt x="23" y="3"/>
                    </a:lnTo>
                    <a:lnTo>
                      <a:pt x="21" y="4"/>
                    </a:lnTo>
                    <a:lnTo>
                      <a:pt x="19" y="5"/>
                    </a:lnTo>
                    <a:lnTo>
                      <a:pt x="18" y="5"/>
                    </a:lnTo>
                    <a:lnTo>
                      <a:pt x="16" y="6"/>
                    </a:lnTo>
                    <a:lnTo>
                      <a:pt x="14" y="6"/>
                    </a:lnTo>
                    <a:lnTo>
                      <a:pt x="12" y="6"/>
                    </a:lnTo>
                    <a:lnTo>
                      <a:pt x="9" y="6"/>
                    </a:lnTo>
                    <a:lnTo>
                      <a:pt x="7" y="6"/>
                    </a:lnTo>
                    <a:lnTo>
                      <a:pt x="5" y="6"/>
                    </a:lnTo>
                    <a:lnTo>
                      <a:pt x="3" y="6"/>
                    </a:lnTo>
                    <a:lnTo>
                      <a:pt x="1" y="6"/>
                    </a:lnTo>
                    <a:lnTo>
                      <a:pt x="0" y="6"/>
                    </a:lnTo>
                    <a:lnTo>
                      <a:pt x="0" y="7"/>
                    </a:lnTo>
                    <a:lnTo>
                      <a:pt x="1" y="8"/>
                    </a:lnTo>
                    <a:lnTo>
                      <a:pt x="3" y="8"/>
                    </a:lnTo>
                    <a:lnTo>
                      <a:pt x="5" y="8"/>
                    </a:lnTo>
                    <a:lnTo>
                      <a:pt x="7" y="8"/>
                    </a:lnTo>
                    <a:lnTo>
                      <a:pt x="9" y="8"/>
                    </a:lnTo>
                    <a:lnTo>
                      <a:pt x="12" y="7"/>
                    </a:lnTo>
                    <a:lnTo>
                      <a:pt x="14" y="7"/>
                    </a:lnTo>
                    <a:lnTo>
                      <a:pt x="16" y="6"/>
                    </a:lnTo>
                    <a:lnTo>
                      <a:pt x="18" y="6"/>
                    </a:lnTo>
                    <a:lnTo>
                      <a:pt x="19" y="6"/>
                    </a:lnTo>
                    <a:lnTo>
                      <a:pt x="21" y="6"/>
                    </a:lnTo>
                    <a:lnTo>
                      <a:pt x="23" y="5"/>
                    </a:lnTo>
                    <a:lnTo>
                      <a:pt x="25" y="4"/>
                    </a:lnTo>
                    <a:lnTo>
                      <a:pt x="27" y="3"/>
                    </a:lnTo>
                    <a:lnTo>
                      <a:pt x="29" y="2"/>
                    </a:lnTo>
                    <a:lnTo>
                      <a:pt x="31" y="1"/>
                    </a:lnTo>
                    <a:lnTo>
                      <a:pt x="30" y="0"/>
                    </a:lnTo>
                    <a:close/>
                  </a:path>
                </a:pathLst>
              </a:custGeom>
              <a:solidFill>
                <a:srgbClr val="000000"/>
              </a:solidFill>
              <a:ln w="9525">
                <a:noFill/>
                <a:round/>
                <a:headEnd/>
                <a:tailEnd/>
              </a:ln>
            </p:spPr>
            <p:txBody>
              <a:bodyPr/>
              <a:lstStyle/>
              <a:p>
                <a:endParaRPr lang="en-US"/>
              </a:p>
            </p:txBody>
          </p:sp>
          <p:sp>
            <p:nvSpPr>
              <p:cNvPr id="3419" name="Freeform 781"/>
              <p:cNvSpPr>
                <a:spLocks/>
              </p:cNvSpPr>
              <p:nvPr/>
            </p:nvSpPr>
            <p:spPr bwMode="gray">
              <a:xfrm>
                <a:off x="4115" y="3436"/>
                <a:ext cx="48" cy="3"/>
              </a:xfrm>
              <a:custGeom>
                <a:avLst/>
                <a:gdLst>
                  <a:gd name="T0" fmla="*/ 46 w 48"/>
                  <a:gd name="T1" fmla="*/ 2 h 3"/>
                  <a:gd name="T2" fmla="*/ 46 w 48"/>
                  <a:gd name="T3" fmla="*/ 1 h 3"/>
                  <a:gd name="T4" fmla="*/ 43 w 48"/>
                  <a:gd name="T5" fmla="*/ 0 h 3"/>
                  <a:gd name="T6" fmla="*/ 39 w 48"/>
                  <a:gd name="T7" fmla="*/ 0 h 3"/>
                  <a:gd name="T8" fmla="*/ 37 w 48"/>
                  <a:gd name="T9" fmla="*/ 0 h 3"/>
                  <a:gd name="T10" fmla="*/ 34 w 48"/>
                  <a:gd name="T11" fmla="*/ 0 h 3"/>
                  <a:gd name="T12" fmla="*/ 31 w 48"/>
                  <a:gd name="T13" fmla="*/ 0 h 3"/>
                  <a:gd name="T14" fmla="*/ 28 w 48"/>
                  <a:gd name="T15" fmla="*/ 1 h 3"/>
                  <a:gd name="T16" fmla="*/ 25 w 48"/>
                  <a:gd name="T17" fmla="*/ 1 h 3"/>
                  <a:gd name="T18" fmla="*/ 22 w 48"/>
                  <a:gd name="T19" fmla="*/ 1 h 3"/>
                  <a:gd name="T20" fmla="*/ 20 w 48"/>
                  <a:gd name="T21" fmla="*/ 1 h 3"/>
                  <a:gd name="T22" fmla="*/ 17 w 48"/>
                  <a:gd name="T23" fmla="*/ 1 h 3"/>
                  <a:gd name="T24" fmla="*/ 14 w 48"/>
                  <a:gd name="T25" fmla="*/ 1 h 3"/>
                  <a:gd name="T26" fmla="*/ 11 w 48"/>
                  <a:gd name="T27" fmla="*/ 1 h 3"/>
                  <a:gd name="T28" fmla="*/ 8 w 48"/>
                  <a:gd name="T29" fmla="*/ 2 h 3"/>
                  <a:gd name="T30" fmla="*/ 5 w 48"/>
                  <a:gd name="T31" fmla="*/ 2 h 3"/>
                  <a:gd name="T32" fmla="*/ 3 w 48"/>
                  <a:gd name="T33" fmla="*/ 2 h 3"/>
                  <a:gd name="T34" fmla="*/ 0 w 48"/>
                  <a:gd name="T35" fmla="*/ 2 h 3"/>
                  <a:gd name="T36" fmla="*/ 0 w 48"/>
                  <a:gd name="T37" fmla="*/ 3 h 3"/>
                  <a:gd name="T38" fmla="*/ 3 w 48"/>
                  <a:gd name="T39" fmla="*/ 3 h 3"/>
                  <a:gd name="T40" fmla="*/ 5 w 48"/>
                  <a:gd name="T41" fmla="*/ 3 h 3"/>
                  <a:gd name="T42" fmla="*/ 8 w 48"/>
                  <a:gd name="T43" fmla="*/ 3 h 3"/>
                  <a:gd name="T44" fmla="*/ 11 w 48"/>
                  <a:gd name="T45" fmla="*/ 3 h 3"/>
                  <a:gd name="T46" fmla="*/ 14 w 48"/>
                  <a:gd name="T47" fmla="*/ 3 h 3"/>
                  <a:gd name="T48" fmla="*/ 17 w 48"/>
                  <a:gd name="T49" fmla="*/ 3 h 3"/>
                  <a:gd name="T50" fmla="*/ 20 w 48"/>
                  <a:gd name="T51" fmla="*/ 3 h 3"/>
                  <a:gd name="T52" fmla="*/ 22 w 48"/>
                  <a:gd name="T53" fmla="*/ 2 h 3"/>
                  <a:gd name="T54" fmla="*/ 25 w 48"/>
                  <a:gd name="T55" fmla="*/ 2 h 3"/>
                  <a:gd name="T56" fmla="*/ 28 w 48"/>
                  <a:gd name="T57" fmla="*/ 2 h 3"/>
                  <a:gd name="T58" fmla="*/ 31 w 48"/>
                  <a:gd name="T59" fmla="*/ 2 h 3"/>
                  <a:gd name="T60" fmla="*/ 34 w 48"/>
                  <a:gd name="T61" fmla="*/ 2 h 3"/>
                  <a:gd name="T62" fmla="*/ 37 w 48"/>
                  <a:gd name="T63" fmla="*/ 2 h 3"/>
                  <a:gd name="T64" fmla="*/ 39 w 48"/>
                  <a:gd name="T65" fmla="*/ 2 h 3"/>
                  <a:gd name="T66" fmla="*/ 43 w 48"/>
                  <a:gd name="T67" fmla="*/ 2 h 3"/>
                  <a:gd name="T68" fmla="*/ 46 w 48"/>
                  <a:gd name="T69" fmla="*/ 2 h 3"/>
                  <a:gd name="T70" fmla="*/ 45 w 48"/>
                  <a:gd name="T71" fmla="*/ 1 h 3"/>
                  <a:gd name="T72" fmla="*/ 46 w 48"/>
                  <a:gd name="T73" fmla="*/ 2 h 3"/>
                  <a:gd name="T74" fmla="*/ 48 w 48"/>
                  <a:gd name="T75" fmla="*/ 1 h 3"/>
                  <a:gd name="T76" fmla="*/ 46 w 48"/>
                  <a:gd name="T77" fmla="*/ 1 h 3"/>
                  <a:gd name="T78" fmla="*/ 46 w 48"/>
                  <a:gd name="T79" fmla="*/ 2 h 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
                  <a:gd name="T121" fmla="*/ 0 h 3"/>
                  <a:gd name="T122" fmla="*/ 48 w 48"/>
                  <a:gd name="T123" fmla="*/ 3 h 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 h="3">
                    <a:moveTo>
                      <a:pt x="46" y="2"/>
                    </a:moveTo>
                    <a:lnTo>
                      <a:pt x="46" y="1"/>
                    </a:lnTo>
                    <a:lnTo>
                      <a:pt x="43" y="0"/>
                    </a:lnTo>
                    <a:lnTo>
                      <a:pt x="39" y="0"/>
                    </a:lnTo>
                    <a:lnTo>
                      <a:pt x="37" y="0"/>
                    </a:lnTo>
                    <a:lnTo>
                      <a:pt x="34" y="0"/>
                    </a:lnTo>
                    <a:lnTo>
                      <a:pt x="31" y="0"/>
                    </a:lnTo>
                    <a:lnTo>
                      <a:pt x="28" y="1"/>
                    </a:lnTo>
                    <a:lnTo>
                      <a:pt x="25" y="1"/>
                    </a:lnTo>
                    <a:lnTo>
                      <a:pt x="22" y="1"/>
                    </a:lnTo>
                    <a:lnTo>
                      <a:pt x="20" y="1"/>
                    </a:lnTo>
                    <a:lnTo>
                      <a:pt x="17" y="1"/>
                    </a:lnTo>
                    <a:lnTo>
                      <a:pt x="14" y="1"/>
                    </a:lnTo>
                    <a:lnTo>
                      <a:pt x="11" y="1"/>
                    </a:lnTo>
                    <a:lnTo>
                      <a:pt x="8" y="2"/>
                    </a:lnTo>
                    <a:lnTo>
                      <a:pt x="5" y="2"/>
                    </a:lnTo>
                    <a:lnTo>
                      <a:pt x="3" y="2"/>
                    </a:lnTo>
                    <a:lnTo>
                      <a:pt x="0" y="2"/>
                    </a:lnTo>
                    <a:lnTo>
                      <a:pt x="0" y="3"/>
                    </a:lnTo>
                    <a:lnTo>
                      <a:pt x="3" y="3"/>
                    </a:lnTo>
                    <a:lnTo>
                      <a:pt x="5" y="3"/>
                    </a:lnTo>
                    <a:lnTo>
                      <a:pt x="8" y="3"/>
                    </a:lnTo>
                    <a:lnTo>
                      <a:pt x="11" y="3"/>
                    </a:lnTo>
                    <a:lnTo>
                      <a:pt x="14" y="3"/>
                    </a:lnTo>
                    <a:lnTo>
                      <a:pt x="17" y="3"/>
                    </a:lnTo>
                    <a:lnTo>
                      <a:pt x="20" y="3"/>
                    </a:lnTo>
                    <a:lnTo>
                      <a:pt x="22" y="2"/>
                    </a:lnTo>
                    <a:lnTo>
                      <a:pt x="25" y="2"/>
                    </a:lnTo>
                    <a:lnTo>
                      <a:pt x="28" y="2"/>
                    </a:lnTo>
                    <a:lnTo>
                      <a:pt x="31" y="2"/>
                    </a:lnTo>
                    <a:lnTo>
                      <a:pt x="34" y="2"/>
                    </a:lnTo>
                    <a:lnTo>
                      <a:pt x="37" y="2"/>
                    </a:lnTo>
                    <a:lnTo>
                      <a:pt x="39" y="2"/>
                    </a:lnTo>
                    <a:lnTo>
                      <a:pt x="43" y="2"/>
                    </a:lnTo>
                    <a:lnTo>
                      <a:pt x="46" y="2"/>
                    </a:lnTo>
                    <a:lnTo>
                      <a:pt x="45" y="1"/>
                    </a:lnTo>
                    <a:lnTo>
                      <a:pt x="46" y="2"/>
                    </a:lnTo>
                    <a:lnTo>
                      <a:pt x="48" y="1"/>
                    </a:lnTo>
                    <a:lnTo>
                      <a:pt x="46" y="1"/>
                    </a:lnTo>
                    <a:lnTo>
                      <a:pt x="46" y="2"/>
                    </a:lnTo>
                    <a:close/>
                  </a:path>
                </a:pathLst>
              </a:custGeom>
              <a:solidFill>
                <a:srgbClr val="000000"/>
              </a:solidFill>
              <a:ln w="9525">
                <a:noFill/>
                <a:round/>
                <a:headEnd/>
                <a:tailEnd/>
              </a:ln>
            </p:spPr>
            <p:txBody>
              <a:bodyPr/>
              <a:lstStyle/>
              <a:p>
                <a:endParaRPr lang="en-US"/>
              </a:p>
            </p:txBody>
          </p:sp>
          <p:sp>
            <p:nvSpPr>
              <p:cNvPr id="3420" name="Freeform 782"/>
              <p:cNvSpPr>
                <a:spLocks/>
              </p:cNvSpPr>
              <p:nvPr/>
            </p:nvSpPr>
            <p:spPr bwMode="gray">
              <a:xfrm>
                <a:off x="4134" y="3437"/>
                <a:ext cx="27" cy="10"/>
              </a:xfrm>
              <a:custGeom>
                <a:avLst/>
                <a:gdLst>
                  <a:gd name="T0" fmla="*/ 0 w 27"/>
                  <a:gd name="T1" fmla="*/ 10 h 10"/>
                  <a:gd name="T2" fmla="*/ 2 w 27"/>
                  <a:gd name="T3" fmla="*/ 9 h 10"/>
                  <a:gd name="T4" fmla="*/ 3 w 27"/>
                  <a:gd name="T5" fmla="*/ 9 h 10"/>
                  <a:gd name="T6" fmla="*/ 4 w 27"/>
                  <a:gd name="T7" fmla="*/ 8 h 10"/>
                  <a:gd name="T8" fmla="*/ 6 w 27"/>
                  <a:gd name="T9" fmla="*/ 7 h 10"/>
                  <a:gd name="T10" fmla="*/ 8 w 27"/>
                  <a:gd name="T11" fmla="*/ 7 h 10"/>
                  <a:gd name="T12" fmla="*/ 10 w 27"/>
                  <a:gd name="T13" fmla="*/ 6 h 10"/>
                  <a:gd name="T14" fmla="*/ 11 w 27"/>
                  <a:gd name="T15" fmla="*/ 6 h 10"/>
                  <a:gd name="T16" fmla="*/ 13 w 27"/>
                  <a:gd name="T17" fmla="*/ 6 h 10"/>
                  <a:gd name="T18" fmla="*/ 15 w 27"/>
                  <a:gd name="T19" fmla="*/ 5 h 10"/>
                  <a:gd name="T20" fmla="*/ 17 w 27"/>
                  <a:gd name="T21" fmla="*/ 5 h 10"/>
                  <a:gd name="T22" fmla="*/ 19 w 27"/>
                  <a:gd name="T23" fmla="*/ 4 h 10"/>
                  <a:gd name="T24" fmla="*/ 20 w 27"/>
                  <a:gd name="T25" fmla="*/ 4 h 10"/>
                  <a:gd name="T26" fmla="*/ 22 w 27"/>
                  <a:gd name="T27" fmla="*/ 3 h 10"/>
                  <a:gd name="T28" fmla="*/ 24 w 27"/>
                  <a:gd name="T29" fmla="*/ 3 h 10"/>
                  <a:gd name="T30" fmla="*/ 25 w 27"/>
                  <a:gd name="T31" fmla="*/ 2 h 10"/>
                  <a:gd name="T32" fmla="*/ 27 w 27"/>
                  <a:gd name="T33" fmla="*/ 1 h 10"/>
                  <a:gd name="T34" fmla="*/ 26 w 27"/>
                  <a:gd name="T35" fmla="*/ 0 h 10"/>
                  <a:gd name="T36" fmla="*/ 25 w 27"/>
                  <a:gd name="T37" fmla="*/ 1 h 10"/>
                  <a:gd name="T38" fmla="*/ 23 w 27"/>
                  <a:gd name="T39" fmla="*/ 1 h 10"/>
                  <a:gd name="T40" fmla="*/ 21 w 27"/>
                  <a:gd name="T41" fmla="*/ 2 h 10"/>
                  <a:gd name="T42" fmla="*/ 20 w 27"/>
                  <a:gd name="T43" fmla="*/ 3 h 10"/>
                  <a:gd name="T44" fmla="*/ 19 w 27"/>
                  <a:gd name="T45" fmla="*/ 3 h 10"/>
                  <a:gd name="T46" fmla="*/ 17 w 27"/>
                  <a:gd name="T47" fmla="*/ 3 h 10"/>
                  <a:gd name="T48" fmla="*/ 15 w 27"/>
                  <a:gd name="T49" fmla="*/ 4 h 10"/>
                  <a:gd name="T50" fmla="*/ 13 w 27"/>
                  <a:gd name="T51" fmla="*/ 4 h 10"/>
                  <a:gd name="T52" fmla="*/ 11 w 27"/>
                  <a:gd name="T53" fmla="*/ 5 h 10"/>
                  <a:gd name="T54" fmla="*/ 9 w 27"/>
                  <a:gd name="T55" fmla="*/ 5 h 10"/>
                  <a:gd name="T56" fmla="*/ 7 w 27"/>
                  <a:gd name="T57" fmla="*/ 5 h 10"/>
                  <a:gd name="T58" fmla="*/ 6 w 27"/>
                  <a:gd name="T59" fmla="*/ 6 h 10"/>
                  <a:gd name="T60" fmla="*/ 4 w 27"/>
                  <a:gd name="T61" fmla="*/ 6 h 10"/>
                  <a:gd name="T62" fmla="*/ 2 w 27"/>
                  <a:gd name="T63" fmla="*/ 7 h 10"/>
                  <a:gd name="T64" fmla="*/ 1 w 27"/>
                  <a:gd name="T65" fmla="*/ 8 h 10"/>
                  <a:gd name="T66" fmla="*/ 0 w 27"/>
                  <a:gd name="T67" fmla="*/ 9 h 10"/>
                  <a:gd name="T68" fmla="*/ 0 w 27"/>
                  <a:gd name="T69" fmla="*/ 1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
                  <a:gd name="T107" fmla="*/ 27 w 2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
                    <a:moveTo>
                      <a:pt x="0" y="10"/>
                    </a:moveTo>
                    <a:lnTo>
                      <a:pt x="2" y="9"/>
                    </a:lnTo>
                    <a:lnTo>
                      <a:pt x="3" y="9"/>
                    </a:lnTo>
                    <a:lnTo>
                      <a:pt x="4" y="8"/>
                    </a:lnTo>
                    <a:lnTo>
                      <a:pt x="6" y="7"/>
                    </a:lnTo>
                    <a:lnTo>
                      <a:pt x="8" y="7"/>
                    </a:lnTo>
                    <a:lnTo>
                      <a:pt x="10" y="6"/>
                    </a:lnTo>
                    <a:lnTo>
                      <a:pt x="11" y="6"/>
                    </a:lnTo>
                    <a:lnTo>
                      <a:pt x="13" y="6"/>
                    </a:lnTo>
                    <a:lnTo>
                      <a:pt x="15" y="5"/>
                    </a:lnTo>
                    <a:lnTo>
                      <a:pt x="17" y="5"/>
                    </a:lnTo>
                    <a:lnTo>
                      <a:pt x="19" y="4"/>
                    </a:lnTo>
                    <a:lnTo>
                      <a:pt x="20" y="4"/>
                    </a:lnTo>
                    <a:lnTo>
                      <a:pt x="22" y="3"/>
                    </a:lnTo>
                    <a:lnTo>
                      <a:pt x="24" y="3"/>
                    </a:lnTo>
                    <a:lnTo>
                      <a:pt x="25" y="2"/>
                    </a:lnTo>
                    <a:lnTo>
                      <a:pt x="27" y="1"/>
                    </a:lnTo>
                    <a:lnTo>
                      <a:pt x="26" y="0"/>
                    </a:lnTo>
                    <a:lnTo>
                      <a:pt x="25" y="1"/>
                    </a:lnTo>
                    <a:lnTo>
                      <a:pt x="23" y="1"/>
                    </a:lnTo>
                    <a:lnTo>
                      <a:pt x="21" y="2"/>
                    </a:lnTo>
                    <a:lnTo>
                      <a:pt x="20" y="3"/>
                    </a:lnTo>
                    <a:lnTo>
                      <a:pt x="19" y="3"/>
                    </a:lnTo>
                    <a:lnTo>
                      <a:pt x="17" y="3"/>
                    </a:lnTo>
                    <a:lnTo>
                      <a:pt x="15" y="4"/>
                    </a:lnTo>
                    <a:lnTo>
                      <a:pt x="13" y="4"/>
                    </a:lnTo>
                    <a:lnTo>
                      <a:pt x="11" y="5"/>
                    </a:lnTo>
                    <a:lnTo>
                      <a:pt x="9" y="5"/>
                    </a:lnTo>
                    <a:lnTo>
                      <a:pt x="7" y="5"/>
                    </a:lnTo>
                    <a:lnTo>
                      <a:pt x="6" y="6"/>
                    </a:lnTo>
                    <a:lnTo>
                      <a:pt x="4" y="6"/>
                    </a:lnTo>
                    <a:lnTo>
                      <a:pt x="2" y="7"/>
                    </a:lnTo>
                    <a:lnTo>
                      <a:pt x="1" y="8"/>
                    </a:lnTo>
                    <a:lnTo>
                      <a:pt x="0" y="9"/>
                    </a:lnTo>
                    <a:lnTo>
                      <a:pt x="0" y="10"/>
                    </a:lnTo>
                    <a:close/>
                  </a:path>
                </a:pathLst>
              </a:custGeom>
              <a:solidFill>
                <a:srgbClr val="000000"/>
              </a:solidFill>
              <a:ln w="9525">
                <a:noFill/>
                <a:round/>
                <a:headEnd/>
                <a:tailEnd/>
              </a:ln>
            </p:spPr>
            <p:txBody>
              <a:bodyPr/>
              <a:lstStyle/>
              <a:p>
                <a:endParaRPr lang="en-US"/>
              </a:p>
            </p:txBody>
          </p:sp>
          <p:sp>
            <p:nvSpPr>
              <p:cNvPr id="3421" name="Freeform 783"/>
              <p:cNvSpPr>
                <a:spLocks/>
              </p:cNvSpPr>
              <p:nvPr/>
            </p:nvSpPr>
            <p:spPr bwMode="gray">
              <a:xfrm>
                <a:off x="4119" y="3445"/>
                <a:ext cx="42" cy="10"/>
              </a:xfrm>
              <a:custGeom>
                <a:avLst/>
                <a:gdLst>
                  <a:gd name="T0" fmla="*/ 42 w 42"/>
                  <a:gd name="T1" fmla="*/ 9 h 10"/>
                  <a:gd name="T2" fmla="*/ 40 w 42"/>
                  <a:gd name="T3" fmla="*/ 8 h 10"/>
                  <a:gd name="T4" fmla="*/ 37 w 42"/>
                  <a:gd name="T5" fmla="*/ 8 h 10"/>
                  <a:gd name="T6" fmla="*/ 34 w 42"/>
                  <a:gd name="T7" fmla="*/ 8 h 10"/>
                  <a:gd name="T8" fmla="*/ 32 w 42"/>
                  <a:gd name="T9" fmla="*/ 7 h 10"/>
                  <a:gd name="T10" fmla="*/ 30 w 42"/>
                  <a:gd name="T11" fmla="*/ 7 h 10"/>
                  <a:gd name="T12" fmla="*/ 27 w 42"/>
                  <a:gd name="T13" fmla="*/ 7 h 10"/>
                  <a:gd name="T14" fmla="*/ 24 w 42"/>
                  <a:gd name="T15" fmla="*/ 7 h 10"/>
                  <a:gd name="T16" fmla="*/ 21 w 42"/>
                  <a:gd name="T17" fmla="*/ 6 h 10"/>
                  <a:gd name="T18" fmla="*/ 19 w 42"/>
                  <a:gd name="T19" fmla="*/ 5 h 10"/>
                  <a:gd name="T20" fmla="*/ 17 w 42"/>
                  <a:gd name="T21" fmla="*/ 5 h 10"/>
                  <a:gd name="T22" fmla="*/ 14 w 42"/>
                  <a:gd name="T23" fmla="*/ 4 h 10"/>
                  <a:gd name="T24" fmla="*/ 12 w 42"/>
                  <a:gd name="T25" fmla="*/ 3 h 10"/>
                  <a:gd name="T26" fmla="*/ 9 w 42"/>
                  <a:gd name="T27" fmla="*/ 3 h 10"/>
                  <a:gd name="T28" fmla="*/ 6 w 42"/>
                  <a:gd name="T29" fmla="*/ 2 h 10"/>
                  <a:gd name="T30" fmla="*/ 4 w 42"/>
                  <a:gd name="T31" fmla="*/ 1 h 10"/>
                  <a:gd name="T32" fmla="*/ 1 w 42"/>
                  <a:gd name="T33" fmla="*/ 0 h 10"/>
                  <a:gd name="T34" fmla="*/ 0 w 42"/>
                  <a:gd name="T35" fmla="*/ 1 h 10"/>
                  <a:gd name="T36" fmla="*/ 3 w 42"/>
                  <a:gd name="T37" fmla="*/ 2 h 10"/>
                  <a:gd name="T38" fmla="*/ 6 w 42"/>
                  <a:gd name="T39" fmla="*/ 3 h 10"/>
                  <a:gd name="T40" fmla="*/ 8 w 42"/>
                  <a:gd name="T41" fmla="*/ 4 h 10"/>
                  <a:gd name="T42" fmla="*/ 11 w 42"/>
                  <a:gd name="T43" fmla="*/ 5 h 10"/>
                  <a:gd name="T44" fmla="*/ 14 w 42"/>
                  <a:gd name="T45" fmla="*/ 6 h 10"/>
                  <a:gd name="T46" fmla="*/ 17 w 42"/>
                  <a:gd name="T47" fmla="*/ 6 h 10"/>
                  <a:gd name="T48" fmla="*/ 19 w 42"/>
                  <a:gd name="T49" fmla="*/ 7 h 10"/>
                  <a:gd name="T50" fmla="*/ 21 w 42"/>
                  <a:gd name="T51" fmla="*/ 7 h 10"/>
                  <a:gd name="T52" fmla="*/ 24 w 42"/>
                  <a:gd name="T53" fmla="*/ 7 h 10"/>
                  <a:gd name="T54" fmla="*/ 27 w 42"/>
                  <a:gd name="T55" fmla="*/ 8 h 10"/>
                  <a:gd name="T56" fmla="*/ 29 w 42"/>
                  <a:gd name="T57" fmla="*/ 8 h 10"/>
                  <a:gd name="T58" fmla="*/ 32 w 42"/>
                  <a:gd name="T59" fmla="*/ 9 h 10"/>
                  <a:gd name="T60" fmla="*/ 34 w 42"/>
                  <a:gd name="T61" fmla="*/ 9 h 10"/>
                  <a:gd name="T62" fmla="*/ 37 w 42"/>
                  <a:gd name="T63" fmla="*/ 9 h 10"/>
                  <a:gd name="T64" fmla="*/ 40 w 42"/>
                  <a:gd name="T65" fmla="*/ 10 h 10"/>
                  <a:gd name="T66" fmla="*/ 42 w 42"/>
                  <a:gd name="T67" fmla="*/ 10 h 10"/>
                  <a:gd name="T68" fmla="*/ 42 w 42"/>
                  <a:gd name="T69" fmla="*/ 9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10"/>
                  <a:gd name="T107" fmla="*/ 42 w 42"/>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10">
                    <a:moveTo>
                      <a:pt x="42" y="9"/>
                    </a:moveTo>
                    <a:lnTo>
                      <a:pt x="40" y="8"/>
                    </a:lnTo>
                    <a:lnTo>
                      <a:pt x="37" y="8"/>
                    </a:lnTo>
                    <a:lnTo>
                      <a:pt x="34" y="8"/>
                    </a:lnTo>
                    <a:lnTo>
                      <a:pt x="32" y="7"/>
                    </a:lnTo>
                    <a:lnTo>
                      <a:pt x="30" y="7"/>
                    </a:lnTo>
                    <a:lnTo>
                      <a:pt x="27" y="7"/>
                    </a:lnTo>
                    <a:lnTo>
                      <a:pt x="24" y="7"/>
                    </a:lnTo>
                    <a:lnTo>
                      <a:pt x="21" y="6"/>
                    </a:lnTo>
                    <a:lnTo>
                      <a:pt x="19" y="5"/>
                    </a:lnTo>
                    <a:lnTo>
                      <a:pt x="17" y="5"/>
                    </a:lnTo>
                    <a:lnTo>
                      <a:pt x="14" y="4"/>
                    </a:lnTo>
                    <a:lnTo>
                      <a:pt x="12" y="3"/>
                    </a:lnTo>
                    <a:lnTo>
                      <a:pt x="9" y="3"/>
                    </a:lnTo>
                    <a:lnTo>
                      <a:pt x="6" y="2"/>
                    </a:lnTo>
                    <a:lnTo>
                      <a:pt x="4" y="1"/>
                    </a:lnTo>
                    <a:lnTo>
                      <a:pt x="1" y="0"/>
                    </a:lnTo>
                    <a:lnTo>
                      <a:pt x="0" y="1"/>
                    </a:lnTo>
                    <a:lnTo>
                      <a:pt x="3" y="2"/>
                    </a:lnTo>
                    <a:lnTo>
                      <a:pt x="6" y="3"/>
                    </a:lnTo>
                    <a:lnTo>
                      <a:pt x="8" y="4"/>
                    </a:lnTo>
                    <a:lnTo>
                      <a:pt x="11" y="5"/>
                    </a:lnTo>
                    <a:lnTo>
                      <a:pt x="14" y="6"/>
                    </a:lnTo>
                    <a:lnTo>
                      <a:pt x="17" y="6"/>
                    </a:lnTo>
                    <a:lnTo>
                      <a:pt x="19" y="7"/>
                    </a:lnTo>
                    <a:lnTo>
                      <a:pt x="21" y="7"/>
                    </a:lnTo>
                    <a:lnTo>
                      <a:pt x="24" y="7"/>
                    </a:lnTo>
                    <a:lnTo>
                      <a:pt x="27" y="8"/>
                    </a:lnTo>
                    <a:lnTo>
                      <a:pt x="29" y="8"/>
                    </a:lnTo>
                    <a:lnTo>
                      <a:pt x="32" y="9"/>
                    </a:lnTo>
                    <a:lnTo>
                      <a:pt x="34" y="9"/>
                    </a:lnTo>
                    <a:lnTo>
                      <a:pt x="37" y="9"/>
                    </a:lnTo>
                    <a:lnTo>
                      <a:pt x="40" y="10"/>
                    </a:lnTo>
                    <a:lnTo>
                      <a:pt x="42" y="10"/>
                    </a:lnTo>
                    <a:lnTo>
                      <a:pt x="42" y="9"/>
                    </a:lnTo>
                    <a:close/>
                  </a:path>
                </a:pathLst>
              </a:custGeom>
              <a:solidFill>
                <a:srgbClr val="000000"/>
              </a:solidFill>
              <a:ln w="9525">
                <a:noFill/>
                <a:round/>
                <a:headEnd/>
                <a:tailEnd/>
              </a:ln>
            </p:spPr>
            <p:txBody>
              <a:bodyPr/>
              <a:lstStyle/>
              <a:p>
                <a:endParaRPr lang="en-US"/>
              </a:p>
            </p:txBody>
          </p:sp>
          <p:sp>
            <p:nvSpPr>
              <p:cNvPr id="3422" name="Freeform 784"/>
              <p:cNvSpPr>
                <a:spLocks/>
              </p:cNvSpPr>
              <p:nvPr/>
            </p:nvSpPr>
            <p:spPr bwMode="gray">
              <a:xfrm>
                <a:off x="4114" y="3451"/>
                <a:ext cx="55" cy="13"/>
              </a:xfrm>
              <a:custGeom>
                <a:avLst/>
                <a:gdLst>
                  <a:gd name="T0" fmla="*/ 47 w 55"/>
                  <a:gd name="T1" fmla="*/ 13 h 13"/>
                  <a:gd name="T2" fmla="*/ 47 w 55"/>
                  <a:gd name="T3" fmla="*/ 12 h 13"/>
                  <a:gd name="T4" fmla="*/ 44 w 55"/>
                  <a:gd name="T5" fmla="*/ 11 h 13"/>
                  <a:gd name="T6" fmla="*/ 40 w 55"/>
                  <a:gd name="T7" fmla="*/ 11 h 13"/>
                  <a:gd name="T8" fmla="*/ 38 w 55"/>
                  <a:gd name="T9" fmla="*/ 10 h 13"/>
                  <a:gd name="T10" fmla="*/ 35 w 55"/>
                  <a:gd name="T11" fmla="*/ 9 h 13"/>
                  <a:gd name="T12" fmla="*/ 32 w 55"/>
                  <a:gd name="T13" fmla="*/ 9 h 13"/>
                  <a:gd name="T14" fmla="*/ 29 w 55"/>
                  <a:gd name="T15" fmla="*/ 8 h 13"/>
                  <a:gd name="T16" fmla="*/ 26 w 55"/>
                  <a:gd name="T17" fmla="*/ 7 h 13"/>
                  <a:gd name="T18" fmla="*/ 23 w 55"/>
                  <a:gd name="T19" fmla="*/ 6 h 13"/>
                  <a:gd name="T20" fmla="*/ 21 w 55"/>
                  <a:gd name="T21" fmla="*/ 6 h 13"/>
                  <a:gd name="T22" fmla="*/ 17 w 55"/>
                  <a:gd name="T23" fmla="*/ 5 h 13"/>
                  <a:gd name="T24" fmla="*/ 14 w 55"/>
                  <a:gd name="T25" fmla="*/ 4 h 13"/>
                  <a:gd name="T26" fmla="*/ 11 w 55"/>
                  <a:gd name="T27" fmla="*/ 3 h 13"/>
                  <a:gd name="T28" fmla="*/ 8 w 55"/>
                  <a:gd name="T29" fmla="*/ 2 h 13"/>
                  <a:gd name="T30" fmla="*/ 5 w 55"/>
                  <a:gd name="T31" fmla="*/ 1 h 13"/>
                  <a:gd name="T32" fmla="*/ 3 w 55"/>
                  <a:gd name="T33" fmla="*/ 1 h 13"/>
                  <a:gd name="T34" fmla="*/ 0 w 55"/>
                  <a:gd name="T35" fmla="*/ 0 h 13"/>
                  <a:gd name="T36" fmla="*/ 0 w 55"/>
                  <a:gd name="T37" fmla="*/ 1 h 13"/>
                  <a:gd name="T38" fmla="*/ 3 w 55"/>
                  <a:gd name="T39" fmla="*/ 1 h 13"/>
                  <a:gd name="T40" fmla="*/ 5 w 55"/>
                  <a:gd name="T41" fmla="*/ 2 h 13"/>
                  <a:gd name="T42" fmla="*/ 8 w 55"/>
                  <a:gd name="T43" fmla="*/ 3 h 13"/>
                  <a:gd name="T44" fmla="*/ 11 w 55"/>
                  <a:gd name="T45" fmla="*/ 4 h 13"/>
                  <a:gd name="T46" fmla="*/ 14 w 55"/>
                  <a:gd name="T47" fmla="*/ 5 h 13"/>
                  <a:gd name="T48" fmla="*/ 17 w 55"/>
                  <a:gd name="T49" fmla="*/ 6 h 13"/>
                  <a:gd name="T50" fmla="*/ 20 w 55"/>
                  <a:gd name="T51" fmla="*/ 7 h 13"/>
                  <a:gd name="T52" fmla="*/ 22 w 55"/>
                  <a:gd name="T53" fmla="*/ 8 h 13"/>
                  <a:gd name="T54" fmla="*/ 25 w 55"/>
                  <a:gd name="T55" fmla="*/ 9 h 13"/>
                  <a:gd name="T56" fmla="*/ 29 w 55"/>
                  <a:gd name="T57" fmla="*/ 9 h 13"/>
                  <a:gd name="T58" fmla="*/ 32 w 55"/>
                  <a:gd name="T59" fmla="*/ 10 h 13"/>
                  <a:gd name="T60" fmla="*/ 35 w 55"/>
                  <a:gd name="T61" fmla="*/ 11 h 13"/>
                  <a:gd name="T62" fmla="*/ 38 w 55"/>
                  <a:gd name="T63" fmla="*/ 11 h 13"/>
                  <a:gd name="T64" fmla="*/ 40 w 55"/>
                  <a:gd name="T65" fmla="*/ 12 h 13"/>
                  <a:gd name="T66" fmla="*/ 43 w 55"/>
                  <a:gd name="T67" fmla="*/ 13 h 13"/>
                  <a:gd name="T68" fmla="*/ 46 w 55"/>
                  <a:gd name="T69" fmla="*/ 13 h 13"/>
                  <a:gd name="T70" fmla="*/ 47 w 55"/>
                  <a:gd name="T71" fmla="*/ 12 h 13"/>
                  <a:gd name="T72" fmla="*/ 47 w 55"/>
                  <a:gd name="T73" fmla="*/ 13 h 13"/>
                  <a:gd name="T74" fmla="*/ 55 w 55"/>
                  <a:gd name="T75" fmla="*/ 13 h 13"/>
                  <a:gd name="T76" fmla="*/ 47 w 55"/>
                  <a:gd name="T77" fmla="*/ 12 h 13"/>
                  <a:gd name="T78" fmla="*/ 47 w 55"/>
                  <a:gd name="T79" fmla="*/ 13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
                  <a:gd name="T121" fmla="*/ 0 h 13"/>
                  <a:gd name="T122" fmla="*/ 55 w 55"/>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 h="13">
                    <a:moveTo>
                      <a:pt x="47" y="13"/>
                    </a:moveTo>
                    <a:lnTo>
                      <a:pt x="47" y="12"/>
                    </a:lnTo>
                    <a:lnTo>
                      <a:pt x="44" y="11"/>
                    </a:lnTo>
                    <a:lnTo>
                      <a:pt x="40" y="11"/>
                    </a:lnTo>
                    <a:lnTo>
                      <a:pt x="38" y="10"/>
                    </a:lnTo>
                    <a:lnTo>
                      <a:pt x="35" y="9"/>
                    </a:lnTo>
                    <a:lnTo>
                      <a:pt x="32" y="9"/>
                    </a:lnTo>
                    <a:lnTo>
                      <a:pt x="29" y="8"/>
                    </a:lnTo>
                    <a:lnTo>
                      <a:pt x="26" y="7"/>
                    </a:lnTo>
                    <a:lnTo>
                      <a:pt x="23" y="6"/>
                    </a:lnTo>
                    <a:lnTo>
                      <a:pt x="21" y="6"/>
                    </a:lnTo>
                    <a:lnTo>
                      <a:pt x="17" y="5"/>
                    </a:lnTo>
                    <a:lnTo>
                      <a:pt x="14" y="4"/>
                    </a:lnTo>
                    <a:lnTo>
                      <a:pt x="11" y="3"/>
                    </a:lnTo>
                    <a:lnTo>
                      <a:pt x="8" y="2"/>
                    </a:lnTo>
                    <a:lnTo>
                      <a:pt x="5" y="1"/>
                    </a:lnTo>
                    <a:lnTo>
                      <a:pt x="3" y="1"/>
                    </a:lnTo>
                    <a:lnTo>
                      <a:pt x="0" y="0"/>
                    </a:lnTo>
                    <a:lnTo>
                      <a:pt x="0" y="1"/>
                    </a:lnTo>
                    <a:lnTo>
                      <a:pt x="3" y="1"/>
                    </a:lnTo>
                    <a:lnTo>
                      <a:pt x="5" y="2"/>
                    </a:lnTo>
                    <a:lnTo>
                      <a:pt x="8" y="3"/>
                    </a:lnTo>
                    <a:lnTo>
                      <a:pt x="11" y="4"/>
                    </a:lnTo>
                    <a:lnTo>
                      <a:pt x="14" y="5"/>
                    </a:lnTo>
                    <a:lnTo>
                      <a:pt x="17" y="6"/>
                    </a:lnTo>
                    <a:lnTo>
                      <a:pt x="20" y="7"/>
                    </a:lnTo>
                    <a:lnTo>
                      <a:pt x="22" y="8"/>
                    </a:lnTo>
                    <a:lnTo>
                      <a:pt x="25" y="9"/>
                    </a:lnTo>
                    <a:lnTo>
                      <a:pt x="29" y="9"/>
                    </a:lnTo>
                    <a:lnTo>
                      <a:pt x="32" y="10"/>
                    </a:lnTo>
                    <a:lnTo>
                      <a:pt x="35" y="11"/>
                    </a:lnTo>
                    <a:lnTo>
                      <a:pt x="38" y="11"/>
                    </a:lnTo>
                    <a:lnTo>
                      <a:pt x="40" y="12"/>
                    </a:lnTo>
                    <a:lnTo>
                      <a:pt x="43" y="13"/>
                    </a:lnTo>
                    <a:lnTo>
                      <a:pt x="46" y="13"/>
                    </a:lnTo>
                    <a:lnTo>
                      <a:pt x="47" y="12"/>
                    </a:lnTo>
                    <a:lnTo>
                      <a:pt x="47" y="13"/>
                    </a:lnTo>
                    <a:lnTo>
                      <a:pt x="55" y="13"/>
                    </a:lnTo>
                    <a:lnTo>
                      <a:pt x="47" y="12"/>
                    </a:lnTo>
                    <a:lnTo>
                      <a:pt x="47" y="13"/>
                    </a:lnTo>
                    <a:close/>
                  </a:path>
                </a:pathLst>
              </a:custGeom>
              <a:solidFill>
                <a:srgbClr val="000000"/>
              </a:solidFill>
              <a:ln w="9525">
                <a:noFill/>
                <a:round/>
                <a:headEnd/>
                <a:tailEnd/>
              </a:ln>
            </p:spPr>
            <p:txBody>
              <a:bodyPr/>
              <a:lstStyle/>
              <a:p>
                <a:endParaRPr lang="en-US"/>
              </a:p>
            </p:txBody>
          </p:sp>
          <p:sp>
            <p:nvSpPr>
              <p:cNvPr id="3423" name="Freeform 785"/>
              <p:cNvSpPr>
                <a:spLocks/>
              </p:cNvSpPr>
              <p:nvPr/>
            </p:nvSpPr>
            <p:spPr bwMode="gray">
              <a:xfrm>
                <a:off x="4160" y="3463"/>
                <a:ext cx="1" cy="1"/>
              </a:xfrm>
              <a:custGeom>
                <a:avLst/>
                <a:gdLst>
                  <a:gd name="T0" fmla="*/ 0 w 1"/>
                  <a:gd name="T1" fmla="*/ 1 h 1"/>
                  <a:gd name="T2" fmla="*/ 0 w 1"/>
                  <a:gd name="T3" fmla="*/ 1 h 1"/>
                  <a:gd name="T4" fmla="*/ 0 w 1"/>
                  <a:gd name="T5" fmla="*/ 1 h 1"/>
                  <a:gd name="T6" fmla="*/ 0 w 1"/>
                  <a:gd name="T7" fmla="*/ 1 h 1"/>
                  <a:gd name="T8" fmla="*/ 1 w 1"/>
                  <a:gd name="T9" fmla="*/ 1 h 1"/>
                  <a:gd name="T10" fmla="*/ 1 w 1"/>
                  <a:gd name="T11" fmla="*/ 0 h 1"/>
                  <a:gd name="T12" fmla="*/ 0 w 1"/>
                  <a:gd name="T13" fmla="*/ 0 h 1"/>
                  <a:gd name="T14" fmla="*/ 0 w 1"/>
                  <a:gd name="T15" fmla="*/ 0 h 1"/>
                  <a:gd name="T16" fmla="*/ 0 w 1"/>
                  <a:gd name="T17" fmla="*/ 0 h 1"/>
                  <a:gd name="T18" fmla="*/ 0 w 1"/>
                  <a:gd name="T19" fmla="*/ 0 h 1"/>
                  <a:gd name="T20" fmla="*/ 0 w 1"/>
                  <a:gd name="T21" fmla="*/ 1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
                  <a:gd name="T35" fmla="*/ 1 w 1"/>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
                    <a:moveTo>
                      <a:pt x="0" y="1"/>
                    </a:moveTo>
                    <a:lnTo>
                      <a:pt x="0" y="1"/>
                    </a:lnTo>
                    <a:lnTo>
                      <a:pt x="1" y="1"/>
                    </a:lnTo>
                    <a:lnTo>
                      <a:pt x="1" y="0"/>
                    </a:lnTo>
                    <a:lnTo>
                      <a:pt x="0" y="0"/>
                    </a:lnTo>
                    <a:lnTo>
                      <a:pt x="0" y="1"/>
                    </a:lnTo>
                    <a:close/>
                  </a:path>
                </a:pathLst>
              </a:custGeom>
              <a:solidFill>
                <a:srgbClr val="000000"/>
              </a:solidFill>
              <a:ln w="9525">
                <a:noFill/>
                <a:round/>
                <a:headEnd/>
                <a:tailEnd/>
              </a:ln>
            </p:spPr>
            <p:txBody>
              <a:bodyPr/>
              <a:lstStyle/>
              <a:p>
                <a:endParaRPr lang="en-US"/>
              </a:p>
            </p:txBody>
          </p:sp>
          <p:sp>
            <p:nvSpPr>
              <p:cNvPr id="3424" name="Freeform 786"/>
              <p:cNvSpPr>
                <a:spLocks/>
              </p:cNvSpPr>
              <p:nvPr/>
            </p:nvSpPr>
            <p:spPr bwMode="gray">
              <a:xfrm>
                <a:off x="4110" y="3465"/>
                <a:ext cx="48" cy="23"/>
              </a:xfrm>
              <a:custGeom>
                <a:avLst/>
                <a:gdLst>
                  <a:gd name="T0" fmla="*/ 48 w 48"/>
                  <a:gd name="T1" fmla="*/ 22 h 23"/>
                  <a:gd name="T2" fmla="*/ 45 w 48"/>
                  <a:gd name="T3" fmla="*/ 21 h 23"/>
                  <a:gd name="T4" fmla="*/ 42 w 48"/>
                  <a:gd name="T5" fmla="*/ 20 h 23"/>
                  <a:gd name="T6" fmla="*/ 39 w 48"/>
                  <a:gd name="T7" fmla="*/ 19 h 23"/>
                  <a:gd name="T8" fmla="*/ 36 w 48"/>
                  <a:gd name="T9" fmla="*/ 18 h 23"/>
                  <a:gd name="T10" fmla="*/ 32 w 48"/>
                  <a:gd name="T11" fmla="*/ 16 h 23"/>
                  <a:gd name="T12" fmla="*/ 29 w 48"/>
                  <a:gd name="T13" fmla="*/ 15 h 23"/>
                  <a:gd name="T14" fmla="*/ 26 w 48"/>
                  <a:gd name="T15" fmla="*/ 14 h 23"/>
                  <a:gd name="T16" fmla="*/ 24 w 48"/>
                  <a:gd name="T17" fmla="*/ 13 h 23"/>
                  <a:gd name="T18" fmla="*/ 20 w 48"/>
                  <a:gd name="T19" fmla="*/ 12 h 23"/>
                  <a:gd name="T20" fmla="*/ 17 w 48"/>
                  <a:gd name="T21" fmla="*/ 10 h 23"/>
                  <a:gd name="T22" fmla="*/ 14 w 48"/>
                  <a:gd name="T23" fmla="*/ 9 h 23"/>
                  <a:gd name="T24" fmla="*/ 11 w 48"/>
                  <a:gd name="T25" fmla="*/ 7 h 23"/>
                  <a:gd name="T26" fmla="*/ 9 w 48"/>
                  <a:gd name="T27" fmla="*/ 6 h 23"/>
                  <a:gd name="T28" fmla="*/ 6 w 48"/>
                  <a:gd name="T29" fmla="*/ 4 h 23"/>
                  <a:gd name="T30" fmla="*/ 4 w 48"/>
                  <a:gd name="T31" fmla="*/ 2 h 23"/>
                  <a:gd name="T32" fmla="*/ 1 w 48"/>
                  <a:gd name="T33" fmla="*/ 0 h 23"/>
                  <a:gd name="T34" fmla="*/ 0 w 48"/>
                  <a:gd name="T35" fmla="*/ 1 h 23"/>
                  <a:gd name="T36" fmla="*/ 3 w 48"/>
                  <a:gd name="T37" fmla="*/ 3 h 23"/>
                  <a:gd name="T38" fmla="*/ 6 w 48"/>
                  <a:gd name="T39" fmla="*/ 5 h 23"/>
                  <a:gd name="T40" fmla="*/ 9 w 48"/>
                  <a:gd name="T41" fmla="*/ 7 h 23"/>
                  <a:gd name="T42" fmla="*/ 11 w 48"/>
                  <a:gd name="T43" fmla="*/ 8 h 23"/>
                  <a:gd name="T44" fmla="*/ 14 w 48"/>
                  <a:gd name="T45" fmla="*/ 10 h 23"/>
                  <a:gd name="T46" fmla="*/ 17 w 48"/>
                  <a:gd name="T47" fmla="*/ 12 h 23"/>
                  <a:gd name="T48" fmla="*/ 20 w 48"/>
                  <a:gd name="T49" fmla="*/ 13 h 23"/>
                  <a:gd name="T50" fmla="*/ 23 w 48"/>
                  <a:gd name="T51" fmla="*/ 14 h 23"/>
                  <a:gd name="T52" fmla="*/ 26 w 48"/>
                  <a:gd name="T53" fmla="*/ 16 h 23"/>
                  <a:gd name="T54" fmla="*/ 29 w 48"/>
                  <a:gd name="T55" fmla="*/ 17 h 23"/>
                  <a:gd name="T56" fmla="*/ 32 w 48"/>
                  <a:gd name="T57" fmla="*/ 18 h 23"/>
                  <a:gd name="T58" fmla="*/ 35 w 48"/>
                  <a:gd name="T59" fmla="*/ 19 h 23"/>
                  <a:gd name="T60" fmla="*/ 39 w 48"/>
                  <a:gd name="T61" fmla="*/ 20 h 23"/>
                  <a:gd name="T62" fmla="*/ 42 w 48"/>
                  <a:gd name="T63" fmla="*/ 21 h 23"/>
                  <a:gd name="T64" fmla="*/ 44 w 48"/>
                  <a:gd name="T65" fmla="*/ 22 h 23"/>
                  <a:gd name="T66" fmla="*/ 48 w 48"/>
                  <a:gd name="T67" fmla="*/ 23 h 23"/>
                  <a:gd name="T68" fmla="*/ 48 w 48"/>
                  <a:gd name="T69" fmla="*/ 22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23"/>
                  <a:gd name="T107" fmla="*/ 48 w 48"/>
                  <a:gd name="T108" fmla="*/ 23 h 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23">
                    <a:moveTo>
                      <a:pt x="48" y="22"/>
                    </a:moveTo>
                    <a:lnTo>
                      <a:pt x="45" y="21"/>
                    </a:lnTo>
                    <a:lnTo>
                      <a:pt x="42" y="20"/>
                    </a:lnTo>
                    <a:lnTo>
                      <a:pt x="39" y="19"/>
                    </a:lnTo>
                    <a:lnTo>
                      <a:pt x="36" y="18"/>
                    </a:lnTo>
                    <a:lnTo>
                      <a:pt x="32" y="16"/>
                    </a:lnTo>
                    <a:lnTo>
                      <a:pt x="29" y="15"/>
                    </a:lnTo>
                    <a:lnTo>
                      <a:pt x="26" y="14"/>
                    </a:lnTo>
                    <a:lnTo>
                      <a:pt x="24" y="13"/>
                    </a:lnTo>
                    <a:lnTo>
                      <a:pt x="20" y="12"/>
                    </a:lnTo>
                    <a:lnTo>
                      <a:pt x="17" y="10"/>
                    </a:lnTo>
                    <a:lnTo>
                      <a:pt x="14" y="9"/>
                    </a:lnTo>
                    <a:lnTo>
                      <a:pt x="11" y="7"/>
                    </a:lnTo>
                    <a:lnTo>
                      <a:pt x="9" y="6"/>
                    </a:lnTo>
                    <a:lnTo>
                      <a:pt x="6" y="4"/>
                    </a:lnTo>
                    <a:lnTo>
                      <a:pt x="4" y="2"/>
                    </a:lnTo>
                    <a:lnTo>
                      <a:pt x="1" y="0"/>
                    </a:lnTo>
                    <a:lnTo>
                      <a:pt x="0" y="1"/>
                    </a:lnTo>
                    <a:lnTo>
                      <a:pt x="3" y="3"/>
                    </a:lnTo>
                    <a:lnTo>
                      <a:pt x="6" y="5"/>
                    </a:lnTo>
                    <a:lnTo>
                      <a:pt x="9" y="7"/>
                    </a:lnTo>
                    <a:lnTo>
                      <a:pt x="11" y="8"/>
                    </a:lnTo>
                    <a:lnTo>
                      <a:pt x="14" y="10"/>
                    </a:lnTo>
                    <a:lnTo>
                      <a:pt x="17" y="12"/>
                    </a:lnTo>
                    <a:lnTo>
                      <a:pt x="20" y="13"/>
                    </a:lnTo>
                    <a:lnTo>
                      <a:pt x="23" y="14"/>
                    </a:lnTo>
                    <a:lnTo>
                      <a:pt x="26" y="16"/>
                    </a:lnTo>
                    <a:lnTo>
                      <a:pt x="29" y="17"/>
                    </a:lnTo>
                    <a:lnTo>
                      <a:pt x="32" y="18"/>
                    </a:lnTo>
                    <a:lnTo>
                      <a:pt x="35" y="19"/>
                    </a:lnTo>
                    <a:lnTo>
                      <a:pt x="39" y="20"/>
                    </a:lnTo>
                    <a:lnTo>
                      <a:pt x="42" y="21"/>
                    </a:lnTo>
                    <a:lnTo>
                      <a:pt x="44" y="22"/>
                    </a:lnTo>
                    <a:lnTo>
                      <a:pt x="48" y="23"/>
                    </a:lnTo>
                    <a:lnTo>
                      <a:pt x="48" y="22"/>
                    </a:lnTo>
                    <a:close/>
                  </a:path>
                </a:pathLst>
              </a:custGeom>
              <a:solidFill>
                <a:srgbClr val="000000"/>
              </a:solidFill>
              <a:ln w="9525">
                <a:noFill/>
                <a:round/>
                <a:headEnd/>
                <a:tailEnd/>
              </a:ln>
            </p:spPr>
            <p:txBody>
              <a:bodyPr/>
              <a:lstStyle/>
              <a:p>
                <a:endParaRPr lang="en-US"/>
              </a:p>
            </p:txBody>
          </p:sp>
          <p:sp>
            <p:nvSpPr>
              <p:cNvPr id="3425" name="Freeform 787"/>
              <p:cNvSpPr>
                <a:spLocks/>
              </p:cNvSpPr>
              <p:nvPr/>
            </p:nvSpPr>
            <p:spPr bwMode="gray">
              <a:xfrm>
                <a:off x="4078" y="3365"/>
                <a:ext cx="39" cy="10"/>
              </a:xfrm>
              <a:custGeom>
                <a:avLst/>
                <a:gdLst>
                  <a:gd name="T0" fmla="*/ 39 w 39"/>
                  <a:gd name="T1" fmla="*/ 0 h 10"/>
                  <a:gd name="T2" fmla="*/ 36 w 39"/>
                  <a:gd name="T3" fmla="*/ 0 h 10"/>
                  <a:gd name="T4" fmla="*/ 34 w 39"/>
                  <a:gd name="T5" fmla="*/ 1 h 10"/>
                  <a:gd name="T6" fmla="*/ 31 w 39"/>
                  <a:gd name="T7" fmla="*/ 1 h 10"/>
                  <a:gd name="T8" fmla="*/ 29 w 39"/>
                  <a:gd name="T9" fmla="*/ 1 h 10"/>
                  <a:gd name="T10" fmla="*/ 26 w 39"/>
                  <a:gd name="T11" fmla="*/ 1 h 10"/>
                  <a:gd name="T12" fmla="*/ 24 w 39"/>
                  <a:gd name="T13" fmla="*/ 2 h 10"/>
                  <a:gd name="T14" fmla="*/ 22 w 39"/>
                  <a:gd name="T15" fmla="*/ 2 h 10"/>
                  <a:gd name="T16" fmla="*/ 19 w 39"/>
                  <a:gd name="T17" fmla="*/ 2 h 10"/>
                  <a:gd name="T18" fmla="*/ 16 w 39"/>
                  <a:gd name="T19" fmla="*/ 3 h 10"/>
                  <a:gd name="T20" fmla="*/ 14 w 39"/>
                  <a:gd name="T21" fmla="*/ 3 h 10"/>
                  <a:gd name="T22" fmla="*/ 11 w 39"/>
                  <a:gd name="T23" fmla="*/ 4 h 10"/>
                  <a:gd name="T24" fmla="*/ 9 w 39"/>
                  <a:gd name="T25" fmla="*/ 5 h 10"/>
                  <a:gd name="T26" fmla="*/ 7 w 39"/>
                  <a:gd name="T27" fmla="*/ 6 h 10"/>
                  <a:gd name="T28" fmla="*/ 5 w 39"/>
                  <a:gd name="T29" fmla="*/ 6 h 10"/>
                  <a:gd name="T30" fmla="*/ 3 w 39"/>
                  <a:gd name="T31" fmla="*/ 7 h 10"/>
                  <a:gd name="T32" fmla="*/ 0 w 39"/>
                  <a:gd name="T33" fmla="*/ 9 h 10"/>
                  <a:gd name="T34" fmla="*/ 1 w 39"/>
                  <a:gd name="T35" fmla="*/ 10 h 10"/>
                  <a:gd name="T36" fmla="*/ 3 w 39"/>
                  <a:gd name="T37" fmla="*/ 8 h 10"/>
                  <a:gd name="T38" fmla="*/ 6 w 39"/>
                  <a:gd name="T39" fmla="*/ 7 h 10"/>
                  <a:gd name="T40" fmla="*/ 8 w 39"/>
                  <a:gd name="T41" fmla="*/ 6 h 10"/>
                  <a:gd name="T42" fmla="*/ 9 w 39"/>
                  <a:gd name="T43" fmla="*/ 6 h 10"/>
                  <a:gd name="T44" fmla="*/ 12 w 39"/>
                  <a:gd name="T45" fmla="*/ 5 h 10"/>
                  <a:gd name="T46" fmla="*/ 14 w 39"/>
                  <a:gd name="T47" fmla="*/ 5 h 10"/>
                  <a:gd name="T48" fmla="*/ 17 w 39"/>
                  <a:gd name="T49" fmla="*/ 4 h 10"/>
                  <a:gd name="T50" fmla="*/ 19 w 39"/>
                  <a:gd name="T51" fmla="*/ 4 h 10"/>
                  <a:gd name="T52" fmla="*/ 22 w 39"/>
                  <a:gd name="T53" fmla="*/ 3 h 10"/>
                  <a:gd name="T54" fmla="*/ 24 w 39"/>
                  <a:gd name="T55" fmla="*/ 3 h 10"/>
                  <a:gd name="T56" fmla="*/ 26 w 39"/>
                  <a:gd name="T57" fmla="*/ 3 h 10"/>
                  <a:gd name="T58" fmla="*/ 29 w 39"/>
                  <a:gd name="T59" fmla="*/ 3 h 10"/>
                  <a:gd name="T60" fmla="*/ 31 w 39"/>
                  <a:gd name="T61" fmla="*/ 2 h 10"/>
                  <a:gd name="T62" fmla="*/ 34 w 39"/>
                  <a:gd name="T63" fmla="*/ 2 h 10"/>
                  <a:gd name="T64" fmla="*/ 36 w 39"/>
                  <a:gd name="T65" fmla="*/ 2 h 10"/>
                  <a:gd name="T66" fmla="*/ 39 w 39"/>
                  <a:gd name="T67" fmla="*/ 1 h 10"/>
                  <a:gd name="T68" fmla="*/ 39 w 39"/>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10"/>
                  <a:gd name="T107" fmla="*/ 39 w 39"/>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10">
                    <a:moveTo>
                      <a:pt x="39" y="0"/>
                    </a:moveTo>
                    <a:lnTo>
                      <a:pt x="36" y="0"/>
                    </a:lnTo>
                    <a:lnTo>
                      <a:pt x="34" y="1"/>
                    </a:lnTo>
                    <a:lnTo>
                      <a:pt x="31" y="1"/>
                    </a:lnTo>
                    <a:lnTo>
                      <a:pt x="29" y="1"/>
                    </a:lnTo>
                    <a:lnTo>
                      <a:pt x="26" y="1"/>
                    </a:lnTo>
                    <a:lnTo>
                      <a:pt x="24" y="2"/>
                    </a:lnTo>
                    <a:lnTo>
                      <a:pt x="22" y="2"/>
                    </a:lnTo>
                    <a:lnTo>
                      <a:pt x="19" y="2"/>
                    </a:lnTo>
                    <a:lnTo>
                      <a:pt x="16" y="3"/>
                    </a:lnTo>
                    <a:lnTo>
                      <a:pt x="14" y="3"/>
                    </a:lnTo>
                    <a:lnTo>
                      <a:pt x="11" y="4"/>
                    </a:lnTo>
                    <a:lnTo>
                      <a:pt x="9" y="5"/>
                    </a:lnTo>
                    <a:lnTo>
                      <a:pt x="7" y="6"/>
                    </a:lnTo>
                    <a:lnTo>
                      <a:pt x="5" y="6"/>
                    </a:lnTo>
                    <a:lnTo>
                      <a:pt x="3" y="7"/>
                    </a:lnTo>
                    <a:lnTo>
                      <a:pt x="0" y="9"/>
                    </a:lnTo>
                    <a:lnTo>
                      <a:pt x="1" y="10"/>
                    </a:lnTo>
                    <a:lnTo>
                      <a:pt x="3" y="8"/>
                    </a:lnTo>
                    <a:lnTo>
                      <a:pt x="6" y="7"/>
                    </a:lnTo>
                    <a:lnTo>
                      <a:pt x="8" y="6"/>
                    </a:lnTo>
                    <a:lnTo>
                      <a:pt x="9" y="6"/>
                    </a:lnTo>
                    <a:lnTo>
                      <a:pt x="12" y="5"/>
                    </a:lnTo>
                    <a:lnTo>
                      <a:pt x="14" y="5"/>
                    </a:lnTo>
                    <a:lnTo>
                      <a:pt x="17" y="4"/>
                    </a:lnTo>
                    <a:lnTo>
                      <a:pt x="19" y="4"/>
                    </a:lnTo>
                    <a:lnTo>
                      <a:pt x="22" y="3"/>
                    </a:lnTo>
                    <a:lnTo>
                      <a:pt x="24" y="3"/>
                    </a:lnTo>
                    <a:lnTo>
                      <a:pt x="26" y="3"/>
                    </a:lnTo>
                    <a:lnTo>
                      <a:pt x="29" y="3"/>
                    </a:lnTo>
                    <a:lnTo>
                      <a:pt x="31" y="2"/>
                    </a:lnTo>
                    <a:lnTo>
                      <a:pt x="34" y="2"/>
                    </a:lnTo>
                    <a:lnTo>
                      <a:pt x="36" y="2"/>
                    </a:lnTo>
                    <a:lnTo>
                      <a:pt x="39" y="1"/>
                    </a:lnTo>
                    <a:lnTo>
                      <a:pt x="39" y="0"/>
                    </a:lnTo>
                    <a:close/>
                  </a:path>
                </a:pathLst>
              </a:custGeom>
              <a:solidFill>
                <a:srgbClr val="000000"/>
              </a:solidFill>
              <a:ln w="9525">
                <a:noFill/>
                <a:round/>
                <a:headEnd/>
                <a:tailEnd/>
              </a:ln>
            </p:spPr>
            <p:txBody>
              <a:bodyPr/>
              <a:lstStyle/>
              <a:p>
                <a:endParaRPr lang="en-US"/>
              </a:p>
            </p:txBody>
          </p:sp>
          <p:sp>
            <p:nvSpPr>
              <p:cNvPr id="3426" name="Freeform 788"/>
              <p:cNvSpPr>
                <a:spLocks/>
              </p:cNvSpPr>
              <p:nvPr/>
            </p:nvSpPr>
            <p:spPr bwMode="gray">
              <a:xfrm>
                <a:off x="4097" y="3358"/>
                <a:ext cx="27" cy="6"/>
              </a:xfrm>
              <a:custGeom>
                <a:avLst/>
                <a:gdLst>
                  <a:gd name="T0" fmla="*/ 27 w 27"/>
                  <a:gd name="T1" fmla="*/ 1 h 6"/>
                  <a:gd name="T2" fmla="*/ 25 w 27"/>
                  <a:gd name="T3" fmla="*/ 1 h 6"/>
                  <a:gd name="T4" fmla="*/ 23 w 27"/>
                  <a:gd name="T5" fmla="*/ 1 h 6"/>
                  <a:gd name="T6" fmla="*/ 22 w 27"/>
                  <a:gd name="T7" fmla="*/ 1 h 6"/>
                  <a:gd name="T8" fmla="*/ 21 w 27"/>
                  <a:gd name="T9" fmla="*/ 0 h 6"/>
                  <a:gd name="T10" fmla="*/ 19 w 27"/>
                  <a:gd name="T11" fmla="*/ 0 h 6"/>
                  <a:gd name="T12" fmla="*/ 17 w 27"/>
                  <a:gd name="T13" fmla="*/ 1 h 6"/>
                  <a:gd name="T14" fmla="*/ 15 w 27"/>
                  <a:gd name="T15" fmla="*/ 1 h 6"/>
                  <a:gd name="T16" fmla="*/ 13 w 27"/>
                  <a:gd name="T17" fmla="*/ 1 h 6"/>
                  <a:gd name="T18" fmla="*/ 11 w 27"/>
                  <a:gd name="T19" fmla="*/ 1 h 6"/>
                  <a:gd name="T20" fmla="*/ 10 w 27"/>
                  <a:gd name="T21" fmla="*/ 2 h 6"/>
                  <a:gd name="T22" fmla="*/ 8 w 27"/>
                  <a:gd name="T23" fmla="*/ 2 h 6"/>
                  <a:gd name="T24" fmla="*/ 6 w 27"/>
                  <a:gd name="T25" fmla="*/ 2 h 6"/>
                  <a:gd name="T26" fmla="*/ 5 w 27"/>
                  <a:gd name="T27" fmla="*/ 3 h 6"/>
                  <a:gd name="T28" fmla="*/ 4 w 27"/>
                  <a:gd name="T29" fmla="*/ 3 h 6"/>
                  <a:gd name="T30" fmla="*/ 2 w 27"/>
                  <a:gd name="T31" fmla="*/ 4 h 6"/>
                  <a:gd name="T32" fmla="*/ 0 w 27"/>
                  <a:gd name="T33" fmla="*/ 4 h 6"/>
                  <a:gd name="T34" fmla="*/ 1 w 27"/>
                  <a:gd name="T35" fmla="*/ 6 h 6"/>
                  <a:gd name="T36" fmla="*/ 2 w 27"/>
                  <a:gd name="T37" fmla="*/ 5 h 6"/>
                  <a:gd name="T38" fmla="*/ 4 w 27"/>
                  <a:gd name="T39" fmla="*/ 5 h 6"/>
                  <a:gd name="T40" fmla="*/ 6 w 27"/>
                  <a:gd name="T41" fmla="*/ 4 h 6"/>
                  <a:gd name="T42" fmla="*/ 6 w 27"/>
                  <a:gd name="T43" fmla="*/ 4 h 6"/>
                  <a:gd name="T44" fmla="*/ 8 w 27"/>
                  <a:gd name="T45" fmla="*/ 3 h 6"/>
                  <a:gd name="T46" fmla="*/ 10 w 27"/>
                  <a:gd name="T47" fmla="*/ 3 h 6"/>
                  <a:gd name="T48" fmla="*/ 12 w 27"/>
                  <a:gd name="T49" fmla="*/ 3 h 6"/>
                  <a:gd name="T50" fmla="*/ 13 w 27"/>
                  <a:gd name="T51" fmla="*/ 2 h 6"/>
                  <a:gd name="T52" fmla="*/ 15 w 27"/>
                  <a:gd name="T53" fmla="*/ 2 h 6"/>
                  <a:gd name="T54" fmla="*/ 17 w 27"/>
                  <a:gd name="T55" fmla="*/ 2 h 6"/>
                  <a:gd name="T56" fmla="*/ 19 w 27"/>
                  <a:gd name="T57" fmla="*/ 2 h 6"/>
                  <a:gd name="T58" fmla="*/ 21 w 27"/>
                  <a:gd name="T59" fmla="*/ 2 h 6"/>
                  <a:gd name="T60" fmla="*/ 22 w 27"/>
                  <a:gd name="T61" fmla="*/ 2 h 6"/>
                  <a:gd name="T62" fmla="*/ 23 w 27"/>
                  <a:gd name="T63" fmla="*/ 2 h 6"/>
                  <a:gd name="T64" fmla="*/ 25 w 27"/>
                  <a:gd name="T65" fmla="*/ 2 h 6"/>
                  <a:gd name="T66" fmla="*/ 27 w 27"/>
                  <a:gd name="T67" fmla="*/ 3 h 6"/>
                  <a:gd name="T68" fmla="*/ 27 w 27"/>
                  <a:gd name="T69" fmla="*/ 1 h 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6"/>
                  <a:gd name="T107" fmla="*/ 27 w 27"/>
                  <a:gd name="T108" fmla="*/ 6 h 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6">
                    <a:moveTo>
                      <a:pt x="27" y="1"/>
                    </a:moveTo>
                    <a:lnTo>
                      <a:pt x="25" y="1"/>
                    </a:lnTo>
                    <a:lnTo>
                      <a:pt x="23" y="1"/>
                    </a:lnTo>
                    <a:lnTo>
                      <a:pt x="22" y="1"/>
                    </a:lnTo>
                    <a:lnTo>
                      <a:pt x="21" y="0"/>
                    </a:lnTo>
                    <a:lnTo>
                      <a:pt x="19" y="0"/>
                    </a:lnTo>
                    <a:lnTo>
                      <a:pt x="17" y="1"/>
                    </a:lnTo>
                    <a:lnTo>
                      <a:pt x="15" y="1"/>
                    </a:lnTo>
                    <a:lnTo>
                      <a:pt x="13" y="1"/>
                    </a:lnTo>
                    <a:lnTo>
                      <a:pt x="11" y="1"/>
                    </a:lnTo>
                    <a:lnTo>
                      <a:pt x="10" y="2"/>
                    </a:lnTo>
                    <a:lnTo>
                      <a:pt x="8" y="2"/>
                    </a:lnTo>
                    <a:lnTo>
                      <a:pt x="6" y="2"/>
                    </a:lnTo>
                    <a:lnTo>
                      <a:pt x="5" y="3"/>
                    </a:lnTo>
                    <a:lnTo>
                      <a:pt x="4" y="3"/>
                    </a:lnTo>
                    <a:lnTo>
                      <a:pt x="2" y="4"/>
                    </a:lnTo>
                    <a:lnTo>
                      <a:pt x="0" y="4"/>
                    </a:lnTo>
                    <a:lnTo>
                      <a:pt x="1" y="6"/>
                    </a:lnTo>
                    <a:lnTo>
                      <a:pt x="2" y="5"/>
                    </a:lnTo>
                    <a:lnTo>
                      <a:pt x="4" y="5"/>
                    </a:lnTo>
                    <a:lnTo>
                      <a:pt x="6" y="4"/>
                    </a:lnTo>
                    <a:lnTo>
                      <a:pt x="8" y="3"/>
                    </a:lnTo>
                    <a:lnTo>
                      <a:pt x="10" y="3"/>
                    </a:lnTo>
                    <a:lnTo>
                      <a:pt x="12" y="3"/>
                    </a:lnTo>
                    <a:lnTo>
                      <a:pt x="13" y="2"/>
                    </a:lnTo>
                    <a:lnTo>
                      <a:pt x="15" y="2"/>
                    </a:lnTo>
                    <a:lnTo>
                      <a:pt x="17" y="2"/>
                    </a:lnTo>
                    <a:lnTo>
                      <a:pt x="19" y="2"/>
                    </a:lnTo>
                    <a:lnTo>
                      <a:pt x="21" y="2"/>
                    </a:lnTo>
                    <a:lnTo>
                      <a:pt x="22" y="2"/>
                    </a:lnTo>
                    <a:lnTo>
                      <a:pt x="23" y="2"/>
                    </a:lnTo>
                    <a:lnTo>
                      <a:pt x="25" y="2"/>
                    </a:lnTo>
                    <a:lnTo>
                      <a:pt x="27" y="3"/>
                    </a:lnTo>
                    <a:lnTo>
                      <a:pt x="27" y="1"/>
                    </a:lnTo>
                    <a:close/>
                  </a:path>
                </a:pathLst>
              </a:custGeom>
              <a:solidFill>
                <a:srgbClr val="000000"/>
              </a:solidFill>
              <a:ln w="9525">
                <a:noFill/>
                <a:round/>
                <a:headEnd/>
                <a:tailEnd/>
              </a:ln>
            </p:spPr>
            <p:txBody>
              <a:bodyPr/>
              <a:lstStyle/>
              <a:p>
                <a:endParaRPr lang="en-US"/>
              </a:p>
            </p:txBody>
          </p:sp>
          <p:sp>
            <p:nvSpPr>
              <p:cNvPr id="3427" name="Freeform 789"/>
              <p:cNvSpPr>
                <a:spLocks/>
              </p:cNvSpPr>
              <p:nvPr/>
            </p:nvSpPr>
            <p:spPr bwMode="gray">
              <a:xfrm>
                <a:off x="4110" y="3356"/>
                <a:ext cx="27" cy="7"/>
              </a:xfrm>
              <a:custGeom>
                <a:avLst/>
                <a:gdLst>
                  <a:gd name="T0" fmla="*/ 1 w 27"/>
                  <a:gd name="T1" fmla="*/ 7 h 7"/>
                  <a:gd name="T2" fmla="*/ 1 w 27"/>
                  <a:gd name="T3" fmla="*/ 7 h 7"/>
                  <a:gd name="T4" fmla="*/ 3 w 27"/>
                  <a:gd name="T5" fmla="*/ 6 h 7"/>
                  <a:gd name="T6" fmla="*/ 5 w 27"/>
                  <a:gd name="T7" fmla="*/ 6 h 7"/>
                  <a:gd name="T8" fmla="*/ 6 w 27"/>
                  <a:gd name="T9" fmla="*/ 5 h 7"/>
                  <a:gd name="T10" fmla="*/ 8 w 27"/>
                  <a:gd name="T11" fmla="*/ 4 h 7"/>
                  <a:gd name="T12" fmla="*/ 9 w 27"/>
                  <a:gd name="T13" fmla="*/ 4 h 7"/>
                  <a:gd name="T14" fmla="*/ 10 w 27"/>
                  <a:gd name="T15" fmla="*/ 3 h 7"/>
                  <a:gd name="T16" fmla="*/ 12 w 27"/>
                  <a:gd name="T17" fmla="*/ 3 h 7"/>
                  <a:gd name="T18" fmla="*/ 14 w 27"/>
                  <a:gd name="T19" fmla="*/ 3 h 7"/>
                  <a:gd name="T20" fmla="*/ 15 w 27"/>
                  <a:gd name="T21" fmla="*/ 2 h 7"/>
                  <a:gd name="T22" fmla="*/ 17 w 27"/>
                  <a:gd name="T23" fmla="*/ 2 h 7"/>
                  <a:gd name="T24" fmla="*/ 18 w 27"/>
                  <a:gd name="T25" fmla="*/ 2 h 7"/>
                  <a:gd name="T26" fmla="*/ 20 w 27"/>
                  <a:gd name="T27" fmla="*/ 2 h 7"/>
                  <a:gd name="T28" fmla="*/ 22 w 27"/>
                  <a:gd name="T29" fmla="*/ 2 h 7"/>
                  <a:gd name="T30" fmla="*/ 24 w 27"/>
                  <a:gd name="T31" fmla="*/ 2 h 7"/>
                  <a:gd name="T32" fmla="*/ 26 w 27"/>
                  <a:gd name="T33" fmla="*/ 2 h 7"/>
                  <a:gd name="T34" fmla="*/ 27 w 27"/>
                  <a:gd name="T35" fmla="*/ 2 h 7"/>
                  <a:gd name="T36" fmla="*/ 27 w 27"/>
                  <a:gd name="T37" fmla="*/ 1 h 7"/>
                  <a:gd name="T38" fmla="*/ 26 w 27"/>
                  <a:gd name="T39" fmla="*/ 1 h 7"/>
                  <a:gd name="T40" fmla="*/ 24 w 27"/>
                  <a:gd name="T41" fmla="*/ 0 h 7"/>
                  <a:gd name="T42" fmla="*/ 22 w 27"/>
                  <a:gd name="T43" fmla="*/ 0 h 7"/>
                  <a:gd name="T44" fmla="*/ 20 w 27"/>
                  <a:gd name="T45" fmla="*/ 0 h 7"/>
                  <a:gd name="T46" fmla="*/ 18 w 27"/>
                  <a:gd name="T47" fmla="*/ 1 h 7"/>
                  <a:gd name="T48" fmla="*/ 17 w 27"/>
                  <a:gd name="T49" fmla="*/ 1 h 7"/>
                  <a:gd name="T50" fmla="*/ 15 w 27"/>
                  <a:gd name="T51" fmla="*/ 1 h 7"/>
                  <a:gd name="T52" fmla="*/ 13 w 27"/>
                  <a:gd name="T53" fmla="*/ 1 h 7"/>
                  <a:gd name="T54" fmla="*/ 12 w 27"/>
                  <a:gd name="T55" fmla="*/ 2 h 7"/>
                  <a:gd name="T56" fmla="*/ 10 w 27"/>
                  <a:gd name="T57" fmla="*/ 2 h 7"/>
                  <a:gd name="T58" fmla="*/ 9 w 27"/>
                  <a:gd name="T59" fmla="*/ 2 h 7"/>
                  <a:gd name="T60" fmla="*/ 8 w 27"/>
                  <a:gd name="T61" fmla="*/ 3 h 7"/>
                  <a:gd name="T62" fmla="*/ 6 w 27"/>
                  <a:gd name="T63" fmla="*/ 4 h 7"/>
                  <a:gd name="T64" fmla="*/ 4 w 27"/>
                  <a:gd name="T65" fmla="*/ 4 h 7"/>
                  <a:gd name="T66" fmla="*/ 2 w 27"/>
                  <a:gd name="T67" fmla="*/ 5 h 7"/>
                  <a:gd name="T68" fmla="*/ 0 w 27"/>
                  <a:gd name="T69" fmla="*/ 6 h 7"/>
                  <a:gd name="T70" fmla="*/ 0 w 27"/>
                  <a:gd name="T71" fmla="*/ 6 h 7"/>
                  <a:gd name="T72" fmla="*/ 1 w 27"/>
                  <a:gd name="T73" fmla="*/ 7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7"/>
                  <a:gd name="T113" fmla="*/ 27 w 27"/>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7">
                    <a:moveTo>
                      <a:pt x="1" y="7"/>
                    </a:moveTo>
                    <a:lnTo>
                      <a:pt x="1" y="7"/>
                    </a:lnTo>
                    <a:lnTo>
                      <a:pt x="3" y="6"/>
                    </a:lnTo>
                    <a:lnTo>
                      <a:pt x="5" y="6"/>
                    </a:lnTo>
                    <a:lnTo>
                      <a:pt x="6" y="5"/>
                    </a:lnTo>
                    <a:lnTo>
                      <a:pt x="8" y="4"/>
                    </a:lnTo>
                    <a:lnTo>
                      <a:pt x="9" y="4"/>
                    </a:lnTo>
                    <a:lnTo>
                      <a:pt x="10" y="3"/>
                    </a:lnTo>
                    <a:lnTo>
                      <a:pt x="12" y="3"/>
                    </a:lnTo>
                    <a:lnTo>
                      <a:pt x="14" y="3"/>
                    </a:lnTo>
                    <a:lnTo>
                      <a:pt x="15" y="2"/>
                    </a:lnTo>
                    <a:lnTo>
                      <a:pt x="17" y="2"/>
                    </a:lnTo>
                    <a:lnTo>
                      <a:pt x="18" y="2"/>
                    </a:lnTo>
                    <a:lnTo>
                      <a:pt x="20" y="2"/>
                    </a:lnTo>
                    <a:lnTo>
                      <a:pt x="22" y="2"/>
                    </a:lnTo>
                    <a:lnTo>
                      <a:pt x="24" y="2"/>
                    </a:lnTo>
                    <a:lnTo>
                      <a:pt x="26" y="2"/>
                    </a:lnTo>
                    <a:lnTo>
                      <a:pt x="27" y="2"/>
                    </a:lnTo>
                    <a:lnTo>
                      <a:pt x="27" y="1"/>
                    </a:lnTo>
                    <a:lnTo>
                      <a:pt x="26" y="1"/>
                    </a:lnTo>
                    <a:lnTo>
                      <a:pt x="24" y="0"/>
                    </a:lnTo>
                    <a:lnTo>
                      <a:pt x="22" y="0"/>
                    </a:lnTo>
                    <a:lnTo>
                      <a:pt x="20" y="0"/>
                    </a:lnTo>
                    <a:lnTo>
                      <a:pt x="18" y="1"/>
                    </a:lnTo>
                    <a:lnTo>
                      <a:pt x="17" y="1"/>
                    </a:lnTo>
                    <a:lnTo>
                      <a:pt x="15" y="1"/>
                    </a:lnTo>
                    <a:lnTo>
                      <a:pt x="13" y="1"/>
                    </a:lnTo>
                    <a:lnTo>
                      <a:pt x="12" y="2"/>
                    </a:lnTo>
                    <a:lnTo>
                      <a:pt x="10" y="2"/>
                    </a:lnTo>
                    <a:lnTo>
                      <a:pt x="9" y="2"/>
                    </a:lnTo>
                    <a:lnTo>
                      <a:pt x="8" y="3"/>
                    </a:lnTo>
                    <a:lnTo>
                      <a:pt x="6" y="4"/>
                    </a:lnTo>
                    <a:lnTo>
                      <a:pt x="4" y="4"/>
                    </a:lnTo>
                    <a:lnTo>
                      <a:pt x="2" y="5"/>
                    </a:lnTo>
                    <a:lnTo>
                      <a:pt x="0" y="6"/>
                    </a:lnTo>
                    <a:lnTo>
                      <a:pt x="1" y="7"/>
                    </a:lnTo>
                    <a:close/>
                  </a:path>
                </a:pathLst>
              </a:custGeom>
              <a:solidFill>
                <a:srgbClr val="000000"/>
              </a:solidFill>
              <a:ln w="9525">
                <a:noFill/>
                <a:round/>
                <a:headEnd/>
                <a:tailEnd/>
              </a:ln>
            </p:spPr>
            <p:txBody>
              <a:bodyPr/>
              <a:lstStyle/>
              <a:p>
                <a:endParaRPr lang="en-US"/>
              </a:p>
            </p:txBody>
          </p:sp>
          <p:sp>
            <p:nvSpPr>
              <p:cNvPr id="3428" name="Freeform 790"/>
              <p:cNvSpPr>
                <a:spLocks/>
              </p:cNvSpPr>
              <p:nvPr/>
            </p:nvSpPr>
            <p:spPr bwMode="gray">
              <a:xfrm>
                <a:off x="4086" y="3362"/>
                <a:ext cx="25" cy="17"/>
              </a:xfrm>
              <a:custGeom>
                <a:avLst/>
                <a:gdLst>
                  <a:gd name="T0" fmla="*/ 1 w 25"/>
                  <a:gd name="T1" fmla="*/ 17 h 17"/>
                  <a:gd name="T2" fmla="*/ 2 w 25"/>
                  <a:gd name="T3" fmla="*/ 16 h 17"/>
                  <a:gd name="T4" fmla="*/ 3 w 25"/>
                  <a:gd name="T5" fmla="*/ 15 h 17"/>
                  <a:gd name="T6" fmla="*/ 5 w 25"/>
                  <a:gd name="T7" fmla="*/ 13 h 17"/>
                  <a:gd name="T8" fmla="*/ 6 w 25"/>
                  <a:gd name="T9" fmla="*/ 12 h 17"/>
                  <a:gd name="T10" fmla="*/ 8 w 25"/>
                  <a:gd name="T11" fmla="*/ 11 h 17"/>
                  <a:gd name="T12" fmla="*/ 9 w 25"/>
                  <a:gd name="T13" fmla="*/ 10 h 17"/>
                  <a:gd name="T14" fmla="*/ 11 w 25"/>
                  <a:gd name="T15" fmla="*/ 9 h 17"/>
                  <a:gd name="T16" fmla="*/ 12 w 25"/>
                  <a:gd name="T17" fmla="*/ 8 h 17"/>
                  <a:gd name="T18" fmla="*/ 14 w 25"/>
                  <a:gd name="T19" fmla="*/ 7 h 17"/>
                  <a:gd name="T20" fmla="*/ 16 w 25"/>
                  <a:gd name="T21" fmla="*/ 6 h 17"/>
                  <a:gd name="T22" fmla="*/ 17 w 25"/>
                  <a:gd name="T23" fmla="*/ 5 h 17"/>
                  <a:gd name="T24" fmla="*/ 18 w 25"/>
                  <a:gd name="T25" fmla="*/ 4 h 17"/>
                  <a:gd name="T26" fmla="*/ 20 w 25"/>
                  <a:gd name="T27" fmla="*/ 4 h 17"/>
                  <a:gd name="T28" fmla="*/ 21 w 25"/>
                  <a:gd name="T29" fmla="*/ 3 h 17"/>
                  <a:gd name="T30" fmla="*/ 23 w 25"/>
                  <a:gd name="T31" fmla="*/ 2 h 17"/>
                  <a:gd name="T32" fmla="*/ 25 w 25"/>
                  <a:gd name="T33" fmla="*/ 1 h 17"/>
                  <a:gd name="T34" fmla="*/ 24 w 25"/>
                  <a:gd name="T35" fmla="*/ 0 h 17"/>
                  <a:gd name="T36" fmla="*/ 22 w 25"/>
                  <a:gd name="T37" fmla="*/ 1 h 17"/>
                  <a:gd name="T38" fmla="*/ 21 w 25"/>
                  <a:gd name="T39" fmla="*/ 1 h 17"/>
                  <a:gd name="T40" fmla="*/ 19 w 25"/>
                  <a:gd name="T41" fmla="*/ 2 h 17"/>
                  <a:gd name="T42" fmla="*/ 17 w 25"/>
                  <a:gd name="T43" fmla="*/ 3 h 17"/>
                  <a:gd name="T44" fmla="*/ 16 w 25"/>
                  <a:gd name="T45" fmla="*/ 4 h 17"/>
                  <a:gd name="T46" fmla="*/ 15 w 25"/>
                  <a:gd name="T47" fmla="*/ 5 h 17"/>
                  <a:gd name="T48" fmla="*/ 13 w 25"/>
                  <a:gd name="T49" fmla="*/ 6 h 17"/>
                  <a:gd name="T50" fmla="*/ 12 w 25"/>
                  <a:gd name="T51" fmla="*/ 7 h 17"/>
                  <a:gd name="T52" fmla="*/ 10 w 25"/>
                  <a:gd name="T53" fmla="*/ 8 h 17"/>
                  <a:gd name="T54" fmla="*/ 8 w 25"/>
                  <a:gd name="T55" fmla="*/ 9 h 17"/>
                  <a:gd name="T56" fmla="*/ 7 w 25"/>
                  <a:gd name="T57" fmla="*/ 10 h 17"/>
                  <a:gd name="T58" fmla="*/ 5 w 25"/>
                  <a:gd name="T59" fmla="*/ 11 h 17"/>
                  <a:gd name="T60" fmla="*/ 4 w 25"/>
                  <a:gd name="T61" fmla="*/ 12 h 17"/>
                  <a:gd name="T62" fmla="*/ 2 w 25"/>
                  <a:gd name="T63" fmla="*/ 13 h 17"/>
                  <a:gd name="T64" fmla="*/ 1 w 25"/>
                  <a:gd name="T65" fmla="*/ 15 h 17"/>
                  <a:gd name="T66" fmla="*/ 0 w 25"/>
                  <a:gd name="T67" fmla="*/ 16 h 17"/>
                  <a:gd name="T68" fmla="*/ 1 w 25"/>
                  <a:gd name="T69" fmla="*/ 17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
                  <a:gd name="T106" fmla="*/ 0 h 17"/>
                  <a:gd name="T107" fmla="*/ 25 w 2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 h="17">
                    <a:moveTo>
                      <a:pt x="1" y="17"/>
                    </a:moveTo>
                    <a:lnTo>
                      <a:pt x="2" y="16"/>
                    </a:lnTo>
                    <a:lnTo>
                      <a:pt x="3" y="15"/>
                    </a:lnTo>
                    <a:lnTo>
                      <a:pt x="5" y="13"/>
                    </a:lnTo>
                    <a:lnTo>
                      <a:pt x="6" y="12"/>
                    </a:lnTo>
                    <a:lnTo>
                      <a:pt x="8" y="11"/>
                    </a:lnTo>
                    <a:lnTo>
                      <a:pt x="9" y="10"/>
                    </a:lnTo>
                    <a:lnTo>
                      <a:pt x="11" y="9"/>
                    </a:lnTo>
                    <a:lnTo>
                      <a:pt x="12" y="8"/>
                    </a:lnTo>
                    <a:lnTo>
                      <a:pt x="14" y="7"/>
                    </a:lnTo>
                    <a:lnTo>
                      <a:pt x="16" y="6"/>
                    </a:lnTo>
                    <a:lnTo>
                      <a:pt x="17" y="5"/>
                    </a:lnTo>
                    <a:lnTo>
                      <a:pt x="18" y="4"/>
                    </a:lnTo>
                    <a:lnTo>
                      <a:pt x="20" y="4"/>
                    </a:lnTo>
                    <a:lnTo>
                      <a:pt x="21" y="3"/>
                    </a:lnTo>
                    <a:lnTo>
                      <a:pt x="23" y="2"/>
                    </a:lnTo>
                    <a:lnTo>
                      <a:pt x="25" y="1"/>
                    </a:lnTo>
                    <a:lnTo>
                      <a:pt x="24" y="0"/>
                    </a:lnTo>
                    <a:lnTo>
                      <a:pt x="22" y="1"/>
                    </a:lnTo>
                    <a:lnTo>
                      <a:pt x="21" y="1"/>
                    </a:lnTo>
                    <a:lnTo>
                      <a:pt x="19" y="2"/>
                    </a:lnTo>
                    <a:lnTo>
                      <a:pt x="17" y="3"/>
                    </a:lnTo>
                    <a:lnTo>
                      <a:pt x="16" y="4"/>
                    </a:lnTo>
                    <a:lnTo>
                      <a:pt x="15" y="5"/>
                    </a:lnTo>
                    <a:lnTo>
                      <a:pt x="13" y="6"/>
                    </a:lnTo>
                    <a:lnTo>
                      <a:pt x="12" y="7"/>
                    </a:lnTo>
                    <a:lnTo>
                      <a:pt x="10" y="8"/>
                    </a:lnTo>
                    <a:lnTo>
                      <a:pt x="8" y="9"/>
                    </a:lnTo>
                    <a:lnTo>
                      <a:pt x="7" y="10"/>
                    </a:lnTo>
                    <a:lnTo>
                      <a:pt x="5" y="11"/>
                    </a:lnTo>
                    <a:lnTo>
                      <a:pt x="4" y="12"/>
                    </a:lnTo>
                    <a:lnTo>
                      <a:pt x="2" y="13"/>
                    </a:lnTo>
                    <a:lnTo>
                      <a:pt x="1" y="15"/>
                    </a:lnTo>
                    <a:lnTo>
                      <a:pt x="0" y="16"/>
                    </a:lnTo>
                    <a:lnTo>
                      <a:pt x="1" y="17"/>
                    </a:lnTo>
                    <a:close/>
                  </a:path>
                </a:pathLst>
              </a:custGeom>
              <a:solidFill>
                <a:srgbClr val="000000"/>
              </a:solidFill>
              <a:ln w="9525">
                <a:noFill/>
                <a:round/>
                <a:headEnd/>
                <a:tailEnd/>
              </a:ln>
            </p:spPr>
            <p:txBody>
              <a:bodyPr/>
              <a:lstStyle/>
              <a:p>
                <a:endParaRPr lang="en-US"/>
              </a:p>
            </p:txBody>
          </p:sp>
          <p:sp>
            <p:nvSpPr>
              <p:cNvPr id="3429" name="Freeform 791"/>
              <p:cNvSpPr>
                <a:spLocks/>
              </p:cNvSpPr>
              <p:nvPr/>
            </p:nvSpPr>
            <p:spPr bwMode="gray">
              <a:xfrm>
                <a:off x="4062" y="3395"/>
                <a:ext cx="17" cy="24"/>
              </a:xfrm>
              <a:custGeom>
                <a:avLst/>
                <a:gdLst>
                  <a:gd name="T0" fmla="*/ 1 w 17"/>
                  <a:gd name="T1" fmla="*/ 24 h 24"/>
                  <a:gd name="T2" fmla="*/ 3 w 17"/>
                  <a:gd name="T3" fmla="*/ 21 h 24"/>
                  <a:gd name="T4" fmla="*/ 5 w 17"/>
                  <a:gd name="T5" fmla="*/ 18 h 24"/>
                  <a:gd name="T6" fmla="*/ 7 w 17"/>
                  <a:gd name="T7" fmla="*/ 16 h 24"/>
                  <a:gd name="T8" fmla="*/ 9 w 17"/>
                  <a:gd name="T9" fmla="*/ 13 h 24"/>
                  <a:gd name="T10" fmla="*/ 11 w 17"/>
                  <a:gd name="T11" fmla="*/ 10 h 24"/>
                  <a:gd name="T12" fmla="*/ 13 w 17"/>
                  <a:gd name="T13" fmla="*/ 7 h 24"/>
                  <a:gd name="T14" fmla="*/ 15 w 17"/>
                  <a:gd name="T15" fmla="*/ 4 h 24"/>
                  <a:gd name="T16" fmla="*/ 17 w 17"/>
                  <a:gd name="T17" fmla="*/ 1 h 24"/>
                  <a:gd name="T18" fmla="*/ 16 w 17"/>
                  <a:gd name="T19" fmla="*/ 0 h 24"/>
                  <a:gd name="T20" fmla="*/ 14 w 17"/>
                  <a:gd name="T21" fmla="*/ 3 h 24"/>
                  <a:gd name="T22" fmla="*/ 12 w 17"/>
                  <a:gd name="T23" fmla="*/ 6 h 24"/>
                  <a:gd name="T24" fmla="*/ 10 w 17"/>
                  <a:gd name="T25" fmla="*/ 9 h 24"/>
                  <a:gd name="T26" fmla="*/ 7 w 17"/>
                  <a:gd name="T27" fmla="*/ 12 h 24"/>
                  <a:gd name="T28" fmla="*/ 6 w 17"/>
                  <a:gd name="T29" fmla="*/ 15 h 24"/>
                  <a:gd name="T30" fmla="*/ 4 w 17"/>
                  <a:gd name="T31" fmla="*/ 17 h 24"/>
                  <a:gd name="T32" fmla="*/ 2 w 17"/>
                  <a:gd name="T33" fmla="*/ 20 h 24"/>
                  <a:gd name="T34" fmla="*/ 0 w 17"/>
                  <a:gd name="T35" fmla="*/ 23 h 24"/>
                  <a:gd name="T36" fmla="*/ 1 w 17"/>
                  <a:gd name="T37" fmla="*/ 2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4"/>
                  <a:gd name="T59" fmla="*/ 17 w 17"/>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4">
                    <a:moveTo>
                      <a:pt x="1" y="24"/>
                    </a:moveTo>
                    <a:lnTo>
                      <a:pt x="3" y="21"/>
                    </a:lnTo>
                    <a:lnTo>
                      <a:pt x="5" y="18"/>
                    </a:lnTo>
                    <a:lnTo>
                      <a:pt x="7" y="16"/>
                    </a:lnTo>
                    <a:lnTo>
                      <a:pt x="9" y="13"/>
                    </a:lnTo>
                    <a:lnTo>
                      <a:pt x="11" y="10"/>
                    </a:lnTo>
                    <a:lnTo>
                      <a:pt x="13" y="7"/>
                    </a:lnTo>
                    <a:lnTo>
                      <a:pt x="15" y="4"/>
                    </a:lnTo>
                    <a:lnTo>
                      <a:pt x="17" y="1"/>
                    </a:lnTo>
                    <a:lnTo>
                      <a:pt x="16" y="0"/>
                    </a:lnTo>
                    <a:lnTo>
                      <a:pt x="14" y="3"/>
                    </a:lnTo>
                    <a:lnTo>
                      <a:pt x="12" y="6"/>
                    </a:lnTo>
                    <a:lnTo>
                      <a:pt x="10" y="9"/>
                    </a:lnTo>
                    <a:lnTo>
                      <a:pt x="7" y="12"/>
                    </a:lnTo>
                    <a:lnTo>
                      <a:pt x="6" y="15"/>
                    </a:lnTo>
                    <a:lnTo>
                      <a:pt x="4" y="17"/>
                    </a:lnTo>
                    <a:lnTo>
                      <a:pt x="2" y="20"/>
                    </a:lnTo>
                    <a:lnTo>
                      <a:pt x="0" y="23"/>
                    </a:lnTo>
                    <a:lnTo>
                      <a:pt x="1" y="24"/>
                    </a:lnTo>
                    <a:close/>
                  </a:path>
                </a:pathLst>
              </a:custGeom>
              <a:solidFill>
                <a:srgbClr val="000000"/>
              </a:solidFill>
              <a:ln w="9525">
                <a:noFill/>
                <a:round/>
                <a:headEnd/>
                <a:tailEnd/>
              </a:ln>
            </p:spPr>
            <p:txBody>
              <a:bodyPr/>
              <a:lstStyle/>
              <a:p>
                <a:endParaRPr lang="en-US"/>
              </a:p>
            </p:txBody>
          </p:sp>
          <p:sp>
            <p:nvSpPr>
              <p:cNvPr id="3430" name="Freeform 792"/>
              <p:cNvSpPr>
                <a:spLocks/>
              </p:cNvSpPr>
              <p:nvPr/>
            </p:nvSpPr>
            <p:spPr bwMode="gray">
              <a:xfrm>
                <a:off x="4114" y="3396"/>
                <a:ext cx="13" cy="15"/>
              </a:xfrm>
              <a:custGeom>
                <a:avLst/>
                <a:gdLst>
                  <a:gd name="T0" fmla="*/ 1 w 13"/>
                  <a:gd name="T1" fmla="*/ 15 h 15"/>
                  <a:gd name="T2" fmla="*/ 1 w 13"/>
                  <a:gd name="T3" fmla="*/ 15 h 15"/>
                  <a:gd name="T4" fmla="*/ 2 w 13"/>
                  <a:gd name="T5" fmla="*/ 13 h 15"/>
                  <a:gd name="T6" fmla="*/ 3 w 13"/>
                  <a:gd name="T7" fmla="*/ 11 h 15"/>
                  <a:gd name="T8" fmla="*/ 4 w 13"/>
                  <a:gd name="T9" fmla="*/ 9 h 15"/>
                  <a:gd name="T10" fmla="*/ 5 w 13"/>
                  <a:gd name="T11" fmla="*/ 8 h 15"/>
                  <a:gd name="T12" fmla="*/ 7 w 13"/>
                  <a:gd name="T13" fmla="*/ 6 h 15"/>
                  <a:gd name="T14" fmla="*/ 9 w 13"/>
                  <a:gd name="T15" fmla="*/ 4 h 15"/>
                  <a:gd name="T16" fmla="*/ 11 w 13"/>
                  <a:gd name="T17" fmla="*/ 3 h 15"/>
                  <a:gd name="T18" fmla="*/ 13 w 13"/>
                  <a:gd name="T19" fmla="*/ 1 h 15"/>
                  <a:gd name="T20" fmla="*/ 12 w 13"/>
                  <a:gd name="T21" fmla="*/ 0 h 15"/>
                  <a:gd name="T22" fmla="*/ 10 w 13"/>
                  <a:gd name="T23" fmla="*/ 1 h 15"/>
                  <a:gd name="T24" fmla="*/ 8 w 13"/>
                  <a:gd name="T25" fmla="*/ 3 h 15"/>
                  <a:gd name="T26" fmla="*/ 6 w 13"/>
                  <a:gd name="T27" fmla="*/ 5 h 15"/>
                  <a:gd name="T28" fmla="*/ 5 w 13"/>
                  <a:gd name="T29" fmla="*/ 7 h 15"/>
                  <a:gd name="T30" fmla="*/ 3 w 13"/>
                  <a:gd name="T31" fmla="*/ 9 h 15"/>
                  <a:gd name="T32" fmla="*/ 2 w 13"/>
                  <a:gd name="T33" fmla="*/ 11 h 15"/>
                  <a:gd name="T34" fmla="*/ 1 w 13"/>
                  <a:gd name="T35" fmla="*/ 13 h 15"/>
                  <a:gd name="T36" fmla="*/ 0 w 13"/>
                  <a:gd name="T37" fmla="*/ 15 h 15"/>
                  <a:gd name="T38" fmla="*/ 0 w 13"/>
                  <a:gd name="T39" fmla="*/ 15 h 15"/>
                  <a:gd name="T40" fmla="*/ 1 w 13"/>
                  <a:gd name="T41" fmla="*/ 15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5"/>
                  <a:gd name="T65" fmla="*/ 13 w 1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5">
                    <a:moveTo>
                      <a:pt x="1" y="15"/>
                    </a:moveTo>
                    <a:lnTo>
                      <a:pt x="1" y="15"/>
                    </a:lnTo>
                    <a:lnTo>
                      <a:pt x="2" y="13"/>
                    </a:lnTo>
                    <a:lnTo>
                      <a:pt x="3" y="11"/>
                    </a:lnTo>
                    <a:lnTo>
                      <a:pt x="4" y="9"/>
                    </a:lnTo>
                    <a:lnTo>
                      <a:pt x="5" y="8"/>
                    </a:lnTo>
                    <a:lnTo>
                      <a:pt x="7" y="6"/>
                    </a:lnTo>
                    <a:lnTo>
                      <a:pt x="9" y="4"/>
                    </a:lnTo>
                    <a:lnTo>
                      <a:pt x="11" y="3"/>
                    </a:lnTo>
                    <a:lnTo>
                      <a:pt x="13" y="1"/>
                    </a:lnTo>
                    <a:lnTo>
                      <a:pt x="12" y="0"/>
                    </a:lnTo>
                    <a:lnTo>
                      <a:pt x="10" y="1"/>
                    </a:lnTo>
                    <a:lnTo>
                      <a:pt x="8" y="3"/>
                    </a:lnTo>
                    <a:lnTo>
                      <a:pt x="6" y="5"/>
                    </a:lnTo>
                    <a:lnTo>
                      <a:pt x="5" y="7"/>
                    </a:lnTo>
                    <a:lnTo>
                      <a:pt x="3" y="9"/>
                    </a:lnTo>
                    <a:lnTo>
                      <a:pt x="2" y="11"/>
                    </a:lnTo>
                    <a:lnTo>
                      <a:pt x="1" y="13"/>
                    </a:lnTo>
                    <a:lnTo>
                      <a:pt x="0" y="15"/>
                    </a:lnTo>
                    <a:lnTo>
                      <a:pt x="1" y="15"/>
                    </a:lnTo>
                    <a:close/>
                  </a:path>
                </a:pathLst>
              </a:custGeom>
              <a:solidFill>
                <a:srgbClr val="000000"/>
              </a:solidFill>
              <a:ln w="9525">
                <a:noFill/>
                <a:round/>
                <a:headEnd/>
                <a:tailEnd/>
              </a:ln>
            </p:spPr>
            <p:txBody>
              <a:bodyPr/>
              <a:lstStyle/>
              <a:p>
                <a:endParaRPr lang="en-US"/>
              </a:p>
            </p:txBody>
          </p:sp>
          <p:sp>
            <p:nvSpPr>
              <p:cNvPr id="3431" name="Freeform 793"/>
              <p:cNvSpPr>
                <a:spLocks/>
              </p:cNvSpPr>
              <p:nvPr/>
            </p:nvSpPr>
            <p:spPr bwMode="gray">
              <a:xfrm>
                <a:off x="4104" y="3411"/>
                <a:ext cx="11" cy="41"/>
              </a:xfrm>
              <a:custGeom>
                <a:avLst/>
                <a:gdLst>
                  <a:gd name="T0" fmla="*/ 1 w 11"/>
                  <a:gd name="T1" fmla="*/ 41 h 41"/>
                  <a:gd name="T2" fmla="*/ 1 w 11"/>
                  <a:gd name="T3" fmla="*/ 41 h 41"/>
                  <a:gd name="T4" fmla="*/ 2 w 11"/>
                  <a:gd name="T5" fmla="*/ 36 h 41"/>
                  <a:gd name="T6" fmla="*/ 4 w 11"/>
                  <a:gd name="T7" fmla="*/ 31 h 41"/>
                  <a:gd name="T8" fmla="*/ 5 w 11"/>
                  <a:gd name="T9" fmla="*/ 25 h 41"/>
                  <a:gd name="T10" fmla="*/ 6 w 11"/>
                  <a:gd name="T11" fmla="*/ 21 h 41"/>
                  <a:gd name="T12" fmla="*/ 8 w 11"/>
                  <a:gd name="T13" fmla="*/ 16 h 41"/>
                  <a:gd name="T14" fmla="*/ 9 w 11"/>
                  <a:gd name="T15" fmla="*/ 11 h 41"/>
                  <a:gd name="T16" fmla="*/ 10 w 11"/>
                  <a:gd name="T17" fmla="*/ 5 h 41"/>
                  <a:gd name="T18" fmla="*/ 11 w 11"/>
                  <a:gd name="T19" fmla="*/ 0 h 41"/>
                  <a:gd name="T20" fmla="*/ 10 w 11"/>
                  <a:gd name="T21" fmla="*/ 0 h 41"/>
                  <a:gd name="T22" fmla="*/ 9 w 11"/>
                  <a:gd name="T23" fmla="*/ 5 h 41"/>
                  <a:gd name="T24" fmla="*/ 8 w 11"/>
                  <a:gd name="T25" fmla="*/ 10 h 41"/>
                  <a:gd name="T26" fmla="*/ 6 w 11"/>
                  <a:gd name="T27" fmla="*/ 16 h 41"/>
                  <a:gd name="T28" fmla="*/ 5 w 11"/>
                  <a:gd name="T29" fmla="*/ 21 h 41"/>
                  <a:gd name="T30" fmla="*/ 3 w 11"/>
                  <a:gd name="T31" fmla="*/ 25 h 41"/>
                  <a:gd name="T32" fmla="*/ 2 w 11"/>
                  <a:gd name="T33" fmla="*/ 30 h 41"/>
                  <a:gd name="T34" fmla="*/ 1 w 11"/>
                  <a:gd name="T35" fmla="*/ 36 h 41"/>
                  <a:gd name="T36" fmla="*/ 0 w 11"/>
                  <a:gd name="T37" fmla="*/ 41 h 41"/>
                  <a:gd name="T38" fmla="*/ 0 w 11"/>
                  <a:gd name="T39" fmla="*/ 41 h 41"/>
                  <a:gd name="T40" fmla="*/ 1 w 11"/>
                  <a:gd name="T41" fmla="*/ 4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41"/>
                  <a:gd name="T65" fmla="*/ 11 w 1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41">
                    <a:moveTo>
                      <a:pt x="1" y="41"/>
                    </a:moveTo>
                    <a:lnTo>
                      <a:pt x="1" y="41"/>
                    </a:lnTo>
                    <a:lnTo>
                      <a:pt x="2" y="36"/>
                    </a:lnTo>
                    <a:lnTo>
                      <a:pt x="4" y="31"/>
                    </a:lnTo>
                    <a:lnTo>
                      <a:pt x="5" y="25"/>
                    </a:lnTo>
                    <a:lnTo>
                      <a:pt x="6" y="21"/>
                    </a:lnTo>
                    <a:lnTo>
                      <a:pt x="8" y="16"/>
                    </a:lnTo>
                    <a:lnTo>
                      <a:pt x="9" y="11"/>
                    </a:lnTo>
                    <a:lnTo>
                      <a:pt x="10" y="5"/>
                    </a:lnTo>
                    <a:lnTo>
                      <a:pt x="11" y="0"/>
                    </a:lnTo>
                    <a:lnTo>
                      <a:pt x="10" y="0"/>
                    </a:lnTo>
                    <a:lnTo>
                      <a:pt x="9" y="5"/>
                    </a:lnTo>
                    <a:lnTo>
                      <a:pt x="8" y="10"/>
                    </a:lnTo>
                    <a:lnTo>
                      <a:pt x="6" y="16"/>
                    </a:lnTo>
                    <a:lnTo>
                      <a:pt x="5" y="21"/>
                    </a:lnTo>
                    <a:lnTo>
                      <a:pt x="3" y="25"/>
                    </a:lnTo>
                    <a:lnTo>
                      <a:pt x="2" y="30"/>
                    </a:lnTo>
                    <a:lnTo>
                      <a:pt x="1" y="36"/>
                    </a:lnTo>
                    <a:lnTo>
                      <a:pt x="0" y="41"/>
                    </a:lnTo>
                    <a:lnTo>
                      <a:pt x="1" y="41"/>
                    </a:lnTo>
                    <a:close/>
                  </a:path>
                </a:pathLst>
              </a:custGeom>
              <a:solidFill>
                <a:srgbClr val="000000"/>
              </a:solidFill>
              <a:ln w="9525">
                <a:noFill/>
                <a:round/>
                <a:headEnd/>
                <a:tailEnd/>
              </a:ln>
            </p:spPr>
            <p:txBody>
              <a:bodyPr/>
              <a:lstStyle/>
              <a:p>
                <a:endParaRPr lang="en-US"/>
              </a:p>
            </p:txBody>
          </p:sp>
          <p:sp>
            <p:nvSpPr>
              <p:cNvPr id="3432" name="Freeform 794"/>
              <p:cNvSpPr>
                <a:spLocks/>
              </p:cNvSpPr>
              <p:nvPr/>
            </p:nvSpPr>
            <p:spPr bwMode="gray">
              <a:xfrm>
                <a:off x="4100" y="3452"/>
                <a:ext cx="5" cy="20"/>
              </a:xfrm>
              <a:custGeom>
                <a:avLst/>
                <a:gdLst>
                  <a:gd name="T0" fmla="*/ 1 w 5"/>
                  <a:gd name="T1" fmla="*/ 20 h 20"/>
                  <a:gd name="T2" fmla="*/ 2 w 5"/>
                  <a:gd name="T3" fmla="*/ 18 h 20"/>
                  <a:gd name="T4" fmla="*/ 3 w 5"/>
                  <a:gd name="T5" fmla="*/ 15 h 20"/>
                  <a:gd name="T6" fmla="*/ 3 w 5"/>
                  <a:gd name="T7" fmla="*/ 12 h 20"/>
                  <a:gd name="T8" fmla="*/ 3 w 5"/>
                  <a:gd name="T9" fmla="*/ 10 h 20"/>
                  <a:gd name="T10" fmla="*/ 4 w 5"/>
                  <a:gd name="T11" fmla="*/ 7 h 20"/>
                  <a:gd name="T12" fmla="*/ 4 w 5"/>
                  <a:gd name="T13" fmla="*/ 5 h 20"/>
                  <a:gd name="T14" fmla="*/ 5 w 5"/>
                  <a:gd name="T15" fmla="*/ 2 h 20"/>
                  <a:gd name="T16" fmla="*/ 5 w 5"/>
                  <a:gd name="T17" fmla="*/ 0 h 20"/>
                  <a:gd name="T18" fmla="*/ 4 w 5"/>
                  <a:gd name="T19" fmla="*/ 0 h 20"/>
                  <a:gd name="T20" fmla="*/ 3 w 5"/>
                  <a:gd name="T21" fmla="*/ 2 h 20"/>
                  <a:gd name="T22" fmla="*/ 3 w 5"/>
                  <a:gd name="T23" fmla="*/ 4 h 20"/>
                  <a:gd name="T24" fmla="*/ 3 w 5"/>
                  <a:gd name="T25" fmla="*/ 7 h 20"/>
                  <a:gd name="T26" fmla="*/ 2 w 5"/>
                  <a:gd name="T27" fmla="*/ 10 h 20"/>
                  <a:gd name="T28" fmla="*/ 2 w 5"/>
                  <a:gd name="T29" fmla="*/ 12 h 20"/>
                  <a:gd name="T30" fmla="*/ 1 w 5"/>
                  <a:gd name="T31" fmla="*/ 15 h 20"/>
                  <a:gd name="T32" fmla="*/ 0 w 5"/>
                  <a:gd name="T33" fmla="*/ 17 h 20"/>
                  <a:gd name="T34" fmla="*/ 0 w 5"/>
                  <a:gd name="T35" fmla="*/ 20 h 20"/>
                  <a:gd name="T36" fmla="*/ 1 w 5"/>
                  <a:gd name="T37" fmla="*/ 2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20"/>
                  <a:gd name="T59" fmla="*/ 5 w 5"/>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20">
                    <a:moveTo>
                      <a:pt x="1" y="20"/>
                    </a:moveTo>
                    <a:lnTo>
                      <a:pt x="2" y="18"/>
                    </a:lnTo>
                    <a:lnTo>
                      <a:pt x="3" y="15"/>
                    </a:lnTo>
                    <a:lnTo>
                      <a:pt x="3" y="12"/>
                    </a:lnTo>
                    <a:lnTo>
                      <a:pt x="3" y="10"/>
                    </a:lnTo>
                    <a:lnTo>
                      <a:pt x="4" y="7"/>
                    </a:lnTo>
                    <a:lnTo>
                      <a:pt x="4" y="5"/>
                    </a:lnTo>
                    <a:lnTo>
                      <a:pt x="5" y="2"/>
                    </a:lnTo>
                    <a:lnTo>
                      <a:pt x="5" y="0"/>
                    </a:lnTo>
                    <a:lnTo>
                      <a:pt x="4" y="0"/>
                    </a:lnTo>
                    <a:lnTo>
                      <a:pt x="3" y="2"/>
                    </a:lnTo>
                    <a:lnTo>
                      <a:pt x="3" y="4"/>
                    </a:lnTo>
                    <a:lnTo>
                      <a:pt x="3" y="7"/>
                    </a:lnTo>
                    <a:lnTo>
                      <a:pt x="2" y="10"/>
                    </a:lnTo>
                    <a:lnTo>
                      <a:pt x="2" y="12"/>
                    </a:lnTo>
                    <a:lnTo>
                      <a:pt x="1" y="15"/>
                    </a:lnTo>
                    <a:lnTo>
                      <a:pt x="0" y="17"/>
                    </a:lnTo>
                    <a:lnTo>
                      <a:pt x="0" y="20"/>
                    </a:lnTo>
                    <a:lnTo>
                      <a:pt x="1" y="20"/>
                    </a:lnTo>
                    <a:close/>
                  </a:path>
                </a:pathLst>
              </a:custGeom>
              <a:solidFill>
                <a:srgbClr val="000000"/>
              </a:solidFill>
              <a:ln w="9525">
                <a:noFill/>
                <a:round/>
                <a:headEnd/>
                <a:tailEnd/>
              </a:ln>
            </p:spPr>
            <p:txBody>
              <a:bodyPr/>
              <a:lstStyle/>
              <a:p>
                <a:endParaRPr lang="en-US"/>
              </a:p>
            </p:txBody>
          </p:sp>
          <p:sp>
            <p:nvSpPr>
              <p:cNvPr id="3433" name="Freeform 795"/>
              <p:cNvSpPr>
                <a:spLocks/>
              </p:cNvSpPr>
              <p:nvPr/>
            </p:nvSpPr>
            <p:spPr bwMode="gray">
              <a:xfrm>
                <a:off x="4058" y="3396"/>
                <a:ext cx="26" cy="37"/>
              </a:xfrm>
              <a:custGeom>
                <a:avLst/>
                <a:gdLst>
                  <a:gd name="T0" fmla="*/ 25 w 26"/>
                  <a:gd name="T1" fmla="*/ 0 h 37"/>
                  <a:gd name="T2" fmla="*/ 24 w 26"/>
                  <a:gd name="T3" fmla="*/ 3 h 37"/>
                  <a:gd name="T4" fmla="*/ 23 w 26"/>
                  <a:gd name="T5" fmla="*/ 6 h 37"/>
                  <a:gd name="T6" fmla="*/ 22 w 26"/>
                  <a:gd name="T7" fmla="*/ 8 h 37"/>
                  <a:gd name="T8" fmla="*/ 20 w 26"/>
                  <a:gd name="T9" fmla="*/ 11 h 37"/>
                  <a:gd name="T10" fmla="*/ 19 w 26"/>
                  <a:gd name="T11" fmla="*/ 13 h 37"/>
                  <a:gd name="T12" fmla="*/ 17 w 26"/>
                  <a:gd name="T13" fmla="*/ 15 h 37"/>
                  <a:gd name="T14" fmla="*/ 16 w 26"/>
                  <a:gd name="T15" fmla="*/ 17 h 37"/>
                  <a:gd name="T16" fmla="*/ 14 w 26"/>
                  <a:gd name="T17" fmla="*/ 19 h 37"/>
                  <a:gd name="T18" fmla="*/ 12 w 26"/>
                  <a:gd name="T19" fmla="*/ 22 h 37"/>
                  <a:gd name="T20" fmla="*/ 11 w 26"/>
                  <a:gd name="T21" fmla="*/ 24 h 37"/>
                  <a:gd name="T22" fmla="*/ 9 w 26"/>
                  <a:gd name="T23" fmla="*/ 26 h 37"/>
                  <a:gd name="T24" fmla="*/ 7 w 26"/>
                  <a:gd name="T25" fmla="*/ 28 h 37"/>
                  <a:gd name="T26" fmla="*/ 5 w 26"/>
                  <a:gd name="T27" fmla="*/ 31 h 37"/>
                  <a:gd name="T28" fmla="*/ 3 w 26"/>
                  <a:gd name="T29" fmla="*/ 33 h 37"/>
                  <a:gd name="T30" fmla="*/ 1 w 26"/>
                  <a:gd name="T31" fmla="*/ 35 h 37"/>
                  <a:gd name="T32" fmla="*/ 0 w 26"/>
                  <a:gd name="T33" fmla="*/ 36 h 37"/>
                  <a:gd name="T34" fmla="*/ 1 w 26"/>
                  <a:gd name="T35" fmla="*/ 37 h 37"/>
                  <a:gd name="T36" fmla="*/ 3 w 26"/>
                  <a:gd name="T37" fmla="*/ 36 h 37"/>
                  <a:gd name="T38" fmla="*/ 4 w 26"/>
                  <a:gd name="T39" fmla="*/ 34 h 37"/>
                  <a:gd name="T40" fmla="*/ 6 w 26"/>
                  <a:gd name="T41" fmla="*/ 32 h 37"/>
                  <a:gd name="T42" fmla="*/ 8 w 26"/>
                  <a:gd name="T43" fmla="*/ 29 h 37"/>
                  <a:gd name="T44" fmla="*/ 10 w 26"/>
                  <a:gd name="T45" fmla="*/ 27 h 37"/>
                  <a:gd name="T46" fmla="*/ 11 w 26"/>
                  <a:gd name="T47" fmla="*/ 25 h 37"/>
                  <a:gd name="T48" fmla="*/ 13 w 26"/>
                  <a:gd name="T49" fmla="*/ 23 h 37"/>
                  <a:gd name="T50" fmla="*/ 15 w 26"/>
                  <a:gd name="T51" fmla="*/ 20 h 37"/>
                  <a:gd name="T52" fmla="*/ 17 w 26"/>
                  <a:gd name="T53" fmla="*/ 18 h 37"/>
                  <a:gd name="T54" fmla="*/ 18 w 26"/>
                  <a:gd name="T55" fmla="*/ 16 h 37"/>
                  <a:gd name="T56" fmla="*/ 20 w 26"/>
                  <a:gd name="T57" fmla="*/ 14 h 37"/>
                  <a:gd name="T58" fmla="*/ 22 w 26"/>
                  <a:gd name="T59" fmla="*/ 12 h 37"/>
                  <a:gd name="T60" fmla="*/ 23 w 26"/>
                  <a:gd name="T61" fmla="*/ 9 h 37"/>
                  <a:gd name="T62" fmla="*/ 24 w 26"/>
                  <a:gd name="T63" fmla="*/ 6 h 37"/>
                  <a:gd name="T64" fmla="*/ 25 w 26"/>
                  <a:gd name="T65" fmla="*/ 4 h 37"/>
                  <a:gd name="T66" fmla="*/ 26 w 26"/>
                  <a:gd name="T67" fmla="*/ 1 h 37"/>
                  <a:gd name="T68" fmla="*/ 25 w 26"/>
                  <a:gd name="T69" fmla="*/ 0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37"/>
                  <a:gd name="T107" fmla="*/ 26 w 26"/>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37">
                    <a:moveTo>
                      <a:pt x="25" y="0"/>
                    </a:moveTo>
                    <a:lnTo>
                      <a:pt x="24" y="3"/>
                    </a:lnTo>
                    <a:lnTo>
                      <a:pt x="23" y="6"/>
                    </a:lnTo>
                    <a:lnTo>
                      <a:pt x="22" y="8"/>
                    </a:lnTo>
                    <a:lnTo>
                      <a:pt x="20" y="11"/>
                    </a:lnTo>
                    <a:lnTo>
                      <a:pt x="19" y="13"/>
                    </a:lnTo>
                    <a:lnTo>
                      <a:pt x="17" y="15"/>
                    </a:lnTo>
                    <a:lnTo>
                      <a:pt x="16" y="17"/>
                    </a:lnTo>
                    <a:lnTo>
                      <a:pt x="14" y="19"/>
                    </a:lnTo>
                    <a:lnTo>
                      <a:pt x="12" y="22"/>
                    </a:lnTo>
                    <a:lnTo>
                      <a:pt x="11" y="24"/>
                    </a:lnTo>
                    <a:lnTo>
                      <a:pt x="9" y="26"/>
                    </a:lnTo>
                    <a:lnTo>
                      <a:pt x="7" y="28"/>
                    </a:lnTo>
                    <a:lnTo>
                      <a:pt x="5" y="31"/>
                    </a:lnTo>
                    <a:lnTo>
                      <a:pt x="3" y="33"/>
                    </a:lnTo>
                    <a:lnTo>
                      <a:pt x="1" y="35"/>
                    </a:lnTo>
                    <a:lnTo>
                      <a:pt x="0" y="36"/>
                    </a:lnTo>
                    <a:lnTo>
                      <a:pt x="1" y="37"/>
                    </a:lnTo>
                    <a:lnTo>
                      <a:pt x="3" y="36"/>
                    </a:lnTo>
                    <a:lnTo>
                      <a:pt x="4" y="34"/>
                    </a:lnTo>
                    <a:lnTo>
                      <a:pt x="6" y="32"/>
                    </a:lnTo>
                    <a:lnTo>
                      <a:pt x="8" y="29"/>
                    </a:lnTo>
                    <a:lnTo>
                      <a:pt x="10" y="27"/>
                    </a:lnTo>
                    <a:lnTo>
                      <a:pt x="11" y="25"/>
                    </a:lnTo>
                    <a:lnTo>
                      <a:pt x="13" y="23"/>
                    </a:lnTo>
                    <a:lnTo>
                      <a:pt x="15" y="20"/>
                    </a:lnTo>
                    <a:lnTo>
                      <a:pt x="17" y="18"/>
                    </a:lnTo>
                    <a:lnTo>
                      <a:pt x="18" y="16"/>
                    </a:lnTo>
                    <a:lnTo>
                      <a:pt x="20" y="14"/>
                    </a:lnTo>
                    <a:lnTo>
                      <a:pt x="22" y="12"/>
                    </a:lnTo>
                    <a:lnTo>
                      <a:pt x="23" y="9"/>
                    </a:lnTo>
                    <a:lnTo>
                      <a:pt x="24" y="6"/>
                    </a:lnTo>
                    <a:lnTo>
                      <a:pt x="25" y="4"/>
                    </a:lnTo>
                    <a:lnTo>
                      <a:pt x="26" y="1"/>
                    </a:lnTo>
                    <a:lnTo>
                      <a:pt x="25" y="0"/>
                    </a:lnTo>
                    <a:close/>
                  </a:path>
                </a:pathLst>
              </a:custGeom>
              <a:solidFill>
                <a:srgbClr val="000000"/>
              </a:solidFill>
              <a:ln w="9525">
                <a:noFill/>
                <a:round/>
                <a:headEnd/>
                <a:tailEnd/>
              </a:ln>
            </p:spPr>
            <p:txBody>
              <a:bodyPr/>
              <a:lstStyle/>
              <a:p>
                <a:endParaRPr lang="en-US"/>
              </a:p>
            </p:txBody>
          </p:sp>
          <p:sp>
            <p:nvSpPr>
              <p:cNvPr id="3434" name="Freeform 796"/>
              <p:cNvSpPr>
                <a:spLocks/>
              </p:cNvSpPr>
              <p:nvPr/>
            </p:nvSpPr>
            <p:spPr bwMode="gray">
              <a:xfrm>
                <a:off x="4061" y="3404"/>
                <a:ext cx="30" cy="39"/>
              </a:xfrm>
              <a:custGeom>
                <a:avLst/>
                <a:gdLst>
                  <a:gd name="T0" fmla="*/ 28 w 30"/>
                  <a:gd name="T1" fmla="*/ 0 h 39"/>
                  <a:gd name="T2" fmla="*/ 27 w 30"/>
                  <a:gd name="T3" fmla="*/ 2 h 39"/>
                  <a:gd name="T4" fmla="*/ 25 w 30"/>
                  <a:gd name="T5" fmla="*/ 5 h 39"/>
                  <a:gd name="T6" fmla="*/ 24 w 30"/>
                  <a:gd name="T7" fmla="*/ 7 h 39"/>
                  <a:gd name="T8" fmla="*/ 22 w 30"/>
                  <a:gd name="T9" fmla="*/ 9 h 39"/>
                  <a:gd name="T10" fmla="*/ 20 w 30"/>
                  <a:gd name="T11" fmla="*/ 11 h 39"/>
                  <a:gd name="T12" fmla="*/ 19 w 30"/>
                  <a:gd name="T13" fmla="*/ 14 h 39"/>
                  <a:gd name="T14" fmla="*/ 17 w 30"/>
                  <a:gd name="T15" fmla="*/ 16 h 39"/>
                  <a:gd name="T16" fmla="*/ 15 w 30"/>
                  <a:gd name="T17" fmla="*/ 19 h 39"/>
                  <a:gd name="T18" fmla="*/ 13 w 30"/>
                  <a:gd name="T19" fmla="*/ 21 h 39"/>
                  <a:gd name="T20" fmla="*/ 11 w 30"/>
                  <a:gd name="T21" fmla="*/ 24 h 39"/>
                  <a:gd name="T22" fmla="*/ 9 w 30"/>
                  <a:gd name="T23" fmla="*/ 26 h 39"/>
                  <a:gd name="T24" fmla="*/ 8 w 30"/>
                  <a:gd name="T25" fmla="*/ 28 h 39"/>
                  <a:gd name="T26" fmla="*/ 6 w 30"/>
                  <a:gd name="T27" fmla="*/ 30 h 39"/>
                  <a:gd name="T28" fmla="*/ 4 w 30"/>
                  <a:gd name="T29" fmla="*/ 32 h 39"/>
                  <a:gd name="T30" fmla="*/ 2 w 30"/>
                  <a:gd name="T31" fmla="*/ 35 h 39"/>
                  <a:gd name="T32" fmla="*/ 0 w 30"/>
                  <a:gd name="T33" fmla="*/ 38 h 39"/>
                  <a:gd name="T34" fmla="*/ 2 w 30"/>
                  <a:gd name="T35" fmla="*/ 39 h 39"/>
                  <a:gd name="T36" fmla="*/ 3 w 30"/>
                  <a:gd name="T37" fmla="*/ 36 h 39"/>
                  <a:gd name="T38" fmla="*/ 5 w 30"/>
                  <a:gd name="T39" fmla="*/ 33 h 39"/>
                  <a:gd name="T40" fmla="*/ 7 w 30"/>
                  <a:gd name="T41" fmla="*/ 31 h 39"/>
                  <a:gd name="T42" fmla="*/ 8 w 30"/>
                  <a:gd name="T43" fmla="*/ 28 h 39"/>
                  <a:gd name="T44" fmla="*/ 10 w 30"/>
                  <a:gd name="T45" fmla="*/ 27 h 39"/>
                  <a:gd name="T46" fmla="*/ 12 w 30"/>
                  <a:gd name="T47" fmla="*/ 25 h 39"/>
                  <a:gd name="T48" fmla="*/ 14 w 30"/>
                  <a:gd name="T49" fmla="*/ 22 h 39"/>
                  <a:gd name="T50" fmla="*/ 16 w 30"/>
                  <a:gd name="T51" fmla="*/ 20 h 39"/>
                  <a:gd name="T52" fmla="*/ 18 w 30"/>
                  <a:gd name="T53" fmla="*/ 17 h 39"/>
                  <a:gd name="T54" fmla="*/ 20 w 30"/>
                  <a:gd name="T55" fmla="*/ 15 h 39"/>
                  <a:gd name="T56" fmla="*/ 22 w 30"/>
                  <a:gd name="T57" fmla="*/ 12 h 39"/>
                  <a:gd name="T58" fmla="*/ 24 w 30"/>
                  <a:gd name="T59" fmla="*/ 10 h 39"/>
                  <a:gd name="T60" fmla="*/ 25 w 30"/>
                  <a:gd name="T61" fmla="*/ 7 h 39"/>
                  <a:gd name="T62" fmla="*/ 26 w 30"/>
                  <a:gd name="T63" fmla="*/ 6 h 39"/>
                  <a:gd name="T64" fmla="*/ 28 w 30"/>
                  <a:gd name="T65" fmla="*/ 3 h 39"/>
                  <a:gd name="T66" fmla="*/ 30 w 30"/>
                  <a:gd name="T67" fmla="*/ 0 h 39"/>
                  <a:gd name="T68" fmla="*/ 28 w 30"/>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9"/>
                  <a:gd name="T107" fmla="*/ 30 w 30"/>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9">
                    <a:moveTo>
                      <a:pt x="28" y="0"/>
                    </a:moveTo>
                    <a:lnTo>
                      <a:pt x="27" y="2"/>
                    </a:lnTo>
                    <a:lnTo>
                      <a:pt x="25" y="5"/>
                    </a:lnTo>
                    <a:lnTo>
                      <a:pt x="24" y="7"/>
                    </a:lnTo>
                    <a:lnTo>
                      <a:pt x="22" y="9"/>
                    </a:lnTo>
                    <a:lnTo>
                      <a:pt x="20" y="11"/>
                    </a:lnTo>
                    <a:lnTo>
                      <a:pt x="19" y="14"/>
                    </a:lnTo>
                    <a:lnTo>
                      <a:pt x="17" y="16"/>
                    </a:lnTo>
                    <a:lnTo>
                      <a:pt x="15" y="19"/>
                    </a:lnTo>
                    <a:lnTo>
                      <a:pt x="13" y="21"/>
                    </a:lnTo>
                    <a:lnTo>
                      <a:pt x="11" y="24"/>
                    </a:lnTo>
                    <a:lnTo>
                      <a:pt x="9" y="26"/>
                    </a:lnTo>
                    <a:lnTo>
                      <a:pt x="8" y="28"/>
                    </a:lnTo>
                    <a:lnTo>
                      <a:pt x="6" y="30"/>
                    </a:lnTo>
                    <a:lnTo>
                      <a:pt x="4" y="32"/>
                    </a:lnTo>
                    <a:lnTo>
                      <a:pt x="2" y="35"/>
                    </a:lnTo>
                    <a:lnTo>
                      <a:pt x="0" y="38"/>
                    </a:lnTo>
                    <a:lnTo>
                      <a:pt x="2" y="39"/>
                    </a:lnTo>
                    <a:lnTo>
                      <a:pt x="3" y="36"/>
                    </a:lnTo>
                    <a:lnTo>
                      <a:pt x="5" y="33"/>
                    </a:lnTo>
                    <a:lnTo>
                      <a:pt x="7" y="31"/>
                    </a:lnTo>
                    <a:lnTo>
                      <a:pt x="8" y="28"/>
                    </a:lnTo>
                    <a:lnTo>
                      <a:pt x="10" y="27"/>
                    </a:lnTo>
                    <a:lnTo>
                      <a:pt x="12" y="25"/>
                    </a:lnTo>
                    <a:lnTo>
                      <a:pt x="14" y="22"/>
                    </a:lnTo>
                    <a:lnTo>
                      <a:pt x="16" y="20"/>
                    </a:lnTo>
                    <a:lnTo>
                      <a:pt x="18" y="17"/>
                    </a:lnTo>
                    <a:lnTo>
                      <a:pt x="20" y="15"/>
                    </a:lnTo>
                    <a:lnTo>
                      <a:pt x="22" y="12"/>
                    </a:lnTo>
                    <a:lnTo>
                      <a:pt x="24" y="10"/>
                    </a:lnTo>
                    <a:lnTo>
                      <a:pt x="25" y="7"/>
                    </a:lnTo>
                    <a:lnTo>
                      <a:pt x="26" y="6"/>
                    </a:lnTo>
                    <a:lnTo>
                      <a:pt x="28" y="3"/>
                    </a:lnTo>
                    <a:lnTo>
                      <a:pt x="30" y="0"/>
                    </a:lnTo>
                    <a:lnTo>
                      <a:pt x="28" y="0"/>
                    </a:lnTo>
                    <a:close/>
                  </a:path>
                </a:pathLst>
              </a:custGeom>
              <a:solidFill>
                <a:srgbClr val="000000"/>
              </a:solidFill>
              <a:ln w="9525">
                <a:noFill/>
                <a:round/>
                <a:headEnd/>
                <a:tailEnd/>
              </a:ln>
            </p:spPr>
            <p:txBody>
              <a:bodyPr/>
              <a:lstStyle/>
              <a:p>
                <a:endParaRPr lang="en-US"/>
              </a:p>
            </p:txBody>
          </p:sp>
          <p:sp>
            <p:nvSpPr>
              <p:cNvPr id="3435" name="Freeform 797"/>
              <p:cNvSpPr>
                <a:spLocks/>
              </p:cNvSpPr>
              <p:nvPr/>
            </p:nvSpPr>
            <p:spPr bwMode="gray">
              <a:xfrm>
                <a:off x="4057" y="3440"/>
                <a:ext cx="19" cy="19"/>
              </a:xfrm>
              <a:custGeom>
                <a:avLst/>
                <a:gdLst>
                  <a:gd name="T0" fmla="*/ 17 w 19"/>
                  <a:gd name="T1" fmla="*/ 0 h 19"/>
                  <a:gd name="T2" fmla="*/ 16 w 19"/>
                  <a:gd name="T3" fmla="*/ 3 h 19"/>
                  <a:gd name="T4" fmla="*/ 14 w 19"/>
                  <a:gd name="T5" fmla="*/ 6 h 19"/>
                  <a:gd name="T6" fmla="*/ 12 w 19"/>
                  <a:gd name="T7" fmla="*/ 8 h 19"/>
                  <a:gd name="T8" fmla="*/ 10 w 19"/>
                  <a:gd name="T9" fmla="*/ 10 h 19"/>
                  <a:gd name="T10" fmla="*/ 8 w 19"/>
                  <a:gd name="T11" fmla="*/ 12 h 19"/>
                  <a:gd name="T12" fmla="*/ 5 w 19"/>
                  <a:gd name="T13" fmla="*/ 14 h 19"/>
                  <a:gd name="T14" fmla="*/ 3 w 19"/>
                  <a:gd name="T15" fmla="*/ 15 h 19"/>
                  <a:gd name="T16" fmla="*/ 0 w 19"/>
                  <a:gd name="T17" fmla="*/ 17 h 19"/>
                  <a:gd name="T18" fmla="*/ 1 w 19"/>
                  <a:gd name="T19" fmla="*/ 19 h 19"/>
                  <a:gd name="T20" fmla="*/ 3 w 19"/>
                  <a:gd name="T21" fmla="*/ 17 h 19"/>
                  <a:gd name="T22" fmla="*/ 6 w 19"/>
                  <a:gd name="T23" fmla="*/ 15 h 19"/>
                  <a:gd name="T24" fmla="*/ 9 w 19"/>
                  <a:gd name="T25" fmla="*/ 13 h 19"/>
                  <a:gd name="T26" fmla="*/ 11 w 19"/>
                  <a:gd name="T27" fmla="*/ 12 h 19"/>
                  <a:gd name="T28" fmla="*/ 13 w 19"/>
                  <a:gd name="T29" fmla="*/ 9 h 19"/>
                  <a:gd name="T30" fmla="*/ 15 w 19"/>
                  <a:gd name="T31" fmla="*/ 6 h 19"/>
                  <a:gd name="T32" fmla="*/ 17 w 19"/>
                  <a:gd name="T33" fmla="*/ 4 h 19"/>
                  <a:gd name="T34" fmla="*/ 19 w 19"/>
                  <a:gd name="T35" fmla="*/ 1 h 19"/>
                  <a:gd name="T36" fmla="*/ 17 w 19"/>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9"/>
                  <a:gd name="T59" fmla="*/ 19 w 1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9">
                    <a:moveTo>
                      <a:pt x="17" y="0"/>
                    </a:moveTo>
                    <a:lnTo>
                      <a:pt x="16" y="3"/>
                    </a:lnTo>
                    <a:lnTo>
                      <a:pt x="14" y="6"/>
                    </a:lnTo>
                    <a:lnTo>
                      <a:pt x="12" y="8"/>
                    </a:lnTo>
                    <a:lnTo>
                      <a:pt x="10" y="10"/>
                    </a:lnTo>
                    <a:lnTo>
                      <a:pt x="8" y="12"/>
                    </a:lnTo>
                    <a:lnTo>
                      <a:pt x="5" y="14"/>
                    </a:lnTo>
                    <a:lnTo>
                      <a:pt x="3" y="15"/>
                    </a:lnTo>
                    <a:lnTo>
                      <a:pt x="0" y="17"/>
                    </a:lnTo>
                    <a:lnTo>
                      <a:pt x="1" y="19"/>
                    </a:lnTo>
                    <a:lnTo>
                      <a:pt x="3" y="17"/>
                    </a:lnTo>
                    <a:lnTo>
                      <a:pt x="6" y="15"/>
                    </a:lnTo>
                    <a:lnTo>
                      <a:pt x="9" y="13"/>
                    </a:lnTo>
                    <a:lnTo>
                      <a:pt x="11" y="12"/>
                    </a:lnTo>
                    <a:lnTo>
                      <a:pt x="13" y="9"/>
                    </a:lnTo>
                    <a:lnTo>
                      <a:pt x="15" y="6"/>
                    </a:lnTo>
                    <a:lnTo>
                      <a:pt x="17" y="4"/>
                    </a:lnTo>
                    <a:lnTo>
                      <a:pt x="19" y="1"/>
                    </a:lnTo>
                    <a:lnTo>
                      <a:pt x="17" y="0"/>
                    </a:lnTo>
                    <a:close/>
                  </a:path>
                </a:pathLst>
              </a:custGeom>
              <a:solidFill>
                <a:srgbClr val="000000"/>
              </a:solidFill>
              <a:ln w="9525">
                <a:noFill/>
                <a:round/>
                <a:headEnd/>
                <a:tailEnd/>
              </a:ln>
            </p:spPr>
            <p:txBody>
              <a:bodyPr/>
              <a:lstStyle/>
              <a:p>
                <a:endParaRPr lang="en-US"/>
              </a:p>
            </p:txBody>
          </p:sp>
          <p:sp>
            <p:nvSpPr>
              <p:cNvPr id="3436" name="Freeform 798"/>
              <p:cNvSpPr>
                <a:spLocks/>
              </p:cNvSpPr>
              <p:nvPr/>
            </p:nvSpPr>
            <p:spPr bwMode="gray">
              <a:xfrm>
                <a:off x="4056" y="3457"/>
                <a:ext cx="13" cy="23"/>
              </a:xfrm>
              <a:custGeom>
                <a:avLst/>
                <a:gdLst>
                  <a:gd name="T0" fmla="*/ 13 w 13"/>
                  <a:gd name="T1" fmla="*/ 6 h 23"/>
                  <a:gd name="T2" fmla="*/ 12 w 13"/>
                  <a:gd name="T3" fmla="*/ 6 h 23"/>
                  <a:gd name="T4" fmla="*/ 11 w 13"/>
                  <a:gd name="T5" fmla="*/ 8 h 23"/>
                  <a:gd name="T6" fmla="*/ 10 w 13"/>
                  <a:gd name="T7" fmla="*/ 10 h 23"/>
                  <a:gd name="T8" fmla="*/ 8 w 13"/>
                  <a:gd name="T9" fmla="*/ 12 h 23"/>
                  <a:gd name="T10" fmla="*/ 6 w 13"/>
                  <a:gd name="T11" fmla="*/ 15 h 23"/>
                  <a:gd name="T12" fmla="*/ 5 w 13"/>
                  <a:gd name="T13" fmla="*/ 16 h 23"/>
                  <a:gd name="T14" fmla="*/ 3 w 13"/>
                  <a:gd name="T15" fmla="*/ 18 h 23"/>
                  <a:gd name="T16" fmla="*/ 1 w 13"/>
                  <a:gd name="T17" fmla="*/ 20 h 23"/>
                  <a:gd name="T18" fmla="*/ 0 w 13"/>
                  <a:gd name="T19" fmla="*/ 22 h 23"/>
                  <a:gd name="T20" fmla="*/ 1 w 13"/>
                  <a:gd name="T21" fmla="*/ 23 h 23"/>
                  <a:gd name="T22" fmla="*/ 2 w 13"/>
                  <a:gd name="T23" fmla="*/ 21 h 23"/>
                  <a:gd name="T24" fmla="*/ 4 w 13"/>
                  <a:gd name="T25" fmla="*/ 19 h 23"/>
                  <a:gd name="T26" fmla="*/ 6 w 13"/>
                  <a:gd name="T27" fmla="*/ 17 h 23"/>
                  <a:gd name="T28" fmla="*/ 8 w 13"/>
                  <a:gd name="T29" fmla="*/ 15 h 23"/>
                  <a:gd name="T30" fmla="*/ 9 w 13"/>
                  <a:gd name="T31" fmla="*/ 13 h 23"/>
                  <a:gd name="T32" fmla="*/ 11 w 13"/>
                  <a:gd name="T33" fmla="*/ 11 h 23"/>
                  <a:gd name="T34" fmla="*/ 12 w 13"/>
                  <a:gd name="T35" fmla="*/ 9 h 23"/>
                  <a:gd name="T36" fmla="*/ 13 w 13"/>
                  <a:gd name="T37" fmla="*/ 6 h 23"/>
                  <a:gd name="T38" fmla="*/ 12 w 13"/>
                  <a:gd name="T39" fmla="*/ 6 h 23"/>
                  <a:gd name="T40" fmla="*/ 13 w 13"/>
                  <a:gd name="T41" fmla="*/ 6 h 23"/>
                  <a:gd name="T42" fmla="*/ 13 w 13"/>
                  <a:gd name="T43" fmla="*/ 0 h 23"/>
                  <a:gd name="T44" fmla="*/ 12 w 13"/>
                  <a:gd name="T45" fmla="*/ 6 h 23"/>
                  <a:gd name="T46" fmla="*/ 13 w 13"/>
                  <a:gd name="T47" fmla="*/ 6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23"/>
                  <a:gd name="T74" fmla="*/ 13 w 13"/>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23">
                    <a:moveTo>
                      <a:pt x="13" y="6"/>
                    </a:moveTo>
                    <a:lnTo>
                      <a:pt x="12" y="6"/>
                    </a:lnTo>
                    <a:lnTo>
                      <a:pt x="11" y="8"/>
                    </a:lnTo>
                    <a:lnTo>
                      <a:pt x="10" y="10"/>
                    </a:lnTo>
                    <a:lnTo>
                      <a:pt x="8" y="12"/>
                    </a:lnTo>
                    <a:lnTo>
                      <a:pt x="6" y="15"/>
                    </a:lnTo>
                    <a:lnTo>
                      <a:pt x="5" y="16"/>
                    </a:lnTo>
                    <a:lnTo>
                      <a:pt x="3" y="18"/>
                    </a:lnTo>
                    <a:lnTo>
                      <a:pt x="1" y="20"/>
                    </a:lnTo>
                    <a:lnTo>
                      <a:pt x="0" y="22"/>
                    </a:lnTo>
                    <a:lnTo>
                      <a:pt x="1" y="23"/>
                    </a:lnTo>
                    <a:lnTo>
                      <a:pt x="2" y="21"/>
                    </a:lnTo>
                    <a:lnTo>
                      <a:pt x="4" y="19"/>
                    </a:lnTo>
                    <a:lnTo>
                      <a:pt x="6" y="17"/>
                    </a:lnTo>
                    <a:lnTo>
                      <a:pt x="8" y="15"/>
                    </a:lnTo>
                    <a:lnTo>
                      <a:pt x="9" y="13"/>
                    </a:lnTo>
                    <a:lnTo>
                      <a:pt x="11" y="11"/>
                    </a:lnTo>
                    <a:lnTo>
                      <a:pt x="12" y="9"/>
                    </a:lnTo>
                    <a:lnTo>
                      <a:pt x="13" y="6"/>
                    </a:lnTo>
                    <a:lnTo>
                      <a:pt x="12" y="6"/>
                    </a:lnTo>
                    <a:lnTo>
                      <a:pt x="13" y="6"/>
                    </a:lnTo>
                    <a:lnTo>
                      <a:pt x="13" y="0"/>
                    </a:lnTo>
                    <a:lnTo>
                      <a:pt x="12" y="6"/>
                    </a:lnTo>
                    <a:lnTo>
                      <a:pt x="13" y="6"/>
                    </a:lnTo>
                    <a:close/>
                  </a:path>
                </a:pathLst>
              </a:custGeom>
              <a:solidFill>
                <a:srgbClr val="000000"/>
              </a:solidFill>
              <a:ln w="9525">
                <a:noFill/>
                <a:round/>
                <a:headEnd/>
                <a:tailEnd/>
              </a:ln>
            </p:spPr>
            <p:txBody>
              <a:bodyPr/>
              <a:lstStyle/>
              <a:p>
                <a:endParaRPr lang="en-US"/>
              </a:p>
            </p:txBody>
          </p:sp>
          <p:sp>
            <p:nvSpPr>
              <p:cNvPr id="3437" name="Freeform 799"/>
              <p:cNvSpPr>
                <a:spLocks/>
              </p:cNvSpPr>
              <p:nvPr/>
            </p:nvSpPr>
            <p:spPr bwMode="gray">
              <a:xfrm>
                <a:off x="4068" y="3463"/>
                <a:ext cx="1" cy="1"/>
              </a:xfrm>
              <a:custGeom>
                <a:avLst/>
                <a:gdLst>
                  <a:gd name="T0" fmla="*/ 1 w 1"/>
                  <a:gd name="T1" fmla="*/ 0 h 1"/>
                  <a:gd name="T2" fmla="*/ 1 w 1"/>
                  <a:gd name="T3" fmla="*/ 0 h 1"/>
                  <a:gd name="T4" fmla="*/ 1 w 1"/>
                  <a:gd name="T5" fmla="*/ 0 h 1"/>
                  <a:gd name="T6" fmla="*/ 1 w 1"/>
                  <a:gd name="T7" fmla="*/ 0 h 1"/>
                  <a:gd name="T8" fmla="*/ 1 w 1"/>
                  <a:gd name="T9" fmla="*/ 0 h 1"/>
                  <a:gd name="T10" fmla="*/ 0 w 1"/>
                  <a:gd name="T11" fmla="*/ 0 h 1"/>
                  <a:gd name="T12" fmla="*/ 0 w 1"/>
                  <a:gd name="T13" fmla="*/ 0 h 1"/>
                  <a:gd name="T14" fmla="*/ 0 w 1"/>
                  <a:gd name="T15" fmla="*/ 0 h 1"/>
                  <a:gd name="T16" fmla="*/ 0 w 1"/>
                  <a:gd name="T17" fmla="*/ 0 h 1"/>
                  <a:gd name="T18" fmla="*/ 0 w 1"/>
                  <a:gd name="T19" fmla="*/ 0 h 1"/>
                  <a:gd name="T20" fmla="*/ 1 w 1"/>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
                  <a:gd name="T35" fmla="*/ 1 w 1"/>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
                    <a:moveTo>
                      <a:pt x="1" y="0"/>
                    </a:moveTo>
                    <a:lnTo>
                      <a:pt x="1" y="0"/>
                    </a:lnTo>
                    <a:lnTo>
                      <a:pt x="0" y="0"/>
                    </a:lnTo>
                    <a:lnTo>
                      <a:pt x="1" y="0"/>
                    </a:lnTo>
                    <a:close/>
                  </a:path>
                </a:pathLst>
              </a:custGeom>
              <a:solidFill>
                <a:srgbClr val="000000"/>
              </a:solidFill>
              <a:ln w="9525">
                <a:noFill/>
                <a:round/>
                <a:headEnd/>
                <a:tailEnd/>
              </a:ln>
            </p:spPr>
            <p:txBody>
              <a:bodyPr/>
              <a:lstStyle/>
              <a:p>
                <a:endParaRPr lang="en-US"/>
              </a:p>
            </p:txBody>
          </p:sp>
          <p:sp>
            <p:nvSpPr>
              <p:cNvPr id="3438" name="Freeform 800"/>
              <p:cNvSpPr>
                <a:spLocks/>
              </p:cNvSpPr>
              <p:nvPr/>
            </p:nvSpPr>
            <p:spPr bwMode="gray">
              <a:xfrm>
                <a:off x="4029" y="3411"/>
                <a:ext cx="2" cy="64"/>
              </a:xfrm>
              <a:custGeom>
                <a:avLst/>
                <a:gdLst>
                  <a:gd name="T0" fmla="*/ 1 w 2"/>
                  <a:gd name="T1" fmla="*/ 0 h 64"/>
                  <a:gd name="T2" fmla="*/ 0 w 2"/>
                  <a:gd name="T3" fmla="*/ 0 h 64"/>
                  <a:gd name="T4" fmla="*/ 0 w 2"/>
                  <a:gd name="T5" fmla="*/ 64 h 64"/>
                  <a:gd name="T6" fmla="*/ 2 w 2"/>
                  <a:gd name="T7" fmla="*/ 64 h 64"/>
                  <a:gd name="T8" fmla="*/ 2 w 2"/>
                  <a:gd name="T9" fmla="*/ 0 h 64"/>
                  <a:gd name="T10" fmla="*/ 1 w 2"/>
                  <a:gd name="T11" fmla="*/ 0 h 64"/>
                  <a:gd name="T12" fmla="*/ 2 w 2"/>
                  <a:gd name="T13" fmla="*/ 0 h 64"/>
                  <a:gd name="T14" fmla="*/ 2 w 2"/>
                  <a:gd name="T15" fmla="*/ 0 h 64"/>
                  <a:gd name="T16" fmla="*/ 1 w 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4"/>
                  <a:gd name="T29" fmla="*/ 2 w 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4">
                    <a:moveTo>
                      <a:pt x="1" y="0"/>
                    </a:moveTo>
                    <a:lnTo>
                      <a:pt x="0" y="0"/>
                    </a:lnTo>
                    <a:lnTo>
                      <a:pt x="0" y="64"/>
                    </a:lnTo>
                    <a:lnTo>
                      <a:pt x="2" y="64"/>
                    </a:lnTo>
                    <a:lnTo>
                      <a:pt x="2" y="0"/>
                    </a:lnTo>
                    <a:lnTo>
                      <a:pt x="1" y="0"/>
                    </a:lnTo>
                    <a:lnTo>
                      <a:pt x="2" y="0"/>
                    </a:lnTo>
                    <a:lnTo>
                      <a:pt x="1" y="0"/>
                    </a:lnTo>
                    <a:close/>
                  </a:path>
                </a:pathLst>
              </a:custGeom>
              <a:solidFill>
                <a:srgbClr val="999999"/>
              </a:solidFill>
              <a:ln w="9525">
                <a:noFill/>
                <a:round/>
                <a:headEnd/>
                <a:tailEnd/>
              </a:ln>
            </p:spPr>
            <p:txBody>
              <a:bodyPr/>
              <a:lstStyle/>
              <a:p>
                <a:endParaRPr lang="en-US"/>
              </a:p>
            </p:txBody>
          </p:sp>
          <p:sp>
            <p:nvSpPr>
              <p:cNvPr id="3439" name="Freeform 801"/>
              <p:cNvSpPr>
                <a:spLocks/>
              </p:cNvSpPr>
              <p:nvPr/>
            </p:nvSpPr>
            <p:spPr bwMode="gray">
              <a:xfrm>
                <a:off x="4024" y="3411"/>
                <a:ext cx="6" cy="1"/>
              </a:xfrm>
              <a:custGeom>
                <a:avLst/>
                <a:gdLst>
                  <a:gd name="T0" fmla="*/ 2 w 6"/>
                  <a:gd name="T1" fmla="*/ 0 h 1"/>
                  <a:gd name="T2" fmla="*/ 1 w 6"/>
                  <a:gd name="T3" fmla="*/ 0 h 1"/>
                  <a:gd name="T4" fmla="*/ 6 w 6"/>
                  <a:gd name="T5" fmla="*/ 0 h 1"/>
                  <a:gd name="T6" fmla="*/ 6 w 6"/>
                  <a:gd name="T7" fmla="*/ 0 h 1"/>
                  <a:gd name="T8" fmla="*/ 1 w 6"/>
                  <a:gd name="T9" fmla="*/ 0 h 1"/>
                  <a:gd name="T10" fmla="*/ 0 w 6"/>
                  <a:gd name="T11" fmla="*/ 0 h 1"/>
                  <a:gd name="T12" fmla="*/ 1 w 6"/>
                  <a:gd name="T13" fmla="*/ 0 h 1"/>
                  <a:gd name="T14" fmla="*/ 0 w 6"/>
                  <a:gd name="T15" fmla="*/ 0 h 1"/>
                  <a:gd name="T16" fmla="*/ 0 w 6"/>
                  <a:gd name="T17" fmla="*/ 0 h 1"/>
                  <a:gd name="T18" fmla="*/ 2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2" y="0"/>
                    </a:moveTo>
                    <a:lnTo>
                      <a:pt x="1" y="0"/>
                    </a:lnTo>
                    <a:lnTo>
                      <a:pt x="6" y="0"/>
                    </a:lnTo>
                    <a:lnTo>
                      <a:pt x="1" y="0"/>
                    </a:lnTo>
                    <a:lnTo>
                      <a:pt x="0" y="0"/>
                    </a:lnTo>
                    <a:lnTo>
                      <a:pt x="1" y="0"/>
                    </a:lnTo>
                    <a:lnTo>
                      <a:pt x="0" y="0"/>
                    </a:lnTo>
                    <a:lnTo>
                      <a:pt x="2" y="0"/>
                    </a:lnTo>
                    <a:close/>
                  </a:path>
                </a:pathLst>
              </a:custGeom>
              <a:solidFill>
                <a:srgbClr val="999999"/>
              </a:solidFill>
              <a:ln w="9525">
                <a:noFill/>
                <a:round/>
                <a:headEnd/>
                <a:tailEnd/>
              </a:ln>
            </p:spPr>
            <p:txBody>
              <a:bodyPr/>
              <a:lstStyle/>
              <a:p>
                <a:endParaRPr lang="en-US"/>
              </a:p>
            </p:txBody>
          </p:sp>
          <p:sp>
            <p:nvSpPr>
              <p:cNvPr id="3440" name="Freeform 802"/>
              <p:cNvSpPr>
                <a:spLocks/>
              </p:cNvSpPr>
              <p:nvPr/>
            </p:nvSpPr>
            <p:spPr bwMode="gray">
              <a:xfrm>
                <a:off x="4024" y="3411"/>
                <a:ext cx="2" cy="64"/>
              </a:xfrm>
              <a:custGeom>
                <a:avLst/>
                <a:gdLst>
                  <a:gd name="T0" fmla="*/ 1 w 2"/>
                  <a:gd name="T1" fmla="*/ 63 h 64"/>
                  <a:gd name="T2" fmla="*/ 2 w 2"/>
                  <a:gd name="T3" fmla="*/ 64 h 64"/>
                  <a:gd name="T4" fmla="*/ 2 w 2"/>
                  <a:gd name="T5" fmla="*/ 0 h 64"/>
                  <a:gd name="T6" fmla="*/ 0 w 2"/>
                  <a:gd name="T7" fmla="*/ 0 h 64"/>
                  <a:gd name="T8" fmla="*/ 0 w 2"/>
                  <a:gd name="T9" fmla="*/ 64 h 64"/>
                  <a:gd name="T10" fmla="*/ 1 w 2"/>
                  <a:gd name="T11" fmla="*/ 64 h 64"/>
                  <a:gd name="T12" fmla="*/ 0 w 2"/>
                  <a:gd name="T13" fmla="*/ 64 h 64"/>
                  <a:gd name="T14" fmla="*/ 0 w 2"/>
                  <a:gd name="T15" fmla="*/ 64 h 64"/>
                  <a:gd name="T16" fmla="*/ 1 w 2"/>
                  <a:gd name="T17" fmla="*/ 64 h 64"/>
                  <a:gd name="T18" fmla="*/ 1 w 2"/>
                  <a:gd name="T19" fmla="*/ 6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64"/>
                  <a:gd name="T32" fmla="*/ 2 w 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64">
                    <a:moveTo>
                      <a:pt x="1" y="63"/>
                    </a:moveTo>
                    <a:lnTo>
                      <a:pt x="2" y="64"/>
                    </a:lnTo>
                    <a:lnTo>
                      <a:pt x="2" y="0"/>
                    </a:lnTo>
                    <a:lnTo>
                      <a:pt x="0" y="0"/>
                    </a:lnTo>
                    <a:lnTo>
                      <a:pt x="0" y="64"/>
                    </a:lnTo>
                    <a:lnTo>
                      <a:pt x="1" y="64"/>
                    </a:lnTo>
                    <a:lnTo>
                      <a:pt x="0" y="64"/>
                    </a:lnTo>
                    <a:lnTo>
                      <a:pt x="1" y="64"/>
                    </a:lnTo>
                    <a:lnTo>
                      <a:pt x="1" y="63"/>
                    </a:lnTo>
                    <a:close/>
                  </a:path>
                </a:pathLst>
              </a:custGeom>
              <a:solidFill>
                <a:srgbClr val="999999"/>
              </a:solidFill>
              <a:ln w="9525">
                <a:noFill/>
                <a:round/>
                <a:headEnd/>
                <a:tailEnd/>
              </a:ln>
            </p:spPr>
            <p:txBody>
              <a:bodyPr/>
              <a:lstStyle/>
              <a:p>
                <a:endParaRPr lang="en-US"/>
              </a:p>
            </p:txBody>
          </p:sp>
          <p:sp>
            <p:nvSpPr>
              <p:cNvPr id="3441" name="Freeform 803"/>
              <p:cNvSpPr>
                <a:spLocks/>
              </p:cNvSpPr>
              <p:nvPr/>
            </p:nvSpPr>
            <p:spPr bwMode="gray">
              <a:xfrm>
                <a:off x="4025" y="3474"/>
                <a:ext cx="6" cy="1"/>
              </a:xfrm>
              <a:custGeom>
                <a:avLst/>
                <a:gdLst>
                  <a:gd name="T0" fmla="*/ 4 w 6"/>
                  <a:gd name="T1" fmla="*/ 1 h 1"/>
                  <a:gd name="T2" fmla="*/ 5 w 6"/>
                  <a:gd name="T3" fmla="*/ 0 h 1"/>
                  <a:gd name="T4" fmla="*/ 0 w 6"/>
                  <a:gd name="T5" fmla="*/ 0 h 1"/>
                  <a:gd name="T6" fmla="*/ 0 w 6"/>
                  <a:gd name="T7" fmla="*/ 1 h 1"/>
                  <a:gd name="T8" fmla="*/ 5 w 6"/>
                  <a:gd name="T9" fmla="*/ 1 h 1"/>
                  <a:gd name="T10" fmla="*/ 6 w 6"/>
                  <a:gd name="T11" fmla="*/ 1 h 1"/>
                  <a:gd name="T12" fmla="*/ 5 w 6"/>
                  <a:gd name="T13" fmla="*/ 1 h 1"/>
                  <a:gd name="T14" fmla="*/ 6 w 6"/>
                  <a:gd name="T15" fmla="*/ 1 h 1"/>
                  <a:gd name="T16" fmla="*/ 6 w 6"/>
                  <a:gd name="T17" fmla="*/ 1 h 1"/>
                  <a:gd name="T18" fmla="*/ 4 w 6"/>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4" y="1"/>
                    </a:moveTo>
                    <a:lnTo>
                      <a:pt x="5" y="0"/>
                    </a:lnTo>
                    <a:lnTo>
                      <a:pt x="0" y="0"/>
                    </a:lnTo>
                    <a:lnTo>
                      <a:pt x="0" y="1"/>
                    </a:lnTo>
                    <a:lnTo>
                      <a:pt x="5" y="1"/>
                    </a:lnTo>
                    <a:lnTo>
                      <a:pt x="6" y="1"/>
                    </a:lnTo>
                    <a:lnTo>
                      <a:pt x="5" y="1"/>
                    </a:lnTo>
                    <a:lnTo>
                      <a:pt x="6" y="1"/>
                    </a:lnTo>
                    <a:lnTo>
                      <a:pt x="4" y="1"/>
                    </a:lnTo>
                    <a:close/>
                  </a:path>
                </a:pathLst>
              </a:custGeom>
              <a:solidFill>
                <a:srgbClr val="999999"/>
              </a:solidFill>
              <a:ln w="9525">
                <a:noFill/>
                <a:round/>
                <a:headEnd/>
                <a:tailEnd/>
              </a:ln>
            </p:spPr>
            <p:txBody>
              <a:bodyPr/>
              <a:lstStyle/>
              <a:p>
                <a:endParaRPr lang="en-US"/>
              </a:p>
            </p:txBody>
          </p:sp>
        </p:grpSp>
        <p:graphicFrame>
          <p:nvGraphicFramePr>
            <p:cNvPr id="3075" name="Object 803"/>
            <p:cNvGraphicFramePr>
              <a:graphicFrameLocks noChangeAspect="1"/>
            </p:cNvGraphicFramePr>
            <p:nvPr/>
          </p:nvGraphicFramePr>
          <p:xfrm>
            <a:off x="4658" y="2885"/>
            <a:ext cx="767" cy="469"/>
          </p:xfrm>
          <a:graphic>
            <a:graphicData uri="http://schemas.openxmlformats.org/presentationml/2006/ole">
              <p:oleObj spid="_x0000_s2051" name="Clip" r:id="rId5" imgW="1554480" imgH="1080720" progId="">
                <p:embed/>
              </p:oleObj>
            </a:graphicData>
          </a:graphic>
        </p:graphicFrame>
        <p:sp>
          <p:nvSpPr>
            <p:cNvPr id="3333" name="Freeform 805"/>
            <p:cNvSpPr>
              <a:spLocks/>
            </p:cNvSpPr>
            <p:nvPr/>
          </p:nvSpPr>
          <p:spPr bwMode="gray">
            <a:xfrm flipH="1">
              <a:off x="4066" y="2846"/>
              <a:ext cx="409" cy="380"/>
            </a:xfrm>
            <a:custGeom>
              <a:avLst/>
              <a:gdLst>
                <a:gd name="T0" fmla="*/ 0 w 15865"/>
                <a:gd name="T1" fmla="*/ 0 h 16739"/>
                <a:gd name="T2" fmla="*/ 0 w 15865"/>
                <a:gd name="T3" fmla="*/ 0 h 16739"/>
                <a:gd name="T4" fmla="*/ 0 w 15865"/>
                <a:gd name="T5" fmla="*/ 0 h 16739"/>
                <a:gd name="T6" fmla="*/ 0 w 15865"/>
                <a:gd name="T7" fmla="*/ 0 h 16739"/>
                <a:gd name="T8" fmla="*/ 0 w 15865"/>
                <a:gd name="T9" fmla="*/ 0 h 16739"/>
                <a:gd name="T10" fmla="*/ 0 w 15865"/>
                <a:gd name="T11" fmla="*/ 0 h 16739"/>
                <a:gd name="T12" fmla="*/ 0 w 15865"/>
                <a:gd name="T13" fmla="*/ 0 h 16739"/>
                <a:gd name="T14" fmla="*/ 0 w 15865"/>
                <a:gd name="T15" fmla="*/ 0 h 16739"/>
                <a:gd name="T16" fmla="*/ 0 w 15865"/>
                <a:gd name="T17" fmla="*/ 0 h 16739"/>
                <a:gd name="T18" fmla="*/ 0 w 15865"/>
                <a:gd name="T19" fmla="*/ 0 h 167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5"/>
                <a:gd name="T31" fmla="*/ 0 h 16739"/>
                <a:gd name="T32" fmla="*/ 15865 w 15865"/>
                <a:gd name="T33" fmla="*/ 16739 h 167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5" h="16739">
                  <a:moveTo>
                    <a:pt x="756" y="16523"/>
                  </a:moveTo>
                  <a:lnTo>
                    <a:pt x="754" y="5272"/>
                  </a:lnTo>
                  <a:lnTo>
                    <a:pt x="10891" y="0"/>
                  </a:lnTo>
                  <a:lnTo>
                    <a:pt x="15111" y="1933"/>
                  </a:lnTo>
                  <a:lnTo>
                    <a:pt x="15111" y="16523"/>
                  </a:lnTo>
                  <a:lnTo>
                    <a:pt x="15865" y="16523"/>
                  </a:lnTo>
                  <a:lnTo>
                    <a:pt x="15865" y="16739"/>
                  </a:lnTo>
                  <a:lnTo>
                    <a:pt x="0" y="16739"/>
                  </a:lnTo>
                  <a:lnTo>
                    <a:pt x="0" y="16523"/>
                  </a:lnTo>
                  <a:lnTo>
                    <a:pt x="756" y="16523"/>
                  </a:lnTo>
                  <a:close/>
                </a:path>
              </a:pathLst>
            </a:custGeom>
            <a:solidFill>
              <a:srgbClr val="2D5957"/>
            </a:solidFill>
            <a:ln w="9525">
              <a:solidFill>
                <a:schemeClr val="tx1"/>
              </a:solidFill>
              <a:round/>
              <a:headEnd/>
              <a:tailEnd/>
            </a:ln>
          </p:spPr>
          <p:txBody>
            <a:bodyPr/>
            <a:lstStyle/>
            <a:p>
              <a:endParaRPr lang="en-US"/>
            </a:p>
          </p:txBody>
        </p:sp>
        <p:sp>
          <p:nvSpPr>
            <p:cNvPr id="3334" name="Freeform 806"/>
            <p:cNvSpPr>
              <a:spLocks/>
            </p:cNvSpPr>
            <p:nvPr/>
          </p:nvSpPr>
          <p:spPr bwMode="gray">
            <a:xfrm flipH="1">
              <a:off x="4197" y="2853"/>
              <a:ext cx="253" cy="368"/>
            </a:xfrm>
            <a:custGeom>
              <a:avLst/>
              <a:gdLst>
                <a:gd name="T0" fmla="*/ 0 w 9821"/>
                <a:gd name="T1" fmla="*/ 0 h 16228"/>
                <a:gd name="T2" fmla="*/ 0 w 9821"/>
                <a:gd name="T3" fmla="*/ 0 h 16228"/>
                <a:gd name="T4" fmla="*/ 0 w 9821"/>
                <a:gd name="T5" fmla="*/ 0 h 16228"/>
                <a:gd name="T6" fmla="*/ 0 w 9821"/>
                <a:gd name="T7" fmla="*/ 0 h 16228"/>
                <a:gd name="T8" fmla="*/ 0 w 9821"/>
                <a:gd name="T9" fmla="*/ 0 h 16228"/>
                <a:gd name="T10" fmla="*/ 0 w 9821"/>
                <a:gd name="T11" fmla="*/ 0 h 16228"/>
                <a:gd name="T12" fmla="*/ 0 w 9821"/>
                <a:gd name="T13" fmla="*/ 0 h 16228"/>
                <a:gd name="T14" fmla="*/ 0 w 9821"/>
                <a:gd name="T15" fmla="*/ 0 h 16228"/>
                <a:gd name="T16" fmla="*/ 0 w 9821"/>
                <a:gd name="T17" fmla="*/ 0 h 16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21"/>
                <a:gd name="T28" fmla="*/ 0 h 16228"/>
                <a:gd name="T29" fmla="*/ 9821 w 9821"/>
                <a:gd name="T30" fmla="*/ 16228 h 16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21" h="16228">
                  <a:moveTo>
                    <a:pt x="8416" y="15082"/>
                  </a:moveTo>
                  <a:lnTo>
                    <a:pt x="8416" y="16228"/>
                  </a:lnTo>
                  <a:lnTo>
                    <a:pt x="9821" y="16228"/>
                  </a:lnTo>
                  <a:lnTo>
                    <a:pt x="9821" y="0"/>
                  </a:lnTo>
                  <a:lnTo>
                    <a:pt x="0" y="5108"/>
                  </a:lnTo>
                  <a:lnTo>
                    <a:pt x="2" y="16228"/>
                  </a:lnTo>
                  <a:lnTo>
                    <a:pt x="750" y="16228"/>
                  </a:lnTo>
                  <a:lnTo>
                    <a:pt x="750" y="15410"/>
                  </a:lnTo>
                  <a:lnTo>
                    <a:pt x="8416" y="15082"/>
                  </a:lnTo>
                  <a:close/>
                </a:path>
              </a:pathLst>
            </a:custGeom>
            <a:solidFill>
              <a:srgbClr val="D2E8E7"/>
            </a:solidFill>
            <a:ln w="9525">
              <a:noFill/>
              <a:round/>
              <a:headEnd/>
              <a:tailEnd/>
            </a:ln>
          </p:spPr>
          <p:txBody>
            <a:bodyPr/>
            <a:lstStyle/>
            <a:p>
              <a:endParaRPr lang="en-US"/>
            </a:p>
          </p:txBody>
        </p:sp>
        <p:sp>
          <p:nvSpPr>
            <p:cNvPr id="3335" name="Freeform 807"/>
            <p:cNvSpPr>
              <a:spLocks/>
            </p:cNvSpPr>
            <p:nvPr/>
          </p:nvSpPr>
          <p:spPr bwMode="gray">
            <a:xfrm flipH="1">
              <a:off x="4233" y="3136"/>
              <a:ext cx="197" cy="43"/>
            </a:xfrm>
            <a:custGeom>
              <a:avLst/>
              <a:gdLst>
                <a:gd name="T0" fmla="*/ 0 w 7666"/>
                <a:gd name="T1" fmla="*/ 0 h 1922"/>
                <a:gd name="T2" fmla="*/ 0 w 7666"/>
                <a:gd name="T3" fmla="*/ 0 h 1922"/>
                <a:gd name="T4" fmla="*/ 0 w 7666"/>
                <a:gd name="T5" fmla="*/ 0 h 1922"/>
                <a:gd name="T6" fmla="*/ 0 w 7666"/>
                <a:gd name="T7" fmla="*/ 0 h 1922"/>
                <a:gd name="T8" fmla="*/ 0 w 7666"/>
                <a:gd name="T9" fmla="*/ 0 h 1922"/>
                <a:gd name="T10" fmla="*/ 0 60000 65536"/>
                <a:gd name="T11" fmla="*/ 0 60000 65536"/>
                <a:gd name="T12" fmla="*/ 0 60000 65536"/>
                <a:gd name="T13" fmla="*/ 0 60000 65536"/>
                <a:gd name="T14" fmla="*/ 0 60000 65536"/>
                <a:gd name="T15" fmla="*/ 0 w 7666"/>
                <a:gd name="T16" fmla="*/ 0 h 1922"/>
                <a:gd name="T17" fmla="*/ 7666 w 7666"/>
                <a:gd name="T18" fmla="*/ 1922 h 1922"/>
              </a:gdLst>
              <a:ahLst/>
              <a:cxnLst>
                <a:cxn ang="T10">
                  <a:pos x="T0" y="T1"/>
                </a:cxn>
                <a:cxn ang="T11">
                  <a:pos x="T2" y="T3"/>
                </a:cxn>
                <a:cxn ang="T12">
                  <a:pos x="T4" y="T5"/>
                </a:cxn>
                <a:cxn ang="T13">
                  <a:pos x="T6" y="T7"/>
                </a:cxn>
                <a:cxn ang="T14">
                  <a:pos x="T8" y="T9"/>
                </a:cxn>
              </a:cxnLst>
              <a:rect l="T15" t="T16" r="T17" b="T18"/>
              <a:pathLst>
                <a:path w="7666" h="1922">
                  <a:moveTo>
                    <a:pt x="7666" y="1255"/>
                  </a:moveTo>
                  <a:lnTo>
                    <a:pt x="0" y="1922"/>
                  </a:lnTo>
                  <a:lnTo>
                    <a:pt x="0" y="990"/>
                  </a:lnTo>
                  <a:lnTo>
                    <a:pt x="7666" y="0"/>
                  </a:lnTo>
                  <a:lnTo>
                    <a:pt x="7666" y="1255"/>
                  </a:lnTo>
                  <a:close/>
                </a:path>
              </a:pathLst>
            </a:custGeom>
            <a:solidFill>
              <a:srgbClr val="2D5957"/>
            </a:solidFill>
            <a:ln w="9525">
              <a:noFill/>
              <a:round/>
              <a:headEnd/>
              <a:tailEnd/>
            </a:ln>
          </p:spPr>
          <p:txBody>
            <a:bodyPr/>
            <a:lstStyle/>
            <a:p>
              <a:endParaRPr lang="en-US"/>
            </a:p>
          </p:txBody>
        </p:sp>
        <p:sp>
          <p:nvSpPr>
            <p:cNvPr id="3336" name="Freeform 808"/>
            <p:cNvSpPr>
              <a:spLocks/>
            </p:cNvSpPr>
            <p:nvPr/>
          </p:nvSpPr>
          <p:spPr bwMode="gray">
            <a:xfrm flipH="1">
              <a:off x="4233" y="3077"/>
              <a:ext cx="197" cy="59"/>
            </a:xfrm>
            <a:custGeom>
              <a:avLst/>
              <a:gdLst>
                <a:gd name="T0" fmla="*/ 0 w 7666"/>
                <a:gd name="T1" fmla="*/ 0 h 2588"/>
                <a:gd name="T2" fmla="*/ 0 w 7666"/>
                <a:gd name="T3" fmla="*/ 0 h 2588"/>
                <a:gd name="T4" fmla="*/ 0 w 7666"/>
                <a:gd name="T5" fmla="*/ 0 h 2588"/>
                <a:gd name="T6" fmla="*/ 0 w 7666"/>
                <a:gd name="T7" fmla="*/ 0 h 2588"/>
                <a:gd name="T8" fmla="*/ 0 w 7666"/>
                <a:gd name="T9" fmla="*/ 0 h 2588"/>
                <a:gd name="T10" fmla="*/ 0 60000 65536"/>
                <a:gd name="T11" fmla="*/ 0 60000 65536"/>
                <a:gd name="T12" fmla="*/ 0 60000 65536"/>
                <a:gd name="T13" fmla="*/ 0 60000 65536"/>
                <a:gd name="T14" fmla="*/ 0 60000 65536"/>
                <a:gd name="T15" fmla="*/ 0 w 7666"/>
                <a:gd name="T16" fmla="*/ 0 h 2588"/>
                <a:gd name="T17" fmla="*/ 7666 w 7666"/>
                <a:gd name="T18" fmla="*/ 2588 h 2588"/>
              </a:gdLst>
              <a:ahLst/>
              <a:cxnLst>
                <a:cxn ang="T10">
                  <a:pos x="T0" y="T1"/>
                </a:cxn>
                <a:cxn ang="T11">
                  <a:pos x="T2" y="T3"/>
                </a:cxn>
                <a:cxn ang="T12">
                  <a:pos x="T4" y="T5"/>
                </a:cxn>
                <a:cxn ang="T13">
                  <a:pos x="T6" y="T7"/>
                </a:cxn>
                <a:cxn ang="T14">
                  <a:pos x="T8" y="T9"/>
                </a:cxn>
              </a:cxnLst>
              <a:rect l="T15" t="T16" r="T17" b="T18"/>
              <a:pathLst>
                <a:path w="7666" h="2588">
                  <a:moveTo>
                    <a:pt x="7666" y="1254"/>
                  </a:moveTo>
                  <a:lnTo>
                    <a:pt x="0" y="2588"/>
                  </a:lnTo>
                  <a:lnTo>
                    <a:pt x="0" y="1650"/>
                  </a:lnTo>
                  <a:lnTo>
                    <a:pt x="7666" y="0"/>
                  </a:lnTo>
                  <a:lnTo>
                    <a:pt x="7666" y="1254"/>
                  </a:lnTo>
                  <a:close/>
                </a:path>
              </a:pathLst>
            </a:custGeom>
            <a:solidFill>
              <a:srgbClr val="2D5957"/>
            </a:solidFill>
            <a:ln w="9525">
              <a:noFill/>
              <a:round/>
              <a:headEnd/>
              <a:tailEnd/>
            </a:ln>
          </p:spPr>
          <p:txBody>
            <a:bodyPr/>
            <a:lstStyle/>
            <a:p>
              <a:endParaRPr lang="en-US"/>
            </a:p>
          </p:txBody>
        </p:sp>
        <p:sp>
          <p:nvSpPr>
            <p:cNvPr id="3337" name="Freeform 809"/>
            <p:cNvSpPr>
              <a:spLocks/>
            </p:cNvSpPr>
            <p:nvPr/>
          </p:nvSpPr>
          <p:spPr bwMode="gray">
            <a:xfrm flipH="1">
              <a:off x="4233" y="3018"/>
              <a:ext cx="197" cy="74"/>
            </a:xfrm>
            <a:custGeom>
              <a:avLst/>
              <a:gdLst>
                <a:gd name="T0" fmla="*/ 0 w 7666"/>
                <a:gd name="T1" fmla="*/ 0 h 3255"/>
                <a:gd name="T2" fmla="*/ 0 w 7666"/>
                <a:gd name="T3" fmla="*/ 0 h 3255"/>
                <a:gd name="T4" fmla="*/ 0 w 7666"/>
                <a:gd name="T5" fmla="*/ 0 h 3255"/>
                <a:gd name="T6" fmla="*/ 0 w 7666"/>
                <a:gd name="T7" fmla="*/ 0 h 3255"/>
                <a:gd name="T8" fmla="*/ 0 w 7666"/>
                <a:gd name="T9" fmla="*/ 0 h 3255"/>
                <a:gd name="T10" fmla="*/ 0 60000 65536"/>
                <a:gd name="T11" fmla="*/ 0 60000 65536"/>
                <a:gd name="T12" fmla="*/ 0 60000 65536"/>
                <a:gd name="T13" fmla="*/ 0 60000 65536"/>
                <a:gd name="T14" fmla="*/ 0 60000 65536"/>
                <a:gd name="T15" fmla="*/ 0 w 7666"/>
                <a:gd name="T16" fmla="*/ 0 h 3255"/>
                <a:gd name="T17" fmla="*/ 7666 w 7666"/>
                <a:gd name="T18" fmla="*/ 3255 h 3255"/>
              </a:gdLst>
              <a:ahLst/>
              <a:cxnLst>
                <a:cxn ang="T10">
                  <a:pos x="T0" y="T1"/>
                </a:cxn>
                <a:cxn ang="T11">
                  <a:pos x="T2" y="T3"/>
                </a:cxn>
                <a:cxn ang="T12">
                  <a:pos x="T4" y="T5"/>
                </a:cxn>
                <a:cxn ang="T13">
                  <a:pos x="T6" y="T7"/>
                </a:cxn>
                <a:cxn ang="T14">
                  <a:pos x="T8" y="T9"/>
                </a:cxn>
              </a:cxnLst>
              <a:rect l="T15" t="T16" r="T17" b="T18"/>
              <a:pathLst>
                <a:path w="7666" h="3255">
                  <a:moveTo>
                    <a:pt x="7666" y="1255"/>
                  </a:moveTo>
                  <a:lnTo>
                    <a:pt x="0" y="3255"/>
                  </a:lnTo>
                  <a:lnTo>
                    <a:pt x="0" y="2310"/>
                  </a:lnTo>
                  <a:lnTo>
                    <a:pt x="7666" y="0"/>
                  </a:lnTo>
                  <a:lnTo>
                    <a:pt x="7666" y="1255"/>
                  </a:lnTo>
                  <a:close/>
                </a:path>
              </a:pathLst>
            </a:custGeom>
            <a:solidFill>
              <a:srgbClr val="2D5957"/>
            </a:solidFill>
            <a:ln w="9525">
              <a:noFill/>
              <a:round/>
              <a:headEnd/>
              <a:tailEnd/>
            </a:ln>
          </p:spPr>
          <p:txBody>
            <a:bodyPr/>
            <a:lstStyle/>
            <a:p>
              <a:endParaRPr lang="en-US"/>
            </a:p>
          </p:txBody>
        </p:sp>
        <p:sp>
          <p:nvSpPr>
            <p:cNvPr id="3338" name="Freeform 810"/>
            <p:cNvSpPr>
              <a:spLocks/>
            </p:cNvSpPr>
            <p:nvPr/>
          </p:nvSpPr>
          <p:spPr bwMode="gray">
            <a:xfrm flipH="1">
              <a:off x="4233" y="2959"/>
              <a:ext cx="197" cy="89"/>
            </a:xfrm>
            <a:custGeom>
              <a:avLst/>
              <a:gdLst>
                <a:gd name="T0" fmla="*/ 0 w 7666"/>
                <a:gd name="T1" fmla="*/ 0 h 3924"/>
                <a:gd name="T2" fmla="*/ 0 w 7666"/>
                <a:gd name="T3" fmla="*/ 0 h 3924"/>
                <a:gd name="T4" fmla="*/ 0 w 7666"/>
                <a:gd name="T5" fmla="*/ 0 h 3924"/>
                <a:gd name="T6" fmla="*/ 0 w 7666"/>
                <a:gd name="T7" fmla="*/ 0 h 3924"/>
                <a:gd name="T8" fmla="*/ 0 w 7666"/>
                <a:gd name="T9" fmla="*/ 0 h 3924"/>
                <a:gd name="T10" fmla="*/ 0 60000 65536"/>
                <a:gd name="T11" fmla="*/ 0 60000 65536"/>
                <a:gd name="T12" fmla="*/ 0 60000 65536"/>
                <a:gd name="T13" fmla="*/ 0 60000 65536"/>
                <a:gd name="T14" fmla="*/ 0 60000 65536"/>
                <a:gd name="T15" fmla="*/ 0 w 7666"/>
                <a:gd name="T16" fmla="*/ 0 h 3924"/>
                <a:gd name="T17" fmla="*/ 7666 w 7666"/>
                <a:gd name="T18" fmla="*/ 3924 h 3924"/>
              </a:gdLst>
              <a:ahLst/>
              <a:cxnLst>
                <a:cxn ang="T10">
                  <a:pos x="T0" y="T1"/>
                </a:cxn>
                <a:cxn ang="T11">
                  <a:pos x="T2" y="T3"/>
                </a:cxn>
                <a:cxn ang="T12">
                  <a:pos x="T4" y="T5"/>
                </a:cxn>
                <a:cxn ang="T13">
                  <a:pos x="T6" y="T7"/>
                </a:cxn>
                <a:cxn ang="T14">
                  <a:pos x="T8" y="T9"/>
                </a:cxn>
              </a:cxnLst>
              <a:rect l="T15" t="T16" r="T17" b="T18"/>
              <a:pathLst>
                <a:path w="7666" h="3924">
                  <a:moveTo>
                    <a:pt x="7666" y="1256"/>
                  </a:moveTo>
                  <a:lnTo>
                    <a:pt x="0" y="3924"/>
                  </a:lnTo>
                  <a:lnTo>
                    <a:pt x="0" y="2973"/>
                  </a:lnTo>
                  <a:lnTo>
                    <a:pt x="7666" y="0"/>
                  </a:lnTo>
                  <a:lnTo>
                    <a:pt x="7666" y="1256"/>
                  </a:lnTo>
                  <a:close/>
                </a:path>
              </a:pathLst>
            </a:custGeom>
            <a:solidFill>
              <a:srgbClr val="2D5957"/>
            </a:solidFill>
            <a:ln w="9525">
              <a:noFill/>
              <a:round/>
              <a:headEnd/>
              <a:tailEnd/>
            </a:ln>
          </p:spPr>
          <p:txBody>
            <a:bodyPr/>
            <a:lstStyle/>
            <a:p>
              <a:endParaRPr lang="en-US"/>
            </a:p>
          </p:txBody>
        </p:sp>
        <p:sp>
          <p:nvSpPr>
            <p:cNvPr id="3339" name="Freeform 811"/>
            <p:cNvSpPr>
              <a:spLocks/>
            </p:cNvSpPr>
            <p:nvPr/>
          </p:nvSpPr>
          <p:spPr bwMode="gray">
            <a:xfrm flipH="1">
              <a:off x="4233" y="2899"/>
              <a:ext cx="197" cy="105"/>
            </a:xfrm>
            <a:custGeom>
              <a:avLst/>
              <a:gdLst>
                <a:gd name="T0" fmla="*/ 0 w 7666"/>
                <a:gd name="T1" fmla="*/ 0 h 4590"/>
                <a:gd name="T2" fmla="*/ 0 w 7666"/>
                <a:gd name="T3" fmla="*/ 0 h 4590"/>
                <a:gd name="T4" fmla="*/ 0 w 7666"/>
                <a:gd name="T5" fmla="*/ 0 h 4590"/>
                <a:gd name="T6" fmla="*/ 0 w 7666"/>
                <a:gd name="T7" fmla="*/ 0 h 4590"/>
                <a:gd name="T8" fmla="*/ 0 w 7666"/>
                <a:gd name="T9" fmla="*/ 0 h 4590"/>
                <a:gd name="T10" fmla="*/ 0 60000 65536"/>
                <a:gd name="T11" fmla="*/ 0 60000 65536"/>
                <a:gd name="T12" fmla="*/ 0 60000 65536"/>
                <a:gd name="T13" fmla="*/ 0 60000 65536"/>
                <a:gd name="T14" fmla="*/ 0 60000 65536"/>
                <a:gd name="T15" fmla="*/ 0 w 7666"/>
                <a:gd name="T16" fmla="*/ 0 h 4590"/>
                <a:gd name="T17" fmla="*/ 7666 w 7666"/>
                <a:gd name="T18" fmla="*/ 4590 h 4590"/>
              </a:gdLst>
              <a:ahLst/>
              <a:cxnLst>
                <a:cxn ang="T10">
                  <a:pos x="T0" y="T1"/>
                </a:cxn>
                <a:cxn ang="T11">
                  <a:pos x="T2" y="T3"/>
                </a:cxn>
                <a:cxn ang="T12">
                  <a:pos x="T4" y="T5"/>
                </a:cxn>
                <a:cxn ang="T13">
                  <a:pos x="T6" y="T7"/>
                </a:cxn>
                <a:cxn ang="T14">
                  <a:pos x="T8" y="T9"/>
                </a:cxn>
              </a:cxnLst>
              <a:rect l="T15" t="T16" r="T17" b="T18"/>
              <a:pathLst>
                <a:path w="7666" h="4590">
                  <a:moveTo>
                    <a:pt x="7666" y="0"/>
                  </a:moveTo>
                  <a:lnTo>
                    <a:pt x="7666" y="1255"/>
                  </a:lnTo>
                  <a:lnTo>
                    <a:pt x="0" y="4590"/>
                  </a:lnTo>
                  <a:lnTo>
                    <a:pt x="0" y="3633"/>
                  </a:lnTo>
                  <a:lnTo>
                    <a:pt x="7666" y="0"/>
                  </a:lnTo>
                  <a:close/>
                </a:path>
              </a:pathLst>
            </a:custGeom>
            <a:solidFill>
              <a:srgbClr val="2D5957"/>
            </a:solidFill>
            <a:ln w="9525">
              <a:noFill/>
              <a:round/>
              <a:headEnd/>
              <a:tailEnd/>
            </a:ln>
          </p:spPr>
          <p:txBody>
            <a:bodyPr/>
            <a:lstStyle/>
            <a:p>
              <a:endParaRPr lang="en-US"/>
            </a:p>
          </p:txBody>
        </p:sp>
      </p:grpSp>
      <p:sp>
        <p:nvSpPr>
          <p:cNvPr id="3088" name="Rectangle 812"/>
          <p:cNvSpPr>
            <a:spLocks noChangeArrowheads="1"/>
          </p:cNvSpPr>
          <p:nvPr/>
        </p:nvSpPr>
        <p:spPr bwMode="gray">
          <a:xfrm>
            <a:off x="727075" y="3352800"/>
            <a:ext cx="2297113" cy="904875"/>
          </a:xfrm>
          <a:prstGeom prst="rect">
            <a:avLst/>
          </a:prstGeom>
          <a:noFill/>
          <a:ln w="9525">
            <a:noFill/>
            <a:miter lim="800000"/>
            <a:headEnd/>
            <a:tailEnd/>
          </a:ln>
        </p:spPr>
        <p:txBody>
          <a:bodyPr lIns="0" tIns="0" rIns="0" bIns="0">
            <a:spAutoFit/>
          </a:bodyPr>
          <a:lstStyle/>
          <a:p>
            <a:pPr>
              <a:spcBef>
                <a:spcPct val="0"/>
              </a:spcBef>
              <a:spcAft>
                <a:spcPct val="0"/>
              </a:spcAft>
            </a:pPr>
            <a:r>
              <a:rPr lang="en-US" sz="2200" b="1">
                <a:solidFill>
                  <a:srgbClr val="00529B"/>
                </a:solidFill>
              </a:rPr>
              <a:t>BOT</a:t>
            </a:r>
            <a:br>
              <a:rPr lang="en-US" sz="2200" b="1">
                <a:solidFill>
                  <a:srgbClr val="00529B"/>
                </a:solidFill>
              </a:rPr>
            </a:br>
            <a:r>
              <a:rPr lang="en-US" sz="2200" b="1">
                <a:solidFill>
                  <a:srgbClr val="00529B"/>
                </a:solidFill>
              </a:rPr>
              <a:t>Joint Venture</a:t>
            </a:r>
          </a:p>
          <a:p>
            <a:pPr>
              <a:spcBef>
                <a:spcPct val="0"/>
              </a:spcBef>
              <a:spcAft>
                <a:spcPct val="0"/>
              </a:spcAft>
            </a:pPr>
            <a:r>
              <a:rPr lang="en-US" sz="2200" b="1">
                <a:solidFill>
                  <a:srgbClr val="00529B"/>
                </a:solidFill>
              </a:rPr>
              <a:t>Captive Center</a:t>
            </a:r>
          </a:p>
        </p:txBody>
      </p:sp>
      <p:grpSp>
        <p:nvGrpSpPr>
          <p:cNvPr id="16" name="Group 813"/>
          <p:cNvGrpSpPr>
            <a:grpSpLocks/>
          </p:cNvGrpSpPr>
          <p:nvPr/>
        </p:nvGrpSpPr>
        <p:grpSpPr bwMode="auto">
          <a:xfrm>
            <a:off x="776288" y="4121150"/>
            <a:ext cx="2657475" cy="1514475"/>
            <a:chOff x="288" y="2689"/>
            <a:chExt cx="2076" cy="1185"/>
          </a:xfrm>
        </p:grpSpPr>
        <p:sp>
          <p:nvSpPr>
            <p:cNvPr id="3093" name="Freeform 814"/>
            <p:cNvSpPr>
              <a:spLocks/>
            </p:cNvSpPr>
            <p:nvPr/>
          </p:nvSpPr>
          <p:spPr bwMode="gray">
            <a:xfrm>
              <a:off x="1619" y="3254"/>
              <a:ext cx="176" cy="242"/>
            </a:xfrm>
            <a:custGeom>
              <a:avLst/>
              <a:gdLst>
                <a:gd name="T0" fmla="*/ 6 w 176"/>
                <a:gd name="T1" fmla="*/ 46 h 275"/>
                <a:gd name="T2" fmla="*/ 9 w 176"/>
                <a:gd name="T3" fmla="*/ 40 h 275"/>
                <a:gd name="T4" fmla="*/ 27 w 176"/>
                <a:gd name="T5" fmla="*/ 33 h 275"/>
                <a:gd name="T6" fmla="*/ 18 w 176"/>
                <a:gd name="T7" fmla="*/ 29 h 275"/>
                <a:gd name="T8" fmla="*/ 27 w 176"/>
                <a:gd name="T9" fmla="*/ 23 h 275"/>
                <a:gd name="T10" fmla="*/ 34 w 176"/>
                <a:gd name="T11" fmla="*/ 16 h 275"/>
                <a:gd name="T12" fmla="*/ 41 w 176"/>
                <a:gd name="T13" fmla="*/ 16 h 275"/>
                <a:gd name="T14" fmla="*/ 60 w 176"/>
                <a:gd name="T15" fmla="*/ 14 h 275"/>
                <a:gd name="T16" fmla="*/ 64 w 176"/>
                <a:gd name="T17" fmla="*/ 10 h 275"/>
                <a:gd name="T18" fmla="*/ 78 w 176"/>
                <a:gd name="T19" fmla="*/ 14 h 275"/>
                <a:gd name="T20" fmla="*/ 86 w 176"/>
                <a:gd name="T21" fmla="*/ 12 h 275"/>
                <a:gd name="T22" fmla="*/ 86 w 176"/>
                <a:gd name="T23" fmla="*/ 8 h 275"/>
                <a:gd name="T24" fmla="*/ 92 w 176"/>
                <a:gd name="T25" fmla="*/ 4 h 275"/>
                <a:gd name="T26" fmla="*/ 108 w 176"/>
                <a:gd name="T27" fmla="*/ 0 h 275"/>
                <a:gd name="T28" fmla="*/ 136 w 176"/>
                <a:gd name="T29" fmla="*/ 4 h 275"/>
                <a:gd name="T30" fmla="*/ 116 w 176"/>
                <a:gd name="T31" fmla="*/ 6 h 275"/>
                <a:gd name="T32" fmla="*/ 144 w 176"/>
                <a:gd name="T33" fmla="*/ 10 h 275"/>
                <a:gd name="T34" fmla="*/ 120 w 176"/>
                <a:gd name="T35" fmla="*/ 14 h 275"/>
                <a:gd name="T36" fmla="*/ 136 w 176"/>
                <a:gd name="T37" fmla="*/ 18 h 275"/>
                <a:gd name="T38" fmla="*/ 143 w 176"/>
                <a:gd name="T39" fmla="*/ 23 h 275"/>
                <a:gd name="T40" fmla="*/ 151 w 176"/>
                <a:gd name="T41" fmla="*/ 23 h 275"/>
                <a:gd name="T42" fmla="*/ 162 w 176"/>
                <a:gd name="T43" fmla="*/ 19 h 275"/>
                <a:gd name="T44" fmla="*/ 173 w 176"/>
                <a:gd name="T45" fmla="*/ 19 h 275"/>
                <a:gd name="T46" fmla="*/ 167 w 176"/>
                <a:gd name="T47" fmla="*/ 26 h 275"/>
                <a:gd name="T48" fmla="*/ 158 w 176"/>
                <a:gd name="T49" fmla="*/ 32 h 275"/>
                <a:gd name="T50" fmla="*/ 151 w 176"/>
                <a:gd name="T51" fmla="*/ 37 h 275"/>
                <a:gd name="T52" fmla="*/ 148 w 176"/>
                <a:gd name="T53" fmla="*/ 48 h 275"/>
                <a:gd name="T54" fmla="*/ 157 w 176"/>
                <a:gd name="T55" fmla="*/ 51 h 275"/>
                <a:gd name="T56" fmla="*/ 151 w 176"/>
                <a:gd name="T57" fmla="*/ 55 h 275"/>
                <a:gd name="T58" fmla="*/ 153 w 176"/>
                <a:gd name="T59" fmla="*/ 60 h 275"/>
                <a:gd name="T60" fmla="*/ 151 w 176"/>
                <a:gd name="T61" fmla="*/ 64 h 275"/>
                <a:gd name="T62" fmla="*/ 144 w 176"/>
                <a:gd name="T63" fmla="*/ 69 h 275"/>
                <a:gd name="T64" fmla="*/ 134 w 176"/>
                <a:gd name="T65" fmla="*/ 68 h 275"/>
                <a:gd name="T66" fmla="*/ 136 w 176"/>
                <a:gd name="T67" fmla="*/ 73 h 275"/>
                <a:gd name="T68" fmla="*/ 143 w 176"/>
                <a:gd name="T69" fmla="*/ 77 h 275"/>
                <a:gd name="T70" fmla="*/ 139 w 176"/>
                <a:gd name="T71" fmla="*/ 79 h 275"/>
                <a:gd name="T72" fmla="*/ 134 w 176"/>
                <a:gd name="T73" fmla="*/ 82 h 275"/>
                <a:gd name="T74" fmla="*/ 134 w 176"/>
                <a:gd name="T75" fmla="*/ 87 h 275"/>
                <a:gd name="T76" fmla="*/ 116 w 176"/>
                <a:gd name="T77" fmla="*/ 90 h 275"/>
                <a:gd name="T78" fmla="*/ 99 w 176"/>
                <a:gd name="T79" fmla="*/ 97 h 275"/>
                <a:gd name="T80" fmla="*/ 86 w 176"/>
                <a:gd name="T81" fmla="*/ 106 h 275"/>
                <a:gd name="T82" fmla="*/ 83 w 176"/>
                <a:gd name="T83" fmla="*/ 113 h 275"/>
                <a:gd name="T84" fmla="*/ 65 w 176"/>
                <a:gd name="T85" fmla="*/ 108 h 275"/>
                <a:gd name="T86" fmla="*/ 64 w 176"/>
                <a:gd name="T87" fmla="*/ 100 h 275"/>
                <a:gd name="T88" fmla="*/ 60 w 176"/>
                <a:gd name="T89" fmla="*/ 94 h 275"/>
                <a:gd name="T90" fmla="*/ 64 w 176"/>
                <a:gd name="T91" fmla="*/ 87 h 275"/>
                <a:gd name="T92" fmla="*/ 55 w 176"/>
                <a:gd name="T93" fmla="*/ 81 h 275"/>
                <a:gd name="T94" fmla="*/ 64 w 176"/>
                <a:gd name="T95" fmla="*/ 79 h 275"/>
                <a:gd name="T96" fmla="*/ 48 w 176"/>
                <a:gd name="T97" fmla="*/ 77 h 275"/>
                <a:gd name="T98" fmla="*/ 48 w 176"/>
                <a:gd name="T99" fmla="*/ 68 h 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
                <a:gd name="T151" fmla="*/ 0 h 275"/>
                <a:gd name="T152" fmla="*/ 176 w 176"/>
                <a:gd name="T153" fmla="*/ 275 h 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 h="275">
                  <a:moveTo>
                    <a:pt x="14" y="116"/>
                  </a:moveTo>
                  <a:lnTo>
                    <a:pt x="9" y="116"/>
                  </a:lnTo>
                  <a:lnTo>
                    <a:pt x="9" y="111"/>
                  </a:lnTo>
                  <a:lnTo>
                    <a:pt x="6" y="111"/>
                  </a:lnTo>
                  <a:lnTo>
                    <a:pt x="4" y="111"/>
                  </a:lnTo>
                  <a:lnTo>
                    <a:pt x="0" y="104"/>
                  </a:lnTo>
                  <a:lnTo>
                    <a:pt x="6" y="100"/>
                  </a:lnTo>
                  <a:lnTo>
                    <a:pt x="9" y="98"/>
                  </a:lnTo>
                  <a:lnTo>
                    <a:pt x="13" y="91"/>
                  </a:lnTo>
                  <a:lnTo>
                    <a:pt x="18" y="91"/>
                  </a:lnTo>
                  <a:lnTo>
                    <a:pt x="23" y="86"/>
                  </a:lnTo>
                  <a:lnTo>
                    <a:pt x="27" y="81"/>
                  </a:lnTo>
                  <a:lnTo>
                    <a:pt x="27" y="74"/>
                  </a:lnTo>
                  <a:lnTo>
                    <a:pt x="23" y="72"/>
                  </a:lnTo>
                  <a:lnTo>
                    <a:pt x="14" y="74"/>
                  </a:lnTo>
                  <a:lnTo>
                    <a:pt x="18" y="70"/>
                  </a:lnTo>
                  <a:lnTo>
                    <a:pt x="20" y="65"/>
                  </a:lnTo>
                  <a:lnTo>
                    <a:pt x="23" y="60"/>
                  </a:lnTo>
                  <a:lnTo>
                    <a:pt x="27" y="60"/>
                  </a:lnTo>
                  <a:lnTo>
                    <a:pt x="27" y="56"/>
                  </a:lnTo>
                  <a:lnTo>
                    <a:pt x="32" y="56"/>
                  </a:lnTo>
                  <a:lnTo>
                    <a:pt x="34" y="56"/>
                  </a:lnTo>
                  <a:lnTo>
                    <a:pt x="32" y="49"/>
                  </a:lnTo>
                  <a:lnTo>
                    <a:pt x="34" y="38"/>
                  </a:lnTo>
                  <a:lnTo>
                    <a:pt x="37" y="35"/>
                  </a:lnTo>
                  <a:lnTo>
                    <a:pt x="41" y="38"/>
                  </a:lnTo>
                  <a:lnTo>
                    <a:pt x="41" y="40"/>
                  </a:lnTo>
                  <a:lnTo>
                    <a:pt x="41" y="38"/>
                  </a:lnTo>
                  <a:lnTo>
                    <a:pt x="41" y="33"/>
                  </a:lnTo>
                  <a:lnTo>
                    <a:pt x="57" y="30"/>
                  </a:lnTo>
                  <a:lnTo>
                    <a:pt x="57" y="35"/>
                  </a:lnTo>
                  <a:lnTo>
                    <a:pt x="60" y="35"/>
                  </a:lnTo>
                  <a:lnTo>
                    <a:pt x="64" y="40"/>
                  </a:lnTo>
                  <a:lnTo>
                    <a:pt x="65" y="40"/>
                  </a:lnTo>
                  <a:lnTo>
                    <a:pt x="64" y="30"/>
                  </a:lnTo>
                  <a:lnTo>
                    <a:pt x="64" y="24"/>
                  </a:lnTo>
                  <a:lnTo>
                    <a:pt x="65" y="24"/>
                  </a:lnTo>
                  <a:lnTo>
                    <a:pt x="69" y="30"/>
                  </a:lnTo>
                  <a:lnTo>
                    <a:pt x="74" y="35"/>
                  </a:lnTo>
                  <a:lnTo>
                    <a:pt x="78" y="35"/>
                  </a:lnTo>
                  <a:lnTo>
                    <a:pt x="79" y="40"/>
                  </a:lnTo>
                  <a:lnTo>
                    <a:pt x="83" y="42"/>
                  </a:lnTo>
                  <a:lnTo>
                    <a:pt x="83" y="35"/>
                  </a:lnTo>
                  <a:lnTo>
                    <a:pt x="86" y="30"/>
                  </a:lnTo>
                  <a:lnTo>
                    <a:pt x="83" y="26"/>
                  </a:lnTo>
                  <a:lnTo>
                    <a:pt x="79" y="23"/>
                  </a:lnTo>
                  <a:lnTo>
                    <a:pt x="83" y="17"/>
                  </a:lnTo>
                  <a:lnTo>
                    <a:pt x="86" y="19"/>
                  </a:lnTo>
                  <a:lnTo>
                    <a:pt x="83" y="15"/>
                  </a:lnTo>
                  <a:lnTo>
                    <a:pt x="78" y="10"/>
                  </a:lnTo>
                  <a:lnTo>
                    <a:pt x="88" y="7"/>
                  </a:lnTo>
                  <a:lnTo>
                    <a:pt x="92" y="10"/>
                  </a:lnTo>
                  <a:lnTo>
                    <a:pt x="97" y="10"/>
                  </a:lnTo>
                  <a:lnTo>
                    <a:pt x="99" y="7"/>
                  </a:lnTo>
                  <a:lnTo>
                    <a:pt x="99" y="3"/>
                  </a:lnTo>
                  <a:lnTo>
                    <a:pt x="108" y="0"/>
                  </a:lnTo>
                  <a:lnTo>
                    <a:pt x="123" y="0"/>
                  </a:lnTo>
                  <a:lnTo>
                    <a:pt x="127" y="1"/>
                  </a:lnTo>
                  <a:lnTo>
                    <a:pt x="134" y="7"/>
                  </a:lnTo>
                  <a:lnTo>
                    <a:pt x="136" y="8"/>
                  </a:lnTo>
                  <a:lnTo>
                    <a:pt x="130" y="8"/>
                  </a:lnTo>
                  <a:lnTo>
                    <a:pt x="125" y="10"/>
                  </a:lnTo>
                  <a:lnTo>
                    <a:pt x="120" y="8"/>
                  </a:lnTo>
                  <a:lnTo>
                    <a:pt x="116" y="14"/>
                  </a:lnTo>
                  <a:lnTo>
                    <a:pt x="127" y="14"/>
                  </a:lnTo>
                  <a:lnTo>
                    <a:pt x="136" y="14"/>
                  </a:lnTo>
                  <a:lnTo>
                    <a:pt x="139" y="17"/>
                  </a:lnTo>
                  <a:lnTo>
                    <a:pt x="144" y="23"/>
                  </a:lnTo>
                  <a:lnTo>
                    <a:pt x="144" y="30"/>
                  </a:lnTo>
                  <a:lnTo>
                    <a:pt x="139" y="31"/>
                  </a:lnTo>
                  <a:lnTo>
                    <a:pt x="134" y="33"/>
                  </a:lnTo>
                  <a:lnTo>
                    <a:pt x="120" y="35"/>
                  </a:lnTo>
                  <a:lnTo>
                    <a:pt x="120" y="40"/>
                  </a:lnTo>
                  <a:lnTo>
                    <a:pt x="134" y="35"/>
                  </a:lnTo>
                  <a:lnTo>
                    <a:pt x="134" y="45"/>
                  </a:lnTo>
                  <a:lnTo>
                    <a:pt x="136" y="45"/>
                  </a:lnTo>
                  <a:lnTo>
                    <a:pt x="136" y="38"/>
                  </a:lnTo>
                  <a:lnTo>
                    <a:pt x="144" y="35"/>
                  </a:lnTo>
                  <a:lnTo>
                    <a:pt x="148" y="45"/>
                  </a:lnTo>
                  <a:lnTo>
                    <a:pt x="143" y="54"/>
                  </a:lnTo>
                  <a:lnTo>
                    <a:pt x="139" y="63"/>
                  </a:lnTo>
                  <a:lnTo>
                    <a:pt x="139" y="65"/>
                  </a:lnTo>
                  <a:lnTo>
                    <a:pt x="144" y="61"/>
                  </a:lnTo>
                  <a:lnTo>
                    <a:pt x="151" y="54"/>
                  </a:lnTo>
                  <a:lnTo>
                    <a:pt x="151" y="47"/>
                  </a:lnTo>
                  <a:lnTo>
                    <a:pt x="153" y="54"/>
                  </a:lnTo>
                  <a:lnTo>
                    <a:pt x="157" y="53"/>
                  </a:lnTo>
                  <a:lnTo>
                    <a:pt x="162" y="47"/>
                  </a:lnTo>
                  <a:lnTo>
                    <a:pt x="166" y="42"/>
                  </a:lnTo>
                  <a:lnTo>
                    <a:pt x="166" y="45"/>
                  </a:lnTo>
                  <a:lnTo>
                    <a:pt x="171" y="45"/>
                  </a:lnTo>
                  <a:lnTo>
                    <a:pt x="173" y="47"/>
                  </a:lnTo>
                  <a:lnTo>
                    <a:pt x="176" y="53"/>
                  </a:lnTo>
                  <a:lnTo>
                    <a:pt x="176" y="54"/>
                  </a:lnTo>
                  <a:lnTo>
                    <a:pt x="171" y="61"/>
                  </a:lnTo>
                  <a:lnTo>
                    <a:pt x="167" y="63"/>
                  </a:lnTo>
                  <a:lnTo>
                    <a:pt x="166" y="65"/>
                  </a:lnTo>
                  <a:lnTo>
                    <a:pt x="157" y="68"/>
                  </a:lnTo>
                  <a:lnTo>
                    <a:pt x="158" y="70"/>
                  </a:lnTo>
                  <a:lnTo>
                    <a:pt x="158" y="77"/>
                  </a:lnTo>
                  <a:lnTo>
                    <a:pt x="157" y="81"/>
                  </a:lnTo>
                  <a:lnTo>
                    <a:pt x="153" y="84"/>
                  </a:lnTo>
                  <a:lnTo>
                    <a:pt x="153" y="86"/>
                  </a:lnTo>
                  <a:lnTo>
                    <a:pt x="151" y="91"/>
                  </a:lnTo>
                  <a:lnTo>
                    <a:pt x="148" y="98"/>
                  </a:lnTo>
                  <a:lnTo>
                    <a:pt x="148" y="104"/>
                  </a:lnTo>
                  <a:lnTo>
                    <a:pt x="148" y="109"/>
                  </a:lnTo>
                  <a:lnTo>
                    <a:pt x="148" y="116"/>
                  </a:lnTo>
                  <a:lnTo>
                    <a:pt x="153" y="113"/>
                  </a:lnTo>
                  <a:lnTo>
                    <a:pt x="153" y="118"/>
                  </a:lnTo>
                  <a:lnTo>
                    <a:pt x="153" y="123"/>
                  </a:lnTo>
                  <a:lnTo>
                    <a:pt x="157" y="125"/>
                  </a:lnTo>
                  <a:lnTo>
                    <a:pt x="157" y="127"/>
                  </a:lnTo>
                  <a:lnTo>
                    <a:pt x="153" y="132"/>
                  </a:lnTo>
                  <a:lnTo>
                    <a:pt x="148" y="127"/>
                  </a:lnTo>
                  <a:lnTo>
                    <a:pt x="151" y="135"/>
                  </a:lnTo>
                  <a:lnTo>
                    <a:pt x="148" y="141"/>
                  </a:lnTo>
                  <a:lnTo>
                    <a:pt x="148" y="143"/>
                  </a:lnTo>
                  <a:lnTo>
                    <a:pt x="153" y="141"/>
                  </a:lnTo>
                  <a:lnTo>
                    <a:pt x="153" y="148"/>
                  </a:lnTo>
                  <a:lnTo>
                    <a:pt x="151" y="150"/>
                  </a:lnTo>
                  <a:lnTo>
                    <a:pt x="148" y="151"/>
                  </a:lnTo>
                  <a:lnTo>
                    <a:pt x="153" y="157"/>
                  </a:lnTo>
                  <a:lnTo>
                    <a:pt x="151" y="158"/>
                  </a:lnTo>
                  <a:lnTo>
                    <a:pt x="148" y="157"/>
                  </a:lnTo>
                  <a:lnTo>
                    <a:pt x="144" y="158"/>
                  </a:lnTo>
                  <a:lnTo>
                    <a:pt x="148" y="164"/>
                  </a:lnTo>
                  <a:lnTo>
                    <a:pt x="144" y="169"/>
                  </a:lnTo>
                  <a:lnTo>
                    <a:pt x="143" y="169"/>
                  </a:lnTo>
                  <a:lnTo>
                    <a:pt x="139" y="165"/>
                  </a:lnTo>
                  <a:lnTo>
                    <a:pt x="136" y="165"/>
                  </a:lnTo>
                  <a:lnTo>
                    <a:pt x="134" y="165"/>
                  </a:lnTo>
                  <a:lnTo>
                    <a:pt x="134" y="169"/>
                  </a:lnTo>
                  <a:lnTo>
                    <a:pt x="134" y="171"/>
                  </a:lnTo>
                  <a:lnTo>
                    <a:pt x="134" y="174"/>
                  </a:lnTo>
                  <a:lnTo>
                    <a:pt x="136" y="180"/>
                  </a:lnTo>
                  <a:lnTo>
                    <a:pt x="139" y="178"/>
                  </a:lnTo>
                  <a:lnTo>
                    <a:pt x="143" y="180"/>
                  </a:lnTo>
                  <a:lnTo>
                    <a:pt x="143" y="187"/>
                  </a:lnTo>
                  <a:lnTo>
                    <a:pt x="143" y="188"/>
                  </a:lnTo>
                  <a:lnTo>
                    <a:pt x="143" y="194"/>
                  </a:lnTo>
                  <a:lnTo>
                    <a:pt x="143" y="197"/>
                  </a:lnTo>
                  <a:lnTo>
                    <a:pt x="139" y="197"/>
                  </a:lnTo>
                  <a:lnTo>
                    <a:pt x="139" y="194"/>
                  </a:lnTo>
                  <a:lnTo>
                    <a:pt x="136" y="190"/>
                  </a:lnTo>
                  <a:lnTo>
                    <a:pt x="134" y="194"/>
                  </a:lnTo>
                  <a:lnTo>
                    <a:pt x="130" y="197"/>
                  </a:lnTo>
                  <a:lnTo>
                    <a:pt x="134" y="201"/>
                  </a:lnTo>
                  <a:lnTo>
                    <a:pt x="136" y="203"/>
                  </a:lnTo>
                  <a:lnTo>
                    <a:pt x="143" y="203"/>
                  </a:lnTo>
                  <a:lnTo>
                    <a:pt x="136" y="206"/>
                  </a:lnTo>
                  <a:lnTo>
                    <a:pt x="134" y="211"/>
                  </a:lnTo>
                  <a:lnTo>
                    <a:pt x="127" y="213"/>
                  </a:lnTo>
                  <a:lnTo>
                    <a:pt x="125" y="217"/>
                  </a:lnTo>
                  <a:lnTo>
                    <a:pt x="120" y="218"/>
                  </a:lnTo>
                  <a:lnTo>
                    <a:pt x="116" y="220"/>
                  </a:lnTo>
                  <a:lnTo>
                    <a:pt x="115" y="225"/>
                  </a:lnTo>
                  <a:lnTo>
                    <a:pt x="108" y="227"/>
                  </a:lnTo>
                  <a:lnTo>
                    <a:pt x="102" y="233"/>
                  </a:lnTo>
                  <a:lnTo>
                    <a:pt x="99" y="236"/>
                  </a:lnTo>
                  <a:lnTo>
                    <a:pt x="94" y="238"/>
                  </a:lnTo>
                  <a:lnTo>
                    <a:pt x="92" y="243"/>
                  </a:lnTo>
                  <a:lnTo>
                    <a:pt x="88" y="252"/>
                  </a:lnTo>
                  <a:lnTo>
                    <a:pt x="86" y="257"/>
                  </a:lnTo>
                  <a:lnTo>
                    <a:pt x="86" y="261"/>
                  </a:lnTo>
                  <a:lnTo>
                    <a:pt x="86" y="266"/>
                  </a:lnTo>
                  <a:lnTo>
                    <a:pt x="86" y="271"/>
                  </a:lnTo>
                  <a:lnTo>
                    <a:pt x="83" y="275"/>
                  </a:lnTo>
                  <a:lnTo>
                    <a:pt x="78" y="273"/>
                  </a:lnTo>
                  <a:lnTo>
                    <a:pt x="71" y="271"/>
                  </a:lnTo>
                  <a:lnTo>
                    <a:pt x="69" y="271"/>
                  </a:lnTo>
                  <a:lnTo>
                    <a:pt x="65" y="266"/>
                  </a:lnTo>
                  <a:lnTo>
                    <a:pt x="64" y="259"/>
                  </a:lnTo>
                  <a:lnTo>
                    <a:pt x="64" y="255"/>
                  </a:lnTo>
                  <a:lnTo>
                    <a:pt x="64" y="250"/>
                  </a:lnTo>
                  <a:lnTo>
                    <a:pt x="64" y="245"/>
                  </a:lnTo>
                  <a:lnTo>
                    <a:pt x="60" y="245"/>
                  </a:lnTo>
                  <a:lnTo>
                    <a:pt x="57" y="241"/>
                  </a:lnTo>
                  <a:lnTo>
                    <a:pt x="57" y="234"/>
                  </a:lnTo>
                  <a:lnTo>
                    <a:pt x="60" y="233"/>
                  </a:lnTo>
                  <a:lnTo>
                    <a:pt x="57" y="231"/>
                  </a:lnTo>
                  <a:lnTo>
                    <a:pt x="57" y="220"/>
                  </a:lnTo>
                  <a:lnTo>
                    <a:pt x="60" y="220"/>
                  </a:lnTo>
                  <a:lnTo>
                    <a:pt x="64" y="211"/>
                  </a:lnTo>
                  <a:lnTo>
                    <a:pt x="64" y="204"/>
                  </a:lnTo>
                  <a:lnTo>
                    <a:pt x="60" y="203"/>
                  </a:lnTo>
                  <a:lnTo>
                    <a:pt x="57" y="201"/>
                  </a:lnTo>
                  <a:lnTo>
                    <a:pt x="55" y="197"/>
                  </a:lnTo>
                  <a:lnTo>
                    <a:pt x="51" y="190"/>
                  </a:lnTo>
                  <a:lnTo>
                    <a:pt x="60" y="194"/>
                  </a:lnTo>
                  <a:lnTo>
                    <a:pt x="64" y="197"/>
                  </a:lnTo>
                  <a:lnTo>
                    <a:pt x="64" y="194"/>
                  </a:lnTo>
                  <a:lnTo>
                    <a:pt x="57" y="188"/>
                  </a:lnTo>
                  <a:lnTo>
                    <a:pt x="55" y="185"/>
                  </a:lnTo>
                  <a:lnTo>
                    <a:pt x="51" y="188"/>
                  </a:lnTo>
                  <a:lnTo>
                    <a:pt x="48" y="187"/>
                  </a:lnTo>
                  <a:lnTo>
                    <a:pt x="51" y="178"/>
                  </a:lnTo>
                  <a:lnTo>
                    <a:pt x="55" y="174"/>
                  </a:lnTo>
                  <a:lnTo>
                    <a:pt x="51" y="171"/>
                  </a:lnTo>
                  <a:lnTo>
                    <a:pt x="48" y="164"/>
                  </a:lnTo>
                  <a:lnTo>
                    <a:pt x="14" y="116"/>
                  </a:lnTo>
                  <a:close/>
                </a:path>
              </a:pathLst>
            </a:custGeom>
            <a:solidFill>
              <a:srgbClr val="A4CA95"/>
            </a:solidFill>
            <a:ln w="9525">
              <a:noFill/>
              <a:round/>
              <a:headEnd/>
              <a:tailEnd/>
            </a:ln>
          </p:spPr>
          <p:txBody>
            <a:bodyPr/>
            <a:lstStyle/>
            <a:p>
              <a:endParaRPr lang="en-US"/>
            </a:p>
          </p:txBody>
        </p:sp>
        <p:sp>
          <p:nvSpPr>
            <p:cNvPr id="3094" name="Freeform 815"/>
            <p:cNvSpPr>
              <a:spLocks/>
            </p:cNvSpPr>
            <p:nvPr/>
          </p:nvSpPr>
          <p:spPr bwMode="gray">
            <a:xfrm>
              <a:off x="1753" y="3452"/>
              <a:ext cx="32" cy="22"/>
            </a:xfrm>
            <a:custGeom>
              <a:avLst/>
              <a:gdLst>
                <a:gd name="T0" fmla="*/ 14 w 32"/>
                <a:gd name="T1" fmla="*/ 4 h 25"/>
                <a:gd name="T2" fmla="*/ 17 w 32"/>
                <a:gd name="T3" fmla="*/ 4 h 25"/>
                <a:gd name="T4" fmla="*/ 23 w 32"/>
                <a:gd name="T5" fmla="*/ 4 h 25"/>
                <a:gd name="T6" fmla="*/ 24 w 32"/>
                <a:gd name="T7" fmla="*/ 0 h 25"/>
                <a:gd name="T8" fmla="*/ 24 w 32"/>
                <a:gd name="T9" fmla="*/ 4 h 25"/>
                <a:gd name="T10" fmla="*/ 28 w 32"/>
                <a:gd name="T11" fmla="*/ 4 h 25"/>
                <a:gd name="T12" fmla="*/ 28 w 32"/>
                <a:gd name="T13" fmla="*/ 4 h 25"/>
                <a:gd name="T14" fmla="*/ 32 w 32"/>
                <a:gd name="T15" fmla="*/ 4 h 25"/>
                <a:gd name="T16" fmla="*/ 32 w 32"/>
                <a:gd name="T17" fmla="*/ 7 h 25"/>
                <a:gd name="T18" fmla="*/ 28 w 32"/>
                <a:gd name="T19" fmla="*/ 8 h 25"/>
                <a:gd name="T20" fmla="*/ 24 w 32"/>
                <a:gd name="T21" fmla="*/ 9 h 25"/>
                <a:gd name="T22" fmla="*/ 23 w 32"/>
                <a:gd name="T23" fmla="*/ 9 h 25"/>
                <a:gd name="T24" fmla="*/ 19 w 32"/>
                <a:gd name="T25" fmla="*/ 10 h 25"/>
                <a:gd name="T26" fmla="*/ 17 w 32"/>
                <a:gd name="T27" fmla="*/ 10 h 25"/>
                <a:gd name="T28" fmla="*/ 10 w 32"/>
                <a:gd name="T29" fmla="*/ 10 h 25"/>
                <a:gd name="T30" fmla="*/ 2 w 32"/>
                <a:gd name="T31" fmla="*/ 10 h 25"/>
                <a:gd name="T32" fmla="*/ 5 w 32"/>
                <a:gd name="T33" fmla="*/ 8 h 25"/>
                <a:gd name="T34" fmla="*/ 5 w 32"/>
                <a:gd name="T35" fmla="*/ 7 h 25"/>
                <a:gd name="T36" fmla="*/ 0 w 32"/>
                <a:gd name="T37" fmla="*/ 5 h 25"/>
                <a:gd name="T38" fmla="*/ 2 w 32"/>
                <a:gd name="T39" fmla="*/ 4 h 25"/>
                <a:gd name="T40" fmla="*/ 5 w 32"/>
                <a:gd name="T41" fmla="*/ 4 h 25"/>
                <a:gd name="T42" fmla="*/ 0 w 32"/>
                <a:gd name="T43" fmla="*/ 4 h 25"/>
                <a:gd name="T44" fmla="*/ 2 w 32"/>
                <a:gd name="T45" fmla="*/ 4 h 25"/>
                <a:gd name="T46" fmla="*/ 5 w 32"/>
                <a:gd name="T47" fmla="*/ 0 h 25"/>
                <a:gd name="T48" fmla="*/ 10 w 32"/>
                <a:gd name="T49" fmla="*/ 2 h 25"/>
                <a:gd name="T50" fmla="*/ 14 w 32"/>
                <a:gd name="T51" fmla="*/ 4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25"/>
                <a:gd name="T80" fmla="*/ 32 w 32"/>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25">
                  <a:moveTo>
                    <a:pt x="14" y="9"/>
                  </a:moveTo>
                  <a:lnTo>
                    <a:pt x="17" y="8"/>
                  </a:lnTo>
                  <a:lnTo>
                    <a:pt x="23" y="6"/>
                  </a:lnTo>
                  <a:lnTo>
                    <a:pt x="24" y="0"/>
                  </a:lnTo>
                  <a:lnTo>
                    <a:pt x="24" y="6"/>
                  </a:lnTo>
                  <a:lnTo>
                    <a:pt x="28" y="8"/>
                  </a:lnTo>
                  <a:lnTo>
                    <a:pt x="28" y="9"/>
                  </a:lnTo>
                  <a:lnTo>
                    <a:pt x="32" y="11"/>
                  </a:lnTo>
                  <a:lnTo>
                    <a:pt x="32" y="16"/>
                  </a:lnTo>
                  <a:lnTo>
                    <a:pt x="28" y="18"/>
                  </a:lnTo>
                  <a:lnTo>
                    <a:pt x="24" y="20"/>
                  </a:lnTo>
                  <a:lnTo>
                    <a:pt x="23" y="20"/>
                  </a:lnTo>
                  <a:lnTo>
                    <a:pt x="19" y="25"/>
                  </a:lnTo>
                  <a:lnTo>
                    <a:pt x="17" y="25"/>
                  </a:lnTo>
                  <a:lnTo>
                    <a:pt x="10" y="23"/>
                  </a:lnTo>
                  <a:lnTo>
                    <a:pt x="2" y="23"/>
                  </a:lnTo>
                  <a:lnTo>
                    <a:pt x="5" y="18"/>
                  </a:lnTo>
                  <a:lnTo>
                    <a:pt x="5" y="16"/>
                  </a:lnTo>
                  <a:lnTo>
                    <a:pt x="0" y="13"/>
                  </a:lnTo>
                  <a:lnTo>
                    <a:pt x="2" y="11"/>
                  </a:lnTo>
                  <a:lnTo>
                    <a:pt x="5" y="9"/>
                  </a:lnTo>
                  <a:lnTo>
                    <a:pt x="0" y="8"/>
                  </a:lnTo>
                  <a:lnTo>
                    <a:pt x="2" y="6"/>
                  </a:lnTo>
                  <a:lnTo>
                    <a:pt x="5" y="0"/>
                  </a:lnTo>
                  <a:lnTo>
                    <a:pt x="10" y="2"/>
                  </a:lnTo>
                  <a:lnTo>
                    <a:pt x="14" y="9"/>
                  </a:lnTo>
                  <a:close/>
                </a:path>
              </a:pathLst>
            </a:custGeom>
            <a:solidFill>
              <a:srgbClr val="A4CA95"/>
            </a:solidFill>
            <a:ln w="9525">
              <a:noFill/>
              <a:round/>
              <a:headEnd/>
              <a:tailEnd/>
            </a:ln>
          </p:spPr>
          <p:txBody>
            <a:bodyPr/>
            <a:lstStyle/>
            <a:p>
              <a:endParaRPr lang="en-US"/>
            </a:p>
          </p:txBody>
        </p:sp>
        <p:sp>
          <p:nvSpPr>
            <p:cNvPr id="3095" name="Freeform 816"/>
            <p:cNvSpPr>
              <a:spLocks/>
            </p:cNvSpPr>
            <p:nvPr/>
          </p:nvSpPr>
          <p:spPr bwMode="gray">
            <a:xfrm>
              <a:off x="1767" y="3407"/>
              <a:ext cx="5" cy="12"/>
            </a:xfrm>
            <a:custGeom>
              <a:avLst/>
              <a:gdLst>
                <a:gd name="T0" fmla="*/ 0 w 5"/>
                <a:gd name="T1" fmla="*/ 6 h 13"/>
                <a:gd name="T2" fmla="*/ 0 w 5"/>
                <a:gd name="T3" fmla="*/ 6 h 13"/>
                <a:gd name="T4" fmla="*/ 3 w 5"/>
                <a:gd name="T5" fmla="*/ 6 h 13"/>
                <a:gd name="T6" fmla="*/ 5 w 5"/>
                <a:gd name="T7" fmla="*/ 6 h 13"/>
                <a:gd name="T8" fmla="*/ 5 w 5"/>
                <a:gd name="T9" fmla="*/ 4 h 13"/>
                <a:gd name="T10" fmla="*/ 3 w 5"/>
                <a:gd name="T11" fmla="*/ 0 h 13"/>
                <a:gd name="T12" fmla="*/ 0 w 5"/>
                <a:gd name="T13" fmla="*/ 4 h 13"/>
                <a:gd name="T14" fmla="*/ 0 w 5"/>
                <a:gd name="T15" fmla="*/ 6 h 1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3"/>
                <a:gd name="T26" fmla="*/ 5 w 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3">
                  <a:moveTo>
                    <a:pt x="0" y="6"/>
                  </a:moveTo>
                  <a:lnTo>
                    <a:pt x="0" y="7"/>
                  </a:lnTo>
                  <a:lnTo>
                    <a:pt x="3" y="13"/>
                  </a:lnTo>
                  <a:lnTo>
                    <a:pt x="5" y="6"/>
                  </a:lnTo>
                  <a:lnTo>
                    <a:pt x="5" y="4"/>
                  </a:lnTo>
                  <a:lnTo>
                    <a:pt x="3" y="0"/>
                  </a:lnTo>
                  <a:lnTo>
                    <a:pt x="0" y="4"/>
                  </a:lnTo>
                  <a:lnTo>
                    <a:pt x="0" y="6"/>
                  </a:lnTo>
                  <a:close/>
                </a:path>
              </a:pathLst>
            </a:custGeom>
            <a:solidFill>
              <a:srgbClr val="A4CA95"/>
            </a:solidFill>
            <a:ln w="9525">
              <a:noFill/>
              <a:round/>
              <a:headEnd/>
              <a:tailEnd/>
            </a:ln>
          </p:spPr>
          <p:txBody>
            <a:bodyPr/>
            <a:lstStyle/>
            <a:p>
              <a:endParaRPr lang="en-US"/>
            </a:p>
          </p:txBody>
        </p:sp>
        <p:sp>
          <p:nvSpPr>
            <p:cNvPr id="3096" name="Freeform 817"/>
            <p:cNvSpPr>
              <a:spLocks/>
            </p:cNvSpPr>
            <p:nvPr/>
          </p:nvSpPr>
          <p:spPr bwMode="gray">
            <a:xfrm>
              <a:off x="1770" y="3425"/>
              <a:ext cx="6" cy="2"/>
            </a:xfrm>
            <a:custGeom>
              <a:avLst/>
              <a:gdLst>
                <a:gd name="T0" fmla="*/ 2 w 6"/>
                <a:gd name="T1" fmla="*/ 1 h 3"/>
                <a:gd name="T2" fmla="*/ 2 w 6"/>
                <a:gd name="T3" fmla="*/ 1 h 3"/>
                <a:gd name="T4" fmla="*/ 6 w 6"/>
                <a:gd name="T5" fmla="*/ 1 h 3"/>
                <a:gd name="T6" fmla="*/ 6 w 6"/>
                <a:gd name="T7" fmla="*/ 0 h 3"/>
                <a:gd name="T8" fmla="*/ 0 w 6"/>
                <a:gd name="T9" fmla="*/ 0 h 3"/>
                <a:gd name="T10" fmla="*/ 2 w 6"/>
                <a:gd name="T11" fmla="*/ 1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2" y="1"/>
                  </a:moveTo>
                  <a:lnTo>
                    <a:pt x="2" y="3"/>
                  </a:lnTo>
                  <a:lnTo>
                    <a:pt x="6" y="1"/>
                  </a:lnTo>
                  <a:lnTo>
                    <a:pt x="6" y="0"/>
                  </a:lnTo>
                  <a:lnTo>
                    <a:pt x="0" y="0"/>
                  </a:lnTo>
                  <a:lnTo>
                    <a:pt x="2" y="1"/>
                  </a:lnTo>
                  <a:close/>
                </a:path>
              </a:pathLst>
            </a:custGeom>
            <a:solidFill>
              <a:srgbClr val="A4CA95"/>
            </a:solidFill>
            <a:ln w="9525">
              <a:noFill/>
              <a:round/>
              <a:headEnd/>
              <a:tailEnd/>
            </a:ln>
          </p:spPr>
          <p:txBody>
            <a:bodyPr/>
            <a:lstStyle/>
            <a:p>
              <a:endParaRPr lang="en-US"/>
            </a:p>
          </p:txBody>
        </p:sp>
        <p:sp>
          <p:nvSpPr>
            <p:cNvPr id="3097" name="Freeform 818"/>
            <p:cNvSpPr>
              <a:spLocks/>
            </p:cNvSpPr>
            <p:nvPr/>
          </p:nvSpPr>
          <p:spPr bwMode="gray">
            <a:xfrm>
              <a:off x="1563" y="3257"/>
              <a:ext cx="90" cy="113"/>
            </a:xfrm>
            <a:custGeom>
              <a:avLst/>
              <a:gdLst>
                <a:gd name="T0" fmla="*/ 23 w 90"/>
                <a:gd name="T1" fmla="*/ 12 h 129"/>
                <a:gd name="T2" fmla="*/ 20 w 90"/>
                <a:gd name="T3" fmla="*/ 11 h 129"/>
                <a:gd name="T4" fmla="*/ 25 w 90"/>
                <a:gd name="T5" fmla="*/ 9 h 129"/>
                <a:gd name="T6" fmla="*/ 28 w 90"/>
                <a:gd name="T7" fmla="*/ 9 h 129"/>
                <a:gd name="T8" fmla="*/ 32 w 90"/>
                <a:gd name="T9" fmla="*/ 5 h 129"/>
                <a:gd name="T10" fmla="*/ 37 w 90"/>
                <a:gd name="T11" fmla="*/ 4 h 129"/>
                <a:gd name="T12" fmla="*/ 48 w 90"/>
                <a:gd name="T13" fmla="*/ 4 h 129"/>
                <a:gd name="T14" fmla="*/ 53 w 90"/>
                <a:gd name="T15" fmla="*/ 4 h 129"/>
                <a:gd name="T16" fmla="*/ 62 w 90"/>
                <a:gd name="T17" fmla="*/ 0 h 129"/>
                <a:gd name="T18" fmla="*/ 70 w 90"/>
                <a:gd name="T19" fmla="*/ 4 h 129"/>
                <a:gd name="T20" fmla="*/ 76 w 90"/>
                <a:gd name="T21" fmla="*/ 5 h 129"/>
                <a:gd name="T22" fmla="*/ 83 w 90"/>
                <a:gd name="T23" fmla="*/ 5 h 129"/>
                <a:gd name="T24" fmla="*/ 88 w 90"/>
                <a:gd name="T25" fmla="*/ 9 h 129"/>
                <a:gd name="T26" fmla="*/ 90 w 90"/>
                <a:gd name="T27" fmla="*/ 11 h 129"/>
                <a:gd name="T28" fmla="*/ 83 w 90"/>
                <a:gd name="T29" fmla="*/ 13 h 129"/>
                <a:gd name="T30" fmla="*/ 70 w 90"/>
                <a:gd name="T31" fmla="*/ 16 h 129"/>
                <a:gd name="T32" fmla="*/ 65 w 90"/>
                <a:gd name="T33" fmla="*/ 20 h 129"/>
                <a:gd name="T34" fmla="*/ 76 w 90"/>
                <a:gd name="T35" fmla="*/ 17 h 129"/>
                <a:gd name="T36" fmla="*/ 79 w 90"/>
                <a:gd name="T37" fmla="*/ 20 h 129"/>
                <a:gd name="T38" fmla="*/ 70 w 90"/>
                <a:gd name="T39" fmla="*/ 21 h 129"/>
                <a:gd name="T40" fmla="*/ 69 w 90"/>
                <a:gd name="T41" fmla="*/ 25 h 129"/>
                <a:gd name="T42" fmla="*/ 65 w 90"/>
                <a:gd name="T43" fmla="*/ 25 h 129"/>
                <a:gd name="T44" fmla="*/ 65 w 90"/>
                <a:gd name="T45" fmla="*/ 27 h 129"/>
                <a:gd name="T46" fmla="*/ 62 w 90"/>
                <a:gd name="T47" fmla="*/ 30 h 129"/>
                <a:gd name="T48" fmla="*/ 56 w 90"/>
                <a:gd name="T49" fmla="*/ 30 h 129"/>
                <a:gd name="T50" fmla="*/ 51 w 90"/>
                <a:gd name="T51" fmla="*/ 32 h 129"/>
                <a:gd name="T52" fmla="*/ 51 w 90"/>
                <a:gd name="T53" fmla="*/ 34 h 129"/>
                <a:gd name="T54" fmla="*/ 51 w 90"/>
                <a:gd name="T55" fmla="*/ 35 h 129"/>
                <a:gd name="T56" fmla="*/ 51 w 90"/>
                <a:gd name="T57" fmla="*/ 39 h 129"/>
                <a:gd name="T58" fmla="*/ 51 w 90"/>
                <a:gd name="T59" fmla="*/ 40 h 129"/>
                <a:gd name="T60" fmla="*/ 39 w 90"/>
                <a:gd name="T61" fmla="*/ 44 h 129"/>
                <a:gd name="T62" fmla="*/ 39 w 90"/>
                <a:gd name="T63" fmla="*/ 47 h 129"/>
                <a:gd name="T64" fmla="*/ 48 w 90"/>
                <a:gd name="T65" fmla="*/ 47 h 129"/>
                <a:gd name="T66" fmla="*/ 39 w 90"/>
                <a:gd name="T67" fmla="*/ 49 h 129"/>
                <a:gd name="T68" fmla="*/ 32 w 90"/>
                <a:gd name="T69" fmla="*/ 50 h 129"/>
                <a:gd name="T70" fmla="*/ 32 w 90"/>
                <a:gd name="T71" fmla="*/ 48 h 129"/>
                <a:gd name="T72" fmla="*/ 25 w 90"/>
                <a:gd name="T73" fmla="*/ 49 h 129"/>
                <a:gd name="T74" fmla="*/ 20 w 90"/>
                <a:gd name="T75" fmla="*/ 50 h 129"/>
                <a:gd name="T76" fmla="*/ 14 w 90"/>
                <a:gd name="T77" fmla="*/ 49 h 129"/>
                <a:gd name="T78" fmla="*/ 11 w 90"/>
                <a:gd name="T79" fmla="*/ 46 h 129"/>
                <a:gd name="T80" fmla="*/ 20 w 90"/>
                <a:gd name="T81" fmla="*/ 46 h 129"/>
                <a:gd name="T82" fmla="*/ 16 w 90"/>
                <a:gd name="T83" fmla="*/ 40 h 129"/>
                <a:gd name="T84" fmla="*/ 20 w 90"/>
                <a:gd name="T85" fmla="*/ 44 h 129"/>
                <a:gd name="T86" fmla="*/ 20 w 90"/>
                <a:gd name="T87" fmla="*/ 40 h 129"/>
                <a:gd name="T88" fmla="*/ 20 w 90"/>
                <a:gd name="T89" fmla="*/ 36 h 129"/>
                <a:gd name="T90" fmla="*/ 28 w 90"/>
                <a:gd name="T91" fmla="*/ 35 h 129"/>
                <a:gd name="T92" fmla="*/ 23 w 90"/>
                <a:gd name="T93" fmla="*/ 34 h 129"/>
                <a:gd name="T94" fmla="*/ 23 w 90"/>
                <a:gd name="T95" fmla="*/ 31 h 129"/>
                <a:gd name="T96" fmla="*/ 23 w 90"/>
                <a:gd name="T97" fmla="*/ 27 h 129"/>
                <a:gd name="T98" fmla="*/ 20 w 90"/>
                <a:gd name="T99" fmla="*/ 26 h 129"/>
                <a:gd name="T100" fmla="*/ 25 w 90"/>
                <a:gd name="T101" fmla="*/ 26 h 129"/>
                <a:gd name="T102" fmla="*/ 32 w 90"/>
                <a:gd name="T103" fmla="*/ 25 h 129"/>
                <a:gd name="T104" fmla="*/ 39 w 90"/>
                <a:gd name="T105" fmla="*/ 23 h 129"/>
                <a:gd name="T106" fmla="*/ 48 w 90"/>
                <a:gd name="T107" fmla="*/ 21 h 129"/>
                <a:gd name="T108" fmla="*/ 37 w 90"/>
                <a:gd name="T109" fmla="*/ 21 h 129"/>
                <a:gd name="T110" fmla="*/ 28 w 90"/>
                <a:gd name="T111" fmla="*/ 23 h 129"/>
                <a:gd name="T112" fmla="*/ 16 w 90"/>
                <a:gd name="T113" fmla="*/ 23 h 129"/>
                <a:gd name="T114" fmla="*/ 14 w 90"/>
                <a:gd name="T115" fmla="*/ 20 h 129"/>
                <a:gd name="T116" fmla="*/ 6 w 90"/>
                <a:gd name="T117" fmla="*/ 20 h 129"/>
                <a:gd name="T118" fmla="*/ 11 w 90"/>
                <a:gd name="T119" fmla="*/ 17 h 129"/>
                <a:gd name="T120" fmla="*/ 0 w 90"/>
                <a:gd name="T121" fmla="*/ 16 h 129"/>
                <a:gd name="T122" fmla="*/ 14 w 90"/>
                <a:gd name="T123" fmla="*/ 11 h 129"/>
                <a:gd name="T124" fmla="*/ 16 w 90"/>
                <a:gd name="T125" fmla="*/ 12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129"/>
                <a:gd name="T191" fmla="*/ 90 w 90"/>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129">
                  <a:moveTo>
                    <a:pt x="20" y="35"/>
                  </a:moveTo>
                  <a:lnTo>
                    <a:pt x="23" y="30"/>
                  </a:lnTo>
                  <a:lnTo>
                    <a:pt x="25" y="28"/>
                  </a:lnTo>
                  <a:lnTo>
                    <a:pt x="20" y="27"/>
                  </a:lnTo>
                  <a:lnTo>
                    <a:pt x="23" y="23"/>
                  </a:lnTo>
                  <a:lnTo>
                    <a:pt x="25" y="21"/>
                  </a:lnTo>
                  <a:lnTo>
                    <a:pt x="28" y="21"/>
                  </a:lnTo>
                  <a:lnTo>
                    <a:pt x="28" y="20"/>
                  </a:lnTo>
                  <a:lnTo>
                    <a:pt x="28" y="14"/>
                  </a:lnTo>
                  <a:lnTo>
                    <a:pt x="32" y="12"/>
                  </a:lnTo>
                  <a:lnTo>
                    <a:pt x="34" y="7"/>
                  </a:lnTo>
                  <a:lnTo>
                    <a:pt x="37" y="7"/>
                  </a:lnTo>
                  <a:lnTo>
                    <a:pt x="42" y="7"/>
                  </a:lnTo>
                  <a:lnTo>
                    <a:pt x="48" y="7"/>
                  </a:lnTo>
                  <a:lnTo>
                    <a:pt x="51" y="5"/>
                  </a:lnTo>
                  <a:lnTo>
                    <a:pt x="53" y="5"/>
                  </a:lnTo>
                  <a:lnTo>
                    <a:pt x="60" y="0"/>
                  </a:lnTo>
                  <a:lnTo>
                    <a:pt x="62" y="0"/>
                  </a:lnTo>
                  <a:lnTo>
                    <a:pt x="65" y="4"/>
                  </a:lnTo>
                  <a:lnTo>
                    <a:pt x="70" y="5"/>
                  </a:lnTo>
                  <a:lnTo>
                    <a:pt x="76" y="7"/>
                  </a:lnTo>
                  <a:lnTo>
                    <a:pt x="76" y="12"/>
                  </a:lnTo>
                  <a:lnTo>
                    <a:pt x="74" y="14"/>
                  </a:lnTo>
                  <a:lnTo>
                    <a:pt x="83" y="12"/>
                  </a:lnTo>
                  <a:lnTo>
                    <a:pt x="85" y="16"/>
                  </a:lnTo>
                  <a:lnTo>
                    <a:pt x="88" y="20"/>
                  </a:lnTo>
                  <a:lnTo>
                    <a:pt x="90" y="21"/>
                  </a:lnTo>
                  <a:lnTo>
                    <a:pt x="90" y="27"/>
                  </a:lnTo>
                  <a:lnTo>
                    <a:pt x="88" y="30"/>
                  </a:lnTo>
                  <a:lnTo>
                    <a:pt x="83" y="32"/>
                  </a:lnTo>
                  <a:lnTo>
                    <a:pt x="79" y="37"/>
                  </a:lnTo>
                  <a:lnTo>
                    <a:pt x="70" y="39"/>
                  </a:lnTo>
                  <a:lnTo>
                    <a:pt x="69" y="44"/>
                  </a:lnTo>
                  <a:lnTo>
                    <a:pt x="65" y="50"/>
                  </a:lnTo>
                  <a:lnTo>
                    <a:pt x="70" y="50"/>
                  </a:lnTo>
                  <a:lnTo>
                    <a:pt x="76" y="42"/>
                  </a:lnTo>
                  <a:lnTo>
                    <a:pt x="79" y="39"/>
                  </a:lnTo>
                  <a:lnTo>
                    <a:pt x="79" y="50"/>
                  </a:lnTo>
                  <a:lnTo>
                    <a:pt x="76" y="51"/>
                  </a:lnTo>
                  <a:lnTo>
                    <a:pt x="70" y="53"/>
                  </a:lnTo>
                  <a:lnTo>
                    <a:pt x="70" y="58"/>
                  </a:lnTo>
                  <a:lnTo>
                    <a:pt x="69" y="62"/>
                  </a:lnTo>
                  <a:lnTo>
                    <a:pt x="69" y="65"/>
                  </a:lnTo>
                  <a:lnTo>
                    <a:pt x="65" y="62"/>
                  </a:lnTo>
                  <a:lnTo>
                    <a:pt x="65" y="67"/>
                  </a:lnTo>
                  <a:lnTo>
                    <a:pt x="65" y="69"/>
                  </a:lnTo>
                  <a:lnTo>
                    <a:pt x="60" y="67"/>
                  </a:lnTo>
                  <a:lnTo>
                    <a:pt x="62" y="74"/>
                  </a:lnTo>
                  <a:lnTo>
                    <a:pt x="60" y="78"/>
                  </a:lnTo>
                  <a:lnTo>
                    <a:pt x="56" y="74"/>
                  </a:lnTo>
                  <a:lnTo>
                    <a:pt x="53" y="76"/>
                  </a:lnTo>
                  <a:lnTo>
                    <a:pt x="51" y="81"/>
                  </a:lnTo>
                  <a:lnTo>
                    <a:pt x="46" y="83"/>
                  </a:lnTo>
                  <a:lnTo>
                    <a:pt x="51" y="85"/>
                  </a:lnTo>
                  <a:lnTo>
                    <a:pt x="46" y="88"/>
                  </a:lnTo>
                  <a:lnTo>
                    <a:pt x="51" y="90"/>
                  </a:lnTo>
                  <a:lnTo>
                    <a:pt x="51" y="92"/>
                  </a:lnTo>
                  <a:lnTo>
                    <a:pt x="51" y="97"/>
                  </a:lnTo>
                  <a:lnTo>
                    <a:pt x="48" y="99"/>
                  </a:lnTo>
                  <a:lnTo>
                    <a:pt x="51" y="101"/>
                  </a:lnTo>
                  <a:lnTo>
                    <a:pt x="46" y="108"/>
                  </a:lnTo>
                  <a:lnTo>
                    <a:pt x="39" y="110"/>
                  </a:lnTo>
                  <a:lnTo>
                    <a:pt x="37" y="117"/>
                  </a:lnTo>
                  <a:lnTo>
                    <a:pt x="39" y="120"/>
                  </a:lnTo>
                  <a:lnTo>
                    <a:pt x="46" y="117"/>
                  </a:lnTo>
                  <a:lnTo>
                    <a:pt x="48" y="120"/>
                  </a:lnTo>
                  <a:lnTo>
                    <a:pt x="42" y="122"/>
                  </a:lnTo>
                  <a:lnTo>
                    <a:pt x="39" y="124"/>
                  </a:lnTo>
                  <a:lnTo>
                    <a:pt x="34" y="129"/>
                  </a:lnTo>
                  <a:lnTo>
                    <a:pt x="32" y="127"/>
                  </a:lnTo>
                  <a:lnTo>
                    <a:pt x="32" y="124"/>
                  </a:lnTo>
                  <a:lnTo>
                    <a:pt x="32" y="122"/>
                  </a:lnTo>
                  <a:lnTo>
                    <a:pt x="28" y="122"/>
                  </a:lnTo>
                  <a:lnTo>
                    <a:pt x="25" y="124"/>
                  </a:lnTo>
                  <a:lnTo>
                    <a:pt x="25" y="129"/>
                  </a:lnTo>
                  <a:lnTo>
                    <a:pt x="20" y="127"/>
                  </a:lnTo>
                  <a:lnTo>
                    <a:pt x="16" y="124"/>
                  </a:lnTo>
                  <a:lnTo>
                    <a:pt x="14" y="124"/>
                  </a:lnTo>
                  <a:lnTo>
                    <a:pt x="11" y="124"/>
                  </a:lnTo>
                  <a:lnTo>
                    <a:pt x="11" y="117"/>
                  </a:lnTo>
                  <a:lnTo>
                    <a:pt x="16" y="115"/>
                  </a:lnTo>
                  <a:lnTo>
                    <a:pt x="20" y="115"/>
                  </a:lnTo>
                  <a:lnTo>
                    <a:pt x="14" y="110"/>
                  </a:lnTo>
                  <a:lnTo>
                    <a:pt x="16" y="104"/>
                  </a:lnTo>
                  <a:lnTo>
                    <a:pt x="20" y="106"/>
                  </a:lnTo>
                  <a:lnTo>
                    <a:pt x="20" y="110"/>
                  </a:lnTo>
                  <a:lnTo>
                    <a:pt x="23" y="104"/>
                  </a:lnTo>
                  <a:lnTo>
                    <a:pt x="20" y="99"/>
                  </a:lnTo>
                  <a:lnTo>
                    <a:pt x="20" y="97"/>
                  </a:lnTo>
                  <a:lnTo>
                    <a:pt x="20" y="92"/>
                  </a:lnTo>
                  <a:lnTo>
                    <a:pt x="25" y="90"/>
                  </a:lnTo>
                  <a:lnTo>
                    <a:pt x="28" y="90"/>
                  </a:lnTo>
                  <a:lnTo>
                    <a:pt x="25" y="85"/>
                  </a:lnTo>
                  <a:lnTo>
                    <a:pt x="23" y="85"/>
                  </a:lnTo>
                  <a:lnTo>
                    <a:pt x="23" y="81"/>
                  </a:lnTo>
                  <a:lnTo>
                    <a:pt x="23" y="78"/>
                  </a:lnTo>
                  <a:lnTo>
                    <a:pt x="23" y="74"/>
                  </a:lnTo>
                  <a:lnTo>
                    <a:pt x="23" y="69"/>
                  </a:lnTo>
                  <a:lnTo>
                    <a:pt x="23" y="67"/>
                  </a:lnTo>
                  <a:lnTo>
                    <a:pt x="20" y="65"/>
                  </a:lnTo>
                  <a:lnTo>
                    <a:pt x="23" y="62"/>
                  </a:lnTo>
                  <a:lnTo>
                    <a:pt x="25" y="65"/>
                  </a:lnTo>
                  <a:lnTo>
                    <a:pt x="32" y="65"/>
                  </a:lnTo>
                  <a:lnTo>
                    <a:pt x="32" y="62"/>
                  </a:lnTo>
                  <a:lnTo>
                    <a:pt x="34" y="60"/>
                  </a:lnTo>
                  <a:lnTo>
                    <a:pt x="39" y="58"/>
                  </a:lnTo>
                  <a:lnTo>
                    <a:pt x="46" y="57"/>
                  </a:lnTo>
                  <a:lnTo>
                    <a:pt x="48" y="53"/>
                  </a:lnTo>
                  <a:lnTo>
                    <a:pt x="46" y="51"/>
                  </a:lnTo>
                  <a:lnTo>
                    <a:pt x="37" y="53"/>
                  </a:lnTo>
                  <a:lnTo>
                    <a:pt x="34" y="57"/>
                  </a:lnTo>
                  <a:lnTo>
                    <a:pt x="28" y="57"/>
                  </a:lnTo>
                  <a:lnTo>
                    <a:pt x="23" y="57"/>
                  </a:lnTo>
                  <a:lnTo>
                    <a:pt x="16" y="57"/>
                  </a:lnTo>
                  <a:lnTo>
                    <a:pt x="14" y="57"/>
                  </a:lnTo>
                  <a:lnTo>
                    <a:pt x="14" y="51"/>
                  </a:lnTo>
                  <a:lnTo>
                    <a:pt x="9" y="51"/>
                  </a:lnTo>
                  <a:lnTo>
                    <a:pt x="6" y="50"/>
                  </a:lnTo>
                  <a:lnTo>
                    <a:pt x="9" y="42"/>
                  </a:lnTo>
                  <a:lnTo>
                    <a:pt x="11" y="42"/>
                  </a:lnTo>
                  <a:lnTo>
                    <a:pt x="2" y="39"/>
                  </a:lnTo>
                  <a:lnTo>
                    <a:pt x="0" y="39"/>
                  </a:lnTo>
                  <a:lnTo>
                    <a:pt x="6" y="32"/>
                  </a:lnTo>
                  <a:lnTo>
                    <a:pt x="14" y="28"/>
                  </a:lnTo>
                  <a:lnTo>
                    <a:pt x="16" y="27"/>
                  </a:lnTo>
                  <a:lnTo>
                    <a:pt x="16" y="30"/>
                  </a:lnTo>
                  <a:lnTo>
                    <a:pt x="20" y="35"/>
                  </a:lnTo>
                  <a:close/>
                </a:path>
              </a:pathLst>
            </a:custGeom>
            <a:solidFill>
              <a:srgbClr val="A4CA95"/>
            </a:solidFill>
            <a:ln w="9525">
              <a:noFill/>
              <a:round/>
              <a:headEnd/>
              <a:tailEnd/>
            </a:ln>
          </p:spPr>
          <p:txBody>
            <a:bodyPr/>
            <a:lstStyle/>
            <a:p>
              <a:endParaRPr lang="en-US"/>
            </a:p>
          </p:txBody>
        </p:sp>
        <p:sp>
          <p:nvSpPr>
            <p:cNvPr id="3098" name="Freeform 819"/>
            <p:cNvSpPr>
              <a:spLocks/>
            </p:cNvSpPr>
            <p:nvPr/>
          </p:nvSpPr>
          <p:spPr bwMode="gray">
            <a:xfrm>
              <a:off x="1554" y="3302"/>
              <a:ext cx="29" cy="42"/>
            </a:xfrm>
            <a:custGeom>
              <a:avLst/>
              <a:gdLst>
                <a:gd name="T0" fmla="*/ 9 w 29"/>
                <a:gd name="T1" fmla="*/ 14 h 48"/>
                <a:gd name="T2" fmla="*/ 9 w 29"/>
                <a:gd name="T3" fmla="*/ 12 h 48"/>
                <a:gd name="T4" fmla="*/ 6 w 29"/>
                <a:gd name="T5" fmla="*/ 11 h 48"/>
                <a:gd name="T6" fmla="*/ 6 w 29"/>
                <a:gd name="T7" fmla="*/ 9 h 48"/>
                <a:gd name="T8" fmla="*/ 9 w 29"/>
                <a:gd name="T9" fmla="*/ 7 h 48"/>
                <a:gd name="T10" fmla="*/ 6 w 29"/>
                <a:gd name="T11" fmla="*/ 6 h 48"/>
                <a:gd name="T12" fmla="*/ 0 w 29"/>
                <a:gd name="T13" fmla="*/ 4 h 48"/>
                <a:gd name="T14" fmla="*/ 4 w 29"/>
                <a:gd name="T15" fmla="*/ 4 h 48"/>
                <a:gd name="T16" fmla="*/ 6 w 29"/>
                <a:gd name="T17" fmla="*/ 4 h 48"/>
                <a:gd name="T18" fmla="*/ 6 w 29"/>
                <a:gd name="T19" fmla="*/ 4 h 48"/>
                <a:gd name="T20" fmla="*/ 9 w 29"/>
                <a:gd name="T21" fmla="*/ 0 h 48"/>
                <a:gd name="T22" fmla="*/ 11 w 29"/>
                <a:gd name="T23" fmla="*/ 0 h 48"/>
                <a:gd name="T24" fmla="*/ 15 w 29"/>
                <a:gd name="T25" fmla="*/ 4 h 48"/>
                <a:gd name="T26" fmla="*/ 20 w 29"/>
                <a:gd name="T27" fmla="*/ 4 h 48"/>
                <a:gd name="T28" fmla="*/ 20 w 29"/>
                <a:gd name="T29" fmla="*/ 4 h 48"/>
                <a:gd name="T30" fmla="*/ 25 w 29"/>
                <a:gd name="T31" fmla="*/ 8 h 48"/>
                <a:gd name="T32" fmla="*/ 23 w 29"/>
                <a:gd name="T33" fmla="*/ 9 h 48"/>
                <a:gd name="T34" fmla="*/ 29 w 29"/>
                <a:gd name="T35" fmla="*/ 10 h 48"/>
                <a:gd name="T36" fmla="*/ 29 w 29"/>
                <a:gd name="T37" fmla="*/ 12 h 48"/>
                <a:gd name="T38" fmla="*/ 25 w 29"/>
                <a:gd name="T39" fmla="*/ 14 h 48"/>
                <a:gd name="T40" fmla="*/ 23 w 29"/>
                <a:gd name="T41" fmla="*/ 18 h 48"/>
                <a:gd name="T42" fmla="*/ 18 w 29"/>
                <a:gd name="T43" fmla="*/ 18 h 48"/>
                <a:gd name="T44" fmla="*/ 11 w 29"/>
                <a:gd name="T45" fmla="*/ 18 h 48"/>
                <a:gd name="T46" fmla="*/ 6 w 29"/>
                <a:gd name="T47" fmla="*/ 16 h 48"/>
                <a:gd name="T48" fmla="*/ 6 w 29"/>
                <a:gd name="T49" fmla="*/ 14 h 48"/>
                <a:gd name="T50" fmla="*/ 9 w 29"/>
                <a:gd name="T51" fmla="*/ 14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48"/>
                <a:gd name="T80" fmla="*/ 29 w 29"/>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48">
                  <a:moveTo>
                    <a:pt x="9" y="34"/>
                  </a:moveTo>
                  <a:lnTo>
                    <a:pt x="9" y="32"/>
                  </a:lnTo>
                  <a:lnTo>
                    <a:pt x="6" y="27"/>
                  </a:lnTo>
                  <a:lnTo>
                    <a:pt x="6" y="20"/>
                  </a:lnTo>
                  <a:lnTo>
                    <a:pt x="9" y="16"/>
                  </a:lnTo>
                  <a:lnTo>
                    <a:pt x="6" y="14"/>
                  </a:lnTo>
                  <a:lnTo>
                    <a:pt x="0" y="11"/>
                  </a:lnTo>
                  <a:lnTo>
                    <a:pt x="4" y="9"/>
                  </a:lnTo>
                  <a:lnTo>
                    <a:pt x="6" y="7"/>
                  </a:lnTo>
                  <a:lnTo>
                    <a:pt x="6" y="6"/>
                  </a:lnTo>
                  <a:lnTo>
                    <a:pt x="9" y="0"/>
                  </a:lnTo>
                  <a:lnTo>
                    <a:pt x="11" y="0"/>
                  </a:lnTo>
                  <a:lnTo>
                    <a:pt x="15" y="6"/>
                  </a:lnTo>
                  <a:lnTo>
                    <a:pt x="20" y="9"/>
                  </a:lnTo>
                  <a:lnTo>
                    <a:pt x="20" y="11"/>
                  </a:lnTo>
                  <a:lnTo>
                    <a:pt x="25" y="18"/>
                  </a:lnTo>
                  <a:lnTo>
                    <a:pt x="23" y="20"/>
                  </a:lnTo>
                  <a:lnTo>
                    <a:pt x="29" y="25"/>
                  </a:lnTo>
                  <a:lnTo>
                    <a:pt x="29" y="30"/>
                  </a:lnTo>
                  <a:lnTo>
                    <a:pt x="25" y="37"/>
                  </a:lnTo>
                  <a:lnTo>
                    <a:pt x="23" y="44"/>
                  </a:lnTo>
                  <a:lnTo>
                    <a:pt x="18" y="48"/>
                  </a:lnTo>
                  <a:lnTo>
                    <a:pt x="11" y="48"/>
                  </a:lnTo>
                  <a:lnTo>
                    <a:pt x="6" y="41"/>
                  </a:lnTo>
                  <a:lnTo>
                    <a:pt x="6" y="37"/>
                  </a:lnTo>
                  <a:lnTo>
                    <a:pt x="9" y="34"/>
                  </a:lnTo>
                  <a:close/>
                </a:path>
              </a:pathLst>
            </a:custGeom>
            <a:solidFill>
              <a:srgbClr val="A4CA95"/>
            </a:solidFill>
            <a:ln w="9525">
              <a:noFill/>
              <a:round/>
              <a:headEnd/>
              <a:tailEnd/>
            </a:ln>
          </p:spPr>
          <p:txBody>
            <a:bodyPr/>
            <a:lstStyle/>
            <a:p>
              <a:endParaRPr lang="en-US"/>
            </a:p>
          </p:txBody>
        </p:sp>
        <p:sp>
          <p:nvSpPr>
            <p:cNvPr id="3099" name="Freeform 820"/>
            <p:cNvSpPr>
              <a:spLocks/>
            </p:cNvSpPr>
            <p:nvPr/>
          </p:nvSpPr>
          <p:spPr bwMode="gray">
            <a:xfrm>
              <a:off x="1549" y="3336"/>
              <a:ext cx="5" cy="8"/>
            </a:xfrm>
            <a:custGeom>
              <a:avLst/>
              <a:gdLst>
                <a:gd name="T0" fmla="*/ 0 w 5"/>
                <a:gd name="T1" fmla="*/ 4 h 9"/>
                <a:gd name="T2" fmla="*/ 0 w 5"/>
                <a:gd name="T3" fmla="*/ 2 h 9"/>
                <a:gd name="T4" fmla="*/ 2 w 5"/>
                <a:gd name="T5" fmla="*/ 0 h 9"/>
                <a:gd name="T6" fmla="*/ 5 w 5"/>
                <a:gd name="T7" fmla="*/ 2 h 9"/>
                <a:gd name="T8" fmla="*/ 5 w 5"/>
                <a:gd name="T9" fmla="*/ 4 h 9"/>
                <a:gd name="T10" fmla="*/ 5 w 5"/>
                <a:gd name="T11" fmla="*/ 4 h 9"/>
                <a:gd name="T12" fmla="*/ 2 w 5"/>
                <a:gd name="T13" fmla="*/ 4 h 9"/>
                <a:gd name="T14" fmla="*/ 0 w 5"/>
                <a:gd name="T15" fmla="*/ 4 h 9"/>
                <a:gd name="T16" fmla="*/ 0 w 5"/>
                <a:gd name="T17" fmla="*/ 4 h 9"/>
                <a:gd name="T18" fmla="*/ 0 w 5"/>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0" y="7"/>
                  </a:moveTo>
                  <a:lnTo>
                    <a:pt x="0" y="2"/>
                  </a:lnTo>
                  <a:lnTo>
                    <a:pt x="2" y="0"/>
                  </a:lnTo>
                  <a:lnTo>
                    <a:pt x="5" y="2"/>
                  </a:lnTo>
                  <a:lnTo>
                    <a:pt x="5" y="5"/>
                  </a:lnTo>
                  <a:lnTo>
                    <a:pt x="5" y="7"/>
                  </a:lnTo>
                  <a:lnTo>
                    <a:pt x="2" y="9"/>
                  </a:lnTo>
                  <a:lnTo>
                    <a:pt x="0" y="9"/>
                  </a:lnTo>
                  <a:lnTo>
                    <a:pt x="0" y="5"/>
                  </a:lnTo>
                  <a:lnTo>
                    <a:pt x="0" y="7"/>
                  </a:lnTo>
                  <a:close/>
                </a:path>
              </a:pathLst>
            </a:custGeom>
            <a:solidFill>
              <a:srgbClr val="A4CA95"/>
            </a:solidFill>
            <a:ln w="9525">
              <a:noFill/>
              <a:round/>
              <a:headEnd/>
              <a:tailEnd/>
            </a:ln>
          </p:spPr>
          <p:txBody>
            <a:bodyPr/>
            <a:lstStyle/>
            <a:p>
              <a:endParaRPr lang="en-US"/>
            </a:p>
          </p:txBody>
        </p:sp>
        <p:sp>
          <p:nvSpPr>
            <p:cNvPr id="3100" name="Freeform 821"/>
            <p:cNvSpPr>
              <a:spLocks/>
            </p:cNvSpPr>
            <p:nvPr/>
          </p:nvSpPr>
          <p:spPr bwMode="gray">
            <a:xfrm>
              <a:off x="1546" y="3311"/>
              <a:ext cx="3" cy="6"/>
            </a:xfrm>
            <a:custGeom>
              <a:avLst/>
              <a:gdLst>
                <a:gd name="T0" fmla="*/ 0 w 3"/>
                <a:gd name="T1" fmla="*/ 3 h 7"/>
                <a:gd name="T2" fmla="*/ 0 w 3"/>
                <a:gd name="T3" fmla="*/ 0 h 7"/>
                <a:gd name="T4" fmla="*/ 3 w 3"/>
                <a:gd name="T5" fmla="*/ 0 h 7"/>
                <a:gd name="T6" fmla="*/ 3 w 3"/>
                <a:gd name="T7" fmla="*/ 3 h 7"/>
                <a:gd name="T8" fmla="*/ 3 w 3"/>
                <a:gd name="T9" fmla="*/ 3 h 7"/>
                <a:gd name="T10" fmla="*/ 3 w 3"/>
                <a:gd name="T11" fmla="*/ 3 h 7"/>
                <a:gd name="T12" fmla="*/ 0 w 3"/>
                <a:gd name="T13" fmla="*/ 3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0" y="7"/>
                  </a:moveTo>
                  <a:lnTo>
                    <a:pt x="0" y="0"/>
                  </a:lnTo>
                  <a:lnTo>
                    <a:pt x="3" y="0"/>
                  </a:lnTo>
                  <a:lnTo>
                    <a:pt x="3" y="3"/>
                  </a:lnTo>
                  <a:lnTo>
                    <a:pt x="3" y="5"/>
                  </a:lnTo>
                  <a:lnTo>
                    <a:pt x="3" y="7"/>
                  </a:lnTo>
                  <a:lnTo>
                    <a:pt x="0" y="7"/>
                  </a:lnTo>
                  <a:close/>
                </a:path>
              </a:pathLst>
            </a:custGeom>
            <a:solidFill>
              <a:srgbClr val="A4CA95"/>
            </a:solidFill>
            <a:ln w="9525">
              <a:noFill/>
              <a:round/>
              <a:headEnd/>
              <a:tailEnd/>
            </a:ln>
          </p:spPr>
          <p:txBody>
            <a:bodyPr/>
            <a:lstStyle/>
            <a:p>
              <a:endParaRPr lang="en-US"/>
            </a:p>
          </p:txBody>
        </p:sp>
        <p:sp>
          <p:nvSpPr>
            <p:cNvPr id="3101" name="Freeform 822"/>
            <p:cNvSpPr>
              <a:spLocks/>
            </p:cNvSpPr>
            <p:nvPr/>
          </p:nvSpPr>
          <p:spPr bwMode="gray">
            <a:xfrm>
              <a:off x="1523" y="3324"/>
              <a:ext cx="23" cy="20"/>
            </a:xfrm>
            <a:custGeom>
              <a:avLst/>
              <a:gdLst>
                <a:gd name="T0" fmla="*/ 9 w 23"/>
                <a:gd name="T1" fmla="*/ 8 h 23"/>
                <a:gd name="T2" fmla="*/ 7 w 23"/>
                <a:gd name="T3" fmla="*/ 6 h 23"/>
                <a:gd name="T4" fmla="*/ 9 w 23"/>
                <a:gd name="T5" fmla="*/ 5 h 23"/>
                <a:gd name="T6" fmla="*/ 7 w 23"/>
                <a:gd name="T7" fmla="*/ 4 h 23"/>
                <a:gd name="T8" fmla="*/ 3 w 23"/>
                <a:gd name="T9" fmla="*/ 3 h 23"/>
                <a:gd name="T10" fmla="*/ 0 w 23"/>
                <a:gd name="T11" fmla="*/ 3 h 23"/>
                <a:gd name="T12" fmla="*/ 7 w 23"/>
                <a:gd name="T13" fmla="*/ 0 h 23"/>
                <a:gd name="T14" fmla="*/ 7 w 23"/>
                <a:gd name="T15" fmla="*/ 2 h 23"/>
                <a:gd name="T16" fmla="*/ 7 w 23"/>
                <a:gd name="T17" fmla="*/ 3 h 23"/>
                <a:gd name="T18" fmla="*/ 12 w 23"/>
                <a:gd name="T19" fmla="*/ 3 h 23"/>
                <a:gd name="T20" fmla="*/ 14 w 23"/>
                <a:gd name="T21" fmla="*/ 3 h 23"/>
                <a:gd name="T22" fmla="*/ 17 w 23"/>
                <a:gd name="T23" fmla="*/ 3 h 23"/>
                <a:gd name="T24" fmla="*/ 17 w 23"/>
                <a:gd name="T25" fmla="*/ 4 h 23"/>
                <a:gd name="T26" fmla="*/ 21 w 23"/>
                <a:gd name="T27" fmla="*/ 5 h 23"/>
                <a:gd name="T28" fmla="*/ 23 w 23"/>
                <a:gd name="T29" fmla="*/ 6 h 23"/>
                <a:gd name="T30" fmla="*/ 21 w 23"/>
                <a:gd name="T31" fmla="*/ 9 h 23"/>
                <a:gd name="T32" fmla="*/ 17 w 23"/>
                <a:gd name="T33" fmla="*/ 8 h 23"/>
                <a:gd name="T34" fmla="*/ 14 w 23"/>
                <a:gd name="T35" fmla="*/ 8 h 23"/>
                <a:gd name="T36" fmla="*/ 12 w 23"/>
                <a:gd name="T37" fmla="*/ 8 h 23"/>
                <a:gd name="T38" fmla="*/ 12 w 23"/>
                <a:gd name="T39" fmla="*/ 6 h 23"/>
                <a:gd name="T40" fmla="*/ 9 w 23"/>
                <a:gd name="T41" fmla="*/ 8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3"/>
                <a:gd name="T65" fmla="*/ 23 w 2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3">
                  <a:moveTo>
                    <a:pt x="9" y="19"/>
                  </a:moveTo>
                  <a:lnTo>
                    <a:pt x="7" y="16"/>
                  </a:lnTo>
                  <a:lnTo>
                    <a:pt x="9" y="14"/>
                  </a:lnTo>
                  <a:lnTo>
                    <a:pt x="7" y="12"/>
                  </a:lnTo>
                  <a:lnTo>
                    <a:pt x="3" y="9"/>
                  </a:lnTo>
                  <a:lnTo>
                    <a:pt x="0" y="5"/>
                  </a:lnTo>
                  <a:lnTo>
                    <a:pt x="7" y="0"/>
                  </a:lnTo>
                  <a:lnTo>
                    <a:pt x="7" y="2"/>
                  </a:lnTo>
                  <a:lnTo>
                    <a:pt x="7" y="5"/>
                  </a:lnTo>
                  <a:lnTo>
                    <a:pt x="12" y="5"/>
                  </a:lnTo>
                  <a:lnTo>
                    <a:pt x="14" y="5"/>
                  </a:lnTo>
                  <a:lnTo>
                    <a:pt x="17" y="9"/>
                  </a:lnTo>
                  <a:lnTo>
                    <a:pt x="17" y="12"/>
                  </a:lnTo>
                  <a:lnTo>
                    <a:pt x="21" y="14"/>
                  </a:lnTo>
                  <a:lnTo>
                    <a:pt x="23" y="16"/>
                  </a:lnTo>
                  <a:lnTo>
                    <a:pt x="21" y="23"/>
                  </a:lnTo>
                  <a:lnTo>
                    <a:pt x="17" y="21"/>
                  </a:lnTo>
                  <a:lnTo>
                    <a:pt x="14" y="19"/>
                  </a:lnTo>
                  <a:lnTo>
                    <a:pt x="12" y="19"/>
                  </a:lnTo>
                  <a:lnTo>
                    <a:pt x="12" y="16"/>
                  </a:lnTo>
                  <a:lnTo>
                    <a:pt x="9" y="19"/>
                  </a:lnTo>
                  <a:close/>
                </a:path>
              </a:pathLst>
            </a:custGeom>
            <a:solidFill>
              <a:srgbClr val="A4CA95"/>
            </a:solidFill>
            <a:ln w="9525">
              <a:noFill/>
              <a:round/>
              <a:headEnd/>
              <a:tailEnd/>
            </a:ln>
          </p:spPr>
          <p:txBody>
            <a:bodyPr/>
            <a:lstStyle/>
            <a:p>
              <a:endParaRPr lang="en-US"/>
            </a:p>
          </p:txBody>
        </p:sp>
        <p:sp>
          <p:nvSpPr>
            <p:cNvPr id="3102" name="Freeform 823"/>
            <p:cNvSpPr>
              <a:spLocks/>
            </p:cNvSpPr>
            <p:nvPr/>
          </p:nvSpPr>
          <p:spPr bwMode="gray">
            <a:xfrm>
              <a:off x="1549" y="3358"/>
              <a:ext cx="53" cy="26"/>
            </a:xfrm>
            <a:custGeom>
              <a:avLst/>
              <a:gdLst>
                <a:gd name="T0" fmla="*/ 14 w 53"/>
                <a:gd name="T1" fmla="*/ 7 h 30"/>
                <a:gd name="T2" fmla="*/ 14 w 53"/>
                <a:gd name="T3" fmla="*/ 5 h 30"/>
                <a:gd name="T4" fmla="*/ 11 w 53"/>
                <a:gd name="T5" fmla="*/ 3 h 30"/>
                <a:gd name="T6" fmla="*/ 9 w 53"/>
                <a:gd name="T7" fmla="*/ 3 h 30"/>
                <a:gd name="T8" fmla="*/ 5 w 53"/>
                <a:gd name="T9" fmla="*/ 3 h 30"/>
                <a:gd name="T10" fmla="*/ 0 w 53"/>
                <a:gd name="T11" fmla="*/ 3 h 30"/>
                <a:gd name="T12" fmla="*/ 0 w 53"/>
                <a:gd name="T13" fmla="*/ 0 h 30"/>
                <a:gd name="T14" fmla="*/ 5 w 53"/>
                <a:gd name="T15" fmla="*/ 0 h 30"/>
                <a:gd name="T16" fmla="*/ 11 w 53"/>
                <a:gd name="T17" fmla="*/ 0 h 30"/>
                <a:gd name="T18" fmla="*/ 11 w 53"/>
                <a:gd name="T19" fmla="*/ 3 h 30"/>
                <a:gd name="T20" fmla="*/ 16 w 53"/>
                <a:gd name="T21" fmla="*/ 2 h 30"/>
                <a:gd name="T22" fmla="*/ 14 w 53"/>
                <a:gd name="T23" fmla="*/ 3 h 30"/>
                <a:gd name="T24" fmla="*/ 16 w 53"/>
                <a:gd name="T25" fmla="*/ 3 h 30"/>
                <a:gd name="T26" fmla="*/ 16 w 53"/>
                <a:gd name="T27" fmla="*/ 5 h 30"/>
                <a:gd name="T28" fmla="*/ 23 w 53"/>
                <a:gd name="T29" fmla="*/ 4 h 30"/>
                <a:gd name="T30" fmla="*/ 30 w 53"/>
                <a:gd name="T31" fmla="*/ 5 h 30"/>
                <a:gd name="T32" fmla="*/ 37 w 53"/>
                <a:gd name="T33" fmla="*/ 6 h 30"/>
                <a:gd name="T34" fmla="*/ 42 w 53"/>
                <a:gd name="T35" fmla="*/ 6 h 30"/>
                <a:gd name="T36" fmla="*/ 51 w 53"/>
                <a:gd name="T37" fmla="*/ 6 h 30"/>
                <a:gd name="T38" fmla="*/ 53 w 53"/>
                <a:gd name="T39" fmla="*/ 7 h 30"/>
                <a:gd name="T40" fmla="*/ 51 w 53"/>
                <a:gd name="T41" fmla="*/ 8 h 30"/>
                <a:gd name="T42" fmla="*/ 48 w 53"/>
                <a:gd name="T43" fmla="*/ 10 h 30"/>
                <a:gd name="T44" fmla="*/ 46 w 53"/>
                <a:gd name="T45" fmla="*/ 11 h 30"/>
                <a:gd name="T46" fmla="*/ 42 w 53"/>
                <a:gd name="T47" fmla="*/ 11 h 30"/>
                <a:gd name="T48" fmla="*/ 39 w 53"/>
                <a:gd name="T49" fmla="*/ 10 h 30"/>
                <a:gd name="T50" fmla="*/ 37 w 53"/>
                <a:gd name="T51" fmla="*/ 10 h 30"/>
                <a:gd name="T52" fmla="*/ 30 w 53"/>
                <a:gd name="T53" fmla="*/ 10 h 30"/>
                <a:gd name="T54" fmla="*/ 25 w 53"/>
                <a:gd name="T55" fmla="*/ 9 h 30"/>
                <a:gd name="T56" fmla="*/ 23 w 53"/>
                <a:gd name="T57" fmla="*/ 9 h 30"/>
                <a:gd name="T58" fmla="*/ 23 w 53"/>
                <a:gd name="T59" fmla="*/ 10 h 30"/>
                <a:gd name="T60" fmla="*/ 20 w 53"/>
                <a:gd name="T61" fmla="*/ 11 h 30"/>
                <a:gd name="T62" fmla="*/ 20 w 53"/>
                <a:gd name="T63" fmla="*/ 10 h 30"/>
                <a:gd name="T64" fmla="*/ 16 w 53"/>
                <a:gd name="T65" fmla="*/ 10 h 30"/>
                <a:gd name="T66" fmla="*/ 14 w 53"/>
                <a:gd name="T67" fmla="*/ 10 h 30"/>
                <a:gd name="T68" fmla="*/ 14 w 53"/>
                <a:gd name="T69" fmla="*/ 9 h 30"/>
                <a:gd name="T70" fmla="*/ 14 w 53"/>
                <a:gd name="T71" fmla="*/ 8 h 30"/>
                <a:gd name="T72" fmla="*/ 14 w 53"/>
                <a:gd name="T73" fmla="*/ 6 h 30"/>
                <a:gd name="T74" fmla="*/ 14 w 53"/>
                <a:gd name="T75" fmla="*/ 5 h 30"/>
                <a:gd name="T76" fmla="*/ 11 w 53"/>
                <a:gd name="T77" fmla="*/ 3 h 30"/>
                <a:gd name="T78" fmla="*/ 9 w 53"/>
                <a:gd name="T79" fmla="*/ 3 h 30"/>
                <a:gd name="T80" fmla="*/ 14 w 53"/>
                <a:gd name="T81" fmla="*/ 7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30"/>
                <a:gd name="T125" fmla="*/ 53 w 53"/>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30">
                  <a:moveTo>
                    <a:pt x="14" y="17"/>
                  </a:moveTo>
                  <a:lnTo>
                    <a:pt x="14" y="14"/>
                  </a:lnTo>
                  <a:lnTo>
                    <a:pt x="11" y="9"/>
                  </a:lnTo>
                  <a:lnTo>
                    <a:pt x="9" y="9"/>
                  </a:lnTo>
                  <a:lnTo>
                    <a:pt x="5" y="9"/>
                  </a:lnTo>
                  <a:lnTo>
                    <a:pt x="0" y="5"/>
                  </a:lnTo>
                  <a:lnTo>
                    <a:pt x="0" y="0"/>
                  </a:lnTo>
                  <a:lnTo>
                    <a:pt x="5" y="0"/>
                  </a:lnTo>
                  <a:lnTo>
                    <a:pt x="11" y="0"/>
                  </a:lnTo>
                  <a:lnTo>
                    <a:pt x="11" y="5"/>
                  </a:lnTo>
                  <a:lnTo>
                    <a:pt x="16" y="2"/>
                  </a:lnTo>
                  <a:lnTo>
                    <a:pt x="14" y="9"/>
                  </a:lnTo>
                  <a:lnTo>
                    <a:pt x="16" y="7"/>
                  </a:lnTo>
                  <a:lnTo>
                    <a:pt x="16" y="14"/>
                  </a:lnTo>
                  <a:lnTo>
                    <a:pt x="23" y="12"/>
                  </a:lnTo>
                  <a:lnTo>
                    <a:pt x="30" y="14"/>
                  </a:lnTo>
                  <a:lnTo>
                    <a:pt x="37" y="16"/>
                  </a:lnTo>
                  <a:lnTo>
                    <a:pt x="42" y="16"/>
                  </a:lnTo>
                  <a:lnTo>
                    <a:pt x="51" y="16"/>
                  </a:lnTo>
                  <a:lnTo>
                    <a:pt x="53" y="17"/>
                  </a:lnTo>
                  <a:lnTo>
                    <a:pt x="51" y="21"/>
                  </a:lnTo>
                  <a:lnTo>
                    <a:pt x="48" y="26"/>
                  </a:lnTo>
                  <a:lnTo>
                    <a:pt x="46" y="30"/>
                  </a:lnTo>
                  <a:lnTo>
                    <a:pt x="42" y="30"/>
                  </a:lnTo>
                  <a:lnTo>
                    <a:pt x="39" y="26"/>
                  </a:lnTo>
                  <a:lnTo>
                    <a:pt x="37" y="26"/>
                  </a:lnTo>
                  <a:lnTo>
                    <a:pt x="30" y="26"/>
                  </a:lnTo>
                  <a:lnTo>
                    <a:pt x="25" y="25"/>
                  </a:lnTo>
                  <a:lnTo>
                    <a:pt x="23" y="25"/>
                  </a:lnTo>
                  <a:lnTo>
                    <a:pt x="23" y="26"/>
                  </a:lnTo>
                  <a:lnTo>
                    <a:pt x="20" y="30"/>
                  </a:lnTo>
                  <a:lnTo>
                    <a:pt x="20" y="26"/>
                  </a:lnTo>
                  <a:lnTo>
                    <a:pt x="16" y="26"/>
                  </a:lnTo>
                  <a:lnTo>
                    <a:pt x="14" y="26"/>
                  </a:lnTo>
                  <a:lnTo>
                    <a:pt x="14" y="23"/>
                  </a:lnTo>
                  <a:lnTo>
                    <a:pt x="14" y="21"/>
                  </a:lnTo>
                  <a:lnTo>
                    <a:pt x="14" y="16"/>
                  </a:lnTo>
                  <a:lnTo>
                    <a:pt x="14" y="14"/>
                  </a:lnTo>
                  <a:lnTo>
                    <a:pt x="11" y="9"/>
                  </a:lnTo>
                  <a:lnTo>
                    <a:pt x="9" y="9"/>
                  </a:lnTo>
                  <a:lnTo>
                    <a:pt x="14" y="17"/>
                  </a:lnTo>
                  <a:close/>
                </a:path>
              </a:pathLst>
            </a:custGeom>
            <a:solidFill>
              <a:srgbClr val="A4CA95"/>
            </a:solidFill>
            <a:ln w="9525">
              <a:noFill/>
              <a:round/>
              <a:headEnd/>
              <a:tailEnd/>
            </a:ln>
          </p:spPr>
          <p:txBody>
            <a:bodyPr/>
            <a:lstStyle/>
            <a:p>
              <a:endParaRPr lang="en-US"/>
            </a:p>
          </p:txBody>
        </p:sp>
        <p:sp>
          <p:nvSpPr>
            <p:cNvPr id="3103" name="Freeform 824"/>
            <p:cNvSpPr>
              <a:spLocks/>
            </p:cNvSpPr>
            <p:nvPr/>
          </p:nvSpPr>
          <p:spPr bwMode="gray">
            <a:xfrm>
              <a:off x="1554" y="3378"/>
              <a:ext cx="6" cy="8"/>
            </a:xfrm>
            <a:custGeom>
              <a:avLst/>
              <a:gdLst>
                <a:gd name="T0" fmla="*/ 4 w 6"/>
                <a:gd name="T1" fmla="*/ 4 h 9"/>
                <a:gd name="T2" fmla="*/ 0 w 6"/>
                <a:gd name="T3" fmla="*/ 3 h 9"/>
                <a:gd name="T4" fmla="*/ 0 w 6"/>
                <a:gd name="T5" fmla="*/ 2 h 9"/>
                <a:gd name="T6" fmla="*/ 4 w 6"/>
                <a:gd name="T7" fmla="*/ 0 h 9"/>
                <a:gd name="T8" fmla="*/ 6 w 6"/>
                <a:gd name="T9" fmla="*/ 0 h 9"/>
                <a:gd name="T10" fmla="*/ 6 w 6"/>
                <a:gd name="T11" fmla="*/ 4 h 9"/>
                <a:gd name="T12" fmla="*/ 4 w 6"/>
                <a:gd name="T13" fmla="*/ 4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4" y="9"/>
                  </a:moveTo>
                  <a:lnTo>
                    <a:pt x="0" y="3"/>
                  </a:lnTo>
                  <a:lnTo>
                    <a:pt x="0" y="2"/>
                  </a:lnTo>
                  <a:lnTo>
                    <a:pt x="4" y="0"/>
                  </a:lnTo>
                  <a:lnTo>
                    <a:pt x="6" y="0"/>
                  </a:lnTo>
                  <a:lnTo>
                    <a:pt x="6" y="7"/>
                  </a:lnTo>
                  <a:lnTo>
                    <a:pt x="4" y="9"/>
                  </a:lnTo>
                  <a:close/>
                </a:path>
              </a:pathLst>
            </a:custGeom>
            <a:solidFill>
              <a:srgbClr val="A4CA95"/>
            </a:solidFill>
            <a:ln w="9525">
              <a:noFill/>
              <a:round/>
              <a:headEnd/>
              <a:tailEnd/>
            </a:ln>
          </p:spPr>
          <p:txBody>
            <a:bodyPr/>
            <a:lstStyle/>
            <a:p>
              <a:endParaRPr lang="en-US"/>
            </a:p>
          </p:txBody>
        </p:sp>
        <p:sp>
          <p:nvSpPr>
            <p:cNvPr id="3104" name="Freeform 825"/>
            <p:cNvSpPr>
              <a:spLocks/>
            </p:cNvSpPr>
            <p:nvPr/>
          </p:nvSpPr>
          <p:spPr bwMode="gray">
            <a:xfrm>
              <a:off x="1537" y="3364"/>
              <a:ext cx="14" cy="20"/>
            </a:xfrm>
            <a:custGeom>
              <a:avLst/>
              <a:gdLst>
                <a:gd name="T0" fmla="*/ 0 w 14"/>
                <a:gd name="T1" fmla="*/ 5 h 23"/>
                <a:gd name="T2" fmla="*/ 3 w 14"/>
                <a:gd name="T3" fmla="*/ 3 h 23"/>
                <a:gd name="T4" fmla="*/ 7 w 14"/>
                <a:gd name="T5" fmla="*/ 3 h 23"/>
                <a:gd name="T6" fmla="*/ 7 w 14"/>
                <a:gd name="T7" fmla="*/ 0 h 23"/>
                <a:gd name="T8" fmla="*/ 12 w 14"/>
                <a:gd name="T9" fmla="*/ 2 h 23"/>
                <a:gd name="T10" fmla="*/ 14 w 14"/>
                <a:gd name="T11" fmla="*/ 3 h 23"/>
                <a:gd name="T12" fmla="*/ 12 w 14"/>
                <a:gd name="T13" fmla="*/ 3 h 23"/>
                <a:gd name="T14" fmla="*/ 14 w 14"/>
                <a:gd name="T15" fmla="*/ 6 h 23"/>
                <a:gd name="T16" fmla="*/ 12 w 14"/>
                <a:gd name="T17" fmla="*/ 8 h 23"/>
                <a:gd name="T18" fmla="*/ 9 w 14"/>
                <a:gd name="T19" fmla="*/ 9 h 23"/>
                <a:gd name="T20" fmla="*/ 7 w 14"/>
                <a:gd name="T21" fmla="*/ 8 h 23"/>
                <a:gd name="T22" fmla="*/ 7 w 14"/>
                <a:gd name="T23" fmla="*/ 6 h 23"/>
                <a:gd name="T24" fmla="*/ 7 w 14"/>
                <a:gd name="T25" fmla="*/ 5 h 23"/>
                <a:gd name="T26" fmla="*/ 0 w 14"/>
                <a:gd name="T27" fmla="*/ 5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3"/>
                <a:gd name="T44" fmla="*/ 14 w 14"/>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3">
                  <a:moveTo>
                    <a:pt x="0" y="14"/>
                  </a:moveTo>
                  <a:lnTo>
                    <a:pt x="3" y="7"/>
                  </a:lnTo>
                  <a:lnTo>
                    <a:pt x="7" y="7"/>
                  </a:lnTo>
                  <a:lnTo>
                    <a:pt x="7" y="0"/>
                  </a:lnTo>
                  <a:lnTo>
                    <a:pt x="12" y="2"/>
                  </a:lnTo>
                  <a:lnTo>
                    <a:pt x="14" y="7"/>
                  </a:lnTo>
                  <a:lnTo>
                    <a:pt x="12" y="10"/>
                  </a:lnTo>
                  <a:lnTo>
                    <a:pt x="14" y="16"/>
                  </a:lnTo>
                  <a:lnTo>
                    <a:pt x="12" y="19"/>
                  </a:lnTo>
                  <a:lnTo>
                    <a:pt x="9" y="23"/>
                  </a:lnTo>
                  <a:lnTo>
                    <a:pt x="7" y="19"/>
                  </a:lnTo>
                  <a:lnTo>
                    <a:pt x="7" y="16"/>
                  </a:lnTo>
                  <a:lnTo>
                    <a:pt x="7" y="14"/>
                  </a:lnTo>
                  <a:lnTo>
                    <a:pt x="0" y="14"/>
                  </a:lnTo>
                  <a:close/>
                </a:path>
              </a:pathLst>
            </a:custGeom>
            <a:solidFill>
              <a:srgbClr val="A4CA95"/>
            </a:solidFill>
            <a:ln w="9525">
              <a:noFill/>
              <a:round/>
              <a:headEnd/>
              <a:tailEnd/>
            </a:ln>
          </p:spPr>
          <p:txBody>
            <a:bodyPr/>
            <a:lstStyle/>
            <a:p>
              <a:endParaRPr lang="en-US"/>
            </a:p>
          </p:txBody>
        </p:sp>
        <p:sp>
          <p:nvSpPr>
            <p:cNvPr id="3105" name="Freeform 826"/>
            <p:cNvSpPr>
              <a:spLocks/>
            </p:cNvSpPr>
            <p:nvPr/>
          </p:nvSpPr>
          <p:spPr bwMode="gray">
            <a:xfrm>
              <a:off x="1530" y="3328"/>
              <a:ext cx="19" cy="22"/>
            </a:xfrm>
            <a:custGeom>
              <a:avLst/>
              <a:gdLst>
                <a:gd name="T0" fmla="*/ 0 w 19"/>
                <a:gd name="T1" fmla="*/ 7 h 25"/>
                <a:gd name="T2" fmla="*/ 5 w 19"/>
                <a:gd name="T3" fmla="*/ 4 h 25"/>
                <a:gd name="T4" fmla="*/ 2 w 19"/>
                <a:gd name="T5" fmla="*/ 4 h 25"/>
                <a:gd name="T6" fmla="*/ 0 w 19"/>
                <a:gd name="T7" fmla="*/ 4 h 25"/>
                <a:gd name="T8" fmla="*/ 0 w 19"/>
                <a:gd name="T9" fmla="*/ 2 h 25"/>
                <a:gd name="T10" fmla="*/ 2 w 19"/>
                <a:gd name="T11" fmla="*/ 0 h 25"/>
                <a:gd name="T12" fmla="*/ 2 w 19"/>
                <a:gd name="T13" fmla="*/ 4 h 25"/>
                <a:gd name="T14" fmla="*/ 5 w 19"/>
                <a:gd name="T15" fmla="*/ 4 h 25"/>
                <a:gd name="T16" fmla="*/ 10 w 19"/>
                <a:gd name="T17" fmla="*/ 4 h 25"/>
                <a:gd name="T18" fmla="*/ 14 w 19"/>
                <a:gd name="T19" fmla="*/ 4 h 25"/>
                <a:gd name="T20" fmla="*/ 14 w 19"/>
                <a:gd name="T21" fmla="*/ 4 h 25"/>
                <a:gd name="T22" fmla="*/ 16 w 19"/>
                <a:gd name="T23" fmla="*/ 6 h 25"/>
                <a:gd name="T24" fmla="*/ 16 w 19"/>
                <a:gd name="T25" fmla="*/ 9 h 25"/>
                <a:gd name="T26" fmla="*/ 19 w 19"/>
                <a:gd name="T27" fmla="*/ 10 h 25"/>
                <a:gd name="T28" fmla="*/ 19 w 19"/>
                <a:gd name="T29" fmla="*/ 10 h 25"/>
                <a:gd name="T30" fmla="*/ 14 w 19"/>
                <a:gd name="T31" fmla="*/ 9 h 25"/>
                <a:gd name="T32" fmla="*/ 10 w 19"/>
                <a:gd name="T33" fmla="*/ 8 h 25"/>
                <a:gd name="T34" fmla="*/ 7 w 19"/>
                <a:gd name="T35" fmla="*/ 8 h 25"/>
                <a:gd name="T36" fmla="*/ 7 w 19"/>
                <a:gd name="T37" fmla="*/ 7 h 25"/>
                <a:gd name="T38" fmla="*/ 5 w 19"/>
                <a:gd name="T39" fmla="*/ 6 h 25"/>
                <a:gd name="T40" fmla="*/ 0 w 19"/>
                <a:gd name="T41" fmla="*/ 7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5"/>
                <a:gd name="T65" fmla="*/ 19 w 19"/>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5">
                  <a:moveTo>
                    <a:pt x="0" y="16"/>
                  </a:moveTo>
                  <a:lnTo>
                    <a:pt x="5" y="11"/>
                  </a:lnTo>
                  <a:lnTo>
                    <a:pt x="2" y="11"/>
                  </a:lnTo>
                  <a:lnTo>
                    <a:pt x="0" y="7"/>
                  </a:lnTo>
                  <a:lnTo>
                    <a:pt x="0" y="2"/>
                  </a:lnTo>
                  <a:lnTo>
                    <a:pt x="2" y="0"/>
                  </a:lnTo>
                  <a:lnTo>
                    <a:pt x="2" y="4"/>
                  </a:lnTo>
                  <a:lnTo>
                    <a:pt x="5" y="4"/>
                  </a:lnTo>
                  <a:lnTo>
                    <a:pt x="10" y="4"/>
                  </a:lnTo>
                  <a:lnTo>
                    <a:pt x="14" y="7"/>
                  </a:lnTo>
                  <a:lnTo>
                    <a:pt x="14" y="11"/>
                  </a:lnTo>
                  <a:lnTo>
                    <a:pt x="16" y="14"/>
                  </a:lnTo>
                  <a:lnTo>
                    <a:pt x="16" y="20"/>
                  </a:lnTo>
                  <a:lnTo>
                    <a:pt x="19" y="23"/>
                  </a:lnTo>
                  <a:lnTo>
                    <a:pt x="19" y="25"/>
                  </a:lnTo>
                  <a:lnTo>
                    <a:pt x="14" y="20"/>
                  </a:lnTo>
                  <a:lnTo>
                    <a:pt x="10" y="18"/>
                  </a:lnTo>
                  <a:lnTo>
                    <a:pt x="7" y="18"/>
                  </a:lnTo>
                  <a:lnTo>
                    <a:pt x="7" y="16"/>
                  </a:lnTo>
                  <a:lnTo>
                    <a:pt x="5" y="14"/>
                  </a:lnTo>
                  <a:lnTo>
                    <a:pt x="0" y="16"/>
                  </a:lnTo>
                  <a:close/>
                </a:path>
              </a:pathLst>
            </a:custGeom>
            <a:solidFill>
              <a:srgbClr val="A4CA95"/>
            </a:solidFill>
            <a:ln w="9525">
              <a:noFill/>
              <a:round/>
              <a:headEnd/>
              <a:tailEnd/>
            </a:ln>
          </p:spPr>
          <p:txBody>
            <a:bodyPr/>
            <a:lstStyle/>
            <a:p>
              <a:endParaRPr lang="en-US"/>
            </a:p>
          </p:txBody>
        </p:sp>
        <p:sp>
          <p:nvSpPr>
            <p:cNvPr id="3106" name="Freeform 827"/>
            <p:cNvSpPr>
              <a:spLocks/>
            </p:cNvSpPr>
            <p:nvPr/>
          </p:nvSpPr>
          <p:spPr bwMode="gray">
            <a:xfrm>
              <a:off x="1535" y="3364"/>
              <a:ext cx="16" cy="22"/>
            </a:xfrm>
            <a:custGeom>
              <a:avLst/>
              <a:gdLst>
                <a:gd name="T0" fmla="*/ 0 w 16"/>
                <a:gd name="T1" fmla="*/ 7 h 25"/>
                <a:gd name="T2" fmla="*/ 5 w 16"/>
                <a:gd name="T3" fmla="*/ 4 h 25"/>
                <a:gd name="T4" fmla="*/ 11 w 16"/>
                <a:gd name="T5" fmla="*/ 4 h 25"/>
                <a:gd name="T6" fmla="*/ 5 w 16"/>
                <a:gd name="T7" fmla="*/ 0 h 25"/>
                <a:gd name="T8" fmla="*/ 11 w 16"/>
                <a:gd name="T9" fmla="*/ 2 h 25"/>
                <a:gd name="T10" fmla="*/ 14 w 16"/>
                <a:gd name="T11" fmla="*/ 4 h 25"/>
                <a:gd name="T12" fmla="*/ 16 w 16"/>
                <a:gd name="T13" fmla="*/ 4 h 25"/>
                <a:gd name="T14" fmla="*/ 14 w 16"/>
                <a:gd name="T15" fmla="*/ 7 h 25"/>
                <a:gd name="T16" fmla="*/ 16 w 16"/>
                <a:gd name="T17" fmla="*/ 8 h 25"/>
                <a:gd name="T18" fmla="*/ 11 w 16"/>
                <a:gd name="T19" fmla="*/ 10 h 25"/>
                <a:gd name="T20" fmla="*/ 9 w 16"/>
                <a:gd name="T21" fmla="*/ 10 h 25"/>
                <a:gd name="T22" fmla="*/ 11 w 16"/>
                <a:gd name="T23" fmla="*/ 8 h 25"/>
                <a:gd name="T24" fmla="*/ 9 w 16"/>
                <a:gd name="T25" fmla="*/ 7 h 25"/>
                <a:gd name="T26" fmla="*/ 0 w 16"/>
                <a:gd name="T27" fmla="*/ 7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5"/>
                <a:gd name="T44" fmla="*/ 16 w 16"/>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5">
                  <a:moveTo>
                    <a:pt x="0" y="16"/>
                  </a:moveTo>
                  <a:lnTo>
                    <a:pt x="5" y="7"/>
                  </a:lnTo>
                  <a:lnTo>
                    <a:pt x="11" y="9"/>
                  </a:lnTo>
                  <a:lnTo>
                    <a:pt x="5" y="0"/>
                  </a:lnTo>
                  <a:lnTo>
                    <a:pt x="11" y="2"/>
                  </a:lnTo>
                  <a:lnTo>
                    <a:pt x="14" y="7"/>
                  </a:lnTo>
                  <a:lnTo>
                    <a:pt x="16" y="10"/>
                  </a:lnTo>
                  <a:lnTo>
                    <a:pt x="14" y="16"/>
                  </a:lnTo>
                  <a:lnTo>
                    <a:pt x="16" y="19"/>
                  </a:lnTo>
                  <a:lnTo>
                    <a:pt x="11" y="25"/>
                  </a:lnTo>
                  <a:lnTo>
                    <a:pt x="9" y="23"/>
                  </a:lnTo>
                  <a:lnTo>
                    <a:pt x="11" y="18"/>
                  </a:lnTo>
                  <a:lnTo>
                    <a:pt x="9" y="16"/>
                  </a:lnTo>
                  <a:lnTo>
                    <a:pt x="0" y="16"/>
                  </a:lnTo>
                  <a:close/>
                </a:path>
              </a:pathLst>
            </a:custGeom>
            <a:solidFill>
              <a:srgbClr val="A4CA95"/>
            </a:solidFill>
            <a:ln w="9525">
              <a:noFill/>
              <a:round/>
              <a:headEnd/>
              <a:tailEnd/>
            </a:ln>
          </p:spPr>
          <p:txBody>
            <a:bodyPr/>
            <a:lstStyle/>
            <a:p>
              <a:endParaRPr lang="en-US"/>
            </a:p>
          </p:txBody>
        </p:sp>
        <p:sp>
          <p:nvSpPr>
            <p:cNvPr id="3107" name="Freeform 828"/>
            <p:cNvSpPr>
              <a:spLocks/>
            </p:cNvSpPr>
            <p:nvPr/>
          </p:nvSpPr>
          <p:spPr bwMode="gray">
            <a:xfrm>
              <a:off x="1493" y="3360"/>
              <a:ext cx="37" cy="27"/>
            </a:xfrm>
            <a:custGeom>
              <a:avLst/>
              <a:gdLst>
                <a:gd name="T0" fmla="*/ 14 w 37"/>
                <a:gd name="T1" fmla="*/ 12 h 31"/>
                <a:gd name="T2" fmla="*/ 11 w 37"/>
                <a:gd name="T3" fmla="*/ 12 h 31"/>
                <a:gd name="T4" fmla="*/ 14 w 37"/>
                <a:gd name="T5" fmla="*/ 10 h 31"/>
                <a:gd name="T6" fmla="*/ 16 w 37"/>
                <a:gd name="T7" fmla="*/ 9 h 31"/>
                <a:gd name="T8" fmla="*/ 14 w 37"/>
                <a:gd name="T9" fmla="*/ 8 h 31"/>
                <a:gd name="T10" fmla="*/ 7 w 37"/>
                <a:gd name="T11" fmla="*/ 8 h 31"/>
                <a:gd name="T12" fmla="*/ 7 w 37"/>
                <a:gd name="T13" fmla="*/ 8 h 31"/>
                <a:gd name="T14" fmla="*/ 5 w 37"/>
                <a:gd name="T15" fmla="*/ 9 h 31"/>
                <a:gd name="T16" fmla="*/ 2 w 37"/>
                <a:gd name="T17" fmla="*/ 8 h 31"/>
                <a:gd name="T18" fmla="*/ 0 w 37"/>
                <a:gd name="T19" fmla="*/ 8 h 31"/>
                <a:gd name="T20" fmla="*/ 2 w 37"/>
                <a:gd name="T21" fmla="*/ 5 h 31"/>
                <a:gd name="T22" fmla="*/ 5 w 37"/>
                <a:gd name="T23" fmla="*/ 5 h 31"/>
                <a:gd name="T24" fmla="*/ 7 w 37"/>
                <a:gd name="T25" fmla="*/ 5 h 31"/>
                <a:gd name="T26" fmla="*/ 2 w 37"/>
                <a:gd name="T27" fmla="*/ 3 h 31"/>
                <a:gd name="T28" fmla="*/ 7 w 37"/>
                <a:gd name="T29" fmla="*/ 3 h 31"/>
                <a:gd name="T30" fmla="*/ 11 w 37"/>
                <a:gd name="T31" fmla="*/ 3 h 31"/>
                <a:gd name="T32" fmla="*/ 14 w 37"/>
                <a:gd name="T33" fmla="*/ 4 h 31"/>
                <a:gd name="T34" fmla="*/ 16 w 37"/>
                <a:gd name="T35" fmla="*/ 3 h 31"/>
                <a:gd name="T36" fmla="*/ 19 w 37"/>
                <a:gd name="T37" fmla="*/ 3 h 31"/>
                <a:gd name="T38" fmla="*/ 25 w 37"/>
                <a:gd name="T39" fmla="*/ 0 h 31"/>
                <a:gd name="T40" fmla="*/ 28 w 37"/>
                <a:gd name="T41" fmla="*/ 3 h 31"/>
                <a:gd name="T42" fmla="*/ 30 w 37"/>
                <a:gd name="T43" fmla="*/ 5 h 31"/>
                <a:gd name="T44" fmla="*/ 33 w 37"/>
                <a:gd name="T45" fmla="*/ 5 h 31"/>
                <a:gd name="T46" fmla="*/ 37 w 37"/>
                <a:gd name="T47" fmla="*/ 4 h 31"/>
                <a:gd name="T48" fmla="*/ 37 w 37"/>
                <a:gd name="T49" fmla="*/ 8 h 31"/>
                <a:gd name="T50" fmla="*/ 33 w 37"/>
                <a:gd name="T51" fmla="*/ 9 h 31"/>
                <a:gd name="T52" fmla="*/ 30 w 37"/>
                <a:gd name="T53" fmla="*/ 9 h 31"/>
                <a:gd name="T54" fmla="*/ 28 w 37"/>
                <a:gd name="T55" fmla="*/ 10 h 31"/>
                <a:gd name="T56" fmla="*/ 23 w 37"/>
                <a:gd name="T57" fmla="*/ 9 h 31"/>
                <a:gd name="T58" fmla="*/ 14 w 37"/>
                <a:gd name="T59" fmla="*/ 12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1"/>
                <a:gd name="T92" fmla="*/ 37 w 37"/>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1">
                  <a:moveTo>
                    <a:pt x="14" y="31"/>
                  </a:moveTo>
                  <a:lnTo>
                    <a:pt x="11" y="31"/>
                  </a:lnTo>
                  <a:lnTo>
                    <a:pt x="14" y="28"/>
                  </a:lnTo>
                  <a:lnTo>
                    <a:pt x="16" y="23"/>
                  </a:lnTo>
                  <a:lnTo>
                    <a:pt x="14" y="21"/>
                  </a:lnTo>
                  <a:lnTo>
                    <a:pt x="7" y="19"/>
                  </a:lnTo>
                  <a:lnTo>
                    <a:pt x="7" y="21"/>
                  </a:lnTo>
                  <a:lnTo>
                    <a:pt x="5" y="23"/>
                  </a:lnTo>
                  <a:lnTo>
                    <a:pt x="2" y="21"/>
                  </a:lnTo>
                  <a:lnTo>
                    <a:pt x="0" y="19"/>
                  </a:lnTo>
                  <a:lnTo>
                    <a:pt x="2" y="14"/>
                  </a:lnTo>
                  <a:lnTo>
                    <a:pt x="5" y="14"/>
                  </a:lnTo>
                  <a:lnTo>
                    <a:pt x="7" y="14"/>
                  </a:lnTo>
                  <a:lnTo>
                    <a:pt x="2" y="10"/>
                  </a:lnTo>
                  <a:lnTo>
                    <a:pt x="7" y="5"/>
                  </a:lnTo>
                  <a:lnTo>
                    <a:pt x="11" y="10"/>
                  </a:lnTo>
                  <a:lnTo>
                    <a:pt x="14" y="12"/>
                  </a:lnTo>
                  <a:lnTo>
                    <a:pt x="16" y="10"/>
                  </a:lnTo>
                  <a:lnTo>
                    <a:pt x="19" y="5"/>
                  </a:lnTo>
                  <a:lnTo>
                    <a:pt x="25" y="0"/>
                  </a:lnTo>
                  <a:lnTo>
                    <a:pt x="28" y="5"/>
                  </a:lnTo>
                  <a:lnTo>
                    <a:pt x="30" y="14"/>
                  </a:lnTo>
                  <a:lnTo>
                    <a:pt x="33" y="14"/>
                  </a:lnTo>
                  <a:lnTo>
                    <a:pt x="37" y="12"/>
                  </a:lnTo>
                  <a:lnTo>
                    <a:pt x="37" y="21"/>
                  </a:lnTo>
                  <a:lnTo>
                    <a:pt x="33" y="23"/>
                  </a:lnTo>
                  <a:lnTo>
                    <a:pt x="30" y="24"/>
                  </a:lnTo>
                  <a:lnTo>
                    <a:pt x="28" y="28"/>
                  </a:lnTo>
                  <a:lnTo>
                    <a:pt x="23" y="23"/>
                  </a:lnTo>
                  <a:lnTo>
                    <a:pt x="14" y="31"/>
                  </a:lnTo>
                  <a:close/>
                </a:path>
              </a:pathLst>
            </a:custGeom>
            <a:solidFill>
              <a:srgbClr val="A4CA95"/>
            </a:solidFill>
            <a:ln w="9525">
              <a:noFill/>
              <a:round/>
              <a:headEnd/>
              <a:tailEnd/>
            </a:ln>
          </p:spPr>
          <p:txBody>
            <a:bodyPr/>
            <a:lstStyle/>
            <a:p>
              <a:endParaRPr lang="en-US"/>
            </a:p>
          </p:txBody>
        </p:sp>
        <p:sp>
          <p:nvSpPr>
            <p:cNvPr id="3108" name="Freeform 829"/>
            <p:cNvSpPr>
              <a:spLocks/>
            </p:cNvSpPr>
            <p:nvPr/>
          </p:nvSpPr>
          <p:spPr bwMode="gray">
            <a:xfrm>
              <a:off x="1470" y="3384"/>
              <a:ext cx="23" cy="35"/>
            </a:xfrm>
            <a:custGeom>
              <a:avLst/>
              <a:gdLst>
                <a:gd name="T0" fmla="*/ 20 w 23"/>
                <a:gd name="T1" fmla="*/ 10 h 39"/>
                <a:gd name="T2" fmla="*/ 16 w 23"/>
                <a:gd name="T3" fmla="*/ 15 h 39"/>
                <a:gd name="T4" fmla="*/ 11 w 23"/>
                <a:gd name="T5" fmla="*/ 16 h 39"/>
                <a:gd name="T6" fmla="*/ 9 w 23"/>
                <a:gd name="T7" fmla="*/ 18 h 39"/>
                <a:gd name="T8" fmla="*/ 5 w 23"/>
                <a:gd name="T9" fmla="*/ 18 h 39"/>
                <a:gd name="T10" fmla="*/ 5 w 23"/>
                <a:gd name="T11" fmla="*/ 15 h 39"/>
                <a:gd name="T12" fmla="*/ 0 w 23"/>
                <a:gd name="T13" fmla="*/ 14 h 39"/>
                <a:gd name="T14" fmla="*/ 2 w 23"/>
                <a:gd name="T15" fmla="*/ 8 h 39"/>
                <a:gd name="T16" fmla="*/ 9 w 23"/>
                <a:gd name="T17" fmla="*/ 4 h 39"/>
                <a:gd name="T18" fmla="*/ 5 w 23"/>
                <a:gd name="T19" fmla="*/ 4 h 39"/>
                <a:gd name="T20" fmla="*/ 11 w 23"/>
                <a:gd name="T21" fmla="*/ 0 h 39"/>
                <a:gd name="T22" fmla="*/ 20 w 23"/>
                <a:gd name="T23" fmla="*/ 3 h 39"/>
                <a:gd name="T24" fmla="*/ 16 w 23"/>
                <a:gd name="T25" fmla="*/ 4 h 39"/>
                <a:gd name="T26" fmla="*/ 23 w 23"/>
                <a:gd name="T27" fmla="*/ 4 h 39"/>
                <a:gd name="T28" fmla="*/ 20 w 23"/>
                <a:gd name="T29" fmla="*/ 1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9"/>
                <a:gd name="T47" fmla="*/ 23 w 23"/>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9">
                  <a:moveTo>
                    <a:pt x="20" y="21"/>
                  </a:moveTo>
                  <a:lnTo>
                    <a:pt x="16" y="32"/>
                  </a:lnTo>
                  <a:lnTo>
                    <a:pt x="11" y="33"/>
                  </a:lnTo>
                  <a:lnTo>
                    <a:pt x="9" y="39"/>
                  </a:lnTo>
                  <a:lnTo>
                    <a:pt x="5" y="39"/>
                  </a:lnTo>
                  <a:lnTo>
                    <a:pt x="5" y="32"/>
                  </a:lnTo>
                  <a:lnTo>
                    <a:pt x="0" y="30"/>
                  </a:lnTo>
                  <a:lnTo>
                    <a:pt x="2" y="16"/>
                  </a:lnTo>
                  <a:lnTo>
                    <a:pt x="9" y="10"/>
                  </a:lnTo>
                  <a:lnTo>
                    <a:pt x="5" y="7"/>
                  </a:lnTo>
                  <a:lnTo>
                    <a:pt x="11" y="0"/>
                  </a:lnTo>
                  <a:lnTo>
                    <a:pt x="20" y="3"/>
                  </a:lnTo>
                  <a:lnTo>
                    <a:pt x="16" y="9"/>
                  </a:lnTo>
                  <a:lnTo>
                    <a:pt x="23" y="9"/>
                  </a:lnTo>
                  <a:lnTo>
                    <a:pt x="20" y="21"/>
                  </a:lnTo>
                  <a:close/>
                </a:path>
              </a:pathLst>
            </a:custGeom>
            <a:solidFill>
              <a:srgbClr val="A4CA95"/>
            </a:solidFill>
            <a:ln w="9525">
              <a:noFill/>
              <a:round/>
              <a:headEnd/>
              <a:tailEnd/>
            </a:ln>
          </p:spPr>
          <p:txBody>
            <a:bodyPr/>
            <a:lstStyle/>
            <a:p>
              <a:endParaRPr lang="en-US"/>
            </a:p>
          </p:txBody>
        </p:sp>
        <p:sp>
          <p:nvSpPr>
            <p:cNvPr id="3109" name="Freeform 830"/>
            <p:cNvSpPr>
              <a:spLocks/>
            </p:cNvSpPr>
            <p:nvPr/>
          </p:nvSpPr>
          <p:spPr bwMode="gray">
            <a:xfrm>
              <a:off x="1475" y="3354"/>
              <a:ext cx="23" cy="18"/>
            </a:xfrm>
            <a:custGeom>
              <a:avLst/>
              <a:gdLst>
                <a:gd name="T0" fmla="*/ 11 w 23"/>
                <a:gd name="T1" fmla="*/ 7 h 21"/>
                <a:gd name="T2" fmla="*/ 9 w 23"/>
                <a:gd name="T3" fmla="*/ 6 h 21"/>
                <a:gd name="T4" fmla="*/ 4 w 23"/>
                <a:gd name="T5" fmla="*/ 7 h 21"/>
                <a:gd name="T6" fmla="*/ 0 w 23"/>
                <a:gd name="T7" fmla="*/ 6 h 21"/>
                <a:gd name="T8" fmla="*/ 6 w 23"/>
                <a:gd name="T9" fmla="*/ 4 h 21"/>
                <a:gd name="T10" fmla="*/ 11 w 23"/>
                <a:gd name="T11" fmla="*/ 3 h 21"/>
                <a:gd name="T12" fmla="*/ 18 w 23"/>
                <a:gd name="T13" fmla="*/ 0 h 21"/>
                <a:gd name="T14" fmla="*/ 20 w 23"/>
                <a:gd name="T15" fmla="*/ 0 h 21"/>
                <a:gd name="T16" fmla="*/ 23 w 23"/>
                <a:gd name="T17" fmla="*/ 3 h 21"/>
                <a:gd name="T18" fmla="*/ 20 w 23"/>
                <a:gd name="T19" fmla="*/ 3 h 21"/>
                <a:gd name="T20" fmla="*/ 20 w 23"/>
                <a:gd name="T21" fmla="*/ 5 h 21"/>
                <a:gd name="T22" fmla="*/ 18 w 23"/>
                <a:gd name="T23" fmla="*/ 5 h 21"/>
                <a:gd name="T24" fmla="*/ 15 w 23"/>
                <a:gd name="T25" fmla="*/ 5 h 21"/>
                <a:gd name="T26" fmla="*/ 11 w 23"/>
                <a:gd name="T27" fmla="*/ 7 h 21"/>
                <a:gd name="T28" fmla="*/ 11 w 23"/>
                <a:gd name="T29" fmla="*/ 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21"/>
                <a:gd name="T47" fmla="*/ 23 w 23"/>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21">
                  <a:moveTo>
                    <a:pt x="11" y="21"/>
                  </a:moveTo>
                  <a:lnTo>
                    <a:pt x="9" y="17"/>
                  </a:lnTo>
                  <a:lnTo>
                    <a:pt x="4" y="21"/>
                  </a:lnTo>
                  <a:lnTo>
                    <a:pt x="0" y="17"/>
                  </a:lnTo>
                  <a:lnTo>
                    <a:pt x="6" y="12"/>
                  </a:lnTo>
                  <a:lnTo>
                    <a:pt x="11" y="5"/>
                  </a:lnTo>
                  <a:lnTo>
                    <a:pt x="18" y="0"/>
                  </a:lnTo>
                  <a:lnTo>
                    <a:pt x="20" y="0"/>
                  </a:lnTo>
                  <a:lnTo>
                    <a:pt x="23" y="5"/>
                  </a:lnTo>
                  <a:lnTo>
                    <a:pt x="20" y="10"/>
                  </a:lnTo>
                  <a:lnTo>
                    <a:pt x="20" y="14"/>
                  </a:lnTo>
                  <a:lnTo>
                    <a:pt x="18" y="14"/>
                  </a:lnTo>
                  <a:lnTo>
                    <a:pt x="15" y="14"/>
                  </a:lnTo>
                  <a:lnTo>
                    <a:pt x="11" y="19"/>
                  </a:lnTo>
                  <a:lnTo>
                    <a:pt x="11" y="21"/>
                  </a:lnTo>
                  <a:close/>
                </a:path>
              </a:pathLst>
            </a:custGeom>
            <a:solidFill>
              <a:srgbClr val="A4CA95"/>
            </a:solidFill>
            <a:ln w="9525">
              <a:noFill/>
              <a:round/>
              <a:headEnd/>
              <a:tailEnd/>
            </a:ln>
          </p:spPr>
          <p:txBody>
            <a:bodyPr/>
            <a:lstStyle/>
            <a:p>
              <a:endParaRPr lang="en-US"/>
            </a:p>
          </p:txBody>
        </p:sp>
        <p:sp>
          <p:nvSpPr>
            <p:cNvPr id="3110" name="Freeform 831"/>
            <p:cNvSpPr>
              <a:spLocks/>
            </p:cNvSpPr>
            <p:nvPr/>
          </p:nvSpPr>
          <p:spPr bwMode="gray">
            <a:xfrm>
              <a:off x="1490" y="3398"/>
              <a:ext cx="50" cy="41"/>
            </a:xfrm>
            <a:custGeom>
              <a:avLst/>
              <a:gdLst>
                <a:gd name="T0" fmla="*/ 0 w 50"/>
                <a:gd name="T1" fmla="*/ 7 h 46"/>
                <a:gd name="T2" fmla="*/ 3 w 50"/>
                <a:gd name="T3" fmla="*/ 6 h 46"/>
                <a:gd name="T4" fmla="*/ 3 w 50"/>
                <a:gd name="T5" fmla="*/ 4 h 46"/>
                <a:gd name="T6" fmla="*/ 14 w 50"/>
                <a:gd name="T7" fmla="*/ 0 h 46"/>
                <a:gd name="T8" fmla="*/ 17 w 50"/>
                <a:gd name="T9" fmla="*/ 4 h 46"/>
                <a:gd name="T10" fmla="*/ 22 w 50"/>
                <a:gd name="T11" fmla="*/ 4 h 46"/>
                <a:gd name="T12" fmla="*/ 22 w 50"/>
                <a:gd name="T13" fmla="*/ 4 h 46"/>
                <a:gd name="T14" fmla="*/ 28 w 50"/>
                <a:gd name="T15" fmla="*/ 4 h 46"/>
                <a:gd name="T16" fmla="*/ 28 w 50"/>
                <a:gd name="T17" fmla="*/ 4 h 46"/>
                <a:gd name="T18" fmla="*/ 31 w 50"/>
                <a:gd name="T19" fmla="*/ 4 h 46"/>
                <a:gd name="T20" fmla="*/ 33 w 50"/>
                <a:gd name="T21" fmla="*/ 6 h 46"/>
                <a:gd name="T22" fmla="*/ 36 w 50"/>
                <a:gd name="T23" fmla="*/ 4 h 46"/>
                <a:gd name="T24" fmla="*/ 42 w 50"/>
                <a:gd name="T25" fmla="*/ 13 h 46"/>
                <a:gd name="T26" fmla="*/ 50 w 50"/>
                <a:gd name="T27" fmla="*/ 14 h 46"/>
                <a:gd name="T28" fmla="*/ 50 w 50"/>
                <a:gd name="T29" fmla="*/ 15 h 46"/>
                <a:gd name="T30" fmla="*/ 45 w 50"/>
                <a:gd name="T31" fmla="*/ 17 h 46"/>
                <a:gd name="T32" fmla="*/ 42 w 50"/>
                <a:gd name="T33" fmla="*/ 18 h 46"/>
                <a:gd name="T34" fmla="*/ 47 w 50"/>
                <a:gd name="T35" fmla="*/ 19 h 46"/>
                <a:gd name="T36" fmla="*/ 45 w 50"/>
                <a:gd name="T37" fmla="*/ 19 h 46"/>
                <a:gd name="T38" fmla="*/ 40 w 50"/>
                <a:gd name="T39" fmla="*/ 19 h 46"/>
                <a:gd name="T40" fmla="*/ 40 w 50"/>
                <a:gd name="T41" fmla="*/ 18 h 46"/>
                <a:gd name="T42" fmla="*/ 17 w 50"/>
                <a:gd name="T43" fmla="*/ 21 h 46"/>
                <a:gd name="T44" fmla="*/ 14 w 50"/>
                <a:gd name="T45" fmla="*/ 19 h 46"/>
                <a:gd name="T46" fmla="*/ 14 w 50"/>
                <a:gd name="T47" fmla="*/ 18 h 46"/>
                <a:gd name="T48" fmla="*/ 8 w 50"/>
                <a:gd name="T49" fmla="*/ 18 h 46"/>
                <a:gd name="T50" fmla="*/ 5 w 50"/>
                <a:gd name="T51" fmla="*/ 15 h 46"/>
                <a:gd name="T52" fmla="*/ 17 w 50"/>
                <a:gd name="T53" fmla="*/ 15 h 46"/>
                <a:gd name="T54" fmla="*/ 22 w 50"/>
                <a:gd name="T55" fmla="*/ 13 h 46"/>
                <a:gd name="T56" fmla="*/ 10 w 50"/>
                <a:gd name="T57" fmla="*/ 12 h 46"/>
                <a:gd name="T58" fmla="*/ 5 w 50"/>
                <a:gd name="T59" fmla="*/ 13 h 46"/>
                <a:gd name="T60" fmla="*/ 3 w 50"/>
                <a:gd name="T61" fmla="*/ 12 h 46"/>
                <a:gd name="T62" fmla="*/ 8 w 50"/>
                <a:gd name="T63" fmla="*/ 10 h 46"/>
                <a:gd name="T64" fmla="*/ 8 w 50"/>
                <a:gd name="T65" fmla="*/ 8 h 46"/>
                <a:gd name="T66" fmla="*/ 5 w 50"/>
                <a:gd name="T67" fmla="*/ 8 h 46"/>
                <a:gd name="T68" fmla="*/ 3 w 50"/>
                <a:gd name="T69" fmla="*/ 11 h 46"/>
                <a:gd name="T70" fmla="*/ 5 w 50"/>
                <a:gd name="T71" fmla="*/ 7 h 46"/>
                <a:gd name="T72" fmla="*/ 0 w 50"/>
                <a:gd name="T73" fmla="*/ 8 h 46"/>
                <a:gd name="T74" fmla="*/ 3 w 50"/>
                <a:gd name="T75" fmla="*/ 6 h 46"/>
                <a:gd name="T76" fmla="*/ 5 w 50"/>
                <a:gd name="T77" fmla="*/ 4 h 46"/>
                <a:gd name="T78" fmla="*/ 0 w 50"/>
                <a:gd name="T79" fmla="*/ 7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46"/>
                <a:gd name="T122" fmla="*/ 50 w 5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46">
                  <a:moveTo>
                    <a:pt x="0" y="16"/>
                  </a:moveTo>
                  <a:lnTo>
                    <a:pt x="3" y="14"/>
                  </a:lnTo>
                  <a:lnTo>
                    <a:pt x="3" y="9"/>
                  </a:lnTo>
                  <a:lnTo>
                    <a:pt x="14" y="0"/>
                  </a:lnTo>
                  <a:lnTo>
                    <a:pt x="17" y="7"/>
                  </a:lnTo>
                  <a:lnTo>
                    <a:pt x="22" y="5"/>
                  </a:lnTo>
                  <a:lnTo>
                    <a:pt x="22" y="10"/>
                  </a:lnTo>
                  <a:lnTo>
                    <a:pt x="28" y="10"/>
                  </a:lnTo>
                  <a:lnTo>
                    <a:pt x="28" y="5"/>
                  </a:lnTo>
                  <a:lnTo>
                    <a:pt x="31" y="10"/>
                  </a:lnTo>
                  <a:lnTo>
                    <a:pt x="33" y="14"/>
                  </a:lnTo>
                  <a:lnTo>
                    <a:pt x="36" y="9"/>
                  </a:lnTo>
                  <a:lnTo>
                    <a:pt x="42" y="30"/>
                  </a:lnTo>
                  <a:lnTo>
                    <a:pt x="50" y="31"/>
                  </a:lnTo>
                  <a:lnTo>
                    <a:pt x="50" y="33"/>
                  </a:lnTo>
                  <a:lnTo>
                    <a:pt x="45" y="37"/>
                  </a:lnTo>
                  <a:lnTo>
                    <a:pt x="42" y="39"/>
                  </a:lnTo>
                  <a:lnTo>
                    <a:pt x="47" y="40"/>
                  </a:lnTo>
                  <a:lnTo>
                    <a:pt x="45" y="42"/>
                  </a:lnTo>
                  <a:lnTo>
                    <a:pt x="40" y="42"/>
                  </a:lnTo>
                  <a:lnTo>
                    <a:pt x="40" y="39"/>
                  </a:lnTo>
                  <a:lnTo>
                    <a:pt x="17" y="46"/>
                  </a:lnTo>
                  <a:lnTo>
                    <a:pt x="14" y="42"/>
                  </a:lnTo>
                  <a:lnTo>
                    <a:pt x="14" y="39"/>
                  </a:lnTo>
                  <a:lnTo>
                    <a:pt x="8" y="39"/>
                  </a:lnTo>
                  <a:lnTo>
                    <a:pt x="5" y="33"/>
                  </a:lnTo>
                  <a:lnTo>
                    <a:pt x="17" y="33"/>
                  </a:lnTo>
                  <a:lnTo>
                    <a:pt x="22" y="30"/>
                  </a:lnTo>
                  <a:lnTo>
                    <a:pt x="10" y="26"/>
                  </a:lnTo>
                  <a:lnTo>
                    <a:pt x="5" y="30"/>
                  </a:lnTo>
                  <a:lnTo>
                    <a:pt x="3" y="26"/>
                  </a:lnTo>
                  <a:lnTo>
                    <a:pt x="8" y="21"/>
                  </a:lnTo>
                  <a:lnTo>
                    <a:pt x="8" y="17"/>
                  </a:lnTo>
                  <a:lnTo>
                    <a:pt x="5" y="17"/>
                  </a:lnTo>
                  <a:lnTo>
                    <a:pt x="3" y="23"/>
                  </a:lnTo>
                  <a:lnTo>
                    <a:pt x="5" y="16"/>
                  </a:lnTo>
                  <a:lnTo>
                    <a:pt x="0" y="17"/>
                  </a:lnTo>
                  <a:lnTo>
                    <a:pt x="3" y="14"/>
                  </a:lnTo>
                  <a:lnTo>
                    <a:pt x="5" y="9"/>
                  </a:lnTo>
                  <a:lnTo>
                    <a:pt x="0" y="16"/>
                  </a:lnTo>
                  <a:close/>
                </a:path>
              </a:pathLst>
            </a:custGeom>
            <a:solidFill>
              <a:srgbClr val="A4CA95"/>
            </a:solidFill>
            <a:ln w="9525">
              <a:noFill/>
              <a:round/>
              <a:headEnd/>
              <a:tailEnd/>
            </a:ln>
          </p:spPr>
          <p:txBody>
            <a:bodyPr/>
            <a:lstStyle/>
            <a:p>
              <a:endParaRPr lang="en-US"/>
            </a:p>
          </p:txBody>
        </p:sp>
        <p:sp>
          <p:nvSpPr>
            <p:cNvPr id="3111" name="Freeform 832"/>
            <p:cNvSpPr>
              <a:spLocks/>
            </p:cNvSpPr>
            <p:nvPr/>
          </p:nvSpPr>
          <p:spPr bwMode="gray">
            <a:xfrm>
              <a:off x="1535" y="3392"/>
              <a:ext cx="16" cy="25"/>
            </a:xfrm>
            <a:custGeom>
              <a:avLst/>
              <a:gdLst>
                <a:gd name="T0" fmla="*/ 9 w 16"/>
                <a:gd name="T1" fmla="*/ 10 h 28"/>
                <a:gd name="T2" fmla="*/ 11 w 16"/>
                <a:gd name="T3" fmla="*/ 13 h 28"/>
                <a:gd name="T4" fmla="*/ 16 w 16"/>
                <a:gd name="T5" fmla="*/ 10 h 28"/>
                <a:gd name="T6" fmla="*/ 16 w 16"/>
                <a:gd name="T7" fmla="*/ 8 h 28"/>
                <a:gd name="T8" fmla="*/ 14 w 16"/>
                <a:gd name="T9" fmla="*/ 5 h 28"/>
                <a:gd name="T10" fmla="*/ 14 w 16"/>
                <a:gd name="T11" fmla="*/ 4 h 28"/>
                <a:gd name="T12" fmla="*/ 16 w 16"/>
                <a:gd name="T13" fmla="*/ 1 h 28"/>
                <a:gd name="T14" fmla="*/ 14 w 16"/>
                <a:gd name="T15" fmla="*/ 1 h 28"/>
                <a:gd name="T16" fmla="*/ 11 w 16"/>
                <a:gd name="T17" fmla="*/ 0 h 28"/>
                <a:gd name="T18" fmla="*/ 9 w 16"/>
                <a:gd name="T19" fmla="*/ 0 h 28"/>
                <a:gd name="T20" fmla="*/ 9 w 16"/>
                <a:gd name="T21" fmla="*/ 4 h 28"/>
                <a:gd name="T22" fmla="*/ 9 w 16"/>
                <a:gd name="T23" fmla="*/ 4 h 28"/>
                <a:gd name="T24" fmla="*/ 2 w 16"/>
                <a:gd name="T25" fmla="*/ 5 h 28"/>
                <a:gd name="T26" fmla="*/ 0 w 16"/>
                <a:gd name="T27" fmla="*/ 4 h 28"/>
                <a:gd name="T28" fmla="*/ 0 w 16"/>
                <a:gd name="T29" fmla="*/ 7 h 28"/>
                <a:gd name="T30" fmla="*/ 9 w 16"/>
                <a:gd name="T31" fmla="*/ 8 h 28"/>
                <a:gd name="T32" fmla="*/ 11 w 16"/>
                <a:gd name="T33" fmla="*/ 10 h 28"/>
                <a:gd name="T34" fmla="*/ 11 w 16"/>
                <a:gd name="T35" fmla="*/ 11 h 28"/>
                <a:gd name="T36" fmla="*/ 9 w 16"/>
                <a:gd name="T37" fmla="*/ 1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8"/>
                <a:gd name="T59" fmla="*/ 16 w 16"/>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8">
                  <a:moveTo>
                    <a:pt x="9" y="21"/>
                  </a:moveTo>
                  <a:lnTo>
                    <a:pt x="11" y="28"/>
                  </a:lnTo>
                  <a:lnTo>
                    <a:pt x="16" y="21"/>
                  </a:lnTo>
                  <a:lnTo>
                    <a:pt x="16" y="16"/>
                  </a:lnTo>
                  <a:lnTo>
                    <a:pt x="14" y="12"/>
                  </a:lnTo>
                  <a:lnTo>
                    <a:pt x="14" y="7"/>
                  </a:lnTo>
                  <a:lnTo>
                    <a:pt x="16" y="1"/>
                  </a:lnTo>
                  <a:lnTo>
                    <a:pt x="14" y="1"/>
                  </a:lnTo>
                  <a:lnTo>
                    <a:pt x="11" y="0"/>
                  </a:lnTo>
                  <a:lnTo>
                    <a:pt x="9" y="0"/>
                  </a:lnTo>
                  <a:lnTo>
                    <a:pt x="9" y="5"/>
                  </a:lnTo>
                  <a:lnTo>
                    <a:pt x="9" y="8"/>
                  </a:lnTo>
                  <a:lnTo>
                    <a:pt x="2" y="12"/>
                  </a:lnTo>
                  <a:lnTo>
                    <a:pt x="0" y="7"/>
                  </a:lnTo>
                  <a:lnTo>
                    <a:pt x="0" y="14"/>
                  </a:lnTo>
                  <a:lnTo>
                    <a:pt x="9" y="16"/>
                  </a:lnTo>
                  <a:lnTo>
                    <a:pt x="11" y="21"/>
                  </a:lnTo>
                  <a:lnTo>
                    <a:pt x="11" y="24"/>
                  </a:lnTo>
                  <a:lnTo>
                    <a:pt x="9" y="21"/>
                  </a:lnTo>
                  <a:close/>
                </a:path>
              </a:pathLst>
            </a:custGeom>
            <a:solidFill>
              <a:srgbClr val="A4CA95"/>
            </a:solidFill>
            <a:ln w="9525">
              <a:noFill/>
              <a:round/>
              <a:headEnd/>
              <a:tailEnd/>
            </a:ln>
          </p:spPr>
          <p:txBody>
            <a:bodyPr/>
            <a:lstStyle/>
            <a:p>
              <a:endParaRPr lang="en-US"/>
            </a:p>
          </p:txBody>
        </p:sp>
        <p:sp>
          <p:nvSpPr>
            <p:cNvPr id="3112" name="Freeform 833"/>
            <p:cNvSpPr>
              <a:spLocks/>
            </p:cNvSpPr>
            <p:nvPr/>
          </p:nvSpPr>
          <p:spPr bwMode="gray">
            <a:xfrm>
              <a:off x="1558" y="3392"/>
              <a:ext cx="11" cy="21"/>
            </a:xfrm>
            <a:custGeom>
              <a:avLst/>
              <a:gdLst>
                <a:gd name="T0" fmla="*/ 2 w 11"/>
                <a:gd name="T1" fmla="*/ 10 h 23"/>
                <a:gd name="T2" fmla="*/ 2 w 11"/>
                <a:gd name="T3" fmla="*/ 7 h 23"/>
                <a:gd name="T4" fmla="*/ 5 w 11"/>
                <a:gd name="T5" fmla="*/ 7 h 23"/>
                <a:gd name="T6" fmla="*/ 7 w 11"/>
                <a:gd name="T7" fmla="*/ 5 h 23"/>
                <a:gd name="T8" fmla="*/ 11 w 11"/>
                <a:gd name="T9" fmla="*/ 5 h 23"/>
                <a:gd name="T10" fmla="*/ 11 w 11"/>
                <a:gd name="T11" fmla="*/ 1 h 23"/>
                <a:gd name="T12" fmla="*/ 7 w 11"/>
                <a:gd name="T13" fmla="*/ 1 h 23"/>
                <a:gd name="T14" fmla="*/ 7 w 11"/>
                <a:gd name="T15" fmla="*/ 0 h 23"/>
                <a:gd name="T16" fmla="*/ 5 w 11"/>
                <a:gd name="T17" fmla="*/ 0 h 23"/>
                <a:gd name="T18" fmla="*/ 2 w 11"/>
                <a:gd name="T19" fmla="*/ 0 h 23"/>
                <a:gd name="T20" fmla="*/ 0 w 11"/>
                <a:gd name="T21" fmla="*/ 1 h 23"/>
                <a:gd name="T22" fmla="*/ 0 w 11"/>
                <a:gd name="T23" fmla="*/ 5 h 23"/>
                <a:gd name="T24" fmla="*/ 0 w 11"/>
                <a:gd name="T25" fmla="*/ 5 h 23"/>
                <a:gd name="T26" fmla="*/ 0 w 11"/>
                <a:gd name="T27" fmla="*/ 5 h 23"/>
                <a:gd name="T28" fmla="*/ 0 w 11"/>
                <a:gd name="T29" fmla="*/ 5 h 23"/>
                <a:gd name="T30" fmla="*/ 0 w 11"/>
                <a:gd name="T31" fmla="*/ 7 h 23"/>
                <a:gd name="T32" fmla="*/ 0 w 11"/>
                <a:gd name="T33" fmla="*/ 9 h 23"/>
                <a:gd name="T34" fmla="*/ 2 w 11"/>
                <a:gd name="T35" fmla="*/ 9 h 23"/>
                <a:gd name="T36" fmla="*/ 2 w 11"/>
                <a:gd name="T37" fmla="*/ 10 h 23"/>
                <a:gd name="T38" fmla="*/ 2 w 11"/>
                <a:gd name="T39" fmla="*/ 13 h 23"/>
                <a:gd name="T40" fmla="*/ 2 w 11"/>
                <a:gd name="T41" fmla="*/ 1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3"/>
                <a:gd name="T65" fmla="*/ 11 w 1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3">
                  <a:moveTo>
                    <a:pt x="2" y="17"/>
                  </a:moveTo>
                  <a:lnTo>
                    <a:pt x="2" y="14"/>
                  </a:lnTo>
                  <a:lnTo>
                    <a:pt x="5" y="14"/>
                  </a:lnTo>
                  <a:lnTo>
                    <a:pt x="7" y="8"/>
                  </a:lnTo>
                  <a:lnTo>
                    <a:pt x="11" y="5"/>
                  </a:lnTo>
                  <a:lnTo>
                    <a:pt x="11" y="1"/>
                  </a:lnTo>
                  <a:lnTo>
                    <a:pt x="7" y="1"/>
                  </a:lnTo>
                  <a:lnTo>
                    <a:pt x="7" y="0"/>
                  </a:lnTo>
                  <a:lnTo>
                    <a:pt x="5" y="0"/>
                  </a:lnTo>
                  <a:lnTo>
                    <a:pt x="2" y="0"/>
                  </a:lnTo>
                  <a:lnTo>
                    <a:pt x="0" y="1"/>
                  </a:lnTo>
                  <a:lnTo>
                    <a:pt x="0" y="5"/>
                  </a:lnTo>
                  <a:lnTo>
                    <a:pt x="0" y="7"/>
                  </a:lnTo>
                  <a:lnTo>
                    <a:pt x="0" y="8"/>
                  </a:lnTo>
                  <a:lnTo>
                    <a:pt x="0" y="12"/>
                  </a:lnTo>
                  <a:lnTo>
                    <a:pt x="0" y="14"/>
                  </a:lnTo>
                  <a:lnTo>
                    <a:pt x="0" y="16"/>
                  </a:lnTo>
                  <a:lnTo>
                    <a:pt x="2" y="16"/>
                  </a:lnTo>
                  <a:lnTo>
                    <a:pt x="2" y="17"/>
                  </a:lnTo>
                  <a:lnTo>
                    <a:pt x="2" y="23"/>
                  </a:lnTo>
                  <a:lnTo>
                    <a:pt x="2" y="17"/>
                  </a:lnTo>
                  <a:close/>
                </a:path>
              </a:pathLst>
            </a:custGeom>
            <a:solidFill>
              <a:srgbClr val="A4CA95"/>
            </a:solidFill>
            <a:ln w="9525">
              <a:noFill/>
              <a:round/>
              <a:headEnd/>
              <a:tailEnd/>
            </a:ln>
          </p:spPr>
          <p:txBody>
            <a:bodyPr/>
            <a:lstStyle/>
            <a:p>
              <a:endParaRPr lang="en-US"/>
            </a:p>
          </p:txBody>
        </p:sp>
        <p:sp>
          <p:nvSpPr>
            <p:cNvPr id="3113" name="Freeform 834"/>
            <p:cNvSpPr>
              <a:spLocks/>
            </p:cNvSpPr>
            <p:nvPr/>
          </p:nvSpPr>
          <p:spPr bwMode="gray">
            <a:xfrm>
              <a:off x="1572" y="3398"/>
              <a:ext cx="81" cy="90"/>
            </a:xfrm>
            <a:custGeom>
              <a:avLst/>
              <a:gdLst>
                <a:gd name="T0" fmla="*/ 0 w 81"/>
                <a:gd name="T1" fmla="*/ 10 h 102"/>
                <a:gd name="T2" fmla="*/ 0 w 81"/>
                <a:gd name="T3" fmla="*/ 7 h 102"/>
                <a:gd name="T4" fmla="*/ 2 w 81"/>
                <a:gd name="T5" fmla="*/ 4 h 102"/>
                <a:gd name="T6" fmla="*/ 5 w 81"/>
                <a:gd name="T7" fmla="*/ 1 h 102"/>
                <a:gd name="T8" fmla="*/ 11 w 81"/>
                <a:gd name="T9" fmla="*/ 0 h 102"/>
                <a:gd name="T10" fmla="*/ 11 w 81"/>
                <a:gd name="T11" fmla="*/ 4 h 102"/>
                <a:gd name="T12" fmla="*/ 7 w 81"/>
                <a:gd name="T13" fmla="*/ 4 h 102"/>
                <a:gd name="T14" fmla="*/ 11 w 81"/>
                <a:gd name="T15" fmla="*/ 7 h 102"/>
                <a:gd name="T16" fmla="*/ 14 w 81"/>
                <a:gd name="T17" fmla="*/ 10 h 102"/>
                <a:gd name="T18" fmla="*/ 14 w 81"/>
                <a:gd name="T19" fmla="*/ 10 h 102"/>
                <a:gd name="T20" fmla="*/ 14 w 81"/>
                <a:gd name="T21" fmla="*/ 4 h 102"/>
                <a:gd name="T22" fmla="*/ 19 w 81"/>
                <a:gd name="T23" fmla="*/ 4 h 102"/>
                <a:gd name="T24" fmla="*/ 23 w 81"/>
                <a:gd name="T25" fmla="*/ 0 h 102"/>
                <a:gd name="T26" fmla="*/ 25 w 81"/>
                <a:gd name="T27" fmla="*/ 4 h 102"/>
                <a:gd name="T28" fmla="*/ 28 w 81"/>
                <a:gd name="T29" fmla="*/ 6 h 102"/>
                <a:gd name="T30" fmla="*/ 37 w 81"/>
                <a:gd name="T31" fmla="*/ 6 h 102"/>
                <a:gd name="T32" fmla="*/ 44 w 81"/>
                <a:gd name="T33" fmla="*/ 4 h 102"/>
                <a:gd name="T34" fmla="*/ 44 w 81"/>
                <a:gd name="T35" fmla="*/ 9 h 102"/>
                <a:gd name="T36" fmla="*/ 42 w 81"/>
                <a:gd name="T37" fmla="*/ 10 h 102"/>
                <a:gd name="T38" fmla="*/ 51 w 81"/>
                <a:gd name="T39" fmla="*/ 11 h 102"/>
                <a:gd name="T40" fmla="*/ 60 w 81"/>
                <a:gd name="T41" fmla="*/ 13 h 102"/>
                <a:gd name="T42" fmla="*/ 61 w 81"/>
                <a:gd name="T43" fmla="*/ 16 h 102"/>
                <a:gd name="T44" fmla="*/ 61 w 81"/>
                <a:gd name="T45" fmla="*/ 18 h 102"/>
                <a:gd name="T46" fmla="*/ 61 w 81"/>
                <a:gd name="T47" fmla="*/ 20 h 102"/>
                <a:gd name="T48" fmla="*/ 70 w 81"/>
                <a:gd name="T49" fmla="*/ 25 h 102"/>
                <a:gd name="T50" fmla="*/ 76 w 81"/>
                <a:gd name="T51" fmla="*/ 26 h 102"/>
                <a:gd name="T52" fmla="*/ 81 w 81"/>
                <a:gd name="T53" fmla="*/ 29 h 102"/>
                <a:gd name="T54" fmla="*/ 76 w 81"/>
                <a:gd name="T55" fmla="*/ 30 h 102"/>
                <a:gd name="T56" fmla="*/ 74 w 81"/>
                <a:gd name="T57" fmla="*/ 30 h 102"/>
                <a:gd name="T58" fmla="*/ 70 w 81"/>
                <a:gd name="T59" fmla="*/ 30 h 102"/>
                <a:gd name="T60" fmla="*/ 65 w 81"/>
                <a:gd name="T61" fmla="*/ 28 h 102"/>
                <a:gd name="T62" fmla="*/ 65 w 81"/>
                <a:gd name="T63" fmla="*/ 32 h 102"/>
                <a:gd name="T64" fmla="*/ 74 w 81"/>
                <a:gd name="T65" fmla="*/ 37 h 102"/>
                <a:gd name="T66" fmla="*/ 70 w 81"/>
                <a:gd name="T67" fmla="*/ 38 h 102"/>
                <a:gd name="T68" fmla="*/ 60 w 81"/>
                <a:gd name="T69" fmla="*/ 37 h 102"/>
                <a:gd name="T70" fmla="*/ 65 w 81"/>
                <a:gd name="T71" fmla="*/ 43 h 102"/>
                <a:gd name="T72" fmla="*/ 56 w 81"/>
                <a:gd name="T73" fmla="*/ 38 h 102"/>
                <a:gd name="T74" fmla="*/ 47 w 81"/>
                <a:gd name="T75" fmla="*/ 38 h 102"/>
                <a:gd name="T76" fmla="*/ 42 w 81"/>
                <a:gd name="T77" fmla="*/ 34 h 102"/>
                <a:gd name="T78" fmla="*/ 33 w 81"/>
                <a:gd name="T79" fmla="*/ 32 h 102"/>
                <a:gd name="T80" fmla="*/ 42 w 81"/>
                <a:gd name="T81" fmla="*/ 30 h 102"/>
                <a:gd name="T82" fmla="*/ 47 w 81"/>
                <a:gd name="T83" fmla="*/ 26 h 102"/>
                <a:gd name="T84" fmla="*/ 47 w 81"/>
                <a:gd name="T85" fmla="*/ 20 h 102"/>
                <a:gd name="T86" fmla="*/ 42 w 81"/>
                <a:gd name="T87" fmla="*/ 19 h 102"/>
                <a:gd name="T88" fmla="*/ 42 w 81"/>
                <a:gd name="T89" fmla="*/ 17 h 102"/>
                <a:gd name="T90" fmla="*/ 33 w 81"/>
                <a:gd name="T91" fmla="*/ 14 h 102"/>
                <a:gd name="T92" fmla="*/ 28 w 81"/>
                <a:gd name="T93" fmla="*/ 12 h 102"/>
                <a:gd name="T94" fmla="*/ 19 w 81"/>
                <a:gd name="T95" fmla="*/ 14 h 102"/>
                <a:gd name="T96" fmla="*/ 14 w 81"/>
                <a:gd name="T97" fmla="*/ 13 h 102"/>
                <a:gd name="T98" fmla="*/ 7 w 81"/>
                <a:gd name="T99" fmla="*/ 14 h 102"/>
                <a:gd name="T100" fmla="*/ 5 w 81"/>
                <a:gd name="T101" fmla="*/ 9 h 102"/>
                <a:gd name="T102" fmla="*/ 2 w 81"/>
                <a:gd name="T103" fmla="*/ 11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102"/>
                <a:gd name="T158" fmla="*/ 81 w 81"/>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102">
                  <a:moveTo>
                    <a:pt x="2" y="26"/>
                  </a:moveTo>
                  <a:lnTo>
                    <a:pt x="0" y="23"/>
                  </a:lnTo>
                  <a:lnTo>
                    <a:pt x="0" y="21"/>
                  </a:lnTo>
                  <a:lnTo>
                    <a:pt x="0" y="17"/>
                  </a:lnTo>
                  <a:lnTo>
                    <a:pt x="2" y="14"/>
                  </a:lnTo>
                  <a:lnTo>
                    <a:pt x="2" y="10"/>
                  </a:lnTo>
                  <a:lnTo>
                    <a:pt x="2" y="5"/>
                  </a:lnTo>
                  <a:lnTo>
                    <a:pt x="5" y="1"/>
                  </a:lnTo>
                  <a:lnTo>
                    <a:pt x="7" y="0"/>
                  </a:lnTo>
                  <a:lnTo>
                    <a:pt x="11" y="0"/>
                  </a:lnTo>
                  <a:lnTo>
                    <a:pt x="14" y="0"/>
                  </a:lnTo>
                  <a:lnTo>
                    <a:pt x="11" y="5"/>
                  </a:lnTo>
                  <a:lnTo>
                    <a:pt x="11" y="7"/>
                  </a:lnTo>
                  <a:lnTo>
                    <a:pt x="7" y="9"/>
                  </a:lnTo>
                  <a:lnTo>
                    <a:pt x="11" y="10"/>
                  </a:lnTo>
                  <a:lnTo>
                    <a:pt x="11" y="16"/>
                  </a:lnTo>
                  <a:lnTo>
                    <a:pt x="11" y="17"/>
                  </a:lnTo>
                  <a:lnTo>
                    <a:pt x="14" y="23"/>
                  </a:lnTo>
                  <a:lnTo>
                    <a:pt x="14" y="24"/>
                  </a:lnTo>
                  <a:lnTo>
                    <a:pt x="14" y="23"/>
                  </a:lnTo>
                  <a:lnTo>
                    <a:pt x="14" y="21"/>
                  </a:lnTo>
                  <a:lnTo>
                    <a:pt x="14" y="10"/>
                  </a:lnTo>
                  <a:lnTo>
                    <a:pt x="16" y="7"/>
                  </a:lnTo>
                  <a:lnTo>
                    <a:pt x="19" y="7"/>
                  </a:lnTo>
                  <a:lnTo>
                    <a:pt x="19" y="0"/>
                  </a:lnTo>
                  <a:lnTo>
                    <a:pt x="23" y="0"/>
                  </a:lnTo>
                  <a:lnTo>
                    <a:pt x="25" y="1"/>
                  </a:lnTo>
                  <a:lnTo>
                    <a:pt x="25" y="7"/>
                  </a:lnTo>
                  <a:lnTo>
                    <a:pt x="25" y="9"/>
                  </a:lnTo>
                  <a:lnTo>
                    <a:pt x="28" y="14"/>
                  </a:lnTo>
                  <a:lnTo>
                    <a:pt x="33" y="16"/>
                  </a:lnTo>
                  <a:lnTo>
                    <a:pt x="37" y="14"/>
                  </a:lnTo>
                  <a:lnTo>
                    <a:pt x="37" y="10"/>
                  </a:lnTo>
                  <a:lnTo>
                    <a:pt x="44" y="10"/>
                  </a:lnTo>
                  <a:lnTo>
                    <a:pt x="44" y="16"/>
                  </a:lnTo>
                  <a:lnTo>
                    <a:pt x="44" y="21"/>
                  </a:lnTo>
                  <a:lnTo>
                    <a:pt x="42" y="24"/>
                  </a:lnTo>
                  <a:lnTo>
                    <a:pt x="42" y="23"/>
                  </a:lnTo>
                  <a:lnTo>
                    <a:pt x="47" y="24"/>
                  </a:lnTo>
                  <a:lnTo>
                    <a:pt x="51" y="26"/>
                  </a:lnTo>
                  <a:lnTo>
                    <a:pt x="53" y="26"/>
                  </a:lnTo>
                  <a:lnTo>
                    <a:pt x="60" y="31"/>
                  </a:lnTo>
                  <a:lnTo>
                    <a:pt x="61" y="33"/>
                  </a:lnTo>
                  <a:lnTo>
                    <a:pt x="61" y="39"/>
                  </a:lnTo>
                  <a:lnTo>
                    <a:pt x="60" y="40"/>
                  </a:lnTo>
                  <a:lnTo>
                    <a:pt x="61" y="42"/>
                  </a:lnTo>
                  <a:lnTo>
                    <a:pt x="65" y="47"/>
                  </a:lnTo>
                  <a:lnTo>
                    <a:pt x="61" y="49"/>
                  </a:lnTo>
                  <a:lnTo>
                    <a:pt x="70" y="54"/>
                  </a:lnTo>
                  <a:lnTo>
                    <a:pt x="70" y="60"/>
                  </a:lnTo>
                  <a:lnTo>
                    <a:pt x="74" y="63"/>
                  </a:lnTo>
                  <a:lnTo>
                    <a:pt x="76" y="63"/>
                  </a:lnTo>
                  <a:lnTo>
                    <a:pt x="81" y="67"/>
                  </a:lnTo>
                  <a:lnTo>
                    <a:pt x="81" y="69"/>
                  </a:lnTo>
                  <a:lnTo>
                    <a:pt x="79" y="70"/>
                  </a:lnTo>
                  <a:lnTo>
                    <a:pt x="76" y="72"/>
                  </a:lnTo>
                  <a:lnTo>
                    <a:pt x="74" y="77"/>
                  </a:lnTo>
                  <a:lnTo>
                    <a:pt x="74" y="74"/>
                  </a:lnTo>
                  <a:lnTo>
                    <a:pt x="74" y="70"/>
                  </a:lnTo>
                  <a:lnTo>
                    <a:pt x="70" y="70"/>
                  </a:lnTo>
                  <a:lnTo>
                    <a:pt x="67" y="69"/>
                  </a:lnTo>
                  <a:lnTo>
                    <a:pt x="65" y="67"/>
                  </a:lnTo>
                  <a:lnTo>
                    <a:pt x="61" y="72"/>
                  </a:lnTo>
                  <a:lnTo>
                    <a:pt x="65" y="77"/>
                  </a:lnTo>
                  <a:lnTo>
                    <a:pt x="70" y="84"/>
                  </a:lnTo>
                  <a:lnTo>
                    <a:pt x="74" y="88"/>
                  </a:lnTo>
                  <a:lnTo>
                    <a:pt x="74" y="91"/>
                  </a:lnTo>
                  <a:lnTo>
                    <a:pt x="70" y="93"/>
                  </a:lnTo>
                  <a:lnTo>
                    <a:pt x="65" y="91"/>
                  </a:lnTo>
                  <a:lnTo>
                    <a:pt x="60" y="88"/>
                  </a:lnTo>
                  <a:lnTo>
                    <a:pt x="67" y="97"/>
                  </a:lnTo>
                  <a:lnTo>
                    <a:pt x="65" y="102"/>
                  </a:lnTo>
                  <a:lnTo>
                    <a:pt x="60" y="95"/>
                  </a:lnTo>
                  <a:lnTo>
                    <a:pt x="56" y="91"/>
                  </a:lnTo>
                  <a:lnTo>
                    <a:pt x="53" y="93"/>
                  </a:lnTo>
                  <a:lnTo>
                    <a:pt x="47" y="91"/>
                  </a:lnTo>
                  <a:lnTo>
                    <a:pt x="44" y="81"/>
                  </a:lnTo>
                  <a:lnTo>
                    <a:pt x="42" y="79"/>
                  </a:lnTo>
                  <a:lnTo>
                    <a:pt x="37" y="81"/>
                  </a:lnTo>
                  <a:lnTo>
                    <a:pt x="33" y="77"/>
                  </a:lnTo>
                  <a:lnTo>
                    <a:pt x="37" y="72"/>
                  </a:lnTo>
                  <a:lnTo>
                    <a:pt x="42" y="72"/>
                  </a:lnTo>
                  <a:lnTo>
                    <a:pt x="44" y="69"/>
                  </a:lnTo>
                  <a:lnTo>
                    <a:pt x="47" y="61"/>
                  </a:lnTo>
                  <a:lnTo>
                    <a:pt x="47" y="56"/>
                  </a:lnTo>
                  <a:lnTo>
                    <a:pt x="47" y="49"/>
                  </a:lnTo>
                  <a:lnTo>
                    <a:pt x="44" y="46"/>
                  </a:lnTo>
                  <a:lnTo>
                    <a:pt x="42" y="46"/>
                  </a:lnTo>
                  <a:lnTo>
                    <a:pt x="39" y="46"/>
                  </a:lnTo>
                  <a:lnTo>
                    <a:pt x="42" y="40"/>
                  </a:lnTo>
                  <a:lnTo>
                    <a:pt x="39" y="37"/>
                  </a:lnTo>
                  <a:lnTo>
                    <a:pt x="33" y="33"/>
                  </a:lnTo>
                  <a:lnTo>
                    <a:pt x="33" y="31"/>
                  </a:lnTo>
                  <a:lnTo>
                    <a:pt x="28" y="30"/>
                  </a:lnTo>
                  <a:lnTo>
                    <a:pt x="23" y="33"/>
                  </a:lnTo>
                  <a:lnTo>
                    <a:pt x="19" y="33"/>
                  </a:lnTo>
                  <a:lnTo>
                    <a:pt x="16" y="33"/>
                  </a:lnTo>
                  <a:lnTo>
                    <a:pt x="14" y="31"/>
                  </a:lnTo>
                  <a:lnTo>
                    <a:pt x="11" y="33"/>
                  </a:lnTo>
                  <a:lnTo>
                    <a:pt x="7" y="33"/>
                  </a:lnTo>
                  <a:lnTo>
                    <a:pt x="7" y="24"/>
                  </a:lnTo>
                  <a:lnTo>
                    <a:pt x="5" y="21"/>
                  </a:lnTo>
                  <a:lnTo>
                    <a:pt x="2" y="21"/>
                  </a:lnTo>
                  <a:lnTo>
                    <a:pt x="2" y="26"/>
                  </a:lnTo>
                  <a:close/>
                </a:path>
              </a:pathLst>
            </a:custGeom>
            <a:solidFill>
              <a:srgbClr val="A4CA95"/>
            </a:solidFill>
            <a:ln w="9525">
              <a:noFill/>
              <a:round/>
              <a:headEnd/>
              <a:tailEnd/>
            </a:ln>
          </p:spPr>
          <p:txBody>
            <a:bodyPr/>
            <a:lstStyle/>
            <a:p>
              <a:endParaRPr lang="en-US"/>
            </a:p>
          </p:txBody>
        </p:sp>
        <p:sp>
          <p:nvSpPr>
            <p:cNvPr id="3114" name="Freeform 835"/>
            <p:cNvSpPr>
              <a:spLocks/>
            </p:cNvSpPr>
            <p:nvPr/>
          </p:nvSpPr>
          <p:spPr bwMode="gray">
            <a:xfrm>
              <a:off x="1577" y="3457"/>
              <a:ext cx="20" cy="13"/>
            </a:xfrm>
            <a:custGeom>
              <a:avLst/>
              <a:gdLst>
                <a:gd name="T0" fmla="*/ 2 w 20"/>
                <a:gd name="T1" fmla="*/ 7 h 14"/>
                <a:gd name="T2" fmla="*/ 2 w 20"/>
                <a:gd name="T3" fmla="*/ 7 h 14"/>
                <a:gd name="T4" fmla="*/ 2 w 20"/>
                <a:gd name="T5" fmla="*/ 3 h 14"/>
                <a:gd name="T6" fmla="*/ 2 w 20"/>
                <a:gd name="T7" fmla="*/ 2 h 14"/>
                <a:gd name="T8" fmla="*/ 6 w 20"/>
                <a:gd name="T9" fmla="*/ 0 h 14"/>
                <a:gd name="T10" fmla="*/ 9 w 20"/>
                <a:gd name="T11" fmla="*/ 2 h 14"/>
                <a:gd name="T12" fmla="*/ 11 w 20"/>
                <a:gd name="T13" fmla="*/ 3 h 14"/>
                <a:gd name="T14" fmla="*/ 18 w 20"/>
                <a:gd name="T15" fmla="*/ 3 h 14"/>
                <a:gd name="T16" fmla="*/ 20 w 20"/>
                <a:gd name="T17" fmla="*/ 5 h 14"/>
                <a:gd name="T18" fmla="*/ 20 w 20"/>
                <a:gd name="T19" fmla="*/ 7 h 14"/>
                <a:gd name="T20" fmla="*/ 18 w 20"/>
                <a:gd name="T21" fmla="*/ 7 h 14"/>
                <a:gd name="T22" fmla="*/ 14 w 20"/>
                <a:gd name="T23" fmla="*/ 7 h 14"/>
                <a:gd name="T24" fmla="*/ 11 w 20"/>
                <a:gd name="T25" fmla="*/ 7 h 14"/>
                <a:gd name="T26" fmla="*/ 11 w 20"/>
                <a:gd name="T27" fmla="*/ 7 h 14"/>
                <a:gd name="T28" fmla="*/ 6 w 20"/>
                <a:gd name="T29" fmla="*/ 7 h 14"/>
                <a:gd name="T30" fmla="*/ 6 w 20"/>
                <a:gd name="T31" fmla="*/ 7 h 14"/>
                <a:gd name="T32" fmla="*/ 6 w 20"/>
                <a:gd name="T33" fmla="*/ 7 h 14"/>
                <a:gd name="T34" fmla="*/ 0 w 20"/>
                <a:gd name="T35" fmla="*/ 7 h 14"/>
                <a:gd name="T36" fmla="*/ 2 w 20"/>
                <a:gd name="T37" fmla="*/ 7 h 14"/>
                <a:gd name="T38" fmla="*/ 2 w 20"/>
                <a:gd name="T39" fmla="*/ 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4"/>
                <a:gd name="T62" fmla="*/ 20 w 20"/>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4">
                  <a:moveTo>
                    <a:pt x="2" y="10"/>
                  </a:moveTo>
                  <a:lnTo>
                    <a:pt x="2" y="7"/>
                  </a:lnTo>
                  <a:lnTo>
                    <a:pt x="2" y="3"/>
                  </a:lnTo>
                  <a:lnTo>
                    <a:pt x="2" y="2"/>
                  </a:lnTo>
                  <a:lnTo>
                    <a:pt x="6" y="0"/>
                  </a:lnTo>
                  <a:lnTo>
                    <a:pt x="9" y="2"/>
                  </a:lnTo>
                  <a:lnTo>
                    <a:pt x="11" y="3"/>
                  </a:lnTo>
                  <a:lnTo>
                    <a:pt x="18" y="3"/>
                  </a:lnTo>
                  <a:lnTo>
                    <a:pt x="20" y="5"/>
                  </a:lnTo>
                  <a:lnTo>
                    <a:pt x="20" y="7"/>
                  </a:lnTo>
                  <a:lnTo>
                    <a:pt x="18" y="7"/>
                  </a:lnTo>
                  <a:lnTo>
                    <a:pt x="14" y="7"/>
                  </a:lnTo>
                  <a:lnTo>
                    <a:pt x="11" y="10"/>
                  </a:lnTo>
                  <a:lnTo>
                    <a:pt x="11" y="14"/>
                  </a:lnTo>
                  <a:lnTo>
                    <a:pt x="6" y="14"/>
                  </a:lnTo>
                  <a:lnTo>
                    <a:pt x="6" y="12"/>
                  </a:lnTo>
                  <a:lnTo>
                    <a:pt x="6" y="10"/>
                  </a:lnTo>
                  <a:lnTo>
                    <a:pt x="0" y="10"/>
                  </a:lnTo>
                  <a:lnTo>
                    <a:pt x="2" y="7"/>
                  </a:lnTo>
                  <a:lnTo>
                    <a:pt x="2" y="10"/>
                  </a:lnTo>
                  <a:close/>
                </a:path>
              </a:pathLst>
            </a:custGeom>
            <a:solidFill>
              <a:srgbClr val="A4CA95"/>
            </a:solidFill>
            <a:ln w="9525">
              <a:noFill/>
              <a:round/>
              <a:headEnd/>
              <a:tailEnd/>
            </a:ln>
          </p:spPr>
          <p:txBody>
            <a:bodyPr/>
            <a:lstStyle/>
            <a:p>
              <a:endParaRPr lang="en-US"/>
            </a:p>
          </p:txBody>
        </p:sp>
        <p:sp>
          <p:nvSpPr>
            <p:cNvPr id="3115" name="Freeform 836"/>
            <p:cNvSpPr>
              <a:spLocks/>
            </p:cNvSpPr>
            <p:nvPr/>
          </p:nvSpPr>
          <p:spPr bwMode="gray">
            <a:xfrm>
              <a:off x="1342" y="3413"/>
              <a:ext cx="323" cy="164"/>
            </a:xfrm>
            <a:custGeom>
              <a:avLst/>
              <a:gdLst>
                <a:gd name="T0" fmla="*/ 263 w 323"/>
                <a:gd name="T1" fmla="*/ 37 h 186"/>
                <a:gd name="T2" fmla="*/ 258 w 323"/>
                <a:gd name="T3" fmla="*/ 34 h 186"/>
                <a:gd name="T4" fmla="*/ 269 w 323"/>
                <a:gd name="T5" fmla="*/ 34 h 186"/>
                <a:gd name="T6" fmla="*/ 277 w 323"/>
                <a:gd name="T7" fmla="*/ 34 h 186"/>
                <a:gd name="T8" fmla="*/ 283 w 323"/>
                <a:gd name="T9" fmla="*/ 38 h 186"/>
                <a:gd name="T10" fmla="*/ 290 w 323"/>
                <a:gd name="T11" fmla="*/ 42 h 186"/>
                <a:gd name="T12" fmla="*/ 300 w 323"/>
                <a:gd name="T13" fmla="*/ 37 h 186"/>
                <a:gd name="T14" fmla="*/ 304 w 323"/>
                <a:gd name="T15" fmla="*/ 43 h 186"/>
                <a:gd name="T16" fmla="*/ 309 w 323"/>
                <a:gd name="T17" fmla="*/ 48 h 186"/>
                <a:gd name="T18" fmla="*/ 318 w 323"/>
                <a:gd name="T19" fmla="*/ 50 h 186"/>
                <a:gd name="T20" fmla="*/ 323 w 323"/>
                <a:gd name="T21" fmla="*/ 56 h 186"/>
                <a:gd name="T22" fmla="*/ 311 w 323"/>
                <a:gd name="T23" fmla="*/ 58 h 186"/>
                <a:gd name="T24" fmla="*/ 300 w 323"/>
                <a:gd name="T25" fmla="*/ 61 h 186"/>
                <a:gd name="T26" fmla="*/ 283 w 323"/>
                <a:gd name="T27" fmla="*/ 63 h 186"/>
                <a:gd name="T28" fmla="*/ 269 w 323"/>
                <a:gd name="T29" fmla="*/ 69 h 186"/>
                <a:gd name="T30" fmla="*/ 253 w 323"/>
                <a:gd name="T31" fmla="*/ 74 h 186"/>
                <a:gd name="T32" fmla="*/ 241 w 323"/>
                <a:gd name="T33" fmla="*/ 75 h 186"/>
                <a:gd name="T34" fmla="*/ 244 w 323"/>
                <a:gd name="T35" fmla="*/ 69 h 186"/>
                <a:gd name="T36" fmla="*/ 230 w 323"/>
                <a:gd name="T37" fmla="*/ 63 h 186"/>
                <a:gd name="T38" fmla="*/ 216 w 323"/>
                <a:gd name="T39" fmla="*/ 61 h 186"/>
                <a:gd name="T40" fmla="*/ 209 w 323"/>
                <a:gd name="T41" fmla="*/ 62 h 186"/>
                <a:gd name="T42" fmla="*/ 125 w 323"/>
                <a:gd name="T43" fmla="*/ 58 h 186"/>
                <a:gd name="T44" fmla="*/ 116 w 323"/>
                <a:gd name="T45" fmla="*/ 52 h 186"/>
                <a:gd name="T46" fmla="*/ 109 w 323"/>
                <a:gd name="T47" fmla="*/ 46 h 186"/>
                <a:gd name="T48" fmla="*/ 100 w 323"/>
                <a:gd name="T49" fmla="*/ 38 h 186"/>
                <a:gd name="T50" fmla="*/ 84 w 323"/>
                <a:gd name="T51" fmla="*/ 37 h 186"/>
                <a:gd name="T52" fmla="*/ 65 w 323"/>
                <a:gd name="T53" fmla="*/ 34 h 186"/>
                <a:gd name="T54" fmla="*/ 51 w 323"/>
                <a:gd name="T55" fmla="*/ 38 h 186"/>
                <a:gd name="T56" fmla="*/ 60 w 323"/>
                <a:gd name="T57" fmla="*/ 33 h 186"/>
                <a:gd name="T58" fmla="*/ 42 w 323"/>
                <a:gd name="T59" fmla="*/ 36 h 186"/>
                <a:gd name="T60" fmla="*/ 32 w 323"/>
                <a:gd name="T61" fmla="*/ 44 h 186"/>
                <a:gd name="T62" fmla="*/ 19 w 323"/>
                <a:gd name="T63" fmla="*/ 48 h 186"/>
                <a:gd name="T64" fmla="*/ 35 w 323"/>
                <a:gd name="T65" fmla="*/ 38 h 186"/>
                <a:gd name="T66" fmla="*/ 19 w 323"/>
                <a:gd name="T67" fmla="*/ 35 h 186"/>
                <a:gd name="T68" fmla="*/ 23 w 323"/>
                <a:gd name="T69" fmla="*/ 25 h 186"/>
                <a:gd name="T70" fmla="*/ 11 w 323"/>
                <a:gd name="T71" fmla="*/ 22 h 186"/>
                <a:gd name="T72" fmla="*/ 9 w 323"/>
                <a:gd name="T73" fmla="*/ 19 h 186"/>
                <a:gd name="T74" fmla="*/ 9 w 323"/>
                <a:gd name="T75" fmla="*/ 18 h 186"/>
                <a:gd name="T76" fmla="*/ 19 w 323"/>
                <a:gd name="T77" fmla="*/ 18 h 186"/>
                <a:gd name="T78" fmla="*/ 18 w 323"/>
                <a:gd name="T79" fmla="*/ 15 h 186"/>
                <a:gd name="T80" fmla="*/ 11 w 323"/>
                <a:gd name="T81" fmla="*/ 10 h 186"/>
                <a:gd name="T82" fmla="*/ 23 w 323"/>
                <a:gd name="T83" fmla="*/ 6 h 186"/>
                <a:gd name="T84" fmla="*/ 32 w 323"/>
                <a:gd name="T85" fmla="*/ 4 h 186"/>
                <a:gd name="T86" fmla="*/ 49 w 323"/>
                <a:gd name="T87" fmla="*/ 4 h 186"/>
                <a:gd name="T88" fmla="*/ 56 w 323"/>
                <a:gd name="T89" fmla="*/ 4 h 186"/>
                <a:gd name="T90" fmla="*/ 77 w 323"/>
                <a:gd name="T91" fmla="*/ 6 h 186"/>
                <a:gd name="T92" fmla="*/ 267 w 323"/>
                <a:gd name="T93" fmla="*/ 44 h 1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3"/>
                <a:gd name="T142" fmla="*/ 0 h 186"/>
                <a:gd name="T143" fmla="*/ 323 w 323"/>
                <a:gd name="T144" fmla="*/ 186 h 1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3" h="186">
                  <a:moveTo>
                    <a:pt x="258" y="99"/>
                  </a:moveTo>
                  <a:lnTo>
                    <a:pt x="260" y="97"/>
                  </a:lnTo>
                  <a:lnTo>
                    <a:pt x="263" y="90"/>
                  </a:lnTo>
                  <a:lnTo>
                    <a:pt x="263" y="87"/>
                  </a:lnTo>
                  <a:lnTo>
                    <a:pt x="258" y="85"/>
                  </a:lnTo>
                  <a:lnTo>
                    <a:pt x="258" y="83"/>
                  </a:lnTo>
                  <a:lnTo>
                    <a:pt x="260" y="78"/>
                  </a:lnTo>
                  <a:lnTo>
                    <a:pt x="263" y="76"/>
                  </a:lnTo>
                  <a:lnTo>
                    <a:pt x="269" y="80"/>
                  </a:lnTo>
                  <a:lnTo>
                    <a:pt x="269" y="76"/>
                  </a:lnTo>
                  <a:lnTo>
                    <a:pt x="274" y="78"/>
                  </a:lnTo>
                  <a:lnTo>
                    <a:pt x="277" y="80"/>
                  </a:lnTo>
                  <a:lnTo>
                    <a:pt x="281" y="83"/>
                  </a:lnTo>
                  <a:lnTo>
                    <a:pt x="283" y="87"/>
                  </a:lnTo>
                  <a:lnTo>
                    <a:pt x="283" y="94"/>
                  </a:lnTo>
                  <a:lnTo>
                    <a:pt x="283" y="92"/>
                  </a:lnTo>
                  <a:lnTo>
                    <a:pt x="286" y="101"/>
                  </a:lnTo>
                  <a:lnTo>
                    <a:pt x="290" y="101"/>
                  </a:lnTo>
                  <a:lnTo>
                    <a:pt x="291" y="99"/>
                  </a:lnTo>
                  <a:lnTo>
                    <a:pt x="297" y="92"/>
                  </a:lnTo>
                  <a:lnTo>
                    <a:pt x="300" y="90"/>
                  </a:lnTo>
                  <a:lnTo>
                    <a:pt x="300" y="94"/>
                  </a:lnTo>
                  <a:lnTo>
                    <a:pt x="304" y="99"/>
                  </a:lnTo>
                  <a:lnTo>
                    <a:pt x="304" y="106"/>
                  </a:lnTo>
                  <a:lnTo>
                    <a:pt x="306" y="110"/>
                  </a:lnTo>
                  <a:lnTo>
                    <a:pt x="306" y="113"/>
                  </a:lnTo>
                  <a:lnTo>
                    <a:pt x="309" y="115"/>
                  </a:lnTo>
                  <a:lnTo>
                    <a:pt x="311" y="117"/>
                  </a:lnTo>
                  <a:lnTo>
                    <a:pt x="311" y="122"/>
                  </a:lnTo>
                  <a:lnTo>
                    <a:pt x="318" y="122"/>
                  </a:lnTo>
                  <a:lnTo>
                    <a:pt x="314" y="129"/>
                  </a:lnTo>
                  <a:lnTo>
                    <a:pt x="320" y="129"/>
                  </a:lnTo>
                  <a:lnTo>
                    <a:pt x="323" y="134"/>
                  </a:lnTo>
                  <a:lnTo>
                    <a:pt x="320" y="140"/>
                  </a:lnTo>
                  <a:lnTo>
                    <a:pt x="314" y="141"/>
                  </a:lnTo>
                  <a:lnTo>
                    <a:pt x="311" y="141"/>
                  </a:lnTo>
                  <a:lnTo>
                    <a:pt x="311" y="147"/>
                  </a:lnTo>
                  <a:lnTo>
                    <a:pt x="306" y="149"/>
                  </a:lnTo>
                  <a:lnTo>
                    <a:pt x="300" y="147"/>
                  </a:lnTo>
                  <a:lnTo>
                    <a:pt x="295" y="147"/>
                  </a:lnTo>
                  <a:lnTo>
                    <a:pt x="290" y="149"/>
                  </a:lnTo>
                  <a:lnTo>
                    <a:pt x="283" y="154"/>
                  </a:lnTo>
                  <a:lnTo>
                    <a:pt x="277" y="157"/>
                  </a:lnTo>
                  <a:lnTo>
                    <a:pt x="274" y="159"/>
                  </a:lnTo>
                  <a:lnTo>
                    <a:pt x="269" y="164"/>
                  </a:lnTo>
                  <a:lnTo>
                    <a:pt x="263" y="170"/>
                  </a:lnTo>
                  <a:lnTo>
                    <a:pt x="255" y="177"/>
                  </a:lnTo>
                  <a:lnTo>
                    <a:pt x="253" y="179"/>
                  </a:lnTo>
                  <a:lnTo>
                    <a:pt x="246" y="182"/>
                  </a:lnTo>
                  <a:lnTo>
                    <a:pt x="241" y="186"/>
                  </a:lnTo>
                  <a:lnTo>
                    <a:pt x="241" y="182"/>
                  </a:lnTo>
                  <a:lnTo>
                    <a:pt x="244" y="180"/>
                  </a:lnTo>
                  <a:lnTo>
                    <a:pt x="244" y="173"/>
                  </a:lnTo>
                  <a:lnTo>
                    <a:pt x="244" y="166"/>
                  </a:lnTo>
                  <a:lnTo>
                    <a:pt x="241" y="157"/>
                  </a:lnTo>
                  <a:lnTo>
                    <a:pt x="232" y="157"/>
                  </a:lnTo>
                  <a:lnTo>
                    <a:pt x="230" y="154"/>
                  </a:lnTo>
                  <a:lnTo>
                    <a:pt x="227" y="152"/>
                  </a:lnTo>
                  <a:lnTo>
                    <a:pt x="218" y="154"/>
                  </a:lnTo>
                  <a:lnTo>
                    <a:pt x="216" y="147"/>
                  </a:lnTo>
                  <a:lnTo>
                    <a:pt x="212" y="147"/>
                  </a:lnTo>
                  <a:lnTo>
                    <a:pt x="209" y="145"/>
                  </a:lnTo>
                  <a:lnTo>
                    <a:pt x="209" y="149"/>
                  </a:lnTo>
                  <a:lnTo>
                    <a:pt x="133" y="147"/>
                  </a:lnTo>
                  <a:lnTo>
                    <a:pt x="130" y="145"/>
                  </a:lnTo>
                  <a:lnTo>
                    <a:pt x="125" y="141"/>
                  </a:lnTo>
                  <a:lnTo>
                    <a:pt x="121" y="140"/>
                  </a:lnTo>
                  <a:lnTo>
                    <a:pt x="116" y="131"/>
                  </a:lnTo>
                  <a:lnTo>
                    <a:pt x="116" y="126"/>
                  </a:lnTo>
                  <a:lnTo>
                    <a:pt x="114" y="122"/>
                  </a:lnTo>
                  <a:lnTo>
                    <a:pt x="111" y="117"/>
                  </a:lnTo>
                  <a:lnTo>
                    <a:pt x="109" y="110"/>
                  </a:lnTo>
                  <a:lnTo>
                    <a:pt x="105" y="106"/>
                  </a:lnTo>
                  <a:lnTo>
                    <a:pt x="100" y="101"/>
                  </a:lnTo>
                  <a:lnTo>
                    <a:pt x="100" y="94"/>
                  </a:lnTo>
                  <a:lnTo>
                    <a:pt x="93" y="97"/>
                  </a:lnTo>
                  <a:lnTo>
                    <a:pt x="91" y="97"/>
                  </a:lnTo>
                  <a:lnTo>
                    <a:pt x="84" y="90"/>
                  </a:lnTo>
                  <a:lnTo>
                    <a:pt x="79" y="87"/>
                  </a:lnTo>
                  <a:lnTo>
                    <a:pt x="74" y="90"/>
                  </a:lnTo>
                  <a:lnTo>
                    <a:pt x="65" y="83"/>
                  </a:lnTo>
                  <a:lnTo>
                    <a:pt x="60" y="85"/>
                  </a:lnTo>
                  <a:lnTo>
                    <a:pt x="56" y="87"/>
                  </a:lnTo>
                  <a:lnTo>
                    <a:pt x="51" y="94"/>
                  </a:lnTo>
                  <a:lnTo>
                    <a:pt x="51" y="87"/>
                  </a:lnTo>
                  <a:lnTo>
                    <a:pt x="54" y="85"/>
                  </a:lnTo>
                  <a:lnTo>
                    <a:pt x="60" y="78"/>
                  </a:lnTo>
                  <a:lnTo>
                    <a:pt x="54" y="78"/>
                  </a:lnTo>
                  <a:lnTo>
                    <a:pt x="49" y="83"/>
                  </a:lnTo>
                  <a:lnTo>
                    <a:pt x="42" y="87"/>
                  </a:lnTo>
                  <a:lnTo>
                    <a:pt x="40" y="94"/>
                  </a:lnTo>
                  <a:lnTo>
                    <a:pt x="35" y="106"/>
                  </a:lnTo>
                  <a:lnTo>
                    <a:pt x="32" y="108"/>
                  </a:lnTo>
                  <a:lnTo>
                    <a:pt x="26" y="115"/>
                  </a:lnTo>
                  <a:lnTo>
                    <a:pt x="19" y="115"/>
                  </a:lnTo>
                  <a:lnTo>
                    <a:pt x="19" y="113"/>
                  </a:lnTo>
                  <a:lnTo>
                    <a:pt x="26" y="106"/>
                  </a:lnTo>
                  <a:lnTo>
                    <a:pt x="32" y="99"/>
                  </a:lnTo>
                  <a:lnTo>
                    <a:pt x="35" y="94"/>
                  </a:lnTo>
                  <a:lnTo>
                    <a:pt x="35" y="92"/>
                  </a:lnTo>
                  <a:lnTo>
                    <a:pt x="23" y="92"/>
                  </a:lnTo>
                  <a:lnTo>
                    <a:pt x="19" y="85"/>
                  </a:lnTo>
                  <a:lnTo>
                    <a:pt x="11" y="78"/>
                  </a:lnTo>
                  <a:lnTo>
                    <a:pt x="9" y="76"/>
                  </a:lnTo>
                  <a:lnTo>
                    <a:pt x="23" y="60"/>
                  </a:lnTo>
                  <a:lnTo>
                    <a:pt x="23" y="53"/>
                  </a:lnTo>
                  <a:lnTo>
                    <a:pt x="18" y="53"/>
                  </a:lnTo>
                  <a:lnTo>
                    <a:pt x="11" y="53"/>
                  </a:lnTo>
                  <a:lnTo>
                    <a:pt x="9" y="55"/>
                  </a:lnTo>
                  <a:lnTo>
                    <a:pt x="9" y="50"/>
                  </a:lnTo>
                  <a:lnTo>
                    <a:pt x="9" y="46"/>
                  </a:lnTo>
                  <a:lnTo>
                    <a:pt x="7" y="50"/>
                  </a:lnTo>
                  <a:lnTo>
                    <a:pt x="0" y="46"/>
                  </a:lnTo>
                  <a:lnTo>
                    <a:pt x="9" y="44"/>
                  </a:lnTo>
                  <a:lnTo>
                    <a:pt x="11" y="39"/>
                  </a:lnTo>
                  <a:lnTo>
                    <a:pt x="18" y="43"/>
                  </a:lnTo>
                  <a:lnTo>
                    <a:pt x="19" y="43"/>
                  </a:lnTo>
                  <a:lnTo>
                    <a:pt x="23" y="43"/>
                  </a:lnTo>
                  <a:lnTo>
                    <a:pt x="19" y="36"/>
                  </a:lnTo>
                  <a:lnTo>
                    <a:pt x="18" y="36"/>
                  </a:lnTo>
                  <a:lnTo>
                    <a:pt x="14" y="30"/>
                  </a:lnTo>
                  <a:lnTo>
                    <a:pt x="14" y="29"/>
                  </a:lnTo>
                  <a:lnTo>
                    <a:pt x="11" y="25"/>
                  </a:lnTo>
                  <a:lnTo>
                    <a:pt x="14" y="20"/>
                  </a:lnTo>
                  <a:lnTo>
                    <a:pt x="18" y="20"/>
                  </a:lnTo>
                  <a:lnTo>
                    <a:pt x="23" y="14"/>
                  </a:lnTo>
                  <a:lnTo>
                    <a:pt x="26" y="9"/>
                  </a:lnTo>
                  <a:lnTo>
                    <a:pt x="28" y="7"/>
                  </a:lnTo>
                  <a:lnTo>
                    <a:pt x="32" y="4"/>
                  </a:lnTo>
                  <a:lnTo>
                    <a:pt x="35" y="0"/>
                  </a:lnTo>
                  <a:lnTo>
                    <a:pt x="40" y="0"/>
                  </a:lnTo>
                  <a:lnTo>
                    <a:pt x="49" y="4"/>
                  </a:lnTo>
                  <a:lnTo>
                    <a:pt x="51" y="4"/>
                  </a:lnTo>
                  <a:lnTo>
                    <a:pt x="51" y="7"/>
                  </a:lnTo>
                  <a:lnTo>
                    <a:pt x="56" y="7"/>
                  </a:lnTo>
                  <a:lnTo>
                    <a:pt x="65" y="9"/>
                  </a:lnTo>
                  <a:lnTo>
                    <a:pt x="70" y="13"/>
                  </a:lnTo>
                  <a:lnTo>
                    <a:pt x="77" y="14"/>
                  </a:lnTo>
                  <a:lnTo>
                    <a:pt x="253" y="152"/>
                  </a:lnTo>
                  <a:lnTo>
                    <a:pt x="272" y="117"/>
                  </a:lnTo>
                  <a:lnTo>
                    <a:pt x="267" y="108"/>
                  </a:lnTo>
                  <a:lnTo>
                    <a:pt x="258" y="99"/>
                  </a:lnTo>
                  <a:close/>
                </a:path>
              </a:pathLst>
            </a:custGeom>
            <a:solidFill>
              <a:srgbClr val="A4CA95"/>
            </a:solidFill>
            <a:ln w="9525">
              <a:noFill/>
              <a:round/>
              <a:headEnd/>
              <a:tailEnd/>
            </a:ln>
          </p:spPr>
          <p:txBody>
            <a:bodyPr/>
            <a:lstStyle/>
            <a:p>
              <a:endParaRPr lang="en-US"/>
            </a:p>
          </p:txBody>
        </p:sp>
        <p:sp>
          <p:nvSpPr>
            <p:cNvPr id="3116" name="Freeform 837"/>
            <p:cNvSpPr>
              <a:spLocks/>
            </p:cNvSpPr>
            <p:nvPr/>
          </p:nvSpPr>
          <p:spPr bwMode="gray">
            <a:xfrm>
              <a:off x="1410" y="3407"/>
              <a:ext cx="206" cy="142"/>
            </a:xfrm>
            <a:custGeom>
              <a:avLst/>
              <a:gdLst>
                <a:gd name="T0" fmla="*/ 16 w 206"/>
                <a:gd name="T1" fmla="*/ 9 h 161"/>
                <a:gd name="T2" fmla="*/ 29 w 206"/>
                <a:gd name="T3" fmla="*/ 9 h 161"/>
                <a:gd name="T4" fmla="*/ 37 w 206"/>
                <a:gd name="T5" fmla="*/ 9 h 161"/>
                <a:gd name="T6" fmla="*/ 34 w 206"/>
                <a:gd name="T7" fmla="*/ 11 h 161"/>
                <a:gd name="T8" fmla="*/ 48 w 206"/>
                <a:gd name="T9" fmla="*/ 9 h 161"/>
                <a:gd name="T10" fmla="*/ 57 w 206"/>
                <a:gd name="T11" fmla="*/ 6 h 161"/>
                <a:gd name="T12" fmla="*/ 62 w 206"/>
                <a:gd name="T13" fmla="*/ 9 h 161"/>
                <a:gd name="T14" fmla="*/ 76 w 206"/>
                <a:gd name="T15" fmla="*/ 11 h 161"/>
                <a:gd name="T16" fmla="*/ 85 w 206"/>
                <a:gd name="T17" fmla="*/ 12 h 161"/>
                <a:gd name="T18" fmla="*/ 88 w 206"/>
                <a:gd name="T19" fmla="*/ 15 h 161"/>
                <a:gd name="T20" fmla="*/ 94 w 206"/>
                <a:gd name="T21" fmla="*/ 16 h 161"/>
                <a:gd name="T22" fmla="*/ 108 w 206"/>
                <a:gd name="T23" fmla="*/ 18 h 161"/>
                <a:gd name="T24" fmla="*/ 111 w 206"/>
                <a:gd name="T25" fmla="*/ 13 h 161"/>
                <a:gd name="T26" fmla="*/ 116 w 206"/>
                <a:gd name="T27" fmla="*/ 12 h 161"/>
                <a:gd name="T28" fmla="*/ 125 w 206"/>
                <a:gd name="T29" fmla="*/ 16 h 161"/>
                <a:gd name="T30" fmla="*/ 139 w 206"/>
                <a:gd name="T31" fmla="*/ 16 h 161"/>
                <a:gd name="T32" fmla="*/ 141 w 206"/>
                <a:gd name="T33" fmla="*/ 18 h 161"/>
                <a:gd name="T34" fmla="*/ 148 w 206"/>
                <a:gd name="T35" fmla="*/ 15 h 161"/>
                <a:gd name="T36" fmla="*/ 148 w 206"/>
                <a:gd name="T37" fmla="*/ 12 h 161"/>
                <a:gd name="T38" fmla="*/ 144 w 206"/>
                <a:gd name="T39" fmla="*/ 9 h 161"/>
                <a:gd name="T40" fmla="*/ 144 w 206"/>
                <a:gd name="T41" fmla="*/ 4 h 161"/>
                <a:gd name="T42" fmla="*/ 148 w 206"/>
                <a:gd name="T43" fmla="*/ 4 h 161"/>
                <a:gd name="T44" fmla="*/ 150 w 206"/>
                <a:gd name="T45" fmla="*/ 4 h 161"/>
                <a:gd name="T46" fmla="*/ 153 w 206"/>
                <a:gd name="T47" fmla="*/ 7 h 161"/>
                <a:gd name="T48" fmla="*/ 153 w 206"/>
                <a:gd name="T49" fmla="*/ 11 h 161"/>
                <a:gd name="T50" fmla="*/ 159 w 206"/>
                <a:gd name="T51" fmla="*/ 13 h 161"/>
                <a:gd name="T52" fmla="*/ 164 w 206"/>
                <a:gd name="T53" fmla="*/ 10 h 161"/>
                <a:gd name="T54" fmla="*/ 164 w 206"/>
                <a:gd name="T55" fmla="*/ 18 h 161"/>
                <a:gd name="T56" fmla="*/ 176 w 206"/>
                <a:gd name="T57" fmla="*/ 15 h 161"/>
                <a:gd name="T58" fmla="*/ 176 w 206"/>
                <a:gd name="T59" fmla="*/ 10 h 161"/>
                <a:gd name="T60" fmla="*/ 181 w 206"/>
                <a:gd name="T61" fmla="*/ 16 h 161"/>
                <a:gd name="T62" fmla="*/ 173 w 206"/>
                <a:gd name="T63" fmla="*/ 21 h 161"/>
                <a:gd name="T64" fmla="*/ 159 w 206"/>
                <a:gd name="T65" fmla="*/ 23 h 161"/>
                <a:gd name="T66" fmla="*/ 159 w 206"/>
                <a:gd name="T67" fmla="*/ 30 h 161"/>
                <a:gd name="T68" fmla="*/ 153 w 206"/>
                <a:gd name="T69" fmla="*/ 34 h 161"/>
                <a:gd name="T70" fmla="*/ 144 w 206"/>
                <a:gd name="T71" fmla="*/ 38 h 161"/>
                <a:gd name="T72" fmla="*/ 144 w 206"/>
                <a:gd name="T73" fmla="*/ 42 h 161"/>
                <a:gd name="T74" fmla="*/ 148 w 206"/>
                <a:gd name="T75" fmla="*/ 46 h 161"/>
                <a:gd name="T76" fmla="*/ 159 w 206"/>
                <a:gd name="T77" fmla="*/ 48 h 161"/>
                <a:gd name="T78" fmla="*/ 167 w 206"/>
                <a:gd name="T79" fmla="*/ 49 h 161"/>
                <a:gd name="T80" fmla="*/ 178 w 206"/>
                <a:gd name="T81" fmla="*/ 53 h 161"/>
                <a:gd name="T82" fmla="*/ 187 w 206"/>
                <a:gd name="T83" fmla="*/ 56 h 161"/>
                <a:gd name="T84" fmla="*/ 190 w 206"/>
                <a:gd name="T85" fmla="*/ 54 h 161"/>
                <a:gd name="T86" fmla="*/ 199 w 206"/>
                <a:gd name="T87" fmla="*/ 49 h 161"/>
                <a:gd name="T88" fmla="*/ 204 w 206"/>
                <a:gd name="T89" fmla="*/ 43 h 161"/>
                <a:gd name="T90" fmla="*/ 0 w 206"/>
                <a:gd name="T91" fmla="*/ 12 h 1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161"/>
                <a:gd name="T140" fmla="*/ 206 w 206"/>
                <a:gd name="T141" fmla="*/ 161 h 1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161">
                  <a:moveTo>
                    <a:pt x="11" y="23"/>
                  </a:moveTo>
                  <a:lnTo>
                    <a:pt x="15" y="21"/>
                  </a:lnTo>
                  <a:lnTo>
                    <a:pt x="16" y="21"/>
                  </a:lnTo>
                  <a:lnTo>
                    <a:pt x="23" y="23"/>
                  </a:lnTo>
                  <a:lnTo>
                    <a:pt x="25" y="27"/>
                  </a:lnTo>
                  <a:lnTo>
                    <a:pt x="29" y="21"/>
                  </a:lnTo>
                  <a:lnTo>
                    <a:pt x="32" y="20"/>
                  </a:lnTo>
                  <a:lnTo>
                    <a:pt x="34" y="20"/>
                  </a:lnTo>
                  <a:lnTo>
                    <a:pt x="37" y="20"/>
                  </a:lnTo>
                  <a:lnTo>
                    <a:pt x="34" y="21"/>
                  </a:lnTo>
                  <a:lnTo>
                    <a:pt x="34" y="23"/>
                  </a:lnTo>
                  <a:lnTo>
                    <a:pt x="34" y="27"/>
                  </a:lnTo>
                  <a:lnTo>
                    <a:pt x="41" y="23"/>
                  </a:lnTo>
                  <a:lnTo>
                    <a:pt x="43" y="21"/>
                  </a:lnTo>
                  <a:lnTo>
                    <a:pt x="48" y="20"/>
                  </a:lnTo>
                  <a:lnTo>
                    <a:pt x="51" y="16"/>
                  </a:lnTo>
                  <a:lnTo>
                    <a:pt x="53" y="14"/>
                  </a:lnTo>
                  <a:lnTo>
                    <a:pt x="57" y="14"/>
                  </a:lnTo>
                  <a:lnTo>
                    <a:pt x="57" y="20"/>
                  </a:lnTo>
                  <a:lnTo>
                    <a:pt x="60" y="21"/>
                  </a:lnTo>
                  <a:lnTo>
                    <a:pt x="62" y="20"/>
                  </a:lnTo>
                  <a:lnTo>
                    <a:pt x="65" y="16"/>
                  </a:lnTo>
                  <a:lnTo>
                    <a:pt x="69" y="21"/>
                  </a:lnTo>
                  <a:lnTo>
                    <a:pt x="76" y="27"/>
                  </a:lnTo>
                  <a:lnTo>
                    <a:pt x="76" y="29"/>
                  </a:lnTo>
                  <a:lnTo>
                    <a:pt x="80" y="29"/>
                  </a:lnTo>
                  <a:lnTo>
                    <a:pt x="85" y="29"/>
                  </a:lnTo>
                  <a:lnTo>
                    <a:pt x="88" y="30"/>
                  </a:lnTo>
                  <a:lnTo>
                    <a:pt x="88" y="32"/>
                  </a:lnTo>
                  <a:lnTo>
                    <a:pt x="88" y="36"/>
                  </a:lnTo>
                  <a:lnTo>
                    <a:pt x="90" y="37"/>
                  </a:lnTo>
                  <a:lnTo>
                    <a:pt x="94" y="37"/>
                  </a:lnTo>
                  <a:lnTo>
                    <a:pt x="94" y="39"/>
                  </a:lnTo>
                  <a:lnTo>
                    <a:pt x="99" y="37"/>
                  </a:lnTo>
                  <a:lnTo>
                    <a:pt x="106" y="43"/>
                  </a:lnTo>
                  <a:lnTo>
                    <a:pt x="108" y="43"/>
                  </a:lnTo>
                  <a:lnTo>
                    <a:pt x="108" y="39"/>
                  </a:lnTo>
                  <a:lnTo>
                    <a:pt x="111" y="36"/>
                  </a:lnTo>
                  <a:lnTo>
                    <a:pt x="111" y="32"/>
                  </a:lnTo>
                  <a:lnTo>
                    <a:pt x="108" y="32"/>
                  </a:lnTo>
                  <a:lnTo>
                    <a:pt x="113" y="30"/>
                  </a:lnTo>
                  <a:lnTo>
                    <a:pt x="116" y="30"/>
                  </a:lnTo>
                  <a:lnTo>
                    <a:pt x="120" y="32"/>
                  </a:lnTo>
                  <a:lnTo>
                    <a:pt x="122" y="36"/>
                  </a:lnTo>
                  <a:lnTo>
                    <a:pt x="125" y="37"/>
                  </a:lnTo>
                  <a:lnTo>
                    <a:pt x="127" y="37"/>
                  </a:lnTo>
                  <a:lnTo>
                    <a:pt x="134" y="39"/>
                  </a:lnTo>
                  <a:lnTo>
                    <a:pt x="139" y="39"/>
                  </a:lnTo>
                  <a:lnTo>
                    <a:pt x="141" y="37"/>
                  </a:lnTo>
                  <a:lnTo>
                    <a:pt x="144" y="37"/>
                  </a:lnTo>
                  <a:lnTo>
                    <a:pt x="141" y="43"/>
                  </a:lnTo>
                  <a:lnTo>
                    <a:pt x="141" y="44"/>
                  </a:lnTo>
                  <a:lnTo>
                    <a:pt x="144" y="43"/>
                  </a:lnTo>
                  <a:lnTo>
                    <a:pt x="148" y="36"/>
                  </a:lnTo>
                  <a:lnTo>
                    <a:pt x="150" y="32"/>
                  </a:lnTo>
                  <a:lnTo>
                    <a:pt x="150" y="30"/>
                  </a:lnTo>
                  <a:lnTo>
                    <a:pt x="148" y="29"/>
                  </a:lnTo>
                  <a:lnTo>
                    <a:pt x="150" y="23"/>
                  </a:lnTo>
                  <a:lnTo>
                    <a:pt x="144" y="21"/>
                  </a:lnTo>
                  <a:lnTo>
                    <a:pt x="144" y="20"/>
                  </a:lnTo>
                  <a:lnTo>
                    <a:pt x="141" y="14"/>
                  </a:lnTo>
                  <a:lnTo>
                    <a:pt x="141" y="13"/>
                  </a:lnTo>
                  <a:lnTo>
                    <a:pt x="144" y="7"/>
                  </a:lnTo>
                  <a:lnTo>
                    <a:pt x="141" y="6"/>
                  </a:lnTo>
                  <a:lnTo>
                    <a:pt x="144" y="0"/>
                  </a:lnTo>
                  <a:lnTo>
                    <a:pt x="148" y="4"/>
                  </a:lnTo>
                  <a:lnTo>
                    <a:pt x="148" y="0"/>
                  </a:lnTo>
                  <a:lnTo>
                    <a:pt x="148" y="4"/>
                  </a:lnTo>
                  <a:lnTo>
                    <a:pt x="150" y="6"/>
                  </a:lnTo>
                  <a:lnTo>
                    <a:pt x="150" y="13"/>
                  </a:lnTo>
                  <a:lnTo>
                    <a:pt x="150" y="14"/>
                  </a:lnTo>
                  <a:lnTo>
                    <a:pt x="153" y="16"/>
                  </a:lnTo>
                  <a:lnTo>
                    <a:pt x="153" y="20"/>
                  </a:lnTo>
                  <a:lnTo>
                    <a:pt x="153" y="21"/>
                  </a:lnTo>
                  <a:lnTo>
                    <a:pt x="153" y="27"/>
                  </a:lnTo>
                  <a:lnTo>
                    <a:pt x="155" y="27"/>
                  </a:lnTo>
                  <a:lnTo>
                    <a:pt x="155" y="29"/>
                  </a:lnTo>
                  <a:lnTo>
                    <a:pt x="159" y="32"/>
                  </a:lnTo>
                  <a:lnTo>
                    <a:pt x="159" y="36"/>
                  </a:lnTo>
                  <a:lnTo>
                    <a:pt x="162" y="29"/>
                  </a:lnTo>
                  <a:lnTo>
                    <a:pt x="164" y="23"/>
                  </a:lnTo>
                  <a:lnTo>
                    <a:pt x="167" y="30"/>
                  </a:lnTo>
                  <a:lnTo>
                    <a:pt x="164" y="32"/>
                  </a:lnTo>
                  <a:lnTo>
                    <a:pt x="164" y="44"/>
                  </a:lnTo>
                  <a:lnTo>
                    <a:pt x="169" y="44"/>
                  </a:lnTo>
                  <a:lnTo>
                    <a:pt x="173" y="37"/>
                  </a:lnTo>
                  <a:lnTo>
                    <a:pt x="176" y="36"/>
                  </a:lnTo>
                  <a:lnTo>
                    <a:pt x="176" y="30"/>
                  </a:lnTo>
                  <a:lnTo>
                    <a:pt x="176" y="27"/>
                  </a:lnTo>
                  <a:lnTo>
                    <a:pt x="176" y="23"/>
                  </a:lnTo>
                  <a:lnTo>
                    <a:pt x="181" y="30"/>
                  </a:lnTo>
                  <a:lnTo>
                    <a:pt x="181" y="37"/>
                  </a:lnTo>
                  <a:lnTo>
                    <a:pt x="181" y="39"/>
                  </a:lnTo>
                  <a:lnTo>
                    <a:pt x="181" y="46"/>
                  </a:lnTo>
                  <a:lnTo>
                    <a:pt x="178" y="51"/>
                  </a:lnTo>
                  <a:lnTo>
                    <a:pt x="173" y="51"/>
                  </a:lnTo>
                  <a:lnTo>
                    <a:pt x="169" y="50"/>
                  </a:lnTo>
                  <a:lnTo>
                    <a:pt x="167" y="57"/>
                  </a:lnTo>
                  <a:lnTo>
                    <a:pt x="159" y="57"/>
                  </a:lnTo>
                  <a:lnTo>
                    <a:pt x="162" y="60"/>
                  </a:lnTo>
                  <a:lnTo>
                    <a:pt x="162" y="67"/>
                  </a:lnTo>
                  <a:lnTo>
                    <a:pt x="159" y="74"/>
                  </a:lnTo>
                  <a:lnTo>
                    <a:pt x="159" y="76"/>
                  </a:lnTo>
                  <a:lnTo>
                    <a:pt x="155" y="76"/>
                  </a:lnTo>
                  <a:lnTo>
                    <a:pt x="153" y="81"/>
                  </a:lnTo>
                  <a:lnTo>
                    <a:pt x="150" y="83"/>
                  </a:lnTo>
                  <a:lnTo>
                    <a:pt x="148" y="85"/>
                  </a:lnTo>
                  <a:lnTo>
                    <a:pt x="144" y="90"/>
                  </a:lnTo>
                  <a:lnTo>
                    <a:pt x="144" y="92"/>
                  </a:lnTo>
                  <a:lnTo>
                    <a:pt x="144" y="97"/>
                  </a:lnTo>
                  <a:lnTo>
                    <a:pt x="144" y="101"/>
                  </a:lnTo>
                  <a:lnTo>
                    <a:pt x="144" y="106"/>
                  </a:lnTo>
                  <a:lnTo>
                    <a:pt x="150" y="101"/>
                  </a:lnTo>
                  <a:lnTo>
                    <a:pt x="148" y="110"/>
                  </a:lnTo>
                  <a:lnTo>
                    <a:pt x="153" y="110"/>
                  </a:lnTo>
                  <a:lnTo>
                    <a:pt x="155" y="110"/>
                  </a:lnTo>
                  <a:lnTo>
                    <a:pt x="159" y="113"/>
                  </a:lnTo>
                  <a:lnTo>
                    <a:pt x="159" y="115"/>
                  </a:lnTo>
                  <a:lnTo>
                    <a:pt x="162" y="117"/>
                  </a:lnTo>
                  <a:lnTo>
                    <a:pt x="167" y="120"/>
                  </a:lnTo>
                  <a:lnTo>
                    <a:pt x="173" y="120"/>
                  </a:lnTo>
                  <a:lnTo>
                    <a:pt x="176" y="122"/>
                  </a:lnTo>
                  <a:lnTo>
                    <a:pt x="178" y="127"/>
                  </a:lnTo>
                  <a:lnTo>
                    <a:pt x="178" y="133"/>
                  </a:lnTo>
                  <a:lnTo>
                    <a:pt x="181" y="136"/>
                  </a:lnTo>
                  <a:lnTo>
                    <a:pt x="187" y="133"/>
                  </a:lnTo>
                  <a:lnTo>
                    <a:pt x="187" y="140"/>
                  </a:lnTo>
                  <a:lnTo>
                    <a:pt x="190" y="136"/>
                  </a:lnTo>
                  <a:lnTo>
                    <a:pt x="190" y="129"/>
                  </a:lnTo>
                  <a:lnTo>
                    <a:pt x="190" y="124"/>
                  </a:lnTo>
                  <a:lnTo>
                    <a:pt x="195" y="122"/>
                  </a:lnTo>
                  <a:lnTo>
                    <a:pt x="199" y="117"/>
                  </a:lnTo>
                  <a:lnTo>
                    <a:pt x="199" y="110"/>
                  </a:lnTo>
                  <a:lnTo>
                    <a:pt x="195" y="104"/>
                  </a:lnTo>
                  <a:lnTo>
                    <a:pt x="204" y="104"/>
                  </a:lnTo>
                  <a:lnTo>
                    <a:pt x="206" y="138"/>
                  </a:lnTo>
                  <a:lnTo>
                    <a:pt x="187" y="161"/>
                  </a:lnTo>
                  <a:lnTo>
                    <a:pt x="0" y="30"/>
                  </a:lnTo>
                  <a:lnTo>
                    <a:pt x="2" y="23"/>
                  </a:lnTo>
                  <a:lnTo>
                    <a:pt x="11" y="23"/>
                  </a:lnTo>
                  <a:close/>
                </a:path>
              </a:pathLst>
            </a:custGeom>
            <a:solidFill>
              <a:srgbClr val="A4CA95"/>
            </a:solidFill>
            <a:ln w="9525">
              <a:noFill/>
              <a:round/>
              <a:headEnd/>
              <a:tailEnd/>
            </a:ln>
          </p:spPr>
          <p:txBody>
            <a:bodyPr/>
            <a:lstStyle/>
            <a:p>
              <a:endParaRPr lang="en-US"/>
            </a:p>
          </p:txBody>
        </p:sp>
        <p:sp>
          <p:nvSpPr>
            <p:cNvPr id="3117" name="Freeform 838"/>
            <p:cNvSpPr>
              <a:spLocks/>
            </p:cNvSpPr>
            <p:nvPr/>
          </p:nvSpPr>
          <p:spPr bwMode="gray">
            <a:xfrm>
              <a:off x="1463" y="3537"/>
              <a:ext cx="185" cy="133"/>
            </a:xfrm>
            <a:custGeom>
              <a:avLst/>
              <a:gdLst>
                <a:gd name="T0" fmla="*/ 88 w 185"/>
                <a:gd name="T1" fmla="*/ 0 h 151"/>
                <a:gd name="T2" fmla="*/ 111 w 185"/>
                <a:gd name="T3" fmla="*/ 4 h 151"/>
                <a:gd name="T4" fmla="*/ 125 w 185"/>
                <a:gd name="T5" fmla="*/ 11 h 151"/>
                <a:gd name="T6" fmla="*/ 128 w 185"/>
                <a:gd name="T7" fmla="*/ 14 h 151"/>
                <a:gd name="T8" fmla="*/ 156 w 185"/>
                <a:gd name="T9" fmla="*/ 7 h 151"/>
                <a:gd name="T10" fmla="*/ 170 w 185"/>
                <a:gd name="T11" fmla="*/ 4 h 151"/>
                <a:gd name="T12" fmla="*/ 179 w 185"/>
                <a:gd name="T13" fmla="*/ 4 h 151"/>
                <a:gd name="T14" fmla="*/ 174 w 185"/>
                <a:gd name="T15" fmla="*/ 6 h 151"/>
                <a:gd name="T16" fmla="*/ 179 w 185"/>
                <a:gd name="T17" fmla="*/ 8 h 151"/>
                <a:gd name="T18" fmla="*/ 176 w 185"/>
                <a:gd name="T19" fmla="*/ 10 h 151"/>
                <a:gd name="T20" fmla="*/ 174 w 185"/>
                <a:gd name="T21" fmla="*/ 11 h 151"/>
                <a:gd name="T22" fmla="*/ 162 w 185"/>
                <a:gd name="T23" fmla="*/ 10 h 151"/>
                <a:gd name="T24" fmla="*/ 162 w 185"/>
                <a:gd name="T25" fmla="*/ 14 h 151"/>
                <a:gd name="T26" fmla="*/ 160 w 185"/>
                <a:gd name="T27" fmla="*/ 16 h 151"/>
                <a:gd name="T28" fmla="*/ 151 w 185"/>
                <a:gd name="T29" fmla="*/ 16 h 151"/>
                <a:gd name="T30" fmla="*/ 146 w 185"/>
                <a:gd name="T31" fmla="*/ 20 h 151"/>
                <a:gd name="T32" fmla="*/ 139 w 185"/>
                <a:gd name="T33" fmla="*/ 23 h 151"/>
                <a:gd name="T34" fmla="*/ 137 w 185"/>
                <a:gd name="T35" fmla="*/ 26 h 151"/>
                <a:gd name="T36" fmla="*/ 125 w 185"/>
                <a:gd name="T37" fmla="*/ 29 h 151"/>
                <a:gd name="T38" fmla="*/ 125 w 185"/>
                <a:gd name="T39" fmla="*/ 34 h 151"/>
                <a:gd name="T40" fmla="*/ 128 w 185"/>
                <a:gd name="T41" fmla="*/ 37 h 151"/>
                <a:gd name="T42" fmla="*/ 125 w 185"/>
                <a:gd name="T43" fmla="*/ 42 h 151"/>
                <a:gd name="T44" fmla="*/ 121 w 185"/>
                <a:gd name="T45" fmla="*/ 39 h 151"/>
                <a:gd name="T46" fmla="*/ 121 w 185"/>
                <a:gd name="T47" fmla="*/ 37 h 151"/>
                <a:gd name="T48" fmla="*/ 111 w 185"/>
                <a:gd name="T49" fmla="*/ 33 h 151"/>
                <a:gd name="T50" fmla="*/ 106 w 185"/>
                <a:gd name="T51" fmla="*/ 33 h 151"/>
                <a:gd name="T52" fmla="*/ 95 w 185"/>
                <a:gd name="T53" fmla="*/ 33 h 151"/>
                <a:gd name="T54" fmla="*/ 79 w 185"/>
                <a:gd name="T55" fmla="*/ 34 h 151"/>
                <a:gd name="T56" fmla="*/ 81 w 185"/>
                <a:gd name="T57" fmla="*/ 42 h 151"/>
                <a:gd name="T58" fmla="*/ 86 w 185"/>
                <a:gd name="T59" fmla="*/ 48 h 151"/>
                <a:gd name="T60" fmla="*/ 95 w 185"/>
                <a:gd name="T61" fmla="*/ 48 h 151"/>
                <a:gd name="T62" fmla="*/ 111 w 185"/>
                <a:gd name="T63" fmla="*/ 46 h 151"/>
                <a:gd name="T64" fmla="*/ 106 w 185"/>
                <a:gd name="T65" fmla="*/ 48 h 151"/>
                <a:gd name="T66" fmla="*/ 120 w 185"/>
                <a:gd name="T67" fmla="*/ 54 h 151"/>
                <a:gd name="T68" fmla="*/ 125 w 185"/>
                <a:gd name="T69" fmla="*/ 61 h 151"/>
                <a:gd name="T70" fmla="*/ 132 w 185"/>
                <a:gd name="T71" fmla="*/ 62 h 151"/>
                <a:gd name="T72" fmla="*/ 111 w 185"/>
                <a:gd name="T73" fmla="*/ 59 h 151"/>
                <a:gd name="T74" fmla="*/ 97 w 185"/>
                <a:gd name="T75" fmla="*/ 55 h 151"/>
                <a:gd name="T76" fmla="*/ 77 w 185"/>
                <a:gd name="T77" fmla="*/ 51 h 151"/>
                <a:gd name="T78" fmla="*/ 58 w 185"/>
                <a:gd name="T79" fmla="*/ 48 h 151"/>
                <a:gd name="T80" fmla="*/ 46 w 185"/>
                <a:gd name="T81" fmla="*/ 37 h 151"/>
                <a:gd name="T82" fmla="*/ 32 w 185"/>
                <a:gd name="T83" fmla="*/ 29 h 151"/>
                <a:gd name="T84" fmla="*/ 37 w 185"/>
                <a:gd name="T85" fmla="*/ 34 h 151"/>
                <a:gd name="T86" fmla="*/ 44 w 185"/>
                <a:gd name="T87" fmla="*/ 42 h 151"/>
                <a:gd name="T88" fmla="*/ 32 w 185"/>
                <a:gd name="T89" fmla="*/ 37 h 151"/>
                <a:gd name="T90" fmla="*/ 27 w 185"/>
                <a:gd name="T91" fmla="*/ 29 h 151"/>
                <a:gd name="T92" fmla="*/ 12 w 185"/>
                <a:gd name="T93" fmla="*/ 25 h 151"/>
                <a:gd name="T94" fmla="*/ 7 w 185"/>
                <a:gd name="T95" fmla="*/ 18 h 151"/>
                <a:gd name="T96" fmla="*/ 0 w 185"/>
                <a:gd name="T97" fmla="*/ 10 h 151"/>
                <a:gd name="T98" fmla="*/ 4 w 185"/>
                <a:gd name="T99" fmla="*/ 4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5"/>
                <a:gd name="T151" fmla="*/ 0 h 151"/>
                <a:gd name="T152" fmla="*/ 185 w 185"/>
                <a:gd name="T153" fmla="*/ 151 h 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5" h="151">
                  <a:moveTo>
                    <a:pt x="7" y="0"/>
                  </a:moveTo>
                  <a:lnTo>
                    <a:pt x="86" y="5"/>
                  </a:lnTo>
                  <a:lnTo>
                    <a:pt x="86" y="0"/>
                  </a:lnTo>
                  <a:lnTo>
                    <a:pt x="88" y="0"/>
                  </a:lnTo>
                  <a:lnTo>
                    <a:pt x="95" y="5"/>
                  </a:lnTo>
                  <a:lnTo>
                    <a:pt x="100" y="7"/>
                  </a:lnTo>
                  <a:lnTo>
                    <a:pt x="109" y="7"/>
                  </a:lnTo>
                  <a:lnTo>
                    <a:pt x="111" y="9"/>
                  </a:lnTo>
                  <a:lnTo>
                    <a:pt x="116" y="14"/>
                  </a:lnTo>
                  <a:lnTo>
                    <a:pt x="116" y="16"/>
                  </a:lnTo>
                  <a:lnTo>
                    <a:pt x="123" y="19"/>
                  </a:lnTo>
                  <a:lnTo>
                    <a:pt x="125" y="26"/>
                  </a:lnTo>
                  <a:lnTo>
                    <a:pt x="123" y="33"/>
                  </a:lnTo>
                  <a:lnTo>
                    <a:pt x="125" y="37"/>
                  </a:lnTo>
                  <a:lnTo>
                    <a:pt x="125" y="39"/>
                  </a:lnTo>
                  <a:lnTo>
                    <a:pt x="128" y="33"/>
                  </a:lnTo>
                  <a:lnTo>
                    <a:pt x="134" y="31"/>
                  </a:lnTo>
                  <a:lnTo>
                    <a:pt x="142" y="26"/>
                  </a:lnTo>
                  <a:lnTo>
                    <a:pt x="151" y="23"/>
                  </a:lnTo>
                  <a:lnTo>
                    <a:pt x="156" y="17"/>
                  </a:lnTo>
                  <a:lnTo>
                    <a:pt x="160" y="16"/>
                  </a:lnTo>
                  <a:lnTo>
                    <a:pt x="162" y="12"/>
                  </a:lnTo>
                  <a:lnTo>
                    <a:pt x="169" y="9"/>
                  </a:lnTo>
                  <a:lnTo>
                    <a:pt x="170" y="7"/>
                  </a:lnTo>
                  <a:lnTo>
                    <a:pt x="174" y="5"/>
                  </a:lnTo>
                  <a:lnTo>
                    <a:pt x="174" y="7"/>
                  </a:lnTo>
                  <a:lnTo>
                    <a:pt x="179" y="5"/>
                  </a:lnTo>
                  <a:lnTo>
                    <a:pt x="179" y="7"/>
                  </a:lnTo>
                  <a:lnTo>
                    <a:pt x="179" y="9"/>
                  </a:lnTo>
                  <a:lnTo>
                    <a:pt x="174" y="9"/>
                  </a:lnTo>
                  <a:lnTo>
                    <a:pt x="170" y="9"/>
                  </a:lnTo>
                  <a:lnTo>
                    <a:pt x="174" y="14"/>
                  </a:lnTo>
                  <a:lnTo>
                    <a:pt x="176" y="14"/>
                  </a:lnTo>
                  <a:lnTo>
                    <a:pt x="179" y="16"/>
                  </a:lnTo>
                  <a:lnTo>
                    <a:pt x="183" y="17"/>
                  </a:lnTo>
                  <a:lnTo>
                    <a:pt x="179" y="19"/>
                  </a:lnTo>
                  <a:lnTo>
                    <a:pt x="185" y="19"/>
                  </a:lnTo>
                  <a:lnTo>
                    <a:pt x="183" y="24"/>
                  </a:lnTo>
                  <a:lnTo>
                    <a:pt x="179" y="24"/>
                  </a:lnTo>
                  <a:lnTo>
                    <a:pt x="176" y="23"/>
                  </a:lnTo>
                  <a:lnTo>
                    <a:pt x="174" y="19"/>
                  </a:lnTo>
                  <a:lnTo>
                    <a:pt x="176" y="24"/>
                  </a:lnTo>
                  <a:lnTo>
                    <a:pt x="179" y="30"/>
                  </a:lnTo>
                  <a:lnTo>
                    <a:pt x="174" y="26"/>
                  </a:lnTo>
                  <a:lnTo>
                    <a:pt x="170" y="24"/>
                  </a:lnTo>
                  <a:lnTo>
                    <a:pt x="169" y="24"/>
                  </a:lnTo>
                  <a:lnTo>
                    <a:pt x="165" y="24"/>
                  </a:lnTo>
                  <a:lnTo>
                    <a:pt x="162" y="24"/>
                  </a:lnTo>
                  <a:lnTo>
                    <a:pt x="160" y="26"/>
                  </a:lnTo>
                  <a:lnTo>
                    <a:pt x="160" y="30"/>
                  </a:lnTo>
                  <a:lnTo>
                    <a:pt x="160" y="33"/>
                  </a:lnTo>
                  <a:lnTo>
                    <a:pt x="162" y="33"/>
                  </a:lnTo>
                  <a:lnTo>
                    <a:pt x="165" y="33"/>
                  </a:lnTo>
                  <a:lnTo>
                    <a:pt x="165" y="37"/>
                  </a:lnTo>
                  <a:lnTo>
                    <a:pt x="162" y="37"/>
                  </a:lnTo>
                  <a:lnTo>
                    <a:pt x="160" y="37"/>
                  </a:lnTo>
                  <a:lnTo>
                    <a:pt x="156" y="37"/>
                  </a:lnTo>
                  <a:lnTo>
                    <a:pt x="153" y="37"/>
                  </a:lnTo>
                  <a:lnTo>
                    <a:pt x="151" y="39"/>
                  </a:lnTo>
                  <a:lnTo>
                    <a:pt x="151" y="40"/>
                  </a:lnTo>
                  <a:lnTo>
                    <a:pt x="151" y="42"/>
                  </a:lnTo>
                  <a:lnTo>
                    <a:pt x="151" y="46"/>
                  </a:lnTo>
                  <a:lnTo>
                    <a:pt x="146" y="47"/>
                  </a:lnTo>
                  <a:lnTo>
                    <a:pt x="146" y="49"/>
                  </a:lnTo>
                  <a:lnTo>
                    <a:pt x="142" y="53"/>
                  </a:lnTo>
                  <a:lnTo>
                    <a:pt x="137" y="53"/>
                  </a:lnTo>
                  <a:lnTo>
                    <a:pt x="139" y="54"/>
                  </a:lnTo>
                  <a:lnTo>
                    <a:pt x="139" y="56"/>
                  </a:lnTo>
                  <a:lnTo>
                    <a:pt x="139" y="60"/>
                  </a:lnTo>
                  <a:lnTo>
                    <a:pt x="139" y="61"/>
                  </a:lnTo>
                  <a:lnTo>
                    <a:pt x="137" y="63"/>
                  </a:lnTo>
                  <a:lnTo>
                    <a:pt x="137" y="65"/>
                  </a:lnTo>
                  <a:lnTo>
                    <a:pt x="134" y="69"/>
                  </a:lnTo>
                  <a:lnTo>
                    <a:pt x="132" y="69"/>
                  </a:lnTo>
                  <a:lnTo>
                    <a:pt x="128" y="70"/>
                  </a:lnTo>
                  <a:lnTo>
                    <a:pt x="125" y="72"/>
                  </a:lnTo>
                  <a:lnTo>
                    <a:pt x="125" y="76"/>
                  </a:lnTo>
                  <a:lnTo>
                    <a:pt x="125" y="77"/>
                  </a:lnTo>
                  <a:lnTo>
                    <a:pt x="125" y="79"/>
                  </a:lnTo>
                  <a:lnTo>
                    <a:pt x="125" y="84"/>
                  </a:lnTo>
                  <a:lnTo>
                    <a:pt x="127" y="84"/>
                  </a:lnTo>
                  <a:lnTo>
                    <a:pt x="128" y="90"/>
                  </a:lnTo>
                  <a:lnTo>
                    <a:pt x="128" y="93"/>
                  </a:lnTo>
                  <a:lnTo>
                    <a:pt x="128" y="95"/>
                  </a:lnTo>
                  <a:lnTo>
                    <a:pt x="127" y="97"/>
                  </a:lnTo>
                  <a:lnTo>
                    <a:pt x="125" y="100"/>
                  </a:lnTo>
                  <a:lnTo>
                    <a:pt x="123" y="99"/>
                  </a:lnTo>
                  <a:lnTo>
                    <a:pt x="123" y="97"/>
                  </a:lnTo>
                  <a:lnTo>
                    <a:pt x="121" y="95"/>
                  </a:lnTo>
                  <a:lnTo>
                    <a:pt x="123" y="93"/>
                  </a:lnTo>
                  <a:lnTo>
                    <a:pt x="121" y="90"/>
                  </a:lnTo>
                  <a:lnTo>
                    <a:pt x="121" y="88"/>
                  </a:lnTo>
                  <a:lnTo>
                    <a:pt x="121" y="86"/>
                  </a:lnTo>
                  <a:lnTo>
                    <a:pt x="118" y="83"/>
                  </a:lnTo>
                  <a:lnTo>
                    <a:pt x="116" y="81"/>
                  </a:lnTo>
                  <a:lnTo>
                    <a:pt x="111" y="81"/>
                  </a:lnTo>
                  <a:lnTo>
                    <a:pt x="109" y="79"/>
                  </a:lnTo>
                  <a:lnTo>
                    <a:pt x="106" y="79"/>
                  </a:lnTo>
                  <a:lnTo>
                    <a:pt x="102" y="79"/>
                  </a:lnTo>
                  <a:lnTo>
                    <a:pt x="106" y="81"/>
                  </a:lnTo>
                  <a:lnTo>
                    <a:pt x="106" y="84"/>
                  </a:lnTo>
                  <a:lnTo>
                    <a:pt x="102" y="81"/>
                  </a:lnTo>
                  <a:lnTo>
                    <a:pt x="100" y="81"/>
                  </a:lnTo>
                  <a:lnTo>
                    <a:pt x="95" y="79"/>
                  </a:lnTo>
                  <a:lnTo>
                    <a:pt x="91" y="79"/>
                  </a:lnTo>
                  <a:lnTo>
                    <a:pt x="88" y="81"/>
                  </a:lnTo>
                  <a:lnTo>
                    <a:pt x="83" y="81"/>
                  </a:lnTo>
                  <a:lnTo>
                    <a:pt x="79" y="84"/>
                  </a:lnTo>
                  <a:lnTo>
                    <a:pt x="77" y="90"/>
                  </a:lnTo>
                  <a:lnTo>
                    <a:pt x="77" y="95"/>
                  </a:lnTo>
                  <a:lnTo>
                    <a:pt x="77" y="100"/>
                  </a:lnTo>
                  <a:lnTo>
                    <a:pt x="81" y="104"/>
                  </a:lnTo>
                  <a:lnTo>
                    <a:pt x="83" y="111"/>
                  </a:lnTo>
                  <a:lnTo>
                    <a:pt x="86" y="114"/>
                  </a:lnTo>
                  <a:lnTo>
                    <a:pt x="86" y="116"/>
                  </a:lnTo>
                  <a:lnTo>
                    <a:pt x="86" y="118"/>
                  </a:lnTo>
                  <a:lnTo>
                    <a:pt x="88" y="118"/>
                  </a:lnTo>
                  <a:lnTo>
                    <a:pt x="91" y="118"/>
                  </a:lnTo>
                  <a:lnTo>
                    <a:pt x="95" y="118"/>
                  </a:lnTo>
                  <a:lnTo>
                    <a:pt x="95" y="116"/>
                  </a:lnTo>
                  <a:lnTo>
                    <a:pt x="97" y="114"/>
                  </a:lnTo>
                  <a:lnTo>
                    <a:pt x="100" y="111"/>
                  </a:lnTo>
                  <a:lnTo>
                    <a:pt x="100" y="109"/>
                  </a:lnTo>
                  <a:lnTo>
                    <a:pt x="111" y="111"/>
                  </a:lnTo>
                  <a:lnTo>
                    <a:pt x="106" y="116"/>
                  </a:lnTo>
                  <a:lnTo>
                    <a:pt x="106" y="114"/>
                  </a:lnTo>
                  <a:lnTo>
                    <a:pt x="106" y="118"/>
                  </a:lnTo>
                  <a:lnTo>
                    <a:pt x="106" y="120"/>
                  </a:lnTo>
                  <a:lnTo>
                    <a:pt x="102" y="123"/>
                  </a:lnTo>
                  <a:lnTo>
                    <a:pt x="111" y="125"/>
                  </a:lnTo>
                  <a:lnTo>
                    <a:pt x="116" y="127"/>
                  </a:lnTo>
                  <a:lnTo>
                    <a:pt x="120" y="130"/>
                  </a:lnTo>
                  <a:lnTo>
                    <a:pt x="120" y="136"/>
                  </a:lnTo>
                  <a:lnTo>
                    <a:pt x="120" y="141"/>
                  </a:lnTo>
                  <a:lnTo>
                    <a:pt x="120" y="143"/>
                  </a:lnTo>
                  <a:lnTo>
                    <a:pt x="125" y="146"/>
                  </a:lnTo>
                  <a:lnTo>
                    <a:pt x="132" y="146"/>
                  </a:lnTo>
                  <a:lnTo>
                    <a:pt x="137" y="148"/>
                  </a:lnTo>
                  <a:lnTo>
                    <a:pt x="134" y="151"/>
                  </a:lnTo>
                  <a:lnTo>
                    <a:pt x="132" y="150"/>
                  </a:lnTo>
                  <a:lnTo>
                    <a:pt x="128" y="151"/>
                  </a:lnTo>
                  <a:lnTo>
                    <a:pt x="123" y="151"/>
                  </a:lnTo>
                  <a:lnTo>
                    <a:pt x="114" y="148"/>
                  </a:lnTo>
                  <a:lnTo>
                    <a:pt x="111" y="143"/>
                  </a:lnTo>
                  <a:lnTo>
                    <a:pt x="109" y="141"/>
                  </a:lnTo>
                  <a:lnTo>
                    <a:pt x="106" y="134"/>
                  </a:lnTo>
                  <a:lnTo>
                    <a:pt x="102" y="134"/>
                  </a:lnTo>
                  <a:lnTo>
                    <a:pt x="97" y="132"/>
                  </a:lnTo>
                  <a:lnTo>
                    <a:pt x="91" y="130"/>
                  </a:lnTo>
                  <a:lnTo>
                    <a:pt x="88" y="125"/>
                  </a:lnTo>
                  <a:lnTo>
                    <a:pt x="86" y="120"/>
                  </a:lnTo>
                  <a:lnTo>
                    <a:pt x="77" y="125"/>
                  </a:lnTo>
                  <a:lnTo>
                    <a:pt x="74" y="120"/>
                  </a:lnTo>
                  <a:lnTo>
                    <a:pt x="69" y="120"/>
                  </a:lnTo>
                  <a:lnTo>
                    <a:pt x="63" y="116"/>
                  </a:lnTo>
                  <a:lnTo>
                    <a:pt x="58" y="116"/>
                  </a:lnTo>
                  <a:lnTo>
                    <a:pt x="58" y="111"/>
                  </a:lnTo>
                  <a:lnTo>
                    <a:pt x="55" y="104"/>
                  </a:lnTo>
                  <a:lnTo>
                    <a:pt x="53" y="100"/>
                  </a:lnTo>
                  <a:lnTo>
                    <a:pt x="46" y="93"/>
                  </a:lnTo>
                  <a:lnTo>
                    <a:pt x="44" y="88"/>
                  </a:lnTo>
                  <a:lnTo>
                    <a:pt x="41" y="81"/>
                  </a:lnTo>
                  <a:lnTo>
                    <a:pt x="37" y="77"/>
                  </a:lnTo>
                  <a:lnTo>
                    <a:pt x="32" y="69"/>
                  </a:lnTo>
                  <a:lnTo>
                    <a:pt x="30" y="69"/>
                  </a:lnTo>
                  <a:lnTo>
                    <a:pt x="30" y="72"/>
                  </a:lnTo>
                  <a:lnTo>
                    <a:pt x="35" y="79"/>
                  </a:lnTo>
                  <a:lnTo>
                    <a:pt x="37" y="84"/>
                  </a:lnTo>
                  <a:lnTo>
                    <a:pt x="37" y="93"/>
                  </a:lnTo>
                  <a:lnTo>
                    <a:pt x="41" y="93"/>
                  </a:lnTo>
                  <a:lnTo>
                    <a:pt x="44" y="100"/>
                  </a:lnTo>
                  <a:lnTo>
                    <a:pt x="44" y="102"/>
                  </a:lnTo>
                  <a:lnTo>
                    <a:pt x="41" y="102"/>
                  </a:lnTo>
                  <a:lnTo>
                    <a:pt x="37" y="100"/>
                  </a:lnTo>
                  <a:lnTo>
                    <a:pt x="35" y="97"/>
                  </a:lnTo>
                  <a:lnTo>
                    <a:pt x="32" y="88"/>
                  </a:lnTo>
                  <a:lnTo>
                    <a:pt x="30" y="88"/>
                  </a:lnTo>
                  <a:lnTo>
                    <a:pt x="27" y="81"/>
                  </a:lnTo>
                  <a:lnTo>
                    <a:pt x="30" y="79"/>
                  </a:lnTo>
                  <a:lnTo>
                    <a:pt x="27" y="72"/>
                  </a:lnTo>
                  <a:lnTo>
                    <a:pt x="21" y="65"/>
                  </a:lnTo>
                  <a:lnTo>
                    <a:pt x="18" y="61"/>
                  </a:lnTo>
                  <a:lnTo>
                    <a:pt x="16" y="61"/>
                  </a:lnTo>
                  <a:lnTo>
                    <a:pt x="12" y="60"/>
                  </a:lnTo>
                  <a:lnTo>
                    <a:pt x="12" y="54"/>
                  </a:lnTo>
                  <a:lnTo>
                    <a:pt x="9" y="53"/>
                  </a:lnTo>
                  <a:lnTo>
                    <a:pt x="7" y="47"/>
                  </a:lnTo>
                  <a:lnTo>
                    <a:pt x="7" y="42"/>
                  </a:lnTo>
                  <a:lnTo>
                    <a:pt x="4" y="40"/>
                  </a:lnTo>
                  <a:lnTo>
                    <a:pt x="0" y="37"/>
                  </a:lnTo>
                  <a:lnTo>
                    <a:pt x="0" y="30"/>
                  </a:lnTo>
                  <a:lnTo>
                    <a:pt x="0" y="23"/>
                  </a:lnTo>
                  <a:lnTo>
                    <a:pt x="0" y="16"/>
                  </a:lnTo>
                  <a:lnTo>
                    <a:pt x="0" y="9"/>
                  </a:lnTo>
                  <a:lnTo>
                    <a:pt x="4" y="7"/>
                  </a:lnTo>
                  <a:lnTo>
                    <a:pt x="4" y="5"/>
                  </a:lnTo>
                  <a:lnTo>
                    <a:pt x="7" y="0"/>
                  </a:lnTo>
                  <a:close/>
                </a:path>
              </a:pathLst>
            </a:custGeom>
            <a:solidFill>
              <a:srgbClr val="A4CA95"/>
            </a:solidFill>
            <a:ln w="9525">
              <a:noFill/>
              <a:round/>
              <a:headEnd/>
              <a:tailEnd/>
            </a:ln>
          </p:spPr>
          <p:txBody>
            <a:bodyPr/>
            <a:lstStyle/>
            <a:p>
              <a:endParaRPr lang="en-US"/>
            </a:p>
          </p:txBody>
        </p:sp>
        <p:sp>
          <p:nvSpPr>
            <p:cNvPr id="3118" name="Freeform 839"/>
            <p:cNvSpPr>
              <a:spLocks/>
            </p:cNvSpPr>
            <p:nvPr/>
          </p:nvSpPr>
          <p:spPr bwMode="gray">
            <a:xfrm>
              <a:off x="1370" y="3631"/>
              <a:ext cx="7" cy="6"/>
            </a:xfrm>
            <a:custGeom>
              <a:avLst/>
              <a:gdLst>
                <a:gd name="T0" fmla="*/ 4 w 7"/>
                <a:gd name="T1" fmla="*/ 2 h 7"/>
                <a:gd name="T2" fmla="*/ 7 w 7"/>
                <a:gd name="T3" fmla="*/ 2 h 7"/>
                <a:gd name="T4" fmla="*/ 7 w 7"/>
                <a:gd name="T5" fmla="*/ 3 h 7"/>
                <a:gd name="T6" fmla="*/ 4 w 7"/>
                <a:gd name="T7" fmla="*/ 3 h 7"/>
                <a:gd name="T8" fmla="*/ 4 w 7"/>
                <a:gd name="T9" fmla="*/ 3 h 7"/>
                <a:gd name="T10" fmla="*/ 4 w 7"/>
                <a:gd name="T11" fmla="*/ 2 h 7"/>
                <a:gd name="T12" fmla="*/ 0 w 7"/>
                <a:gd name="T13" fmla="*/ 0 h 7"/>
                <a:gd name="T14" fmla="*/ 4 w 7"/>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4" y="2"/>
                  </a:moveTo>
                  <a:lnTo>
                    <a:pt x="7" y="2"/>
                  </a:lnTo>
                  <a:lnTo>
                    <a:pt x="7" y="4"/>
                  </a:lnTo>
                  <a:lnTo>
                    <a:pt x="4" y="7"/>
                  </a:lnTo>
                  <a:lnTo>
                    <a:pt x="4" y="4"/>
                  </a:lnTo>
                  <a:lnTo>
                    <a:pt x="4" y="2"/>
                  </a:lnTo>
                  <a:lnTo>
                    <a:pt x="0" y="0"/>
                  </a:lnTo>
                  <a:lnTo>
                    <a:pt x="4" y="2"/>
                  </a:lnTo>
                  <a:close/>
                </a:path>
              </a:pathLst>
            </a:custGeom>
            <a:solidFill>
              <a:srgbClr val="A4CA95"/>
            </a:solidFill>
            <a:ln w="9525">
              <a:noFill/>
              <a:round/>
              <a:headEnd/>
              <a:tailEnd/>
            </a:ln>
          </p:spPr>
          <p:txBody>
            <a:bodyPr/>
            <a:lstStyle/>
            <a:p>
              <a:endParaRPr lang="en-US"/>
            </a:p>
          </p:txBody>
        </p:sp>
        <p:sp>
          <p:nvSpPr>
            <p:cNvPr id="3119" name="Freeform 840"/>
            <p:cNvSpPr>
              <a:spLocks/>
            </p:cNvSpPr>
            <p:nvPr/>
          </p:nvSpPr>
          <p:spPr bwMode="gray">
            <a:xfrm>
              <a:off x="1365" y="3622"/>
              <a:ext cx="3" cy="5"/>
            </a:xfrm>
            <a:custGeom>
              <a:avLst/>
              <a:gdLst>
                <a:gd name="T0" fmla="*/ 3 w 3"/>
                <a:gd name="T1" fmla="*/ 3 h 5"/>
                <a:gd name="T2" fmla="*/ 0 w 3"/>
                <a:gd name="T3" fmla="*/ 5 h 5"/>
                <a:gd name="T4" fmla="*/ 0 w 3"/>
                <a:gd name="T5" fmla="*/ 0 h 5"/>
                <a:gd name="T6" fmla="*/ 3 w 3"/>
                <a:gd name="T7" fmla="*/ 3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3"/>
                  </a:moveTo>
                  <a:lnTo>
                    <a:pt x="0" y="5"/>
                  </a:lnTo>
                  <a:lnTo>
                    <a:pt x="0" y="0"/>
                  </a:lnTo>
                  <a:lnTo>
                    <a:pt x="3" y="3"/>
                  </a:lnTo>
                  <a:close/>
                </a:path>
              </a:pathLst>
            </a:custGeom>
            <a:solidFill>
              <a:srgbClr val="A4CA95"/>
            </a:solidFill>
            <a:ln w="9525">
              <a:noFill/>
              <a:round/>
              <a:headEnd/>
              <a:tailEnd/>
            </a:ln>
          </p:spPr>
          <p:txBody>
            <a:bodyPr/>
            <a:lstStyle/>
            <a:p>
              <a:endParaRPr lang="en-US"/>
            </a:p>
          </p:txBody>
        </p:sp>
        <p:sp>
          <p:nvSpPr>
            <p:cNvPr id="3120" name="Freeform 841"/>
            <p:cNvSpPr>
              <a:spLocks/>
            </p:cNvSpPr>
            <p:nvPr/>
          </p:nvSpPr>
          <p:spPr bwMode="gray">
            <a:xfrm>
              <a:off x="1340" y="3600"/>
              <a:ext cx="6" cy="6"/>
            </a:xfrm>
            <a:custGeom>
              <a:avLst/>
              <a:gdLst>
                <a:gd name="T0" fmla="*/ 6 w 6"/>
                <a:gd name="T1" fmla="*/ 3 h 7"/>
                <a:gd name="T2" fmla="*/ 2 w 6"/>
                <a:gd name="T3" fmla="*/ 0 h 7"/>
                <a:gd name="T4" fmla="*/ 0 w 6"/>
                <a:gd name="T5" fmla="*/ 3 h 7"/>
                <a:gd name="T6" fmla="*/ 2 w 6"/>
                <a:gd name="T7" fmla="*/ 3 h 7"/>
                <a:gd name="T8" fmla="*/ 6 w 6"/>
                <a:gd name="T9" fmla="*/ 3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4"/>
                  </a:moveTo>
                  <a:lnTo>
                    <a:pt x="2" y="0"/>
                  </a:lnTo>
                  <a:lnTo>
                    <a:pt x="0" y="7"/>
                  </a:lnTo>
                  <a:lnTo>
                    <a:pt x="2" y="4"/>
                  </a:lnTo>
                  <a:lnTo>
                    <a:pt x="6" y="4"/>
                  </a:lnTo>
                  <a:close/>
                </a:path>
              </a:pathLst>
            </a:custGeom>
            <a:solidFill>
              <a:srgbClr val="A4CA95"/>
            </a:solidFill>
            <a:ln w="9525">
              <a:noFill/>
              <a:round/>
              <a:headEnd/>
              <a:tailEnd/>
            </a:ln>
          </p:spPr>
          <p:txBody>
            <a:bodyPr/>
            <a:lstStyle/>
            <a:p>
              <a:endParaRPr lang="en-US"/>
            </a:p>
          </p:txBody>
        </p:sp>
        <p:sp>
          <p:nvSpPr>
            <p:cNvPr id="3121" name="Freeform 842"/>
            <p:cNvSpPr>
              <a:spLocks/>
            </p:cNvSpPr>
            <p:nvPr/>
          </p:nvSpPr>
          <p:spPr bwMode="gray">
            <a:xfrm>
              <a:off x="1351" y="3513"/>
              <a:ext cx="9" cy="6"/>
            </a:xfrm>
            <a:custGeom>
              <a:avLst/>
              <a:gdLst>
                <a:gd name="T0" fmla="*/ 2 w 9"/>
                <a:gd name="T1" fmla="*/ 3 h 7"/>
                <a:gd name="T2" fmla="*/ 0 w 9"/>
                <a:gd name="T3" fmla="*/ 3 h 7"/>
                <a:gd name="T4" fmla="*/ 5 w 9"/>
                <a:gd name="T5" fmla="*/ 3 h 7"/>
                <a:gd name="T6" fmla="*/ 9 w 9"/>
                <a:gd name="T7" fmla="*/ 2 h 7"/>
                <a:gd name="T8" fmla="*/ 5 w 9"/>
                <a:gd name="T9" fmla="*/ 0 h 7"/>
                <a:gd name="T10" fmla="*/ 2 w 9"/>
                <a:gd name="T11" fmla="*/ 3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2" y="4"/>
                  </a:moveTo>
                  <a:lnTo>
                    <a:pt x="0" y="7"/>
                  </a:lnTo>
                  <a:lnTo>
                    <a:pt x="5" y="7"/>
                  </a:lnTo>
                  <a:lnTo>
                    <a:pt x="9" y="2"/>
                  </a:lnTo>
                  <a:lnTo>
                    <a:pt x="5" y="0"/>
                  </a:lnTo>
                  <a:lnTo>
                    <a:pt x="2" y="4"/>
                  </a:lnTo>
                  <a:close/>
                </a:path>
              </a:pathLst>
            </a:custGeom>
            <a:solidFill>
              <a:srgbClr val="A4CA95"/>
            </a:solidFill>
            <a:ln w="9525">
              <a:noFill/>
              <a:round/>
              <a:headEnd/>
              <a:tailEnd/>
            </a:ln>
          </p:spPr>
          <p:txBody>
            <a:bodyPr/>
            <a:lstStyle/>
            <a:p>
              <a:endParaRPr lang="en-US"/>
            </a:p>
          </p:txBody>
        </p:sp>
        <p:sp>
          <p:nvSpPr>
            <p:cNvPr id="3122" name="Freeform 843"/>
            <p:cNvSpPr>
              <a:spLocks/>
            </p:cNvSpPr>
            <p:nvPr/>
          </p:nvSpPr>
          <p:spPr bwMode="gray">
            <a:xfrm>
              <a:off x="1323" y="3524"/>
              <a:ext cx="5" cy="3"/>
            </a:xfrm>
            <a:custGeom>
              <a:avLst/>
              <a:gdLst>
                <a:gd name="T0" fmla="*/ 0 w 5"/>
                <a:gd name="T1" fmla="*/ 3 h 3"/>
                <a:gd name="T2" fmla="*/ 5 w 5"/>
                <a:gd name="T3" fmla="*/ 0 h 3"/>
                <a:gd name="T4" fmla="*/ 1 w 5"/>
                <a:gd name="T5" fmla="*/ 0 h 3"/>
                <a:gd name="T6" fmla="*/ 0 w 5"/>
                <a:gd name="T7" fmla="*/ 3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3"/>
                  </a:moveTo>
                  <a:lnTo>
                    <a:pt x="5" y="0"/>
                  </a:lnTo>
                  <a:lnTo>
                    <a:pt x="1" y="0"/>
                  </a:lnTo>
                  <a:lnTo>
                    <a:pt x="0" y="3"/>
                  </a:lnTo>
                  <a:close/>
                </a:path>
              </a:pathLst>
            </a:custGeom>
            <a:solidFill>
              <a:srgbClr val="A4CA95"/>
            </a:solidFill>
            <a:ln w="9525">
              <a:noFill/>
              <a:round/>
              <a:headEnd/>
              <a:tailEnd/>
            </a:ln>
          </p:spPr>
          <p:txBody>
            <a:bodyPr/>
            <a:lstStyle/>
            <a:p>
              <a:endParaRPr lang="en-US"/>
            </a:p>
          </p:txBody>
        </p:sp>
        <p:sp>
          <p:nvSpPr>
            <p:cNvPr id="3123" name="Freeform 844"/>
            <p:cNvSpPr>
              <a:spLocks/>
            </p:cNvSpPr>
            <p:nvPr/>
          </p:nvSpPr>
          <p:spPr bwMode="gray">
            <a:xfrm>
              <a:off x="1309" y="3523"/>
              <a:ext cx="3" cy="6"/>
            </a:xfrm>
            <a:custGeom>
              <a:avLst/>
              <a:gdLst>
                <a:gd name="T0" fmla="*/ 3 w 3"/>
                <a:gd name="T1" fmla="*/ 3 h 7"/>
                <a:gd name="T2" fmla="*/ 3 w 3"/>
                <a:gd name="T3" fmla="*/ 3 h 7"/>
                <a:gd name="T4" fmla="*/ 0 w 3"/>
                <a:gd name="T5" fmla="*/ 0 h 7"/>
                <a:gd name="T6" fmla="*/ 3 w 3"/>
                <a:gd name="T7" fmla="*/ 3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3" y="7"/>
                  </a:moveTo>
                  <a:lnTo>
                    <a:pt x="3" y="5"/>
                  </a:lnTo>
                  <a:lnTo>
                    <a:pt x="0" y="0"/>
                  </a:lnTo>
                  <a:lnTo>
                    <a:pt x="3" y="7"/>
                  </a:lnTo>
                  <a:close/>
                </a:path>
              </a:pathLst>
            </a:custGeom>
            <a:solidFill>
              <a:srgbClr val="A4CA95"/>
            </a:solidFill>
            <a:ln w="9525">
              <a:noFill/>
              <a:round/>
              <a:headEnd/>
              <a:tailEnd/>
            </a:ln>
          </p:spPr>
          <p:txBody>
            <a:bodyPr/>
            <a:lstStyle/>
            <a:p>
              <a:endParaRPr lang="en-US"/>
            </a:p>
          </p:txBody>
        </p:sp>
        <p:sp>
          <p:nvSpPr>
            <p:cNvPr id="3124" name="Freeform 845"/>
            <p:cNvSpPr>
              <a:spLocks/>
            </p:cNvSpPr>
            <p:nvPr/>
          </p:nvSpPr>
          <p:spPr bwMode="gray">
            <a:xfrm>
              <a:off x="1598" y="3667"/>
              <a:ext cx="6" cy="3"/>
            </a:xfrm>
            <a:custGeom>
              <a:avLst/>
              <a:gdLst>
                <a:gd name="T0" fmla="*/ 0 w 6"/>
                <a:gd name="T1" fmla="*/ 0 h 3"/>
                <a:gd name="T2" fmla="*/ 6 w 6"/>
                <a:gd name="T3" fmla="*/ 0 h 3"/>
                <a:gd name="T4" fmla="*/ 6 w 6"/>
                <a:gd name="T5" fmla="*/ 3 h 3"/>
                <a:gd name="T6" fmla="*/ 2 w 6"/>
                <a:gd name="T7" fmla="*/ 3 h 3"/>
                <a:gd name="T8" fmla="*/ 2 w 6"/>
                <a:gd name="T9" fmla="*/ 2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0"/>
                  </a:moveTo>
                  <a:lnTo>
                    <a:pt x="6" y="0"/>
                  </a:lnTo>
                  <a:lnTo>
                    <a:pt x="6" y="3"/>
                  </a:lnTo>
                  <a:lnTo>
                    <a:pt x="2" y="3"/>
                  </a:lnTo>
                  <a:lnTo>
                    <a:pt x="2" y="2"/>
                  </a:lnTo>
                  <a:lnTo>
                    <a:pt x="0" y="0"/>
                  </a:lnTo>
                  <a:close/>
                </a:path>
              </a:pathLst>
            </a:custGeom>
            <a:solidFill>
              <a:srgbClr val="A4CA95"/>
            </a:solidFill>
            <a:ln w="9525">
              <a:noFill/>
              <a:round/>
              <a:headEnd/>
              <a:tailEnd/>
            </a:ln>
          </p:spPr>
          <p:txBody>
            <a:bodyPr/>
            <a:lstStyle/>
            <a:p>
              <a:endParaRPr lang="en-US"/>
            </a:p>
          </p:txBody>
        </p:sp>
        <p:sp>
          <p:nvSpPr>
            <p:cNvPr id="3125" name="Freeform 846"/>
            <p:cNvSpPr>
              <a:spLocks/>
            </p:cNvSpPr>
            <p:nvPr/>
          </p:nvSpPr>
          <p:spPr bwMode="gray">
            <a:xfrm>
              <a:off x="1583" y="3661"/>
              <a:ext cx="135" cy="201"/>
            </a:xfrm>
            <a:custGeom>
              <a:avLst/>
              <a:gdLst>
                <a:gd name="T0" fmla="*/ 17 w 135"/>
                <a:gd name="T1" fmla="*/ 4 h 228"/>
                <a:gd name="T2" fmla="*/ 19 w 135"/>
                <a:gd name="T3" fmla="*/ 4 h 228"/>
                <a:gd name="T4" fmla="*/ 26 w 135"/>
                <a:gd name="T5" fmla="*/ 2 h 228"/>
                <a:gd name="T6" fmla="*/ 33 w 135"/>
                <a:gd name="T7" fmla="*/ 0 h 228"/>
                <a:gd name="T8" fmla="*/ 28 w 135"/>
                <a:gd name="T9" fmla="*/ 4 h 228"/>
                <a:gd name="T10" fmla="*/ 33 w 135"/>
                <a:gd name="T11" fmla="*/ 4 h 228"/>
                <a:gd name="T12" fmla="*/ 42 w 135"/>
                <a:gd name="T13" fmla="*/ 4 h 228"/>
                <a:gd name="T14" fmla="*/ 59 w 135"/>
                <a:gd name="T15" fmla="*/ 2 h 228"/>
                <a:gd name="T16" fmla="*/ 63 w 135"/>
                <a:gd name="T17" fmla="*/ 4 h 228"/>
                <a:gd name="T18" fmla="*/ 68 w 135"/>
                <a:gd name="T19" fmla="*/ 4 h 228"/>
                <a:gd name="T20" fmla="*/ 84 w 135"/>
                <a:gd name="T21" fmla="*/ 7 h 228"/>
                <a:gd name="T22" fmla="*/ 91 w 135"/>
                <a:gd name="T23" fmla="*/ 10 h 228"/>
                <a:gd name="T24" fmla="*/ 93 w 135"/>
                <a:gd name="T25" fmla="*/ 15 h 228"/>
                <a:gd name="T26" fmla="*/ 93 w 135"/>
                <a:gd name="T27" fmla="*/ 16 h 228"/>
                <a:gd name="T28" fmla="*/ 93 w 135"/>
                <a:gd name="T29" fmla="*/ 17 h 228"/>
                <a:gd name="T30" fmla="*/ 105 w 135"/>
                <a:gd name="T31" fmla="*/ 16 h 228"/>
                <a:gd name="T32" fmla="*/ 115 w 135"/>
                <a:gd name="T33" fmla="*/ 18 h 228"/>
                <a:gd name="T34" fmla="*/ 122 w 135"/>
                <a:gd name="T35" fmla="*/ 20 h 228"/>
                <a:gd name="T36" fmla="*/ 133 w 135"/>
                <a:gd name="T37" fmla="*/ 20 h 228"/>
                <a:gd name="T38" fmla="*/ 135 w 135"/>
                <a:gd name="T39" fmla="*/ 25 h 228"/>
                <a:gd name="T40" fmla="*/ 133 w 135"/>
                <a:gd name="T41" fmla="*/ 29 h 228"/>
                <a:gd name="T42" fmla="*/ 124 w 135"/>
                <a:gd name="T43" fmla="*/ 30 h 228"/>
                <a:gd name="T44" fmla="*/ 122 w 135"/>
                <a:gd name="T45" fmla="*/ 37 h 228"/>
                <a:gd name="T46" fmla="*/ 119 w 135"/>
                <a:gd name="T47" fmla="*/ 42 h 228"/>
                <a:gd name="T48" fmla="*/ 110 w 135"/>
                <a:gd name="T49" fmla="*/ 44 h 228"/>
                <a:gd name="T50" fmla="*/ 96 w 135"/>
                <a:gd name="T51" fmla="*/ 46 h 228"/>
                <a:gd name="T52" fmla="*/ 93 w 135"/>
                <a:gd name="T53" fmla="*/ 53 h 228"/>
                <a:gd name="T54" fmla="*/ 84 w 135"/>
                <a:gd name="T55" fmla="*/ 57 h 228"/>
                <a:gd name="T56" fmla="*/ 77 w 135"/>
                <a:gd name="T57" fmla="*/ 61 h 228"/>
                <a:gd name="T58" fmla="*/ 70 w 135"/>
                <a:gd name="T59" fmla="*/ 59 h 228"/>
                <a:gd name="T60" fmla="*/ 68 w 135"/>
                <a:gd name="T61" fmla="*/ 62 h 228"/>
                <a:gd name="T62" fmla="*/ 68 w 135"/>
                <a:gd name="T63" fmla="*/ 67 h 228"/>
                <a:gd name="T64" fmla="*/ 59 w 135"/>
                <a:gd name="T65" fmla="*/ 69 h 228"/>
                <a:gd name="T66" fmla="*/ 56 w 135"/>
                <a:gd name="T67" fmla="*/ 69 h 228"/>
                <a:gd name="T68" fmla="*/ 49 w 135"/>
                <a:gd name="T69" fmla="*/ 71 h 228"/>
                <a:gd name="T70" fmla="*/ 45 w 135"/>
                <a:gd name="T71" fmla="*/ 72 h 228"/>
                <a:gd name="T72" fmla="*/ 50 w 135"/>
                <a:gd name="T73" fmla="*/ 74 h 228"/>
                <a:gd name="T74" fmla="*/ 42 w 135"/>
                <a:gd name="T75" fmla="*/ 77 h 228"/>
                <a:gd name="T76" fmla="*/ 36 w 135"/>
                <a:gd name="T77" fmla="*/ 82 h 228"/>
                <a:gd name="T78" fmla="*/ 42 w 135"/>
                <a:gd name="T79" fmla="*/ 84 h 228"/>
                <a:gd name="T80" fmla="*/ 36 w 135"/>
                <a:gd name="T81" fmla="*/ 87 h 228"/>
                <a:gd name="T82" fmla="*/ 33 w 135"/>
                <a:gd name="T83" fmla="*/ 91 h 228"/>
                <a:gd name="T84" fmla="*/ 28 w 135"/>
                <a:gd name="T85" fmla="*/ 93 h 228"/>
                <a:gd name="T86" fmla="*/ 19 w 135"/>
                <a:gd name="T87" fmla="*/ 91 h 228"/>
                <a:gd name="T88" fmla="*/ 22 w 135"/>
                <a:gd name="T89" fmla="*/ 89 h 228"/>
                <a:gd name="T90" fmla="*/ 19 w 135"/>
                <a:gd name="T91" fmla="*/ 85 h 228"/>
                <a:gd name="T92" fmla="*/ 17 w 135"/>
                <a:gd name="T93" fmla="*/ 82 h 228"/>
                <a:gd name="T94" fmla="*/ 22 w 135"/>
                <a:gd name="T95" fmla="*/ 78 h 228"/>
                <a:gd name="T96" fmla="*/ 26 w 135"/>
                <a:gd name="T97" fmla="*/ 72 h 228"/>
                <a:gd name="T98" fmla="*/ 19 w 135"/>
                <a:gd name="T99" fmla="*/ 71 h 228"/>
                <a:gd name="T100" fmla="*/ 19 w 135"/>
                <a:gd name="T101" fmla="*/ 65 h 228"/>
                <a:gd name="T102" fmla="*/ 22 w 135"/>
                <a:gd name="T103" fmla="*/ 61 h 228"/>
                <a:gd name="T104" fmla="*/ 26 w 135"/>
                <a:gd name="T105" fmla="*/ 57 h 228"/>
                <a:gd name="T106" fmla="*/ 28 w 135"/>
                <a:gd name="T107" fmla="*/ 49 h 228"/>
                <a:gd name="T108" fmla="*/ 31 w 135"/>
                <a:gd name="T109" fmla="*/ 42 h 228"/>
                <a:gd name="T110" fmla="*/ 31 w 135"/>
                <a:gd name="T111" fmla="*/ 37 h 228"/>
                <a:gd name="T112" fmla="*/ 22 w 135"/>
                <a:gd name="T113" fmla="*/ 34 h 228"/>
                <a:gd name="T114" fmla="*/ 14 w 135"/>
                <a:gd name="T115" fmla="*/ 30 h 228"/>
                <a:gd name="T116" fmla="*/ 8 w 135"/>
                <a:gd name="T117" fmla="*/ 23 h 228"/>
                <a:gd name="T118" fmla="*/ 5 w 135"/>
                <a:gd name="T119" fmla="*/ 16 h 228"/>
                <a:gd name="T120" fmla="*/ 8 w 135"/>
                <a:gd name="T121" fmla="*/ 12 h 228"/>
                <a:gd name="T122" fmla="*/ 14 w 135"/>
                <a:gd name="T123" fmla="*/ 9 h 228"/>
                <a:gd name="T124" fmla="*/ 19 w 135"/>
                <a:gd name="T125" fmla="*/ 7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
                <a:gd name="T190" fmla="*/ 0 h 228"/>
                <a:gd name="T191" fmla="*/ 135 w 135"/>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 h="228">
                  <a:moveTo>
                    <a:pt x="17" y="7"/>
                  </a:moveTo>
                  <a:lnTo>
                    <a:pt x="14" y="9"/>
                  </a:lnTo>
                  <a:lnTo>
                    <a:pt x="17" y="9"/>
                  </a:lnTo>
                  <a:lnTo>
                    <a:pt x="17" y="10"/>
                  </a:lnTo>
                  <a:lnTo>
                    <a:pt x="19" y="10"/>
                  </a:lnTo>
                  <a:lnTo>
                    <a:pt x="19" y="9"/>
                  </a:lnTo>
                  <a:lnTo>
                    <a:pt x="19" y="7"/>
                  </a:lnTo>
                  <a:lnTo>
                    <a:pt x="22" y="5"/>
                  </a:lnTo>
                  <a:lnTo>
                    <a:pt x="26" y="2"/>
                  </a:lnTo>
                  <a:lnTo>
                    <a:pt x="28" y="5"/>
                  </a:lnTo>
                  <a:lnTo>
                    <a:pt x="31" y="0"/>
                  </a:lnTo>
                  <a:lnTo>
                    <a:pt x="33" y="0"/>
                  </a:lnTo>
                  <a:lnTo>
                    <a:pt x="33" y="2"/>
                  </a:lnTo>
                  <a:lnTo>
                    <a:pt x="31" y="5"/>
                  </a:lnTo>
                  <a:lnTo>
                    <a:pt x="28" y="9"/>
                  </a:lnTo>
                  <a:lnTo>
                    <a:pt x="31" y="9"/>
                  </a:lnTo>
                  <a:lnTo>
                    <a:pt x="33" y="9"/>
                  </a:lnTo>
                  <a:lnTo>
                    <a:pt x="33" y="7"/>
                  </a:lnTo>
                  <a:lnTo>
                    <a:pt x="33" y="5"/>
                  </a:lnTo>
                  <a:lnTo>
                    <a:pt x="42" y="2"/>
                  </a:lnTo>
                  <a:lnTo>
                    <a:pt x="42" y="5"/>
                  </a:lnTo>
                  <a:lnTo>
                    <a:pt x="45" y="5"/>
                  </a:lnTo>
                  <a:lnTo>
                    <a:pt x="54" y="7"/>
                  </a:lnTo>
                  <a:lnTo>
                    <a:pt x="59" y="2"/>
                  </a:lnTo>
                  <a:lnTo>
                    <a:pt x="56" y="5"/>
                  </a:lnTo>
                  <a:lnTo>
                    <a:pt x="59" y="7"/>
                  </a:lnTo>
                  <a:lnTo>
                    <a:pt x="63" y="7"/>
                  </a:lnTo>
                  <a:lnTo>
                    <a:pt x="65" y="9"/>
                  </a:lnTo>
                  <a:lnTo>
                    <a:pt x="65" y="10"/>
                  </a:lnTo>
                  <a:lnTo>
                    <a:pt x="68" y="10"/>
                  </a:lnTo>
                  <a:lnTo>
                    <a:pt x="70" y="16"/>
                  </a:lnTo>
                  <a:lnTo>
                    <a:pt x="77" y="16"/>
                  </a:lnTo>
                  <a:lnTo>
                    <a:pt x="84" y="16"/>
                  </a:lnTo>
                  <a:lnTo>
                    <a:pt x="87" y="18"/>
                  </a:lnTo>
                  <a:lnTo>
                    <a:pt x="87" y="23"/>
                  </a:lnTo>
                  <a:lnTo>
                    <a:pt x="91" y="23"/>
                  </a:lnTo>
                  <a:lnTo>
                    <a:pt x="93" y="28"/>
                  </a:lnTo>
                  <a:lnTo>
                    <a:pt x="93" y="30"/>
                  </a:lnTo>
                  <a:lnTo>
                    <a:pt x="93" y="35"/>
                  </a:lnTo>
                  <a:lnTo>
                    <a:pt x="91" y="37"/>
                  </a:lnTo>
                  <a:lnTo>
                    <a:pt x="87" y="39"/>
                  </a:lnTo>
                  <a:lnTo>
                    <a:pt x="93" y="37"/>
                  </a:lnTo>
                  <a:lnTo>
                    <a:pt x="96" y="37"/>
                  </a:lnTo>
                  <a:lnTo>
                    <a:pt x="93" y="39"/>
                  </a:lnTo>
                  <a:lnTo>
                    <a:pt x="93" y="40"/>
                  </a:lnTo>
                  <a:lnTo>
                    <a:pt x="96" y="39"/>
                  </a:lnTo>
                  <a:lnTo>
                    <a:pt x="101" y="39"/>
                  </a:lnTo>
                  <a:lnTo>
                    <a:pt x="105" y="39"/>
                  </a:lnTo>
                  <a:lnTo>
                    <a:pt x="107" y="40"/>
                  </a:lnTo>
                  <a:lnTo>
                    <a:pt x="110" y="44"/>
                  </a:lnTo>
                  <a:lnTo>
                    <a:pt x="115" y="44"/>
                  </a:lnTo>
                  <a:lnTo>
                    <a:pt x="119" y="46"/>
                  </a:lnTo>
                  <a:lnTo>
                    <a:pt x="124" y="46"/>
                  </a:lnTo>
                  <a:lnTo>
                    <a:pt x="122" y="48"/>
                  </a:lnTo>
                  <a:lnTo>
                    <a:pt x="128" y="46"/>
                  </a:lnTo>
                  <a:lnTo>
                    <a:pt x="130" y="49"/>
                  </a:lnTo>
                  <a:lnTo>
                    <a:pt x="133" y="49"/>
                  </a:lnTo>
                  <a:lnTo>
                    <a:pt x="133" y="53"/>
                  </a:lnTo>
                  <a:lnTo>
                    <a:pt x="135" y="56"/>
                  </a:lnTo>
                  <a:lnTo>
                    <a:pt x="135" y="60"/>
                  </a:lnTo>
                  <a:lnTo>
                    <a:pt x="135" y="62"/>
                  </a:lnTo>
                  <a:lnTo>
                    <a:pt x="133" y="67"/>
                  </a:lnTo>
                  <a:lnTo>
                    <a:pt x="133" y="69"/>
                  </a:lnTo>
                  <a:lnTo>
                    <a:pt x="130" y="69"/>
                  </a:lnTo>
                  <a:lnTo>
                    <a:pt x="124" y="72"/>
                  </a:lnTo>
                  <a:lnTo>
                    <a:pt x="124" y="74"/>
                  </a:lnTo>
                  <a:lnTo>
                    <a:pt x="124" y="79"/>
                  </a:lnTo>
                  <a:lnTo>
                    <a:pt x="122" y="85"/>
                  </a:lnTo>
                  <a:lnTo>
                    <a:pt x="122" y="90"/>
                  </a:lnTo>
                  <a:lnTo>
                    <a:pt x="122" y="93"/>
                  </a:lnTo>
                  <a:lnTo>
                    <a:pt x="119" y="99"/>
                  </a:lnTo>
                  <a:lnTo>
                    <a:pt x="119" y="102"/>
                  </a:lnTo>
                  <a:lnTo>
                    <a:pt x="115" y="106"/>
                  </a:lnTo>
                  <a:lnTo>
                    <a:pt x="115" y="108"/>
                  </a:lnTo>
                  <a:lnTo>
                    <a:pt x="110" y="108"/>
                  </a:lnTo>
                  <a:lnTo>
                    <a:pt x="105" y="109"/>
                  </a:lnTo>
                  <a:lnTo>
                    <a:pt x="100" y="109"/>
                  </a:lnTo>
                  <a:lnTo>
                    <a:pt x="96" y="111"/>
                  </a:lnTo>
                  <a:lnTo>
                    <a:pt x="93" y="118"/>
                  </a:lnTo>
                  <a:lnTo>
                    <a:pt x="93" y="123"/>
                  </a:lnTo>
                  <a:lnTo>
                    <a:pt x="93" y="127"/>
                  </a:lnTo>
                  <a:lnTo>
                    <a:pt x="91" y="132"/>
                  </a:lnTo>
                  <a:lnTo>
                    <a:pt x="91" y="134"/>
                  </a:lnTo>
                  <a:lnTo>
                    <a:pt x="84" y="138"/>
                  </a:lnTo>
                  <a:lnTo>
                    <a:pt x="82" y="138"/>
                  </a:lnTo>
                  <a:lnTo>
                    <a:pt x="84" y="141"/>
                  </a:lnTo>
                  <a:lnTo>
                    <a:pt x="77" y="146"/>
                  </a:lnTo>
                  <a:lnTo>
                    <a:pt x="73" y="148"/>
                  </a:lnTo>
                  <a:lnTo>
                    <a:pt x="73" y="146"/>
                  </a:lnTo>
                  <a:lnTo>
                    <a:pt x="70" y="143"/>
                  </a:lnTo>
                  <a:lnTo>
                    <a:pt x="65" y="143"/>
                  </a:lnTo>
                  <a:lnTo>
                    <a:pt x="65" y="146"/>
                  </a:lnTo>
                  <a:lnTo>
                    <a:pt x="68" y="150"/>
                  </a:lnTo>
                  <a:lnTo>
                    <a:pt x="70" y="153"/>
                  </a:lnTo>
                  <a:lnTo>
                    <a:pt x="70" y="157"/>
                  </a:lnTo>
                  <a:lnTo>
                    <a:pt x="68" y="162"/>
                  </a:lnTo>
                  <a:lnTo>
                    <a:pt x="65" y="164"/>
                  </a:lnTo>
                  <a:lnTo>
                    <a:pt x="63" y="164"/>
                  </a:lnTo>
                  <a:lnTo>
                    <a:pt x="59" y="164"/>
                  </a:lnTo>
                  <a:lnTo>
                    <a:pt x="56" y="164"/>
                  </a:lnTo>
                  <a:lnTo>
                    <a:pt x="56" y="166"/>
                  </a:lnTo>
                  <a:lnTo>
                    <a:pt x="56" y="169"/>
                  </a:lnTo>
                  <a:lnTo>
                    <a:pt x="54" y="171"/>
                  </a:lnTo>
                  <a:lnTo>
                    <a:pt x="50" y="171"/>
                  </a:lnTo>
                  <a:lnTo>
                    <a:pt x="49" y="171"/>
                  </a:lnTo>
                  <a:lnTo>
                    <a:pt x="45" y="169"/>
                  </a:lnTo>
                  <a:lnTo>
                    <a:pt x="42" y="169"/>
                  </a:lnTo>
                  <a:lnTo>
                    <a:pt x="45" y="173"/>
                  </a:lnTo>
                  <a:lnTo>
                    <a:pt x="49" y="175"/>
                  </a:lnTo>
                  <a:lnTo>
                    <a:pt x="50" y="175"/>
                  </a:lnTo>
                  <a:lnTo>
                    <a:pt x="50" y="178"/>
                  </a:lnTo>
                  <a:lnTo>
                    <a:pt x="49" y="180"/>
                  </a:lnTo>
                  <a:lnTo>
                    <a:pt x="45" y="182"/>
                  </a:lnTo>
                  <a:lnTo>
                    <a:pt x="42" y="185"/>
                  </a:lnTo>
                  <a:lnTo>
                    <a:pt x="40" y="187"/>
                  </a:lnTo>
                  <a:lnTo>
                    <a:pt x="36" y="189"/>
                  </a:lnTo>
                  <a:lnTo>
                    <a:pt x="36" y="196"/>
                  </a:lnTo>
                  <a:lnTo>
                    <a:pt x="40" y="198"/>
                  </a:lnTo>
                  <a:lnTo>
                    <a:pt x="45" y="201"/>
                  </a:lnTo>
                  <a:lnTo>
                    <a:pt x="42" y="203"/>
                  </a:lnTo>
                  <a:lnTo>
                    <a:pt x="40" y="208"/>
                  </a:lnTo>
                  <a:lnTo>
                    <a:pt x="36" y="208"/>
                  </a:lnTo>
                  <a:lnTo>
                    <a:pt x="36" y="210"/>
                  </a:lnTo>
                  <a:lnTo>
                    <a:pt x="36" y="213"/>
                  </a:lnTo>
                  <a:lnTo>
                    <a:pt x="33" y="217"/>
                  </a:lnTo>
                  <a:lnTo>
                    <a:pt x="33" y="220"/>
                  </a:lnTo>
                  <a:lnTo>
                    <a:pt x="33" y="224"/>
                  </a:lnTo>
                  <a:lnTo>
                    <a:pt x="31" y="224"/>
                  </a:lnTo>
                  <a:lnTo>
                    <a:pt x="28" y="226"/>
                  </a:lnTo>
                  <a:lnTo>
                    <a:pt x="26" y="226"/>
                  </a:lnTo>
                  <a:lnTo>
                    <a:pt x="22" y="228"/>
                  </a:lnTo>
                  <a:lnTo>
                    <a:pt x="19" y="220"/>
                  </a:lnTo>
                  <a:lnTo>
                    <a:pt x="22" y="219"/>
                  </a:lnTo>
                  <a:lnTo>
                    <a:pt x="22" y="217"/>
                  </a:lnTo>
                  <a:lnTo>
                    <a:pt x="22" y="213"/>
                  </a:lnTo>
                  <a:lnTo>
                    <a:pt x="19" y="212"/>
                  </a:lnTo>
                  <a:lnTo>
                    <a:pt x="19" y="210"/>
                  </a:lnTo>
                  <a:lnTo>
                    <a:pt x="19" y="205"/>
                  </a:lnTo>
                  <a:lnTo>
                    <a:pt x="17" y="201"/>
                  </a:lnTo>
                  <a:lnTo>
                    <a:pt x="17" y="198"/>
                  </a:lnTo>
                  <a:lnTo>
                    <a:pt x="17" y="196"/>
                  </a:lnTo>
                  <a:lnTo>
                    <a:pt x="17" y="189"/>
                  </a:lnTo>
                  <a:lnTo>
                    <a:pt x="19" y="192"/>
                  </a:lnTo>
                  <a:lnTo>
                    <a:pt x="22" y="192"/>
                  </a:lnTo>
                  <a:lnTo>
                    <a:pt x="26" y="182"/>
                  </a:lnTo>
                  <a:lnTo>
                    <a:pt x="26" y="178"/>
                  </a:lnTo>
                  <a:lnTo>
                    <a:pt x="26" y="173"/>
                  </a:lnTo>
                  <a:lnTo>
                    <a:pt x="26" y="171"/>
                  </a:lnTo>
                  <a:lnTo>
                    <a:pt x="22" y="171"/>
                  </a:lnTo>
                  <a:lnTo>
                    <a:pt x="19" y="171"/>
                  </a:lnTo>
                  <a:lnTo>
                    <a:pt x="19" y="164"/>
                  </a:lnTo>
                  <a:lnTo>
                    <a:pt x="22" y="162"/>
                  </a:lnTo>
                  <a:lnTo>
                    <a:pt x="19" y="157"/>
                  </a:lnTo>
                  <a:lnTo>
                    <a:pt x="19" y="155"/>
                  </a:lnTo>
                  <a:lnTo>
                    <a:pt x="22" y="150"/>
                  </a:lnTo>
                  <a:lnTo>
                    <a:pt x="22" y="146"/>
                  </a:lnTo>
                  <a:lnTo>
                    <a:pt x="26" y="143"/>
                  </a:lnTo>
                  <a:lnTo>
                    <a:pt x="28" y="139"/>
                  </a:lnTo>
                  <a:lnTo>
                    <a:pt x="26" y="138"/>
                  </a:lnTo>
                  <a:lnTo>
                    <a:pt x="26" y="132"/>
                  </a:lnTo>
                  <a:lnTo>
                    <a:pt x="28" y="127"/>
                  </a:lnTo>
                  <a:lnTo>
                    <a:pt x="28" y="120"/>
                  </a:lnTo>
                  <a:lnTo>
                    <a:pt x="31" y="111"/>
                  </a:lnTo>
                  <a:lnTo>
                    <a:pt x="31" y="108"/>
                  </a:lnTo>
                  <a:lnTo>
                    <a:pt x="31" y="102"/>
                  </a:lnTo>
                  <a:lnTo>
                    <a:pt x="31" y="99"/>
                  </a:lnTo>
                  <a:lnTo>
                    <a:pt x="31" y="92"/>
                  </a:lnTo>
                  <a:lnTo>
                    <a:pt x="31" y="90"/>
                  </a:lnTo>
                  <a:lnTo>
                    <a:pt x="28" y="85"/>
                  </a:lnTo>
                  <a:lnTo>
                    <a:pt x="26" y="81"/>
                  </a:lnTo>
                  <a:lnTo>
                    <a:pt x="22" y="81"/>
                  </a:lnTo>
                  <a:lnTo>
                    <a:pt x="19" y="79"/>
                  </a:lnTo>
                  <a:lnTo>
                    <a:pt x="14" y="78"/>
                  </a:lnTo>
                  <a:lnTo>
                    <a:pt x="14" y="72"/>
                  </a:lnTo>
                  <a:lnTo>
                    <a:pt x="12" y="69"/>
                  </a:lnTo>
                  <a:lnTo>
                    <a:pt x="8" y="62"/>
                  </a:lnTo>
                  <a:lnTo>
                    <a:pt x="8" y="55"/>
                  </a:lnTo>
                  <a:lnTo>
                    <a:pt x="5" y="49"/>
                  </a:lnTo>
                  <a:lnTo>
                    <a:pt x="0" y="46"/>
                  </a:lnTo>
                  <a:lnTo>
                    <a:pt x="5" y="39"/>
                  </a:lnTo>
                  <a:lnTo>
                    <a:pt x="3" y="37"/>
                  </a:lnTo>
                  <a:lnTo>
                    <a:pt x="3" y="35"/>
                  </a:lnTo>
                  <a:lnTo>
                    <a:pt x="8" y="30"/>
                  </a:lnTo>
                  <a:lnTo>
                    <a:pt x="12" y="28"/>
                  </a:lnTo>
                  <a:lnTo>
                    <a:pt x="12" y="25"/>
                  </a:lnTo>
                  <a:lnTo>
                    <a:pt x="14" y="21"/>
                  </a:lnTo>
                  <a:lnTo>
                    <a:pt x="14" y="18"/>
                  </a:lnTo>
                  <a:lnTo>
                    <a:pt x="19" y="18"/>
                  </a:lnTo>
                  <a:lnTo>
                    <a:pt x="19" y="16"/>
                  </a:lnTo>
                  <a:lnTo>
                    <a:pt x="17" y="10"/>
                  </a:lnTo>
                  <a:lnTo>
                    <a:pt x="17" y="7"/>
                  </a:lnTo>
                  <a:close/>
                </a:path>
              </a:pathLst>
            </a:custGeom>
            <a:solidFill>
              <a:srgbClr val="A4CA95"/>
            </a:solidFill>
            <a:ln w="9525">
              <a:noFill/>
              <a:round/>
              <a:headEnd/>
              <a:tailEnd/>
            </a:ln>
          </p:spPr>
          <p:txBody>
            <a:bodyPr/>
            <a:lstStyle/>
            <a:p>
              <a:endParaRPr lang="en-US"/>
            </a:p>
          </p:txBody>
        </p:sp>
        <p:sp>
          <p:nvSpPr>
            <p:cNvPr id="3126" name="Freeform 847"/>
            <p:cNvSpPr>
              <a:spLocks/>
            </p:cNvSpPr>
            <p:nvPr/>
          </p:nvSpPr>
          <p:spPr bwMode="gray">
            <a:xfrm>
              <a:off x="1609" y="3864"/>
              <a:ext cx="19" cy="10"/>
            </a:xfrm>
            <a:custGeom>
              <a:avLst/>
              <a:gdLst>
                <a:gd name="T0" fmla="*/ 5 w 19"/>
                <a:gd name="T1" fmla="*/ 4 h 11"/>
                <a:gd name="T2" fmla="*/ 5 w 19"/>
                <a:gd name="T3" fmla="*/ 0 h 11"/>
                <a:gd name="T4" fmla="*/ 7 w 19"/>
                <a:gd name="T5" fmla="*/ 0 h 11"/>
                <a:gd name="T6" fmla="*/ 10 w 19"/>
                <a:gd name="T7" fmla="*/ 2 h 11"/>
                <a:gd name="T8" fmla="*/ 10 w 19"/>
                <a:gd name="T9" fmla="*/ 5 h 11"/>
                <a:gd name="T10" fmla="*/ 14 w 19"/>
                <a:gd name="T11" fmla="*/ 5 h 11"/>
                <a:gd name="T12" fmla="*/ 14 w 19"/>
                <a:gd name="T13" fmla="*/ 5 h 11"/>
                <a:gd name="T14" fmla="*/ 16 w 19"/>
                <a:gd name="T15" fmla="*/ 5 h 11"/>
                <a:gd name="T16" fmla="*/ 19 w 19"/>
                <a:gd name="T17" fmla="*/ 5 h 11"/>
                <a:gd name="T18" fmla="*/ 19 w 19"/>
                <a:gd name="T19" fmla="*/ 5 h 11"/>
                <a:gd name="T20" fmla="*/ 16 w 19"/>
                <a:gd name="T21" fmla="*/ 5 h 11"/>
                <a:gd name="T22" fmla="*/ 14 w 19"/>
                <a:gd name="T23" fmla="*/ 5 h 11"/>
                <a:gd name="T24" fmla="*/ 10 w 19"/>
                <a:gd name="T25" fmla="*/ 5 h 11"/>
                <a:gd name="T26" fmla="*/ 7 w 19"/>
                <a:gd name="T27" fmla="*/ 5 h 11"/>
                <a:gd name="T28" fmla="*/ 5 w 19"/>
                <a:gd name="T29" fmla="*/ 5 h 11"/>
                <a:gd name="T30" fmla="*/ 2 w 19"/>
                <a:gd name="T31" fmla="*/ 5 h 11"/>
                <a:gd name="T32" fmla="*/ 0 w 19"/>
                <a:gd name="T33" fmla="*/ 5 h 11"/>
                <a:gd name="T34" fmla="*/ 2 w 19"/>
                <a:gd name="T35" fmla="*/ 5 h 11"/>
                <a:gd name="T36" fmla="*/ 5 w 19"/>
                <a:gd name="T37" fmla="*/ 5 h 11"/>
                <a:gd name="T38" fmla="*/ 5 w 19"/>
                <a:gd name="T39" fmla="*/ 4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1"/>
                <a:gd name="T62" fmla="*/ 19 w 19"/>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1">
                  <a:moveTo>
                    <a:pt x="5" y="4"/>
                  </a:moveTo>
                  <a:lnTo>
                    <a:pt x="5" y="0"/>
                  </a:lnTo>
                  <a:lnTo>
                    <a:pt x="7" y="0"/>
                  </a:lnTo>
                  <a:lnTo>
                    <a:pt x="10" y="2"/>
                  </a:lnTo>
                  <a:lnTo>
                    <a:pt x="10" y="5"/>
                  </a:lnTo>
                  <a:lnTo>
                    <a:pt x="14" y="5"/>
                  </a:lnTo>
                  <a:lnTo>
                    <a:pt x="14" y="9"/>
                  </a:lnTo>
                  <a:lnTo>
                    <a:pt x="16" y="9"/>
                  </a:lnTo>
                  <a:lnTo>
                    <a:pt x="19" y="9"/>
                  </a:lnTo>
                  <a:lnTo>
                    <a:pt x="19" y="11"/>
                  </a:lnTo>
                  <a:lnTo>
                    <a:pt x="16" y="11"/>
                  </a:lnTo>
                  <a:lnTo>
                    <a:pt x="14" y="11"/>
                  </a:lnTo>
                  <a:lnTo>
                    <a:pt x="10" y="11"/>
                  </a:lnTo>
                  <a:lnTo>
                    <a:pt x="7" y="9"/>
                  </a:lnTo>
                  <a:lnTo>
                    <a:pt x="5" y="9"/>
                  </a:lnTo>
                  <a:lnTo>
                    <a:pt x="2" y="9"/>
                  </a:lnTo>
                  <a:lnTo>
                    <a:pt x="0" y="5"/>
                  </a:lnTo>
                  <a:lnTo>
                    <a:pt x="2" y="5"/>
                  </a:lnTo>
                  <a:lnTo>
                    <a:pt x="5" y="5"/>
                  </a:lnTo>
                  <a:lnTo>
                    <a:pt x="5" y="4"/>
                  </a:lnTo>
                  <a:close/>
                </a:path>
              </a:pathLst>
            </a:custGeom>
            <a:solidFill>
              <a:srgbClr val="A4CA95"/>
            </a:solidFill>
            <a:ln w="9525">
              <a:noFill/>
              <a:round/>
              <a:headEnd/>
              <a:tailEnd/>
            </a:ln>
          </p:spPr>
          <p:txBody>
            <a:bodyPr/>
            <a:lstStyle/>
            <a:p>
              <a:endParaRPr lang="en-US"/>
            </a:p>
          </p:txBody>
        </p:sp>
        <p:sp>
          <p:nvSpPr>
            <p:cNvPr id="3127" name="Freeform 848"/>
            <p:cNvSpPr>
              <a:spLocks/>
            </p:cNvSpPr>
            <p:nvPr/>
          </p:nvSpPr>
          <p:spPr bwMode="gray">
            <a:xfrm>
              <a:off x="1639" y="3858"/>
              <a:ext cx="7" cy="4"/>
            </a:xfrm>
            <a:custGeom>
              <a:avLst/>
              <a:gdLst>
                <a:gd name="T0" fmla="*/ 0 w 7"/>
                <a:gd name="T1" fmla="*/ 2 h 4"/>
                <a:gd name="T2" fmla="*/ 7 w 7"/>
                <a:gd name="T3" fmla="*/ 0 h 4"/>
                <a:gd name="T4" fmla="*/ 7 w 7"/>
                <a:gd name="T5" fmla="*/ 2 h 4"/>
                <a:gd name="T6" fmla="*/ 0 w 7"/>
                <a:gd name="T7" fmla="*/ 4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2"/>
                  </a:moveTo>
                  <a:lnTo>
                    <a:pt x="7" y="0"/>
                  </a:lnTo>
                  <a:lnTo>
                    <a:pt x="7" y="2"/>
                  </a:lnTo>
                  <a:lnTo>
                    <a:pt x="0" y="4"/>
                  </a:lnTo>
                  <a:lnTo>
                    <a:pt x="0" y="2"/>
                  </a:lnTo>
                  <a:close/>
                </a:path>
              </a:pathLst>
            </a:custGeom>
            <a:solidFill>
              <a:srgbClr val="A4CA95"/>
            </a:solidFill>
            <a:ln w="9525">
              <a:noFill/>
              <a:round/>
              <a:headEnd/>
              <a:tailEnd/>
            </a:ln>
          </p:spPr>
          <p:txBody>
            <a:bodyPr/>
            <a:lstStyle/>
            <a:p>
              <a:endParaRPr lang="en-US"/>
            </a:p>
          </p:txBody>
        </p:sp>
        <p:sp>
          <p:nvSpPr>
            <p:cNvPr id="3128" name="Freeform 849"/>
            <p:cNvSpPr>
              <a:spLocks/>
            </p:cNvSpPr>
            <p:nvPr/>
          </p:nvSpPr>
          <p:spPr bwMode="gray">
            <a:xfrm>
              <a:off x="1646" y="3858"/>
              <a:ext cx="2" cy="6"/>
            </a:xfrm>
            <a:custGeom>
              <a:avLst/>
              <a:gdLst>
                <a:gd name="T0" fmla="*/ 0 w 2"/>
                <a:gd name="T1" fmla="*/ 3 h 7"/>
                <a:gd name="T2" fmla="*/ 2 w 2"/>
                <a:gd name="T3" fmla="*/ 3 h 7"/>
                <a:gd name="T4" fmla="*/ 2 w 2"/>
                <a:gd name="T5" fmla="*/ 2 h 7"/>
                <a:gd name="T6" fmla="*/ 2 w 2"/>
                <a:gd name="T7" fmla="*/ 0 h 7"/>
                <a:gd name="T8" fmla="*/ 2 w 2"/>
                <a:gd name="T9" fmla="*/ 2 h 7"/>
                <a:gd name="T10" fmla="*/ 2 w 2"/>
                <a:gd name="T11" fmla="*/ 3 h 7"/>
                <a:gd name="T12" fmla="*/ 0 w 2"/>
                <a:gd name="T13" fmla="*/ 3 h 7"/>
                <a:gd name="T14" fmla="*/ 0 60000 65536"/>
                <a:gd name="T15" fmla="*/ 0 60000 65536"/>
                <a:gd name="T16" fmla="*/ 0 60000 65536"/>
                <a:gd name="T17" fmla="*/ 0 60000 65536"/>
                <a:gd name="T18" fmla="*/ 0 60000 65536"/>
                <a:gd name="T19" fmla="*/ 0 60000 65536"/>
                <a:gd name="T20" fmla="*/ 0 60000 65536"/>
                <a:gd name="T21" fmla="*/ 0 w 2"/>
                <a:gd name="T22" fmla="*/ 0 h 7"/>
                <a:gd name="T23" fmla="*/ 2 w 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7">
                  <a:moveTo>
                    <a:pt x="0" y="7"/>
                  </a:moveTo>
                  <a:lnTo>
                    <a:pt x="2" y="4"/>
                  </a:lnTo>
                  <a:lnTo>
                    <a:pt x="2" y="2"/>
                  </a:lnTo>
                  <a:lnTo>
                    <a:pt x="2" y="0"/>
                  </a:lnTo>
                  <a:lnTo>
                    <a:pt x="2" y="2"/>
                  </a:lnTo>
                  <a:lnTo>
                    <a:pt x="2" y="4"/>
                  </a:lnTo>
                  <a:lnTo>
                    <a:pt x="0" y="7"/>
                  </a:lnTo>
                  <a:close/>
                </a:path>
              </a:pathLst>
            </a:custGeom>
            <a:solidFill>
              <a:srgbClr val="A4CA95"/>
            </a:solidFill>
            <a:ln w="9525">
              <a:noFill/>
              <a:round/>
              <a:headEnd/>
              <a:tailEnd/>
            </a:ln>
          </p:spPr>
          <p:txBody>
            <a:bodyPr/>
            <a:lstStyle/>
            <a:p>
              <a:endParaRPr lang="en-US"/>
            </a:p>
          </p:txBody>
        </p:sp>
        <p:sp>
          <p:nvSpPr>
            <p:cNvPr id="3129" name="Freeform 850"/>
            <p:cNvSpPr>
              <a:spLocks/>
            </p:cNvSpPr>
            <p:nvPr/>
          </p:nvSpPr>
          <p:spPr bwMode="gray">
            <a:xfrm>
              <a:off x="1602" y="3818"/>
              <a:ext cx="3" cy="6"/>
            </a:xfrm>
            <a:custGeom>
              <a:avLst/>
              <a:gdLst>
                <a:gd name="T0" fmla="*/ 0 w 3"/>
                <a:gd name="T1" fmla="*/ 3 h 7"/>
                <a:gd name="T2" fmla="*/ 0 w 3"/>
                <a:gd name="T3" fmla="*/ 2 h 7"/>
                <a:gd name="T4" fmla="*/ 3 w 3"/>
                <a:gd name="T5" fmla="*/ 0 h 7"/>
                <a:gd name="T6" fmla="*/ 3 w 3"/>
                <a:gd name="T7" fmla="*/ 3 h 7"/>
                <a:gd name="T8" fmla="*/ 0 w 3"/>
                <a:gd name="T9" fmla="*/ 3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7"/>
                  </a:moveTo>
                  <a:lnTo>
                    <a:pt x="0" y="2"/>
                  </a:lnTo>
                  <a:lnTo>
                    <a:pt x="3" y="0"/>
                  </a:lnTo>
                  <a:lnTo>
                    <a:pt x="3" y="4"/>
                  </a:lnTo>
                  <a:lnTo>
                    <a:pt x="0" y="7"/>
                  </a:lnTo>
                  <a:close/>
                </a:path>
              </a:pathLst>
            </a:custGeom>
            <a:solidFill>
              <a:srgbClr val="A4CA95"/>
            </a:solidFill>
            <a:ln w="9525">
              <a:noFill/>
              <a:round/>
              <a:headEnd/>
              <a:tailEnd/>
            </a:ln>
          </p:spPr>
          <p:txBody>
            <a:bodyPr/>
            <a:lstStyle/>
            <a:p>
              <a:endParaRPr lang="en-US"/>
            </a:p>
          </p:txBody>
        </p:sp>
        <p:sp>
          <p:nvSpPr>
            <p:cNvPr id="3130" name="Freeform 851"/>
            <p:cNvSpPr>
              <a:spLocks/>
            </p:cNvSpPr>
            <p:nvPr/>
          </p:nvSpPr>
          <p:spPr bwMode="gray">
            <a:xfrm>
              <a:off x="1597" y="3854"/>
              <a:ext cx="1" cy="4"/>
            </a:xfrm>
            <a:custGeom>
              <a:avLst/>
              <a:gdLst>
                <a:gd name="T0" fmla="*/ 0 w 1"/>
                <a:gd name="T1" fmla="*/ 2 h 5"/>
                <a:gd name="T2" fmla="*/ 0 w 1"/>
                <a:gd name="T3" fmla="*/ 1 h 5"/>
                <a:gd name="T4" fmla="*/ 0 w 1"/>
                <a:gd name="T5" fmla="*/ 0 h 5"/>
                <a:gd name="T6" fmla="*/ 0 w 1"/>
                <a:gd name="T7" fmla="*/ 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5"/>
                  </a:moveTo>
                  <a:lnTo>
                    <a:pt x="0" y="1"/>
                  </a:lnTo>
                  <a:lnTo>
                    <a:pt x="0" y="0"/>
                  </a:lnTo>
                  <a:lnTo>
                    <a:pt x="0" y="5"/>
                  </a:lnTo>
                  <a:close/>
                </a:path>
              </a:pathLst>
            </a:custGeom>
            <a:solidFill>
              <a:srgbClr val="A4CA95"/>
            </a:solidFill>
            <a:ln w="9525">
              <a:noFill/>
              <a:round/>
              <a:headEnd/>
              <a:tailEnd/>
            </a:ln>
          </p:spPr>
          <p:txBody>
            <a:bodyPr/>
            <a:lstStyle/>
            <a:p>
              <a:endParaRPr lang="en-US"/>
            </a:p>
          </p:txBody>
        </p:sp>
        <p:sp>
          <p:nvSpPr>
            <p:cNvPr id="3131" name="Freeform 852"/>
            <p:cNvSpPr>
              <a:spLocks/>
            </p:cNvSpPr>
            <p:nvPr/>
          </p:nvSpPr>
          <p:spPr bwMode="gray">
            <a:xfrm>
              <a:off x="1595" y="3844"/>
              <a:ext cx="1" cy="4"/>
            </a:xfrm>
            <a:custGeom>
              <a:avLst/>
              <a:gdLst>
                <a:gd name="T0" fmla="*/ 0 w 1"/>
                <a:gd name="T1" fmla="*/ 4 h 4"/>
                <a:gd name="T2" fmla="*/ 0 w 1"/>
                <a:gd name="T3" fmla="*/ 2 h 4"/>
                <a:gd name="T4" fmla="*/ 0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2"/>
                  </a:lnTo>
                  <a:lnTo>
                    <a:pt x="0" y="0"/>
                  </a:lnTo>
                  <a:lnTo>
                    <a:pt x="0" y="4"/>
                  </a:lnTo>
                  <a:close/>
                </a:path>
              </a:pathLst>
            </a:custGeom>
            <a:solidFill>
              <a:srgbClr val="A4CA95"/>
            </a:solidFill>
            <a:ln w="9525">
              <a:noFill/>
              <a:round/>
              <a:headEnd/>
              <a:tailEnd/>
            </a:ln>
          </p:spPr>
          <p:txBody>
            <a:bodyPr/>
            <a:lstStyle/>
            <a:p>
              <a:endParaRPr lang="en-US"/>
            </a:p>
          </p:txBody>
        </p:sp>
        <p:sp>
          <p:nvSpPr>
            <p:cNvPr id="3132" name="Freeform 853"/>
            <p:cNvSpPr>
              <a:spLocks/>
            </p:cNvSpPr>
            <p:nvPr/>
          </p:nvSpPr>
          <p:spPr bwMode="gray">
            <a:xfrm>
              <a:off x="1583" y="3630"/>
              <a:ext cx="22" cy="7"/>
            </a:xfrm>
            <a:custGeom>
              <a:avLst/>
              <a:gdLst>
                <a:gd name="T0" fmla="*/ 1 w 22"/>
                <a:gd name="T1" fmla="*/ 3 h 8"/>
                <a:gd name="T2" fmla="*/ 0 w 22"/>
                <a:gd name="T3" fmla="*/ 1 h 8"/>
                <a:gd name="T4" fmla="*/ 1 w 22"/>
                <a:gd name="T5" fmla="*/ 1 h 8"/>
                <a:gd name="T6" fmla="*/ 1 w 22"/>
                <a:gd name="T7" fmla="*/ 1 h 8"/>
                <a:gd name="T8" fmla="*/ 3 w 22"/>
                <a:gd name="T9" fmla="*/ 1 h 8"/>
                <a:gd name="T10" fmla="*/ 3 w 22"/>
                <a:gd name="T11" fmla="*/ 0 h 8"/>
                <a:gd name="T12" fmla="*/ 5 w 22"/>
                <a:gd name="T13" fmla="*/ 0 h 8"/>
                <a:gd name="T14" fmla="*/ 5 w 22"/>
                <a:gd name="T15" fmla="*/ 0 h 8"/>
                <a:gd name="T16" fmla="*/ 7 w 22"/>
                <a:gd name="T17" fmla="*/ 0 h 8"/>
                <a:gd name="T18" fmla="*/ 7 w 22"/>
                <a:gd name="T19" fmla="*/ 0 h 8"/>
                <a:gd name="T20" fmla="*/ 8 w 22"/>
                <a:gd name="T21" fmla="*/ 0 h 8"/>
                <a:gd name="T22" fmla="*/ 8 w 22"/>
                <a:gd name="T23" fmla="*/ 1 h 8"/>
                <a:gd name="T24" fmla="*/ 10 w 22"/>
                <a:gd name="T25" fmla="*/ 1 h 8"/>
                <a:gd name="T26" fmla="*/ 10 w 22"/>
                <a:gd name="T27" fmla="*/ 1 h 8"/>
                <a:gd name="T28" fmla="*/ 12 w 22"/>
                <a:gd name="T29" fmla="*/ 1 h 8"/>
                <a:gd name="T30" fmla="*/ 12 w 22"/>
                <a:gd name="T31" fmla="*/ 3 h 8"/>
                <a:gd name="T32" fmla="*/ 14 w 22"/>
                <a:gd name="T33" fmla="*/ 3 h 8"/>
                <a:gd name="T34" fmla="*/ 14 w 22"/>
                <a:gd name="T35" fmla="*/ 3 h 8"/>
                <a:gd name="T36" fmla="*/ 15 w 22"/>
                <a:gd name="T37" fmla="*/ 3 h 8"/>
                <a:gd name="T38" fmla="*/ 15 w 22"/>
                <a:gd name="T39" fmla="*/ 4 h 8"/>
                <a:gd name="T40" fmla="*/ 17 w 22"/>
                <a:gd name="T41" fmla="*/ 4 h 8"/>
                <a:gd name="T42" fmla="*/ 17 w 22"/>
                <a:gd name="T43" fmla="*/ 4 h 8"/>
                <a:gd name="T44" fmla="*/ 19 w 22"/>
                <a:gd name="T45" fmla="*/ 4 h 8"/>
                <a:gd name="T46" fmla="*/ 19 w 22"/>
                <a:gd name="T47" fmla="*/ 4 h 8"/>
                <a:gd name="T48" fmla="*/ 19 w 22"/>
                <a:gd name="T49" fmla="*/ 4 h 8"/>
                <a:gd name="T50" fmla="*/ 21 w 22"/>
                <a:gd name="T51" fmla="*/ 4 h 8"/>
                <a:gd name="T52" fmla="*/ 22 w 22"/>
                <a:gd name="T53" fmla="*/ 4 h 8"/>
                <a:gd name="T54" fmla="*/ 22 w 22"/>
                <a:gd name="T55" fmla="*/ 4 h 8"/>
                <a:gd name="T56" fmla="*/ 22 w 22"/>
                <a:gd name="T57" fmla="*/ 4 h 8"/>
                <a:gd name="T58" fmla="*/ 21 w 22"/>
                <a:gd name="T59" fmla="*/ 4 h 8"/>
                <a:gd name="T60" fmla="*/ 21 w 22"/>
                <a:gd name="T61" fmla="*/ 4 h 8"/>
                <a:gd name="T62" fmla="*/ 21 w 22"/>
                <a:gd name="T63" fmla="*/ 4 h 8"/>
                <a:gd name="T64" fmla="*/ 19 w 22"/>
                <a:gd name="T65" fmla="*/ 4 h 8"/>
                <a:gd name="T66" fmla="*/ 19 w 22"/>
                <a:gd name="T67" fmla="*/ 4 h 8"/>
                <a:gd name="T68" fmla="*/ 17 w 22"/>
                <a:gd name="T69" fmla="*/ 4 h 8"/>
                <a:gd name="T70" fmla="*/ 15 w 22"/>
                <a:gd name="T71" fmla="*/ 4 h 8"/>
                <a:gd name="T72" fmla="*/ 15 w 22"/>
                <a:gd name="T73" fmla="*/ 4 h 8"/>
                <a:gd name="T74" fmla="*/ 15 w 22"/>
                <a:gd name="T75" fmla="*/ 4 h 8"/>
                <a:gd name="T76" fmla="*/ 17 w 22"/>
                <a:gd name="T77" fmla="*/ 4 h 8"/>
                <a:gd name="T78" fmla="*/ 15 w 22"/>
                <a:gd name="T79" fmla="*/ 4 h 8"/>
                <a:gd name="T80" fmla="*/ 14 w 22"/>
                <a:gd name="T81" fmla="*/ 4 h 8"/>
                <a:gd name="T82" fmla="*/ 14 w 22"/>
                <a:gd name="T83" fmla="*/ 4 h 8"/>
                <a:gd name="T84" fmla="*/ 14 w 22"/>
                <a:gd name="T85" fmla="*/ 4 h 8"/>
                <a:gd name="T86" fmla="*/ 12 w 22"/>
                <a:gd name="T87" fmla="*/ 4 h 8"/>
                <a:gd name="T88" fmla="*/ 10 w 22"/>
                <a:gd name="T89" fmla="*/ 3 h 8"/>
                <a:gd name="T90" fmla="*/ 8 w 22"/>
                <a:gd name="T91" fmla="*/ 3 h 8"/>
                <a:gd name="T92" fmla="*/ 7 w 22"/>
                <a:gd name="T93" fmla="*/ 3 h 8"/>
                <a:gd name="T94" fmla="*/ 5 w 22"/>
                <a:gd name="T95" fmla="*/ 1 h 8"/>
                <a:gd name="T96" fmla="*/ 7 w 22"/>
                <a:gd name="T97" fmla="*/ 1 h 8"/>
                <a:gd name="T98" fmla="*/ 5 w 22"/>
                <a:gd name="T99" fmla="*/ 1 h 8"/>
                <a:gd name="T100" fmla="*/ 5 w 22"/>
                <a:gd name="T101" fmla="*/ 1 h 8"/>
                <a:gd name="T102" fmla="*/ 3 w 22"/>
                <a:gd name="T103" fmla="*/ 1 h 8"/>
                <a:gd name="T104" fmla="*/ 3 w 22"/>
                <a:gd name="T105" fmla="*/ 1 h 8"/>
                <a:gd name="T106" fmla="*/ 1 w 22"/>
                <a:gd name="T107" fmla="*/ 3 h 8"/>
                <a:gd name="T108" fmla="*/ 1 w 22"/>
                <a:gd name="T109" fmla="*/ 3 h 8"/>
                <a:gd name="T110" fmla="*/ 1 w 22"/>
                <a:gd name="T111" fmla="*/ 3 h 8"/>
                <a:gd name="T112" fmla="*/ 0 w 22"/>
                <a:gd name="T113" fmla="*/ 3 h 8"/>
                <a:gd name="T114" fmla="*/ 0 w 22"/>
                <a:gd name="T115" fmla="*/ 3 h 8"/>
                <a:gd name="T116" fmla="*/ 0 w 22"/>
                <a:gd name="T117" fmla="*/ 3 h 8"/>
                <a:gd name="T118" fmla="*/ 0 w 22"/>
                <a:gd name="T119" fmla="*/ 3 h 8"/>
                <a:gd name="T120" fmla="*/ 0 w 22"/>
                <a:gd name="T121" fmla="*/ 3 h 8"/>
                <a:gd name="T122" fmla="*/ 0 w 22"/>
                <a:gd name="T123" fmla="*/ 3 h 8"/>
                <a:gd name="T124" fmla="*/ 0 w 22"/>
                <a:gd name="T125" fmla="*/ 1 h 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8"/>
                <a:gd name="T191" fmla="*/ 22 w 22"/>
                <a:gd name="T192" fmla="*/ 8 h 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8">
                  <a:moveTo>
                    <a:pt x="0" y="3"/>
                  </a:moveTo>
                  <a:lnTo>
                    <a:pt x="1" y="3"/>
                  </a:lnTo>
                  <a:lnTo>
                    <a:pt x="0" y="3"/>
                  </a:lnTo>
                  <a:lnTo>
                    <a:pt x="0" y="1"/>
                  </a:lnTo>
                  <a:lnTo>
                    <a:pt x="1" y="1"/>
                  </a:lnTo>
                  <a:lnTo>
                    <a:pt x="3" y="1"/>
                  </a:lnTo>
                  <a:lnTo>
                    <a:pt x="3" y="0"/>
                  </a:lnTo>
                  <a:lnTo>
                    <a:pt x="5" y="0"/>
                  </a:lnTo>
                  <a:lnTo>
                    <a:pt x="7" y="0"/>
                  </a:lnTo>
                  <a:lnTo>
                    <a:pt x="8" y="0"/>
                  </a:lnTo>
                  <a:lnTo>
                    <a:pt x="8" y="1"/>
                  </a:lnTo>
                  <a:lnTo>
                    <a:pt x="10" y="1"/>
                  </a:lnTo>
                  <a:lnTo>
                    <a:pt x="12" y="1"/>
                  </a:lnTo>
                  <a:lnTo>
                    <a:pt x="12" y="3"/>
                  </a:lnTo>
                  <a:lnTo>
                    <a:pt x="14" y="3"/>
                  </a:lnTo>
                  <a:lnTo>
                    <a:pt x="15" y="3"/>
                  </a:lnTo>
                  <a:lnTo>
                    <a:pt x="15" y="5"/>
                  </a:lnTo>
                  <a:lnTo>
                    <a:pt x="17" y="5"/>
                  </a:lnTo>
                  <a:lnTo>
                    <a:pt x="19" y="5"/>
                  </a:lnTo>
                  <a:lnTo>
                    <a:pt x="19" y="7"/>
                  </a:lnTo>
                  <a:lnTo>
                    <a:pt x="21" y="7"/>
                  </a:lnTo>
                  <a:lnTo>
                    <a:pt x="22" y="7"/>
                  </a:lnTo>
                  <a:lnTo>
                    <a:pt x="22" y="8"/>
                  </a:lnTo>
                  <a:lnTo>
                    <a:pt x="21" y="8"/>
                  </a:lnTo>
                  <a:lnTo>
                    <a:pt x="19" y="8"/>
                  </a:lnTo>
                  <a:lnTo>
                    <a:pt x="17" y="8"/>
                  </a:lnTo>
                  <a:lnTo>
                    <a:pt x="15" y="8"/>
                  </a:lnTo>
                  <a:lnTo>
                    <a:pt x="17" y="8"/>
                  </a:lnTo>
                  <a:lnTo>
                    <a:pt x="17" y="7"/>
                  </a:lnTo>
                  <a:lnTo>
                    <a:pt x="15" y="7"/>
                  </a:lnTo>
                  <a:lnTo>
                    <a:pt x="14" y="7"/>
                  </a:lnTo>
                  <a:lnTo>
                    <a:pt x="14" y="5"/>
                  </a:lnTo>
                  <a:lnTo>
                    <a:pt x="12" y="5"/>
                  </a:lnTo>
                  <a:lnTo>
                    <a:pt x="10" y="3"/>
                  </a:lnTo>
                  <a:lnTo>
                    <a:pt x="8" y="3"/>
                  </a:lnTo>
                  <a:lnTo>
                    <a:pt x="7" y="3"/>
                  </a:lnTo>
                  <a:lnTo>
                    <a:pt x="5" y="1"/>
                  </a:lnTo>
                  <a:lnTo>
                    <a:pt x="7" y="1"/>
                  </a:lnTo>
                  <a:lnTo>
                    <a:pt x="5" y="1"/>
                  </a:lnTo>
                  <a:lnTo>
                    <a:pt x="3" y="1"/>
                  </a:lnTo>
                  <a:lnTo>
                    <a:pt x="1" y="3"/>
                  </a:lnTo>
                  <a:lnTo>
                    <a:pt x="1" y="1"/>
                  </a:lnTo>
                  <a:lnTo>
                    <a:pt x="1" y="3"/>
                  </a:lnTo>
                  <a:lnTo>
                    <a:pt x="0" y="3"/>
                  </a:lnTo>
                  <a:lnTo>
                    <a:pt x="0" y="1"/>
                  </a:lnTo>
                  <a:lnTo>
                    <a:pt x="0" y="3"/>
                  </a:lnTo>
                  <a:close/>
                </a:path>
              </a:pathLst>
            </a:custGeom>
            <a:solidFill>
              <a:srgbClr val="A4CA95"/>
            </a:solidFill>
            <a:ln w="9525">
              <a:noFill/>
              <a:round/>
              <a:headEnd/>
              <a:tailEnd/>
            </a:ln>
          </p:spPr>
          <p:txBody>
            <a:bodyPr/>
            <a:lstStyle/>
            <a:p>
              <a:endParaRPr lang="en-US"/>
            </a:p>
          </p:txBody>
        </p:sp>
        <p:sp>
          <p:nvSpPr>
            <p:cNvPr id="3133" name="Freeform 854"/>
            <p:cNvSpPr>
              <a:spLocks/>
            </p:cNvSpPr>
            <p:nvPr/>
          </p:nvSpPr>
          <p:spPr bwMode="gray">
            <a:xfrm>
              <a:off x="1597" y="3641"/>
              <a:ext cx="5" cy="2"/>
            </a:xfrm>
            <a:custGeom>
              <a:avLst/>
              <a:gdLst>
                <a:gd name="T0" fmla="*/ 3 w 5"/>
                <a:gd name="T1" fmla="*/ 1 h 3"/>
                <a:gd name="T2" fmla="*/ 3 w 5"/>
                <a:gd name="T3" fmla="*/ 1 h 3"/>
                <a:gd name="T4" fmla="*/ 3 w 5"/>
                <a:gd name="T5" fmla="*/ 1 h 3"/>
                <a:gd name="T6" fmla="*/ 3 w 5"/>
                <a:gd name="T7" fmla="*/ 1 h 3"/>
                <a:gd name="T8" fmla="*/ 5 w 5"/>
                <a:gd name="T9" fmla="*/ 1 h 3"/>
                <a:gd name="T10" fmla="*/ 5 w 5"/>
                <a:gd name="T11" fmla="*/ 1 h 3"/>
                <a:gd name="T12" fmla="*/ 5 w 5"/>
                <a:gd name="T13" fmla="*/ 1 h 3"/>
                <a:gd name="T14" fmla="*/ 5 w 5"/>
                <a:gd name="T15" fmla="*/ 1 h 3"/>
                <a:gd name="T16" fmla="*/ 3 w 5"/>
                <a:gd name="T17" fmla="*/ 1 h 3"/>
                <a:gd name="T18" fmla="*/ 3 w 5"/>
                <a:gd name="T19" fmla="*/ 1 h 3"/>
                <a:gd name="T20" fmla="*/ 3 w 5"/>
                <a:gd name="T21" fmla="*/ 1 h 3"/>
                <a:gd name="T22" fmla="*/ 3 w 5"/>
                <a:gd name="T23" fmla="*/ 1 h 3"/>
                <a:gd name="T24" fmla="*/ 1 w 5"/>
                <a:gd name="T25" fmla="*/ 0 h 3"/>
                <a:gd name="T26" fmla="*/ 1 w 5"/>
                <a:gd name="T27" fmla="*/ 0 h 3"/>
                <a:gd name="T28" fmla="*/ 1 w 5"/>
                <a:gd name="T29" fmla="*/ 0 h 3"/>
                <a:gd name="T30" fmla="*/ 0 w 5"/>
                <a:gd name="T31" fmla="*/ 0 h 3"/>
                <a:gd name="T32" fmla="*/ 1 w 5"/>
                <a:gd name="T33" fmla="*/ 0 h 3"/>
                <a:gd name="T34" fmla="*/ 0 w 5"/>
                <a:gd name="T35" fmla="*/ 0 h 3"/>
                <a:gd name="T36" fmla="*/ 0 w 5"/>
                <a:gd name="T37" fmla="*/ 0 h 3"/>
                <a:gd name="T38" fmla="*/ 0 w 5"/>
                <a:gd name="T39" fmla="*/ 0 h 3"/>
                <a:gd name="T40" fmla="*/ 0 w 5"/>
                <a:gd name="T41" fmla="*/ 1 h 3"/>
                <a:gd name="T42" fmla="*/ 1 w 5"/>
                <a:gd name="T43" fmla="*/ 1 h 3"/>
                <a:gd name="T44" fmla="*/ 0 w 5"/>
                <a:gd name="T45" fmla="*/ 1 h 3"/>
                <a:gd name="T46" fmla="*/ 1 w 5"/>
                <a:gd name="T47" fmla="*/ 1 h 3"/>
                <a:gd name="T48" fmla="*/ 1 w 5"/>
                <a:gd name="T49" fmla="*/ 1 h 3"/>
                <a:gd name="T50" fmla="*/ 1 w 5"/>
                <a:gd name="T51" fmla="*/ 1 h 3"/>
                <a:gd name="T52" fmla="*/ 1 w 5"/>
                <a:gd name="T53" fmla="*/ 1 h 3"/>
                <a:gd name="T54" fmla="*/ 1 w 5"/>
                <a:gd name="T55" fmla="*/ 1 h 3"/>
                <a:gd name="T56" fmla="*/ 3 w 5"/>
                <a:gd name="T57" fmla="*/ 1 h 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
                <a:gd name="T88" fmla="*/ 0 h 3"/>
                <a:gd name="T89" fmla="*/ 5 w 5"/>
                <a:gd name="T90" fmla="*/ 3 h 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 h="3">
                  <a:moveTo>
                    <a:pt x="3" y="3"/>
                  </a:moveTo>
                  <a:lnTo>
                    <a:pt x="3" y="2"/>
                  </a:lnTo>
                  <a:lnTo>
                    <a:pt x="5" y="2"/>
                  </a:lnTo>
                  <a:lnTo>
                    <a:pt x="3" y="2"/>
                  </a:lnTo>
                  <a:lnTo>
                    <a:pt x="1" y="0"/>
                  </a:lnTo>
                  <a:lnTo>
                    <a:pt x="0" y="0"/>
                  </a:lnTo>
                  <a:lnTo>
                    <a:pt x="1" y="0"/>
                  </a:lnTo>
                  <a:lnTo>
                    <a:pt x="0" y="0"/>
                  </a:lnTo>
                  <a:lnTo>
                    <a:pt x="0" y="2"/>
                  </a:lnTo>
                  <a:lnTo>
                    <a:pt x="1" y="2"/>
                  </a:lnTo>
                  <a:lnTo>
                    <a:pt x="0" y="2"/>
                  </a:lnTo>
                  <a:lnTo>
                    <a:pt x="1" y="2"/>
                  </a:lnTo>
                  <a:lnTo>
                    <a:pt x="1" y="3"/>
                  </a:lnTo>
                  <a:lnTo>
                    <a:pt x="1" y="2"/>
                  </a:lnTo>
                  <a:lnTo>
                    <a:pt x="1" y="3"/>
                  </a:lnTo>
                  <a:lnTo>
                    <a:pt x="3" y="3"/>
                  </a:lnTo>
                  <a:close/>
                </a:path>
              </a:pathLst>
            </a:custGeom>
            <a:solidFill>
              <a:srgbClr val="A4CA95"/>
            </a:solidFill>
            <a:ln w="9525">
              <a:noFill/>
              <a:round/>
              <a:headEnd/>
              <a:tailEnd/>
            </a:ln>
          </p:spPr>
          <p:txBody>
            <a:bodyPr/>
            <a:lstStyle/>
            <a:p>
              <a:endParaRPr lang="en-US"/>
            </a:p>
          </p:txBody>
        </p:sp>
        <p:sp>
          <p:nvSpPr>
            <p:cNvPr id="3134" name="Freeform 855"/>
            <p:cNvSpPr>
              <a:spLocks/>
            </p:cNvSpPr>
            <p:nvPr/>
          </p:nvSpPr>
          <p:spPr bwMode="gray">
            <a:xfrm>
              <a:off x="1605" y="3637"/>
              <a:ext cx="14" cy="6"/>
            </a:xfrm>
            <a:custGeom>
              <a:avLst/>
              <a:gdLst>
                <a:gd name="T0" fmla="*/ 0 w 14"/>
                <a:gd name="T1" fmla="*/ 3 h 7"/>
                <a:gd name="T2" fmla="*/ 0 w 14"/>
                <a:gd name="T3" fmla="*/ 3 h 7"/>
                <a:gd name="T4" fmla="*/ 2 w 14"/>
                <a:gd name="T5" fmla="*/ 3 h 7"/>
                <a:gd name="T6" fmla="*/ 4 w 14"/>
                <a:gd name="T7" fmla="*/ 3 h 7"/>
                <a:gd name="T8" fmla="*/ 4 w 14"/>
                <a:gd name="T9" fmla="*/ 3 h 7"/>
                <a:gd name="T10" fmla="*/ 6 w 14"/>
                <a:gd name="T11" fmla="*/ 3 h 7"/>
                <a:gd name="T12" fmla="*/ 4 w 14"/>
                <a:gd name="T13" fmla="*/ 3 h 7"/>
                <a:gd name="T14" fmla="*/ 4 w 14"/>
                <a:gd name="T15" fmla="*/ 3 h 7"/>
                <a:gd name="T16" fmla="*/ 4 w 14"/>
                <a:gd name="T17" fmla="*/ 2 h 7"/>
                <a:gd name="T18" fmla="*/ 4 w 14"/>
                <a:gd name="T19" fmla="*/ 2 h 7"/>
                <a:gd name="T20" fmla="*/ 2 w 14"/>
                <a:gd name="T21" fmla="*/ 2 h 7"/>
                <a:gd name="T22" fmla="*/ 4 w 14"/>
                <a:gd name="T23" fmla="*/ 0 h 7"/>
                <a:gd name="T24" fmla="*/ 6 w 14"/>
                <a:gd name="T25" fmla="*/ 0 h 7"/>
                <a:gd name="T26" fmla="*/ 6 w 14"/>
                <a:gd name="T27" fmla="*/ 2 h 7"/>
                <a:gd name="T28" fmla="*/ 7 w 14"/>
                <a:gd name="T29" fmla="*/ 0 h 7"/>
                <a:gd name="T30" fmla="*/ 7 w 14"/>
                <a:gd name="T31" fmla="*/ 0 h 7"/>
                <a:gd name="T32" fmla="*/ 9 w 14"/>
                <a:gd name="T33" fmla="*/ 2 h 7"/>
                <a:gd name="T34" fmla="*/ 9 w 14"/>
                <a:gd name="T35" fmla="*/ 2 h 7"/>
                <a:gd name="T36" fmla="*/ 11 w 14"/>
                <a:gd name="T37" fmla="*/ 2 h 7"/>
                <a:gd name="T38" fmla="*/ 11 w 14"/>
                <a:gd name="T39" fmla="*/ 2 h 7"/>
                <a:gd name="T40" fmla="*/ 13 w 14"/>
                <a:gd name="T41" fmla="*/ 2 h 7"/>
                <a:gd name="T42" fmla="*/ 11 w 14"/>
                <a:gd name="T43" fmla="*/ 2 h 7"/>
                <a:gd name="T44" fmla="*/ 13 w 14"/>
                <a:gd name="T45" fmla="*/ 3 h 7"/>
                <a:gd name="T46" fmla="*/ 14 w 14"/>
                <a:gd name="T47" fmla="*/ 3 h 7"/>
                <a:gd name="T48" fmla="*/ 14 w 14"/>
                <a:gd name="T49" fmla="*/ 3 h 7"/>
                <a:gd name="T50" fmla="*/ 14 w 14"/>
                <a:gd name="T51" fmla="*/ 3 h 7"/>
                <a:gd name="T52" fmla="*/ 13 w 14"/>
                <a:gd name="T53" fmla="*/ 3 h 7"/>
                <a:gd name="T54" fmla="*/ 13 w 14"/>
                <a:gd name="T55" fmla="*/ 3 h 7"/>
                <a:gd name="T56" fmla="*/ 11 w 14"/>
                <a:gd name="T57" fmla="*/ 3 h 7"/>
                <a:gd name="T58" fmla="*/ 11 w 14"/>
                <a:gd name="T59" fmla="*/ 3 h 7"/>
                <a:gd name="T60" fmla="*/ 9 w 14"/>
                <a:gd name="T61" fmla="*/ 3 h 7"/>
                <a:gd name="T62" fmla="*/ 9 w 14"/>
                <a:gd name="T63" fmla="*/ 3 h 7"/>
                <a:gd name="T64" fmla="*/ 9 w 14"/>
                <a:gd name="T65" fmla="*/ 3 h 7"/>
                <a:gd name="T66" fmla="*/ 7 w 14"/>
                <a:gd name="T67" fmla="*/ 3 h 7"/>
                <a:gd name="T68" fmla="*/ 7 w 14"/>
                <a:gd name="T69" fmla="*/ 3 h 7"/>
                <a:gd name="T70" fmla="*/ 7 w 14"/>
                <a:gd name="T71" fmla="*/ 3 h 7"/>
                <a:gd name="T72" fmla="*/ 7 w 14"/>
                <a:gd name="T73" fmla="*/ 3 h 7"/>
                <a:gd name="T74" fmla="*/ 6 w 14"/>
                <a:gd name="T75" fmla="*/ 3 h 7"/>
                <a:gd name="T76" fmla="*/ 6 w 14"/>
                <a:gd name="T77" fmla="*/ 3 h 7"/>
                <a:gd name="T78" fmla="*/ 6 w 14"/>
                <a:gd name="T79" fmla="*/ 3 h 7"/>
                <a:gd name="T80" fmla="*/ 4 w 14"/>
                <a:gd name="T81" fmla="*/ 3 h 7"/>
                <a:gd name="T82" fmla="*/ 4 w 14"/>
                <a:gd name="T83" fmla="*/ 3 h 7"/>
                <a:gd name="T84" fmla="*/ 2 w 14"/>
                <a:gd name="T85" fmla="*/ 3 h 7"/>
                <a:gd name="T86" fmla="*/ 2 w 14"/>
                <a:gd name="T87" fmla="*/ 3 h 7"/>
                <a:gd name="T88" fmla="*/ 0 w 14"/>
                <a:gd name="T89" fmla="*/ 3 h 7"/>
                <a:gd name="T90" fmla="*/ 0 w 14"/>
                <a:gd name="T91" fmla="*/ 3 h 7"/>
                <a:gd name="T92" fmla="*/ 0 w 14"/>
                <a:gd name="T93" fmla="*/ 3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
                <a:gd name="T142" fmla="*/ 0 h 7"/>
                <a:gd name="T143" fmla="*/ 14 w 14"/>
                <a:gd name="T144" fmla="*/ 7 h 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 h="7">
                  <a:moveTo>
                    <a:pt x="0" y="6"/>
                  </a:moveTo>
                  <a:lnTo>
                    <a:pt x="0" y="4"/>
                  </a:lnTo>
                  <a:lnTo>
                    <a:pt x="2" y="4"/>
                  </a:lnTo>
                  <a:lnTo>
                    <a:pt x="4" y="4"/>
                  </a:lnTo>
                  <a:lnTo>
                    <a:pt x="6" y="4"/>
                  </a:lnTo>
                  <a:lnTo>
                    <a:pt x="4" y="4"/>
                  </a:lnTo>
                  <a:lnTo>
                    <a:pt x="4" y="2"/>
                  </a:lnTo>
                  <a:lnTo>
                    <a:pt x="2" y="2"/>
                  </a:lnTo>
                  <a:lnTo>
                    <a:pt x="2" y="0"/>
                  </a:lnTo>
                  <a:lnTo>
                    <a:pt x="4" y="0"/>
                  </a:lnTo>
                  <a:lnTo>
                    <a:pt x="6" y="0"/>
                  </a:lnTo>
                  <a:lnTo>
                    <a:pt x="6" y="2"/>
                  </a:lnTo>
                  <a:lnTo>
                    <a:pt x="6" y="0"/>
                  </a:lnTo>
                  <a:lnTo>
                    <a:pt x="7" y="0"/>
                  </a:lnTo>
                  <a:lnTo>
                    <a:pt x="9" y="0"/>
                  </a:lnTo>
                  <a:lnTo>
                    <a:pt x="9" y="2"/>
                  </a:lnTo>
                  <a:lnTo>
                    <a:pt x="11" y="2"/>
                  </a:lnTo>
                  <a:lnTo>
                    <a:pt x="13" y="2"/>
                  </a:lnTo>
                  <a:lnTo>
                    <a:pt x="11" y="2"/>
                  </a:lnTo>
                  <a:lnTo>
                    <a:pt x="11" y="4"/>
                  </a:lnTo>
                  <a:lnTo>
                    <a:pt x="13" y="4"/>
                  </a:lnTo>
                  <a:lnTo>
                    <a:pt x="14" y="4"/>
                  </a:lnTo>
                  <a:lnTo>
                    <a:pt x="14" y="6"/>
                  </a:lnTo>
                  <a:lnTo>
                    <a:pt x="13" y="6"/>
                  </a:lnTo>
                  <a:lnTo>
                    <a:pt x="11" y="4"/>
                  </a:lnTo>
                  <a:lnTo>
                    <a:pt x="11" y="6"/>
                  </a:lnTo>
                  <a:lnTo>
                    <a:pt x="9" y="6"/>
                  </a:lnTo>
                  <a:lnTo>
                    <a:pt x="9" y="4"/>
                  </a:lnTo>
                  <a:lnTo>
                    <a:pt x="9" y="6"/>
                  </a:lnTo>
                  <a:lnTo>
                    <a:pt x="7" y="6"/>
                  </a:lnTo>
                  <a:lnTo>
                    <a:pt x="7" y="7"/>
                  </a:lnTo>
                  <a:lnTo>
                    <a:pt x="6" y="7"/>
                  </a:lnTo>
                  <a:lnTo>
                    <a:pt x="6" y="6"/>
                  </a:lnTo>
                  <a:lnTo>
                    <a:pt x="4" y="6"/>
                  </a:lnTo>
                  <a:lnTo>
                    <a:pt x="2" y="6"/>
                  </a:lnTo>
                  <a:lnTo>
                    <a:pt x="0" y="6"/>
                  </a:lnTo>
                  <a:close/>
                </a:path>
              </a:pathLst>
            </a:custGeom>
            <a:solidFill>
              <a:srgbClr val="A4CA95"/>
            </a:solidFill>
            <a:ln w="9525">
              <a:noFill/>
              <a:round/>
              <a:headEnd/>
              <a:tailEnd/>
            </a:ln>
          </p:spPr>
          <p:txBody>
            <a:bodyPr/>
            <a:lstStyle/>
            <a:p>
              <a:endParaRPr lang="en-US"/>
            </a:p>
          </p:txBody>
        </p:sp>
        <p:sp>
          <p:nvSpPr>
            <p:cNvPr id="3135" name="Freeform 856"/>
            <p:cNvSpPr>
              <a:spLocks/>
            </p:cNvSpPr>
            <p:nvPr/>
          </p:nvSpPr>
          <p:spPr bwMode="gray">
            <a:xfrm>
              <a:off x="1621" y="3641"/>
              <a:ext cx="5" cy="1"/>
            </a:xfrm>
            <a:custGeom>
              <a:avLst/>
              <a:gdLst>
                <a:gd name="T0" fmla="*/ 2 w 5"/>
                <a:gd name="T1" fmla="*/ 1 h 2"/>
                <a:gd name="T2" fmla="*/ 2 w 5"/>
                <a:gd name="T3" fmla="*/ 1 h 2"/>
                <a:gd name="T4" fmla="*/ 2 w 5"/>
                <a:gd name="T5" fmla="*/ 1 h 2"/>
                <a:gd name="T6" fmla="*/ 2 w 5"/>
                <a:gd name="T7" fmla="*/ 1 h 2"/>
                <a:gd name="T8" fmla="*/ 4 w 5"/>
                <a:gd name="T9" fmla="*/ 1 h 2"/>
                <a:gd name="T10" fmla="*/ 4 w 5"/>
                <a:gd name="T11" fmla="*/ 1 h 2"/>
                <a:gd name="T12" fmla="*/ 4 w 5"/>
                <a:gd name="T13" fmla="*/ 1 h 2"/>
                <a:gd name="T14" fmla="*/ 4 w 5"/>
                <a:gd name="T15" fmla="*/ 1 h 2"/>
                <a:gd name="T16" fmla="*/ 5 w 5"/>
                <a:gd name="T17" fmla="*/ 1 h 2"/>
                <a:gd name="T18" fmla="*/ 5 w 5"/>
                <a:gd name="T19" fmla="*/ 0 h 2"/>
                <a:gd name="T20" fmla="*/ 4 w 5"/>
                <a:gd name="T21" fmla="*/ 0 h 2"/>
                <a:gd name="T22" fmla="*/ 4 w 5"/>
                <a:gd name="T23" fmla="*/ 0 h 2"/>
                <a:gd name="T24" fmla="*/ 4 w 5"/>
                <a:gd name="T25" fmla="*/ 0 h 2"/>
                <a:gd name="T26" fmla="*/ 2 w 5"/>
                <a:gd name="T27" fmla="*/ 0 h 2"/>
                <a:gd name="T28" fmla="*/ 2 w 5"/>
                <a:gd name="T29" fmla="*/ 0 h 2"/>
                <a:gd name="T30" fmla="*/ 2 w 5"/>
                <a:gd name="T31" fmla="*/ 0 h 2"/>
                <a:gd name="T32" fmla="*/ 0 w 5"/>
                <a:gd name="T33" fmla="*/ 0 h 2"/>
                <a:gd name="T34" fmla="*/ 0 w 5"/>
                <a:gd name="T35" fmla="*/ 0 h 2"/>
                <a:gd name="T36" fmla="*/ 2 w 5"/>
                <a:gd name="T37" fmla="*/ 1 h 2"/>
                <a:gd name="T38" fmla="*/ 0 w 5"/>
                <a:gd name="T39" fmla="*/ 1 h 2"/>
                <a:gd name="T40" fmla="*/ 2 w 5"/>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2"/>
                <a:gd name="T65" fmla="*/ 5 w 5"/>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2">
                  <a:moveTo>
                    <a:pt x="2" y="2"/>
                  </a:moveTo>
                  <a:lnTo>
                    <a:pt x="2" y="2"/>
                  </a:lnTo>
                  <a:lnTo>
                    <a:pt x="4" y="2"/>
                  </a:lnTo>
                  <a:lnTo>
                    <a:pt x="5" y="2"/>
                  </a:lnTo>
                  <a:lnTo>
                    <a:pt x="5" y="0"/>
                  </a:lnTo>
                  <a:lnTo>
                    <a:pt x="4" y="0"/>
                  </a:lnTo>
                  <a:lnTo>
                    <a:pt x="2" y="0"/>
                  </a:lnTo>
                  <a:lnTo>
                    <a:pt x="0" y="0"/>
                  </a:lnTo>
                  <a:lnTo>
                    <a:pt x="2" y="2"/>
                  </a:lnTo>
                  <a:lnTo>
                    <a:pt x="0" y="2"/>
                  </a:lnTo>
                  <a:lnTo>
                    <a:pt x="2" y="2"/>
                  </a:lnTo>
                  <a:close/>
                </a:path>
              </a:pathLst>
            </a:custGeom>
            <a:solidFill>
              <a:srgbClr val="A4CA95"/>
            </a:solidFill>
            <a:ln w="9525">
              <a:noFill/>
              <a:round/>
              <a:headEnd/>
              <a:tailEnd/>
            </a:ln>
          </p:spPr>
          <p:txBody>
            <a:bodyPr/>
            <a:lstStyle/>
            <a:p>
              <a:endParaRPr lang="en-US"/>
            </a:p>
          </p:txBody>
        </p:sp>
        <p:sp>
          <p:nvSpPr>
            <p:cNvPr id="3136" name="Freeform 857"/>
            <p:cNvSpPr>
              <a:spLocks/>
            </p:cNvSpPr>
            <p:nvPr/>
          </p:nvSpPr>
          <p:spPr bwMode="gray">
            <a:xfrm>
              <a:off x="1607" y="3634"/>
              <a:ext cx="2" cy="2"/>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2 w 2"/>
                <a:gd name="T13" fmla="*/ 0 h 2"/>
                <a:gd name="T14" fmla="*/ 0 w 2"/>
                <a:gd name="T15" fmla="*/ 0 h 2"/>
                <a:gd name="T16" fmla="*/ 0 w 2"/>
                <a:gd name="T17" fmla="*/ 0 h 2"/>
                <a:gd name="T18" fmla="*/ 0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2"/>
                  </a:moveTo>
                  <a:lnTo>
                    <a:pt x="2" y="2"/>
                  </a:lnTo>
                  <a:lnTo>
                    <a:pt x="2" y="0"/>
                  </a:lnTo>
                  <a:lnTo>
                    <a:pt x="0" y="0"/>
                  </a:lnTo>
                  <a:lnTo>
                    <a:pt x="0" y="2"/>
                  </a:lnTo>
                  <a:close/>
                </a:path>
              </a:pathLst>
            </a:custGeom>
            <a:solidFill>
              <a:srgbClr val="A4CA95"/>
            </a:solidFill>
            <a:ln w="9525">
              <a:noFill/>
              <a:round/>
              <a:headEnd/>
              <a:tailEnd/>
            </a:ln>
          </p:spPr>
          <p:txBody>
            <a:bodyPr/>
            <a:lstStyle/>
            <a:p>
              <a:endParaRPr lang="en-US"/>
            </a:p>
          </p:txBody>
        </p:sp>
        <p:sp>
          <p:nvSpPr>
            <p:cNvPr id="3137" name="Freeform 858"/>
            <p:cNvSpPr>
              <a:spLocks/>
            </p:cNvSpPr>
            <p:nvPr/>
          </p:nvSpPr>
          <p:spPr bwMode="gray">
            <a:xfrm>
              <a:off x="1597" y="3627"/>
              <a:ext cx="1" cy="1"/>
            </a:xfrm>
            <a:custGeom>
              <a:avLst/>
              <a:gdLst>
                <a:gd name="T0" fmla="*/ 0 w 1"/>
                <a:gd name="T1" fmla="*/ 0 h 2"/>
                <a:gd name="T2" fmla="*/ 1 w 1"/>
                <a:gd name="T3" fmla="*/ 0 h 2"/>
                <a:gd name="T4" fmla="*/ 1 w 1"/>
                <a:gd name="T5" fmla="*/ 0 h 2"/>
                <a:gd name="T6" fmla="*/ 1 w 1"/>
                <a:gd name="T7" fmla="*/ 0 h 2"/>
                <a:gd name="T8" fmla="*/ 1 w 1"/>
                <a:gd name="T9" fmla="*/ 0 h 2"/>
                <a:gd name="T10" fmla="*/ 1 w 1"/>
                <a:gd name="T11" fmla="*/ 0 h 2"/>
                <a:gd name="T12" fmla="*/ 1 w 1"/>
                <a:gd name="T13" fmla="*/ 0 h 2"/>
                <a:gd name="T14" fmla="*/ 1 w 1"/>
                <a:gd name="T15" fmla="*/ 0 h 2"/>
                <a:gd name="T16" fmla="*/ 1 w 1"/>
                <a:gd name="T17" fmla="*/ 0 h 2"/>
                <a:gd name="T18" fmla="*/ 1 w 1"/>
                <a:gd name="T19" fmla="*/ 1 h 2"/>
                <a:gd name="T20" fmla="*/ 1 w 1"/>
                <a:gd name="T21" fmla="*/ 1 h 2"/>
                <a:gd name="T22" fmla="*/ 1 w 1"/>
                <a:gd name="T23" fmla="*/ 1 h 2"/>
                <a:gd name="T24" fmla="*/ 1 w 1"/>
                <a:gd name="T25" fmla="*/ 1 h 2"/>
                <a:gd name="T26" fmla="*/ 1 w 1"/>
                <a:gd name="T27" fmla="*/ 1 h 2"/>
                <a:gd name="T28" fmla="*/ 1 w 1"/>
                <a:gd name="T29" fmla="*/ 0 h 2"/>
                <a:gd name="T30" fmla="*/ 1 w 1"/>
                <a:gd name="T31" fmla="*/ 0 h 2"/>
                <a:gd name="T32" fmla="*/ 1 w 1"/>
                <a:gd name="T33" fmla="*/ 1 h 2"/>
                <a:gd name="T34" fmla="*/ 0 w 1"/>
                <a:gd name="T35" fmla="*/ 0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
                <a:gd name="T56" fmla="*/ 1 w 1"/>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
                  <a:moveTo>
                    <a:pt x="0" y="0"/>
                  </a:moveTo>
                  <a:lnTo>
                    <a:pt x="1" y="0"/>
                  </a:lnTo>
                  <a:lnTo>
                    <a:pt x="1" y="2"/>
                  </a:lnTo>
                  <a:lnTo>
                    <a:pt x="1" y="0"/>
                  </a:lnTo>
                  <a:lnTo>
                    <a:pt x="1" y="2"/>
                  </a:lnTo>
                  <a:lnTo>
                    <a:pt x="0" y="0"/>
                  </a:lnTo>
                  <a:close/>
                </a:path>
              </a:pathLst>
            </a:custGeom>
            <a:solidFill>
              <a:srgbClr val="A4CA95"/>
            </a:solidFill>
            <a:ln w="9525">
              <a:noFill/>
              <a:round/>
              <a:headEnd/>
              <a:tailEnd/>
            </a:ln>
          </p:spPr>
          <p:txBody>
            <a:bodyPr/>
            <a:lstStyle/>
            <a:p>
              <a:endParaRPr lang="en-US"/>
            </a:p>
          </p:txBody>
        </p:sp>
        <p:sp>
          <p:nvSpPr>
            <p:cNvPr id="3138" name="Freeform 859"/>
            <p:cNvSpPr>
              <a:spLocks/>
            </p:cNvSpPr>
            <p:nvPr/>
          </p:nvSpPr>
          <p:spPr bwMode="gray">
            <a:xfrm>
              <a:off x="1597" y="3622"/>
              <a:ext cx="3" cy="2"/>
            </a:xfrm>
            <a:custGeom>
              <a:avLst/>
              <a:gdLst>
                <a:gd name="T0" fmla="*/ 0 w 3"/>
                <a:gd name="T1" fmla="*/ 0 h 2"/>
                <a:gd name="T2" fmla="*/ 1 w 3"/>
                <a:gd name="T3" fmla="*/ 0 h 2"/>
                <a:gd name="T4" fmla="*/ 1 w 3"/>
                <a:gd name="T5" fmla="*/ 0 h 2"/>
                <a:gd name="T6" fmla="*/ 1 w 3"/>
                <a:gd name="T7" fmla="*/ 0 h 2"/>
                <a:gd name="T8" fmla="*/ 1 w 3"/>
                <a:gd name="T9" fmla="*/ 2 h 2"/>
                <a:gd name="T10" fmla="*/ 3 w 3"/>
                <a:gd name="T11" fmla="*/ 0 h 2"/>
                <a:gd name="T12" fmla="*/ 1 w 3"/>
                <a:gd name="T13" fmla="*/ 0 h 2"/>
                <a:gd name="T14" fmla="*/ 1 w 3"/>
                <a:gd name="T15" fmla="*/ 0 h 2"/>
                <a:gd name="T16" fmla="*/ 1 w 3"/>
                <a:gd name="T17" fmla="*/ 0 h 2"/>
                <a:gd name="T18" fmla="*/ 1 w 3"/>
                <a:gd name="T19" fmla="*/ 0 h 2"/>
                <a:gd name="T20" fmla="*/ 0 w 3"/>
                <a:gd name="T21" fmla="*/ 0 h 2"/>
                <a:gd name="T22" fmla="*/ 0 w 3"/>
                <a:gd name="T23" fmla="*/ 0 h 2"/>
                <a:gd name="T24" fmla="*/ 0 w 3"/>
                <a:gd name="T25" fmla="*/ 0 h 2"/>
                <a:gd name="T26" fmla="*/ 0 w 3"/>
                <a:gd name="T27" fmla="*/ 0 h 2"/>
                <a:gd name="T28" fmla="*/ 0 w 3"/>
                <a:gd name="T29" fmla="*/ 0 h 2"/>
                <a:gd name="T30" fmla="*/ 0 w 3"/>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2"/>
                <a:gd name="T50" fmla="*/ 3 w 3"/>
                <a:gd name="T51" fmla="*/ 2 h 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2">
                  <a:moveTo>
                    <a:pt x="0" y="0"/>
                  </a:moveTo>
                  <a:lnTo>
                    <a:pt x="1" y="0"/>
                  </a:lnTo>
                  <a:lnTo>
                    <a:pt x="1" y="2"/>
                  </a:lnTo>
                  <a:lnTo>
                    <a:pt x="3" y="0"/>
                  </a:lnTo>
                  <a:lnTo>
                    <a:pt x="1" y="0"/>
                  </a:lnTo>
                  <a:lnTo>
                    <a:pt x="0" y="0"/>
                  </a:lnTo>
                  <a:close/>
                </a:path>
              </a:pathLst>
            </a:custGeom>
            <a:solidFill>
              <a:srgbClr val="A4CA95"/>
            </a:solidFill>
            <a:ln w="9525">
              <a:noFill/>
              <a:round/>
              <a:headEnd/>
              <a:tailEnd/>
            </a:ln>
          </p:spPr>
          <p:txBody>
            <a:bodyPr/>
            <a:lstStyle/>
            <a:p>
              <a:endParaRPr lang="en-US"/>
            </a:p>
          </p:txBody>
        </p:sp>
        <p:sp>
          <p:nvSpPr>
            <p:cNvPr id="3139" name="Freeform 860"/>
            <p:cNvSpPr>
              <a:spLocks/>
            </p:cNvSpPr>
            <p:nvPr/>
          </p:nvSpPr>
          <p:spPr bwMode="gray">
            <a:xfrm>
              <a:off x="1600" y="3624"/>
              <a:ext cx="1" cy="1"/>
            </a:xfrm>
            <a:custGeom>
              <a:avLst/>
              <a:gdLst>
                <a:gd name="T0" fmla="*/ 0 w 1"/>
                <a:gd name="T1" fmla="*/ 1 h 1"/>
                <a:gd name="T2" fmla="*/ 0 w 1"/>
                <a:gd name="T3" fmla="*/ 0 h 1"/>
                <a:gd name="T4" fmla="*/ 0 w 1"/>
                <a:gd name="T5" fmla="*/ 1 h 1"/>
                <a:gd name="T6" fmla="*/ 0 w 1"/>
                <a:gd name="T7" fmla="*/ 1 h 1"/>
                <a:gd name="T8" fmla="*/ 0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0"/>
                  </a:lnTo>
                  <a:lnTo>
                    <a:pt x="0" y="1"/>
                  </a:lnTo>
                  <a:close/>
                </a:path>
              </a:pathLst>
            </a:custGeom>
            <a:solidFill>
              <a:srgbClr val="A4CA95"/>
            </a:solidFill>
            <a:ln w="9525">
              <a:noFill/>
              <a:round/>
              <a:headEnd/>
              <a:tailEnd/>
            </a:ln>
          </p:spPr>
          <p:txBody>
            <a:bodyPr/>
            <a:lstStyle/>
            <a:p>
              <a:endParaRPr lang="en-US"/>
            </a:p>
          </p:txBody>
        </p:sp>
        <p:sp>
          <p:nvSpPr>
            <p:cNvPr id="3140" name="Freeform 861"/>
            <p:cNvSpPr>
              <a:spLocks/>
            </p:cNvSpPr>
            <p:nvPr/>
          </p:nvSpPr>
          <p:spPr bwMode="gray">
            <a:xfrm>
              <a:off x="1598" y="3622"/>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0 h 2"/>
                <a:gd name="T14" fmla="*/ 2 w 2"/>
                <a:gd name="T15" fmla="*/ 0 h 2"/>
                <a:gd name="T16" fmla="*/ 2 w 2"/>
                <a:gd name="T17" fmla="*/ 0 h 2"/>
                <a:gd name="T18" fmla="*/ 2 w 2"/>
                <a:gd name="T19" fmla="*/ 0 h 2"/>
                <a:gd name="T20" fmla="*/ 0 w 2"/>
                <a:gd name="T21" fmla="*/ 0 h 2"/>
                <a:gd name="T22" fmla="*/ 2 w 2"/>
                <a:gd name="T23" fmla="*/ 0 h 2"/>
                <a:gd name="T24" fmla="*/ 2 w 2"/>
                <a:gd name="T25" fmla="*/ 0 h 2"/>
                <a:gd name="T26" fmla="*/ 2 w 2"/>
                <a:gd name="T27" fmla="*/ 0 h 2"/>
                <a:gd name="T28" fmla="*/ 2 w 2"/>
                <a:gd name="T29" fmla="*/ 0 h 2"/>
                <a:gd name="T30" fmla="*/ 2 w 2"/>
                <a:gd name="T31" fmla="*/ 2 h 2"/>
                <a:gd name="T32" fmla="*/ 2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2"/>
                <a:gd name="T53" fmla="*/ 2 w 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2">
                  <a:moveTo>
                    <a:pt x="2" y="2"/>
                  </a:moveTo>
                  <a:lnTo>
                    <a:pt x="2" y="2"/>
                  </a:lnTo>
                  <a:lnTo>
                    <a:pt x="2" y="0"/>
                  </a:lnTo>
                  <a:lnTo>
                    <a:pt x="0" y="0"/>
                  </a:lnTo>
                  <a:lnTo>
                    <a:pt x="2" y="0"/>
                  </a:lnTo>
                  <a:lnTo>
                    <a:pt x="2" y="2"/>
                  </a:lnTo>
                  <a:close/>
                </a:path>
              </a:pathLst>
            </a:custGeom>
            <a:solidFill>
              <a:srgbClr val="A4CA95"/>
            </a:solidFill>
            <a:ln w="9525">
              <a:noFill/>
              <a:round/>
              <a:headEnd/>
              <a:tailEnd/>
            </a:ln>
          </p:spPr>
          <p:txBody>
            <a:bodyPr/>
            <a:lstStyle/>
            <a:p>
              <a:endParaRPr lang="en-US"/>
            </a:p>
          </p:txBody>
        </p:sp>
        <p:sp>
          <p:nvSpPr>
            <p:cNvPr id="3141" name="Rectangle 862"/>
            <p:cNvSpPr>
              <a:spLocks noChangeArrowheads="1"/>
            </p:cNvSpPr>
            <p:nvPr/>
          </p:nvSpPr>
          <p:spPr bwMode="gray">
            <a:xfrm>
              <a:off x="1611" y="3634"/>
              <a:ext cx="1" cy="0"/>
            </a:xfrm>
            <a:prstGeom prst="rect">
              <a:avLst/>
            </a:prstGeom>
            <a:solidFill>
              <a:srgbClr val="A4CA95"/>
            </a:solidFill>
            <a:ln w="9525">
              <a:noFill/>
              <a:miter lim="800000"/>
              <a:headEnd/>
              <a:tailEnd/>
            </a:ln>
          </p:spPr>
          <p:txBody>
            <a:bodyPr/>
            <a:lstStyle/>
            <a:p>
              <a:endParaRPr lang="en-GB"/>
            </a:p>
          </p:txBody>
        </p:sp>
        <p:sp>
          <p:nvSpPr>
            <p:cNvPr id="3142" name="Freeform 863"/>
            <p:cNvSpPr>
              <a:spLocks/>
            </p:cNvSpPr>
            <p:nvPr/>
          </p:nvSpPr>
          <p:spPr bwMode="gray">
            <a:xfrm>
              <a:off x="1609" y="3633"/>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A4CA95"/>
            </a:solidFill>
            <a:ln w="9525">
              <a:noFill/>
              <a:round/>
              <a:headEnd/>
              <a:tailEnd/>
            </a:ln>
          </p:spPr>
          <p:txBody>
            <a:bodyPr/>
            <a:lstStyle/>
            <a:p>
              <a:endParaRPr lang="en-US"/>
            </a:p>
          </p:txBody>
        </p:sp>
        <p:sp>
          <p:nvSpPr>
            <p:cNvPr id="3143" name="Freeform 864"/>
            <p:cNvSpPr>
              <a:spLocks/>
            </p:cNvSpPr>
            <p:nvPr/>
          </p:nvSpPr>
          <p:spPr bwMode="gray">
            <a:xfrm>
              <a:off x="1605" y="3631"/>
              <a:ext cx="2" cy="2"/>
            </a:xfrm>
            <a:custGeom>
              <a:avLst/>
              <a:gdLst>
                <a:gd name="T0" fmla="*/ 0 w 2"/>
                <a:gd name="T1" fmla="*/ 2 h 2"/>
                <a:gd name="T2" fmla="*/ 0 w 2"/>
                <a:gd name="T3" fmla="*/ 2 h 2"/>
                <a:gd name="T4" fmla="*/ 2 w 2"/>
                <a:gd name="T5" fmla="*/ 2 h 2"/>
                <a:gd name="T6" fmla="*/ 2 w 2"/>
                <a:gd name="T7" fmla="*/ 0 h 2"/>
                <a:gd name="T8" fmla="*/ 0 w 2"/>
                <a:gd name="T9" fmla="*/ 0 h 2"/>
                <a:gd name="T10" fmla="*/ 2 w 2"/>
                <a:gd name="T11" fmla="*/ 0 h 2"/>
                <a:gd name="T12" fmla="*/ 2 w 2"/>
                <a:gd name="T13" fmla="*/ 0 h 2"/>
                <a:gd name="T14" fmla="*/ 2 w 2"/>
                <a:gd name="T15" fmla="*/ 2 h 2"/>
                <a:gd name="T16" fmla="*/ 2 w 2"/>
                <a:gd name="T17" fmla="*/ 2 h 2"/>
                <a:gd name="T18" fmla="*/ 0 w 2"/>
                <a:gd name="T19" fmla="*/ 2 h 2"/>
                <a:gd name="T20" fmla="*/ 0 w 2"/>
                <a:gd name="T21" fmla="*/ 2 h 2"/>
                <a:gd name="T22" fmla="*/ 0 w 2"/>
                <a:gd name="T23" fmla="*/ 2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2"/>
                <a:gd name="T38" fmla="*/ 2 w 2"/>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2">
                  <a:moveTo>
                    <a:pt x="0" y="2"/>
                  </a:moveTo>
                  <a:lnTo>
                    <a:pt x="0" y="2"/>
                  </a:lnTo>
                  <a:lnTo>
                    <a:pt x="2" y="2"/>
                  </a:lnTo>
                  <a:lnTo>
                    <a:pt x="2" y="0"/>
                  </a:lnTo>
                  <a:lnTo>
                    <a:pt x="0" y="0"/>
                  </a:lnTo>
                  <a:lnTo>
                    <a:pt x="2" y="0"/>
                  </a:lnTo>
                  <a:lnTo>
                    <a:pt x="2" y="2"/>
                  </a:lnTo>
                  <a:lnTo>
                    <a:pt x="0" y="2"/>
                  </a:lnTo>
                  <a:close/>
                </a:path>
              </a:pathLst>
            </a:custGeom>
            <a:solidFill>
              <a:srgbClr val="A4CA95"/>
            </a:solidFill>
            <a:ln w="9525">
              <a:noFill/>
              <a:round/>
              <a:headEnd/>
              <a:tailEnd/>
            </a:ln>
          </p:spPr>
          <p:txBody>
            <a:bodyPr/>
            <a:lstStyle/>
            <a:p>
              <a:endParaRPr lang="en-US"/>
            </a:p>
          </p:txBody>
        </p:sp>
        <p:sp>
          <p:nvSpPr>
            <p:cNvPr id="3144" name="Freeform 865"/>
            <p:cNvSpPr>
              <a:spLocks/>
            </p:cNvSpPr>
            <p:nvPr/>
          </p:nvSpPr>
          <p:spPr bwMode="gray">
            <a:xfrm>
              <a:off x="1605" y="3631"/>
              <a:ext cx="1" cy="2"/>
            </a:xfrm>
            <a:custGeom>
              <a:avLst/>
              <a:gdLst>
                <a:gd name="T0" fmla="*/ 0 w 1"/>
                <a:gd name="T1" fmla="*/ 2 h 2"/>
                <a:gd name="T2" fmla="*/ 0 w 1"/>
                <a:gd name="T3" fmla="*/ 0 h 2"/>
                <a:gd name="T4" fmla="*/ 0 w 1"/>
                <a:gd name="T5" fmla="*/ 0 h 2"/>
                <a:gd name="T6" fmla="*/ 0 w 1"/>
                <a:gd name="T7" fmla="*/ 0 h 2"/>
                <a:gd name="T8" fmla="*/ 0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lnTo>
                    <a:pt x="0" y="0"/>
                  </a:lnTo>
                  <a:lnTo>
                    <a:pt x="0" y="2"/>
                  </a:lnTo>
                  <a:close/>
                </a:path>
              </a:pathLst>
            </a:custGeom>
            <a:solidFill>
              <a:srgbClr val="A4CA95"/>
            </a:solidFill>
            <a:ln w="9525">
              <a:noFill/>
              <a:round/>
              <a:headEnd/>
              <a:tailEnd/>
            </a:ln>
          </p:spPr>
          <p:txBody>
            <a:bodyPr/>
            <a:lstStyle/>
            <a:p>
              <a:endParaRPr lang="en-US"/>
            </a:p>
          </p:txBody>
        </p:sp>
        <p:sp>
          <p:nvSpPr>
            <p:cNvPr id="3145" name="Freeform 866"/>
            <p:cNvSpPr>
              <a:spLocks/>
            </p:cNvSpPr>
            <p:nvPr/>
          </p:nvSpPr>
          <p:spPr bwMode="gray">
            <a:xfrm>
              <a:off x="1604" y="3630"/>
              <a:ext cx="1" cy="1"/>
            </a:xfrm>
            <a:custGeom>
              <a:avLst/>
              <a:gdLst>
                <a:gd name="T0" fmla="*/ 1 w 1"/>
                <a:gd name="T1" fmla="*/ 1 h 1"/>
                <a:gd name="T2" fmla="*/ 1 w 1"/>
                <a:gd name="T3" fmla="*/ 1 h 1"/>
                <a:gd name="T4" fmla="*/ 1 w 1"/>
                <a:gd name="T5" fmla="*/ 1 h 1"/>
                <a:gd name="T6" fmla="*/ 0 w 1"/>
                <a:gd name="T7" fmla="*/ 1 h 1"/>
                <a:gd name="T8" fmla="*/ 0 w 1"/>
                <a:gd name="T9" fmla="*/ 1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0 w 1"/>
                <a:gd name="T23" fmla="*/ 1 h 1"/>
                <a:gd name="T24" fmla="*/ 1 w 1"/>
                <a:gd name="T25" fmla="*/ 1 h 1"/>
                <a:gd name="T26" fmla="*/ 1 w 1"/>
                <a:gd name="T27" fmla="*/ 1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1"/>
                <a:gd name="T44" fmla="*/ 1 w 1"/>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1">
                  <a:moveTo>
                    <a:pt x="1" y="1"/>
                  </a:moveTo>
                  <a:lnTo>
                    <a:pt x="1" y="1"/>
                  </a:lnTo>
                  <a:lnTo>
                    <a:pt x="0" y="1"/>
                  </a:lnTo>
                  <a:lnTo>
                    <a:pt x="0" y="0"/>
                  </a:lnTo>
                  <a:lnTo>
                    <a:pt x="0" y="1"/>
                  </a:lnTo>
                  <a:lnTo>
                    <a:pt x="1" y="1"/>
                  </a:lnTo>
                  <a:close/>
                </a:path>
              </a:pathLst>
            </a:custGeom>
            <a:solidFill>
              <a:srgbClr val="A4CA95"/>
            </a:solidFill>
            <a:ln w="9525">
              <a:noFill/>
              <a:round/>
              <a:headEnd/>
              <a:tailEnd/>
            </a:ln>
          </p:spPr>
          <p:txBody>
            <a:bodyPr/>
            <a:lstStyle/>
            <a:p>
              <a:endParaRPr lang="en-US"/>
            </a:p>
          </p:txBody>
        </p:sp>
        <p:sp>
          <p:nvSpPr>
            <p:cNvPr id="3146" name="Freeform 867"/>
            <p:cNvSpPr>
              <a:spLocks/>
            </p:cNvSpPr>
            <p:nvPr/>
          </p:nvSpPr>
          <p:spPr bwMode="gray">
            <a:xfrm>
              <a:off x="1602" y="3630"/>
              <a:ext cx="2" cy="1"/>
            </a:xfrm>
            <a:custGeom>
              <a:avLst/>
              <a:gdLst>
                <a:gd name="T0" fmla="*/ 2 w 2"/>
                <a:gd name="T1" fmla="*/ 1 h 1"/>
                <a:gd name="T2" fmla="*/ 2 w 2"/>
                <a:gd name="T3" fmla="*/ 1 h 1"/>
                <a:gd name="T4" fmla="*/ 0 w 2"/>
                <a:gd name="T5" fmla="*/ 0 h 1"/>
                <a:gd name="T6" fmla="*/ 0 w 2"/>
                <a:gd name="T7" fmla="*/ 0 h 1"/>
                <a:gd name="T8" fmla="*/ 0 w 2"/>
                <a:gd name="T9" fmla="*/ 0 h 1"/>
                <a:gd name="T10" fmla="*/ 0 w 2"/>
                <a:gd name="T11" fmla="*/ 0 h 1"/>
                <a:gd name="T12" fmla="*/ 2 w 2"/>
                <a:gd name="T13" fmla="*/ 0 h 1"/>
                <a:gd name="T14" fmla="*/ 2 w 2"/>
                <a:gd name="T15" fmla="*/ 1 h 1"/>
                <a:gd name="T16" fmla="*/ 2 w 2"/>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lnTo>
                    <a:pt x="2" y="1"/>
                  </a:lnTo>
                  <a:lnTo>
                    <a:pt x="0" y="0"/>
                  </a:lnTo>
                  <a:lnTo>
                    <a:pt x="2" y="0"/>
                  </a:lnTo>
                  <a:lnTo>
                    <a:pt x="2" y="1"/>
                  </a:lnTo>
                  <a:close/>
                </a:path>
              </a:pathLst>
            </a:custGeom>
            <a:solidFill>
              <a:srgbClr val="A4CA95"/>
            </a:solidFill>
            <a:ln w="9525">
              <a:noFill/>
              <a:round/>
              <a:headEnd/>
              <a:tailEnd/>
            </a:ln>
          </p:spPr>
          <p:txBody>
            <a:bodyPr/>
            <a:lstStyle/>
            <a:p>
              <a:endParaRPr lang="en-US"/>
            </a:p>
          </p:txBody>
        </p:sp>
        <p:sp>
          <p:nvSpPr>
            <p:cNvPr id="3147" name="Freeform 868"/>
            <p:cNvSpPr>
              <a:spLocks/>
            </p:cNvSpPr>
            <p:nvPr/>
          </p:nvSpPr>
          <p:spPr bwMode="gray">
            <a:xfrm>
              <a:off x="1604" y="3627"/>
              <a:ext cx="1" cy="1"/>
            </a:xfrm>
            <a:custGeom>
              <a:avLst/>
              <a:gdLst>
                <a:gd name="T0" fmla="*/ 0 w 1"/>
                <a:gd name="T1" fmla="*/ 1 h 2"/>
                <a:gd name="T2" fmla="*/ 0 w 1"/>
                <a:gd name="T3" fmla="*/ 1 h 2"/>
                <a:gd name="T4" fmla="*/ 0 w 1"/>
                <a:gd name="T5" fmla="*/ 1 h 2"/>
                <a:gd name="T6" fmla="*/ 0 w 1"/>
                <a:gd name="T7" fmla="*/ 1 h 2"/>
                <a:gd name="T8" fmla="*/ 0 w 1"/>
                <a:gd name="T9" fmla="*/ 1 h 2"/>
                <a:gd name="T10" fmla="*/ 0 w 1"/>
                <a:gd name="T11" fmla="*/ 1 h 2"/>
                <a:gd name="T12" fmla="*/ 0 w 1"/>
                <a:gd name="T13" fmla="*/ 0 h 2"/>
                <a:gd name="T14" fmla="*/ 0 w 1"/>
                <a:gd name="T15" fmla="*/ 0 h 2"/>
                <a:gd name="T16" fmla="*/ 0 w 1"/>
                <a:gd name="T17" fmla="*/ 1 h 2"/>
                <a:gd name="T18" fmla="*/ 0 w 1"/>
                <a:gd name="T19" fmla="*/ 1 h 2"/>
                <a:gd name="T20" fmla="*/ 0 w 1"/>
                <a:gd name="T21" fmla="*/ 1 h 2"/>
                <a:gd name="T22" fmla="*/ 0 w 1"/>
                <a:gd name="T23" fmla="*/ 1 h 2"/>
                <a:gd name="T24" fmla="*/ 0 w 1"/>
                <a:gd name="T25" fmla="*/ 1 h 2"/>
                <a:gd name="T26" fmla="*/ 0 w 1"/>
                <a:gd name="T27" fmla="*/ 1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2"/>
                <a:gd name="T44" fmla="*/ 1 w 1"/>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2">
                  <a:moveTo>
                    <a:pt x="0" y="2"/>
                  </a:moveTo>
                  <a:lnTo>
                    <a:pt x="0" y="2"/>
                  </a:lnTo>
                  <a:lnTo>
                    <a:pt x="0" y="0"/>
                  </a:lnTo>
                  <a:lnTo>
                    <a:pt x="0" y="2"/>
                  </a:lnTo>
                  <a:close/>
                </a:path>
              </a:pathLst>
            </a:custGeom>
            <a:solidFill>
              <a:srgbClr val="A4CA95"/>
            </a:solidFill>
            <a:ln w="9525">
              <a:noFill/>
              <a:round/>
              <a:headEnd/>
              <a:tailEnd/>
            </a:ln>
          </p:spPr>
          <p:txBody>
            <a:bodyPr/>
            <a:lstStyle/>
            <a:p>
              <a:endParaRPr lang="en-US"/>
            </a:p>
          </p:txBody>
        </p:sp>
        <p:sp>
          <p:nvSpPr>
            <p:cNvPr id="3148" name="Freeform 869"/>
            <p:cNvSpPr>
              <a:spLocks/>
            </p:cNvSpPr>
            <p:nvPr/>
          </p:nvSpPr>
          <p:spPr bwMode="gray">
            <a:xfrm>
              <a:off x="1600" y="3625"/>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0 h 2"/>
                <a:gd name="T16" fmla="*/ 2 w 2"/>
                <a:gd name="T17" fmla="*/ 0 h 2"/>
                <a:gd name="T18" fmla="*/ 2 w 2"/>
                <a:gd name="T19" fmla="*/ 0 h 2"/>
                <a:gd name="T20" fmla="*/ 0 w 2"/>
                <a:gd name="T21" fmla="*/ 0 h 2"/>
                <a:gd name="T22" fmla="*/ 2 w 2"/>
                <a:gd name="T23" fmla="*/ 0 h 2"/>
                <a:gd name="T24" fmla="*/ 2 w 2"/>
                <a:gd name="T25" fmla="*/ 0 h 2"/>
                <a:gd name="T26" fmla="*/ 2 w 2"/>
                <a:gd name="T27" fmla="*/ 0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
                <a:gd name="T67" fmla="*/ 0 h 2"/>
                <a:gd name="T68" fmla="*/ 2 w 2"/>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 h="2">
                  <a:moveTo>
                    <a:pt x="2" y="2"/>
                  </a:moveTo>
                  <a:lnTo>
                    <a:pt x="2" y="2"/>
                  </a:lnTo>
                  <a:lnTo>
                    <a:pt x="2" y="0"/>
                  </a:lnTo>
                  <a:lnTo>
                    <a:pt x="0" y="0"/>
                  </a:lnTo>
                  <a:lnTo>
                    <a:pt x="2" y="0"/>
                  </a:lnTo>
                  <a:lnTo>
                    <a:pt x="2" y="2"/>
                  </a:lnTo>
                  <a:close/>
                </a:path>
              </a:pathLst>
            </a:custGeom>
            <a:solidFill>
              <a:srgbClr val="A4CA95"/>
            </a:solidFill>
            <a:ln w="9525">
              <a:noFill/>
              <a:round/>
              <a:headEnd/>
              <a:tailEnd/>
            </a:ln>
          </p:spPr>
          <p:txBody>
            <a:bodyPr/>
            <a:lstStyle/>
            <a:p>
              <a:endParaRPr lang="en-US"/>
            </a:p>
          </p:txBody>
        </p:sp>
        <p:sp>
          <p:nvSpPr>
            <p:cNvPr id="3149" name="Rectangle 870"/>
            <p:cNvSpPr>
              <a:spLocks noChangeArrowheads="1"/>
            </p:cNvSpPr>
            <p:nvPr/>
          </p:nvSpPr>
          <p:spPr bwMode="gray">
            <a:xfrm>
              <a:off x="1628" y="3643"/>
              <a:ext cx="0" cy="0"/>
            </a:xfrm>
            <a:prstGeom prst="rect">
              <a:avLst/>
            </a:prstGeom>
            <a:solidFill>
              <a:srgbClr val="A4CA95"/>
            </a:solidFill>
            <a:ln w="9525">
              <a:noFill/>
              <a:miter lim="800000"/>
              <a:headEnd/>
              <a:tailEnd/>
            </a:ln>
          </p:spPr>
          <p:txBody>
            <a:bodyPr/>
            <a:lstStyle/>
            <a:p>
              <a:endParaRPr lang="en-GB"/>
            </a:p>
          </p:txBody>
        </p:sp>
        <p:sp>
          <p:nvSpPr>
            <p:cNvPr id="3150" name="Freeform 871"/>
            <p:cNvSpPr>
              <a:spLocks/>
            </p:cNvSpPr>
            <p:nvPr/>
          </p:nvSpPr>
          <p:spPr bwMode="gray">
            <a:xfrm>
              <a:off x="1630" y="3643"/>
              <a:ext cx="1" cy="2"/>
            </a:xfrm>
            <a:custGeom>
              <a:avLst/>
              <a:gdLst>
                <a:gd name="T0" fmla="*/ 0 w 1"/>
                <a:gd name="T1" fmla="*/ 0 h 2"/>
                <a:gd name="T2" fmla="*/ 0 w 1"/>
                <a:gd name="T3" fmla="*/ 2 h 2"/>
                <a:gd name="T4" fmla="*/ 0 w 1"/>
                <a:gd name="T5" fmla="*/ 2 h 2"/>
                <a:gd name="T6" fmla="*/ 0 w 1"/>
                <a:gd name="T7" fmla="*/ 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2"/>
                  </a:lnTo>
                  <a:lnTo>
                    <a:pt x="0" y="0"/>
                  </a:lnTo>
                  <a:close/>
                </a:path>
              </a:pathLst>
            </a:custGeom>
            <a:solidFill>
              <a:srgbClr val="A4CA95"/>
            </a:solidFill>
            <a:ln w="9525">
              <a:noFill/>
              <a:round/>
              <a:headEnd/>
              <a:tailEnd/>
            </a:ln>
          </p:spPr>
          <p:txBody>
            <a:bodyPr/>
            <a:lstStyle/>
            <a:p>
              <a:endParaRPr lang="en-US"/>
            </a:p>
          </p:txBody>
        </p:sp>
        <p:sp>
          <p:nvSpPr>
            <p:cNvPr id="3151" name="Rectangle 872"/>
            <p:cNvSpPr>
              <a:spLocks noChangeArrowheads="1"/>
            </p:cNvSpPr>
            <p:nvPr/>
          </p:nvSpPr>
          <p:spPr bwMode="gray">
            <a:xfrm>
              <a:off x="1632" y="3645"/>
              <a:ext cx="0" cy="0"/>
            </a:xfrm>
            <a:prstGeom prst="rect">
              <a:avLst/>
            </a:prstGeom>
            <a:solidFill>
              <a:srgbClr val="A4CA95"/>
            </a:solidFill>
            <a:ln w="9525">
              <a:noFill/>
              <a:miter lim="800000"/>
              <a:headEnd/>
              <a:tailEnd/>
            </a:ln>
          </p:spPr>
          <p:txBody>
            <a:bodyPr/>
            <a:lstStyle/>
            <a:p>
              <a:endParaRPr lang="en-GB"/>
            </a:p>
          </p:txBody>
        </p:sp>
        <p:sp>
          <p:nvSpPr>
            <p:cNvPr id="3152" name="Freeform 873"/>
            <p:cNvSpPr>
              <a:spLocks/>
            </p:cNvSpPr>
            <p:nvPr/>
          </p:nvSpPr>
          <p:spPr bwMode="gray">
            <a:xfrm>
              <a:off x="1770" y="3590"/>
              <a:ext cx="197" cy="215"/>
            </a:xfrm>
            <a:custGeom>
              <a:avLst/>
              <a:gdLst>
                <a:gd name="T0" fmla="*/ 99 w 197"/>
                <a:gd name="T1" fmla="*/ 97 h 245"/>
                <a:gd name="T2" fmla="*/ 95 w 197"/>
                <a:gd name="T3" fmla="*/ 91 h 245"/>
                <a:gd name="T4" fmla="*/ 94 w 197"/>
                <a:gd name="T5" fmla="*/ 87 h 245"/>
                <a:gd name="T6" fmla="*/ 86 w 197"/>
                <a:gd name="T7" fmla="*/ 80 h 245"/>
                <a:gd name="T8" fmla="*/ 81 w 197"/>
                <a:gd name="T9" fmla="*/ 75 h 245"/>
                <a:gd name="T10" fmla="*/ 85 w 197"/>
                <a:gd name="T11" fmla="*/ 67 h 245"/>
                <a:gd name="T12" fmla="*/ 85 w 197"/>
                <a:gd name="T13" fmla="*/ 61 h 245"/>
                <a:gd name="T14" fmla="*/ 72 w 197"/>
                <a:gd name="T15" fmla="*/ 53 h 245"/>
                <a:gd name="T16" fmla="*/ 76 w 197"/>
                <a:gd name="T17" fmla="*/ 47 h 245"/>
                <a:gd name="T18" fmla="*/ 64 w 197"/>
                <a:gd name="T19" fmla="*/ 45 h 245"/>
                <a:gd name="T20" fmla="*/ 53 w 197"/>
                <a:gd name="T21" fmla="*/ 42 h 245"/>
                <a:gd name="T22" fmla="*/ 43 w 197"/>
                <a:gd name="T23" fmla="*/ 45 h 245"/>
                <a:gd name="T24" fmla="*/ 30 w 197"/>
                <a:gd name="T25" fmla="*/ 44 h 245"/>
                <a:gd name="T26" fmla="*/ 11 w 197"/>
                <a:gd name="T27" fmla="*/ 40 h 245"/>
                <a:gd name="T28" fmla="*/ 0 w 197"/>
                <a:gd name="T29" fmla="*/ 32 h 245"/>
                <a:gd name="T30" fmla="*/ 0 w 197"/>
                <a:gd name="T31" fmla="*/ 23 h 245"/>
                <a:gd name="T32" fmla="*/ 6 w 197"/>
                <a:gd name="T33" fmla="*/ 15 h 245"/>
                <a:gd name="T34" fmla="*/ 16 w 197"/>
                <a:gd name="T35" fmla="*/ 11 h 245"/>
                <a:gd name="T36" fmla="*/ 20 w 197"/>
                <a:gd name="T37" fmla="*/ 7 h 245"/>
                <a:gd name="T38" fmla="*/ 34 w 197"/>
                <a:gd name="T39" fmla="*/ 4 h 245"/>
                <a:gd name="T40" fmla="*/ 50 w 197"/>
                <a:gd name="T41" fmla="*/ 1 h 245"/>
                <a:gd name="T42" fmla="*/ 71 w 197"/>
                <a:gd name="T43" fmla="*/ 0 h 245"/>
                <a:gd name="T44" fmla="*/ 79 w 197"/>
                <a:gd name="T45" fmla="*/ 3 h 245"/>
                <a:gd name="T46" fmla="*/ 81 w 197"/>
                <a:gd name="T47" fmla="*/ 7 h 245"/>
                <a:gd name="T48" fmla="*/ 95 w 197"/>
                <a:gd name="T49" fmla="*/ 9 h 245"/>
                <a:gd name="T50" fmla="*/ 104 w 197"/>
                <a:gd name="T51" fmla="*/ 11 h 245"/>
                <a:gd name="T52" fmla="*/ 113 w 197"/>
                <a:gd name="T53" fmla="*/ 8 h 245"/>
                <a:gd name="T54" fmla="*/ 127 w 197"/>
                <a:gd name="T55" fmla="*/ 11 h 245"/>
                <a:gd name="T56" fmla="*/ 141 w 197"/>
                <a:gd name="T57" fmla="*/ 10 h 245"/>
                <a:gd name="T58" fmla="*/ 153 w 197"/>
                <a:gd name="T59" fmla="*/ 20 h 245"/>
                <a:gd name="T60" fmla="*/ 158 w 197"/>
                <a:gd name="T61" fmla="*/ 28 h 245"/>
                <a:gd name="T62" fmla="*/ 169 w 197"/>
                <a:gd name="T63" fmla="*/ 36 h 245"/>
                <a:gd name="T64" fmla="*/ 187 w 197"/>
                <a:gd name="T65" fmla="*/ 40 h 245"/>
                <a:gd name="T66" fmla="*/ 197 w 197"/>
                <a:gd name="T67" fmla="*/ 39 h 245"/>
                <a:gd name="T68" fmla="*/ 192 w 197"/>
                <a:gd name="T69" fmla="*/ 44 h 245"/>
                <a:gd name="T70" fmla="*/ 187 w 197"/>
                <a:gd name="T71" fmla="*/ 47 h 245"/>
                <a:gd name="T72" fmla="*/ 174 w 197"/>
                <a:gd name="T73" fmla="*/ 52 h 245"/>
                <a:gd name="T74" fmla="*/ 164 w 197"/>
                <a:gd name="T75" fmla="*/ 57 h 245"/>
                <a:gd name="T76" fmla="*/ 160 w 197"/>
                <a:gd name="T77" fmla="*/ 61 h 245"/>
                <a:gd name="T78" fmla="*/ 160 w 197"/>
                <a:gd name="T79" fmla="*/ 69 h 245"/>
                <a:gd name="T80" fmla="*/ 158 w 197"/>
                <a:gd name="T81" fmla="*/ 74 h 245"/>
                <a:gd name="T82" fmla="*/ 153 w 197"/>
                <a:gd name="T83" fmla="*/ 76 h 245"/>
                <a:gd name="T84" fmla="*/ 150 w 197"/>
                <a:gd name="T85" fmla="*/ 79 h 245"/>
                <a:gd name="T86" fmla="*/ 150 w 197"/>
                <a:gd name="T87" fmla="*/ 83 h 245"/>
                <a:gd name="T88" fmla="*/ 141 w 197"/>
                <a:gd name="T89" fmla="*/ 87 h 245"/>
                <a:gd name="T90" fmla="*/ 136 w 197"/>
                <a:gd name="T91" fmla="*/ 90 h 245"/>
                <a:gd name="T92" fmla="*/ 127 w 197"/>
                <a:gd name="T93" fmla="*/ 95 h 245"/>
                <a:gd name="T94" fmla="*/ 118 w 197"/>
                <a:gd name="T95" fmla="*/ 98 h 245"/>
                <a:gd name="T96" fmla="*/ 108 w 197"/>
                <a:gd name="T97" fmla="*/ 97 h 245"/>
                <a:gd name="T98" fmla="*/ 101 w 197"/>
                <a:gd name="T99" fmla="*/ 98 h 2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7"/>
                <a:gd name="T151" fmla="*/ 0 h 245"/>
                <a:gd name="T152" fmla="*/ 197 w 197"/>
                <a:gd name="T153" fmla="*/ 245 h 2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7" h="245">
                  <a:moveTo>
                    <a:pt x="101" y="245"/>
                  </a:moveTo>
                  <a:lnTo>
                    <a:pt x="99" y="243"/>
                  </a:lnTo>
                  <a:lnTo>
                    <a:pt x="99" y="241"/>
                  </a:lnTo>
                  <a:lnTo>
                    <a:pt x="99" y="234"/>
                  </a:lnTo>
                  <a:lnTo>
                    <a:pt x="95" y="229"/>
                  </a:lnTo>
                  <a:lnTo>
                    <a:pt x="95" y="227"/>
                  </a:lnTo>
                  <a:lnTo>
                    <a:pt x="95" y="224"/>
                  </a:lnTo>
                  <a:lnTo>
                    <a:pt x="94" y="222"/>
                  </a:lnTo>
                  <a:lnTo>
                    <a:pt x="94" y="219"/>
                  </a:lnTo>
                  <a:lnTo>
                    <a:pt x="90" y="215"/>
                  </a:lnTo>
                  <a:lnTo>
                    <a:pt x="86" y="211"/>
                  </a:lnTo>
                  <a:lnTo>
                    <a:pt x="86" y="201"/>
                  </a:lnTo>
                  <a:lnTo>
                    <a:pt x="86" y="196"/>
                  </a:lnTo>
                  <a:lnTo>
                    <a:pt x="85" y="190"/>
                  </a:lnTo>
                  <a:lnTo>
                    <a:pt x="81" y="187"/>
                  </a:lnTo>
                  <a:lnTo>
                    <a:pt x="79" y="181"/>
                  </a:lnTo>
                  <a:lnTo>
                    <a:pt x="81" y="174"/>
                  </a:lnTo>
                  <a:lnTo>
                    <a:pt x="85" y="167"/>
                  </a:lnTo>
                  <a:lnTo>
                    <a:pt x="86" y="162"/>
                  </a:lnTo>
                  <a:lnTo>
                    <a:pt x="85" y="155"/>
                  </a:lnTo>
                  <a:lnTo>
                    <a:pt x="85" y="150"/>
                  </a:lnTo>
                  <a:lnTo>
                    <a:pt x="85" y="143"/>
                  </a:lnTo>
                  <a:lnTo>
                    <a:pt x="79" y="137"/>
                  </a:lnTo>
                  <a:lnTo>
                    <a:pt x="72" y="130"/>
                  </a:lnTo>
                  <a:lnTo>
                    <a:pt x="72" y="127"/>
                  </a:lnTo>
                  <a:lnTo>
                    <a:pt x="72" y="121"/>
                  </a:lnTo>
                  <a:lnTo>
                    <a:pt x="76" y="116"/>
                  </a:lnTo>
                  <a:lnTo>
                    <a:pt x="72" y="111"/>
                  </a:lnTo>
                  <a:lnTo>
                    <a:pt x="67" y="111"/>
                  </a:lnTo>
                  <a:lnTo>
                    <a:pt x="64" y="111"/>
                  </a:lnTo>
                  <a:lnTo>
                    <a:pt x="62" y="109"/>
                  </a:lnTo>
                  <a:lnTo>
                    <a:pt x="58" y="109"/>
                  </a:lnTo>
                  <a:lnTo>
                    <a:pt x="53" y="106"/>
                  </a:lnTo>
                  <a:lnTo>
                    <a:pt x="50" y="104"/>
                  </a:lnTo>
                  <a:lnTo>
                    <a:pt x="48" y="106"/>
                  </a:lnTo>
                  <a:lnTo>
                    <a:pt x="43" y="111"/>
                  </a:lnTo>
                  <a:lnTo>
                    <a:pt x="39" y="109"/>
                  </a:lnTo>
                  <a:lnTo>
                    <a:pt x="34" y="106"/>
                  </a:lnTo>
                  <a:lnTo>
                    <a:pt x="30" y="109"/>
                  </a:lnTo>
                  <a:lnTo>
                    <a:pt x="25" y="109"/>
                  </a:lnTo>
                  <a:lnTo>
                    <a:pt x="16" y="106"/>
                  </a:lnTo>
                  <a:lnTo>
                    <a:pt x="11" y="99"/>
                  </a:lnTo>
                  <a:lnTo>
                    <a:pt x="6" y="90"/>
                  </a:lnTo>
                  <a:lnTo>
                    <a:pt x="2" y="83"/>
                  </a:lnTo>
                  <a:lnTo>
                    <a:pt x="0" y="79"/>
                  </a:lnTo>
                  <a:lnTo>
                    <a:pt x="0" y="72"/>
                  </a:lnTo>
                  <a:lnTo>
                    <a:pt x="2" y="65"/>
                  </a:lnTo>
                  <a:lnTo>
                    <a:pt x="0" y="58"/>
                  </a:lnTo>
                  <a:lnTo>
                    <a:pt x="0" y="51"/>
                  </a:lnTo>
                  <a:lnTo>
                    <a:pt x="0" y="44"/>
                  </a:lnTo>
                  <a:lnTo>
                    <a:pt x="6" y="37"/>
                  </a:lnTo>
                  <a:lnTo>
                    <a:pt x="7" y="33"/>
                  </a:lnTo>
                  <a:lnTo>
                    <a:pt x="11" y="28"/>
                  </a:lnTo>
                  <a:lnTo>
                    <a:pt x="16" y="26"/>
                  </a:lnTo>
                  <a:lnTo>
                    <a:pt x="20" y="24"/>
                  </a:lnTo>
                  <a:lnTo>
                    <a:pt x="20" y="19"/>
                  </a:lnTo>
                  <a:lnTo>
                    <a:pt x="20" y="16"/>
                  </a:lnTo>
                  <a:lnTo>
                    <a:pt x="29" y="10"/>
                  </a:lnTo>
                  <a:lnTo>
                    <a:pt x="30" y="9"/>
                  </a:lnTo>
                  <a:lnTo>
                    <a:pt x="34" y="5"/>
                  </a:lnTo>
                  <a:lnTo>
                    <a:pt x="36" y="3"/>
                  </a:lnTo>
                  <a:lnTo>
                    <a:pt x="43" y="3"/>
                  </a:lnTo>
                  <a:lnTo>
                    <a:pt x="50" y="1"/>
                  </a:lnTo>
                  <a:lnTo>
                    <a:pt x="58" y="0"/>
                  </a:lnTo>
                  <a:lnTo>
                    <a:pt x="64" y="1"/>
                  </a:lnTo>
                  <a:lnTo>
                    <a:pt x="71" y="0"/>
                  </a:lnTo>
                  <a:lnTo>
                    <a:pt x="76" y="0"/>
                  </a:lnTo>
                  <a:lnTo>
                    <a:pt x="79" y="1"/>
                  </a:lnTo>
                  <a:lnTo>
                    <a:pt x="79" y="3"/>
                  </a:lnTo>
                  <a:lnTo>
                    <a:pt x="76" y="9"/>
                  </a:lnTo>
                  <a:lnTo>
                    <a:pt x="76" y="12"/>
                  </a:lnTo>
                  <a:lnTo>
                    <a:pt x="81" y="16"/>
                  </a:lnTo>
                  <a:lnTo>
                    <a:pt x="85" y="17"/>
                  </a:lnTo>
                  <a:lnTo>
                    <a:pt x="90" y="19"/>
                  </a:lnTo>
                  <a:lnTo>
                    <a:pt x="95" y="21"/>
                  </a:lnTo>
                  <a:lnTo>
                    <a:pt x="95" y="26"/>
                  </a:lnTo>
                  <a:lnTo>
                    <a:pt x="101" y="26"/>
                  </a:lnTo>
                  <a:lnTo>
                    <a:pt x="104" y="26"/>
                  </a:lnTo>
                  <a:lnTo>
                    <a:pt x="104" y="19"/>
                  </a:lnTo>
                  <a:lnTo>
                    <a:pt x="108" y="17"/>
                  </a:lnTo>
                  <a:lnTo>
                    <a:pt x="113" y="19"/>
                  </a:lnTo>
                  <a:lnTo>
                    <a:pt x="118" y="21"/>
                  </a:lnTo>
                  <a:lnTo>
                    <a:pt x="123" y="24"/>
                  </a:lnTo>
                  <a:lnTo>
                    <a:pt x="127" y="26"/>
                  </a:lnTo>
                  <a:lnTo>
                    <a:pt x="132" y="26"/>
                  </a:lnTo>
                  <a:lnTo>
                    <a:pt x="139" y="24"/>
                  </a:lnTo>
                  <a:lnTo>
                    <a:pt x="141" y="24"/>
                  </a:lnTo>
                  <a:lnTo>
                    <a:pt x="144" y="28"/>
                  </a:lnTo>
                  <a:lnTo>
                    <a:pt x="146" y="44"/>
                  </a:lnTo>
                  <a:lnTo>
                    <a:pt x="153" y="51"/>
                  </a:lnTo>
                  <a:lnTo>
                    <a:pt x="153" y="58"/>
                  </a:lnTo>
                  <a:lnTo>
                    <a:pt x="153" y="63"/>
                  </a:lnTo>
                  <a:lnTo>
                    <a:pt x="158" y="70"/>
                  </a:lnTo>
                  <a:lnTo>
                    <a:pt x="160" y="76"/>
                  </a:lnTo>
                  <a:lnTo>
                    <a:pt x="167" y="86"/>
                  </a:lnTo>
                  <a:lnTo>
                    <a:pt x="169" y="90"/>
                  </a:lnTo>
                  <a:lnTo>
                    <a:pt x="174" y="95"/>
                  </a:lnTo>
                  <a:lnTo>
                    <a:pt x="181" y="99"/>
                  </a:lnTo>
                  <a:lnTo>
                    <a:pt x="187" y="99"/>
                  </a:lnTo>
                  <a:lnTo>
                    <a:pt x="188" y="99"/>
                  </a:lnTo>
                  <a:lnTo>
                    <a:pt x="192" y="97"/>
                  </a:lnTo>
                  <a:lnTo>
                    <a:pt x="197" y="97"/>
                  </a:lnTo>
                  <a:lnTo>
                    <a:pt x="197" y="99"/>
                  </a:lnTo>
                  <a:lnTo>
                    <a:pt x="195" y="104"/>
                  </a:lnTo>
                  <a:lnTo>
                    <a:pt x="192" y="109"/>
                  </a:lnTo>
                  <a:lnTo>
                    <a:pt x="188" y="111"/>
                  </a:lnTo>
                  <a:lnTo>
                    <a:pt x="187" y="116"/>
                  </a:lnTo>
                  <a:lnTo>
                    <a:pt x="187" y="118"/>
                  </a:lnTo>
                  <a:lnTo>
                    <a:pt x="183" y="121"/>
                  </a:lnTo>
                  <a:lnTo>
                    <a:pt x="181" y="127"/>
                  </a:lnTo>
                  <a:lnTo>
                    <a:pt x="174" y="129"/>
                  </a:lnTo>
                  <a:lnTo>
                    <a:pt x="173" y="130"/>
                  </a:lnTo>
                  <a:lnTo>
                    <a:pt x="167" y="136"/>
                  </a:lnTo>
                  <a:lnTo>
                    <a:pt x="164" y="141"/>
                  </a:lnTo>
                  <a:lnTo>
                    <a:pt x="160" y="144"/>
                  </a:lnTo>
                  <a:lnTo>
                    <a:pt x="158" y="150"/>
                  </a:lnTo>
                  <a:lnTo>
                    <a:pt x="160" y="155"/>
                  </a:lnTo>
                  <a:lnTo>
                    <a:pt x="160" y="160"/>
                  </a:lnTo>
                  <a:lnTo>
                    <a:pt x="160" y="167"/>
                  </a:lnTo>
                  <a:lnTo>
                    <a:pt x="160" y="173"/>
                  </a:lnTo>
                  <a:lnTo>
                    <a:pt x="160" y="176"/>
                  </a:lnTo>
                  <a:lnTo>
                    <a:pt x="160" y="181"/>
                  </a:lnTo>
                  <a:lnTo>
                    <a:pt x="158" y="183"/>
                  </a:lnTo>
                  <a:lnTo>
                    <a:pt x="158" y="187"/>
                  </a:lnTo>
                  <a:lnTo>
                    <a:pt x="155" y="189"/>
                  </a:lnTo>
                  <a:lnTo>
                    <a:pt x="153" y="190"/>
                  </a:lnTo>
                  <a:lnTo>
                    <a:pt x="150" y="190"/>
                  </a:lnTo>
                  <a:lnTo>
                    <a:pt x="150" y="192"/>
                  </a:lnTo>
                  <a:lnTo>
                    <a:pt x="150" y="196"/>
                  </a:lnTo>
                  <a:lnTo>
                    <a:pt x="150" y="197"/>
                  </a:lnTo>
                  <a:lnTo>
                    <a:pt x="146" y="201"/>
                  </a:lnTo>
                  <a:lnTo>
                    <a:pt x="150" y="206"/>
                  </a:lnTo>
                  <a:lnTo>
                    <a:pt x="146" y="211"/>
                  </a:lnTo>
                  <a:lnTo>
                    <a:pt x="144" y="215"/>
                  </a:lnTo>
                  <a:lnTo>
                    <a:pt x="141" y="219"/>
                  </a:lnTo>
                  <a:lnTo>
                    <a:pt x="139" y="220"/>
                  </a:lnTo>
                  <a:lnTo>
                    <a:pt x="139" y="224"/>
                  </a:lnTo>
                  <a:lnTo>
                    <a:pt x="136" y="224"/>
                  </a:lnTo>
                  <a:lnTo>
                    <a:pt x="132" y="231"/>
                  </a:lnTo>
                  <a:lnTo>
                    <a:pt x="130" y="231"/>
                  </a:lnTo>
                  <a:lnTo>
                    <a:pt x="127" y="236"/>
                  </a:lnTo>
                  <a:lnTo>
                    <a:pt x="123" y="241"/>
                  </a:lnTo>
                  <a:lnTo>
                    <a:pt x="122" y="245"/>
                  </a:lnTo>
                  <a:lnTo>
                    <a:pt x="118" y="245"/>
                  </a:lnTo>
                  <a:lnTo>
                    <a:pt x="116" y="245"/>
                  </a:lnTo>
                  <a:lnTo>
                    <a:pt x="109" y="243"/>
                  </a:lnTo>
                  <a:lnTo>
                    <a:pt x="108" y="243"/>
                  </a:lnTo>
                  <a:lnTo>
                    <a:pt x="104" y="243"/>
                  </a:lnTo>
                  <a:lnTo>
                    <a:pt x="104" y="245"/>
                  </a:lnTo>
                  <a:lnTo>
                    <a:pt x="101" y="245"/>
                  </a:lnTo>
                  <a:lnTo>
                    <a:pt x="99" y="245"/>
                  </a:lnTo>
                  <a:lnTo>
                    <a:pt x="101" y="245"/>
                  </a:lnTo>
                  <a:close/>
                </a:path>
              </a:pathLst>
            </a:custGeom>
            <a:solidFill>
              <a:srgbClr val="A4CA95"/>
            </a:solidFill>
            <a:ln w="9525">
              <a:noFill/>
              <a:round/>
              <a:headEnd/>
              <a:tailEnd/>
            </a:ln>
          </p:spPr>
          <p:txBody>
            <a:bodyPr/>
            <a:lstStyle/>
            <a:p>
              <a:endParaRPr lang="en-US"/>
            </a:p>
          </p:txBody>
        </p:sp>
        <p:sp>
          <p:nvSpPr>
            <p:cNvPr id="3153" name="Freeform 874"/>
            <p:cNvSpPr>
              <a:spLocks/>
            </p:cNvSpPr>
            <p:nvPr/>
          </p:nvSpPr>
          <p:spPr bwMode="gray">
            <a:xfrm>
              <a:off x="1939" y="3737"/>
              <a:ext cx="26" cy="40"/>
            </a:xfrm>
            <a:custGeom>
              <a:avLst/>
              <a:gdLst>
                <a:gd name="T0" fmla="*/ 4 w 26"/>
                <a:gd name="T1" fmla="*/ 15 h 46"/>
                <a:gd name="T2" fmla="*/ 0 w 26"/>
                <a:gd name="T3" fmla="*/ 15 h 46"/>
                <a:gd name="T4" fmla="*/ 0 w 26"/>
                <a:gd name="T5" fmla="*/ 14 h 46"/>
                <a:gd name="T6" fmla="*/ 4 w 26"/>
                <a:gd name="T7" fmla="*/ 12 h 46"/>
                <a:gd name="T8" fmla="*/ 5 w 26"/>
                <a:gd name="T9" fmla="*/ 11 h 46"/>
                <a:gd name="T10" fmla="*/ 5 w 26"/>
                <a:gd name="T11" fmla="*/ 10 h 46"/>
                <a:gd name="T12" fmla="*/ 4 w 26"/>
                <a:gd name="T13" fmla="*/ 9 h 46"/>
                <a:gd name="T14" fmla="*/ 4 w 26"/>
                <a:gd name="T15" fmla="*/ 9 h 46"/>
                <a:gd name="T16" fmla="*/ 5 w 26"/>
                <a:gd name="T17" fmla="*/ 8 h 46"/>
                <a:gd name="T18" fmla="*/ 5 w 26"/>
                <a:gd name="T19" fmla="*/ 5 h 46"/>
                <a:gd name="T20" fmla="*/ 12 w 26"/>
                <a:gd name="T21" fmla="*/ 5 h 46"/>
                <a:gd name="T22" fmla="*/ 14 w 26"/>
                <a:gd name="T23" fmla="*/ 5 h 46"/>
                <a:gd name="T24" fmla="*/ 18 w 26"/>
                <a:gd name="T25" fmla="*/ 5 h 46"/>
                <a:gd name="T26" fmla="*/ 14 w 26"/>
                <a:gd name="T27" fmla="*/ 3 h 46"/>
                <a:gd name="T28" fmla="*/ 19 w 26"/>
                <a:gd name="T29" fmla="*/ 3 h 46"/>
                <a:gd name="T30" fmla="*/ 19 w 26"/>
                <a:gd name="T31" fmla="*/ 0 h 46"/>
                <a:gd name="T32" fmla="*/ 23 w 26"/>
                <a:gd name="T33" fmla="*/ 3 h 46"/>
                <a:gd name="T34" fmla="*/ 23 w 26"/>
                <a:gd name="T35" fmla="*/ 3 h 46"/>
                <a:gd name="T36" fmla="*/ 26 w 26"/>
                <a:gd name="T37" fmla="*/ 3 h 46"/>
                <a:gd name="T38" fmla="*/ 26 w 26"/>
                <a:gd name="T39" fmla="*/ 5 h 46"/>
                <a:gd name="T40" fmla="*/ 23 w 26"/>
                <a:gd name="T41" fmla="*/ 6 h 46"/>
                <a:gd name="T42" fmla="*/ 19 w 26"/>
                <a:gd name="T43" fmla="*/ 6 h 46"/>
                <a:gd name="T44" fmla="*/ 19 w 26"/>
                <a:gd name="T45" fmla="*/ 9 h 46"/>
                <a:gd name="T46" fmla="*/ 18 w 26"/>
                <a:gd name="T47" fmla="*/ 9 h 46"/>
                <a:gd name="T48" fmla="*/ 18 w 26"/>
                <a:gd name="T49" fmla="*/ 10 h 46"/>
                <a:gd name="T50" fmla="*/ 18 w 26"/>
                <a:gd name="T51" fmla="*/ 11 h 46"/>
                <a:gd name="T52" fmla="*/ 14 w 26"/>
                <a:gd name="T53" fmla="*/ 13 h 46"/>
                <a:gd name="T54" fmla="*/ 14 w 26"/>
                <a:gd name="T55" fmla="*/ 15 h 46"/>
                <a:gd name="T56" fmla="*/ 14 w 26"/>
                <a:gd name="T57" fmla="*/ 17 h 46"/>
                <a:gd name="T58" fmla="*/ 12 w 26"/>
                <a:gd name="T59" fmla="*/ 17 h 46"/>
                <a:gd name="T60" fmla="*/ 4 w 26"/>
                <a:gd name="T61" fmla="*/ 17 h 46"/>
                <a:gd name="T62" fmla="*/ 4 w 26"/>
                <a:gd name="T63" fmla="*/ 17 h 46"/>
                <a:gd name="T64" fmla="*/ 4 w 26"/>
                <a:gd name="T65" fmla="*/ 15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46"/>
                <a:gd name="T101" fmla="*/ 26 w 2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46">
                  <a:moveTo>
                    <a:pt x="4" y="41"/>
                  </a:moveTo>
                  <a:lnTo>
                    <a:pt x="0" y="41"/>
                  </a:lnTo>
                  <a:lnTo>
                    <a:pt x="0" y="37"/>
                  </a:lnTo>
                  <a:lnTo>
                    <a:pt x="4" y="32"/>
                  </a:lnTo>
                  <a:lnTo>
                    <a:pt x="5" y="30"/>
                  </a:lnTo>
                  <a:lnTo>
                    <a:pt x="5" y="25"/>
                  </a:lnTo>
                  <a:lnTo>
                    <a:pt x="4" y="23"/>
                  </a:lnTo>
                  <a:lnTo>
                    <a:pt x="4" y="22"/>
                  </a:lnTo>
                  <a:lnTo>
                    <a:pt x="5" y="20"/>
                  </a:lnTo>
                  <a:lnTo>
                    <a:pt x="5" y="14"/>
                  </a:lnTo>
                  <a:lnTo>
                    <a:pt x="12" y="14"/>
                  </a:lnTo>
                  <a:lnTo>
                    <a:pt x="14" y="13"/>
                  </a:lnTo>
                  <a:lnTo>
                    <a:pt x="18" y="13"/>
                  </a:lnTo>
                  <a:lnTo>
                    <a:pt x="14" y="7"/>
                  </a:lnTo>
                  <a:lnTo>
                    <a:pt x="19" y="6"/>
                  </a:lnTo>
                  <a:lnTo>
                    <a:pt x="19" y="0"/>
                  </a:lnTo>
                  <a:lnTo>
                    <a:pt x="23" y="6"/>
                  </a:lnTo>
                  <a:lnTo>
                    <a:pt x="23" y="7"/>
                  </a:lnTo>
                  <a:lnTo>
                    <a:pt x="26" y="9"/>
                  </a:lnTo>
                  <a:lnTo>
                    <a:pt x="26" y="14"/>
                  </a:lnTo>
                  <a:lnTo>
                    <a:pt x="23" y="16"/>
                  </a:lnTo>
                  <a:lnTo>
                    <a:pt x="19" y="16"/>
                  </a:lnTo>
                  <a:lnTo>
                    <a:pt x="19" y="22"/>
                  </a:lnTo>
                  <a:lnTo>
                    <a:pt x="18" y="23"/>
                  </a:lnTo>
                  <a:lnTo>
                    <a:pt x="18" y="25"/>
                  </a:lnTo>
                  <a:lnTo>
                    <a:pt x="18" y="30"/>
                  </a:lnTo>
                  <a:lnTo>
                    <a:pt x="14" y="34"/>
                  </a:lnTo>
                  <a:lnTo>
                    <a:pt x="14" y="41"/>
                  </a:lnTo>
                  <a:lnTo>
                    <a:pt x="14" y="44"/>
                  </a:lnTo>
                  <a:lnTo>
                    <a:pt x="12" y="46"/>
                  </a:lnTo>
                  <a:lnTo>
                    <a:pt x="4" y="46"/>
                  </a:lnTo>
                  <a:lnTo>
                    <a:pt x="4" y="44"/>
                  </a:lnTo>
                  <a:lnTo>
                    <a:pt x="4" y="41"/>
                  </a:lnTo>
                  <a:close/>
                </a:path>
              </a:pathLst>
            </a:custGeom>
            <a:solidFill>
              <a:srgbClr val="A4CA95"/>
            </a:solidFill>
            <a:ln w="9525">
              <a:noFill/>
              <a:round/>
              <a:headEnd/>
              <a:tailEnd/>
            </a:ln>
          </p:spPr>
          <p:txBody>
            <a:bodyPr/>
            <a:lstStyle/>
            <a:p>
              <a:endParaRPr lang="en-US"/>
            </a:p>
          </p:txBody>
        </p:sp>
        <p:sp>
          <p:nvSpPr>
            <p:cNvPr id="3154" name="Freeform 875"/>
            <p:cNvSpPr>
              <a:spLocks/>
            </p:cNvSpPr>
            <p:nvPr/>
          </p:nvSpPr>
          <p:spPr bwMode="gray">
            <a:xfrm>
              <a:off x="2141" y="3737"/>
              <a:ext cx="111" cy="87"/>
            </a:xfrm>
            <a:custGeom>
              <a:avLst/>
              <a:gdLst>
                <a:gd name="T0" fmla="*/ 5 w 111"/>
                <a:gd name="T1" fmla="*/ 30 h 99"/>
                <a:gd name="T2" fmla="*/ 2 w 111"/>
                <a:gd name="T3" fmla="*/ 25 h 99"/>
                <a:gd name="T4" fmla="*/ 0 w 111"/>
                <a:gd name="T5" fmla="*/ 21 h 99"/>
                <a:gd name="T6" fmla="*/ 2 w 111"/>
                <a:gd name="T7" fmla="*/ 18 h 99"/>
                <a:gd name="T8" fmla="*/ 5 w 111"/>
                <a:gd name="T9" fmla="*/ 13 h 99"/>
                <a:gd name="T10" fmla="*/ 16 w 111"/>
                <a:gd name="T11" fmla="*/ 11 h 99"/>
                <a:gd name="T12" fmla="*/ 25 w 111"/>
                <a:gd name="T13" fmla="*/ 9 h 99"/>
                <a:gd name="T14" fmla="*/ 28 w 111"/>
                <a:gd name="T15" fmla="*/ 7 h 99"/>
                <a:gd name="T16" fmla="*/ 39 w 111"/>
                <a:gd name="T17" fmla="*/ 4 h 99"/>
                <a:gd name="T18" fmla="*/ 42 w 111"/>
                <a:gd name="T19" fmla="*/ 5 h 99"/>
                <a:gd name="T20" fmla="*/ 61 w 111"/>
                <a:gd name="T21" fmla="*/ 4 h 99"/>
                <a:gd name="T22" fmla="*/ 65 w 111"/>
                <a:gd name="T23" fmla="*/ 4 h 99"/>
                <a:gd name="T24" fmla="*/ 70 w 111"/>
                <a:gd name="T25" fmla="*/ 6 h 99"/>
                <a:gd name="T26" fmla="*/ 75 w 111"/>
                <a:gd name="T27" fmla="*/ 9 h 99"/>
                <a:gd name="T28" fmla="*/ 79 w 111"/>
                <a:gd name="T29" fmla="*/ 6 h 99"/>
                <a:gd name="T30" fmla="*/ 84 w 111"/>
                <a:gd name="T31" fmla="*/ 0 h 99"/>
                <a:gd name="T32" fmla="*/ 90 w 111"/>
                <a:gd name="T33" fmla="*/ 5 h 99"/>
                <a:gd name="T34" fmla="*/ 90 w 111"/>
                <a:gd name="T35" fmla="*/ 6 h 99"/>
                <a:gd name="T36" fmla="*/ 93 w 111"/>
                <a:gd name="T37" fmla="*/ 10 h 99"/>
                <a:gd name="T38" fmla="*/ 102 w 111"/>
                <a:gd name="T39" fmla="*/ 12 h 99"/>
                <a:gd name="T40" fmla="*/ 104 w 111"/>
                <a:gd name="T41" fmla="*/ 15 h 99"/>
                <a:gd name="T42" fmla="*/ 111 w 111"/>
                <a:gd name="T43" fmla="*/ 19 h 99"/>
                <a:gd name="T44" fmla="*/ 111 w 111"/>
                <a:gd name="T45" fmla="*/ 25 h 99"/>
                <a:gd name="T46" fmla="*/ 107 w 111"/>
                <a:gd name="T47" fmla="*/ 31 h 99"/>
                <a:gd name="T48" fmla="*/ 102 w 111"/>
                <a:gd name="T49" fmla="*/ 35 h 99"/>
                <a:gd name="T50" fmla="*/ 98 w 111"/>
                <a:gd name="T51" fmla="*/ 38 h 99"/>
                <a:gd name="T52" fmla="*/ 90 w 111"/>
                <a:gd name="T53" fmla="*/ 39 h 99"/>
                <a:gd name="T54" fmla="*/ 81 w 111"/>
                <a:gd name="T55" fmla="*/ 39 h 99"/>
                <a:gd name="T56" fmla="*/ 74 w 111"/>
                <a:gd name="T57" fmla="*/ 36 h 99"/>
                <a:gd name="T58" fmla="*/ 74 w 111"/>
                <a:gd name="T59" fmla="*/ 35 h 99"/>
                <a:gd name="T60" fmla="*/ 67 w 111"/>
                <a:gd name="T61" fmla="*/ 32 h 99"/>
                <a:gd name="T62" fmla="*/ 61 w 111"/>
                <a:gd name="T63" fmla="*/ 32 h 99"/>
                <a:gd name="T64" fmla="*/ 56 w 111"/>
                <a:gd name="T65" fmla="*/ 30 h 99"/>
                <a:gd name="T66" fmla="*/ 47 w 111"/>
                <a:gd name="T67" fmla="*/ 28 h 99"/>
                <a:gd name="T68" fmla="*/ 37 w 111"/>
                <a:gd name="T69" fmla="*/ 28 h 99"/>
                <a:gd name="T70" fmla="*/ 33 w 111"/>
                <a:gd name="T71" fmla="*/ 28 h 99"/>
                <a:gd name="T72" fmla="*/ 28 w 111"/>
                <a:gd name="T73" fmla="*/ 31 h 99"/>
                <a:gd name="T74" fmla="*/ 14 w 111"/>
                <a:gd name="T75" fmla="*/ 32 h 99"/>
                <a:gd name="T76" fmla="*/ 7 w 111"/>
                <a:gd name="T77" fmla="*/ 32 h 99"/>
                <a:gd name="T78" fmla="*/ 2 w 111"/>
                <a:gd name="T79" fmla="*/ 31 h 99"/>
                <a:gd name="T80" fmla="*/ 5 w 111"/>
                <a:gd name="T81" fmla="*/ 27 h 99"/>
                <a:gd name="T82" fmla="*/ 2 w 111"/>
                <a:gd name="T83" fmla="*/ 25 h 99"/>
                <a:gd name="T84" fmla="*/ 5 w 111"/>
                <a:gd name="T85" fmla="*/ 32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99"/>
                <a:gd name="T131" fmla="*/ 111 w 111"/>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99">
                  <a:moveTo>
                    <a:pt x="5" y="80"/>
                  </a:moveTo>
                  <a:lnTo>
                    <a:pt x="5" y="74"/>
                  </a:lnTo>
                  <a:lnTo>
                    <a:pt x="5" y="67"/>
                  </a:lnTo>
                  <a:lnTo>
                    <a:pt x="2" y="60"/>
                  </a:lnTo>
                  <a:lnTo>
                    <a:pt x="2" y="53"/>
                  </a:lnTo>
                  <a:lnTo>
                    <a:pt x="0" y="52"/>
                  </a:lnTo>
                  <a:lnTo>
                    <a:pt x="2" y="48"/>
                  </a:lnTo>
                  <a:lnTo>
                    <a:pt x="2" y="44"/>
                  </a:lnTo>
                  <a:lnTo>
                    <a:pt x="2" y="37"/>
                  </a:lnTo>
                  <a:lnTo>
                    <a:pt x="5" y="32"/>
                  </a:lnTo>
                  <a:lnTo>
                    <a:pt x="10" y="30"/>
                  </a:lnTo>
                  <a:lnTo>
                    <a:pt x="16" y="29"/>
                  </a:lnTo>
                  <a:lnTo>
                    <a:pt x="25" y="23"/>
                  </a:lnTo>
                  <a:lnTo>
                    <a:pt x="25" y="22"/>
                  </a:lnTo>
                  <a:lnTo>
                    <a:pt x="28" y="20"/>
                  </a:lnTo>
                  <a:lnTo>
                    <a:pt x="28" y="16"/>
                  </a:lnTo>
                  <a:lnTo>
                    <a:pt x="33" y="13"/>
                  </a:lnTo>
                  <a:lnTo>
                    <a:pt x="39" y="9"/>
                  </a:lnTo>
                  <a:lnTo>
                    <a:pt x="39" y="13"/>
                  </a:lnTo>
                  <a:lnTo>
                    <a:pt x="42" y="13"/>
                  </a:lnTo>
                  <a:lnTo>
                    <a:pt x="51" y="4"/>
                  </a:lnTo>
                  <a:lnTo>
                    <a:pt x="61" y="4"/>
                  </a:lnTo>
                  <a:lnTo>
                    <a:pt x="67" y="4"/>
                  </a:lnTo>
                  <a:lnTo>
                    <a:pt x="65" y="6"/>
                  </a:lnTo>
                  <a:lnTo>
                    <a:pt x="65" y="13"/>
                  </a:lnTo>
                  <a:lnTo>
                    <a:pt x="70" y="14"/>
                  </a:lnTo>
                  <a:lnTo>
                    <a:pt x="70" y="16"/>
                  </a:lnTo>
                  <a:lnTo>
                    <a:pt x="75" y="22"/>
                  </a:lnTo>
                  <a:lnTo>
                    <a:pt x="79" y="20"/>
                  </a:lnTo>
                  <a:lnTo>
                    <a:pt x="79" y="14"/>
                  </a:lnTo>
                  <a:lnTo>
                    <a:pt x="81" y="6"/>
                  </a:lnTo>
                  <a:lnTo>
                    <a:pt x="84" y="0"/>
                  </a:lnTo>
                  <a:lnTo>
                    <a:pt x="90" y="7"/>
                  </a:lnTo>
                  <a:lnTo>
                    <a:pt x="90" y="13"/>
                  </a:lnTo>
                  <a:lnTo>
                    <a:pt x="86" y="13"/>
                  </a:lnTo>
                  <a:lnTo>
                    <a:pt x="90" y="14"/>
                  </a:lnTo>
                  <a:lnTo>
                    <a:pt x="93" y="16"/>
                  </a:lnTo>
                  <a:lnTo>
                    <a:pt x="93" y="23"/>
                  </a:lnTo>
                  <a:lnTo>
                    <a:pt x="95" y="25"/>
                  </a:lnTo>
                  <a:lnTo>
                    <a:pt x="102" y="30"/>
                  </a:lnTo>
                  <a:lnTo>
                    <a:pt x="104" y="32"/>
                  </a:lnTo>
                  <a:lnTo>
                    <a:pt x="104" y="37"/>
                  </a:lnTo>
                  <a:lnTo>
                    <a:pt x="107" y="46"/>
                  </a:lnTo>
                  <a:lnTo>
                    <a:pt x="111" y="48"/>
                  </a:lnTo>
                  <a:lnTo>
                    <a:pt x="111" y="55"/>
                  </a:lnTo>
                  <a:lnTo>
                    <a:pt x="111" y="60"/>
                  </a:lnTo>
                  <a:lnTo>
                    <a:pt x="107" y="67"/>
                  </a:lnTo>
                  <a:lnTo>
                    <a:pt x="107" y="76"/>
                  </a:lnTo>
                  <a:lnTo>
                    <a:pt x="104" y="80"/>
                  </a:lnTo>
                  <a:lnTo>
                    <a:pt x="102" y="85"/>
                  </a:lnTo>
                  <a:lnTo>
                    <a:pt x="98" y="92"/>
                  </a:lnTo>
                  <a:lnTo>
                    <a:pt x="98" y="94"/>
                  </a:lnTo>
                  <a:lnTo>
                    <a:pt x="93" y="96"/>
                  </a:lnTo>
                  <a:lnTo>
                    <a:pt x="90" y="96"/>
                  </a:lnTo>
                  <a:lnTo>
                    <a:pt x="86" y="94"/>
                  </a:lnTo>
                  <a:lnTo>
                    <a:pt x="81" y="96"/>
                  </a:lnTo>
                  <a:lnTo>
                    <a:pt x="81" y="99"/>
                  </a:lnTo>
                  <a:lnTo>
                    <a:pt x="74" y="92"/>
                  </a:lnTo>
                  <a:lnTo>
                    <a:pt x="74" y="89"/>
                  </a:lnTo>
                  <a:lnTo>
                    <a:pt x="74" y="85"/>
                  </a:lnTo>
                  <a:lnTo>
                    <a:pt x="67" y="83"/>
                  </a:lnTo>
                  <a:lnTo>
                    <a:pt x="67" y="80"/>
                  </a:lnTo>
                  <a:lnTo>
                    <a:pt x="70" y="76"/>
                  </a:lnTo>
                  <a:lnTo>
                    <a:pt x="61" y="80"/>
                  </a:lnTo>
                  <a:lnTo>
                    <a:pt x="58" y="80"/>
                  </a:lnTo>
                  <a:lnTo>
                    <a:pt x="56" y="74"/>
                  </a:lnTo>
                  <a:lnTo>
                    <a:pt x="53" y="71"/>
                  </a:lnTo>
                  <a:lnTo>
                    <a:pt x="47" y="69"/>
                  </a:lnTo>
                  <a:lnTo>
                    <a:pt x="44" y="69"/>
                  </a:lnTo>
                  <a:lnTo>
                    <a:pt x="37" y="69"/>
                  </a:lnTo>
                  <a:lnTo>
                    <a:pt x="33" y="69"/>
                  </a:lnTo>
                  <a:lnTo>
                    <a:pt x="33" y="71"/>
                  </a:lnTo>
                  <a:lnTo>
                    <a:pt x="30" y="74"/>
                  </a:lnTo>
                  <a:lnTo>
                    <a:pt x="28" y="76"/>
                  </a:lnTo>
                  <a:lnTo>
                    <a:pt x="23" y="78"/>
                  </a:lnTo>
                  <a:lnTo>
                    <a:pt x="14" y="78"/>
                  </a:lnTo>
                  <a:lnTo>
                    <a:pt x="10" y="80"/>
                  </a:lnTo>
                  <a:lnTo>
                    <a:pt x="7" y="80"/>
                  </a:lnTo>
                  <a:lnTo>
                    <a:pt x="2" y="80"/>
                  </a:lnTo>
                  <a:lnTo>
                    <a:pt x="2" y="76"/>
                  </a:lnTo>
                  <a:lnTo>
                    <a:pt x="5" y="71"/>
                  </a:lnTo>
                  <a:lnTo>
                    <a:pt x="5" y="67"/>
                  </a:lnTo>
                  <a:lnTo>
                    <a:pt x="5" y="64"/>
                  </a:lnTo>
                  <a:lnTo>
                    <a:pt x="2" y="60"/>
                  </a:lnTo>
                  <a:lnTo>
                    <a:pt x="0" y="53"/>
                  </a:lnTo>
                  <a:lnTo>
                    <a:pt x="5" y="80"/>
                  </a:lnTo>
                  <a:close/>
                </a:path>
              </a:pathLst>
            </a:custGeom>
            <a:solidFill>
              <a:srgbClr val="A4CA95"/>
            </a:solidFill>
            <a:ln w="9525">
              <a:noFill/>
              <a:round/>
              <a:headEnd/>
              <a:tailEnd/>
            </a:ln>
          </p:spPr>
          <p:txBody>
            <a:bodyPr/>
            <a:lstStyle/>
            <a:p>
              <a:endParaRPr lang="en-US"/>
            </a:p>
          </p:txBody>
        </p:sp>
        <p:sp>
          <p:nvSpPr>
            <p:cNvPr id="3155" name="Freeform 876"/>
            <p:cNvSpPr>
              <a:spLocks/>
            </p:cNvSpPr>
            <p:nvPr/>
          </p:nvSpPr>
          <p:spPr bwMode="gray">
            <a:xfrm>
              <a:off x="2225" y="3832"/>
              <a:ext cx="14" cy="8"/>
            </a:xfrm>
            <a:custGeom>
              <a:avLst/>
              <a:gdLst>
                <a:gd name="T0" fmla="*/ 0 w 14"/>
                <a:gd name="T1" fmla="*/ 0 h 9"/>
                <a:gd name="T2" fmla="*/ 14 w 14"/>
                <a:gd name="T3" fmla="*/ 0 h 9"/>
                <a:gd name="T4" fmla="*/ 14 w 14"/>
                <a:gd name="T5" fmla="*/ 4 h 9"/>
                <a:gd name="T6" fmla="*/ 11 w 14"/>
                <a:gd name="T7" fmla="*/ 4 h 9"/>
                <a:gd name="T8" fmla="*/ 11 w 14"/>
                <a:gd name="T9" fmla="*/ 4 h 9"/>
                <a:gd name="T10" fmla="*/ 9 w 14"/>
                <a:gd name="T11" fmla="*/ 4 h 9"/>
                <a:gd name="T12" fmla="*/ 6 w 14"/>
                <a:gd name="T13" fmla="*/ 4 h 9"/>
                <a:gd name="T14" fmla="*/ 2 w 14"/>
                <a:gd name="T15" fmla="*/ 4 h 9"/>
                <a:gd name="T16" fmla="*/ 2 w 14"/>
                <a:gd name="T17" fmla="*/ 2 h 9"/>
                <a:gd name="T18" fmla="*/ 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0"/>
                  </a:moveTo>
                  <a:lnTo>
                    <a:pt x="14" y="0"/>
                  </a:lnTo>
                  <a:lnTo>
                    <a:pt x="14" y="4"/>
                  </a:lnTo>
                  <a:lnTo>
                    <a:pt x="11" y="4"/>
                  </a:lnTo>
                  <a:lnTo>
                    <a:pt x="11" y="7"/>
                  </a:lnTo>
                  <a:lnTo>
                    <a:pt x="9" y="9"/>
                  </a:lnTo>
                  <a:lnTo>
                    <a:pt x="6" y="9"/>
                  </a:lnTo>
                  <a:lnTo>
                    <a:pt x="2" y="7"/>
                  </a:lnTo>
                  <a:lnTo>
                    <a:pt x="2" y="2"/>
                  </a:lnTo>
                  <a:lnTo>
                    <a:pt x="0" y="0"/>
                  </a:lnTo>
                  <a:close/>
                </a:path>
              </a:pathLst>
            </a:custGeom>
            <a:solidFill>
              <a:srgbClr val="A4CA95"/>
            </a:solidFill>
            <a:ln w="9525">
              <a:noFill/>
              <a:round/>
              <a:headEnd/>
              <a:tailEnd/>
            </a:ln>
          </p:spPr>
          <p:txBody>
            <a:bodyPr/>
            <a:lstStyle/>
            <a:p>
              <a:endParaRPr lang="en-US"/>
            </a:p>
          </p:txBody>
        </p:sp>
        <p:sp>
          <p:nvSpPr>
            <p:cNvPr id="3156" name="Freeform 877"/>
            <p:cNvSpPr>
              <a:spLocks/>
            </p:cNvSpPr>
            <p:nvPr/>
          </p:nvSpPr>
          <p:spPr bwMode="gray">
            <a:xfrm>
              <a:off x="2188" y="3708"/>
              <a:ext cx="60" cy="29"/>
            </a:xfrm>
            <a:custGeom>
              <a:avLst/>
              <a:gdLst>
                <a:gd name="T0" fmla="*/ 9 w 60"/>
                <a:gd name="T1" fmla="*/ 4 h 33"/>
                <a:gd name="T2" fmla="*/ 6 w 60"/>
                <a:gd name="T3" fmla="*/ 4 h 33"/>
                <a:gd name="T4" fmla="*/ 0 w 60"/>
                <a:gd name="T5" fmla="*/ 4 h 33"/>
                <a:gd name="T6" fmla="*/ 4 w 60"/>
                <a:gd name="T7" fmla="*/ 0 h 33"/>
                <a:gd name="T8" fmla="*/ 9 w 60"/>
                <a:gd name="T9" fmla="*/ 0 h 33"/>
                <a:gd name="T10" fmla="*/ 11 w 60"/>
                <a:gd name="T11" fmla="*/ 4 h 33"/>
                <a:gd name="T12" fmla="*/ 18 w 60"/>
                <a:gd name="T13" fmla="*/ 4 h 33"/>
                <a:gd name="T14" fmla="*/ 23 w 60"/>
                <a:gd name="T15" fmla="*/ 3 h 33"/>
                <a:gd name="T16" fmla="*/ 27 w 60"/>
                <a:gd name="T17" fmla="*/ 4 h 33"/>
                <a:gd name="T18" fmla="*/ 34 w 60"/>
                <a:gd name="T19" fmla="*/ 4 h 33"/>
                <a:gd name="T20" fmla="*/ 37 w 60"/>
                <a:gd name="T21" fmla="*/ 4 h 33"/>
                <a:gd name="T22" fmla="*/ 39 w 60"/>
                <a:gd name="T23" fmla="*/ 4 h 33"/>
                <a:gd name="T24" fmla="*/ 46 w 60"/>
                <a:gd name="T25" fmla="*/ 7 h 33"/>
                <a:gd name="T26" fmla="*/ 48 w 60"/>
                <a:gd name="T27" fmla="*/ 7 h 33"/>
                <a:gd name="T28" fmla="*/ 51 w 60"/>
                <a:gd name="T29" fmla="*/ 8 h 33"/>
                <a:gd name="T30" fmla="*/ 51 w 60"/>
                <a:gd name="T31" fmla="*/ 9 h 33"/>
                <a:gd name="T32" fmla="*/ 55 w 60"/>
                <a:gd name="T33" fmla="*/ 10 h 33"/>
                <a:gd name="T34" fmla="*/ 60 w 60"/>
                <a:gd name="T35" fmla="*/ 11 h 33"/>
                <a:gd name="T36" fmla="*/ 60 w 60"/>
                <a:gd name="T37" fmla="*/ 13 h 33"/>
                <a:gd name="T38" fmla="*/ 60 w 60"/>
                <a:gd name="T39" fmla="*/ 13 h 33"/>
                <a:gd name="T40" fmla="*/ 55 w 60"/>
                <a:gd name="T41" fmla="*/ 13 h 33"/>
                <a:gd name="T42" fmla="*/ 51 w 60"/>
                <a:gd name="T43" fmla="*/ 13 h 33"/>
                <a:gd name="T44" fmla="*/ 48 w 60"/>
                <a:gd name="T45" fmla="*/ 11 h 33"/>
                <a:gd name="T46" fmla="*/ 43 w 60"/>
                <a:gd name="T47" fmla="*/ 9 h 33"/>
                <a:gd name="T48" fmla="*/ 39 w 60"/>
                <a:gd name="T49" fmla="*/ 9 h 33"/>
                <a:gd name="T50" fmla="*/ 39 w 60"/>
                <a:gd name="T51" fmla="*/ 11 h 33"/>
                <a:gd name="T52" fmla="*/ 32 w 60"/>
                <a:gd name="T53" fmla="*/ 10 h 33"/>
                <a:gd name="T54" fmla="*/ 27 w 60"/>
                <a:gd name="T55" fmla="*/ 9 h 33"/>
                <a:gd name="T56" fmla="*/ 27 w 60"/>
                <a:gd name="T57" fmla="*/ 8 h 33"/>
                <a:gd name="T58" fmla="*/ 27 w 60"/>
                <a:gd name="T59" fmla="*/ 7 h 33"/>
                <a:gd name="T60" fmla="*/ 20 w 60"/>
                <a:gd name="T61" fmla="*/ 6 h 33"/>
                <a:gd name="T62" fmla="*/ 14 w 60"/>
                <a:gd name="T63" fmla="*/ 6 h 33"/>
                <a:gd name="T64" fmla="*/ 9 w 60"/>
                <a:gd name="T65" fmla="*/ 4 h 33"/>
                <a:gd name="T66" fmla="*/ 6 w 60"/>
                <a:gd name="T67" fmla="*/ 4 h 33"/>
                <a:gd name="T68" fmla="*/ 4 w 60"/>
                <a:gd name="T69" fmla="*/ 2 h 33"/>
                <a:gd name="T70" fmla="*/ 9 w 60"/>
                <a:gd name="T71" fmla="*/ 4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3"/>
                <a:gd name="T110" fmla="*/ 60 w 60"/>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3">
                  <a:moveTo>
                    <a:pt x="9" y="10"/>
                  </a:moveTo>
                  <a:lnTo>
                    <a:pt x="6" y="9"/>
                  </a:lnTo>
                  <a:lnTo>
                    <a:pt x="0" y="7"/>
                  </a:lnTo>
                  <a:lnTo>
                    <a:pt x="4" y="0"/>
                  </a:lnTo>
                  <a:lnTo>
                    <a:pt x="9" y="0"/>
                  </a:lnTo>
                  <a:lnTo>
                    <a:pt x="11" y="7"/>
                  </a:lnTo>
                  <a:lnTo>
                    <a:pt x="18" y="9"/>
                  </a:lnTo>
                  <a:lnTo>
                    <a:pt x="23" y="3"/>
                  </a:lnTo>
                  <a:lnTo>
                    <a:pt x="27" y="7"/>
                  </a:lnTo>
                  <a:lnTo>
                    <a:pt x="34" y="9"/>
                  </a:lnTo>
                  <a:lnTo>
                    <a:pt x="37" y="9"/>
                  </a:lnTo>
                  <a:lnTo>
                    <a:pt x="39" y="10"/>
                  </a:lnTo>
                  <a:lnTo>
                    <a:pt x="46" y="16"/>
                  </a:lnTo>
                  <a:lnTo>
                    <a:pt x="48" y="17"/>
                  </a:lnTo>
                  <a:lnTo>
                    <a:pt x="51" y="19"/>
                  </a:lnTo>
                  <a:lnTo>
                    <a:pt x="51" y="21"/>
                  </a:lnTo>
                  <a:lnTo>
                    <a:pt x="55" y="25"/>
                  </a:lnTo>
                  <a:lnTo>
                    <a:pt x="60" y="28"/>
                  </a:lnTo>
                  <a:lnTo>
                    <a:pt x="60" y="32"/>
                  </a:lnTo>
                  <a:lnTo>
                    <a:pt x="60" y="33"/>
                  </a:lnTo>
                  <a:lnTo>
                    <a:pt x="55" y="32"/>
                  </a:lnTo>
                  <a:lnTo>
                    <a:pt x="51" y="32"/>
                  </a:lnTo>
                  <a:lnTo>
                    <a:pt x="48" y="26"/>
                  </a:lnTo>
                  <a:lnTo>
                    <a:pt x="43" y="21"/>
                  </a:lnTo>
                  <a:lnTo>
                    <a:pt x="39" y="21"/>
                  </a:lnTo>
                  <a:lnTo>
                    <a:pt x="39" y="26"/>
                  </a:lnTo>
                  <a:lnTo>
                    <a:pt x="32" y="25"/>
                  </a:lnTo>
                  <a:lnTo>
                    <a:pt x="27" y="21"/>
                  </a:lnTo>
                  <a:lnTo>
                    <a:pt x="27" y="19"/>
                  </a:lnTo>
                  <a:lnTo>
                    <a:pt x="27" y="16"/>
                  </a:lnTo>
                  <a:lnTo>
                    <a:pt x="20" y="14"/>
                  </a:lnTo>
                  <a:lnTo>
                    <a:pt x="14" y="14"/>
                  </a:lnTo>
                  <a:lnTo>
                    <a:pt x="9" y="10"/>
                  </a:lnTo>
                  <a:lnTo>
                    <a:pt x="6" y="7"/>
                  </a:lnTo>
                  <a:lnTo>
                    <a:pt x="4" y="2"/>
                  </a:lnTo>
                  <a:lnTo>
                    <a:pt x="9" y="10"/>
                  </a:lnTo>
                  <a:close/>
                </a:path>
              </a:pathLst>
            </a:custGeom>
            <a:solidFill>
              <a:srgbClr val="A4CA95"/>
            </a:solidFill>
            <a:ln w="9525">
              <a:noFill/>
              <a:round/>
              <a:headEnd/>
              <a:tailEnd/>
            </a:ln>
          </p:spPr>
          <p:txBody>
            <a:bodyPr/>
            <a:lstStyle/>
            <a:p>
              <a:endParaRPr lang="en-US"/>
            </a:p>
          </p:txBody>
        </p:sp>
        <p:sp>
          <p:nvSpPr>
            <p:cNvPr id="3157" name="Freeform 878"/>
            <p:cNvSpPr>
              <a:spLocks/>
            </p:cNvSpPr>
            <p:nvPr/>
          </p:nvSpPr>
          <p:spPr bwMode="gray">
            <a:xfrm>
              <a:off x="2157" y="3703"/>
              <a:ext cx="21" cy="21"/>
            </a:xfrm>
            <a:custGeom>
              <a:avLst/>
              <a:gdLst>
                <a:gd name="T0" fmla="*/ 7 w 21"/>
                <a:gd name="T1" fmla="*/ 6 h 24"/>
                <a:gd name="T2" fmla="*/ 7 w 21"/>
                <a:gd name="T3" fmla="*/ 9 h 24"/>
                <a:gd name="T4" fmla="*/ 0 w 21"/>
                <a:gd name="T5" fmla="*/ 10 h 24"/>
                <a:gd name="T6" fmla="*/ 0 w 21"/>
                <a:gd name="T7" fmla="*/ 9 h 24"/>
                <a:gd name="T8" fmla="*/ 0 w 21"/>
                <a:gd name="T9" fmla="*/ 8 h 24"/>
                <a:gd name="T10" fmla="*/ 3 w 21"/>
                <a:gd name="T11" fmla="*/ 6 h 24"/>
                <a:gd name="T12" fmla="*/ 3 w 21"/>
                <a:gd name="T13" fmla="*/ 4 h 24"/>
                <a:gd name="T14" fmla="*/ 7 w 21"/>
                <a:gd name="T15" fmla="*/ 4 h 24"/>
                <a:gd name="T16" fmla="*/ 9 w 21"/>
                <a:gd name="T17" fmla="*/ 0 h 24"/>
                <a:gd name="T18" fmla="*/ 17 w 21"/>
                <a:gd name="T19" fmla="*/ 0 h 24"/>
                <a:gd name="T20" fmla="*/ 21 w 21"/>
                <a:gd name="T21" fmla="*/ 0 h 24"/>
                <a:gd name="T22" fmla="*/ 17 w 21"/>
                <a:gd name="T23" fmla="*/ 1 h 24"/>
                <a:gd name="T24" fmla="*/ 9 w 21"/>
                <a:gd name="T25" fmla="*/ 1 h 24"/>
                <a:gd name="T26" fmla="*/ 7 w 21"/>
                <a:gd name="T27" fmla="*/ 4 h 24"/>
                <a:gd name="T28" fmla="*/ 9 w 21"/>
                <a:gd name="T29" fmla="*/ 4 h 24"/>
                <a:gd name="T30" fmla="*/ 14 w 21"/>
                <a:gd name="T31" fmla="*/ 5 h 24"/>
                <a:gd name="T32" fmla="*/ 12 w 21"/>
                <a:gd name="T33" fmla="*/ 6 h 24"/>
                <a:gd name="T34" fmla="*/ 9 w 21"/>
                <a:gd name="T35" fmla="*/ 6 h 24"/>
                <a:gd name="T36" fmla="*/ 12 w 21"/>
                <a:gd name="T37" fmla="*/ 9 h 24"/>
                <a:gd name="T38" fmla="*/ 9 w 21"/>
                <a:gd name="T39" fmla="*/ 9 h 24"/>
                <a:gd name="T40" fmla="*/ 9 w 21"/>
                <a:gd name="T41" fmla="*/ 6 h 24"/>
                <a:gd name="T42" fmla="*/ 7 w 21"/>
                <a:gd name="T43" fmla="*/ 6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4"/>
                <a:gd name="T68" fmla="*/ 21 w 21"/>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4">
                  <a:moveTo>
                    <a:pt x="7" y="15"/>
                  </a:moveTo>
                  <a:lnTo>
                    <a:pt x="7" y="21"/>
                  </a:lnTo>
                  <a:lnTo>
                    <a:pt x="0" y="24"/>
                  </a:lnTo>
                  <a:lnTo>
                    <a:pt x="0" y="21"/>
                  </a:lnTo>
                  <a:lnTo>
                    <a:pt x="0" y="19"/>
                  </a:lnTo>
                  <a:lnTo>
                    <a:pt x="3" y="14"/>
                  </a:lnTo>
                  <a:lnTo>
                    <a:pt x="3" y="8"/>
                  </a:lnTo>
                  <a:lnTo>
                    <a:pt x="7" y="5"/>
                  </a:lnTo>
                  <a:lnTo>
                    <a:pt x="9" y="0"/>
                  </a:lnTo>
                  <a:lnTo>
                    <a:pt x="17" y="0"/>
                  </a:lnTo>
                  <a:lnTo>
                    <a:pt x="21" y="0"/>
                  </a:lnTo>
                  <a:lnTo>
                    <a:pt x="17" y="1"/>
                  </a:lnTo>
                  <a:lnTo>
                    <a:pt x="9" y="1"/>
                  </a:lnTo>
                  <a:lnTo>
                    <a:pt x="7" y="7"/>
                  </a:lnTo>
                  <a:lnTo>
                    <a:pt x="9" y="8"/>
                  </a:lnTo>
                  <a:lnTo>
                    <a:pt x="14" y="12"/>
                  </a:lnTo>
                  <a:lnTo>
                    <a:pt x="12" y="15"/>
                  </a:lnTo>
                  <a:lnTo>
                    <a:pt x="9" y="15"/>
                  </a:lnTo>
                  <a:lnTo>
                    <a:pt x="12" y="21"/>
                  </a:lnTo>
                  <a:lnTo>
                    <a:pt x="9" y="22"/>
                  </a:lnTo>
                  <a:lnTo>
                    <a:pt x="9" y="15"/>
                  </a:lnTo>
                  <a:lnTo>
                    <a:pt x="7" y="15"/>
                  </a:lnTo>
                  <a:close/>
                </a:path>
              </a:pathLst>
            </a:custGeom>
            <a:solidFill>
              <a:srgbClr val="A4CA95"/>
            </a:solidFill>
            <a:ln w="9525">
              <a:noFill/>
              <a:round/>
              <a:headEnd/>
              <a:tailEnd/>
            </a:ln>
          </p:spPr>
          <p:txBody>
            <a:bodyPr/>
            <a:lstStyle/>
            <a:p>
              <a:endParaRPr lang="en-US"/>
            </a:p>
          </p:txBody>
        </p:sp>
        <p:sp>
          <p:nvSpPr>
            <p:cNvPr id="3158" name="Freeform 879"/>
            <p:cNvSpPr>
              <a:spLocks/>
            </p:cNvSpPr>
            <p:nvPr/>
          </p:nvSpPr>
          <p:spPr bwMode="gray">
            <a:xfrm>
              <a:off x="2171" y="3730"/>
              <a:ext cx="9" cy="2"/>
            </a:xfrm>
            <a:custGeom>
              <a:avLst/>
              <a:gdLst>
                <a:gd name="T0" fmla="*/ 0 w 9"/>
                <a:gd name="T1" fmla="*/ 0 h 2"/>
                <a:gd name="T2" fmla="*/ 9 w 9"/>
                <a:gd name="T3" fmla="*/ 0 h 2"/>
                <a:gd name="T4" fmla="*/ 7 w 9"/>
                <a:gd name="T5" fmla="*/ 2 h 2"/>
                <a:gd name="T6" fmla="*/ 0 w 9"/>
                <a:gd name="T7" fmla="*/ 0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0" y="0"/>
                  </a:moveTo>
                  <a:lnTo>
                    <a:pt x="9" y="0"/>
                  </a:lnTo>
                  <a:lnTo>
                    <a:pt x="7" y="2"/>
                  </a:lnTo>
                  <a:lnTo>
                    <a:pt x="0" y="0"/>
                  </a:lnTo>
                  <a:close/>
                </a:path>
              </a:pathLst>
            </a:custGeom>
            <a:solidFill>
              <a:srgbClr val="A4CA95"/>
            </a:solidFill>
            <a:ln w="9525">
              <a:noFill/>
              <a:round/>
              <a:headEnd/>
              <a:tailEnd/>
            </a:ln>
          </p:spPr>
          <p:txBody>
            <a:bodyPr/>
            <a:lstStyle/>
            <a:p>
              <a:endParaRPr lang="en-US"/>
            </a:p>
          </p:txBody>
        </p:sp>
        <p:sp>
          <p:nvSpPr>
            <p:cNvPr id="3159" name="Freeform 880"/>
            <p:cNvSpPr>
              <a:spLocks/>
            </p:cNvSpPr>
            <p:nvPr/>
          </p:nvSpPr>
          <p:spPr bwMode="gray">
            <a:xfrm>
              <a:off x="2125" y="3724"/>
              <a:ext cx="18" cy="6"/>
            </a:xfrm>
            <a:custGeom>
              <a:avLst/>
              <a:gdLst>
                <a:gd name="T0" fmla="*/ 4 w 18"/>
                <a:gd name="T1" fmla="*/ 2 h 7"/>
                <a:gd name="T2" fmla="*/ 12 w 18"/>
                <a:gd name="T3" fmla="*/ 0 h 7"/>
                <a:gd name="T4" fmla="*/ 18 w 18"/>
                <a:gd name="T5" fmla="*/ 3 h 7"/>
                <a:gd name="T6" fmla="*/ 18 w 18"/>
                <a:gd name="T7" fmla="*/ 3 h 7"/>
                <a:gd name="T8" fmla="*/ 9 w 18"/>
                <a:gd name="T9" fmla="*/ 3 h 7"/>
                <a:gd name="T10" fmla="*/ 0 w 18"/>
                <a:gd name="T11" fmla="*/ 2 h 7"/>
                <a:gd name="T12" fmla="*/ 4 w 18"/>
                <a:gd name="T13" fmla="*/ 2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4" y="2"/>
                  </a:moveTo>
                  <a:lnTo>
                    <a:pt x="12" y="0"/>
                  </a:lnTo>
                  <a:lnTo>
                    <a:pt x="18" y="6"/>
                  </a:lnTo>
                  <a:lnTo>
                    <a:pt x="18" y="7"/>
                  </a:lnTo>
                  <a:lnTo>
                    <a:pt x="9" y="6"/>
                  </a:lnTo>
                  <a:lnTo>
                    <a:pt x="0" y="2"/>
                  </a:lnTo>
                  <a:lnTo>
                    <a:pt x="4" y="2"/>
                  </a:lnTo>
                  <a:close/>
                </a:path>
              </a:pathLst>
            </a:custGeom>
            <a:solidFill>
              <a:srgbClr val="A4CA95"/>
            </a:solidFill>
            <a:ln w="9525">
              <a:noFill/>
              <a:round/>
              <a:headEnd/>
              <a:tailEnd/>
            </a:ln>
          </p:spPr>
          <p:txBody>
            <a:bodyPr/>
            <a:lstStyle/>
            <a:p>
              <a:endParaRPr lang="en-US"/>
            </a:p>
          </p:txBody>
        </p:sp>
        <p:sp>
          <p:nvSpPr>
            <p:cNvPr id="3160" name="Freeform 881"/>
            <p:cNvSpPr>
              <a:spLocks/>
            </p:cNvSpPr>
            <p:nvPr/>
          </p:nvSpPr>
          <p:spPr bwMode="gray">
            <a:xfrm>
              <a:off x="2090" y="3692"/>
              <a:ext cx="28" cy="31"/>
            </a:xfrm>
            <a:custGeom>
              <a:avLst/>
              <a:gdLst>
                <a:gd name="T0" fmla="*/ 16 w 28"/>
                <a:gd name="T1" fmla="*/ 8 h 35"/>
                <a:gd name="T2" fmla="*/ 19 w 28"/>
                <a:gd name="T3" fmla="*/ 11 h 35"/>
                <a:gd name="T4" fmla="*/ 19 w 28"/>
                <a:gd name="T5" fmla="*/ 12 h 35"/>
                <a:gd name="T6" fmla="*/ 21 w 28"/>
                <a:gd name="T7" fmla="*/ 15 h 35"/>
                <a:gd name="T8" fmla="*/ 25 w 28"/>
                <a:gd name="T9" fmla="*/ 15 h 35"/>
                <a:gd name="T10" fmla="*/ 28 w 28"/>
                <a:gd name="T11" fmla="*/ 15 h 35"/>
                <a:gd name="T12" fmla="*/ 28 w 28"/>
                <a:gd name="T13" fmla="*/ 13 h 35"/>
                <a:gd name="T14" fmla="*/ 25 w 28"/>
                <a:gd name="T15" fmla="*/ 12 h 35"/>
                <a:gd name="T16" fmla="*/ 25 w 28"/>
                <a:gd name="T17" fmla="*/ 11 h 35"/>
                <a:gd name="T18" fmla="*/ 21 w 28"/>
                <a:gd name="T19" fmla="*/ 9 h 35"/>
                <a:gd name="T20" fmla="*/ 21 w 28"/>
                <a:gd name="T21" fmla="*/ 6 h 35"/>
                <a:gd name="T22" fmla="*/ 19 w 28"/>
                <a:gd name="T23" fmla="*/ 6 h 35"/>
                <a:gd name="T24" fmla="*/ 11 w 28"/>
                <a:gd name="T25" fmla="*/ 4 h 35"/>
                <a:gd name="T26" fmla="*/ 7 w 28"/>
                <a:gd name="T27" fmla="*/ 4 h 35"/>
                <a:gd name="T28" fmla="*/ 5 w 28"/>
                <a:gd name="T29" fmla="*/ 2 h 35"/>
                <a:gd name="T30" fmla="*/ 2 w 28"/>
                <a:gd name="T31" fmla="*/ 0 h 35"/>
                <a:gd name="T32" fmla="*/ 0 w 28"/>
                <a:gd name="T33" fmla="*/ 2 h 35"/>
                <a:gd name="T34" fmla="*/ 2 w 28"/>
                <a:gd name="T35" fmla="*/ 2 h 35"/>
                <a:gd name="T36" fmla="*/ 7 w 28"/>
                <a:gd name="T37" fmla="*/ 4 h 35"/>
                <a:gd name="T38" fmla="*/ 11 w 28"/>
                <a:gd name="T39" fmla="*/ 4 h 35"/>
                <a:gd name="T40" fmla="*/ 11 w 28"/>
                <a:gd name="T41" fmla="*/ 4 h 35"/>
                <a:gd name="T42" fmla="*/ 14 w 28"/>
                <a:gd name="T43" fmla="*/ 6 h 35"/>
                <a:gd name="T44" fmla="*/ 14 w 28"/>
                <a:gd name="T45" fmla="*/ 6 h 35"/>
                <a:gd name="T46" fmla="*/ 16 w 28"/>
                <a:gd name="T47" fmla="*/ 9 h 35"/>
                <a:gd name="T48" fmla="*/ 16 w 28"/>
                <a:gd name="T49" fmla="*/ 8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35"/>
                <a:gd name="T77" fmla="*/ 28 w 28"/>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35">
                  <a:moveTo>
                    <a:pt x="16" y="18"/>
                  </a:moveTo>
                  <a:lnTo>
                    <a:pt x="19" y="25"/>
                  </a:lnTo>
                  <a:lnTo>
                    <a:pt x="19" y="28"/>
                  </a:lnTo>
                  <a:lnTo>
                    <a:pt x="21" y="34"/>
                  </a:lnTo>
                  <a:lnTo>
                    <a:pt x="25" y="35"/>
                  </a:lnTo>
                  <a:lnTo>
                    <a:pt x="28" y="35"/>
                  </a:lnTo>
                  <a:lnTo>
                    <a:pt x="28" y="32"/>
                  </a:lnTo>
                  <a:lnTo>
                    <a:pt x="25" y="27"/>
                  </a:lnTo>
                  <a:lnTo>
                    <a:pt x="25" y="25"/>
                  </a:lnTo>
                  <a:lnTo>
                    <a:pt x="21" y="20"/>
                  </a:lnTo>
                  <a:lnTo>
                    <a:pt x="21" y="14"/>
                  </a:lnTo>
                  <a:lnTo>
                    <a:pt x="19" y="13"/>
                  </a:lnTo>
                  <a:lnTo>
                    <a:pt x="11" y="9"/>
                  </a:lnTo>
                  <a:lnTo>
                    <a:pt x="7" y="5"/>
                  </a:lnTo>
                  <a:lnTo>
                    <a:pt x="5" y="2"/>
                  </a:lnTo>
                  <a:lnTo>
                    <a:pt x="2" y="0"/>
                  </a:lnTo>
                  <a:lnTo>
                    <a:pt x="0" y="2"/>
                  </a:lnTo>
                  <a:lnTo>
                    <a:pt x="2" y="2"/>
                  </a:lnTo>
                  <a:lnTo>
                    <a:pt x="7" y="5"/>
                  </a:lnTo>
                  <a:lnTo>
                    <a:pt x="11" y="5"/>
                  </a:lnTo>
                  <a:lnTo>
                    <a:pt x="11" y="9"/>
                  </a:lnTo>
                  <a:lnTo>
                    <a:pt x="14" y="13"/>
                  </a:lnTo>
                  <a:lnTo>
                    <a:pt x="14" y="14"/>
                  </a:lnTo>
                  <a:lnTo>
                    <a:pt x="16" y="20"/>
                  </a:lnTo>
                  <a:lnTo>
                    <a:pt x="16" y="18"/>
                  </a:lnTo>
                  <a:close/>
                </a:path>
              </a:pathLst>
            </a:custGeom>
            <a:solidFill>
              <a:srgbClr val="A4CA95"/>
            </a:solidFill>
            <a:ln w="9525">
              <a:noFill/>
              <a:round/>
              <a:headEnd/>
              <a:tailEnd/>
            </a:ln>
          </p:spPr>
          <p:txBody>
            <a:bodyPr/>
            <a:lstStyle/>
            <a:p>
              <a:endParaRPr lang="en-US"/>
            </a:p>
          </p:txBody>
        </p:sp>
        <p:sp>
          <p:nvSpPr>
            <p:cNvPr id="3161" name="Freeform 882"/>
            <p:cNvSpPr>
              <a:spLocks/>
            </p:cNvSpPr>
            <p:nvPr/>
          </p:nvSpPr>
          <p:spPr bwMode="gray">
            <a:xfrm>
              <a:off x="2129" y="3689"/>
              <a:ext cx="28" cy="31"/>
            </a:xfrm>
            <a:custGeom>
              <a:avLst/>
              <a:gdLst>
                <a:gd name="T0" fmla="*/ 19 w 28"/>
                <a:gd name="T1" fmla="*/ 15 h 35"/>
                <a:gd name="T2" fmla="*/ 17 w 28"/>
                <a:gd name="T3" fmla="*/ 13 h 35"/>
                <a:gd name="T4" fmla="*/ 12 w 28"/>
                <a:gd name="T5" fmla="*/ 13 h 35"/>
                <a:gd name="T6" fmla="*/ 5 w 28"/>
                <a:gd name="T7" fmla="*/ 15 h 35"/>
                <a:gd name="T8" fmla="*/ 5 w 28"/>
                <a:gd name="T9" fmla="*/ 13 h 35"/>
                <a:gd name="T10" fmla="*/ 5 w 28"/>
                <a:gd name="T11" fmla="*/ 12 h 35"/>
                <a:gd name="T12" fmla="*/ 5 w 28"/>
                <a:gd name="T13" fmla="*/ 11 h 35"/>
                <a:gd name="T14" fmla="*/ 3 w 28"/>
                <a:gd name="T15" fmla="*/ 10 h 35"/>
                <a:gd name="T16" fmla="*/ 0 w 28"/>
                <a:gd name="T17" fmla="*/ 10 h 35"/>
                <a:gd name="T18" fmla="*/ 0 w 28"/>
                <a:gd name="T19" fmla="*/ 7 h 35"/>
                <a:gd name="T20" fmla="*/ 3 w 28"/>
                <a:gd name="T21" fmla="*/ 7 h 35"/>
                <a:gd name="T22" fmla="*/ 5 w 28"/>
                <a:gd name="T23" fmla="*/ 7 h 35"/>
                <a:gd name="T24" fmla="*/ 12 w 28"/>
                <a:gd name="T25" fmla="*/ 5 h 35"/>
                <a:gd name="T26" fmla="*/ 14 w 28"/>
                <a:gd name="T27" fmla="*/ 4 h 35"/>
                <a:gd name="T28" fmla="*/ 17 w 28"/>
                <a:gd name="T29" fmla="*/ 4 h 35"/>
                <a:gd name="T30" fmla="*/ 19 w 28"/>
                <a:gd name="T31" fmla="*/ 3 h 35"/>
                <a:gd name="T32" fmla="*/ 26 w 28"/>
                <a:gd name="T33" fmla="*/ 0 h 35"/>
                <a:gd name="T34" fmla="*/ 28 w 28"/>
                <a:gd name="T35" fmla="*/ 4 h 35"/>
                <a:gd name="T36" fmla="*/ 28 w 28"/>
                <a:gd name="T37" fmla="*/ 4 h 35"/>
                <a:gd name="T38" fmla="*/ 26 w 28"/>
                <a:gd name="T39" fmla="*/ 4 h 35"/>
                <a:gd name="T40" fmla="*/ 26 w 28"/>
                <a:gd name="T41" fmla="*/ 4 h 35"/>
                <a:gd name="T42" fmla="*/ 26 w 28"/>
                <a:gd name="T43" fmla="*/ 5 h 35"/>
                <a:gd name="T44" fmla="*/ 28 w 28"/>
                <a:gd name="T45" fmla="*/ 6 h 35"/>
                <a:gd name="T46" fmla="*/ 28 w 28"/>
                <a:gd name="T47" fmla="*/ 7 h 35"/>
                <a:gd name="T48" fmla="*/ 28 w 28"/>
                <a:gd name="T49" fmla="*/ 8 h 35"/>
                <a:gd name="T50" fmla="*/ 22 w 28"/>
                <a:gd name="T51" fmla="*/ 11 h 35"/>
                <a:gd name="T52" fmla="*/ 19 w 28"/>
                <a:gd name="T53" fmla="*/ 15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35"/>
                <a:gd name="T83" fmla="*/ 28 w 28"/>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35">
                  <a:moveTo>
                    <a:pt x="19" y="35"/>
                  </a:moveTo>
                  <a:lnTo>
                    <a:pt x="17" y="31"/>
                  </a:lnTo>
                  <a:lnTo>
                    <a:pt x="12" y="31"/>
                  </a:lnTo>
                  <a:lnTo>
                    <a:pt x="5" y="35"/>
                  </a:lnTo>
                  <a:lnTo>
                    <a:pt x="5" y="31"/>
                  </a:lnTo>
                  <a:lnTo>
                    <a:pt x="5" y="28"/>
                  </a:lnTo>
                  <a:lnTo>
                    <a:pt x="5" y="24"/>
                  </a:lnTo>
                  <a:lnTo>
                    <a:pt x="3" y="23"/>
                  </a:lnTo>
                  <a:lnTo>
                    <a:pt x="0" y="23"/>
                  </a:lnTo>
                  <a:lnTo>
                    <a:pt x="0" y="16"/>
                  </a:lnTo>
                  <a:lnTo>
                    <a:pt x="3" y="16"/>
                  </a:lnTo>
                  <a:lnTo>
                    <a:pt x="5" y="16"/>
                  </a:lnTo>
                  <a:lnTo>
                    <a:pt x="12" y="12"/>
                  </a:lnTo>
                  <a:lnTo>
                    <a:pt x="14" y="8"/>
                  </a:lnTo>
                  <a:lnTo>
                    <a:pt x="17" y="5"/>
                  </a:lnTo>
                  <a:lnTo>
                    <a:pt x="19" y="3"/>
                  </a:lnTo>
                  <a:lnTo>
                    <a:pt x="26" y="0"/>
                  </a:lnTo>
                  <a:lnTo>
                    <a:pt x="28" y="5"/>
                  </a:lnTo>
                  <a:lnTo>
                    <a:pt x="28" y="7"/>
                  </a:lnTo>
                  <a:lnTo>
                    <a:pt x="26" y="7"/>
                  </a:lnTo>
                  <a:lnTo>
                    <a:pt x="26" y="8"/>
                  </a:lnTo>
                  <a:lnTo>
                    <a:pt x="26" y="12"/>
                  </a:lnTo>
                  <a:lnTo>
                    <a:pt x="28" y="14"/>
                  </a:lnTo>
                  <a:lnTo>
                    <a:pt x="28" y="16"/>
                  </a:lnTo>
                  <a:lnTo>
                    <a:pt x="28" y="17"/>
                  </a:lnTo>
                  <a:lnTo>
                    <a:pt x="22" y="24"/>
                  </a:lnTo>
                  <a:lnTo>
                    <a:pt x="19" y="35"/>
                  </a:lnTo>
                  <a:close/>
                </a:path>
              </a:pathLst>
            </a:custGeom>
            <a:solidFill>
              <a:srgbClr val="A4CA95"/>
            </a:solidFill>
            <a:ln w="9525">
              <a:noFill/>
              <a:round/>
              <a:headEnd/>
              <a:tailEnd/>
            </a:ln>
          </p:spPr>
          <p:txBody>
            <a:bodyPr/>
            <a:lstStyle/>
            <a:p>
              <a:endParaRPr lang="en-US"/>
            </a:p>
          </p:txBody>
        </p:sp>
        <p:sp>
          <p:nvSpPr>
            <p:cNvPr id="3162" name="Freeform 883"/>
            <p:cNvSpPr>
              <a:spLocks/>
            </p:cNvSpPr>
            <p:nvPr/>
          </p:nvSpPr>
          <p:spPr bwMode="gray">
            <a:xfrm>
              <a:off x="2166" y="3686"/>
              <a:ext cx="14" cy="7"/>
            </a:xfrm>
            <a:custGeom>
              <a:avLst/>
              <a:gdLst>
                <a:gd name="T0" fmla="*/ 8 w 14"/>
                <a:gd name="T1" fmla="*/ 2 h 9"/>
                <a:gd name="T2" fmla="*/ 5 w 14"/>
                <a:gd name="T3" fmla="*/ 2 h 9"/>
                <a:gd name="T4" fmla="*/ 0 w 14"/>
                <a:gd name="T5" fmla="*/ 2 h 9"/>
                <a:gd name="T6" fmla="*/ 3 w 14"/>
                <a:gd name="T7" fmla="*/ 2 h 9"/>
                <a:gd name="T8" fmla="*/ 8 w 14"/>
                <a:gd name="T9" fmla="*/ 2 h 9"/>
                <a:gd name="T10" fmla="*/ 14 w 14"/>
                <a:gd name="T11" fmla="*/ 0 h 9"/>
                <a:gd name="T12" fmla="*/ 14 w 14"/>
                <a:gd name="T13" fmla="*/ 2 h 9"/>
                <a:gd name="T14" fmla="*/ 12 w 14"/>
                <a:gd name="T15" fmla="*/ 2 h 9"/>
                <a:gd name="T16" fmla="*/ 8 w 14"/>
                <a:gd name="T17" fmla="*/ 2 h 9"/>
                <a:gd name="T18" fmla="*/ 8 w 14"/>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8" y="7"/>
                  </a:moveTo>
                  <a:lnTo>
                    <a:pt x="5" y="7"/>
                  </a:lnTo>
                  <a:lnTo>
                    <a:pt x="0" y="7"/>
                  </a:lnTo>
                  <a:lnTo>
                    <a:pt x="3" y="2"/>
                  </a:lnTo>
                  <a:lnTo>
                    <a:pt x="8" y="2"/>
                  </a:lnTo>
                  <a:lnTo>
                    <a:pt x="14" y="0"/>
                  </a:lnTo>
                  <a:lnTo>
                    <a:pt x="14" y="2"/>
                  </a:lnTo>
                  <a:lnTo>
                    <a:pt x="12" y="7"/>
                  </a:lnTo>
                  <a:lnTo>
                    <a:pt x="8" y="9"/>
                  </a:lnTo>
                  <a:lnTo>
                    <a:pt x="8" y="7"/>
                  </a:lnTo>
                  <a:close/>
                </a:path>
              </a:pathLst>
            </a:custGeom>
            <a:solidFill>
              <a:srgbClr val="A4CA95"/>
            </a:solidFill>
            <a:ln w="9525">
              <a:noFill/>
              <a:round/>
              <a:headEnd/>
              <a:tailEnd/>
            </a:ln>
          </p:spPr>
          <p:txBody>
            <a:bodyPr/>
            <a:lstStyle/>
            <a:p>
              <a:endParaRPr lang="en-US"/>
            </a:p>
          </p:txBody>
        </p:sp>
        <p:sp>
          <p:nvSpPr>
            <p:cNvPr id="3163" name="Freeform 884"/>
            <p:cNvSpPr>
              <a:spLocks/>
            </p:cNvSpPr>
            <p:nvPr/>
          </p:nvSpPr>
          <p:spPr bwMode="gray">
            <a:xfrm>
              <a:off x="2160" y="3659"/>
              <a:ext cx="14" cy="16"/>
            </a:xfrm>
            <a:custGeom>
              <a:avLst/>
              <a:gdLst>
                <a:gd name="T0" fmla="*/ 14 w 14"/>
                <a:gd name="T1" fmla="*/ 8 h 18"/>
                <a:gd name="T2" fmla="*/ 11 w 14"/>
                <a:gd name="T3" fmla="*/ 7 h 18"/>
                <a:gd name="T4" fmla="*/ 9 w 14"/>
                <a:gd name="T5" fmla="*/ 5 h 18"/>
                <a:gd name="T6" fmla="*/ 6 w 14"/>
                <a:gd name="T7" fmla="*/ 4 h 18"/>
                <a:gd name="T8" fmla="*/ 6 w 14"/>
                <a:gd name="T9" fmla="*/ 4 h 18"/>
                <a:gd name="T10" fmla="*/ 9 w 14"/>
                <a:gd name="T11" fmla="*/ 4 h 18"/>
                <a:gd name="T12" fmla="*/ 9 w 14"/>
                <a:gd name="T13" fmla="*/ 2 h 18"/>
                <a:gd name="T14" fmla="*/ 6 w 14"/>
                <a:gd name="T15" fmla="*/ 0 h 18"/>
                <a:gd name="T16" fmla="*/ 4 w 14"/>
                <a:gd name="T17" fmla="*/ 2 h 18"/>
                <a:gd name="T18" fmla="*/ 0 w 14"/>
                <a:gd name="T19" fmla="*/ 4 h 18"/>
                <a:gd name="T20" fmla="*/ 0 w 14"/>
                <a:gd name="T21" fmla="*/ 4 h 18"/>
                <a:gd name="T22" fmla="*/ 4 w 14"/>
                <a:gd name="T23" fmla="*/ 5 h 18"/>
                <a:gd name="T24" fmla="*/ 6 w 14"/>
                <a:gd name="T25" fmla="*/ 7 h 18"/>
                <a:gd name="T26" fmla="*/ 11 w 14"/>
                <a:gd name="T27" fmla="*/ 5 h 18"/>
                <a:gd name="T28" fmla="*/ 14 w 14"/>
                <a:gd name="T29" fmla="*/ 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8"/>
                <a:gd name="T47" fmla="*/ 14 w 14"/>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8">
                  <a:moveTo>
                    <a:pt x="14" y="18"/>
                  </a:moveTo>
                  <a:lnTo>
                    <a:pt x="11" y="16"/>
                  </a:lnTo>
                  <a:lnTo>
                    <a:pt x="9" y="12"/>
                  </a:lnTo>
                  <a:lnTo>
                    <a:pt x="6" y="11"/>
                  </a:lnTo>
                  <a:lnTo>
                    <a:pt x="6" y="9"/>
                  </a:lnTo>
                  <a:lnTo>
                    <a:pt x="9" y="4"/>
                  </a:lnTo>
                  <a:lnTo>
                    <a:pt x="9" y="2"/>
                  </a:lnTo>
                  <a:lnTo>
                    <a:pt x="6" y="0"/>
                  </a:lnTo>
                  <a:lnTo>
                    <a:pt x="4" y="2"/>
                  </a:lnTo>
                  <a:lnTo>
                    <a:pt x="0" y="7"/>
                  </a:lnTo>
                  <a:lnTo>
                    <a:pt x="0" y="11"/>
                  </a:lnTo>
                  <a:lnTo>
                    <a:pt x="4" y="12"/>
                  </a:lnTo>
                  <a:lnTo>
                    <a:pt x="6" y="16"/>
                  </a:lnTo>
                  <a:lnTo>
                    <a:pt x="11" y="12"/>
                  </a:lnTo>
                  <a:lnTo>
                    <a:pt x="14" y="18"/>
                  </a:lnTo>
                  <a:close/>
                </a:path>
              </a:pathLst>
            </a:custGeom>
            <a:solidFill>
              <a:srgbClr val="A4CA95"/>
            </a:solidFill>
            <a:ln w="9525">
              <a:noFill/>
              <a:round/>
              <a:headEnd/>
              <a:tailEnd/>
            </a:ln>
          </p:spPr>
          <p:txBody>
            <a:bodyPr/>
            <a:lstStyle/>
            <a:p>
              <a:endParaRPr lang="en-US"/>
            </a:p>
          </p:txBody>
        </p:sp>
        <p:sp>
          <p:nvSpPr>
            <p:cNvPr id="3164" name="Freeform 885"/>
            <p:cNvSpPr>
              <a:spLocks/>
            </p:cNvSpPr>
            <p:nvPr/>
          </p:nvSpPr>
          <p:spPr bwMode="gray">
            <a:xfrm>
              <a:off x="2243" y="3723"/>
              <a:ext cx="9" cy="7"/>
            </a:xfrm>
            <a:custGeom>
              <a:avLst/>
              <a:gdLst>
                <a:gd name="T0" fmla="*/ 0 w 9"/>
                <a:gd name="T1" fmla="*/ 4 h 8"/>
                <a:gd name="T2" fmla="*/ 5 w 9"/>
                <a:gd name="T3" fmla="*/ 0 h 8"/>
                <a:gd name="T4" fmla="*/ 9 w 9"/>
                <a:gd name="T5" fmla="*/ 2 h 8"/>
                <a:gd name="T6" fmla="*/ 5 w 9"/>
                <a:gd name="T7" fmla="*/ 4 h 8"/>
                <a:gd name="T8" fmla="*/ 2 w 9"/>
                <a:gd name="T9" fmla="*/ 4 h 8"/>
                <a:gd name="T10" fmla="*/ 0 w 9"/>
                <a:gd name="T11" fmla="*/ 4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4"/>
                  </a:moveTo>
                  <a:lnTo>
                    <a:pt x="5" y="0"/>
                  </a:lnTo>
                  <a:lnTo>
                    <a:pt x="9" y="2"/>
                  </a:lnTo>
                  <a:lnTo>
                    <a:pt x="5" y="4"/>
                  </a:lnTo>
                  <a:lnTo>
                    <a:pt x="2" y="8"/>
                  </a:lnTo>
                  <a:lnTo>
                    <a:pt x="0" y="4"/>
                  </a:lnTo>
                  <a:close/>
                </a:path>
              </a:pathLst>
            </a:custGeom>
            <a:solidFill>
              <a:srgbClr val="A4CA95"/>
            </a:solidFill>
            <a:ln w="9525">
              <a:noFill/>
              <a:round/>
              <a:headEnd/>
              <a:tailEnd/>
            </a:ln>
          </p:spPr>
          <p:txBody>
            <a:bodyPr/>
            <a:lstStyle/>
            <a:p>
              <a:endParaRPr lang="en-US"/>
            </a:p>
          </p:txBody>
        </p:sp>
        <p:sp>
          <p:nvSpPr>
            <p:cNvPr id="3165" name="Freeform 886"/>
            <p:cNvSpPr>
              <a:spLocks/>
            </p:cNvSpPr>
            <p:nvPr/>
          </p:nvSpPr>
          <p:spPr bwMode="gray">
            <a:xfrm>
              <a:off x="2164" y="3641"/>
              <a:ext cx="5" cy="8"/>
            </a:xfrm>
            <a:custGeom>
              <a:avLst/>
              <a:gdLst>
                <a:gd name="T0" fmla="*/ 0 w 5"/>
                <a:gd name="T1" fmla="*/ 4 h 9"/>
                <a:gd name="T2" fmla="*/ 2 w 5"/>
                <a:gd name="T3" fmla="*/ 0 h 9"/>
                <a:gd name="T4" fmla="*/ 5 w 5"/>
                <a:gd name="T5" fmla="*/ 0 h 9"/>
                <a:gd name="T6" fmla="*/ 2 w 5"/>
                <a:gd name="T7" fmla="*/ 4 h 9"/>
                <a:gd name="T8" fmla="*/ 0 w 5"/>
                <a:gd name="T9" fmla="*/ 4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0" y="7"/>
                  </a:moveTo>
                  <a:lnTo>
                    <a:pt x="2" y="0"/>
                  </a:lnTo>
                  <a:lnTo>
                    <a:pt x="5" y="0"/>
                  </a:lnTo>
                  <a:lnTo>
                    <a:pt x="2" y="9"/>
                  </a:lnTo>
                  <a:lnTo>
                    <a:pt x="0" y="7"/>
                  </a:lnTo>
                  <a:close/>
                </a:path>
              </a:pathLst>
            </a:custGeom>
            <a:solidFill>
              <a:srgbClr val="A4CA95"/>
            </a:solidFill>
            <a:ln w="9525">
              <a:noFill/>
              <a:round/>
              <a:headEnd/>
              <a:tailEnd/>
            </a:ln>
          </p:spPr>
          <p:txBody>
            <a:bodyPr/>
            <a:lstStyle/>
            <a:p>
              <a:endParaRPr lang="en-US"/>
            </a:p>
          </p:txBody>
        </p:sp>
        <p:sp>
          <p:nvSpPr>
            <p:cNvPr id="3166" name="Freeform 887"/>
            <p:cNvSpPr>
              <a:spLocks/>
            </p:cNvSpPr>
            <p:nvPr/>
          </p:nvSpPr>
          <p:spPr bwMode="gray">
            <a:xfrm>
              <a:off x="1897" y="3578"/>
              <a:ext cx="272" cy="122"/>
            </a:xfrm>
            <a:custGeom>
              <a:avLst/>
              <a:gdLst>
                <a:gd name="T0" fmla="*/ 23 w 272"/>
                <a:gd name="T1" fmla="*/ 13 h 138"/>
                <a:gd name="T2" fmla="*/ 19 w 272"/>
                <a:gd name="T3" fmla="*/ 10 h 138"/>
                <a:gd name="T4" fmla="*/ 3 w 272"/>
                <a:gd name="T5" fmla="*/ 9 h 138"/>
                <a:gd name="T6" fmla="*/ 5 w 272"/>
                <a:gd name="T7" fmla="*/ 4 h 138"/>
                <a:gd name="T8" fmla="*/ 28 w 272"/>
                <a:gd name="T9" fmla="*/ 0 h 138"/>
                <a:gd name="T10" fmla="*/ 42 w 272"/>
                <a:gd name="T11" fmla="*/ 0 h 138"/>
                <a:gd name="T12" fmla="*/ 70 w 272"/>
                <a:gd name="T13" fmla="*/ 10 h 138"/>
                <a:gd name="T14" fmla="*/ 82 w 272"/>
                <a:gd name="T15" fmla="*/ 7 h 138"/>
                <a:gd name="T16" fmla="*/ 103 w 272"/>
                <a:gd name="T17" fmla="*/ 10 h 138"/>
                <a:gd name="T18" fmla="*/ 121 w 272"/>
                <a:gd name="T19" fmla="*/ 7 h 138"/>
                <a:gd name="T20" fmla="*/ 272 w 272"/>
                <a:gd name="T21" fmla="*/ 10 h 138"/>
                <a:gd name="T22" fmla="*/ 269 w 272"/>
                <a:gd name="T23" fmla="*/ 19 h 138"/>
                <a:gd name="T24" fmla="*/ 267 w 272"/>
                <a:gd name="T25" fmla="*/ 26 h 138"/>
                <a:gd name="T26" fmla="*/ 246 w 272"/>
                <a:gd name="T27" fmla="*/ 33 h 138"/>
                <a:gd name="T28" fmla="*/ 223 w 272"/>
                <a:gd name="T29" fmla="*/ 34 h 138"/>
                <a:gd name="T30" fmla="*/ 228 w 272"/>
                <a:gd name="T31" fmla="*/ 44 h 138"/>
                <a:gd name="T32" fmla="*/ 218 w 272"/>
                <a:gd name="T33" fmla="*/ 48 h 138"/>
                <a:gd name="T34" fmla="*/ 207 w 272"/>
                <a:gd name="T35" fmla="*/ 44 h 138"/>
                <a:gd name="T36" fmla="*/ 214 w 272"/>
                <a:gd name="T37" fmla="*/ 55 h 138"/>
                <a:gd name="T38" fmla="*/ 212 w 272"/>
                <a:gd name="T39" fmla="*/ 57 h 138"/>
                <a:gd name="T40" fmla="*/ 204 w 272"/>
                <a:gd name="T41" fmla="*/ 52 h 138"/>
                <a:gd name="T42" fmla="*/ 200 w 272"/>
                <a:gd name="T43" fmla="*/ 44 h 138"/>
                <a:gd name="T44" fmla="*/ 195 w 272"/>
                <a:gd name="T45" fmla="*/ 39 h 138"/>
                <a:gd name="T46" fmla="*/ 186 w 272"/>
                <a:gd name="T47" fmla="*/ 34 h 138"/>
                <a:gd name="T48" fmla="*/ 172 w 272"/>
                <a:gd name="T49" fmla="*/ 30 h 138"/>
                <a:gd name="T50" fmla="*/ 161 w 272"/>
                <a:gd name="T51" fmla="*/ 35 h 138"/>
                <a:gd name="T52" fmla="*/ 149 w 272"/>
                <a:gd name="T53" fmla="*/ 40 h 138"/>
                <a:gd name="T54" fmla="*/ 147 w 272"/>
                <a:gd name="T55" fmla="*/ 46 h 138"/>
                <a:gd name="T56" fmla="*/ 139 w 272"/>
                <a:gd name="T57" fmla="*/ 48 h 138"/>
                <a:gd name="T58" fmla="*/ 130 w 272"/>
                <a:gd name="T59" fmla="*/ 39 h 138"/>
                <a:gd name="T60" fmla="*/ 128 w 272"/>
                <a:gd name="T61" fmla="*/ 30 h 138"/>
                <a:gd name="T62" fmla="*/ 116 w 272"/>
                <a:gd name="T63" fmla="*/ 28 h 138"/>
                <a:gd name="T64" fmla="*/ 102 w 272"/>
                <a:gd name="T65" fmla="*/ 27 h 138"/>
                <a:gd name="T66" fmla="*/ 89 w 272"/>
                <a:gd name="T67" fmla="*/ 27 h 138"/>
                <a:gd name="T68" fmla="*/ 79 w 272"/>
                <a:gd name="T69" fmla="*/ 24 h 138"/>
                <a:gd name="T70" fmla="*/ 65 w 272"/>
                <a:gd name="T71" fmla="*/ 17 h 138"/>
                <a:gd name="T72" fmla="*/ 61 w 272"/>
                <a:gd name="T73" fmla="*/ 24 h 138"/>
                <a:gd name="T74" fmla="*/ 74 w 272"/>
                <a:gd name="T75" fmla="*/ 27 h 138"/>
                <a:gd name="T76" fmla="*/ 89 w 272"/>
                <a:gd name="T77" fmla="*/ 29 h 138"/>
                <a:gd name="T78" fmla="*/ 84 w 272"/>
                <a:gd name="T79" fmla="*/ 34 h 138"/>
                <a:gd name="T80" fmla="*/ 74 w 272"/>
                <a:gd name="T81" fmla="*/ 38 h 138"/>
                <a:gd name="T82" fmla="*/ 60 w 272"/>
                <a:gd name="T83" fmla="*/ 40 h 138"/>
                <a:gd name="T84" fmla="*/ 51 w 272"/>
                <a:gd name="T85" fmla="*/ 42 h 138"/>
                <a:gd name="T86" fmla="*/ 46 w 272"/>
                <a:gd name="T87" fmla="*/ 40 h 138"/>
                <a:gd name="T88" fmla="*/ 33 w 272"/>
                <a:gd name="T89" fmla="*/ 32 h 138"/>
                <a:gd name="T90" fmla="*/ 28 w 272"/>
                <a:gd name="T91" fmla="*/ 26 h 138"/>
                <a:gd name="T92" fmla="*/ 23 w 272"/>
                <a:gd name="T93" fmla="*/ 19 h 138"/>
                <a:gd name="T94" fmla="*/ 14 w 272"/>
                <a:gd name="T95" fmla="*/ 19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2"/>
                <a:gd name="T145" fmla="*/ 0 h 138"/>
                <a:gd name="T146" fmla="*/ 272 w 27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2" h="138">
                  <a:moveTo>
                    <a:pt x="17" y="39"/>
                  </a:moveTo>
                  <a:lnTo>
                    <a:pt x="23" y="39"/>
                  </a:lnTo>
                  <a:lnTo>
                    <a:pt x="23" y="37"/>
                  </a:lnTo>
                  <a:lnTo>
                    <a:pt x="23" y="32"/>
                  </a:lnTo>
                  <a:lnTo>
                    <a:pt x="26" y="25"/>
                  </a:lnTo>
                  <a:lnTo>
                    <a:pt x="28" y="22"/>
                  </a:lnTo>
                  <a:lnTo>
                    <a:pt x="23" y="22"/>
                  </a:lnTo>
                  <a:lnTo>
                    <a:pt x="19" y="23"/>
                  </a:lnTo>
                  <a:lnTo>
                    <a:pt x="14" y="22"/>
                  </a:lnTo>
                  <a:lnTo>
                    <a:pt x="12" y="22"/>
                  </a:lnTo>
                  <a:lnTo>
                    <a:pt x="5" y="23"/>
                  </a:lnTo>
                  <a:lnTo>
                    <a:pt x="3" y="22"/>
                  </a:lnTo>
                  <a:lnTo>
                    <a:pt x="0" y="16"/>
                  </a:lnTo>
                  <a:lnTo>
                    <a:pt x="0" y="9"/>
                  </a:lnTo>
                  <a:lnTo>
                    <a:pt x="3" y="7"/>
                  </a:lnTo>
                  <a:lnTo>
                    <a:pt x="5" y="6"/>
                  </a:lnTo>
                  <a:lnTo>
                    <a:pt x="9" y="0"/>
                  </a:lnTo>
                  <a:lnTo>
                    <a:pt x="17" y="0"/>
                  </a:lnTo>
                  <a:lnTo>
                    <a:pt x="19" y="0"/>
                  </a:lnTo>
                  <a:lnTo>
                    <a:pt x="28" y="0"/>
                  </a:lnTo>
                  <a:lnTo>
                    <a:pt x="33" y="0"/>
                  </a:lnTo>
                  <a:lnTo>
                    <a:pt x="37" y="0"/>
                  </a:lnTo>
                  <a:lnTo>
                    <a:pt x="40" y="0"/>
                  </a:lnTo>
                  <a:lnTo>
                    <a:pt x="42" y="0"/>
                  </a:lnTo>
                  <a:lnTo>
                    <a:pt x="65" y="9"/>
                  </a:lnTo>
                  <a:lnTo>
                    <a:pt x="65" y="16"/>
                  </a:lnTo>
                  <a:lnTo>
                    <a:pt x="68" y="22"/>
                  </a:lnTo>
                  <a:lnTo>
                    <a:pt x="70" y="23"/>
                  </a:lnTo>
                  <a:lnTo>
                    <a:pt x="75" y="23"/>
                  </a:lnTo>
                  <a:lnTo>
                    <a:pt x="79" y="22"/>
                  </a:lnTo>
                  <a:lnTo>
                    <a:pt x="79" y="18"/>
                  </a:lnTo>
                  <a:lnTo>
                    <a:pt x="82" y="16"/>
                  </a:lnTo>
                  <a:lnTo>
                    <a:pt x="88" y="22"/>
                  </a:lnTo>
                  <a:lnTo>
                    <a:pt x="93" y="23"/>
                  </a:lnTo>
                  <a:lnTo>
                    <a:pt x="98" y="23"/>
                  </a:lnTo>
                  <a:lnTo>
                    <a:pt x="103" y="25"/>
                  </a:lnTo>
                  <a:lnTo>
                    <a:pt x="111" y="23"/>
                  </a:lnTo>
                  <a:lnTo>
                    <a:pt x="116" y="22"/>
                  </a:lnTo>
                  <a:lnTo>
                    <a:pt x="116" y="23"/>
                  </a:lnTo>
                  <a:lnTo>
                    <a:pt x="121" y="16"/>
                  </a:lnTo>
                  <a:lnTo>
                    <a:pt x="128" y="16"/>
                  </a:lnTo>
                  <a:lnTo>
                    <a:pt x="258" y="16"/>
                  </a:lnTo>
                  <a:lnTo>
                    <a:pt x="263" y="23"/>
                  </a:lnTo>
                  <a:lnTo>
                    <a:pt x="272" y="23"/>
                  </a:lnTo>
                  <a:lnTo>
                    <a:pt x="267" y="29"/>
                  </a:lnTo>
                  <a:lnTo>
                    <a:pt x="263" y="32"/>
                  </a:lnTo>
                  <a:lnTo>
                    <a:pt x="267" y="34"/>
                  </a:lnTo>
                  <a:lnTo>
                    <a:pt x="269" y="43"/>
                  </a:lnTo>
                  <a:lnTo>
                    <a:pt x="269" y="46"/>
                  </a:lnTo>
                  <a:lnTo>
                    <a:pt x="272" y="50"/>
                  </a:lnTo>
                  <a:lnTo>
                    <a:pt x="272" y="53"/>
                  </a:lnTo>
                  <a:lnTo>
                    <a:pt x="267" y="60"/>
                  </a:lnTo>
                  <a:lnTo>
                    <a:pt x="260" y="62"/>
                  </a:lnTo>
                  <a:lnTo>
                    <a:pt x="258" y="71"/>
                  </a:lnTo>
                  <a:lnTo>
                    <a:pt x="249" y="73"/>
                  </a:lnTo>
                  <a:lnTo>
                    <a:pt x="246" y="78"/>
                  </a:lnTo>
                  <a:lnTo>
                    <a:pt x="237" y="78"/>
                  </a:lnTo>
                  <a:lnTo>
                    <a:pt x="235" y="76"/>
                  </a:lnTo>
                  <a:lnTo>
                    <a:pt x="226" y="76"/>
                  </a:lnTo>
                  <a:lnTo>
                    <a:pt x="223" y="83"/>
                  </a:lnTo>
                  <a:lnTo>
                    <a:pt x="223" y="87"/>
                  </a:lnTo>
                  <a:lnTo>
                    <a:pt x="226" y="92"/>
                  </a:lnTo>
                  <a:lnTo>
                    <a:pt x="228" y="96"/>
                  </a:lnTo>
                  <a:lnTo>
                    <a:pt x="228" y="103"/>
                  </a:lnTo>
                  <a:lnTo>
                    <a:pt x="228" y="104"/>
                  </a:lnTo>
                  <a:lnTo>
                    <a:pt x="223" y="110"/>
                  </a:lnTo>
                  <a:lnTo>
                    <a:pt x="221" y="110"/>
                  </a:lnTo>
                  <a:lnTo>
                    <a:pt x="218" y="112"/>
                  </a:lnTo>
                  <a:lnTo>
                    <a:pt x="214" y="112"/>
                  </a:lnTo>
                  <a:lnTo>
                    <a:pt x="209" y="104"/>
                  </a:lnTo>
                  <a:lnTo>
                    <a:pt x="207" y="103"/>
                  </a:lnTo>
                  <a:lnTo>
                    <a:pt x="207" y="108"/>
                  </a:lnTo>
                  <a:lnTo>
                    <a:pt x="207" y="112"/>
                  </a:lnTo>
                  <a:lnTo>
                    <a:pt x="207" y="117"/>
                  </a:lnTo>
                  <a:lnTo>
                    <a:pt x="209" y="124"/>
                  </a:lnTo>
                  <a:lnTo>
                    <a:pt x="214" y="129"/>
                  </a:lnTo>
                  <a:lnTo>
                    <a:pt x="214" y="133"/>
                  </a:lnTo>
                  <a:lnTo>
                    <a:pt x="218" y="134"/>
                  </a:lnTo>
                  <a:lnTo>
                    <a:pt x="214" y="138"/>
                  </a:lnTo>
                  <a:lnTo>
                    <a:pt x="212" y="134"/>
                  </a:lnTo>
                  <a:lnTo>
                    <a:pt x="209" y="133"/>
                  </a:lnTo>
                  <a:lnTo>
                    <a:pt x="207" y="131"/>
                  </a:lnTo>
                  <a:lnTo>
                    <a:pt x="207" y="126"/>
                  </a:lnTo>
                  <a:lnTo>
                    <a:pt x="204" y="124"/>
                  </a:lnTo>
                  <a:lnTo>
                    <a:pt x="200" y="119"/>
                  </a:lnTo>
                  <a:lnTo>
                    <a:pt x="200" y="115"/>
                  </a:lnTo>
                  <a:lnTo>
                    <a:pt x="200" y="110"/>
                  </a:lnTo>
                  <a:lnTo>
                    <a:pt x="200" y="103"/>
                  </a:lnTo>
                  <a:lnTo>
                    <a:pt x="200" y="101"/>
                  </a:lnTo>
                  <a:lnTo>
                    <a:pt x="198" y="99"/>
                  </a:lnTo>
                  <a:lnTo>
                    <a:pt x="195" y="99"/>
                  </a:lnTo>
                  <a:lnTo>
                    <a:pt x="195" y="94"/>
                  </a:lnTo>
                  <a:lnTo>
                    <a:pt x="190" y="96"/>
                  </a:lnTo>
                  <a:lnTo>
                    <a:pt x="190" y="92"/>
                  </a:lnTo>
                  <a:lnTo>
                    <a:pt x="190" y="87"/>
                  </a:lnTo>
                  <a:lnTo>
                    <a:pt x="186" y="80"/>
                  </a:lnTo>
                  <a:lnTo>
                    <a:pt x="184" y="76"/>
                  </a:lnTo>
                  <a:lnTo>
                    <a:pt x="181" y="71"/>
                  </a:lnTo>
                  <a:lnTo>
                    <a:pt x="175" y="71"/>
                  </a:lnTo>
                  <a:lnTo>
                    <a:pt x="172" y="73"/>
                  </a:lnTo>
                  <a:lnTo>
                    <a:pt x="172" y="76"/>
                  </a:lnTo>
                  <a:lnTo>
                    <a:pt x="167" y="78"/>
                  </a:lnTo>
                  <a:lnTo>
                    <a:pt x="167" y="83"/>
                  </a:lnTo>
                  <a:lnTo>
                    <a:pt x="161" y="85"/>
                  </a:lnTo>
                  <a:lnTo>
                    <a:pt x="158" y="87"/>
                  </a:lnTo>
                  <a:lnTo>
                    <a:pt x="156" y="89"/>
                  </a:lnTo>
                  <a:lnTo>
                    <a:pt x="149" y="94"/>
                  </a:lnTo>
                  <a:lnTo>
                    <a:pt x="149" y="96"/>
                  </a:lnTo>
                  <a:lnTo>
                    <a:pt x="149" y="99"/>
                  </a:lnTo>
                  <a:lnTo>
                    <a:pt x="149" y="104"/>
                  </a:lnTo>
                  <a:lnTo>
                    <a:pt x="149" y="108"/>
                  </a:lnTo>
                  <a:lnTo>
                    <a:pt x="147" y="110"/>
                  </a:lnTo>
                  <a:lnTo>
                    <a:pt x="144" y="112"/>
                  </a:lnTo>
                  <a:lnTo>
                    <a:pt x="144" y="115"/>
                  </a:lnTo>
                  <a:lnTo>
                    <a:pt x="142" y="115"/>
                  </a:lnTo>
                  <a:lnTo>
                    <a:pt x="139" y="112"/>
                  </a:lnTo>
                  <a:lnTo>
                    <a:pt x="135" y="108"/>
                  </a:lnTo>
                  <a:lnTo>
                    <a:pt x="133" y="103"/>
                  </a:lnTo>
                  <a:lnTo>
                    <a:pt x="130" y="99"/>
                  </a:lnTo>
                  <a:lnTo>
                    <a:pt x="130" y="94"/>
                  </a:lnTo>
                  <a:lnTo>
                    <a:pt x="128" y="89"/>
                  </a:lnTo>
                  <a:lnTo>
                    <a:pt x="130" y="83"/>
                  </a:lnTo>
                  <a:lnTo>
                    <a:pt x="128" y="76"/>
                  </a:lnTo>
                  <a:lnTo>
                    <a:pt x="128" y="71"/>
                  </a:lnTo>
                  <a:lnTo>
                    <a:pt x="125" y="76"/>
                  </a:lnTo>
                  <a:lnTo>
                    <a:pt x="121" y="76"/>
                  </a:lnTo>
                  <a:lnTo>
                    <a:pt x="119" y="71"/>
                  </a:lnTo>
                  <a:lnTo>
                    <a:pt x="116" y="67"/>
                  </a:lnTo>
                  <a:lnTo>
                    <a:pt x="112" y="64"/>
                  </a:lnTo>
                  <a:lnTo>
                    <a:pt x="111" y="64"/>
                  </a:lnTo>
                  <a:lnTo>
                    <a:pt x="103" y="62"/>
                  </a:lnTo>
                  <a:lnTo>
                    <a:pt x="102" y="62"/>
                  </a:lnTo>
                  <a:lnTo>
                    <a:pt x="93" y="62"/>
                  </a:lnTo>
                  <a:lnTo>
                    <a:pt x="88" y="62"/>
                  </a:lnTo>
                  <a:lnTo>
                    <a:pt x="89" y="62"/>
                  </a:lnTo>
                  <a:lnTo>
                    <a:pt x="89" y="64"/>
                  </a:lnTo>
                  <a:lnTo>
                    <a:pt x="84" y="60"/>
                  </a:lnTo>
                  <a:lnTo>
                    <a:pt x="84" y="57"/>
                  </a:lnTo>
                  <a:lnTo>
                    <a:pt x="84" y="53"/>
                  </a:lnTo>
                  <a:lnTo>
                    <a:pt x="79" y="55"/>
                  </a:lnTo>
                  <a:lnTo>
                    <a:pt x="75" y="57"/>
                  </a:lnTo>
                  <a:lnTo>
                    <a:pt x="70" y="55"/>
                  </a:lnTo>
                  <a:lnTo>
                    <a:pt x="68" y="48"/>
                  </a:lnTo>
                  <a:lnTo>
                    <a:pt x="65" y="41"/>
                  </a:lnTo>
                  <a:lnTo>
                    <a:pt x="60" y="41"/>
                  </a:lnTo>
                  <a:lnTo>
                    <a:pt x="56" y="43"/>
                  </a:lnTo>
                  <a:lnTo>
                    <a:pt x="60" y="48"/>
                  </a:lnTo>
                  <a:lnTo>
                    <a:pt x="61" y="55"/>
                  </a:lnTo>
                  <a:lnTo>
                    <a:pt x="61" y="62"/>
                  </a:lnTo>
                  <a:lnTo>
                    <a:pt x="68" y="60"/>
                  </a:lnTo>
                  <a:lnTo>
                    <a:pt x="70" y="62"/>
                  </a:lnTo>
                  <a:lnTo>
                    <a:pt x="74" y="62"/>
                  </a:lnTo>
                  <a:lnTo>
                    <a:pt x="79" y="62"/>
                  </a:lnTo>
                  <a:lnTo>
                    <a:pt x="82" y="62"/>
                  </a:lnTo>
                  <a:lnTo>
                    <a:pt x="88" y="67"/>
                  </a:lnTo>
                  <a:lnTo>
                    <a:pt x="89" y="69"/>
                  </a:lnTo>
                  <a:lnTo>
                    <a:pt x="89" y="71"/>
                  </a:lnTo>
                  <a:lnTo>
                    <a:pt x="89" y="73"/>
                  </a:lnTo>
                  <a:lnTo>
                    <a:pt x="88" y="78"/>
                  </a:lnTo>
                  <a:lnTo>
                    <a:pt x="84" y="80"/>
                  </a:lnTo>
                  <a:lnTo>
                    <a:pt x="84" y="85"/>
                  </a:lnTo>
                  <a:lnTo>
                    <a:pt x="82" y="89"/>
                  </a:lnTo>
                  <a:lnTo>
                    <a:pt x="75" y="89"/>
                  </a:lnTo>
                  <a:lnTo>
                    <a:pt x="74" y="89"/>
                  </a:lnTo>
                  <a:lnTo>
                    <a:pt x="70" y="92"/>
                  </a:lnTo>
                  <a:lnTo>
                    <a:pt x="65" y="94"/>
                  </a:lnTo>
                  <a:lnTo>
                    <a:pt x="61" y="94"/>
                  </a:lnTo>
                  <a:lnTo>
                    <a:pt x="60" y="96"/>
                  </a:lnTo>
                  <a:lnTo>
                    <a:pt x="56" y="99"/>
                  </a:lnTo>
                  <a:lnTo>
                    <a:pt x="54" y="99"/>
                  </a:lnTo>
                  <a:lnTo>
                    <a:pt x="51" y="101"/>
                  </a:lnTo>
                  <a:lnTo>
                    <a:pt x="51" y="99"/>
                  </a:lnTo>
                  <a:lnTo>
                    <a:pt x="47" y="101"/>
                  </a:lnTo>
                  <a:lnTo>
                    <a:pt x="47" y="99"/>
                  </a:lnTo>
                  <a:lnTo>
                    <a:pt x="46" y="99"/>
                  </a:lnTo>
                  <a:lnTo>
                    <a:pt x="46" y="96"/>
                  </a:lnTo>
                  <a:lnTo>
                    <a:pt x="42" y="92"/>
                  </a:lnTo>
                  <a:lnTo>
                    <a:pt x="42" y="85"/>
                  </a:lnTo>
                  <a:lnTo>
                    <a:pt x="40" y="80"/>
                  </a:lnTo>
                  <a:lnTo>
                    <a:pt x="33" y="76"/>
                  </a:lnTo>
                  <a:lnTo>
                    <a:pt x="33" y="71"/>
                  </a:lnTo>
                  <a:lnTo>
                    <a:pt x="33" y="67"/>
                  </a:lnTo>
                  <a:lnTo>
                    <a:pt x="31" y="62"/>
                  </a:lnTo>
                  <a:lnTo>
                    <a:pt x="28" y="60"/>
                  </a:lnTo>
                  <a:lnTo>
                    <a:pt x="26" y="55"/>
                  </a:lnTo>
                  <a:lnTo>
                    <a:pt x="23" y="53"/>
                  </a:lnTo>
                  <a:lnTo>
                    <a:pt x="23" y="50"/>
                  </a:lnTo>
                  <a:lnTo>
                    <a:pt x="23" y="43"/>
                  </a:lnTo>
                  <a:lnTo>
                    <a:pt x="23" y="41"/>
                  </a:lnTo>
                  <a:lnTo>
                    <a:pt x="19" y="46"/>
                  </a:lnTo>
                  <a:lnTo>
                    <a:pt x="19" y="48"/>
                  </a:lnTo>
                  <a:lnTo>
                    <a:pt x="14" y="46"/>
                  </a:lnTo>
                  <a:lnTo>
                    <a:pt x="12" y="41"/>
                  </a:lnTo>
                  <a:lnTo>
                    <a:pt x="17" y="39"/>
                  </a:lnTo>
                  <a:close/>
                </a:path>
              </a:pathLst>
            </a:custGeom>
            <a:solidFill>
              <a:srgbClr val="A4CA95"/>
            </a:solidFill>
            <a:ln w="9525">
              <a:noFill/>
              <a:round/>
              <a:headEnd/>
              <a:tailEnd/>
            </a:ln>
          </p:spPr>
          <p:txBody>
            <a:bodyPr/>
            <a:lstStyle/>
            <a:p>
              <a:endParaRPr lang="en-US"/>
            </a:p>
          </p:txBody>
        </p:sp>
        <p:sp>
          <p:nvSpPr>
            <p:cNvPr id="3167" name="Freeform 888"/>
            <p:cNvSpPr>
              <a:spLocks/>
            </p:cNvSpPr>
            <p:nvPr/>
          </p:nvSpPr>
          <p:spPr bwMode="gray">
            <a:xfrm>
              <a:off x="1792" y="3504"/>
              <a:ext cx="96" cy="90"/>
            </a:xfrm>
            <a:custGeom>
              <a:avLst/>
              <a:gdLst>
                <a:gd name="T0" fmla="*/ 96 w 96"/>
                <a:gd name="T1" fmla="*/ 38 h 102"/>
                <a:gd name="T2" fmla="*/ 87 w 96"/>
                <a:gd name="T3" fmla="*/ 43 h 102"/>
                <a:gd name="T4" fmla="*/ 86 w 96"/>
                <a:gd name="T5" fmla="*/ 38 h 102"/>
                <a:gd name="T6" fmla="*/ 82 w 96"/>
                <a:gd name="T7" fmla="*/ 34 h 102"/>
                <a:gd name="T8" fmla="*/ 72 w 96"/>
                <a:gd name="T9" fmla="*/ 28 h 102"/>
                <a:gd name="T10" fmla="*/ 59 w 96"/>
                <a:gd name="T11" fmla="*/ 26 h 102"/>
                <a:gd name="T12" fmla="*/ 68 w 96"/>
                <a:gd name="T13" fmla="*/ 30 h 102"/>
                <a:gd name="T14" fmla="*/ 72 w 96"/>
                <a:gd name="T15" fmla="*/ 34 h 102"/>
                <a:gd name="T16" fmla="*/ 77 w 96"/>
                <a:gd name="T17" fmla="*/ 34 h 102"/>
                <a:gd name="T18" fmla="*/ 73 w 96"/>
                <a:gd name="T19" fmla="*/ 38 h 102"/>
                <a:gd name="T20" fmla="*/ 72 w 96"/>
                <a:gd name="T21" fmla="*/ 38 h 102"/>
                <a:gd name="T22" fmla="*/ 64 w 96"/>
                <a:gd name="T23" fmla="*/ 34 h 102"/>
                <a:gd name="T24" fmla="*/ 57 w 96"/>
                <a:gd name="T25" fmla="*/ 30 h 102"/>
                <a:gd name="T26" fmla="*/ 49 w 96"/>
                <a:gd name="T27" fmla="*/ 30 h 102"/>
                <a:gd name="T28" fmla="*/ 36 w 96"/>
                <a:gd name="T29" fmla="*/ 30 h 102"/>
                <a:gd name="T30" fmla="*/ 36 w 96"/>
                <a:gd name="T31" fmla="*/ 32 h 102"/>
                <a:gd name="T32" fmla="*/ 28 w 96"/>
                <a:gd name="T33" fmla="*/ 34 h 102"/>
                <a:gd name="T34" fmla="*/ 26 w 96"/>
                <a:gd name="T35" fmla="*/ 38 h 102"/>
                <a:gd name="T36" fmla="*/ 17 w 96"/>
                <a:gd name="T37" fmla="*/ 41 h 102"/>
                <a:gd name="T38" fmla="*/ 12 w 96"/>
                <a:gd name="T39" fmla="*/ 42 h 102"/>
                <a:gd name="T40" fmla="*/ 3 w 96"/>
                <a:gd name="T41" fmla="*/ 41 h 102"/>
                <a:gd name="T42" fmla="*/ 0 w 96"/>
                <a:gd name="T43" fmla="*/ 38 h 102"/>
                <a:gd name="T44" fmla="*/ 3 w 96"/>
                <a:gd name="T45" fmla="*/ 32 h 102"/>
                <a:gd name="T46" fmla="*/ 0 w 96"/>
                <a:gd name="T47" fmla="*/ 30 h 102"/>
                <a:gd name="T48" fmla="*/ 8 w 96"/>
                <a:gd name="T49" fmla="*/ 30 h 102"/>
                <a:gd name="T50" fmla="*/ 17 w 96"/>
                <a:gd name="T51" fmla="*/ 30 h 102"/>
                <a:gd name="T52" fmla="*/ 22 w 96"/>
                <a:gd name="T53" fmla="*/ 26 h 102"/>
                <a:gd name="T54" fmla="*/ 21 w 96"/>
                <a:gd name="T55" fmla="*/ 23 h 102"/>
                <a:gd name="T56" fmla="*/ 12 w 96"/>
                <a:gd name="T57" fmla="*/ 21 h 102"/>
                <a:gd name="T58" fmla="*/ 17 w 96"/>
                <a:gd name="T59" fmla="*/ 19 h 102"/>
                <a:gd name="T60" fmla="*/ 22 w 96"/>
                <a:gd name="T61" fmla="*/ 18 h 102"/>
                <a:gd name="T62" fmla="*/ 31 w 96"/>
                <a:gd name="T63" fmla="*/ 16 h 102"/>
                <a:gd name="T64" fmla="*/ 40 w 96"/>
                <a:gd name="T65" fmla="*/ 15 h 102"/>
                <a:gd name="T66" fmla="*/ 42 w 96"/>
                <a:gd name="T67" fmla="*/ 12 h 102"/>
                <a:gd name="T68" fmla="*/ 49 w 96"/>
                <a:gd name="T69" fmla="*/ 10 h 102"/>
                <a:gd name="T70" fmla="*/ 49 w 96"/>
                <a:gd name="T71" fmla="*/ 6 h 102"/>
                <a:gd name="T72" fmla="*/ 54 w 96"/>
                <a:gd name="T73" fmla="*/ 3 h 102"/>
                <a:gd name="T74" fmla="*/ 54 w 96"/>
                <a:gd name="T75" fmla="*/ 4 h 102"/>
                <a:gd name="T76" fmla="*/ 59 w 96"/>
                <a:gd name="T77" fmla="*/ 9 h 102"/>
                <a:gd name="T78" fmla="*/ 68 w 96"/>
                <a:gd name="T79" fmla="*/ 9 h 102"/>
                <a:gd name="T80" fmla="*/ 79 w 96"/>
                <a:gd name="T81" fmla="*/ 8 h 102"/>
                <a:gd name="T82" fmla="*/ 86 w 96"/>
                <a:gd name="T83" fmla="*/ 8 h 102"/>
                <a:gd name="T84" fmla="*/ 87 w 96"/>
                <a:gd name="T85" fmla="*/ 4 h 102"/>
                <a:gd name="T86" fmla="*/ 96 w 96"/>
                <a:gd name="T87" fmla="*/ 38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
                <a:gd name="T133" fmla="*/ 0 h 102"/>
                <a:gd name="T134" fmla="*/ 96 w 96"/>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 h="102">
                  <a:moveTo>
                    <a:pt x="96" y="90"/>
                  </a:moveTo>
                  <a:lnTo>
                    <a:pt x="96" y="91"/>
                  </a:lnTo>
                  <a:lnTo>
                    <a:pt x="96" y="93"/>
                  </a:lnTo>
                  <a:lnTo>
                    <a:pt x="96" y="98"/>
                  </a:lnTo>
                  <a:lnTo>
                    <a:pt x="94" y="100"/>
                  </a:lnTo>
                  <a:lnTo>
                    <a:pt x="87" y="102"/>
                  </a:lnTo>
                  <a:lnTo>
                    <a:pt x="91" y="97"/>
                  </a:lnTo>
                  <a:lnTo>
                    <a:pt x="91" y="93"/>
                  </a:lnTo>
                  <a:lnTo>
                    <a:pt x="86" y="91"/>
                  </a:lnTo>
                  <a:lnTo>
                    <a:pt x="86" y="90"/>
                  </a:lnTo>
                  <a:lnTo>
                    <a:pt x="86" y="84"/>
                  </a:lnTo>
                  <a:lnTo>
                    <a:pt x="82" y="83"/>
                  </a:lnTo>
                  <a:lnTo>
                    <a:pt x="79" y="77"/>
                  </a:lnTo>
                  <a:lnTo>
                    <a:pt x="73" y="74"/>
                  </a:lnTo>
                  <a:lnTo>
                    <a:pt x="72" y="67"/>
                  </a:lnTo>
                  <a:lnTo>
                    <a:pt x="68" y="61"/>
                  </a:lnTo>
                  <a:lnTo>
                    <a:pt x="63" y="60"/>
                  </a:lnTo>
                  <a:lnTo>
                    <a:pt x="59" y="61"/>
                  </a:lnTo>
                  <a:lnTo>
                    <a:pt x="63" y="63"/>
                  </a:lnTo>
                  <a:lnTo>
                    <a:pt x="64" y="68"/>
                  </a:lnTo>
                  <a:lnTo>
                    <a:pt x="68" y="74"/>
                  </a:lnTo>
                  <a:lnTo>
                    <a:pt x="72" y="76"/>
                  </a:lnTo>
                  <a:lnTo>
                    <a:pt x="72" y="77"/>
                  </a:lnTo>
                  <a:lnTo>
                    <a:pt x="72" y="79"/>
                  </a:lnTo>
                  <a:lnTo>
                    <a:pt x="73" y="83"/>
                  </a:lnTo>
                  <a:lnTo>
                    <a:pt x="77" y="83"/>
                  </a:lnTo>
                  <a:lnTo>
                    <a:pt x="77" y="84"/>
                  </a:lnTo>
                  <a:lnTo>
                    <a:pt x="77" y="86"/>
                  </a:lnTo>
                  <a:lnTo>
                    <a:pt x="73" y="86"/>
                  </a:lnTo>
                  <a:lnTo>
                    <a:pt x="73" y="90"/>
                  </a:lnTo>
                  <a:lnTo>
                    <a:pt x="72" y="91"/>
                  </a:lnTo>
                  <a:lnTo>
                    <a:pt x="72" y="93"/>
                  </a:lnTo>
                  <a:lnTo>
                    <a:pt x="72" y="90"/>
                  </a:lnTo>
                  <a:lnTo>
                    <a:pt x="72" y="86"/>
                  </a:lnTo>
                  <a:lnTo>
                    <a:pt x="68" y="84"/>
                  </a:lnTo>
                  <a:lnTo>
                    <a:pt x="64" y="83"/>
                  </a:lnTo>
                  <a:lnTo>
                    <a:pt x="63" y="79"/>
                  </a:lnTo>
                  <a:lnTo>
                    <a:pt x="59" y="77"/>
                  </a:lnTo>
                  <a:lnTo>
                    <a:pt x="57" y="70"/>
                  </a:lnTo>
                  <a:lnTo>
                    <a:pt x="54" y="68"/>
                  </a:lnTo>
                  <a:lnTo>
                    <a:pt x="50" y="68"/>
                  </a:lnTo>
                  <a:lnTo>
                    <a:pt x="49" y="70"/>
                  </a:lnTo>
                  <a:lnTo>
                    <a:pt x="45" y="74"/>
                  </a:lnTo>
                  <a:lnTo>
                    <a:pt x="42" y="74"/>
                  </a:lnTo>
                  <a:lnTo>
                    <a:pt x="36" y="70"/>
                  </a:lnTo>
                  <a:lnTo>
                    <a:pt x="36" y="74"/>
                  </a:lnTo>
                  <a:lnTo>
                    <a:pt x="36" y="76"/>
                  </a:lnTo>
                  <a:lnTo>
                    <a:pt x="36" y="77"/>
                  </a:lnTo>
                  <a:lnTo>
                    <a:pt x="35" y="77"/>
                  </a:lnTo>
                  <a:lnTo>
                    <a:pt x="31" y="79"/>
                  </a:lnTo>
                  <a:lnTo>
                    <a:pt x="28" y="79"/>
                  </a:lnTo>
                  <a:lnTo>
                    <a:pt x="26" y="83"/>
                  </a:lnTo>
                  <a:lnTo>
                    <a:pt x="26" y="86"/>
                  </a:lnTo>
                  <a:lnTo>
                    <a:pt x="26" y="90"/>
                  </a:lnTo>
                  <a:lnTo>
                    <a:pt x="22" y="93"/>
                  </a:lnTo>
                  <a:lnTo>
                    <a:pt x="21" y="97"/>
                  </a:lnTo>
                  <a:lnTo>
                    <a:pt x="17" y="97"/>
                  </a:lnTo>
                  <a:lnTo>
                    <a:pt x="14" y="97"/>
                  </a:lnTo>
                  <a:lnTo>
                    <a:pt x="12" y="98"/>
                  </a:lnTo>
                  <a:lnTo>
                    <a:pt x="12" y="100"/>
                  </a:lnTo>
                  <a:lnTo>
                    <a:pt x="8" y="97"/>
                  </a:lnTo>
                  <a:lnTo>
                    <a:pt x="7" y="97"/>
                  </a:lnTo>
                  <a:lnTo>
                    <a:pt x="3" y="97"/>
                  </a:lnTo>
                  <a:lnTo>
                    <a:pt x="0" y="98"/>
                  </a:lnTo>
                  <a:lnTo>
                    <a:pt x="0" y="91"/>
                  </a:lnTo>
                  <a:lnTo>
                    <a:pt x="0" y="90"/>
                  </a:lnTo>
                  <a:lnTo>
                    <a:pt x="0" y="84"/>
                  </a:lnTo>
                  <a:lnTo>
                    <a:pt x="3" y="79"/>
                  </a:lnTo>
                  <a:lnTo>
                    <a:pt x="3" y="77"/>
                  </a:lnTo>
                  <a:lnTo>
                    <a:pt x="0" y="77"/>
                  </a:lnTo>
                  <a:lnTo>
                    <a:pt x="0" y="76"/>
                  </a:lnTo>
                  <a:lnTo>
                    <a:pt x="0" y="70"/>
                  </a:lnTo>
                  <a:lnTo>
                    <a:pt x="3" y="68"/>
                  </a:lnTo>
                  <a:lnTo>
                    <a:pt x="7" y="68"/>
                  </a:lnTo>
                  <a:lnTo>
                    <a:pt x="8" y="70"/>
                  </a:lnTo>
                  <a:lnTo>
                    <a:pt x="12" y="70"/>
                  </a:lnTo>
                  <a:lnTo>
                    <a:pt x="14" y="70"/>
                  </a:lnTo>
                  <a:lnTo>
                    <a:pt x="17" y="70"/>
                  </a:lnTo>
                  <a:lnTo>
                    <a:pt x="21" y="70"/>
                  </a:lnTo>
                  <a:lnTo>
                    <a:pt x="21" y="67"/>
                  </a:lnTo>
                  <a:lnTo>
                    <a:pt x="22" y="63"/>
                  </a:lnTo>
                  <a:lnTo>
                    <a:pt x="21" y="60"/>
                  </a:lnTo>
                  <a:lnTo>
                    <a:pt x="21" y="56"/>
                  </a:lnTo>
                  <a:lnTo>
                    <a:pt x="21" y="54"/>
                  </a:lnTo>
                  <a:lnTo>
                    <a:pt x="17" y="53"/>
                  </a:lnTo>
                  <a:lnTo>
                    <a:pt x="14" y="51"/>
                  </a:lnTo>
                  <a:lnTo>
                    <a:pt x="12" y="51"/>
                  </a:lnTo>
                  <a:lnTo>
                    <a:pt x="14" y="49"/>
                  </a:lnTo>
                  <a:lnTo>
                    <a:pt x="14" y="46"/>
                  </a:lnTo>
                  <a:lnTo>
                    <a:pt x="17" y="46"/>
                  </a:lnTo>
                  <a:lnTo>
                    <a:pt x="21" y="44"/>
                  </a:lnTo>
                  <a:lnTo>
                    <a:pt x="22" y="42"/>
                  </a:lnTo>
                  <a:lnTo>
                    <a:pt x="22" y="44"/>
                  </a:lnTo>
                  <a:lnTo>
                    <a:pt x="26" y="42"/>
                  </a:lnTo>
                  <a:lnTo>
                    <a:pt x="28" y="42"/>
                  </a:lnTo>
                  <a:lnTo>
                    <a:pt x="31" y="38"/>
                  </a:lnTo>
                  <a:lnTo>
                    <a:pt x="35" y="35"/>
                  </a:lnTo>
                  <a:lnTo>
                    <a:pt x="36" y="35"/>
                  </a:lnTo>
                  <a:lnTo>
                    <a:pt x="40" y="35"/>
                  </a:lnTo>
                  <a:lnTo>
                    <a:pt x="40" y="28"/>
                  </a:lnTo>
                  <a:lnTo>
                    <a:pt x="42" y="28"/>
                  </a:lnTo>
                  <a:lnTo>
                    <a:pt x="42" y="30"/>
                  </a:lnTo>
                  <a:lnTo>
                    <a:pt x="45" y="28"/>
                  </a:lnTo>
                  <a:lnTo>
                    <a:pt x="45" y="23"/>
                  </a:lnTo>
                  <a:lnTo>
                    <a:pt x="49" y="23"/>
                  </a:lnTo>
                  <a:lnTo>
                    <a:pt x="50" y="21"/>
                  </a:lnTo>
                  <a:lnTo>
                    <a:pt x="50" y="19"/>
                  </a:lnTo>
                  <a:lnTo>
                    <a:pt x="49" y="14"/>
                  </a:lnTo>
                  <a:lnTo>
                    <a:pt x="49" y="10"/>
                  </a:lnTo>
                  <a:lnTo>
                    <a:pt x="50" y="7"/>
                  </a:lnTo>
                  <a:lnTo>
                    <a:pt x="54" y="3"/>
                  </a:lnTo>
                  <a:lnTo>
                    <a:pt x="57" y="0"/>
                  </a:lnTo>
                  <a:lnTo>
                    <a:pt x="57" y="5"/>
                  </a:lnTo>
                  <a:lnTo>
                    <a:pt x="54" y="10"/>
                  </a:lnTo>
                  <a:lnTo>
                    <a:pt x="57" y="14"/>
                  </a:lnTo>
                  <a:lnTo>
                    <a:pt x="57" y="19"/>
                  </a:lnTo>
                  <a:lnTo>
                    <a:pt x="59" y="21"/>
                  </a:lnTo>
                  <a:lnTo>
                    <a:pt x="63" y="21"/>
                  </a:lnTo>
                  <a:lnTo>
                    <a:pt x="64" y="19"/>
                  </a:lnTo>
                  <a:lnTo>
                    <a:pt x="68" y="21"/>
                  </a:lnTo>
                  <a:lnTo>
                    <a:pt x="72" y="17"/>
                  </a:lnTo>
                  <a:lnTo>
                    <a:pt x="77" y="19"/>
                  </a:lnTo>
                  <a:lnTo>
                    <a:pt x="79" y="19"/>
                  </a:lnTo>
                  <a:lnTo>
                    <a:pt x="82" y="17"/>
                  </a:lnTo>
                  <a:lnTo>
                    <a:pt x="82" y="19"/>
                  </a:lnTo>
                  <a:lnTo>
                    <a:pt x="86" y="19"/>
                  </a:lnTo>
                  <a:lnTo>
                    <a:pt x="86" y="17"/>
                  </a:lnTo>
                  <a:lnTo>
                    <a:pt x="87" y="12"/>
                  </a:lnTo>
                  <a:lnTo>
                    <a:pt x="87" y="7"/>
                  </a:lnTo>
                  <a:lnTo>
                    <a:pt x="94" y="3"/>
                  </a:lnTo>
                  <a:lnTo>
                    <a:pt x="94" y="7"/>
                  </a:lnTo>
                  <a:lnTo>
                    <a:pt x="96" y="90"/>
                  </a:lnTo>
                  <a:close/>
                </a:path>
              </a:pathLst>
            </a:custGeom>
            <a:solidFill>
              <a:srgbClr val="A4CA95"/>
            </a:solidFill>
            <a:ln w="9525">
              <a:noFill/>
              <a:round/>
              <a:headEnd/>
              <a:tailEnd/>
            </a:ln>
          </p:spPr>
          <p:txBody>
            <a:bodyPr/>
            <a:lstStyle/>
            <a:p>
              <a:endParaRPr lang="en-US"/>
            </a:p>
          </p:txBody>
        </p:sp>
        <p:sp>
          <p:nvSpPr>
            <p:cNvPr id="3168" name="Freeform 889"/>
            <p:cNvSpPr>
              <a:spLocks/>
            </p:cNvSpPr>
            <p:nvPr/>
          </p:nvSpPr>
          <p:spPr bwMode="gray">
            <a:xfrm>
              <a:off x="1804" y="3504"/>
              <a:ext cx="23" cy="43"/>
            </a:xfrm>
            <a:custGeom>
              <a:avLst/>
              <a:gdLst>
                <a:gd name="T0" fmla="*/ 9 w 23"/>
                <a:gd name="T1" fmla="*/ 18 h 49"/>
                <a:gd name="T2" fmla="*/ 2 w 23"/>
                <a:gd name="T3" fmla="*/ 19 h 49"/>
                <a:gd name="T4" fmla="*/ 5 w 23"/>
                <a:gd name="T5" fmla="*/ 18 h 49"/>
                <a:gd name="T6" fmla="*/ 9 w 23"/>
                <a:gd name="T7" fmla="*/ 17 h 49"/>
                <a:gd name="T8" fmla="*/ 9 w 23"/>
                <a:gd name="T9" fmla="*/ 15 h 49"/>
                <a:gd name="T10" fmla="*/ 5 w 23"/>
                <a:gd name="T11" fmla="*/ 15 h 49"/>
                <a:gd name="T12" fmla="*/ 5 w 23"/>
                <a:gd name="T13" fmla="*/ 14 h 49"/>
                <a:gd name="T14" fmla="*/ 9 w 23"/>
                <a:gd name="T15" fmla="*/ 14 h 49"/>
                <a:gd name="T16" fmla="*/ 10 w 23"/>
                <a:gd name="T17" fmla="*/ 12 h 49"/>
                <a:gd name="T18" fmla="*/ 10 w 23"/>
                <a:gd name="T19" fmla="*/ 11 h 49"/>
                <a:gd name="T20" fmla="*/ 10 w 23"/>
                <a:gd name="T21" fmla="*/ 11 h 49"/>
                <a:gd name="T22" fmla="*/ 9 w 23"/>
                <a:gd name="T23" fmla="*/ 10 h 49"/>
                <a:gd name="T24" fmla="*/ 9 w 23"/>
                <a:gd name="T25" fmla="*/ 9 h 49"/>
                <a:gd name="T26" fmla="*/ 5 w 23"/>
                <a:gd name="T27" fmla="*/ 9 h 49"/>
                <a:gd name="T28" fmla="*/ 5 w 23"/>
                <a:gd name="T29" fmla="*/ 7 h 49"/>
                <a:gd name="T30" fmla="*/ 2 w 23"/>
                <a:gd name="T31" fmla="*/ 7 h 49"/>
                <a:gd name="T32" fmla="*/ 5 w 23"/>
                <a:gd name="T33" fmla="*/ 6 h 49"/>
                <a:gd name="T34" fmla="*/ 2 w 23"/>
                <a:gd name="T35" fmla="*/ 5 h 49"/>
                <a:gd name="T36" fmla="*/ 0 w 23"/>
                <a:gd name="T37" fmla="*/ 5 h 49"/>
                <a:gd name="T38" fmla="*/ 2 w 23"/>
                <a:gd name="T39" fmla="*/ 4 h 49"/>
                <a:gd name="T40" fmla="*/ 5 w 23"/>
                <a:gd name="T41" fmla="*/ 3 h 49"/>
                <a:gd name="T42" fmla="*/ 10 w 23"/>
                <a:gd name="T43" fmla="*/ 0 h 49"/>
                <a:gd name="T44" fmla="*/ 10 w 23"/>
                <a:gd name="T45" fmla="*/ 3 h 49"/>
                <a:gd name="T46" fmla="*/ 5 w 23"/>
                <a:gd name="T47" fmla="*/ 4 h 49"/>
                <a:gd name="T48" fmla="*/ 14 w 23"/>
                <a:gd name="T49" fmla="*/ 4 h 49"/>
                <a:gd name="T50" fmla="*/ 16 w 23"/>
                <a:gd name="T51" fmla="*/ 4 h 49"/>
                <a:gd name="T52" fmla="*/ 14 w 23"/>
                <a:gd name="T53" fmla="*/ 5 h 49"/>
                <a:gd name="T54" fmla="*/ 10 w 23"/>
                <a:gd name="T55" fmla="*/ 7 h 49"/>
                <a:gd name="T56" fmla="*/ 14 w 23"/>
                <a:gd name="T57" fmla="*/ 8 h 49"/>
                <a:gd name="T58" fmla="*/ 16 w 23"/>
                <a:gd name="T59" fmla="*/ 9 h 49"/>
                <a:gd name="T60" fmla="*/ 19 w 23"/>
                <a:gd name="T61" fmla="*/ 9 h 49"/>
                <a:gd name="T62" fmla="*/ 23 w 23"/>
                <a:gd name="T63" fmla="*/ 10 h 49"/>
                <a:gd name="T64" fmla="*/ 23 w 23"/>
                <a:gd name="T65" fmla="*/ 11 h 49"/>
                <a:gd name="T66" fmla="*/ 19 w 23"/>
                <a:gd name="T67" fmla="*/ 11 h 49"/>
                <a:gd name="T68" fmla="*/ 19 w 23"/>
                <a:gd name="T69" fmla="*/ 12 h 49"/>
                <a:gd name="T70" fmla="*/ 23 w 23"/>
                <a:gd name="T71" fmla="*/ 14 h 49"/>
                <a:gd name="T72" fmla="*/ 23 w 23"/>
                <a:gd name="T73" fmla="*/ 15 h 49"/>
                <a:gd name="T74" fmla="*/ 23 w 23"/>
                <a:gd name="T75" fmla="*/ 15 h 49"/>
                <a:gd name="T76" fmla="*/ 19 w 23"/>
                <a:gd name="T77" fmla="*/ 15 h 49"/>
                <a:gd name="T78" fmla="*/ 23 w 23"/>
                <a:gd name="T79" fmla="*/ 18 h 49"/>
                <a:gd name="T80" fmla="*/ 19 w 23"/>
                <a:gd name="T81" fmla="*/ 18 h 49"/>
                <a:gd name="T82" fmla="*/ 14 w 23"/>
                <a:gd name="T83" fmla="*/ 18 h 49"/>
                <a:gd name="T84" fmla="*/ 10 w 23"/>
                <a:gd name="T85" fmla="*/ 18 h 49"/>
                <a:gd name="T86" fmla="*/ 9 w 23"/>
                <a:gd name="T87" fmla="*/ 18 h 49"/>
                <a:gd name="T88" fmla="*/ 9 w 23"/>
                <a:gd name="T89" fmla="*/ 18 h 49"/>
                <a:gd name="T90" fmla="*/ 5 w 23"/>
                <a:gd name="T91" fmla="*/ 18 h 49"/>
                <a:gd name="T92" fmla="*/ 2 w 23"/>
                <a:gd name="T93" fmla="*/ 18 h 49"/>
                <a:gd name="T94" fmla="*/ 2 w 23"/>
                <a:gd name="T95" fmla="*/ 19 h 49"/>
                <a:gd name="T96" fmla="*/ 9 w 23"/>
                <a:gd name="T97" fmla="*/ 18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
                <a:gd name="T148" fmla="*/ 0 h 49"/>
                <a:gd name="T149" fmla="*/ 23 w 23"/>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 h="49">
                  <a:moveTo>
                    <a:pt x="9" y="46"/>
                  </a:moveTo>
                  <a:lnTo>
                    <a:pt x="2" y="49"/>
                  </a:lnTo>
                  <a:lnTo>
                    <a:pt x="5" y="44"/>
                  </a:lnTo>
                  <a:lnTo>
                    <a:pt x="9" y="42"/>
                  </a:lnTo>
                  <a:lnTo>
                    <a:pt x="9" y="38"/>
                  </a:lnTo>
                  <a:lnTo>
                    <a:pt x="5" y="37"/>
                  </a:lnTo>
                  <a:lnTo>
                    <a:pt x="5" y="35"/>
                  </a:lnTo>
                  <a:lnTo>
                    <a:pt x="9" y="35"/>
                  </a:lnTo>
                  <a:lnTo>
                    <a:pt x="10" y="31"/>
                  </a:lnTo>
                  <a:lnTo>
                    <a:pt x="10" y="28"/>
                  </a:lnTo>
                  <a:lnTo>
                    <a:pt x="10" y="26"/>
                  </a:lnTo>
                  <a:lnTo>
                    <a:pt x="9" y="23"/>
                  </a:lnTo>
                  <a:lnTo>
                    <a:pt x="9" y="21"/>
                  </a:lnTo>
                  <a:lnTo>
                    <a:pt x="5" y="21"/>
                  </a:lnTo>
                  <a:lnTo>
                    <a:pt x="5" y="17"/>
                  </a:lnTo>
                  <a:lnTo>
                    <a:pt x="2" y="17"/>
                  </a:lnTo>
                  <a:lnTo>
                    <a:pt x="5" y="14"/>
                  </a:lnTo>
                  <a:lnTo>
                    <a:pt x="2" y="12"/>
                  </a:lnTo>
                  <a:lnTo>
                    <a:pt x="0" y="12"/>
                  </a:lnTo>
                  <a:lnTo>
                    <a:pt x="2" y="7"/>
                  </a:lnTo>
                  <a:lnTo>
                    <a:pt x="5" y="3"/>
                  </a:lnTo>
                  <a:lnTo>
                    <a:pt x="10" y="0"/>
                  </a:lnTo>
                  <a:lnTo>
                    <a:pt x="10" y="3"/>
                  </a:lnTo>
                  <a:lnTo>
                    <a:pt x="5" y="10"/>
                  </a:lnTo>
                  <a:lnTo>
                    <a:pt x="14" y="7"/>
                  </a:lnTo>
                  <a:lnTo>
                    <a:pt x="16" y="7"/>
                  </a:lnTo>
                  <a:lnTo>
                    <a:pt x="14" y="12"/>
                  </a:lnTo>
                  <a:lnTo>
                    <a:pt x="10" y="17"/>
                  </a:lnTo>
                  <a:lnTo>
                    <a:pt x="14" y="19"/>
                  </a:lnTo>
                  <a:lnTo>
                    <a:pt x="16" y="21"/>
                  </a:lnTo>
                  <a:lnTo>
                    <a:pt x="19" y="21"/>
                  </a:lnTo>
                  <a:lnTo>
                    <a:pt x="23" y="23"/>
                  </a:lnTo>
                  <a:lnTo>
                    <a:pt x="23" y="26"/>
                  </a:lnTo>
                  <a:lnTo>
                    <a:pt x="19" y="28"/>
                  </a:lnTo>
                  <a:lnTo>
                    <a:pt x="19" y="31"/>
                  </a:lnTo>
                  <a:lnTo>
                    <a:pt x="23" y="35"/>
                  </a:lnTo>
                  <a:lnTo>
                    <a:pt x="23" y="37"/>
                  </a:lnTo>
                  <a:lnTo>
                    <a:pt x="23" y="38"/>
                  </a:lnTo>
                  <a:lnTo>
                    <a:pt x="19" y="38"/>
                  </a:lnTo>
                  <a:lnTo>
                    <a:pt x="23" y="44"/>
                  </a:lnTo>
                  <a:lnTo>
                    <a:pt x="19" y="44"/>
                  </a:lnTo>
                  <a:lnTo>
                    <a:pt x="14" y="44"/>
                  </a:lnTo>
                  <a:lnTo>
                    <a:pt x="10" y="44"/>
                  </a:lnTo>
                  <a:lnTo>
                    <a:pt x="9" y="44"/>
                  </a:lnTo>
                  <a:lnTo>
                    <a:pt x="9" y="46"/>
                  </a:lnTo>
                  <a:lnTo>
                    <a:pt x="5" y="46"/>
                  </a:lnTo>
                  <a:lnTo>
                    <a:pt x="2" y="46"/>
                  </a:lnTo>
                  <a:lnTo>
                    <a:pt x="2" y="49"/>
                  </a:lnTo>
                  <a:lnTo>
                    <a:pt x="9" y="46"/>
                  </a:lnTo>
                  <a:close/>
                </a:path>
              </a:pathLst>
            </a:custGeom>
            <a:solidFill>
              <a:srgbClr val="A4CA95"/>
            </a:solidFill>
            <a:ln w="9525">
              <a:noFill/>
              <a:round/>
              <a:headEnd/>
              <a:tailEnd/>
            </a:ln>
          </p:spPr>
          <p:txBody>
            <a:bodyPr/>
            <a:lstStyle/>
            <a:p>
              <a:endParaRPr lang="en-US"/>
            </a:p>
          </p:txBody>
        </p:sp>
        <p:sp>
          <p:nvSpPr>
            <p:cNvPr id="3169" name="Freeform 890"/>
            <p:cNvSpPr>
              <a:spLocks/>
            </p:cNvSpPr>
            <p:nvPr/>
          </p:nvSpPr>
          <p:spPr bwMode="gray">
            <a:xfrm>
              <a:off x="1792" y="3521"/>
              <a:ext cx="14" cy="20"/>
            </a:xfrm>
            <a:custGeom>
              <a:avLst/>
              <a:gdLst>
                <a:gd name="T0" fmla="*/ 8 w 14"/>
                <a:gd name="T1" fmla="*/ 8 h 23"/>
                <a:gd name="T2" fmla="*/ 8 w 14"/>
                <a:gd name="T3" fmla="*/ 7 h 23"/>
                <a:gd name="T4" fmla="*/ 12 w 14"/>
                <a:gd name="T5" fmla="*/ 6 h 23"/>
                <a:gd name="T6" fmla="*/ 12 w 14"/>
                <a:gd name="T7" fmla="*/ 4 h 23"/>
                <a:gd name="T8" fmla="*/ 14 w 14"/>
                <a:gd name="T9" fmla="*/ 3 h 23"/>
                <a:gd name="T10" fmla="*/ 14 w 14"/>
                <a:gd name="T11" fmla="*/ 3 h 23"/>
                <a:gd name="T12" fmla="*/ 14 w 14"/>
                <a:gd name="T13" fmla="*/ 2 h 23"/>
                <a:gd name="T14" fmla="*/ 12 w 14"/>
                <a:gd name="T15" fmla="*/ 0 h 23"/>
                <a:gd name="T16" fmla="*/ 8 w 14"/>
                <a:gd name="T17" fmla="*/ 2 h 23"/>
                <a:gd name="T18" fmla="*/ 3 w 14"/>
                <a:gd name="T19" fmla="*/ 3 h 23"/>
                <a:gd name="T20" fmla="*/ 3 w 14"/>
                <a:gd name="T21" fmla="*/ 3 h 23"/>
                <a:gd name="T22" fmla="*/ 0 w 14"/>
                <a:gd name="T23" fmla="*/ 6 h 23"/>
                <a:gd name="T24" fmla="*/ 0 w 14"/>
                <a:gd name="T25" fmla="*/ 9 h 23"/>
                <a:gd name="T26" fmla="*/ 3 w 14"/>
                <a:gd name="T27" fmla="*/ 9 h 23"/>
                <a:gd name="T28" fmla="*/ 8 w 14"/>
                <a:gd name="T29" fmla="*/ 7 h 23"/>
                <a:gd name="T30" fmla="*/ 12 w 14"/>
                <a:gd name="T31" fmla="*/ 7 h 23"/>
                <a:gd name="T32" fmla="*/ 14 w 14"/>
                <a:gd name="T33" fmla="*/ 6 h 23"/>
                <a:gd name="T34" fmla="*/ 8 w 14"/>
                <a:gd name="T35" fmla="*/ 8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3"/>
                <a:gd name="T56" fmla="*/ 14 w 1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3">
                  <a:moveTo>
                    <a:pt x="8" y="19"/>
                  </a:moveTo>
                  <a:lnTo>
                    <a:pt x="8" y="18"/>
                  </a:lnTo>
                  <a:lnTo>
                    <a:pt x="12" y="16"/>
                  </a:lnTo>
                  <a:lnTo>
                    <a:pt x="12" y="12"/>
                  </a:lnTo>
                  <a:lnTo>
                    <a:pt x="14" y="9"/>
                  </a:lnTo>
                  <a:lnTo>
                    <a:pt x="14" y="4"/>
                  </a:lnTo>
                  <a:lnTo>
                    <a:pt x="14" y="2"/>
                  </a:lnTo>
                  <a:lnTo>
                    <a:pt x="12" y="0"/>
                  </a:lnTo>
                  <a:lnTo>
                    <a:pt x="8" y="2"/>
                  </a:lnTo>
                  <a:lnTo>
                    <a:pt x="3" y="4"/>
                  </a:lnTo>
                  <a:lnTo>
                    <a:pt x="3" y="7"/>
                  </a:lnTo>
                  <a:lnTo>
                    <a:pt x="0" y="16"/>
                  </a:lnTo>
                  <a:lnTo>
                    <a:pt x="0" y="23"/>
                  </a:lnTo>
                  <a:lnTo>
                    <a:pt x="3" y="23"/>
                  </a:lnTo>
                  <a:lnTo>
                    <a:pt x="8" y="18"/>
                  </a:lnTo>
                  <a:lnTo>
                    <a:pt x="12" y="18"/>
                  </a:lnTo>
                  <a:lnTo>
                    <a:pt x="14" y="16"/>
                  </a:lnTo>
                  <a:lnTo>
                    <a:pt x="8" y="19"/>
                  </a:lnTo>
                  <a:close/>
                </a:path>
              </a:pathLst>
            </a:custGeom>
            <a:solidFill>
              <a:srgbClr val="A4CA95"/>
            </a:solidFill>
            <a:ln w="9525">
              <a:noFill/>
              <a:round/>
              <a:headEnd/>
              <a:tailEnd/>
            </a:ln>
          </p:spPr>
          <p:txBody>
            <a:bodyPr/>
            <a:lstStyle/>
            <a:p>
              <a:endParaRPr lang="en-US"/>
            </a:p>
          </p:txBody>
        </p:sp>
        <p:sp>
          <p:nvSpPr>
            <p:cNvPr id="3170" name="Freeform 891"/>
            <p:cNvSpPr>
              <a:spLocks/>
            </p:cNvSpPr>
            <p:nvPr/>
          </p:nvSpPr>
          <p:spPr bwMode="gray">
            <a:xfrm>
              <a:off x="1841" y="3425"/>
              <a:ext cx="89" cy="96"/>
            </a:xfrm>
            <a:custGeom>
              <a:avLst/>
              <a:gdLst>
                <a:gd name="T0" fmla="*/ 45 w 89"/>
                <a:gd name="T1" fmla="*/ 39 h 109"/>
                <a:gd name="T2" fmla="*/ 51 w 89"/>
                <a:gd name="T3" fmla="*/ 39 h 109"/>
                <a:gd name="T4" fmla="*/ 56 w 89"/>
                <a:gd name="T5" fmla="*/ 37 h 109"/>
                <a:gd name="T6" fmla="*/ 65 w 89"/>
                <a:gd name="T7" fmla="*/ 37 h 109"/>
                <a:gd name="T8" fmla="*/ 65 w 89"/>
                <a:gd name="T9" fmla="*/ 34 h 109"/>
                <a:gd name="T10" fmla="*/ 65 w 89"/>
                <a:gd name="T11" fmla="*/ 33 h 109"/>
                <a:gd name="T12" fmla="*/ 56 w 89"/>
                <a:gd name="T13" fmla="*/ 33 h 109"/>
                <a:gd name="T14" fmla="*/ 51 w 89"/>
                <a:gd name="T15" fmla="*/ 34 h 109"/>
                <a:gd name="T16" fmla="*/ 47 w 89"/>
                <a:gd name="T17" fmla="*/ 30 h 109"/>
                <a:gd name="T18" fmla="*/ 45 w 89"/>
                <a:gd name="T19" fmla="*/ 28 h 109"/>
                <a:gd name="T20" fmla="*/ 56 w 89"/>
                <a:gd name="T21" fmla="*/ 23 h 109"/>
                <a:gd name="T22" fmla="*/ 52 w 89"/>
                <a:gd name="T23" fmla="*/ 18 h 109"/>
                <a:gd name="T24" fmla="*/ 45 w 89"/>
                <a:gd name="T25" fmla="*/ 20 h 109"/>
                <a:gd name="T26" fmla="*/ 37 w 89"/>
                <a:gd name="T27" fmla="*/ 26 h 109"/>
                <a:gd name="T28" fmla="*/ 33 w 89"/>
                <a:gd name="T29" fmla="*/ 28 h 109"/>
                <a:gd name="T30" fmla="*/ 30 w 89"/>
                <a:gd name="T31" fmla="*/ 32 h 109"/>
                <a:gd name="T32" fmla="*/ 37 w 89"/>
                <a:gd name="T33" fmla="*/ 36 h 109"/>
                <a:gd name="T34" fmla="*/ 33 w 89"/>
                <a:gd name="T35" fmla="*/ 37 h 109"/>
                <a:gd name="T36" fmla="*/ 30 w 89"/>
                <a:gd name="T37" fmla="*/ 42 h 109"/>
                <a:gd name="T38" fmla="*/ 28 w 89"/>
                <a:gd name="T39" fmla="*/ 43 h 109"/>
                <a:gd name="T40" fmla="*/ 23 w 89"/>
                <a:gd name="T41" fmla="*/ 45 h 109"/>
                <a:gd name="T42" fmla="*/ 19 w 89"/>
                <a:gd name="T43" fmla="*/ 42 h 109"/>
                <a:gd name="T44" fmla="*/ 15 w 89"/>
                <a:gd name="T45" fmla="*/ 37 h 109"/>
                <a:gd name="T46" fmla="*/ 10 w 89"/>
                <a:gd name="T47" fmla="*/ 37 h 109"/>
                <a:gd name="T48" fmla="*/ 5 w 89"/>
                <a:gd name="T49" fmla="*/ 37 h 109"/>
                <a:gd name="T50" fmla="*/ 0 w 89"/>
                <a:gd name="T51" fmla="*/ 37 h 109"/>
                <a:gd name="T52" fmla="*/ 0 w 89"/>
                <a:gd name="T53" fmla="*/ 33 h 109"/>
                <a:gd name="T54" fmla="*/ 0 w 89"/>
                <a:gd name="T55" fmla="*/ 30 h 109"/>
                <a:gd name="T56" fmla="*/ 5 w 89"/>
                <a:gd name="T57" fmla="*/ 26 h 109"/>
                <a:gd name="T58" fmla="*/ 14 w 89"/>
                <a:gd name="T59" fmla="*/ 26 h 109"/>
                <a:gd name="T60" fmla="*/ 14 w 89"/>
                <a:gd name="T61" fmla="*/ 21 h 109"/>
                <a:gd name="T62" fmla="*/ 23 w 89"/>
                <a:gd name="T63" fmla="*/ 20 h 109"/>
                <a:gd name="T64" fmla="*/ 19 w 89"/>
                <a:gd name="T65" fmla="*/ 16 h 109"/>
                <a:gd name="T66" fmla="*/ 24 w 89"/>
                <a:gd name="T67" fmla="*/ 14 h 109"/>
                <a:gd name="T68" fmla="*/ 30 w 89"/>
                <a:gd name="T69" fmla="*/ 10 h 109"/>
                <a:gd name="T70" fmla="*/ 38 w 89"/>
                <a:gd name="T71" fmla="*/ 5 h 109"/>
                <a:gd name="T72" fmla="*/ 51 w 89"/>
                <a:gd name="T73" fmla="*/ 4 h 109"/>
                <a:gd name="T74" fmla="*/ 61 w 89"/>
                <a:gd name="T75" fmla="*/ 0 h 109"/>
                <a:gd name="T76" fmla="*/ 73 w 89"/>
                <a:gd name="T77" fmla="*/ 0 h 109"/>
                <a:gd name="T78" fmla="*/ 75 w 89"/>
                <a:gd name="T79" fmla="*/ 4 h 109"/>
                <a:gd name="T80" fmla="*/ 70 w 89"/>
                <a:gd name="T81" fmla="*/ 10 h 109"/>
                <a:gd name="T82" fmla="*/ 79 w 89"/>
                <a:gd name="T83" fmla="*/ 12 h 109"/>
                <a:gd name="T84" fmla="*/ 87 w 89"/>
                <a:gd name="T85" fmla="*/ 12 h 109"/>
                <a:gd name="T86" fmla="*/ 87 w 89"/>
                <a:gd name="T87" fmla="*/ 16 h 109"/>
                <a:gd name="T88" fmla="*/ 87 w 89"/>
                <a:gd name="T89" fmla="*/ 21 h 109"/>
                <a:gd name="T90" fmla="*/ 89 w 89"/>
                <a:gd name="T91" fmla="*/ 24 h 109"/>
                <a:gd name="T92" fmla="*/ 87 w 89"/>
                <a:gd name="T93" fmla="*/ 45 h 1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
                <a:gd name="T142" fmla="*/ 0 h 109"/>
                <a:gd name="T143" fmla="*/ 89 w 89"/>
                <a:gd name="T144" fmla="*/ 109 h 1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 h="109">
                  <a:moveTo>
                    <a:pt x="45" y="93"/>
                  </a:moveTo>
                  <a:lnTo>
                    <a:pt x="45" y="95"/>
                  </a:lnTo>
                  <a:lnTo>
                    <a:pt x="51" y="97"/>
                  </a:lnTo>
                  <a:lnTo>
                    <a:pt x="51" y="95"/>
                  </a:lnTo>
                  <a:lnTo>
                    <a:pt x="51" y="93"/>
                  </a:lnTo>
                  <a:lnTo>
                    <a:pt x="56" y="90"/>
                  </a:lnTo>
                  <a:lnTo>
                    <a:pt x="61" y="90"/>
                  </a:lnTo>
                  <a:lnTo>
                    <a:pt x="65" y="88"/>
                  </a:lnTo>
                  <a:lnTo>
                    <a:pt x="68" y="86"/>
                  </a:lnTo>
                  <a:lnTo>
                    <a:pt x="65" y="84"/>
                  </a:lnTo>
                  <a:lnTo>
                    <a:pt x="65" y="81"/>
                  </a:lnTo>
                  <a:lnTo>
                    <a:pt x="65" y="79"/>
                  </a:lnTo>
                  <a:lnTo>
                    <a:pt x="61" y="79"/>
                  </a:lnTo>
                  <a:lnTo>
                    <a:pt x="56" y="81"/>
                  </a:lnTo>
                  <a:lnTo>
                    <a:pt x="51" y="86"/>
                  </a:lnTo>
                  <a:lnTo>
                    <a:pt x="51" y="84"/>
                  </a:lnTo>
                  <a:lnTo>
                    <a:pt x="47" y="79"/>
                  </a:lnTo>
                  <a:lnTo>
                    <a:pt x="47" y="74"/>
                  </a:lnTo>
                  <a:lnTo>
                    <a:pt x="45" y="70"/>
                  </a:lnTo>
                  <a:lnTo>
                    <a:pt x="45" y="67"/>
                  </a:lnTo>
                  <a:lnTo>
                    <a:pt x="47" y="63"/>
                  </a:lnTo>
                  <a:lnTo>
                    <a:pt x="56" y="54"/>
                  </a:lnTo>
                  <a:lnTo>
                    <a:pt x="56" y="47"/>
                  </a:lnTo>
                  <a:lnTo>
                    <a:pt x="52" y="42"/>
                  </a:lnTo>
                  <a:lnTo>
                    <a:pt x="47" y="42"/>
                  </a:lnTo>
                  <a:lnTo>
                    <a:pt x="45" y="49"/>
                  </a:lnTo>
                  <a:lnTo>
                    <a:pt x="38" y="54"/>
                  </a:lnTo>
                  <a:lnTo>
                    <a:pt x="37" y="61"/>
                  </a:lnTo>
                  <a:lnTo>
                    <a:pt x="37" y="65"/>
                  </a:lnTo>
                  <a:lnTo>
                    <a:pt x="33" y="67"/>
                  </a:lnTo>
                  <a:lnTo>
                    <a:pt x="30" y="72"/>
                  </a:lnTo>
                  <a:lnTo>
                    <a:pt x="30" y="77"/>
                  </a:lnTo>
                  <a:lnTo>
                    <a:pt x="33" y="81"/>
                  </a:lnTo>
                  <a:lnTo>
                    <a:pt x="37" y="86"/>
                  </a:lnTo>
                  <a:lnTo>
                    <a:pt x="37" y="88"/>
                  </a:lnTo>
                  <a:lnTo>
                    <a:pt x="33" y="90"/>
                  </a:lnTo>
                  <a:lnTo>
                    <a:pt x="30" y="97"/>
                  </a:lnTo>
                  <a:lnTo>
                    <a:pt x="30" y="100"/>
                  </a:lnTo>
                  <a:lnTo>
                    <a:pt x="30" y="104"/>
                  </a:lnTo>
                  <a:lnTo>
                    <a:pt x="28" y="107"/>
                  </a:lnTo>
                  <a:lnTo>
                    <a:pt x="24" y="107"/>
                  </a:lnTo>
                  <a:lnTo>
                    <a:pt x="23" y="109"/>
                  </a:lnTo>
                  <a:lnTo>
                    <a:pt x="19" y="109"/>
                  </a:lnTo>
                  <a:lnTo>
                    <a:pt x="19" y="102"/>
                  </a:lnTo>
                  <a:lnTo>
                    <a:pt x="19" y="93"/>
                  </a:lnTo>
                  <a:lnTo>
                    <a:pt x="15" y="88"/>
                  </a:lnTo>
                  <a:lnTo>
                    <a:pt x="14" y="90"/>
                  </a:lnTo>
                  <a:lnTo>
                    <a:pt x="10" y="90"/>
                  </a:lnTo>
                  <a:lnTo>
                    <a:pt x="8" y="93"/>
                  </a:lnTo>
                  <a:lnTo>
                    <a:pt x="5" y="93"/>
                  </a:lnTo>
                  <a:lnTo>
                    <a:pt x="1" y="95"/>
                  </a:lnTo>
                  <a:lnTo>
                    <a:pt x="0" y="93"/>
                  </a:lnTo>
                  <a:lnTo>
                    <a:pt x="0" y="90"/>
                  </a:lnTo>
                  <a:lnTo>
                    <a:pt x="0" y="81"/>
                  </a:lnTo>
                  <a:lnTo>
                    <a:pt x="0" y="77"/>
                  </a:lnTo>
                  <a:lnTo>
                    <a:pt x="0" y="74"/>
                  </a:lnTo>
                  <a:lnTo>
                    <a:pt x="0" y="67"/>
                  </a:lnTo>
                  <a:lnTo>
                    <a:pt x="5" y="65"/>
                  </a:lnTo>
                  <a:lnTo>
                    <a:pt x="8" y="65"/>
                  </a:lnTo>
                  <a:lnTo>
                    <a:pt x="14" y="61"/>
                  </a:lnTo>
                  <a:lnTo>
                    <a:pt x="14" y="56"/>
                  </a:lnTo>
                  <a:lnTo>
                    <a:pt x="14" y="51"/>
                  </a:lnTo>
                  <a:lnTo>
                    <a:pt x="19" y="51"/>
                  </a:lnTo>
                  <a:lnTo>
                    <a:pt x="23" y="49"/>
                  </a:lnTo>
                  <a:lnTo>
                    <a:pt x="19" y="44"/>
                  </a:lnTo>
                  <a:lnTo>
                    <a:pt x="19" y="40"/>
                  </a:lnTo>
                  <a:lnTo>
                    <a:pt x="24" y="39"/>
                  </a:lnTo>
                  <a:lnTo>
                    <a:pt x="24" y="33"/>
                  </a:lnTo>
                  <a:lnTo>
                    <a:pt x="28" y="26"/>
                  </a:lnTo>
                  <a:lnTo>
                    <a:pt x="30" y="23"/>
                  </a:lnTo>
                  <a:lnTo>
                    <a:pt x="33" y="19"/>
                  </a:lnTo>
                  <a:lnTo>
                    <a:pt x="38" y="12"/>
                  </a:lnTo>
                  <a:lnTo>
                    <a:pt x="45" y="9"/>
                  </a:lnTo>
                  <a:lnTo>
                    <a:pt x="51" y="7"/>
                  </a:lnTo>
                  <a:lnTo>
                    <a:pt x="52" y="3"/>
                  </a:lnTo>
                  <a:lnTo>
                    <a:pt x="61" y="0"/>
                  </a:lnTo>
                  <a:lnTo>
                    <a:pt x="65" y="0"/>
                  </a:lnTo>
                  <a:lnTo>
                    <a:pt x="73" y="0"/>
                  </a:lnTo>
                  <a:lnTo>
                    <a:pt x="75" y="3"/>
                  </a:lnTo>
                  <a:lnTo>
                    <a:pt x="75" y="9"/>
                  </a:lnTo>
                  <a:lnTo>
                    <a:pt x="73" y="12"/>
                  </a:lnTo>
                  <a:lnTo>
                    <a:pt x="70" y="23"/>
                  </a:lnTo>
                  <a:lnTo>
                    <a:pt x="73" y="26"/>
                  </a:lnTo>
                  <a:lnTo>
                    <a:pt x="79" y="30"/>
                  </a:lnTo>
                  <a:lnTo>
                    <a:pt x="84" y="33"/>
                  </a:lnTo>
                  <a:lnTo>
                    <a:pt x="87" y="31"/>
                  </a:lnTo>
                  <a:lnTo>
                    <a:pt x="89" y="39"/>
                  </a:lnTo>
                  <a:lnTo>
                    <a:pt x="87" y="40"/>
                  </a:lnTo>
                  <a:lnTo>
                    <a:pt x="87" y="47"/>
                  </a:lnTo>
                  <a:lnTo>
                    <a:pt x="87" y="51"/>
                  </a:lnTo>
                  <a:lnTo>
                    <a:pt x="87" y="58"/>
                  </a:lnTo>
                  <a:lnTo>
                    <a:pt x="89" y="58"/>
                  </a:lnTo>
                  <a:lnTo>
                    <a:pt x="87" y="58"/>
                  </a:lnTo>
                  <a:lnTo>
                    <a:pt x="87" y="109"/>
                  </a:lnTo>
                  <a:lnTo>
                    <a:pt x="45" y="93"/>
                  </a:lnTo>
                  <a:close/>
                </a:path>
              </a:pathLst>
            </a:custGeom>
            <a:solidFill>
              <a:srgbClr val="A4CA95"/>
            </a:solidFill>
            <a:ln w="9525">
              <a:noFill/>
              <a:round/>
              <a:headEnd/>
              <a:tailEnd/>
            </a:ln>
          </p:spPr>
          <p:txBody>
            <a:bodyPr/>
            <a:lstStyle/>
            <a:p>
              <a:endParaRPr lang="en-US"/>
            </a:p>
          </p:txBody>
        </p:sp>
        <p:sp>
          <p:nvSpPr>
            <p:cNvPr id="3171" name="Freeform 892"/>
            <p:cNvSpPr>
              <a:spLocks/>
            </p:cNvSpPr>
            <p:nvPr/>
          </p:nvSpPr>
          <p:spPr bwMode="gray">
            <a:xfrm>
              <a:off x="1920" y="3362"/>
              <a:ext cx="277" cy="120"/>
            </a:xfrm>
            <a:custGeom>
              <a:avLst/>
              <a:gdLst>
                <a:gd name="T0" fmla="*/ 10 w 277"/>
                <a:gd name="T1" fmla="*/ 43 h 136"/>
                <a:gd name="T2" fmla="*/ 23 w 277"/>
                <a:gd name="T3" fmla="*/ 43 h 136"/>
                <a:gd name="T4" fmla="*/ 24 w 277"/>
                <a:gd name="T5" fmla="*/ 46 h 136"/>
                <a:gd name="T6" fmla="*/ 14 w 277"/>
                <a:gd name="T7" fmla="*/ 49 h 136"/>
                <a:gd name="T8" fmla="*/ 10 w 277"/>
                <a:gd name="T9" fmla="*/ 49 h 136"/>
                <a:gd name="T10" fmla="*/ 14 w 277"/>
                <a:gd name="T11" fmla="*/ 55 h 136"/>
                <a:gd name="T12" fmla="*/ 24 w 277"/>
                <a:gd name="T13" fmla="*/ 52 h 136"/>
                <a:gd name="T14" fmla="*/ 31 w 277"/>
                <a:gd name="T15" fmla="*/ 52 h 136"/>
                <a:gd name="T16" fmla="*/ 31 w 277"/>
                <a:gd name="T17" fmla="*/ 48 h 136"/>
                <a:gd name="T18" fmla="*/ 31 w 277"/>
                <a:gd name="T19" fmla="*/ 43 h 136"/>
                <a:gd name="T20" fmla="*/ 37 w 277"/>
                <a:gd name="T21" fmla="*/ 44 h 136"/>
                <a:gd name="T22" fmla="*/ 47 w 277"/>
                <a:gd name="T23" fmla="*/ 43 h 136"/>
                <a:gd name="T24" fmla="*/ 65 w 277"/>
                <a:gd name="T25" fmla="*/ 43 h 136"/>
                <a:gd name="T26" fmla="*/ 80 w 277"/>
                <a:gd name="T27" fmla="*/ 37 h 136"/>
                <a:gd name="T28" fmla="*/ 89 w 277"/>
                <a:gd name="T29" fmla="*/ 37 h 136"/>
                <a:gd name="T30" fmla="*/ 96 w 277"/>
                <a:gd name="T31" fmla="*/ 41 h 136"/>
                <a:gd name="T32" fmla="*/ 96 w 277"/>
                <a:gd name="T33" fmla="*/ 34 h 136"/>
                <a:gd name="T34" fmla="*/ 107 w 277"/>
                <a:gd name="T35" fmla="*/ 24 h 136"/>
                <a:gd name="T36" fmla="*/ 110 w 277"/>
                <a:gd name="T37" fmla="*/ 30 h 136"/>
                <a:gd name="T38" fmla="*/ 110 w 277"/>
                <a:gd name="T39" fmla="*/ 36 h 136"/>
                <a:gd name="T40" fmla="*/ 105 w 277"/>
                <a:gd name="T41" fmla="*/ 48 h 136"/>
                <a:gd name="T42" fmla="*/ 119 w 277"/>
                <a:gd name="T43" fmla="*/ 46 h 136"/>
                <a:gd name="T44" fmla="*/ 124 w 277"/>
                <a:gd name="T45" fmla="*/ 44 h 136"/>
                <a:gd name="T46" fmla="*/ 124 w 277"/>
                <a:gd name="T47" fmla="*/ 38 h 136"/>
                <a:gd name="T48" fmla="*/ 119 w 277"/>
                <a:gd name="T49" fmla="*/ 34 h 136"/>
                <a:gd name="T50" fmla="*/ 119 w 277"/>
                <a:gd name="T51" fmla="*/ 24 h 136"/>
                <a:gd name="T52" fmla="*/ 133 w 277"/>
                <a:gd name="T53" fmla="*/ 30 h 136"/>
                <a:gd name="T54" fmla="*/ 138 w 277"/>
                <a:gd name="T55" fmla="*/ 30 h 136"/>
                <a:gd name="T56" fmla="*/ 144 w 277"/>
                <a:gd name="T57" fmla="*/ 30 h 136"/>
                <a:gd name="T58" fmla="*/ 140 w 277"/>
                <a:gd name="T59" fmla="*/ 20 h 136"/>
                <a:gd name="T60" fmla="*/ 158 w 277"/>
                <a:gd name="T61" fmla="*/ 18 h 136"/>
                <a:gd name="T62" fmla="*/ 161 w 277"/>
                <a:gd name="T63" fmla="*/ 13 h 136"/>
                <a:gd name="T64" fmla="*/ 177 w 277"/>
                <a:gd name="T65" fmla="*/ 11 h 136"/>
                <a:gd name="T66" fmla="*/ 184 w 277"/>
                <a:gd name="T67" fmla="*/ 10 h 136"/>
                <a:gd name="T68" fmla="*/ 191 w 277"/>
                <a:gd name="T69" fmla="*/ 9 h 136"/>
                <a:gd name="T70" fmla="*/ 195 w 277"/>
                <a:gd name="T71" fmla="*/ 5 h 136"/>
                <a:gd name="T72" fmla="*/ 203 w 277"/>
                <a:gd name="T73" fmla="*/ 0 h 136"/>
                <a:gd name="T74" fmla="*/ 205 w 277"/>
                <a:gd name="T75" fmla="*/ 4 h 136"/>
                <a:gd name="T76" fmla="*/ 214 w 277"/>
                <a:gd name="T77" fmla="*/ 5 h 136"/>
                <a:gd name="T78" fmla="*/ 226 w 277"/>
                <a:gd name="T79" fmla="*/ 8 h 136"/>
                <a:gd name="T80" fmla="*/ 226 w 277"/>
                <a:gd name="T81" fmla="*/ 14 h 136"/>
                <a:gd name="T82" fmla="*/ 212 w 277"/>
                <a:gd name="T83" fmla="*/ 20 h 136"/>
                <a:gd name="T84" fmla="*/ 223 w 277"/>
                <a:gd name="T85" fmla="*/ 19 h 136"/>
                <a:gd name="T86" fmla="*/ 231 w 277"/>
                <a:gd name="T87" fmla="*/ 20 h 136"/>
                <a:gd name="T88" fmla="*/ 246 w 277"/>
                <a:gd name="T89" fmla="*/ 24 h 136"/>
                <a:gd name="T90" fmla="*/ 258 w 277"/>
                <a:gd name="T91" fmla="*/ 23 h 136"/>
                <a:gd name="T92" fmla="*/ 265 w 277"/>
                <a:gd name="T93" fmla="*/ 21 h 136"/>
                <a:gd name="T94" fmla="*/ 274 w 277"/>
                <a:gd name="T95" fmla="*/ 24 h 136"/>
                <a:gd name="T96" fmla="*/ 277 w 277"/>
                <a:gd name="T97" fmla="*/ 26 h 136"/>
                <a:gd name="T98" fmla="*/ 0 w 277"/>
                <a:gd name="T99" fmla="*/ 43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136"/>
                <a:gd name="T152" fmla="*/ 277 w 277"/>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136">
                  <a:moveTo>
                    <a:pt x="0" y="101"/>
                  </a:moveTo>
                  <a:lnTo>
                    <a:pt x="8" y="102"/>
                  </a:lnTo>
                  <a:lnTo>
                    <a:pt x="10" y="102"/>
                  </a:lnTo>
                  <a:lnTo>
                    <a:pt x="19" y="102"/>
                  </a:lnTo>
                  <a:lnTo>
                    <a:pt x="19" y="104"/>
                  </a:lnTo>
                  <a:lnTo>
                    <a:pt x="23" y="104"/>
                  </a:lnTo>
                  <a:lnTo>
                    <a:pt x="23" y="110"/>
                  </a:lnTo>
                  <a:lnTo>
                    <a:pt x="24" y="110"/>
                  </a:lnTo>
                  <a:lnTo>
                    <a:pt x="24" y="111"/>
                  </a:lnTo>
                  <a:lnTo>
                    <a:pt x="23" y="113"/>
                  </a:lnTo>
                  <a:lnTo>
                    <a:pt x="17" y="115"/>
                  </a:lnTo>
                  <a:lnTo>
                    <a:pt x="14" y="115"/>
                  </a:lnTo>
                  <a:lnTo>
                    <a:pt x="17" y="115"/>
                  </a:lnTo>
                  <a:lnTo>
                    <a:pt x="14" y="115"/>
                  </a:lnTo>
                  <a:lnTo>
                    <a:pt x="10" y="118"/>
                  </a:lnTo>
                  <a:lnTo>
                    <a:pt x="10" y="122"/>
                  </a:lnTo>
                  <a:lnTo>
                    <a:pt x="10" y="127"/>
                  </a:lnTo>
                  <a:lnTo>
                    <a:pt x="14" y="129"/>
                  </a:lnTo>
                  <a:lnTo>
                    <a:pt x="17" y="129"/>
                  </a:lnTo>
                  <a:lnTo>
                    <a:pt x="23" y="127"/>
                  </a:lnTo>
                  <a:lnTo>
                    <a:pt x="24" y="125"/>
                  </a:lnTo>
                  <a:lnTo>
                    <a:pt x="28" y="122"/>
                  </a:lnTo>
                  <a:lnTo>
                    <a:pt x="28" y="120"/>
                  </a:lnTo>
                  <a:lnTo>
                    <a:pt x="31" y="125"/>
                  </a:lnTo>
                  <a:lnTo>
                    <a:pt x="31" y="118"/>
                  </a:lnTo>
                  <a:lnTo>
                    <a:pt x="31" y="115"/>
                  </a:lnTo>
                  <a:lnTo>
                    <a:pt x="31" y="113"/>
                  </a:lnTo>
                  <a:lnTo>
                    <a:pt x="31" y="111"/>
                  </a:lnTo>
                  <a:lnTo>
                    <a:pt x="33" y="108"/>
                  </a:lnTo>
                  <a:lnTo>
                    <a:pt x="31" y="102"/>
                  </a:lnTo>
                  <a:lnTo>
                    <a:pt x="33" y="97"/>
                  </a:lnTo>
                  <a:lnTo>
                    <a:pt x="38" y="101"/>
                  </a:lnTo>
                  <a:lnTo>
                    <a:pt x="37" y="108"/>
                  </a:lnTo>
                  <a:lnTo>
                    <a:pt x="38" y="111"/>
                  </a:lnTo>
                  <a:lnTo>
                    <a:pt x="45" y="110"/>
                  </a:lnTo>
                  <a:lnTo>
                    <a:pt x="47" y="104"/>
                  </a:lnTo>
                  <a:lnTo>
                    <a:pt x="52" y="101"/>
                  </a:lnTo>
                  <a:lnTo>
                    <a:pt x="61" y="97"/>
                  </a:lnTo>
                  <a:lnTo>
                    <a:pt x="65" y="101"/>
                  </a:lnTo>
                  <a:lnTo>
                    <a:pt x="73" y="97"/>
                  </a:lnTo>
                  <a:lnTo>
                    <a:pt x="75" y="97"/>
                  </a:lnTo>
                  <a:lnTo>
                    <a:pt x="80" y="88"/>
                  </a:lnTo>
                  <a:lnTo>
                    <a:pt x="89" y="88"/>
                  </a:lnTo>
                  <a:lnTo>
                    <a:pt x="93" y="90"/>
                  </a:lnTo>
                  <a:lnTo>
                    <a:pt x="89" y="88"/>
                  </a:lnTo>
                  <a:lnTo>
                    <a:pt x="93" y="88"/>
                  </a:lnTo>
                  <a:lnTo>
                    <a:pt x="93" y="95"/>
                  </a:lnTo>
                  <a:lnTo>
                    <a:pt x="96" y="97"/>
                  </a:lnTo>
                  <a:lnTo>
                    <a:pt x="98" y="88"/>
                  </a:lnTo>
                  <a:lnTo>
                    <a:pt x="96" y="88"/>
                  </a:lnTo>
                  <a:lnTo>
                    <a:pt x="96" y="80"/>
                  </a:lnTo>
                  <a:lnTo>
                    <a:pt x="96" y="74"/>
                  </a:lnTo>
                  <a:lnTo>
                    <a:pt x="102" y="64"/>
                  </a:lnTo>
                  <a:lnTo>
                    <a:pt x="107" y="58"/>
                  </a:lnTo>
                  <a:lnTo>
                    <a:pt x="116" y="57"/>
                  </a:lnTo>
                  <a:lnTo>
                    <a:pt x="112" y="64"/>
                  </a:lnTo>
                  <a:lnTo>
                    <a:pt x="110" y="71"/>
                  </a:lnTo>
                  <a:lnTo>
                    <a:pt x="107" y="74"/>
                  </a:lnTo>
                  <a:lnTo>
                    <a:pt x="110" y="80"/>
                  </a:lnTo>
                  <a:lnTo>
                    <a:pt x="110" y="87"/>
                  </a:lnTo>
                  <a:lnTo>
                    <a:pt x="110" y="97"/>
                  </a:lnTo>
                  <a:lnTo>
                    <a:pt x="110" y="104"/>
                  </a:lnTo>
                  <a:lnTo>
                    <a:pt x="105" y="113"/>
                  </a:lnTo>
                  <a:lnTo>
                    <a:pt x="107" y="120"/>
                  </a:lnTo>
                  <a:lnTo>
                    <a:pt x="112" y="118"/>
                  </a:lnTo>
                  <a:lnTo>
                    <a:pt x="119" y="110"/>
                  </a:lnTo>
                  <a:lnTo>
                    <a:pt x="119" y="104"/>
                  </a:lnTo>
                  <a:lnTo>
                    <a:pt x="121" y="101"/>
                  </a:lnTo>
                  <a:lnTo>
                    <a:pt x="124" y="108"/>
                  </a:lnTo>
                  <a:lnTo>
                    <a:pt x="130" y="102"/>
                  </a:lnTo>
                  <a:lnTo>
                    <a:pt x="130" y="95"/>
                  </a:lnTo>
                  <a:lnTo>
                    <a:pt x="124" y="94"/>
                  </a:lnTo>
                  <a:lnTo>
                    <a:pt x="119" y="90"/>
                  </a:lnTo>
                  <a:lnTo>
                    <a:pt x="119" y="87"/>
                  </a:lnTo>
                  <a:lnTo>
                    <a:pt x="119" y="80"/>
                  </a:lnTo>
                  <a:lnTo>
                    <a:pt x="116" y="74"/>
                  </a:lnTo>
                  <a:lnTo>
                    <a:pt x="112" y="71"/>
                  </a:lnTo>
                  <a:lnTo>
                    <a:pt x="119" y="58"/>
                  </a:lnTo>
                  <a:lnTo>
                    <a:pt x="124" y="64"/>
                  </a:lnTo>
                  <a:lnTo>
                    <a:pt x="130" y="74"/>
                  </a:lnTo>
                  <a:lnTo>
                    <a:pt x="133" y="74"/>
                  </a:lnTo>
                  <a:lnTo>
                    <a:pt x="130" y="72"/>
                  </a:lnTo>
                  <a:lnTo>
                    <a:pt x="130" y="64"/>
                  </a:lnTo>
                  <a:lnTo>
                    <a:pt x="138" y="74"/>
                  </a:lnTo>
                  <a:lnTo>
                    <a:pt x="140" y="80"/>
                  </a:lnTo>
                  <a:lnTo>
                    <a:pt x="144" y="80"/>
                  </a:lnTo>
                  <a:lnTo>
                    <a:pt x="144" y="72"/>
                  </a:lnTo>
                  <a:lnTo>
                    <a:pt x="138" y="64"/>
                  </a:lnTo>
                  <a:lnTo>
                    <a:pt x="135" y="62"/>
                  </a:lnTo>
                  <a:lnTo>
                    <a:pt x="140" y="50"/>
                  </a:lnTo>
                  <a:lnTo>
                    <a:pt x="149" y="50"/>
                  </a:lnTo>
                  <a:lnTo>
                    <a:pt x="158" y="48"/>
                  </a:lnTo>
                  <a:lnTo>
                    <a:pt x="158" y="42"/>
                  </a:lnTo>
                  <a:lnTo>
                    <a:pt x="158" y="39"/>
                  </a:lnTo>
                  <a:lnTo>
                    <a:pt x="154" y="35"/>
                  </a:lnTo>
                  <a:lnTo>
                    <a:pt x="161" y="32"/>
                  </a:lnTo>
                  <a:lnTo>
                    <a:pt x="167" y="28"/>
                  </a:lnTo>
                  <a:lnTo>
                    <a:pt x="172" y="28"/>
                  </a:lnTo>
                  <a:lnTo>
                    <a:pt x="177" y="27"/>
                  </a:lnTo>
                  <a:lnTo>
                    <a:pt x="172" y="21"/>
                  </a:lnTo>
                  <a:lnTo>
                    <a:pt x="181" y="20"/>
                  </a:lnTo>
                  <a:lnTo>
                    <a:pt x="184" y="25"/>
                  </a:lnTo>
                  <a:lnTo>
                    <a:pt x="186" y="27"/>
                  </a:lnTo>
                  <a:lnTo>
                    <a:pt x="189" y="25"/>
                  </a:lnTo>
                  <a:lnTo>
                    <a:pt x="191" y="20"/>
                  </a:lnTo>
                  <a:lnTo>
                    <a:pt x="195" y="20"/>
                  </a:lnTo>
                  <a:lnTo>
                    <a:pt x="195" y="16"/>
                  </a:lnTo>
                  <a:lnTo>
                    <a:pt x="195" y="12"/>
                  </a:lnTo>
                  <a:lnTo>
                    <a:pt x="198" y="9"/>
                  </a:lnTo>
                  <a:lnTo>
                    <a:pt x="200" y="4"/>
                  </a:lnTo>
                  <a:lnTo>
                    <a:pt x="203" y="0"/>
                  </a:lnTo>
                  <a:lnTo>
                    <a:pt x="209" y="2"/>
                  </a:lnTo>
                  <a:lnTo>
                    <a:pt x="205" y="7"/>
                  </a:lnTo>
                  <a:lnTo>
                    <a:pt x="205" y="9"/>
                  </a:lnTo>
                  <a:lnTo>
                    <a:pt x="209" y="11"/>
                  </a:lnTo>
                  <a:lnTo>
                    <a:pt x="209" y="12"/>
                  </a:lnTo>
                  <a:lnTo>
                    <a:pt x="214" y="12"/>
                  </a:lnTo>
                  <a:lnTo>
                    <a:pt x="221" y="9"/>
                  </a:lnTo>
                  <a:lnTo>
                    <a:pt x="226" y="12"/>
                  </a:lnTo>
                  <a:lnTo>
                    <a:pt x="226" y="18"/>
                  </a:lnTo>
                  <a:lnTo>
                    <a:pt x="228" y="25"/>
                  </a:lnTo>
                  <a:lnTo>
                    <a:pt x="228" y="28"/>
                  </a:lnTo>
                  <a:lnTo>
                    <a:pt x="226" y="34"/>
                  </a:lnTo>
                  <a:lnTo>
                    <a:pt x="221" y="39"/>
                  </a:lnTo>
                  <a:lnTo>
                    <a:pt x="214" y="41"/>
                  </a:lnTo>
                  <a:lnTo>
                    <a:pt x="212" y="48"/>
                  </a:lnTo>
                  <a:lnTo>
                    <a:pt x="198" y="55"/>
                  </a:lnTo>
                  <a:lnTo>
                    <a:pt x="217" y="50"/>
                  </a:lnTo>
                  <a:lnTo>
                    <a:pt x="223" y="46"/>
                  </a:lnTo>
                  <a:lnTo>
                    <a:pt x="231" y="48"/>
                  </a:lnTo>
                  <a:lnTo>
                    <a:pt x="240" y="50"/>
                  </a:lnTo>
                  <a:lnTo>
                    <a:pt x="231" y="50"/>
                  </a:lnTo>
                  <a:lnTo>
                    <a:pt x="237" y="50"/>
                  </a:lnTo>
                  <a:lnTo>
                    <a:pt x="244" y="55"/>
                  </a:lnTo>
                  <a:lnTo>
                    <a:pt x="246" y="58"/>
                  </a:lnTo>
                  <a:lnTo>
                    <a:pt x="254" y="58"/>
                  </a:lnTo>
                  <a:lnTo>
                    <a:pt x="260" y="62"/>
                  </a:lnTo>
                  <a:lnTo>
                    <a:pt x="258" y="55"/>
                  </a:lnTo>
                  <a:lnTo>
                    <a:pt x="254" y="50"/>
                  </a:lnTo>
                  <a:lnTo>
                    <a:pt x="260" y="50"/>
                  </a:lnTo>
                  <a:lnTo>
                    <a:pt x="265" y="51"/>
                  </a:lnTo>
                  <a:lnTo>
                    <a:pt x="260" y="48"/>
                  </a:lnTo>
                  <a:lnTo>
                    <a:pt x="272" y="51"/>
                  </a:lnTo>
                  <a:lnTo>
                    <a:pt x="274" y="58"/>
                  </a:lnTo>
                  <a:lnTo>
                    <a:pt x="277" y="58"/>
                  </a:lnTo>
                  <a:lnTo>
                    <a:pt x="268" y="55"/>
                  </a:lnTo>
                  <a:lnTo>
                    <a:pt x="277" y="62"/>
                  </a:lnTo>
                  <a:lnTo>
                    <a:pt x="272" y="65"/>
                  </a:lnTo>
                  <a:lnTo>
                    <a:pt x="268" y="136"/>
                  </a:lnTo>
                  <a:lnTo>
                    <a:pt x="0" y="101"/>
                  </a:lnTo>
                  <a:close/>
                </a:path>
              </a:pathLst>
            </a:custGeom>
            <a:solidFill>
              <a:srgbClr val="A4CA95"/>
            </a:solidFill>
            <a:ln w="9525">
              <a:noFill/>
              <a:round/>
              <a:headEnd/>
              <a:tailEnd/>
            </a:ln>
          </p:spPr>
          <p:txBody>
            <a:bodyPr/>
            <a:lstStyle/>
            <a:p>
              <a:endParaRPr lang="en-US"/>
            </a:p>
          </p:txBody>
        </p:sp>
        <p:sp>
          <p:nvSpPr>
            <p:cNvPr id="3172" name="Freeform 893"/>
            <p:cNvSpPr>
              <a:spLocks/>
            </p:cNvSpPr>
            <p:nvPr/>
          </p:nvSpPr>
          <p:spPr bwMode="gray">
            <a:xfrm>
              <a:off x="2188" y="3413"/>
              <a:ext cx="176" cy="138"/>
            </a:xfrm>
            <a:custGeom>
              <a:avLst/>
              <a:gdLst>
                <a:gd name="T0" fmla="*/ 4 w 176"/>
                <a:gd name="T1" fmla="*/ 4 h 156"/>
                <a:gd name="T2" fmla="*/ 6 w 176"/>
                <a:gd name="T3" fmla="*/ 9 h 156"/>
                <a:gd name="T4" fmla="*/ 11 w 176"/>
                <a:gd name="T5" fmla="*/ 5 h 156"/>
                <a:gd name="T6" fmla="*/ 23 w 176"/>
                <a:gd name="T7" fmla="*/ 7 h 156"/>
                <a:gd name="T8" fmla="*/ 32 w 176"/>
                <a:gd name="T9" fmla="*/ 6 h 156"/>
                <a:gd name="T10" fmla="*/ 32 w 176"/>
                <a:gd name="T11" fmla="*/ 4 h 156"/>
                <a:gd name="T12" fmla="*/ 43 w 176"/>
                <a:gd name="T13" fmla="*/ 4 h 156"/>
                <a:gd name="T14" fmla="*/ 39 w 176"/>
                <a:gd name="T15" fmla="*/ 4 h 156"/>
                <a:gd name="T16" fmla="*/ 51 w 176"/>
                <a:gd name="T17" fmla="*/ 4 h 156"/>
                <a:gd name="T18" fmla="*/ 51 w 176"/>
                <a:gd name="T19" fmla="*/ 7 h 156"/>
                <a:gd name="T20" fmla="*/ 64 w 176"/>
                <a:gd name="T21" fmla="*/ 6 h 156"/>
                <a:gd name="T22" fmla="*/ 67 w 176"/>
                <a:gd name="T23" fmla="*/ 9 h 156"/>
                <a:gd name="T24" fmla="*/ 83 w 176"/>
                <a:gd name="T25" fmla="*/ 9 h 156"/>
                <a:gd name="T26" fmla="*/ 92 w 176"/>
                <a:gd name="T27" fmla="*/ 13 h 156"/>
                <a:gd name="T28" fmla="*/ 92 w 176"/>
                <a:gd name="T29" fmla="*/ 16 h 156"/>
                <a:gd name="T30" fmla="*/ 106 w 176"/>
                <a:gd name="T31" fmla="*/ 15 h 156"/>
                <a:gd name="T32" fmla="*/ 116 w 176"/>
                <a:gd name="T33" fmla="*/ 15 h 156"/>
                <a:gd name="T34" fmla="*/ 120 w 176"/>
                <a:gd name="T35" fmla="*/ 19 h 156"/>
                <a:gd name="T36" fmla="*/ 136 w 176"/>
                <a:gd name="T37" fmla="*/ 13 h 156"/>
                <a:gd name="T38" fmla="*/ 139 w 176"/>
                <a:gd name="T39" fmla="*/ 17 h 156"/>
                <a:gd name="T40" fmla="*/ 157 w 176"/>
                <a:gd name="T41" fmla="*/ 19 h 156"/>
                <a:gd name="T42" fmla="*/ 167 w 176"/>
                <a:gd name="T43" fmla="*/ 24 h 156"/>
                <a:gd name="T44" fmla="*/ 167 w 176"/>
                <a:gd name="T45" fmla="*/ 31 h 156"/>
                <a:gd name="T46" fmla="*/ 167 w 176"/>
                <a:gd name="T47" fmla="*/ 33 h 156"/>
                <a:gd name="T48" fmla="*/ 165 w 176"/>
                <a:gd name="T49" fmla="*/ 35 h 156"/>
                <a:gd name="T50" fmla="*/ 165 w 176"/>
                <a:gd name="T51" fmla="*/ 35 h 156"/>
                <a:gd name="T52" fmla="*/ 165 w 176"/>
                <a:gd name="T53" fmla="*/ 35 h 156"/>
                <a:gd name="T54" fmla="*/ 165 w 176"/>
                <a:gd name="T55" fmla="*/ 35 h 156"/>
                <a:gd name="T56" fmla="*/ 165 w 176"/>
                <a:gd name="T57" fmla="*/ 35 h 156"/>
                <a:gd name="T58" fmla="*/ 172 w 176"/>
                <a:gd name="T59" fmla="*/ 41 h 156"/>
                <a:gd name="T60" fmla="*/ 167 w 176"/>
                <a:gd name="T61" fmla="*/ 39 h 156"/>
                <a:gd name="T62" fmla="*/ 165 w 176"/>
                <a:gd name="T63" fmla="*/ 35 h 156"/>
                <a:gd name="T64" fmla="*/ 153 w 176"/>
                <a:gd name="T65" fmla="*/ 28 h 156"/>
                <a:gd name="T66" fmla="*/ 153 w 176"/>
                <a:gd name="T67" fmla="*/ 31 h 156"/>
                <a:gd name="T68" fmla="*/ 139 w 176"/>
                <a:gd name="T69" fmla="*/ 33 h 156"/>
                <a:gd name="T70" fmla="*/ 148 w 176"/>
                <a:gd name="T71" fmla="*/ 39 h 156"/>
                <a:gd name="T72" fmla="*/ 136 w 176"/>
                <a:gd name="T73" fmla="*/ 39 h 156"/>
                <a:gd name="T74" fmla="*/ 129 w 176"/>
                <a:gd name="T75" fmla="*/ 42 h 156"/>
                <a:gd name="T76" fmla="*/ 116 w 176"/>
                <a:gd name="T77" fmla="*/ 45 h 156"/>
                <a:gd name="T78" fmla="*/ 107 w 176"/>
                <a:gd name="T79" fmla="*/ 46 h 156"/>
                <a:gd name="T80" fmla="*/ 102 w 176"/>
                <a:gd name="T81" fmla="*/ 45 h 156"/>
                <a:gd name="T82" fmla="*/ 99 w 176"/>
                <a:gd name="T83" fmla="*/ 51 h 156"/>
                <a:gd name="T84" fmla="*/ 97 w 176"/>
                <a:gd name="T85" fmla="*/ 57 h 156"/>
                <a:gd name="T86" fmla="*/ 92 w 176"/>
                <a:gd name="T87" fmla="*/ 61 h 156"/>
                <a:gd name="T88" fmla="*/ 83 w 176"/>
                <a:gd name="T89" fmla="*/ 66 h 156"/>
                <a:gd name="T90" fmla="*/ 76 w 176"/>
                <a:gd name="T91" fmla="*/ 63 h 156"/>
                <a:gd name="T92" fmla="*/ 79 w 176"/>
                <a:gd name="T93" fmla="*/ 55 h 156"/>
                <a:gd name="T94" fmla="*/ 85 w 176"/>
                <a:gd name="T95" fmla="*/ 50 h 156"/>
                <a:gd name="T96" fmla="*/ 106 w 176"/>
                <a:gd name="T97" fmla="*/ 41 h 156"/>
                <a:gd name="T98" fmla="*/ 106 w 176"/>
                <a:gd name="T99" fmla="*/ 35 h 156"/>
                <a:gd name="T100" fmla="*/ 97 w 176"/>
                <a:gd name="T101" fmla="*/ 40 h 156"/>
                <a:gd name="T102" fmla="*/ 88 w 176"/>
                <a:gd name="T103" fmla="*/ 40 h 156"/>
                <a:gd name="T104" fmla="*/ 79 w 176"/>
                <a:gd name="T105" fmla="*/ 41 h 156"/>
                <a:gd name="T106" fmla="*/ 79 w 176"/>
                <a:gd name="T107" fmla="*/ 45 h 156"/>
                <a:gd name="T108" fmla="*/ 71 w 176"/>
                <a:gd name="T109" fmla="*/ 46 h 156"/>
                <a:gd name="T110" fmla="*/ 57 w 176"/>
                <a:gd name="T111" fmla="*/ 48 h 156"/>
                <a:gd name="T112" fmla="*/ 9 w 176"/>
                <a:gd name="T113" fmla="*/ 4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
                <a:gd name="T172" fmla="*/ 0 h 156"/>
                <a:gd name="T173" fmla="*/ 176 w 176"/>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 h="156">
                  <a:moveTo>
                    <a:pt x="9" y="4"/>
                  </a:moveTo>
                  <a:lnTo>
                    <a:pt x="4" y="9"/>
                  </a:lnTo>
                  <a:lnTo>
                    <a:pt x="0" y="16"/>
                  </a:lnTo>
                  <a:lnTo>
                    <a:pt x="6" y="22"/>
                  </a:lnTo>
                  <a:lnTo>
                    <a:pt x="11" y="20"/>
                  </a:lnTo>
                  <a:lnTo>
                    <a:pt x="11" y="13"/>
                  </a:lnTo>
                  <a:lnTo>
                    <a:pt x="18" y="9"/>
                  </a:lnTo>
                  <a:lnTo>
                    <a:pt x="23" y="16"/>
                  </a:lnTo>
                  <a:lnTo>
                    <a:pt x="27" y="20"/>
                  </a:lnTo>
                  <a:lnTo>
                    <a:pt x="32" y="14"/>
                  </a:lnTo>
                  <a:lnTo>
                    <a:pt x="37" y="13"/>
                  </a:lnTo>
                  <a:lnTo>
                    <a:pt x="32" y="6"/>
                  </a:lnTo>
                  <a:lnTo>
                    <a:pt x="39" y="4"/>
                  </a:lnTo>
                  <a:lnTo>
                    <a:pt x="43" y="4"/>
                  </a:lnTo>
                  <a:lnTo>
                    <a:pt x="39" y="6"/>
                  </a:lnTo>
                  <a:lnTo>
                    <a:pt x="39" y="4"/>
                  </a:lnTo>
                  <a:lnTo>
                    <a:pt x="46" y="0"/>
                  </a:lnTo>
                  <a:lnTo>
                    <a:pt x="51" y="7"/>
                  </a:lnTo>
                  <a:lnTo>
                    <a:pt x="48" y="16"/>
                  </a:lnTo>
                  <a:lnTo>
                    <a:pt x="51" y="16"/>
                  </a:lnTo>
                  <a:lnTo>
                    <a:pt x="55" y="6"/>
                  </a:lnTo>
                  <a:lnTo>
                    <a:pt x="64" y="14"/>
                  </a:lnTo>
                  <a:lnTo>
                    <a:pt x="65" y="14"/>
                  </a:lnTo>
                  <a:lnTo>
                    <a:pt x="67" y="20"/>
                  </a:lnTo>
                  <a:lnTo>
                    <a:pt x="76" y="22"/>
                  </a:lnTo>
                  <a:lnTo>
                    <a:pt x="83" y="20"/>
                  </a:lnTo>
                  <a:lnTo>
                    <a:pt x="85" y="23"/>
                  </a:lnTo>
                  <a:lnTo>
                    <a:pt x="92" y="30"/>
                  </a:lnTo>
                  <a:lnTo>
                    <a:pt x="88" y="36"/>
                  </a:lnTo>
                  <a:lnTo>
                    <a:pt x="92" y="37"/>
                  </a:lnTo>
                  <a:lnTo>
                    <a:pt x="102" y="36"/>
                  </a:lnTo>
                  <a:lnTo>
                    <a:pt x="106" y="36"/>
                  </a:lnTo>
                  <a:lnTo>
                    <a:pt x="113" y="39"/>
                  </a:lnTo>
                  <a:lnTo>
                    <a:pt x="116" y="36"/>
                  </a:lnTo>
                  <a:lnTo>
                    <a:pt x="122" y="46"/>
                  </a:lnTo>
                  <a:lnTo>
                    <a:pt x="120" y="44"/>
                  </a:lnTo>
                  <a:lnTo>
                    <a:pt x="125" y="37"/>
                  </a:lnTo>
                  <a:lnTo>
                    <a:pt x="136" y="32"/>
                  </a:lnTo>
                  <a:lnTo>
                    <a:pt x="130" y="32"/>
                  </a:lnTo>
                  <a:lnTo>
                    <a:pt x="139" y="39"/>
                  </a:lnTo>
                  <a:lnTo>
                    <a:pt x="144" y="43"/>
                  </a:lnTo>
                  <a:lnTo>
                    <a:pt x="157" y="46"/>
                  </a:lnTo>
                  <a:lnTo>
                    <a:pt x="165" y="52"/>
                  </a:lnTo>
                  <a:lnTo>
                    <a:pt x="167" y="55"/>
                  </a:lnTo>
                  <a:lnTo>
                    <a:pt x="167" y="62"/>
                  </a:lnTo>
                  <a:lnTo>
                    <a:pt x="167" y="71"/>
                  </a:lnTo>
                  <a:lnTo>
                    <a:pt x="171" y="78"/>
                  </a:lnTo>
                  <a:lnTo>
                    <a:pt x="167" y="78"/>
                  </a:lnTo>
                  <a:lnTo>
                    <a:pt x="165" y="80"/>
                  </a:lnTo>
                  <a:lnTo>
                    <a:pt x="165" y="83"/>
                  </a:lnTo>
                  <a:lnTo>
                    <a:pt x="165" y="80"/>
                  </a:lnTo>
                  <a:lnTo>
                    <a:pt x="165" y="83"/>
                  </a:lnTo>
                  <a:lnTo>
                    <a:pt x="167" y="83"/>
                  </a:lnTo>
                  <a:lnTo>
                    <a:pt x="165" y="83"/>
                  </a:lnTo>
                  <a:lnTo>
                    <a:pt x="165" y="80"/>
                  </a:lnTo>
                  <a:lnTo>
                    <a:pt x="165" y="83"/>
                  </a:lnTo>
                  <a:lnTo>
                    <a:pt x="165" y="80"/>
                  </a:lnTo>
                  <a:lnTo>
                    <a:pt x="165" y="83"/>
                  </a:lnTo>
                  <a:lnTo>
                    <a:pt x="167" y="87"/>
                  </a:lnTo>
                  <a:lnTo>
                    <a:pt x="172" y="97"/>
                  </a:lnTo>
                  <a:lnTo>
                    <a:pt x="176" y="108"/>
                  </a:lnTo>
                  <a:lnTo>
                    <a:pt x="167" y="92"/>
                  </a:lnTo>
                  <a:lnTo>
                    <a:pt x="167" y="85"/>
                  </a:lnTo>
                  <a:lnTo>
                    <a:pt x="165" y="80"/>
                  </a:lnTo>
                  <a:lnTo>
                    <a:pt x="157" y="71"/>
                  </a:lnTo>
                  <a:lnTo>
                    <a:pt x="153" y="67"/>
                  </a:lnTo>
                  <a:lnTo>
                    <a:pt x="150" y="71"/>
                  </a:lnTo>
                  <a:lnTo>
                    <a:pt x="153" y="74"/>
                  </a:lnTo>
                  <a:lnTo>
                    <a:pt x="148" y="74"/>
                  </a:lnTo>
                  <a:lnTo>
                    <a:pt x="139" y="78"/>
                  </a:lnTo>
                  <a:lnTo>
                    <a:pt x="144" y="87"/>
                  </a:lnTo>
                  <a:lnTo>
                    <a:pt x="148" y="92"/>
                  </a:lnTo>
                  <a:lnTo>
                    <a:pt x="143" y="92"/>
                  </a:lnTo>
                  <a:lnTo>
                    <a:pt x="136" y="92"/>
                  </a:lnTo>
                  <a:lnTo>
                    <a:pt x="130" y="97"/>
                  </a:lnTo>
                  <a:lnTo>
                    <a:pt x="129" y="99"/>
                  </a:lnTo>
                  <a:lnTo>
                    <a:pt x="120" y="106"/>
                  </a:lnTo>
                  <a:lnTo>
                    <a:pt x="116" y="108"/>
                  </a:lnTo>
                  <a:lnTo>
                    <a:pt x="111" y="103"/>
                  </a:lnTo>
                  <a:lnTo>
                    <a:pt x="107" y="110"/>
                  </a:lnTo>
                  <a:lnTo>
                    <a:pt x="106" y="106"/>
                  </a:lnTo>
                  <a:lnTo>
                    <a:pt x="102" y="108"/>
                  </a:lnTo>
                  <a:lnTo>
                    <a:pt x="99" y="115"/>
                  </a:lnTo>
                  <a:lnTo>
                    <a:pt x="99" y="122"/>
                  </a:lnTo>
                  <a:lnTo>
                    <a:pt x="99" y="129"/>
                  </a:lnTo>
                  <a:lnTo>
                    <a:pt x="97" y="133"/>
                  </a:lnTo>
                  <a:lnTo>
                    <a:pt x="93" y="140"/>
                  </a:lnTo>
                  <a:lnTo>
                    <a:pt x="92" y="145"/>
                  </a:lnTo>
                  <a:lnTo>
                    <a:pt x="85" y="152"/>
                  </a:lnTo>
                  <a:lnTo>
                    <a:pt x="83" y="156"/>
                  </a:lnTo>
                  <a:lnTo>
                    <a:pt x="76" y="156"/>
                  </a:lnTo>
                  <a:lnTo>
                    <a:pt x="76" y="147"/>
                  </a:lnTo>
                  <a:lnTo>
                    <a:pt x="79" y="140"/>
                  </a:lnTo>
                  <a:lnTo>
                    <a:pt x="79" y="129"/>
                  </a:lnTo>
                  <a:lnTo>
                    <a:pt x="83" y="122"/>
                  </a:lnTo>
                  <a:lnTo>
                    <a:pt x="85" y="117"/>
                  </a:lnTo>
                  <a:lnTo>
                    <a:pt x="93" y="108"/>
                  </a:lnTo>
                  <a:lnTo>
                    <a:pt x="106" y="97"/>
                  </a:lnTo>
                  <a:lnTo>
                    <a:pt x="106" y="87"/>
                  </a:lnTo>
                  <a:lnTo>
                    <a:pt x="106" y="85"/>
                  </a:lnTo>
                  <a:lnTo>
                    <a:pt x="102" y="85"/>
                  </a:lnTo>
                  <a:lnTo>
                    <a:pt x="97" y="94"/>
                  </a:lnTo>
                  <a:lnTo>
                    <a:pt x="93" y="99"/>
                  </a:lnTo>
                  <a:lnTo>
                    <a:pt x="88" y="94"/>
                  </a:lnTo>
                  <a:lnTo>
                    <a:pt x="83" y="94"/>
                  </a:lnTo>
                  <a:lnTo>
                    <a:pt x="79" y="97"/>
                  </a:lnTo>
                  <a:lnTo>
                    <a:pt x="79" y="103"/>
                  </a:lnTo>
                  <a:lnTo>
                    <a:pt x="79" y="108"/>
                  </a:lnTo>
                  <a:lnTo>
                    <a:pt x="74" y="110"/>
                  </a:lnTo>
                  <a:lnTo>
                    <a:pt x="71" y="110"/>
                  </a:lnTo>
                  <a:lnTo>
                    <a:pt x="60" y="110"/>
                  </a:lnTo>
                  <a:lnTo>
                    <a:pt x="57" y="113"/>
                  </a:lnTo>
                  <a:lnTo>
                    <a:pt x="46" y="110"/>
                  </a:lnTo>
                  <a:lnTo>
                    <a:pt x="9" y="4"/>
                  </a:lnTo>
                  <a:close/>
                </a:path>
              </a:pathLst>
            </a:custGeom>
            <a:solidFill>
              <a:srgbClr val="A4CA95"/>
            </a:solidFill>
            <a:ln w="9525">
              <a:noFill/>
              <a:round/>
              <a:headEnd/>
              <a:tailEnd/>
            </a:ln>
          </p:spPr>
          <p:txBody>
            <a:bodyPr/>
            <a:lstStyle/>
            <a:p>
              <a:endParaRPr lang="en-US"/>
            </a:p>
          </p:txBody>
        </p:sp>
        <p:sp>
          <p:nvSpPr>
            <p:cNvPr id="3173" name="Freeform 894"/>
            <p:cNvSpPr>
              <a:spLocks/>
            </p:cNvSpPr>
            <p:nvPr/>
          </p:nvSpPr>
          <p:spPr bwMode="gray">
            <a:xfrm>
              <a:off x="2050" y="3427"/>
              <a:ext cx="198" cy="187"/>
            </a:xfrm>
            <a:custGeom>
              <a:avLst/>
              <a:gdLst>
                <a:gd name="T0" fmla="*/ 195 w 198"/>
                <a:gd name="T1" fmla="*/ 38 h 212"/>
                <a:gd name="T2" fmla="*/ 195 w 198"/>
                <a:gd name="T3" fmla="*/ 41 h 212"/>
                <a:gd name="T4" fmla="*/ 186 w 198"/>
                <a:gd name="T5" fmla="*/ 41 h 212"/>
                <a:gd name="T6" fmla="*/ 184 w 198"/>
                <a:gd name="T7" fmla="*/ 41 h 212"/>
                <a:gd name="T8" fmla="*/ 181 w 198"/>
                <a:gd name="T9" fmla="*/ 38 h 212"/>
                <a:gd name="T10" fmla="*/ 175 w 198"/>
                <a:gd name="T11" fmla="*/ 41 h 212"/>
                <a:gd name="T12" fmla="*/ 166 w 198"/>
                <a:gd name="T13" fmla="*/ 43 h 212"/>
                <a:gd name="T14" fmla="*/ 156 w 198"/>
                <a:gd name="T15" fmla="*/ 49 h 212"/>
                <a:gd name="T16" fmla="*/ 170 w 198"/>
                <a:gd name="T17" fmla="*/ 50 h 212"/>
                <a:gd name="T18" fmla="*/ 175 w 198"/>
                <a:gd name="T19" fmla="*/ 51 h 212"/>
                <a:gd name="T20" fmla="*/ 170 w 198"/>
                <a:gd name="T21" fmla="*/ 57 h 212"/>
                <a:gd name="T22" fmla="*/ 170 w 198"/>
                <a:gd name="T23" fmla="*/ 58 h 212"/>
                <a:gd name="T24" fmla="*/ 165 w 198"/>
                <a:gd name="T25" fmla="*/ 64 h 212"/>
                <a:gd name="T26" fmla="*/ 161 w 198"/>
                <a:gd name="T27" fmla="*/ 69 h 212"/>
                <a:gd name="T28" fmla="*/ 152 w 198"/>
                <a:gd name="T29" fmla="*/ 72 h 212"/>
                <a:gd name="T30" fmla="*/ 147 w 198"/>
                <a:gd name="T31" fmla="*/ 74 h 212"/>
                <a:gd name="T32" fmla="*/ 138 w 198"/>
                <a:gd name="T33" fmla="*/ 74 h 212"/>
                <a:gd name="T34" fmla="*/ 133 w 198"/>
                <a:gd name="T35" fmla="*/ 79 h 212"/>
                <a:gd name="T36" fmla="*/ 135 w 198"/>
                <a:gd name="T37" fmla="*/ 83 h 212"/>
                <a:gd name="T38" fmla="*/ 135 w 198"/>
                <a:gd name="T39" fmla="*/ 86 h 212"/>
                <a:gd name="T40" fmla="*/ 124 w 198"/>
                <a:gd name="T41" fmla="*/ 87 h 212"/>
                <a:gd name="T42" fmla="*/ 130 w 198"/>
                <a:gd name="T43" fmla="*/ 85 h 212"/>
                <a:gd name="T44" fmla="*/ 128 w 198"/>
                <a:gd name="T45" fmla="*/ 82 h 212"/>
                <a:gd name="T46" fmla="*/ 124 w 198"/>
                <a:gd name="T47" fmla="*/ 80 h 212"/>
                <a:gd name="T48" fmla="*/ 124 w 198"/>
                <a:gd name="T49" fmla="*/ 79 h 212"/>
                <a:gd name="T50" fmla="*/ 119 w 198"/>
                <a:gd name="T51" fmla="*/ 79 h 212"/>
                <a:gd name="T52" fmla="*/ 116 w 198"/>
                <a:gd name="T53" fmla="*/ 79 h 212"/>
                <a:gd name="T54" fmla="*/ 114 w 198"/>
                <a:gd name="T55" fmla="*/ 79 h 212"/>
                <a:gd name="T56" fmla="*/ 105 w 198"/>
                <a:gd name="T57" fmla="*/ 80 h 212"/>
                <a:gd name="T58" fmla="*/ 116 w 198"/>
                <a:gd name="T59" fmla="*/ 83 h 212"/>
                <a:gd name="T60" fmla="*/ 116 w 198"/>
                <a:gd name="T61" fmla="*/ 83 h 212"/>
                <a:gd name="T62" fmla="*/ 96 w 198"/>
                <a:gd name="T63" fmla="*/ 82 h 212"/>
                <a:gd name="T64" fmla="*/ 61 w 198"/>
                <a:gd name="T65" fmla="*/ 80 h 212"/>
                <a:gd name="T66" fmla="*/ 8 w 198"/>
                <a:gd name="T67" fmla="*/ 14 h 212"/>
                <a:gd name="T68" fmla="*/ 152 w 198"/>
                <a:gd name="T69" fmla="*/ 0 h 212"/>
                <a:gd name="T70" fmla="*/ 186 w 198"/>
                <a:gd name="T71" fmla="*/ 38 h 2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8"/>
                <a:gd name="T109" fmla="*/ 0 h 212"/>
                <a:gd name="T110" fmla="*/ 198 w 198"/>
                <a:gd name="T111" fmla="*/ 212 h 2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8" h="212">
                  <a:moveTo>
                    <a:pt x="198" y="94"/>
                  </a:moveTo>
                  <a:lnTo>
                    <a:pt x="195" y="94"/>
                  </a:lnTo>
                  <a:lnTo>
                    <a:pt x="198" y="94"/>
                  </a:lnTo>
                  <a:lnTo>
                    <a:pt x="195" y="97"/>
                  </a:lnTo>
                  <a:lnTo>
                    <a:pt x="189" y="97"/>
                  </a:lnTo>
                  <a:lnTo>
                    <a:pt x="186" y="99"/>
                  </a:lnTo>
                  <a:lnTo>
                    <a:pt x="186" y="97"/>
                  </a:lnTo>
                  <a:lnTo>
                    <a:pt x="184" y="97"/>
                  </a:lnTo>
                  <a:lnTo>
                    <a:pt x="184" y="94"/>
                  </a:lnTo>
                  <a:lnTo>
                    <a:pt x="181" y="90"/>
                  </a:lnTo>
                  <a:lnTo>
                    <a:pt x="177" y="94"/>
                  </a:lnTo>
                  <a:lnTo>
                    <a:pt x="175" y="97"/>
                  </a:lnTo>
                  <a:lnTo>
                    <a:pt x="172" y="99"/>
                  </a:lnTo>
                  <a:lnTo>
                    <a:pt x="166" y="104"/>
                  </a:lnTo>
                  <a:lnTo>
                    <a:pt x="158" y="110"/>
                  </a:lnTo>
                  <a:lnTo>
                    <a:pt x="156" y="115"/>
                  </a:lnTo>
                  <a:lnTo>
                    <a:pt x="158" y="122"/>
                  </a:lnTo>
                  <a:lnTo>
                    <a:pt x="170" y="122"/>
                  </a:lnTo>
                  <a:lnTo>
                    <a:pt x="175" y="122"/>
                  </a:lnTo>
                  <a:lnTo>
                    <a:pt x="175" y="124"/>
                  </a:lnTo>
                  <a:lnTo>
                    <a:pt x="172" y="133"/>
                  </a:lnTo>
                  <a:lnTo>
                    <a:pt x="170" y="138"/>
                  </a:lnTo>
                  <a:lnTo>
                    <a:pt x="170" y="140"/>
                  </a:lnTo>
                  <a:lnTo>
                    <a:pt x="170" y="141"/>
                  </a:lnTo>
                  <a:lnTo>
                    <a:pt x="166" y="150"/>
                  </a:lnTo>
                  <a:lnTo>
                    <a:pt x="165" y="155"/>
                  </a:lnTo>
                  <a:lnTo>
                    <a:pt x="165" y="161"/>
                  </a:lnTo>
                  <a:lnTo>
                    <a:pt x="161" y="164"/>
                  </a:lnTo>
                  <a:lnTo>
                    <a:pt x="158" y="170"/>
                  </a:lnTo>
                  <a:lnTo>
                    <a:pt x="152" y="173"/>
                  </a:lnTo>
                  <a:lnTo>
                    <a:pt x="152" y="177"/>
                  </a:lnTo>
                  <a:lnTo>
                    <a:pt x="147" y="177"/>
                  </a:lnTo>
                  <a:lnTo>
                    <a:pt x="144" y="177"/>
                  </a:lnTo>
                  <a:lnTo>
                    <a:pt x="138" y="180"/>
                  </a:lnTo>
                  <a:lnTo>
                    <a:pt x="135" y="187"/>
                  </a:lnTo>
                  <a:lnTo>
                    <a:pt x="133" y="187"/>
                  </a:lnTo>
                  <a:lnTo>
                    <a:pt x="133" y="194"/>
                  </a:lnTo>
                  <a:lnTo>
                    <a:pt x="135" y="200"/>
                  </a:lnTo>
                  <a:lnTo>
                    <a:pt x="138" y="203"/>
                  </a:lnTo>
                  <a:lnTo>
                    <a:pt x="135" y="208"/>
                  </a:lnTo>
                  <a:lnTo>
                    <a:pt x="128" y="212"/>
                  </a:lnTo>
                  <a:lnTo>
                    <a:pt x="124" y="210"/>
                  </a:lnTo>
                  <a:lnTo>
                    <a:pt x="130" y="208"/>
                  </a:lnTo>
                  <a:lnTo>
                    <a:pt x="130" y="205"/>
                  </a:lnTo>
                  <a:lnTo>
                    <a:pt x="130" y="201"/>
                  </a:lnTo>
                  <a:lnTo>
                    <a:pt x="128" y="196"/>
                  </a:lnTo>
                  <a:lnTo>
                    <a:pt x="124" y="196"/>
                  </a:lnTo>
                  <a:lnTo>
                    <a:pt x="124" y="194"/>
                  </a:lnTo>
                  <a:lnTo>
                    <a:pt x="124" y="193"/>
                  </a:lnTo>
                  <a:lnTo>
                    <a:pt x="124" y="189"/>
                  </a:lnTo>
                  <a:lnTo>
                    <a:pt x="121" y="189"/>
                  </a:lnTo>
                  <a:lnTo>
                    <a:pt x="119" y="193"/>
                  </a:lnTo>
                  <a:lnTo>
                    <a:pt x="116" y="194"/>
                  </a:lnTo>
                  <a:lnTo>
                    <a:pt x="116" y="189"/>
                  </a:lnTo>
                  <a:lnTo>
                    <a:pt x="119" y="185"/>
                  </a:lnTo>
                  <a:lnTo>
                    <a:pt x="114" y="187"/>
                  </a:lnTo>
                  <a:lnTo>
                    <a:pt x="107" y="189"/>
                  </a:lnTo>
                  <a:lnTo>
                    <a:pt x="105" y="194"/>
                  </a:lnTo>
                  <a:lnTo>
                    <a:pt x="110" y="196"/>
                  </a:lnTo>
                  <a:lnTo>
                    <a:pt x="116" y="200"/>
                  </a:lnTo>
                  <a:lnTo>
                    <a:pt x="116" y="196"/>
                  </a:lnTo>
                  <a:lnTo>
                    <a:pt x="116" y="200"/>
                  </a:lnTo>
                  <a:lnTo>
                    <a:pt x="116" y="196"/>
                  </a:lnTo>
                  <a:lnTo>
                    <a:pt x="96" y="196"/>
                  </a:lnTo>
                  <a:lnTo>
                    <a:pt x="73" y="200"/>
                  </a:lnTo>
                  <a:lnTo>
                    <a:pt x="61" y="194"/>
                  </a:lnTo>
                  <a:lnTo>
                    <a:pt x="0" y="201"/>
                  </a:lnTo>
                  <a:lnTo>
                    <a:pt x="8" y="34"/>
                  </a:lnTo>
                  <a:lnTo>
                    <a:pt x="147" y="0"/>
                  </a:lnTo>
                  <a:lnTo>
                    <a:pt x="152" y="0"/>
                  </a:lnTo>
                  <a:lnTo>
                    <a:pt x="193" y="37"/>
                  </a:lnTo>
                  <a:lnTo>
                    <a:pt x="186" y="90"/>
                  </a:lnTo>
                  <a:lnTo>
                    <a:pt x="198" y="94"/>
                  </a:lnTo>
                  <a:close/>
                </a:path>
              </a:pathLst>
            </a:custGeom>
            <a:solidFill>
              <a:srgbClr val="A4CA95"/>
            </a:solidFill>
            <a:ln w="9525">
              <a:noFill/>
              <a:round/>
              <a:headEnd/>
              <a:tailEnd/>
            </a:ln>
          </p:spPr>
          <p:txBody>
            <a:bodyPr/>
            <a:lstStyle/>
            <a:p>
              <a:endParaRPr lang="en-US"/>
            </a:p>
          </p:txBody>
        </p:sp>
        <p:sp>
          <p:nvSpPr>
            <p:cNvPr id="3174" name="Freeform 895"/>
            <p:cNvSpPr>
              <a:spLocks/>
            </p:cNvSpPr>
            <p:nvPr/>
          </p:nvSpPr>
          <p:spPr bwMode="gray">
            <a:xfrm>
              <a:off x="1883" y="3421"/>
              <a:ext cx="181" cy="185"/>
            </a:xfrm>
            <a:custGeom>
              <a:avLst/>
              <a:gdLst>
                <a:gd name="T0" fmla="*/ 110 w 181"/>
                <a:gd name="T1" fmla="*/ 87 h 210"/>
                <a:gd name="T2" fmla="*/ 93 w 181"/>
                <a:gd name="T3" fmla="*/ 78 h 210"/>
                <a:gd name="T4" fmla="*/ 88 w 181"/>
                <a:gd name="T5" fmla="*/ 78 h 210"/>
                <a:gd name="T6" fmla="*/ 93 w 181"/>
                <a:gd name="T7" fmla="*/ 76 h 210"/>
                <a:gd name="T8" fmla="*/ 89 w 181"/>
                <a:gd name="T9" fmla="*/ 73 h 210"/>
                <a:gd name="T10" fmla="*/ 82 w 181"/>
                <a:gd name="T11" fmla="*/ 70 h 210"/>
                <a:gd name="T12" fmla="*/ 88 w 181"/>
                <a:gd name="T13" fmla="*/ 69 h 210"/>
                <a:gd name="T14" fmla="*/ 88 w 181"/>
                <a:gd name="T15" fmla="*/ 64 h 210"/>
                <a:gd name="T16" fmla="*/ 79 w 181"/>
                <a:gd name="T17" fmla="*/ 63 h 210"/>
                <a:gd name="T18" fmla="*/ 70 w 181"/>
                <a:gd name="T19" fmla="*/ 68 h 210"/>
                <a:gd name="T20" fmla="*/ 75 w 181"/>
                <a:gd name="T21" fmla="*/ 71 h 210"/>
                <a:gd name="T22" fmla="*/ 79 w 181"/>
                <a:gd name="T23" fmla="*/ 76 h 210"/>
                <a:gd name="T24" fmla="*/ 75 w 181"/>
                <a:gd name="T25" fmla="*/ 78 h 210"/>
                <a:gd name="T26" fmla="*/ 75 w 181"/>
                <a:gd name="T27" fmla="*/ 78 h 210"/>
                <a:gd name="T28" fmla="*/ 75 w 181"/>
                <a:gd name="T29" fmla="*/ 78 h 210"/>
                <a:gd name="T30" fmla="*/ 75 w 181"/>
                <a:gd name="T31" fmla="*/ 78 h 210"/>
                <a:gd name="T32" fmla="*/ 51 w 181"/>
                <a:gd name="T33" fmla="*/ 73 h 210"/>
                <a:gd name="T34" fmla="*/ 54 w 181"/>
                <a:gd name="T35" fmla="*/ 71 h 210"/>
                <a:gd name="T36" fmla="*/ 47 w 181"/>
                <a:gd name="T37" fmla="*/ 70 h 210"/>
                <a:gd name="T38" fmla="*/ 45 w 181"/>
                <a:gd name="T39" fmla="*/ 68 h 210"/>
                <a:gd name="T40" fmla="*/ 47 w 181"/>
                <a:gd name="T41" fmla="*/ 64 h 210"/>
                <a:gd name="T42" fmla="*/ 45 w 181"/>
                <a:gd name="T43" fmla="*/ 63 h 210"/>
                <a:gd name="T44" fmla="*/ 37 w 181"/>
                <a:gd name="T45" fmla="*/ 64 h 210"/>
                <a:gd name="T46" fmla="*/ 40 w 181"/>
                <a:gd name="T47" fmla="*/ 67 h 210"/>
                <a:gd name="T48" fmla="*/ 33 w 181"/>
                <a:gd name="T49" fmla="*/ 69 h 210"/>
                <a:gd name="T50" fmla="*/ 33 w 181"/>
                <a:gd name="T51" fmla="*/ 64 h 210"/>
                <a:gd name="T52" fmla="*/ 33 w 181"/>
                <a:gd name="T53" fmla="*/ 64 h 210"/>
                <a:gd name="T54" fmla="*/ 33 w 181"/>
                <a:gd name="T55" fmla="*/ 64 h 210"/>
                <a:gd name="T56" fmla="*/ 28 w 181"/>
                <a:gd name="T57" fmla="*/ 64 h 210"/>
                <a:gd name="T58" fmla="*/ 19 w 181"/>
                <a:gd name="T59" fmla="*/ 67 h 210"/>
                <a:gd name="T60" fmla="*/ 17 w 181"/>
                <a:gd name="T61" fmla="*/ 70 h 210"/>
                <a:gd name="T62" fmla="*/ 10 w 181"/>
                <a:gd name="T63" fmla="*/ 73 h 210"/>
                <a:gd name="T64" fmla="*/ 14 w 181"/>
                <a:gd name="T65" fmla="*/ 77 h 210"/>
                <a:gd name="T66" fmla="*/ 9 w 181"/>
                <a:gd name="T67" fmla="*/ 78 h 210"/>
                <a:gd name="T68" fmla="*/ 0 w 181"/>
                <a:gd name="T69" fmla="*/ 42 h 210"/>
                <a:gd name="T70" fmla="*/ 33 w 181"/>
                <a:gd name="T71" fmla="*/ 42 h 210"/>
                <a:gd name="T72" fmla="*/ 65 w 181"/>
                <a:gd name="T73" fmla="*/ 21 h 210"/>
                <a:gd name="T74" fmla="*/ 74 w 181"/>
                <a:gd name="T75" fmla="*/ 16 h 210"/>
                <a:gd name="T76" fmla="*/ 82 w 181"/>
                <a:gd name="T77" fmla="*/ 18 h 210"/>
                <a:gd name="T78" fmla="*/ 130 w 181"/>
                <a:gd name="T79" fmla="*/ 15 h 210"/>
                <a:gd name="T80" fmla="*/ 142 w 181"/>
                <a:gd name="T81" fmla="*/ 9 h 210"/>
                <a:gd name="T82" fmla="*/ 158 w 181"/>
                <a:gd name="T83" fmla="*/ 0 h 210"/>
                <a:gd name="T84" fmla="*/ 175 w 181"/>
                <a:gd name="T85" fmla="*/ 78 h 2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1"/>
                <a:gd name="T130" fmla="*/ 0 h 210"/>
                <a:gd name="T131" fmla="*/ 181 w 181"/>
                <a:gd name="T132" fmla="*/ 210 h 2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1" h="210">
                  <a:moveTo>
                    <a:pt x="167" y="200"/>
                  </a:moveTo>
                  <a:lnTo>
                    <a:pt x="110" y="210"/>
                  </a:lnTo>
                  <a:lnTo>
                    <a:pt x="96" y="194"/>
                  </a:lnTo>
                  <a:lnTo>
                    <a:pt x="93" y="192"/>
                  </a:lnTo>
                  <a:lnTo>
                    <a:pt x="89" y="191"/>
                  </a:lnTo>
                  <a:lnTo>
                    <a:pt x="88" y="187"/>
                  </a:lnTo>
                  <a:lnTo>
                    <a:pt x="89" y="185"/>
                  </a:lnTo>
                  <a:lnTo>
                    <a:pt x="93" y="184"/>
                  </a:lnTo>
                  <a:lnTo>
                    <a:pt x="93" y="180"/>
                  </a:lnTo>
                  <a:lnTo>
                    <a:pt x="89" y="178"/>
                  </a:lnTo>
                  <a:lnTo>
                    <a:pt x="84" y="173"/>
                  </a:lnTo>
                  <a:lnTo>
                    <a:pt x="82" y="171"/>
                  </a:lnTo>
                  <a:lnTo>
                    <a:pt x="84" y="170"/>
                  </a:lnTo>
                  <a:lnTo>
                    <a:pt x="88" y="168"/>
                  </a:lnTo>
                  <a:lnTo>
                    <a:pt x="88" y="164"/>
                  </a:lnTo>
                  <a:lnTo>
                    <a:pt x="88" y="157"/>
                  </a:lnTo>
                  <a:lnTo>
                    <a:pt x="84" y="154"/>
                  </a:lnTo>
                  <a:lnTo>
                    <a:pt x="79" y="154"/>
                  </a:lnTo>
                  <a:lnTo>
                    <a:pt x="74" y="161"/>
                  </a:lnTo>
                  <a:lnTo>
                    <a:pt x="70" y="164"/>
                  </a:lnTo>
                  <a:lnTo>
                    <a:pt x="75" y="170"/>
                  </a:lnTo>
                  <a:lnTo>
                    <a:pt x="75" y="173"/>
                  </a:lnTo>
                  <a:lnTo>
                    <a:pt x="79" y="178"/>
                  </a:lnTo>
                  <a:lnTo>
                    <a:pt x="79" y="184"/>
                  </a:lnTo>
                  <a:lnTo>
                    <a:pt x="79" y="185"/>
                  </a:lnTo>
                  <a:lnTo>
                    <a:pt x="75" y="187"/>
                  </a:lnTo>
                  <a:lnTo>
                    <a:pt x="79" y="187"/>
                  </a:lnTo>
                  <a:lnTo>
                    <a:pt x="75" y="187"/>
                  </a:lnTo>
                  <a:lnTo>
                    <a:pt x="75" y="185"/>
                  </a:lnTo>
                  <a:lnTo>
                    <a:pt x="75" y="187"/>
                  </a:lnTo>
                  <a:lnTo>
                    <a:pt x="75" y="185"/>
                  </a:lnTo>
                  <a:lnTo>
                    <a:pt x="75" y="187"/>
                  </a:lnTo>
                  <a:lnTo>
                    <a:pt x="70" y="196"/>
                  </a:lnTo>
                  <a:lnTo>
                    <a:pt x="51" y="178"/>
                  </a:lnTo>
                  <a:lnTo>
                    <a:pt x="54" y="177"/>
                  </a:lnTo>
                  <a:lnTo>
                    <a:pt x="54" y="173"/>
                  </a:lnTo>
                  <a:lnTo>
                    <a:pt x="51" y="171"/>
                  </a:lnTo>
                  <a:lnTo>
                    <a:pt x="47" y="170"/>
                  </a:lnTo>
                  <a:lnTo>
                    <a:pt x="45" y="168"/>
                  </a:lnTo>
                  <a:lnTo>
                    <a:pt x="45" y="164"/>
                  </a:lnTo>
                  <a:lnTo>
                    <a:pt x="47" y="161"/>
                  </a:lnTo>
                  <a:lnTo>
                    <a:pt x="47" y="155"/>
                  </a:lnTo>
                  <a:lnTo>
                    <a:pt x="47" y="154"/>
                  </a:lnTo>
                  <a:lnTo>
                    <a:pt x="45" y="154"/>
                  </a:lnTo>
                  <a:lnTo>
                    <a:pt x="40" y="154"/>
                  </a:lnTo>
                  <a:lnTo>
                    <a:pt x="37" y="155"/>
                  </a:lnTo>
                  <a:lnTo>
                    <a:pt x="40" y="161"/>
                  </a:lnTo>
                  <a:lnTo>
                    <a:pt x="40" y="162"/>
                  </a:lnTo>
                  <a:lnTo>
                    <a:pt x="37" y="168"/>
                  </a:lnTo>
                  <a:lnTo>
                    <a:pt x="33" y="168"/>
                  </a:lnTo>
                  <a:lnTo>
                    <a:pt x="31" y="164"/>
                  </a:lnTo>
                  <a:lnTo>
                    <a:pt x="33" y="157"/>
                  </a:lnTo>
                  <a:lnTo>
                    <a:pt x="31" y="157"/>
                  </a:lnTo>
                  <a:lnTo>
                    <a:pt x="33" y="157"/>
                  </a:lnTo>
                  <a:lnTo>
                    <a:pt x="31" y="157"/>
                  </a:lnTo>
                  <a:lnTo>
                    <a:pt x="33" y="157"/>
                  </a:lnTo>
                  <a:lnTo>
                    <a:pt x="31" y="155"/>
                  </a:lnTo>
                  <a:lnTo>
                    <a:pt x="28" y="157"/>
                  </a:lnTo>
                  <a:lnTo>
                    <a:pt x="23" y="157"/>
                  </a:lnTo>
                  <a:lnTo>
                    <a:pt x="19" y="162"/>
                  </a:lnTo>
                  <a:lnTo>
                    <a:pt x="17" y="170"/>
                  </a:lnTo>
                  <a:lnTo>
                    <a:pt x="17" y="171"/>
                  </a:lnTo>
                  <a:lnTo>
                    <a:pt x="14" y="177"/>
                  </a:lnTo>
                  <a:lnTo>
                    <a:pt x="10" y="178"/>
                  </a:lnTo>
                  <a:lnTo>
                    <a:pt x="14" y="184"/>
                  </a:lnTo>
                  <a:lnTo>
                    <a:pt x="14" y="185"/>
                  </a:lnTo>
                  <a:lnTo>
                    <a:pt x="9" y="185"/>
                  </a:lnTo>
                  <a:lnTo>
                    <a:pt x="9" y="192"/>
                  </a:lnTo>
                  <a:lnTo>
                    <a:pt x="3" y="191"/>
                  </a:lnTo>
                  <a:lnTo>
                    <a:pt x="0" y="104"/>
                  </a:lnTo>
                  <a:lnTo>
                    <a:pt x="10" y="97"/>
                  </a:lnTo>
                  <a:lnTo>
                    <a:pt x="33" y="101"/>
                  </a:lnTo>
                  <a:lnTo>
                    <a:pt x="40" y="62"/>
                  </a:lnTo>
                  <a:lnTo>
                    <a:pt x="65" y="51"/>
                  </a:lnTo>
                  <a:lnTo>
                    <a:pt x="70" y="41"/>
                  </a:lnTo>
                  <a:lnTo>
                    <a:pt x="74" y="37"/>
                  </a:lnTo>
                  <a:lnTo>
                    <a:pt x="75" y="43"/>
                  </a:lnTo>
                  <a:lnTo>
                    <a:pt x="82" y="43"/>
                  </a:lnTo>
                  <a:lnTo>
                    <a:pt x="103" y="37"/>
                  </a:lnTo>
                  <a:lnTo>
                    <a:pt x="130" y="35"/>
                  </a:lnTo>
                  <a:lnTo>
                    <a:pt x="130" y="23"/>
                  </a:lnTo>
                  <a:lnTo>
                    <a:pt x="142" y="20"/>
                  </a:lnTo>
                  <a:lnTo>
                    <a:pt x="147" y="0"/>
                  </a:lnTo>
                  <a:lnTo>
                    <a:pt x="158" y="0"/>
                  </a:lnTo>
                  <a:lnTo>
                    <a:pt x="181" y="44"/>
                  </a:lnTo>
                  <a:lnTo>
                    <a:pt x="175" y="191"/>
                  </a:lnTo>
                  <a:lnTo>
                    <a:pt x="167" y="200"/>
                  </a:lnTo>
                  <a:close/>
                </a:path>
              </a:pathLst>
            </a:custGeom>
            <a:solidFill>
              <a:srgbClr val="A4CA95"/>
            </a:solidFill>
            <a:ln w="9525">
              <a:noFill/>
              <a:round/>
              <a:headEnd/>
              <a:tailEnd/>
            </a:ln>
          </p:spPr>
          <p:txBody>
            <a:bodyPr/>
            <a:lstStyle/>
            <a:p>
              <a:endParaRPr lang="en-US"/>
            </a:p>
          </p:txBody>
        </p:sp>
        <p:sp>
          <p:nvSpPr>
            <p:cNvPr id="3175" name="Freeform 896"/>
            <p:cNvSpPr>
              <a:spLocks/>
            </p:cNvSpPr>
            <p:nvPr/>
          </p:nvSpPr>
          <p:spPr bwMode="gray">
            <a:xfrm>
              <a:off x="2194" y="3584"/>
              <a:ext cx="31" cy="27"/>
            </a:xfrm>
            <a:custGeom>
              <a:avLst/>
              <a:gdLst>
                <a:gd name="T0" fmla="*/ 8 w 31"/>
                <a:gd name="T1" fmla="*/ 12 h 30"/>
                <a:gd name="T2" fmla="*/ 12 w 31"/>
                <a:gd name="T3" fmla="*/ 11 h 30"/>
                <a:gd name="T4" fmla="*/ 17 w 31"/>
                <a:gd name="T5" fmla="*/ 9 h 30"/>
                <a:gd name="T6" fmla="*/ 21 w 31"/>
                <a:gd name="T7" fmla="*/ 9 h 30"/>
                <a:gd name="T8" fmla="*/ 22 w 31"/>
                <a:gd name="T9" fmla="*/ 8 h 30"/>
                <a:gd name="T10" fmla="*/ 26 w 31"/>
                <a:gd name="T11" fmla="*/ 2 h 30"/>
                <a:gd name="T12" fmla="*/ 28 w 31"/>
                <a:gd name="T13" fmla="*/ 0 h 30"/>
                <a:gd name="T14" fmla="*/ 31 w 31"/>
                <a:gd name="T15" fmla="*/ 5 h 30"/>
                <a:gd name="T16" fmla="*/ 31 w 31"/>
                <a:gd name="T17" fmla="*/ 5 h 30"/>
                <a:gd name="T18" fmla="*/ 31 w 31"/>
                <a:gd name="T19" fmla="*/ 8 h 30"/>
                <a:gd name="T20" fmla="*/ 31 w 31"/>
                <a:gd name="T21" fmla="*/ 8 h 30"/>
                <a:gd name="T22" fmla="*/ 28 w 31"/>
                <a:gd name="T23" fmla="*/ 8 h 30"/>
                <a:gd name="T24" fmla="*/ 28 w 31"/>
                <a:gd name="T25" fmla="*/ 11 h 30"/>
                <a:gd name="T26" fmla="*/ 26 w 31"/>
                <a:gd name="T27" fmla="*/ 11 h 30"/>
                <a:gd name="T28" fmla="*/ 26 w 31"/>
                <a:gd name="T29" fmla="*/ 13 h 30"/>
                <a:gd name="T30" fmla="*/ 21 w 31"/>
                <a:gd name="T31" fmla="*/ 13 h 30"/>
                <a:gd name="T32" fmla="*/ 17 w 31"/>
                <a:gd name="T33" fmla="*/ 13 h 30"/>
                <a:gd name="T34" fmla="*/ 14 w 31"/>
                <a:gd name="T35" fmla="*/ 14 h 30"/>
                <a:gd name="T36" fmla="*/ 12 w 31"/>
                <a:gd name="T37" fmla="*/ 13 h 30"/>
                <a:gd name="T38" fmla="*/ 12 w 31"/>
                <a:gd name="T39" fmla="*/ 13 h 30"/>
                <a:gd name="T40" fmla="*/ 3 w 31"/>
                <a:gd name="T41" fmla="*/ 13 h 30"/>
                <a:gd name="T42" fmla="*/ 0 w 31"/>
                <a:gd name="T43" fmla="*/ 13 h 30"/>
                <a:gd name="T44" fmla="*/ 5 w 31"/>
                <a:gd name="T45" fmla="*/ 12 h 30"/>
                <a:gd name="T46" fmla="*/ 8 w 31"/>
                <a:gd name="T47" fmla="*/ 11 h 30"/>
                <a:gd name="T48" fmla="*/ 8 w 31"/>
                <a:gd name="T49" fmla="*/ 12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30"/>
                <a:gd name="T77" fmla="*/ 31 w 31"/>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30">
                  <a:moveTo>
                    <a:pt x="8" y="23"/>
                  </a:moveTo>
                  <a:lnTo>
                    <a:pt x="12" y="22"/>
                  </a:lnTo>
                  <a:lnTo>
                    <a:pt x="17" y="18"/>
                  </a:lnTo>
                  <a:lnTo>
                    <a:pt x="21" y="18"/>
                  </a:lnTo>
                  <a:lnTo>
                    <a:pt x="22" y="15"/>
                  </a:lnTo>
                  <a:lnTo>
                    <a:pt x="26" y="2"/>
                  </a:lnTo>
                  <a:lnTo>
                    <a:pt x="28" y="0"/>
                  </a:lnTo>
                  <a:lnTo>
                    <a:pt x="31" y="6"/>
                  </a:lnTo>
                  <a:lnTo>
                    <a:pt x="31" y="9"/>
                  </a:lnTo>
                  <a:lnTo>
                    <a:pt x="31" y="15"/>
                  </a:lnTo>
                  <a:lnTo>
                    <a:pt x="31" y="16"/>
                  </a:lnTo>
                  <a:lnTo>
                    <a:pt x="28" y="16"/>
                  </a:lnTo>
                  <a:lnTo>
                    <a:pt x="28" y="22"/>
                  </a:lnTo>
                  <a:lnTo>
                    <a:pt x="26" y="22"/>
                  </a:lnTo>
                  <a:lnTo>
                    <a:pt x="26" y="25"/>
                  </a:lnTo>
                  <a:lnTo>
                    <a:pt x="21" y="25"/>
                  </a:lnTo>
                  <a:lnTo>
                    <a:pt x="17" y="25"/>
                  </a:lnTo>
                  <a:lnTo>
                    <a:pt x="14" y="30"/>
                  </a:lnTo>
                  <a:lnTo>
                    <a:pt x="12" y="27"/>
                  </a:lnTo>
                  <a:lnTo>
                    <a:pt x="12" y="25"/>
                  </a:lnTo>
                  <a:lnTo>
                    <a:pt x="3" y="27"/>
                  </a:lnTo>
                  <a:lnTo>
                    <a:pt x="0" y="27"/>
                  </a:lnTo>
                  <a:lnTo>
                    <a:pt x="5" y="23"/>
                  </a:lnTo>
                  <a:lnTo>
                    <a:pt x="8" y="22"/>
                  </a:lnTo>
                  <a:lnTo>
                    <a:pt x="8" y="23"/>
                  </a:lnTo>
                  <a:close/>
                </a:path>
              </a:pathLst>
            </a:custGeom>
            <a:solidFill>
              <a:srgbClr val="A4CA95"/>
            </a:solidFill>
            <a:ln w="9525">
              <a:noFill/>
              <a:round/>
              <a:headEnd/>
              <a:tailEnd/>
            </a:ln>
          </p:spPr>
          <p:txBody>
            <a:bodyPr/>
            <a:lstStyle/>
            <a:p>
              <a:endParaRPr lang="en-US"/>
            </a:p>
          </p:txBody>
        </p:sp>
        <p:sp>
          <p:nvSpPr>
            <p:cNvPr id="3176" name="Freeform 897"/>
            <p:cNvSpPr>
              <a:spLocks/>
            </p:cNvSpPr>
            <p:nvPr/>
          </p:nvSpPr>
          <p:spPr bwMode="gray">
            <a:xfrm>
              <a:off x="2220" y="3571"/>
              <a:ext cx="14" cy="12"/>
            </a:xfrm>
            <a:custGeom>
              <a:avLst/>
              <a:gdLst>
                <a:gd name="T0" fmla="*/ 7 w 14"/>
                <a:gd name="T1" fmla="*/ 5 h 14"/>
                <a:gd name="T2" fmla="*/ 5 w 14"/>
                <a:gd name="T3" fmla="*/ 3 h 14"/>
                <a:gd name="T4" fmla="*/ 2 w 14"/>
                <a:gd name="T5" fmla="*/ 5 h 14"/>
                <a:gd name="T6" fmla="*/ 0 w 14"/>
                <a:gd name="T7" fmla="*/ 3 h 14"/>
                <a:gd name="T8" fmla="*/ 5 w 14"/>
                <a:gd name="T9" fmla="*/ 3 h 14"/>
                <a:gd name="T10" fmla="*/ 2 w 14"/>
                <a:gd name="T11" fmla="*/ 3 h 14"/>
                <a:gd name="T12" fmla="*/ 5 w 14"/>
                <a:gd name="T13" fmla="*/ 3 h 14"/>
                <a:gd name="T14" fmla="*/ 5 w 14"/>
                <a:gd name="T15" fmla="*/ 3 h 14"/>
                <a:gd name="T16" fmla="*/ 7 w 14"/>
                <a:gd name="T17" fmla="*/ 1 h 14"/>
                <a:gd name="T18" fmla="*/ 7 w 14"/>
                <a:gd name="T19" fmla="*/ 0 h 14"/>
                <a:gd name="T20" fmla="*/ 11 w 14"/>
                <a:gd name="T21" fmla="*/ 1 h 14"/>
                <a:gd name="T22" fmla="*/ 14 w 14"/>
                <a:gd name="T23" fmla="*/ 3 h 14"/>
                <a:gd name="T24" fmla="*/ 14 w 14"/>
                <a:gd name="T25" fmla="*/ 3 h 14"/>
                <a:gd name="T26" fmla="*/ 14 w 14"/>
                <a:gd name="T27" fmla="*/ 3 h 14"/>
                <a:gd name="T28" fmla="*/ 7 w 14"/>
                <a:gd name="T29" fmla="*/ 5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4"/>
                <a:gd name="T47" fmla="*/ 14 w 1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4">
                  <a:moveTo>
                    <a:pt x="7" y="14"/>
                  </a:moveTo>
                  <a:lnTo>
                    <a:pt x="5" y="10"/>
                  </a:lnTo>
                  <a:lnTo>
                    <a:pt x="2" y="14"/>
                  </a:lnTo>
                  <a:lnTo>
                    <a:pt x="0" y="10"/>
                  </a:lnTo>
                  <a:lnTo>
                    <a:pt x="5" y="3"/>
                  </a:lnTo>
                  <a:lnTo>
                    <a:pt x="2" y="10"/>
                  </a:lnTo>
                  <a:lnTo>
                    <a:pt x="5" y="8"/>
                  </a:lnTo>
                  <a:lnTo>
                    <a:pt x="5" y="7"/>
                  </a:lnTo>
                  <a:lnTo>
                    <a:pt x="7" y="1"/>
                  </a:lnTo>
                  <a:lnTo>
                    <a:pt x="7" y="0"/>
                  </a:lnTo>
                  <a:lnTo>
                    <a:pt x="11" y="1"/>
                  </a:lnTo>
                  <a:lnTo>
                    <a:pt x="14" y="3"/>
                  </a:lnTo>
                  <a:lnTo>
                    <a:pt x="14" y="8"/>
                  </a:lnTo>
                  <a:lnTo>
                    <a:pt x="14" y="10"/>
                  </a:lnTo>
                  <a:lnTo>
                    <a:pt x="7" y="14"/>
                  </a:lnTo>
                  <a:close/>
                </a:path>
              </a:pathLst>
            </a:custGeom>
            <a:solidFill>
              <a:srgbClr val="A4CA95"/>
            </a:solidFill>
            <a:ln w="9525">
              <a:noFill/>
              <a:round/>
              <a:headEnd/>
              <a:tailEnd/>
            </a:ln>
          </p:spPr>
          <p:txBody>
            <a:bodyPr/>
            <a:lstStyle/>
            <a:p>
              <a:endParaRPr lang="en-US"/>
            </a:p>
          </p:txBody>
        </p:sp>
        <p:sp>
          <p:nvSpPr>
            <p:cNvPr id="3177" name="Freeform 898"/>
            <p:cNvSpPr>
              <a:spLocks/>
            </p:cNvSpPr>
            <p:nvPr/>
          </p:nvSpPr>
          <p:spPr bwMode="gray">
            <a:xfrm>
              <a:off x="2225" y="3535"/>
              <a:ext cx="6" cy="34"/>
            </a:xfrm>
            <a:custGeom>
              <a:avLst/>
              <a:gdLst>
                <a:gd name="T0" fmla="*/ 6 w 6"/>
                <a:gd name="T1" fmla="*/ 15 h 39"/>
                <a:gd name="T2" fmla="*/ 6 w 6"/>
                <a:gd name="T3" fmla="*/ 14 h 39"/>
                <a:gd name="T4" fmla="*/ 6 w 6"/>
                <a:gd name="T5" fmla="*/ 12 h 39"/>
                <a:gd name="T6" fmla="*/ 6 w 6"/>
                <a:gd name="T7" fmla="*/ 10 h 39"/>
                <a:gd name="T8" fmla="*/ 6 w 6"/>
                <a:gd name="T9" fmla="*/ 8 h 39"/>
                <a:gd name="T10" fmla="*/ 6 w 6"/>
                <a:gd name="T11" fmla="*/ 7 h 39"/>
                <a:gd name="T12" fmla="*/ 6 w 6"/>
                <a:gd name="T13" fmla="*/ 5 h 39"/>
                <a:gd name="T14" fmla="*/ 6 w 6"/>
                <a:gd name="T15" fmla="*/ 3 h 39"/>
                <a:gd name="T16" fmla="*/ 2 w 6"/>
                <a:gd name="T17" fmla="*/ 0 h 39"/>
                <a:gd name="T18" fmla="*/ 0 w 6"/>
                <a:gd name="T19" fmla="*/ 2 h 39"/>
                <a:gd name="T20" fmla="*/ 2 w 6"/>
                <a:gd name="T21" fmla="*/ 3 h 39"/>
                <a:gd name="T22" fmla="*/ 2 w 6"/>
                <a:gd name="T23" fmla="*/ 3 h 39"/>
                <a:gd name="T24" fmla="*/ 2 w 6"/>
                <a:gd name="T25" fmla="*/ 5 h 39"/>
                <a:gd name="T26" fmla="*/ 2 w 6"/>
                <a:gd name="T27" fmla="*/ 7 h 39"/>
                <a:gd name="T28" fmla="*/ 2 w 6"/>
                <a:gd name="T29" fmla="*/ 8 h 39"/>
                <a:gd name="T30" fmla="*/ 2 w 6"/>
                <a:gd name="T31" fmla="*/ 10 h 39"/>
                <a:gd name="T32" fmla="*/ 0 w 6"/>
                <a:gd name="T33" fmla="*/ 13 h 39"/>
                <a:gd name="T34" fmla="*/ 0 w 6"/>
                <a:gd name="T35" fmla="*/ 14 h 39"/>
                <a:gd name="T36" fmla="*/ 6 w 6"/>
                <a:gd name="T37" fmla="*/ 15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39"/>
                <a:gd name="T59" fmla="*/ 6 w 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39">
                  <a:moveTo>
                    <a:pt x="6" y="39"/>
                  </a:moveTo>
                  <a:lnTo>
                    <a:pt x="6" y="35"/>
                  </a:lnTo>
                  <a:lnTo>
                    <a:pt x="6" y="32"/>
                  </a:lnTo>
                  <a:lnTo>
                    <a:pt x="6" y="26"/>
                  </a:lnTo>
                  <a:lnTo>
                    <a:pt x="6" y="21"/>
                  </a:lnTo>
                  <a:lnTo>
                    <a:pt x="6" y="18"/>
                  </a:lnTo>
                  <a:lnTo>
                    <a:pt x="6" y="14"/>
                  </a:lnTo>
                  <a:lnTo>
                    <a:pt x="6" y="3"/>
                  </a:lnTo>
                  <a:lnTo>
                    <a:pt x="2" y="0"/>
                  </a:lnTo>
                  <a:lnTo>
                    <a:pt x="0" y="2"/>
                  </a:lnTo>
                  <a:lnTo>
                    <a:pt x="2" y="3"/>
                  </a:lnTo>
                  <a:lnTo>
                    <a:pt x="2" y="9"/>
                  </a:lnTo>
                  <a:lnTo>
                    <a:pt x="2" y="14"/>
                  </a:lnTo>
                  <a:lnTo>
                    <a:pt x="2" y="18"/>
                  </a:lnTo>
                  <a:lnTo>
                    <a:pt x="2" y="21"/>
                  </a:lnTo>
                  <a:lnTo>
                    <a:pt x="2" y="26"/>
                  </a:lnTo>
                  <a:lnTo>
                    <a:pt x="0" y="33"/>
                  </a:lnTo>
                  <a:lnTo>
                    <a:pt x="0" y="35"/>
                  </a:lnTo>
                  <a:lnTo>
                    <a:pt x="6" y="39"/>
                  </a:lnTo>
                  <a:close/>
                </a:path>
              </a:pathLst>
            </a:custGeom>
            <a:solidFill>
              <a:srgbClr val="A4CA95"/>
            </a:solidFill>
            <a:ln w="9525">
              <a:noFill/>
              <a:round/>
              <a:headEnd/>
              <a:tailEnd/>
            </a:ln>
          </p:spPr>
          <p:txBody>
            <a:bodyPr/>
            <a:lstStyle/>
            <a:p>
              <a:endParaRPr lang="en-US"/>
            </a:p>
          </p:txBody>
        </p:sp>
        <p:sp>
          <p:nvSpPr>
            <p:cNvPr id="3178" name="Freeform 899"/>
            <p:cNvSpPr>
              <a:spLocks/>
            </p:cNvSpPr>
            <p:nvPr/>
          </p:nvSpPr>
          <p:spPr bwMode="gray">
            <a:xfrm>
              <a:off x="2192" y="3614"/>
              <a:ext cx="2" cy="6"/>
            </a:xfrm>
            <a:custGeom>
              <a:avLst/>
              <a:gdLst>
                <a:gd name="T0" fmla="*/ 0 w 2"/>
                <a:gd name="T1" fmla="*/ 0 h 7"/>
                <a:gd name="T2" fmla="*/ 2 w 2"/>
                <a:gd name="T3" fmla="*/ 2 h 7"/>
                <a:gd name="T4" fmla="*/ 2 w 2"/>
                <a:gd name="T5" fmla="*/ 3 h 7"/>
                <a:gd name="T6" fmla="*/ 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0" y="0"/>
                  </a:moveTo>
                  <a:lnTo>
                    <a:pt x="2" y="2"/>
                  </a:lnTo>
                  <a:lnTo>
                    <a:pt x="2" y="7"/>
                  </a:lnTo>
                  <a:lnTo>
                    <a:pt x="0" y="0"/>
                  </a:lnTo>
                  <a:close/>
                </a:path>
              </a:pathLst>
            </a:custGeom>
            <a:solidFill>
              <a:srgbClr val="A4CA95"/>
            </a:solidFill>
            <a:ln w="9525">
              <a:noFill/>
              <a:round/>
              <a:headEnd/>
              <a:tailEnd/>
            </a:ln>
          </p:spPr>
          <p:txBody>
            <a:bodyPr/>
            <a:lstStyle/>
            <a:p>
              <a:endParaRPr lang="en-US"/>
            </a:p>
          </p:txBody>
        </p:sp>
        <p:sp>
          <p:nvSpPr>
            <p:cNvPr id="3179" name="Freeform 900"/>
            <p:cNvSpPr>
              <a:spLocks/>
            </p:cNvSpPr>
            <p:nvPr/>
          </p:nvSpPr>
          <p:spPr bwMode="gray">
            <a:xfrm>
              <a:off x="2046" y="3681"/>
              <a:ext cx="7" cy="8"/>
            </a:xfrm>
            <a:custGeom>
              <a:avLst/>
              <a:gdLst>
                <a:gd name="T0" fmla="*/ 4 w 7"/>
                <a:gd name="T1" fmla="*/ 4 h 9"/>
                <a:gd name="T2" fmla="*/ 4 w 7"/>
                <a:gd name="T3" fmla="*/ 2 h 9"/>
                <a:gd name="T4" fmla="*/ 7 w 7"/>
                <a:gd name="T5" fmla="*/ 2 h 9"/>
                <a:gd name="T6" fmla="*/ 7 w 7"/>
                <a:gd name="T7" fmla="*/ 4 h 9"/>
                <a:gd name="T8" fmla="*/ 7 w 7"/>
                <a:gd name="T9" fmla="*/ 4 h 9"/>
                <a:gd name="T10" fmla="*/ 4 w 7"/>
                <a:gd name="T11" fmla="*/ 4 h 9"/>
                <a:gd name="T12" fmla="*/ 0 w 7"/>
                <a:gd name="T13" fmla="*/ 4 h 9"/>
                <a:gd name="T14" fmla="*/ 4 w 7"/>
                <a:gd name="T15" fmla="*/ 0 h 9"/>
                <a:gd name="T16" fmla="*/ 4 w 7"/>
                <a:gd name="T17" fmla="*/ 4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4" y="5"/>
                  </a:moveTo>
                  <a:lnTo>
                    <a:pt x="4" y="2"/>
                  </a:lnTo>
                  <a:lnTo>
                    <a:pt x="7" y="2"/>
                  </a:lnTo>
                  <a:lnTo>
                    <a:pt x="7" y="5"/>
                  </a:lnTo>
                  <a:lnTo>
                    <a:pt x="7" y="9"/>
                  </a:lnTo>
                  <a:lnTo>
                    <a:pt x="4" y="9"/>
                  </a:lnTo>
                  <a:lnTo>
                    <a:pt x="0" y="9"/>
                  </a:lnTo>
                  <a:lnTo>
                    <a:pt x="4" y="0"/>
                  </a:lnTo>
                  <a:lnTo>
                    <a:pt x="4" y="5"/>
                  </a:lnTo>
                  <a:close/>
                </a:path>
              </a:pathLst>
            </a:custGeom>
            <a:solidFill>
              <a:srgbClr val="A4CA95"/>
            </a:solidFill>
            <a:ln w="9525">
              <a:noFill/>
              <a:round/>
              <a:headEnd/>
              <a:tailEnd/>
            </a:ln>
          </p:spPr>
          <p:txBody>
            <a:bodyPr/>
            <a:lstStyle/>
            <a:p>
              <a:endParaRPr lang="en-US"/>
            </a:p>
          </p:txBody>
        </p:sp>
        <p:sp>
          <p:nvSpPr>
            <p:cNvPr id="3180" name="Freeform 901"/>
            <p:cNvSpPr>
              <a:spLocks/>
            </p:cNvSpPr>
            <p:nvPr/>
          </p:nvSpPr>
          <p:spPr bwMode="gray">
            <a:xfrm>
              <a:off x="1860" y="3328"/>
              <a:ext cx="26" cy="44"/>
            </a:xfrm>
            <a:custGeom>
              <a:avLst/>
              <a:gdLst>
                <a:gd name="T0" fmla="*/ 9 w 26"/>
                <a:gd name="T1" fmla="*/ 12 h 50"/>
                <a:gd name="T2" fmla="*/ 11 w 26"/>
                <a:gd name="T3" fmla="*/ 11 h 50"/>
                <a:gd name="T4" fmla="*/ 14 w 26"/>
                <a:gd name="T5" fmla="*/ 10 h 50"/>
                <a:gd name="T6" fmla="*/ 11 w 26"/>
                <a:gd name="T7" fmla="*/ 9 h 50"/>
                <a:gd name="T8" fmla="*/ 9 w 26"/>
                <a:gd name="T9" fmla="*/ 7 h 50"/>
                <a:gd name="T10" fmla="*/ 9 w 26"/>
                <a:gd name="T11" fmla="*/ 10 h 50"/>
                <a:gd name="T12" fmla="*/ 4 w 26"/>
                <a:gd name="T13" fmla="*/ 10 h 50"/>
                <a:gd name="T14" fmla="*/ 0 w 26"/>
                <a:gd name="T15" fmla="*/ 6 h 50"/>
                <a:gd name="T16" fmla="*/ 0 w 26"/>
                <a:gd name="T17" fmla="*/ 4 h 50"/>
                <a:gd name="T18" fmla="*/ 5 w 26"/>
                <a:gd name="T19" fmla="*/ 0 h 50"/>
                <a:gd name="T20" fmla="*/ 5 w 26"/>
                <a:gd name="T21" fmla="*/ 4 h 50"/>
                <a:gd name="T22" fmla="*/ 9 w 26"/>
                <a:gd name="T23" fmla="*/ 2 h 50"/>
                <a:gd name="T24" fmla="*/ 18 w 26"/>
                <a:gd name="T25" fmla="*/ 0 h 50"/>
                <a:gd name="T26" fmla="*/ 23 w 26"/>
                <a:gd name="T27" fmla="*/ 4 h 50"/>
                <a:gd name="T28" fmla="*/ 26 w 26"/>
                <a:gd name="T29" fmla="*/ 4 h 50"/>
                <a:gd name="T30" fmla="*/ 26 w 26"/>
                <a:gd name="T31" fmla="*/ 7 h 50"/>
                <a:gd name="T32" fmla="*/ 23 w 26"/>
                <a:gd name="T33" fmla="*/ 9 h 50"/>
                <a:gd name="T34" fmla="*/ 23 w 26"/>
                <a:gd name="T35" fmla="*/ 10 h 50"/>
                <a:gd name="T36" fmla="*/ 19 w 26"/>
                <a:gd name="T37" fmla="*/ 16 h 50"/>
                <a:gd name="T38" fmla="*/ 18 w 26"/>
                <a:gd name="T39" fmla="*/ 18 h 50"/>
                <a:gd name="T40" fmla="*/ 18 w 26"/>
                <a:gd name="T41" fmla="*/ 20 h 50"/>
                <a:gd name="T42" fmla="*/ 11 w 26"/>
                <a:gd name="T43" fmla="*/ 20 h 50"/>
                <a:gd name="T44" fmla="*/ 9 w 26"/>
                <a:gd name="T45" fmla="*/ 17 h 50"/>
                <a:gd name="T46" fmla="*/ 11 w 26"/>
                <a:gd name="T47" fmla="*/ 16 h 50"/>
                <a:gd name="T48" fmla="*/ 5 w 26"/>
                <a:gd name="T49" fmla="*/ 14 h 50"/>
                <a:gd name="T50" fmla="*/ 11 w 26"/>
                <a:gd name="T51" fmla="*/ 11 h 50"/>
                <a:gd name="T52" fmla="*/ 14 w 26"/>
                <a:gd name="T53" fmla="*/ 9 h 50"/>
                <a:gd name="T54" fmla="*/ 11 w 26"/>
                <a:gd name="T55" fmla="*/ 8 h 50"/>
                <a:gd name="T56" fmla="*/ 9 w 26"/>
                <a:gd name="T57" fmla="*/ 12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50"/>
                <a:gd name="T89" fmla="*/ 26 w 26"/>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50">
                  <a:moveTo>
                    <a:pt x="9" y="29"/>
                  </a:moveTo>
                  <a:lnTo>
                    <a:pt x="11" y="27"/>
                  </a:lnTo>
                  <a:lnTo>
                    <a:pt x="14" y="23"/>
                  </a:lnTo>
                  <a:lnTo>
                    <a:pt x="11" y="20"/>
                  </a:lnTo>
                  <a:lnTo>
                    <a:pt x="9" y="16"/>
                  </a:lnTo>
                  <a:lnTo>
                    <a:pt x="9" y="23"/>
                  </a:lnTo>
                  <a:lnTo>
                    <a:pt x="4" y="25"/>
                  </a:lnTo>
                  <a:lnTo>
                    <a:pt x="0" y="14"/>
                  </a:lnTo>
                  <a:lnTo>
                    <a:pt x="0" y="9"/>
                  </a:lnTo>
                  <a:lnTo>
                    <a:pt x="5" y="0"/>
                  </a:lnTo>
                  <a:lnTo>
                    <a:pt x="5" y="7"/>
                  </a:lnTo>
                  <a:lnTo>
                    <a:pt x="9" y="2"/>
                  </a:lnTo>
                  <a:lnTo>
                    <a:pt x="18" y="0"/>
                  </a:lnTo>
                  <a:lnTo>
                    <a:pt x="23" y="7"/>
                  </a:lnTo>
                  <a:lnTo>
                    <a:pt x="26" y="11"/>
                  </a:lnTo>
                  <a:lnTo>
                    <a:pt x="26" y="16"/>
                  </a:lnTo>
                  <a:lnTo>
                    <a:pt x="23" y="20"/>
                  </a:lnTo>
                  <a:lnTo>
                    <a:pt x="23" y="25"/>
                  </a:lnTo>
                  <a:lnTo>
                    <a:pt x="19" y="39"/>
                  </a:lnTo>
                  <a:lnTo>
                    <a:pt x="18" y="43"/>
                  </a:lnTo>
                  <a:lnTo>
                    <a:pt x="18" y="50"/>
                  </a:lnTo>
                  <a:lnTo>
                    <a:pt x="11" y="50"/>
                  </a:lnTo>
                  <a:lnTo>
                    <a:pt x="9" y="41"/>
                  </a:lnTo>
                  <a:lnTo>
                    <a:pt x="11" y="39"/>
                  </a:lnTo>
                  <a:lnTo>
                    <a:pt x="5" y="34"/>
                  </a:lnTo>
                  <a:lnTo>
                    <a:pt x="11" y="27"/>
                  </a:lnTo>
                  <a:lnTo>
                    <a:pt x="14" y="20"/>
                  </a:lnTo>
                  <a:lnTo>
                    <a:pt x="11" y="18"/>
                  </a:lnTo>
                  <a:lnTo>
                    <a:pt x="9" y="29"/>
                  </a:lnTo>
                  <a:close/>
                </a:path>
              </a:pathLst>
            </a:custGeom>
            <a:solidFill>
              <a:srgbClr val="A4CA95"/>
            </a:solidFill>
            <a:ln w="9525">
              <a:noFill/>
              <a:round/>
              <a:headEnd/>
              <a:tailEnd/>
            </a:ln>
          </p:spPr>
          <p:txBody>
            <a:bodyPr/>
            <a:lstStyle/>
            <a:p>
              <a:endParaRPr lang="en-US"/>
            </a:p>
          </p:txBody>
        </p:sp>
        <p:sp>
          <p:nvSpPr>
            <p:cNvPr id="3181" name="Freeform 902"/>
            <p:cNvSpPr>
              <a:spLocks/>
            </p:cNvSpPr>
            <p:nvPr/>
          </p:nvSpPr>
          <p:spPr bwMode="gray">
            <a:xfrm>
              <a:off x="1878" y="3319"/>
              <a:ext cx="28" cy="19"/>
            </a:xfrm>
            <a:custGeom>
              <a:avLst/>
              <a:gdLst>
                <a:gd name="T0" fmla="*/ 10 w 28"/>
                <a:gd name="T1" fmla="*/ 5 h 21"/>
                <a:gd name="T2" fmla="*/ 14 w 28"/>
                <a:gd name="T3" fmla="*/ 11 h 21"/>
                <a:gd name="T4" fmla="*/ 19 w 28"/>
                <a:gd name="T5" fmla="*/ 11 h 21"/>
                <a:gd name="T6" fmla="*/ 24 w 28"/>
                <a:gd name="T7" fmla="*/ 9 h 21"/>
                <a:gd name="T8" fmla="*/ 28 w 28"/>
                <a:gd name="T9" fmla="*/ 5 h 21"/>
                <a:gd name="T10" fmla="*/ 28 w 28"/>
                <a:gd name="T11" fmla="*/ 5 h 21"/>
                <a:gd name="T12" fmla="*/ 24 w 28"/>
                <a:gd name="T13" fmla="*/ 5 h 21"/>
                <a:gd name="T14" fmla="*/ 24 w 28"/>
                <a:gd name="T15" fmla="*/ 0 h 21"/>
                <a:gd name="T16" fmla="*/ 19 w 28"/>
                <a:gd name="T17" fmla="*/ 0 h 21"/>
                <a:gd name="T18" fmla="*/ 15 w 28"/>
                <a:gd name="T19" fmla="*/ 0 h 21"/>
                <a:gd name="T20" fmla="*/ 15 w 28"/>
                <a:gd name="T21" fmla="*/ 5 h 21"/>
                <a:gd name="T22" fmla="*/ 14 w 28"/>
                <a:gd name="T23" fmla="*/ 5 h 21"/>
                <a:gd name="T24" fmla="*/ 10 w 28"/>
                <a:gd name="T25" fmla="*/ 0 h 21"/>
                <a:gd name="T26" fmla="*/ 8 w 28"/>
                <a:gd name="T27" fmla="*/ 0 h 21"/>
                <a:gd name="T28" fmla="*/ 5 w 28"/>
                <a:gd name="T29" fmla="*/ 0 h 21"/>
                <a:gd name="T30" fmla="*/ 0 w 28"/>
                <a:gd name="T31" fmla="*/ 5 h 21"/>
                <a:gd name="T32" fmla="*/ 8 w 28"/>
                <a:gd name="T33" fmla="*/ 5 h 21"/>
                <a:gd name="T34" fmla="*/ 10 w 28"/>
                <a:gd name="T35" fmla="*/ 9 h 21"/>
                <a:gd name="T36" fmla="*/ 10 w 28"/>
                <a:gd name="T37" fmla="*/ 5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1"/>
                <a:gd name="T59" fmla="*/ 28 w 28"/>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1">
                  <a:moveTo>
                    <a:pt x="10" y="12"/>
                  </a:moveTo>
                  <a:lnTo>
                    <a:pt x="14" y="21"/>
                  </a:lnTo>
                  <a:lnTo>
                    <a:pt x="19" y="21"/>
                  </a:lnTo>
                  <a:lnTo>
                    <a:pt x="24" y="17"/>
                  </a:lnTo>
                  <a:lnTo>
                    <a:pt x="28" y="12"/>
                  </a:lnTo>
                  <a:lnTo>
                    <a:pt x="28" y="7"/>
                  </a:lnTo>
                  <a:lnTo>
                    <a:pt x="24" y="7"/>
                  </a:lnTo>
                  <a:lnTo>
                    <a:pt x="24" y="0"/>
                  </a:lnTo>
                  <a:lnTo>
                    <a:pt x="19" y="0"/>
                  </a:lnTo>
                  <a:lnTo>
                    <a:pt x="15" y="0"/>
                  </a:lnTo>
                  <a:lnTo>
                    <a:pt x="15" y="5"/>
                  </a:lnTo>
                  <a:lnTo>
                    <a:pt x="14" y="5"/>
                  </a:lnTo>
                  <a:lnTo>
                    <a:pt x="10" y="0"/>
                  </a:lnTo>
                  <a:lnTo>
                    <a:pt x="8" y="0"/>
                  </a:lnTo>
                  <a:lnTo>
                    <a:pt x="5" y="0"/>
                  </a:lnTo>
                  <a:lnTo>
                    <a:pt x="0" y="5"/>
                  </a:lnTo>
                  <a:lnTo>
                    <a:pt x="8" y="12"/>
                  </a:lnTo>
                  <a:lnTo>
                    <a:pt x="10" y="17"/>
                  </a:lnTo>
                  <a:lnTo>
                    <a:pt x="10" y="12"/>
                  </a:lnTo>
                  <a:close/>
                </a:path>
              </a:pathLst>
            </a:custGeom>
            <a:solidFill>
              <a:srgbClr val="A4CA95"/>
            </a:solidFill>
            <a:ln w="9525">
              <a:noFill/>
              <a:round/>
              <a:headEnd/>
              <a:tailEnd/>
            </a:ln>
          </p:spPr>
          <p:txBody>
            <a:bodyPr/>
            <a:lstStyle/>
            <a:p>
              <a:endParaRPr lang="en-US"/>
            </a:p>
          </p:txBody>
        </p:sp>
        <p:sp>
          <p:nvSpPr>
            <p:cNvPr id="3182" name="Freeform 903"/>
            <p:cNvSpPr>
              <a:spLocks/>
            </p:cNvSpPr>
            <p:nvPr/>
          </p:nvSpPr>
          <p:spPr bwMode="gray">
            <a:xfrm>
              <a:off x="1892" y="3346"/>
              <a:ext cx="1" cy="4"/>
            </a:xfrm>
            <a:custGeom>
              <a:avLst/>
              <a:gdLst>
                <a:gd name="T0" fmla="*/ 0 w 1"/>
                <a:gd name="T1" fmla="*/ 2 h 5"/>
                <a:gd name="T2" fmla="*/ 1 w 1"/>
                <a:gd name="T3" fmla="*/ 0 h 5"/>
                <a:gd name="T4" fmla="*/ 0 w 1"/>
                <a:gd name="T5" fmla="*/ 2 h 5"/>
                <a:gd name="T6" fmla="*/ 0 w 1"/>
                <a:gd name="T7" fmla="*/ 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5"/>
                  </a:moveTo>
                  <a:lnTo>
                    <a:pt x="1" y="0"/>
                  </a:lnTo>
                  <a:lnTo>
                    <a:pt x="0" y="3"/>
                  </a:lnTo>
                  <a:lnTo>
                    <a:pt x="0" y="5"/>
                  </a:lnTo>
                  <a:close/>
                </a:path>
              </a:pathLst>
            </a:custGeom>
            <a:solidFill>
              <a:srgbClr val="A4CA95"/>
            </a:solidFill>
            <a:ln w="9525">
              <a:noFill/>
              <a:round/>
              <a:headEnd/>
              <a:tailEnd/>
            </a:ln>
          </p:spPr>
          <p:txBody>
            <a:bodyPr/>
            <a:lstStyle/>
            <a:p>
              <a:endParaRPr lang="en-US"/>
            </a:p>
          </p:txBody>
        </p:sp>
        <p:sp>
          <p:nvSpPr>
            <p:cNvPr id="3183" name="Freeform 904"/>
            <p:cNvSpPr>
              <a:spLocks/>
            </p:cNvSpPr>
            <p:nvPr/>
          </p:nvSpPr>
          <p:spPr bwMode="gray">
            <a:xfrm>
              <a:off x="1892" y="3356"/>
              <a:ext cx="5" cy="8"/>
            </a:xfrm>
            <a:custGeom>
              <a:avLst/>
              <a:gdLst>
                <a:gd name="T0" fmla="*/ 0 w 5"/>
                <a:gd name="T1" fmla="*/ 0 h 9"/>
                <a:gd name="T2" fmla="*/ 1 w 5"/>
                <a:gd name="T3" fmla="*/ 0 h 9"/>
                <a:gd name="T4" fmla="*/ 5 w 5"/>
                <a:gd name="T5" fmla="*/ 4 h 9"/>
                <a:gd name="T6" fmla="*/ 1 w 5"/>
                <a:gd name="T7" fmla="*/ 4 h 9"/>
                <a:gd name="T8" fmla="*/ 0 w 5"/>
                <a:gd name="T9" fmla="*/ 4 h 9"/>
                <a:gd name="T10" fmla="*/ 0 w 5"/>
                <a:gd name="T11" fmla="*/ 4 h 9"/>
                <a:gd name="T12" fmla="*/ 0 w 5"/>
                <a:gd name="T13" fmla="*/ 2 h 9"/>
                <a:gd name="T14" fmla="*/ 0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0" y="0"/>
                  </a:moveTo>
                  <a:lnTo>
                    <a:pt x="1" y="0"/>
                  </a:lnTo>
                  <a:lnTo>
                    <a:pt x="5" y="4"/>
                  </a:lnTo>
                  <a:lnTo>
                    <a:pt x="1" y="9"/>
                  </a:lnTo>
                  <a:lnTo>
                    <a:pt x="0" y="7"/>
                  </a:lnTo>
                  <a:lnTo>
                    <a:pt x="0" y="4"/>
                  </a:lnTo>
                  <a:lnTo>
                    <a:pt x="0" y="2"/>
                  </a:lnTo>
                  <a:lnTo>
                    <a:pt x="0" y="0"/>
                  </a:lnTo>
                  <a:close/>
                </a:path>
              </a:pathLst>
            </a:custGeom>
            <a:solidFill>
              <a:srgbClr val="A4CA95"/>
            </a:solidFill>
            <a:ln w="9525">
              <a:noFill/>
              <a:round/>
              <a:headEnd/>
              <a:tailEnd/>
            </a:ln>
          </p:spPr>
          <p:txBody>
            <a:bodyPr/>
            <a:lstStyle/>
            <a:p>
              <a:endParaRPr lang="en-US"/>
            </a:p>
          </p:txBody>
        </p:sp>
        <p:sp>
          <p:nvSpPr>
            <p:cNvPr id="3184" name="Freeform 905"/>
            <p:cNvSpPr>
              <a:spLocks/>
            </p:cNvSpPr>
            <p:nvPr/>
          </p:nvSpPr>
          <p:spPr bwMode="gray">
            <a:xfrm>
              <a:off x="1951" y="3316"/>
              <a:ext cx="14" cy="3"/>
            </a:xfrm>
            <a:custGeom>
              <a:avLst/>
              <a:gdLst>
                <a:gd name="T0" fmla="*/ 0 w 14"/>
                <a:gd name="T1" fmla="*/ 0 h 4"/>
                <a:gd name="T2" fmla="*/ 7 w 14"/>
                <a:gd name="T3" fmla="*/ 0 h 4"/>
                <a:gd name="T4" fmla="*/ 14 w 14"/>
                <a:gd name="T5" fmla="*/ 0 h 4"/>
                <a:gd name="T6" fmla="*/ 7 w 14"/>
                <a:gd name="T7" fmla="*/ 2 h 4"/>
                <a:gd name="T8" fmla="*/ 6 w 14"/>
                <a:gd name="T9" fmla="*/ 2 h 4"/>
                <a:gd name="T10" fmla="*/ 0 w 14"/>
                <a:gd name="T11" fmla="*/ 0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0" y="0"/>
                  </a:moveTo>
                  <a:lnTo>
                    <a:pt x="7" y="0"/>
                  </a:lnTo>
                  <a:lnTo>
                    <a:pt x="14" y="0"/>
                  </a:lnTo>
                  <a:lnTo>
                    <a:pt x="7" y="2"/>
                  </a:lnTo>
                  <a:lnTo>
                    <a:pt x="6" y="4"/>
                  </a:lnTo>
                  <a:lnTo>
                    <a:pt x="0" y="0"/>
                  </a:lnTo>
                  <a:close/>
                </a:path>
              </a:pathLst>
            </a:custGeom>
            <a:solidFill>
              <a:srgbClr val="A4CA95"/>
            </a:solidFill>
            <a:ln w="9525">
              <a:noFill/>
              <a:round/>
              <a:headEnd/>
              <a:tailEnd/>
            </a:ln>
          </p:spPr>
          <p:txBody>
            <a:bodyPr/>
            <a:lstStyle/>
            <a:p>
              <a:endParaRPr lang="en-US"/>
            </a:p>
          </p:txBody>
        </p:sp>
        <p:sp>
          <p:nvSpPr>
            <p:cNvPr id="3185" name="Freeform 906"/>
            <p:cNvSpPr>
              <a:spLocks/>
            </p:cNvSpPr>
            <p:nvPr/>
          </p:nvSpPr>
          <p:spPr bwMode="gray">
            <a:xfrm>
              <a:off x="1965" y="3314"/>
              <a:ext cx="11" cy="10"/>
            </a:xfrm>
            <a:custGeom>
              <a:avLst/>
              <a:gdLst>
                <a:gd name="T0" fmla="*/ 0 w 11"/>
                <a:gd name="T1" fmla="*/ 5 h 11"/>
                <a:gd name="T2" fmla="*/ 2 w 11"/>
                <a:gd name="T3" fmla="*/ 4 h 11"/>
                <a:gd name="T4" fmla="*/ 11 w 11"/>
                <a:gd name="T5" fmla="*/ 0 h 11"/>
                <a:gd name="T6" fmla="*/ 11 w 11"/>
                <a:gd name="T7" fmla="*/ 4 h 11"/>
                <a:gd name="T8" fmla="*/ 6 w 11"/>
                <a:gd name="T9" fmla="*/ 5 h 11"/>
                <a:gd name="T10" fmla="*/ 0 w 11"/>
                <a:gd name="T11" fmla="*/ 5 h 11"/>
                <a:gd name="T12" fmla="*/ 0 w 11"/>
                <a:gd name="T13" fmla="*/ 5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9"/>
                  </a:moveTo>
                  <a:lnTo>
                    <a:pt x="2" y="4"/>
                  </a:lnTo>
                  <a:lnTo>
                    <a:pt x="11" y="0"/>
                  </a:lnTo>
                  <a:lnTo>
                    <a:pt x="11" y="4"/>
                  </a:lnTo>
                  <a:lnTo>
                    <a:pt x="6" y="9"/>
                  </a:lnTo>
                  <a:lnTo>
                    <a:pt x="0" y="11"/>
                  </a:lnTo>
                  <a:lnTo>
                    <a:pt x="0" y="9"/>
                  </a:lnTo>
                  <a:close/>
                </a:path>
              </a:pathLst>
            </a:custGeom>
            <a:solidFill>
              <a:srgbClr val="A4CA95"/>
            </a:solidFill>
            <a:ln w="9525">
              <a:noFill/>
              <a:round/>
              <a:headEnd/>
              <a:tailEnd/>
            </a:ln>
          </p:spPr>
          <p:txBody>
            <a:bodyPr/>
            <a:lstStyle/>
            <a:p>
              <a:endParaRPr lang="en-US"/>
            </a:p>
          </p:txBody>
        </p:sp>
        <p:sp>
          <p:nvSpPr>
            <p:cNvPr id="3186" name="Freeform 907"/>
            <p:cNvSpPr>
              <a:spLocks/>
            </p:cNvSpPr>
            <p:nvPr/>
          </p:nvSpPr>
          <p:spPr bwMode="gray">
            <a:xfrm>
              <a:off x="1986" y="3309"/>
              <a:ext cx="4" cy="7"/>
            </a:xfrm>
            <a:custGeom>
              <a:avLst/>
              <a:gdLst>
                <a:gd name="T0" fmla="*/ 0 w 4"/>
                <a:gd name="T1" fmla="*/ 0 h 7"/>
                <a:gd name="T2" fmla="*/ 4 w 4"/>
                <a:gd name="T3" fmla="*/ 7 h 7"/>
                <a:gd name="T4" fmla="*/ 4 w 4"/>
                <a:gd name="T5" fmla="*/ 2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0"/>
                  </a:moveTo>
                  <a:lnTo>
                    <a:pt x="4" y="7"/>
                  </a:lnTo>
                  <a:lnTo>
                    <a:pt x="4" y="2"/>
                  </a:lnTo>
                  <a:lnTo>
                    <a:pt x="0" y="0"/>
                  </a:lnTo>
                  <a:close/>
                </a:path>
              </a:pathLst>
            </a:custGeom>
            <a:solidFill>
              <a:srgbClr val="A4CA95"/>
            </a:solidFill>
            <a:ln w="9525">
              <a:noFill/>
              <a:round/>
              <a:headEnd/>
              <a:tailEnd/>
            </a:ln>
          </p:spPr>
          <p:txBody>
            <a:bodyPr/>
            <a:lstStyle/>
            <a:p>
              <a:endParaRPr lang="en-US"/>
            </a:p>
          </p:txBody>
        </p:sp>
        <p:sp>
          <p:nvSpPr>
            <p:cNvPr id="3187" name="Freeform 908"/>
            <p:cNvSpPr>
              <a:spLocks/>
            </p:cNvSpPr>
            <p:nvPr/>
          </p:nvSpPr>
          <p:spPr bwMode="gray">
            <a:xfrm>
              <a:off x="1990" y="3303"/>
              <a:ext cx="3" cy="5"/>
            </a:xfrm>
            <a:custGeom>
              <a:avLst/>
              <a:gdLst>
                <a:gd name="T0" fmla="*/ 3 w 3"/>
                <a:gd name="T1" fmla="*/ 0 h 5"/>
                <a:gd name="T2" fmla="*/ 0 w 3"/>
                <a:gd name="T3" fmla="*/ 4 h 5"/>
                <a:gd name="T4" fmla="*/ 3 w 3"/>
                <a:gd name="T5" fmla="*/ 5 h 5"/>
                <a:gd name="T6" fmla="*/ 3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0"/>
                  </a:moveTo>
                  <a:lnTo>
                    <a:pt x="0" y="4"/>
                  </a:lnTo>
                  <a:lnTo>
                    <a:pt x="3" y="5"/>
                  </a:lnTo>
                  <a:lnTo>
                    <a:pt x="3" y="0"/>
                  </a:lnTo>
                  <a:close/>
                </a:path>
              </a:pathLst>
            </a:custGeom>
            <a:solidFill>
              <a:srgbClr val="A4CA95"/>
            </a:solidFill>
            <a:ln w="9525">
              <a:noFill/>
              <a:round/>
              <a:headEnd/>
              <a:tailEnd/>
            </a:ln>
          </p:spPr>
          <p:txBody>
            <a:bodyPr/>
            <a:lstStyle/>
            <a:p>
              <a:endParaRPr lang="en-US"/>
            </a:p>
          </p:txBody>
        </p:sp>
        <p:sp>
          <p:nvSpPr>
            <p:cNvPr id="3188" name="Freeform 909"/>
            <p:cNvSpPr>
              <a:spLocks/>
            </p:cNvSpPr>
            <p:nvPr/>
          </p:nvSpPr>
          <p:spPr bwMode="gray">
            <a:xfrm>
              <a:off x="2013" y="3307"/>
              <a:ext cx="3" cy="4"/>
            </a:xfrm>
            <a:custGeom>
              <a:avLst/>
              <a:gdLst>
                <a:gd name="T0" fmla="*/ 0 w 3"/>
                <a:gd name="T1" fmla="*/ 0 h 5"/>
                <a:gd name="T2" fmla="*/ 3 w 3"/>
                <a:gd name="T3" fmla="*/ 0 h 5"/>
                <a:gd name="T4" fmla="*/ 3 w 3"/>
                <a:gd name="T5" fmla="*/ 1 h 5"/>
                <a:gd name="T6" fmla="*/ 0 w 3"/>
                <a:gd name="T7" fmla="*/ 2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0"/>
                  </a:moveTo>
                  <a:lnTo>
                    <a:pt x="3" y="0"/>
                  </a:lnTo>
                  <a:lnTo>
                    <a:pt x="3" y="1"/>
                  </a:lnTo>
                  <a:lnTo>
                    <a:pt x="0" y="5"/>
                  </a:lnTo>
                  <a:lnTo>
                    <a:pt x="0" y="0"/>
                  </a:lnTo>
                  <a:close/>
                </a:path>
              </a:pathLst>
            </a:custGeom>
            <a:solidFill>
              <a:srgbClr val="A4CA95"/>
            </a:solidFill>
            <a:ln w="9525">
              <a:noFill/>
              <a:round/>
              <a:headEnd/>
              <a:tailEnd/>
            </a:ln>
          </p:spPr>
          <p:txBody>
            <a:bodyPr/>
            <a:lstStyle/>
            <a:p>
              <a:endParaRPr lang="en-US"/>
            </a:p>
          </p:txBody>
        </p:sp>
        <p:sp>
          <p:nvSpPr>
            <p:cNvPr id="3189" name="Freeform 910"/>
            <p:cNvSpPr>
              <a:spLocks/>
            </p:cNvSpPr>
            <p:nvPr/>
          </p:nvSpPr>
          <p:spPr bwMode="gray">
            <a:xfrm>
              <a:off x="1999" y="3316"/>
              <a:ext cx="9" cy="8"/>
            </a:xfrm>
            <a:custGeom>
              <a:avLst/>
              <a:gdLst>
                <a:gd name="T0" fmla="*/ 1 w 9"/>
                <a:gd name="T1" fmla="*/ 0 h 9"/>
                <a:gd name="T2" fmla="*/ 5 w 9"/>
                <a:gd name="T3" fmla="*/ 0 h 9"/>
                <a:gd name="T4" fmla="*/ 9 w 9"/>
                <a:gd name="T5" fmla="*/ 4 h 9"/>
                <a:gd name="T6" fmla="*/ 9 w 9"/>
                <a:gd name="T7" fmla="*/ 4 h 9"/>
                <a:gd name="T8" fmla="*/ 1 w 9"/>
                <a:gd name="T9" fmla="*/ 4 h 9"/>
                <a:gd name="T10" fmla="*/ 0 w 9"/>
                <a:gd name="T11" fmla="*/ 4 h 9"/>
                <a:gd name="T12" fmla="*/ 0 w 9"/>
                <a:gd name="T13" fmla="*/ 2 h 9"/>
                <a:gd name="T14" fmla="*/ 1 w 9"/>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1" y="0"/>
                  </a:moveTo>
                  <a:lnTo>
                    <a:pt x="5" y="0"/>
                  </a:lnTo>
                  <a:lnTo>
                    <a:pt x="9" y="4"/>
                  </a:lnTo>
                  <a:lnTo>
                    <a:pt x="9" y="7"/>
                  </a:lnTo>
                  <a:lnTo>
                    <a:pt x="1" y="7"/>
                  </a:lnTo>
                  <a:lnTo>
                    <a:pt x="0" y="9"/>
                  </a:lnTo>
                  <a:lnTo>
                    <a:pt x="0" y="2"/>
                  </a:lnTo>
                  <a:lnTo>
                    <a:pt x="1" y="0"/>
                  </a:lnTo>
                  <a:close/>
                </a:path>
              </a:pathLst>
            </a:custGeom>
            <a:solidFill>
              <a:srgbClr val="A4CA95"/>
            </a:solidFill>
            <a:ln w="9525">
              <a:noFill/>
              <a:round/>
              <a:headEnd/>
              <a:tailEnd/>
            </a:ln>
          </p:spPr>
          <p:txBody>
            <a:bodyPr/>
            <a:lstStyle/>
            <a:p>
              <a:endParaRPr lang="en-US"/>
            </a:p>
          </p:txBody>
        </p:sp>
        <p:sp>
          <p:nvSpPr>
            <p:cNvPr id="3190" name="Freeform 911"/>
            <p:cNvSpPr>
              <a:spLocks/>
            </p:cNvSpPr>
            <p:nvPr/>
          </p:nvSpPr>
          <p:spPr bwMode="gray">
            <a:xfrm>
              <a:off x="2109" y="3340"/>
              <a:ext cx="16" cy="20"/>
            </a:xfrm>
            <a:custGeom>
              <a:avLst/>
              <a:gdLst>
                <a:gd name="T0" fmla="*/ 0 w 16"/>
                <a:gd name="T1" fmla="*/ 12 h 22"/>
                <a:gd name="T2" fmla="*/ 2 w 16"/>
                <a:gd name="T3" fmla="*/ 11 h 22"/>
                <a:gd name="T4" fmla="*/ 2 w 16"/>
                <a:gd name="T5" fmla="*/ 8 h 22"/>
                <a:gd name="T6" fmla="*/ 2 w 16"/>
                <a:gd name="T7" fmla="*/ 5 h 22"/>
                <a:gd name="T8" fmla="*/ 6 w 16"/>
                <a:gd name="T9" fmla="*/ 0 h 22"/>
                <a:gd name="T10" fmla="*/ 9 w 16"/>
                <a:gd name="T11" fmla="*/ 0 h 22"/>
                <a:gd name="T12" fmla="*/ 11 w 16"/>
                <a:gd name="T13" fmla="*/ 5 h 22"/>
                <a:gd name="T14" fmla="*/ 16 w 16"/>
                <a:gd name="T15" fmla="*/ 5 h 22"/>
                <a:gd name="T16" fmla="*/ 16 w 16"/>
                <a:gd name="T17" fmla="*/ 8 h 22"/>
                <a:gd name="T18" fmla="*/ 14 w 16"/>
                <a:gd name="T19" fmla="*/ 11 h 22"/>
                <a:gd name="T20" fmla="*/ 6 w 16"/>
                <a:gd name="T21" fmla="*/ 11 h 22"/>
                <a:gd name="T22" fmla="*/ 6 w 16"/>
                <a:gd name="T23" fmla="*/ 12 h 22"/>
                <a:gd name="T24" fmla="*/ 0 w 16"/>
                <a:gd name="T25" fmla="*/ 1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2"/>
                <a:gd name="T41" fmla="*/ 16 w 1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2">
                  <a:moveTo>
                    <a:pt x="0" y="22"/>
                  </a:moveTo>
                  <a:lnTo>
                    <a:pt x="2" y="20"/>
                  </a:lnTo>
                  <a:lnTo>
                    <a:pt x="2" y="15"/>
                  </a:lnTo>
                  <a:lnTo>
                    <a:pt x="2" y="11"/>
                  </a:lnTo>
                  <a:lnTo>
                    <a:pt x="6" y="0"/>
                  </a:lnTo>
                  <a:lnTo>
                    <a:pt x="9" y="0"/>
                  </a:lnTo>
                  <a:lnTo>
                    <a:pt x="11" y="6"/>
                  </a:lnTo>
                  <a:lnTo>
                    <a:pt x="16" y="11"/>
                  </a:lnTo>
                  <a:lnTo>
                    <a:pt x="16" y="15"/>
                  </a:lnTo>
                  <a:lnTo>
                    <a:pt x="14" y="20"/>
                  </a:lnTo>
                  <a:lnTo>
                    <a:pt x="6" y="20"/>
                  </a:lnTo>
                  <a:lnTo>
                    <a:pt x="6" y="22"/>
                  </a:lnTo>
                  <a:lnTo>
                    <a:pt x="0" y="22"/>
                  </a:lnTo>
                  <a:close/>
                </a:path>
              </a:pathLst>
            </a:custGeom>
            <a:solidFill>
              <a:srgbClr val="A4CA95"/>
            </a:solidFill>
            <a:ln w="9525">
              <a:noFill/>
              <a:round/>
              <a:headEnd/>
              <a:tailEnd/>
            </a:ln>
          </p:spPr>
          <p:txBody>
            <a:bodyPr/>
            <a:lstStyle/>
            <a:p>
              <a:endParaRPr lang="en-US"/>
            </a:p>
          </p:txBody>
        </p:sp>
        <p:sp>
          <p:nvSpPr>
            <p:cNvPr id="3191" name="Freeform 912"/>
            <p:cNvSpPr>
              <a:spLocks/>
            </p:cNvSpPr>
            <p:nvPr/>
          </p:nvSpPr>
          <p:spPr bwMode="gray">
            <a:xfrm>
              <a:off x="2090" y="3330"/>
              <a:ext cx="21" cy="18"/>
            </a:xfrm>
            <a:custGeom>
              <a:avLst/>
              <a:gdLst>
                <a:gd name="T0" fmla="*/ 0 w 21"/>
                <a:gd name="T1" fmla="*/ 3 h 21"/>
                <a:gd name="T2" fmla="*/ 5 w 21"/>
                <a:gd name="T3" fmla="*/ 3 h 21"/>
                <a:gd name="T4" fmla="*/ 16 w 21"/>
                <a:gd name="T5" fmla="*/ 0 h 21"/>
                <a:gd name="T6" fmla="*/ 16 w 21"/>
                <a:gd name="T7" fmla="*/ 3 h 21"/>
                <a:gd name="T8" fmla="*/ 21 w 21"/>
                <a:gd name="T9" fmla="*/ 2 h 21"/>
                <a:gd name="T10" fmla="*/ 21 w 21"/>
                <a:gd name="T11" fmla="*/ 3 h 21"/>
                <a:gd name="T12" fmla="*/ 21 w 21"/>
                <a:gd name="T13" fmla="*/ 5 h 21"/>
                <a:gd name="T14" fmla="*/ 16 w 21"/>
                <a:gd name="T15" fmla="*/ 7 h 21"/>
                <a:gd name="T16" fmla="*/ 11 w 21"/>
                <a:gd name="T17" fmla="*/ 5 h 21"/>
                <a:gd name="T18" fmla="*/ 5 w 21"/>
                <a:gd name="T19" fmla="*/ 6 h 21"/>
                <a:gd name="T20" fmla="*/ 0 w 21"/>
                <a:gd name="T21" fmla="*/ 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1"/>
                <a:gd name="T35" fmla="*/ 21 w 2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1">
                  <a:moveTo>
                    <a:pt x="0" y="7"/>
                  </a:moveTo>
                  <a:lnTo>
                    <a:pt x="5" y="5"/>
                  </a:lnTo>
                  <a:lnTo>
                    <a:pt x="16" y="0"/>
                  </a:lnTo>
                  <a:lnTo>
                    <a:pt x="16" y="7"/>
                  </a:lnTo>
                  <a:lnTo>
                    <a:pt x="21" y="2"/>
                  </a:lnTo>
                  <a:lnTo>
                    <a:pt x="21" y="5"/>
                  </a:lnTo>
                  <a:lnTo>
                    <a:pt x="21" y="14"/>
                  </a:lnTo>
                  <a:lnTo>
                    <a:pt x="16" y="21"/>
                  </a:lnTo>
                  <a:lnTo>
                    <a:pt x="11" y="14"/>
                  </a:lnTo>
                  <a:lnTo>
                    <a:pt x="5" y="16"/>
                  </a:lnTo>
                  <a:lnTo>
                    <a:pt x="0" y="7"/>
                  </a:lnTo>
                  <a:close/>
                </a:path>
              </a:pathLst>
            </a:custGeom>
            <a:solidFill>
              <a:srgbClr val="A4CA95"/>
            </a:solidFill>
            <a:ln w="9525">
              <a:noFill/>
              <a:round/>
              <a:headEnd/>
              <a:tailEnd/>
            </a:ln>
          </p:spPr>
          <p:txBody>
            <a:bodyPr/>
            <a:lstStyle/>
            <a:p>
              <a:endParaRPr lang="en-US"/>
            </a:p>
          </p:txBody>
        </p:sp>
        <p:sp>
          <p:nvSpPr>
            <p:cNvPr id="3192" name="Freeform 913"/>
            <p:cNvSpPr>
              <a:spLocks/>
            </p:cNvSpPr>
            <p:nvPr/>
          </p:nvSpPr>
          <p:spPr bwMode="gray">
            <a:xfrm>
              <a:off x="2090" y="3308"/>
              <a:ext cx="16" cy="20"/>
            </a:xfrm>
            <a:custGeom>
              <a:avLst/>
              <a:gdLst>
                <a:gd name="T0" fmla="*/ 0 w 16"/>
                <a:gd name="T1" fmla="*/ 6 h 23"/>
                <a:gd name="T2" fmla="*/ 2 w 16"/>
                <a:gd name="T3" fmla="*/ 4 h 23"/>
                <a:gd name="T4" fmla="*/ 7 w 16"/>
                <a:gd name="T5" fmla="*/ 3 h 23"/>
                <a:gd name="T6" fmla="*/ 11 w 16"/>
                <a:gd name="T7" fmla="*/ 0 h 23"/>
                <a:gd name="T8" fmla="*/ 16 w 16"/>
                <a:gd name="T9" fmla="*/ 3 h 23"/>
                <a:gd name="T10" fmla="*/ 16 w 16"/>
                <a:gd name="T11" fmla="*/ 3 h 23"/>
                <a:gd name="T12" fmla="*/ 14 w 16"/>
                <a:gd name="T13" fmla="*/ 7 h 23"/>
                <a:gd name="T14" fmla="*/ 11 w 16"/>
                <a:gd name="T15" fmla="*/ 8 h 23"/>
                <a:gd name="T16" fmla="*/ 5 w 16"/>
                <a:gd name="T17" fmla="*/ 9 h 23"/>
                <a:gd name="T18" fmla="*/ 2 w 16"/>
                <a:gd name="T19" fmla="*/ 7 h 23"/>
                <a:gd name="T20" fmla="*/ 0 w 16"/>
                <a:gd name="T21" fmla="*/ 6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3"/>
                <a:gd name="T35" fmla="*/ 16 w 1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3">
                  <a:moveTo>
                    <a:pt x="0" y="16"/>
                  </a:moveTo>
                  <a:lnTo>
                    <a:pt x="2" y="11"/>
                  </a:lnTo>
                  <a:lnTo>
                    <a:pt x="7" y="4"/>
                  </a:lnTo>
                  <a:lnTo>
                    <a:pt x="11" y="0"/>
                  </a:lnTo>
                  <a:lnTo>
                    <a:pt x="16" y="4"/>
                  </a:lnTo>
                  <a:lnTo>
                    <a:pt x="16" y="9"/>
                  </a:lnTo>
                  <a:lnTo>
                    <a:pt x="14" y="18"/>
                  </a:lnTo>
                  <a:lnTo>
                    <a:pt x="11" y="20"/>
                  </a:lnTo>
                  <a:lnTo>
                    <a:pt x="5" y="23"/>
                  </a:lnTo>
                  <a:lnTo>
                    <a:pt x="2" y="18"/>
                  </a:lnTo>
                  <a:lnTo>
                    <a:pt x="0" y="16"/>
                  </a:lnTo>
                  <a:close/>
                </a:path>
              </a:pathLst>
            </a:custGeom>
            <a:solidFill>
              <a:srgbClr val="A4CA95"/>
            </a:solidFill>
            <a:ln w="9525">
              <a:noFill/>
              <a:round/>
              <a:headEnd/>
              <a:tailEnd/>
            </a:ln>
          </p:spPr>
          <p:txBody>
            <a:bodyPr/>
            <a:lstStyle/>
            <a:p>
              <a:endParaRPr lang="en-US"/>
            </a:p>
          </p:txBody>
        </p:sp>
        <p:sp>
          <p:nvSpPr>
            <p:cNvPr id="3193" name="Freeform 914"/>
            <p:cNvSpPr>
              <a:spLocks/>
            </p:cNvSpPr>
            <p:nvPr/>
          </p:nvSpPr>
          <p:spPr bwMode="gray">
            <a:xfrm>
              <a:off x="2215" y="3384"/>
              <a:ext cx="21" cy="19"/>
            </a:xfrm>
            <a:custGeom>
              <a:avLst/>
              <a:gdLst>
                <a:gd name="T0" fmla="*/ 10 w 21"/>
                <a:gd name="T1" fmla="*/ 5 h 21"/>
                <a:gd name="T2" fmla="*/ 12 w 21"/>
                <a:gd name="T3" fmla="*/ 3 h 21"/>
                <a:gd name="T4" fmla="*/ 19 w 21"/>
                <a:gd name="T5" fmla="*/ 3 h 21"/>
                <a:gd name="T6" fmla="*/ 21 w 21"/>
                <a:gd name="T7" fmla="*/ 5 h 21"/>
                <a:gd name="T8" fmla="*/ 16 w 21"/>
                <a:gd name="T9" fmla="*/ 8 h 21"/>
                <a:gd name="T10" fmla="*/ 12 w 21"/>
                <a:gd name="T11" fmla="*/ 9 h 21"/>
                <a:gd name="T12" fmla="*/ 5 w 21"/>
                <a:gd name="T13" fmla="*/ 11 h 21"/>
                <a:gd name="T14" fmla="*/ 0 w 21"/>
                <a:gd name="T15" fmla="*/ 8 h 21"/>
                <a:gd name="T16" fmla="*/ 1 w 21"/>
                <a:gd name="T17" fmla="*/ 5 h 21"/>
                <a:gd name="T18" fmla="*/ 7 w 21"/>
                <a:gd name="T19" fmla="*/ 0 h 21"/>
                <a:gd name="T20" fmla="*/ 10 w 21"/>
                <a:gd name="T21" fmla="*/ 5 h 21"/>
                <a:gd name="T22" fmla="*/ 10 w 21"/>
                <a:gd name="T23" fmla="*/ 5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10" y="9"/>
                  </a:moveTo>
                  <a:lnTo>
                    <a:pt x="12" y="3"/>
                  </a:lnTo>
                  <a:lnTo>
                    <a:pt x="19" y="3"/>
                  </a:lnTo>
                  <a:lnTo>
                    <a:pt x="21" y="10"/>
                  </a:lnTo>
                  <a:lnTo>
                    <a:pt x="16" y="16"/>
                  </a:lnTo>
                  <a:lnTo>
                    <a:pt x="12" y="17"/>
                  </a:lnTo>
                  <a:lnTo>
                    <a:pt x="5" y="21"/>
                  </a:lnTo>
                  <a:lnTo>
                    <a:pt x="0" y="16"/>
                  </a:lnTo>
                  <a:lnTo>
                    <a:pt x="1" y="9"/>
                  </a:lnTo>
                  <a:lnTo>
                    <a:pt x="7" y="0"/>
                  </a:lnTo>
                  <a:lnTo>
                    <a:pt x="10" y="7"/>
                  </a:lnTo>
                  <a:lnTo>
                    <a:pt x="10" y="9"/>
                  </a:lnTo>
                  <a:close/>
                </a:path>
              </a:pathLst>
            </a:custGeom>
            <a:solidFill>
              <a:srgbClr val="A4CA95"/>
            </a:solidFill>
            <a:ln w="9525">
              <a:noFill/>
              <a:round/>
              <a:headEnd/>
              <a:tailEnd/>
            </a:ln>
          </p:spPr>
          <p:txBody>
            <a:bodyPr/>
            <a:lstStyle/>
            <a:p>
              <a:endParaRPr lang="en-US"/>
            </a:p>
          </p:txBody>
        </p:sp>
        <p:sp>
          <p:nvSpPr>
            <p:cNvPr id="3194" name="Freeform 915"/>
            <p:cNvSpPr>
              <a:spLocks/>
            </p:cNvSpPr>
            <p:nvPr/>
          </p:nvSpPr>
          <p:spPr bwMode="gray">
            <a:xfrm>
              <a:off x="2243" y="3393"/>
              <a:ext cx="10" cy="10"/>
            </a:xfrm>
            <a:custGeom>
              <a:avLst/>
              <a:gdLst>
                <a:gd name="T0" fmla="*/ 0 w 10"/>
                <a:gd name="T1" fmla="*/ 5 h 11"/>
                <a:gd name="T2" fmla="*/ 5 w 10"/>
                <a:gd name="T3" fmla="*/ 5 h 11"/>
                <a:gd name="T4" fmla="*/ 10 w 10"/>
                <a:gd name="T5" fmla="*/ 5 h 11"/>
                <a:gd name="T6" fmla="*/ 5 w 10"/>
                <a:gd name="T7" fmla="*/ 5 h 11"/>
                <a:gd name="T8" fmla="*/ 2 w 10"/>
                <a:gd name="T9" fmla="*/ 0 h 11"/>
                <a:gd name="T10" fmla="*/ 0 w 10"/>
                <a:gd name="T11" fmla="*/ 5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6"/>
                  </a:moveTo>
                  <a:lnTo>
                    <a:pt x="5" y="11"/>
                  </a:lnTo>
                  <a:lnTo>
                    <a:pt x="10" y="6"/>
                  </a:lnTo>
                  <a:lnTo>
                    <a:pt x="5" y="6"/>
                  </a:lnTo>
                  <a:lnTo>
                    <a:pt x="2" y="0"/>
                  </a:lnTo>
                  <a:lnTo>
                    <a:pt x="0" y="6"/>
                  </a:lnTo>
                  <a:close/>
                </a:path>
              </a:pathLst>
            </a:custGeom>
            <a:solidFill>
              <a:srgbClr val="A4CA95"/>
            </a:solidFill>
            <a:ln w="9525">
              <a:noFill/>
              <a:round/>
              <a:headEnd/>
              <a:tailEnd/>
            </a:ln>
          </p:spPr>
          <p:txBody>
            <a:bodyPr/>
            <a:lstStyle/>
            <a:p>
              <a:endParaRPr lang="en-US"/>
            </a:p>
          </p:txBody>
        </p:sp>
        <p:sp>
          <p:nvSpPr>
            <p:cNvPr id="3195" name="Freeform 916"/>
            <p:cNvSpPr>
              <a:spLocks/>
            </p:cNvSpPr>
            <p:nvPr/>
          </p:nvSpPr>
          <p:spPr bwMode="gray">
            <a:xfrm>
              <a:off x="1981" y="3370"/>
              <a:ext cx="44" cy="36"/>
            </a:xfrm>
            <a:custGeom>
              <a:avLst/>
              <a:gdLst>
                <a:gd name="T0" fmla="*/ 5 w 44"/>
                <a:gd name="T1" fmla="*/ 17 h 41"/>
                <a:gd name="T2" fmla="*/ 12 w 44"/>
                <a:gd name="T3" fmla="*/ 15 h 41"/>
                <a:gd name="T4" fmla="*/ 12 w 44"/>
                <a:gd name="T5" fmla="*/ 13 h 41"/>
                <a:gd name="T6" fmla="*/ 14 w 44"/>
                <a:gd name="T7" fmla="*/ 11 h 41"/>
                <a:gd name="T8" fmla="*/ 19 w 44"/>
                <a:gd name="T9" fmla="*/ 10 h 41"/>
                <a:gd name="T10" fmla="*/ 23 w 44"/>
                <a:gd name="T11" fmla="*/ 8 h 41"/>
                <a:gd name="T12" fmla="*/ 32 w 44"/>
                <a:gd name="T13" fmla="*/ 7 h 41"/>
                <a:gd name="T14" fmla="*/ 37 w 44"/>
                <a:gd name="T15" fmla="*/ 4 h 41"/>
                <a:gd name="T16" fmla="*/ 41 w 44"/>
                <a:gd name="T17" fmla="*/ 4 h 41"/>
                <a:gd name="T18" fmla="*/ 44 w 44"/>
                <a:gd name="T19" fmla="*/ 2 h 41"/>
                <a:gd name="T20" fmla="*/ 41 w 44"/>
                <a:gd name="T21" fmla="*/ 0 h 41"/>
                <a:gd name="T22" fmla="*/ 35 w 44"/>
                <a:gd name="T23" fmla="*/ 2 h 41"/>
                <a:gd name="T24" fmla="*/ 32 w 44"/>
                <a:gd name="T25" fmla="*/ 3 h 41"/>
                <a:gd name="T26" fmla="*/ 23 w 44"/>
                <a:gd name="T27" fmla="*/ 4 h 41"/>
                <a:gd name="T28" fmla="*/ 18 w 44"/>
                <a:gd name="T29" fmla="*/ 4 h 41"/>
                <a:gd name="T30" fmla="*/ 12 w 44"/>
                <a:gd name="T31" fmla="*/ 8 h 41"/>
                <a:gd name="T32" fmla="*/ 5 w 44"/>
                <a:gd name="T33" fmla="*/ 10 h 41"/>
                <a:gd name="T34" fmla="*/ 0 w 44"/>
                <a:gd name="T35" fmla="*/ 12 h 41"/>
                <a:gd name="T36" fmla="*/ 0 w 44"/>
                <a:gd name="T37" fmla="*/ 15 h 41"/>
                <a:gd name="T38" fmla="*/ 0 w 44"/>
                <a:gd name="T39" fmla="*/ 17 h 41"/>
                <a:gd name="T40" fmla="*/ 5 w 44"/>
                <a:gd name="T41" fmla="*/ 1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1"/>
                <a:gd name="T65" fmla="*/ 44 w 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1">
                  <a:moveTo>
                    <a:pt x="5" y="41"/>
                  </a:moveTo>
                  <a:lnTo>
                    <a:pt x="12" y="37"/>
                  </a:lnTo>
                  <a:lnTo>
                    <a:pt x="12" y="32"/>
                  </a:lnTo>
                  <a:lnTo>
                    <a:pt x="14" y="26"/>
                  </a:lnTo>
                  <a:lnTo>
                    <a:pt x="19" y="25"/>
                  </a:lnTo>
                  <a:lnTo>
                    <a:pt x="23" y="18"/>
                  </a:lnTo>
                  <a:lnTo>
                    <a:pt x="32" y="16"/>
                  </a:lnTo>
                  <a:lnTo>
                    <a:pt x="37" y="11"/>
                  </a:lnTo>
                  <a:lnTo>
                    <a:pt x="41" y="9"/>
                  </a:lnTo>
                  <a:lnTo>
                    <a:pt x="44" y="2"/>
                  </a:lnTo>
                  <a:lnTo>
                    <a:pt x="41" y="0"/>
                  </a:lnTo>
                  <a:lnTo>
                    <a:pt x="35" y="2"/>
                  </a:lnTo>
                  <a:lnTo>
                    <a:pt x="32" y="3"/>
                  </a:lnTo>
                  <a:lnTo>
                    <a:pt x="23" y="9"/>
                  </a:lnTo>
                  <a:lnTo>
                    <a:pt x="18" y="11"/>
                  </a:lnTo>
                  <a:lnTo>
                    <a:pt x="12" y="18"/>
                  </a:lnTo>
                  <a:lnTo>
                    <a:pt x="5" y="23"/>
                  </a:lnTo>
                  <a:lnTo>
                    <a:pt x="0" y="30"/>
                  </a:lnTo>
                  <a:lnTo>
                    <a:pt x="0" y="37"/>
                  </a:lnTo>
                  <a:lnTo>
                    <a:pt x="0" y="41"/>
                  </a:lnTo>
                  <a:lnTo>
                    <a:pt x="5" y="41"/>
                  </a:lnTo>
                  <a:close/>
                </a:path>
              </a:pathLst>
            </a:custGeom>
            <a:solidFill>
              <a:srgbClr val="A4CA95"/>
            </a:solidFill>
            <a:ln w="9525">
              <a:noFill/>
              <a:round/>
              <a:headEnd/>
              <a:tailEnd/>
            </a:ln>
          </p:spPr>
          <p:txBody>
            <a:bodyPr/>
            <a:lstStyle/>
            <a:p>
              <a:endParaRPr lang="en-US"/>
            </a:p>
          </p:txBody>
        </p:sp>
        <p:sp>
          <p:nvSpPr>
            <p:cNvPr id="3196" name="Freeform 917"/>
            <p:cNvSpPr>
              <a:spLocks/>
            </p:cNvSpPr>
            <p:nvPr/>
          </p:nvSpPr>
          <p:spPr bwMode="gray">
            <a:xfrm>
              <a:off x="1972" y="3407"/>
              <a:ext cx="18" cy="26"/>
            </a:xfrm>
            <a:custGeom>
              <a:avLst/>
              <a:gdLst>
                <a:gd name="T0" fmla="*/ 7 w 18"/>
                <a:gd name="T1" fmla="*/ 4 h 29"/>
                <a:gd name="T2" fmla="*/ 9 w 18"/>
                <a:gd name="T3" fmla="*/ 4 h 29"/>
                <a:gd name="T4" fmla="*/ 13 w 18"/>
                <a:gd name="T5" fmla="*/ 0 h 29"/>
                <a:gd name="T6" fmla="*/ 13 w 18"/>
                <a:gd name="T7" fmla="*/ 4 h 29"/>
                <a:gd name="T8" fmla="*/ 13 w 18"/>
                <a:gd name="T9" fmla="*/ 6 h 29"/>
                <a:gd name="T10" fmla="*/ 13 w 18"/>
                <a:gd name="T11" fmla="*/ 8 h 29"/>
                <a:gd name="T12" fmla="*/ 14 w 18"/>
                <a:gd name="T13" fmla="*/ 10 h 29"/>
                <a:gd name="T14" fmla="*/ 18 w 18"/>
                <a:gd name="T15" fmla="*/ 11 h 29"/>
                <a:gd name="T16" fmla="*/ 18 w 18"/>
                <a:gd name="T17" fmla="*/ 13 h 29"/>
                <a:gd name="T18" fmla="*/ 14 w 18"/>
                <a:gd name="T19" fmla="*/ 13 h 29"/>
                <a:gd name="T20" fmla="*/ 13 w 18"/>
                <a:gd name="T21" fmla="*/ 13 h 29"/>
                <a:gd name="T22" fmla="*/ 9 w 18"/>
                <a:gd name="T23" fmla="*/ 13 h 29"/>
                <a:gd name="T24" fmla="*/ 7 w 18"/>
                <a:gd name="T25" fmla="*/ 13 h 29"/>
                <a:gd name="T26" fmla="*/ 4 w 18"/>
                <a:gd name="T27" fmla="*/ 11 h 29"/>
                <a:gd name="T28" fmla="*/ 0 w 18"/>
                <a:gd name="T29" fmla="*/ 10 h 29"/>
                <a:gd name="T30" fmla="*/ 0 w 18"/>
                <a:gd name="T31" fmla="*/ 10 h 29"/>
                <a:gd name="T32" fmla="*/ 0 w 18"/>
                <a:gd name="T33" fmla="*/ 8 h 29"/>
                <a:gd name="T34" fmla="*/ 4 w 18"/>
                <a:gd name="T35" fmla="*/ 6 h 29"/>
                <a:gd name="T36" fmla="*/ 4 w 18"/>
                <a:gd name="T37" fmla="*/ 4 h 29"/>
                <a:gd name="T38" fmla="*/ 7 w 18"/>
                <a:gd name="T39" fmla="*/ 4 h 29"/>
                <a:gd name="T40" fmla="*/ 9 w 18"/>
                <a:gd name="T41" fmla="*/ 0 h 29"/>
                <a:gd name="T42" fmla="*/ 7 w 18"/>
                <a:gd name="T43" fmla="*/ 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9"/>
                <a:gd name="T68" fmla="*/ 18 w 18"/>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9">
                  <a:moveTo>
                    <a:pt x="7" y="6"/>
                  </a:moveTo>
                  <a:lnTo>
                    <a:pt x="9" y="4"/>
                  </a:lnTo>
                  <a:lnTo>
                    <a:pt x="13" y="0"/>
                  </a:lnTo>
                  <a:lnTo>
                    <a:pt x="13" y="7"/>
                  </a:lnTo>
                  <a:lnTo>
                    <a:pt x="13" y="13"/>
                  </a:lnTo>
                  <a:lnTo>
                    <a:pt x="13" y="16"/>
                  </a:lnTo>
                  <a:lnTo>
                    <a:pt x="14" y="21"/>
                  </a:lnTo>
                  <a:lnTo>
                    <a:pt x="18" y="23"/>
                  </a:lnTo>
                  <a:lnTo>
                    <a:pt x="18" y="29"/>
                  </a:lnTo>
                  <a:lnTo>
                    <a:pt x="14" y="29"/>
                  </a:lnTo>
                  <a:lnTo>
                    <a:pt x="13" y="29"/>
                  </a:lnTo>
                  <a:lnTo>
                    <a:pt x="9" y="29"/>
                  </a:lnTo>
                  <a:lnTo>
                    <a:pt x="7" y="27"/>
                  </a:lnTo>
                  <a:lnTo>
                    <a:pt x="4" y="23"/>
                  </a:lnTo>
                  <a:lnTo>
                    <a:pt x="0" y="21"/>
                  </a:lnTo>
                  <a:lnTo>
                    <a:pt x="0" y="20"/>
                  </a:lnTo>
                  <a:lnTo>
                    <a:pt x="0" y="16"/>
                  </a:lnTo>
                  <a:lnTo>
                    <a:pt x="4" y="13"/>
                  </a:lnTo>
                  <a:lnTo>
                    <a:pt x="4" y="11"/>
                  </a:lnTo>
                  <a:lnTo>
                    <a:pt x="7" y="4"/>
                  </a:lnTo>
                  <a:lnTo>
                    <a:pt x="9" y="0"/>
                  </a:lnTo>
                  <a:lnTo>
                    <a:pt x="7" y="6"/>
                  </a:lnTo>
                  <a:close/>
                </a:path>
              </a:pathLst>
            </a:custGeom>
            <a:solidFill>
              <a:srgbClr val="A4CA95"/>
            </a:solidFill>
            <a:ln w="9525">
              <a:noFill/>
              <a:round/>
              <a:headEnd/>
              <a:tailEnd/>
            </a:ln>
          </p:spPr>
          <p:txBody>
            <a:bodyPr/>
            <a:lstStyle/>
            <a:p>
              <a:endParaRPr lang="en-US"/>
            </a:p>
          </p:txBody>
        </p:sp>
        <p:sp>
          <p:nvSpPr>
            <p:cNvPr id="3197" name="Rectangle 918"/>
            <p:cNvSpPr>
              <a:spLocks noChangeArrowheads="1"/>
            </p:cNvSpPr>
            <p:nvPr/>
          </p:nvSpPr>
          <p:spPr bwMode="gray">
            <a:xfrm>
              <a:off x="1856" y="3590"/>
              <a:ext cx="4" cy="0"/>
            </a:xfrm>
            <a:prstGeom prst="rect">
              <a:avLst/>
            </a:prstGeom>
            <a:solidFill>
              <a:srgbClr val="A4CA95"/>
            </a:solidFill>
            <a:ln w="9525">
              <a:noFill/>
              <a:miter lim="800000"/>
              <a:headEnd/>
              <a:tailEnd/>
            </a:ln>
          </p:spPr>
          <p:txBody>
            <a:bodyPr/>
            <a:lstStyle/>
            <a:p>
              <a:endParaRPr lang="en-GB"/>
            </a:p>
          </p:txBody>
        </p:sp>
        <p:sp>
          <p:nvSpPr>
            <p:cNvPr id="3198" name="Freeform 919"/>
            <p:cNvSpPr>
              <a:spLocks/>
            </p:cNvSpPr>
            <p:nvPr/>
          </p:nvSpPr>
          <p:spPr bwMode="gray">
            <a:xfrm>
              <a:off x="1846" y="3574"/>
              <a:ext cx="3" cy="4"/>
            </a:xfrm>
            <a:custGeom>
              <a:avLst/>
              <a:gdLst>
                <a:gd name="T0" fmla="*/ 0 w 3"/>
                <a:gd name="T1" fmla="*/ 0 h 5"/>
                <a:gd name="T2" fmla="*/ 3 w 3"/>
                <a:gd name="T3" fmla="*/ 2 h 5"/>
                <a:gd name="T4" fmla="*/ 3 w 3"/>
                <a:gd name="T5" fmla="*/ 2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0"/>
                  </a:moveTo>
                  <a:lnTo>
                    <a:pt x="3" y="4"/>
                  </a:lnTo>
                  <a:lnTo>
                    <a:pt x="3" y="5"/>
                  </a:lnTo>
                  <a:lnTo>
                    <a:pt x="0" y="0"/>
                  </a:lnTo>
                  <a:close/>
                </a:path>
              </a:pathLst>
            </a:custGeom>
            <a:solidFill>
              <a:srgbClr val="A4CA95"/>
            </a:solidFill>
            <a:ln w="9525">
              <a:noFill/>
              <a:round/>
              <a:headEnd/>
              <a:tailEnd/>
            </a:ln>
          </p:spPr>
          <p:txBody>
            <a:bodyPr/>
            <a:lstStyle/>
            <a:p>
              <a:endParaRPr lang="en-US"/>
            </a:p>
          </p:txBody>
        </p:sp>
        <p:sp>
          <p:nvSpPr>
            <p:cNvPr id="3199" name="Freeform 920"/>
            <p:cNvSpPr>
              <a:spLocks/>
            </p:cNvSpPr>
            <p:nvPr/>
          </p:nvSpPr>
          <p:spPr bwMode="gray">
            <a:xfrm>
              <a:off x="1888" y="3600"/>
              <a:ext cx="5" cy="5"/>
            </a:xfrm>
            <a:custGeom>
              <a:avLst/>
              <a:gdLst>
                <a:gd name="T0" fmla="*/ 0 w 5"/>
                <a:gd name="T1" fmla="*/ 0 h 5"/>
                <a:gd name="T2" fmla="*/ 4 w 5"/>
                <a:gd name="T3" fmla="*/ 4 h 5"/>
                <a:gd name="T4" fmla="*/ 5 w 5"/>
                <a:gd name="T5" fmla="*/ 5 h 5"/>
                <a:gd name="T6" fmla="*/ 0 w 5"/>
                <a:gd name="T7" fmla="*/ 5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4" y="4"/>
                  </a:lnTo>
                  <a:lnTo>
                    <a:pt x="5" y="5"/>
                  </a:lnTo>
                  <a:lnTo>
                    <a:pt x="0" y="5"/>
                  </a:lnTo>
                  <a:lnTo>
                    <a:pt x="0" y="0"/>
                  </a:lnTo>
                  <a:close/>
                </a:path>
              </a:pathLst>
            </a:custGeom>
            <a:solidFill>
              <a:srgbClr val="A4CA95"/>
            </a:solidFill>
            <a:ln w="9525">
              <a:noFill/>
              <a:round/>
              <a:headEnd/>
              <a:tailEnd/>
            </a:ln>
          </p:spPr>
          <p:txBody>
            <a:bodyPr/>
            <a:lstStyle/>
            <a:p>
              <a:endParaRPr lang="en-US"/>
            </a:p>
          </p:txBody>
        </p:sp>
        <p:sp>
          <p:nvSpPr>
            <p:cNvPr id="3200" name="Line 921"/>
            <p:cNvSpPr>
              <a:spLocks noChangeShapeType="1"/>
            </p:cNvSpPr>
            <p:nvPr/>
          </p:nvSpPr>
          <p:spPr bwMode="gray">
            <a:xfrm flipH="1">
              <a:off x="1394" y="3117"/>
              <a:ext cx="205" cy="266"/>
            </a:xfrm>
            <a:prstGeom prst="line">
              <a:avLst/>
            </a:prstGeom>
            <a:noFill/>
            <a:ln w="15875">
              <a:solidFill>
                <a:srgbClr val="FF0000"/>
              </a:solidFill>
              <a:round/>
              <a:headEnd/>
              <a:tailEnd/>
            </a:ln>
          </p:spPr>
          <p:txBody>
            <a:bodyPr/>
            <a:lstStyle/>
            <a:p>
              <a:endParaRPr lang="en-US"/>
            </a:p>
          </p:txBody>
        </p:sp>
        <p:sp>
          <p:nvSpPr>
            <p:cNvPr id="3201" name="Oval 922"/>
            <p:cNvSpPr>
              <a:spLocks noChangeArrowheads="1"/>
            </p:cNvSpPr>
            <p:nvPr/>
          </p:nvSpPr>
          <p:spPr bwMode="gray">
            <a:xfrm>
              <a:off x="1375" y="3366"/>
              <a:ext cx="39" cy="34"/>
            </a:xfrm>
            <a:prstGeom prst="ellipse">
              <a:avLst/>
            </a:prstGeom>
            <a:solidFill>
              <a:srgbClr val="CF0E30"/>
            </a:solidFill>
            <a:ln w="9525">
              <a:noFill/>
              <a:round/>
              <a:headEnd/>
              <a:tailEnd/>
            </a:ln>
          </p:spPr>
          <p:txBody>
            <a:bodyPr/>
            <a:lstStyle/>
            <a:p>
              <a:endParaRPr lang="en-GB"/>
            </a:p>
          </p:txBody>
        </p:sp>
        <p:sp>
          <p:nvSpPr>
            <p:cNvPr id="3202" name="Rectangle 923"/>
            <p:cNvSpPr>
              <a:spLocks noChangeArrowheads="1"/>
            </p:cNvSpPr>
            <p:nvPr/>
          </p:nvSpPr>
          <p:spPr bwMode="gray">
            <a:xfrm>
              <a:off x="743" y="2943"/>
              <a:ext cx="549" cy="130"/>
            </a:xfrm>
            <a:prstGeom prst="rect">
              <a:avLst/>
            </a:prstGeom>
            <a:noFill/>
            <a:ln w="9525">
              <a:noFill/>
              <a:miter lim="800000"/>
              <a:headEnd/>
              <a:tailEnd/>
            </a:ln>
          </p:spPr>
          <p:txBody>
            <a:bodyPr/>
            <a:lstStyle/>
            <a:p>
              <a:endParaRPr lang="en-GB"/>
            </a:p>
          </p:txBody>
        </p:sp>
        <p:sp>
          <p:nvSpPr>
            <p:cNvPr id="3203" name="Line 924"/>
            <p:cNvSpPr>
              <a:spLocks noChangeShapeType="1"/>
            </p:cNvSpPr>
            <p:nvPr/>
          </p:nvSpPr>
          <p:spPr bwMode="gray">
            <a:xfrm>
              <a:off x="773" y="3264"/>
              <a:ext cx="661" cy="223"/>
            </a:xfrm>
            <a:prstGeom prst="line">
              <a:avLst/>
            </a:prstGeom>
            <a:noFill/>
            <a:ln w="15875">
              <a:solidFill>
                <a:srgbClr val="FF0000"/>
              </a:solidFill>
              <a:round/>
              <a:headEnd/>
              <a:tailEnd/>
            </a:ln>
          </p:spPr>
          <p:txBody>
            <a:bodyPr/>
            <a:lstStyle/>
            <a:p>
              <a:endParaRPr lang="en-US"/>
            </a:p>
          </p:txBody>
        </p:sp>
        <p:sp>
          <p:nvSpPr>
            <p:cNvPr id="3204" name="Oval 925"/>
            <p:cNvSpPr>
              <a:spLocks noChangeArrowheads="1"/>
            </p:cNvSpPr>
            <p:nvPr/>
          </p:nvSpPr>
          <p:spPr bwMode="gray">
            <a:xfrm>
              <a:off x="1415" y="3470"/>
              <a:ext cx="39" cy="34"/>
            </a:xfrm>
            <a:prstGeom prst="ellipse">
              <a:avLst/>
            </a:prstGeom>
            <a:solidFill>
              <a:srgbClr val="CF0E30"/>
            </a:solidFill>
            <a:ln w="9525">
              <a:noFill/>
              <a:round/>
              <a:headEnd/>
              <a:tailEnd/>
            </a:ln>
          </p:spPr>
          <p:txBody>
            <a:bodyPr/>
            <a:lstStyle/>
            <a:p>
              <a:endParaRPr lang="en-GB"/>
            </a:p>
          </p:txBody>
        </p:sp>
        <p:sp>
          <p:nvSpPr>
            <p:cNvPr id="3205" name="Line 926"/>
            <p:cNvSpPr>
              <a:spLocks noChangeShapeType="1"/>
            </p:cNvSpPr>
            <p:nvPr/>
          </p:nvSpPr>
          <p:spPr bwMode="gray">
            <a:xfrm>
              <a:off x="759" y="3238"/>
              <a:ext cx="471" cy="137"/>
            </a:xfrm>
            <a:prstGeom prst="line">
              <a:avLst/>
            </a:prstGeom>
            <a:noFill/>
            <a:ln w="15875">
              <a:solidFill>
                <a:srgbClr val="FF0000"/>
              </a:solidFill>
              <a:round/>
              <a:headEnd/>
              <a:tailEnd/>
            </a:ln>
          </p:spPr>
          <p:txBody>
            <a:bodyPr/>
            <a:lstStyle/>
            <a:p>
              <a:endParaRPr lang="en-US"/>
            </a:p>
          </p:txBody>
        </p:sp>
        <p:sp>
          <p:nvSpPr>
            <p:cNvPr id="3206" name="Oval 927"/>
            <p:cNvSpPr>
              <a:spLocks noChangeArrowheads="1"/>
            </p:cNvSpPr>
            <p:nvPr/>
          </p:nvSpPr>
          <p:spPr bwMode="gray">
            <a:xfrm>
              <a:off x="1211" y="3358"/>
              <a:ext cx="38" cy="34"/>
            </a:xfrm>
            <a:prstGeom prst="ellipse">
              <a:avLst/>
            </a:prstGeom>
            <a:solidFill>
              <a:srgbClr val="CF0E30"/>
            </a:solidFill>
            <a:ln w="9525">
              <a:noFill/>
              <a:round/>
              <a:headEnd/>
              <a:tailEnd/>
            </a:ln>
          </p:spPr>
          <p:txBody>
            <a:bodyPr/>
            <a:lstStyle/>
            <a:p>
              <a:endParaRPr lang="en-GB"/>
            </a:p>
          </p:txBody>
        </p:sp>
        <p:sp>
          <p:nvSpPr>
            <p:cNvPr id="3207" name="Rectangle 928"/>
            <p:cNvSpPr>
              <a:spLocks noChangeArrowheads="1"/>
            </p:cNvSpPr>
            <p:nvPr/>
          </p:nvSpPr>
          <p:spPr bwMode="gray">
            <a:xfrm>
              <a:off x="1947" y="2703"/>
              <a:ext cx="39" cy="45"/>
            </a:xfrm>
            <a:prstGeom prst="rect">
              <a:avLst/>
            </a:prstGeom>
            <a:noFill/>
            <a:ln w="9525">
              <a:noFill/>
              <a:miter lim="800000"/>
              <a:headEnd/>
              <a:tailEnd/>
            </a:ln>
          </p:spPr>
          <p:txBody>
            <a:bodyPr/>
            <a:lstStyle/>
            <a:p>
              <a:endParaRPr lang="en-GB"/>
            </a:p>
          </p:txBody>
        </p:sp>
        <p:graphicFrame>
          <p:nvGraphicFramePr>
            <p:cNvPr id="3074" name="Object 928"/>
            <p:cNvGraphicFramePr>
              <a:graphicFrameLocks noChangeAspect="1"/>
            </p:cNvGraphicFramePr>
            <p:nvPr/>
          </p:nvGraphicFramePr>
          <p:xfrm>
            <a:off x="1498" y="2689"/>
            <a:ext cx="767" cy="469"/>
          </p:xfrm>
          <a:graphic>
            <a:graphicData uri="http://schemas.openxmlformats.org/presentationml/2006/ole">
              <p:oleObj spid="_x0000_s2050" name="Clip" r:id="rId6" imgW="1554480" imgH="1080720" progId="">
                <p:embed/>
              </p:oleObj>
            </a:graphicData>
          </a:graphic>
        </p:graphicFrame>
        <p:sp>
          <p:nvSpPr>
            <p:cNvPr id="3208" name="Freeform 930"/>
            <p:cNvSpPr>
              <a:spLocks/>
            </p:cNvSpPr>
            <p:nvPr/>
          </p:nvSpPr>
          <p:spPr bwMode="gray">
            <a:xfrm flipH="1">
              <a:off x="288" y="2826"/>
              <a:ext cx="540" cy="502"/>
            </a:xfrm>
            <a:custGeom>
              <a:avLst/>
              <a:gdLst>
                <a:gd name="T0" fmla="*/ 0 w 15865"/>
                <a:gd name="T1" fmla="*/ 0 h 16739"/>
                <a:gd name="T2" fmla="*/ 0 w 15865"/>
                <a:gd name="T3" fmla="*/ 0 h 16739"/>
                <a:gd name="T4" fmla="*/ 0 w 15865"/>
                <a:gd name="T5" fmla="*/ 0 h 16739"/>
                <a:gd name="T6" fmla="*/ 0 w 15865"/>
                <a:gd name="T7" fmla="*/ 0 h 16739"/>
                <a:gd name="T8" fmla="*/ 0 w 15865"/>
                <a:gd name="T9" fmla="*/ 0 h 16739"/>
                <a:gd name="T10" fmla="*/ 0 w 15865"/>
                <a:gd name="T11" fmla="*/ 0 h 16739"/>
                <a:gd name="T12" fmla="*/ 0 w 15865"/>
                <a:gd name="T13" fmla="*/ 0 h 16739"/>
                <a:gd name="T14" fmla="*/ 0 w 15865"/>
                <a:gd name="T15" fmla="*/ 0 h 16739"/>
                <a:gd name="T16" fmla="*/ 0 w 15865"/>
                <a:gd name="T17" fmla="*/ 0 h 16739"/>
                <a:gd name="T18" fmla="*/ 0 w 15865"/>
                <a:gd name="T19" fmla="*/ 0 h 167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5"/>
                <a:gd name="T31" fmla="*/ 0 h 16739"/>
                <a:gd name="T32" fmla="*/ 15865 w 15865"/>
                <a:gd name="T33" fmla="*/ 16739 h 167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5" h="16739">
                  <a:moveTo>
                    <a:pt x="756" y="16523"/>
                  </a:moveTo>
                  <a:lnTo>
                    <a:pt x="754" y="5272"/>
                  </a:lnTo>
                  <a:lnTo>
                    <a:pt x="10891" y="0"/>
                  </a:lnTo>
                  <a:lnTo>
                    <a:pt x="15111" y="1933"/>
                  </a:lnTo>
                  <a:lnTo>
                    <a:pt x="15111" y="16523"/>
                  </a:lnTo>
                  <a:lnTo>
                    <a:pt x="15865" y="16523"/>
                  </a:lnTo>
                  <a:lnTo>
                    <a:pt x="15865" y="16739"/>
                  </a:lnTo>
                  <a:lnTo>
                    <a:pt x="0" y="16739"/>
                  </a:lnTo>
                  <a:lnTo>
                    <a:pt x="0" y="16523"/>
                  </a:lnTo>
                  <a:lnTo>
                    <a:pt x="756" y="16523"/>
                  </a:lnTo>
                  <a:close/>
                </a:path>
              </a:pathLst>
            </a:custGeom>
            <a:solidFill>
              <a:srgbClr val="2D5957"/>
            </a:solidFill>
            <a:ln w="9525">
              <a:solidFill>
                <a:schemeClr val="tx1"/>
              </a:solidFill>
              <a:round/>
              <a:headEnd/>
              <a:tailEnd/>
            </a:ln>
          </p:spPr>
          <p:txBody>
            <a:bodyPr/>
            <a:lstStyle/>
            <a:p>
              <a:endParaRPr lang="en-US"/>
            </a:p>
          </p:txBody>
        </p:sp>
        <p:sp>
          <p:nvSpPr>
            <p:cNvPr id="3209" name="Freeform 931"/>
            <p:cNvSpPr>
              <a:spLocks/>
            </p:cNvSpPr>
            <p:nvPr/>
          </p:nvSpPr>
          <p:spPr bwMode="gray">
            <a:xfrm flipH="1">
              <a:off x="461" y="2835"/>
              <a:ext cx="334" cy="487"/>
            </a:xfrm>
            <a:custGeom>
              <a:avLst/>
              <a:gdLst>
                <a:gd name="T0" fmla="*/ 0 w 9821"/>
                <a:gd name="T1" fmla="*/ 0 h 16228"/>
                <a:gd name="T2" fmla="*/ 0 w 9821"/>
                <a:gd name="T3" fmla="*/ 0 h 16228"/>
                <a:gd name="T4" fmla="*/ 0 w 9821"/>
                <a:gd name="T5" fmla="*/ 0 h 16228"/>
                <a:gd name="T6" fmla="*/ 0 w 9821"/>
                <a:gd name="T7" fmla="*/ 0 h 16228"/>
                <a:gd name="T8" fmla="*/ 0 w 9821"/>
                <a:gd name="T9" fmla="*/ 0 h 16228"/>
                <a:gd name="T10" fmla="*/ 0 w 9821"/>
                <a:gd name="T11" fmla="*/ 0 h 16228"/>
                <a:gd name="T12" fmla="*/ 0 w 9821"/>
                <a:gd name="T13" fmla="*/ 0 h 16228"/>
                <a:gd name="T14" fmla="*/ 0 w 9821"/>
                <a:gd name="T15" fmla="*/ 0 h 16228"/>
                <a:gd name="T16" fmla="*/ 0 w 9821"/>
                <a:gd name="T17" fmla="*/ 0 h 16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21"/>
                <a:gd name="T28" fmla="*/ 0 h 16228"/>
                <a:gd name="T29" fmla="*/ 9821 w 9821"/>
                <a:gd name="T30" fmla="*/ 16228 h 16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21" h="16228">
                  <a:moveTo>
                    <a:pt x="8416" y="15082"/>
                  </a:moveTo>
                  <a:lnTo>
                    <a:pt x="8416" y="16228"/>
                  </a:lnTo>
                  <a:lnTo>
                    <a:pt x="9821" y="16228"/>
                  </a:lnTo>
                  <a:lnTo>
                    <a:pt x="9821" y="0"/>
                  </a:lnTo>
                  <a:lnTo>
                    <a:pt x="0" y="5108"/>
                  </a:lnTo>
                  <a:lnTo>
                    <a:pt x="2" y="16228"/>
                  </a:lnTo>
                  <a:lnTo>
                    <a:pt x="750" y="16228"/>
                  </a:lnTo>
                  <a:lnTo>
                    <a:pt x="750" y="15410"/>
                  </a:lnTo>
                  <a:lnTo>
                    <a:pt x="8416" y="15082"/>
                  </a:lnTo>
                  <a:close/>
                </a:path>
              </a:pathLst>
            </a:custGeom>
            <a:solidFill>
              <a:srgbClr val="D2E8E7"/>
            </a:solidFill>
            <a:ln w="9525">
              <a:noFill/>
              <a:round/>
              <a:headEnd/>
              <a:tailEnd/>
            </a:ln>
          </p:spPr>
          <p:txBody>
            <a:bodyPr/>
            <a:lstStyle/>
            <a:p>
              <a:endParaRPr lang="en-US"/>
            </a:p>
          </p:txBody>
        </p:sp>
        <p:sp>
          <p:nvSpPr>
            <p:cNvPr id="3210" name="Freeform 932"/>
            <p:cNvSpPr>
              <a:spLocks/>
            </p:cNvSpPr>
            <p:nvPr/>
          </p:nvSpPr>
          <p:spPr bwMode="gray">
            <a:xfrm flipH="1">
              <a:off x="509" y="3209"/>
              <a:ext cx="260" cy="57"/>
            </a:xfrm>
            <a:custGeom>
              <a:avLst/>
              <a:gdLst>
                <a:gd name="T0" fmla="*/ 0 w 7666"/>
                <a:gd name="T1" fmla="*/ 0 h 1922"/>
                <a:gd name="T2" fmla="*/ 0 w 7666"/>
                <a:gd name="T3" fmla="*/ 0 h 1922"/>
                <a:gd name="T4" fmla="*/ 0 w 7666"/>
                <a:gd name="T5" fmla="*/ 0 h 1922"/>
                <a:gd name="T6" fmla="*/ 0 w 7666"/>
                <a:gd name="T7" fmla="*/ 0 h 1922"/>
                <a:gd name="T8" fmla="*/ 0 w 7666"/>
                <a:gd name="T9" fmla="*/ 0 h 1922"/>
                <a:gd name="T10" fmla="*/ 0 60000 65536"/>
                <a:gd name="T11" fmla="*/ 0 60000 65536"/>
                <a:gd name="T12" fmla="*/ 0 60000 65536"/>
                <a:gd name="T13" fmla="*/ 0 60000 65536"/>
                <a:gd name="T14" fmla="*/ 0 60000 65536"/>
                <a:gd name="T15" fmla="*/ 0 w 7666"/>
                <a:gd name="T16" fmla="*/ 0 h 1922"/>
                <a:gd name="T17" fmla="*/ 7666 w 7666"/>
                <a:gd name="T18" fmla="*/ 1922 h 1922"/>
              </a:gdLst>
              <a:ahLst/>
              <a:cxnLst>
                <a:cxn ang="T10">
                  <a:pos x="T0" y="T1"/>
                </a:cxn>
                <a:cxn ang="T11">
                  <a:pos x="T2" y="T3"/>
                </a:cxn>
                <a:cxn ang="T12">
                  <a:pos x="T4" y="T5"/>
                </a:cxn>
                <a:cxn ang="T13">
                  <a:pos x="T6" y="T7"/>
                </a:cxn>
                <a:cxn ang="T14">
                  <a:pos x="T8" y="T9"/>
                </a:cxn>
              </a:cxnLst>
              <a:rect l="T15" t="T16" r="T17" b="T18"/>
              <a:pathLst>
                <a:path w="7666" h="1922">
                  <a:moveTo>
                    <a:pt x="7666" y="1255"/>
                  </a:moveTo>
                  <a:lnTo>
                    <a:pt x="0" y="1922"/>
                  </a:lnTo>
                  <a:lnTo>
                    <a:pt x="0" y="990"/>
                  </a:lnTo>
                  <a:lnTo>
                    <a:pt x="7666" y="0"/>
                  </a:lnTo>
                  <a:lnTo>
                    <a:pt x="7666" y="1255"/>
                  </a:lnTo>
                  <a:close/>
                </a:path>
              </a:pathLst>
            </a:custGeom>
            <a:solidFill>
              <a:srgbClr val="2D5957"/>
            </a:solidFill>
            <a:ln w="9525">
              <a:noFill/>
              <a:round/>
              <a:headEnd/>
              <a:tailEnd/>
            </a:ln>
          </p:spPr>
          <p:txBody>
            <a:bodyPr/>
            <a:lstStyle/>
            <a:p>
              <a:endParaRPr lang="en-US"/>
            </a:p>
          </p:txBody>
        </p:sp>
        <p:sp>
          <p:nvSpPr>
            <p:cNvPr id="3211" name="Freeform 933"/>
            <p:cNvSpPr>
              <a:spLocks/>
            </p:cNvSpPr>
            <p:nvPr/>
          </p:nvSpPr>
          <p:spPr bwMode="gray">
            <a:xfrm flipH="1">
              <a:off x="509" y="3131"/>
              <a:ext cx="260" cy="78"/>
            </a:xfrm>
            <a:custGeom>
              <a:avLst/>
              <a:gdLst>
                <a:gd name="T0" fmla="*/ 0 w 7666"/>
                <a:gd name="T1" fmla="*/ 0 h 2588"/>
                <a:gd name="T2" fmla="*/ 0 w 7666"/>
                <a:gd name="T3" fmla="*/ 0 h 2588"/>
                <a:gd name="T4" fmla="*/ 0 w 7666"/>
                <a:gd name="T5" fmla="*/ 0 h 2588"/>
                <a:gd name="T6" fmla="*/ 0 w 7666"/>
                <a:gd name="T7" fmla="*/ 0 h 2588"/>
                <a:gd name="T8" fmla="*/ 0 w 7666"/>
                <a:gd name="T9" fmla="*/ 0 h 2588"/>
                <a:gd name="T10" fmla="*/ 0 60000 65536"/>
                <a:gd name="T11" fmla="*/ 0 60000 65536"/>
                <a:gd name="T12" fmla="*/ 0 60000 65536"/>
                <a:gd name="T13" fmla="*/ 0 60000 65536"/>
                <a:gd name="T14" fmla="*/ 0 60000 65536"/>
                <a:gd name="T15" fmla="*/ 0 w 7666"/>
                <a:gd name="T16" fmla="*/ 0 h 2588"/>
                <a:gd name="T17" fmla="*/ 7666 w 7666"/>
                <a:gd name="T18" fmla="*/ 2588 h 2588"/>
              </a:gdLst>
              <a:ahLst/>
              <a:cxnLst>
                <a:cxn ang="T10">
                  <a:pos x="T0" y="T1"/>
                </a:cxn>
                <a:cxn ang="T11">
                  <a:pos x="T2" y="T3"/>
                </a:cxn>
                <a:cxn ang="T12">
                  <a:pos x="T4" y="T5"/>
                </a:cxn>
                <a:cxn ang="T13">
                  <a:pos x="T6" y="T7"/>
                </a:cxn>
                <a:cxn ang="T14">
                  <a:pos x="T8" y="T9"/>
                </a:cxn>
              </a:cxnLst>
              <a:rect l="T15" t="T16" r="T17" b="T18"/>
              <a:pathLst>
                <a:path w="7666" h="2588">
                  <a:moveTo>
                    <a:pt x="7666" y="1254"/>
                  </a:moveTo>
                  <a:lnTo>
                    <a:pt x="0" y="2588"/>
                  </a:lnTo>
                  <a:lnTo>
                    <a:pt x="0" y="1650"/>
                  </a:lnTo>
                  <a:lnTo>
                    <a:pt x="7666" y="0"/>
                  </a:lnTo>
                  <a:lnTo>
                    <a:pt x="7666" y="1254"/>
                  </a:lnTo>
                  <a:close/>
                </a:path>
              </a:pathLst>
            </a:custGeom>
            <a:solidFill>
              <a:srgbClr val="2D5957"/>
            </a:solidFill>
            <a:ln w="9525">
              <a:noFill/>
              <a:round/>
              <a:headEnd/>
              <a:tailEnd/>
            </a:ln>
          </p:spPr>
          <p:txBody>
            <a:bodyPr/>
            <a:lstStyle/>
            <a:p>
              <a:endParaRPr lang="en-US"/>
            </a:p>
          </p:txBody>
        </p:sp>
        <p:sp>
          <p:nvSpPr>
            <p:cNvPr id="3212" name="Freeform 934"/>
            <p:cNvSpPr>
              <a:spLocks/>
            </p:cNvSpPr>
            <p:nvPr/>
          </p:nvSpPr>
          <p:spPr bwMode="gray">
            <a:xfrm flipH="1">
              <a:off x="509" y="3053"/>
              <a:ext cx="260" cy="98"/>
            </a:xfrm>
            <a:custGeom>
              <a:avLst/>
              <a:gdLst>
                <a:gd name="T0" fmla="*/ 0 w 7666"/>
                <a:gd name="T1" fmla="*/ 0 h 3255"/>
                <a:gd name="T2" fmla="*/ 0 w 7666"/>
                <a:gd name="T3" fmla="*/ 0 h 3255"/>
                <a:gd name="T4" fmla="*/ 0 w 7666"/>
                <a:gd name="T5" fmla="*/ 0 h 3255"/>
                <a:gd name="T6" fmla="*/ 0 w 7666"/>
                <a:gd name="T7" fmla="*/ 0 h 3255"/>
                <a:gd name="T8" fmla="*/ 0 w 7666"/>
                <a:gd name="T9" fmla="*/ 0 h 3255"/>
                <a:gd name="T10" fmla="*/ 0 60000 65536"/>
                <a:gd name="T11" fmla="*/ 0 60000 65536"/>
                <a:gd name="T12" fmla="*/ 0 60000 65536"/>
                <a:gd name="T13" fmla="*/ 0 60000 65536"/>
                <a:gd name="T14" fmla="*/ 0 60000 65536"/>
                <a:gd name="T15" fmla="*/ 0 w 7666"/>
                <a:gd name="T16" fmla="*/ 0 h 3255"/>
                <a:gd name="T17" fmla="*/ 7666 w 7666"/>
                <a:gd name="T18" fmla="*/ 3255 h 3255"/>
              </a:gdLst>
              <a:ahLst/>
              <a:cxnLst>
                <a:cxn ang="T10">
                  <a:pos x="T0" y="T1"/>
                </a:cxn>
                <a:cxn ang="T11">
                  <a:pos x="T2" y="T3"/>
                </a:cxn>
                <a:cxn ang="T12">
                  <a:pos x="T4" y="T5"/>
                </a:cxn>
                <a:cxn ang="T13">
                  <a:pos x="T6" y="T7"/>
                </a:cxn>
                <a:cxn ang="T14">
                  <a:pos x="T8" y="T9"/>
                </a:cxn>
              </a:cxnLst>
              <a:rect l="T15" t="T16" r="T17" b="T18"/>
              <a:pathLst>
                <a:path w="7666" h="3255">
                  <a:moveTo>
                    <a:pt x="7666" y="1255"/>
                  </a:moveTo>
                  <a:lnTo>
                    <a:pt x="0" y="3255"/>
                  </a:lnTo>
                  <a:lnTo>
                    <a:pt x="0" y="2310"/>
                  </a:lnTo>
                  <a:lnTo>
                    <a:pt x="7666" y="0"/>
                  </a:lnTo>
                  <a:lnTo>
                    <a:pt x="7666" y="1255"/>
                  </a:lnTo>
                  <a:close/>
                </a:path>
              </a:pathLst>
            </a:custGeom>
            <a:solidFill>
              <a:srgbClr val="2D5957"/>
            </a:solidFill>
            <a:ln w="9525">
              <a:noFill/>
              <a:round/>
              <a:headEnd/>
              <a:tailEnd/>
            </a:ln>
          </p:spPr>
          <p:txBody>
            <a:bodyPr/>
            <a:lstStyle/>
            <a:p>
              <a:endParaRPr lang="en-US"/>
            </a:p>
          </p:txBody>
        </p:sp>
        <p:sp>
          <p:nvSpPr>
            <p:cNvPr id="3213" name="Freeform 935"/>
            <p:cNvSpPr>
              <a:spLocks/>
            </p:cNvSpPr>
            <p:nvPr/>
          </p:nvSpPr>
          <p:spPr bwMode="gray">
            <a:xfrm flipH="1">
              <a:off x="509" y="2975"/>
              <a:ext cx="260" cy="118"/>
            </a:xfrm>
            <a:custGeom>
              <a:avLst/>
              <a:gdLst>
                <a:gd name="T0" fmla="*/ 0 w 7666"/>
                <a:gd name="T1" fmla="*/ 0 h 3924"/>
                <a:gd name="T2" fmla="*/ 0 w 7666"/>
                <a:gd name="T3" fmla="*/ 0 h 3924"/>
                <a:gd name="T4" fmla="*/ 0 w 7666"/>
                <a:gd name="T5" fmla="*/ 0 h 3924"/>
                <a:gd name="T6" fmla="*/ 0 w 7666"/>
                <a:gd name="T7" fmla="*/ 0 h 3924"/>
                <a:gd name="T8" fmla="*/ 0 w 7666"/>
                <a:gd name="T9" fmla="*/ 0 h 3924"/>
                <a:gd name="T10" fmla="*/ 0 60000 65536"/>
                <a:gd name="T11" fmla="*/ 0 60000 65536"/>
                <a:gd name="T12" fmla="*/ 0 60000 65536"/>
                <a:gd name="T13" fmla="*/ 0 60000 65536"/>
                <a:gd name="T14" fmla="*/ 0 60000 65536"/>
                <a:gd name="T15" fmla="*/ 0 w 7666"/>
                <a:gd name="T16" fmla="*/ 0 h 3924"/>
                <a:gd name="T17" fmla="*/ 7666 w 7666"/>
                <a:gd name="T18" fmla="*/ 3924 h 3924"/>
              </a:gdLst>
              <a:ahLst/>
              <a:cxnLst>
                <a:cxn ang="T10">
                  <a:pos x="T0" y="T1"/>
                </a:cxn>
                <a:cxn ang="T11">
                  <a:pos x="T2" y="T3"/>
                </a:cxn>
                <a:cxn ang="T12">
                  <a:pos x="T4" y="T5"/>
                </a:cxn>
                <a:cxn ang="T13">
                  <a:pos x="T6" y="T7"/>
                </a:cxn>
                <a:cxn ang="T14">
                  <a:pos x="T8" y="T9"/>
                </a:cxn>
              </a:cxnLst>
              <a:rect l="T15" t="T16" r="T17" b="T18"/>
              <a:pathLst>
                <a:path w="7666" h="3924">
                  <a:moveTo>
                    <a:pt x="7666" y="1256"/>
                  </a:moveTo>
                  <a:lnTo>
                    <a:pt x="0" y="3924"/>
                  </a:lnTo>
                  <a:lnTo>
                    <a:pt x="0" y="2973"/>
                  </a:lnTo>
                  <a:lnTo>
                    <a:pt x="7666" y="0"/>
                  </a:lnTo>
                  <a:lnTo>
                    <a:pt x="7666" y="1256"/>
                  </a:lnTo>
                  <a:close/>
                </a:path>
              </a:pathLst>
            </a:custGeom>
            <a:solidFill>
              <a:srgbClr val="2D5957"/>
            </a:solidFill>
            <a:ln w="9525">
              <a:noFill/>
              <a:round/>
              <a:headEnd/>
              <a:tailEnd/>
            </a:ln>
          </p:spPr>
          <p:txBody>
            <a:bodyPr/>
            <a:lstStyle/>
            <a:p>
              <a:endParaRPr lang="en-US"/>
            </a:p>
          </p:txBody>
        </p:sp>
        <p:sp>
          <p:nvSpPr>
            <p:cNvPr id="3214" name="Freeform 936"/>
            <p:cNvSpPr>
              <a:spLocks/>
            </p:cNvSpPr>
            <p:nvPr/>
          </p:nvSpPr>
          <p:spPr bwMode="gray">
            <a:xfrm flipH="1">
              <a:off x="509" y="2897"/>
              <a:ext cx="260" cy="138"/>
            </a:xfrm>
            <a:custGeom>
              <a:avLst/>
              <a:gdLst>
                <a:gd name="T0" fmla="*/ 0 w 7666"/>
                <a:gd name="T1" fmla="*/ 0 h 4590"/>
                <a:gd name="T2" fmla="*/ 0 w 7666"/>
                <a:gd name="T3" fmla="*/ 0 h 4590"/>
                <a:gd name="T4" fmla="*/ 0 w 7666"/>
                <a:gd name="T5" fmla="*/ 0 h 4590"/>
                <a:gd name="T6" fmla="*/ 0 w 7666"/>
                <a:gd name="T7" fmla="*/ 0 h 4590"/>
                <a:gd name="T8" fmla="*/ 0 w 7666"/>
                <a:gd name="T9" fmla="*/ 0 h 4590"/>
                <a:gd name="T10" fmla="*/ 0 60000 65536"/>
                <a:gd name="T11" fmla="*/ 0 60000 65536"/>
                <a:gd name="T12" fmla="*/ 0 60000 65536"/>
                <a:gd name="T13" fmla="*/ 0 60000 65536"/>
                <a:gd name="T14" fmla="*/ 0 60000 65536"/>
                <a:gd name="T15" fmla="*/ 0 w 7666"/>
                <a:gd name="T16" fmla="*/ 0 h 4590"/>
                <a:gd name="T17" fmla="*/ 7666 w 7666"/>
                <a:gd name="T18" fmla="*/ 4590 h 4590"/>
              </a:gdLst>
              <a:ahLst/>
              <a:cxnLst>
                <a:cxn ang="T10">
                  <a:pos x="T0" y="T1"/>
                </a:cxn>
                <a:cxn ang="T11">
                  <a:pos x="T2" y="T3"/>
                </a:cxn>
                <a:cxn ang="T12">
                  <a:pos x="T4" y="T5"/>
                </a:cxn>
                <a:cxn ang="T13">
                  <a:pos x="T6" y="T7"/>
                </a:cxn>
                <a:cxn ang="T14">
                  <a:pos x="T8" y="T9"/>
                </a:cxn>
              </a:cxnLst>
              <a:rect l="T15" t="T16" r="T17" b="T18"/>
              <a:pathLst>
                <a:path w="7666" h="4590">
                  <a:moveTo>
                    <a:pt x="7666" y="0"/>
                  </a:moveTo>
                  <a:lnTo>
                    <a:pt x="7666" y="1255"/>
                  </a:lnTo>
                  <a:lnTo>
                    <a:pt x="0" y="4590"/>
                  </a:lnTo>
                  <a:lnTo>
                    <a:pt x="0" y="3633"/>
                  </a:lnTo>
                  <a:lnTo>
                    <a:pt x="7666" y="0"/>
                  </a:lnTo>
                  <a:close/>
                </a:path>
              </a:pathLst>
            </a:custGeom>
            <a:solidFill>
              <a:srgbClr val="2D5957"/>
            </a:solidFill>
            <a:ln w="9525">
              <a:noFill/>
              <a:round/>
              <a:headEnd/>
              <a:tailEnd/>
            </a:ln>
          </p:spPr>
          <p:txBody>
            <a:bodyPr/>
            <a:lstStyle/>
            <a:p>
              <a:endParaRPr lang="en-US"/>
            </a:p>
          </p:txBody>
        </p:sp>
        <p:sp>
          <p:nvSpPr>
            <p:cNvPr id="3215" name="Freeform 937"/>
            <p:cNvSpPr>
              <a:spLocks/>
            </p:cNvSpPr>
            <p:nvPr/>
          </p:nvSpPr>
          <p:spPr bwMode="gray">
            <a:xfrm>
              <a:off x="845" y="2852"/>
              <a:ext cx="669" cy="203"/>
            </a:xfrm>
            <a:custGeom>
              <a:avLst/>
              <a:gdLst>
                <a:gd name="T0" fmla="*/ 5944779 w 147"/>
                <a:gd name="T1" fmla="*/ 1255194 h 45"/>
                <a:gd name="T2" fmla="*/ 3678021 w 147"/>
                <a:gd name="T3" fmla="*/ 117605 h 45"/>
                <a:gd name="T4" fmla="*/ 2504759 w 147"/>
                <a:gd name="T5" fmla="*/ 227757 h 45"/>
                <a:gd name="T6" fmla="*/ 603170 w 147"/>
                <a:gd name="T7" fmla="*/ 1289181 h 45"/>
                <a:gd name="T8" fmla="*/ 0 w 147"/>
                <a:gd name="T9" fmla="*/ 1331856 h 45"/>
                <a:gd name="T10" fmla="*/ 1128193 w 147"/>
                <a:gd name="T11" fmla="*/ 1711182 h 45"/>
                <a:gd name="T12" fmla="*/ 2424543 w 147"/>
                <a:gd name="T13" fmla="*/ 1137612 h 45"/>
                <a:gd name="T14" fmla="*/ 1821477 w 147"/>
                <a:gd name="T15" fmla="*/ 1180652 h 45"/>
                <a:gd name="T16" fmla="*/ 3110103 w 147"/>
                <a:gd name="T17" fmla="*/ 227757 h 45"/>
                <a:gd name="T18" fmla="*/ 3110103 w 147"/>
                <a:gd name="T19" fmla="*/ 227757 h 45"/>
                <a:gd name="T20" fmla="*/ 4726471 w 147"/>
                <a:gd name="T21" fmla="*/ 1365820 h 45"/>
                <a:gd name="T22" fmla="*/ 5944779 w 147"/>
                <a:gd name="T23" fmla="*/ 1255194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45"/>
                <a:gd name="T38" fmla="*/ 147 w 147"/>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45">
                  <a:moveTo>
                    <a:pt x="147" y="33"/>
                  </a:moveTo>
                  <a:cubicBezTo>
                    <a:pt x="145" y="13"/>
                    <a:pt x="120" y="0"/>
                    <a:pt x="91" y="3"/>
                  </a:cubicBezTo>
                  <a:lnTo>
                    <a:pt x="62" y="6"/>
                  </a:lnTo>
                  <a:cubicBezTo>
                    <a:pt x="40" y="8"/>
                    <a:pt x="21" y="19"/>
                    <a:pt x="15" y="34"/>
                  </a:cubicBezTo>
                  <a:lnTo>
                    <a:pt x="0" y="35"/>
                  </a:lnTo>
                  <a:lnTo>
                    <a:pt x="28" y="45"/>
                  </a:lnTo>
                  <a:lnTo>
                    <a:pt x="60" y="30"/>
                  </a:lnTo>
                  <a:lnTo>
                    <a:pt x="45" y="31"/>
                  </a:lnTo>
                  <a:cubicBezTo>
                    <a:pt x="49" y="20"/>
                    <a:pt x="61" y="10"/>
                    <a:pt x="77" y="6"/>
                  </a:cubicBezTo>
                  <a:cubicBezTo>
                    <a:pt x="99" y="8"/>
                    <a:pt x="115" y="20"/>
                    <a:pt x="117" y="36"/>
                  </a:cubicBezTo>
                  <a:lnTo>
                    <a:pt x="147" y="33"/>
                  </a:lnTo>
                  <a:close/>
                </a:path>
              </a:pathLst>
            </a:custGeom>
            <a:gradFill rotWithShape="1">
              <a:gsLst>
                <a:gs pos="0">
                  <a:srgbClr val="B9D0DC"/>
                </a:gs>
                <a:gs pos="100000">
                  <a:srgbClr val="FF0000"/>
                </a:gs>
              </a:gsLst>
              <a:lin ang="0" scaled="1"/>
            </a:gradFill>
            <a:ln w="6350">
              <a:solidFill>
                <a:schemeClr val="tx1"/>
              </a:solidFill>
              <a:round/>
              <a:headEnd/>
              <a:tailEnd/>
            </a:ln>
          </p:spPr>
          <p:txBody>
            <a:bodyPr/>
            <a:lstStyle/>
            <a:p>
              <a:endParaRPr lang="en-US"/>
            </a:p>
          </p:txBody>
        </p:sp>
      </p:grpSp>
      <p:sp>
        <p:nvSpPr>
          <p:cNvPr id="3090" name="Text Box 939"/>
          <p:cNvSpPr txBox="1">
            <a:spLocks noChangeArrowheads="1"/>
          </p:cNvSpPr>
          <p:nvPr/>
        </p:nvSpPr>
        <p:spPr bwMode="gray">
          <a:xfrm>
            <a:off x="0" y="5556250"/>
            <a:ext cx="9144000" cy="679450"/>
          </a:xfrm>
          <a:prstGeom prst="rect">
            <a:avLst/>
          </a:prstGeom>
          <a:solidFill>
            <a:schemeClr val="bg1"/>
          </a:solidFill>
          <a:ln w="38100" algn="ctr">
            <a:solidFill>
              <a:srgbClr val="B00000"/>
            </a:solidFill>
            <a:miter lim="800000"/>
            <a:headEnd/>
            <a:tailEnd/>
          </a:ln>
        </p:spPr>
        <p:txBody>
          <a:bodyPr>
            <a:spAutoFit/>
          </a:bodyPr>
          <a:lstStyle/>
          <a:p>
            <a:pPr>
              <a:lnSpc>
                <a:spcPct val="100000"/>
              </a:lnSpc>
              <a:spcBef>
                <a:spcPct val="50000"/>
              </a:spcBef>
              <a:spcAft>
                <a:spcPct val="0"/>
              </a:spcAft>
            </a:pPr>
            <a:r>
              <a:rPr lang="en-US" sz="1800" b="1">
                <a:solidFill>
                  <a:srgbClr val="B00000"/>
                </a:solidFill>
              </a:rPr>
              <a:t>There are multiple options for buyers. Relationship choices must link directly to the commercial arrangements (rate cards, SLAs, performance etc.)</a:t>
            </a:r>
          </a:p>
        </p:txBody>
      </p:sp>
      <p:pic>
        <p:nvPicPr>
          <p:cNvPr id="3091" name="Picture 938" descr="globe"/>
          <p:cNvPicPr>
            <a:picLocks noChangeAspect="1" noChangeArrowheads="1"/>
          </p:cNvPicPr>
          <p:nvPr/>
        </p:nvPicPr>
        <p:blipFill>
          <a:blip r:embed="rId7" cstate="print"/>
          <a:srcRect/>
          <a:stretch>
            <a:fillRect/>
          </a:stretch>
        </p:blipFill>
        <p:spPr bwMode="gray">
          <a:xfrm>
            <a:off x="3386138" y="2363788"/>
            <a:ext cx="2317750" cy="2003425"/>
          </a:xfrm>
          <a:prstGeom prst="rect">
            <a:avLst/>
          </a:prstGeom>
          <a:noFill/>
          <a:ln w="9525">
            <a:noFill/>
            <a:miter lim="800000"/>
            <a:headEnd/>
            <a:tailEnd/>
          </a:ln>
        </p:spPr>
      </p:pic>
      <p:sp>
        <p:nvSpPr>
          <p:cNvPr id="3092" name="Rectangle 938"/>
          <p:cNvSpPr>
            <a:spLocks noChangeArrowheads="1"/>
          </p:cNvSpPr>
          <p:nvPr/>
        </p:nvSpPr>
        <p:spPr bwMode="gray">
          <a:xfrm>
            <a:off x="3554413" y="2632075"/>
            <a:ext cx="2051050" cy="1612900"/>
          </a:xfrm>
          <a:prstGeom prst="rect">
            <a:avLst/>
          </a:prstGeom>
          <a:noFill/>
          <a:ln w="12700">
            <a:noFill/>
            <a:miter lim="800000"/>
            <a:headEnd type="none" w="sm" len="sm"/>
            <a:tailEnd type="none" w="sm" len="sm"/>
          </a:ln>
        </p:spPr>
        <p:txBody>
          <a:bodyPr wrap="none" anchor="ctr"/>
          <a:lstStyle/>
          <a:p>
            <a:pPr>
              <a:lnSpc>
                <a:spcPct val="100000"/>
              </a:lnSpc>
              <a:spcBef>
                <a:spcPct val="0"/>
              </a:spcBef>
              <a:spcAft>
                <a:spcPct val="0"/>
              </a:spcAft>
            </a:pPr>
            <a:r>
              <a:rPr lang="en-US" b="1"/>
              <a:t>On-Site</a:t>
            </a:r>
            <a:br>
              <a:rPr lang="en-US" b="1"/>
            </a:br>
            <a:r>
              <a:rPr lang="en-US" b="1"/>
              <a:t>Onshore</a:t>
            </a:r>
            <a:br>
              <a:rPr lang="en-US" b="1"/>
            </a:br>
            <a:r>
              <a:rPr lang="en-US" b="1"/>
              <a:t>Nearshore</a:t>
            </a:r>
          </a:p>
          <a:p>
            <a:pPr>
              <a:lnSpc>
                <a:spcPct val="100000"/>
              </a:lnSpc>
              <a:spcBef>
                <a:spcPct val="0"/>
              </a:spcBef>
              <a:spcAft>
                <a:spcPct val="0"/>
              </a:spcAft>
            </a:pPr>
            <a:r>
              <a:rPr lang="en-US" b="1"/>
              <a:t>Offshore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gray">
          <a:xfrm>
            <a:off x="3049588" y="1147763"/>
            <a:ext cx="3043237" cy="5186362"/>
          </a:xfrm>
          <a:prstGeom prst="rect">
            <a:avLst/>
          </a:prstGeom>
          <a:gradFill rotWithShape="1">
            <a:gsLst>
              <a:gs pos="0">
                <a:srgbClr val="FFFF00"/>
              </a:gs>
              <a:gs pos="100000">
                <a:srgbClr val="FFFFFF"/>
              </a:gs>
            </a:gsLst>
            <a:lin ang="5400000" scaled="1"/>
          </a:gradFill>
          <a:ln w="12700" algn="ctr">
            <a:noFill/>
            <a:miter lim="800000"/>
            <a:headEnd type="none" w="lg" len="lg"/>
            <a:tailEnd type="none" w="lg" len="lg"/>
          </a:ln>
        </p:spPr>
        <p:txBody>
          <a:bodyPr wrap="none" anchor="ctr"/>
          <a:lstStyle/>
          <a:p>
            <a:endParaRPr lang="en-US"/>
          </a:p>
        </p:txBody>
      </p:sp>
      <p:sp>
        <p:nvSpPr>
          <p:cNvPr id="36867" name="Rectangle 3"/>
          <p:cNvSpPr>
            <a:spLocks noChangeArrowheads="1"/>
          </p:cNvSpPr>
          <p:nvPr/>
        </p:nvSpPr>
        <p:spPr bwMode="gray">
          <a:xfrm>
            <a:off x="6097588" y="1147763"/>
            <a:ext cx="3043237" cy="5186362"/>
          </a:xfrm>
          <a:prstGeom prst="rect">
            <a:avLst/>
          </a:prstGeom>
          <a:gradFill rotWithShape="1">
            <a:gsLst>
              <a:gs pos="0">
                <a:srgbClr val="99CC00"/>
              </a:gs>
              <a:gs pos="100000">
                <a:srgbClr val="FFFFFF"/>
              </a:gs>
            </a:gsLst>
            <a:lin ang="5400000" scaled="1"/>
          </a:gradFill>
          <a:ln w="12700" algn="ctr">
            <a:noFill/>
            <a:miter lim="800000"/>
            <a:headEnd type="none" w="lg" len="lg"/>
            <a:tailEnd type="none" w="lg" len="lg"/>
          </a:ln>
        </p:spPr>
        <p:txBody>
          <a:bodyPr wrap="none" anchor="ctr"/>
          <a:lstStyle/>
          <a:p>
            <a:endParaRPr lang="en-US"/>
          </a:p>
        </p:txBody>
      </p:sp>
      <p:sp>
        <p:nvSpPr>
          <p:cNvPr id="36868" name="Rectangle 4"/>
          <p:cNvSpPr>
            <a:spLocks noChangeArrowheads="1"/>
          </p:cNvSpPr>
          <p:nvPr/>
        </p:nvSpPr>
        <p:spPr bwMode="gray">
          <a:xfrm>
            <a:off x="3175" y="1147763"/>
            <a:ext cx="3074988" cy="5186362"/>
          </a:xfrm>
          <a:prstGeom prst="rect">
            <a:avLst/>
          </a:prstGeom>
          <a:gradFill rotWithShape="1">
            <a:gsLst>
              <a:gs pos="0">
                <a:srgbClr val="B9D0DC"/>
              </a:gs>
              <a:gs pos="100000">
                <a:srgbClr val="FFFFFF"/>
              </a:gs>
            </a:gsLst>
            <a:lin ang="5400000" scaled="1"/>
          </a:gradFill>
          <a:ln w="12700" algn="ctr">
            <a:noFill/>
            <a:miter lim="800000"/>
            <a:headEnd type="none" w="lg" len="lg"/>
            <a:tailEnd type="none" w="lg" len="lg"/>
          </a:ln>
        </p:spPr>
        <p:txBody>
          <a:bodyPr wrap="none" anchor="ctr"/>
          <a:lstStyle/>
          <a:p>
            <a:endParaRPr lang="en-US"/>
          </a:p>
        </p:txBody>
      </p:sp>
      <p:sp>
        <p:nvSpPr>
          <p:cNvPr id="36869" name="Rectangle 12"/>
          <p:cNvSpPr>
            <a:spLocks noGrp="1" noChangeArrowheads="1"/>
          </p:cNvSpPr>
          <p:nvPr>
            <p:ph type="title"/>
          </p:nvPr>
        </p:nvSpPr>
        <p:spPr/>
        <p:txBody>
          <a:bodyPr/>
          <a:lstStyle/>
          <a:p>
            <a:pPr eaLnBrk="1" hangingPunct="1"/>
            <a:r>
              <a:rPr lang="en-US" smtClean="0"/>
              <a:t>Changes in the IT Services Competitive Landscape May Impact Your Decisions</a:t>
            </a:r>
          </a:p>
        </p:txBody>
      </p:sp>
      <p:sp>
        <p:nvSpPr>
          <p:cNvPr id="658438" name="Text Box 6"/>
          <p:cNvSpPr txBox="1">
            <a:spLocks noChangeArrowheads="1"/>
          </p:cNvSpPr>
          <p:nvPr/>
        </p:nvSpPr>
        <p:spPr bwMode="gray">
          <a:xfrm>
            <a:off x="0" y="1806575"/>
            <a:ext cx="2857500" cy="4496616"/>
          </a:xfrm>
          <a:prstGeom prst="rect">
            <a:avLst/>
          </a:prstGeom>
          <a:noFill/>
          <a:ln w="12700" algn="ctr">
            <a:noFill/>
            <a:miter lim="800000"/>
            <a:headEnd type="none" w="lg" len="lg"/>
            <a:tailEnd type="none" w="lg" len="lg"/>
          </a:ln>
        </p:spPr>
        <p:txBody>
          <a:bodyPr>
            <a:spAutoFit/>
          </a:bodyPr>
          <a:lstStyle/>
          <a:p>
            <a:pPr marL="174625" indent="-174625" algn="l" eaLnBrk="1" hangingPunct="1">
              <a:spcAft>
                <a:spcPct val="0"/>
              </a:spcAft>
              <a:buClr>
                <a:schemeClr val="tx1"/>
              </a:buClr>
              <a:buFontTx/>
              <a:buChar char="•"/>
            </a:pPr>
            <a:r>
              <a:rPr lang="en-US" sz="1800" dirty="0" smtClean="0"/>
              <a:t>Pick up in demand — but we expect fits and starts</a:t>
            </a:r>
            <a:endParaRPr lang="en-US" sz="1800" dirty="0"/>
          </a:p>
          <a:p>
            <a:pPr marL="174625" indent="-174625" algn="l" eaLnBrk="1" hangingPunct="1">
              <a:spcAft>
                <a:spcPct val="0"/>
              </a:spcAft>
              <a:buClr>
                <a:schemeClr val="tx1"/>
              </a:buClr>
              <a:buFontTx/>
              <a:buChar char="•"/>
            </a:pPr>
            <a:r>
              <a:rPr lang="en-US" sz="1800" dirty="0"/>
              <a:t>Cost-based decisions</a:t>
            </a:r>
          </a:p>
          <a:p>
            <a:pPr marL="174625" indent="-174625" algn="l" eaLnBrk="1" hangingPunct="1">
              <a:spcAft>
                <a:spcPct val="0"/>
              </a:spcAft>
              <a:buClr>
                <a:schemeClr val="tx1"/>
              </a:buClr>
              <a:buFontTx/>
              <a:buChar char="•"/>
            </a:pPr>
            <a:r>
              <a:rPr lang="en-US" sz="1800" dirty="0"/>
              <a:t>Many providers chasing </a:t>
            </a:r>
            <a:r>
              <a:rPr lang="en-US" sz="1800" i="1" dirty="0"/>
              <a:t>any</a:t>
            </a:r>
            <a:r>
              <a:rPr lang="en-US" sz="1800" dirty="0"/>
              <a:t> opportunity (revenue) </a:t>
            </a:r>
          </a:p>
          <a:p>
            <a:pPr marL="174625" indent="-174625" algn="l" eaLnBrk="1" hangingPunct="1">
              <a:spcAft>
                <a:spcPct val="0"/>
              </a:spcAft>
              <a:buClr>
                <a:schemeClr val="tx1"/>
              </a:buClr>
              <a:buFontTx/>
              <a:buChar char="•"/>
            </a:pPr>
            <a:r>
              <a:rPr lang="en-US" sz="1800" dirty="0"/>
              <a:t>Vendor fundamentals: Profitability, Restructuring, Downsizing, Rebalancing </a:t>
            </a:r>
          </a:p>
          <a:p>
            <a:pPr marL="174625" indent="-174625" algn="l" eaLnBrk="1" hangingPunct="1">
              <a:spcAft>
                <a:spcPct val="0"/>
              </a:spcAft>
              <a:buClr>
                <a:schemeClr val="tx1"/>
              </a:buClr>
              <a:buFontTx/>
              <a:buChar char="•"/>
            </a:pPr>
            <a:r>
              <a:rPr lang="en-US" sz="1800" dirty="0"/>
              <a:t>India-based providers experience slowing growth</a:t>
            </a:r>
          </a:p>
          <a:p>
            <a:pPr marL="174625" indent="-174625" algn="l" eaLnBrk="1" hangingPunct="1">
              <a:spcAft>
                <a:spcPct val="0"/>
              </a:spcAft>
              <a:buClr>
                <a:schemeClr val="tx1"/>
              </a:buClr>
              <a:buFontTx/>
              <a:buChar char="•"/>
            </a:pPr>
            <a:r>
              <a:rPr lang="en-US" sz="1800" dirty="0"/>
              <a:t>New players in services</a:t>
            </a:r>
          </a:p>
        </p:txBody>
      </p:sp>
      <p:sp>
        <p:nvSpPr>
          <p:cNvPr id="36871" name="Text Box 7"/>
          <p:cNvSpPr txBox="1">
            <a:spLocks noChangeArrowheads="1"/>
          </p:cNvSpPr>
          <p:nvPr/>
        </p:nvSpPr>
        <p:spPr bwMode="gray">
          <a:xfrm>
            <a:off x="122238" y="1246188"/>
            <a:ext cx="2951162" cy="457200"/>
          </a:xfrm>
          <a:prstGeom prst="rect">
            <a:avLst/>
          </a:prstGeom>
          <a:noFill/>
          <a:ln w="12700" algn="ctr">
            <a:noFill/>
            <a:miter lim="800000"/>
            <a:headEnd type="none" w="lg" len="lg"/>
            <a:tailEnd type="none" w="lg" len="lg"/>
          </a:ln>
        </p:spPr>
        <p:txBody>
          <a:bodyPr>
            <a:spAutoFit/>
          </a:bodyPr>
          <a:lstStyle/>
          <a:p>
            <a:pPr eaLnBrk="1" hangingPunct="1">
              <a:lnSpc>
                <a:spcPct val="100000"/>
              </a:lnSpc>
              <a:spcBef>
                <a:spcPct val="50000"/>
              </a:spcBef>
              <a:spcAft>
                <a:spcPct val="0"/>
              </a:spcAft>
            </a:pPr>
            <a:r>
              <a:rPr lang="en-US" b="1"/>
              <a:t>Hypercompetition</a:t>
            </a:r>
          </a:p>
        </p:txBody>
      </p:sp>
      <p:sp>
        <p:nvSpPr>
          <p:cNvPr id="36872" name="Text Box 8"/>
          <p:cNvSpPr txBox="1">
            <a:spLocks noChangeArrowheads="1"/>
          </p:cNvSpPr>
          <p:nvPr/>
        </p:nvSpPr>
        <p:spPr bwMode="gray">
          <a:xfrm>
            <a:off x="3508375" y="1246188"/>
            <a:ext cx="2212975" cy="457200"/>
          </a:xfrm>
          <a:prstGeom prst="rect">
            <a:avLst/>
          </a:prstGeom>
          <a:noFill/>
          <a:ln w="12700" algn="ctr">
            <a:noFill/>
            <a:miter lim="800000"/>
            <a:headEnd type="none" w="lg" len="lg"/>
            <a:tailEnd type="none" w="lg" len="lg"/>
          </a:ln>
        </p:spPr>
        <p:txBody>
          <a:bodyPr wrap="none">
            <a:spAutoFit/>
          </a:bodyPr>
          <a:lstStyle/>
          <a:p>
            <a:pPr algn="l" eaLnBrk="1" hangingPunct="1">
              <a:lnSpc>
                <a:spcPct val="100000"/>
              </a:lnSpc>
              <a:spcBef>
                <a:spcPct val="50000"/>
              </a:spcBef>
              <a:spcAft>
                <a:spcPct val="0"/>
              </a:spcAft>
            </a:pPr>
            <a:r>
              <a:rPr lang="en-US" b="1"/>
              <a:t>Consolidation</a:t>
            </a:r>
          </a:p>
        </p:txBody>
      </p:sp>
      <p:sp>
        <p:nvSpPr>
          <p:cNvPr id="36873" name="Text Box 9"/>
          <p:cNvSpPr txBox="1">
            <a:spLocks noChangeArrowheads="1"/>
          </p:cNvSpPr>
          <p:nvPr/>
        </p:nvSpPr>
        <p:spPr bwMode="gray">
          <a:xfrm>
            <a:off x="6757988" y="1246188"/>
            <a:ext cx="1722437" cy="457200"/>
          </a:xfrm>
          <a:prstGeom prst="rect">
            <a:avLst/>
          </a:prstGeom>
          <a:noFill/>
          <a:ln w="12700" algn="ctr">
            <a:noFill/>
            <a:miter lim="800000"/>
            <a:headEnd type="none" w="lg" len="lg"/>
            <a:tailEnd type="none" w="lg" len="lg"/>
          </a:ln>
        </p:spPr>
        <p:txBody>
          <a:bodyPr wrap="none">
            <a:spAutoFit/>
          </a:bodyPr>
          <a:lstStyle/>
          <a:p>
            <a:pPr algn="l" eaLnBrk="1" hangingPunct="1">
              <a:lnSpc>
                <a:spcPct val="100000"/>
              </a:lnSpc>
              <a:spcBef>
                <a:spcPct val="50000"/>
              </a:spcBef>
              <a:spcAft>
                <a:spcPct val="0"/>
              </a:spcAft>
            </a:pPr>
            <a:r>
              <a:rPr lang="en-US" b="1"/>
              <a:t>Innovation</a:t>
            </a:r>
          </a:p>
        </p:txBody>
      </p:sp>
      <p:sp>
        <p:nvSpPr>
          <p:cNvPr id="658442" name="Text Box 10"/>
          <p:cNvSpPr txBox="1">
            <a:spLocks noChangeArrowheads="1"/>
          </p:cNvSpPr>
          <p:nvPr/>
        </p:nvSpPr>
        <p:spPr bwMode="gray">
          <a:xfrm>
            <a:off x="3187700" y="1806575"/>
            <a:ext cx="2857500" cy="4302125"/>
          </a:xfrm>
          <a:prstGeom prst="rect">
            <a:avLst/>
          </a:prstGeom>
          <a:noFill/>
          <a:ln w="12700" algn="ctr">
            <a:noFill/>
            <a:miter lim="800000"/>
            <a:headEnd type="none" w="lg" len="lg"/>
            <a:tailEnd type="none" w="lg" len="lg"/>
          </a:ln>
        </p:spPr>
        <p:txBody>
          <a:bodyPr>
            <a:spAutoFit/>
          </a:bodyPr>
          <a:lstStyle/>
          <a:p>
            <a:pPr marL="174625" indent="-174625" algn="l" eaLnBrk="1" hangingPunct="1">
              <a:spcAft>
                <a:spcPct val="0"/>
              </a:spcAft>
              <a:buClr>
                <a:schemeClr val="tx1"/>
              </a:buClr>
              <a:buFontTx/>
              <a:buChar char="•"/>
            </a:pPr>
            <a:r>
              <a:rPr lang="en-US" sz="1800" dirty="0"/>
              <a:t>Traditional approaches and organic growth may be insufficient to keep revenue on target</a:t>
            </a:r>
          </a:p>
          <a:p>
            <a:pPr marL="174625" indent="-174625" algn="l" eaLnBrk="1" hangingPunct="1">
              <a:spcAft>
                <a:spcPct val="0"/>
              </a:spcAft>
              <a:buClr>
                <a:schemeClr val="tx1"/>
              </a:buClr>
              <a:buFontTx/>
              <a:buChar char="•"/>
            </a:pPr>
            <a:r>
              <a:rPr lang="en-US" sz="1800" dirty="0"/>
              <a:t>Acquisitions: HP/EDS, Tech Mahindra/Satyam, Oracle/Sun, PWC and Deloitte/BearingPoint, Dell/Perot, Xerox/ACS … and expect more</a:t>
            </a:r>
          </a:p>
          <a:p>
            <a:pPr marL="174625" indent="-174625" algn="l" eaLnBrk="1" hangingPunct="1">
              <a:spcAft>
                <a:spcPct val="0"/>
              </a:spcAft>
              <a:buClr>
                <a:schemeClr val="tx1"/>
              </a:buClr>
              <a:buFontTx/>
              <a:buChar char="•"/>
            </a:pPr>
            <a:r>
              <a:rPr lang="en-US" sz="1800" dirty="0"/>
              <a:t>European companies — likely targets</a:t>
            </a:r>
          </a:p>
          <a:p>
            <a:pPr marL="174625" indent="-174625" algn="l" eaLnBrk="1" hangingPunct="1">
              <a:spcAft>
                <a:spcPct val="0"/>
              </a:spcAft>
              <a:buClr>
                <a:schemeClr val="tx1"/>
              </a:buClr>
              <a:buFontTx/>
              <a:buChar char="•"/>
            </a:pPr>
            <a:r>
              <a:rPr lang="en-US" sz="1800" dirty="0"/>
              <a:t>Providers in solid cash positions will be favored to advance via </a:t>
            </a:r>
            <a:br>
              <a:rPr lang="en-US" sz="1800" dirty="0"/>
            </a:br>
            <a:r>
              <a:rPr lang="en-US" sz="1800" dirty="0"/>
              <a:t>strategic acquisitions</a:t>
            </a:r>
          </a:p>
        </p:txBody>
      </p:sp>
      <p:sp>
        <p:nvSpPr>
          <p:cNvPr id="658443" name="Text Box 11"/>
          <p:cNvSpPr txBox="1">
            <a:spLocks noChangeArrowheads="1"/>
          </p:cNvSpPr>
          <p:nvPr/>
        </p:nvSpPr>
        <p:spPr bwMode="gray">
          <a:xfrm>
            <a:off x="6143625" y="1806575"/>
            <a:ext cx="2857500" cy="4302125"/>
          </a:xfrm>
          <a:prstGeom prst="rect">
            <a:avLst/>
          </a:prstGeom>
          <a:noFill/>
          <a:ln w="12700" algn="ctr">
            <a:noFill/>
            <a:miter lim="800000"/>
            <a:headEnd type="none" w="lg" len="lg"/>
            <a:tailEnd type="none" w="lg" len="lg"/>
          </a:ln>
        </p:spPr>
        <p:txBody>
          <a:bodyPr>
            <a:spAutoFit/>
          </a:bodyPr>
          <a:lstStyle/>
          <a:p>
            <a:pPr marL="174625" indent="-174625" algn="l" eaLnBrk="1" hangingPunct="1">
              <a:spcAft>
                <a:spcPct val="0"/>
              </a:spcAft>
              <a:buClr>
                <a:schemeClr val="tx1"/>
              </a:buClr>
              <a:buFontTx/>
              <a:buChar char="•"/>
            </a:pPr>
            <a:r>
              <a:rPr lang="en-US" sz="1800"/>
              <a:t>Systemic changes in </a:t>
            </a:r>
            <a:br>
              <a:rPr lang="en-US" sz="1800"/>
            </a:br>
            <a:r>
              <a:rPr lang="en-US" sz="1800"/>
              <a:t>IT sector require responses</a:t>
            </a:r>
          </a:p>
          <a:p>
            <a:pPr marL="174625" indent="-174625" algn="l" eaLnBrk="1" hangingPunct="1">
              <a:spcAft>
                <a:spcPct val="0"/>
              </a:spcAft>
              <a:buClr>
                <a:schemeClr val="tx1"/>
              </a:buClr>
              <a:buFontTx/>
              <a:buChar char="•"/>
            </a:pPr>
            <a:r>
              <a:rPr lang="en-US" sz="1800"/>
              <a:t>Growth rates for new industrialized services — SaaS, Cloud — exceed the market growth rates</a:t>
            </a:r>
          </a:p>
          <a:p>
            <a:pPr marL="174625" indent="-174625" algn="l" eaLnBrk="1" hangingPunct="1">
              <a:spcAft>
                <a:spcPct val="0"/>
              </a:spcAft>
              <a:buClr>
                <a:schemeClr val="tx1"/>
              </a:buClr>
              <a:buFontTx/>
              <a:buChar char="•"/>
            </a:pPr>
            <a:r>
              <a:rPr lang="en-US" sz="1800"/>
              <a:t>Leaders invest to reposition and catch early wave — timing </a:t>
            </a:r>
            <a:br>
              <a:rPr lang="en-US" sz="1800"/>
            </a:br>
            <a:r>
              <a:rPr lang="en-US" sz="1800"/>
              <a:t>is critical</a:t>
            </a:r>
          </a:p>
          <a:p>
            <a:pPr marL="174625" indent="-174625" algn="l" eaLnBrk="1" hangingPunct="1">
              <a:spcAft>
                <a:spcPct val="0"/>
              </a:spcAft>
              <a:buClr>
                <a:schemeClr val="tx1"/>
              </a:buClr>
              <a:buFontTx/>
              <a:buChar char="•"/>
            </a:pPr>
            <a:r>
              <a:rPr lang="en-US" sz="1800"/>
              <a:t>Management discipline and long-term view to navigate an </a:t>
            </a:r>
            <a:br>
              <a:rPr lang="en-US" sz="1800"/>
            </a:br>
            <a:r>
              <a:rPr lang="en-US" sz="1800"/>
              <a:t>extended recession</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8438"/>
                                        </p:tgtEl>
                                        <p:attrNameLst>
                                          <p:attrName>style.visibility</p:attrName>
                                        </p:attrNameLst>
                                      </p:cBhvr>
                                      <p:to>
                                        <p:strVal val="visible"/>
                                      </p:to>
                                    </p:set>
                                    <p:animEffect transition="in" filter="wipe(up)">
                                      <p:cBhvr>
                                        <p:cTn id="7" dur="500"/>
                                        <p:tgtEl>
                                          <p:spTgt spid="6584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58442"/>
                                        </p:tgtEl>
                                        <p:attrNameLst>
                                          <p:attrName>style.visibility</p:attrName>
                                        </p:attrNameLst>
                                      </p:cBhvr>
                                      <p:to>
                                        <p:strVal val="visible"/>
                                      </p:to>
                                    </p:set>
                                    <p:animEffect transition="in" filter="wipe(up)">
                                      <p:cBhvr>
                                        <p:cTn id="12" dur="500"/>
                                        <p:tgtEl>
                                          <p:spTgt spid="6584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8443"/>
                                        </p:tgtEl>
                                        <p:attrNameLst>
                                          <p:attrName>style.visibility</p:attrName>
                                        </p:attrNameLst>
                                      </p:cBhvr>
                                      <p:to>
                                        <p:strVal val="visible"/>
                                      </p:to>
                                    </p:set>
                                    <p:animEffect transition="in" filter="wipe(up)">
                                      <p:cBhvr>
                                        <p:cTn id="17" dur="500"/>
                                        <p:tgtEl>
                                          <p:spTgt spid="65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p:bldP spid="658442" grpId="0"/>
      <p:bldP spid="6584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gray">
          <a:xfrm flipV="1">
            <a:off x="3524250" y="3929063"/>
            <a:ext cx="5443538" cy="2466975"/>
          </a:xfrm>
          <a:prstGeom prst="rect">
            <a:avLst/>
          </a:prstGeom>
          <a:gradFill rotWithShape="0">
            <a:gsLst>
              <a:gs pos="0">
                <a:srgbClr val="B9D0DC"/>
              </a:gs>
              <a:gs pos="100000">
                <a:srgbClr val="FFFFFF"/>
              </a:gs>
            </a:gsLst>
            <a:lin ang="2700000" scaled="1"/>
          </a:gradFill>
          <a:ln w="12700">
            <a:noFill/>
            <a:miter lim="800000"/>
            <a:headEnd type="none" w="sm" len="sm"/>
            <a:tailEnd type="none" w="sm" len="sm"/>
          </a:ln>
        </p:spPr>
        <p:txBody>
          <a:bodyPr wrap="none" anchor="ctr"/>
          <a:lstStyle/>
          <a:p>
            <a:endParaRPr lang="en-US"/>
          </a:p>
        </p:txBody>
      </p:sp>
      <p:sp>
        <p:nvSpPr>
          <p:cNvPr id="7171" name="Rectangle 3"/>
          <p:cNvSpPr>
            <a:spLocks noChangeArrowheads="1"/>
          </p:cNvSpPr>
          <p:nvPr/>
        </p:nvSpPr>
        <p:spPr bwMode="gray">
          <a:xfrm>
            <a:off x="3543300" y="1420813"/>
            <a:ext cx="5424488" cy="2511425"/>
          </a:xfrm>
          <a:prstGeom prst="rect">
            <a:avLst/>
          </a:prstGeom>
          <a:gradFill rotWithShape="0">
            <a:gsLst>
              <a:gs pos="0">
                <a:srgbClr val="99CC00">
                  <a:alpha val="60001"/>
                </a:srgbClr>
              </a:gs>
              <a:gs pos="100000">
                <a:srgbClr val="FFFFFF"/>
              </a:gs>
            </a:gsLst>
            <a:lin ang="18900000" scaled="1"/>
          </a:gradFill>
          <a:ln w="12700">
            <a:noFill/>
            <a:miter lim="800000"/>
            <a:headEnd type="none" w="sm" len="sm"/>
            <a:tailEnd type="none" w="sm" len="sm"/>
          </a:ln>
        </p:spPr>
        <p:txBody>
          <a:bodyPr wrap="none" anchor="ctr"/>
          <a:lstStyle/>
          <a:p>
            <a:pPr>
              <a:spcBef>
                <a:spcPct val="0"/>
              </a:spcBef>
              <a:spcAft>
                <a:spcPct val="0"/>
              </a:spcAft>
            </a:pPr>
            <a:endParaRPr lang="en-GB" sz="1200"/>
          </a:p>
        </p:txBody>
      </p:sp>
      <p:sp>
        <p:nvSpPr>
          <p:cNvPr id="7172" name="Rectangle 4"/>
          <p:cNvSpPr>
            <a:spLocks noChangeArrowheads="1"/>
          </p:cNvSpPr>
          <p:nvPr/>
        </p:nvSpPr>
        <p:spPr bwMode="gray">
          <a:xfrm>
            <a:off x="7324725" y="6286500"/>
            <a:ext cx="1371600" cy="381000"/>
          </a:xfrm>
          <a:prstGeom prst="rect">
            <a:avLst/>
          </a:prstGeom>
          <a:solidFill>
            <a:schemeClr val="bg1"/>
          </a:solidFill>
          <a:ln w="12700" algn="ctr">
            <a:noFill/>
            <a:miter lim="800000"/>
            <a:headEnd/>
            <a:tailEnd/>
          </a:ln>
        </p:spPr>
        <p:txBody>
          <a:bodyPr wrap="none" tIns="91440" bIns="91440" anchor="ctr">
            <a:spAutoFit/>
          </a:bodyPr>
          <a:lstStyle/>
          <a:p>
            <a:endParaRPr lang="en-US"/>
          </a:p>
        </p:txBody>
      </p:sp>
      <p:sp>
        <p:nvSpPr>
          <p:cNvPr id="7173" name="Rectangle 5"/>
          <p:cNvSpPr>
            <a:spLocks noChangeArrowheads="1"/>
          </p:cNvSpPr>
          <p:nvPr/>
        </p:nvSpPr>
        <p:spPr bwMode="gray">
          <a:xfrm flipH="1" flipV="1">
            <a:off x="171450" y="3871913"/>
            <a:ext cx="3400425" cy="2525712"/>
          </a:xfrm>
          <a:prstGeom prst="rect">
            <a:avLst/>
          </a:prstGeom>
          <a:gradFill rotWithShape="0">
            <a:gsLst>
              <a:gs pos="0">
                <a:schemeClr val="bg1"/>
              </a:gs>
              <a:gs pos="100000">
                <a:srgbClr val="FF0000">
                  <a:alpha val="29999"/>
                </a:srgbClr>
              </a:gs>
            </a:gsLst>
            <a:lin ang="18900000" scaled="1"/>
          </a:gradFill>
          <a:ln w="12700">
            <a:noFill/>
            <a:miter lim="800000"/>
            <a:headEnd type="none" w="sm" len="sm"/>
            <a:tailEnd type="none" w="sm" len="sm"/>
          </a:ln>
        </p:spPr>
        <p:txBody>
          <a:bodyPr wrap="none" anchor="ctr"/>
          <a:lstStyle/>
          <a:p>
            <a:endParaRPr lang="en-US"/>
          </a:p>
        </p:txBody>
      </p:sp>
      <p:sp>
        <p:nvSpPr>
          <p:cNvPr id="7174" name="Rectangle 6"/>
          <p:cNvSpPr>
            <a:spLocks noChangeArrowheads="1"/>
          </p:cNvSpPr>
          <p:nvPr/>
        </p:nvSpPr>
        <p:spPr bwMode="gray">
          <a:xfrm flipH="1">
            <a:off x="171450" y="1420813"/>
            <a:ext cx="3398838" cy="2511425"/>
          </a:xfrm>
          <a:prstGeom prst="rect">
            <a:avLst/>
          </a:prstGeom>
          <a:gradFill rotWithShape="0">
            <a:gsLst>
              <a:gs pos="0">
                <a:srgbClr val="FFFFFF">
                  <a:alpha val="0"/>
                </a:srgbClr>
              </a:gs>
              <a:gs pos="100000">
                <a:srgbClr val="FFFF00"/>
              </a:gs>
            </a:gsLst>
            <a:lin ang="2700000" scaled="1"/>
          </a:gradFill>
          <a:ln w="12700">
            <a:noFill/>
            <a:miter lim="800000"/>
            <a:headEnd type="none" w="sm" len="sm"/>
            <a:tailEnd type="none" w="sm" len="sm"/>
          </a:ln>
        </p:spPr>
        <p:txBody>
          <a:bodyPr wrap="none" anchor="ctr"/>
          <a:lstStyle/>
          <a:p>
            <a:pPr>
              <a:spcBef>
                <a:spcPct val="0"/>
              </a:spcBef>
              <a:spcAft>
                <a:spcPct val="0"/>
              </a:spcAft>
            </a:pPr>
            <a:endParaRPr lang="en-GB" sz="1800"/>
          </a:p>
        </p:txBody>
      </p:sp>
      <p:sp>
        <p:nvSpPr>
          <p:cNvPr id="7175" name="Line 7"/>
          <p:cNvSpPr>
            <a:spLocks noChangeShapeType="1"/>
          </p:cNvSpPr>
          <p:nvPr/>
        </p:nvSpPr>
        <p:spPr bwMode="gray">
          <a:xfrm>
            <a:off x="1228725" y="3943350"/>
            <a:ext cx="6791325" cy="0"/>
          </a:xfrm>
          <a:prstGeom prst="line">
            <a:avLst/>
          </a:prstGeom>
          <a:noFill/>
          <a:ln w="57150">
            <a:solidFill>
              <a:schemeClr val="tx1"/>
            </a:solidFill>
            <a:round/>
            <a:headEnd type="triangle" w="med" len="med"/>
            <a:tailEnd type="triangle" w="med" len="med"/>
          </a:ln>
        </p:spPr>
        <p:txBody>
          <a:bodyPr wrap="none" anchor="ctr"/>
          <a:lstStyle/>
          <a:p>
            <a:endParaRPr lang="en-US"/>
          </a:p>
        </p:txBody>
      </p:sp>
      <p:sp>
        <p:nvSpPr>
          <p:cNvPr id="7176" name="Text Box 8"/>
          <p:cNvSpPr txBox="1">
            <a:spLocks noChangeArrowheads="1"/>
          </p:cNvSpPr>
          <p:nvPr/>
        </p:nvSpPr>
        <p:spPr bwMode="gray">
          <a:xfrm>
            <a:off x="5359400" y="6042025"/>
            <a:ext cx="1343025" cy="449263"/>
          </a:xfrm>
          <a:prstGeom prst="rect">
            <a:avLst/>
          </a:prstGeom>
          <a:noFill/>
          <a:ln w="28575">
            <a:noFill/>
            <a:miter lim="800000"/>
            <a:headEnd type="none" w="sm" len="sm"/>
            <a:tailEnd/>
          </a:ln>
        </p:spPr>
        <p:txBody>
          <a:bodyPr lIns="91432" tIns="45716" rIns="91432" bIns="45716" anchor="ctr">
            <a:spAutoFit/>
          </a:bodyPr>
          <a:lstStyle/>
          <a:p>
            <a:pPr>
              <a:spcBef>
                <a:spcPct val="0"/>
              </a:spcBef>
              <a:spcAft>
                <a:spcPct val="0"/>
              </a:spcAft>
            </a:pPr>
            <a:r>
              <a:rPr lang="en-US" sz="2600" b="1">
                <a:solidFill>
                  <a:srgbClr val="00529B"/>
                </a:solidFill>
              </a:rPr>
              <a:t>Access</a:t>
            </a:r>
          </a:p>
        </p:txBody>
      </p:sp>
      <p:sp>
        <p:nvSpPr>
          <p:cNvPr id="7177" name="Text Box 9"/>
          <p:cNvSpPr txBox="1">
            <a:spLocks noChangeArrowheads="1"/>
          </p:cNvSpPr>
          <p:nvPr/>
        </p:nvSpPr>
        <p:spPr bwMode="gray">
          <a:xfrm>
            <a:off x="22225" y="6042025"/>
            <a:ext cx="2498725" cy="449263"/>
          </a:xfrm>
          <a:prstGeom prst="rect">
            <a:avLst/>
          </a:prstGeom>
          <a:noFill/>
          <a:ln w="28575">
            <a:noFill/>
            <a:miter lim="800000"/>
            <a:headEnd type="none" w="sm" len="sm"/>
            <a:tailEnd/>
          </a:ln>
        </p:spPr>
        <p:txBody>
          <a:bodyPr lIns="91432" tIns="45716" rIns="91432" bIns="45716" anchor="ctr">
            <a:spAutoFit/>
          </a:bodyPr>
          <a:lstStyle/>
          <a:p>
            <a:pPr>
              <a:spcBef>
                <a:spcPct val="0"/>
              </a:spcBef>
              <a:spcAft>
                <a:spcPct val="0"/>
              </a:spcAft>
            </a:pPr>
            <a:r>
              <a:rPr lang="en-US" sz="2600" b="1">
                <a:solidFill>
                  <a:srgbClr val="00529B"/>
                </a:solidFill>
              </a:rPr>
              <a:t>Management</a:t>
            </a:r>
          </a:p>
        </p:txBody>
      </p:sp>
      <p:sp>
        <p:nvSpPr>
          <p:cNvPr id="7178" name="Text Box 10"/>
          <p:cNvSpPr txBox="1">
            <a:spLocks noChangeArrowheads="1"/>
          </p:cNvSpPr>
          <p:nvPr/>
        </p:nvSpPr>
        <p:spPr bwMode="gray">
          <a:xfrm>
            <a:off x="138113" y="1338263"/>
            <a:ext cx="2263775" cy="449262"/>
          </a:xfrm>
          <a:prstGeom prst="rect">
            <a:avLst/>
          </a:prstGeom>
          <a:noFill/>
          <a:ln w="28575">
            <a:noFill/>
            <a:miter lim="800000"/>
            <a:headEnd type="none" w="sm" len="sm"/>
            <a:tailEnd/>
          </a:ln>
        </p:spPr>
        <p:txBody>
          <a:bodyPr lIns="91432" tIns="45716" rIns="91432" bIns="45716" anchor="ctr">
            <a:spAutoFit/>
          </a:bodyPr>
          <a:lstStyle/>
          <a:p>
            <a:pPr>
              <a:spcBef>
                <a:spcPct val="0"/>
              </a:spcBef>
              <a:spcAft>
                <a:spcPct val="0"/>
              </a:spcAft>
            </a:pPr>
            <a:r>
              <a:rPr lang="en-US" sz="2600" b="1">
                <a:solidFill>
                  <a:srgbClr val="00529B"/>
                </a:solidFill>
              </a:rPr>
              <a:t>Optimization</a:t>
            </a:r>
          </a:p>
        </p:txBody>
      </p:sp>
      <p:sp>
        <p:nvSpPr>
          <p:cNvPr id="7179" name="Line 11"/>
          <p:cNvSpPr>
            <a:spLocks noChangeShapeType="1"/>
          </p:cNvSpPr>
          <p:nvPr/>
        </p:nvSpPr>
        <p:spPr bwMode="gray">
          <a:xfrm flipH="1" flipV="1">
            <a:off x="3546475" y="1398588"/>
            <a:ext cx="1588" cy="5008562"/>
          </a:xfrm>
          <a:prstGeom prst="line">
            <a:avLst/>
          </a:prstGeom>
          <a:noFill/>
          <a:ln w="57150">
            <a:solidFill>
              <a:schemeClr val="tx1"/>
            </a:solidFill>
            <a:round/>
            <a:headEnd type="triangle" w="med" len="med"/>
            <a:tailEnd type="triangle" w="med" len="med"/>
          </a:ln>
        </p:spPr>
        <p:txBody>
          <a:bodyPr wrap="none" anchor="ctr"/>
          <a:lstStyle/>
          <a:p>
            <a:endParaRPr lang="en-US"/>
          </a:p>
        </p:txBody>
      </p:sp>
      <p:sp>
        <p:nvSpPr>
          <p:cNvPr id="7180" name="Rectangle 12"/>
          <p:cNvSpPr>
            <a:spLocks noGrp="1" noChangeArrowheads="1"/>
          </p:cNvSpPr>
          <p:nvPr>
            <p:ph type="title"/>
          </p:nvPr>
        </p:nvSpPr>
        <p:spPr/>
        <p:txBody>
          <a:bodyPr/>
          <a:lstStyle/>
          <a:p>
            <a:pPr eaLnBrk="1" hangingPunct="1"/>
            <a:r>
              <a:rPr lang="en-US" dirty="0" smtClean="0"/>
              <a:t>New Models Shaping the Future of IT Services</a:t>
            </a:r>
          </a:p>
        </p:txBody>
      </p:sp>
      <p:sp>
        <p:nvSpPr>
          <p:cNvPr id="670733" name="Oval 13"/>
          <p:cNvSpPr>
            <a:spLocks noChangeArrowheads="1"/>
          </p:cNvSpPr>
          <p:nvPr/>
        </p:nvSpPr>
        <p:spPr bwMode="gray">
          <a:xfrm>
            <a:off x="395288" y="2520950"/>
            <a:ext cx="1506537" cy="434975"/>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IT Consulting </a:t>
            </a:r>
          </a:p>
        </p:txBody>
      </p:sp>
      <p:sp>
        <p:nvSpPr>
          <p:cNvPr id="670734" name="Oval 14"/>
          <p:cNvSpPr>
            <a:spLocks noChangeArrowheads="1"/>
          </p:cNvSpPr>
          <p:nvPr/>
        </p:nvSpPr>
        <p:spPr bwMode="gray">
          <a:xfrm>
            <a:off x="1809750" y="1627188"/>
            <a:ext cx="1735138" cy="682625"/>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Custom BPO~HR~</a:t>
            </a:r>
          </a:p>
          <a:p>
            <a:pPr>
              <a:spcBef>
                <a:spcPct val="0"/>
              </a:spcBef>
              <a:spcAft>
                <a:spcPct val="0"/>
              </a:spcAft>
            </a:pPr>
            <a:r>
              <a:rPr lang="en-US" sz="1600"/>
              <a:t>Logistics~F&amp;A </a:t>
            </a:r>
          </a:p>
        </p:txBody>
      </p:sp>
      <p:sp>
        <p:nvSpPr>
          <p:cNvPr id="670735" name="Oval 15"/>
          <p:cNvSpPr>
            <a:spLocks noChangeArrowheads="1"/>
          </p:cNvSpPr>
          <p:nvPr/>
        </p:nvSpPr>
        <p:spPr bwMode="gray">
          <a:xfrm>
            <a:off x="1851025" y="2232025"/>
            <a:ext cx="2016125" cy="673100"/>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Custom Solutions</a:t>
            </a:r>
          </a:p>
          <a:p>
            <a:pPr>
              <a:spcBef>
                <a:spcPct val="0"/>
              </a:spcBef>
              <a:spcAft>
                <a:spcPct val="0"/>
              </a:spcAft>
            </a:pPr>
            <a:r>
              <a:rPr lang="en-US" sz="1600"/>
              <a:t>ERP~SCM~CRM~BI</a:t>
            </a:r>
          </a:p>
        </p:txBody>
      </p:sp>
      <p:sp>
        <p:nvSpPr>
          <p:cNvPr id="670736" name="Oval 16"/>
          <p:cNvSpPr>
            <a:spLocks noChangeArrowheads="1"/>
          </p:cNvSpPr>
          <p:nvPr/>
        </p:nvSpPr>
        <p:spPr bwMode="gray">
          <a:xfrm>
            <a:off x="806450" y="4117975"/>
            <a:ext cx="2465388" cy="712788"/>
          </a:xfrm>
          <a:prstGeom prst="ellipse">
            <a:avLst/>
          </a:prstGeom>
          <a:solidFill>
            <a:srgbClr val="FF0000"/>
          </a:solidFill>
          <a:ln w="28575" algn="ctr">
            <a:solidFill>
              <a:schemeClr val="bg2"/>
            </a:solidFill>
            <a:round/>
            <a:headEnd type="none" w="sm" len="sm"/>
            <a:tailEnd type="none" w="sm" len="sm"/>
          </a:ln>
        </p:spPr>
        <p:txBody>
          <a:bodyPr wrap="none" anchor="ctr"/>
          <a:lstStyle/>
          <a:p>
            <a:pPr>
              <a:spcBef>
                <a:spcPct val="0"/>
              </a:spcBef>
              <a:spcAft>
                <a:spcPct val="0"/>
              </a:spcAft>
            </a:pPr>
            <a:r>
              <a:rPr lang="en-US" sz="1600">
                <a:solidFill>
                  <a:schemeClr val="bg1"/>
                </a:solidFill>
              </a:rPr>
              <a:t>Data Center </a:t>
            </a:r>
            <a:br>
              <a:rPr lang="en-US" sz="1600">
                <a:solidFill>
                  <a:schemeClr val="bg1"/>
                </a:solidFill>
              </a:rPr>
            </a:br>
            <a:r>
              <a:rPr lang="en-US" sz="1600">
                <a:solidFill>
                  <a:schemeClr val="bg1"/>
                </a:solidFill>
              </a:rPr>
              <a:t>Outsourcing</a:t>
            </a:r>
          </a:p>
        </p:txBody>
      </p:sp>
      <p:sp>
        <p:nvSpPr>
          <p:cNvPr id="670737" name="Oval 17"/>
          <p:cNvSpPr>
            <a:spLocks noChangeArrowheads="1"/>
          </p:cNvSpPr>
          <p:nvPr/>
        </p:nvSpPr>
        <p:spPr bwMode="gray">
          <a:xfrm>
            <a:off x="1506538" y="3643313"/>
            <a:ext cx="2371725" cy="492125"/>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App. Mgmt.</a:t>
            </a:r>
          </a:p>
        </p:txBody>
      </p:sp>
      <p:grpSp>
        <p:nvGrpSpPr>
          <p:cNvPr id="2" name="Group 18"/>
          <p:cNvGrpSpPr>
            <a:grpSpLocks/>
          </p:cNvGrpSpPr>
          <p:nvPr/>
        </p:nvGrpSpPr>
        <p:grpSpPr bwMode="auto">
          <a:xfrm>
            <a:off x="44450" y="1787525"/>
            <a:ext cx="1743075" cy="784225"/>
            <a:chOff x="28" y="1126"/>
            <a:chExt cx="1098" cy="494"/>
          </a:xfrm>
        </p:grpSpPr>
        <p:sp>
          <p:nvSpPr>
            <p:cNvPr id="7220" name="Oval 19"/>
            <p:cNvSpPr>
              <a:spLocks noChangeArrowheads="1"/>
            </p:cNvSpPr>
            <p:nvPr/>
          </p:nvSpPr>
          <p:spPr bwMode="gray">
            <a:xfrm>
              <a:off x="28" y="1126"/>
              <a:ext cx="1098" cy="494"/>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endParaRPr lang="en-GB" sz="1600"/>
            </a:p>
          </p:txBody>
        </p:sp>
        <p:sp>
          <p:nvSpPr>
            <p:cNvPr id="7221" name="Text Box 20"/>
            <p:cNvSpPr txBox="1">
              <a:spLocks noChangeArrowheads="1"/>
            </p:cNvSpPr>
            <p:nvPr/>
          </p:nvSpPr>
          <p:spPr bwMode="gray">
            <a:xfrm>
              <a:off x="119" y="1137"/>
              <a:ext cx="950" cy="427"/>
            </a:xfrm>
            <a:prstGeom prst="rect">
              <a:avLst/>
            </a:prstGeom>
            <a:noFill/>
            <a:ln w="28575" algn="ctr">
              <a:noFill/>
              <a:miter lim="800000"/>
              <a:headEnd/>
              <a:tailEnd type="none" w="lg" len="lg"/>
            </a:ln>
          </p:spPr>
          <p:txBody>
            <a:bodyPr anchor="ctr"/>
            <a:lstStyle/>
            <a:p>
              <a:pPr>
                <a:spcBef>
                  <a:spcPct val="0"/>
                </a:spcBef>
                <a:spcAft>
                  <a:spcPct val="0"/>
                </a:spcAft>
              </a:pPr>
              <a:r>
                <a:rPr lang="en-US" sz="1600"/>
                <a:t>Business Strategy Consulting</a:t>
              </a:r>
            </a:p>
          </p:txBody>
        </p:sp>
      </p:grpSp>
      <p:sp>
        <p:nvSpPr>
          <p:cNvPr id="670741" name="Oval 21"/>
          <p:cNvSpPr>
            <a:spLocks noChangeArrowheads="1"/>
          </p:cNvSpPr>
          <p:nvPr/>
        </p:nvSpPr>
        <p:spPr bwMode="gray">
          <a:xfrm>
            <a:off x="3406775" y="3932238"/>
            <a:ext cx="2028825" cy="650875"/>
          </a:xfrm>
          <a:prstGeom prst="ellipse">
            <a:avLst/>
          </a:prstGeom>
          <a:solidFill>
            <a:srgbClr val="6E96D5"/>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Remote</a:t>
            </a:r>
          </a:p>
          <a:p>
            <a:pPr>
              <a:spcBef>
                <a:spcPct val="0"/>
              </a:spcBef>
              <a:spcAft>
                <a:spcPct val="0"/>
              </a:spcAft>
            </a:pPr>
            <a:r>
              <a:rPr lang="en-US" sz="1600"/>
              <a:t>Managed Services</a:t>
            </a:r>
          </a:p>
        </p:txBody>
      </p:sp>
      <p:sp>
        <p:nvSpPr>
          <p:cNvPr id="670742" name="Oval 22"/>
          <p:cNvSpPr>
            <a:spLocks noChangeArrowheads="1"/>
          </p:cNvSpPr>
          <p:nvPr/>
        </p:nvSpPr>
        <p:spPr bwMode="gray">
          <a:xfrm>
            <a:off x="1217613" y="4738688"/>
            <a:ext cx="2500312" cy="479425"/>
          </a:xfrm>
          <a:prstGeom prst="ellipse">
            <a:avLst/>
          </a:prstGeom>
          <a:solidFill>
            <a:srgbClr val="FF0000"/>
          </a:solidFill>
          <a:ln w="28575" algn="ctr">
            <a:solidFill>
              <a:schemeClr val="bg2"/>
            </a:solidFill>
            <a:round/>
            <a:headEnd type="none" w="sm" len="sm"/>
            <a:tailEnd type="none" w="sm" len="sm"/>
          </a:ln>
        </p:spPr>
        <p:txBody>
          <a:bodyPr wrap="none" anchor="ctr"/>
          <a:lstStyle/>
          <a:p>
            <a:pPr>
              <a:spcBef>
                <a:spcPct val="0"/>
              </a:spcBef>
              <a:spcAft>
                <a:spcPct val="0"/>
              </a:spcAft>
            </a:pPr>
            <a:r>
              <a:rPr lang="en-US" sz="1600">
                <a:solidFill>
                  <a:schemeClr val="bg1"/>
                </a:solidFill>
              </a:rPr>
              <a:t>Desktop Management</a:t>
            </a:r>
          </a:p>
        </p:txBody>
      </p:sp>
      <p:sp>
        <p:nvSpPr>
          <p:cNvPr id="670743" name="Oval 23"/>
          <p:cNvSpPr>
            <a:spLocks noChangeArrowheads="1"/>
          </p:cNvSpPr>
          <p:nvPr/>
        </p:nvSpPr>
        <p:spPr bwMode="gray">
          <a:xfrm>
            <a:off x="852488" y="5103813"/>
            <a:ext cx="2724150" cy="434975"/>
          </a:xfrm>
          <a:prstGeom prst="ellipse">
            <a:avLst/>
          </a:prstGeom>
          <a:solidFill>
            <a:srgbClr val="FF0000"/>
          </a:solidFill>
          <a:ln w="28575" algn="ctr">
            <a:solidFill>
              <a:schemeClr val="bg2"/>
            </a:solidFill>
            <a:round/>
            <a:headEnd type="none" w="sm" len="sm"/>
            <a:tailEnd type="none" w="sm" len="sm"/>
          </a:ln>
        </p:spPr>
        <p:txBody>
          <a:bodyPr wrap="none" anchor="ctr"/>
          <a:lstStyle/>
          <a:p>
            <a:pPr>
              <a:spcBef>
                <a:spcPct val="0"/>
              </a:spcBef>
              <a:spcAft>
                <a:spcPct val="0"/>
              </a:spcAft>
            </a:pPr>
            <a:r>
              <a:rPr lang="en-US" sz="1600">
                <a:solidFill>
                  <a:schemeClr val="bg1"/>
                </a:solidFill>
              </a:rPr>
              <a:t>Network Services</a:t>
            </a:r>
          </a:p>
        </p:txBody>
      </p:sp>
      <p:sp>
        <p:nvSpPr>
          <p:cNvPr id="670744" name="Oval 24"/>
          <p:cNvSpPr>
            <a:spLocks noChangeArrowheads="1"/>
          </p:cNvSpPr>
          <p:nvPr/>
        </p:nvSpPr>
        <p:spPr bwMode="gray">
          <a:xfrm>
            <a:off x="4397375" y="5532438"/>
            <a:ext cx="1562100" cy="450850"/>
          </a:xfrm>
          <a:prstGeom prst="ellipse">
            <a:avLst/>
          </a:prstGeom>
          <a:solidFill>
            <a:srgbClr val="6E96D5"/>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Network Utility</a:t>
            </a:r>
          </a:p>
        </p:txBody>
      </p:sp>
      <p:sp>
        <p:nvSpPr>
          <p:cNvPr id="670745" name="Oval 25"/>
          <p:cNvSpPr>
            <a:spLocks noChangeArrowheads="1"/>
          </p:cNvSpPr>
          <p:nvPr/>
        </p:nvSpPr>
        <p:spPr bwMode="gray">
          <a:xfrm>
            <a:off x="4106863" y="4905375"/>
            <a:ext cx="1368425" cy="739775"/>
          </a:xfrm>
          <a:prstGeom prst="ellipse">
            <a:avLst/>
          </a:prstGeom>
          <a:solidFill>
            <a:srgbClr val="6E96D5"/>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Storage </a:t>
            </a:r>
          </a:p>
          <a:p>
            <a:pPr>
              <a:spcBef>
                <a:spcPct val="0"/>
              </a:spcBef>
              <a:spcAft>
                <a:spcPct val="0"/>
              </a:spcAft>
            </a:pPr>
            <a:r>
              <a:rPr lang="en-US" sz="1600"/>
              <a:t>on Demand</a:t>
            </a:r>
          </a:p>
        </p:txBody>
      </p:sp>
      <p:sp>
        <p:nvSpPr>
          <p:cNvPr id="670746" name="Oval 26"/>
          <p:cNvSpPr>
            <a:spLocks noChangeArrowheads="1"/>
          </p:cNvSpPr>
          <p:nvPr/>
        </p:nvSpPr>
        <p:spPr bwMode="gray">
          <a:xfrm>
            <a:off x="346075" y="2955925"/>
            <a:ext cx="1819275" cy="608013"/>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App. Develop.</a:t>
            </a:r>
          </a:p>
          <a:p>
            <a:pPr>
              <a:spcBef>
                <a:spcPct val="0"/>
              </a:spcBef>
              <a:spcAft>
                <a:spcPct val="0"/>
              </a:spcAft>
            </a:pPr>
            <a:r>
              <a:rPr lang="en-US" sz="1600"/>
              <a:t> &amp; Integration</a:t>
            </a:r>
          </a:p>
        </p:txBody>
      </p:sp>
      <p:sp>
        <p:nvSpPr>
          <p:cNvPr id="670747" name="Oval 27"/>
          <p:cNvSpPr>
            <a:spLocks noChangeArrowheads="1"/>
          </p:cNvSpPr>
          <p:nvPr/>
        </p:nvSpPr>
        <p:spPr bwMode="gray">
          <a:xfrm>
            <a:off x="2027238" y="2816225"/>
            <a:ext cx="1654175" cy="434975"/>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CRM Call Center</a:t>
            </a:r>
          </a:p>
        </p:txBody>
      </p:sp>
      <p:sp>
        <p:nvSpPr>
          <p:cNvPr id="670748" name="Oval 28"/>
          <p:cNvSpPr>
            <a:spLocks noChangeArrowheads="1"/>
          </p:cNvSpPr>
          <p:nvPr/>
        </p:nvSpPr>
        <p:spPr bwMode="gray">
          <a:xfrm>
            <a:off x="849313" y="5481638"/>
            <a:ext cx="2711450" cy="477837"/>
          </a:xfrm>
          <a:prstGeom prst="ellipse">
            <a:avLst/>
          </a:prstGeom>
          <a:solidFill>
            <a:srgbClr val="FF0000"/>
          </a:solidFill>
          <a:ln w="28575" algn="ctr">
            <a:solidFill>
              <a:schemeClr val="bg2"/>
            </a:solidFill>
            <a:round/>
            <a:headEnd type="none" w="sm" len="sm"/>
            <a:tailEnd type="none" w="sm" len="sm"/>
          </a:ln>
        </p:spPr>
        <p:txBody>
          <a:bodyPr wrap="none" anchor="ctr"/>
          <a:lstStyle/>
          <a:p>
            <a:pPr>
              <a:spcBef>
                <a:spcPct val="0"/>
              </a:spcBef>
              <a:spcAft>
                <a:spcPct val="0"/>
              </a:spcAft>
            </a:pPr>
            <a:r>
              <a:rPr lang="en-US" sz="1600">
                <a:solidFill>
                  <a:schemeClr val="bg1"/>
                </a:solidFill>
              </a:rPr>
              <a:t>Help Desk Outsourcing</a:t>
            </a:r>
          </a:p>
        </p:txBody>
      </p:sp>
      <p:sp>
        <p:nvSpPr>
          <p:cNvPr id="670749" name="Oval 29"/>
          <p:cNvSpPr>
            <a:spLocks noChangeArrowheads="1"/>
          </p:cNvSpPr>
          <p:nvPr/>
        </p:nvSpPr>
        <p:spPr bwMode="gray">
          <a:xfrm>
            <a:off x="3757613" y="4535488"/>
            <a:ext cx="1831975" cy="460375"/>
          </a:xfrm>
          <a:prstGeom prst="ellipse">
            <a:avLst/>
          </a:prstGeom>
          <a:solidFill>
            <a:srgbClr val="6E96D5"/>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Hosting/</a:t>
            </a:r>
          </a:p>
          <a:p>
            <a:pPr>
              <a:spcBef>
                <a:spcPct val="0"/>
              </a:spcBef>
              <a:spcAft>
                <a:spcPct val="0"/>
              </a:spcAft>
            </a:pPr>
            <a:r>
              <a:rPr lang="en-US" sz="1600"/>
              <a:t>Collocation</a:t>
            </a:r>
          </a:p>
        </p:txBody>
      </p:sp>
      <p:sp>
        <p:nvSpPr>
          <p:cNvPr id="670750" name="Oval 30"/>
          <p:cNvSpPr>
            <a:spLocks noChangeArrowheads="1"/>
          </p:cNvSpPr>
          <p:nvPr/>
        </p:nvSpPr>
        <p:spPr bwMode="gray">
          <a:xfrm>
            <a:off x="3476625" y="3263900"/>
            <a:ext cx="4106863" cy="436563"/>
          </a:xfrm>
          <a:prstGeom prst="ellipse">
            <a:avLst/>
          </a:prstGeom>
          <a:solidFill>
            <a:srgbClr val="99CC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SaaS</a:t>
            </a:r>
          </a:p>
        </p:txBody>
      </p:sp>
      <p:sp>
        <p:nvSpPr>
          <p:cNvPr id="670751" name="Oval 31"/>
          <p:cNvSpPr>
            <a:spLocks noChangeArrowheads="1"/>
          </p:cNvSpPr>
          <p:nvPr/>
        </p:nvSpPr>
        <p:spPr bwMode="gray">
          <a:xfrm>
            <a:off x="5194300" y="4429125"/>
            <a:ext cx="1774825" cy="1138238"/>
          </a:xfrm>
          <a:prstGeom prst="ellipse">
            <a:avLst/>
          </a:prstGeom>
          <a:solidFill>
            <a:srgbClr val="6E96D5"/>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Infrastructure</a:t>
            </a:r>
          </a:p>
          <a:p>
            <a:pPr>
              <a:spcBef>
                <a:spcPct val="0"/>
              </a:spcBef>
              <a:spcAft>
                <a:spcPct val="0"/>
              </a:spcAft>
            </a:pPr>
            <a:r>
              <a:rPr lang="en-US" sz="1600"/>
              <a:t>Utility</a:t>
            </a:r>
          </a:p>
        </p:txBody>
      </p:sp>
      <p:sp>
        <p:nvSpPr>
          <p:cNvPr id="670752" name="Oval 32"/>
          <p:cNvSpPr>
            <a:spLocks noChangeArrowheads="1"/>
          </p:cNvSpPr>
          <p:nvPr/>
        </p:nvSpPr>
        <p:spPr bwMode="gray">
          <a:xfrm>
            <a:off x="1965325" y="3262313"/>
            <a:ext cx="1755775" cy="434975"/>
          </a:xfrm>
          <a:prstGeom prst="ellipse">
            <a:avLst/>
          </a:prstGeom>
          <a:solidFill>
            <a:srgbClr val="FFFF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Transaction </a:t>
            </a:r>
          </a:p>
          <a:p>
            <a:pPr>
              <a:spcBef>
                <a:spcPct val="0"/>
              </a:spcBef>
              <a:spcAft>
                <a:spcPct val="0"/>
              </a:spcAft>
            </a:pPr>
            <a:r>
              <a:rPr lang="en-US" sz="1600"/>
              <a:t>Processing</a:t>
            </a:r>
          </a:p>
        </p:txBody>
      </p:sp>
      <p:grpSp>
        <p:nvGrpSpPr>
          <p:cNvPr id="3" name="Group 33"/>
          <p:cNvGrpSpPr>
            <a:grpSpLocks/>
          </p:cNvGrpSpPr>
          <p:nvPr/>
        </p:nvGrpSpPr>
        <p:grpSpPr bwMode="auto">
          <a:xfrm>
            <a:off x="6958013" y="5314950"/>
            <a:ext cx="1785937" cy="1044575"/>
            <a:chOff x="4383" y="3348"/>
            <a:chExt cx="1125" cy="658"/>
          </a:xfrm>
        </p:grpSpPr>
        <p:sp>
          <p:nvSpPr>
            <p:cNvPr id="7218" name="Oval 34"/>
            <p:cNvSpPr>
              <a:spLocks noChangeArrowheads="1"/>
            </p:cNvSpPr>
            <p:nvPr/>
          </p:nvSpPr>
          <p:spPr bwMode="gray">
            <a:xfrm>
              <a:off x="4383" y="3348"/>
              <a:ext cx="1125" cy="658"/>
            </a:xfrm>
            <a:prstGeom prst="ellipse">
              <a:avLst/>
            </a:prstGeom>
            <a:gradFill rotWithShape="1">
              <a:gsLst>
                <a:gs pos="0">
                  <a:srgbClr val="B9D0DC">
                    <a:alpha val="70000"/>
                  </a:srgbClr>
                </a:gs>
                <a:gs pos="100000">
                  <a:srgbClr val="00529B">
                    <a:alpha val="50000"/>
                  </a:srgbClr>
                </a:gs>
              </a:gsLst>
              <a:lin ang="5400000" scaled="1"/>
            </a:gradFill>
            <a:ln w="38100" algn="ctr">
              <a:solidFill>
                <a:schemeClr val="bg2"/>
              </a:solidFill>
              <a:prstDash val="sysDot"/>
              <a:round/>
              <a:headEnd/>
              <a:tailEnd/>
            </a:ln>
          </p:spPr>
          <p:txBody>
            <a:bodyPr/>
            <a:lstStyle/>
            <a:p>
              <a:endParaRPr lang="en-US"/>
            </a:p>
          </p:txBody>
        </p:sp>
        <p:sp>
          <p:nvSpPr>
            <p:cNvPr id="7219" name="Rectangle 35"/>
            <p:cNvSpPr>
              <a:spLocks noChangeArrowheads="1"/>
            </p:cNvSpPr>
            <p:nvPr/>
          </p:nvSpPr>
          <p:spPr bwMode="gray">
            <a:xfrm>
              <a:off x="4414" y="3441"/>
              <a:ext cx="1050" cy="556"/>
            </a:xfrm>
            <a:prstGeom prst="rect">
              <a:avLst/>
            </a:prstGeom>
            <a:noFill/>
            <a:ln w="9525">
              <a:noFill/>
              <a:miter lim="800000"/>
              <a:headEnd/>
              <a:tailEnd/>
            </a:ln>
          </p:spPr>
          <p:txBody>
            <a:bodyPr lIns="0" tIns="0" rIns="0" bIns="0">
              <a:spAutoFit/>
            </a:bodyPr>
            <a:lstStyle/>
            <a:p>
              <a:pPr eaLnBrk="1" hangingPunct="1">
                <a:spcBef>
                  <a:spcPct val="0"/>
                </a:spcBef>
                <a:spcAft>
                  <a:spcPct val="0"/>
                </a:spcAft>
              </a:pPr>
              <a:r>
                <a:rPr lang="en-US" sz="1600">
                  <a:solidFill>
                    <a:srgbClr val="000000"/>
                  </a:solidFill>
                </a:rPr>
                <a:t>Cloud-Based System </a:t>
              </a:r>
              <a:br>
                <a:rPr lang="en-US" sz="1600">
                  <a:solidFill>
                    <a:srgbClr val="000000"/>
                  </a:solidFill>
                </a:rPr>
              </a:br>
              <a:r>
                <a:rPr lang="en-US" sz="1600">
                  <a:solidFill>
                    <a:srgbClr val="000000"/>
                  </a:solidFill>
                </a:rPr>
                <a:t>Infrastructure Services</a:t>
              </a:r>
            </a:p>
          </p:txBody>
        </p:sp>
      </p:grpSp>
      <p:grpSp>
        <p:nvGrpSpPr>
          <p:cNvPr id="4" name="Group 36"/>
          <p:cNvGrpSpPr>
            <a:grpSpLocks/>
          </p:cNvGrpSpPr>
          <p:nvPr/>
        </p:nvGrpSpPr>
        <p:grpSpPr bwMode="auto">
          <a:xfrm>
            <a:off x="6869113" y="4187825"/>
            <a:ext cx="1960562" cy="1119188"/>
            <a:chOff x="4327" y="2638"/>
            <a:chExt cx="1235" cy="705"/>
          </a:xfrm>
        </p:grpSpPr>
        <p:sp>
          <p:nvSpPr>
            <p:cNvPr id="7216" name="Oval 37"/>
            <p:cNvSpPr>
              <a:spLocks noChangeArrowheads="1"/>
            </p:cNvSpPr>
            <p:nvPr/>
          </p:nvSpPr>
          <p:spPr bwMode="gray">
            <a:xfrm>
              <a:off x="4327" y="2638"/>
              <a:ext cx="1235" cy="705"/>
            </a:xfrm>
            <a:prstGeom prst="ellipse">
              <a:avLst/>
            </a:prstGeom>
            <a:gradFill rotWithShape="1">
              <a:gsLst>
                <a:gs pos="0">
                  <a:srgbClr val="B9D0DC">
                    <a:alpha val="70000"/>
                  </a:srgbClr>
                </a:gs>
                <a:gs pos="100000">
                  <a:srgbClr val="00529B">
                    <a:alpha val="50000"/>
                  </a:srgbClr>
                </a:gs>
              </a:gsLst>
              <a:lin ang="5400000" scaled="1"/>
            </a:gradFill>
            <a:ln w="38100" algn="ctr">
              <a:solidFill>
                <a:schemeClr val="bg2"/>
              </a:solidFill>
              <a:prstDash val="sysDot"/>
              <a:round/>
              <a:headEnd/>
              <a:tailEnd/>
            </a:ln>
          </p:spPr>
          <p:txBody>
            <a:bodyPr/>
            <a:lstStyle/>
            <a:p>
              <a:endParaRPr lang="en-US"/>
            </a:p>
          </p:txBody>
        </p:sp>
        <p:sp>
          <p:nvSpPr>
            <p:cNvPr id="7217" name="Rectangle 38"/>
            <p:cNvSpPr>
              <a:spLocks noChangeArrowheads="1"/>
            </p:cNvSpPr>
            <p:nvPr/>
          </p:nvSpPr>
          <p:spPr bwMode="gray">
            <a:xfrm>
              <a:off x="4442" y="2735"/>
              <a:ext cx="1045" cy="556"/>
            </a:xfrm>
            <a:prstGeom prst="rect">
              <a:avLst/>
            </a:prstGeom>
            <a:noFill/>
            <a:ln w="9525">
              <a:noFill/>
              <a:miter lim="800000"/>
              <a:headEnd/>
              <a:tailEnd/>
            </a:ln>
          </p:spPr>
          <p:txBody>
            <a:bodyPr lIns="0" tIns="0" rIns="0" bIns="0">
              <a:spAutoFit/>
            </a:bodyPr>
            <a:lstStyle/>
            <a:p>
              <a:pPr eaLnBrk="1" hangingPunct="1">
                <a:spcBef>
                  <a:spcPct val="0"/>
                </a:spcBef>
                <a:spcAft>
                  <a:spcPct val="0"/>
                </a:spcAft>
              </a:pPr>
              <a:r>
                <a:rPr lang="en-US" sz="1600">
                  <a:solidFill>
                    <a:srgbClr val="000000"/>
                  </a:solidFill>
                </a:rPr>
                <a:t>Cloud-Based Application </a:t>
              </a:r>
              <a:br>
                <a:rPr lang="en-US" sz="1600">
                  <a:solidFill>
                    <a:srgbClr val="000000"/>
                  </a:solidFill>
                </a:rPr>
              </a:br>
              <a:r>
                <a:rPr lang="en-US" sz="1600">
                  <a:solidFill>
                    <a:srgbClr val="000000"/>
                  </a:solidFill>
                </a:rPr>
                <a:t>Infrastructure Services</a:t>
              </a:r>
              <a:endParaRPr lang="en-US" sz="1600" b="1"/>
            </a:p>
          </p:txBody>
        </p:sp>
      </p:grpSp>
      <p:grpSp>
        <p:nvGrpSpPr>
          <p:cNvPr id="5" name="Group 39"/>
          <p:cNvGrpSpPr>
            <a:grpSpLocks/>
          </p:cNvGrpSpPr>
          <p:nvPr/>
        </p:nvGrpSpPr>
        <p:grpSpPr bwMode="auto">
          <a:xfrm>
            <a:off x="5759450" y="3081338"/>
            <a:ext cx="3298825" cy="1131887"/>
            <a:chOff x="3628" y="1941"/>
            <a:chExt cx="2078" cy="713"/>
          </a:xfrm>
        </p:grpSpPr>
        <p:sp>
          <p:nvSpPr>
            <p:cNvPr id="7214" name="Oval 40"/>
            <p:cNvSpPr>
              <a:spLocks noChangeArrowheads="1"/>
            </p:cNvSpPr>
            <p:nvPr/>
          </p:nvSpPr>
          <p:spPr bwMode="gray">
            <a:xfrm>
              <a:off x="3628" y="1941"/>
              <a:ext cx="2078" cy="713"/>
            </a:xfrm>
            <a:prstGeom prst="ellipse">
              <a:avLst/>
            </a:prstGeom>
            <a:gradFill rotWithShape="1">
              <a:gsLst>
                <a:gs pos="0">
                  <a:srgbClr val="B9D0DC">
                    <a:alpha val="70000"/>
                  </a:srgbClr>
                </a:gs>
                <a:gs pos="100000">
                  <a:srgbClr val="00529B">
                    <a:alpha val="50000"/>
                  </a:srgbClr>
                </a:gs>
              </a:gsLst>
              <a:lin ang="5400000" scaled="1"/>
            </a:gradFill>
            <a:ln w="38100" algn="ctr">
              <a:solidFill>
                <a:schemeClr val="bg2"/>
              </a:solidFill>
              <a:prstDash val="sysDot"/>
              <a:round/>
              <a:headEnd/>
              <a:tailEnd/>
            </a:ln>
          </p:spPr>
          <p:txBody>
            <a:bodyPr/>
            <a:lstStyle/>
            <a:p>
              <a:endParaRPr lang="en-US"/>
            </a:p>
          </p:txBody>
        </p:sp>
        <p:sp>
          <p:nvSpPr>
            <p:cNvPr id="7215" name="Rectangle 41"/>
            <p:cNvSpPr>
              <a:spLocks noChangeArrowheads="1"/>
            </p:cNvSpPr>
            <p:nvPr/>
          </p:nvSpPr>
          <p:spPr bwMode="gray">
            <a:xfrm>
              <a:off x="4177" y="2097"/>
              <a:ext cx="1089" cy="417"/>
            </a:xfrm>
            <a:prstGeom prst="rect">
              <a:avLst/>
            </a:prstGeom>
            <a:noFill/>
            <a:ln w="9525">
              <a:noFill/>
              <a:miter lim="800000"/>
              <a:headEnd/>
              <a:tailEnd/>
            </a:ln>
          </p:spPr>
          <p:txBody>
            <a:bodyPr lIns="0" tIns="0" rIns="0" bIns="0">
              <a:spAutoFit/>
            </a:bodyPr>
            <a:lstStyle/>
            <a:p>
              <a:pPr eaLnBrk="1" hangingPunct="1">
                <a:spcBef>
                  <a:spcPct val="0"/>
                </a:spcBef>
                <a:spcAft>
                  <a:spcPct val="0"/>
                </a:spcAft>
              </a:pPr>
              <a:r>
                <a:rPr lang="en-US" sz="1600">
                  <a:solidFill>
                    <a:srgbClr val="000000"/>
                  </a:solidFill>
                </a:rPr>
                <a:t>Cloud-Based </a:t>
              </a:r>
              <a:br>
                <a:rPr lang="en-US" sz="1600">
                  <a:solidFill>
                    <a:srgbClr val="000000"/>
                  </a:solidFill>
                </a:rPr>
              </a:br>
              <a:r>
                <a:rPr lang="en-US" sz="1600">
                  <a:solidFill>
                    <a:srgbClr val="000000"/>
                  </a:solidFill>
                </a:rPr>
                <a:t>Application Services</a:t>
              </a:r>
              <a:endParaRPr lang="en-US" sz="1600" b="1"/>
            </a:p>
          </p:txBody>
        </p:sp>
      </p:grpSp>
      <p:sp>
        <p:nvSpPr>
          <p:cNvPr id="670762" name="Oval 42"/>
          <p:cNvSpPr>
            <a:spLocks noChangeArrowheads="1"/>
          </p:cNvSpPr>
          <p:nvPr/>
        </p:nvSpPr>
        <p:spPr bwMode="gray">
          <a:xfrm>
            <a:off x="4027488" y="2595563"/>
            <a:ext cx="2052637" cy="739775"/>
          </a:xfrm>
          <a:prstGeom prst="ellipse">
            <a:avLst/>
          </a:prstGeom>
          <a:solidFill>
            <a:srgbClr val="99CC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Horizontal Business </a:t>
            </a:r>
          </a:p>
          <a:p>
            <a:pPr>
              <a:spcBef>
                <a:spcPct val="0"/>
              </a:spcBef>
              <a:spcAft>
                <a:spcPct val="0"/>
              </a:spcAft>
            </a:pPr>
            <a:r>
              <a:rPr lang="en-US" sz="1600"/>
              <a:t>Process Utility</a:t>
            </a:r>
          </a:p>
        </p:txBody>
      </p:sp>
      <p:sp>
        <p:nvSpPr>
          <p:cNvPr id="7203" name="Text Box 43"/>
          <p:cNvSpPr txBox="1">
            <a:spLocks noChangeArrowheads="1"/>
          </p:cNvSpPr>
          <p:nvPr/>
        </p:nvSpPr>
        <p:spPr bwMode="gray">
          <a:xfrm>
            <a:off x="5268913" y="1339850"/>
            <a:ext cx="1524000" cy="449263"/>
          </a:xfrm>
          <a:prstGeom prst="rect">
            <a:avLst/>
          </a:prstGeom>
          <a:noFill/>
          <a:ln w="28575">
            <a:noFill/>
            <a:miter lim="800000"/>
            <a:headEnd type="none" w="sm" len="sm"/>
            <a:tailEnd/>
          </a:ln>
        </p:spPr>
        <p:txBody>
          <a:bodyPr wrap="none" lIns="91432" tIns="45716" rIns="91432" bIns="45716" anchor="ctr">
            <a:spAutoFit/>
          </a:bodyPr>
          <a:lstStyle/>
          <a:p>
            <a:pPr>
              <a:spcBef>
                <a:spcPct val="0"/>
              </a:spcBef>
              <a:spcAft>
                <a:spcPct val="0"/>
              </a:spcAft>
            </a:pPr>
            <a:r>
              <a:rPr lang="en-US" sz="2600" b="1">
                <a:solidFill>
                  <a:srgbClr val="00529B"/>
                </a:solidFill>
              </a:rPr>
              <a:t>Creation</a:t>
            </a:r>
          </a:p>
        </p:txBody>
      </p:sp>
      <p:sp>
        <p:nvSpPr>
          <p:cNvPr id="7204" name="Text Box 44"/>
          <p:cNvSpPr txBox="1">
            <a:spLocks noChangeArrowheads="1"/>
          </p:cNvSpPr>
          <p:nvPr/>
        </p:nvSpPr>
        <p:spPr bwMode="gray">
          <a:xfrm>
            <a:off x="1289050" y="1133475"/>
            <a:ext cx="4511675" cy="311150"/>
          </a:xfrm>
          <a:prstGeom prst="rect">
            <a:avLst/>
          </a:prstGeom>
          <a:noFill/>
          <a:ln w="9525">
            <a:noFill/>
            <a:miter lim="800000"/>
            <a:headEnd/>
            <a:tailEnd/>
          </a:ln>
        </p:spPr>
        <p:txBody>
          <a:bodyPr lIns="91432" tIns="45716" rIns="91432" bIns="45716">
            <a:spAutoFit/>
          </a:bodyPr>
          <a:lstStyle/>
          <a:p>
            <a:pPr>
              <a:lnSpc>
                <a:spcPct val="80000"/>
              </a:lnSpc>
              <a:spcBef>
                <a:spcPct val="0"/>
              </a:spcBef>
              <a:spcAft>
                <a:spcPct val="0"/>
              </a:spcAft>
            </a:pPr>
            <a:r>
              <a:rPr lang="en-US" sz="1800" i="1"/>
              <a:t>Business Value-Add</a:t>
            </a:r>
          </a:p>
        </p:txBody>
      </p:sp>
      <p:sp>
        <p:nvSpPr>
          <p:cNvPr id="7205" name="Text Box 45"/>
          <p:cNvSpPr txBox="1">
            <a:spLocks noChangeArrowheads="1"/>
          </p:cNvSpPr>
          <p:nvPr/>
        </p:nvSpPr>
        <p:spPr bwMode="gray">
          <a:xfrm>
            <a:off x="1917700" y="6440488"/>
            <a:ext cx="3254375" cy="311150"/>
          </a:xfrm>
          <a:prstGeom prst="rect">
            <a:avLst/>
          </a:prstGeom>
          <a:noFill/>
          <a:ln w="9525">
            <a:noFill/>
            <a:miter lim="800000"/>
            <a:headEnd/>
            <a:tailEnd/>
          </a:ln>
        </p:spPr>
        <p:txBody>
          <a:bodyPr lIns="91432" tIns="45716" rIns="91432" bIns="45716">
            <a:spAutoFit/>
          </a:bodyPr>
          <a:lstStyle/>
          <a:p>
            <a:pPr>
              <a:lnSpc>
                <a:spcPct val="80000"/>
              </a:lnSpc>
              <a:spcBef>
                <a:spcPct val="0"/>
              </a:spcBef>
              <a:spcAft>
                <a:spcPct val="0"/>
              </a:spcAft>
            </a:pPr>
            <a:r>
              <a:rPr lang="en-US" sz="1800" i="1"/>
              <a:t>IT Efficiency</a:t>
            </a:r>
          </a:p>
        </p:txBody>
      </p:sp>
      <p:sp>
        <p:nvSpPr>
          <p:cNvPr id="7206" name="Text Box 46"/>
          <p:cNvSpPr txBox="1">
            <a:spLocks noChangeArrowheads="1"/>
          </p:cNvSpPr>
          <p:nvPr/>
        </p:nvSpPr>
        <p:spPr bwMode="gray">
          <a:xfrm rot="-5400000">
            <a:off x="3381375" y="5759450"/>
            <a:ext cx="835025" cy="396875"/>
          </a:xfrm>
          <a:prstGeom prst="rect">
            <a:avLst/>
          </a:prstGeom>
          <a:noFill/>
          <a:ln w="28575" algn="ctr">
            <a:noFill/>
            <a:miter lim="800000"/>
            <a:headEnd/>
            <a:tailEnd type="none" w="lg" len="lg"/>
          </a:ln>
        </p:spPr>
        <p:txBody>
          <a:bodyPr wrap="none" anchor="ctr"/>
          <a:lstStyle/>
          <a:p>
            <a:pPr>
              <a:spcBef>
                <a:spcPct val="0"/>
              </a:spcBef>
              <a:spcAft>
                <a:spcPct val="0"/>
              </a:spcAft>
            </a:pPr>
            <a:r>
              <a:rPr lang="en-US" sz="1600" b="1" i="1"/>
              <a:t>Value</a:t>
            </a:r>
          </a:p>
        </p:txBody>
      </p:sp>
      <p:sp>
        <p:nvSpPr>
          <p:cNvPr id="7207" name="Text Box 47"/>
          <p:cNvSpPr txBox="1">
            <a:spLocks noChangeArrowheads="1"/>
          </p:cNvSpPr>
          <p:nvPr/>
        </p:nvSpPr>
        <p:spPr bwMode="gray">
          <a:xfrm>
            <a:off x="5970588" y="3900488"/>
            <a:ext cx="1103312" cy="396875"/>
          </a:xfrm>
          <a:prstGeom prst="rect">
            <a:avLst/>
          </a:prstGeom>
          <a:noFill/>
          <a:ln w="28575" algn="ctr">
            <a:noFill/>
            <a:miter lim="800000"/>
            <a:headEnd/>
            <a:tailEnd type="none" w="lg" len="lg"/>
          </a:ln>
        </p:spPr>
        <p:txBody>
          <a:bodyPr wrap="none" anchor="ctr"/>
          <a:lstStyle/>
          <a:p>
            <a:pPr>
              <a:spcBef>
                <a:spcPct val="0"/>
              </a:spcBef>
              <a:spcAft>
                <a:spcPct val="0"/>
              </a:spcAft>
            </a:pPr>
            <a:r>
              <a:rPr lang="en-US" sz="1600" b="1" i="1"/>
              <a:t>Delivery</a:t>
            </a:r>
          </a:p>
        </p:txBody>
      </p:sp>
      <p:sp>
        <p:nvSpPr>
          <p:cNvPr id="670768" name="Oval 48"/>
          <p:cNvSpPr>
            <a:spLocks noChangeArrowheads="1"/>
          </p:cNvSpPr>
          <p:nvPr/>
        </p:nvSpPr>
        <p:spPr bwMode="gray">
          <a:xfrm>
            <a:off x="4295775" y="1931988"/>
            <a:ext cx="2159000" cy="855662"/>
          </a:xfrm>
          <a:prstGeom prst="ellipse">
            <a:avLst/>
          </a:prstGeom>
          <a:solidFill>
            <a:srgbClr val="99CC00"/>
          </a:solidFill>
          <a:ln w="28575" algn="ctr">
            <a:solidFill>
              <a:srgbClr val="808080"/>
            </a:solidFill>
            <a:round/>
            <a:headEnd type="none" w="sm" len="sm"/>
            <a:tailEnd type="none" w="sm" len="sm"/>
          </a:ln>
        </p:spPr>
        <p:txBody>
          <a:bodyPr wrap="none" anchor="ctr"/>
          <a:lstStyle/>
          <a:p>
            <a:pPr>
              <a:spcBef>
                <a:spcPct val="0"/>
              </a:spcBef>
              <a:spcAft>
                <a:spcPct val="0"/>
              </a:spcAft>
            </a:pPr>
            <a:r>
              <a:rPr lang="en-US" sz="1600"/>
              <a:t>Vertical/Process-</a:t>
            </a:r>
          </a:p>
          <a:p>
            <a:pPr>
              <a:spcBef>
                <a:spcPct val="0"/>
              </a:spcBef>
              <a:spcAft>
                <a:spcPct val="0"/>
              </a:spcAft>
            </a:pPr>
            <a:r>
              <a:rPr lang="en-US" sz="1600"/>
              <a:t>Specific Business </a:t>
            </a:r>
          </a:p>
          <a:p>
            <a:pPr>
              <a:spcBef>
                <a:spcPct val="0"/>
              </a:spcBef>
              <a:spcAft>
                <a:spcPct val="0"/>
              </a:spcAft>
            </a:pPr>
            <a:r>
              <a:rPr lang="en-US" sz="1600"/>
              <a:t>Process Utility</a:t>
            </a:r>
          </a:p>
        </p:txBody>
      </p:sp>
      <p:sp>
        <p:nvSpPr>
          <p:cNvPr id="7209" name="Text Box 49"/>
          <p:cNvSpPr txBox="1">
            <a:spLocks noChangeArrowheads="1"/>
          </p:cNvSpPr>
          <p:nvPr/>
        </p:nvSpPr>
        <p:spPr bwMode="gray">
          <a:xfrm>
            <a:off x="63500" y="3544888"/>
            <a:ext cx="1393825" cy="749300"/>
          </a:xfrm>
          <a:prstGeom prst="rect">
            <a:avLst/>
          </a:prstGeom>
          <a:noFill/>
          <a:ln w="9525">
            <a:noFill/>
            <a:miter lim="800000"/>
            <a:headEnd/>
            <a:tailEnd/>
          </a:ln>
        </p:spPr>
        <p:txBody>
          <a:bodyPr lIns="91432" tIns="45716" rIns="91432" bIns="45716">
            <a:spAutoFit/>
          </a:bodyPr>
          <a:lstStyle/>
          <a:p>
            <a:pPr algn="l">
              <a:lnSpc>
                <a:spcPct val="80000"/>
              </a:lnSpc>
              <a:spcBef>
                <a:spcPct val="0"/>
              </a:spcBef>
              <a:spcAft>
                <a:spcPct val="0"/>
              </a:spcAft>
            </a:pPr>
            <a:r>
              <a:rPr lang="en-US" sz="1800" i="1"/>
              <a:t>Enterprise</a:t>
            </a:r>
          </a:p>
          <a:p>
            <a:pPr algn="l">
              <a:lnSpc>
                <a:spcPct val="80000"/>
              </a:lnSpc>
              <a:spcBef>
                <a:spcPct val="0"/>
              </a:spcBef>
              <a:spcAft>
                <a:spcPct val="0"/>
              </a:spcAft>
            </a:pPr>
            <a:r>
              <a:rPr lang="en-US" sz="1800" i="1"/>
              <a:t>One-to-</a:t>
            </a:r>
            <a:br>
              <a:rPr lang="en-US" sz="1800" i="1"/>
            </a:br>
            <a:r>
              <a:rPr lang="en-US" sz="1800" i="1"/>
              <a:t>One</a:t>
            </a:r>
          </a:p>
        </p:txBody>
      </p:sp>
      <p:sp>
        <p:nvSpPr>
          <p:cNvPr id="7210" name="Text Box 50"/>
          <p:cNvSpPr txBox="1">
            <a:spLocks noChangeArrowheads="1"/>
          </p:cNvSpPr>
          <p:nvPr/>
        </p:nvSpPr>
        <p:spPr bwMode="gray">
          <a:xfrm>
            <a:off x="7518400" y="3533775"/>
            <a:ext cx="1530350" cy="749300"/>
          </a:xfrm>
          <a:prstGeom prst="rect">
            <a:avLst/>
          </a:prstGeom>
          <a:noFill/>
          <a:ln w="9525">
            <a:noFill/>
            <a:miter lim="800000"/>
            <a:headEnd/>
            <a:tailEnd/>
          </a:ln>
        </p:spPr>
        <p:txBody>
          <a:bodyPr lIns="91432" tIns="45716" rIns="91432" bIns="45716">
            <a:spAutoFit/>
          </a:bodyPr>
          <a:lstStyle/>
          <a:p>
            <a:pPr algn="r">
              <a:lnSpc>
                <a:spcPct val="80000"/>
              </a:lnSpc>
              <a:spcBef>
                <a:spcPct val="0"/>
              </a:spcBef>
              <a:spcAft>
                <a:spcPct val="0"/>
              </a:spcAft>
            </a:pPr>
            <a:r>
              <a:rPr lang="en-US" sz="1800" i="1"/>
              <a:t>Shared</a:t>
            </a:r>
            <a:br>
              <a:rPr lang="en-US" sz="1800" i="1"/>
            </a:br>
            <a:r>
              <a:rPr lang="en-US" sz="1800" i="1"/>
              <a:t>One-to-</a:t>
            </a:r>
            <a:br>
              <a:rPr lang="en-US" sz="1800" i="1"/>
            </a:br>
            <a:r>
              <a:rPr lang="en-US" sz="1800" i="1"/>
              <a:t>Many</a:t>
            </a:r>
          </a:p>
        </p:txBody>
      </p:sp>
      <p:grpSp>
        <p:nvGrpSpPr>
          <p:cNvPr id="6" name="Group 54"/>
          <p:cNvGrpSpPr>
            <a:grpSpLocks/>
          </p:cNvGrpSpPr>
          <p:nvPr/>
        </p:nvGrpSpPr>
        <p:grpSpPr bwMode="auto">
          <a:xfrm>
            <a:off x="5259388" y="1778000"/>
            <a:ext cx="3803650" cy="1398588"/>
            <a:chOff x="3313" y="1120"/>
            <a:chExt cx="2396" cy="881"/>
          </a:xfrm>
        </p:grpSpPr>
        <p:sp>
          <p:nvSpPr>
            <p:cNvPr id="7212" name="Oval 52"/>
            <p:cNvSpPr>
              <a:spLocks noChangeArrowheads="1"/>
            </p:cNvSpPr>
            <p:nvPr/>
          </p:nvSpPr>
          <p:spPr bwMode="gray">
            <a:xfrm>
              <a:off x="3313" y="1120"/>
              <a:ext cx="2396" cy="881"/>
            </a:xfrm>
            <a:prstGeom prst="ellipse">
              <a:avLst/>
            </a:prstGeom>
            <a:gradFill rotWithShape="1">
              <a:gsLst>
                <a:gs pos="0">
                  <a:srgbClr val="B9D0DC">
                    <a:alpha val="70000"/>
                  </a:srgbClr>
                </a:gs>
                <a:gs pos="100000">
                  <a:srgbClr val="00529B">
                    <a:alpha val="50000"/>
                  </a:srgbClr>
                </a:gs>
              </a:gsLst>
              <a:lin ang="5400000" scaled="1"/>
            </a:gradFill>
            <a:ln w="38100">
              <a:solidFill>
                <a:schemeClr val="bg2"/>
              </a:solidFill>
              <a:prstDash val="sysDot"/>
              <a:round/>
              <a:headEnd/>
              <a:tailEnd/>
            </a:ln>
          </p:spPr>
          <p:txBody>
            <a:bodyPr/>
            <a:lstStyle/>
            <a:p>
              <a:endParaRPr lang="en-US"/>
            </a:p>
          </p:txBody>
        </p:sp>
        <p:sp>
          <p:nvSpPr>
            <p:cNvPr id="7213" name="Rectangle 53"/>
            <p:cNvSpPr>
              <a:spLocks noChangeArrowheads="1"/>
            </p:cNvSpPr>
            <p:nvPr/>
          </p:nvSpPr>
          <p:spPr bwMode="gray">
            <a:xfrm>
              <a:off x="4093" y="1328"/>
              <a:ext cx="1046" cy="417"/>
            </a:xfrm>
            <a:prstGeom prst="rect">
              <a:avLst/>
            </a:prstGeom>
            <a:noFill/>
            <a:ln w="9525">
              <a:noFill/>
              <a:miter lim="800000"/>
              <a:headEnd/>
              <a:tailEnd/>
            </a:ln>
          </p:spPr>
          <p:txBody>
            <a:bodyPr lIns="0" tIns="0" rIns="0" bIns="0">
              <a:spAutoFit/>
            </a:bodyPr>
            <a:lstStyle/>
            <a:p>
              <a:pPr eaLnBrk="1" hangingPunct="1">
                <a:spcBef>
                  <a:spcPct val="0"/>
                </a:spcBef>
                <a:spcAft>
                  <a:spcPct val="0"/>
                </a:spcAft>
              </a:pPr>
              <a:r>
                <a:rPr lang="en-US" sz="1600">
                  <a:solidFill>
                    <a:srgbClr val="000000"/>
                  </a:solidFill>
                </a:rPr>
                <a:t>Cloud-Based </a:t>
              </a:r>
              <a:br>
                <a:rPr lang="en-US" sz="1600">
                  <a:solidFill>
                    <a:srgbClr val="000000"/>
                  </a:solidFill>
                </a:rPr>
              </a:br>
              <a:r>
                <a:rPr lang="en-US" sz="1600">
                  <a:solidFill>
                    <a:srgbClr val="000000"/>
                  </a:solidFill>
                </a:rPr>
                <a:t>Business Process Services </a:t>
              </a:r>
              <a:endParaRPr lang="en-US" sz="1600" b="1"/>
            </a:p>
          </p:txBody>
        </p:sp>
      </p:gr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70733"/>
                                        </p:tgtEl>
                                        <p:attrNameLst>
                                          <p:attrName>style.visibility</p:attrName>
                                        </p:attrNameLst>
                                      </p:cBhvr>
                                      <p:to>
                                        <p:strVal val="visible"/>
                                      </p:to>
                                    </p:set>
                                    <p:animEffect transition="in" filter="circle(out)">
                                      <p:cBhvr>
                                        <p:cTn id="10" dur="2000"/>
                                        <p:tgtEl>
                                          <p:spTgt spid="67073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670746"/>
                                        </p:tgtEl>
                                        <p:attrNameLst>
                                          <p:attrName>style.visibility</p:attrName>
                                        </p:attrNameLst>
                                      </p:cBhvr>
                                      <p:to>
                                        <p:strVal val="visible"/>
                                      </p:to>
                                    </p:set>
                                    <p:animEffect transition="in" filter="circle(out)">
                                      <p:cBhvr>
                                        <p:cTn id="13" dur="2000"/>
                                        <p:tgtEl>
                                          <p:spTgt spid="67074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670734"/>
                                        </p:tgtEl>
                                        <p:attrNameLst>
                                          <p:attrName>style.visibility</p:attrName>
                                        </p:attrNameLst>
                                      </p:cBhvr>
                                      <p:to>
                                        <p:strVal val="visible"/>
                                      </p:to>
                                    </p:set>
                                    <p:animEffect transition="in" filter="circle(out)">
                                      <p:cBhvr>
                                        <p:cTn id="16" dur="2000"/>
                                        <p:tgtEl>
                                          <p:spTgt spid="67073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670735"/>
                                        </p:tgtEl>
                                        <p:attrNameLst>
                                          <p:attrName>style.visibility</p:attrName>
                                        </p:attrNameLst>
                                      </p:cBhvr>
                                      <p:to>
                                        <p:strVal val="visible"/>
                                      </p:to>
                                    </p:set>
                                    <p:animEffect transition="in" filter="circle(out)">
                                      <p:cBhvr>
                                        <p:cTn id="19" dur="2000"/>
                                        <p:tgtEl>
                                          <p:spTgt spid="670735"/>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670747"/>
                                        </p:tgtEl>
                                        <p:attrNameLst>
                                          <p:attrName>style.visibility</p:attrName>
                                        </p:attrNameLst>
                                      </p:cBhvr>
                                      <p:to>
                                        <p:strVal val="visible"/>
                                      </p:to>
                                    </p:set>
                                    <p:animEffect transition="in" filter="circle(out)">
                                      <p:cBhvr>
                                        <p:cTn id="22" dur="2000"/>
                                        <p:tgtEl>
                                          <p:spTgt spid="670747"/>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670752"/>
                                        </p:tgtEl>
                                        <p:attrNameLst>
                                          <p:attrName>style.visibility</p:attrName>
                                        </p:attrNameLst>
                                      </p:cBhvr>
                                      <p:to>
                                        <p:strVal val="visible"/>
                                      </p:to>
                                    </p:set>
                                    <p:animEffect transition="in" filter="circle(out)">
                                      <p:cBhvr>
                                        <p:cTn id="25" dur="2000"/>
                                        <p:tgtEl>
                                          <p:spTgt spid="670752"/>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670737"/>
                                        </p:tgtEl>
                                        <p:attrNameLst>
                                          <p:attrName>style.visibility</p:attrName>
                                        </p:attrNameLst>
                                      </p:cBhvr>
                                      <p:to>
                                        <p:strVal val="visible"/>
                                      </p:to>
                                    </p:set>
                                    <p:animEffect transition="in" filter="circle(out)">
                                      <p:cBhvr>
                                        <p:cTn id="28" dur="2000"/>
                                        <p:tgtEl>
                                          <p:spTgt spid="670737"/>
                                        </p:tgtEl>
                                      </p:cBhvr>
                                    </p:animEffect>
                                  </p:childTnLst>
                                </p:cTn>
                              </p:par>
                            </p:childTnLst>
                          </p:cTn>
                        </p:par>
                        <p:par>
                          <p:cTn id="29" fill="hold">
                            <p:stCondLst>
                              <p:cond delay="2000"/>
                            </p:stCondLst>
                            <p:childTnLst>
                              <p:par>
                                <p:cTn id="30" presetID="6" presetClass="entr" presetSubtype="32" fill="hold" grpId="0" nodeType="afterEffect">
                                  <p:stCondLst>
                                    <p:cond delay="1500"/>
                                  </p:stCondLst>
                                  <p:childTnLst>
                                    <p:set>
                                      <p:cBhvr>
                                        <p:cTn id="31" dur="1" fill="hold">
                                          <p:stCondLst>
                                            <p:cond delay="0"/>
                                          </p:stCondLst>
                                        </p:cTn>
                                        <p:tgtEl>
                                          <p:spTgt spid="670736"/>
                                        </p:tgtEl>
                                        <p:attrNameLst>
                                          <p:attrName>style.visibility</p:attrName>
                                        </p:attrNameLst>
                                      </p:cBhvr>
                                      <p:to>
                                        <p:strVal val="visible"/>
                                      </p:to>
                                    </p:set>
                                    <p:animEffect transition="in" filter="circle(out)">
                                      <p:cBhvr>
                                        <p:cTn id="32" dur="2000"/>
                                        <p:tgtEl>
                                          <p:spTgt spid="670736"/>
                                        </p:tgtEl>
                                      </p:cBhvr>
                                    </p:animEffect>
                                  </p:childTnLst>
                                </p:cTn>
                              </p:par>
                              <p:par>
                                <p:cTn id="33" presetID="6" presetClass="entr" presetSubtype="32" fill="hold" nodeType="withEffect">
                                  <p:stCondLst>
                                    <p:cond delay="1500"/>
                                  </p:stCondLst>
                                  <p:childTnLst>
                                    <p:set>
                                      <p:cBhvr>
                                        <p:cTn id="34" dur="1" fill="hold">
                                          <p:stCondLst>
                                            <p:cond delay="0"/>
                                          </p:stCondLst>
                                        </p:cTn>
                                        <p:tgtEl>
                                          <p:spTgt spid="670742"/>
                                        </p:tgtEl>
                                        <p:attrNameLst>
                                          <p:attrName>style.visibility</p:attrName>
                                        </p:attrNameLst>
                                      </p:cBhvr>
                                      <p:to>
                                        <p:strVal val="visible"/>
                                      </p:to>
                                    </p:set>
                                    <p:animEffect transition="in" filter="circle(out)">
                                      <p:cBhvr>
                                        <p:cTn id="35" dur="2000"/>
                                        <p:tgtEl>
                                          <p:spTgt spid="670742"/>
                                        </p:tgtEl>
                                      </p:cBhvr>
                                    </p:animEffect>
                                  </p:childTnLst>
                                </p:cTn>
                              </p:par>
                              <p:par>
                                <p:cTn id="36" presetID="6" presetClass="entr" presetSubtype="32" fill="hold" nodeType="withEffect">
                                  <p:stCondLst>
                                    <p:cond delay="1500"/>
                                  </p:stCondLst>
                                  <p:childTnLst>
                                    <p:set>
                                      <p:cBhvr>
                                        <p:cTn id="37" dur="1" fill="hold">
                                          <p:stCondLst>
                                            <p:cond delay="0"/>
                                          </p:stCondLst>
                                        </p:cTn>
                                        <p:tgtEl>
                                          <p:spTgt spid="670743"/>
                                        </p:tgtEl>
                                        <p:attrNameLst>
                                          <p:attrName>style.visibility</p:attrName>
                                        </p:attrNameLst>
                                      </p:cBhvr>
                                      <p:to>
                                        <p:strVal val="visible"/>
                                      </p:to>
                                    </p:set>
                                    <p:animEffect transition="in" filter="circle(out)">
                                      <p:cBhvr>
                                        <p:cTn id="38" dur="2000"/>
                                        <p:tgtEl>
                                          <p:spTgt spid="670743"/>
                                        </p:tgtEl>
                                      </p:cBhvr>
                                    </p:animEffect>
                                  </p:childTnLst>
                                </p:cTn>
                              </p:par>
                              <p:par>
                                <p:cTn id="39" presetID="6" presetClass="entr" presetSubtype="32" fill="hold" nodeType="withEffect">
                                  <p:stCondLst>
                                    <p:cond delay="1500"/>
                                  </p:stCondLst>
                                  <p:childTnLst>
                                    <p:set>
                                      <p:cBhvr>
                                        <p:cTn id="40" dur="1" fill="hold">
                                          <p:stCondLst>
                                            <p:cond delay="0"/>
                                          </p:stCondLst>
                                        </p:cTn>
                                        <p:tgtEl>
                                          <p:spTgt spid="670748"/>
                                        </p:tgtEl>
                                        <p:attrNameLst>
                                          <p:attrName>style.visibility</p:attrName>
                                        </p:attrNameLst>
                                      </p:cBhvr>
                                      <p:to>
                                        <p:strVal val="visible"/>
                                      </p:to>
                                    </p:set>
                                    <p:animEffect transition="in" filter="circle(out)">
                                      <p:cBhvr>
                                        <p:cTn id="41" dur="2000"/>
                                        <p:tgtEl>
                                          <p:spTgt spid="670748"/>
                                        </p:tgtEl>
                                      </p:cBhvr>
                                    </p:animEffect>
                                  </p:childTnLst>
                                </p:cTn>
                              </p:par>
                            </p:childTnLst>
                          </p:cTn>
                        </p:par>
                        <p:par>
                          <p:cTn id="42" fill="hold">
                            <p:stCondLst>
                              <p:cond delay="5500"/>
                            </p:stCondLst>
                            <p:childTnLst>
                              <p:par>
                                <p:cTn id="43" presetID="6" presetClass="entr" presetSubtype="32" fill="hold" grpId="0" nodeType="afterEffect">
                                  <p:stCondLst>
                                    <p:cond delay="1500"/>
                                  </p:stCondLst>
                                  <p:childTnLst>
                                    <p:set>
                                      <p:cBhvr>
                                        <p:cTn id="44" dur="1" fill="hold">
                                          <p:stCondLst>
                                            <p:cond delay="0"/>
                                          </p:stCondLst>
                                        </p:cTn>
                                        <p:tgtEl>
                                          <p:spTgt spid="670741"/>
                                        </p:tgtEl>
                                        <p:attrNameLst>
                                          <p:attrName>style.visibility</p:attrName>
                                        </p:attrNameLst>
                                      </p:cBhvr>
                                      <p:to>
                                        <p:strVal val="visible"/>
                                      </p:to>
                                    </p:set>
                                    <p:animEffect transition="in" filter="circle(out)">
                                      <p:cBhvr>
                                        <p:cTn id="45" dur="2000"/>
                                        <p:tgtEl>
                                          <p:spTgt spid="670741"/>
                                        </p:tgtEl>
                                      </p:cBhvr>
                                    </p:animEffect>
                                  </p:childTnLst>
                                </p:cTn>
                              </p:par>
                              <p:par>
                                <p:cTn id="46" presetID="6" presetClass="entr" presetSubtype="32" fill="hold" nodeType="withEffect">
                                  <p:stCondLst>
                                    <p:cond delay="1500"/>
                                  </p:stCondLst>
                                  <p:childTnLst>
                                    <p:set>
                                      <p:cBhvr>
                                        <p:cTn id="47" dur="1" fill="hold">
                                          <p:stCondLst>
                                            <p:cond delay="0"/>
                                          </p:stCondLst>
                                        </p:cTn>
                                        <p:tgtEl>
                                          <p:spTgt spid="670749"/>
                                        </p:tgtEl>
                                        <p:attrNameLst>
                                          <p:attrName>style.visibility</p:attrName>
                                        </p:attrNameLst>
                                      </p:cBhvr>
                                      <p:to>
                                        <p:strVal val="visible"/>
                                      </p:to>
                                    </p:set>
                                    <p:animEffect transition="in" filter="circle(out)">
                                      <p:cBhvr>
                                        <p:cTn id="48" dur="2000"/>
                                        <p:tgtEl>
                                          <p:spTgt spid="670749"/>
                                        </p:tgtEl>
                                      </p:cBhvr>
                                    </p:animEffect>
                                  </p:childTnLst>
                                </p:cTn>
                              </p:par>
                              <p:par>
                                <p:cTn id="49" presetID="6" presetClass="entr" presetSubtype="32" fill="hold" nodeType="withEffect">
                                  <p:stCondLst>
                                    <p:cond delay="1500"/>
                                  </p:stCondLst>
                                  <p:childTnLst>
                                    <p:set>
                                      <p:cBhvr>
                                        <p:cTn id="50" dur="1" fill="hold">
                                          <p:stCondLst>
                                            <p:cond delay="0"/>
                                          </p:stCondLst>
                                        </p:cTn>
                                        <p:tgtEl>
                                          <p:spTgt spid="670745"/>
                                        </p:tgtEl>
                                        <p:attrNameLst>
                                          <p:attrName>style.visibility</p:attrName>
                                        </p:attrNameLst>
                                      </p:cBhvr>
                                      <p:to>
                                        <p:strVal val="visible"/>
                                      </p:to>
                                    </p:set>
                                    <p:animEffect transition="in" filter="circle(out)">
                                      <p:cBhvr>
                                        <p:cTn id="51" dur="2000"/>
                                        <p:tgtEl>
                                          <p:spTgt spid="670745"/>
                                        </p:tgtEl>
                                      </p:cBhvr>
                                    </p:animEffect>
                                  </p:childTnLst>
                                </p:cTn>
                              </p:par>
                              <p:par>
                                <p:cTn id="52" presetID="6" presetClass="entr" presetSubtype="32" fill="hold" nodeType="withEffect">
                                  <p:stCondLst>
                                    <p:cond delay="1500"/>
                                  </p:stCondLst>
                                  <p:childTnLst>
                                    <p:set>
                                      <p:cBhvr>
                                        <p:cTn id="53" dur="1" fill="hold">
                                          <p:stCondLst>
                                            <p:cond delay="0"/>
                                          </p:stCondLst>
                                        </p:cTn>
                                        <p:tgtEl>
                                          <p:spTgt spid="670744"/>
                                        </p:tgtEl>
                                        <p:attrNameLst>
                                          <p:attrName>style.visibility</p:attrName>
                                        </p:attrNameLst>
                                      </p:cBhvr>
                                      <p:to>
                                        <p:strVal val="visible"/>
                                      </p:to>
                                    </p:set>
                                    <p:animEffect transition="in" filter="circle(out)">
                                      <p:cBhvr>
                                        <p:cTn id="54" dur="2000"/>
                                        <p:tgtEl>
                                          <p:spTgt spid="670744"/>
                                        </p:tgtEl>
                                      </p:cBhvr>
                                    </p:animEffect>
                                  </p:childTnLst>
                                </p:cTn>
                              </p:par>
                              <p:par>
                                <p:cTn id="55" presetID="6" presetClass="entr" presetSubtype="32" fill="hold" nodeType="withEffect">
                                  <p:stCondLst>
                                    <p:cond delay="1500"/>
                                  </p:stCondLst>
                                  <p:childTnLst>
                                    <p:set>
                                      <p:cBhvr>
                                        <p:cTn id="56" dur="1" fill="hold">
                                          <p:stCondLst>
                                            <p:cond delay="0"/>
                                          </p:stCondLst>
                                        </p:cTn>
                                        <p:tgtEl>
                                          <p:spTgt spid="670751"/>
                                        </p:tgtEl>
                                        <p:attrNameLst>
                                          <p:attrName>style.visibility</p:attrName>
                                        </p:attrNameLst>
                                      </p:cBhvr>
                                      <p:to>
                                        <p:strVal val="visible"/>
                                      </p:to>
                                    </p:set>
                                    <p:animEffect transition="in" filter="circle(out)">
                                      <p:cBhvr>
                                        <p:cTn id="57" dur="2000"/>
                                        <p:tgtEl>
                                          <p:spTgt spid="670751"/>
                                        </p:tgtEl>
                                      </p:cBhvr>
                                    </p:animEffect>
                                  </p:childTnLst>
                                </p:cTn>
                              </p:par>
                            </p:childTnLst>
                          </p:cTn>
                        </p:par>
                        <p:par>
                          <p:cTn id="58" fill="hold">
                            <p:stCondLst>
                              <p:cond delay="9000"/>
                            </p:stCondLst>
                            <p:childTnLst>
                              <p:par>
                                <p:cTn id="59" presetID="6" presetClass="entr" presetSubtype="32" fill="hold" grpId="0" nodeType="afterEffect">
                                  <p:stCondLst>
                                    <p:cond delay="1500"/>
                                  </p:stCondLst>
                                  <p:childTnLst>
                                    <p:set>
                                      <p:cBhvr>
                                        <p:cTn id="60" dur="1" fill="hold">
                                          <p:stCondLst>
                                            <p:cond delay="0"/>
                                          </p:stCondLst>
                                        </p:cTn>
                                        <p:tgtEl>
                                          <p:spTgt spid="670768"/>
                                        </p:tgtEl>
                                        <p:attrNameLst>
                                          <p:attrName>style.visibility</p:attrName>
                                        </p:attrNameLst>
                                      </p:cBhvr>
                                      <p:to>
                                        <p:strVal val="visible"/>
                                      </p:to>
                                    </p:set>
                                    <p:animEffect transition="in" filter="circle(out)">
                                      <p:cBhvr>
                                        <p:cTn id="61" dur="2000"/>
                                        <p:tgtEl>
                                          <p:spTgt spid="670768"/>
                                        </p:tgtEl>
                                      </p:cBhvr>
                                    </p:animEffect>
                                  </p:childTnLst>
                                </p:cTn>
                              </p:par>
                              <p:par>
                                <p:cTn id="62" presetID="6" presetClass="entr" presetSubtype="32" fill="hold" nodeType="withEffect">
                                  <p:stCondLst>
                                    <p:cond delay="1500"/>
                                  </p:stCondLst>
                                  <p:childTnLst>
                                    <p:set>
                                      <p:cBhvr>
                                        <p:cTn id="63" dur="1" fill="hold">
                                          <p:stCondLst>
                                            <p:cond delay="0"/>
                                          </p:stCondLst>
                                        </p:cTn>
                                        <p:tgtEl>
                                          <p:spTgt spid="670762"/>
                                        </p:tgtEl>
                                        <p:attrNameLst>
                                          <p:attrName>style.visibility</p:attrName>
                                        </p:attrNameLst>
                                      </p:cBhvr>
                                      <p:to>
                                        <p:strVal val="visible"/>
                                      </p:to>
                                    </p:set>
                                    <p:animEffect transition="in" filter="circle(out)">
                                      <p:cBhvr>
                                        <p:cTn id="64" dur="2000"/>
                                        <p:tgtEl>
                                          <p:spTgt spid="670762"/>
                                        </p:tgtEl>
                                      </p:cBhvr>
                                    </p:animEffect>
                                  </p:childTnLst>
                                </p:cTn>
                              </p:par>
                              <p:par>
                                <p:cTn id="65" presetID="6" presetClass="entr" presetSubtype="32" fill="hold" nodeType="withEffect">
                                  <p:stCondLst>
                                    <p:cond delay="1500"/>
                                  </p:stCondLst>
                                  <p:childTnLst>
                                    <p:set>
                                      <p:cBhvr>
                                        <p:cTn id="66" dur="1" fill="hold">
                                          <p:stCondLst>
                                            <p:cond delay="0"/>
                                          </p:stCondLst>
                                        </p:cTn>
                                        <p:tgtEl>
                                          <p:spTgt spid="670750"/>
                                        </p:tgtEl>
                                        <p:attrNameLst>
                                          <p:attrName>style.visibility</p:attrName>
                                        </p:attrNameLst>
                                      </p:cBhvr>
                                      <p:to>
                                        <p:strVal val="visible"/>
                                      </p:to>
                                    </p:set>
                                    <p:animEffect transition="in" filter="circle(out)">
                                      <p:cBhvr>
                                        <p:cTn id="67" dur="2000"/>
                                        <p:tgtEl>
                                          <p:spTgt spid="670750"/>
                                        </p:tgtEl>
                                      </p:cBhvr>
                                    </p:animEffect>
                                  </p:childTnLst>
                                </p:cTn>
                              </p:par>
                            </p:childTnLst>
                          </p:cTn>
                        </p:par>
                        <p:par>
                          <p:cTn id="68" fill="hold">
                            <p:stCondLst>
                              <p:cond delay="12500"/>
                            </p:stCondLst>
                            <p:childTnLst>
                              <p:par>
                                <p:cTn id="69" presetID="6" presetClass="entr" presetSubtype="32" fill="hold" nodeType="afterEffect">
                                  <p:stCondLst>
                                    <p:cond delay="1500"/>
                                  </p:stCondLst>
                                  <p:childTnLst>
                                    <p:set>
                                      <p:cBhvr>
                                        <p:cTn id="70" dur="1" fill="hold">
                                          <p:stCondLst>
                                            <p:cond delay="0"/>
                                          </p:stCondLst>
                                        </p:cTn>
                                        <p:tgtEl>
                                          <p:spTgt spid="6"/>
                                        </p:tgtEl>
                                        <p:attrNameLst>
                                          <p:attrName>style.visibility</p:attrName>
                                        </p:attrNameLst>
                                      </p:cBhvr>
                                      <p:to>
                                        <p:strVal val="visible"/>
                                      </p:to>
                                    </p:set>
                                    <p:animEffect transition="in" filter="circle(out)">
                                      <p:cBhvr>
                                        <p:cTn id="71" dur="2000"/>
                                        <p:tgtEl>
                                          <p:spTgt spid="6"/>
                                        </p:tgtEl>
                                      </p:cBhvr>
                                    </p:animEffect>
                                  </p:childTnLst>
                                </p:cTn>
                              </p:par>
                              <p:par>
                                <p:cTn id="72" presetID="6" presetClass="entr" presetSubtype="32" fill="hold" nodeType="withEffect">
                                  <p:stCondLst>
                                    <p:cond delay="1500"/>
                                  </p:stCondLst>
                                  <p:childTnLst>
                                    <p:set>
                                      <p:cBhvr>
                                        <p:cTn id="73" dur="1" fill="hold">
                                          <p:stCondLst>
                                            <p:cond delay="0"/>
                                          </p:stCondLst>
                                        </p:cTn>
                                        <p:tgtEl>
                                          <p:spTgt spid="5"/>
                                        </p:tgtEl>
                                        <p:attrNameLst>
                                          <p:attrName>style.visibility</p:attrName>
                                        </p:attrNameLst>
                                      </p:cBhvr>
                                      <p:to>
                                        <p:strVal val="visible"/>
                                      </p:to>
                                    </p:set>
                                    <p:animEffect transition="in" filter="circle(out)">
                                      <p:cBhvr>
                                        <p:cTn id="74" dur="2000"/>
                                        <p:tgtEl>
                                          <p:spTgt spid="5"/>
                                        </p:tgtEl>
                                      </p:cBhvr>
                                    </p:animEffect>
                                  </p:childTnLst>
                                </p:cTn>
                              </p:par>
                              <p:par>
                                <p:cTn id="75" presetID="6" presetClass="entr" presetSubtype="32" fill="hold" nodeType="withEffect">
                                  <p:stCondLst>
                                    <p:cond delay="1500"/>
                                  </p:stCondLst>
                                  <p:childTnLst>
                                    <p:set>
                                      <p:cBhvr>
                                        <p:cTn id="76" dur="1" fill="hold">
                                          <p:stCondLst>
                                            <p:cond delay="0"/>
                                          </p:stCondLst>
                                        </p:cTn>
                                        <p:tgtEl>
                                          <p:spTgt spid="4"/>
                                        </p:tgtEl>
                                        <p:attrNameLst>
                                          <p:attrName>style.visibility</p:attrName>
                                        </p:attrNameLst>
                                      </p:cBhvr>
                                      <p:to>
                                        <p:strVal val="visible"/>
                                      </p:to>
                                    </p:set>
                                    <p:animEffect transition="in" filter="circle(out)">
                                      <p:cBhvr>
                                        <p:cTn id="77" dur="2000"/>
                                        <p:tgtEl>
                                          <p:spTgt spid="4"/>
                                        </p:tgtEl>
                                      </p:cBhvr>
                                    </p:animEffect>
                                  </p:childTnLst>
                                </p:cTn>
                              </p:par>
                              <p:par>
                                <p:cTn id="78" presetID="6" presetClass="entr" presetSubtype="32" fill="hold" nodeType="withEffect">
                                  <p:stCondLst>
                                    <p:cond delay="1500"/>
                                  </p:stCondLst>
                                  <p:childTnLst>
                                    <p:set>
                                      <p:cBhvr>
                                        <p:cTn id="79" dur="1" fill="hold">
                                          <p:stCondLst>
                                            <p:cond delay="0"/>
                                          </p:stCondLst>
                                        </p:cTn>
                                        <p:tgtEl>
                                          <p:spTgt spid="3"/>
                                        </p:tgtEl>
                                        <p:attrNameLst>
                                          <p:attrName>style.visibility</p:attrName>
                                        </p:attrNameLst>
                                      </p:cBhvr>
                                      <p:to>
                                        <p:strVal val="visible"/>
                                      </p:to>
                                    </p:set>
                                    <p:animEffect transition="in" filter="circle(out)">
                                      <p:cBhvr>
                                        <p:cTn id="8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3" grpId="0" animBg="1"/>
      <p:bldP spid="670734" grpId="0" animBg="1"/>
      <p:bldP spid="670735" grpId="0" animBg="1"/>
      <p:bldP spid="670736" grpId="0" animBg="1"/>
      <p:bldP spid="670737" grpId="0" animBg="1"/>
      <p:bldP spid="670741" grpId="0" animBg="1"/>
      <p:bldP spid="670746" grpId="0" animBg="1"/>
      <p:bldP spid="670747" grpId="0" animBg="1"/>
      <p:bldP spid="670752" grpId="0" animBg="1"/>
      <p:bldP spid="6707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a:spLocks noGrp="1" noChangeArrowheads="1"/>
          </p:cNvSpPr>
          <p:nvPr>
            <p:ph type="title"/>
          </p:nvPr>
        </p:nvSpPr>
        <p:spPr/>
        <p:txBody>
          <a:bodyPr/>
          <a:lstStyle/>
          <a:p>
            <a:pPr eaLnBrk="1" hangingPunct="1"/>
            <a:r>
              <a:rPr lang="en-US" dirty="0" smtClean="0"/>
              <a:t>Summary: Marketplace Trends We See in Global Services Sourcing Today</a:t>
            </a:r>
          </a:p>
        </p:txBody>
      </p:sp>
      <p:sp>
        <p:nvSpPr>
          <p:cNvPr id="19459" name="Rectangle 3"/>
          <p:cNvSpPr>
            <a:spLocks noChangeArrowheads="1"/>
          </p:cNvSpPr>
          <p:nvPr/>
        </p:nvSpPr>
        <p:spPr bwMode="blackWhite">
          <a:xfrm>
            <a:off x="911225" y="1208088"/>
            <a:ext cx="2714625" cy="519112"/>
          </a:xfrm>
          <a:prstGeom prst="rect">
            <a:avLst/>
          </a:prstGeom>
          <a:noFill/>
          <a:ln w="9525">
            <a:noFill/>
            <a:miter lim="800000"/>
            <a:headEnd/>
            <a:tailEnd/>
          </a:ln>
        </p:spPr>
        <p:txBody>
          <a:bodyPr lIns="92075" tIns="46038" rIns="92075" bIns="46038">
            <a:spAutoFit/>
          </a:bodyPr>
          <a:lstStyle/>
          <a:p>
            <a:pPr>
              <a:lnSpc>
                <a:spcPct val="100000"/>
              </a:lnSpc>
              <a:spcBef>
                <a:spcPct val="0"/>
              </a:spcBef>
              <a:spcAft>
                <a:spcPct val="0"/>
              </a:spcAft>
            </a:pPr>
            <a:r>
              <a:rPr lang="en-US" sz="2800" b="1">
                <a:solidFill>
                  <a:srgbClr val="B00000"/>
                </a:solidFill>
              </a:rPr>
              <a:t>Supply Side</a:t>
            </a:r>
          </a:p>
        </p:txBody>
      </p:sp>
      <p:sp>
        <p:nvSpPr>
          <p:cNvPr id="640004" name="Rectangle 4"/>
          <p:cNvSpPr>
            <a:spLocks noChangeArrowheads="1"/>
          </p:cNvSpPr>
          <p:nvPr/>
        </p:nvSpPr>
        <p:spPr bwMode="blackWhite">
          <a:xfrm>
            <a:off x="4895850" y="1208088"/>
            <a:ext cx="3825875" cy="519112"/>
          </a:xfrm>
          <a:prstGeom prst="rect">
            <a:avLst/>
          </a:prstGeom>
          <a:noFill/>
          <a:ln w="9525" algn="ctr">
            <a:noFill/>
            <a:miter lim="800000"/>
            <a:headEnd/>
            <a:tailEnd/>
          </a:ln>
        </p:spPr>
        <p:txBody>
          <a:bodyPr lIns="92075" tIns="46038" rIns="92075" bIns="46038">
            <a:spAutoFit/>
          </a:bodyPr>
          <a:lstStyle/>
          <a:p>
            <a:pPr>
              <a:lnSpc>
                <a:spcPct val="100000"/>
              </a:lnSpc>
              <a:spcBef>
                <a:spcPct val="0"/>
              </a:spcBef>
              <a:spcAft>
                <a:spcPct val="0"/>
              </a:spcAft>
            </a:pPr>
            <a:r>
              <a:rPr lang="en-US" sz="2800" b="1">
                <a:solidFill>
                  <a:srgbClr val="00529B"/>
                </a:solidFill>
              </a:rPr>
              <a:t>Demand Side</a:t>
            </a:r>
          </a:p>
        </p:txBody>
      </p:sp>
      <p:sp>
        <p:nvSpPr>
          <p:cNvPr id="19461" name="Rectangle 5"/>
          <p:cNvSpPr>
            <a:spLocks noChangeArrowheads="1"/>
          </p:cNvSpPr>
          <p:nvPr/>
        </p:nvSpPr>
        <p:spPr bwMode="blackWhite">
          <a:xfrm>
            <a:off x="342900" y="3525838"/>
            <a:ext cx="4016375" cy="893762"/>
          </a:xfrm>
          <a:prstGeom prst="rect">
            <a:avLst/>
          </a:prstGeom>
          <a:solidFill>
            <a:srgbClr val="FFE164"/>
          </a:solidFill>
          <a:ln w="19050">
            <a:solidFill>
              <a:srgbClr val="B00000"/>
            </a:solidFill>
            <a:miter lim="800000"/>
            <a:headEnd/>
            <a:tailEnd/>
          </a:ln>
        </p:spPr>
        <p:txBody>
          <a:bodyPr lIns="92075" tIns="46038" rIns="92075" bIns="46038" anchor="ctr"/>
          <a:lstStyle/>
          <a:p>
            <a:pPr eaLnBrk="1" hangingPunct="1">
              <a:buClr>
                <a:schemeClr val="accent1"/>
              </a:buClr>
              <a:buFont typeface="Times" pitchFamily="18" charset="0"/>
              <a:buNone/>
            </a:pPr>
            <a:r>
              <a:rPr lang="en-US">
                <a:solidFill>
                  <a:srgbClr val="B00000"/>
                </a:solidFill>
              </a:rPr>
              <a:t>Increasing range of services</a:t>
            </a:r>
          </a:p>
        </p:txBody>
      </p:sp>
      <p:sp>
        <p:nvSpPr>
          <p:cNvPr id="19462" name="Rectangle 6"/>
          <p:cNvSpPr>
            <a:spLocks noChangeArrowheads="1"/>
          </p:cNvSpPr>
          <p:nvPr/>
        </p:nvSpPr>
        <p:spPr bwMode="blackWhite">
          <a:xfrm>
            <a:off x="341313" y="1749425"/>
            <a:ext cx="4017962" cy="892175"/>
          </a:xfrm>
          <a:prstGeom prst="rect">
            <a:avLst/>
          </a:prstGeom>
          <a:solidFill>
            <a:srgbClr val="FFE164"/>
          </a:solidFill>
          <a:ln w="19050">
            <a:solidFill>
              <a:srgbClr val="B00000"/>
            </a:solidFill>
            <a:miter lim="800000"/>
            <a:headEnd/>
            <a:tailEnd/>
          </a:ln>
        </p:spPr>
        <p:txBody>
          <a:bodyPr lIns="92075" tIns="46038" rIns="92075" bIns="46038" anchor="ctr"/>
          <a:lstStyle/>
          <a:p>
            <a:pPr eaLnBrk="1" hangingPunct="1">
              <a:buClr>
                <a:schemeClr val="accent1"/>
              </a:buClr>
              <a:buFont typeface="Times" pitchFamily="18" charset="0"/>
              <a:buNone/>
            </a:pPr>
            <a:r>
              <a:rPr lang="en-US">
                <a:solidFill>
                  <a:srgbClr val="B00000"/>
                </a:solidFill>
              </a:rPr>
              <a:t>Multicountry options</a:t>
            </a:r>
          </a:p>
        </p:txBody>
      </p:sp>
      <p:sp>
        <p:nvSpPr>
          <p:cNvPr id="19463" name="Rectangle 7"/>
          <p:cNvSpPr>
            <a:spLocks noChangeArrowheads="1"/>
          </p:cNvSpPr>
          <p:nvPr/>
        </p:nvSpPr>
        <p:spPr bwMode="blackWhite">
          <a:xfrm>
            <a:off x="342900" y="2640013"/>
            <a:ext cx="4016375" cy="893762"/>
          </a:xfrm>
          <a:prstGeom prst="rect">
            <a:avLst/>
          </a:prstGeom>
          <a:solidFill>
            <a:srgbClr val="FFE164"/>
          </a:solidFill>
          <a:ln w="19050">
            <a:solidFill>
              <a:srgbClr val="B00000"/>
            </a:solidFill>
            <a:miter lim="800000"/>
            <a:headEnd/>
            <a:tailEnd/>
          </a:ln>
        </p:spPr>
        <p:txBody>
          <a:bodyPr lIns="92075" tIns="46038" rIns="92075" bIns="46038" anchor="ctr"/>
          <a:lstStyle/>
          <a:p>
            <a:pPr eaLnBrk="1" hangingPunct="1">
              <a:buClr>
                <a:schemeClr val="accent1"/>
              </a:buClr>
              <a:buFont typeface="Times" pitchFamily="18" charset="0"/>
              <a:buNone/>
            </a:pPr>
            <a:r>
              <a:rPr lang="en-US">
                <a:solidFill>
                  <a:srgbClr val="B00000"/>
                </a:solidFill>
              </a:rPr>
              <a:t>Global provider landscape</a:t>
            </a:r>
          </a:p>
        </p:txBody>
      </p:sp>
      <p:sp>
        <p:nvSpPr>
          <p:cNvPr id="19464" name="Rectangle 8"/>
          <p:cNvSpPr>
            <a:spLocks noChangeArrowheads="1"/>
          </p:cNvSpPr>
          <p:nvPr/>
        </p:nvSpPr>
        <p:spPr bwMode="blackWhite">
          <a:xfrm>
            <a:off x="342900" y="4413250"/>
            <a:ext cx="4016375" cy="919163"/>
          </a:xfrm>
          <a:prstGeom prst="rect">
            <a:avLst/>
          </a:prstGeom>
          <a:solidFill>
            <a:srgbClr val="FFE164"/>
          </a:solidFill>
          <a:ln w="19050">
            <a:solidFill>
              <a:srgbClr val="B00000"/>
            </a:solidFill>
            <a:miter lim="800000"/>
            <a:headEnd/>
            <a:tailEnd/>
          </a:ln>
        </p:spPr>
        <p:txBody>
          <a:bodyPr lIns="92075" tIns="46038" rIns="92075" bIns="46038" anchor="ctr"/>
          <a:lstStyle/>
          <a:p>
            <a:r>
              <a:rPr lang="en-US">
                <a:solidFill>
                  <a:srgbClr val="B00000"/>
                </a:solidFill>
              </a:rPr>
              <a:t>Resource management </a:t>
            </a:r>
          </a:p>
        </p:txBody>
      </p:sp>
      <p:sp>
        <p:nvSpPr>
          <p:cNvPr id="19465" name="Rectangle 9"/>
          <p:cNvSpPr>
            <a:spLocks noChangeArrowheads="1"/>
          </p:cNvSpPr>
          <p:nvPr/>
        </p:nvSpPr>
        <p:spPr bwMode="blackWhite">
          <a:xfrm>
            <a:off x="342900" y="5332413"/>
            <a:ext cx="4016375" cy="920750"/>
          </a:xfrm>
          <a:prstGeom prst="rect">
            <a:avLst/>
          </a:prstGeom>
          <a:solidFill>
            <a:srgbClr val="FFE164"/>
          </a:solidFill>
          <a:ln w="19050">
            <a:solidFill>
              <a:srgbClr val="B00000"/>
            </a:solidFill>
            <a:miter lim="800000"/>
            <a:headEnd/>
            <a:tailEnd/>
          </a:ln>
        </p:spPr>
        <p:txBody>
          <a:bodyPr lIns="92075" tIns="46038" rIns="92075" bIns="46038" anchor="ctr"/>
          <a:lstStyle/>
          <a:p>
            <a:r>
              <a:rPr lang="en-US">
                <a:solidFill>
                  <a:srgbClr val="B00000"/>
                </a:solidFill>
              </a:rPr>
              <a:t>Alternative Delivery</a:t>
            </a:r>
            <a:br>
              <a:rPr lang="en-US">
                <a:solidFill>
                  <a:srgbClr val="B00000"/>
                </a:solidFill>
              </a:rPr>
            </a:br>
            <a:r>
              <a:rPr lang="en-US">
                <a:solidFill>
                  <a:srgbClr val="B00000"/>
                </a:solidFill>
              </a:rPr>
              <a:t>Models</a:t>
            </a:r>
          </a:p>
        </p:txBody>
      </p:sp>
      <p:sp>
        <p:nvSpPr>
          <p:cNvPr id="640010" name="Rectangle 10"/>
          <p:cNvSpPr>
            <a:spLocks noChangeArrowheads="1"/>
          </p:cNvSpPr>
          <p:nvPr/>
        </p:nvSpPr>
        <p:spPr bwMode="blackWhite">
          <a:xfrm>
            <a:off x="4819650" y="1724025"/>
            <a:ext cx="4003675" cy="892175"/>
          </a:xfrm>
          <a:prstGeom prst="rect">
            <a:avLst/>
          </a:prstGeom>
          <a:solidFill>
            <a:srgbClr val="B9D0DC"/>
          </a:solidFill>
          <a:ln w="19050">
            <a:solidFill>
              <a:srgbClr val="00529B"/>
            </a:solidFill>
            <a:miter lim="800000"/>
            <a:headEnd/>
            <a:tailEnd/>
          </a:ln>
        </p:spPr>
        <p:txBody>
          <a:bodyPr lIns="92075" tIns="46038" rIns="92075" bIns="46038" anchor="ctr"/>
          <a:lstStyle/>
          <a:p>
            <a:pPr eaLnBrk="1" hangingPunct="1">
              <a:buClr>
                <a:schemeClr val="accent1"/>
              </a:buClr>
              <a:buFont typeface="Times" pitchFamily="18" charset="0"/>
              <a:buNone/>
            </a:pPr>
            <a:r>
              <a:rPr lang="en-US">
                <a:solidFill>
                  <a:srgbClr val="00529B"/>
                </a:solidFill>
              </a:rPr>
              <a:t>Balanced portfolio of country choices</a:t>
            </a:r>
          </a:p>
        </p:txBody>
      </p:sp>
      <p:sp>
        <p:nvSpPr>
          <p:cNvPr id="640011" name="Rectangle 11"/>
          <p:cNvSpPr>
            <a:spLocks noChangeArrowheads="1"/>
          </p:cNvSpPr>
          <p:nvPr/>
        </p:nvSpPr>
        <p:spPr bwMode="blackWhite">
          <a:xfrm>
            <a:off x="4819650" y="3525838"/>
            <a:ext cx="4003675" cy="893762"/>
          </a:xfrm>
          <a:prstGeom prst="rect">
            <a:avLst/>
          </a:prstGeom>
          <a:solidFill>
            <a:srgbClr val="B9D0DC"/>
          </a:solidFill>
          <a:ln w="19050">
            <a:solidFill>
              <a:srgbClr val="00529B"/>
            </a:solidFill>
            <a:miter lim="800000"/>
            <a:headEnd/>
            <a:tailEnd/>
          </a:ln>
        </p:spPr>
        <p:txBody>
          <a:bodyPr lIns="92075" tIns="46038" rIns="92075" bIns="46038" anchor="ctr"/>
          <a:lstStyle/>
          <a:p>
            <a:pPr eaLnBrk="1" hangingPunct="1">
              <a:buClr>
                <a:schemeClr val="accent1"/>
              </a:buClr>
              <a:buFont typeface="Times" pitchFamily="18" charset="0"/>
              <a:buNone/>
            </a:pPr>
            <a:r>
              <a:rPr lang="en-US" sz="2300">
                <a:solidFill>
                  <a:srgbClr val="00529B"/>
                </a:solidFill>
              </a:rPr>
              <a:t>Portfolio optimization</a:t>
            </a:r>
            <a:br>
              <a:rPr lang="en-US" sz="2300">
                <a:solidFill>
                  <a:srgbClr val="00529B"/>
                </a:solidFill>
              </a:rPr>
            </a:br>
            <a:r>
              <a:rPr lang="en-US" sz="2300">
                <a:solidFill>
                  <a:srgbClr val="00529B"/>
                </a:solidFill>
              </a:rPr>
              <a:t>in a global model</a:t>
            </a:r>
          </a:p>
        </p:txBody>
      </p:sp>
      <p:sp>
        <p:nvSpPr>
          <p:cNvPr id="640012" name="Rectangle 12"/>
          <p:cNvSpPr>
            <a:spLocks noChangeArrowheads="1"/>
          </p:cNvSpPr>
          <p:nvPr/>
        </p:nvSpPr>
        <p:spPr bwMode="blackWhite">
          <a:xfrm>
            <a:off x="4819650" y="2627313"/>
            <a:ext cx="4003675" cy="893762"/>
          </a:xfrm>
          <a:prstGeom prst="rect">
            <a:avLst/>
          </a:prstGeom>
          <a:solidFill>
            <a:srgbClr val="B9D0DC"/>
          </a:solidFill>
          <a:ln w="19050">
            <a:solidFill>
              <a:srgbClr val="00529B"/>
            </a:solidFill>
            <a:miter lim="800000"/>
            <a:headEnd/>
            <a:tailEnd/>
          </a:ln>
        </p:spPr>
        <p:txBody>
          <a:bodyPr lIns="92075" tIns="46038" rIns="92075" bIns="46038" anchor="ctr"/>
          <a:lstStyle/>
          <a:p>
            <a:pPr eaLnBrk="1" hangingPunct="1">
              <a:buClr>
                <a:schemeClr val="accent1"/>
              </a:buClr>
              <a:buFont typeface="Times" pitchFamily="18" charset="0"/>
              <a:buNone/>
            </a:pPr>
            <a:r>
              <a:rPr lang="en-US">
                <a:solidFill>
                  <a:srgbClr val="00529B"/>
                </a:solidFill>
              </a:rPr>
              <a:t>Provider selection complexity</a:t>
            </a:r>
          </a:p>
        </p:txBody>
      </p:sp>
      <p:sp>
        <p:nvSpPr>
          <p:cNvPr id="640013" name="Rectangle 13"/>
          <p:cNvSpPr>
            <a:spLocks noChangeArrowheads="1"/>
          </p:cNvSpPr>
          <p:nvPr/>
        </p:nvSpPr>
        <p:spPr bwMode="blackWhite">
          <a:xfrm>
            <a:off x="4819650" y="4413250"/>
            <a:ext cx="4003675" cy="919163"/>
          </a:xfrm>
          <a:prstGeom prst="rect">
            <a:avLst/>
          </a:prstGeom>
          <a:solidFill>
            <a:srgbClr val="B9D0DC"/>
          </a:solidFill>
          <a:ln w="19050">
            <a:solidFill>
              <a:srgbClr val="00529B"/>
            </a:solidFill>
            <a:miter lim="800000"/>
            <a:headEnd/>
            <a:tailEnd/>
          </a:ln>
        </p:spPr>
        <p:txBody>
          <a:bodyPr lIns="92075" tIns="46038" rIns="92075" bIns="46038" anchor="ctr"/>
          <a:lstStyle/>
          <a:p>
            <a:r>
              <a:rPr lang="en-US">
                <a:solidFill>
                  <a:srgbClr val="00529B"/>
                </a:solidFill>
              </a:rPr>
              <a:t>Global sourcing competencies</a:t>
            </a:r>
          </a:p>
        </p:txBody>
      </p:sp>
      <p:sp>
        <p:nvSpPr>
          <p:cNvPr id="640014" name="Rectangle 14"/>
          <p:cNvSpPr>
            <a:spLocks noChangeArrowheads="1"/>
          </p:cNvSpPr>
          <p:nvPr/>
        </p:nvSpPr>
        <p:spPr bwMode="blackWhite">
          <a:xfrm>
            <a:off x="4819650" y="5332413"/>
            <a:ext cx="4003675" cy="920750"/>
          </a:xfrm>
          <a:prstGeom prst="rect">
            <a:avLst/>
          </a:prstGeom>
          <a:solidFill>
            <a:srgbClr val="B9D0DC"/>
          </a:solidFill>
          <a:ln w="19050">
            <a:solidFill>
              <a:srgbClr val="00529B"/>
            </a:solidFill>
            <a:miter lim="800000"/>
            <a:headEnd/>
            <a:tailEnd/>
          </a:ln>
        </p:spPr>
        <p:txBody>
          <a:bodyPr lIns="92075" tIns="46038" rIns="92075" bIns="46038" anchor="ctr"/>
          <a:lstStyle/>
          <a:p>
            <a:r>
              <a:rPr lang="en-US">
                <a:solidFill>
                  <a:srgbClr val="00529B"/>
                </a:solidFill>
              </a:rPr>
              <a:t>Customization/labor-based versus Automation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0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00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00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00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00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0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4" grpId="0"/>
      <p:bldP spid="640010" grpId="0" animBg="1"/>
      <p:bldP spid="640011" grpId="0" animBg="1"/>
      <p:bldP spid="640012" grpId="0" animBg="1"/>
      <p:bldP spid="640013" grpId="0" animBg="1"/>
      <p:bldP spid="6400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2"/>
          <p:cNvSpPr>
            <a:spLocks noGrp="1" noChangeArrowheads="1"/>
          </p:cNvSpPr>
          <p:nvPr>
            <p:ph type="subTitle" idx="1"/>
          </p:nvPr>
        </p:nvSpPr>
        <p:spPr/>
        <p:txBody>
          <a:bodyPr/>
          <a:lstStyle/>
          <a:p>
            <a:r>
              <a:rPr lang="en-US" dirty="0" smtClean="0"/>
              <a:t>Sandra M. Notardonato</a:t>
            </a:r>
          </a:p>
          <a:p>
            <a:endParaRPr lang="en-US" dirty="0" smtClean="0"/>
          </a:p>
        </p:txBody>
      </p:sp>
      <p:sp>
        <p:nvSpPr>
          <p:cNvPr id="3075" name="Rectangle 91"/>
          <p:cNvSpPr>
            <a:spLocks noGrp="1" noChangeArrowheads="1"/>
          </p:cNvSpPr>
          <p:nvPr>
            <p:ph type="ctrTitle"/>
          </p:nvPr>
        </p:nvSpPr>
        <p:spPr/>
        <p:txBody>
          <a:bodyPr/>
          <a:lstStyle/>
          <a:p>
            <a:r>
              <a:rPr lang="en-US" sz="2800" dirty="0" smtClean="0"/>
              <a:t>Trends in Global IT Delivery and Management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Topics: </a:t>
            </a:r>
            <a:endParaRPr lang="en-US" dirty="0"/>
          </a:p>
        </p:txBody>
      </p:sp>
      <p:sp>
        <p:nvSpPr>
          <p:cNvPr id="3" name="Content Placeholder 2"/>
          <p:cNvSpPr>
            <a:spLocks noGrp="1"/>
          </p:cNvSpPr>
          <p:nvPr>
            <p:ph idx="1"/>
          </p:nvPr>
        </p:nvSpPr>
        <p:spPr/>
        <p:txBody>
          <a:bodyPr/>
          <a:lstStyle/>
          <a:p>
            <a:r>
              <a:rPr lang="en-US" dirty="0" smtClean="0"/>
              <a:t>Market Drivers</a:t>
            </a:r>
          </a:p>
          <a:p>
            <a:r>
              <a:rPr lang="en-US" dirty="0" smtClean="0"/>
              <a:t>Competitive Landscape</a:t>
            </a:r>
          </a:p>
          <a:p>
            <a:r>
              <a:rPr lang="en-US" dirty="0" smtClean="0"/>
              <a:t>Success in Global Sourcing</a:t>
            </a:r>
          </a:p>
          <a:p>
            <a:r>
              <a:rPr lang="en-US" dirty="0" smtClean="0"/>
              <a:t>Future of IT Services</a:t>
            </a:r>
            <a:endParaRPr lang="en-US" dirty="0"/>
          </a:p>
        </p:txBody>
      </p:sp>
      <p:sp>
        <p:nvSpPr>
          <p:cNvPr id="4" name="Footer Placeholder 3"/>
          <p:cNvSpPr>
            <a:spLocks noGrp="1"/>
          </p:cNvSpPr>
          <p:nvPr>
            <p:ph type="ftr" sz="quarter" idx="10"/>
          </p:nvPr>
        </p:nvSpPr>
        <p:spPr/>
        <p:txBody>
          <a:bodyPr/>
          <a:lstStyle/>
          <a:p>
            <a:pPr>
              <a:defRPr/>
            </a:pPr>
            <a:r>
              <a:rPr lang="en-US" smtClean="0"/>
              <a:t> </a:t>
            </a:r>
            <a:fld id="{6B94FA92-FD85-4028-8A65-25E5DEB3133D}" type="slidenum">
              <a:rPr lang="en-US" smtClean="0"/>
              <a:pPr>
                <a:defRPr/>
              </a:pPr>
              <a:t>1</a:t>
            </a:fld>
            <a:endParaRPr lang="en-US" dirty="0"/>
          </a:p>
        </p:txBody>
      </p:sp>
    </p:spTree>
  </p:cSld>
  <p:clrMapOvr>
    <a:masterClrMapping/>
  </p:clrMapOvr>
  <p:transition>
    <p:sndAc>
      <p:stSnd>
        <p:snd r:embed="rId2" name="click.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7"/>
          <p:cNvSpPr>
            <a:spLocks noGrp="1" noChangeArrowheads="1"/>
          </p:cNvSpPr>
          <p:nvPr>
            <p:ph type="title"/>
          </p:nvPr>
        </p:nvSpPr>
        <p:spPr/>
        <p:txBody>
          <a:bodyPr/>
          <a:lstStyle/>
          <a:p>
            <a:pPr eaLnBrk="1" hangingPunct="1"/>
            <a:r>
              <a:rPr lang="en-US" smtClean="0"/>
              <a:t>Globally Delivered Services Will Outpace Growth of Worldwide IT Services Market</a:t>
            </a:r>
          </a:p>
        </p:txBody>
      </p:sp>
      <p:sp>
        <p:nvSpPr>
          <p:cNvPr id="13315" name="Freeform 3"/>
          <p:cNvSpPr>
            <a:spLocks/>
          </p:cNvSpPr>
          <p:nvPr/>
        </p:nvSpPr>
        <p:spPr bwMode="gray">
          <a:xfrm>
            <a:off x="1074738" y="5840413"/>
            <a:ext cx="6900862" cy="233362"/>
          </a:xfrm>
          <a:custGeom>
            <a:avLst/>
            <a:gdLst>
              <a:gd name="T0" fmla="*/ 0 w 3866"/>
              <a:gd name="T1" fmla="*/ 2147483647 h 131"/>
              <a:gd name="T2" fmla="*/ 2147483647 w 3866"/>
              <a:gd name="T3" fmla="*/ 0 h 131"/>
              <a:gd name="T4" fmla="*/ 2147483647 w 3866"/>
              <a:gd name="T5" fmla="*/ 0 h 131"/>
              <a:gd name="T6" fmla="*/ 2147483647 w 3866"/>
              <a:gd name="T7" fmla="*/ 2147483647 h 131"/>
              <a:gd name="T8" fmla="*/ 0 w 3866"/>
              <a:gd name="T9" fmla="*/ 2147483647 h 131"/>
              <a:gd name="T10" fmla="*/ 0 60000 65536"/>
              <a:gd name="T11" fmla="*/ 0 60000 65536"/>
              <a:gd name="T12" fmla="*/ 0 60000 65536"/>
              <a:gd name="T13" fmla="*/ 0 60000 65536"/>
              <a:gd name="T14" fmla="*/ 0 60000 65536"/>
              <a:gd name="T15" fmla="*/ 0 w 3866"/>
              <a:gd name="T16" fmla="*/ 0 h 131"/>
              <a:gd name="T17" fmla="*/ 3866 w 3866"/>
              <a:gd name="T18" fmla="*/ 131 h 131"/>
            </a:gdLst>
            <a:ahLst/>
            <a:cxnLst>
              <a:cxn ang="T10">
                <a:pos x="T0" y="T1"/>
              </a:cxn>
              <a:cxn ang="T11">
                <a:pos x="T2" y="T3"/>
              </a:cxn>
              <a:cxn ang="T12">
                <a:pos x="T4" y="T5"/>
              </a:cxn>
              <a:cxn ang="T13">
                <a:pos x="T6" y="T7"/>
              </a:cxn>
              <a:cxn ang="T14">
                <a:pos x="T8" y="T9"/>
              </a:cxn>
            </a:cxnLst>
            <a:rect l="T15" t="T16" r="T17" b="T18"/>
            <a:pathLst>
              <a:path w="3866" h="131">
                <a:moveTo>
                  <a:pt x="0" y="131"/>
                </a:moveTo>
                <a:lnTo>
                  <a:pt x="313" y="0"/>
                </a:lnTo>
                <a:lnTo>
                  <a:pt x="3866" y="0"/>
                </a:lnTo>
                <a:lnTo>
                  <a:pt x="3553" y="131"/>
                </a:lnTo>
                <a:lnTo>
                  <a:pt x="0" y="131"/>
                </a:lnTo>
                <a:close/>
              </a:path>
            </a:pathLst>
          </a:custGeom>
          <a:solidFill>
            <a:srgbClr val="969696"/>
          </a:solidFill>
          <a:ln w="9525">
            <a:noFill/>
            <a:round/>
            <a:headEnd/>
            <a:tailEnd/>
          </a:ln>
        </p:spPr>
        <p:txBody>
          <a:bodyPr/>
          <a:lstStyle/>
          <a:p>
            <a:endParaRPr lang="en-US"/>
          </a:p>
        </p:txBody>
      </p:sp>
      <p:sp>
        <p:nvSpPr>
          <p:cNvPr id="13316" name="Rectangle 4"/>
          <p:cNvSpPr>
            <a:spLocks noChangeArrowheads="1"/>
          </p:cNvSpPr>
          <p:nvPr/>
        </p:nvSpPr>
        <p:spPr bwMode="gray">
          <a:xfrm>
            <a:off x="2189163" y="2243138"/>
            <a:ext cx="1257300" cy="3713162"/>
          </a:xfrm>
          <a:prstGeom prst="rect">
            <a:avLst/>
          </a:prstGeom>
          <a:solidFill>
            <a:srgbClr val="B9D0DC"/>
          </a:solidFill>
          <a:ln w="9525">
            <a:miter lim="800000"/>
            <a:headEnd/>
            <a:tailEnd/>
          </a:ln>
          <a:scene3d>
            <a:camera prst="legacyObliqueTopRight"/>
            <a:lightRig rig="legacyFlat3" dir="b"/>
          </a:scene3d>
          <a:sp3d extrusionH="265100" prstMaterial="legacyMatte">
            <a:bevelT w="13500" h="13500" prst="angle"/>
            <a:bevelB w="13500" h="13500" prst="angle"/>
            <a:extrusionClr>
              <a:srgbClr val="B9D0DC"/>
            </a:extrusionClr>
          </a:sp3d>
        </p:spPr>
        <p:txBody>
          <a:bodyPr anchor="ctr">
            <a:spAutoFit/>
            <a:flatTx/>
          </a:bodyPr>
          <a:lstStyle/>
          <a:p>
            <a:endParaRPr lang="en-US"/>
          </a:p>
        </p:txBody>
      </p:sp>
      <p:sp>
        <p:nvSpPr>
          <p:cNvPr id="13317" name="Rectangle 5"/>
          <p:cNvSpPr>
            <a:spLocks noChangeArrowheads="1"/>
          </p:cNvSpPr>
          <p:nvPr/>
        </p:nvSpPr>
        <p:spPr bwMode="gray">
          <a:xfrm>
            <a:off x="5367338" y="1571625"/>
            <a:ext cx="1258887" cy="4384675"/>
          </a:xfrm>
          <a:prstGeom prst="rect">
            <a:avLst/>
          </a:prstGeom>
          <a:solidFill>
            <a:srgbClr val="B9D0DC"/>
          </a:solidFill>
          <a:ln w="9525">
            <a:miter lim="800000"/>
            <a:headEnd/>
            <a:tailEnd/>
          </a:ln>
          <a:scene3d>
            <a:camera prst="legacyObliqueTopRight"/>
            <a:lightRig rig="legacyFlat3" dir="b"/>
          </a:scene3d>
          <a:sp3d extrusionH="265100" prstMaterial="legacyMatte">
            <a:bevelT w="13500" h="13500" prst="angle"/>
            <a:bevelB w="13500" h="13500" prst="angle"/>
            <a:extrusionClr>
              <a:srgbClr val="B9D0DC"/>
            </a:extrusionClr>
          </a:sp3d>
        </p:spPr>
        <p:txBody>
          <a:bodyPr anchor="ctr">
            <a:spAutoFit/>
            <a:flatTx/>
          </a:bodyPr>
          <a:lstStyle/>
          <a:p>
            <a:endParaRPr lang="en-US"/>
          </a:p>
        </p:txBody>
      </p:sp>
      <p:sp>
        <p:nvSpPr>
          <p:cNvPr id="13318" name="Rectangle 6"/>
          <p:cNvSpPr>
            <a:spLocks noChangeArrowheads="1"/>
          </p:cNvSpPr>
          <p:nvPr/>
        </p:nvSpPr>
        <p:spPr bwMode="gray">
          <a:xfrm>
            <a:off x="2190750" y="2549525"/>
            <a:ext cx="1277938" cy="3340100"/>
          </a:xfrm>
          <a:prstGeom prst="rect">
            <a:avLst/>
          </a:prstGeom>
          <a:noFill/>
          <a:ln w="9525">
            <a:noFill/>
            <a:miter lim="800000"/>
            <a:headEnd/>
            <a:tailEnd/>
          </a:ln>
        </p:spPr>
        <p:txBody>
          <a:bodyPr/>
          <a:lstStyle/>
          <a:p>
            <a:endParaRPr lang="en-US"/>
          </a:p>
        </p:txBody>
      </p:sp>
      <p:sp>
        <p:nvSpPr>
          <p:cNvPr id="13319" name="Freeform 7"/>
          <p:cNvSpPr>
            <a:spLocks/>
          </p:cNvSpPr>
          <p:nvPr/>
        </p:nvSpPr>
        <p:spPr bwMode="gray">
          <a:xfrm>
            <a:off x="6640513" y="1782763"/>
            <a:ext cx="217487" cy="4106862"/>
          </a:xfrm>
          <a:custGeom>
            <a:avLst/>
            <a:gdLst>
              <a:gd name="T0" fmla="*/ 0 w 122"/>
              <a:gd name="T1" fmla="*/ 2147483647 h 2302"/>
              <a:gd name="T2" fmla="*/ 0 w 122"/>
              <a:gd name="T3" fmla="*/ 2147483647 h 2302"/>
              <a:gd name="T4" fmla="*/ 2147483647 w 122"/>
              <a:gd name="T5" fmla="*/ 0 h 2302"/>
              <a:gd name="T6" fmla="*/ 2147483647 w 122"/>
              <a:gd name="T7" fmla="*/ 2147483647 h 2302"/>
              <a:gd name="T8" fmla="*/ 0 w 122"/>
              <a:gd name="T9" fmla="*/ 2147483647 h 2302"/>
              <a:gd name="T10" fmla="*/ 0 60000 65536"/>
              <a:gd name="T11" fmla="*/ 0 60000 65536"/>
              <a:gd name="T12" fmla="*/ 0 60000 65536"/>
              <a:gd name="T13" fmla="*/ 0 60000 65536"/>
              <a:gd name="T14" fmla="*/ 0 60000 65536"/>
              <a:gd name="T15" fmla="*/ 0 w 122"/>
              <a:gd name="T16" fmla="*/ 0 h 2302"/>
              <a:gd name="T17" fmla="*/ 122 w 122"/>
              <a:gd name="T18" fmla="*/ 2302 h 2302"/>
            </a:gdLst>
            <a:ahLst/>
            <a:cxnLst>
              <a:cxn ang="T10">
                <a:pos x="T0" y="T1"/>
              </a:cxn>
              <a:cxn ang="T11">
                <a:pos x="T2" y="T3"/>
              </a:cxn>
              <a:cxn ang="T12">
                <a:pos x="T4" y="T5"/>
              </a:cxn>
              <a:cxn ang="T13">
                <a:pos x="T6" y="T7"/>
              </a:cxn>
              <a:cxn ang="T14">
                <a:pos x="T8" y="T9"/>
              </a:cxn>
            </a:cxnLst>
            <a:rect l="T15" t="T16" r="T17" b="T18"/>
            <a:pathLst>
              <a:path w="122" h="2302">
                <a:moveTo>
                  <a:pt x="0" y="2302"/>
                </a:moveTo>
                <a:lnTo>
                  <a:pt x="0" y="47"/>
                </a:lnTo>
                <a:lnTo>
                  <a:pt x="122" y="0"/>
                </a:lnTo>
                <a:lnTo>
                  <a:pt x="122" y="2246"/>
                </a:lnTo>
                <a:lnTo>
                  <a:pt x="0" y="2302"/>
                </a:lnTo>
                <a:close/>
              </a:path>
            </a:pathLst>
          </a:custGeom>
          <a:noFill/>
          <a:ln w="9525">
            <a:noFill/>
            <a:round/>
            <a:headEnd/>
            <a:tailEnd/>
          </a:ln>
        </p:spPr>
        <p:txBody>
          <a:bodyPr/>
          <a:lstStyle/>
          <a:p>
            <a:endParaRPr lang="en-US"/>
          </a:p>
        </p:txBody>
      </p:sp>
      <p:sp>
        <p:nvSpPr>
          <p:cNvPr id="13320" name="Rectangle 8"/>
          <p:cNvSpPr>
            <a:spLocks noChangeArrowheads="1"/>
          </p:cNvSpPr>
          <p:nvPr/>
        </p:nvSpPr>
        <p:spPr bwMode="gray">
          <a:xfrm>
            <a:off x="5362575" y="1866900"/>
            <a:ext cx="1277938" cy="4022725"/>
          </a:xfrm>
          <a:prstGeom prst="rect">
            <a:avLst/>
          </a:prstGeom>
          <a:noFill/>
          <a:ln w="9525">
            <a:noFill/>
            <a:miter lim="800000"/>
            <a:headEnd/>
            <a:tailEnd/>
          </a:ln>
        </p:spPr>
        <p:txBody>
          <a:bodyPr/>
          <a:lstStyle/>
          <a:p>
            <a:endParaRPr lang="en-US"/>
          </a:p>
        </p:txBody>
      </p:sp>
      <p:sp>
        <p:nvSpPr>
          <p:cNvPr id="13321" name="Text Box 9"/>
          <p:cNvSpPr txBox="1">
            <a:spLocks noChangeArrowheads="1"/>
          </p:cNvSpPr>
          <p:nvPr/>
        </p:nvSpPr>
        <p:spPr bwMode="gray">
          <a:xfrm>
            <a:off x="1831975" y="1590675"/>
            <a:ext cx="1939925" cy="369888"/>
          </a:xfrm>
          <a:prstGeom prst="rect">
            <a:avLst/>
          </a:prstGeom>
          <a:noFill/>
          <a:ln w="19050">
            <a:noFill/>
            <a:miter lim="800000"/>
            <a:headEnd/>
            <a:tailEnd/>
          </a:ln>
        </p:spPr>
        <p:txBody>
          <a:bodyPr lIns="0" tIns="0" rIns="0" bIns="0">
            <a:spAutoFit/>
          </a:bodyPr>
          <a:lstStyle/>
          <a:p>
            <a:pPr>
              <a:lnSpc>
                <a:spcPct val="100000"/>
              </a:lnSpc>
              <a:spcBef>
                <a:spcPct val="50000"/>
              </a:spcBef>
              <a:spcAft>
                <a:spcPct val="0"/>
              </a:spcAft>
            </a:pPr>
            <a:r>
              <a:rPr lang="en-US" b="1" dirty="0">
                <a:solidFill>
                  <a:srgbClr val="00529B"/>
                </a:solidFill>
              </a:rPr>
              <a:t>$</a:t>
            </a:r>
            <a:r>
              <a:rPr lang="en-US" b="1" dirty="0" smtClean="0">
                <a:solidFill>
                  <a:srgbClr val="00529B"/>
                </a:solidFill>
              </a:rPr>
              <a:t>776.5 </a:t>
            </a:r>
            <a:r>
              <a:rPr lang="en-US" b="1" dirty="0">
                <a:solidFill>
                  <a:srgbClr val="00529B"/>
                </a:solidFill>
              </a:rPr>
              <a:t>B</a:t>
            </a:r>
          </a:p>
        </p:txBody>
      </p:sp>
      <p:sp>
        <p:nvSpPr>
          <p:cNvPr id="13322" name="Text Box 10"/>
          <p:cNvSpPr txBox="1">
            <a:spLocks noChangeArrowheads="1"/>
          </p:cNvSpPr>
          <p:nvPr/>
        </p:nvSpPr>
        <p:spPr bwMode="gray">
          <a:xfrm>
            <a:off x="5146675" y="1135063"/>
            <a:ext cx="1938338" cy="369887"/>
          </a:xfrm>
          <a:prstGeom prst="rect">
            <a:avLst/>
          </a:prstGeom>
          <a:noFill/>
          <a:ln w="19050" algn="ctr">
            <a:noFill/>
            <a:miter lim="800000"/>
            <a:headEnd/>
            <a:tailEnd/>
          </a:ln>
        </p:spPr>
        <p:txBody>
          <a:bodyPr lIns="0" tIns="0" rIns="0" bIns="0">
            <a:spAutoFit/>
          </a:bodyPr>
          <a:lstStyle/>
          <a:p>
            <a:pPr>
              <a:lnSpc>
                <a:spcPct val="100000"/>
              </a:lnSpc>
              <a:spcBef>
                <a:spcPct val="50000"/>
              </a:spcBef>
              <a:spcAft>
                <a:spcPct val="0"/>
              </a:spcAft>
            </a:pPr>
            <a:r>
              <a:rPr lang="en-US" b="1">
                <a:solidFill>
                  <a:srgbClr val="00529B"/>
                </a:solidFill>
              </a:rPr>
              <a:t>$946.6 B</a:t>
            </a:r>
          </a:p>
        </p:txBody>
      </p:sp>
      <p:sp>
        <p:nvSpPr>
          <p:cNvPr id="13324" name="Line 12"/>
          <p:cNvSpPr>
            <a:spLocks noChangeShapeType="1"/>
          </p:cNvSpPr>
          <p:nvPr/>
        </p:nvSpPr>
        <p:spPr bwMode="gray">
          <a:xfrm flipV="1">
            <a:off x="3686175" y="1670050"/>
            <a:ext cx="1517650" cy="363538"/>
          </a:xfrm>
          <a:prstGeom prst="line">
            <a:avLst/>
          </a:prstGeom>
          <a:noFill/>
          <a:ln w="38100">
            <a:solidFill>
              <a:schemeClr val="tx2"/>
            </a:solidFill>
            <a:round/>
            <a:headEnd/>
            <a:tailEnd type="triangle" w="med" len="med"/>
          </a:ln>
        </p:spPr>
        <p:txBody>
          <a:bodyPr lIns="0" tIns="0" rIns="0" bIns="0"/>
          <a:lstStyle/>
          <a:p>
            <a:endParaRPr lang="en-US"/>
          </a:p>
        </p:txBody>
      </p:sp>
      <p:sp>
        <p:nvSpPr>
          <p:cNvPr id="13325" name="Rectangle 13"/>
          <p:cNvSpPr>
            <a:spLocks noChangeArrowheads="1"/>
          </p:cNvSpPr>
          <p:nvPr/>
        </p:nvSpPr>
        <p:spPr bwMode="gray">
          <a:xfrm>
            <a:off x="2505075" y="6094413"/>
            <a:ext cx="679450" cy="365125"/>
          </a:xfrm>
          <a:prstGeom prst="rect">
            <a:avLst/>
          </a:prstGeom>
          <a:noFill/>
          <a:ln w="9525">
            <a:noFill/>
            <a:miter lim="800000"/>
            <a:headEnd/>
            <a:tailEnd/>
          </a:ln>
        </p:spPr>
        <p:txBody>
          <a:bodyPr wrap="none" lIns="0" tIns="0" rIns="0" bIns="0">
            <a:spAutoFit/>
          </a:bodyPr>
          <a:lstStyle/>
          <a:p>
            <a:pPr>
              <a:lnSpc>
                <a:spcPct val="100000"/>
              </a:lnSpc>
              <a:spcBef>
                <a:spcPct val="50000"/>
              </a:spcBef>
              <a:spcAft>
                <a:spcPct val="0"/>
              </a:spcAft>
            </a:pPr>
            <a:r>
              <a:rPr lang="en-US" b="1" dirty="0">
                <a:solidFill>
                  <a:srgbClr val="00529B"/>
                </a:solidFill>
              </a:rPr>
              <a:t>2009</a:t>
            </a:r>
          </a:p>
        </p:txBody>
      </p:sp>
      <p:sp>
        <p:nvSpPr>
          <p:cNvPr id="13326" name="Rectangle 14"/>
          <p:cNvSpPr>
            <a:spLocks noChangeArrowheads="1"/>
          </p:cNvSpPr>
          <p:nvPr/>
        </p:nvSpPr>
        <p:spPr bwMode="gray">
          <a:xfrm>
            <a:off x="5764213" y="6094413"/>
            <a:ext cx="679450" cy="365125"/>
          </a:xfrm>
          <a:prstGeom prst="rect">
            <a:avLst/>
          </a:prstGeom>
          <a:noFill/>
          <a:ln w="9525">
            <a:noFill/>
            <a:miter lim="800000"/>
            <a:headEnd/>
            <a:tailEnd/>
          </a:ln>
        </p:spPr>
        <p:txBody>
          <a:bodyPr wrap="none" lIns="0" tIns="0" rIns="0" bIns="0">
            <a:spAutoFit/>
          </a:bodyPr>
          <a:lstStyle/>
          <a:p>
            <a:pPr>
              <a:lnSpc>
                <a:spcPct val="100000"/>
              </a:lnSpc>
              <a:spcBef>
                <a:spcPct val="50000"/>
              </a:spcBef>
              <a:spcAft>
                <a:spcPct val="0"/>
              </a:spcAft>
            </a:pPr>
            <a:r>
              <a:rPr lang="en-US" b="1">
                <a:solidFill>
                  <a:srgbClr val="00529B"/>
                </a:solidFill>
              </a:rPr>
              <a:t>2013</a:t>
            </a:r>
          </a:p>
        </p:txBody>
      </p:sp>
      <p:sp>
        <p:nvSpPr>
          <p:cNvPr id="642063" name="Freeform 15"/>
          <p:cNvSpPr>
            <a:spLocks/>
          </p:cNvSpPr>
          <p:nvPr/>
        </p:nvSpPr>
        <p:spPr bwMode="gray">
          <a:xfrm>
            <a:off x="2136775" y="4652963"/>
            <a:ext cx="4492625" cy="1314450"/>
          </a:xfrm>
          <a:custGeom>
            <a:avLst/>
            <a:gdLst>
              <a:gd name="T0" fmla="*/ 0 w 1491"/>
              <a:gd name="T1" fmla="*/ 2147483647 h 822"/>
              <a:gd name="T2" fmla="*/ 0 w 1491"/>
              <a:gd name="T3" fmla="*/ 2147483647 h 822"/>
              <a:gd name="T4" fmla="*/ 2147483647 w 1491"/>
              <a:gd name="T5" fmla="*/ 0 h 822"/>
              <a:gd name="T6" fmla="*/ 2147483647 w 1491"/>
              <a:gd name="T7" fmla="*/ 2147483647 h 822"/>
              <a:gd name="T8" fmla="*/ 0 60000 65536"/>
              <a:gd name="T9" fmla="*/ 0 60000 65536"/>
              <a:gd name="T10" fmla="*/ 0 60000 65536"/>
              <a:gd name="T11" fmla="*/ 0 60000 65536"/>
              <a:gd name="T12" fmla="*/ 0 w 1491"/>
              <a:gd name="T13" fmla="*/ 0 h 822"/>
              <a:gd name="T14" fmla="*/ 1491 w 1491"/>
              <a:gd name="T15" fmla="*/ 822 h 822"/>
            </a:gdLst>
            <a:ahLst/>
            <a:cxnLst>
              <a:cxn ang="T8">
                <a:pos x="T0" y="T1"/>
              </a:cxn>
              <a:cxn ang="T9">
                <a:pos x="T2" y="T3"/>
              </a:cxn>
              <a:cxn ang="T10">
                <a:pos x="T4" y="T5"/>
              </a:cxn>
              <a:cxn ang="T11">
                <a:pos x="T6" y="T7"/>
              </a:cxn>
            </a:cxnLst>
            <a:rect l="T12" t="T13" r="T14" b="T15"/>
            <a:pathLst>
              <a:path w="1491" h="822">
                <a:moveTo>
                  <a:pt x="0" y="822"/>
                </a:moveTo>
                <a:lnTo>
                  <a:pt x="0" y="474"/>
                </a:lnTo>
                <a:lnTo>
                  <a:pt x="1491" y="0"/>
                </a:lnTo>
                <a:lnTo>
                  <a:pt x="1491" y="822"/>
                </a:lnTo>
              </a:path>
            </a:pathLst>
          </a:custGeom>
          <a:solidFill>
            <a:srgbClr val="FFFF66"/>
          </a:solidFill>
          <a:ln w="9525">
            <a:round/>
            <a:headEnd/>
            <a:tailEnd/>
          </a:ln>
          <a:scene3d>
            <a:camera prst="legacyObliqueTopRight"/>
            <a:lightRig rig="legacyFlat3" dir="t"/>
          </a:scene3d>
          <a:sp3d extrusionH="265100" prstMaterial="legacyMatte">
            <a:bevelT w="13500" h="13500" prst="angle"/>
            <a:bevelB w="13500" h="13500" prst="angle"/>
            <a:extrusionClr>
              <a:srgbClr val="FFFF66"/>
            </a:extrusionClr>
          </a:sp3d>
        </p:spPr>
        <p:txBody>
          <a:bodyPr lIns="0" tIns="0" rIns="0" bIns="0">
            <a:flatTx/>
          </a:bodyPr>
          <a:lstStyle/>
          <a:p>
            <a:endParaRPr lang="en-US"/>
          </a:p>
        </p:txBody>
      </p:sp>
      <p:sp>
        <p:nvSpPr>
          <p:cNvPr id="642064" name="Text Box 16"/>
          <p:cNvSpPr txBox="1">
            <a:spLocks noChangeArrowheads="1"/>
          </p:cNvSpPr>
          <p:nvPr/>
        </p:nvSpPr>
        <p:spPr bwMode="gray">
          <a:xfrm>
            <a:off x="3527425" y="5338763"/>
            <a:ext cx="2752725" cy="577850"/>
          </a:xfrm>
          <a:prstGeom prst="rect">
            <a:avLst/>
          </a:prstGeom>
          <a:noFill/>
          <a:ln w="19050">
            <a:noFill/>
            <a:miter lim="800000"/>
            <a:headEnd/>
            <a:tailEnd/>
          </a:ln>
        </p:spPr>
        <p:txBody>
          <a:bodyPr lIns="0" tIns="0" rIns="0" bIns="0">
            <a:spAutoFit/>
          </a:bodyPr>
          <a:lstStyle/>
          <a:p>
            <a:pPr>
              <a:lnSpc>
                <a:spcPct val="100000"/>
              </a:lnSpc>
              <a:spcBef>
                <a:spcPct val="50000"/>
              </a:spcBef>
              <a:spcAft>
                <a:spcPct val="0"/>
              </a:spcAft>
            </a:pPr>
            <a:r>
              <a:rPr lang="en-US" sz="1900" b="1">
                <a:solidFill>
                  <a:srgbClr val="B00000"/>
                </a:solidFill>
              </a:rPr>
              <a:t>Globally Delivered Services*</a:t>
            </a:r>
          </a:p>
        </p:txBody>
      </p:sp>
      <p:sp>
        <p:nvSpPr>
          <p:cNvPr id="642065" name="Text Box 17"/>
          <p:cNvSpPr txBox="1">
            <a:spLocks noChangeArrowheads="1"/>
          </p:cNvSpPr>
          <p:nvPr/>
        </p:nvSpPr>
        <p:spPr bwMode="gray">
          <a:xfrm>
            <a:off x="2254250" y="5316538"/>
            <a:ext cx="1231900" cy="288925"/>
          </a:xfrm>
          <a:prstGeom prst="rect">
            <a:avLst/>
          </a:prstGeom>
          <a:noFill/>
          <a:ln w="19050">
            <a:noFill/>
            <a:miter lim="800000"/>
            <a:headEnd/>
            <a:tailEnd/>
          </a:ln>
        </p:spPr>
        <p:txBody>
          <a:bodyPr lIns="0" tIns="0" rIns="0" bIns="0">
            <a:spAutoFit/>
          </a:bodyPr>
          <a:lstStyle/>
          <a:p>
            <a:pPr>
              <a:lnSpc>
                <a:spcPct val="100000"/>
              </a:lnSpc>
              <a:spcBef>
                <a:spcPct val="50000"/>
              </a:spcBef>
              <a:spcAft>
                <a:spcPct val="0"/>
              </a:spcAft>
            </a:pPr>
            <a:r>
              <a:rPr lang="en-US" sz="1900" b="1"/>
              <a:t>~$70bn</a:t>
            </a:r>
          </a:p>
        </p:txBody>
      </p:sp>
      <p:sp>
        <p:nvSpPr>
          <p:cNvPr id="642066" name="Text Box 18"/>
          <p:cNvSpPr txBox="1">
            <a:spLocks noChangeArrowheads="1"/>
          </p:cNvSpPr>
          <p:nvPr/>
        </p:nvSpPr>
        <p:spPr bwMode="gray">
          <a:xfrm>
            <a:off x="5299075" y="4687888"/>
            <a:ext cx="1446213" cy="577850"/>
          </a:xfrm>
          <a:prstGeom prst="rect">
            <a:avLst/>
          </a:prstGeom>
          <a:noFill/>
          <a:ln w="19050">
            <a:noFill/>
            <a:miter lim="800000"/>
            <a:headEnd/>
            <a:tailEnd/>
          </a:ln>
        </p:spPr>
        <p:txBody>
          <a:bodyPr lIns="0" tIns="0" rIns="0" bIns="0">
            <a:spAutoFit/>
          </a:bodyPr>
          <a:lstStyle/>
          <a:p>
            <a:pPr>
              <a:lnSpc>
                <a:spcPct val="100000"/>
              </a:lnSpc>
              <a:spcBef>
                <a:spcPct val="50000"/>
              </a:spcBef>
              <a:spcAft>
                <a:spcPct val="0"/>
              </a:spcAft>
            </a:pPr>
            <a:r>
              <a:rPr lang="en-US" sz="1900" b="1"/>
              <a:t>~$120bn- $150bn</a:t>
            </a:r>
          </a:p>
        </p:txBody>
      </p:sp>
      <p:sp>
        <p:nvSpPr>
          <p:cNvPr id="642067" name="Line 19"/>
          <p:cNvSpPr>
            <a:spLocks noChangeShapeType="1"/>
          </p:cNvSpPr>
          <p:nvPr/>
        </p:nvSpPr>
        <p:spPr bwMode="gray">
          <a:xfrm rot="21419020" flipV="1">
            <a:off x="3746500" y="5097463"/>
            <a:ext cx="1481138" cy="188912"/>
          </a:xfrm>
          <a:prstGeom prst="line">
            <a:avLst/>
          </a:prstGeom>
          <a:noFill/>
          <a:ln w="25400">
            <a:solidFill>
              <a:schemeClr val="tx1"/>
            </a:solidFill>
            <a:round/>
            <a:headEnd/>
            <a:tailEnd type="triangle" w="lg" len="lg"/>
          </a:ln>
        </p:spPr>
        <p:txBody>
          <a:bodyPr lIns="0" tIns="0" rIns="0" bIns="0"/>
          <a:lstStyle/>
          <a:p>
            <a:endParaRPr lang="en-US"/>
          </a:p>
        </p:txBody>
      </p:sp>
      <p:sp>
        <p:nvSpPr>
          <p:cNvPr id="642068" name="Text Box 20"/>
          <p:cNvSpPr txBox="1">
            <a:spLocks noChangeArrowheads="1"/>
          </p:cNvSpPr>
          <p:nvPr/>
        </p:nvSpPr>
        <p:spPr bwMode="gray">
          <a:xfrm rot="-717395">
            <a:off x="3735388" y="4908550"/>
            <a:ext cx="1257300" cy="274638"/>
          </a:xfrm>
          <a:prstGeom prst="rect">
            <a:avLst/>
          </a:prstGeom>
          <a:noFill/>
          <a:ln w="19050" algn="ctr">
            <a:noFill/>
            <a:miter lim="800000"/>
            <a:headEnd/>
            <a:tailEnd/>
          </a:ln>
        </p:spPr>
        <p:txBody>
          <a:bodyPr wrap="none" lIns="0" tIns="0" rIns="0" bIns="0">
            <a:spAutoFit/>
          </a:bodyPr>
          <a:lstStyle/>
          <a:p>
            <a:pPr algn="l" defTabSz="831850">
              <a:lnSpc>
                <a:spcPct val="100000"/>
              </a:lnSpc>
              <a:spcBef>
                <a:spcPct val="50000"/>
              </a:spcBef>
              <a:spcAft>
                <a:spcPct val="0"/>
              </a:spcAft>
            </a:pPr>
            <a:r>
              <a:rPr lang="en-US" sz="1800" b="1"/>
              <a:t>10% to 30%</a:t>
            </a:r>
          </a:p>
        </p:txBody>
      </p:sp>
      <p:sp>
        <p:nvSpPr>
          <p:cNvPr id="642069" name="Text Box 21"/>
          <p:cNvSpPr txBox="1">
            <a:spLocks noChangeArrowheads="1"/>
          </p:cNvSpPr>
          <p:nvPr/>
        </p:nvSpPr>
        <p:spPr bwMode="gray">
          <a:xfrm>
            <a:off x="1976438" y="6583363"/>
            <a:ext cx="5200650" cy="274637"/>
          </a:xfrm>
          <a:prstGeom prst="rect">
            <a:avLst/>
          </a:prstGeom>
          <a:noFill/>
          <a:ln w="19050">
            <a:noFill/>
            <a:miter lim="800000"/>
            <a:headEnd/>
            <a:tailEnd/>
          </a:ln>
        </p:spPr>
        <p:txBody>
          <a:bodyPr lIns="0" tIns="0" rIns="0" bIns="0">
            <a:spAutoFit/>
          </a:bodyPr>
          <a:lstStyle/>
          <a:p>
            <a:pPr defTabSz="831850">
              <a:lnSpc>
                <a:spcPct val="100000"/>
              </a:lnSpc>
              <a:spcBef>
                <a:spcPct val="50000"/>
              </a:spcBef>
              <a:spcAft>
                <a:spcPct val="0"/>
              </a:spcAft>
            </a:pPr>
            <a:r>
              <a:rPr lang="en-US" sz="1800" b="1">
                <a:solidFill>
                  <a:srgbClr val="B00000"/>
                </a:solidFill>
              </a:rPr>
              <a:t>*Gartner estimate — </a:t>
            </a:r>
            <a:r>
              <a:rPr lang="en-US" sz="1400" i="1">
                <a:solidFill>
                  <a:srgbClr val="B00000"/>
                </a:solidFill>
              </a:rPr>
              <a:t>not a Gartner forecast</a:t>
            </a:r>
          </a:p>
        </p:txBody>
      </p:sp>
      <p:sp>
        <p:nvSpPr>
          <p:cNvPr id="642070" name="AutoShape 22"/>
          <p:cNvSpPr>
            <a:spLocks/>
          </p:cNvSpPr>
          <p:nvPr/>
        </p:nvSpPr>
        <p:spPr bwMode="gray">
          <a:xfrm>
            <a:off x="1754188" y="5429250"/>
            <a:ext cx="349250" cy="550863"/>
          </a:xfrm>
          <a:prstGeom prst="leftBrace">
            <a:avLst>
              <a:gd name="adj1" fmla="val 13144"/>
              <a:gd name="adj2" fmla="val 50000"/>
            </a:avLst>
          </a:prstGeom>
          <a:noFill/>
          <a:ln w="28575">
            <a:solidFill>
              <a:srgbClr val="800000"/>
            </a:solidFill>
            <a:round/>
            <a:headEnd/>
            <a:tailEnd type="none" w="lg" len="lg"/>
          </a:ln>
        </p:spPr>
        <p:txBody>
          <a:bodyPr anchor="ctr">
            <a:spAutoFit/>
          </a:bodyPr>
          <a:lstStyle/>
          <a:p>
            <a:endParaRPr lang="en-US"/>
          </a:p>
        </p:txBody>
      </p:sp>
      <p:sp>
        <p:nvSpPr>
          <p:cNvPr id="642071" name="Text Box 23"/>
          <p:cNvSpPr txBox="1">
            <a:spLocks noChangeArrowheads="1"/>
          </p:cNvSpPr>
          <p:nvPr/>
        </p:nvSpPr>
        <p:spPr bwMode="gray">
          <a:xfrm>
            <a:off x="0" y="4254500"/>
            <a:ext cx="1898650" cy="1495425"/>
          </a:xfrm>
          <a:prstGeom prst="rect">
            <a:avLst/>
          </a:prstGeom>
          <a:noFill/>
          <a:ln w="12700">
            <a:noFill/>
            <a:miter lim="800000"/>
            <a:headEnd/>
            <a:tailEnd type="none" w="lg" len="lg"/>
          </a:ln>
        </p:spPr>
        <p:txBody>
          <a:bodyPr>
            <a:spAutoFit/>
          </a:bodyPr>
          <a:lstStyle/>
          <a:p>
            <a:pPr>
              <a:lnSpc>
                <a:spcPct val="100000"/>
              </a:lnSpc>
              <a:spcBef>
                <a:spcPct val="50000"/>
              </a:spcBef>
              <a:spcAft>
                <a:spcPct val="0"/>
              </a:spcAft>
            </a:pPr>
            <a:r>
              <a:rPr lang="en-US" sz="1800">
                <a:solidFill>
                  <a:srgbClr val="B00000"/>
                </a:solidFill>
                <a:latin typeface="Arial Narrow" pitchFamily="34" charset="0"/>
              </a:rPr>
              <a:t>Globally Delivered Services are estimated to be </a:t>
            </a:r>
            <a:r>
              <a:rPr lang="en-US" sz="2000" b="1">
                <a:solidFill>
                  <a:srgbClr val="B00000"/>
                </a:solidFill>
                <a:latin typeface="Arial Narrow" pitchFamily="34" charset="0"/>
              </a:rPr>
              <a:t>9%</a:t>
            </a:r>
            <a:r>
              <a:rPr lang="en-US" sz="1800">
                <a:solidFill>
                  <a:srgbClr val="B00000"/>
                </a:solidFill>
                <a:latin typeface="Arial Narrow" pitchFamily="34" charset="0"/>
              </a:rPr>
              <a:t> of total IT services market today</a:t>
            </a:r>
          </a:p>
        </p:txBody>
      </p:sp>
      <p:sp>
        <p:nvSpPr>
          <p:cNvPr id="642072" name="AutoShape 24"/>
          <p:cNvSpPr>
            <a:spLocks/>
          </p:cNvSpPr>
          <p:nvPr/>
        </p:nvSpPr>
        <p:spPr bwMode="gray">
          <a:xfrm>
            <a:off x="6789738" y="4622800"/>
            <a:ext cx="366712" cy="1279525"/>
          </a:xfrm>
          <a:prstGeom prst="rightBrace">
            <a:avLst>
              <a:gd name="adj1" fmla="val 29077"/>
              <a:gd name="adj2" fmla="val 50000"/>
            </a:avLst>
          </a:prstGeom>
          <a:noFill/>
          <a:ln w="28575">
            <a:solidFill>
              <a:srgbClr val="B00000"/>
            </a:solidFill>
            <a:round/>
            <a:headEnd/>
            <a:tailEnd type="none" w="lg" len="lg"/>
          </a:ln>
        </p:spPr>
        <p:txBody>
          <a:bodyPr anchor="ctr">
            <a:spAutoFit/>
          </a:bodyPr>
          <a:lstStyle/>
          <a:p>
            <a:endParaRPr lang="en-US"/>
          </a:p>
        </p:txBody>
      </p:sp>
      <p:sp>
        <p:nvSpPr>
          <p:cNvPr id="642073" name="Text Box 25"/>
          <p:cNvSpPr txBox="1">
            <a:spLocks noChangeArrowheads="1"/>
          </p:cNvSpPr>
          <p:nvPr/>
        </p:nvSpPr>
        <p:spPr bwMode="gray">
          <a:xfrm>
            <a:off x="6961188" y="3624263"/>
            <a:ext cx="2182812" cy="1785104"/>
          </a:xfrm>
          <a:prstGeom prst="rect">
            <a:avLst/>
          </a:prstGeom>
          <a:noFill/>
          <a:ln w="12700">
            <a:noFill/>
            <a:miter lim="800000"/>
            <a:headEnd/>
            <a:tailEnd type="none" w="lg" len="lg"/>
          </a:ln>
        </p:spPr>
        <p:txBody>
          <a:bodyPr>
            <a:spAutoFit/>
          </a:bodyPr>
          <a:lstStyle/>
          <a:p>
            <a:pPr>
              <a:lnSpc>
                <a:spcPct val="100000"/>
              </a:lnSpc>
              <a:spcBef>
                <a:spcPct val="50000"/>
              </a:spcBef>
              <a:spcAft>
                <a:spcPct val="0"/>
              </a:spcAft>
            </a:pPr>
            <a:r>
              <a:rPr lang="en-US" sz="1800" dirty="0">
                <a:solidFill>
                  <a:srgbClr val="B00000"/>
                </a:solidFill>
                <a:latin typeface="Arial Narrow" pitchFamily="34" charset="0"/>
              </a:rPr>
              <a:t>By 2013, Globally Delivered Services will represent an estimated </a:t>
            </a:r>
            <a:r>
              <a:rPr lang="en-US" sz="2000" b="1" dirty="0" smtClean="0">
                <a:solidFill>
                  <a:srgbClr val="B00000"/>
                </a:solidFill>
                <a:latin typeface="Arial Narrow" pitchFamily="34" charset="0"/>
              </a:rPr>
              <a:t>13.0% </a:t>
            </a:r>
            <a:r>
              <a:rPr lang="en-US" sz="2000" b="1" dirty="0">
                <a:solidFill>
                  <a:srgbClr val="B00000"/>
                </a:solidFill>
                <a:latin typeface="Arial Narrow" pitchFamily="34" charset="0"/>
              </a:rPr>
              <a:t>to 16.5%</a:t>
            </a:r>
            <a:r>
              <a:rPr lang="en-US" sz="1800" dirty="0">
                <a:solidFill>
                  <a:srgbClr val="B00000"/>
                </a:solidFill>
                <a:latin typeface="Arial Narrow" pitchFamily="34" charset="0"/>
              </a:rPr>
              <a:t> of the total IT services market</a:t>
            </a:r>
          </a:p>
        </p:txBody>
      </p:sp>
      <p:sp>
        <p:nvSpPr>
          <p:cNvPr id="13338" name="Text Box 26"/>
          <p:cNvSpPr txBox="1">
            <a:spLocks noChangeArrowheads="1"/>
          </p:cNvSpPr>
          <p:nvPr/>
        </p:nvSpPr>
        <p:spPr bwMode="gray">
          <a:xfrm>
            <a:off x="0" y="1254125"/>
            <a:ext cx="1885950" cy="1187450"/>
          </a:xfrm>
          <a:prstGeom prst="rect">
            <a:avLst/>
          </a:prstGeom>
          <a:noFill/>
          <a:ln w="12700" algn="ctr">
            <a:noFill/>
            <a:miter lim="800000"/>
            <a:headEnd type="none" w="lg" len="lg"/>
            <a:tailEnd type="none" w="lg" len="lg"/>
          </a:ln>
        </p:spPr>
        <p:txBody>
          <a:bodyPr>
            <a:spAutoFit/>
          </a:bodyPr>
          <a:lstStyle/>
          <a:p>
            <a:pPr eaLnBrk="1" hangingPunct="1">
              <a:lnSpc>
                <a:spcPct val="100000"/>
              </a:lnSpc>
              <a:spcBef>
                <a:spcPct val="50000"/>
              </a:spcBef>
              <a:spcAft>
                <a:spcPct val="0"/>
              </a:spcAft>
            </a:pPr>
            <a:r>
              <a:rPr lang="en-US" b="1">
                <a:solidFill>
                  <a:srgbClr val="00529B"/>
                </a:solidFill>
              </a:rPr>
              <a:t>Worldwide IT Services Market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2063"/>
                                        </p:tgtEl>
                                        <p:attrNameLst>
                                          <p:attrName>style.visibility</p:attrName>
                                        </p:attrNameLst>
                                      </p:cBhvr>
                                      <p:to>
                                        <p:strVal val="visible"/>
                                      </p:to>
                                    </p:set>
                                    <p:animEffect transition="in" filter="fade">
                                      <p:cBhvr>
                                        <p:cTn id="7" dur="500"/>
                                        <p:tgtEl>
                                          <p:spTgt spid="642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2064"/>
                                        </p:tgtEl>
                                        <p:attrNameLst>
                                          <p:attrName>style.visibility</p:attrName>
                                        </p:attrNameLst>
                                      </p:cBhvr>
                                      <p:to>
                                        <p:strVal val="visible"/>
                                      </p:to>
                                    </p:set>
                                    <p:animEffect transition="in" filter="fade">
                                      <p:cBhvr>
                                        <p:cTn id="10" dur="500"/>
                                        <p:tgtEl>
                                          <p:spTgt spid="6420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2065"/>
                                        </p:tgtEl>
                                        <p:attrNameLst>
                                          <p:attrName>style.visibility</p:attrName>
                                        </p:attrNameLst>
                                      </p:cBhvr>
                                      <p:to>
                                        <p:strVal val="visible"/>
                                      </p:to>
                                    </p:set>
                                    <p:animEffect transition="in" filter="fade">
                                      <p:cBhvr>
                                        <p:cTn id="13" dur="500"/>
                                        <p:tgtEl>
                                          <p:spTgt spid="6420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2066"/>
                                        </p:tgtEl>
                                        <p:attrNameLst>
                                          <p:attrName>style.visibility</p:attrName>
                                        </p:attrNameLst>
                                      </p:cBhvr>
                                      <p:to>
                                        <p:strVal val="visible"/>
                                      </p:to>
                                    </p:set>
                                    <p:animEffect transition="in" filter="fade">
                                      <p:cBhvr>
                                        <p:cTn id="16" dur="500"/>
                                        <p:tgtEl>
                                          <p:spTgt spid="6420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2067"/>
                                        </p:tgtEl>
                                        <p:attrNameLst>
                                          <p:attrName>style.visibility</p:attrName>
                                        </p:attrNameLst>
                                      </p:cBhvr>
                                      <p:to>
                                        <p:strVal val="visible"/>
                                      </p:to>
                                    </p:set>
                                    <p:animEffect transition="in" filter="fade">
                                      <p:cBhvr>
                                        <p:cTn id="19" dur="500"/>
                                        <p:tgtEl>
                                          <p:spTgt spid="6420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42068"/>
                                        </p:tgtEl>
                                        <p:attrNameLst>
                                          <p:attrName>style.visibility</p:attrName>
                                        </p:attrNameLst>
                                      </p:cBhvr>
                                      <p:to>
                                        <p:strVal val="visible"/>
                                      </p:to>
                                    </p:set>
                                    <p:animEffect transition="in" filter="fade">
                                      <p:cBhvr>
                                        <p:cTn id="22" dur="500"/>
                                        <p:tgtEl>
                                          <p:spTgt spid="6420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42069"/>
                                        </p:tgtEl>
                                        <p:attrNameLst>
                                          <p:attrName>style.visibility</p:attrName>
                                        </p:attrNameLst>
                                      </p:cBhvr>
                                      <p:to>
                                        <p:strVal val="visible"/>
                                      </p:to>
                                    </p:set>
                                    <p:animEffect transition="in" filter="fade">
                                      <p:cBhvr>
                                        <p:cTn id="25" dur="500"/>
                                        <p:tgtEl>
                                          <p:spTgt spid="6420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2070"/>
                                        </p:tgtEl>
                                        <p:attrNameLst>
                                          <p:attrName>style.visibility</p:attrName>
                                        </p:attrNameLst>
                                      </p:cBhvr>
                                      <p:to>
                                        <p:strVal val="visible"/>
                                      </p:to>
                                    </p:set>
                                    <p:animEffect transition="in" filter="fade">
                                      <p:cBhvr>
                                        <p:cTn id="28" dur="500"/>
                                        <p:tgtEl>
                                          <p:spTgt spid="6420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2071"/>
                                        </p:tgtEl>
                                        <p:attrNameLst>
                                          <p:attrName>style.visibility</p:attrName>
                                        </p:attrNameLst>
                                      </p:cBhvr>
                                      <p:to>
                                        <p:strVal val="visible"/>
                                      </p:to>
                                    </p:set>
                                    <p:animEffect transition="in" filter="fade">
                                      <p:cBhvr>
                                        <p:cTn id="31" dur="500"/>
                                        <p:tgtEl>
                                          <p:spTgt spid="6420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2072"/>
                                        </p:tgtEl>
                                        <p:attrNameLst>
                                          <p:attrName>style.visibility</p:attrName>
                                        </p:attrNameLst>
                                      </p:cBhvr>
                                      <p:to>
                                        <p:strVal val="visible"/>
                                      </p:to>
                                    </p:set>
                                    <p:animEffect transition="in" filter="fade">
                                      <p:cBhvr>
                                        <p:cTn id="34" dur="500"/>
                                        <p:tgtEl>
                                          <p:spTgt spid="6420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2073"/>
                                        </p:tgtEl>
                                        <p:attrNameLst>
                                          <p:attrName>style.visibility</p:attrName>
                                        </p:attrNameLst>
                                      </p:cBhvr>
                                      <p:to>
                                        <p:strVal val="visible"/>
                                      </p:to>
                                    </p:set>
                                    <p:animEffect transition="in" filter="fade">
                                      <p:cBhvr>
                                        <p:cTn id="37" dur="500"/>
                                        <p:tgtEl>
                                          <p:spTgt spid="64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63" grpId="0" animBg="1"/>
      <p:bldP spid="642064" grpId="0"/>
      <p:bldP spid="642065" grpId="0"/>
      <p:bldP spid="642066" grpId="0"/>
      <p:bldP spid="642067" grpId="0" animBg="1"/>
      <p:bldP spid="642068" grpId="0"/>
      <p:bldP spid="642069" grpId="0"/>
      <p:bldP spid="642070" grpId="0" animBg="1"/>
      <p:bldP spid="642071" grpId="0"/>
      <p:bldP spid="642072" grpId="0" animBg="1"/>
      <p:bldP spid="6420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p:cNvSpPr>
            <a:spLocks noChangeArrowheads="1"/>
          </p:cNvSpPr>
          <p:nvPr/>
        </p:nvSpPr>
        <p:spPr bwMode="gray">
          <a:xfrm>
            <a:off x="7419975" y="6286500"/>
            <a:ext cx="1381125" cy="428625"/>
          </a:xfrm>
          <a:prstGeom prst="rect">
            <a:avLst/>
          </a:prstGeom>
          <a:solidFill>
            <a:schemeClr val="bg1"/>
          </a:solidFill>
          <a:ln w="12700" algn="ctr">
            <a:noFill/>
            <a:miter lim="800000"/>
            <a:headEnd/>
            <a:tailEnd/>
          </a:ln>
        </p:spPr>
        <p:txBody>
          <a:bodyPr wrap="none" tIns="91440" bIns="91440" anchor="ctr">
            <a:spAutoFit/>
          </a:bodyPr>
          <a:lstStyle/>
          <a:p>
            <a:endParaRPr lang="en-US"/>
          </a:p>
        </p:txBody>
      </p:sp>
      <p:sp>
        <p:nvSpPr>
          <p:cNvPr id="10243" name="Rectangle 2"/>
          <p:cNvSpPr>
            <a:spLocks noChangeArrowheads="1"/>
          </p:cNvSpPr>
          <p:nvPr/>
        </p:nvSpPr>
        <p:spPr bwMode="gray">
          <a:xfrm>
            <a:off x="0" y="1152525"/>
            <a:ext cx="9144000" cy="5705475"/>
          </a:xfrm>
          <a:prstGeom prst="rect">
            <a:avLst/>
          </a:prstGeom>
          <a:solidFill>
            <a:srgbClr val="CDCDCD"/>
          </a:solidFill>
          <a:ln w="12700" algn="ctr">
            <a:noFill/>
            <a:miter lim="800000"/>
            <a:headEnd/>
            <a:tailEnd/>
          </a:ln>
        </p:spPr>
        <p:txBody>
          <a:bodyPr tIns="91440" bIns="91440" anchor="ctr">
            <a:spAutoFit/>
          </a:bodyPr>
          <a:lstStyle/>
          <a:p>
            <a:endParaRPr lang="en-US"/>
          </a:p>
        </p:txBody>
      </p:sp>
      <p:pic>
        <p:nvPicPr>
          <p:cNvPr id="10244" name="Picture 3" descr="earth"/>
          <p:cNvPicPr>
            <a:picLocks noChangeAspect="1" noChangeArrowheads="1"/>
          </p:cNvPicPr>
          <p:nvPr/>
        </p:nvPicPr>
        <p:blipFill>
          <a:blip r:embed="rId3" cstate="print">
            <a:lum bright="58000" contrast="-70000"/>
          </a:blip>
          <a:srcRect/>
          <a:stretch>
            <a:fillRect/>
          </a:stretch>
        </p:blipFill>
        <p:spPr bwMode="gray">
          <a:xfrm>
            <a:off x="1803400" y="1482725"/>
            <a:ext cx="5327650" cy="5375275"/>
          </a:xfrm>
          <a:prstGeom prst="rect">
            <a:avLst/>
          </a:prstGeom>
          <a:noFill/>
          <a:ln w="9525">
            <a:noFill/>
            <a:miter lim="800000"/>
            <a:headEnd/>
            <a:tailEnd/>
          </a:ln>
        </p:spPr>
      </p:pic>
      <p:sp>
        <p:nvSpPr>
          <p:cNvPr id="10245" name="Rectangle 4"/>
          <p:cNvSpPr>
            <a:spLocks noGrp="1" noChangeArrowheads="1"/>
          </p:cNvSpPr>
          <p:nvPr>
            <p:ph type="title"/>
          </p:nvPr>
        </p:nvSpPr>
        <p:spPr/>
        <p:txBody>
          <a:bodyPr/>
          <a:lstStyle/>
          <a:p>
            <a:pPr eaLnBrk="1" hangingPunct="1"/>
            <a:r>
              <a:rPr lang="en-US" dirty="0" smtClean="0"/>
              <a:t>Macro Forces, Issues and Considerations Shaping Global Sourcing </a:t>
            </a:r>
          </a:p>
        </p:txBody>
      </p:sp>
      <p:sp>
        <p:nvSpPr>
          <p:cNvPr id="10246" name="Rectangle 5"/>
          <p:cNvSpPr>
            <a:spLocks noChangeArrowheads="1"/>
          </p:cNvSpPr>
          <p:nvPr/>
        </p:nvSpPr>
        <p:spPr bwMode="blackWhite">
          <a:xfrm>
            <a:off x="4545013" y="2779713"/>
            <a:ext cx="4452937" cy="923925"/>
          </a:xfrm>
          <a:prstGeom prst="rect">
            <a:avLst/>
          </a:prstGeom>
          <a:noFill/>
          <a:ln w="9525" algn="ctr">
            <a:solidFill>
              <a:srgbClr val="800000"/>
            </a:solidFill>
            <a:miter lim="800000"/>
            <a:headEnd/>
            <a:tailEnd/>
          </a:ln>
        </p:spPr>
        <p:txBody>
          <a:bodyPr lIns="92075" tIns="46038" rIns="92075" bIns="46038">
            <a:spAutoFit/>
          </a:bodyPr>
          <a:lstStyle/>
          <a:p>
            <a:pPr algn="l">
              <a:lnSpc>
                <a:spcPct val="100000"/>
              </a:lnSpc>
              <a:spcBef>
                <a:spcPct val="0"/>
              </a:spcBef>
              <a:spcAft>
                <a:spcPct val="0"/>
              </a:spcAft>
              <a:buFontTx/>
              <a:buChar char="•"/>
            </a:pPr>
            <a:r>
              <a:rPr lang="en-US" sz="1800" b="1"/>
              <a:t> Globalization, emerging economies</a:t>
            </a:r>
          </a:p>
          <a:p>
            <a:pPr algn="l">
              <a:lnSpc>
                <a:spcPct val="100000"/>
              </a:lnSpc>
              <a:spcBef>
                <a:spcPct val="0"/>
              </a:spcBef>
              <a:spcAft>
                <a:spcPct val="0"/>
              </a:spcAft>
              <a:buFontTx/>
              <a:buChar char="•"/>
            </a:pPr>
            <a:r>
              <a:rPr lang="en-US" sz="1800" b="1"/>
              <a:t> War, terrorist threats, currency flux</a:t>
            </a:r>
          </a:p>
          <a:p>
            <a:pPr algn="l">
              <a:lnSpc>
                <a:spcPct val="100000"/>
              </a:lnSpc>
              <a:spcBef>
                <a:spcPct val="0"/>
              </a:spcBef>
              <a:spcAft>
                <a:spcPct val="0"/>
              </a:spcAft>
            </a:pPr>
            <a:r>
              <a:rPr lang="en-US" sz="1800" b="1" i="1">
                <a:solidFill>
                  <a:srgbClr val="800000"/>
                </a:solidFill>
              </a:rPr>
              <a:t>Geopolitical risks must be considered</a:t>
            </a:r>
          </a:p>
        </p:txBody>
      </p:sp>
      <p:sp>
        <p:nvSpPr>
          <p:cNvPr id="10247" name="Rectangle 6"/>
          <p:cNvSpPr>
            <a:spLocks noChangeArrowheads="1"/>
          </p:cNvSpPr>
          <p:nvPr/>
        </p:nvSpPr>
        <p:spPr bwMode="gray">
          <a:xfrm>
            <a:off x="2497138" y="2860675"/>
            <a:ext cx="2122487" cy="749300"/>
          </a:xfrm>
          <a:prstGeom prst="rect">
            <a:avLst/>
          </a:prstGeom>
          <a:noFill/>
          <a:ln w="9525" algn="ctr">
            <a:noFill/>
            <a:miter lim="800000"/>
            <a:headEnd/>
            <a:tailEnd/>
          </a:ln>
        </p:spPr>
        <p:txBody>
          <a:bodyPr lIns="92075" tIns="46038" rIns="92075" bIns="46038">
            <a:spAutoFit/>
          </a:bodyPr>
          <a:lstStyle/>
          <a:p>
            <a:pPr>
              <a:spcBef>
                <a:spcPct val="0"/>
              </a:spcBef>
              <a:spcAft>
                <a:spcPct val="0"/>
              </a:spcAft>
            </a:pPr>
            <a:r>
              <a:rPr lang="en-US" b="1">
                <a:solidFill>
                  <a:srgbClr val="800000"/>
                </a:solidFill>
              </a:rPr>
              <a:t>Geopolitical</a:t>
            </a:r>
          </a:p>
          <a:p>
            <a:pPr>
              <a:spcBef>
                <a:spcPct val="0"/>
              </a:spcBef>
              <a:spcAft>
                <a:spcPct val="0"/>
              </a:spcAft>
            </a:pPr>
            <a:r>
              <a:rPr lang="en-US" b="1">
                <a:solidFill>
                  <a:srgbClr val="800000"/>
                </a:solidFill>
              </a:rPr>
              <a:t> Shifts</a:t>
            </a:r>
          </a:p>
        </p:txBody>
      </p:sp>
      <p:pic>
        <p:nvPicPr>
          <p:cNvPr id="10248" name="Picture 7"/>
          <p:cNvPicPr>
            <a:picLocks noChangeAspect="1" noChangeArrowheads="1"/>
          </p:cNvPicPr>
          <p:nvPr/>
        </p:nvPicPr>
        <p:blipFill>
          <a:blip r:embed="rId4" cstate="print"/>
          <a:srcRect t="21094"/>
          <a:stretch>
            <a:fillRect/>
          </a:stretch>
        </p:blipFill>
        <p:spPr bwMode="gray">
          <a:xfrm>
            <a:off x="414338" y="2808288"/>
            <a:ext cx="2098675" cy="1044575"/>
          </a:xfrm>
          <a:prstGeom prst="rect">
            <a:avLst/>
          </a:prstGeom>
          <a:noFill/>
          <a:ln w="19050">
            <a:solidFill>
              <a:srgbClr val="AC0000"/>
            </a:solidFill>
            <a:miter lim="800000"/>
            <a:headEnd/>
            <a:tailEnd/>
          </a:ln>
        </p:spPr>
      </p:pic>
      <p:sp>
        <p:nvSpPr>
          <p:cNvPr id="10249" name="Rectangle 8"/>
          <p:cNvSpPr>
            <a:spLocks noChangeArrowheads="1"/>
          </p:cNvSpPr>
          <p:nvPr/>
        </p:nvSpPr>
        <p:spPr bwMode="gray">
          <a:xfrm>
            <a:off x="2570163" y="1490663"/>
            <a:ext cx="2033587" cy="757237"/>
          </a:xfrm>
          <a:prstGeom prst="rect">
            <a:avLst/>
          </a:prstGeom>
          <a:noFill/>
          <a:ln w="9525">
            <a:noFill/>
            <a:miter lim="800000"/>
            <a:headEnd/>
            <a:tailEnd/>
          </a:ln>
        </p:spPr>
        <p:txBody>
          <a:bodyPr lIns="92075" tIns="46038" rIns="92075" bIns="46038">
            <a:spAutoFit/>
          </a:bodyPr>
          <a:lstStyle/>
          <a:p>
            <a:pPr>
              <a:spcBef>
                <a:spcPct val="0"/>
              </a:spcBef>
              <a:spcAft>
                <a:spcPct val="0"/>
              </a:spcAft>
            </a:pPr>
            <a:r>
              <a:rPr lang="en-US" b="1">
                <a:solidFill>
                  <a:srgbClr val="800000"/>
                </a:solidFill>
              </a:rPr>
              <a:t>Economic </a:t>
            </a:r>
          </a:p>
          <a:p>
            <a:pPr>
              <a:spcBef>
                <a:spcPct val="0"/>
              </a:spcBef>
              <a:spcAft>
                <a:spcPct val="0"/>
              </a:spcAft>
            </a:pPr>
            <a:r>
              <a:rPr lang="en-US" b="1">
                <a:solidFill>
                  <a:srgbClr val="800000"/>
                </a:solidFill>
              </a:rPr>
              <a:t>Factors</a:t>
            </a:r>
          </a:p>
        </p:txBody>
      </p:sp>
      <p:pic>
        <p:nvPicPr>
          <p:cNvPr id="10250" name="Picture 9" descr="56402673"/>
          <p:cNvPicPr>
            <a:picLocks noChangeAspect="1" noChangeArrowheads="1"/>
          </p:cNvPicPr>
          <p:nvPr/>
        </p:nvPicPr>
        <p:blipFill>
          <a:blip r:embed="rId5" cstate="print"/>
          <a:srcRect/>
          <a:stretch>
            <a:fillRect/>
          </a:stretch>
        </p:blipFill>
        <p:spPr bwMode="gray">
          <a:xfrm>
            <a:off x="414338" y="1436688"/>
            <a:ext cx="2139950" cy="1050925"/>
          </a:xfrm>
          <a:prstGeom prst="rect">
            <a:avLst/>
          </a:prstGeom>
          <a:noFill/>
          <a:ln w="19050">
            <a:solidFill>
              <a:srgbClr val="AC0000"/>
            </a:solidFill>
            <a:miter lim="800000"/>
            <a:headEnd/>
            <a:tailEnd/>
          </a:ln>
        </p:spPr>
      </p:pic>
      <p:sp>
        <p:nvSpPr>
          <p:cNvPr id="10251" name="Rectangle 10"/>
          <p:cNvSpPr>
            <a:spLocks noChangeArrowheads="1"/>
          </p:cNvSpPr>
          <p:nvPr/>
        </p:nvSpPr>
        <p:spPr bwMode="blackWhite">
          <a:xfrm>
            <a:off x="4546600" y="1411288"/>
            <a:ext cx="4451350" cy="923925"/>
          </a:xfrm>
          <a:prstGeom prst="rect">
            <a:avLst/>
          </a:prstGeom>
          <a:noFill/>
          <a:ln w="9525" algn="ctr">
            <a:solidFill>
              <a:srgbClr val="800000"/>
            </a:solidFill>
            <a:miter lim="800000"/>
            <a:headEnd/>
            <a:tailEnd/>
          </a:ln>
        </p:spPr>
        <p:txBody>
          <a:bodyPr lIns="92075" tIns="46038" rIns="92075" bIns="46038">
            <a:spAutoFit/>
          </a:bodyPr>
          <a:lstStyle/>
          <a:p>
            <a:pPr algn="l">
              <a:lnSpc>
                <a:spcPct val="100000"/>
              </a:lnSpc>
              <a:spcBef>
                <a:spcPct val="0"/>
              </a:spcBef>
              <a:spcAft>
                <a:spcPct val="0"/>
              </a:spcAft>
              <a:buFontTx/>
              <a:buChar char="•"/>
            </a:pPr>
            <a:r>
              <a:rPr lang="en-US" sz="1800" b="1"/>
              <a:t> CFOs driving IT cost controls </a:t>
            </a:r>
          </a:p>
          <a:p>
            <a:pPr algn="l">
              <a:lnSpc>
                <a:spcPct val="100000"/>
              </a:lnSpc>
              <a:spcBef>
                <a:spcPct val="0"/>
              </a:spcBef>
              <a:spcAft>
                <a:spcPct val="0"/>
              </a:spcAft>
              <a:buFontTx/>
              <a:buChar char="•"/>
            </a:pPr>
            <a:r>
              <a:rPr lang="en-US" sz="1800" b="1"/>
              <a:t> Cost-focused IT decision-making</a:t>
            </a:r>
          </a:p>
          <a:p>
            <a:pPr algn="l">
              <a:lnSpc>
                <a:spcPct val="100000"/>
              </a:lnSpc>
              <a:spcBef>
                <a:spcPct val="0"/>
              </a:spcBef>
              <a:spcAft>
                <a:spcPct val="0"/>
              </a:spcAft>
            </a:pPr>
            <a:r>
              <a:rPr lang="en-US" sz="1800" b="1" i="1">
                <a:solidFill>
                  <a:srgbClr val="800000"/>
                </a:solidFill>
              </a:rPr>
              <a:t>Accelerates offshore services use</a:t>
            </a:r>
          </a:p>
        </p:txBody>
      </p:sp>
      <p:sp>
        <p:nvSpPr>
          <p:cNvPr id="10252" name="Rectangle 11"/>
          <p:cNvSpPr>
            <a:spLocks noChangeArrowheads="1"/>
          </p:cNvSpPr>
          <p:nvPr/>
        </p:nvSpPr>
        <p:spPr bwMode="gray">
          <a:xfrm>
            <a:off x="2633663" y="5584825"/>
            <a:ext cx="1847850" cy="749300"/>
          </a:xfrm>
          <a:prstGeom prst="rect">
            <a:avLst/>
          </a:prstGeom>
          <a:noFill/>
          <a:ln w="9525" algn="ctr">
            <a:noFill/>
            <a:miter lim="800000"/>
            <a:headEnd/>
            <a:tailEnd/>
          </a:ln>
        </p:spPr>
        <p:txBody>
          <a:bodyPr lIns="92075" tIns="46038" rIns="92075" bIns="46038">
            <a:spAutoFit/>
          </a:bodyPr>
          <a:lstStyle/>
          <a:p>
            <a:pPr>
              <a:spcBef>
                <a:spcPct val="0"/>
              </a:spcBef>
              <a:spcAft>
                <a:spcPct val="0"/>
              </a:spcAft>
            </a:pPr>
            <a:r>
              <a:rPr lang="en-US" b="1">
                <a:solidFill>
                  <a:srgbClr val="800000"/>
                </a:solidFill>
              </a:rPr>
              <a:t>Provider </a:t>
            </a:r>
          </a:p>
          <a:p>
            <a:pPr>
              <a:spcBef>
                <a:spcPct val="0"/>
              </a:spcBef>
              <a:spcAft>
                <a:spcPct val="0"/>
              </a:spcAft>
            </a:pPr>
            <a:r>
              <a:rPr lang="en-US" b="1">
                <a:solidFill>
                  <a:srgbClr val="800000"/>
                </a:solidFill>
              </a:rPr>
              <a:t>Viability</a:t>
            </a:r>
          </a:p>
        </p:txBody>
      </p:sp>
      <p:pic>
        <p:nvPicPr>
          <p:cNvPr id="10253" name="Picture 4" descr="risk"/>
          <p:cNvPicPr>
            <a:picLocks noChangeAspect="1" noChangeArrowheads="1"/>
          </p:cNvPicPr>
          <p:nvPr/>
        </p:nvPicPr>
        <p:blipFill>
          <a:blip r:embed="rId6" cstate="print"/>
          <a:srcRect/>
          <a:stretch>
            <a:fillRect/>
          </a:stretch>
        </p:blipFill>
        <p:spPr bwMode="gray">
          <a:xfrm>
            <a:off x="414338" y="5507038"/>
            <a:ext cx="2047875" cy="1111250"/>
          </a:xfrm>
          <a:prstGeom prst="rect">
            <a:avLst/>
          </a:prstGeom>
          <a:noFill/>
          <a:ln w="19050">
            <a:solidFill>
              <a:srgbClr val="AC0000"/>
            </a:solidFill>
            <a:miter lim="800000"/>
            <a:headEnd/>
            <a:tailEnd/>
          </a:ln>
        </p:spPr>
      </p:pic>
      <p:sp>
        <p:nvSpPr>
          <p:cNvPr id="10254" name="Rectangle 13"/>
          <p:cNvSpPr>
            <a:spLocks noChangeArrowheads="1"/>
          </p:cNvSpPr>
          <p:nvPr/>
        </p:nvSpPr>
        <p:spPr bwMode="blackWhite">
          <a:xfrm>
            <a:off x="4549775" y="5505450"/>
            <a:ext cx="4448175" cy="923925"/>
          </a:xfrm>
          <a:prstGeom prst="rect">
            <a:avLst/>
          </a:prstGeom>
          <a:noFill/>
          <a:ln w="9525" algn="ctr">
            <a:solidFill>
              <a:srgbClr val="800000"/>
            </a:solidFill>
            <a:miter lim="800000"/>
            <a:headEnd/>
            <a:tailEnd/>
          </a:ln>
        </p:spPr>
        <p:txBody>
          <a:bodyPr lIns="92075" tIns="46038" rIns="92075" bIns="46038">
            <a:spAutoFit/>
          </a:bodyPr>
          <a:lstStyle/>
          <a:p>
            <a:pPr algn="l">
              <a:lnSpc>
                <a:spcPct val="100000"/>
              </a:lnSpc>
              <a:spcBef>
                <a:spcPct val="0"/>
              </a:spcBef>
              <a:spcAft>
                <a:spcPct val="0"/>
              </a:spcAft>
              <a:buFontTx/>
              <a:buChar char="•"/>
            </a:pPr>
            <a:r>
              <a:rPr lang="en-US" sz="1800" b="1"/>
              <a:t> Provider focus on global delivery</a:t>
            </a:r>
          </a:p>
          <a:p>
            <a:pPr algn="l">
              <a:lnSpc>
                <a:spcPct val="100000"/>
              </a:lnSpc>
              <a:spcBef>
                <a:spcPct val="0"/>
              </a:spcBef>
              <a:spcAft>
                <a:spcPct val="0"/>
              </a:spcAft>
              <a:buFontTx/>
              <a:buChar char="•"/>
            </a:pPr>
            <a:r>
              <a:rPr lang="en-US" sz="1800" b="1"/>
              <a:t> Consolidation, hypercompetition</a:t>
            </a:r>
          </a:p>
          <a:p>
            <a:pPr algn="l">
              <a:lnSpc>
                <a:spcPct val="100000"/>
              </a:lnSpc>
              <a:spcBef>
                <a:spcPct val="0"/>
              </a:spcBef>
              <a:spcAft>
                <a:spcPct val="0"/>
              </a:spcAft>
            </a:pPr>
            <a:r>
              <a:rPr lang="en-US" sz="1800" b="1" i="1">
                <a:solidFill>
                  <a:srgbClr val="800000"/>
                </a:solidFill>
              </a:rPr>
              <a:t>Buyer choices, but increased scrutiny</a:t>
            </a:r>
          </a:p>
        </p:txBody>
      </p:sp>
      <p:sp>
        <p:nvSpPr>
          <p:cNvPr id="10255" name="Rectangle 14"/>
          <p:cNvSpPr>
            <a:spLocks noChangeArrowheads="1"/>
          </p:cNvSpPr>
          <p:nvPr/>
        </p:nvSpPr>
        <p:spPr bwMode="blackWhite">
          <a:xfrm>
            <a:off x="4556125" y="4138613"/>
            <a:ext cx="4441825" cy="923925"/>
          </a:xfrm>
          <a:prstGeom prst="rect">
            <a:avLst/>
          </a:prstGeom>
          <a:noFill/>
          <a:ln w="9525" algn="ctr">
            <a:solidFill>
              <a:srgbClr val="800000"/>
            </a:solidFill>
            <a:miter lim="800000"/>
            <a:headEnd/>
            <a:tailEnd/>
          </a:ln>
        </p:spPr>
        <p:txBody>
          <a:bodyPr lIns="92075" tIns="46038" rIns="92075" bIns="46038">
            <a:spAutoFit/>
          </a:bodyPr>
          <a:lstStyle/>
          <a:p>
            <a:pPr algn="l">
              <a:lnSpc>
                <a:spcPct val="100000"/>
              </a:lnSpc>
              <a:spcBef>
                <a:spcPct val="0"/>
              </a:spcBef>
              <a:spcAft>
                <a:spcPct val="0"/>
              </a:spcAft>
              <a:buFontTx/>
              <a:buChar char="•"/>
            </a:pPr>
            <a:r>
              <a:rPr lang="en-US" sz="1800" b="1"/>
              <a:t> Protectionism vs. globalization</a:t>
            </a:r>
          </a:p>
          <a:p>
            <a:pPr algn="l">
              <a:lnSpc>
                <a:spcPct val="100000"/>
              </a:lnSpc>
              <a:spcBef>
                <a:spcPct val="0"/>
              </a:spcBef>
              <a:spcAft>
                <a:spcPct val="0"/>
              </a:spcAft>
              <a:buFontTx/>
              <a:buChar char="•"/>
            </a:pPr>
            <a:r>
              <a:rPr lang="en-US" sz="1800" b="1"/>
              <a:t> Pending industry legislation</a:t>
            </a:r>
          </a:p>
          <a:p>
            <a:pPr algn="l">
              <a:lnSpc>
                <a:spcPct val="100000"/>
              </a:lnSpc>
              <a:spcBef>
                <a:spcPct val="0"/>
              </a:spcBef>
              <a:spcAft>
                <a:spcPct val="0"/>
              </a:spcAft>
            </a:pPr>
            <a:r>
              <a:rPr lang="en-US" sz="1800" b="1" i="1">
                <a:solidFill>
                  <a:srgbClr val="800000"/>
                </a:solidFill>
              </a:rPr>
              <a:t>Monitor changes and legislation</a:t>
            </a:r>
          </a:p>
        </p:txBody>
      </p:sp>
      <p:sp>
        <p:nvSpPr>
          <p:cNvPr id="10256" name="Rectangle 15"/>
          <p:cNvSpPr>
            <a:spLocks noChangeArrowheads="1"/>
          </p:cNvSpPr>
          <p:nvPr/>
        </p:nvSpPr>
        <p:spPr bwMode="gray">
          <a:xfrm>
            <a:off x="2428875" y="4217988"/>
            <a:ext cx="2257425" cy="749300"/>
          </a:xfrm>
          <a:prstGeom prst="rect">
            <a:avLst/>
          </a:prstGeom>
          <a:noFill/>
          <a:ln w="9525" algn="ctr">
            <a:noFill/>
            <a:miter lim="800000"/>
            <a:headEnd/>
            <a:tailEnd/>
          </a:ln>
        </p:spPr>
        <p:txBody>
          <a:bodyPr lIns="92075" tIns="46038" rIns="92075" bIns="46038">
            <a:spAutoFit/>
          </a:bodyPr>
          <a:lstStyle/>
          <a:p>
            <a:pPr>
              <a:spcBef>
                <a:spcPct val="0"/>
              </a:spcBef>
              <a:spcAft>
                <a:spcPct val="0"/>
              </a:spcAft>
            </a:pPr>
            <a:r>
              <a:rPr lang="en-US" b="1">
                <a:solidFill>
                  <a:srgbClr val="800000"/>
                </a:solidFill>
              </a:rPr>
              <a:t>Government </a:t>
            </a:r>
          </a:p>
          <a:p>
            <a:pPr>
              <a:spcBef>
                <a:spcPct val="0"/>
              </a:spcBef>
              <a:spcAft>
                <a:spcPct val="0"/>
              </a:spcAft>
            </a:pPr>
            <a:r>
              <a:rPr lang="en-US" b="1">
                <a:solidFill>
                  <a:srgbClr val="800000"/>
                </a:solidFill>
              </a:rPr>
              <a:t>Intervention</a:t>
            </a:r>
          </a:p>
        </p:txBody>
      </p:sp>
      <p:pic>
        <p:nvPicPr>
          <p:cNvPr id="10257" name="Picture 16" descr="200261368-001"/>
          <p:cNvPicPr>
            <a:picLocks noChangeAspect="1" noChangeArrowheads="1"/>
          </p:cNvPicPr>
          <p:nvPr/>
        </p:nvPicPr>
        <p:blipFill>
          <a:blip r:embed="rId7" cstate="print"/>
          <a:srcRect/>
          <a:stretch>
            <a:fillRect/>
          </a:stretch>
        </p:blipFill>
        <p:spPr bwMode="gray">
          <a:xfrm>
            <a:off x="414338" y="4137025"/>
            <a:ext cx="2073275" cy="1114425"/>
          </a:xfrm>
          <a:prstGeom prst="rect">
            <a:avLst/>
          </a:prstGeom>
          <a:noFill/>
          <a:ln w="19050">
            <a:solidFill>
              <a:srgbClr val="AC0000"/>
            </a:solid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Buyer Priorities for Using External Service Providers: Top Drivers</a:t>
            </a:r>
          </a:p>
        </p:txBody>
      </p:sp>
      <p:graphicFrame>
        <p:nvGraphicFramePr>
          <p:cNvPr id="1026" name="Object 2"/>
          <p:cNvGraphicFramePr>
            <a:graphicFrameLocks noChangeAspect="1"/>
          </p:cNvGraphicFramePr>
          <p:nvPr/>
        </p:nvGraphicFramePr>
        <p:xfrm>
          <a:off x="0" y="1146447"/>
          <a:ext cx="8458200" cy="4876800"/>
        </p:xfrm>
        <a:graphic>
          <a:graphicData uri="http://schemas.openxmlformats.org/presentationml/2006/ole">
            <p:oleObj spid="_x0000_s1026" name="Worksheet" r:id="rId4" imgW="8219999" imgH="3886047" progId="Excel.Sheet.8">
              <p:embed/>
            </p:oleObj>
          </a:graphicData>
        </a:graphic>
      </p:graphicFrame>
      <p:sp>
        <p:nvSpPr>
          <p:cNvPr id="1028" name="TextBox 3"/>
          <p:cNvSpPr txBox="1">
            <a:spLocks noChangeArrowheads="1"/>
          </p:cNvSpPr>
          <p:nvPr/>
        </p:nvSpPr>
        <p:spPr bwMode="auto">
          <a:xfrm>
            <a:off x="0" y="5940084"/>
            <a:ext cx="4790029" cy="846386"/>
          </a:xfrm>
          <a:prstGeom prst="rect">
            <a:avLst/>
          </a:prstGeom>
          <a:noFill/>
          <a:ln w="9525">
            <a:noFill/>
            <a:miter lim="800000"/>
            <a:headEnd/>
            <a:tailEnd/>
          </a:ln>
        </p:spPr>
        <p:txBody>
          <a:bodyPr wrap="none">
            <a:spAutoFit/>
          </a:bodyPr>
          <a:lstStyle/>
          <a:p>
            <a:pPr algn="l"/>
            <a:r>
              <a:rPr lang="en-US" sz="1400" dirty="0">
                <a:solidFill>
                  <a:srgbClr val="00529B"/>
                </a:solidFill>
              </a:rPr>
              <a:t>N = 1073</a:t>
            </a:r>
          </a:p>
          <a:p>
            <a:pPr algn="l"/>
            <a:r>
              <a:rPr lang="en-US" sz="1400" dirty="0">
                <a:solidFill>
                  <a:srgbClr val="00529B"/>
                </a:solidFill>
              </a:rPr>
              <a:t>Note: Respondents rank ordering of top three </a:t>
            </a:r>
            <a:r>
              <a:rPr lang="en-US" sz="1400" dirty="0" smtClean="0">
                <a:solidFill>
                  <a:srgbClr val="00529B"/>
                </a:solidFill>
              </a:rPr>
              <a:t>drivers</a:t>
            </a:r>
          </a:p>
          <a:p>
            <a:pPr algn="l"/>
            <a:r>
              <a:rPr lang="en-US" sz="1400" dirty="0" smtClean="0">
                <a:solidFill>
                  <a:srgbClr val="00529B"/>
                </a:solidFill>
              </a:rPr>
              <a:t>Survey: Q4 2009, Economic Impact on IT Services Buying</a:t>
            </a:r>
            <a:endParaRPr lang="en-US" sz="1400" dirty="0">
              <a:solidFill>
                <a:srgbClr val="00529B"/>
              </a:solidFill>
            </a:endParaRPr>
          </a:p>
        </p:txBody>
      </p:sp>
      <p:grpSp>
        <p:nvGrpSpPr>
          <p:cNvPr id="2" name="Group 17"/>
          <p:cNvGrpSpPr/>
          <p:nvPr/>
        </p:nvGrpSpPr>
        <p:grpSpPr>
          <a:xfrm>
            <a:off x="1110343" y="1423851"/>
            <a:ext cx="7772398" cy="4372864"/>
            <a:chOff x="1110343" y="1423851"/>
            <a:chExt cx="7772398" cy="4372864"/>
          </a:xfrm>
        </p:grpSpPr>
        <p:sp>
          <p:nvSpPr>
            <p:cNvPr id="5" name="TextBox 4"/>
            <p:cNvSpPr txBox="1"/>
            <p:nvPr/>
          </p:nvSpPr>
          <p:spPr>
            <a:xfrm>
              <a:off x="1557885" y="5316584"/>
              <a:ext cx="1146468" cy="480131"/>
            </a:xfrm>
            <a:prstGeom prst="rect">
              <a:avLst/>
            </a:prstGeom>
            <a:noFill/>
          </p:spPr>
          <p:txBody>
            <a:bodyPr wrap="none" rtlCol="0">
              <a:spAutoFit/>
            </a:bodyPr>
            <a:lstStyle/>
            <a:p>
              <a:pPr>
                <a:spcBef>
                  <a:spcPts val="0"/>
                </a:spcBef>
                <a:spcAft>
                  <a:spcPts val="0"/>
                </a:spcAft>
              </a:pPr>
              <a:r>
                <a:rPr lang="en-US" sz="1400" b="1" dirty="0" smtClean="0">
                  <a:solidFill>
                    <a:srgbClr val="FF0000"/>
                  </a:solidFill>
                </a:rPr>
                <a:t>= US Buyer</a:t>
              </a:r>
            </a:p>
            <a:p>
              <a:pPr>
                <a:spcBef>
                  <a:spcPts val="0"/>
                </a:spcBef>
                <a:spcAft>
                  <a:spcPts val="0"/>
                </a:spcAft>
              </a:pPr>
              <a:r>
                <a:rPr lang="en-US" sz="1400" b="1" dirty="0" smtClean="0">
                  <a:solidFill>
                    <a:srgbClr val="FF0000"/>
                  </a:solidFill>
                </a:rPr>
                <a:t>Top Driver</a:t>
              </a:r>
              <a:endParaRPr lang="en-US" sz="1400" b="1" dirty="0">
                <a:solidFill>
                  <a:srgbClr val="FF0000"/>
                </a:solidFill>
              </a:endParaRPr>
            </a:p>
          </p:txBody>
        </p:sp>
        <p:sp>
          <p:nvSpPr>
            <p:cNvPr id="6" name="TextBox 5"/>
            <p:cNvSpPr txBox="1"/>
            <p:nvPr/>
          </p:nvSpPr>
          <p:spPr>
            <a:xfrm>
              <a:off x="6876915" y="1632857"/>
              <a:ext cx="595035" cy="313932"/>
            </a:xfrm>
            <a:prstGeom prst="rect">
              <a:avLst/>
            </a:prstGeom>
            <a:noFill/>
          </p:spPr>
          <p:txBody>
            <a:bodyPr wrap="none" rtlCol="0">
              <a:spAutoFit/>
            </a:bodyPr>
            <a:lstStyle/>
            <a:p>
              <a:r>
                <a:rPr lang="en-US" sz="1600" dirty="0" smtClean="0">
                  <a:solidFill>
                    <a:srgbClr val="FF0000"/>
                  </a:solidFill>
                </a:rPr>
                <a:t>28%</a:t>
              </a:r>
              <a:endParaRPr lang="en-US" sz="1600" dirty="0">
                <a:solidFill>
                  <a:srgbClr val="FF0000"/>
                </a:solidFill>
              </a:endParaRPr>
            </a:p>
          </p:txBody>
        </p:sp>
        <p:sp>
          <p:nvSpPr>
            <p:cNvPr id="7" name="TextBox 6"/>
            <p:cNvSpPr txBox="1"/>
            <p:nvPr/>
          </p:nvSpPr>
          <p:spPr>
            <a:xfrm>
              <a:off x="8287706" y="2499361"/>
              <a:ext cx="595035" cy="313932"/>
            </a:xfrm>
            <a:prstGeom prst="rect">
              <a:avLst/>
            </a:prstGeom>
            <a:noFill/>
          </p:spPr>
          <p:txBody>
            <a:bodyPr wrap="none" rtlCol="0">
              <a:spAutoFit/>
            </a:bodyPr>
            <a:lstStyle/>
            <a:p>
              <a:r>
                <a:rPr lang="en-US" sz="1600" dirty="0" smtClean="0">
                  <a:solidFill>
                    <a:srgbClr val="FF0000"/>
                  </a:solidFill>
                </a:rPr>
                <a:t>39%</a:t>
              </a:r>
              <a:endParaRPr lang="en-US" sz="1600" dirty="0">
                <a:solidFill>
                  <a:srgbClr val="FF0000"/>
                </a:solidFill>
              </a:endParaRPr>
            </a:p>
          </p:txBody>
        </p:sp>
        <p:sp>
          <p:nvSpPr>
            <p:cNvPr id="8" name="TextBox 7"/>
            <p:cNvSpPr txBox="1"/>
            <p:nvPr/>
          </p:nvSpPr>
          <p:spPr>
            <a:xfrm>
              <a:off x="4839110" y="3300550"/>
              <a:ext cx="595035" cy="313932"/>
            </a:xfrm>
            <a:prstGeom prst="rect">
              <a:avLst/>
            </a:prstGeom>
            <a:noFill/>
          </p:spPr>
          <p:txBody>
            <a:bodyPr wrap="none" rtlCol="0">
              <a:spAutoFit/>
            </a:bodyPr>
            <a:lstStyle/>
            <a:p>
              <a:r>
                <a:rPr lang="en-US" sz="1600" dirty="0" smtClean="0">
                  <a:solidFill>
                    <a:srgbClr val="FF0000"/>
                  </a:solidFill>
                </a:rPr>
                <a:t>16%</a:t>
              </a:r>
              <a:endParaRPr lang="en-US" sz="1600" dirty="0">
                <a:solidFill>
                  <a:srgbClr val="FF0000"/>
                </a:solidFill>
              </a:endParaRPr>
            </a:p>
          </p:txBody>
        </p:sp>
        <p:sp>
          <p:nvSpPr>
            <p:cNvPr id="11" name="Oval 10"/>
            <p:cNvSpPr/>
            <p:nvPr/>
          </p:nvSpPr>
          <p:spPr bwMode="auto">
            <a:xfrm>
              <a:off x="5034302" y="3130731"/>
              <a:ext cx="143691" cy="130628"/>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8469086" y="2290355"/>
              <a:ext cx="143691" cy="130628"/>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7067004" y="1423851"/>
              <a:ext cx="143691" cy="130628"/>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4834756" y="4171406"/>
              <a:ext cx="595035" cy="313932"/>
            </a:xfrm>
            <a:prstGeom prst="rect">
              <a:avLst/>
            </a:prstGeom>
            <a:noFill/>
          </p:spPr>
          <p:txBody>
            <a:bodyPr wrap="none" rtlCol="0">
              <a:spAutoFit/>
            </a:bodyPr>
            <a:lstStyle/>
            <a:p>
              <a:r>
                <a:rPr lang="en-US" sz="1600" dirty="0" smtClean="0">
                  <a:solidFill>
                    <a:srgbClr val="FF0000"/>
                  </a:solidFill>
                </a:rPr>
                <a:t>16%</a:t>
              </a:r>
              <a:endParaRPr lang="en-US" sz="1600" dirty="0">
                <a:solidFill>
                  <a:srgbClr val="FF0000"/>
                </a:solidFill>
              </a:endParaRPr>
            </a:p>
          </p:txBody>
        </p:sp>
        <p:sp>
          <p:nvSpPr>
            <p:cNvPr id="15" name="Oval 14"/>
            <p:cNvSpPr/>
            <p:nvPr/>
          </p:nvSpPr>
          <p:spPr bwMode="auto">
            <a:xfrm>
              <a:off x="5034302" y="4027714"/>
              <a:ext cx="143691" cy="130628"/>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1293223" y="5434150"/>
              <a:ext cx="143691" cy="130628"/>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1110343" y="5371795"/>
              <a:ext cx="1763486" cy="36933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7812" y="222250"/>
            <a:ext cx="8866187" cy="885825"/>
          </a:xfrm>
        </p:spPr>
        <p:txBody>
          <a:bodyPr/>
          <a:lstStyle/>
          <a:p>
            <a:r>
              <a:rPr lang="en-US" sz="2800" dirty="0" smtClean="0"/>
              <a:t>What Changed in the Past Year? Offshore Use Occurs More Often in 47% of US Organizations</a:t>
            </a:r>
          </a:p>
        </p:txBody>
      </p:sp>
      <p:pic>
        <p:nvPicPr>
          <p:cNvPr id="12291" name="Picture 4"/>
          <p:cNvPicPr>
            <a:picLocks noChangeAspect="1" noChangeArrowheads="1"/>
          </p:cNvPicPr>
          <p:nvPr/>
        </p:nvPicPr>
        <p:blipFill>
          <a:blip r:embed="rId3" cstate="print"/>
          <a:srcRect/>
          <a:stretch>
            <a:fillRect/>
          </a:stretch>
        </p:blipFill>
        <p:spPr bwMode="auto">
          <a:xfrm>
            <a:off x="288925" y="1347788"/>
            <a:ext cx="8855075" cy="4684712"/>
          </a:xfrm>
          <a:prstGeom prst="rect">
            <a:avLst/>
          </a:prstGeom>
          <a:noFill/>
          <a:ln w="9525">
            <a:noFill/>
            <a:miter lim="800000"/>
            <a:headEnd/>
            <a:tailEnd/>
          </a:ln>
        </p:spPr>
      </p:pic>
      <p:sp>
        <p:nvSpPr>
          <p:cNvPr id="12292" name="TextBox 5"/>
          <p:cNvSpPr txBox="1">
            <a:spLocks noChangeArrowheads="1"/>
          </p:cNvSpPr>
          <p:nvPr/>
        </p:nvSpPr>
        <p:spPr bwMode="auto">
          <a:xfrm>
            <a:off x="312254" y="6224588"/>
            <a:ext cx="4790030" cy="566309"/>
          </a:xfrm>
          <a:prstGeom prst="rect">
            <a:avLst/>
          </a:prstGeom>
          <a:noFill/>
          <a:ln w="9525">
            <a:noFill/>
            <a:miter lim="800000"/>
            <a:headEnd/>
            <a:tailEnd/>
          </a:ln>
        </p:spPr>
        <p:txBody>
          <a:bodyPr wrap="none">
            <a:spAutoFit/>
          </a:bodyPr>
          <a:lstStyle/>
          <a:p>
            <a:pPr algn="l"/>
            <a:r>
              <a:rPr lang="en-US" sz="1400" dirty="0">
                <a:solidFill>
                  <a:srgbClr val="00529B"/>
                </a:solidFill>
              </a:rPr>
              <a:t>N = </a:t>
            </a:r>
            <a:r>
              <a:rPr lang="en-US" sz="1400" dirty="0" smtClean="0">
                <a:solidFill>
                  <a:srgbClr val="00529B"/>
                </a:solidFill>
              </a:rPr>
              <a:t>1073</a:t>
            </a:r>
          </a:p>
          <a:p>
            <a:pPr algn="l"/>
            <a:r>
              <a:rPr lang="en-US" sz="1400" dirty="0" smtClean="0">
                <a:solidFill>
                  <a:srgbClr val="00529B"/>
                </a:solidFill>
              </a:rPr>
              <a:t>Survey: Q4 2009, Economic Impact on IT Services Buying</a:t>
            </a:r>
            <a:endParaRPr lang="en-US" sz="1400" dirty="0">
              <a:solidFill>
                <a:srgbClr val="00529B"/>
              </a:solidFill>
            </a:endParaRPr>
          </a:p>
        </p:txBody>
      </p:sp>
      <p:sp>
        <p:nvSpPr>
          <p:cNvPr id="12293" name="Oval 6"/>
          <p:cNvSpPr>
            <a:spLocks noChangeArrowheads="1"/>
          </p:cNvSpPr>
          <p:nvPr/>
        </p:nvSpPr>
        <p:spPr bwMode="auto">
          <a:xfrm>
            <a:off x="673100" y="2743200"/>
            <a:ext cx="3352800" cy="401638"/>
          </a:xfrm>
          <a:prstGeom prst="ellipse">
            <a:avLst/>
          </a:prstGeom>
          <a:noFill/>
          <a:ln w="57150" cmpd="thickThin" algn="ctr">
            <a:solidFill>
              <a:srgbClr val="FF3300"/>
            </a:solidFill>
            <a:prstDash val="sysDash"/>
            <a:round/>
            <a:headEnd/>
            <a:tailEnd/>
          </a:ln>
        </p:spPr>
        <p:txBody>
          <a:bodyPr wrap="none" tIns="91440" bIns="91440" anchor="ctr">
            <a:spAutoFit/>
          </a:bodyPr>
          <a:lstStyle/>
          <a:p>
            <a:endParaRPr lang="en-US"/>
          </a:p>
        </p:txBody>
      </p:sp>
      <p:grpSp>
        <p:nvGrpSpPr>
          <p:cNvPr id="2" name="Group 15"/>
          <p:cNvGrpSpPr/>
          <p:nvPr/>
        </p:nvGrpSpPr>
        <p:grpSpPr>
          <a:xfrm>
            <a:off x="496389" y="2852059"/>
            <a:ext cx="6426923" cy="2610393"/>
            <a:chOff x="496389" y="2852059"/>
            <a:chExt cx="6426923" cy="2610393"/>
          </a:xfrm>
        </p:grpSpPr>
        <p:grpSp>
          <p:nvGrpSpPr>
            <p:cNvPr id="3" name="Group 11"/>
            <p:cNvGrpSpPr/>
            <p:nvPr/>
          </p:nvGrpSpPr>
          <p:grpSpPr>
            <a:xfrm>
              <a:off x="5016135" y="2852059"/>
              <a:ext cx="1907177" cy="313932"/>
              <a:chOff x="5016135" y="2852059"/>
              <a:chExt cx="1907177" cy="313932"/>
            </a:xfrm>
          </p:grpSpPr>
          <p:sp>
            <p:nvSpPr>
              <p:cNvPr id="6" name="TextBox 5"/>
              <p:cNvSpPr txBox="1"/>
              <p:nvPr/>
            </p:nvSpPr>
            <p:spPr>
              <a:xfrm>
                <a:off x="6328277" y="2852059"/>
                <a:ext cx="595035" cy="313932"/>
              </a:xfrm>
              <a:prstGeom prst="rect">
                <a:avLst/>
              </a:prstGeom>
              <a:noFill/>
            </p:spPr>
            <p:txBody>
              <a:bodyPr wrap="none" rtlCol="0">
                <a:spAutoFit/>
              </a:bodyPr>
              <a:lstStyle/>
              <a:p>
                <a:r>
                  <a:rPr lang="en-US" sz="1600" dirty="0" smtClean="0">
                    <a:solidFill>
                      <a:srgbClr val="FF0000"/>
                    </a:solidFill>
                  </a:rPr>
                  <a:t>47%</a:t>
                </a:r>
                <a:endParaRPr lang="en-US" sz="1600" dirty="0">
                  <a:solidFill>
                    <a:srgbClr val="FF0000"/>
                  </a:solidFill>
                </a:endParaRPr>
              </a:p>
            </p:txBody>
          </p:sp>
          <p:cxnSp>
            <p:nvCxnSpPr>
              <p:cNvPr id="10" name="Straight Arrow Connector 9"/>
              <p:cNvCxnSpPr/>
              <p:nvPr/>
            </p:nvCxnSpPr>
            <p:spPr bwMode="auto">
              <a:xfrm>
                <a:off x="5016135" y="2965269"/>
                <a:ext cx="1058091" cy="1588"/>
              </a:xfrm>
              <a:prstGeom prst="straightConnector1">
                <a:avLst/>
              </a:prstGeom>
              <a:solidFill>
                <a:srgbClr val="00529B"/>
              </a:solidFill>
              <a:ln w="12700" cap="flat" cmpd="sng" algn="ctr">
                <a:solidFill>
                  <a:srgbClr val="FF0000"/>
                </a:solidFill>
                <a:prstDash val="solid"/>
                <a:round/>
                <a:headEnd type="none" w="med" len="med"/>
                <a:tailEnd type="arrow"/>
              </a:ln>
              <a:effectLst/>
            </p:spPr>
          </p:cxnSp>
          <p:sp>
            <p:nvSpPr>
              <p:cNvPr id="11" name="Oval 10"/>
              <p:cNvSpPr/>
              <p:nvPr/>
            </p:nvSpPr>
            <p:spPr bwMode="auto">
              <a:xfrm>
                <a:off x="6183832" y="2908663"/>
                <a:ext cx="143691" cy="130628"/>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3" name="TextBox 12"/>
            <p:cNvSpPr txBox="1"/>
            <p:nvPr/>
          </p:nvSpPr>
          <p:spPr>
            <a:xfrm>
              <a:off x="743633" y="5129350"/>
              <a:ext cx="1146468" cy="286232"/>
            </a:xfrm>
            <a:prstGeom prst="rect">
              <a:avLst/>
            </a:prstGeom>
            <a:noFill/>
          </p:spPr>
          <p:txBody>
            <a:bodyPr wrap="none" rtlCol="0">
              <a:spAutoFit/>
            </a:bodyPr>
            <a:lstStyle/>
            <a:p>
              <a:pPr>
                <a:spcBef>
                  <a:spcPts val="0"/>
                </a:spcBef>
                <a:spcAft>
                  <a:spcPts val="0"/>
                </a:spcAft>
              </a:pPr>
              <a:r>
                <a:rPr lang="en-US" sz="1400" b="1" dirty="0" smtClean="0">
                  <a:solidFill>
                    <a:srgbClr val="FF0000"/>
                  </a:solidFill>
                </a:rPr>
                <a:t>= US Buyer</a:t>
              </a:r>
            </a:p>
          </p:txBody>
        </p:sp>
        <p:sp>
          <p:nvSpPr>
            <p:cNvPr id="14" name="Oval 13"/>
            <p:cNvSpPr/>
            <p:nvPr/>
          </p:nvSpPr>
          <p:spPr bwMode="auto">
            <a:xfrm>
              <a:off x="609600" y="5181601"/>
              <a:ext cx="143691" cy="130628"/>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496389" y="5093120"/>
              <a:ext cx="1371600" cy="36933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reeform 2"/>
          <p:cNvSpPr>
            <a:spLocks/>
          </p:cNvSpPr>
          <p:nvPr/>
        </p:nvSpPr>
        <p:spPr bwMode="gray">
          <a:xfrm>
            <a:off x="1181100" y="2062163"/>
            <a:ext cx="7178675" cy="4222750"/>
          </a:xfrm>
          <a:custGeom>
            <a:avLst/>
            <a:gdLst>
              <a:gd name="T0" fmla="*/ 0 w 2587"/>
              <a:gd name="T1" fmla="*/ 2147483647 h 2380"/>
              <a:gd name="T2" fmla="*/ 2147483647 w 2587"/>
              <a:gd name="T3" fmla="*/ 2147483647 h 2380"/>
              <a:gd name="T4" fmla="*/ 2147483647 w 2587"/>
              <a:gd name="T5" fmla="*/ 2147483647 h 2380"/>
              <a:gd name="T6" fmla="*/ 2147483647 w 2587"/>
              <a:gd name="T7" fmla="*/ 2147483647 h 2380"/>
              <a:gd name="T8" fmla="*/ 2147483647 w 2587"/>
              <a:gd name="T9" fmla="*/ 2147483647 h 2380"/>
              <a:gd name="T10" fmla="*/ 2147483647 w 2587"/>
              <a:gd name="T11" fmla="*/ 2147483647 h 2380"/>
              <a:gd name="T12" fmla="*/ 2147483647 w 2587"/>
              <a:gd name="T13" fmla="*/ 2147483647 h 2380"/>
              <a:gd name="T14" fmla="*/ 2147483647 w 2587"/>
              <a:gd name="T15" fmla="*/ 1649560278 h 2380"/>
              <a:gd name="T16" fmla="*/ 2147483647 w 2587"/>
              <a:gd name="T17" fmla="*/ 1016808064 h 2380"/>
              <a:gd name="T18" fmla="*/ 2147483647 w 2587"/>
              <a:gd name="T19" fmla="*/ 412390513 h 2380"/>
              <a:gd name="T20" fmla="*/ 2147483647 w 2587"/>
              <a:gd name="T21" fmla="*/ 94440551 h 2380"/>
              <a:gd name="T22" fmla="*/ 2147483647 w 2587"/>
              <a:gd name="T23" fmla="*/ 9444411 h 2380"/>
              <a:gd name="T24" fmla="*/ 2147483647 w 2587"/>
              <a:gd name="T25" fmla="*/ 37775868 h 2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7"/>
              <a:gd name="T40" fmla="*/ 0 h 2380"/>
              <a:gd name="T41" fmla="*/ 2587 w 2587"/>
              <a:gd name="T42" fmla="*/ 2380 h 2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7" h="2380">
                <a:moveTo>
                  <a:pt x="0" y="2380"/>
                </a:moveTo>
                <a:cubicBezTo>
                  <a:pt x="124" y="2364"/>
                  <a:pt x="249" y="2349"/>
                  <a:pt x="356" y="2316"/>
                </a:cubicBezTo>
                <a:cubicBezTo>
                  <a:pt x="463" y="2283"/>
                  <a:pt x="561" y="2240"/>
                  <a:pt x="640" y="2179"/>
                </a:cubicBezTo>
                <a:cubicBezTo>
                  <a:pt x="719" y="2118"/>
                  <a:pt x="770" y="2044"/>
                  <a:pt x="832" y="1950"/>
                </a:cubicBezTo>
                <a:cubicBezTo>
                  <a:pt x="894" y="1856"/>
                  <a:pt x="958" y="1734"/>
                  <a:pt x="1014" y="1612"/>
                </a:cubicBezTo>
                <a:cubicBezTo>
                  <a:pt x="1070" y="1490"/>
                  <a:pt x="1121" y="1350"/>
                  <a:pt x="1170" y="1219"/>
                </a:cubicBezTo>
                <a:cubicBezTo>
                  <a:pt x="1219" y="1088"/>
                  <a:pt x="1258" y="941"/>
                  <a:pt x="1307" y="825"/>
                </a:cubicBezTo>
                <a:cubicBezTo>
                  <a:pt x="1356" y="709"/>
                  <a:pt x="1410" y="608"/>
                  <a:pt x="1462" y="524"/>
                </a:cubicBezTo>
                <a:cubicBezTo>
                  <a:pt x="1514" y="440"/>
                  <a:pt x="1548" y="388"/>
                  <a:pt x="1618" y="323"/>
                </a:cubicBezTo>
                <a:cubicBezTo>
                  <a:pt x="1688" y="258"/>
                  <a:pt x="1787" y="180"/>
                  <a:pt x="1883" y="131"/>
                </a:cubicBezTo>
                <a:cubicBezTo>
                  <a:pt x="1979" y="82"/>
                  <a:pt x="2101" y="51"/>
                  <a:pt x="2194" y="30"/>
                </a:cubicBezTo>
                <a:cubicBezTo>
                  <a:pt x="2287" y="9"/>
                  <a:pt x="2376" y="6"/>
                  <a:pt x="2441" y="3"/>
                </a:cubicBezTo>
                <a:cubicBezTo>
                  <a:pt x="2506" y="0"/>
                  <a:pt x="2569" y="1"/>
                  <a:pt x="2587" y="12"/>
                </a:cubicBezTo>
              </a:path>
            </a:pathLst>
          </a:custGeom>
          <a:noFill/>
          <a:ln w="57150" cap="flat" cmpd="sng">
            <a:solidFill>
              <a:schemeClr val="accent6">
                <a:lumMod val="50000"/>
              </a:schemeClr>
            </a:solidFill>
            <a:prstDash val="solid"/>
            <a:round/>
            <a:headEnd/>
            <a:tailEnd/>
          </a:ln>
        </p:spPr>
        <p:txBody>
          <a:bodyPr anchor="ctr">
            <a:spAutoFit/>
          </a:bodyPr>
          <a:lstStyle/>
          <a:p>
            <a:pPr>
              <a:defRPr/>
            </a:pPr>
            <a:endParaRPr lang="en-US"/>
          </a:p>
        </p:txBody>
      </p:sp>
      <p:grpSp>
        <p:nvGrpSpPr>
          <p:cNvPr id="2" name="Group 3"/>
          <p:cNvGrpSpPr>
            <a:grpSpLocks/>
          </p:cNvGrpSpPr>
          <p:nvPr/>
        </p:nvGrpSpPr>
        <p:grpSpPr bwMode="auto">
          <a:xfrm>
            <a:off x="900113" y="1714500"/>
            <a:ext cx="8047037" cy="4621213"/>
            <a:chOff x="567" y="1116"/>
            <a:chExt cx="4493" cy="2911"/>
          </a:xfrm>
        </p:grpSpPr>
        <p:sp>
          <p:nvSpPr>
            <p:cNvPr id="15391" name="Line 4"/>
            <p:cNvSpPr>
              <a:spLocks noChangeShapeType="1"/>
            </p:cNvSpPr>
            <p:nvPr/>
          </p:nvSpPr>
          <p:spPr bwMode="gray">
            <a:xfrm>
              <a:off x="567" y="1116"/>
              <a:ext cx="0" cy="2907"/>
            </a:xfrm>
            <a:prstGeom prst="line">
              <a:avLst/>
            </a:prstGeom>
            <a:noFill/>
            <a:ln w="19050">
              <a:solidFill>
                <a:schemeClr val="tx1"/>
              </a:solidFill>
              <a:round/>
              <a:headEnd type="triangle" w="lg" len="med"/>
              <a:tailEnd/>
            </a:ln>
          </p:spPr>
          <p:txBody>
            <a:bodyPr anchor="ctr">
              <a:spAutoFit/>
            </a:bodyPr>
            <a:lstStyle/>
            <a:p>
              <a:endParaRPr lang="en-US"/>
            </a:p>
          </p:txBody>
        </p:sp>
        <p:sp>
          <p:nvSpPr>
            <p:cNvPr id="15392" name="Line 5"/>
            <p:cNvSpPr>
              <a:spLocks noChangeShapeType="1"/>
            </p:cNvSpPr>
            <p:nvPr/>
          </p:nvSpPr>
          <p:spPr bwMode="gray">
            <a:xfrm rot="5400000">
              <a:off x="2820" y="1787"/>
              <a:ext cx="0" cy="4480"/>
            </a:xfrm>
            <a:prstGeom prst="line">
              <a:avLst/>
            </a:prstGeom>
            <a:noFill/>
            <a:ln w="19050">
              <a:solidFill>
                <a:schemeClr val="tx1"/>
              </a:solidFill>
              <a:round/>
              <a:headEnd type="triangle" w="lg" len="med"/>
              <a:tailEnd/>
            </a:ln>
          </p:spPr>
          <p:txBody>
            <a:bodyPr anchor="ctr">
              <a:spAutoFit/>
            </a:bodyPr>
            <a:lstStyle/>
            <a:p>
              <a:endParaRPr lang="en-US"/>
            </a:p>
          </p:txBody>
        </p:sp>
      </p:grpSp>
      <p:sp>
        <p:nvSpPr>
          <p:cNvPr id="15364" name="Text Box 6"/>
          <p:cNvSpPr txBox="1">
            <a:spLocks noChangeArrowheads="1"/>
          </p:cNvSpPr>
          <p:nvPr/>
        </p:nvSpPr>
        <p:spPr bwMode="gray">
          <a:xfrm>
            <a:off x="85725" y="1177925"/>
            <a:ext cx="1344613" cy="461963"/>
          </a:xfrm>
          <a:prstGeom prst="rect">
            <a:avLst/>
          </a:prstGeom>
          <a:noFill/>
          <a:ln w="12700" algn="ctr">
            <a:noFill/>
            <a:miter lim="800000"/>
            <a:headEnd/>
            <a:tailEnd/>
          </a:ln>
        </p:spPr>
        <p:txBody>
          <a:bodyPr wrap="none">
            <a:spAutoFit/>
          </a:bodyPr>
          <a:lstStyle/>
          <a:p>
            <a:pPr algn="l">
              <a:lnSpc>
                <a:spcPct val="100000"/>
              </a:lnSpc>
              <a:spcBef>
                <a:spcPct val="50000"/>
              </a:spcBef>
              <a:spcAft>
                <a:spcPct val="0"/>
              </a:spcAft>
            </a:pPr>
            <a:r>
              <a:rPr lang="en-US" b="1">
                <a:solidFill>
                  <a:srgbClr val="336699"/>
                </a:solidFill>
              </a:rPr>
              <a:t>Growth </a:t>
            </a:r>
          </a:p>
        </p:txBody>
      </p:sp>
      <p:sp>
        <p:nvSpPr>
          <p:cNvPr id="15365" name="Text Box 7"/>
          <p:cNvSpPr txBox="1">
            <a:spLocks noChangeArrowheads="1"/>
          </p:cNvSpPr>
          <p:nvPr/>
        </p:nvSpPr>
        <p:spPr bwMode="gray">
          <a:xfrm>
            <a:off x="3287713" y="6351588"/>
            <a:ext cx="661987" cy="304800"/>
          </a:xfrm>
          <a:prstGeom prst="rect">
            <a:avLst/>
          </a:prstGeom>
          <a:noFill/>
          <a:ln w="12700" algn="ctr">
            <a:noFill/>
            <a:miter lim="800000"/>
            <a:headEnd/>
            <a:tailEnd/>
          </a:ln>
        </p:spPr>
        <p:txBody>
          <a:bodyPr wrap="none" lIns="0" tIns="0" rIns="0" bIns="0">
            <a:spAutoFit/>
          </a:bodyPr>
          <a:lstStyle/>
          <a:p>
            <a:pPr algn="l">
              <a:lnSpc>
                <a:spcPct val="100000"/>
              </a:lnSpc>
              <a:spcBef>
                <a:spcPct val="50000"/>
              </a:spcBef>
              <a:spcAft>
                <a:spcPct val="0"/>
              </a:spcAft>
            </a:pPr>
            <a:r>
              <a:rPr lang="en-US" sz="2000" b="1">
                <a:solidFill>
                  <a:srgbClr val="336699"/>
                </a:solidFill>
              </a:rPr>
              <a:t>Time </a:t>
            </a:r>
          </a:p>
        </p:txBody>
      </p:sp>
      <p:sp>
        <p:nvSpPr>
          <p:cNvPr id="15366" name="Rectangle 34"/>
          <p:cNvSpPr>
            <a:spLocks noGrp="1" noChangeArrowheads="1"/>
          </p:cNvSpPr>
          <p:nvPr>
            <p:ph type="title"/>
          </p:nvPr>
        </p:nvSpPr>
        <p:spPr/>
        <p:txBody>
          <a:bodyPr/>
          <a:lstStyle/>
          <a:p>
            <a:pPr eaLnBrk="1" hangingPunct="1"/>
            <a:r>
              <a:rPr lang="en-GB" dirty="0" smtClean="0"/>
              <a:t>Buyer Adoption: How Global Services Delivery Has Evolved</a:t>
            </a:r>
            <a:endParaRPr lang="en-US" dirty="0" smtClean="0"/>
          </a:p>
        </p:txBody>
      </p:sp>
      <p:sp>
        <p:nvSpPr>
          <p:cNvPr id="15367" name="Line 9"/>
          <p:cNvSpPr>
            <a:spLocks noChangeShapeType="1"/>
          </p:cNvSpPr>
          <p:nvPr/>
        </p:nvSpPr>
        <p:spPr bwMode="gray">
          <a:xfrm>
            <a:off x="2640013" y="1817688"/>
            <a:ext cx="0" cy="4181475"/>
          </a:xfrm>
          <a:prstGeom prst="line">
            <a:avLst/>
          </a:prstGeom>
          <a:noFill/>
          <a:ln w="19050">
            <a:solidFill>
              <a:schemeClr val="bg2"/>
            </a:solidFill>
            <a:prstDash val="dash"/>
            <a:round/>
            <a:headEnd/>
            <a:tailEnd/>
          </a:ln>
        </p:spPr>
        <p:txBody>
          <a:bodyPr wrap="none" anchor="ctr">
            <a:spAutoFit/>
          </a:bodyPr>
          <a:lstStyle/>
          <a:p>
            <a:endParaRPr lang="en-US"/>
          </a:p>
        </p:txBody>
      </p:sp>
      <p:sp>
        <p:nvSpPr>
          <p:cNvPr id="15368" name="Line 10"/>
          <p:cNvSpPr>
            <a:spLocks noChangeShapeType="1"/>
          </p:cNvSpPr>
          <p:nvPr/>
        </p:nvSpPr>
        <p:spPr bwMode="gray">
          <a:xfrm flipH="1">
            <a:off x="4916488" y="1847850"/>
            <a:ext cx="14287" cy="1481138"/>
          </a:xfrm>
          <a:prstGeom prst="line">
            <a:avLst/>
          </a:prstGeom>
          <a:noFill/>
          <a:ln w="19050">
            <a:solidFill>
              <a:schemeClr val="bg2"/>
            </a:solidFill>
            <a:prstDash val="dash"/>
            <a:round/>
            <a:headEnd/>
            <a:tailEnd/>
          </a:ln>
        </p:spPr>
        <p:txBody>
          <a:bodyPr anchor="ctr">
            <a:spAutoFit/>
          </a:bodyPr>
          <a:lstStyle/>
          <a:p>
            <a:endParaRPr lang="en-US"/>
          </a:p>
        </p:txBody>
      </p:sp>
      <p:sp>
        <p:nvSpPr>
          <p:cNvPr id="15369" name="Line 11"/>
          <p:cNvSpPr>
            <a:spLocks noChangeShapeType="1"/>
          </p:cNvSpPr>
          <p:nvPr/>
        </p:nvSpPr>
        <p:spPr bwMode="gray">
          <a:xfrm>
            <a:off x="8331200" y="1398588"/>
            <a:ext cx="7938" cy="657225"/>
          </a:xfrm>
          <a:prstGeom prst="line">
            <a:avLst/>
          </a:prstGeom>
          <a:noFill/>
          <a:ln w="19050">
            <a:solidFill>
              <a:schemeClr val="bg2"/>
            </a:solidFill>
            <a:prstDash val="dash"/>
            <a:round/>
            <a:headEnd/>
            <a:tailEnd/>
          </a:ln>
        </p:spPr>
        <p:txBody>
          <a:bodyPr anchor="ctr">
            <a:spAutoFit/>
          </a:bodyPr>
          <a:lstStyle/>
          <a:p>
            <a:endParaRPr lang="en-US"/>
          </a:p>
        </p:txBody>
      </p:sp>
      <p:sp>
        <p:nvSpPr>
          <p:cNvPr id="15370" name="Text Box 12"/>
          <p:cNvSpPr txBox="1">
            <a:spLocks noChangeArrowheads="1"/>
          </p:cNvSpPr>
          <p:nvPr/>
        </p:nvSpPr>
        <p:spPr bwMode="gray">
          <a:xfrm>
            <a:off x="2366963" y="1177925"/>
            <a:ext cx="1433512" cy="461963"/>
          </a:xfrm>
          <a:prstGeom prst="rect">
            <a:avLst/>
          </a:prstGeom>
          <a:noFill/>
          <a:ln w="12700" algn="ctr">
            <a:noFill/>
            <a:miter lim="800000"/>
            <a:headEnd/>
            <a:tailEnd/>
          </a:ln>
        </p:spPr>
        <p:txBody>
          <a:bodyPr wrap="none">
            <a:spAutoFit/>
          </a:bodyPr>
          <a:lstStyle/>
          <a:p>
            <a:pPr algn="l">
              <a:lnSpc>
                <a:spcPct val="100000"/>
              </a:lnSpc>
              <a:spcBef>
                <a:spcPct val="50000"/>
              </a:spcBef>
              <a:spcAft>
                <a:spcPct val="0"/>
              </a:spcAft>
            </a:pPr>
            <a:r>
              <a:rPr lang="en-US" b="1">
                <a:solidFill>
                  <a:srgbClr val="336600"/>
                </a:solidFill>
              </a:rPr>
              <a:t>Creation</a:t>
            </a:r>
          </a:p>
        </p:txBody>
      </p:sp>
      <p:sp>
        <p:nvSpPr>
          <p:cNvPr id="15371" name="Text Box 13"/>
          <p:cNvSpPr txBox="1">
            <a:spLocks noChangeArrowheads="1"/>
          </p:cNvSpPr>
          <p:nvPr/>
        </p:nvSpPr>
        <p:spPr bwMode="gray">
          <a:xfrm>
            <a:off x="4652963" y="1177925"/>
            <a:ext cx="1260475" cy="461963"/>
          </a:xfrm>
          <a:prstGeom prst="rect">
            <a:avLst/>
          </a:prstGeom>
          <a:noFill/>
          <a:ln w="12700" algn="ctr">
            <a:noFill/>
            <a:miter lim="800000"/>
            <a:headEnd/>
            <a:tailEnd/>
          </a:ln>
        </p:spPr>
        <p:txBody>
          <a:bodyPr wrap="none">
            <a:spAutoFit/>
          </a:bodyPr>
          <a:lstStyle/>
          <a:p>
            <a:pPr algn="l">
              <a:lnSpc>
                <a:spcPct val="100000"/>
              </a:lnSpc>
              <a:spcBef>
                <a:spcPct val="50000"/>
              </a:spcBef>
              <a:spcAft>
                <a:spcPct val="0"/>
              </a:spcAft>
            </a:pPr>
            <a:r>
              <a:rPr lang="en-US" b="1">
                <a:solidFill>
                  <a:srgbClr val="0070C0"/>
                </a:solidFill>
              </a:rPr>
              <a:t>Growth</a:t>
            </a:r>
          </a:p>
        </p:txBody>
      </p:sp>
      <p:sp>
        <p:nvSpPr>
          <p:cNvPr id="15372" name="Text Box 14"/>
          <p:cNvSpPr txBox="1">
            <a:spLocks noChangeArrowheads="1"/>
          </p:cNvSpPr>
          <p:nvPr/>
        </p:nvSpPr>
        <p:spPr bwMode="gray">
          <a:xfrm>
            <a:off x="6765925" y="1177925"/>
            <a:ext cx="1382713" cy="461963"/>
          </a:xfrm>
          <a:prstGeom prst="rect">
            <a:avLst/>
          </a:prstGeom>
          <a:noFill/>
          <a:ln w="12700" algn="ctr">
            <a:noFill/>
            <a:miter lim="800000"/>
            <a:headEnd/>
            <a:tailEnd/>
          </a:ln>
        </p:spPr>
        <p:txBody>
          <a:bodyPr wrap="none">
            <a:spAutoFit/>
          </a:bodyPr>
          <a:lstStyle/>
          <a:p>
            <a:pPr algn="l">
              <a:lnSpc>
                <a:spcPct val="100000"/>
              </a:lnSpc>
              <a:spcBef>
                <a:spcPct val="50000"/>
              </a:spcBef>
              <a:spcAft>
                <a:spcPct val="0"/>
              </a:spcAft>
            </a:pPr>
            <a:r>
              <a:rPr lang="en-US" b="1">
                <a:solidFill>
                  <a:srgbClr val="AC0000"/>
                </a:solidFill>
              </a:rPr>
              <a:t>Maturity</a:t>
            </a:r>
          </a:p>
        </p:txBody>
      </p:sp>
      <p:sp>
        <p:nvSpPr>
          <p:cNvPr id="15373" name="Freeform 16"/>
          <p:cNvSpPr>
            <a:spLocks/>
          </p:cNvSpPr>
          <p:nvPr/>
        </p:nvSpPr>
        <p:spPr bwMode="gray">
          <a:xfrm>
            <a:off x="1430338" y="2252663"/>
            <a:ext cx="3303587" cy="3714750"/>
          </a:xfrm>
          <a:custGeom>
            <a:avLst/>
            <a:gdLst>
              <a:gd name="T0" fmla="*/ 0 w 2587"/>
              <a:gd name="T1" fmla="*/ 2147483647 h 2380"/>
              <a:gd name="T2" fmla="*/ 2147483647 w 2587"/>
              <a:gd name="T3" fmla="*/ 2147483647 h 2380"/>
              <a:gd name="T4" fmla="*/ 2147483647 w 2587"/>
              <a:gd name="T5" fmla="*/ 2147483647 h 2380"/>
              <a:gd name="T6" fmla="*/ 2147483647 w 2587"/>
              <a:gd name="T7" fmla="*/ 2147483647 h 2380"/>
              <a:gd name="T8" fmla="*/ 2147483647 w 2587"/>
              <a:gd name="T9" fmla="*/ 2147483647 h 2380"/>
              <a:gd name="T10" fmla="*/ 2147483647 w 2587"/>
              <a:gd name="T11" fmla="*/ 2147483647 h 2380"/>
              <a:gd name="T12" fmla="*/ 2147483647 w 2587"/>
              <a:gd name="T13" fmla="*/ 2147483647 h 2380"/>
              <a:gd name="T14" fmla="*/ 2147483647 w 2587"/>
              <a:gd name="T15" fmla="*/ 2147483647 h 2380"/>
              <a:gd name="T16" fmla="*/ 2147483647 w 2587"/>
              <a:gd name="T17" fmla="*/ 2147483647 h 2380"/>
              <a:gd name="T18" fmla="*/ 2147483647 w 2587"/>
              <a:gd name="T19" fmla="*/ 2147483647 h 2380"/>
              <a:gd name="T20" fmla="*/ 2147483647 w 2587"/>
              <a:gd name="T21" fmla="*/ 2147483647 h 2380"/>
              <a:gd name="T22" fmla="*/ 2147483647 w 2587"/>
              <a:gd name="T23" fmla="*/ 2147483647 h 2380"/>
              <a:gd name="T24" fmla="*/ 2147483647 w 2587"/>
              <a:gd name="T25" fmla="*/ 2147483647 h 2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7"/>
              <a:gd name="T40" fmla="*/ 0 h 2380"/>
              <a:gd name="T41" fmla="*/ 2587 w 2587"/>
              <a:gd name="T42" fmla="*/ 2380 h 2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7" h="2380">
                <a:moveTo>
                  <a:pt x="0" y="2380"/>
                </a:moveTo>
                <a:cubicBezTo>
                  <a:pt x="124" y="2364"/>
                  <a:pt x="249" y="2349"/>
                  <a:pt x="356" y="2316"/>
                </a:cubicBezTo>
                <a:cubicBezTo>
                  <a:pt x="463" y="2283"/>
                  <a:pt x="561" y="2240"/>
                  <a:pt x="640" y="2179"/>
                </a:cubicBezTo>
                <a:cubicBezTo>
                  <a:pt x="719" y="2118"/>
                  <a:pt x="770" y="2044"/>
                  <a:pt x="832" y="1950"/>
                </a:cubicBezTo>
                <a:cubicBezTo>
                  <a:pt x="894" y="1856"/>
                  <a:pt x="958" y="1734"/>
                  <a:pt x="1014" y="1612"/>
                </a:cubicBezTo>
                <a:cubicBezTo>
                  <a:pt x="1070" y="1490"/>
                  <a:pt x="1121" y="1350"/>
                  <a:pt x="1170" y="1219"/>
                </a:cubicBezTo>
                <a:cubicBezTo>
                  <a:pt x="1219" y="1088"/>
                  <a:pt x="1258" y="941"/>
                  <a:pt x="1307" y="825"/>
                </a:cubicBezTo>
                <a:cubicBezTo>
                  <a:pt x="1356" y="709"/>
                  <a:pt x="1410" y="608"/>
                  <a:pt x="1462" y="524"/>
                </a:cubicBezTo>
                <a:cubicBezTo>
                  <a:pt x="1514" y="440"/>
                  <a:pt x="1548" y="388"/>
                  <a:pt x="1618" y="323"/>
                </a:cubicBezTo>
                <a:cubicBezTo>
                  <a:pt x="1688" y="258"/>
                  <a:pt x="1787" y="180"/>
                  <a:pt x="1883" y="131"/>
                </a:cubicBezTo>
                <a:cubicBezTo>
                  <a:pt x="1979" y="82"/>
                  <a:pt x="2101" y="51"/>
                  <a:pt x="2194" y="30"/>
                </a:cubicBezTo>
                <a:cubicBezTo>
                  <a:pt x="2287" y="9"/>
                  <a:pt x="2376" y="6"/>
                  <a:pt x="2441" y="3"/>
                </a:cubicBezTo>
                <a:cubicBezTo>
                  <a:pt x="2506" y="0"/>
                  <a:pt x="2569" y="1"/>
                  <a:pt x="2587" y="12"/>
                </a:cubicBezTo>
              </a:path>
            </a:pathLst>
          </a:custGeom>
          <a:noFill/>
          <a:ln w="57150" cap="flat" cmpd="sng">
            <a:solidFill>
              <a:schemeClr val="hlink"/>
            </a:solidFill>
            <a:prstDash val="solid"/>
            <a:round/>
            <a:headEnd/>
            <a:tailEnd/>
          </a:ln>
        </p:spPr>
        <p:txBody>
          <a:bodyPr anchor="ctr">
            <a:spAutoFit/>
          </a:bodyPr>
          <a:lstStyle/>
          <a:p>
            <a:endParaRPr lang="en-US"/>
          </a:p>
        </p:txBody>
      </p:sp>
      <p:sp>
        <p:nvSpPr>
          <p:cNvPr id="10255" name="Freeform 17"/>
          <p:cNvSpPr>
            <a:spLocks/>
          </p:cNvSpPr>
          <p:nvPr/>
        </p:nvSpPr>
        <p:spPr bwMode="gray">
          <a:xfrm>
            <a:off x="2143125" y="2190750"/>
            <a:ext cx="3935413" cy="3562350"/>
          </a:xfrm>
          <a:custGeom>
            <a:avLst/>
            <a:gdLst>
              <a:gd name="T0" fmla="*/ 0 w 2587"/>
              <a:gd name="T1" fmla="*/ 2147483647 h 2380"/>
              <a:gd name="T2" fmla="*/ 823830938 w 2587"/>
              <a:gd name="T3" fmla="*/ 2147483647 h 2380"/>
              <a:gd name="T4" fmla="*/ 1481043140 w 2587"/>
              <a:gd name="T5" fmla="*/ 2147483647 h 2380"/>
              <a:gd name="T6" fmla="*/ 1925355588 w 2587"/>
              <a:gd name="T7" fmla="*/ 2147483647 h 2380"/>
              <a:gd name="T8" fmla="*/ 2147483647 w 2587"/>
              <a:gd name="T9" fmla="*/ 2147483647 h 2380"/>
              <a:gd name="T10" fmla="*/ 2147483647 w 2587"/>
              <a:gd name="T11" fmla="*/ 2147483647 h 2380"/>
              <a:gd name="T12" fmla="*/ 2147483647 w 2587"/>
              <a:gd name="T13" fmla="*/ 1848302836 h 2380"/>
              <a:gd name="T14" fmla="*/ 2147483647 w 2587"/>
              <a:gd name="T15" fmla="*/ 1173952877 h 2380"/>
              <a:gd name="T16" fmla="*/ 2147483647 w 2587"/>
              <a:gd name="T17" fmla="*/ 723638905 h 2380"/>
              <a:gd name="T18" fmla="*/ 2147483647 w 2587"/>
              <a:gd name="T19" fmla="*/ 293488219 h 2380"/>
              <a:gd name="T20" fmla="*/ 2147483647 w 2587"/>
              <a:gd name="T21" fmla="*/ 67211662 h 2380"/>
              <a:gd name="T22" fmla="*/ 2147483647 w 2587"/>
              <a:gd name="T23" fmla="*/ 6720568 h 2380"/>
              <a:gd name="T24" fmla="*/ 2147483647 w 2587"/>
              <a:gd name="T25" fmla="*/ 26883769 h 2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7"/>
              <a:gd name="T40" fmla="*/ 0 h 2380"/>
              <a:gd name="T41" fmla="*/ 2587 w 2587"/>
              <a:gd name="T42" fmla="*/ 2380 h 2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7" h="2380">
                <a:moveTo>
                  <a:pt x="0" y="2380"/>
                </a:moveTo>
                <a:cubicBezTo>
                  <a:pt x="124" y="2364"/>
                  <a:pt x="249" y="2349"/>
                  <a:pt x="356" y="2316"/>
                </a:cubicBezTo>
                <a:cubicBezTo>
                  <a:pt x="463" y="2283"/>
                  <a:pt x="561" y="2240"/>
                  <a:pt x="640" y="2179"/>
                </a:cubicBezTo>
                <a:cubicBezTo>
                  <a:pt x="719" y="2118"/>
                  <a:pt x="770" y="2044"/>
                  <a:pt x="832" y="1950"/>
                </a:cubicBezTo>
                <a:cubicBezTo>
                  <a:pt x="894" y="1856"/>
                  <a:pt x="958" y="1734"/>
                  <a:pt x="1014" y="1612"/>
                </a:cubicBezTo>
                <a:cubicBezTo>
                  <a:pt x="1070" y="1490"/>
                  <a:pt x="1121" y="1350"/>
                  <a:pt x="1170" y="1219"/>
                </a:cubicBezTo>
                <a:cubicBezTo>
                  <a:pt x="1219" y="1088"/>
                  <a:pt x="1258" y="941"/>
                  <a:pt x="1307" y="825"/>
                </a:cubicBezTo>
                <a:cubicBezTo>
                  <a:pt x="1356" y="709"/>
                  <a:pt x="1410" y="608"/>
                  <a:pt x="1462" y="524"/>
                </a:cubicBezTo>
                <a:cubicBezTo>
                  <a:pt x="1514" y="440"/>
                  <a:pt x="1548" y="388"/>
                  <a:pt x="1618" y="323"/>
                </a:cubicBezTo>
                <a:cubicBezTo>
                  <a:pt x="1688" y="258"/>
                  <a:pt x="1787" y="180"/>
                  <a:pt x="1883" y="131"/>
                </a:cubicBezTo>
                <a:cubicBezTo>
                  <a:pt x="1979" y="82"/>
                  <a:pt x="2101" y="51"/>
                  <a:pt x="2194" y="30"/>
                </a:cubicBezTo>
                <a:cubicBezTo>
                  <a:pt x="2287" y="9"/>
                  <a:pt x="2376" y="6"/>
                  <a:pt x="2441" y="3"/>
                </a:cubicBezTo>
                <a:cubicBezTo>
                  <a:pt x="2506" y="0"/>
                  <a:pt x="2569" y="1"/>
                  <a:pt x="2587" y="12"/>
                </a:cubicBezTo>
              </a:path>
            </a:pathLst>
          </a:custGeom>
          <a:noFill/>
          <a:ln w="57150" cap="flat" cmpd="sng">
            <a:solidFill>
              <a:schemeClr val="accent1">
                <a:lumMod val="50000"/>
              </a:schemeClr>
            </a:solidFill>
            <a:prstDash val="solid"/>
            <a:round/>
            <a:headEnd/>
            <a:tailEnd/>
          </a:ln>
        </p:spPr>
        <p:txBody>
          <a:bodyPr anchor="ctr">
            <a:spAutoFit/>
          </a:bodyPr>
          <a:lstStyle/>
          <a:p>
            <a:pPr>
              <a:defRPr/>
            </a:pPr>
            <a:endParaRPr lang="en-US"/>
          </a:p>
        </p:txBody>
      </p:sp>
      <p:sp>
        <p:nvSpPr>
          <p:cNvPr id="15375" name="Text Box 18"/>
          <p:cNvSpPr txBox="1">
            <a:spLocks noChangeArrowheads="1"/>
          </p:cNvSpPr>
          <p:nvPr/>
        </p:nvSpPr>
        <p:spPr bwMode="gray">
          <a:xfrm>
            <a:off x="3289300" y="2009775"/>
            <a:ext cx="1479550" cy="379413"/>
          </a:xfrm>
          <a:prstGeom prst="rect">
            <a:avLst/>
          </a:prstGeom>
          <a:solidFill>
            <a:srgbClr val="CDE678">
              <a:alpha val="79999"/>
            </a:srgbClr>
          </a:solidFill>
          <a:ln w="12700">
            <a:solidFill>
              <a:srgbClr val="009900"/>
            </a:solidFill>
            <a:miter lim="800000"/>
            <a:headEnd/>
            <a:tailEnd type="none" w="lg" len="lg"/>
          </a:ln>
        </p:spPr>
        <p:txBody>
          <a:bodyPr wrap="none">
            <a:spAutoFit/>
          </a:bodyPr>
          <a:lstStyle/>
          <a:p>
            <a:pPr>
              <a:lnSpc>
                <a:spcPct val="100000"/>
              </a:lnSpc>
              <a:spcBef>
                <a:spcPct val="50000"/>
              </a:spcBef>
              <a:spcAft>
                <a:spcPct val="0"/>
              </a:spcAft>
            </a:pPr>
            <a:r>
              <a:rPr lang="en-US" sz="1800" b="1"/>
              <a:t>II - Offshore</a:t>
            </a:r>
          </a:p>
        </p:txBody>
      </p:sp>
      <p:sp>
        <p:nvSpPr>
          <p:cNvPr id="15376" name="Text Box 19"/>
          <p:cNvSpPr txBox="1">
            <a:spLocks noChangeArrowheads="1"/>
          </p:cNvSpPr>
          <p:nvPr/>
        </p:nvSpPr>
        <p:spPr bwMode="gray">
          <a:xfrm>
            <a:off x="5226050" y="1857375"/>
            <a:ext cx="1301750" cy="654050"/>
          </a:xfrm>
          <a:prstGeom prst="rect">
            <a:avLst/>
          </a:prstGeom>
          <a:solidFill>
            <a:srgbClr val="B9D0DC">
              <a:alpha val="79999"/>
            </a:srgbClr>
          </a:solidFill>
          <a:ln w="12700">
            <a:solidFill>
              <a:srgbClr val="00529B"/>
            </a:solidFill>
            <a:miter lim="800000"/>
            <a:headEnd/>
            <a:tailEnd type="none" w="lg" len="lg"/>
          </a:ln>
        </p:spPr>
        <p:txBody>
          <a:bodyPr wrap="none">
            <a:spAutoFit/>
          </a:bodyPr>
          <a:lstStyle/>
          <a:p>
            <a:pPr>
              <a:lnSpc>
                <a:spcPct val="100000"/>
              </a:lnSpc>
              <a:spcBef>
                <a:spcPct val="50000"/>
              </a:spcBef>
              <a:spcAft>
                <a:spcPct val="0"/>
              </a:spcAft>
            </a:pPr>
            <a:r>
              <a:rPr lang="en-US" sz="1800" b="1"/>
              <a:t>III - Global</a:t>
            </a:r>
            <a:br>
              <a:rPr lang="en-US" sz="1800" b="1"/>
            </a:br>
            <a:r>
              <a:rPr lang="en-US" sz="1800" b="1"/>
              <a:t>Sourcing</a:t>
            </a:r>
          </a:p>
        </p:txBody>
      </p:sp>
      <p:sp>
        <p:nvSpPr>
          <p:cNvPr id="10258" name="Text Box 20"/>
          <p:cNvSpPr txBox="1">
            <a:spLocks noChangeArrowheads="1"/>
          </p:cNvSpPr>
          <p:nvPr/>
        </p:nvSpPr>
        <p:spPr bwMode="gray">
          <a:xfrm>
            <a:off x="7369175" y="1873250"/>
            <a:ext cx="1327150" cy="654050"/>
          </a:xfrm>
          <a:prstGeom prst="rect">
            <a:avLst/>
          </a:prstGeom>
          <a:solidFill>
            <a:schemeClr val="accent2">
              <a:lumMod val="40000"/>
              <a:lumOff val="60000"/>
              <a:alpha val="79999"/>
            </a:schemeClr>
          </a:solidFill>
          <a:ln w="12700">
            <a:solidFill>
              <a:schemeClr val="accent6"/>
            </a:solidFill>
            <a:miter lim="800000"/>
            <a:headEnd/>
            <a:tailEnd type="none" w="lg" len="lg"/>
          </a:ln>
        </p:spPr>
        <p:txBody>
          <a:bodyPr wrap="none">
            <a:spAutoFit/>
          </a:bodyPr>
          <a:lstStyle/>
          <a:p>
            <a:pPr>
              <a:lnSpc>
                <a:spcPct val="100000"/>
              </a:lnSpc>
              <a:spcBef>
                <a:spcPct val="50000"/>
              </a:spcBef>
              <a:spcAft>
                <a:spcPct val="0"/>
              </a:spcAft>
              <a:defRPr/>
            </a:pPr>
            <a:r>
              <a:rPr lang="en-US" sz="1800" b="1"/>
              <a:t>IV - "Just"</a:t>
            </a:r>
            <a:br>
              <a:rPr lang="en-US" sz="1800" b="1"/>
            </a:br>
            <a:r>
              <a:rPr lang="en-US" sz="1800" b="1"/>
              <a:t>Sourcing?</a:t>
            </a:r>
          </a:p>
        </p:txBody>
      </p:sp>
      <p:sp>
        <p:nvSpPr>
          <p:cNvPr id="10259" name="AutoShape 21"/>
          <p:cNvSpPr>
            <a:spLocks noChangeArrowheads="1"/>
          </p:cNvSpPr>
          <p:nvPr/>
        </p:nvSpPr>
        <p:spPr bwMode="gray">
          <a:xfrm>
            <a:off x="6856413" y="2538413"/>
            <a:ext cx="2287587" cy="1685925"/>
          </a:xfrm>
          <a:prstGeom prst="irregularSeal1">
            <a:avLst/>
          </a:prstGeom>
          <a:solidFill>
            <a:schemeClr val="accent2">
              <a:lumMod val="40000"/>
              <a:lumOff val="60000"/>
              <a:alpha val="50195"/>
            </a:schemeClr>
          </a:solidFill>
          <a:ln w="12700">
            <a:solidFill>
              <a:schemeClr val="tx1"/>
            </a:solidFill>
            <a:miter lim="800000"/>
            <a:headEnd/>
            <a:tailEnd type="none" w="lg" len="lg"/>
          </a:ln>
        </p:spPr>
        <p:txBody>
          <a:bodyPr anchor="ctr">
            <a:spAutoFit/>
          </a:bodyPr>
          <a:lstStyle/>
          <a:p>
            <a:pPr>
              <a:lnSpc>
                <a:spcPct val="100000"/>
              </a:lnSpc>
              <a:spcBef>
                <a:spcPct val="50000"/>
              </a:spcBef>
              <a:spcAft>
                <a:spcPct val="0"/>
              </a:spcAft>
              <a:defRPr/>
            </a:pPr>
            <a:r>
              <a:rPr lang="en-US" sz="1100" b="1"/>
              <a:t>Fully Integrated global process optimization</a:t>
            </a:r>
          </a:p>
        </p:txBody>
      </p:sp>
      <p:sp>
        <p:nvSpPr>
          <p:cNvPr id="15379" name="Text Box 22"/>
          <p:cNvSpPr txBox="1">
            <a:spLocks noChangeArrowheads="1"/>
          </p:cNvSpPr>
          <p:nvPr/>
        </p:nvSpPr>
        <p:spPr bwMode="gray">
          <a:xfrm>
            <a:off x="1182688" y="1873250"/>
            <a:ext cx="1428750" cy="654050"/>
          </a:xfrm>
          <a:prstGeom prst="rect">
            <a:avLst/>
          </a:prstGeom>
          <a:solidFill>
            <a:srgbClr val="FFC000">
              <a:alpha val="79999"/>
            </a:srgbClr>
          </a:solidFill>
          <a:ln w="12700">
            <a:solidFill>
              <a:srgbClr val="FF3300"/>
            </a:solidFill>
            <a:miter lim="800000"/>
            <a:headEnd/>
            <a:tailEnd type="none" w="lg" len="lg"/>
          </a:ln>
        </p:spPr>
        <p:txBody>
          <a:bodyPr wrap="none">
            <a:spAutoFit/>
          </a:bodyPr>
          <a:lstStyle/>
          <a:p>
            <a:pPr>
              <a:lnSpc>
                <a:spcPct val="100000"/>
              </a:lnSpc>
              <a:spcBef>
                <a:spcPct val="50000"/>
              </a:spcBef>
              <a:spcAft>
                <a:spcPct val="0"/>
              </a:spcAft>
            </a:pPr>
            <a:r>
              <a:rPr lang="en-US" sz="1800" b="1"/>
              <a:t>I - Onsite </a:t>
            </a:r>
            <a:br>
              <a:rPr lang="en-US" sz="1800" b="1"/>
            </a:br>
            <a:r>
              <a:rPr lang="en-US" sz="1800" b="1"/>
              <a:t>"Staff Aug"</a:t>
            </a:r>
          </a:p>
        </p:txBody>
      </p:sp>
      <p:sp>
        <p:nvSpPr>
          <p:cNvPr id="15380" name="Text Box 23"/>
          <p:cNvSpPr txBox="1">
            <a:spLocks noChangeArrowheads="1"/>
          </p:cNvSpPr>
          <p:nvPr/>
        </p:nvSpPr>
        <p:spPr bwMode="gray">
          <a:xfrm>
            <a:off x="1112838" y="5927725"/>
            <a:ext cx="692150" cy="366713"/>
          </a:xfrm>
          <a:prstGeom prst="rect">
            <a:avLst/>
          </a:prstGeom>
          <a:solidFill>
            <a:srgbClr val="FFFF00"/>
          </a:solidFill>
          <a:ln w="12700">
            <a:noFill/>
            <a:miter lim="800000"/>
            <a:headEnd/>
            <a:tailEnd type="none" w="lg" len="lg"/>
          </a:ln>
        </p:spPr>
        <p:txBody>
          <a:bodyPr wrap="none">
            <a:spAutoFit/>
          </a:bodyPr>
          <a:lstStyle/>
          <a:p>
            <a:pPr>
              <a:lnSpc>
                <a:spcPct val="100000"/>
              </a:lnSpc>
              <a:spcBef>
                <a:spcPct val="50000"/>
              </a:spcBef>
              <a:spcAft>
                <a:spcPct val="0"/>
              </a:spcAft>
            </a:pPr>
            <a:r>
              <a:rPr lang="en-US" sz="1800" b="1"/>
              <a:t>1979</a:t>
            </a:r>
          </a:p>
        </p:txBody>
      </p:sp>
      <p:sp>
        <p:nvSpPr>
          <p:cNvPr id="15381" name="Text Box 24"/>
          <p:cNvSpPr txBox="1">
            <a:spLocks noChangeArrowheads="1"/>
          </p:cNvSpPr>
          <p:nvPr/>
        </p:nvSpPr>
        <p:spPr bwMode="gray">
          <a:xfrm>
            <a:off x="7970838" y="5927725"/>
            <a:ext cx="831850" cy="366713"/>
          </a:xfrm>
          <a:prstGeom prst="rect">
            <a:avLst/>
          </a:prstGeom>
          <a:solidFill>
            <a:srgbClr val="FFFF00"/>
          </a:solidFill>
          <a:ln w="12700">
            <a:noFill/>
            <a:miter lim="800000"/>
            <a:headEnd/>
            <a:tailEnd type="none" w="lg" len="lg"/>
          </a:ln>
        </p:spPr>
        <p:txBody>
          <a:bodyPr wrap="none">
            <a:spAutoFit/>
          </a:bodyPr>
          <a:lstStyle/>
          <a:p>
            <a:pPr>
              <a:lnSpc>
                <a:spcPct val="100000"/>
              </a:lnSpc>
              <a:spcBef>
                <a:spcPct val="50000"/>
              </a:spcBef>
              <a:spcAft>
                <a:spcPct val="0"/>
              </a:spcAft>
            </a:pPr>
            <a:r>
              <a:rPr lang="en-US" sz="1800" b="1"/>
              <a:t>2020?</a:t>
            </a:r>
          </a:p>
        </p:txBody>
      </p:sp>
      <p:sp>
        <p:nvSpPr>
          <p:cNvPr id="15382" name="Text Box 25"/>
          <p:cNvSpPr txBox="1">
            <a:spLocks noChangeArrowheads="1"/>
          </p:cNvSpPr>
          <p:nvPr/>
        </p:nvSpPr>
        <p:spPr bwMode="gray">
          <a:xfrm>
            <a:off x="2286000" y="5927725"/>
            <a:ext cx="692150" cy="366713"/>
          </a:xfrm>
          <a:prstGeom prst="rect">
            <a:avLst/>
          </a:prstGeom>
          <a:solidFill>
            <a:srgbClr val="FFFF00"/>
          </a:solidFill>
          <a:ln w="12700">
            <a:noFill/>
            <a:miter lim="800000"/>
            <a:headEnd/>
            <a:tailEnd type="none" w="lg" len="lg"/>
          </a:ln>
        </p:spPr>
        <p:txBody>
          <a:bodyPr wrap="none">
            <a:spAutoFit/>
          </a:bodyPr>
          <a:lstStyle/>
          <a:p>
            <a:pPr>
              <a:lnSpc>
                <a:spcPct val="100000"/>
              </a:lnSpc>
              <a:spcBef>
                <a:spcPct val="50000"/>
              </a:spcBef>
              <a:spcAft>
                <a:spcPct val="0"/>
              </a:spcAft>
            </a:pPr>
            <a:r>
              <a:rPr lang="en-US" sz="1800" b="1"/>
              <a:t>1998</a:t>
            </a:r>
          </a:p>
        </p:txBody>
      </p:sp>
      <p:sp>
        <p:nvSpPr>
          <p:cNvPr id="15383" name="Text Box 26"/>
          <p:cNvSpPr txBox="1">
            <a:spLocks noChangeArrowheads="1"/>
          </p:cNvSpPr>
          <p:nvPr/>
        </p:nvSpPr>
        <p:spPr bwMode="gray">
          <a:xfrm>
            <a:off x="4659313" y="5927725"/>
            <a:ext cx="692150" cy="366713"/>
          </a:xfrm>
          <a:prstGeom prst="rect">
            <a:avLst/>
          </a:prstGeom>
          <a:solidFill>
            <a:srgbClr val="FFFF00"/>
          </a:solidFill>
          <a:ln w="12700">
            <a:noFill/>
            <a:miter lim="800000"/>
            <a:headEnd/>
            <a:tailEnd type="none" w="lg" len="lg"/>
          </a:ln>
        </p:spPr>
        <p:txBody>
          <a:bodyPr wrap="none">
            <a:spAutoFit/>
          </a:bodyPr>
          <a:lstStyle/>
          <a:p>
            <a:pPr>
              <a:lnSpc>
                <a:spcPct val="100000"/>
              </a:lnSpc>
              <a:spcBef>
                <a:spcPct val="50000"/>
              </a:spcBef>
              <a:spcAft>
                <a:spcPct val="0"/>
              </a:spcAft>
            </a:pPr>
            <a:r>
              <a:rPr lang="en-US" sz="1800" b="1"/>
              <a:t>2008</a:t>
            </a:r>
          </a:p>
        </p:txBody>
      </p:sp>
      <p:sp>
        <p:nvSpPr>
          <p:cNvPr id="15384" name="AutoShape 27"/>
          <p:cNvSpPr>
            <a:spLocks noChangeArrowheads="1"/>
          </p:cNvSpPr>
          <p:nvPr/>
        </p:nvSpPr>
        <p:spPr bwMode="gray">
          <a:xfrm>
            <a:off x="5035550" y="2427288"/>
            <a:ext cx="1878013" cy="1684337"/>
          </a:xfrm>
          <a:prstGeom prst="irregularSeal1">
            <a:avLst/>
          </a:prstGeom>
          <a:solidFill>
            <a:srgbClr val="B9D0DC"/>
          </a:solidFill>
          <a:ln w="12700">
            <a:solidFill>
              <a:schemeClr val="accent1"/>
            </a:solidFill>
            <a:miter lim="800000"/>
            <a:headEnd/>
            <a:tailEnd type="none" w="lg" len="lg"/>
          </a:ln>
        </p:spPr>
        <p:txBody>
          <a:bodyPr anchor="ctr">
            <a:spAutoFit/>
          </a:bodyPr>
          <a:lstStyle/>
          <a:p>
            <a:pPr>
              <a:lnSpc>
                <a:spcPct val="100000"/>
              </a:lnSpc>
              <a:spcBef>
                <a:spcPct val="50000"/>
              </a:spcBef>
              <a:spcAft>
                <a:spcPct val="0"/>
              </a:spcAft>
            </a:pPr>
            <a:r>
              <a:rPr lang="en-US" sz="1100" b="1"/>
              <a:t>Global Sourcing is</a:t>
            </a:r>
            <a:br>
              <a:rPr lang="en-US" sz="1100" b="1"/>
            </a:br>
            <a:r>
              <a:rPr lang="en-US" sz="1100" b="1"/>
              <a:t>Mainstream</a:t>
            </a:r>
          </a:p>
        </p:txBody>
      </p:sp>
      <p:sp>
        <p:nvSpPr>
          <p:cNvPr id="15385" name="AutoShape 28"/>
          <p:cNvSpPr>
            <a:spLocks noChangeArrowheads="1"/>
          </p:cNvSpPr>
          <p:nvPr/>
        </p:nvSpPr>
        <p:spPr bwMode="gray">
          <a:xfrm>
            <a:off x="1863725" y="4895850"/>
            <a:ext cx="1252538" cy="733425"/>
          </a:xfrm>
          <a:prstGeom prst="irregularSeal1">
            <a:avLst/>
          </a:prstGeom>
          <a:solidFill>
            <a:srgbClr val="FFC000">
              <a:alpha val="79999"/>
            </a:srgbClr>
          </a:solidFill>
          <a:ln w="12700">
            <a:solidFill>
              <a:srgbClr val="FF3300"/>
            </a:solidFill>
            <a:miter lim="800000"/>
            <a:headEnd/>
            <a:tailEnd type="none" w="lg" len="lg"/>
          </a:ln>
        </p:spPr>
        <p:txBody>
          <a:bodyPr anchor="ctr">
            <a:spAutoFit/>
          </a:bodyPr>
          <a:lstStyle/>
          <a:p>
            <a:pPr>
              <a:lnSpc>
                <a:spcPct val="100000"/>
              </a:lnSpc>
              <a:spcBef>
                <a:spcPct val="50000"/>
              </a:spcBef>
              <a:spcAft>
                <a:spcPct val="0"/>
              </a:spcAft>
            </a:pPr>
            <a:r>
              <a:rPr lang="en-US" sz="1100" b="1"/>
              <a:t>Y2K </a:t>
            </a:r>
          </a:p>
        </p:txBody>
      </p:sp>
      <p:sp>
        <p:nvSpPr>
          <p:cNvPr id="15386" name="AutoShape 29"/>
          <p:cNvSpPr>
            <a:spLocks noChangeArrowheads="1"/>
          </p:cNvSpPr>
          <p:nvPr/>
        </p:nvSpPr>
        <p:spPr bwMode="gray">
          <a:xfrm>
            <a:off x="414338" y="4432300"/>
            <a:ext cx="1600200" cy="1685925"/>
          </a:xfrm>
          <a:prstGeom prst="irregularSeal1">
            <a:avLst/>
          </a:prstGeom>
          <a:solidFill>
            <a:srgbClr val="FFC000">
              <a:alpha val="79999"/>
            </a:srgbClr>
          </a:solidFill>
          <a:ln w="12700">
            <a:solidFill>
              <a:srgbClr val="FF3300"/>
            </a:solidFill>
            <a:miter lim="800000"/>
            <a:headEnd/>
            <a:tailEnd type="none" w="lg" len="lg"/>
          </a:ln>
        </p:spPr>
        <p:txBody>
          <a:bodyPr anchor="ctr">
            <a:spAutoFit/>
          </a:bodyPr>
          <a:lstStyle/>
          <a:p>
            <a:pPr>
              <a:lnSpc>
                <a:spcPct val="100000"/>
              </a:lnSpc>
              <a:spcBef>
                <a:spcPct val="50000"/>
              </a:spcBef>
              <a:spcAft>
                <a:spcPct val="0"/>
              </a:spcAft>
            </a:pPr>
            <a:r>
              <a:rPr lang="en-US" sz="1100" b="1"/>
              <a:t>"Body </a:t>
            </a:r>
            <a:br>
              <a:rPr lang="en-US" sz="1100" b="1"/>
            </a:br>
            <a:r>
              <a:rPr lang="en-US" sz="1100" b="1"/>
              <a:t>Shopping"</a:t>
            </a:r>
          </a:p>
        </p:txBody>
      </p:sp>
      <p:sp>
        <p:nvSpPr>
          <p:cNvPr id="15387" name="AutoShape 30"/>
          <p:cNvSpPr>
            <a:spLocks noChangeArrowheads="1"/>
          </p:cNvSpPr>
          <p:nvPr/>
        </p:nvSpPr>
        <p:spPr bwMode="gray">
          <a:xfrm>
            <a:off x="2962275" y="2955925"/>
            <a:ext cx="2125663" cy="1685925"/>
          </a:xfrm>
          <a:prstGeom prst="irregularSeal1">
            <a:avLst/>
          </a:prstGeom>
          <a:solidFill>
            <a:srgbClr val="CDE678">
              <a:alpha val="79999"/>
            </a:srgbClr>
          </a:solidFill>
          <a:ln w="12700">
            <a:solidFill>
              <a:srgbClr val="009900"/>
            </a:solidFill>
            <a:miter lim="800000"/>
            <a:headEnd/>
            <a:tailEnd type="none" w="lg" len="lg"/>
          </a:ln>
        </p:spPr>
        <p:txBody>
          <a:bodyPr anchor="ctr">
            <a:spAutoFit/>
          </a:bodyPr>
          <a:lstStyle/>
          <a:p>
            <a:pPr>
              <a:lnSpc>
                <a:spcPct val="100000"/>
              </a:lnSpc>
              <a:spcBef>
                <a:spcPct val="50000"/>
              </a:spcBef>
              <a:spcAft>
                <a:spcPct val="0"/>
              </a:spcAft>
            </a:pPr>
            <a:r>
              <a:rPr lang="en-US" sz="1100" b="1"/>
              <a:t>India </a:t>
            </a:r>
            <a:br>
              <a:rPr lang="en-US" sz="1100" b="1"/>
            </a:br>
            <a:r>
              <a:rPr lang="en-US" sz="1100" b="1"/>
              <a:t>"Emerging Megavendors"</a:t>
            </a:r>
          </a:p>
        </p:txBody>
      </p:sp>
      <p:sp>
        <p:nvSpPr>
          <p:cNvPr id="15388" name="AutoShape 31"/>
          <p:cNvSpPr>
            <a:spLocks noChangeArrowheads="1"/>
          </p:cNvSpPr>
          <p:nvPr/>
        </p:nvSpPr>
        <p:spPr bwMode="gray">
          <a:xfrm>
            <a:off x="2840038" y="4246563"/>
            <a:ext cx="1252537" cy="1209675"/>
          </a:xfrm>
          <a:prstGeom prst="irregularSeal1">
            <a:avLst/>
          </a:prstGeom>
          <a:solidFill>
            <a:srgbClr val="CDE678">
              <a:alpha val="79999"/>
            </a:srgbClr>
          </a:solidFill>
          <a:ln w="12700">
            <a:solidFill>
              <a:srgbClr val="009900"/>
            </a:solidFill>
            <a:miter lim="800000"/>
            <a:headEnd/>
            <a:tailEnd type="none" w="lg" len="lg"/>
          </a:ln>
        </p:spPr>
        <p:txBody>
          <a:bodyPr anchor="ctr">
            <a:spAutoFit/>
          </a:bodyPr>
          <a:lstStyle/>
          <a:p>
            <a:pPr>
              <a:lnSpc>
                <a:spcPct val="100000"/>
              </a:lnSpc>
              <a:spcBef>
                <a:spcPct val="50000"/>
              </a:spcBef>
              <a:spcAft>
                <a:spcPct val="0"/>
              </a:spcAft>
            </a:pPr>
            <a:r>
              <a:rPr lang="en-US" sz="1100" b="1"/>
              <a:t>CMM Level 5</a:t>
            </a:r>
          </a:p>
        </p:txBody>
      </p:sp>
      <p:sp>
        <p:nvSpPr>
          <p:cNvPr id="15389" name="AutoShape 32"/>
          <p:cNvSpPr>
            <a:spLocks noChangeArrowheads="1"/>
          </p:cNvSpPr>
          <p:nvPr/>
        </p:nvSpPr>
        <p:spPr bwMode="gray">
          <a:xfrm>
            <a:off x="5638800" y="3413125"/>
            <a:ext cx="2170113" cy="1685925"/>
          </a:xfrm>
          <a:prstGeom prst="irregularSeal1">
            <a:avLst/>
          </a:prstGeom>
          <a:solidFill>
            <a:srgbClr val="B9D0DC"/>
          </a:solidFill>
          <a:ln w="12700">
            <a:solidFill>
              <a:schemeClr val="accent1"/>
            </a:solidFill>
            <a:miter lim="800000"/>
            <a:headEnd/>
            <a:tailEnd type="none" w="lg" len="lg"/>
          </a:ln>
        </p:spPr>
        <p:txBody>
          <a:bodyPr anchor="ctr">
            <a:spAutoFit/>
          </a:bodyPr>
          <a:lstStyle/>
          <a:p>
            <a:pPr>
              <a:lnSpc>
                <a:spcPct val="100000"/>
              </a:lnSpc>
              <a:spcBef>
                <a:spcPct val="50000"/>
              </a:spcBef>
              <a:spcAft>
                <a:spcPct val="0"/>
              </a:spcAft>
            </a:pPr>
            <a:r>
              <a:rPr lang="en-US" sz="1100" b="1"/>
              <a:t>Country &amp; </a:t>
            </a:r>
            <a:br>
              <a:rPr lang="en-US" sz="1100" b="1"/>
            </a:br>
            <a:r>
              <a:rPr lang="en-US" sz="1100" b="1"/>
              <a:t>"Value Chain" Competition</a:t>
            </a:r>
          </a:p>
        </p:txBody>
      </p:sp>
      <p:sp>
        <p:nvSpPr>
          <p:cNvPr id="15390" name="AutoShape 32"/>
          <p:cNvSpPr>
            <a:spLocks noChangeArrowheads="1"/>
          </p:cNvSpPr>
          <p:nvPr/>
        </p:nvSpPr>
        <p:spPr bwMode="gray">
          <a:xfrm>
            <a:off x="5064125" y="4624388"/>
            <a:ext cx="2700338" cy="1685925"/>
          </a:xfrm>
          <a:prstGeom prst="irregularSeal1">
            <a:avLst/>
          </a:prstGeom>
          <a:solidFill>
            <a:srgbClr val="B9D0DC"/>
          </a:solidFill>
          <a:ln w="12700">
            <a:solidFill>
              <a:schemeClr val="accent1"/>
            </a:solidFill>
            <a:miter lim="800000"/>
            <a:headEnd/>
            <a:tailEnd type="none" w="lg" len="lg"/>
          </a:ln>
        </p:spPr>
        <p:txBody>
          <a:bodyPr anchor="ctr">
            <a:spAutoFit/>
          </a:bodyPr>
          <a:lstStyle/>
          <a:p>
            <a:pPr>
              <a:lnSpc>
                <a:spcPct val="100000"/>
              </a:lnSpc>
              <a:spcBef>
                <a:spcPct val="50000"/>
              </a:spcBef>
              <a:spcAft>
                <a:spcPct val="0"/>
              </a:spcAft>
            </a:pPr>
            <a:r>
              <a:rPr lang="en-US" sz="1100" b="1"/>
              <a:t>From “Offshore” to “Nearshore  and Offshore”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Global IT Services: Market Share Leaders in Fragmented Industry</a:t>
            </a:r>
          </a:p>
        </p:txBody>
      </p:sp>
      <p:pic>
        <p:nvPicPr>
          <p:cNvPr id="18435" name="Picture 9"/>
          <p:cNvPicPr>
            <a:picLocks noChangeAspect="1" noChangeArrowheads="1"/>
          </p:cNvPicPr>
          <p:nvPr/>
        </p:nvPicPr>
        <p:blipFill>
          <a:blip r:embed="rId3" cstate="print"/>
          <a:srcRect/>
          <a:stretch>
            <a:fillRect/>
          </a:stretch>
        </p:blipFill>
        <p:spPr bwMode="gray">
          <a:xfrm>
            <a:off x="3400425" y="1235075"/>
            <a:ext cx="5454650" cy="5118100"/>
          </a:xfrm>
          <a:prstGeom prst="rect">
            <a:avLst/>
          </a:prstGeom>
          <a:noFill/>
          <a:ln w="12700" algn="ctr">
            <a:noFill/>
            <a:miter lim="800000"/>
            <a:headEnd/>
            <a:tailEnd/>
          </a:ln>
        </p:spPr>
      </p:pic>
      <p:sp>
        <p:nvSpPr>
          <p:cNvPr id="18436" name="Text Box 5"/>
          <p:cNvSpPr txBox="1">
            <a:spLocks noChangeArrowheads="1"/>
          </p:cNvSpPr>
          <p:nvPr/>
        </p:nvSpPr>
        <p:spPr bwMode="gray">
          <a:xfrm>
            <a:off x="365125" y="5241925"/>
            <a:ext cx="4633913" cy="708025"/>
          </a:xfrm>
          <a:prstGeom prst="rect">
            <a:avLst/>
          </a:prstGeom>
          <a:solidFill>
            <a:srgbClr val="00529B"/>
          </a:solidFill>
          <a:ln w="12700" algn="ctr">
            <a:noFill/>
            <a:miter lim="800000"/>
            <a:headEnd type="none" w="lg" len="lg"/>
            <a:tailEnd type="none" w="lg" len="lg"/>
          </a:ln>
        </p:spPr>
        <p:txBody>
          <a:bodyPr>
            <a:spAutoFit/>
          </a:bodyPr>
          <a:lstStyle/>
          <a:p>
            <a:pPr eaLnBrk="1" hangingPunct="1">
              <a:lnSpc>
                <a:spcPct val="100000"/>
              </a:lnSpc>
              <a:spcBef>
                <a:spcPct val="50000"/>
              </a:spcBef>
              <a:spcAft>
                <a:spcPct val="0"/>
              </a:spcAft>
            </a:pPr>
            <a:r>
              <a:rPr lang="en-US" sz="2000" b="1" dirty="0">
                <a:solidFill>
                  <a:schemeClr val="tx2"/>
                </a:solidFill>
              </a:rPr>
              <a:t>Worldwide IT Services, 2009 Market Share Leaders ($</a:t>
            </a:r>
            <a:r>
              <a:rPr lang="en-US" sz="2000" b="1" dirty="0" smtClean="0">
                <a:solidFill>
                  <a:schemeClr val="tx2"/>
                </a:solidFill>
              </a:rPr>
              <a:t>776.5B)</a:t>
            </a:r>
            <a:endParaRPr lang="en-US" sz="2000" b="1" dirty="0">
              <a:solidFill>
                <a:schemeClr val="tx2"/>
              </a:solidFill>
            </a:endParaRPr>
          </a:p>
        </p:txBody>
      </p:sp>
      <p:sp>
        <p:nvSpPr>
          <p:cNvPr id="18437" name="Text Box 4"/>
          <p:cNvSpPr txBox="1">
            <a:spLocks noChangeArrowheads="1"/>
          </p:cNvSpPr>
          <p:nvPr/>
        </p:nvSpPr>
        <p:spPr bwMode="gray">
          <a:xfrm>
            <a:off x="2505075" y="6048375"/>
            <a:ext cx="4457700" cy="571500"/>
          </a:xfrm>
          <a:prstGeom prst="rect">
            <a:avLst/>
          </a:prstGeom>
          <a:noFill/>
          <a:ln w="12700" algn="ctr">
            <a:noFill/>
            <a:miter lim="800000"/>
            <a:headEnd/>
            <a:tailEnd/>
          </a:ln>
        </p:spPr>
        <p:txBody>
          <a:bodyPr tIns="91440" bIns="91440">
            <a:spAutoFit/>
          </a:bodyPr>
          <a:lstStyle/>
          <a:p>
            <a:pPr algn="l"/>
            <a:r>
              <a:rPr lang="en-US" sz="1400">
                <a:solidFill>
                  <a:srgbClr val="0070C0"/>
                </a:solidFill>
              </a:rPr>
              <a:t>Source: Gartner IT Services Market Share Analysis, 2009 - (X%) indicates provider's annual growth: </a:t>
            </a:r>
          </a:p>
        </p:txBody>
      </p:sp>
      <p:sp>
        <p:nvSpPr>
          <p:cNvPr id="18438" name="Text Box 6"/>
          <p:cNvSpPr txBox="1">
            <a:spLocks noChangeArrowheads="1"/>
          </p:cNvSpPr>
          <p:nvPr/>
        </p:nvSpPr>
        <p:spPr bwMode="gray">
          <a:xfrm>
            <a:off x="115888" y="1266825"/>
            <a:ext cx="4006850" cy="3564053"/>
          </a:xfrm>
          <a:prstGeom prst="rect">
            <a:avLst/>
          </a:prstGeom>
          <a:noFill/>
          <a:ln w="12700" algn="ctr">
            <a:solidFill>
              <a:srgbClr val="00529B"/>
            </a:solidFill>
            <a:miter lim="800000"/>
            <a:headEnd/>
            <a:tailEnd/>
          </a:ln>
        </p:spPr>
        <p:txBody>
          <a:bodyPr tIns="91440" bIns="91440">
            <a:spAutoFit/>
          </a:bodyPr>
          <a:lstStyle/>
          <a:p>
            <a:pPr marL="174625" indent="-174625" algn="l">
              <a:spcBef>
                <a:spcPct val="35000"/>
              </a:spcBef>
              <a:spcAft>
                <a:spcPct val="0"/>
              </a:spcAft>
              <a:buFontTx/>
              <a:buChar char="•"/>
            </a:pPr>
            <a:r>
              <a:rPr lang="en-US" sz="1800" dirty="0">
                <a:solidFill>
                  <a:srgbClr val="00529B"/>
                </a:solidFill>
              </a:rPr>
              <a:t>Low-cost onshore or global delivery is a factor for all major </a:t>
            </a:r>
            <a:r>
              <a:rPr lang="en-US" sz="1800" dirty="0" smtClean="0">
                <a:solidFill>
                  <a:srgbClr val="00529B"/>
                </a:solidFill>
              </a:rPr>
              <a:t>commercial </a:t>
            </a:r>
            <a:r>
              <a:rPr lang="en-US" sz="1800" dirty="0">
                <a:solidFill>
                  <a:srgbClr val="00529B"/>
                </a:solidFill>
              </a:rPr>
              <a:t>provider's strategies</a:t>
            </a:r>
          </a:p>
          <a:p>
            <a:pPr marL="174625" indent="-174625" algn="l">
              <a:spcBef>
                <a:spcPct val="35000"/>
              </a:spcBef>
              <a:spcAft>
                <a:spcPct val="0"/>
              </a:spcAft>
              <a:buFontTx/>
              <a:buChar char="•"/>
            </a:pPr>
            <a:r>
              <a:rPr lang="en-US" sz="1800" dirty="0">
                <a:solidFill>
                  <a:srgbClr val="00529B"/>
                </a:solidFill>
              </a:rPr>
              <a:t>Top 10 leaders account for 27.3% of market</a:t>
            </a:r>
          </a:p>
          <a:p>
            <a:pPr marL="174625" indent="-174625" algn="l">
              <a:spcBef>
                <a:spcPct val="35000"/>
              </a:spcBef>
              <a:spcAft>
                <a:spcPct val="0"/>
              </a:spcAft>
              <a:buFontTx/>
              <a:buChar char="•"/>
            </a:pPr>
            <a:r>
              <a:rPr lang="en-US" sz="1800" dirty="0">
                <a:solidFill>
                  <a:srgbClr val="00529B"/>
                </a:solidFill>
              </a:rPr>
              <a:t>Average annual growth rate (</a:t>
            </a:r>
            <a:r>
              <a:rPr lang="en-US" sz="1800" dirty="0" smtClean="0">
                <a:solidFill>
                  <a:srgbClr val="00529B"/>
                </a:solidFill>
              </a:rPr>
              <a:t>2009 </a:t>
            </a:r>
            <a:r>
              <a:rPr lang="en-US" sz="1800" dirty="0" err="1" smtClean="0">
                <a:solidFill>
                  <a:srgbClr val="00529B"/>
                </a:solidFill>
              </a:rPr>
              <a:t>vs</a:t>
            </a:r>
            <a:r>
              <a:rPr lang="en-US" sz="1800" dirty="0" smtClean="0">
                <a:solidFill>
                  <a:srgbClr val="00529B"/>
                </a:solidFill>
              </a:rPr>
              <a:t> 2008) </a:t>
            </a:r>
            <a:r>
              <a:rPr lang="en-US" sz="1800" dirty="0">
                <a:solidFill>
                  <a:srgbClr val="00529B"/>
                </a:solidFill>
              </a:rPr>
              <a:t>of top 10 leaders = </a:t>
            </a:r>
            <a:r>
              <a:rPr lang="en-US" sz="1800" dirty="0">
                <a:solidFill>
                  <a:srgbClr val="FF0000"/>
                </a:solidFill>
              </a:rPr>
              <a:t>-2.3%</a:t>
            </a:r>
          </a:p>
          <a:p>
            <a:pPr marL="174625" indent="-174625" algn="l">
              <a:spcBef>
                <a:spcPct val="35000"/>
              </a:spcBef>
              <a:spcAft>
                <a:spcPct val="0"/>
              </a:spcAft>
              <a:buFontTx/>
              <a:buChar char="•"/>
            </a:pPr>
            <a:r>
              <a:rPr lang="en-US" sz="1800" dirty="0">
                <a:solidFill>
                  <a:srgbClr val="00529B"/>
                </a:solidFill>
              </a:rPr>
              <a:t>Average annual growth rate (</a:t>
            </a:r>
            <a:r>
              <a:rPr lang="en-US" sz="1800" dirty="0" smtClean="0">
                <a:solidFill>
                  <a:srgbClr val="00529B"/>
                </a:solidFill>
              </a:rPr>
              <a:t>2009 </a:t>
            </a:r>
            <a:r>
              <a:rPr lang="en-US" sz="1800" dirty="0" err="1" smtClean="0">
                <a:solidFill>
                  <a:srgbClr val="00529B"/>
                </a:solidFill>
              </a:rPr>
              <a:t>vs</a:t>
            </a:r>
            <a:r>
              <a:rPr lang="en-US" sz="1800" dirty="0" smtClean="0">
                <a:solidFill>
                  <a:srgbClr val="00529B"/>
                </a:solidFill>
              </a:rPr>
              <a:t> 2008) </a:t>
            </a:r>
            <a:r>
              <a:rPr lang="en-US" sz="1800" dirty="0">
                <a:solidFill>
                  <a:srgbClr val="00529B"/>
                </a:solidFill>
              </a:rPr>
              <a:t>of all other providers =       </a:t>
            </a:r>
            <a:r>
              <a:rPr lang="en-US" sz="1800" dirty="0">
                <a:solidFill>
                  <a:srgbClr val="FF0000"/>
                </a:solidFill>
              </a:rPr>
              <a:t>-4.7%</a:t>
            </a:r>
          </a:p>
          <a:p>
            <a:pPr marL="174625" indent="-174625" algn="l">
              <a:spcBef>
                <a:spcPct val="35000"/>
              </a:spcBef>
              <a:spcAft>
                <a:spcPct val="0"/>
              </a:spcAft>
              <a:buFontTx/>
              <a:buChar char="•"/>
            </a:pPr>
            <a:r>
              <a:rPr lang="en-US" sz="1800" dirty="0">
                <a:solidFill>
                  <a:srgbClr val="00529B"/>
                </a:solidFill>
              </a:rPr>
              <a:t>92 providers have more than $1 billion in total IT services revenue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Gartner's 30 Leading Locations for Offshore Services (2010)</a:t>
            </a:r>
          </a:p>
        </p:txBody>
      </p:sp>
      <p:pic>
        <p:nvPicPr>
          <p:cNvPr id="25603" name="Picture 3"/>
          <p:cNvPicPr>
            <a:picLocks noChangeAspect="1" noChangeArrowheads="1"/>
          </p:cNvPicPr>
          <p:nvPr/>
        </p:nvPicPr>
        <p:blipFill>
          <a:blip r:embed="rId3" cstate="print"/>
          <a:srcRect l="6331" r="6633"/>
          <a:stretch>
            <a:fillRect/>
          </a:stretch>
        </p:blipFill>
        <p:spPr bwMode="gray">
          <a:xfrm>
            <a:off x="0" y="4652963"/>
            <a:ext cx="9144000" cy="1652587"/>
          </a:xfrm>
          <a:prstGeom prst="rect">
            <a:avLst/>
          </a:prstGeom>
          <a:noFill/>
          <a:ln w="12700">
            <a:noFill/>
            <a:miter lim="800000"/>
            <a:headEnd type="none" w="sm" len="sm"/>
            <a:tailEnd type="none" w="sm" len="sm"/>
          </a:ln>
        </p:spPr>
      </p:pic>
      <p:sp>
        <p:nvSpPr>
          <p:cNvPr id="660484" name="Rectangle 4"/>
          <p:cNvSpPr>
            <a:spLocks noChangeArrowheads="1"/>
          </p:cNvSpPr>
          <p:nvPr/>
        </p:nvSpPr>
        <p:spPr bwMode="gray">
          <a:xfrm>
            <a:off x="6232525" y="1211263"/>
            <a:ext cx="2165350" cy="4056062"/>
          </a:xfrm>
          <a:prstGeom prst="rect">
            <a:avLst/>
          </a:prstGeom>
          <a:gradFill rotWithShape="1">
            <a:gsLst>
              <a:gs pos="0">
                <a:srgbClr val="FFFF00"/>
              </a:gs>
              <a:gs pos="100000">
                <a:srgbClr val="FFFFFF">
                  <a:alpha val="0"/>
                </a:srgbClr>
              </a:gs>
            </a:gsLst>
            <a:lin ang="5400000" scaled="1"/>
          </a:gradFill>
          <a:ln w="12700" algn="ctr">
            <a:noFill/>
            <a:miter lim="800000"/>
            <a:headEnd/>
            <a:tailEnd/>
          </a:ln>
        </p:spPr>
        <p:txBody>
          <a:bodyPr/>
          <a:lstStyle/>
          <a:p>
            <a:pPr algn="l" eaLnBrk="1" hangingPunct="1">
              <a:spcBef>
                <a:spcPct val="0"/>
              </a:spcBef>
              <a:spcAft>
                <a:spcPct val="0"/>
              </a:spcAft>
              <a:buClr>
                <a:srgbClr val="00529B"/>
              </a:buClr>
              <a:buFont typeface="Times" pitchFamily="18" charset="0"/>
              <a:buNone/>
            </a:pPr>
            <a:r>
              <a:rPr lang="en-US" b="1">
                <a:solidFill>
                  <a:srgbClr val="00529B"/>
                </a:solidFill>
              </a:rPr>
              <a:t>Asia/Pacific: </a:t>
            </a:r>
            <a:r>
              <a:rPr lang="en-US">
                <a:solidFill>
                  <a:srgbClr val="00529B"/>
                </a:solidFill>
              </a:rPr>
              <a:t/>
            </a:r>
            <a:br>
              <a:rPr lang="en-US">
                <a:solidFill>
                  <a:srgbClr val="00529B"/>
                </a:solidFill>
              </a:rPr>
            </a:br>
            <a:r>
              <a:rPr lang="en-US"/>
              <a:t>Australia </a:t>
            </a:r>
            <a:br>
              <a:rPr lang="en-US"/>
            </a:br>
            <a:r>
              <a:rPr lang="en-US"/>
              <a:t>China </a:t>
            </a:r>
            <a:br>
              <a:rPr lang="en-US"/>
            </a:br>
            <a:r>
              <a:rPr lang="en-US"/>
              <a:t>India </a:t>
            </a:r>
          </a:p>
          <a:p>
            <a:pPr algn="l" eaLnBrk="1" hangingPunct="1">
              <a:spcBef>
                <a:spcPct val="0"/>
              </a:spcBef>
              <a:spcAft>
                <a:spcPct val="0"/>
              </a:spcAft>
              <a:buClr>
                <a:srgbClr val="00529B"/>
              </a:buClr>
              <a:buFont typeface="Times" pitchFamily="18" charset="0"/>
              <a:buNone/>
            </a:pPr>
            <a:r>
              <a:rPr lang="en-US"/>
              <a:t>Indonesia</a:t>
            </a:r>
            <a:br>
              <a:rPr lang="en-US"/>
            </a:br>
            <a:r>
              <a:rPr lang="en-US"/>
              <a:t>Malaysia </a:t>
            </a:r>
            <a:br>
              <a:rPr lang="en-US"/>
            </a:br>
            <a:r>
              <a:rPr lang="en-US"/>
              <a:t>New Zealand </a:t>
            </a:r>
            <a:br>
              <a:rPr lang="en-US"/>
            </a:br>
            <a:r>
              <a:rPr lang="en-US"/>
              <a:t>Philippines </a:t>
            </a:r>
            <a:br>
              <a:rPr lang="en-US"/>
            </a:br>
            <a:r>
              <a:rPr lang="en-US"/>
              <a:t>Singapore </a:t>
            </a:r>
            <a:br>
              <a:rPr lang="en-US"/>
            </a:br>
            <a:r>
              <a:rPr lang="en-US"/>
              <a:t>Thailand </a:t>
            </a:r>
            <a:br>
              <a:rPr lang="en-US"/>
            </a:br>
            <a:r>
              <a:rPr lang="en-US"/>
              <a:t>Vietnam</a:t>
            </a:r>
            <a:endParaRPr lang="en-US" b="1"/>
          </a:p>
          <a:p>
            <a:pPr algn="l" eaLnBrk="1" hangingPunct="1">
              <a:spcBef>
                <a:spcPct val="0"/>
              </a:spcBef>
              <a:spcAft>
                <a:spcPct val="0"/>
              </a:spcAft>
              <a:buClr>
                <a:srgbClr val="00529B"/>
              </a:buClr>
              <a:buFont typeface="Times" pitchFamily="18" charset="0"/>
              <a:buNone/>
            </a:pPr>
            <a:endParaRPr lang="en-US"/>
          </a:p>
        </p:txBody>
      </p:sp>
      <p:sp>
        <p:nvSpPr>
          <p:cNvPr id="660485" name="Rectangle 5"/>
          <p:cNvSpPr>
            <a:spLocks noChangeArrowheads="1"/>
          </p:cNvSpPr>
          <p:nvPr/>
        </p:nvSpPr>
        <p:spPr bwMode="gray">
          <a:xfrm>
            <a:off x="3036888" y="1211263"/>
            <a:ext cx="3043237" cy="4056062"/>
          </a:xfrm>
          <a:prstGeom prst="rect">
            <a:avLst/>
          </a:prstGeom>
          <a:gradFill rotWithShape="1">
            <a:gsLst>
              <a:gs pos="0">
                <a:srgbClr val="99CC00"/>
              </a:gs>
              <a:gs pos="100000">
                <a:srgbClr val="FFFFFF">
                  <a:alpha val="0"/>
                </a:srgbClr>
              </a:gs>
            </a:gsLst>
            <a:lin ang="5400000" scaled="1"/>
          </a:gradFill>
          <a:ln w="12700" algn="ctr">
            <a:noFill/>
            <a:miter lim="800000"/>
            <a:headEnd/>
            <a:tailEnd/>
          </a:ln>
        </p:spPr>
        <p:txBody>
          <a:bodyPr/>
          <a:lstStyle/>
          <a:p>
            <a:pPr algn="l" eaLnBrk="1" hangingPunct="1">
              <a:spcBef>
                <a:spcPct val="20000"/>
              </a:spcBef>
              <a:spcAft>
                <a:spcPct val="0"/>
              </a:spcAft>
              <a:buClr>
                <a:srgbClr val="00529B"/>
              </a:buClr>
              <a:buFont typeface="Times" pitchFamily="18" charset="0"/>
              <a:buNone/>
            </a:pPr>
            <a:r>
              <a:rPr lang="en-US" b="1">
                <a:solidFill>
                  <a:srgbClr val="00529B"/>
                </a:solidFill>
              </a:rPr>
              <a:t>Europe, the Middle East and Africa:</a:t>
            </a:r>
            <a:r>
              <a:rPr lang="en-US" b="1"/>
              <a:t> </a:t>
            </a:r>
            <a:r>
              <a:rPr lang="en-US"/>
              <a:t/>
            </a:r>
            <a:br>
              <a:rPr lang="en-US"/>
            </a:br>
            <a:r>
              <a:rPr lang="en-US"/>
              <a:t>Czech Republic </a:t>
            </a:r>
            <a:br>
              <a:rPr lang="en-US"/>
            </a:br>
            <a:r>
              <a:rPr lang="en-US"/>
              <a:t>Egypt</a:t>
            </a:r>
          </a:p>
          <a:p>
            <a:pPr algn="l" eaLnBrk="1" hangingPunct="1">
              <a:spcBef>
                <a:spcPct val="20000"/>
              </a:spcBef>
              <a:spcAft>
                <a:spcPct val="0"/>
              </a:spcAft>
              <a:buClr>
                <a:srgbClr val="00529B"/>
              </a:buClr>
              <a:buFont typeface="Times" pitchFamily="18" charset="0"/>
              <a:buNone/>
            </a:pPr>
            <a:r>
              <a:rPr lang="en-US"/>
              <a:t>Hungary </a:t>
            </a:r>
            <a:br>
              <a:rPr lang="en-US"/>
            </a:br>
            <a:r>
              <a:rPr lang="en-US"/>
              <a:t>Ireland </a:t>
            </a:r>
            <a:br>
              <a:rPr lang="en-US"/>
            </a:br>
            <a:r>
              <a:rPr lang="en-US"/>
              <a:t>Israel </a:t>
            </a:r>
            <a:br>
              <a:rPr lang="en-US"/>
            </a:br>
            <a:r>
              <a:rPr lang="en-US"/>
              <a:t>Morocco </a:t>
            </a:r>
            <a:br>
              <a:rPr lang="en-US"/>
            </a:br>
            <a:r>
              <a:rPr lang="en-US"/>
              <a:t>Poland </a:t>
            </a:r>
            <a:br>
              <a:rPr lang="en-US"/>
            </a:br>
            <a:r>
              <a:rPr lang="en-US"/>
              <a:t>Romania </a:t>
            </a:r>
            <a:br>
              <a:rPr lang="en-US"/>
            </a:br>
            <a:r>
              <a:rPr lang="en-US"/>
              <a:t>Russia </a:t>
            </a:r>
            <a:br>
              <a:rPr lang="en-US"/>
            </a:br>
            <a:r>
              <a:rPr lang="en-US"/>
              <a:t>Slovakia </a:t>
            </a:r>
            <a:br>
              <a:rPr lang="en-US"/>
            </a:br>
            <a:r>
              <a:rPr lang="en-US"/>
              <a:t>South Africa </a:t>
            </a:r>
            <a:br>
              <a:rPr lang="en-US"/>
            </a:br>
            <a:r>
              <a:rPr lang="en-US"/>
              <a:t>Spain </a:t>
            </a:r>
            <a:br>
              <a:rPr lang="en-US"/>
            </a:br>
            <a:r>
              <a:rPr lang="en-US"/>
              <a:t>Ukraine</a:t>
            </a:r>
          </a:p>
          <a:p>
            <a:pPr algn="l" eaLnBrk="1" hangingPunct="1">
              <a:buClr>
                <a:srgbClr val="00529B"/>
              </a:buClr>
              <a:buFont typeface="Times" pitchFamily="18" charset="0"/>
              <a:buNone/>
            </a:pPr>
            <a:endParaRPr lang="en-US"/>
          </a:p>
        </p:txBody>
      </p:sp>
      <p:sp>
        <p:nvSpPr>
          <p:cNvPr id="660486" name="Rectangle 6"/>
          <p:cNvSpPr>
            <a:spLocks noChangeArrowheads="1"/>
          </p:cNvSpPr>
          <p:nvPr/>
        </p:nvSpPr>
        <p:spPr bwMode="gray">
          <a:xfrm>
            <a:off x="665163" y="1211263"/>
            <a:ext cx="2220912" cy="4056062"/>
          </a:xfrm>
          <a:prstGeom prst="rect">
            <a:avLst/>
          </a:prstGeom>
          <a:gradFill rotWithShape="1">
            <a:gsLst>
              <a:gs pos="0">
                <a:srgbClr val="B9D0DC"/>
              </a:gs>
              <a:gs pos="100000">
                <a:srgbClr val="FFFFFF">
                  <a:alpha val="0"/>
                </a:srgbClr>
              </a:gs>
            </a:gsLst>
            <a:lin ang="5400000" scaled="1"/>
          </a:gradFill>
          <a:ln w="12700" algn="ctr">
            <a:noFill/>
            <a:miter lim="800000"/>
            <a:headEnd/>
            <a:tailEnd/>
          </a:ln>
        </p:spPr>
        <p:txBody>
          <a:bodyPr/>
          <a:lstStyle/>
          <a:p>
            <a:pPr algn="l" eaLnBrk="1" hangingPunct="1">
              <a:buClr>
                <a:srgbClr val="00529B"/>
              </a:buClr>
              <a:buFont typeface="Times" pitchFamily="18" charset="0"/>
              <a:buNone/>
            </a:pPr>
            <a:r>
              <a:rPr lang="en-US" b="1">
                <a:solidFill>
                  <a:srgbClr val="00529B"/>
                </a:solidFill>
              </a:rPr>
              <a:t>Americas:</a:t>
            </a:r>
            <a:r>
              <a:rPr lang="en-US">
                <a:solidFill>
                  <a:srgbClr val="00529B"/>
                </a:solidFill>
              </a:rPr>
              <a:t/>
            </a:r>
            <a:br>
              <a:rPr lang="en-US">
                <a:solidFill>
                  <a:srgbClr val="00529B"/>
                </a:solidFill>
              </a:rPr>
            </a:br>
            <a:r>
              <a:rPr lang="en-US"/>
              <a:t>Argentina </a:t>
            </a:r>
            <a:br>
              <a:rPr lang="en-US"/>
            </a:br>
            <a:r>
              <a:rPr lang="en-US"/>
              <a:t>Brazil </a:t>
            </a:r>
            <a:br>
              <a:rPr lang="en-US"/>
            </a:br>
            <a:r>
              <a:rPr lang="en-US"/>
              <a:t>Canada </a:t>
            </a:r>
            <a:br>
              <a:rPr lang="en-US"/>
            </a:br>
            <a:r>
              <a:rPr lang="en-US"/>
              <a:t>Chile </a:t>
            </a:r>
            <a:br>
              <a:rPr lang="en-US"/>
            </a:br>
            <a:r>
              <a:rPr lang="en-US"/>
              <a:t>Costa Rica </a:t>
            </a:r>
            <a:br>
              <a:rPr lang="en-US"/>
            </a:br>
            <a:r>
              <a:rPr lang="en-US"/>
              <a:t>Mexico </a:t>
            </a:r>
            <a:br>
              <a:rPr lang="en-US"/>
            </a:br>
            <a:r>
              <a:rPr lang="en-US"/>
              <a:t>Uruguay</a:t>
            </a:r>
            <a:endParaRPr lang="en-US" b="1"/>
          </a:p>
          <a:p>
            <a:pPr algn="l" eaLnBrk="1" hangingPunct="1">
              <a:buClr>
                <a:srgbClr val="00529B"/>
              </a:buClr>
              <a:buFont typeface="Times" pitchFamily="18" charset="0"/>
              <a:buNone/>
            </a:pPr>
            <a:endParaRPr lang="en-US"/>
          </a:p>
        </p:txBody>
      </p:sp>
      <p:sp>
        <p:nvSpPr>
          <p:cNvPr id="25607" name="Text Box 7"/>
          <p:cNvSpPr txBox="1">
            <a:spLocks noChangeArrowheads="1"/>
          </p:cNvSpPr>
          <p:nvPr/>
        </p:nvSpPr>
        <p:spPr bwMode="gray">
          <a:xfrm>
            <a:off x="66675" y="6553200"/>
            <a:ext cx="3513138" cy="228600"/>
          </a:xfrm>
          <a:prstGeom prst="rect">
            <a:avLst/>
          </a:prstGeom>
          <a:noFill/>
          <a:ln w="12700" algn="ctr">
            <a:noFill/>
            <a:miter lim="800000"/>
            <a:headEnd type="none" w="lg" len="lg"/>
            <a:tailEnd type="none" w="lg" len="lg"/>
          </a:ln>
        </p:spPr>
        <p:txBody>
          <a:bodyPr>
            <a:spAutoFit/>
          </a:bodyPr>
          <a:lstStyle/>
          <a:p>
            <a:pPr algn="l" eaLnBrk="1" hangingPunct="1">
              <a:lnSpc>
                <a:spcPct val="100000"/>
              </a:lnSpc>
              <a:spcBef>
                <a:spcPct val="50000"/>
              </a:spcBef>
              <a:spcAft>
                <a:spcPct val="0"/>
              </a:spcAft>
            </a:pPr>
            <a:r>
              <a:rPr lang="en-US" sz="900"/>
              <a:t>Note: Reflects new Gartner Country analysis, October 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
                                  </p:stCondLst>
                                  <p:childTnLst>
                                    <p:set>
                                      <p:cBhvr>
                                        <p:cTn id="6" dur="1" fill="hold">
                                          <p:stCondLst>
                                            <p:cond delay="0"/>
                                          </p:stCondLst>
                                        </p:cTn>
                                        <p:tgtEl>
                                          <p:spTgt spid="660486"/>
                                        </p:tgtEl>
                                        <p:attrNameLst>
                                          <p:attrName>style.visibility</p:attrName>
                                        </p:attrNameLst>
                                      </p:cBhvr>
                                      <p:to>
                                        <p:strVal val="visible"/>
                                      </p:to>
                                    </p:set>
                                    <p:animEffect transition="in" filter="wipe(up)">
                                      <p:cBhvr>
                                        <p:cTn id="7" dur="500"/>
                                        <p:tgtEl>
                                          <p:spTgt spid="660486"/>
                                        </p:tgtEl>
                                      </p:cBhvr>
                                    </p:animEffect>
                                  </p:childTnLst>
                                </p:cTn>
                              </p:par>
                            </p:childTnLst>
                          </p:cTn>
                        </p:par>
                        <p:par>
                          <p:cTn id="8" fill="hold">
                            <p:stCondLst>
                              <p:cond delay="700"/>
                            </p:stCondLst>
                            <p:childTnLst>
                              <p:par>
                                <p:cTn id="9" presetID="22" presetClass="entr" presetSubtype="1" fill="hold" grpId="0" nodeType="afterEffect">
                                  <p:stCondLst>
                                    <p:cond delay="200"/>
                                  </p:stCondLst>
                                  <p:childTnLst>
                                    <p:set>
                                      <p:cBhvr>
                                        <p:cTn id="10" dur="1" fill="hold">
                                          <p:stCondLst>
                                            <p:cond delay="0"/>
                                          </p:stCondLst>
                                        </p:cTn>
                                        <p:tgtEl>
                                          <p:spTgt spid="660485"/>
                                        </p:tgtEl>
                                        <p:attrNameLst>
                                          <p:attrName>style.visibility</p:attrName>
                                        </p:attrNameLst>
                                      </p:cBhvr>
                                      <p:to>
                                        <p:strVal val="visible"/>
                                      </p:to>
                                    </p:set>
                                    <p:animEffect transition="in" filter="wipe(up)">
                                      <p:cBhvr>
                                        <p:cTn id="11" dur="500"/>
                                        <p:tgtEl>
                                          <p:spTgt spid="660485"/>
                                        </p:tgtEl>
                                      </p:cBhvr>
                                    </p:animEffect>
                                  </p:childTnLst>
                                </p:cTn>
                              </p:par>
                            </p:childTnLst>
                          </p:cTn>
                        </p:par>
                        <p:par>
                          <p:cTn id="12" fill="hold">
                            <p:stCondLst>
                              <p:cond delay="1400"/>
                            </p:stCondLst>
                            <p:childTnLst>
                              <p:par>
                                <p:cTn id="13" presetID="22" presetClass="entr" presetSubtype="1" fill="hold" grpId="0" nodeType="afterEffect">
                                  <p:stCondLst>
                                    <p:cond delay="200"/>
                                  </p:stCondLst>
                                  <p:childTnLst>
                                    <p:set>
                                      <p:cBhvr>
                                        <p:cTn id="14" dur="1" fill="hold">
                                          <p:stCondLst>
                                            <p:cond delay="0"/>
                                          </p:stCondLst>
                                        </p:cTn>
                                        <p:tgtEl>
                                          <p:spTgt spid="660484"/>
                                        </p:tgtEl>
                                        <p:attrNameLst>
                                          <p:attrName>style.visibility</p:attrName>
                                        </p:attrNameLst>
                                      </p:cBhvr>
                                      <p:to>
                                        <p:strVal val="visible"/>
                                      </p:to>
                                    </p:set>
                                    <p:animEffect transition="in" filter="wipe(up)">
                                      <p:cBhvr>
                                        <p:cTn id="15" dur="500"/>
                                        <p:tgtEl>
                                          <p:spTgt spid="66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4" grpId="0" animBg="1"/>
      <p:bldP spid="660485" grpId="0" animBg="1"/>
      <p:bldP spid="66048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a:themeElements>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custClrLst>
    <a:custClr name="Blue 1">
      <a:srgbClr val="00529B"/>
    </a:custClr>
    <a:custClr name="Blue 2">
      <a:srgbClr val="6E96D5"/>
    </a:custClr>
    <a:custClr name="Blue 3">
      <a:srgbClr val="B9D0DC"/>
    </a:custClr>
    <a:custClr name="Blue 4">
      <a:srgbClr val="374B6A"/>
    </a:custClr>
    <a:custClr name="Dark Gray">
      <a:srgbClr val="969696"/>
    </a:custClr>
    <a:custClr name="Light Gray">
      <a:srgbClr val="CDCDCD"/>
    </a:custClr>
    <a:custClr name="White">
      <a:srgbClr val="FFFFFF"/>
    </a:custClr>
    <a:custClr name="White">
      <a:srgbClr val="FFFFFF"/>
    </a:custClr>
    <a:custClr name="White">
      <a:srgbClr val="FFFFFF"/>
    </a:custClr>
    <a:custClr name="White">
      <a:srgbClr val="FFFFFF"/>
    </a:custClr>
    <a:custClr name="Dark Green">
      <a:srgbClr val="336600"/>
    </a:custClr>
    <a:custClr name="Light Green">
      <a:srgbClr val="99CC00"/>
    </a:custClr>
    <a:custClr name="Yellow">
      <a:srgbClr val="FFFF00"/>
    </a:custClr>
    <a:custClr name="Orange">
      <a:srgbClr val="FF9900"/>
    </a:custClr>
    <a:custClr name="Red">
      <a:srgbClr val="FF0000"/>
    </a:custClr>
    <a:custClr name="Purple">
      <a:srgbClr val="993366"/>
    </a:custClr>
    <a:custClr name="White">
      <a:srgbClr val="FFFFFF"/>
    </a:custClr>
    <a:custClr name="White">
      <a:srgbClr val="FFFFFF"/>
    </a:custClr>
    <a:custClr name="White">
      <a:srgbClr val="FFFFFF"/>
    </a:custClr>
    <a:custClr name="White">
      <a:srgbClr val="FFFFFF"/>
    </a:custClr>
    <a:custClr name="Dark Red">
      <a:srgbClr val="AC0000"/>
    </a:custClr>
    <a:custClr name="Red 50%">
      <a:srgbClr val="FFAAAA"/>
    </a:custClr>
    <a:custClr name="Orange 50%">
      <a:srgbClr val="FFE164"/>
    </a:custClr>
    <a:custClr name="Blue 5">
      <a:srgbClr val="5B97B1"/>
    </a:custClr>
    <a:custClr name="Blue 6">
      <a:srgbClr val="85B0C6"/>
    </a:custClr>
    <a:custClr name="Light Green 50%">
      <a:srgbClr val="CDE67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033CC"/>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1198</TotalTime>
  <Pages>22</Pages>
  <Words>1831</Words>
  <Application>Microsoft Office PowerPoint</Application>
  <PresentationFormat>On-screen Show (4:3)</PresentationFormat>
  <Paragraphs>252</Paragraphs>
  <Slides>16</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blank</vt:lpstr>
      <vt:lpstr>Worksheet</vt:lpstr>
      <vt:lpstr>Clip</vt:lpstr>
      <vt:lpstr>Trends in Global IT Delivery and Management</vt:lpstr>
      <vt:lpstr>Key Topics: </vt:lpstr>
      <vt:lpstr>Globally Delivered Services Will Outpace Growth of Worldwide IT Services Market</vt:lpstr>
      <vt:lpstr>Macro Forces, Issues and Considerations Shaping Global Sourcing </vt:lpstr>
      <vt:lpstr>Buyer Priorities for Using External Service Providers: Top Drivers</vt:lpstr>
      <vt:lpstr>What Changed in the Past Year? Offshore Use Occurs More Often in 47% of US Organizations</vt:lpstr>
      <vt:lpstr>Buyer Adoption: How Global Services Delivery Has Evolved</vt:lpstr>
      <vt:lpstr>Global IT Services: Market Share Leaders in Fragmented Industry</vt:lpstr>
      <vt:lpstr>Gartner's 30 Leading Locations for Offshore Services (2010)</vt:lpstr>
      <vt:lpstr>Consider These Three Main Factors to Optimize Country Diversification</vt:lpstr>
      <vt:lpstr>Accelerating Trend: China – The Other Global Delivery Center</vt:lpstr>
      <vt:lpstr> Know Which Relationship/Delivery Approach is Most Suitable </vt:lpstr>
      <vt:lpstr>Changes in the IT Services Competitive Landscape May Impact Your Decisions</vt:lpstr>
      <vt:lpstr>New Models Shaping the Future of IT Services</vt:lpstr>
      <vt:lpstr>Summary: Marketplace Trends We See in Global Services Sourcing Today</vt:lpstr>
      <vt:lpstr>Trends in Global IT Delivery and Management</vt:lpstr>
    </vt:vector>
  </TitlesOfParts>
  <Company>Gartner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Presentation Title</dc:subject>
  <dc:creator>Notardonato,Sandra</dc:creator>
  <dc:description>MM/DD/YY_initials*comments</dc:description>
  <cp:lastModifiedBy>oadelakun</cp:lastModifiedBy>
  <cp:revision>70</cp:revision>
  <cp:lastPrinted>2001-12-21T16:48:17Z</cp:lastPrinted>
  <dcterms:created xsi:type="dcterms:W3CDTF">2010-06-03T16:42:46Z</dcterms:created>
  <dcterms:modified xsi:type="dcterms:W3CDTF">2010-06-04T19:24:58Z</dcterms:modified>
</cp:coreProperties>
</file>