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77BACE-4ECD-4FE3-B4C2-8F5A72FC2F5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9AFCC6-03BB-4827-A122-BF6F37E0D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ordnetweb.princeton.edu/perl/webwn?o2=&amp;o0=1&amp;o7=&amp;o5=&amp;o1=1&amp;o6=&amp;o4=&amp;o3=&amp;s=rock+'n'+roll" TargetMode="External"/><Relationship Id="rId13" Type="http://schemas.openxmlformats.org/officeDocument/2006/relationships/hyperlink" Target="http://wordnetweb.princeton.edu/perl/webwn?o2=&amp;o0=1&amp;o7=&amp;o5=&amp;o1=1&amp;o6=&amp;o4=&amp;o3=&amp;s=rock+music" TargetMode="External"/><Relationship Id="rId18" Type="http://schemas.openxmlformats.org/officeDocument/2006/relationships/hyperlink" Target="http://wordnetweb.princeton.edu/perl/webwn?o2=&amp;o0=1&amp;o7=&amp;o5=&amp;o1=1&amp;o6=&amp;o4=&amp;o3=&amp;s=heavy+metal+music&amp;i=6&amp;h=11130000222#c" TargetMode="External"/><Relationship Id="rId3" Type="http://schemas.openxmlformats.org/officeDocument/2006/relationships/hyperlink" Target="http://wordnetweb.princeton.edu/perl/webwn?o2=&amp;o0=1&amp;o7=&amp;o5=&amp;o1=1&amp;o6=&amp;o4=&amp;o3=&amp;s=heavy+metal" TargetMode="External"/><Relationship Id="rId21" Type="http://schemas.openxmlformats.org/officeDocument/2006/relationships/hyperlink" Target="http://wordnetweb.princeton.edu/perl/webwn?o2=&amp;o0=1&amp;o7=&amp;o5=&amp;o1=1&amp;o6=&amp;o4=&amp;o3=&amp;s=heavy+metal+music&amp;i=7&amp;h=11130000222#c" TargetMode="External"/><Relationship Id="rId7" Type="http://schemas.openxmlformats.org/officeDocument/2006/relationships/hyperlink" Target="http://wordnetweb.princeton.edu/perl/webwn?o2=&amp;o0=1&amp;o7=&amp;o5=&amp;o1=1&amp;o6=&amp;o4=&amp;o3=&amp;s=heavy+metal+music&amp;i=2&amp;h=11130000222#c" TargetMode="External"/><Relationship Id="rId12" Type="http://schemas.openxmlformats.org/officeDocument/2006/relationships/hyperlink" Target="http://wordnetweb.princeton.edu/perl/webwn?o2=&amp;o0=1&amp;o7=&amp;o5=&amp;o1=1&amp;o6=&amp;o4=&amp;o3=&amp;s=rock" TargetMode="External"/><Relationship Id="rId17" Type="http://schemas.openxmlformats.org/officeDocument/2006/relationships/hyperlink" Target="http://wordnetweb.princeton.edu/perl/webwn?o2=&amp;o0=1&amp;o7=&amp;o5=&amp;o1=1&amp;o6=&amp;o4=&amp;o3=&amp;s=art+rock" TargetMode="External"/><Relationship Id="rId2" Type="http://schemas.openxmlformats.org/officeDocument/2006/relationships/hyperlink" Target="http://wordnetweb.princeton.edu/perl/webwn?o2=&amp;o0=1&amp;o7=&amp;o5=&amp;o1=1&amp;o6=&amp;o4=&amp;o3=&amp;s=heavy+metal+music&amp;h=0&amp;j=0#c" TargetMode="External"/><Relationship Id="rId16" Type="http://schemas.openxmlformats.org/officeDocument/2006/relationships/hyperlink" Target="http://wordnetweb.princeton.edu/perl/webwn?o2=&amp;o0=1&amp;o7=&amp;o5=&amp;o1=1&amp;o6=&amp;o4=&amp;o3=&amp;s=progressive+rock" TargetMode="External"/><Relationship Id="rId20" Type="http://schemas.openxmlformats.org/officeDocument/2006/relationships/hyperlink" Target="http://wordnetweb.princeton.edu/perl/webwn?o2=&amp;o0=1&amp;o7=&amp;o5=&amp;o1=1&amp;o6=&amp;o4=&amp;o3=&amp;s=acid+roc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rdnetweb.princeton.edu/perl/webwn?o2=&amp;o0=1&amp;o7=&amp;o5=&amp;o1=1&amp;o6=&amp;o4=&amp;o3=&amp;r=2&amp;s=heavy+metal+music&amp;i=1&amp;h=11130000222#c" TargetMode="External"/><Relationship Id="rId11" Type="http://schemas.openxmlformats.org/officeDocument/2006/relationships/hyperlink" Target="http://wordnetweb.princeton.edu/perl/webwn?o2=&amp;o0=1&amp;o7=&amp;o5=&amp;o1=1&amp;o6=&amp;o4=&amp;o3=&amp;s=rock+and+roll" TargetMode="External"/><Relationship Id="rId5" Type="http://schemas.openxmlformats.org/officeDocument/2006/relationships/hyperlink" Target="http://wordnetweb.princeton.edu/perl/webwn?o2=&amp;o0=1&amp;o7=&amp;o5=&amp;o1=1&amp;o6=&amp;o4=&amp;o3=&amp;r=1&amp;s=heavy+metal+music&amp;i=1&amp;h=11130000222#c" TargetMode="External"/><Relationship Id="rId15" Type="http://schemas.openxmlformats.org/officeDocument/2006/relationships/hyperlink" Target="http://wordnetweb.princeton.edu/perl/webwn?o2=&amp;o0=1&amp;o7=&amp;o5=&amp;o1=1&amp;o6=&amp;o4=&amp;o3=&amp;s=heavy+metal+music&amp;i=5&amp;h=11130000222#c" TargetMode="External"/><Relationship Id="rId23" Type="http://schemas.openxmlformats.org/officeDocument/2006/relationships/hyperlink" Target="http://wordnetweb.princeton.edu/perl/webwn?o2=&amp;o0=1&amp;o7=&amp;o5=&amp;o1=1&amp;o6=&amp;o4=&amp;o3=&amp;s=punk" TargetMode="External"/><Relationship Id="rId10" Type="http://schemas.openxmlformats.org/officeDocument/2006/relationships/hyperlink" Target="http://wordnetweb.princeton.edu/perl/webwn?o2=&amp;o0=1&amp;o7=&amp;o5=&amp;o1=1&amp;o6=&amp;o4=&amp;o3=&amp;s=rock-and-roll" TargetMode="External"/><Relationship Id="rId19" Type="http://schemas.openxmlformats.org/officeDocument/2006/relationships/hyperlink" Target="http://wordnetweb.princeton.edu/perl/webwn?o2=&amp;o0=1&amp;o7=&amp;o5=&amp;o1=1&amp;o6=&amp;o4=&amp;o3=&amp;s=psychedelic+rock" TargetMode="External"/><Relationship Id="rId4" Type="http://schemas.openxmlformats.org/officeDocument/2006/relationships/hyperlink" Target="http://wordnetweb.princeton.edu/perl/webwn?o2=&amp;o0=1&amp;o7=&amp;o5=&amp;o1=1&amp;o6=&amp;o4=&amp;o3=&amp;s=heavy+metal+music&amp;h=10&amp;j=1#c" TargetMode="External"/><Relationship Id="rId9" Type="http://schemas.openxmlformats.org/officeDocument/2006/relationships/hyperlink" Target="http://wordnetweb.princeton.edu/perl/webwn?o2=&amp;o0=1&amp;o7=&amp;o5=&amp;o1=1&amp;o6=&amp;o4=&amp;o3=&amp;s=rock'n'roll" TargetMode="External"/><Relationship Id="rId14" Type="http://schemas.openxmlformats.org/officeDocument/2006/relationships/hyperlink" Target="http://wordnetweb.princeton.edu/perl/webwn?o2=&amp;o0=1&amp;o7=&amp;o5=&amp;o1=1&amp;o6=&amp;o4=&amp;o3=&amp;s=heavy+metal+music&amp;i=4&amp;h=11130000222#c" TargetMode="External"/><Relationship Id="rId22" Type="http://schemas.openxmlformats.org/officeDocument/2006/relationships/hyperlink" Target="http://wordnetweb.princeton.edu/perl/webwn?o2=&amp;o0=1&amp;o7=&amp;o5=&amp;o1=1&amp;o6=&amp;o4=&amp;o3=&amp;s=punk+roc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t.fm/tag/alternative%20rock" TargetMode="External"/><Relationship Id="rId2" Type="http://schemas.openxmlformats.org/officeDocument/2006/relationships/hyperlink" Target="http://www.last.fm/tag/punk%20roc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Schimoler</a:t>
            </a:r>
            <a:endParaRPr lang="en-US" dirty="0" smtClean="0"/>
          </a:p>
          <a:p>
            <a:r>
              <a:rPr lang="en-US" dirty="0" smtClean="0"/>
              <a:t>11/23/2009</a:t>
            </a:r>
          </a:p>
          <a:p>
            <a:r>
              <a:rPr lang="en-US" dirty="0" smtClean="0"/>
              <a:t>CSC 549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Semantic Approach to Tag Redundancy in </a:t>
            </a:r>
            <a:r>
              <a:rPr lang="en-US" dirty="0" err="1" smtClean="0"/>
              <a:t>Folksonomies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Moving Forward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Phase 1 </a:t>
            </a:r>
            <a:r>
              <a:rPr lang="en-US" dirty="0" smtClean="0"/>
              <a:t>results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Phase 2 (determining redundancy rules) depends on the accuracy </a:t>
            </a:r>
            <a:r>
              <a:rPr lang="en-US" dirty="0" smtClean="0"/>
              <a:t>of the semantic relations observed in Phase 1, we need some ground truth by which to judge (</a:t>
            </a:r>
            <a:r>
              <a:rPr lang="en-US" dirty="0" err="1" smtClean="0"/>
              <a:t>alt.spelling</a:t>
            </a:r>
            <a:r>
              <a:rPr lang="en-US" dirty="0" smtClean="0"/>
              <a:t> evaluation is deferred to Phase 2)</a:t>
            </a:r>
            <a:endParaRPr lang="en-US" dirty="0" smtClean="0"/>
          </a:p>
          <a:p>
            <a:r>
              <a:rPr lang="en-US" dirty="0" smtClean="0"/>
              <a:t>An outside ontology which already contains (some of) these relations can be held as a “gold-standard” for purposes of evaluation</a:t>
            </a:r>
          </a:p>
          <a:p>
            <a:r>
              <a:rPr lang="en-US" dirty="0" smtClean="0"/>
              <a:t>In the music domain, some ontology projects (</a:t>
            </a:r>
            <a:r>
              <a:rPr lang="en-US" dirty="0" err="1" smtClean="0"/>
              <a:t>MusicBrainz</a:t>
            </a:r>
            <a:r>
              <a:rPr lang="en-US" dirty="0" smtClean="0"/>
              <a:t>, for example) have emerged which may suit our purposes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Phase 1 results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evaluation methodology essentially becomes a classification problem</a:t>
            </a:r>
          </a:p>
          <a:p>
            <a:r>
              <a:rPr lang="en-US" dirty="0" smtClean="0"/>
              <a:t>For artist A we have some knowledge a priori:</a:t>
            </a:r>
          </a:p>
          <a:p>
            <a:pPr lvl="1"/>
            <a:r>
              <a:rPr lang="en-US" dirty="0" smtClean="0"/>
              <a:t>G(A) = { g | Genre(</a:t>
            </a:r>
            <a:r>
              <a:rPr lang="en-US" dirty="0" err="1" smtClean="0"/>
              <a:t>A,g</a:t>
            </a:r>
            <a:r>
              <a:rPr lang="en-US" dirty="0" smtClean="0"/>
              <a:t>)}</a:t>
            </a:r>
          </a:p>
          <a:p>
            <a:pPr lvl="1"/>
            <a:r>
              <a:rPr lang="en-US" dirty="0" smtClean="0"/>
              <a:t>L(A) = { l | Location(</a:t>
            </a:r>
            <a:r>
              <a:rPr lang="en-US" dirty="0" err="1" smtClean="0"/>
              <a:t>A,l</a:t>
            </a:r>
            <a:r>
              <a:rPr lang="en-US" dirty="0" smtClean="0"/>
              <a:t>)}</a:t>
            </a:r>
          </a:p>
          <a:p>
            <a:r>
              <a:rPr lang="en-US" dirty="0" smtClean="0"/>
              <a:t>From the text data, we extract genre and location information:</a:t>
            </a:r>
          </a:p>
          <a:p>
            <a:pPr lvl="1"/>
            <a:r>
              <a:rPr lang="en-US" dirty="0" smtClean="0"/>
              <a:t>G’(A) and L’(A)</a:t>
            </a:r>
          </a:p>
          <a:p>
            <a:r>
              <a:rPr lang="en-US" dirty="0" smtClean="0"/>
              <a:t>For each relation over each test Artist, we compute </a:t>
            </a:r>
            <a:r>
              <a:rPr lang="en-US" dirty="0" smtClean="0"/>
              <a:t> </a:t>
            </a:r>
            <a:r>
              <a:rPr lang="en-US" dirty="0" smtClean="0"/>
              <a:t>standard </a:t>
            </a:r>
            <a:r>
              <a:rPr lang="en-US" dirty="0" smtClean="0"/>
              <a:t>precision/recall measures of </a:t>
            </a:r>
            <a:r>
              <a:rPr lang="en-US" dirty="0" smtClean="0"/>
              <a:t>success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Determining how well our system correctly identifies tag redundancy depends on having a consistent set of test-cases</a:t>
            </a:r>
          </a:p>
          <a:p>
            <a:r>
              <a:rPr lang="en-US" dirty="0" smtClean="0"/>
              <a:t>Although our formal definition of redundancy has informed the overall approach, it is not something for which a metric is known</a:t>
            </a:r>
          </a:p>
          <a:p>
            <a:r>
              <a:rPr lang="en-US" dirty="0" smtClean="0"/>
              <a:t>Therefore, we will rely on manual classification in order to define the gold-standard</a:t>
            </a:r>
          </a:p>
          <a:p>
            <a:r>
              <a:rPr lang="en-US" dirty="0" smtClean="0"/>
              <a:t>Logistics of such a project are non-trivial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Problem: Redundancy of Tags</a:t>
            </a:r>
          </a:p>
          <a:p>
            <a:r>
              <a:rPr lang="en-US" dirty="0" smtClean="0"/>
              <a:t>The Domain: Last.fm -- a music annotation system</a:t>
            </a:r>
          </a:p>
          <a:p>
            <a:r>
              <a:rPr lang="en-US" dirty="0" smtClean="0"/>
              <a:t>The Data: </a:t>
            </a:r>
          </a:p>
          <a:p>
            <a:pPr lvl="1"/>
            <a:r>
              <a:rPr lang="en-US" dirty="0" smtClean="0"/>
              <a:t>800K users</a:t>
            </a:r>
          </a:p>
          <a:p>
            <a:pPr lvl="1"/>
            <a:r>
              <a:rPr lang="en-US" dirty="0" smtClean="0"/>
              <a:t>1 million tags</a:t>
            </a:r>
          </a:p>
          <a:p>
            <a:pPr lvl="1"/>
            <a:r>
              <a:rPr lang="en-US" dirty="0" smtClean="0"/>
              <a:t>3.6 million resources</a:t>
            </a:r>
          </a:p>
          <a:p>
            <a:pPr lvl="2"/>
            <a:r>
              <a:rPr lang="en-US" dirty="0" smtClean="0"/>
              <a:t>2.4 million songs</a:t>
            </a:r>
          </a:p>
          <a:p>
            <a:pPr lvl="2"/>
            <a:r>
              <a:rPr lang="en-US" dirty="0" smtClean="0"/>
              <a:t>800K artists</a:t>
            </a:r>
          </a:p>
          <a:p>
            <a:pPr lvl="2"/>
            <a:r>
              <a:rPr lang="en-US" dirty="0" smtClean="0"/>
              <a:t>400K albums</a:t>
            </a:r>
          </a:p>
          <a:p>
            <a:pPr lvl="1"/>
            <a:r>
              <a:rPr lang="en-US" dirty="0" smtClean="0"/>
              <a:t>18K wiki articles (14K artist-based, 4K tag-based)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define redundancy as a binary semantic relation between 2 tags in the context of a single resource</a:t>
            </a:r>
          </a:p>
          <a:p>
            <a:r>
              <a:rPr lang="en-US" dirty="0" smtClean="0"/>
              <a:t>Objective is to automatically predict this relation, based on previously observed relations</a:t>
            </a:r>
          </a:p>
          <a:p>
            <a:pPr lvl="1"/>
            <a:r>
              <a:rPr lang="en-US" dirty="0" smtClean="0"/>
              <a:t>Other relevant relations: spelling similarity of tags, both tags have same relation to a given resource, etc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task </a:t>
            </a:r>
            <a:r>
              <a:rPr lang="en-US" dirty="0" smtClean="0"/>
              <a:t>is broken into 2 distinct phases:</a:t>
            </a:r>
          </a:p>
          <a:p>
            <a:pPr lvl="1"/>
            <a:r>
              <a:rPr lang="en-US" dirty="0" smtClean="0"/>
              <a:t>Phase 1: find observed relations among tags and resources</a:t>
            </a:r>
          </a:p>
          <a:p>
            <a:pPr lvl="1"/>
            <a:r>
              <a:rPr lang="en-US" dirty="0" smtClean="0"/>
              <a:t>Phase 2: learn a set of rules which predicts the redundancy relationship given the observed data from Phase 1 and a training set (in which redundancy has been determined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larger picture:</a:t>
            </a:r>
          </a:p>
          <a:p>
            <a:pPr lvl="1"/>
            <a:r>
              <a:rPr lang="en-US" dirty="0" smtClean="0"/>
              <a:t>a framework in which relations are general connections between tags, resources, and </a:t>
            </a:r>
            <a:r>
              <a:rPr lang="en-US" i="1" dirty="0" smtClean="0"/>
              <a:t>users</a:t>
            </a:r>
          </a:p>
          <a:p>
            <a:pPr lvl="1"/>
            <a:r>
              <a:rPr lang="en-US" dirty="0" smtClean="0"/>
              <a:t>rule learning is largely a data-mining task</a:t>
            </a:r>
          </a:p>
          <a:p>
            <a:r>
              <a:rPr lang="en-US" dirty="0" smtClean="0"/>
              <a:t>Hypothesis:</a:t>
            </a:r>
          </a:p>
          <a:p>
            <a:pPr lvl="1"/>
            <a:r>
              <a:rPr lang="en-US" dirty="0" smtClean="0"/>
              <a:t>The relations learned from NLP techniques will improve the learning of redundancy prediction rules, compared with learning from semantically-unaware techniques alone.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 many possible relations to find them all</a:t>
            </a:r>
          </a:p>
          <a:p>
            <a:r>
              <a:rPr lang="en-US" dirty="0" smtClean="0"/>
              <a:t>Many relations in this domain are not objectively consistent</a:t>
            </a:r>
          </a:p>
          <a:p>
            <a:r>
              <a:rPr lang="en-US" dirty="0" smtClean="0"/>
              <a:t>Keep goal in mind: objective is NOT to build a comprehensive ontology</a:t>
            </a:r>
          </a:p>
          <a:p>
            <a:endParaRPr lang="en-US" dirty="0" smtClean="0"/>
          </a:p>
          <a:p>
            <a:r>
              <a:rPr lang="en-US" dirty="0" smtClean="0"/>
              <a:t>KISS: focus on 3 observed relations which might be extracted from the data through NLP techniques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Relations: </a:t>
            </a:r>
            <a:r>
              <a:rPr lang="en-US" dirty="0" err="1" smtClean="0"/>
              <a:t>Alt.Spelling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dirty="0" smtClean="0"/>
              <a:t>Alternate spelling is the most noticeable indicator of redundancy in 2 tags</a:t>
            </a:r>
          </a:p>
          <a:p>
            <a:pPr lvl="1"/>
            <a:r>
              <a:rPr lang="en-US" dirty="0" smtClean="0"/>
              <a:t>A  lexical database, such as </a:t>
            </a:r>
            <a:r>
              <a:rPr lang="en-US" dirty="0" err="1" smtClean="0"/>
              <a:t>WordNet</a:t>
            </a:r>
            <a:r>
              <a:rPr lang="en-US" dirty="0" smtClean="0"/>
              <a:t>, can help find </a:t>
            </a:r>
            <a:r>
              <a:rPr lang="en-US" i="1" dirty="0" smtClean="0"/>
              <a:t>some </a:t>
            </a:r>
            <a:r>
              <a:rPr lang="en-US" dirty="0" smtClean="0"/>
              <a:t>alternate spellings; tag systems such as Last.fm contain </a:t>
            </a:r>
            <a:r>
              <a:rPr lang="en-US" i="1" dirty="0" smtClean="0"/>
              <a:t>many</a:t>
            </a:r>
            <a:r>
              <a:rPr lang="en-US" dirty="0" smtClean="0"/>
              <a:t> tags which are not part of the English vocabulary and therefore will not be found in a general database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3886201"/>
            <a:ext cx="8686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Noun</a:t>
            </a:r>
          </a:p>
          <a:p>
            <a:r>
              <a:rPr lang="en-US" sz="1000" dirty="0" smtClean="0">
                <a:hlinkClick r:id="rId2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3"/>
              </a:rPr>
              <a:t>heavy metal</a:t>
            </a:r>
            <a:r>
              <a:rPr lang="en-US" sz="1000" dirty="0" smtClean="0"/>
              <a:t>, </a:t>
            </a:r>
            <a:r>
              <a:rPr lang="en-US" sz="1000" b="1" dirty="0" smtClean="0"/>
              <a:t>heavy metal music</a:t>
            </a:r>
            <a:r>
              <a:rPr lang="en-US" sz="1000" dirty="0" smtClean="0"/>
              <a:t> (loud and harsh sounding rock music with a strong beat; lyrics usually involve violent or fantastic imagery) </a:t>
            </a:r>
          </a:p>
          <a:p>
            <a:pPr lvl="1"/>
            <a:r>
              <a:rPr lang="en-US" sz="1000" i="1" dirty="0" smtClean="0">
                <a:hlinkClick r:id="rId4"/>
              </a:rPr>
              <a:t>direct </a:t>
            </a:r>
            <a:r>
              <a:rPr lang="en-US" sz="1000" i="1" dirty="0" err="1" smtClean="0">
                <a:hlinkClick r:id="rId4"/>
              </a:rPr>
              <a:t>hypernym</a:t>
            </a:r>
            <a:r>
              <a:rPr lang="en-US" sz="1000" dirty="0" smtClean="0"/>
              <a:t> / </a:t>
            </a:r>
            <a:r>
              <a:rPr lang="en-US" sz="1000" i="1" dirty="0" smtClean="0">
                <a:hlinkClick r:id="rId5"/>
              </a:rPr>
              <a:t>inherited </a:t>
            </a:r>
            <a:r>
              <a:rPr lang="en-US" sz="1000" i="1" dirty="0" err="1" smtClean="0">
                <a:hlinkClick r:id="rId5"/>
              </a:rPr>
              <a:t>hypernym</a:t>
            </a:r>
            <a:r>
              <a:rPr lang="en-US" sz="1000" dirty="0" smtClean="0"/>
              <a:t> / </a:t>
            </a:r>
            <a:r>
              <a:rPr lang="en-US" sz="1000" b="1" i="1" dirty="0" smtClean="0">
                <a:hlinkClick r:id="rId6"/>
              </a:rPr>
              <a:t>sister term</a:t>
            </a:r>
            <a:r>
              <a:rPr lang="en-US" sz="1000" dirty="0" smtClean="0"/>
              <a:t> </a:t>
            </a:r>
          </a:p>
          <a:p>
            <a:pPr lvl="2"/>
            <a:r>
              <a:rPr lang="en-US" sz="1000" dirty="0" smtClean="0">
                <a:hlinkClick r:id="rId7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8"/>
              </a:rPr>
              <a:t>rock 'n' roll</a:t>
            </a:r>
            <a:r>
              <a:rPr lang="en-US" sz="1000" dirty="0" smtClean="0"/>
              <a:t>, </a:t>
            </a:r>
            <a:r>
              <a:rPr lang="en-US" sz="1000" dirty="0" err="1" smtClean="0">
                <a:hlinkClick r:id="rId9"/>
              </a:rPr>
              <a:t>rock'n'roll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10"/>
              </a:rPr>
              <a:t>rock-and-roll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11"/>
              </a:rPr>
              <a:t>rock and roll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12"/>
              </a:rPr>
              <a:t>rock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13"/>
              </a:rPr>
              <a:t>rock music</a:t>
            </a:r>
            <a:r>
              <a:rPr lang="en-US" sz="1000" dirty="0" smtClean="0"/>
              <a:t> (a genre of popular music originating in the 1950s; a blend of black rhythm-and-blues with white country-and-western) </a:t>
            </a:r>
            <a:r>
              <a:rPr lang="en-US" sz="1000" i="1" dirty="0" smtClean="0"/>
              <a:t>"rock is a generic term for the range of styles that evolved out of </a:t>
            </a:r>
            <a:r>
              <a:rPr lang="en-US" sz="1000" i="1" dirty="0" err="1" smtClean="0"/>
              <a:t>rock'n'roll</a:t>
            </a:r>
            <a:r>
              <a:rPr lang="en-US" sz="1000" i="1" dirty="0" smtClean="0"/>
              <a:t>."</a:t>
            </a:r>
            <a:endParaRPr lang="en-US" sz="1000" dirty="0" smtClean="0"/>
          </a:p>
          <a:p>
            <a:pPr lvl="3"/>
            <a:r>
              <a:rPr lang="en-US" sz="1000" dirty="0" smtClean="0">
                <a:hlinkClick r:id="rId14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3"/>
              </a:rPr>
              <a:t>heavy metal</a:t>
            </a:r>
            <a:r>
              <a:rPr lang="en-US" sz="1000" dirty="0" smtClean="0"/>
              <a:t>, </a:t>
            </a:r>
            <a:r>
              <a:rPr lang="en-US" sz="1000" b="1" dirty="0" smtClean="0"/>
              <a:t>heavy metal music</a:t>
            </a:r>
            <a:r>
              <a:rPr lang="en-US" sz="1000" dirty="0" smtClean="0"/>
              <a:t> (loud and harsh sounding rock music with a strong beat; lyrics usually involve violent or fantastic imagery) </a:t>
            </a:r>
          </a:p>
          <a:p>
            <a:pPr lvl="3"/>
            <a:r>
              <a:rPr lang="en-US" sz="1000" dirty="0" smtClean="0">
                <a:hlinkClick r:id="rId15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16"/>
              </a:rPr>
              <a:t>progressive rock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17"/>
              </a:rPr>
              <a:t>art rock</a:t>
            </a:r>
            <a:r>
              <a:rPr lang="en-US" sz="1000" dirty="0" smtClean="0"/>
              <a:t> (a style of rock music that emerged in the 1970s; associated with attempts to combine rock with jazz and other forms; intended for listening and not dancing) </a:t>
            </a:r>
          </a:p>
          <a:p>
            <a:pPr lvl="3"/>
            <a:r>
              <a:rPr lang="en-US" sz="1000" dirty="0" smtClean="0">
                <a:hlinkClick r:id="rId18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19"/>
              </a:rPr>
              <a:t>psychedelic rock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20"/>
              </a:rPr>
              <a:t>acid rock</a:t>
            </a:r>
            <a:r>
              <a:rPr lang="en-US" sz="1000" dirty="0" smtClean="0"/>
              <a:t> (a musical style that emerged in the 1960s; rock music inspired by or related to drug-induced experience) </a:t>
            </a:r>
          </a:p>
          <a:p>
            <a:pPr lvl="3"/>
            <a:r>
              <a:rPr lang="en-US" sz="1000" dirty="0" smtClean="0">
                <a:hlinkClick r:id="rId21"/>
              </a:rPr>
              <a:t>S:</a:t>
            </a:r>
            <a:r>
              <a:rPr lang="en-US" sz="1000" dirty="0" smtClean="0"/>
              <a:t> (n) </a:t>
            </a:r>
            <a:r>
              <a:rPr lang="en-US" sz="1000" dirty="0" smtClean="0">
                <a:hlinkClick r:id="rId22"/>
              </a:rPr>
              <a:t>punk rock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23"/>
              </a:rPr>
              <a:t>punk</a:t>
            </a:r>
            <a:r>
              <a:rPr lang="en-US" sz="1000" dirty="0" smtClean="0"/>
              <a:t> (rock music with deliberately offensive lyrics expressing anger and social alienation; in part a reaction against progressive rock)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Relations: </a:t>
            </a:r>
            <a:r>
              <a:rPr lang="en-US" dirty="0" err="1" smtClean="0"/>
              <a:t>Alt.Spelling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discussed previously, tags (in this domain, at least) seem to follow certain morphological rules which can help determine alternate spellings</a:t>
            </a:r>
          </a:p>
          <a:p>
            <a:r>
              <a:rPr lang="en-US" dirty="0" smtClean="0"/>
              <a:t>Learning these rules is dependent on finding the  “information-free” portions of each tag</a:t>
            </a:r>
          </a:p>
          <a:p>
            <a:pPr lvl="1"/>
            <a:r>
              <a:rPr lang="en-US" dirty="0" smtClean="0"/>
              <a:t>A common connector string (and, -, ’n, etc)</a:t>
            </a:r>
          </a:p>
          <a:p>
            <a:pPr lvl="1"/>
            <a:r>
              <a:rPr lang="en-US" dirty="0" smtClean="0"/>
              <a:t>I18n replacements (“</a:t>
            </a:r>
            <a:r>
              <a:rPr lang="en-US" dirty="0" err="1" smtClean="0"/>
              <a:t>ou</a:t>
            </a:r>
            <a:r>
              <a:rPr lang="en-US" dirty="0" smtClean="0"/>
              <a:t>” for “o”, “f” for “ph”, etc)</a:t>
            </a:r>
          </a:p>
          <a:p>
            <a:pPr lvl="1"/>
            <a:r>
              <a:rPr lang="en-US" dirty="0" smtClean="0"/>
              <a:t>Some prefixes/suffixes are so common that it is questionable how much information they provide (-“rock”)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Relations: Genre and Locale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semantic relations are potentially easier to extract from text than others</a:t>
            </a:r>
          </a:p>
          <a:p>
            <a:r>
              <a:rPr lang="en-US" dirty="0" smtClean="0"/>
              <a:t>2 features of an artist which are almost always present in that artist’s wiki page are the genre and location of the artist.</a:t>
            </a:r>
          </a:p>
          <a:p>
            <a:r>
              <a:rPr lang="en-US" dirty="0" smtClean="0"/>
              <a:t>A consistent pattern of language usually ties these features together with the artist in a single sentence</a:t>
            </a:r>
          </a:p>
          <a:p>
            <a:pPr lvl="1"/>
            <a:r>
              <a:rPr lang="en-US" sz="1400" dirty="0" smtClean="0"/>
              <a:t>The Ramones were a </a:t>
            </a:r>
            <a:r>
              <a:rPr lang="en-US" sz="1400" dirty="0" smtClean="0">
                <a:hlinkClick r:id="rId2"/>
              </a:rPr>
              <a:t>punk rock</a:t>
            </a:r>
            <a:r>
              <a:rPr lang="en-US" sz="1400" dirty="0" smtClean="0"/>
              <a:t> band which formed in Queens, New York, United States in 1974. Coldplay is a British </a:t>
            </a:r>
            <a:r>
              <a:rPr lang="en-US" sz="1400" dirty="0" smtClean="0">
                <a:hlinkClick r:id="rId3"/>
              </a:rPr>
              <a:t>alternative rock</a:t>
            </a:r>
            <a:r>
              <a:rPr lang="en-US" sz="1400" dirty="0" smtClean="0"/>
              <a:t> band, formed in London, United Kingdom in 1997.</a:t>
            </a:r>
          </a:p>
          <a:p>
            <a:pPr lvl="1"/>
            <a:r>
              <a:rPr lang="en-US" sz="1400" dirty="0" smtClean="0"/>
              <a:t>Radiohead are an English alternative rock band from Abingdon, </a:t>
            </a:r>
            <a:r>
              <a:rPr lang="en-US" sz="1400" dirty="0" err="1" smtClean="0"/>
              <a:t>Oxfordshire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Stefani Joanne Angelina </a:t>
            </a:r>
            <a:r>
              <a:rPr lang="en-US" sz="1400" dirty="0" err="1" smtClean="0"/>
              <a:t>Germanotta</a:t>
            </a:r>
            <a:r>
              <a:rPr lang="en-US" sz="1400" dirty="0" smtClean="0"/>
              <a:t> (born March 28, 1986), who performs under the stage name Lady Gaga, is a singer, songwriter and musician from New York, U.S.A.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Relations: Genre and Locale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“&lt;Artist&gt; (is/was/are/were) a &lt;Location&gt;? &lt;Genre&gt;+ (musician/band) (from/formed in) &lt;Location&gt;,&lt;Location&gt;…” begins many artist wiki entries.</a:t>
            </a:r>
          </a:p>
          <a:p>
            <a:endParaRPr lang="en-US" dirty="0" smtClean="0"/>
          </a:p>
          <a:p>
            <a:r>
              <a:rPr lang="en-US" dirty="0" smtClean="0"/>
              <a:t>With supervised learning, this pattern can be further refined so that location and genre can be predicted, given a set of tagged data (wiki text in which n-grams are mapped to known tags/resources).</a:t>
            </a:r>
          </a:p>
          <a:p>
            <a:r>
              <a:rPr lang="en-US" dirty="0" smtClean="0"/>
              <a:t>Presence of tag/resource data avoids the need for deeper NER for this limited task.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</TotalTime>
  <Words>1122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A Semantic Approach to Tag Redundancy in Folksonomies Moving Forward</vt:lpstr>
      <vt:lpstr>The Story So Far…</vt:lpstr>
      <vt:lpstr>The Story So Far…</vt:lpstr>
      <vt:lpstr>Basic Proposed Solution</vt:lpstr>
      <vt:lpstr>Phase 1: Issues</vt:lpstr>
      <vt:lpstr>Observed Relations: Alt.Spelling(1)</vt:lpstr>
      <vt:lpstr>Observed Relations: Alt.Spelling(2)</vt:lpstr>
      <vt:lpstr>Observed Relations: Genre and Locale (1)</vt:lpstr>
      <vt:lpstr>Observed Relations: Genre and Locale (2)</vt:lpstr>
      <vt:lpstr>Evaluating Phase 1 results (1)</vt:lpstr>
      <vt:lpstr>Evaluating Phase 1 results (2)</vt:lpstr>
      <vt:lpstr>Evaluating Phase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Semantic Approach to Tag Redundancy in Folksonomies Moving Forward</dc:title>
  <dc:creator>tom</dc:creator>
  <cp:lastModifiedBy>tom</cp:lastModifiedBy>
  <cp:revision>18</cp:revision>
  <dcterms:created xsi:type="dcterms:W3CDTF">2009-11-23T20:18:54Z</dcterms:created>
  <dcterms:modified xsi:type="dcterms:W3CDTF">2009-11-23T23:42:53Z</dcterms:modified>
</cp:coreProperties>
</file>