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2" r:id="rId3"/>
    <p:sldId id="261" r:id="rId4"/>
    <p:sldId id="263" r:id="rId5"/>
    <p:sldId id="264" r:id="rId6"/>
    <p:sldId id="259" r:id="rId7"/>
    <p:sldId id="273" r:id="rId8"/>
    <p:sldId id="271" r:id="rId9"/>
    <p:sldId id="272" r:id="rId10"/>
    <p:sldId id="27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2"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08FC674-D3E7-4ABF-9737-ACC777B5CF8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3F236A-2D7C-4F7F-9195-0D8CD0630B69}" type="slidenum">
              <a:rPr lang="en-US"/>
              <a:pPr/>
              <a:t>2</a:t>
            </a:fld>
            <a:endParaRPr lang="en-US"/>
          </a:p>
        </p:txBody>
      </p:sp>
      <p:sp>
        <p:nvSpPr>
          <p:cNvPr id="11266" name="Rectangle 2"/>
          <p:cNvSpPr>
            <a:spLocks noGrp="1" noRo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en-US"/>
              <a:t>Talk more about interpretation (and interpretation variability) of separate semantic characteristics and move to the next two slides to show a specific example.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59B9B3-A29B-4EF4-8965-1933A728DB8B}" type="slidenum">
              <a:rPr lang="en-US"/>
              <a:pPr/>
              <a:t>5</a:t>
            </a:fld>
            <a:endParaRPr lang="en-US"/>
          </a:p>
        </p:txBody>
      </p:sp>
      <p:sp>
        <p:nvSpPr>
          <p:cNvPr id="14338" name="Rectangle 2"/>
          <p:cNvSpPr>
            <a:spLocks noGrp="1" noRo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t>And how active decorate extends 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C21701-8123-4ACF-8E57-78B1671245D2}" type="slidenum">
              <a:rPr lang="en-US"/>
              <a:pPr/>
              <a:t>6</a:t>
            </a:fld>
            <a:endParaRPr lang="en-US"/>
          </a:p>
        </p:txBody>
      </p:sp>
      <p:sp>
        <p:nvSpPr>
          <p:cNvPr id="7170" name="Rectangle 2"/>
          <p:cNvSpPr>
            <a:spLocks noGrp="1" noRo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t>Present the results. Show that both approaches improved the accuracy for all semantic characteristics in comparison with the decision trees. Mention that difference in accuracies between two approaches are not significant except for lobulation. Depending on how much time will be left talk about further work (what we are doing right now) either show and explain the next slide or list what we have tried to do.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2ED45E-5794-4399-8EA8-565F879B1981}" type="slidenum">
              <a:rPr lang="en-US"/>
              <a:pPr/>
              <a:t>‹#›</a:t>
            </a:fld>
            <a:endParaRPr lang="en-US"/>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0189B0-CCAC-43D4-904A-BD0FFC3FF63C}" type="slidenum">
              <a:rPr lang="en-US"/>
              <a:pPr/>
              <a:t>‹#›</a:t>
            </a:fld>
            <a:endParaRPr lang="en-US"/>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334157-2E35-4651-9B99-E7491103637B}" type="slidenum">
              <a:rPr lang="en-US"/>
              <a:pPr/>
              <a:t>‹#›</a:t>
            </a:fld>
            <a:endParaRPr lang="en-US"/>
          </a:p>
        </p:txBody>
      </p:sp>
    </p:spTree>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3201610-34C9-40E9-A83B-AA5A25987F67}" type="slidenum">
              <a:rPr lang="en-US"/>
              <a:pPr/>
              <a:t>‹#›</a:t>
            </a:fld>
            <a:endParaRPr lang="en-US"/>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61826C-EFDD-4BA1-9A8B-30F6C8676298}" type="slidenum">
              <a:rPr lang="en-US"/>
              <a:pPr/>
              <a:t>‹#›</a:t>
            </a:fld>
            <a:endParaRPr lang="en-US"/>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B152DC-6F69-41C2-BF0C-ABDB1CE661C0}" type="slidenum">
              <a:rPr lang="en-US"/>
              <a:pPr/>
              <a:t>‹#›</a:t>
            </a:fld>
            <a:endParaRPr lang="en-US"/>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3EA393-C295-4039-888E-5808B42478AD}" type="slidenum">
              <a:rPr lang="en-US"/>
              <a:pPr/>
              <a:t>‹#›</a:t>
            </a:fld>
            <a:endParaRPr 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5F656E9-46DB-4301-B04A-19349585B55C}" type="slidenum">
              <a:rPr lang="en-US"/>
              <a:pPr/>
              <a:t>‹#›</a:t>
            </a:fld>
            <a:endParaRPr lang="en-US"/>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0EF92EC-C2CB-4D47-98C1-1239B83C0E51}" type="slidenum">
              <a:rPr lang="en-US"/>
              <a:pPr/>
              <a:t>‹#›</a:t>
            </a:fld>
            <a:endParaRPr 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FB65779-1646-40B0-8833-717C0497BFB5}" type="slidenum">
              <a:rPr lang="en-US"/>
              <a:pPr/>
              <a:t>‹#›</a:t>
            </a:fld>
            <a:endParaRPr lang="en-US"/>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CE43EF-530B-45E3-B763-3F2E1897A194}" type="slidenum">
              <a:rPr lang="en-US"/>
              <a:pPr/>
              <a:t>‹#›</a:t>
            </a:fld>
            <a:endParaRPr lang="en-US"/>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F0B7D9-335B-411A-B4B4-86A049306708}" type="slidenum">
              <a:rPr lang="en-US"/>
              <a:pPr/>
              <a:t>‹#›</a:t>
            </a:fld>
            <a:endParaRPr lang="en-US"/>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643E183-C368-4686-946E-614586292EE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zoom dir="in"/>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Outline</a:t>
            </a:r>
          </a:p>
        </p:txBody>
      </p:sp>
      <p:sp>
        <p:nvSpPr>
          <p:cNvPr id="3075" name="Rectangle 3"/>
          <p:cNvSpPr>
            <a:spLocks noGrp="1" noChangeArrowheads="1"/>
          </p:cNvSpPr>
          <p:nvPr>
            <p:ph type="body" idx="1"/>
          </p:nvPr>
        </p:nvSpPr>
        <p:spPr/>
        <p:txBody>
          <a:bodyPr/>
          <a:lstStyle/>
          <a:p>
            <a:r>
              <a:rPr lang="en-US" dirty="0"/>
              <a:t>Introduction</a:t>
            </a:r>
          </a:p>
          <a:p>
            <a:r>
              <a:rPr lang="en-US" dirty="0" err="1" smtClean="0"/>
              <a:t>Anotation</a:t>
            </a:r>
            <a:endParaRPr lang="en-US" dirty="0"/>
          </a:p>
          <a:p>
            <a:r>
              <a:rPr lang="en-US" dirty="0" smtClean="0"/>
              <a:t>Segmentation</a:t>
            </a:r>
            <a:endParaRPr lang="en-US" dirty="0"/>
          </a:p>
          <a:p>
            <a:r>
              <a:rPr lang="en-US" dirty="0" smtClean="0"/>
              <a:t>Detection</a:t>
            </a:r>
            <a:endParaRPr lang="en-US" dirty="0"/>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Questions?</a:t>
            </a:r>
          </a:p>
        </p:txBody>
      </p:sp>
      <p:sp>
        <p:nvSpPr>
          <p:cNvPr id="21507" name="Rectangle 3"/>
          <p:cNvSpPr>
            <a:spLocks noGrp="1" noChangeArrowheads="1"/>
          </p:cNvSpPr>
          <p:nvPr>
            <p:ph type="body" idx="1"/>
          </p:nvPr>
        </p:nvSpPr>
        <p:spPr/>
        <p:txBody>
          <a:bodyPr/>
          <a:lstStyle/>
          <a:p>
            <a:endParaRPr lang="en-US"/>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2"/>
          <p:cNvSpPr txBox="1">
            <a:spLocks noGrp="1"/>
          </p:cNvSpPr>
          <p:nvPr/>
        </p:nvSpPr>
        <p:spPr>
          <a:xfrm>
            <a:off x="8613775" y="6305550"/>
            <a:ext cx="457200" cy="476250"/>
          </a:xfrm>
          <a:prstGeom prst="rect">
            <a:avLst/>
          </a:prstGeom>
          <a:noFill/>
        </p:spPr>
        <p:txBody>
          <a:bodyPr anchor="b"/>
          <a:lstStyle/>
          <a:p>
            <a:pPr algn="ctr">
              <a:defRPr/>
            </a:pPr>
            <a:fld id="{E607B873-4A1A-41A9-AC3A-9FAEF0EAEE75}" type="slidenum">
              <a:rPr lang="en-US" sz="1200">
                <a:solidFill>
                  <a:schemeClr val="bg2">
                    <a:shade val="50000"/>
                    <a:satMod val="200000"/>
                  </a:schemeClr>
                </a:solidFill>
              </a:rPr>
              <a:pPr algn="ctr">
                <a:defRPr/>
              </a:pPr>
              <a:t>2</a:t>
            </a:fld>
            <a:endParaRPr lang="en-US" sz="1200">
              <a:solidFill>
                <a:schemeClr val="bg2">
                  <a:shade val="50000"/>
                  <a:satMod val="200000"/>
                </a:schemeClr>
              </a:solidFill>
            </a:endParaRPr>
          </a:p>
        </p:txBody>
      </p:sp>
      <p:sp>
        <p:nvSpPr>
          <p:cNvPr id="26626" name="Rectangle 2"/>
          <p:cNvSpPr>
            <a:spLocks noGrp="1"/>
          </p:cNvSpPr>
          <p:nvPr>
            <p:ph type="title" idx="4294967295"/>
          </p:nvPr>
        </p:nvSpPr>
        <p:spPr>
          <a:xfrm>
            <a:off x="914400" y="228600"/>
            <a:ext cx="7772400" cy="609600"/>
          </a:xfrm>
        </p:spPr>
        <p:txBody>
          <a:bodyPr>
            <a:normAutofit/>
          </a:bodyPr>
          <a:lstStyle/>
          <a:p>
            <a:r>
              <a:rPr lang="en-US" sz="3400">
                <a:effectLst>
                  <a:outerShdw blurRad="38100" dist="38100" dir="2700000" algn="tl">
                    <a:srgbClr val="C0C0C0"/>
                  </a:outerShdw>
                </a:effectLst>
                <a:latin typeface="Tahoma" pitchFamily="34" charset="0"/>
              </a:rPr>
              <a:t>Nodule interpretation (characteristics)</a:t>
            </a:r>
            <a:endParaRPr lang="en-US" sz="3400">
              <a:solidFill>
                <a:srgbClr val="0066FF"/>
              </a:solidFill>
              <a:effectLst>
                <a:outerShdw blurRad="38100" dist="38100" dir="2700000" algn="tl">
                  <a:srgbClr val="C0C0C0"/>
                </a:outerShdw>
              </a:effectLst>
              <a:latin typeface="Tahoma" pitchFamily="34" charset="0"/>
            </a:endParaRPr>
          </a:p>
        </p:txBody>
      </p:sp>
      <p:graphicFrame>
        <p:nvGraphicFramePr>
          <p:cNvPr id="33796" name="Group 4"/>
          <p:cNvGraphicFramePr>
            <a:graphicFrameLocks noGrp="1"/>
          </p:cNvGraphicFramePr>
          <p:nvPr/>
        </p:nvGraphicFramePr>
        <p:xfrm>
          <a:off x="1143000" y="1524000"/>
          <a:ext cx="3962400" cy="4569143"/>
        </p:xfrm>
        <a:graphic>
          <a:graphicData uri="http://schemas.openxmlformats.org/drawingml/2006/table">
            <a:tbl>
              <a:tblPr/>
              <a:tblGrid>
                <a:gridCol w="1676400"/>
                <a:gridCol w="2286000"/>
              </a:tblGrid>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Characteristic</a:t>
                      </a:r>
                      <a:endPar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Possible Scores</a:t>
                      </a:r>
                      <a:endPar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120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Calcification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Popcorn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Laminated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Solid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Non-central</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Central</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6. Absent</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Internal structure</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Soft Tissue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Fluid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Fat</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Air</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741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Lobulation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Marked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2. . 3. .</a:t>
                      </a:r>
                      <a:r>
                        <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rPr>
                        <a:t> </a:t>
                      </a: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4. .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5. None</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1206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Malignancy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Highly Unlikely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Moderately Unlikely</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Indeterminate</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Moderately Suspicious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Highly Suspicious</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bl>
          </a:graphicData>
        </a:graphic>
      </p:graphicFrame>
      <p:graphicFrame>
        <p:nvGraphicFramePr>
          <p:cNvPr id="33816" name="Group 24"/>
          <p:cNvGraphicFramePr>
            <a:graphicFrameLocks noGrp="1"/>
          </p:cNvGraphicFramePr>
          <p:nvPr/>
        </p:nvGraphicFramePr>
        <p:xfrm>
          <a:off x="5410200" y="1524000"/>
          <a:ext cx="3505200" cy="5273040"/>
        </p:xfrm>
        <a:graphic>
          <a:graphicData uri="http://schemas.openxmlformats.org/drawingml/2006/table">
            <a:tbl>
              <a:tblPr/>
              <a:tblGrid>
                <a:gridCol w="1433513"/>
                <a:gridCol w="2071687"/>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Characteristic</a:t>
                      </a:r>
                      <a:endPar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Possible Scores</a:t>
                      </a:r>
                      <a:endPar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Margin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Poorly Defined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a:t>
                      </a:r>
                      <a:r>
                        <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rPr>
                        <a:t> </a:t>
                      </a: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a:t>
                      </a:r>
                      <a:r>
                        <a:rPr kumimoji="0" lang="en-US" altLang="ko-KR" sz="1400" b="0" i="0" u="none" strike="noStrike" cap="none" normalizeH="0" baseline="0" smtClean="0">
                          <a:ln>
                            <a:noFill/>
                          </a:ln>
                          <a:solidFill>
                            <a:schemeClr val="tx1"/>
                          </a:solidFill>
                          <a:effectLst/>
                          <a:latin typeface="Tahoma" pitchFamily="34" charset="0"/>
                          <a:ea typeface="Gulim" pitchFamily="34" charset="-127"/>
                        </a:rPr>
                        <a:t> </a:t>
                      </a: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Sharp</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854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Sphericity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Linear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Ovoid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Round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Spiculation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Marked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a:t>
                      </a:r>
                      <a:r>
                        <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rPr>
                        <a:t> </a:t>
                      </a: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a:t>
                      </a:r>
                      <a:r>
                        <a:rPr kumimoji="0" lang="en-US" altLang="ko-KR" sz="1400" b="0" i="0" u="none" strike="noStrike" cap="none" normalizeH="0" baseline="0" smtClean="0">
                          <a:ln>
                            <a:noFill/>
                          </a:ln>
                          <a:solidFill>
                            <a:schemeClr val="tx1"/>
                          </a:solidFill>
                          <a:effectLst/>
                          <a:latin typeface="Tahoma" pitchFamily="34" charset="0"/>
                          <a:ea typeface="Gulim" pitchFamily="34" charset="-127"/>
                        </a:rPr>
                        <a:t> </a:t>
                      </a: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None</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854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Subtlety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Extremely Subtle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Moderately Subtle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Fairly Subtle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Moderately Obvious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Obvious</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854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Texture</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1. Non-Solid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3. Part Solid/(Mixed)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4. .</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ahoma" pitchFamily="34" charset="0"/>
                          <a:ea typeface="Batang" pitchFamily="18" charset="-127"/>
                        </a:rPr>
                        <a:t>5. Solid</a:t>
                      </a:r>
                      <a:endParaRPr kumimoji="0" lang="en-US" altLang="ko-KR" sz="1400" b="0" i="0" u="none" strike="noStrike" cap="none" normalizeH="0" baseline="0" smtClean="0">
                        <a:ln>
                          <a:noFill/>
                        </a:ln>
                        <a:solidFill>
                          <a:schemeClr val="tx1"/>
                        </a:solidFill>
                        <a:effectLst/>
                        <a:latin typeface="Tahoma" pitchFamily="34" charset="0"/>
                        <a:ea typeface="Gulim" pitchFamily="34" charset="-127"/>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bl>
          </a:graphicData>
        </a:graphic>
      </p:graphicFrame>
      <p:sp>
        <p:nvSpPr>
          <p:cNvPr id="10287" name="Content Placeholder 2"/>
          <p:cNvSpPr>
            <a:spLocks/>
          </p:cNvSpPr>
          <p:nvPr/>
        </p:nvSpPr>
        <p:spPr bwMode="auto">
          <a:xfrm>
            <a:off x="914400" y="838200"/>
            <a:ext cx="7772400" cy="609600"/>
          </a:xfrm>
          <a:prstGeom prst="rect">
            <a:avLst/>
          </a:prstGeom>
          <a:noFill/>
          <a:ln w="9525">
            <a:noFill/>
            <a:miter lim="800000"/>
            <a:headEnd/>
            <a:tailEnd/>
          </a:ln>
        </p:spPr>
        <p:txBody>
          <a:bodyPr/>
          <a:lstStyle/>
          <a:p>
            <a:pPr marL="273050" indent="-273050">
              <a:spcBef>
                <a:spcPts val="575"/>
              </a:spcBef>
              <a:buClr>
                <a:schemeClr val="accent1"/>
              </a:buClr>
              <a:buSzPct val="85000"/>
              <a:buFont typeface="Wingdings 2" pitchFamily="18" charset="2"/>
              <a:buChar char=""/>
            </a:pPr>
            <a:r>
              <a:rPr lang="en-US" sz="2000">
                <a:latin typeface="Tahoma" pitchFamily="34" charset="0"/>
              </a:rPr>
              <a:t>7 out of 9 semantic characteristics have a broad range of values for the 149 nodules</a:t>
            </a: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457200" y="274638"/>
            <a:ext cx="8229600" cy="590550"/>
          </a:xfrm>
        </p:spPr>
        <p:txBody>
          <a:bodyPr bIns="91440" anchor="b"/>
          <a:lstStyle/>
          <a:p>
            <a:r>
              <a:rPr lang="en-US" sz="4000"/>
              <a:t>Interpretation </a:t>
            </a:r>
          </a:p>
        </p:txBody>
      </p:sp>
      <p:sp>
        <p:nvSpPr>
          <p:cNvPr id="9219" name="Rectangle 3"/>
          <p:cNvSpPr>
            <a:spLocks noGrp="1"/>
          </p:cNvSpPr>
          <p:nvPr>
            <p:ph type="body" idx="4294967295"/>
          </p:nvPr>
        </p:nvSpPr>
        <p:spPr>
          <a:xfrm>
            <a:off x="533400" y="5943600"/>
            <a:ext cx="7772400" cy="685800"/>
          </a:xfrm>
        </p:spPr>
        <p:txBody>
          <a:bodyPr/>
          <a:lstStyle/>
          <a:p>
            <a:pPr marL="273050" indent="-273050" algn="ctr">
              <a:buFontTx/>
              <a:buNone/>
            </a:pPr>
            <a:r>
              <a:rPr lang="en-US" sz="2800"/>
              <a:t>Not only ratings, but also boundaries are different</a:t>
            </a:r>
          </a:p>
        </p:txBody>
      </p:sp>
      <p:sp>
        <p:nvSpPr>
          <p:cNvPr id="9220" name="Rectangle 8"/>
          <p:cNvSpPr>
            <a:spLocks noChangeArrowheads="1"/>
          </p:cNvSpPr>
          <p:nvPr/>
        </p:nvSpPr>
        <p:spPr bwMode="auto">
          <a:xfrm>
            <a:off x="2389188" y="2435225"/>
            <a:ext cx="260350" cy="274638"/>
          </a:xfrm>
          <a:prstGeom prst="rect">
            <a:avLst/>
          </a:prstGeom>
          <a:noFill/>
          <a:ln w="12700" cap="sq">
            <a:noFill/>
            <a:miter lim="800000"/>
            <a:headEnd type="none" w="sm" len="sm"/>
            <a:tailEnd type="none" w="sm" len="sm"/>
          </a:ln>
        </p:spPr>
        <p:txBody>
          <a:bodyPr wrap="none">
            <a:spAutoFit/>
          </a:bodyPr>
          <a:lstStyle/>
          <a:p>
            <a:pPr algn="ctr"/>
            <a:r>
              <a:rPr lang="en-US" altLang="ko-KR" sz="1200">
                <a:latin typeface="Times New Roman" pitchFamily="18" charset="0"/>
                <a:ea typeface="Batang" pitchFamily="18" charset="-127"/>
                <a:cs typeface="Times New Roman" pitchFamily="18" charset="0"/>
              </a:rPr>
              <a:t>  </a:t>
            </a:r>
            <a:endParaRPr lang="en-US" altLang="ko-KR">
              <a:ea typeface="Batang" pitchFamily="18" charset="-127"/>
              <a:cs typeface="Times New Roman" pitchFamily="18" charset="0"/>
            </a:endParaRPr>
          </a:p>
        </p:txBody>
      </p:sp>
      <p:sp>
        <p:nvSpPr>
          <p:cNvPr id="9221" name="Rectangle 10"/>
          <p:cNvSpPr>
            <a:spLocks noChangeArrowheads="1"/>
          </p:cNvSpPr>
          <p:nvPr/>
        </p:nvSpPr>
        <p:spPr bwMode="auto">
          <a:xfrm>
            <a:off x="1825625" y="2435225"/>
            <a:ext cx="184150" cy="457200"/>
          </a:xfrm>
          <a:prstGeom prst="rect">
            <a:avLst/>
          </a:prstGeom>
          <a:noFill/>
          <a:ln w="12700" cap="sq">
            <a:noFill/>
            <a:miter lim="800000"/>
            <a:headEnd type="none" w="sm" len="sm"/>
            <a:tailEnd type="none" w="sm" len="sm"/>
          </a:ln>
        </p:spPr>
        <p:txBody>
          <a:bodyPr wrap="none">
            <a:spAutoFit/>
          </a:bodyPr>
          <a:lstStyle/>
          <a:p>
            <a:endParaRPr lang="en-US" sz="2400"/>
          </a:p>
        </p:txBody>
      </p:sp>
      <p:sp>
        <p:nvSpPr>
          <p:cNvPr id="9222" name="Rectangle 12"/>
          <p:cNvSpPr>
            <a:spLocks noChangeArrowheads="1"/>
          </p:cNvSpPr>
          <p:nvPr/>
        </p:nvSpPr>
        <p:spPr bwMode="auto">
          <a:xfrm>
            <a:off x="1825625" y="2435225"/>
            <a:ext cx="184150" cy="457200"/>
          </a:xfrm>
          <a:prstGeom prst="rect">
            <a:avLst/>
          </a:prstGeom>
          <a:noFill/>
          <a:ln w="12700" cap="sq">
            <a:noFill/>
            <a:miter lim="800000"/>
            <a:headEnd type="none" w="sm" len="sm"/>
            <a:tailEnd type="none" w="sm" len="sm"/>
          </a:ln>
        </p:spPr>
        <p:txBody>
          <a:bodyPr wrap="none">
            <a:spAutoFit/>
          </a:bodyPr>
          <a:lstStyle/>
          <a:p>
            <a:endParaRPr lang="en-US" sz="2400"/>
          </a:p>
        </p:txBody>
      </p:sp>
      <p:sp>
        <p:nvSpPr>
          <p:cNvPr id="9223" name="Rectangle 14"/>
          <p:cNvSpPr>
            <a:spLocks noChangeArrowheads="1"/>
          </p:cNvSpPr>
          <p:nvPr/>
        </p:nvSpPr>
        <p:spPr bwMode="auto">
          <a:xfrm>
            <a:off x="1825625" y="2435225"/>
            <a:ext cx="184150" cy="457200"/>
          </a:xfrm>
          <a:prstGeom prst="rect">
            <a:avLst/>
          </a:prstGeom>
          <a:noFill/>
          <a:ln w="12700" cap="sq">
            <a:noFill/>
            <a:miter lim="800000"/>
            <a:headEnd type="none" w="sm" len="sm"/>
            <a:tailEnd type="none" w="sm" len="sm"/>
          </a:ln>
        </p:spPr>
        <p:txBody>
          <a:bodyPr wrap="none">
            <a:spAutoFit/>
          </a:bodyPr>
          <a:lstStyle/>
          <a:p>
            <a:endParaRPr lang="en-US" sz="2400"/>
          </a:p>
        </p:txBody>
      </p:sp>
      <p:graphicFrame>
        <p:nvGraphicFramePr>
          <p:cNvPr id="69669" name="Group 37"/>
          <p:cNvGraphicFramePr>
            <a:graphicFrameLocks noGrp="1"/>
          </p:cNvGraphicFramePr>
          <p:nvPr/>
        </p:nvGraphicFramePr>
        <p:xfrm>
          <a:off x="2209800" y="1371600"/>
          <a:ext cx="4267200" cy="4419601"/>
        </p:xfrm>
        <a:graphic>
          <a:graphicData uri="http://schemas.openxmlformats.org/drawingml/2006/table">
            <a:tbl>
              <a:tblPr/>
              <a:tblGrid>
                <a:gridCol w="2146300"/>
                <a:gridCol w="2120900"/>
              </a:tblGrid>
              <a:tr h="2205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500" b="0" i="1" u="none" strike="noStrike" cap="none" normalizeH="0" baseline="0" smtClean="0">
                          <a:ln>
                            <a:noFill/>
                          </a:ln>
                          <a:solidFill>
                            <a:schemeClr val="tx1"/>
                          </a:solidFill>
                          <a:effectLst/>
                          <a:latin typeface="Times New Roman" pitchFamily="18" charset="0"/>
                          <a:ea typeface="Batang" pitchFamily="18" charset="-127"/>
                          <a:cs typeface="Times New Roman" pitchFamily="18" charset="0"/>
                        </a:rPr>
                        <a:t>Reader 1</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500" b="0" i="0" u="none" strike="noStrike" cap="none" normalizeH="0" baseline="0" smtClean="0">
                        <a:ln>
                          <a:noFill/>
                        </a:ln>
                        <a:solidFill>
                          <a:schemeClr val="tx1"/>
                        </a:solidFill>
                        <a:effectLst/>
                        <a:latin typeface="Arial"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500" b="0" i="1" u="none" strike="noStrike" cap="none" normalizeH="0" baseline="0" smtClean="0">
                          <a:ln>
                            <a:noFill/>
                          </a:ln>
                          <a:solidFill>
                            <a:schemeClr val="tx1"/>
                          </a:solidFill>
                          <a:effectLst/>
                          <a:latin typeface="Times New Roman" pitchFamily="18" charset="0"/>
                          <a:ea typeface="Batang" pitchFamily="18" charset="-127"/>
                          <a:cs typeface="Times New Roman" pitchFamily="18" charset="0"/>
                        </a:rPr>
                        <a:t>Reader 2</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500" b="0" i="0" u="none" strike="noStrike" cap="none" normalizeH="0" baseline="0" smtClean="0">
                        <a:ln>
                          <a:noFill/>
                        </a:ln>
                        <a:solidFill>
                          <a:schemeClr val="tx1"/>
                        </a:solidFill>
                        <a:effectLst/>
                        <a:latin typeface="Arial"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2214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500" b="0" i="1" u="none" strike="noStrike" cap="none" normalizeH="0" baseline="0" smtClean="0">
                          <a:ln>
                            <a:noFill/>
                          </a:ln>
                          <a:solidFill>
                            <a:schemeClr val="tx1"/>
                          </a:solidFill>
                          <a:effectLst/>
                          <a:latin typeface="Times New Roman" pitchFamily="18" charset="0"/>
                          <a:ea typeface="Batang" pitchFamily="18" charset="-127"/>
                          <a:cs typeface="Times New Roman" pitchFamily="18" charset="0"/>
                        </a:rPr>
                        <a:t>Reader 3</a:t>
                      </a:r>
                      <a:endParaRPr kumimoji="0" lang="en-US" altLang="ko-KR" sz="2300" b="0" i="0" u="none" strike="noStrike" cap="none" normalizeH="0" baseline="0" smtClean="0">
                        <a:ln>
                          <a:noFill/>
                        </a:ln>
                        <a:solidFill>
                          <a:schemeClr val="tx1"/>
                        </a:solidFill>
                        <a:effectLst/>
                        <a:latin typeface="Arial"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500" b="0" i="1" u="none" strike="noStrike" cap="none" normalizeH="0" baseline="0" smtClean="0">
                          <a:ln>
                            <a:noFill/>
                          </a:ln>
                          <a:solidFill>
                            <a:schemeClr val="tx1"/>
                          </a:solidFill>
                          <a:effectLst/>
                          <a:latin typeface="Times New Roman" pitchFamily="18" charset="0"/>
                          <a:ea typeface="Batang" pitchFamily="18" charset="-127"/>
                          <a:cs typeface="Times New Roman" pitchFamily="18" charset="0"/>
                        </a:rPr>
                        <a:t>Reader 4</a:t>
                      </a:r>
                      <a:endParaRPr kumimoji="0" lang="en-US" altLang="ko-KR" sz="2300" b="0" i="0" u="none" strike="noStrike" cap="none" normalizeH="0" baseline="0" smtClean="0">
                        <a:ln>
                          <a:noFill/>
                        </a:ln>
                        <a:solidFill>
                          <a:schemeClr val="tx1"/>
                        </a:solidFill>
                        <a:effectLst/>
                        <a:latin typeface="Arial"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bl>
          </a:graphicData>
        </a:graphic>
      </p:graphicFrame>
      <p:pic>
        <p:nvPicPr>
          <p:cNvPr id="9235" name="Picture 2" descr="reader1_cut"/>
          <p:cNvPicPr>
            <a:picLocks noChangeAspect="1" noChangeArrowheads="1"/>
          </p:cNvPicPr>
          <p:nvPr/>
        </p:nvPicPr>
        <p:blipFill>
          <a:blip r:embed="rId2" cstate="print"/>
          <a:srcRect/>
          <a:stretch>
            <a:fillRect/>
          </a:stretch>
        </p:blipFill>
        <p:spPr bwMode="auto">
          <a:xfrm>
            <a:off x="2286000" y="1600200"/>
            <a:ext cx="1905000" cy="1905000"/>
          </a:xfrm>
          <a:prstGeom prst="rect">
            <a:avLst/>
          </a:prstGeom>
          <a:noFill/>
          <a:ln w="9525">
            <a:noFill/>
            <a:miter lim="800000"/>
            <a:headEnd/>
            <a:tailEnd/>
          </a:ln>
        </p:spPr>
      </p:pic>
      <p:pic>
        <p:nvPicPr>
          <p:cNvPr id="9236" name="Picture 3" descr="reader2_cut"/>
          <p:cNvPicPr>
            <a:picLocks noChangeAspect="1" noChangeArrowheads="1"/>
          </p:cNvPicPr>
          <p:nvPr/>
        </p:nvPicPr>
        <p:blipFill>
          <a:blip r:embed="rId3" cstate="print"/>
          <a:srcRect/>
          <a:stretch>
            <a:fillRect/>
          </a:stretch>
        </p:blipFill>
        <p:spPr bwMode="auto">
          <a:xfrm>
            <a:off x="4495800" y="1600200"/>
            <a:ext cx="1828800" cy="1828800"/>
          </a:xfrm>
          <a:prstGeom prst="rect">
            <a:avLst/>
          </a:prstGeom>
          <a:noFill/>
          <a:ln w="9525">
            <a:noFill/>
            <a:miter lim="800000"/>
            <a:headEnd/>
            <a:tailEnd/>
          </a:ln>
        </p:spPr>
      </p:pic>
      <p:pic>
        <p:nvPicPr>
          <p:cNvPr id="9237" name="Picture 4" descr="reader3_cut"/>
          <p:cNvPicPr>
            <a:picLocks noChangeAspect="1" noChangeArrowheads="1"/>
          </p:cNvPicPr>
          <p:nvPr/>
        </p:nvPicPr>
        <p:blipFill>
          <a:blip r:embed="rId4" cstate="print"/>
          <a:srcRect/>
          <a:stretch>
            <a:fillRect/>
          </a:stretch>
        </p:blipFill>
        <p:spPr bwMode="auto">
          <a:xfrm>
            <a:off x="2286000" y="3810000"/>
            <a:ext cx="1905000" cy="1905000"/>
          </a:xfrm>
          <a:prstGeom prst="rect">
            <a:avLst/>
          </a:prstGeom>
          <a:noFill/>
          <a:ln w="9525">
            <a:noFill/>
            <a:miter lim="800000"/>
            <a:headEnd/>
            <a:tailEnd/>
          </a:ln>
        </p:spPr>
      </p:pic>
      <p:pic>
        <p:nvPicPr>
          <p:cNvPr id="9238" name="Picture 5" descr="reader4_cut"/>
          <p:cNvPicPr>
            <a:picLocks noChangeAspect="1" noChangeArrowheads="1"/>
          </p:cNvPicPr>
          <p:nvPr/>
        </p:nvPicPr>
        <p:blipFill>
          <a:blip r:embed="rId5" cstate="print"/>
          <a:srcRect/>
          <a:stretch>
            <a:fillRect/>
          </a:stretch>
        </p:blipFill>
        <p:spPr bwMode="auto">
          <a:xfrm>
            <a:off x="4495800" y="3810000"/>
            <a:ext cx="1828800" cy="1828800"/>
          </a:xfrm>
          <a:prstGeom prst="rect">
            <a:avLst/>
          </a:prstGeom>
          <a:noFill/>
          <a:ln w="9525">
            <a:noFill/>
            <a:miter lim="800000"/>
            <a:headEnd/>
            <a:tailEnd/>
          </a:ln>
        </p:spPr>
      </p:pic>
      <p:sp>
        <p:nvSpPr>
          <p:cNvPr id="9239" name="Text Box 23"/>
          <p:cNvSpPr txBox="1">
            <a:spLocks noChangeArrowheads="1"/>
          </p:cNvSpPr>
          <p:nvPr/>
        </p:nvSpPr>
        <p:spPr bwMode="auto">
          <a:xfrm>
            <a:off x="304800" y="1600200"/>
            <a:ext cx="1676400" cy="1922463"/>
          </a:xfrm>
          <a:prstGeom prst="rect">
            <a:avLst/>
          </a:prstGeom>
          <a:noFill/>
          <a:ln w="12700" cap="sq">
            <a:noFill/>
            <a:miter lim="800000"/>
            <a:headEnd type="none" w="sm" len="sm"/>
            <a:tailEnd type="none" w="sm" len="sm"/>
          </a:ln>
        </p:spPr>
        <p:txBody>
          <a:bodyPr>
            <a:spAutoFit/>
          </a:bodyPr>
          <a:lstStyle/>
          <a:p>
            <a:pPr algn="r">
              <a:spcBef>
                <a:spcPct val="50000"/>
              </a:spcBef>
            </a:pPr>
            <a:r>
              <a:rPr lang="en-US" sz="1200" b="1"/>
              <a:t>Lobulation - 4</a:t>
            </a:r>
          </a:p>
          <a:p>
            <a:pPr algn="r">
              <a:spcBef>
                <a:spcPct val="50000"/>
              </a:spcBef>
            </a:pPr>
            <a:r>
              <a:rPr lang="en-US" sz="1200" b="1"/>
              <a:t>Malignancy - 5 </a:t>
            </a:r>
          </a:p>
          <a:p>
            <a:pPr algn="r">
              <a:spcBef>
                <a:spcPct val="50000"/>
              </a:spcBef>
            </a:pPr>
            <a:r>
              <a:rPr lang="en-US" sz="1200" b="1"/>
              <a:t>Margin - 4</a:t>
            </a:r>
          </a:p>
          <a:p>
            <a:pPr algn="r">
              <a:spcBef>
                <a:spcPct val="50000"/>
              </a:spcBef>
            </a:pPr>
            <a:r>
              <a:rPr lang="en-US" sz="1200" b="1"/>
              <a:t>Sphericity - 2</a:t>
            </a:r>
          </a:p>
          <a:p>
            <a:pPr algn="r">
              <a:spcBef>
                <a:spcPct val="50000"/>
              </a:spcBef>
            </a:pPr>
            <a:r>
              <a:rPr lang="en-US" sz="1200" b="1"/>
              <a:t>Spiculation - 1</a:t>
            </a:r>
          </a:p>
          <a:p>
            <a:pPr algn="r">
              <a:spcBef>
                <a:spcPct val="50000"/>
              </a:spcBef>
            </a:pPr>
            <a:r>
              <a:rPr lang="en-US" sz="1200" b="1"/>
              <a:t>Subtlety - 5</a:t>
            </a:r>
          </a:p>
          <a:p>
            <a:pPr algn="r">
              <a:spcBef>
                <a:spcPct val="50000"/>
              </a:spcBef>
            </a:pPr>
            <a:r>
              <a:rPr lang="en-US" sz="1200" b="1"/>
              <a:t>Texture - 4</a:t>
            </a:r>
          </a:p>
        </p:txBody>
      </p:sp>
      <p:sp>
        <p:nvSpPr>
          <p:cNvPr id="9240" name="Text Box 24"/>
          <p:cNvSpPr txBox="1">
            <a:spLocks noChangeArrowheads="1"/>
          </p:cNvSpPr>
          <p:nvPr/>
        </p:nvSpPr>
        <p:spPr bwMode="auto">
          <a:xfrm>
            <a:off x="304800" y="3810000"/>
            <a:ext cx="1676400" cy="1922463"/>
          </a:xfrm>
          <a:prstGeom prst="rect">
            <a:avLst/>
          </a:prstGeom>
          <a:noFill/>
          <a:ln w="12700" cap="sq">
            <a:noFill/>
            <a:miter lim="800000"/>
            <a:headEnd type="none" w="sm" len="sm"/>
            <a:tailEnd type="none" w="sm" len="sm"/>
          </a:ln>
        </p:spPr>
        <p:txBody>
          <a:bodyPr>
            <a:spAutoFit/>
          </a:bodyPr>
          <a:lstStyle/>
          <a:p>
            <a:pPr algn="r">
              <a:spcBef>
                <a:spcPct val="50000"/>
              </a:spcBef>
            </a:pPr>
            <a:r>
              <a:rPr lang="en-US" sz="1200" b="1"/>
              <a:t>Lobulation - 1</a:t>
            </a:r>
          </a:p>
          <a:p>
            <a:pPr algn="r">
              <a:spcBef>
                <a:spcPct val="50000"/>
              </a:spcBef>
            </a:pPr>
            <a:r>
              <a:rPr lang="en-US" sz="1200" b="1"/>
              <a:t>Malignancy - 5</a:t>
            </a:r>
          </a:p>
          <a:p>
            <a:pPr algn="r">
              <a:spcBef>
                <a:spcPct val="50000"/>
              </a:spcBef>
            </a:pPr>
            <a:r>
              <a:rPr lang="en-US" sz="1200" b="1"/>
              <a:t>Margin - 3</a:t>
            </a:r>
          </a:p>
          <a:p>
            <a:pPr algn="r">
              <a:spcBef>
                <a:spcPct val="50000"/>
              </a:spcBef>
            </a:pPr>
            <a:r>
              <a:rPr lang="en-US" sz="1200" b="1"/>
              <a:t>Sphericity - 4</a:t>
            </a:r>
          </a:p>
          <a:p>
            <a:pPr algn="r">
              <a:spcBef>
                <a:spcPct val="50000"/>
              </a:spcBef>
            </a:pPr>
            <a:r>
              <a:rPr lang="en-US" sz="1200" b="1"/>
              <a:t>Spiculation - 2</a:t>
            </a:r>
          </a:p>
          <a:p>
            <a:pPr algn="r">
              <a:spcBef>
                <a:spcPct val="50000"/>
              </a:spcBef>
            </a:pPr>
            <a:r>
              <a:rPr lang="en-US" sz="1200" b="1"/>
              <a:t>Subtlety - 5</a:t>
            </a:r>
          </a:p>
          <a:p>
            <a:pPr algn="r">
              <a:spcBef>
                <a:spcPct val="50000"/>
              </a:spcBef>
            </a:pPr>
            <a:r>
              <a:rPr lang="en-US" sz="1200" b="1"/>
              <a:t>Texture - 5</a:t>
            </a:r>
          </a:p>
        </p:txBody>
      </p:sp>
      <p:sp>
        <p:nvSpPr>
          <p:cNvPr id="9241" name="Text Box 25"/>
          <p:cNvSpPr txBox="1">
            <a:spLocks noChangeArrowheads="1"/>
          </p:cNvSpPr>
          <p:nvPr/>
        </p:nvSpPr>
        <p:spPr bwMode="auto">
          <a:xfrm>
            <a:off x="6629400" y="1524000"/>
            <a:ext cx="1676400" cy="1922463"/>
          </a:xfrm>
          <a:prstGeom prst="rect">
            <a:avLst/>
          </a:prstGeom>
          <a:noFill/>
          <a:ln w="12700" cap="sq">
            <a:noFill/>
            <a:miter lim="800000"/>
            <a:headEnd type="none" w="sm" len="sm"/>
            <a:tailEnd type="none" w="sm" len="sm"/>
          </a:ln>
        </p:spPr>
        <p:txBody>
          <a:bodyPr>
            <a:spAutoFit/>
          </a:bodyPr>
          <a:lstStyle/>
          <a:p>
            <a:pPr>
              <a:spcBef>
                <a:spcPct val="50000"/>
              </a:spcBef>
            </a:pPr>
            <a:r>
              <a:rPr lang="en-US" sz="1200" b="1"/>
              <a:t>Lobulation - 2</a:t>
            </a:r>
          </a:p>
          <a:p>
            <a:pPr>
              <a:spcBef>
                <a:spcPct val="50000"/>
              </a:spcBef>
            </a:pPr>
            <a:r>
              <a:rPr lang="en-US" sz="1200" b="1"/>
              <a:t>Malignancy - 5</a:t>
            </a:r>
          </a:p>
          <a:p>
            <a:pPr>
              <a:spcBef>
                <a:spcPct val="50000"/>
              </a:spcBef>
            </a:pPr>
            <a:r>
              <a:rPr lang="en-US" sz="1200" b="1"/>
              <a:t>Margin - 3</a:t>
            </a:r>
          </a:p>
          <a:p>
            <a:pPr>
              <a:spcBef>
                <a:spcPct val="50000"/>
              </a:spcBef>
            </a:pPr>
            <a:r>
              <a:rPr lang="en-US" sz="1200" b="1"/>
              <a:t>Sphericity - 5</a:t>
            </a:r>
          </a:p>
          <a:p>
            <a:pPr>
              <a:spcBef>
                <a:spcPct val="50000"/>
              </a:spcBef>
            </a:pPr>
            <a:r>
              <a:rPr lang="en-US" sz="1200" b="1"/>
              <a:t>Spiculation - 2</a:t>
            </a:r>
          </a:p>
          <a:p>
            <a:pPr>
              <a:spcBef>
                <a:spcPct val="50000"/>
              </a:spcBef>
            </a:pPr>
            <a:r>
              <a:rPr lang="en-US" sz="1200" b="1"/>
              <a:t>Subtlety - 5</a:t>
            </a:r>
          </a:p>
          <a:p>
            <a:pPr>
              <a:spcBef>
                <a:spcPct val="50000"/>
              </a:spcBef>
            </a:pPr>
            <a:r>
              <a:rPr lang="en-US" sz="1200" b="1"/>
              <a:t>Texture - 4</a:t>
            </a:r>
          </a:p>
        </p:txBody>
      </p:sp>
      <p:sp>
        <p:nvSpPr>
          <p:cNvPr id="9242" name="Text Box 26"/>
          <p:cNvSpPr txBox="1">
            <a:spLocks noChangeArrowheads="1"/>
          </p:cNvSpPr>
          <p:nvPr/>
        </p:nvSpPr>
        <p:spPr bwMode="auto">
          <a:xfrm>
            <a:off x="6629400" y="3733800"/>
            <a:ext cx="1676400" cy="1922463"/>
          </a:xfrm>
          <a:prstGeom prst="rect">
            <a:avLst/>
          </a:prstGeom>
          <a:noFill/>
          <a:ln w="12700" cap="sq">
            <a:noFill/>
            <a:miter lim="800000"/>
            <a:headEnd type="none" w="sm" len="sm"/>
            <a:tailEnd type="none" w="sm" len="sm"/>
          </a:ln>
        </p:spPr>
        <p:txBody>
          <a:bodyPr>
            <a:spAutoFit/>
          </a:bodyPr>
          <a:lstStyle/>
          <a:p>
            <a:pPr>
              <a:spcBef>
                <a:spcPct val="50000"/>
              </a:spcBef>
            </a:pPr>
            <a:r>
              <a:rPr lang="en-US" sz="1200" b="1"/>
              <a:t>Lobulation - 5</a:t>
            </a:r>
          </a:p>
          <a:p>
            <a:pPr>
              <a:spcBef>
                <a:spcPct val="50000"/>
              </a:spcBef>
            </a:pPr>
            <a:r>
              <a:rPr lang="en-US" sz="1200" b="1"/>
              <a:t>Malignancy - 5</a:t>
            </a:r>
          </a:p>
          <a:p>
            <a:pPr>
              <a:spcBef>
                <a:spcPct val="50000"/>
              </a:spcBef>
            </a:pPr>
            <a:r>
              <a:rPr lang="en-US" sz="1200" b="1"/>
              <a:t>Margin - 2</a:t>
            </a:r>
          </a:p>
          <a:p>
            <a:pPr>
              <a:spcBef>
                <a:spcPct val="50000"/>
              </a:spcBef>
            </a:pPr>
            <a:r>
              <a:rPr lang="en-US" sz="1200" b="1"/>
              <a:t>Sphericity - 3</a:t>
            </a:r>
          </a:p>
          <a:p>
            <a:pPr>
              <a:spcBef>
                <a:spcPct val="50000"/>
              </a:spcBef>
            </a:pPr>
            <a:r>
              <a:rPr lang="en-US" sz="1200" b="1"/>
              <a:t>Spiculation - 4</a:t>
            </a:r>
          </a:p>
          <a:p>
            <a:pPr>
              <a:spcBef>
                <a:spcPct val="50000"/>
              </a:spcBef>
            </a:pPr>
            <a:r>
              <a:rPr lang="en-US" sz="1200" b="1"/>
              <a:t>Subtlety - 5</a:t>
            </a:r>
          </a:p>
          <a:p>
            <a:pPr>
              <a:spcBef>
                <a:spcPct val="50000"/>
              </a:spcBef>
            </a:pPr>
            <a:r>
              <a:rPr lang="en-US" sz="1200" b="1"/>
              <a:t>Texture - 4</a:t>
            </a:r>
          </a:p>
        </p:txBody>
      </p:sp>
      <p:pic>
        <p:nvPicPr>
          <p:cNvPr id="9243" name="Picture 27"/>
          <p:cNvPicPr>
            <a:picLocks noChangeAspect="1" noChangeArrowheads="1"/>
          </p:cNvPicPr>
          <p:nvPr/>
        </p:nvPicPr>
        <p:blipFill>
          <a:blip r:embed="rId6" cstate="print"/>
          <a:srcRect/>
          <a:stretch>
            <a:fillRect/>
          </a:stretch>
        </p:blipFill>
        <p:spPr bwMode="auto">
          <a:xfrm>
            <a:off x="2286000" y="1600200"/>
            <a:ext cx="1914525" cy="1914525"/>
          </a:xfrm>
          <a:prstGeom prst="rect">
            <a:avLst/>
          </a:prstGeom>
          <a:noFill/>
          <a:ln w="9525">
            <a:noFill/>
            <a:miter lim="800000"/>
            <a:headEnd/>
            <a:tailEnd/>
          </a:ln>
        </p:spPr>
      </p:pic>
      <p:pic>
        <p:nvPicPr>
          <p:cNvPr id="9244" name="Picture 28"/>
          <p:cNvPicPr>
            <a:picLocks noChangeAspect="1" noChangeArrowheads="1"/>
          </p:cNvPicPr>
          <p:nvPr/>
        </p:nvPicPr>
        <p:blipFill>
          <a:blip r:embed="rId7" cstate="print"/>
          <a:srcRect/>
          <a:stretch>
            <a:fillRect/>
          </a:stretch>
        </p:blipFill>
        <p:spPr bwMode="auto">
          <a:xfrm>
            <a:off x="4495800" y="1600200"/>
            <a:ext cx="1905000" cy="1914525"/>
          </a:xfrm>
          <a:prstGeom prst="rect">
            <a:avLst/>
          </a:prstGeom>
          <a:noFill/>
          <a:ln w="9525">
            <a:noFill/>
            <a:miter lim="800000"/>
            <a:headEnd/>
            <a:tailEnd/>
          </a:ln>
        </p:spPr>
      </p:pic>
      <p:pic>
        <p:nvPicPr>
          <p:cNvPr id="9245" name="Picture 29"/>
          <p:cNvPicPr>
            <a:picLocks noChangeAspect="1" noChangeArrowheads="1"/>
          </p:cNvPicPr>
          <p:nvPr/>
        </p:nvPicPr>
        <p:blipFill>
          <a:blip r:embed="rId8" cstate="print"/>
          <a:srcRect/>
          <a:stretch>
            <a:fillRect/>
          </a:stretch>
        </p:blipFill>
        <p:spPr bwMode="auto">
          <a:xfrm>
            <a:off x="2286000" y="3810000"/>
            <a:ext cx="1914525" cy="1914525"/>
          </a:xfrm>
          <a:prstGeom prst="rect">
            <a:avLst/>
          </a:prstGeom>
          <a:noFill/>
          <a:ln w="9525">
            <a:noFill/>
            <a:miter lim="800000"/>
            <a:headEnd/>
            <a:tailEnd/>
          </a:ln>
        </p:spPr>
      </p:pic>
      <p:pic>
        <p:nvPicPr>
          <p:cNvPr id="9246" name="Picture 30"/>
          <p:cNvPicPr>
            <a:picLocks noChangeAspect="1" noChangeArrowheads="1"/>
          </p:cNvPicPr>
          <p:nvPr/>
        </p:nvPicPr>
        <p:blipFill>
          <a:blip r:embed="rId9" cstate="print"/>
          <a:srcRect/>
          <a:stretch>
            <a:fillRect/>
          </a:stretch>
        </p:blipFill>
        <p:spPr bwMode="auto">
          <a:xfrm>
            <a:off x="4495800" y="3810000"/>
            <a:ext cx="1905000" cy="1905000"/>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p:cNvSpPr>
          <p:nvPr>
            <p:ph type="title" idx="4294967295"/>
          </p:nvPr>
        </p:nvSpPr>
        <p:spPr/>
        <p:txBody>
          <a:bodyPr>
            <a:normAutofit/>
          </a:bodyPr>
          <a:lstStyle/>
          <a:p>
            <a:r>
              <a:rPr lang="en-US" sz="3800">
                <a:effectLst>
                  <a:outerShdw blurRad="38100" dist="38100" dir="2700000" algn="tl">
                    <a:srgbClr val="C0C0C0"/>
                  </a:outerShdw>
                </a:effectLst>
                <a:latin typeface="Tahoma" pitchFamily="34" charset="0"/>
              </a:rPr>
              <a:t>Proposed methodology</a:t>
            </a:r>
          </a:p>
        </p:txBody>
      </p:sp>
      <p:graphicFrame>
        <p:nvGraphicFramePr>
          <p:cNvPr id="12291" name="Object 5"/>
          <p:cNvGraphicFramePr>
            <a:graphicFrameLocks noChangeAspect="1"/>
          </p:cNvGraphicFramePr>
          <p:nvPr>
            <p:ph idx="4294967295"/>
          </p:nvPr>
        </p:nvGraphicFramePr>
        <p:xfrm>
          <a:off x="1447800" y="1143000"/>
          <a:ext cx="7548563" cy="5470525"/>
        </p:xfrm>
        <a:graphic>
          <a:graphicData uri="http://schemas.openxmlformats.org/presentationml/2006/ole">
            <p:oleObj spid="_x0000_s12291" name="Visio" r:id="rId3" imgW="11071860" imgH="8028813" progId="">
              <p:embed/>
            </p:oleObj>
          </a:graphicData>
        </a:graphic>
      </p:graphicFrame>
      <p:sp>
        <p:nvSpPr>
          <p:cNvPr id="12292" name="Rectangle 3"/>
          <p:cNvSpPr>
            <a:spLocks/>
          </p:cNvSpPr>
          <p:nvPr/>
        </p:nvSpPr>
        <p:spPr bwMode="auto">
          <a:xfrm>
            <a:off x="1066800" y="1524000"/>
            <a:ext cx="3657600" cy="4800600"/>
          </a:xfrm>
          <a:prstGeom prst="rect">
            <a:avLst/>
          </a:prstGeom>
          <a:noFill/>
          <a:ln w="9525">
            <a:noFill/>
            <a:miter lim="800000"/>
            <a:headEnd/>
            <a:tailEnd/>
          </a:ln>
        </p:spPr>
        <p:txBody>
          <a:bodyPr/>
          <a:lstStyle/>
          <a:p>
            <a:pPr marL="365125" indent="-282575">
              <a:lnSpc>
                <a:spcPct val="90000"/>
              </a:lnSpc>
              <a:spcBef>
                <a:spcPts val="600"/>
              </a:spcBef>
              <a:buClr>
                <a:schemeClr val="accent1"/>
              </a:buClr>
              <a:buSzPct val="80000"/>
              <a:buFont typeface="Wingdings 2" pitchFamily="18" charset="2"/>
              <a:buChar char=""/>
            </a:pPr>
            <a:r>
              <a:rPr lang="en-US" sz="2500">
                <a:latin typeface="Tahoma" pitchFamily="34" charset="0"/>
              </a:rPr>
              <a:t>The automatic mapping extraction is:</a:t>
            </a:r>
          </a:p>
          <a:p>
            <a:pPr marL="885825" lvl="2" indent="-228600">
              <a:lnSpc>
                <a:spcPct val="90000"/>
              </a:lnSpc>
              <a:spcBef>
                <a:spcPts val="600"/>
              </a:spcBef>
              <a:buClr>
                <a:schemeClr val="accent1"/>
              </a:buClr>
              <a:buSzPct val="80000"/>
              <a:buFont typeface="Wingdings 2" pitchFamily="18" charset="2"/>
              <a:buChar char=""/>
            </a:pPr>
            <a:r>
              <a:rPr lang="en-US" sz="2500">
                <a:latin typeface="Tahoma" pitchFamily="34" charset="0"/>
              </a:rPr>
              <a:t> </a:t>
            </a:r>
            <a:r>
              <a:rPr lang="en-US" sz="2500">
                <a:solidFill>
                  <a:srgbClr val="064DDA"/>
                </a:solidFill>
                <a:latin typeface="Tahoma" pitchFamily="34" charset="0"/>
              </a:rPr>
              <a:t>SEMI-SUPERVISED</a:t>
            </a:r>
          </a:p>
          <a:p>
            <a:pPr marL="885825" lvl="2" indent="-228600">
              <a:lnSpc>
                <a:spcPct val="90000"/>
              </a:lnSpc>
              <a:spcBef>
                <a:spcPct val="20000"/>
              </a:spcBef>
              <a:buClr>
                <a:schemeClr val="accent2"/>
              </a:buClr>
              <a:buFont typeface="Wingdings 2" pitchFamily="18" charset="2"/>
              <a:buChar char=""/>
            </a:pPr>
            <a:r>
              <a:rPr lang="en-US" altLang="ko-KR" sz="2100">
                <a:latin typeface="Tahoma" pitchFamily="34" charset="0"/>
                <a:ea typeface="Gulim" pitchFamily="34" charset="-127"/>
              </a:rPr>
              <a:t>Only small amount of data is initially labeled. </a:t>
            </a:r>
          </a:p>
          <a:p>
            <a:pPr marL="885825" lvl="2" indent="-228600">
              <a:lnSpc>
                <a:spcPct val="90000"/>
              </a:lnSpc>
              <a:spcBef>
                <a:spcPts val="600"/>
              </a:spcBef>
              <a:buClr>
                <a:schemeClr val="accent1"/>
              </a:buClr>
              <a:buSzPct val="80000"/>
              <a:buFont typeface="Wingdings 2" pitchFamily="18" charset="2"/>
              <a:buChar char=""/>
            </a:pPr>
            <a:r>
              <a:rPr lang="en-US" sz="2500">
                <a:latin typeface="Tahoma" pitchFamily="34" charset="0"/>
              </a:rPr>
              <a:t>Based on </a:t>
            </a:r>
            <a:r>
              <a:rPr lang="en-US" sz="2500">
                <a:solidFill>
                  <a:srgbClr val="064DDA"/>
                </a:solidFill>
                <a:latin typeface="Tahoma" pitchFamily="34" charset="0"/>
              </a:rPr>
              <a:t>ACTIVE LEARNING</a:t>
            </a:r>
          </a:p>
          <a:p>
            <a:pPr marL="885825" lvl="2" indent="-228600">
              <a:lnSpc>
                <a:spcPct val="90000"/>
              </a:lnSpc>
              <a:spcBef>
                <a:spcPct val="20000"/>
              </a:spcBef>
              <a:buClr>
                <a:schemeClr val="accent2"/>
              </a:buClr>
              <a:buFont typeface="Wingdings 2" pitchFamily="18" charset="2"/>
              <a:buChar char=""/>
            </a:pPr>
            <a:r>
              <a:rPr lang="en-US" altLang="ko-KR" sz="2100">
                <a:latin typeface="Tahoma" pitchFamily="34" charset="0"/>
                <a:ea typeface="Gulim" pitchFamily="34" charset="-127"/>
              </a:rPr>
              <a:t>Iteratively adds data to the training set. </a:t>
            </a:r>
            <a:endParaRPr lang="en-US" sz="1900">
              <a:latin typeface="Tahoma" pitchFamily="34" charset="0"/>
            </a:endParaRPr>
          </a:p>
          <a:p>
            <a:pPr marL="639763" lvl="1" indent="-236538">
              <a:lnSpc>
                <a:spcPct val="90000"/>
              </a:lnSpc>
              <a:spcBef>
                <a:spcPts val="550"/>
              </a:spcBef>
              <a:buClr>
                <a:schemeClr val="accent1"/>
              </a:buClr>
              <a:buFont typeface="Verdana" pitchFamily="34" charset="0"/>
              <a:buChar char="◦"/>
            </a:pPr>
            <a:endParaRPr lang="en-US" sz="1900">
              <a:latin typeface="Tahoma" pitchFamily="34" charset="0"/>
            </a:endParaRPr>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1"/>
          <p:cNvSpPr txBox="1">
            <a:spLocks noGrp="1"/>
          </p:cNvSpPr>
          <p:nvPr/>
        </p:nvSpPr>
        <p:spPr>
          <a:xfrm>
            <a:off x="8613775" y="6305550"/>
            <a:ext cx="457200" cy="476250"/>
          </a:xfrm>
          <a:prstGeom prst="rect">
            <a:avLst/>
          </a:prstGeom>
          <a:noFill/>
        </p:spPr>
        <p:txBody>
          <a:bodyPr anchor="b"/>
          <a:lstStyle/>
          <a:p>
            <a:pPr algn="ctr">
              <a:defRPr/>
            </a:pPr>
            <a:fld id="{D5E666FE-EAD5-4AA6-A26D-FF1DC838C64D}" type="slidenum">
              <a:rPr lang="en-US" sz="1200">
                <a:solidFill>
                  <a:schemeClr val="bg2">
                    <a:shade val="50000"/>
                    <a:satMod val="200000"/>
                  </a:schemeClr>
                </a:solidFill>
              </a:rPr>
              <a:pPr algn="ctr">
                <a:defRPr/>
              </a:pPr>
              <a:t>5</a:t>
            </a:fld>
            <a:endParaRPr lang="en-US" sz="1200">
              <a:solidFill>
                <a:schemeClr val="bg2">
                  <a:shade val="50000"/>
                  <a:satMod val="200000"/>
                </a:schemeClr>
              </a:solidFill>
            </a:endParaRPr>
          </a:p>
        </p:txBody>
      </p:sp>
      <p:sp>
        <p:nvSpPr>
          <p:cNvPr id="174082" name="Rectangle 2"/>
          <p:cNvSpPr>
            <a:spLocks noGrp="1"/>
          </p:cNvSpPr>
          <p:nvPr>
            <p:ph type="title" idx="4294967295"/>
          </p:nvPr>
        </p:nvSpPr>
        <p:spPr/>
        <p:txBody>
          <a:bodyPr>
            <a:normAutofit fontScale="90000"/>
          </a:bodyPr>
          <a:lstStyle/>
          <a:p>
            <a:r>
              <a:rPr lang="en-US" sz="3800">
                <a:effectLst>
                  <a:outerShdw blurRad="38100" dist="38100" dir="2700000" algn="tl">
                    <a:srgbClr val="C0C0C0"/>
                  </a:outerShdw>
                </a:effectLst>
                <a:latin typeface="Tahoma" pitchFamily="34" charset="0"/>
              </a:rPr>
              <a:t>Methodology: Ensemble of classifiers (Active-Decorate)</a:t>
            </a:r>
          </a:p>
        </p:txBody>
      </p:sp>
      <p:sp>
        <p:nvSpPr>
          <p:cNvPr id="13316" name="Rectangle 5"/>
          <p:cNvSpPr>
            <a:spLocks noChangeArrowheads="1"/>
          </p:cNvSpPr>
          <p:nvPr/>
        </p:nvSpPr>
        <p:spPr bwMode="auto">
          <a:xfrm>
            <a:off x="0" y="2100263"/>
            <a:ext cx="9144000" cy="0"/>
          </a:xfrm>
          <a:prstGeom prst="rect">
            <a:avLst/>
          </a:prstGeom>
          <a:noFill/>
          <a:ln w="12700" cap="sq">
            <a:noFill/>
            <a:miter lim="800000"/>
            <a:headEnd type="none" w="sm" len="sm"/>
            <a:tailEnd type="none" w="sm" len="sm"/>
          </a:ln>
        </p:spPr>
        <p:txBody>
          <a:bodyPr wrap="none" anchor="ctr">
            <a:spAutoFit/>
          </a:bodyPr>
          <a:lstStyle/>
          <a:p>
            <a:endParaRPr lang="en-US" sz="2400"/>
          </a:p>
        </p:txBody>
      </p:sp>
      <p:graphicFrame>
        <p:nvGraphicFramePr>
          <p:cNvPr id="13317" name="Object 4"/>
          <p:cNvGraphicFramePr>
            <a:graphicFrameLocks noChangeAspect="1"/>
          </p:cNvGraphicFramePr>
          <p:nvPr/>
        </p:nvGraphicFramePr>
        <p:xfrm>
          <a:off x="990600" y="1828800"/>
          <a:ext cx="7924800" cy="3844925"/>
        </p:xfrm>
        <a:graphic>
          <a:graphicData uri="http://schemas.openxmlformats.org/presentationml/2006/ole">
            <p:oleObj spid="_x0000_s13317" name="Visio" r:id="rId4" imgW="8685657" imgH="4213479" progId="">
              <p:embed/>
            </p:oleObj>
          </a:graphicData>
        </a:graphic>
      </p:graphicFrame>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2"/>
          <p:cNvSpPr txBox="1">
            <a:spLocks noGrp="1"/>
          </p:cNvSpPr>
          <p:nvPr/>
        </p:nvSpPr>
        <p:spPr>
          <a:xfrm>
            <a:off x="8613775" y="6305550"/>
            <a:ext cx="457200" cy="476250"/>
          </a:xfrm>
          <a:prstGeom prst="rect">
            <a:avLst/>
          </a:prstGeom>
          <a:noFill/>
        </p:spPr>
        <p:txBody>
          <a:bodyPr anchor="b"/>
          <a:lstStyle/>
          <a:p>
            <a:pPr algn="ctr">
              <a:defRPr/>
            </a:pPr>
            <a:fld id="{E005C360-905F-4BB1-B99E-65D72D588B48}" type="slidenum">
              <a:rPr lang="en-US" sz="1200">
                <a:solidFill>
                  <a:schemeClr val="bg2">
                    <a:shade val="50000"/>
                    <a:satMod val="200000"/>
                  </a:schemeClr>
                </a:solidFill>
              </a:rPr>
              <a:pPr algn="ctr">
                <a:defRPr/>
              </a:pPr>
              <a:t>6</a:t>
            </a:fld>
            <a:endParaRPr lang="en-US" sz="1200">
              <a:solidFill>
                <a:schemeClr val="bg2">
                  <a:shade val="50000"/>
                  <a:satMod val="200000"/>
                </a:schemeClr>
              </a:solidFill>
            </a:endParaRPr>
          </a:p>
        </p:txBody>
      </p:sp>
      <p:sp>
        <p:nvSpPr>
          <p:cNvPr id="178178" name="Rectangle 2"/>
          <p:cNvSpPr>
            <a:spLocks noGrp="1"/>
          </p:cNvSpPr>
          <p:nvPr>
            <p:ph type="title" idx="4294967295"/>
          </p:nvPr>
        </p:nvSpPr>
        <p:spPr/>
        <p:txBody>
          <a:bodyPr>
            <a:normAutofit/>
          </a:bodyPr>
          <a:lstStyle/>
          <a:p>
            <a:r>
              <a:rPr lang="en-US" sz="3800" dirty="0">
                <a:effectLst>
                  <a:outerShdw blurRad="38100" dist="38100" dir="2700000" algn="tl">
                    <a:srgbClr val="C0C0C0"/>
                  </a:outerShdw>
                </a:effectLst>
                <a:latin typeface="Tahoma" pitchFamily="34" charset="0"/>
              </a:rPr>
              <a:t>Results (Accuracy)</a:t>
            </a:r>
          </a:p>
        </p:txBody>
      </p:sp>
      <p:graphicFrame>
        <p:nvGraphicFramePr>
          <p:cNvPr id="41988" name="Group 4"/>
          <p:cNvGraphicFramePr>
            <a:graphicFrameLocks noGrp="1"/>
          </p:cNvGraphicFramePr>
          <p:nvPr/>
        </p:nvGraphicFramePr>
        <p:xfrm>
          <a:off x="1066800" y="1447800"/>
          <a:ext cx="7772400" cy="4953003"/>
        </p:xfrm>
        <a:graphic>
          <a:graphicData uri="http://schemas.openxmlformats.org/drawingml/2006/table">
            <a:tbl>
              <a:tblPr/>
              <a:tblGrid>
                <a:gridCol w="1293813"/>
                <a:gridCol w="1144587"/>
                <a:gridCol w="2057400"/>
                <a:gridCol w="3276600"/>
              </a:tblGrid>
              <a:tr h="1000125">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Characteristics</a:t>
                      </a:r>
                      <a:endPar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Decision trees</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Add instances predicted with high confidence (60%)</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Add instances predicted with high confidence (60%) and instances with low margin (5%)</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Lobulation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27.44%</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81.00%</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69.66%</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7675">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Malignancy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42.22%</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96.31%</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96.31%</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Margin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35.36%</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98.68%</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96.83%</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Sphericity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36.15%</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91.03%</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90.24%</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Spiculation</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36.15%</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63.06%</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58.84%</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7675">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Subtlety</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38.79%</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93.14%</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92.88%</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Texture</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53.56%</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97.10%</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rPr>
                        <a:t>97.36%</a:t>
                      </a: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r h="446088">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Average</a:t>
                      </a:r>
                      <a:endPar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38.52%</a:t>
                      </a:r>
                      <a:endPar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88.62%</a:t>
                      </a:r>
                      <a:endPar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ahoma" pitchFamily="34" charset="0"/>
                          <a:ea typeface="Batang" pitchFamily="18" charset="-127"/>
                          <a:cs typeface="Times New Roman" pitchFamily="18" charset="0"/>
                        </a:rPr>
                        <a:t>86.02%</a:t>
                      </a:r>
                      <a:endParaRPr kumimoji="0" lang="en-US" altLang="ko-KR" sz="1800" b="0" i="0" u="none" strike="noStrike" cap="none" normalizeH="0" baseline="0" smtClean="0">
                        <a:ln>
                          <a:noFill/>
                        </a:ln>
                        <a:solidFill>
                          <a:schemeClr val="tx1"/>
                        </a:solidFill>
                        <a:effectLst/>
                        <a:latin typeface="Tahoma" pitchFamily="34" charset="0"/>
                        <a:ea typeface="Batang" pitchFamily="18" charset="-127"/>
                        <a:cs typeface="Times New Roman" pitchFamily="18" charset="0"/>
                      </a:endParaRPr>
                    </a:p>
                  </a:txBody>
                  <a:tcPr horzOverflow="overflow">
                    <a:lnL w="12700" cap="flat" cmpd="sng" algn="ctr">
                      <a:solidFill>
                        <a:srgbClr val="000000"/>
                      </a:solidFill>
                      <a:prstDash val="solid"/>
                      <a:miter lim="800000"/>
                      <a:headEnd type="none" w="sm" len="sm"/>
                      <a:tailEnd type="none" w="sm" len="sm"/>
                    </a:lnL>
                    <a:lnR w="12700" cap="flat" cmpd="sng" algn="ctr">
                      <a:solidFill>
                        <a:srgbClr val="000000"/>
                      </a:solidFill>
                      <a:prstDash val="solid"/>
                      <a:miter lim="800000"/>
                      <a:headEnd type="none" w="sm" len="sm"/>
                      <a:tailEnd type="none" w="sm" len="sm"/>
                    </a:lnR>
                    <a:lnT w="12700" cap="flat" cmpd="sng" algn="ctr">
                      <a:solidFill>
                        <a:srgbClr val="000000"/>
                      </a:solidFill>
                      <a:prstDash val="solid"/>
                      <a:miter lim="800000"/>
                      <a:headEnd type="none" w="sm" len="sm"/>
                      <a:tailEnd type="none" w="sm" len="sm"/>
                    </a:lnT>
                    <a:lnB w="12700" cap="flat" cmpd="sng" algn="ctr">
                      <a:solidFill>
                        <a:srgbClr val="000000"/>
                      </a:solidFill>
                      <a:prstDash val="solid"/>
                      <a:miter lim="800000"/>
                      <a:headEnd type="none" w="sm" len="sm"/>
                      <a:tailEnd type="none" w="sm" len="sm"/>
                    </a:lnB>
                    <a:lnTlToBr>
                      <a:noFill/>
                    </a:lnTlToBr>
                    <a:lnBlToTr>
                      <a:noFill/>
                    </a:lnBlToTr>
                    <a:noFill/>
                  </a:tcPr>
                </a:tc>
              </a:tr>
            </a:tbl>
          </a:graphicData>
        </a:graphic>
      </p:graphicFrame>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mj-lt"/>
                <a:ea typeface="+mj-ea"/>
                <a:cs typeface="+mj-cs"/>
              </a:rPr>
              <a:t>Radiology report</a:t>
            </a:r>
          </a:p>
        </p:txBody>
      </p:sp>
      <p:sp>
        <p:nvSpPr>
          <p:cNvPr id="3"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IRMA</a:t>
            </a:r>
            <a:endParaRPr lang="en-US" dirty="0"/>
          </a:p>
        </p:txBody>
      </p:sp>
      <p:sp>
        <p:nvSpPr>
          <p:cNvPr id="3" name="Content Placeholder 2"/>
          <p:cNvSpPr>
            <a:spLocks noGrp="1"/>
          </p:cNvSpPr>
          <p:nvPr>
            <p:ph idx="1"/>
          </p:nvPr>
        </p:nvSpPr>
        <p:spPr/>
        <p:txBody>
          <a:bodyPr/>
          <a:lstStyle/>
          <a:p>
            <a:r>
              <a:rPr lang="en-US" dirty="0" smtClean="0"/>
              <a:t>- T (technical): image modality </a:t>
            </a:r>
          </a:p>
          <a:p>
            <a:r>
              <a:rPr lang="en-US" dirty="0" smtClean="0"/>
              <a:t>-  D (directional): body orientation </a:t>
            </a:r>
          </a:p>
          <a:p>
            <a:r>
              <a:rPr lang="en-US" dirty="0" smtClean="0"/>
              <a:t>-  A (anatomical): body region examined </a:t>
            </a:r>
          </a:p>
          <a:p>
            <a:r>
              <a:rPr lang="en-US" dirty="0" smtClean="0"/>
              <a:t>-  B (biological): biological system examined </a:t>
            </a:r>
          </a:p>
          <a:p>
            <a:r>
              <a:rPr lang="en-US" dirty="0" smtClean="0"/>
              <a:t>This allows a short and unambiguous notation (IRMA: TTTT – DDD – AAA – BBB),</a:t>
            </a:r>
            <a:endParaRPr lang="en-US" dirty="0"/>
          </a:p>
        </p:txBody>
      </p:sp>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IRMA</a:t>
            </a:r>
            <a:endParaRPr lang="en-US" dirty="0"/>
          </a:p>
        </p:txBody>
      </p:sp>
      <p:pic>
        <p:nvPicPr>
          <p:cNvPr id="22531" name="Picture 3"/>
          <p:cNvPicPr>
            <a:picLocks noChangeAspect="1" noChangeArrowheads="1"/>
          </p:cNvPicPr>
          <p:nvPr/>
        </p:nvPicPr>
        <p:blipFill>
          <a:blip r:embed="rId2" cstate="print"/>
          <a:srcRect/>
          <a:stretch>
            <a:fillRect/>
          </a:stretch>
        </p:blipFill>
        <p:spPr bwMode="auto">
          <a:xfrm>
            <a:off x="5029200" y="1371600"/>
            <a:ext cx="3857625" cy="4876800"/>
          </a:xfrm>
          <a:prstGeom prst="rect">
            <a:avLst/>
          </a:prstGeom>
          <a:noFill/>
          <a:ln w="9525">
            <a:noFill/>
            <a:miter lim="800000"/>
            <a:headEnd/>
            <a:tailEnd/>
          </a:ln>
        </p:spPr>
      </p:pic>
      <p:pic>
        <p:nvPicPr>
          <p:cNvPr id="22532" name="Picture 4"/>
          <p:cNvPicPr>
            <a:picLocks noGrp="1" noChangeAspect="1" noChangeArrowheads="1"/>
          </p:cNvPicPr>
          <p:nvPr>
            <p:ph idx="1"/>
          </p:nvPr>
        </p:nvPicPr>
        <p:blipFill>
          <a:blip r:embed="rId3" cstate="print"/>
          <a:srcRect/>
          <a:stretch>
            <a:fillRect/>
          </a:stretch>
        </p:blipFill>
        <p:spPr bwMode="auto">
          <a:xfrm>
            <a:off x="152401" y="1447801"/>
            <a:ext cx="4764372" cy="3733800"/>
          </a:xfrm>
          <a:prstGeom prst="rect">
            <a:avLst/>
          </a:prstGeom>
          <a:noFill/>
          <a:ln w="9525">
            <a:noFill/>
            <a:miter lim="800000"/>
            <a:headEnd/>
            <a:tailEnd/>
          </a:ln>
        </p:spPr>
      </p:pic>
    </p:spTree>
  </p:cSld>
  <p:clrMapOvr>
    <a:masterClrMapping/>
  </p:clrMapOvr>
  <p:transition>
    <p:zoom dir="in"/>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587</Words>
  <Application>Microsoft Office PowerPoint</Application>
  <PresentationFormat>On-screen Show (4:3)</PresentationFormat>
  <Paragraphs>156</Paragraphs>
  <Slides>10</Slides>
  <Notes>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3" baseType="lpstr">
      <vt:lpstr>Arial</vt:lpstr>
      <vt:lpstr>Tahoma</vt:lpstr>
      <vt:lpstr>Batang</vt:lpstr>
      <vt:lpstr>Times New Roman</vt:lpstr>
      <vt:lpstr>Gulim</vt:lpstr>
      <vt:lpstr>Wingdings 2</vt:lpstr>
      <vt:lpstr>Verdana</vt:lpstr>
      <vt:lpstr>StoneSans</vt:lpstr>
      <vt:lpstr>StoneSans-Semibold</vt:lpstr>
      <vt:lpstr>Universal-GreekwithMathPi</vt:lpstr>
      <vt:lpstr>MathematicalPi-Four</vt:lpstr>
      <vt:lpstr>Default Design</vt:lpstr>
      <vt:lpstr>Visio</vt:lpstr>
      <vt:lpstr>Outline</vt:lpstr>
      <vt:lpstr>Nodule interpretation (characteristics)</vt:lpstr>
      <vt:lpstr>Interpretation </vt:lpstr>
      <vt:lpstr>Proposed methodology</vt:lpstr>
      <vt:lpstr>Methodology: Ensemble of classifiers (Active-Decorate)</vt:lpstr>
      <vt:lpstr>Results (Accuracy)</vt:lpstr>
      <vt:lpstr>Slide 7</vt:lpstr>
      <vt:lpstr>IRMA</vt:lpstr>
      <vt:lpstr>IRMA</vt:lpstr>
      <vt:lpstr>Questions?</vt:lpstr>
    </vt:vector>
  </TitlesOfParts>
  <Company>DePaul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dzinovev</dc:creator>
  <cp:lastModifiedBy>Dima</cp:lastModifiedBy>
  <cp:revision>9</cp:revision>
  <dcterms:created xsi:type="dcterms:W3CDTF">2009-06-02T21:13:59Z</dcterms:created>
  <dcterms:modified xsi:type="dcterms:W3CDTF">2009-09-28T21:51:40Z</dcterms:modified>
</cp:coreProperties>
</file>