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6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2D19-9D30-4CE7-9783-4CBC94ABBEF2}" type="datetimeFigureOut">
              <a:rPr lang="en-US" smtClean="0"/>
              <a:t>11/9/2009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2398-1A66-47F4-B902-F24AF260BC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2D19-9D30-4CE7-9783-4CBC94ABBEF2}" type="datetimeFigureOut">
              <a:rPr lang="en-US" smtClean="0"/>
              <a:t>11/9/2009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2398-1A66-47F4-B902-F24AF260BC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2D19-9D30-4CE7-9783-4CBC94ABBEF2}" type="datetimeFigureOut">
              <a:rPr lang="en-US" smtClean="0"/>
              <a:t>11/9/2009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2398-1A66-47F4-B902-F24AF260BC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2D19-9D30-4CE7-9783-4CBC94ABBEF2}" type="datetimeFigureOut">
              <a:rPr lang="en-US" smtClean="0"/>
              <a:t>11/9/2009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2398-1A66-47F4-B902-F24AF260BC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2D19-9D30-4CE7-9783-4CBC94ABBEF2}" type="datetimeFigureOut">
              <a:rPr lang="en-US" smtClean="0"/>
              <a:t>11/9/2009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2398-1A66-47F4-B902-F24AF260BC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2D19-9D30-4CE7-9783-4CBC94ABBEF2}" type="datetimeFigureOut">
              <a:rPr lang="en-US" smtClean="0"/>
              <a:t>11/9/2009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2398-1A66-47F4-B902-F24AF260BC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2D19-9D30-4CE7-9783-4CBC94ABBEF2}" type="datetimeFigureOut">
              <a:rPr lang="en-US" smtClean="0"/>
              <a:t>11/9/2009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2398-1A66-47F4-B902-F24AF260BC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2D19-9D30-4CE7-9783-4CBC94ABBEF2}" type="datetimeFigureOut">
              <a:rPr lang="en-US" smtClean="0"/>
              <a:t>11/9/2009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2398-1A66-47F4-B902-F24AF260BC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2D19-9D30-4CE7-9783-4CBC94ABBEF2}" type="datetimeFigureOut">
              <a:rPr lang="en-US" smtClean="0"/>
              <a:t>11/9/2009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2398-1A66-47F4-B902-F24AF260BC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2D19-9D30-4CE7-9783-4CBC94ABBEF2}" type="datetimeFigureOut">
              <a:rPr lang="en-US" smtClean="0"/>
              <a:t>11/9/2009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2398-1A66-47F4-B902-F24AF260BC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2D19-9D30-4CE7-9783-4CBC94ABBEF2}" type="datetimeFigureOut">
              <a:rPr lang="en-US" smtClean="0"/>
              <a:t>11/9/2009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2398-1A66-47F4-B902-F24AF260BC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02D19-9D30-4CE7-9783-4CBC94ABBEF2}" type="datetimeFigureOut">
              <a:rPr lang="en-US" smtClean="0"/>
              <a:t>11/9/2009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C2398-1A66-47F4-B902-F24AF260BC6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Dmitriy Zinovev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Lung windows demonstrate interval increased density and slight increase in size of a right upper lobe pulmonary </a:t>
            </a:r>
            <a:r>
              <a:rPr lang="en-US" dirty="0">
                <a:solidFill>
                  <a:srgbClr val="C00000"/>
                </a:solidFill>
              </a:rPr>
              <a:t>nodule</a:t>
            </a:r>
            <a:r>
              <a:rPr lang="en-US" dirty="0"/>
              <a:t>, especially when compared to the exams dated 11/04/03.  </a:t>
            </a:r>
            <a:r>
              <a:rPr lang="en-US" dirty="0">
                <a:solidFill>
                  <a:srgbClr val="C00000"/>
                </a:solidFill>
              </a:rPr>
              <a:t>This</a:t>
            </a:r>
            <a:r>
              <a:rPr lang="en-US" dirty="0"/>
              <a:t> is seen on series 3 image 14 on the current exam and measures approximately </a:t>
            </a:r>
            <a:r>
              <a:rPr lang="en-US" dirty="0">
                <a:solidFill>
                  <a:srgbClr val="C00000"/>
                </a:solidFill>
              </a:rPr>
              <a:t>6 mm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There is interval decrease in size of a small </a:t>
            </a:r>
            <a:r>
              <a:rPr lang="en-US" dirty="0" err="1">
                <a:solidFill>
                  <a:srgbClr val="0070C0"/>
                </a:solidFill>
              </a:rPr>
              <a:t>spiculated</a:t>
            </a:r>
            <a:r>
              <a:rPr lang="en-US" dirty="0">
                <a:solidFill>
                  <a:srgbClr val="0070C0"/>
                </a:solidFill>
              </a:rPr>
              <a:t> mass in the anterior segment of the left upper lobe with maximum transverse diameter of 9 mm currently, </a:t>
            </a:r>
            <a:r>
              <a:rPr lang="en-US" dirty="0">
                <a:solidFill>
                  <a:srgbClr val="C00000"/>
                </a:solidFill>
              </a:rPr>
              <a:t>versus 11 </a:t>
            </a:r>
            <a:r>
              <a:rPr lang="en-US">
                <a:solidFill>
                  <a:srgbClr val="C00000"/>
                </a:solidFill>
              </a:rPr>
              <a:t>mm </a:t>
            </a:r>
            <a:r>
              <a:rPr lang="en-US" smtClean="0">
                <a:solidFill>
                  <a:srgbClr val="C00000"/>
                </a:solidFill>
              </a:rPr>
              <a:t>previously.</a:t>
            </a:r>
            <a:endParaRPr lang="en-US" dirty="0">
              <a:solidFill>
                <a:srgbClr val="C0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51 radiology reports</a:t>
            </a:r>
          </a:p>
          <a:p>
            <a:r>
              <a:rPr lang="en-US" dirty="0" smtClean="0"/>
              <a:t>77 malignant cases</a:t>
            </a:r>
          </a:p>
          <a:p>
            <a:r>
              <a:rPr lang="en-US" dirty="0" smtClean="0"/>
              <a:t>63 guesses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682750" algn="l"/>
              </a:tabLst>
            </a:pPr>
            <a:r>
              <a:rPr lang="en-US" b="1" dirty="0">
                <a:ea typeface="Calibri"/>
                <a:cs typeface="Times New Roman"/>
              </a:rPr>
              <a:t>Cancer evidence</a:t>
            </a:r>
            <a:endParaRPr lang="en-US" dirty="0">
              <a:ea typeface="Calibri"/>
              <a:cs typeface="Times New Roman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90599" y="1600200"/>
          <a:ext cx="7391400" cy="4648200"/>
        </p:xfrm>
        <a:graphic>
          <a:graphicData uri="http://schemas.openxmlformats.org/drawingml/2006/table">
            <a:tbl>
              <a:tblPr/>
              <a:tblGrid>
                <a:gridCol w="2670127"/>
                <a:gridCol w="1444297"/>
                <a:gridCol w="1638488"/>
                <a:gridCol w="1638488"/>
              </a:tblGrid>
              <a:tr h="19035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682750" algn="l"/>
                        </a:tabLst>
                      </a:pPr>
                      <a:r>
                        <a:rPr lang="en-US" sz="2800" dirty="0" smtClean="0"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2800" dirty="0">
                          <a:latin typeface="Calibri"/>
                          <a:ea typeface="Calibri"/>
                          <a:cs typeface="Times New Roman"/>
                        </a:rPr>
                        <a:t>46 reports)</a:t>
                      </a:r>
                    </a:p>
                  </a:txBody>
                  <a:tcPr marL="68580" marR="6858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682750" algn="l"/>
                        </a:tabLs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Actual </a:t>
                      </a:r>
                    </a:p>
                  </a:txBody>
                  <a:tcPr marL="68580" marR="6858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682750" algn="l"/>
                        </a:tabLs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3314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682750" algn="l"/>
                        </a:tabLs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Guessed </a:t>
                      </a:r>
                    </a:p>
                  </a:txBody>
                  <a:tcPr marL="68580" marR="6858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682750" algn="l"/>
                        </a:tabLs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37 </a:t>
                      </a:r>
                    </a:p>
                  </a:txBody>
                  <a:tcPr marL="68580" marR="6858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682750" algn="l"/>
                        </a:tabLs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682750" algn="l"/>
                        </a:tabLs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45</a:t>
                      </a:r>
                    </a:p>
                  </a:txBody>
                  <a:tcPr marL="68580" marR="6858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99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682750" algn="l"/>
                        </a:tabLs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682750" algn="l"/>
                        </a:tabLs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682750" algn="l"/>
                        </a:tabLs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28</a:t>
                      </a:r>
                    </a:p>
                  </a:txBody>
                  <a:tcPr marL="68580" marR="6858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139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682750" algn="l"/>
                        </a:tabLs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682750" algn="l"/>
                        </a:tabLs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54 </a:t>
                      </a:r>
                    </a:p>
                  </a:txBody>
                  <a:tcPr marL="68580" marR="6858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682750" algn="l"/>
                        </a:tabLs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</a:p>
                  </a:txBody>
                  <a:tcPr marL="68580" marR="6858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682750" algn="l"/>
                        </a:tabLst>
                      </a:pPr>
                      <a:r>
                        <a:rPr lang="en-US" sz="2800" b="1" dirty="0">
                          <a:latin typeface="Calibri"/>
                          <a:ea typeface="Calibri"/>
                          <a:cs typeface="Times New Roman"/>
                        </a:rPr>
                        <a:t>73</a:t>
                      </a: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682750" algn="l"/>
              </a:tabLst>
            </a:pPr>
            <a:r>
              <a:rPr lang="en-US" b="1" dirty="0">
                <a:ea typeface="Calibri"/>
                <a:cs typeface="Times New Roman"/>
              </a:rPr>
              <a:t>Cancer evidence</a:t>
            </a:r>
            <a:r>
              <a:rPr lang="en-US" dirty="0">
                <a:ea typeface="Calibri"/>
                <a:cs typeface="Times New Roman"/>
              </a:rPr>
              <a:t/>
            </a:r>
            <a:br>
              <a:rPr lang="en-US" dirty="0">
                <a:ea typeface="Calibri"/>
                <a:cs typeface="Times New Roman"/>
              </a:rPr>
            </a:br>
            <a:r>
              <a:rPr lang="en-US" b="1" dirty="0">
                <a:ea typeface="Calibri"/>
                <a:cs typeface="Times New Roman"/>
              </a:rPr>
              <a:t>(Co-reference)</a:t>
            </a:r>
            <a:endParaRPr lang="en-US" dirty="0">
              <a:ea typeface="Calibri"/>
              <a:cs typeface="Times New Roman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1600200"/>
          <a:ext cx="8153400" cy="4800600"/>
        </p:xfrm>
        <a:graphic>
          <a:graphicData uri="http://schemas.openxmlformats.org/drawingml/2006/table">
            <a:tbl>
              <a:tblPr/>
              <a:tblGrid>
                <a:gridCol w="2945399"/>
                <a:gridCol w="1593193"/>
                <a:gridCol w="1807404"/>
                <a:gridCol w="1807404"/>
              </a:tblGrid>
              <a:tr h="19659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682750" algn="l"/>
                        </a:tabLst>
                      </a:pPr>
                      <a:r>
                        <a:rPr lang="en-US" sz="2800" dirty="0" smtClean="0"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2800" dirty="0">
                          <a:latin typeface="Calibri"/>
                          <a:ea typeface="Calibri"/>
                          <a:cs typeface="Times New Roman"/>
                        </a:rPr>
                        <a:t>23 reports)</a:t>
                      </a:r>
                    </a:p>
                  </a:txBody>
                  <a:tcPr marL="68580" marR="6858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682750" algn="l"/>
                        </a:tabLs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Actual </a:t>
                      </a:r>
                    </a:p>
                  </a:txBody>
                  <a:tcPr marL="68580" marR="6858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682750" algn="l"/>
                        </a:tabLs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7850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682750" algn="l"/>
                        </a:tabLs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Guessed </a:t>
                      </a:r>
                    </a:p>
                  </a:txBody>
                  <a:tcPr marL="68580" marR="6858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682750" algn="l"/>
                        </a:tabLs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682750" algn="l"/>
                        </a:tabLs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682750" algn="l"/>
                        </a:tabLs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</a:p>
                  </a:txBody>
                  <a:tcPr marL="68580" marR="6858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25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682750" algn="l"/>
                        </a:tabLs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682750" algn="l"/>
                        </a:tabLs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682750" algn="l"/>
                        </a:tabLs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42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682750" algn="l"/>
                        </a:tabLs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682750" algn="l"/>
                        </a:tabLs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23</a:t>
                      </a:r>
                    </a:p>
                  </a:txBody>
                  <a:tcPr marL="68580" marR="6858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682750" algn="l"/>
                        </a:tabLs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682750" algn="l"/>
                        </a:tabLst>
                      </a:pPr>
                      <a:r>
                        <a:rPr lang="en-US" sz="2800" b="1" dirty="0">
                          <a:latin typeface="Calibri"/>
                          <a:ea typeface="Calibri"/>
                          <a:cs typeface="Times New Roman"/>
                        </a:rPr>
                        <a:t>33</a:t>
                      </a: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682750" algn="l"/>
              </a:tabLst>
            </a:pPr>
            <a:r>
              <a:rPr lang="en-US" b="1" dirty="0">
                <a:ea typeface="Calibri"/>
                <a:cs typeface="Times New Roman"/>
              </a:rPr>
              <a:t>Previous findings</a:t>
            </a:r>
            <a:endParaRPr lang="en-US" dirty="0">
              <a:ea typeface="Calibri"/>
              <a:cs typeface="Times New Roman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676400"/>
          <a:ext cx="8229600" cy="4571999"/>
        </p:xfrm>
        <a:graphic>
          <a:graphicData uri="http://schemas.openxmlformats.org/drawingml/2006/table">
            <a:tbl>
              <a:tblPr/>
              <a:tblGrid>
                <a:gridCol w="2972926"/>
                <a:gridCol w="1608082"/>
                <a:gridCol w="1824296"/>
                <a:gridCol w="1824296"/>
              </a:tblGrid>
              <a:tr h="13907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682750" algn="l"/>
                        </a:tabLst>
                      </a:pPr>
                      <a:r>
                        <a:rPr lang="en-US" sz="2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dirty="0">
                          <a:latin typeface="Calibri"/>
                          <a:ea typeface="Calibri"/>
                          <a:cs typeface="Times New Roman"/>
                        </a:rPr>
                        <a:t>(23 reports)</a:t>
                      </a:r>
                    </a:p>
                  </a:txBody>
                  <a:tcPr marL="68580" marR="6858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682750" algn="l"/>
                        </a:tabLs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Actual </a:t>
                      </a:r>
                    </a:p>
                  </a:txBody>
                  <a:tcPr marL="68580" marR="6858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682750" algn="l"/>
                        </a:tabLs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0894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682750" algn="l"/>
                        </a:tabLs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Guessed </a:t>
                      </a:r>
                    </a:p>
                  </a:txBody>
                  <a:tcPr marL="68580" marR="6858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682750" algn="l"/>
                        </a:tabLs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682750" algn="l"/>
                        </a:tabLs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682750" algn="l"/>
                        </a:tabLs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</a:p>
                  </a:txBody>
                  <a:tcPr marL="68580" marR="6858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96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682750" algn="l"/>
                        </a:tabLs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682750" algn="l"/>
                        </a:tabLs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682750" algn="l"/>
                        </a:tabLs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07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682750" algn="l"/>
                        </a:tabLs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682750" algn="l"/>
                        </a:tabLs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23</a:t>
                      </a:r>
                    </a:p>
                  </a:txBody>
                  <a:tcPr marL="68580" marR="6858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682750" algn="l"/>
                        </a:tabLs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682750" algn="l"/>
                        </a:tabLst>
                      </a:pPr>
                      <a:r>
                        <a:rPr lang="en-US" sz="2800" b="1" dirty="0">
                          <a:latin typeface="Calibri"/>
                          <a:ea typeface="Calibri"/>
                          <a:cs typeface="Times New Roman"/>
                        </a:rPr>
                        <a:t>33</a:t>
                      </a: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682750" algn="l"/>
              </a:tabLst>
            </a:pPr>
            <a:r>
              <a:rPr lang="en-US" b="1" dirty="0">
                <a:ea typeface="Calibri"/>
                <a:cs typeface="Times New Roman"/>
              </a:rPr>
              <a:t>Previous findings</a:t>
            </a:r>
            <a:r>
              <a:rPr lang="en-US" dirty="0">
                <a:ea typeface="Calibri"/>
                <a:cs typeface="Times New Roman"/>
              </a:rPr>
              <a:t/>
            </a:r>
            <a:br>
              <a:rPr lang="en-US" dirty="0">
                <a:ea typeface="Calibri"/>
                <a:cs typeface="Times New Roman"/>
              </a:rPr>
            </a:br>
            <a:r>
              <a:rPr lang="en-US" b="1" dirty="0">
                <a:ea typeface="Calibri"/>
                <a:cs typeface="Times New Roman"/>
              </a:rPr>
              <a:t>(Co-reference)</a:t>
            </a:r>
            <a:endParaRPr lang="en-US" dirty="0">
              <a:ea typeface="Calibri"/>
              <a:cs typeface="Times New Roman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600200"/>
          <a:ext cx="8229600" cy="4495801"/>
        </p:xfrm>
        <a:graphic>
          <a:graphicData uri="http://schemas.openxmlformats.org/drawingml/2006/table">
            <a:tbl>
              <a:tblPr/>
              <a:tblGrid>
                <a:gridCol w="2972926"/>
                <a:gridCol w="1608082"/>
                <a:gridCol w="1824296"/>
                <a:gridCol w="1824296"/>
              </a:tblGrid>
              <a:tr h="16065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682750" algn="l"/>
                        </a:tabLst>
                      </a:pPr>
                      <a:r>
                        <a:rPr lang="en-US" sz="2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dirty="0">
                          <a:latin typeface="Calibri"/>
                          <a:ea typeface="Calibri"/>
                          <a:cs typeface="Times New Roman"/>
                        </a:rPr>
                        <a:t>(23 reports)</a:t>
                      </a:r>
                    </a:p>
                  </a:txBody>
                  <a:tcPr marL="68580" marR="6858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682750" algn="l"/>
                        </a:tabLs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Actual </a:t>
                      </a:r>
                    </a:p>
                  </a:txBody>
                  <a:tcPr marL="68580" marR="6858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682750" algn="l"/>
                        </a:tabLs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8830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682750" algn="l"/>
                        </a:tabLs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Guessed </a:t>
                      </a:r>
                    </a:p>
                  </a:txBody>
                  <a:tcPr marL="68580" marR="6858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682750" algn="l"/>
                        </a:tabLs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22</a:t>
                      </a:r>
                    </a:p>
                  </a:txBody>
                  <a:tcPr marL="68580" marR="6858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682750" algn="l"/>
                        </a:tabLs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682750" algn="l"/>
                        </a:tabLs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35</a:t>
                      </a:r>
                    </a:p>
                  </a:txBody>
                  <a:tcPr marL="68580" marR="6858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62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682750" algn="l"/>
                        </a:tabLs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</a:p>
                  </a:txBody>
                  <a:tcPr marL="68580" marR="6858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682750" algn="l"/>
                        </a:tabLs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23</a:t>
                      </a:r>
                    </a:p>
                  </a:txBody>
                  <a:tcPr marL="68580" marR="6858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682750" algn="l"/>
                        </a:tabLs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42</a:t>
                      </a:r>
                    </a:p>
                  </a:txBody>
                  <a:tcPr marL="68580" marR="6858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41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682750" algn="l"/>
                        </a:tabLs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682750" algn="l"/>
                        </a:tabLs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41</a:t>
                      </a:r>
                    </a:p>
                  </a:txBody>
                  <a:tcPr marL="68580" marR="6858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682750" algn="l"/>
                        </a:tabLs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36</a:t>
                      </a:r>
                    </a:p>
                  </a:txBody>
                  <a:tcPr marL="68580" marR="6858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682750" algn="l"/>
                        </a:tabLst>
                      </a:pPr>
                      <a:r>
                        <a:rPr lang="en-US" sz="2800" b="1" dirty="0">
                          <a:latin typeface="Calibri"/>
                          <a:ea typeface="Calibri"/>
                          <a:cs typeface="Times New Roman"/>
                        </a:rPr>
                        <a:t>77</a:t>
                      </a: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Accuracy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findings:</a:t>
            </a:r>
          </a:p>
          <a:p>
            <a:pPr lvl="1"/>
            <a:r>
              <a:rPr lang="en-US" dirty="0" smtClean="0"/>
              <a:t>59.44%</a:t>
            </a:r>
          </a:p>
          <a:p>
            <a:pPr lvl="1"/>
            <a:endParaRPr lang="en-US" dirty="0"/>
          </a:p>
          <a:p>
            <a:r>
              <a:rPr lang="en-US" dirty="0" smtClean="0"/>
              <a:t>Previous findings:</a:t>
            </a:r>
          </a:p>
          <a:p>
            <a:pPr lvl="1"/>
            <a:r>
              <a:rPr lang="en-US" dirty="0" smtClean="0"/>
              <a:t>54.55%</a:t>
            </a:r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This lesion is unchanged in size </a:t>
            </a:r>
            <a:r>
              <a:rPr lang="en-US" u="sng" dirty="0">
                <a:solidFill>
                  <a:srgbClr val="FF0000"/>
                </a:solidFill>
              </a:rPr>
              <a:t>compared with the study from August 2003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but has slightly grown compared with the study dated back to 05/20/99.  On that study, the lesion measured 1.1 x 1.4 cm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At the T9-T10 level, again noted is a fat density right </a:t>
            </a:r>
            <a:r>
              <a:rPr lang="en-US" dirty="0" err="1">
                <a:solidFill>
                  <a:srgbClr val="0070C0"/>
                </a:solidFill>
              </a:rPr>
              <a:t>paraspinal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mass</a:t>
            </a:r>
            <a:r>
              <a:rPr lang="en-US" dirty="0">
                <a:solidFill>
                  <a:srgbClr val="0070C0"/>
                </a:solidFill>
              </a:rPr>
              <a:t> which measures 1.5 x 1.9 cm on the current exam</a:t>
            </a:r>
            <a:r>
              <a:rPr lang="en-US" dirty="0"/>
              <a:t>, not significantly </a:t>
            </a:r>
            <a:r>
              <a:rPr lang="en-US" dirty="0">
                <a:solidFill>
                  <a:srgbClr val="C00000"/>
                </a:solidFill>
              </a:rPr>
              <a:t>changed</a:t>
            </a:r>
            <a:r>
              <a:rPr lang="en-US" dirty="0"/>
              <a:t> since the prior exams.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256</Words>
  <Application>Microsoft Office PowerPoint</Application>
  <PresentationFormat>On-screen Show (4:3)</PresentationFormat>
  <Paragraphs>79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Dmitriy Zinovev</vt:lpstr>
      <vt:lpstr>Summary</vt:lpstr>
      <vt:lpstr>Cancer evidence</vt:lpstr>
      <vt:lpstr>Cancer evidence (Co-reference)</vt:lpstr>
      <vt:lpstr>Previous findings</vt:lpstr>
      <vt:lpstr>Previous findings (Co-reference)</vt:lpstr>
      <vt:lpstr>Accuracy</vt:lpstr>
      <vt:lpstr>Examples</vt:lpstr>
      <vt:lpstr>Examples</vt:lpstr>
      <vt:lpstr>Examples</vt:lpstr>
      <vt:lpstr>Examples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Dmitriy Zinovev</dc:title>
  <dc:creator>Dima</dc:creator>
  <cp:lastModifiedBy>Dima</cp:lastModifiedBy>
  <cp:revision>3</cp:revision>
  <dcterms:created xsi:type="dcterms:W3CDTF">2009-11-09T22:40:52Z</dcterms:created>
  <dcterms:modified xsi:type="dcterms:W3CDTF">2009-11-09T23:02:35Z</dcterms:modified>
</cp:coreProperties>
</file>