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3EEAFA-666D-4A5C-BCD7-199B97F57FEF}" type="datetimeFigureOut">
              <a:rPr lang="en-US" smtClean="0"/>
              <a:t>9/28/2009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0D5D05-576F-4B49-AA43-359B91ED28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the Question of Redundancy in </a:t>
            </a:r>
            <a:r>
              <a:rPr lang="en-US" dirty="0" smtClean="0"/>
              <a:t>Social Tagging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annotate things (resources) with labels (tags)</a:t>
            </a:r>
          </a:p>
          <a:p>
            <a:r>
              <a:rPr lang="en-US" dirty="0" smtClean="0"/>
              <a:t>These annotations are shared, creating a </a:t>
            </a:r>
            <a:r>
              <a:rPr lang="en-US" dirty="0" smtClean="0"/>
              <a:t>collaborative </a:t>
            </a:r>
            <a:r>
              <a:rPr lang="en-US" dirty="0" smtClean="0"/>
              <a:t>dataset called a </a:t>
            </a:r>
            <a:r>
              <a:rPr lang="en-US" dirty="0" err="1" smtClean="0"/>
              <a:t>folksonomy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Tagging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35814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43600" y="3352800"/>
            <a:ext cx="1295400" cy="762000"/>
          </a:xfrm>
          <a:prstGeom prst="ellipse">
            <a:avLst/>
          </a:prstGeom>
          <a:solidFill>
            <a:srgbClr val="FFFF00"/>
          </a:solidFill>
          <a:ln>
            <a:solidFill>
              <a:srgbClr val="88A2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coffee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29200" y="5867400"/>
            <a:ext cx="914400" cy="762000"/>
          </a:xfrm>
          <a:prstGeom prst="ellipse">
            <a:avLst/>
          </a:prstGeom>
          <a:solidFill>
            <a:srgbClr val="FFFF00"/>
          </a:solidFill>
          <a:ln>
            <a:solidFill>
              <a:srgbClr val="88A2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java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629400" y="4724400"/>
            <a:ext cx="1143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33800" y="3581400"/>
            <a:ext cx="1066800" cy="1066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971800" y="5486400"/>
            <a:ext cx="1219200" cy="1143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5715000" y="44196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8" idx="6"/>
            <a:endCxn id="42" idx="2"/>
          </p:cNvCxnSpPr>
          <p:nvPr/>
        </p:nvCxnSpPr>
        <p:spPr>
          <a:xfrm>
            <a:off x="4800600" y="4114800"/>
            <a:ext cx="914400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" idx="3"/>
            <a:endCxn id="42" idx="0"/>
          </p:cNvCxnSpPr>
          <p:nvPr/>
        </p:nvCxnSpPr>
        <p:spPr>
          <a:xfrm rot="5400000">
            <a:off x="5773108" y="4059401"/>
            <a:ext cx="416392" cy="304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5"/>
            <a:endCxn id="7" idx="1"/>
          </p:cNvCxnSpPr>
          <p:nvPr/>
        </p:nvCxnSpPr>
        <p:spPr>
          <a:xfrm rot="16200000" flipH="1">
            <a:off x="6220502" y="4304341"/>
            <a:ext cx="265907" cy="886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lowchart: Connector 73"/>
          <p:cNvSpPr/>
          <p:nvPr/>
        </p:nvSpPr>
        <p:spPr>
          <a:xfrm>
            <a:off x="5410200" y="51054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>
            <a:stCxn id="74" idx="6"/>
            <a:endCxn id="7" idx="2"/>
          </p:cNvCxnSpPr>
          <p:nvPr/>
        </p:nvCxnSpPr>
        <p:spPr>
          <a:xfrm>
            <a:off x="5638800" y="5219700"/>
            <a:ext cx="990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4" idx="4"/>
            <a:endCxn id="6" idx="0"/>
          </p:cNvCxnSpPr>
          <p:nvPr/>
        </p:nvCxnSpPr>
        <p:spPr>
          <a:xfrm rot="5400000">
            <a:off x="5238750" y="5581650"/>
            <a:ext cx="533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4" idx="2"/>
            <a:endCxn id="9" idx="7"/>
          </p:cNvCxnSpPr>
          <p:nvPr/>
        </p:nvCxnSpPr>
        <p:spPr>
          <a:xfrm rot="10800000" flipV="1">
            <a:off x="4012452" y="5219700"/>
            <a:ext cx="1397748" cy="434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Connector 82"/>
          <p:cNvSpPr/>
          <p:nvPr/>
        </p:nvSpPr>
        <p:spPr>
          <a:xfrm>
            <a:off x="2895600" y="42672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4" idx="6"/>
            <a:endCxn id="83" idx="2"/>
          </p:cNvCxnSpPr>
          <p:nvPr/>
        </p:nvCxnSpPr>
        <p:spPr>
          <a:xfrm>
            <a:off x="1981200" y="4152900"/>
            <a:ext cx="914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3" idx="7"/>
            <a:endCxn id="8" idx="2"/>
          </p:cNvCxnSpPr>
          <p:nvPr/>
        </p:nvCxnSpPr>
        <p:spPr>
          <a:xfrm rot="5400000" flipH="1" flipV="1">
            <a:off x="3319322" y="3886200"/>
            <a:ext cx="185878" cy="643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3" idx="4"/>
            <a:endCxn id="6" idx="1"/>
          </p:cNvCxnSpPr>
          <p:nvPr/>
        </p:nvCxnSpPr>
        <p:spPr>
          <a:xfrm rot="16200000" flipH="1">
            <a:off x="3344909" y="4160790"/>
            <a:ext cx="1483192" cy="2153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tom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0"/>
            <a:ext cx="485775" cy="642303"/>
          </a:xfrm>
          <a:prstGeom prst="rect">
            <a:avLst/>
          </a:prstGeom>
          <a:noFill/>
        </p:spPr>
      </p:pic>
      <p:pic>
        <p:nvPicPr>
          <p:cNvPr id="1027" name="Picture 3" descr="C:\Users\tom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953000"/>
            <a:ext cx="657801" cy="666750"/>
          </a:xfrm>
          <a:prstGeom prst="rect">
            <a:avLst/>
          </a:prstGeom>
          <a:noFill/>
        </p:spPr>
      </p:pic>
      <p:sp>
        <p:nvSpPr>
          <p:cNvPr id="49" name="Oval 48"/>
          <p:cNvSpPr/>
          <p:nvPr/>
        </p:nvSpPr>
        <p:spPr>
          <a:xfrm>
            <a:off x="228600" y="5105400"/>
            <a:ext cx="25146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88A2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programming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0" name="Flowchart: Connector 49"/>
          <p:cNvSpPr/>
          <p:nvPr/>
        </p:nvSpPr>
        <p:spPr>
          <a:xfrm>
            <a:off x="2514600" y="48006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" idx="5"/>
            <a:endCxn id="50" idx="1"/>
          </p:cNvCxnSpPr>
          <p:nvPr/>
        </p:nvCxnSpPr>
        <p:spPr>
          <a:xfrm rot="16200000" flipH="1">
            <a:off x="2036832" y="4322832"/>
            <a:ext cx="277066" cy="745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9" idx="7"/>
            <a:endCxn id="50" idx="3"/>
          </p:cNvCxnSpPr>
          <p:nvPr/>
        </p:nvCxnSpPr>
        <p:spPr>
          <a:xfrm rot="5400000" flipH="1" flipV="1">
            <a:off x="2339717" y="5030951"/>
            <a:ext cx="243589" cy="173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9" idx="1"/>
          </p:cNvCxnSpPr>
          <p:nvPr/>
        </p:nvCxnSpPr>
        <p:spPr>
          <a:xfrm rot="16200000" flipH="1">
            <a:off x="2601002" y="5104442"/>
            <a:ext cx="658066" cy="44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With some knowledge about a tagging user, we want to present that user with new information: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Given a resource, what are some tags that the user may find appropriate for annotation?</a:t>
            </a:r>
          </a:p>
          <a:p>
            <a:pPr lvl="2"/>
            <a:r>
              <a:rPr lang="en-US" dirty="0" smtClean="0"/>
              <a:t>Given a tag (or set of tags), what are some relevant resources the user may find interesting?</a:t>
            </a:r>
          </a:p>
          <a:p>
            <a:pPr lvl="2"/>
            <a:r>
              <a:rPr lang="en-US" dirty="0" smtClean="0"/>
              <a:t>Generally, what resources may interest the user?</a:t>
            </a:r>
          </a:p>
          <a:p>
            <a:pPr lvl="2"/>
            <a:r>
              <a:rPr lang="en-US" dirty="0" smtClean="0"/>
              <a:t>What other users have similar interests to this user?</a:t>
            </a:r>
          </a:p>
          <a:p>
            <a:endParaRPr lang="en-US" dirty="0" smtClean="0"/>
          </a:p>
          <a:p>
            <a:r>
              <a:rPr lang="en-US" dirty="0" smtClean="0"/>
              <a:t>The first of these has been the focus of most recommender research.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in </a:t>
            </a:r>
            <a:r>
              <a:rPr lang="en-US" dirty="0" err="1" smtClean="0"/>
              <a:t>Folksonomies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Task: Recommend tags during the annotation process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Reduce user effort</a:t>
            </a:r>
          </a:p>
          <a:p>
            <a:pPr lvl="1"/>
            <a:r>
              <a:rPr lang="en-US" dirty="0" smtClean="0"/>
              <a:t>Encourage tags more frequently</a:t>
            </a:r>
          </a:p>
          <a:p>
            <a:pPr lvl="1"/>
            <a:r>
              <a:rPr lang="en-US" dirty="0" smtClean="0"/>
              <a:t>Encourage the application of more tags</a:t>
            </a:r>
          </a:p>
          <a:p>
            <a:pPr lvl="1"/>
            <a:r>
              <a:rPr lang="en-US" dirty="0" smtClean="0"/>
              <a:t>Reuse common tags</a:t>
            </a:r>
          </a:p>
          <a:p>
            <a:pPr lvl="1"/>
            <a:r>
              <a:rPr lang="en-US" dirty="0" smtClean="0"/>
              <a:t>Offer tags the user had not previously considered</a:t>
            </a:r>
          </a:p>
          <a:p>
            <a:pPr lvl="1"/>
            <a:r>
              <a:rPr lang="en-US" dirty="0" smtClean="0"/>
              <a:t>Reduce noise created by capitalization inconsistencies, spelling errors and other discrepancies.</a:t>
            </a:r>
          </a:p>
          <a:p>
            <a:r>
              <a:rPr lang="en-US" dirty="0" smtClean="0"/>
              <a:t>Results: A cleaner denser dataset that is useful in its own right or for future data mining techniques.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09800"/>
            <a:ext cx="2571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895600"/>
            <a:ext cx="47625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3733800"/>
            <a:ext cx="55054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685800"/>
            <a:ext cx="24384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gular Pentagon 7"/>
          <p:cNvSpPr/>
          <p:nvPr/>
        </p:nvSpPr>
        <p:spPr>
          <a:xfrm>
            <a:off x="2590800" y="52578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gular Pentagon 8"/>
          <p:cNvSpPr/>
          <p:nvPr/>
        </p:nvSpPr>
        <p:spPr>
          <a:xfrm>
            <a:off x="2743200" y="55626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gular Pentagon 9"/>
          <p:cNvSpPr/>
          <p:nvPr/>
        </p:nvSpPr>
        <p:spPr>
          <a:xfrm>
            <a:off x="3048000" y="54864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gular Pentagon 10"/>
          <p:cNvSpPr/>
          <p:nvPr/>
        </p:nvSpPr>
        <p:spPr>
          <a:xfrm>
            <a:off x="2667000" y="58674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gular Pentagon 11"/>
          <p:cNvSpPr/>
          <p:nvPr/>
        </p:nvSpPr>
        <p:spPr>
          <a:xfrm>
            <a:off x="2895600" y="60960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gular Pentagon 12"/>
          <p:cNvSpPr/>
          <p:nvPr/>
        </p:nvSpPr>
        <p:spPr>
          <a:xfrm>
            <a:off x="2971800" y="57912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gular Pentagon 13"/>
          <p:cNvSpPr/>
          <p:nvPr/>
        </p:nvSpPr>
        <p:spPr>
          <a:xfrm>
            <a:off x="2971800" y="51816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gular Pentagon 14"/>
          <p:cNvSpPr/>
          <p:nvPr/>
        </p:nvSpPr>
        <p:spPr>
          <a:xfrm>
            <a:off x="2438400" y="5562600"/>
            <a:ext cx="228600" cy="228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miley Face 15"/>
          <p:cNvSpPr/>
          <p:nvPr/>
        </p:nvSpPr>
        <p:spPr>
          <a:xfrm>
            <a:off x="381000" y="60198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iley Face 16"/>
          <p:cNvSpPr/>
          <p:nvPr/>
        </p:nvSpPr>
        <p:spPr>
          <a:xfrm>
            <a:off x="533400" y="57150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iley Face 17"/>
          <p:cNvSpPr/>
          <p:nvPr/>
        </p:nvSpPr>
        <p:spPr>
          <a:xfrm>
            <a:off x="762000" y="59436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228600" y="62484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609600" y="62484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152400" y="5715000"/>
            <a:ext cx="228600" cy="2286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1066800" y="44196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1219200" y="45720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1143000" y="49530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1295400" y="48006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1524000" y="45720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914400" y="48006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1371600" y="44958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1524000" y="48768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066800" y="4724400"/>
            <a:ext cx="228600" cy="2286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 flipH="1" flipV="1">
            <a:off x="1676400" y="4648200"/>
            <a:ext cx="1295400" cy="1295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flipV="1">
            <a:off x="609600" y="4648200"/>
            <a:ext cx="914400" cy="1295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219200" y="6096000"/>
            <a:ext cx="106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4951214"/>
            <a:ext cx="1016203" cy="992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Right Arrow 47"/>
          <p:cNvSpPr/>
          <p:nvPr/>
        </p:nvSpPr>
        <p:spPr>
          <a:xfrm>
            <a:off x="6400800" y="5105400"/>
            <a:ext cx="457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4267200"/>
            <a:ext cx="89037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5105400"/>
            <a:ext cx="89037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5943600"/>
            <a:ext cx="89037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TextBox 54"/>
          <p:cNvSpPr txBox="1"/>
          <p:nvPr/>
        </p:nvSpPr>
        <p:spPr>
          <a:xfrm>
            <a:off x="8229600" y="4419600"/>
            <a:ext cx="5212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Memory-based</a:t>
            </a:r>
          </a:p>
          <a:p>
            <a:pPr lvl="1"/>
            <a:r>
              <a:rPr lang="en-US" dirty="0" smtClean="0"/>
              <a:t>Simple Popularity contest</a:t>
            </a:r>
          </a:p>
          <a:p>
            <a:pPr lvl="1"/>
            <a:r>
              <a:rPr lang="en-US" dirty="0" smtClean="0"/>
              <a:t>K-Nearest Neighbor, adapted from CF</a:t>
            </a:r>
            <a:endParaRPr lang="en-US" dirty="0" smtClean="0"/>
          </a:p>
          <a:p>
            <a:r>
              <a:rPr lang="en-US" dirty="0" smtClean="0"/>
              <a:t>Model-based</a:t>
            </a:r>
          </a:p>
          <a:p>
            <a:pPr lvl="1"/>
            <a:r>
              <a:rPr lang="en-US" dirty="0" smtClean="0"/>
              <a:t>Link Analysis (Adapted </a:t>
            </a:r>
            <a:r>
              <a:rPr lang="en-US" dirty="0" err="1" smtClean="0"/>
              <a:t>PageRank</a:t>
            </a:r>
            <a:r>
              <a:rPr lang="en-US" dirty="0" smtClean="0"/>
              <a:t>, </a:t>
            </a:r>
            <a:r>
              <a:rPr lang="en-US" dirty="0" err="1" smtClean="0"/>
              <a:t>FolkRank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Latent Concept Models</a:t>
            </a:r>
          </a:p>
          <a:p>
            <a:pPr lvl="2"/>
            <a:r>
              <a:rPr lang="en-US" dirty="0" smtClean="0"/>
              <a:t>LSA (using SVD or </a:t>
            </a:r>
            <a:r>
              <a:rPr lang="en-US" dirty="0" err="1" smtClean="0"/>
              <a:t>Hebbian</a:t>
            </a:r>
            <a:r>
              <a:rPr lang="en-US" dirty="0" smtClean="0"/>
              <a:t> deflation)</a:t>
            </a:r>
          </a:p>
          <a:p>
            <a:pPr lvl="2"/>
            <a:r>
              <a:rPr lang="en-US" dirty="0" err="1" smtClean="0"/>
              <a:t>pLSA</a:t>
            </a:r>
            <a:r>
              <a:rPr lang="en-US" dirty="0" smtClean="0"/>
              <a:t> (using learned belief networks</a:t>
            </a:r>
          </a:p>
          <a:p>
            <a:r>
              <a:rPr lang="en-US" dirty="0" smtClean="0"/>
              <a:t>Knowledge-based</a:t>
            </a:r>
          </a:p>
          <a:p>
            <a:pPr lvl="1"/>
            <a:r>
              <a:rPr lang="en-US" dirty="0" smtClean="0"/>
              <a:t>Use external ontology to relate tags/resources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Techniques for Tag Recommendation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“good” tag recommendation?</a:t>
            </a:r>
          </a:p>
          <a:p>
            <a:r>
              <a:rPr lang="en-US" dirty="0" smtClean="0"/>
              <a:t>According to IR tradition, we measure the predictive power of a recommendation algorithm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276600"/>
            <a:ext cx="29813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276600"/>
            <a:ext cx="31908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2286000" y="3962400"/>
            <a:ext cx="3888658" cy="2133600"/>
            <a:chOff x="2362200" y="3810000"/>
            <a:chExt cx="3888658" cy="213360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62200" y="3810000"/>
              <a:ext cx="3888658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Isosceles Triangle 8"/>
            <p:cNvSpPr/>
            <p:nvPr/>
          </p:nvSpPr>
          <p:spPr>
            <a:xfrm>
              <a:off x="2971800" y="4267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3276600" y="49530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4800600" y="51054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486400" y="48768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5334000" y="5410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2667000" y="4648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429000" y="41148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3962400" y="52578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2743200" y="51054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3581400" y="4267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3352800" y="45720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3200400" y="5410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3962400" y="48768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191000" y="50292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5029200" y="47244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3048000" y="48006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4648200" y="54864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5029200" y="5334000"/>
              <a:ext cx="228600" cy="22860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following recommendations for a resource representing a research paper on </a:t>
            </a:r>
            <a:r>
              <a:rPr lang="en-US" dirty="0" err="1" smtClean="0"/>
              <a:t>folksonomies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prediction really what we want in a practical recommendation system?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Motivation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5940" t="23546" r="14091" b="45640"/>
          <a:stretch>
            <a:fillRect/>
          </a:stretch>
        </p:blipFill>
        <p:spPr bwMode="auto">
          <a:xfrm>
            <a:off x="609600" y="2438400"/>
            <a:ext cx="815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303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Towards the Question of Redundancy in Social Tagging Networks</vt:lpstr>
      <vt:lpstr>Social Tagging</vt:lpstr>
      <vt:lpstr>Recommendation in Folksonomies</vt:lpstr>
      <vt:lpstr>Tag Recommendation</vt:lpstr>
      <vt:lpstr>Data Structure</vt:lpstr>
      <vt:lpstr>Techniques for Tag Recommendation</vt:lpstr>
      <vt:lpstr>Evaluation</vt:lpstr>
      <vt:lpstr>The Real Motivation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Question of Redundancy in Social Tagging Networks</dc:title>
  <dc:creator>tom</dc:creator>
  <cp:lastModifiedBy>tom</cp:lastModifiedBy>
  <cp:revision>5</cp:revision>
  <dcterms:created xsi:type="dcterms:W3CDTF">2009-09-28T21:59:24Z</dcterms:created>
  <dcterms:modified xsi:type="dcterms:W3CDTF">2009-09-28T22:44:52Z</dcterms:modified>
</cp:coreProperties>
</file>