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4" r:id="rId3"/>
    <p:sldId id="285" r:id="rId4"/>
    <p:sldId id="393" r:id="rId5"/>
    <p:sldId id="456" r:id="rId6"/>
    <p:sldId id="457" r:id="rId7"/>
    <p:sldId id="458" r:id="rId8"/>
    <p:sldId id="459" r:id="rId9"/>
    <p:sldId id="460" r:id="rId10"/>
    <p:sldId id="330" r:id="rId11"/>
    <p:sldId id="300" r:id="rId12"/>
    <p:sldId id="314" r:id="rId13"/>
    <p:sldId id="290" r:id="rId14"/>
    <p:sldId id="326" r:id="rId15"/>
    <p:sldId id="327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394" r:id="rId39"/>
    <p:sldId id="395" r:id="rId40"/>
    <p:sldId id="453" r:id="rId41"/>
    <p:sldId id="454" r:id="rId42"/>
    <p:sldId id="455" r:id="rId43"/>
    <p:sldId id="392" r:id="rId44"/>
    <p:sldId id="397" r:id="rId45"/>
    <p:sldId id="398" r:id="rId46"/>
    <p:sldId id="400" r:id="rId47"/>
    <p:sldId id="384" r:id="rId48"/>
    <p:sldId id="385" r:id="rId49"/>
    <p:sldId id="386" r:id="rId50"/>
    <p:sldId id="387" r:id="rId51"/>
    <p:sldId id="388" r:id="rId52"/>
    <p:sldId id="430" r:id="rId53"/>
    <p:sldId id="427" r:id="rId54"/>
    <p:sldId id="428" r:id="rId55"/>
    <p:sldId id="429" r:id="rId56"/>
    <p:sldId id="377" r:id="rId57"/>
    <p:sldId id="381" r:id="rId58"/>
    <p:sldId id="382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7CD3E"/>
    <a:srgbClr val="008000"/>
    <a:srgbClr val="FFD7AF"/>
    <a:srgbClr val="FFCC00"/>
    <a:srgbClr val="FFCCFF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701" autoAdjust="0"/>
  </p:normalViewPr>
  <p:slideViewPr>
    <p:cSldViewPr snapToGrid="0">
      <p:cViewPr varScale="1">
        <p:scale>
          <a:sx n="103" d="100"/>
          <a:sy n="103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0"/>
    </p:cViewPr>
  </p:sorterViewPr>
  <p:notesViewPr>
    <p:cSldViewPr snapToGrid="0">
      <p:cViewPr>
        <p:scale>
          <a:sx n="75" d="100"/>
          <a:sy n="75" d="100"/>
        </p:scale>
        <p:origin x="-1590" y="61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6604CB-850D-4EB2-BE6D-1780C6F67531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5073A6-D1AD-4C03-9F3A-320A775D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AB5C55-D9CF-48AB-ADD5-6218EC243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8515C-B8BF-4672-9DB7-642641CDAE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052A3-31F0-4EE5-A533-08FA05B8D8F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768C7-2EFC-49EB-BA55-6954B7F059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880D2-E689-42E3-B7FA-8FC0EE6F563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E5824-547E-4914-81B4-46060A2AE0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5091C-08B1-4E31-84A9-2CB8E05E270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F68A7-7D1B-42C1-B774-DA9A66B1DEA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E90FC-4F54-4E62-BB7A-E23C95F7075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18C63-26E4-43C7-8DC4-A9249852927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AEB28-94AD-4A8D-8482-0B8DE4D1451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1A404-4B33-47B4-9B4E-2C9844F22F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89C3-E2B4-4144-8354-F201AD4868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E005E-BFA8-4216-A547-EF890202FD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831B4-97F6-421A-B1B0-7CC6B071497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1C485-22EF-495D-B8F5-9AAAF865742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837C5-5B15-446D-99BD-DD58536A48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71367-CE14-4D53-9C35-EF5B087EC4C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CB7F4-4AFB-4E94-A2C1-4413A52AC33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9983B-E442-496B-B757-9E929124699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2EE6-EE92-4881-8DE3-686E9B5FCD3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BC447-6E4B-44A0-B60E-FC1A36684E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DBA48-E78A-40D6-95F7-C482599C09C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2EB4B-B25B-487B-91BF-2ECDAA2D1A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81292-EAC8-4445-811A-2D6E928360E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6D067-F86F-4DB1-89DC-1AAA5E5CBC6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59C8A-7334-40D4-8E04-B88974C685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9729F-3657-49E4-94B6-B5883796C8F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B5FEC-3362-41DE-8600-68723D8FDC4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911E-F1BC-48AC-B850-AF492351DDC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71282-4F9B-4DFE-8423-2841C95BC8E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38ABB-0CD3-4CFF-BDC6-91A64C4C576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45A81-F4E6-4F8B-997C-F471F13EBA7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43984-9468-43CB-967C-379FE17F09C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2308E-E27C-4179-A715-AF93CB8E31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38589-052C-4205-9E85-BB0EF411D64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7402-44D5-45D1-B7B2-B3C2B76FE43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19A89-A82D-44E8-A070-812A3114C52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99803-A7E2-4431-84BC-7EE1D775C39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4722B-B617-4A6F-81CA-FE2A74961B9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4DF3C-2014-4680-A1E5-4A1DC186D2D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7081E-1766-413B-97BF-3C1C8138BF4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0E75E-9C78-4539-B41B-C308BFC5251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D7158-9EBF-4174-A0F9-9E94D8B8B8E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7881E-CF03-4066-B3E0-7403AA5F139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518EC8-0815-4ADD-8195-F18032944D7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1586F-6E8D-4675-8A3D-E5085CC6AF9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189C7-6D58-4602-96A2-7222A0CC2AE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2B643-C829-44CF-979E-824DDC97B04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BB70C-69B4-483D-A745-51AC80B2387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355E-8275-4669-B341-C7DFA672E43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BDEA0-2F25-4A98-9F6C-D0738DD5BDA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B3584-DAD8-4E4B-9B5D-D5F4C1A02B5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7ED93-AB1D-471D-A5CA-000ADBDF1CD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3B282-C765-4357-92B4-59E56088BA3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0389C6-0AF8-4B04-8C35-7E1942010237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31A42A-17EB-47E7-8D48-9CFECCD06349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BF8D5-7987-4B10-872E-977A606268E7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B8B289-E931-45FE-8668-59AC1C221689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5974-DD28-47A3-A620-AF38B0EEC15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EF5A-8D75-4970-8387-B531BDF6255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C9EB-3DEE-4BF2-A570-D5BFA8390800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EB3C-BED2-4163-901E-F5091ECB508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56000" y="6445250"/>
            <a:ext cx="1905000" cy="3048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AA1E34-28D7-4E92-AABC-B97545724F2C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DD9B-1241-41DB-BDF7-05192F5C55D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1226-1888-4D08-8DAF-DA24A0E61F4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24CE-4103-4F93-A49C-D1283907291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2C9C-B71C-4BFF-A6A7-06E61A76695C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A888-AE69-4C16-B48F-61E3E23E55A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F742-D36D-4E69-BCC1-ABF1C9BDAF6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1839-946D-4B10-B56F-171BEF0493D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8D01028-0693-4D7F-93B1-5F92F91F7FB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arlett" pitchFamily="2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debenhams.com/jv/product_details_jv.jsp?PRODUCT%3C%3Eprd_id=4025835&amp;FOLDER%3C%3Efolder_id=4075799&amp;from_assortment_id=4075799&amp;from_product_id=475209&amp;up_sell_flag=true&amp;cross_sell_flag=false&amp;bmUID=1043206584546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smtClean="0"/>
              <a:t>Overview of Web Mining and </a:t>
            </a:r>
            <a:br>
              <a:rPr lang="en-US" smtClean="0"/>
            </a:br>
            <a:r>
              <a:rPr lang="en-US" smtClean="0"/>
              <a:t>E-Commerce Data Analytics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30588" y="4295775"/>
            <a:ext cx="2373312" cy="711200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/>
              <a:t>Bamshad Mobasher</a:t>
            </a:r>
          </a:p>
          <a:p>
            <a:pPr algn="ctr">
              <a:defRPr/>
            </a:pPr>
            <a:r>
              <a:rPr lang="en-US" sz="2000" b="1"/>
              <a:t>DePaul University</a:t>
            </a:r>
            <a:endParaRPr lang="en-US" sz="20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88CEB4-5E93-4924-A361-F6DC4915B6CE}" type="slidenum">
              <a:rPr lang="en-US" smtClean="0"/>
              <a:pPr/>
              <a:t>10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807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Knowledge Discovery Process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39788"/>
          </a:xfrm>
        </p:spPr>
        <p:txBody>
          <a:bodyPr/>
          <a:lstStyle/>
          <a:p>
            <a:r>
              <a:rPr lang="en-US" smtClean="0"/>
              <a:t>Data Mining v. Knowledge Discovery in Databases (KDD)</a:t>
            </a:r>
          </a:p>
          <a:p>
            <a:pPr lvl="1"/>
            <a:r>
              <a:rPr lang="en-US" smtClean="0"/>
              <a:t>DM and KDD are often used interchangeably</a:t>
            </a:r>
          </a:p>
          <a:p>
            <a:pPr lvl="1"/>
            <a:r>
              <a:rPr lang="en-US" smtClean="0"/>
              <a:t>actually, DM is only part of the KDD process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943600" y="5410200"/>
            <a:ext cx="2590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- The KDD Process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8A483E-7DDA-44FD-B4EF-294FCE094E51}" type="slidenum">
              <a:rPr lang="en-US" smtClean="0"/>
              <a:pPr/>
              <a:t>11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Data Mining Do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143000"/>
            <a:ext cx="848995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Two kinds of knowledge discovery: directed and undirected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mtClean="0"/>
              <a:t>Directed Knowledge Discovery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Purpose: Explain value of some field in terms of all the others (goal-oriented)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Method: select the target field based on some hypothesis about the data; ask the algorithm to tell us how to predict or classify new instances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what products show increased sale when cream cheese is discounted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which banner ad to use on a web page for a given user coming to the site</a:t>
            </a:r>
          </a:p>
          <a:p>
            <a:pPr lvl="2"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mtClean="0"/>
              <a:t>Undirected Knowledge Discovery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Purpose: Find patterns in the data that may be interesting (no target field)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Method: clustering, affinity grouping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which products in the catalog often sell together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market segmentation (groups of customers/users with similar characteristics)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24B05D-2E93-423C-A8E1-301362211C00}" type="slidenum">
              <a:rPr lang="en-US" smtClean="0"/>
              <a:pPr/>
              <a:t>12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Data Mining Do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143000"/>
            <a:ext cx="7599362" cy="5064125"/>
          </a:xfrm>
        </p:spPr>
        <p:txBody>
          <a:bodyPr/>
          <a:lstStyle/>
          <a:p>
            <a:r>
              <a:rPr lang="en-US" sz="2400" smtClean="0"/>
              <a:t>Many Data Mining Tasks</a:t>
            </a:r>
          </a:p>
          <a:p>
            <a:pPr lvl="1"/>
            <a:r>
              <a:rPr lang="en-US" smtClean="0"/>
              <a:t>often inter-related</a:t>
            </a:r>
          </a:p>
          <a:p>
            <a:pPr lvl="1"/>
            <a:r>
              <a:rPr lang="en-US" smtClean="0"/>
              <a:t>often need to try different techniques for each task</a:t>
            </a:r>
          </a:p>
          <a:p>
            <a:pPr lvl="1"/>
            <a:r>
              <a:rPr lang="en-US" smtClean="0"/>
              <a:t>each tasks may require different types of knowledge discovery</a:t>
            </a:r>
          </a:p>
          <a:p>
            <a:pPr lvl="1"/>
            <a:endParaRPr lang="en-US" sz="800" smtClean="0"/>
          </a:p>
          <a:p>
            <a:r>
              <a:rPr lang="en-US" sz="2400" smtClean="0"/>
              <a:t>What are some of data mining tasks</a:t>
            </a:r>
          </a:p>
          <a:p>
            <a:pPr lvl="1"/>
            <a:r>
              <a:rPr lang="en-US" smtClean="0"/>
              <a:t>Classification</a:t>
            </a:r>
          </a:p>
          <a:p>
            <a:pPr lvl="1"/>
            <a:r>
              <a:rPr lang="en-US" smtClean="0"/>
              <a:t>Prediction</a:t>
            </a:r>
          </a:p>
          <a:p>
            <a:pPr lvl="1"/>
            <a:r>
              <a:rPr lang="en-US" smtClean="0"/>
              <a:t>Characterization</a:t>
            </a:r>
          </a:p>
          <a:p>
            <a:pPr lvl="1"/>
            <a:r>
              <a:rPr lang="en-US" smtClean="0"/>
              <a:t>Discrimination</a:t>
            </a:r>
          </a:p>
          <a:p>
            <a:pPr lvl="1"/>
            <a:r>
              <a:rPr lang="en-US" smtClean="0"/>
              <a:t>Affinity Grouping</a:t>
            </a:r>
          </a:p>
          <a:p>
            <a:pPr lvl="1"/>
            <a:r>
              <a:rPr lang="en-US" smtClean="0"/>
              <a:t>Clustering</a:t>
            </a:r>
          </a:p>
          <a:p>
            <a:pPr lvl="1"/>
            <a:r>
              <a:rPr lang="en-US" smtClean="0"/>
              <a:t>Sequence Analysis</a:t>
            </a:r>
          </a:p>
          <a:p>
            <a:pPr lvl="1"/>
            <a:r>
              <a:rPr lang="en-US" smtClean="0"/>
              <a:t>Description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15A577-A54B-4B0B-8D98-B0B5EB615323}" type="slidenum">
              <a:rPr lang="en-US" smtClean="0"/>
              <a:pPr/>
              <a:t>13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Applications of Data mining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Business data analysis and decision support</a:t>
            </a:r>
          </a:p>
          <a:p>
            <a:endParaRPr lang="en-US" sz="1200" smtClean="0"/>
          </a:p>
          <a:p>
            <a:pPr lvl="1"/>
            <a:r>
              <a:rPr lang="en-US" sz="2000" smtClean="0"/>
              <a:t>Marketing focalization</a:t>
            </a:r>
            <a:endParaRPr lang="en-US" smtClean="0"/>
          </a:p>
          <a:p>
            <a:pPr lvl="2"/>
            <a:r>
              <a:rPr lang="en-US" sz="1800" smtClean="0"/>
              <a:t>Recognizing specific market segments that respond to particular characteristics</a:t>
            </a:r>
          </a:p>
          <a:p>
            <a:pPr lvl="2"/>
            <a:r>
              <a:rPr lang="en-US" sz="1800" smtClean="0"/>
              <a:t>Return on mailing campaign (target marketing)</a:t>
            </a:r>
          </a:p>
          <a:p>
            <a:pPr lvl="2"/>
            <a:endParaRPr lang="en-US" sz="1200" smtClean="0"/>
          </a:p>
          <a:p>
            <a:pPr lvl="1"/>
            <a:r>
              <a:rPr lang="en-US" sz="2000" smtClean="0"/>
              <a:t>Customer Profiling</a:t>
            </a:r>
            <a:endParaRPr lang="en-US" smtClean="0"/>
          </a:p>
          <a:p>
            <a:pPr lvl="2"/>
            <a:r>
              <a:rPr lang="en-US" sz="1800" smtClean="0"/>
              <a:t>Segmentation of customer for marketing strategies and/or product offerings</a:t>
            </a:r>
          </a:p>
          <a:p>
            <a:pPr lvl="2"/>
            <a:r>
              <a:rPr lang="en-US" sz="1800" smtClean="0"/>
              <a:t>Customer behavior understanding</a:t>
            </a:r>
          </a:p>
          <a:p>
            <a:pPr lvl="2"/>
            <a:r>
              <a:rPr lang="en-US" sz="1800" smtClean="0"/>
              <a:t>Customer retention and loyalty</a:t>
            </a:r>
          </a:p>
          <a:p>
            <a:pPr lvl="2"/>
            <a:r>
              <a:rPr lang="en-US" sz="1800" smtClean="0"/>
              <a:t>Mass customization / personalization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C9F47E-9ADF-4F9A-9B6A-48B841B48181}" type="slidenum">
              <a:rPr lang="en-US" smtClean="0"/>
              <a:pPr/>
              <a:t>14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Applications of Data mining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Business data analysis and decision support (cont.)</a:t>
            </a:r>
          </a:p>
          <a:p>
            <a:pPr lvl="1"/>
            <a:endParaRPr lang="en-US" sz="1200" smtClean="0"/>
          </a:p>
          <a:p>
            <a:pPr lvl="1"/>
            <a:r>
              <a:rPr lang="en-US" sz="2000" smtClean="0"/>
              <a:t>Market analysis and management</a:t>
            </a:r>
            <a:endParaRPr lang="en-US" smtClean="0"/>
          </a:p>
          <a:p>
            <a:pPr lvl="2"/>
            <a:r>
              <a:rPr lang="en-US" sz="1800" smtClean="0"/>
              <a:t>Provide summary information for decision-making</a:t>
            </a:r>
          </a:p>
          <a:p>
            <a:pPr lvl="2"/>
            <a:r>
              <a:rPr lang="en-US" sz="1800" smtClean="0"/>
              <a:t>Market basket analysis, cross selling, market segmentation.</a:t>
            </a:r>
          </a:p>
          <a:p>
            <a:pPr lvl="2"/>
            <a:r>
              <a:rPr lang="en-US" sz="1800" smtClean="0"/>
              <a:t>Resource planning</a:t>
            </a:r>
          </a:p>
          <a:p>
            <a:pPr lvl="2"/>
            <a:endParaRPr lang="en-US" sz="1200" smtClean="0"/>
          </a:p>
          <a:p>
            <a:pPr lvl="1"/>
            <a:r>
              <a:rPr lang="en-US" sz="2000" smtClean="0"/>
              <a:t>Risk analysis and management</a:t>
            </a:r>
            <a:endParaRPr lang="en-US" smtClean="0"/>
          </a:p>
          <a:p>
            <a:pPr lvl="2"/>
            <a:r>
              <a:rPr lang="en-US" sz="1800" smtClean="0"/>
              <a:t>"What if" analysis</a:t>
            </a:r>
          </a:p>
          <a:p>
            <a:pPr lvl="2"/>
            <a:r>
              <a:rPr lang="en-US" sz="1800" smtClean="0"/>
              <a:t>Forecasting</a:t>
            </a:r>
          </a:p>
          <a:p>
            <a:pPr lvl="2"/>
            <a:r>
              <a:rPr lang="en-US" sz="1800" smtClean="0"/>
              <a:t>Pricing analysis, competitive analysis</a:t>
            </a:r>
          </a:p>
          <a:p>
            <a:pPr lvl="2"/>
            <a:r>
              <a:rPr lang="en-US" sz="1800" smtClean="0"/>
              <a:t>Time-series analysis (Ex. stock market)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6961F1-26D3-4747-A4B8-2A76BDD8C3B8}" type="slidenum">
              <a:rPr lang="en-US" smtClean="0"/>
              <a:pPr/>
              <a:t>15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/>
          <a:lstStyle/>
          <a:p>
            <a:r>
              <a:rPr lang="en-US" smtClean="0"/>
              <a:t>Some Applications of Data mining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095375"/>
            <a:ext cx="8229600" cy="5072063"/>
          </a:xfrm>
        </p:spPr>
        <p:txBody>
          <a:bodyPr/>
          <a:lstStyle/>
          <a:p>
            <a:r>
              <a:rPr lang="en-US" smtClean="0"/>
              <a:t>Fraud detection</a:t>
            </a:r>
            <a:endParaRPr lang="en-US" sz="800" smtClean="0"/>
          </a:p>
          <a:p>
            <a:pPr lvl="1"/>
            <a:r>
              <a:rPr lang="en-US" sz="2000" smtClean="0"/>
              <a:t>Detecting telephone fraud:</a:t>
            </a:r>
            <a:endParaRPr lang="en-US" smtClean="0"/>
          </a:p>
          <a:p>
            <a:pPr lvl="2"/>
            <a:r>
              <a:rPr lang="en-US" smtClean="0"/>
              <a:t>Telephone call model: destination of the call, duration, time of day or week</a:t>
            </a:r>
          </a:p>
          <a:p>
            <a:pPr lvl="2"/>
            <a:r>
              <a:rPr lang="en-US" smtClean="0"/>
              <a:t>Analyze patterns that deviate from an expected norm</a:t>
            </a:r>
          </a:p>
          <a:p>
            <a:pPr lvl="2"/>
            <a:r>
              <a:rPr lang="en-US" smtClean="0"/>
              <a:t>British Telecom identified discrete groups of callers with frequent intra-group calls, especially mobile phones, and broke a multimillion dollar fraud scheme</a:t>
            </a:r>
          </a:p>
          <a:p>
            <a:pPr lvl="1"/>
            <a:r>
              <a:rPr lang="en-US" sz="2000" smtClean="0"/>
              <a:t>Detection of credit-card fraud</a:t>
            </a:r>
          </a:p>
          <a:p>
            <a:pPr lvl="1"/>
            <a:r>
              <a:rPr lang="en-US" sz="2000" smtClean="0"/>
              <a:t>Detecting suspicious money transactions (money laundering)</a:t>
            </a:r>
          </a:p>
          <a:p>
            <a:pPr lvl="1"/>
            <a:endParaRPr lang="en-US" sz="1000" smtClean="0"/>
          </a:p>
          <a:p>
            <a:r>
              <a:rPr lang="en-US" smtClean="0"/>
              <a:t>Text mining:</a:t>
            </a:r>
          </a:p>
          <a:p>
            <a:pPr lvl="1"/>
            <a:r>
              <a:rPr lang="en-US" smtClean="0"/>
              <a:t>Message filtering (e-mail, newsgroups, etc.)</a:t>
            </a:r>
          </a:p>
          <a:p>
            <a:pPr lvl="1"/>
            <a:r>
              <a:rPr lang="en-US" smtClean="0"/>
              <a:t>Newspaper articles analysis</a:t>
            </a:r>
          </a:p>
          <a:p>
            <a:pPr lvl="1"/>
            <a:r>
              <a:rPr lang="en-US" smtClean="0"/>
              <a:t>Text and document categorization</a:t>
            </a:r>
          </a:p>
          <a:p>
            <a:pPr lvl="1"/>
            <a:endParaRPr lang="en-US" sz="800" smtClean="0"/>
          </a:p>
          <a:p>
            <a:r>
              <a:rPr lang="en-US" smtClean="0"/>
              <a:t>Web Mining . . 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609600"/>
          </a:xfrm>
        </p:spPr>
        <p:txBody>
          <a:bodyPr/>
          <a:lstStyle/>
          <a:p>
            <a:r>
              <a:rPr lang="en-US" smtClean="0"/>
              <a:t>What is Web Mining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409700"/>
            <a:ext cx="8153400" cy="4762500"/>
          </a:xfrm>
        </p:spPr>
        <p:txBody>
          <a:bodyPr/>
          <a:lstStyle/>
          <a:p>
            <a:r>
              <a:rPr lang="en-US" smtClean="0"/>
              <a:t>From its very beginning, the potential of extracting valuable knowledge from the Web has been quite evident</a:t>
            </a:r>
          </a:p>
          <a:p>
            <a:pPr lvl="1"/>
            <a:r>
              <a:rPr lang="en-US" smtClean="0"/>
              <a:t>Web mining is the collection of technologies to fulfill this potential. </a:t>
            </a:r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1085850" y="4159250"/>
            <a:ext cx="7192963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99"/>
                </a:solidFill>
                <a:latin typeface="Arial" pitchFamily="34" charset="0"/>
              </a:rPr>
              <a:t>application of data mining and machine learning techniques to extract useful knowledge from the content, structure, and usage of Web resources.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971800" y="3405188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Arial" charset="0"/>
              </a:rPr>
              <a:t>Web Mining Definition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8BA258-D97B-40C2-BCB8-F1EFB9382E8E}" type="slidenum">
              <a:rPr lang="en-US" smtClean="0"/>
              <a:pPr/>
              <a:t>16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39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0534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4823" name="AutoShape 7"/>
          <p:cNvCxnSpPr>
            <a:cxnSpLocks noChangeShapeType="1"/>
            <a:stCxn id="790534" idx="2"/>
            <a:endCxn id="790531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4824" name="AutoShape 8"/>
          <p:cNvCxnSpPr>
            <a:cxnSpLocks noChangeShapeType="1"/>
            <a:stCxn id="790534" idx="2"/>
            <a:endCxn id="790533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4825" name="AutoShape 9"/>
          <p:cNvCxnSpPr>
            <a:cxnSpLocks noChangeShapeType="1"/>
            <a:stCxn id="790534" idx="2"/>
            <a:endCxn id="790532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4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EEC610-D961-4603-8E98-376818AFA60A}" type="slidenum">
              <a:rPr lang="en-US" smtClean="0"/>
              <a:pPr/>
              <a:t>17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570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792579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2582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5847" name="AutoShape 7"/>
          <p:cNvCxnSpPr>
            <a:cxnSpLocks noChangeShapeType="1"/>
            <a:stCxn id="792582" idx="2"/>
            <a:endCxn id="792579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5848" name="AutoShape 8"/>
          <p:cNvCxnSpPr>
            <a:cxnSpLocks noChangeShapeType="1"/>
            <a:stCxn id="792582" idx="2"/>
            <a:endCxn id="792581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5849" name="AutoShape 9"/>
          <p:cNvCxnSpPr>
            <a:cxnSpLocks noChangeShapeType="1"/>
            <a:stCxn id="792582" idx="2"/>
            <a:endCxn id="792580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95275" y="4217988"/>
            <a:ext cx="2438400" cy="1749425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Extracting useful knowledge from the contents of Web documents or other semantic information about Web resources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390650" y="3703638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F09C49-1A32-4A94-BC2F-1BBBE0A45763}" type="slidenum">
              <a:rPr lang="en-US" smtClean="0"/>
              <a:pPr/>
              <a:t>18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97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794627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4629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4630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6871" name="AutoShape 7"/>
          <p:cNvCxnSpPr>
            <a:cxnSpLocks noChangeShapeType="1"/>
            <a:stCxn id="794630" idx="2"/>
            <a:endCxn id="794627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6872" name="AutoShape 8"/>
          <p:cNvCxnSpPr>
            <a:cxnSpLocks noChangeShapeType="1"/>
            <a:stCxn id="794630" idx="2"/>
            <a:endCxn id="794629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6873" name="AutoShape 9"/>
          <p:cNvCxnSpPr>
            <a:cxnSpLocks noChangeShapeType="1"/>
            <a:stCxn id="794630" idx="2"/>
            <a:endCxn id="794628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49238" y="4208463"/>
            <a:ext cx="2603500" cy="2024062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Content data may consist of text, images, audio, video, structured records from lists and tables, or item attributes from backend databases.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390650" y="3703638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537C8D-199B-404A-A375-788D01821BD0}" type="slidenum">
              <a:rPr lang="en-US" smtClean="0"/>
              <a:pPr/>
              <a:t>19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79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1A75FF-797D-44DC-9798-1711A36DB436}" type="slidenum">
              <a:rPr lang="en-US" smtClean="0"/>
              <a:pPr/>
              <a:t>2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Data Mining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Increased Availability of Huge Amounts of Data</a:t>
            </a:r>
          </a:p>
          <a:p>
            <a:pPr lvl="1"/>
            <a:r>
              <a:rPr lang="en-US" sz="1600" smtClean="0"/>
              <a:t>point-of-sale customer data (Walmart: 60M transactions per day)</a:t>
            </a:r>
          </a:p>
          <a:p>
            <a:pPr lvl="1"/>
            <a:r>
              <a:rPr lang="en-US" sz="1600" smtClean="0"/>
              <a:t>E-commerce transaction data</a:t>
            </a:r>
          </a:p>
          <a:p>
            <a:pPr lvl="1"/>
            <a:r>
              <a:rPr lang="en-US" sz="1600" smtClean="0"/>
              <a:t>digitization of text, images, video, voice, etc.</a:t>
            </a:r>
          </a:p>
          <a:p>
            <a:pPr lvl="1"/>
            <a:r>
              <a:rPr lang="en-US" sz="1600" smtClean="0"/>
              <a:t>World Wide Web and Online collections</a:t>
            </a:r>
          </a:p>
          <a:p>
            <a:pPr lvl="1"/>
            <a:r>
              <a:rPr lang="en-US" sz="1600" smtClean="0"/>
              <a:t>usage/navigation data (Yahoo: 20 terabytes of clickstream data per day)</a:t>
            </a:r>
          </a:p>
          <a:p>
            <a:r>
              <a:rPr lang="en-US" sz="2000" smtClean="0"/>
              <a:t>Data Too Large or Complex for Classical or Manual Analysis</a:t>
            </a:r>
          </a:p>
          <a:p>
            <a:pPr lvl="1"/>
            <a:r>
              <a:rPr lang="en-US" sz="1600" smtClean="0"/>
              <a:t>number of records in millions or billions </a:t>
            </a:r>
          </a:p>
          <a:p>
            <a:pPr lvl="1"/>
            <a:r>
              <a:rPr lang="en-US" sz="1600" smtClean="0"/>
              <a:t>high dimensional data (too many fields/features/attributes)</a:t>
            </a:r>
          </a:p>
          <a:p>
            <a:pPr lvl="1"/>
            <a:r>
              <a:rPr lang="en-US" sz="1600" smtClean="0"/>
              <a:t>often too sparse for rudimentary observations</a:t>
            </a:r>
          </a:p>
          <a:p>
            <a:pPr lvl="1"/>
            <a:r>
              <a:rPr lang="en-US" sz="1600" smtClean="0"/>
              <a:t>high rate of growth (e.g., through logging or automatic data collection)</a:t>
            </a:r>
          </a:p>
          <a:p>
            <a:pPr lvl="1"/>
            <a:r>
              <a:rPr lang="en-US" sz="1600" smtClean="0"/>
              <a:t>heterogeneous data sources</a:t>
            </a:r>
          </a:p>
          <a:p>
            <a:r>
              <a:rPr lang="en-US" sz="2000" smtClean="0"/>
              <a:t>Business Necessity</a:t>
            </a:r>
          </a:p>
          <a:p>
            <a:pPr lvl="1"/>
            <a:r>
              <a:rPr lang="en-US" sz="1600" smtClean="0"/>
              <a:t>e-commerce</a:t>
            </a:r>
          </a:p>
          <a:p>
            <a:pPr lvl="1"/>
            <a:r>
              <a:rPr lang="en-US" sz="1600" smtClean="0"/>
              <a:t>high degree of competition</a:t>
            </a:r>
          </a:p>
          <a:p>
            <a:pPr lvl="1"/>
            <a:r>
              <a:rPr lang="en-US" sz="1600" smtClean="0"/>
              <a:t>personalization, customer loyalty, market segmentation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7895" name="AutoShape 7"/>
          <p:cNvCxnSpPr>
            <a:cxnSpLocks noChangeShapeType="1"/>
            <a:stCxn id="796678" idx="2"/>
            <a:endCxn id="796675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7896" name="AutoShape 8"/>
          <p:cNvCxnSpPr>
            <a:cxnSpLocks noChangeShapeType="1"/>
            <a:stCxn id="796678" idx="2"/>
            <a:endCxn id="796677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7897" name="AutoShape 9"/>
          <p:cNvCxnSpPr>
            <a:cxnSpLocks noChangeShapeType="1"/>
            <a:stCxn id="796678" idx="2"/>
            <a:endCxn id="796676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49225" y="4198938"/>
            <a:ext cx="3152775" cy="2117725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Applications: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document clustering or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   categorization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topic identification / tracking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concept discovery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focused crawling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content-based personalization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intelligent search tools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390650" y="3694113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6C9281-5631-404F-A195-1EDCAFEF16F9}" type="slidenum">
              <a:rPr lang="en-US" smtClean="0"/>
              <a:pPr/>
              <a:t>20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871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8725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798726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8919" name="AutoShape 7"/>
          <p:cNvCxnSpPr>
            <a:cxnSpLocks noChangeShapeType="1"/>
            <a:stCxn id="798726" idx="2"/>
            <a:endCxn id="798723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8920" name="AutoShape 8"/>
          <p:cNvCxnSpPr>
            <a:cxnSpLocks noChangeShapeType="1"/>
            <a:stCxn id="798726" idx="2"/>
            <a:endCxn id="798725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8921" name="AutoShape 9"/>
          <p:cNvCxnSpPr>
            <a:cxnSpLocks noChangeShapeType="1"/>
            <a:stCxn id="798726" idx="2"/>
            <a:endCxn id="798724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375025" y="4164013"/>
            <a:ext cx="2422525" cy="1474787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Extracting interesting patterns from user interactions with resources on one or more Web sites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452938" y="3667125"/>
            <a:ext cx="255587" cy="430213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7FFB21-3A33-4D16-86DE-4352005DFE53}" type="slidenum">
              <a:rPr lang="en-US" smtClean="0"/>
              <a:pPr/>
              <a:t>21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495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800771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0773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39943" name="AutoShape 7"/>
          <p:cNvCxnSpPr>
            <a:cxnSpLocks noChangeShapeType="1"/>
            <a:stCxn id="800774" idx="2"/>
            <a:endCxn id="800771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9944" name="AutoShape 8"/>
          <p:cNvCxnSpPr>
            <a:cxnSpLocks noChangeShapeType="1"/>
            <a:stCxn id="800774" idx="2"/>
            <a:endCxn id="800773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39945" name="AutoShape 9"/>
          <p:cNvCxnSpPr>
            <a:cxnSpLocks noChangeShapeType="1"/>
            <a:stCxn id="800774" idx="2"/>
            <a:endCxn id="800772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798763" y="4164013"/>
            <a:ext cx="3768725" cy="1812925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Applications: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user and customer behavior modeling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Web site optimization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e-customer relationship management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Web marketing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targeted advertising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recommender systems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4452938" y="3667125"/>
            <a:ext cx="255587" cy="430213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97A63E-5743-4278-A324-C8240325AEB7}" type="slidenum">
              <a:rPr lang="en-US" smtClean="0"/>
              <a:pPr/>
              <a:t>22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79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2821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2822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40967" name="AutoShape 7"/>
          <p:cNvCxnSpPr>
            <a:cxnSpLocks noChangeShapeType="1"/>
            <a:stCxn id="802822" idx="2"/>
            <a:endCxn id="802819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0968" name="AutoShape 8"/>
          <p:cNvCxnSpPr>
            <a:cxnSpLocks noChangeShapeType="1"/>
            <a:stCxn id="802822" idx="2"/>
            <a:endCxn id="802821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0969" name="AutoShape 9"/>
          <p:cNvCxnSpPr>
            <a:cxnSpLocks noChangeShapeType="1"/>
            <a:stCxn id="802822" idx="2"/>
            <a:endCxn id="802820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354763" y="4181475"/>
            <a:ext cx="2422525" cy="1474788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Discovering useful patterns from the hyperlink structure connecting Web sites or Web resources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7432675" y="3684588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81337-3A17-40E7-A6A3-47AFDD4F0E21}" type="slidenum">
              <a:rPr lang="en-US" smtClean="0"/>
              <a:pPr/>
              <a:t>23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70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41991" name="AutoShape 7"/>
          <p:cNvCxnSpPr>
            <a:cxnSpLocks noChangeShapeType="1"/>
            <a:stCxn id="804870" idx="2"/>
            <a:endCxn id="804867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1992" name="AutoShape 8"/>
          <p:cNvCxnSpPr>
            <a:cxnSpLocks noChangeShapeType="1"/>
            <a:stCxn id="804870" idx="2"/>
            <a:endCxn id="804869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1993" name="AutoShape 9"/>
          <p:cNvCxnSpPr>
            <a:cxnSpLocks noChangeShapeType="1"/>
            <a:stCxn id="804870" idx="2"/>
            <a:endCxn id="804868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126163" y="4181475"/>
            <a:ext cx="2806700" cy="2024063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Data sources include the explicit hyperlink between documents, or implicit links among objects (e.g., two objects being “tagged” using the same keyword). 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7432675" y="3684588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308199-4A69-4FA2-96F5-947FB79A8B8F}" type="slidenum">
              <a:rPr lang="en-US" smtClean="0"/>
              <a:pPr/>
              <a:t>24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320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65100"/>
            <a:ext cx="8169275" cy="685800"/>
          </a:xfrm>
        </p:spPr>
        <p:txBody>
          <a:bodyPr/>
          <a:lstStyle/>
          <a:p>
            <a:r>
              <a:rPr lang="en-US" smtClean="0"/>
              <a:t>Types of Web Mining</a:t>
            </a: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555625" y="2708275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Content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6916" name="Rectangle 4"/>
          <p:cNvSpPr>
            <a:spLocks noChangeArrowheads="1"/>
          </p:cNvSpPr>
          <p:nvPr/>
        </p:nvSpPr>
        <p:spPr bwMode="auto">
          <a:xfrm>
            <a:off x="6575425" y="2703513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Structure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6917" name="Rectangle 5"/>
          <p:cNvSpPr>
            <a:spLocks noChangeArrowheads="1"/>
          </p:cNvSpPr>
          <p:nvPr/>
        </p:nvSpPr>
        <p:spPr bwMode="auto">
          <a:xfrm>
            <a:off x="3578225" y="2668588"/>
            <a:ext cx="1930400" cy="8540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Usage</a:t>
            </a:r>
          </a:p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Mining</a:t>
            </a:r>
          </a:p>
        </p:txBody>
      </p:sp>
      <p:sp>
        <p:nvSpPr>
          <p:cNvPr id="806918" name="Rectangle 6"/>
          <p:cNvSpPr>
            <a:spLocks noChangeArrowheads="1"/>
          </p:cNvSpPr>
          <p:nvPr/>
        </p:nvSpPr>
        <p:spPr bwMode="auto">
          <a:xfrm>
            <a:off x="3576638" y="1069975"/>
            <a:ext cx="1930400" cy="598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</a:rPr>
              <a:t>Web Mining</a:t>
            </a:r>
          </a:p>
        </p:txBody>
      </p:sp>
      <p:cxnSp>
        <p:nvCxnSpPr>
          <p:cNvPr id="43015" name="AutoShape 7"/>
          <p:cNvCxnSpPr>
            <a:cxnSpLocks noChangeShapeType="1"/>
            <a:stCxn id="806918" idx="2"/>
            <a:endCxn id="806915" idx="0"/>
          </p:cNvCxnSpPr>
          <p:nvPr/>
        </p:nvCxnSpPr>
        <p:spPr bwMode="auto">
          <a:xfrm flipH="1">
            <a:off x="1520825" y="1668463"/>
            <a:ext cx="3021013" cy="1039812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3016" name="AutoShape 8"/>
          <p:cNvCxnSpPr>
            <a:cxnSpLocks noChangeShapeType="1"/>
            <a:stCxn id="806918" idx="2"/>
            <a:endCxn id="806917" idx="0"/>
          </p:cNvCxnSpPr>
          <p:nvPr/>
        </p:nvCxnSpPr>
        <p:spPr bwMode="auto">
          <a:xfrm>
            <a:off x="4541838" y="1668463"/>
            <a:ext cx="1587" cy="100012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43017" name="AutoShape 9"/>
          <p:cNvCxnSpPr>
            <a:cxnSpLocks noChangeShapeType="1"/>
            <a:stCxn id="806918" idx="2"/>
            <a:endCxn id="806916" idx="0"/>
          </p:cNvCxnSpPr>
          <p:nvPr/>
        </p:nvCxnSpPr>
        <p:spPr bwMode="auto">
          <a:xfrm>
            <a:off x="4541838" y="1668463"/>
            <a:ext cx="2998787" cy="10350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126163" y="4181475"/>
            <a:ext cx="2806700" cy="2117725"/>
          </a:xfrm>
          <a:prstGeom prst="rect">
            <a:avLst/>
          </a:prstGeom>
          <a:solidFill>
            <a:srgbClr val="EAEAEA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Applications: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document retrieval and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   ranking (e.g., Google)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discovery of “hubs” and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  “authorities”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discovery of Web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   communities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social network analysis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7432675" y="3684588"/>
            <a:ext cx="255588" cy="430212"/>
          </a:xfrm>
          <a:prstGeom prst="downArrow">
            <a:avLst>
              <a:gd name="adj1" fmla="val 50000"/>
              <a:gd name="adj2" fmla="val 42081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2D45C-21CF-4F12-B92F-45D46A830180}" type="slidenum">
              <a:rPr lang="en-US" smtClean="0"/>
              <a:pPr/>
              <a:t>25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045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893763"/>
          </a:xfrm>
        </p:spPr>
        <p:txBody>
          <a:bodyPr/>
          <a:lstStyle/>
          <a:p>
            <a:r>
              <a:rPr lang="en-US" smtClean="0">
                <a:solidFill>
                  <a:srgbClr val="3333CD"/>
                </a:solidFill>
              </a:rPr>
              <a:t>Web Content Mining </a:t>
            </a:r>
            <a:br>
              <a:rPr lang="en-US" smtClean="0">
                <a:solidFill>
                  <a:srgbClr val="3333CD"/>
                </a:solidFill>
              </a:rPr>
            </a:br>
            <a:r>
              <a:rPr lang="en-US" sz="2800" smtClean="0">
                <a:solidFill>
                  <a:srgbClr val="3333CD"/>
                </a:solidFill>
              </a:rPr>
              <a:t>:: common approaches and applications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8229600" cy="4929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Basic notion: document similarity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Most Web content mining and information retrieval applications involve measuring similarity among two or more documents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Vector representation facilitates similarity computations using vector-space operations (such as Cosine of the angle between two vectors)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Examples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3300"/>
                </a:solidFill>
              </a:rPr>
              <a:t>Search engines:</a:t>
            </a:r>
            <a:r>
              <a:rPr lang="en-US" smtClean="0">
                <a:solidFill>
                  <a:srgbClr val="000000"/>
                </a:solidFill>
              </a:rPr>
              <a:t> measure the similarity between a query (represented as a vector) and the indexed document vectors to return a ranked list of relevant documents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3300"/>
                </a:solidFill>
              </a:rPr>
              <a:t>Document clustering:</a:t>
            </a:r>
            <a:r>
              <a:rPr lang="en-US" smtClean="0">
                <a:solidFill>
                  <a:srgbClr val="000000"/>
                </a:solidFill>
              </a:rPr>
              <a:t> group documents based on similarity or dissimilarity (distance) among them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3300"/>
                </a:solidFill>
              </a:rPr>
              <a:t>Document categorization:</a:t>
            </a:r>
            <a:r>
              <a:rPr lang="en-US" smtClean="0">
                <a:solidFill>
                  <a:srgbClr val="000000"/>
                </a:solidFill>
              </a:rPr>
              <a:t> measure the similarity of a new document to be classified with representations of existing categories (such as the mean vector representing a group of document vectors)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3300"/>
                </a:solidFill>
              </a:rPr>
              <a:t>Personalization:</a:t>
            </a:r>
            <a:r>
              <a:rPr lang="en-US" smtClean="0">
                <a:solidFill>
                  <a:srgbClr val="000000"/>
                </a:solidFill>
              </a:rPr>
              <a:t> recommend documents or items based their similarity to a representation of the user’s profile (may be a term vector representing concepts or terms of interest to the user)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07FAEE-427B-43C2-BFB0-840E41A7E46A}" type="slidenum">
              <a:rPr lang="en-US" smtClean="0"/>
              <a:pPr/>
              <a:t>26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6797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893763"/>
          </a:xfrm>
        </p:spPr>
        <p:txBody>
          <a:bodyPr/>
          <a:lstStyle/>
          <a:p>
            <a:r>
              <a:rPr lang="en-US" smtClean="0">
                <a:solidFill>
                  <a:srgbClr val="3333CD"/>
                </a:solidFill>
              </a:rPr>
              <a:t>Web Content Mining </a:t>
            </a:r>
            <a:br>
              <a:rPr lang="en-US" smtClean="0">
                <a:solidFill>
                  <a:srgbClr val="3333CD"/>
                </a:solidFill>
              </a:rPr>
            </a:br>
            <a:r>
              <a:rPr lang="en-US" sz="2800" smtClean="0">
                <a:solidFill>
                  <a:srgbClr val="3333CD"/>
                </a:solidFill>
              </a:rPr>
              <a:t>:: example –</a:t>
            </a:r>
            <a:r>
              <a:rPr lang="en-US" sz="2800" smtClean="0">
                <a:solidFill>
                  <a:srgbClr val="3333CD"/>
                </a:solidFill>
                <a:sym typeface="Wingdings" pitchFamily="2" charset="2"/>
              </a:rPr>
              <a:t> clustered search results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 b="20752"/>
          <a:stretch>
            <a:fillRect/>
          </a:stretch>
        </p:blipFill>
        <p:spPr bwMode="auto">
          <a:xfrm>
            <a:off x="2116138" y="1374775"/>
            <a:ext cx="6503987" cy="49228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992313" y="3017838"/>
            <a:ext cx="1592262" cy="12334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0500" y="2262188"/>
            <a:ext cx="15414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Can drill down within clusters to view sub-topics or to view the relevant subset of results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590675" y="3054350"/>
            <a:ext cx="485775" cy="27305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3352800" y="2179638"/>
            <a:ext cx="577850" cy="979487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BA8392-3503-4B5D-B5D6-960E7019715E}" type="slidenum">
              <a:rPr lang="en-US" smtClean="0"/>
              <a:pPr/>
              <a:t>27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20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893763"/>
          </a:xfrm>
        </p:spPr>
        <p:txBody>
          <a:bodyPr/>
          <a:lstStyle/>
          <a:p>
            <a:r>
              <a:rPr lang="en-US" smtClean="0">
                <a:solidFill>
                  <a:srgbClr val="3333CD"/>
                </a:solidFill>
              </a:rPr>
              <a:t>Web Content Mining </a:t>
            </a:r>
            <a:br>
              <a:rPr lang="en-US" smtClean="0">
                <a:solidFill>
                  <a:srgbClr val="3333CD"/>
                </a:solidFill>
              </a:rPr>
            </a:br>
            <a:r>
              <a:rPr lang="en-US" sz="2800" smtClean="0">
                <a:solidFill>
                  <a:srgbClr val="3333CD"/>
                </a:solidFill>
              </a:rPr>
              <a:t>:: example –</a:t>
            </a:r>
            <a:r>
              <a:rPr lang="en-US" sz="2800" smtClean="0">
                <a:solidFill>
                  <a:srgbClr val="3333CD"/>
                </a:solidFill>
                <a:sym typeface="Wingdings" pitchFamily="2" charset="2"/>
              </a:rPr>
              <a:t> personalized content delivery</a:t>
            </a:r>
            <a:endParaRPr lang="en-US" sz="2800" smtClean="0">
              <a:solidFill>
                <a:srgbClr val="3333CD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 l="31340" t="15071" r="7578" b="9616"/>
          <a:stretch>
            <a:fillRect/>
          </a:stretch>
        </p:blipFill>
        <p:spPr bwMode="auto">
          <a:xfrm>
            <a:off x="3074988" y="1350963"/>
            <a:ext cx="5083175" cy="5014912"/>
          </a:xfrm>
          <a:prstGeom prst="rect">
            <a:avLst/>
          </a:prstGeom>
          <a:noFill/>
          <a:ln w="9525" algn="ctr">
            <a:solidFill>
              <a:srgbClr val="1B5595"/>
            </a:solidFill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5113" y="2636838"/>
            <a:ext cx="21097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Google's personalized news is an example of a content-based recommender system which recommends items (in part) based on the similarity of their content to a user’s profile (gathered from search and click history)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6602413" y="1262063"/>
            <a:ext cx="776287" cy="301625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3151188" y="5602288"/>
            <a:ext cx="2038350" cy="47625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322513" y="4281488"/>
            <a:ext cx="1035050" cy="13874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339975" y="1477963"/>
            <a:ext cx="4198938" cy="18700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47FBC-5BB5-445B-8F53-C713DF22CAF3}" type="slidenum">
              <a:rPr lang="en-US" smtClean="0"/>
              <a:pPr/>
              <a:t>28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370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1084262"/>
          </a:xfrm>
        </p:spPr>
        <p:txBody>
          <a:bodyPr/>
          <a:lstStyle/>
          <a:p>
            <a:r>
              <a:rPr lang="en-US" smtClean="0"/>
              <a:t>Web Structure Mining</a:t>
            </a:r>
            <a:br>
              <a:rPr lang="en-US" smtClean="0"/>
            </a:br>
            <a:r>
              <a:rPr lang="en-US" sz="2800" smtClean="0"/>
              <a:t>:: graph structures on the Web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419225"/>
            <a:ext cx="8405812" cy="4545013"/>
          </a:xfrm>
        </p:spPr>
        <p:txBody>
          <a:bodyPr/>
          <a:lstStyle/>
          <a:p>
            <a:r>
              <a:rPr lang="en-US" smtClean="0"/>
              <a:t>The structure of a typical Web graph </a:t>
            </a:r>
          </a:p>
          <a:p>
            <a:pPr lvl="1"/>
            <a:r>
              <a:rPr lang="en-US" smtClean="0"/>
              <a:t>Web pages as nodes</a:t>
            </a:r>
          </a:p>
          <a:p>
            <a:pPr lvl="1"/>
            <a:r>
              <a:rPr lang="en-US" smtClean="0"/>
              <a:t>hyperlinks as edges connecting two related pages</a:t>
            </a:r>
          </a:p>
          <a:p>
            <a:r>
              <a:rPr lang="en-US" smtClean="0"/>
              <a:t>Hyperlink Analysis</a:t>
            </a:r>
          </a:p>
          <a:p>
            <a:pPr lvl="1"/>
            <a:r>
              <a:rPr lang="en-US" smtClean="0"/>
              <a:t>Hyperlinks can serve as a tool for pure navigation</a:t>
            </a:r>
          </a:p>
          <a:p>
            <a:pPr lvl="1"/>
            <a:r>
              <a:rPr lang="en-US" smtClean="0"/>
              <a:t>But, often they are used to point to pages with authority on the same topic as the source page (similar to a citation in a publication)</a:t>
            </a:r>
          </a:p>
          <a:p>
            <a:r>
              <a:rPr lang="en-US" smtClean="0"/>
              <a:t>Some interesting Web structures</a:t>
            </a:r>
            <a:r>
              <a:rPr lang="en-US" sz="800" smtClean="0"/>
              <a:t> </a:t>
            </a:r>
            <a:r>
              <a:rPr lang="en-US" smtClean="0"/>
              <a:t>*</a:t>
            </a:r>
          </a:p>
          <a:p>
            <a:pPr lvl="2"/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281738" y="1401763"/>
            <a:ext cx="2640012" cy="170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150" y="4383088"/>
            <a:ext cx="1817688" cy="58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4402138"/>
            <a:ext cx="254635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4230688"/>
            <a:ext cx="2122488" cy="123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5033963"/>
            <a:ext cx="2236787" cy="122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4213" y="5275263"/>
            <a:ext cx="3079750" cy="68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798C45-9FBB-4B0E-BC7C-4F709C33357C}" type="slidenum">
              <a:rPr lang="en-US" smtClean="0"/>
              <a:pPr/>
              <a:t>29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09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A0E5A2-A822-4B4C-B82F-EA240A889D97}" type="slidenum">
              <a:rPr lang="en-US" smtClean="0"/>
              <a:pPr/>
              <a:t>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Data to Wisdom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27638" y="1336675"/>
            <a:ext cx="3578225" cy="4619625"/>
          </a:xfrm>
        </p:spPr>
        <p:txBody>
          <a:bodyPr/>
          <a:lstStyle/>
          <a:p>
            <a:r>
              <a:rPr lang="en-US" smtClean="0"/>
              <a:t>Data</a:t>
            </a:r>
          </a:p>
          <a:p>
            <a:pPr lvl="1"/>
            <a:r>
              <a:rPr lang="en-US" smtClean="0"/>
              <a:t>The raw material of information</a:t>
            </a:r>
          </a:p>
          <a:p>
            <a:r>
              <a:rPr lang="en-US" smtClean="0"/>
              <a:t>Information</a:t>
            </a:r>
          </a:p>
          <a:p>
            <a:pPr lvl="1"/>
            <a:r>
              <a:rPr lang="en-US" smtClean="0"/>
              <a:t>Data organized and presented by someone</a:t>
            </a:r>
          </a:p>
          <a:p>
            <a:r>
              <a:rPr lang="en-US" smtClean="0"/>
              <a:t>Knowledge</a:t>
            </a:r>
          </a:p>
          <a:p>
            <a:pPr lvl="1"/>
            <a:r>
              <a:rPr lang="en-US" smtClean="0"/>
              <a:t>Information read, heard or seen and understood and integrated</a:t>
            </a:r>
          </a:p>
          <a:p>
            <a:r>
              <a:rPr lang="en-US" smtClean="0"/>
              <a:t>Wisdom</a:t>
            </a:r>
          </a:p>
          <a:p>
            <a:pPr lvl="1"/>
            <a:r>
              <a:rPr lang="en-US" smtClean="0"/>
              <a:t>Distilled knowledge and understanding which can lead to decisions</a:t>
            </a:r>
          </a:p>
        </p:txBody>
      </p:sp>
      <p:sp>
        <p:nvSpPr>
          <p:cNvPr id="20485" name="AutoShape 16"/>
          <p:cNvSpPr>
            <a:spLocks noChangeArrowheads="1"/>
          </p:cNvSpPr>
          <p:nvPr/>
        </p:nvSpPr>
        <p:spPr bwMode="auto">
          <a:xfrm>
            <a:off x="228600" y="1371600"/>
            <a:ext cx="5105400" cy="3810000"/>
          </a:xfrm>
          <a:prstGeom prst="triangle">
            <a:avLst>
              <a:gd name="adj" fmla="val 49662"/>
            </a:avLst>
          </a:prstGeom>
          <a:solidFill>
            <a:srgbClr val="17CD3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21336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Wisdom</a:t>
            </a: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1981200" y="304800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Knowledge</a:t>
            </a:r>
          </a:p>
        </p:txBody>
      </p:sp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1981200" y="38100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Information</a:t>
            </a:r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2362200" y="44958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20490" name="Text Box 21"/>
          <p:cNvSpPr txBox="1">
            <a:spLocks noChangeArrowheads="1"/>
          </p:cNvSpPr>
          <p:nvPr/>
        </p:nvSpPr>
        <p:spPr bwMode="auto">
          <a:xfrm>
            <a:off x="1447800" y="53340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The Information Hierarchy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1084262"/>
          </a:xfrm>
        </p:spPr>
        <p:txBody>
          <a:bodyPr/>
          <a:lstStyle/>
          <a:p>
            <a:r>
              <a:rPr lang="en-US" smtClean="0"/>
              <a:t>Web Structure Mining</a:t>
            </a:r>
            <a:br>
              <a:rPr lang="en-US" smtClean="0"/>
            </a:br>
            <a:r>
              <a:rPr lang="en-US" sz="2800" smtClean="0"/>
              <a:t>:: example – Google’s PageRank algorithm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3638" y="2786063"/>
            <a:ext cx="4846637" cy="3151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Basic idea: 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Rank of a page depends on the ranks of pages pointing to it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Out Degree of page is the number of edges pointing away from it – used to compute the contribution of the page to those to which it points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The final PageRank value represents the probability that a random surfer will reach the page</a:t>
            </a:r>
          </a:p>
          <a:p>
            <a:pPr lvl="1">
              <a:lnSpc>
                <a:spcPct val="80000"/>
              </a:lnSpc>
            </a:pPr>
            <a:r>
              <a:rPr lang="en-US" sz="1600" i="1" smtClean="0"/>
              <a:t>d</a:t>
            </a:r>
            <a:r>
              <a:rPr lang="en-US" sz="1600" smtClean="0"/>
              <a:t> is the prob. that a random surfer chooses the page directly rather than getting there via navigation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906838" y="1787525"/>
            <a:ext cx="4810125" cy="673100"/>
          </a:xfrm>
          <a:prstGeom prst="rect">
            <a:avLst/>
          </a:prstGeom>
          <a:noFill/>
          <a:ln w="9525" algn="ctr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48133" name="Group 6"/>
          <p:cNvGrpSpPr>
            <a:grpSpLocks/>
          </p:cNvGrpSpPr>
          <p:nvPr/>
        </p:nvGrpSpPr>
        <p:grpSpPr bwMode="auto">
          <a:xfrm>
            <a:off x="536575" y="1644650"/>
            <a:ext cx="3040063" cy="3148013"/>
            <a:chOff x="684" y="837"/>
            <a:chExt cx="1915" cy="1983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684" y="837"/>
              <a:ext cx="1915" cy="18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930" y="2666"/>
              <a:ext cx="14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Illustration of PageRank propagation</a:t>
              </a:r>
              <a:endParaRPr lang="en-US" sz="1000" b="1" baseline="30000">
                <a:latin typeface="Arial" charset="0"/>
              </a:endParaRPr>
            </a:p>
          </p:txBody>
        </p:sp>
      </p:grpSp>
      <p:sp>
        <p:nvSpPr>
          <p:cNvPr id="481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B454A7-F115-4F34-A6E9-40732EF033E0}" type="slidenum">
              <a:rPr lang="en-US" smtClean="0"/>
              <a:pPr/>
              <a:t>30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62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1238250"/>
          </a:xfrm>
        </p:spPr>
        <p:txBody>
          <a:bodyPr/>
          <a:lstStyle/>
          <a:p>
            <a:r>
              <a:rPr lang="en-US" smtClean="0"/>
              <a:t>Web Structure Mining</a:t>
            </a:r>
            <a:br>
              <a:rPr lang="en-US" smtClean="0"/>
            </a:br>
            <a:r>
              <a:rPr lang="en-US" sz="2800" smtClean="0"/>
              <a:t>:: example – Hubs and Authorities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622425"/>
            <a:ext cx="5132388" cy="3754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Basic idea</a:t>
            </a:r>
          </a:p>
          <a:p>
            <a:pPr lvl="1">
              <a:lnSpc>
                <a:spcPct val="90000"/>
              </a:lnSpc>
            </a:pPr>
            <a:r>
              <a:rPr lang="en-US" sz="2000" b="1" smtClean="0"/>
              <a:t>Authority</a:t>
            </a:r>
            <a:r>
              <a:rPr lang="en-US" sz="2000" smtClean="0"/>
              <a:t> comes from </a:t>
            </a:r>
            <a:r>
              <a:rPr lang="en-US" sz="2000" b="1" i="1" smtClean="0"/>
              <a:t>in-edges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Being a </a:t>
            </a:r>
            <a:r>
              <a:rPr lang="en-US" sz="2000" b="1" smtClean="0"/>
              <a:t>hub</a:t>
            </a:r>
            <a:r>
              <a:rPr lang="en-US" sz="2000" smtClean="0"/>
              <a:t> comes from </a:t>
            </a:r>
            <a:r>
              <a:rPr lang="en-US" sz="2000" b="1" i="1" smtClean="0"/>
              <a:t>out-edges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Mutually re-enforcing relationship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 good authority is a page that is pointed to by many good hubs.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 good hub is a page that points to many good authorities.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Together they tend to form a </a:t>
            </a:r>
            <a:r>
              <a:rPr lang="en-US" sz="2000" i="1" smtClean="0">
                <a:solidFill>
                  <a:schemeClr val="accent2"/>
                </a:solidFill>
              </a:rPr>
              <a:t>bipartite</a:t>
            </a:r>
            <a:r>
              <a:rPr lang="en-US" sz="2000" smtClean="0"/>
              <a:t> graph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This idea can be used to discover authoritative pages related to a topic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HITS algorithm – Hypertext Induced Topic Search </a:t>
            </a:r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6072188" y="2319338"/>
            <a:ext cx="2749550" cy="2384425"/>
            <a:chOff x="1102" y="2288"/>
            <a:chExt cx="1732" cy="1502"/>
          </a:xfrm>
        </p:grpSpPr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1252" y="2400"/>
              <a:ext cx="128" cy="13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2328" y="2288"/>
              <a:ext cx="128" cy="136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328" y="2640"/>
              <a:ext cx="128" cy="136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328" y="2984"/>
              <a:ext cx="128" cy="136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328" y="3336"/>
              <a:ext cx="128" cy="136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1252" y="2784"/>
              <a:ext cx="128" cy="13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1252" y="3200"/>
              <a:ext cx="128" cy="13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165" name="AutoShape 13"/>
            <p:cNvCxnSpPr>
              <a:cxnSpLocks noChangeShapeType="1"/>
              <a:stCxn id="49158" idx="6"/>
              <a:endCxn id="49159" idx="2"/>
            </p:cNvCxnSpPr>
            <p:nvPr/>
          </p:nvCxnSpPr>
          <p:spPr bwMode="auto">
            <a:xfrm flipV="1">
              <a:off x="1388" y="2356"/>
              <a:ext cx="932" cy="1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66" name="AutoShape 14"/>
            <p:cNvCxnSpPr>
              <a:cxnSpLocks noChangeShapeType="1"/>
              <a:stCxn id="49158" idx="6"/>
              <a:endCxn id="49160" idx="2"/>
            </p:cNvCxnSpPr>
            <p:nvPr/>
          </p:nvCxnSpPr>
          <p:spPr bwMode="auto">
            <a:xfrm>
              <a:off x="1388" y="2468"/>
              <a:ext cx="932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67" name="AutoShape 15"/>
            <p:cNvCxnSpPr>
              <a:cxnSpLocks noChangeShapeType="1"/>
              <a:stCxn id="49163" idx="6"/>
              <a:endCxn id="49159" idx="3"/>
            </p:cNvCxnSpPr>
            <p:nvPr/>
          </p:nvCxnSpPr>
          <p:spPr bwMode="auto">
            <a:xfrm flipV="1">
              <a:off x="1388" y="2412"/>
              <a:ext cx="959" cy="4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68" name="AutoShape 16"/>
            <p:cNvCxnSpPr>
              <a:cxnSpLocks noChangeShapeType="1"/>
              <a:stCxn id="49163" idx="6"/>
              <a:endCxn id="49161" idx="2"/>
            </p:cNvCxnSpPr>
            <p:nvPr/>
          </p:nvCxnSpPr>
          <p:spPr bwMode="auto">
            <a:xfrm>
              <a:off x="1388" y="2852"/>
              <a:ext cx="932" cy="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69" name="AutoShape 17"/>
            <p:cNvCxnSpPr>
              <a:cxnSpLocks noChangeShapeType="1"/>
              <a:stCxn id="49163" idx="6"/>
              <a:endCxn id="49162" idx="1"/>
            </p:cNvCxnSpPr>
            <p:nvPr/>
          </p:nvCxnSpPr>
          <p:spPr bwMode="auto">
            <a:xfrm>
              <a:off x="1388" y="2852"/>
              <a:ext cx="959" cy="4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0" name="AutoShape 18"/>
            <p:cNvCxnSpPr>
              <a:cxnSpLocks noChangeShapeType="1"/>
              <a:stCxn id="49164" idx="6"/>
              <a:endCxn id="49160" idx="3"/>
            </p:cNvCxnSpPr>
            <p:nvPr/>
          </p:nvCxnSpPr>
          <p:spPr bwMode="auto">
            <a:xfrm flipV="1">
              <a:off x="1388" y="2764"/>
              <a:ext cx="959" cy="5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1" name="AutoShape 19"/>
            <p:cNvCxnSpPr>
              <a:cxnSpLocks noChangeShapeType="1"/>
              <a:stCxn id="49164" idx="6"/>
              <a:endCxn id="49161" idx="3"/>
            </p:cNvCxnSpPr>
            <p:nvPr/>
          </p:nvCxnSpPr>
          <p:spPr bwMode="auto">
            <a:xfrm flipV="1">
              <a:off x="1388" y="3108"/>
              <a:ext cx="959" cy="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172" name="AutoShape 20"/>
            <p:cNvCxnSpPr>
              <a:cxnSpLocks noChangeShapeType="1"/>
              <a:stCxn id="49164" idx="6"/>
              <a:endCxn id="49162" idx="2"/>
            </p:cNvCxnSpPr>
            <p:nvPr/>
          </p:nvCxnSpPr>
          <p:spPr bwMode="auto">
            <a:xfrm>
              <a:off x="1388" y="3268"/>
              <a:ext cx="932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102" y="3559"/>
              <a:ext cx="4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Hubs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1958" y="3559"/>
              <a:ext cx="8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Authorities</a:t>
              </a:r>
              <a:endParaRPr lang="en-US" sz="1800" b="1">
                <a:latin typeface="Arial" charset="0"/>
              </a:endParaRPr>
            </a:p>
          </p:txBody>
        </p:sp>
      </p:grpSp>
      <p:sp>
        <p:nvSpPr>
          <p:cNvPr id="491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DD2EE8-023B-4013-BA69-7308469478CE}" type="slidenum">
              <a:rPr lang="en-US" smtClean="0"/>
              <a:pPr/>
              <a:t>31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71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020763"/>
          </a:xfrm>
        </p:spPr>
        <p:txBody>
          <a:bodyPr/>
          <a:lstStyle/>
          <a:p>
            <a:r>
              <a:rPr lang="en-US" smtClean="0"/>
              <a:t>Web Structure Mining</a:t>
            </a:r>
            <a:br>
              <a:rPr lang="en-US" smtClean="0"/>
            </a:br>
            <a:r>
              <a:rPr lang="en-US" sz="2800" smtClean="0"/>
              <a:t>:: example – online communities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7675" y="1582738"/>
            <a:ext cx="4378325" cy="413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Basic idea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Web communities are collections of Web pages such that each member node has more hyperlinks (in either direction) within the community than outside the community.</a:t>
            </a:r>
          </a:p>
          <a:p>
            <a:pPr>
              <a:lnSpc>
                <a:spcPct val="90000"/>
              </a:lnSpc>
            </a:pPr>
            <a:r>
              <a:rPr lang="en-US" smtClean="0"/>
              <a:t>Typical approach: Maximal-flow model *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Ex: separate the two subgraphs with any choice of source node (left subgraph) and sink node (right subgraph), removing the three dashed links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57250" y="5838825"/>
            <a:ext cx="7597775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Arial" charset="0"/>
              </a:rPr>
              <a:t>* Source: </a:t>
            </a:r>
            <a:r>
              <a:rPr lang="en-US" sz="1100">
                <a:latin typeface="Arial" charset="0"/>
              </a:rPr>
              <a:t>G. Flake, et al. “Self-Organization and Identification of Web Communities”, </a:t>
            </a:r>
            <a:r>
              <a:rPr lang="en-US" sz="1100" i="1">
                <a:latin typeface="Arial" charset="0"/>
              </a:rPr>
              <a:t>IEEE Computer</a:t>
            </a:r>
            <a:r>
              <a:rPr lang="en-US" sz="1100">
                <a:latin typeface="Arial" charset="0"/>
              </a:rPr>
              <a:t>,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                 Vol. 35, No. 3, pp. 66-71, March 2002 .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161925" y="1582738"/>
            <a:ext cx="3949700" cy="3027362"/>
            <a:chOff x="102" y="997"/>
            <a:chExt cx="2488" cy="1907"/>
          </a:xfrm>
        </p:grpSpPr>
        <p:pic>
          <p:nvPicPr>
            <p:cNvPr id="5018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" y="1157"/>
              <a:ext cx="2340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>
              <a:off x="1034" y="1152"/>
              <a:ext cx="0" cy="1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Oval 8"/>
            <p:cNvSpPr>
              <a:spLocks noChangeArrowheads="1"/>
            </p:cNvSpPr>
            <p:nvPr/>
          </p:nvSpPr>
          <p:spPr bwMode="auto">
            <a:xfrm>
              <a:off x="146" y="1832"/>
              <a:ext cx="194" cy="180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H="1" flipV="1">
              <a:off x="250" y="2033"/>
              <a:ext cx="69" cy="493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0"/>
            <p:cNvSpPr txBox="1">
              <a:spLocks noChangeArrowheads="1"/>
            </p:cNvSpPr>
            <p:nvPr/>
          </p:nvSpPr>
          <p:spPr bwMode="auto">
            <a:xfrm>
              <a:off x="102" y="1327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Community 1</a:t>
              </a:r>
            </a:p>
          </p:txBody>
        </p:sp>
        <p:sp>
          <p:nvSpPr>
            <p:cNvPr id="50189" name="Oval 11"/>
            <p:cNvSpPr>
              <a:spLocks noChangeArrowheads="1"/>
            </p:cNvSpPr>
            <p:nvPr/>
          </p:nvSpPr>
          <p:spPr bwMode="auto">
            <a:xfrm>
              <a:off x="2265" y="2247"/>
              <a:ext cx="194" cy="180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Line 12"/>
            <p:cNvSpPr>
              <a:spLocks noChangeShapeType="1"/>
            </p:cNvSpPr>
            <p:nvPr/>
          </p:nvSpPr>
          <p:spPr bwMode="auto">
            <a:xfrm flipH="1" flipV="1">
              <a:off x="2346" y="2454"/>
              <a:ext cx="43" cy="22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3"/>
            <p:cNvSpPr txBox="1">
              <a:spLocks noChangeArrowheads="1"/>
            </p:cNvSpPr>
            <p:nvPr/>
          </p:nvSpPr>
          <p:spPr bwMode="auto">
            <a:xfrm>
              <a:off x="2282" y="2654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sink</a:t>
              </a:r>
            </a:p>
          </p:txBody>
        </p:sp>
        <p:sp>
          <p:nvSpPr>
            <p:cNvPr id="50192" name="Text Box 14"/>
            <p:cNvSpPr txBox="1">
              <a:spLocks noChangeArrowheads="1"/>
            </p:cNvSpPr>
            <p:nvPr/>
          </p:nvSpPr>
          <p:spPr bwMode="auto">
            <a:xfrm>
              <a:off x="204" y="2616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</a:rPr>
                <a:t>Source</a:t>
              </a:r>
            </a:p>
            <a:p>
              <a:pPr algn="ctr"/>
              <a:r>
                <a:rPr lang="en-US" sz="1200" b="1">
                  <a:latin typeface="Arial" charset="0"/>
                </a:rPr>
                <a:t>node</a:t>
              </a:r>
            </a:p>
          </p:txBody>
        </p:sp>
        <p:sp>
          <p:nvSpPr>
            <p:cNvPr id="50193" name="Text Box 15"/>
            <p:cNvSpPr txBox="1">
              <a:spLocks noChangeArrowheads="1"/>
            </p:cNvSpPr>
            <p:nvPr/>
          </p:nvSpPr>
          <p:spPr bwMode="auto">
            <a:xfrm>
              <a:off x="1546" y="997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Community 2</a:t>
              </a:r>
            </a:p>
          </p:txBody>
        </p:sp>
      </p:grpSp>
      <p:sp>
        <p:nvSpPr>
          <p:cNvPr id="50182" name="AutoShape 16"/>
          <p:cNvSpPr>
            <a:spLocks noChangeArrowheads="1"/>
          </p:cNvSpPr>
          <p:nvPr/>
        </p:nvSpPr>
        <p:spPr bwMode="auto">
          <a:xfrm rot="11427460" flipV="1">
            <a:off x="2574925" y="4616450"/>
            <a:ext cx="2265363" cy="658813"/>
          </a:xfrm>
          <a:prstGeom prst="curvedUpArrow">
            <a:avLst>
              <a:gd name="adj1" fmla="val 31456"/>
              <a:gd name="adj2" fmla="val 130888"/>
              <a:gd name="adj3" fmla="val 3529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501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3252E1-573F-4655-BC7F-4884003631F1}" type="slidenum">
              <a:rPr lang="en-US" smtClean="0"/>
              <a:pPr/>
              <a:t>32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371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Usage Mining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246188"/>
            <a:ext cx="8412162" cy="4924425"/>
          </a:xfrm>
        </p:spPr>
        <p:txBody>
          <a:bodyPr/>
          <a:lstStyle/>
          <a:p>
            <a:r>
              <a:rPr lang="en-US" sz="2900" smtClean="0"/>
              <a:t>The Problem: </a:t>
            </a:r>
            <a:r>
              <a:rPr lang="en-US" sz="2600" smtClean="0"/>
              <a:t>analyze Web navigational data to </a:t>
            </a:r>
          </a:p>
          <a:p>
            <a:pPr lvl="1"/>
            <a:r>
              <a:rPr lang="en-US" sz="2000" smtClean="0"/>
              <a:t>Find how the Web site is used by Web users</a:t>
            </a:r>
          </a:p>
          <a:p>
            <a:pPr lvl="1"/>
            <a:r>
              <a:rPr lang="en-US" sz="2000" smtClean="0"/>
              <a:t>Understand the behavior of different user segments</a:t>
            </a:r>
          </a:p>
          <a:p>
            <a:pPr lvl="1"/>
            <a:r>
              <a:rPr lang="en-US" sz="2000" smtClean="0"/>
              <a:t>Predict how users will behave in the future</a:t>
            </a:r>
          </a:p>
          <a:p>
            <a:pPr lvl="1"/>
            <a:r>
              <a:rPr lang="en-US" sz="2000" smtClean="0"/>
              <a:t>Target relevant or interesting information to individual or groups of users</a:t>
            </a:r>
          </a:p>
          <a:p>
            <a:pPr lvl="1"/>
            <a:r>
              <a:rPr lang="en-US" sz="2000" smtClean="0"/>
              <a:t>Increase sales, profit, loyalty, etc.</a:t>
            </a:r>
          </a:p>
          <a:p>
            <a:endParaRPr lang="en-US" sz="2900" smtClean="0"/>
          </a:p>
          <a:p>
            <a:r>
              <a:rPr lang="en-US" sz="2900" smtClean="0"/>
              <a:t>Challenge</a:t>
            </a:r>
          </a:p>
          <a:p>
            <a:pPr lvl="1"/>
            <a:r>
              <a:rPr lang="en-US" sz="2000" smtClean="0"/>
              <a:t>Quantitatively capture Web users’ common interests and characterize their underlying tasks</a:t>
            </a:r>
          </a:p>
          <a:p>
            <a:pPr lvl="1">
              <a:buFont typeface="Marlett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916FD7-9EBD-4184-AFEA-F1C14BA0DCD4}" type="slidenum">
              <a:rPr lang="en-US" smtClean="0"/>
              <a:pPr/>
              <a:t>33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120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825"/>
            <a:ext cx="7772400" cy="638175"/>
          </a:xfrm>
        </p:spPr>
        <p:txBody>
          <a:bodyPr/>
          <a:lstStyle/>
          <a:p>
            <a:r>
              <a:rPr lang="en-US" smtClean="0"/>
              <a:t>Applications of Web Usage Mining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009650"/>
            <a:ext cx="8153400" cy="5162550"/>
          </a:xfrm>
        </p:spPr>
        <p:txBody>
          <a:bodyPr/>
          <a:lstStyle/>
          <a:p>
            <a:r>
              <a:rPr lang="en-US" smtClean="0"/>
              <a:t>Electronic Commerce</a:t>
            </a:r>
          </a:p>
          <a:p>
            <a:pPr lvl="1"/>
            <a:r>
              <a:rPr lang="en-US" smtClean="0"/>
              <a:t>design cross marketing strategies across products</a:t>
            </a:r>
          </a:p>
          <a:p>
            <a:pPr lvl="1"/>
            <a:r>
              <a:rPr lang="en-US" smtClean="0"/>
              <a:t>evaluate promotional campaigns</a:t>
            </a:r>
          </a:p>
          <a:p>
            <a:pPr lvl="1"/>
            <a:r>
              <a:rPr lang="en-US" smtClean="0"/>
              <a:t>target electronic ads and coupons at user groups based on their access patterns</a:t>
            </a:r>
          </a:p>
          <a:p>
            <a:pPr lvl="1"/>
            <a:r>
              <a:rPr lang="en-US" smtClean="0"/>
              <a:t>predict user behavior based on previously learned rules and users’ profiles</a:t>
            </a:r>
          </a:p>
          <a:p>
            <a:pPr lvl="1"/>
            <a:r>
              <a:rPr lang="en-US" smtClean="0"/>
              <a:t>present dynamic information to users based on their interests and profiles: “Web personalization”</a:t>
            </a:r>
          </a:p>
          <a:p>
            <a:r>
              <a:rPr lang="en-US" smtClean="0"/>
              <a:t>Effective and Efficient Web Presence</a:t>
            </a:r>
          </a:p>
          <a:p>
            <a:pPr lvl="1"/>
            <a:r>
              <a:rPr lang="en-US" smtClean="0"/>
              <a:t>determine the best way to structure the Web site</a:t>
            </a:r>
          </a:p>
          <a:p>
            <a:pPr lvl="1"/>
            <a:r>
              <a:rPr lang="en-US" smtClean="0"/>
              <a:t>identify “weak links” for elimination or enhancement</a:t>
            </a:r>
          </a:p>
          <a:p>
            <a:pPr lvl="1"/>
            <a:r>
              <a:rPr lang="en-US" smtClean="0"/>
              <a:t>prefetch files that are most likely to be accessed</a:t>
            </a:r>
          </a:p>
          <a:p>
            <a:pPr lvl="1"/>
            <a:r>
              <a:rPr lang="en-US" smtClean="0"/>
              <a:t>enhance workgroup management &amp; communication</a:t>
            </a:r>
          </a:p>
          <a:p>
            <a:r>
              <a:rPr lang="en-US" smtClean="0"/>
              <a:t>Search Engines</a:t>
            </a:r>
          </a:p>
          <a:p>
            <a:pPr lvl="1"/>
            <a:r>
              <a:rPr lang="en-US" smtClean="0"/>
              <a:t>Behavior-based ranking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2FCCF-8B86-45AA-86C7-52D409D52A90}" type="slidenum">
              <a:rPr lang="en-US" smtClean="0"/>
              <a:pPr/>
              <a:t>34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/>
          <a:lstStyle/>
          <a:p>
            <a:r>
              <a:rPr lang="en-US" smtClean="0"/>
              <a:t>Web Usage Mining</a:t>
            </a:r>
            <a:br>
              <a:rPr lang="en-US" smtClean="0"/>
            </a:br>
            <a:r>
              <a:rPr lang="en-US" sz="2800" smtClean="0"/>
              <a:t>:: data sources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70063"/>
            <a:ext cx="8153400" cy="44021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mtClean="0"/>
              <a:t>Typical Sources of Data: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automatically generated Web/application server access logs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e-commerce and product-oriented user events (e.g., shopping cart changes, product clickthroughs, etc.)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user profiles and/or user ratings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meta-data, page content, site structure</a:t>
            </a:r>
          </a:p>
          <a:p>
            <a:pPr>
              <a:lnSpc>
                <a:spcPct val="110000"/>
              </a:lnSpc>
            </a:pPr>
            <a:r>
              <a:rPr lang="en-US" smtClean="0"/>
              <a:t>User Transactions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sets or sequences of pageviews possibly with associated weights</a:t>
            </a:r>
          </a:p>
          <a:p>
            <a:pPr lvl="1">
              <a:lnSpc>
                <a:spcPct val="110000"/>
              </a:lnSpc>
            </a:pPr>
            <a:r>
              <a:rPr lang="en-US" smtClean="0"/>
              <a:t>a pageview is a set of page files and associated objects that contribute to a single display in a Web Browser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866AAE-6C4B-4BCD-B712-23E390848B64}" type="slidenum">
              <a:rPr lang="en-US" smtClean="0"/>
              <a:pPr/>
              <a:t>35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395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331788"/>
            <a:ext cx="7042150" cy="609600"/>
          </a:xfrm>
        </p:spPr>
        <p:txBody>
          <a:bodyPr/>
          <a:lstStyle/>
          <a:p>
            <a:r>
              <a:rPr lang="en-US" sz="3200" smtClean="0"/>
              <a:t>What’s in a Typical Server Log?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19100" y="1127125"/>
          <a:ext cx="8135938" cy="5089525"/>
        </p:xfrm>
        <a:graphic>
          <a:graphicData uri="http://schemas.openxmlformats.org/presentationml/2006/ole">
            <p:oleObj spid="_x0000_s1026" name="Worksheet" r:id="rId5" imgW="5800269" imgH="3628639" progId="Excel.Sheet.8">
              <p:embed/>
            </p:oleObj>
          </a:graphicData>
        </a:graphic>
      </p:graphicFrame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9A20BF-515C-40F3-8038-3319739F7BD3}" type="slidenum">
              <a:rPr lang="en-US" smtClean="0"/>
              <a:pPr/>
              <a:t>36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15796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331788"/>
            <a:ext cx="7042150" cy="609600"/>
          </a:xfrm>
        </p:spPr>
        <p:txBody>
          <a:bodyPr/>
          <a:lstStyle/>
          <a:p>
            <a:r>
              <a:rPr lang="en-US" sz="3200" smtClean="0"/>
              <a:t>Typical Fields in a Log File Entry</a:t>
            </a:r>
          </a:p>
        </p:txBody>
      </p:sp>
      <p:sp>
        <p:nvSpPr>
          <p:cNvPr id="837635" name="Rectangle 3"/>
          <p:cNvSpPr>
            <a:spLocks noChangeArrowheads="1"/>
          </p:cNvSpPr>
          <p:nvPr/>
        </p:nvSpPr>
        <p:spPr bwMode="auto">
          <a:xfrm>
            <a:off x="501650" y="1171575"/>
            <a:ext cx="8204200" cy="2924175"/>
          </a:xfrm>
          <a:prstGeom prst="rect">
            <a:avLst/>
          </a:prstGeom>
          <a:solidFill>
            <a:srgbClr val="FFDDB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client IP address	</a:t>
            </a:r>
            <a:r>
              <a:rPr lang="en-US" sz="1600" dirty="0">
                <a:latin typeface="Courier New" pitchFamily="49" charset="0"/>
              </a:rPr>
              <a:t>1.2.3.4</a:t>
            </a:r>
          </a:p>
          <a:p>
            <a:pPr>
              <a:defRPr/>
            </a:pPr>
            <a:r>
              <a:rPr lang="en-US" sz="1600" b="1" dirty="0"/>
              <a:t>base </a:t>
            </a:r>
            <a:r>
              <a:rPr lang="en-US" sz="1600" b="1" dirty="0" err="1"/>
              <a:t>url</a:t>
            </a:r>
            <a:r>
              <a:rPr lang="en-US" sz="1600" b="1" dirty="0"/>
              <a:t> 		</a:t>
            </a:r>
            <a:r>
              <a:rPr lang="en-US" sz="1600" dirty="0">
                <a:latin typeface="Courier New" pitchFamily="49" charset="0"/>
              </a:rPr>
              <a:t>maya.cs.depaul.edu</a:t>
            </a:r>
            <a:endParaRPr lang="en-US" sz="16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600" b="1" dirty="0"/>
              <a:t>date/time 		</a:t>
            </a:r>
            <a:r>
              <a:rPr lang="en-US" sz="1600" dirty="0">
                <a:latin typeface="Courier New" pitchFamily="49" charset="0"/>
              </a:rPr>
              <a:t>2006-02-01 00:08:43</a:t>
            </a:r>
            <a:r>
              <a:rPr lang="en-US" sz="1600" dirty="0"/>
              <a:t> </a:t>
            </a:r>
            <a:endParaRPr lang="en-US" sz="1600" b="1" dirty="0"/>
          </a:p>
          <a:p>
            <a:pPr>
              <a:defRPr/>
            </a:pPr>
            <a:r>
              <a:rPr lang="en-US" sz="1600" b="1" dirty="0"/>
              <a:t>http method	</a:t>
            </a:r>
            <a:r>
              <a:rPr lang="en-US" sz="1600" dirty="0">
                <a:latin typeface="Courier New" pitchFamily="49" charset="0"/>
              </a:rPr>
              <a:t>GET</a:t>
            </a:r>
            <a:endParaRPr lang="en-US" sz="16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600" b="1" dirty="0"/>
              <a:t>file accessed 	</a:t>
            </a:r>
            <a:r>
              <a:rPr lang="en-US" sz="1600" dirty="0">
                <a:latin typeface="Courier New" pitchFamily="49" charset="0"/>
              </a:rPr>
              <a:t>/classes/cs589/papers.html</a:t>
            </a:r>
            <a:endParaRPr lang="en-US" sz="16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600" b="1" dirty="0"/>
              <a:t>protocol version	</a:t>
            </a:r>
            <a:r>
              <a:rPr lang="en-US" sz="1600" dirty="0">
                <a:latin typeface="Courier New" pitchFamily="49" charset="0"/>
              </a:rPr>
              <a:t>HTTP/1.1</a:t>
            </a:r>
            <a:r>
              <a:rPr lang="en-US" sz="1600" dirty="0"/>
              <a:t> </a:t>
            </a:r>
            <a:endParaRPr lang="en-US" sz="1600" b="1" dirty="0"/>
          </a:p>
          <a:p>
            <a:pPr>
              <a:defRPr/>
            </a:pPr>
            <a:r>
              <a:rPr lang="en-US" sz="1600" b="1" dirty="0"/>
              <a:t>status code	</a:t>
            </a:r>
            <a:r>
              <a:rPr lang="en-US" sz="1600" dirty="0">
                <a:latin typeface="Courier New" pitchFamily="49" charset="0"/>
              </a:rPr>
              <a:t>200 </a:t>
            </a:r>
            <a:r>
              <a:rPr lang="en-US" sz="1600" dirty="0">
                <a:latin typeface="Arial" pitchFamily="34" charset="0"/>
              </a:rPr>
              <a:t>(successful access)</a:t>
            </a:r>
          </a:p>
          <a:p>
            <a:pPr>
              <a:defRPr/>
            </a:pPr>
            <a:r>
              <a:rPr lang="en-US" sz="1600" b="1" dirty="0"/>
              <a:t>bytes transferred	</a:t>
            </a:r>
            <a:r>
              <a:rPr lang="en-US" sz="1600" dirty="0">
                <a:latin typeface="Courier New" pitchFamily="49" charset="0"/>
              </a:rPr>
              <a:t>9221</a:t>
            </a:r>
            <a:endParaRPr lang="en-US" sz="16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600" b="1" dirty="0"/>
              <a:t>referrer page	</a:t>
            </a:r>
            <a:r>
              <a:rPr lang="en-US" sz="1600" dirty="0">
                <a:latin typeface="Courier New" pitchFamily="49" charset="0"/>
              </a:rPr>
              <a:t>http://dataminingresources.blogspot.com/</a:t>
            </a:r>
            <a:endParaRPr lang="en-US" sz="16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600" b="1" dirty="0"/>
              <a:t>user agent		</a:t>
            </a:r>
            <a:r>
              <a:rPr lang="en-US" sz="1600" dirty="0">
                <a:latin typeface="Courier New" pitchFamily="49" charset="0"/>
              </a:rPr>
              <a:t>Mozilla/4.0+(compatible;+MSIE+6.0;+Windows+NT+5.1;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           +SV1;+.NET+CLR+2.0.50727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03313" y="4365625"/>
            <a:ext cx="67071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In addition, there may be fields corresponding to</a:t>
            </a:r>
          </a:p>
          <a:p>
            <a:pPr>
              <a:buFontTx/>
              <a:buChar char="•"/>
            </a:pPr>
            <a:r>
              <a:rPr lang="en-US" sz="1600"/>
              <a:t> login information</a:t>
            </a:r>
          </a:p>
          <a:p>
            <a:pPr>
              <a:buFontTx/>
              <a:buChar char="•"/>
            </a:pPr>
            <a:r>
              <a:rPr lang="en-US" sz="1600"/>
              <a:t> client-side cookies (unique keys, issued to clients in order to identify </a:t>
            </a:r>
            <a:br>
              <a:rPr lang="en-US" sz="1600"/>
            </a:br>
            <a:r>
              <a:rPr lang="en-US" sz="1600"/>
              <a:t>   a repeat visitor)</a:t>
            </a:r>
          </a:p>
          <a:p>
            <a:pPr>
              <a:buFontTx/>
              <a:buChar char="•"/>
            </a:pPr>
            <a:r>
              <a:rPr lang="en-US" sz="1600"/>
              <a:t> session ids issued by the Web or application servers</a:t>
            </a: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098335-790A-48E6-913C-47EA184E1DDA}" type="slidenum">
              <a:rPr lang="en-US" smtClean="0"/>
              <a:pPr/>
              <a:t>37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445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8E5216-9BEA-4998-B7FF-3FA8EEB30B4B}" type="slidenum">
              <a:rPr lang="en-US" smtClean="0"/>
              <a:pPr/>
              <a:t>38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Entities in Web Usage Mining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236663"/>
            <a:ext cx="7959725" cy="485933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User </a:t>
            </a:r>
            <a:r>
              <a:rPr lang="en-US" smtClean="0"/>
              <a:t>(Visitor) - </a:t>
            </a:r>
            <a:r>
              <a:rPr lang="en-US" b="0" smtClean="0"/>
              <a:t>Single individual that is accessing files from one or more Web servers through a Browser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Page File</a:t>
            </a:r>
            <a:r>
              <a:rPr lang="en-US" smtClean="0"/>
              <a:t> - </a:t>
            </a:r>
            <a:r>
              <a:rPr lang="en-US" b="0" smtClean="0"/>
              <a:t>File that is served through HTTP protocol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Pageview</a:t>
            </a:r>
            <a:r>
              <a:rPr lang="en-US" smtClean="0"/>
              <a:t> - </a:t>
            </a:r>
            <a:r>
              <a:rPr lang="en-US" b="0" smtClean="0"/>
              <a:t>Set of Page Files that contribute to a single display in a Web Browser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User Session</a:t>
            </a:r>
            <a:r>
              <a:rPr lang="en-US" smtClean="0"/>
              <a:t> - </a:t>
            </a:r>
            <a:r>
              <a:rPr lang="en-US" b="0" smtClean="0"/>
              <a:t>Set of Pageviews served due to a series of HTTP requests from a single User across the entire Web.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Server Session</a:t>
            </a:r>
            <a:r>
              <a:rPr lang="en-US" smtClean="0"/>
              <a:t> - </a:t>
            </a:r>
            <a:r>
              <a:rPr lang="en-US" sz="2000" b="0" smtClean="0"/>
              <a:t>Set of Pageviews served due to a series of HTTP requests from a single User to a single site</a:t>
            </a:r>
            <a:endParaRPr lang="en-US" b="0" smtClean="0"/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FF3300"/>
                </a:solidFill>
              </a:rPr>
              <a:t>Transaction</a:t>
            </a:r>
            <a:r>
              <a:rPr lang="en-US" smtClean="0"/>
              <a:t> (Episode) - </a:t>
            </a:r>
            <a:r>
              <a:rPr lang="en-US" b="0" smtClean="0"/>
              <a:t>Subset of Pageviews from a single User or Server Session</a:t>
            </a:r>
          </a:p>
          <a:p>
            <a:endParaRPr lang="en-US" b="0" smtClean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9D395C-86EF-46C9-8C5B-CB9792976356}" type="slidenum">
              <a:rPr lang="en-US" smtClean="0"/>
              <a:pPr/>
              <a:t>39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63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914400"/>
          </a:xfrm>
        </p:spPr>
        <p:txBody>
          <a:bodyPr/>
          <a:lstStyle/>
          <a:p>
            <a:r>
              <a:rPr lang="en-US" smtClean="0"/>
              <a:t>Main Challenges in Data Collection and Preprocessing</a:t>
            </a:r>
          </a:p>
        </p:txBody>
      </p:sp>
      <p:sp>
        <p:nvSpPr>
          <p:cNvPr id="308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06400" y="1435100"/>
            <a:ext cx="8432800" cy="4673600"/>
          </a:xfrm>
        </p:spPr>
        <p:txBody>
          <a:bodyPr/>
          <a:lstStyle/>
          <a:p>
            <a:r>
              <a:rPr lang="en-US" sz="2000" smtClean="0"/>
              <a:t>Main Questions:</a:t>
            </a:r>
          </a:p>
          <a:p>
            <a:pPr lvl="1"/>
            <a:r>
              <a:rPr lang="en-US" sz="1600" smtClean="0"/>
              <a:t>what data to collect and how to collect it; what to exclude</a:t>
            </a:r>
          </a:p>
          <a:p>
            <a:pPr lvl="1"/>
            <a:r>
              <a:rPr lang="en-US" sz="1600" smtClean="0"/>
              <a:t>how to identify requests associated with a unique user sessions (HTTP is “stateless”)</a:t>
            </a:r>
          </a:p>
          <a:p>
            <a:pPr lvl="1"/>
            <a:r>
              <a:rPr lang="en-US" sz="1600" smtClean="0"/>
              <a:t>how to identify/define user transactions (within each session)</a:t>
            </a:r>
          </a:p>
          <a:p>
            <a:pPr lvl="1"/>
            <a:r>
              <a:rPr lang="en-US" sz="1600" smtClean="0"/>
              <a:t>how to identify what is the basic unit of analysis (e.g., pageviews, items purchased)</a:t>
            </a:r>
          </a:p>
          <a:p>
            <a:pPr lvl="1"/>
            <a:r>
              <a:rPr lang="en-US" sz="1600" smtClean="0"/>
              <a:t>how to integrate e-commerce data with usage data</a:t>
            </a:r>
            <a:endParaRPr lang="en-US" sz="700" smtClean="0"/>
          </a:p>
          <a:p>
            <a:r>
              <a:rPr lang="en-US" sz="2000" smtClean="0"/>
              <a:t>Problems:</a:t>
            </a:r>
          </a:p>
          <a:p>
            <a:pPr lvl="1"/>
            <a:r>
              <a:rPr lang="en-US" sz="1600" smtClean="0"/>
              <a:t>user ids are usually suppressed due to security concerns</a:t>
            </a:r>
          </a:p>
          <a:p>
            <a:pPr lvl="1"/>
            <a:r>
              <a:rPr lang="en-US" sz="1600" smtClean="0"/>
              <a:t>individual IP addresses are sometimes hidden behind proxy servers; may not be unique</a:t>
            </a:r>
          </a:p>
          <a:p>
            <a:pPr lvl="1"/>
            <a:r>
              <a:rPr lang="en-US" sz="1600" smtClean="0"/>
              <a:t>client-side &amp; proxy caching makes server log data less reliable</a:t>
            </a:r>
          </a:p>
          <a:p>
            <a:pPr lvl="1"/>
            <a:r>
              <a:rPr lang="en-US" sz="1600" smtClean="0"/>
              <a:t>data must be integrated from multiple sources (e.g., server logs, content data, e-commerce applications servers, customer demographic data, etc.)</a:t>
            </a:r>
            <a:endParaRPr lang="en-US" sz="700" smtClean="0"/>
          </a:p>
          <a:p>
            <a:r>
              <a:rPr lang="en-US" sz="2000" smtClean="0"/>
              <a:t>Standard Solutions/Practices:</a:t>
            </a:r>
          </a:p>
          <a:p>
            <a:pPr lvl="1"/>
            <a:r>
              <a:rPr lang="en-US" sz="1600" smtClean="0"/>
              <a:t>user registration, cookies, server extensions and URL re-writing, cache busting</a:t>
            </a:r>
          </a:p>
          <a:p>
            <a:pPr lvl="1"/>
            <a:r>
              <a:rPr lang="en-US" sz="1600" smtClean="0"/>
              <a:t>heuristic approaches to session/user identification and “path completion”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37FF50-4048-46F2-8BF7-32F23A298129}" type="slidenum">
              <a:rPr lang="en-US" smtClean="0"/>
              <a:pPr/>
              <a:t>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2150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 Mining</a:t>
            </a:r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846263"/>
          </a:xfrm>
        </p:spPr>
        <p:txBody>
          <a:bodyPr/>
          <a:lstStyle/>
          <a:p>
            <a:r>
              <a:rPr lang="en-US" smtClean="0"/>
              <a:t>What do we need?</a:t>
            </a:r>
          </a:p>
          <a:p>
            <a:pPr lvl="1"/>
            <a:r>
              <a:rPr lang="en-US" smtClean="0"/>
              <a:t>Extract interesting and useful knowledge from the data</a:t>
            </a:r>
          </a:p>
          <a:p>
            <a:pPr lvl="1"/>
            <a:r>
              <a:rPr lang="en-US" smtClean="0"/>
              <a:t>Find rules, regularities, irregularities, patterns, constraints</a:t>
            </a:r>
          </a:p>
          <a:p>
            <a:pPr lvl="1"/>
            <a:r>
              <a:rPr lang="en-US" smtClean="0"/>
              <a:t>hopefully, this will help us better compete in business, do research, learn concepts, make money, etc.</a:t>
            </a:r>
          </a:p>
          <a:p>
            <a:endParaRPr lang="en-US" smtClean="0"/>
          </a:p>
        </p:txBody>
      </p:sp>
      <p:sp>
        <p:nvSpPr>
          <p:cNvPr id="306180" name="Rectangle 2052"/>
          <p:cNvSpPr>
            <a:spLocks noChangeArrowheads="1"/>
          </p:cNvSpPr>
          <p:nvPr/>
        </p:nvSpPr>
        <p:spPr bwMode="auto">
          <a:xfrm>
            <a:off x="827088" y="3714750"/>
            <a:ext cx="7467600" cy="771525"/>
          </a:xfrm>
          <a:prstGeom prst="rect">
            <a:avLst/>
          </a:prstGeom>
          <a:solidFill>
            <a:srgbClr val="FFD7A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/>
              <a:t>The </a:t>
            </a:r>
            <a:r>
              <a:rPr lang="en-US" sz="2200" i="1">
                <a:solidFill>
                  <a:srgbClr val="FF0000"/>
                </a:solidFill>
              </a:rPr>
              <a:t>non-trivial</a:t>
            </a:r>
            <a:r>
              <a:rPr lang="en-US" sz="2200"/>
              <a:t> extraction of </a:t>
            </a:r>
            <a:r>
              <a:rPr lang="en-US" sz="2200" i="1">
                <a:solidFill>
                  <a:srgbClr val="FF0000"/>
                </a:solidFill>
              </a:rPr>
              <a:t>implicit</a:t>
            </a:r>
            <a:r>
              <a:rPr lang="en-US" sz="2200"/>
              <a:t>, </a:t>
            </a:r>
            <a:r>
              <a:rPr lang="en-US" sz="2200" i="1">
                <a:solidFill>
                  <a:srgbClr val="FF0000"/>
                </a:solidFill>
              </a:rPr>
              <a:t>previously unknown</a:t>
            </a:r>
            <a:r>
              <a:rPr lang="en-US" sz="2200"/>
              <a:t> and potentially </a:t>
            </a:r>
            <a:r>
              <a:rPr lang="en-US" sz="2200" i="1">
                <a:solidFill>
                  <a:srgbClr val="FF0000"/>
                </a:solidFill>
              </a:rPr>
              <a:t>useful</a:t>
            </a:r>
            <a:r>
              <a:rPr lang="en-US" sz="2200"/>
              <a:t> knowledge from data in large data repositories</a:t>
            </a:r>
          </a:p>
        </p:txBody>
      </p:sp>
      <p:sp>
        <p:nvSpPr>
          <p:cNvPr id="21510" name="Rectangle 2053"/>
          <p:cNvSpPr>
            <a:spLocks noChangeArrowheads="1"/>
          </p:cNvSpPr>
          <p:nvPr/>
        </p:nvSpPr>
        <p:spPr bwMode="auto">
          <a:xfrm>
            <a:off x="387350" y="311308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sz="2200" b="1"/>
              <a:t>Data Mining: A Definition</a:t>
            </a:r>
          </a:p>
        </p:txBody>
      </p:sp>
      <p:sp>
        <p:nvSpPr>
          <p:cNvPr id="21511" name="Rectangle 2054"/>
          <p:cNvSpPr>
            <a:spLocks noChangeArrowheads="1"/>
          </p:cNvSpPr>
          <p:nvPr/>
        </p:nvSpPr>
        <p:spPr bwMode="auto">
          <a:xfrm>
            <a:off x="369888" y="4743450"/>
            <a:ext cx="79486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</a:pPr>
            <a:r>
              <a:rPr lang="en-US" sz="1800">
                <a:solidFill>
                  <a:schemeClr val="accent2"/>
                </a:solidFill>
              </a:rPr>
              <a:t>Non-trivial</a:t>
            </a:r>
            <a:r>
              <a:rPr lang="en-US" sz="1800"/>
              <a:t>: obvious knowledge is not useful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</a:pPr>
            <a:r>
              <a:rPr lang="en-US" sz="1800">
                <a:solidFill>
                  <a:schemeClr val="accent2"/>
                </a:solidFill>
              </a:rPr>
              <a:t>implicit</a:t>
            </a:r>
            <a:r>
              <a:rPr lang="en-US" sz="1800"/>
              <a:t>: hidden difficult to observe knowledge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</a:pPr>
            <a:r>
              <a:rPr lang="en-US" sz="1800">
                <a:solidFill>
                  <a:schemeClr val="accent2"/>
                </a:solidFill>
              </a:rPr>
              <a:t>previously unknown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</a:pPr>
            <a:r>
              <a:rPr lang="en-US" sz="1800">
                <a:solidFill>
                  <a:schemeClr val="accent2"/>
                </a:solidFill>
              </a:rPr>
              <a:t>potentially useful</a:t>
            </a:r>
            <a:r>
              <a:rPr lang="en-US" sz="1800"/>
              <a:t>: actionable; easy to understand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Usage Data Preparation Tasks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071563"/>
            <a:ext cx="8253412" cy="5227637"/>
          </a:xfrm>
        </p:spPr>
        <p:txBody>
          <a:bodyPr/>
          <a:lstStyle/>
          <a:p>
            <a:r>
              <a:rPr lang="en-US" smtClean="0"/>
              <a:t>Data cleaning</a:t>
            </a:r>
          </a:p>
          <a:p>
            <a:pPr lvl="1"/>
            <a:r>
              <a:rPr lang="en-US" smtClean="0"/>
              <a:t>remove irrelevant references and fields in server logs</a:t>
            </a:r>
          </a:p>
          <a:p>
            <a:pPr lvl="1"/>
            <a:r>
              <a:rPr lang="en-US" smtClean="0"/>
              <a:t>remove references due to spider navigation</a:t>
            </a:r>
          </a:p>
          <a:p>
            <a:pPr lvl="1"/>
            <a:r>
              <a:rPr lang="en-US" smtClean="0"/>
              <a:t>add missing references due to client-side caching </a:t>
            </a:r>
          </a:p>
          <a:p>
            <a:r>
              <a:rPr lang="en-US" smtClean="0"/>
              <a:t>Data integration</a:t>
            </a:r>
          </a:p>
          <a:p>
            <a:pPr lvl="1"/>
            <a:r>
              <a:rPr lang="en-US" smtClean="0"/>
              <a:t>synchronize data from multiple server logs</a:t>
            </a:r>
          </a:p>
          <a:p>
            <a:pPr lvl="1"/>
            <a:r>
              <a:rPr lang="en-US" smtClean="0"/>
              <a:t>integrate e-commerce and application server data</a:t>
            </a:r>
          </a:p>
          <a:p>
            <a:pPr lvl="1"/>
            <a:r>
              <a:rPr lang="en-US" smtClean="0"/>
              <a:t>integrate meta-data</a:t>
            </a:r>
          </a:p>
          <a:p>
            <a:r>
              <a:rPr lang="en-US" smtClean="0"/>
              <a:t>Data Transformation</a:t>
            </a:r>
          </a:p>
          <a:p>
            <a:pPr lvl="1"/>
            <a:r>
              <a:rPr lang="en-US" smtClean="0"/>
              <a:t>pageview identification</a:t>
            </a:r>
          </a:p>
          <a:p>
            <a:pPr lvl="1"/>
            <a:r>
              <a:rPr lang="en-US" smtClean="0"/>
              <a:t>identification of unique users</a:t>
            </a:r>
          </a:p>
          <a:p>
            <a:pPr lvl="1"/>
            <a:r>
              <a:rPr lang="en-US" smtClean="0"/>
              <a:t>sessionization – partitioning each user’s record into multiple sessions or transactions (usually representing different visits)</a:t>
            </a:r>
          </a:p>
          <a:p>
            <a:pPr lvl="1"/>
            <a:r>
              <a:rPr lang="en-US" smtClean="0"/>
              <a:t>mapping between user sessions and topics or categories</a:t>
            </a:r>
          </a:p>
          <a:p>
            <a:pPr lvl="1"/>
            <a:r>
              <a:rPr lang="en-US" smtClean="0"/>
              <a:t>Associating weights with object/pageviews in one session or transaction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487E51-A3B7-4062-A34A-622E63212C12}" type="slidenum">
              <a:rPr lang="en-US" smtClean="0"/>
              <a:pPr/>
              <a:t>40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573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Conceptual Representation of User Transactions or Sessions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66938" y="2120900"/>
          <a:ext cx="4926012" cy="2997200"/>
        </p:xfrm>
        <a:graphic>
          <a:graphicData uri="http://schemas.openxmlformats.org/presentationml/2006/ole">
            <p:oleObj spid="_x0000_s2050" name="Worksheet" r:id="rId5" imgW="2943092" imgH="1790581" progId="Excel.Sheet.8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28650" y="3321050"/>
            <a:ext cx="1425575" cy="590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Sessions/user transactions</a:t>
            </a: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 rot="-5400000">
            <a:off x="4737100" y="-241300"/>
            <a:ext cx="342900" cy="4216400"/>
          </a:xfrm>
          <a:prstGeom prst="rightBrace">
            <a:avLst>
              <a:gd name="adj1" fmla="val 102469"/>
              <a:gd name="adj2" fmla="val 50000"/>
            </a:avLst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54463" y="13065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Pageview/objects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2913" y="5226050"/>
            <a:ext cx="8313737" cy="10779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ahoma" pitchFamily="34" charset="0"/>
              </a:rPr>
              <a:t>This is the typical representation of the data, after preprocessing, that is used for input into data mining algorithms. Raw weights may be binary, based on time spent on a page, or other measures of user interest in an item. In practice, need to normalize or standardize this data.</a:t>
            </a:r>
          </a:p>
        </p:txBody>
      </p:sp>
      <p:sp>
        <p:nvSpPr>
          <p:cNvPr id="20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1E6965-54C2-4FD5-8F69-7040D6790C1F}" type="slidenum">
              <a:rPr lang="en-US" smtClean="0"/>
              <a:pPr/>
              <a:t>41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141212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320675"/>
            <a:ext cx="7281863" cy="798513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Web Usage Mining as a Process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44525" y="1173163"/>
            <a:ext cx="77692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75FCCF-C965-4570-9509-0A734714F55D}" type="slidenum">
              <a:rPr lang="en-US" smtClean="0"/>
              <a:pPr/>
              <a:t>42</a:t>
            </a:fld>
            <a:endParaRPr lang="en-US" sz="1400" b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446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512703-9A41-43BE-BB18-8E850B5B5EEF}" type="slidenum">
              <a:rPr lang="en-US" smtClean="0"/>
              <a:pPr/>
              <a:t>43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6600"/>
          </a:xfrm>
        </p:spPr>
        <p:txBody>
          <a:bodyPr/>
          <a:lstStyle/>
          <a:p>
            <a:r>
              <a:rPr lang="en-US" smtClean="0"/>
              <a:t>E-Commerce Data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93800"/>
            <a:ext cx="8177213" cy="5130800"/>
          </a:xfrm>
        </p:spPr>
        <p:txBody>
          <a:bodyPr/>
          <a:lstStyle/>
          <a:p>
            <a:r>
              <a:rPr lang="en-US" smtClean="0"/>
              <a:t>Integrating E-Commerce and Usage Data</a:t>
            </a:r>
          </a:p>
          <a:p>
            <a:pPr lvl="1"/>
            <a:r>
              <a:rPr lang="en-US" smtClean="0"/>
              <a:t>Needed for analyzing relationships between navigational patterns of visitors and business questions such as profitability, customer value, product placement, etc.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E-business / Web Analytics</a:t>
            </a:r>
          </a:p>
          <a:p>
            <a:pPr lvl="1"/>
            <a:r>
              <a:rPr lang="en-US" smtClean="0"/>
              <a:t>E.g., tracking and analyzing conversion of browsers to buyers</a:t>
            </a:r>
          </a:p>
          <a:p>
            <a:pPr lvl="1"/>
            <a:endParaRPr lang="en-US" sz="1000" smtClean="0"/>
          </a:p>
          <a:p>
            <a:r>
              <a:rPr lang="en-US" smtClean="0"/>
              <a:t>E-Commerce v. Simple Usage Data</a:t>
            </a:r>
          </a:p>
          <a:p>
            <a:pPr lvl="1"/>
            <a:r>
              <a:rPr lang="en-US" smtClean="0"/>
              <a:t>E-commerce data is product oriented while usage data is pageview oriented</a:t>
            </a:r>
          </a:p>
          <a:p>
            <a:pPr lvl="1"/>
            <a:r>
              <a:rPr lang="en-US" smtClean="0"/>
              <a:t>Usage events (pageviews) are well defined and have consistent meaning across all Web sites</a:t>
            </a:r>
          </a:p>
          <a:p>
            <a:pPr lvl="1"/>
            <a:r>
              <a:rPr lang="en-US" smtClean="0"/>
              <a:t>E-commerce events are often only applicable to specific domains, and the definition of certain events can vary from site to site</a:t>
            </a:r>
          </a:p>
          <a:p>
            <a:pPr lvl="1"/>
            <a:r>
              <a:rPr lang="en-US" smtClean="0"/>
              <a:t>Major difficulty for Usage events is getting accurate preprocessed data</a:t>
            </a:r>
          </a:p>
          <a:p>
            <a:pPr lvl="1"/>
            <a:r>
              <a:rPr lang="en-US" smtClean="0"/>
              <a:t>Major difficulty for E-commerce events is defining and implementing the events for a particular site</a:t>
            </a:r>
          </a:p>
        </p:txBody>
      </p:sp>
    </p:spTree>
  </p:cSld>
  <p:clrMapOvr>
    <a:masterClrMapping/>
  </p:clrMapOvr>
  <p:transition>
    <p:cover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EA8C85-7B66-4CE3-B88F-46EE69AB901D}" type="slidenum">
              <a:rPr lang="en-US" smtClean="0"/>
              <a:pPr/>
              <a:t>44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381000"/>
            <a:ext cx="8370887" cy="609600"/>
          </a:xfrm>
        </p:spPr>
        <p:txBody>
          <a:bodyPr/>
          <a:lstStyle/>
          <a:p>
            <a:r>
              <a:rPr lang="en-US" smtClean="0"/>
              <a:t>Why We Need Web Analytics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Are we attracting new people to our site?</a:t>
            </a:r>
          </a:p>
          <a:p>
            <a:r>
              <a:rPr lang="en-US" smtClean="0">
                <a:latin typeface="Arial" charset="0"/>
              </a:rPr>
              <a:t>Is our site ‘sticky’? Which regions in it are not?</a:t>
            </a:r>
          </a:p>
          <a:p>
            <a:r>
              <a:rPr lang="en-US" smtClean="0">
                <a:latin typeface="Arial" charset="0"/>
              </a:rPr>
              <a:t>What is the health of our lead qualification process?</a:t>
            </a:r>
          </a:p>
          <a:p>
            <a:r>
              <a:rPr lang="en-US" smtClean="0">
                <a:latin typeface="Arial" charset="0"/>
              </a:rPr>
              <a:t>How adept is our conversion of browsers to buyers?</a:t>
            </a:r>
          </a:p>
          <a:p>
            <a:r>
              <a:rPr lang="en-US" smtClean="0">
                <a:latin typeface="Arial" charset="0"/>
              </a:rPr>
              <a:t>What behavior indicates purchase propensity?</a:t>
            </a:r>
          </a:p>
          <a:p>
            <a:r>
              <a:rPr lang="en-US" smtClean="0">
                <a:latin typeface="Arial" charset="0"/>
              </a:rPr>
              <a:t>What site navigation do we wish to encourage?</a:t>
            </a:r>
          </a:p>
          <a:p>
            <a:r>
              <a:rPr lang="en-US" smtClean="0">
                <a:latin typeface="Arial" charset="0"/>
              </a:rPr>
              <a:t>How can profiling help use cross-sell and up-sell?</a:t>
            </a:r>
          </a:p>
          <a:p>
            <a:r>
              <a:rPr lang="en-US" smtClean="0">
                <a:latin typeface="Arial" charset="0"/>
              </a:rPr>
              <a:t>How do customer segments differ?</a:t>
            </a:r>
          </a:p>
          <a:p>
            <a:r>
              <a:rPr lang="en-US" smtClean="0">
                <a:latin typeface="Arial" charset="0"/>
              </a:rPr>
              <a:t>What attributes describe our best customers?</a:t>
            </a:r>
          </a:p>
          <a:p>
            <a:r>
              <a:rPr lang="en-US" smtClean="0">
                <a:latin typeface="Arial" charset="0"/>
              </a:rPr>
              <a:t>Can we target other prospects like them?</a:t>
            </a:r>
          </a:p>
          <a:p>
            <a:r>
              <a:rPr lang="en-US" smtClean="0">
                <a:latin typeface="Arial" charset="0"/>
              </a:rPr>
              <a:t>What makes customers loyal?</a:t>
            </a:r>
          </a:p>
          <a:p>
            <a:r>
              <a:rPr lang="en-US" smtClean="0">
                <a:latin typeface="Arial" charset="0"/>
              </a:rPr>
              <a:t>How do we measure loyalty?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9768F6-978E-4BB8-B26A-178ABABEC6A5}" type="slidenum">
              <a:rPr lang="en-US" smtClean="0"/>
              <a:pPr/>
              <a:t>45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Skill Sets Required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76338"/>
            <a:ext cx="8229600" cy="4919662"/>
          </a:xfrm>
        </p:spPr>
        <p:txBody>
          <a:bodyPr/>
          <a:lstStyle/>
          <a:p>
            <a:r>
              <a:rPr lang="en-US" sz="2400" smtClean="0">
                <a:latin typeface="Arial" charset="0"/>
              </a:rPr>
              <a:t>Technology</a:t>
            </a:r>
          </a:p>
          <a:p>
            <a:pPr lvl="1"/>
            <a:r>
              <a:rPr lang="en-US" sz="2000" smtClean="0">
                <a:latin typeface="Arial" charset="0"/>
              </a:rPr>
              <a:t>How do we get the data? Are we collecting the right data?</a:t>
            </a:r>
          </a:p>
          <a:p>
            <a:pPr lvl="1"/>
            <a:endParaRPr lang="en-US" sz="2400" smtClean="0">
              <a:latin typeface="Arial" charset="0"/>
            </a:endParaRPr>
          </a:p>
          <a:p>
            <a:pPr lvl="1"/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Analytics</a:t>
            </a:r>
            <a:r>
              <a:rPr lang="en-US" smtClean="0">
                <a:latin typeface="Arial" charset="0"/>
              </a:rPr>
              <a:t> </a:t>
            </a:r>
          </a:p>
          <a:p>
            <a:pPr lvl="1"/>
            <a:r>
              <a:rPr lang="en-US" sz="2000" smtClean="0">
                <a:latin typeface="Arial" charset="0"/>
              </a:rPr>
              <a:t>How do we turn the data into insightful information?</a:t>
            </a:r>
          </a:p>
          <a:p>
            <a:pPr lvl="1"/>
            <a:endParaRPr lang="en-US" sz="2400" smtClean="0">
              <a:latin typeface="Arial" charset="0"/>
            </a:endParaRPr>
          </a:p>
          <a:p>
            <a:pPr lvl="1"/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Business Management</a:t>
            </a:r>
          </a:p>
          <a:p>
            <a:pPr lvl="1"/>
            <a:r>
              <a:rPr lang="en-US" sz="2000" smtClean="0">
                <a:latin typeface="Arial" charset="0"/>
              </a:rPr>
              <a:t>What action do we take?  How do we measure the impact of that action?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1927225" y="2147888"/>
            <a:ext cx="562927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Data Collection / Preprocessing / Integration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2413000" y="3870325"/>
            <a:ext cx="467995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Analysis Tools, OLAP, Data Mining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3983038" y="5672138"/>
            <a:ext cx="1411287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E-Metrics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FF575A-DF49-4C07-AFD4-9606BF995A78}" type="slidenum">
              <a:rPr lang="en-US" smtClean="0"/>
              <a:pPr/>
              <a:t>46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77888"/>
          </a:xfrm>
        </p:spPr>
        <p:txBody>
          <a:bodyPr/>
          <a:lstStyle/>
          <a:p>
            <a:r>
              <a:rPr lang="en-US" smtClean="0"/>
              <a:t>Using Analytics for E-Business Management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735138"/>
            <a:ext cx="8074025" cy="4360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Navigation Calibration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Calculating Content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Popularity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Freshness 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Stickiness / Slipperiness / Leakage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Stimulus - Inducement</a:t>
            </a:r>
            <a:endParaRPr lang="en-US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Conversion Quotient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Interaction Computation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Customer Service Assessment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Customer Experience Evaluation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Branding</a:t>
            </a:r>
          </a:p>
        </p:txBody>
      </p:sp>
      <p:grpSp>
        <p:nvGrpSpPr>
          <p:cNvPr id="62469" name="Group 9"/>
          <p:cNvGrpSpPr>
            <a:grpSpLocks/>
          </p:cNvGrpSpPr>
          <p:nvPr/>
        </p:nvGrpSpPr>
        <p:grpSpPr bwMode="auto">
          <a:xfrm>
            <a:off x="3132138" y="2806700"/>
            <a:ext cx="2033587" cy="517525"/>
            <a:chOff x="2377" y="1733"/>
            <a:chExt cx="1281" cy="326"/>
          </a:xfrm>
        </p:grpSpPr>
        <p:sp>
          <p:nvSpPr>
            <p:cNvPr id="62471" name="Text Box 5"/>
            <p:cNvSpPr txBox="1">
              <a:spLocks noChangeArrowheads="1"/>
            </p:cNvSpPr>
            <p:nvPr/>
          </p:nvSpPr>
          <p:spPr bwMode="auto">
            <a:xfrm>
              <a:off x="2377" y="1733"/>
              <a:ext cx="94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Refresh rate</a:t>
              </a:r>
            </a:p>
            <a:p>
              <a:pPr algn="ctr"/>
              <a:r>
                <a:rPr lang="en-US" sz="1400" b="1">
                  <a:latin typeface="Arial" charset="0"/>
                </a:rPr>
                <a:t>Visit Frequency</a:t>
              </a:r>
            </a:p>
          </p:txBody>
        </p:sp>
        <p:sp>
          <p:nvSpPr>
            <p:cNvPr id="62472" name="Line 6"/>
            <p:cNvSpPr>
              <a:spLocks noChangeShapeType="1"/>
            </p:cNvSpPr>
            <p:nvPr/>
          </p:nvSpPr>
          <p:spPr bwMode="auto">
            <a:xfrm>
              <a:off x="2412" y="1890"/>
              <a:ext cx="891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Text Box 7"/>
            <p:cNvSpPr txBox="1">
              <a:spLocks noChangeArrowheads="1"/>
            </p:cNvSpPr>
            <p:nvPr/>
          </p:nvSpPr>
          <p:spPr bwMode="auto">
            <a:xfrm>
              <a:off x="3285" y="1795"/>
              <a:ext cx="3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&lt; 1 ?</a:t>
              </a:r>
            </a:p>
          </p:txBody>
        </p:sp>
      </p:grpSp>
      <p:sp>
        <p:nvSpPr>
          <p:cNvPr id="62470" name="Line 10"/>
          <p:cNvSpPr>
            <a:spLocks noChangeShapeType="1"/>
          </p:cNvSpPr>
          <p:nvPr/>
        </p:nvSpPr>
        <p:spPr bwMode="auto">
          <a:xfrm>
            <a:off x="2633663" y="3081338"/>
            <a:ext cx="43021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83BBDC-8AF4-47AC-A677-F7CA3F869250}" type="slidenum">
              <a:rPr lang="en-US" smtClean="0"/>
              <a:pPr/>
              <a:t>47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69300" cy="609600"/>
          </a:xfrm>
        </p:spPr>
        <p:txBody>
          <a:bodyPr/>
          <a:lstStyle/>
          <a:p>
            <a:r>
              <a:rPr lang="en-US" sz="3200" smtClean="0"/>
              <a:t>Web Usage and E-Business Analytics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300" y="2482850"/>
            <a:ext cx="7200900" cy="36131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100" smtClean="0"/>
              <a:t>Session Analysis</a:t>
            </a:r>
          </a:p>
          <a:p>
            <a:pPr>
              <a:lnSpc>
                <a:spcPct val="110000"/>
              </a:lnSpc>
            </a:pPr>
            <a:r>
              <a:rPr lang="en-US" sz="3100" smtClean="0"/>
              <a:t>Static Aggregation and Statistics</a:t>
            </a:r>
          </a:p>
          <a:p>
            <a:pPr>
              <a:lnSpc>
                <a:spcPct val="110000"/>
              </a:lnSpc>
            </a:pPr>
            <a:r>
              <a:rPr lang="en-US" sz="3100" smtClean="0"/>
              <a:t>OLAP</a:t>
            </a:r>
          </a:p>
          <a:p>
            <a:pPr>
              <a:lnSpc>
                <a:spcPct val="110000"/>
              </a:lnSpc>
            </a:pPr>
            <a:r>
              <a:rPr lang="en-US" sz="3100" smtClean="0"/>
              <a:t>Data Mining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328738" y="1598613"/>
            <a:ext cx="4992687" cy="5889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/>
              <a:t>Different Levels of Analysis</a:t>
            </a:r>
          </a:p>
        </p:txBody>
      </p:sp>
    </p:spTree>
  </p:cSld>
  <p:clrMapOvr>
    <a:masterClrMapping/>
  </p:clrMapOvr>
  <p:transition>
    <p:cover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6D79B0-1FEC-4ED0-A73C-DC3D65A42366}" type="slidenum">
              <a:rPr lang="en-US" smtClean="0"/>
              <a:pPr/>
              <a:t>48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77800"/>
            <a:ext cx="7772400" cy="1143000"/>
          </a:xfrm>
        </p:spPr>
        <p:txBody>
          <a:bodyPr/>
          <a:lstStyle/>
          <a:p>
            <a:r>
              <a:rPr lang="en-US" smtClean="0"/>
              <a:t>Session Analysis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320800"/>
            <a:ext cx="7772400" cy="4800600"/>
          </a:xfrm>
        </p:spPr>
        <p:txBody>
          <a:bodyPr/>
          <a:lstStyle/>
          <a:p>
            <a:r>
              <a:rPr lang="en-US" sz="2400" smtClean="0"/>
              <a:t>Simplest form of analysis: examine individual or groups of server sessions and e-commerce data.</a:t>
            </a:r>
          </a:p>
          <a:p>
            <a:endParaRPr lang="en-US" sz="2400" smtClean="0"/>
          </a:p>
          <a:p>
            <a:r>
              <a:rPr lang="en-US" sz="2400" smtClean="0"/>
              <a:t>Advantages:</a:t>
            </a:r>
          </a:p>
          <a:p>
            <a:pPr lvl="1"/>
            <a:r>
              <a:rPr lang="en-US" smtClean="0"/>
              <a:t>Gain insight into typical customer behaviors.</a:t>
            </a:r>
          </a:p>
          <a:p>
            <a:pPr lvl="1"/>
            <a:r>
              <a:rPr lang="en-US" smtClean="0"/>
              <a:t>Trace specific problems with the site.</a:t>
            </a:r>
          </a:p>
          <a:p>
            <a:pPr lvl="1"/>
            <a:endParaRPr lang="en-US" smtClean="0"/>
          </a:p>
          <a:p>
            <a:r>
              <a:rPr lang="en-US" smtClean="0"/>
              <a:t>Drawbacks:</a:t>
            </a:r>
          </a:p>
          <a:p>
            <a:pPr lvl="1"/>
            <a:r>
              <a:rPr lang="en-US" smtClean="0"/>
              <a:t>LOTS of data.</a:t>
            </a:r>
          </a:p>
          <a:p>
            <a:pPr lvl="1"/>
            <a:r>
              <a:rPr lang="en-US" smtClean="0"/>
              <a:t>Difficult to generalize.</a:t>
            </a:r>
          </a:p>
        </p:txBody>
      </p:sp>
    </p:spTree>
  </p:cSld>
  <p:clrMapOvr>
    <a:masterClrMapping/>
  </p:clrMapOvr>
  <p:transition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E46BE-735A-4927-9009-F0AC09822CFB}" type="slidenum">
              <a:rPr lang="en-US" smtClean="0"/>
              <a:pPr/>
              <a:t>49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mtClean="0"/>
              <a:t>Static Aggregation (Reports)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6000"/>
            <a:ext cx="8229600" cy="3683000"/>
          </a:xfrm>
        </p:spPr>
        <p:txBody>
          <a:bodyPr/>
          <a:lstStyle/>
          <a:p>
            <a:r>
              <a:rPr lang="en-US" smtClean="0"/>
              <a:t>Most common form of analysis.</a:t>
            </a:r>
          </a:p>
          <a:p>
            <a:r>
              <a:rPr lang="en-US" smtClean="0"/>
              <a:t>Data is aggregated by predetermined units such as days or sessions.</a:t>
            </a:r>
          </a:p>
          <a:p>
            <a:r>
              <a:rPr lang="en-US" smtClean="0"/>
              <a:t>Generally gives most “bang for the buck.”</a:t>
            </a:r>
            <a:endParaRPr lang="en-US" sz="800" smtClean="0"/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Gives quick overview of how a site is being used.</a:t>
            </a:r>
          </a:p>
          <a:p>
            <a:pPr lvl="1"/>
            <a:r>
              <a:rPr lang="en-US" smtClean="0"/>
              <a:t>Minimal disk space or processing power required.</a:t>
            </a:r>
          </a:p>
          <a:p>
            <a:r>
              <a:rPr lang="en-US" smtClean="0"/>
              <a:t>Drawbacks:</a:t>
            </a:r>
          </a:p>
          <a:p>
            <a:pPr lvl="1"/>
            <a:r>
              <a:rPr lang="en-US" smtClean="0"/>
              <a:t>No ability to “dig deeper” into the data.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65200" y="4584700"/>
          <a:ext cx="6629400" cy="1630363"/>
        </p:xfrm>
        <a:graphic>
          <a:graphicData uri="http://schemas.openxmlformats.org/presentationml/2006/ole">
            <p:oleObj spid="_x0000_s3074" name="Worksheet" r:id="rId4" imgW="3410407" imgH="838505" progId="Excel.Sheet.8">
              <p:embed/>
            </p:oleObj>
          </a:graphicData>
        </a:graphic>
      </p:graphicFrame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3556000" y="64452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39A0250-2A1A-4E52-8985-704F89907E9F}" type="slidenum">
              <a:rPr lang="en-US" sz="1200" b="1">
                <a:solidFill>
                  <a:schemeClr val="accent2"/>
                </a:solidFill>
              </a:rPr>
              <a:pPr algn="ctr"/>
              <a:t>5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Data Mining’s Virtuous Cycle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143000"/>
            <a:ext cx="7010400" cy="4953000"/>
          </a:xfrm>
        </p:spPr>
        <p:txBody>
          <a:bodyPr/>
          <a:lstStyle/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smtClean="0"/>
              <a:t>Identifying the business problem*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Mining data to transform it into actionable information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smtClean="0"/>
              <a:t>Acting on the information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smtClean="0"/>
              <a:t>Measuring the results</a:t>
            </a:r>
          </a:p>
        </p:txBody>
      </p:sp>
      <p:pic>
        <p:nvPicPr>
          <p:cNvPr id="22533" name="Picture 4" descr="j0283803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7400" y="1443038"/>
            <a:ext cx="647700" cy="698500"/>
          </a:xfrm>
          <a:noFill/>
        </p:spPr>
      </p:pic>
      <p:pic>
        <p:nvPicPr>
          <p:cNvPr id="22534" name="Picture 5" descr="j019953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100" y="2344738"/>
            <a:ext cx="1014413" cy="877887"/>
          </a:xfrm>
          <a:noFill/>
        </p:spPr>
      </p:pic>
      <p:pic>
        <p:nvPicPr>
          <p:cNvPr id="22535" name="Picture 6" descr="j02000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" y="3463925"/>
            <a:ext cx="838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j02341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4518025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000125" y="5624513"/>
            <a:ext cx="550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* Textbook interchanges “problem” with “opportunity”</a:t>
            </a:r>
          </a:p>
        </p:txBody>
      </p:sp>
      <p:pic>
        <p:nvPicPr>
          <p:cNvPr id="22538" name="Picture 9" descr="vot1y2rr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9900" y="4114800"/>
            <a:ext cx="8588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6311900" y="46228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8445500" y="1397000"/>
            <a:ext cx="304800" cy="2362200"/>
          </a:xfrm>
          <a:prstGeom prst="up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6EA79A-B037-4372-805E-81CEF8A74B28}" type="slidenum">
              <a:rPr lang="en-US" smtClean="0"/>
              <a:pPr/>
              <a:t>50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Analytical Processing (OLAP)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Allows changes to aggregation level for multiple dimensions.</a:t>
            </a:r>
          </a:p>
          <a:p>
            <a:r>
              <a:rPr lang="en-US" smtClean="0"/>
              <a:t>Generally associated with a Data Warehouse.</a:t>
            </a:r>
          </a:p>
          <a:p>
            <a:r>
              <a:rPr lang="en-US" smtClean="0"/>
              <a:t>Advantages &amp; Drawbacks</a:t>
            </a:r>
          </a:p>
          <a:p>
            <a:pPr lvl="1"/>
            <a:r>
              <a:rPr lang="en-US" smtClean="0"/>
              <a:t>Very flexible</a:t>
            </a:r>
          </a:p>
          <a:p>
            <a:pPr lvl="1"/>
            <a:r>
              <a:rPr lang="en-US" smtClean="0"/>
              <a:t>Requires significantly more resources than static reporting.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68400" y="3200400"/>
          <a:ext cx="6553200" cy="989013"/>
        </p:xfrm>
        <a:graphic>
          <a:graphicData uri="http://schemas.openxmlformats.org/presentationml/2006/ole">
            <p:oleObj spid="_x0000_s4098" name="Worksheet" r:id="rId4" imgW="3410407" imgH="514807" progId="Excel.Sheet.8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143000" y="4368800"/>
          <a:ext cx="6477000" cy="1900238"/>
        </p:xfrm>
        <a:graphic>
          <a:graphicData uri="http://schemas.openxmlformats.org/presentationml/2006/ole">
            <p:oleObj spid="_x0000_s4099" name="Worksheet" r:id="rId5" imgW="3410407" imgH="1000354" progId="Excel.Sheet.8">
              <p:embed/>
            </p:oleObj>
          </a:graphicData>
        </a:graphic>
      </p:graphicFrame>
    </p:spTree>
  </p:cSld>
  <p:clrMapOvr>
    <a:masterClrMapping/>
  </p:clrMapOvr>
  <p:transition>
    <p:cover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Mining: Going Deeper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37150"/>
          </a:xfrm>
        </p:spPr>
        <p:txBody>
          <a:bodyPr/>
          <a:lstStyle/>
          <a:p>
            <a:r>
              <a:rPr lang="en-US" smtClean="0"/>
              <a:t>Frequent Itemsets and Association Rules</a:t>
            </a:r>
          </a:p>
          <a:p>
            <a:pPr lvl="1"/>
            <a:r>
              <a:rPr lang="en-US" sz="1600" smtClean="0"/>
              <a:t>The “Donkey Kong Video Game” and “Stainless Steel Flatware Set” product pages are accessed together in 1.2% of the sessions.</a:t>
            </a:r>
          </a:p>
          <a:p>
            <a:pPr lvl="1"/>
            <a:r>
              <a:rPr lang="en-US" sz="1600" smtClean="0"/>
              <a:t>When the “Shopping Cart Page” is accessed in a session, “Home Page” is also accessed 90% of the time.</a:t>
            </a:r>
          </a:p>
          <a:p>
            <a:pPr lvl="1"/>
            <a:r>
              <a:rPr lang="en-US" sz="1600" smtClean="0"/>
              <a:t>When the “Stainless Steel Flatware Set” product page is accessed in a session, the “Donkey Kong Video” page is also accessed 5% of the time.</a:t>
            </a:r>
          </a:p>
          <a:p>
            <a:pPr lvl="1"/>
            <a:r>
              <a:rPr lang="en-US" sz="1600" smtClean="0"/>
              <a:t>30% of clients who accessed /special-offer.html, placed an online order in /products/software/</a:t>
            </a:r>
          </a:p>
          <a:p>
            <a:r>
              <a:rPr lang="en-US" smtClean="0"/>
              <a:t>Sequential Patterns</a:t>
            </a:r>
          </a:p>
          <a:p>
            <a:pPr lvl="1"/>
            <a:r>
              <a:rPr lang="en-US" sz="1600" smtClean="0"/>
              <a:t>Add an extra dimension to frequent itemsets and association rules - time</a:t>
            </a:r>
          </a:p>
          <a:p>
            <a:pPr lvl="2"/>
            <a:r>
              <a:rPr lang="en-US" smtClean="0"/>
              <a:t>“x% of the time, when AB appears in a transaction, C appears within z transactions”)</a:t>
            </a:r>
          </a:p>
          <a:p>
            <a:pPr lvl="1"/>
            <a:r>
              <a:rPr lang="en-US" sz="1600" smtClean="0"/>
              <a:t>40% of people who bought the book “How to cheat IRS” booked a flight to South America 6 months later</a:t>
            </a:r>
          </a:p>
          <a:p>
            <a:pPr lvl="1"/>
            <a:r>
              <a:rPr lang="en-US" sz="1600" smtClean="0"/>
              <a:t>The “Video Game Caddy” page view is accessed after the “Donkey Kong Video Game” page view 50% of the time. This occurs in 1% of the sessions.</a:t>
            </a:r>
          </a:p>
          <a:p>
            <a:pPr lvl="1"/>
            <a:r>
              <a:rPr lang="en-US" sz="1600" smtClean="0"/>
              <a:t>15% of visitors followed the path  home &gt; * &gt; software &gt; * &gt; shopping cart &gt; checkout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45C0DC-B056-4A5E-AA66-F098E90677C9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ransition>
    <p:cover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Mining: Going Deeper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Clustering: Content-Based or Usage-Based</a:t>
            </a:r>
          </a:p>
          <a:p>
            <a:pPr lvl="1"/>
            <a:r>
              <a:rPr lang="en-US" smtClean="0"/>
              <a:t>Customer/visitor segmentation</a:t>
            </a:r>
          </a:p>
          <a:p>
            <a:pPr lvl="1"/>
            <a:r>
              <a:rPr lang="en-US" smtClean="0"/>
              <a:t>Categorization of pages and products</a:t>
            </a:r>
          </a:p>
          <a:p>
            <a:pPr lvl="1"/>
            <a:endParaRPr lang="en-US" smtClean="0"/>
          </a:p>
          <a:p>
            <a:r>
              <a:rPr lang="en-US" smtClean="0"/>
              <a:t>Classification</a:t>
            </a:r>
          </a:p>
          <a:p>
            <a:pPr lvl="1"/>
            <a:r>
              <a:rPr lang="en-US" smtClean="0"/>
              <a:t>Classifying users into behavioral groups (browser, likely to purchase, loyal customer, etc.)</a:t>
            </a:r>
          </a:p>
          <a:p>
            <a:pPr lvl="1"/>
            <a:r>
              <a:rPr lang="en-US" smtClean="0"/>
              <a:t>Examples:</a:t>
            </a:r>
          </a:p>
          <a:p>
            <a:pPr lvl="2"/>
            <a:r>
              <a:rPr lang="en-US" smtClean="0"/>
              <a:t>Cusotmers who access Video Game Product pages, have income of 50K+, and have 1 or more children, should get a banner ad for Xbox in their next visit.</a:t>
            </a:r>
          </a:p>
          <a:p>
            <a:pPr lvl="2"/>
            <a:r>
              <a:rPr lang="en-US" smtClean="0"/>
              <a:t>Customers who make at least 4 purchases in one year should be categorized as “loyal”</a:t>
            </a:r>
          </a:p>
          <a:p>
            <a:pPr lvl="2"/>
            <a:r>
              <a:rPr lang="en-US" smtClean="0"/>
              <a:t>Load applicants in 45K-60K income range, low debt, and good-excellent credit should be approved for a new mortgage.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357838-A83F-4105-83C8-F5591DB2B8E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ransition>
    <p:cover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73B5D4-C954-4360-8602-3E6D4AC764E7}" type="slidenum">
              <a:rPr lang="en-US" smtClean="0"/>
              <a:pPr/>
              <a:t>53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Example: Path Analysis for Ecommerce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349500" y="1612900"/>
            <a:ext cx="1066800" cy="512763"/>
          </a:xfrm>
          <a:prstGeom prst="rect">
            <a:avLst/>
          </a:prstGeom>
          <a:solidFill>
            <a:srgbClr val="EAF4F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Arial" charset="0"/>
              </a:rPr>
              <a:t>Visit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596900" y="2755900"/>
            <a:ext cx="3048000" cy="1425575"/>
          </a:xfrm>
          <a:prstGeom prst="rect">
            <a:avLst/>
          </a:prstGeom>
          <a:solidFill>
            <a:srgbClr val="EAF4F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Arial" charset="0"/>
              </a:rPr>
              <a:t>Search</a:t>
            </a:r>
            <a:br>
              <a:rPr lang="en-US" sz="2800" b="1">
                <a:solidFill>
                  <a:srgbClr val="990000"/>
                </a:solidFill>
                <a:latin typeface="Arial" charset="0"/>
              </a:rPr>
            </a:br>
            <a:r>
              <a:rPr lang="en-US" b="1">
                <a:solidFill>
                  <a:srgbClr val="990000"/>
                </a:solidFill>
                <a:latin typeface="Arial" charset="0"/>
              </a:rPr>
              <a:t>(64% successful)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864100" y="2451100"/>
            <a:ext cx="3810000" cy="1244600"/>
          </a:xfrm>
          <a:prstGeom prst="rect">
            <a:avLst/>
          </a:prstGeom>
          <a:solidFill>
            <a:srgbClr val="EAF4F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Arial" charset="0"/>
              </a:rPr>
              <a:t>No Search</a:t>
            </a:r>
            <a:r>
              <a:rPr lang="en-US" b="1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b="1">
                <a:solidFill>
                  <a:srgbClr val="990000"/>
                </a:solidFill>
                <a:latin typeface="Arial" charset="0"/>
              </a:rPr>
            </a:br>
            <a:r>
              <a:rPr lang="en-US" sz="2000" b="1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sz="2000" b="1">
                <a:solidFill>
                  <a:srgbClr val="990000"/>
                </a:solidFill>
                <a:latin typeface="Arial" charset="0"/>
              </a:rPr>
            </a:br>
            <a:endParaRPr lang="en-US" sz="2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49300" y="4660900"/>
            <a:ext cx="3124200" cy="1304925"/>
          </a:xfrm>
          <a:prstGeom prst="rect">
            <a:avLst/>
          </a:prstGeom>
          <a:solidFill>
            <a:srgbClr val="EAF4F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Last Search Succeeded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99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5016500" y="4356100"/>
            <a:ext cx="3048000" cy="1304925"/>
          </a:xfrm>
          <a:prstGeom prst="rect">
            <a:avLst/>
          </a:prstGeom>
          <a:solidFill>
            <a:srgbClr val="EAF4F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  <a:latin typeface="Arial" charset="0"/>
              </a:rPr>
              <a:t>Last Search Failed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99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flipH="1">
            <a:off x="2044700" y="2146300"/>
            <a:ext cx="838200" cy="5334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73152" tIns="36576" rIns="73152" bIns="36576">
            <a:spAutoFit/>
          </a:bodyPr>
          <a:lstStyle/>
          <a:p>
            <a:endParaRPr lang="en-US"/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2882900" y="2146300"/>
            <a:ext cx="1905000" cy="304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73152" tIns="36576" rIns="73152" bIns="36576">
            <a:spAutoFit/>
          </a:bodyPr>
          <a:lstStyle/>
          <a:p>
            <a:endParaRPr lang="en-US"/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1663700" y="2146300"/>
            <a:ext cx="1524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10%</a:t>
            </a:r>
          </a:p>
        </p:txBody>
      </p: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3797300" y="1917700"/>
            <a:ext cx="1524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90%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6900" y="3213100"/>
            <a:ext cx="8077200" cy="817563"/>
            <a:chOff x="144" y="2208"/>
            <a:chExt cx="5088" cy="515"/>
          </a:xfrm>
        </p:grpSpPr>
        <p:sp>
          <p:nvSpPr>
            <p:cNvPr id="67605" name="Text Box 13"/>
            <p:cNvSpPr txBox="1">
              <a:spLocks noChangeArrowheads="1"/>
            </p:cNvSpPr>
            <p:nvPr/>
          </p:nvSpPr>
          <p:spPr bwMode="auto">
            <a:xfrm>
              <a:off x="144" y="2496"/>
              <a:ext cx="1920" cy="227"/>
            </a:xfrm>
            <a:prstGeom prst="rect">
              <a:avLst/>
            </a:prstGeom>
            <a:solidFill>
              <a:srgbClr val="EAF4F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Avg sale per visit: 2.2X</a:t>
              </a:r>
            </a:p>
          </p:txBody>
        </p:sp>
        <p:sp>
          <p:nvSpPr>
            <p:cNvPr id="67606" name="Text Box 14"/>
            <p:cNvSpPr txBox="1">
              <a:spLocks noChangeArrowheads="1"/>
            </p:cNvSpPr>
            <p:nvPr/>
          </p:nvSpPr>
          <p:spPr bwMode="auto">
            <a:xfrm>
              <a:off x="2832" y="2208"/>
              <a:ext cx="2400" cy="227"/>
            </a:xfrm>
            <a:prstGeom prst="rect">
              <a:avLst/>
            </a:prstGeom>
            <a:solidFill>
              <a:srgbClr val="EAF4F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Avg sale per visit: $X</a:t>
              </a:r>
            </a:p>
          </p:txBody>
        </p:sp>
      </p:grp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2425700" y="4203700"/>
            <a:ext cx="2514600" cy="381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73152" tIns="36576" rIns="73152" bIns="36576">
            <a:spAutoFit/>
          </a:bodyPr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49300" y="5194300"/>
            <a:ext cx="7315200" cy="588963"/>
            <a:chOff x="240" y="3456"/>
            <a:chExt cx="4608" cy="371"/>
          </a:xfrm>
        </p:grpSpPr>
        <p:sp>
          <p:nvSpPr>
            <p:cNvPr id="67603" name="Text Box 17"/>
            <p:cNvSpPr txBox="1">
              <a:spLocks noChangeArrowheads="1"/>
            </p:cNvSpPr>
            <p:nvPr/>
          </p:nvSpPr>
          <p:spPr bwMode="auto">
            <a:xfrm>
              <a:off x="240" y="3600"/>
              <a:ext cx="1968" cy="227"/>
            </a:xfrm>
            <a:prstGeom prst="rect">
              <a:avLst/>
            </a:prstGeom>
            <a:solidFill>
              <a:srgbClr val="EAF4F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Avg sale per visit: 2.8X</a:t>
              </a:r>
            </a:p>
          </p:txBody>
        </p:sp>
        <p:sp>
          <p:nvSpPr>
            <p:cNvPr id="67604" name="Text Box 18"/>
            <p:cNvSpPr txBox="1">
              <a:spLocks noChangeArrowheads="1"/>
            </p:cNvSpPr>
            <p:nvPr/>
          </p:nvSpPr>
          <p:spPr bwMode="auto">
            <a:xfrm>
              <a:off x="2928" y="3456"/>
              <a:ext cx="1920" cy="227"/>
            </a:xfrm>
            <a:prstGeom prst="rect">
              <a:avLst/>
            </a:prstGeom>
            <a:solidFill>
              <a:srgbClr val="EAF4F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Avg sale per visit: 0.9X</a:t>
              </a:r>
            </a:p>
          </p:txBody>
        </p:sp>
      </p:grpSp>
      <p:sp>
        <p:nvSpPr>
          <p:cNvPr id="67600" name="Line 19"/>
          <p:cNvSpPr>
            <a:spLocks noChangeShapeType="1"/>
          </p:cNvSpPr>
          <p:nvPr/>
        </p:nvSpPr>
        <p:spPr bwMode="auto">
          <a:xfrm flipH="1">
            <a:off x="1968500" y="4203700"/>
            <a:ext cx="457200" cy="4572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73152" tIns="36576" rIns="73152" bIns="36576">
            <a:spAutoFit/>
          </a:bodyPr>
          <a:lstStyle/>
          <a:p>
            <a:endParaRPr lang="en-US"/>
          </a:p>
        </p:txBody>
      </p:sp>
      <p:sp>
        <p:nvSpPr>
          <p:cNvPr id="67601" name="Text Box 20"/>
          <p:cNvSpPr txBox="1">
            <a:spLocks noChangeArrowheads="1"/>
          </p:cNvSpPr>
          <p:nvPr/>
        </p:nvSpPr>
        <p:spPr bwMode="auto">
          <a:xfrm>
            <a:off x="1435100" y="4203700"/>
            <a:ext cx="1524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70%</a:t>
            </a:r>
          </a:p>
        </p:txBody>
      </p:sp>
      <p:sp>
        <p:nvSpPr>
          <p:cNvPr id="67602" name="Text Box 21"/>
          <p:cNvSpPr txBox="1">
            <a:spLocks noChangeArrowheads="1"/>
          </p:cNvSpPr>
          <p:nvPr/>
        </p:nvSpPr>
        <p:spPr bwMode="auto">
          <a:xfrm>
            <a:off x="3797300" y="4051300"/>
            <a:ext cx="15240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152" tIns="36576" rIns="73152" bIns="3657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30%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967B3-474A-4EA5-8BB1-C23980B40990}" type="slidenum">
              <a:rPr lang="en-US" smtClean="0"/>
              <a:pPr/>
              <a:t>54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Example: Association Analysis for Ecommerce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10200"/>
            <a:ext cx="8705850" cy="876300"/>
          </a:xfrm>
          <a:noFill/>
        </p:spPr>
        <p:txBody>
          <a:bodyPr lIns="82124" tIns="41061" rIns="82124" bIns="41061"/>
          <a:lstStyle/>
          <a:p>
            <a:pPr marL="288925" indent="-288925" defTabSz="814388"/>
            <a:r>
              <a:rPr lang="en-US" sz="1400" smtClean="0">
                <a:solidFill>
                  <a:srgbClr val="000099"/>
                </a:solidFill>
              </a:rPr>
              <a:t>Confidence: 41% who purchased Fully Reversible Mats also purchased Egyptian Cotton Towels</a:t>
            </a:r>
          </a:p>
          <a:p>
            <a:pPr marL="288925" indent="-288925" defTabSz="814388"/>
            <a:r>
              <a:rPr lang="en-US" sz="1400" smtClean="0">
                <a:solidFill>
                  <a:srgbClr val="000099"/>
                </a:solidFill>
              </a:rPr>
              <a:t>Lift: People who purchased Fully Reversible Mats were 456 times more likely to purchase the Egyptian Cotton Towels compared to the general population</a:t>
            </a: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152400" y="1168400"/>
            <a:ext cx="8839200" cy="3657600"/>
            <a:chOff x="96" y="1008"/>
            <a:chExt cx="5568" cy="2304"/>
          </a:xfrm>
        </p:grpSpPr>
        <p:sp>
          <p:nvSpPr>
            <p:cNvPr id="68621" name="Text Box 5"/>
            <p:cNvSpPr txBox="1">
              <a:spLocks noChangeArrowheads="1"/>
            </p:cNvSpPr>
            <p:nvPr/>
          </p:nvSpPr>
          <p:spPr bwMode="auto">
            <a:xfrm>
              <a:off x="816" y="1296"/>
              <a:ext cx="697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3152" tIns="36576" rIns="73152" bIns="36576">
              <a:spAutoFit/>
            </a:bodyPr>
            <a:lstStyle/>
            <a:p>
              <a:r>
                <a:rPr lang="en-US" sz="2000" b="1">
                  <a:latin typeface="Arial" charset="0"/>
                </a:rPr>
                <a:t>Product</a:t>
              </a:r>
            </a:p>
          </p:txBody>
        </p:sp>
        <p:sp>
          <p:nvSpPr>
            <p:cNvPr id="68622" name="Text Box 6"/>
            <p:cNvSpPr txBox="1">
              <a:spLocks noChangeArrowheads="1"/>
            </p:cNvSpPr>
            <p:nvPr/>
          </p:nvSpPr>
          <p:spPr bwMode="auto">
            <a:xfrm>
              <a:off x="2160" y="1296"/>
              <a:ext cx="999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3152" tIns="36576" rIns="73152" bIns="36576">
              <a:spAutoFit/>
            </a:bodyPr>
            <a:lstStyle/>
            <a:p>
              <a:r>
                <a:rPr lang="en-US" sz="2000" b="1">
                  <a:latin typeface="Arial" charset="0"/>
                </a:rPr>
                <a:t>Association</a:t>
              </a:r>
            </a:p>
          </p:txBody>
        </p:sp>
        <p:sp>
          <p:nvSpPr>
            <p:cNvPr id="68623" name="Text Box 7"/>
            <p:cNvSpPr txBox="1">
              <a:spLocks noChangeArrowheads="1"/>
            </p:cNvSpPr>
            <p:nvPr/>
          </p:nvSpPr>
          <p:spPr bwMode="auto">
            <a:xfrm>
              <a:off x="3360" y="1296"/>
              <a:ext cx="1198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r>
                <a:rPr lang="en-US" sz="1600" b="1">
                  <a:latin typeface="Arial" charset="0"/>
                </a:rPr>
                <a:t>Lift     Confidence</a:t>
              </a:r>
            </a:p>
          </p:txBody>
        </p:sp>
        <p:sp>
          <p:nvSpPr>
            <p:cNvPr id="68624" name="Line 8"/>
            <p:cNvSpPr>
              <a:spLocks noChangeShapeType="1"/>
            </p:cNvSpPr>
            <p:nvPr/>
          </p:nvSpPr>
          <p:spPr bwMode="auto">
            <a:xfrm>
              <a:off x="192" y="1536"/>
              <a:ext cx="532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73152" tIns="36576" rIns="73152" bIns="36576">
              <a:spAutoFit/>
            </a:bodyPr>
            <a:lstStyle/>
            <a:p>
              <a:endParaRPr lang="en-US"/>
            </a:p>
          </p:txBody>
        </p:sp>
        <p:sp>
          <p:nvSpPr>
            <p:cNvPr id="68625" name="Text Box 9"/>
            <p:cNvSpPr txBox="1">
              <a:spLocks noChangeArrowheads="1"/>
            </p:cNvSpPr>
            <p:nvPr/>
          </p:nvSpPr>
          <p:spPr bwMode="auto">
            <a:xfrm>
              <a:off x="4560" y="1008"/>
              <a:ext cx="1056" cy="5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3152" tIns="36576" rIns="73152" bIns="36576">
              <a:spAutoFit/>
            </a:bodyPr>
            <a:lstStyle/>
            <a:p>
              <a:r>
                <a:rPr lang="en-US" sz="1600" b="1">
                  <a:latin typeface="Arial" charset="0"/>
                </a:rPr>
                <a:t>Website</a:t>
              </a:r>
            </a:p>
            <a:p>
              <a:r>
                <a:rPr lang="en-US" sz="1600" b="1">
                  <a:latin typeface="Arial" charset="0"/>
                </a:rPr>
                <a:t>Recommended Products</a:t>
              </a:r>
            </a:p>
          </p:txBody>
        </p:sp>
        <p:grpSp>
          <p:nvGrpSpPr>
            <p:cNvPr id="68626" name="Group 10"/>
            <p:cNvGrpSpPr>
              <a:grpSpLocks/>
            </p:cNvGrpSpPr>
            <p:nvPr/>
          </p:nvGrpSpPr>
          <p:grpSpPr bwMode="auto">
            <a:xfrm>
              <a:off x="144" y="1584"/>
              <a:ext cx="5472" cy="816"/>
              <a:chOff x="144" y="1200"/>
              <a:chExt cx="5472" cy="816"/>
            </a:xfrm>
          </p:grpSpPr>
          <p:pic>
            <p:nvPicPr>
              <p:cNvPr id="68635" name="Picture 11" descr="02aw_8617_upx_1f2d0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4" y="1200"/>
                <a:ext cx="67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36" name="Picture 12" descr="02aw_8614_det_1de3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64" y="1296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37" name="Text Box 13"/>
              <p:cNvSpPr txBox="1">
                <a:spLocks noChangeArrowheads="1"/>
              </p:cNvSpPr>
              <p:nvPr/>
            </p:nvSpPr>
            <p:spPr bwMode="auto">
              <a:xfrm>
                <a:off x="4272" y="1536"/>
                <a:ext cx="432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3152" tIns="36576" rIns="73152" bIns="36576">
                <a:spAutoFit/>
              </a:bodyPr>
              <a:lstStyle/>
              <a:p>
                <a:r>
                  <a:rPr lang="en-US" sz="1000" b="1">
                    <a:latin typeface="Arial" charset="0"/>
                  </a:rPr>
                  <a:t>J Jasper Towels</a:t>
                </a:r>
              </a:p>
            </p:txBody>
          </p:sp>
          <p:sp>
            <p:nvSpPr>
              <p:cNvPr id="68638" name="Text Box 14"/>
              <p:cNvSpPr txBox="1">
                <a:spLocks noChangeArrowheads="1"/>
              </p:cNvSpPr>
              <p:nvPr/>
            </p:nvSpPr>
            <p:spPr bwMode="auto">
              <a:xfrm>
                <a:off x="144" y="1536"/>
                <a:ext cx="576" cy="3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Fully</a:t>
                </a:r>
              </a:p>
              <a:p>
                <a:r>
                  <a:rPr lang="en-US" sz="1200" b="1">
                    <a:latin typeface="Arial" charset="0"/>
                  </a:rPr>
                  <a:t>Reversible</a:t>
                </a:r>
              </a:p>
              <a:p>
                <a:r>
                  <a:rPr lang="en-US" sz="1200" b="1">
                    <a:latin typeface="Arial" charset="0"/>
                  </a:rPr>
                  <a:t>Mats</a:t>
                </a:r>
              </a:p>
            </p:txBody>
          </p:sp>
          <p:sp>
            <p:nvSpPr>
              <p:cNvPr id="68639" name="Text Box 15"/>
              <p:cNvSpPr txBox="1">
                <a:spLocks noChangeArrowheads="1"/>
              </p:cNvSpPr>
              <p:nvPr/>
            </p:nvSpPr>
            <p:spPr bwMode="auto">
              <a:xfrm>
                <a:off x="3408" y="1632"/>
                <a:ext cx="685" cy="1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456         41%</a:t>
                </a:r>
              </a:p>
            </p:txBody>
          </p:sp>
          <p:pic>
            <p:nvPicPr>
              <p:cNvPr id="68640" name="Picture 16" descr="ip1407_01aw_det_1f5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52" y="1296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41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536"/>
                <a:ext cx="768" cy="3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Egyptian Cotton</a:t>
                </a:r>
              </a:p>
              <a:p>
                <a:r>
                  <a:rPr lang="en-US" sz="1200" b="1">
                    <a:latin typeface="Arial" charset="0"/>
                  </a:rPr>
                  <a:t>Towels</a:t>
                </a:r>
              </a:p>
            </p:txBody>
          </p:sp>
        </p:grpSp>
        <p:grpSp>
          <p:nvGrpSpPr>
            <p:cNvPr id="68627" name="Group 18"/>
            <p:cNvGrpSpPr>
              <a:grpSpLocks/>
            </p:cNvGrpSpPr>
            <p:nvPr/>
          </p:nvGrpSpPr>
          <p:grpSpPr bwMode="auto">
            <a:xfrm>
              <a:off x="96" y="2544"/>
              <a:ext cx="5568" cy="768"/>
              <a:chOff x="96" y="2208"/>
              <a:chExt cx="5568" cy="768"/>
            </a:xfrm>
          </p:grpSpPr>
          <p:sp>
            <p:nvSpPr>
              <p:cNvPr id="68628" name="Text Box 19"/>
              <p:cNvSpPr txBox="1">
                <a:spLocks noChangeArrowheads="1"/>
              </p:cNvSpPr>
              <p:nvPr/>
            </p:nvSpPr>
            <p:spPr bwMode="auto">
              <a:xfrm>
                <a:off x="96" y="2544"/>
                <a:ext cx="691" cy="2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White Cotton</a:t>
                </a:r>
              </a:p>
              <a:p>
                <a:r>
                  <a:rPr lang="en-US" sz="1200" b="1">
                    <a:latin typeface="Arial" charset="0"/>
                  </a:rPr>
                  <a:t>T-Shirt Bra</a:t>
                </a:r>
              </a:p>
            </p:txBody>
          </p:sp>
          <p:sp>
            <p:nvSpPr>
              <p:cNvPr id="68629" name="Text Box 20"/>
              <p:cNvSpPr txBox="1">
                <a:spLocks noChangeArrowheads="1"/>
              </p:cNvSpPr>
              <p:nvPr/>
            </p:nvSpPr>
            <p:spPr bwMode="auto">
              <a:xfrm>
                <a:off x="1728" y="2544"/>
                <a:ext cx="588" cy="2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Plunge</a:t>
                </a:r>
              </a:p>
              <a:p>
                <a:r>
                  <a:rPr lang="en-US" sz="1200" b="1">
                    <a:latin typeface="Arial" charset="0"/>
                  </a:rPr>
                  <a:t>T-Shirt Bra</a:t>
                </a:r>
              </a:p>
            </p:txBody>
          </p:sp>
          <p:sp>
            <p:nvSpPr>
              <p:cNvPr id="68630" name="Text Box 21"/>
              <p:cNvSpPr txBox="1">
                <a:spLocks noChangeArrowheads="1"/>
              </p:cNvSpPr>
              <p:nvPr/>
            </p:nvSpPr>
            <p:spPr bwMode="auto">
              <a:xfrm>
                <a:off x="3408" y="2640"/>
                <a:ext cx="685" cy="1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246         25%</a:t>
                </a:r>
              </a:p>
            </p:txBody>
          </p:sp>
          <p:sp>
            <p:nvSpPr>
              <p:cNvPr id="68631" name="Text Box 22"/>
              <p:cNvSpPr txBox="1">
                <a:spLocks noChangeArrowheads="1"/>
              </p:cNvSpPr>
              <p:nvPr/>
            </p:nvSpPr>
            <p:spPr bwMode="auto">
              <a:xfrm>
                <a:off x="4176" y="2544"/>
                <a:ext cx="672" cy="3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73152" tIns="36576" rIns="73152" bIns="36576">
                <a:spAutoFit/>
              </a:bodyPr>
              <a:lstStyle/>
              <a:p>
                <a:r>
                  <a:rPr lang="en-US" sz="1000" b="1">
                    <a:latin typeface="Arial" charset="0"/>
                  </a:rPr>
                  <a:t>Black embroidered underwired bra</a:t>
                </a:r>
              </a:p>
            </p:txBody>
          </p:sp>
          <p:pic>
            <p:nvPicPr>
              <p:cNvPr id="68632" name="Picture 23" descr="02aw_7173_det_1dac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16" y="2208"/>
                <a:ext cx="768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33" name="Picture 24" descr="02aw_7175_det_1dac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52" y="2208"/>
                <a:ext cx="768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34" name="Picture 25" descr="br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96" y="2208"/>
                <a:ext cx="768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956300" y="3009900"/>
            <a:ext cx="1866900" cy="2303463"/>
            <a:chOff x="3744" y="2208"/>
            <a:chExt cx="1200" cy="1501"/>
          </a:xfrm>
        </p:grpSpPr>
        <p:grpSp>
          <p:nvGrpSpPr>
            <p:cNvPr id="68615" name="Group 27"/>
            <p:cNvGrpSpPr>
              <a:grpSpLocks/>
            </p:cNvGrpSpPr>
            <p:nvPr/>
          </p:nvGrpSpPr>
          <p:grpSpPr bwMode="auto">
            <a:xfrm>
              <a:off x="3792" y="2208"/>
              <a:ext cx="1152" cy="541"/>
              <a:chOff x="3792" y="2304"/>
              <a:chExt cx="1152" cy="541"/>
            </a:xfrm>
          </p:grpSpPr>
          <p:sp>
            <p:nvSpPr>
              <p:cNvPr id="68619" name="Text Box 28"/>
              <p:cNvSpPr txBox="1">
                <a:spLocks noChangeArrowheads="1"/>
              </p:cNvSpPr>
              <p:nvPr/>
            </p:nvSpPr>
            <p:spPr bwMode="auto">
              <a:xfrm>
                <a:off x="3792" y="2470"/>
                <a:ext cx="816" cy="375"/>
              </a:xfrm>
              <a:prstGeom prst="rect">
                <a:avLst/>
              </a:prstGeom>
              <a:solidFill>
                <a:srgbClr val="EAF4F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73152" tIns="36576" rIns="73152" bIns="3657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Confidence 1.4%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8620" name="Line 29"/>
              <p:cNvSpPr>
                <a:spLocks noChangeShapeType="1"/>
              </p:cNvSpPr>
              <p:nvPr/>
            </p:nvSpPr>
            <p:spPr bwMode="auto">
              <a:xfrm flipV="1">
                <a:off x="4608" y="2304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8616" name="Group 30"/>
            <p:cNvGrpSpPr>
              <a:grpSpLocks/>
            </p:cNvGrpSpPr>
            <p:nvPr/>
          </p:nvGrpSpPr>
          <p:grpSpPr bwMode="auto">
            <a:xfrm>
              <a:off x="3744" y="3168"/>
              <a:ext cx="1152" cy="541"/>
              <a:chOff x="3792" y="2304"/>
              <a:chExt cx="1152" cy="541"/>
            </a:xfrm>
          </p:grpSpPr>
          <p:sp>
            <p:nvSpPr>
              <p:cNvPr id="68617" name="Text Box 31"/>
              <p:cNvSpPr txBox="1">
                <a:spLocks noChangeArrowheads="1"/>
              </p:cNvSpPr>
              <p:nvPr/>
            </p:nvSpPr>
            <p:spPr bwMode="auto">
              <a:xfrm>
                <a:off x="3792" y="2470"/>
                <a:ext cx="816" cy="375"/>
              </a:xfrm>
              <a:prstGeom prst="rect">
                <a:avLst/>
              </a:prstGeom>
              <a:solidFill>
                <a:srgbClr val="EAF4F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73152" tIns="36576" rIns="73152" bIns="36576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Confidence 1%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68618" name="Line 32"/>
              <p:cNvSpPr>
                <a:spLocks noChangeShapeType="1"/>
              </p:cNvSpPr>
              <p:nvPr/>
            </p:nvSpPr>
            <p:spPr bwMode="auto">
              <a:xfrm flipV="1">
                <a:off x="4608" y="2304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73152" tIns="36576" rIns="73152" bIns="36576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556EBC-F373-40A9-8D1C-0465FE1361F4}" type="slidenum">
              <a:rPr lang="en-US" smtClean="0"/>
              <a:pPr/>
              <a:t>55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Web Usage Mining: clustering example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75625" cy="1093788"/>
          </a:xfrm>
        </p:spPr>
        <p:txBody>
          <a:bodyPr/>
          <a:lstStyle/>
          <a:p>
            <a:r>
              <a:rPr lang="en-US" sz="2000" smtClean="0"/>
              <a:t>Transaction Clusters: </a:t>
            </a:r>
          </a:p>
          <a:p>
            <a:pPr lvl="1"/>
            <a:r>
              <a:rPr lang="en-US" smtClean="0"/>
              <a:t>Clustering similar user transactions and using centroid of each cluster as a usage profile (representative for a user segment)</a:t>
            </a:r>
          </a:p>
        </p:txBody>
      </p:sp>
      <p:graphicFrame>
        <p:nvGraphicFramePr>
          <p:cNvPr id="399364" name="Group 4"/>
          <p:cNvGraphicFramePr>
            <a:graphicFrameLocks noGrp="1"/>
          </p:cNvGraphicFramePr>
          <p:nvPr>
            <p:ph sz="half" idx="2"/>
          </p:nvPr>
        </p:nvGraphicFramePr>
        <p:xfrm>
          <a:off x="595313" y="2860675"/>
          <a:ext cx="7993062" cy="3127375"/>
        </p:xfrm>
        <a:graphic>
          <a:graphicData uri="http://schemas.openxmlformats.org/drawingml/2006/table">
            <a:tbl>
              <a:tblPr/>
              <a:tblGrid>
                <a:gridCol w="1089025"/>
                <a:gridCol w="3187700"/>
                <a:gridCol w="37163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Pageview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/courses/syllabus.asp?course=450-96-303&amp;q=3&amp;y=2002&amp;id=290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SE 450 Object-Oriented Development class syllabus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/people/facultyinfo.asp?id=290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Web page of a lecturer who thought the above 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/programs/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Current Degree Descriptions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/programs/courses.asp?depcode=96&amp;deptmne=se&amp;courseid=450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SE 450 course description in SE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/programs/2002/gradds2002.asp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M.S. in Distributed Systems program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7" name="Text Box 44"/>
          <p:cNvSpPr txBox="1">
            <a:spLocks noChangeArrowheads="1"/>
          </p:cNvSpPr>
          <p:nvPr/>
        </p:nvSpPr>
        <p:spPr bwMode="auto">
          <a:xfrm>
            <a:off x="1533525" y="2324100"/>
            <a:ext cx="5986463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Sample cluster centroid from dept. Web site (cluster size =330)</a:t>
            </a: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1012825" y="376238"/>
            <a:ext cx="7902575" cy="6303962"/>
            <a:chOff x="526" y="224"/>
            <a:chExt cx="4978" cy="3971"/>
          </a:xfrm>
        </p:grpSpPr>
        <p:sp>
          <p:nvSpPr>
            <p:cNvPr id="70660" name="Rectangle 3"/>
            <p:cNvSpPr>
              <a:spLocks noChangeArrowheads="1"/>
            </p:cNvSpPr>
            <p:nvPr/>
          </p:nvSpPr>
          <p:spPr bwMode="auto">
            <a:xfrm>
              <a:off x="3032" y="3008"/>
              <a:ext cx="2096" cy="7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1" name="Rectangle 4"/>
            <p:cNvSpPr>
              <a:spLocks noChangeArrowheads="1"/>
            </p:cNvSpPr>
            <p:nvPr/>
          </p:nvSpPr>
          <p:spPr bwMode="auto">
            <a:xfrm>
              <a:off x="3024" y="1712"/>
              <a:ext cx="2480" cy="122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Rectangle 5"/>
            <p:cNvSpPr>
              <a:spLocks noChangeArrowheads="1"/>
            </p:cNvSpPr>
            <p:nvPr/>
          </p:nvSpPr>
          <p:spPr bwMode="auto">
            <a:xfrm>
              <a:off x="3016" y="936"/>
              <a:ext cx="2088" cy="70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3" name="Group 6"/>
            <p:cNvGrpSpPr>
              <a:grpSpLocks/>
            </p:cNvGrpSpPr>
            <p:nvPr/>
          </p:nvGrpSpPr>
          <p:grpSpPr bwMode="auto">
            <a:xfrm>
              <a:off x="1880" y="2879"/>
              <a:ext cx="941" cy="1316"/>
              <a:chOff x="1664" y="2511"/>
              <a:chExt cx="941" cy="1316"/>
            </a:xfrm>
          </p:grpSpPr>
          <p:sp>
            <p:nvSpPr>
              <p:cNvPr id="70718" name="AutoShape 7"/>
              <p:cNvSpPr>
                <a:spLocks noChangeArrowheads="1"/>
              </p:cNvSpPr>
              <p:nvPr/>
            </p:nvSpPr>
            <p:spPr bwMode="auto">
              <a:xfrm>
                <a:off x="1671" y="2511"/>
                <a:ext cx="934" cy="1003"/>
              </a:xfrm>
              <a:prstGeom prst="can">
                <a:avLst>
                  <a:gd name="adj" fmla="val 1648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19" name="Group 8"/>
              <p:cNvGrpSpPr>
                <a:grpSpLocks/>
              </p:cNvGrpSpPr>
              <p:nvPr/>
            </p:nvGrpSpPr>
            <p:grpSpPr bwMode="auto">
              <a:xfrm>
                <a:off x="1880" y="2826"/>
                <a:ext cx="352" cy="360"/>
                <a:chOff x="1200" y="1632"/>
                <a:chExt cx="576" cy="576"/>
              </a:xfrm>
            </p:grpSpPr>
            <p:sp>
              <p:nvSpPr>
                <p:cNvPr id="70736" name="Rectangle 9"/>
                <p:cNvSpPr>
                  <a:spLocks noChangeArrowheads="1"/>
                </p:cNvSpPr>
                <p:nvPr/>
              </p:nvSpPr>
              <p:spPr bwMode="auto">
                <a:xfrm>
                  <a:off x="1200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7" name="Line 10"/>
                <p:cNvSpPr>
                  <a:spLocks noChangeShapeType="1"/>
                </p:cNvSpPr>
                <p:nvPr/>
              </p:nvSpPr>
              <p:spPr bwMode="auto">
                <a:xfrm>
                  <a:off x="1584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8" name="Line 11"/>
                <p:cNvSpPr>
                  <a:spLocks noChangeShapeType="1"/>
                </p:cNvSpPr>
                <p:nvPr/>
              </p:nvSpPr>
              <p:spPr bwMode="auto">
                <a:xfrm>
                  <a:off x="1392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9" name="Line 12"/>
                <p:cNvSpPr>
                  <a:spLocks noChangeShapeType="1"/>
                </p:cNvSpPr>
                <p:nvPr/>
              </p:nvSpPr>
              <p:spPr bwMode="auto">
                <a:xfrm>
                  <a:off x="1200" y="1824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0" name="Line 13"/>
                <p:cNvSpPr>
                  <a:spLocks noChangeShapeType="1"/>
                </p:cNvSpPr>
                <p:nvPr/>
              </p:nvSpPr>
              <p:spPr bwMode="auto">
                <a:xfrm>
                  <a:off x="1200" y="201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20" name="Text Box 14"/>
              <p:cNvSpPr txBox="1">
                <a:spLocks noChangeArrowheads="1"/>
              </p:cNvSpPr>
              <p:nvPr/>
            </p:nvSpPr>
            <p:spPr bwMode="auto">
              <a:xfrm>
                <a:off x="1786" y="2648"/>
                <a:ext cx="6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customers</a:t>
                </a:r>
              </a:p>
            </p:txBody>
          </p:sp>
          <p:grpSp>
            <p:nvGrpSpPr>
              <p:cNvPr id="70721" name="Group 15"/>
              <p:cNvGrpSpPr>
                <a:grpSpLocks/>
              </p:cNvGrpSpPr>
              <p:nvPr/>
            </p:nvGrpSpPr>
            <p:grpSpPr bwMode="auto">
              <a:xfrm>
                <a:off x="2172" y="2993"/>
                <a:ext cx="352" cy="360"/>
                <a:chOff x="1200" y="1632"/>
                <a:chExt cx="576" cy="576"/>
              </a:xfrm>
            </p:grpSpPr>
            <p:sp>
              <p:nvSpPr>
                <p:cNvPr id="70731" name="Rectangle 16"/>
                <p:cNvSpPr>
                  <a:spLocks noChangeArrowheads="1"/>
                </p:cNvSpPr>
                <p:nvPr/>
              </p:nvSpPr>
              <p:spPr bwMode="auto">
                <a:xfrm>
                  <a:off x="1200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2" name="Line 17"/>
                <p:cNvSpPr>
                  <a:spLocks noChangeShapeType="1"/>
                </p:cNvSpPr>
                <p:nvPr/>
              </p:nvSpPr>
              <p:spPr bwMode="auto">
                <a:xfrm>
                  <a:off x="1584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3" name="Line 18"/>
                <p:cNvSpPr>
                  <a:spLocks noChangeShapeType="1"/>
                </p:cNvSpPr>
                <p:nvPr/>
              </p:nvSpPr>
              <p:spPr bwMode="auto">
                <a:xfrm>
                  <a:off x="1392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4" name="Line 19"/>
                <p:cNvSpPr>
                  <a:spLocks noChangeShapeType="1"/>
                </p:cNvSpPr>
                <p:nvPr/>
              </p:nvSpPr>
              <p:spPr bwMode="auto">
                <a:xfrm>
                  <a:off x="1200" y="1824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5" name="Line 20"/>
                <p:cNvSpPr>
                  <a:spLocks noChangeShapeType="1"/>
                </p:cNvSpPr>
                <p:nvPr/>
              </p:nvSpPr>
              <p:spPr bwMode="auto">
                <a:xfrm>
                  <a:off x="1200" y="201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22" name="Text Box 21"/>
              <p:cNvSpPr txBox="1">
                <a:spLocks noChangeArrowheads="1"/>
              </p:cNvSpPr>
              <p:nvPr/>
            </p:nvSpPr>
            <p:spPr bwMode="auto">
              <a:xfrm>
                <a:off x="2148" y="2811"/>
                <a:ext cx="4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orders</a:t>
                </a:r>
              </a:p>
            </p:txBody>
          </p:sp>
          <p:grpSp>
            <p:nvGrpSpPr>
              <p:cNvPr id="70723" name="Group 22"/>
              <p:cNvGrpSpPr>
                <a:grpSpLocks/>
              </p:cNvGrpSpPr>
              <p:nvPr/>
            </p:nvGrpSpPr>
            <p:grpSpPr bwMode="auto">
              <a:xfrm>
                <a:off x="1728" y="3077"/>
                <a:ext cx="352" cy="361"/>
                <a:chOff x="1200" y="1632"/>
                <a:chExt cx="576" cy="576"/>
              </a:xfrm>
            </p:grpSpPr>
            <p:sp>
              <p:nvSpPr>
                <p:cNvPr id="70726" name="Rectangle 23"/>
                <p:cNvSpPr>
                  <a:spLocks noChangeArrowheads="1"/>
                </p:cNvSpPr>
                <p:nvPr/>
              </p:nvSpPr>
              <p:spPr bwMode="auto">
                <a:xfrm>
                  <a:off x="1200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7" name="Line 24"/>
                <p:cNvSpPr>
                  <a:spLocks noChangeShapeType="1"/>
                </p:cNvSpPr>
                <p:nvPr/>
              </p:nvSpPr>
              <p:spPr bwMode="auto">
                <a:xfrm>
                  <a:off x="1584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8" name="Line 25"/>
                <p:cNvSpPr>
                  <a:spLocks noChangeShapeType="1"/>
                </p:cNvSpPr>
                <p:nvPr/>
              </p:nvSpPr>
              <p:spPr bwMode="auto">
                <a:xfrm>
                  <a:off x="1392" y="1632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9" name="Line 26"/>
                <p:cNvSpPr>
                  <a:spLocks noChangeShapeType="1"/>
                </p:cNvSpPr>
                <p:nvPr/>
              </p:nvSpPr>
              <p:spPr bwMode="auto">
                <a:xfrm>
                  <a:off x="1200" y="1824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0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01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24" name="Text Box 28"/>
              <p:cNvSpPr txBox="1">
                <a:spLocks noChangeArrowheads="1"/>
              </p:cNvSpPr>
              <p:nvPr/>
            </p:nvSpPr>
            <p:spPr bwMode="auto">
              <a:xfrm>
                <a:off x="1664" y="2904"/>
                <a:ext cx="5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products</a:t>
                </a:r>
              </a:p>
            </p:txBody>
          </p:sp>
          <p:sp>
            <p:nvSpPr>
              <p:cNvPr id="70725" name="Text Box 29"/>
              <p:cNvSpPr txBox="1">
                <a:spLocks noChangeArrowheads="1"/>
              </p:cNvSpPr>
              <p:nvPr/>
            </p:nvSpPr>
            <p:spPr bwMode="auto">
              <a:xfrm>
                <a:off x="1791" y="3501"/>
                <a:ext cx="69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Operational</a:t>
                </a:r>
              </a:p>
              <a:p>
                <a:pPr algn="ctr"/>
                <a:r>
                  <a:rPr lang="en-US" sz="1400" b="1"/>
                  <a:t>Database</a:t>
                </a:r>
              </a:p>
            </p:txBody>
          </p:sp>
        </p:grpSp>
        <p:sp>
          <p:nvSpPr>
            <p:cNvPr id="70664" name="AutoShape 30"/>
            <p:cNvSpPr>
              <a:spLocks noChangeArrowheads="1"/>
            </p:cNvSpPr>
            <p:nvPr/>
          </p:nvSpPr>
          <p:spPr bwMode="auto">
            <a:xfrm>
              <a:off x="541" y="1021"/>
              <a:ext cx="839" cy="550"/>
            </a:xfrm>
            <a:prstGeom prst="bevel">
              <a:avLst>
                <a:gd name="adj" fmla="val 981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Analysis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Module</a:t>
              </a:r>
              <a:endParaRPr lang="en-US" sz="1400" b="1"/>
            </a:p>
          </p:txBody>
        </p:sp>
        <p:sp>
          <p:nvSpPr>
            <p:cNvPr id="70665" name="AutoShape 31"/>
            <p:cNvSpPr>
              <a:spLocks noChangeArrowheads="1"/>
            </p:cNvSpPr>
            <p:nvPr/>
          </p:nvSpPr>
          <p:spPr bwMode="auto">
            <a:xfrm>
              <a:off x="526" y="1983"/>
              <a:ext cx="871" cy="527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Web/Application</a:t>
              </a:r>
            </a:p>
            <a:p>
              <a:pPr algn="ctr"/>
              <a:r>
                <a:rPr lang="en-US" sz="1400" b="1"/>
                <a:t>Server Logs</a:t>
              </a:r>
            </a:p>
          </p:txBody>
        </p:sp>
        <p:sp>
          <p:nvSpPr>
            <p:cNvPr id="70666" name="AutoShape 32"/>
            <p:cNvSpPr>
              <a:spLocks noChangeArrowheads="1"/>
            </p:cNvSpPr>
            <p:nvPr/>
          </p:nvSpPr>
          <p:spPr bwMode="auto">
            <a:xfrm>
              <a:off x="1937" y="1003"/>
              <a:ext cx="933" cy="572"/>
            </a:xfrm>
            <a:prstGeom prst="bevel">
              <a:avLst>
                <a:gd name="adj" fmla="val 981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Data Cleaning /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Sessionization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Module</a:t>
              </a:r>
              <a:endParaRPr lang="en-US" sz="1400" b="1"/>
            </a:p>
          </p:txBody>
        </p:sp>
        <p:grpSp>
          <p:nvGrpSpPr>
            <p:cNvPr id="70667" name="Group 33"/>
            <p:cNvGrpSpPr>
              <a:grpSpLocks/>
            </p:cNvGrpSpPr>
            <p:nvPr/>
          </p:nvGrpSpPr>
          <p:grpSpPr bwMode="auto">
            <a:xfrm>
              <a:off x="585" y="2891"/>
              <a:ext cx="745" cy="1048"/>
              <a:chOff x="2212" y="2805"/>
              <a:chExt cx="745" cy="1048"/>
            </a:xfrm>
          </p:grpSpPr>
          <p:sp>
            <p:nvSpPr>
              <p:cNvPr id="70715" name="Rectangle 34"/>
              <p:cNvSpPr>
                <a:spLocks noChangeArrowheads="1"/>
              </p:cNvSpPr>
              <p:nvPr/>
            </p:nvSpPr>
            <p:spPr bwMode="auto">
              <a:xfrm>
                <a:off x="2212" y="2805"/>
                <a:ext cx="745" cy="104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6" name="AutoShape 35"/>
              <p:cNvSpPr>
                <a:spLocks noChangeArrowheads="1"/>
              </p:cNvSpPr>
              <p:nvPr/>
            </p:nvSpPr>
            <p:spPr bwMode="auto">
              <a:xfrm>
                <a:off x="2284" y="2861"/>
                <a:ext cx="600" cy="448"/>
              </a:xfrm>
              <a:prstGeom prst="flowChartMultidocumen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Site Map</a:t>
                </a:r>
              </a:p>
            </p:txBody>
          </p:sp>
          <p:sp>
            <p:nvSpPr>
              <p:cNvPr id="70717" name="AutoShape 36"/>
              <p:cNvSpPr>
                <a:spLocks noChangeArrowheads="1"/>
              </p:cNvSpPr>
              <p:nvPr/>
            </p:nvSpPr>
            <p:spPr bwMode="auto">
              <a:xfrm>
                <a:off x="2284" y="3369"/>
                <a:ext cx="592" cy="419"/>
              </a:xfrm>
              <a:prstGeom prst="flowChartDocumen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Site</a:t>
                </a:r>
              </a:p>
              <a:p>
                <a:pPr algn="ctr"/>
                <a:r>
                  <a:rPr lang="en-US" sz="1400" b="1"/>
                  <a:t>Dictionary</a:t>
                </a:r>
              </a:p>
            </p:txBody>
          </p:sp>
        </p:grpSp>
        <p:sp>
          <p:nvSpPr>
            <p:cNvPr id="70668" name="AutoShape 37"/>
            <p:cNvSpPr>
              <a:spLocks noChangeArrowheads="1"/>
            </p:cNvSpPr>
            <p:nvPr/>
          </p:nvSpPr>
          <p:spPr bwMode="auto">
            <a:xfrm>
              <a:off x="3194" y="984"/>
              <a:ext cx="655" cy="590"/>
            </a:xfrm>
            <a:prstGeom prst="flowChartPunchedCard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Integrated</a:t>
              </a:r>
            </a:p>
            <a:p>
              <a:pPr algn="ctr"/>
              <a:r>
                <a:rPr lang="en-US" sz="1400" b="1"/>
                <a:t>Sessionized</a:t>
              </a:r>
            </a:p>
            <a:p>
              <a:pPr algn="ctr"/>
              <a:r>
                <a:rPr lang="en-US" sz="1400" b="1"/>
                <a:t>Data</a:t>
              </a:r>
              <a:endParaRPr lang="en-US"/>
            </a:p>
          </p:txBody>
        </p:sp>
        <p:sp>
          <p:nvSpPr>
            <p:cNvPr id="70669" name="AutoShape 38"/>
            <p:cNvSpPr>
              <a:spLocks noChangeArrowheads="1"/>
            </p:cNvSpPr>
            <p:nvPr/>
          </p:nvSpPr>
          <p:spPr bwMode="auto">
            <a:xfrm>
              <a:off x="1933" y="1971"/>
              <a:ext cx="839" cy="550"/>
            </a:xfrm>
            <a:prstGeom prst="bevel">
              <a:avLst>
                <a:gd name="adj" fmla="val 981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Data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Integration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Module</a:t>
              </a:r>
              <a:endParaRPr lang="en-US" sz="1400" b="1"/>
            </a:p>
          </p:txBody>
        </p:sp>
        <p:grpSp>
          <p:nvGrpSpPr>
            <p:cNvPr id="70670" name="Group 39"/>
            <p:cNvGrpSpPr>
              <a:grpSpLocks/>
            </p:cNvGrpSpPr>
            <p:nvPr/>
          </p:nvGrpSpPr>
          <p:grpSpPr bwMode="auto">
            <a:xfrm>
              <a:off x="3160" y="1837"/>
              <a:ext cx="751" cy="801"/>
              <a:chOff x="2944" y="1469"/>
              <a:chExt cx="751" cy="801"/>
            </a:xfrm>
          </p:grpSpPr>
          <p:sp>
            <p:nvSpPr>
              <p:cNvPr id="70705" name="AutoShape 40"/>
              <p:cNvSpPr>
                <a:spLocks noChangeArrowheads="1"/>
              </p:cNvSpPr>
              <p:nvPr/>
            </p:nvSpPr>
            <p:spPr bwMode="auto">
              <a:xfrm>
                <a:off x="2975" y="1469"/>
                <a:ext cx="703" cy="801"/>
              </a:xfrm>
              <a:prstGeom prst="can">
                <a:avLst>
                  <a:gd name="adj" fmla="val 1247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706" name="Group 41"/>
              <p:cNvGrpSpPr>
                <a:grpSpLocks/>
              </p:cNvGrpSpPr>
              <p:nvPr/>
            </p:nvGrpSpPr>
            <p:grpSpPr bwMode="auto">
              <a:xfrm>
                <a:off x="3120" y="1876"/>
                <a:ext cx="413" cy="333"/>
                <a:chOff x="3120" y="1876"/>
                <a:chExt cx="413" cy="333"/>
              </a:xfrm>
            </p:grpSpPr>
            <p:sp>
              <p:nvSpPr>
                <p:cNvPr id="70708" name="Rectangle 42"/>
                <p:cNvSpPr>
                  <a:spLocks noChangeArrowheads="1"/>
                </p:cNvSpPr>
                <p:nvPr/>
              </p:nvSpPr>
              <p:spPr bwMode="auto">
                <a:xfrm>
                  <a:off x="3122" y="1877"/>
                  <a:ext cx="411" cy="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09" name="Line 43"/>
                <p:cNvSpPr>
                  <a:spLocks noChangeShapeType="1"/>
                </p:cNvSpPr>
                <p:nvPr/>
              </p:nvSpPr>
              <p:spPr bwMode="auto">
                <a:xfrm>
                  <a:off x="3122" y="2040"/>
                  <a:ext cx="41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0" name="Rectangle 44"/>
                <p:cNvSpPr>
                  <a:spLocks noChangeArrowheads="1"/>
                </p:cNvSpPr>
                <p:nvPr/>
              </p:nvSpPr>
              <p:spPr bwMode="auto">
                <a:xfrm>
                  <a:off x="3120" y="1876"/>
                  <a:ext cx="412" cy="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1" name="Line 45"/>
                <p:cNvSpPr>
                  <a:spLocks noChangeShapeType="1"/>
                </p:cNvSpPr>
                <p:nvPr/>
              </p:nvSpPr>
              <p:spPr bwMode="auto">
                <a:xfrm>
                  <a:off x="3122" y="2128"/>
                  <a:ext cx="41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2" name="Line 46"/>
                <p:cNvSpPr>
                  <a:spLocks noChangeShapeType="1"/>
                </p:cNvSpPr>
                <p:nvPr/>
              </p:nvSpPr>
              <p:spPr bwMode="auto">
                <a:xfrm>
                  <a:off x="3258" y="1877"/>
                  <a:ext cx="2" cy="3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395" y="1877"/>
                  <a:ext cx="1" cy="3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4" name="Line 48"/>
                <p:cNvSpPr>
                  <a:spLocks noChangeShapeType="1"/>
                </p:cNvSpPr>
                <p:nvPr/>
              </p:nvSpPr>
              <p:spPr bwMode="auto">
                <a:xfrm>
                  <a:off x="3122" y="1958"/>
                  <a:ext cx="41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07" name="Text Box 49"/>
              <p:cNvSpPr txBox="1">
                <a:spLocks noChangeArrowheads="1"/>
              </p:cNvSpPr>
              <p:nvPr/>
            </p:nvSpPr>
            <p:spPr bwMode="auto">
              <a:xfrm>
                <a:off x="2944" y="1547"/>
                <a:ext cx="75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E-Commerce</a:t>
                </a:r>
              </a:p>
              <a:p>
                <a:pPr algn="ctr"/>
                <a:r>
                  <a:rPr lang="en-US" sz="1400" b="1"/>
                  <a:t>Data Mart</a:t>
                </a:r>
              </a:p>
            </p:txBody>
          </p:sp>
        </p:grpSp>
        <p:sp>
          <p:nvSpPr>
            <p:cNvPr id="70671" name="AutoShape 50"/>
            <p:cNvSpPr>
              <a:spLocks noChangeArrowheads="1"/>
            </p:cNvSpPr>
            <p:nvPr/>
          </p:nvSpPr>
          <p:spPr bwMode="auto">
            <a:xfrm>
              <a:off x="3141" y="3153"/>
              <a:ext cx="839" cy="550"/>
            </a:xfrm>
            <a:prstGeom prst="bevel">
              <a:avLst>
                <a:gd name="adj" fmla="val 981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Data Mining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Engine</a:t>
              </a:r>
              <a:endParaRPr lang="en-US" sz="1400" b="1"/>
            </a:p>
          </p:txBody>
        </p:sp>
        <p:sp>
          <p:nvSpPr>
            <p:cNvPr id="70672" name="AutoShape 51"/>
            <p:cNvSpPr>
              <a:spLocks noChangeArrowheads="1"/>
            </p:cNvSpPr>
            <p:nvPr/>
          </p:nvSpPr>
          <p:spPr bwMode="auto">
            <a:xfrm>
              <a:off x="4199" y="1773"/>
              <a:ext cx="473" cy="418"/>
            </a:xfrm>
            <a:prstGeom prst="bevel">
              <a:avLst>
                <a:gd name="adj" fmla="val 981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OLAP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Tools</a:t>
              </a:r>
            </a:p>
          </p:txBody>
        </p:sp>
        <p:cxnSp>
          <p:nvCxnSpPr>
            <p:cNvPr id="70673" name="AutoShape 52"/>
            <p:cNvCxnSpPr>
              <a:cxnSpLocks noChangeShapeType="1"/>
              <a:stCxn id="70665" idx="3"/>
              <a:endCxn id="70715" idx="0"/>
            </p:cNvCxnSpPr>
            <p:nvPr/>
          </p:nvCxnSpPr>
          <p:spPr bwMode="auto">
            <a:xfrm flipH="1">
              <a:off x="958" y="2510"/>
              <a:ext cx="4" cy="38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74" name="AutoShape 53"/>
            <p:cNvCxnSpPr>
              <a:cxnSpLocks noChangeShapeType="1"/>
              <a:stCxn id="70718" idx="1"/>
              <a:endCxn id="70669" idx="2"/>
            </p:cNvCxnSpPr>
            <p:nvPr/>
          </p:nvCxnSpPr>
          <p:spPr bwMode="auto">
            <a:xfrm flipH="1" flipV="1">
              <a:off x="2353" y="2521"/>
              <a:ext cx="1" cy="35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75" name="AutoShape 54"/>
            <p:cNvCxnSpPr>
              <a:cxnSpLocks noChangeShapeType="1"/>
              <a:stCxn id="70715" idx="1"/>
              <a:endCxn id="70666" idx="6"/>
            </p:cNvCxnSpPr>
            <p:nvPr/>
          </p:nvCxnSpPr>
          <p:spPr bwMode="auto">
            <a:xfrm rot="10800000" flipH="1">
              <a:off x="585" y="1003"/>
              <a:ext cx="1819" cy="2412"/>
            </a:xfrm>
            <a:prstGeom prst="bentConnector4">
              <a:avLst>
                <a:gd name="adj1" fmla="val -12370"/>
                <a:gd name="adj2" fmla="val 10597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0676" name="AutoShape 55"/>
            <p:cNvCxnSpPr>
              <a:cxnSpLocks noChangeShapeType="1"/>
              <a:stCxn id="70665" idx="4"/>
              <a:endCxn id="70666" idx="4"/>
            </p:cNvCxnSpPr>
            <p:nvPr/>
          </p:nvCxnSpPr>
          <p:spPr bwMode="auto">
            <a:xfrm flipV="1">
              <a:off x="1397" y="1289"/>
              <a:ext cx="540" cy="95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0677" name="AutoShape 56"/>
            <p:cNvCxnSpPr>
              <a:cxnSpLocks noChangeShapeType="1"/>
              <a:stCxn id="70665" idx="4"/>
              <a:endCxn id="70669" idx="4"/>
            </p:cNvCxnSpPr>
            <p:nvPr/>
          </p:nvCxnSpPr>
          <p:spPr bwMode="auto">
            <a:xfrm flipV="1">
              <a:off x="1397" y="2246"/>
              <a:ext cx="536" cy="1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0678" name="Line 57"/>
            <p:cNvSpPr>
              <a:spLocks noChangeShapeType="1"/>
            </p:cNvSpPr>
            <p:nvPr/>
          </p:nvSpPr>
          <p:spPr bwMode="auto">
            <a:xfrm>
              <a:off x="1376" y="1176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79" name="AutoShape 58"/>
            <p:cNvCxnSpPr>
              <a:cxnSpLocks noChangeShapeType="1"/>
              <a:stCxn id="70665" idx="1"/>
              <a:endCxn id="70664" idx="2"/>
            </p:cNvCxnSpPr>
            <p:nvPr/>
          </p:nvCxnSpPr>
          <p:spPr bwMode="auto">
            <a:xfrm flipH="1" flipV="1">
              <a:off x="961" y="1571"/>
              <a:ext cx="1" cy="4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80" name="AutoShape 59"/>
            <p:cNvCxnSpPr>
              <a:cxnSpLocks noChangeShapeType="1"/>
            </p:cNvCxnSpPr>
            <p:nvPr/>
          </p:nvCxnSpPr>
          <p:spPr bwMode="auto">
            <a:xfrm flipV="1">
              <a:off x="1330" y="2358"/>
              <a:ext cx="603" cy="1169"/>
            </a:xfrm>
            <a:prstGeom prst="bentConnector3">
              <a:avLst>
                <a:gd name="adj1" fmla="val 331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0681" name="AutoShape 60"/>
            <p:cNvCxnSpPr>
              <a:cxnSpLocks noChangeShapeType="1"/>
            </p:cNvCxnSpPr>
            <p:nvPr/>
          </p:nvCxnSpPr>
          <p:spPr bwMode="auto">
            <a:xfrm flipV="1">
              <a:off x="1338" y="1401"/>
              <a:ext cx="607" cy="2126"/>
            </a:xfrm>
            <a:prstGeom prst="bentConnector3">
              <a:avLst>
                <a:gd name="adj1" fmla="val 3080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0682" name="Line 61"/>
            <p:cNvSpPr>
              <a:spLocks noChangeShapeType="1"/>
            </p:cNvSpPr>
            <p:nvPr/>
          </p:nvSpPr>
          <p:spPr bwMode="auto">
            <a:xfrm>
              <a:off x="2336" y="158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83" name="AutoShape 62"/>
            <p:cNvCxnSpPr>
              <a:cxnSpLocks noChangeShapeType="1"/>
              <a:stCxn id="70666" idx="0"/>
              <a:endCxn id="70668" idx="1"/>
            </p:cNvCxnSpPr>
            <p:nvPr/>
          </p:nvCxnSpPr>
          <p:spPr bwMode="auto">
            <a:xfrm flipV="1">
              <a:off x="2870" y="1279"/>
              <a:ext cx="324" cy="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84" name="AutoShape 63"/>
            <p:cNvCxnSpPr>
              <a:cxnSpLocks noChangeShapeType="1"/>
              <a:stCxn id="70669" idx="0"/>
              <a:endCxn id="70705" idx="2"/>
            </p:cNvCxnSpPr>
            <p:nvPr/>
          </p:nvCxnSpPr>
          <p:spPr bwMode="auto">
            <a:xfrm flipV="1">
              <a:off x="2772" y="2238"/>
              <a:ext cx="419" cy="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685" name="Line 64"/>
            <p:cNvSpPr>
              <a:spLocks noChangeShapeType="1"/>
            </p:cNvSpPr>
            <p:nvPr/>
          </p:nvSpPr>
          <p:spPr bwMode="auto">
            <a:xfrm flipH="1">
              <a:off x="3546" y="2642"/>
              <a:ext cx="0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86" name="AutoShape 65"/>
            <p:cNvCxnSpPr>
              <a:cxnSpLocks noChangeShapeType="1"/>
              <a:stCxn id="70705" idx="4"/>
              <a:endCxn id="70672" idx="4"/>
            </p:cNvCxnSpPr>
            <p:nvPr/>
          </p:nvCxnSpPr>
          <p:spPr bwMode="auto">
            <a:xfrm flipV="1">
              <a:off x="3894" y="1982"/>
              <a:ext cx="305" cy="2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687" name="AutoShape 66"/>
            <p:cNvSpPr>
              <a:spLocks noChangeArrowheads="1"/>
            </p:cNvSpPr>
            <p:nvPr/>
          </p:nvSpPr>
          <p:spPr bwMode="auto">
            <a:xfrm>
              <a:off x="4282" y="1090"/>
              <a:ext cx="758" cy="398"/>
            </a:xfrm>
            <a:prstGeom prst="roundRect">
              <a:avLst>
                <a:gd name="adj" fmla="val 16667"/>
              </a:avLst>
            </a:prstGeom>
            <a:solidFill>
              <a:srgbClr val="F6E2C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Usage</a:t>
              </a:r>
            </a:p>
            <a:p>
              <a:pPr algn="ctr"/>
              <a:r>
                <a:rPr lang="en-US" sz="1400" b="1"/>
                <a:t>Analysis</a:t>
              </a:r>
              <a:endParaRPr lang="en-US"/>
            </a:p>
          </p:txBody>
        </p:sp>
        <p:sp>
          <p:nvSpPr>
            <p:cNvPr id="70688" name="AutoShape 67"/>
            <p:cNvSpPr>
              <a:spLocks noChangeArrowheads="1"/>
            </p:cNvSpPr>
            <p:nvPr/>
          </p:nvSpPr>
          <p:spPr bwMode="auto">
            <a:xfrm>
              <a:off x="4298" y="3226"/>
              <a:ext cx="762" cy="430"/>
            </a:xfrm>
            <a:prstGeom prst="roundRect">
              <a:avLst>
                <a:gd name="adj" fmla="val 16667"/>
              </a:avLst>
            </a:prstGeom>
            <a:solidFill>
              <a:srgbClr val="F6E2C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Pattern</a:t>
              </a:r>
            </a:p>
            <a:p>
              <a:pPr algn="ctr"/>
              <a:r>
                <a:rPr lang="en-US" sz="1400" b="1"/>
                <a:t>Analysis</a:t>
              </a:r>
              <a:endParaRPr lang="en-US"/>
            </a:p>
          </p:txBody>
        </p:sp>
        <p:sp>
          <p:nvSpPr>
            <p:cNvPr id="70689" name="AutoShape 68"/>
            <p:cNvSpPr>
              <a:spLocks noChangeArrowheads="1"/>
            </p:cNvSpPr>
            <p:nvPr/>
          </p:nvSpPr>
          <p:spPr bwMode="auto">
            <a:xfrm>
              <a:off x="4904" y="2224"/>
              <a:ext cx="534" cy="336"/>
            </a:xfrm>
            <a:prstGeom prst="roundRect">
              <a:avLst>
                <a:gd name="adj" fmla="val 16667"/>
              </a:avLst>
            </a:prstGeom>
            <a:solidFill>
              <a:srgbClr val="F6E2C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OLAP</a:t>
              </a:r>
            </a:p>
            <a:p>
              <a:pPr algn="ctr"/>
              <a:r>
                <a:rPr lang="en-US" sz="1400" b="1"/>
                <a:t>Analysis</a:t>
              </a:r>
              <a:endParaRPr lang="en-US"/>
            </a:p>
          </p:txBody>
        </p:sp>
        <p:cxnSp>
          <p:nvCxnSpPr>
            <p:cNvPr id="70690" name="AutoShape 69"/>
            <p:cNvCxnSpPr>
              <a:cxnSpLocks noChangeShapeType="1"/>
              <a:stCxn id="70668" idx="3"/>
              <a:endCxn id="70687" idx="1"/>
            </p:cNvCxnSpPr>
            <p:nvPr/>
          </p:nvCxnSpPr>
          <p:spPr bwMode="auto">
            <a:xfrm>
              <a:off x="3849" y="1279"/>
              <a:ext cx="433" cy="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1" name="AutoShape 70"/>
            <p:cNvCxnSpPr>
              <a:cxnSpLocks noChangeShapeType="1"/>
              <a:stCxn id="70671" idx="0"/>
              <a:endCxn id="70688" idx="1"/>
            </p:cNvCxnSpPr>
            <p:nvPr/>
          </p:nvCxnSpPr>
          <p:spPr bwMode="auto">
            <a:xfrm>
              <a:off x="3980" y="3428"/>
              <a:ext cx="318" cy="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2" name="AutoShape 71"/>
            <p:cNvCxnSpPr>
              <a:cxnSpLocks noChangeShapeType="1"/>
            </p:cNvCxnSpPr>
            <p:nvPr/>
          </p:nvCxnSpPr>
          <p:spPr bwMode="auto">
            <a:xfrm rot="10800000" flipH="1" flipV="1">
              <a:off x="549" y="1416"/>
              <a:ext cx="44" cy="2119"/>
            </a:xfrm>
            <a:prstGeom prst="bentConnector3">
              <a:avLst>
                <a:gd name="adj1" fmla="val -73181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0693" name="AutoShape 72"/>
            <p:cNvSpPr>
              <a:spLocks noChangeArrowheads="1"/>
            </p:cNvSpPr>
            <p:nvPr/>
          </p:nvSpPr>
          <p:spPr bwMode="auto">
            <a:xfrm>
              <a:off x="672" y="224"/>
              <a:ext cx="576" cy="472"/>
            </a:xfrm>
            <a:prstGeom prst="flowChartMultidocumen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Site</a:t>
              </a:r>
            </a:p>
            <a:p>
              <a:pPr algn="ctr"/>
              <a:r>
                <a:rPr lang="en-US" sz="1400" b="1"/>
                <a:t>Content</a:t>
              </a:r>
              <a:endParaRPr lang="en-US"/>
            </a:p>
          </p:txBody>
        </p:sp>
        <p:cxnSp>
          <p:nvCxnSpPr>
            <p:cNvPr id="70694" name="AutoShape 73"/>
            <p:cNvCxnSpPr>
              <a:cxnSpLocks noChangeShapeType="1"/>
              <a:stCxn id="70693" idx="2"/>
              <a:endCxn id="70664" idx="6"/>
            </p:cNvCxnSpPr>
            <p:nvPr/>
          </p:nvCxnSpPr>
          <p:spPr bwMode="auto">
            <a:xfrm>
              <a:off x="960" y="659"/>
              <a:ext cx="1" cy="3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5" name="AutoShape 74"/>
            <p:cNvCxnSpPr>
              <a:cxnSpLocks noChangeShapeType="1"/>
              <a:stCxn id="70705" idx="4"/>
            </p:cNvCxnSpPr>
            <p:nvPr/>
          </p:nvCxnSpPr>
          <p:spPr bwMode="auto">
            <a:xfrm>
              <a:off x="3894" y="2238"/>
              <a:ext cx="363" cy="3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6" name="AutoShape 75"/>
            <p:cNvCxnSpPr>
              <a:cxnSpLocks noChangeShapeType="1"/>
              <a:endCxn id="70672" idx="2"/>
            </p:cNvCxnSpPr>
            <p:nvPr/>
          </p:nvCxnSpPr>
          <p:spPr bwMode="auto">
            <a:xfrm flipV="1">
              <a:off x="4429" y="2191"/>
              <a:ext cx="7" cy="1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697" name="AutoShape 76"/>
            <p:cNvCxnSpPr>
              <a:cxnSpLocks noChangeShapeType="1"/>
              <a:stCxn id="70672" idx="1"/>
              <a:endCxn id="70689" idx="1"/>
            </p:cNvCxnSpPr>
            <p:nvPr/>
          </p:nvCxnSpPr>
          <p:spPr bwMode="auto">
            <a:xfrm>
              <a:off x="4631" y="1982"/>
              <a:ext cx="273" cy="410"/>
            </a:xfrm>
            <a:prstGeom prst="bentConnector3">
              <a:avLst>
                <a:gd name="adj1" fmla="val 5750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70698" name="Group 77"/>
            <p:cNvGrpSpPr>
              <a:grpSpLocks/>
            </p:cNvGrpSpPr>
            <p:nvPr/>
          </p:nvGrpSpPr>
          <p:grpSpPr bwMode="auto">
            <a:xfrm>
              <a:off x="4112" y="2284"/>
              <a:ext cx="629" cy="652"/>
              <a:chOff x="4120" y="2284"/>
              <a:chExt cx="629" cy="652"/>
            </a:xfrm>
          </p:grpSpPr>
          <p:pic>
            <p:nvPicPr>
              <p:cNvPr id="70700" name="Picture 7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8127" t="16692" r="69138" b="54965"/>
              <a:stretch>
                <a:fillRect/>
              </a:stretch>
            </p:blipFill>
            <p:spPr bwMode="auto">
              <a:xfrm>
                <a:off x="4265" y="2388"/>
                <a:ext cx="343" cy="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701" name="Rectangle 79"/>
              <p:cNvSpPr>
                <a:spLocks noChangeArrowheads="1"/>
              </p:cNvSpPr>
              <p:nvPr/>
            </p:nvSpPr>
            <p:spPr bwMode="auto">
              <a:xfrm>
                <a:off x="4184" y="2336"/>
                <a:ext cx="130" cy="8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702" name="Text Box 80"/>
              <p:cNvSpPr txBox="1">
                <a:spLocks noChangeArrowheads="1"/>
              </p:cNvSpPr>
              <p:nvPr/>
            </p:nvSpPr>
            <p:spPr bwMode="auto">
              <a:xfrm>
                <a:off x="4120" y="2744"/>
                <a:ext cx="629" cy="192"/>
              </a:xfrm>
              <a:prstGeom prst="rect">
                <a:avLst/>
              </a:prstGeom>
              <a:solidFill>
                <a:schemeClr val="hlink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400" b="1"/>
                  <a:t>Data Cube</a:t>
                </a:r>
              </a:p>
            </p:txBody>
          </p:sp>
          <p:sp>
            <p:nvSpPr>
              <p:cNvPr id="70703" name="Freeform 81"/>
              <p:cNvSpPr>
                <a:spLocks/>
              </p:cNvSpPr>
              <p:nvPr/>
            </p:nvSpPr>
            <p:spPr bwMode="auto">
              <a:xfrm>
                <a:off x="4516" y="2636"/>
                <a:ext cx="100" cy="112"/>
              </a:xfrm>
              <a:custGeom>
                <a:avLst/>
                <a:gdLst>
                  <a:gd name="T0" fmla="*/ 96 w 100"/>
                  <a:gd name="T1" fmla="*/ 0 h 92"/>
                  <a:gd name="T2" fmla="*/ 0 w 100"/>
                  <a:gd name="T3" fmla="*/ 136 h 92"/>
                  <a:gd name="T4" fmla="*/ 100 w 100"/>
                  <a:gd name="T5" fmla="*/ 130 h 92"/>
                  <a:gd name="T6" fmla="*/ 96 w 100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92"/>
                  <a:gd name="T14" fmla="*/ 100 w 100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92">
                    <a:moveTo>
                      <a:pt x="96" y="0"/>
                    </a:moveTo>
                    <a:lnTo>
                      <a:pt x="0" y="92"/>
                    </a:lnTo>
                    <a:lnTo>
                      <a:pt x="100" y="8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4" name="Freeform 82"/>
              <p:cNvSpPr>
                <a:spLocks/>
              </p:cNvSpPr>
              <p:nvPr/>
            </p:nvSpPr>
            <p:spPr bwMode="auto">
              <a:xfrm>
                <a:off x="4128" y="2284"/>
                <a:ext cx="248" cy="204"/>
              </a:xfrm>
              <a:custGeom>
                <a:avLst/>
                <a:gdLst>
                  <a:gd name="T0" fmla="*/ 244 w 248"/>
                  <a:gd name="T1" fmla="*/ 96 h 204"/>
                  <a:gd name="T2" fmla="*/ 144 w 248"/>
                  <a:gd name="T3" fmla="*/ 204 h 204"/>
                  <a:gd name="T4" fmla="*/ 4 w 248"/>
                  <a:gd name="T5" fmla="*/ 112 h 204"/>
                  <a:gd name="T6" fmla="*/ 0 w 248"/>
                  <a:gd name="T7" fmla="*/ 0 h 204"/>
                  <a:gd name="T8" fmla="*/ 248 w 248"/>
                  <a:gd name="T9" fmla="*/ 0 h 204"/>
                  <a:gd name="T10" fmla="*/ 244 w 248"/>
                  <a:gd name="T11" fmla="*/ 96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4"/>
                  <a:gd name="T20" fmla="*/ 248 w 248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4">
                    <a:moveTo>
                      <a:pt x="244" y="96"/>
                    </a:moveTo>
                    <a:lnTo>
                      <a:pt x="144" y="204"/>
                    </a:lnTo>
                    <a:lnTo>
                      <a:pt x="4" y="112"/>
                    </a:lnTo>
                    <a:lnTo>
                      <a:pt x="0" y="0"/>
                    </a:lnTo>
                    <a:lnTo>
                      <a:pt x="248" y="0"/>
                    </a:lnTo>
                    <a:lnTo>
                      <a:pt x="244" y="96"/>
                    </a:lnTo>
                    <a:close/>
                  </a:path>
                </a:pathLst>
              </a:custGeom>
              <a:solidFill>
                <a:schemeClr val="hlink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70699" name="AutoShape 83"/>
            <p:cNvCxnSpPr>
              <a:cxnSpLocks noChangeShapeType="1"/>
              <a:stCxn id="70725" idx="1"/>
              <a:endCxn id="70664" idx="4"/>
            </p:cNvCxnSpPr>
            <p:nvPr/>
          </p:nvCxnSpPr>
          <p:spPr bwMode="auto">
            <a:xfrm rot="10800000">
              <a:off x="541" y="1296"/>
              <a:ext cx="1466" cy="2736"/>
            </a:xfrm>
            <a:prstGeom prst="bentConnector3">
              <a:avLst>
                <a:gd name="adj1" fmla="val 130625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89876" name="Rectangle 84"/>
          <p:cNvSpPr>
            <a:spLocks noGrp="1" noChangeArrowheads="1"/>
          </p:cNvSpPr>
          <p:nvPr>
            <p:ph type="title"/>
          </p:nvPr>
        </p:nvSpPr>
        <p:spPr>
          <a:xfrm>
            <a:off x="2654300" y="215900"/>
            <a:ext cx="6121400" cy="889000"/>
          </a:xfrm>
          <a:solidFill>
            <a:srgbClr val="FFD7AF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smtClean="0"/>
              <a:t>Basic Framework for E-Commerce Data Analysis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E8A344-2ED5-42D4-B592-9E8B63C560AB}" type="slidenum">
              <a:rPr lang="en-US" smtClean="0"/>
              <a:pPr/>
              <a:t>57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229600" cy="1041400"/>
          </a:xfrm>
        </p:spPr>
        <p:txBody>
          <a:bodyPr/>
          <a:lstStyle/>
          <a:p>
            <a:r>
              <a:rPr lang="en-US" smtClean="0"/>
              <a:t>Components of E-Commerce Data Analysis Framework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98600"/>
            <a:ext cx="8331200" cy="4737100"/>
          </a:xfrm>
        </p:spPr>
        <p:txBody>
          <a:bodyPr/>
          <a:lstStyle/>
          <a:p>
            <a:r>
              <a:rPr lang="en-US" smtClean="0"/>
              <a:t>Content Analysis Module</a:t>
            </a:r>
          </a:p>
          <a:p>
            <a:pPr lvl="1"/>
            <a:r>
              <a:rPr lang="en-US" smtClean="0"/>
              <a:t>extract linkage and semantic information from pages</a:t>
            </a:r>
          </a:p>
          <a:p>
            <a:pPr lvl="1"/>
            <a:r>
              <a:rPr lang="en-US" smtClean="0"/>
              <a:t>potentially used to construct the site map and site dictionary</a:t>
            </a:r>
          </a:p>
          <a:p>
            <a:pPr lvl="1"/>
            <a:r>
              <a:rPr lang="en-US" smtClean="0"/>
              <a:t>analysis of dynamic pages includes (partial) generation of pages based on templates, specified parameters, and/or databases (may be done in real time, if available as an extension of Web/Application servers)</a:t>
            </a:r>
          </a:p>
          <a:p>
            <a:pPr lvl="1"/>
            <a:endParaRPr lang="en-US" sz="1000" smtClean="0"/>
          </a:p>
          <a:p>
            <a:r>
              <a:rPr lang="en-US" smtClean="0"/>
              <a:t>Site Map / Site Dictionary</a:t>
            </a:r>
          </a:p>
          <a:p>
            <a:pPr lvl="1"/>
            <a:r>
              <a:rPr lang="en-US" smtClean="0"/>
              <a:t>site map is used primarily in data preparation (e.g., required for pageview identification and path completion); it may be constructed through content analysis and/or analysis of usage data (e.g., from referrer information)</a:t>
            </a:r>
          </a:p>
          <a:p>
            <a:pPr lvl="1"/>
            <a:r>
              <a:rPr lang="en-US" smtClean="0"/>
              <a:t>site dictionary provides a mapping between pageview identifiers / URLs and content/structural information on pages; it is used primarily for “content labeling” both in sessionized usage data as well as integrated e-commerce data</a:t>
            </a:r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2BC092-6606-40EE-B8BE-9C571A80B23F}" type="slidenum">
              <a:rPr lang="en-US" smtClean="0"/>
              <a:pPr/>
              <a:t>58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41300"/>
            <a:ext cx="8229600" cy="1041400"/>
          </a:xfrm>
        </p:spPr>
        <p:txBody>
          <a:bodyPr/>
          <a:lstStyle/>
          <a:p>
            <a:r>
              <a:rPr lang="en-US" smtClean="0"/>
              <a:t>Components of E-Commerce Data Analysis Framework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22400"/>
            <a:ext cx="8597900" cy="4787900"/>
          </a:xfrm>
        </p:spPr>
        <p:txBody>
          <a:bodyPr/>
          <a:lstStyle/>
          <a:p>
            <a:r>
              <a:rPr lang="en-US" smtClean="0"/>
              <a:t>Data Integration Module</a:t>
            </a:r>
          </a:p>
          <a:p>
            <a:pPr lvl="1"/>
            <a:r>
              <a:rPr lang="en-US" smtClean="0"/>
              <a:t>used to integrate sessionized usage data, e-commerce data (from application servers), and product/user data from databases</a:t>
            </a:r>
          </a:p>
          <a:p>
            <a:pPr lvl="1"/>
            <a:r>
              <a:rPr lang="en-US" smtClean="0"/>
              <a:t>user data may include user profiles, demographic information, and individual purchase activity</a:t>
            </a:r>
          </a:p>
          <a:p>
            <a:pPr lvl="1"/>
            <a:r>
              <a:rPr lang="en-US" smtClean="0"/>
              <a:t>e-commerce data includes various product-oriented events, including shopping cart changes, purchase information, impressions, click-throughs, and other basic metrics</a:t>
            </a:r>
          </a:p>
          <a:p>
            <a:pPr lvl="1"/>
            <a:r>
              <a:rPr lang="en-US" smtClean="0"/>
              <a:t>primarily used for data transformation and loading mechanism for the Data Mart</a:t>
            </a:r>
          </a:p>
          <a:p>
            <a:pPr lvl="1"/>
            <a:endParaRPr lang="en-US" sz="800" smtClean="0"/>
          </a:p>
          <a:p>
            <a:r>
              <a:rPr lang="en-US" smtClean="0"/>
              <a:t>E-Commerce Data mart</a:t>
            </a:r>
          </a:p>
          <a:p>
            <a:pPr lvl="1"/>
            <a:r>
              <a:rPr lang="en-US" smtClean="0"/>
              <a:t>this is a multi-dimensional database integrating data from a variety of sources, and at different levels of aggregation</a:t>
            </a:r>
          </a:p>
          <a:p>
            <a:pPr lvl="1"/>
            <a:r>
              <a:rPr lang="en-US" smtClean="0"/>
              <a:t>can provide pre-computed e-metrics along multiple dimensions</a:t>
            </a:r>
          </a:p>
          <a:p>
            <a:pPr lvl="1"/>
            <a:r>
              <a:rPr lang="en-US" smtClean="0"/>
              <a:t>is used as the primary data source in OLAP analysis, as well as in data selection for a variety of data mining tasks (performed by the data mining engine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3556000" y="64452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D74C7C0-A759-4F11-8F6E-7044968222E5}" type="slidenum">
              <a:rPr lang="en-US" sz="1200" b="1">
                <a:solidFill>
                  <a:schemeClr val="accent2"/>
                </a:solidFill>
              </a:rPr>
              <a:pPr algn="ctr"/>
              <a:t>6</a:t>
            </a:fld>
            <a:endParaRPr lang="en-US" sz="140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1. Identify the Business Opportunity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First Step: clearly identify the business problem that requires a solution</a:t>
            </a:r>
          </a:p>
          <a:p>
            <a:pPr lvl="1"/>
            <a:r>
              <a:rPr lang="en-US" smtClean="0"/>
              <a:t>Then translate this problem into a data mining problem</a:t>
            </a:r>
          </a:p>
          <a:p>
            <a:r>
              <a:rPr lang="en-US" smtClean="0"/>
              <a:t>Many business processes are good candidates:</a:t>
            </a:r>
          </a:p>
          <a:p>
            <a:pPr lvl="1"/>
            <a:r>
              <a:rPr lang="en-US" smtClean="0"/>
              <a:t>New product introduction / eliminating a product line</a:t>
            </a:r>
          </a:p>
          <a:p>
            <a:pPr lvl="1"/>
            <a:r>
              <a:rPr lang="en-US" smtClean="0"/>
              <a:t>Direct marketing campaign</a:t>
            </a:r>
          </a:p>
          <a:p>
            <a:pPr lvl="1"/>
            <a:r>
              <a:rPr lang="en-US" smtClean="0"/>
              <a:t>Understanding customer attrition/churn</a:t>
            </a:r>
          </a:p>
          <a:p>
            <a:pPr lvl="1"/>
            <a:r>
              <a:rPr lang="en-US" smtClean="0"/>
              <a:t>Evaluating the results of a test market</a:t>
            </a:r>
          </a:p>
          <a:p>
            <a:r>
              <a:rPr lang="en-US" smtClean="0"/>
              <a:t>Measurements from past DM efforts:</a:t>
            </a:r>
          </a:p>
          <a:p>
            <a:pPr lvl="1"/>
            <a:r>
              <a:rPr lang="en-US" smtClean="0"/>
              <a:t>What types of customers responded to our last campaign?</a:t>
            </a:r>
          </a:p>
          <a:p>
            <a:pPr lvl="1"/>
            <a:r>
              <a:rPr lang="en-US" smtClean="0"/>
              <a:t>Where do the best customers live?</a:t>
            </a:r>
          </a:p>
          <a:p>
            <a:pPr lvl="1"/>
            <a:r>
              <a:rPr lang="en-US" smtClean="0"/>
              <a:t>Are long waits in check-out lines a cause of customer attrition?</a:t>
            </a:r>
          </a:p>
          <a:p>
            <a:pPr lvl="1"/>
            <a:r>
              <a:rPr lang="en-US" smtClean="0"/>
              <a:t>What products should be promoted with our XYZ product?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3556000" y="64452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8F17B17-9BB4-4192-9F1D-EAE902AAB839}" type="slidenum">
              <a:rPr lang="en-US" sz="1200" b="1">
                <a:solidFill>
                  <a:schemeClr val="accent2"/>
                </a:solidFill>
              </a:rPr>
              <a:pPr algn="ctr"/>
              <a:t>7</a:t>
            </a:fld>
            <a:endParaRPr lang="en-US" sz="140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882650"/>
          </a:xfrm>
        </p:spPr>
        <p:txBody>
          <a:bodyPr/>
          <a:lstStyle/>
          <a:p>
            <a:r>
              <a:rPr lang="en-US" smtClean="0"/>
              <a:t>2. Mining data to transform it into actionable information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89100"/>
            <a:ext cx="8229600" cy="4406900"/>
          </a:xfrm>
        </p:spPr>
        <p:txBody>
          <a:bodyPr/>
          <a:lstStyle/>
          <a:p>
            <a:r>
              <a:rPr lang="en-US" smtClean="0"/>
              <a:t>Success is making business sense of the data</a:t>
            </a:r>
          </a:p>
          <a:p>
            <a:r>
              <a:rPr lang="en-US" smtClean="0"/>
              <a:t>Need to identify the right data mining tasks that can address the specified problem</a:t>
            </a:r>
          </a:p>
          <a:p>
            <a:r>
              <a:rPr lang="en-US" smtClean="0"/>
              <a:t>Numerous data “issues”:</a:t>
            </a:r>
          </a:p>
          <a:p>
            <a:pPr lvl="1"/>
            <a:r>
              <a:rPr lang="en-US" smtClean="0"/>
              <a:t>Bad data formats (alpha vs numeric, missing, null, bogus data)</a:t>
            </a:r>
          </a:p>
          <a:p>
            <a:pPr lvl="1"/>
            <a:r>
              <a:rPr lang="en-US" smtClean="0"/>
              <a:t>Confusing data fields (synonyms and differences)</a:t>
            </a:r>
          </a:p>
          <a:p>
            <a:pPr lvl="1"/>
            <a:r>
              <a:rPr lang="en-US" smtClean="0"/>
              <a:t>Lack of functionality (“I wish I could…”)</a:t>
            </a:r>
          </a:p>
          <a:p>
            <a:pPr lvl="1"/>
            <a:r>
              <a:rPr lang="en-US" smtClean="0"/>
              <a:t>Legal ramifications (privacy, etc.)</a:t>
            </a:r>
          </a:p>
          <a:p>
            <a:pPr lvl="1"/>
            <a:r>
              <a:rPr lang="en-US" smtClean="0"/>
              <a:t>Organizational factors (unwilling to change “our ways”)</a:t>
            </a:r>
          </a:p>
          <a:p>
            <a:pPr lvl="1"/>
            <a:r>
              <a:rPr lang="en-US" smtClean="0"/>
              <a:t>Lack of timeliness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3556000" y="64452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9535486-BFFE-4B24-870C-69B1BDC2E847}" type="slidenum">
              <a:rPr lang="en-US" sz="1200" b="1">
                <a:solidFill>
                  <a:schemeClr val="accent2"/>
                </a:solidFill>
              </a:rPr>
              <a:pPr algn="ctr"/>
              <a:t>8</a:t>
            </a:fld>
            <a:endParaRPr lang="en-US" sz="140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3. Acting on the Information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84300"/>
            <a:ext cx="8229600" cy="4711700"/>
          </a:xfrm>
        </p:spPr>
        <p:txBody>
          <a:bodyPr/>
          <a:lstStyle/>
          <a:p>
            <a:r>
              <a:rPr lang="en-US" smtClean="0"/>
              <a:t>This is the purpose of Data Mining – with the hope of adding value</a:t>
            </a:r>
          </a:p>
          <a:p>
            <a:endParaRPr lang="en-US" smtClean="0"/>
          </a:p>
          <a:p>
            <a:r>
              <a:rPr lang="en-US" smtClean="0"/>
              <a:t>What type of action?</a:t>
            </a:r>
          </a:p>
          <a:p>
            <a:pPr lvl="1"/>
            <a:r>
              <a:rPr lang="en-US" smtClean="0"/>
              <a:t>Interactions with customers, prospects, suppliers</a:t>
            </a:r>
          </a:p>
          <a:p>
            <a:pPr lvl="1"/>
            <a:r>
              <a:rPr lang="en-US" smtClean="0"/>
              <a:t>Modifying service procedures</a:t>
            </a:r>
          </a:p>
          <a:p>
            <a:pPr lvl="1"/>
            <a:r>
              <a:rPr lang="en-US" smtClean="0"/>
              <a:t>Adjusting inventory levels</a:t>
            </a:r>
          </a:p>
          <a:p>
            <a:pPr lvl="1"/>
            <a:r>
              <a:rPr lang="en-US" smtClean="0"/>
              <a:t>Consolidating</a:t>
            </a:r>
          </a:p>
          <a:p>
            <a:pPr lvl="1"/>
            <a:r>
              <a:rPr lang="en-US" smtClean="0"/>
              <a:t>Expanding</a:t>
            </a:r>
          </a:p>
          <a:p>
            <a:pPr lvl="1"/>
            <a:r>
              <a:rPr lang="en-US" smtClean="0"/>
              <a:t>Etc…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3556000" y="64452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65B4BA3-A6E2-435F-8DBE-A7973461DA3D}" type="slidenum">
              <a:rPr lang="en-US" sz="1200" b="1">
                <a:solidFill>
                  <a:schemeClr val="accent2"/>
                </a:solidFill>
              </a:rPr>
              <a:pPr algn="ctr"/>
              <a:t>9</a:t>
            </a:fld>
            <a:endParaRPr lang="en-US" sz="140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4. Measuring the Results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6200"/>
            <a:ext cx="8229600" cy="4749800"/>
          </a:xfrm>
        </p:spPr>
        <p:txBody>
          <a:bodyPr/>
          <a:lstStyle/>
          <a:p>
            <a:r>
              <a:rPr lang="en-US" smtClean="0"/>
              <a:t>Assesses the impact of the action taken</a:t>
            </a:r>
          </a:p>
          <a:p>
            <a:r>
              <a:rPr lang="en-US" smtClean="0"/>
              <a:t>Often overlooked, ignored, skipped</a:t>
            </a:r>
          </a:p>
          <a:p>
            <a:r>
              <a:rPr lang="en-US" smtClean="0"/>
              <a:t>Planning for the measurement should begin when analyzing the business opportunity, not after it is “all over”</a:t>
            </a:r>
          </a:p>
          <a:p>
            <a:r>
              <a:rPr lang="en-US" smtClean="0"/>
              <a:t>Assessment questions (examples):</a:t>
            </a:r>
          </a:p>
          <a:p>
            <a:pPr lvl="1"/>
            <a:r>
              <a:rPr lang="en-US" smtClean="0"/>
              <a:t>Did this ____ campaign do what we hoped?</a:t>
            </a:r>
          </a:p>
          <a:p>
            <a:pPr lvl="1"/>
            <a:r>
              <a:rPr lang="en-US" smtClean="0"/>
              <a:t>Did some offers work better than others?</a:t>
            </a:r>
          </a:p>
          <a:p>
            <a:pPr lvl="1"/>
            <a:r>
              <a:rPr lang="en-US" smtClean="0"/>
              <a:t>Did these customers purchase additional products?</a:t>
            </a:r>
          </a:p>
          <a:p>
            <a:pPr lvl="1"/>
            <a:r>
              <a:rPr lang="en-US" smtClean="0"/>
              <a:t>Tons of 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73.4"/>
  <p:tag name="HST_ACTIVE_THIS_SESSION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80.0"/>
  <p:tag name="HST_ACTIVE_THIS_SESSION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267.5"/>
  <p:tag name="HST_ACTIVE_THIS_SESSION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74.7"/>
  <p:tag name="HST_ACTIVE_THIS_SESSION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63.0"/>
  <p:tag name="HST_ACTIVE_THIS_SESSION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80.6"/>
  <p:tag name="HST_ACTIVE_THIS_SESSION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85.7"/>
  <p:tag name="HST_ACTIVE_THIS_SESSION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35.1"/>
  <p:tag name="HST_ACTIVE_THIS_SESSION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33.4"/>
  <p:tag name="HST_ACTIVE_THIS_SESSION" val="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10.9"/>
  <p:tag name="HST_ACTIVE_THIS_SESSION" val="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7.4|44.9|73.4"/>
  <p:tag name="HST_TIMELINE_INTERVALS" val="|7.4|37.5"/>
  <p:tag name="TIMING" val="|7.4|37.5"/>
  <p:tag name="HST_ACTIVE_THIS_SESSION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25.1"/>
  <p:tag name="HST_ACTIVE_THIS_SESSION" val="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57.6"/>
  <p:tag name="HST_ACTIVE_THIS_SESSION" val="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74.2"/>
  <p:tag name="HST_ACTIVE_THIS_SESSION" val="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6.9|191.2|217.7|355.2"/>
  <p:tag name="HST_TIMELINE_INTERVALS" val="|6.9|184.4|26.4"/>
  <p:tag name="TIMING" val="|6.9|184.4|26.4"/>
  <p:tag name="HST_ACTIVE_THIS_SESSION" val="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40.7"/>
  <p:tag name="HST_ACTIVE_THIS_SESSION" val="N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14.0"/>
  <p:tag name="HST_ACTIVE_THIS_SESSION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69.2"/>
  <p:tag name="HST_ACTIVE_THIS_SESSION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27.5"/>
  <p:tag name="HST_ACTIVE_THIS_SESSION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48.0"/>
  <p:tag name="HST_ACTIVE_THIS_SESSION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54.4"/>
  <p:tag name="HST_ACTIVE_THIS_SESSION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07.5"/>
  <p:tag name="HST_ACTIVE_THIS_SESSION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2.1"/>
  <p:tag name="HST_ACTIVE_THIS_SESSION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42.6"/>
  <p:tag name="HST_ACTIVE_THIS_SESSION" val="NO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4081</TotalTime>
  <Words>4095</Words>
  <Application>Microsoft Office PowerPoint</Application>
  <PresentationFormat>On-screen Show (4:3)</PresentationFormat>
  <Paragraphs>753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Times New Roman</vt:lpstr>
      <vt:lpstr>Arial</vt:lpstr>
      <vt:lpstr>Marlett</vt:lpstr>
      <vt:lpstr>Wingdings</vt:lpstr>
      <vt:lpstr>Courier New</vt:lpstr>
      <vt:lpstr>Tahoma</vt:lpstr>
      <vt:lpstr>Blank Presentation</vt:lpstr>
      <vt:lpstr>Microsoft Excel Worksheet</vt:lpstr>
      <vt:lpstr>Overview of Web Mining and  E-Commerce Data Analytics</vt:lpstr>
      <vt:lpstr>Why Data Mining</vt:lpstr>
      <vt:lpstr>From Data to Wisdom</vt:lpstr>
      <vt:lpstr>What is Data Mining</vt:lpstr>
      <vt:lpstr>Data Mining’s Virtuous Cycle</vt:lpstr>
      <vt:lpstr>1. Identify the Business Opportunity</vt:lpstr>
      <vt:lpstr>2. Mining data to transform it into actionable information</vt:lpstr>
      <vt:lpstr>3. Acting on the Information</vt:lpstr>
      <vt:lpstr>4. Measuring the Results</vt:lpstr>
      <vt:lpstr>The Knowledge Discovery Process</vt:lpstr>
      <vt:lpstr>What Can Data Mining Do</vt:lpstr>
      <vt:lpstr>What Can Data Mining Do</vt:lpstr>
      <vt:lpstr>Some Applications of Data mining</vt:lpstr>
      <vt:lpstr>Some Applications of Data mining</vt:lpstr>
      <vt:lpstr>Some Applications of Data mining</vt:lpstr>
      <vt:lpstr>What is Web Mining</vt:lpstr>
      <vt:lpstr>Types of Web Mining</vt:lpstr>
      <vt:lpstr>Types of Web Mining</vt:lpstr>
      <vt:lpstr>Types of Web Mining</vt:lpstr>
      <vt:lpstr>Types of Web Mining</vt:lpstr>
      <vt:lpstr>Types of Web Mining</vt:lpstr>
      <vt:lpstr>Types of Web Mining</vt:lpstr>
      <vt:lpstr>Types of Web Mining</vt:lpstr>
      <vt:lpstr>Types of Web Mining</vt:lpstr>
      <vt:lpstr>Types of Web Mining</vt:lpstr>
      <vt:lpstr>Web Content Mining  :: common approaches and applications</vt:lpstr>
      <vt:lpstr>Web Content Mining  :: example – clustered search results</vt:lpstr>
      <vt:lpstr>Web Content Mining  :: example – personalized content delivery</vt:lpstr>
      <vt:lpstr>Web Structure Mining :: graph structures on the Web</vt:lpstr>
      <vt:lpstr>Web Structure Mining :: example – Google’s PageRank algorithm</vt:lpstr>
      <vt:lpstr>Web Structure Mining :: example – Hubs and Authorities</vt:lpstr>
      <vt:lpstr>Web Structure Mining :: example – online communities</vt:lpstr>
      <vt:lpstr>Web Usage Mining</vt:lpstr>
      <vt:lpstr>Applications of Web Usage Mining</vt:lpstr>
      <vt:lpstr>Web Usage Mining :: data sources</vt:lpstr>
      <vt:lpstr>What’s in a Typical Server Log?</vt:lpstr>
      <vt:lpstr>Typical Fields in a Log File Entry</vt:lpstr>
      <vt:lpstr>Basic Entities in Web Usage Mining</vt:lpstr>
      <vt:lpstr>Main Challenges in Data Collection and Preprocessing</vt:lpstr>
      <vt:lpstr>Usage Data Preparation Tasks</vt:lpstr>
      <vt:lpstr>Conceptual Representation of User Transactions or Sessions</vt:lpstr>
      <vt:lpstr>Web Usage Mining as a Process</vt:lpstr>
      <vt:lpstr>E-Commerce Data</vt:lpstr>
      <vt:lpstr>Why We Need Web Analytics</vt:lpstr>
      <vt:lpstr>Three Skill Sets Required</vt:lpstr>
      <vt:lpstr>Using Analytics for E-Business Management</vt:lpstr>
      <vt:lpstr>Web Usage and E-Business Analytics</vt:lpstr>
      <vt:lpstr>Session Analysis</vt:lpstr>
      <vt:lpstr>Static Aggregation (Reports)</vt:lpstr>
      <vt:lpstr>Online Analytical Processing (OLAP)</vt:lpstr>
      <vt:lpstr>Data Mining: Going Deeper</vt:lpstr>
      <vt:lpstr>Data Mining: Going Deeper</vt:lpstr>
      <vt:lpstr>Example: Path Analysis for Ecommerce</vt:lpstr>
      <vt:lpstr>Example: Association Analysis for Ecommerce</vt:lpstr>
      <vt:lpstr>Web Usage Mining: clustering example</vt:lpstr>
      <vt:lpstr>Basic Framework for E-Commerce Data Analysis</vt:lpstr>
      <vt:lpstr>Components of E-Commerce Data Analysis Framework</vt:lpstr>
      <vt:lpstr>Components of E-Commerce Data Analysis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Miing and Knowledge Discvoery - Web Data Mining</dc:title>
  <dc:creator>Bamshad Mobasher</dc:creator>
  <cp:lastModifiedBy>Bamshad Mobasher</cp:lastModifiedBy>
  <cp:revision>221</cp:revision>
  <cp:lastPrinted>2001-04-02T16:07:48Z</cp:lastPrinted>
  <dcterms:created xsi:type="dcterms:W3CDTF">1999-03-29T20:01:23Z</dcterms:created>
  <dcterms:modified xsi:type="dcterms:W3CDTF">2012-09-02T20:00:01Z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http://maya.cs.depaul.edu/~classes/ect584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C:\Bamshad\CLASS\ECT584\Lectures</vt:lpwstr>
  </property>
</Properties>
</file>