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413" r:id="rId3"/>
    <p:sldId id="427" r:id="rId4"/>
    <p:sldId id="428" r:id="rId5"/>
    <p:sldId id="391" r:id="rId6"/>
    <p:sldId id="392" r:id="rId7"/>
    <p:sldId id="447" r:id="rId8"/>
    <p:sldId id="381" r:id="rId9"/>
    <p:sldId id="382" r:id="rId10"/>
    <p:sldId id="384" r:id="rId11"/>
    <p:sldId id="410" r:id="rId12"/>
    <p:sldId id="397" r:id="rId13"/>
    <p:sldId id="416" r:id="rId14"/>
    <p:sldId id="417" r:id="rId15"/>
    <p:sldId id="418" r:id="rId16"/>
    <p:sldId id="419" r:id="rId17"/>
    <p:sldId id="420" r:id="rId18"/>
    <p:sldId id="424" r:id="rId19"/>
    <p:sldId id="425" r:id="rId20"/>
    <p:sldId id="426" r:id="rId21"/>
    <p:sldId id="451" r:id="rId22"/>
    <p:sldId id="370" r:id="rId23"/>
    <p:sldId id="372" r:id="rId24"/>
    <p:sldId id="377" r:id="rId25"/>
    <p:sldId id="374" r:id="rId26"/>
    <p:sldId id="373" r:id="rId27"/>
    <p:sldId id="375" r:id="rId28"/>
    <p:sldId id="290" r:id="rId29"/>
    <p:sldId id="407" r:id="rId30"/>
    <p:sldId id="376" r:id="rId31"/>
    <p:sldId id="406" r:id="rId32"/>
    <p:sldId id="304" r:id="rId33"/>
    <p:sldId id="351" r:id="rId34"/>
    <p:sldId id="429" r:id="rId35"/>
    <p:sldId id="430" r:id="rId36"/>
    <p:sldId id="432" r:id="rId37"/>
    <p:sldId id="433" r:id="rId38"/>
    <p:sldId id="434" r:id="rId39"/>
    <p:sldId id="435" r:id="rId40"/>
    <p:sldId id="436" r:id="rId41"/>
    <p:sldId id="448" r:id="rId42"/>
    <p:sldId id="439" r:id="rId43"/>
    <p:sldId id="450" r:id="rId44"/>
    <p:sldId id="449" r:id="rId45"/>
    <p:sldId id="378" r:id="rId46"/>
    <p:sldId id="354" r:id="rId47"/>
    <p:sldId id="355" r:id="rId48"/>
    <p:sldId id="356" r:id="rId49"/>
    <p:sldId id="361" r:id="rId50"/>
    <p:sldId id="362" r:id="rId51"/>
    <p:sldId id="365" r:id="rId52"/>
    <p:sldId id="366" r:id="rId53"/>
    <p:sldId id="379" r:id="rId54"/>
    <p:sldId id="368" r:id="rId55"/>
    <p:sldId id="380" r:id="rId56"/>
    <p:sldId id="402" r:id="rId57"/>
    <p:sldId id="403" r:id="rId58"/>
  </p:sldIdLst>
  <p:sldSz cx="9144000" cy="6858000" type="screen4x3"/>
  <p:notesSz cx="7086600" cy="94297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FF"/>
    <a:srgbClr val="E8E7F3"/>
    <a:srgbClr val="E3E2F0"/>
    <a:srgbClr val="DCDBED"/>
    <a:srgbClr val="1B5595"/>
    <a:srgbClr val="E5E4F2"/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64" autoAdjust="0"/>
  </p:normalViewPr>
  <p:slideViewPr>
    <p:cSldViewPr snapToGrid="0">
      <p:cViewPr varScale="1">
        <p:scale>
          <a:sx n="104" d="100"/>
          <a:sy n="104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00-papers\general\habil\vortrag\svd_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Alice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Tabelle1!$B$2</c:f>
              <c:numCache>
                <c:formatCode>General</c:formatCode>
                <c:ptCount val="1"/>
                <c:pt idx="0">
                  <c:v>0.47000000000000008</c:v>
                </c:pt>
              </c:numCache>
            </c:numRef>
          </c:xVal>
          <c:yVal>
            <c:numRef>
              <c:f>Tabelle1!$C$2</c:f>
              <c:numCache>
                <c:formatCode>General</c:formatCode>
                <c:ptCount val="1"/>
                <c:pt idx="0">
                  <c:v>-0.30000000000000016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Bob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Tabelle1!$B$3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Tabelle1!$C$3</c:f>
              <c:numCache>
                <c:formatCode>General</c:formatCode>
                <c:ptCount val="1"/>
                <c:pt idx="0">
                  <c:v>0.23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Mary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dPt>
            <c:idx val="0"/>
            <c:marker>
              <c:spPr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bg2">
                      <a:lumMod val="60000"/>
                      <a:lumOff val="40000"/>
                    </a:schemeClr>
                  </a:outerShdw>
                </a:effectLst>
              </c:spPr>
            </c:marker>
            <c:bubble3D val="0"/>
            <c:spPr>
              <a:ln w="28575">
                <a:noFill/>
              </a:ln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c:spPr>
          </c:dPt>
          <c:xVal>
            <c:numRef>
              <c:f>Tabelle1!$B$4</c:f>
              <c:numCache>
                <c:formatCode>General</c:formatCode>
                <c:ptCount val="1"/>
                <c:pt idx="0">
                  <c:v>0.70000000000000029</c:v>
                </c:pt>
              </c:numCache>
            </c:numRef>
          </c:xVal>
          <c:yVal>
            <c:numRef>
              <c:f>Tabelle1!$C$4</c:f>
              <c:numCache>
                <c:formatCode>General</c:formatCode>
                <c:ptCount val="1"/>
                <c:pt idx="0">
                  <c:v>-6.0000000000000026E-2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Sue 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Tabelle1!$B$5</c:f>
              <c:numCache>
                <c:formatCode>General</c:formatCode>
                <c:ptCount val="1"/>
                <c:pt idx="0">
                  <c:v>0.31000000000000016</c:v>
                </c:pt>
              </c:numCache>
            </c:numRef>
          </c:xVal>
          <c:yVal>
            <c:numRef>
              <c:f>Tabelle1!$C$5</c:f>
              <c:numCache>
                <c:formatCode>General</c:formatCode>
                <c:ptCount val="1"/>
                <c:pt idx="0">
                  <c:v>0.93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Terminator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Tabelle1!$B$6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Tabelle1!$C$6</c:f>
              <c:numCache>
                <c:formatCode>General</c:formatCode>
                <c:ptCount val="1"/>
                <c:pt idx="0">
                  <c:v>0.58000000000000007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Die Hard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Tabelle1!$B$7</c:f>
              <c:numCache>
                <c:formatCode>General</c:formatCode>
                <c:ptCount val="1"/>
                <c:pt idx="0">
                  <c:v>-0.56999999999999995</c:v>
                </c:pt>
              </c:numCache>
            </c:numRef>
          </c:xVal>
          <c:yVal>
            <c:numRef>
              <c:f>Tabelle1!$C$7</c:f>
              <c:numCache>
                <c:formatCode>General</c:formatCode>
                <c:ptCount val="1"/>
                <c:pt idx="0">
                  <c:v>-0.66000000000000036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Twins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Tabelle1!$B$8</c:f>
              <c:numCache>
                <c:formatCode>General</c:formatCode>
                <c:ptCount val="1"/>
                <c:pt idx="0">
                  <c:v>6.0000000000000026E-2</c:v>
                </c:pt>
              </c:numCache>
            </c:numRef>
          </c:xVal>
          <c:yVal>
            <c:numRef>
              <c:f>Tabelle1!$C$8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Eat Pray Love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Tabelle1!$B$9</c:f>
              <c:numCache>
                <c:formatCode>General</c:formatCode>
                <c:ptCount val="1"/>
                <c:pt idx="0">
                  <c:v>0.38000000000000017</c:v>
                </c:pt>
              </c:numCache>
            </c:numRef>
          </c:xVal>
          <c:yVal>
            <c:numRef>
              <c:f>Tabelle1!$C$9</c:f>
              <c:numCache>
                <c:formatCode>General</c:formatCode>
                <c:ptCount val="1"/>
                <c:pt idx="0">
                  <c:v>0.18000000000000008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Pretty Woman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Tabelle1!$B$10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xVal>
          <c:yVal>
            <c:numRef>
              <c:f>Tabelle1!$C$10</c:f>
              <c:numCache>
                <c:formatCode>General</c:formatCode>
                <c:ptCount val="1"/>
                <c:pt idx="0">
                  <c:v>-0.36000000000000015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52512"/>
        <c:axId val="84553088"/>
      </c:scatterChart>
      <c:valAx>
        <c:axId val="84552512"/>
        <c:scaling>
          <c:orientation val="minMax"/>
          <c:max val="1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crossAx val="84553088"/>
        <c:crossesAt val="0"/>
        <c:crossBetween val="midCat"/>
      </c:valAx>
      <c:valAx>
        <c:axId val="84553088"/>
        <c:scaling>
          <c:orientation val="minMax"/>
          <c:max val="1"/>
          <c:min val="-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52512"/>
        <c:crossesAt val="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l" defTabSz="935038"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l" defTabSz="935038">
              <a:defRPr sz="1200"/>
            </a:lvl1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defTabSz="935038">
              <a:defRPr sz="1200"/>
            </a:lvl1pPr>
          </a:lstStyle>
          <a:p>
            <a:fld id="{4F154C44-8021-44A3-AE65-F9543CA6E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20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79925"/>
            <a:ext cx="5670550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40C93AC-58D9-487D-B2D6-DDAEE6373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05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528B-5FC8-4163-BA47-9F4F244EB12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DD32F-5F70-4957-B182-FFD225FBF21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6660C-33E4-4B11-87F6-5E3F8EDC6BD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1A52E-78C3-4364-A38E-568EC507CC0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D9B94-6E22-4102-9BDD-B46BA879369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D74F6-6A10-4B9B-9422-CAAF27DE3A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D74F6-6A10-4B9B-9422-CAAF27DE3A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D74F6-6A10-4B9B-9422-CAAF27DE3A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68062" indent="-295408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181633" indent="-236327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654287" indent="-236327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126940" indent="-236327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599593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072247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544900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17554" indent="-2363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E76BC8-F8C9-4E09-B11D-B0B39065FC1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FC51-6392-423D-870F-25AA2FCB1DB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5E19-CF1D-47E1-8CD3-D53AE9C58C0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F5FB2-BDE4-4A90-A7C9-A936F4A8139C}" type="slidenum">
              <a:rPr lang="en-US"/>
              <a:pPr/>
              <a:t>2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057FD-B3FD-40E7-AE82-5133C8D99FD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1E0A3-4788-4757-ABDE-91144192E81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366E9-9FB7-42E0-932C-4EAE6C9D73A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C86EB-DFE4-4BC4-8C61-8B028FAE0E0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E8A70-30D4-4D30-A5D8-A0F0E67EAF7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A0021-5148-401C-B9FB-A1CDEDCD5F0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90B2B-6FEB-4010-96AA-0D18A98C60F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06026-21C3-4C8A-A3F2-7BAE4B92CFC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1930-DECB-4A96-BAD8-D1D219B82CD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98E94-3655-4BD5-A1B2-0F7A2B50932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63C77-22E5-4E7E-8F21-6AB9B597496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021" y="4479131"/>
            <a:ext cx="5672561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714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46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86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AE9EC-CB9E-413D-8EB4-F45ED52E02A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79925"/>
            <a:ext cx="5197475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B3C96-7927-4BE7-A058-7D789B5C1D8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021" y="4479131"/>
            <a:ext cx="5672561" cy="42433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BF458-1679-46DB-9781-3CD08FBF25F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EEB6D-8CA5-45FD-A1AC-49CF7C5D032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BC03F-048F-4E50-910A-47805EF1972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74AD7-B9A4-491E-9797-C84AE73D3034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16AE8-453E-4D5E-924E-65B44FD3170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E22AB-9D04-4386-8F23-854824CAD089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C815C-7F0A-468A-B83C-24F193B784C1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7AC9C-1C48-4672-ABC0-986DAF37B57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2DA05-242A-4DF4-850F-FB10A0920119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00D0F-1FD2-4910-981C-7D5434559B5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874E-263E-4234-88A0-EFA4F0B0C5F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88CBA-3535-4823-A68A-E31E41311C53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99E6B-1B62-449C-9F6B-95D3858A4508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334A5-97A6-484D-92D7-3A59A13CC731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A19A-38A9-4041-A92F-88D3FF6EAE4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8FF10-C7E6-4785-ADCD-4C7C9A80201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C510D-4D42-42ED-9685-39E583801A4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8025"/>
            <a:ext cx="4713288" cy="3535363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268F5-C3CE-4A30-8615-54428BD8F98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032D1-3559-4FA3-9B28-55CD2175795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3"/>
          <p:cNvSpPr>
            <a:spLocks noChangeArrowheads="1"/>
          </p:cNvSpPr>
          <p:nvPr/>
        </p:nvSpPr>
        <p:spPr bwMode="hidden">
          <a:xfrm flipH="1">
            <a:off x="6972300" y="1600200"/>
            <a:ext cx="1524000" cy="15240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hidden">
          <a:xfrm flipH="1">
            <a:off x="5181600" y="1600200"/>
            <a:ext cx="1524000" cy="15240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hidden">
          <a:xfrm flipH="1">
            <a:off x="3390900" y="1600200"/>
            <a:ext cx="1524000" cy="1524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hidden">
          <a:xfrm flipH="1">
            <a:off x="3390900" y="3276600"/>
            <a:ext cx="1524000" cy="15240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hidden">
          <a:xfrm flipH="1">
            <a:off x="1658938" y="3276600"/>
            <a:ext cx="1524000" cy="15240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hidden">
          <a:xfrm flipH="1">
            <a:off x="6972300" y="3276600"/>
            <a:ext cx="1524000" cy="1524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grpSp>
        <p:nvGrpSpPr>
          <p:cNvPr id="5142" name="Group 22"/>
          <p:cNvGrpSpPr>
            <a:grpSpLocks/>
          </p:cNvGrpSpPr>
          <p:nvPr userDrawn="1"/>
        </p:nvGrpSpPr>
        <p:grpSpPr bwMode="auto">
          <a:xfrm>
            <a:off x="817563" y="800100"/>
            <a:ext cx="2557462" cy="155575"/>
            <a:chOff x="3826" y="496"/>
            <a:chExt cx="1611" cy="98"/>
          </a:xfrm>
        </p:grpSpPr>
        <p:sp>
          <p:nvSpPr>
            <p:cNvPr id="5143" name="Oval 23"/>
            <p:cNvSpPr>
              <a:spLocks noChangeArrowheads="1"/>
            </p:cNvSpPr>
            <p:nvPr userDrawn="1"/>
          </p:nvSpPr>
          <p:spPr bwMode="hidden">
            <a:xfrm flipH="1">
              <a:off x="4206" y="496"/>
              <a:ext cx="92" cy="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44" name="Oval 24"/>
            <p:cNvSpPr>
              <a:spLocks noChangeArrowheads="1"/>
            </p:cNvSpPr>
            <p:nvPr userDrawn="1"/>
          </p:nvSpPr>
          <p:spPr bwMode="hidden">
            <a:xfrm flipH="1">
              <a:off x="4022" y="501"/>
              <a:ext cx="82" cy="9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45" name="Oval 25"/>
            <p:cNvSpPr>
              <a:spLocks noChangeArrowheads="1"/>
            </p:cNvSpPr>
            <p:nvPr userDrawn="1"/>
          </p:nvSpPr>
          <p:spPr bwMode="hidden">
            <a:xfrm flipH="1">
              <a:off x="4965" y="496"/>
              <a:ext cx="92" cy="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46" name="Oval 26"/>
            <p:cNvSpPr>
              <a:spLocks noChangeArrowheads="1"/>
            </p:cNvSpPr>
            <p:nvPr userDrawn="1"/>
          </p:nvSpPr>
          <p:spPr bwMode="hidden">
            <a:xfrm flipH="1">
              <a:off x="4782" y="501"/>
              <a:ext cx="82" cy="9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47" name="Oval 27"/>
            <p:cNvSpPr>
              <a:spLocks noChangeArrowheads="1"/>
            </p:cNvSpPr>
            <p:nvPr userDrawn="1"/>
          </p:nvSpPr>
          <p:spPr bwMode="hidden">
            <a:xfrm flipH="1">
              <a:off x="5345" y="496"/>
              <a:ext cx="92" cy="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48" name="Oval 28"/>
            <p:cNvSpPr>
              <a:spLocks noChangeArrowheads="1"/>
            </p:cNvSpPr>
            <p:nvPr userDrawn="1"/>
          </p:nvSpPr>
          <p:spPr bwMode="hidden">
            <a:xfrm flipH="1">
              <a:off x="5161" y="501"/>
              <a:ext cx="82" cy="9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49" name="Oval 29"/>
            <p:cNvSpPr>
              <a:spLocks noChangeArrowheads="1"/>
            </p:cNvSpPr>
            <p:nvPr userDrawn="1"/>
          </p:nvSpPr>
          <p:spPr bwMode="hidden">
            <a:xfrm flipH="1">
              <a:off x="4585" y="496"/>
              <a:ext cx="92" cy="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50" name="Oval 30"/>
            <p:cNvSpPr>
              <a:spLocks noChangeArrowheads="1"/>
            </p:cNvSpPr>
            <p:nvPr userDrawn="1"/>
          </p:nvSpPr>
          <p:spPr bwMode="hidden">
            <a:xfrm flipH="1">
              <a:off x="4402" y="501"/>
              <a:ext cx="82" cy="9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151" name="Oval 31"/>
            <p:cNvSpPr>
              <a:spLocks noChangeArrowheads="1"/>
            </p:cNvSpPr>
            <p:nvPr userDrawn="1"/>
          </p:nvSpPr>
          <p:spPr bwMode="hidden">
            <a:xfrm flipH="1">
              <a:off x="3826" y="496"/>
              <a:ext cx="92" cy="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3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53" name="Oval 33"/>
          <p:cNvSpPr>
            <a:spLocks noChangeArrowheads="1"/>
          </p:cNvSpPr>
          <p:nvPr userDrawn="1"/>
        </p:nvSpPr>
        <p:spPr bwMode="hidden">
          <a:xfrm flipH="1">
            <a:off x="3832225" y="800100"/>
            <a:ext cx="146050" cy="1555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4" name="Oval 34"/>
          <p:cNvSpPr>
            <a:spLocks noChangeArrowheads="1"/>
          </p:cNvSpPr>
          <p:nvPr userDrawn="1"/>
        </p:nvSpPr>
        <p:spPr bwMode="hidden">
          <a:xfrm flipH="1">
            <a:off x="3540125" y="806450"/>
            <a:ext cx="130175" cy="1428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5" name="Oval 35"/>
          <p:cNvSpPr>
            <a:spLocks noChangeArrowheads="1"/>
          </p:cNvSpPr>
          <p:nvPr userDrawn="1"/>
        </p:nvSpPr>
        <p:spPr bwMode="hidden">
          <a:xfrm flipH="1">
            <a:off x="5037138" y="800100"/>
            <a:ext cx="146050" cy="1555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6" name="Oval 36"/>
          <p:cNvSpPr>
            <a:spLocks noChangeArrowheads="1"/>
          </p:cNvSpPr>
          <p:nvPr userDrawn="1"/>
        </p:nvSpPr>
        <p:spPr bwMode="hidden">
          <a:xfrm flipH="1">
            <a:off x="4746625" y="806450"/>
            <a:ext cx="130175" cy="1428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7" name="Oval 37"/>
          <p:cNvSpPr>
            <a:spLocks noChangeArrowheads="1"/>
          </p:cNvSpPr>
          <p:nvPr userDrawn="1"/>
        </p:nvSpPr>
        <p:spPr bwMode="hidden">
          <a:xfrm flipH="1">
            <a:off x="5640388" y="800100"/>
            <a:ext cx="146050" cy="1555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8" name="Oval 38"/>
          <p:cNvSpPr>
            <a:spLocks noChangeArrowheads="1"/>
          </p:cNvSpPr>
          <p:nvPr userDrawn="1"/>
        </p:nvSpPr>
        <p:spPr bwMode="hidden">
          <a:xfrm flipH="1">
            <a:off x="5348288" y="806450"/>
            <a:ext cx="130175" cy="1428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59" name="Oval 39"/>
          <p:cNvSpPr>
            <a:spLocks noChangeArrowheads="1"/>
          </p:cNvSpPr>
          <p:nvPr userDrawn="1"/>
        </p:nvSpPr>
        <p:spPr bwMode="hidden">
          <a:xfrm flipH="1">
            <a:off x="4433888" y="800100"/>
            <a:ext cx="146050" cy="1555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60" name="Oval 40"/>
          <p:cNvSpPr>
            <a:spLocks noChangeArrowheads="1"/>
          </p:cNvSpPr>
          <p:nvPr userDrawn="1"/>
        </p:nvSpPr>
        <p:spPr bwMode="hidden">
          <a:xfrm flipH="1">
            <a:off x="4143375" y="806450"/>
            <a:ext cx="130175" cy="1428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66" name="Oval 46"/>
          <p:cNvSpPr>
            <a:spLocks noChangeArrowheads="1"/>
          </p:cNvSpPr>
          <p:nvPr userDrawn="1"/>
        </p:nvSpPr>
        <p:spPr bwMode="hidden">
          <a:xfrm flipH="1">
            <a:off x="6223000" y="800100"/>
            <a:ext cx="146050" cy="1555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67" name="Oval 47"/>
          <p:cNvSpPr>
            <a:spLocks noChangeArrowheads="1"/>
          </p:cNvSpPr>
          <p:nvPr userDrawn="1"/>
        </p:nvSpPr>
        <p:spPr bwMode="hidden">
          <a:xfrm flipH="1">
            <a:off x="5932488" y="806450"/>
            <a:ext cx="130175" cy="1428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77BF0-2C42-4666-A449-7ACFF0DD7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3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300038"/>
            <a:ext cx="2105025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5" y="300038"/>
            <a:ext cx="6165850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FA49E1-1F40-4031-B2AE-A24DD8604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0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0675"/>
            <a:ext cx="4038600" cy="454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0675"/>
            <a:ext cx="4038600" cy="219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7000"/>
            <a:ext cx="4038600" cy="219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27825" y="6305550"/>
            <a:ext cx="2133600" cy="311150"/>
          </a:xfrm>
        </p:spPr>
        <p:txBody>
          <a:bodyPr/>
          <a:lstStyle>
            <a:lvl1pPr>
              <a:defRPr/>
            </a:lvl1pPr>
          </a:lstStyle>
          <a:p>
            <a:fld id="{737F5214-CC0A-4284-A564-AE8608C76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344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3525" y="300038"/>
            <a:ext cx="8423275" cy="5830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727825" y="6305550"/>
            <a:ext cx="2133600" cy="311150"/>
          </a:xfrm>
        </p:spPr>
        <p:txBody>
          <a:bodyPr/>
          <a:lstStyle>
            <a:lvl1pPr>
              <a:defRPr/>
            </a:lvl1pPr>
          </a:lstStyle>
          <a:p>
            <a:fld id="{88E71BDC-D0CA-4C36-9062-5DAA90F2D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7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90675"/>
            <a:ext cx="4038600" cy="454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54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27825" y="6305550"/>
            <a:ext cx="2133600" cy="311150"/>
          </a:xfrm>
        </p:spPr>
        <p:txBody>
          <a:bodyPr/>
          <a:lstStyle>
            <a:lvl1pPr>
              <a:defRPr/>
            </a:lvl1pPr>
          </a:lstStyle>
          <a:p>
            <a:fld id="{38B21E3D-1D58-4728-944A-AE24FE5B6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E1CD6-7E03-4C43-AAC8-9A57517497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75EA20-9E5A-40F7-8790-482003AAF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8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54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54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0C89E6-4805-4BD4-8846-6DC5DA931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428C02-B43F-4978-B129-0977996B8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3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D8A9DC-6507-434E-8E6A-B67E523A5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12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854AAE-2351-4BD2-BF1A-A14035CD8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43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14D2C7-C24E-4899-8800-3094DA0B1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1A5A94-FFE8-4AE5-8C26-3171F8AF1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44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0675"/>
            <a:ext cx="82296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129" name="Oval 33"/>
          <p:cNvSpPr>
            <a:spLocks noChangeArrowheads="1"/>
          </p:cNvSpPr>
          <p:nvPr userDrawn="1"/>
        </p:nvSpPr>
        <p:spPr bwMode="hidden">
          <a:xfrm flipH="1">
            <a:off x="4811713" y="330200"/>
            <a:ext cx="1104900" cy="11049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30" name="Oval 34"/>
          <p:cNvSpPr>
            <a:spLocks noChangeArrowheads="1"/>
          </p:cNvSpPr>
          <p:nvPr userDrawn="1"/>
        </p:nvSpPr>
        <p:spPr bwMode="hidden">
          <a:xfrm flipH="1">
            <a:off x="7526338" y="330200"/>
            <a:ext cx="1103312" cy="11049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31" name="Oval 35"/>
          <p:cNvSpPr>
            <a:spLocks noChangeArrowheads="1"/>
          </p:cNvSpPr>
          <p:nvPr userDrawn="1"/>
        </p:nvSpPr>
        <p:spPr bwMode="hidden">
          <a:xfrm flipH="1">
            <a:off x="1014413" y="331788"/>
            <a:ext cx="1103312" cy="1104900"/>
          </a:xfrm>
          <a:prstGeom prst="ellipse">
            <a:avLst/>
          </a:prstGeom>
          <a:solidFill>
            <a:srgbClr val="E8E7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32" name="Oval 36"/>
          <p:cNvSpPr>
            <a:spLocks noChangeArrowheads="1"/>
          </p:cNvSpPr>
          <p:nvPr userDrawn="1"/>
        </p:nvSpPr>
        <p:spPr bwMode="hidden">
          <a:xfrm flipH="1">
            <a:off x="6267450" y="330200"/>
            <a:ext cx="1103313" cy="11049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0E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33" name="Oval 37"/>
          <p:cNvSpPr>
            <a:spLocks noChangeArrowheads="1"/>
          </p:cNvSpPr>
          <p:nvPr userDrawn="1"/>
        </p:nvSpPr>
        <p:spPr bwMode="hidden">
          <a:xfrm flipH="1">
            <a:off x="2301875" y="330200"/>
            <a:ext cx="1103313" cy="11049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263525" y="300038"/>
            <a:ext cx="8366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7825" y="6305550"/>
            <a:ext cx="2133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1B5595"/>
                </a:solidFill>
              </a:defRPr>
            </a:lvl1pPr>
          </a:lstStyle>
          <a:p>
            <a:fld id="{FE2D340E-85A4-4AD7-B020-59C6C3FECF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37" name="Line 41"/>
          <p:cNvSpPr>
            <a:spLocks noChangeShapeType="1"/>
          </p:cNvSpPr>
          <p:nvPr userDrawn="1"/>
        </p:nvSpPr>
        <p:spPr bwMode="auto">
          <a:xfrm flipV="1">
            <a:off x="347663" y="6235700"/>
            <a:ext cx="8448675" cy="0"/>
          </a:xfrm>
          <a:prstGeom prst="line">
            <a:avLst/>
          </a:prstGeom>
          <a:noFill/>
          <a:ln w="9525">
            <a:solidFill>
              <a:srgbClr val="1B559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9B9FF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9B9FF"/>
        </a:buClr>
        <a:buSzPct val="90000"/>
        <a:buFont typeface="Wingdings" pitchFamily="2" charset="2"/>
        <a:buChar char="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SzPct val="95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SzPct val="8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9B9FF"/>
        </a:buClr>
        <a:buFont typeface="Wingdings" pitchFamily="2" charset="2"/>
        <a:buChar char="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vielens.umn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chart" Target="../charts/chart1.xm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3.jpeg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41.jpeg"/><Relationship Id="rId10" Type="http://schemas.openxmlformats.org/officeDocument/2006/relationships/image" Target="../media/image37.wmf"/><Relationship Id="rId4" Type="http://schemas.openxmlformats.org/officeDocument/2006/relationships/image" Target="../media/image40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hyperlink" Target="http://www.imdb.com/title/tt0114746/photogallery" TargetMode="External"/><Relationship Id="rId3" Type="http://schemas.openxmlformats.org/officeDocument/2006/relationships/hyperlink" Target="http://www.imdb.com/title/tt0167404/photogallery" TargetMode="External"/><Relationship Id="rId7" Type="http://schemas.openxmlformats.org/officeDocument/2006/relationships/hyperlink" Target="http://www.imdb.com/title/tt0119395/photogallery" TargetMode="Externa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hyperlink" Target="http://www.imdb.com/title/tt0286106/photogallery" TargetMode="External"/><Relationship Id="rId5" Type="http://schemas.openxmlformats.org/officeDocument/2006/relationships/hyperlink" Target="http://www.imdb.com/title/tt0112864/photogallery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hyperlink" Target="http://www.imdb.com/title/tt0340163/photogallery" TargetMode="External"/><Relationship Id="rId1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1.wmf"/><Relationship Id="rId10" Type="http://schemas.openxmlformats.org/officeDocument/2006/relationships/image" Target="../media/image64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19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2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movielens.umn.edu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ora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1492250"/>
            <a:ext cx="8305800" cy="1250950"/>
          </a:xfrm>
        </p:spPr>
        <p:txBody>
          <a:bodyPr/>
          <a:lstStyle/>
          <a:p>
            <a:pPr algn="ctr"/>
            <a:r>
              <a:rPr lang="en-US" altLang="en-US" sz="3600" dirty="0"/>
              <a:t>Personalizing </a:t>
            </a:r>
            <a:r>
              <a:rPr lang="en-US" altLang="en-US" sz="3600" dirty="0" smtClean="0"/>
              <a:t>&amp; Recommender Systems</a:t>
            </a:r>
            <a:endParaRPr lang="en-US" altLang="en-US" sz="2800" baseline="30000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86138"/>
            <a:ext cx="8229600" cy="14335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1800" b="1" i="1" dirty="0"/>
              <a:t>Bamshad Mobasher</a:t>
            </a:r>
            <a:endParaRPr lang="en-US" altLang="en-US" sz="1800" b="1" baseline="30000" dirty="0"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n-US" altLang="en-US" sz="600" dirty="0"/>
          </a:p>
          <a:p>
            <a:pPr algn="ctr">
              <a:lnSpc>
                <a:spcPct val="80000"/>
              </a:lnSpc>
            </a:pPr>
            <a:r>
              <a:rPr lang="en-US" altLang="en-US" sz="1800" dirty="0"/>
              <a:t>Center for Web Intelligence</a:t>
            </a:r>
          </a:p>
          <a:p>
            <a:pPr algn="ctr">
              <a:lnSpc>
                <a:spcPct val="80000"/>
              </a:lnSpc>
            </a:pPr>
            <a:endParaRPr lang="en-US" altLang="en-US" sz="600" dirty="0"/>
          </a:p>
          <a:p>
            <a:pPr algn="ctr">
              <a:lnSpc>
                <a:spcPct val="80000"/>
              </a:lnSpc>
            </a:pPr>
            <a:r>
              <a:rPr lang="en-US" altLang="en-US" sz="1600" dirty="0" smtClean="0"/>
              <a:t>DePaul </a:t>
            </a:r>
            <a:r>
              <a:rPr lang="en-US" altLang="en-US" sz="1600" dirty="0"/>
              <a:t>University, Chicago, Illinois, USA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311150" y="6208713"/>
            <a:ext cx="8448675" cy="0"/>
          </a:xfrm>
          <a:prstGeom prst="line">
            <a:avLst/>
          </a:prstGeom>
          <a:noFill/>
          <a:ln w="9525">
            <a:solidFill>
              <a:srgbClr val="1B559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CC1A4-DE3A-4C6A-92B3-D6BEA7AFBF64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14583" r="14063" b="13281"/>
          <a:stretch>
            <a:fillRect/>
          </a:stretch>
        </p:blipFill>
        <p:spPr bwMode="auto">
          <a:xfrm>
            <a:off x="2781300" y="292100"/>
            <a:ext cx="5668963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287338" y="2100263"/>
            <a:ext cx="25225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chemeClr val="tx2"/>
                </a:solidFill>
              </a:rPr>
              <a:t>Collaborative Recommender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7407-F9D8-4268-ABB0-601927C28E0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38200"/>
          </a:xfrm>
        </p:spPr>
        <p:txBody>
          <a:bodyPr/>
          <a:lstStyle/>
          <a:p>
            <a:r>
              <a:rPr lang="en-US" altLang="en-US" sz="2800"/>
              <a:t>Collaborative Recommender Systems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2209800" y="5597525"/>
            <a:ext cx="482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3200">
                <a:hlinkClick r:id="rId3"/>
              </a:rPr>
              <a:t>http://movielens.umn.edu</a:t>
            </a:r>
            <a:r>
              <a:rPr lang="en-US" altLang="en-US" sz="3200"/>
              <a:t> </a:t>
            </a:r>
          </a:p>
        </p:txBody>
      </p:sp>
      <p:pic>
        <p:nvPicPr>
          <p:cNvPr id="3194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88" y="1074738"/>
            <a:ext cx="7707312" cy="45164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8E52-9468-4782-9E6D-88F4C9E13DD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23838"/>
            <a:ext cx="8366125" cy="1143000"/>
          </a:xfrm>
        </p:spPr>
        <p:txBody>
          <a:bodyPr/>
          <a:lstStyle/>
          <a:p>
            <a:r>
              <a:rPr lang="en-US" altLang="en-US"/>
              <a:t>Social / Collaborative Tags</a:t>
            </a:r>
          </a:p>
        </p:txBody>
      </p:sp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33058" r="12500" b="18962"/>
          <a:stretch>
            <a:fillRect/>
          </a:stretch>
        </p:blipFill>
        <p:spPr bwMode="auto">
          <a:xfrm>
            <a:off x="284163" y="1447800"/>
            <a:ext cx="85026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99" y="1485900"/>
            <a:ext cx="792274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10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Tags describe the Resource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1" y="3556000"/>
            <a:ext cx="187670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581400"/>
            <a:ext cx="8229600" cy="299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Tags can describe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/>
              <a:t>The resource (genre, actors, etc)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/>
              <a:t>Organizational (</a:t>
            </a:r>
            <a:r>
              <a:rPr lang="en-US" sz="2400" dirty="0" err="1" smtClean="0"/>
              <a:t>toRead</a:t>
            </a:r>
            <a:r>
              <a:rPr lang="en-US" sz="2400" dirty="0" smtClean="0"/>
              <a:t>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 smtClean="0"/>
              <a:t>Subjective (awesome)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Ownership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baseline="0" dirty="0" smtClean="0"/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76400"/>
            <a:ext cx="8534400" cy="45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Tag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18200" cy="4477512"/>
          </a:xfrm>
        </p:spPr>
        <p:txBody>
          <a:bodyPr/>
          <a:lstStyle/>
          <a:p>
            <a:r>
              <a:rPr lang="en-US" sz="2400" dirty="0" smtClean="0"/>
              <a:t>These systems are “collaborative.”</a:t>
            </a:r>
          </a:p>
          <a:p>
            <a:pPr lvl="1"/>
            <a:r>
              <a:rPr lang="en-US" sz="2000" dirty="0" smtClean="0"/>
              <a:t>Recommendation / Analytics based on the “wisdom of crowds.”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Tags describe the user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1796288" cy="238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100" y="1435099"/>
            <a:ext cx="2438400" cy="46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76600" y="27813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Rai</a:t>
            </a:r>
            <a:r>
              <a:rPr lang="en-US" dirty="0" smtClean="0"/>
              <a:t> </a:t>
            </a:r>
            <a:r>
              <a:rPr lang="en-US" dirty="0" err="1" smtClean="0"/>
              <a:t>Aren's</a:t>
            </a:r>
            <a:r>
              <a:rPr lang="en-US" dirty="0" smtClean="0"/>
              <a:t> profile</a:t>
            </a:r>
          </a:p>
          <a:p>
            <a:r>
              <a:rPr lang="en-US" dirty="0" smtClean="0"/>
              <a:t>co-author</a:t>
            </a:r>
          </a:p>
          <a:p>
            <a:r>
              <a:rPr lang="en-US" dirty="0" smtClean="0"/>
              <a:t>“Secret of the Sands"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0" y="3251200"/>
            <a:ext cx="2286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93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817562"/>
          </a:xfrm>
        </p:spPr>
        <p:txBody>
          <a:bodyPr/>
          <a:lstStyle/>
          <a:p>
            <a:r>
              <a:rPr lang="en-US" dirty="0" smtClean="0"/>
              <a:t>Social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1417955"/>
            <a:ext cx="4399280" cy="4540250"/>
          </a:xfrm>
        </p:spPr>
        <p:txBody>
          <a:bodyPr/>
          <a:lstStyle/>
          <a:p>
            <a:r>
              <a:rPr lang="en-US" dirty="0" smtClean="0"/>
              <a:t>A form of collaborative filtering using social network data</a:t>
            </a:r>
          </a:p>
          <a:p>
            <a:pPr lvl="1"/>
            <a:r>
              <a:rPr lang="en-US" dirty="0" smtClean="0"/>
              <a:t>Users profiles represented as sets of links to other nodes (users or items) in the network</a:t>
            </a:r>
          </a:p>
          <a:p>
            <a:pPr lvl="1"/>
            <a:r>
              <a:rPr lang="en-US" dirty="0" smtClean="0"/>
              <a:t>Prediction problem: infer a currently non-existent link in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57E7-0AF0-40ED-BD94-EE5EAE4A3B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383" y="1202054"/>
            <a:ext cx="1367734" cy="4514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FB1.jpg"/>
          <p:cNvPicPr>
            <a:picLocks noChangeAspect="1"/>
          </p:cNvPicPr>
          <p:nvPr/>
        </p:nvPicPr>
        <p:blipFill>
          <a:blip r:embed="rId4" cstate="print"/>
          <a:srcRect b="2960"/>
          <a:stretch>
            <a:fillRect/>
          </a:stretch>
        </p:blipFill>
        <p:spPr>
          <a:xfrm>
            <a:off x="5370512" y="1612582"/>
            <a:ext cx="2850451" cy="4496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B4ED-00A1-4935-87D8-884A0E270D0D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376363"/>
            <a:ext cx="8362950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63525" y="188913"/>
            <a:ext cx="8532813" cy="1143000"/>
          </a:xfrm>
        </p:spPr>
        <p:txBody>
          <a:bodyPr/>
          <a:lstStyle/>
          <a:p>
            <a:r>
              <a:rPr lang="en-US" altLang="en-US" dirty="0" smtClean="0"/>
              <a:t>Example: Using Tags for Recommendation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24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2E27F-EB0C-4AF5-A252-3D2D07BEB8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/>
          <a:stretch/>
        </p:blipFill>
        <p:spPr bwMode="auto">
          <a:xfrm>
            <a:off x="2590799" y="838200"/>
            <a:ext cx="6334125" cy="578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5" y="238125"/>
            <a:ext cx="27908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1" y="1162050"/>
            <a:ext cx="2476498" cy="454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SzPct val="90000"/>
              <a:buFont typeface="Wingdings" pitchFamily="2" charset="2"/>
              <a:buChar char="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SzPct val="95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SzPct val="80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kern="0" dirty="0" smtClean="0"/>
              <a:t>Aggregation &amp; Personalization across social, collaborative, and content channels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795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2E27F-EB0C-4AF5-A252-3D2D07BEB8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200025"/>
            <a:ext cx="800464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BFD6-FA4C-4C5A-B1AD-2CB194A1F16D}" type="slidenum">
              <a:rPr lang="en-US"/>
              <a:pPr/>
              <a:t>2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17562"/>
          </a:xfrm>
        </p:spPr>
        <p:txBody>
          <a:bodyPr/>
          <a:lstStyle/>
          <a:p>
            <a:r>
              <a:rPr lang="en-US" dirty="0" smtClean="0"/>
              <a:t>Personalization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219200"/>
            <a:ext cx="8720138" cy="5002213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smtClean="0"/>
              <a:t>Problem</a:t>
            </a:r>
            <a:endParaRPr lang="en-US" sz="800" b="1" dirty="0"/>
          </a:p>
          <a:p>
            <a:pPr lvl="1"/>
            <a:r>
              <a:rPr lang="en-US" dirty="0"/>
              <a:t>Dynamically serve customized content </a:t>
            </a:r>
            <a:r>
              <a:rPr lang="en-US" dirty="0" smtClean="0"/>
              <a:t>(books, movies, pages</a:t>
            </a:r>
            <a:r>
              <a:rPr lang="en-US" dirty="0"/>
              <a:t>, products, </a:t>
            </a:r>
            <a:r>
              <a:rPr lang="en-US" dirty="0" smtClean="0"/>
              <a:t>tags, </a:t>
            </a:r>
            <a:r>
              <a:rPr lang="en-US" dirty="0"/>
              <a:t>etc.) to users based on their profiles, preferences, or expected interests</a:t>
            </a:r>
          </a:p>
          <a:p>
            <a:endParaRPr lang="en-US" sz="1200" b="1" dirty="0"/>
          </a:p>
          <a:p>
            <a:r>
              <a:rPr lang="en-US" b="1" dirty="0" smtClean="0"/>
              <a:t>Why we need it?</a:t>
            </a:r>
          </a:p>
          <a:p>
            <a:pPr lvl="1"/>
            <a:r>
              <a:rPr lang="en-US" sz="2200" dirty="0" smtClean="0"/>
              <a:t>Information spaces are becoming much more complex for user to navigate (huge online repositories, social networks, mobile applications, blogs, ….)</a:t>
            </a:r>
          </a:p>
          <a:p>
            <a:pPr lvl="1"/>
            <a:r>
              <a:rPr lang="en-US" sz="2200" dirty="0" smtClean="0"/>
              <a:t>For businesses: need to grow customer loyalty / increase sales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cs typeface="Arial" charset="0"/>
              </a:rPr>
              <a:t>Industry Research: successful online retailers are generating as much as 35% of their business from recommendations</a:t>
            </a:r>
            <a:endParaRPr lang="en-US" sz="2200" dirty="0" smtClean="0"/>
          </a:p>
          <a:p>
            <a:pPr lvl="1"/>
            <a:endParaRPr lang="en-US" sz="20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38219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2E27F-EB0C-4AF5-A252-3D2D07BEB8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304800"/>
            <a:ext cx="7067551" cy="628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530" y="1394723"/>
            <a:ext cx="8229600" cy="4772812"/>
          </a:xfrm>
        </p:spPr>
        <p:txBody>
          <a:bodyPr/>
          <a:lstStyle/>
          <a:p>
            <a:r>
              <a:rPr lang="en-US" altLang="en-US" sz="2400" dirty="0" smtClean="0"/>
              <a:t>Build a content-based recommender for</a:t>
            </a:r>
          </a:p>
          <a:p>
            <a:pPr lvl="1"/>
            <a:r>
              <a:rPr lang="en-US" altLang="en-US" sz="2000" dirty="0" smtClean="0"/>
              <a:t>News stories (requires basic text processing and indexing of documents)</a:t>
            </a:r>
          </a:p>
          <a:p>
            <a:pPr lvl="1"/>
            <a:r>
              <a:rPr lang="en-US" altLang="en-US" sz="2000" dirty="0" smtClean="0"/>
              <a:t>Blog posts, tweets</a:t>
            </a:r>
          </a:p>
          <a:p>
            <a:pPr lvl="1"/>
            <a:r>
              <a:rPr lang="en-US" altLang="en-US" sz="2000" dirty="0" smtClean="0"/>
              <a:t>Music (based on features such as genre, artist, etc.)</a:t>
            </a:r>
          </a:p>
          <a:p>
            <a:r>
              <a:rPr lang="en-US" altLang="en-US" sz="2400" dirty="0" smtClean="0"/>
              <a:t>Build a collaborative or social recommender</a:t>
            </a:r>
          </a:p>
          <a:p>
            <a:pPr lvl="1"/>
            <a:r>
              <a:rPr lang="en-US" altLang="en-US" sz="2000" dirty="0" smtClean="0"/>
              <a:t>Movies (using movie ratings), e.g., movielens.org</a:t>
            </a:r>
          </a:p>
          <a:p>
            <a:pPr lvl="1"/>
            <a:r>
              <a:rPr lang="en-US" altLang="en-US" sz="2000" dirty="0" smtClean="0"/>
              <a:t>Music, e.g., pandora.com, last.fm</a:t>
            </a:r>
          </a:p>
          <a:p>
            <a:pPr lvl="2"/>
            <a:r>
              <a:rPr lang="en-US" altLang="en-US" sz="1800" dirty="0" smtClean="0"/>
              <a:t>Recommend songs or albums based on collaborative ratings, tags, etc.</a:t>
            </a:r>
          </a:p>
          <a:p>
            <a:pPr lvl="2"/>
            <a:r>
              <a:rPr lang="en-US" altLang="en-US" sz="1800" dirty="0" smtClean="0"/>
              <a:t>recommend whole playlists based on playlists from other users</a:t>
            </a:r>
          </a:p>
          <a:p>
            <a:pPr lvl="1"/>
            <a:r>
              <a:rPr lang="en-US" altLang="en-US" sz="2000" dirty="0" smtClean="0"/>
              <a:t>Recommend users (other raters, friends, followers, etc.), based similar interests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27825" y="6305550"/>
            <a:ext cx="2133600" cy="311150"/>
          </a:xfrm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D4C3B4-4EE3-4579-BC7B-B4F1FEDC3A8D}" type="slidenum">
              <a:rPr lang="en-US" altLang="en-US" sz="1200" b="0" smtClean="0"/>
              <a:pPr/>
              <a:t>21</a:t>
            </a:fld>
            <a:endParaRPr lang="en-US" altLang="en-US" sz="1200" b="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Possible Interesting Project Ideas</a:t>
            </a:r>
          </a:p>
        </p:txBody>
      </p:sp>
    </p:spTree>
    <p:extLst>
      <p:ext uri="{BB962C8B-B14F-4D97-AF65-F5344CB8AC3E}">
        <p14:creationId xmlns:p14="http://schemas.microsoft.com/office/powerpoint/2010/main" val="28507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5E7E3-4180-4DD4-AFD8-D8CCE59F31B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96925"/>
          </a:xfrm>
        </p:spPr>
        <p:txBody>
          <a:bodyPr/>
          <a:lstStyle/>
          <a:p>
            <a:r>
              <a:rPr lang="en-US" altLang="en-US" sz="2800"/>
              <a:t>The Recommendation Task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4816475"/>
          </a:xfrm>
        </p:spPr>
        <p:txBody>
          <a:bodyPr/>
          <a:lstStyle/>
          <a:p>
            <a:r>
              <a:rPr lang="en-US" altLang="en-US" sz="2400"/>
              <a:t>Basic formulation as a prediction problem</a:t>
            </a:r>
          </a:p>
          <a:p>
            <a:endParaRPr lang="en-US" altLang="en-US" sz="2400"/>
          </a:p>
          <a:p>
            <a:endParaRPr lang="en-US" altLang="en-US" sz="2700"/>
          </a:p>
          <a:p>
            <a:endParaRPr lang="en-US" altLang="en-US" sz="2700"/>
          </a:p>
          <a:p>
            <a:endParaRPr lang="en-US" altLang="en-US" sz="2700"/>
          </a:p>
          <a:p>
            <a:r>
              <a:rPr lang="en-US" altLang="en-US" sz="2400"/>
              <a:t>Typically, the profile </a:t>
            </a:r>
            <a:r>
              <a:rPr lang="en-US" altLang="en-US" sz="2400" i="1"/>
              <a:t>P</a:t>
            </a:r>
            <a:r>
              <a:rPr lang="en-US" altLang="en-US" sz="2400" i="1" baseline="-25000"/>
              <a:t>u</a:t>
            </a:r>
            <a:r>
              <a:rPr lang="en-US" altLang="en-US" sz="2400"/>
              <a:t> contains preference scores by </a:t>
            </a:r>
            <a:r>
              <a:rPr lang="en-US" altLang="en-US" sz="2400" i="1"/>
              <a:t>u</a:t>
            </a:r>
            <a:r>
              <a:rPr lang="en-US" altLang="en-US" sz="2400"/>
              <a:t> on some other items, {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1</a:t>
            </a:r>
            <a:r>
              <a:rPr lang="en-US" altLang="en-US" sz="2400"/>
              <a:t>, …,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k</a:t>
            </a:r>
            <a:r>
              <a:rPr lang="en-US" altLang="en-US" sz="2400"/>
              <a:t>} different from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t</a:t>
            </a:r>
          </a:p>
          <a:p>
            <a:pPr lvl="1"/>
            <a:r>
              <a:rPr lang="en-US" altLang="en-US" sz="2000"/>
              <a:t>preference scores on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1</a:t>
            </a:r>
            <a:r>
              <a:rPr lang="en-US" altLang="en-US" sz="2000"/>
              <a:t>, …,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k</a:t>
            </a:r>
            <a:r>
              <a:rPr lang="en-US" altLang="en-US" sz="2000"/>
              <a:t> may have been obtained explicitly (e.g., movie ratings) or implicitly (e.g., time spent on a product page or a news article)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033463" y="2239963"/>
            <a:ext cx="7021512" cy="831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/>
              <a:t>Given a </a:t>
            </a:r>
            <a:r>
              <a:rPr lang="en-US" altLang="en-US" sz="2400">
                <a:solidFill>
                  <a:srgbClr val="CC0000"/>
                </a:solidFill>
              </a:rPr>
              <a:t>profile</a:t>
            </a:r>
            <a:r>
              <a:rPr lang="en-US" altLang="en-US" sz="2400"/>
              <a:t> </a:t>
            </a:r>
            <a:r>
              <a:rPr lang="en-US" altLang="en-US" sz="2400" b="1" i="1"/>
              <a:t>P</a:t>
            </a:r>
            <a:r>
              <a:rPr lang="en-US" altLang="en-US" sz="2400" b="1" i="1" baseline="-25000"/>
              <a:t>u</a:t>
            </a:r>
            <a:r>
              <a:rPr lang="en-US" altLang="en-US" sz="2400"/>
              <a:t> for a user </a:t>
            </a:r>
            <a:r>
              <a:rPr lang="en-US" altLang="en-US" sz="2400" b="1" i="1"/>
              <a:t>u</a:t>
            </a:r>
            <a:r>
              <a:rPr lang="en-US" altLang="en-US" sz="2400"/>
              <a:t>, and a </a:t>
            </a:r>
            <a:r>
              <a:rPr lang="en-US" altLang="en-US" sz="2400">
                <a:solidFill>
                  <a:srgbClr val="CC0000"/>
                </a:solidFill>
              </a:rPr>
              <a:t>target item</a:t>
            </a:r>
            <a:r>
              <a:rPr lang="en-US" altLang="en-US" sz="2400"/>
              <a:t>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t</a:t>
            </a:r>
            <a:r>
              <a:rPr lang="en-US" altLang="en-US" sz="2400"/>
              <a:t>, predict the </a:t>
            </a:r>
            <a:r>
              <a:rPr lang="en-US" altLang="en-US" sz="2400">
                <a:solidFill>
                  <a:srgbClr val="CC0000"/>
                </a:solidFill>
              </a:rPr>
              <a:t>preference score</a:t>
            </a:r>
            <a:r>
              <a:rPr lang="en-US" altLang="en-US" sz="2400"/>
              <a:t> of user </a:t>
            </a:r>
            <a:r>
              <a:rPr lang="en-US" altLang="en-US" sz="2400" b="1" i="1"/>
              <a:t>u</a:t>
            </a:r>
            <a:r>
              <a:rPr lang="en-US" altLang="en-US" sz="2400"/>
              <a:t> on item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79F6-6867-4297-87AC-EE34ADAB565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55650"/>
          </a:xfrm>
        </p:spPr>
        <p:txBody>
          <a:bodyPr/>
          <a:lstStyle/>
          <a:p>
            <a:r>
              <a:rPr lang="en-US" altLang="en-US" sz="2800"/>
              <a:t>Collaborative Recommender Systems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90613"/>
            <a:ext cx="8208963" cy="5040312"/>
          </a:xfrm>
        </p:spPr>
        <p:txBody>
          <a:bodyPr/>
          <a:lstStyle/>
          <a:p>
            <a:r>
              <a:rPr lang="en-US" altLang="en-US" sz="2000"/>
              <a:t>Collaborative filtering recommenders</a:t>
            </a:r>
          </a:p>
          <a:p>
            <a:pPr lvl="1"/>
            <a:r>
              <a:rPr lang="en-US" altLang="en-US" sz="1800"/>
              <a:t>Predictions for unseen (target) items are computed based the other users’ with similar interest scores on items in user </a:t>
            </a:r>
            <a:r>
              <a:rPr lang="en-US" altLang="en-US" sz="1800" i="1"/>
              <a:t>u</a:t>
            </a:r>
            <a:r>
              <a:rPr lang="en-US" altLang="en-US" sz="1800"/>
              <a:t>’s profile</a:t>
            </a:r>
          </a:p>
          <a:p>
            <a:pPr lvl="2"/>
            <a:r>
              <a:rPr lang="en-US" altLang="en-US" sz="1800"/>
              <a:t>i.e. users with similar tastes (aka “nearest neighbors”)</a:t>
            </a:r>
          </a:p>
          <a:p>
            <a:pPr lvl="2"/>
            <a:r>
              <a:rPr lang="en-US" altLang="en-US" sz="1800"/>
              <a:t>requires computing correlations between user u and other users according to interest scores or ratings</a:t>
            </a:r>
          </a:p>
          <a:p>
            <a:pPr lvl="2"/>
            <a:r>
              <a:rPr lang="en-US" altLang="en-US" sz="1800" i="1"/>
              <a:t>k</a:t>
            </a:r>
            <a:r>
              <a:rPr lang="en-US" altLang="en-US" sz="1800"/>
              <a:t>-nearest-neighbor (</a:t>
            </a:r>
            <a:r>
              <a:rPr lang="en-US" altLang="en-US" sz="1800" i="1"/>
              <a:t>k</a:t>
            </a:r>
            <a:r>
              <a:rPr lang="en-US" altLang="en-US" sz="1800"/>
              <a:t>nn) strategy</a:t>
            </a:r>
          </a:p>
          <a:p>
            <a:pPr lvl="1"/>
            <a:endParaRPr lang="en-US" altLang="en-US" sz="1800"/>
          </a:p>
        </p:txBody>
      </p:sp>
      <p:graphicFrame>
        <p:nvGraphicFramePr>
          <p:cNvPr id="1822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85888" y="3552825"/>
          <a:ext cx="5678487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3" name="Worksheet" r:id="rId4" imgW="4914720" imgH="1964880" progId="Excel.Sheet.8">
                  <p:embed/>
                </p:oleObj>
              </mc:Choice>
              <mc:Fallback>
                <p:oleObj name="Worksheet" r:id="rId4" imgW="4914720" imgH="19648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073" b="39592"/>
                      <a:stretch>
                        <a:fillRect/>
                      </a:stretch>
                    </p:blipFill>
                    <p:spPr bwMode="auto">
                      <a:xfrm>
                        <a:off x="1385888" y="3552825"/>
                        <a:ext cx="5678487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731838" y="5422900"/>
            <a:ext cx="7124700" cy="3762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800" b="1">
                <a:latin typeface="Times New Roman" pitchFamily="18" charset="0"/>
              </a:rPr>
              <a:t>Can we predict Karen’s rating on the unseen item Independence 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F5C94-171D-4A93-8815-9B312091837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92175"/>
          </a:xfrm>
        </p:spPr>
        <p:txBody>
          <a:bodyPr/>
          <a:lstStyle/>
          <a:p>
            <a:r>
              <a:rPr lang="en-US" altLang="en-US" sz="3000"/>
              <a:t>Basic Collaborative Filtering Process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171575" y="1406525"/>
            <a:ext cx="6810375" cy="40290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484313" y="5092700"/>
            <a:ext cx="288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1" i="1"/>
              <a:t>Neighborhood Formation Phase</a:t>
            </a:r>
            <a:endParaRPr lang="en-US" altLang="en-US" sz="1400" i="1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999163" y="4219575"/>
            <a:ext cx="154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200" b="1"/>
              <a:t>Recommendations</a:t>
            </a:r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6510338" y="3697288"/>
          <a:ext cx="5429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39" name="Clip Gallery" r:id="rId4" imgW="630000" imgH="643680" progId="MS_ClipArt_Gallery.2">
                  <p:embed/>
                </p:oleObj>
              </mc:Choice>
              <mc:Fallback>
                <p:oleObj name="Clip Gallery" r:id="rId4" imgW="630000" imgH="64368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697288"/>
                        <a:ext cx="5429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1511300" y="2665413"/>
            <a:ext cx="1403350" cy="5270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b="1"/>
              <a:t>Neighborhood</a:t>
            </a:r>
          </a:p>
          <a:p>
            <a:pPr algn="ctr" eaLnBrk="0" hangingPunct="0"/>
            <a:r>
              <a:rPr lang="en-US" altLang="en-US" sz="1400" b="1"/>
              <a:t>Formation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H="1" flipV="1">
            <a:off x="2211388" y="3287713"/>
            <a:ext cx="0" cy="3587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H="1">
            <a:off x="6715125" y="3287713"/>
            <a:ext cx="4763" cy="3905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5849938" y="2654300"/>
            <a:ext cx="1681162" cy="5270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b="1"/>
              <a:t>Recommendation</a:t>
            </a:r>
          </a:p>
          <a:p>
            <a:pPr algn="ctr" eaLnBrk="0" hangingPunct="0"/>
            <a:r>
              <a:rPr lang="en-US" altLang="en-US" sz="1400" b="1"/>
              <a:t>Engine</a:t>
            </a:r>
            <a:endParaRPr lang="en-US" altLang="en-US" sz="1200" b="1">
              <a:latin typeface="Times New Roman" pitchFamily="18" charset="0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1433513" y="1525588"/>
            <a:ext cx="1679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/>
              <a:t>Current User Record</a:t>
            </a: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91500" name="AutoShape 12"/>
          <p:cNvSpPr>
            <a:spLocks noChangeArrowheads="1"/>
          </p:cNvSpPr>
          <p:nvPr/>
        </p:nvSpPr>
        <p:spPr bwMode="auto">
          <a:xfrm>
            <a:off x="1619250" y="3705225"/>
            <a:ext cx="1130300" cy="1189038"/>
          </a:xfrm>
          <a:prstGeom prst="can">
            <a:avLst>
              <a:gd name="adj" fmla="val 1151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1604963" y="3811588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200" b="1"/>
              <a:t>Historical</a:t>
            </a:r>
          </a:p>
          <a:p>
            <a:pPr algn="ctr" eaLnBrk="0" hangingPunct="0"/>
            <a:r>
              <a:rPr lang="en-US" altLang="en-US" sz="1200" b="1"/>
              <a:t>User Records</a:t>
            </a: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1746250" y="4298950"/>
            <a:ext cx="884238" cy="514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>
            <a:off x="1746250" y="4551363"/>
            <a:ext cx="884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1752600" y="4292600"/>
            <a:ext cx="876300" cy="134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flipV="1">
            <a:off x="1746250" y="4678363"/>
            <a:ext cx="879475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2017713" y="4298950"/>
            <a:ext cx="3175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2289175" y="4298950"/>
            <a:ext cx="1588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>
            <a:off x="1751013" y="4424363"/>
            <a:ext cx="8842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1689100" y="4248150"/>
            <a:ext cx="4000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800" b="1"/>
              <a:t>user</a:t>
            </a: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1955800" y="4252913"/>
            <a:ext cx="3937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800" b="1"/>
              <a:t>item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2227263" y="4248150"/>
            <a:ext cx="4667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800" b="1"/>
              <a:t>rating</a:t>
            </a:r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>
            <a:off x="1843088" y="448786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>
            <a:off x="1843088" y="462121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1843088" y="4749800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>
            <a:off x="2109788" y="4487863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>
            <a:off x="2105025" y="4621213"/>
            <a:ext cx="10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>
            <a:off x="2105025" y="4745038"/>
            <a:ext cx="100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8" name="Line 30"/>
          <p:cNvSpPr>
            <a:spLocks noChangeShapeType="1"/>
          </p:cNvSpPr>
          <p:nvPr/>
        </p:nvSpPr>
        <p:spPr bwMode="auto">
          <a:xfrm>
            <a:off x="2395538" y="4492625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9" name="Line 31"/>
          <p:cNvSpPr>
            <a:spLocks noChangeShapeType="1"/>
          </p:cNvSpPr>
          <p:nvPr/>
        </p:nvSpPr>
        <p:spPr bwMode="auto">
          <a:xfrm>
            <a:off x="2395538" y="4625975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0" name="Line 32"/>
          <p:cNvSpPr>
            <a:spLocks noChangeShapeType="1"/>
          </p:cNvSpPr>
          <p:nvPr/>
        </p:nvSpPr>
        <p:spPr bwMode="auto">
          <a:xfrm>
            <a:off x="2395538" y="4749800"/>
            <a:ext cx="100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1" name="AutoShape 33"/>
          <p:cNvSpPr>
            <a:spLocks noChangeArrowheads="1"/>
          </p:cNvSpPr>
          <p:nvPr/>
        </p:nvSpPr>
        <p:spPr bwMode="auto">
          <a:xfrm>
            <a:off x="1371600" y="1797050"/>
            <a:ext cx="1779588" cy="333375"/>
          </a:xfrm>
          <a:prstGeom prst="foldedCorner">
            <a:avLst>
              <a:gd name="adj" fmla="val 31731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1470025" y="1817688"/>
            <a:ext cx="1597025" cy="24447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000" b="1"/>
              <a:t>&lt;user, item1, item2, …&gt;</a:t>
            </a:r>
          </a:p>
        </p:txBody>
      </p:sp>
      <p:sp>
        <p:nvSpPr>
          <p:cNvPr id="191523" name="Line 35"/>
          <p:cNvSpPr>
            <a:spLocks noChangeShapeType="1"/>
          </p:cNvSpPr>
          <p:nvPr/>
        </p:nvSpPr>
        <p:spPr bwMode="auto">
          <a:xfrm>
            <a:off x="2230438" y="2227263"/>
            <a:ext cx="0" cy="3841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4" name="AutoShape 36"/>
          <p:cNvSpPr>
            <a:spLocks noChangeArrowheads="1"/>
          </p:cNvSpPr>
          <p:nvPr/>
        </p:nvSpPr>
        <p:spPr bwMode="auto">
          <a:xfrm>
            <a:off x="3425825" y="2638425"/>
            <a:ext cx="954088" cy="684213"/>
          </a:xfrm>
          <a:prstGeom prst="flowChartMultidocumen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200" b="1"/>
              <a:t>Nearest</a:t>
            </a:r>
          </a:p>
          <a:p>
            <a:pPr algn="ctr" eaLnBrk="0" hangingPunct="0"/>
            <a:r>
              <a:rPr lang="en-US" altLang="en-US" sz="1200" b="1"/>
              <a:t>Neighbors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1525" name="Line 37"/>
          <p:cNvSpPr>
            <a:spLocks noChangeShapeType="1"/>
          </p:cNvSpPr>
          <p:nvPr/>
        </p:nvSpPr>
        <p:spPr bwMode="auto">
          <a:xfrm flipV="1">
            <a:off x="3011488" y="2973388"/>
            <a:ext cx="390525" cy="6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6" name="AutoShape 38"/>
          <p:cNvSpPr>
            <a:spLocks noChangeArrowheads="1"/>
          </p:cNvSpPr>
          <p:nvPr/>
        </p:nvSpPr>
        <p:spPr bwMode="auto">
          <a:xfrm>
            <a:off x="4857750" y="2701925"/>
            <a:ext cx="495300" cy="476250"/>
          </a:xfrm>
          <a:prstGeom prst="flowChartOr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7" name="Text Box 39"/>
          <p:cNvSpPr txBox="1">
            <a:spLocks noChangeArrowheads="1"/>
          </p:cNvSpPr>
          <p:nvPr/>
        </p:nvSpPr>
        <p:spPr bwMode="auto">
          <a:xfrm>
            <a:off x="4603750" y="3211513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200" b="1"/>
              <a:t>Combination</a:t>
            </a:r>
          </a:p>
          <a:p>
            <a:pPr algn="ctr" eaLnBrk="0" hangingPunct="0"/>
            <a:r>
              <a:rPr lang="en-US" altLang="en-US" sz="1200" b="1"/>
              <a:t>Function</a:t>
            </a:r>
          </a:p>
        </p:txBody>
      </p:sp>
      <p:sp>
        <p:nvSpPr>
          <p:cNvPr id="191528" name="Line 40"/>
          <p:cNvSpPr>
            <a:spLocks noChangeShapeType="1"/>
          </p:cNvSpPr>
          <p:nvPr/>
        </p:nvSpPr>
        <p:spPr bwMode="auto">
          <a:xfrm flipV="1">
            <a:off x="4430713" y="2944813"/>
            <a:ext cx="390525" cy="6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29" name="Line 41"/>
          <p:cNvSpPr>
            <a:spLocks noChangeShapeType="1"/>
          </p:cNvSpPr>
          <p:nvPr/>
        </p:nvSpPr>
        <p:spPr bwMode="auto">
          <a:xfrm flipV="1">
            <a:off x="5440363" y="2935288"/>
            <a:ext cx="390525" cy="6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0" name="Rectangle 42"/>
          <p:cNvSpPr>
            <a:spLocks noChangeArrowheads="1"/>
          </p:cNvSpPr>
          <p:nvPr/>
        </p:nvSpPr>
        <p:spPr bwMode="auto">
          <a:xfrm>
            <a:off x="1266825" y="1520825"/>
            <a:ext cx="3248025" cy="3552825"/>
          </a:xfrm>
          <a:prstGeom prst="rect">
            <a:avLst/>
          </a:prstGeom>
          <a:noFill/>
          <a:ln w="19050">
            <a:solidFill>
              <a:srgbClr val="CC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1" name="Rectangle 43"/>
          <p:cNvSpPr>
            <a:spLocks noChangeArrowheads="1"/>
          </p:cNvSpPr>
          <p:nvPr/>
        </p:nvSpPr>
        <p:spPr bwMode="auto">
          <a:xfrm>
            <a:off x="4591050" y="1511300"/>
            <a:ext cx="3248025" cy="3552825"/>
          </a:xfrm>
          <a:prstGeom prst="rect">
            <a:avLst/>
          </a:prstGeom>
          <a:noFill/>
          <a:ln w="19050">
            <a:solidFill>
              <a:srgbClr val="CC33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5119688" y="5086350"/>
            <a:ext cx="2243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1" i="1"/>
              <a:t>Recommendation Phase</a:t>
            </a:r>
            <a:endParaRPr lang="en-US" altLang="en-US" sz="1400" i="1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3ACCE-80E4-492D-BB0A-EE9090FAEA9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57250"/>
          </a:xfrm>
        </p:spPr>
        <p:txBody>
          <a:bodyPr/>
          <a:lstStyle/>
          <a:p>
            <a:r>
              <a:rPr lang="en-US" altLang="en-US" sz="2800"/>
              <a:t>Collaborative Filtering: Measuring Similarities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3650"/>
            <a:ext cx="7924800" cy="4867275"/>
          </a:xfrm>
        </p:spPr>
        <p:txBody>
          <a:bodyPr/>
          <a:lstStyle/>
          <a:p>
            <a:r>
              <a:rPr lang="en-US" altLang="en-US" sz="2400"/>
              <a:t>Pearson Correlation</a:t>
            </a:r>
          </a:p>
          <a:p>
            <a:pPr lvl="1"/>
            <a:r>
              <a:rPr lang="en-US" altLang="en-US" sz="1800"/>
              <a:t>weight by degree of correlation between user U and user J</a:t>
            </a:r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2000"/>
          </a:p>
          <a:p>
            <a:pPr lvl="1"/>
            <a:r>
              <a:rPr lang="en-US" altLang="en-US" sz="1800"/>
              <a:t>1 means very similar, 0 means no correlation, -1 means dissimilar</a:t>
            </a:r>
          </a:p>
          <a:p>
            <a:pPr lvl="1"/>
            <a:endParaRPr lang="en-US" altLang="en-US" sz="1000"/>
          </a:p>
          <a:p>
            <a:pPr lvl="1"/>
            <a:r>
              <a:rPr lang="en-US" altLang="en-US" sz="1800"/>
              <a:t>Works well in case of user ratings (where there is at least a range of 1-5)</a:t>
            </a:r>
          </a:p>
          <a:p>
            <a:pPr lvl="1"/>
            <a:r>
              <a:rPr lang="en-US" altLang="en-US" sz="1800"/>
              <a:t>Not always possible (in some situations we may only have implicit binary values, e.g., whether a user did or did not select a document)</a:t>
            </a:r>
          </a:p>
          <a:p>
            <a:pPr lvl="1"/>
            <a:r>
              <a:rPr lang="en-US" altLang="en-US" sz="1800"/>
              <a:t>Alternatively, a variety of distance or similarity measures can be used</a:t>
            </a:r>
          </a:p>
          <a:p>
            <a:pPr lvl="1"/>
            <a:endParaRPr lang="en-US" altLang="en-US" sz="800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4281488" y="2384425"/>
            <a:ext cx="481012" cy="482600"/>
          </a:xfrm>
          <a:prstGeom prst="ellips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6135688" y="2738438"/>
            <a:ext cx="2035175" cy="5302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1">
                <a:latin typeface="Times New Roman" pitchFamily="18" charset="0"/>
              </a:rPr>
              <a:t>Average rating of user J</a:t>
            </a:r>
          </a:p>
          <a:p>
            <a:pPr algn="l" eaLnBrk="0" hangingPunct="0"/>
            <a:r>
              <a:rPr lang="en-US" altLang="en-US" sz="1400" b="1">
                <a:latin typeface="Times New Roman" pitchFamily="18" charset="0"/>
              </a:rPr>
              <a:t>on all items.</a:t>
            </a:r>
          </a:p>
        </p:txBody>
      </p:sp>
      <p:cxnSp>
        <p:nvCxnSpPr>
          <p:cNvPr id="186374" name="AutoShape 6"/>
          <p:cNvCxnSpPr>
            <a:cxnSpLocks noChangeShapeType="1"/>
            <a:stCxn id="186373" idx="1"/>
            <a:endCxn id="186372" idx="6"/>
          </p:cNvCxnSpPr>
          <p:nvPr/>
        </p:nvCxnSpPr>
        <p:spPr bwMode="auto">
          <a:xfrm rot="10800000">
            <a:off x="4762500" y="2625725"/>
            <a:ext cx="1373188" cy="377825"/>
          </a:xfrm>
          <a:prstGeom prst="bentConnector3">
            <a:avLst>
              <a:gd name="adj1" fmla="val 49944"/>
            </a:avLst>
          </a:prstGeom>
          <a:noFill/>
          <a:ln w="127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6375" name="Picture 7" descr="pea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427288"/>
            <a:ext cx="3960813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DCCD-22C2-45AB-89D1-15BF391B7B6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82675"/>
            <a:ext cx="8321675" cy="5013325"/>
          </a:xfrm>
        </p:spPr>
        <p:txBody>
          <a:bodyPr/>
          <a:lstStyle/>
          <a:p>
            <a:r>
              <a:rPr lang="en-US" altLang="en-US" sz="2400"/>
              <a:t>Collaborative filtering recommenders</a:t>
            </a:r>
          </a:p>
          <a:p>
            <a:pPr lvl="1"/>
            <a:r>
              <a:rPr lang="en-US" altLang="en-US" sz="2000"/>
              <a:t>Predictions for unseen (target) items are computed based the other users’ with similar interest scores on items in user </a:t>
            </a:r>
            <a:r>
              <a:rPr lang="en-US" altLang="en-US" sz="2000" i="1"/>
              <a:t>u</a:t>
            </a:r>
            <a:r>
              <a:rPr lang="en-US" altLang="en-US" sz="2000"/>
              <a:t>’s profile</a:t>
            </a:r>
          </a:p>
          <a:p>
            <a:pPr lvl="2"/>
            <a:r>
              <a:rPr lang="en-US" altLang="en-US" sz="2000"/>
              <a:t>i.e. users with similar tastes (aka “nearest neighbors)</a:t>
            </a:r>
          </a:p>
          <a:p>
            <a:pPr lvl="2"/>
            <a:r>
              <a:rPr lang="en-US" altLang="en-US" sz="2000"/>
              <a:t>requires computing correlations between user u and other users according to interest scores or ratings</a:t>
            </a:r>
          </a:p>
          <a:p>
            <a:pPr lvl="1"/>
            <a:endParaRPr lang="en-US" altLang="en-US" sz="2000"/>
          </a:p>
        </p:txBody>
      </p:sp>
      <p:graphicFrame>
        <p:nvGraphicFramePr>
          <p:cNvPr id="1843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54100" y="3446463"/>
          <a:ext cx="58705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3" name="Worksheet" r:id="rId4" imgW="4914720" imgH="1964880" progId="Excel.Sheet.8">
                  <p:embed/>
                </p:oleObj>
              </mc:Choice>
              <mc:Fallback>
                <p:oleObj name="Worksheet" r:id="rId4" imgW="4914720" imgH="196488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680"/>
                      <a:stretch>
                        <a:fillRect/>
                      </a:stretch>
                    </p:blipFill>
                    <p:spPr bwMode="auto">
                      <a:xfrm>
                        <a:off x="1054100" y="3446463"/>
                        <a:ext cx="58705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45200" y="3440113"/>
          <a:ext cx="19351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Worksheet" r:id="rId6" imgW="4914720" imgH="1964880" progId="Excel.Sheet.8">
                  <p:embed/>
                </p:oleObj>
              </mc:Choice>
              <mc:Fallback>
                <p:oleObj name="Worksheet" r:id="rId6" imgW="4914720" imgH="196488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7001" r="-15929" b="57652"/>
                      <a:stretch>
                        <a:fillRect/>
                      </a:stretch>
                    </p:blipFill>
                    <p:spPr bwMode="auto">
                      <a:xfrm>
                        <a:off x="6045200" y="3440113"/>
                        <a:ext cx="19351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075363" y="4476750"/>
            <a:ext cx="965200" cy="77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1644650" y="5102225"/>
            <a:ext cx="933450" cy="204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200" b="1"/>
              <a:t>prediction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6761163" y="5159375"/>
            <a:ext cx="2049462" cy="3460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600"/>
              <a:t>Correlation to Karen</a:t>
            </a: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 flipH="1" flipV="1">
            <a:off x="6657975" y="4273550"/>
            <a:ext cx="1098550" cy="8731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3389313" y="5211763"/>
            <a:ext cx="2646362" cy="8350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600"/>
              <a:t>Predictions for Karen on Indep. Day based on the K nearest neighbors</a:t>
            </a:r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H="1" flipV="1">
            <a:off x="2589213" y="5486400"/>
            <a:ext cx="809625" cy="139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263525" y="300038"/>
            <a:ext cx="83661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3200" b="1">
                <a:solidFill>
                  <a:schemeClr val="tx2"/>
                </a:solidFill>
                <a:latin typeface="Arial" charset="0"/>
              </a:defRPr>
            </a:lvl1pPr>
            <a:lvl2pPr algn="l"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Collaborative Recommender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A346-D411-47CF-8903-BB37558BF0A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49312"/>
          </a:xfrm>
        </p:spPr>
        <p:txBody>
          <a:bodyPr/>
          <a:lstStyle/>
          <a:p>
            <a:r>
              <a:rPr lang="en-US" altLang="en-US" sz="2800"/>
              <a:t>Collaborative Filtering: Making Predictions</a:t>
            </a:r>
            <a:endParaRPr lang="en-US" altLang="en-US" sz="2800">
              <a:solidFill>
                <a:srgbClr val="9933FF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6338"/>
            <a:ext cx="8142288" cy="4954587"/>
          </a:xfrm>
        </p:spPr>
        <p:txBody>
          <a:bodyPr/>
          <a:lstStyle/>
          <a:p>
            <a:r>
              <a:rPr lang="en-US" altLang="en-US" sz="2000"/>
              <a:t>When generating predictions from the nearest neighbors, neighbors can be weighted based on their distance to the target user</a:t>
            </a:r>
          </a:p>
          <a:p>
            <a:r>
              <a:rPr lang="en-US" altLang="en-US" sz="2000"/>
              <a:t>To generate predictions for a target user </a:t>
            </a:r>
            <a:r>
              <a:rPr lang="en-US" altLang="en-US" sz="2000" i="1"/>
              <a:t>a</a:t>
            </a:r>
            <a:r>
              <a:rPr lang="en-US" altLang="en-US" sz="2000"/>
              <a:t> on an item </a:t>
            </a:r>
            <a:r>
              <a:rPr lang="en-US" altLang="en-US" sz="2000" i="1"/>
              <a:t>i</a:t>
            </a:r>
            <a:r>
              <a:rPr lang="en-US" altLang="en-US" sz="2000"/>
              <a:t>: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pPr lvl="1"/>
            <a:r>
              <a:rPr lang="en-US" altLang="en-US" sz="2000" i="1"/>
              <a:t>r</a:t>
            </a:r>
            <a:r>
              <a:rPr lang="en-US" altLang="en-US" sz="2000" i="1" baseline="-25000"/>
              <a:t>a  </a:t>
            </a:r>
            <a:r>
              <a:rPr lang="en-US" altLang="en-US" sz="2000"/>
              <a:t>= mean rating for user </a:t>
            </a:r>
            <a:r>
              <a:rPr lang="en-US" altLang="en-US" sz="2000" i="1"/>
              <a:t>a</a:t>
            </a:r>
          </a:p>
          <a:p>
            <a:pPr lvl="1"/>
            <a:r>
              <a:rPr lang="en-US" altLang="en-US" sz="2000" i="1"/>
              <a:t>u</a:t>
            </a:r>
            <a:r>
              <a:rPr lang="en-US" altLang="en-US" sz="2000" i="1" baseline="-25000"/>
              <a:t>1</a:t>
            </a:r>
            <a:r>
              <a:rPr lang="en-US" altLang="en-US" sz="2000" i="1"/>
              <a:t>, …, u</a:t>
            </a:r>
            <a:r>
              <a:rPr lang="en-US" altLang="en-US" sz="2000" i="1" baseline="-25000"/>
              <a:t>k</a:t>
            </a:r>
            <a:r>
              <a:rPr lang="en-US" altLang="en-US" sz="2000" i="1"/>
              <a:t> </a:t>
            </a:r>
            <a:r>
              <a:rPr lang="en-US" altLang="en-US" sz="2000"/>
              <a:t>are the </a:t>
            </a:r>
            <a:r>
              <a:rPr lang="en-US" altLang="en-US" sz="2000" i="1"/>
              <a:t>k</a:t>
            </a:r>
            <a:r>
              <a:rPr lang="en-US" altLang="en-US" sz="2000"/>
              <a:t>-nearest-neighbors to</a:t>
            </a:r>
            <a:r>
              <a:rPr lang="en-US" altLang="en-US" sz="2000" i="1"/>
              <a:t> a</a:t>
            </a:r>
          </a:p>
          <a:p>
            <a:pPr lvl="1"/>
            <a:r>
              <a:rPr lang="en-US" altLang="en-US" sz="2000" i="1"/>
              <a:t>r</a:t>
            </a:r>
            <a:r>
              <a:rPr lang="en-US" altLang="en-US" sz="2000" i="1" baseline="-25000"/>
              <a:t>u,i</a:t>
            </a:r>
            <a:r>
              <a:rPr lang="en-US" altLang="en-US" sz="2000"/>
              <a:t> = rating of user u on item </a:t>
            </a:r>
            <a:r>
              <a:rPr lang="en-US" altLang="en-US" sz="2000" i="1"/>
              <a:t>I</a:t>
            </a:r>
          </a:p>
          <a:p>
            <a:pPr lvl="1"/>
            <a:r>
              <a:rPr lang="en-US" altLang="en-US" sz="2000" i="1"/>
              <a:t>sim</a:t>
            </a:r>
            <a:r>
              <a:rPr lang="en-US" altLang="en-US" sz="2000"/>
              <a:t>(</a:t>
            </a:r>
            <a:r>
              <a:rPr lang="en-US" altLang="en-US" sz="2000" i="1"/>
              <a:t>a,u</a:t>
            </a:r>
            <a:r>
              <a:rPr lang="en-US" altLang="en-US" sz="2000"/>
              <a:t>)</a:t>
            </a:r>
            <a:r>
              <a:rPr lang="en-US" altLang="en-US" sz="2000" i="1"/>
              <a:t> = </a:t>
            </a:r>
            <a:r>
              <a:rPr lang="en-US" altLang="en-US" sz="2000"/>
              <a:t>Pearson correlation between</a:t>
            </a:r>
            <a:r>
              <a:rPr lang="en-US" altLang="en-US" sz="2000" i="1"/>
              <a:t> a </a:t>
            </a:r>
            <a:r>
              <a:rPr lang="en-US" altLang="en-US" sz="2000"/>
              <a:t>and </a:t>
            </a:r>
            <a:r>
              <a:rPr lang="en-US" altLang="en-US" sz="2000" i="1"/>
              <a:t>u</a:t>
            </a:r>
          </a:p>
          <a:p>
            <a:pPr lvl="1"/>
            <a:endParaRPr lang="en-US" altLang="en-US" sz="1200" i="1"/>
          </a:p>
          <a:p>
            <a:r>
              <a:rPr lang="en-US" altLang="en-US" sz="1800"/>
              <a:t>This is a weighted average of deviations from the neighbors’ mean ratings (and closer neighbors count more)</a:t>
            </a:r>
          </a:p>
        </p:txBody>
      </p:sp>
      <p:graphicFrame>
        <p:nvGraphicFramePr>
          <p:cNvPr id="1884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92325" y="2460625"/>
          <a:ext cx="452596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7" name="Equation" r:id="rId4" imgW="2171520" imgH="558720" progId="Equation.3">
                  <p:embed/>
                </p:oleObj>
              </mc:Choice>
              <mc:Fallback>
                <p:oleObj name="Equation" r:id="rId4" imgW="217152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2460625"/>
                        <a:ext cx="4525963" cy="1068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1292225" y="3838575"/>
            <a:ext cx="1079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3A8DA-8C14-4203-954A-CDA7A580181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/>
              <a:t>Example Collaborative System</a:t>
            </a:r>
          </a:p>
        </p:txBody>
      </p:sp>
      <p:graphicFrame>
        <p:nvGraphicFramePr>
          <p:cNvPr id="74849" name="Group 97"/>
          <p:cNvGraphicFramePr>
            <a:graphicFrameLocks noGrp="1"/>
          </p:cNvGraphicFramePr>
          <p:nvPr/>
        </p:nvGraphicFramePr>
        <p:xfrm>
          <a:off x="457200" y="1752600"/>
          <a:ext cx="8382000" cy="3135315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876300"/>
                <a:gridCol w="1219200"/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 with 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47" name="AutoShape 95"/>
          <p:cNvSpPr>
            <a:spLocks noChangeArrowheads="1"/>
          </p:cNvSpPr>
          <p:nvPr/>
        </p:nvSpPr>
        <p:spPr bwMode="auto">
          <a:xfrm>
            <a:off x="7705725" y="3500438"/>
            <a:ext cx="1143000" cy="1371600"/>
          </a:xfrm>
          <a:prstGeom prst="upArrowCallout">
            <a:avLst>
              <a:gd name="adj1" fmla="val 25000"/>
              <a:gd name="adj2" fmla="val 25000"/>
              <a:gd name="adj3" fmla="val 20000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/>
              <a:t>Best</a:t>
            </a:r>
            <a:br>
              <a:rPr lang="en-US" altLang="en-US" sz="1800"/>
            </a:br>
            <a:r>
              <a:rPr lang="en-US" altLang="en-US" sz="1800"/>
              <a:t>match</a:t>
            </a:r>
          </a:p>
        </p:txBody>
      </p:sp>
      <p:sp>
        <p:nvSpPr>
          <p:cNvPr id="74848" name="AutoShape 96"/>
          <p:cNvSpPr>
            <a:spLocks noChangeArrowheads="1"/>
          </p:cNvSpPr>
          <p:nvPr/>
        </p:nvSpPr>
        <p:spPr bwMode="auto">
          <a:xfrm>
            <a:off x="6500813" y="3500438"/>
            <a:ext cx="1219200" cy="1371600"/>
          </a:xfrm>
          <a:prstGeom prst="upArrowCallout">
            <a:avLst>
              <a:gd name="adj1" fmla="val 25000"/>
              <a:gd name="adj2" fmla="val 25000"/>
              <a:gd name="adj3" fmla="val 18750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/>
              <a:t>Prediction</a:t>
            </a:r>
          </a:p>
          <a:p>
            <a:pPr algn="ctr" eaLnBrk="0" hangingPunct="0"/>
            <a:r>
              <a:rPr lang="en-US" altLang="en-US" sz="4000">
                <a:sym typeface="Wingdings" pitchFamily="2" charset="2"/>
              </a:rPr>
              <a:t></a:t>
            </a:r>
          </a:p>
        </p:txBody>
      </p:sp>
      <p:sp>
        <p:nvSpPr>
          <p:cNvPr id="74850" name="Text Box 98"/>
          <p:cNvSpPr txBox="1">
            <a:spLocks noChangeArrowheads="1"/>
          </p:cNvSpPr>
          <p:nvPr/>
        </p:nvSpPr>
        <p:spPr bwMode="auto">
          <a:xfrm>
            <a:off x="2627313" y="5300663"/>
            <a:ext cx="3444875" cy="314325"/>
          </a:xfrm>
          <a:prstGeom prst="rect">
            <a:avLst/>
          </a:prstGeom>
          <a:solidFill>
            <a:srgbClr val="E8E7F3"/>
          </a:solidFill>
          <a:ln w="9525" algn="ctr">
            <a:solidFill>
              <a:srgbClr val="1B559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>
                <a:latin typeface="Verdana" pitchFamily="34" charset="0"/>
              </a:rPr>
              <a:t>Using k-nearest neighbor with k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7" grpId="0" animBg="1"/>
      <p:bldP spid="748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50BF3-3453-4782-984C-44DEE019E88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15900"/>
            <a:ext cx="8366125" cy="1101725"/>
          </a:xfrm>
        </p:spPr>
        <p:txBody>
          <a:bodyPr/>
          <a:lstStyle/>
          <a:p>
            <a:r>
              <a:rPr lang="en-US" altLang="en-US"/>
              <a:t>Collaborative Recommenders</a:t>
            </a:r>
            <a:br>
              <a:rPr lang="en-US" altLang="en-US"/>
            </a:br>
            <a:r>
              <a:rPr lang="en-US" altLang="en-US" sz="2400"/>
              <a:t>   :: problems of scale</a:t>
            </a: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/>
          <a:stretch>
            <a:fillRect/>
          </a:stretch>
        </p:blipFill>
        <p:spPr bwMode="auto">
          <a:xfrm>
            <a:off x="955675" y="1468438"/>
            <a:ext cx="7302500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7DBC-FD41-4309-8634-0B9C1A05F348}" type="slidenum">
              <a:rPr lang="en-US" altLang="en-US"/>
              <a:pPr/>
              <a:t>3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4533900" y="1771650"/>
            <a:ext cx="4171950" cy="4181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en-US" altLang="en-US" sz="3200" dirty="0" smtClean="0"/>
              <a:t>Recommender </a:t>
            </a:r>
            <a:r>
              <a:rPr lang="en-US" altLang="en-US" sz="3200" dirty="0"/>
              <a:t>Systems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0744" y="2570629"/>
            <a:ext cx="4038600" cy="2449606"/>
          </a:xfrm>
        </p:spPr>
        <p:txBody>
          <a:bodyPr/>
          <a:lstStyle/>
          <a:p>
            <a:endParaRPr lang="en-US" altLang="en-US" sz="1000" b="0" dirty="0"/>
          </a:p>
          <a:p>
            <a:r>
              <a:rPr lang="en-US" altLang="en-US" sz="2400" b="0" dirty="0"/>
              <a:t>Most common type of personalization: Recommender systems</a:t>
            </a:r>
          </a:p>
        </p:txBody>
      </p:sp>
      <p:pic>
        <p:nvPicPr>
          <p:cNvPr id="699397" name="Picture 5" descr="cognitive analysis of tag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1585913"/>
            <a:ext cx="3743325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5762625" y="5140325"/>
            <a:ext cx="1887538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Recommendation</a:t>
            </a:r>
            <a:b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</a:rPr>
              <a:t>algorithm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5213350" y="4137025"/>
            <a:ext cx="806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User</a:t>
            </a:r>
          </a:p>
          <a:p>
            <a:pPr algn="ctr"/>
            <a:r>
              <a:rPr lang="en-US" altLang="en-US" sz="1600" b="1">
                <a:latin typeface="Arial" pitchFamily="34" charset="0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35640488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ACB80-87F7-44B3-8AB2-83D3BD28C31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19137"/>
          </a:xfrm>
        </p:spPr>
        <p:txBody>
          <a:bodyPr/>
          <a:lstStyle/>
          <a:p>
            <a:r>
              <a:rPr lang="en-US" altLang="en-US" sz="2800"/>
              <a:t>Item-based Collaborative Filtering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81975" cy="5207000"/>
          </a:xfrm>
        </p:spPr>
        <p:txBody>
          <a:bodyPr/>
          <a:lstStyle/>
          <a:p>
            <a:r>
              <a:rPr lang="en-US" altLang="en-US" sz="2000"/>
              <a:t>Find similarities among the items based on ratings across users</a:t>
            </a:r>
          </a:p>
          <a:p>
            <a:pPr lvl="1"/>
            <a:r>
              <a:rPr lang="en-US" altLang="en-US" sz="1800"/>
              <a:t>Often measured based on a variation of Cosine measure</a:t>
            </a:r>
          </a:p>
          <a:p>
            <a:r>
              <a:rPr lang="en-US" altLang="en-US" sz="2000"/>
              <a:t>Prediction of item I for user </a:t>
            </a:r>
            <a:r>
              <a:rPr lang="en-US" altLang="en-US" sz="2000" i="1"/>
              <a:t>a</a:t>
            </a:r>
            <a:r>
              <a:rPr lang="en-US" altLang="en-US" sz="2000"/>
              <a:t> is based on the past ratings of user </a:t>
            </a:r>
            <a:r>
              <a:rPr lang="en-US" altLang="en-US" sz="2000" i="1"/>
              <a:t>a</a:t>
            </a:r>
            <a:r>
              <a:rPr lang="en-US" altLang="en-US" sz="2000"/>
              <a:t> on items similar to</a:t>
            </a:r>
            <a:r>
              <a:rPr lang="en-US" altLang="en-US" sz="2000" i="1"/>
              <a:t> i</a:t>
            </a:r>
            <a:r>
              <a:rPr lang="en-US" altLang="en-US" sz="2000"/>
              <a:t>.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800"/>
          </a:p>
          <a:p>
            <a:r>
              <a:rPr lang="en-US" altLang="en-US" sz="1600"/>
              <a:t>Suppose:</a:t>
            </a:r>
          </a:p>
          <a:p>
            <a:endParaRPr lang="en-US" altLang="en-US" sz="800"/>
          </a:p>
          <a:p>
            <a:r>
              <a:rPr lang="en-US" altLang="en-US" sz="1600"/>
              <a:t>Predicted rating for Karen on Indep. Day will be 7, because she rated Star Wars 7</a:t>
            </a:r>
          </a:p>
          <a:p>
            <a:pPr lvl="1"/>
            <a:r>
              <a:rPr lang="en-US" altLang="en-US" sz="1600"/>
              <a:t>That is if we only use the most similar item</a:t>
            </a:r>
          </a:p>
          <a:p>
            <a:pPr lvl="1"/>
            <a:r>
              <a:rPr lang="en-US" altLang="en-US" sz="1600"/>
              <a:t>Otherwise, we can use the k-most similar items and again use a weighted average </a:t>
            </a:r>
          </a:p>
        </p:txBody>
      </p:sp>
      <p:graphicFrame>
        <p:nvGraphicFramePr>
          <p:cNvPr id="1904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65300" y="2713038"/>
          <a:ext cx="5503863" cy="161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Worksheet" r:id="rId4" imgW="6753214" imgH="1971672" progId="Excel.Sheet.8">
                  <p:embed/>
                </p:oleObj>
              </mc:Choice>
              <mc:Fallback>
                <p:oleObj name="Worksheet" r:id="rId4" imgW="6753214" imgH="197167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5152" b="39929"/>
                      <a:stretch>
                        <a:fillRect/>
                      </a:stretch>
                    </p:blipFill>
                    <p:spPr bwMode="auto">
                      <a:xfrm>
                        <a:off x="1765300" y="2713038"/>
                        <a:ext cx="5503863" cy="161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6372225" y="2549525"/>
            <a:ext cx="619125" cy="1901825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2647950" y="2528888"/>
            <a:ext cx="619125" cy="1884362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1819275" y="4473575"/>
            <a:ext cx="7081838" cy="314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400" b="1"/>
              <a:t>sim(Star Wars, Indep. Day) &gt; sim(Jur. Park, Indep. Day) &gt; sim(Termin., Indep. Day)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FC0B2-290E-4ACD-B729-133C486B726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01613"/>
            <a:ext cx="8366125" cy="976312"/>
          </a:xfrm>
        </p:spPr>
        <p:txBody>
          <a:bodyPr/>
          <a:lstStyle/>
          <a:p>
            <a:r>
              <a:rPr lang="en-US" altLang="en-US"/>
              <a:t>Item-based collaborative filtering</a:t>
            </a:r>
          </a:p>
        </p:txBody>
      </p:sp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414463"/>
            <a:ext cx="6186487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B3990-AC0F-4400-882F-4CE2632C001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/>
              <a:t>Item-Based Collaborative Filtering</a:t>
            </a: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/>
        </p:nvGraphicFramePr>
        <p:xfrm>
          <a:off x="776288" y="1573213"/>
          <a:ext cx="7162800" cy="3473453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876300"/>
              </a:tblGrid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Item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559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 similarity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98" name="AutoShape 94"/>
          <p:cNvSpPr>
            <a:spLocks noChangeArrowheads="1"/>
          </p:cNvSpPr>
          <p:nvPr/>
        </p:nvSpPr>
        <p:spPr bwMode="auto">
          <a:xfrm>
            <a:off x="3817938" y="4100513"/>
            <a:ext cx="1828800" cy="13716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/>
              <a:t>Best</a:t>
            </a:r>
            <a:br>
              <a:rPr lang="en-US" altLang="en-US" sz="1800"/>
            </a:br>
            <a:r>
              <a:rPr lang="en-US" altLang="en-US" sz="1800"/>
              <a:t>match</a:t>
            </a:r>
          </a:p>
        </p:txBody>
      </p:sp>
      <p:sp>
        <p:nvSpPr>
          <p:cNvPr id="98399" name="AutoShape 95"/>
          <p:cNvSpPr>
            <a:spLocks noChangeArrowheads="1"/>
          </p:cNvSpPr>
          <p:nvPr/>
        </p:nvSpPr>
        <p:spPr bwMode="auto">
          <a:xfrm>
            <a:off x="3790950" y="1382713"/>
            <a:ext cx="1828800" cy="1371600"/>
          </a:xfrm>
          <a:prstGeom prst="leftArrowCallout">
            <a:avLst>
              <a:gd name="adj1" fmla="val 25000"/>
              <a:gd name="adj2" fmla="val 25000"/>
              <a:gd name="adj3" fmla="val 22222"/>
              <a:gd name="adj4" fmla="val 66667"/>
            </a:avLst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800"/>
              <a:t>Prediction</a:t>
            </a:r>
          </a:p>
          <a:p>
            <a:pPr algn="ctr" eaLnBrk="0" hangingPunct="0"/>
            <a:r>
              <a:rPr lang="en-US" altLang="en-US" sz="4000">
                <a:sym typeface="Wingdings" pitchFamily="2" charset="2"/>
              </a:rPr>
              <a:t>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98" grpId="0" animBg="1"/>
      <p:bldP spid="983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38B0-F196-4733-A2BB-FD5742BB319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 sz="2800"/>
              <a:t>Collaborative Filtering: Evaluation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377950"/>
            <a:ext cx="8077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split users into train/test sets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each user </a:t>
            </a:r>
            <a:r>
              <a:rPr lang="en-US" altLang="en-US" i="1"/>
              <a:t>a</a:t>
            </a:r>
            <a:r>
              <a:rPr lang="en-US" altLang="en-US"/>
              <a:t> in the test set: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split </a:t>
            </a:r>
            <a:r>
              <a:rPr lang="en-US" altLang="en-US" i="1"/>
              <a:t>a’s </a:t>
            </a:r>
            <a:r>
              <a:rPr lang="en-US" altLang="en-US"/>
              <a:t>votes into observed </a:t>
            </a:r>
            <a:r>
              <a:rPr lang="en-US" altLang="en-US" i="1"/>
              <a:t>(I)</a:t>
            </a:r>
            <a:r>
              <a:rPr lang="en-US" altLang="en-US"/>
              <a:t> and to-predict </a:t>
            </a:r>
            <a:r>
              <a:rPr lang="en-US" altLang="en-US" i="1"/>
              <a:t>(P)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measure average absolute </a:t>
            </a:r>
            <a:r>
              <a:rPr lang="en-US" altLang="en-US" b="1"/>
              <a:t>deviation</a:t>
            </a:r>
            <a:r>
              <a:rPr lang="en-US" altLang="en-US"/>
              <a:t> between predicted and actual votes in </a:t>
            </a:r>
            <a:r>
              <a:rPr lang="en-US" altLang="en-US" i="1"/>
              <a:t>P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MAE = mean absolute error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average over all test users</a:t>
            </a:r>
          </a:p>
          <a:p>
            <a:pPr>
              <a:lnSpc>
                <a:spcPct val="90000"/>
              </a:lnSpc>
            </a:pPr>
            <a:endParaRPr lang="en-US" altLang="en-US" sz="2000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892268"/>
          </a:xfrm>
        </p:spPr>
        <p:txBody>
          <a:bodyPr/>
          <a:lstStyle/>
          <a:p>
            <a:r>
              <a:rPr lang="en-US" dirty="0" smtClean="0"/>
              <a:t>Data sparsity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0234"/>
            <a:ext cx="8229600" cy="5118847"/>
          </a:xfrm>
        </p:spPr>
        <p:txBody>
          <a:bodyPr/>
          <a:lstStyle/>
          <a:p>
            <a:r>
              <a:rPr lang="en-US" sz="2400" dirty="0" smtClean="0"/>
              <a:t>Cold start problem</a:t>
            </a:r>
          </a:p>
          <a:p>
            <a:pPr lvl="1"/>
            <a:r>
              <a:rPr lang="en-US" sz="2000" dirty="0" smtClean="0"/>
              <a:t>How to recommend new items? What to recommend to new users?</a:t>
            </a:r>
          </a:p>
          <a:p>
            <a:r>
              <a:rPr lang="en-US" sz="2400" dirty="0" smtClean="0"/>
              <a:t>Straightforward approaches</a:t>
            </a:r>
          </a:p>
          <a:p>
            <a:pPr lvl="1"/>
            <a:r>
              <a:rPr lang="en-US" sz="2000" dirty="0" smtClean="0"/>
              <a:t>Ask/force users to rate a set of items</a:t>
            </a:r>
          </a:p>
          <a:p>
            <a:pPr lvl="1"/>
            <a:r>
              <a:rPr lang="en-US" sz="2000" dirty="0" smtClean="0"/>
              <a:t>Use another method (e.g., content-based, demographic or simply non-personalized) in the initial phase</a:t>
            </a:r>
          </a:p>
          <a:p>
            <a:r>
              <a:rPr lang="en-US" sz="2400" dirty="0" smtClean="0"/>
              <a:t>Alternatives</a:t>
            </a:r>
          </a:p>
          <a:p>
            <a:pPr lvl="1"/>
            <a:r>
              <a:rPr lang="en-US" sz="2000" dirty="0" smtClean="0"/>
              <a:t>Use better algorithms (beyond nearest-neighbor approaches)</a:t>
            </a:r>
          </a:p>
          <a:p>
            <a:pPr lvl="2"/>
            <a:r>
              <a:rPr lang="en-US" sz="2000" dirty="0" smtClean="0"/>
              <a:t>In nearest-neighbor approaches, the set of sufficiently similar neighbors might be too small to make good predictions</a:t>
            </a:r>
          </a:p>
          <a:p>
            <a:pPr lvl="2"/>
            <a:r>
              <a:rPr lang="en-US" sz="2000" dirty="0" smtClean="0"/>
              <a:t>Use model-based approaches (clustering; dimensionality reduction, etc.)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96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dirty="0" smtClean="0"/>
              <a:t>Example algorithms for sparse datasets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165" y="1362635"/>
            <a:ext cx="8229600" cy="4795184"/>
          </a:xfrm>
        </p:spPr>
        <p:txBody>
          <a:bodyPr/>
          <a:lstStyle/>
          <a:p>
            <a:r>
              <a:rPr lang="en-US" sz="2000" dirty="0" smtClean="0"/>
              <a:t>Recursive CF</a:t>
            </a:r>
          </a:p>
          <a:p>
            <a:pPr lvl="1"/>
            <a:r>
              <a:rPr lang="en-US" sz="1800" dirty="0" smtClean="0"/>
              <a:t>Assume there is a very close neighbor </a:t>
            </a:r>
            <a:r>
              <a:rPr lang="en-US" sz="1800" b="1" i="1" dirty="0" smtClean="0"/>
              <a:t>n</a:t>
            </a:r>
            <a:r>
              <a:rPr lang="en-US" sz="1800" dirty="0" smtClean="0"/>
              <a:t> of u who has not yet rated the target item </a:t>
            </a:r>
            <a:r>
              <a:rPr lang="en-US" sz="1800" b="1" i="1" dirty="0" err="1" smtClean="0"/>
              <a:t>i</a:t>
            </a:r>
            <a:r>
              <a:rPr lang="en-US" sz="1800" dirty="0" smtClean="0"/>
              <a:t> .</a:t>
            </a:r>
          </a:p>
          <a:p>
            <a:pPr lvl="1"/>
            <a:r>
              <a:rPr lang="en-US" sz="2000" dirty="0" smtClean="0"/>
              <a:t>Apply CF-method recursively and predict a rating for item </a:t>
            </a:r>
            <a:r>
              <a:rPr lang="en-US" sz="2000" b="1" i="1" dirty="0" err="1" smtClean="0"/>
              <a:t>i</a:t>
            </a:r>
            <a:r>
              <a:rPr lang="en-US" sz="2000" dirty="0" smtClean="0"/>
              <a:t> for the neighbor</a:t>
            </a:r>
          </a:p>
          <a:p>
            <a:pPr lvl="1"/>
            <a:r>
              <a:rPr lang="en-US" sz="2000" dirty="0" smtClean="0"/>
              <a:t>Use this predicted rating instead of the rating of a more distant direct neighbor</a:t>
            </a: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61065"/>
              </p:ext>
            </p:extLst>
          </p:nvPr>
        </p:nvGraphicFramePr>
        <p:xfrm>
          <a:off x="1136205" y="401815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7296872" y="4478124"/>
            <a:ext cx="1223118" cy="500066"/>
            <a:chOff x="6786578" y="4071942"/>
            <a:chExt cx="1223118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175814" y="4143380"/>
              <a:ext cx="833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>
                  <a:latin typeface="Calibri" pitchFamily="34" charset="0"/>
                </a:rPr>
                <a:t>sim</a:t>
              </a:r>
              <a:r>
                <a:rPr lang="en-US" sz="1200" b="1" dirty="0" smtClean="0">
                  <a:latin typeface="Calibri" pitchFamily="34" charset="0"/>
                </a:rPr>
                <a:t> = 0.85</a:t>
              </a:r>
              <a:endParaRPr lang="en-US" sz="1200" b="1" dirty="0">
                <a:latin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7011862" y="5053322"/>
            <a:ext cx="2187000" cy="640943"/>
            <a:chOff x="6732881" y="5107110"/>
            <a:chExt cx="2187000" cy="640943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562138" y="5286388"/>
              <a:ext cx="13577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Predict rating for</a:t>
              </a:r>
            </a:p>
            <a:p>
              <a:r>
                <a:rPr lang="en-US" sz="1200" b="1" dirty="0" smtClean="0">
                  <a:latin typeface="Calibri" pitchFamily="34" charset="0"/>
                </a:rPr>
                <a:t>User1</a:t>
              </a:r>
              <a:endParaRPr lang="en-US" sz="12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2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dirty="0" smtClean="0"/>
              <a:t>More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26776"/>
            <a:ext cx="8229600" cy="4804149"/>
          </a:xfrm>
        </p:spPr>
        <p:txBody>
          <a:bodyPr/>
          <a:lstStyle/>
          <a:p>
            <a:r>
              <a:rPr lang="en-US" sz="2400" dirty="0" smtClean="0"/>
              <a:t>Many Approaches</a:t>
            </a:r>
          </a:p>
          <a:p>
            <a:pPr lvl="1"/>
            <a:r>
              <a:rPr lang="en-US" sz="2000" dirty="0" smtClean="0"/>
              <a:t>Matrix factorization techniques, statistics</a:t>
            </a:r>
          </a:p>
          <a:p>
            <a:pPr lvl="2"/>
            <a:r>
              <a:rPr lang="en-US" sz="2000" dirty="0" smtClean="0"/>
              <a:t>singular value decomposition, principal component analysis</a:t>
            </a:r>
          </a:p>
          <a:p>
            <a:pPr lvl="1"/>
            <a:r>
              <a:rPr lang="en-US" sz="2000" dirty="0" smtClean="0"/>
              <a:t>Approaches based on clustering</a:t>
            </a:r>
          </a:p>
          <a:p>
            <a:pPr lvl="1"/>
            <a:r>
              <a:rPr lang="en-US" sz="2000" dirty="0" smtClean="0"/>
              <a:t>Association rule mining</a:t>
            </a:r>
          </a:p>
          <a:p>
            <a:pPr lvl="2"/>
            <a:r>
              <a:rPr lang="en-US" sz="2000" dirty="0" smtClean="0"/>
              <a:t>compare: shopping basket analysis</a:t>
            </a:r>
          </a:p>
          <a:p>
            <a:pPr lvl="1"/>
            <a:r>
              <a:rPr lang="en-US" sz="2000" dirty="0" smtClean="0"/>
              <a:t>Probabilistic models</a:t>
            </a:r>
          </a:p>
          <a:p>
            <a:pPr lvl="2"/>
            <a:r>
              <a:rPr lang="en-US" sz="2000" dirty="0" smtClean="0"/>
              <a:t>clustering models, Bayesian networks, probabilistic Latent Semantic Analysis</a:t>
            </a:r>
          </a:p>
          <a:p>
            <a:pPr lvl="1"/>
            <a:r>
              <a:rPr lang="en-US" sz="2000" dirty="0" smtClean="0"/>
              <a:t>Various other machine learning approaches</a:t>
            </a:r>
          </a:p>
          <a:p>
            <a:r>
              <a:rPr lang="en-US" sz="2400" dirty="0" smtClean="0"/>
              <a:t>Costs of pre-processing </a:t>
            </a:r>
          </a:p>
          <a:p>
            <a:pPr lvl="1"/>
            <a:r>
              <a:rPr lang="en-US" sz="2000" dirty="0" smtClean="0"/>
              <a:t>Usually not discussed</a:t>
            </a:r>
          </a:p>
          <a:p>
            <a:pPr lvl="1"/>
            <a:r>
              <a:rPr lang="en-US" sz="2000" dirty="0" smtClean="0"/>
              <a:t>Incremental updates possible?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98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pPr lvl="0" eaLnBrk="1" hangingPunct="1"/>
            <a:r>
              <a:rPr lang="en-US" dirty="0" smtClean="0"/>
              <a:t>Dimensionality Reduction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5522"/>
            <a:ext cx="8229600" cy="4540250"/>
          </a:xfrm>
        </p:spPr>
        <p:txBody>
          <a:bodyPr/>
          <a:lstStyle/>
          <a:p>
            <a:r>
              <a:rPr lang="en-US" sz="2400" dirty="0" smtClean="0"/>
              <a:t>Basic idea: Trade more complex offline model building for faster online prediction generation</a:t>
            </a:r>
          </a:p>
          <a:p>
            <a:r>
              <a:rPr lang="en-US" sz="2400" dirty="0" smtClean="0"/>
              <a:t>Singular Value Decomposition for dimensionality reduction of rating matrices</a:t>
            </a:r>
          </a:p>
          <a:p>
            <a:pPr lvl="1"/>
            <a:r>
              <a:rPr lang="en-US" sz="1800" dirty="0" smtClean="0"/>
              <a:t>Captures important factors/aspects and their weights in the data   </a:t>
            </a:r>
          </a:p>
          <a:p>
            <a:pPr lvl="1"/>
            <a:r>
              <a:rPr lang="en-US" sz="1800" dirty="0" smtClean="0"/>
              <a:t>factors can be genre, actors but also non-understandable ones</a:t>
            </a:r>
          </a:p>
          <a:p>
            <a:pPr lvl="1"/>
            <a:r>
              <a:rPr lang="en-US" sz="1800" dirty="0" smtClean="0"/>
              <a:t>Assumption that k dimensions capture the signals and filter out noise (K = 20 to 100)</a:t>
            </a:r>
            <a:endParaRPr lang="en-US" sz="1400" dirty="0" smtClean="0"/>
          </a:p>
          <a:p>
            <a:r>
              <a:rPr lang="en-US" sz="2400" dirty="0" smtClean="0"/>
              <a:t>Constant time to make recommendations</a:t>
            </a:r>
          </a:p>
          <a:p>
            <a:r>
              <a:rPr lang="en-US" sz="2400" dirty="0" smtClean="0"/>
              <a:t>Approach also popular in IR (Latent Semantic Indexing), data compression, 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37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smtClean="0"/>
              <a:t>A picture says …</a:t>
            </a:r>
            <a:endParaRPr lang="en-US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32984778"/>
              </p:ext>
            </p:extLst>
          </p:nvPr>
        </p:nvGraphicFramePr>
        <p:xfrm>
          <a:off x="611560" y="1484784"/>
          <a:ext cx="766834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032" y="4516025"/>
            <a:ext cx="469980" cy="6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04864"/>
            <a:ext cx="483248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6807" y="2777764"/>
            <a:ext cx="500599" cy="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2866" y="3033036"/>
            <a:ext cx="727372" cy="5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1" y="4149080"/>
            <a:ext cx="479396" cy="6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339752" y="314096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Bob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129138" y="326910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Mary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42210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Alice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04048" y="16288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Sue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smtClean="0">
                <a:cs typeface="Calibri" pitchFamily="34" charset="0"/>
              </a:rPr>
              <a:t>Matrix factorization</a:t>
            </a:r>
            <a:endParaRPr lang="en-US" dirty="0">
              <a:cs typeface="Calibri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42479"/>
              </p:ext>
            </p:extLst>
          </p:nvPr>
        </p:nvGraphicFramePr>
        <p:xfrm>
          <a:off x="4139952" y="2685092"/>
          <a:ext cx="4824540" cy="1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  <a:gridCol w="804090"/>
                <a:gridCol w="804090"/>
                <a:gridCol w="804090"/>
              </a:tblGrid>
              <a:tr h="34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0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0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0727" y="2253043"/>
            <a:ext cx="501395" cy="72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8660" y="2253043"/>
            <a:ext cx="515550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2237" y="2253043"/>
            <a:ext cx="534061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4401" y="2469067"/>
            <a:ext cx="775993" cy="5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9033" y="2253043"/>
            <a:ext cx="511441" cy="7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45144"/>
              </p:ext>
            </p:extLst>
          </p:nvPr>
        </p:nvGraphicFramePr>
        <p:xfrm>
          <a:off x="395536" y="2489157"/>
          <a:ext cx="2448272" cy="240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52094"/>
                <a:gridCol w="792088"/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000" baseline="-25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55216"/>
              </p:ext>
            </p:extLst>
          </p:nvPr>
        </p:nvGraphicFramePr>
        <p:xfrm>
          <a:off x="6588224" y="4509120"/>
          <a:ext cx="2412270" cy="144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</a:tblGrid>
              <a:tr h="366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5.63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3.23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19251"/>
              </p:ext>
            </p:extLst>
          </p:nvPr>
        </p:nvGraphicFramePr>
        <p:xfrm>
          <a:off x="1785189" y="1487534"/>
          <a:ext cx="2736304" cy="64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9" name="Formel" r:id="rId9" imgW="1574117" imgH="317362" progId="Equation.3">
                  <p:embed/>
                </p:oleObj>
              </mc:Choice>
              <mc:Fallback>
                <p:oleObj name="Formel" r:id="rId9" imgW="157411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189" y="1487534"/>
                        <a:ext cx="2736304" cy="649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95075"/>
              </p:ext>
            </p:extLst>
          </p:nvPr>
        </p:nvGraphicFramePr>
        <p:xfrm>
          <a:off x="6788333" y="4412665"/>
          <a:ext cx="591979" cy="53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0" name="Formel" r:id="rId11" imgW="241195" imgH="279279" progId="Equation.3">
                  <p:embed/>
                </p:oleObj>
              </mc:Choice>
              <mc:Fallback>
                <p:oleObj name="Formel" r:id="rId11" imgW="24119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333" y="4412665"/>
                        <a:ext cx="591979" cy="537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95536" y="1556395"/>
            <a:ext cx="45060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kern="0" dirty="0" smtClean="0">
                <a:latin typeface="Calibri" pitchFamily="34" charset="0"/>
                <a:cs typeface="Calibri" pitchFamily="34" charset="0"/>
              </a:rPr>
              <a:t>SVD: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pieren 23"/>
          <p:cNvGrpSpPr/>
          <p:nvPr/>
        </p:nvGrpSpPr>
        <p:grpSpPr>
          <a:xfrm>
            <a:off x="395536" y="2944663"/>
            <a:ext cx="8496944" cy="3384376"/>
            <a:chOff x="395536" y="3068960"/>
            <a:chExt cx="8496944" cy="3384376"/>
          </a:xfrm>
        </p:grpSpPr>
        <p:grpSp>
          <p:nvGrpSpPr>
            <p:cNvPr id="16" name="Gruppieren 21"/>
            <p:cNvGrpSpPr/>
            <p:nvPr/>
          </p:nvGrpSpPr>
          <p:grpSpPr>
            <a:xfrm>
              <a:off x="395536" y="3068960"/>
              <a:ext cx="8496944" cy="3384376"/>
              <a:chOff x="395536" y="3068960"/>
              <a:chExt cx="8496944" cy="3384376"/>
            </a:xfrm>
          </p:grpSpPr>
          <p:sp>
            <p:nvSpPr>
              <p:cNvPr id="18" name="Inhaltsplatzhalter 2"/>
              <p:cNvSpPr txBox="1">
                <a:spLocks/>
              </p:cNvSpPr>
              <p:nvPr/>
            </p:nvSpPr>
            <p:spPr bwMode="auto">
              <a:xfrm>
                <a:off x="395536" y="5301208"/>
                <a:ext cx="4966320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algn="l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de-AT" sz="2400" b="1" kern="0" dirty="0" smtClean="0">
                    <a:latin typeface="Calibri" pitchFamily="34" charset="0"/>
                    <a:cs typeface="Calibri" pitchFamily="34" charset="0"/>
                  </a:rPr>
                  <a:t>Prediction: </a:t>
                </a:r>
              </a:p>
              <a:p>
                <a:pPr marL="1714500" lvl="3" indent="-342900" algn="l" eaLnBrk="1" hangingPunct="1">
                  <a:spcBef>
                    <a:spcPct val="20000"/>
                  </a:spcBef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de-AT" kern="0" dirty="0" smtClean="0">
                    <a:latin typeface="Calibri" pitchFamily="34" charset="0"/>
                    <a:cs typeface="Calibri" pitchFamily="34" charset="0"/>
                  </a:rPr>
                  <a:t>	   </a:t>
                </a:r>
                <a:r>
                  <a:rPr lang="de-AT" sz="1800" b="1" kern="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de-AT" sz="1800" b="1" dirty="0" smtClean="0">
                    <a:latin typeface="Calibri" pitchFamily="34" charset="0"/>
                    <a:cs typeface="Calibri" pitchFamily="34" charset="0"/>
                  </a:rPr>
                  <a:t>3 + 0.84 = </a:t>
                </a:r>
                <a:r>
                  <a:rPr lang="de-AT" sz="18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3.84</a:t>
                </a:r>
                <a:endParaRPr kumimoji="0" lang="de-AT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452320" y="3140968"/>
                <a:ext cx="720080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395536" y="3068960"/>
                <a:ext cx="2448272" cy="432048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588224" y="5013176"/>
                <a:ext cx="2304256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</p:grp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7012510"/>
                </p:ext>
              </p:extLst>
            </p:nvPr>
          </p:nvGraphicFramePr>
          <p:xfrm>
            <a:off x="2351313" y="5321570"/>
            <a:ext cx="4115611" cy="431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651" name="Formel" r:id="rId13" imgW="2895600" imgH="304800" progId="Equation.3">
                    <p:embed/>
                  </p:oleObj>
                </mc:Choice>
                <mc:Fallback>
                  <p:oleObj name="Formel" r:id="rId13" imgW="28956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1313" y="5321570"/>
                          <a:ext cx="4115611" cy="43186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35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B976-5823-4B79-A210-A11EF0799A5D}" type="slidenum">
              <a:rPr lang="en-US" altLang="en-US"/>
              <a:pPr/>
              <a:t>4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 dirty="0"/>
              <a:t>Common </a:t>
            </a:r>
            <a:r>
              <a:rPr lang="en-US" altLang="en-US" dirty="0" smtClean="0"/>
              <a:t>Approaches</a:t>
            </a:r>
            <a:endParaRPr lang="en-US" alt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07459"/>
            <a:ext cx="8229600" cy="4688541"/>
          </a:xfrm>
        </p:spPr>
        <p:txBody>
          <a:bodyPr/>
          <a:lstStyle/>
          <a:p>
            <a:r>
              <a:rPr lang="en-US" altLang="en-US" sz="2400" dirty="0"/>
              <a:t>Collaborative Filtering</a:t>
            </a:r>
          </a:p>
          <a:p>
            <a:pPr lvl="1"/>
            <a:r>
              <a:rPr lang="en-US" altLang="en-US" sz="1800" dirty="0"/>
              <a:t>Give recommendations to a user based on preferences of “similar” users</a:t>
            </a:r>
          </a:p>
          <a:p>
            <a:pPr lvl="1"/>
            <a:r>
              <a:rPr lang="en-US" altLang="en-US" sz="1800" dirty="0"/>
              <a:t>Preferences on items may be explicit or </a:t>
            </a:r>
            <a:r>
              <a:rPr lang="en-US" altLang="en-US" sz="1800" dirty="0" smtClean="0"/>
              <a:t>implicit</a:t>
            </a:r>
          </a:p>
          <a:p>
            <a:pPr lvl="1"/>
            <a:r>
              <a:rPr lang="en-US" altLang="en-US" sz="1800" dirty="0" smtClean="0"/>
              <a:t>Includes recommendation based on social / collaborative content</a:t>
            </a:r>
            <a:endParaRPr lang="en-US" altLang="en-US" sz="1800" dirty="0"/>
          </a:p>
          <a:p>
            <a:r>
              <a:rPr lang="en-US" altLang="en-US" sz="2400" dirty="0"/>
              <a:t>Content-Based Filtering</a:t>
            </a:r>
          </a:p>
          <a:p>
            <a:pPr lvl="1"/>
            <a:r>
              <a:rPr lang="en-US" altLang="en-US" sz="1800" dirty="0"/>
              <a:t>Give recommendations to a user based on items with “similar” content in the user’s profile</a:t>
            </a:r>
          </a:p>
          <a:p>
            <a:r>
              <a:rPr lang="en-US" altLang="en-US" sz="2400" dirty="0"/>
              <a:t>Rule-Based (Knowledge-Based) Filtering</a:t>
            </a:r>
          </a:p>
          <a:p>
            <a:pPr lvl="1"/>
            <a:r>
              <a:rPr lang="en-US" altLang="en-US" sz="1800" dirty="0"/>
              <a:t>Provide recommendations to users based on predefined (or learned) rules</a:t>
            </a:r>
          </a:p>
          <a:p>
            <a:pPr lvl="1"/>
            <a:r>
              <a:rPr lang="en-US" altLang="en-US" sz="1800" dirty="0"/>
              <a:t>age(x, 25-35) and income(x, 70-100K) and </a:t>
            </a:r>
            <a:r>
              <a:rPr lang="en-US" altLang="en-US" sz="1800" dirty="0" smtClean="0"/>
              <a:t>children(x</a:t>
            </a:r>
            <a:r>
              <a:rPr lang="en-US" altLang="en-US" sz="1800" dirty="0"/>
              <a:t>, &gt;=3) </a:t>
            </a:r>
            <a:r>
              <a:rPr lang="en-US" altLang="en-US" sz="1800" dirty="0">
                <a:sym typeface="Wingdings" pitchFamily="2" charset="2"/>
              </a:rPr>
              <a:t> recommend(x, Minivan</a:t>
            </a:r>
            <a:r>
              <a:rPr lang="en-US" altLang="en-US" sz="1800" dirty="0" smtClean="0">
                <a:sym typeface="Wingdings" pitchFamily="2" charset="2"/>
              </a:rPr>
              <a:t>)</a:t>
            </a:r>
          </a:p>
          <a:p>
            <a:r>
              <a:rPr lang="en-US" altLang="en-US" sz="2200" dirty="0" smtClean="0">
                <a:sym typeface="Wingdings" pitchFamily="2" charset="2"/>
              </a:rPr>
              <a:t>Hybrid Approaches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4221892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940933"/>
          </a:xfrm>
        </p:spPr>
        <p:txBody>
          <a:bodyPr/>
          <a:lstStyle/>
          <a:p>
            <a:r>
              <a:rPr lang="en-US" dirty="0" smtClean="0"/>
              <a:t>Content-based recommendation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7584"/>
            <a:ext cx="8507288" cy="4698579"/>
          </a:xfrm>
        </p:spPr>
        <p:txBody>
          <a:bodyPr/>
          <a:lstStyle/>
          <a:p>
            <a:r>
              <a:rPr lang="en-US" sz="2400" dirty="0" smtClean="0"/>
              <a:t>Collaborative filtering does </a:t>
            </a:r>
            <a:r>
              <a:rPr lang="en-US" sz="2400" dirty="0" smtClean="0">
                <a:solidFill>
                  <a:srgbClr val="0070C0"/>
                </a:solidFill>
              </a:rPr>
              <a:t>NOT</a:t>
            </a:r>
            <a:r>
              <a:rPr lang="en-US" sz="2400" dirty="0" smtClean="0"/>
              <a:t> require any information about the items,</a:t>
            </a:r>
          </a:p>
          <a:p>
            <a:pPr lvl="2"/>
            <a:r>
              <a:rPr lang="en-US" sz="1800" dirty="0" smtClean="0"/>
              <a:t>However, it might be reasonable to exploit such information</a:t>
            </a:r>
          </a:p>
          <a:p>
            <a:pPr lvl="2"/>
            <a:r>
              <a:rPr lang="en-US" sz="1800" dirty="0" smtClean="0"/>
              <a:t>E.g. recommend fantasy novels to people who liked fantasy novels in the past</a:t>
            </a:r>
          </a:p>
          <a:p>
            <a:r>
              <a:rPr lang="en-US" sz="2400" dirty="0" smtClean="0"/>
              <a:t>What do we need: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ome information about the available items such as the genre ("content") 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ome sort of </a:t>
            </a:r>
            <a:r>
              <a:rPr lang="en-US" sz="1800" i="1" dirty="0" smtClean="0"/>
              <a:t>user profile</a:t>
            </a:r>
            <a:r>
              <a:rPr lang="en-US" sz="1800" dirty="0" smtClean="0"/>
              <a:t> describing what the user likes (the preferences)</a:t>
            </a:r>
          </a:p>
          <a:p>
            <a:r>
              <a:rPr lang="en-US" sz="2400" dirty="0" smtClean="0"/>
              <a:t>The task:</a:t>
            </a:r>
          </a:p>
          <a:p>
            <a:pPr lvl="2"/>
            <a:r>
              <a:rPr lang="en-US" sz="1800" dirty="0"/>
              <a:t>L</a:t>
            </a:r>
            <a:r>
              <a:rPr lang="en-US" sz="1800" dirty="0" smtClean="0"/>
              <a:t>earn user preferences</a:t>
            </a:r>
          </a:p>
          <a:p>
            <a:pPr lvl="2"/>
            <a:r>
              <a:rPr lang="en-US" sz="1800" dirty="0"/>
              <a:t>L</a:t>
            </a:r>
            <a:r>
              <a:rPr lang="en-US" sz="1800" dirty="0" smtClean="0"/>
              <a:t>ocate/recommend items that are "similar" to the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3214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28BF-0E92-4B3F-9053-5627E8491DE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73112"/>
          </a:xfrm>
        </p:spPr>
        <p:txBody>
          <a:bodyPr/>
          <a:lstStyle/>
          <a:p>
            <a:r>
              <a:rPr lang="en-US" altLang="en-US"/>
              <a:t>Content-Based Recommenders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813"/>
            <a:ext cx="8229600" cy="4964112"/>
          </a:xfrm>
        </p:spPr>
        <p:txBody>
          <a:bodyPr/>
          <a:lstStyle/>
          <a:p>
            <a:r>
              <a:rPr lang="en-US" altLang="en-US" sz="2400"/>
              <a:t>Predictions for unseen (target) items are computed based on their similarity (in terms of content) to items in the user profile.</a:t>
            </a:r>
          </a:p>
          <a:p>
            <a:r>
              <a:rPr lang="en-US" altLang="en-US" sz="2400"/>
              <a:t>E.g., user profile </a:t>
            </a:r>
            <a:r>
              <a:rPr lang="en-US" altLang="en-US" sz="2400" b="1" i="1"/>
              <a:t>P</a:t>
            </a:r>
            <a:r>
              <a:rPr lang="en-US" altLang="en-US" sz="2400" b="1" i="1" baseline="-25000"/>
              <a:t>u</a:t>
            </a:r>
            <a:r>
              <a:rPr lang="en-US" altLang="en-US" sz="2400"/>
              <a:t> contains</a:t>
            </a:r>
          </a:p>
          <a:p>
            <a:endParaRPr lang="en-US" altLang="en-US" sz="24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800"/>
          </a:p>
          <a:p>
            <a:endParaRPr lang="en-US" altLang="en-US" sz="1600"/>
          </a:p>
          <a:p>
            <a:pPr>
              <a:buFont typeface="Wingdings" pitchFamily="2" charset="2"/>
              <a:buNone/>
            </a:pPr>
            <a:r>
              <a:rPr lang="en-US" altLang="en-US" sz="2000"/>
              <a:t>	recommend highly:                 and recommend “mildly”:  </a:t>
            </a:r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</p:txBody>
      </p:sp>
      <p:pic>
        <p:nvPicPr>
          <p:cNvPr id="180228" name="Picture 4" descr="The Sixth Sense">
            <a:hlinkClick r:id="rId3" tooltip="The Sixth S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947988"/>
            <a:ext cx="1035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29" name="Picture 5" descr="Die Hard: With a Vengeance">
            <a:hlinkClick r:id="rId5" tooltip="Die Hard: With a Vengeanc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959100"/>
            <a:ext cx="987425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The Jackal">
            <a:hlinkClick r:id="rId7" tooltip="The Jackal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955925"/>
            <a:ext cx="1062037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1" name="Picture 7" descr="Hostage">
            <a:hlinkClick r:id="rId9" tooltip="Hostag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613275"/>
            <a:ext cx="8493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2" name="Picture 8" descr="Signs">
            <a:hlinkClick r:id="rId11" tooltip="Signs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583113"/>
            <a:ext cx="10763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3" name="Picture 9" descr="Twelve Monkeys">
            <a:hlinkClick r:id="rId13" tooltip="Twelve Monkeys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2970213"/>
            <a:ext cx="1030287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92673"/>
            <a:ext cx="8587692" cy="1143000"/>
          </a:xfrm>
        </p:spPr>
        <p:txBody>
          <a:bodyPr/>
          <a:lstStyle/>
          <a:p>
            <a:r>
              <a:rPr lang="en-US" dirty="0" smtClean="0"/>
              <a:t>Content representation &amp; item similarities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3593761"/>
            <a:ext cx="8229600" cy="2455711"/>
          </a:xfrm>
        </p:spPr>
        <p:txBody>
          <a:bodyPr/>
          <a:lstStyle/>
          <a:p>
            <a:r>
              <a:rPr lang="en-US" sz="2000" dirty="0" smtClean="0"/>
              <a:t>Represent items as vectors over features</a:t>
            </a:r>
          </a:p>
          <a:p>
            <a:pPr lvl="1"/>
            <a:r>
              <a:rPr lang="en-US" sz="1800" dirty="0" smtClean="0"/>
              <a:t>Features may be items attributes, keywords, tags, etc.</a:t>
            </a:r>
          </a:p>
          <a:p>
            <a:pPr lvl="1"/>
            <a:r>
              <a:rPr lang="en-US" sz="1800" dirty="0" smtClean="0"/>
              <a:t>Often items are represented a keyword vectors based on textual descriptions with </a:t>
            </a:r>
            <a:r>
              <a:rPr lang="en-US" sz="1800" dirty="0" err="1" smtClean="0"/>
              <a:t>TFxIDF</a:t>
            </a:r>
            <a:r>
              <a:rPr lang="en-US" sz="1800" dirty="0" smtClean="0"/>
              <a:t> or other weighting approaches</a:t>
            </a:r>
          </a:p>
          <a:p>
            <a:pPr lvl="2"/>
            <a:r>
              <a:rPr lang="en-US" sz="1800" dirty="0" smtClean="0"/>
              <a:t>Has the advantage of being applicable to any type of item (images, products, news stories, tweets) as long as a textual description is available or can be constructed</a:t>
            </a:r>
          </a:p>
          <a:p>
            <a:pPr lvl="1"/>
            <a:r>
              <a:rPr lang="en-US" sz="2000" dirty="0" smtClean="0"/>
              <a:t>Items (and users) can then be compared using standard vector space similarity measures</a:t>
            </a:r>
          </a:p>
          <a:p>
            <a:endParaRPr lang="en-US" sz="8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579" y="1019594"/>
            <a:ext cx="5626668" cy="25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94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92673"/>
            <a:ext cx="8587692" cy="1143000"/>
          </a:xfrm>
        </p:spPr>
        <p:txBody>
          <a:bodyPr/>
          <a:lstStyle/>
          <a:p>
            <a:r>
              <a:rPr lang="en-US" dirty="0" smtClean="0"/>
              <a:t>Content-based recommendation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8295"/>
                <a:ext cx="8229600" cy="4668534"/>
              </a:xfrm>
            </p:spPr>
            <p:txBody>
              <a:bodyPr/>
              <a:lstStyle/>
              <a:p>
                <a:r>
                  <a:rPr lang="en-US" sz="2400" dirty="0" smtClean="0"/>
                  <a:t>Basic approach</a:t>
                </a:r>
              </a:p>
              <a:p>
                <a:endParaRPr lang="en-US" sz="1000" dirty="0" smtClean="0"/>
              </a:p>
              <a:p>
                <a:pPr lvl="1"/>
                <a:r>
                  <a:rPr lang="en-US" sz="2000" dirty="0" smtClean="0"/>
                  <a:t>Represent items as vectors over features</a:t>
                </a:r>
              </a:p>
              <a:p>
                <a:pPr lvl="1"/>
                <a:r>
                  <a:rPr lang="en-US" sz="2000" dirty="0" smtClean="0"/>
                  <a:t>User profiles are also represented as aggregate feature vectors</a:t>
                </a:r>
              </a:p>
              <a:p>
                <a:pPr lvl="2"/>
                <a:r>
                  <a:rPr lang="en-US" sz="1800" dirty="0" smtClean="0"/>
                  <a:t>Based on items  in the user profile (e.g., items liked, purchased, viewed, clicked on, etc.)</a:t>
                </a:r>
              </a:p>
              <a:p>
                <a:pPr lvl="1"/>
                <a:r>
                  <a:rPr lang="en-US" sz="2000" dirty="0" smtClean="0"/>
                  <a:t>Compute the similarity of an unseen item with the user profile based on the keyword overlap (e.g. using the Dice coefficient)</a:t>
                </a:r>
              </a:p>
              <a:p>
                <a:pPr lvl="1"/>
                <a:r>
                  <a:rPr lang="en-US" sz="2000" dirty="0" err="1" smtClean="0"/>
                  <a:t>sim</a:t>
                </a:r>
                <a:r>
                  <a:rPr lang="en-US" sz="2000" dirty="0" smtClean="0"/>
                  <a:t>(b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j</a:t>
                </a:r>
                <a:r>
                  <a:rPr lang="en-US" sz="20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2 ∗|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sz="2000" b="0" i="1" baseline="-25000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de-DE" sz="2000" b="0" i="1" baseline="-2500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𝑘𝑒𝑦𝑤𝑜𝑟𝑑𝑠</m:t>
                            </m:r>
                            <m:d>
                              <m:dPr>
                                <m:ctrlPr>
                                  <a:rPr lang="de-DE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2000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de-DE" sz="2000" b="0" i="1" baseline="-25000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+|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𝑘𝑒𝑦𝑤𝑜𝑟𝑑𝑠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de-DE" sz="2000" b="0" i="1" baseline="-25000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/>
                  <a:t>	</a:t>
                </a:r>
                <a:r>
                  <a:rPr lang="en-US" sz="2000" dirty="0" smtClean="0"/>
                  <a:t>		</a:t>
                </a:r>
              </a:p>
              <a:p>
                <a:pPr lvl="1"/>
                <a:r>
                  <a:rPr lang="en-US" sz="2000" dirty="0" smtClean="0"/>
                  <a:t>Other similarity measures such as Cosine can also be used</a:t>
                </a:r>
              </a:p>
              <a:p>
                <a:pPr lvl="1"/>
                <a:r>
                  <a:rPr lang="en-US" sz="2000" dirty="0" smtClean="0"/>
                  <a:t>Recommend items most similar to the user profile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8295"/>
                <a:ext cx="8229600" cy="4668534"/>
              </a:xfrm>
              <a:blipFill rotWithShape="1">
                <a:blip r:embed="rId3"/>
                <a:stretch>
                  <a:fillRect l="-963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8BC7F-7C31-4EA9-9070-0E6F53000B5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46125"/>
          </a:xfrm>
        </p:spPr>
        <p:txBody>
          <a:bodyPr/>
          <a:lstStyle/>
          <a:p>
            <a:r>
              <a:rPr lang="en-US" altLang="en-US" sz="2800" dirty="0" smtClean="0"/>
              <a:t>Combining Content-Based and Collaborative Recommendation</a:t>
            </a:r>
            <a:endParaRPr lang="en-US" altLang="en-US" sz="280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8294"/>
            <a:ext cx="8229600" cy="4852631"/>
          </a:xfrm>
        </p:spPr>
        <p:txBody>
          <a:bodyPr/>
          <a:lstStyle/>
          <a:p>
            <a:r>
              <a:rPr lang="en-US" altLang="en-US" sz="2400" dirty="0" smtClean="0"/>
              <a:t>Example: Semantically Enhanced CF</a:t>
            </a:r>
            <a:endParaRPr lang="en-US" altLang="en-US" sz="2400" dirty="0"/>
          </a:p>
          <a:p>
            <a:pPr lvl="1"/>
            <a:r>
              <a:rPr lang="en-US" altLang="en-US" sz="2000" dirty="0"/>
              <a:t>Extend item-based collaborative filtering to incorporate both similarity based on ratings (or usage) as well as semantic similarity based on </a:t>
            </a:r>
            <a:r>
              <a:rPr lang="en-US" altLang="en-US" sz="2000" dirty="0" smtClean="0"/>
              <a:t>content / semantic information</a:t>
            </a:r>
            <a:endParaRPr lang="en-US" altLang="en-US" sz="2000" dirty="0"/>
          </a:p>
          <a:p>
            <a:r>
              <a:rPr lang="en-US" altLang="en-US" sz="2400" dirty="0"/>
              <a:t>Semantic knowledge about items</a:t>
            </a:r>
          </a:p>
          <a:p>
            <a:pPr lvl="1"/>
            <a:r>
              <a:rPr lang="en-US" altLang="en-US" sz="2000" dirty="0"/>
              <a:t>Can be extracted automatically from the Web based on domain-specific reference ontologies</a:t>
            </a:r>
          </a:p>
          <a:p>
            <a:pPr lvl="1"/>
            <a:r>
              <a:rPr lang="en-US" altLang="en-US" sz="2000" dirty="0"/>
              <a:t>Used in conjunction with user-item mappings to create a combined similarity measure for item comparisons</a:t>
            </a:r>
          </a:p>
          <a:p>
            <a:pPr lvl="1"/>
            <a:r>
              <a:rPr lang="en-US" altLang="en-US" sz="2000" dirty="0"/>
              <a:t>Singular value decomposition used to reduce noise in the </a:t>
            </a:r>
            <a:r>
              <a:rPr lang="en-US" altLang="en-US" sz="2000" dirty="0" smtClean="0"/>
              <a:t>content </a:t>
            </a:r>
            <a:r>
              <a:rPr lang="en-US" altLang="en-US" sz="2000" dirty="0"/>
              <a:t>data</a:t>
            </a:r>
          </a:p>
          <a:p>
            <a:r>
              <a:rPr lang="en-US" altLang="en-US" sz="2400" dirty="0"/>
              <a:t>Semantic combination threshold</a:t>
            </a:r>
          </a:p>
          <a:p>
            <a:pPr lvl="1"/>
            <a:r>
              <a:rPr lang="en-US" altLang="en-US" sz="2000" dirty="0"/>
              <a:t>Used to determine the proportion of semantic and rating (or usage) similarities in the combined measure</a:t>
            </a:r>
          </a:p>
        </p:txBody>
      </p:sp>
    </p:spTree>
    <p:extLst>
      <p:ext uri="{BB962C8B-B14F-4D97-AF65-F5344CB8AC3E}">
        <p14:creationId xmlns:p14="http://schemas.microsoft.com/office/powerpoint/2010/main" val="7119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7C0-C6D7-44D9-BE20-F95199983940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Semantically Enhanced Hybrid Recommendation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90675"/>
            <a:ext cx="8289925" cy="4540250"/>
          </a:xfrm>
        </p:spPr>
        <p:txBody>
          <a:bodyPr/>
          <a:lstStyle/>
          <a:p>
            <a:r>
              <a:rPr lang="en-US" altLang="en-US" sz="2400"/>
              <a:t>An extension of the item-based algorithm</a:t>
            </a:r>
          </a:p>
          <a:p>
            <a:pPr lvl="1"/>
            <a:r>
              <a:rPr lang="en-US" altLang="en-US" sz="2000"/>
              <a:t>Use a combined similarity measure to compute item similarities:</a:t>
            </a:r>
          </a:p>
          <a:p>
            <a:pPr lvl="1"/>
            <a:endParaRPr lang="en-US" altLang="en-US" sz="2000"/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where, </a:t>
            </a:r>
          </a:p>
          <a:p>
            <a:pPr lvl="2"/>
            <a:r>
              <a:rPr lang="en-US" altLang="en-US" sz="2000" i="1">
                <a:latin typeface="Times New Roman" pitchFamily="18" charset="0"/>
              </a:rPr>
              <a:t>SemSim</a:t>
            </a:r>
            <a:r>
              <a:rPr lang="en-US" altLang="en-US" sz="2000"/>
              <a:t> is the similarity of items </a:t>
            </a:r>
            <a:r>
              <a:rPr lang="en-US" altLang="en-US" sz="2000" i="1">
                <a:latin typeface="Times New Roman" pitchFamily="18" charset="0"/>
              </a:rPr>
              <a:t>i</a:t>
            </a:r>
            <a:r>
              <a:rPr lang="en-US" altLang="en-US" sz="2000" i="1" baseline="-25000">
                <a:latin typeface="Times New Roman" pitchFamily="18" charset="0"/>
              </a:rPr>
              <a:t>p</a:t>
            </a:r>
            <a:r>
              <a:rPr lang="en-US" altLang="en-US" sz="2000"/>
              <a:t> and </a:t>
            </a:r>
            <a:r>
              <a:rPr lang="en-US" altLang="en-US" sz="2000" i="1">
                <a:latin typeface="Times New Roman" pitchFamily="18" charset="0"/>
              </a:rPr>
              <a:t>i</a:t>
            </a:r>
            <a:r>
              <a:rPr lang="en-US" altLang="en-US" sz="2000" i="1" baseline="-25000">
                <a:latin typeface="Times New Roman" pitchFamily="18" charset="0"/>
              </a:rPr>
              <a:t>q</a:t>
            </a:r>
            <a:r>
              <a:rPr lang="en-US" altLang="en-US" sz="2000"/>
              <a:t> based on semantic features (e.g., keywords, attributes, etc.); and</a:t>
            </a:r>
          </a:p>
          <a:p>
            <a:pPr lvl="2"/>
            <a:r>
              <a:rPr lang="en-US" altLang="en-US" sz="2000" i="1">
                <a:latin typeface="Times New Roman" pitchFamily="18" charset="0"/>
              </a:rPr>
              <a:t>RateSim</a:t>
            </a:r>
            <a:r>
              <a:rPr lang="en-US" altLang="en-US" sz="2000"/>
              <a:t> is the similarity of items </a:t>
            </a:r>
            <a:r>
              <a:rPr lang="en-US" altLang="en-US" sz="2000" i="1">
                <a:latin typeface="Times New Roman" pitchFamily="18" charset="0"/>
              </a:rPr>
              <a:t>i</a:t>
            </a:r>
            <a:r>
              <a:rPr lang="en-US" altLang="en-US" sz="2000" i="1" baseline="-25000">
                <a:latin typeface="Times New Roman" pitchFamily="18" charset="0"/>
              </a:rPr>
              <a:t>p</a:t>
            </a:r>
            <a:r>
              <a:rPr lang="en-US" altLang="en-US" sz="2000"/>
              <a:t> and </a:t>
            </a:r>
            <a:r>
              <a:rPr lang="en-US" altLang="en-US" sz="2000" i="1">
                <a:latin typeface="Times New Roman" pitchFamily="18" charset="0"/>
              </a:rPr>
              <a:t>i</a:t>
            </a:r>
            <a:r>
              <a:rPr lang="en-US" altLang="en-US" sz="2000" i="1" baseline="-25000">
                <a:latin typeface="Times New Roman" pitchFamily="18" charset="0"/>
              </a:rPr>
              <a:t>q</a:t>
            </a:r>
            <a:r>
              <a:rPr lang="en-US" altLang="en-US" sz="2000"/>
              <a:t> based on user ratings (as in the standard item-based CF)</a:t>
            </a:r>
          </a:p>
          <a:p>
            <a:pPr lvl="1"/>
            <a:r>
              <a:rPr lang="en-US" altLang="en-US" sz="2000">
                <a:sym typeface="Symbol" pitchFamily="18" charset="2"/>
              </a:rPr>
              <a:t></a:t>
            </a:r>
            <a:r>
              <a:rPr lang="en-US" altLang="en-US" sz="2000"/>
              <a:t> is the semantic combination parameter:</a:t>
            </a:r>
          </a:p>
          <a:p>
            <a:pPr lvl="2"/>
            <a:r>
              <a:rPr lang="en-US" altLang="en-US" sz="2000">
                <a:sym typeface="Symbol" pitchFamily="18" charset="2"/>
              </a:rPr>
              <a:t></a:t>
            </a:r>
            <a:r>
              <a:rPr lang="en-US" altLang="en-US" sz="2000"/>
              <a:t> = 1 </a:t>
            </a:r>
            <a:r>
              <a:rPr lang="en-US" altLang="en-US" sz="2000">
                <a:sym typeface="Wingdings" pitchFamily="2" charset="2"/>
              </a:rPr>
              <a:t> only user ratings; no semantic similarity</a:t>
            </a:r>
          </a:p>
          <a:p>
            <a:pPr lvl="2"/>
            <a:r>
              <a:rPr lang="en-US" altLang="en-US" sz="2000">
                <a:sym typeface="Symbol" pitchFamily="18" charset="2"/>
              </a:rPr>
              <a:t></a:t>
            </a:r>
            <a:r>
              <a:rPr lang="en-US" altLang="en-US" sz="2000"/>
              <a:t> = 0 </a:t>
            </a:r>
            <a:r>
              <a:rPr lang="en-US" altLang="en-US" sz="2000">
                <a:sym typeface="Wingdings" pitchFamily="2" charset="2"/>
              </a:rPr>
              <a:t> only semantic features; no collaborative similarity</a:t>
            </a:r>
          </a:p>
        </p:txBody>
      </p:sp>
      <p:pic>
        <p:nvPicPr>
          <p:cNvPr id="19251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2559050"/>
            <a:ext cx="7126288" cy="381000"/>
          </a:xfrm>
          <a:noFill/>
          <a:ln cap="flat" algn="ctr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224E2-8F34-4D3D-A742-9AA1AABB85E9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/>
              <a:t>Semantically Enhanced CF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2388"/>
            <a:ext cx="8229600" cy="1522412"/>
          </a:xfrm>
        </p:spPr>
        <p:txBody>
          <a:bodyPr/>
          <a:lstStyle/>
          <a:p>
            <a:r>
              <a:rPr lang="en-US" altLang="en-US" sz="2400"/>
              <a:t>Movie data set</a:t>
            </a:r>
          </a:p>
          <a:p>
            <a:pPr lvl="1"/>
            <a:r>
              <a:rPr lang="en-US" altLang="en-US" sz="2000"/>
              <a:t>Movie ratings from the movielens data set</a:t>
            </a:r>
          </a:p>
          <a:p>
            <a:pPr lvl="1"/>
            <a:r>
              <a:rPr lang="en-US" altLang="en-US" sz="2000"/>
              <a:t>Semantic info. extracted from IMDB based on the following ontology</a:t>
            </a:r>
          </a:p>
        </p:txBody>
      </p:sp>
      <p:graphicFrame>
        <p:nvGraphicFramePr>
          <p:cNvPr id="16179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181100" y="2844800"/>
          <a:ext cx="6437313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2" name="CorelDRAW" r:id="rId4" imgW="6595583" imgH="3276126" progId="CorelDraw.Graphic.8">
                  <p:embed/>
                </p:oleObj>
              </mc:Choice>
              <mc:Fallback>
                <p:oleObj name="CorelDRAW" r:id="rId4" imgW="6595583" imgH="3276126" progId="CorelDraw.Graphic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844800"/>
                        <a:ext cx="6437313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887BC-EB1A-41FA-A6A9-6ED7F19129D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/>
              <a:t>Semantically Enhanced CF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29600" cy="1468438"/>
          </a:xfrm>
        </p:spPr>
        <p:txBody>
          <a:bodyPr/>
          <a:lstStyle/>
          <a:p>
            <a:r>
              <a:rPr lang="en-US" altLang="en-US" sz="2000"/>
              <a:t>Used 10-fold x-validation on randomly selected test and training data sets</a:t>
            </a:r>
          </a:p>
          <a:p>
            <a:r>
              <a:rPr lang="en-US" altLang="en-US" sz="2000"/>
              <a:t>Each user in training set has at least 20 ratings (scale 1-5)</a:t>
            </a:r>
          </a:p>
        </p:txBody>
      </p:sp>
      <p:graphicFrame>
        <p:nvGraphicFramePr>
          <p:cNvPr id="1628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3238" y="2830513"/>
          <a:ext cx="4043362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2" name="Chart" r:id="rId4" imgW="3657600" imgH="3076719" progId="Excel.Chart.8">
                  <p:embed/>
                </p:oleObj>
              </mc:Choice>
              <mc:Fallback>
                <p:oleObj name="Chart" r:id="rId4" imgW="3657600" imgH="307671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830513"/>
                        <a:ext cx="4043362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29150" y="2814638"/>
          <a:ext cx="4019550" cy="329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name="Chart" r:id="rId6" imgW="3657600" imgH="3086111" progId="Excel.Chart.8">
                  <p:embed/>
                </p:oleObj>
              </mc:Choice>
              <mc:Fallback>
                <p:oleObj name="Chart" r:id="rId6" imgW="3657600" imgH="308611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2814638"/>
                        <a:ext cx="4019550" cy="329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DB85C-A9DD-4841-B48D-45E15EE2A404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733425"/>
          </a:xfrm>
        </p:spPr>
        <p:txBody>
          <a:bodyPr/>
          <a:lstStyle/>
          <a:p>
            <a:r>
              <a:rPr lang="en-US" altLang="en-US"/>
              <a:t>Semantically Enhanced CF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1244600"/>
          </a:xfrm>
        </p:spPr>
        <p:txBody>
          <a:bodyPr/>
          <a:lstStyle/>
          <a:p>
            <a:r>
              <a:rPr lang="en-US" altLang="en-US" sz="2000"/>
              <a:t>Dealing with new items and sparse data sets</a:t>
            </a:r>
          </a:p>
          <a:p>
            <a:pPr lvl="1"/>
            <a:r>
              <a:rPr lang="en-US" altLang="en-US" sz="1800"/>
              <a:t>For new items, select all movies with only one rating as the test data</a:t>
            </a:r>
          </a:p>
          <a:p>
            <a:pPr lvl="1"/>
            <a:r>
              <a:rPr lang="en-US" altLang="en-US" sz="1800"/>
              <a:t>Degrees of sparsity simulated using different ratios for training data</a:t>
            </a:r>
          </a:p>
        </p:txBody>
      </p:sp>
      <p:graphicFrame>
        <p:nvGraphicFramePr>
          <p:cNvPr id="1638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6700" y="2527300"/>
          <a:ext cx="4256088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Chart" r:id="rId4" imgW="3657600" imgH="3066965" progId="Excel.Chart.8">
                  <p:embed/>
                </p:oleObj>
              </mc:Choice>
              <mc:Fallback>
                <p:oleObj name="Chart" r:id="rId4" imgW="3657600" imgH="306696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527300"/>
                        <a:ext cx="4256088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89463" y="2525713"/>
          <a:ext cx="4224337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Chart" r:id="rId6" imgW="3666978" imgH="3095504" progId="Excel.Chart.8">
                  <p:embed/>
                </p:oleObj>
              </mc:Choice>
              <mc:Fallback>
                <p:oleObj name="Chart" r:id="rId6" imgW="3666978" imgH="3095504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2525713"/>
                        <a:ext cx="4224337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accent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7087E-2B2F-43C9-856C-2C7DA646E35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635000"/>
          </a:xfrm>
        </p:spPr>
        <p:txBody>
          <a:bodyPr/>
          <a:lstStyle/>
          <a:p>
            <a:r>
              <a:rPr lang="en-US" altLang="en-US" dirty="0" smtClean="0"/>
              <a:t>Data </a:t>
            </a:r>
            <a:r>
              <a:rPr lang="en-US" altLang="en-US" dirty="0"/>
              <a:t>Mining Approach to Personalization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75"/>
            <a:ext cx="8229600" cy="4972050"/>
          </a:xfrm>
        </p:spPr>
        <p:txBody>
          <a:bodyPr/>
          <a:lstStyle/>
          <a:p>
            <a:r>
              <a:rPr lang="en-US" altLang="en-US" sz="2000" dirty="0"/>
              <a:t>Basic Idea</a:t>
            </a:r>
          </a:p>
          <a:p>
            <a:pPr lvl="1"/>
            <a:r>
              <a:rPr lang="en-US" altLang="en-US" sz="1800" dirty="0"/>
              <a:t>generate </a:t>
            </a:r>
            <a:r>
              <a:rPr lang="en-US" altLang="en-US" sz="1800" dirty="0">
                <a:solidFill>
                  <a:srgbClr val="CC3300"/>
                </a:solidFill>
              </a:rPr>
              <a:t>aggregate user models</a:t>
            </a:r>
            <a:r>
              <a:rPr lang="en-US" altLang="en-US" sz="1800" dirty="0"/>
              <a:t> (usage profiles) by discovering user access patterns through Web usage mining (offline process)</a:t>
            </a:r>
          </a:p>
          <a:p>
            <a:pPr lvl="2"/>
            <a:r>
              <a:rPr lang="en-US" altLang="en-US" sz="1800" dirty="0"/>
              <a:t>Clustering user transactions</a:t>
            </a:r>
          </a:p>
          <a:p>
            <a:pPr lvl="2"/>
            <a:r>
              <a:rPr lang="en-US" altLang="en-US" sz="1800" dirty="0"/>
              <a:t>Clustering items</a:t>
            </a:r>
          </a:p>
          <a:p>
            <a:pPr lvl="2"/>
            <a:r>
              <a:rPr lang="en-US" altLang="en-US" sz="1800" dirty="0"/>
              <a:t>Association rule mining</a:t>
            </a:r>
          </a:p>
          <a:p>
            <a:pPr lvl="2"/>
            <a:r>
              <a:rPr lang="en-US" altLang="en-US" sz="1800" dirty="0"/>
              <a:t>Sequential pattern discovery</a:t>
            </a:r>
          </a:p>
          <a:p>
            <a:pPr lvl="1"/>
            <a:r>
              <a:rPr lang="en-US" altLang="en-US" sz="1800" dirty="0"/>
              <a:t>match a user’s active session against the discovered models to provide dynamic content (online process)</a:t>
            </a:r>
          </a:p>
          <a:p>
            <a:pPr lvl="1"/>
            <a:endParaRPr lang="en-US" altLang="en-US" sz="800" dirty="0"/>
          </a:p>
          <a:p>
            <a:r>
              <a:rPr lang="en-US" altLang="en-US" sz="2000" dirty="0"/>
              <a:t>Advantages</a:t>
            </a:r>
          </a:p>
          <a:p>
            <a:pPr lvl="1"/>
            <a:r>
              <a:rPr lang="en-US" altLang="en-US" sz="1800" dirty="0"/>
              <a:t>no explicit user ratings or interaction with users</a:t>
            </a:r>
          </a:p>
          <a:p>
            <a:pPr lvl="1"/>
            <a:r>
              <a:rPr lang="en-US" altLang="en-US" sz="1800" dirty="0" smtClean="0"/>
              <a:t>enhance </a:t>
            </a:r>
            <a:r>
              <a:rPr lang="en-US" altLang="en-US" sz="1800" dirty="0"/>
              <a:t>the effectiveness and scalability of collaborative filtering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AF73D-113F-4164-8576-3F07490B2100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5071" r="7578" b="5373"/>
          <a:stretch>
            <a:fillRect/>
          </a:stretch>
        </p:blipFill>
        <p:spPr bwMode="auto">
          <a:xfrm>
            <a:off x="2732088" y="379413"/>
            <a:ext cx="5851525" cy="6097587"/>
          </a:xfrm>
          <a:prstGeom prst="rect">
            <a:avLst/>
          </a:prstGeom>
          <a:noFill/>
          <a:ln w="9525" algn="ctr">
            <a:solidFill>
              <a:srgbClr val="1B559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9" name="Oval 3"/>
          <p:cNvSpPr>
            <a:spLocks noChangeArrowheads="1"/>
          </p:cNvSpPr>
          <p:nvPr/>
        </p:nvSpPr>
        <p:spPr bwMode="auto">
          <a:xfrm>
            <a:off x="2579688" y="5259388"/>
            <a:ext cx="2752725" cy="574675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0" name="Oval 4"/>
          <p:cNvSpPr>
            <a:spLocks noChangeArrowheads="1"/>
          </p:cNvSpPr>
          <p:nvPr/>
        </p:nvSpPr>
        <p:spPr bwMode="auto">
          <a:xfrm>
            <a:off x="6832600" y="242888"/>
            <a:ext cx="852488" cy="45085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174625" y="2201863"/>
            <a:ext cx="25225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chemeClr val="tx2"/>
                </a:solidFill>
              </a:rPr>
              <a:t>Content-Based Recommender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CF08-5633-4951-A41C-8505EF8C7149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825500"/>
          </a:xfrm>
        </p:spPr>
        <p:txBody>
          <a:bodyPr/>
          <a:lstStyle/>
          <a:p>
            <a:r>
              <a:rPr lang="en-US" altLang="en-US" dirty="0" smtClean="0"/>
              <a:t>Example Domain: Web </a:t>
            </a:r>
            <a:r>
              <a:rPr lang="en-US" altLang="en-US" dirty="0"/>
              <a:t>Usage Mining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8575"/>
            <a:ext cx="8229600" cy="48323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/>
              <a:t>Web Usage Mining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discovery of meaningful patterns from data generated by user access to resources on one or more Web/application servers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Typical Sources of Data: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automatically generated Web/application server access logs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e-commerce and product-oriented user events (e.g., shopping cart changes, product clickthroughs, etc.)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user profiles and/or user ratings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meta-data, page content, site structure</a:t>
            </a:r>
          </a:p>
          <a:p>
            <a:pPr>
              <a:lnSpc>
                <a:spcPct val="110000"/>
              </a:lnSpc>
            </a:pPr>
            <a:r>
              <a:rPr lang="en-US" altLang="en-US" sz="2000"/>
              <a:t>User Transactions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sets or sequences of pageviews possibly with associated weights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a pageview is a set of page files and associated objects that contribute to a single display in a Web Browser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DABE9-3D5A-45E8-80EC-EAB9F70A81E4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79400"/>
            <a:ext cx="7993063" cy="787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/>
              <a:t>Personalization Based on Web Usage Mining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3517900" y="1163638"/>
            <a:ext cx="204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000" b="1" i="1">
                <a:solidFill>
                  <a:srgbClr val="CC3300"/>
                </a:solidFill>
              </a:rPr>
              <a:t>Offline Process</a:t>
            </a:r>
          </a:p>
        </p:txBody>
      </p:sp>
      <p:grpSp>
        <p:nvGrpSpPr>
          <p:cNvPr id="173060" name="Group 4"/>
          <p:cNvGrpSpPr>
            <a:grpSpLocks/>
          </p:cNvGrpSpPr>
          <p:nvPr/>
        </p:nvGrpSpPr>
        <p:grpSpPr bwMode="auto">
          <a:xfrm>
            <a:off x="971550" y="1541463"/>
            <a:ext cx="7477125" cy="4605337"/>
            <a:chOff x="468" y="699"/>
            <a:chExt cx="4710" cy="2901"/>
          </a:xfrm>
        </p:grpSpPr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2808" y="870"/>
              <a:ext cx="2370" cy="272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62" name="Rectangle 6"/>
            <p:cNvSpPr>
              <a:spLocks noChangeArrowheads="1"/>
            </p:cNvSpPr>
            <p:nvPr/>
          </p:nvSpPr>
          <p:spPr bwMode="auto">
            <a:xfrm>
              <a:off x="468" y="876"/>
              <a:ext cx="2298" cy="272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63" name="AutoShape 7"/>
            <p:cNvSpPr>
              <a:spLocks noChangeArrowheads="1"/>
            </p:cNvSpPr>
            <p:nvPr/>
          </p:nvSpPr>
          <p:spPr bwMode="auto">
            <a:xfrm>
              <a:off x="1833" y="1074"/>
              <a:ext cx="588" cy="546"/>
            </a:xfrm>
            <a:prstGeom prst="can">
              <a:avLst>
                <a:gd name="adj" fmla="val 16222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/>
                <a:t>Web &amp;</a:t>
              </a:r>
            </a:p>
            <a:p>
              <a:pPr algn="ctr"/>
              <a:r>
                <a:rPr lang="en-US" altLang="en-US" sz="1200"/>
                <a:t>Application</a:t>
              </a:r>
            </a:p>
            <a:p>
              <a:pPr algn="ctr"/>
              <a:r>
                <a:rPr lang="en-US" altLang="en-US" sz="1200"/>
                <a:t>Server Logs</a:t>
              </a:r>
            </a:p>
          </p:txBody>
        </p:sp>
        <p:grpSp>
          <p:nvGrpSpPr>
            <p:cNvPr id="173064" name="Group 8"/>
            <p:cNvGrpSpPr>
              <a:grpSpLocks/>
            </p:cNvGrpSpPr>
            <p:nvPr/>
          </p:nvGrpSpPr>
          <p:grpSpPr bwMode="auto">
            <a:xfrm>
              <a:off x="1584" y="1833"/>
              <a:ext cx="1105" cy="819"/>
              <a:chOff x="1584" y="1833"/>
              <a:chExt cx="1105" cy="819"/>
            </a:xfrm>
          </p:grpSpPr>
          <p:sp>
            <p:nvSpPr>
              <p:cNvPr id="173065" name="Text Box 9"/>
              <p:cNvSpPr txBox="1">
                <a:spLocks noChangeArrowheads="1"/>
              </p:cNvSpPr>
              <p:nvPr/>
            </p:nvSpPr>
            <p:spPr bwMode="auto">
              <a:xfrm>
                <a:off x="1589" y="2013"/>
                <a:ext cx="1100" cy="63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Data Cleaning</a:t>
                </a:r>
              </a:p>
              <a:p>
                <a:pPr algn="ctr"/>
                <a:r>
                  <a:rPr lang="en-US" altLang="en-US" sz="1200"/>
                  <a:t>Pageview Identification</a:t>
                </a:r>
              </a:p>
              <a:p>
                <a:pPr algn="ctr"/>
                <a:r>
                  <a:rPr lang="en-US" altLang="en-US" sz="1200"/>
                  <a:t>Sessionization</a:t>
                </a:r>
              </a:p>
              <a:p>
                <a:pPr algn="ctr"/>
                <a:r>
                  <a:rPr lang="en-US" altLang="en-US" sz="1200"/>
                  <a:t>Data Integration</a:t>
                </a:r>
              </a:p>
              <a:p>
                <a:pPr algn="ctr"/>
                <a:r>
                  <a:rPr lang="en-US" altLang="en-US" sz="1200"/>
                  <a:t>Data Transformation</a:t>
                </a:r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1584" y="1842"/>
                <a:ext cx="1104" cy="162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067" name="Text Box 11"/>
              <p:cNvSpPr txBox="1">
                <a:spLocks noChangeArrowheads="1"/>
              </p:cNvSpPr>
              <p:nvPr/>
            </p:nvSpPr>
            <p:spPr bwMode="auto">
              <a:xfrm>
                <a:off x="1670" y="1833"/>
                <a:ext cx="95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1200"/>
                  <a:t>Data Preprocessing</a:t>
                </a:r>
              </a:p>
            </p:txBody>
          </p:sp>
        </p:grpSp>
        <p:sp>
          <p:nvSpPr>
            <p:cNvPr id="173068" name="AutoShape 12"/>
            <p:cNvSpPr>
              <a:spLocks noChangeArrowheads="1"/>
            </p:cNvSpPr>
            <p:nvPr/>
          </p:nvSpPr>
          <p:spPr bwMode="auto">
            <a:xfrm>
              <a:off x="1833" y="2874"/>
              <a:ext cx="588" cy="546"/>
            </a:xfrm>
            <a:prstGeom prst="can">
              <a:avLst>
                <a:gd name="adj" fmla="val 16222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/>
                <a:t>User</a:t>
              </a:r>
            </a:p>
            <a:p>
              <a:pPr algn="ctr"/>
              <a:r>
                <a:rPr lang="en-US" altLang="en-US" sz="1200"/>
                <a:t>Transaction</a:t>
              </a:r>
            </a:p>
            <a:p>
              <a:pPr algn="ctr"/>
              <a:r>
                <a:rPr lang="en-US" altLang="en-US" sz="1200"/>
                <a:t>Database</a:t>
              </a:r>
            </a:p>
          </p:txBody>
        </p:sp>
        <p:sp>
          <p:nvSpPr>
            <p:cNvPr id="173069" name="AutoShape 13"/>
            <p:cNvSpPr>
              <a:spLocks noChangeArrowheads="1"/>
            </p:cNvSpPr>
            <p:nvPr/>
          </p:nvSpPr>
          <p:spPr bwMode="auto">
            <a:xfrm>
              <a:off x="2055" y="2688"/>
              <a:ext cx="138" cy="150"/>
            </a:xfrm>
            <a:prstGeom prst="downArrow">
              <a:avLst>
                <a:gd name="adj1" fmla="val 50000"/>
                <a:gd name="adj2" fmla="val 2717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70" name="AutoShape 14"/>
            <p:cNvSpPr>
              <a:spLocks noChangeArrowheads="1"/>
            </p:cNvSpPr>
            <p:nvPr/>
          </p:nvSpPr>
          <p:spPr bwMode="auto">
            <a:xfrm>
              <a:off x="2055" y="1656"/>
              <a:ext cx="138" cy="150"/>
            </a:xfrm>
            <a:prstGeom prst="downArrow">
              <a:avLst>
                <a:gd name="adj1" fmla="val 50000"/>
                <a:gd name="adj2" fmla="val 2717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3071" name="Group 15"/>
            <p:cNvGrpSpPr>
              <a:grpSpLocks/>
            </p:cNvGrpSpPr>
            <p:nvPr/>
          </p:nvGrpSpPr>
          <p:grpSpPr bwMode="auto">
            <a:xfrm>
              <a:off x="3078" y="2655"/>
              <a:ext cx="1218" cy="819"/>
              <a:chOff x="2898" y="1851"/>
              <a:chExt cx="1218" cy="819"/>
            </a:xfrm>
          </p:grpSpPr>
          <p:sp>
            <p:nvSpPr>
              <p:cNvPr id="173072" name="Text Box 16"/>
              <p:cNvSpPr txBox="1">
                <a:spLocks noChangeArrowheads="1"/>
              </p:cNvSpPr>
              <p:nvPr/>
            </p:nvSpPr>
            <p:spPr bwMode="auto">
              <a:xfrm>
                <a:off x="2899" y="2031"/>
                <a:ext cx="1217" cy="63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Transaction Clustering</a:t>
                </a:r>
              </a:p>
              <a:p>
                <a:pPr algn="ctr"/>
                <a:r>
                  <a:rPr lang="en-US" altLang="en-US" sz="1200"/>
                  <a:t>Pageview Clustering</a:t>
                </a:r>
              </a:p>
              <a:p>
                <a:pPr algn="ctr"/>
                <a:r>
                  <a:rPr lang="en-US" altLang="en-US" sz="1200"/>
                  <a:t>Correlation Analysis</a:t>
                </a:r>
              </a:p>
              <a:p>
                <a:pPr algn="ctr"/>
                <a:r>
                  <a:rPr lang="en-US" altLang="en-US" sz="1200"/>
                  <a:t>Association Rule Mining</a:t>
                </a:r>
              </a:p>
              <a:p>
                <a:pPr algn="ctr"/>
                <a:r>
                  <a:rPr lang="en-US" altLang="en-US" sz="1200"/>
                  <a:t>Sequential Pattern Mining</a:t>
                </a:r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898" y="1860"/>
                <a:ext cx="1218" cy="162"/>
              </a:xfrm>
              <a:prstGeom prst="rect">
                <a:avLst/>
              </a:prstGeom>
              <a:solidFill>
                <a:srgbClr val="DDDDDD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074" name="Text Box 18"/>
              <p:cNvSpPr txBox="1">
                <a:spLocks noChangeArrowheads="1"/>
              </p:cNvSpPr>
              <p:nvPr/>
            </p:nvSpPr>
            <p:spPr bwMode="auto">
              <a:xfrm>
                <a:off x="3164" y="1851"/>
                <a:ext cx="70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Usage Mining</a:t>
                </a:r>
              </a:p>
            </p:txBody>
          </p:sp>
        </p:grpSp>
        <p:sp>
          <p:nvSpPr>
            <p:cNvPr id="173075" name="AutoShape 19"/>
            <p:cNvSpPr>
              <a:spLocks noChangeArrowheads="1"/>
            </p:cNvSpPr>
            <p:nvPr/>
          </p:nvSpPr>
          <p:spPr bwMode="auto">
            <a:xfrm>
              <a:off x="2502" y="3054"/>
              <a:ext cx="558" cy="126"/>
            </a:xfrm>
            <a:prstGeom prst="rightArrow">
              <a:avLst>
                <a:gd name="adj1" fmla="val 50000"/>
                <a:gd name="adj2" fmla="val 11071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73076" name="Picture 20"/>
            <p:cNvPicPr>
              <a:picLocks noChangeAspect="1" noChangeArrowheads="1"/>
            </p:cNvPicPr>
            <p:nvPr/>
          </p:nvPicPr>
          <p:blipFill>
            <a:blip r:embed="rId4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" y="2033"/>
              <a:ext cx="780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3077" name="AutoShape 21"/>
            <p:cNvSpPr>
              <a:spLocks noChangeArrowheads="1"/>
            </p:cNvSpPr>
            <p:nvPr/>
          </p:nvSpPr>
          <p:spPr bwMode="auto">
            <a:xfrm flipV="1">
              <a:off x="3587" y="2478"/>
              <a:ext cx="138" cy="150"/>
            </a:xfrm>
            <a:prstGeom prst="downArrow">
              <a:avLst>
                <a:gd name="adj1" fmla="val 50000"/>
                <a:gd name="adj2" fmla="val 2717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78" name="Text Box 22"/>
            <p:cNvSpPr txBox="1">
              <a:spLocks noChangeArrowheads="1"/>
            </p:cNvSpPr>
            <p:nvPr/>
          </p:nvSpPr>
          <p:spPr bwMode="auto">
            <a:xfrm>
              <a:off x="3744" y="2391"/>
              <a:ext cx="4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200"/>
                <a:t>Patterns</a:t>
              </a:r>
            </a:p>
          </p:txBody>
        </p:sp>
        <p:sp>
          <p:nvSpPr>
            <p:cNvPr id="173079" name="Text Box 23"/>
            <p:cNvSpPr txBox="1">
              <a:spLocks noChangeArrowheads="1"/>
            </p:cNvSpPr>
            <p:nvPr/>
          </p:nvSpPr>
          <p:spPr bwMode="auto">
            <a:xfrm>
              <a:off x="3254" y="1419"/>
              <a:ext cx="818" cy="40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Pattern Filtering</a:t>
              </a:r>
            </a:p>
            <a:p>
              <a:pPr algn="ctr"/>
              <a:r>
                <a:rPr lang="en-US" altLang="en-US" sz="1200"/>
                <a:t>Aggregation</a:t>
              </a:r>
            </a:p>
            <a:p>
              <a:pPr algn="ctr"/>
              <a:r>
                <a:rPr lang="en-US" altLang="en-US" sz="1200"/>
                <a:t>Characterization</a:t>
              </a:r>
            </a:p>
          </p:txBody>
        </p:sp>
        <p:sp>
          <p:nvSpPr>
            <p:cNvPr id="173080" name="Rectangle 24"/>
            <p:cNvSpPr>
              <a:spLocks noChangeArrowheads="1"/>
            </p:cNvSpPr>
            <p:nvPr/>
          </p:nvSpPr>
          <p:spPr bwMode="auto">
            <a:xfrm>
              <a:off x="3257" y="1248"/>
              <a:ext cx="813" cy="162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3254" y="1239"/>
              <a:ext cx="8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Pattern Analysis</a:t>
              </a:r>
            </a:p>
          </p:txBody>
        </p:sp>
        <p:sp>
          <p:nvSpPr>
            <p:cNvPr id="173082" name="AutoShape 26"/>
            <p:cNvSpPr>
              <a:spLocks noChangeArrowheads="1"/>
            </p:cNvSpPr>
            <p:nvPr/>
          </p:nvSpPr>
          <p:spPr bwMode="auto">
            <a:xfrm flipV="1">
              <a:off x="3586" y="1869"/>
              <a:ext cx="138" cy="150"/>
            </a:xfrm>
            <a:prstGeom prst="downArrow">
              <a:avLst>
                <a:gd name="adj1" fmla="val 50000"/>
                <a:gd name="adj2" fmla="val 2717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506" y="1529"/>
              <a:ext cx="944" cy="1609"/>
              <a:chOff x="367" y="724"/>
              <a:chExt cx="1012" cy="1609"/>
            </a:xfrm>
          </p:grpSpPr>
          <p:grpSp>
            <p:nvGrpSpPr>
              <p:cNvPr id="173084" name="Group 28"/>
              <p:cNvGrpSpPr>
                <a:grpSpLocks/>
              </p:cNvGrpSpPr>
              <p:nvPr/>
            </p:nvGrpSpPr>
            <p:grpSpPr bwMode="auto">
              <a:xfrm>
                <a:off x="489" y="794"/>
                <a:ext cx="697" cy="627"/>
                <a:chOff x="384" y="504"/>
                <a:chExt cx="798" cy="732"/>
              </a:xfrm>
            </p:grpSpPr>
            <p:sp>
              <p:nvSpPr>
                <p:cNvPr id="173085" name="AutoShape 29"/>
                <p:cNvSpPr>
                  <a:spLocks noChangeArrowheads="1"/>
                </p:cNvSpPr>
                <p:nvPr/>
              </p:nvSpPr>
              <p:spPr bwMode="auto">
                <a:xfrm>
                  <a:off x="384" y="804"/>
                  <a:ext cx="108" cy="120"/>
                </a:xfrm>
                <a:prstGeom prst="flowChartInternalStorag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086" name="AutoShape 30"/>
                <p:cNvSpPr>
                  <a:spLocks noChangeArrowheads="1"/>
                </p:cNvSpPr>
                <p:nvPr/>
              </p:nvSpPr>
              <p:spPr bwMode="auto">
                <a:xfrm>
                  <a:off x="717" y="504"/>
                  <a:ext cx="108" cy="120"/>
                </a:xfrm>
                <a:prstGeom prst="flowChartInternalStorag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087" name="AutoShape 31"/>
                <p:cNvSpPr>
                  <a:spLocks noChangeArrowheads="1"/>
                </p:cNvSpPr>
                <p:nvPr/>
              </p:nvSpPr>
              <p:spPr bwMode="auto">
                <a:xfrm>
                  <a:off x="717" y="810"/>
                  <a:ext cx="108" cy="120"/>
                </a:xfrm>
                <a:prstGeom prst="flowChartInternalStorag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088" name="AutoShape 32"/>
                <p:cNvSpPr>
                  <a:spLocks noChangeArrowheads="1"/>
                </p:cNvSpPr>
                <p:nvPr/>
              </p:nvSpPr>
              <p:spPr bwMode="auto">
                <a:xfrm>
                  <a:off x="717" y="1116"/>
                  <a:ext cx="108" cy="120"/>
                </a:xfrm>
                <a:prstGeom prst="flowChartInternalStorag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089" name="AutoShape 33"/>
                <p:cNvSpPr>
                  <a:spLocks noChangeArrowheads="1"/>
                </p:cNvSpPr>
                <p:nvPr/>
              </p:nvSpPr>
              <p:spPr bwMode="auto">
                <a:xfrm>
                  <a:off x="1074" y="504"/>
                  <a:ext cx="108" cy="120"/>
                </a:xfrm>
                <a:prstGeom prst="flowChartInternalStorag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090" name="AutoShape 34"/>
                <p:cNvSpPr>
                  <a:spLocks noChangeArrowheads="1"/>
                </p:cNvSpPr>
                <p:nvPr/>
              </p:nvSpPr>
              <p:spPr bwMode="auto">
                <a:xfrm>
                  <a:off x="1074" y="1116"/>
                  <a:ext cx="108" cy="120"/>
                </a:xfrm>
                <a:prstGeom prst="flowChartInternalStorage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73091" name="AutoShape 35"/>
                <p:cNvCxnSpPr>
                  <a:cxnSpLocks noChangeShapeType="1"/>
                  <a:stCxn id="173085" idx="3"/>
                  <a:endCxn id="173086" idx="1"/>
                </p:cNvCxnSpPr>
                <p:nvPr/>
              </p:nvCxnSpPr>
              <p:spPr bwMode="auto">
                <a:xfrm flipV="1">
                  <a:off x="492" y="564"/>
                  <a:ext cx="225" cy="30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2" name="AutoShape 36"/>
                <p:cNvCxnSpPr>
                  <a:cxnSpLocks noChangeShapeType="1"/>
                  <a:stCxn id="173085" idx="3"/>
                  <a:endCxn id="173087" idx="1"/>
                </p:cNvCxnSpPr>
                <p:nvPr/>
              </p:nvCxnSpPr>
              <p:spPr bwMode="auto">
                <a:xfrm>
                  <a:off x="492" y="864"/>
                  <a:ext cx="225" cy="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3" name="AutoShape 37"/>
                <p:cNvCxnSpPr>
                  <a:cxnSpLocks noChangeShapeType="1"/>
                  <a:stCxn id="173085" idx="3"/>
                  <a:endCxn id="173088" idx="1"/>
                </p:cNvCxnSpPr>
                <p:nvPr/>
              </p:nvCxnSpPr>
              <p:spPr bwMode="auto">
                <a:xfrm>
                  <a:off x="492" y="864"/>
                  <a:ext cx="225" cy="31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4" name="AutoShape 38"/>
                <p:cNvCxnSpPr>
                  <a:cxnSpLocks noChangeShapeType="1"/>
                  <a:stCxn id="173087" idx="3"/>
                  <a:endCxn id="173089" idx="1"/>
                </p:cNvCxnSpPr>
                <p:nvPr/>
              </p:nvCxnSpPr>
              <p:spPr bwMode="auto">
                <a:xfrm flipV="1">
                  <a:off x="825" y="564"/>
                  <a:ext cx="249" cy="30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5" name="AutoShape 39"/>
                <p:cNvCxnSpPr>
                  <a:cxnSpLocks noChangeShapeType="1"/>
                  <a:stCxn id="173087" idx="3"/>
                  <a:endCxn id="173090" idx="1"/>
                </p:cNvCxnSpPr>
                <p:nvPr/>
              </p:nvCxnSpPr>
              <p:spPr bwMode="auto">
                <a:xfrm>
                  <a:off x="825" y="870"/>
                  <a:ext cx="249" cy="30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6" name="AutoShape 40"/>
                <p:cNvCxnSpPr>
                  <a:cxnSpLocks noChangeShapeType="1"/>
                  <a:stCxn id="173089" idx="1"/>
                  <a:endCxn id="173086" idx="3"/>
                </p:cNvCxnSpPr>
                <p:nvPr/>
              </p:nvCxnSpPr>
              <p:spPr bwMode="auto">
                <a:xfrm flipH="1">
                  <a:off x="825" y="564"/>
                  <a:ext cx="24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7" name="AutoShape 41"/>
                <p:cNvCxnSpPr>
                  <a:cxnSpLocks noChangeShapeType="1"/>
                  <a:stCxn id="173088" idx="3"/>
                  <a:endCxn id="173090" idx="1"/>
                </p:cNvCxnSpPr>
                <p:nvPr/>
              </p:nvCxnSpPr>
              <p:spPr bwMode="auto">
                <a:xfrm>
                  <a:off x="825" y="1176"/>
                  <a:ext cx="249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8" name="AutoShape 42"/>
                <p:cNvCxnSpPr>
                  <a:cxnSpLocks noChangeShapeType="1"/>
                  <a:stCxn id="173086" idx="1"/>
                  <a:endCxn id="173085" idx="0"/>
                </p:cNvCxnSpPr>
                <p:nvPr/>
              </p:nvCxnSpPr>
              <p:spPr bwMode="auto">
                <a:xfrm rot="10800000" flipV="1">
                  <a:off x="438" y="564"/>
                  <a:ext cx="279" cy="240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099" name="AutoShape 43"/>
                <p:cNvCxnSpPr>
                  <a:cxnSpLocks noChangeShapeType="1"/>
                  <a:stCxn id="173088" idx="1"/>
                  <a:endCxn id="173085" idx="2"/>
                </p:cNvCxnSpPr>
                <p:nvPr/>
              </p:nvCxnSpPr>
              <p:spPr bwMode="auto">
                <a:xfrm rot="10800000">
                  <a:off x="438" y="924"/>
                  <a:ext cx="279" cy="252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100" name="AutoShape 44"/>
                <p:cNvCxnSpPr>
                  <a:cxnSpLocks noChangeShapeType="1"/>
                  <a:stCxn id="173086" idx="2"/>
                  <a:endCxn id="173087" idx="0"/>
                </p:cNvCxnSpPr>
                <p:nvPr/>
              </p:nvCxnSpPr>
              <p:spPr bwMode="auto">
                <a:xfrm>
                  <a:off x="771" y="624"/>
                  <a:ext cx="0" cy="18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101" name="AutoShape 45"/>
                <p:cNvCxnSpPr>
                  <a:cxnSpLocks noChangeShapeType="1"/>
                  <a:stCxn id="173088" idx="0"/>
                  <a:endCxn id="173087" idx="2"/>
                </p:cNvCxnSpPr>
                <p:nvPr/>
              </p:nvCxnSpPr>
              <p:spPr bwMode="auto">
                <a:xfrm flipV="1">
                  <a:off x="771" y="930"/>
                  <a:ext cx="0" cy="18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3102" name="Text Box 46"/>
              <p:cNvSpPr txBox="1">
                <a:spLocks noChangeArrowheads="1"/>
              </p:cNvSpPr>
              <p:nvPr/>
            </p:nvSpPr>
            <p:spPr bwMode="auto">
              <a:xfrm>
                <a:off x="534" y="1404"/>
                <a:ext cx="6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Site Content</a:t>
                </a:r>
              </a:p>
              <a:p>
                <a:pPr algn="ctr"/>
                <a:r>
                  <a:rPr lang="en-US" altLang="en-US" sz="1200"/>
                  <a:t>&amp; Structure</a:t>
                </a:r>
              </a:p>
            </p:txBody>
          </p:sp>
          <p:grpSp>
            <p:nvGrpSpPr>
              <p:cNvPr id="173103" name="Group 47"/>
              <p:cNvGrpSpPr>
                <a:grpSpLocks/>
              </p:cNvGrpSpPr>
              <p:nvPr/>
            </p:nvGrpSpPr>
            <p:grpSpPr bwMode="auto">
              <a:xfrm>
                <a:off x="367" y="1751"/>
                <a:ext cx="1012" cy="553"/>
                <a:chOff x="309" y="1765"/>
                <a:chExt cx="1012" cy="553"/>
              </a:xfrm>
            </p:grpSpPr>
            <p:grpSp>
              <p:nvGrpSpPr>
                <p:cNvPr id="173104" name="Group 48"/>
                <p:cNvGrpSpPr>
                  <a:grpSpLocks/>
                </p:cNvGrpSpPr>
                <p:nvPr/>
              </p:nvGrpSpPr>
              <p:grpSpPr bwMode="auto">
                <a:xfrm>
                  <a:off x="401" y="1765"/>
                  <a:ext cx="833" cy="385"/>
                  <a:chOff x="2766" y="1248"/>
                  <a:chExt cx="924" cy="486"/>
                </a:xfrm>
              </p:grpSpPr>
              <p:sp>
                <p:nvSpPr>
                  <p:cNvPr id="173105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124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0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446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414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0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570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0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1446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1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090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1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246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838" y="1446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766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311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73115" name="AutoShape 59"/>
                  <p:cNvCxnSpPr>
                    <a:cxnSpLocks noChangeShapeType="1"/>
                    <a:stCxn id="173105" idx="4"/>
                    <a:endCxn id="173109" idx="0"/>
                  </p:cNvCxnSpPr>
                  <p:nvPr/>
                </p:nvCxnSpPr>
                <p:spPr bwMode="auto">
                  <a:xfrm>
                    <a:off x="3222" y="1344"/>
                    <a:ext cx="0" cy="10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16" name="AutoShape 60"/>
                  <p:cNvCxnSpPr>
                    <a:cxnSpLocks noChangeShapeType="1"/>
                    <a:stCxn id="173105" idx="3"/>
                    <a:endCxn id="173112" idx="7"/>
                  </p:cNvCxnSpPr>
                  <p:nvPr/>
                </p:nvCxnSpPr>
                <p:spPr bwMode="auto">
                  <a:xfrm flipH="1">
                    <a:off x="2940" y="1330"/>
                    <a:ext cx="240" cy="13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17" name="AutoShape 61"/>
                  <p:cNvCxnSpPr>
                    <a:cxnSpLocks noChangeShapeType="1"/>
                    <a:stCxn id="173105" idx="5"/>
                    <a:endCxn id="173106" idx="1"/>
                  </p:cNvCxnSpPr>
                  <p:nvPr/>
                </p:nvCxnSpPr>
                <p:spPr bwMode="auto">
                  <a:xfrm>
                    <a:off x="3264" y="1330"/>
                    <a:ext cx="240" cy="13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18" name="AutoShape 62"/>
                  <p:cNvCxnSpPr>
                    <a:cxnSpLocks noChangeShapeType="1"/>
                    <a:stCxn id="173112" idx="3"/>
                    <a:endCxn id="173113" idx="0"/>
                  </p:cNvCxnSpPr>
                  <p:nvPr/>
                </p:nvCxnSpPr>
                <p:spPr bwMode="auto">
                  <a:xfrm flipH="1">
                    <a:off x="2826" y="1528"/>
                    <a:ext cx="30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19" name="AutoShape 63"/>
                  <p:cNvCxnSpPr>
                    <a:cxnSpLocks noChangeShapeType="1"/>
                    <a:stCxn id="173112" idx="5"/>
                    <a:endCxn id="173114" idx="0"/>
                  </p:cNvCxnSpPr>
                  <p:nvPr/>
                </p:nvCxnSpPr>
                <p:spPr bwMode="auto">
                  <a:xfrm>
                    <a:off x="2940" y="1528"/>
                    <a:ext cx="42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20" name="AutoShape 64"/>
                  <p:cNvCxnSpPr>
                    <a:cxnSpLocks noChangeShapeType="1"/>
                    <a:stCxn id="173109" idx="3"/>
                    <a:endCxn id="173110" idx="0"/>
                  </p:cNvCxnSpPr>
                  <p:nvPr/>
                </p:nvCxnSpPr>
                <p:spPr bwMode="auto">
                  <a:xfrm flipH="1">
                    <a:off x="3150" y="1528"/>
                    <a:ext cx="30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21" name="AutoShape 65"/>
                  <p:cNvCxnSpPr>
                    <a:cxnSpLocks noChangeShapeType="1"/>
                    <a:stCxn id="173109" idx="5"/>
                    <a:endCxn id="173111" idx="0"/>
                  </p:cNvCxnSpPr>
                  <p:nvPr/>
                </p:nvCxnSpPr>
                <p:spPr bwMode="auto">
                  <a:xfrm>
                    <a:off x="3264" y="1528"/>
                    <a:ext cx="42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22" name="AutoShape 66"/>
                  <p:cNvCxnSpPr>
                    <a:cxnSpLocks noChangeShapeType="1"/>
                    <a:stCxn id="173106" idx="3"/>
                    <a:endCxn id="173107" idx="0"/>
                  </p:cNvCxnSpPr>
                  <p:nvPr/>
                </p:nvCxnSpPr>
                <p:spPr bwMode="auto">
                  <a:xfrm flipH="1">
                    <a:off x="3474" y="1528"/>
                    <a:ext cx="30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3123" name="AutoShape 67"/>
                  <p:cNvCxnSpPr>
                    <a:cxnSpLocks noChangeShapeType="1"/>
                    <a:stCxn id="173106" idx="5"/>
                    <a:endCxn id="173108" idx="0"/>
                  </p:cNvCxnSpPr>
                  <p:nvPr/>
                </p:nvCxnSpPr>
                <p:spPr bwMode="auto">
                  <a:xfrm>
                    <a:off x="3588" y="1528"/>
                    <a:ext cx="42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7312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09" y="2145"/>
                  <a:ext cx="101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200"/>
                    <a:t>Domain Knowledge</a:t>
                  </a:r>
                </a:p>
              </p:txBody>
            </p:sp>
          </p:grpSp>
          <p:sp>
            <p:nvSpPr>
              <p:cNvPr id="173125" name="Rectangle 69"/>
              <p:cNvSpPr>
                <a:spLocks noChangeArrowheads="1"/>
              </p:cNvSpPr>
              <p:nvPr/>
            </p:nvSpPr>
            <p:spPr bwMode="auto">
              <a:xfrm>
                <a:off x="408" y="724"/>
                <a:ext cx="941" cy="160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73126" name="AutoShape 70"/>
            <p:cNvCxnSpPr>
              <a:cxnSpLocks noChangeShapeType="1"/>
              <a:stCxn id="173125" idx="3"/>
              <a:endCxn id="173065" idx="1"/>
            </p:cNvCxnSpPr>
            <p:nvPr/>
          </p:nvCxnSpPr>
          <p:spPr bwMode="auto">
            <a:xfrm flipV="1">
              <a:off x="1422" y="2333"/>
              <a:ext cx="16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73127" name="Group 71"/>
            <p:cNvGrpSpPr>
              <a:grpSpLocks/>
            </p:cNvGrpSpPr>
            <p:nvPr/>
          </p:nvGrpSpPr>
          <p:grpSpPr bwMode="auto">
            <a:xfrm>
              <a:off x="4335" y="1176"/>
              <a:ext cx="775" cy="898"/>
              <a:chOff x="4335" y="1176"/>
              <a:chExt cx="775" cy="898"/>
            </a:xfrm>
          </p:grpSpPr>
          <p:grpSp>
            <p:nvGrpSpPr>
              <p:cNvPr id="173128" name="Group 72"/>
              <p:cNvGrpSpPr>
                <a:grpSpLocks/>
              </p:cNvGrpSpPr>
              <p:nvPr/>
            </p:nvGrpSpPr>
            <p:grpSpPr bwMode="auto">
              <a:xfrm>
                <a:off x="4335" y="1176"/>
                <a:ext cx="758" cy="612"/>
                <a:chOff x="1824" y="633"/>
                <a:chExt cx="2834" cy="2849"/>
              </a:xfrm>
            </p:grpSpPr>
            <p:sp>
              <p:nvSpPr>
                <p:cNvPr id="173129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10391 w 21600"/>
                    <a:gd name="T1" fmla="*/ 15806 h 21600"/>
                    <a:gd name="T2" fmla="*/ 20551 w 21600"/>
                    <a:gd name="T3" fmla="*/ 21088 h 21600"/>
                    <a:gd name="T4" fmla="*/ 13180 w 21600"/>
                    <a:gd name="T5" fmla="*/ 13801 h 21600"/>
                    <a:gd name="T6" fmla="*/ 20551 w 21600"/>
                    <a:gd name="T7" fmla="*/ 7025 h 21600"/>
                    <a:gd name="T8" fmla="*/ 10500 w 21600"/>
                    <a:gd name="T9" fmla="*/ 52 h 21600"/>
                    <a:gd name="T10" fmla="*/ 692 w 21600"/>
                    <a:gd name="T11" fmla="*/ 6802 h 21600"/>
                    <a:gd name="T12" fmla="*/ 8064 w 21600"/>
                    <a:gd name="T13" fmla="*/ 13526 h 21600"/>
                    <a:gd name="T14" fmla="*/ 692 w 21600"/>
                    <a:gd name="T15" fmla="*/ 21088 h 21600"/>
                    <a:gd name="T16" fmla="*/ 2273 w 21600"/>
                    <a:gd name="T17" fmla="*/ 7719 h 21600"/>
                    <a:gd name="T18" fmla="*/ 19149 w 21600"/>
                    <a:gd name="T19" fmla="*/ 202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solidFill>
                  <a:srgbClr val="FFBE7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30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11 w 21600"/>
                    <a:gd name="T1" fmla="*/ 13386 h 21600"/>
                    <a:gd name="T2" fmla="*/ 4202 w 21600"/>
                    <a:gd name="T3" fmla="*/ 21161 h 21600"/>
                    <a:gd name="T4" fmla="*/ 10400 w 21600"/>
                    <a:gd name="T5" fmla="*/ 13909 h 21600"/>
                    <a:gd name="T6" fmla="*/ 16821 w 21600"/>
                    <a:gd name="T7" fmla="*/ 21190 h 21600"/>
                    <a:gd name="T8" fmla="*/ 21600 w 21600"/>
                    <a:gd name="T9" fmla="*/ 15083 h 21600"/>
                    <a:gd name="T10" fmla="*/ 16889 w 21600"/>
                    <a:gd name="T11" fmla="*/ 5739 h 21600"/>
                    <a:gd name="T12" fmla="*/ 10800 w 21600"/>
                    <a:gd name="T13" fmla="*/ 28 h 21600"/>
                    <a:gd name="T14" fmla="*/ 4202 w 21600"/>
                    <a:gd name="T15" fmla="*/ 5894 h 21600"/>
                    <a:gd name="T16" fmla="*/ 5388 w 21600"/>
                    <a:gd name="T17" fmla="*/ 6742 h 21600"/>
                    <a:gd name="T18" fmla="*/ 16177 w 21600"/>
                    <a:gd name="T19" fmla="*/ 2044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31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8307 w 21600"/>
                    <a:gd name="T1" fmla="*/ 11593 h 21600"/>
                    <a:gd name="T2" fmla="*/ 453 w 21600"/>
                    <a:gd name="T3" fmla="*/ 16938 h 21600"/>
                    <a:gd name="T4" fmla="*/ 11500 w 21600"/>
                    <a:gd name="T5" fmla="*/ 21600 h 21600"/>
                    <a:gd name="T6" fmla="*/ 20920 w 21600"/>
                    <a:gd name="T7" fmla="*/ 16751 h 21600"/>
                    <a:gd name="T8" fmla="*/ 13972 w 21600"/>
                    <a:gd name="T9" fmla="*/ 10888 h 21600"/>
                    <a:gd name="T10" fmla="*/ 21033 w 21600"/>
                    <a:gd name="T11" fmla="*/ 4716 h 21600"/>
                    <a:gd name="T12" fmla="*/ 11102 w 21600"/>
                    <a:gd name="T13" fmla="*/ 11 h 21600"/>
                    <a:gd name="T14" fmla="*/ 453 w 21600"/>
                    <a:gd name="T15" fmla="*/ 4716 h 21600"/>
                    <a:gd name="T16" fmla="*/ 2076 w 21600"/>
                    <a:gd name="T17" fmla="*/ 5664 h 21600"/>
                    <a:gd name="T18" fmla="*/ 20203 w 21600"/>
                    <a:gd name="T19" fmla="*/ 1598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D8EBB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32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6740 w 21600"/>
                    <a:gd name="T1" fmla="*/ 21078 h 21600"/>
                    <a:gd name="T2" fmla="*/ 16976 w 21600"/>
                    <a:gd name="T3" fmla="*/ 521 h 21600"/>
                    <a:gd name="T4" fmla="*/ 4725 w 21600"/>
                    <a:gd name="T5" fmla="*/ 856 h 21600"/>
                    <a:gd name="T6" fmla="*/ 5040 w 21600"/>
                    <a:gd name="T7" fmla="*/ 21004 h 21600"/>
                    <a:gd name="T8" fmla="*/ 10811 w 21600"/>
                    <a:gd name="T9" fmla="*/ 12885 h 21600"/>
                    <a:gd name="T10" fmla="*/ 10845 w 21600"/>
                    <a:gd name="T11" fmla="*/ 8714 h 21600"/>
                    <a:gd name="T12" fmla="*/ 21600 w 21600"/>
                    <a:gd name="T13" fmla="*/ 10000 h 21600"/>
                    <a:gd name="T14" fmla="*/ 56 w 21600"/>
                    <a:gd name="T15" fmla="*/ 10000 h 21600"/>
                    <a:gd name="T16" fmla="*/ 6086 w 21600"/>
                    <a:gd name="T17" fmla="*/ 2569 h 21600"/>
                    <a:gd name="T18" fmla="*/ 16132 w 21600"/>
                    <a:gd name="T19" fmla="*/ 1955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3133" name="Text Box 77"/>
              <p:cNvSpPr txBox="1">
                <a:spLocks noChangeArrowheads="1"/>
              </p:cNvSpPr>
              <p:nvPr/>
            </p:nvSpPr>
            <p:spPr bwMode="auto">
              <a:xfrm>
                <a:off x="4372" y="1786"/>
                <a:ext cx="73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/>
                  <a:t>Aggregate</a:t>
                </a:r>
              </a:p>
              <a:p>
                <a:pPr algn="ctr"/>
                <a:r>
                  <a:rPr lang="en-US" altLang="en-US" sz="1200"/>
                  <a:t>Usage Profiles</a:t>
                </a:r>
              </a:p>
            </p:txBody>
          </p:sp>
        </p:grpSp>
        <p:sp>
          <p:nvSpPr>
            <p:cNvPr id="173134" name="AutoShape 78"/>
            <p:cNvSpPr>
              <a:spLocks noChangeArrowheads="1"/>
            </p:cNvSpPr>
            <p:nvPr/>
          </p:nvSpPr>
          <p:spPr bwMode="auto">
            <a:xfrm>
              <a:off x="4113" y="1502"/>
              <a:ext cx="220" cy="144"/>
            </a:xfrm>
            <a:prstGeom prst="rightArrow">
              <a:avLst>
                <a:gd name="adj1" fmla="val 50000"/>
                <a:gd name="adj2" fmla="val 3819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73135" name="AutoShape 79"/>
            <p:cNvCxnSpPr>
              <a:cxnSpLocks noChangeShapeType="1"/>
              <a:stCxn id="173125" idx="0"/>
              <a:endCxn id="173080" idx="0"/>
            </p:cNvCxnSpPr>
            <p:nvPr/>
          </p:nvCxnSpPr>
          <p:spPr bwMode="auto">
            <a:xfrm rot="16200000">
              <a:off x="2183" y="48"/>
              <a:ext cx="281" cy="2681"/>
            </a:xfrm>
            <a:prstGeom prst="bentConnector3">
              <a:avLst>
                <a:gd name="adj1" fmla="val 192523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1018" y="699"/>
              <a:ext cx="1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Data Preparation Phase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412" y="699"/>
              <a:ext cx="11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Pattern Discovery Phase</a:t>
              </a:r>
            </a:p>
          </p:txBody>
        </p:sp>
        <p:graphicFrame>
          <p:nvGraphicFramePr>
            <p:cNvPr id="173138" name="Object 82"/>
            <p:cNvGraphicFramePr>
              <a:graphicFrameLocks noChangeAspect="1"/>
            </p:cNvGraphicFramePr>
            <p:nvPr/>
          </p:nvGraphicFramePr>
          <p:xfrm>
            <a:off x="1141" y="1866"/>
            <a:ext cx="16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144" name="CorelDRAW" r:id="rId5" imgW="261720" imgH="309600" progId="CorelDraw.Graphic.8">
                    <p:embed/>
                  </p:oleObj>
                </mc:Choice>
                <mc:Fallback>
                  <p:oleObj name="CorelDRAW" r:id="rId5" imgW="261720" imgH="309600" progId="CorelDraw.Graphic.8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1" y="1866"/>
                          <a:ext cx="160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121B-642A-4F12-AC00-C24F83C6841F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620125" cy="889000"/>
          </a:xfrm>
        </p:spPr>
        <p:txBody>
          <a:bodyPr/>
          <a:lstStyle/>
          <a:p>
            <a:r>
              <a:rPr lang="en-US" altLang="en-US" sz="2800"/>
              <a:t>Personalization Based on Web Usage Mining: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3397250" y="1357313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 b="1" i="1">
                <a:solidFill>
                  <a:srgbClr val="CC3300"/>
                </a:solidFill>
              </a:rPr>
              <a:t>Online Process</a:t>
            </a:r>
          </a:p>
        </p:txBody>
      </p:sp>
      <p:grpSp>
        <p:nvGrpSpPr>
          <p:cNvPr id="174084" name="Group 4"/>
          <p:cNvGrpSpPr>
            <a:grpSpLocks/>
          </p:cNvGrpSpPr>
          <p:nvPr/>
        </p:nvGrpSpPr>
        <p:grpSpPr bwMode="auto">
          <a:xfrm>
            <a:off x="1374775" y="2057400"/>
            <a:ext cx="6697663" cy="3771900"/>
            <a:chOff x="810" y="744"/>
            <a:chExt cx="4219" cy="2376"/>
          </a:xfrm>
        </p:grpSpPr>
        <p:sp>
          <p:nvSpPr>
            <p:cNvPr id="174085" name="Rectangle 5"/>
            <p:cNvSpPr>
              <a:spLocks noChangeArrowheads="1"/>
            </p:cNvSpPr>
            <p:nvPr/>
          </p:nvSpPr>
          <p:spPr bwMode="auto">
            <a:xfrm>
              <a:off x="1998" y="762"/>
              <a:ext cx="2178" cy="235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086" name="Text Box 6"/>
            <p:cNvSpPr txBox="1">
              <a:spLocks noChangeArrowheads="1"/>
            </p:cNvSpPr>
            <p:nvPr/>
          </p:nvSpPr>
          <p:spPr bwMode="auto">
            <a:xfrm>
              <a:off x="2294" y="892"/>
              <a:ext cx="1618" cy="17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1200"/>
                <a:t>Recommendation Engine</a:t>
              </a:r>
            </a:p>
          </p:txBody>
        </p:sp>
        <p:graphicFrame>
          <p:nvGraphicFramePr>
            <p:cNvPr id="174087" name="Object 7"/>
            <p:cNvGraphicFramePr>
              <a:graphicFrameLocks noChangeAspect="1"/>
            </p:cNvGraphicFramePr>
            <p:nvPr/>
          </p:nvGraphicFramePr>
          <p:xfrm>
            <a:off x="3455" y="2378"/>
            <a:ext cx="393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6" name="Clip Gallery" r:id="rId4" imgW="1927080" imgH="3382560" progId="MS_ClipArt_Gallery.2">
                    <p:embed/>
                  </p:oleObj>
                </mc:Choice>
                <mc:Fallback>
                  <p:oleObj name="Clip Gallery" r:id="rId4" imgW="1927080" imgH="338256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" y="2378"/>
                          <a:ext cx="393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088" name="Text Box 8"/>
            <p:cNvSpPr txBox="1">
              <a:spLocks noChangeArrowheads="1"/>
            </p:cNvSpPr>
            <p:nvPr/>
          </p:nvSpPr>
          <p:spPr bwMode="auto">
            <a:xfrm>
              <a:off x="3331" y="2858"/>
              <a:ext cx="6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200"/>
                <a:t>Web Server</a:t>
              </a:r>
            </a:p>
          </p:txBody>
        </p:sp>
        <p:graphicFrame>
          <p:nvGraphicFramePr>
            <p:cNvPr id="174089" name="Object 9"/>
            <p:cNvGraphicFramePr>
              <a:graphicFrameLocks noChangeAspect="1"/>
            </p:cNvGraphicFramePr>
            <p:nvPr/>
          </p:nvGraphicFramePr>
          <p:xfrm>
            <a:off x="4476" y="2451"/>
            <a:ext cx="398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7" name="Clip Gallery" r:id="rId6" imgW="2501280" imgH="2615760" progId="MS_ClipArt_Gallery.2">
                    <p:embed/>
                  </p:oleObj>
                </mc:Choice>
                <mc:Fallback>
                  <p:oleObj name="Clip Gallery" r:id="rId6" imgW="2501280" imgH="261576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6" y="2451"/>
                          <a:ext cx="398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090" name="Text Box 10"/>
            <p:cNvSpPr txBox="1">
              <a:spLocks noChangeArrowheads="1"/>
            </p:cNvSpPr>
            <p:nvPr/>
          </p:nvSpPr>
          <p:spPr bwMode="auto">
            <a:xfrm>
              <a:off x="4291" y="2880"/>
              <a:ext cx="73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200"/>
                <a:t>Client Browser</a:t>
              </a:r>
            </a:p>
          </p:txBody>
        </p:sp>
        <p:graphicFrame>
          <p:nvGraphicFramePr>
            <p:cNvPr id="174091" name="Object 11"/>
            <p:cNvGraphicFramePr>
              <a:graphicFrameLocks noChangeAspect="1"/>
            </p:cNvGraphicFramePr>
            <p:nvPr/>
          </p:nvGraphicFramePr>
          <p:xfrm>
            <a:off x="2373" y="2406"/>
            <a:ext cx="456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8" name="Clip Gallery" r:id="rId8" imgW="2376720" imgH="2343240" progId="MS_ClipArt_Gallery.2">
                    <p:embed/>
                  </p:oleObj>
                </mc:Choice>
                <mc:Fallback>
                  <p:oleObj name="Clip Gallery" r:id="rId8" imgW="2376720" imgH="234324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" y="2406"/>
                          <a:ext cx="456" cy="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092" name="Text Box 12"/>
            <p:cNvSpPr txBox="1">
              <a:spLocks noChangeArrowheads="1"/>
            </p:cNvSpPr>
            <p:nvPr/>
          </p:nvSpPr>
          <p:spPr bwMode="auto">
            <a:xfrm>
              <a:off x="2242" y="2835"/>
              <a:ext cx="7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1200"/>
                <a:t>Active Session</a:t>
              </a:r>
            </a:p>
          </p:txBody>
        </p:sp>
        <p:sp>
          <p:nvSpPr>
            <p:cNvPr id="174093" name="Text Box 13"/>
            <p:cNvSpPr txBox="1">
              <a:spLocks noChangeArrowheads="1"/>
            </p:cNvSpPr>
            <p:nvPr/>
          </p:nvSpPr>
          <p:spPr bwMode="auto">
            <a:xfrm>
              <a:off x="3184" y="1833"/>
              <a:ext cx="9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200"/>
                <a:t>Recommendations</a:t>
              </a:r>
            </a:p>
          </p:txBody>
        </p:sp>
        <p:sp>
          <p:nvSpPr>
            <p:cNvPr id="174094" name="Rectangle 14"/>
            <p:cNvSpPr>
              <a:spLocks noChangeArrowheads="1"/>
            </p:cNvSpPr>
            <p:nvPr/>
          </p:nvSpPr>
          <p:spPr bwMode="auto">
            <a:xfrm>
              <a:off x="2312" y="1565"/>
              <a:ext cx="591" cy="22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5" name="Rectangle 15"/>
            <p:cNvSpPr>
              <a:spLocks noChangeArrowheads="1"/>
            </p:cNvSpPr>
            <p:nvPr/>
          </p:nvSpPr>
          <p:spPr bwMode="auto">
            <a:xfrm>
              <a:off x="2351" y="1601"/>
              <a:ext cx="509" cy="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4096" name="Line 16"/>
            <p:cNvSpPr>
              <a:spLocks noChangeShapeType="1"/>
            </p:cNvSpPr>
            <p:nvPr/>
          </p:nvSpPr>
          <p:spPr bwMode="auto">
            <a:xfrm flipH="1">
              <a:off x="2524" y="1603"/>
              <a:ext cx="1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7" name="Line 17"/>
            <p:cNvSpPr>
              <a:spLocks noChangeShapeType="1"/>
            </p:cNvSpPr>
            <p:nvPr/>
          </p:nvSpPr>
          <p:spPr bwMode="auto">
            <a:xfrm>
              <a:off x="2412" y="1644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8" name="Line 18"/>
            <p:cNvSpPr>
              <a:spLocks noChangeShapeType="1"/>
            </p:cNvSpPr>
            <p:nvPr/>
          </p:nvSpPr>
          <p:spPr bwMode="auto">
            <a:xfrm>
              <a:off x="2580" y="1644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9" name="Line 19"/>
            <p:cNvSpPr>
              <a:spLocks noChangeShapeType="1"/>
            </p:cNvSpPr>
            <p:nvPr/>
          </p:nvSpPr>
          <p:spPr bwMode="auto">
            <a:xfrm>
              <a:off x="2760" y="1647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 flipH="1">
              <a:off x="2698" y="1606"/>
              <a:ext cx="1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1" name="Rectangle 21"/>
            <p:cNvSpPr>
              <a:spLocks noChangeArrowheads="1"/>
            </p:cNvSpPr>
            <p:nvPr/>
          </p:nvSpPr>
          <p:spPr bwMode="auto">
            <a:xfrm>
              <a:off x="2351" y="1682"/>
              <a:ext cx="509" cy="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 flipH="1">
              <a:off x="2524" y="1675"/>
              <a:ext cx="1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>
              <a:off x="2409" y="1722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>
              <a:off x="2577" y="1725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2754" y="1725"/>
              <a:ext cx="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>
              <a:off x="2697" y="1678"/>
              <a:ext cx="2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107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1565"/>
              <a:ext cx="305" cy="29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08" name="Text Box 28"/>
            <p:cNvSpPr txBox="1">
              <a:spLocks noChangeArrowheads="1"/>
            </p:cNvSpPr>
            <p:nvPr/>
          </p:nvSpPr>
          <p:spPr bwMode="auto">
            <a:xfrm>
              <a:off x="2296" y="1783"/>
              <a:ext cx="6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1200"/>
                <a:t>Integrated </a:t>
              </a:r>
            </a:p>
            <a:p>
              <a:pPr algn="ctr" eaLnBrk="0" hangingPunct="0"/>
              <a:r>
                <a:rPr lang="en-US" altLang="en-US" sz="1200"/>
                <a:t>User Profile</a:t>
              </a:r>
            </a:p>
          </p:txBody>
        </p:sp>
        <p:grpSp>
          <p:nvGrpSpPr>
            <p:cNvPr id="174109" name="Group 29"/>
            <p:cNvGrpSpPr>
              <a:grpSpLocks/>
            </p:cNvGrpSpPr>
            <p:nvPr/>
          </p:nvGrpSpPr>
          <p:grpSpPr bwMode="auto">
            <a:xfrm>
              <a:off x="921" y="744"/>
              <a:ext cx="758" cy="612"/>
              <a:chOff x="1824" y="633"/>
              <a:chExt cx="2834" cy="2849"/>
            </a:xfrm>
          </p:grpSpPr>
          <p:sp>
            <p:nvSpPr>
              <p:cNvPr id="174110" name="Puzzle3"/>
              <p:cNvSpPr>
                <a:spLocks noEditPoints="1" noChangeArrowheads="1"/>
              </p:cNvSpPr>
              <p:nvPr/>
            </p:nvSpPr>
            <p:spPr bwMode="auto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solidFill>
                <a:srgbClr val="FFBE7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1" name="Puzzle2"/>
              <p:cNvSpPr>
                <a:spLocks noEditPoints="1" noChangeArrowheads="1"/>
              </p:cNvSpPr>
              <p:nvPr/>
            </p:nvSpPr>
            <p:spPr bwMode="auto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DDDDD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2" name="Puzzle4"/>
              <p:cNvSpPr>
                <a:spLocks noEditPoints="1" noChangeArrowheads="1"/>
              </p:cNvSpPr>
              <p:nvPr/>
            </p:nvSpPr>
            <p:spPr bwMode="auto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D8EBB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3" name="Puzzle1"/>
              <p:cNvSpPr>
                <a:spLocks noEditPoints="1" noChangeArrowheads="1"/>
              </p:cNvSpPr>
              <p:nvPr/>
            </p:nvSpPr>
            <p:spPr bwMode="auto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14" name="Text Box 34"/>
            <p:cNvSpPr txBox="1">
              <a:spLocks noChangeArrowheads="1"/>
            </p:cNvSpPr>
            <p:nvPr/>
          </p:nvSpPr>
          <p:spPr bwMode="auto">
            <a:xfrm>
              <a:off x="1084" y="1306"/>
              <a:ext cx="7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/>
                <a:t>Aggregate</a:t>
              </a:r>
            </a:p>
            <a:p>
              <a:pPr algn="ctr"/>
              <a:r>
                <a:rPr lang="en-US" altLang="en-US" sz="1200"/>
                <a:t>Usage Profiles</a:t>
              </a:r>
            </a:p>
          </p:txBody>
        </p:sp>
        <p:sp>
          <p:nvSpPr>
            <p:cNvPr id="174115" name="AutoShape 35"/>
            <p:cNvSpPr>
              <a:spLocks noChangeArrowheads="1"/>
            </p:cNvSpPr>
            <p:nvPr/>
          </p:nvSpPr>
          <p:spPr bwMode="auto">
            <a:xfrm flipV="1">
              <a:off x="2518" y="1167"/>
              <a:ext cx="138" cy="330"/>
            </a:xfrm>
            <a:prstGeom prst="downArrow">
              <a:avLst>
                <a:gd name="adj1" fmla="val 50000"/>
                <a:gd name="adj2" fmla="val 59783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16" name="AutoShape 36"/>
            <p:cNvSpPr>
              <a:spLocks noChangeArrowheads="1"/>
            </p:cNvSpPr>
            <p:nvPr/>
          </p:nvSpPr>
          <p:spPr bwMode="auto">
            <a:xfrm flipV="1">
              <a:off x="2524" y="2067"/>
              <a:ext cx="138" cy="288"/>
            </a:xfrm>
            <a:prstGeom prst="downArrow">
              <a:avLst>
                <a:gd name="adj1" fmla="val 50000"/>
                <a:gd name="adj2" fmla="val 5217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17" name="AutoShape 37"/>
            <p:cNvSpPr>
              <a:spLocks noChangeArrowheads="1"/>
            </p:cNvSpPr>
            <p:nvPr/>
          </p:nvSpPr>
          <p:spPr bwMode="auto">
            <a:xfrm>
              <a:off x="3556" y="2049"/>
              <a:ext cx="138" cy="288"/>
            </a:xfrm>
            <a:prstGeom prst="downArrow">
              <a:avLst>
                <a:gd name="adj1" fmla="val 50000"/>
                <a:gd name="adj2" fmla="val 5217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18" name="AutoShape 38"/>
            <p:cNvSpPr>
              <a:spLocks noChangeArrowheads="1"/>
            </p:cNvSpPr>
            <p:nvPr/>
          </p:nvSpPr>
          <p:spPr bwMode="auto">
            <a:xfrm>
              <a:off x="3550" y="1167"/>
              <a:ext cx="138" cy="348"/>
            </a:xfrm>
            <a:prstGeom prst="downArrow">
              <a:avLst>
                <a:gd name="adj1" fmla="val 50000"/>
                <a:gd name="adj2" fmla="val 63043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19" name="AutoShape 39"/>
            <p:cNvSpPr>
              <a:spLocks noChangeArrowheads="1"/>
            </p:cNvSpPr>
            <p:nvPr/>
          </p:nvSpPr>
          <p:spPr bwMode="auto">
            <a:xfrm flipH="1">
              <a:off x="2907" y="2576"/>
              <a:ext cx="484" cy="144"/>
            </a:xfrm>
            <a:prstGeom prst="rightArrow">
              <a:avLst>
                <a:gd name="adj1" fmla="val 50000"/>
                <a:gd name="adj2" fmla="val 84028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74120" name="Group 40"/>
            <p:cNvGrpSpPr>
              <a:grpSpLocks/>
            </p:cNvGrpSpPr>
            <p:nvPr/>
          </p:nvGrpSpPr>
          <p:grpSpPr bwMode="auto">
            <a:xfrm>
              <a:off x="836" y="1802"/>
              <a:ext cx="966" cy="1097"/>
              <a:chOff x="836" y="1802"/>
              <a:chExt cx="966" cy="1097"/>
            </a:xfrm>
          </p:grpSpPr>
          <p:grpSp>
            <p:nvGrpSpPr>
              <p:cNvPr id="174121" name="Group 41"/>
              <p:cNvGrpSpPr>
                <a:grpSpLocks/>
              </p:cNvGrpSpPr>
              <p:nvPr/>
            </p:nvGrpSpPr>
            <p:grpSpPr bwMode="auto">
              <a:xfrm>
                <a:off x="880" y="1802"/>
                <a:ext cx="922" cy="491"/>
                <a:chOff x="694" y="1706"/>
                <a:chExt cx="922" cy="491"/>
              </a:xfrm>
            </p:grpSpPr>
            <p:sp>
              <p:nvSpPr>
                <p:cNvPr id="174122" name="AutoShape 42"/>
                <p:cNvSpPr>
                  <a:spLocks noChangeArrowheads="1"/>
                </p:cNvSpPr>
                <p:nvPr/>
              </p:nvSpPr>
              <p:spPr bwMode="auto">
                <a:xfrm>
                  <a:off x="694" y="1706"/>
                  <a:ext cx="922" cy="208"/>
                </a:xfrm>
                <a:prstGeom prst="foldedCorner">
                  <a:avLst>
                    <a:gd name="adj" fmla="val 31731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08" y="1715"/>
                  <a:ext cx="878" cy="14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accent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0" hangingPunct="0"/>
                  <a:r>
                    <a:rPr lang="en-US" altLang="en-US" b="1"/>
                    <a:t>&lt;user,item1,item2,…&gt;</a:t>
                  </a:r>
                </a:p>
              </p:txBody>
            </p:sp>
            <p:sp>
              <p:nvSpPr>
                <p:cNvPr id="17412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14" y="1909"/>
                  <a:ext cx="6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n-US" sz="1200"/>
                    <a:t>Stored </a:t>
                  </a:r>
                </a:p>
                <a:p>
                  <a:pPr algn="ctr" eaLnBrk="0" hangingPunct="0"/>
                  <a:r>
                    <a:rPr lang="en-US" altLang="en-US" sz="1200"/>
                    <a:t>User Profile</a:t>
                  </a:r>
                </a:p>
              </p:txBody>
            </p:sp>
          </p:grpSp>
          <p:grpSp>
            <p:nvGrpSpPr>
              <p:cNvPr id="174125" name="Group 45"/>
              <p:cNvGrpSpPr>
                <a:grpSpLocks/>
              </p:cNvGrpSpPr>
              <p:nvPr/>
            </p:nvGrpSpPr>
            <p:grpSpPr bwMode="auto">
              <a:xfrm>
                <a:off x="836" y="2346"/>
                <a:ext cx="944" cy="553"/>
                <a:chOff x="309" y="1765"/>
                <a:chExt cx="1012" cy="553"/>
              </a:xfrm>
            </p:grpSpPr>
            <p:grpSp>
              <p:nvGrpSpPr>
                <p:cNvPr id="174126" name="Group 46"/>
                <p:cNvGrpSpPr>
                  <a:grpSpLocks/>
                </p:cNvGrpSpPr>
                <p:nvPr/>
              </p:nvGrpSpPr>
              <p:grpSpPr bwMode="auto">
                <a:xfrm>
                  <a:off x="401" y="1765"/>
                  <a:ext cx="833" cy="385"/>
                  <a:chOff x="2766" y="1248"/>
                  <a:chExt cx="924" cy="486"/>
                </a:xfrm>
              </p:grpSpPr>
              <p:sp>
                <p:nvSpPr>
                  <p:cNvPr id="174127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124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2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446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2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414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0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570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1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162" y="1446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090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246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838" y="1446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766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13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922" y="1638"/>
                    <a:ext cx="120" cy="96"/>
                  </a:xfrm>
                  <a:prstGeom prst="ellipse">
                    <a:avLst/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174137" name="AutoShape 57"/>
                  <p:cNvCxnSpPr>
                    <a:cxnSpLocks noChangeShapeType="1"/>
                    <a:stCxn id="174127" idx="4"/>
                    <a:endCxn id="174131" idx="0"/>
                  </p:cNvCxnSpPr>
                  <p:nvPr/>
                </p:nvCxnSpPr>
                <p:spPr bwMode="auto">
                  <a:xfrm>
                    <a:off x="3222" y="1344"/>
                    <a:ext cx="0" cy="10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38" name="AutoShape 58"/>
                  <p:cNvCxnSpPr>
                    <a:cxnSpLocks noChangeShapeType="1"/>
                    <a:stCxn id="174127" idx="3"/>
                    <a:endCxn id="174134" idx="7"/>
                  </p:cNvCxnSpPr>
                  <p:nvPr/>
                </p:nvCxnSpPr>
                <p:spPr bwMode="auto">
                  <a:xfrm flipH="1">
                    <a:off x="2940" y="1330"/>
                    <a:ext cx="240" cy="13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39" name="AutoShape 59"/>
                  <p:cNvCxnSpPr>
                    <a:cxnSpLocks noChangeShapeType="1"/>
                    <a:stCxn id="174127" idx="5"/>
                    <a:endCxn id="174128" idx="1"/>
                  </p:cNvCxnSpPr>
                  <p:nvPr/>
                </p:nvCxnSpPr>
                <p:spPr bwMode="auto">
                  <a:xfrm>
                    <a:off x="3264" y="1330"/>
                    <a:ext cx="240" cy="13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40" name="AutoShape 60"/>
                  <p:cNvCxnSpPr>
                    <a:cxnSpLocks noChangeShapeType="1"/>
                    <a:stCxn id="174134" idx="3"/>
                    <a:endCxn id="174135" idx="0"/>
                  </p:cNvCxnSpPr>
                  <p:nvPr/>
                </p:nvCxnSpPr>
                <p:spPr bwMode="auto">
                  <a:xfrm flipH="1">
                    <a:off x="2826" y="1528"/>
                    <a:ext cx="30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41" name="AutoShape 61"/>
                  <p:cNvCxnSpPr>
                    <a:cxnSpLocks noChangeShapeType="1"/>
                    <a:stCxn id="174134" idx="5"/>
                    <a:endCxn id="174136" idx="0"/>
                  </p:cNvCxnSpPr>
                  <p:nvPr/>
                </p:nvCxnSpPr>
                <p:spPr bwMode="auto">
                  <a:xfrm>
                    <a:off x="2940" y="1528"/>
                    <a:ext cx="42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42" name="AutoShape 62"/>
                  <p:cNvCxnSpPr>
                    <a:cxnSpLocks noChangeShapeType="1"/>
                    <a:stCxn id="174131" idx="3"/>
                    <a:endCxn id="174132" idx="0"/>
                  </p:cNvCxnSpPr>
                  <p:nvPr/>
                </p:nvCxnSpPr>
                <p:spPr bwMode="auto">
                  <a:xfrm flipH="1">
                    <a:off x="3150" y="1528"/>
                    <a:ext cx="30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43" name="AutoShape 63"/>
                  <p:cNvCxnSpPr>
                    <a:cxnSpLocks noChangeShapeType="1"/>
                    <a:stCxn id="174131" idx="5"/>
                    <a:endCxn id="174133" idx="0"/>
                  </p:cNvCxnSpPr>
                  <p:nvPr/>
                </p:nvCxnSpPr>
                <p:spPr bwMode="auto">
                  <a:xfrm>
                    <a:off x="3264" y="1528"/>
                    <a:ext cx="42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44" name="AutoShape 64"/>
                  <p:cNvCxnSpPr>
                    <a:cxnSpLocks noChangeShapeType="1"/>
                    <a:stCxn id="174128" idx="3"/>
                    <a:endCxn id="174129" idx="0"/>
                  </p:cNvCxnSpPr>
                  <p:nvPr/>
                </p:nvCxnSpPr>
                <p:spPr bwMode="auto">
                  <a:xfrm flipH="1">
                    <a:off x="3474" y="1528"/>
                    <a:ext cx="30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4145" name="AutoShape 65"/>
                  <p:cNvCxnSpPr>
                    <a:cxnSpLocks noChangeShapeType="1"/>
                    <a:stCxn id="174128" idx="5"/>
                    <a:endCxn id="174130" idx="0"/>
                  </p:cNvCxnSpPr>
                  <p:nvPr/>
                </p:nvCxnSpPr>
                <p:spPr bwMode="auto">
                  <a:xfrm>
                    <a:off x="3588" y="1528"/>
                    <a:ext cx="42" cy="11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7414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09" y="2145"/>
                  <a:ext cx="101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1200"/>
                    <a:t>Domain Knowledge</a:t>
                  </a:r>
                </a:p>
              </p:txBody>
            </p:sp>
          </p:grpSp>
        </p:grpSp>
        <p:cxnSp>
          <p:nvCxnSpPr>
            <p:cNvPr id="174147" name="AutoShape 67"/>
            <p:cNvCxnSpPr>
              <a:cxnSpLocks noChangeShapeType="1"/>
              <a:endCxn id="174094" idx="1"/>
            </p:cNvCxnSpPr>
            <p:nvPr/>
          </p:nvCxnSpPr>
          <p:spPr bwMode="auto">
            <a:xfrm flipV="1">
              <a:off x="1872" y="1680"/>
              <a:ext cx="440" cy="71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148" name="AutoShape 68"/>
            <p:cNvSpPr>
              <a:spLocks noChangeArrowheads="1"/>
            </p:cNvSpPr>
            <p:nvPr/>
          </p:nvSpPr>
          <p:spPr bwMode="auto">
            <a:xfrm>
              <a:off x="3876" y="2562"/>
              <a:ext cx="588" cy="132"/>
            </a:xfrm>
            <a:prstGeom prst="leftRightArrow">
              <a:avLst>
                <a:gd name="adj1" fmla="val 50000"/>
                <a:gd name="adj2" fmla="val 89091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49" name="AutoShape 69"/>
            <p:cNvSpPr>
              <a:spLocks noChangeArrowheads="1"/>
            </p:cNvSpPr>
            <p:nvPr/>
          </p:nvSpPr>
          <p:spPr bwMode="auto">
            <a:xfrm>
              <a:off x="1683" y="920"/>
              <a:ext cx="544" cy="144"/>
            </a:xfrm>
            <a:prstGeom prst="rightArrow">
              <a:avLst>
                <a:gd name="adj1" fmla="val 50000"/>
                <a:gd name="adj2" fmla="val 94444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50" name="Rectangle 70"/>
            <p:cNvSpPr>
              <a:spLocks noChangeArrowheads="1"/>
            </p:cNvSpPr>
            <p:nvPr/>
          </p:nvSpPr>
          <p:spPr bwMode="auto">
            <a:xfrm>
              <a:off x="810" y="1734"/>
              <a:ext cx="1050" cy="119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6A199-956C-4325-B20D-3D0931E5A874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95288"/>
            <a:ext cx="7705725" cy="609600"/>
          </a:xfrm>
        </p:spPr>
        <p:txBody>
          <a:bodyPr/>
          <a:lstStyle/>
          <a:p>
            <a:pPr algn="ctr"/>
            <a:r>
              <a:rPr lang="en-US" altLang="en-US" sz="2800"/>
              <a:t>Conceptual Representation of User Transactions or Sessions</a:t>
            </a: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2147888" y="2241550"/>
          <a:ext cx="4926012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Worksheet" r:id="rId4" imgW="2943092" imgH="1790581" progId="Excel.Sheet.8">
                  <p:embed/>
                </p:oleObj>
              </mc:Choice>
              <mc:Fallback>
                <p:oleObj name="Worksheet" r:id="rId4" imgW="2943092" imgH="179058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2241550"/>
                        <a:ext cx="4926012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492125" y="3432175"/>
            <a:ext cx="1323975" cy="5905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 b="1">
                <a:latin typeface="Times New Roman" pitchFamily="18" charset="0"/>
              </a:rPr>
              <a:t>Session/user data</a:t>
            </a:r>
          </a:p>
        </p:txBody>
      </p:sp>
      <p:sp>
        <p:nvSpPr>
          <p:cNvPr id="193541" name="AutoShape 5"/>
          <p:cNvSpPr>
            <a:spLocks/>
          </p:cNvSpPr>
          <p:nvPr/>
        </p:nvSpPr>
        <p:spPr bwMode="auto">
          <a:xfrm rot="-5400000">
            <a:off x="4718050" y="-120650"/>
            <a:ext cx="342900" cy="4216400"/>
          </a:xfrm>
          <a:prstGeom prst="rightBrace">
            <a:avLst>
              <a:gd name="adj1" fmla="val 102469"/>
              <a:gd name="adj2" fmla="val 50000"/>
            </a:avLst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3903663" y="12922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800" b="1">
                <a:latin typeface="Times New Roman" pitchFamily="18" charset="0"/>
              </a:rPr>
              <a:t>Pageview/objects</a:t>
            </a: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842963" y="5461000"/>
            <a:ext cx="7512050" cy="6508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800">
                <a:latin typeface="Tahoma" pitchFamily="34" charset="0"/>
              </a:rPr>
              <a:t>Raw weights are usually based on time spent on a page, but in practice, need to normalize and transform.</a:t>
            </a:r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2ACB-FDEA-4267-A181-450B5FDD722B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673100"/>
          </a:xfrm>
        </p:spPr>
        <p:txBody>
          <a:bodyPr/>
          <a:lstStyle/>
          <a:p>
            <a:r>
              <a:rPr lang="en-US" altLang="en-US" sz="2800"/>
              <a:t>Web Usage Mining: clustering example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82675"/>
            <a:ext cx="8175625" cy="1268413"/>
          </a:xfrm>
        </p:spPr>
        <p:txBody>
          <a:bodyPr/>
          <a:lstStyle/>
          <a:p>
            <a:r>
              <a:rPr lang="en-US" altLang="en-US" sz="2000"/>
              <a:t>Transaction Clusters: </a:t>
            </a:r>
          </a:p>
          <a:p>
            <a:pPr lvl="1"/>
            <a:r>
              <a:rPr lang="en-US" altLang="en-US" sz="2000"/>
              <a:t>Clustering similar user transactions and using centroid of each cluster as a usage profile (representative for a user segment)</a:t>
            </a:r>
          </a:p>
        </p:txBody>
      </p:sp>
      <p:graphicFrame>
        <p:nvGraphicFramePr>
          <p:cNvPr id="176177" name="Group 49"/>
          <p:cNvGraphicFramePr>
            <a:graphicFrameLocks noGrp="1"/>
          </p:cNvGraphicFramePr>
          <p:nvPr>
            <p:ph sz="half" idx="2"/>
          </p:nvPr>
        </p:nvGraphicFramePr>
        <p:xfrm>
          <a:off x="366713" y="2822575"/>
          <a:ext cx="8412162" cy="3127058"/>
        </p:xfrm>
        <a:graphic>
          <a:graphicData uri="http://schemas.openxmlformats.org/drawingml/2006/table">
            <a:tbl>
              <a:tblPr/>
              <a:tblGrid>
                <a:gridCol w="1146175"/>
                <a:gridCol w="3681412"/>
                <a:gridCol w="3584575"/>
              </a:tblGrid>
              <a:tr h="180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Pageview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/courses/syllabus.asp?course=450-96-303&amp;q=3&amp;y=2002&amp;id=290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SE 450 Object-Oriented Development class syllabus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/people/facultyinfo.asp?id=290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Web page of a lecturer who thought the above course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/programs/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Current Degree Descriptions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/programs/courses.asp?depcode=96&amp;deptmne=se&amp;courseid=450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SE 450 course description in SE 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/programs/2002/gradds2002.asp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9B9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M.S. in Distributed Systems program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1546225" y="2273300"/>
            <a:ext cx="5903913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800">
                <a:latin typeface="Times New Roman" pitchFamily="18" charset="0"/>
              </a:rPr>
              <a:t>Sample cluster centroid from CTI Web site (cluster size =330)</a:t>
            </a:r>
          </a:p>
        </p:txBody>
      </p:sp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78B67-D1A8-43B0-9C2F-3E478634E5B4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55588"/>
            <a:ext cx="8213725" cy="609600"/>
          </a:xfrm>
        </p:spPr>
        <p:txBody>
          <a:bodyPr/>
          <a:lstStyle/>
          <a:p>
            <a:pPr algn="ctr"/>
            <a:r>
              <a:rPr lang="en-US" altLang="en-US"/>
              <a:t>Using Clusters for Personalization</a:t>
            </a:r>
          </a:p>
        </p:txBody>
      </p: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2084388" y="1292225"/>
          <a:ext cx="35433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4" name="Worksheet" r:id="rId4" imgW="2943526" imgH="1791021" progId="Excel.Sheet.8">
                  <p:embed/>
                </p:oleObj>
              </mc:Choice>
              <mc:Fallback>
                <p:oleObj name="Worksheet" r:id="rId4" imgW="2943526" imgH="179102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1292225"/>
                        <a:ext cx="354330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1377950" y="4003675"/>
          <a:ext cx="44196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5" name="Worksheet" r:id="rId6" imgW="3753131" imgH="1791021" progId="Excel.Sheet.8">
                  <p:embed/>
                </p:oleObj>
              </mc:Choice>
              <mc:Fallback>
                <p:oleObj name="Worksheet" r:id="rId6" imgW="3753131" imgH="179102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003675"/>
                        <a:ext cx="44196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6697663" y="3101975"/>
            <a:ext cx="1982787" cy="3130550"/>
          </a:xfrm>
          <a:prstGeom prst="rect">
            <a:avLst/>
          </a:prstGeom>
          <a:noFill/>
          <a:ln w="9525">
            <a:solidFill>
              <a:srgbClr val="FF070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PROFILE 0 (Cluster Size = 3)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--------------------------------------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C.html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D.html</a:t>
            </a:r>
          </a:p>
          <a:p>
            <a:pPr algn="l" eaLnBrk="0" hangingPunct="0"/>
            <a:endParaRPr lang="en-US" altLang="en-US" sz="1100" b="1">
              <a:latin typeface="Times New Roman" pitchFamily="18" charset="0"/>
            </a:endParaRP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PROFILE 1 (Cluster Size = 4)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--------------------------------------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B.html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F.html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0.75	A.html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0.25	C.html</a:t>
            </a:r>
          </a:p>
          <a:p>
            <a:pPr algn="l" eaLnBrk="0" hangingPunct="0"/>
            <a:endParaRPr lang="en-US" altLang="en-US" sz="1100" b="1">
              <a:latin typeface="Times New Roman" pitchFamily="18" charset="0"/>
            </a:endParaRP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PROFILE 2 (Cluster Size = 3)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--------------------------------------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A.html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D.html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1.00	E.html</a:t>
            </a:r>
          </a:p>
          <a:p>
            <a:pPr algn="l" eaLnBrk="0" hangingPunct="0"/>
            <a:r>
              <a:rPr lang="en-US" altLang="en-US" sz="1100" b="1">
                <a:latin typeface="Times New Roman" pitchFamily="18" charset="0"/>
              </a:rPr>
              <a:t>0.33	C.html</a:t>
            </a: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3794125" y="3552825"/>
            <a:ext cx="342900" cy="292100"/>
          </a:xfrm>
          <a:prstGeom prst="downArrow">
            <a:avLst>
              <a:gd name="adj1" fmla="val 44741"/>
              <a:gd name="adj2" fmla="val 25000"/>
            </a:avLst>
          </a:prstGeom>
          <a:solidFill>
            <a:srgbClr val="FF0701"/>
          </a:solidFill>
          <a:ln w="9525">
            <a:solidFill>
              <a:srgbClr val="FF07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>
            <a:off x="5959475" y="4733925"/>
            <a:ext cx="508000" cy="393700"/>
          </a:xfrm>
          <a:prstGeom prst="rightArrow">
            <a:avLst>
              <a:gd name="adj1" fmla="val 50000"/>
              <a:gd name="adj2" fmla="val 32258"/>
            </a:avLst>
          </a:prstGeom>
          <a:solidFill>
            <a:srgbClr val="FF0701"/>
          </a:solidFill>
          <a:ln w="9525">
            <a:solidFill>
              <a:srgbClr val="FF07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76225" y="1374775"/>
            <a:ext cx="1323975" cy="835025"/>
          </a:xfrm>
          <a:prstGeom prst="rect">
            <a:avLst/>
          </a:prstGeom>
          <a:noFill/>
          <a:ln w="9525">
            <a:solidFill>
              <a:srgbClr val="FF070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 b="1">
                <a:latin typeface="Times New Roman" pitchFamily="18" charset="0"/>
              </a:rPr>
              <a:t>Original Session/user data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77825" y="2809875"/>
            <a:ext cx="1323975" cy="590550"/>
          </a:xfrm>
          <a:prstGeom prst="rect">
            <a:avLst/>
          </a:prstGeom>
          <a:noFill/>
          <a:ln w="9525">
            <a:solidFill>
              <a:srgbClr val="FF070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 b="1">
                <a:latin typeface="Times New Roman" pitchFamily="18" charset="0"/>
              </a:rPr>
              <a:t>Result of</a:t>
            </a:r>
          </a:p>
          <a:p>
            <a:pPr algn="ctr" eaLnBrk="0" hangingPunct="0"/>
            <a:r>
              <a:rPr lang="en-US" altLang="en-US" sz="1600" b="1">
                <a:latin typeface="Times New Roman" pitchFamily="18" charset="0"/>
              </a:rPr>
              <a:t>Clustering</a:t>
            </a:r>
          </a:p>
        </p:txBody>
      </p:sp>
      <p:cxnSp>
        <p:nvCxnSpPr>
          <p:cNvPr id="194570" name="AutoShape 10"/>
          <p:cNvCxnSpPr>
            <a:cxnSpLocks noChangeShapeType="1"/>
            <a:stCxn id="194568" idx="3"/>
            <a:endCxn id="0" idx="1"/>
          </p:cNvCxnSpPr>
          <p:nvPr/>
        </p:nvCxnSpPr>
        <p:spPr bwMode="auto">
          <a:xfrm>
            <a:off x="1600200" y="1792288"/>
            <a:ext cx="484188" cy="577850"/>
          </a:xfrm>
          <a:prstGeom prst="bentConnector3">
            <a:avLst>
              <a:gd name="adj1" fmla="val 49838"/>
            </a:avLst>
          </a:prstGeom>
          <a:noFill/>
          <a:ln w="28575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1117600" y="3390900"/>
            <a:ext cx="619125" cy="63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6526213" y="1371600"/>
            <a:ext cx="2287587" cy="120015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b="1">
                <a:latin typeface="Times New Roman" pitchFamily="18" charset="0"/>
              </a:rPr>
              <a:t>Given an active session A </a:t>
            </a:r>
            <a:r>
              <a:rPr lang="en-US" altLang="en-US" sz="1200" b="1">
                <a:latin typeface="Times New Roman" pitchFamily="18" charset="0"/>
                <a:sym typeface="Wingdings" pitchFamily="2" charset="2"/>
              </a:rPr>
              <a:t> B, the best matching profile is Profile 1. This may result in a recommendation </a:t>
            </a:r>
            <a:r>
              <a:rPr lang="en-US" altLang="en-US" sz="1200" b="1">
                <a:latin typeface="Times New Roman" pitchFamily="18" charset="0"/>
              </a:rPr>
              <a:t>for page F.html, since it appears with high weight in that profile.</a:t>
            </a:r>
          </a:p>
        </p:txBody>
      </p:sp>
      <p:sp>
        <p:nvSpPr>
          <p:cNvPr id="194573" name="AutoShape 13"/>
          <p:cNvSpPr>
            <a:spLocks noChangeArrowheads="1"/>
          </p:cNvSpPr>
          <p:nvPr/>
        </p:nvSpPr>
        <p:spPr bwMode="auto">
          <a:xfrm flipV="1">
            <a:off x="7427913" y="2690813"/>
            <a:ext cx="377825" cy="331787"/>
          </a:xfrm>
          <a:prstGeom prst="downArrow">
            <a:avLst>
              <a:gd name="adj1" fmla="val 35528"/>
              <a:gd name="adj2" fmla="val 25282"/>
            </a:avLst>
          </a:prstGeom>
          <a:solidFill>
            <a:srgbClr val="FF0701"/>
          </a:solidFill>
          <a:ln w="9525">
            <a:solidFill>
              <a:srgbClr val="FF070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5A89-E672-416F-8966-A63F33022FF7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34950"/>
            <a:ext cx="8366125" cy="1157288"/>
          </a:xfrm>
        </p:spPr>
        <p:txBody>
          <a:bodyPr/>
          <a:lstStyle/>
          <a:p>
            <a:r>
              <a:rPr lang="en-US" altLang="en-US"/>
              <a:t>Clustering and Collaborative Filtering</a:t>
            </a:r>
            <a:br>
              <a:rPr lang="en-US" altLang="en-US"/>
            </a:br>
            <a:r>
              <a:rPr lang="en-US" altLang="en-US" sz="2400"/>
              <a:t>   :: clustering based on ratings: movielens</a:t>
            </a:r>
          </a:p>
        </p:txBody>
      </p:sp>
      <p:pic>
        <p:nvPicPr>
          <p:cNvPr id="300038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5"/>
          <a:stretch>
            <a:fillRect/>
          </a:stretch>
        </p:blipFill>
        <p:spPr bwMode="auto">
          <a:xfrm>
            <a:off x="1535113" y="1454150"/>
            <a:ext cx="6083300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9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2"/>
          <a:stretch>
            <a:fillRect/>
          </a:stretch>
        </p:blipFill>
        <p:spPr bwMode="auto">
          <a:xfrm>
            <a:off x="1528763" y="2292350"/>
            <a:ext cx="6110287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12A7-3E78-4FEB-ABA9-244584FDA0E6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34950"/>
            <a:ext cx="8366125" cy="1157288"/>
          </a:xfrm>
        </p:spPr>
        <p:txBody>
          <a:bodyPr/>
          <a:lstStyle/>
          <a:p>
            <a:r>
              <a:rPr lang="en-US" altLang="en-US"/>
              <a:t>Clustering and Collaborative Filtering</a:t>
            </a:r>
            <a:br>
              <a:rPr lang="en-US" altLang="en-US"/>
            </a:br>
            <a:r>
              <a:rPr lang="en-US" altLang="en-US" sz="2400"/>
              <a:t>   :: tag clustering example</a:t>
            </a:r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9120" r="7820" b="2754"/>
          <a:stretch>
            <a:fillRect/>
          </a:stretch>
        </p:blipFill>
        <p:spPr bwMode="auto">
          <a:xfrm>
            <a:off x="1414463" y="1444625"/>
            <a:ext cx="6145212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B64A0-72BC-413B-A9FF-A1B1C42CFA0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366125" cy="1317625"/>
          </a:xfrm>
        </p:spPr>
        <p:txBody>
          <a:bodyPr/>
          <a:lstStyle/>
          <a:p>
            <a:r>
              <a:rPr lang="en-US" altLang="en-US"/>
              <a:t>Content-Based Recommenders: </a:t>
            </a:r>
            <a:br>
              <a:rPr lang="en-US" altLang="en-US"/>
            </a:br>
            <a:r>
              <a:rPr lang="en-US" altLang="en-US" sz="2400"/>
              <a:t>Personalized Search Agents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46213"/>
            <a:ext cx="4376737" cy="838200"/>
          </a:xfrm>
        </p:spPr>
        <p:txBody>
          <a:bodyPr/>
          <a:lstStyle/>
          <a:p>
            <a:r>
              <a:rPr lang="en-US" altLang="en-US" sz="2400" b="1"/>
              <a:t>How can the search engine determine the “user’s context”?</a:t>
            </a:r>
          </a:p>
        </p:txBody>
      </p:sp>
      <p:pic>
        <p:nvPicPr>
          <p:cNvPr id="277508" name="Picture 4" descr="Raphael.  Madonna and Child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1525" y="1546225"/>
            <a:ext cx="1468438" cy="209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75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3717925"/>
            <a:ext cx="2166937" cy="2433638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CC33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715963" y="3300413"/>
            <a:ext cx="3432175" cy="376237"/>
          </a:xfrm>
          <a:prstGeom prst="rect">
            <a:avLst/>
          </a:prstGeom>
          <a:solidFill>
            <a:srgbClr val="FFEDC9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1"/>
              <a:t>Query: “Madonna and Child”</a:t>
            </a:r>
          </a:p>
        </p:txBody>
      </p:sp>
      <p:cxnSp>
        <p:nvCxnSpPr>
          <p:cNvPr id="277511" name="AutoShape 7"/>
          <p:cNvCxnSpPr>
            <a:cxnSpLocks noChangeShapeType="1"/>
            <a:stCxn id="277510" idx="3"/>
            <a:endCxn id="277508" idx="1"/>
          </p:cNvCxnSpPr>
          <p:nvPr/>
        </p:nvCxnSpPr>
        <p:spPr bwMode="auto">
          <a:xfrm flipV="1">
            <a:off x="4148138" y="2592388"/>
            <a:ext cx="1703387" cy="8969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512" name="AutoShape 8"/>
          <p:cNvCxnSpPr>
            <a:cxnSpLocks noChangeShapeType="1"/>
            <a:stCxn id="277510" idx="3"/>
            <a:endCxn id="277509" idx="1"/>
          </p:cNvCxnSpPr>
          <p:nvPr/>
        </p:nvCxnSpPr>
        <p:spPr bwMode="auto">
          <a:xfrm>
            <a:off x="4148138" y="3489325"/>
            <a:ext cx="1660525" cy="144621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4845050" y="25336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/>
              <a:t>?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4910138" y="375285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/>
              <a:t>?</a:t>
            </a:r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423863" y="4541838"/>
            <a:ext cx="4876800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B9B9FF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B9B9FF"/>
              </a:buClr>
              <a:buSzPct val="90000"/>
              <a:buFont typeface="Wingdings" pitchFamily="2" charset="2"/>
              <a:buChar char="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B9B9FF"/>
              </a:buClr>
              <a:buSzPct val="9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B9B9FF"/>
              </a:buClr>
              <a:buSzPct val="80000"/>
              <a:buFont typeface="Wingdings" pitchFamily="2" charset="2"/>
              <a:buChar char="¡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B9B9FF"/>
              </a:buClr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B9B9FF"/>
              </a:buClr>
              <a:buFont typeface="Wingdings" pitchFamily="2" charset="2"/>
              <a:buChar char="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Need to “learn” the user profile:</a:t>
            </a:r>
          </a:p>
          <a:p>
            <a:pPr lvl="1"/>
            <a:r>
              <a:rPr lang="en-US" altLang="en-US"/>
              <a:t>User is an art historian?</a:t>
            </a:r>
          </a:p>
          <a:p>
            <a:pPr lvl="1"/>
            <a:r>
              <a:rPr lang="en-US" altLang="en-US"/>
              <a:t>User is a pop music fan?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0" grpId="0" animBg="1"/>
      <p:bldP spid="277513" grpId="0"/>
      <p:bldP spid="277514" grpId="0"/>
      <p:bldP spid="2775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EAB4-0BA7-40DA-891A-8940A2353BA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300038"/>
            <a:ext cx="8366125" cy="1143000"/>
          </a:xfrm>
        </p:spPr>
        <p:txBody>
          <a:bodyPr/>
          <a:lstStyle/>
          <a:p>
            <a:r>
              <a:rPr lang="en-US" altLang="en-US"/>
              <a:t>Content-Based Recommenders</a:t>
            </a:r>
            <a:br>
              <a:rPr lang="en-US" altLang="en-US"/>
            </a:br>
            <a:r>
              <a:rPr lang="en-US" altLang="en-US"/>
              <a:t>   </a:t>
            </a:r>
            <a:r>
              <a:rPr lang="en-US" altLang="en-US" sz="2400"/>
              <a:t>:: more examples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4775200"/>
          </a:xfrm>
        </p:spPr>
        <p:txBody>
          <a:bodyPr/>
          <a:lstStyle/>
          <a:p>
            <a:r>
              <a:rPr lang="en-US" altLang="en-US"/>
              <a:t>Music recommendations</a:t>
            </a:r>
          </a:p>
          <a:p>
            <a:r>
              <a:rPr lang="en-US" altLang="en-US"/>
              <a:t>Play list generation</a:t>
            </a:r>
          </a:p>
        </p:txBody>
      </p:sp>
      <p:pic>
        <p:nvPicPr>
          <p:cNvPr id="312324" name="Picture 4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573338"/>
            <a:ext cx="6632575" cy="28527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067050" y="5635625"/>
            <a:ext cx="2693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400"/>
              <a:t>Example: </a:t>
            </a:r>
            <a:r>
              <a:rPr lang="en-US" altLang="en-US" sz="2400">
                <a:hlinkClick r:id="rId3"/>
              </a:rPr>
              <a:t>Pandora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293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10B4F-CA92-46B2-84E7-AFA05FB09067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56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738" y="184150"/>
            <a:ext cx="6013450" cy="6000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13" y="2190750"/>
            <a:ext cx="2382837" cy="1143000"/>
          </a:xfrm>
        </p:spPr>
        <p:txBody>
          <a:bodyPr/>
          <a:lstStyle/>
          <a:p>
            <a:r>
              <a:rPr lang="en-US" altLang="en-US" sz="2400"/>
              <a:t>Collaborative Recommender Systems</a:t>
            </a:r>
          </a:p>
        </p:txBody>
      </p:sp>
      <p:sp>
        <p:nvSpPr>
          <p:cNvPr id="256004" name="Oval 4"/>
          <p:cNvSpPr>
            <a:spLocks noChangeArrowheads="1"/>
          </p:cNvSpPr>
          <p:nvPr/>
        </p:nvSpPr>
        <p:spPr bwMode="auto">
          <a:xfrm>
            <a:off x="3632200" y="1290638"/>
            <a:ext cx="4024313" cy="339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5" name="Oval 5"/>
          <p:cNvSpPr>
            <a:spLocks noChangeArrowheads="1"/>
          </p:cNvSpPr>
          <p:nvPr/>
        </p:nvSpPr>
        <p:spPr bwMode="auto">
          <a:xfrm>
            <a:off x="4230688" y="125413"/>
            <a:ext cx="960437" cy="4667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2857-2C23-4878-BB09-5186133996B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30175"/>
            <a:ext cx="7848600" cy="469900"/>
          </a:xfrm>
        </p:spPr>
        <p:txBody>
          <a:bodyPr/>
          <a:lstStyle/>
          <a:p>
            <a:r>
              <a:rPr lang="en-US" altLang="en-US" sz="2400"/>
              <a:t>Collaborative Recommender Systems</a:t>
            </a:r>
          </a:p>
        </p:txBody>
      </p:sp>
      <p:pic>
        <p:nvPicPr>
          <p:cNvPr id="258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213" y="660400"/>
            <a:ext cx="7346950" cy="54213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474663" y="5548313"/>
            <a:ext cx="960437" cy="179387"/>
          </a:xfrm>
          <a:prstGeom prst="rightArrow">
            <a:avLst>
              <a:gd name="adj1" fmla="val 50000"/>
              <a:gd name="adj2" fmla="val 13385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Oval 5"/>
          <p:cNvSpPr>
            <a:spLocks noChangeArrowheads="1"/>
          </p:cNvSpPr>
          <p:nvPr/>
        </p:nvSpPr>
        <p:spPr bwMode="auto">
          <a:xfrm>
            <a:off x="1066800" y="4984750"/>
            <a:ext cx="6759575" cy="1381125"/>
          </a:xfrm>
          <a:prstGeom prst="ellipse">
            <a:avLst/>
          </a:prstGeom>
          <a:noFill/>
          <a:ln w="9525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4514</TotalTime>
  <Words>2824</Words>
  <Application>Microsoft Office PowerPoint</Application>
  <PresentationFormat>On-screen Show (4:3)</PresentationFormat>
  <Paragraphs>709</Paragraphs>
  <Slides>57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Watermark</vt:lpstr>
      <vt:lpstr>Worksheet</vt:lpstr>
      <vt:lpstr>Clip Gallery</vt:lpstr>
      <vt:lpstr>Equation</vt:lpstr>
      <vt:lpstr>Formel</vt:lpstr>
      <vt:lpstr>CorelDRAW</vt:lpstr>
      <vt:lpstr>Chart</vt:lpstr>
      <vt:lpstr>Personalizing &amp; Recommender Systems</vt:lpstr>
      <vt:lpstr>Personalization</vt:lpstr>
      <vt:lpstr>Recommender Systems</vt:lpstr>
      <vt:lpstr>Common Approaches</vt:lpstr>
      <vt:lpstr>PowerPoint Presentation</vt:lpstr>
      <vt:lpstr>Content-Based Recommenders:  Personalized Search Agents</vt:lpstr>
      <vt:lpstr>Content-Based Recommenders    :: more examples</vt:lpstr>
      <vt:lpstr>Collaborative Recommender Systems</vt:lpstr>
      <vt:lpstr>Collaborative Recommender Systems</vt:lpstr>
      <vt:lpstr>PowerPoint Presentation</vt:lpstr>
      <vt:lpstr>Collaborative Recommender Systems</vt:lpstr>
      <vt:lpstr>Social / Collaborative Tags</vt:lpstr>
      <vt:lpstr>PowerPoint Presentation</vt:lpstr>
      <vt:lpstr>Tag Recommendation</vt:lpstr>
      <vt:lpstr>Tags describe the user</vt:lpstr>
      <vt:lpstr>Social Recommendation</vt:lpstr>
      <vt:lpstr>Example: Using Tags for Recommendation</vt:lpstr>
      <vt:lpstr>PowerPoint Presentation</vt:lpstr>
      <vt:lpstr>PowerPoint Presentation</vt:lpstr>
      <vt:lpstr>PowerPoint Presentation</vt:lpstr>
      <vt:lpstr>Possible Interesting Project Ideas</vt:lpstr>
      <vt:lpstr>The Recommendation Task</vt:lpstr>
      <vt:lpstr>Collaborative Recommender Systems</vt:lpstr>
      <vt:lpstr>Basic Collaborative Filtering Process</vt:lpstr>
      <vt:lpstr>Collaborative Filtering: Measuring Similarities</vt:lpstr>
      <vt:lpstr>PowerPoint Presentation</vt:lpstr>
      <vt:lpstr>Collaborative Filtering: Making Predictions</vt:lpstr>
      <vt:lpstr>Example Collaborative System</vt:lpstr>
      <vt:lpstr>Collaborative Recommenders    :: problems of scale</vt:lpstr>
      <vt:lpstr>Item-based Collaborative Filtering</vt:lpstr>
      <vt:lpstr>Item-based collaborative filtering</vt:lpstr>
      <vt:lpstr>Item-Based Collaborative Filtering</vt:lpstr>
      <vt:lpstr>Collaborative Filtering: Evaluation</vt:lpstr>
      <vt:lpstr>Data sparsity problems</vt:lpstr>
      <vt:lpstr>Example algorithms for sparse datasets</vt:lpstr>
      <vt:lpstr>More model-based approaches</vt:lpstr>
      <vt:lpstr>Dimensionality Reduction</vt:lpstr>
      <vt:lpstr>A picture says …</vt:lpstr>
      <vt:lpstr>Matrix factorization</vt:lpstr>
      <vt:lpstr>Content-based recommendation</vt:lpstr>
      <vt:lpstr>Content-Based Recommenders</vt:lpstr>
      <vt:lpstr>Content representation &amp; item similarities</vt:lpstr>
      <vt:lpstr>Content-based recommendation</vt:lpstr>
      <vt:lpstr>Combining Content-Based and Collaborative Recommendation</vt:lpstr>
      <vt:lpstr>Semantically Enhanced Hybrid Recommendation</vt:lpstr>
      <vt:lpstr>Semantically Enhanced CF</vt:lpstr>
      <vt:lpstr>Semantically Enhanced CF</vt:lpstr>
      <vt:lpstr>Semantically Enhanced CF</vt:lpstr>
      <vt:lpstr>Data Mining Approach to Personalization</vt:lpstr>
      <vt:lpstr>Example Domain: Web Usage Mining</vt:lpstr>
      <vt:lpstr>Personalization Based on Web Usage Mining</vt:lpstr>
      <vt:lpstr>Personalization Based on Web Usage Mining:</vt:lpstr>
      <vt:lpstr>Conceptual Representation of User Transactions or Sessions</vt:lpstr>
      <vt:lpstr>Web Usage Mining: clustering example</vt:lpstr>
      <vt:lpstr>Using Clusters for Personalization</vt:lpstr>
      <vt:lpstr>Clustering and Collaborative Filtering    :: clustering based on ratings: movielens</vt:lpstr>
      <vt:lpstr>Clustering and Collaborative Filtering    :: tag clustering example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Knowledge Profile Injection Attacks in Collaborative Filtering Systems</dc:title>
  <dc:creator>CTI</dc:creator>
  <cp:lastModifiedBy>Bamshad Mobasher</cp:lastModifiedBy>
  <cp:revision>130</cp:revision>
  <dcterms:created xsi:type="dcterms:W3CDTF">2005-07-10T04:18:14Z</dcterms:created>
  <dcterms:modified xsi:type="dcterms:W3CDTF">2014-04-25T03:22:52Z</dcterms:modified>
</cp:coreProperties>
</file>