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393" r:id="rId3"/>
    <p:sldId id="413" r:id="rId4"/>
    <p:sldId id="414" r:id="rId5"/>
    <p:sldId id="406" r:id="rId6"/>
    <p:sldId id="397" r:id="rId7"/>
    <p:sldId id="403" r:id="rId8"/>
    <p:sldId id="405" r:id="rId9"/>
    <p:sldId id="408" r:id="rId10"/>
    <p:sldId id="409" r:id="rId11"/>
    <p:sldId id="410" r:id="rId12"/>
    <p:sldId id="416" r:id="rId13"/>
    <p:sldId id="411" r:id="rId14"/>
    <p:sldId id="415" r:id="rId15"/>
    <p:sldId id="399" r:id="rId16"/>
    <p:sldId id="404" r:id="rId17"/>
    <p:sldId id="41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7CD3E"/>
    <a:srgbClr val="008000"/>
    <a:srgbClr val="FFD7AF"/>
    <a:srgbClr val="FFCC00"/>
    <a:srgbClr val="FFCCFF"/>
    <a:srgbClr val="FF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684" autoAdjust="0"/>
  </p:normalViewPr>
  <p:slideViewPr>
    <p:cSldViewPr snapToGrid="0">
      <p:cViewPr varScale="1">
        <p:scale>
          <a:sx n="102" d="100"/>
          <a:sy n="102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590" y="6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B22312-4EF7-4D3C-9572-1D3CA460A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41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FFB5C6-5BC7-433F-AF10-CBD4322F56B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45E19-CF1D-47E1-8CD3-D53AE9C58C0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3" y="4344170"/>
            <a:ext cx="502981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B22312-4EF7-4D3C-9572-1D3CA460A9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0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1E0A3-4788-4757-ABDE-91144192E81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3" y="4344170"/>
            <a:ext cx="502981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938C00-5F07-46CD-98BB-2B88ABBB62A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EA702A-34E2-4BD4-95AE-39A784ACCFDE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4098" indent="-286191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4766" indent="-22895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2673" indent="-22895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60579" indent="-22895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8486" indent="-228954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6393" indent="-228954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34299" indent="-228954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92206" indent="-228954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E76BC8-F8C9-4E09-B11D-B0B39065FC15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FFB5C6-5BC7-433F-AF10-CBD4322F56BB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87F4EE-7AC6-4B30-B940-1C5DEA9FA535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F5FB2-BDE4-4A90-A7C9-A936F4A8139C}" type="slidenum">
              <a:rPr lang="en-US"/>
              <a:pPr/>
              <a:t>3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B3C96-7927-4BE7-A058-7D789B5C1D8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FC51-6392-423D-870F-25AA2FCB1DB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93" y="4344170"/>
            <a:ext cx="502981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86ADE3-CD18-44FA-B692-0B75D9C3C747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115B86-2687-49E9-AC4E-F25406B8C29F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C510D-4D42-42ED-9685-39E583801A4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49FB-FA80-4F9C-9469-852C56551B50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7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C640-4A30-4425-BC34-5975C4781BE4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2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FEBB-071F-4291-9352-6E86C8709C65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0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335C-582C-477E-AA68-D995A3E0EED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0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D3C7-9E06-41AA-B8EA-EC9BEBF4A154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2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DECB-C0CB-49C4-B32A-07B2D1261A0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7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6028-1B01-4EC5-8CB7-4BD7B3CEB50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2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5B4B-C15D-4544-8C5D-317A608C7D47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6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BBD7-E71F-4D12-8A71-8B51523DE45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6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01-FB5E-4958-8DC4-2892EC81ECB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3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C624-06BF-4970-9DEC-25452F205868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9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14740-E917-4AE4-8944-955C88099355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4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8365-67C7-441E-A1D2-6F6EAB905F1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9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FC7F-8AE2-4F7B-A196-CB47A964D8F4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AD4DE17-5473-4992-90B3-1ABE959132A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400800"/>
            <a:ext cx="8382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arlett" pitchFamily="2" charset="2"/>
        <a:buChar char="4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h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FF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://www.imdb.com/title/tt0114746/photogallery" TargetMode="External"/><Relationship Id="rId3" Type="http://schemas.openxmlformats.org/officeDocument/2006/relationships/hyperlink" Target="http://www.imdb.com/title/tt0167404/photogallery" TargetMode="External"/><Relationship Id="rId7" Type="http://schemas.openxmlformats.org/officeDocument/2006/relationships/hyperlink" Target="http://www.imdb.com/title/tt0119395/photogallery" TargetMode="Externa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hyperlink" Target="http://www.imdb.com/title/tt0286106/photogallery" TargetMode="External"/><Relationship Id="rId5" Type="http://schemas.openxmlformats.org/officeDocument/2006/relationships/hyperlink" Target="http://www.imdb.com/title/tt0112864/photogallery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www.imdb.com/title/tt0340163/photogallery" TargetMode="External"/><Relationship Id="rId1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ora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950913"/>
            <a:ext cx="7772400" cy="2532062"/>
          </a:xfrm>
        </p:spPr>
        <p:txBody>
          <a:bodyPr/>
          <a:lstStyle/>
          <a:p>
            <a:r>
              <a:rPr lang="en-US" altLang="en-US" sz="4000" dirty="0" smtClean="0"/>
              <a:t>Prediction Modeling for Personalization &amp; Recommender Systems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424238" y="4295775"/>
            <a:ext cx="2386012" cy="708025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/>
              <a:t>Bamshad Mobasher</a:t>
            </a:r>
          </a:p>
          <a:p>
            <a:pPr algn="ctr"/>
            <a:r>
              <a:rPr lang="en-US" altLang="en-US" sz="2000" b="1"/>
              <a:t>DePaul University</a:t>
            </a:r>
            <a:endParaRPr lang="en-US" altLang="en-US" sz="2000" b="1" i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85720" y="935619"/>
            <a:ext cx="8429684" cy="4286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92673"/>
            <a:ext cx="8587692" cy="1143000"/>
          </a:xfrm>
        </p:spPr>
        <p:txBody>
          <a:bodyPr/>
          <a:lstStyle/>
          <a:p>
            <a:r>
              <a:rPr lang="en-US" dirty="0" smtClean="0"/>
              <a:t>Content-based recommendation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8295"/>
                <a:ext cx="8229600" cy="4668534"/>
              </a:xfrm>
            </p:spPr>
            <p:txBody>
              <a:bodyPr/>
              <a:lstStyle/>
              <a:p>
                <a:r>
                  <a:rPr lang="en-US" sz="2400" dirty="0" smtClean="0"/>
                  <a:t>Basic approach</a:t>
                </a:r>
              </a:p>
              <a:p>
                <a:endParaRPr lang="en-US" sz="1000" dirty="0" smtClean="0"/>
              </a:p>
              <a:p>
                <a:pPr lvl="1"/>
                <a:r>
                  <a:rPr lang="en-US" sz="2000" dirty="0" smtClean="0"/>
                  <a:t>Represent items as vectors over features</a:t>
                </a:r>
              </a:p>
              <a:p>
                <a:pPr lvl="1"/>
                <a:r>
                  <a:rPr lang="en-US" sz="2000" dirty="0" smtClean="0"/>
                  <a:t>User profiles are also represented as aggregate feature vectors</a:t>
                </a:r>
              </a:p>
              <a:p>
                <a:pPr lvl="2"/>
                <a:r>
                  <a:rPr lang="en-US" sz="1800" dirty="0" smtClean="0"/>
                  <a:t>Based on items  in the user profile (e.g., items liked, purchased, viewed, clicked on, etc.)</a:t>
                </a:r>
              </a:p>
              <a:p>
                <a:pPr lvl="1"/>
                <a:r>
                  <a:rPr lang="en-US" sz="2000" dirty="0" smtClean="0"/>
                  <a:t>Compute the similarity of an unseen item with the user profile based on the keyword overlap (e.g. using the Dice coefficient)</a:t>
                </a:r>
              </a:p>
              <a:p>
                <a:pPr lvl="1"/>
                <a:r>
                  <a:rPr lang="en-US" sz="2000" dirty="0" err="1" smtClean="0"/>
                  <a:t>sim</a:t>
                </a:r>
                <a:r>
                  <a:rPr lang="en-US" sz="2000" dirty="0" smtClean="0"/>
                  <a:t>(b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j</a:t>
                </a:r>
                <a:r>
                  <a:rPr lang="en-US" sz="20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2 ∗|</m:t>
                        </m:r>
                        <m:r>
                          <a:rPr lang="de-DE" sz="2000" b="0" i="1" smtClean="0">
                            <a:latin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sz="2000" b="0" i="1" baseline="-25000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de-DE" sz="2000" b="0" i="1" baseline="-25000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𝑘𝑒𝑦𝑤𝑜𝑟𝑑𝑠</m:t>
                            </m:r>
                            <m:d>
                              <m:dPr>
                                <m:ctrlPr>
                                  <a:rPr lang="de-DE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de-DE" sz="2000" b="0" i="1" baseline="-25000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de-DE" sz="2000" b="0" i="1" smtClean="0">
                            <a:latin typeface="Cambria Math"/>
                          </a:rPr>
                          <m:t>+|</m:t>
                        </m:r>
                        <m:r>
                          <a:rPr lang="de-DE" sz="2000" b="0" i="1" smtClean="0">
                            <a:latin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sz="2000" b="0" i="1" baseline="-25000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de-DE" sz="20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/>
                  <a:t>	</a:t>
                </a:r>
                <a:r>
                  <a:rPr lang="en-US" sz="2000" dirty="0" smtClean="0"/>
                  <a:t>		</a:t>
                </a:r>
              </a:p>
              <a:p>
                <a:pPr lvl="1"/>
                <a:r>
                  <a:rPr lang="en-US" sz="2000" dirty="0" smtClean="0"/>
                  <a:t>Other similarity measures such as Cosine can also be used</a:t>
                </a:r>
              </a:p>
              <a:p>
                <a:pPr lvl="1"/>
                <a:r>
                  <a:rPr lang="en-US" sz="2000" dirty="0" smtClean="0"/>
                  <a:t>Recommend items most similar to the user profile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8295"/>
                <a:ext cx="8229600" cy="4668534"/>
              </a:xfrm>
              <a:blipFill rotWithShape="1">
                <a:blip r:embed="rId3"/>
                <a:stretch>
                  <a:fillRect l="-963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1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79F6-6867-4297-87AC-EE34ADAB565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755650"/>
          </a:xfrm>
        </p:spPr>
        <p:txBody>
          <a:bodyPr/>
          <a:lstStyle/>
          <a:p>
            <a:r>
              <a:rPr lang="en-US" altLang="en-US" sz="3200" dirty="0"/>
              <a:t>Collaborative Recommender Systems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90613"/>
            <a:ext cx="8208963" cy="5040312"/>
          </a:xfrm>
        </p:spPr>
        <p:txBody>
          <a:bodyPr/>
          <a:lstStyle/>
          <a:p>
            <a:r>
              <a:rPr lang="en-US" altLang="en-US" sz="2000"/>
              <a:t>Collaborative filtering recommenders</a:t>
            </a:r>
          </a:p>
          <a:p>
            <a:pPr lvl="1"/>
            <a:r>
              <a:rPr lang="en-US" altLang="en-US" sz="1800"/>
              <a:t>Predictions for unseen (target) items are computed based the other users’ with similar interest scores on items in user </a:t>
            </a:r>
            <a:r>
              <a:rPr lang="en-US" altLang="en-US" sz="1800" i="1"/>
              <a:t>u</a:t>
            </a:r>
            <a:r>
              <a:rPr lang="en-US" altLang="en-US" sz="1800"/>
              <a:t>’s profile</a:t>
            </a:r>
          </a:p>
          <a:p>
            <a:pPr lvl="2"/>
            <a:r>
              <a:rPr lang="en-US" altLang="en-US" sz="1800"/>
              <a:t>i.e. users with similar tastes (aka “nearest neighbors”)</a:t>
            </a:r>
          </a:p>
          <a:p>
            <a:pPr lvl="2"/>
            <a:r>
              <a:rPr lang="en-US" altLang="en-US" sz="1800"/>
              <a:t>requires computing correlations between user u and other users according to interest scores or ratings</a:t>
            </a:r>
          </a:p>
          <a:p>
            <a:pPr lvl="2"/>
            <a:r>
              <a:rPr lang="en-US" altLang="en-US" sz="1800" i="1"/>
              <a:t>k</a:t>
            </a:r>
            <a:r>
              <a:rPr lang="en-US" altLang="en-US" sz="1800"/>
              <a:t>-nearest-neighbor (</a:t>
            </a:r>
            <a:r>
              <a:rPr lang="en-US" altLang="en-US" sz="1800" i="1"/>
              <a:t>k</a:t>
            </a:r>
            <a:r>
              <a:rPr lang="en-US" altLang="en-US" sz="1800"/>
              <a:t>nn) strategy</a:t>
            </a:r>
          </a:p>
          <a:p>
            <a:pPr lvl="1"/>
            <a:endParaRPr lang="en-US" altLang="en-US" sz="1800"/>
          </a:p>
        </p:txBody>
      </p:sp>
      <p:graphicFrame>
        <p:nvGraphicFramePr>
          <p:cNvPr id="182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385888" y="3552825"/>
          <a:ext cx="5678487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Worksheet" r:id="rId4" imgW="4914720" imgH="1964880" progId="Excel.Sheet.8">
                  <p:embed/>
                </p:oleObj>
              </mc:Choice>
              <mc:Fallback>
                <p:oleObj name="Worksheet" r:id="rId4" imgW="4914720" imgH="19648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073" b="39592"/>
                      <a:stretch>
                        <a:fillRect/>
                      </a:stretch>
                    </p:blipFill>
                    <p:spPr bwMode="auto">
                      <a:xfrm>
                        <a:off x="1385888" y="3552825"/>
                        <a:ext cx="5678487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31838" y="5422900"/>
            <a:ext cx="7124700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800" b="1">
                <a:latin typeface="Times New Roman" pitchFamily="18" charset="0"/>
              </a:rPr>
              <a:t>Can we predict Karen’s rating on the unseen item Independence Day?</a:t>
            </a:r>
          </a:p>
        </p:txBody>
      </p:sp>
    </p:spTree>
    <p:extLst>
      <p:ext uri="{BB962C8B-B14F-4D97-AF65-F5344CB8AC3E}">
        <p14:creationId xmlns:p14="http://schemas.microsoft.com/office/powerpoint/2010/main" val="13653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Collaborative Recommender Systems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66AAD-68F7-4622-AC73-E2FE80B72821}" type="slidenum">
              <a:rPr lang="en-US" smtClean="0"/>
              <a:pPr/>
              <a:t>12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76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8" y="2546975"/>
            <a:ext cx="2355980" cy="37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18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80" y="2950916"/>
            <a:ext cx="3437562" cy="27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935760" y="2421293"/>
            <a:ext cx="2993636" cy="3839548"/>
            <a:chOff x="4327187" y="1393130"/>
            <a:chExt cx="2903440" cy="3839270"/>
          </a:xfrm>
        </p:grpSpPr>
        <p:pic>
          <p:nvPicPr>
            <p:cNvPr id="76186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187" y="1831975"/>
              <a:ext cx="2903440" cy="340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contrast="10000"/>
            </a:blip>
            <a:srcRect l="-205" t="698" r="12231" b="76676"/>
            <a:stretch/>
          </p:blipFill>
          <p:spPr bwMode="auto">
            <a:xfrm>
              <a:off x="4327187" y="1393130"/>
              <a:ext cx="2903440" cy="438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33400" y="1240972"/>
            <a:ext cx="8229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900" b="1" dirty="0" smtClean="0">
                <a:solidFill>
                  <a:srgbClr val="10253F"/>
                </a:solidFill>
                <a:latin typeface="+mn-lt"/>
              </a:rPr>
              <a:t>Many examples in real world applications</a:t>
            </a:r>
          </a:p>
          <a:p>
            <a:pPr algn="just"/>
            <a:endParaRPr lang="en-US" sz="1200" b="1" dirty="0">
              <a:solidFill>
                <a:srgbClr val="10253F"/>
              </a:solidFill>
              <a:latin typeface="+mn-lt"/>
            </a:endParaRPr>
          </a:p>
          <a:p>
            <a:pPr algn="just"/>
            <a:r>
              <a:rPr lang="en-US" sz="1900" b="1" dirty="0" smtClean="0">
                <a:solidFill>
                  <a:srgbClr val="10253F"/>
                </a:solidFill>
                <a:latin typeface="+mn-lt"/>
              </a:rPr>
              <a:t>Don’t need a representation for items, but compare user profiles instead</a:t>
            </a:r>
            <a:endParaRPr lang="hu-HU" sz="1900" b="1" dirty="0">
              <a:solidFill>
                <a:srgbClr val="10253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75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ACCE-80E4-492D-BB0A-EE9090FAEA9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857250"/>
          </a:xfrm>
        </p:spPr>
        <p:txBody>
          <a:bodyPr/>
          <a:lstStyle/>
          <a:p>
            <a:r>
              <a:rPr lang="en-US" altLang="en-US" sz="2800"/>
              <a:t>Collaborative Filtering: Measuring Similarities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63650"/>
            <a:ext cx="7924800" cy="4867275"/>
          </a:xfrm>
        </p:spPr>
        <p:txBody>
          <a:bodyPr/>
          <a:lstStyle/>
          <a:p>
            <a:r>
              <a:rPr lang="en-US" altLang="en-US" sz="2400"/>
              <a:t>Pearson Correlation</a:t>
            </a:r>
          </a:p>
          <a:p>
            <a:pPr lvl="1"/>
            <a:r>
              <a:rPr lang="en-US" altLang="en-US" sz="1800"/>
              <a:t>weight by degree of correlation between user U and user J</a:t>
            </a:r>
          </a:p>
          <a:p>
            <a:pPr lvl="1"/>
            <a:endParaRPr lang="en-US" altLang="en-US" sz="1800"/>
          </a:p>
          <a:p>
            <a:pPr lvl="1"/>
            <a:endParaRPr lang="en-US" altLang="en-US" sz="1800"/>
          </a:p>
          <a:p>
            <a:pPr lvl="1"/>
            <a:endParaRPr lang="en-US" altLang="en-US" sz="1800"/>
          </a:p>
          <a:p>
            <a:pPr lvl="1"/>
            <a:endParaRPr lang="en-US" altLang="en-US" sz="1800"/>
          </a:p>
          <a:p>
            <a:pPr lvl="1"/>
            <a:endParaRPr lang="en-US" altLang="en-US" sz="2000"/>
          </a:p>
          <a:p>
            <a:pPr lvl="1"/>
            <a:r>
              <a:rPr lang="en-US" altLang="en-US" sz="1800"/>
              <a:t>1 means very similar, 0 means no correlation, -1 means dissimilar</a:t>
            </a:r>
          </a:p>
          <a:p>
            <a:pPr lvl="1"/>
            <a:endParaRPr lang="en-US" altLang="en-US" sz="1000"/>
          </a:p>
          <a:p>
            <a:pPr lvl="1"/>
            <a:r>
              <a:rPr lang="en-US" altLang="en-US" sz="1800"/>
              <a:t>Works well in case of user ratings (where there is at least a range of 1-5)</a:t>
            </a:r>
          </a:p>
          <a:p>
            <a:pPr lvl="1"/>
            <a:r>
              <a:rPr lang="en-US" altLang="en-US" sz="1800"/>
              <a:t>Not always possible (in some situations we may only have implicit binary values, e.g., whether a user did or did not select a document)</a:t>
            </a:r>
          </a:p>
          <a:p>
            <a:pPr lvl="1"/>
            <a:r>
              <a:rPr lang="en-US" altLang="en-US" sz="1800"/>
              <a:t>Alternatively, a variety of distance or similarity measures can be used</a:t>
            </a:r>
          </a:p>
          <a:p>
            <a:pPr lvl="1"/>
            <a:endParaRPr lang="en-US" altLang="en-US" sz="800"/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4281488" y="2384425"/>
            <a:ext cx="481012" cy="4826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6135688" y="2738438"/>
            <a:ext cx="2035175" cy="5302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400" b="1">
                <a:latin typeface="Times New Roman" pitchFamily="18" charset="0"/>
              </a:rPr>
              <a:t>Average rating of user J</a:t>
            </a:r>
          </a:p>
          <a:p>
            <a:pPr algn="l" eaLnBrk="0" hangingPunct="0"/>
            <a:r>
              <a:rPr lang="en-US" altLang="en-US" sz="1400" b="1">
                <a:latin typeface="Times New Roman" pitchFamily="18" charset="0"/>
              </a:rPr>
              <a:t>on all items.</a:t>
            </a:r>
          </a:p>
        </p:txBody>
      </p:sp>
      <p:cxnSp>
        <p:nvCxnSpPr>
          <p:cNvPr id="186374" name="AutoShape 6"/>
          <p:cNvCxnSpPr>
            <a:cxnSpLocks noChangeShapeType="1"/>
            <a:stCxn id="186373" idx="1"/>
            <a:endCxn id="186372" idx="6"/>
          </p:cNvCxnSpPr>
          <p:nvPr/>
        </p:nvCxnSpPr>
        <p:spPr bwMode="auto">
          <a:xfrm rot="10800000">
            <a:off x="4762500" y="2625725"/>
            <a:ext cx="1373188" cy="377825"/>
          </a:xfrm>
          <a:prstGeom prst="bentConnector3">
            <a:avLst>
              <a:gd name="adj1" fmla="val 49944"/>
            </a:avLst>
          </a:prstGeom>
          <a:noFill/>
          <a:ln w="127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6375" name="Picture 7" descr="pea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427288"/>
            <a:ext cx="3960813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82BE6E-CECB-495C-91ED-9D82EA02F523}" type="slidenum">
              <a:rPr lang="en-US" altLang="en-US" sz="1200" smtClean="0">
                <a:solidFill>
                  <a:schemeClr val="accent2"/>
                </a:solidFill>
              </a:rPr>
              <a:pPr/>
              <a:t>14</a:t>
            </a:fld>
            <a:endParaRPr lang="en-US" altLang="en-US" sz="1400" b="0" smtClean="0"/>
          </a:p>
        </p:txBody>
      </p:sp>
      <p:sp>
        <p:nvSpPr>
          <p:cNvPr id="16388" name="Rectangle 11"/>
          <p:cNvSpPr>
            <a:spLocks noGrp="1" noChangeArrowheads="1"/>
          </p:cNvSpPr>
          <p:nvPr>
            <p:ph type="title"/>
          </p:nvPr>
        </p:nvSpPr>
        <p:spPr>
          <a:xfrm>
            <a:off x="335901" y="381000"/>
            <a:ext cx="8518849" cy="609600"/>
          </a:xfrm>
        </p:spPr>
        <p:txBody>
          <a:bodyPr/>
          <a:lstStyle/>
          <a:p>
            <a:r>
              <a:rPr lang="en-US" altLang="en-US" sz="3200" dirty="0" smtClean="0"/>
              <a:t>Collaborative Filtering: Making Predictions</a:t>
            </a:r>
            <a:endParaRPr lang="en-US" altLang="en-US" sz="3200" dirty="0" smtClean="0">
              <a:solidFill>
                <a:srgbClr val="9933FF"/>
              </a:solidFill>
            </a:endParaRPr>
          </a:p>
        </p:txBody>
      </p:sp>
      <p:sp>
        <p:nvSpPr>
          <p:cNvPr id="16389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73634"/>
            <a:ext cx="8142288" cy="4953000"/>
          </a:xfrm>
        </p:spPr>
        <p:txBody>
          <a:bodyPr/>
          <a:lstStyle/>
          <a:p>
            <a:r>
              <a:rPr lang="en-US" altLang="en-US" sz="1800" dirty="0" smtClean="0"/>
              <a:t>In practice a more sophisticated approach is used to generate the predictions based on the nearest neighbors</a:t>
            </a:r>
          </a:p>
          <a:p>
            <a:r>
              <a:rPr lang="en-US" altLang="en-US" sz="1800" dirty="0" smtClean="0"/>
              <a:t>To generate predictions for a target user </a:t>
            </a:r>
            <a:r>
              <a:rPr lang="en-US" altLang="en-US" sz="1800" i="1" dirty="0" smtClean="0"/>
              <a:t>a</a:t>
            </a:r>
            <a:r>
              <a:rPr lang="en-US" altLang="en-US" sz="1800" dirty="0" smtClean="0"/>
              <a:t> on an item </a:t>
            </a:r>
            <a:r>
              <a:rPr lang="en-US" altLang="en-US" sz="1800" i="1" dirty="0" smtClean="0"/>
              <a:t>i</a:t>
            </a:r>
            <a:r>
              <a:rPr lang="en-US" altLang="en-US" sz="1800" dirty="0" smtClean="0"/>
              <a:t>:</a:t>
            </a:r>
          </a:p>
          <a:p>
            <a:endParaRPr lang="en-US" altLang="en-US" sz="1800" dirty="0" smtClean="0"/>
          </a:p>
          <a:p>
            <a:endParaRPr lang="en-US" altLang="en-US" sz="1800" dirty="0" smtClean="0"/>
          </a:p>
          <a:p>
            <a:endParaRPr lang="en-US" altLang="en-US" sz="1800" dirty="0" smtClean="0"/>
          </a:p>
          <a:p>
            <a:endParaRPr lang="en-US" altLang="en-US" sz="1800" dirty="0" smtClean="0"/>
          </a:p>
          <a:p>
            <a:endParaRPr lang="en-US" altLang="en-US" sz="1800" dirty="0" smtClean="0"/>
          </a:p>
          <a:p>
            <a:pPr lvl="1"/>
            <a:r>
              <a:rPr lang="en-US" altLang="en-US" sz="1600" i="1" dirty="0"/>
              <a:t> </a:t>
            </a:r>
            <a:r>
              <a:rPr lang="en-US" altLang="en-US" sz="1600" i="1" dirty="0" smtClean="0"/>
              <a:t> </a:t>
            </a:r>
            <a:r>
              <a:rPr lang="en-US" altLang="en-US" sz="1600" i="1" baseline="-25000" dirty="0" smtClean="0"/>
              <a:t>  </a:t>
            </a:r>
            <a:r>
              <a:rPr lang="en-US" altLang="en-US" sz="1600" dirty="0" smtClean="0"/>
              <a:t>= mean rating for user </a:t>
            </a:r>
            <a:r>
              <a:rPr lang="en-US" altLang="en-US" sz="1600" i="1" dirty="0" smtClean="0"/>
              <a:t>a</a:t>
            </a:r>
          </a:p>
          <a:p>
            <a:pPr lvl="1"/>
            <a:r>
              <a:rPr lang="en-US" altLang="en-US" sz="1600" i="1" dirty="0" smtClean="0"/>
              <a:t>u</a:t>
            </a:r>
            <a:r>
              <a:rPr lang="en-US" altLang="en-US" sz="1600" i="1" baseline="-25000" dirty="0" smtClean="0"/>
              <a:t>1</a:t>
            </a:r>
            <a:r>
              <a:rPr lang="en-US" altLang="en-US" sz="1600" i="1" dirty="0" smtClean="0"/>
              <a:t>, …, </a:t>
            </a:r>
            <a:r>
              <a:rPr lang="en-US" altLang="en-US" sz="1600" i="1" dirty="0" err="1" smtClean="0"/>
              <a:t>u</a:t>
            </a:r>
            <a:r>
              <a:rPr lang="en-US" altLang="en-US" sz="1600" i="1" baseline="-25000" dirty="0" err="1" smtClean="0"/>
              <a:t>k</a:t>
            </a:r>
            <a:r>
              <a:rPr lang="en-US" altLang="en-US" sz="1600" i="1" dirty="0" smtClean="0"/>
              <a:t> </a:t>
            </a:r>
            <a:r>
              <a:rPr lang="en-US" altLang="en-US" sz="1600" dirty="0" smtClean="0"/>
              <a:t>are the </a:t>
            </a:r>
            <a:r>
              <a:rPr lang="en-US" altLang="en-US" sz="1600" i="1" dirty="0" smtClean="0"/>
              <a:t>k</a:t>
            </a:r>
            <a:r>
              <a:rPr lang="en-US" altLang="en-US" sz="1600" dirty="0" smtClean="0"/>
              <a:t>-nearest-neighbors to</a:t>
            </a:r>
            <a:r>
              <a:rPr lang="en-US" altLang="en-US" sz="1600" i="1" dirty="0" smtClean="0"/>
              <a:t> a</a:t>
            </a:r>
          </a:p>
          <a:p>
            <a:pPr lvl="1"/>
            <a:r>
              <a:rPr lang="en-US" altLang="en-US" sz="1600" i="1" dirty="0" err="1" smtClean="0"/>
              <a:t>r</a:t>
            </a:r>
            <a:r>
              <a:rPr lang="en-US" altLang="en-US" sz="1600" i="1" baseline="-25000" dirty="0" err="1" smtClean="0"/>
              <a:t>u,i</a:t>
            </a:r>
            <a:r>
              <a:rPr lang="en-US" altLang="en-US" sz="1600" dirty="0" smtClean="0"/>
              <a:t> = rating of user u on item </a:t>
            </a:r>
            <a:r>
              <a:rPr lang="en-US" altLang="en-US" sz="1600" i="1" dirty="0" smtClean="0"/>
              <a:t>I</a:t>
            </a:r>
          </a:p>
          <a:p>
            <a:pPr lvl="1"/>
            <a:r>
              <a:rPr lang="en-US" altLang="en-US" sz="1600" i="1" dirty="0" err="1" smtClean="0"/>
              <a:t>sim</a:t>
            </a:r>
            <a:r>
              <a:rPr lang="en-US" altLang="en-US" sz="1600" dirty="0" smtClean="0"/>
              <a:t>(</a:t>
            </a:r>
            <a:r>
              <a:rPr lang="en-US" altLang="en-US" sz="1600" i="1" dirty="0" err="1" smtClean="0"/>
              <a:t>a,u</a:t>
            </a:r>
            <a:r>
              <a:rPr lang="en-US" altLang="en-US" sz="1600" dirty="0" smtClean="0"/>
              <a:t>)</a:t>
            </a:r>
            <a:r>
              <a:rPr lang="en-US" altLang="en-US" sz="1600" i="1" dirty="0" smtClean="0"/>
              <a:t> = </a:t>
            </a:r>
            <a:r>
              <a:rPr lang="en-US" altLang="en-US" sz="1600" dirty="0" smtClean="0"/>
              <a:t>Pearson correlation between</a:t>
            </a:r>
            <a:r>
              <a:rPr lang="en-US" altLang="en-US" sz="1600" i="1" dirty="0" smtClean="0"/>
              <a:t> a </a:t>
            </a:r>
            <a:r>
              <a:rPr lang="en-US" altLang="en-US" sz="1600" dirty="0" smtClean="0"/>
              <a:t>and </a:t>
            </a:r>
            <a:r>
              <a:rPr lang="en-US" altLang="en-US" sz="1600" i="1" dirty="0" smtClean="0"/>
              <a:t>u</a:t>
            </a:r>
          </a:p>
          <a:p>
            <a:pPr lvl="1"/>
            <a:endParaRPr lang="en-US" altLang="en-US" sz="1600" i="1" dirty="0" smtClean="0"/>
          </a:p>
          <a:p>
            <a:r>
              <a:rPr lang="en-US" altLang="en-US" sz="2000" dirty="0" smtClean="0"/>
              <a:t>This is a weighted average of deviations from the neighbors’ mean ratings (and closer neighbors count more)</a:t>
            </a:r>
            <a:endParaRPr lang="en-US" altLang="en-US" sz="1800" dirty="0" smtClean="0"/>
          </a:p>
        </p:txBody>
      </p:sp>
      <p:graphicFrame>
        <p:nvGraphicFramePr>
          <p:cNvPr id="16386" name="Object 1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981733"/>
              </p:ext>
            </p:extLst>
          </p:nvPr>
        </p:nvGraphicFramePr>
        <p:xfrm>
          <a:off x="2110986" y="2523800"/>
          <a:ext cx="45259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4" imgW="2171700" imgH="558800" progId="Equation.3">
                  <p:embed/>
                </p:oleObj>
              </mc:Choice>
              <mc:Fallback>
                <p:oleObj name="Equation" r:id="rId4" imgW="21717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986" y="2523800"/>
                        <a:ext cx="4525963" cy="1165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96831871"/>
              </p:ext>
            </p:extLst>
          </p:nvPr>
        </p:nvGraphicFramePr>
        <p:xfrm>
          <a:off x="1254093" y="3833683"/>
          <a:ext cx="212478" cy="34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6" imgW="139680" imgH="228600" progId="Equation.3">
                  <p:embed/>
                </p:oleObj>
              </mc:Choice>
              <mc:Fallback>
                <p:oleObj name="Equation" r:id="rId6" imgW="13968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093" y="3833683"/>
                        <a:ext cx="212478" cy="3464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9507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0F035A-3AB4-494A-B3F6-DF67987A296A}" type="slidenum">
              <a:rPr lang="en-US" altLang="en-US" sz="1200" smtClean="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b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Example: User-Based Collaborative Filtering</a:t>
            </a:r>
          </a:p>
        </p:txBody>
      </p:sp>
      <p:graphicFrame>
        <p:nvGraphicFramePr>
          <p:cNvPr id="2355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94360466"/>
              </p:ext>
            </p:extLst>
          </p:nvPr>
        </p:nvGraphicFramePr>
        <p:xfrm>
          <a:off x="1054100" y="1674103"/>
          <a:ext cx="5870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Worksheet" r:id="rId4" imgW="4914720" imgH="1964880" progId="Excel.Sheet.8">
                  <p:embed/>
                </p:oleObj>
              </mc:Choice>
              <mc:Fallback>
                <p:oleObj name="Worksheet" r:id="rId4" imgW="4914720" imgH="196488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680"/>
                      <a:stretch>
                        <a:fillRect/>
                      </a:stretch>
                    </p:blipFill>
                    <p:spPr bwMode="auto">
                      <a:xfrm>
                        <a:off x="1054100" y="1674103"/>
                        <a:ext cx="5870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31670508"/>
              </p:ext>
            </p:extLst>
          </p:nvPr>
        </p:nvGraphicFramePr>
        <p:xfrm>
          <a:off x="6045200" y="1667753"/>
          <a:ext cx="1935163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Worksheet" r:id="rId6" imgW="4914720" imgH="1964880" progId="Excel.Sheet.8">
                  <p:embed/>
                </p:oleObj>
              </mc:Choice>
              <mc:Fallback>
                <p:oleObj name="Worksheet" r:id="rId6" imgW="4914720" imgH="196488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001" r="-15929" b="57652"/>
                      <a:stretch>
                        <a:fillRect/>
                      </a:stretch>
                    </p:blipFill>
                    <p:spPr bwMode="auto">
                      <a:xfrm>
                        <a:off x="6045200" y="1667753"/>
                        <a:ext cx="1935163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092825" y="2913940"/>
            <a:ext cx="965200" cy="658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0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644650" y="3471153"/>
            <a:ext cx="933450" cy="204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charset="0"/>
              </a:rPr>
              <a:t>prediction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761163" y="3666415"/>
            <a:ext cx="2049462" cy="3460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latin typeface="Arial" charset="0"/>
              </a:rPr>
              <a:t>Correlation to Karen</a:t>
            </a: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 flipH="1" flipV="1">
            <a:off x="6657975" y="2780590"/>
            <a:ext cx="1098550" cy="8731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3389313" y="3821990"/>
            <a:ext cx="2646362" cy="835025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latin typeface="Arial" charset="0"/>
              </a:rPr>
              <a:t>Predictions for Karen on Indep. Day based on the K nearest neighbors</a:t>
            </a:r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 flipH="1" flipV="1">
            <a:off x="2589213" y="3993440"/>
            <a:ext cx="792162" cy="2778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530" y="1394723"/>
            <a:ext cx="8229600" cy="4772812"/>
          </a:xfrm>
        </p:spPr>
        <p:txBody>
          <a:bodyPr/>
          <a:lstStyle/>
          <a:p>
            <a:r>
              <a:rPr lang="en-US" altLang="en-US" sz="2400" dirty="0" smtClean="0"/>
              <a:t>Build a content-based recommender for</a:t>
            </a:r>
          </a:p>
          <a:p>
            <a:pPr lvl="1"/>
            <a:r>
              <a:rPr lang="en-US" altLang="en-US" sz="2000" dirty="0" smtClean="0"/>
              <a:t>News stories (requires basic text processing and indexing of documents)</a:t>
            </a:r>
          </a:p>
          <a:p>
            <a:pPr lvl="1"/>
            <a:r>
              <a:rPr lang="en-US" altLang="en-US" sz="2000" dirty="0" smtClean="0"/>
              <a:t>Blog posts, tweets</a:t>
            </a:r>
          </a:p>
          <a:p>
            <a:pPr lvl="1"/>
            <a:r>
              <a:rPr lang="en-US" altLang="en-US" sz="2000" dirty="0" smtClean="0"/>
              <a:t>Music (based on features such as genre, artist, etc.)</a:t>
            </a:r>
          </a:p>
          <a:p>
            <a:r>
              <a:rPr lang="en-US" altLang="en-US" sz="2400" dirty="0" smtClean="0"/>
              <a:t>Build a collaborative or social recommender</a:t>
            </a:r>
          </a:p>
          <a:p>
            <a:pPr lvl="1"/>
            <a:r>
              <a:rPr lang="en-US" altLang="en-US" sz="2000" dirty="0" smtClean="0"/>
              <a:t>Movies (using movie ratings), e.g., movielens.org</a:t>
            </a:r>
          </a:p>
          <a:p>
            <a:pPr lvl="1"/>
            <a:r>
              <a:rPr lang="en-US" altLang="en-US" sz="2000" dirty="0" smtClean="0"/>
              <a:t>Music, e.g., pandora.com, last.fm</a:t>
            </a:r>
          </a:p>
          <a:p>
            <a:pPr lvl="2"/>
            <a:r>
              <a:rPr lang="en-US" altLang="en-US" sz="1800" dirty="0" smtClean="0"/>
              <a:t>Recommend songs or albums based on collaborative ratings, tags, etc.</a:t>
            </a:r>
          </a:p>
          <a:p>
            <a:pPr lvl="2"/>
            <a:r>
              <a:rPr lang="en-US" altLang="en-US" sz="1800" dirty="0" smtClean="0"/>
              <a:t>recommend whole playlists based on playlists from other users</a:t>
            </a:r>
          </a:p>
          <a:p>
            <a:pPr lvl="1"/>
            <a:r>
              <a:rPr lang="en-US" altLang="en-US" sz="2000" dirty="0" smtClean="0"/>
              <a:t>Recommend users (other raters, friends, followers, etc.), based similar interests</a:t>
            </a: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27825" y="6305550"/>
            <a:ext cx="2133600" cy="311150"/>
          </a:xfrm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D4C3B4-4EE3-4579-BC7B-B4F1FEDC3A8D}" type="slidenum">
              <a:rPr lang="en-US" altLang="en-US" sz="1200" b="0" smtClean="0"/>
              <a:pPr/>
              <a:t>16</a:t>
            </a:fld>
            <a:endParaRPr lang="en-US" altLang="en-US" sz="1200" b="0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Possible Interesting Project Ideas</a:t>
            </a:r>
          </a:p>
        </p:txBody>
      </p:sp>
    </p:spTree>
    <p:extLst>
      <p:ext uri="{BB962C8B-B14F-4D97-AF65-F5344CB8AC3E}">
        <p14:creationId xmlns:p14="http://schemas.microsoft.com/office/powerpoint/2010/main" val="4903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400" y="950913"/>
            <a:ext cx="7772400" cy="2532062"/>
          </a:xfrm>
        </p:spPr>
        <p:txBody>
          <a:bodyPr/>
          <a:lstStyle/>
          <a:p>
            <a:r>
              <a:rPr lang="en-US" altLang="en-US" sz="4000" dirty="0" smtClean="0"/>
              <a:t>Prediction Modeling for Personalization &amp; Recommender Systems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424238" y="4295775"/>
            <a:ext cx="2386012" cy="708025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/>
              <a:t>Bamshad Mobasher</a:t>
            </a:r>
          </a:p>
          <a:p>
            <a:pPr algn="ctr"/>
            <a:r>
              <a:rPr lang="en-US" altLang="en-US" sz="2000" b="1"/>
              <a:t>DePaul University</a:t>
            </a:r>
            <a:endParaRPr lang="en-US" altLang="en-US" sz="2000" b="1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02BD2A-CDE6-4391-9194-C281A1CC0313}" type="slidenum">
              <a:rPr lang="en-US" altLang="en-US" sz="1200" smtClean="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b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Prediction?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2225"/>
            <a:ext cx="8229600" cy="4803775"/>
          </a:xfrm>
        </p:spPr>
        <p:txBody>
          <a:bodyPr/>
          <a:lstStyle/>
          <a:p>
            <a:r>
              <a:rPr lang="en-US" altLang="en-US" dirty="0" smtClean="0"/>
              <a:t>Prediction is similar to classification</a:t>
            </a:r>
          </a:p>
          <a:p>
            <a:pPr lvl="1"/>
            <a:r>
              <a:rPr lang="en-US" altLang="en-US" dirty="0" smtClean="0"/>
              <a:t>First, construct a model</a:t>
            </a:r>
          </a:p>
          <a:p>
            <a:pPr lvl="1"/>
            <a:r>
              <a:rPr lang="en-US" altLang="en-US" dirty="0" smtClean="0"/>
              <a:t>Second, use model to predict unknown value</a:t>
            </a:r>
          </a:p>
          <a:p>
            <a:r>
              <a:rPr lang="en-US" altLang="en-US" dirty="0" smtClean="0"/>
              <a:t>Prediction is different from classification</a:t>
            </a:r>
          </a:p>
          <a:p>
            <a:pPr lvl="1"/>
            <a:r>
              <a:rPr lang="en-US" altLang="en-US" dirty="0" smtClean="0"/>
              <a:t>Classification refers to predicting categorical class label (e.g., “yes”, “no”)</a:t>
            </a:r>
          </a:p>
          <a:p>
            <a:pPr lvl="1"/>
            <a:r>
              <a:rPr lang="en-US" altLang="en-US" dirty="0" smtClean="0"/>
              <a:t>Prediction models are used to predict values of a numeric target attribute</a:t>
            </a:r>
          </a:p>
          <a:p>
            <a:pPr lvl="2"/>
            <a:r>
              <a:rPr lang="en-US" altLang="en-US" dirty="0" smtClean="0"/>
              <a:t>They can be thought of as continuous-valued functions</a:t>
            </a:r>
          </a:p>
          <a:p>
            <a:r>
              <a:rPr lang="en-US" altLang="en-US" sz="2400" dirty="0" smtClean="0"/>
              <a:t>Major method for prediction is regression</a:t>
            </a:r>
          </a:p>
          <a:p>
            <a:pPr lvl="1"/>
            <a:r>
              <a:rPr lang="en-US" altLang="en-US" dirty="0" smtClean="0"/>
              <a:t>Linear and multiple regression</a:t>
            </a:r>
          </a:p>
          <a:p>
            <a:pPr lvl="1"/>
            <a:r>
              <a:rPr lang="en-US" altLang="en-US" dirty="0" smtClean="0"/>
              <a:t>Non-linear regression</a:t>
            </a:r>
          </a:p>
          <a:p>
            <a:pPr lvl="1"/>
            <a:r>
              <a:rPr lang="en-US" altLang="en-US" i="1" dirty="0" smtClean="0"/>
              <a:t>K</a:t>
            </a:r>
            <a:r>
              <a:rPr lang="en-US" altLang="en-US" dirty="0" smtClean="0"/>
              <a:t>-Nearest-Neighbor</a:t>
            </a:r>
          </a:p>
          <a:p>
            <a:r>
              <a:rPr lang="en-US" altLang="en-US" sz="2400" dirty="0" smtClean="0"/>
              <a:t>Most common application domains:</a:t>
            </a:r>
          </a:p>
          <a:p>
            <a:pPr lvl="1"/>
            <a:r>
              <a:rPr lang="en-US" altLang="en-US" sz="2000" b="1" dirty="0" smtClean="0">
                <a:solidFill>
                  <a:srgbClr val="C00000"/>
                </a:solidFill>
              </a:rPr>
              <a:t>Personalization &amp; recommender systems</a:t>
            </a:r>
            <a:r>
              <a:rPr lang="en-US" altLang="en-US" dirty="0" smtClean="0"/>
              <a:t>, credit scoring, predict customer loyalty, etc.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1BFD6-FA4C-4C5A-B1AD-2CB194A1F16D}" type="slidenum">
              <a:rPr lang="en-US"/>
              <a:pPr/>
              <a:t>3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817562"/>
          </a:xfrm>
        </p:spPr>
        <p:txBody>
          <a:bodyPr/>
          <a:lstStyle/>
          <a:p>
            <a:r>
              <a:rPr lang="en-US" dirty="0" smtClean="0"/>
              <a:t>Personalization</a:t>
            </a:r>
            <a:endParaRPr 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219200"/>
            <a:ext cx="8720138" cy="5002213"/>
          </a:xfrm>
        </p:spPr>
        <p:txBody>
          <a:bodyPr/>
          <a:lstStyle/>
          <a:p>
            <a:r>
              <a:rPr lang="en-US" sz="2400" b="1" dirty="0"/>
              <a:t>The </a:t>
            </a:r>
            <a:r>
              <a:rPr lang="en-US" sz="2400" b="1" dirty="0" smtClean="0"/>
              <a:t>Problem</a:t>
            </a:r>
            <a:endParaRPr lang="en-US" sz="2400" b="1" dirty="0"/>
          </a:p>
          <a:p>
            <a:pPr lvl="1"/>
            <a:r>
              <a:rPr lang="en-US" sz="2000" dirty="0"/>
              <a:t>Dynamically serve customized content </a:t>
            </a:r>
            <a:r>
              <a:rPr lang="en-US" sz="2000" dirty="0" smtClean="0"/>
              <a:t>(books, movies, pages</a:t>
            </a:r>
            <a:r>
              <a:rPr lang="en-US" sz="2000" dirty="0"/>
              <a:t>, products, </a:t>
            </a:r>
            <a:r>
              <a:rPr lang="en-US" sz="2000" dirty="0" smtClean="0"/>
              <a:t>tags, </a:t>
            </a:r>
            <a:r>
              <a:rPr lang="en-US" sz="2000" dirty="0"/>
              <a:t>etc.) to users based on their profiles, preferences, or expected interests</a:t>
            </a:r>
          </a:p>
          <a:p>
            <a:endParaRPr lang="en-US" sz="800" b="1" dirty="0"/>
          </a:p>
          <a:p>
            <a:r>
              <a:rPr lang="en-US" sz="2400" b="1" dirty="0" smtClean="0"/>
              <a:t>Why we need it?</a:t>
            </a:r>
          </a:p>
          <a:p>
            <a:pPr lvl="1"/>
            <a:r>
              <a:rPr lang="en-US" sz="2000" dirty="0" smtClean="0"/>
              <a:t>Information spaces are becoming much more complex for user to navigate (huge online repositories, social networks, mobile applications, blogs, ….)</a:t>
            </a:r>
          </a:p>
          <a:p>
            <a:pPr lvl="1"/>
            <a:r>
              <a:rPr lang="en-US" sz="2000" dirty="0" smtClean="0"/>
              <a:t>For businesses: need to grow customer loyalty / increase sales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Industry Research: successful online retailers are generating as much as 35% of their business from recommendations</a:t>
            </a:r>
          </a:p>
          <a:p>
            <a:pPr lvl="1"/>
            <a:endParaRPr lang="en-US" sz="800" dirty="0">
              <a:solidFill>
                <a:schemeClr val="tx2"/>
              </a:solidFill>
              <a:cs typeface="Arial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Recommender Systems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  <a:sym typeface="Wingdings" panose="05000000000000000000" pitchFamily="2" charset="2"/>
              </a:rPr>
              <a:t> the most common type of personalization systems</a:t>
            </a:r>
            <a:endParaRPr lang="en-US" sz="2400" dirty="0" smtClean="0"/>
          </a:p>
          <a:p>
            <a:pPr lvl="1"/>
            <a:endParaRPr lang="en-US" sz="20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98251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2B976-5823-4B79-A210-A11EF0799A5D}" type="slidenum">
              <a:rPr lang="en-US" altLang="en-US"/>
              <a:pPr/>
              <a:t>4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altLang="en-US" sz="3200" dirty="0" smtClean="0"/>
              <a:t>Recommender Systems: </a:t>
            </a:r>
            <a:br>
              <a:rPr lang="en-US" altLang="en-US" sz="3200" dirty="0" smtClean="0"/>
            </a:br>
            <a:r>
              <a:rPr lang="en-US" altLang="en-US" sz="3200" dirty="0" smtClean="0"/>
              <a:t>Common Approaches</a:t>
            </a:r>
            <a:endParaRPr lang="en-US" altLang="en-US" sz="3200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55"/>
            <a:ext cx="8229600" cy="4688541"/>
          </a:xfrm>
        </p:spPr>
        <p:txBody>
          <a:bodyPr/>
          <a:lstStyle/>
          <a:p>
            <a:r>
              <a:rPr lang="en-US" altLang="en-US" sz="2400" dirty="0"/>
              <a:t>Collaborative Filtering</a:t>
            </a:r>
          </a:p>
          <a:p>
            <a:pPr lvl="1"/>
            <a:r>
              <a:rPr lang="en-US" altLang="en-US" sz="1800" dirty="0"/>
              <a:t>Give recommendations to a user based on preferences of “similar” users</a:t>
            </a:r>
          </a:p>
          <a:p>
            <a:pPr lvl="1"/>
            <a:r>
              <a:rPr lang="en-US" altLang="en-US" sz="1800" dirty="0"/>
              <a:t>Preferences on items may be explicit or </a:t>
            </a:r>
            <a:r>
              <a:rPr lang="en-US" altLang="en-US" sz="1800" dirty="0" smtClean="0"/>
              <a:t>implicit</a:t>
            </a:r>
          </a:p>
          <a:p>
            <a:pPr lvl="1"/>
            <a:r>
              <a:rPr lang="en-US" altLang="en-US" sz="1800" dirty="0" smtClean="0"/>
              <a:t>Includes recommendation based on social / collaborative content</a:t>
            </a:r>
          </a:p>
          <a:p>
            <a:pPr lvl="1"/>
            <a:endParaRPr lang="en-US" altLang="en-US" sz="1800" dirty="0"/>
          </a:p>
          <a:p>
            <a:r>
              <a:rPr lang="en-US" altLang="en-US" sz="2400" dirty="0"/>
              <a:t>Content-Based Filtering</a:t>
            </a:r>
          </a:p>
          <a:p>
            <a:pPr lvl="1"/>
            <a:r>
              <a:rPr lang="en-US" altLang="en-US" sz="1800" dirty="0"/>
              <a:t>Give recommendations to a user based on items with “similar” content in the user’s profile</a:t>
            </a:r>
          </a:p>
          <a:p>
            <a:endParaRPr lang="en-US" altLang="en-US" sz="2200" dirty="0" smtClean="0">
              <a:sym typeface="Wingdings" pitchFamily="2" charset="2"/>
            </a:endParaRPr>
          </a:p>
          <a:p>
            <a:r>
              <a:rPr lang="en-US" altLang="en-US" sz="2400" dirty="0" smtClean="0">
                <a:sym typeface="Wingdings" pitchFamily="2" charset="2"/>
              </a:rPr>
              <a:t>Hybrid Approaches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23259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5E7E3-4180-4DD4-AFD8-D8CCE59F31B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796925"/>
          </a:xfrm>
        </p:spPr>
        <p:txBody>
          <a:bodyPr/>
          <a:lstStyle/>
          <a:p>
            <a:r>
              <a:rPr lang="en-US" altLang="en-US" dirty="0"/>
              <a:t>The Recommendation Task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4450"/>
            <a:ext cx="8229600" cy="4816475"/>
          </a:xfrm>
        </p:spPr>
        <p:txBody>
          <a:bodyPr/>
          <a:lstStyle/>
          <a:p>
            <a:r>
              <a:rPr lang="en-US" altLang="en-US" sz="2400"/>
              <a:t>Basic formulation as a prediction problem</a:t>
            </a:r>
          </a:p>
          <a:p>
            <a:endParaRPr lang="en-US" altLang="en-US" sz="2400"/>
          </a:p>
          <a:p>
            <a:endParaRPr lang="en-US" altLang="en-US" sz="2700"/>
          </a:p>
          <a:p>
            <a:endParaRPr lang="en-US" altLang="en-US" sz="2700"/>
          </a:p>
          <a:p>
            <a:endParaRPr lang="en-US" altLang="en-US" sz="2700"/>
          </a:p>
          <a:p>
            <a:r>
              <a:rPr lang="en-US" altLang="en-US" sz="2400"/>
              <a:t>Typically, the profile </a:t>
            </a:r>
            <a:r>
              <a:rPr lang="en-US" altLang="en-US" sz="2400" i="1"/>
              <a:t>P</a:t>
            </a:r>
            <a:r>
              <a:rPr lang="en-US" altLang="en-US" sz="2400" i="1" baseline="-25000"/>
              <a:t>u</a:t>
            </a:r>
            <a:r>
              <a:rPr lang="en-US" altLang="en-US" sz="2400"/>
              <a:t> contains preference scores by </a:t>
            </a:r>
            <a:r>
              <a:rPr lang="en-US" altLang="en-US" sz="2400" i="1"/>
              <a:t>u</a:t>
            </a:r>
            <a:r>
              <a:rPr lang="en-US" altLang="en-US" sz="2400"/>
              <a:t> on some other items, {</a:t>
            </a:r>
            <a:r>
              <a:rPr lang="en-US" altLang="en-US" sz="2400" i="1"/>
              <a:t>i</a:t>
            </a:r>
            <a:r>
              <a:rPr lang="en-US" altLang="en-US" sz="2400" i="1" baseline="-25000"/>
              <a:t>1</a:t>
            </a:r>
            <a:r>
              <a:rPr lang="en-US" altLang="en-US" sz="2400"/>
              <a:t>, …, </a:t>
            </a:r>
            <a:r>
              <a:rPr lang="en-US" altLang="en-US" sz="2400" i="1"/>
              <a:t>i</a:t>
            </a:r>
            <a:r>
              <a:rPr lang="en-US" altLang="en-US" sz="2400" i="1" baseline="-25000"/>
              <a:t>k</a:t>
            </a:r>
            <a:r>
              <a:rPr lang="en-US" altLang="en-US" sz="2400"/>
              <a:t>} different from </a:t>
            </a:r>
            <a:r>
              <a:rPr lang="en-US" altLang="en-US" sz="2400" i="1"/>
              <a:t>i</a:t>
            </a:r>
            <a:r>
              <a:rPr lang="en-US" altLang="en-US" sz="2400" i="1" baseline="-25000"/>
              <a:t>t</a:t>
            </a:r>
          </a:p>
          <a:p>
            <a:pPr lvl="1"/>
            <a:r>
              <a:rPr lang="en-US" altLang="en-US" sz="2000"/>
              <a:t>preference scores on </a:t>
            </a:r>
            <a:r>
              <a:rPr lang="en-US" altLang="en-US" sz="2000" i="1"/>
              <a:t>i</a:t>
            </a:r>
            <a:r>
              <a:rPr lang="en-US" altLang="en-US" sz="2000" i="1" baseline="-25000"/>
              <a:t>1</a:t>
            </a:r>
            <a:r>
              <a:rPr lang="en-US" altLang="en-US" sz="2000"/>
              <a:t>, …, </a:t>
            </a:r>
            <a:r>
              <a:rPr lang="en-US" altLang="en-US" sz="2000" i="1"/>
              <a:t>i</a:t>
            </a:r>
            <a:r>
              <a:rPr lang="en-US" altLang="en-US" sz="2000" i="1" baseline="-25000"/>
              <a:t>k</a:t>
            </a:r>
            <a:r>
              <a:rPr lang="en-US" altLang="en-US" sz="2000"/>
              <a:t> may have been obtained explicitly (e.g., movie ratings) or implicitly (e.g., time spent on a product page or a news article)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033463" y="2239963"/>
            <a:ext cx="7021512" cy="8318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400"/>
              <a:t>Given a </a:t>
            </a:r>
            <a:r>
              <a:rPr lang="en-US" altLang="en-US" sz="2400">
                <a:solidFill>
                  <a:srgbClr val="CC0000"/>
                </a:solidFill>
              </a:rPr>
              <a:t>profile</a:t>
            </a:r>
            <a:r>
              <a:rPr lang="en-US" altLang="en-US" sz="2400"/>
              <a:t> </a:t>
            </a:r>
            <a:r>
              <a:rPr lang="en-US" altLang="en-US" sz="2400" b="1" i="1"/>
              <a:t>P</a:t>
            </a:r>
            <a:r>
              <a:rPr lang="en-US" altLang="en-US" sz="2400" b="1" i="1" baseline="-25000"/>
              <a:t>u</a:t>
            </a:r>
            <a:r>
              <a:rPr lang="en-US" altLang="en-US" sz="2400"/>
              <a:t> for a user </a:t>
            </a:r>
            <a:r>
              <a:rPr lang="en-US" altLang="en-US" sz="2400" b="1" i="1"/>
              <a:t>u</a:t>
            </a:r>
            <a:r>
              <a:rPr lang="en-US" altLang="en-US" sz="2400"/>
              <a:t>, and a </a:t>
            </a:r>
            <a:r>
              <a:rPr lang="en-US" altLang="en-US" sz="2400">
                <a:solidFill>
                  <a:srgbClr val="CC0000"/>
                </a:solidFill>
              </a:rPr>
              <a:t>target item</a:t>
            </a:r>
            <a:r>
              <a:rPr lang="en-US" altLang="en-US" sz="2400"/>
              <a:t> </a:t>
            </a:r>
            <a:r>
              <a:rPr lang="en-US" altLang="en-US" sz="2400" b="1" i="1"/>
              <a:t>i</a:t>
            </a:r>
            <a:r>
              <a:rPr lang="en-US" altLang="en-US" sz="2400" b="1" i="1" baseline="-25000"/>
              <a:t>t</a:t>
            </a:r>
            <a:r>
              <a:rPr lang="en-US" altLang="en-US" sz="2400"/>
              <a:t>, predict the </a:t>
            </a:r>
            <a:r>
              <a:rPr lang="en-US" altLang="en-US" sz="2400">
                <a:solidFill>
                  <a:srgbClr val="CC0000"/>
                </a:solidFill>
              </a:rPr>
              <a:t>preference score</a:t>
            </a:r>
            <a:r>
              <a:rPr lang="en-US" altLang="en-US" sz="2400"/>
              <a:t> of user </a:t>
            </a:r>
            <a:r>
              <a:rPr lang="en-US" altLang="en-US" sz="2400" b="1" i="1"/>
              <a:t>u</a:t>
            </a:r>
            <a:r>
              <a:rPr lang="en-US" altLang="en-US" sz="2400"/>
              <a:t> on item </a:t>
            </a:r>
            <a:r>
              <a:rPr lang="en-US" altLang="en-US" sz="2400" b="1" i="1"/>
              <a:t>i</a:t>
            </a:r>
            <a:r>
              <a:rPr lang="en-US" altLang="en-US" sz="2400" b="1" i="1" baseline="-2500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088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2C68DA-0DED-477A-ADDF-0A27636F87C8}" type="slidenum">
              <a:rPr lang="en-US" altLang="en-US" sz="1200" smtClean="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 b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Example: Recommender Systems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 smtClean="0"/>
              <a:t>Content-based recommenders</a:t>
            </a:r>
          </a:p>
          <a:p>
            <a:pPr lvl="1"/>
            <a:r>
              <a:rPr lang="en-US" altLang="en-US" sz="2000" smtClean="0"/>
              <a:t>Predictions for unseen (target) items are computed based on their similarity (in terms of content) to items in the user profile.</a:t>
            </a:r>
          </a:p>
          <a:p>
            <a:pPr lvl="1"/>
            <a:r>
              <a:rPr lang="en-US" altLang="en-US" sz="2000" smtClean="0"/>
              <a:t>E.g., user profile </a:t>
            </a:r>
            <a:r>
              <a:rPr lang="en-US" altLang="en-US" sz="2000" b="1" i="1" smtClean="0"/>
              <a:t>P</a:t>
            </a:r>
            <a:r>
              <a:rPr lang="en-US" altLang="en-US" sz="2000" b="1" i="1" baseline="-25000" smtClean="0"/>
              <a:t>u</a:t>
            </a:r>
            <a:r>
              <a:rPr lang="en-US" altLang="en-US" sz="2000" smtClean="0"/>
              <a:t> contains</a:t>
            </a:r>
          </a:p>
          <a:p>
            <a:pPr lvl="1"/>
            <a:endParaRPr lang="en-US" altLang="en-US" sz="2000" smtClean="0"/>
          </a:p>
          <a:p>
            <a:pPr lvl="1"/>
            <a:endParaRPr lang="en-US" altLang="en-US" sz="2000" smtClean="0"/>
          </a:p>
          <a:p>
            <a:pPr lvl="1"/>
            <a:endParaRPr lang="en-US" altLang="en-US" sz="2000" smtClean="0"/>
          </a:p>
          <a:p>
            <a:pPr lvl="1"/>
            <a:endParaRPr lang="en-US" altLang="en-US" sz="2000" smtClean="0"/>
          </a:p>
          <a:p>
            <a:pPr lvl="1"/>
            <a:endParaRPr lang="en-US" altLang="en-US" sz="2000" smtClean="0"/>
          </a:p>
          <a:p>
            <a:pPr lvl="1"/>
            <a:endParaRPr lang="en-US" altLang="en-US" sz="2000" smtClean="0"/>
          </a:p>
          <a:p>
            <a:pPr lvl="1"/>
            <a:endParaRPr lang="en-US" altLang="en-US" sz="2000" smtClean="0"/>
          </a:p>
          <a:p>
            <a:pPr lvl="1">
              <a:buFont typeface="Marlett" pitchFamily="2" charset="2"/>
              <a:buNone/>
            </a:pPr>
            <a:r>
              <a:rPr lang="en-US" altLang="en-US" sz="2000" smtClean="0"/>
              <a:t>	recommend highly:                 and recommend “mildly”:  </a:t>
            </a:r>
          </a:p>
          <a:p>
            <a:pPr lvl="1"/>
            <a:endParaRPr lang="en-US" altLang="en-US" sz="2000" smtClean="0"/>
          </a:p>
          <a:p>
            <a:pPr lvl="1"/>
            <a:endParaRPr lang="en-US" altLang="en-US" sz="2000" smtClean="0"/>
          </a:p>
        </p:txBody>
      </p:sp>
      <p:pic>
        <p:nvPicPr>
          <p:cNvPr id="20485" name="Picture 6" descr="The Sixth Sense">
            <a:hlinkClick r:id="rId3" tooltip="The Sixth S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792413"/>
            <a:ext cx="8953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Die Hard: With a Vengeance">
            <a:hlinkClick r:id="rId5" tooltip="Die Hard: With a Vengeanc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794000"/>
            <a:ext cx="857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The Jackal">
            <a:hlinkClick r:id="rId7" tooltip="The Jackal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792413"/>
            <a:ext cx="9334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Hostage">
            <a:hlinkClick r:id="rId9" tooltip="Hostag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786313"/>
            <a:ext cx="7429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Signs">
            <a:hlinkClick r:id="rId11" tooltip="Signs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4764088"/>
            <a:ext cx="9429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 descr="Twelve Monkeys">
            <a:hlinkClick r:id="rId13" tooltip="Twelve Monkeys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2781300"/>
            <a:ext cx="914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E024CD-90E4-49AE-BDB8-5E736F5FD6AA}" type="slidenum">
              <a:rPr lang="en-US" altLang="en-US" sz="1200" smtClean="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 b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15071" r="7578" b="5373"/>
          <a:stretch>
            <a:fillRect/>
          </a:stretch>
        </p:blipFill>
        <p:spPr bwMode="auto">
          <a:xfrm>
            <a:off x="2732088" y="379413"/>
            <a:ext cx="5851525" cy="6097587"/>
          </a:xfrm>
          <a:prstGeom prst="rect">
            <a:avLst/>
          </a:prstGeom>
          <a:noFill/>
          <a:ln w="9525" algn="ctr">
            <a:solidFill>
              <a:srgbClr val="1B55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Oval 3"/>
          <p:cNvSpPr>
            <a:spLocks noChangeArrowheads="1"/>
          </p:cNvSpPr>
          <p:nvPr/>
        </p:nvSpPr>
        <p:spPr bwMode="auto">
          <a:xfrm>
            <a:off x="2579688" y="5259388"/>
            <a:ext cx="2752725" cy="574675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0"/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6832600" y="242888"/>
            <a:ext cx="852488" cy="450850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 b="0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74625" y="2201863"/>
            <a:ext cx="2522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Marlett" pitchFamily="2" charset="2"/>
              <a:buChar char="4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Marlett" pitchFamily="2" charset="2"/>
              <a:buChar char="h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FF"/>
              </a:buClr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Content-Based Recommender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EAB4-0BA7-40DA-891A-8940A2353BA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altLang="en-US"/>
              <a:t>Content-Based Recommenders</a:t>
            </a:r>
            <a:br>
              <a:rPr lang="en-US" altLang="en-US"/>
            </a:br>
            <a:r>
              <a:rPr lang="en-US" altLang="en-US"/>
              <a:t>   </a:t>
            </a:r>
            <a:r>
              <a:rPr lang="en-US" altLang="en-US" sz="2400"/>
              <a:t>:: more examples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5725"/>
            <a:ext cx="8229600" cy="4775200"/>
          </a:xfrm>
        </p:spPr>
        <p:txBody>
          <a:bodyPr/>
          <a:lstStyle/>
          <a:p>
            <a:r>
              <a:rPr lang="en-US" altLang="en-US"/>
              <a:t>Music recommendations</a:t>
            </a:r>
          </a:p>
          <a:p>
            <a:r>
              <a:rPr lang="en-US" altLang="en-US"/>
              <a:t>Play list generation</a:t>
            </a:r>
          </a:p>
        </p:txBody>
      </p:sp>
      <p:pic>
        <p:nvPicPr>
          <p:cNvPr id="312324" name="Picture 4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573338"/>
            <a:ext cx="6632575" cy="28527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3067050" y="5635625"/>
            <a:ext cx="269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/>
              <a:t>Example: </a:t>
            </a:r>
            <a:r>
              <a:rPr lang="en-US" altLang="en-US" sz="2400">
                <a:hlinkClick r:id="rId3"/>
              </a:rPr>
              <a:t>Pandora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7335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85720" y="935619"/>
            <a:ext cx="8429684" cy="4286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92673"/>
            <a:ext cx="8587692" cy="1143000"/>
          </a:xfrm>
        </p:spPr>
        <p:txBody>
          <a:bodyPr/>
          <a:lstStyle/>
          <a:p>
            <a:r>
              <a:rPr lang="en-US" sz="3200" dirty="0" smtClean="0"/>
              <a:t>Content representation &amp; item similarities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804" y="3573624"/>
            <a:ext cx="8229600" cy="2455711"/>
          </a:xfrm>
        </p:spPr>
        <p:txBody>
          <a:bodyPr/>
          <a:lstStyle/>
          <a:p>
            <a:r>
              <a:rPr lang="en-US" sz="2000" dirty="0" smtClean="0"/>
              <a:t>Represent items as vectors over features</a:t>
            </a:r>
          </a:p>
          <a:p>
            <a:pPr lvl="1"/>
            <a:r>
              <a:rPr lang="en-US" dirty="0" smtClean="0"/>
              <a:t>Features may be items attributes, keywords, tags, etc.</a:t>
            </a:r>
          </a:p>
          <a:p>
            <a:pPr lvl="1"/>
            <a:r>
              <a:rPr lang="en-US" dirty="0" smtClean="0"/>
              <a:t>Often items are represented a keyword vectors based on textual descriptions with </a:t>
            </a:r>
            <a:r>
              <a:rPr lang="en-US" dirty="0" err="1" smtClean="0"/>
              <a:t>TFxIDF</a:t>
            </a:r>
            <a:r>
              <a:rPr lang="en-US" dirty="0" smtClean="0"/>
              <a:t> or other weighting approaches</a:t>
            </a:r>
          </a:p>
          <a:p>
            <a:pPr lvl="2"/>
            <a:r>
              <a:rPr lang="en-US" sz="1800" dirty="0" smtClean="0"/>
              <a:t>Has the advantage of being applicable to any type of item (images, products, news stories, tweets) as long as a textual description is available or can be constructed</a:t>
            </a:r>
          </a:p>
          <a:p>
            <a:pPr lvl="1"/>
            <a:r>
              <a:rPr lang="en-US" dirty="0" smtClean="0"/>
              <a:t>Items (and users) can then be compared using standard vector space similarity measures</a:t>
            </a:r>
          </a:p>
          <a:p>
            <a:endParaRPr lang="en-US" sz="8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579" y="1019594"/>
            <a:ext cx="5626668" cy="256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16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Files\MSOffice\Templates\Blank Presentation.pot</Template>
  <TotalTime>3927</TotalTime>
  <Words>1029</Words>
  <Application>Microsoft Office PowerPoint</Application>
  <PresentationFormat>On-screen Show (4:3)</PresentationFormat>
  <Paragraphs>169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Blank Presentation</vt:lpstr>
      <vt:lpstr>Worksheet</vt:lpstr>
      <vt:lpstr>Equation</vt:lpstr>
      <vt:lpstr>Prediction Modeling for Personalization &amp; Recommender Systems</vt:lpstr>
      <vt:lpstr>What Is Prediction?</vt:lpstr>
      <vt:lpstr>Personalization</vt:lpstr>
      <vt:lpstr>Recommender Systems:  Common Approaches</vt:lpstr>
      <vt:lpstr>The Recommendation Task</vt:lpstr>
      <vt:lpstr>Example: Recommender Systems</vt:lpstr>
      <vt:lpstr>PowerPoint Presentation</vt:lpstr>
      <vt:lpstr>Content-Based Recommenders    :: more examples</vt:lpstr>
      <vt:lpstr>Content representation &amp; item similarities</vt:lpstr>
      <vt:lpstr>Content-based recommendation</vt:lpstr>
      <vt:lpstr>Collaborative Recommender Systems</vt:lpstr>
      <vt:lpstr>Collaborative Recommender Systems</vt:lpstr>
      <vt:lpstr>Collaborative Filtering: Measuring Similarities</vt:lpstr>
      <vt:lpstr>Collaborative Filtering: Making Predictions</vt:lpstr>
      <vt:lpstr>Example: User-Based Collaborative Filtering</vt:lpstr>
      <vt:lpstr>Possible Interesting Project Ideas</vt:lpstr>
      <vt:lpstr>Prediction Modeling for Personalization &amp; Recommender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Miing and Knowledge Discvoery - Web Data Mining</dc:title>
  <dc:creator>Bamshad Mobasher</dc:creator>
  <cp:lastModifiedBy>Bamshad Mobasher</cp:lastModifiedBy>
  <cp:revision>245</cp:revision>
  <cp:lastPrinted>2001-05-02T17:00:13Z</cp:lastPrinted>
  <dcterms:created xsi:type="dcterms:W3CDTF">1999-03-29T20:01:23Z</dcterms:created>
  <dcterms:modified xsi:type="dcterms:W3CDTF">2014-04-28T23:22:58Z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mobasher@cs.depaul.edu</vt:lpwstr>
  </property>
  <property fmtid="{D5CDD505-2E9C-101B-9397-08002B2CF9AE}" pid="8" name="HomePage">
    <vt:lpwstr>http://maya.cs.depaul.edu/~classes/ect584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C:\Bamshad\CLASS\ECT584\Lectures</vt:lpwstr>
  </property>
</Properties>
</file>