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sldIdLst>
    <p:sldId id="605" r:id="rId2"/>
    <p:sldId id="534" r:id="rId3"/>
    <p:sldId id="504" r:id="rId4"/>
    <p:sldId id="505" r:id="rId5"/>
    <p:sldId id="507" r:id="rId6"/>
    <p:sldId id="508" r:id="rId7"/>
    <p:sldId id="509" r:id="rId8"/>
    <p:sldId id="510" r:id="rId9"/>
    <p:sldId id="512" r:id="rId10"/>
    <p:sldId id="513" r:id="rId11"/>
    <p:sldId id="515" r:id="rId12"/>
    <p:sldId id="516" r:id="rId13"/>
    <p:sldId id="517" r:id="rId14"/>
    <p:sldId id="518" r:id="rId15"/>
    <p:sldId id="520" r:id="rId16"/>
    <p:sldId id="522" r:id="rId17"/>
    <p:sldId id="521" r:id="rId18"/>
    <p:sldId id="523" r:id="rId19"/>
    <p:sldId id="524" r:id="rId20"/>
    <p:sldId id="525" r:id="rId21"/>
    <p:sldId id="543" r:id="rId22"/>
    <p:sldId id="544" r:id="rId23"/>
    <p:sldId id="545" r:id="rId24"/>
    <p:sldId id="546" r:id="rId25"/>
    <p:sldId id="548" r:id="rId26"/>
    <p:sldId id="549" r:id="rId27"/>
    <p:sldId id="550" r:id="rId28"/>
    <p:sldId id="551" r:id="rId29"/>
    <p:sldId id="552" r:id="rId30"/>
    <p:sldId id="553" r:id="rId31"/>
    <p:sldId id="554" r:id="rId32"/>
    <p:sldId id="556" r:id="rId33"/>
    <p:sldId id="561" r:id="rId34"/>
    <p:sldId id="606" r:id="rId35"/>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410"/>
    <a:srgbClr val="CC3300"/>
    <a:srgbClr val="FFFF66"/>
    <a:srgbClr val="CC0000"/>
    <a:srgbClr val="008000"/>
    <a:srgbClr val="FF0000"/>
    <a:srgbClr val="F8F8F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8" autoAdjust="0"/>
    <p:restoredTop sz="94660"/>
  </p:normalViewPr>
  <p:slideViewPr>
    <p:cSldViewPr snapToGrid="0">
      <p:cViewPr>
        <p:scale>
          <a:sx n="100" d="100"/>
          <a:sy n="100" d="100"/>
        </p:scale>
        <p:origin x="-522" y="-20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776"/>
    </p:cViewPr>
  </p:sorterViewPr>
  <p:notesViewPr>
    <p:cSldViewPr snapToGrid="0">
      <p:cViewPr>
        <p:scale>
          <a:sx n="75" d="100"/>
          <a:sy n="75" d="100"/>
        </p:scale>
        <p:origin x="-288" y="6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3.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13E6477-2BC3-4EB0-A2F7-EA37047F7D57}" type="slidenum">
              <a:rPr lang="en-US" altLang="en-US"/>
              <a:pPr>
                <a:defRPr/>
              </a:pPr>
              <a:t>‹#›</a:t>
            </a:fld>
            <a:endParaRPr lang="en-US" altLang="en-US"/>
          </a:p>
        </p:txBody>
      </p:sp>
    </p:spTree>
    <p:extLst>
      <p:ext uri="{BB962C8B-B14F-4D97-AF65-F5344CB8AC3E}">
        <p14:creationId xmlns:p14="http://schemas.microsoft.com/office/powerpoint/2010/main" val="877532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8D8890C2-C13C-4882-8146-FF16A1BC50D2}" type="slidenum">
              <a:rPr lang="en-US" altLang="en-US" sz="1200" smtClean="0">
                <a:latin typeface="Times New Roman" pitchFamily="18" charset="0"/>
              </a:rPr>
              <a:pPr/>
              <a:t>1</a:t>
            </a:fld>
            <a:endParaRPr lang="en-US" altLang="en-US" sz="120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F3095C68-FA27-4106-B8AE-D2605FE8A924}" type="slidenum">
              <a:rPr lang="en-US" altLang="en-US" sz="1200" smtClean="0">
                <a:latin typeface="Times New Roman" pitchFamily="18" charset="0"/>
              </a:rPr>
              <a:pPr/>
              <a:t>10</a:t>
            </a:fld>
            <a:endParaRPr lang="en-US" altLang="en-US" sz="1200" smtClean="0">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F074E518-B9D2-4427-9914-2DC3EE6002D8}" type="slidenum">
              <a:rPr lang="en-US" altLang="en-US" sz="1200" smtClean="0">
                <a:latin typeface="Times New Roman" pitchFamily="18" charset="0"/>
              </a:rPr>
              <a:pPr/>
              <a:t>11</a:t>
            </a:fld>
            <a:endParaRPr lang="en-US" altLang="en-US" sz="1200" smtClean="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F87AE4F0-134C-4ECA-A094-9C3A871164DD}" type="slidenum">
              <a:rPr lang="en-US" altLang="en-US" sz="1200" smtClean="0">
                <a:latin typeface="Times New Roman" pitchFamily="18" charset="0"/>
              </a:rPr>
              <a:pPr/>
              <a:t>12</a:t>
            </a:fld>
            <a:endParaRPr lang="en-US" altLang="en-US" sz="1200" smtClean="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73399999-5809-4900-BD57-31A5D4B9139D}" type="slidenum">
              <a:rPr lang="en-US" altLang="en-US" sz="1200" smtClean="0">
                <a:latin typeface="Times New Roman" pitchFamily="18" charset="0"/>
              </a:rPr>
              <a:pPr/>
              <a:t>13</a:t>
            </a:fld>
            <a:endParaRPr lang="en-US" altLang="en-US" sz="1200"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ABB1777C-EE82-40CB-B792-48610F6B1154}" type="slidenum">
              <a:rPr lang="en-US" altLang="en-US" sz="1200" smtClean="0">
                <a:latin typeface="Times New Roman" pitchFamily="18" charset="0"/>
              </a:rPr>
              <a:pPr/>
              <a:t>14</a:t>
            </a:fld>
            <a:endParaRPr lang="en-US" altLang="en-US" sz="1200" smtClean="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43E16E35-B795-44CE-8B4F-C22ED8327262}" type="slidenum">
              <a:rPr lang="en-US" altLang="en-US" sz="1200" smtClean="0">
                <a:latin typeface="Times New Roman" pitchFamily="18" charset="0"/>
              </a:rPr>
              <a:pPr/>
              <a:t>15</a:t>
            </a:fld>
            <a:endParaRPr lang="en-US" altLang="en-US" sz="1200"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785D5403-1BF4-4792-A7BE-B4D6B533709A}" type="slidenum">
              <a:rPr lang="en-US" altLang="en-US" sz="1200" smtClean="0">
                <a:latin typeface="Times New Roman" pitchFamily="18" charset="0"/>
              </a:rPr>
              <a:pPr/>
              <a:t>16</a:t>
            </a:fld>
            <a:endParaRPr lang="en-US" altLang="en-US" sz="1200" smtClean="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20DF2E69-2338-46CF-990A-123939E489AF}" type="slidenum">
              <a:rPr lang="en-US" altLang="en-US" sz="1200" smtClean="0">
                <a:latin typeface="Times New Roman" pitchFamily="18" charset="0"/>
              </a:rPr>
              <a:pPr/>
              <a:t>17</a:t>
            </a:fld>
            <a:endParaRPr lang="en-US" altLang="en-US" sz="1200"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7525C053-7BE9-401B-97C5-6E7F180F35DB}" type="slidenum">
              <a:rPr lang="en-US" altLang="en-US" sz="1200" smtClean="0">
                <a:latin typeface="Times New Roman" pitchFamily="18" charset="0"/>
              </a:rPr>
              <a:pPr/>
              <a:t>18</a:t>
            </a:fld>
            <a:endParaRPr lang="en-US" altLang="en-US" sz="1200"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DEEAECA1-557B-4E20-A1D6-CE7959AFE909}" type="slidenum">
              <a:rPr lang="en-US" altLang="en-US" sz="1200" smtClean="0">
                <a:latin typeface="Times New Roman" pitchFamily="18" charset="0"/>
              </a:rPr>
              <a:pPr/>
              <a:t>19</a:t>
            </a:fld>
            <a:endParaRPr lang="en-US" altLang="en-US" sz="1200" smtClean="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AE048554-91A9-4875-A586-627C8CCCEF68}" type="slidenum">
              <a:rPr lang="en-US" altLang="en-US" sz="1200" smtClean="0">
                <a:latin typeface="Times New Roman" pitchFamily="18" charset="0"/>
              </a:rPr>
              <a:pPr/>
              <a:t>2</a:t>
            </a:fld>
            <a:endParaRPr lang="en-US" altLang="en-US" sz="1200"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1D254C08-5CD3-4F4D-83AB-E04C740D371C}" type="slidenum">
              <a:rPr lang="en-US" altLang="en-US" sz="1200" smtClean="0">
                <a:latin typeface="Times New Roman" pitchFamily="18" charset="0"/>
              </a:rPr>
              <a:pPr/>
              <a:t>20</a:t>
            </a:fld>
            <a:endParaRPr lang="en-US" altLang="en-US" sz="1200"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8D8890C2-C13C-4882-8146-FF16A1BC50D2}" type="slidenum">
              <a:rPr lang="en-US" altLang="en-US" sz="1200" smtClean="0">
                <a:latin typeface="Times New Roman" pitchFamily="18" charset="0"/>
              </a:rPr>
              <a:pPr/>
              <a:t>34</a:t>
            </a:fld>
            <a:endParaRPr lang="en-US" altLang="en-US" sz="120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C0E94387-90C2-41D7-BF17-75478A9E3103}" type="slidenum">
              <a:rPr lang="en-US" altLang="en-US" sz="1200" smtClean="0">
                <a:latin typeface="Times New Roman" pitchFamily="18" charset="0"/>
              </a:rPr>
              <a:pPr/>
              <a:t>3</a:t>
            </a:fld>
            <a:endParaRPr lang="en-US" altLang="en-US" sz="1200" smtClean="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C47A4E53-B4F2-4073-9755-F7035F1B9827}" type="slidenum">
              <a:rPr lang="en-US" altLang="en-US" sz="1200" smtClean="0">
                <a:latin typeface="Times New Roman" pitchFamily="18" charset="0"/>
              </a:rPr>
              <a:pPr/>
              <a:t>4</a:t>
            </a:fld>
            <a:endParaRPr lang="en-US" altLang="en-US" sz="1200"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13F063E3-4816-458C-ADAC-33E0FAA09C18}" type="slidenum">
              <a:rPr lang="en-US" altLang="en-US" sz="1200" smtClean="0">
                <a:latin typeface="Times New Roman" pitchFamily="18" charset="0"/>
              </a:rPr>
              <a:pPr/>
              <a:t>5</a:t>
            </a:fld>
            <a:endParaRPr lang="en-US" altLang="en-US" sz="1200" smtClean="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5CE73361-3D4D-4E8A-BFBB-41822DB3ADAA}" type="slidenum">
              <a:rPr lang="en-US" altLang="en-US" sz="1200" smtClean="0">
                <a:latin typeface="Times New Roman" pitchFamily="18" charset="0"/>
              </a:rPr>
              <a:pPr/>
              <a:t>6</a:t>
            </a:fld>
            <a:endParaRPr lang="en-US" altLang="en-US" sz="1200" smtClean="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B34AEB4C-89B7-4DCF-8026-71823E0D3755}" type="slidenum">
              <a:rPr lang="en-US" altLang="en-US" sz="1200" smtClean="0">
                <a:latin typeface="Times New Roman" pitchFamily="18" charset="0"/>
              </a:rPr>
              <a:pPr/>
              <a:t>7</a:t>
            </a:fld>
            <a:endParaRPr lang="en-US" altLang="en-US" sz="1200"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D7684981-D5D3-4C88-BB10-429E389A8568}" type="slidenum">
              <a:rPr lang="en-US" altLang="en-US" sz="1200" smtClean="0">
                <a:latin typeface="Times New Roman" pitchFamily="18" charset="0"/>
              </a:rPr>
              <a:pPr/>
              <a:t>8</a:t>
            </a:fld>
            <a:endParaRPr lang="en-US" altLang="en-US" sz="1200"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fld id="{E3379A1E-E3D1-4069-9A92-A1C381D9523C}" type="slidenum">
              <a:rPr lang="en-US" altLang="en-US" sz="1200" smtClean="0">
                <a:latin typeface="Times New Roman" pitchFamily="18" charset="0"/>
              </a:rPr>
              <a:pPr/>
              <a:t>9</a:t>
            </a:fld>
            <a:endParaRPr lang="en-US" altLang="en-US" sz="1200" smtClean="0">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0FF248-9DAD-4E19-A9B9-E5BBC7B6E638}"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170631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DBF27B-5160-465F-B827-5A3452297903}"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293749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AEC382-294D-4B26-B6FC-810BACF00A79}"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318177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6076870F-205A-4CBA-92DF-4E74F188CE35}"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3105934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fr-FR" altLang="en-US"/>
              <a:t>Source: eMarketing eXcellence. 2008.  Chaffey et al. BH</a:t>
            </a: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BC7B2103-62FE-4501-BDD3-42EDA81077B3}" type="slidenum">
              <a:rPr lang="en-US" altLang="en-US"/>
              <a:pPr>
                <a:defRPr/>
              </a:pPr>
              <a:t>‹#›</a:t>
            </a:fld>
            <a:endParaRPr lang="en-US" altLang="en-US"/>
          </a:p>
        </p:txBody>
      </p:sp>
    </p:spTree>
    <p:extLst>
      <p:ext uri="{BB962C8B-B14F-4D97-AF65-F5344CB8AC3E}">
        <p14:creationId xmlns:p14="http://schemas.microsoft.com/office/powerpoint/2010/main" val="382166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FD56FE2-7BAA-4BCD-92CF-E0B8840D2621}"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69018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95FF11-CA0D-4C2C-9F2F-62C6D14F156C}"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142746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BFED2D6-BD98-4039-8E90-5ABAF6196676}"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259544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8B9D1AC-07C7-4CA7-9919-1B64602C5ED0}"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239591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BE7F5FF-C394-4979-9C75-43A686CEAA26}"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184635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4D2600-9431-4974-AB92-CD4E3ABB41A2}"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217018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2F04B99-29E4-48CC-A39A-5FBB24FA5A16}"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239877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AC3F9F4-98DD-45F4-A89F-BCF75A66B110}" type="slidenum">
              <a:rPr lang="en-US" altLang="en-US"/>
              <a:pPr>
                <a:defRPr/>
              </a:pPr>
              <a:t>‹#›</a:t>
            </a:fld>
            <a:endParaRPr lang="en-US" altLang="en-US" sz="1400" b="0">
              <a:solidFill>
                <a:schemeClr val="tx1"/>
              </a:solidFill>
            </a:endParaRPr>
          </a:p>
        </p:txBody>
      </p:sp>
    </p:spTree>
    <p:extLst>
      <p:ext uri="{BB962C8B-B14F-4D97-AF65-F5344CB8AC3E}">
        <p14:creationId xmlns:p14="http://schemas.microsoft.com/office/powerpoint/2010/main" val="133778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1430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accent2"/>
                </a:solidFill>
                <a:latin typeface="+mn-lt"/>
              </a:defRPr>
            </a:lvl1pPr>
          </a:lstStyle>
          <a:p>
            <a:pPr>
              <a:defRPr/>
            </a:pPr>
            <a:fld id="{B10DCED2-3656-4ECA-8B9C-647E600998E2}" type="slidenum">
              <a:rPr lang="en-US" altLang="en-US"/>
              <a:pPr>
                <a:defRPr/>
              </a:pPr>
              <a:t>‹#›</a:t>
            </a:fld>
            <a:endParaRPr lang="en-US" altLang="en-US" sz="1400" b="0">
              <a:solidFill>
                <a:schemeClr val="tx1"/>
              </a:solidFill>
            </a:endParaRPr>
          </a:p>
        </p:txBody>
      </p:sp>
      <p:sp>
        <p:nvSpPr>
          <p:cNvPr id="1029" name="Line 7"/>
          <p:cNvSpPr>
            <a:spLocks noChangeShapeType="1"/>
          </p:cNvSpPr>
          <p:nvPr/>
        </p:nvSpPr>
        <p:spPr bwMode="auto">
          <a:xfrm>
            <a:off x="381000" y="6400800"/>
            <a:ext cx="8382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debenhams.com/jv/product_details_jv.jsp?PRODUCT%3c%3eprd_id=4025835&amp;FOLDER%3c%3efolder_id=4075799&amp;from_assortment_id=4075799&amp;from_product_id=475209&amp;up_sell_flag=true&amp;cross_sell_flag=false&amp;bmUID=1043206584546" TargetMode="External"/><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hyperlink" Target="javascript:thumbPicked(4)" TargetMode="External"/><Relationship Id="rId3" Type="http://schemas.openxmlformats.org/officeDocument/2006/relationships/hyperlink" Target="javascript:thumbPicked(7)" TargetMode="External"/><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javascript:thumbPicked(6)" TargetMode="External"/><Relationship Id="rId4" Type="http://schemas.openxmlformats.org/officeDocument/2006/relationships/image" Target="../media/image31.jpe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6.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mec.ca/Products/product_detail.jsp?PRODUCT%3c%3eprd_id=15981&amp;bmUID=1037661934666" TargetMode="External"/><Relationship Id="rId13" Type="http://schemas.openxmlformats.org/officeDocument/2006/relationships/hyperlink" Target="http://www.mec.ca/Products/product_detail.jsp?PRODUCT%3c%3eprd_id=480367&amp;bmUID=1037665189317" TargetMode="External"/><Relationship Id="rId18" Type="http://schemas.openxmlformats.org/officeDocument/2006/relationships/hyperlink" Target="http://www.mec.ca/Products/product_detail.jsp?PRODUCT%3c%3eprd_id=197075&amp;FOLDER%3c%3efolder_id=500461&amp;bmUID=1037666806555" TargetMode="External"/><Relationship Id="rId26" Type="http://schemas.openxmlformats.org/officeDocument/2006/relationships/image" Target="../media/image21.jpeg"/><Relationship Id="rId3" Type="http://schemas.openxmlformats.org/officeDocument/2006/relationships/image" Target="../media/image7.jpeg"/><Relationship Id="rId21" Type="http://schemas.openxmlformats.org/officeDocument/2006/relationships/image" Target="../media/image18.jpe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6.jpeg"/><Relationship Id="rId25" Type="http://schemas.openxmlformats.org/officeDocument/2006/relationships/image" Target="../media/image20.jpeg"/><Relationship Id="rId2" Type="http://schemas.openxmlformats.org/officeDocument/2006/relationships/notesSlide" Target="../notesSlides/notesSlide9.xml"/><Relationship Id="rId16" Type="http://schemas.openxmlformats.org/officeDocument/2006/relationships/image" Target="../media/image15.jpeg"/><Relationship Id="rId20" Type="http://schemas.openxmlformats.org/officeDocument/2006/relationships/hyperlink" Target="http://www.mec.ca/Products/product_detail.jsp?PRODUCT%3c%3eprd_id=18085&amp;bmUID=1037666849228" TargetMode="External"/><Relationship Id="rId29"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www.mec.ca/Products/product_detail.jsp?PRODUCT%3c%3eprd_id=135373&amp;bmUID=1037661934665" TargetMode="External"/><Relationship Id="rId11" Type="http://schemas.openxmlformats.org/officeDocument/2006/relationships/image" Target="../media/image12.jpeg"/><Relationship Id="rId24" Type="http://schemas.openxmlformats.org/officeDocument/2006/relationships/hyperlink" Target="http://www.mec.ca/Products/product_detail.jsp?PRODUCT%3c%3eprd_id=480015&amp;bmUID=1037667059877" TargetMode="External"/><Relationship Id="rId5" Type="http://schemas.openxmlformats.org/officeDocument/2006/relationships/image" Target="../media/image8.jpeg"/><Relationship Id="rId15" Type="http://schemas.openxmlformats.org/officeDocument/2006/relationships/hyperlink" Target="http://www.mec.ca/Products/product_detail.jsp?PRODUCT%3c%3eprd_id=134665&amp;bmUID=1037665189318" TargetMode="External"/><Relationship Id="rId23" Type="http://schemas.openxmlformats.org/officeDocument/2006/relationships/image" Target="../media/image19.jpeg"/><Relationship Id="rId28" Type="http://schemas.openxmlformats.org/officeDocument/2006/relationships/hyperlink" Target="http://www.mec.ca/Products/product_detail.jsp?PRODUCT%3c%3eprd_id=196003&amp;bmUID=1037668016440" TargetMode="External"/><Relationship Id="rId10" Type="http://schemas.openxmlformats.org/officeDocument/2006/relationships/image" Target="../media/image11.jpeg"/><Relationship Id="rId19" Type="http://schemas.openxmlformats.org/officeDocument/2006/relationships/image" Target="../media/image17.jpeg"/><Relationship Id="rId31" Type="http://schemas.openxmlformats.org/officeDocument/2006/relationships/image" Target="../media/image24.jpeg"/><Relationship Id="rId4" Type="http://schemas.openxmlformats.org/officeDocument/2006/relationships/hyperlink" Target="http://www.mec.ca/Products/product_detail.jsp?PRODUCT%3c%3eprd_id=15665&amp;bmUID=1037661934664" TargetMode="External"/><Relationship Id="rId9" Type="http://schemas.openxmlformats.org/officeDocument/2006/relationships/image" Target="../media/image10.jpeg"/><Relationship Id="rId14" Type="http://schemas.openxmlformats.org/officeDocument/2006/relationships/image" Target="../media/image14.jpeg"/><Relationship Id="rId22" Type="http://schemas.openxmlformats.org/officeDocument/2006/relationships/hyperlink" Target="http://www.mec.ca/Products/product_detail.jsp?PRODUCT%3c%3eprd_id=479795&amp;bmUID=1037667059876" TargetMode="External"/><Relationship Id="rId27" Type="http://schemas.openxmlformats.org/officeDocument/2006/relationships/image" Target="../media/image22.jpeg"/><Relationship Id="rId30" Type="http://schemas.openxmlformats.org/officeDocument/2006/relationships/hyperlink" Target="http://www.mec.ca/Products/product_detail.jsp?PRODUCT%3c%3eprd_id=196943&amp;bmUID=10376680164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400" y="950913"/>
            <a:ext cx="7772400" cy="2532062"/>
          </a:xfrm>
        </p:spPr>
        <p:txBody>
          <a:bodyPr/>
          <a:lstStyle/>
          <a:p>
            <a:r>
              <a:rPr lang="en-US" altLang="en-US" dirty="0" smtClean="0"/>
              <a:t>E-Metrics and E-Business </a:t>
            </a:r>
            <a:r>
              <a:rPr lang="en-US" altLang="en-US" dirty="0" smtClean="0"/>
              <a:t>Analytics</a:t>
            </a:r>
            <a:br>
              <a:rPr lang="en-US" altLang="en-US" dirty="0" smtClean="0"/>
            </a:br>
            <a:r>
              <a:rPr lang="en-US" altLang="en-US" dirty="0" smtClean="0"/>
              <a:t/>
            </a:r>
            <a:br>
              <a:rPr lang="en-US" altLang="en-US" dirty="0" smtClean="0"/>
            </a:br>
            <a:r>
              <a:rPr lang="en-US" altLang="en-US" dirty="0" smtClean="0"/>
              <a:t>Part 2 – Case Studies</a:t>
            </a:r>
            <a:endParaRPr lang="en-US" altLang="en-US" dirty="0" smtClean="0"/>
          </a:p>
        </p:txBody>
      </p:sp>
      <p:sp>
        <p:nvSpPr>
          <p:cNvPr id="2051" name="Text Box 3"/>
          <p:cNvSpPr txBox="1">
            <a:spLocks noChangeArrowheads="1"/>
          </p:cNvSpPr>
          <p:nvPr/>
        </p:nvSpPr>
        <p:spPr bwMode="auto">
          <a:xfrm>
            <a:off x="3430799" y="4295775"/>
            <a:ext cx="2385589" cy="707886"/>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000" dirty="0"/>
              <a:t>Bamshad Mobasher</a:t>
            </a:r>
          </a:p>
          <a:p>
            <a:pPr algn="ctr">
              <a:spcBef>
                <a:spcPct val="0"/>
              </a:spcBef>
              <a:buClrTx/>
              <a:buFontTx/>
              <a:buNone/>
            </a:pPr>
            <a:r>
              <a:rPr lang="en-US" altLang="en-US" sz="2000" dirty="0" smtClean="0"/>
              <a:t>DePaul </a:t>
            </a:r>
            <a:r>
              <a:rPr lang="en-US" altLang="en-US" sz="2000" dirty="0"/>
              <a:t>University</a:t>
            </a:r>
            <a:endParaRPr lang="en-US" altLang="en-US" sz="2000" i="1" dirty="0">
              <a:solidFill>
                <a:schemeClr val="accent1"/>
              </a:solidFill>
            </a:endParaRPr>
          </a:p>
        </p:txBody>
      </p:sp>
    </p:spTree>
    <p:extLst>
      <p:ext uri="{BB962C8B-B14F-4D97-AF65-F5344CB8AC3E}">
        <p14:creationId xmlns:p14="http://schemas.microsoft.com/office/powerpoint/2010/main" val="44474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0"/>
          </p:nvPr>
        </p:nvSpPr>
        <p:spPr/>
        <p:txBody>
          <a:bodyPr/>
          <a:lstStyle/>
          <a:p>
            <a:pPr>
              <a:defRPr/>
            </a:pPr>
            <a:fld id="{62573CB7-EBE5-49A4-BE8C-A1EA7BAE61F7}" type="slidenum">
              <a:rPr lang="en-US" altLang="en-US"/>
              <a:pPr>
                <a:defRPr/>
              </a:pPr>
              <a:t>10</a:t>
            </a:fld>
            <a:endParaRPr lang="en-US" altLang="en-US" sz="1400" b="0">
              <a:solidFill>
                <a:schemeClr val="tx1"/>
              </a:solidFill>
            </a:endParaRPr>
          </a:p>
        </p:txBody>
      </p:sp>
      <p:sp>
        <p:nvSpPr>
          <p:cNvPr id="57347" name="Rectangle 2"/>
          <p:cNvSpPr>
            <a:spLocks noGrp="1" noChangeArrowheads="1"/>
          </p:cNvSpPr>
          <p:nvPr>
            <p:ph type="title"/>
          </p:nvPr>
        </p:nvSpPr>
        <p:spPr/>
        <p:txBody>
          <a:bodyPr/>
          <a:lstStyle/>
          <a:p>
            <a:pPr defTabSz="814388"/>
            <a:r>
              <a:rPr lang="en-US" altLang="en-US" smtClean="0"/>
              <a:t>Product Affinities at Debenhams</a:t>
            </a:r>
          </a:p>
        </p:txBody>
      </p:sp>
      <p:sp>
        <p:nvSpPr>
          <p:cNvPr id="57348" name="Rectangle 3"/>
          <p:cNvSpPr>
            <a:spLocks noGrp="1" noChangeArrowheads="1"/>
          </p:cNvSpPr>
          <p:nvPr>
            <p:ph type="body" idx="1"/>
          </p:nvPr>
        </p:nvSpPr>
        <p:spPr>
          <a:xfrm>
            <a:off x="177800" y="4826000"/>
            <a:ext cx="7385050" cy="1435100"/>
          </a:xfrm>
        </p:spPr>
        <p:txBody>
          <a:bodyPr/>
          <a:lstStyle/>
          <a:p>
            <a:pPr marL="288925" indent="-288925" defTabSz="814388"/>
            <a:r>
              <a:rPr lang="en-US" altLang="en-US" sz="1600" smtClean="0">
                <a:solidFill>
                  <a:srgbClr val="CC3300"/>
                </a:solidFill>
              </a:rPr>
              <a:t>Minimum support: 50 customers</a:t>
            </a:r>
          </a:p>
          <a:p>
            <a:pPr marL="288925" indent="-288925" defTabSz="814388"/>
            <a:r>
              <a:rPr lang="en-US" altLang="en-US" sz="1600" smtClean="0">
                <a:solidFill>
                  <a:srgbClr val="CC3300"/>
                </a:solidFill>
              </a:rPr>
              <a:t>Confidence: 41% of people who purchased Fully </a:t>
            </a:r>
          </a:p>
          <a:p>
            <a:pPr marL="288925" indent="-288925" defTabSz="814388">
              <a:buFont typeface="Marlett" pitchFamily="2" charset="2"/>
              <a:buNone/>
            </a:pPr>
            <a:r>
              <a:rPr lang="en-US" altLang="en-US" sz="1600" smtClean="0">
                <a:solidFill>
                  <a:srgbClr val="CC3300"/>
                </a:solidFill>
              </a:rPr>
              <a:t>	Reversible Mats also purchased Egyptian Cotton Towels</a:t>
            </a:r>
          </a:p>
          <a:p>
            <a:pPr marL="288925" indent="-288925" defTabSz="814388"/>
            <a:r>
              <a:rPr lang="en-US" altLang="en-US" sz="1600" smtClean="0">
                <a:solidFill>
                  <a:srgbClr val="CC3300"/>
                </a:solidFill>
              </a:rPr>
              <a:t>Lift: People who purchased Fully Reversible Mats were 456 times more likely to purchase the Egyptian Cotton Towels compared to the general population</a:t>
            </a:r>
          </a:p>
        </p:txBody>
      </p:sp>
      <p:grpSp>
        <p:nvGrpSpPr>
          <p:cNvPr id="57349" name="Group 4"/>
          <p:cNvGrpSpPr>
            <a:grpSpLocks/>
          </p:cNvGrpSpPr>
          <p:nvPr/>
        </p:nvGrpSpPr>
        <p:grpSpPr bwMode="auto">
          <a:xfrm>
            <a:off x="3429000" y="2286000"/>
            <a:ext cx="2108200" cy="0"/>
            <a:chOff x="0" y="0"/>
            <a:chExt cx="1328" cy="0"/>
          </a:xfrm>
        </p:grpSpPr>
        <p:sp>
          <p:nvSpPr>
            <p:cNvPr id="57397" name="Rectangle 5"/>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98" name="Rectangle 6"/>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0" name="Group 7"/>
          <p:cNvGrpSpPr>
            <a:grpSpLocks/>
          </p:cNvGrpSpPr>
          <p:nvPr/>
        </p:nvGrpSpPr>
        <p:grpSpPr bwMode="auto">
          <a:xfrm>
            <a:off x="3429000" y="2286000"/>
            <a:ext cx="2108200" cy="0"/>
            <a:chOff x="0" y="0"/>
            <a:chExt cx="1328" cy="0"/>
          </a:xfrm>
        </p:grpSpPr>
        <p:sp>
          <p:nvSpPr>
            <p:cNvPr id="57395" name="Rectangle 8"/>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96" name="Rectangle 9"/>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1" name="Group 10"/>
          <p:cNvGrpSpPr>
            <a:grpSpLocks/>
          </p:cNvGrpSpPr>
          <p:nvPr/>
        </p:nvGrpSpPr>
        <p:grpSpPr bwMode="auto">
          <a:xfrm>
            <a:off x="3429000" y="2286000"/>
            <a:ext cx="2108200" cy="0"/>
            <a:chOff x="0" y="0"/>
            <a:chExt cx="1328" cy="0"/>
          </a:xfrm>
        </p:grpSpPr>
        <p:sp>
          <p:nvSpPr>
            <p:cNvPr id="57393" name="Rectangle 11"/>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94" name="Rectangle 12"/>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2" name="Group 13"/>
          <p:cNvGrpSpPr>
            <a:grpSpLocks/>
          </p:cNvGrpSpPr>
          <p:nvPr/>
        </p:nvGrpSpPr>
        <p:grpSpPr bwMode="auto">
          <a:xfrm>
            <a:off x="3429000" y="2286000"/>
            <a:ext cx="2108200" cy="0"/>
            <a:chOff x="0" y="0"/>
            <a:chExt cx="1328" cy="0"/>
          </a:xfrm>
        </p:grpSpPr>
        <p:sp>
          <p:nvSpPr>
            <p:cNvPr id="57391" name="Rectangle 14"/>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92" name="Rectangle 15"/>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3" name="Group 16"/>
          <p:cNvGrpSpPr>
            <a:grpSpLocks/>
          </p:cNvGrpSpPr>
          <p:nvPr/>
        </p:nvGrpSpPr>
        <p:grpSpPr bwMode="auto">
          <a:xfrm>
            <a:off x="3429000" y="2286000"/>
            <a:ext cx="2108200" cy="0"/>
            <a:chOff x="0" y="0"/>
            <a:chExt cx="1328" cy="0"/>
          </a:xfrm>
        </p:grpSpPr>
        <p:sp>
          <p:nvSpPr>
            <p:cNvPr id="57389" name="Rectangle 17"/>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90" name="Rectangle 18"/>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4" name="Group 19"/>
          <p:cNvGrpSpPr>
            <a:grpSpLocks/>
          </p:cNvGrpSpPr>
          <p:nvPr/>
        </p:nvGrpSpPr>
        <p:grpSpPr bwMode="auto">
          <a:xfrm>
            <a:off x="3429000" y="2286000"/>
            <a:ext cx="2108200" cy="0"/>
            <a:chOff x="0" y="0"/>
            <a:chExt cx="1328" cy="0"/>
          </a:xfrm>
        </p:grpSpPr>
        <p:sp>
          <p:nvSpPr>
            <p:cNvPr id="57387" name="Rectangle 20"/>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88" name="Rectangle 21"/>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5" name="Group 22"/>
          <p:cNvGrpSpPr>
            <a:grpSpLocks/>
          </p:cNvGrpSpPr>
          <p:nvPr/>
        </p:nvGrpSpPr>
        <p:grpSpPr bwMode="auto">
          <a:xfrm>
            <a:off x="3429000" y="2286000"/>
            <a:ext cx="2108200" cy="0"/>
            <a:chOff x="0" y="0"/>
            <a:chExt cx="1328" cy="0"/>
          </a:xfrm>
        </p:grpSpPr>
        <p:sp>
          <p:nvSpPr>
            <p:cNvPr id="57385" name="Rectangle 23"/>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7386" name="Rectangle 24"/>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7356" name="Group 25"/>
          <p:cNvGrpSpPr>
            <a:grpSpLocks/>
          </p:cNvGrpSpPr>
          <p:nvPr/>
        </p:nvGrpSpPr>
        <p:grpSpPr bwMode="auto">
          <a:xfrm>
            <a:off x="101600" y="977900"/>
            <a:ext cx="8839200" cy="3657600"/>
            <a:chOff x="96" y="1008"/>
            <a:chExt cx="5568" cy="2304"/>
          </a:xfrm>
        </p:grpSpPr>
        <p:sp>
          <p:nvSpPr>
            <p:cNvPr id="57364" name="Text Box 26"/>
            <p:cNvSpPr txBox="1">
              <a:spLocks noChangeArrowheads="1"/>
            </p:cNvSpPr>
            <p:nvPr/>
          </p:nvSpPr>
          <p:spPr bwMode="auto">
            <a:xfrm>
              <a:off x="816" y="1296"/>
              <a:ext cx="697"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Product</a:t>
              </a:r>
            </a:p>
          </p:txBody>
        </p:sp>
        <p:sp>
          <p:nvSpPr>
            <p:cNvPr id="57365" name="Text Box 27"/>
            <p:cNvSpPr txBox="1">
              <a:spLocks noChangeArrowheads="1"/>
            </p:cNvSpPr>
            <p:nvPr/>
          </p:nvSpPr>
          <p:spPr bwMode="auto">
            <a:xfrm>
              <a:off x="2160" y="1296"/>
              <a:ext cx="999"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Association</a:t>
              </a:r>
            </a:p>
          </p:txBody>
        </p:sp>
        <p:sp>
          <p:nvSpPr>
            <p:cNvPr id="57366" name="Text Box 28"/>
            <p:cNvSpPr txBox="1">
              <a:spLocks noChangeArrowheads="1"/>
            </p:cNvSpPr>
            <p:nvPr/>
          </p:nvSpPr>
          <p:spPr bwMode="auto">
            <a:xfrm>
              <a:off x="3360" y="1296"/>
              <a:ext cx="1198" cy="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600">
                  <a:latin typeface="Arial" pitchFamily="34" charset="0"/>
                </a:rPr>
                <a:t>Lift     Confidence</a:t>
              </a:r>
            </a:p>
          </p:txBody>
        </p:sp>
        <p:sp>
          <p:nvSpPr>
            <p:cNvPr id="57367" name="Line 29"/>
            <p:cNvSpPr>
              <a:spLocks noChangeShapeType="1"/>
            </p:cNvSpPr>
            <p:nvPr/>
          </p:nvSpPr>
          <p:spPr bwMode="auto">
            <a:xfrm>
              <a:off x="192" y="1536"/>
              <a:ext cx="532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7368" name="Text Box 30"/>
            <p:cNvSpPr txBox="1">
              <a:spLocks noChangeArrowheads="1"/>
            </p:cNvSpPr>
            <p:nvPr/>
          </p:nvSpPr>
          <p:spPr bwMode="auto">
            <a:xfrm>
              <a:off x="4560" y="1008"/>
              <a:ext cx="1056" cy="50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600">
                  <a:latin typeface="Arial" pitchFamily="34" charset="0"/>
                </a:rPr>
                <a:t>Website</a:t>
              </a:r>
            </a:p>
            <a:p>
              <a:pPr>
                <a:spcBef>
                  <a:spcPct val="0"/>
                </a:spcBef>
                <a:buClrTx/>
                <a:buFontTx/>
                <a:buNone/>
              </a:pPr>
              <a:r>
                <a:rPr lang="en-US" altLang="en-US" sz="1600">
                  <a:latin typeface="Arial" pitchFamily="34" charset="0"/>
                </a:rPr>
                <a:t>Recommended Products</a:t>
              </a:r>
            </a:p>
          </p:txBody>
        </p:sp>
        <p:grpSp>
          <p:nvGrpSpPr>
            <p:cNvPr id="57369" name="Group 31"/>
            <p:cNvGrpSpPr>
              <a:grpSpLocks/>
            </p:cNvGrpSpPr>
            <p:nvPr/>
          </p:nvGrpSpPr>
          <p:grpSpPr bwMode="auto">
            <a:xfrm>
              <a:off x="144" y="1584"/>
              <a:ext cx="5472" cy="816"/>
              <a:chOff x="144" y="1200"/>
              <a:chExt cx="5472" cy="816"/>
            </a:xfrm>
          </p:grpSpPr>
          <p:pic>
            <p:nvPicPr>
              <p:cNvPr id="57378" name="Picture 32" descr="02aw_8617_upx_1f2d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 y="1200"/>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9" name="Picture 33" descr="02aw_8614_det_1de3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29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0" name="Text Box 34"/>
              <p:cNvSpPr txBox="1">
                <a:spLocks noChangeArrowheads="1"/>
              </p:cNvSpPr>
              <p:nvPr/>
            </p:nvSpPr>
            <p:spPr bwMode="auto">
              <a:xfrm>
                <a:off x="4272" y="1536"/>
                <a:ext cx="432"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J Jasper Towels</a:t>
                </a:r>
              </a:p>
            </p:txBody>
          </p:sp>
          <p:sp>
            <p:nvSpPr>
              <p:cNvPr id="57381" name="Text Box 35"/>
              <p:cNvSpPr txBox="1">
                <a:spLocks noChangeArrowheads="1"/>
              </p:cNvSpPr>
              <p:nvPr/>
            </p:nvSpPr>
            <p:spPr bwMode="auto">
              <a:xfrm>
                <a:off x="144" y="1536"/>
                <a:ext cx="576" cy="39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Fully</a:t>
                </a:r>
              </a:p>
              <a:p>
                <a:pPr>
                  <a:spcBef>
                    <a:spcPct val="0"/>
                  </a:spcBef>
                  <a:buClrTx/>
                  <a:buFontTx/>
                  <a:buNone/>
                </a:pPr>
                <a:r>
                  <a:rPr lang="en-US" altLang="en-US" sz="1200">
                    <a:latin typeface="Arial" pitchFamily="34" charset="0"/>
                  </a:rPr>
                  <a:t>Reversible</a:t>
                </a:r>
              </a:p>
              <a:p>
                <a:pPr>
                  <a:spcBef>
                    <a:spcPct val="0"/>
                  </a:spcBef>
                  <a:buClrTx/>
                  <a:buFontTx/>
                  <a:buNone/>
                </a:pPr>
                <a:r>
                  <a:rPr lang="en-US" altLang="en-US" sz="1200">
                    <a:latin typeface="Arial" pitchFamily="34" charset="0"/>
                  </a:rPr>
                  <a:t>Mats</a:t>
                </a:r>
              </a:p>
            </p:txBody>
          </p:sp>
          <p:sp>
            <p:nvSpPr>
              <p:cNvPr id="57382" name="Text Box 36"/>
              <p:cNvSpPr txBox="1">
                <a:spLocks noChangeArrowheads="1"/>
              </p:cNvSpPr>
              <p:nvPr/>
            </p:nvSpPr>
            <p:spPr bwMode="auto">
              <a:xfrm>
                <a:off x="3408" y="1632"/>
                <a:ext cx="685"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456         41%</a:t>
                </a:r>
              </a:p>
            </p:txBody>
          </p:sp>
          <p:pic>
            <p:nvPicPr>
              <p:cNvPr id="57383" name="Picture 37" descr="ip1407_01aw_det_1f5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129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4" name="Text Box 38"/>
              <p:cNvSpPr txBox="1">
                <a:spLocks noChangeArrowheads="1"/>
              </p:cNvSpPr>
              <p:nvPr/>
            </p:nvSpPr>
            <p:spPr bwMode="auto">
              <a:xfrm>
                <a:off x="1776" y="1536"/>
                <a:ext cx="768" cy="39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Egyptian Cotton</a:t>
                </a:r>
              </a:p>
              <a:p>
                <a:pPr>
                  <a:spcBef>
                    <a:spcPct val="0"/>
                  </a:spcBef>
                  <a:buClrTx/>
                  <a:buFontTx/>
                  <a:buNone/>
                </a:pPr>
                <a:r>
                  <a:rPr lang="en-US" altLang="en-US" sz="1200">
                    <a:latin typeface="Arial" pitchFamily="34" charset="0"/>
                  </a:rPr>
                  <a:t>Towels</a:t>
                </a:r>
              </a:p>
            </p:txBody>
          </p:sp>
        </p:grpSp>
        <p:grpSp>
          <p:nvGrpSpPr>
            <p:cNvPr id="57370" name="Group 39"/>
            <p:cNvGrpSpPr>
              <a:grpSpLocks/>
            </p:cNvGrpSpPr>
            <p:nvPr/>
          </p:nvGrpSpPr>
          <p:grpSpPr bwMode="auto">
            <a:xfrm>
              <a:off x="96" y="2544"/>
              <a:ext cx="5568" cy="768"/>
              <a:chOff x="96" y="2208"/>
              <a:chExt cx="5568" cy="768"/>
            </a:xfrm>
          </p:grpSpPr>
          <p:sp>
            <p:nvSpPr>
              <p:cNvPr id="57371" name="Text Box 40"/>
              <p:cNvSpPr txBox="1">
                <a:spLocks noChangeArrowheads="1"/>
              </p:cNvSpPr>
              <p:nvPr/>
            </p:nvSpPr>
            <p:spPr bwMode="auto">
              <a:xfrm>
                <a:off x="96" y="2544"/>
                <a:ext cx="691"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White Cotton</a:t>
                </a:r>
              </a:p>
              <a:p>
                <a:pPr>
                  <a:spcBef>
                    <a:spcPct val="0"/>
                  </a:spcBef>
                  <a:buClrTx/>
                  <a:buFontTx/>
                  <a:buNone/>
                </a:pPr>
                <a:r>
                  <a:rPr lang="en-US" altLang="en-US" sz="1200">
                    <a:latin typeface="Arial" pitchFamily="34" charset="0"/>
                  </a:rPr>
                  <a:t>T-Shirt Bra</a:t>
                </a:r>
              </a:p>
            </p:txBody>
          </p:sp>
          <p:sp>
            <p:nvSpPr>
              <p:cNvPr id="57372" name="Text Box 41"/>
              <p:cNvSpPr txBox="1">
                <a:spLocks noChangeArrowheads="1"/>
              </p:cNvSpPr>
              <p:nvPr/>
            </p:nvSpPr>
            <p:spPr bwMode="auto">
              <a:xfrm>
                <a:off x="1728" y="2544"/>
                <a:ext cx="588"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Plunge</a:t>
                </a:r>
              </a:p>
              <a:p>
                <a:pPr>
                  <a:spcBef>
                    <a:spcPct val="0"/>
                  </a:spcBef>
                  <a:buClrTx/>
                  <a:buFontTx/>
                  <a:buNone/>
                </a:pPr>
                <a:r>
                  <a:rPr lang="en-US" altLang="en-US" sz="1200">
                    <a:latin typeface="Arial" pitchFamily="34" charset="0"/>
                  </a:rPr>
                  <a:t>T-Shirt Bra</a:t>
                </a:r>
              </a:p>
            </p:txBody>
          </p:sp>
          <p:sp>
            <p:nvSpPr>
              <p:cNvPr id="57373" name="Text Box 42"/>
              <p:cNvSpPr txBox="1">
                <a:spLocks noChangeArrowheads="1"/>
              </p:cNvSpPr>
              <p:nvPr/>
            </p:nvSpPr>
            <p:spPr bwMode="auto">
              <a:xfrm>
                <a:off x="3408" y="2640"/>
                <a:ext cx="685"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246         25%</a:t>
                </a:r>
              </a:p>
            </p:txBody>
          </p:sp>
          <p:sp>
            <p:nvSpPr>
              <p:cNvPr id="57374" name="Text Box 43"/>
              <p:cNvSpPr txBox="1">
                <a:spLocks noChangeArrowheads="1"/>
              </p:cNvSpPr>
              <p:nvPr/>
            </p:nvSpPr>
            <p:spPr bwMode="auto">
              <a:xfrm>
                <a:off x="4176" y="2544"/>
                <a:ext cx="672" cy="33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Black embroidered underwired bra</a:t>
                </a:r>
              </a:p>
            </p:txBody>
          </p:sp>
          <p:pic>
            <p:nvPicPr>
              <p:cNvPr id="57375" name="Picture 44" descr="02aw_7173_det_1dac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 y="220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Picture 45" descr="02aw_7175_det_1dac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20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7" name="Picture 46" descr="b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 y="220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43119" name="Group 47"/>
          <p:cNvGrpSpPr>
            <a:grpSpLocks/>
          </p:cNvGrpSpPr>
          <p:nvPr/>
        </p:nvGrpSpPr>
        <p:grpSpPr bwMode="auto">
          <a:xfrm>
            <a:off x="5740400" y="3111500"/>
            <a:ext cx="1905000" cy="2362200"/>
            <a:chOff x="3744" y="2208"/>
            <a:chExt cx="1200" cy="1488"/>
          </a:xfrm>
        </p:grpSpPr>
        <p:grpSp>
          <p:nvGrpSpPr>
            <p:cNvPr id="57358" name="Group 48"/>
            <p:cNvGrpSpPr>
              <a:grpSpLocks/>
            </p:cNvGrpSpPr>
            <p:nvPr/>
          </p:nvGrpSpPr>
          <p:grpSpPr bwMode="auto">
            <a:xfrm>
              <a:off x="3792" y="2208"/>
              <a:ext cx="1152" cy="528"/>
              <a:chOff x="3792" y="2304"/>
              <a:chExt cx="1152" cy="528"/>
            </a:xfrm>
          </p:grpSpPr>
          <p:sp>
            <p:nvSpPr>
              <p:cNvPr id="57362" name="Text Box 49"/>
              <p:cNvSpPr txBox="1">
                <a:spLocks noChangeArrowheads="1"/>
              </p:cNvSpPr>
              <p:nvPr/>
            </p:nvSpPr>
            <p:spPr bwMode="auto">
              <a:xfrm>
                <a:off x="3792" y="2470"/>
                <a:ext cx="816" cy="362"/>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latin typeface="Arial" pitchFamily="34" charset="0"/>
                  </a:rPr>
                  <a:t>Confidence 1.4%</a:t>
                </a:r>
                <a:endParaRPr lang="en-US" altLang="en-US" sz="1400">
                  <a:latin typeface="Arial" pitchFamily="34" charset="0"/>
                </a:endParaRPr>
              </a:p>
            </p:txBody>
          </p:sp>
          <p:sp>
            <p:nvSpPr>
              <p:cNvPr id="57363" name="Line 50"/>
              <p:cNvSpPr>
                <a:spLocks noChangeShapeType="1"/>
              </p:cNvSpPr>
              <p:nvPr/>
            </p:nvSpPr>
            <p:spPr bwMode="auto">
              <a:xfrm flipV="1">
                <a:off x="4608" y="2304"/>
                <a:ext cx="33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grpSp>
        <p:grpSp>
          <p:nvGrpSpPr>
            <p:cNvPr id="57359" name="Group 51"/>
            <p:cNvGrpSpPr>
              <a:grpSpLocks/>
            </p:cNvGrpSpPr>
            <p:nvPr/>
          </p:nvGrpSpPr>
          <p:grpSpPr bwMode="auto">
            <a:xfrm>
              <a:off x="3744" y="3168"/>
              <a:ext cx="1152" cy="528"/>
              <a:chOff x="3792" y="2304"/>
              <a:chExt cx="1152" cy="528"/>
            </a:xfrm>
          </p:grpSpPr>
          <p:sp>
            <p:nvSpPr>
              <p:cNvPr id="57360" name="Text Box 52"/>
              <p:cNvSpPr txBox="1">
                <a:spLocks noChangeArrowheads="1"/>
              </p:cNvSpPr>
              <p:nvPr/>
            </p:nvSpPr>
            <p:spPr bwMode="auto">
              <a:xfrm>
                <a:off x="3792" y="2470"/>
                <a:ext cx="816" cy="362"/>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latin typeface="Arial" pitchFamily="34" charset="0"/>
                  </a:rPr>
                  <a:t>Confidence 1%</a:t>
                </a:r>
                <a:endParaRPr lang="en-US" altLang="en-US" sz="1400">
                  <a:latin typeface="Arial" pitchFamily="34" charset="0"/>
                </a:endParaRPr>
              </a:p>
            </p:txBody>
          </p:sp>
          <p:sp>
            <p:nvSpPr>
              <p:cNvPr id="57361" name="Line 53"/>
              <p:cNvSpPr>
                <a:spLocks noChangeShapeType="1"/>
              </p:cNvSpPr>
              <p:nvPr/>
            </p:nvSpPr>
            <p:spPr bwMode="auto">
              <a:xfrm flipV="1">
                <a:off x="4608" y="2304"/>
                <a:ext cx="33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3119"/>
                                        </p:tgtEl>
                                        <p:attrNameLst>
                                          <p:attrName>style.visibility</p:attrName>
                                        </p:attrNameLst>
                                      </p:cBhvr>
                                      <p:to>
                                        <p:strVal val="visible"/>
                                      </p:to>
                                    </p:set>
                                    <p:anim calcmode="lin" valueType="num">
                                      <p:cBhvr additive="base">
                                        <p:cTn id="7" dur="500" fill="hold"/>
                                        <p:tgtEl>
                                          <p:spTgt spid="643119"/>
                                        </p:tgtEl>
                                        <p:attrNameLst>
                                          <p:attrName>ppt_x</p:attrName>
                                        </p:attrNameLst>
                                      </p:cBhvr>
                                      <p:tavLst>
                                        <p:tav tm="0">
                                          <p:val>
                                            <p:strVal val="#ppt_x"/>
                                          </p:val>
                                        </p:tav>
                                        <p:tav tm="100000">
                                          <p:val>
                                            <p:strVal val="#ppt_x"/>
                                          </p:val>
                                        </p:tav>
                                      </p:tavLst>
                                    </p:anim>
                                    <p:anim calcmode="lin" valueType="num">
                                      <p:cBhvr additive="base">
                                        <p:cTn id="8" dur="500" fill="hold"/>
                                        <p:tgtEl>
                                          <p:spTgt spid="643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pPr>
              <a:defRPr/>
            </a:pPr>
            <a:fld id="{AB04D5B3-6876-4B7E-A40F-60246368E22C}" type="slidenum">
              <a:rPr lang="en-US" altLang="en-US"/>
              <a:pPr>
                <a:defRPr/>
              </a:pPr>
              <a:t>11</a:t>
            </a:fld>
            <a:endParaRPr lang="en-US" altLang="en-US" sz="1400" b="0">
              <a:solidFill>
                <a:schemeClr val="tx1"/>
              </a:solidFill>
            </a:endParaRPr>
          </a:p>
        </p:txBody>
      </p:sp>
      <p:sp>
        <p:nvSpPr>
          <p:cNvPr id="59395" name="Rectangle 2"/>
          <p:cNvSpPr>
            <a:spLocks noGrp="1" noChangeArrowheads="1"/>
          </p:cNvSpPr>
          <p:nvPr>
            <p:ph type="title"/>
          </p:nvPr>
        </p:nvSpPr>
        <p:spPr>
          <a:xfrm>
            <a:off x="406400" y="254000"/>
            <a:ext cx="8229600" cy="609600"/>
          </a:xfrm>
        </p:spPr>
        <p:txBody>
          <a:bodyPr/>
          <a:lstStyle/>
          <a:p>
            <a:pPr defTabSz="814388"/>
            <a:r>
              <a:rPr lang="en-US" altLang="en-US" smtClean="0"/>
              <a:t>Migration Study - MEC</a:t>
            </a:r>
          </a:p>
        </p:txBody>
      </p:sp>
      <p:pic>
        <p:nvPicPr>
          <p:cNvPr id="59396" name="Picture 3" descr="1001801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600" y="3632200"/>
            <a:ext cx="911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1009837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3" y="5003800"/>
            <a:ext cx="858837" cy="1295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398" name="Picture 5" descr="10098846">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600" y="1041400"/>
            <a:ext cx="911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1003185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1600" y="2336800"/>
            <a:ext cx="911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AutoShape 7"/>
          <p:cNvSpPr>
            <a:spLocks noChangeArrowheads="1"/>
          </p:cNvSpPr>
          <p:nvPr/>
        </p:nvSpPr>
        <p:spPr bwMode="auto">
          <a:xfrm flipV="1">
            <a:off x="7391400" y="1152525"/>
            <a:ext cx="1511300" cy="4749800"/>
          </a:xfrm>
          <a:prstGeom prst="curvedLeftArrow">
            <a:avLst>
              <a:gd name="adj1" fmla="val 62857"/>
              <a:gd name="adj2" fmla="val 125714"/>
              <a:gd name="adj3" fmla="val 32083"/>
            </a:avLst>
          </a:prstGeom>
          <a:solidFill>
            <a:srgbClr val="9D96FA"/>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9401" name="Rectangle 8"/>
          <p:cNvSpPr>
            <a:spLocks noChangeArrowheads="1"/>
          </p:cNvSpPr>
          <p:nvPr/>
        </p:nvSpPr>
        <p:spPr bwMode="auto">
          <a:xfrm>
            <a:off x="3619500" y="3098800"/>
            <a:ext cx="2362200" cy="2819400"/>
          </a:xfrm>
          <a:prstGeom prst="rect">
            <a:avLst/>
          </a:prstGeom>
          <a:noFill/>
          <a:ln w="3175">
            <a:solidFill>
              <a:srgbClr val="000066"/>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9402" name="Rectangle 9"/>
          <p:cNvSpPr>
            <a:spLocks noChangeArrowheads="1"/>
          </p:cNvSpPr>
          <p:nvPr/>
        </p:nvSpPr>
        <p:spPr bwMode="auto">
          <a:xfrm>
            <a:off x="495300" y="3175000"/>
            <a:ext cx="2362200" cy="2743200"/>
          </a:xfrm>
          <a:prstGeom prst="rect">
            <a:avLst/>
          </a:prstGeom>
          <a:noFill/>
          <a:ln w="3175">
            <a:solidFill>
              <a:srgbClr val="000066"/>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9403" name="Line 10"/>
          <p:cNvSpPr>
            <a:spLocks noChangeShapeType="1"/>
          </p:cNvSpPr>
          <p:nvPr/>
        </p:nvSpPr>
        <p:spPr bwMode="auto">
          <a:xfrm>
            <a:off x="495300" y="4470400"/>
            <a:ext cx="2362200" cy="1588"/>
          </a:xfrm>
          <a:prstGeom prst="line">
            <a:avLst/>
          </a:prstGeom>
          <a:noFill/>
          <a:ln w="31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9404" name="Line 11"/>
          <p:cNvSpPr>
            <a:spLocks noChangeShapeType="1"/>
          </p:cNvSpPr>
          <p:nvPr/>
        </p:nvSpPr>
        <p:spPr bwMode="auto">
          <a:xfrm>
            <a:off x="3619500" y="4470400"/>
            <a:ext cx="2362200" cy="0"/>
          </a:xfrm>
          <a:prstGeom prst="line">
            <a:avLst/>
          </a:prstGeom>
          <a:noFill/>
          <a:ln w="31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9405" name="Text Box 12"/>
          <p:cNvSpPr txBox="1">
            <a:spLocks noChangeArrowheads="1"/>
          </p:cNvSpPr>
          <p:nvPr/>
        </p:nvSpPr>
        <p:spPr bwMode="auto">
          <a:xfrm>
            <a:off x="419100" y="2794000"/>
            <a:ext cx="2570163" cy="377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Oct 2001 – Mar 2002</a:t>
            </a:r>
          </a:p>
        </p:txBody>
      </p:sp>
      <p:sp>
        <p:nvSpPr>
          <p:cNvPr id="59406" name="Text Box 13"/>
          <p:cNvSpPr txBox="1">
            <a:spLocks noChangeArrowheads="1"/>
          </p:cNvSpPr>
          <p:nvPr/>
        </p:nvSpPr>
        <p:spPr bwMode="auto">
          <a:xfrm>
            <a:off x="3543300" y="2717800"/>
            <a:ext cx="2601913" cy="377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Apr 2002 – Sep 2002</a:t>
            </a:r>
          </a:p>
        </p:txBody>
      </p:sp>
      <p:sp>
        <p:nvSpPr>
          <p:cNvPr id="59407" name="AutoShape 14"/>
          <p:cNvSpPr>
            <a:spLocks noChangeArrowheads="1"/>
          </p:cNvSpPr>
          <p:nvPr/>
        </p:nvSpPr>
        <p:spPr bwMode="auto">
          <a:xfrm rot="-2165497">
            <a:off x="2390775" y="4062413"/>
            <a:ext cx="1997075" cy="809625"/>
          </a:xfrm>
          <a:prstGeom prst="rightArrow">
            <a:avLst>
              <a:gd name="adj1" fmla="val 50000"/>
              <a:gd name="adj2" fmla="val 61667"/>
            </a:avLst>
          </a:prstGeom>
          <a:solidFill>
            <a:srgbClr val="CCCCFF"/>
          </a:solidFill>
          <a:ln w="63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400" i="1">
                <a:latin typeface="Arial" pitchFamily="34" charset="0"/>
              </a:rPr>
              <a:t>Migrators</a:t>
            </a:r>
          </a:p>
        </p:txBody>
      </p:sp>
      <p:sp>
        <p:nvSpPr>
          <p:cNvPr id="59408" name="Text Box 15"/>
          <p:cNvSpPr txBox="1">
            <a:spLocks noChangeArrowheads="1"/>
          </p:cNvSpPr>
          <p:nvPr/>
        </p:nvSpPr>
        <p:spPr bwMode="auto">
          <a:xfrm>
            <a:off x="723900" y="4851400"/>
            <a:ext cx="1905000" cy="803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400">
                <a:latin typeface="Arial" pitchFamily="34" charset="0"/>
              </a:rPr>
              <a:t>Spent $1 to $200</a:t>
            </a:r>
          </a:p>
        </p:txBody>
      </p:sp>
      <p:sp>
        <p:nvSpPr>
          <p:cNvPr id="59409" name="Text Box 16"/>
          <p:cNvSpPr txBox="1">
            <a:spLocks noChangeArrowheads="1"/>
          </p:cNvSpPr>
          <p:nvPr/>
        </p:nvSpPr>
        <p:spPr bwMode="auto">
          <a:xfrm>
            <a:off x="723900" y="3479800"/>
            <a:ext cx="1905000" cy="803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400">
                <a:latin typeface="Arial" pitchFamily="34" charset="0"/>
              </a:rPr>
              <a:t>Spent over $200</a:t>
            </a:r>
          </a:p>
        </p:txBody>
      </p:sp>
      <p:sp>
        <p:nvSpPr>
          <p:cNvPr id="59410" name="Text Box 17"/>
          <p:cNvSpPr txBox="1">
            <a:spLocks noChangeArrowheads="1"/>
          </p:cNvSpPr>
          <p:nvPr/>
        </p:nvSpPr>
        <p:spPr bwMode="auto">
          <a:xfrm>
            <a:off x="3924300" y="3251200"/>
            <a:ext cx="1905000" cy="803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400">
                <a:latin typeface="Arial" pitchFamily="34" charset="0"/>
              </a:rPr>
              <a:t>Spent over $200</a:t>
            </a:r>
          </a:p>
        </p:txBody>
      </p:sp>
      <p:sp>
        <p:nvSpPr>
          <p:cNvPr id="59411" name="Text Box 18"/>
          <p:cNvSpPr txBox="1">
            <a:spLocks noChangeArrowheads="1"/>
          </p:cNvSpPr>
          <p:nvPr/>
        </p:nvSpPr>
        <p:spPr bwMode="auto">
          <a:xfrm>
            <a:off x="3924300" y="4699000"/>
            <a:ext cx="1905000" cy="803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400">
                <a:latin typeface="Arial" pitchFamily="34" charset="0"/>
              </a:rPr>
              <a:t>Spent under $200</a:t>
            </a:r>
          </a:p>
        </p:txBody>
      </p:sp>
      <p:sp>
        <p:nvSpPr>
          <p:cNvPr id="59412" name="Rectangle 19"/>
          <p:cNvSpPr>
            <a:spLocks noChangeArrowheads="1"/>
          </p:cNvSpPr>
          <p:nvPr/>
        </p:nvSpPr>
        <p:spPr bwMode="auto">
          <a:xfrm>
            <a:off x="495300" y="3175000"/>
            <a:ext cx="2362200" cy="1295400"/>
          </a:xfrm>
          <a:prstGeom prst="rect">
            <a:avLst/>
          </a:prstGeom>
          <a:solidFill>
            <a:srgbClr val="DDDDDD">
              <a:alpha val="50195"/>
            </a:srgbClr>
          </a:solidFill>
          <a:ln>
            <a:noFill/>
          </a:ln>
          <a:effectLst/>
          <a:extLs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9413" name="Text Box 20"/>
          <p:cNvSpPr txBox="1">
            <a:spLocks noChangeArrowheads="1"/>
          </p:cNvSpPr>
          <p:nvPr/>
        </p:nvSpPr>
        <p:spPr bwMode="auto">
          <a:xfrm>
            <a:off x="4762500" y="4089400"/>
            <a:ext cx="1171575" cy="377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  (5.5%)  </a:t>
            </a:r>
          </a:p>
        </p:txBody>
      </p:sp>
      <p:sp>
        <p:nvSpPr>
          <p:cNvPr id="59414" name="Text Box 21"/>
          <p:cNvSpPr txBox="1">
            <a:spLocks noChangeArrowheads="1"/>
          </p:cNvSpPr>
          <p:nvPr/>
        </p:nvSpPr>
        <p:spPr bwMode="auto">
          <a:xfrm>
            <a:off x="4762500" y="5537200"/>
            <a:ext cx="1033463" cy="377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(94.5%)</a:t>
            </a:r>
          </a:p>
        </p:txBody>
      </p:sp>
      <p:sp>
        <p:nvSpPr>
          <p:cNvPr id="59415" name="Rectangle 22"/>
          <p:cNvSpPr>
            <a:spLocks noChangeArrowheads="1"/>
          </p:cNvSpPr>
          <p:nvPr/>
        </p:nvSpPr>
        <p:spPr bwMode="auto">
          <a:xfrm>
            <a:off x="381000" y="1295400"/>
            <a:ext cx="571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lvl1pPr marL="288925" indent="-288925" algn="l" defTabSz="814388">
              <a:spcBef>
                <a:spcPct val="20000"/>
              </a:spcBef>
              <a:buClr>
                <a:schemeClr val="accent2"/>
              </a:buClr>
              <a:buFont typeface="Marlett" pitchFamily="2" charset="2"/>
              <a:buChar char="i"/>
              <a:defRPr sz="2200" b="1">
                <a:solidFill>
                  <a:schemeClr val="tx1"/>
                </a:solidFill>
                <a:latin typeface="Times New Roman" pitchFamily="18" charset="0"/>
              </a:defRPr>
            </a:lvl1pPr>
            <a:lvl2pPr marL="744538" indent="-285750" algn="l" defTabSz="814388">
              <a:spcBef>
                <a:spcPct val="20000"/>
              </a:spcBef>
              <a:buClr>
                <a:srgbClr val="FF0000"/>
              </a:buClr>
              <a:buFont typeface="Marlett" pitchFamily="2" charset="2"/>
              <a:buChar char="4"/>
              <a:defRPr>
                <a:solidFill>
                  <a:schemeClr val="tx1"/>
                </a:solidFill>
                <a:latin typeface="Times New Roman" pitchFamily="18" charset="0"/>
              </a:defRPr>
            </a:lvl2pPr>
            <a:lvl3pPr marL="1146175" indent="-236538" algn="l" defTabSz="814388">
              <a:spcBef>
                <a:spcPct val="20000"/>
              </a:spcBef>
              <a:buClr>
                <a:schemeClr val="accent1"/>
              </a:buClr>
              <a:buFont typeface="Marlett" pitchFamily="2" charset="2"/>
              <a:buChar char="h"/>
              <a:defRPr sz="1600">
                <a:solidFill>
                  <a:schemeClr val="tx1"/>
                </a:solidFill>
                <a:latin typeface="Times New Roman" pitchFamily="18" charset="0"/>
              </a:defRPr>
            </a:lvl3pPr>
            <a:lvl4pPr marL="1484313" indent="-174625" algn="l" defTabSz="814388">
              <a:spcBef>
                <a:spcPct val="20000"/>
              </a:spcBef>
              <a:buClr>
                <a:srgbClr val="FF00FF"/>
              </a:buClr>
              <a:buChar char="–"/>
              <a:defRPr sz="1600">
                <a:solidFill>
                  <a:schemeClr val="tx1"/>
                </a:solidFill>
                <a:latin typeface="Times New Roman" pitchFamily="18" charset="0"/>
              </a:defRPr>
            </a:lvl4pPr>
            <a:lvl5pPr marL="1771650" indent="-173038" algn="l" defTabSz="814388">
              <a:spcBef>
                <a:spcPct val="20000"/>
              </a:spcBef>
              <a:buChar char="»"/>
              <a:defRPr sz="2000">
                <a:solidFill>
                  <a:schemeClr val="tx1"/>
                </a:solidFill>
                <a:latin typeface="Times New Roman" pitchFamily="18" charset="0"/>
              </a:defRPr>
            </a:lvl5pPr>
            <a:lvl6pPr marL="2228850" indent="-173038" defTabSz="814388" eaLnBrk="0" fontAlgn="base" hangingPunct="0">
              <a:spcBef>
                <a:spcPct val="20000"/>
              </a:spcBef>
              <a:spcAft>
                <a:spcPct val="0"/>
              </a:spcAft>
              <a:buChar char="»"/>
              <a:defRPr sz="2000">
                <a:solidFill>
                  <a:schemeClr val="tx1"/>
                </a:solidFill>
                <a:latin typeface="Times New Roman" pitchFamily="18" charset="0"/>
              </a:defRPr>
            </a:lvl6pPr>
            <a:lvl7pPr marL="2686050" indent="-173038" defTabSz="814388" eaLnBrk="0" fontAlgn="base" hangingPunct="0">
              <a:spcBef>
                <a:spcPct val="20000"/>
              </a:spcBef>
              <a:spcAft>
                <a:spcPct val="0"/>
              </a:spcAft>
              <a:buChar char="»"/>
              <a:defRPr sz="2000">
                <a:solidFill>
                  <a:schemeClr val="tx1"/>
                </a:solidFill>
                <a:latin typeface="Times New Roman" pitchFamily="18" charset="0"/>
              </a:defRPr>
            </a:lvl7pPr>
            <a:lvl8pPr marL="3143250" indent="-173038" defTabSz="814388" eaLnBrk="0" fontAlgn="base" hangingPunct="0">
              <a:spcBef>
                <a:spcPct val="20000"/>
              </a:spcBef>
              <a:spcAft>
                <a:spcPct val="0"/>
              </a:spcAft>
              <a:buChar char="»"/>
              <a:defRPr sz="2000">
                <a:solidFill>
                  <a:schemeClr val="tx1"/>
                </a:solidFill>
                <a:latin typeface="Times New Roman" pitchFamily="18" charset="0"/>
              </a:defRPr>
            </a:lvl8pPr>
            <a:lvl9pPr marL="3600450" indent="-173038" defTabSz="814388" eaLnBrk="0" fontAlgn="base" hangingPunct="0">
              <a:spcBef>
                <a:spcPct val="20000"/>
              </a:spcBef>
              <a:spcAft>
                <a:spcPct val="0"/>
              </a:spcAft>
              <a:buChar char="»"/>
              <a:defRPr sz="2000">
                <a:solidFill>
                  <a:schemeClr val="tx1"/>
                </a:solidFill>
                <a:latin typeface="Times New Roman" pitchFamily="18" charset="0"/>
              </a:defRPr>
            </a:lvl9pPr>
          </a:lstStyle>
          <a:p>
            <a:pPr>
              <a:lnSpc>
                <a:spcPct val="95000"/>
              </a:lnSpc>
              <a:spcBef>
                <a:spcPct val="50000"/>
              </a:spcBef>
              <a:buClr>
                <a:srgbClr val="EEAD53"/>
              </a:buClr>
              <a:buSzPct val="75000"/>
              <a:buFont typeface="Wingdings" pitchFamily="2" charset="2"/>
              <a:buChar char="l"/>
            </a:pPr>
            <a:r>
              <a:rPr lang="en-US" altLang="en-US" sz="2000">
                <a:latin typeface="Arial" pitchFamily="34" charset="0"/>
              </a:rPr>
              <a:t>Customers who migrated from low spenders in one 6 month period to high spenders in the following 6 month period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3836317-ED6D-4A19-9D03-FB74085DFD8B}" type="slidenum">
              <a:rPr lang="en-US" altLang="en-US"/>
              <a:pPr>
                <a:defRPr/>
              </a:pPr>
              <a:t>12</a:t>
            </a:fld>
            <a:endParaRPr lang="en-US" altLang="en-US" sz="1400" b="0">
              <a:solidFill>
                <a:schemeClr val="tx1"/>
              </a:solidFill>
            </a:endParaRPr>
          </a:p>
        </p:txBody>
      </p:sp>
      <p:sp>
        <p:nvSpPr>
          <p:cNvPr id="60419" name="Rectangle 2"/>
          <p:cNvSpPr>
            <a:spLocks noGrp="1" noChangeArrowheads="1"/>
          </p:cNvSpPr>
          <p:nvPr>
            <p:ph type="title"/>
          </p:nvPr>
        </p:nvSpPr>
        <p:spPr>
          <a:xfrm>
            <a:off x="228600" y="228600"/>
            <a:ext cx="8077200" cy="609600"/>
          </a:xfrm>
        </p:spPr>
        <p:txBody>
          <a:bodyPr/>
          <a:lstStyle/>
          <a:p>
            <a:pPr defTabSz="814388"/>
            <a:r>
              <a:rPr lang="en-US" altLang="en-US" sz="3200" smtClean="0"/>
              <a:t>Key Characteristics of</a:t>
            </a:r>
            <a:r>
              <a:rPr lang="en-US" altLang="en-US" sz="3200" i="1" smtClean="0"/>
              <a:t> Migrators </a:t>
            </a:r>
            <a:r>
              <a:rPr lang="en-US" altLang="en-US" sz="3200" smtClean="0"/>
              <a:t>at MEC</a:t>
            </a:r>
          </a:p>
        </p:txBody>
      </p:sp>
      <p:sp>
        <p:nvSpPr>
          <p:cNvPr id="60420" name="Rectangle 3"/>
          <p:cNvSpPr>
            <a:spLocks noGrp="1" noChangeArrowheads="1"/>
          </p:cNvSpPr>
          <p:nvPr>
            <p:ph type="body" idx="1"/>
          </p:nvPr>
        </p:nvSpPr>
        <p:spPr>
          <a:xfrm>
            <a:off x="215900" y="1066800"/>
            <a:ext cx="7823200" cy="3213100"/>
          </a:xfrm>
        </p:spPr>
        <p:txBody>
          <a:bodyPr/>
          <a:lstStyle/>
          <a:p>
            <a:pPr marL="288925" indent="-288925" defTabSz="814388"/>
            <a:r>
              <a:rPr lang="en-US" altLang="en-US" sz="2400" smtClean="0"/>
              <a:t>During October 2001 – March 2002 (Initial 6 months)</a:t>
            </a:r>
          </a:p>
          <a:p>
            <a:pPr marL="744538" lvl="1" defTabSz="814388"/>
            <a:r>
              <a:rPr lang="en-US" altLang="en-US" smtClean="0"/>
              <a:t>Purchased at least $70 of merchandise </a:t>
            </a:r>
          </a:p>
          <a:p>
            <a:pPr marL="744538" lvl="1" defTabSz="814388"/>
            <a:r>
              <a:rPr lang="en-US" altLang="en-US" smtClean="0"/>
              <a:t>Purchased at least twice</a:t>
            </a:r>
          </a:p>
          <a:p>
            <a:pPr marL="744538" lvl="1" defTabSz="814388"/>
            <a:r>
              <a:rPr lang="en-US" altLang="en-US" smtClean="0"/>
              <a:t>Largest single order was at least $40</a:t>
            </a:r>
          </a:p>
          <a:p>
            <a:pPr marL="744538" lvl="1" defTabSz="814388"/>
            <a:r>
              <a:rPr lang="en-US" altLang="en-US" smtClean="0"/>
              <a:t>Used free shipping, not express shipping</a:t>
            </a:r>
          </a:p>
          <a:p>
            <a:pPr marL="744538" lvl="1" defTabSz="814388"/>
            <a:r>
              <a:rPr lang="en-US" altLang="en-US" smtClean="0"/>
              <a:t>Live over 60 aerial kilometers from an MEC retail store</a:t>
            </a:r>
          </a:p>
          <a:p>
            <a:pPr marL="744538" lvl="1" defTabSz="814388"/>
            <a:r>
              <a:rPr lang="en-US" altLang="en-US" smtClean="0"/>
              <a:t>Bought from these product families, such as socks, t-shirts, and accessories</a:t>
            </a:r>
          </a:p>
          <a:p>
            <a:pPr marL="744538" lvl="1" defTabSz="814388"/>
            <a:r>
              <a:rPr lang="en-US" altLang="en-US" smtClean="0"/>
              <a:t>Customers who purchased shoulder bags and child carriers  were LESS LIKELY to migrate</a:t>
            </a:r>
          </a:p>
        </p:txBody>
      </p:sp>
      <p:sp>
        <p:nvSpPr>
          <p:cNvPr id="60421" name="Text Box 4"/>
          <p:cNvSpPr txBox="1">
            <a:spLocks noChangeArrowheads="1"/>
          </p:cNvSpPr>
          <p:nvPr/>
        </p:nvSpPr>
        <p:spPr bwMode="auto">
          <a:xfrm>
            <a:off x="2311400" y="4394200"/>
            <a:ext cx="4419600" cy="1181100"/>
          </a:xfrm>
          <a:prstGeom prst="rect">
            <a:avLst/>
          </a:prstGeom>
          <a:solidFill>
            <a:srgbClr val="EAF4F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800" i="1">
                <a:latin typeface="Arial" pitchFamily="34" charset="0"/>
              </a:rPr>
              <a:t>Recommendation:</a:t>
            </a:r>
            <a:r>
              <a:rPr lang="en-US" altLang="en-US" sz="1800">
                <a:latin typeface="Arial" pitchFamily="34" charset="0"/>
              </a:rPr>
              <a:t>  </a:t>
            </a:r>
            <a:br>
              <a:rPr lang="en-US" altLang="en-US" sz="1800">
                <a:latin typeface="Arial" pitchFamily="34" charset="0"/>
              </a:rPr>
            </a:br>
            <a:r>
              <a:rPr lang="en-US" altLang="en-US" sz="1800">
                <a:latin typeface="Arial" pitchFamily="34" charset="0"/>
              </a:rPr>
              <a:t>Score light spending customers based on their likelihood of migrating and market to high scorers.</a:t>
            </a:r>
            <a:endParaRPr lang="en-US" altLang="en-US" sz="1800" u="sng">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pPr>
              <a:defRPr/>
            </a:pPr>
            <a:fld id="{E883B2B8-5DC1-40EE-9200-F8BC77B326B1}" type="slidenum">
              <a:rPr lang="en-US" altLang="en-US"/>
              <a:pPr>
                <a:defRPr/>
              </a:pPr>
              <a:t>13</a:t>
            </a:fld>
            <a:endParaRPr lang="en-US" altLang="en-US" sz="1400" b="0">
              <a:solidFill>
                <a:schemeClr val="tx1"/>
              </a:solidFill>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620000" cy="529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Rectangle 3"/>
          <p:cNvSpPr>
            <a:spLocks noGrp="1" noChangeArrowheads="1"/>
          </p:cNvSpPr>
          <p:nvPr>
            <p:ph type="title"/>
          </p:nvPr>
        </p:nvSpPr>
        <p:spPr>
          <a:xfrm>
            <a:off x="563563" y="101600"/>
            <a:ext cx="8047037" cy="838200"/>
          </a:xfrm>
        </p:spPr>
        <p:txBody>
          <a:bodyPr/>
          <a:lstStyle/>
          <a:p>
            <a:pPr defTabSz="814388"/>
            <a:r>
              <a:rPr lang="en-US" altLang="en-US" sz="3200" smtClean="0"/>
              <a:t>Customer Locations Relative to Retail Stores</a:t>
            </a:r>
          </a:p>
        </p:txBody>
      </p:sp>
      <p:pic>
        <p:nvPicPr>
          <p:cNvPr id="61445" name="Picture 4" descr="retailst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2438400" cy="2112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6" name="Rectangle 5"/>
          <p:cNvSpPr>
            <a:spLocks noChangeArrowheads="1"/>
          </p:cNvSpPr>
          <p:nvPr/>
        </p:nvSpPr>
        <p:spPr bwMode="auto">
          <a:xfrm>
            <a:off x="228600" y="3505200"/>
            <a:ext cx="2438400" cy="2209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1447" name="Text Box 6"/>
          <p:cNvSpPr txBox="1">
            <a:spLocks noChangeArrowheads="1"/>
          </p:cNvSpPr>
          <p:nvPr/>
        </p:nvSpPr>
        <p:spPr bwMode="auto">
          <a:xfrm>
            <a:off x="79375" y="3395663"/>
            <a:ext cx="2749550" cy="2555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Map of Canada with store locations.</a:t>
            </a:r>
          </a:p>
        </p:txBody>
      </p:sp>
      <p:grpSp>
        <p:nvGrpSpPr>
          <p:cNvPr id="61448" name="Group 7"/>
          <p:cNvGrpSpPr>
            <a:grpSpLocks/>
          </p:cNvGrpSpPr>
          <p:nvPr/>
        </p:nvGrpSpPr>
        <p:grpSpPr bwMode="auto">
          <a:xfrm>
            <a:off x="3886200" y="3124200"/>
            <a:ext cx="4729163" cy="3028950"/>
            <a:chOff x="2448" y="1968"/>
            <a:chExt cx="2979" cy="1908"/>
          </a:xfrm>
        </p:grpSpPr>
        <p:sp>
          <p:nvSpPr>
            <p:cNvPr id="61453" name="Text Box 8"/>
            <p:cNvSpPr txBox="1">
              <a:spLocks noChangeArrowheads="1"/>
            </p:cNvSpPr>
            <p:nvPr/>
          </p:nvSpPr>
          <p:spPr bwMode="auto">
            <a:xfrm>
              <a:off x="3600" y="3696"/>
              <a:ext cx="1827" cy="18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400">
                  <a:latin typeface="Arial" pitchFamily="34" charset="0"/>
                </a:rPr>
                <a:t>Black dots show store locations.</a:t>
              </a:r>
            </a:p>
          </p:txBody>
        </p:sp>
        <p:sp>
          <p:nvSpPr>
            <p:cNvPr id="61454" name="Oval 9"/>
            <p:cNvSpPr>
              <a:spLocks noChangeArrowheads="1"/>
            </p:cNvSpPr>
            <p:nvPr/>
          </p:nvSpPr>
          <p:spPr bwMode="auto">
            <a:xfrm>
              <a:off x="2448" y="2208"/>
              <a:ext cx="240" cy="24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1455" name="Oval 10"/>
            <p:cNvSpPr>
              <a:spLocks noChangeArrowheads="1"/>
            </p:cNvSpPr>
            <p:nvPr/>
          </p:nvSpPr>
          <p:spPr bwMode="auto">
            <a:xfrm>
              <a:off x="2832" y="1968"/>
              <a:ext cx="240" cy="33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1456" name="Oval 11"/>
            <p:cNvSpPr>
              <a:spLocks noChangeArrowheads="1"/>
            </p:cNvSpPr>
            <p:nvPr/>
          </p:nvSpPr>
          <p:spPr bwMode="auto">
            <a:xfrm>
              <a:off x="3456" y="2160"/>
              <a:ext cx="240" cy="24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1457" name="Oval 12"/>
            <p:cNvSpPr>
              <a:spLocks noChangeArrowheads="1"/>
            </p:cNvSpPr>
            <p:nvPr/>
          </p:nvSpPr>
          <p:spPr bwMode="auto">
            <a:xfrm>
              <a:off x="4176" y="2400"/>
              <a:ext cx="336" cy="288"/>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1458" name="Oval 13"/>
            <p:cNvSpPr>
              <a:spLocks noChangeArrowheads="1"/>
            </p:cNvSpPr>
            <p:nvPr/>
          </p:nvSpPr>
          <p:spPr bwMode="auto">
            <a:xfrm>
              <a:off x="4800" y="2448"/>
              <a:ext cx="240" cy="24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sp>
        <p:nvSpPr>
          <p:cNvPr id="61449" name="Text Box 14"/>
          <p:cNvSpPr txBox="1">
            <a:spLocks noChangeArrowheads="1"/>
          </p:cNvSpPr>
          <p:nvPr/>
        </p:nvSpPr>
        <p:spPr bwMode="auto">
          <a:xfrm>
            <a:off x="1069975" y="1116013"/>
            <a:ext cx="1901825" cy="4381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endParaRPr lang="en-US" altLang="en-US" sz="2400">
              <a:latin typeface="Arial" pitchFamily="34" charset="0"/>
            </a:endParaRPr>
          </a:p>
        </p:txBody>
      </p:sp>
      <p:sp>
        <p:nvSpPr>
          <p:cNvPr id="61450" name="Text Box 15"/>
          <p:cNvSpPr txBox="1">
            <a:spLocks noChangeArrowheads="1"/>
          </p:cNvSpPr>
          <p:nvPr/>
        </p:nvSpPr>
        <p:spPr bwMode="auto">
          <a:xfrm>
            <a:off x="228600" y="1143000"/>
            <a:ext cx="5105400" cy="635000"/>
          </a:xfrm>
          <a:prstGeom prst="rect">
            <a:avLst/>
          </a:prstGeom>
          <a:solidFill>
            <a:srgbClr val="EAF4F6"/>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800">
                <a:latin typeface="Arial" pitchFamily="34" charset="0"/>
              </a:rPr>
              <a:t>Heavy purchasing areas away from retail stores can suggest new retail store locations </a:t>
            </a:r>
          </a:p>
        </p:txBody>
      </p:sp>
      <p:sp>
        <p:nvSpPr>
          <p:cNvPr id="61451" name="Line 16"/>
          <p:cNvSpPr>
            <a:spLocks noChangeShapeType="1"/>
          </p:cNvSpPr>
          <p:nvPr/>
        </p:nvSpPr>
        <p:spPr bwMode="auto">
          <a:xfrm>
            <a:off x="5334000" y="1828800"/>
            <a:ext cx="1828800" cy="19812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61452" name="Rectangle 17"/>
          <p:cNvSpPr>
            <a:spLocks noChangeArrowheads="1"/>
          </p:cNvSpPr>
          <p:nvPr/>
        </p:nvSpPr>
        <p:spPr bwMode="auto">
          <a:xfrm>
            <a:off x="5943600" y="1371600"/>
            <a:ext cx="2392363" cy="620713"/>
          </a:xfrm>
          <a:prstGeom prst="rect">
            <a:avLst/>
          </a:prstGeom>
          <a:solidFill>
            <a:schemeClr val="bg1"/>
          </a:solidFill>
          <a:ln>
            <a:noFill/>
          </a:ln>
          <a:effectLst/>
          <a:extLs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No stores in several hot areas: </a:t>
            </a:r>
            <a:br>
              <a:rPr lang="en-US" altLang="en-US" sz="1200">
                <a:latin typeface="Arial" pitchFamily="34" charset="0"/>
              </a:rPr>
            </a:br>
            <a:r>
              <a:rPr lang="en-US" altLang="en-US" sz="1200">
                <a:latin typeface="Arial" pitchFamily="34" charset="0"/>
              </a:rPr>
              <a:t>MEC is building a store in Montreal right now.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06363CBB-75A4-44F4-935E-AE3A0BEE6C1B}" type="slidenum">
              <a:rPr lang="en-US" altLang="en-US"/>
              <a:pPr>
                <a:defRPr/>
              </a:pPr>
              <a:t>14</a:t>
            </a:fld>
            <a:endParaRPr lang="en-US" altLang="en-US" sz="1400" b="0">
              <a:solidFill>
                <a:schemeClr val="tx1"/>
              </a:solidFill>
            </a:endParaRPr>
          </a:p>
        </p:txBody>
      </p:sp>
      <p:sp>
        <p:nvSpPr>
          <p:cNvPr id="62467" name="Rectangle 2"/>
          <p:cNvSpPr>
            <a:spLocks noGrp="1" noChangeArrowheads="1"/>
          </p:cNvSpPr>
          <p:nvPr>
            <p:ph type="title"/>
          </p:nvPr>
        </p:nvSpPr>
        <p:spPr/>
        <p:txBody>
          <a:bodyPr/>
          <a:lstStyle/>
          <a:p>
            <a:pPr defTabSz="814388"/>
            <a:r>
              <a:rPr lang="en-US" altLang="en-US" smtClean="0"/>
              <a:t>Distance From Nearest Store (MEC)</a:t>
            </a:r>
          </a:p>
        </p:txBody>
      </p:sp>
      <p:sp>
        <p:nvSpPr>
          <p:cNvPr id="62468" name="Rectangle 3"/>
          <p:cNvSpPr>
            <a:spLocks noGrp="1" noChangeArrowheads="1"/>
          </p:cNvSpPr>
          <p:nvPr>
            <p:ph type="body" idx="1"/>
          </p:nvPr>
        </p:nvSpPr>
        <p:spPr>
          <a:xfrm>
            <a:off x="292100" y="1866900"/>
            <a:ext cx="2571750" cy="2716213"/>
          </a:xfrm>
        </p:spPr>
        <p:txBody>
          <a:bodyPr/>
          <a:lstStyle/>
          <a:p>
            <a:pPr marL="288925" indent="-288925" defTabSz="814388"/>
            <a:r>
              <a:rPr lang="en-US" altLang="en-US" sz="2000" smtClean="0"/>
              <a:t>People farther away from retail stores</a:t>
            </a:r>
          </a:p>
          <a:p>
            <a:pPr marL="744538" lvl="1" defTabSz="814388"/>
            <a:r>
              <a:rPr lang="en-US" altLang="en-US" smtClean="0"/>
              <a:t>spend more on average</a:t>
            </a:r>
          </a:p>
          <a:p>
            <a:pPr marL="744538" lvl="1" defTabSz="814388"/>
            <a:r>
              <a:rPr lang="en-US" altLang="en-US" smtClean="0"/>
              <a:t>Account for most of the revenues</a:t>
            </a: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5638800"/>
            <a:ext cx="5924550" cy="5127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5" descr="distanceAppro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150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6"/>
          <p:cNvSpPr>
            <a:spLocks noChangeArrowheads="1"/>
          </p:cNvSpPr>
          <p:nvPr/>
        </p:nvSpPr>
        <p:spPr bwMode="auto">
          <a:xfrm>
            <a:off x="3429000" y="1447800"/>
            <a:ext cx="228600" cy="3733800"/>
          </a:xfrm>
          <a:prstGeom prst="rect">
            <a:avLst/>
          </a:prstGeom>
          <a:solidFill>
            <a:schemeClr val="bg1"/>
          </a:solidFill>
          <a:ln>
            <a:noFill/>
          </a:ln>
          <a:effectLst/>
          <a:extLs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2472" name="Rectangle 7"/>
          <p:cNvSpPr>
            <a:spLocks noChangeArrowheads="1"/>
          </p:cNvSpPr>
          <p:nvPr/>
        </p:nvSpPr>
        <p:spPr bwMode="auto">
          <a:xfrm>
            <a:off x="8191500" y="1524000"/>
            <a:ext cx="590550" cy="3657600"/>
          </a:xfrm>
          <a:prstGeom prst="rect">
            <a:avLst/>
          </a:prstGeom>
          <a:solidFill>
            <a:schemeClr val="bg1"/>
          </a:solidFill>
          <a:ln>
            <a:noFill/>
          </a:ln>
          <a:effectLst/>
          <a:extLs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pPr>
              <a:defRPr/>
            </a:pPr>
            <a:fld id="{1E1D45D2-E735-4F9E-BE7C-B90A483A4311}" type="slidenum">
              <a:rPr lang="en-US" altLang="en-US"/>
              <a:pPr>
                <a:defRPr/>
              </a:pPr>
              <a:t>15</a:t>
            </a:fld>
            <a:endParaRPr lang="en-US" altLang="en-US" sz="1400" b="0">
              <a:solidFill>
                <a:schemeClr val="tx1"/>
              </a:solidFill>
            </a:endParaRPr>
          </a:p>
        </p:txBody>
      </p:sp>
      <p:pic>
        <p:nvPicPr>
          <p:cNvPr id="63491" name="Picture 2" descr="RFM Number of Custo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19685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descr="RFM Monet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9685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4"/>
          <p:cNvSpPr>
            <a:spLocks noGrp="1" noChangeArrowheads="1"/>
          </p:cNvSpPr>
          <p:nvPr>
            <p:ph type="title"/>
          </p:nvPr>
        </p:nvSpPr>
        <p:spPr>
          <a:xfrm>
            <a:off x="469900" y="254000"/>
            <a:ext cx="8229600" cy="609600"/>
          </a:xfrm>
        </p:spPr>
        <p:txBody>
          <a:bodyPr/>
          <a:lstStyle/>
          <a:p>
            <a:pPr defTabSz="814388"/>
            <a:r>
              <a:rPr lang="en-US" altLang="en-US" smtClean="0"/>
              <a:t>RFM Analysis </a:t>
            </a:r>
            <a:r>
              <a:rPr lang="en-US" altLang="en-US" sz="2800" smtClean="0"/>
              <a:t>(Debenhams)</a:t>
            </a:r>
          </a:p>
        </p:txBody>
      </p:sp>
      <p:sp>
        <p:nvSpPr>
          <p:cNvPr id="650245" name="Text Box 5"/>
          <p:cNvSpPr txBox="1">
            <a:spLocks noChangeArrowheads="1"/>
          </p:cNvSpPr>
          <p:nvPr/>
        </p:nvSpPr>
        <p:spPr bwMode="auto">
          <a:xfrm>
            <a:off x="2590800" y="5359400"/>
            <a:ext cx="6121400" cy="939800"/>
          </a:xfrm>
          <a:prstGeom prst="rect">
            <a:avLst/>
          </a:prstGeom>
          <a:solidFill>
            <a:srgbClr val="FFCC66"/>
          </a:solidFill>
          <a:ln w="12700">
            <a:solidFill>
              <a:schemeClr val="tx1"/>
            </a:solidFill>
            <a:miter lim="800000"/>
            <a:headEnd/>
            <a:tailEnd/>
          </a:ln>
          <a:effectLst>
            <a:outerShdw dist="107763" dir="2700000" algn="ctr" rotWithShape="0">
              <a:schemeClr val="bg2">
                <a:alpha val="50000"/>
              </a:schemeClr>
            </a:outerShdw>
          </a:effec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000" i="1">
                <a:solidFill>
                  <a:schemeClr val="accent2"/>
                </a:solidFill>
                <a:latin typeface="Arial" pitchFamily="34" charset="0"/>
              </a:rPr>
              <a:t>Recommendation:</a:t>
            </a:r>
            <a:r>
              <a:rPr lang="en-US" altLang="en-US" sz="2000" i="1">
                <a:latin typeface="Arial" pitchFamily="34" charset="0"/>
              </a:rPr>
              <a:t> </a:t>
            </a:r>
            <a:r>
              <a:rPr lang="en-US" altLang="en-US" sz="1800">
                <a:latin typeface="Arial" pitchFamily="34" charset="0"/>
              </a:rPr>
              <a:t>Targeted marketing campaigns to convert people to repeat purchasers, if they did not opt-out of e-mails</a:t>
            </a:r>
          </a:p>
        </p:txBody>
      </p:sp>
      <p:sp>
        <p:nvSpPr>
          <p:cNvPr id="63495" name="Oval 7"/>
          <p:cNvSpPr>
            <a:spLocks noChangeArrowheads="1"/>
          </p:cNvSpPr>
          <p:nvPr/>
        </p:nvSpPr>
        <p:spPr bwMode="auto">
          <a:xfrm>
            <a:off x="5918200" y="2501900"/>
            <a:ext cx="2057400" cy="685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63496" name="Text Box 8"/>
          <p:cNvSpPr txBox="1">
            <a:spLocks noChangeArrowheads="1"/>
          </p:cNvSpPr>
          <p:nvPr/>
        </p:nvSpPr>
        <p:spPr bwMode="auto">
          <a:xfrm>
            <a:off x="3784600" y="2501900"/>
            <a:ext cx="1752600" cy="819150"/>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latin typeface="Arial" pitchFamily="34" charset="0"/>
              </a:rPr>
              <a:t>Majority of customers have purchased once</a:t>
            </a:r>
            <a:endParaRPr lang="en-US" altLang="en-US" sz="1400">
              <a:latin typeface="Arial" pitchFamily="34" charset="0"/>
            </a:endParaRPr>
          </a:p>
        </p:txBody>
      </p:sp>
      <p:sp>
        <p:nvSpPr>
          <p:cNvPr id="63497" name="Text Box 9"/>
          <p:cNvSpPr txBox="1">
            <a:spLocks noChangeArrowheads="1"/>
          </p:cNvSpPr>
          <p:nvPr/>
        </p:nvSpPr>
        <p:spPr bwMode="auto">
          <a:xfrm>
            <a:off x="127000" y="5289550"/>
            <a:ext cx="1752600" cy="1063625"/>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latin typeface="Arial" pitchFamily="34" charset="0"/>
              </a:rPr>
              <a:t>More frequent customers have higher average order amount</a:t>
            </a:r>
            <a:endParaRPr lang="en-US" altLang="en-US" sz="1400">
              <a:latin typeface="Arial" pitchFamily="34" charset="0"/>
            </a:endParaRPr>
          </a:p>
        </p:txBody>
      </p:sp>
      <p:sp>
        <p:nvSpPr>
          <p:cNvPr id="63498" name="Line 10"/>
          <p:cNvSpPr>
            <a:spLocks noChangeShapeType="1"/>
          </p:cNvSpPr>
          <p:nvPr/>
        </p:nvSpPr>
        <p:spPr bwMode="auto">
          <a:xfrm flipV="1">
            <a:off x="965200" y="3949700"/>
            <a:ext cx="533400" cy="132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63499" name="Line 11"/>
          <p:cNvSpPr>
            <a:spLocks noChangeShapeType="1"/>
          </p:cNvSpPr>
          <p:nvPr/>
        </p:nvSpPr>
        <p:spPr bwMode="auto">
          <a:xfrm>
            <a:off x="5537200" y="28829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63500" name="Text Box 12"/>
          <p:cNvSpPr txBox="1">
            <a:spLocks noChangeArrowheads="1"/>
          </p:cNvSpPr>
          <p:nvPr/>
        </p:nvSpPr>
        <p:spPr bwMode="auto">
          <a:xfrm>
            <a:off x="355600" y="4864100"/>
            <a:ext cx="3790950" cy="1952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800" b="0">
                <a:latin typeface="Arial" pitchFamily="34" charset="0"/>
              </a:rPr>
              <a:t>Low                                               Medium                                                      High</a:t>
            </a:r>
          </a:p>
        </p:txBody>
      </p:sp>
      <p:sp>
        <p:nvSpPr>
          <p:cNvPr id="63501" name="Text Box 13"/>
          <p:cNvSpPr txBox="1">
            <a:spLocks noChangeArrowheads="1"/>
          </p:cNvSpPr>
          <p:nvPr/>
        </p:nvSpPr>
        <p:spPr bwMode="auto">
          <a:xfrm>
            <a:off x="4699000" y="4864100"/>
            <a:ext cx="4267200" cy="1952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800" b="0">
                <a:latin typeface="Arial" pitchFamily="34" charset="0"/>
              </a:rPr>
              <a:t>Low                                               Medium                                                                    High</a:t>
            </a:r>
          </a:p>
        </p:txBody>
      </p:sp>
      <p:sp>
        <p:nvSpPr>
          <p:cNvPr id="63502" name="Rectangle 14"/>
          <p:cNvSpPr>
            <a:spLocks noGrp="1" noChangeArrowheads="1"/>
          </p:cNvSpPr>
          <p:nvPr>
            <p:ph type="body" idx="1"/>
          </p:nvPr>
        </p:nvSpPr>
        <p:spPr>
          <a:xfrm>
            <a:off x="241300" y="914400"/>
            <a:ext cx="8610600" cy="952500"/>
          </a:xfrm>
          <a:noFill/>
        </p:spPr>
        <p:txBody>
          <a:bodyPr/>
          <a:lstStyle/>
          <a:p>
            <a:pPr marL="744538" lvl="1" defTabSz="814388"/>
            <a:r>
              <a:rPr lang="en-US" altLang="en-US" sz="1600" smtClean="0"/>
              <a:t>Anonymous purchasers have lower average order amount</a:t>
            </a:r>
          </a:p>
          <a:p>
            <a:pPr marL="744538" lvl="1" defTabSz="814388"/>
            <a:r>
              <a:rPr lang="en-US" altLang="en-US" sz="1600" smtClean="0"/>
              <a:t>Customers who have opted out [e-mail] tend to have higher average order amount</a:t>
            </a:r>
          </a:p>
          <a:p>
            <a:pPr marL="744538" lvl="1" defTabSz="814388"/>
            <a:r>
              <a:rPr lang="en-US" altLang="en-US" sz="1600" smtClean="0"/>
              <a:t>People in the age range 30-40 and 40-50 spend more on average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0245"/>
                                        </p:tgtEl>
                                        <p:attrNameLst>
                                          <p:attrName>style.visibility</p:attrName>
                                        </p:attrNameLst>
                                      </p:cBhvr>
                                      <p:to>
                                        <p:strVal val="visible"/>
                                      </p:to>
                                    </p:set>
                                    <p:anim calcmode="lin" valueType="num">
                                      <p:cBhvr additive="base">
                                        <p:cTn id="7" dur="500" fill="hold"/>
                                        <p:tgtEl>
                                          <p:spTgt spid="650245"/>
                                        </p:tgtEl>
                                        <p:attrNameLst>
                                          <p:attrName>ppt_x</p:attrName>
                                        </p:attrNameLst>
                                      </p:cBhvr>
                                      <p:tavLst>
                                        <p:tav tm="0">
                                          <p:val>
                                            <p:strVal val="#ppt_x"/>
                                          </p:val>
                                        </p:tav>
                                        <p:tav tm="100000">
                                          <p:val>
                                            <p:strVal val="#ppt_x"/>
                                          </p:val>
                                        </p:tav>
                                      </p:tavLst>
                                    </p:anim>
                                    <p:anim calcmode="lin" valueType="num">
                                      <p:cBhvr additive="base">
                                        <p:cTn id="8" dur="500" fill="hold"/>
                                        <p:tgtEl>
                                          <p:spTgt spid="65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987075F0-A207-42EA-AB30-6D454902FBBB}" type="slidenum">
              <a:rPr lang="en-US" altLang="en-US"/>
              <a:pPr>
                <a:defRPr/>
              </a:pPr>
              <a:t>16</a:t>
            </a:fld>
            <a:endParaRPr lang="en-US" altLang="en-US" sz="1400" b="0">
              <a:solidFill>
                <a:schemeClr val="tx1"/>
              </a:solidFill>
            </a:endParaRPr>
          </a:p>
        </p:txBody>
      </p:sp>
      <p:pic>
        <p:nvPicPr>
          <p:cNvPr id="64515" name="Picture 2" descr="RFM Debs Card - Monetary A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4958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3" descr="RFM Debs Card - Number of Custom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p:cNvSpPr>
            <a:spLocks noGrp="1" noChangeArrowheads="1"/>
          </p:cNvSpPr>
          <p:nvPr>
            <p:ph type="title"/>
          </p:nvPr>
        </p:nvSpPr>
        <p:spPr/>
        <p:txBody>
          <a:bodyPr/>
          <a:lstStyle/>
          <a:p>
            <a:pPr defTabSz="814388"/>
            <a:r>
              <a:rPr lang="en-US" altLang="en-US" smtClean="0"/>
              <a:t>RFM for Debenhams Card Owners </a:t>
            </a:r>
          </a:p>
        </p:txBody>
      </p:sp>
      <p:grpSp>
        <p:nvGrpSpPr>
          <p:cNvPr id="64518" name="Group 5"/>
          <p:cNvGrpSpPr>
            <a:grpSpLocks/>
          </p:cNvGrpSpPr>
          <p:nvPr/>
        </p:nvGrpSpPr>
        <p:grpSpPr bwMode="auto">
          <a:xfrm>
            <a:off x="838200" y="1295400"/>
            <a:ext cx="6705600" cy="2057400"/>
            <a:chOff x="528" y="816"/>
            <a:chExt cx="4224" cy="1296"/>
          </a:xfrm>
        </p:grpSpPr>
        <p:sp>
          <p:nvSpPr>
            <p:cNvPr id="64522" name="Text Box 6"/>
            <p:cNvSpPr txBox="1">
              <a:spLocks noChangeArrowheads="1"/>
            </p:cNvSpPr>
            <p:nvPr/>
          </p:nvSpPr>
          <p:spPr bwMode="auto">
            <a:xfrm>
              <a:off x="528" y="816"/>
              <a:ext cx="2256" cy="919"/>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800">
                  <a:latin typeface="Arial" pitchFamily="34" charset="0"/>
                </a:rPr>
                <a:t>Debenhams card owners</a:t>
              </a:r>
              <a:br>
                <a:rPr lang="en-US" altLang="en-US" sz="1800">
                  <a:latin typeface="Arial" pitchFamily="34" charset="0"/>
                </a:rPr>
              </a:br>
              <a:r>
                <a:rPr lang="en-US" altLang="en-US" sz="1800">
                  <a:latin typeface="Arial" pitchFamily="34" charset="0"/>
                </a:rPr>
                <a:t>Large group (&gt; 1000)</a:t>
              </a:r>
              <a:br>
                <a:rPr lang="en-US" altLang="en-US" sz="1800">
                  <a:latin typeface="Arial" pitchFamily="34" charset="0"/>
                </a:rPr>
              </a:br>
              <a:r>
                <a:rPr lang="en-US" altLang="en-US" sz="1800">
                  <a:latin typeface="Arial" pitchFamily="34" charset="0"/>
                </a:rPr>
                <a:t>High average order amount</a:t>
              </a:r>
              <a:br>
                <a:rPr lang="en-US" altLang="en-US" sz="1800">
                  <a:latin typeface="Arial" pitchFamily="34" charset="0"/>
                </a:rPr>
              </a:br>
              <a:r>
                <a:rPr lang="en-US" altLang="en-US" sz="1800">
                  <a:latin typeface="Arial" pitchFamily="34" charset="0"/>
                </a:rPr>
                <a:t>Purchased once (F = 5)</a:t>
              </a:r>
              <a:br>
                <a:rPr lang="en-US" altLang="en-US" sz="1800">
                  <a:latin typeface="Arial" pitchFamily="34" charset="0"/>
                </a:rPr>
              </a:br>
              <a:r>
                <a:rPr lang="en-US" altLang="en-US" sz="1800">
                  <a:latin typeface="Arial" pitchFamily="34" charset="0"/>
                </a:rPr>
                <a:t>Not purchased recently (R=5)</a:t>
              </a:r>
            </a:p>
          </p:txBody>
        </p:sp>
        <p:sp>
          <p:nvSpPr>
            <p:cNvPr id="64523" name="Line 7"/>
            <p:cNvSpPr>
              <a:spLocks noChangeShapeType="1"/>
            </p:cNvSpPr>
            <p:nvPr/>
          </p:nvSpPr>
          <p:spPr bwMode="auto">
            <a:xfrm flipH="1">
              <a:off x="1968" y="1728"/>
              <a:ext cx="192" cy="3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64524" name="Line 8"/>
            <p:cNvSpPr>
              <a:spLocks noChangeShapeType="1"/>
            </p:cNvSpPr>
            <p:nvPr/>
          </p:nvSpPr>
          <p:spPr bwMode="auto">
            <a:xfrm>
              <a:off x="2688" y="1742"/>
              <a:ext cx="2064" cy="37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grpSp>
      <p:sp>
        <p:nvSpPr>
          <p:cNvPr id="652297" name="Text Box 9"/>
          <p:cNvSpPr txBox="1">
            <a:spLocks noChangeArrowheads="1"/>
          </p:cNvSpPr>
          <p:nvPr/>
        </p:nvSpPr>
        <p:spPr bwMode="auto">
          <a:xfrm>
            <a:off x="5105400" y="1143000"/>
            <a:ext cx="2971800" cy="1627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000" i="1">
                <a:latin typeface="Arial" pitchFamily="34" charset="0"/>
              </a:rPr>
              <a:t>Recommendation</a:t>
            </a:r>
          </a:p>
          <a:p>
            <a:pPr>
              <a:spcBef>
                <a:spcPct val="50000"/>
              </a:spcBef>
              <a:buClrTx/>
              <a:buFontTx/>
              <a:buNone/>
            </a:pPr>
            <a:r>
              <a:rPr lang="en-US" altLang="en-US" sz="1800">
                <a:latin typeface="Arial" pitchFamily="34" charset="0"/>
              </a:rPr>
              <a:t>Send targeted email campaign since these are Debenham’s customers. Try to “awaken” them!</a:t>
            </a:r>
          </a:p>
        </p:txBody>
      </p:sp>
      <p:sp>
        <p:nvSpPr>
          <p:cNvPr id="64520" name="Text Box 10"/>
          <p:cNvSpPr txBox="1">
            <a:spLocks noChangeArrowheads="1"/>
          </p:cNvSpPr>
          <p:nvPr/>
        </p:nvSpPr>
        <p:spPr bwMode="auto">
          <a:xfrm>
            <a:off x="228600" y="5562600"/>
            <a:ext cx="4114800" cy="1952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800" b="0">
                <a:latin typeface="Arial" pitchFamily="34" charset="0"/>
              </a:rPr>
              <a:t>Low                                               Medium                                                            High</a:t>
            </a:r>
          </a:p>
        </p:txBody>
      </p:sp>
      <p:sp>
        <p:nvSpPr>
          <p:cNvPr id="64521" name="Text Box 11"/>
          <p:cNvSpPr txBox="1">
            <a:spLocks noChangeArrowheads="1"/>
          </p:cNvSpPr>
          <p:nvPr/>
        </p:nvSpPr>
        <p:spPr bwMode="auto">
          <a:xfrm>
            <a:off x="4876800" y="5562600"/>
            <a:ext cx="4048125" cy="1952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800" b="0">
                <a:latin typeface="Arial" pitchFamily="34" charset="0"/>
              </a:rPr>
              <a:t>Low                                                        Medium                                                      High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2297"/>
                                        </p:tgtEl>
                                        <p:attrNameLst>
                                          <p:attrName>style.visibility</p:attrName>
                                        </p:attrNameLst>
                                      </p:cBhvr>
                                      <p:to>
                                        <p:strVal val="visible"/>
                                      </p:to>
                                    </p:set>
                                    <p:anim calcmode="lin" valueType="num">
                                      <p:cBhvr additive="base">
                                        <p:cTn id="7" dur="500" fill="hold"/>
                                        <p:tgtEl>
                                          <p:spTgt spid="652297"/>
                                        </p:tgtEl>
                                        <p:attrNameLst>
                                          <p:attrName>ppt_x</p:attrName>
                                        </p:attrNameLst>
                                      </p:cBhvr>
                                      <p:tavLst>
                                        <p:tav tm="0">
                                          <p:val>
                                            <p:strVal val="#ppt_x"/>
                                          </p:val>
                                        </p:tav>
                                        <p:tav tm="100000">
                                          <p:val>
                                            <p:strVal val="#ppt_x"/>
                                          </p:val>
                                        </p:tav>
                                      </p:tavLst>
                                    </p:anim>
                                    <p:anim calcmode="lin" valueType="num">
                                      <p:cBhvr additive="base">
                                        <p:cTn id="8" dur="500" fill="hold"/>
                                        <p:tgtEl>
                                          <p:spTgt spid="6522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A36DB87-A938-4260-A0FE-D265161C87E5}" type="slidenum">
              <a:rPr lang="en-US" altLang="en-US"/>
              <a:pPr>
                <a:defRPr/>
              </a:pPr>
              <a:t>17</a:t>
            </a:fld>
            <a:endParaRPr lang="en-US" altLang="en-US" sz="1400" b="0">
              <a:solidFill>
                <a:schemeClr val="tx1"/>
              </a:solidFill>
            </a:endParaRPr>
          </a:p>
        </p:txBody>
      </p:sp>
      <p:sp>
        <p:nvSpPr>
          <p:cNvPr id="65539" name="Rectangle 4"/>
          <p:cNvSpPr>
            <a:spLocks noGrp="1" noChangeArrowheads="1"/>
          </p:cNvSpPr>
          <p:nvPr>
            <p:ph type="title"/>
          </p:nvPr>
        </p:nvSpPr>
        <p:spPr/>
        <p:txBody>
          <a:bodyPr/>
          <a:lstStyle/>
          <a:p>
            <a:r>
              <a:rPr lang="en-US" altLang="en-US" smtClean="0"/>
              <a:t>Consumer Demographics - Acxiom </a:t>
            </a:r>
          </a:p>
        </p:txBody>
      </p:sp>
      <p:sp>
        <p:nvSpPr>
          <p:cNvPr id="65540" name="Rectangle 5"/>
          <p:cNvSpPr>
            <a:spLocks noGrp="1" noChangeArrowheads="1"/>
          </p:cNvSpPr>
          <p:nvPr>
            <p:ph type="body" idx="1"/>
          </p:nvPr>
        </p:nvSpPr>
        <p:spPr/>
        <p:txBody>
          <a:bodyPr/>
          <a:lstStyle/>
          <a:p>
            <a:r>
              <a:rPr lang="en-US" altLang="en-US" smtClean="0"/>
              <a:t>ADN – Acxiom Data Network</a:t>
            </a:r>
          </a:p>
          <a:p>
            <a:r>
              <a:rPr lang="en-US" altLang="en-US" smtClean="0"/>
              <a:t>Comprehensive collection of US consumer and telephone data available via the internet</a:t>
            </a:r>
          </a:p>
          <a:p>
            <a:pPr lvl="1"/>
            <a:r>
              <a:rPr lang="en-US" altLang="en-US" smtClean="0"/>
              <a:t>Multi-sourced database</a:t>
            </a:r>
          </a:p>
          <a:p>
            <a:pPr lvl="1"/>
            <a:r>
              <a:rPr lang="en-US" altLang="en-US" smtClean="0"/>
              <a:t>Demographic, socioeconomic, and lifestyle information. </a:t>
            </a:r>
          </a:p>
          <a:p>
            <a:pPr lvl="1"/>
            <a:r>
              <a:rPr lang="en-US" altLang="en-US" smtClean="0"/>
              <a:t>Information on most U.S. households</a:t>
            </a:r>
          </a:p>
          <a:p>
            <a:pPr lvl="1"/>
            <a:r>
              <a:rPr lang="en-US" altLang="en-US" smtClean="0"/>
              <a:t>Contributors’ files refreshed a minimum of 3-12 times per year. </a:t>
            </a:r>
          </a:p>
          <a:p>
            <a:pPr lvl="1"/>
            <a:r>
              <a:rPr lang="en-US" altLang="en-US" smtClean="0"/>
              <a:t>Data sources include: County Real Estate Property Records, U.S. Telephone Directories, Public Information, Motor Vehicle Registrations, Census Directories, Credit Grantors, Public Records and Consumer Data, Driver’s Licenses, Voter Registrations, Product Registration Questionnaires, Catalogers, Magazines, Specialty Retailers, Packaged Goods Manufacturers, Accounts Receivable Files, Warranty Cards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AD762133-900F-49AD-8943-FDB78A6389DF}" type="slidenum">
              <a:rPr lang="en-US" altLang="en-US"/>
              <a:pPr>
                <a:defRPr/>
              </a:pPr>
              <a:t>18</a:t>
            </a:fld>
            <a:endParaRPr lang="en-US" altLang="en-US" sz="1400" b="0">
              <a:solidFill>
                <a:schemeClr val="tx1"/>
              </a:solidFill>
            </a:endParaRPr>
          </a:p>
        </p:txBody>
      </p:sp>
      <p:pic>
        <p:nvPicPr>
          <p:cNvPr id="66563" name="Picture 2" descr="am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775" y="3225800"/>
            <a:ext cx="1292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7"/>
          <p:cNvSpPr>
            <a:spLocks noGrp="1" noChangeArrowheads="1"/>
          </p:cNvSpPr>
          <p:nvPr>
            <p:ph type="title"/>
          </p:nvPr>
        </p:nvSpPr>
        <p:spPr/>
        <p:txBody>
          <a:bodyPr/>
          <a:lstStyle/>
          <a:p>
            <a:r>
              <a:rPr lang="en-US" altLang="en-US" smtClean="0"/>
              <a:t>Consumer Demographics</a:t>
            </a:r>
          </a:p>
        </p:txBody>
      </p:sp>
      <p:sp>
        <p:nvSpPr>
          <p:cNvPr id="66565" name="Rectangle 8"/>
          <p:cNvSpPr>
            <a:spLocks noGrp="1" noChangeArrowheads="1"/>
          </p:cNvSpPr>
          <p:nvPr>
            <p:ph type="body" idx="1"/>
          </p:nvPr>
        </p:nvSpPr>
        <p:spPr>
          <a:xfrm>
            <a:off x="457200" y="1143000"/>
            <a:ext cx="7124700" cy="4953000"/>
          </a:xfrm>
        </p:spPr>
        <p:txBody>
          <a:bodyPr/>
          <a:lstStyle/>
          <a:p>
            <a:r>
              <a:rPr lang="en-US" altLang="en-US" smtClean="0"/>
              <a:t>Using Acxiom, we can compare online shoppers to a sample of the population</a:t>
            </a:r>
          </a:p>
          <a:p>
            <a:pPr lvl="1"/>
            <a:r>
              <a:rPr lang="en-US" altLang="en-US" b="1" smtClean="0"/>
              <a:t>People who have a Travel and Entertainment credit card are 48% more likely to be online shoppers (27% for people with premium credit card)</a:t>
            </a:r>
          </a:p>
          <a:p>
            <a:pPr lvl="1"/>
            <a:r>
              <a:rPr lang="en-US" altLang="en-US" b="1" smtClean="0"/>
              <a:t>People whose home was built after 1990 are 45% more likely to be online shoppers</a:t>
            </a:r>
          </a:p>
          <a:p>
            <a:pPr lvl="1"/>
            <a:r>
              <a:rPr lang="en-US" altLang="en-US" b="1" smtClean="0"/>
              <a:t>Households with income over $100K are 31% more likely to be online shoppers</a:t>
            </a:r>
          </a:p>
          <a:p>
            <a:pPr lvl="1"/>
            <a:r>
              <a:rPr lang="en-US" altLang="en-US" b="1" smtClean="0"/>
              <a:t>People under the age of 45 are 17% more</a:t>
            </a:r>
            <a:br>
              <a:rPr lang="en-US" altLang="en-US" b="1" smtClean="0"/>
            </a:br>
            <a:r>
              <a:rPr lang="en-US" altLang="en-US" b="1" smtClean="0"/>
              <a:t>likely to be online shoppers</a:t>
            </a:r>
          </a:p>
          <a:p>
            <a:endParaRPr lang="en-US" altLang="en-US" smtClean="0"/>
          </a:p>
        </p:txBody>
      </p:sp>
      <p:pic>
        <p:nvPicPr>
          <p:cNvPr id="66566" name="Picture 5" descr="di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138" y="2682875"/>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pPr>
              <a:defRPr/>
            </a:pPr>
            <a:fld id="{DCC0EAE0-A979-49EB-83C8-14AA4A355BDE}" type="slidenum">
              <a:rPr lang="en-US" altLang="en-US"/>
              <a:pPr>
                <a:defRPr/>
              </a:pPr>
              <a:t>19</a:t>
            </a:fld>
            <a:endParaRPr lang="en-US" altLang="en-US" sz="1400" b="0">
              <a:solidFill>
                <a:schemeClr val="tx1"/>
              </a:solidFill>
            </a:endParaRPr>
          </a:p>
        </p:txBody>
      </p:sp>
      <p:sp>
        <p:nvSpPr>
          <p:cNvPr id="67587" name="Rectangle 2"/>
          <p:cNvSpPr>
            <a:spLocks noChangeArrowheads="1"/>
          </p:cNvSpPr>
          <p:nvPr/>
        </p:nvSpPr>
        <p:spPr bwMode="auto">
          <a:xfrm>
            <a:off x="419100" y="12319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Clr>
                <a:srgbClr val="FF9900"/>
              </a:buClr>
              <a:buSzPct val="75000"/>
              <a:buFont typeface="Monotype Sorts" pitchFamily="2" charset="2"/>
              <a:buChar char="l"/>
            </a:pPr>
            <a:r>
              <a:rPr lang="en-US" altLang="en-US" sz="2800"/>
              <a:t>A higher household income means you are more likely to be an online shopper</a:t>
            </a:r>
          </a:p>
        </p:txBody>
      </p:sp>
      <p:sp>
        <p:nvSpPr>
          <p:cNvPr id="67588" name="Rectangle 3"/>
          <p:cNvSpPr>
            <a:spLocks noGrp="1" noChangeArrowheads="1"/>
          </p:cNvSpPr>
          <p:nvPr>
            <p:ph type="title" idx="4294967295"/>
          </p:nvPr>
        </p:nvSpPr>
        <p:spPr/>
        <p:txBody>
          <a:bodyPr/>
          <a:lstStyle/>
          <a:p>
            <a:pPr defTabSz="814388"/>
            <a:r>
              <a:rPr lang="en-US" altLang="en-US" smtClean="0"/>
              <a:t>Demographics - Income</a:t>
            </a:r>
          </a:p>
        </p:txBody>
      </p:sp>
      <p:graphicFrame>
        <p:nvGraphicFramePr>
          <p:cNvPr id="67589" name="Object 4"/>
          <p:cNvGraphicFramePr>
            <a:graphicFrameLocks noChangeAspect="1"/>
          </p:cNvGraphicFramePr>
          <p:nvPr/>
        </p:nvGraphicFramePr>
        <p:xfrm>
          <a:off x="1362075" y="2187575"/>
          <a:ext cx="5899150" cy="4135438"/>
        </p:xfrm>
        <a:graphic>
          <a:graphicData uri="http://schemas.openxmlformats.org/presentationml/2006/ole">
            <mc:AlternateContent xmlns:mc="http://schemas.openxmlformats.org/markup-compatibility/2006">
              <mc:Choice xmlns:v="urn:schemas-microsoft-com:vml" Requires="v">
                <p:oleObj spid="_x0000_s67605" name="Bitmap Image" r:id="rId4" imgW="3982006" imgH="2790476" progId="Paint.Picture">
                  <p:embed/>
                </p:oleObj>
              </mc:Choice>
              <mc:Fallback>
                <p:oleObj name="Bitmap Image" r:id="rId4" imgW="3982006" imgH="2790476"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2187575"/>
                        <a:ext cx="5899150" cy="4135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D1AF6D95-F7E2-4CAA-92F7-77CDAFEB811E}" type="slidenum">
              <a:rPr lang="en-US" altLang="en-US"/>
              <a:pPr>
                <a:defRPr/>
              </a:pPr>
              <a:t>2</a:t>
            </a:fld>
            <a:endParaRPr lang="en-US" altLang="en-US" sz="1400" b="0">
              <a:solidFill>
                <a:schemeClr val="tx1"/>
              </a:solidFill>
            </a:endParaRPr>
          </a:p>
        </p:txBody>
      </p:sp>
      <p:sp>
        <p:nvSpPr>
          <p:cNvPr id="49155" name="Rectangle 2"/>
          <p:cNvSpPr>
            <a:spLocks noGrp="1" noChangeArrowheads="1"/>
          </p:cNvSpPr>
          <p:nvPr>
            <p:ph type="title"/>
          </p:nvPr>
        </p:nvSpPr>
        <p:spPr>
          <a:xfrm>
            <a:off x="457200" y="381000"/>
            <a:ext cx="8229600" cy="1066800"/>
          </a:xfrm>
        </p:spPr>
        <p:txBody>
          <a:bodyPr/>
          <a:lstStyle/>
          <a:p>
            <a:pPr defTabSz="814388"/>
            <a:r>
              <a:rPr lang="en-US" altLang="en-US" dirty="0" smtClean="0"/>
              <a:t>Case Studies</a:t>
            </a:r>
            <a:endParaRPr lang="en-US" altLang="en-US" sz="2800" dirty="0" smtClean="0"/>
          </a:p>
        </p:txBody>
      </p:sp>
      <p:sp>
        <p:nvSpPr>
          <p:cNvPr id="49156" name="Rectangle 8"/>
          <p:cNvSpPr>
            <a:spLocks noGrp="1" noChangeArrowheads="1"/>
          </p:cNvSpPr>
          <p:nvPr>
            <p:ph type="body" sz="half" idx="1"/>
          </p:nvPr>
        </p:nvSpPr>
        <p:spPr>
          <a:xfrm>
            <a:off x="457200" y="1828800"/>
            <a:ext cx="5626100" cy="4267200"/>
          </a:xfrm>
        </p:spPr>
        <p:txBody>
          <a:bodyPr/>
          <a:lstStyle/>
          <a:p>
            <a:r>
              <a:rPr lang="en-US" altLang="en-US" sz="2000" smtClean="0">
                <a:latin typeface="Arial" pitchFamily="34" charset="0"/>
              </a:rPr>
              <a:t>MEC (Mountain Equipment Co-op)</a:t>
            </a:r>
          </a:p>
          <a:p>
            <a:pPr lvl="1"/>
            <a:r>
              <a:rPr lang="en-US" altLang="en-US" smtClean="0"/>
              <a:t>Canadian company selling sport and mountain climbing gear</a:t>
            </a:r>
          </a:p>
          <a:p>
            <a:pPr lvl="1"/>
            <a:r>
              <a:rPr lang="en-US" altLang="en-US" smtClean="0"/>
              <a:t>leading supplier of quality outdoor gear and clothing </a:t>
            </a:r>
          </a:p>
          <a:p>
            <a:pPr lvl="1"/>
            <a:r>
              <a:rPr lang="en-US" altLang="en-US" smtClean="0"/>
              <a:t>Consumer cooperative that sells to members only</a:t>
            </a:r>
          </a:p>
          <a:p>
            <a:pPr lvl="1"/>
            <a:endParaRPr lang="en-US" altLang="en-US" smtClean="0"/>
          </a:p>
          <a:p>
            <a:r>
              <a:rPr lang="en-US" altLang="en-US" sz="2000" smtClean="0">
                <a:latin typeface="Arial" pitchFamily="34" charset="0"/>
              </a:rPr>
              <a:t>DEBENHAMS </a:t>
            </a:r>
          </a:p>
          <a:p>
            <a:pPr lvl="1"/>
            <a:r>
              <a:rPr lang="en-US" altLang="en-US" smtClean="0"/>
              <a:t>Department store chain in UK</a:t>
            </a:r>
          </a:p>
          <a:p>
            <a:pPr lvl="1"/>
            <a:r>
              <a:rPr lang="en-US" altLang="en-US" smtClean="0"/>
              <a:t>102 stores across the UK and Republic of Ireland </a:t>
            </a:r>
          </a:p>
        </p:txBody>
      </p:sp>
      <p:pic>
        <p:nvPicPr>
          <p:cNvPr id="49157" name="Picture 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30925" y="4492625"/>
            <a:ext cx="267335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2"/>
                </a:solidFill>
                <a:prstDash val="solid"/>
                <a:miter lim="800000"/>
                <a:headEnd type="none" w="med" len="med"/>
                <a:tailEnd type="none" w="med" len="med"/>
              </a14:hiddenLine>
            </a:ext>
          </a:extLst>
        </p:spPr>
      </p:pic>
      <p:pic>
        <p:nvPicPr>
          <p:cNvPr id="49158" name="Picture 11"/>
          <p:cNvPicPr>
            <a:picLocks noGrp="1" noChangeAspect="1" noChangeArrowheads="1"/>
          </p:cNvPicPr>
          <p:nvPr>
            <p:ph sz="quarter" idx="3"/>
          </p:nvPr>
        </p:nvPicPr>
        <p:blipFill>
          <a:blip r:embed="rId4">
            <a:lum bright="6000" contrast="36000"/>
            <a:extLst>
              <a:ext uri="{28A0092B-C50C-407E-A947-70E740481C1C}">
                <a14:useLocalDpi xmlns:a14="http://schemas.microsoft.com/office/drawing/2010/main" val="0"/>
              </a:ext>
            </a:extLst>
          </a:blip>
          <a:srcRect/>
          <a:stretch>
            <a:fillRect/>
          </a:stretch>
        </p:blipFill>
        <p:spPr>
          <a:xfrm>
            <a:off x="6318250" y="1730375"/>
            <a:ext cx="1903413" cy="88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2"/>
                </a:solidFill>
                <a:prstDash val="solid"/>
                <a:miter lim="800000"/>
                <a:headEnd type="none" w="med" len="med"/>
                <a:tailEnd type="none" w="med" len="me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E296AF4-2E83-491D-B904-242FE40DD88F}" type="slidenum">
              <a:rPr lang="en-US" altLang="en-US"/>
              <a:pPr>
                <a:defRPr/>
              </a:pPr>
              <a:t>20</a:t>
            </a:fld>
            <a:endParaRPr lang="en-US" altLang="en-US" sz="1400" b="0">
              <a:solidFill>
                <a:schemeClr val="tx1"/>
              </a:solidFill>
            </a:endParaRPr>
          </a:p>
        </p:txBody>
      </p:sp>
      <p:sp>
        <p:nvSpPr>
          <p:cNvPr id="68611" name="Rectangle 2"/>
          <p:cNvSpPr>
            <a:spLocks noGrp="1" noChangeArrowheads="1"/>
          </p:cNvSpPr>
          <p:nvPr>
            <p:ph type="title"/>
          </p:nvPr>
        </p:nvSpPr>
        <p:spPr/>
        <p:txBody>
          <a:bodyPr/>
          <a:lstStyle/>
          <a:p>
            <a:pPr defTabSz="814388"/>
            <a:r>
              <a:rPr lang="en-US" altLang="en-US" smtClean="0"/>
              <a:t>Demographics – Credit Cards</a:t>
            </a:r>
          </a:p>
        </p:txBody>
      </p:sp>
      <p:sp>
        <p:nvSpPr>
          <p:cNvPr id="68612" name="Rectangle 3"/>
          <p:cNvSpPr>
            <a:spLocks noGrp="1" noChangeArrowheads="1"/>
          </p:cNvSpPr>
          <p:nvPr>
            <p:ph type="body" idx="1"/>
          </p:nvPr>
        </p:nvSpPr>
        <p:spPr>
          <a:xfrm>
            <a:off x="355600" y="1257300"/>
            <a:ext cx="7937500" cy="976313"/>
          </a:xfrm>
        </p:spPr>
        <p:txBody>
          <a:bodyPr/>
          <a:lstStyle/>
          <a:p>
            <a:pPr marL="288925" indent="-288925" defTabSz="814388"/>
            <a:r>
              <a:rPr lang="en-US" altLang="en-US" sz="2800" smtClean="0"/>
              <a:t>The more credit cards, the more likely you are to be an online shopper</a:t>
            </a:r>
          </a:p>
        </p:txBody>
      </p:sp>
      <p:graphicFrame>
        <p:nvGraphicFramePr>
          <p:cNvPr id="68613" name="Object 4"/>
          <p:cNvGraphicFramePr>
            <a:graphicFrameLocks noChangeAspect="1"/>
          </p:cNvGraphicFramePr>
          <p:nvPr/>
        </p:nvGraphicFramePr>
        <p:xfrm>
          <a:off x="849313" y="2317750"/>
          <a:ext cx="6918325" cy="3863975"/>
        </p:xfrm>
        <a:graphic>
          <a:graphicData uri="http://schemas.openxmlformats.org/presentationml/2006/ole">
            <mc:AlternateContent xmlns:mc="http://schemas.openxmlformats.org/markup-compatibility/2006">
              <mc:Choice xmlns:v="urn:schemas-microsoft-com:vml" Requires="v">
                <p:oleObj spid="_x0000_s68629" name="Bitmap Image" r:id="rId4" imgW="3990476" imgH="2228571" progId="Paint.Picture">
                  <p:embed/>
                </p:oleObj>
              </mc:Choice>
              <mc:Fallback>
                <p:oleObj name="Bitmap Image" r:id="rId4" imgW="3990476" imgH="222857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2317750"/>
                        <a:ext cx="6918325" cy="3863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dirty="0" smtClean="0"/>
              <a:t>Gazelle.com</a:t>
            </a:r>
            <a:endParaRPr lang="en-US" altLang="en-US" dirty="0" smtClean="0"/>
          </a:p>
        </p:txBody>
      </p:sp>
      <p:sp>
        <p:nvSpPr>
          <p:cNvPr id="70659" name="Rectangle 3"/>
          <p:cNvSpPr>
            <a:spLocks noGrp="1" noChangeArrowheads="1"/>
          </p:cNvSpPr>
          <p:nvPr>
            <p:ph type="body" idx="1"/>
          </p:nvPr>
        </p:nvSpPr>
        <p:spPr/>
        <p:txBody>
          <a:bodyPr/>
          <a:lstStyle/>
          <a:p>
            <a:pPr eaLnBrk="1" hangingPunct="1">
              <a:lnSpc>
                <a:spcPct val="90000"/>
              </a:lnSpc>
            </a:pPr>
            <a:r>
              <a:rPr lang="en-US" altLang="en-US" sz="2800" dirty="0" smtClean="0"/>
              <a:t>Gazelle.com was a legwear and </a:t>
            </a:r>
            <a:r>
              <a:rPr lang="en-US" altLang="en-US" sz="2800" dirty="0" err="1" smtClean="0"/>
              <a:t>legcare</a:t>
            </a:r>
            <a:r>
              <a:rPr lang="en-US" altLang="en-US" sz="2800" dirty="0" smtClean="0"/>
              <a:t/>
            </a:r>
            <a:br>
              <a:rPr lang="en-US" altLang="en-US" sz="2800" dirty="0" smtClean="0"/>
            </a:br>
            <a:r>
              <a:rPr lang="en-US" altLang="en-US" sz="2800" dirty="0" smtClean="0"/>
              <a:t>web retailer.</a:t>
            </a:r>
          </a:p>
          <a:p>
            <a:pPr eaLnBrk="1" hangingPunct="1">
              <a:lnSpc>
                <a:spcPct val="90000"/>
              </a:lnSpc>
            </a:pPr>
            <a:r>
              <a:rPr lang="en-US" altLang="en-US" sz="2800" dirty="0" smtClean="0"/>
              <a:t>Soft-launch: Jan 30, 2000</a:t>
            </a:r>
          </a:p>
          <a:p>
            <a:pPr eaLnBrk="1" hangingPunct="1">
              <a:lnSpc>
                <a:spcPct val="90000"/>
              </a:lnSpc>
            </a:pPr>
            <a:r>
              <a:rPr lang="en-US" altLang="en-US" sz="2800" dirty="0" smtClean="0"/>
              <a:t>Hard-launch: Feb 29, 2000</a:t>
            </a:r>
            <a:br>
              <a:rPr lang="en-US" altLang="en-US" sz="2800" dirty="0" smtClean="0"/>
            </a:br>
            <a:r>
              <a:rPr lang="en-US" altLang="en-US" sz="2800" dirty="0" smtClean="0"/>
              <a:t>with an Ally </a:t>
            </a:r>
            <a:r>
              <a:rPr lang="en-US" altLang="en-US" sz="2800" dirty="0" err="1" smtClean="0"/>
              <a:t>McBeal</a:t>
            </a:r>
            <a:r>
              <a:rPr lang="en-US" altLang="en-US" sz="2800" dirty="0" smtClean="0"/>
              <a:t> TV ad on 28th</a:t>
            </a:r>
            <a:br>
              <a:rPr lang="en-US" altLang="en-US" sz="2800" dirty="0" smtClean="0"/>
            </a:br>
            <a:r>
              <a:rPr lang="en-US" altLang="en-US" sz="2800" dirty="0" smtClean="0"/>
              <a:t>and strong $10 off </a:t>
            </a:r>
            <a:r>
              <a:rPr lang="en-US" altLang="en-US" sz="2800" dirty="0" smtClean="0"/>
              <a:t>promotion</a:t>
            </a:r>
          </a:p>
          <a:p>
            <a:pPr eaLnBrk="1" hangingPunct="1">
              <a:lnSpc>
                <a:spcPct val="90000"/>
              </a:lnSpc>
            </a:pPr>
            <a:r>
              <a:rPr lang="en-US" altLang="en-US" sz="2800" dirty="0" smtClean="0"/>
              <a:t>The data was used as part of the </a:t>
            </a:r>
            <a:br>
              <a:rPr lang="en-US" altLang="en-US" sz="2800" dirty="0" smtClean="0"/>
            </a:br>
            <a:r>
              <a:rPr lang="en-US" altLang="en-US" sz="2800" dirty="0" smtClean="0"/>
              <a:t>KDD Cup competition</a:t>
            </a:r>
            <a:endParaRPr lang="en-US" altLang="en-US" sz="2800" dirty="0" smtClean="0"/>
          </a:p>
          <a:p>
            <a:pPr lvl="1" eaLnBrk="1" hangingPunct="1">
              <a:lnSpc>
                <a:spcPct val="90000"/>
              </a:lnSpc>
            </a:pPr>
            <a:r>
              <a:rPr lang="en-US" altLang="en-US" sz="2400" dirty="0" smtClean="0"/>
              <a:t>Training set: 2 months</a:t>
            </a:r>
          </a:p>
          <a:p>
            <a:pPr lvl="1" eaLnBrk="1" hangingPunct="1">
              <a:lnSpc>
                <a:spcPct val="90000"/>
              </a:lnSpc>
            </a:pPr>
            <a:r>
              <a:rPr lang="en-US" altLang="en-US" sz="2400" dirty="0" smtClean="0"/>
              <a:t>Test sets: one month</a:t>
            </a:r>
            <a:br>
              <a:rPr lang="en-US" altLang="en-US" sz="2400" dirty="0" smtClean="0"/>
            </a:br>
            <a:r>
              <a:rPr lang="en-US" altLang="en-US" sz="2400" dirty="0" smtClean="0"/>
              <a:t> (split into two test sets)</a:t>
            </a:r>
          </a:p>
        </p:txBody>
      </p:sp>
      <p:pic>
        <p:nvPicPr>
          <p:cNvPr id="70660" name="Picture 4" descr="D:\ronny\kddcup\gazelle_r1_c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4579938"/>
            <a:ext cx="23812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1" name="Group 5"/>
          <p:cNvGrpSpPr>
            <a:grpSpLocks/>
          </p:cNvGrpSpPr>
          <p:nvPr/>
        </p:nvGrpSpPr>
        <p:grpSpPr bwMode="auto">
          <a:xfrm>
            <a:off x="6829425" y="1612900"/>
            <a:ext cx="2266950" cy="2967038"/>
            <a:chOff x="638" y="1460"/>
            <a:chExt cx="1428" cy="1869"/>
          </a:xfrm>
        </p:grpSpPr>
        <p:pic>
          <p:nvPicPr>
            <p:cNvPr id="70662" name="Picture 6" descr="D:\ronny\kddcup\gazelle_r1_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 y="1460"/>
              <a:ext cx="1428"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D:\ronny\kddcup\gazelle_r2_c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 y="2471"/>
              <a:ext cx="142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Data Collection</a:t>
            </a:r>
          </a:p>
        </p:txBody>
      </p:sp>
      <p:sp>
        <p:nvSpPr>
          <p:cNvPr id="71683" name="Rectangle 3"/>
          <p:cNvSpPr>
            <a:spLocks noGrp="1" noChangeArrowheads="1"/>
          </p:cNvSpPr>
          <p:nvPr>
            <p:ph type="body" idx="1"/>
          </p:nvPr>
        </p:nvSpPr>
        <p:spPr/>
        <p:txBody>
          <a:bodyPr/>
          <a:lstStyle/>
          <a:p>
            <a:pPr eaLnBrk="1" hangingPunct="1">
              <a:lnSpc>
                <a:spcPct val="90000"/>
              </a:lnSpc>
            </a:pPr>
            <a:r>
              <a:rPr lang="en-US" altLang="en-US" sz="2800" dirty="0" smtClean="0"/>
              <a:t>Data </a:t>
            </a:r>
            <a:r>
              <a:rPr lang="en-US" altLang="en-US" sz="2800" dirty="0" smtClean="0"/>
              <a:t>collected includes:</a:t>
            </a:r>
          </a:p>
          <a:p>
            <a:pPr lvl="1" eaLnBrk="1" hangingPunct="1">
              <a:lnSpc>
                <a:spcPct val="90000"/>
              </a:lnSpc>
            </a:pPr>
            <a:r>
              <a:rPr lang="en-US" altLang="en-US" sz="2400" dirty="0" smtClean="0"/>
              <a:t>Clickstreams</a:t>
            </a:r>
          </a:p>
          <a:p>
            <a:pPr lvl="2" eaLnBrk="1" hangingPunct="1">
              <a:lnSpc>
                <a:spcPct val="90000"/>
              </a:lnSpc>
            </a:pPr>
            <a:r>
              <a:rPr lang="en-US" altLang="en-US" sz="2000" dirty="0" smtClean="0"/>
              <a:t>Session: date/time, cookie, browser, visit count, referrer</a:t>
            </a:r>
          </a:p>
          <a:p>
            <a:pPr lvl="2" eaLnBrk="1" hangingPunct="1">
              <a:lnSpc>
                <a:spcPct val="90000"/>
              </a:lnSpc>
            </a:pPr>
            <a:r>
              <a:rPr lang="en-US" altLang="en-US" sz="2000" dirty="0" smtClean="0"/>
              <a:t>Page views: URL, processing time, product, assortment</a:t>
            </a:r>
            <a:br>
              <a:rPr lang="en-US" altLang="en-US" sz="2000" dirty="0" smtClean="0"/>
            </a:br>
            <a:r>
              <a:rPr lang="en-US" altLang="en-US" sz="2000" dirty="0" smtClean="0"/>
              <a:t>(assortment is a collection of products, such as back to school)</a:t>
            </a:r>
          </a:p>
          <a:p>
            <a:pPr lvl="1" eaLnBrk="1" hangingPunct="1">
              <a:lnSpc>
                <a:spcPct val="90000"/>
              </a:lnSpc>
            </a:pPr>
            <a:r>
              <a:rPr lang="en-US" altLang="en-US" sz="2400" dirty="0" smtClean="0"/>
              <a:t>Order information</a:t>
            </a:r>
          </a:p>
          <a:p>
            <a:pPr lvl="2" eaLnBrk="1" hangingPunct="1">
              <a:lnSpc>
                <a:spcPct val="90000"/>
              </a:lnSpc>
            </a:pPr>
            <a:r>
              <a:rPr lang="en-US" altLang="en-US" sz="2000" dirty="0" smtClean="0"/>
              <a:t>Order header: customer, date/time, discount, tax, shipping.</a:t>
            </a:r>
          </a:p>
          <a:p>
            <a:pPr lvl="2" eaLnBrk="1" hangingPunct="1">
              <a:lnSpc>
                <a:spcPct val="90000"/>
              </a:lnSpc>
            </a:pPr>
            <a:r>
              <a:rPr lang="en-US" altLang="en-US" sz="2000" dirty="0" smtClean="0"/>
              <a:t>Order line: quantity, price, assortment</a:t>
            </a:r>
          </a:p>
          <a:p>
            <a:pPr lvl="1" eaLnBrk="1" hangingPunct="1">
              <a:lnSpc>
                <a:spcPct val="90000"/>
              </a:lnSpc>
            </a:pPr>
            <a:r>
              <a:rPr lang="en-US" altLang="en-US" sz="2400" dirty="0" smtClean="0"/>
              <a:t>Registration form: </a:t>
            </a:r>
            <a:r>
              <a:rPr lang="en-US" altLang="en-US" sz="2000" dirty="0" smtClean="0"/>
              <a:t>questionnaire responses</a:t>
            </a:r>
            <a:endParaRPr lang="en-US" alt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Data Pre-Processing</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sz="2800" dirty="0" smtClean="0"/>
              <a:t>Acxiom enhancements: </a:t>
            </a:r>
            <a:r>
              <a:rPr lang="en-US" altLang="en-US" sz="2400" dirty="0" smtClean="0"/>
              <a:t>age, gender, marital status, vehicle type, own/rent home, etc.</a:t>
            </a:r>
            <a:endParaRPr lang="en-US" altLang="en-US" sz="2800" dirty="0" smtClean="0"/>
          </a:p>
          <a:p>
            <a:pPr eaLnBrk="1" hangingPunct="1">
              <a:lnSpc>
                <a:spcPct val="90000"/>
              </a:lnSpc>
            </a:pPr>
            <a:r>
              <a:rPr lang="en-US" altLang="en-US" sz="2800" dirty="0" smtClean="0"/>
              <a:t>Personal </a:t>
            </a:r>
            <a:r>
              <a:rPr lang="en-US" altLang="en-US" sz="2800" dirty="0" smtClean="0"/>
              <a:t>information removed, including:     </a:t>
            </a:r>
            <a:r>
              <a:rPr lang="en-US" altLang="en-US" sz="2400" dirty="0" smtClean="0"/>
              <a:t>Names, addresses, login, credit card, phones, host name/IP, verification question/answer. Cookie, e-mail obfuscated.</a:t>
            </a:r>
          </a:p>
          <a:p>
            <a:pPr eaLnBrk="1" hangingPunct="1">
              <a:lnSpc>
                <a:spcPct val="90000"/>
              </a:lnSpc>
            </a:pPr>
            <a:r>
              <a:rPr lang="en-US" altLang="en-US" sz="2800" dirty="0" smtClean="0"/>
              <a:t>Test users removed based on multiple criteria (e.g., credit card) not available to participants</a:t>
            </a:r>
          </a:p>
          <a:p>
            <a:pPr eaLnBrk="1" hangingPunct="1">
              <a:lnSpc>
                <a:spcPct val="90000"/>
              </a:lnSpc>
            </a:pPr>
            <a:r>
              <a:rPr lang="en-US" altLang="en-US" sz="2800" dirty="0" smtClean="0"/>
              <a:t>Original data and aggregated data (to session level) were provided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838200" indent="-838200" eaLnBrk="1" hangingPunct="1"/>
            <a:r>
              <a:rPr lang="en-US" altLang="en-US" smtClean="0"/>
              <a:t>KDD Cup Questions</a:t>
            </a:r>
          </a:p>
        </p:txBody>
      </p:sp>
      <p:sp>
        <p:nvSpPr>
          <p:cNvPr id="73731" name="Rectangle 3"/>
          <p:cNvSpPr>
            <a:spLocks noGrp="1" noChangeArrowheads="1"/>
          </p:cNvSpPr>
          <p:nvPr>
            <p:ph type="body" idx="1"/>
          </p:nvPr>
        </p:nvSpPr>
        <p:spPr>
          <a:xfrm>
            <a:off x="733424" y="1162051"/>
            <a:ext cx="7439025" cy="1885950"/>
          </a:xfrm>
        </p:spPr>
        <p:txBody>
          <a:bodyPr/>
          <a:lstStyle/>
          <a:p>
            <a:pPr marL="609600" indent="-609600" eaLnBrk="1" hangingPunct="1">
              <a:buFontTx/>
              <a:buAutoNum type="arabicPeriod"/>
            </a:pPr>
            <a:r>
              <a:rPr lang="en-US" altLang="en-US" sz="2400" dirty="0" smtClean="0"/>
              <a:t>Will visitor leave after this page?</a:t>
            </a:r>
          </a:p>
          <a:p>
            <a:pPr marL="609600" indent="-609600" eaLnBrk="1" hangingPunct="1">
              <a:buFontTx/>
              <a:buAutoNum type="arabicPeriod"/>
            </a:pPr>
            <a:r>
              <a:rPr lang="en-US" altLang="en-US" sz="2400" dirty="0" smtClean="0"/>
              <a:t>Which brands will visitor view?</a:t>
            </a:r>
          </a:p>
          <a:p>
            <a:pPr marL="609600" indent="-609600" eaLnBrk="1" hangingPunct="1">
              <a:buFontTx/>
              <a:buAutoNum type="arabicPeriod"/>
            </a:pPr>
            <a:r>
              <a:rPr lang="en-US" altLang="en-US" sz="2400" dirty="0" smtClean="0"/>
              <a:t>Who are the heavy spenders</a:t>
            </a:r>
            <a:r>
              <a:rPr lang="en-US" altLang="en-US" sz="2400" dirty="0" smtClean="0"/>
              <a:t>?</a:t>
            </a:r>
            <a:endParaRPr lang="en-US" altLang="en-US" sz="2400" dirty="0" smtClean="0"/>
          </a:p>
        </p:txBody>
      </p:sp>
      <p:sp>
        <p:nvSpPr>
          <p:cNvPr id="4" name="Rectangle 2"/>
          <p:cNvSpPr txBox="1">
            <a:spLocks noChangeArrowheads="1"/>
          </p:cNvSpPr>
          <p:nvPr/>
        </p:nvSpPr>
        <p:spPr bwMode="auto">
          <a:xfrm>
            <a:off x="457200" y="314325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a:lstStyle>
          <a:p>
            <a:pPr eaLnBrk="1" hangingPunct="1"/>
            <a:r>
              <a:rPr lang="en-US" altLang="en-US" kern="0" smtClean="0"/>
              <a:t>KDD Cup Statistics</a:t>
            </a:r>
            <a:endParaRPr lang="en-US" altLang="en-US" kern="0" dirty="0" smtClean="0"/>
          </a:p>
        </p:txBody>
      </p:sp>
      <p:sp>
        <p:nvSpPr>
          <p:cNvPr id="5" name="Rectangle 3"/>
          <p:cNvSpPr txBox="1">
            <a:spLocks noChangeArrowheads="1"/>
          </p:cNvSpPr>
          <p:nvPr/>
        </p:nvSpPr>
        <p:spPr bwMode="auto">
          <a:xfrm>
            <a:off x="695325" y="3905250"/>
            <a:ext cx="75152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400" kern="0" dirty="0" smtClean="0"/>
              <a:t>170 requests for data</a:t>
            </a:r>
          </a:p>
          <a:p>
            <a:pPr eaLnBrk="1" hangingPunct="1"/>
            <a:r>
              <a:rPr lang="en-US" altLang="en-US" sz="2400" kern="0" dirty="0" smtClean="0"/>
              <a:t>31 submissions</a:t>
            </a:r>
          </a:p>
          <a:p>
            <a:pPr eaLnBrk="1" hangingPunct="1"/>
            <a:r>
              <a:rPr lang="en-US" altLang="en-US" sz="2400" kern="0" dirty="0" smtClean="0"/>
              <a:t>200 person/hours per submission (max 900)</a:t>
            </a:r>
          </a:p>
          <a:p>
            <a:pPr eaLnBrk="1" hangingPunct="1"/>
            <a:r>
              <a:rPr lang="en-US" altLang="en-US" sz="2400" kern="0" dirty="0" smtClean="0"/>
              <a:t>Teams of 1-13 people (typically 2-3)</a:t>
            </a:r>
            <a:endParaRPr lang="en-US" altLang="en-US" sz="2400"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 </a:t>
            </a:r>
          </a:p>
        </p:txBody>
      </p:sp>
      <p:graphicFrame>
        <p:nvGraphicFramePr>
          <p:cNvPr id="75779" name="Object 3"/>
          <p:cNvGraphicFramePr>
            <a:graphicFrameLocks noChangeAspect="1"/>
          </p:cNvGraphicFramePr>
          <p:nvPr>
            <p:extLst>
              <p:ext uri="{D42A27DB-BD31-4B8C-83A1-F6EECF244321}">
                <p14:modId xmlns:p14="http://schemas.microsoft.com/office/powerpoint/2010/main" val="2577319168"/>
              </p:ext>
            </p:extLst>
          </p:nvPr>
        </p:nvGraphicFramePr>
        <p:xfrm>
          <a:off x="0" y="454025"/>
          <a:ext cx="9144000" cy="4510088"/>
        </p:xfrm>
        <a:graphic>
          <a:graphicData uri="http://schemas.openxmlformats.org/presentationml/2006/ole">
            <mc:AlternateContent xmlns:mc="http://schemas.openxmlformats.org/markup-compatibility/2006">
              <mc:Choice xmlns:v="urn:schemas-microsoft-com:vml" Requires="v">
                <p:oleObj spid="_x0000_s75797" name="Worksheet" r:id="rId3" imgW="8325307" imgH="4105656" progId="Excel.Sheet.8">
                  <p:embed/>
                </p:oleObj>
              </mc:Choice>
              <mc:Fallback>
                <p:oleObj name="Worksheet" r:id="rId3" imgW="8325307" imgH="4105656"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025"/>
                        <a:ext cx="9144000" cy="451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0" name="Text Box 4"/>
          <p:cNvSpPr txBox="1">
            <a:spLocks noChangeArrowheads="1"/>
          </p:cNvSpPr>
          <p:nvPr/>
        </p:nvSpPr>
        <p:spPr bwMode="auto">
          <a:xfrm>
            <a:off x="1260475" y="4927601"/>
            <a:ext cx="6421438"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400" b="0" dirty="0">
                <a:latin typeface="Arial" pitchFamily="34" charset="0"/>
              </a:rPr>
              <a:t>Decision trees most widely tried and by far the</a:t>
            </a:r>
            <a:br>
              <a:rPr lang="en-US" altLang="en-US" sz="2400" b="0" dirty="0">
                <a:latin typeface="Arial" pitchFamily="34" charset="0"/>
              </a:rPr>
            </a:br>
            <a:r>
              <a:rPr lang="en-US" altLang="en-US" sz="2400" b="0" dirty="0">
                <a:latin typeface="Arial" pitchFamily="34" charset="0"/>
              </a:rPr>
              <a:t>most commonly submitted</a:t>
            </a:r>
          </a:p>
          <a:p>
            <a:pPr algn="ctr">
              <a:spcBef>
                <a:spcPct val="50000"/>
              </a:spcBef>
              <a:buClrTx/>
              <a:buFontTx/>
              <a:buNone/>
            </a:pPr>
            <a:r>
              <a:rPr lang="en-US" altLang="en-US" sz="2400" b="0" dirty="0">
                <a:latin typeface="Arial" pitchFamily="34" charset="0"/>
              </a:rPr>
              <a:t>Note: statistics from final submitters only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Evaluation Criteria</a:t>
            </a:r>
          </a:p>
        </p:txBody>
      </p:sp>
      <p:sp>
        <p:nvSpPr>
          <p:cNvPr id="76803" name="Rectangle 3"/>
          <p:cNvSpPr>
            <a:spLocks noGrp="1" noChangeArrowheads="1"/>
          </p:cNvSpPr>
          <p:nvPr>
            <p:ph type="body" idx="1"/>
          </p:nvPr>
        </p:nvSpPr>
        <p:spPr/>
        <p:txBody>
          <a:bodyPr/>
          <a:lstStyle/>
          <a:p>
            <a:pPr eaLnBrk="1" hangingPunct="1"/>
            <a:r>
              <a:rPr lang="en-US" altLang="en-US" sz="2800" dirty="0" smtClean="0"/>
              <a:t>Accuracy (or score) was measured for the two questions with test sets</a:t>
            </a:r>
          </a:p>
          <a:p>
            <a:pPr eaLnBrk="1" hangingPunct="1"/>
            <a:r>
              <a:rPr lang="en-US" altLang="en-US" sz="2800" dirty="0" smtClean="0"/>
              <a:t>Analyses judged </a:t>
            </a:r>
            <a:r>
              <a:rPr lang="en-US" altLang="en-US" sz="2800" dirty="0" smtClean="0"/>
              <a:t>with help of retail experts from Gazelle and Blue Martini</a:t>
            </a:r>
          </a:p>
          <a:p>
            <a:pPr eaLnBrk="1" hangingPunct="1"/>
            <a:r>
              <a:rPr lang="en-US" altLang="en-US" sz="2800" dirty="0" smtClean="0"/>
              <a:t>Created a list of insights from all participants</a:t>
            </a:r>
          </a:p>
          <a:p>
            <a:pPr lvl="1" eaLnBrk="1" hangingPunct="1"/>
            <a:r>
              <a:rPr lang="en-US" altLang="en-US" sz="2400" dirty="0" smtClean="0"/>
              <a:t>Each insight was given a weight</a:t>
            </a:r>
          </a:p>
          <a:p>
            <a:pPr lvl="1" eaLnBrk="1" hangingPunct="1"/>
            <a:r>
              <a:rPr lang="en-US" altLang="en-US" sz="2400" dirty="0" smtClean="0"/>
              <a:t>Each participant was scored on all insights</a:t>
            </a:r>
          </a:p>
          <a:p>
            <a:pPr lvl="1" eaLnBrk="1" hangingPunct="1"/>
            <a:r>
              <a:rPr lang="en-US" altLang="en-US" sz="2400" dirty="0" smtClean="0"/>
              <a:t>Additional factors: presentation quality, correctness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981200"/>
          </a:xfrm>
        </p:spPr>
        <p:txBody>
          <a:bodyPr/>
          <a:lstStyle/>
          <a:p>
            <a:pPr eaLnBrk="1" hangingPunct="1"/>
            <a:r>
              <a:rPr lang="en-US" altLang="en-US" smtClean="0"/>
              <a:t>Question: Who Will Leave</a:t>
            </a:r>
          </a:p>
        </p:txBody>
      </p:sp>
      <p:sp>
        <p:nvSpPr>
          <p:cNvPr id="77827" name="Rectangle 3"/>
          <p:cNvSpPr>
            <a:spLocks noGrp="1" noChangeArrowheads="1"/>
          </p:cNvSpPr>
          <p:nvPr>
            <p:ph type="body" idx="1"/>
          </p:nvPr>
        </p:nvSpPr>
        <p:spPr>
          <a:xfrm>
            <a:off x="431800" y="1177925"/>
            <a:ext cx="8299450" cy="1677988"/>
          </a:xfrm>
        </p:spPr>
        <p:txBody>
          <a:bodyPr/>
          <a:lstStyle/>
          <a:p>
            <a:pPr eaLnBrk="1" hangingPunct="1">
              <a:lnSpc>
                <a:spcPct val="90000"/>
              </a:lnSpc>
            </a:pPr>
            <a:r>
              <a:rPr lang="en-US" altLang="en-US" dirty="0" smtClean="0"/>
              <a:t>Given set of page views, will visitor view another page on site or leave?</a:t>
            </a:r>
            <a:br>
              <a:rPr lang="en-US" altLang="en-US" dirty="0" smtClean="0"/>
            </a:br>
            <a:r>
              <a:rPr lang="en-US" altLang="en-US" sz="2400" dirty="0" smtClean="0"/>
              <a:t>Hard prediction task because most sessions are of length 1. Gains chart for sessions longer than 5 is excellent.</a:t>
            </a:r>
          </a:p>
        </p:txBody>
      </p:sp>
      <p:graphicFrame>
        <p:nvGraphicFramePr>
          <p:cNvPr id="77828" name="Object 4"/>
          <p:cNvGraphicFramePr>
            <a:graphicFrameLocks noChangeAspect="1"/>
          </p:cNvGraphicFramePr>
          <p:nvPr>
            <p:extLst>
              <p:ext uri="{D42A27DB-BD31-4B8C-83A1-F6EECF244321}">
                <p14:modId xmlns:p14="http://schemas.microsoft.com/office/powerpoint/2010/main" val="1611206749"/>
              </p:ext>
            </p:extLst>
          </p:nvPr>
        </p:nvGraphicFramePr>
        <p:xfrm>
          <a:off x="1389063" y="2552700"/>
          <a:ext cx="6450012" cy="4418847"/>
        </p:xfrm>
        <a:graphic>
          <a:graphicData uri="http://schemas.openxmlformats.org/presentationml/2006/ole">
            <mc:AlternateContent xmlns:mc="http://schemas.openxmlformats.org/markup-compatibility/2006">
              <mc:Choice xmlns:v="urn:schemas-microsoft-com:vml" Requires="v">
                <p:oleObj spid="_x0000_s77845" name="Worksheet" r:id="rId3" imgW="8677320" imgH="5943498" progId="Excel.Sheet.8">
                  <p:embed/>
                </p:oleObj>
              </mc:Choice>
              <mc:Fallback>
                <p:oleObj name="Worksheet" r:id="rId3" imgW="8677320" imgH="5943498" progId="Excel.Sheet.8">
                  <p:embed/>
                  <p:pic>
                    <p:nvPicPr>
                      <p:cNvPr id="0" name="Object 4"/>
                      <p:cNvPicPr>
                        <a:picLocks noChangeAspect="1" noChangeArrowheads="1"/>
                      </p:cNvPicPr>
                      <p:nvPr/>
                    </p:nvPicPr>
                    <p:blipFill>
                      <a:blip r:embed="rId4"/>
                      <a:srcRect/>
                      <a:stretch>
                        <a:fillRect/>
                      </a:stretch>
                    </p:blipFill>
                    <p:spPr bwMode="auto">
                      <a:xfrm>
                        <a:off x="1389063" y="2552700"/>
                        <a:ext cx="6450012" cy="4418847"/>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pPr eaLnBrk="1" hangingPunct="1"/>
            <a:r>
              <a:rPr lang="en-US" altLang="en-US" smtClean="0"/>
              <a:t>Insight: Who Leaves</a:t>
            </a:r>
          </a:p>
        </p:txBody>
      </p:sp>
      <p:sp>
        <p:nvSpPr>
          <p:cNvPr id="78851" name="Rectangle 5"/>
          <p:cNvSpPr>
            <a:spLocks noGrp="1" noChangeArrowheads="1"/>
          </p:cNvSpPr>
          <p:nvPr>
            <p:ph type="body" idx="1"/>
          </p:nvPr>
        </p:nvSpPr>
        <p:spPr/>
        <p:txBody>
          <a:bodyPr/>
          <a:lstStyle/>
          <a:p>
            <a:pPr eaLnBrk="1" hangingPunct="1">
              <a:lnSpc>
                <a:spcPct val="90000"/>
              </a:lnSpc>
            </a:pPr>
            <a:r>
              <a:rPr lang="en-US" altLang="en-US" sz="2800" dirty="0" smtClean="0"/>
              <a:t>Crawlers, bots, and Gazelle testers</a:t>
            </a:r>
          </a:p>
          <a:p>
            <a:pPr lvl="1" eaLnBrk="1" hangingPunct="1">
              <a:lnSpc>
                <a:spcPct val="90000"/>
              </a:lnSpc>
            </a:pPr>
            <a:r>
              <a:rPr lang="en-US" altLang="en-US" sz="2400" dirty="0" smtClean="0"/>
              <a:t>Crawlers hitting single pages  were 16% of sessions </a:t>
            </a:r>
          </a:p>
          <a:p>
            <a:pPr eaLnBrk="1" hangingPunct="1">
              <a:lnSpc>
                <a:spcPct val="90000"/>
              </a:lnSpc>
            </a:pPr>
            <a:r>
              <a:rPr lang="en-US" altLang="en-US" sz="2800" dirty="0" smtClean="0"/>
              <a:t>Referring </a:t>
            </a:r>
            <a:r>
              <a:rPr lang="en-US" altLang="en-US" sz="2800" dirty="0" smtClean="0"/>
              <a:t>sites: </a:t>
            </a:r>
            <a:r>
              <a:rPr lang="en-US" altLang="en-US" sz="2800" dirty="0" err="1" smtClean="0"/>
              <a:t>mycoupons</a:t>
            </a:r>
            <a:r>
              <a:rPr lang="en-US" altLang="en-US" sz="2800" dirty="0" smtClean="0"/>
              <a:t> have long sessions, shopnow.com are prone to exit quickly</a:t>
            </a:r>
          </a:p>
          <a:p>
            <a:pPr eaLnBrk="1" hangingPunct="1">
              <a:lnSpc>
                <a:spcPct val="90000"/>
              </a:lnSpc>
            </a:pPr>
            <a:r>
              <a:rPr lang="en-US" altLang="en-US" sz="2800" dirty="0" smtClean="0"/>
              <a:t>Returning visitors' prob. of continuing is double</a:t>
            </a:r>
          </a:p>
          <a:p>
            <a:pPr eaLnBrk="1" hangingPunct="1">
              <a:lnSpc>
                <a:spcPct val="90000"/>
              </a:lnSpc>
            </a:pPr>
            <a:r>
              <a:rPr lang="en-US" altLang="en-US" sz="2800" dirty="0" smtClean="0"/>
              <a:t>View of specific products (</a:t>
            </a:r>
            <a:r>
              <a:rPr lang="en-US" altLang="en-US" sz="2800" dirty="0" err="1" smtClean="0"/>
              <a:t>Oroblue</a:t>
            </a:r>
            <a:r>
              <a:rPr lang="en-US" altLang="en-US" sz="2800" dirty="0" smtClean="0"/>
              <a:t>, </a:t>
            </a:r>
            <a:r>
              <a:rPr lang="en-US" altLang="en-US" sz="2800" dirty="0" err="1" smtClean="0"/>
              <a:t>Levante</a:t>
            </a:r>
            <a:r>
              <a:rPr lang="en-US" altLang="en-US" sz="2800" dirty="0" smtClean="0"/>
              <a:t>) causes abandonment - Actionable</a:t>
            </a:r>
          </a:p>
          <a:p>
            <a:pPr eaLnBrk="1" hangingPunct="1">
              <a:lnSpc>
                <a:spcPct val="90000"/>
              </a:lnSpc>
            </a:pPr>
            <a:r>
              <a:rPr lang="en-US" altLang="en-US" sz="2800" dirty="0" smtClean="0"/>
              <a:t>Replenishment pages discourage customers.    32% leave the site after viewing them - Actionable</a:t>
            </a:r>
          </a:p>
          <a:p>
            <a:pPr eaLnBrk="1" hangingPunct="1">
              <a:lnSpc>
                <a:spcPct val="90000"/>
              </a:lnSpc>
            </a:pPr>
            <a:endParaRPr lang="en-US" alt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95274"/>
            <a:ext cx="7772400" cy="847725"/>
          </a:xfrm>
        </p:spPr>
        <p:txBody>
          <a:bodyPr/>
          <a:lstStyle/>
          <a:p>
            <a:pPr eaLnBrk="1" hangingPunct="1"/>
            <a:r>
              <a:rPr lang="en-US" altLang="en-US" dirty="0" smtClean="0"/>
              <a:t>Insight: Who Leaves (II)</a:t>
            </a:r>
          </a:p>
        </p:txBody>
      </p:sp>
      <p:sp>
        <p:nvSpPr>
          <p:cNvPr id="79875" name="Rectangle 3"/>
          <p:cNvSpPr>
            <a:spLocks noGrp="1" noChangeArrowheads="1"/>
          </p:cNvSpPr>
          <p:nvPr>
            <p:ph type="body" idx="1"/>
          </p:nvPr>
        </p:nvSpPr>
        <p:spPr>
          <a:xfrm>
            <a:off x="328613" y="1133475"/>
            <a:ext cx="8459787" cy="1533525"/>
          </a:xfrm>
        </p:spPr>
        <p:txBody>
          <a:bodyPr/>
          <a:lstStyle/>
          <a:p>
            <a:pPr eaLnBrk="1" hangingPunct="1">
              <a:lnSpc>
                <a:spcPct val="90000"/>
              </a:lnSpc>
            </a:pPr>
            <a:r>
              <a:rPr lang="en-US" altLang="en-US" sz="2000" dirty="0" smtClean="0"/>
              <a:t>Probability of leaving decreases with page views</a:t>
            </a:r>
            <a:r>
              <a:rPr lang="en-US" altLang="en-US" sz="1800" dirty="0" smtClean="0"/>
              <a:t/>
            </a:r>
            <a:br>
              <a:rPr lang="en-US" altLang="en-US" sz="1800" dirty="0" smtClean="0"/>
            </a:br>
            <a:r>
              <a:rPr lang="en-US" altLang="en-US" sz="1800" dirty="0" smtClean="0"/>
              <a:t>Many </a:t>
            </a:r>
            <a:r>
              <a:rPr lang="en-US" altLang="en-US" sz="1800" dirty="0" smtClean="0"/>
              <a:t>“</a:t>
            </a:r>
            <a:r>
              <a:rPr lang="en-US" altLang="en-US" sz="1800" dirty="0" smtClean="0"/>
              <a:t>discoveries” are simply explained by this.</a:t>
            </a:r>
            <a:br>
              <a:rPr lang="en-US" altLang="en-US" sz="1800" dirty="0" smtClean="0"/>
            </a:br>
            <a:r>
              <a:rPr lang="en-US" altLang="en-US" sz="1800" dirty="0" smtClean="0"/>
              <a:t>E.g.: “viewing 3 different products implies low abandonment”</a:t>
            </a:r>
          </a:p>
          <a:p>
            <a:pPr eaLnBrk="1" hangingPunct="1">
              <a:lnSpc>
                <a:spcPct val="90000"/>
              </a:lnSpc>
            </a:pPr>
            <a:r>
              <a:rPr lang="en-US" altLang="en-US" sz="2000" dirty="0" smtClean="0"/>
              <a:t>Aggregated training set contains clipped sessions</a:t>
            </a:r>
            <a:br>
              <a:rPr lang="en-US" altLang="en-US" sz="2000" dirty="0" smtClean="0"/>
            </a:br>
            <a:r>
              <a:rPr lang="en-US" altLang="en-US" sz="1800" dirty="0" smtClean="0"/>
              <a:t>Many competitors computed incorrect statistics</a:t>
            </a:r>
          </a:p>
        </p:txBody>
      </p:sp>
      <p:graphicFrame>
        <p:nvGraphicFramePr>
          <p:cNvPr id="79876" name="Object 4"/>
          <p:cNvGraphicFramePr>
            <a:graphicFrameLocks noChangeAspect="1"/>
          </p:cNvGraphicFramePr>
          <p:nvPr>
            <p:extLst>
              <p:ext uri="{D42A27DB-BD31-4B8C-83A1-F6EECF244321}">
                <p14:modId xmlns:p14="http://schemas.microsoft.com/office/powerpoint/2010/main" val="1997056116"/>
              </p:ext>
            </p:extLst>
          </p:nvPr>
        </p:nvGraphicFramePr>
        <p:xfrm>
          <a:off x="1666875" y="2470150"/>
          <a:ext cx="5676900" cy="3883025"/>
        </p:xfrm>
        <a:graphic>
          <a:graphicData uri="http://schemas.openxmlformats.org/presentationml/2006/ole">
            <mc:AlternateContent xmlns:mc="http://schemas.openxmlformats.org/markup-compatibility/2006">
              <mc:Choice xmlns:v="urn:schemas-microsoft-com:vml" Requires="v">
                <p:oleObj spid="_x0000_s79893" name="Worksheet" r:id="rId3" imgW="8677320" imgH="5934007" progId="Excel.Sheet.8">
                  <p:embed/>
                </p:oleObj>
              </mc:Choice>
              <mc:Fallback>
                <p:oleObj name="Worksheet" r:id="rId3" imgW="8677320" imgH="5934007" progId="Excel.Sheet.8">
                  <p:embed/>
                  <p:pic>
                    <p:nvPicPr>
                      <p:cNvPr id="0" name="Object 4"/>
                      <p:cNvPicPr>
                        <a:picLocks noChangeAspect="1" noChangeArrowheads="1"/>
                      </p:cNvPicPr>
                      <p:nvPr/>
                    </p:nvPicPr>
                    <p:blipFill>
                      <a:blip r:embed="rId4"/>
                      <a:srcRect/>
                      <a:stretch>
                        <a:fillRect/>
                      </a:stretch>
                    </p:blipFill>
                    <p:spPr bwMode="auto">
                      <a:xfrm>
                        <a:off x="1666875" y="2470150"/>
                        <a:ext cx="5676900" cy="388302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AB64C735-F362-4EB4-B547-15E6155F1607}" type="slidenum">
              <a:rPr lang="en-US" altLang="en-US"/>
              <a:pPr>
                <a:defRPr/>
              </a:pPr>
              <a:t>3</a:t>
            </a:fld>
            <a:endParaRPr lang="en-US" altLang="en-US" sz="1400" b="0">
              <a:solidFill>
                <a:schemeClr val="tx1"/>
              </a:solidFill>
            </a:endParaRPr>
          </a:p>
        </p:txBody>
      </p:sp>
      <p:sp>
        <p:nvSpPr>
          <p:cNvPr id="50179" name="Rectangle 2"/>
          <p:cNvSpPr>
            <a:spLocks noGrp="1" noChangeArrowheads="1"/>
          </p:cNvSpPr>
          <p:nvPr>
            <p:ph type="title"/>
          </p:nvPr>
        </p:nvSpPr>
        <p:spPr/>
        <p:txBody>
          <a:bodyPr/>
          <a:lstStyle/>
          <a:p>
            <a:pPr defTabSz="814388"/>
            <a:r>
              <a:rPr lang="en-US" altLang="en-US" smtClean="0"/>
              <a:t>Bot Detection</a:t>
            </a:r>
          </a:p>
        </p:txBody>
      </p:sp>
      <p:sp>
        <p:nvSpPr>
          <p:cNvPr id="50180" name="Rectangle 3"/>
          <p:cNvSpPr>
            <a:spLocks noGrp="1" noChangeArrowheads="1"/>
          </p:cNvSpPr>
          <p:nvPr>
            <p:ph type="body" idx="1"/>
          </p:nvPr>
        </p:nvSpPr>
        <p:spPr>
          <a:xfrm>
            <a:off x="228600" y="1143000"/>
            <a:ext cx="7989888" cy="2514600"/>
          </a:xfrm>
        </p:spPr>
        <p:txBody>
          <a:bodyPr/>
          <a:lstStyle/>
          <a:p>
            <a:pPr marL="288925" indent="-288925" defTabSz="814388"/>
            <a:r>
              <a:rPr lang="en-US" altLang="en-US" sz="2400" smtClean="0"/>
              <a:t>Significant traffic may be generated by bots</a:t>
            </a:r>
          </a:p>
          <a:p>
            <a:pPr marL="288925" indent="-288925" defTabSz="814388"/>
            <a:r>
              <a:rPr lang="en-US" altLang="en-US" sz="2400" smtClean="0"/>
              <a:t>Can you guess what percentage of sessions are generated by bots?</a:t>
            </a:r>
          </a:p>
        </p:txBody>
      </p:sp>
      <p:pic>
        <p:nvPicPr>
          <p:cNvPr id="50181" name="Picture 4" descr="botCraw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246380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37" name="Text Box 5"/>
          <p:cNvSpPr txBox="1">
            <a:spLocks noChangeArrowheads="1"/>
          </p:cNvSpPr>
          <p:nvPr/>
        </p:nvSpPr>
        <p:spPr bwMode="auto">
          <a:xfrm>
            <a:off x="1181100" y="2578100"/>
            <a:ext cx="54102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solidFill>
                  <a:srgbClr val="CC0000"/>
                </a:solidFill>
                <a:latin typeface="Arial" pitchFamily="34" charset="0"/>
              </a:rPr>
              <a:t>23% at MEC (outdoor gear)</a:t>
            </a:r>
          </a:p>
        </p:txBody>
      </p:sp>
      <p:sp>
        <p:nvSpPr>
          <p:cNvPr id="632838" name="Text Box 6"/>
          <p:cNvSpPr txBox="1">
            <a:spLocks noChangeArrowheads="1"/>
          </p:cNvSpPr>
          <p:nvPr/>
        </p:nvSpPr>
        <p:spPr bwMode="auto">
          <a:xfrm>
            <a:off x="1193800" y="3060700"/>
            <a:ext cx="54102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solidFill>
                  <a:srgbClr val="CC0000"/>
                </a:solidFill>
                <a:latin typeface="Arial" pitchFamily="34" charset="0"/>
              </a:rPr>
              <a:t>40% at Debenhams</a:t>
            </a:r>
          </a:p>
        </p:txBody>
      </p:sp>
      <p:sp>
        <p:nvSpPr>
          <p:cNvPr id="632840" name="Rectangle 8"/>
          <p:cNvSpPr>
            <a:spLocks noChangeArrowheads="1"/>
          </p:cNvSpPr>
          <p:nvPr/>
        </p:nvSpPr>
        <p:spPr bwMode="auto">
          <a:xfrm>
            <a:off x="1054100" y="3886200"/>
            <a:ext cx="6731000" cy="2311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lvl1pPr marL="288925" indent="-288925" algn="l" defTabSz="814388">
              <a:spcBef>
                <a:spcPct val="20000"/>
              </a:spcBef>
              <a:buClr>
                <a:schemeClr val="accent2"/>
              </a:buClr>
              <a:buFont typeface="Marlett" pitchFamily="2" charset="2"/>
              <a:buChar char="i"/>
              <a:defRPr sz="2200" b="1">
                <a:solidFill>
                  <a:schemeClr val="tx1"/>
                </a:solidFill>
                <a:latin typeface="Times New Roman" pitchFamily="18" charset="0"/>
              </a:defRPr>
            </a:lvl1pPr>
            <a:lvl2pPr marL="744538" indent="-285750" algn="l" defTabSz="814388">
              <a:spcBef>
                <a:spcPct val="20000"/>
              </a:spcBef>
              <a:buClr>
                <a:srgbClr val="FF0000"/>
              </a:buClr>
              <a:buFont typeface="Marlett" pitchFamily="2" charset="2"/>
              <a:buChar char="4"/>
              <a:defRPr>
                <a:solidFill>
                  <a:schemeClr val="tx1"/>
                </a:solidFill>
                <a:latin typeface="Times New Roman" pitchFamily="18" charset="0"/>
              </a:defRPr>
            </a:lvl2pPr>
            <a:lvl3pPr marL="1146175" indent="-236538" algn="l" defTabSz="814388">
              <a:spcBef>
                <a:spcPct val="20000"/>
              </a:spcBef>
              <a:buClr>
                <a:schemeClr val="accent1"/>
              </a:buClr>
              <a:buFont typeface="Marlett" pitchFamily="2" charset="2"/>
              <a:buChar char="h"/>
              <a:defRPr sz="1600">
                <a:solidFill>
                  <a:schemeClr val="tx1"/>
                </a:solidFill>
                <a:latin typeface="Times New Roman" pitchFamily="18" charset="0"/>
              </a:defRPr>
            </a:lvl3pPr>
            <a:lvl4pPr marL="1484313" indent="-174625" algn="l" defTabSz="814388">
              <a:spcBef>
                <a:spcPct val="20000"/>
              </a:spcBef>
              <a:buClr>
                <a:srgbClr val="FF00FF"/>
              </a:buClr>
              <a:buChar char="–"/>
              <a:defRPr sz="1600">
                <a:solidFill>
                  <a:schemeClr val="tx1"/>
                </a:solidFill>
                <a:latin typeface="Times New Roman" pitchFamily="18" charset="0"/>
              </a:defRPr>
            </a:lvl4pPr>
            <a:lvl5pPr marL="1771650" indent="-173038" algn="l" defTabSz="814388">
              <a:spcBef>
                <a:spcPct val="20000"/>
              </a:spcBef>
              <a:buChar char="»"/>
              <a:defRPr sz="2000">
                <a:solidFill>
                  <a:schemeClr val="tx1"/>
                </a:solidFill>
                <a:latin typeface="Times New Roman" pitchFamily="18" charset="0"/>
              </a:defRPr>
            </a:lvl5pPr>
            <a:lvl6pPr marL="2228850" indent="-173038" defTabSz="814388" eaLnBrk="0" fontAlgn="base" hangingPunct="0">
              <a:spcBef>
                <a:spcPct val="20000"/>
              </a:spcBef>
              <a:spcAft>
                <a:spcPct val="0"/>
              </a:spcAft>
              <a:buChar char="»"/>
              <a:defRPr sz="2000">
                <a:solidFill>
                  <a:schemeClr val="tx1"/>
                </a:solidFill>
                <a:latin typeface="Times New Roman" pitchFamily="18" charset="0"/>
              </a:defRPr>
            </a:lvl6pPr>
            <a:lvl7pPr marL="2686050" indent="-173038" defTabSz="814388" eaLnBrk="0" fontAlgn="base" hangingPunct="0">
              <a:spcBef>
                <a:spcPct val="20000"/>
              </a:spcBef>
              <a:spcAft>
                <a:spcPct val="0"/>
              </a:spcAft>
              <a:buChar char="»"/>
              <a:defRPr sz="2000">
                <a:solidFill>
                  <a:schemeClr val="tx1"/>
                </a:solidFill>
                <a:latin typeface="Times New Roman" pitchFamily="18" charset="0"/>
              </a:defRPr>
            </a:lvl7pPr>
            <a:lvl8pPr marL="3143250" indent="-173038" defTabSz="814388" eaLnBrk="0" fontAlgn="base" hangingPunct="0">
              <a:spcBef>
                <a:spcPct val="20000"/>
              </a:spcBef>
              <a:spcAft>
                <a:spcPct val="0"/>
              </a:spcAft>
              <a:buChar char="»"/>
              <a:defRPr sz="2000">
                <a:solidFill>
                  <a:schemeClr val="tx1"/>
                </a:solidFill>
                <a:latin typeface="Times New Roman" pitchFamily="18" charset="0"/>
              </a:defRPr>
            </a:lvl8pPr>
            <a:lvl9pPr marL="3600450" indent="-173038" defTabSz="814388" eaLnBrk="0" fontAlgn="base" hangingPunct="0">
              <a:spcBef>
                <a:spcPct val="20000"/>
              </a:spcBef>
              <a:spcAft>
                <a:spcPct val="0"/>
              </a:spcAft>
              <a:buChar char="»"/>
              <a:defRPr sz="2000">
                <a:solidFill>
                  <a:schemeClr val="tx1"/>
                </a:solidFill>
                <a:latin typeface="Times New Roman" pitchFamily="18" charset="0"/>
              </a:defRPr>
            </a:lvl9pPr>
          </a:lstStyle>
          <a:p>
            <a:pPr>
              <a:lnSpc>
                <a:spcPct val="95000"/>
              </a:lnSpc>
              <a:spcBef>
                <a:spcPct val="50000"/>
              </a:spcBef>
              <a:buClr>
                <a:srgbClr val="EEAD53"/>
              </a:buClr>
              <a:buSzPct val="75000"/>
              <a:buFont typeface="Wingdings" pitchFamily="2" charset="2"/>
              <a:buChar char="l"/>
            </a:pPr>
            <a:r>
              <a:rPr lang="en-US" altLang="en-US" sz="2400">
                <a:latin typeface="Arial" pitchFamily="34" charset="0"/>
              </a:rPr>
              <a:t>Without bot removal, your metrics will</a:t>
            </a:r>
            <a:br>
              <a:rPr lang="en-US" altLang="en-US" sz="2400">
                <a:latin typeface="Arial" pitchFamily="34" charset="0"/>
              </a:rPr>
            </a:br>
            <a:r>
              <a:rPr lang="en-US" altLang="en-US" sz="2400">
                <a:latin typeface="Arial" pitchFamily="34" charset="0"/>
              </a:rPr>
              <a:t>be inaccurate</a:t>
            </a:r>
          </a:p>
          <a:p>
            <a:pPr>
              <a:lnSpc>
                <a:spcPct val="95000"/>
              </a:lnSpc>
              <a:spcBef>
                <a:spcPct val="50000"/>
              </a:spcBef>
              <a:buClr>
                <a:srgbClr val="EEAD53"/>
              </a:buClr>
              <a:buSzPct val="75000"/>
              <a:buFont typeface="Wingdings" pitchFamily="2" charset="2"/>
              <a:buChar char="l"/>
            </a:pPr>
            <a:r>
              <a:rPr lang="en-US" altLang="en-US" sz="2400">
                <a:latin typeface="Arial" pitchFamily="34" charset="0"/>
              </a:rPr>
              <a:t>More than 150 different bot families on most sites.  </a:t>
            </a:r>
          </a:p>
          <a:p>
            <a:pPr>
              <a:lnSpc>
                <a:spcPct val="95000"/>
              </a:lnSpc>
              <a:spcBef>
                <a:spcPct val="50000"/>
              </a:spcBef>
              <a:buClr>
                <a:srgbClr val="EEAD53"/>
              </a:buClr>
              <a:buSzPct val="75000"/>
              <a:buFont typeface="Wingdings" pitchFamily="2" charset="2"/>
              <a:buChar char="l"/>
            </a:pPr>
            <a:r>
              <a:rPr lang="en-US" altLang="en-US" sz="2400">
                <a:latin typeface="Arial" pitchFamily="34" charset="0"/>
              </a:rPr>
              <a:t>Very challenging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pPr eaLnBrk="1" hangingPunct="1"/>
            <a:r>
              <a:rPr lang="en-US" altLang="en-US" smtClean="0"/>
              <a:t>Insight: Who Leaves (III)</a:t>
            </a:r>
          </a:p>
        </p:txBody>
      </p:sp>
      <p:sp>
        <p:nvSpPr>
          <p:cNvPr id="80899" name="Rectangle 5"/>
          <p:cNvSpPr>
            <a:spLocks noGrp="1" noChangeArrowheads="1"/>
          </p:cNvSpPr>
          <p:nvPr>
            <p:ph type="body" idx="1"/>
          </p:nvPr>
        </p:nvSpPr>
        <p:spPr/>
        <p:txBody>
          <a:bodyPr/>
          <a:lstStyle/>
          <a:p>
            <a:pPr eaLnBrk="1" hangingPunct="1"/>
            <a:r>
              <a:rPr lang="en-US" altLang="en-US" sz="2800" smtClean="0"/>
              <a:t>People who register see 22.2 pages on average compared to 3.3 (3.7 without crawlers) </a:t>
            </a:r>
          </a:p>
          <a:p>
            <a:pPr eaLnBrk="1" hangingPunct="1"/>
            <a:r>
              <a:rPr lang="en-US" altLang="en-US" sz="2800" smtClean="0"/>
              <a:t>Free Gift and Welcome templates on first three pages encouraged visitors to stay at site</a:t>
            </a:r>
          </a:p>
          <a:p>
            <a:pPr eaLnBrk="1" hangingPunct="1"/>
            <a:r>
              <a:rPr lang="en-US" altLang="en-US" sz="2800" smtClean="0"/>
              <a:t>Long processing time (&gt; 12 seconds) implies high abandonment - Actionable</a:t>
            </a:r>
          </a:p>
          <a:p>
            <a:pPr eaLnBrk="1" hangingPunct="1"/>
            <a:r>
              <a:rPr lang="en-US" altLang="en-US" sz="2800" smtClean="0"/>
              <a:t>Users who spend less time on the first few pages (session time) tend to have longer session lengths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Question: “Heavy” Spenders</a:t>
            </a:r>
          </a:p>
        </p:txBody>
      </p:sp>
      <p:sp>
        <p:nvSpPr>
          <p:cNvPr id="81923" name="Rectangle 3"/>
          <p:cNvSpPr>
            <a:spLocks noGrp="1" noChangeArrowheads="1"/>
          </p:cNvSpPr>
          <p:nvPr>
            <p:ph type="body" idx="1"/>
          </p:nvPr>
        </p:nvSpPr>
        <p:spPr/>
        <p:txBody>
          <a:bodyPr/>
          <a:lstStyle/>
          <a:p>
            <a:pPr eaLnBrk="1" hangingPunct="1">
              <a:lnSpc>
                <a:spcPct val="90000"/>
              </a:lnSpc>
            </a:pPr>
            <a:r>
              <a:rPr lang="en-US" altLang="en-US" sz="2800" smtClean="0"/>
              <a:t>Characterize visitors who spend more than $12 on an average order at the site</a:t>
            </a:r>
          </a:p>
          <a:p>
            <a:pPr eaLnBrk="1" hangingPunct="1">
              <a:lnSpc>
                <a:spcPct val="90000"/>
              </a:lnSpc>
            </a:pPr>
            <a:r>
              <a:rPr lang="en-US" altLang="en-US" sz="2800" smtClean="0"/>
              <a:t>Small dataset of 3,465 purchases /1,831 customers</a:t>
            </a:r>
          </a:p>
          <a:p>
            <a:pPr eaLnBrk="1" hangingPunct="1">
              <a:lnSpc>
                <a:spcPct val="90000"/>
              </a:lnSpc>
            </a:pPr>
            <a:r>
              <a:rPr lang="en-US" altLang="en-US" sz="2800" smtClean="0"/>
              <a:t>Insight question - no test set</a:t>
            </a:r>
          </a:p>
          <a:p>
            <a:pPr eaLnBrk="1" hangingPunct="1">
              <a:lnSpc>
                <a:spcPct val="90000"/>
              </a:lnSpc>
            </a:pPr>
            <a:r>
              <a:rPr lang="en-US" altLang="en-US" sz="2800" smtClean="0"/>
              <a:t>Submission requirement: </a:t>
            </a:r>
          </a:p>
          <a:p>
            <a:pPr lvl="1" eaLnBrk="1" hangingPunct="1">
              <a:lnSpc>
                <a:spcPct val="90000"/>
              </a:lnSpc>
            </a:pPr>
            <a:r>
              <a:rPr lang="en-US" altLang="en-US" sz="2400" smtClean="0"/>
              <a:t>Report of up to 1,000 words and 10 graphs</a:t>
            </a:r>
          </a:p>
          <a:p>
            <a:pPr lvl="1" eaLnBrk="1" hangingPunct="1">
              <a:lnSpc>
                <a:spcPct val="90000"/>
              </a:lnSpc>
            </a:pPr>
            <a:r>
              <a:rPr lang="en-US" altLang="en-US" sz="2400" smtClean="0"/>
              <a:t>Business users should be able to understand report</a:t>
            </a:r>
          </a:p>
          <a:p>
            <a:pPr lvl="1" eaLnBrk="1" hangingPunct="1">
              <a:lnSpc>
                <a:spcPct val="90000"/>
              </a:lnSpc>
            </a:pPr>
            <a:r>
              <a:rPr lang="en-US" altLang="en-US" sz="2400" smtClean="0"/>
              <a:t>Observations should be correct and </a:t>
            </a:r>
            <a:r>
              <a:rPr lang="en-US" altLang="en-US" sz="2400" i="1" smtClean="0"/>
              <a:t>interesting</a:t>
            </a:r>
          </a:p>
          <a:p>
            <a:pPr lvl="2" eaLnBrk="1" hangingPunct="1">
              <a:lnSpc>
                <a:spcPct val="90000"/>
              </a:lnSpc>
              <a:buFontTx/>
              <a:buNone/>
            </a:pPr>
            <a:r>
              <a:rPr lang="en-US" altLang="en-US" sz="2000" smtClean="0"/>
              <a:t>	average order tax &gt; $2 implies heavy spender</a:t>
            </a:r>
          </a:p>
          <a:p>
            <a:pPr lvl="1" eaLnBrk="1" hangingPunct="1">
              <a:lnSpc>
                <a:spcPct val="90000"/>
              </a:lnSpc>
              <a:buFontTx/>
              <a:buNone/>
            </a:pPr>
            <a:r>
              <a:rPr lang="en-US" altLang="en-US" sz="2400" smtClean="0"/>
              <a:t>	is not interesting nor actionable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209550"/>
            <a:ext cx="7772400" cy="942975"/>
          </a:xfrm>
        </p:spPr>
        <p:txBody>
          <a:bodyPr/>
          <a:lstStyle/>
          <a:p>
            <a:pPr eaLnBrk="1" hangingPunct="1"/>
            <a:r>
              <a:rPr lang="en-US" altLang="en-US" dirty="0" smtClean="0"/>
              <a:t>Heavy Spender Insights</a:t>
            </a:r>
            <a:endParaRPr lang="en-US" altLang="en-US" dirty="0" smtClean="0"/>
          </a:p>
        </p:txBody>
      </p:sp>
      <p:sp>
        <p:nvSpPr>
          <p:cNvPr id="83971" name="Rectangle 3"/>
          <p:cNvSpPr>
            <a:spLocks noGrp="1" noChangeArrowheads="1"/>
          </p:cNvSpPr>
          <p:nvPr>
            <p:ph type="body" idx="1"/>
          </p:nvPr>
        </p:nvSpPr>
        <p:spPr>
          <a:xfrm>
            <a:off x="577850" y="1133475"/>
            <a:ext cx="8051800" cy="5219700"/>
          </a:xfrm>
        </p:spPr>
        <p:txBody>
          <a:bodyPr/>
          <a:lstStyle/>
          <a:p>
            <a:pPr eaLnBrk="1" hangingPunct="1"/>
            <a:r>
              <a:rPr lang="en-US" altLang="en-US" sz="2800" dirty="0" smtClean="0"/>
              <a:t>Factors correlating with heavy purchasers:</a:t>
            </a:r>
          </a:p>
          <a:p>
            <a:pPr lvl="1" eaLnBrk="1" hangingPunct="1"/>
            <a:r>
              <a:rPr lang="en-US" altLang="en-US" sz="2400" dirty="0" smtClean="0"/>
              <a:t>Came </a:t>
            </a:r>
            <a:r>
              <a:rPr lang="en-US" altLang="en-US" sz="2400" dirty="0" smtClean="0"/>
              <a:t>to site from print-ad or news, not friends &amp; family</a:t>
            </a:r>
            <a:br>
              <a:rPr lang="en-US" altLang="en-US" sz="2400" dirty="0" smtClean="0"/>
            </a:br>
            <a:r>
              <a:rPr lang="en-US" altLang="en-US" sz="2400" dirty="0" smtClean="0"/>
              <a:t>(broadcast ads vs. viral marketing)</a:t>
            </a:r>
          </a:p>
          <a:p>
            <a:pPr lvl="1" eaLnBrk="1" hangingPunct="1"/>
            <a:r>
              <a:rPr lang="en-US" altLang="en-US" sz="2400" dirty="0" smtClean="0"/>
              <a:t>Very high and very low income</a:t>
            </a:r>
          </a:p>
          <a:p>
            <a:pPr lvl="1" eaLnBrk="1" hangingPunct="1"/>
            <a:r>
              <a:rPr lang="en-US" altLang="en-US" sz="2400" dirty="0" smtClean="0"/>
              <a:t>Older customers (Acxiom)</a:t>
            </a:r>
          </a:p>
          <a:p>
            <a:pPr lvl="1" eaLnBrk="1" hangingPunct="1"/>
            <a:r>
              <a:rPr lang="en-US" altLang="en-US" sz="2400" dirty="0" smtClean="0"/>
              <a:t>High home market value, owners of luxury vehicles (Acxiom)</a:t>
            </a:r>
          </a:p>
          <a:p>
            <a:pPr lvl="1" eaLnBrk="1" hangingPunct="1"/>
            <a:r>
              <a:rPr lang="en-US" altLang="en-US" sz="2400" dirty="0" smtClean="0"/>
              <a:t>Geographic: Northeast U.S. states</a:t>
            </a:r>
          </a:p>
          <a:p>
            <a:pPr lvl="1" eaLnBrk="1" hangingPunct="1"/>
            <a:r>
              <a:rPr lang="en-US" altLang="en-US" sz="2400" dirty="0" smtClean="0"/>
              <a:t>Repeat visitors (four or more times) - loyalty, replenishment</a:t>
            </a:r>
          </a:p>
          <a:p>
            <a:pPr lvl="1" eaLnBrk="1" hangingPunct="1"/>
            <a:r>
              <a:rPr lang="en-US" altLang="en-US" sz="2400" dirty="0" smtClean="0"/>
              <a:t>Visits to areas of site - personalize differently               (lifestyle assortments, leg-care vs. leg-ware)</a:t>
            </a:r>
          </a:p>
          <a:p>
            <a:pPr marL="1085850" lvl="2" eaLnBrk="1" hangingPunct="1"/>
            <a:endParaRPr lang="en-US" alt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dirty="0" smtClean="0"/>
              <a:t>Question: Brand View</a:t>
            </a:r>
          </a:p>
        </p:txBody>
      </p:sp>
      <p:sp>
        <p:nvSpPr>
          <p:cNvPr id="89091" name="Rectangle 3"/>
          <p:cNvSpPr>
            <a:spLocks noGrp="1" noChangeArrowheads="1"/>
          </p:cNvSpPr>
          <p:nvPr>
            <p:ph idx="1"/>
          </p:nvPr>
        </p:nvSpPr>
        <p:spPr/>
        <p:txBody>
          <a:bodyPr/>
          <a:lstStyle/>
          <a:p>
            <a:pPr eaLnBrk="1" hangingPunct="1">
              <a:lnSpc>
                <a:spcPct val="90000"/>
              </a:lnSpc>
            </a:pPr>
            <a:r>
              <a:rPr lang="en-US" altLang="en-US" sz="2400" dirty="0" smtClean="0"/>
              <a:t>Given set of page views, which product brand will visitor view in remainder of the session? (Hanes, Donna Karan, American Essentials, or none) </a:t>
            </a:r>
          </a:p>
          <a:p>
            <a:pPr eaLnBrk="1" hangingPunct="1">
              <a:lnSpc>
                <a:spcPct val="90000"/>
              </a:lnSpc>
            </a:pPr>
            <a:r>
              <a:rPr lang="en-US" altLang="en-US" sz="2400" dirty="0" smtClean="0"/>
              <a:t>Good gains curves for long </a:t>
            </a:r>
            <a:r>
              <a:rPr lang="en-US" altLang="en-US" sz="2400" dirty="0" smtClean="0"/>
              <a:t>sessions</a:t>
            </a:r>
          </a:p>
          <a:p>
            <a:pPr lvl="1" eaLnBrk="1" hangingPunct="1">
              <a:lnSpc>
                <a:spcPct val="90000"/>
              </a:lnSpc>
            </a:pPr>
            <a:r>
              <a:rPr lang="en-US" altLang="en-US" sz="2000" dirty="0" smtClean="0"/>
              <a:t>lift </a:t>
            </a:r>
            <a:r>
              <a:rPr lang="en-US" altLang="en-US" sz="2000" dirty="0" smtClean="0"/>
              <a:t>of 3.9, 3.4, and 1.3 for three brands at 10% of </a:t>
            </a:r>
            <a:r>
              <a:rPr lang="en-US" altLang="en-US" sz="2000" dirty="0" smtClean="0"/>
              <a:t>data</a:t>
            </a:r>
            <a:endParaRPr lang="en-US" altLang="en-US" sz="2000" dirty="0" smtClean="0"/>
          </a:p>
          <a:p>
            <a:pPr eaLnBrk="1" hangingPunct="1">
              <a:lnSpc>
                <a:spcPct val="90000"/>
              </a:lnSpc>
            </a:pPr>
            <a:r>
              <a:rPr lang="en-US" altLang="en-US" sz="2400" dirty="0" smtClean="0"/>
              <a:t>Referrer URL is great predictor</a:t>
            </a:r>
          </a:p>
          <a:p>
            <a:pPr lvl="1" eaLnBrk="1" hangingPunct="1">
              <a:lnSpc>
                <a:spcPct val="90000"/>
              </a:lnSpc>
            </a:pPr>
            <a:r>
              <a:rPr lang="en-US" altLang="en-US" sz="2400" dirty="0" err="1" smtClean="0"/>
              <a:t>FashionMall</a:t>
            </a:r>
            <a:r>
              <a:rPr lang="en-US" altLang="en-US" sz="2400" dirty="0" smtClean="0"/>
              <a:t>, Winnie-Cooper are referrers for Hanes, Donna Karan - different population segments reach these sites</a:t>
            </a:r>
          </a:p>
          <a:p>
            <a:pPr lvl="1" eaLnBrk="1" hangingPunct="1">
              <a:lnSpc>
                <a:spcPct val="90000"/>
              </a:lnSpc>
            </a:pPr>
            <a:r>
              <a:rPr lang="en-US" altLang="en-US" sz="2400" dirty="0" err="1" smtClean="0"/>
              <a:t>MyCoupons</a:t>
            </a:r>
            <a:r>
              <a:rPr lang="en-US" altLang="en-US" sz="2400" dirty="0" smtClean="0"/>
              <a:t>, Tripod, </a:t>
            </a:r>
            <a:r>
              <a:rPr lang="en-US" altLang="en-US" sz="2400" dirty="0" err="1" smtClean="0"/>
              <a:t>DealFinder</a:t>
            </a:r>
            <a:r>
              <a:rPr lang="en-US" altLang="en-US" sz="2400" dirty="0" smtClean="0"/>
              <a:t> are referrers for American Essentials - AE contains socks, excellent for coupon users</a:t>
            </a:r>
          </a:p>
          <a:p>
            <a:pPr eaLnBrk="1" hangingPunct="1">
              <a:lnSpc>
                <a:spcPct val="90000"/>
              </a:lnSpc>
            </a:pPr>
            <a:r>
              <a:rPr lang="en-US" altLang="en-US" sz="2400" dirty="0" smtClean="0"/>
              <a:t>Previous views of a product imply later </a:t>
            </a:r>
            <a:r>
              <a:rPr lang="en-US" altLang="en-US" sz="2400" dirty="0" smtClean="0"/>
              <a:t>views</a:t>
            </a:r>
            <a:endParaRPr lang="en-US" alt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400" y="950913"/>
            <a:ext cx="7772400" cy="2532062"/>
          </a:xfrm>
        </p:spPr>
        <p:txBody>
          <a:bodyPr/>
          <a:lstStyle/>
          <a:p>
            <a:r>
              <a:rPr lang="en-US" altLang="en-US" dirty="0" smtClean="0"/>
              <a:t>E-Metrics and E-Business </a:t>
            </a:r>
            <a:r>
              <a:rPr lang="en-US" altLang="en-US" dirty="0" smtClean="0"/>
              <a:t>Analytics</a:t>
            </a:r>
            <a:br>
              <a:rPr lang="en-US" altLang="en-US" dirty="0" smtClean="0"/>
            </a:br>
            <a:r>
              <a:rPr lang="en-US" altLang="en-US" dirty="0" smtClean="0"/>
              <a:t/>
            </a:r>
            <a:br>
              <a:rPr lang="en-US" altLang="en-US" dirty="0" smtClean="0"/>
            </a:br>
            <a:r>
              <a:rPr lang="en-US" altLang="en-US" dirty="0" smtClean="0"/>
              <a:t>Part 2 – Case Studies</a:t>
            </a:r>
            <a:endParaRPr lang="en-US" altLang="en-US" dirty="0" smtClean="0"/>
          </a:p>
        </p:txBody>
      </p:sp>
      <p:sp>
        <p:nvSpPr>
          <p:cNvPr id="2051" name="Text Box 3"/>
          <p:cNvSpPr txBox="1">
            <a:spLocks noChangeArrowheads="1"/>
          </p:cNvSpPr>
          <p:nvPr/>
        </p:nvSpPr>
        <p:spPr bwMode="auto">
          <a:xfrm>
            <a:off x="3430799" y="4295775"/>
            <a:ext cx="2385589" cy="707886"/>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en-US" sz="2000" dirty="0"/>
              <a:t>Bamshad Mobasher</a:t>
            </a:r>
          </a:p>
          <a:p>
            <a:pPr algn="ctr">
              <a:spcBef>
                <a:spcPct val="0"/>
              </a:spcBef>
              <a:buClrTx/>
              <a:buFontTx/>
              <a:buNone/>
            </a:pPr>
            <a:r>
              <a:rPr lang="en-US" altLang="en-US" sz="2000" dirty="0" smtClean="0"/>
              <a:t>DePaul </a:t>
            </a:r>
            <a:r>
              <a:rPr lang="en-US" altLang="en-US" sz="2000" dirty="0"/>
              <a:t>University</a:t>
            </a:r>
            <a:endParaRPr lang="en-US" altLang="en-US" sz="2000" i="1" dirty="0">
              <a:solidFill>
                <a:schemeClr val="accent1"/>
              </a:solidFill>
            </a:endParaRPr>
          </a:p>
        </p:txBody>
      </p:sp>
    </p:spTree>
    <p:extLst>
      <p:ext uri="{BB962C8B-B14F-4D97-AF65-F5344CB8AC3E}">
        <p14:creationId xmlns:p14="http://schemas.microsoft.com/office/powerpoint/2010/main" val="22419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pPr>
              <a:defRPr/>
            </a:pPr>
            <a:fld id="{071E7426-6E79-487B-BE56-84C959FCA658}" type="slidenum">
              <a:rPr lang="en-US" altLang="en-US"/>
              <a:pPr>
                <a:defRPr/>
              </a:pPr>
              <a:t>4</a:t>
            </a:fld>
            <a:endParaRPr lang="en-US" altLang="en-US" sz="1400" b="0">
              <a:solidFill>
                <a:schemeClr val="tx1"/>
              </a:solidFill>
            </a:endParaRPr>
          </a:p>
        </p:txBody>
      </p:sp>
      <p:sp>
        <p:nvSpPr>
          <p:cNvPr id="51203" name="Rectangle 2"/>
          <p:cNvSpPr>
            <a:spLocks noGrp="1" noChangeArrowheads="1"/>
          </p:cNvSpPr>
          <p:nvPr>
            <p:ph type="title"/>
          </p:nvPr>
        </p:nvSpPr>
        <p:spPr/>
        <p:txBody>
          <a:bodyPr/>
          <a:lstStyle/>
          <a:p>
            <a:pPr defTabSz="814388"/>
            <a:r>
              <a:rPr lang="en-US" altLang="en-US" smtClean="0"/>
              <a:t>Example: Web Traffic</a:t>
            </a:r>
          </a:p>
        </p:txBody>
      </p:sp>
      <p:pic>
        <p:nvPicPr>
          <p:cNvPr id="51204" name="Picture 3" descr="d2k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449513"/>
            <a:ext cx="78025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d2kTrafficLegend"/>
          <p:cNvPicPr>
            <a:picLocks noChangeAspect="1" noChangeArrowheads="1"/>
          </p:cNvPicPr>
          <p:nvPr/>
        </p:nvPicPr>
        <p:blipFill>
          <a:blip r:embed="rId4">
            <a:extLst>
              <a:ext uri="{28A0092B-C50C-407E-A947-70E740481C1C}">
                <a14:useLocalDpi xmlns:a14="http://schemas.microsoft.com/office/drawing/2010/main" val="0"/>
              </a:ext>
            </a:extLst>
          </a:blip>
          <a:srcRect r="25191" b="-2777"/>
          <a:stretch>
            <a:fillRect/>
          </a:stretch>
        </p:blipFill>
        <p:spPr bwMode="auto">
          <a:xfrm>
            <a:off x="2232025" y="5881688"/>
            <a:ext cx="54308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5"/>
          <p:cNvSpPr txBox="1">
            <a:spLocks noChangeArrowheads="1"/>
          </p:cNvSpPr>
          <p:nvPr/>
        </p:nvSpPr>
        <p:spPr bwMode="auto">
          <a:xfrm>
            <a:off x="4122738" y="1873250"/>
            <a:ext cx="150653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000" b="0"/>
              <a:t>Weekends</a:t>
            </a:r>
          </a:p>
        </p:txBody>
      </p:sp>
      <p:sp>
        <p:nvSpPr>
          <p:cNvPr id="51207" name="Line 6"/>
          <p:cNvSpPr>
            <a:spLocks noChangeShapeType="1"/>
          </p:cNvSpPr>
          <p:nvPr/>
        </p:nvSpPr>
        <p:spPr bwMode="auto">
          <a:xfrm flipH="1">
            <a:off x="3530600" y="2384425"/>
            <a:ext cx="457200" cy="981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08" name="Line 7"/>
          <p:cNvSpPr>
            <a:spLocks noChangeShapeType="1"/>
          </p:cNvSpPr>
          <p:nvPr/>
        </p:nvSpPr>
        <p:spPr bwMode="auto">
          <a:xfrm flipH="1">
            <a:off x="3517900" y="2262188"/>
            <a:ext cx="700088" cy="833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51209" name="Line 8"/>
          <p:cNvSpPr>
            <a:spLocks noChangeShapeType="1"/>
          </p:cNvSpPr>
          <p:nvPr/>
        </p:nvSpPr>
        <p:spPr bwMode="auto">
          <a:xfrm>
            <a:off x="4714875" y="2303463"/>
            <a:ext cx="161925" cy="725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10" name="Line 9"/>
          <p:cNvSpPr>
            <a:spLocks noChangeShapeType="1"/>
          </p:cNvSpPr>
          <p:nvPr/>
        </p:nvSpPr>
        <p:spPr bwMode="auto">
          <a:xfrm>
            <a:off x="4902200" y="2276475"/>
            <a:ext cx="1371600" cy="644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11" name="Line 10"/>
          <p:cNvSpPr>
            <a:spLocks noChangeShapeType="1"/>
          </p:cNvSpPr>
          <p:nvPr/>
        </p:nvSpPr>
        <p:spPr bwMode="auto">
          <a:xfrm>
            <a:off x="5334000" y="2209800"/>
            <a:ext cx="2338388" cy="658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12" name="Line 11"/>
          <p:cNvSpPr>
            <a:spLocks noChangeShapeType="1"/>
          </p:cNvSpPr>
          <p:nvPr/>
        </p:nvSpPr>
        <p:spPr bwMode="auto">
          <a:xfrm flipH="1">
            <a:off x="2185988" y="2128838"/>
            <a:ext cx="1816100" cy="873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13" name="Text Box 12"/>
          <p:cNvSpPr txBox="1">
            <a:spLocks noChangeArrowheads="1"/>
          </p:cNvSpPr>
          <p:nvPr/>
        </p:nvSpPr>
        <p:spPr bwMode="auto">
          <a:xfrm>
            <a:off x="6084888" y="996950"/>
            <a:ext cx="2662237"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000" b="0">
                <a:solidFill>
                  <a:srgbClr val="006666"/>
                </a:solidFill>
              </a:rPr>
              <a:t>Sept-11 </a:t>
            </a:r>
            <a:br>
              <a:rPr lang="en-US" altLang="en-US" sz="2000" b="0">
                <a:solidFill>
                  <a:srgbClr val="006666"/>
                </a:solidFill>
              </a:rPr>
            </a:br>
            <a:r>
              <a:rPr lang="en-US" altLang="en-US" sz="2000" b="0">
                <a:solidFill>
                  <a:srgbClr val="006666"/>
                </a:solidFill>
              </a:rPr>
              <a:t>Note significant drop in human traffic, not bot traffic</a:t>
            </a:r>
          </a:p>
        </p:txBody>
      </p:sp>
      <p:sp>
        <p:nvSpPr>
          <p:cNvPr id="51214" name="Line 13"/>
          <p:cNvSpPr>
            <a:spLocks noChangeShapeType="1"/>
          </p:cNvSpPr>
          <p:nvPr/>
        </p:nvSpPr>
        <p:spPr bwMode="auto">
          <a:xfrm flipH="1">
            <a:off x="5508625" y="2289175"/>
            <a:ext cx="819150" cy="565150"/>
          </a:xfrm>
          <a:prstGeom prst="line">
            <a:avLst/>
          </a:prstGeom>
          <a:noFill/>
          <a:ln w="9525">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51215" name="Text Box 14"/>
          <p:cNvSpPr txBox="1">
            <a:spLocks noChangeArrowheads="1"/>
          </p:cNvSpPr>
          <p:nvPr/>
        </p:nvSpPr>
        <p:spPr bwMode="auto">
          <a:xfrm>
            <a:off x="88900" y="4749800"/>
            <a:ext cx="1398588"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800"/>
              <a:t>Registration at Search Engine sites</a:t>
            </a:r>
          </a:p>
        </p:txBody>
      </p:sp>
      <p:sp>
        <p:nvSpPr>
          <p:cNvPr id="51216" name="Line 15"/>
          <p:cNvSpPr>
            <a:spLocks noChangeShapeType="1"/>
          </p:cNvSpPr>
          <p:nvPr/>
        </p:nvSpPr>
        <p:spPr bwMode="auto">
          <a:xfrm flipV="1">
            <a:off x="1485900" y="3916363"/>
            <a:ext cx="2717800" cy="94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51217" name="AutoShape 16"/>
          <p:cNvSpPr>
            <a:spLocks/>
          </p:cNvSpPr>
          <p:nvPr/>
        </p:nvSpPr>
        <p:spPr bwMode="auto">
          <a:xfrm>
            <a:off x="7848600" y="3822700"/>
            <a:ext cx="214313" cy="901700"/>
          </a:xfrm>
          <a:prstGeom prst="rightBrace">
            <a:avLst>
              <a:gd name="adj1" fmla="val 35062"/>
              <a:gd name="adj2" fmla="val 50000"/>
            </a:avLst>
          </a:pr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1218" name="Text Box 17"/>
          <p:cNvSpPr txBox="1">
            <a:spLocks noChangeArrowheads="1"/>
          </p:cNvSpPr>
          <p:nvPr/>
        </p:nvSpPr>
        <p:spPr bwMode="auto">
          <a:xfrm>
            <a:off x="8240713" y="3829050"/>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solidFill>
                <a:schemeClr val="bg1"/>
              </a:solidFill>
            </a:endParaRPr>
          </a:p>
        </p:txBody>
      </p:sp>
      <p:sp>
        <p:nvSpPr>
          <p:cNvPr id="51219" name="Text Box 18"/>
          <p:cNvSpPr txBox="1">
            <a:spLocks noChangeArrowheads="1"/>
          </p:cNvSpPr>
          <p:nvPr/>
        </p:nvSpPr>
        <p:spPr bwMode="auto">
          <a:xfrm>
            <a:off x="8023225" y="3822700"/>
            <a:ext cx="1209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1800" b="0"/>
              <a:t>Internal Perfor-mance bot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pPr>
              <a:defRPr/>
            </a:pPr>
            <a:fld id="{35D932FF-A47C-4A52-B771-25FDA4AC26B3}" type="slidenum">
              <a:rPr lang="en-US" altLang="en-US"/>
              <a:pPr>
                <a:defRPr/>
              </a:pPr>
              <a:t>5</a:t>
            </a:fld>
            <a:endParaRPr lang="en-US" altLang="en-US" sz="1400" b="0">
              <a:solidFill>
                <a:schemeClr val="tx1"/>
              </a:solidFill>
            </a:endParaRPr>
          </a:p>
        </p:txBody>
      </p:sp>
      <p:sp>
        <p:nvSpPr>
          <p:cNvPr id="52227" name="Rectangle 2"/>
          <p:cNvSpPr>
            <a:spLocks noGrp="1" noChangeArrowheads="1"/>
          </p:cNvSpPr>
          <p:nvPr>
            <p:ph type="title"/>
          </p:nvPr>
        </p:nvSpPr>
        <p:spPr>
          <a:xfrm>
            <a:off x="457200" y="292100"/>
            <a:ext cx="8229600" cy="609600"/>
          </a:xfrm>
        </p:spPr>
        <p:txBody>
          <a:bodyPr/>
          <a:lstStyle/>
          <a:p>
            <a:pPr defTabSz="814388"/>
            <a:r>
              <a:rPr lang="en-US" altLang="en-US" smtClean="0"/>
              <a:t>Search Effectiveness at MEC</a:t>
            </a:r>
          </a:p>
        </p:txBody>
      </p:sp>
      <p:sp>
        <p:nvSpPr>
          <p:cNvPr id="52228" name="Rectangle 3"/>
          <p:cNvSpPr>
            <a:spLocks noGrp="1" noChangeArrowheads="1"/>
          </p:cNvSpPr>
          <p:nvPr>
            <p:ph type="body" idx="1"/>
          </p:nvPr>
        </p:nvSpPr>
        <p:spPr>
          <a:xfrm>
            <a:off x="673100" y="1066800"/>
            <a:ext cx="7467600" cy="850900"/>
          </a:xfrm>
        </p:spPr>
        <p:txBody>
          <a:bodyPr/>
          <a:lstStyle/>
          <a:p>
            <a:pPr marL="288925" indent="-288925" defTabSz="814388">
              <a:lnSpc>
                <a:spcPct val="85000"/>
              </a:lnSpc>
            </a:pPr>
            <a:r>
              <a:rPr lang="en-US" altLang="en-US" sz="2000" smtClean="0"/>
              <a:t>Customers that search are worth two times as much as customers that do not search.  </a:t>
            </a:r>
            <a:r>
              <a:rPr lang="en-US" altLang="en-US" sz="2000" smtClean="0">
                <a:solidFill>
                  <a:srgbClr val="CC0000"/>
                </a:solidFill>
              </a:rPr>
              <a:t>Failed searches hurt sales</a:t>
            </a:r>
          </a:p>
        </p:txBody>
      </p:sp>
      <p:grpSp>
        <p:nvGrpSpPr>
          <p:cNvPr id="52229" name="Group 23"/>
          <p:cNvGrpSpPr>
            <a:grpSpLocks/>
          </p:cNvGrpSpPr>
          <p:nvPr/>
        </p:nvGrpSpPr>
        <p:grpSpPr bwMode="auto">
          <a:xfrm>
            <a:off x="660400" y="1981200"/>
            <a:ext cx="8077200" cy="4352925"/>
            <a:chOff x="424" y="1136"/>
            <a:chExt cx="5088" cy="2742"/>
          </a:xfrm>
        </p:grpSpPr>
        <p:sp>
          <p:nvSpPr>
            <p:cNvPr id="52230" name="Text Box 4"/>
            <p:cNvSpPr txBox="1">
              <a:spLocks noChangeArrowheads="1"/>
            </p:cNvSpPr>
            <p:nvPr/>
          </p:nvSpPr>
          <p:spPr bwMode="auto">
            <a:xfrm>
              <a:off x="1528" y="1136"/>
              <a:ext cx="672" cy="323"/>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800">
                  <a:solidFill>
                    <a:srgbClr val="990000"/>
                  </a:solidFill>
                  <a:latin typeface="Arial" pitchFamily="34" charset="0"/>
                </a:rPr>
                <a:t>Visit</a:t>
              </a:r>
            </a:p>
          </p:txBody>
        </p:sp>
        <p:sp>
          <p:nvSpPr>
            <p:cNvPr id="52231" name="Text Box 5"/>
            <p:cNvSpPr txBox="1">
              <a:spLocks noChangeArrowheads="1"/>
            </p:cNvSpPr>
            <p:nvPr/>
          </p:nvSpPr>
          <p:spPr bwMode="auto">
            <a:xfrm>
              <a:off x="424" y="1856"/>
              <a:ext cx="1920" cy="89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800">
                  <a:solidFill>
                    <a:srgbClr val="990000"/>
                  </a:solidFill>
                  <a:latin typeface="Arial" pitchFamily="34" charset="0"/>
                </a:rPr>
                <a:t>Search</a:t>
              </a:r>
              <a:br>
                <a:rPr lang="en-US" altLang="en-US" sz="2800">
                  <a:solidFill>
                    <a:srgbClr val="990000"/>
                  </a:solidFill>
                  <a:latin typeface="Arial" pitchFamily="34" charset="0"/>
                </a:rPr>
              </a:br>
              <a:r>
                <a:rPr lang="en-US" altLang="en-US" sz="2400">
                  <a:solidFill>
                    <a:srgbClr val="990000"/>
                  </a:solidFill>
                  <a:latin typeface="Arial" pitchFamily="34" charset="0"/>
                </a:rPr>
                <a:t>(64% successful)</a:t>
              </a:r>
            </a:p>
            <a:p>
              <a:pPr algn="ctr">
                <a:spcBef>
                  <a:spcPct val="50000"/>
                </a:spcBef>
                <a:buClrTx/>
                <a:buFontTx/>
                <a:buNone/>
              </a:pPr>
              <a:endParaRPr lang="en-US" altLang="en-US" sz="2400">
                <a:solidFill>
                  <a:srgbClr val="990000"/>
                </a:solidFill>
                <a:latin typeface="Arial" pitchFamily="34" charset="0"/>
              </a:endParaRPr>
            </a:p>
          </p:txBody>
        </p:sp>
        <p:sp>
          <p:nvSpPr>
            <p:cNvPr id="52232" name="Text Box 6"/>
            <p:cNvSpPr txBox="1">
              <a:spLocks noChangeArrowheads="1"/>
            </p:cNvSpPr>
            <p:nvPr/>
          </p:nvSpPr>
          <p:spPr bwMode="auto">
            <a:xfrm>
              <a:off x="3112" y="1664"/>
              <a:ext cx="2400" cy="784"/>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800">
                  <a:solidFill>
                    <a:srgbClr val="990000"/>
                  </a:solidFill>
                  <a:latin typeface="Arial" pitchFamily="34" charset="0"/>
                </a:rPr>
                <a:t>No Search</a:t>
              </a:r>
              <a:r>
                <a:rPr lang="en-US" altLang="en-US" sz="2400">
                  <a:solidFill>
                    <a:srgbClr val="990000"/>
                  </a:solidFill>
                  <a:latin typeface="Arial" pitchFamily="34" charset="0"/>
                </a:rPr>
                <a:t/>
              </a:r>
              <a:br>
                <a:rPr lang="en-US" altLang="en-US" sz="2400">
                  <a:solidFill>
                    <a:srgbClr val="990000"/>
                  </a:solidFill>
                  <a:latin typeface="Arial" pitchFamily="34" charset="0"/>
                </a:rPr>
              </a:br>
              <a:r>
                <a:rPr lang="en-US" altLang="en-US" sz="2000">
                  <a:solidFill>
                    <a:srgbClr val="990000"/>
                  </a:solidFill>
                  <a:latin typeface="Arial" pitchFamily="34" charset="0"/>
                </a:rPr>
                <a:t/>
              </a:r>
              <a:br>
                <a:rPr lang="en-US" altLang="en-US" sz="2000">
                  <a:solidFill>
                    <a:srgbClr val="990000"/>
                  </a:solidFill>
                  <a:latin typeface="Arial" pitchFamily="34" charset="0"/>
                </a:rPr>
              </a:br>
              <a:endParaRPr lang="en-US" altLang="en-US" sz="2800">
                <a:solidFill>
                  <a:srgbClr val="990000"/>
                </a:solidFill>
                <a:latin typeface="Arial" pitchFamily="34" charset="0"/>
              </a:endParaRPr>
            </a:p>
          </p:txBody>
        </p:sp>
        <p:sp>
          <p:nvSpPr>
            <p:cNvPr id="52233" name="Text Box 7"/>
            <p:cNvSpPr txBox="1">
              <a:spLocks noChangeArrowheads="1"/>
            </p:cNvSpPr>
            <p:nvPr/>
          </p:nvSpPr>
          <p:spPr bwMode="auto">
            <a:xfrm>
              <a:off x="520" y="3056"/>
              <a:ext cx="1968" cy="822"/>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000">
                  <a:solidFill>
                    <a:srgbClr val="990000"/>
                  </a:solidFill>
                  <a:latin typeface="Arial" pitchFamily="34" charset="0"/>
                </a:rPr>
                <a:t>Last Search Succeeded</a:t>
              </a:r>
            </a:p>
            <a:p>
              <a:pPr algn="ctr">
                <a:spcBef>
                  <a:spcPct val="50000"/>
                </a:spcBef>
                <a:buClrTx/>
                <a:buFontTx/>
                <a:buNone/>
              </a:pPr>
              <a:endParaRPr lang="en-US" altLang="en-US" sz="2000">
                <a:solidFill>
                  <a:srgbClr val="990000"/>
                </a:solidFill>
                <a:latin typeface="Arial" pitchFamily="34" charset="0"/>
              </a:endParaRPr>
            </a:p>
            <a:p>
              <a:pPr algn="ctr">
                <a:spcBef>
                  <a:spcPct val="50000"/>
                </a:spcBef>
                <a:buClrTx/>
                <a:buFontTx/>
                <a:buNone/>
              </a:pPr>
              <a:endParaRPr lang="en-US" altLang="en-US" sz="2000">
                <a:solidFill>
                  <a:srgbClr val="990000"/>
                </a:solidFill>
                <a:latin typeface="Arial" pitchFamily="34" charset="0"/>
              </a:endParaRPr>
            </a:p>
          </p:txBody>
        </p:sp>
        <p:sp>
          <p:nvSpPr>
            <p:cNvPr id="52234" name="Text Box 8"/>
            <p:cNvSpPr txBox="1">
              <a:spLocks noChangeArrowheads="1"/>
            </p:cNvSpPr>
            <p:nvPr/>
          </p:nvSpPr>
          <p:spPr bwMode="auto">
            <a:xfrm>
              <a:off x="3208" y="2864"/>
              <a:ext cx="1920" cy="822"/>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2000">
                  <a:solidFill>
                    <a:srgbClr val="990000"/>
                  </a:solidFill>
                  <a:latin typeface="Arial" pitchFamily="34" charset="0"/>
                </a:rPr>
                <a:t>Last Search Failed</a:t>
              </a:r>
            </a:p>
            <a:p>
              <a:pPr algn="ctr">
                <a:spcBef>
                  <a:spcPct val="50000"/>
                </a:spcBef>
                <a:buClrTx/>
                <a:buFontTx/>
                <a:buNone/>
              </a:pPr>
              <a:endParaRPr lang="en-US" altLang="en-US" sz="2000">
                <a:solidFill>
                  <a:srgbClr val="990000"/>
                </a:solidFill>
                <a:latin typeface="Arial" pitchFamily="34" charset="0"/>
              </a:endParaRPr>
            </a:p>
            <a:p>
              <a:pPr algn="ctr">
                <a:spcBef>
                  <a:spcPct val="50000"/>
                </a:spcBef>
                <a:buClrTx/>
                <a:buFontTx/>
                <a:buNone/>
              </a:pPr>
              <a:endParaRPr lang="en-US" altLang="en-US" sz="2000">
                <a:solidFill>
                  <a:srgbClr val="990000"/>
                </a:solidFill>
                <a:latin typeface="Arial" pitchFamily="34" charset="0"/>
              </a:endParaRPr>
            </a:p>
          </p:txBody>
        </p:sp>
        <p:sp>
          <p:nvSpPr>
            <p:cNvPr id="52235" name="Line 9"/>
            <p:cNvSpPr>
              <a:spLocks noChangeShapeType="1"/>
            </p:cNvSpPr>
            <p:nvPr/>
          </p:nvSpPr>
          <p:spPr bwMode="auto">
            <a:xfrm flipH="1">
              <a:off x="1336" y="1472"/>
              <a:ext cx="528" cy="336"/>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2236" name="Line 10"/>
            <p:cNvSpPr>
              <a:spLocks noChangeShapeType="1"/>
            </p:cNvSpPr>
            <p:nvPr/>
          </p:nvSpPr>
          <p:spPr bwMode="auto">
            <a:xfrm>
              <a:off x="1864" y="1472"/>
              <a:ext cx="1200" cy="192"/>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2237" name="Text Box 11"/>
            <p:cNvSpPr txBox="1">
              <a:spLocks noChangeArrowheads="1"/>
            </p:cNvSpPr>
            <p:nvPr/>
          </p:nvSpPr>
          <p:spPr bwMode="auto">
            <a:xfrm>
              <a:off x="1096" y="1472"/>
              <a:ext cx="960"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latin typeface="Arial" pitchFamily="34" charset="0"/>
                </a:rPr>
                <a:t>10%</a:t>
              </a:r>
            </a:p>
          </p:txBody>
        </p:sp>
        <p:sp>
          <p:nvSpPr>
            <p:cNvPr id="52238" name="Text Box 12"/>
            <p:cNvSpPr txBox="1">
              <a:spLocks noChangeArrowheads="1"/>
            </p:cNvSpPr>
            <p:nvPr/>
          </p:nvSpPr>
          <p:spPr bwMode="auto">
            <a:xfrm>
              <a:off x="2440" y="1328"/>
              <a:ext cx="960"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latin typeface="Arial" pitchFamily="34" charset="0"/>
                </a:rPr>
                <a:t>90%</a:t>
              </a:r>
            </a:p>
          </p:txBody>
        </p:sp>
        <p:grpSp>
          <p:nvGrpSpPr>
            <p:cNvPr id="52239" name="Group 13"/>
            <p:cNvGrpSpPr>
              <a:grpSpLocks/>
            </p:cNvGrpSpPr>
            <p:nvPr/>
          </p:nvGrpSpPr>
          <p:grpSpPr bwMode="auto">
            <a:xfrm>
              <a:off x="424" y="2144"/>
              <a:ext cx="5088" cy="515"/>
              <a:chOff x="144" y="2208"/>
              <a:chExt cx="5088" cy="515"/>
            </a:xfrm>
          </p:grpSpPr>
          <p:sp>
            <p:nvSpPr>
              <p:cNvPr id="52247" name="Text Box 14"/>
              <p:cNvSpPr txBox="1">
                <a:spLocks noChangeArrowheads="1"/>
              </p:cNvSpPr>
              <p:nvPr/>
            </p:nvSpPr>
            <p:spPr bwMode="auto">
              <a:xfrm>
                <a:off x="144" y="2496"/>
                <a:ext cx="1920" cy="227"/>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1800">
                    <a:latin typeface="Arial" pitchFamily="34" charset="0"/>
                  </a:rPr>
                  <a:t>Avg sale per visit: 2.2X</a:t>
                </a:r>
              </a:p>
            </p:txBody>
          </p:sp>
          <p:sp>
            <p:nvSpPr>
              <p:cNvPr id="52248" name="Text Box 15"/>
              <p:cNvSpPr txBox="1">
                <a:spLocks noChangeArrowheads="1"/>
              </p:cNvSpPr>
              <p:nvPr/>
            </p:nvSpPr>
            <p:spPr bwMode="auto">
              <a:xfrm>
                <a:off x="2832" y="2208"/>
                <a:ext cx="2400" cy="227"/>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1800">
                    <a:latin typeface="Arial" pitchFamily="34" charset="0"/>
                  </a:rPr>
                  <a:t>Avg sale per visit: $X</a:t>
                </a:r>
              </a:p>
            </p:txBody>
          </p:sp>
        </p:grpSp>
        <p:sp>
          <p:nvSpPr>
            <p:cNvPr id="52240" name="Line 16"/>
            <p:cNvSpPr>
              <a:spLocks noChangeShapeType="1"/>
            </p:cNvSpPr>
            <p:nvPr/>
          </p:nvSpPr>
          <p:spPr bwMode="auto">
            <a:xfrm>
              <a:off x="1576" y="2768"/>
              <a:ext cx="1584" cy="24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grpSp>
          <p:nvGrpSpPr>
            <p:cNvPr id="52241" name="Group 17"/>
            <p:cNvGrpSpPr>
              <a:grpSpLocks/>
            </p:cNvGrpSpPr>
            <p:nvPr/>
          </p:nvGrpSpPr>
          <p:grpSpPr bwMode="auto">
            <a:xfrm>
              <a:off x="520" y="3392"/>
              <a:ext cx="4608" cy="371"/>
              <a:chOff x="240" y="3456"/>
              <a:chExt cx="4608" cy="371"/>
            </a:xfrm>
          </p:grpSpPr>
          <p:sp>
            <p:nvSpPr>
              <p:cNvPr id="52245" name="Text Box 18"/>
              <p:cNvSpPr txBox="1">
                <a:spLocks noChangeArrowheads="1"/>
              </p:cNvSpPr>
              <p:nvPr/>
            </p:nvSpPr>
            <p:spPr bwMode="auto">
              <a:xfrm>
                <a:off x="240" y="3600"/>
                <a:ext cx="1968" cy="227"/>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1800">
                    <a:latin typeface="Arial" pitchFamily="34" charset="0"/>
                  </a:rPr>
                  <a:t>Avg sale per visit: 2.8X</a:t>
                </a:r>
              </a:p>
            </p:txBody>
          </p:sp>
          <p:sp>
            <p:nvSpPr>
              <p:cNvPr id="52246" name="Text Box 19"/>
              <p:cNvSpPr txBox="1">
                <a:spLocks noChangeArrowheads="1"/>
              </p:cNvSpPr>
              <p:nvPr/>
            </p:nvSpPr>
            <p:spPr bwMode="auto">
              <a:xfrm>
                <a:off x="2928" y="3456"/>
                <a:ext cx="1920" cy="227"/>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ClrTx/>
                  <a:buFontTx/>
                  <a:buNone/>
                </a:pPr>
                <a:r>
                  <a:rPr lang="en-US" altLang="en-US" sz="1800">
                    <a:latin typeface="Arial" pitchFamily="34" charset="0"/>
                  </a:rPr>
                  <a:t>Avg sale per visit: 0.9X</a:t>
                </a:r>
              </a:p>
            </p:txBody>
          </p:sp>
        </p:grpSp>
        <p:sp>
          <p:nvSpPr>
            <p:cNvPr id="52242" name="Line 20"/>
            <p:cNvSpPr>
              <a:spLocks noChangeShapeType="1"/>
            </p:cNvSpPr>
            <p:nvPr/>
          </p:nvSpPr>
          <p:spPr bwMode="auto">
            <a:xfrm flipH="1">
              <a:off x="1288" y="2768"/>
              <a:ext cx="288" cy="288"/>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2243" name="Text Box 21"/>
            <p:cNvSpPr txBox="1">
              <a:spLocks noChangeArrowheads="1"/>
            </p:cNvSpPr>
            <p:nvPr/>
          </p:nvSpPr>
          <p:spPr bwMode="auto">
            <a:xfrm>
              <a:off x="952" y="2768"/>
              <a:ext cx="960"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latin typeface="Arial" pitchFamily="34" charset="0"/>
                </a:rPr>
                <a:t>70%</a:t>
              </a:r>
            </a:p>
          </p:txBody>
        </p:sp>
        <p:sp>
          <p:nvSpPr>
            <p:cNvPr id="52244" name="Text Box 22"/>
            <p:cNvSpPr txBox="1">
              <a:spLocks noChangeArrowheads="1"/>
            </p:cNvSpPr>
            <p:nvPr/>
          </p:nvSpPr>
          <p:spPr bwMode="auto">
            <a:xfrm>
              <a:off x="2440" y="2672"/>
              <a:ext cx="960"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2400">
                  <a:latin typeface="Arial" pitchFamily="34" charset="0"/>
                </a:rPr>
                <a:t>30%</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20361B-D947-4108-9071-F7D529B78F45}" type="slidenum">
              <a:rPr lang="en-US" altLang="en-US"/>
              <a:pPr>
                <a:defRPr/>
              </a:pPr>
              <a:t>6</a:t>
            </a:fld>
            <a:endParaRPr lang="en-US" altLang="en-US" sz="1400" b="0">
              <a:solidFill>
                <a:schemeClr val="tx1"/>
              </a:solidFill>
            </a:endParaRPr>
          </a:p>
        </p:txBody>
      </p:sp>
      <p:sp>
        <p:nvSpPr>
          <p:cNvPr id="53251" name="Rectangle 2"/>
          <p:cNvSpPr>
            <a:spLocks noGrp="1" noChangeArrowheads="1"/>
          </p:cNvSpPr>
          <p:nvPr>
            <p:ph type="title"/>
          </p:nvPr>
        </p:nvSpPr>
        <p:spPr>
          <a:xfrm>
            <a:off x="469900" y="457200"/>
            <a:ext cx="8229600" cy="609600"/>
          </a:xfrm>
        </p:spPr>
        <p:txBody>
          <a:bodyPr/>
          <a:lstStyle/>
          <a:p>
            <a:pPr defTabSz="814388"/>
            <a:r>
              <a:rPr lang="en-US" altLang="en-US" smtClean="0"/>
              <a:t>Referrers at Debenhams</a:t>
            </a:r>
          </a:p>
        </p:txBody>
      </p:sp>
      <p:sp>
        <p:nvSpPr>
          <p:cNvPr id="53252" name="Rectangle 3"/>
          <p:cNvSpPr>
            <a:spLocks noGrp="1" noChangeArrowheads="1"/>
          </p:cNvSpPr>
          <p:nvPr>
            <p:ph type="body" idx="1"/>
          </p:nvPr>
        </p:nvSpPr>
        <p:spPr>
          <a:xfrm>
            <a:off x="736600" y="1498600"/>
            <a:ext cx="7759700" cy="4102100"/>
          </a:xfrm>
        </p:spPr>
        <p:txBody>
          <a:bodyPr/>
          <a:lstStyle/>
          <a:p>
            <a:pPr marL="288925" indent="-288925" defTabSz="814388"/>
            <a:r>
              <a:rPr lang="en-US" altLang="en-US" sz="3000" smtClean="0"/>
              <a:t>Top Referrers </a:t>
            </a:r>
          </a:p>
          <a:p>
            <a:pPr marL="288925" indent="-288925" defTabSz="814388"/>
            <a:endParaRPr lang="en-US" altLang="en-US" sz="800" smtClean="0"/>
          </a:p>
          <a:p>
            <a:pPr marL="744538" lvl="1" defTabSz="814388"/>
            <a:r>
              <a:rPr lang="en-US" altLang="en-US" sz="2400" smtClean="0"/>
              <a:t>MSN (including search and shopping)</a:t>
            </a:r>
          </a:p>
          <a:p>
            <a:pPr marL="1146175" lvl="2" indent="-236538" defTabSz="814388"/>
            <a:r>
              <a:rPr lang="en-US" altLang="en-US" sz="2000" smtClean="0"/>
              <a:t>Average purchase per visit = X</a:t>
            </a:r>
          </a:p>
          <a:p>
            <a:pPr marL="1146175" lvl="2" indent="-236538" defTabSz="814388"/>
            <a:endParaRPr lang="en-US" altLang="en-US" sz="800" smtClean="0"/>
          </a:p>
          <a:p>
            <a:pPr marL="744538" lvl="1" defTabSz="814388"/>
            <a:r>
              <a:rPr lang="en-US" altLang="en-US" sz="2400" smtClean="0"/>
              <a:t>Google</a:t>
            </a:r>
          </a:p>
          <a:p>
            <a:pPr marL="1146175" lvl="2" indent="-236538" defTabSz="814388"/>
            <a:r>
              <a:rPr lang="en-US" altLang="en-US" sz="2000" smtClean="0"/>
              <a:t>Average purchase per visit = 1.8X</a:t>
            </a:r>
          </a:p>
          <a:p>
            <a:pPr marL="1146175" lvl="2" indent="-236538" defTabSz="814388"/>
            <a:endParaRPr lang="en-US" altLang="en-US" sz="800" smtClean="0"/>
          </a:p>
          <a:p>
            <a:pPr marL="744538" lvl="1" defTabSz="814388"/>
            <a:r>
              <a:rPr lang="en-US" altLang="en-US" sz="2400" smtClean="0"/>
              <a:t>AOL search</a:t>
            </a:r>
          </a:p>
          <a:p>
            <a:pPr marL="1146175" lvl="2" indent="-236538" defTabSz="814388"/>
            <a:r>
              <a:rPr lang="en-US" altLang="en-US" sz="2000" smtClean="0"/>
              <a:t>Average purchase per visit = </a:t>
            </a:r>
            <a:r>
              <a:rPr lang="en-US" altLang="en-US" sz="2000" smtClean="0">
                <a:solidFill>
                  <a:srgbClr val="CC0000"/>
                </a:solidFill>
              </a:rPr>
              <a:t>4.8X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pPr>
              <a:defRPr/>
            </a:pPr>
            <a:fld id="{121A5948-E5D0-4115-87DF-539561C2B319}" type="slidenum">
              <a:rPr lang="en-US" altLang="en-US"/>
              <a:pPr>
                <a:defRPr/>
              </a:pPr>
              <a:t>7</a:t>
            </a:fld>
            <a:endParaRPr lang="en-US" altLang="en-US" sz="1400" b="0">
              <a:solidFill>
                <a:schemeClr val="tx1"/>
              </a:solidFill>
            </a:endParaRPr>
          </a:p>
        </p:txBody>
      </p:sp>
      <p:sp>
        <p:nvSpPr>
          <p:cNvPr id="54275" name="Rectangle 2"/>
          <p:cNvSpPr>
            <a:spLocks noGrp="1" noChangeArrowheads="1"/>
          </p:cNvSpPr>
          <p:nvPr>
            <p:ph type="title"/>
          </p:nvPr>
        </p:nvSpPr>
        <p:spPr>
          <a:xfrm>
            <a:off x="228600" y="76200"/>
            <a:ext cx="8534400" cy="838200"/>
          </a:xfrm>
        </p:spPr>
        <p:txBody>
          <a:bodyPr/>
          <a:lstStyle/>
          <a:p>
            <a:pPr defTabSz="814388"/>
            <a:r>
              <a:rPr lang="en-US" altLang="en-US" sz="2800" smtClean="0"/>
              <a:t>Page Effectiveness </a:t>
            </a:r>
            <a:br>
              <a:rPr lang="en-US" altLang="en-US" sz="2800" smtClean="0"/>
            </a:br>
            <a:r>
              <a:rPr lang="en-US" altLang="en-US" sz="2000" smtClean="0"/>
              <a:t>Percentage of visits clicking on different links</a:t>
            </a: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696200" cy="44275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Rectangle 4"/>
          <p:cNvSpPr>
            <a:spLocks noChangeArrowheads="1"/>
          </p:cNvSpPr>
          <p:nvPr/>
        </p:nvSpPr>
        <p:spPr bwMode="auto">
          <a:xfrm>
            <a:off x="4114800" y="2514600"/>
            <a:ext cx="1676400" cy="152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nvGrpSpPr>
          <p:cNvPr id="54278" name="Group 5"/>
          <p:cNvGrpSpPr>
            <a:grpSpLocks/>
          </p:cNvGrpSpPr>
          <p:nvPr/>
        </p:nvGrpSpPr>
        <p:grpSpPr bwMode="auto">
          <a:xfrm>
            <a:off x="228600" y="1193800"/>
            <a:ext cx="8763000" cy="5537200"/>
            <a:chOff x="144" y="752"/>
            <a:chExt cx="5520" cy="3488"/>
          </a:xfrm>
        </p:grpSpPr>
        <p:grpSp>
          <p:nvGrpSpPr>
            <p:cNvPr id="54279" name="Group 6"/>
            <p:cNvGrpSpPr>
              <a:grpSpLocks/>
            </p:cNvGrpSpPr>
            <p:nvPr/>
          </p:nvGrpSpPr>
          <p:grpSpPr bwMode="auto">
            <a:xfrm>
              <a:off x="144" y="752"/>
              <a:ext cx="5520" cy="3488"/>
              <a:chOff x="144" y="752"/>
              <a:chExt cx="5520" cy="3488"/>
            </a:xfrm>
          </p:grpSpPr>
          <p:sp>
            <p:nvSpPr>
              <p:cNvPr id="54294" name="Text Box 7"/>
              <p:cNvSpPr txBox="1">
                <a:spLocks noChangeArrowheads="1"/>
              </p:cNvSpPr>
              <p:nvPr/>
            </p:nvSpPr>
            <p:spPr bwMode="auto">
              <a:xfrm>
                <a:off x="192" y="752"/>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14%</a:t>
                </a:r>
              </a:p>
            </p:txBody>
          </p:sp>
          <p:sp>
            <p:nvSpPr>
              <p:cNvPr id="54295" name="Text Box 8"/>
              <p:cNvSpPr txBox="1">
                <a:spLocks noChangeArrowheads="1"/>
              </p:cNvSpPr>
              <p:nvPr/>
            </p:nvSpPr>
            <p:spPr bwMode="auto">
              <a:xfrm>
                <a:off x="3264" y="768"/>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13%</a:t>
                </a:r>
              </a:p>
            </p:txBody>
          </p:sp>
          <p:sp>
            <p:nvSpPr>
              <p:cNvPr id="54296" name="Text Box 9"/>
              <p:cNvSpPr txBox="1">
                <a:spLocks noChangeArrowheads="1"/>
              </p:cNvSpPr>
              <p:nvPr/>
            </p:nvSpPr>
            <p:spPr bwMode="auto">
              <a:xfrm>
                <a:off x="3888" y="752"/>
                <a:ext cx="288"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9%</a:t>
                </a:r>
              </a:p>
            </p:txBody>
          </p:sp>
          <p:sp>
            <p:nvSpPr>
              <p:cNvPr id="54297" name="Text Box 10"/>
              <p:cNvSpPr txBox="1">
                <a:spLocks noChangeArrowheads="1"/>
              </p:cNvSpPr>
              <p:nvPr/>
            </p:nvSpPr>
            <p:spPr bwMode="auto">
              <a:xfrm>
                <a:off x="4656" y="816"/>
                <a:ext cx="1008"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Top Menu 6%</a:t>
                </a:r>
              </a:p>
            </p:txBody>
          </p:sp>
          <p:sp>
            <p:nvSpPr>
              <p:cNvPr id="54298" name="Text Box 11"/>
              <p:cNvSpPr txBox="1">
                <a:spLocks noChangeArrowheads="1"/>
              </p:cNvSpPr>
              <p:nvPr/>
            </p:nvSpPr>
            <p:spPr bwMode="auto">
              <a:xfrm>
                <a:off x="2064" y="768"/>
                <a:ext cx="288"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8%</a:t>
                </a:r>
              </a:p>
            </p:txBody>
          </p:sp>
          <p:sp>
            <p:nvSpPr>
              <p:cNvPr id="54299" name="Text Box 12"/>
              <p:cNvSpPr txBox="1">
                <a:spLocks noChangeArrowheads="1"/>
              </p:cNvSpPr>
              <p:nvPr/>
            </p:nvSpPr>
            <p:spPr bwMode="auto">
              <a:xfrm>
                <a:off x="3984" y="3984"/>
                <a:ext cx="1392"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Any product link 7%</a:t>
                </a:r>
              </a:p>
            </p:txBody>
          </p:sp>
          <p:sp>
            <p:nvSpPr>
              <p:cNvPr id="54300" name="Text Box 13"/>
              <p:cNvSpPr txBox="1">
                <a:spLocks noChangeArrowheads="1"/>
              </p:cNvSpPr>
              <p:nvPr/>
            </p:nvSpPr>
            <p:spPr bwMode="auto">
              <a:xfrm>
                <a:off x="144" y="3920"/>
                <a:ext cx="2736"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18% of visits exit at the welcome page</a:t>
                </a:r>
              </a:p>
            </p:txBody>
          </p:sp>
          <p:sp>
            <p:nvSpPr>
              <p:cNvPr id="54301" name="Line 14"/>
              <p:cNvSpPr>
                <a:spLocks noChangeShapeType="1"/>
              </p:cNvSpPr>
              <p:nvPr/>
            </p:nvSpPr>
            <p:spPr bwMode="auto">
              <a:xfrm flipH="1" flipV="1">
                <a:off x="336" y="960"/>
                <a:ext cx="144" cy="52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4302" name="Line 15"/>
              <p:cNvSpPr>
                <a:spLocks noChangeShapeType="1"/>
              </p:cNvSpPr>
              <p:nvPr/>
            </p:nvSpPr>
            <p:spPr bwMode="auto">
              <a:xfrm flipH="1" flipV="1">
                <a:off x="2256"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3" name="Line 16"/>
              <p:cNvSpPr>
                <a:spLocks noChangeShapeType="1"/>
              </p:cNvSpPr>
              <p:nvPr/>
            </p:nvSpPr>
            <p:spPr bwMode="auto">
              <a:xfrm flipH="1" flipV="1">
                <a:off x="3456"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4" name="Line 17"/>
              <p:cNvSpPr>
                <a:spLocks noChangeShapeType="1"/>
              </p:cNvSpPr>
              <p:nvPr/>
            </p:nvSpPr>
            <p:spPr bwMode="auto">
              <a:xfrm flipV="1">
                <a:off x="4080" y="960"/>
                <a:ext cx="0" cy="2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5" name="Line 18"/>
              <p:cNvSpPr>
                <a:spLocks noChangeShapeType="1"/>
              </p:cNvSpPr>
              <p:nvPr/>
            </p:nvSpPr>
            <p:spPr bwMode="auto">
              <a:xfrm flipV="1">
                <a:off x="5178" y="1008"/>
                <a:ext cx="198" cy="183"/>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6" name="Freeform 19"/>
              <p:cNvSpPr>
                <a:spLocks/>
              </p:cNvSpPr>
              <p:nvPr/>
            </p:nvSpPr>
            <p:spPr bwMode="auto">
              <a:xfrm>
                <a:off x="2976" y="3696"/>
                <a:ext cx="1008" cy="544"/>
              </a:xfrm>
              <a:custGeom>
                <a:avLst/>
                <a:gdLst>
                  <a:gd name="T0" fmla="*/ 146 w 1920"/>
                  <a:gd name="T1" fmla="*/ 384 h 544"/>
                  <a:gd name="T2" fmla="*/ 25 w 1920"/>
                  <a:gd name="T3" fmla="*/ 480 h 544"/>
                  <a:gd name="T4" fmla="*/ 0 w 1920"/>
                  <a:gd name="T5" fmla="*/ 0 h 544"/>
                  <a:gd name="T6" fmla="*/ 0 60000 65536"/>
                  <a:gd name="T7" fmla="*/ 0 60000 65536"/>
                  <a:gd name="T8" fmla="*/ 0 60000 65536"/>
                </a:gdLst>
                <a:ahLst/>
                <a:cxnLst>
                  <a:cxn ang="T6">
                    <a:pos x="T0" y="T1"/>
                  </a:cxn>
                  <a:cxn ang="T7">
                    <a:pos x="T2" y="T3"/>
                  </a:cxn>
                  <a:cxn ang="T8">
                    <a:pos x="T4" y="T5"/>
                  </a:cxn>
                </a:cxnLst>
                <a:rect l="0" t="0" r="r" b="b"/>
                <a:pathLst>
                  <a:path w="1920" h="544">
                    <a:moveTo>
                      <a:pt x="1920" y="384"/>
                    </a:moveTo>
                    <a:cubicBezTo>
                      <a:pt x="1288" y="464"/>
                      <a:pt x="656" y="544"/>
                      <a:pt x="336" y="480"/>
                    </a:cubicBezTo>
                    <a:cubicBezTo>
                      <a:pt x="16" y="416"/>
                      <a:pt x="56" y="80"/>
                      <a:pt x="0" y="0"/>
                    </a:cubicBezTo>
                  </a:path>
                </a:pathLst>
              </a:custGeom>
              <a:noFill/>
              <a:ln w="1905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7" name="Line 20"/>
              <p:cNvSpPr>
                <a:spLocks noChangeShapeType="1"/>
              </p:cNvSpPr>
              <p:nvPr/>
            </p:nvSpPr>
            <p:spPr bwMode="auto">
              <a:xfrm flipH="1" flipV="1">
                <a:off x="3744" y="2832"/>
                <a:ext cx="720" cy="115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08" name="Line 21"/>
              <p:cNvSpPr>
                <a:spLocks noChangeShapeType="1"/>
              </p:cNvSpPr>
              <p:nvPr/>
            </p:nvSpPr>
            <p:spPr bwMode="auto">
              <a:xfrm flipV="1">
                <a:off x="4992" y="3552"/>
                <a:ext cx="0" cy="43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4309" name="Text Box 22"/>
              <p:cNvSpPr txBox="1">
                <a:spLocks noChangeArrowheads="1"/>
              </p:cNvSpPr>
              <p:nvPr/>
            </p:nvSpPr>
            <p:spPr bwMode="auto">
              <a:xfrm>
                <a:off x="5280" y="1728"/>
                <a:ext cx="288"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3%</a:t>
                </a:r>
              </a:p>
            </p:txBody>
          </p:sp>
          <p:sp>
            <p:nvSpPr>
              <p:cNvPr id="54310" name="Text Box 23"/>
              <p:cNvSpPr txBox="1">
                <a:spLocks noChangeArrowheads="1"/>
              </p:cNvSpPr>
              <p:nvPr/>
            </p:nvSpPr>
            <p:spPr bwMode="auto">
              <a:xfrm>
                <a:off x="1056" y="752"/>
                <a:ext cx="288"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3%</a:t>
                </a:r>
              </a:p>
            </p:txBody>
          </p:sp>
          <p:sp>
            <p:nvSpPr>
              <p:cNvPr id="54311" name="Line 24"/>
              <p:cNvSpPr>
                <a:spLocks noChangeShapeType="1"/>
              </p:cNvSpPr>
              <p:nvPr/>
            </p:nvSpPr>
            <p:spPr bwMode="auto">
              <a:xfrm flipH="1" flipV="1">
                <a:off x="1200"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12" name="Line 25"/>
              <p:cNvSpPr>
                <a:spLocks noChangeShapeType="1"/>
              </p:cNvSpPr>
              <p:nvPr/>
            </p:nvSpPr>
            <p:spPr bwMode="auto">
              <a:xfrm>
                <a:off x="4848" y="1632"/>
                <a:ext cx="432" cy="19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313" name="Line 26"/>
              <p:cNvSpPr>
                <a:spLocks noChangeShapeType="1"/>
              </p:cNvSpPr>
              <p:nvPr/>
            </p:nvSpPr>
            <p:spPr bwMode="auto">
              <a:xfrm>
                <a:off x="2401" y="1197"/>
                <a:ext cx="2784"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grpSp>
        <p:sp>
          <p:nvSpPr>
            <p:cNvPr id="54280" name="Text Box 27"/>
            <p:cNvSpPr txBox="1">
              <a:spLocks noChangeArrowheads="1"/>
            </p:cNvSpPr>
            <p:nvPr/>
          </p:nvSpPr>
          <p:spPr bwMode="auto">
            <a:xfrm>
              <a:off x="1488" y="752"/>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2%</a:t>
              </a:r>
            </a:p>
          </p:txBody>
        </p:sp>
        <p:sp>
          <p:nvSpPr>
            <p:cNvPr id="54281" name="Text Box 28"/>
            <p:cNvSpPr txBox="1">
              <a:spLocks noChangeArrowheads="1"/>
            </p:cNvSpPr>
            <p:nvPr/>
          </p:nvSpPr>
          <p:spPr bwMode="auto">
            <a:xfrm>
              <a:off x="2640" y="768"/>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2%</a:t>
              </a:r>
            </a:p>
          </p:txBody>
        </p:sp>
        <p:sp>
          <p:nvSpPr>
            <p:cNvPr id="54282" name="Text Box 29"/>
            <p:cNvSpPr txBox="1">
              <a:spLocks noChangeArrowheads="1"/>
            </p:cNvSpPr>
            <p:nvPr/>
          </p:nvSpPr>
          <p:spPr bwMode="auto">
            <a:xfrm>
              <a:off x="2544" y="1933"/>
              <a:ext cx="480"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0.3%</a:t>
              </a:r>
            </a:p>
          </p:txBody>
        </p:sp>
        <p:sp>
          <p:nvSpPr>
            <p:cNvPr id="54283" name="Text Box 30"/>
            <p:cNvSpPr txBox="1">
              <a:spLocks noChangeArrowheads="1"/>
            </p:cNvSpPr>
            <p:nvPr/>
          </p:nvSpPr>
          <p:spPr bwMode="auto">
            <a:xfrm>
              <a:off x="4176" y="1885"/>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2%</a:t>
              </a:r>
            </a:p>
          </p:txBody>
        </p:sp>
        <p:sp>
          <p:nvSpPr>
            <p:cNvPr id="54284" name="Text Box 31"/>
            <p:cNvSpPr txBox="1">
              <a:spLocks noChangeArrowheads="1"/>
            </p:cNvSpPr>
            <p:nvPr/>
          </p:nvSpPr>
          <p:spPr bwMode="auto">
            <a:xfrm>
              <a:off x="1200" y="2000"/>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2%</a:t>
              </a:r>
            </a:p>
          </p:txBody>
        </p:sp>
        <p:sp>
          <p:nvSpPr>
            <p:cNvPr id="54285" name="Text Box 32"/>
            <p:cNvSpPr txBox="1">
              <a:spLocks noChangeArrowheads="1"/>
            </p:cNvSpPr>
            <p:nvPr/>
          </p:nvSpPr>
          <p:spPr bwMode="auto">
            <a:xfrm>
              <a:off x="192" y="1933"/>
              <a:ext cx="384"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2%</a:t>
              </a:r>
            </a:p>
          </p:txBody>
        </p:sp>
        <p:sp>
          <p:nvSpPr>
            <p:cNvPr id="54286" name="Text Box 33"/>
            <p:cNvSpPr txBox="1">
              <a:spLocks noChangeArrowheads="1"/>
            </p:cNvSpPr>
            <p:nvPr/>
          </p:nvSpPr>
          <p:spPr bwMode="auto">
            <a:xfrm>
              <a:off x="4200" y="752"/>
              <a:ext cx="432" cy="20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solidFill>
                    <a:srgbClr val="990000"/>
                  </a:solidFill>
                  <a:latin typeface="Arial" pitchFamily="34" charset="0"/>
                </a:rPr>
                <a:t>0.6%</a:t>
              </a:r>
            </a:p>
          </p:txBody>
        </p:sp>
        <p:sp>
          <p:nvSpPr>
            <p:cNvPr id="54287" name="Line 34"/>
            <p:cNvSpPr>
              <a:spLocks noChangeShapeType="1"/>
            </p:cNvSpPr>
            <p:nvPr/>
          </p:nvSpPr>
          <p:spPr bwMode="auto">
            <a:xfrm flipV="1">
              <a:off x="1680"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4288" name="Line 35"/>
            <p:cNvSpPr>
              <a:spLocks noChangeShapeType="1"/>
            </p:cNvSpPr>
            <p:nvPr/>
          </p:nvSpPr>
          <p:spPr bwMode="auto">
            <a:xfrm flipV="1">
              <a:off x="2832"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4289" name="Line 36"/>
            <p:cNvSpPr>
              <a:spLocks noChangeShapeType="1"/>
            </p:cNvSpPr>
            <p:nvPr/>
          </p:nvSpPr>
          <p:spPr bwMode="auto">
            <a:xfrm flipV="1">
              <a:off x="4080" y="960"/>
              <a:ext cx="336"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290" name="Line 37"/>
            <p:cNvSpPr>
              <a:spLocks noChangeShapeType="1"/>
            </p:cNvSpPr>
            <p:nvPr/>
          </p:nvSpPr>
          <p:spPr bwMode="auto">
            <a:xfrm flipH="1">
              <a:off x="432" y="1632"/>
              <a:ext cx="240" cy="288"/>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4291" name="Line 38"/>
            <p:cNvSpPr>
              <a:spLocks noChangeShapeType="1"/>
            </p:cNvSpPr>
            <p:nvPr/>
          </p:nvSpPr>
          <p:spPr bwMode="auto">
            <a:xfrm flipH="1">
              <a:off x="1392" y="1632"/>
              <a:ext cx="48" cy="384"/>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292" name="Line 39"/>
            <p:cNvSpPr>
              <a:spLocks noChangeShapeType="1"/>
            </p:cNvSpPr>
            <p:nvPr/>
          </p:nvSpPr>
          <p:spPr bwMode="auto">
            <a:xfrm>
              <a:off x="2256" y="1632"/>
              <a:ext cx="528" cy="288"/>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4293" name="Line 40"/>
            <p:cNvSpPr>
              <a:spLocks noChangeShapeType="1"/>
            </p:cNvSpPr>
            <p:nvPr/>
          </p:nvSpPr>
          <p:spPr bwMode="auto">
            <a:xfrm>
              <a:off x="3936" y="1680"/>
              <a:ext cx="432" cy="192"/>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pPr>
              <a:defRPr/>
            </a:pPr>
            <a:fld id="{51C128FE-19DF-40A7-9FC4-F824ACBF9970}" type="slidenum">
              <a:rPr lang="en-US" altLang="en-US"/>
              <a:pPr>
                <a:defRPr/>
              </a:pPr>
              <a:t>8</a:t>
            </a:fld>
            <a:endParaRPr lang="en-US" altLang="en-US" sz="1400" b="0">
              <a:solidFill>
                <a:schemeClr val="tx1"/>
              </a:solidFill>
            </a:endParaRPr>
          </a:p>
        </p:txBody>
      </p:sp>
      <p:sp>
        <p:nvSpPr>
          <p:cNvPr id="55299" name="Rectangle 2"/>
          <p:cNvSpPr>
            <a:spLocks noGrp="1" noChangeArrowheads="1"/>
          </p:cNvSpPr>
          <p:nvPr>
            <p:ph type="title"/>
          </p:nvPr>
        </p:nvSpPr>
        <p:spPr>
          <a:xfrm>
            <a:off x="563563" y="101600"/>
            <a:ext cx="7894637" cy="838200"/>
          </a:xfrm>
        </p:spPr>
        <p:txBody>
          <a:bodyPr/>
          <a:lstStyle/>
          <a:p>
            <a:pPr defTabSz="814388"/>
            <a:r>
              <a:rPr lang="en-US" altLang="en-US" sz="2800" smtClean="0"/>
              <a:t>Top Links followed from the Welcome Page:</a:t>
            </a:r>
            <a:br>
              <a:rPr lang="en-US" altLang="en-US" sz="2800" smtClean="0"/>
            </a:br>
            <a:r>
              <a:rPr lang="en-US" altLang="en-US" sz="2000" smtClean="0"/>
              <a:t>Revenue per session associated with visits</a:t>
            </a:r>
          </a:p>
        </p:txBody>
      </p:sp>
      <p:grpSp>
        <p:nvGrpSpPr>
          <p:cNvPr id="55300" name="Group 45"/>
          <p:cNvGrpSpPr>
            <a:grpSpLocks/>
          </p:cNvGrpSpPr>
          <p:nvPr/>
        </p:nvGrpSpPr>
        <p:grpSpPr bwMode="auto">
          <a:xfrm>
            <a:off x="76200" y="901700"/>
            <a:ext cx="8915400" cy="5829300"/>
            <a:chOff x="48" y="568"/>
            <a:chExt cx="5616" cy="3672"/>
          </a:xfrm>
        </p:grpSpPr>
        <p:pic>
          <p:nvPicPr>
            <p:cNvPr id="553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104"/>
              <a:ext cx="4848" cy="278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Rectangle 4"/>
            <p:cNvSpPr>
              <a:spLocks noChangeArrowheads="1"/>
            </p:cNvSpPr>
            <p:nvPr/>
          </p:nvSpPr>
          <p:spPr bwMode="auto">
            <a:xfrm>
              <a:off x="2592" y="1584"/>
              <a:ext cx="1056" cy="4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nchor="ct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5303" name="Text Box 6"/>
            <p:cNvSpPr txBox="1">
              <a:spLocks noChangeArrowheads="1"/>
            </p:cNvSpPr>
            <p:nvPr/>
          </p:nvSpPr>
          <p:spPr bwMode="auto">
            <a:xfrm>
              <a:off x="48" y="1924"/>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10.2X</a:t>
              </a:r>
            </a:p>
          </p:txBody>
        </p:sp>
        <p:sp>
          <p:nvSpPr>
            <p:cNvPr id="55304" name="Line 7"/>
            <p:cNvSpPr>
              <a:spLocks noChangeShapeType="1"/>
            </p:cNvSpPr>
            <p:nvPr/>
          </p:nvSpPr>
          <p:spPr bwMode="auto">
            <a:xfrm flipH="1">
              <a:off x="240" y="1584"/>
              <a:ext cx="240" cy="336"/>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5305" name="Text Box 9"/>
            <p:cNvSpPr txBox="1">
              <a:spLocks noChangeArrowheads="1"/>
            </p:cNvSpPr>
            <p:nvPr/>
          </p:nvSpPr>
          <p:spPr bwMode="auto">
            <a:xfrm>
              <a:off x="144" y="772"/>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1.4X</a:t>
              </a:r>
            </a:p>
          </p:txBody>
        </p:sp>
        <p:sp>
          <p:nvSpPr>
            <p:cNvPr id="55306" name="Text Box 10"/>
            <p:cNvSpPr txBox="1">
              <a:spLocks noChangeArrowheads="1"/>
            </p:cNvSpPr>
            <p:nvPr/>
          </p:nvSpPr>
          <p:spPr bwMode="auto">
            <a:xfrm>
              <a:off x="3216" y="768"/>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4.2X</a:t>
              </a:r>
            </a:p>
          </p:txBody>
        </p:sp>
        <p:sp>
          <p:nvSpPr>
            <p:cNvPr id="55307" name="Text Box 11"/>
            <p:cNvSpPr txBox="1">
              <a:spLocks noChangeArrowheads="1"/>
            </p:cNvSpPr>
            <p:nvPr/>
          </p:nvSpPr>
          <p:spPr bwMode="auto">
            <a:xfrm>
              <a:off x="3840" y="772"/>
              <a:ext cx="432"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1.4X</a:t>
              </a:r>
            </a:p>
          </p:txBody>
        </p:sp>
        <p:sp>
          <p:nvSpPr>
            <p:cNvPr id="55308" name="Text Box 12"/>
            <p:cNvSpPr txBox="1">
              <a:spLocks noChangeArrowheads="1"/>
            </p:cNvSpPr>
            <p:nvPr/>
          </p:nvSpPr>
          <p:spPr bwMode="auto">
            <a:xfrm>
              <a:off x="4656" y="816"/>
              <a:ext cx="1008"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Top Menu 0.2X</a:t>
              </a:r>
            </a:p>
          </p:txBody>
        </p:sp>
        <p:sp>
          <p:nvSpPr>
            <p:cNvPr id="55309" name="Text Box 13"/>
            <p:cNvSpPr txBox="1">
              <a:spLocks noChangeArrowheads="1"/>
            </p:cNvSpPr>
            <p:nvPr/>
          </p:nvSpPr>
          <p:spPr bwMode="auto">
            <a:xfrm>
              <a:off x="2064" y="768"/>
              <a:ext cx="432"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2.3X</a:t>
              </a:r>
            </a:p>
          </p:txBody>
        </p:sp>
        <p:sp>
          <p:nvSpPr>
            <p:cNvPr id="55310" name="Text Box 14"/>
            <p:cNvSpPr txBox="1">
              <a:spLocks noChangeArrowheads="1"/>
            </p:cNvSpPr>
            <p:nvPr/>
          </p:nvSpPr>
          <p:spPr bwMode="auto">
            <a:xfrm>
              <a:off x="3984" y="3984"/>
              <a:ext cx="120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Product Links  2.1X</a:t>
              </a:r>
            </a:p>
          </p:txBody>
        </p:sp>
        <p:sp>
          <p:nvSpPr>
            <p:cNvPr id="55311" name="Line 15"/>
            <p:cNvSpPr>
              <a:spLocks noChangeShapeType="1"/>
            </p:cNvSpPr>
            <p:nvPr/>
          </p:nvSpPr>
          <p:spPr bwMode="auto">
            <a:xfrm flipH="1" flipV="1">
              <a:off x="336" y="960"/>
              <a:ext cx="144" cy="52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2" name="Line 16"/>
            <p:cNvSpPr>
              <a:spLocks noChangeShapeType="1"/>
            </p:cNvSpPr>
            <p:nvPr/>
          </p:nvSpPr>
          <p:spPr bwMode="auto">
            <a:xfrm flipH="1" flipV="1">
              <a:off x="2256"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3" name="Line 17"/>
            <p:cNvSpPr>
              <a:spLocks noChangeShapeType="1"/>
            </p:cNvSpPr>
            <p:nvPr/>
          </p:nvSpPr>
          <p:spPr bwMode="auto">
            <a:xfrm flipH="1" flipV="1">
              <a:off x="3456"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4" name="Line 18"/>
            <p:cNvSpPr>
              <a:spLocks noChangeShapeType="1"/>
            </p:cNvSpPr>
            <p:nvPr/>
          </p:nvSpPr>
          <p:spPr bwMode="auto">
            <a:xfrm flipV="1">
              <a:off x="4080" y="960"/>
              <a:ext cx="0" cy="2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5" name="Line 19"/>
            <p:cNvSpPr>
              <a:spLocks noChangeShapeType="1"/>
            </p:cNvSpPr>
            <p:nvPr/>
          </p:nvSpPr>
          <p:spPr bwMode="auto">
            <a:xfrm flipV="1">
              <a:off x="5184" y="1008"/>
              <a:ext cx="192" cy="19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6" name="Freeform 20"/>
            <p:cNvSpPr>
              <a:spLocks/>
            </p:cNvSpPr>
            <p:nvPr/>
          </p:nvSpPr>
          <p:spPr bwMode="auto">
            <a:xfrm>
              <a:off x="2976" y="3696"/>
              <a:ext cx="1008" cy="544"/>
            </a:xfrm>
            <a:custGeom>
              <a:avLst/>
              <a:gdLst>
                <a:gd name="T0" fmla="*/ 146 w 1920"/>
                <a:gd name="T1" fmla="*/ 384 h 544"/>
                <a:gd name="T2" fmla="*/ 25 w 1920"/>
                <a:gd name="T3" fmla="*/ 480 h 544"/>
                <a:gd name="T4" fmla="*/ 0 w 1920"/>
                <a:gd name="T5" fmla="*/ 0 h 544"/>
                <a:gd name="T6" fmla="*/ 0 60000 65536"/>
                <a:gd name="T7" fmla="*/ 0 60000 65536"/>
                <a:gd name="T8" fmla="*/ 0 60000 65536"/>
              </a:gdLst>
              <a:ahLst/>
              <a:cxnLst>
                <a:cxn ang="T6">
                  <a:pos x="T0" y="T1"/>
                </a:cxn>
                <a:cxn ang="T7">
                  <a:pos x="T2" y="T3"/>
                </a:cxn>
                <a:cxn ang="T8">
                  <a:pos x="T4" y="T5"/>
                </a:cxn>
              </a:cxnLst>
              <a:rect l="0" t="0" r="r" b="b"/>
              <a:pathLst>
                <a:path w="1920" h="544">
                  <a:moveTo>
                    <a:pt x="1920" y="384"/>
                  </a:moveTo>
                  <a:cubicBezTo>
                    <a:pt x="1288" y="464"/>
                    <a:pt x="656" y="544"/>
                    <a:pt x="336" y="480"/>
                  </a:cubicBezTo>
                  <a:cubicBezTo>
                    <a:pt x="16" y="416"/>
                    <a:pt x="56" y="80"/>
                    <a:pt x="0" y="0"/>
                  </a:cubicBezTo>
                </a:path>
              </a:pathLst>
            </a:custGeom>
            <a:noFill/>
            <a:ln w="1905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7" name="Line 21"/>
            <p:cNvSpPr>
              <a:spLocks noChangeShapeType="1"/>
            </p:cNvSpPr>
            <p:nvPr/>
          </p:nvSpPr>
          <p:spPr bwMode="auto">
            <a:xfrm flipH="1" flipV="1">
              <a:off x="3744" y="2832"/>
              <a:ext cx="720" cy="115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18" name="Line 22"/>
            <p:cNvSpPr>
              <a:spLocks noChangeShapeType="1"/>
            </p:cNvSpPr>
            <p:nvPr/>
          </p:nvSpPr>
          <p:spPr bwMode="auto">
            <a:xfrm flipV="1">
              <a:off x="4992" y="3552"/>
              <a:ext cx="0" cy="43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5319" name="Text Box 23"/>
            <p:cNvSpPr txBox="1">
              <a:spLocks noChangeArrowheads="1"/>
            </p:cNvSpPr>
            <p:nvPr/>
          </p:nvSpPr>
          <p:spPr bwMode="auto">
            <a:xfrm>
              <a:off x="5184" y="1680"/>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10X</a:t>
              </a:r>
            </a:p>
          </p:txBody>
        </p:sp>
        <p:sp>
          <p:nvSpPr>
            <p:cNvPr id="55320" name="Text Box 24"/>
            <p:cNvSpPr txBox="1">
              <a:spLocks noChangeArrowheads="1"/>
            </p:cNvSpPr>
            <p:nvPr/>
          </p:nvSpPr>
          <p:spPr bwMode="auto">
            <a:xfrm>
              <a:off x="960" y="772"/>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2.3X</a:t>
              </a:r>
            </a:p>
          </p:txBody>
        </p:sp>
        <p:sp>
          <p:nvSpPr>
            <p:cNvPr id="55321" name="Line 25"/>
            <p:cNvSpPr>
              <a:spLocks noChangeShapeType="1"/>
            </p:cNvSpPr>
            <p:nvPr/>
          </p:nvSpPr>
          <p:spPr bwMode="auto">
            <a:xfrm flipH="1" flipV="1">
              <a:off x="1200"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22" name="Line 26"/>
            <p:cNvSpPr>
              <a:spLocks noChangeShapeType="1"/>
            </p:cNvSpPr>
            <p:nvPr/>
          </p:nvSpPr>
          <p:spPr bwMode="auto">
            <a:xfrm>
              <a:off x="4848" y="1632"/>
              <a:ext cx="336" cy="144"/>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23" name="Line 27"/>
            <p:cNvSpPr>
              <a:spLocks noChangeShapeType="1"/>
            </p:cNvSpPr>
            <p:nvPr/>
          </p:nvSpPr>
          <p:spPr bwMode="auto">
            <a:xfrm>
              <a:off x="2400" y="1200"/>
              <a:ext cx="278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24" name="Text Box 28"/>
            <p:cNvSpPr txBox="1">
              <a:spLocks noChangeArrowheads="1"/>
            </p:cNvSpPr>
            <p:nvPr/>
          </p:nvSpPr>
          <p:spPr bwMode="auto">
            <a:xfrm>
              <a:off x="1488" y="768"/>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X</a:t>
              </a:r>
            </a:p>
          </p:txBody>
        </p:sp>
        <p:sp>
          <p:nvSpPr>
            <p:cNvPr id="55325" name="Text Box 29"/>
            <p:cNvSpPr txBox="1">
              <a:spLocks noChangeArrowheads="1"/>
            </p:cNvSpPr>
            <p:nvPr/>
          </p:nvSpPr>
          <p:spPr bwMode="auto">
            <a:xfrm>
              <a:off x="2592" y="768"/>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1.3X</a:t>
              </a:r>
            </a:p>
          </p:txBody>
        </p:sp>
        <p:sp>
          <p:nvSpPr>
            <p:cNvPr id="55326" name="Text Box 30"/>
            <p:cNvSpPr txBox="1">
              <a:spLocks noChangeArrowheads="1"/>
            </p:cNvSpPr>
            <p:nvPr/>
          </p:nvSpPr>
          <p:spPr bwMode="auto">
            <a:xfrm>
              <a:off x="4304" y="568"/>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5X</a:t>
              </a:r>
            </a:p>
          </p:txBody>
        </p:sp>
        <p:sp>
          <p:nvSpPr>
            <p:cNvPr id="55327" name="Text Box 31"/>
            <p:cNvSpPr txBox="1">
              <a:spLocks noChangeArrowheads="1"/>
            </p:cNvSpPr>
            <p:nvPr/>
          </p:nvSpPr>
          <p:spPr bwMode="auto">
            <a:xfrm>
              <a:off x="4128" y="1920"/>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3.3X</a:t>
              </a:r>
            </a:p>
          </p:txBody>
        </p:sp>
        <p:sp>
          <p:nvSpPr>
            <p:cNvPr id="55328" name="Text Box 32"/>
            <p:cNvSpPr txBox="1">
              <a:spLocks noChangeArrowheads="1"/>
            </p:cNvSpPr>
            <p:nvPr/>
          </p:nvSpPr>
          <p:spPr bwMode="auto">
            <a:xfrm>
              <a:off x="2016" y="2016"/>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1.7X</a:t>
              </a:r>
            </a:p>
          </p:txBody>
        </p:sp>
        <p:sp>
          <p:nvSpPr>
            <p:cNvPr id="55329" name="Text Box 33"/>
            <p:cNvSpPr txBox="1">
              <a:spLocks noChangeArrowheads="1"/>
            </p:cNvSpPr>
            <p:nvPr/>
          </p:nvSpPr>
          <p:spPr bwMode="auto">
            <a:xfrm>
              <a:off x="1200" y="1968"/>
              <a:ext cx="480" cy="188"/>
            </a:xfrm>
            <a:prstGeom prst="rect">
              <a:avLst/>
            </a:prstGeom>
            <a:solidFill>
              <a:srgbClr val="EAF4F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400">
                  <a:solidFill>
                    <a:srgbClr val="990000"/>
                  </a:solidFill>
                  <a:latin typeface="Arial" pitchFamily="34" charset="0"/>
                </a:rPr>
                <a:t> 1.2X</a:t>
              </a:r>
            </a:p>
          </p:txBody>
        </p:sp>
        <p:sp>
          <p:nvSpPr>
            <p:cNvPr id="55330" name="Line 34"/>
            <p:cNvSpPr>
              <a:spLocks noChangeShapeType="1"/>
            </p:cNvSpPr>
            <p:nvPr/>
          </p:nvSpPr>
          <p:spPr bwMode="auto">
            <a:xfrm flipH="1" flipV="1">
              <a:off x="1680"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31" name="Line 35"/>
            <p:cNvSpPr>
              <a:spLocks noChangeShapeType="1"/>
            </p:cNvSpPr>
            <p:nvPr/>
          </p:nvSpPr>
          <p:spPr bwMode="auto">
            <a:xfrm flipH="1" flipV="1">
              <a:off x="2832" y="960"/>
              <a:ext cx="0" cy="4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32" name="Line 36"/>
            <p:cNvSpPr>
              <a:spLocks noChangeShapeType="1"/>
            </p:cNvSpPr>
            <p:nvPr/>
          </p:nvSpPr>
          <p:spPr bwMode="auto">
            <a:xfrm flipV="1">
              <a:off x="4128" y="760"/>
              <a:ext cx="368" cy="68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33" name="Line 37"/>
            <p:cNvSpPr>
              <a:spLocks noChangeShapeType="1"/>
            </p:cNvSpPr>
            <p:nvPr/>
          </p:nvSpPr>
          <p:spPr bwMode="auto">
            <a:xfrm>
              <a:off x="1440" y="1632"/>
              <a:ext cx="0" cy="336"/>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sp>
          <p:nvSpPr>
            <p:cNvPr id="55334" name="Line 38"/>
            <p:cNvSpPr>
              <a:spLocks noChangeShapeType="1"/>
            </p:cNvSpPr>
            <p:nvPr/>
          </p:nvSpPr>
          <p:spPr bwMode="auto">
            <a:xfrm>
              <a:off x="2256" y="1632"/>
              <a:ext cx="0" cy="384"/>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35" name="Line 39"/>
            <p:cNvSpPr>
              <a:spLocks noChangeShapeType="1"/>
            </p:cNvSpPr>
            <p:nvPr/>
          </p:nvSpPr>
          <p:spPr bwMode="auto">
            <a:xfrm>
              <a:off x="3936" y="1632"/>
              <a:ext cx="384" cy="288"/>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p>
              <a:endParaRPr lang="en-US"/>
            </a:p>
          </p:txBody>
        </p:sp>
        <p:sp>
          <p:nvSpPr>
            <p:cNvPr id="55336" name="Rectangle 41"/>
            <p:cNvSpPr>
              <a:spLocks noChangeArrowheads="1"/>
            </p:cNvSpPr>
            <p:nvPr/>
          </p:nvSpPr>
          <p:spPr bwMode="auto">
            <a:xfrm>
              <a:off x="208" y="3504"/>
              <a:ext cx="1816" cy="40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5337" name="Text Box 42"/>
            <p:cNvSpPr txBox="1">
              <a:spLocks noChangeArrowheads="1"/>
            </p:cNvSpPr>
            <p:nvPr/>
          </p:nvSpPr>
          <p:spPr bwMode="auto">
            <a:xfrm>
              <a:off x="216" y="3520"/>
              <a:ext cx="1872" cy="3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ClrTx/>
                <a:buFontTx/>
                <a:buNone/>
              </a:pPr>
              <a:r>
                <a:rPr lang="en-US" altLang="en-US" sz="1600">
                  <a:latin typeface="Arial" pitchFamily="34" charset="0"/>
                </a:rPr>
                <a:t>Note how effective physical</a:t>
              </a:r>
              <a:br>
                <a:rPr lang="en-US" altLang="en-US" sz="1600">
                  <a:latin typeface="Arial" pitchFamily="34" charset="0"/>
                </a:rPr>
              </a:br>
              <a:r>
                <a:rPr lang="en-US" altLang="en-US" sz="1600">
                  <a:latin typeface="Arial" pitchFamily="34" charset="0"/>
                </a:rPr>
                <a:t> catalog item #s are</a:t>
              </a:r>
            </a:p>
          </p:txBody>
        </p:sp>
        <p:sp>
          <p:nvSpPr>
            <p:cNvPr id="55338" name="Freeform 44"/>
            <p:cNvSpPr>
              <a:spLocks/>
            </p:cNvSpPr>
            <p:nvPr/>
          </p:nvSpPr>
          <p:spPr bwMode="auto">
            <a:xfrm>
              <a:off x="115" y="2120"/>
              <a:ext cx="237" cy="1384"/>
            </a:xfrm>
            <a:custGeom>
              <a:avLst/>
              <a:gdLst>
                <a:gd name="T0" fmla="*/ 107 w 309"/>
                <a:gd name="T1" fmla="*/ 1384 h 1384"/>
                <a:gd name="T2" fmla="*/ 7 w 309"/>
                <a:gd name="T3" fmla="*/ 704 h 1384"/>
                <a:gd name="T4" fmla="*/ 63 w 309"/>
                <a:gd name="T5" fmla="*/ 0 h 1384"/>
                <a:gd name="T6" fmla="*/ 0 60000 65536"/>
                <a:gd name="T7" fmla="*/ 0 60000 65536"/>
                <a:gd name="T8" fmla="*/ 0 60000 65536"/>
              </a:gdLst>
              <a:ahLst/>
              <a:cxnLst>
                <a:cxn ang="T6">
                  <a:pos x="T0" y="T1"/>
                </a:cxn>
                <a:cxn ang="T7">
                  <a:pos x="T2" y="T3"/>
                </a:cxn>
                <a:cxn ang="T8">
                  <a:pos x="T4" y="T5"/>
                </a:cxn>
              </a:cxnLst>
              <a:rect l="0" t="0" r="r" b="b"/>
              <a:pathLst>
                <a:path w="309" h="1384">
                  <a:moveTo>
                    <a:pt x="309" y="1384"/>
                  </a:moveTo>
                  <a:cubicBezTo>
                    <a:pt x="175" y="1159"/>
                    <a:pt x="42" y="935"/>
                    <a:pt x="21" y="704"/>
                  </a:cubicBezTo>
                  <a:cubicBezTo>
                    <a:pt x="0" y="473"/>
                    <a:pt x="90" y="236"/>
                    <a:pt x="181" y="0"/>
                  </a:cubicBezTo>
                </a:path>
              </a:pathLst>
            </a:custGeom>
            <a:noFill/>
            <a:ln w="57150" cap="flat" cmpd="sng">
              <a:solidFill>
                <a:srgbClr val="CC33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3"/>
          <p:cNvSpPr>
            <a:spLocks noGrp="1"/>
          </p:cNvSpPr>
          <p:nvPr>
            <p:ph type="sldNum" sz="quarter" idx="10"/>
          </p:nvPr>
        </p:nvSpPr>
        <p:spPr/>
        <p:txBody>
          <a:bodyPr/>
          <a:lstStyle/>
          <a:p>
            <a:pPr>
              <a:defRPr/>
            </a:pPr>
            <a:fld id="{78174EC3-29CE-4D2D-9E0A-8B3ED5B38746}" type="slidenum">
              <a:rPr lang="en-US" altLang="en-US"/>
              <a:pPr>
                <a:defRPr/>
              </a:pPr>
              <a:t>9</a:t>
            </a:fld>
            <a:endParaRPr lang="en-US" altLang="en-US" sz="1400" b="0">
              <a:solidFill>
                <a:schemeClr val="tx1"/>
              </a:solidFill>
            </a:endParaRPr>
          </a:p>
        </p:txBody>
      </p:sp>
      <p:sp>
        <p:nvSpPr>
          <p:cNvPr id="56323" name="Rectangle 2"/>
          <p:cNvSpPr>
            <a:spLocks noGrp="1" noChangeArrowheads="1"/>
          </p:cNvSpPr>
          <p:nvPr>
            <p:ph type="title"/>
          </p:nvPr>
        </p:nvSpPr>
        <p:spPr>
          <a:xfrm>
            <a:off x="444500" y="254000"/>
            <a:ext cx="8229600" cy="609600"/>
          </a:xfrm>
        </p:spPr>
        <p:txBody>
          <a:bodyPr/>
          <a:lstStyle/>
          <a:p>
            <a:pPr defTabSz="814388"/>
            <a:r>
              <a:rPr lang="en-US" altLang="en-US" smtClean="0"/>
              <a:t>Product Affinities at MEC</a:t>
            </a:r>
          </a:p>
        </p:txBody>
      </p:sp>
      <p:sp>
        <p:nvSpPr>
          <p:cNvPr id="56324" name="Rectangle 3"/>
          <p:cNvSpPr>
            <a:spLocks noGrp="1" noChangeArrowheads="1"/>
          </p:cNvSpPr>
          <p:nvPr>
            <p:ph type="body" idx="1"/>
          </p:nvPr>
        </p:nvSpPr>
        <p:spPr>
          <a:xfrm>
            <a:off x="241300" y="5334000"/>
            <a:ext cx="8439150" cy="990600"/>
          </a:xfrm>
        </p:spPr>
        <p:txBody>
          <a:bodyPr/>
          <a:lstStyle/>
          <a:p>
            <a:pPr marL="288925" indent="-288925" defTabSz="814388"/>
            <a:r>
              <a:rPr lang="en-US" altLang="en-US" sz="1400" smtClean="0">
                <a:solidFill>
                  <a:srgbClr val="CC3300"/>
                </a:solidFill>
              </a:rPr>
              <a:t>Minimum support for the associations is 80 customers</a:t>
            </a:r>
          </a:p>
          <a:p>
            <a:pPr marL="288925" indent="-288925" defTabSz="814388"/>
            <a:r>
              <a:rPr lang="en-US" altLang="en-US" sz="1400" smtClean="0">
                <a:solidFill>
                  <a:srgbClr val="CC3300"/>
                </a:solidFill>
              </a:rPr>
              <a:t>Confidence: 37% of people who purchased Orbit Sleeping Pad also purchased Orbit Stuff Sack</a:t>
            </a:r>
          </a:p>
          <a:p>
            <a:pPr marL="288925" indent="-288925" defTabSz="814388"/>
            <a:r>
              <a:rPr lang="en-US" altLang="en-US" sz="1400" smtClean="0">
                <a:solidFill>
                  <a:srgbClr val="CC3300"/>
                </a:solidFill>
              </a:rPr>
              <a:t>Lift: People who purchased Orbit Sleeping Pad were 222 times more likely to purchase the Orbit Stuff Sack compared to the general population</a:t>
            </a:r>
          </a:p>
          <a:p>
            <a:pPr marL="288925" indent="-288925" defTabSz="814388"/>
            <a:endParaRPr lang="en-US" altLang="en-US" sz="1400" smtClean="0">
              <a:solidFill>
                <a:srgbClr val="CC3300"/>
              </a:solidFill>
            </a:endParaRPr>
          </a:p>
        </p:txBody>
      </p:sp>
      <p:grpSp>
        <p:nvGrpSpPr>
          <p:cNvPr id="56325" name="Group 8"/>
          <p:cNvGrpSpPr>
            <a:grpSpLocks/>
          </p:cNvGrpSpPr>
          <p:nvPr/>
        </p:nvGrpSpPr>
        <p:grpSpPr bwMode="auto">
          <a:xfrm>
            <a:off x="3429000" y="2286000"/>
            <a:ext cx="2108200" cy="0"/>
            <a:chOff x="0" y="0"/>
            <a:chExt cx="1328" cy="0"/>
          </a:xfrm>
        </p:grpSpPr>
        <p:sp>
          <p:nvSpPr>
            <p:cNvPr id="56392" name="Rectangle 9"/>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93" name="Rectangle 10"/>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26" name="Group 19"/>
          <p:cNvGrpSpPr>
            <a:grpSpLocks/>
          </p:cNvGrpSpPr>
          <p:nvPr/>
        </p:nvGrpSpPr>
        <p:grpSpPr bwMode="auto">
          <a:xfrm>
            <a:off x="3429000" y="2286000"/>
            <a:ext cx="2108200" cy="0"/>
            <a:chOff x="0" y="0"/>
            <a:chExt cx="1328" cy="0"/>
          </a:xfrm>
        </p:grpSpPr>
        <p:sp>
          <p:nvSpPr>
            <p:cNvPr id="56390" name="Rectangle 20"/>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91" name="Rectangle 21"/>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27" name="Group 26"/>
          <p:cNvGrpSpPr>
            <a:grpSpLocks/>
          </p:cNvGrpSpPr>
          <p:nvPr/>
        </p:nvGrpSpPr>
        <p:grpSpPr bwMode="auto">
          <a:xfrm>
            <a:off x="3429000" y="2286000"/>
            <a:ext cx="2108200" cy="0"/>
            <a:chOff x="0" y="0"/>
            <a:chExt cx="1328" cy="0"/>
          </a:xfrm>
        </p:grpSpPr>
        <p:sp>
          <p:nvSpPr>
            <p:cNvPr id="56388" name="Rectangle 27"/>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89" name="Rectangle 28"/>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28" name="Group 32"/>
          <p:cNvGrpSpPr>
            <a:grpSpLocks/>
          </p:cNvGrpSpPr>
          <p:nvPr/>
        </p:nvGrpSpPr>
        <p:grpSpPr bwMode="auto">
          <a:xfrm>
            <a:off x="3429000" y="2286000"/>
            <a:ext cx="2108200" cy="0"/>
            <a:chOff x="0" y="0"/>
            <a:chExt cx="1328" cy="0"/>
          </a:xfrm>
        </p:grpSpPr>
        <p:sp>
          <p:nvSpPr>
            <p:cNvPr id="56386" name="Rectangle 33"/>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87" name="Rectangle 34"/>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29" name="Group 41"/>
          <p:cNvGrpSpPr>
            <a:grpSpLocks/>
          </p:cNvGrpSpPr>
          <p:nvPr/>
        </p:nvGrpSpPr>
        <p:grpSpPr bwMode="auto">
          <a:xfrm>
            <a:off x="3429000" y="2286000"/>
            <a:ext cx="2108200" cy="0"/>
            <a:chOff x="0" y="0"/>
            <a:chExt cx="1328" cy="0"/>
          </a:xfrm>
        </p:grpSpPr>
        <p:sp>
          <p:nvSpPr>
            <p:cNvPr id="56384" name="Rectangle 42"/>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85" name="Rectangle 43"/>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30" name="Group 55"/>
          <p:cNvGrpSpPr>
            <a:grpSpLocks/>
          </p:cNvGrpSpPr>
          <p:nvPr/>
        </p:nvGrpSpPr>
        <p:grpSpPr bwMode="auto">
          <a:xfrm>
            <a:off x="3429000" y="2286000"/>
            <a:ext cx="2108200" cy="0"/>
            <a:chOff x="0" y="0"/>
            <a:chExt cx="1328" cy="0"/>
          </a:xfrm>
        </p:grpSpPr>
        <p:sp>
          <p:nvSpPr>
            <p:cNvPr id="56382" name="Rectangle 56"/>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83" name="Rectangle 57"/>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31" name="Group 59"/>
          <p:cNvGrpSpPr>
            <a:grpSpLocks/>
          </p:cNvGrpSpPr>
          <p:nvPr/>
        </p:nvGrpSpPr>
        <p:grpSpPr bwMode="auto">
          <a:xfrm>
            <a:off x="3429000" y="2082800"/>
            <a:ext cx="2108200" cy="0"/>
            <a:chOff x="0" y="0"/>
            <a:chExt cx="1328" cy="0"/>
          </a:xfrm>
        </p:grpSpPr>
        <p:sp>
          <p:nvSpPr>
            <p:cNvPr id="56380" name="Rectangle 60"/>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sp>
          <p:nvSpPr>
            <p:cNvPr id="56381" name="Rectangle 61"/>
            <p:cNvSpPr>
              <a:spLocks noChangeArrowheads="1"/>
            </p:cNvSpPr>
            <p:nvPr/>
          </p:nvSpPr>
          <p:spPr bwMode="auto">
            <a:xfrm>
              <a:off x="0" y="0"/>
              <a:ext cx="1328"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endParaRPr lang="en-US" altLang="en-US" sz="2000" b="0">
                <a:latin typeface="Arial" pitchFamily="34" charset="0"/>
              </a:endParaRPr>
            </a:p>
          </p:txBody>
        </p:sp>
      </p:grpSp>
      <p:grpSp>
        <p:nvGrpSpPr>
          <p:cNvPr id="56332" name="Group 72"/>
          <p:cNvGrpSpPr>
            <a:grpSpLocks/>
          </p:cNvGrpSpPr>
          <p:nvPr/>
        </p:nvGrpSpPr>
        <p:grpSpPr bwMode="auto">
          <a:xfrm>
            <a:off x="0" y="889000"/>
            <a:ext cx="9182100" cy="4419600"/>
            <a:chOff x="0" y="624"/>
            <a:chExt cx="5784" cy="2784"/>
          </a:xfrm>
        </p:grpSpPr>
        <p:sp>
          <p:nvSpPr>
            <p:cNvPr id="56333" name="Text Box 4"/>
            <p:cNvSpPr txBox="1">
              <a:spLocks noChangeArrowheads="1"/>
            </p:cNvSpPr>
            <p:nvPr/>
          </p:nvSpPr>
          <p:spPr bwMode="auto">
            <a:xfrm>
              <a:off x="144" y="720"/>
              <a:ext cx="697"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Product</a:t>
              </a:r>
            </a:p>
          </p:txBody>
        </p:sp>
        <p:sp>
          <p:nvSpPr>
            <p:cNvPr id="56334" name="Text Box 5"/>
            <p:cNvSpPr txBox="1">
              <a:spLocks noChangeArrowheads="1"/>
            </p:cNvSpPr>
            <p:nvPr/>
          </p:nvSpPr>
          <p:spPr bwMode="auto">
            <a:xfrm>
              <a:off x="1344" y="720"/>
              <a:ext cx="999"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2000">
                  <a:latin typeface="Arial" pitchFamily="34" charset="0"/>
                </a:rPr>
                <a:t>Association</a:t>
              </a:r>
            </a:p>
          </p:txBody>
        </p:sp>
        <p:sp>
          <p:nvSpPr>
            <p:cNvPr id="56335" name="Text Box 6"/>
            <p:cNvSpPr txBox="1">
              <a:spLocks noChangeArrowheads="1"/>
            </p:cNvSpPr>
            <p:nvPr/>
          </p:nvSpPr>
          <p:spPr bwMode="auto">
            <a:xfrm>
              <a:off x="2544" y="720"/>
              <a:ext cx="1198" cy="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600">
                  <a:latin typeface="Arial" pitchFamily="34" charset="0"/>
                </a:rPr>
                <a:t>Lift     Confidence</a:t>
              </a:r>
            </a:p>
          </p:txBody>
        </p:sp>
        <p:sp>
          <p:nvSpPr>
            <p:cNvPr id="56336" name="Text Box 7"/>
            <p:cNvSpPr txBox="1">
              <a:spLocks noChangeArrowheads="1"/>
            </p:cNvSpPr>
            <p:nvPr/>
          </p:nvSpPr>
          <p:spPr bwMode="auto">
            <a:xfrm>
              <a:off x="0" y="1056"/>
              <a:ext cx="696"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Orbit </a:t>
              </a:r>
            </a:p>
            <a:p>
              <a:pPr>
                <a:spcBef>
                  <a:spcPct val="0"/>
                </a:spcBef>
                <a:buClrTx/>
                <a:buFontTx/>
                <a:buNone/>
              </a:pPr>
              <a:r>
                <a:rPr lang="en-US" altLang="en-US" sz="1200">
                  <a:latin typeface="Arial" pitchFamily="34" charset="0"/>
                </a:rPr>
                <a:t>Sleeping Pad</a:t>
              </a:r>
            </a:p>
          </p:txBody>
        </p:sp>
        <p:pic>
          <p:nvPicPr>
            <p:cNvPr id="56337" name="Picture 11" descr="401086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96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Picture 12" descr="4010704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912"/>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9" name="Picture 13" descr="4015265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 y="1008"/>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Picture 14" descr="4010930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 y="960"/>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1" name="Text Box 15"/>
            <p:cNvSpPr txBox="1">
              <a:spLocks noChangeArrowheads="1"/>
            </p:cNvSpPr>
            <p:nvPr/>
          </p:nvSpPr>
          <p:spPr bwMode="auto">
            <a:xfrm>
              <a:off x="3984" y="1200"/>
              <a:ext cx="597"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Cygnet</a:t>
              </a:r>
            </a:p>
            <a:p>
              <a:pPr>
                <a:spcBef>
                  <a:spcPct val="0"/>
                </a:spcBef>
                <a:buClrTx/>
                <a:buFontTx/>
                <a:buNone/>
              </a:pPr>
              <a:r>
                <a:rPr lang="en-US" altLang="en-US" sz="1000">
                  <a:latin typeface="Arial" pitchFamily="34" charset="0"/>
                </a:rPr>
                <a:t>Sleeping Bag</a:t>
              </a:r>
            </a:p>
          </p:txBody>
        </p:sp>
        <p:sp>
          <p:nvSpPr>
            <p:cNvPr id="56342" name="Text Box 16"/>
            <p:cNvSpPr txBox="1">
              <a:spLocks noChangeArrowheads="1"/>
            </p:cNvSpPr>
            <p:nvPr/>
          </p:nvSpPr>
          <p:spPr bwMode="auto">
            <a:xfrm>
              <a:off x="4608" y="1296"/>
              <a:ext cx="463"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Aladdin 2</a:t>
              </a:r>
            </a:p>
            <a:p>
              <a:pPr>
                <a:spcBef>
                  <a:spcPct val="0"/>
                </a:spcBef>
                <a:buClrTx/>
                <a:buFontTx/>
                <a:buNone/>
              </a:pPr>
              <a:r>
                <a:rPr lang="en-US" altLang="en-US" sz="1000">
                  <a:latin typeface="Arial" pitchFamily="34" charset="0"/>
                </a:rPr>
                <a:t>Backpack</a:t>
              </a:r>
            </a:p>
          </p:txBody>
        </p:sp>
        <p:sp>
          <p:nvSpPr>
            <p:cNvPr id="56343" name="Text Box 17"/>
            <p:cNvSpPr txBox="1">
              <a:spLocks noChangeArrowheads="1"/>
            </p:cNvSpPr>
            <p:nvPr/>
          </p:nvSpPr>
          <p:spPr bwMode="auto">
            <a:xfrm>
              <a:off x="5040" y="1248"/>
              <a:ext cx="601" cy="14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Primus Stove</a:t>
              </a:r>
            </a:p>
          </p:txBody>
        </p:sp>
        <p:sp>
          <p:nvSpPr>
            <p:cNvPr id="56344" name="Line 18"/>
            <p:cNvSpPr>
              <a:spLocks noChangeShapeType="1"/>
            </p:cNvSpPr>
            <p:nvPr/>
          </p:nvSpPr>
          <p:spPr bwMode="auto">
            <a:xfrm>
              <a:off x="144" y="960"/>
              <a:ext cx="532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p>
              <a:endParaRPr lang="en-US"/>
            </a:p>
          </p:txBody>
        </p:sp>
        <p:pic>
          <p:nvPicPr>
            <p:cNvPr id="56345" name="Picture 22" descr="4004384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6" y="100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6" name="Text Box 23"/>
            <p:cNvSpPr txBox="1">
              <a:spLocks noChangeArrowheads="1"/>
            </p:cNvSpPr>
            <p:nvPr/>
          </p:nvSpPr>
          <p:spPr bwMode="auto">
            <a:xfrm>
              <a:off x="1392" y="1056"/>
              <a:ext cx="561"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Orbit</a:t>
              </a:r>
            </a:p>
            <a:p>
              <a:pPr>
                <a:spcBef>
                  <a:spcPct val="0"/>
                </a:spcBef>
                <a:buClrTx/>
                <a:buFontTx/>
                <a:buNone/>
              </a:pPr>
              <a:r>
                <a:rPr lang="en-US" altLang="en-US" sz="1200">
                  <a:latin typeface="Arial" pitchFamily="34" charset="0"/>
                </a:rPr>
                <a:t>Stuff Sack</a:t>
              </a:r>
            </a:p>
          </p:txBody>
        </p:sp>
        <p:sp>
          <p:nvSpPr>
            <p:cNvPr id="56347" name="Text Box 24"/>
            <p:cNvSpPr txBox="1">
              <a:spLocks noChangeArrowheads="1"/>
            </p:cNvSpPr>
            <p:nvPr/>
          </p:nvSpPr>
          <p:spPr bwMode="auto">
            <a:xfrm>
              <a:off x="3888" y="624"/>
              <a:ext cx="1598" cy="3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600">
                  <a:latin typeface="Arial" pitchFamily="34" charset="0"/>
                </a:rPr>
                <a:t>Website</a:t>
              </a:r>
            </a:p>
            <a:p>
              <a:pPr>
                <a:spcBef>
                  <a:spcPct val="0"/>
                </a:spcBef>
                <a:buClrTx/>
                <a:buFontTx/>
                <a:buNone/>
              </a:pPr>
              <a:r>
                <a:rPr lang="en-US" altLang="en-US" sz="1600">
                  <a:latin typeface="Arial" pitchFamily="34" charset="0"/>
                </a:rPr>
                <a:t>Recommended Products</a:t>
              </a:r>
            </a:p>
          </p:txBody>
        </p:sp>
        <p:sp>
          <p:nvSpPr>
            <p:cNvPr id="56348" name="Text Box 25"/>
            <p:cNvSpPr txBox="1">
              <a:spLocks noChangeArrowheads="1"/>
            </p:cNvSpPr>
            <p:nvPr/>
          </p:nvSpPr>
          <p:spPr bwMode="auto">
            <a:xfrm>
              <a:off x="2640" y="1104"/>
              <a:ext cx="685"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222         37%</a:t>
              </a:r>
            </a:p>
          </p:txBody>
        </p:sp>
        <p:pic>
          <p:nvPicPr>
            <p:cNvPr id="56349" name="Picture 29" descr="4011245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 y="14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0" name="Text Box 30"/>
            <p:cNvSpPr txBox="1">
              <a:spLocks noChangeArrowheads="1"/>
            </p:cNvSpPr>
            <p:nvPr/>
          </p:nvSpPr>
          <p:spPr bwMode="auto">
            <a:xfrm>
              <a:off x="0" y="1584"/>
              <a:ext cx="878"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Bambini </a:t>
              </a:r>
            </a:p>
            <a:p>
              <a:pPr>
                <a:spcBef>
                  <a:spcPct val="0"/>
                </a:spcBef>
                <a:buClrTx/>
                <a:buFontTx/>
                <a:buNone/>
              </a:pPr>
              <a:r>
                <a:rPr lang="en-US" altLang="en-US" sz="1200">
                  <a:latin typeface="Arial" pitchFamily="34" charset="0"/>
                </a:rPr>
                <a:t>Tights Children’s</a:t>
              </a:r>
            </a:p>
          </p:txBody>
        </p:sp>
        <p:sp>
          <p:nvSpPr>
            <p:cNvPr id="56351" name="Text Box 31"/>
            <p:cNvSpPr txBox="1">
              <a:spLocks noChangeArrowheads="1"/>
            </p:cNvSpPr>
            <p:nvPr/>
          </p:nvSpPr>
          <p:spPr bwMode="auto">
            <a:xfrm>
              <a:off x="1392" y="1488"/>
              <a:ext cx="562" cy="50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Bambini </a:t>
              </a:r>
            </a:p>
            <a:p>
              <a:pPr>
                <a:spcBef>
                  <a:spcPct val="0"/>
                </a:spcBef>
                <a:buClrTx/>
                <a:buFontTx/>
                <a:buNone/>
              </a:pPr>
              <a:r>
                <a:rPr lang="en-US" altLang="en-US" sz="1200">
                  <a:latin typeface="Arial" pitchFamily="34" charset="0"/>
                </a:rPr>
                <a:t>Crewneck</a:t>
              </a:r>
            </a:p>
            <a:p>
              <a:pPr>
                <a:spcBef>
                  <a:spcPct val="0"/>
                </a:spcBef>
                <a:buClrTx/>
                <a:buFontTx/>
                <a:buNone/>
              </a:pPr>
              <a:r>
                <a:rPr lang="en-US" altLang="en-US" sz="1200">
                  <a:latin typeface="Arial" pitchFamily="34" charset="0"/>
                </a:rPr>
                <a:t>Sweater </a:t>
              </a:r>
            </a:p>
            <a:p>
              <a:pPr>
                <a:spcBef>
                  <a:spcPct val="0"/>
                </a:spcBef>
                <a:buClrTx/>
                <a:buFontTx/>
                <a:buNone/>
              </a:pPr>
              <a:r>
                <a:rPr lang="en-US" altLang="en-US" sz="1200">
                  <a:latin typeface="Arial" pitchFamily="34" charset="0"/>
                </a:rPr>
                <a:t>Children’s</a:t>
              </a:r>
            </a:p>
          </p:txBody>
        </p:sp>
        <p:pic>
          <p:nvPicPr>
            <p:cNvPr id="56352" name="Picture 35" descr="4011246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6" y="148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3" name="Text Box 36"/>
            <p:cNvSpPr txBox="1">
              <a:spLocks noChangeArrowheads="1"/>
            </p:cNvSpPr>
            <p:nvPr/>
          </p:nvSpPr>
          <p:spPr bwMode="auto">
            <a:xfrm>
              <a:off x="2640" y="1584"/>
              <a:ext cx="685"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195         52%</a:t>
              </a:r>
            </a:p>
          </p:txBody>
        </p:sp>
        <p:pic>
          <p:nvPicPr>
            <p:cNvPr id="56354" name="Picture 37" descr="4017564t">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0" y="1536"/>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5" name="Picture 38" descr="4012456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6" y="1536"/>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6" name="Text Box 39"/>
            <p:cNvSpPr txBox="1">
              <a:spLocks noChangeArrowheads="1"/>
            </p:cNvSpPr>
            <p:nvPr/>
          </p:nvSpPr>
          <p:spPr bwMode="auto">
            <a:xfrm>
              <a:off x="3984" y="1824"/>
              <a:ext cx="818"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Yeti Crew Neck</a:t>
              </a:r>
            </a:p>
            <a:p>
              <a:pPr>
                <a:spcBef>
                  <a:spcPct val="0"/>
                </a:spcBef>
                <a:buClrTx/>
                <a:buFontTx/>
                <a:buNone/>
              </a:pPr>
              <a:r>
                <a:rPr lang="en-US" altLang="en-US" sz="1000">
                  <a:latin typeface="Arial" pitchFamily="34" charset="0"/>
                </a:rPr>
                <a:t>Pullover Children’s</a:t>
              </a:r>
            </a:p>
          </p:txBody>
        </p:sp>
        <p:sp>
          <p:nvSpPr>
            <p:cNvPr id="56357" name="Text Box 40"/>
            <p:cNvSpPr txBox="1">
              <a:spLocks noChangeArrowheads="1"/>
            </p:cNvSpPr>
            <p:nvPr/>
          </p:nvSpPr>
          <p:spPr bwMode="auto">
            <a:xfrm>
              <a:off x="4944" y="1824"/>
              <a:ext cx="840" cy="33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Beneficial T’s</a:t>
              </a:r>
            </a:p>
            <a:p>
              <a:pPr>
                <a:spcBef>
                  <a:spcPct val="0"/>
                </a:spcBef>
                <a:buClrTx/>
                <a:buFontTx/>
                <a:buNone/>
              </a:pPr>
              <a:r>
                <a:rPr lang="en-US" altLang="en-US" sz="1000">
                  <a:latin typeface="Arial" pitchFamily="34" charset="0"/>
                </a:rPr>
                <a:t>Organic Long</a:t>
              </a:r>
            </a:p>
            <a:p>
              <a:pPr>
                <a:spcBef>
                  <a:spcPct val="0"/>
                </a:spcBef>
                <a:buClrTx/>
                <a:buFontTx/>
                <a:buNone/>
              </a:pPr>
              <a:r>
                <a:rPr lang="en-US" altLang="en-US" sz="1000">
                  <a:latin typeface="Arial" pitchFamily="34" charset="0"/>
                </a:rPr>
                <a:t>Sleeve T-Shirt Kids’</a:t>
              </a:r>
            </a:p>
          </p:txBody>
        </p:sp>
        <p:pic>
          <p:nvPicPr>
            <p:cNvPr id="56358" name="Picture 44" descr="4016020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0" y="2112"/>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9" name="Picture 45" descr="4016018t">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6" y="2160"/>
              <a:ext cx="48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0" name="Text Box 46"/>
            <p:cNvSpPr txBox="1">
              <a:spLocks noChangeArrowheads="1"/>
            </p:cNvSpPr>
            <p:nvPr/>
          </p:nvSpPr>
          <p:spPr bwMode="auto">
            <a:xfrm>
              <a:off x="0" y="2256"/>
              <a:ext cx="524" cy="27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Silk Crew</a:t>
              </a:r>
            </a:p>
            <a:p>
              <a:pPr>
                <a:spcBef>
                  <a:spcPct val="0"/>
                </a:spcBef>
                <a:buClrTx/>
                <a:buFontTx/>
                <a:buNone/>
              </a:pPr>
              <a:r>
                <a:rPr lang="en-US" altLang="en-US" sz="1200">
                  <a:latin typeface="Arial" pitchFamily="34" charset="0"/>
                </a:rPr>
                <a:t>Women’s</a:t>
              </a:r>
            </a:p>
          </p:txBody>
        </p:sp>
        <p:sp>
          <p:nvSpPr>
            <p:cNvPr id="56361" name="Text Box 47"/>
            <p:cNvSpPr txBox="1">
              <a:spLocks noChangeArrowheads="1"/>
            </p:cNvSpPr>
            <p:nvPr/>
          </p:nvSpPr>
          <p:spPr bwMode="auto">
            <a:xfrm>
              <a:off x="1440" y="2208"/>
              <a:ext cx="638" cy="39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Silk</a:t>
              </a:r>
            </a:p>
            <a:p>
              <a:pPr>
                <a:spcBef>
                  <a:spcPct val="0"/>
                </a:spcBef>
                <a:buClrTx/>
                <a:buFontTx/>
                <a:buNone/>
              </a:pPr>
              <a:r>
                <a:rPr lang="en-US" altLang="en-US" sz="1200">
                  <a:latin typeface="Arial" pitchFamily="34" charset="0"/>
                </a:rPr>
                <a:t>Long Johns</a:t>
              </a:r>
            </a:p>
            <a:p>
              <a:pPr>
                <a:spcBef>
                  <a:spcPct val="0"/>
                </a:spcBef>
                <a:buClrTx/>
                <a:buFontTx/>
                <a:buNone/>
              </a:pPr>
              <a:r>
                <a:rPr lang="en-US" altLang="en-US" sz="1200">
                  <a:latin typeface="Arial" pitchFamily="34" charset="0"/>
                </a:rPr>
                <a:t>Women’s</a:t>
              </a:r>
            </a:p>
          </p:txBody>
        </p:sp>
        <p:sp>
          <p:nvSpPr>
            <p:cNvPr id="56362" name="Text Box 48"/>
            <p:cNvSpPr txBox="1">
              <a:spLocks noChangeArrowheads="1"/>
            </p:cNvSpPr>
            <p:nvPr/>
          </p:nvSpPr>
          <p:spPr bwMode="auto">
            <a:xfrm>
              <a:off x="2640" y="2256"/>
              <a:ext cx="685"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304         73%</a:t>
              </a:r>
            </a:p>
          </p:txBody>
        </p:sp>
        <p:pic>
          <p:nvPicPr>
            <p:cNvPr id="56363" name="Picture 49" descr="4014577t">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80" y="2208"/>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4" name="Picture 50" descr="4017440t">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08" y="220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5" name="Picture 51" descr="4017504t">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36" y="220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6" name="Text Box 52"/>
            <p:cNvSpPr txBox="1">
              <a:spLocks noChangeArrowheads="1"/>
            </p:cNvSpPr>
            <p:nvPr/>
          </p:nvSpPr>
          <p:spPr bwMode="auto">
            <a:xfrm>
              <a:off x="3936" y="2496"/>
              <a:ext cx="588"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Micro Check </a:t>
              </a:r>
            </a:p>
            <a:p>
              <a:pPr>
                <a:spcBef>
                  <a:spcPct val="0"/>
                </a:spcBef>
                <a:buClrTx/>
                <a:buFontTx/>
                <a:buNone/>
              </a:pPr>
              <a:r>
                <a:rPr lang="en-US" altLang="en-US" sz="1000">
                  <a:latin typeface="Arial" pitchFamily="34" charset="0"/>
                </a:rPr>
                <a:t>Vee Sweater</a:t>
              </a:r>
            </a:p>
          </p:txBody>
        </p:sp>
        <p:sp>
          <p:nvSpPr>
            <p:cNvPr id="56367" name="Text Box 53"/>
            <p:cNvSpPr txBox="1">
              <a:spLocks noChangeArrowheads="1"/>
            </p:cNvSpPr>
            <p:nvPr/>
          </p:nvSpPr>
          <p:spPr bwMode="auto">
            <a:xfrm>
              <a:off x="4608" y="2544"/>
              <a:ext cx="336"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Volant</a:t>
              </a:r>
            </a:p>
            <a:p>
              <a:pPr>
                <a:spcBef>
                  <a:spcPct val="0"/>
                </a:spcBef>
                <a:buClrTx/>
                <a:buFontTx/>
                <a:buNone/>
              </a:pPr>
              <a:r>
                <a:rPr lang="en-US" altLang="en-US" sz="1000">
                  <a:latin typeface="Arial" pitchFamily="34" charset="0"/>
                </a:rPr>
                <a:t>Pants</a:t>
              </a:r>
            </a:p>
          </p:txBody>
        </p:sp>
        <p:sp>
          <p:nvSpPr>
            <p:cNvPr id="56368" name="Text Box 54"/>
            <p:cNvSpPr txBox="1">
              <a:spLocks noChangeArrowheads="1"/>
            </p:cNvSpPr>
            <p:nvPr/>
          </p:nvSpPr>
          <p:spPr bwMode="auto">
            <a:xfrm>
              <a:off x="4986" y="2592"/>
              <a:ext cx="774" cy="14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Composite Jacket</a:t>
              </a:r>
            </a:p>
          </p:txBody>
        </p:sp>
        <p:pic>
          <p:nvPicPr>
            <p:cNvPr id="56369" name="Picture 58" descr="0310169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64" y="288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62" descr="4008879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8" y="2832"/>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1" name="Text Box 63"/>
            <p:cNvSpPr txBox="1">
              <a:spLocks noChangeArrowheads="1"/>
            </p:cNvSpPr>
            <p:nvPr/>
          </p:nvSpPr>
          <p:spPr bwMode="auto">
            <a:xfrm>
              <a:off x="0" y="2928"/>
              <a:ext cx="539" cy="39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Cascade</a:t>
              </a:r>
            </a:p>
            <a:p>
              <a:pPr>
                <a:spcBef>
                  <a:spcPct val="0"/>
                </a:spcBef>
                <a:buClrTx/>
                <a:buFontTx/>
                <a:buNone/>
              </a:pPr>
              <a:r>
                <a:rPr lang="en-US" altLang="en-US" sz="1200">
                  <a:latin typeface="Arial" pitchFamily="34" charset="0"/>
                </a:rPr>
                <a:t>Entrant </a:t>
              </a:r>
            </a:p>
            <a:p>
              <a:pPr>
                <a:spcBef>
                  <a:spcPct val="0"/>
                </a:spcBef>
                <a:buClrTx/>
                <a:buFontTx/>
                <a:buNone/>
              </a:pPr>
              <a:r>
                <a:rPr lang="en-US" altLang="en-US" sz="1200">
                  <a:latin typeface="Arial" pitchFamily="34" charset="0"/>
                </a:rPr>
                <a:t>Overmitts</a:t>
              </a:r>
            </a:p>
          </p:txBody>
        </p:sp>
        <p:sp>
          <p:nvSpPr>
            <p:cNvPr id="56372" name="Text Box 64"/>
            <p:cNvSpPr txBox="1">
              <a:spLocks noChangeArrowheads="1"/>
            </p:cNvSpPr>
            <p:nvPr/>
          </p:nvSpPr>
          <p:spPr bwMode="auto">
            <a:xfrm>
              <a:off x="1440" y="2928"/>
              <a:ext cx="604" cy="39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Polartec</a:t>
              </a:r>
            </a:p>
            <a:p>
              <a:pPr>
                <a:spcBef>
                  <a:spcPct val="0"/>
                </a:spcBef>
                <a:buClrTx/>
                <a:buFontTx/>
                <a:buNone/>
              </a:pPr>
              <a:r>
                <a:rPr lang="en-US" altLang="en-US" sz="1200">
                  <a:latin typeface="Arial" pitchFamily="34" charset="0"/>
                </a:rPr>
                <a:t>300 Double</a:t>
              </a:r>
            </a:p>
            <a:p>
              <a:pPr>
                <a:spcBef>
                  <a:spcPct val="0"/>
                </a:spcBef>
                <a:buClrTx/>
                <a:buFontTx/>
                <a:buNone/>
              </a:pPr>
              <a:r>
                <a:rPr lang="en-US" altLang="en-US" sz="1200">
                  <a:latin typeface="Arial" pitchFamily="34" charset="0"/>
                </a:rPr>
                <a:t>Mitts</a:t>
              </a:r>
            </a:p>
          </p:txBody>
        </p:sp>
        <p:sp>
          <p:nvSpPr>
            <p:cNvPr id="56373" name="Text Box 65"/>
            <p:cNvSpPr txBox="1">
              <a:spLocks noChangeArrowheads="1"/>
            </p:cNvSpPr>
            <p:nvPr/>
          </p:nvSpPr>
          <p:spPr bwMode="auto">
            <a:xfrm>
              <a:off x="2688" y="2976"/>
              <a:ext cx="632" cy="16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200">
                  <a:latin typeface="Arial" pitchFamily="34" charset="0"/>
                </a:rPr>
                <a:t>51         48%</a:t>
              </a:r>
            </a:p>
          </p:txBody>
        </p:sp>
        <p:pic>
          <p:nvPicPr>
            <p:cNvPr id="56374" name="Picture 66" descr="4017440t">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0" y="2832"/>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5" name="Text Box 67"/>
            <p:cNvSpPr txBox="1">
              <a:spLocks noChangeArrowheads="1"/>
            </p:cNvSpPr>
            <p:nvPr/>
          </p:nvSpPr>
          <p:spPr bwMode="auto">
            <a:xfrm>
              <a:off x="4080" y="3168"/>
              <a:ext cx="336"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Volant</a:t>
              </a:r>
            </a:p>
            <a:p>
              <a:pPr>
                <a:spcBef>
                  <a:spcPct val="0"/>
                </a:spcBef>
                <a:buClrTx/>
                <a:buFontTx/>
                <a:buNone/>
              </a:pPr>
              <a:r>
                <a:rPr lang="en-US" altLang="en-US" sz="1000">
                  <a:latin typeface="Arial" pitchFamily="34" charset="0"/>
                </a:rPr>
                <a:t>Pants</a:t>
              </a:r>
            </a:p>
          </p:txBody>
        </p:sp>
        <p:pic>
          <p:nvPicPr>
            <p:cNvPr id="56376" name="Picture 68" descr="4004484t">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08" y="283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7" name="Picture 69" descr="4015521t">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136" y="2784"/>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8" name="Text Box 70"/>
            <p:cNvSpPr txBox="1">
              <a:spLocks noChangeArrowheads="1"/>
            </p:cNvSpPr>
            <p:nvPr/>
          </p:nvSpPr>
          <p:spPr bwMode="auto">
            <a:xfrm>
              <a:off x="4464" y="3120"/>
              <a:ext cx="581"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Windstopper</a:t>
              </a:r>
            </a:p>
            <a:p>
              <a:pPr>
                <a:spcBef>
                  <a:spcPct val="0"/>
                </a:spcBef>
                <a:buClrTx/>
                <a:buFontTx/>
                <a:buNone/>
              </a:pPr>
              <a:r>
                <a:rPr lang="en-US" altLang="en-US" sz="1000">
                  <a:latin typeface="Arial" pitchFamily="34" charset="0"/>
                </a:rPr>
                <a:t>Alpine Hat</a:t>
              </a:r>
            </a:p>
          </p:txBody>
        </p:sp>
        <p:sp>
          <p:nvSpPr>
            <p:cNvPr id="56379" name="Text Box 71"/>
            <p:cNvSpPr txBox="1">
              <a:spLocks noChangeArrowheads="1"/>
            </p:cNvSpPr>
            <p:nvPr/>
          </p:nvSpPr>
          <p:spPr bwMode="auto">
            <a:xfrm>
              <a:off x="5040" y="3168"/>
              <a:ext cx="637" cy="2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52" tIns="36576" rIns="73152" bIns="36576">
              <a:spAutoFit/>
            </a:bodyP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FontTx/>
                <a:buNone/>
              </a:pPr>
              <a:r>
                <a:rPr lang="en-US" altLang="en-US" sz="1000">
                  <a:latin typeface="Arial" pitchFamily="34" charset="0"/>
                </a:rPr>
                <a:t>Tremblant 575</a:t>
              </a:r>
            </a:p>
            <a:p>
              <a:pPr>
                <a:spcBef>
                  <a:spcPct val="0"/>
                </a:spcBef>
                <a:buClrTx/>
                <a:buFontTx/>
                <a:buNone/>
              </a:pPr>
              <a:r>
                <a:rPr lang="en-US" altLang="en-US" sz="1000">
                  <a:latin typeface="Arial" pitchFamily="34" charset="0"/>
                </a:rPr>
                <a:t>Vest Women’s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11876</TotalTime>
  <Words>1674</Words>
  <Application>Microsoft Office PowerPoint</Application>
  <PresentationFormat>On-screen Show (4:3)</PresentationFormat>
  <Paragraphs>355</Paragraphs>
  <Slides>34</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Blank Presentation</vt:lpstr>
      <vt:lpstr>Bitmap Image</vt:lpstr>
      <vt:lpstr>Worksheet</vt:lpstr>
      <vt:lpstr>Microsoft Excel 97-2003 Worksheet</vt:lpstr>
      <vt:lpstr>E-Metrics and E-Business Analytics  Part 2 – Case Studies</vt:lpstr>
      <vt:lpstr>Case Studies</vt:lpstr>
      <vt:lpstr>Bot Detection</vt:lpstr>
      <vt:lpstr>Example: Web Traffic</vt:lpstr>
      <vt:lpstr>Search Effectiveness at MEC</vt:lpstr>
      <vt:lpstr>Referrers at Debenhams</vt:lpstr>
      <vt:lpstr>Page Effectiveness  Percentage of visits clicking on different links</vt:lpstr>
      <vt:lpstr>Top Links followed from the Welcome Page: Revenue per session associated with visits</vt:lpstr>
      <vt:lpstr>Product Affinities at MEC</vt:lpstr>
      <vt:lpstr>Product Affinities at Debenhams</vt:lpstr>
      <vt:lpstr>Migration Study - MEC</vt:lpstr>
      <vt:lpstr>Key Characteristics of Migrators at MEC</vt:lpstr>
      <vt:lpstr>Customer Locations Relative to Retail Stores</vt:lpstr>
      <vt:lpstr>Distance From Nearest Store (MEC)</vt:lpstr>
      <vt:lpstr>RFM Analysis (Debenhams)</vt:lpstr>
      <vt:lpstr>RFM for Debenhams Card Owners </vt:lpstr>
      <vt:lpstr>Consumer Demographics - Acxiom </vt:lpstr>
      <vt:lpstr>Consumer Demographics</vt:lpstr>
      <vt:lpstr>Demographics - Income</vt:lpstr>
      <vt:lpstr>Demographics – Credit Cards</vt:lpstr>
      <vt:lpstr>Gazelle.com</vt:lpstr>
      <vt:lpstr>Data Collection</vt:lpstr>
      <vt:lpstr>Data Pre-Processing</vt:lpstr>
      <vt:lpstr>KDD Cup Questions</vt:lpstr>
      <vt:lpstr> </vt:lpstr>
      <vt:lpstr>Evaluation Criteria</vt:lpstr>
      <vt:lpstr>Question: Who Will Leave</vt:lpstr>
      <vt:lpstr>Insight: Who Leaves</vt:lpstr>
      <vt:lpstr>Insight: Who Leaves (II)</vt:lpstr>
      <vt:lpstr>Insight: Who Leaves (III)</vt:lpstr>
      <vt:lpstr>Question: “Heavy” Spenders</vt:lpstr>
      <vt:lpstr>Heavy Spender Insights</vt:lpstr>
      <vt:lpstr>Question: Brand View</vt:lpstr>
      <vt:lpstr>E-Metrics and E-Business Analytics  Part 2 – 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Miing / Web Data Mining</dc:title>
  <dc:creator>Bamshad Mobasher</dc:creator>
  <cp:lastModifiedBy>Bamshad Mobasher</cp:lastModifiedBy>
  <cp:revision>445</cp:revision>
  <cp:lastPrinted>1999-03-31T16:32:10Z</cp:lastPrinted>
  <dcterms:created xsi:type="dcterms:W3CDTF">1999-03-29T20:01:23Z</dcterms:created>
  <dcterms:modified xsi:type="dcterms:W3CDTF">2014-05-27T21:18:59Z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http://maya.cs.depaul.edu/~mobasher/classes/cs589</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C:\Bamshad\CLASS\CS589\Lectures</vt:lpwstr>
  </property>
</Properties>
</file>