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xml" ContentType="application/vnd.openxmlformats-officedocument.presentationml.tags+xml"/>
  <Override PartName="/ppt/notesSlides/notesSlide20.xml" ContentType="application/vnd.openxmlformats-officedocument.presentationml.notesSlide+xml"/>
  <Override PartName="/ppt/tags/tag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4.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53"/>
  </p:notesMasterIdLst>
  <p:sldIdLst>
    <p:sldId id="462" r:id="rId2"/>
    <p:sldId id="570" r:id="rId3"/>
    <p:sldId id="574" r:id="rId4"/>
    <p:sldId id="589" r:id="rId5"/>
    <p:sldId id="590" r:id="rId6"/>
    <p:sldId id="591" r:id="rId7"/>
    <p:sldId id="575" r:id="rId8"/>
    <p:sldId id="576" r:id="rId9"/>
    <p:sldId id="502" r:id="rId10"/>
    <p:sldId id="577" r:id="rId11"/>
    <p:sldId id="578" r:id="rId12"/>
    <p:sldId id="579" r:id="rId13"/>
    <p:sldId id="585" r:id="rId14"/>
    <p:sldId id="476" r:id="rId15"/>
    <p:sldId id="571" r:id="rId16"/>
    <p:sldId id="580" r:id="rId17"/>
    <p:sldId id="581" r:id="rId18"/>
    <p:sldId id="586" r:id="rId19"/>
    <p:sldId id="582" r:id="rId20"/>
    <p:sldId id="583" r:id="rId21"/>
    <p:sldId id="584" r:id="rId22"/>
    <p:sldId id="599" r:id="rId23"/>
    <p:sldId id="482" r:id="rId24"/>
    <p:sldId id="545" r:id="rId25"/>
    <p:sldId id="546" r:id="rId26"/>
    <p:sldId id="547" r:id="rId27"/>
    <p:sldId id="587" r:id="rId28"/>
    <p:sldId id="588" r:id="rId29"/>
    <p:sldId id="565" r:id="rId30"/>
    <p:sldId id="566" r:id="rId31"/>
    <p:sldId id="568" r:id="rId32"/>
    <p:sldId id="567" r:id="rId33"/>
    <p:sldId id="569" r:id="rId34"/>
    <p:sldId id="593" r:id="rId35"/>
    <p:sldId id="549" r:id="rId36"/>
    <p:sldId id="539" r:id="rId37"/>
    <p:sldId id="533" r:id="rId38"/>
    <p:sldId id="556" r:id="rId39"/>
    <p:sldId id="557" r:id="rId40"/>
    <p:sldId id="598" r:id="rId41"/>
    <p:sldId id="527" r:id="rId42"/>
    <p:sldId id="560" r:id="rId43"/>
    <p:sldId id="561" r:id="rId44"/>
    <p:sldId id="562" r:id="rId45"/>
    <p:sldId id="563" r:id="rId46"/>
    <p:sldId id="595" r:id="rId47"/>
    <p:sldId id="596" r:id="rId48"/>
    <p:sldId id="597" r:id="rId49"/>
    <p:sldId id="540" r:id="rId50"/>
    <p:sldId id="594" r:id="rId51"/>
    <p:sldId id="600" r:id="rId52"/>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BB7"/>
    <a:srgbClr val="CCECFF"/>
    <a:srgbClr val="008000"/>
    <a:srgbClr val="FFD7AF"/>
    <a:srgbClr val="FFDDBB"/>
    <a:srgbClr val="DDDDDD"/>
    <a:srgbClr val="FF0701"/>
    <a:srgbClr val="CC0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105" d="100"/>
          <a:sy n="105" d="100"/>
        </p:scale>
        <p:origin x="-330" y="-9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75" d="100"/>
          <a:sy n="75" d="100"/>
        </p:scale>
        <p:origin x="-288" y="61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_rels/viewProps.xml.rels><?xml version="1.0" encoding="UTF-8" standalone="yes"?>
<Relationships xmlns="http://schemas.openxmlformats.org/package/2006/relationships"><Relationship Id="rId1"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4"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604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E3FF9A8-D607-4236-A152-0F87C286EA05}" type="slidenum">
              <a:rPr lang="en-US"/>
              <a:pPr>
                <a:defRPr/>
              </a:pPr>
              <a:t>‹#›</a:t>
            </a:fld>
            <a:endParaRPr lang="en-US"/>
          </a:p>
        </p:txBody>
      </p:sp>
    </p:spTree>
    <p:extLst>
      <p:ext uri="{BB962C8B-B14F-4D97-AF65-F5344CB8AC3E}">
        <p14:creationId xmlns:p14="http://schemas.microsoft.com/office/powerpoint/2010/main" val="34233194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0F087230-7FFA-49B5-B7A9-8130B15DB9FA}" type="slidenum">
              <a:rPr lang="en-US" altLang="en-US" sz="1200"/>
              <a:pPr/>
              <a:t>1</a:t>
            </a:fld>
            <a:endParaRPr lang="en-US" alt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B9C33EF-2601-4DD3-BA64-117B7EFD7C61}" type="slidenum">
              <a:rPr lang="en-US" altLang="en-US" smtClean="0"/>
              <a:pPr eaLnBrk="1" hangingPunct="1">
                <a:spcBef>
                  <a:spcPct val="0"/>
                </a:spcBef>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87489EF-6E21-4BBE-B25D-741D9A074644}" type="slidenum">
              <a:rPr lang="en-US" altLang="en-US" smtClean="0"/>
              <a:pPr eaLnBrk="1" hangingPunct="1">
                <a:spcBef>
                  <a:spcPct val="0"/>
                </a:spcBef>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E3FF9A8-D607-4236-A152-0F87C286EA05}" type="slidenum">
              <a:rPr lang="en-US" smtClean="0"/>
              <a:pPr>
                <a:defRPr/>
              </a:pPr>
              <a:t>12</a:t>
            </a:fld>
            <a:endParaRPr lang="en-US"/>
          </a:p>
        </p:txBody>
      </p:sp>
    </p:spTree>
    <p:extLst>
      <p:ext uri="{BB962C8B-B14F-4D97-AF65-F5344CB8AC3E}">
        <p14:creationId xmlns:p14="http://schemas.microsoft.com/office/powerpoint/2010/main" val="3109330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B9B037E-0BAB-4226-B140-B28B07C3BA5A}" type="slidenum">
              <a:rPr lang="en-US" altLang="en-US" smtClean="0"/>
              <a:pPr eaLnBrk="1" hangingPunct="1">
                <a:spcBef>
                  <a:spcPct val="0"/>
                </a:spcBef>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F55A2A3E-295B-489A-BE94-1276BD6765E5}" type="slidenum">
              <a:rPr lang="en-US" altLang="en-US" sz="1200"/>
              <a:pPr/>
              <a:t>14</a:t>
            </a:fld>
            <a:endParaRPr lang="en-US" alt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B20B864B-8346-4F6A-8921-274FFD60469C}" type="slidenum">
              <a:rPr lang="en-US" altLang="en-US" sz="1200"/>
              <a:pPr/>
              <a:t>15</a:t>
            </a:fld>
            <a:endParaRPr lang="en-US" altLang="en-US" sz="1200"/>
          </a:p>
        </p:txBody>
      </p:sp>
      <p:sp>
        <p:nvSpPr>
          <p:cNvPr id="65539" name="Rectangle 2"/>
          <p:cNvSpPr>
            <a:spLocks noGrp="1" noRot="1" noChangeAspect="1" noChangeArrowheads="1" noTextEdit="1"/>
          </p:cNvSpPr>
          <p:nvPr>
            <p:ph type="sldImg"/>
          </p:nvPr>
        </p:nvSpPr>
        <p:spPr>
          <a:xfrm>
            <a:off x="1144588" y="685800"/>
            <a:ext cx="4572000" cy="3429000"/>
          </a:xfrm>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31"/>
          <p:cNvSpPr>
            <a:spLocks noGrp="1" noChangeArrowheads="1"/>
          </p:cNvSpPr>
          <p:nvPr>
            <p:ph type="sldNum" sz="quarter" idx="5"/>
          </p:nvPr>
        </p:nvSpPr>
        <p:spPr>
          <a:noFill/>
        </p:spPr>
        <p:txBody>
          <a:bodyPr/>
          <a:lstStyle/>
          <a:p>
            <a:fld id="{BBA38ABB-0CD3-4CFF-BDC6-91A64C4C5768}" type="slidenum">
              <a:rPr lang="en-US" smtClean="0"/>
              <a:pPr/>
              <a:t>16</a:t>
            </a:fld>
            <a:endParaRPr lang="en-US" smtClean="0"/>
          </a:p>
        </p:txBody>
      </p:sp>
      <p:sp>
        <p:nvSpPr>
          <p:cNvPr id="111619" name="Rectangle 2"/>
          <p:cNvSpPr>
            <a:spLocks noGrp="1" noRot="1" noChangeAspect="1" noChangeArrowheads="1" noTextEdit="1"/>
          </p:cNvSpPr>
          <p:nvPr>
            <p:ph type="sldImg"/>
          </p:nvPr>
        </p:nvSpPr>
        <p:spPr>
          <a:xfrm>
            <a:off x="1144588" y="685800"/>
            <a:ext cx="4570412" cy="3429000"/>
          </a:xfrm>
          <a:ln/>
        </p:spPr>
      </p:sp>
      <p:sp>
        <p:nvSpPr>
          <p:cNvPr id="1116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C745A81-F4E6-4F8B-997C-F471F13EBA79}" type="slidenum">
              <a:rPr lang="en-US" smtClean="0"/>
              <a:pPr/>
              <a:t>17</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E3FF9A8-D607-4236-A152-0F87C286EA05}" type="slidenum">
              <a:rPr lang="en-US" smtClean="0"/>
              <a:pPr>
                <a:defRPr/>
              </a:pPr>
              <a:t>18</a:t>
            </a:fld>
            <a:endParaRPr lang="en-US"/>
          </a:p>
        </p:txBody>
      </p:sp>
    </p:spTree>
    <p:extLst>
      <p:ext uri="{BB962C8B-B14F-4D97-AF65-F5344CB8AC3E}">
        <p14:creationId xmlns:p14="http://schemas.microsoft.com/office/powerpoint/2010/main" val="1209254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87E43984-9468-43CB-967C-379FE17F09C5}" type="slidenum">
              <a:rPr lang="en-US" smtClean="0"/>
              <a:pPr/>
              <a:t>19</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78A43D60-8447-4C3D-B714-857BA2CAF315}" type="slidenum">
              <a:rPr lang="en-US" altLang="en-US" sz="1200"/>
              <a:pPr/>
              <a:t>2</a:t>
            </a:fld>
            <a:endParaRPr lang="en-US" altLang="en-US" sz="1200"/>
          </a:p>
        </p:txBody>
      </p:sp>
      <p:sp>
        <p:nvSpPr>
          <p:cNvPr id="63491" name="Rectangle 2"/>
          <p:cNvSpPr>
            <a:spLocks noGrp="1" noRot="1" noChangeAspect="1" noChangeArrowheads="1" noTextEdit="1"/>
          </p:cNvSpPr>
          <p:nvPr>
            <p:ph type="sldImg"/>
          </p:nvPr>
        </p:nvSpPr>
        <p:spPr>
          <a:xfrm>
            <a:off x="1144588" y="685800"/>
            <a:ext cx="4572000" cy="3429000"/>
          </a:xfrm>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031"/>
          <p:cNvSpPr>
            <a:spLocks noGrp="1" noChangeArrowheads="1"/>
          </p:cNvSpPr>
          <p:nvPr>
            <p:ph type="sldNum" sz="quarter" idx="5"/>
          </p:nvPr>
        </p:nvSpPr>
        <p:spPr>
          <a:noFill/>
        </p:spPr>
        <p:txBody>
          <a:bodyPr/>
          <a:lstStyle/>
          <a:p>
            <a:fld id="{FCF38589-052C-4205-9E85-BB0EF411D648}" type="slidenum">
              <a:rPr lang="en-US" smtClean="0"/>
              <a:pPr/>
              <a:t>20</a:t>
            </a:fld>
            <a:endParaRPr lang="en-US" smtClean="0"/>
          </a:p>
        </p:txBody>
      </p:sp>
      <p:sp>
        <p:nvSpPr>
          <p:cNvPr id="114691" name="Rectangle 2"/>
          <p:cNvSpPr>
            <a:spLocks noGrp="1" noRot="1" noChangeAspect="1" noChangeArrowheads="1" noTextEdit="1"/>
          </p:cNvSpPr>
          <p:nvPr>
            <p:ph type="sldImg"/>
          </p:nvPr>
        </p:nvSpPr>
        <p:spPr>
          <a:xfrm>
            <a:off x="1144588" y="685800"/>
            <a:ext cx="4570412" cy="3429000"/>
          </a:xfrm>
          <a:ln/>
        </p:spPr>
      </p:sp>
      <p:sp>
        <p:nvSpPr>
          <p:cNvPr id="1146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31"/>
          <p:cNvSpPr>
            <a:spLocks noGrp="1" noChangeArrowheads="1"/>
          </p:cNvSpPr>
          <p:nvPr>
            <p:ph type="sldNum" sz="quarter" idx="5"/>
          </p:nvPr>
        </p:nvSpPr>
        <p:spPr>
          <a:noFill/>
        </p:spPr>
        <p:txBody>
          <a:bodyPr/>
          <a:lstStyle/>
          <a:p>
            <a:fld id="{2F127402-44D5-45D1-B7B2-B3C2B76FE436}" type="slidenum">
              <a:rPr lang="en-US" smtClean="0"/>
              <a:pPr/>
              <a:t>21</a:t>
            </a:fld>
            <a:endParaRPr lang="en-US" smtClean="0"/>
          </a:p>
        </p:txBody>
      </p:sp>
      <p:sp>
        <p:nvSpPr>
          <p:cNvPr id="115715" name="Rectangle 2"/>
          <p:cNvSpPr>
            <a:spLocks noGrp="1" noRot="1" noChangeAspect="1" noChangeArrowheads="1" noTextEdit="1"/>
          </p:cNvSpPr>
          <p:nvPr>
            <p:ph type="sldImg"/>
          </p:nvPr>
        </p:nvSpPr>
        <p:spPr>
          <a:xfrm>
            <a:off x="1144588" y="685800"/>
            <a:ext cx="4570412" cy="3429000"/>
          </a:xfrm>
          <a:ln/>
        </p:spPr>
      </p:sp>
      <p:sp>
        <p:nvSpPr>
          <p:cNvPr id="1157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E3FF9A8-D607-4236-A152-0F87C286EA05}" type="slidenum">
              <a:rPr lang="en-US" smtClean="0"/>
              <a:pPr>
                <a:defRPr/>
              </a:pPr>
              <a:t>22</a:t>
            </a:fld>
            <a:endParaRPr lang="en-US"/>
          </a:p>
        </p:txBody>
      </p:sp>
    </p:spTree>
    <p:extLst>
      <p:ext uri="{BB962C8B-B14F-4D97-AF65-F5344CB8AC3E}">
        <p14:creationId xmlns:p14="http://schemas.microsoft.com/office/powerpoint/2010/main" val="1383641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96A10AA9-A38F-42B4-8FE9-766E0CBD2207}" type="slidenum">
              <a:rPr lang="en-US" altLang="en-US" sz="1200"/>
              <a:pPr/>
              <a:t>23</a:t>
            </a:fld>
            <a:endParaRPr lang="en-US" alt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9AF1BCC5-8886-47BC-B195-BEF3B832F086}" type="slidenum">
              <a:rPr lang="en-US" altLang="en-US" sz="1200"/>
              <a:pPr/>
              <a:t>24</a:t>
            </a:fld>
            <a:endParaRPr lang="en-US" alt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0BAD8BEF-46A7-4A06-9526-245F4B5B0101}" type="slidenum">
              <a:rPr lang="en-US" altLang="en-US" sz="1200"/>
              <a:pPr/>
              <a:t>25</a:t>
            </a:fld>
            <a:endParaRPr lang="en-US" alt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47444EC9-4E42-4964-A26B-5501B86ABA88}" type="slidenum">
              <a:rPr lang="en-US" altLang="en-US" sz="1200"/>
              <a:pPr/>
              <a:t>26</a:t>
            </a:fld>
            <a:endParaRPr lang="en-US" altLang="en-US"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24950FC7-6801-4F0C-8128-431025A69C11}" type="slidenum">
              <a:rPr lang="en-US" altLang="en-US" sz="1200"/>
              <a:pPr/>
              <a:t>27</a:t>
            </a:fld>
            <a:endParaRPr lang="en-US" alt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0843C597-6EF5-4E2E-887B-FD698549F521}" type="slidenum">
              <a:rPr lang="en-US" altLang="en-US" sz="1200"/>
              <a:pPr/>
              <a:t>28</a:t>
            </a:fld>
            <a:endParaRPr lang="en-US" alt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C6048B44-0DA3-4759-B65F-5AE9774E7A2D}" type="slidenum">
              <a:rPr lang="en-US" altLang="en-US" sz="1200"/>
              <a:pPr/>
              <a:t>29</a:t>
            </a:fld>
            <a:endParaRPr lang="en-US" alt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78A43D60-8447-4C3D-B714-857BA2CAF315}" type="slidenum">
              <a:rPr lang="en-US" altLang="en-US" sz="1200"/>
              <a:pPr/>
              <a:t>3</a:t>
            </a:fld>
            <a:endParaRPr lang="en-US" altLang="en-US" sz="1200"/>
          </a:p>
        </p:txBody>
      </p:sp>
      <p:sp>
        <p:nvSpPr>
          <p:cNvPr id="63491" name="Rectangle 2"/>
          <p:cNvSpPr>
            <a:spLocks noGrp="1" noRot="1" noChangeAspect="1" noChangeArrowheads="1" noTextEdit="1"/>
          </p:cNvSpPr>
          <p:nvPr>
            <p:ph type="sldImg"/>
          </p:nvPr>
        </p:nvSpPr>
        <p:spPr>
          <a:xfrm>
            <a:off x="1144588" y="685800"/>
            <a:ext cx="4572000" cy="3429000"/>
          </a:xfrm>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C8F5B7B3-D7BF-4C4A-A1D8-AB757B06F09E}" type="slidenum">
              <a:rPr lang="en-US" altLang="en-US" sz="1200"/>
              <a:pPr/>
              <a:t>30</a:t>
            </a:fld>
            <a:endParaRPr lang="en-US" alt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407B1E06-3CC5-4138-AAE5-55BFED6A6E7C}" type="slidenum">
              <a:rPr lang="en-US" altLang="en-US" sz="1200"/>
              <a:pPr/>
              <a:t>31</a:t>
            </a:fld>
            <a:endParaRPr lang="en-US" alt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E93A5192-4509-486C-A1EB-F118A1A69F76}" type="slidenum">
              <a:rPr lang="en-US" altLang="en-US" sz="1200"/>
              <a:pPr/>
              <a:t>32</a:t>
            </a:fld>
            <a:endParaRPr lang="en-US" altLang="en-US" sz="12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70943412-86B8-4D85-837E-651F3EF8CD13}" type="slidenum">
              <a:rPr lang="en-US" altLang="en-US" sz="1200"/>
              <a:pPr/>
              <a:t>33</a:t>
            </a:fld>
            <a:endParaRPr lang="en-US" altLang="en-US"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11E99803-A7E2-4431-84BC-7EE1D775C396}" type="slidenum">
              <a:rPr lang="en-US" smtClean="0"/>
              <a:pPr/>
              <a:t>34</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F86A7FB9-869F-4544-A8CF-EF877A339C40}" type="slidenum">
              <a:rPr lang="en-US" altLang="en-US" sz="1200"/>
              <a:pPr/>
              <a:t>35</a:t>
            </a:fld>
            <a:endParaRPr lang="en-US" altLang="en-US"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0BDB6A3D-9963-4DFD-9729-AFE659511117}" type="slidenum">
              <a:rPr lang="en-US" altLang="en-US" sz="1200"/>
              <a:pPr/>
              <a:t>36</a:t>
            </a:fld>
            <a:endParaRPr lang="en-US" alt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7124D880-6D01-45C4-B447-38378E4865C5}" type="slidenum">
              <a:rPr lang="en-US" altLang="en-US" sz="1200"/>
              <a:pPr/>
              <a:t>37</a:t>
            </a:fld>
            <a:endParaRPr lang="en-US" altLang="en-US" sz="12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60BCBFE5-8DAA-4262-8177-D48130440760}" type="slidenum">
              <a:rPr lang="en-US" altLang="en-US" sz="1200"/>
              <a:pPr/>
              <a:t>38</a:t>
            </a:fld>
            <a:endParaRPr lang="en-US" altLang="en-US"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71B25B87-FAE1-42EB-98CD-0FDC76208243}" type="slidenum">
              <a:rPr lang="en-US" altLang="en-US" sz="1200"/>
              <a:pPr/>
              <a:t>39</a:t>
            </a:fld>
            <a:endParaRPr lang="en-US" altLang="en-US"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E3FF9A8-D607-4236-A152-0F87C286EA05}" type="slidenum">
              <a:rPr lang="en-US" smtClean="0"/>
              <a:pPr>
                <a:defRPr/>
              </a:pPr>
              <a:t>4</a:t>
            </a:fld>
            <a:endParaRPr lang="en-US"/>
          </a:p>
        </p:txBody>
      </p:sp>
    </p:spTree>
    <p:extLst>
      <p:ext uri="{BB962C8B-B14F-4D97-AF65-F5344CB8AC3E}">
        <p14:creationId xmlns:p14="http://schemas.microsoft.com/office/powerpoint/2010/main" val="28795920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7626B872-62D0-45D9-B356-A35300F119BE}" type="slidenum">
              <a:rPr lang="en-US" smtClean="0">
                <a:latin typeface="Times New Roman" charset="0"/>
              </a:rPr>
              <a:pPr/>
              <a:t>40</a:t>
            </a:fld>
            <a:endParaRPr lang="en-US" smtClean="0">
              <a:latin typeface="Times New Roman"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en-US" smtClean="0">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9348C1B1-BA6A-4D28-AC37-77D3F4AC5B04}" type="slidenum">
              <a:rPr lang="en-US" altLang="en-US" sz="1200"/>
              <a:pPr/>
              <a:t>41</a:t>
            </a:fld>
            <a:endParaRPr lang="en-US" altLang="en-US"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4CF28361-7C55-4BE4-A039-BB95C4129121}" type="slidenum">
              <a:rPr lang="en-US" altLang="en-US" sz="1200"/>
              <a:pPr/>
              <a:t>42</a:t>
            </a:fld>
            <a:endParaRPr lang="en-US" altLang="en-US" sz="12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CE8EC453-F4AF-4D78-B844-566F92EB674A}" type="slidenum">
              <a:rPr lang="en-US" altLang="en-US" sz="1200"/>
              <a:pPr/>
              <a:t>43</a:t>
            </a:fld>
            <a:endParaRPr lang="en-US" altLang="en-US"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2961C19A-E41F-42BB-BB49-9BD4F35FDC31}" type="slidenum">
              <a:rPr lang="en-US" altLang="en-US" sz="1200"/>
              <a:pPr/>
              <a:t>44</a:t>
            </a:fld>
            <a:endParaRPr lang="en-US" altLang="en-US" sz="12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761FCD6C-CD01-4B08-8EB1-1F0D1E01A534}" type="slidenum">
              <a:rPr lang="en-US" altLang="en-US" sz="1200"/>
              <a:pPr/>
              <a:t>45</a:t>
            </a:fld>
            <a:endParaRPr lang="en-US" altLang="en-US"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984D2DD3-1C33-4AB7-B18C-B47EEACCDB63}" type="slidenum">
              <a:rPr lang="en-US"/>
              <a:pPr/>
              <a:t>46</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E3FF9A8-D607-4236-A152-0F87C286EA05}" type="slidenum">
              <a:rPr lang="en-US" smtClean="0"/>
              <a:pPr>
                <a:defRPr/>
              </a:pPr>
              <a:t>47</a:t>
            </a:fld>
            <a:endParaRPr lang="en-US"/>
          </a:p>
        </p:txBody>
      </p:sp>
    </p:spTree>
    <p:extLst>
      <p:ext uri="{BB962C8B-B14F-4D97-AF65-F5344CB8AC3E}">
        <p14:creationId xmlns:p14="http://schemas.microsoft.com/office/powerpoint/2010/main" val="22746577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E3FF9A8-D607-4236-A152-0F87C286EA05}" type="slidenum">
              <a:rPr lang="en-US" smtClean="0"/>
              <a:pPr>
                <a:defRPr/>
              </a:pPr>
              <a:t>48</a:t>
            </a:fld>
            <a:endParaRPr lang="en-US"/>
          </a:p>
        </p:txBody>
      </p:sp>
    </p:spTree>
    <p:extLst>
      <p:ext uri="{BB962C8B-B14F-4D97-AF65-F5344CB8AC3E}">
        <p14:creationId xmlns:p14="http://schemas.microsoft.com/office/powerpoint/2010/main" val="1210845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A5B74803-ACE8-4B86-AF56-58684749148E}" type="slidenum">
              <a:rPr lang="en-US" altLang="en-US" sz="1200"/>
              <a:pPr/>
              <a:t>49</a:t>
            </a:fld>
            <a:endParaRPr lang="en-US" altLang="en-US" sz="12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E3FF9A8-D607-4236-A152-0F87C286EA05}" type="slidenum">
              <a:rPr lang="en-US" smtClean="0"/>
              <a:pPr>
                <a:defRPr/>
              </a:pPr>
              <a:t>5</a:t>
            </a:fld>
            <a:endParaRPr lang="en-US"/>
          </a:p>
        </p:txBody>
      </p:sp>
    </p:spTree>
    <p:extLst>
      <p:ext uri="{BB962C8B-B14F-4D97-AF65-F5344CB8AC3E}">
        <p14:creationId xmlns:p14="http://schemas.microsoft.com/office/powerpoint/2010/main" val="3283315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031"/>
          <p:cNvSpPr>
            <a:spLocks noGrp="1" noChangeArrowheads="1"/>
          </p:cNvSpPr>
          <p:nvPr>
            <p:ph type="sldNum" sz="quarter" idx="5"/>
          </p:nvPr>
        </p:nvSpPr>
        <p:spPr>
          <a:noFill/>
        </p:spPr>
        <p:txBody>
          <a:bodyPr/>
          <a:lstStyle/>
          <a:p>
            <a:fld id="{77A19A89-A82D-44E8-A070-812A3114C52E}" type="slidenum">
              <a:rPr lang="en-US" smtClean="0"/>
              <a:pPr/>
              <a:t>50</a:t>
            </a:fld>
            <a:endParaRPr lang="en-US" smtClean="0"/>
          </a:p>
        </p:txBody>
      </p:sp>
      <p:sp>
        <p:nvSpPr>
          <p:cNvPr id="116739" name="Rectangle 2"/>
          <p:cNvSpPr>
            <a:spLocks noGrp="1" noRot="1" noChangeAspect="1" noChangeArrowheads="1" noTextEdit="1"/>
          </p:cNvSpPr>
          <p:nvPr>
            <p:ph type="sldImg"/>
          </p:nvPr>
        </p:nvSpPr>
        <p:spPr>
          <a:xfrm>
            <a:off x="1144588" y="685800"/>
            <a:ext cx="4570412" cy="3429000"/>
          </a:xfrm>
          <a:ln/>
        </p:spPr>
      </p:sp>
      <p:sp>
        <p:nvSpPr>
          <p:cNvPr id="1167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0F087230-7FFA-49B5-B7A9-8130B15DB9FA}" type="slidenum">
              <a:rPr lang="en-US" altLang="en-US" sz="1200"/>
              <a:pPr/>
              <a:t>51</a:t>
            </a:fld>
            <a:endParaRPr lang="en-US" alt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E3FF9A8-D607-4236-A152-0F87C286EA05}" type="slidenum">
              <a:rPr lang="en-US" smtClean="0"/>
              <a:pPr>
                <a:defRPr/>
              </a:pPr>
              <a:t>6</a:t>
            </a:fld>
            <a:endParaRPr lang="en-US"/>
          </a:p>
        </p:txBody>
      </p:sp>
    </p:spTree>
    <p:extLst>
      <p:ext uri="{BB962C8B-B14F-4D97-AF65-F5344CB8AC3E}">
        <p14:creationId xmlns:p14="http://schemas.microsoft.com/office/powerpoint/2010/main" val="2233337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E3FF9A8-D607-4236-A152-0F87C286EA05}" type="slidenum">
              <a:rPr lang="en-US" smtClean="0"/>
              <a:pPr>
                <a:defRPr/>
              </a:pPr>
              <a:t>7</a:t>
            </a:fld>
            <a:endParaRPr lang="en-US"/>
          </a:p>
        </p:txBody>
      </p:sp>
    </p:spTree>
    <p:extLst>
      <p:ext uri="{BB962C8B-B14F-4D97-AF65-F5344CB8AC3E}">
        <p14:creationId xmlns:p14="http://schemas.microsoft.com/office/powerpoint/2010/main" val="3602215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A50E041-0465-4A4D-9F82-213E26BDCB4B}" type="slidenum">
              <a:rPr lang="en-US" altLang="en-US" smtClean="0"/>
              <a:pPr eaLnBrk="1" hangingPunct="1">
                <a:spcBef>
                  <a:spcPct val="0"/>
                </a:spcBef>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8DB9CDD8-3AC6-4496-9349-C0F62FF2E993}" type="slidenum">
              <a:rPr lang="en-US" altLang="en-US" sz="1200"/>
              <a:pPr/>
              <a:t>9</a:t>
            </a:fld>
            <a:endParaRPr lang="en-US" alt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CF13345A-CB33-425E-B491-0E64C463EC16}" type="slidenum">
              <a:rPr lang="en-US"/>
              <a:pPr>
                <a:defRPr/>
              </a:pPr>
              <a:t>‹#›</a:t>
            </a:fld>
            <a:endParaRPr lang="en-US" sz="1400" b="0">
              <a:solidFill>
                <a:schemeClr val="tx1"/>
              </a:solidFill>
            </a:endParaRPr>
          </a:p>
        </p:txBody>
      </p:sp>
    </p:spTree>
    <p:extLst>
      <p:ext uri="{BB962C8B-B14F-4D97-AF65-F5344CB8AC3E}">
        <p14:creationId xmlns:p14="http://schemas.microsoft.com/office/powerpoint/2010/main" val="2911045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9783B774-D665-4C11-A00E-CC043537C8AA}" type="slidenum">
              <a:rPr lang="en-US"/>
              <a:pPr>
                <a:defRPr/>
              </a:pPr>
              <a:t>‹#›</a:t>
            </a:fld>
            <a:endParaRPr lang="en-US" sz="1400" b="0">
              <a:solidFill>
                <a:schemeClr val="tx1"/>
              </a:solidFill>
            </a:endParaRPr>
          </a:p>
        </p:txBody>
      </p:sp>
    </p:spTree>
    <p:extLst>
      <p:ext uri="{BB962C8B-B14F-4D97-AF65-F5344CB8AC3E}">
        <p14:creationId xmlns:p14="http://schemas.microsoft.com/office/powerpoint/2010/main" val="2488414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63EC6A7B-5135-468F-A5E6-FCD5E311391F}" type="slidenum">
              <a:rPr lang="en-US"/>
              <a:pPr>
                <a:defRPr/>
              </a:pPr>
              <a:t>‹#›</a:t>
            </a:fld>
            <a:endParaRPr lang="en-US" sz="1400" b="0">
              <a:solidFill>
                <a:schemeClr val="tx1"/>
              </a:solidFill>
            </a:endParaRPr>
          </a:p>
        </p:txBody>
      </p:sp>
    </p:spTree>
    <p:extLst>
      <p:ext uri="{BB962C8B-B14F-4D97-AF65-F5344CB8AC3E}">
        <p14:creationId xmlns:p14="http://schemas.microsoft.com/office/powerpoint/2010/main" val="2313580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43000"/>
            <a:ext cx="8229600" cy="4953000"/>
          </a:xfrm>
        </p:spPr>
        <p:txBody>
          <a:bodyPr/>
          <a:lstStyle/>
          <a:p>
            <a:pPr lvl="0"/>
            <a:endParaRPr lang="en-US" noProof="0" smtClean="0"/>
          </a:p>
        </p:txBody>
      </p:sp>
      <p:sp>
        <p:nvSpPr>
          <p:cNvPr id="4" name="Slide Number Placeholder 3"/>
          <p:cNvSpPr>
            <a:spLocks noGrp="1"/>
          </p:cNvSpPr>
          <p:nvPr>
            <p:ph type="sldNum" sz="quarter" idx="10"/>
          </p:nvPr>
        </p:nvSpPr>
        <p:spPr/>
        <p:txBody>
          <a:bodyPr/>
          <a:lstStyle>
            <a:lvl1pPr>
              <a:defRPr smtClean="0"/>
            </a:lvl1pPr>
          </a:lstStyle>
          <a:p>
            <a:pPr>
              <a:defRPr/>
            </a:pPr>
            <a:fld id="{11F92564-43C1-4507-B18D-0DBF5E98F6D8}" type="slidenum">
              <a:rPr lang="en-US"/>
              <a:pPr>
                <a:defRPr/>
              </a:pPr>
              <a:t>‹#›</a:t>
            </a:fld>
            <a:endParaRPr lang="en-US" sz="1400" b="0">
              <a:solidFill>
                <a:schemeClr val="tx1"/>
              </a:solidFill>
            </a:endParaRPr>
          </a:p>
        </p:txBody>
      </p:sp>
    </p:spTree>
    <p:extLst>
      <p:ext uri="{BB962C8B-B14F-4D97-AF65-F5344CB8AC3E}">
        <p14:creationId xmlns:p14="http://schemas.microsoft.com/office/powerpoint/2010/main" val="2422340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B42A8881-9083-436C-9311-127D868767D8}" type="slidenum">
              <a:rPr lang="en-US"/>
              <a:pPr>
                <a:defRPr/>
              </a:pPr>
              <a:t>‹#›</a:t>
            </a:fld>
            <a:endParaRPr lang="en-US" sz="1400" b="0">
              <a:solidFill>
                <a:schemeClr val="tx1"/>
              </a:solidFill>
            </a:endParaRPr>
          </a:p>
        </p:txBody>
      </p:sp>
    </p:spTree>
    <p:extLst>
      <p:ext uri="{BB962C8B-B14F-4D97-AF65-F5344CB8AC3E}">
        <p14:creationId xmlns:p14="http://schemas.microsoft.com/office/powerpoint/2010/main" val="3345755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9057CBD5-8542-419C-84A6-B4FEBA4BAF0D}" type="slidenum">
              <a:rPr lang="en-US"/>
              <a:pPr>
                <a:defRPr/>
              </a:pPr>
              <a:t>‹#›</a:t>
            </a:fld>
            <a:endParaRPr lang="en-US" sz="1400" b="0">
              <a:solidFill>
                <a:schemeClr val="tx1"/>
              </a:solidFill>
            </a:endParaRPr>
          </a:p>
        </p:txBody>
      </p:sp>
    </p:spTree>
    <p:extLst>
      <p:ext uri="{BB962C8B-B14F-4D97-AF65-F5344CB8AC3E}">
        <p14:creationId xmlns:p14="http://schemas.microsoft.com/office/powerpoint/2010/main" val="441571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C3649469-9C47-4693-AC3D-4F95FFD4A011}" type="slidenum">
              <a:rPr lang="en-US"/>
              <a:pPr>
                <a:defRPr/>
              </a:pPr>
              <a:t>‹#›</a:t>
            </a:fld>
            <a:endParaRPr lang="en-US" sz="1400" b="0">
              <a:solidFill>
                <a:schemeClr val="tx1"/>
              </a:solidFill>
            </a:endParaRPr>
          </a:p>
        </p:txBody>
      </p:sp>
    </p:spTree>
    <p:extLst>
      <p:ext uri="{BB962C8B-B14F-4D97-AF65-F5344CB8AC3E}">
        <p14:creationId xmlns:p14="http://schemas.microsoft.com/office/powerpoint/2010/main" val="4214539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268DDC9D-198E-4B2D-874C-53AB42B0BD3F}" type="slidenum">
              <a:rPr lang="en-US"/>
              <a:pPr>
                <a:defRPr/>
              </a:pPr>
              <a:t>‹#›</a:t>
            </a:fld>
            <a:endParaRPr lang="en-US" sz="1400" b="0">
              <a:solidFill>
                <a:schemeClr val="tx1"/>
              </a:solidFill>
            </a:endParaRPr>
          </a:p>
        </p:txBody>
      </p:sp>
    </p:spTree>
    <p:extLst>
      <p:ext uri="{BB962C8B-B14F-4D97-AF65-F5344CB8AC3E}">
        <p14:creationId xmlns:p14="http://schemas.microsoft.com/office/powerpoint/2010/main" val="2704764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CBD59DDF-0717-4720-9A4E-9DB697E4C0C3}" type="slidenum">
              <a:rPr lang="en-US"/>
              <a:pPr>
                <a:defRPr/>
              </a:pPr>
              <a:t>‹#›</a:t>
            </a:fld>
            <a:endParaRPr lang="en-US" sz="1400" b="0">
              <a:solidFill>
                <a:schemeClr val="tx1"/>
              </a:solidFill>
            </a:endParaRPr>
          </a:p>
        </p:txBody>
      </p:sp>
    </p:spTree>
    <p:extLst>
      <p:ext uri="{BB962C8B-B14F-4D97-AF65-F5344CB8AC3E}">
        <p14:creationId xmlns:p14="http://schemas.microsoft.com/office/powerpoint/2010/main" val="1611960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51CE9E1A-9181-454E-A378-1B009B8F14E5}" type="slidenum">
              <a:rPr lang="en-US"/>
              <a:pPr>
                <a:defRPr/>
              </a:pPr>
              <a:t>‹#›</a:t>
            </a:fld>
            <a:endParaRPr lang="en-US" sz="1400" b="0">
              <a:solidFill>
                <a:schemeClr val="tx1"/>
              </a:solidFill>
            </a:endParaRPr>
          </a:p>
        </p:txBody>
      </p:sp>
    </p:spTree>
    <p:extLst>
      <p:ext uri="{BB962C8B-B14F-4D97-AF65-F5344CB8AC3E}">
        <p14:creationId xmlns:p14="http://schemas.microsoft.com/office/powerpoint/2010/main" val="1001495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6193045E-3ABC-4E06-BAD2-C67AB90995FF}" type="slidenum">
              <a:rPr lang="en-US"/>
              <a:pPr>
                <a:defRPr/>
              </a:pPr>
              <a:t>‹#›</a:t>
            </a:fld>
            <a:endParaRPr lang="en-US" sz="1400" b="0">
              <a:solidFill>
                <a:schemeClr val="tx1"/>
              </a:solidFill>
            </a:endParaRPr>
          </a:p>
        </p:txBody>
      </p:sp>
    </p:spTree>
    <p:extLst>
      <p:ext uri="{BB962C8B-B14F-4D97-AF65-F5344CB8AC3E}">
        <p14:creationId xmlns:p14="http://schemas.microsoft.com/office/powerpoint/2010/main" val="1520073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EC8B0BCF-3D49-4602-9D82-56E739886930}" type="slidenum">
              <a:rPr lang="en-US"/>
              <a:pPr>
                <a:defRPr/>
              </a:pPr>
              <a:t>‹#›</a:t>
            </a:fld>
            <a:endParaRPr lang="en-US" sz="1400" b="0">
              <a:solidFill>
                <a:schemeClr val="tx1"/>
              </a:solidFill>
            </a:endParaRPr>
          </a:p>
        </p:txBody>
      </p:sp>
    </p:spTree>
    <p:extLst>
      <p:ext uri="{BB962C8B-B14F-4D97-AF65-F5344CB8AC3E}">
        <p14:creationId xmlns:p14="http://schemas.microsoft.com/office/powerpoint/2010/main" val="21965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3810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8435" name="Rectangle 3"/>
          <p:cNvSpPr>
            <a:spLocks noGrp="1" noChangeArrowheads="1"/>
          </p:cNvSpPr>
          <p:nvPr>
            <p:ph type="body" idx="1"/>
          </p:nvPr>
        </p:nvSpPr>
        <p:spPr bwMode="auto">
          <a:xfrm>
            <a:off x="457200" y="11430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030" name="Rectangle 6"/>
          <p:cNvSpPr>
            <a:spLocks noGrp="1" noChangeArrowheads="1"/>
          </p:cNvSpPr>
          <p:nvPr>
            <p:ph type="sldNum" sz="quarter" idx="4"/>
          </p:nvPr>
        </p:nvSpPr>
        <p:spPr bwMode="auto">
          <a:xfrm>
            <a:off x="6858000" y="64008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smtClean="0">
                <a:solidFill>
                  <a:schemeClr val="accent2"/>
                </a:solidFill>
              </a:defRPr>
            </a:lvl1pPr>
          </a:lstStyle>
          <a:p>
            <a:pPr>
              <a:defRPr/>
            </a:pPr>
            <a:fld id="{062C5BB1-C743-45C0-A78C-1CC48E230AAE}" type="slidenum">
              <a:rPr lang="en-US"/>
              <a:pPr>
                <a:defRPr/>
              </a:pPr>
              <a:t>‹#›</a:t>
            </a:fld>
            <a:endParaRPr lang="en-US" sz="1400"/>
          </a:p>
        </p:txBody>
      </p:sp>
      <p:sp>
        <p:nvSpPr>
          <p:cNvPr id="1031" name="Line 7"/>
          <p:cNvSpPr>
            <a:spLocks noChangeShapeType="1"/>
          </p:cNvSpPr>
          <p:nvPr/>
        </p:nvSpPr>
        <p:spPr bwMode="auto">
          <a:xfrm>
            <a:off x="381000" y="6400800"/>
            <a:ext cx="8382000" cy="0"/>
          </a:xfrm>
          <a:prstGeom prst="line">
            <a:avLst/>
          </a:prstGeom>
          <a:noFill/>
          <a:ln w="12700">
            <a:solidFill>
              <a:srgbClr val="FF0000"/>
            </a:solidFill>
            <a:round/>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pitchFamily="34" charset="0"/>
        </a:defRPr>
      </a:lvl2pPr>
      <a:lvl3pPr algn="ctr" rtl="0" eaLnBrk="0" fontAlgn="base" hangingPunct="0">
        <a:spcBef>
          <a:spcPct val="0"/>
        </a:spcBef>
        <a:spcAft>
          <a:spcPct val="0"/>
        </a:spcAft>
        <a:defRPr sz="3600" b="1">
          <a:solidFill>
            <a:schemeClr val="accent2"/>
          </a:solidFill>
          <a:latin typeface="Arial" pitchFamily="34" charset="0"/>
        </a:defRPr>
      </a:lvl3pPr>
      <a:lvl4pPr algn="ctr" rtl="0" eaLnBrk="0" fontAlgn="base" hangingPunct="0">
        <a:spcBef>
          <a:spcPct val="0"/>
        </a:spcBef>
        <a:spcAft>
          <a:spcPct val="0"/>
        </a:spcAft>
        <a:defRPr sz="3600" b="1">
          <a:solidFill>
            <a:schemeClr val="accent2"/>
          </a:solidFill>
          <a:latin typeface="Arial" pitchFamily="34" charset="0"/>
        </a:defRPr>
      </a:lvl4pPr>
      <a:lvl5pPr algn="ctr" rtl="0" eaLnBrk="0" fontAlgn="base" hangingPunct="0">
        <a:spcBef>
          <a:spcPct val="0"/>
        </a:spcBef>
        <a:spcAft>
          <a:spcPct val="0"/>
        </a:spcAft>
        <a:defRPr sz="3600" b="1">
          <a:solidFill>
            <a:schemeClr val="accent2"/>
          </a:solidFill>
          <a:latin typeface="Arial" pitchFamily="34" charset="0"/>
        </a:defRPr>
      </a:lvl5pPr>
      <a:lvl6pPr marL="457200" algn="ctr" rtl="0" eaLnBrk="0" fontAlgn="base" hangingPunct="0">
        <a:spcBef>
          <a:spcPct val="0"/>
        </a:spcBef>
        <a:spcAft>
          <a:spcPct val="0"/>
        </a:spcAft>
        <a:defRPr sz="3600" b="1">
          <a:solidFill>
            <a:schemeClr val="accent2"/>
          </a:solidFill>
          <a:latin typeface="Arial" pitchFamily="34" charset="0"/>
        </a:defRPr>
      </a:lvl6pPr>
      <a:lvl7pPr marL="914400" algn="ctr" rtl="0" eaLnBrk="0" fontAlgn="base" hangingPunct="0">
        <a:spcBef>
          <a:spcPct val="0"/>
        </a:spcBef>
        <a:spcAft>
          <a:spcPct val="0"/>
        </a:spcAft>
        <a:defRPr sz="3600" b="1">
          <a:solidFill>
            <a:schemeClr val="accent2"/>
          </a:solidFill>
          <a:latin typeface="Arial" pitchFamily="34" charset="0"/>
        </a:defRPr>
      </a:lvl7pPr>
      <a:lvl8pPr marL="1371600" algn="ctr" rtl="0" eaLnBrk="0" fontAlgn="base" hangingPunct="0">
        <a:spcBef>
          <a:spcPct val="0"/>
        </a:spcBef>
        <a:spcAft>
          <a:spcPct val="0"/>
        </a:spcAft>
        <a:defRPr sz="3600" b="1">
          <a:solidFill>
            <a:schemeClr val="accent2"/>
          </a:solidFill>
          <a:latin typeface="Arial" pitchFamily="34" charset="0"/>
        </a:defRPr>
      </a:lvl8pPr>
      <a:lvl9pPr marL="1828800" algn="ctr" rtl="0" eaLnBrk="0" fontAlgn="base" hangingPunct="0">
        <a:spcBef>
          <a:spcPct val="0"/>
        </a:spcBef>
        <a:spcAft>
          <a:spcPct val="0"/>
        </a:spcAft>
        <a:defRPr sz="3600" b="1">
          <a:solidFill>
            <a:schemeClr val="accent2"/>
          </a:solidFill>
          <a:latin typeface="Arial" pitchFamily="34" charset="0"/>
        </a:defRPr>
      </a:lvl9pPr>
    </p:titleStyle>
    <p:bodyStyle>
      <a:lvl1pPr marL="342900" indent="-342900" algn="l" rtl="0" eaLnBrk="0" fontAlgn="base" hangingPunct="0">
        <a:spcBef>
          <a:spcPct val="20000"/>
        </a:spcBef>
        <a:spcAft>
          <a:spcPct val="0"/>
        </a:spcAft>
        <a:buClr>
          <a:schemeClr val="accent2"/>
        </a:buClr>
        <a:buFont typeface="Marlett" pitchFamily="2" charset="2"/>
        <a:buChar char="i"/>
        <a:defRPr sz="2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Marlett" pitchFamily="2" charset="2"/>
        <a:buChar char="4"/>
        <a:defRPr>
          <a:solidFill>
            <a:schemeClr val="tx1"/>
          </a:solidFill>
          <a:latin typeface="+mn-lt"/>
        </a:defRPr>
      </a:lvl2pPr>
      <a:lvl3pPr marL="1143000" indent="-228600" algn="l" rtl="0" eaLnBrk="0" fontAlgn="base" hangingPunct="0">
        <a:spcBef>
          <a:spcPct val="20000"/>
        </a:spcBef>
        <a:spcAft>
          <a:spcPct val="0"/>
        </a:spcAft>
        <a:buClr>
          <a:schemeClr val="accent1"/>
        </a:buClr>
        <a:buFont typeface="Marlett" pitchFamily="2" charset="2"/>
        <a:buChar char="h"/>
        <a:defRPr sz="1600">
          <a:solidFill>
            <a:schemeClr val="tx1"/>
          </a:solidFill>
          <a:latin typeface="+mn-lt"/>
        </a:defRPr>
      </a:lvl3pPr>
      <a:lvl4pPr marL="1600200" indent="-228600" algn="l" rtl="0" eaLnBrk="0" fontAlgn="base" hangingPunct="0">
        <a:spcBef>
          <a:spcPct val="20000"/>
        </a:spcBef>
        <a:spcAft>
          <a:spcPct val="0"/>
        </a:spcAft>
        <a:buClr>
          <a:srgbClr val="FF00FF"/>
        </a:buClr>
        <a:buChar char="–"/>
        <a:defRPr sz="16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Microsoft_Excel_97-2003_Worksheet1.xls"/><Relationship Id="rId5" Type="http://schemas.openxmlformats.org/officeDocument/2006/relationships/oleObject" Target="../embeddings/oleObject2.bin"/><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png"/><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png"/><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9.emf"/><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30.xml"/><Relationship Id="rId7"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7.bin"/><Relationship Id="rId11" Type="http://schemas.openxmlformats.org/officeDocument/2006/relationships/image" Target="../media/image13.emf"/><Relationship Id="rId5" Type="http://schemas.openxmlformats.org/officeDocument/2006/relationships/image" Target="../media/image10.e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2.e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31.xml"/><Relationship Id="rId7"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image" Target="../media/image14.emf"/><Relationship Id="rId4" Type="http://schemas.openxmlformats.org/officeDocument/2006/relationships/oleObject" Target="../embeddings/oleObject10.bin"/><Relationship Id="rId9" Type="http://schemas.openxmlformats.org/officeDocument/2006/relationships/image" Target="../media/image16.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oleObject" Target="../embeddings/oleObject13.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3.emf"/><Relationship Id="rId4" Type="http://schemas.openxmlformats.org/officeDocument/2006/relationships/oleObject" Target="../embeddings/oleObject14.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6.bin"/><Relationship Id="rId5" Type="http://schemas.openxmlformats.org/officeDocument/2006/relationships/image" Target="../media/image17.emf"/><Relationship Id="rId4" Type="http://schemas.openxmlformats.org/officeDocument/2006/relationships/oleObject" Target="../embeddings/oleObject15.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9.emf"/><Relationship Id="rId4" Type="http://schemas.openxmlformats.org/officeDocument/2006/relationships/oleObject" Target="../embeddings/oleObject17.bin"/></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8" Type="http://schemas.openxmlformats.org/officeDocument/2006/relationships/oleObject" Target="../embeddings/Microsoft_Excel_97-2003_Worksheet3.xls"/><Relationship Id="rId3" Type="http://schemas.openxmlformats.org/officeDocument/2006/relationships/notesSlide" Target="../notesSlides/notesSlide40.xml"/><Relationship Id="rId7" Type="http://schemas.openxmlformats.org/officeDocument/2006/relationships/oleObject" Target="../embeddings/oleObject19.bin"/><Relationship Id="rId12"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0.emf"/><Relationship Id="rId11" Type="http://schemas.openxmlformats.org/officeDocument/2006/relationships/oleObject" Target="../embeddings/Microsoft_Excel_97-2003_Worksheet4.xls"/><Relationship Id="rId5" Type="http://schemas.openxmlformats.org/officeDocument/2006/relationships/oleObject" Target="../embeddings/Microsoft_Excel_97-2003_Worksheet2.xls"/><Relationship Id="rId10" Type="http://schemas.openxmlformats.org/officeDocument/2006/relationships/oleObject" Target="../embeddings/oleObject20.bin"/><Relationship Id="rId4" Type="http://schemas.openxmlformats.org/officeDocument/2006/relationships/oleObject" Target="../embeddings/oleObject18.bin"/><Relationship Id="rId9" Type="http://schemas.openxmlformats.org/officeDocument/2006/relationships/image" Target="../media/image21.emf"/></Relationships>
</file>

<file path=ppt/slides/_rels/slide41.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notesSlide" Target="../notesSlides/notesSlide41.xml"/><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2.bin"/><Relationship Id="rId5" Type="http://schemas.openxmlformats.org/officeDocument/2006/relationships/image" Target="../media/image23.wmf"/><Relationship Id="rId4" Type="http://schemas.openxmlformats.org/officeDocument/2006/relationships/oleObject" Target="../embeddings/oleObject21.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26.wmf"/><Relationship Id="rId4" Type="http://schemas.openxmlformats.org/officeDocument/2006/relationships/oleObject" Target="../embeddings/oleObject23.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7.emf"/><Relationship Id="rId4" Type="http://schemas.openxmlformats.org/officeDocument/2006/relationships/oleObject" Target="../embeddings/oleObject24.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8.emf"/><Relationship Id="rId4" Type="http://schemas.openxmlformats.org/officeDocument/2006/relationships/oleObject" Target="../embeddings/oleObject25.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6.wmf"/><Relationship Id="rId4" Type="http://schemas.openxmlformats.org/officeDocument/2006/relationships/oleObject" Target="../embeddings/oleObject26.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660400" y="950913"/>
            <a:ext cx="7772400" cy="2532062"/>
          </a:xfrm>
        </p:spPr>
        <p:txBody>
          <a:bodyPr/>
          <a:lstStyle/>
          <a:p>
            <a:r>
              <a:rPr lang="en-US" altLang="en-US" smtClean="0"/>
              <a:t>Data Preparation for</a:t>
            </a:r>
            <a:br>
              <a:rPr lang="en-US" altLang="en-US" smtClean="0"/>
            </a:br>
            <a:r>
              <a:rPr lang="en-US" altLang="en-US" smtClean="0"/>
              <a:t>Web Usage Analysis</a:t>
            </a:r>
          </a:p>
        </p:txBody>
      </p:sp>
      <p:sp>
        <p:nvSpPr>
          <p:cNvPr id="421891" name="Text Box 3"/>
          <p:cNvSpPr txBox="1">
            <a:spLocks noChangeArrowheads="1"/>
          </p:cNvSpPr>
          <p:nvPr/>
        </p:nvSpPr>
        <p:spPr bwMode="auto">
          <a:xfrm>
            <a:off x="3424238" y="4295775"/>
            <a:ext cx="2386012" cy="708025"/>
          </a:xfrm>
          <a:prstGeom prst="rect">
            <a:avLst/>
          </a:prstGeom>
          <a:solidFill>
            <a:srgbClr val="FFD7AF"/>
          </a:solidFill>
          <a:ln w="9525">
            <a:solidFill>
              <a:schemeClr val="tx1"/>
            </a:solidFill>
            <a:miter lim="800000"/>
            <a:headEnd/>
            <a:tailEnd/>
          </a:ln>
          <a:effectLst>
            <a:outerShdw dist="107763" dir="2700000" algn="ctr" rotWithShape="0">
              <a:schemeClr val="bg2"/>
            </a:outerShdw>
          </a:effectLst>
        </p:spPr>
        <p:txBody>
          <a:bodyPr wrap="none">
            <a:spAutoFit/>
          </a:bodyPr>
          <a:lstStyle/>
          <a:p>
            <a:pPr>
              <a:defRPr/>
            </a:pPr>
            <a:r>
              <a:rPr lang="en-US" sz="2000" b="1" dirty="0"/>
              <a:t>Bamshad Mobasher</a:t>
            </a:r>
          </a:p>
          <a:p>
            <a:pPr>
              <a:defRPr/>
            </a:pPr>
            <a:r>
              <a:rPr lang="en-US" sz="2000" b="1" dirty="0"/>
              <a:t>DePaul University</a:t>
            </a:r>
            <a:endParaRPr lang="en-US" sz="2000" b="1" i="1" dirty="0">
              <a:solidFill>
                <a:schemeClr val="accent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altLang="en-US" smtClean="0"/>
              <a:t>HTTP Protocol</a:t>
            </a:r>
          </a:p>
        </p:txBody>
      </p:sp>
      <p:sp>
        <p:nvSpPr>
          <p:cNvPr id="2" name="Rectangle 3"/>
          <p:cNvSpPr>
            <a:spLocks noGrp="1" noChangeArrowheads="1"/>
          </p:cNvSpPr>
          <p:nvPr>
            <p:ph type="body" sz="half" idx="1"/>
          </p:nvPr>
        </p:nvSpPr>
        <p:spPr/>
        <p:txBody>
          <a:bodyPr/>
          <a:lstStyle/>
          <a:p>
            <a:r>
              <a:rPr lang="en-US" altLang="en-US" sz="2400" dirty="0" smtClean="0"/>
              <a:t>Client sends a request to a server</a:t>
            </a:r>
          </a:p>
          <a:p>
            <a:r>
              <a:rPr lang="en-US" altLang="en-US" sz="2400" dirty="0" smtClean="0"/>
              <a:t>Server sends a response to client</a:t>
            </a:r>
          </a:p>
          <a:p>
            <a:r>
              <a:rPr lang="en-US" altLang="en-US" sz="2400" dirty="0" smtClean="0"/>
              <a:t>Connectionless</a:t>
            </a:r>
          </a:p>
          <a:p>
            <a:pPr lvl="1"/>
            <a:r>
              <a:rPr lang="en-US" altLang="en-US" sz="2000" dirty="0" smtClean="0"/>
              <a:t>Client: </a:t>
            </a:r>
          </a:p>
          <a:p>
            <a:pPr lvl="2"/>
            <a:r>
              <a:rPr lang="en-US" altLang="en-US" sz="1800" dirty="0" smtClean="0"/>
              <a:t>Opens connection to server</a:t>
            </a:r>
          </a:p>
          <a:p>
            <a:pPr lvl="2"/>
            <a:r>
              <a:rPr lang="en-US" altLang="en-US" sz="1800" dirty="0" smtClean="0"/>
              <a:t>Sends request</a:t>
            </a:r>
          </a:p>
          <a:p>
            <a:pPr lvl="1"/>
            <a:r>
              <a:rPr lang="en-US" altLang="en-US" sz="2000" dirty="0" smtClean="0"/>
              <a:t>Server</a:t>
            </a:r>
          </a:p>
          <a:p>
            <a:pPr lvl="2"/>
            <a:r>
              <a:rPr lang="en-US" altLang="en-US" sz="1800" dirty="0" smtClean="0"/>
              <a:t>Responds to request</a:t>
            </a:r>
          </a:p>
          <a:p>
            <a:pPr lvl="2"/>
            <a:r>
              <a:rPr lang="en-US" altLang="en-US" sz="1800" dirty="0" smtClean="0"/>
              <a:t>Closes connection</a:t>
            </a:r>
          </a:p>
          <a:p>
            <a:r>
              <a:rPr lang="en-US" altLang="en-US" sz="2400" dirty="0" smtClean="0"/>
              <a:t>Stateless</a:t>
            </a:r>
          </a:p>
          <a:p>
            <a:pPr lvl="1"/>
            <a:r>
              <a:rPr lang="en-US" altLang="en-US" sz="2000" dirty="0" smtClean="0"/>
              <a:t>Client/Server have no memory of prior connections</a:t>
            </a:r>
          </a:p>
          <a:p>
            <a:pPr lvl="1"/>
            <a:r>
              <a:rPr lang="en-US" altLang="en-US" sz="2000" dirty="0" smtClean="0"/>
              <a:t>Server cannot distinguish one client request from another client</a:t>
            </a:r>
          </a:p>
        </p:txBody>
      </p:sp>
      <p:sp>
        <p:nvSpPr>
          <p:cNvPr id="8194" name="Slide Number Placeholder 5"/>
          <p:cNvSpPr>
            <a:spLocks noGrp="1"/>
          </p:cNvSpPr>
          <p:nvPr>
            <p:ph type="sldNum" sz="quarter" idx="10"/>
          </p:nvPr>
        </p:nvSpPr>
        <p:spPr>
          <a:xfrm>
            <a:off x="6858000" y="6400800"/>
            <a:ext cx="1905000" cy="304800"/>
          </a:xfrm>
        </p:spPr>
        <p:txBody>
          <a:bodyPr/>
          <a:lstStyle>
            <a:lvl1pPr eaLnBrk="0" hangingPunct="0">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fld id="{84B20FDC-C7BD-419C-B215-01B2012392A3}" type="slidenum">
              <a:rPr lang="en-US" altLang="en-US" sz="1200" smtClean="0">
                <a:solidFill>
                  <a:schemeClr val="accent6"/>
                </a:solidFill>
                <a:latin typeface="+mn-lt"/>
              </a:rPr>
              <a:pPr/>
              <a:t>10</a:t>
            </a:fld>
            <a:endParaRPr lang="en-US" altLang="en-US" sz="1200" dirty="0" smtClean="0">
              <a:solidFill>
                <a:schemeClr val="accent6"/>
              </a:solidFill>
              <a:latin typeface="+mn-lt"/>
            </a:endParaRPr>
          </a:p>
        </p:txBody>
      </p:sp>
      <p:sp>
        <p:nvSpPr>
          <p:cNvPr id="8197" name="Text Box 4"/>
          <p:cNvSpPr txBox="1">
            <a:spLocks noChangeArrowheads="1"/>
          </p:cNvSpPr>
          <p:nvPr/>
        </p:nvSpPr>
        <p:spPr bwMode="auto">
          <a:xfrm>
            <a:off x="6156325" y="5697538"/>
            <a:ext cx="263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endParaRPr lang="en-US" altLang="en-US" sz="1800"/>
          </a:p>
        </p:txBody>
      </p:sp>
    </p:spTree>
    <p:extLst>
      <p:ext uri="{BB962C8B-B14F-4D97-AF65-F5344CB8AC3E}">
        <p14:creationId xmlns:p14="http://schemas.microsoft.com/office/powerpoint/2010/main" val="1680544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2">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2">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
                                            <p:txEl>
                                              <p:pRg st="10" end="1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altLang="en-US" smtClean="0"/>
              <a:t>Cookies</a:t>
            </a:r>
          </a:p>
        </p:txBody>
      </p:sp>
      <p:sp>
        <p:nvSpPr>
          <p:cNvPr id="2" name="Rectangle 3"/>
          <p:cNvSpPr>
            <a:spLocks noGrp="1" noChangeArrowheads="1"/>
          </p:cNvSpPr>
          <p:nvPr>
            <p:ph type="body" idx="1"/>
          </p:nvPr>
        </p:nvSpPr>
        <p:spPr>
          <a:xfrm>
            <a:off x="457200" y="1143000"/>
            <a:ext cx="8229600" cy="5168900"/>
          </a:xfrm>
        </p:spPr>
        <p:txBody>
          <a:bodyPr/>
          <a:lstStyle/>
          <a:p>
            <a:r>
              <a:rPr lang="en-US" altLang="en-US" sz="2400" dirty="0" smtClean="0"/>
              <a:t>Used to solve the “Statelessness” of the HTTP Protocol</a:t>
            </a:r>
          </a:p>
          <a:p>
            <a:pPr lvl="1"/>
            <a:r>
              <a:rPr lang="en-US" altLang="en-US" sz="2000" dirty="0" smtClean="0"/>
              <a:t>When an HTTP server responds to a request it may send additional information that is stored by the client - “state information”</a:t>
            </a:r>
          </a:p>
          <a:p>
            <a:pPr lvl="1"/>
            <a:r>
              <a:rPr lang="en-US" altLang="en-US" sz="2000" dirty="0" smtClean="0"/>
              <a:t>When client makes a request to this server the client will return the “cookie” that contains its state information</a:t>
            </a:r>
          </a:p>
          <a:p>
            <a:pPr lvl="1"/>
            <a:r>
              <a:rPr lang="en-US" altLang="en-US" sz="2000" dirty="0" smtClean="0"/>
              <a:t>State information may be a client ID that can be used as an index to a client data record on the server</a:t>
            </a:r>
            <a:endParaRPr lang="en-US" altLang="en-US" sz="2000" dirty="0"/>
          </a:p>
          <a:p>
            <a:r>
              <a:rPr lang="en-US" altLang="en-US" sz="2400" dirty="0" smtClean="0"/>
              <a:t>Most common applications for Client-side cookies</a:t>
            </a:r>
          </a:p>
          <a:p>
            <a:pPr lvl="1"/>
            <a:r>
              <a:rPr lang="en-US" altLang="en-US" sz="2000" dirty="0" smtClean="0"/>
              <a:t>Identify repeat visitors</a:t>
            </a:r>
          </a:p>
          <a:p>
            <a:pPr lvl="1"/>
            <a:r>
              <a:rPr lang="en-US" altLang="en-US" sz="2000" dirty="0" smtClean="0"/>
              <a:t>Use third-party ad servers to track users across sites (e.g., using Web “bugs”)</a:t>
            </a:r>
          </a:p>
          <a:p>
            <a:r>
              <a:rPr lang="en-US" altLang="en-US" sz="2400" dirty="0" smtClean="0"/>
              <a:t>Drawbacks</a:t>
            </a:r>
          </a:p>
          <a:p>
            <a:pPr lvl="1"/>
            <a:r>
              <a:rPr lang="en-US" altLang="en-US" sz="2000" dirty="0" smtClean="0"/>
              <a:t>Can be turned off on the client-side</a:t>
            </a:r>
          </a:p>
          <a:p>
            <a:pPr lvl="1"/>
            <a:r>
              <a:rPr lang="en-US" altLang="en-US" sz="2000" dirty="0" smtClean="0"/>
              <a:t>Potential privacy concerns, especially with user tracking</a:t>
            </a:r>
          </a:p>
        </p:txBody>
      </p:sp>
      <p:sp>
        <p:nvSpPr>
          <p:cNvPr id="9218" name="Slide Number Placeholder 5"/>
          <p:cNvSpPr>
            <a:spLocks noGrp="1"/>
          </p:cNvSpPr>
          <p:nvPr>
            <p:ph type="sldNum" sz="quarter" idx="10"/>
          </p:nvPr>
        </p:nvSpPr>
        <p:spPr>
          <a:xfrm>
            <a:off x="6858000" y="6400800"/>
            <a:ext cx="1905000" cy="304800"/>
          </a:xfrm>
        </p:spPr>
        <p:txBody>
          <a:bodyPr/>
          <a:lstStyle>
            <a:lvl1pPr eaLnBrk="0" hangingPunct="0">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fld id="{97ACB3E2-EC1D-432E-9F61-8FEA486C9CC9}" type="slidenum">
              <a:rPr lang="en-US" altLang="en-US" sz="1200" smtClean="0">
                <a:solidFill>
                  <a:schemeClr val="accent6"/>
                </a:solidFill>
                <a:latin typeface="+mn-lt"/>
              </a:rPr>
              <a:pPr/>
              <a:t>11</a:t>
            </a:fld>
            <a:endParaRPr lang="en-US" altLang="en-US" sz="1200" dirty="0" smtClean="0">
              <a:solidFill>
                <a:schemeClr val="accent6"/>
              </a:solidFill>
              <a:latin typeface="+mn-lt"/>
            </a:endParaRPr>
          </a:p>
        </p:txBody>
      </p:sp>
      <p:sp>
        <p:nvSpPr>
          <p:cNvPr id="9221" name="Text Box 4"/>
          <p:cNvSpPr txBox="1">
            <a:spLocks noChangeArrowheads="1"/>
          </p:cNvSpPr>
          <p:nvPr/>
        </p:nvSpPr>
        <p:spPr bwMode="auto">
          <a:xfrm>
            <a:off x="3413125" y="5621338"/>
            <a:ext cx="263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endParaRPr lang="en-US" altLang="en-US" sz="1800"/>
          </a:p>
        </p:txBody>
      </p:sp>
    </p:spTree>
    <p:extLst>
      <p:ext uri="{BB962C8B-B14F-4D97-AF65-F5344CB8AC3E}">
        <p14:creationId xmlns:p14="http://schemas.microsoft.com/office/powerpoint/2010/main" val="1118360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2">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1" name="Rectangle 46"/>
          <p:cNvSpPr>
            <a:spLocks noGrp="1" noChangeArrowheads="1"/>
          </p:cNvSpPr>
          <p:nvPr>
            <p:ph type="title"/>
          </p:nvPr>
        </p:nvSpPr>
        <p:spPr>
          <a:xfrm>
            <a:off x="520700" y="266700"/>
            <a:ext cx="8229600" cy="609600"/>
          </a:xfrm>
        </p:spPr>
        <p:txBody>
          <a:bodyPr/>
          <a:lstStyle/>
          <a:p>
            <a:r>
              <a:rPr lang="en-US" altLang="en-US" sz="3200" dirty="0" smtClean="0"/>
              <a:t>User Tracking via Cookies &amp; Web Bug</a:t>
            </a:r>
          </a:p>
        </p:txBody>
      </p:sp>
      <p:sp>
        <p:nvSpPr>
          <p:cNvPr id="10242" name="Slide Number Placeholder 4"/>
          <p:cNvSpPr>
            <a:spLocks noGrp="1"/>
          </p:cNvSpPr>
          <p:nvPr>
            <p:ph type="sldNum" sz="quarter" idx="10"/>
          </p:nvPr>
        </p:nvSpPr>
        <p:spPr>
          <a:xfrm>
            <a:off x="6858000" y="6400800"/>
            <a:ext cx="1905000" cy="304800"/>
          </a:xfrm>
        </p:spPr>
        <p:txBody>
          <a:bodyPr/>
          <a:lstStyle>
            <a:lvl1pPr eaLnBrk="0" hangingPunct="0">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fld id="{9CFFF5FB-F39E-4BA9-9DEE-C3981E805A65}" type="slidenum">
              <a:rPr lang="en-US" altLang="en-US" sz="1200" smtClean="0">
                <a:solidFill>
                  <a:schemeClr val="accent6"/>
                </a:solidFill>
                <a:latin typeface="+mn-lt"/>
              </a:rPr>
              <a:pPr/>
              <a:t>12</a:t>
            </a:fld>
            <a:endParaRPr lang="en-US" altLang="en-US" sz="1200" dirty="0" smtClean="0">
              <a:solidFill>
                <a:schemeClr val="accent6"/>
              </a:solidFill>
              <a:latin typeface="+mn-lt"/>
            </a:endParaRPr>
          </a:p>
        </p:txBody>
      </p:sp>
      <p:grpSp>
        <p:nvGrpSpPr>
          <p:cNvPr id="2" name="Group 2"/>
          <p:cNvGrpSpPr>
            <a:grpSpLocks/>
          </p:cNvGrpSpPr>
          <p:nvPr/>
        </p:nvGrpSpPr>
        <p:grpSpPr bwMode="auto">
          <a:xfrm>
            <a:off x="3733800" y="3581400"/>
            <a:ext cx="2057400" cy="1295400"/>
            <a:chOff x="2352" y="2256"/>
            <a:chExt cx="1296" cy="816"/>
          </a:xfrm>
        </p:grpSpPr>
        <p:sp>
          <p:nvSpPr>
            <p:cNvPr id="10287" name="Oval 3"/>
            <p:cNvSpPr>
              <a:spLocks noChangeArrowheads="1"/>
            </p:cNvSpPr>
            <p:nvPr/>
          </p:nvSpPr>
          <p:spPr bwMode="auto">
            <a:xfrm>
              <a:off x="2352" y="2256"/>
              <a:ext cx="1296" cy="81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endParaRPr lang="en-US" altLang="en-US" sz="1800"/>
            </a:p>
          </p:txBody>
        </p:sp>
        <p:sp>
          <p:nvSpPr>
            <p:cNvPr id="10288" name="Text Box 4"/>
            <p:cNvSpPr txBox="1">
              <a:spLocks noChangeArrowheads="1"/>
            </p:cNvSpPr>
            <p:nvPr/>
          </p:nvSpPr>
          <p:spPr bwMode="auto">
            <a:xfrm>
              <a:off x="2576" y="2352"/>
              <a:ext cx="887"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100000"/>
                </a:lnSpc>
                <a:spcBef>
                  <a:spcPct val="0"/>
                </a:spcBef>
                <a:buFontTx/>
                <a:buNone/>
              </a:pPr>
              <a:r>
                <a:rPr lang="en-US" altLang="en-US" sz="2000" b="1" dirty="0">
                  <a:latin typeface="Comic Sans MS" pitchFamily="66" charset="0"/>
                </a:rPr>
                <a:t>Client</a:t>
              </a:r>
            </a:p>
            <a:p>
              <a:pPr algn="ctr">
                <a:lnSpc>
                  <a:spcPct val="100000"/>
                </a:lnSpc>
                <a:spcBef>
                  <a:spcPct val="0"/>
                </a:spcBef>
                <a:buFontTx/>
                <a:buNone/>
              </a:pPr>
              <a:r>
                <a:rPr lang="en-US" altLang="en-US" sz="2000" b="1" dirty="0">
                  <a:latin typeface="Comic Sans MS" pitchFamily="66" charset="0"/>
                </a:rPr>
                <a:t>Browser</a:t>
              </a:r>
            </a:p>
            <a:p>
              <a:pPr algn="ctr">
                <a:lnSpc>
                  <a:spcPct val="100000"/>
                </a:lnSpc>
                <a:spcBef>
                  <a:spcPct val="0"/>
                </a:spcBef>
                <a:buFontTx/>
                <a:buNone/>
              </a:pPr>
              <a:r>
                <a:rPr lang="en-US" altLang="en-US" sz="2000" b="1" dirty="0" err="1">
                  <a:latin typeface="Comic Sans MS" pitchFamily="66" charset="0"/>
                </a:rPr>
                <a:t>My_Brwsr</a:t>
              </a:r>
              <a:endParaRPr lang="en-US" altLang="en-US" sz="2400" dirty="0">
                <a:latin typeface="Times New Roman" pitchFamily="18" charset="0"/>
              </a:endParaRPr>
            </a:p>
          </p:txBody>
        </p:sp>
      </p:grpSp>
      <p:grpSp>
        <p:nvGrpSpPr>
          <p:cNvPr id="3" name="Group 5"/>
          <p:cNvGrpSpPr>
            <a:grpSpLocks/>
          </p:cNvGrpSpPr>
          <p:nvPr/>
        </p:nvGrpSpPr>
        <p:grpSpPr bwMode="auto">
          <a:xfrm>
            <a:off x="5943600" y="1066800"/>
            <a:ext cx="1219200" cy="685800"/>
            <a:chOff x="3744" y="672"/>
            <a:chExt cx="768" cy="432"/>
          </a:xfrm>
        </p:grpSpPr>
        <p:sp>
          <p:nvSpPr>
            <p:cNvPr id="10285" name="Oval 6"/>
            <p:cNvSpPr>
              <a:spLocks noChangeArrowheads="1"/>
            </p:cNvSpPr>
            <p:nvPr/>
          </p:nvSpPr>
          <p:spPr bwMode="auto">
            <a:xfrm>
              <a:off x="3792" y="672"/>
              <a:ext cx="720"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endParaRPr lang="en-US" altLang="en-US" sz="1800"/>
            </a:p>
          </p:txBody>
        </p:sp>
        <p:sp>
          <p:nvSpPr>
            <p:cNvPr id="10286" name="Text Box 7"/>
            <p:cNvSpPr txBox="1">
              <a:spLocks noChangeArrowheads="1"/>
            </p:cNvSpPr>
            <p:nvPr/>
          </p:nvSpPr>
          <p:spPr bwMode="auto">
            <a:xfrm>
              <a:off x="3744" y="768"/>
              <a:ext cx="7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100000"/>
                </a:lnSpc>
                <a:spcBef>
                  <a:spcPct val="0"/>
                </a:spcBef>
                <a:buFontTx/>
                <a:buNone/>
              </a:pPr>
              <a:r>
                <a:rPr lang="en-US" altLang="en-US" sz="1800" b="1">
                  <a:latin typeface="Comic Sans MS" pitchFamily="66" charset="0"/>
                </a:rPr>
                <a:t>Server</a:t>
              </a:r>
              <a:r>
                <a:rPr lang="en-US" altLang="en-US" sz="2000" b="1">
                  <a:latin typeface="Comic Sans MS" pitchFamily="66" charset="0"/>
                </a:rPr>
                <a:t> B</a:t>
              </a:r>
              <a:endParaRPr lang="en-US" altLang="en-US" sz="2400">
                <a:latin typeface="Times New Roman" pitchFamily="18" charset="0"/>
              </a:endParaRPr>
            </a:p>
          </p:txBody>
        </p:sp>
      </p:grpSp>
      <p:grpSp>
        <p:nvGrpSpPr>
          <p:cNvPr id="4" name="Group 8"/>
          <p:cNvGrpSpPr>
            <a:grpSpLocks/>
          </p:cNvGrpSpPr>
          <p:nvPr/>
        </p:nvGrpSpPr>
        <p:grpSpPr bwMode="auto">
          <a:xfrm>
            <a:off x="2895600" y="1066800"/>
            <a:ext cx="1196975" cy="685800"/>
            <a:chOff x="1824" y="672"/>
            <a:chExt cx="754" cy="432"/>
          </a:xfrm>
        </p:grpSpPr>
        <p:sp>
          <p:nvSpPr>
            <p:cNvPr id="10283" name="Oval 9"/>
            <p:cNvSpPr>
              <a:spLocks noChangeArrowheads="1"/>
            </p:cNvSpPr>
            <p:nvPr/>
          </p:nvSpPr>
          <p:spPr bwMode="auto">
            <a:xfrm>
              <a:off x="1824" y="672"/>
              <a:ext cx="720"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endParaRPr lang="en-US" altLang="en-US" sz="1800"/>
            </a:p>
          </p:txBody>
        </p:sp>
        <p:sp>
          <p:nvSpPr>
            <p:cNvPr id="10284" name="Text Box 10"/>
            <p:cNvSpPr txBox="1">
              <a:spLocks noChangeArrowheads="1"/>
            </p:cNvSpPr>
            <p:nvPr/>
          </p:nvSpPr>
          <p:spPr bwMode="auto">
            <a:xfrm>
              <a:off x="1824" y="768"/>
              <a:ext cx="75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100000"/>
                </a:lnSpc>
                <a:spcBef>
                  <a:spcPct val="0"/>
                </a:spcBef>
                <a:buFontTx/>
                <a:buNone/>
              </a:pPr>
              <a:r>
                <a:rPr lang="en-US" altLang="en-US" sz="1800" b="1">
                  <a:latin typeface="Comic Sans MS" pitchFamily="66" charset="0"/>
                </a:rPr>
                <a:t>Server</a:t>
              </a:r>
              <a:r>
                <a:rPr lang="en-US" altLang="en-US" sz="2000" b="1">
                  <a:latin typeface="Comic Sans MS" pitchFamily="66" charset="0"/>
                </a:rPr>
                <a:t> C</a:t>
              </a:r>
              <a:endParaRPr lang="en-US" altLang="en-US" sz="2400">
                <a:latin typeface="Times New Roman" pitchFamily="18" charset="0"/>
              </a:endParaRPr>
            </a:p>
          </p:txBody>
        </p:sp>
      </p:grpSp>
      <p:grpSp>
        <p:nvGrpSpPr>
          <p:cNvPr id="5" name="Group 11"/>
          <p:cNvGrpSpPr>
            <a:grpSpLocks/>
          </p:cNvGrpSpPr>
          <p:nvPr/>
        </p:nvGrpSpPr>
        <p:grpSpPr bwMode="auto">
          <a:xfrm>
            <a:off x="533400" y="3733800"/>
            <a:ext cx="1143000" cy="685800"/>
            <a:chOff x="336" y="2352"/>
            <a:chExt cx="720" cy="432"/>
          </a:xfrm>
        </p:grpSpPr>
        <p:sp>
          <p:nvSpPr>
            <p:cNvPr id="10281" name="Oval 12"/>
            <p:cNvSpPr>
              <a:spLocks noChangeArrowheads="1"/>
            </p:cNvSpPr>
            <p:nvPr/>
          </p:nvSpPr>
          <p:spPr bwMode="auto">
            <a:xfrm>
              <a:off x="336" y="2352"/>
              <a:ext cx="720"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endParaRPr lang="en-US" altLang="en-US" sz="1800"/>
            </a:p>
          </p:txBody>
        </p:sp>
        <p:sp>
          <p:nvSpPr>
            <p:cNvPr id="10282" name="Text Box 13"/>
            <p:cNvSpPr txBox="1">
              <a:spLocks noChangeArrowheads="1"/>
            </p:cNvSpPr>
            <p:nvPr/>
          </p:nvSpPr>
          <p:spPr bwMode="auto">
            <a:xfrm>
              <a:off x="460" y="2427"/>
              <a:ext cx="47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100000"/>
                </a:lnSpc>
                <a:spcBef>
                  <a:spcPct val="0"/>
                </a:spcBef>
                <a:buFontTx/>
                <a:buNone/>
              </a:pPr>
              <a:r>
                <a:rPr lang="en-US" altLang="en-US" sz="1800" b="1">
                  <a:latin typeface="Comic Sans MS" pitchFamily="66" charset="0"/>
                </a:rPr>
                <a:t>W</a:t>
              </a:r>
              <a:r>
                <a:rPr lang="en-US" altLang="en-US" sz="2000" b="1">
                  <a:latin typeface="Comic Sans MS" pitchFamily="66" charset="0"/>
                </a:rPr>
                <a:t>BS</a:t>
              </a:r>
              <a:endParaRPr lang="en-US" altLang="en-US" sz="2400">
                <a:latin typeface="Times New Roman" pitchFamily="18" charset="0"/>
              </a:endParaRPr>
            </a:p>
          </p:txBody>
        </p:sp>
      </p:grpSp>
      <p:grpSp>
        <p:nvGrpSpPr>
          <p:cNvPr id="6" name="Group 14"/>
          <p:cNvGrpSpPr>
            <a:grpSpLocks/>
          </p:cNvGrpSpPr>
          <p:nvPr/>
        </p:nvGrpSpPr>
        <p:grpSpPr bwMode="auto">
          <a:xfrm>
            <a:off x="7620000" y="3733800"/>
            <a:ext cx="1225550" cy="685800"/>
            <a:chOff x="4800" y="2352"/>
            <a:chExt cx="772" cy="432"/>
          </a:xfrm>
        </p:grpSpPr>
        <p:sp>
          <p:nvSpPr>
            <p:cNvPr id="10279" name="Oval 15"/>
            <p:cNvSpPr>
              <a:spLocks noChangeArrowheads="1"/>
            </p:cNvSpPr>
            <p:nvPr/>
          </p:nvSpPr>
          <p:spPr bwMode="auto">
            <a:xfrm>
              <a:off x="4834" y="2352"/>
              <a:ext cx="720"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endParaRPr lang="en-US" altLang="en-US" sz="1800"/>
            </a:p>
          </p:txBody>
        </p:sp>
        <p:sp>
          <p:nvSpPr>
            <p:cNvPr id="10280" name="Text Box 16"/>
            <p:cNvSpPr txBox="1">
              <a:spLocks noChangeArrowheads="1"/>
            </p:cNvSpPr>
            <p:nvPr/>
          </p:nvSpPr>
          <p:spPr bwMode="auto">
            <a:xfrm>
              <a:off x="4800" y="2422"/>
              <a:ext cx="7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100000"/>
                </a:lnSpc>
                <a:spcBef>
                  <a:spcPct val="0"/>
                </a:spcBef>
                <a:buFontTx/>
                <a:buNone/>
              </a:pPr>
              <a:r>
                <a:rPr lang="en-US" altLang="en-US" sz="1800" b="1">
                  <a:latin typeface="Comic Sans MS" pitchFamily="66" charset="0"/>
                </a:rPr>
                <a:t>Server</a:t>
              </a:r>
              <a:r>
                <a:rPr lang="en-US" altLang="en-US" sz="2000" b="1">
                  <a:latin typeface="Comic Sans MS" pitchFamily="66" charset="0"/>
                </a:rPr>
                <a:t> A</a:t>
              </a:r>
              <a:endParaRPr lang="en-US" altLang="en-US" sz="2400">
                <a:latin typeface="Times New Roman" pitchFamily="18" charset="0"/>
              </a:endParaRPr>
            </a:p>
          </p:txBody>
        </p:sp>
      </p:grpSp>
      <p:sp>
        <p:nvSpPr>
          <p:cNvPr id="21521" name="Text Box 17"/>
          <p:cNvSpPr txBox="1">
            <a:spLocks noChangeArrowheads="1"/>
          </p:cNvSpPr>
          <p:nvPr/>
        </p:nvSpPr>
        <p:spPr bwMode="auto">
          <a:xfrm>
            <a:off x="119063" y="4914900"/>
            <a:ext cx="19145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100000"/>
              </a:lnSpc>
              <a:spcBef>
                <a:spcPct val="0"/>
              </a:spcBef>
              <a:buFontTx/>
              <a:buNone/>
            </a:pPr>
            <a:r>
              <a:rPr lang="en-US" altLang="en-US" sz="1400" b="1">
                <a:latin typeface="Comic Sans MS" pitchFamily="66" charset="0"/>
              </a:rPr>
              <a:t>Cookie: My_Brwsr</a:t>
            </a:r>
            <a:endParaRPr lang="en-US" altLang="en-US" sz="1600">
              <a:latin typeface="Comic Sans MS" pitchFamily="66" charset="0"/>
            </a:endParaRPr>
          </a:p>
          <a:p>
            <a:pPr>
              <a:lnSpc>
                <a:spcPct val="100000"/>
              </a:lnSpc>
              <a:spcBef>
                <a:spcPct val="0"/>
              </a:spcBef>
              <a:buFontTx/>
              <a:buNone/>
            </a:pPr>
            <a:r>
              <a:rPr lang="en-US" altLang="en-US" sz="1400">
                <a:latin typeface="Comic Sans MS" pitchFamily="66" charset="0"/>
              </a:rPr>
              <a:t>Pg A - Server A</a:t>
            </a:r>
          </a:p>
          <a:p>
            <a:pPr>
              <a:lnSpc>
                <a:spcPct val="100000"/>
              </a:lnSpc>
              <a:spcBef>
                <a:spcPct val="0"/>
              </a:spcBef>
              <a:buFontTx/>
              <a:buNone/>
            </a:pPr>
            <a:r>
              <a:rPr lang="en-US" altLang="en-US" sz="1400">
                <a:latin typeface="Comic Sans MS" pitchFamily="66" charset="0"/>
              </a:rPr>
              <a:t>Pg B - Server B</a:t>
            </a:r>
          </a:p>
          <a:p>
            <a:pPr>
              <a:lnSpc>
                <a:spcPct val="100000"/>
              </a:lnSpc>
              <a:spcBef>
                <a:spcPct val="0"/>
              </a:spcBef>
              <a:buFontTx/>
              <a:buNone/>
            </a:pPr>
            <a:r>
              <a:rPr lang="en-US" altLang="en-US" sz="1400">
                <a:latin typeface="Comic Sans MS" pitchFamily="66" charset="0"/>
              </a:rPr>
              <a:t>Pg C - Server C</a:t>
            </a:r>
            <a:endParaRPr lang="en-US" altLang="en-US" sz="1600">
              <a:latin typeface="Comic Sans MS" pitchFamily="66" charset="0"/>
            </a:endParaRPr>
          </a:p>
        </p:txBody>
      </p:sp>
      <p:sp>
        <p:nvSpPr>
          <p:cNvPr id="21522" name="Text Box 18"/>
          <p:cNvSpPr txBox="1">
            <a:spLocks noChangeArrowheads="1"/>
          </p:cNvSpPr>
          <p:nvPr/>
        </p:nvSpPr>
        <p:spPr bwMode="auto">
          <a:xfrm>
            <a:off x="4271963" y="4911725"/>
            <a:ext cx="14668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100000"/>
              </a:lnSpc>
              <a:spcBef>
                <a:spcPct val="0"/>
              </a:spcBef>
              <a:buFontTx/>
              <a:buNone/>
            </a:pPr>
            <a:r>
              <a:rPr lang="en-US" altLang="en-US" sz="1400">
                <a:latin typeface="Comic Sans MS" pitchFamily="66" charset="0"/>
              </a:rPr>
              <a:t>1.  Render page</a:t>
            </a:r>
          </a:p>
          <a:p>
            <a:pPr>
              <a:lnSpc>
                <a:spcPct val="100000"/>
              </a:lnSpc>
              <a:spcBef>
                <a:spcPct val="0"/>
              </a:spcBef>
              <a:buFontTx/>
              <a:buNone/>
            </a:pPr>
            <a:r>
              <a:rPr lang="en-US" altLang="en-US" sz="1400">
                <a:latin typeface="Comic Sans MS" pitchFamily="66" charset="0"/>
              </a:rPr>
              <a:t>2.  Click on URL</a:t>
            </a:r>
            <a:endParaRPr lang="en-US" altLang="en-US" sz="1600">
              <a:latin typeface="Comic Sans MS" pitchFamily="66" charset="0"/>
            </a:endParaRPr>
          </a:p>
        </p:txBody>
      </p:sp>
      <p:sp>
        <p:nvSpPr>
          <p:cNvPr id="21523" name="Text Box 19"/>
          <p:cNvSpPr txBox="1">
            <a:spLocks noChangeArrowheads="1"/>
          </p:cNvSpPr>
          <p:nvPr/>
        </p:nvSpPr>
        <p:spPr bwMode="auto">
          <a:xfrm>
            <a:off x="6837363" y="2679700"/>
            <a:ext cx="2160587"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100000"/>
              </a:lnSpc>
              <a:spcBef>
                <a:spcPct val="0"/>
              </a:spcBef>
              <a:buFontTx/>
              <a:buNone/>
            </a:pPr>
            <a:r>
              <a:rPr lang="en-US" altLang="en-US" sz="1400" b="1">
                <a:latin typeface="Comic Sans MS" pitchFamily="66" charset="0"/>
              </a:rPr>
              <a:t>Page B cnts</a:t>
            </a:r>
            <a:endParaRPr lang="en-US" altLang="en-US" sz="1400">
              <a:latin typeface="Comic Sans MS" pitchFamily="66" charset="0"/>
            </a:endParaRPr>
          </a:p>
          <a:p>
            <a:pPr>
              <a:lnSpc>
                <a:spcPct val="100000"/>
              </a:lnSpc>
              <a:spcBef>
                <a:spcPct val="0"/>
              </a:spcBef>
              <a:buFontTx/>
              <a:buNone/>
            </a:pPr>
            <a:r>
              <a:rPr lang="en-US" altLang="en-US" sz="1400">
                <a:latin typeface="Comic Sans MS" pitchFamily="66" charset="0"/>
              </a:rPr>
              <a:t>- URLs &amp; Img Src</a:t>
            </a:r>
          </a:p>
          <a:p>
            <a:pPr>
              <a:lnSpc>
                <a:spcPct val="100000"/>
              </a:lnSpc>
              <a:spcBef>
                <a:spcPct val="0"/>
              </a:spcBef>
              <a:buFontTx/>
              <a:buNone/>
            </a:pPr>
            <a:r>
              <a:rPr lang="en-US" altLang="en-US" sz="1400">
                <a:latin typeface="Comic Sans MS" pitchFamily="66" charset="0"/>
              </a:rPr>
              <a:t>- WebBug Img@</a:t>
            </a:r>
          </a:p>
          <a:p>
            <a:pPr>
              <a:lnSpc>
                <a:spcPct val="100000"/>
              </a:lnSpc>
              <a:spcBef>
                <a:spcPct val="0"/>
              </a:spcBef>
              <a:buFontTx/>
              <a:buNone/>
            </a:pPr>
            <a:r>
              <a:rPr lang="en-US" altLang="en-US" sz="1400">
                <a:latin typeface="Comic Sans MS" pitchFamily="66" charset="0"/>
              </a:rPr>
              <a:t>   WBS. TRKSTRM.COM</a:t>
            </a:r>
            <a:endParaRPr lang="en-US" altLang="en-US" sz="1600">
              <a:latin typeface="Comic Sans MS" pitchFamily="66" charset="0"/>
            </a:endParaRPr>
          </a:p>
        </p:txBody>
      </p:sp>
      <p:sp>
        <p:nvSpPr>
          <p:cNvPr id="21524" name="Text Box 20"/>
          <p:cNvSpPr txBox="1">
            <a:spLocks noChangeArrowheads="1"/>
          </p:cNvSpPr>
          <p:nvPr/>
        </p:nvSpPr>
        <p:spPr bwMode="auto">
          <a:xfrm>
            <a:off x="6677025" y="5326063"/>
            <a:ext cx="21082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100000"/>
              </a:lnSpc>
              <a:spcBef>
                <a:spcPct val="0"/>
              </a:spcBef>
              <a:buFontTx/>
              <a:buNone/>
            </a:pPr>
            <a:r>
              <a:rPr lang="en-US" altLang="en-US" sz="1600">
                <a:latin typeface="Comic Sans MS" pitchFamily="66" charset="0"/>
              </a:rPr>
              <a:t>Page A cnts</a:t>
            </a:r>
          </a:p>
          <a:p>
            <a:pPr>
              <a:lnSpc>
                <a:spcPct val="100000"/>
              </a:lnSpc>
              <a:spcBef>
                <a:spcPct val="0"/>
              </a:spcBef>
              <a:buFontTx/>
              <a:buNone/>
            </a:pPr>
            <a:r>
              <a:rPr lang="en-US" altLang="en-US" sz="1400">
                <a:latin typeface="Comic Sans MS" pitchFamily="66" charset="0"/>
              </a:rPr>
              <a:t>- URLs &amp; Img Src</a:t>
            </a:r>
          </a:p>
          <a:p>
            <a:pPr>
              <a:lnSpc>
                <a:spcPct val="100000"/>
              </a:lnSpc>
              <a:spcBef>
                <a:spcPct val="0"/>
              </a:spcBef>
              <a:buFontTx/>
              <a:buNone/>
            </a:pPr>
            <a:r>
              <a:rPr lang="en-US" altLang="en-US" sz="1400">
                <a:latin typeface="Comic Sans MS" pitchFamily="66" charset="0"/>
              </a:rPr>
              <a:t>- WebBug Img @</a:t>
            </a:r>
          </a:p>
          <a:p>
            <a:pPr>
              <a:lnSpc>
                <a:spcPct val="100000"/>
              </a:lnSpc>
              <a:spcBef>
                <a:spcPct val="0"/>
              </a:spcBef>
              <a:buFontTx/>
              <a:buNone/>
            </a:pPr>
            <a:r>
              <a:rPr lang="en-US" altLang="en-US" sz="1400">
                <a:latin typeface="Comic Sans MS" pitchFamily="66" charset="0"/>
              </a:rPr>
              <a:t>  WBS. TRKSTRM.COM</a:t>
            </a:r>
          </a:p>
        </p:txBody>
      </p:sp>
      <p:sp>
        <p:nvSpPr>
          <p:cNvPr id="21525" name="Text Box 21"/>
          <p:cNvSpPr txBox="1">
            <a:spLocks noChangeArrowheads="1"/>
          </p:cNvSpPr>
          <p:nvPr/>
        </p:nvSpPr>
        <p:spPr bwMode="auto">
          <a:xfrm>
            <a:off x="1350963" y="2116138"/>
            <a:ext cx="2160587"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100000"/>
              </a:lnSpc>
              <a:spcBef>
                <a:spcPct val="0"/>
              </a:spcBef>
              <a:buFontTx/>
              <a:buNone/>
            </a:pPr>
            <a:r>
              <a:rPr lang="en-US" altLang="en-US" sz="1400" b="1" dirty="0">
                <a:latin typeface="Comic Sans MS" pitchFamily="66" charset="0"/>
              </a:rPr>
              <a:t>Page C </a:t>
            </a:r>
            <a:r>
              <a:rPr lang="en-US" altLang="en-US" sz="1400" b="1" dirty="0" err="1">
                <a:latin typeface="Comic Sans MS" pitchFamily="66" charset="0"/>
              </a:rPr>
              <a:t>cnts</a:t>
            </a:r>
            <a:endParaRPr lang="en-US" altLang="en-US" sz="1400" dirty="0">
              <a:latin typeface="Comic Sans MS" pitchFamily="66" charset="0"/>
            </a:endParaRPr>
          </a:p>
          <a:p>
            <a:pPr>
              <a:lnSpc>
                <a:spcPct val="100000"/>
              </a:lnSpc>
              <a:spcBef>
                <a:spcPct val="0"/>
              </a:spcBef>
              <a:buFontTx/>
              <a:buNone/>
            </a:pPr>
            <a:r>
              <a:rPr lang="en-US" altLang="en-US" sz="1400" dirty="0">
                <a:latin typeface="Comic Sans MS" pitchFamily="66" charset="0"/>
              </a:rPr>
              <a:t>- URLs &amp; </a:t>
            </a:r>
            <a:r>
              <a:rPr lang="en-US" altLang="en-US" sz="1400" dirty="0" err="1">
                <a:latin typeface="Comic Sans MS" pitchFamily="66" charset="0"/>
              </a:rPr>
              <a:t>Img</a:t>
            </a:r>
            <a:r>
              <a:rPr lang="en-US" altLang="en-US" sz="1400" dirty="0">
                <a:latin typeface="Comic Sans MS" pitchFamily="66" charset="0"/>
              </a:rPr>
              <a:t> </a:t>
            </a:r>
            <a:r>
              <a:rPr lang="en-US" altLang="en-US" sz="1400" dirty="0" err="1">
                <a:latin typeface="Comic Sans MS" pitchFamily="66" charset="0"/>
              </a:rPr>
              <a:t>Src</a:t>
            </a:r>
            <a:endParaRPr lang="en-US" altLang="en-US" sz="1400" dirty="0">
              <a:latin typeface="Comic Sans MS" pitchFamily="66" charset="0"/>
            </a:endParaRPr>
          </a:p>
          <a:p>
            <a:pPr>
              <a:lnSpc>
                <a:spcPct val="100000"/>
              </a:lnSpc>
              <a:spcBef>
                <a:spcPct val="0"/>
              </a:spcBef>
              <a:buFontTx/>
              <a:buNone/>
            </a:pPr>
            <a:r>
              <a:rPr lang="en-US" altLang="en-US" sz="1400" dirty="0">
                <a:latin typeface="Comic Sans MS" pitchFamily="66" charset="0"/>
              </a:rPr>
              <a:t>- </a:t>
            </a:r>
            <a:r>
              <a:rPr lang="en-US" altLang="en-US" sz="1400" dirty="0" err="1">
                <a:latin typeface="Comic Sans MS" pitchFamily="66" charset="0"/>
              </a:rPr>
              <a:t>WebBug</a:t>
            </a:r>
            <a:r>
              <a:rPr lang="en-US" altLang="en-US" sz="1400" dirty="0">
                <a:latin typeface="Comic Sans MS" pitchFamily="66" charset="0"/>
              </a:rPr>
              <a:t> </a:t>
            </a:r>
            <a:r>
              <a:rPr lang="en-US" altLang="en-US" sz="1400" dirty="0" err="1">
                <a:latin typeface="Comic Sans MS" pitchFamily="66" charset="0"/>
              </a:rPr>
              <a:t>Img</a:t>
            </a:r>
            <a:r>
              <a:rPr lang="en-US" altLang="en-US" sz="1400" dirty="0">
                <a:latin typeface="Comic Sans MS" pitchFamily="66" charset="0"/>
              </a:rPr>
              <a:t>@</a:t>
            </a:r>
          </a:p>
          <a:p>
            <a:pPr>
              <a:lnSpc>
                <a:spcPct val="100000"/>
              </a:lnSpc>
              <a:spcBef>
                <a:spcPct val="0"/>
              </a:spcBef>
              <a:buFontTx/>
              <a:buNone/>
            </a:pPr>
            <a:r>
              <a:rPr lang="en-US" altLang="en-US" sz="1400" dirty="0">
                <a:latin typeface="Comic Sans MS" pitchFamily="66" charset="0"/>
              </a:rPr>
              <a:t>   WBS. TRKSTRM.COM</a:t>
            </a:r>
          </a:p>
        </p:txBody>
      </p:sp>
      <p:grpSp>
        <p:nvGrpSpPr>
          <p:cNvPr id="7" name="Group 22"/>
          <p:cNvGrpSpPr>
            <a:grpSpLocks/>
          </p:cNvGrpSpPr>
          <p:nvPr/>
        </p:nvGrpSpPr>
        <p:grpSpPr bwMode="auto">
          <a:xfrm>
            <a:off x="5072063" y="1676400"/>
            <a:ext cx="1582737" cy="1981200"/>
            <a:chOff x="3195" y="1056"/>
            <a:chExt cx="997" cy="1248"/>
          </a:xfrm>
        </p:grpSpPr>
        <p:sp>
          <p:nvSpPr>
            <p:cNvPr id="10277" name="Freeform 23"/>
            <p:cNvSpPr>
              <a:spLocks/>
            </p:cNvSpPr>
            <p:nvPr/>
          </p:nvSpPr>
          <p:spPr bwMode="auto">
            <a:xfrm>
              <a:off x="3256" y="1056"/>
              <a:ext cx="680" cy="1248"/>
            </a:xfrm>
            <a:custGeom>
              <a:avLst/>
              <a:gdLst>
                <a:gd name="T0" fmla="*/ 56 w 680"/>
                <a:gd name="T1" fmla="*/ 1248 h 1248"/>
                <a:gd name="T2" fmla="*/ 104 w 680"/>
                <a:gd name="T3" fmla="*/ 432 h 1248"/>
                <a:gd name="T4" fmla="*/ 680 w 680"/>
                <a:gd name="T5" fmla="*/ 0 h 1248"/>
                <a:gd name="T6" fmla="*/ 0 60000 65536"/>
                <a:gd name="T7" fmla="*/ 0 60000 65536"/>
                <a:gd name="T8" fmla="*/ 0 60000 65536"/>
                <a:gd name="T9" fmla="*/ 0 w 680"/>
                <a:gd name="T10" fmla="*/ 0 h 1248"/>
                <a:gd name="T11" fmla="*/ 680 w 680"/>
                <a:gd name="T12" fmla="*/ 1248 h 1248"/>
              </a:gdLst>
              <a:ahLst/>
              <a:cxnLst>
                <a:cxn ang="T6">
                  <a:pos x="T0" y="T1"/>
                </a:cxn>
                <a:cxn ang="T7">
                  <a:pos x="T2" y="T3"/>
                </a:cxn>
                <a:cxn ang="T8">
                  <a:pos x="T4" y="T5"/>
                </a:cxn>
              </a:cxnLst>
              <a:rect l="T9" t="T10" r="T11" b="T12"/>
              <a:pathLst>
                <a:path w="680" h="1248">
                  <a:moveTo>
                    <a:pt x="56" y="1248"/>
                  </a:moveTo>
                  <a:cubicBezTo>
                    <a:pt x="28" y="944"/>
                    <a:pt x="0" y="640"/>
                    <a:pt x="104" y="432"/>
                  </a:cubicBezTo>
                  <a:cubicBezTo>
                    <a:pt x="208" y="224"/>
                    <a:pt x="584" y="72"/>
                    <a:pt x="680" y="0"/>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78" name="Text Box 24"/>
            <p:cNvSpPr txBox="1">
              <a:spLocks noChangeArrowheads="1"/>
            </p:cNvSpPr>
            <p:nvPr/>
          </p:nvSpPr>
          <p:spPr bwMode="auto">
            <a:xfrm rot="-39937">
              <a:off x="3195" y="1136"/>
              <a:ext cx="99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100000"/>
                </a:lnSpc>
                <a:spcBef>
                  <a:spcPct val="0"/>
                </a:spcBef>
                <a:buFontTx/>
                <a:buNone/>
              </a:pPr>
              <a:r>
                <a:rPr lang="en-US" altLang="en-US" sz="1400" b="1">
                  <a:latin typeface="Comic Sans MS" pitchFamily="66" charset="0"/>
                </a:rPr>
                <a:t>Req</a:t>
              </a:r>
              <a:r>
                <a:rPr lang="en-US" altLang="en-US" sz="1600">
                  <a:latin typeface="Comic Sans MS" pitchFamily="66" charset="0"/>
                </a:rPr>
                <a:t>: </a:t>
              </a:r>
            </a:p>
            <a:p>
              <a:pPr>
                <a:lnSpc>
                  <a:spcPct val="100000"/>
                </a:lnSpc>
                <a:spcBef>
                  <a:spcPct val="0"/>
                </a:spcBef>
                <a:buFontTx/>
                <a:buNone/>
              </a:pPr>
              <a:r>
                <a:rPr lang="en-US" altLang="en-US" sz="1400">
                  <a:latin typeface="Comic Sans MS" pitchFamily="66" charset="0"/>
                </a:rPr>
                <a:t>       Page</a:t>
              </a:r>
              <a:r>
                <a:rPr lang="en-US" altLang="en-US" sz="1600">
                  <a:latin typeface="Comic Sans MS" pitchFamily="66" charset="0"/>
                </a:rPr>
                <a:t>_</a:t>
              </a:r>
              <a:r>
                <a:rPr lang="en-US" altLang="en-US" sz="1400">
                  <a:latin typeface="Comic Sans MS" pitchFamily="66" charset="0"/>
                </a:rPr>
                <a:t>B.html</a:t>
              </a:r>
              <a:endParaRPr lang="en-US" altLang="en-US" sz="1600">
                <a:latin typeface="Comic Sans MS" pitchFamily="66" charset="0"/>
              </a:endParaRPr>
            </a:p>
          </p:txBody>
        </p:sp>
      </p:grpSp>
      <p:grpSp>
        <p:nvGrpSpPr>
          <p:cNvPr id="8" name="Group 25"/>
          <p:cNvGrpSpPr>
            <a:grpSpLocks/>
          </p:cNvGrpSpPr>
          <p:nvPr/>
        </p:nvGrpSpPr>
        <p:grpSpPr bwMode="auto">
          <a:xfrm>
            <a:off x="5715000" y="3733800"/>
            <a:ext cx="1958975" cy="347663"/>
            <a:chOff x="3600" y="2352"/>
            <a:chExt cx="1234" cy="219"/>
          </a:xfrm>
        </p:grpSpPr>
        <p:sp>
          <p:nvSpPr>
            <p:cNvPr id="10275" name="Freeform 26"/>
            <p:cNvSpPr>
              <a:spLocks/>
            </p:cNvSpPr>
            <p:nvPr/>
          </p:nvSpPr>
          <p:spPr bwMode="auto">
            <a:xfrm>
              <a:off x="3600" y="2352"/>
              <a:ext cx="1234" cy="126"/>
            </a:xfrm>
            <a:custGeom>
              <a:avLst/>
              <a:gdLst>
                <a:gd name="T0" fmla="*/ 0 w 1104"/>
                <a:gd name="T1" fmla="*/ 0 h 448"/>
                <a:gd name="T2" fmla="*/ 1124 w 1104"/>
                <a:gd name="T3" fmla="*/ 0 h 448"/>
                <a:gd name="T4" fmla="*/ 2152 w 1104"/>
                <a:gd name="T5" fmla="*/ 0 h 448"/>
                <a:gd name="T6" fmla="*/ 0 60000 65536"/>
                <a:gd name="T7" fmla="*/ 0 60000 65536"/>
                <a:gd name="T8" fmla="*/ 0 60000 65536"/>
                <a:gd name="T9" fmla="*/ 0 w 1104"/>
                <a:gd name="T10" fmla="*/ 0 h 448"/>
                <a:gd name="T11" fmla="*/ 1104 w 1104"/>
                <a:gd name="T12" fmla="*/ 448 h 448"/>
              </a:gdLst>
              <a:ahLst/>
              <a:cxnLst>
                <a:cxn ang="T6">
                  <a:pos x="T0" y="T1"/>
                </a:cxn>
                <a:cxn ang="T7">
                  <a:pos x="T2" y="T3"/>
                </a:cxn>
                <a:cxn ang="T8">
                  <a:pos x="T4" y="T5"/>
                </a:cxn>
              </a:cxnLst>
              <a:rect l="T9" t="T10" r="T11" b="T12"/>
              <a:pathLst>
                <a:path w="1104" h="448">
                  <a:moveTo>
                    <a:pt x="0" y="448"/>
                  </a:moveTo>
                  <a:cubicBezTo>
                    <a:pt x="196" y="240"/>
                    <a:pt x="392" y="32"/>
                    <a:pt x="576" y="16"/>
                  </a:cubicBezTo>
                  <a:cubicBezTo>
                    <a:pt x="760" y="0"/>
                    <a:pt x="1016" y="296"/>
                    <a:pt x="1104" y="352"/>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76" name="Text Box 27"/>
            <p:cNvSpPr txBox="1">
              <a:spLocks noChangeArrowheads="1"/>
            </p:cNvSpPr>
            <p:nvPr/>
          </p:nvSpPr>
          <p:spPr bwMode="auto">
            <a:xfrm>
              <a:off x="3780" y="2379"/>
              <a:ext cx="104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100000"/>
                </a:lnSpc>
                <a:spcBef>
                  <a:spcPct val="0"/>
                </a:spcBef>
                <a:buFontTx/>
                <a:buNone/>
              </a:pPr>
              <a:r>
                <a:rPr lang="en-US" altLang="en-US" sz="1400" b="1">
                  <a:latin typeface="Comic Sans MS" pitchFamily="66" charset="0"/>
                </a:rPr>
                <a:t>Req:</a:t>
              </a:r>
              <a:r>
                <a:rPr lang="en-US" altLang="en-US" sz="1400">
                  <a:latin typeface="Comic Sans MS" pitchFamily="66" charset="0"/>
                </a:rPr>
                <a:t> Page_A.html</a:t>
              </a:r>
            </a:p>
          </p:txBody>
        </p:sp>
      </p:grpSp>
      <p:grpSp>
        <p:nvGrpSpPr>
          <p:cNvPr id="9" name="Group 28"/>
          <p:cNvGrpSpPr>
            <a:grpSpLocks/>
          </p:cNvGrpSpPr>
          <p:nvPr/>
        </p:nvGrpSpPr>
        <p:grpSpPr bwMode="auto">
          <a:xfrm>
            <a:off x="5489575" y="4319588"/>
            <a:ext cx="2351088" cy="530225"/>
            <a:chOff x="3458" y="2721"/>
            <a:chExt cx="1481" cy="334"/>
          </a:xfrm>
        </p:grpSpPr>
        <p:cxnSp>
          <p:nvCxnSpPr>
            <p:cNvPr id="10273" name="AutoShape 29"/>
            <p:cNvCxnSpPr>
              <a:cxnSpLocks noChangeShapeType="1"/>
              <a:stCxn id="10287" idx="5"/>
              <a:endCxn id="10279" idx="3"/>
            </p:cNvCxnSpPr>
            <p:nvPr/>
          </p:nvCxnSpPr>
          <p:spPr bwMode="auto">
            <a:xfrm rot="5400000" flipH="1" flipV="1">
              <a:off x="4083" y="2096"/>
              <a:ext cx="232" cy="1481"/>
            </a:xfrm>
            <a:prstGeom prst="curvedConnector3">
              <a:avLst>
                <a:gd name="adj1" fmla="val -11336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10274" name="Text Box 30"/>
            <p:cNvSpPr txBox="1">
              <a:spLocks noChangeArrowheads="1"/>
            </p:cNvSpPr>
            <p:nvPr/>
          </p:nvSpPr>
          <p:spPr bwMode="auto">
            <a:xfrm>
              <a:off x="3632" y="2863"/>
              <a:ext cx="102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100000"/>
                </a:lnSpc>
                <a:spcBef>
                  <a:spcPct val="0"/>
                </a:spcBef>
                <a:buFontTx/>
                <a:buNone/>
              </a:pPr>
              <a:r>
                <a:rPr lang="en-US" altLang="en-US" sz="1400" b="1">
                  <a:latin typeface="Comic Sans MS" pitchFamily="66" charset="0"/>
                </a:rPr>
                <a:t>Res</a:t>
              </a:r>
              <a:r>
                <a:rPr lang="en-US" altLang="en-US" sz="1400">
                  <a:latin typeface="Comic Sans MS" pitchFamily="66" charset="0"/>
                </a:rPr>
                <a:t>: Page_A.html</a:t>
              </a:r>
            </a:p>
          </p:txBody>
        </p:sp>
      </p:grpSp>
      <p:grpSp>
        <p:nvGrpSpPr>
          <p:cNvPr id="10" name="Group 31"/>
          <p:cNvGrpSpPr>
            <a:grpSpLocks/>
          </p:cNvGrpSpPr>
          <p:nvPr/>
        </p:nvGrpSpPr>
        <p:grpSpPr bwMode="auto">
          <a:xfrm>
            <a:off x="1509713" y="3225800"/>
            <a:ext cx="2525712" cy="1231900"/>
            <a:chOff x="951" y="2032"/>
            <a:chExt cx="1591" cy="776"/>
          </a:xfrm>
        </p:grpSpPr>
        <p:cxnSp>
          <p:nvCxnSpPr>
            <p:cNvPr id="10271" name="AutoShape 32"/>
            <p:cNvCxnSpPr>
              <a:cxnSpLocks noChangeShapeType="1"/>
              <a:stCxn id="10287" idx="1"/>
              <a:endCxn id="10281" idx="7"/>
            </p:cNvCxnSpPr>
            <p:nvPr/>
          </p:nvCxnSpPr>
          <p:spPr bwMode="auto">
            <a:xfrm rot="-5400000" flipH="1" flipV="1">
              <a:off x="1727" y="1599"/>
              <a:ext cx="40" cy="1591"/>
            </a:xfrm>
            <a:prstGeom prst="curvedConnector3">
              <a:avLst>
                <a:gd name="adj1" fmla="val -397505"/>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272" name="Text Box 33"/>
            <p:cNvSpPr txBox="1">
              <a:spLocks noChangeArrowheads="1"/>
            </p:cNvSpPr>
            <p:nvPr/>
          </p:nvSpPr>
          <p:spPr bwMode="auto">
            <a:xfrm>
              <a:off x="1209" y="2032"/>
              <a:ext cx="1209"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100000"/>
                </a:lnSpc>
                <a:spcBef>
                  <a:spcPct val="0"/>
                </a:spcBef>
                <a:buFontTx/>
                <a:buNone/>
              </a:pPr>
              <a:r>
                <a:rPr lang="en-US" altLang="en-US" sz="1400" dirty="0">
                  <a:latin typeface="Comic Sans MS" pitchFamily="66" charset="0"/>
                </a:rPr>
                <a:t>          </a:t>
              </a:r>
              <a:r>
                <a:rPr lang="en-US" altLang="en-US" sz="1400" b="1" dirty="0" err="1">
                  <a:latin typeface="Comic Sans MS" pitchFamily="66" charset="0"/>
                </a:rPr>
                <a:t>Req</a:t>
              </a:r>
              <a:r>
                <a:rPr lang="en-US" altLang="en-US" sz="1400" b="1" dirty="0">
                  <a:latin typeface="Comic Sans MS" pitchFamily="66" charset="0"/>
                </a:rPr>
                <a:t>:</a:t>
              </a:r>
              <a:endParaRPr lang="en-US" altLang="en-US" sz="1400" dirty="0">
                <a:latin typeface="Comic Sans MS" pitchFamily="66" charset="0"/>
              </a:endParaRPr>
            </a:p>
            <a:p>
              <a:pPr>
                <a:lnSpc>
                  <a:spcPct val="100000"/>
                </a:lnSpc>
                <a:spcBef>
                  <a:spcPct val="0"/>
                </a:spcBef>
                <a:buFontTx/>
                <a:buNone/>
              </a:pPr>
              <a:endParaRPr lang="en-US" altLang="en-US" sz="500" dirty="0">
                <a:latin typeface="Comic Sans MS" pitchFamily="66" charset="0"/>
              </a:endParaRPr>
            </a:p>
            <a:p>
              <a:pPr>
                <a:lnSpc>
                  <a:spcPct val="100000"/>
                </a:lnSpc>
                <a:spcBef>
                  <a:spcPct val="0"/>
                </a:spcBef>
                <a:buFontTx/>
                <a:buNone/>
              </a:pPr>
              <a:r>
                <a:rPr lang="en-US" altLang="en-US" sz="1400" dirty="0">
                  <a:latin typeface="Comic Sans MS" pitchFamily="66" charset="0"/>
                </a:rPr>
                <a:t>  </a:t>
              </a:r>
              <a:r>
                <a:rPr lang="en-US" altLang="en-US" sz="1400" dirty="0" err="1">
                  <a:latin typeface="Comic Sans MS" pitchFamily="66" charset="0"/>
                </a:rPr>
                <a:t>WebBug</a:t>
              </a:r>
              <a:r>
                <a:rPr lang="en-US" altLang="en-US" sz="1400" dirty="0">
                  <a:latin typeface="Comic Sans MS" pitchFamily="66" charset="0"/>
                </a:rPr>
                <a:t> IMG</a:t>
              </a:r>
            </a:p>
            <a:p>
              <a:pPr>
                <a:lnSpc>
                  <a:spcPct val="100000"/>
                </a:lnSpc>
                <a:spcBef>
                  <a:spcPct val="0"/>
                </a:spcBef>
                <a:buFontTx/>
                <a:buNone/>
              </a:pPr>
              <a:r>
                <a:rPr lang="en-US" altLang="en-US" sz="1400" dirty="0">
                  <a:latin typeface="Comic Sans MS" pitchFamily="66" charset="0"/>
                </a:rPr>
                <a:t>-</a:t>
              </a:r>
              <a:r>
                <a:rPr lang="en-US" altLang="en-US" sz="1400" dirty="0" err="1">
                  <a:latin typeface="Comic Sans MS" pitchFamily="66" charset="0"/>
                </a:rPr>
                <a:t>Referer</a:t>
              </a:r>
              <a:r>
                <a:rPr lang="en-US" altLang="en-US" sz="1400" dirty="0">
                  <a:latin typeface="Comic Sans MS" pitchFamily="66" charset="0"/>
                </a:rPr>
                <a:t> Header</a:t>
              </a:r>
            </a:p>
            <a:p>
              <a:pPr>
                <a:lnSpc>
                  <a:spcPct val="100000"/>
                </a:lnSpc>
                <a:spcBef>
                  <a:spcPct val="0"/>
                </a:spcBef>
                <a:buFontTx/>
                <a:buNone/>
              </a:pPr>
              <a:r>
                <a:rPr lang="en-US" altLang="en-US" sz="1400" dirty="0">
                  <a:latin typeface="Comic Sans MS" pitchFamily="66" charset="0"/>
                </a:rPr>
                <a:t>- Any cookie for</a:t>
              </a:r>
            </a:p>
            <a:p>
              <a:pPr>
                <a:lnSpc>
                  <a:spcPct val="100000"/>
                </a:lnSpc>
                <a:spcBef>
                  <a:spcPct val="0"/>
                </a:spcBef>
                <a:buFontTx/>
                <a:buNone/>
              </a:pPr>
              <a:r>
                <a:rPr lang="en-US" altLang="en-US" sz="1400" dirty="0">
                  <a:latin typeface="Comic Sans MS" pitchFamily="66" charset="0"/>
                </a:rPr>
                <a:t>   TRKSTRM.com</a:t>
              </a:r>
            </a:p>
          </p:txBody>
        </p:sp>
      </p:grpSp>
      <p:grpSp>
        <p:nvGrpSpPr>
          <p:cNvPr id="11" name="Group 34"/>
          <p:cNvGrpSpPr>
            <a:grpSpLocks/>
          </p:cNvGrpSpPr>
          <p:nvPr/>
        </p:nvGrpSpPr>
        <p:grpSpPr bwMode="auto">
          <a:xfrm>
            <a:off x="1509713" y="4319588"/>
            <a:ext cx="2525712" cy="1865312"/>
            <a:chOff x="951" y="2721"/>
            <a:chExt cx="1591" cy="1175"/>
          </a:xfrm>
        </p:grpSpPr>
        <p:cxnSp>
          <p:nvCxnSpPr>
            <p:cNvPr id="10269" name="AutoShape 35"/>
            <p:cNvCxnSpPr>
              <a:cxnSpLocks noChangeShapeType="1"/>
            </p:cNvCxnSpPr>
            <p:nvPr/>
          </p:nvCxnSpPr>
          <p:spPr bwMode="auto">
            <a:xfrm rot="16200000" flipH="1">
              <a:off x="1631" y="2041"/>
              <a:ext cx="232" cy="1591"/>
            </a:xfrm>
            <a:prstGeom prst="curvedConnector3">
              <a:avLst>
                <a:gd name="adj1" fmla="val 21336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270" name="Text Box 36"/>
            <p:cNvSpPr txBox="1">
              <a:spLocks noChangeArrowheads="1"/>
            </p:cNvSpPr>
            <p:nvPr/>
          </p:nvSpPr>
          <p:spPr bwMode="auto">
            <a:xfrm>
              <a:off x="1327" y="3254"/>
              <a:ext cx="1205"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100000"/>
                </a:lnSpc>
                <a:spcBef>
                  <a:spcPct val="0"/>
                </a:spcBef>
                <a:buFontTx/>
                <a:buNone/>
              </a:pPr>
              <a:r>
                <a:rPr lang="en-US" altLang="en-US" sz="1400">
                  <a:latin typeface="Comic Sans MS" pitchFamily="66" charset="0"/>
                </a:rPr>
                <a:t>          </a:t>
              </a:r>
              <a:r>
                <a:rPr lang="en-US" altLang="en-US" sz="1400" b="1">
                  <a:latin typeface="Comic Sans MS" pitchFamily="66" charset="0"/>
                </a:rPr>
                <a:t>Res:</a:t>
              </a:r>
              <a:endParaRPr lang="en-US" altLang="en-US" sz="1400">
                <a:latin typeface="Comic Sans MS" pitchFamily="66" charset="0"/>
              </a:endParaRPr>
            </a:p>
            <a:p>
              <a:pPr>
                <a:lnSpc>
                  <a:spcPct val="100000"/>
                </a:lnSpc>
                <a:spcBef>
                  <a:spcPct val="0"/>
                </a:spcBef>
                <a:buFontTx/>
                <a:buNone/>
              </a:pPr>
              <a:endParaRPr lang="en-US" altLang="en-US" sz="500">
                <a:latin typeface="Comic Sans MS" pitchFamily="66" charset="0"/>
              </a:endParaRPr>
            </a:p>
            <a:p>
              <a:pPr>
                <a:lnSpc>
                  <a:spcPct val="100000"/>
                </a:lnSpc>
                <a:spcBef>
                  <a:spcPct val="0"/>
                </a:spcBef>
                <a:buFontTx/>
                <a:buNone/>
              </a:pPr>
              <a:r>
                <a:rPr lang="en-US" altLang="en-US" sz="1400">
                  <a:latin typeface="Comic Sans MS" pitchFamily="66" charset="0"/>
                </a:rPr>
                <a:t> WebBug Img</a:t>
              </a:r>
            </a:p>
            <a:p>
              <a:pPr>
                <a:lnSpc>
                  <a:spcPct val="100000"/>
                </a:lnSpc>
                <a:spcBef>
                  <a:spcPct val="0"/>
                </a:spcBef>
                <a:buFontTx/>
                <a:buNone/>
              </a:pPr>
              <a:r>
                <a:rPr lang="en-US" altLang="en-US" sz="1400">
                  <a:latin typeface="Comic Sans MS" pitchFamily="66" charset="0"/>
                </a:rPr>
                <a:t>-Cookie to client</a:t>
              </a:r>
            </a:p>
            <a:p>
              <a:pPr>
                <a:lnSpc>
                  <a:spcPct val="100000"/>
                </a:lnSpc>
                <a:spcBef>
                  <a:spcPct val="0"/>
                </a:spcBef>
                <a:buFontTx/>
                <a:buNone/>
              </a:pPr>
              <a:r>
                <a:rPr lang="en-US" altLang="en-US" sz="1400">
                  <a:latin typeface="Comic Sans MS" pitchFamily="66" charset="0"/>
                </a:rPr>
                <a:t>  Browser on 1st Req.</a:t>
              </a:r>
            </a:p>
          </p:txBody>
        </p:sp>
      </p:grpSp>
      <p:grpSp>
        <p:nvGrpSpPr>
          <p:cNvPr id="12" name="Group 37"/>
          <p:cNvGrpSpPr>
            <a:grpSpLocks/>
          </p:cNvGrpSpPr>
          <p:nvPr/>
        </p:nvGrpSpPr>
        <p:grpSpPr bwMode="auto">
          <a:xfrm>
            <a:off x="5562600" y="1752600"/>
            <a:ext cx="2444750" cy="1981200"/>
            <a:chOff x="3504" y="1104"/>
            <a:chExt cx="1540" cy="1248"/>
          </a:xfrm>
        </p:grpSpPr>
        <p:sp>
          <p:nvSpPr>
            <p:cNvPr id="10267" name="Freeform 38"/>
            <p:cNvSpPr>
              <a:spLocks/>
            </p:cNvSpPr>
            <p:nvPr/>
          </p:nvSpPr>
          <p:spPr bwMode="auto">
            <a:xfrm>
              <a:off x="3504" y="1104"/>
              <a:ext cx="896" cy="1248"/>
            </a:xfrm>
            <a:custGeom>
              <a:avLst/>
              <a:gdLst>
                <a:gd name="T0" fmla="*/ 768 w 896"/>
                <a:gd name="T1" fmla="*/ 0 h 1248"/>
                <a:gd name="T2" fmla="*/ 768 w 896"/>
                <a:gd name="T3" fmla="*/ 624 h 1248"/>
                <a:gd name="T4" fmla="*/ 0 w 896"/>
                <a:gd name="T5" fmla="*/ 1248 h 1248"/>
                <a:gd name="T6" fmla="*/ 0 60000 65536"/>
                <a:gd name="T7" fmla="*/ 0 60000 65536"/>
                <a:gd name="T8" fmla="*/ 0 60000 65536"/>
                <a:gd name="T9" fmla="*/ 0 w 896"/>
                <a:gd name="T10" fmla="*/ 0 h 1248"/>
                <a:gd name="T11" fmla="*/ 896 w 896"/>
                <a:gd name="T12" fmla="*/ 1248 h 1248"/>
              </a:gdLst>
              <a:ahLst/>
              <a:cxnLst>
                <a:cxn ang="T6">
                  <a:pos x="T0" y="T1"/>
                </a:cxn>
                <a:cxn ang="T7">
                  <a:pos x="T2" y="T3"/>
                </a:cxn>
                <a:cxn ang="T8">
                  <a:pos x="T4" y="T5"/>
                </a:cxn>
              </a:cxnLst>
              <a:rect l="T9" t="T10" r="T11" b="T12"/>
              <a:pathLst>
                <a:path w="896" h="1248">
                  <a:moveTo>
                    <a:pt x="768" y="0"/>
                  </a:moveTo>
                  <a:cubicBezTo>
                    <a:pt x="832" y="208"/>
                    <a:pt x="896" y="416"/>
                    <a:pt x="768" y="624"/>
                  </a:cubicBezTo>
                  <a:cubicBezTo>
                    <a:pt x="640" y="832"/>
                    <a:pt x="128" y="1144"/>
                    <a:pt x="0" y="124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68" name="Text Box 39"/>
            <p:cNvSpPr txBox="1">
              <a:spLocks noChangeArrowheads="1"/>
            </p:cNvSpPr>
            <p:nvPr/>
          </p:nvSpPr>
          <p:spPr bwMode="auto">
            <a:xfrm rot="-39937">
              <a:off x="4032" y="1492"/>
              <a:ext cx="101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100000"/>
                </a:lnSpc>
                <a:spcBef>
                  <a:spcPct val="0"/>
                </a:spcBef>
                <a:buFontTx/>
                <a:buNone/>
              </a:pPr>
              <a:r>
                <a:rPr lang="en-US" altLang="en-US" sz="1400" b="1">
                  <a:latin typeface="Comic Sans MS" pitchFamily="66" charset="0"/>
                </a:rPr>
                <a:t>Res</a:t>
              </a:r>
              <a:r>
                <a:rPr lang="en-US" altLang="en-US" sz="1400">
                  <a:latin typeface="Comic Sans MS" pitchFamily="66" charset="0"/>
                </a:rPr>
                <a:t>: Page_B.html</a:t>
              </a:r>
            </a:p>
          </p:txBody>
        </p:sp>
      </p:grpSp>
      <p:grpSp>
        <p:nvGrpSpPr>
          <p:cNvPr id="13" name="Group 40"/>
          <p:cNvGrpSpPr>
            <a:grpSpLocks/>
          </p:cNvGrpSpPr>
          <p:nvPr/>
        </p:nvGrpSpPr>
        <p:grpSpPr bwMode="auto">
          <a:xfrm>
            <a:off x="1851025" y="1752600"/>
            <a:ext cx="2492375" cy="1828800"/>
            <a:chOff x="1166" y="1104"/>
            <a:chExt cx="1570" cy="1152"/>
          </a:xfrm>
        </p:grpSpPr>
        <p:sp>
          <p:nvSpPr>
            <p:cNvPr id="10265" name="Freeform 41"/>
            <p:cNvSpPr>
              <a:spLocks/>
            </p:cNvSpPr>
            <p:nvPr/>
          </p:nvSpPr>
          <p:spPr bwMode="auto">
            <a:xfrm>
              <a:off x="2112" y="1104"/>
              <a:ext cx="624" cy="1152"/>
            </a:xfrm>
            <a:custGeom>
              <a:avLst/>
              <a:gdLst>
                <a:gd name="T0" fmla="*/ 163 w 816"/>
                <a:gd name="T1" fmla="*/ 1152 h 1152"/>
                <a:gd name="T2" fmla="*/ 38 w 816"/>
                <a:gd name="T3" fmla="*/ 816 h 1152"/>
                <a:gd name="T4" fmla="*/ 0 w 816"/>
                <a:gd name="T5" fmla="*/ 0 h 1152"/>
                <a:gd name="T6" fmla="*/ 0 60000 65536"/>
                <a:gd name="T7" fmla="*/ 0 60000 65536"/>
                <a:gd name="T8" fmla="*/ 0 60000 65536"/>
                <a:gd name="T9" fmla="*/ 0 w 816"/>
                <a:gd name="T10" fmla="*/ 0 h 1152"/>
                <a:gd name="T11" fmla="*/ 816 w 816"/>
                <a:gd name="T12" fmla="*/ 1152 h 1152"/>
              </a:gdLst>
              <a:ahLst/>
              <a:cxnLst>
                <a:cxn ang="T6">
                  <a:pos x="T0" y="T1"/>
                </a:cxn>
                <a:cxn ang="T7">
                  <a:pos x="T2" y="T3"/>
                </a:cxn>
                <a:cxn ang="T8">
                  <a:pos x="T4" y="T5"/>
                </a:cxn>
              </a:cxnLst>
              <a:rect l="T9" t="T10" r="T11" b="T12"/>
              <a:pathLst>
                <a:path w="816" h="1152">
                  <a:moveTo>
                    <a:pt x="816" y="1152"/>
                  </a:moveTo>
                  <a:cubicBezTo>
                    <a:pt x="572" y="1080"/>
                    <a:pt x="328" y="1008"/>
                    <a:pt x="192" y="816"/>
                  </a:cubicBezTo>
                  <a:cubicBezTo>
                    <a:pt x="56" y="624"/>
                    <a:pt x="32" y="144"/>
                    <a:pt x="0" y="0"/>
                  </a:cubicBezTo>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66" name="Text Box 42"/>
            <p:cNvSpPr txBox="1">
              <a:spLocks noChangeArrowheads="1"/>
            </p:cNvSpPr>
            <p:nvPr/>
          </p:nvSpPr>
          <p:spPr bwMode="auto">
            <a:xfrm rot="-39937">
              <a:off x="1166" y="1150"/>
              <a:ext cx="102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a:lnSpc>
                  <a:spcPct val="100000"/>
                </a:lnSpc>
                <a:spcBef>
                  <a:spcPct val="0"/>
                </a:spcBef>
                <a:buFontTx/>
                <a:buNone/>
              </a:pPr>
              <a:r>
                <a:rPr lang="en-US" altLang="en-US" sz="1400" b="1">
                  <a:latin typeface="Comic Sans MS" pitchFamily="66" charset="0"/>
                </a:rPr>
                <a:t>Res</a:t>
              </a:r>
              <a:r>
                <a:rPr lang="en-US" altLang="en-US" sz="1600">
                  <a:latin typeface="Comic Sans MS" pitchFamily="66" charset="0"/>
                </a:rPr>
                <a:t>: </a:t>
              </a:r>
              <a:r>
                <a:rPr lang="en-US" altLang="en-US" sz="1400">
                  <a:latin typeface="Comic Sans MS" pitchFamily="66" charset="0"/>
                </a:rPr>
                <a:t>Page</a:t>
              </a:r>
              <a:r>
                <a:rPr lang="en-US" altLang="en-US" sz="1600">
                  <a:latin typeface="Comic Sans MS" pitchFamily="66" charset="0"/>
                </a:rPr>
                <a:t>_</a:t>
              </a:r>
              <a:r>
                <a:rPr lang="en-US" altLang="en-US" sz="1400">
                  <a:latin typeface="Comic Sans MS" pitchFamily="66" charset="0"/>
                </a:rPr>
                <a:t>C.html</a:t>
              </a:r>
              <a:endParaRPr lang="en-US" altLang="en-US" sz="1600">
                <a:latin typeface="Comic Sans MS" pitchFamily="66" charset="0"/>
              </a:endParaRPr>
            </a:p>
          </p:txBody>
        </p:sp>
      </p:grpSp>
      <p:grpSp>
        <p:nvGrpSpPr>
          <p:cNvPr id="14" name="Group 43"/>
          <p:cNvGrpSpPr>
            <a:grpSpLocks/>
          </p:cNvGrpSpPr>
          <p:nvPr/>
        </p:nvGrpSpPr>
        <p:grpSpPr bwMode="auto">
          <a:xfrm>
            <a:off x="3505200" y="2057400"/>
            <a:ext cx="1828800" cy="990600"/>
            <a:chOff x="2208" y="1296"/>
            <a:chExt cx="1152" cy="624"/>
          </a:xfrm>
        </p:grpSpPr>
        <p:sp>
          <p:nvSpPr>
            <p:cNvPr id="10263" name="Freeform 44"/>
            <p:cNvSpPr>
              <a:spLocks/>
            </p:cNvSpPr>
            <p:nvPr/>
          </p:nvSpPr>
          <p:spPr bwMode="auto">
            <a:xfrm rot="18701153" flipH="1">
              <a:off x="2472" y="1032"/>
              <a:ext cx="624" cy="1152"/>
            </a:xfrm>
            <a:custGeom>
              <a:avLst/>
              <a:gdLst>
                <a:gd name="T0" fmla="*/ 163 w 816"/>
                <a:gd name="T1" fmla="*/ 1152 h 1152"/>
                <a:gd name="T2" fmla="*/ 38 w 816"/>
                <a:gd name="T3" fmla="*/ 816 h 1152"/>
                <a:gd name="T4" fmla="*/ 0 w 816"/>
                <a:gd name="T5" fmla="*/ 0 h 1152"/>
                <a:gd name="T6" fmla="*/ 0 60000 65536"/>
                <a:gd name="T7" fmla="*/ 0 60000 65536"/>
                <a:gd name="T8" fmla="*/ 0 60000 65536"/>
                <a:gd name="T9" fmla="*/ 0 w 816"/>
                <a:gd name="T10" fmla="*/ 0 h 1152"/>
                <a:gd name="T11" fmla="*/ 816 w 816"/>
                <a:gd name="T12" fmla="*/ 1152 h 1152"/>
              </a:gdLst>
              <a:ahLst/>
              <a:cxnLst>
                <a:cxn ang="T6">
                  <a:pos x="T0" y="T1"/>
                </a:cxn>
                <a:cxn ang="T7">
                  <a:pos x="T2" y="T3"/>
                </a:cxn>
                <a:cxn ang="T8">
                  <a:pos x="T4" y="T5"/>
                </a:cxn>
              </a:cxnLst>
              <a:rect l="T9" t="T10" r="T11" b="T12"/>
              <a:pathLst>
                <a:path w="816" h="1152">
                  <a:moveTo>
                    <a:pt x="816" y="1152"/>
                  </a:moveTo>
                  <a:cubicBezTo>
                    <a:pt x="572" y="1080"/>
                    <a:pt x="328" y="1008"/>
                    <a:pt x="192" y="816"/>
                  </a:cubicBezTo>
                  <a:cubicBezTo>
                    <a:pt x="56" y="624"/>
                    <a:pt x="32" y="144"/>
                    <a:pt x="0" y="0"/>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64" name="Text Box 45"/>
            <p:cNvSpPr txBox="1">
              <a:spLocks noChangeArrowheads="1"/>
            </p:cNvSpPr>
            <p:nvPr/>
          </p:nvSpPr>
          <p:spPr bwMode="auto">
            <a:xfrm rot="-39937">
              <a:off x="2361" y="1570"/>
              <a:ext cx="75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a:lnSpc>
                  <a:spcPct val="100000"/>
                </a:lnSpc>
                <a:spcBef>
                  <a:spcPct val="0"/>
                </a:spcBef>
                <a:buFontTx/>
                <a:buNone/>
              </a:pPr>
              <a:r>
                <a:rPr lang="en-US" altLang="en-US" sz="1400" b="1">
                  <a:latin typeface="Comic Sans MS" pitchFamily="66" charset="0"/>
                </a:rPr>
                <a:t>Req</a:t>
              </a:r>
              <a:r>
                <a:rPr lang="en-US" altLang="en-US" sz="1400">
                  <a:latin typeface="Comic Sans MS" pitchFamily="66" charset="0"/>
                </a:rPr>
                <a:t>: </a:t>
              </a:r>
            </a:p>
            <a:p>
              <a:pPr algn="r">
                <a:lnSpc>
                  <a:spcPct val="100000"/>
                </a:lnSpc>
                <a:spcBef>
                  <a:spcPct val="0"/>
                </a:spcBef>
                <a:buFontTx/>
                <a:buNone/>
              </a:pPr>
              <a:r>
                <a:rPr lang="en-US" altLang="en-US" sz="1400">
                  <a:latin typeface="Comic Sans MS" pitchFamily="66" charset="0"/>
                </a:rPr>
                <a:t>Page_C.html</a:t>
              </a:r>
            </a:p>
          </p:txBody>
        </p:sp>
      </p:grpSp>
      <p:sp>
        <p:nvSpPr>
          <p:cNvPr id="10262" name="Text Box 47"/>
          <p:cNvSpPr txBox="1">
            <a:spLocks noChangeArrowheads="1"/>
          </p:cNvSpPr>
          <p:nvPr/>
        </p:nvSpPr>
        <p:spPr bwMode="auto">
          <a:xfrm>
            <a:off x="4937125" y="6230938"/>
            <a:ext cx="263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endParaRPr lang="en-US" altLang="en-US" sz="1800"/>
          </a:p>
        </p:txBody>
      </p:sp>
      <p:sp>
        <p:nvSpPr>
          <p:cNvPr id="15" name="TextBox 14"/>
          <p:cNvSpPr txBox="1"/>
          <p:nvPr/>
        </p:nvSpPr>
        <p:spPr>
          <a:xfrm>
            <a:off x="220586" y="6432163"/>
            <a:ext cx="4035528" cy="276999"/>
          </a:xfrm>
          <a:prstGeom prst="rect">
            <a:avLst/>
          </a:prstGeom>
          <a:noFill/>
        </p:spPr>
        <p:txBody>
          <a:bodyPr wrap="none" rtlCol="0">
            <a:spAutoFit/>
          </a:bodyPr>
          <a:lstStyle/>
          <a:p>
            <a:r>
              <a:rPr lang="en-US" sz="1200" b="1" dirty="0" smtClean="0">
                <a:solidFill>
                  <a:schemeClr val="accent6"/>
                </a:solidFill>
              </a:rPr>
              <a:t>Illustration from </a:t>
            </a:r>
            <a:r>
              <a:rPr lang="en-US" altLang="en-US" sz="1200" b="1" dirty="0" smtClean="0">
                <a:solidFill>
                  <a:schemeClr val="accent6"/>
                </a:solidFill>
              </a:rPr>
              <a:t>Robert J. </a:t>
            </a:r>
            <a:r>
              <a:rPr lang="en-US" altLang="en-US" sz="1200" b="1" dirty="0" err="1" smtClean="0">
                <a:solidFill>
                  <a:schemeClr val="accent6"/>
                </a:solidFill>
              </a:rPr>
              <a:t>Boncella</a:t>
            </a:r>
            <a:r>
              <a:rPr lang="en-US" altLang="en-US" sz="1200" b="1" dirty="0" smtClean="0">
                <a:solidFill>
                  <a:schemeClr val="accent6"/>
                </a:solidFill>
              </a:rPr>
              <a:t>, Washburn University</a:t>
            </a:r>
            <a:endParaRPr lang="en-US" sz="1200" b="1" dirty="0">
              <a:solidFill>
                <a:schemeClr val="accent6"/>
              </a:solidFill>
            </a:endParaRPr>
          </a:p>
        </p:txBody>
      </p:sp>
    </p:spTree>
    <p:extLst>
      <p:ext uri="{BB962C8B-B14F-4D97-AF65-F5344CB8AC3E}">
        <p14:creationId xmlns:p14="http://schemas.microsoft.com/office/powerpoint/2010/main" val="10619632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5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52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1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499"/>
                                          </p:stCondLst>
                                        </p:cTn>
                                        <p:tgtEl>
                                          <p:spTgt spid="1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21523"/>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499"/>
                                          </p:stCondLst>
                                        </p:cTn>
                                        <p:tgtEl>
                                          <p:spTgt spid="4"/>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499"/>
                                          </p:stCondLst>
                                        </p:cTn>
                                        <p:tgtEl>
                                          <p:spTgt spid="14"/>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499"/>
                                          </p:stCondLst>
                                        </p:cTn>
                                        <p:tgtEl>
                                          <p:spTgt spid="13"/>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21525"/>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215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1" grpId="0" autoUpdateAnimBg="0"/>
      <p:bldP spid="21522" grpId="0" autoUpdateAnimBg="0"/>
      <p:bldP spid="21523" grpId="0" autoUpdateAnimBg="0"/>
      <p:bldP spid="21524" grpId="0" autoUpdateAnimBg="0"/>
      <p:bldP spid="2152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altLang="en-US" smtClean="0"/>
              <a:t>Server Log Files</a:t>
            </a:r>
          </a:p>
        </p:txBody>
      </p:sp>
      <p:sp>
        <p:nvSpPr>
          <p:cNvPr id="2" name="Rectangle 3"/>
          <p:cNvSpPr>
            <a:spLocks noGrp="1" noChangeArrowheads="1"/>
          </p:cNvSpPr>
          <p:nvPr>
            <p:ph type="body" idx="1"/>
          </p:nvPr>
        </p:nvSpPr>
        <p:spPr>
          <a:xfrm>
            <a:off x="415925" y="1130300"/>
            <a:ext cx="8229600" cy="5016500"/>
          </a:xfrm>
        </p:spPr>
        <p:txBody>
          <a:bodyPr/>
          <a:lstStyle/>
          <a:p>
            <a:r>
              <a:rPr lang="en-US" sz="2800" dirty="0" smtClean="0">
                <a:latin typeface="+mn-lt"/>
              </a:rPr>
              <a:t>Each time a client requests a resource the server of that resource may record the following in its log files:</a:t>
            </a:r>
            <a:endParaRPr lang="en-US" altLang="en-US" sz="2400" dirty="0" smtClean="0"/>
          </a:p>
          <a:p>
            <a:pPr lvl="1"/>
            <a:r>
              <a:rPr lang="en-US" altLang="en-US" sz="2000" dirty="0" smtClean="0"/>
              <a:t>The name &amp; IP address of the client computer</a:t>
            </a:r>
          </a:p>
          <a:p>
            <a:pPr lvl="1"/>
            <a:r>
              <a:rPr lang="en-US" altLang="en-US" sz="2000" dirty="0" smtClean="0"/>
              <a:t>The time of the request</a:t>
            </a:r>
          </a:p>
          <a:p>
            <a:pPr lvl="1"/>
            <a:r>
              <a:rPr lang="en-US" altLang="en-US" sz="2000" dirty="0" smtClean="0"/>
              <a:t>The URL that was requested</a:t>
            </a:r>
          </a:p>
          <a:p>
            <a:pPr lvl="1"/>
            <a:r>
              <a:rPr lang="en-US" altLang="en-US" sz="2000" dirty="0" smtClean="0"/>
              <a:t>The time it took to send the resource</a:t>
            </a:r>
          </a:p>
          <a:p>
            <a:pPr lvl="1"/>
            <a:r>
              <a:rPr lang="en-US" altLang="en-US" sz="2000" dirty="0" smtClean="0"/>
              <a:t>If HTTP authentication used; the username of the user of the client will be recorded</a:t>
            </a:r>
          </a:p>
          <a:p>
            <a:pPr lvl="1"/>
            <a:r>
              <a:rPr lang="en-US" altLang="en-US" sz="2000" dirty="0" smtClean="0"/>
              <a:t>Status code for errors or successful request</a:t>
            </a:r>
          </a:p>
          <a:p>
            <a:pPr lvl="1"/>
            <a:r>
              <a:rPr lang="en-US" altLang="en-US" sz="2000" dirty="0" smtClean="0"/>
              <a:t>The referrer (location where request originated) </a:t>
            </a:r>
          </a:p>
          <a:p>
            <a:pPr lvl="1"/>
            <a:r>
              <a:rPr lang="en-US" altLang="en-US" sz="2000" dirty="0" smtClean="0"/>
              <a:t>The agent: the kind of web browser and operating system that was used</a:t>
            </a:r>
          </a:p>
          <a:p>
            <a:pPr lvl="1"/>
            <a:r>
              <a:rPr lang="en-US" altLang="en-US" sz="2000" dirty="0" smtClean="0"/>
              <a:t>The Client-side cookies</a:t>
            </a:r>
          </a:p>
        </p:txBody>
      </p:sp>
      <p:sp>
        <p:nvSpPr>
          <p:cNvPr id="12290" name="Slide Number Placeholder 5"/>
          <p:cNvSpPr>
            <a:spLocks noGrp="1"/>
          </p:cNvSpPr>
          <p:nvPr>
            <p:ph type="sldNum" sz="quarter" idx="10"/>
          </p:nvPr>
        </p:nvSpPr>
        <p:spPr>
          <a:xfrm>
            <a:off x="6858000" y="6400800"/>
            <a:ext cx="1905000" cy="304800"/>
          </a:xfrm>
        </p:spPr>
        <p:txBody>
          <a:bodyPr/>
          <a:lstStyle>
            <a:lvl1pPr eaLnBrk="0" hangingPunct="0">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fld id="{D97A073C-F261-4497-8F19-FDEE5D2DE671}" type="slidenum">
              <a:rPr lang="en-US" altLang="en-US" sz="1200" smtClean="0">
                <a:solidFill>
                  <a:schemeClr val="accent6"/>
                </a:solidFill>
                <a:latin typeface="+mn-lt"/>
              </a:rPr>
              <a:pPr/>
              <a:t>13</a:t>
            </a:fld>
            <a:endParaRPr lang="en-US" altLang="en-US" sz="1200" dirty="0" smtClean="0">
              <a:solidFill>
                <a:schemeClr val="accent6"/>
              </a:solidFill>
              <a:latin typeface="+mn-lt"/>
            </a:endParaRPr>
          </a:p>
        </p:txBody>
      </p:sp>
    </p:spTree>
    <p:extLst>
      <p:ext uri="{BB962C8B-B14F-4D97-AF65-F5344CB8AC3E}">
        <p14:creationId xmlns:p14="http://schemas.microsoft.com/office/powerpoint/2010/main" val="80834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03200"/>
            <a:ext cx="8140700" cy="609600"/>
          </a:xfrm>
        </p:spPr>
        <p:txBody>
          <a:bodyPr/>
          <a:lstStyle/>
          <a:p>
            <a:r>
              <a:rPr lang="en-US" altLang="en-US" sz="3200" smtClean="0"/>
              <a:t>What’s in a Typical Server Log?</a:t>
            </a:r>
          </a:p>
        </p:txBody>
      </p:sp>
      <p:sp>
        <p:nvSpPr>
          <p:cNvPr id="437251" name="Rectangle 3"/>
          <p:cNvSpPr>
            <a:spLocks noChangeArrowheads="1"/>
          </p:cNvSpPr>
          <p:nvPr/>
        </p:nvSpPr>
        <p:spPr bwMode="auto">
          <a:xfrm>
            <a:off x="457200" y="914400"/>
            <a:ext cx="7978775" cy="314325"/>
          </a:xfrm>
          <a:prstGeom prst="rect">
            <a:avLst/>
          </a:prstGeom>
          <a:solidFill>
            <a:srgbClr val="FFDDBB"/>
          </a:solidFill>
          <a:ln w="9525">
            <a:solidFill>
              <a:schemeClr val="tx1"/>
            </a:solidFill>
            <a:miter lim="800000"/>
            <a:headEnd/>
            <a:tailEnd/>
          </a:ln>
          <a:effectLst>
            <a:outerShdw dist="107763" dir="2700000" algn="ctr" rotWithShape="0">
              <a:schemeClr val="bg2"/>
            </a:outerShdw>
          </a:effectLst>
        </p:spPr>
        <p:txBody>
          <a:bodyPr wrap="none">
            <a:spAutoFit/>
          </a:bodyPr>
          <a:lstStyle/>
          <a:p>
            <a:pPr algn="l">
              <a:defRPr/>
            </a:pPr>
            <a:r>
              <a:rPr lang="en-US" sz="1400" b="1"/>
              <a:t>&lt;ip_addr&gt; &lt;base_url&gt; - &lt;date&gt; &lt;method&gt; &lt;file&gt; &lt;protocol&gt; &lt;code&gt; &lt;bytes&gt; &lt;referrer&gt; &lt;user_agent&gt; </a:t>
            </a:r>
          </a:p>
        </p:txBody>
      </p:sp>
      <p:sp>
        <p:nvSpPr>
          <p:cNvPr id="34820" name="Rectangle 4"/>
          <p:cNvSpPr>
            <a:spLocks noChangeArrowheads="1"/>
          </p:cNvSpPr>
          <p:nvPr/>
        </p:nvSpPr>
        <p:spPr bwMode="auto">
          <a:xfrm>
            <a:off x="304800" y="1524000"/>
            <a:ext cx="8572500" cy="4994275"/>
          </a:xfrm>
          <a:prstGeom prst="rect">
            <a:avLst/>
          </a:prstGeom>
          <a:solidFill>
            <a:srgbClr val="E6E5C1"/>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1400" b="1"/>
              <a:t>203.30.5.145 www.acr-news.org - [01/Jun/1999:03:09:21 -0600] "GET /Calls/OWOM.html HTTP/1.0" 200 3942 "http://www.lycos.com/cgi-bin/pursuit?query=advertising+psychology&amp;maxhits=20&amp;cat=dir" "Mozilla/4.5 [en] (Win98; I)"</a:t>
            </a:r>
          </a:p>
          <a:p>
            <a:pPr algn="l">
              <a:spcBef>
                <a:spcPct val="50000"/>
              </a:spcBef>
            </a:pPr>
            <a:r>
              <a:rPr lang="en-US" altLang="en-US" sz="1400" b="1"/>
              <a:t>203.30.5.145 www.acr-news.org - [01/Jun/1999:03:09:23 -0600] "GET /Calls/Images/earthani.gif HTTP/1.0" 200 10689 "http://www.acr-news.org/Calls/OWOM.html" "Mozilla/4.5 [en] (Win98; I)"</a:t>
            </a:r>
          </a:p>
          <a:p>
            <a:pPr algn="l">
              <a:spcBef>
                <a:spcPct val="50000"/>
              </a:spcBef>
            </a:pPr>
            <a:r>
              <a:rPr lang="en-US" altLang="en-US" sz="1400" b="1"/>
              <a:t>203.30.5.145 www.acr-news.org - [01/Jun/1999:03:09:24 -0600] "GET /Calls/Images/line.gif HTTP/1.0" 200 190 "http://www.acr-news.org/Calls/OWOM.html" "Mozilla/4.5 [en] (Win98; I)"</a:t>
            </a:r>
          </a:p>
          <a:p>
            <a:pPr algn="l">
              <a:spcBef>
                <a:spcPct val="50000"/>
              </a:spcBef>
            </a:pPr>
            <a:r>
              <a:rPr lang="en-US" altLang="en-US" sz="1400" b="1"/>
              <a:t>203.30.5.145 www.acr-news.org - [01/Jun/1999:03:09:25 -0600] "GET /Calls/Images/red.gif HTTP/1.0" 200 104 "http://www.acr-news.org/Calls/OWOM.html" "Mozilla/4.5 [en] (Win98; I)"</a:t>
            </a:r>
          </a:p>
          <a:p>
            <a:pPr algn="l">
              <a:spcBef>
                <a:spcPct val="50000"/>
              </a:spcBef>
            </a:pPr>
            <a:r>
              <a:rPr lang="en-US" altLang="en-US" sz="1400" b="1"/>
              <a:t>203.252.234.33 www.acr-news.org - [01/Jun/1999:03:32:31 -0600] "GET / HTTP/1.0" 200 4980 "" "Mozilla/4.06 [en] (Win95; I)"</a:t>
            </a:r>
          </a:p>
          <a:p>
            <a:pPr algn="l">
              <a:spcBef>
                <a:spcPct val="50000"/>
              </a:spcBef>
            </a:pPr>
            <a:r>
              <a:rPr lang="en-US" altLang="en-US" sz="1400" b="1"/>
              <a:t>203.252.234.33 www.acr-news.org - [01/Jun/1999:03:32:35 -0600] "GET /Images/line.gif HTTP/1.0" 200 190 "http://www.acr-news.org/" "Mozilla/4.06 [en] (Win95; I)"</a:t>
            </a:r>
          </a:p>
          <a:p>
            <a:pPr algn="l">
              <a:spcBef>
                <a:spcPct val="50000"/>
              </a:spcBef>
            </a:pPr>
            <a:r>
              <a:rPr lang="en-US" altLang="en-US" sz="1400" b="1"/>
              <a:t>203.252.234.33 www.acr-news.org - [01/Jun/1999:03:32:35 -0600] "GET /Images/red.gif HTTP/1.0" 200 104 "http://www.acr-news.org/" "Mozilla/4.06 [en] (Win95; I)"</a:t>
            </a:r>
          </a:p>
          <a:p>
            <a:pPr algn="l">
              <a:spcBef>
                <a:spcPct val="50000"/>
              </a:spcBef>
            </a:pPr>
            <a:r>
              <a:rPr lang="en-US" altLang="en-US" sz="1400" b="1"/>
              <a:t>203.252.234.33 www.acr-news.org - [01/Jun/1999:03:32:35 -0600] "GET /Images/earthani.gif HTTP/1.0" 200 10689 "http://www.acr-news.org/" "Mozilla/4.06 [en] (Win95; I)"</a:t>
            </a:r>
          </a:p>
          <a:p>
            <a:pPr algn="l">
              <a:spcBef>
                <a:spcPct val="50000"/>
              </a:spcBef>
            </a:pPr>
            <a:r>
              <a:rPr lang="en-US" altLang="en-US" sz="1400" b="1"/>
              <a:t>203.252.234.33 www.acr-news.org - [01/Jun/1999:03:33:11 -0600] "GET /CP.html HTTP/1.0" 200 3218 "http://www.acr-news.org/" "Mozilla/4.06 [en] (Win95; I)"</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991F01FA-4BF4-46EB-9955-C89C0595FEDA}" type="slidenum">
              <a:rPr lang="en-US" altLang="en-US" sz="1200">
                <a:solidFill>
                  <a:schemeClr val="accent2"/>
                </a:solidFill>
              </a:rPr>
              <a:pPr/>
              <a:t>15</a:t>
            </a:fld>
            <a:endParaRPr lang="en-US" altLang="en-US" sz="1400" b="0"/>
          </a:p>
        </p:txBody>
      </p:sp>
      <p:sp>
        <p:nvSpPr>
          <p:cNvPr id="1028" name="Rectangle 2"/>
          <p:cNvSpPr>
            <a:spLocks noGrp="1" noChangeArrowheads="1"/>
          </p:cNvSpPr>
          <p:nvPr>
            <p:ph type="title"/>
          </p:nvPr>
        </p:nvSpPr>
        <p:spPr>
          <a:xfrm>
            <a:off x="457200" y="255588"/>
            <a:ext cx="7796213" cy="609600"/>
          </a:xfrm>
        </p:spPr>
        <p:txBody>
          <a:bodyPr/>
          <a:lstStyle/>
          <a:p>
            <a:r>
              <a:rPr lang="en-US" altLang="en-US" sz="3200" smtClean="0"/>
              <a:t>What’s in a Typical Server Log?</a:t>
            </a:r>
          </a:p>
        </p:txBody>
      </p:sp>
      <p:graphicFrame>
        <p:nvGraphicFramePr>
          <p:cNvPr id="1026" name="Object 3"/>
          <p:cNvGraphicFramePr>
            <a:graphicFrameLocks noGrp="1" noChangeAspect="1"/>
          </p:cNvGraphicFramePr>
          <p:nvPr>
            <p:ph idx="1"/>
          </p:nvPr>
        </p:nvGraphicFramePr>
        <p:xfrm>
          <a:off x="268288" y="1016000"/>
          <a:ext cx="8542337" cy="5343525"/>
        </p:xfrm>
        <a:graphic>
          <a:graphicData uri="http://schemas.openxmlformats.org/presentationml/2006/ole">
            <mc:AlternateContent xmlns:mc="http://schemas.openxmlformats.org/markup-compatibility/2006">
              <mc:Choice xmlns:v="urn:schemas-microsoft-com:vml" Requires="v">
                <p:oleObj spid="_x0000_s1036" name="Worksheet" r:id="rId4" imgW="5800269" imgH="3628639" progId="Excel.Sheet.8">
                  <p:embed/>
                </p:oleObj>
              </mc:Choice>
              <mc:Fallback>
                <p:oleObj name="Worksheet" r:id="rId4" imgW="5800269" imgH="3628639"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288" y="1016000"/>
                        <a:ext cx="8542337" cy="534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accent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960438" y="331788"/>
            <a:ext cx="7042150" cy="609600"/>
          </a:xfrm>
        </p:spPr>
        <p:txBody>
          <a:bodyPr/>
          <a:lstStyle/>
          <a:p>
            <a:r>
              <a:rPr lang="en-US" sz="3200" smtClean="0"/>
              <a:t>Typical Fields in a Log File Entry</a:t>
            </a:r>
          </a:p>
        </p:txBody>
      </p:sp>
      <p:sp>
        <p:nvSpPr>
          <p:cNvPr id="837635" name="Rectangle 3"/>
          <p:cNvSpPr>
            <a:spLocks noChangeArrowheads="1"/>
          </p:cNvSpPr>
          <p:nvPr/>
        </p:nvSpPr>
        <p:spPr bwMode="auto">
          <a:xfrm>
            <a:off x="501650" y="1171575"/>
            <a:ext cx="7760458" cy="3293209"/>
          </a:xfrm>
          <a:prstGeom prst="rect">
            <a:avLst/>
          </a:prstGeom>
          <a:solidFill>
            <a:srgbClr val="FFDDBB"/>
          </a:solidFill>
          <a:ln w="9525">
            <a:solidFill>
              <a:schemeClr val="tx1"/>
            </a:solidFill>
            <a:miter lim="800000"/>
            <a:headEnd/>
            <a:tailEnd/>
          </a:ln>
          <a:effectLst>
            <a:outerShdw dist="107763" dir="2700000" algn="ctr" rotWithShape="0">
              <a:schemeClr val="bg2"/>
            </a:outerShdw>
          </a:effectLst>
        </p:spPr>
        <p:txBody>
          <a:bodyPr wrap="none">
            <a:spAutoFit/>
          </a:bodyPr>
          <a:lstStyle/>
          <a:p>
            <a:pPr algn="l">
              <a:defRPr/>
            </a:pPr>
            <a:r>
              <a:rPr lang="en-US" sz="1800" b="1" dirty="0"/>
              <a:t>client IP address	</a:t>
            </a:r>
            <a:r>
              <a:rPr lang="en-US" sz="1800" dirty="0">
                <a:latin typeface="Courier New" pitchFamily="49" charset="0"/>
              </a:rPr>
              <a:t>1.2.3.4</a:t>
            </a:r>
          </a:p>
          <a:p>
            <a:pPr algn="l">
              <a:defRPr/>
            </a:pPr>
            <a:r>
              <a:rPr lang="en-US" sz="1800" b="1" dirty="0"/>
              <a:t>base </a:t>
            </a:r>
            <a:r>
              <a:rPr lang="en-US" sz="1800" b="1" dirty="0" err="1"/>
              <a:t>url</a:t>
            </a:r>
            <a:r>
              <a:rPr lang="en-US" sz="1800" b="1" dirty="0"/>
              <a:t> 		</a:t>
            </a:r>
            <a:r>
              <a:rPr lang="en-US" sz="1800" dirty="0">
                <a:latin typeface="Courier New" pitchFamily="49" charset="0"/>
              </a:rPr>
              <a:t>maya.cs.depaul.edu</a:t>
            </a:r>
            <a:endParaRPr lang="en-US" sz="1800" b="1" dirty="0">
              <a:latin typeface="Courier New" pitchFamily="49" charset="0"/>
            </a:endParaRPr>
          </a:p>
          <a:p>
            <a:pPr algn="l">
              <a:defRPr/>
            </a:pPr>
            <a:r>
              <a:rPr lang="en-US" sz="1800" b="1" dirty="0"/>
              <a:t>date/time 	</a:t>
            </a:r>
            <a:r>
              <a:rPr lang="en-US" sz="1800" dirty="0" smtClean="0">
                <a:latin typeface="Courier New" pitchFamily="49" charset="0"/>
              </a:rPr>
              <a:t>2006-02-01 </a:t>
            </a:r>
            <a:r>
              <a:rPr lang="en-US" sz="1800" dirty="0">
                <a:latin typeface="Courier New" pitchFamily="49" charset="0"/>
              </a:rPr>
              <a:t>00:08:43</a:t>
            </a:r>
            <a:r>
              <a:rPr lang="en-US" sz="1800" dirty="0"/>
              <a:t> </a:t>
            </a:r>
            <a:endParaRPr lang="en-US" sz="1800" b="1" dirty="0"/>
          </a:p>
          <a:p>
            <a:pPr algn="l">
              <a:defRPr/>
            </a:pPr>
            <a:r>
              <a:rPr lang="en-US" sz="1800" b="1" dirty="0"/>
              <a:t>http method	</a:t>
            </a:r>
            <a:r>
              <a:rPr lang="en-US" sz="1800" dirty="0">
                <a:latin typeface="Courier New" pitchFamily="49" charset="0"/>
              </a:rPr>
              <a:t>GET</a:t>
            </a:r>
            <a:endParaRPr lang="en-US" sz="1800" b="1" dirty="0">
              <a:latin typeface="Courier New" pitchFamily="49" charset="0"/>
            </a:endParaRPr>
          </a:p>
          <a:p>
            <a:pPr algn="l">
              <a:defRPr/>
            </a:pPr>
            <a:r>
              <a:rPr lang="en-US" sz="1800" b="1" dirty="0"/>
              <a:t>file accessed 	</a:t>
            </a:r>
            <a:r>
              <a:rPr lang="en-US" sz="1800" dirty="0">
                <a:latin typeface="Courier New" pitchFamily="49" charset="0"/>
              </a:rPr>
              <a:t>/classes/cs589/papers.html</a:t>
            </a:r>
            <a:endParaRPr lang="en-US" sz="1800" b="1" dirty="0">
              <a:latin typeface="Courier New" pitchFamily="49" charset="0"/>
            </a:endParaRPr>
          </a:p>
          <a:p>
            <a:pPr algn="l">
              <a:defRPr/>
            </a:pPr>
            <a:r>
              <a:rPr lang="en-US" sz="1800" b="1" dirty="0"/>
              <a:t>protocol version	</a:t>
            </a:r>
            <a:r>
              <a:rPr lang="en-US" sz="1800" dirty="0">
                <a:latin typeface="Courier New" pitchFamily="49" charset="0"/>
              </a:rPr>
              <a:t>HTTP/1.1</a:t>
            </a:r>
            <a:r>
              <a:rPr lang="en-US" sz="1800" dirty="0"/>
              <a:t> </a:t>
            </a:r>
            <a:endParaRPr lang="en-US" sz="1800" b="1" dirty="0"/>
          </a:p>
          <a:p>
            <a:pPr algn="l">
              <a:defRPr/>
            </a:pPr>
            <a:r>
              <a:rPr lang="en-US" sz="1800" b="1" dirty="0"/>
              <a:t>status code	</a:t>
            </a:r>
            <a:r>
              <a:rPr lang="en-US" sz="1800" dirty="0">
                <a:latin typeface="Courier New" pitchFamily="49" charset="0"/>
              </a:rPr>
              <a:t>200 </a:t>
            </a:r>
            <a:r>
              <a:rPr lang="en-US" sz="1800" dirty="0">
                <a:latin typeface="Arial" pitchFamily="34" charset="0"/>
              </a:rPr>
              <a:t>(successful access)</a:t>
            </a:r>
          </a:p>
          <a:p>
            <a:pPr algn="l">
              <a:defRPr/>
            </a:pPr>
            <a:r>
              <a:rPr lang="en-US" sz="1800" b="1" dirty="0"/>
              <a:t>bytes transferred	</a:t>
            </a:r>
            <a:r>
              <a:rPr lang="en-US" sz="1800" dirty="0">
                <a:latin typeface="Courier New" pitchFamily="49" charset="0"/>
              </a:rPr>
              <a:t>9221</a:t>
            </a:r>
            <a:endParaRPr lang="en-US" sz="1800" b="1" dirty="0">
              <a:latin typeface="Courier New" pitchFamily="49" charset="0"/>
            </a:endParaRPr>
          </a:p>
          <a:p>
            <a:pPr algn="l">
              <a:defRPr/>
            </a:pPr>
            <a:r>
              <a:rPr lang="en-US" sz="1800" b="1" dirty="0"/>
              <a:t>referrer page	</a:t>
            </a:r>
            <a:r>
              <a:rPr lang="en-US" sz="1800" dirty="0">
                <a:latin typeface="Courier New" pitchFamily="49" charset="0"/>
              </a:rPr>
              <a:t>http://dataminingresources.blogspot.com/</a:t>
            </a:r>
            <a:endParaRPr lang="en-US" sz="1800" b="1" dirty="0">
              <a:latin typeface="Courier New" pitchFamily="49" charset="0"/>
            </a:endParaRPr>
          </a:p>
          <a:p>
            <a:pPr algn="l">
              <a:defRPr/>
            </a:pPr>
            <a:r>
              <a:rPr lang="en-US" sz="1800" b="1" dirty="0"/>
              <a:t>user agent	</a:t>
            </a:r>
            <a:r>
              <a:rPr lang="en-US" sz="1800" dirty="0" smtClean="0">
                <a:latin typeface="Courier New" pitchFamily="49" charset="0"/>
              </a:rPr>
              <a:t>Mozilla/4.0</a:t>
            </a:r>
            <a:r>
              <a:rPr lang="en-US" sz="1800" dirty="0">
                <a:latin typeface="Courier New" pitchFamily="49" charset="0"/>
              </a:rPr>
              <a:t>+(compatible;+MSIE+6.0</a:t>
            </a:r>
            <a:r>
              <a:rPr lang="en-US" sz="1800" dirty="0" smtClean="0">
                <a:latin typeface="Courier New" pitchFamily="49" charset="0"/>
              </a:rPr>
              <a:t>;</a:t>
            </a:r>
            <a:br>
              <a:rPr lang="en-US" sz="1800" dirty="0" smtClean="0">
                <a:latin typeface="Courier New" pitchFamily="49" charset="0"/>
              </a:rPr>
            </a:br>
            <a:r>
              <a:rPr lang="en-US" sz="1800" dirty="0" smtClean="0">
                <a:latin typeface="Courier New" pitchFamily="49" charset="0"/>
              </a:rPr>
              <a:t>		+</a:t>
            </a:r>
            <a:r>
              <a:rPr lang="en-US" sz="1800" dirty="0">
                <a:latin typeface="Courier New" pitchFamily="49" charset="0"/>
              </a:rPr>
              <a:t>Windows+NT+5.1</a:t>
            </a:r>
            <a:r>
              <a:rPr lang="en-US" sz="1800" dirty="0" smtClean="0">
                <a:latin typeface="Courier New" pitchFamily="49" charset="0"/>
              </a:rPr>
              <a:t>;+</a:t>
            </a:r>
            <a:r>
              <a:rPr lang="en-US" sz="1800" dirty="0">
                <a:latin typeface="Courier New" pitchFamily="49" charset="0"/>
              </a:rPr>
              <a:t>SV1;+.NET+CLR+2.0.50727</a:t>
            </a:r>
            <a:r>
              <a:rPr lang="en-US" sz="2800" dirty="0">
                <a:latin typeface="Courier New" pitchFamily="49" charset="0"/>
              </a:rPr>
              <a:t>)</a:t>
            </a:r>
          </a:p>
        </p:txBody>
      </p:sp>
      <p:sp>
        <p:nvSpPr>
          <p:cNvPr id="54276" name="Text Box 4"/>
          <p:cNvSpPr txBox="1">
            <a:spLocks noChangeArrowheads="1"/>
          </p:cNvSpPr>
          <p:nvPr/>
        </p:nvSpPr>
        <p:spPr bwMode="auto">
          <a:xfrm>
            <a:off x="768350" y="4784725"/>
            <a:ext cx="7772400" cy="1384995"/>
          </a:xfrm>
          <a:prstGeom prst="rect">
            <a:avLst/>
          </a:prstGeom>
          <a:noFill/>
          <a:ln w="9525">
            <a:noFill/>
            <a:miter lim="800000"/>
            <a:headEnd/>
            <a:tailEnd/>
          </a:ln>
        </p:spPr>
        <p:txBody>
          <a:bodyPr wrap="square">
            <a:spAutoFit/>
          </a:bodyPr>
          <a:lstStyle/>
          <a:p>
            <a:pPr algn="l"/>
            <a:r>
              <a:rPr lang="en-US" b="1" dirty="0"/>
              <a:t>In addition, there </a:t>
            </a:r>
            <a:r>
              <a:rPr lang="en-US" b="1" dirty="0" smtClean="0"/>
              <a:t>are fields </a:t>
            </a:r>
            <a:r>
              <a:rPr lang="en-US" b="1" dirty="0"/>
              <a:t>corresponding to</a:t>
            </a:r>
          </a:p>
          <a:p>
            <a:pPr lvl="1" algn="l">
              <a:buFontTx/>
              <a:buChar char="•"/>
            </a:pPr>
            <a:r>
              <a:rPr lang="en-US" sz="2000" dirty="0"/>
              <a:t> login information</a:t>
            </a:r>
          </a:p>
          <a:p>
            <a:pPr lvl="1" algn="l">
              <a:buFontTx/>
              <a:buChar char="•"/>
            </a:pPr>
            <a:r>
              <a:rPr lang="en-US" sz="2000" dirty="0"/>
              <a:t> client-side </a:t>
            </a:r>
            <a:r>
              <a:rPr lang="en-US" sz="2000" dirty="0" smtClean="0"/>
              <a:t>cookies</a:t>
            </a:r>
          </a:p>
          <a:p>
            <a:pPr lvl="1" algn="l">
              <a:buFontTx/>
              <a:buChar char="•"/>
            </a:pPr>
            <a:r>
              <a:rPr lang="en-US" sz="2000" dirty="0" smtClean="0"/>
              <a:t> </a:t>
            </a:r>
            <a:r>
              <a:rPr lang="en-US" sz="2000" dirty="0"/>
              <a:t>session ids issued by the Web or application </a:t>
            </a:r>
            <a:r>
              <a:rPr lang="en-US" sz="2000" dirty="0" smtClean="0"/>
              <a:t>servers (if any)</a:t>
            </a:r>
            <a:endParaRPr lang="en-US" sz="2000" dirty="0"/>
          </a:p>
        </p:txBody>
      </p:sp>
      <p:sp>
        <p:nvSpPr>
          <p:cNvPr id="54277" name="Slide Number Placeholder 3"/>
          <p:cNvSpPr>
            <a:spLocks noGrp="1"/>
          </p:cNvSpPr>
          <p:nvPr>
            <p:ph type="sldNum" sz="quarter" idx="10"/>
          </p:nvPr>
        </p:nvSpPr>
        <p:spPr>
          <a:noFill/>
        </p:spPr>
        <p:txBody>
          <a:bodyPr/>
          <a:lstStyle/>
          <a:p>
            <a:fld id="{43098335-790A-48E6-913C-47EA184E1DDA}" type="slidenum">
              <a:rPr lang="en-US" smtClean="0"/>
              <a:pPr/>
              <a:t>16</a:t>
            </a:fld>
            <a:endParaRPr lang="en-US" sz="1400" b="0" dirty="0" smtClean="0">
              <a:solidFill>
                <a:schemeClr val="tx1"/>
              </a:solidFill>
            </a:endParaRPr>
          </a:p>
        </p:txBody>
      </p:sp>
    </p:spTree>
    <p:custDataLst>
      <p:tags r:id="rId1"/>
    </p:custDataLst>
    <p:extLst>
      <p:ext uri="{BB962C8B-B14F-4D97-AF65-F5344CB8AC3E}">
        <p14:creationId xmlns:p14="http://schemas.microsoft.com/office/powerpoint/2010/main" val="1922964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a:noFill/>
        </p:spPr>
        <p:txBody>
          <a:bodyPr/>
          <a:lstStyle/>
          <a:p>
            <a:fld id="{368E5216-9BEA-4998-B7FF-3FA8EEB30B4B}" type="slidenum">
              <a:rPr lang="en-US" smtClean="0"/>
              <a:pPr/>
              <a:t>17</a:t>
            </a:fld>
            <a:endParaRPr lang="en-US" sz="1400" b="0" smtClean="0">
              <a:solidFill>
                <a:schemeClr val="tx1"/>
              </a:solidFill>
            </a:endParaRPr>
          </a:p>
        </p:txBody>
      </p:sp>
      <p:sp>
        <p:nvSpPr>
          <p:cNvPr id="55299" name="Rectangle 2"/>
          <p:cNvSpPr>
            <a:spLocks noGrp="1" noChangeArrowheads="1"/>
          </p:cNvSpPr>
          <p:nvPr>
            <p:ph type="title"/>
          </p:nvPr>
        </p:nvSpPr>
        <p:spPr/>
        <p:txBody>
          <a:bodyPr/>
          <a:lstStyle/>
          <a:p>
            <a:r>
              <a:rPr lang="en-US" smtClean="0"/>
              <a:t>Basic Entities in Web Usage Mining</a:t>
            </a:r>
          </a:p>
        </p:txBody>
      </p:sp>
      <p:sp>
        <p:nvSpPr>
          <p:cNvPr id="55300" name="Rectangle 3"/>
          <p:cNvSpPr>
            <a:spLocks noGrp="1" noChangeArrowheads="1"/>
          </p:cNvSpPr>
          <p:nvPr>
            <p:ph type="body" idx="1"/>
          </p:nvPr>
        </p:nvSpPr>
        <p:spPr>
          <a:xfrm>
            <a:off x="515938" y="1236663"/>
            <a:ext cx="7959725" cy="4859337"/>
          </a:xfrm>
        </p:spPr>
        <p:txBody>
          <a:bodyPr/>
          <a:lstStyle/>
          <a:p>
            <a:pPr>
              <a:lnSpc>
                <a:spcPct val="110000"/>
              </a:lnSpc>
              <a:spcBef>
                <a:spcPts val="500"/>
              </a:spcBef>
              <a:spcAft>
                <a:spcPts val="500"/>
              </a:spcAft>
            </a:pPr>
            <a:r>
              <a:rPr lang="en-US" smtClean="0">
                <a:solidFill>
                  <a:srgbClr val="FF3300"/>
                </a:solidFill>
              </a:rPr>
              <a:t>User </a:t>
            </a:r>
            <a:r>
              <a:rPr lang="en-US" smtClean="0"/>
              <a:t>(Visitor) - </a:t>
            </a:r>
            <a:r>
              <a:rPr lang="en-US" b="0" smtClean="0"/>
              <a:t>Single individual that is accessing files from one or more Web servers through a Browser</a:t>
            </a:r>
          </a:p>
          <a:p>
            <a:pPr>
              <a:lnSpc>
                <a:spcPct val="110000"/>
              </a:lnSpc>
              <a:spcBef>
                <a:spcPts val="500"/>
              </a:spcBef>
              <a:spcAft>
                <a:spcPts val="500"/>
              </a:spcAft>
            </a:pPr>
            <a:r>
              <a:rPr lang="en-US" smtClean="0">
                <a:solidFill>
                  <a:srgbClr val="FF3300"/>
                </a:solidFill>
              </a:rPr>
              <a:t>Page File</a:t>
            </a:r>
            <a:r>
              <a:rPr lang="en-US" smtClean="0"/>
              <a:t> - </a:t>
            </a:r>
            <a:r>
              <a:rPr lang="en-US" b="0" smtClean="0"/>
              <a:t>File that is served through HTTP protocol</a:t>
            </a:r>
          </a:p>
          <a:p>
            <a:pPr>
              <a:lnSpc>
                <a:spcPct val="110000"/>
              </a:lnSpc>
              <a:spcBef>
                <a:spcPts val="500"/>
              </a:spcBef>
              <a:spcAft>
                <a:spcPts val="500"/>
              </a:spcAft>
            </a:pPr>
            <a:r>
              <a:rPr lang="en-US" smtClean="0">
                <a:solidFill>
                  <a:srgbClr val="FF3300"/>
                </a:solidFill>
              </a:rPr>
              <a:t>Pageview</a:t>
            </a:r>
            <a:r>
              <a:rPr lang="en-US" smtClean="0"/>
              <a:t> - </a:t>
            </a:r>
            <a:r>
              <a:rPr lang="en-US" b="0" smtClean="0"/>
              <a:t>Set of Page Files that contribute to a single display in a Web Browser</a:t>
            </a:r>
          </a:p>
          <a:p>
            <a:pPr>
              <a:lnSpc>
                <a:spcPct val="110000"/>
              </a:lnSpc>
              <a:spcBef>
                <a:spcPts val="500"/>
              </a:spcBef>
              <a:spcAft>
                <a:spcPts val="500"/>
              </a:spcAft>
            </a:pPr>
            <a:r>
              <a:rPr lang="en-US" smtClean="0">
                <a:solidFill>
                  <a:srgbClr val="FF3300"/>
                </a:solidFill>
              </a:rPr>
              <a:t>User Session</a:t>
            </a:r>
            <a:r>
              <a:rPr lang="en-US" smtClean="0"/>
              <a:t> - </a:t>
            </a:r>
            <a:r>
              <a:rPr lang="en-US" b="0" smtClean="0"/>
              <a:t>Set of Pageviews served due to a series of HTTP requests from a single User across the entire Web.</a:t>
            </a:r>
          </a:p>
          <a:p>
            <a:pPr>
              <a:lnSpc>
                <a:spcPct val="110000"/>
              </a:lnSpc>
              <a:spcBef>
                <a:spcPts val="500"/>
              </a:spcBef>
              <a:spcAft>
                <a:spcPts val="500"/>
              </a:spcAft>
            </a:pPr>
            <a:r>
              <a:rPr lang="en-US" smtClean="0">
                <a:solidFill>
                  <a:srgbClr val="FF3300"/>
                </a:solidFill>
              </a:rPr>
              <a:t>Server Session</a:t>
            </a:r>
            <a:r>
              <a:rPr lang="en-US" smtClean="0"/>
              <a:t> - </a:t>
            </a:r>
            <a:r>
              <a:rPr lang="en-US" sz="2000" b="0" smtClean="0"/>
              <a:t>Set of Pageviews served due to a series of HTTP requests from a single User to a single site</a:t>
            </a:r>
            <a:endParaRPr lang="en-US" b="0" smtClean="0"/>
          </a:p>
          <a:p>
            <a:pPr>
              <a:lnSpc>
                <a:spcPct val="110000"/>
              </a:lnSpc>
              <a:spcBef>
                <a:spcPts val="500"/>
              </a:spcBef>
              <a:spcAft>
                <a:spcPts val="500"/>
              </a:spcAft>
            </a:pPr>
            <a:r>
              <a:rPr lang="en-US" smtClean="0">
                <a:solidFill>
                  <a:srgbClr val="FF3300"/>
                </a:solidFill>
              </a:rPr>
              <a:t>Transaction</a:t>
            </a:r>
            <a:r>
              <a:rPr lang="en-US" smtClean="0"/>
              <a:t> (Episode) - </a:t>
            </a:r>
            <a:r>
              <a:rPr lang="en-US" b="0" smtClean="0"/>
              <a:t>Subset of Pageviews from a single User or Server Session</a:t>
            </a:r>
          </a:p>
          <a:p>
            <a:endParaRPr lang="en-US" b="0" smtClean="0"/>
          </a:p>
        </p:txBody>
      </p:sp>
    </p:spTree>
    <p:extLst>
      <p:ext uri="{BB962C8B-B14F-4D97-AF65-F5344CB8AC3E}">
        <p14:creationId xmlns:p14="http://schemas.microsoft.com/office/powerpoint/2010/main" val="3758561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4294967295"/>
          </p:nvPr>
        </p:nvSpPr>
        <p:spPr>
          <a:xfrm>
            <a:off x="6629400" y="6381750"/>
            <a:ext cx="2133600" cy="3619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fld id="{260A9431-6851-48D0-ABC5-FEFBE58761B4}" type="slidenum">
              <a:rPr lang="en-US" altLang="en-US" sz="1200" b="1" smtClean="0">
                <a:solidFill>
                  <a:schemeClr val="accent6"/>
                </a:solidFill>
                <a:latin typeface="+mn-lt"/>
              </a:rPr>
              <a:pPr algn="r" eaLnBrk="1" hangingPunct="1"/>
              <a:t>18</a:t>
            </a:fld>
            <a:endParaRPr lang="en-US" altLang="en-US" sz="1200" b="1" dirty="0" smtClean="0">
              <a:solidFill>
                <a:schemeClr val="accent6"/>
              </a:solidFill>
              <a:latin typeface="+mn-lt"/>
            </a:endParaRPr>
          </a:p>
        </p:txBody>
      </p:sp>
      <p:sp>
        <p:nvSpPr>
          <p:cNvPr id="19459" name="Rectangle 2"/>
          <p:cNvSpPr>
            <a:spLocks noGrp="1" noChangeArrowheads="1"/>
          </p:cNvSpPr>
          <p:nvPr>
            <p:ph type="title"/>
          </p:nvPr>
        </p:nvSpPr>
        <p:spPr>
          <a:xfrm>
            <a:off x="457200" y="457200"/>
            <a:ext cx="8229600" cy="609600"/>
          </a:xfrm>
        </p:spPr>
        <p:txBody>
          <a:bodyPr/>
          <a:lstStyle/>
          <a:p>
            <a:r>
              <a:rPr lang="en-US" altLang="en-US" sz="4000" dirty="0" smtClean="0"/>
              <a:t>Higher-Level Data Abstractions </a:t>
            </a:r>
          </a:p>
        </p:txBody>
      </p:sp>
      <p:sp>
        <p:nvSpPr>
          <p:cNvPr id="19460" name="Rectangle 3"/>
          <p:cNvSpPr>
            <a:spLocks noGrp="1" noChangeArrowheads="1"/>
          </p:cNvSpPr>
          <p:nvPr>
            <p:ph type="body" idx="1"/>
          </p:nvPr>
        </p:nvSpPr>
        <p:spPr>
          <a:xfrm>
            <a:off x="469900" y="1333500"/>
            <a:ext cx="8229600" cy="4953000"/>
          </a:xfrm>
        </p:spPr>
        <p:txBody>
          <a:bodyPr/>
          <a:lstStyle/>
          <a:p>
            <a:r>
              <a:rPr lang="en-US" altLang="en-US" sz="2800" dirty="0" smtClean="0"/>
              <a:t>Abstractions concerning Visitors</a:t>
            </a:r>
          </a:p>
          <a:p>
            <a:r>
              <a:rPr lang="en-US" altLang="en-US" sz="2800" dirty="0" smtClean="0"/>
              <a:t>Establishes precise semantics for the concepts</a:t>
            </a:r>
          </a:p>
          <a:p>
            <a:pPr lvl="1"/>
            <a:r>
              <a:rPr lang="en-US" altLang="en-US" sz="2400" dirty="0" smtClean="0"/>
              <a:t>Unique Visitor</a:t>
            </a:r>
          </a:p>
          <a:p>
            <a:pPr lvl="1"/>
            <a:r>
              <a:rPr lang="en-US" altLang="en-US" sz="2400" dirty="0" smtClean="0"/>
              <a:t>Conversion Rate</a:t>
            </a:r>
          </a:p>
          <a:p>
            <a:pPr lvl="1"/>
            <a:r>
              <a:rPr lang="en-US" altLang="en-US" sz="2400" dirty="0" smtClean="0"/>
              <a:t>Abandonment Rate</a:t>
            </a:r>
          </a:p>
          <a:p>
            <a:pPr lvl="1"/>
            <a:r>
              <a:rPr lang="en-US" altLang="en-US" sz="2400" dirty="0" smtClean="0"/>
              <a:t>Attrition</a:t>
            </a:r>
          </a:p>
          <a:p>
            <a:pPr lvl="1"/>
            <a:r>
              <a:rPr lang="en-US" altLang="en-US" sz="2400" dirty="0" smtClean="0"/>
              <a:t>Loyalty</a:t>
            </a:r>
          </a:p>
          <a:p>
            <a:pPr lvl="1"/>
            <a:r>
              <a:rPr lang="en-US" altLang="en-US" sz="2400" dirty="0" smtClean="0"/>
              <a:t>Frequency</a:t>
            </a:r>
          </a:p>
          <a:p>
            <a:pPr lvl="1"/>
            <a:r>
              <a:rPr lang="en-US" altLang="en-US" sz="2400" dirty="0" err="1" smtClean="0"/>
              <a:t>Recency</a:t>
            </a:r>
            <a:endParaRPr lang="en-US" altLang="en-US" sz="2400" dirty="0" smtClean="0"/>
          </a:p>
        </p:txBody>
      </p:sp>
    </p:spTree>
    <p:extLst>
      <p:ext uri="{BB962C8B-B14F-4D97-AF65-F5344CB8AC3E}">
        <p14:creationId xmlns:p14="http://schemas.microsoft.com/office/powerpoint/2010/main" val="40244370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0"/>
          </p:nvPr>
        </p:nvSpPr>
        <p:spPr>
          <a:noFill/>
        </p:spPr>
        <p:txBody>
          <a:bodyPr/>
          <a:lstStyle/>
          <a:p>
            <a:fld id="{0A9D395C-86EF-46C9-8C5B-CB9792976356}" type="slidenum">
              <a:rPr lang="en-US" smtClean="0"/>
              <a:pPr/>
              <a:t>19</a:t>
            </a:fld>
            <a:endParaRPr lang="en-US" sz="1400" b="0" smtClean="0">
              <a:solidFill>
                <a:schemeClr val="tx1"/>
              </a:solidFill>
            </a:endParaRPr>
          </a:p>
        </p:txBody>
      </p:sp>
      <p:sp>
        <p:nvSpPr>
          <p:cNvPr id="56323" name="Rectangle 1026"/>
          <p:cNvSpPr>
            <a:spLocks noGrp="1" noChangeArrowheads="1"/>
          </p:cNvSpPr>
          <p:nvPr>
            <p:ph type="title"/>
          </p:nvPr>
        </p:nvSpPr>
        <p:spPr>
          <a:xfrm>
            <a:off x="457200" y="354563"/>
            <a:ext cx="8229600" cy="1101013"/>
          </a:xfrm>
        </p:spPr>
        <p:txBody>
          <a:bodyPr/>
          <a:lstStyle/>
          <a:p>
            <a:r>
              <a:rPr lang="en-US" sz="3200" dirty="0" smtClean="0"/>
              <a:t>Main Challenges in Data Collection and Preprocessing</a:t>
            </a:r>
          </a:p>
        </p:txBody>
      </p:sp>
      <p:sp>
        <p:nvSpPr>
          <p:cNvPr id="308227" name="Rectangle 1027"/>
          <p:cNvSpPr>
            <a:spLocks noGrp="1" noChangeArrowheads="1"/>
          </p:cNvSpPr>
          <p:nvPr>
            <p:ph type="body" idx="1"/>
          </p:nvPr>
        </p:nvSpPr>
        <p:spPr>
          <a:xfrm>
            <a:off x="261257" y="1576872"/>
            <a:ext cx="8577943" cy="4531827"/>
          </a:xfrm>
        </p:spPr>
        <p:txBody>
          <a:bodyPr/>
          <a:lstStyle/>
          <a:p>
            <a:r>
              <a:rPr lang="en-US" sz="2800" dirty="0" smtClean="0"/>
              <a:t>Main Questions:</a:t>
            </a:r>
          </a:p>
          <a:p>
            <a:pPr lvl="1"/>
            <a:r>
              <a:rPr lang="en-US" sz="2000" dirty="0" smtClean="0"/>
              <a:t>what data to collect and how to collect it; what to exclude</a:t>
            </a:r>
          </a:p>
          <a:p>
            <a:pPr lvl="1"/>
            <a:r>
              <a:rPr lang="en-US" sz="2000" dirty="0" smtClean="0"/>
              <a:t>how to identify unique visitors/users</a:t>
            </a:r>
          </a:p>
          <a:p>
            <a:pPr lvl="1"/>
            <a:r>
              <a:rPr lang="en-US" sz="2000" dirty="0" smtClean="0"/>
              <a:t>how to identify requests associated with a unique user session (HTTP is “stateless”)</a:t>
            </a:r>
          </a:p>
          <a:p>
            <a:pPr lvl="1"/>
            <a:r>
              <a:rPr lang="en-US" sz="2000" dirty="0" smtClean="0"/>
              <a:t>how to identify what is the basic unit of analysis (e.g., pageviews, items purchased, user ratings, events, etc.)</a:t>
            </a:r>
          </a:p>
          <a:p>
            <a:pPr lvl="1"/>
            <a:r>
              <a:rPr lang="en-US" sz="2000" dirty="0" smtClean="0"/>
              <a:t>how to identify/define user transactions</a:t>
            </a:r>
          </a:p>
          <a:p>
            <a:pPr lvl="1"/>
            <a:r>
              <a:rPr lang="en-US" sz="2000" dirty="0" smtClean="0"/>
              <a:t>how to integrate data across channels: e-commerce data, clickstream data, user profiles, social media data, product meta data, etc.</a:t>
            </a:r>
            <a:endParaRPr lang="en-US" sz="900" dirty="0" smtClean="0"/>
          </a:p>
        </p:txBody>
      </p:sp>
    </p:spTree>
    <p:extLst>
      <p:ext uri="{BB962C8B-B14F-4D97-AF65-F5344CB8AC3E}">
        <p14:creationId xmlns:p14="http://schemas.microsoft.com/office/powerpoint/2010/main" val="1840343106"/>
      </p:ext>
    </p:ext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82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082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082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082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0822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0822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082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445EDA34-2E97-4BAF-86C9-D60C099590ED}" type="slidenum">
              <a:rPr lang="en-US" altLang="en-US" sz="1200">
                <a:solidFill>
                  <a:schemeClr val="accent2"/>
                </a:solidFill>
              </a:rPr>
              <a:pPr/>
              <a:t>2</a:t>
            </a:fld>
            <a:endParaRPr lang="en-US" altLang="en-US" sz="1400" b="0"/>
          </a:p>
        </p:txBody>
      </p:sp>
      <p:sp>
        <p:nvSpPr>
          <p:cNvPr id="33795" name="Rectangle 2"/>
          <p:cNvSpPr>
            <a:spLocks noGrp="1" noChangeArrowheads="1"/>
          </p:cNvSpPr>
          <p:nvPr>
            <p:ph type="title"/>
          </p:nvPr>
        </p:nvSpPr>
        <p:spPr/>
        <p:txBody>
          <a:bodyPr/>
          <a:lstStyle/>
          <a:p>
            <a:r>
              <a:rPr lang="en-US" altLang="en-US" smtClean="0"/>
              <a:t>Web Usage Mining Revisited</a:t>
            </a:r>
          </a:p>
        </p:txBody>
      </p:sp>
      <p:sp>
        <p:nvSpPr>
          <p:cNvPr id="594947" name="Rectangle 3"/>
          <p:cNvSpPr>
            <a:spLocks noGrp="1" noChangeArrowheads="1"/>
          </p:cNvSpPr>
          <p:nvPr>
            <p:ph type="body" idx="1"/>
          </p:nvPr>
        </p:nvSpPr>
        <p:spPr>
          <a:xfrm>
            <a:off x="457200" y="1143000"/>
            <a:ext cx="8229600" cy="5143500"/>
          </a:xfrm>
        </p:spPr>
        <p:txBody>
          <a:bodyPr/>
          <a:lstStyle/>
          <a:p>
            <a:pPr>
              <a:lnSpc>
                <a:spcPct val="110000"/>
              </a:lnSpc>
            </a:pPr>
            <a:r>
              <a:rPr lang="en-US" altLang="en-US" dirty="0" smtClean="0"/>
              <a:t>Web Usage Mining</a:t>
            </a:r>
          </a:p>
          <a:p>
            <a:pPr lvl="1">
              <a:lnSpc>
                <a:spcPct val="110000"/>
              </a:lnSpc>
            </a:pPr>
            <a:r>
              <a:rPr lang="en-US" altLang="en-US" dirty="0" smtClean="0"/>
              <a:t>discovery of meaningful patterns from data generated by user access to resources on one or more Web/application servers</a:t>
            </a:r>
          </a:p>
          <a:p>
            <a:pPr>
              <a:lnSpc>
                <a:spcPct val="110000"/>
              </a:lnSpc>
            </a:pPr>
            <a:r>
              <a:rPr lang="en-US" altLang="en-US" dirty="0" smtClean="0"/>
              <a:t>Typical Sources of Data:</a:t>
            </a:r>
          </a:p>
          <a:p>
            <a:pPr lvl="1">
              <a:lnSpc>
                <a:spcPct val="110000"/>
              </a:lnSpc>
            </a:pPr>
            <a:r>
              <a:rPr lang="en-US" altLang="en-US" dirty="0" smtClean="0"/>
              <a:t>clickstream data from Web/application server access logs or third-party page tagging services</a:t>
            </a:r>
          </a:p>
          <a:p>
            <a:pPr lvl="1">
              <a:lnSpc>
                <a:spcPct val="110000"/>
              </a:lnSpc>
            </a:pPr>
            <a:r>
              <a:rPr lang="en-US" altLang="en-US" dirty="0" smtClean="0"/>
              <a:t>e-commerce and product-oriented user events (e.g., shopping cart changes, product click-</a:t>
            </a:r>
            <a:r>
              <a:rPr lang="en-US" altLang="en-US" dirty="0" err="1" smtClean="0"/>
              <a:t>throughs</a:t>
            </a:r>
            <a:r>
              <a:rPr lang="en-US" altLang="en-US" dirty="0" smtClean="0"/>
              <a:t>, purchases, etc.)</a:t>
            </a:r>
          </a:p>
          <a:p>
            <a:pPr lvl="1">
              <a:lnSpc>
                <a:spcPct val="110000"/>
              </a:lnSpc>
            </a:pPr>
            <a:r>
              <a:rPr lang="en-US" altLang="en-US" dirty="0" smtClean="0"/>
              <a:t>user profiles data, user ratings, user contributed data (tags, comments, reviews)</a:t>
            </a:r>
          </a:p>
          <a:p>
            <a:pPr lvl="1">
              <a:lnSpc>
                <a:spcPct val="110000"/>
              </a:lnSpc>
            </a:pPr>
            <a:r>
              <a:rPr lang="en-US" altLang="en-US" dirty="0" smtClean="0"/>
              <a:t>product meta-data, page content, site structure</a:t>
            </a:r>
          </a:p>
          <a:p>
            <a:pPr>
              <a:lnSpc>
                <a:spcPct val="110000"/>
              </a:lnSpc>
            </a:pPr>
            <a:r>
              <a:rPr lang="en-US" altLang="en-US" dirty="0" smtClean="0"/>
              <a:t>User Transactions</a:t>
            </a:r>
          </a:p>
          <a:p>
            <a:pPr lvl="1">
              <a:lnSpc>
                <a:spcPct val="110000"/>
              </a:lnSpc>
            </a:pPr>
            <a:r>
              <a:rPr lang="en-US" altLang="en-US" dirty="0" smtClean="0"/>
              <a:t>sets or sequences of pageviews possibly with associated weights</a:t>
            </a:r>
          </a:p>
          <a:p>
            <a:pPr lvl="1">
              <a:lnSpc>
                <a:spcPct val="110000"/>
              </a:lnSpc>
            </a:pPr>
            <a:r>
              <a:rPr lang="en-US" altLang="en-US" dirty="0" smtClean="0"/>
              <a:t>a pageview is a set of page files and associated objects that contribute to a single display in a Web Browser</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49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9494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9494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9494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9494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9494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94947">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59494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59494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5949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94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z="3200" smtClean="0"/>
              <a:t>Usage Data Preparation Tasks</a:t>
            </a:r>
          </a:p>
        </p:txBody>
      </p:sp>
      <p:sp>
        <p:nvSpPr>
          <p:cNvPr id="839683" name="Rectangle 3"/>
          <p:cNvSpPr>
            <a:spLocks noGrp="1" noChangeArrowheads="1"/>
          </p:cNvSpPr>
          <p:nvPr>
            <p:ph type="body" idx="1"/>
          </p:nvPr>
        </p:nvSpPr>
        <p:spPr>
          <a:xfrm>
            <a:off x="433388" y="1071563"/>
            <a:ext cx="8253412" cy="5227637"/>
          </a:xfrm>
        </p:spPr>
        <p:txBody>
          <a:bodyPr/>
          <a:lstStyle/>
          <a:p>
            <a:r>
              <a:rPr lang="en-US" dirty="0" smtClean="0"/>
              <a:t>Data cleaning</a:t>
            </a:r>
          </a:p>
          <a:p>
            <a:pPr lvl="1"/>
            <a:r>
              <a:rPr lang="en-US" dirty="0" smtClean="0"/>
              <a:t>remove irrelevant references and fields in server logs</a:t>
            </a:r>
          </a:p>
          <a:p>
            <a:pPr lvl="1"/>
            <a:r>
              <a:rPr lang="en-US" dirty="0" smtClean="0"/>
              <a:t>remove references due to spider navigation</a:t>
            </a:r>
          </a:p>
          <a:p>
            <a:pPr lvl="1"/>
            <a:r>
              <a:rPr lang="en-US" dirty="0" smtClean="0"/>
              <a:t>add missing references due to client-side caching </a:t>
            </a:r>
          </a:p>
          <a:p>
            <a:r>
              <a:rPr lang="en-US" dirty="0" smtClean="0"/>
              <a:t>Data integration</a:t>
            </a:r>
          </a:p>
          <a:p>
            <a:pPr lvl="1"/>
            <a:r>
              <a:rPr lang="en-US" dirty="0" smtClean="0"/>
              <a:t>synchronize data from multiple server logs</a:t>
            </a:r>
          </a:p>
          <a:p>
            <a:pPr lvl="1"/>
            <a:r>
              <a:rPr lang="en-US" dirty="0" smtClean="0"/>
              <a:t>integrate e-commerce and application server data</a:t>
            </a:r>
          </a:p>
          <a:p>
            <a:pPr lvl="1"/>
            <a:r>
              <a:rPr lang="en-US" dirty="0" smtClean="0"/>
              <a:t>integrate meta-data</a:t>
            </a:r>
          </a:p>
          <a:p>
            <a:r>
              <a:rPr lang="en-US" dirty="0" smtClean="0"/>
              <a:t>Data Transformation</a:t>
            </a:r>
          </a:p>
          <a:p>
            <a:pPr lvl="1"/>
            <a:r>
              <a:rPr lang="en-US" dirty="0" err="1" smtClean="0"/>
              <a:t>pageview</a:t>
            </a:r>
            <a:r>
              <a:rPr lang="en-US" dirty="0" smtClean="0"/>
              <a:t> identification</a:t>
            </a:r>
          </a:p>
          <a:p>
            <a:pPr lvl="1"/>
            <a:r>
              <a:rPr lang="en-US" dirty="0" smtClean="0"/>
              <a:t>identification of product-oriented events</a:t>
            </a:r>
          </a:p>
          <a:p>
            <a:pPr lvl="1"/>
            <a:r>
              <a:rPr lang="en-US" dirty="0" smtClean="0"/>
              <a:t>identification of unique users</a:t>
            </a:r>
          </a:p>
          <a:p>
            <a:pPr lvl="1"/>
            <a:r>
              <a:rPr lang="en-US" dirty="0" err="1" smtClean="0"/>
              <a:t>sessionization</a:t>
            </a:r>
            <a:r>
              <a:rPr lang="en-US" dirty="0" smtClean="0"/>
              <a:t> – partitioning each user’s record into multiple sessions or transactions (usually representing different visits)</a:t>
            </a:r>
          </a:p>
          <a:p>
            <a:pPr lvl="1"/>
            <a:r>
              <a:rPr lang="en-US" dirty="0" smtClean="0"/>
              <a:t>integrating meta-data and user profile data with user sessions</a:t>
            </a:r>
          </a:p>
        </p:txBody>
      </p:sp>
      <p:sp>
        <p:nvSpPr>
          <p:cNvPr id="57348" name="Slide Number Placeholder 3"/>
          <p:cNvSpPr>
            <a:spLocks noGrp="1"/>
          </p:cNvSpPr>
          <p:nvPr>
            <p:ph type="sldNum" sz="quarter" idx="10"/>
          </p:nvPr>
        </p:nvSpPr>
        <p:spPr>
          <a:noFill/>
        </p:spPr>
        <p:txBody>
          <a:bodyPr/>
          <a:lstStyle/>
          <a:p>
            <a:fld id="{65487E51-A3B7-4062-A34A-622E63212C12}" type="slidenum">
              <a:rPr lang="en-US" smtClean="0"/>
              <a:pPr/>
              <a:t>20</a:t>
            </a:fld>
            <a:endParaRPr lang="en-US" sz="1400" b="0" smtClean="0">
              <a:solidFill>
                <a:schemeClr val="tx1"/>
              </a:solidFill>
            </a:endParaRPr>
          </a:p>
        </p:txBody>
      </p:sp>
    </p:spTree>
    <p:custDataLst>
      <p:tags r:id="rId1"/>
    </p:custDataLst>
    <p:extLst>
      <p:ext uri="{BB962C8B-B14F-4D97-AF65-F5344CB8AC3E}">
        <p14:creationId xmlns:p14="http://schemas.microsoft.com/office/powerpoint/2010/main" val="1131654040"/>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396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396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8396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3968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3968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83968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83968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83968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3968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83968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83968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83968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83968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83968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68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US" sz="3000" smtClean="0"/>
              <a:t>Conceptual Representation of User Transactions or Sessions</a:t>
            </a:r>
          </a:p>
        </p:txBody>
      </p:sp>
      <p:graphicFrame>
        <p:nvGraphicFramePr>
          <p:cNvPr id="2050" name="Object 2"/>
          <p:cNvGraphicFramePr>
            <a:graphicFrameLocks noChangeAspect="1"/>
          </p:cNvGraphicFramePr>
          <p:nvPr/>
        </p:nvGraphicFramePr>
        <p:xfrm>
          <a:off x="2166938" y="2120900"/>
          <a:ext cx="4926012" cy="2997200"/>
        </p:xfrm>
        <a:graphic>
          <a:graphicData uri="http://schemas.openxmlformats.org/presentationml/2006/ole">
            <mc:AlternateContent xmlns:mc="http://schemas.openxmlformats.org/markup-compatibility/2006">
              <mc:Choice xmlns:v="urn:schemas-microsoft-com:vml" Requires="v">
                <p:oleObj spid="_x0000_s118793" name="Worksheet" r:id="rId6" imgW="2943092" imgH="1790581" progId="Excel.Sheet.8">
                  <p:embed/>
                </p:oleObj>
              </mc:Choice>
              <mc:Fallback>
                <p:oleObj name="Worksheet" r:id="rId6" imgW="2943092" imgH="1790581"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6938" y="2120900"/>
                        <a:ext cx="4926012" cy="299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2" name="Text Box 4"/>
          <p:cNvSpPr txBox="1">
            <a:spLocks noChangeArrowheads="1"/>
          </p:cNvSpPr>
          <p:nvPr/>
        </p:nvSpPr>
        <p:spPr bwMode="auto">
          <a:xfrm>
            <a:off x="628650" y="3321050"/>
            <a:ext cx="1425575" cy="590550"/>
          </a:xfrm>
          <a:prstGeom prst="rect">
            <a:avLst/>
          </a:prstGeom>
          <a:noFill/>
          <a:ln w="9525">
            <a:solidFill>
              <a:srgbClr val="CC3300"/>
            </a:solidFill>
            <a:miter lim="800000"/>
            <a:headEnd/>
            <a:tailEnd/>
          </a:ln>
        </p:spPr>
        <p:txBody>
          <a:bodyPr>
            <a:spAutoFit/>
          </a:bodyPr>
          <a:lstStyle/>
          <a:p>
            <a:pPr algn="ctr"/>
            <a:r>
              <a:rPr lang="en-US" sz="1600" b="1"/>
              <a:t>Sessions/user transactions</a:t>
            </a:r>
          </a:p>
        </p:txBody>
      </p:sp>
      <p:sp>
        <p:nvSpPr>
          <p:cNvPr id="2053" name="AutoShape 5"/>
          <p:cNvSpPr>
            <a:spLocks/>
          </p:cNvSpPr>
          <p:nvPr/>
        </p:nvSpPr>
        <p:spPr bwMode="auto">
          <a:xfrm rot="-5400000">
            <a:off x="4737100" y="-241300"/>
            <a:ext cx="342900" cy="4216400"/>
          </a:xfrm>
          <a:prstGeom prst="rightBrace">
            <a:avLst>
              <a:gd name="adj1" fmla="val 102469"/>
              <a:gd name="adj2" fmla="val 50000"/>
            </a:avLst>
          </a:prstGeom>
          <a:noFill/>
          <a:ln w="9525">
            <a:solidFill>
              <a:srgbClr val="CC3300"/>
            </a:solidFill>
            <a:round/>
            <a:headEnd/>
            <a:tailEnd/>
          </a:ln>
        </p:spPr>
        <p:txBody>
          <a:bodyPr wrap="none" anchor="ctr"/>
          <a:lstStyle/>
          <a:p>
            <a:endParaRPr lang="en-US"/>
          </a:p>
        </p:txBody>
      </p:sp>
      <p:sp>
        <p:nvSpPr>
          <p:cNvPr id="2054" name="Rectangle 6"/>
          <p:cNvSpPr>
            <a:spLocks noChangeArrowheads="1"/>
          </p:cNvSpPr>
          <p:nvPr/>
        </p:nvSpPr>
        <p:spPr bwMode="auto">
          <a:xfrm>
            <a:off x="3954463" y="1306513"/>
            <a:ext cx="1847850" cy="366712"/>
          </a:xfrm>
          <a:prstGeom prst="rect">
            <a:avLst/>
          </a:prstGeom>
          <a:noFill/>
          <a:ln w="9525">
            <a:noFill/>
            <a:miter lim="800000"/>
            <a:headEnd/>
            <a:tailEnd/>
          </a:ln>
        </p:spPr>
        <p:txBody>
          <a:bodyPr wrap="none">
            <a:spAutoFit/>
          </a:bodyPr>
          <a:lstStyle/>
          <a:p>
            <a:r>
              <a:rPr lang="en-US" sz="1800" b="1"/>
              <a:t>Pageview/objects</a:t>
            </a:r>
          </a:p>
        </p:txBody>
      </p:sp>
      <p:sp>
        <p:nvSpPr>
          <p:cNvPr id="2055" name="Rectangle 7"/>
          <p:cNvSpPr>
            <a:spLocks noChangeArrowheads="1"/>
          </p:cNvSpPr>
          <p:nvPr/>
        </p:nvSpPr>
        <p:spPr bwMode="auto">
          <a:xfrm>
            <a:off x="442913" y="5226050"/>
            <a:ext cx="8313737" cy="1077913"/>
          </a:xfrm>
          <a:prstGeom prst="rect">
            <a:avLst/>
          </a:prstGeom>
          <a:solidFill>
            <a:srgbClr val="CCECFF"/>
          </a:solidFill>
          <a:ln w="9525">
            <a:solidFill>
              <a:schemeClr val="tx1"/>
            </a:solidFill>
            <a:miter lim="800000"/>
            <a:headEnd/>
            <a:tailEnd/>
          </a:ln>
        </p:spPr>
        <p:txBody>
          <a:bodyPr>
            <a:spAutoFit/>
          </a:bodyPr>
          <a:lstStyle/>
          <a:p>
            <a:pPr algn="l"/>
            <a:r>
              <a:rPr lang="en-US" sz="1600">
                <a:latin typeface="Tahoma" pitchFamily="34" charset="0"/>
              </a:rPr>
              <a:t>This is the typical representation of the data, after preprocessing, that is used for input into data mining algorithms. Raw weights may be binary, based on time spent on a page, or other measures of user interest in an item. In practice, need to normalize or standardize this data.</a:t>
            </a:r>
          </a:p>
        </p:txBody>
      </p:sp>
      <p:sp>
        <p:nvSpPr>
          <p:cNvPr id="2056" name="Slide Number Placeholder 3"/>
          <p:cNvSpPr>
            <a:spLocks noGrp="1"/>
          </p:cNvSpPr>
          <p:nvPr>
            <p:ph type="sldNum" sz="quarter" idx="10"/>
          </p:nvPr>
        </p:nvSpPr>
        <p:spPr>
          <a:xfrm>
            <a:off x="6851650" y="6400800"/>
            <a:ext cx="1905000" cy="304800"/>
          </a:xfrm>
          <a:noFill/>
        </p:spPr>
        <p:txBody>
          <a:bodyPr/>
          <a:lstStyle/>
          <a:p>
            <a:fld id="{FD1E6965-54C2-4FD5-8F69-7040D6790C1F}" type="slidenum">
              <a:rPr lang="en-US" smtClean="0"/>
              <a:pPr/>
              <a:t>21</a:t>
            </a:fld>
            <a:endParaRPr lang="en-US" sz="1400" b="0" smtClean="0">
              <a:solidFill>
                <a:schemeClr val="tx1"/>
              </a:solidFill>
            </a:endParaRPr>
          </a:p>
        </p:txBody>
      </p:sp>
    </p:spTree>
    <p:custDataLst>
      <p:tags r:id="rId2"/>
    </p:custDataLst>
    <p:extLst>
      <p:ext uri="{BB962C8B-B14F-4D97-AF65-F5344CB8AC3E}">
        <p14:creationId xmlns:p14="http://schemas.microsoft.com/office/powerpoint/2010/main" val="1521247231"/>
      </p:ext>
    </p:extLst>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2"/>
          <p:cNvSpPr>
            <a:spLocks noGrp="1" noChangeArrowheads="1"/>
          </p:cNvSpPr>
          <p:nvPr>
            <p:ph type="title"/>
          </p:nvPr>
        </p:nvSpPr>
        <p:spPr/>
        <p:txBody>
          <a:bodyPr/>
          <a:lstStyle/>
          <a:p>
            <a:r>
              <a:rPr lang="en-GB" altLang="en-US" smtClean="0"/>
              <a:t>Mechanisms for User Identification</a:t>
            </a:r>
            <a:endParaRPr lang="en-GB" altLang="en-US" dirty="0"/>
          </a:p>
        </p:txBody>
      </p:sp>
      <p:graphicFrame>
        <p:nvGraphicFramePr>
          <p:cNvPr id="937987" name="Object 3"/>
          <p:cNvGraphicFramePr>
            <a:graphicFrameLocks noGrp="1" noChangeAspect="1"/>
          </p:cNvGraphicFramePr>
          <p:nvPr>
            <p:ph type="body" idx="1"/>
            <p:extLst>
              <p:ext uri="{D42A27DB-BD31-4B8C-83A1-F6EECF244321}">
                <p14:modId xmlns:p14="http://schemas.microsoft.com/office/powerpoint/2010/main" val="2050376529"/>
              </p:ext>
            </p:extLst>
          </p:nvPr>
        </p:nvGraphicFramePr>
        <p:xfrm>
          <a:off x="651768" y="1124894"/>
          <a:ext cx="7840463" cy="4953000"/>
        </p:xfrm>
        <a:graphic>
          <a:graphicData uri="http://schemas.openxmlformats.org/presentationml/2006/ole">
            <mc:AlternateContent xmlns:mc="http://schemas.openxmlformats.org/markup-compatibility/2006">
              <mc:Choice xmlns:v="urn:schemas-microsoft-com:vml" Requires="v">
                <p:oleObj spid="_x0000_s125956" name="Photo Editor Photo" r:id="rId4" imgW="10447619" imgH="6601746" progId="MSPhotoEd.3">
                  <p:embed/>
                </p:oleObj>
              </mc:Choice>
              <mc:Fallback>
                <p:oleObj name="Photo Editor Photo" r:id="rId4" imgW="10447619" imgH="6601746"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768" y="1124894"/>
                        <a:ext cx="7840463" cy="4953000"/>
                      </a:xfrm>
                      <a:prstGeom prst="rect">
                        <a:avLst/>
                      </a:prstGeom>
                    </p:spPr>
                  </p:pic>
                </p:oleObj>
              </mc:Fallback>
            </mc:AlternateContent>
          </a:graphicData>
        </a:graphic>
      </p:graphicFrame>
      <p:sp>
        <p:nvSpPr>
          <p:cNvPr id="937988" name="Text Box 4"/>
          <p:cNvSpPr txBox="1">
            <a:spLocks noChangeArrowheads="1"/>
          </p:cNvSpPr>
          <p:nvPr/>
        </p:nvSpPr>
        <p:spPr bwMode="auto">
          <a:xfrm>
            <a:off x="827088" y="6110680"/>
            <a:ext cx="5333511" cy="276999"/>
          </a:xfrm>
          <a:prstGeom prst="rect">
            <a:avLst/>
          </a:prstGeom>
          <a:solidFill>
            <a:schemeClr val="folHlink"/>
          </a:solidFill>
          <a:ln>
            <a:noFill/>
          </a:ln>
          <a:effectLst/>
          <a:extLst>
            <a:ext uri="{91240B29-F687-4F45-9708-019B960494DF}">
              <a14:hiddenLine xmlns:a14="http://schemas.microsoft.com/office/drawing/2010/main" w="2857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folHlink"/>
                  </a:outerShdw>
                </a:effectLst>
              </a14:hiddenEffects>
            </a:ext>
          </a:extLst>
        </p:spPr>
        <p:txBody>
          <a:bodyPr wrap="none" tIns="0" bIns="0">
            <a:spAutoFit/>
          </a:bodyPr>
          <a:lstStyle/>
          <a:p>
            <a:r>
              <a:rPr lang="de-DE" altLang="en-US" sz="1800" dirty="0"/>
              <a:t>Examples: page tags </a:t>
            </a:r>
            <a:r>
              <a:rPr lang="de-DE" altLang="en-US" sz="1800" dirty="0" smtClean="0"/>
              <a:t>(javascript</a:t>
            </a:r>
            <a:r>
              <a:rPr lang="de-DE" altLang="en-US" sz="1800" dirty="0"/>
              <a:t>), some browser plugins</a:t>
            </a:r>
          </a:p>
        </p:txBody>
      </p:sp>
      <p:sp>
        <p:nvSpPr>
          <p:cNvPr id="937989" name="Freeform 5"/>
          <p:cNvSpPr>
            <a:spLocks/>
          </p:cNvSpPr>
          <p:nvPr/>
        </p:nvSpPr>
        <p:spPr bwMode="auto">
          <a:xfrm>
            <a:off x="285750" y="5771561"/>
            <a:ext cx="541338" cy="504825"/>
          </a:xfrm>
          <a:custGeom>
            <a:avLst/>
            <a:gdLst>
              <a:gd name="T0" fmla="*/ 341 w 341"/>
              <a:gd name="T1" fmla="*/ 0 h 318"/>
              <a:gd name="T2" fmla="*/ 23 w 341"/>
              <a:gd name="T3" fmla="*/ 227 h 318"/>
              <a:gd name="T4" fmla="*/ 205 w 341"/>
              <a:gd name="T5" fmla="*/ 318 h 318"/>
            </a:gdLst>
            <a:ahLst/>
            <a:cxnLst>
              <a:cxn ang="0">
                <a:pos x="T0" y="T1"/>
              </a:cxn>
              <a:cxn ang="0">
                <a:pos x="T2" y="T3"/>
              </a:cxn>
              <a:cxn ang="0">
                <a:pos x="T4" y="T5"/>
              </a:cxn>
            </a:cxnLst>
            <a:rect l="0" t="0" r="r" b="b"/>
            <a:pathLst>
              <a:path w="341" h="318">
                <a:moveTo>
                  <a:pt x="341" y="0"/>
                </a:moveTo>
                <a:cubicBezTo>
                  <a:pt x="193" y="87"/>
                  <a:pt x="46" y="174"/>
                  <a:pt x="23" y="227"/>
                </a:cubicBezTo>
                <a:cubicBezTo>
                  <a:pt x="0" y="280"/>
                  <a:pt x="102" y="299"/>
                  <a:pt x="205" y="318"/>
                </a:cubicBezTo>
              </a:path>
            </a:pathLst>
          </a:custGeom>
          <a:noFill/>
          <a:ln w="5715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folHlink"/>
                  </a:outerShdw>
                </a:effectLst>
              </a14:hiddenEffects>
            </a:ext>
          </a:extLst>
        </p:spPr>
        <p:txBody>
          <a:bodyPr wrap="none" tIns="0" bIns="0" anchor="ctr"/>
          <a:lstStyle/>
          <a:p>
            <a:endParaRPr lang="en-US"/>
          </a:p>
        </p:txBody>
      </p:sp>
      <p:sp>
        <p:nvSpPr>
          <p:cNvPr id="8" name="Slide Number Placeholder 3"/>
          <p:cNvSpPr>
            <a:spLocks noGrp="1"/>
          </p:cNvSpPr>
          <p:nvPr>
            <p:ph type="sldNum" sz="quarter" idx="10"/>
          </p:nvPr>
        </p:nvSpPr>
        <p:spPr>
          <a:xfrm>
            <a:off x="6851650" y="6400800"/>
            <a:ext cx="1905000" cy="304800"/>
          </a:xfrm>
          <a:noFill/>
        </p:spPr>
        <p:txBody>
          <a:bodyPr/>
          <a:lstStyle/>
          <a:p>
            <a:fld id="{FD1E6965-54C2-4FD5-8F69-7040D6790C1F}" type="slidenum">
              <a:rPr lang="en-US" smtClean="0"/>
              <a:pPr/>
              <a:t>22</a:t>
            </a:fld>
            <a:endParaRPr lang="en-US" sz="1400" b="0" smtClean="0">
              <a:solidFill>
                <a:schemeClr val="tx1"/>
              </a:solidFill>
            </a:endParaRPr>
          </a:p>
        </p:txBody>
      </p:sp>
    </p:spTree>
    <p:extLst>
      <p:ext uri="{BB962C8B-B14F-4D97-AF65-F5344CB8AC3E}">
        <p14:creationId xmlns:p14="http://schemas.microsoft.com/office/powerpoint/2010/main" val="4188336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4EF8F05F-0966-4A8E-85B7-99F11EBF5363}" type="slidenum">
              <a:rPr lang="en-US" altLang="en-US" sz="1200">
                <a:solidFill>
                  <a:schemeClr val="accent2"/>
                </a:solidFill>
              </a:rPr>
              <a:pPr/>
              <a:t>23</a:t>
            </a:fld>
            <a:endParaRPr lang="en-US" altLang="en-US" sz="1400" b="0"/>
          </a:p>
        </p:txBody>
      </p:sp>
      <p:sp>
        <p:nvSpPr>
          <p:cNvPr id="37891" name="Rectangle 2"/>
          <p:cNvSpPr>
            <a:spLocks noGrp="1" noChangeArrowheads="1"/>
          </p:cNvSpPr>
          <p:nvPr>
            <p:ph type="title"/>
          </p:nvPr>
        </p:nvSpPr>
        <p:spPr>
          <a:xfrm>
            <a:off x="457200" y="241300"/>
            <a:ext cx="8229600" cy="673100"/>
          </a:xfrm>
        </p:spPr>
        <p:txBody>
          <a:bodyPr/>
          <a:lstStyle/>
          <a:p>
            <a:r>
              <a:rPr lang="en-US" altLang="en-US" smtClean="0"/>
              <a:t>Identifying Users and Sessions</a:t>
            </a:r>
          </a:p>
        </p:txBody>
      </p:sp>
      <p:sp>
        <p:nvSpPr>
          <p:cNvPr id="444419" name="Rectangle 3"/>
          <p:cNvSpPr>
            <a:spLocks noGrp="1" noChangeArrowheads="1"/>
          </p:cNvSpPr>
          <p:nvPr>
            <p:ph type="body" idx="1"/>
          </p:nvPr>
        </p:nvSpPr>
        <p:spPr>
          <a:xfrm>
            <a:off x="457200" y="1003300"/>
            <a:ext cx="8229600" cy="5308600"/>
          </a:xfrm>
        </p:spPr>
        <p:txBody>
          <a:bodyPr/>
          <a:lstStyle/>
          <a:p>
            <a:r>
              <a:rPr lang="en-US" altLang="en-US" dirty="0" smtClean="0"/>
              <a:t>1. First partition the log file into “user activity logs”</a:t>
            </a:r>
          </a:p>
          <a:p>
            <a:pPr lvl="1"/>
            <a:r>
              <a:rPr lang="en-US" altLang="en-US" dirty="0" smtClean="0"/>
              <a:t>this is a sequence of pageviews associated with one user encompassing all user visits to the site</a:t>
            </a:r>
          </a:p>
          <a:p>
            <a:pPr lvl="1"/>
            <a:r>
              <a:rPr lang="en-US" altLang="en-US" dirty="0" smtClean="0"/>
              <a:t>can use the methods described earlier</a:t>
            </a:r>
          </a:p>
          <a:p>
            <a:pPr lvl="1"/>
            <a:r>
              <a:rPr lang="en-US" altLang="en-US" dirty="0" smtClean="0"/>
              <a:t>most reliable (but not most accurate) is </a:t>
            </a:r>
            <a:r>
              <a:rPr lang="en-US" altLang="en-US" dirty="0" err="1" smtClean="0"/>
              <a:t>IP+Agent</a:t>
            </a:r>
            <a:r>
              <a:rPr lang="en-US" altLang="en-US" dirty="0" smtClean="0"/>
              <a:t> heuristic</a:t>
            </a:r>
          </a:p>
          <a:p>
            <a:r>
              <a:rPr lang="en-US" altLang="en-US" dirty="0" smtClean="0"/>
              <a:t>2. Apply </a:t>
            </a:r>
            <a:r>
              <a:rPr lang="en-US" altLang="en-US" dirty="0" err="1" smtClean="0"/>
              <a:t>sessionization</a:t>
            </a:r>
            <a:r>
              <a:rPr lang="en-US" altLang="en-US" dirty="0" smtClean="0"/>
              <a:t> heuristics to partition each user activity log into sessions</a:t>
            </a:r>
          </a:p>
          <a:p>
            <a:pPr lvl="1"/>
            <a:r>
              <a:rPr lang="en-US" altLang="en-US" dirty="0" smtClean="0"/>
              <a:t>can be based on an absolute maximum time allowed for each session</a:t>
            </a:r>
          </a:p>
          <a:p>
            <a:pPr lvl="1"/>
            <a:r>
              <a:rPr lang="en-US" altLang="en-US" dirty="0" smtClean="0"/>
              <a:t>or based on the amount of elapsed time between two pageviews</a:t>
            </a:r>
          </a:p>
          <a:p>
            <a:pPr lvl="1"/>
            <a:r>
              <a:rPr lang="en-US" altLang="en-US" dirty="0" smtClean="0"/>
              <a:t>can also use navigation-oriented heuristics based on site topology or the referrer field in the log file</a:t>
            </a:r>
          </a:p>
          <a:p>
            <a:r>
              <a:rPr lang="en-US" altLang="en-US" dirty="0" smtClean="0"/>
              <a:t>3. Path completion to infer cached references:   </a:t>
            </a:r>
          </a:p>
          <a:p>
            <a:pPr lvl="1"/>
            <a:r>
              <a:rPr lang="en-US" altLang="en-US" dirty="0" smtClean="0"/>
              <a:t>e.g.,  expanding a session  </a:t>
            </a:r>
            <a:r>
              <a:rPr lang="en-US" altLang="en-US" dirty="0" smtClean="0">
                <a:solidFill>
                  <a:srgbClr val="FF3300"/>
                </a:solidFill>
              </a:rPr>
              <a:t>A ==&gt; B ==&gt; C</a:t>
            </a:r>
            <a:r>
              <a:rPr lang="en-US" altLang="en-US" dirty="0" smtClean="0"/>
              <a:t>   by an  access pair   (</a:t>
            </a:r>
            <a:r>
              <a:rPr lang="en-US" altLang="en-US" dirty="0" smtClean="0">
                <a:solidFill>
                  <a:srgbClr val="FF3300"/>
                </a:solidFill>
              </a:rPr>
              <a:t>B ==&gt; D</a:t>
            </a:r>
            <a:r>
              <a:rPr lang="en-US" altLang="en-US" dirty="0" smtClean="0"/>
              <a:t>)  results in: </a:t>
            </a:r>
            <a:r>
              <a:rPr lang="en-US" altLang="en-US" dirty="0" smtClean="0">
                <a:solidFill>
                  <a:srgbClr val="FF3300"/>
                </a:solidFill>
              </a:rPr>
              <a:t>A ==&gt; B ==&gt; C ==&gt; B ==&gt; D</a:t>
            </a:r>
            <a:r>
              <a:rPr lang="en-US" altLang="en-US" dirty="0" smtClean="0"/>
              <a:t>;</a:t>
            </a:r>
          </a:p>
          <a:p>
            <a:pPr lvl="1"/>
            <a:r>
              <a:rPr lang="en-US" altLang="en-US" dirty="0" smtClean="0"/>
              <a:t>to disambiguate paths, sessions are expanded based on heuristics such as number of back references required to complete the path</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44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44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44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444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4441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4441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4441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4441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444419">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444419">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44441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19"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97D8DBED-D929-4392-8CC1-3281C1CD68F9}" type="slidenum">
              <a:rPr lang="en-US" altLang="en-US" sz="1200">
                <a:solidFill>
                  <a:schemeClr val="accent2"/>
                </a:solidFill>
              </a:rPr>
              <a:pPr/>
              <a:t>24</a:t>
            </a:fld>
            <a:endParaRPr lang="en-US" altLang="en-US" sz="1400" b="0"/>
          </a:p>
        </p:txBody>
      </p:sp>
      <p:sp>
        <p:nvSpPr>
          <p:cNvPr id="39939" name="Rectangle 1026"/>
          <p:cNvSpPr>
            <a:spLocks noGrp="1" noChangeArrowheads="1"/>
          </p:cNvSpPr>
          <p:nvPr>
            <p:ph type="title"/>
          </p:nvPr>
        </p:nvSpPr>
        <p:spPr>
          <a:xfrm>
            <a:off x="457200" y="203200"/>
            <a:ext cx="8229600" cy="609600"/>
          </a:xfrm>
        </p:spPr>
        <p:txBody>
          <a:bodyPr/>
          <a:lstStyle/>
          <a:p>
            <a:r>
              <a:rPr lang="en-US" altLang="en-US" smtClean="0"/>
              <a:t>Sessionization Heuristics</a:t>
            </a:r>
          </a:p>
        </p:txBody>
      </p:sp>
      <p:sp>
        <p:nvSpPr>
          <p:cNvPr id="39940" name="Rectangle 1027"/>
          <p:cNvSpPr>
            <a:spLocks noGrp="1" noChangeArrowheads="1"/>
          </p:cNvSpPr>
          <p:nvPr>
            <p:ph type="body" idx="1"/>
          </p:nvPr>
        </p:nvSpPr>
        <p:spPr>
          <a:xfrm>
            <a:off x="457200" y="939800"/>
            <a:ext cx="8229600" cy="5156200"/>
          </a:xfrm>
        </p:spPr>
        <p:txBody>
          <a:bodyPr/>
          <a:lstStyle/>
          <a:p>
            <a:r>
              <a:rPr lang="en-US" altLang="en-US" smtClean="0"/>
              <a:t>Server log </a:t>
            </a:r>
            <a:r>
              <a:rPr lang="en-US" altLang="en-US" i="1" smtClean="0"/>
              <a:t>L</a:t>
            </a:r>
            <a:r>
              <a:rPr lang="en-US" altLang="en-US" smtClean="0"/>
              <a:t> is a list of log entries each containing</a:t>
            </a:r>
          </a:p>
          <a:p>
            <a:pPr lvl="1"/>
            <a:r>
              <a:rPr lang="en-US" altLang="en-US" smtClean="0"/>
              <a:t>timestamp</a:t>
            </a:r>
          </a:p>
          <a:p>
            <a:pPr lvl="1"/>
            <a:r>
              <a:rPr lang="en-US" altLang="en-US" smtClean="0"/>
              <a:t>user host identifiers</a:t>
            </a:r>
          </a:p>
          <a:p>
            <a:pPr lvl="1"/>
            <a:r>
              <a:rPr lang="en-US" altLang="en-US" smtClean="0"/>
              <a:t>URL request (including URL stem and query)</a:t>
            </a:r>
          </a:p>
          <a:p>
            <a:pPr lvl="1"/>
            <a:r>
              <a:rPr lang="en-US" altLang="en-US" smtClean="0"/>
              <a:t>and possibly, referrer, agent, cookie, etc.</a:t>
            </a:r>
          </a:p>
          <a:p>
            <a:r>
              <a:rPr lang="en-US" altLang="en-US" smtClean="0"/>
              <a:t>User identification and sessionization</a:t>
            </a:r>
          </a:p>
          <a:p>
            <a:pPr lvl="1"/>
            <a:r>
              <a:rPr lang="en-US" altLang="en-US" smtClean="0">
                <a:solidFill>
                  <a:srgbClr val="339933"/>
                </a:solidFill>
              </a:rPr>
              <a:t>user activity log</a:t>
            </a:r>
            <a:r>
              <a:rPr lang="en-US" altLang="en-US" smtClean="0"/>
              <a:t> is a sequence of log entries in </a:t>
            </a:r>
            <a:r>
              <a:rPr lang="en-US" altLang="en-US" i="1" smtClean="0"/>
              <a:t>L</a:t>
            </a:r>
            <a:r>
              <a:rPr lang="en-US" altLang="en-US" smtClean="0"/>
              <a:t> belonging to the same user</a:t>
            </a:r>
          </a:p>
          <a:p>
            <a:pPr lvl="1"/>
            <a:r>
              <a:rPr lang="en-US" altLang="en-US" smtClean="0">
                <a:solidFill>
                  <a:srgbClr val="339933"/>
                </a:solidFill>
              </a:rPr>
              <a:t>user identification</a:t>
            </a:r>
            <a:r>
              <a:rPr lang="en-US" altLang="en-US" smtClean="0"/>
              <a:t> is the process of partitioning </a:t>
            </a:r>
            <a:r>
              <a:rPr lang="en-US" altLang="en-US" i="1" smtClean="0"/>
              <a:t>L</a:t>
            </a:r>
            <a:r>
              <a:rPr lang="en-US" altLang="en-US" smtClean="0"/>
              <a:t> into a set of user activity logs</a:t>
            </a:r>
          </a:p>
          <a:p>
            <a:pPr lvl="1"/>
            <a:r>
              <a:rPr lang="en-US" altLang="en-US" smtClean="0"/>
              <a:t>the goal of </a:t>
            </a:r>
            <a:r>
              <a:rPr lang="en-US" altLang="en-US" smtClean="0">
                <a:solidFill>
                  <a:srgbClr val="339933"/>
                </a:solidFill>
              </a:rPr>
              <a:t>sessionization</a:t>
            </a:r>
            <a:r>
              <a:rPr lang="en-US" altLang="en-US" smtClean="0"/>
              <a:t> is to further partition each user activity log into sequences of entries corresponding to each user visit</a:t>
            </a:r>
          </a:p>
          <a:p>
            <a:r>
              <a:rPr lang="en-US" altLang="en-US" smtClean="0"/>
              <a:t>Real v. Constructed Sessions</a:t>
            </a:r>
          </a:p>
          <a:p>
            <a:pPr lvl="1"/>
            <a:r>
              <a:rPr lang="en-US" altLang="en-US" smtClean="0"/>
              <a:t>Conceptually, the log </a:t>
            </a:r>
            <a:r>
              <a:rPr lang="en-US" altLang="en-US" i="1" smtClean="0"/>
              <a:t>L</a:t>
            </a:r>
            <a:r>
              <a:rPr lang="en-US" altLang="en-US" smtClean="0"/>
              <a:t> is partitioned into an ordered collection of </a:t>
            </a:r>
            <a:r>
              <a:rPr lang="en-US" altLang="en-US" smtClean="0">
                <a:solidFill>
                  <a:srgbClr val="339933"/>
                </a:solidFill>
              </a:rPr>
              <a:t>“real”</a:t>
            </a:r>
            <a:r>
              <a:rPr lang="en-US" altLang="en-US" smtClean="0"/>
              <a:t> sessions </a:t>
            </a:r>
            <a:r>
              <a:rPr lang="en-US" altLang="en-US" i="1" smtClean="0"/>
              <a:t>R</a:t>
            </a:r>
            <a:endParaRPr lang="en-US" altLang="en-US" smtClean="0"/>
          </a:p>
          <a:p>
            <a:pPr lvl="1"/>
            <a:r>
              <a:rPr lang="en-US" altLang="en-US" smtClean="0"/>
              <a:t>Each heuristic </a:t>
            </a:r>
            <a:r>
              <a:rPr lang="en-US" altLang="en-US" i="1" smtClean="0"/>
              <a:t>h</a:t>
            </a:r>
            <a:r>
              <a:rPr lang="en-US" altLang="en-US" smtClean="0"/>
              <a:t> partitions </a:t>
            </a:r>
            <a:r>
              <a:rPr lang="en-US" altLang="en-US" i="1" smtClean="0"/>
              <a:t>L</a:t>
            </a:r>
            <a:r>
              <a:rPr lang="en-US" altLang="en-US" smtClean="0"/>
              <a:t> into an ordered collection of </a:t>
            </a:r>
            <a:r>
              <a:rPr lang="en-US" altLang="en-US" smtClean="0">
                <a:solidFill>
                  <a:srgbClr val="339933"/>
                </a:solidFill>
              </a:rPr>
              <a:t>“constructed sessions”</a:t>
            </a:r>
            <a:r>
              <a:rPr lang="en-US" altLang="en-US" smtClean="0"/>
              <a:t> </a:t>
            </a:r>
            <a:r>
              <a:rPr lang="en-US" altLang="en-US" i="1" smtClean="0"/>
              <a:t>C</a:t>
            </a:r>
            <a:r>
              <a:rPr lang="en-US" altLang="en-US" i="1" baseline="-25000" smtClean="0"/>
              <a:t>h</a:t>
            </a:r>
            <a:endParaRPr lang="en-US" altLang="en-US" smtClean="0"/>
          </a:p>
          <a:p>
            <a:pPr lvl="1"/>
            <a:r>
              <a:rPr lang="en-US" altLang="en-US" smtClean="0"/>
              <a:t>The ideal heuristic </a:t>
            </a:r>
            <a:r>
              <a:rPr lang="en-US" altLang="en-US" i="1" smtClean="0"/>
              <a:t>h</a:t>
            </a:r>
            <a:r>
              <a:rPr lang="en-US" altLang="en-US" smtClean="0"/>
              <a:t>*:  </a:t>
            </a:r>
            <a:r>
              <a:rPr lang="en-US" altLang="en-US" i="1" smtClean="0"/>
              <a:t>C</a:t>
            </a:r>
            <a:r>
              <a:rPr lang="en-US" altLang="en-US" i="1" baseline="-25000" smtClean="0"/>
              <a:t>h</a:t>
            </a:r>
            <a:r>
              <a:rPr lang="en-US" altLang="en-US" baseline="-25000" smtClean="0"/>
              <a:t>*</a:t>
            </a:r>
            <a:r>
              <a:rPr lang="en-US" altLang="en-US" smtClean="0"/>
              <a:t> = </a:t>
            </a:r>
            <a:r>
              <a:rPr lang="en-US" altLang="en-US" i="1" smtClean="0"/>
              <a:t>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43B47E37-A089-4768-8306-1302FFF6F7A6}" type="slidenum">
              <a:rPr lang="en-US" altLang="en-US" sz="1200">
                <a:solidFill>
                  <a:schemeClr val="accent2"/>
                </a:solidFill>
              </a:rPr>
              <a:pPr/>
              <a:t>25</a:t>
            </a:fld>
            <a:endParaRPr lang="en-US" altLang="en-US" sz="1400" b="0"/>
          </a:p>
        </p:txBody>
      </p:sp>
      <p:sp>
        <p:nvSpPr>
          <p:cNvPr id="40963" name="Rectangle 2"/>
          <p:cNvSpPr>
            <a:spLocks noGrp="1" noChangeArrowheads="1"/>
          </p:cNvSpPr>
          <p:nvPr>
            <p:ph type="title"/>
          </p:nvPr>
        </p:nvSpPr>
        <p:spPr>
          <a:xfrm>
            <a:off x="457200" y="317500"/>
            <a:ext cx="8229600" cy="609600"/>
          </a:xfrm>
        </p:spPr>
        <p:txBody>
          <a:bodyPr/>
          <a:lstStyle/>
          <a:p>
            <a:r>
              <a:rPr lang="en-US" altLang="en-US" smtClean="0"/>
              <a:t>Sessionization Heuristics</a:t>
            </a:r>
          </a:p>
        </p:txBody>
      </p:sp>
      <p:sp>
        <p:nvSpPr>
          <p:cNvPr id="40964" name="Rectangle 3"/>
          <p:cNvSpPr>
            <a:spLocks noGrp="1" noChangeArrowheads="1"/>
          </p:cNvSpPr>
          <p:nvPr>
            <p:ph type="body" idx="1"/>
          </p:nvPr>
        </p:nvSpPr>
        <p:spPr/>
        <p:txBody>
          <a:bodyPr/>
          <a:lstStyle/>
          <a:p>
            <a:r>
              <a:rPr lang="en-US" altLang="en-US" dirty="0" smtClean="0"/>
              <a:t>Time-Oriented Heuristics</a:t>
            </a:r>
          </a:p>
          <a:p>
            <a:pPr lvl="1"/>
            <a:r>
              <a:rPr lang="en-US" altLang="en-US" dirty="0" smtClean="0"/>
              <a:t>consider boundaries on time spent on individual pages or in the entire a site during a single visit</a:t>
            </a:r>
          </a:p>
          <a:p>
            <a:pPr lvl="1"/>
            <a:r>
              <a:rPr lang="en-US" altLang="en-US" dirty="0" smtClean="0"/>
              <a:t>boundaries can be based on a maximum session length or based on maximum time allowable for each pageview</a:t>
            </a:r>
          </a:p>
          <a:p>
            <a:pPr lvl="1"/>
            <a:r>
              <a:rPr lang="en-US" altLang="en-US" dirty="0" smtClean="0"/>
              <a:t>additional granularity can be obtained by treating different boundaries on different (types of) pageviews</a:t>
            </a:r>
          </a:p>
          <a:p>
            <a:pPr lvl="1"/>
            <a:endParaRPr lang="en-US" altLang="en-US" sz="1200" dirty="0" smtClean="0"/>
          </a:p>
          <a:p>
            <a:r>
              <a:rPr lang="en-US" altLang="en-US" dirty="0" smtClean="0"/>
              <a:t>Navigation-Oriented Heuristics</a:t>
            </a:r>
          </a:p>
          <a:p>
            <a:pPr lvl="1"/>
            <a:r>
              <a:rPr lang="en-US" altLang="en-US" dirty="0" smtClean="0"/>
              <a:t>take the linkage between pages into account in </a:t>
            </a:r>
            <a:r>
              <a:rPr lang="en-US" altLang="en-US" dirty="0" err="1" smtClean="0"/>
              <a:t>sessionization</a:t>
            </a:r>
            <a:endParaRPr lang="en-US" altLang="en-US" dirty="0" smtClean="0"/>
          </a:p>
          <a:p>
            <a:pPr lvl="1"/>
            <a:r>
              <a:rPr lang="en-US" altLang="en-US" dirty="0" smtClean="0"/>
              <a:t>“linkage” can be based on site topology (e.g., split a session at a request that could not have been reached from previous requests in the session)</a:t>
            </a:r>
          </a:p>
          <a:p>
            <a:pPr lvl="1"/>
            <a:r>
              <a:rPr lang="en-US" altLang="en-US" dirty="0" smtClean="0"/>
              <a:t>“linkage” can also be usage-based (based on referrer information in log entries)</a:t>
            </a:r>
          </a:p>
          <a:p>
            <a:pPr lvl="2"/>
            <a:r>
              <a:rPr lang="en-US" altLang="en-US" dirty="0" smtClean="0"/>
              <a:t>usually more restrictive than topology-based heuristics</a:t>
            </a:r>
          </a:p>
          <a:p>
            <a:pPr lvl="2"/>
            <a:r>
              <a:rPr lang="en-US" altLang="en-US" dirty="0" smtClean="0"/>
              <a:t>more difficult to implement in frame-based sites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DC1D8BEF-0446-4D99-A894-BE693A8CB8BF}" type="slidenum">
              <a:rPr lang="en-US" altLang="en-US" sz="1200">
                <a:solidFill>
                  <a:schemeClr val="accent2"/>
                </a:solidFill>
              </a:rPr>
              <a:pPr/>
              <a:t>26</a:t>
            </a:fld>
            <a:endParaRPr lang="en-US" altLang="en-US" sz="1400" b="0"/>
          </a:p>
        </p:txBody>
      </p:sp>
      <p:sp>
        <p:nvSpPr>
          <p:cNvPr id="41987" name="Rectangle 1026"/>
          <p:cNvSpPr>
            <a:spLocks noGrp="1" noChangeArrowheads="1"/>
          </p:cNvSpPr>
          <p:nvPr>
            <p:ph type="title"/>
          </p:nvPr>
        </p:nvSpPr>
        <p:spPr>
          <a:xfrm>
            <a:off x="457200" y="304800"/>
            <a:ext cx="8229600" cy="609600"/>
          </a:xfrm>
        </p:spPr>
        <p:txBody>
          <a:bodyPr/>
          <a:lstStyle/>
          <a:p>
            <a:r>
              <a:rPr lang="en-US" altLang="en-US" smtClean="0"/>
              <a:t>Some Selected Heuristics</a:t>
            </a:r>
          </a:p>
        </p:txBody>
      </p:sp>
      <p:sp>
        <p:nvSpPr>
          <p:cNvPr id="41988" name="Rectangle 1027"/>
          <p:cNvSpPr>
            <a:spLocks noGrp="1" noChangeArrowheads="1"/>
          </p:cNvSpPr>
          <p:nvPr>
            <p:ph type="body" idx="1"/>
          </p:nvPr>
        </p:nvSpPr>
        <p:spPr>
          <a:xfrm>
            <a:off x="215900" y="1065213"/>
            <a:ext cx="8623300" cy="5030787"/>
          </a:xfrm>
        </p:spPr>
        <p:txBody>
          <a:bodyPr/>
          <a:lstStyle/>
          <a:p>
            <a:r>
              <a:rPr lang="en-US" altLang="en-US" sz="2400" smtClean="0"/>
              <a:t>Time-Oriented Heuristics:</a:t>
            </a:r>
          </a:p>
          <a:p>
            <a:pPr lvl="1"/>
            <a:r>
              <a:rPr lang="en-US" altLang="en-US" sz="2000" b="1" i="1" smtClean="0">
                <a:solidFill>
                  <a:srgbClr val="CC0000"/>
                </a:solidFill>
              </a:rPr>
              <a:t>h1</a:t>
            </a:r>
            <a:r>
              <a:rPr lang="en-US" altLang="en-US" sz="2000" smtClean="0"/>
              <a:t>: Total </a:t>
            </a:r>
            <a:r>
              <a:rPr lang="en-US" altLang="en-US" sz="2000" smtClean="0">
                <a:solidFill>
                  <a:srgbClr val="339933"/>
                </a:solidFill>
              </a:rPr>
              <a:t>session duration</a:t>
            </a:r>
            <a:r>
              <a:rPr lang="en-US" altLang="en-US" sz="2000" smtClean="0"/>
              <a:t> may not exceed a threshold </a:t>
            </a:r>
            <a:r>
              <a:rPr lang="en-US" altLang="en-US" sz="2000" i="1" smtClean="0">
                <a:solidFill>
                  <a:srgbClr val="CC0000"/>
                </a:solidFill>
                <a:latin typeface="Symbol" pitchFamily="18" charset="2"/>
              </a:rPr>
              <a:t>q</a:t>
            </a:r>
            <a:r>
              <a:rPr lang="en-US" altLang="en-US" sz="2000" smtClean="0"/>
              <a:t> . Given </a:t>
            </a:r>
            <a:r>
              <a:rPr lang="en-US" altLang="en-US" sz="2000" i="1" smtClean="0">
                <a:solidFill>
                  <a:srgbClr val="CC0000"/>
                </a:solidFill>
              </a:rPr>
              <a:t>t</a:t>
            </a:r>
            <a:r>
              <a:rPr lang="en-US" altLang="en-US" sz="2000" baseline="-25000" smtClean="0">
                <a:solidFill>
                  <a:srgbClr val="CC0000"/>
                </a:solidFill>
              </a:rPr>
              <a:t>0</a:t>
            </a:r>
            <a:r>
              <a:rPr lang="en-US" altLang="en-US" sz="2000" smtClean="0"/>
              <a:t>, the timestamp for the first request in a constructed session </a:t>
            </a:r>
            <a:r>
              <a:rPr lang="en-US" altLang="en-US" sz="2000" i="1" smtClean="0">
                <a:solidFill>
                  <a:srgbClr val="CC0000"/>
                </a:solidFill>
              </a:rPr>
              <a:t>S</a:t>
            </a:r>
            <a:r>
              <a:rPr lang="en-US" altLang="en-US" sz="2000" smtClean="0"/>
              <a:t>, the request with timestamp </a:t>
            </a:r>
            <a:r>
              <a:rPr lang="en-US" altLang="en-US" sz="2000" i="1" smtClean="0">
                <a:solidFill>
                  <a:srgbClr val="CC0000"/>
                </a:solidFill>
              </a:rPr>
              <a:t>t</a:t>
            </a:r>
            <a:r>
              <a:rPr lang="en-US" altLang="en-US" sz="2000" smtClean="0"/>
              <a:t> is assigned to </a:t>
            </a:r>
            <a:r>
              <a:rPr lang="en-US" altLang="en-US" sz="2000" i="1" smtClean="0">
                <a:solidFill>
                  <a:srgbClr val="CC0000"/>
                </a:solidFill>
              </a:rPr>
              <a:t>S</a:t>
            </a:r>
            <a:r>
              <a:rPr lang="en-US" altLang="en-US" sz="2000" smtClean="0"/>
              <a:t>, iff </a:t>
            </a:r>
            <a:r>
              <a:rPr lang="en-US" altLang="en-US" sz="2000" i="1" smtClean="0">
                <a:solidFill>
                  <a:srgbClr val="CC0000"/>
                </a:solidFill>
              </a:rPr>
              <a:t>t</a:t>
            </a:r>
            <a:r>
              <a:rPr lang="en-US" altLang="en-US" sz="2000" smtClean="0">
                <a:solidFill>
                  <a:srgbClr val="CC0000"/>
                </a:solidFill>
              </a:rPr>
              <a:t> - </a:t>
            </a:r>
            <a:r>
              <a:rPr lang="en-US" altLang="en-US" sz="2000" i="1" smtClean="0">
                <a:solidFill>
                  <a:srgbClr val="CC0000"/>
                </a:solidFill>
              </a:rPr>
              <a:t>t</a:t>
            </a:r>
            <a:r>
              <a:rPr lang="en-US" altLang="en-US" sz="2000" baseline="-25000" smtClean="0">
                <a:solidFill>
                  <a:srgbClr val="CC0000"/>
                </a:solidFill>
              </a:rPr>
              <a:t>0</a:t>
            </a:r>
            <a:r>
              <a:rPr lang="en-US" altLang="en-US" sz="2000" smtClean="0">
                <a:solidFill>
                  <a:srgbClr val="CC0000"/>
                </a:solidFill>
              </a:rPr>
              <a:t> </a:t>
            </a:r>
            <a:r>
              <a:rPr lang="en-US" altLang="en-US" sz="2000" smtClean="0">
                <a:solidFill>
                  <a:srgbClr val="CC0000"/>
                </a:solidFill>
                <a:latin typeface="Symbol" pitchFamily="18" charset="2"/>
              </a:rPr>
              <a:t>£</a:t>
            </a:r>
            <a:r>
              <a:rPr lang="en-US" altLang="en-US" sz="2000" smtClean="0">
                <a:solidFill>
                  <a:srgbClr val="CC0000"/>
                </a:solidFill>
              </a:rPr>
              <a:t> </a:t>
            </a:r>
            <a:r>
              <a:rPr lang="en-US" altLang="en-US" sz="2000" i="1" smtClean="0">
                <a:solidFill>
                  <a:srgbClr val="CC0000"/>
                </a:solidFill>
                <a:latin typeface="Symbol" pitchFamily="18" charset="2"/>
              </a:rPr>
              <a:t>q</a:t>
            </a:r>
            <a:r>
              <a:rPr lang="en-US" altLang="en-US" sz="2000" smtClean="0"/>
              <a:t>.</a:t>
            </a:r>
            <a:endParaRPr lang="en-US" altLang="en-US" sz="800" smtClean="0"/>
          </a:p>
          <a:p>
            <a:pPr lvl="1"/>
            <a:r>
              <a:rPr lang="en-US" altLang="en-US" sz="2000" b="1" i="1" smtClean="0">
                <a:solidFill>
                  <a:srgbClr val="CC0000"/>
                </a:solidFill>
              </a:rPr>
              <a:t>h2</a:t>
            </a:r>
            <a:r>
              <a:rPr lang="en-US" altLang="en-US" sz="2000" smtClean="0"/>
              <a:t>: Total </a:t>
            </a:r>
            <a:r>
              <a:rPr lang="en-US" altLang="en-US" sz="2000" smtClean="0">
                <a:solidFill>
                  <a:srgbClr val="339933"/>
                </a:solidFill>
              </a:rPr>
              <a:t>time spent on a page</a:t>
            </a:r>
            <a:r>
              <a:rPr lang="en-US" altLang="en-US" sz="2000" smtClean="0"/>
              <a:t> may not exceed a threshold </a:t>
            </a:r>
            <a:r>
              <a:rPr lang="en-US" altLang="en-US" sz="2000" i="1" smtClean="0">
                <a:solidFill>
                  <a:srgbClr val="CC0000"/>
                </a:solidFill>
                <a:latin typeface="Symbol" pitchFamily="18" charset="2"/>
              </a:rPr>
              <a:t>d</a:t>
            </a:r>
            <a:r>
              <a:rPr lang="en-US" altLang="en-US" sz="2000" smtClean="0"/>
              <a:t>. Given </a:t>
            </a:r>
            <a:r>
              <a:rPr lang="en-US" altLang="en-US" sz="2000" i="1" smtClean="0">
                <a:solidFill>
                  <a:srgbClr val="CC0000"/>
                </a:solidFill>
              </a:rPr>
              <a:t>t</a:t>
            </a:r>
            <a:r>
              <a:rPr lang="en-US" altLang="en-US" sz="2000" baseline="-25000" smtClean="0">
                <a:solidFill>
                  <a:srgbClr val="CC0000"/>
                </a:solidFill>
              </a:rPr>
              <a:t>1</a:t>
            </a:r>
            <a:r>
              <a:rPr lang="en-US" altLang="en-US" sz="2000" smtClean="0"/>
              <a:t>, the timestamp for request assigned to constructed session </a:t>
            </a:r>
            <a:r>
              <a:rPr lang="en-US" altLang="en-US" sz="2000" i="1" smtClean="0">
                <a:solidFill>
                  <a:srgbClr val="CC0000"/>
                </a:solidFill>
              </a:rPr>
              <a:t>S</a:t>
            </a:r>
            <a:r>
              <a:rPr lang="en-US" altLang="en-US" sz="2000" smtClean="0"/>
              <a:t>, the next request with timestamp </a:t>
            </a:r>
            <a:r>
              <a:rPr lang="en-US" altLang="en-US" sz="2000" i="1" smtClean="0">
                <a:solidFill>
                  <a:srgbClr val="CC0000"/>
                </a:solidFill>
              </a:rPr>
              <a:t>t</a:t>
            </a:r>
            <a:r>
              <a:rPr lang="en-US" altLang="en-US" sz="2000" baseline="-25000" smtClean="0">
                <a:solidFill>
                  <a:srgbClr val="CC0000"/>
                </a:solidFill>
              </a:rPr>
              <a:t>2</a:t>
            </a:r>
            <a:r>
              <a:rPr lang="en-US" altLang="en-US" sz="2000" smtClean="0"/>
              <a:t> is assigned to </a:t>
            </a:r>
            <a:r>
              <a:rPr lang="en-US" altLang="en-US" sz="2000" i="1" smtClean="0">
                <a:solidFill>
                  <a:srgbClr val="CC0000"/>
                </a:solidFill>
              </a:rPr>
              <a:t>S</a:t>
            </a:r>
            <a:r>
              <a:rPr lang="en-US" altLang="en-US" sz="2000" smtClean="0"/>
              <a:t>, iff </a:t>
            </a:r>
            <a:r>
              <a:rPr lang="en-US" altLang="en-US" sz="2000" i="1" smtClean="0">
                <a:solidFill>
                  <a:srgbClr val="CC0000"/>
                </a:solidFill>
              </a:rPr>
              <a:t>t</a:t>
            </a:r>
            <a:r>
              <a:rPr lang="en-US" altLang="en-US" sz="2000" baseline="-25000" smtClean="0">
                <a:solidFill>
                  <a:srgbClr val="CC0000"/>
                </a:solidFill>
              </a:rPr>
              <a:t>2</a:t>
            </a:r>
            <a:r>
              <a:rPr lang="en-US" altLang="en-US" sz="2000" smtClean="0">
                <a:solidFill>
                  <a:srgbClr val="CC0000"/>
                </a:solidFill>
              </a:rPr>
              <a:t> - </a:t>
            </a:r>
            <a:r>
              <a:rPr lang="en-US" altLang="en-US" sz="2000" i="1" smtClean="0">
                <a:solidFill>
                  <a:srgbClr val="CC0000"/>
                </a:solidFill>
              </a:rPr>
              <a:t>t</a:t>
            </a:r>
            <a:r>
              <a:rPr lang="en-US" altLang="en-US" sz="2000" baseline="-25000" smtClean="0">
                <a:solidFill>
                  <a:srgbClr val="CC0000"/>
                </a:solidFill>
              </a:rPr>
              <a:t>1</a:t>
            </a:r>
            <a:r>
              <a:rPr lang="en-US" altLang="en-US" sz="2000" smtClean="0">
                <a:solidFill>
                  <a:srgbClr val="CC0000"/>
                </a:solidFill>
              </a:rPr>
              <a:t> </a:t>
            </a:r>
            <a:r>
              <a:rPr lang="en-US" altLang="en-US" sz="2000" smtClean="0">
                <a:solidFill>
                  <a:srgbClr val="CC0000"/>
                </a:solidFill>
                <a:latin typeface="Symbol" pitchFamily="18" charset="2"/>
              </a:rPr>
              <a:t>£</a:t>
            </a:r>
            <a:r>
              <a:rPr lang="en-US" altLang="en-US" sz="2000" smtClean="0">
                <a:solidFill>
                  <a:srgbClr val="CC0000"/>
                </a:solidFill>
              </a:rPr>
              <a:t> </a:t>
            </a:r>
            <a:r>
              <a:rPr lang="en-US" altLang="en-US" sz="2000" i="1" smtClean="0">
                <a:solidFill>
                  <a:srgbClr val="CC0000"/>
                </a:solidFill>
                <a:latin typeface="Symbol" pitchFamily="18" charset="2"/>
              </a:rPr>
              <a:t>d</a:t>
            </a:r>
            <a:r>
              <a:rPr lang="en-US" altLang="en-US" sz="2000" smtClean="0"/>
              <a:t>.</a:t>
            </a:r>
          </a:p>
          <a:p>
            <a:endParaRPr lang="en-US" altLang="en-US" sz="800" smtClean="0"/>
          </a:p>
          <a:p>
            <a:r>
              <a:rPr lang="en-US" altLang="en-US" sz="2400" smtClean="0"/>
              <a:t>Referrer-Based Heuristic:</a:t>
            </a:r>
          </a:p>
          <a:p>
            <a:pPr lvl="1"/>
            <a:r>
              <a:rPr lang="en-US" altLang="en-US" sz="2000" b="1" i="1" smtClean="0">
                <a:solidFill>
                  <a:srgbClr val="CC0000"/>
                </a:solidFill>
              </a:rPr>
              <a:t>href</a:t>
            </a:r>
            <a:r>
              <a:rPr lang="en-US" altLang="en-US" sz="2000" smtClean="0"/>
              <a:t>: Given two consecutive requests </a:t>
            </a:r>
            <a:r>
              <a:rPr lang="en-US" altLang="en-US" sz="2000" i="1" smtClean="0">
                <a:solidFill>
                  <a:srgbClr val="CC0000"/>
                </a:solidFill>
              </a:rPr>
              <a:t>p</a:t>
            </a:r>
            <a:r>
              <a:rPr lang="en-US" altLang="en-US" sz="2000" smtClean="0"/>
              <a:t> and </a:t>
            </a:r>
            <a:r>
              <a:rPr lang="en-US" altLang="en-US" sz="2000" i="1" smtClean="0">
                <a:solidFill>
                  <a:srgbClr val="CC0000"/>
                </a:solidFill>
              </a:rPr>
              <a:t>q</a:t>
            </a:r>
            <a:r>
              <a:rPr lang="en-US" altLang="en-US" sz="2000" smtClean="0"/>
              <a:t>, with </a:t>
            </a:r>
            <a:r>
              <a:rPr lang="en-US" altLang="en-US" sz="2000" i="1" smtClean="0">
                <a:solidFill>
                  <a:srgbClr val="CC0000"/>
                </a:solidFill>
              </a:rPr>
              <a:t>p</a:t>
            </a:r>
            <a:r>
              <a:rPr lang="en-US" altLang="en-US" sz="2000" smtClean="0"/>
              <a:t> belonging to constructed session </a:t>
            </a:r>
            <a:r>
              <a:rPr lang="en-US" altLang="en-US" sz="2000" i="1" smtClean="0">
                <a:solidFill>
                  <a:srgbClr val="CC0000"/>
                </a:solidFill>
              </a:rPr>
              <a:t>S</a:t>
            </a:r>
            <a:r>
              <a:rPr lang="en-US" altLang="en-US" sz="2000" smtClean="0"/>
              <a:t>. Then </a:t>
            </a:r>
            <a:r>
              <a:rPr lang="en-US" altLang="en-US" sz="2000" i="1" smtClean="0">
                <a:solidFill>
                  <a:srgbClr val="CC0000"/>
                </a:solidFill>
              </a:rPr>
              <a:t>q</a:t>
            </a:r>
            <a:r>
              <a:rPr lang="en-US" altLang="en-US" sz="2000" smtClean="0"/>
              <a:t> is assigned to </a:t>
            </a:r>
            <a:r>
              <a:rPr lang="en-US" altLang="en-US" sz="2000" i="1" smtClean="0">
                <a:solidFill>
                  <a:srgbClr val="CC0000"/>
                </a:solidFill>
              </a:rPr>
              <a:t>S</a:t>
            </a:r>
            <a:r>
              <a:rPr lang="en-US" altLang="en-US" sz="2000" smtClean="0"/>
              <a:t>, if the </a:t>
            </a:r>
            <a:r>
              <a:rPr lang="en-US" altLang="en-US" sz="2000" smtClean="0">
                <a:solidFill>
                  <a:srgbClr val="339933"/>
                </a:solidFill>
              </a:rPr>
              <a:t>referrer</a:t>
            </a:r>
            <a:r>
              <a:rPr lang="en-US" altLang="en-US" sz="2000" smtClean="0"/>
              <a:t> for </a:t>
            </a:r>
            <a:r>
              <a:rPr lang="en-US" altLang="en-US" sz="2000" i="1" smtClean="0">
                <a:solidFill>
                  <a:srgbClr val="CC0000"/>
                </a:solidFill>
              </a:rPr>
              <a:t>q</a:t>
            </a:r>
            <a:r>
              <a:rPr lang="en-US" altLang="en-US" sz="2000" smtClean="0"/>
              <a:t> was previously invoked in </a:t>
            </a:r>
            <a:r>
              <a:rPr lang="en-US" altLang="en-US" sz="2000" i="1" smtClean="0">
                <a:solidFill>
                  <a:srgbClr val="CC0000"/>
                </a:solidFill>
              </a:rPr>
              <a:t>S</a:t>
            </a:r>
            <a:r>
              <a:rPr lang="en-US" altLang="en-US" sz="2000" smtClean="0"/>
              <a:t>.</a:t>
            </a:r>
            <a:endParaRPr lang="en-US" altLang="en-US" smtClean="0"/>
          </a:p>
        </p:txBody>
      </p:sp>
      <p:sp>
        <p:nvSpPr>
          <p:cNvPr id="524292" name="Text Box 1028"/>
          <p:cNvSpPr txBox="1">
            <a:spLocks noChangeArrowheads="1"/>
          </p:cNvSpPr>
          <p:nvPr/>
        </p:nvSpPr>
        <p:spPr bwMode="auto">
          <a:xfrm>
            <a:off x="1744663" y="5326063"/>
            <a:ext cx="5765800" cy="600075"/>
          </a:xfrm>
          <a:prstGeom prst="rect">
            <a:avLst/>
          </a:prstGeom>
          <a:solidFill>
            <a:srgbClr val="FFD7AF"/>
          </a:solidFill>
          <a:ln w="19050">
            <a:solidFill>
              <a:schemeClr val="tx1"/>
            </a:solidFill>
            <a:miter lim="800000"/>
            <a:headEnd/>
            <a:tailEnd/>
          </a:ln>
          <a:effectLst>
            <a:outerShdw dist="107763" dir="2700000" algn="ctr" rotWithShape="0">
              <a:schemeClr val="bg2"/>
            </a:outerShdw>
          </a:effectLst>
        </p:spPr>
        <p:txBody>
          <a:bodyPr anchor="ctr">
            <a:spAutoFit/>
          </a:bodyPr>
          <a:lstStyle/>
          <a:p>
            <a:pPr algn="l">
              <a:defRPr/>
            </a:pPr>
            <a:r>
              <a:rPr lang="en-US" sz="1600" b="1"/>
              <a:t>Note: in practice, it is often useful to use a combination of time-</a:t>
            </a:r>
          </a:p>
          <a:p>
            <a:pPr algn="l">
              <a:defRPr/>
            </a:pPr>
            <a:r>
              <a:rPr lang="en-US" sz="1600" b="1"/>
              <a:t>and navigation-oriented heuristics in session identification.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5862934B-845E-42E5-9079-98F413D948FD}" type="slidenum">
              <a:rPr lang="en-US" altLang="en-US" sz="1200">
                <a:solidFill>
                  <a:schemeClr val="accent2"/>
                </a:solidFill>
              </a:rPr>
              <a:pPr/>
              <a:t>27</a:t>
            </a:fld>
            <a:endParaRPr lang="en-US" altLang="en-US" sz="1400" b="0"/>
          </a:p>
        </p:txBody>
      </p:sp>
      <p:sp>
        <p:nvSpPr>
          <p:cNvPr id="3076" name="Rectangle 2"/>
          <p:cNvSpPr>
            <a:spLocks noChangeArrowheads="1"/>
          </p:cNvSpPr>
          <p:nvPr/>
        </p:nvSpPr>
        <p:spPr bwMode="auto">
          <a:xfrm>
            <a:off x="6819900" y="5156200"/>
            <a:ext cx="14335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2000"/>
              <a:t>navigational</a:t>
            </a:r>
          </a:p>
          <a:p>
            <a:r>
              <a:rPr lang="en-US" altLang="en-US" sz="2000"/>
              <a:t>pages</a:t>
            </a:r>
          </a:p>
        </p:txBody>
      </p:sp>
      <p:sp>
        <p:nvSpPr>
          <p:cNvPr id="3077" name="Rectangle 3"/>
          <p:cNvSpPr>
            <a:spLocks noChangeArrowheads="1"/>
          </p:cNvSpPr>
          <p:nvPr/>
        </p:nvSpPr>
        <p:spPr bwMode="auto">
          <a:xfrm>
            <a:off x="5380038" y="5124450"/>
            <a:ext cx="9271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2000"/>
              <a:t>content</a:t>
            </a:r>
          </a:p>
          <a:p>
            <a:r>
              <a:rPr lang="en-US" altLang="en-US" sz="2000"/>
              <a:t>pages</a:t>
            </a:r>
          </a:p>
        </p:txBody>
      </p:sp>
      <p:grpSp>
        <p:nvGrpSpPr>
          <p:cNvPr id="3078" name="Group 4"/>
          <p:cNvGrpSpPr>
            <a:grpSpLocks/>
          </p:cNvGrpSpPr>
          <p:nvPr/>
        </p:nvGrpSpPr>
        <p:grpSpPr bwMode="auto">
          <a:xfrm>
            <a:off x="5483225" y="1427163"/>
            <a:ext cx="3201988" cy="3713162"/>
            <a:chOff x="3590" y="1347"/>
            <a:chExt cx="2017" cy="2339"/>
          </a:xfrm>
        </p:grpSpPr>
        <p:graphicFrame>
          <p:nvGraphicFramePr>
            <p:cNvPr id="3074" name="Object 1024">
              <a:hlinkClick r:id="" action="ppaction://ole?verb=0"/>
            </p:cNvPr>
            <p:cNvGraphicFramePr>
              <a:graphicFrameLocks/>
            </p:cNvGraphicFramePr>
            <p:nvPr/>
          </p:nvGraphicFramePr>
          <p:xfrm>
            <a:off x="3590" y="1347"/>
            <a:ext cx="2017" cy="1809"/>
          </p:xfrm>
          <a:graphic>
            <a:graphicData uri="http://schemas.openxmlformats.org/presentationml/2006/ole">
              <mc:AlternateContent xmlns:mc="http://schemas.openxmlformats.org/markup-compatibility/2006">
                <mc:Choice xmlns:v="urn:schemas-microsoft-com:vml" Requires="v">
                  <p:oleObj spid="_x0000_s123912" name="CorelPhotoPaint.Image.8" r:id="rId4" imgW="4336945" imgH="4506856" progId="CorelPhotoPaint.Image.8">
                    <p:embed/>
                  </p:oleObj>
                </mc:Choice>
                <mc:Fallback>
                  <p:oleObj name="CorelPhotoPaint.Image.8" r:id="rId4" imgW="4336945" imgH="4506856" progId="CorelPhotoPaint.Image.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r="1225"/>
                        <a:stretch>
                          <a:fillRect/>
                        </a:stretch>
                      </p:blipFill>
                      <p:spPr bwMode="auto">
                        <a:xfrm>
                          <a:off x="3590" y="1347"/>
                          <a:ext cx="2017" cy="180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1" name="Rectangle 6"/>
            <p:cNvSpPr>
              <a:spLocks noChangeArrowheads="1"/>
            </p:cNvSpPr>
            <p:nvPr/>
          </p:nvSpPr>
          <p:spPr bwMode="auto">
            <a:xfrm>
              <a:off x="4149" y="1802"/>
              <a:ext cx="1050" cy="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2000"/>
                <a:t>Histogram of</a:t>
              </a:r>
            </a:p>
            <a:p>
              <a:pPr algn="l"/>
              <a:r>
                <a:rPr lang="en-US" altLang="en-US" sz="2000"/>
                <a:t>page reference</a:t>
              </a:r>
            </a:p>
            <a:p>
              <a:pPr algn="l"/>
              <a:r>
                <a:rPr lang="en-US" altLang="en-US" sz="2000"/>
                <a:t>lengths (secs)</a:t>
              </a:r>
            </a:p>
          </p:txBody>
        </p:sp>
        <p:sp>
          <p:nvSpPr>
            <p:cNvPr id="3082" name="Freeform 7"/>
            <p:cNvSpPr>
              <a:spLocks/>
            </p:cNvSpPr>
            <p:nvPr/>
          </p:nvSpPr>
          <p:spPr bwMode="auto">
            <a:xfrm>
              <a:off x="3780" y="3234"/>
              <a:ext cx="307" cy="55"/>
            </a:xfrm>
            <a:custGeom>
              <a:avLst/>
              <a:gdLst>
                <a:gd name="T0" fmla="*/ 0 w 307"/>
                <a:gd name="T1" fmla="*/ 0 h 55"/>
                <a:gd name="T2" fmla="*/ 53 w 307"/>
                <a:gd name="T3" fmla="*/ 54 h 55"/>
                <a:gd name="T4" fmla="*/ 253 w 307"/>
                <a:gd name="T5" fmla="*/ 54 h 55"/>
                <a:gd name="T6" fmla="*/ 306 w 307"/>
                <a:gd name="T7" fmla="*/ 0 h 55"/>
                <a:gd name="T8" fmla="*/ 0 60000 65536"/>
                <a:gd name="T9" fmla="*/ 0 60000 65536"/>
                <a:gd name="T10" fmla="*/ 0 60000 65536"/>
                <a:gd name="T11" fmla="*/ 0 60000 65536"/>
                <a:gd name="T12" fmla="*/ 0 w 307"/>
                <a:gd name="T13" fmla="*/ 0 h 55"/>
                <a:gd name="T14" fmla="*/ 307 w 307"/>
                <a:gd name="T15" fmla="*/ 55 h 55"/>
              </a:gdLst>
              <a:ahLst/>
              <a:cxnLst>
                <a:cxn ang="T8">
                  <a:pos x="T0" y="T1"/>
                </a:cxn>
                <a:cxn ang="T9">
                  <a:pos x="T2" y="T3"/>
                </a:cxn>
                <a:cxn ang="T10">
                  <a:pos x="T4" y="T5"/>
                </a:cxn>
                <a:cxn ang="T11">
                  <a:pos x="T6" y="T7"/>
                </a:cxn>
              </a:cxnLst>
              <a:rect l="T12" t="T13" r="T14" b="T15"/>
              <a:pathLst>
                <a:path w="307" h="55">
                  <a:moveTo>
                    <a:pt x="0" y="0"/>
                  </a:moveTo>
                  <a:lnTo>
                    <a:pt x="53" y="54"/>
                  </a:lnTo>
                  <a:lnTo>
                    <a:pt x="253" y="54"/>
                  </a:lnTo>
                  <a:lnTo>
                    <a:pt x="306" y="0"/>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3" name="Freeform 8"/>
            <p:cNvSpPr>
              <a:spLocks/>
            </p:cNvSpPr>
            <p:nvPr/>
          </p:nvSpPr>
          <p:spPr bwMode="auto">
            <a:xfrm>
              <a:off x="4122" y="3228"/>
              <a:ext cx="1003" cy="61"/>
            </a:xfrm>
            <a:custGeom>
              <a:avLst/>
              <a:gdLst>
                <a:gd name="T0" fmla="*/ 0 w 1003"/>
                <a:gd name="T1" fmla="*/ 6 h 61"/>
                <a:gd name="T2" fmla="*/ 54 w 1003"/>
                <a:gd name="T3" fmla="*/ 60 h 61"/>
                <a:gd name="T4" fmla="*/ 942 w 1003"/>
                <a:gd name="T5" fmla="*/ 60 h 61"/>
                <a:gd name="T6" fmla="*/ 1002 w 1003"/>
                <a:gd name="T7" fmla="*/ 0 h 61"/>
                <a:gd name="T8" fmla="*/ 0 60000 65536"/>
                <a:gd name="T9" fmla="*/ 0 60000 65536"/>
                <a:gd name="T10" fmla="*/ 0 60000 65536"/>
                <a:gd name="T11" fmla="*/ 0 60000 65536"/>
                <a:gd name="T12" fmla="*/ 0 w 1003"/>
                <a:gd name="T13" fmla="*/ 0 h 61"/>
                <a:gd name="T14" fmla="*/ 1003 w 1003"/>
                <a:gd name="T15" fmla="*/ 61 h 61"/>
              </a:gdLst>
              <a:ahLst/>
              <a:cxnLst>
                <a:cxn ang="T8">
                  <a:pos x="T0" y="T1"/>
                </a:cxn>
                <a:cxn ang="T9">
                  <a:pos x="T2" y="T3"/>
                </a:cxn>
                <a:cxn ang="T10">
                  <a:pos x="T4" y="T5"/>
                </a:cxn>
                <a:cxn ang="T11">
                  <a:pos x="T6" y="T7"/>
                </a:cxn>
              </a:cxnLst>
              <a:rect l="T12" t="T13" r="T14" b="T15"/>
              <a:pathLst>
                <a:path w="1003" h="61">
                  <a:moveTo>
                    <a:pt x="0" y="6"/>
                  </a:moveTo>
                  <a:lnTo>
                    <a:pt x="54" y="60"/>
                  </a:lnTo>
                  <a:lnTo>
                    <a:pt x="942" y="60"/>
                  </a:lnTo>
                  <a:lnTo>
                    <a:pt x="1002" y="0"/>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4" name="Line 9"/>
            <p:cNvSpPr>
              <a:spLocks noChangeShapeType="1"/>
            </p:cNvSpPr>
            <p:nvPr/>
          </p:nvSpPr>
          <p:spPr bwMode="auto">
            <a:xfrm flipH="1">
              <a:off x="3836" y="3292"/>
              <a:ext cx="116" cy="3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85" name="Line 10"/>
            <p:cNvSpPr>
              <a:spLocks noChangeShapeType="1"/>
            </p:cNvSpPr>
            <p:nvPr/>
          </p:nvSpPr>
          <p:spPr bwMode="auto">
            <a:xfrm>
              <a:off x="4666" y="3292"/>
              <a:ext cx="136" cy="39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86" name="Line 11"/>
            <p:cNvSpPr>
              <a:spLocks noChangeShapeType="1"/>
            </p:cNvSpPr>
            <p:nvPr/>
          </p:nvSpPr>
          <p:spPr bwMode="auto">
            <a:xfrm>
              <a:off x="4104" y="2619"/>
              <a:ext cx="0" cy="882"/>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079" name="Rectangle 12"/>
          <p:cNvSpPr>
            <a:spLocks noGrp="1" noChangeArrowheads="1"/>
          </p:cNvSpPr>
          <p:nvPr>
            <p:ph type="title"/>
          </p:nvPr>
        </p:nvSpPr>
        <p:spPr>
          <a:xfrm>
            <a:off x="330200" y="266700"/>
            <a:ext cx="8445500" cy="609600"/>
          </a:xfrm>
        </p:spPr>
        <p:txBody>
          <a:bodyPr/>
          <a:lstStyle/>
          <a:p>
            <a:r>
              <a:rPr lang="en-US" altLang="en-US" sz="3200" smtClean="0"/>
              <a:t>Inferring User Transactions from Sessions</a:t>
            </a:r>
          </a:p>
        </p:txBody>
      </p:sp>
      <p:sp>
        <p:nvSpPr>
          <p:cNvPr id="3080" name="Rectangle 13"/>
          <p:cNvSpPr>
            <a:spLocks noGrp="1" noChangeArrowheads="1"/>
          </p:cNvSpPr>
          <p:nvPr>
            <p:ph type="body" idx="1"/>
          </p:nvPr>
        </p:nvSpPr>
        <p:spPr>
          <a:xfrm>
            <a:off x="254000" y="1181100"/>
            <a:ext cx="4965700" cy="4521200"/>
          </a:xfrm>
        </p:spPr>
        <p:txBody>
          <a:bodyPr/>
          <a:lstStyle/>
          <a:p>
            <a:r>
              <a:rPr lang="en-US" altLang="en-US" sz="2000" smtClean="0"/>
              <a:t>Studies show that reference lengths  follow Zipf distribution</a:t>
            </a:r>
          </a:p>
          <a:p>
            <a:endParaRPr lang="en-US" altLang="en-US" sz="800" smtClean="0"/>
          </a:p>
          <a:p>
            <a:r>
              <a:rPr lang="en-US" altLang="en-US" sz="2000" smtClean="0"/>
              <a:t>Page types: </a:t>
            </a:r>
            <a:r>
              <a:rPr lang="en-US" altLang="en-US" sz="2000" smtClean="0">
                <a:solidFill>
                  <a:srgbClr val="FF3300"/>
                </a:solidFill>
              </a:rPr>
              <a:t>navigational</a:t>
            </a:r>
            <a:r>
              <a:rPr lang="en-US" altLang="en-US" sz="2000" smtClean="0"/>
              <a:t>, </a:t>
            </a:r>
            <a:r>
              <a:rPr lang="en-US" altLang="en-US" sz="2000" smtClean="0">
                <a:solidFill>
                  <a:srgbClr val="FF3300"/>
                </a:solidFill>
              </a:rPr>
              <a:t>content</a:t>
            </a:r>
            <a:r>
              <a:rPr lang="en-US" altLang="en-US" sz="2000" smtClean="0"/>
              <a:t>, mixed</a:t>
            </a:r>
          </a:p>
          <a:p>
            <a:endParaRPr lang="en-US" altLang="en-US" sz="800" smtClean="0"/>
          </a:p>
          <a:p>
            <a:r>
              <a:rPr lang="en-US" altLang="en-US" sz="2000" smtClean="0"/>
              <a:t>Page types correlate with </a:t>
            </a:r>
            <a:r>
              <a:rPr lang="en-US" altLang="en-US" sz="2000" smtClean="0">
                <a:solidFill>
                  <a:srgbClr val="FF3300"/>
                </a:solidFill>
              </a:rPr>
              <a:t>reference lengths</a:t>
            </a:r>
            <a:endParaRPr lang="en-US" altLang="en-US" sz="2000" smtClean="0"/>
          </a:p>
          <a:p>
            <a:endParaRPr lang="en-US" altLang="en-US" sz="800" smtClean="0"/>
          </a:p>
          <a:p>
            <a:r>
              <a:rPr lang="en-US" altLang="en-US" sz="2000" smtClean="0"/>
              <a:t>Can automatically classify pages as navigational or content using statistical  methods</a:t>
            </a:r>
          </a:p>
          <a:p>
            <a:endParaRPr lang="en-US" altLang="en-US" sz="800" smtClean="0"/>
          </a:p>
          <a:p>
            <a:r>
              <a:rPr lang="en-US" altLang="en-US" sz="2000" smtClean="0"/>
              <a:t>A transaction can be defined as an </a:t>
            </a:r>
            <a:r>
              <a:rPr lang="en-US" altLang="en-US" sz="2000" smtClean="0">
                <a:solidFill>
                  <a:srgbClr val="FF3300"/>
                </a:solidFill>
              </a:rPr>
              <a:t>intra-session path</a:t>
            </a:r>
            <a:r>
              <a:rPr lang="en-US" altLang="en-US" sz="2000" smtClean="0"/>
              <a:t> ending in a content page, or as a set of  content pages in a session</a:t>
            </a:r>
            <a:endParaRPr lang="en-US" altLang="en-US" smtClean="0"/>
          </a:p>
        </p:txBody>
      </p:sp>
    </p:spTree>
    <p:extLst>
      <p:ext uri="{BB962C8B-B14F-4D97-AF65-F5344CB8AC3E}">
        <p14:creationId xmlns:p14="http://schemas.microsoft.com/office/powerpoint/2010/main" val="3092717043"/>
      </p:ext>
    </p:extLst>
  </p:cSld>
  <p:clrMapOvr>
    <a:masterClrMapping/>
  </p:clrMapOvr>
  <p:transition>
    <p:zoom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E666CEF1-76C9-4E6F-8D09-F1BFD7127C61}" type="slidenum">
              <a:rPr lang="en-US" altLang="en-US" sz="1200">
                <a:solidFill>
                  <a:schemeClr val="accent2"/>
                </a:solidFill>
              </a:rPr>
              <a:pPr/>
              <a:t>28</a:t>
            </a:fld>
            <a:endParaRPr lang="en-US" altLang="en-US" sz="1400" b="0"/>
          </a:p>
        </p:txBody>
      </p:sp>
      <p:sp>
        <p:nvSpPr>
          <p:cNvPr id="44035" name="Rectangle 2"/>
          <p:cNvSpPr>
            <a:spLocks noGrp="1" noChangeArrowheads="1"/>
          </p:cNvSpPr>
          <p:nvPr>
            <p:ph type="title"/>
          </p:nvPr>
        </p:nvSpPr>
        <p:spPr>
          <a:xfrm>
            <a:off x="457200" y="292100"/>
            <a:ext cx="8229600" cy="609600"/>
          </a:xfrm>
        </p:spPr>
        <p:txBody>
          <a:bodyPr/>
          <a:lstStyle/>
          <a:p>
            <a:r>
              <a:rPr lang="en-US" altLang="en-US" smtClean="0"/>
              <a:t>Path Completion</a:t>
            </a:r>
          </a:p>
        </p:txBody>
      </p:sp>
      <p:sp>
        <p:nvSpPr>
          <p:cNvPr id="44036" name="Rectangle 3"/>
          <p:cNvSpPr>
            <a:spLocks noGrp="1" noChangeArrowheads="1"/>
          </p:cNvSpPr>
          <p:nvPr>
            <p:ph type="body" idx="1"/>
          </p:nvPr>
        </p:nvSpPr>
        <p:spPr>
          <a:xfrm>
            <a:off x="457200" y="3695700"/>
            <a:ext cx="8229600" cy="2451100"/>
          </a:xfrm>
        </p:spPr>
        <p:txBody>
          <a:bodyPr/>
          <a:lstStyle/>
          <a:p>
            <a:pPr marL="457200" lvl="1" indent="-342900"/>
            <a:r>
              <a:rPr lang="en-US" altLang="en-US" smtClean="0"/>
              <a:t>Need knowledge of link structure to complete the navigation path.</a:t>
            </a:r>
          </a:p>
          <a:p>
            <a:pPr marL="457200" lvl="1" indent="-342900"/>
            <a:r>
              <a:rPr lang="en-US" altLang="en-US" smtClean="0"/>
              <a:t>There may be multiple candidate for completing the path. For example consider the two paths : E =&gt; D =&gt; B =&gt; C  and  E =&gt; D =&gt; B =&gt; A =&gt; C.</a:t>
            </a:r>
          </a:p>
          <a:p>
            <a:pPr marL="457200" lvl="1" indent="-342900"/>
            <a:r>
              <a:rPr lang="en-US" altLang="en-US" smtClean="0"/>
              <a:t>In this case, the referrer field allows us to partially disambiguate. But, what about: E =&gt; D =&gt; B =&gt; A =&gt; B =&gt; C?</a:t>
            </a:r>
          </a:p>
          <a:p>
            <a:pPr marL="457200" lvl="1" indent="-342900"/>
            <a:r>
              <a:rPr lang="en-US" altLang="en-US" smtClean="0"/>
              <a:t>One heuristic: always take the path that requires the fewest number of “back” references.</a:t>
            </a:r>
          </a:p>
          <a:p>
            <a:pPr marL="457200" lvl="1" indent="-342900"/>
            <a:r>
              <a:rPr lang="en-US" altLang="en-US" smtClean="0"/>
              <a:t>Problem gets much more complicated in frame-based sites.</a:t>
            </a:r>
          </a:p>
        </p:txBody>
      </p:sp>
      <p:sp>
        <p:nvSpPr>
          <p:cNvPr id="44037" name="Text Box 24"/>
          <p:cNvSpPr txBox="1">
            <a:spLocks noChangeArrowheads="1"/>
          </p:cNvSpPr>
          <p:nvPr/>
        </p:nvSpPr>
        <p:spPr bwMode="auto">
          <a:xfrm>
            <a:off x="4518025" y="974725"/>
            <a:ext cx="2941638" cy="2678113"/>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tabLst>
                <a:tab pos="114300" algn="l"/>
                <a:tab pos="685800" algn="l"/>
                <a:tab pos="800100" algn="l"/>
                <a:tab pos="1828800" algn="l"/>
                <a:tab pos="2057400" algn="l"/>
              </a:tabLst>
              <a:defRPr sz="2400">
                <a:solidFill>
                  <a:schemeClr val="tx1"/>
                </a:solidFill>
                <a:latin typeface="Times New Roman" pitchFamily="18" charset="0"/>
              </a:defRPr>
            </a:lvl1pPr>
            <a:lvl2pPr marL="742950" indent="-285750">
              <a:tabLst>
                <a:tab pos="114300" algn="l"/>
                <a:tab pos="685800" algn="l"/>
                <a:tab pos="800100" algn="l"/>
                <a:tab pos="1828800" algn="l"/>
                <a:tab pos="2057400" algn="l"/>
              </a:tabLst>
              <a:defRPr sz="2400">
                <a:solidFill>
                  <a:schemeClr val="tx1"/>
                </a:solidFill>
                <a:latin typeface="Times New Roman" pitchFamily="18" charset="0"/>
              </a:defRPr>
            </a:lvl2pPr>
            <a:lvl3pPr marL="1143000" indent="-228600">
              <a:tabLst>
                <a:tab pos="114300" algn="l"/>
                <a:tab pos="685800" algn="l"/>
                <a:tab pos="800100" algn="l"/>
                <a:tab pos="1828800" algn="l"/>
                <a:tab pos="2057400" algn="l"/>
              </a:tabLst>
              <a:defRPr sz="2400">
                <a:solidFill>
                  <a:schemeClr val="tx1"/>
                </a:solidFill>
                <a:latin typeface="Times New Roman" pitchFamily="18" charset="0"/>
              </a:defRPr>
            </a:lvl3pPr>
            <a:lvl4pPr marL="1600200" indent="-228600">
              <a:tabLst>
                <a:tab pos="114300" algn="l"/>
                <a:tab pos="685800" algn="l"/>
                <a:tab pos="800100" algn="l"/>
                <a:tab pos="1828800" algn="l"/>
                <a:tab pos="2057400" algn="l"/>
              </a:tabLst>
              <a:defRPr sz="2400">
                <a:solidFill>
                  <a:schemeClr val="tx1"/>
                </a:solidFill>
                <a:latin typeface="Times New Roman" pitchFamily="18" charset="0"/>
              </a:defRPr>
            </a:lvl4pPr>
            <a:lvl5pPr marL="2057400" indent="-228600">
              <a:tabLst>
                <a:tab pos="114300" algn="l"/>
                <a:tab pos="685800" algn="l"/>
                <a:tab pos="800100" algn="l"/>
                <a:tab pos="1828800" algn="l"/>
                <a:tab pos="2057400" algn="l"/>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114300" algn="l"/>
                <a:tab pos="685800" algn="l"/>
                <a:tab pos="800100" algn="l"/>
                <a:tab pos="1828800" algn="l"/>
                <a:tab pos="2057400" algn="l"/>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114300" algn="l"/>
                <a:tab pos="685800" algn="l"/>
                <a:tab pos="800100" algn="l"/>
                <a:tab pos="1828800" algn="l"/>
                <a:tab pos="2057400" algn="l"/>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114300" algn="l"/>
                <a:tab pos="685800" algn="l"/>
                <a:tab pos="800100" algn="l"/>
                <a:tab pos="1828800" algn="l"/>
                <a:tab pos="2057400" algn="l"/>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114300" algn="l"/>
                <a:tab pos="685800" algn="l"/>
                <a:tab pos="800100" algn="l"/>
                <a:tab pos="1828800" algn="l"/>
                <a:tab pos="2057400" algn="l"/>
              </a:tabLst>
              <a:defRPr sz="2400">
                <a:solidFill>
                  <a:schemeClr val="tx1"/>
                </a:solidFill>
                <a:latin typeface="Times New Roman" pitchFamily="18" charset="0"/>
              </a:defRPr>
            </a:lvl9pPr>
          </a:lstStyle>
          <a:p>
            <a:pPr algn="l"/>
            <a:r>
              <a:rPr lang="en-US" altLang="en-US" sz="1600" b="1"/>
              <a:t>User’s actual navigation path:</a:t>
            </a:r>
          </a:p>
          <a:p>
            <a:pPr algn="l"/>
            <a:endParaRPr lang="en-US" altLang="en-US" sz="600" b="1"/>
          </a:p>
          <a:p>
            <a:pPr algn="l"/>
            <a:r>
              <a:rPr lang="en-US" altLang="en-US" sz="1600" b="1"/>
              <a:t>A </a:t>
            </a:r>
            <a:r>
              <a:rPr lang="en-US" altLang="en-US" sz="1600">
                <a:sym typeface="Wingdings" pitchFamily="2" charset="2"/>
              </a:rPr>
              <a:t></a:t>
            </a:r>
            <a:r>
              <a:rPr lang="en-US" altLang="en-US" sz="1600" b="1"/>
              <a:t>B </a:t>
            </a:r>
            <a:r>
              <a:rPr lang="en-US" altLang="en-US" sz="1600">
                <a:sym typeface="Wingdings" pitchFamily="2" charset="2"/>
              </a:rPr>
              <a:t></a:t>
            </a:r>
            <a:r>
              <a:rPr lang="en-US" altLang="en-US" sz="1600" b="1">
                <a:sym typeface="Wingdings" pitchFamily="2" charset="2"/>
              </a:rPr>
              <a:t> </a:t>
            </a:r>
            <a:r>
              <a:rPr lang="en-US" altLang="en-US" sz="1600" b="1"/>
              <a:t>D </a:t>
            </a:r>
            <a:r>
              <a:rPr lang="en-US" altLang="en-US" sz="1600">
                <a:sym typeface="Wingdings" pitchFamily="2" charset="2"/>
              </a:rPr>
              <a:t></a:t>
            </a:r>
            <a:r>
              <a:rPr lang="en-US" altLang="en-US" sz="1600" b="1"/>
              <a:t> E </a:t>
            </a:r>
            <a:r>
              <a:rPr lang="en-US" altLang="en-US" sz="1600">
                <a:sym typeface="Wingdings" pitchFamily="2" charset="2"/>
              </a:rPr>
              <a:t></a:t>
            </a:r>
            <a:r>
              <a:rPr lang="en-US" altLang="en-US" sz="1600" b="1"/>
              <a:t> D </a:t>
            </a:r>
            <a:r>
              <a:rPr lang="en-US" altLang="en-US" sz="1600">
                <a:sym typeface="Wingdings" pitchFamily="2" charset="2"/>
              </a:rPr>
              <a:t></a:t>
            </a:r>
            <a:r>
              <a:rPr lang="en-US" altLang="en-US" sz="1600" b="1"/>
              <a:t> B </a:t>
            </a:r>
            <a:r>
              <a:rPr lang="en-US" altLang="en-US" sz="1600">
                <a:sym typeface="Wingdings" pitchFamily="2" charset="2"/>
              </a:rPr>
              <a:t></a:t>
            </a:r>
            <a:r>
              <a:rPr lang="en-US" altLang="en-US" sz="1600" b="1"/>
              <a:t> C</a:t>
            </a:r>
          </a:p>
          <a:p>
            <a:pPr algn="l"/>
            <a:endParaRPr lang="en-US" altLang="en-US" sz="1200"/>
          </a:p>
          <a:p>
            <a:pPr algn="l"/>
            <a:r>
              <a:rPr lang="en-US" altLang="en-US" sz="1600" b="1"/>
              <a:t>What the server log shows:</a:t>
            </a:r>
          </a:p>
          <a:p>
            <a:pPr algn="l"/>
            <a:endParaRPr lang="en-US" altLang="en-US" sz="600" b="1"/>
          </a:p>
          <a:p>
            <a:pPr algn="l"/>
            <a:r>
              <a:rPr lang="en-US" altLang="en-US" sz="1600" b="1" u="sng"/>
              <a:t>URL	Referrer</a:t>
            </a:r>
            <a:endParaRPr lang="en-US" altLang="en-US" sz="1600" b="1"/>
          </a:p>
          <a:p>
            <a:pPr algn="l"/>
            <a:r>
              <a:rPr lang="en-US" altLang="en-US" sz="1600" b="1"/>
              <a:t>	A		  --</a:t>
            </a:r>
          </a:p>
          <a:p>
            <a:pPr algn="l"/>
            <a:r>
              <a:rPr lang="en-US" altLang="en-US" sz="1600" b="1"/>
              <a:t>	B		  A</a:t>
            </a:r>
          </a:p>
          <a:p>
            <a:pPr algn="l"/>
            <a:r>
              <a:rPr lang="en-US" altLang="en-US" sz="1600" b="1"/>
              <a:t>	D		  B</a:t>
            </a:r>
          </a:p>
          <a:p>
            <a:pPr algn="l"/>
            <a:r>
              <a:rPr lang="en-US" altLang="en-US" sz="1600" b="1"/>
              <a:t>	E		  D</a:t>
            </a:r>
          </a:p>
          <a:p>
            <a:pPr algn="l"/>
            <a:r>
              <a:rPr lang="en-US" altLang="en-US" sz="1600" b="1"/>
              <a:t>	C		  B</a:t>
            </a:r>
            <a:endParaRPr lang="en-US" altLang="en-US" sz="1800"/>
          </a:p>
        </p:txBody>
      </p:sp>
      <p:sp>
        <p:nvSpPr>
          <p:cNvPr id="44038" name="Text Box 4"/>
          <p:cNvSpPr txBox="1">
            <a:spLocks noChangeArrowheads="1"/>
          </p:cNvSpPr>
          <p:nvPr/>
        </p:nvSpPr>
        <p:spPr bwMode="auto">
          <a:xfrm>
            <a:off x="2143125" y="1079500"/>
            <a:ext cx="358775" cy="376238"/>
          </a:xfrm>
          <a:prstGeom prst="rect">
            <a:avLst/>
          </a:prstGeom>
          <a:solidFill>
            <a:srgbClr val="DDDDDD"/>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800" b="1"/>
              <a:t>A</a:t>
            </a:r>
          </a:p>
        </p:txBody>
      </p:sp>
      <p:sp>
        <p:nvSpPr>
          <p:cNvPr id="44039" name="Text Box 5"/>
          <p:cNvSpPr txBox="1">
            <a:spLocks noChangeArrowheads="1"/>
          </p:cNvSpPr>
          <p:nvPr/>
        </p:nvSpPr>
        <p:spPr bwMode="auto">
          <a:xfrm>
            <a:off x="1127125" y="2082800"/>
            <a:ext cx="346075" cy="376238"/>
          </a:xfrm>
          <a:prstGeom prst="rect">
            <a:avLst/>
          </a:prstGeom>
          <a:solidFill>
            <a:srgbClr val="DDDDDD"/>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800" b="1"/>
              <a:t>B</a:t>
            </a:r>
          </a:p>
        </p:txBody>
      </p:sp>
      <p:sp>
        <p:nvSpPr>
          <p:cNvPr id="44040" name="Text Box 6"/>
          <p:cNvSpPr txBox="1">
            <a:spLocks noChangeArrowheads="1"/>
          </p:cNvSpPr>
          <p:nvPr/>
        </p:nvSpPr>
        <p:spPr bwMode="auto">
          <a:xfrm>
            <a:off x="2981325" y="2082800"/>
            <a:ext cx="358775" cy="376238"/>
          </a:xfrm>
          <a:prstGeom prst="rect">
            <a:avLst/>
          </a:prstGeom>
          <a:solidFill>
            <a:srgbClr val="DDDDDD"/>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800" b="1"/>
              <a:t>C</a:t>
            </a:r>
          </a:p>
        </p:txBody>
      </p:sp>
      <p:sp>
        <p:nvSpPr>
          <p:cNvPr id="44041" name="Text Box 7"/>
          <p:cNvSpPr txBox="1">
            <a:spLocks noChangeArrowheads="1"/>
          </p:cNvSpPr>
          <p:nvPr/>
        </p:nvSpPr>
        <p:spPr bwMode="auto">
          <a:xfrm>
            <a:off x="1114425" y="2971800"/>
            <a:ext cx="358775" cy="376238"/>
          </a:xfrm>
          <a:prstGeom prst="rect">
            <a:avLst/>
          </a:prstGeom>
          <a:solidFill>
            <a:srgbClr val="DDDDDD"/>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800" b="1"/>
              <a:t>D</a:t>
            </a:r>
          </a:p>
        </p:txBody>
      </p:sp>
      <p:sp>
        <p:nvSpPr>
          <p:cNvPr id="44042" name="Text Box 8"/>
          <p:cNvSpPr txBox="1">
            <a:spLocks noChangeArrowheads="1"/>
          </p:cNvSpPr>
          <p:nvPr/>
        </p:nvSpPr>
        <p:spPr bwMode="auto">
          <a:xfrm>
            <a:off x="2371725" y="2971800"/>
            <a:ext cx="346075" cy="376238"/>
          </a:xfrm>
          <a:prstGeom prst="rect">
            <a:avLst/>
          </a:prstGeom>
          <a:solidFill>
            <a:srgbClr val="DDDDDD"/>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800" b="1"/>
              <a:t>E</a:t>
            </a:r>
          </a:p>
        </p:txBody>
      </p:sp>
      <p:sp>
        <p:nvSpPr>
          <p:cNvPr id="44043" name="Text Box 9"/>
          <p:cNvSpPr txBox="1">
            <a:spLocks noChangeArrowheads="1"/>
          </p:cNvSpPr>
          <p:nvPr/>
        </p:nvSpPr>
        <p:spPr bwMode="auto">
          <a:xfrm>
            <a:off x="3679825" y="2959100"/>
            <a:ext cx="333375" cy="376238"/>
          </a:xfrm>
          <a:prstGeom prst="rect">
            <a:avLst/>
          </a:prstGeom>
          <a:solidFill>
            <a:srgbClr val="DDDDDD"/>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800" b="1"/>
              <a:t>F</a:t>
            </a:r>
          </a:p>
        </p:txBody>
      </p:sp>
      <p:cxnSp>
        <p:nvCxnSpPr>
          <p:cNvPr id="44044" name="AutoShape 10"/>
          <p:cNvCxnSpPr>
            <a:cxnSpLocks noChangeShapeType="1"/>
            <a:stCxn id="44038" idx="2"/>
            <a:endCxn id="44039" idx="0"/>
          </p:cNvCxnSpPr>
          <p:nvPr/>
        </p:nvCxnSpPr>
        <p:spPr bwMode="auto">
          <a:xfrm flipH="1">
            <a:off x="1300163" y="1455738"/>
            <a:ext cx="1022350" cy="627062"/>
          </a:xfrm>
          <a:prstGeom prst="straightConnector1">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cxnSp>
      <p:cxnSp>
        <p:nvCxnSpPr>
          <p:cNvPr id="44045" name="AutoShape 11"/>
          <p:cNvCxnSpPr>
            <a:cxnSpLocks noChangeShapeType="1"/>
            <a:stCxn id="44038" idx="2"/>
            <a:endCxn id="44040" idx="0"/>
          </p:cNvCxnSpPr>
          <p:nvPr/>
        </p:nvCxnSpPr>
        <p:spPr bwMode="auto">
          <a:xfrm>
            <a:off x="2322513" y="1455738"/>
            <a:ext cx="838200" cy="627062"/>
          </a:xfrm>
          <a:prstGeom prst="straightConnector1">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cxnSp>
      <p:cxnSp>
        <p:nvCxnSpPr>
          <p:cNvPr id="44046" name="AutoShape 12"/>
          <p:cNvCxnSpPr>
            <a:cxnSpLocks noChangeShapeType="1"/>
            <a:stCxn id="44039" idx="2"/>
            <a:endCxn id="44041" idx="0"/>
          </p:cNvCxnSpPr>
          <p:nvPr/>
        </p:nvCxnSpPr>
        <p:spPr bwMode="auto">
          <a:xfrm flipH="1">
            <a:off x="1293813" y="2459038"/>
            <a:ext cx="6350" cy="512762"/>
          </a:xfrm>
          <a:prstGeom prst="straightConnector1">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cxnSp>
      <p:cxnSp>
        <p:nvCxnSpPr>
          <p:cNvPr id="44047" name="AutoShape 13"/>
          <p:cNvCxnSpPr>
            <a:cxnSpLocks noChangeShapeType="1"/>
            <a:stCxn id="44040" idx="2"/>
            <a:endCxn id="44042" idx="0"/>
          </p:cNvCxnSpPr>
          <p:nvPr/>
        </p:nvCxnSpPr>
        <p:spPr bwMode="auto">
          <a:xfrm flipH="1">
            <a:off x="2544763" y="2459038"/>
            <a:ext cx="615950" cy="512762"/>
          </a:xfrm>
          <a:prstGeom prst="straightConnector1">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cxnSp>
      <p:cxnSp>
        <p:nvCxnSpPr>
          <p:cNvPr id="44048" name="AutoShape 14"/>
          <p:cNvCxnSpPr>
            <a:cxnSpLocks noChangeShapeType="1"/>
            <a:stCxn id="44040" idx="2"/>
            <a:endCxn id="44043" idx="0"/>
          </p:cNvCxnSpPr>
          <p:nvPr/>
        </p:nvCxnSpPr>
        <p:spPr bwMode="auto">
          <a:xfrm>
            <a:off x="3160713" y="2459038"/>
            <a:ext cx="685800" cy="500062"/>
          </a:xfrm>
          <a:prstGeom prst="straightConnector1">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cxnSp>
      <p:cxnSp>
        <p:nvCxnSpPr>
          <p:cNvPr id="44049" name="AutoShape 15"/>
          <p:cNvCxnSpPr>
            <a:cxnSpLocks noChangeShapeType="1"/>
            <a:stCxn id="44041" idx="3"/>
            <a:endCxn id="44042" idx="1"/>
          </p:cNvCxnSpPr>
          <p:nvPr/>
        </p:nvCxnSpPr>
        <p:spPr bwMode="auto">
          <a:xfrm>
            <a:off x="1473200" y="3160713"/>
            <a:ext cx="898525" cy="0"/>
          </a:xfrm>
          <a:prstGeom prst="straightConnector1">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cxnSp>
      <p:cxnSp>
        <p:nvCxnSpPr>
          <p:cNvPr id="44050" name="AutoShape 17"/>
          <p:cNvCxnSpPr>
            <a:cxnSpLocks noChangeShapeType="1"/>
            <a:stCxn id="44039" idx="3"/>
            <a:endCxn id="44040" idx="1"/>
          </p:cNvCxnSpPr>
          <p:nvPr/>
        </p:nvCxnSpPr>
        <p:spPr bwMode="auto">
          <a:xfrm>
            <a:off x="1473200" y="2271713"/>
            <a:ext cx="1508125" cy="0"/>
          </a:xfrm>
          <a:prstGeom prst="straightConnector1">
            <a:avLst/>
          </a:prstGeom>
          <a:noFill/>
          <a:ln w="19050">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cxnSp>
      <p:sp>
        <p:nvSpPr>
          <p:cNvPr id="44051" name="Line 18"/>
          <p:cNvSpPr>
            <a:spLocks noChangeShapeType="1"/>
          </p:cNvSpPr>
          <p:nvPr/>
        </p:nvSpPr>
        <p:spPr bwMode="auto">
          <a:xfrm flipH="1">
            <a:off x="1181100" y="1320800"/>
            <a:ext cx="863600" cy="520700"/>
          </a:xfrm>
          <a:prstGeom prst="line">
            <a:avLst/>
          </a:prstGeom>
          <a:noFill/>
          <a:ln w="12700">
            <a:solidFill>
              <a:srgbClr val="CC0500"/>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52" name="Line 19"/>
          <p:cNvSpPr>
            <a:spLocks noChangeShapeType="1"/>
          </p:cNvSpPr>
          <p:nvPr/>
        </p:nvSpPr>
        <p:spPr bwMode="auto">
          <a:xfrm flipH="1">
            <a:off x="990600" y="2260600"/>
            <a:ext cx="0" cy="863600"/>
          </a:xfrm>
          <a:prstGeom prst="line">
            <a:avLst/>
          </a:prstGeom>
          <a:noFill/>
          <a:ln w="12700">
            <a:solidFill>
              <a:srgbClr val="CC0500"/>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53" name="Line 20"/>
          <p:cNvSpPr>
            <a:spLocks noChangeShapeType="1"/>
          </p:cNvSpPr>
          <p:nvPr/>
        </p:nvSpPr>
        <p:spPr bwMode="auto">
          <a:xfrm flipV="1">
            <a:off x="1397000" y="3479800"/>
            <a:ext cx="1028700" cy="0"/>
          </a:xfrm>
          <a:prstGeom prst="line">
            <a:avLst/>
          </a:prstGeom>
          <a:noFill/>
          <a:ln w="12700">
            <a:solidFill>
              <a:srgbClr val="CC0500"/>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54" name="Line 22"/>
          <p:cNvSpPr>
            <a:spLocks noChangeShapeType="1"/>
          </p:cNvSpPr>
          <p:nvPr/>
        </p:nvSpPr>
        <p:spPr bwMode="auto">
          <a:xfrm flipV="1">
            <a:off x="1625600" y="2032000"/>
            <a:ext cx="1219200" cy="0"/>
          </a:xfrm>
          <a:prstGeom prst="line">
            <a:avLst/>
          </a:prstGeom>
          <a:noFill/>
          <a:ln w="12700">
            <a:solidFill>
              <a:srgbClr val="CC0500"/>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55" name="Freeform 25"/>
          <p:cNvSpPr>
            <a:spLocks/>
          </p:cNvSpPr>
          <p:nvPr/>
        </p:nvSpPr>
        <p:spPr bwMode="auto">
          <a:xfrm>
            <a:off x="1524000" y="2895600"/>
            <a:ext cx="749300" cy="139700"/>
          </a:xfrm>
          <a:custGeom>
            <a:avLst/>
            <a:gdLst>
              <a:gd name="T0" fmla="*/ 608 w 608"/>
              <a:gd name="T1" fmla="*/ 104 h 104"/>
              <a:gd name="T2" fmla="*/ 320 w 608"/>
              <a:gd name="T3" fmla="*/ 0 h 104"/>
              <a:gd name="T4" fmla="*/ 0 w 608"/>
              <a:gd name="T5" fmla="*/ 104 h 104"/>
              <a:gd name="T6" fmla="*/ 0 60000 65536"/>
              <a:gd name="T7" fmla="*/ 0 60000 65536"/>
              <a:gd name="T8" fmla="*/ 0 60000 65536"/>
              <a:gd name="T9" fmla="*/ 0 w 608"/>
              <a:gd name="T10" fmla="*/ 0 h 104"/>
              <a:gd name="T11" fmla="*/ 608 w 608"/>
              <a:gd name="T12" fmla="*/ 104 h 104"/>
            </a:gdLst>
            <a:ahLst/>
            <a:cxnLst>
              <a:cxn ang="T6">
                <a:pos x="T0" y="T1"/>
              </a:cxn>
              <a:cxn ang="T7">
                <a:pos x="T2" y="T3"/>
              </a:cxn>
              <a:cxn ang="T8">
                <a:pos x="T4" y="T5"/>
              </a:cxn>
            </a:cxnLst>
            <a:rect l="T9" t="T10" r="T11" b="T12"/>
            <a:pathLst>
              <a:path w="608" h="104">
                <a:moveTo>
                  <a:pt x="608" y="104"/>
                </a:moveTo>
                <a:cubicBezTo>
                  <a:pt x="514" y="52"/>
                  <a:pt x="421" y="0"/>
                  <a:pt x="320" y="0"/>
                </a:cubicBezTo>
                <a:cubicBezTo>
                  <a:pt x="219" y="0"/>
                  <a:pt x="52" y="84"/>
                  <a:pt x="0" y="104"/>
                </a:cubicBezTo>
              </a:path>
            </a:pathLst>
          </a:custGeom>
          <a:noFill/>
          <a:ln w="12700" cap="flat" cmpd="sng">
            <a:solidFill>
              <a:srgbClr val="CC0500"/>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56" name="Freeform 27"/>
          <p:cNvSpPr>
            <a:spLocks/>
          </p:cNvSpPr>
          <p:nvPr/>
        </p:nvSpPr>
        <p:spPr bwMode="auto">
          <a:xfrm rot="5298988">
            <a:off x="1330325" y="2636838"/>
            <a:ext cx="484188" cy="131762"/>
          </a:xfrm>
          <a:custGeom>
            <a:avLst/>
            <a:gdLst>
              <a:gd name="T0" fmla="*/ 608 w 608"/>
              <a:gd name="T1" fmla="*/ 104 h 104"/>
              <a:gd name="T2" fmla="*/ 320 w 608"/>
              <a:gd name="T3" fmla="*/ 0 h 104"/>
              <a:gd name="T4" fmla="*/ 0 w 608"/>
              <a:gd name="T5" fmla="*/ 104 h 104"/>
              <a:gd name="T6" fmla="*/ 0 60000 65536"/>
              <a:gd name="T7" fmla="*/ 0 60000 65536"/>
              <a:gd name="T8" fmla="*/ 0 60000 65536"/>
              <a:gd name="T9" fmla="*/ 0 w 608"/>
              <a:gd name="T10" fmla="*/ 0 h 104"/>
              <a:gd name="T11" fmla="*/ 608 w 608"/>
              <a:gd name="T12" fmla="*/ 104 h 104"/>
            </a:gdLst>
            <a:ahLst/>
            <a:cxnLst>
              <a:cxn ang="T6">
                <a:pos x="T0" y="T1"/>
              </a:cxn>
              <a:cxn ang="T7">
                <a:pos x="T2" y="T3"/>
              </a:cxn>
              <a:cxn ang="T8">
                <a:pos x="T4" y="T5"/>
              </a:cxn>
            </a:cxnLst>
            <a:rect l="T9" t="T10" r="T11" b="T12"/>
            <a:pathLst>
              <a:path w="608" h="104">
                <a:moveTo>
                  <a:pt x="608" y="104"/>
                </a:moveTo>
                <a:cubicBezTo>
                  <a:pt x="514" y="52"/>
                  <a:pt x="421" y="0"/>
                  <a:pt x="320" y="0"/>
                </a:cubicBezTo>
                <a:cubicBezTo>
                  <a:pt x="219" y="0"/>
                  <a:pt x="52" y="84"/>
                  <a:pt x="0" y="104"/>
                </a:cubicBezTo>
              </a:path>
            </a:pathLst>
          </a:custGeom>
          <a:noFill/>
          <a:ln w="12700" cap="flat" cmpd="sng">
            <a:solidFill>
              <a:srgbClr val="CC0500"/>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5112801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7BB8EB6F-73D8-4BEF-8FBC-FCB2424618C4}" type="slidenum">
              <a:rPr lang="en-US" altLang="en-US" sz="1200">
                <a:solidFill>
                  <a:schemeClr val="accent2"/>
                </a:solidFill>
              </a:rPr>
              <a:pPr/>
              <a:t>29</a:t>
            </a:fld>
            <a:endParaRPr lang="en-US" altLang="en-US" sz="1400" b="0"/>
          </a:p>
        </p:txBody>
      </p:sp>
      <p:sp>
        <p:nvSpPr>
          <p:cNvPr id="4100" name="Rectangle 2"/>
          <p:cNvSpPr>
            <a:spLocks noGrp="1" noChangeArrowheads="1"/>
          </p:cNvSpPr>
          <p:nvPr>
            <p:ph type="title"/>
          </p:nvPr>
        </p:nvSpPr>
        <p:spPr>
          <a:xfrm>
            <a:off x="444500" y="266700"/>
            <a:ext cx="8229600" cy="609600"/>
          </a:xfrm>
        </p:spPr>
        <p:txBody>
          <a:bodyPr/>
          <a:lstStyle/>
          <a:p>
            <a:r>
              <a:rPr lang="en-US" altLang="en-US" smtClean="0"/>
              <a:t>Sessionization Example</a:t>
            </a:r>
          </a:p>
        </p:txBody>
      </p:sp>
      <p:graphicFrame>
        <p:nvGraphicFramePr>
          <p:cNvPr id="4098" name="Object 4"/>
          <p:cNvGraphicFramePr>
            <a:graphicFrameLocks noChangeAspect="1"/>
          </p:cNvGraphicFramePr>
          <p:nvPr/>
        </p:nvGraphicFramePr>
        <p:xfrm>
          <a:off x="4398963" y="1338263"/>
          <a:ext cx="3595687" cy="4549775"/>
        </p:xfrm>
        <a:graphic>
          <a:graphicData uri="http://schemas.openxmlformats.org/presentationml/2006/ole">
            <mc:AlternateContent xmlns:mc="http://schemas.openxmlformats.org/markup-compatibility/2006">
              <mc:Choice xmlns:v="urn:schemas-microsoft-com:vml" Requires="v">
                <p:oleObj spid="_x0000_s4122" name="Worksheet" r:id="rId4" imgW="2581602" imgH="3267456" progId="Excel.Sheet.8">
                  <p:embed/>
                </p:oleObj>
              </mc:Choice>
              <mc:Fallback>
                <p:oleObj name="Worksheet" r:id="rId4" imgW="2581602" imgH="3267456"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8963" y="1338263"/>
                        <a:ext cx="3595687" cy="454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101" name="Group 26"/>
          <p:cNvGrpSpPr>
            <a:grpSpLocks/>
          </p:cNvGrpSpPr>
          <p:nvPr/>
        </p:nvGrpSpPr>
        <p:grpSpPr bwMode="auto">
          <a:xfrm>
            <a:off x="873125" y="1968500"/>
            <a:ext cx="2898775" cy="2268538"/>
            <a:chOff x="518" y="1208"/>
            <a:chExt cx="1826" cy="1429"/>
          </a:xfrm>
        </p:grpSpPr>
        <p:sp>
          <p:nvSpPr>
            <p:cNvPr id="4102" name="Text Box 7"/>
            <p:cNvSpPr txBox="1">
              <a:spLocks noChangeArrowheads="1"/>
            </p:cNvSpPr>
            <p:nvPr/>
          </p:nvSpPr>
          <p:spPr bwMode="auto">
            <a:xfrm>
              <a:off x="1166" y="1208"/>
              <a:ext cx="226" cy="237"/>
            </a:xfrm>
            <a:prstGeom prst="rect">
              <a:avLst/>
            </a:prstGeom>
            <a:solidFill>
              <a:srgbClr val="FFD7AF"/>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800" b="1"/>
                <a:t>A</a:t>
              </a:r>
            </a:p>
          </p:txBody>
        </p:sp>
        <p:sp>
          <p:nvSpPr>
            <p:cNvPr id="4103" name="Text Box 8"/>
            <p:cNvSpPr txBox="1">
              <a:spLocks noChangeArrowheads="1"/>
            </p:cNvSpPr>
            <p:nvPr/>
          </p:nvSpPr>
          <p:spPr bwMode="auto">
            <a:xfrm>
              <a:off x="526" y="1840"/>
              <a:ext cx="218" cy="237"/>
            </a:xfrm>
            <a:prstGeom prst="rect">
              <a:avLst/>
            </a:prstGeom>
            <a:solidFill>
              <a:srgbClr val="FFD7AF"/>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800" b="1"/>
                <a:t>B</a:t>
              </a:r>
            </a:p>
          </p:txBody>
        </p:sp>
        <p:sp>
          <p:nvSpPr>
            <p:cNvPr id="4104" name="Text Box 9"/>
            <p:cNvSpPr txBox="1">
              <a:spLocks noChangeArrowheads="1"/>
            </p:cNvSpPr>
            <p:nvPr/>
          </p:nvSpPr>
          <p:spPr bwMode="auto">
            <a:xfrm>
              <a:off x="1694" y="1840"/>
              <a:ext cx="226" cy="237"/>
            </a:xfrm>
            <a:prstGeom prst="rect">
              <a:avLst/>
            </a:prstGeom>
            <a:solidFill>
              <a:srgbClr val="FFD7AF"/>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800" b="1"/>
                <a:t>C</a:t>
              </a:r>
            </a:p>
          </p:txBody>
        </p:sp>
        <p:sp>
          <p:nvSpPr>
            <p:cNvPr id="4105" name="Text Box 10"/>
            <p:cNvSpPr txBox="1">
              <a:spLocks noChangeArrowheads="1"/>
            </p:cNvSpPr>
            <p:nvPr/>
          </p:nvSpPr>
          <p:spPr bwMode="auto">
            <a:xfrm>
              <a:off x="518" y="2400"/>
              <a:ext cx="226" cy="237"/>
            </a:xfrm>
            <a:prstGeom prst="rect">
              <a:avLst/>
            </a:prstGeom>
            <a:solidFill>
              <a:srgbClr val="FFD7AF"/>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800" b="1"/>
                <a:t>D</a:t>
              </a:r>
            </a:p>
          </p:txBody>
        </p:sp>
        <p:sp>
          <p:nvSpPr>
            <p:cNvPr id="4106" name="Text Box 11"/>
            <p:cNvSpPr txBox="1">
              <a:spLocks noChangeArrowheads="1"/>
            </p:cNvSpPr>
            <p:nvPr/>
          </p:nvSpPr>
          <p:spPr bwMode="auto">
            <a:xfrm>
              <a:off x="1310" y="2400"/>
              <a:ext cx="218" cy="237"/>
            </a:xfrm>
            <a:prstGeom prst="rect">
              <a:avLst/>
            </a:prstGeom>
            <a:solidFill>
              <a:srgbClr val="FFD7AF"/>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800" b="1"/>
                <a:t>E</a:t>
              </a:r>
            </a:p>
          </p:txBody>
        </p:sp>
        <p:sp>
          <p:nvSpPr>
            <p:cNvPr id="4107" name="Text Box 12"/>
            <p:cNvSpPr txBox="1">
              <a:spLocks noChangeArrowheads="1"/>
            </p:cNvSpPr>
            <p:nvPr/>
          </p:nvSpPr>
          <p:spPr bwMode="auto">
            <a:xfrm>
              <a:off x="2134" y="2392"/>
              <a:ext cx="210" cy="237"/>
            </a:xfrm>
            <a:prstGeom prst="rect">
              <a:avLst/>
            </a:prstGeom>
            <a:solidFill>
              <a:srgbClr val="FFD7AF"/>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800" b="1"/>
                <a:t>F</a:t>
              </a:r>
            </a:p>
          </p:txBody>
        </p:sp>
        <p:cxnSp>
          <p:nvCxnSpPr>
            <p:cNvPr id="4108" name="AutoShape 13"/>
            <p:cNvCxnSpPr>
              <a:cxnSpLocks noChangeShapeType="1"/>
              <a:stCxn id="4102" idx="2"/>
              <a:endCxn id="4103" idx="0"/>
            </p:cNvCxnSpPr>
            <p:nvPr/>
          </p:nvCxnSpPr>
          <p:spPr bwMode="auto">
            <a:xfrm flipH="1">
              <a:off x="635" y="1445"/>
              <a:ext cx="644" cy="395"/>
            </a:xfrm>
            <a:prstGeom prst="straightConnector1">
              <a:avLst/>
            </a:prstGeom>
            <a:noFill/>
            <a:ln w="19050">
              <a:solidFill>
                <a:srgbClr val="008080"/>
              </a:solidFill>
              <a:round/>
              <a:headEnd/>
              <a:tailEnd type="triangle" w="med" len="med"/>
            </a:ln>
            <a:extLst>
              <a:ext uri="{909E8E84-426E-40DD-AFC4-6F175D3DCCD1}">
                <a14:hiddenFill xmlns:a14="http://schemas.microsoft.com/office/drawing/2010/main">
                  <a:noFill/>
                </a14:hiddenFill>
              </a:ext>
            </a:extLst>
          </p:spPr>
        </p:cxnSp>
        <p:cxnSp>
          <p:nvCxnSpPr>
            <p:cNvPr id="4109" name="AutoShape 14"/>
            <p:cNvCxnSpPr>
              <a:cxnSpLocks noChangeShapeType="1"/>
              <a:stCxn id="4102" idx="2"/>
              <a:endCxn id="4104" idx="0"/>
            </p:cNvCxnSpPr>
            <p:nvPr/>
          </p:nvCxnSpPr>
          <p:spPr bwMode="auto">
            <a:xfrm>
              <a:off x="1279" y="1445"/>
              <a:ext cx="528" cy="395"/>
            </a:xfrm>
            <a:prstGeom prst="straightConnector1">
              <a:avLst/>
            </a:prstGeom>
            <a:noFill/>
            <a:ln w="19050">
              <a:solidFill>
                <a:srgbClr val="008080"/>
              </a:solidFill>
              <a:round/>
              <a:headEnd/>
              <a:tailEnd type="triangle" w="med" len="med"/>
            </a:ln>
            <a:extLst>
              <a:ext uri="{909E8E84-426E-40DD-AFC4-6F175D3DCCD1}">
                <a14:hiddenFill xmlns:a14="http://schemas.microsoft.com/office/drawing/2010/main">
                  <a:noFill/>
                </a14:hiddenFill>
              </a:ext>
            </a:extLst>
          </p:spPr>
        </p:cxnSp>
        <p:cxnSp>
          <p:nvCxnSpPr>
            <p:cNvPr id="4110" name="AutoShape 15"/>
            <p:cNvCxnSpPr>
              <a:cxnSpLocks noChangeShapeType="1"/>
              <a:stCxn id="4103" idx="2"/>
              <a:endCxn id="4105" idx="0"/>
            </p:cNvCxnSpPr>
            <p:nvPr/>
          </p:nvCxnSpPr>
          <p:spPr bwMode="auto">
            <a:xfrm flipH="1">
              <a:off x="631" y="2077"/>
              <a:ext cx="4" cy="323"/>
            </a:xfrm>
            <a:prstGeom prst="straightConnector1">
              <a:avLst/>
            </a:prstGeom>
            <a:noFill/>
            <a:ln w="19050">
              <a:solidFill>
                <a:srgbClr val="008080"/>
              </a:solidFill>
              <a:round/>
              <a:headEnd/>
              <a:tailEnd type="triangle" w="med" len="med"/>
            </a:ln>
            <a:extLst>
              <a:ext uri="{909E8E84-426E-40DD-AFC4-6F175D3DCCD1}">
                <a14:hiddenFill xmlns:a14="http://schemas.microsoft.com/office/drawing/2010/main">
                  <a:noFill/>
                </a14:hiddenFill>
              </a:ext>
            </a:extLst>
          </p:spPr>
        </p:cxnSp>
        <p:cxnSp>
          <p:nvCxnSpPr>
            <p:cNvPr id="4111" name="AutoShape 16"/>
            <p:cNvCxnSpPr>
              <a:cxnSpLocks noChangeShapeType="1"/>
              <a:stCxn id="4104" idx="2"/>
              <a:endCxn id="4106" idx="0"/>
            </p:cNvCxnSpPr>
            <p:nvPr/>
          </p:nvCxnSpPr>
          <p:spPr bwMode="auto">
            <a:xfrm flipH="1">
              <a:off x="1419" y="2077"/>
              <a:ext cx="388" cy="323"/>
            </a:xfrm>
            <a:prstGeom prst="straightConnector1">
              <a:avLst/>
            </a:prstGeom>
            <a:noFill/>
            <a:ln w="19050">
              <a:solidFill>
                <a:srgbClr val="008080"/>
              </a:solidFill>
              <a:round/>
              <a:headEnd/>
              <a:tailEnd type="triangle" w="med" len="med"/>
            </a:ln>
            <a:extLst>
              <a:ext uri="{909E8E84-426E-40DD-AFC4-6F175D3DCCD1}">
                <a14:hiddenFill xmlns:a14="http://schemas.microsoft.com/office/drawing/2010/main">
                  <a:noFill/>
                </a14:hiddenFill>
              </a:ext>
            </a:extLst>
          </p:spPr>
        </p:cxnSp>
        <p:cxnSp>
          <p:nvCxnSpPr>
            <p:cNvPr id="4112" name="AutoShape 17"/>
            <p:cNvCxnSpPr>
              <a:cxnSpLocks noChangeShapeType="1"/>
              <a:stCxn id="4104" idx="2"/>
              <a:endCxn id="4107" idx="0"/>
            </p:cNvCxnSpPr>
            <p:nvPr/>
          </p:nvCxnSpPr>
          <p:spPr bwMode="auto">
            <a:xfrm>
              <a:off x="1807" y="2077"/>
              <a:ext cx="432" cy="315"/>
            </a:xfrm>
            <a:prstGeom prst="straightConnector1">
              <a:avLst/>
            </a:prstGeom>
            <a:noFill/>
            <a:ln w="19050">
              <a:solidFill>
                <a:srgbClr val="008080"/>
              </a:solidFill>
              <a:round/>
              <a:headEnd/>
              <a:tailEnd type="triangle" w="med" len="med"/>
            </a:ln>
            <a:extLst>
              <a:ext uri="{909E8E84-426E-40DD-AFC4-6F175D3DCCD1}">
                <a14:hiddenFill xmlns:a14="http://schemas.microsoft.com/office/drawing/2010/main">
                  <a:noFill/>
                </a14:hiddenFill>
              </a:ext>
            </a:extLst>
          </p:spPr>
        </p:cxnSp>
        <p:cxnSp>
          <p:nvCxnSpPr>
            <p:cNvPr id="4113" name="AutoShape 18"/>
            <p:cNvCxnSpPr>
              <a:cxnSpLocks noChangeShapeType="1"/>
              <a:stCxn id="4105" idx="3"/>
              <a:endCxn id="4106" idx="1"/>
            </p:cNvCxnSpPr>
            <p:nvPr/>
          </p:nvCxnSpPr>
          <p:spPr bwMode="auto">
            <a:xfrm>
              <a:off x="744" y="2519"/>
              <a:ext cx="566" cy="0"/>
            </a:xfrm>
            <a:prstGeom prst="straightConnector1">
              <a:avLst/>
            </a:prstGeom>
            <a:noFill/>
            <a:ln w="19050">
              <a:solidFill>
                <a:srgbClr val="008080"/>
              </a:solidFill>
              <a:round/>
              <a:headEnd/>
              <a:tailEnd type="triangle" w="med" len="med"/>
            </a:ln>
            <a:extLst>
              <a:ext uri="{909E8E84-426E-40DD-AFC4-6F175D3DCCD1}">
                <a14:hiddenFill xmlns:a14="http://schemas.microsoft.com/office/drawing/2010/main">
                  <a:noFill/>
                </a14:hiddenFill>
              </a:ext>
            </a:extLst>
          </p:spPr>
        </p:cxnSp>
        <p:cxnSp>
          <p:nvCxnSpPr>
            <p:cNvPr id="4114" name="AutoShape 19"/>
            <p:cNvCxnSpPr>
              <a:cxnSpLocks noChangeShapeType="1"/>
              <a:stCxn id="4103" idx="3"/>
              <a:endCxn id="4104" idx="1"/>
            </p:cNvCxnSpPr>
            <p:nvPr/>
          </p:nvCxnSpPr>
          <p:spPr bwMode="auto">
            <a:xfrm>
              <a:off x="744" y="1959"/>
              <a:ext cx="950" cy="0"/>
            </a:xfrm>
            <a:prstGeom prst="straightConnector1">
              <a:avLst/>
            </a:prstGeom>
            <a:noFill/>
            <a:ln w="19050">
              <a:solidFill>
                <a:srgbClr val="008080"/>
              </a:solidFill>
              <a:round/>
              <a:headEnd type="triangle" w="med" len="med"/>
              <a:tailEnd type="triangle" w="med" len="me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445EDA34-2E97-4BAF-86C9-D60C099590ED}" type="slidenum">
              <a:rPr lang="en-US" altLang="en-US" sz="1200">
                <a:solidFill>
                  <a:schemeClr val="accent2"/>
                </a:solidFill>
              </a:rPr>
              <a:pPr/>
              <a:t>3</a:t>
            </a:fld>
            <a:endParaRPr lang="en-US" altLang="en-US" sz="1400" b="0"/>
          </a:p>
        </p:txBody>
      </p:sp>
      <p:sp>
        <p:nvSpPr>
          <p:cNvPr id="33795" name="Rectangle 2"/>
          <p:cNvSpPr>
            <a:spLocks noGrp="1" noChangeArrowheads="1"/>
          </p:cNvSpPr>
          <p:nvPr>
            <p:ph type="title"/>
          </p:nvPr>
        </p:nvSpPr>
        <p:spPr>
          <a:xfrm>
            <a:off x="241300" y="381000"/>
            <a:ext cx="8547100" cy="609600"/>
          </a:xfrm>
        </p:spPr>
        <p:txBody>
          <a:bodyPr/>
          <a:lstStyle/>
          <a:p>
            <a:r>
              <a:rPr lang="en-US" altLang="en-US" dirty="0" smtClean="0"/>
              <a:t>Web Usage Mining vs. Web Analytics</a:t>
            </a:r>
          </a:p>
        </p:txBody>
      </p:sp>
      <p:sp>
        <p:nvSpPr>
          <p:cNvPr id="594947" name="Rectangle 3"/>
          <p:cNvSpPr>
            <a:spLocks noGrp="1" noChangeArrowheads="1"/>
          </p:cNvSpPr>
          <p:nvPr>
            <p:ph type="body" idx="1"/>
          </p:nvPr>
        </p:nvSpPr>
        <p:spPr>
          <a:xfrm>
            <a:off x="457200" y="1143000"/>
            <a:ext cx="8229600" cy="5143500"/>
          </a:xfrm>
        </p:spPr>
        <p:txBody>
          <a:bodyPr/>
          <a:lstStyle/>
          <a:p>
            <a:pPr>
              <a:lnSpc>
                <a:spcPct val="110000"/>
              </a:lnSpc>
            </a:pPr>
            <a:r>
              <a:rPr lang="en-US" altLang="en-US" sz="2400" dirty="0" smtClean="0"/>
              <a:t>Web Analytics</a:t>
            </a:r>
          </a:p>
          <a:p>
            <a:pPr lvl="1">
              <a:lnSpc>
                <a:spcPct val="110000"/>
              </a:lnSpc>
            </a:pPr>
            <a:r>
              <a:rPr lang="en-US" altLang="en-US" sz="2000" dirty="0" smtClean="0"/>
              <a:t>As a general concept refers to the measurement, analysis, and reporting of user behavior on the Web</a:t>
            </a:r>
          </a:p>
          <a:p>
            <a:pPr lvl="1">
              <a:lnSpc>
                <a:spcPct val="110000"/>
              </a:lnSpc>
            </a:pPr>
            <a:r>
              <a:rPr lang="en-US" altLang="en-US" sz="2000" dirty="0" smtClean="0"/>
              <a:t>In practice, usually involves descriptive statistics from clickstream and other user behavior data at different levels of aggregations across predetermined dimensions such as time, content/product categories, referring sites, etc.</a:t>
            </a:r>
          </a:p>
          <a:p>
            <a:pPr lvl="1">
              <a:lnSpc>
                <a:spcPct val="110000"/>
              </a:lnSpc>
            </a:pPr>
            <a:r>
              <a:rPr lang="en-US" altLang="en-US" sz="2000" dirty="0" smtClean="0"/>
              <a:t>Many tools and third party services available (e.g., Google Analytics)</a:t>
            </a:r>
          </a:p>
          <a:p>
            <a:pPr lvl="1">
              <a:lnSpc>
                <a:spcPct val="110000"/>
              </a:lnSpc>
            </a:pPr>
            <a:r>
              <a:rPr lang="en-US" altLang="en-US" sz="2000" dirty="0" smtClean="0"/>
              <a:t>Often provides the “biggest bang for the buck”</a:t>
            </a:r>
          </a:p>
          <a:p>
            <a:pPr>
              <a:lnSpc>
                <a:spcPct val="110000"/>
              </a:lnSpc>
            </a:pPr>
            <a:r>
              <a:rPr lang="en-US" altLang="en-US" sz="2400" dirty="0" smtClean="0"/>
              <a:t>Web Usage Mining</a:t>
            </a:r>
          </a:p>
          <a:p>
            <a:pPr lvl="1">
              <a:lnSpc>
                <a:spcPct val="110000"/>
              </a:lnSpc>
            </a:pPr>
            <a:r>
              <a:rPr lang="en-US" altLang="en-US" sz="2000" dirty="0" smtClean="0"/>
              <a:t>Goes beyond basic analytics to discover patterns in usage data, identify and characterize important customer segments, find affinities across pages or products, build models to predict future behavior, etc.</a:t>
            </a:r>
          </a:p>
        </p:txBody>
      </p:sp>
    </p:spTree>
    <p:extLst>
      <p:ext uri="{BB962C8B-B14F-4D97-AF65-F5344CB8AC3E}">
        <p14:creationId xmlns:p14="http://schemas.microsoft.com/office/powerpoint/2010/main" val="3753035572"/>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49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949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949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9494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9494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9494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949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94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4B7C0E8D-C16B-4824-AE31-CF71E0E95B56}" type="slidenum">
              <a:rPr lang="en-US" altLang="en-US" sz="1200">
                <a:solidFill>
                  <a:schemeClr val="accent2"/>
                </a:solidFill>
              </a:rPr>
              <a:pPr/>
              <a:t>30</a:t>
            </a:fld>
            <a:endParaRPr lang="en-US" altLang="en-US" sz="1400" b="0"/>
          </a:p>
        </p:txBody>
      </p:sp>
      <p:sp>
        <p:nvSpPr>
          <p:cNvPr id="5127" name="Rectangle 2"/>
          <p:cNvSpPr>
            <a:spLocks noGrp="1" noChangeArrowheads="1"/>
          </p:cNvSpPr>
          <p:nvPr>
            <p:ph type="title"/>
          </p:nvPr>
        </p:nvSpPr>
        <p:spPr>
          <a:xfrm>
            <a:off x="444500" y="266700"/>
            <a:ext cx="8229600" cy="609600"/>
          </a:xfrm>
        </p:spPr>
        <p:txBody>
          <a:bodyPr/>
          <a:lstStyle/>
          <a:p>
            <a:r>
              <a:rPr lang="en-US" altLang="en-US" smtClean="0"/>
              <a:t>Sessionization Example</a:t>
            </a:r>
          </a:p>
        </p:txBody>
      </p:sp>
      <p:graphicFrame>
        <p:nvGraphicFramePr>
          <p:cNvPr id="5122" name="Object 3"/>
          <p:cNvGraphicFramePr>
            <a:graphicFrameLocks noChangeAspect="1"/>
          </p:cNvGraphicFramePr>
          <p:nvPr/>
        </p:nvGraphicFramePr>
        <p:xfrm>
          <a:off x="639763" y="1897063"/>
          <a:ext cx="3354387" cy="4244975"/>
        </p:xfrm>
        <a:graphic>
          <a:graphicData uri="http://schemas.openxmlformats.org/presentationml/2006/ole">
            <mc:AlternateContent xmlns:mc="http://schemas.openxmlformats.org/markup-compatibility/2006">
              <mc:Choice xmlns:v="urn:schemas-microsoft-com:vml" Requires="v">
                <p:oleObj spid="_x0000_s5157" name="Worksheet" r:id="rId4" imgW="2581602" imgH="3267456" progId="Excel.Sheet.8">
                  <p:embed/>
                </p:oleObj>
              </mc:Choice>
              <mc:Fallback>
                <p:oleObj name="Worksheet" r:id="rId4" imgW="2581602" imgH="3267456"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763" y="1897063"/>
                        <a:ext cx="3354387" cy="424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0916" name="Text Box 4"/>
          <p:cNvSpPr txBox="1">
            <a:spLocks noChangeArrowheads="1"/>
          </p:cNvSpPr>
          <p:nvPr/>
        </p:nvSpPr>
        <p:spPr bwMode="auto">
          <a:xfrm>
            <a:off x="2713038" y="1131888"/>
            <a:ext cx="3643312" cy="415925"/>
          </a:xfrm>
          <a:prstGeom prst="rect">
            <a:avLst/>
          </a:prstGeom>
          <a:solidFill>
            <a:srgbClr val="FFD7AF"/>
          </a:solidFill>
          <a:ln w="19050">
            <a:solidFill>
              <a:schemeClr val="tx1"/>
            </a:solidFill>
            <a:miter lim="800000"/>
            <a:headEnd/>
            <a:tailEnd/>
          </a:ln>
          <a:effectLst>
            <a:outerShdw dist="107763" dir="2700000" algn="ctr" rotWithShape="0">
              <a:schemeClr val="bg2"/>
            </a:outerShdw>
          </a:effectLst>
        </p:spPr>
        <p:txBody>
          <a:bodyPr wrap="none">
            <a:spAutoFit/>
          </a:bodyPr>
          <a:lstStyle/>
          <a:p>
            <a:pPr algn="l">
              <a:defRPr/>
            </a:pPr>
            <a:r>
              <a:rPr lang="en-US" sz="2000"/>
              <a:t>1. Sort users (based on IP+Agent)</a:t>
            </a:r>
          </a:p>
        </p:txBody>
      </p:sp>
      <p:graphicFrame>
        <p:nvGraphicFramePr>
          <p:cNvPr id="5123" name="Object 5"/>
          <p:cNvGraphicFramePr>
            <a:graphicFrameLocks noChangeAspect="1"/>
          </p:cNvGraphicFramePr>
          <p:nvPr/>
        </p:nvGraphicFramePr>
        <p:xfrm>
          <a:off x="4779963" y="1874838"/>
          <a:ext cx="3343275" cy="1690687"/>
        </p:xfrm>
        <a:graphic>
          <a:graphicData uri="http://schemas.openxmlformats.org/presentationml/2006/ole">
            <mc:AlternateContent xmlns:mc="http://schemas.openxmlformats.org/markup-compatibility/2006">
              <mc:Choice xmlns:v="urn:schemas-microsoft-com:vml" Requires="v">
                <p:oleObj spid="_x0000_s5158" name="Worksheet" r:id="rId6" imgW="2581602" imgH="1305176" progId="Excel.Sheet.8">
                  <p:embed/>
                </p:oleObj>
              </mc:Choice>
              <mc:Fallback>
                <p:oleObj name="Worksheet" r:id="rId6" imgW="2581602" imgH="1305176" progId="Excel.Sheet.8">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9963" y="1874838"/>
                        <a:ext cx="3343275" cy="169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4" name="Object 6"/>
          <p:cNvGraphicFramePr>
            <a:graphicFrameLocks noChangeAspect="1"/>
          </p:cNvGraphicFramePr>
          <p:nvPr/>
        </p:nvGraphicFramePr>
        <p:xfrm>
          <a:off x="4779963" y="3773488"/>
          <a:ext cx="3341687" cy="850900"/>
        </p:xfrm>
        <a:graphic>
          <a:graphicData uri="http://schemas.openxmlformats.org/presentationml/2006/ole">
            <mc:AlternateContent xmlns:mc="http://schemas.openxmlformats.org/markup-compatibility/2006">
              <mc:Choice xmlns:v="urn:schemas-microsoft-com:vml" Requires="v">
                <p:oleObj spid="_x0000_s5159" name="Worksheet" r:id="rId8" imgW="2581602" imgH="657465" progId="Excel.Sheet.8">
                  <p:embed/>
                </p:oleObj>
              </mc:Choice>
              <mc:Fallback>
                <p:oleObj name="Worksheet" r:id="rId8" imgW="2581602" imgH="657465" progId="Excel.Sheet.8">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79963" y="3773488"/>
                        <a:ext cx="3341687"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5" name="Object 7"/>
          <p:cNvGraphicFramePr>
            <a:graphicFrameLocks noChangeAspect="1"/>
          </p:cNvGraphicFramePr>
          <p:nvPr/>
        </p:nvGraphicFramePr>
        <p:xfrm>
          <a:off x="4779963" y="4856163"/>
          <a:ext cx="3349625" cy="1273175"/>
        </p:xfrm>
        <a:graphic>
          <a:graphicData uri="http://schemas.openxmlformats.org/presentationml/2006/ole">
            <mc:AlternateContent xmlns:mc="http://schemas.openxmlformats.org/markup-compatibility/2006">
              <mc:Choice xmlns:v="urn:schemas-microsoft-com:vml" Requires="v">
                <p:oleObj spid="_x0000_s5160" name="Worksheet" r:id="rId10" imgW="2581602" imgH="981501" progId="Excel.Sheet.8">
                  <p:embed/>
                </p:oleObj>
              </mc:Choice>
              <mc:Fallback>
                <p:oleObj name="Worksheet" r:id="rId10" imgW="2581602" imgH="981501" progId="Excel.Sheet.8">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79963" y="4856163"/>
                        <a:ext cx="3349625"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89587D54-5E19-4A38-B3D9-553E10BE49A0}" type="slidenum">
              <a:rPr lang="en-US" altLang="en-US" sz="1200">
                <a:solidFill>
                  <a:schemeClr val="accent2"/>
                </a:solidFill>
              </a:rPr>
              <a:pPr/>
              <a:t>31</a:t>
            </a:fld>
            <a:endParaRPr lang="en-US" altLang="en-US" sz="1400" b="0"/>
          </a:p>
        </p:txBody>
      </p:sp>
      <p:sp>
        <p:nvSpPr>
          <p:cNvPr id="6150" name="Rectangle 2"/>
          <p:cNvSpPr>
            <a:spLocks noGrp="1" noChangeArrowheads="1"/>
          </p:cNvSpPr>
          <p:nvPr>
            <p:ph type="title"/>
          </p:nvPr>
        </p:nvSpPr>
        <p:spPr>
          <a:xfrm>
            <a:off x="444500" y="266700"/>
            <a:ext cx="8229600" cy="609600"/>
          </a:xfrm>
        </p:spPr>
        <p:txBody>
          <a:bodyPr/>
          <a:lstStyle/>
          <a:p>
            <a:r>
              <a:rPr lang="en-US" altLang="en-US" smtClean="0"/>
              <a:t>Sessionization Example</a:t>
            </a:r>
          </a:p>
        </p:txBody>
      </p:sp>
      <p:sp>
        <p:nvSpPr>
          <p:cNvPr id="552963" name="Text Box 3"/>
          <p:cNvSpPr txBox="1">
            <a:spLocks noChangeArrowheads="1"/>
          </p:cNvSpPr>
          <p:nvPr/>
        </p:nvSpPr>
        <p:spPr bwMode="auto">
          <a:xfrm>
            <a:off x="2852738" y="1220788"/>
            <a:ext cx="3173412" cy="415925"/>
          </a:xfrm>
          <a:prstGeom prst="rect">
            <a:avLst/>
          </a:prstGeom>
          <a:solidFill>
            <a:srgbClr val="FFD7AF"/>
          </a:solidFill>
          <a:ln w="19050">
            <a:solidFill>
              <a:schemeClr val="tx1"/>
            </a:solidFill>
            <a:miter lim="800000"/>
            <a:headEnd/>
            <a:tailEnd/>
          </a:ln>
          <a:effectLst>
            <a:outerShdw dist="107763" dir="2700000" algn="ctr" rotWithShape="0">
              <a:schemeClr val="bg2"/>
            </a:outerShdw>
          </a:effectLst>
        </p:spPr>
        <p:txBody>
          <a:bodyPr wrap="none">
            <a:spAutoFit/>
          </a:bodyPr>
          <a:lstStyle/>
          <a:p>
            <a:pPr algn="l">
              <a:defRPr/>
            </a:pPr>
            <a:r>
              <a:rPr lang="en-US" sz="2000"/>
              <a:t>2. Sessionize using heuristics</a:t>
            </a:r>
          </a:p>
        </p:txBody>
      </p:sp>
      <p:graphicFrame>
        <p:nvGraphicFramePr>
          <p:cNvPr id="6146" name="Object 4"/>
          <p:cNvGraphicFramePr>
            <a:graphicFrameLocks noChangeAspect="1"/>
          </p:cNvGraphicFramePr>
          <p:nvPr/>
        </p:nvGraphicFramePr>
        <p:xfrm>
          <a:off x="652463" y="2293938"/>
          <a:ext cx="3343275" cy="1690687"/>
        </p:xfrm>
        <a:graphic>
          <a:graphicData uri="http://schemas.openxmlformats.org/presentationml/2006/ole">
            <mc:AlternateContent xmlns:mc="http://schemas.openxmlformats.org/markup-compatibility/2006">
              <mc:Choice xmlns:v="urn:schemas-microsoft-com:vml" Requires="v">
                <p:oleObj spid="_x0000_s6176" name="Worksheet" r:id="rId4" imgW="2581602" imgH="1305176" progId="Excel.Sheet.8">
                  <p:embed/>
                </p:oleObj>
              </mc:Choice>
              <mc:Fallback>
                <p:oleObj name="Worksheet" r:id="rId4" imgW="2581602" imgH="1305176"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463" y="2293938"/>
                        <a:ext cx="3343275" cy="169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5"/>
          <p:cNvGraphicFramePr>
            <a:graphicFrameLocks noChangeAspect="1"/>
          </p:cNvGraphicFramePr>
          <p:nvPr/>
        </p:nvGraphicFramePr>
        <p:xfrm>
          <a:off x="4678363" y="2109788"/>
          <a:ext cx="3578225" cy="911225"/>
        </p:xfrm>
        <a:graphic>
          <a:graphicData uri="http://schemas.openxmlformats.org/presentationml/2006/ole">
            <mc:AlternateContent xmlns:mc="http://schemas.openxmlformats.org/markup-compatibility/2006">
              <mc:Choice xmlns:v="urn:schemas-microsoft-com:vml" Requires="v">
                <p:oleObj spid="_x0000_s6177" name="Worksheet" r:id="rId6" imgW="2581602" imgH="657465" progId="Excel.Sheet.8">
                  <p:embed/>
                </p:oleObj>
              </mc:Choice>
              <mc:Fallback>
                <p:oleObj name="Worksheet" r:id="rId6" imgW="2581602" imgH="657465" progId="Excel.Sheet.8">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8363" y="2109788"/>
                        <a:ext cx="3578225"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6"/>
          <p:cNvGraphicFramePr>
            <a:graphicFrameLocks noChangeAspect="1"/>
          </p:cNvGraphicFramePr>
          <p:nvPr/>
        </p:nvGraphicFramePr>
        <p:xfrm>
          <a:off x="4678363" y="3240088"/>
          <a:ext cx="3578225" cy="911225"/>
        </p:xfrm>
        <a:graphic>
          <a:graphicData uri="http://schemas.openxmlformats.org/presentationml/2006/ole">
            <mc:AlternateContent xmlns:mc="http://schemas.openxmlformats.org/markup-compatibility/2006">
              <mc:Choice xmlns:v="urn:schemas-microsoft-com:vml" Requires="v">
                <p:oleObj spid="_x0000_s6178" name="Worksheet" r:id="rId8" imgW="2581602" imgH="657465" progId="Excel.Sheet.8">
                  <p:embed/>
                </p:oleObj>
              </mc:Choice>
              <mc:Fallback>
                <p:oleObj name="Worksheet" r:id="rId8" imgW="2581602" imgH="657465" progId="Excel.Sheet.8">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8363" y="3240088"/>
                        <a:ext cx="3578225"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6152" name="AutoShape 7"/>
          <p:cNvCxnSpPr>
            <a:cxnSpLocks noChangeShapeType="1"/>
          </p:cNvCxnSpPr>
          <p:nvPr/>
        </p:nvCxnSpPr>
        <p:spPr bwMode="auto">
          <a:xfrm>
            <a:off x="3995738" y="3140075"/>
            <a:ext cx="627062" cy="606425"/>
          </a:xfrm>
          <a:prstGeom prst="bentConnector3">
            <a:avLst>
              <a:gd name="adj1" fmla="val 49875"/>
            </a:avLst>
          </a:prstGeom>
          <a:noFill/>
          <a:ln w="19050">
            <a:solidFill>
              <a:srgbClr val="008080"/>
            </a:solidFill>
            <a:miter lim="800000"/>
            <a:headEnd/>
            <a:tailEnd type="triangle" w="med" len="med"/>
          </a:ln>
          <a:extLst>
            <a:ext uri="{909E8E84-426E-40DD-AFC4-6F175D3DCCD1}">
              <a14:hiddenFill xmlns:a14="http://schemas.microsoft.com/office/drawing/2010/main">
                <a:noFill/>
              </a14:hiddenFill>
            </a:ext>
          </a:extLst>
        </p:spPr>
      </p:cxnSp>
      <p:cxnSp>
        <p:nvCxnSpPr>
          <p:cNvPr id="6153" name="AutoShape 8"/>
          <p:cNvCxnSpPr>
            <a:cxnSpLocks noChangeShapeType="1"/>
          </p:cNvCxnSpPr>
          <p:nvPr/>
        </p:nvCxnSpPr>
        <p:spPr bwMode="auto">
          <a:xfrm flipV="1">
            <a:off x="3995738" y="2565400"/>
            <a:ext cx="682625" cy="574675"/>
          </a:xfrm>
          <a:prstGeom prst="bentConnector3">
            <a:avLst>
              <a:gd name="adj1" fmla="val 46046"/>
            </a:avLst>
          </a:prstGeom>
          <a:noFill/>
          <a:ln w="19050">
            <a:solidFill>
              <a:srgbClr val="008080"/>
            </a:solidFill>
            <a:miter lim="800000"/>
            <a:headEnd/>
            <a:tailEnd type="triangle" w="med" len="med"/>
          </a:ln>
          <a:extLst>
            <a:ext uri="{909E8E84-426E-40DD-AFC4-6F175D3DCCD1}">
              <a14:hiddenFill xmlns:a14="http://schemas.microsoft.com/office/drawing/2010/main">
                <a:noFill/>
              </a14:hiddenFill>
            </a:ext>
          </a:extLst>
        </p:spPr>
      </p:cxnSp>
      <p:sp>
        <p:nvSpPr>
          <p:cNvPr id="552969" name="Text Box 9"/>
          <p:cNvSpPr txBox="1">
            <a:spLocks noChangeArrowheads="1"/>
          </p:cNvSpPr>
          <p:nvPr/>
        </p:nvSpPr>
        <p:spPr bwMode="auto">
          <a:xfrm>
            <a:off x="1341438" y="4408488"/>
            <a:ext cx="6319837" cy="1331912"/>
          </a:xfrm>
          <a:prstGeom prst="rect">
            <a:avLst/>
          </a:prstGeom>
          <a:solidFill>
            <a:srgbClr val="CCECFF"/>
          </a:solidFill>
          <a:ln w="19050">
            <a:solidFill>
              <a:schemeClr val="tx1"/>
            </a:solidFill>
            <a:miter lim="800000"/>
            <a:headEnd/>
            <a:tailEnd/>
          </a:ln>
          <a:effectLst>
            <a:outerShdw dist="107763" dir="2700000" algn="ctr" rotWithShape="0">
              <a:schemeClr val="bg2"/>
            </a:outerShdw>
          </a:effectLst>
        </p:spPr>
        <p:txBody>
          <a:bodyPr>
            <a:spAutoFit/>
          </a:bodyPr>
          <a:lstStyle/>
          <a:p>
            <a:pPr algn="l">
              <a:defRPr/>
            </a:pPr>
            <a:r>
              <a:rPr lang="en-US" sz="1800"/>
              <a:t>The </a:t>
            </a:r>
            <a:r>
              <a:rPr lang="en-US" sz="1800" i="1"/>
              <a:t>h</a:t>
            </a:r>
            <a:r>
              <a:rPr lang="en-US" sz="1800"/>
              <a:t>1 heuristic (with timeout variable of 30 minutes) will result in the two sessions given above.</a:t>
            </a:r>
          </a:p>
          <a:p>
            <a:pPr algn="l">
              <a:defRPr/>
            </a:pPr>
            <a:endParaRPr lang="en-US" sz="800"/>
          </a:p>
          <a:p>
            <a:pPr algn="l">
              <a:defRPr/>
            </a:pPr>
            <a:r>
              <a:rPr lang="en-US" sz="1800"/>
              <a:t>How about the heuristic </a:t>
            </a:r>
            <a:r>
              <a:rPr lang="en-US" sz="1800" i="1"/>
              <a:t>href</a:t>
            </a:r>
            <a:r>
              <a:rPr lang="en-US" sz="1800"/>
              <a:t>?</a:t>
            </a:r>
          </a:p>
          <a:p>
            <a:pPr algn="l">
              <a:defRPr/>
            </a:pPr>
            <a:r>
              <a:rPr lang="en-US" sz="1800"/>
              <a:t>How about heuristic </a:t>
            </a:r>
            <a:r>
              <a:rPr lang="en-US" sz="1800" i="1"/>
              <a:t>h</a:t>
            </a:r>
            <a:r>
              <a:rPr lang="en-US" sz="1800"/>
              <a:t>2 with a timeout variable of 10 minutes?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8F1D6800-A172-4F59-96B2-6FCA5AD04627}" type="slidenum">
              <a:rPr lang="en-US" altLang="en-US" sz="1200">
                <a:solidFill>
                  <a:schemeClr val="accent2"/>
                </a:solidFill>
              </a:rPr>
              <a:pPr/>
              <a:t>32</a:t>
            </a:fld>
            <a:endParaRPr lang="en-US" altLang="en-US" sz="1400" b="0"/>
          </a:p>
        </p:txBody>
      </p:sp>
      <p:sp>
        <p:nvSpPr>
          <p:cNvPr id="7172" name="Rectangle 1026"/>
          <p:cNvSpPr>
            <a:spLocks noGrp="1" noChangeArrowheads="1"/>
          </p:cNvSpPr>
          <p:nvPr>
            <p:ph type="title"/>
          </p:nvPr>
        </p:nvSpPr>
        <p:spPr>
          <a:xfrm>
            <a:off x="444500" y="266700"/>
            <a:ext cx="8229600" cy="609600"/>
          </a:xfrm>
        </p:spPr>
        <p:txBody>
          <a:bodyPr/>
          <a:lstStyle/>
          <a:p>
            <a:r>
              <a:rPr lang="en-US" altLang="en-US" smtClean="0"/>
              <a:t>Sessionization Example</a:t>
            </a:r>
          </a:p>
        </p:txBody>
      </p:sp>
      <p:sp>
        <p:nvSpPr>
          <p:cNvPr id="551940" name="Text Box 1028"/>
          <p:cNvSpPr txBox="1">
            <a:spLocks noChangeArrowheads="1"/>
          </p:cNvSpPr>
          <p:nvPr/>
        </p:nvSpPr>
        <p:spPr bwMode="auto">
          <a:xfrm>
            <a:off x="1798638" y="1157288"/>
            <a:ext cx="5087937" cy="415925"/>
          </a:xfrm>
          <a:prstGeom prst="rect">
            <a:avLst/>
          </a:prstGeom>
          <a:solidFill>
            <a:srgbClr val="FFD7AF"/>
          </a:solidFill>
          <a:ln w="19050">
            <a:solidFill>
              <a:schemeClr val="tx1"/>
            </a:solidFill>
            <a:miter lim="800000"/>
            <a:headEnd/>
            <a:tailEnd/>
          </a:ln>
          <a:effectLst>
            <a:outerShdw dist="107763" dir="2700000" algn="ctr" rotWithShape="0">
              <a:schemeClr val="bg2"/>
            </a:outerShdw>
          </a:effectLst>
        </p:spPr>
        <p:txBody>
          <a:bodyPr wrap="none">
            <a:spAutoFit/>
          </a:bodyPr>
          <a:lstStyle/>
          <a:p>
            <a:pPr algn="l">
              <a:defRPr/>
            </a:pPr>
            <a:r>
              <a:rPr lang="en-US" sz="2000"/>
              <a:t>2. Sessionize using heuristics (another example)</a:t>
            </a:r>
          </a:p>
        </p:txBody>
      </p:sp>
      <p:sp>
        <p:nvSpPr>
          <p:cNvPr id="551949" name="Text Box 1037"/>
          <p:cNvSpPr txBox="1">
            <a:spLocks noChangeArrowheads="1"/>
          </p:cNvSpPr>
          <p:nvPr/>
        </p:nvSpPr>
        <p:spPr bwMode="auto">
          <a:xfrm>
            <a:off x="1277938" y="4167188"/>
            <a:ext cx="6319837" cy="1331912"/>
          </a:xfrm>
          <a:prstGeom prst="rect">
            <a:avLst/>
          </a:prstGeom>
          <a:solidFill>
            <a:srgbClr val="CCECFF"/>
          </a:solidFill>
          <a:ln w="19050">
            <a:solidFill>
              <a:schemeClr val="tx1"/>
            </a:solidFill>
            <a:miter lim="800000"/>
            <a:headEnd/>
            <a:tailEnd/>
          </a:ln>
          <a:effectLst>
            <a:outerShdw dist="107763" dir="2700000" algn="ctr" rotWithShape="0">
              <a:schemeClr val="bg2"/>
            </a:outerShdw>
          </a:effectLst>
        </p:spPr>
        <p:txBody>
          <a:bodyPr>
            <a:spAutoFit/>
          </a:bodyPr>
          <a:lstStyle/>
          <a:p>
            <a:pPr algn="l">
              <a:defRPr/>
            </a:pPr>
            <a:r>
              <a:rPr lang="en-US" sz="1800"/>
              <a:t>In this case, the referrer-based heuristics will result in a single session, while the </a:t>
            </a:r>
            <a:r>
              <a:rPr lang="en-US" sz="1800" i="1"/>
              <a:t>h</a:t>
            </a:r>
            <a:r>
              <a:rPr lang="en-US" sz="1800"/>
              <a:t>1 heuristic (with timeout = 30 minutes) will result in two different sessions.</a:t>
            </a:r>
          </a:p>
          <a:p>
            <a:pPr algn="l">
              <a:defRPr/>
            </a:pPr>
            <a:endParaRPr lang="en-US" sz="800"/>
          </a:p>
          <a:p>
            <a:pPr algn="l">
              <a:defRPr/>
            </a:pPr>
            <a:r>
              <a:rPr lang="en-US" sz="1800"/>
              <a:t>How about heuristic </a:t>
            </a:r>
            <a:r>
              <a:rPr lang="en-US" sz="1800" i="1"/>
              <a:t>h</a:t>
            </a:r>
            <a:r>
              <a:rPr lang="en-US" sz="1800"/>
              <a:t>2 with timeout = 10 minutes?</a:t>
            </a:r>
          </a:p>
        </p:txBody>
      </p:sp>
      <p:graphicFrame>
        <p:nvGraphicFramePr>
          <p:cNvPr id="7170" name="Object 1038"/>
          <p:cNvGraphicFramePr>
            <a:graphicFrameLocks noChangeAspect="1"/>
          </p:cNvGraphicFramePr>
          <p:nvPr/>
        </p:nvGraphicFramePr>
        <p:xfrm>
          <a:off x="2481263" y="2214563"/>
          <a:ext cx="3940175" cy="1498600"/>
        </p:xfrm>
        <a:graphic>
          <a:graphicData uri="http://schemas.openxmlformats.org/presentationml/2006/ole">
            <mc:AlternateContent xmlns:mc="http://schemas.openxmlformats.org/markup-compatibility/2006">
              <mc:Choice xmlns:v="urn:schemas-microsoft-com:vml" Requires="v">
                <p:oleObj spid="_x0000_s7182" name="Worksheet" r:id="rId4" imgW="2581602" imgH="981501" progId="Excel.Sheet.8">
                  <p:embed/>
                </p:oleObj>
              </mc:Choice>
              <mc:Fallback>
                <p:oleObj name="Worksheet" r:id="rId4" imgW="2581602" imgH="981501" progId="Excel.Sheet.8">
                  <p:embed/>
                  <p:pic>
                    <p:nvPicPr>
                      <p:cNvPr id="0" name="Object 10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1263" y="2214563"/>
                        <a:ext cx="3940175" cy="14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47915196-2B58-42CE-ABEF-328D93D3CD97}" type="slidenum">
              <a:rPr lang="en-US" altLang="en-US" sz="1200">
                <a:solidFill>
                  <a:schemeClr val="accent2"/>
                </a:solidFill>
              </a:rPr>
              <a:pPr/>
              <a:t>33</a:t>
            </a:fld>
            <a:endParaRPr lang="en-US" altLang="en-US" sz="1400" b="0"/>
          </a:p>
        </p:txBody>
      </p:sp>
      <p:sp>
        <p:nvSpPr>
          <p:cNvPr id="8196" name="Rectangle 2"/>
          <p:cNvSpPr>
            <a:spLocks noGrp="1" noChangeArrowheads="1"/>
          </p:cNvSpPr>
          <p:nvPr>
            <p:ph type="title"/>
          </p:nvPr>
        </p:nvSpPr>
        <p:spPr>
          <a:xfrm>
            <a:off x="393700" y="266700"/>
            <a:ext cx="8229600" cy="609600"/>
          </a:xfrm>
        </p:spPr>
        <p:txBody>
          <a:bodyPr/>
          <a:lstStyle/>
          <a:p>
            <a:r>
              <a:rPr lang="en-US" altLang="en-US" smtClean="0"/>
              <a:t>Sessionization Example</a:t>
            </a:r>
          </a:p>
        </p:txBody>
      </p:sp>
      <p:sp>
        <p:nvSpPr>
          <p:cNvPr id="553987" name="Text Box 3"/>
          <p:cNvSpPr txBox="1">
            <a:spLocks noChangeArrowheads="1"/>
          </p:cNvSpPr>
          <p:nvPr/>
        </p:nvSpPr>
        <p:spPr bwMode="auto">
          <a:xfrm>
            <a:off x="2725738" y="1119188"/>
            <a:ext cx="3062287" cy="415925"/>
          </a:xfrm>
          <a:prstGeom prst="rect">
            <a:avLst/>
          </a:prstGeom>
          <a:solidFill>
            <a:srgbClr val="FFD7AF"/>
          </a:solidFill>
          <a:ln w="19050">
            <a:solidFill>
              <a:schemeClr val="tx1"/>
            </a:solidFill>
            <a:miter lim="800000"/>
            <a:headEnd/>
            <a:tailEnd/>
          </a:ln>
          <a:effectLst>
            <a:outerShdw dist="107763" dir="2700000" algn="ctr" rotWithShape="0">
              <a:schemeClr val="bg2"/>
            </a:outerShdw>
          </a:effectLst>
        </p:spPr>
        <p:txBody>
          <a:bodyPr wrap="none">
            <a:spAutoFit/>
          </a:bodyPr>
          <a:lstStyle/>
          <a:p>
            <a:pPr algn="l">
              <a:defRPr/>
            </a:pPr>
            <a:r>
              <a:rPr lang="en-US" sz="2000"/>
              <a:t>3. Perform Path Completion</a:t>
            </a:r>
          </a:p>
        </p:txBody>
      </p:sp>
      <p:graphicFrame>
        <p:nvGraphicFramePr>
          <p:cNvPr id="8194" name="Object 5"/>
          <p:cNvGraphicFramePr>
            <a:graphicFrameLocks noChangeAspect="1"/>
          </p:cNvGraphicFramePr>
          <p:nvPr/>
        </p:nvGraphicFramePr>
        <p:xfrm>
          <a:off x="868363" y="2024063"/>
          <a:ext cx="3940175" cy="1498600"/>
        </p:xfrm>
        <a:graphic>
          <a:graphicData uri="http://schemas.openxmlformats.org/presentationml/2006/ole">
            <mc:AlternateContent xmlns:mc="http://schemas.openxmlformats.org/markup-compatibility/2006">
              <mc:Choice xmlns:v="urn:schemas-microsoft-com:vml" Requires="v">
                <p:oleObj spid="_x0000_s8229" name="Worksheet" r:id="rId4" imgW="2581602" imgH="981501" progId="Excel.Sheet.8">
                  <p:embed/>
                </p:oleObj>
              </mc:Choice>
              <mc:Fallback>
                <p:oleObj name="Worksheet" r:id="rId4" imgW="2581602" imgH="981501" progId="Excel.Shee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363" y="2024063"/>
                        <a:ext cx="3940175" cy="14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198" name="Group 6"/>
          <p:cNvGrpSpPr>
            <a:grpSpLocks/>
          </p:cNvGrpSpPr>
          <p:nvPr/>
        </p:nvGrpSpPr>
        <p:grpSpPr bwMode="auto">
          <a:xfrm>
            <a:off x="5445125" y="1473200"/>
            <a:ext cx="2898775" cy="2268538"/>
            <a:chOff x="518" y="1208"/>
            <a:chExt cx="1826" cy="1429"/>
          </a:xfrm>
        </p:grpSpPr>
        <p:sp>
          <p:nvSpPr>
            <p:cNvPr id="8209" name="Text Box 7"/>
            <p:cNvSpPr txBox="1">
              <a:spLocks noChangeArrowheads="1"/>
            </p:cNvSpPr>
            <p:nvPr/>
          </p:nvSpPr>
          <p:spPr bwMode="auto">
            <a:xfrm>
              <a:off x="1166" y="1208"/>
              <a:ext cx="226" cy="237"/>
            </a:xfrm>
            <a:prstGeom prst="rect">
              <a:avLst/>
            </a:prstGeom>
            <a:solidFill>
              <a:srgbClr val="FFD7AF"/>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800" b="1"/>
                <a:t>A</a:t>
              </a:r>
            </a:p>
          </p:txBody>
        </p:sp>
        <p:sp>
          <p:nvSpPr>
            <p:cNvPr id="8210" name="Text Box 8"/>
            <p:cNvSpPr txBox="1">
              <a:spLocks noChangeArrowheads="1"/>
            </p:cNvSpPr>
            <p:nvPr/>
          </p:nvSpPr>
          <p:spPr bwMode="auto">
            <a:xfrm>
              <a:off x="526" y="1840"/>
              <a:ext cx="218" cy="237"/>
            </a:xfrm>
            <a:prstGeom prst="rect">
              <a:avLst/>
            </a:prstGeom>
            <a:solidFill>
              <a:srgbClr val="FFD7AF"/>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800" b="1"/>
                <a:t>B</a:t>
              </a:r>
            </a:p>
          </p:txBody>
        </p:sp>
        <p:sp>
          <p:nvSpPr>
            <p:cNvPr id="8211" name="Text Box 9"/>
            <p:cNvSpPr txBox="1">
              <a:spLocks noChangeArrowheads="1"/>
            </p:cNvSpPr>
            <p:nvPr/>
          </p:nvSpPr>
          <p:spPr bwMode="auto">
            <a:xfrm>
              <a:off x="1694" y="1840"/>
              <a:ext cx="226" cy="237"/>
            </a:xfrm>
            <a:prstGeom prst="rect">
              <a:avLst/>
            </a:prstGeom>
            <a:solidFill>
              <a:srgbClr val="FFD7AF"/>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800" b="1"/>
                <a:t>C</a:t>
              </a:r>
            </a:p>
          </p:txBody>
        </p:sp>
        <p:sp>
          <p:nvSpPr>
            <p:cNvPr id="8212" name="Text Box 10"/>
            <p:cNvSpPr txBox="1">
              <a:spLocks noChangeArrowheads="1"/>
            </p:cNvSpPr>
            <p:nvPr/>
          </p:nvSpPr>
          <p:spPr bwMode="auto">
            <a:xfrm>
              <a:off x="518" y="2400"/>
              <a:ext cx="226" cy="237"/>
            </a:xfrm>
            <a:prstGeom prst="rect">
              <a:avLst/>
            </a:prstGeom>
            <a:solidFill>
              <a:srgbClr val="FFD7AF"/>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800" b="1"/>
                <a:t>D</a:t>
              </a:r>
            </a:p>
          </p:txBody>
        </p:sp>
        <p:sp>
          <p:nvSpPr>
            <p:cNvPr id="8213" name="Text Box 11"/>
            <p:cNvSpPr txBox="1">
              <a:spLocks noChangeArrowheads="1"/>
            </p:cNvSpPr>
            <p:nvPr/>
          </p:nvSpPr>
          <p:spPr bwMode="auto">
            <a:xfrm>
              <a:off x="1310" y="2400"/>
              <a:ext cx="218" cy="237"/>
            </a:xfrm>
            <a:prstGeom prst="rect">
              <a:avLst/>
            </a:prstGeom>
            <a:solidFill>
              <a:srgbClr val="FFD7AF"/>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800" b="1"/>
                <a:t>E</a:t>
              </a:r>
            </a:p>
          </p:txBody>
        </p:sp>
        <p:sp>
          <p:nvSpPr>
            <p:cNvPr id="8214" name="Text Box 12"/>
            <p:cNvSpPr txBox="1">
              <a:spLocks noChangeArrowheads="1"/>
            </p:cNvSpPr>
            <p:nvPr/>
          </p:nvSpPr>
          <p:spPr bwMode="auto">
            <a:xfrm>
              <a:off x="2134" y="2392"/>
              <a:ext cx="210" cy="237"/>
            </a:xfrm>
            <a:prstGeom prst="rect">
              <a:avLst/>
            </a:prstGeom>
            <a:solidFill>
              <a:srgbClr val="FFD7AF"/>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800" b="1"/>
                <a:t>F</a:t>
              </a:r>
            </a:p>
          </p:txBody>
        </p:sp>
        <p:cxnSp>
          <p:nvCxnSpPr>
            <p:cNvPr id="8215" name="AutoShape 13"/>
            <p:cNvCxnSpPr>
              <a:cxnSpLocks noChangeShapeType="1"/>
              <a:stCxn id="8209" idx="2"/>
              <a:endCxn id="8210" idx="0"/>
            </p:cNvCxnSpPr>
            <p:nvPr/>
          </p:nvCxnSpPr>
          <p:spPr bwMode="auto">
            <a:xfrm flipH="1">
              <a:off x="635" y="1445"/>
              <a:ext cx="644" cy="395"/>
            </a:xfrm>
            <a:prstGeom prst="straightConnector1">
              <a:avLst/>
            </a:prstGeom>
            <a:noFill/>
            <a:ln w="19050">
              <a:solidFill>
                <a:srgbClr val="008080"/>
              </a:solidFill>
              <a:round/>
              <a:headEnd/>
              <a:tailEnd type="triangle" w="med" len="med"/>
            </a:ln>
            <a:extLst>
              <a:ext uri="{909E8E84-426E-40DD-AFC4-6F175D3DCCD1}">
                <a14:hiddenFill xmlns:a14="http://schemas.microsoft.com/office/drawing/2010/main">
                  <a:noFill/>
                </a14:hiddenFill>
              </a:ext>
            </a:extLst>
          </p:spPr>
        </p:cxnSp>
        <p:cxnSp>
          <p:nvCxnSpPr>
            <p:cNvPr id="8216" name="AutoShape 14"/>
            <p:cNvCxnSpPr>
              <a:cxnSpLocks noChangeShapeType="1"/>
              <a:stCxn id="8209" idx="2"/>
              <a:endCxn id="8211" idx="0"/>
            </p:cNvCxnSpPr>
            <p:nvPr/>
          </p:nvCxnSpPr>
          <p:spPr bwMode="auto">
            <a:xfrm>
              <a:off x="1279" y="1445"/>
              <a:ext cx="528" cy="395"/>
            </a:xfrm>
            <a:prstGeom prst="straightConnector1">
              <a:avLst/>
            </a:prstGeom>
            <a:noFill/>
            <a:ln w="19050">
              <a:solidFill>
                <a:srgbClr val="008080"/>
              </a:solidFill>
              <a:round/>
              <a:headEnd/>
              <a:tailEnd type="triangle" w="med" len="med"/>
            </a:ln>
            <a:extLst>
              <a:ext uri="{909E8E84-426E-40DD-AFC4-6F175D3DCCD1}">
                <a14:hiddenFill xmlns:a14="http://schemas.microsoft.com/office/drawing/2010/main">
                  <a:noFill/>
                </a14:hiddenFill>
              </a:ext>
            </a:extLst>
          </p:spPr>
        </p:cxnSp>
        <p:cxnSp>
          <p:nvCxnSpPr>
            <p:cNvPr id="8217" name="AutoShape 15"/>
            <p:cNvCxnSpPr>
              <a:cxnSpLocks noChangeShapeType="1"/>
              <a:stCxn id="8210" idx="2"/>
              <a:endCxn id="8212" idx="0"/>
            </p:cNvCxnSpPr>
            <p:nvPr/>
          </p:nvCxnSpPr>
          <p:spPr bwMode="auto">
            <a:xfrm flipH="1">
              <a:off x="631" y="2077"/>
              <a:ext cx="4" cy="323"/>
            </a:xfrm>
            <a:prstGeom prst="straightConnector1">
              <a:avLst/>
            </a:prstGeom>
            <a:noFill/>
            <a:ln w="19050">
              <a:solidFill>
                <a:srgbClr val="008080"/>
              </a:solidFill>
              <a:round/>
              <a:headEnd/>
              <a:tailEnd type="triangle" w="med" len="med"/>
            </a:ln>
            <a:extLst>
              <a:ext uri="{909E8E84-426E-40DD-AFC4-6F175D3DCCD1}">
                <a14:hiddenFill xmlns:a14="http://schemas.microsoft.com/office/drawing/2010/main">
                  <a:noFill/>
                </a14:hiddenFill>
              </a:ext>
            </a:extLst>
          </p:spPr>
        </p:cxnSp>
        <p:cxnSp>
          <p:nvCxnSpPr>
            <p:cNvPr id="8218" name="AutoShape 16"/>
            <p:cNvCxnSpPr>
              <a:cxnSpLocks noChangeShapeType="1"/>
              <a:stCxn id="8211" idx="2"/>
              <a:endCxn id="8213" idx="0"/>
            </p:cNvCxnSpPr>
            <p:nvPr/>
          </p:nvCxnSpPr>
          <p:spPr bwMode="auto">
            <a:xfrm flipH="1">
              <a:off x="1419" y="2077"/>
              <a:ext cx="388" cy="323"/>
            </a:xfrm>
            <a:prstGeom prst="straightConnector1">
              <a:avLst/>
            </a:prstGeom>
            <a:noFill/>
            <a:ln w="19050">
              <a:solidFill>
                <a:srgbClr val="008080"/>
              </a:solidFill>
              <a:round/>
              <a:headEnd/>
              <a:tailEnd type="triangle" w="med" len="med"/>
            </a:ln>
            <a:extLst>
              <a:ext uri="{909E8E84-426E-40DD-AFC4-6F175D3DCCD1}">
                <a14:hiddenFill xmlns:a14="http://schemas.microsoft.com/office/drawing/2010/main">
                  <a:noFill/>
                </a14:hiddenFill>
              </a:ext>
            </a:extLst>
          </p:spPr>
        </p:cxnSp>
        <p:cxnSp>
          <p:nvCxnSpPr>
            <p:cNvPr id="8219" name="AutoShape 17"/>
            <p:cNvCxnSpPr>
              <a:cxnSpLocks noChangeShapeType="1"/>
              <a:stCxn id="8211" idx="2"/>
              <a:endCxn id="8214" idx="0"/>
            </p:cNvCxnSpPr>
            <p:nvPr/>
          </p:nvCxnSpPr>
          <p:spPr bwMode="auto">
            <a:xfrm>
              <a:off x="1807" y="2077"/>
              <a:ext cx="432" cy="315"/>
            </a:xfrm>
            <a:prstGeom prst="straightConnector1">
              <a:avLst/>
            </a:prstGeom>
            <a:noFill/>
            <a:ln w="19050">
              <a:solidFill>
                <a:srgbClr val="008080"/>
              </a:solidFill>
              <a:round/>
              <a:headEnd/>
              <a:tailEnd type="triangle" w="med" len="med"/>
            </a:ln>
            <a:extLst>
              <a:ext uri="{909E8E84-426E-40DD-AFC4-6F175D3DCCD1}">
                <a14:hiddenFill xmlns:a14="http://schemas.microsoft.com/office/drawing/2010/main">
                  <a:noFill/>
                </a14:hiddenFill>
              </a:ext>
            </a:extLst>
          </p:spPr>
        </p:cxnSp>
        <p:cxnSp>
          <p:nvCxnSpPr>
            <p:cNvPr id="8220" name="AutoShape 18"/>
            <p:cNvCxnSpPr>
              <a:cxnSpLocks noChangeShapeType="1"/>
              <a:stCxn id="8212" idx="3"/>
              <a:endCxn id="8213" idx="1"/>
            </p:cNvCxnSpPr>
            <p:nvPr/>
          </p:nvCxnSpPr>
          <p:spPr bwMode="auto">
            <a:xfrm>
              <a:off x="744" y="2519"/>
              <a:ext cx="566" cy="0"/>
            </a:xfrm>
            <a:prstGeom prst="straightConnector1">
              <a:avLst/>
            </a:prstGeom>
            <a:noFill/>
            <a:ln w="19050">
              <a:solidFill>
                <a:srgbClr val="008080"/>
              </a:solidFill>
              <a:round/>
              <a:headEnd/>
              <a:tailEnd type="triangle" w="med" len="med"/>
            </a:ln>
            <a:extLst>
              <a:ext uri="{909E8E84-426E-40DD-AFC4-6F175D3DCCD1}">
                <a14:hiddenFill xmlns:a14="http://schemas.microsoft.com/office/drawing/2010/main">
                  <a:noFill/>
                </a14:hiddenFill>
              </a:ext>
            </a:extLst>
          </p:spPr>
        </p:cxnSp>
        <p:cxnSp>
          <p:nvCxnSpPr>
            <p:cNvPr id="8221" name="AutoShape 19"/>
            <p:cNvCxnSpPr>
              <a:cxnSpLocks noChangeShapeType="1"/>
              <a:stCxn id="8210" idx="3"/>
              <a:endCxn id="8211" idx="1"/>
            </p:cNvCxnSpPr>
            <p:nvPr/>
          </p:nvCxnSpPr>
          <p:spPr bwMode="auto">
            <a:xfrm>
              <a:off x="744" y="1959"/>
              <a:ext cx="950" cy="0"/>
            </a:xfrm>
            <a:prstGeom prst="straightConnector1">
              <a:avLst/>
            </a:prstGeom>
            <a:noFill/>
            <a:ln w="19050">
              <a:solidFill>
                <a:srgbClr val="008080"/>
              </a:solidFill>
              <a:round/>
              <a:headEnd type="triangle" w="med" len="med"/>
              <a:tailEnd type="triangle" w="med" len="med"/>
            </a:ln>
            <a:extLst>
              <a:ext uri="{909E8E84-426E-40DD-AFC4-6F175D3DCCD1}">
                <a14:hiddenFill xmlns:a14="http://schemas.microsoft.com/office/drawing/2010/main">
                  <a:noFill/>
                </a14:hiddenFill>
              </a:ext>
            </a:extLst>
          </p:spPr>
        </p:cxnSp>
      </p:grpSp>
      <p:sp>
        <p:nvSpPr>
          <p:cNvPr id="8199" name="Text Box 20"/>
          <p:cNvSpPr txBox="1">
            <a:spLocks noChangeArrowheads="1"/>
          </p:cNvSpPr>
          <p:nvPr/>
        </p:nvSpPr>
        <p:spPr bwMode="auto">
          <a:xfrm>
            <a:off x="509588" y="3927475"/>
            <a:ext cx="4846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a:t>A=&gt;C , C=&gt;B , B=&gt;D , D=&gt;E , C=&gt;F</a:t>
            </a:r>
          </a:p>
        </p:txBody>
      </p:sp>
      <p:sp>
        <p:nvSpPr>
          <p:cNvPr id="8200" name="Oval 21"/>
          <p:cNvSpPr>
            <a:spLocks noChangeArrowheads="1"/>
          </p:cNvSpPr>
          <p:nvPr/>
        </p:nvSpPr>
        <p:spPr bwMode="auto">
          <a:xfrm>
            <a:off x="3492500" y="3937000"/>
            <a:ext cx="889000" cy="469900"/>
          </a:xfrm>
          <a:prstGeom prst="ellipse">
            <a:avLst/>
          </a:prstGeom>
          <a:noFill/>
          <a:ln w="19050">
            <a:solidFill>
              <a:srgbClr val="FF070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201" name="Oval 22"/>
          <p:cNvSpPr>
            <a:spLocks noChangeArrowheads="1"/>
          </p:cNvSpPr>
          <p:nvPr/>
        </p:nvSpPr>
        <p:spPr bwMode="auto">
          <a:xfrm>
            <a:off x="4495800" y="3924300"/>
            <a:ext cx="850900" cy="469900"/>
          </a:xfrm>
          <a:prstGeom prst="ellipse">
            <a:avLst/>
          </a:prstGeom>
          <a:noFill/>
          <a:ln w="19050">
            <a:solidFill>
              <a:srgbClr val="FF070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54007" name="Text Box 23"/>
          <p:cNvSpPr txBox="1">
            <a:spLocks noChangeArrowheads="1"/>
          </p:cNvSpPr>
          <p:nvPr/>
        </p:nvSpPr>
        <p:spPr bwMode="auto">
          <a:xfrm>
            <a:off x="808038" y="4954588"/>
            <a:ext cx="4516437" cy="1209675"/>
          </a:xfrm>
          <a:prstGeom prst="rect">
            <a:avLst/>
          </a:prstGeom>
          <a:solidFill>
            <a:srgbClr val="CCECFF"/>
          </a:solidFill>
          <a:ln w="19050">
            <a:solidFill>
              <a:schemeClr val="tx1"/>
            </a:solidFill>
            <a:miter lim="800000"/>
            <a:headEnd/>
            <a:tailEnd/>
          </a:ln>
          <a:effectLst>
            <a:outerShdw dist="107763" dir="2700000" algn="ctr" rotWithShape="0">
              <a:schemeClr val="bg2"/>
            </a:outerShdw>
          </a:effectLst>
        </p:spPr>
        <p:txBody>
          <a:bodyPr>
            <a:spAutoFit/>
          </a:bodyPr>
          <a:lstStyle/>
          <a:p>
            <a:pPr algn="l">
              <a:defRPr/>
            </a:pPr>
            <a:r>
              <a:rPr lang="en-US" sz="1800"/>
              <a:t>Need to look for the shortest backwards path from E to C based on the site topology. Note, however, that the elements of the path need to have occurred in the user trail previously.</a:t>
            </a:r>
          </a:p>
        </p:txBody>
      </p:sp>
      <p:sp>
        <p:nvSpPr>
          <p:cNvPr id="8203" name="Line 24"/>
          <p:cNvSpPr>
            <a:spLocks noChangeShapeType="1"/>
          </p:cNvSpPr>
          <p:nvPr/>
        </p:nvSpPr>
        <p:spPr bwMode="auto">
          <a:xfrm flipH="1">
            <a:off x="3200400" y="4419600"/>
            <a:ext cx="635000" cy="495300"/>
          </a:xfrm>
          <a:prstGeom prst="line">
            <a:avLst/>
          </a:prstGeom>
          <a:noFill/>
          <a:ln w="19050">
            <a:solidFill>
              <a:srgbClr val="0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04" name="Line 25"/>
          <p:cNvSpPr>
            <a:spLocks noChangeShapeType="1"/>
          </p:cNvSpPr>
          <p:nvPr/>
        </p:nvSpPr>
        <p:spPr bwMode="auto">
          <a:xfrm flipH="1">
            <a:off x="4508500" y="4419600"/>
            <a:ext cx="292100" cy="508000"/>
          </a:xfrm>
          <a:prstGeom prst="line">
            <a:avLst/>
          </a:prstGeom>
          <a:noFill/>
          <a:ln w="19050">
            <a:solidFill>
              <a:srgbClr val="0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05" name="Text Box 27"/>
          <p:cNvSpPr txBox="1">
            <a:spLocks noChangeArrowheads="1"/>
          </p:cNvSpPr>
          <p:nvPr/>
        </p:nvSpPr>
        <p:spPr bwMode="auto">
          <a:xfrm>
            <a:off x="5881688" y="5324475"/>
            <a:ext cx="2773362" cy="476250"/>
          </a:xfrm>
          <a:prstGeom prst="rect">
            <a:avLst/>
          </a:prstGeom>
          <a:noFill/>
          <a:ln w="19050">
            <a:solidFill>
              <a:srgbClr val="FF070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a:t>E=&gt;D, D=&gt;B, B=&gt;C</a:t>
            </a:r>
          </a:p>
        </p:txBody>
      </p:sp>
      <p:cxnSp>
        <p:nvCxnSpPr>
          <p:cNvPr id="8206" name="AutoShape 28"/>
          <p:cNvCxnSpPr>
            <a:cxnSpLocks noChangeShapeType="1"/>
            <a:stCxn id="554007" idx="3"/>
            <a:endCxn id="8205" idx="1"/>
          </p:cNvCxnSpPr>
          <p:nvPr/>
        </p:nvCxnSpPr>
        <p:spPr bwMode="auto">
          <a:xfrm>
            <a:off x="5334000" y="5559425"/>
            <a:ext cx="538163" cy="3175"/>
          </a:xfrm>
          <a:prstGeom prst="straightConnector1">
            <a:avLst/>
          </a:prstGeom>
          <a:noFill/>
          <a:ln w="19050">
            <a:solidFill>
              <a:srgbClr val="008080"/>
            </a:solidFill>
            <a:round/>
            <a:headEnd/>
            <a:tailEnd type="triangle" w="med" len="med"/>
          </a:ln>
          <a:extLst>
            <a:ext uri="{909E8E84-426E-40DD-AFC4-6F175D3DCCD1}">
              <a14:hiddenFill xmlns:a14="http://schemas.microsoft.com/office/drawing/2010/main">
                <a:noFill/>
              </a14:hiddenFill>
            </a:ext>
          </a:extLst>
        </p:spPr>
      </p:cxnSp>
      <p:sp>
        <p:nvSpPr>
          <p:cNvPr id="8207" name="Rectangle 29"/>
          <p:cNvSpPr>
            <a:spLocks noChangeArrowheads="1"/>
          </p:cNvSpPr>
          <p:nvPr/>
        </p:nvSpPr>
        <p:spPr bwMode="auto">
          <a:xfrm>
            <a:off x="4394200" y="4292600"/>
            <a:ext cx="889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cxnSp>
        <p:nvCxnSpPr>
          <p:cNvPr id="8208" name="AutoShape 30"/>
          <p:cNvCxnSpPr>
            <a:cxnSpLocks noChangeShapeType="1"/>
            <a:stCxn id="8205" idx="0"/>
            <a:endCxn id="8207" idx="2"/>
          </p:cNvCxnSpPr>
          <p:nvPr/>
        </p:nvCxnSpPr>
        <p:spPr bwMode="auto">
          <a:xfrm rot="5400000" flipH="1">
            <a:off x="5393532" y="3439318"/>
            <a:ext cx="920750" cy="2830513"/>
          </a:xfrm>
          <a:prstGeom prst="curvedConnector3">
            <a:avLst>
              <a:gd name="adj1" fmla="val 49481"/>
            </a:avLst>
          </a:prstGeom>
          <a:noFill/>
          <a:ln w="19050">
            <a:solidFill>
              <a:srgbClr val="FF9900"/>
            </a:solidFill>
            <a:prstDash val="dash"/>
            <a:round/>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0"/>
          </p:nvPr>
        </p:nvSpPr>
        <p:spPr>
          <a:noFill/>
        </p:spPr>
        <p:txBody>
          <a:bodyPr/>
          <a:lstStyle/>
          <a:p>
            <a:fld id="{17512703-9A41-43BE-BB18-8E850B5B5EEF}" type="slidenum">
              <a:rPr lang="en-US" smtClean="0"/>
              <a:pPr/>
              <a:t>34</a:t>
            </a:fld>
            <a:endParaRPr lang="en-US" sz="1400" b="0" smtClean="0">
              <a:solidFill>
                <a:schemeClr val="tx1"/>
              </a:solidFill>
            </a:endParaRPr>
          </a:p>
        </p:txBody>
      </p:sp>
      <p:sp>
        <p:nvSpPr>
          <p:cNvPr id="59395" name="Rectangle 2"/>
          <p:cNvSpPr>
            <a:spLocks noGrp="1" noChangeArrowheads="1"/>
          </p:cNvSpPr>
          <p:nvPr>
            <p:ph type="title"/>
          </p:nvPr>
        </p:nvSpPr>
        <p:spPr>
          <a:xfrm>
            <a:off x="457200" y="304800"/>
            <a:ext cx="8229600" cy="736600"/>
          </a:xfrm>
        </p:spPr>
        <p:txBody>
          <a:bodyPr/>
          <a:lstStyle/>
          <a:p>
            <a:r>
              <a:rPr lang="en-US" smtClean="0"/>
              <a:t>E-Commerce Data</a:t>
            </a:r>
          </a:p>
        </p:txBody>
      </p:sp>
      <p:sp>
        <p:nvSpPr>
          <p:cNvPr id="59396" name="Rectangle 3"/>
          <p:cNvSpPr>
            <a:spLocks noGrp="1" noChangeArrowheads="1"/>
          </p:cNvSpPr>
          <p:nvPr>
            <p:ph type="body" idx="1"/>
          </p:nvPr>
        </p:nvSpPr>
        <p:spPr>
          <a:xfrm>
            <a:off x="342900" y="1155700"/>
            <a:ext cx="8177213" cy="5257800"/>
          </a:xfrm>
        </p:spPr>
        <p:txBody>
          <a:bodyPr/>
          <a:lstStyle/>
          <a:p>
            <a:r>
              <a:rPr lang="en-US" dirty="0" smtClean="0"/>
              <a:t>Integrating E-Commerce and Usage Data</a:t>
            </a:r>
          </a:p>
          <a:p>
            <a:pPr lvl="1"/>
            <a:r>
              <a:rPr lang="en-US" dirty="0" smtClean="0"/>
              <a:t>Needed for analyzing relationships between navigational patterns of visitors and business questions such as profitability, customer value, product placement, etc.</a:t>
            </a:r>
          </a:p>
          <a:p>
            <a:pPr lvl="1"/>
            <a:r>
              <a:rPr lang="en-US" dirty="0" smtClean="0">
                <a:solidFill>
                  <a:srgbClr val="FF0000"/>
                </a:solidFill>
              </a:rPr>
              <a:t>E-business / Web Analytics</a:t>
            </a:r>
          </a:p>
          <a:p>
            <a:pPr lvl="1"/>
            <a:r>
              <a:rPr lang="en-US" dirty="0" smtClean="0"/>
              <a:t>E.g., tracking and analyzing conversion of browsers to buyers</a:t>
            </a:r>
          </a:p>
          <a:p>
            <a:pPr lvl="1"/>
            <a:endParaRPr lang="en-US" sz="1000" dirty="0" smtClean="0"/>
          </a:p>
          <a:p>
            <a:r>
              <a:rPr lang="en-US" dirty="0" smtClean="0"/>
              <a:t>E-Commerce Event Models</a:t>
            </a:r>
          </a:p>
          <a:p>
            <a:pPr lvl="1"/>
            <a:r>
              <a:rPr lang="en-US" dirty="0" smtClean="0"/>
              <a:t>Major difficulty for E-commerce events is defining and implementing the events for a particular site</a:t>
            </a:r>
          </a:p>
          <a:p>
            <a:pPr lvl="1"/>
            <a:r>
              <a:rPr lang="en-US" dirty="0" smtClean="0"/>
              <a:t>Events may involve a collection or sequence of actions by a user possibly involving multiple pageviews or interactions with applications</a:t>
            </a:r>
          </a:p>
          <a:p>
            <a:pPr lvl="1"/>
            <a:r>
              <a:rPr lang="en-US" dirty="0" smtClean="0"/>
              <a:t>Typical product oriented events: </a:t>
            </a:r>
          </a:p>
          <a:p>
            <a:pPr lvl="2"/>
            <a:r>
              <a:rPr lang="en-US" altLang="en-US" dirty="0" smtClean="0"/>
              <a:t>View</a:t>
            </a:r>
          </a:p>
          <a:p>
            <a:pPr lvl="2"/>
            <a:r>
              <a:rPr lang="en-US" altLang="en-US" dirty="0" smtClean="0"/>
              <a:t>Click-through</a:t>
            </a:r>
          </a:p>
          <a:p>
            <a:pPr lvl="2"/>
            <a:r>
              <a:rPr lang="en-US" altLang="en-US" dirty="0" smtClean="0"/>
              <a:t>Shopping Cart Change</a:t>
            </a:r>
          </a:p>
          <a:p>
            <a:pPr lvl="2"/>
            <a:r>
              <a:rPr lang="en-US" altLang="en-US" dirty="0" smtClean="0"/>
              <a:t>Buy or Bid</a:t>
            </a:r>
          </a:p>
        </p:txBody>
      </p:sp>
    </p:spTree>
    <p:extLst>
      <p:ext uri="{BB962C8B-B14F-4D97-AF65-F5344CB8AC3E}">
        <p14:creationId xmlns:p14="http://schemas.microsoft.com/office/powerpoint/2010/main" val="3549033760"/>
      </p:ext>
    </p:extLst>
  </p:cSld>
  <p:clrMapOvr>
    <a:masterClrMapping/>
  </p:clrMapOvr>
  <p:transition>
    <p:cover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DBF530FC-B0B2-4395-A1A4-FF3EFB5E3FF8}" type="slidenum">
              <a:rPr lang="en-US" altLang="en-US" sz="1200">
                <a:solidFill>
                  <a:schemeClr val="accent2"/>
                </a:solidFill>
              </a:rPr>
              <a:pPr/>
              <a:t>35</a:t>
            </a:fld>
            <a:endParaRPr lang="en-US" altLang="en-US" sz="1400" b="0"/>
          </a:p>
        </p:txBody>
      </p:sp>
      <p:sp>
        <p:nvSpPr>
          <p:cNvPr id="48131" name="Rectangle 2"/>
          <p:cNvSpPr>
            <a:spLocks noGrp="1" noChangeArrowheads="1"/>
          </p:cNvSpPr>
          <p:nvPr>
            <p:ph type="title"/>
          </p:nvPr>
        </p:nvSpPr>
        <p:spPr>
          <a:xfrm>
            <a:off x="381000" y="330200"/>
            <a:ext cx="8369300" cy="609600"/>
          </a:xfrm>
        </p:spPr>
        <p:txBody>
          <a:bodyPr/>
          <a:lstStyle/>
          <a:p>
            <a:r>
              <a:rPr lang="en-US" altLang="en-US" dirty="0" smtClean="0"/>
              <a:t>Content and Structure Preprocessing</a:t>
            </a:r>
          </a:p>
        </p:txBody>
      </p:sp>
      <p:sp>
        <p:nvSpPr>
          <p:cNvPr id="48132" name="Rectangle 3"/>
          <p:cNvSpPr>
            <a:spLocks noGrp="1" noChangeArrowheads="1"/>
          </p:cNvSpPr>
          <p:nvPr>
            <p:ph type="body" idx="1"/>
          </p:nvPr>
        </p:nvSpPr>
        <p:spPr/>
        <p:txBody>
          <a:bodyPr/>
          <a:lstStyle/>
          <a:p>
            <a:r>
              <a:rPr lang="en-US" altLang="en-US" dirty="0" smtClean="0"/>
              <a:t>Processing content and structure of the site are often essential for successful usage analysis</a:t>
            </a:r>
          </a:p>
          <a:p>
            <a:r>
              <a:rPr lang="en-US" altLang="en-US" dirty="0" smtClean="0"/>
              <a:t>Two primary tasks:</a:t>
            </a:r>
          </a:p>
          <a:p>
            <a:pPr lvl="1"/>
            <a:r>
              <a:rPr lang="en-US" altLang="en-US" sz="2000" dirty="0" smtClean="0"/>
              <a:t>determine what constitutes a unique content item (i.e., pageview, product, content category)</a:t>
            </a:r>
          </a:p>
          <a:p>
            <a:pPr lvl="1"/>
            <a:r>
              <a:rPr lang="en-US" altLang="en-US" sz="2000" dirty="0" smtClean="0"/>
              <a:t>represent content and structure of the items in a quantifiable form</a:t>
            </a:r>
            <a:endParaRPr lang="en-US" altLang="en-US" sz="1050" dirty="0" smtClean="0"/>
          </a:p>
          <a:p>
            <a:r>
              <a:rPr lang="en-US" altLang="en-US" dirty="0" smtClean="0"/>
              <a:t>Basic elements in content and structure processing</a:t>
            </a:r>
          </a:p>
          <a:p>
            <a:pPr lvl="1"/>
            <a:r>
              <a:rPr lang="en-US" altLang="en-US" sz="2000" dirty="0" smtClean="0"/>
              <a:t>creation of a site map</a:t>
            </a:r>
          </a:p>
          <a:p>
            <a:pPr lvl="2"/>
            <a:r>
              <a:rPr lang="en-US" altLang="en-US" sz="1800" dirty="0" smtClean="0"/>
              <a:t>captures linkage and frame structure of the site</a:t>
            </a:r>
          </a:p>
          <a:p>
            <a:pPr lvl="2"/>
            <a:r>
              <a:rPr lang="en-US" altLang="en-US" sz="1800" dirty="0" smtClean="0"/>
              <a:t>also needs to identify script templates for dynamically generated pages</a:t>
            </a:r>
          </a:p>
          <a:p>
            <a:pPr lvl="1"/>
            <a:r>
              <a:rPr lang="en-US" altLang="en-US" sz="2000" dirty="0" smtClean="0"/>
              <a:t>extracting important content elements in pages</a:t>
            </a:r>
          </a:p>
          <a:p>
            <a:pPr lvl="2"/>
            <a:r>
              <a:rPr lang="en-US" altLang="en-US" sz="1800" dirty="0" smtClean="0"/>
              <a:t>meta-information, keywords, internal and external links, etc.</a:t>
            </a:r>
          </a:p>
          <a:p>
            <a:pPr lvl="1"/>
            <a:r>
              <a:rPr lang="en-US" altLang="en-US" sz="2000" dirty="0" smtClean="0"/>
              <a:t>identifying and classifying pages based on their content and structural characteristics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E41A859F-C20A-43E4-8E21-0DAEA6BD6D9D}" type="slidenum">
              <a:rPr lang="en-US" altLang="en-US" sz="1200">
                <a:solidFill>
                  <a:schemeClr val="accent2"/>
                </a:solidFill>
              </a:rPr>
              <a:pPr/>
              <a:t>36</a:t>
            </a:fld>
            <a:endParaRPr lang="en-US" altLang="en-US" sz="1400" b="0"/>
          </a:p>
        </p:txBody>
      </p:sp>
      <p:sp>
        <p:nvSpPr>
          <p:cNvPr id="50179" name="Rectangle 2"/>
          <p:cNvSpPr>
            <a:spLocks noGrp="1" noChangeArrowheads="1"/>
          </p:cNvSpPr>
          <p:nvPr>
            <p:ph type="title"/>
          </p:nvPr>
        </p:nvSpPr>
        <p:spPr>
          <a:xfrm>
            <a:off x="457200" y="381000"/>
            <a:ext cx="8229600" cy="1041400"/>
          </a:xfrm>
        </p:spPr>
        <p:txBody>
          <a:bodyPr/>
          <a:lstStyle/>
          <a:p>
            <a:r>
              <a:rPr lang="en-US" altLang="en-US" smtClean="0"/>
              <a:t>Data Preparation Tasks for </a:t>
            </a:r>
            <a:br>
              <a:rPr lang="en-US" altLang="en-US" smtClean="0"/>
            </a:br>
            <a:r>
              <a:rPr lang="en-US" altLang="en-US" smtClean="0"/>
              <a:t>Mining Content Data</a:t>
            </a:r>
          </a:p>
        </p:txBody>
      </p:sp>
      <p:sp>
        <p:nvSpPr>
          <p:cNvPr id="515075" name="Rectangle 3"/>
          <p:cNvSpPr>
            <a:spLocks noGrp="1" noChangeArrowheads="1"/>
          </p:cNvSpPr>
          <p:nvPr>
            <p:ph type="body" idx="1"/>
          </p:nvPr>
        </p:nvSpPr>
        <p:spPr>
          <a:xfrm>
            <a:off x="457200" y="1701800"/>
            <a:ext cx="8229600" cy="4394200"/>
          </a:xfrm>
        </p:spPr>
        <p:txBody>
          <a:bodyPr/>
          <a:lstStyle/>
          <a:p>
            <a:r>
              <a:rPr lang="en-US" altLang="en-US" dirty="0" smtClean="0"/>
              <a:t>Extract relevant features from text and meta-data</a:t>
            </a:r>
          </a:p>
          <a:p>
            <a:pPr lvl="1"/>
            <a:r>
              <a:rPr lang="en-US" altLang="en-US" dirty="0" smtClean="0"/>
              <a:t>meta-data is required for product-oriented pages</a:t>
            </a:r>
          </a:p>
          <a:p>
            <a:pPr lvl="1"/>
            <a:r>
              <a:rPr lang="en-US" altLang="en-US" dirty="0" smtClean="0"/>
              <a:t>keywords are extracted from content-oriented pages</a:t>
            </a:r>
          </a:p>
          <a:p>
            <a:pPr lvl="1"/>
            <a:r>
              <a:rPr lang="en-US" altLang="en-US" dirty="0" smtClean="0"/>
              <a:t>weights are associated with features based on domain knowledge and/or text frequency (e.g.,  </a:t>
            </a:r>
            <a:r>
              <a:rPr lang="en-US" altLang="en-US" dirty="0" err="1" smtClean="0"/>
              <a:t>tf.idf</a:t>
            </a:r>
            <a:r>
              <a:rPr lang="en-US" altLang="en-US" dirty="0" smtClean="0"/>
              <a:t> weighting)</a:t>
            </a:r>
          </a:p>
          <a:p>
            <a:pPr lvl="1"/>
            <a:r>
              <a:rPr lang="en-US" altLang="en-US" dirty="0" smtClean="0"/>
              <a:t>the integrated data can be captured in the XML representation of each pageview</a:t>
            </a:r>
          </a:p>
          <a:p>
            <a:pPr lvl="1"/>
            <a:endParaRPr lang="en-US" altLang="en-US" sz="800" dirty="0" smtClean="0"/>
          </a:p>
          <a:p>
            <a:r>
              <a:rPr lang="en-US" altLang="en-US" dirty="0" smtClean="0"/>
              <a:t>Feature representation for pageviews</a:t>
            </a:r>
          </a:p>
          <a:p>
            <a:pPr lvl="1"/>
            <a:r>
              <a:rPr lang="en-US" altLang="en-US" dirty="0" smtClean="0"/>
              <a:t>each pageview p is represented as a k-dimensional feature vector, where k is the total number of extracted features from the site in a global dictionary</a:t>
            </a:r>
          </a:p>
          <a:p>
            <a:pPr lvl="1"/>
            <a:r>
              <a:rPr lang="en-US" altLang="en-US" dirty="0" smtClean="0"/>
              <a:t>feature vectors obtained are organized into an inverted file structure containing a dictionary of all extracted features and posting files for pageviews</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50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150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1507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1507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1507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507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1507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5150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75"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8151BD26-70A5-49B7-A1BF-2B78618877E9}" type="slidenum">
              <a:rPr lang="en-US" altLang="en-US" sz="1200">
                <a:solidFill>
                  <a:schemeClr val="accent2"/>
                </a:solidFill>
              </a:rPr>
              <a:pPr/>
              <a:t>37</a:t>
            </a:fld>
            <a:endParaRPr lang="en-US" altLang="en-US" sz="1400" b="0"/>
          </a:p>
        </p:txBody>
      </p:sp>
      <p:sp>
        <p:nvSpPr>
          <p:cNvPr id="51203" name="Rectangle 2"/>
          <p:cNvSpPr>
            <a:spLocks noGrp="1" noChangeArrowheads="1"/>
          </p:cNvSpPr>
          <p:nvPr>
            <p:ph type="title"/>
          </p:nvPr>
        </p:nvSpPr>
        <p:spPr>
          <a:xfrm>
            <a:off x="457200" y="381000"/>
            <a:ext cx="8229600" cy="528638"/>
          </a:xfrm>
        </p:spPr>
        <p:txBody>
          <a:bodyPr/>
          <a:lstStyle/>
          <a:p>
            <a:r>
              <a:rPr lang="en-US" altLang="en-US" smtClean="0"/>
              <a:t>Basic Automatic Text Processing</a:t>
            </a:r>
          </a:p>
        </p:txBody>
      </p:sp>
      <p:sp>
        <p:nvSpPr>
          <p:cNvPr id="51204" name="Rectangle 3"/>
          <p:cNvSpPr>
            <a:spLocks noGrp="1" noChangeArrowheads="1"/>
          </p:cNvSpPr>
          <p:nvPr>
            <p:ph type="body" idx="1"/>
          </p:nvPr>
        </p:nvSpPr>
        <p:spPr>
          <a:xfrm>
            <a:off x="393700" y="1168400"/>
            <a:ext cx="8318500" cy="4851400"/>
          </a:xfrm>
        </p:spPr>
        <p:txBody>
          <a:bodyPr/>
          <a:lstStyle/>
          <a:p>
            <a:r>
              <a:rPr lang="en-US" altLang="en-US" sz="2000" smtClean="0"/>
              <a:t>Parse documents to recognize structure </a:t>
            </a:r>
          </a:p>
          <a:p>
            <a:pPr lvl="1"/>
            <a:r>
              <a:rPr lang="en-US" altLang="en-US" sz="1600" smtClean="0"/>
              <a:t>e.g. title, date, other fields </a:t>
            </a:r>
          </a:p>
          <a:p>
            <a:r>
              <a:rPr lang="en-US" altLang="en-US" sz="2000" smtClean="0"/>
              <a:t>Scan for word tokens </a:t>
            </a:r>
          </a:p>
          <a:p>
            <a:pPr lvl="1"/>
            <a:r>
              <a:rPr lang="en-US" altLang="en-US" sz="1600" smtClean="0"/>
              <a:t>lexical analysis to recognize keywords, numbers, special characters, etc.</a:t>
            </a:r>
          </a:p>
          <a:p>
            <a:r>
              <a:rPr lang="en-US" altLang="en-US" sz="2000" i="1" smtClean="0"/>
              <a:t>Stopword</a:t>
            </a:r>
            <a:r>
              <a:rPr lang="en-US" altLang="en-US" sz="2000" smtClean="0"/>
              <a:t> removal </a:t>
            </a:r>
          </a:p>
          <a:p>
            <a:pPr lvl="1"/>
            <a:r>
              <a:rPr lang="en-US" altLang="en-US" sz="1600" smtClean="0"/>
              <a:t>common words such as “the”, “and”, “or” which are not semantically meaningful in a document</a:t>
            </a:r>
          </a:p>
          <a:p>
            <a:r>
              <a:rPr lang="en-US" altLang="en-US" sz="2000" smtClean="0"/>
              <a:t>Stem words </a:t>
            </a:r>
          </a:p>
          <a:p>
            <a:pPr lvl="1"/>
            <a:r>
              <a:rPr lang="en-US" altLang="en-US" sz="1600" smtClean="0"/>
              <a:t>morphological processing to group word variants such as plurals (e.g., “compute”, “computer”, “computing”, … can be represented by the stem “comput”)</a:t>
            </a:r>
          </a:p>
          <a:p>
            <a:r>
              <a:rPr lang="en-US" altLang="en-US" sz="2000" smtClean="0"/>
              <a:t>Weight words </a:t>
            </a:r>
          </a:p>
          <a:p>
            <a:pPr lvl="1"/>
            <a:r>
              <a:rPr lang="en-US" altLang="en-US" sz="1600" smtClean="0"/>
              <a:t>using frequency in documents and across documents</a:t>
            </a:r>
          </a:p>
          <a:p>
            <a:r>
              <a:rPr lang="en-US" altLang="en-US" sz="2000" smtClean="0"/>
              <a:t>Store Index</a:t>
            </a:r>
          </a:p>
          <a:p>
            <a:pPr lvl="1"/>
            <a:r>
              <a:rPr lang="en-US" altLang="en-US" sz="1600" smtClean="0"/>
              <a:t> Stored in a Term-Document Matrix (“inverted index”) which stores each document as a vector of keyword weights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146E5120-F832-4492-B616-9D43A2F275FD}" type="slidenum">
              <a:rPr lang="en-US" altLang="en-US" sz="1200">
                <a:solidFill>
                  <a:schemeClr val="accent2"/>
                </a:solidFill>
              </a:rPr>
              <a:pPr/>
              <a:t>38</a:t>
            </a:fld>
            <a:endParaRPr lang="en-US" altLang="en-US" sz="1400" b="0"/>
          </a:p>
        </p:txBody>
      </p:sp>
      <p:sp>
        <p:nvSpPr>
          <p:cNvPr id="9221" name="Rectangle 2"/>
          <p:cNvSpPr>
            <a:spLocks noGrp="1" noChangeArrowheads="1"/>
          </p:cNvSpPr>
          <p:nvPr>
            <p:ph type="title"/>
          </p:nvPr>
        </p:nvSpPr>
        <p:spPr>
          <a:xfrm>
            <a:off x="685800" y="165100"/>
            <a:ext cx="7772400" cy="762000"/>
          </a:xfrm>
        </p:spPr>
        <p:txBody>
          <a:bodyPr/>
          <a:lstStyle/>
          <a:p>
            <a:r>
              <a:rPr lang="en-US" altLang="en-US" smtClean="0"/>
              <a:t>Inverted Indexes</a:t>
            </a:r>
          </a:p>
        </p:txBody>
      </p:sp>
      <p:sp>
        <p:nvSpPr>
          <p:cNvPr id="9222" name="Rectangle 3"/>
          <p:cNvSpPr>
            <a:spLocks noGrp="1" noChangeArrowheads="1"/>
          </p:cNvSpPr>
          <p:nvPr>
            <p:ph type="body" idx="1"/>
          </p:nvPr>
        </p:nvSpPr>
        <p:spPr>
          <a:xfrm>
            <a:off x="419100" y="901700"/>
            <a:ext cx="8305800" cy="787400"/>
          </a:xfrm>
        </p:spPr>
        <p:txBody>
          <a:bodyPr/>
          <a:lstStyle/>
          <a:p>
            <a:pPr indent="0">
              <a:lnSpc>
                <a:spcPct val="90000"/>
              </a:lnSpc>
              <a:buFont typeface="Marlett" pitchFamily="2" charset="2"/>
              <a:buNone/>
            </a:pPr>
            <a:r>
              <a:rPr lang="en-US" altLang="en-US" sz="2400" smtClean="0"/>
              <a:t>An Inverted File is essentially a vector file “inverted” so  that rows become columns and columns become rows</a:t>
            </a:r>
            <a:endParaRPr lang="en-US" altLang="en-US" sz="2600" smtClean="0"/>
          </a:p>
        </p:txBody>
      </p:sp>
      <p:graphicFrame>
        <p:nvGraphicFramePr>
          <p:cNvPr id="9218" name="Object 4"/>
          <p:cNvGraphicFramePr>
            <a:graphicFrameLocks noChangeAspect="1"/>
          </p:cNvGraphicFramePr>
          <p:nvPr/>
        </p:nvGraphicFramePr>
        <p:xfrm>
          <a:off x="647700" y="1892300"/>
          <a:ext cx="2227263" cy="2584450"/>
        </p:xfrm>
        <a:graphic>
          <a:graphicData uri="http://schemas.openxmlformats.org/presentationml/2006/ole">
            <mc:AlternateContent xmlns:mc="http://schemas.openxmlformats.org/markup-compatibility/2006">
              <mc:Choice xmlns:v="urn:schemas-microsoft-com:vml" Requires="v">
                <p:oleObj spid="_x0000_s9239" name="Worksheet" r:id="rId4" imgW="2448154" imgH="2838907" progId="Excel.Sheet.8">
                  <p:embed/>
                </p:oleObj>
              </mc:Choice>
              <mc:Fallback>
                <p:oleObj name="Worksheet" r:id="rId4" imgW="2448154" imgH="2838907"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 y="1892300"/>
                        <a:ext cx="2227263" cy="2584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19" name="Object 5"/>
          <p:cNvGraphicFramePr>
            <a:graphicFrameLocks noChangeAspect="1"/>
          </p:cNvGraphicFramePr>
          <p:nvPr/>
        </p:nvGraphicFramePr>
        <p:xfrm>
          <a:off x="3060700" y="2794000"/>
          <a:ext cx="5492750" cy="1001713"/>
        </p:xfrm>
        <a:graphic>
          <a:graphicData uri="http://schemas.openxmlformats.org/presentationml/2006/ole">
            <mc:AlternateContent xmlns:mc="http://schemas.openxmlformats.org/markup-compatibility/2006">
              <mc:Choice xmlns:v="urn:schemas-microsoft-com:vml" Requires="v">
                <p:oleObj spid="_x0000_s9240" name="Worksheet" r:id="rId6" imgW="5496146" imgH="1000546" progId="Excel.Sheet.8">
                  <p:embed/>
                </p:oleObj>
              </mc:Choice>
              <mc:Fallback>
                <p:oleObj name="Worksheet" r:id="rId6" imgW="5496146" imgH="1000546" progId="Excel.Sheet.8">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0700" y="2794000"/>
                        <a:ext cx="5492750" cy="1001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3" name="AutoShape 6"/>
          <p:cNvSpPr>
            <a:spLocks noChangeArrowheads="1"/>
          </p:cNvSpPr>
          <p:nvPr/>
        </p:nvSpPr>
        <p:spPr bwMode="auto">
          <a:xfrm rot="5425279">
            <a:off x="3048794" y="1904206"/>
            <a:ext cx="814388" cy="866775"/>
          </a:xfrm>
          <a:custGeom>
            <a:avLst/>
            <a:gdLst>
              <a:gd name="T0" fmla="*/ 570298 w 21600"/>
              <a:gd name="T1" fmla="*/ 0 h 21600"/>
              <a:gd name="T2" fmla="*/ 570298 w 21600"/>
              <a:gd name="T3" fmla="*/ 487882 h 21600"/>
              <a:gd name="T4" fmla="*/ 122045 w 21600"/>
              <a:gd name="T5" fmla="*/ 866775 h 21600"/>
              <a:gd name="T6" fmla="*/ 814388 w 21600"/>
              <a:gd name="T7" fmla="*/ 243941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540679" name="Rectangle 7"/>
          <p:cNvSpPr>
            <a:spLocks noChangeArrowheads="1"/>
          </p:cNvSpPr>
          <p:nvPr/>
        </p:nvSpPr>
        <p:spPr bwMode="auto">
          <a:xfrm>
            <a:off x="3213100" y="4203700"/>
            <a:ext cx="5511800" cy="1765300"/>
          </a:xfrm>
          <a:prstGeom prst="rect">
            <a:avLst/>
          </a:prstGeom>
          <a:solidFill>
            <a:srgbClr val="FFCC99"/>
          </a:solidFill>
          <a:ln w="9525">
            <a:solidFill>
              <a:schemeClr val="tx1"/>
            </a:solidFill>
            <a:miter lim="800000"/>
            <a:headEnd/>
            <a:tailEnd/>
          </a:ln>
          <a:effectLst>
            <a:outerShdw dist="107763" dir="2700000" algn="ctr" rotWithShape="0">
              <a:schemeClr val="bg2"/>
            </a:outerShdw>
          </a:effectLst>
        </p:spPr>
        <p:txBody>
          <a:bodyPr/>
          <a:lstStyle/>
          <a:p>
            <a:pPr marL="342900" indent="-342900" algn="l">
              <a:lnSpc>
                <a:spcPct val="90000"/>
              </a:lnSpc>
              <a:spcBef>
                <a:spcPct val="20000"/>
              </a:spcBef>
              <a:buClr>
                <a:schemeClr val="accent2"/>
              </a:buClr>
              <a:buFont typeface="Marlett" pitchFamily="2" charset="2"/>
              <a:buNone/>
              <a:defRPr/>
            </a:pPr>
            <a:r>
              <a:rPr lang="en-US" sz="2000" b="1"/>
              <a:t>Term weights can be:</a:t>
            </a:r>
          </a:p>
          <a:p>
            <a:pPr marL="342900" indent="-342900" algn="l">
              <a:lnSpc>
                <a:spcPct val="90000"/>
              </a:lnSpc>
              <a:spcBef>
                <a:spcPct val="20000"/>
              </a:spcBef>
              <a:buClr>
                <a:schemeClr val="accent2"/>
              </a:buClr>
              <a:buFontTx/>
              <a:buChar char="-"/>
              <a:defRPr/>
            </a:pPr>
            <a:r>
              <a:rPr lang="en-US" sz="2000" b="1"/>
              <a:t>Binary</a:t>
            </a:r>
          </a:p>
          <a:p>
            <a:pPr marL="342900" indent="-342900" algn="l">
              <a:lnSpc>
                <a:spcPct val="90000"/>
              </a:lnSpc>
              <a:spcBef>
                <a:spcPct val="20000"/>
              </a:spcBef>
              <a:buClr>
                <a:schemeClr val="accent2"/>
              </a:buClr>
              <a:buFontTx/>
              <a:buChar char="-"/>
              <a:defRPr/>
            </a:pPr>
            <a:r>
              <a:rPr lang="en-US" sz="2000" b="1"/>
              <a:t>Raw Frequency in document (Text Freqency)</a:t>
            </a:r>
          </a:p>
          <a:p>
            <a:pPr marL="342900" indent="-342900" algn="l">
              <a:lnSpc>
                <a:spcPct val="90000"/>
              </a:lnSpc>
              <a:spcBef>
                <a:spcPct val="20000"/>
              </a:spcBef>
              <a:buClr>
                <a:schemeClr val="accent2"/>
              </a:buClr>
              <a:buFontTx/>
              <a:buChar char="-"/>
              <a:defRPr/>
            </a:pPr>
            <a:r>
              <a:rPr lang="en-US" sz="2000" b="1"/>
              <a:t>Normalized Frequency</a:t>
            </a:r>
          </a:p>
          <a:p>
            <a:pPr marL="342900" indent="-342900" algn="l">
              <a:lnSpc>
                <a:spcPct val="90000"/>
              </a:lnSpc>
              <a:spcBef>
                <a:spcPct val="20000"/>
              </a:spcBef>
              <a:buClr>
                <a:schemeClr val="accent2"/>
              </a:buClr>
              <a:buFontTx/>
              <a:buChar char="-"/>
              <a:defRPr/>
            </a:pPr>
            <a:r>
              <a:rPr lang="en-US" sz="2000" b="1"/>
              <a:t>TF x IDF</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A9A8003B-B6F9-4015-A753-C624BABEC4F6}" type="slidenum">
              <a:rPr lang="en-US" altLang="en-US" sz="1200">
                <a:solidFill>
                  <a:schemeClr val="accent2"/>
                </a:solidFill>
              </a:rPr>
              <a:pPr/>
              <a:t>39</a:t>
            </a:fld>
            <a:endParaRPr lang="en-US" altLang="en-US" sz="1400" b="0"/>
          </a:p>
        </p:txBody>
      </p:sp>
      <p:sp>
        <p:nvSpPr>
          <p:cNvPr id="10244" name="Rectangle 2"/>
          <p:cNvSpPr>
            <a:spLocks noGrp="1" noChangeArrowheads="1"/>
          </p:cNvSpPr>
          <p:nvPr>
            <p:ph type="title"/>
          </p:nvPr>
        </p:nvSpPr>
        <p:spPr>
          <a:xfrm>
            <a:off x="660400" y="152400"/>
            <a:ext cx="7772400" cy="749300"/>
          </a:xfrm>
        </p:spPr>
        <p:txBody>
          <a:bodyPr/>
          <a:lstStyle/>
          <a:p>
            <a:r>
              <a:rPr lang="en-US" altLang="en-US" dirty="0" smtClean="0"/>
              <a:t>How Inverted Indexes Are Created</a:t>
            </a:r>
          </a:p>
        </p:txBody>
      </p:sp>
      <p:sp>
        <p:nvSpPr>
          <p:cNvPr id="10245" name="Rectangle 3"/>
          <p:cNvSpPr>
            <a:spLocks noGrp="1" noChangeArrowheads="1"/>
          </p:cNvSpPr>
          <p:nvPr>
            <p:ph type="body" idx="1"/>
          </p:nvPr>
        </p:nvSpPr>
        <p:spPr>
          <a:xfrm>
            <a:off x="520700" y="1143000"/>
            <a:ext cx="6540500" cy="1219200"/>
          </a:xfrm>
        </p:spPr>
        <p:txBody>
          <a:bodyPr/>
          <a:lstStyle/>
          <a:p>
            <a:r>
              <a:rPr lang="en-US" altLang="en-US" smtClean="0"/>
              <a:t>Sorted Array Implementation</a:t>
            </a:r>
          </a:p>
          <a:p>
            <a:pPr lvl="1"/>
            <a:r>
              <a:rPr lang="en-US" altLang="en-US" smtClean="0"/>
              <a:t>Documents are parsed to extract tokens. These are saved with the Document ID.</a:t>
            </a:r>
          </a:p>
        </p:txBody>
      </p:sp>
      <p:sp>
        <p:nvSpPr>
          <p:cNvPr id="10246" name="Rectangle 4"/>
          <p:cNvSpPr>
            <a:spLocks noChangeArrowheads="1"/>
          </p:cNvSpPr>
          <p:nvPr/>
        </p:nvSpPr>
        <p:spPr bwMode="auto">
          <a:xfrm>
            <a:off x="749300" y="3187700"/>
            <a:ext cx="2209800" cy="21336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a:t>Now is the time</a:t>
            </a:r>
          </a:p>
          <a:p>
            <a:r>
              <a:rPr lang="en-US" altLang="en-US"/>
              <a:t>for all good men</a:t>
            </a:r>
          </a:p>
          <a:p>
            <a:r>
              <a:rPr lang="en-US" altLang="en-US"/>
              <a:t>to come to the aid</a:t>
            </a:r>
          </a:p>
          <a:p>
            <a:r>
              <a:rPr lang="en-US" altLang="en-US"/>
              <a:t>of their country</a:t>
            </a:r>
          </a:p>
        </p:txBody>
      </p:sp>
      <p:sp>
        <p:nvSpPr>
          <p:cNvPr id="10247" name="Text Box 5"/>
          <p:cNvSpPr txBox="1">
            <a:spLocks noChangeArrowheads="1"/>
          </p:cNvSpPr>
          <p:nvPr/>
        </p:nvSpPr>
        <p:spPr bwMode="auto">
          <a:xfrm>
            <a:off x="1358900" y="2730500"/>
            <a:ext cx="920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a:t>Doc 1</a:t>
            </a:r>
          </a:p>
        </p:txBody>
      </p:sp>
      <p:sp>
        <p:nvSpPr>
          <p:cNvPr id="10248" name="Rectangle 6"/>
          <p:cNvSpPr>
            <a:spLocks noChangeArrowheads="1"/>
          </p:cNvSpPr>
          <p:nvPr/>
        </p:nvSpPr>
        <p:spPr bwMode="auto">
          <a:xfrm>
            <a:off x="3187700" y="3187700"/>
            <a:ext cx="2362200" cy="21336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a:t>It was a dark and</a:t>
            </a:r>
          </a:p>
          <a:p>
            <a:r>
              <a:rPr lang="en-US" altLang="en-US"/>
              <a:t>stormy night in </a:t>
            </a:r>
          </a:p>
          <a:p>
            <a:r>
              <a:rPr lang="en-US" altLang="en-US"/>
              <a:t>the country </a:t>
            </a:r>
          </a:p>
          <a:p>
            <a:r>
              <a:rPr lang="en-US" altLang="en-US"/>
              <a:t>manor. The time </a:t>
            </a:r>
          </a:p>
          <a:p>
            <a:r>
              <a:rPr lang="en-US" altLang="en-US"/>
              <a:t>was past midnight</a:t>
            </a:r>
          </a:p>
        </p:txBody>
      </p:sp>
      <p:sp>
        <p:nvSpPr>
          <p:cNvPr id="10249" name="Text Box 7"/>
          <p:cNvSpPr txBox="1">
            <a:spLocks noChangeArrowheads="1"/>
          </p:cNvSpPr>
          <p:nvPr/>
        </p:nvSpPr>
        <p:spPr bwMode="auto">
          <a:xfrm>
            <a:off x="3949700" y="2730500"/>
            <a:ext cx="920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a:t>Doc 2</a:t>
            </a:r>
          </a:p>
        </p:txBody>
      </p:sp>
      <p:graphicFrame>
        <p:nvGraphicFramePr>
          <p:cNvPr id="10242" name="Object 8"/>
          <p:cNvGraphicFramePr>
            <a:graphicFrameLocks noChangeAspect="1"/>
          </p:cNvGraphicFramePr>
          <p:nvPr/>
        </p:nvGraphicFramePr>
        <p:xfrm>
          <a:off x="7315200" y="939800"/>
          <a:ext cx="1223963" cy="5356225"/>
        </p:xfrm>
        <a:graphic>
          <a:graphicData uri="http://schemas.openxmlformats.org/presentationml/2006/ole">
            <mc:AlternateContent xmlns:mc="http://schemas.openxmlformats.org/markup-compatibility/2006">
              <mc:Choice xmlns:v="urn:schemas-microsoft-com:vml" Requires="v">
                <p:oleObj spid="_x0000_s10258" name="Worksheet" r:id="rId4" imgW="1228954" imgH="5353507" progId="Excel.Sheet.8">
                  <p:embed/>
                </p:oleObj>
              </mc:Choice>
              <mc:Fallback>
                <p:oleObj name="Worksheet" r:id="rId4" imgW="1228954" imgH="5353507" progId="Excel.Sheet.8">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939800"/>
                        <a:ext cx="1223963" cy="535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1705" name="Line 9"/>
          <p:cNvSpPr>
            <a:spLocks noChangeShapeType="1"/>
          </p:cNvSpPr>
          <p:nvPr/>
        </p:nvSpPr>
        <p:spPr bwMode="auto">
          <a:xfrm>
            <a:off x="5676900" y="4076700"/>
            <a:ext cx="1371600" cy="0"/>
          </a:xfrm>
          <a:prstGeom prst="line">
            <a:avLst/>
          </a:prstGeom>
          <a:noFill/>
          <a:ln w="76200">
            <a:solidFill>
              <a:schemeClr val="tx1"/>
            </a:solidFill>
            <a:round/>
            <a:headEnd/>
            <a:tailEnd type="triangle" w="med" len="med"/>
          </a:ln>
          <a:effectLst>
            <a:outerShdw dist="35921" dir="2700000" algn="ctr" rotWithShape="0">
              <a:schemeClr val="bg2"/>
            </a:outerShdw>
          </a:effectLst>
        </p:spPr>
        <p:txBody>
          <a:bodyPr wrap="none" anchor="ctr"/>
          <a:lstStyle/>
          <a:p>
            <a:pPr>
              <a:defRPr/>
            </a:pP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Analytics</a:t>
            </a:r>
            <a:endParaRPr lang="en-US" dirty="0"/>
          </a:p>
        </p:txBody>
      </p:sp>
      <p:sp>
        <p:nvSpPr>
          <p:cNvPr id="4" name="Slide Number Placeholder 3"/>
          <p:cNvSpPr>
            <a:spLocks noGrp="1"/>
          </p:cNvSpPr>
          <p:nvPr>
            <p:ph type="sldNum" sz="quarter" idx="10"/>
          </p:nvPr>
        </p:nvSpPr>
        <p:spPr/>
        <p:txBody>
          <a:bodyPr/>
          <a:lstStyle/>
          <a:p>
            <a:pPr>
              <a:defRPr/>
            </a:pPr>
            <a:fld id="{B42A8881-9083-436C-9311-127D868767D8}" type="slidenum">
              <a:rPr lang="en-US" smtClean="0"/>
              <a:pPr>
                <a:defRPr/>
              </a:pPr>
              <a:t>4</a:t>
            </a:fld>
            <a:endParaRPr lang="en-US" sz="1400" b="0">
              <a:solidFill>
                <a:schemeClr val="tx1"/>
              </a:solidFill>
            </a:endParaRPr>
          </a:p>
        </p:txBody>
      </p:sp>
      <p:pic>
        <p:nvPicPr>
          <p:cNvPr id="12083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66700" y="311118"/>
            <a:ext cx="8513898" cy="5975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rgbClr val="008080"/>
                </a:solidFill>
                <a:prstDash val="solid"/>
                <a:miter lim="800000"/>
                <a:headEnd type="none" w="med" len="med"/>
                <a:tailEnd type="none" w="med" len="med"/>
              </a14:hiddenLine>
            </a:ext>
          </a:extLst>
        </p:spPr>
      </p:pic>
    </p:spTree>
    <p:extLst>
      <p:ext uri="{BB962C8B-B14F-4D97-AF65-F5344CB8AC3E}">
        <p14:creationId xmlns:p14="http://schemas.microsoft.com/office/powerpoint/2010/main" val="16378043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Slide Number Placeholder 4"/>
          <p:cNvSpPr>
            <a:spLocks noGrp="1"/>
          </p:cNvSpPr>
          <p:nvPr>
            <p:ph type="sldNum" sz="quarter" idx="4294967295"/>
          </p:nvPr>
        </p:nvSpPr>
        <p:spPr>
          <a:xfrm>
            <a:off x="6794500" y="6426200"/>
            <a:ext cx="1905000" cy="228600"/>
          </a:xfrm>
          <a:prstGeom prst="rect">
            <a:avLst/>
          </a:prstGeom>
          <a:noFill/>
        </p:spPr>
        <p:txBody>
          <a:bodyPr/>
          <a:lstStyle/>
          <a:p>
            <a:pPr algn="r"/>
            <a:fld id="{9C22289D-FEF2-40BC-BDDC-99C40250BF39}" type="slidenum">
              <a:rPr lang="en-US" sz="1200" b="1" smtClean="0">
                <a:solidFill>
                  <a:schemeClr val="accent6"/>
                </a:solidFill>
                <a:latin typeface="Times New Roman" charset="0"/>
              </a:rPr>
              <a:pPr algn="r"/>
              <a:t>40</a:t>
            </a:fld>
            <a:endParaRPr lang="en-US" sz="1200" b="1" smtClean="0">
              <a:solidFill>
                <a:schemeClr val="accent6"/>
              </a:solidFill>
              <a:latin typeface="Times New Roman" charset="0"/>
            </a:endParaRPr>
          </a:p>
        </p:txBody>
      </p:sp>
      <p:sp>
        <p:nvSpPr>
          <p:cNvPr id="5127" name="Rectangle 2"/>
          <p:cNvSpPr>
            <a:spLocks noGrp="1" noChangeArrowheads="1"/>
          </p:cNvSpPr>
          <p:nvPr>
            <p:ph type="title"/>
          </p:nvPr>
        </p:nvSpPr>
        <p:spPr>
          <a:xfrm>
            <a:off x="685800" y="0"/>
            <a:ext cx="7772400" cy="889000"/>
          </a:xfrm>
        </p:spPr>
        <p:txBody>
          <a:bodyPr/>
          <a:lstStyle/>
          <a:p>
            <a:r>
              <a:rPr lang="en-US" smtClean="0"/>
              <a:t>How Inverted Files are Created</a:t>
            </a:r>
          </a:p>
        </p:txBody>
      </p:sp>
      <p:sp>
        <p:nvSpPr>
          <p:cNvPr id="5128" name="Rectangle 3"/>
          <p:cNvSpPr>
            <a:spLocks noGrp="1" noChangeArrowheads="1"/>
          </p:cNvSpPr>
          <p:nvPr>
            <p:ph type="body" idx="1"/>
          </p:nvPr>
        </p:nvSpPr>
        <p:spPr>
          <a:xfrm>
            <a:off x="1041400" y="774700"/>
            <a:ext cx="6934200" cy="457200"/>
          </a:xfrm>
        </p:spPr>
        <p:txBody>
          <a:bodyPr/>
          <a:lstStyle/>
          <a:p>
            <a:pPr>
              <a:buFont typeface="Marlett" pitchFamily="2" charset="2"/>
              <a:buNone/>
            </a:pPr>
            <a:r>
              <a:rPr lang="en-US" sz="2000" smtClean="0"/>
              <a:t>Then the file can be split into a </a:t>
            </a:r>
            <a:r>
              <a:rPr lang="en-US" sz="2000" i="1" smtClean="0">
                <a:solidFill>
                  <a:srgbClr val="FF3300"/>
                </a:solidFill>
              </a:rPr>
              <a:t>Dictionary</a:t>
            </a:r>
            <a:r>
              <a:rPr lang="en-US" sz="2000" smtClean="0"/>
              <a:t> and a </a:t>
            </a:r>
            <a:r>
              <a:rPr lang="en-US" sz="2000" i="1" smtClean="0">
                <a:solidFill>
                  <a:srgbClr val="FF3300"/>
                </a:solidFill>
              </a:rPr>
              <a:t>Postings</a:t>
            </a:r>
            <a:r>
              <a:rPr lang="en-US" sz="2000" smtClean="0">
                <a:solidFill>
                  <a:schemeClr val="accent1"/>
                </a:solidFill>
              </a:rPr>
              <a:t> </a:t>
            </a:r>
            <a:r>
              <a:rPr lang="en-US" sz="2000" smtClean="0"/>
              <a:t>file</a:t>
            </a:r>
          </a:p>
        </p:txBody>
      </p:sp>
      <p:graphicFrame>
        <p:nvGraphicFramePr>
          <p:cNvPr id="5122" name="Object 2"/>
          <p:cNvGraphicFramePr>
            <a:graphicFrameLocks noChangeAspect="1"/>
          </p:cNvGraphicFramePr>
          <p:nvPr/>
        </p:nvGraphicFramePr>
        <p:xfrm>
          <a:off x="1371600" y="1320800"/>
          <a:ext cx="1603375" cy="4090988"/>
        </p:xfrm>
        <a:graphic>
          <a:graphicData uri="http://schemas.openxmlformats.org/presentationml/2006/ole">
            <mc:AlternateContent xmlns:mc="http://schemas.openxmlformats.org/markup-compatibility/2006">
              <mc:Choice xmlns:v="urn:schemas-microsoft-com:vml" Requires="v">
                <p:oleObj spid="_x0000_s124945" name="Worksheet" r:id="rId5" imgW="2171160" imgH="5557680" progId="Excel.Sheet.8">
                  <p:embed/>
                </p:oleObj>
              </mc:Choice>
              <mc:Fallback>
                <p:oleObj name="Worksheet" r:id="rId5" imgW="2171160" imgH="555768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1320800"/>
                        <a:ext cx="1603375" cy="4090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3"/>
          <p:cNvGraphicFramePr>
            <a:graphicFrameLocks noChangeAspect="1"/>
          </p:cNvGraphicFramePr>
          <p:nvPr/>
        </p:nvGraphicFramePr>
        <p:xfrm>
          <a:off x="6902450" y="1273175"/>
          <a:ext cx="1223963" cy="4700588"/>
        </p:xfrm>
        <a:graphic>
          <a:graphicData uri="http://schemas.openxmlformats.org/presentationml/2006/ole">
            <mc:AlternateContent xmlns:mc="http://schemas.openxmlformats.org/markup-compatibility/2006">
              <mc:Choice xmlns:v="urn:schemas-microsoft-com:vml" Requires="v">
                <p:oleObj spid="_x0000_s124946" name="Worksheet" r:id="rId8" imgW="1451160" imgH="5557680" progId="Excel.Sheet.8">
                  <p:embed/>
                </p:oleObj>
              </mc:Choice>
              <mc:Fallback>
                <p:oleObj name="Worksheet" r:id="rId8" imgW="1451160" imgH="5557680" progId="Excel.Shee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02450" y="1273175"/>
                        <a:ext cx="1223963" cy="4700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4" name="Object 4"/>
          <p:cNvGraphicFramePr>
            <a:graphicFrameLocks noChangeAspect="1"/>
          </p:cNvGraphicFramePr>
          <p:nvPr/>
        </p:nvGraphicFramePr>
        <p:xfrm>
          <a:off x="3733800" y="1295400"/>
          <a:ext cx="1843088" cy="4219575"/>
        </p:xfrm>
        <a:graphic>
          <a:graphicData uri="http://schemas.openxmlformats.org/presentationml/2006/ole">
            <mc:AlternateContent xmlns:mc="http://schemas.openxmlformats.org/markup-compatibility/2006">
              <mc:Choice xmlns:v="urn:schemas-microsoft-com:vml" Requires="v">
                <p:oleObj spid="_x0000_s124947" name="Worksheet" r:id="rId11" imgW="2171160" imgH="4983840" progId="Excel.Sheet.8">
                  <p:embed/>
                </p:oleObj>
              </mc:Choice>
              <mc:Fallback>
                <p:oleObj name="Worksheet" r:id="rId11" imgW="2171160" imgH="4983840" progId="Excel.Sheet.8">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3800" y="1295400"/>
                        <a:ext cx="1843088" cy="421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9" name="Line 7"/>
          <p:cNvSpPr>
            <a:spLocks noChangeShapeType="1"/>
          </p:cNvSpPr>
          <p:nvPr/>
        </p:nvSpPr>
        <p:spPr bwMode="auto">
          <a:xfrm flipV="1">
            <a:off x="5562600" y="1524000"/>
            <a:ext cx="1295400" cy="0"/>
          </a:xfrm>
          <a:prstGeom prst="line">
            <a:avLst/>
          </a:prstGeom>
          <a:noFill/>
          <a:ln w="9525">
            <a:solidFill>
              <a:schemeClr val="tx1"/>
            </a:solidFill>
            <a:round/>
            <a:headEnd/>
            <a:tailEnd type="triangle" w="med" len="med"/>
          </a:ln>
        </p:spPr>
        <p:txBody>
          <a:bodyPr wrap="none" anchor="ctr"/>
          <a:lstStyle/>
          <a:p>
            <a:endParaRPr lang="en-US"/>
          </a:p>
        </p:txBody>
      </p:sp>
      <p:sp>
        <p:nvSpPr>
          <p:cNvPr id="5130" name="Line 8"/>
          <p:cNvSpPr>
            <a:spLocks noChangeShapeType="1"/>
          </p:cNvSpPr>
          <p:nvPr/>
        </p:nvSpPr>
        <p:spPr bwMode="auto">
          <a:xfrm flipV="1">
            <a:off x="5562600" y="1676400"/>
            <a:ext cx="1295400" cy="0"/>
          </a:xfrm>
          <a:prstGeom prst="line">
            <a:avLst/>
          </a:prstGeom>
          <a:noFill/>
          <a:ln w="9525">
            <a:solidFill>
              <a:schemeClr val="tx1"/>
            </a:solidFill>
            <a:round/>
            <a:headEnd/>
            <a:tailEnd type="triangle" w="med" len="med"/>
          </a:ln>
        </p:spPr>
        <p:txBody>
          <a:bodyPr wrap="none" anchor="ctr"/>
          <a:lstStyle/>
          <a:p>
            <a:endParaRPr lang="en-US"/>
          </a:p>
        </p:txBody>
      </p:sp>
      <p:sp>
        <p:nvSpPr>
          <p:cNvPr id="5131" name="Line 9"/>
          <p:cNvSpPr>
            <a:spLocks noChangeShapeType="1"/>
          </p:cNvSpPr>
          <p:nvPr/>
        </p:nvSpPr>
        <p:spPr bwMode="auto">
          <a:xfrm flipV="1">
            <a:off x="5562600" y="1828800"/>
            <a:ext cx="1295400" cy="0"/>
          </a:xfrm>
          <a:prstGeom prst="line">
            <a:avLst/>
          </a:prstGeom>
          <a:noFill/>
          <a:ln w="9525">
            <a:solidFill>
              <a:schemeClr val="tx1"/>
            </a:solidFill>
            <a:round/>
            <a:headEnd/>
            <a:tailEnd type="triangle" w="med" len="med"/>
          </a:ln>
        </p:spPr>
        <p:txBody>
          <a:bodyPr wrap="none" anchor="ctr"/>
          <a:lstStyle/>
          <a:p>
            <a:endParaRPr lang="en-US"/>
          </a:p>
        </p:txBody>
      </p:sp>
      <p:sp>
        <p:nvSpPr>
          <p:cNvPr id="5132" name="Line 10"/>
          <p:cNvSpPr>
            <a:spLocks noChangeShapeType="1"/>
          </p:cNvSpPr>
          <p:nvPr/>
        </p:nvSpPr>
        <p:spPr bwMode="auto">
          <a:xfrm flipV="1">
            <a:off x="5562600" y="1981200"/>
            <a:ext cx="1295400" cy="0"/>
          </a:xfrm>
          <a:prstGeom prst="line">
            <a:avLst/>
          </a:prstGeom>
          <a:noFill/>
          <a:ln w="9525">
            <a:solidFill>
              <a:schemeClr val="tx1"/>
            </a:solidFill>
            <a:round/>
            <a:headEnd/>
            <a:tailEnd type="triangle" w="med" len="med"/>
          </a:ln>
        </p:spPr>
        <p:txBody>
          <a:bodyPr wrap="none" anchor="ctr"/>
          <a:lstStyle/>
          <a:p>
            <a:endParaRPr lang="en-US"/>
          </a:p>
        </p:txBody>
      </p:sp>
      <p:sp>
        <p:nvSpPr>
          <p:cNvPr id="5133" name="Line 11"/>
          <p:cNvSpPr>
            <a:spLocks noChangeShapeType="1"/>
          </p:cNvSpPr>
          <p:nvPr/>
        </p:nvSpPr>
        <p:spPr bwMode="auto">
          <a:xfrm flipV="1">
            <a:off x="5562600" y="2133600"/>
            <a:ext cx="1295400" cy="0"/>
          </a:xfrm>
          <a:prstGeom prst="line">
            <a:avLst/>
          </a:prstGeom>
          <a:noFill/>
          <a:ln w="9525">
            <a:solidFill>
              <a:schemeClr val="tx1"/>
            </a:solidFill>
            <a:round/>
            <a:headEnd/>
            <a:tailEnd type="triangle" w="med" len="med"/>
          </a:ln>
        </p:spPr>
        <p:txBody>
          <a:bodyPr wrap="none" anchor="ctr"/>
          <a:lstStyle/>
          <a:p>
            <a:endParaRPr lang="en-US"/>
          </a:p>
        </p:txBody>
      </p:sp>
      <p:sp>
        <p:nvSpPr>
          <p:cNvPr id="5134" name="Line 12"/>
          <p:cNvSpPr>
            <a:spLocks noChangeShapeType="1"/>
          </p:cNvSpPr>
          <p:nvPr/>
        </p:nvSpPr>
        <p:spPr bwMode="auto">
          <a:xfrm>
            <a:off x="5562600" y="2514600"/>
            <a:ext cx="1295400" cy="152400"/>
          </a:xfrm>
          <a:prstGeom prst="line">
            <a:avLst/>
          </a:prstGeom>
          <a:noFill/>
          <a:ln w="9525">
            <a:solidFill>
              <a:schemeClr val="tx1"/>
            </a:solidFill>
            <a:round/>
            <a:headEnd/>
            <a:tailEnd type="triangle" w="med" len="med"/>
          </a:ln>
        </p:spPr>
        <p:txBody>
          <a:bodyPr wrap="none" anchor="ctr"/>
          <a:lstStyle/>
          <a:p>
            <a:endParaRPr lang="en-US"/>
          </a:p>
        </p:txBody>
      </p:sp>
      <p:sp>
        <p:nvSpPr>
          <p:cNvPr id="5135" name="Line 13"/>
          <p:cNvSpPr>
            <a:spLocks noChangeShapeType="1"/>
          </p:cNvSpPr>
          <p:nvPr/>
        </p:nvSpPr>
        <p:spPr bwMode="auto">
          <a:xfrm>
            <a:off x="5562600" y="2667000"/>
            <a:ext cx="1295400" cy="152400"/>
          </a:xfrm>
          <a:prstGeom prst="line">
            <a:avLst/>
          </a:prstGeom>
          <a:noFill/>
          <a:ln w="9525">
            <a:solidFill>
              <a:schemeClr val="tx1"/>
            </a:solidFill>
            <a:round/>
            <a:headEnd/>
            <a:tailEnd type="triangle" w="med" len="med"/>
          </a:ln>
        </p:spPr>
        <p:txBody>
          <a:bodyPr wrap="none" anchor="ctr"/>
          <a:lstStyle/>
          <a:p>
            <a:endParaRPr lang="en-US"/>
          </a:p>
        </p:txBody>
      </p:sp>
      <p:sp>
        <p:nvSpPr>
          <p:cNvPr id="5136" name="Line 14"/>
          <p:cNvSpPr>
            <a:spLocks noChangeShapeType="1"/>
          </p:cNvSpPr>
          <p:nvPr/>
        </p:nvSpPr>
        <p:spPr bwMode="auto">
          <a:xfrm>
            <a:off x="5562600" y="2819400"/>
            <a:ext cx="1295400" cy="152400"/>
          </a:xfrm>
          <a:prstGeom prst="line">
            <a:avLst/>
          </a:prstGeom>
          <a:noFill/>
          <a:ln w="9525">
            <a:solidFill>
              <a:schemeClr val="tx1"/>
            </a:solidFill>
            <a:round/>
            <a:headEnd/>
            <a:tailEnd type="triangle" w="med" len="med"/>
          </a:ln>
        </p:spPr>
        <p:txBody>
          <a:bodyPr wrap="none" anchor="ctr"/>
          <a:lstStyle/>
          <a:p>
            <a:endParaRPr lang="en-US"/>
          </a:p>
        </p:txBody>
      </p:sp>
      <p:sp>
        <p:nvSpPr>
          <p:cNvPr id="5137" name="Line 15"/>
          <p:cNvSpPr>
            <a:spLocks noChangeShapeType="1"/>
          </p:cNvSpPr>
          <p:nvPr/>
        </p:nvSpPr>
        <p:spPr bwMode="auto">
          <a:xfrm>
            <a:off x="5562600" y="2971800"/>
            <a:ext cx="1295400" cy="152400"/>
          </a:xfrm>
          <a:prstGeom prst="line">
            <a:avLst/>
          </a:prstGeom>
          <a:noFill/>
          <a:ln w="9525">
            <a:solidFill>
              <a:schemeClr val="tx1"/>
            </a:solidFill>
            <a:round/>
            <a:headEnd/>
            <a:tailEnd type="triangle" w="med" len="med"/>
          </a:ln>
        </p:spPr>
        <p:txBody>
          <a:bodyPr wrap="none" anchor="ctr"/>
          <a:lstStyle/>
          <a:p>
            <a:endParaRPr lang="en-US"/>
          </a:p>
        </p:txBody>
      </p:sp>
      <p:sp>
        <p:nvSpPr>
          <p:cNvPr id="5138" name="Line 16"/>
          <p:cNvSpPr>
            <a:spLocks noChangeShapeType="1"/>
          </p:cNvSpPr>
          <p:nvPr/>
        </p:nvSpPr>
        <p:spPr bwMode="auto">
          <a:xfrm>
            <a:off x="5562600" y="3124200"/>
            <a:ext cx="1295400" cy="152400"/>
          </a:xfrm>
          <a:prstGeom prst="line">
            <a:avLst/>
          </a:prstGeom>
          <a:noFill/>
          <a:ln w="9525">
            <a:solidFill>
              <a:schemeClr val="tx1"/>
            </a:solidFill>
            <a:round/>
            <a:headEnd/>
            <a:tailEnd type="triangle" w="med" len="med"/>
          </a:ln>
        </p:spPr>
        <p:txBody>
          <a:bodyPr wrap="none" anchor="ctr"/>
          <a:lstStyle/>
          <a:p>
            <a:endParaRPr lang="en-US"/>
          </a:p>
        </p:txBody>
      </p:sp>
      <p:sp>
        <p:nvSpPr>
          <p:cNvPr id="5139" name="Line 17"/>
          <p:cNvSpPr>
            <a:spLocks noChangeShapeType="1"/>
          </p:cNvSpPr>
          <p:nvPr/>
        </p:nvSpPr>
        <p:spPr bwMode="auto">
          <a:xfrm>
            <a:off x="5562600" y="3352800"/>
            <a:ext cx="1295400" cy="76200"/>
          </a:xfrm>
          <a:prstGeom prst="line">
            <a:avLst/>
          </a:prstGeom>
          <a:noFill/>
          <a:ln w="9525">
            <a:solidFill>
              <a:schemeClr val="tx1"/>
            </a:solidFill>
            <a:round/>
            <a:headEnd/>
            <a:tailEnd type="triangle" w="med" len="med"/>
          </a:ln>
        </p:spPr>
        <p:txBody>
          <a:bodyPr wrap="none" anchor="ctr"/>
          <a:lstStyle/>
          <a:p>
            <a:endParaRPr lang="en-US"/>
          </a:p>
        </p:txBody>
      </p:sp>
      <p:sp>
        <p:nvSpPr>
          <p:cNvPr id="5140" name="Line 18"/>
          <p:cNvSpPr>
            <a:spLocks noChangeShapeType="1"/>
          </p:cNvSpPr>
          <p:nvPr/>
        </p:nvSpPr>
        <p:spPr bwMode="auto">
          <a:xfrm>
            <a:off x="5562600" y="3505200"/>
            <a:ext cx="1295400" cy="76200"/>
          </a:xfrm>
          <a:prstGeom prst="line">
            <a:avLst/>
          </a:prstGeom>
          <a:noFill/>
          <a:ln w="9525">
            <a:solidFill>
              <a:schemeClr val="tx1"/>
            </a:solidFill>
            <a:round/>
            <a:headEnd/>
            <a:tailEnd type="triangle" w="med" len="med"/>
          </a:ln>
        </p:spPr>
        <p:txBody>
          <a:bodyPr wrap="none" anchor="ctr"/>
          <a:lstStyle/>
          <a:p>
            <a:endParaRPr lang="en-US"/>
          </a:p>
        </p:txBody>
      </p:sp>
      <p:sp>
        <p:nvSpPr>
          <p:cNvPr id="5141" name="Line 19"/>
          <p:cNvSpPr>
            <a:spLocks noChangeShapeType="1"/>
          </p:cNvSpPr>
          <p:nvPr/>
        </p:nvSpPr>
        <p:spPr bwMode="auto">
          <a:xfrm>
            <a:off x="5562600" y="3657600"/>
            <a:ext cx="1295400" cy="152400"/>
          </a:xfrm>
          <a:prstGeom prst="line">
            <a:avLst/>
          </a:prstGeom>
          <a:noFill/>
          <a:ln w="9525">
            <a:solidFill>
              <a:schemeClr val="tx1"/>
            </a:solidFill>
            <a:round/>
            <a:headEnd/>
            <a:tailEnd type="triangle" w="med" len="med"/>
          </a:ln>
        </p:spPr>
        <p:txBody>
          <a:bodyPr wrap="none" anchor="ctr"/>
          <a:lstStyle/>
          <a:p>
            <a:endParaRPr lang="en-US"/>
          </a:p>
        </p:txBody>
      </p:sp>
      <p:sp>
        <p:nvSpPr>
          <p:cNvPr id="5142" name="Line 20"/>
          <p:cNvSpPr>
            <a:spLocks noChangeShapeType="1"/>
          </p:cNvSpPr>
          <p:nvPr/>
        </p:nvSpPr>
        <p:spPr bwMode="auto">
          <a:xfrm>
            <a:off x="5562600" y="3810000"/>
            <a:ext cx="1295400" cy="152400"/>
          </a:xfrm>
          <a:prstGeom prst="line">
            <a:avLst/>
          </a:prstGeom>
          <a:noFill/>
          <a:ln w="9525">
            <a:solidFill>
              <a:schemeClr val="tx1"/>
            </a:solidFill>
            <a:round/>
            <a:headEnd/>
            <a:tailEnd type="triangle" w="med" len="med"/>
          </a:ln>
        </p:spPr>
        <p:txBody>
          <a:bodyPr wrap="none" anchor="ctr"/>
          <a:lstStyle/>
          <a:p>
            <a:endParaRPr lang="en-US"/>
          </a:p>
        </p:txBody>
      </p:sp>
      <p:sp>
        <p:nvSpPr>
          <p:cNvPr id="5143" name="Line 21"/>
          <p:cNvSpPr>
            <a:spLocks noChangeShapeType="1"/>
          </p:cNvSpPr>
          <p:nvPr/>
        </p:nvSpPr>
        <p:spPr bwMode="auto">
          <a:xfrm>
            <a:off x="5562600" y="3962400"/>
            <a:ext cx="1295400" cy="152400"/>
          </a:xfrm>
          <a:prstGeom prst="line">
            <a:avLst/>
          </a:prstGeom>
          <a:noFill/>
          <a:ln w="9525">
            <a:solidFill>
              <a:schemeClr val="tx1"/>
            </a:solidFill>
            <a:round/>
            <a:headEnd/>
            <a:tailEnd type="triangle" w="med" len="med"/>
          </a:ln>
        </p:spPr>
        <p:txBody>
          <a:bodyPr wrap="none" anchor="ctr"/>
          <a:lstStyle/>
          <a:p>
            <a:endParaRPr lang="en-US"/>
          </a:p>
        </p:txBody>
      </p:sp>
      <p:sp>
        <p:nvSpPr>
          <p:cNvPr id="5144" name="Line 22"/>
          <p:cNvSpPr>
            <a:spLocks noChangeShapeType="1"/>
          </p:cNvSpPr>
          <p:nvPr/>
        </p:nvSpPr>
        <p:spPr bwMode="auto">
          <a:xfrm>
            <a:off x="5562600" y="4114800"/>
            <a:ext cx="1295400" cy="152400"/>
          </a:xfrm>
          <a:prstGeom prst="line">
            <a:avLst/>
          </a:prstGeom>
          <a:noFill/>
          <a:ln w="9525">
            <a:solidFill>
              <a:schemeClr val="tx1"/>
            </a:solidFill>
            <a:round/>
            <a:headEnd/>
            <a:tailEnd type="triangle" w="med" len="med"/>
          </a:ln>
        </p:spPr>
        <p:txBody>
          <a:bodyPr wrap="none" anchor="ctr"/>
          <a:lstStyle/>
          <a:p>
            <a:endParaRPr lang="en-US"/>
          </a:p>
        </p:txBody>
      </p:sp>
      <p:sp>
        <p:nvSpPr>
          <p:cNvPr id="5145" name="Line 23"/>
          <p:cNvSpPr>
            <a:spLocks noChangeShapeType="1"/>
          </p:cNvSpPr>
          <p:nvPr/>
        </p:nvSpPr>
        <p:spPr bwMode="auto">
          <a:xfrm>
            <a:off x="5562600" y="4292600"/>
            <a:ext cx="1295400" cy="127000"/>
          </a:xfrm>
          <a:prstGeom prst="line">
            <a:avLst/>
          </a:prstGeom>
          <a:noFill/>
          <a:ln w="9525">
            <a:solidFill>
              <a:schemeClr val="tx1"/>
            </a:solidFill>
            <a:round/>
            <a:headEnd/>
            <a:tailEnd type="triangle" w="med" len="med"/>
          </a:ln>
        </p:spPr>
        <p:txBody>
          <a:bodyPr wrap="none" anchor="ctr"/>
          <a:lstStyle/>
          <a:p>
            <a:endParaRPr lang="en-US"/>
          </a:p>
        </p:txBody>
      </p:sp>
      <p:sp>
        <p:nvSpPr>
          <p:cNvPr id="5146" name="Line 24"/>
          <p:cNvSpPr>
            <a:spLocks noChangeShapeType="1"/>
          </p:cNvSpPr>
          <p:nvPr/>
        </p:nvSpPr>
        <p:spPr bwMode="auto">
          <a:xfrm>
            <a:off x="5562600" y="4470400"/>
            <a:ext cx="1295400" cy="101600"/>
          </a:xfrm>
          <a:prstGeom prst="line">
            <a:avLst/>
          </a:prstGeom>
          <a:noFill/>
          <a:ln w="9525">
            <a:solidFill>
              <a:schemeClr val="tx1"/>
            </a:solidFill>
            <a:round/>
            <a:headEnd/>
            <a:tailEnd type="triangle" w="med" len="med"/>
          </a:ln>
        </p:spPr>
        <p:txBody>
          <a:bodyPr wrap="none" anchor="ctr"/>
          <a:lstStyle/>
          <a:p>
            <a:endParaRPr lang="en-US"/>
          </a:p>
        </p:txBody>
      </p:sp>
      <p:sp>
        <p:nvSpPr>
          <p:cNvPr id="5147" name="Line 25"/>
          <p:cNvSpPr>
            <a:spLocks noChangeShapeType="1"/>
          </p:cNvSpPr>
          <p:nvPr/>
        </p:nvSpPr>
        <p:spPr bwMode="auto">
          <a:xfrm>
            <a:off x="5562600" y="4648200"/>
            <a:ext cx="1308100" cy="101600"/>
          </a:xfrm>
          <a:prstGeom prst="line">
            <a:avLst/>
          </a:prstGeom>
          <a:noFill/>
          <a:ln w="9525">
            <a:solidFill>
              <a:schemeClr val="tx1"/>
            </a:solidFill>
            <a:round/>
            <a:headEnd/>
            <a:tailEnd type="triangle" w="med" len="med"/>
          </a:ln>
        </p:spPr>
        <p:txBody>
          <a:bodyPr wrap="none" anchor="ctr"/>
          <a:lstStyle/>
          <a:p>
            <a:endParaRPr lang="en-US"/>
          </a:p>
        </p:txBody>
      </p:sp>
      <p:sp>
        <p:nvSpPr>
          <p:cNvPr id="5148" name="Line 26"/>
          <p:cNvSpPr>
            <a:spLocks noChangeShapeType="1"/>
          </p:cNvSpPr>
          <p:nvPr/>
        </p:nvSpPr>
        <p:spPr bwMode="auto">
          <a:xfrm>
            <a:off x="5562600" y="4800600"/>
            <a:ext cx="1295400" cy="114300"/>
          </a:xfrm>
          <a:prstGeom prst="line">
            <a:avLst/>
          </a:prstGeom>
          <a:noFill/>
          <a:ln w="9525">
            <a:solidFill>
              <a:schemeClr val="tx1"/>
            </a:solidFill>
            <a:round/>
            <a:headEnd/>
            <a:tailEnd type="triangle" w="med" len="med"/>
          </a:ln>
        </p:spPr>
        <p:txBody>
          <a:bodyPr wrap="none" anchor="ctr"/>
          <a:lstStyle/>
          <a:p>
            <a:endParaRPr lang="en-US"/>
          </a:p>
        </p:txBody>
      </p:sp>
      <p:sp>
        <p:nvSpPr>
          <p:cNvPr id="5149" name="Line 27"/>
          <p:cNvSpPr>
            <a:spLocks noChangeShapeType="1"/>
          </p:cNvSpPr>
          <p:nvPr/>
        </p:nvSpPr>
        <p:spPr bwMode="auto">
          <a:xfrm>
            <a:off x="5562600" y="4953000"/>
            <a:ext cx="1295400" cy="304800"/>
          </a:xfrm>
          <a:prstGeom prst="line">
            <a:avLst/>
          </a:prstGeom>
          <a:noFill/>
          <a:ln w="9525">
            <a:solidFill>
              <a:schemeClr val="tx1"/>
            </a:solidFill>
            <a:round/>
            <a:headEnd/>
            <a:tailEnd type="triangle" w="med" len="med"/>
          </a:ln>
        </p:spPr>
        <p:txBody>
          <a:bodyPr wrap="none" anchor="ctr"/>
          <a:lstStyle/>
          <a:p>
            <a:endParaRPr lang="en-US"/>
          </a:p>
        </p:txBody>
      </p:sp>
      <p:sp>
        <p:nvSpPr>
          <p:cNvPr id="5150" name="Line 28"/>
          <p:cNvSpPr>
            <a:spLocks noChangeShapeType="1"/>
          </p:cNvSpPr>
          <p:nvPr/>
        </p:nvSpPr>
        <p:spPr bwMode="auto">
          <a:xfrm>
            <a:off x="5562600" y="5105400"/>
            <a:ext cx="1295400" cy="304800"/>
          </a:xfrm>
          <a:prstGeom prst="line">
            <a:avLst/>
          </a:prstGeom>
          <a:noFill/>
          <a:ln w="9525">
            <a:solidFill>
              <a:schemeClr val="tx1"/>
            </a:solidFill>
            <a:round/>
            <a:headEnd/>
            <a:tailEnd type="triangle" w="med" len="med"/>
          </a:ln>
        </p:spPr>
        <p:txBody>
          <a:bodyPr wrap="none" anchor="ctr"/>
          <a:lstStyle/>
          <a:p>
            <a:endParaRPr lang="en-US"/>
          </a:p>
        </p:txBody>
      </p:sp>
      <p:sp>
        <p:nvSpPr>
          <p:cNvPr id="5151" name="Line 29"/>
          <p:cNvSpPr>
            <a:spLocks noChangeShapeType="1"/>
          </p:cNvSpPr>
          <p:nvPr/>
        </p:nvSpPr>
        <p:spPr bwMode="auto">
          <a:xfrm>
            <a:off x="5562600" y="5257800"/>
            <a:ext cx="1295400" cy="457200"/>
          </a:xfrm>
          <a:prstGeom prst="line">
            <a:avLst/>
          </a:prstGeom>
          <a:noFill/>
          <a:ln w="9525">
            <a:solidFill>
              <a:schemeClr val="tx1"/>
            </a:solidFill>
            <a:round/>
            <a:headEnd/>
            <a:tailEnd type="triangle" w="med" len="med"/>
          </a:ln>
        </p:spPr>
        <p:txBody>
          <a:bodyPr wrap="none" anchor="ctr"/>
          <a:lstStyle/>
          <a:p>
            <a:endParaRPr lang="en-US"/>
          </a:p>
        </p:txBody>
      </p:sp>
      <p:sp>
        <p:nvSpPr>
          <p:cNvPr id="5152" name="Line 30"/>
          <p:cNvSpPr>
            <a:spLocks noChangeShapeType="1"/>
          </p:cNvSpPr>
          <p:nvPr/>
        </p:nvSpPr>
        <p:spPr bwMode="auto">
          <a:xfrm>
            <a:off x="5562600" y="5410200"/>
            <a:ext cx="1295400" cy="457200"/>
          </a:xfrm>
          <a:prstGeom prst="line">
            <a:avLst/>
          </a:prstGeom>
          <a:noFill/>
          <a:ln w="9525">
            <a:solidFill>
              <a:schemeClr val="tx1"/>
            </a:solidFill>
            <a:round/>
            <a:headEnd/>
            <a:tailEnd type="triangle" w="med" len="med"/>
          </a:ln>
        </p:spPr>
        <p:txBody>
          <a:bodyPr wrap="none" anchor="ctr"/>
          <a:lstStyle/>
          <a:p>
            <a:endParaRPr lang="en-US"/>
          </a:p>
        </p:txBody>
      </p:sp>
      <p:sp>
        <p:nvSpPr>
          <p:cNvPr id="5153" name="Line 31"/>
          <p:cNvSpPr>
            <a:spLocks noChangeShapeType="1"/>
          </p:cNvSpPr>
          <p:nvPr/>
        </p:nvSpPr>
        <p:spPr bwMode="auto">
          <a:xfrm>
            <a:off x="3048000" y="3581400"/>
            <a:ext cx="533400" cy="0"/>
          </a:xfrm>
          <a:prstGeom prst="line">
            <a:avLst/>
          </a:prstGeom>
          <a:noFill/>
          <a:ln w="76200">
            <a:solidFill>
              <a:schemeClr val="tx1"/>
            </a:solidFill>
            <a:round/>
            <a:headEnd/>
            <a:tailEnd type="triangle" w="med" len="med"/>
          </a:ln>
        </p:spPr>
        <p:txBody>
          <a:bodyPr wrap="none" anchor="ctr"/>
          <a:lstStyle/>
          <a:p>
            <a:endParaRPr lang="en-US"/>
          </a:p>
        </p:txBody>
      </p:sp>
      <p:sp>
        <p:nvSpPr>
          <p:cNvPr id="5154" name="Line 32"/>
          <p:cNvSpPr>
            <a:spLocks noChangeShapeType="1"/>
          </p:cNvSpPr>
          <p:nvPr/>
        </p:nvSpPr>
        <p:spPr bwMode="auto">
          <a:xfrm flipV="1">
            <a:off x="5562600" y="2362200"/>
            <a:ext cx="1295400" cy="0"/>
          </a:xfrm>
          <a:prstGeom prst="line">
            <a:avLst/>
          </a:prstGeom>
          <a:noFill/>
          <a:ln w="9525">
            <a:solidFill>
              <a:schemeClr val="tx1"/>
            </a:solidFill>
            <a:round/>
            <a:headEnd/>
            <a:tailEnd type="triangle" w="med" len="med"/>
          </a:ln>
        </p:spPr>
        <p:txBody>
          <a:bodyPr wrap="none" anchor="ctr"/>
          <a:lstStyle/>
          <a:p>
            <a:endParaRPr lang="en-US"/>
          </a:p>
        </p:txBody>
      </p:sp>
      <p:sp>
        <p:nvSpPr>
          <p:cNvPr id="5155" name="Freeform 33"/>
          <p:cNvSpPr>
            <a:spLocks/>
          </p:cNvSpPr>
          <p:nvPr/>
        </p:nvSpPr>
        <p:spPr bwMode="auto">
          <a:xfrm>
            <a:off x="8089900" y="2298700"/>
            <a:ext cx="203200" cy="203200"/>
          </a:xfrm>
          <a:custGeom>
            <a:avLst/>
            <a:gdLst>
              <a:gd name="T0" fmla="*/ 0 w 128"/>
              <a:gd name="T1" fmla="*/ 0 h 128"/>
              <a:gd name="T2" fmla="*/ 203200 w 128"/>
              <a:gd name="T3" fmla="*/ 101600 h 128"/>
              <a:gd name="T4" fmla="*/ 0 w 128"/>
              <a:gd name="T5" fmla="*/ 203200 h 128"/>
              <a:gd name="T6" fmla="*/ 0 60000 65536"/>
              <a:gd name="T7" fmla="*/ 0 60000 65536"/>
              <a:gd name="T8" fmla="*/ 0 60000 65536"/>
              <a:gd name="T9" fmla="*/ 0 w 128"/>
              <a:gd name="T10" fmla="*/ 0 h 128"/>
              <a:gd name="T11" fmla="*/ 128 w 128"/>
              <a:gd name="T12" fmla="*/ 128 h 128"/>
            </a:gdLst>
            <a:ahLst/>
            <a:cxnLst>
              <a:cxn ang="T6">
                <a:pos x="T0" y="T1"/>
              </a:cxn>
              <a:cxn ang="T7">
                <a:pos x="T2" y="T3"/>
              </a:cxn>
              <a:cxn ang="T8">
                <a:pos x="T4" y="T5"/>
              </a:cxn>
            </a:cxnLst>
            <a:rect l="T9" t="T10" r="T11" b="T12"/>
            <a:pathLst>
              <a:path w="128" h="128">
                <a:moveTo>
                  <a:pt x="0" y="0"/>
                </a:moveTo>
                <a:cubicBezTo>
                  <a:pt x="64" y="21"/>
                  <a:pt x="128" y="43"/>
                  <a:pt x="128" y="64"/>
                </a:cubicBezTo>
                <a:cubicBezTo>
                  <a:pt x="128" y="85"/>
                  <a:pt x="64" y="106"/>
                  <a:pt x="0" y="128"/>
                </a:cubicBezTo>
              </a:path>
            </a:pathLst>
          </a:custGeom>
          <a:noFill/>
          <a:ln w="12700" cap="flat" cmpd="sng">
            <a:solidFill>
              <a:schemeClr val="tx1"/>
            </a:solidFill>
            <a:prstDash val="solid"/>
            <a:round/>
            <a:headEnd type="none" w="med" len="med"/>
            <a:tailEnd type="triangle" w="med" len="med"/>
          </a:ln>
        </p:spPr>
        <p:txBody>
          <a:bodyPr/>
          <a:lstStyle/>
          <a:p>
            <a:endParaRPr lang="en-US"/>
          </a:p>
        </p:txBody>
      </p:sp>
      <p:sp>
        <p:nvSpPr>
          <p:cNvPr id="5156" name="Freeform 34"/>
          <p:cNvSpPr>
            <a:spLocks/>
          </p:cNvSpPr>
          <p:nvPr/>
        </p:nvSpPr>
        <p:spPr bwMode="auto">
          <a:xfrm>
            <a:off x="8102600" y="4889500"/>
            <a:ext cx="203200" cy="203200"/>
          </a:xfrm>
          <a:custGeom>
            <a:avLst/>
            <a:gdLst>
              <a:gd name="T0" fmla="*/ 0 w 128"/>
              <a:gd name="T1" fmla="*/ 0 h 128"/>
              <a:gd name="T2" fmla="*/ 203200 w 128"/>
              <a:gd name="T3" fmla="*/ 101600 h 128"/>
              <a:gd name="T4" fmla="*/ 0 w 128"/>
              <a:gd name="T5" fmla="*/ 203200 h 128"/>
              <a:gd name="T6" fmla="*/ 0 60000 65536"/>
              <a:gd name="T7" fmla="*/ 0 60000 65536"/>
              <a:gd name="T8" fmla="*/ 0 60000 65536"/>
              <a:gd name="T9" fmla="*/ 0 w 128"/>
              <a:gd name="T10" fmla="*/ 0 h 128"/>
              <a:gd name="T11" fmla="*/ 128 w 128"/>
              <a:gd name="T12" fmla="*/ 128 h 128"/>
            </a:gdLst>
            <a:ahLst/>
            <a:cxnLst>
              <a:cxn ang="T6">
                <a:pos x="T0" y="T1"/>
              </a:cxn>
              <a:cxn ang="T7">
                <a:pos x="T2" y="T3"/>
              </a:cxn>
              <a:cxn ang="T8">
                <a:pos x="T4" y="T5"/>
              </a:cxn>
            </a:cxnLst>
            <a:rect l="T9" t="T10" r="T11" b="T12"/>
            <a:pathLst>
              <a:path w="128" h="128">
                <a:moveTo>
                  <a:pt x="0" y="0"/>
                </a:moveTo>
                <a:cubicBezTo>
                  <a:pt x="64" y="21"/>
                  <a:pt x="128" y="43"/>
                  <a:pt x="128" y="64"/>
                </a:cubicBezTo>
                <a:cubicBezTo>
                  <a:pt x="128" y="85"/>
                  <a:pt x="64" y="106"/>
                  <a:pt x="0" y="128"/>
                </a:cubicBezTo>
              </a:path>
            </a:pathLst>
          </a:custGeom>
          <a:noFill/>
          <a:ln w="12700" cap="flat" cmpd="sng">
            <a:solidFill>
              <a:schemeClr val="tx1"/>
            </a:solidFill>
            <a:prstDash val="solid"/>
            <a:round/>
            <a:headEnd type="none" w="med" len="med"/>
            <a:tailEnd type="triangle" w="med" len="med"/>
          </a:ln>
        </p:spPr>
        <p:txBody>
          <a:bodyPr/>
          <a:lstStyle/>
          <a:p>
            <a:endParaRPr lang="en-US"/>
          </a:p>
        </p:txBody>
      </p:sp>
      <p:sp>
        <p:nvSpPr>
          <p:cNvPr id="5157" name="Freeform 35"/>
          <p:cNvSpPr>
            <a:spLocks/>
          </p:cNvSpPr>
          <p:nvPr/>
        </p:nvSpPr>
        <p:spPr bwMode="auto">
          <a:xfrm>
            <a:off x="8115300" y="5359400"/>
            <a:ext cx="203200" cy="203200"/>
          </a:xfrm>
          <a:custGeom>
            <a:avLst/>
            <a:gdLst>
              <a:gd name="T0" fmla="*/ 0 w 128"/>
              <a:gd name="T1" fmla="*/ 0 h 128"/>
              <a:gd name="T2" fmla="*/ 203200 w 128"/>
              <a:gd name="T3" fmla="*/ 101600 h 128"/>
              <a:gd name="T4" fmla="*/ 0 w 128"/>
              <a:gd name="T5" fmla="*/ 203200 h 128"/>
              <a:gd name="T6" fmla="*/ 0 60000 65536"/>
              <a:gd name="T7" fmla="*/ 0 60000 65536"/>
              <a:gd name="T8" fmla="*/ 0 60000 65536"/>
              <a:gd name="T9" fmla="*/ 0 w 128"/>
              <a:gd name="T10" fmla="*/ 0 h 128"/>
              <a:gd name="T11" fmla="*/ 128 w 128"/>
              <a:gd name="T12" fmla="*/ 128 h 128"/>
            </a:gdLst>
            <a:ahLst/>
            <a:cxnLst>
              <a:cxn ang="T6">
                <a:pos x="T0" y="T1"/>
              </a:cxn>
              <a:cxn ang="T7">
                <a:pos x="T2" y="T3"/>
              </a:cxn>
              <a:cxn ang="T8">
                <a:pos x="T4" y="T5"/>
              </a:cxn>
            </a:cxnLst>
            <a:rect l="T9" t="T10" r="T11" b="T12"/>
            <a:pathLst>
              <a:path w="128" h="128">
                <a:moveTo>
                  <a:pt x="0" y="0"/>
                </a:moveTo>
                <a:cubicBezTo>
                  <a:pt x="64" y="21"/>
                  <a:pt x="128" y="43"/>
                  <a:pt x="128" y="64"/>
                </a:cubicBezTo>
                <a:cubicBezTo>
                  <a:pt x="128" y="85"/>
                  <a:pt x="64" y="106"/>
                  <a:pt x="0" y="128"/>
                </a:cubicBezTo>
              </a:path>
            </a:pathLst>
          </a:custGeom>
          <a:noFill/>
          <a:ln w="12700" cap="flat" cmpd="sng">
            <a:solidFill>
              <a:schemeClr val="tx1"/>
            </a:solidFill>
            <a:prstDash val="solid"/>
            <a:round/>
            <a:headEnd type="none" w="med" len="med"/>
            <a:tailEnd type="triangle" w="med" len="med"/>
          </a:ln>
        </p:spPr>
        <p:txBody>
          <a:bodyPr/>
          <a:lstStyle/>
          <a:p>
            <a:endParaRPr lang="en-US"/>
          </a:p>
        </p:txBody>
      </p:sp>
      <p:sp>
        <p:nvSpPr>
          <p:cNvPr id="5158" name="Text Box 37"/>
          <p:cNvSpPr txBox="1">
            <a:spLocks noChangeArrowheads="1"/>
          </p:cNvSpPr>
          <p:nvPr/>
        </p:nvSpPr>
        <p:spPr bwMode="auto">
          <a:xfrm>
            <a:off x="136524" y="5602288"/>
            <a:ext cx="6721475" cy="738664"/>
          </a:xfrm>
          <a:prstGeom prst="rect">
            <a:avLst/>
          </a:prstGeom>
          <a:noFill/>
          <a:ln w="12700">
            <a:solidFill>
              <a:srgbClr val="008000"/>
            </a:solidFill>
            <a:miter lim="800000"/>
            <a:headEnd/>
            <a:tailEnd/>
          </a:ln>
        </p:spPr>
        <p:txBody>
          <a:bodyPr wrap="square">
            <a:spAutoFit/>
          </a:bodyPr>
          <a:lstStyle/>
          <a:p>
            <a:pPr algn="l"/>
            <a:r>
              <a:rPr lang="en-US" sz="1400" b="1">
                <a:solidFill>
                  <a:schemeClr val="accent2"/>
                </a:solidFill>
                <a:latin typeface="Arial" charset="0"/>
              </a:rPr>
              <a:t>Notes: The links between postings for a term is usually implemented as a linked list. The dictionary is enhanced with some term statistics such as Document frequency and the total frequency in the collection.</a:t>
            </a:r>
          </a:p>
        </p:txBody>
      </p:sp>
    </p:spTree>
    <p:extLst>
      <p:ext uri="{BB962C8B-B14F-4D97-AF65-F5344CB8AC3E}">
        <p14:creationId xmlns:p14="http://schemas.microsoft.com/office/powerpoint/2010/main" val="7201496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408B12B4-584B-47AA-8E9D-BDA6264214DF}" type="slidenum">
              <a:rPr lang="en-US" altLang="en-US" sz="1200">
                <a:solidFill>
                  <a:schemeClr val="accent2"/>
                </a:solidFill>
              </a:rPr>
              <a:pPr/>
              <a:t>41</a:t>
            </a:fld>
            <a:endParaRPr lang="en-US" altLang="en-US" sz="1400" b="0"/>
          </a:p>
        </p:txBody>
      </p:sp>
      <p:sp>
        <p:nvSpPr>
          <p:cNvPr id="13317" name="Rectangle 2"/>
          <p:cNvSpPr>
            <a:spLocks noGrp="1" noChangeArrowheads="1"/>
          </p:cNvSpPr>
          <p:nvPr>
            <p:ph type="title"/>
          </p:nvPr>
        </p:nvSpPr>
        <p:spPr>
          <a:xfrm>
            <a:off x="457200" y="254000"/>
            <a:ext cx="8229600" cy="609600"/>
          </a:xfrm>
        </p:spPr>
        <p:txBody>
          <a:bodyPr/>
          <a:lstStyle/>
          <a:p>
            <a:r>
              <a:rPr lang="en-US" altLang="en-US" smtClean="0"/>
              <a:t>Assigning Weights</a:t>
            </a:r>
          </a:p>
        </p:txBody>
      </p:sp>
      <p:sp>
        <p:nvSpPr>
          <p:cNvPr id="13318" name="Rectangle 3"/>
          <p:cNvSpPr>
            <a:spLocks noGrp="1" noChangeArrowheads="1"/>
          </p:cNvSpPr>
          <p:nvPr>
            <p:ph type="body" idx="1"/>
          </p:nvPr>
        </p:nvSpPr>
        <p:spPr>
          <a:xfrm>
            <a:off x="609600" y="825500"/>
            <a:ext cx="7772400" cy="2514600"/>
          </a:xfrm>
        </p:spPr>
        <p:txBody>
          <a:bodyPr/>
          <a:lstStyle/>
          <a:p>
            <a:r>
              <a:rPr lang="en-US" altLang="en-US" smtClean="0"/>
              <a:t>tf </a:t>
            </a:r>
            <a:r>
              <a:rPr lang="en-US" altLang="en-US" smtClean="0">
                <a:latin typeface="Arial" pitchFamily="34" charset="0"/>
              </a:rPr>
              <a:t>x</a:t>
            </a:r>
            <a:r>
              <a:rPr lang="en-US" altLang="en-US" smtClean="0"/>
              <a:t> idf measure:</a:t>
            </a:r>
          </a:p>
          <a:p>
            <a:pPr lvl="1"/>
            <a:r>
              <a:rPr lang="en-US" altLang="en-US" smtClean="0"/>
              <a:t>term frequency (tf)</a:t>
            </a:r>
          </a:p>
          <a:p>
            <a:pPr lvl="1"/>
            <a:r>
              <a:rPr lang="en-US" altLang="en-US" smtClean="0"/>
              <a:t>inverse document frequency (idf) </a:t>
            </a:r>
          </a:p>
          <a:p>
            <a:pPr lvl="1"/>
            <a:r>
              <a:rPr lang="en-US" altLang="en-US" smtClean="0"/>
              <a:t>Want to weight terms highly if they are</a:t>
            </a:r>
          </a:p>
          <a:p>
            <a:pPr lvl="2"/>
            <a:r>
              <a:rPr lang="en-US" altLang="en-US" smtClean="0"/>
              <a:t>frequent in relevant documents … BUT</a:t>
            </a:r>
          </a:p>
          <a:p>
            <a:pPr lvl="2"/>
            <a:r>
              <a:rPr lang="en-US" altLang="en-US" smtClean="0"/>
              <a:t>infrequent in the collection as a whole</a:t>
            </a:r>
          </a:p>
          <a:p>
            <a:r>
              <a:rPr lang="en-US" altLang="en-US" smtClean="0"/>
              <a:t>Goal: assign a tf </a:t>
            </a:r>
            <a:r>
              <a:rPr lang="en-US" altLang="en-US" smtClean="0">
                <a:latin typeface="Arial" pitchFamily="34" charset="0"/>
              </a:rPr>
              <a:t>x</a:t>
            </a:r>
            <a:r>
              <a:rPr lang="en-US" altLang="en-US" smtClean="0"/>
              <a:t> idf weight to each term in each document</a:t>
            </a:r>
          </a:p>
          <a:p>
            <a:endParaRPr lang="en-US" altLang="en-US" smtClean="0"/>
          </a:p>
        </p:txBody>
      </p:sp>
      <p:graphicFrame>
        <p:nvGraphicFramePr>
          <p:cNvPr id="13314" name="Object 5"/>
          <p:cNvGraphicFramePr>
            <a:graphicFrameLocks noChangeAspect="1"/>
          </p:cNvGraphicFramePr>
          <p:nvPr/>
        </p:nvGraphicFramePr>
        <p:xfrm>
          <a:off x="1028700" y="3973513"/>
          <a:ext cx="4775200" cy="2414587"/>
        </p:xfrm>
        <a:graphic>
          <a:graphicData uri="http://schemas.openxmlformats.org/presentationml/2006/ole">
            <mc:AlternateContent xmlns:mc="http://schemas.openxmlformats.org/markup-compatibility/2006">
              <mc:Choice xmlns:v="urn:schemas-microsoft-com:vml" Requires="v">
                <p:oleObj spid="_x0000_s13334" name="Equation" r:id="rId4" imgW="3098520" imgH="1739880" progId="Equation.DSMT4">
                  <p:embed/>
                </p:oleObj>
              </mc:Choice>
              <mc:Fallback>
                <p:oleObj name="Equation" r:id="rId4" imgW="3098520" imgH="173988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b="9947"/>
                      <a:stretch>
                        <a:fillRect/>
                      </a:stretch>
                    </p:blipFill>
                    <p:spPr bwMode="auto">
                      <a:xfrm>
                        <a:off x="1028700" y="3973513"/>
                        <a:ext cx="4775200" cy="2414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5" name="Object 6"/>
          <p:cNvGraphicFramePr>
            <a:graphicFrameLocks noChangeAspect="1"/>
          </p:cNvGraphicFramePr>
          <p:nvPr/>
        </p:nvGraphicFramePr>
        <p:xfrm>
          <a:off x="6464300" y="3454400"/>
          <a:ext cx="1933575" cy="2708275"/>
        </p:xfrm>
        <a:graphic>
          <a:graphicData uri="http://schemas.openxmlformats.org/presentationml/2006/ole">
            <mc:AlternateContent xmlns:mc="http://schemas.openxmlformats.org/markup-compatibility/2006">
              <mc:Choice xmlns:v="urn:schemas-microsoft-com:vml" Requires="v">
                <p:oleObj spid="_x0000_s13335" name="Equation" r:id="rId6" imgW="1269720" imgH="1777680" progId="Equation.DSMT4">
                  <p:embed/>
                </p:oleObj>
              </mc:Choice>
              <mc:Fallback>
                <p:oleObj name="Equation" r:id="rId6" imgW="1269720" imgH="177768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4300" y="3454400"/>
                        <a:ext cx="1933575" cy="2708275"/>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3319" name="Picture 10" descr="tfid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0450" y="3371850"/>
            <a:ext cx="2738438" cy="406400"/>
          </a:xfrm>
          <a:prstGeom prst="rect">
            <a:avLst/>
          </a:prstGeom>
          <a:noFill/>
          <a:ln w="9525">
            <a:solidFill>
              <a:srgbClr val="FF070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C2287004-0050-4DE1-A41B-03670B7EE551}" type="slidenum">
              <a:rPr lang="en-US" altLang="en-US" sz="1200">
                <a:solidFill>
                  <a:schemeClr val="accent2"/>
                </a:solidFill>
              </a:rPr>
              <a:pPr/>
              <a:t>42</a:t>
            </a:fld>
            <a:endParaRPr lang="en-US" altLang="en-US" sz="1400" b="0"/>
          </a:p>
        </p:txBody>
      </p:sp>
      <p:graphicFrame>
        <p:nvGraphicFramePr>
          <p:cNvPr id="544770" name="Object 2"/>
          <p:cNvGraphicFramePr>
            <a:graphicFrameLocks noChangeAspect="1"/>
          </p:cNvGraphicFramePr>
          <p:nvPr/>
        </p:nvGraphicFramePr>
        <p:xfrm>
          <a:off x="300038" y="3511550"/>
          <a:ext cx="8612187" cy="2854325"/>
        </p:xfrm>
        <a:graphic>
          <a:graphicData uri="http://schemas.openxmlformats.org/presentationml/2006/ole">
            <mc:AlternateContent xmlns:mc="http://schemas.openxmlformats.org/markup-compatibility/2006">
              <mc:Choice xmlns:v="urn:schemas-microsoft-com:vml" Requires="v">
                <p:oleObj spid="_x0000_s14349" name="Document" r:id="rId4" imgW="5630040" imgH="1898640" progId="Word.Document.8">
                  <p:embed/>
                </p:oleObj>
              </mc:Choice>
              <mc:Fallback>
                <p:oleObj name="Document" r:id="rId4" imgW="5630040" imgH="1898640"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l="2148" r="2148" b="5916"/>
                      <a:stretch>
                        <a:fillRect/>
                      </a:stretch>
                    </p:blipFill>
                    <p:spPr bwMode="auto">
                      <a:xfrm>
                        <a:off x="300038" y="3511550"/>
                        <a:ext cx="8612187" cy="2854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0" name="Rectangle 3"/>
          <p:cNvSpPr>
            <a:spLocks noGrp="1" noChangeArrowheads="1"/>
          </p:cNvSpPr>
          <p:nvPr>
            <p:ph type="title"/>
          </p:nvPr>
        </p:nvSpPr>
        <p:spPr>
          <a:xfrm>
            <a:off x="457200" y="241300"/>
            <a:ext cx="8229600" cy="609600"/>
          </a:xfrm>
        </p:spPr>
        <p:txBody>
          <a:bodyPr/>
          <a:lstStyle/>
          <a:p>
            <a:r>
              <a:rPr lang="en-US" altLang="en-US" sz="3200" smtClean="0"/>
              <a:t>Example: Discovery of “Content Profiles”</a:t>
            </a:r>
          </a:p>
        </p:txBody>
      </p:sp>
      <p:sp>
        <p:nvSpPr>
          <p:cNvPr id="544772" name="Rectangle 4"/>
          <p:cNvSpPr>
            <a:spLocks noGrp="1" noChangeArrowheads="1"/>
          </p:cNvSpPr>
          <p:nvPr>
            <p:ph type="body" idx="1"/>
          </p:nvPr>
        </p:nvSpPr>
        <p:spPr>
          <a:xfrm>
            <a:off x="304800" y="914400"/>
            <a:ext cx="8458200" cy="2755900"/>
          </a:xfrm>
        </p:spPr>
        <p:txBody>
          <a:bodyPr/>
          <a:lstStyle/>
          <a:p>
            <a:pPr>
              <a:lnSpc>
                <a:spcPct val="90000"/>
              </a:lnSpc>
            </a:pPr>
            <a:r>
              <a:rPr lang="en-US" altLang="en-US" sz="2000" dirty="0" smtClean="0"/>
              <a:t>Content Profiles</a:t>
            </a:r>
          </a:p>
          <a:p>
            <a:pPr lvl="1">
              <a:lnSpc>
                <a:spcPct val="90000"/>
              </a:lnSpc>
            </a:pPr>
            <a:r>
              <a:rPr lang="en-US" altLang="en-US" sz="1600" dirty="0" smtClean="0"/>
              <a:t>Represent concept groups within a Web site or among a collection of documents</a:t>
            </a:r>
          </a:p>
          <a:p>
            <a:pPr lvl="1">
              <a:lnSpc>
                <a:spcPct val="90000"/>
              </a:lnSpc>
            </a:pPr>
            <a:r>
              <a:rPr lang="en-US" altLang="en-US" sz="1600" dirty="0" smtClean="0"/>
              <a:t>Can be represented as overlapping collections of </a:t>
            </a:r>
            <a:r>
              <a:rPr lang="en-US" altLang="en-US" sz="1600" dirty="0" err="1" smtClean="0"/>
              <a:t>pageview</a:t>
            </a:r>
            <a:r>
              <a:rPr lang="en-US" altLang="en-US" sz="1600" dirty="0" smtClean="0"/>
              <a:t>-weight pairs</a:t>
            </a:r>
          </a:p>
          <a:p>
            <a:pPr lvl="1">
              <a:lnSpc>
                <a:spcPct val="90000"/>
              </a:lnSpc>
            </a:pPr>
            <a:r>
              <a:rPr lang="en-US" altLang="en-US" sz="1600" dirty="0" smtClean="0"/>
              <a:t>Instead of clustering documents we cluster features (keywords) over the </a:t>
            </a:r>
            <a:r>
              <a:rPr lang="en-US" altLang="en-US" sz="1600" i="1" dirty="0" smtClean="0"/>
              <a:t>n</a:t>
            </a:r>
            <a:r>
              <a:rPr lang="en-US" altLang="en-US" sz="1600" dirty="0" smtClean="0"/>
              <a:t>-dimensional space of pageviews (see the term clustering example of previous lecture)</a:t>
            </a:r>
          </a:p>
          <a:p>
            <a:pPr lvl="1">
              <a:lnSpc>
                <a:spcPct val="90000"/>
              </a:lnSpc>
            </a:pPr>
            <a:r>
              <a:rPr lang="en-US" altLang="en-US" sz="1600" dirty="0" smtClean="0"/>
              <a:t>for each feature cluster derive a content profile by collecting pageviews in which these features appear as significant (this is the centroid of the clusters, but we only keep elements in the centroid whose mean weight is greater than a threshold)</a:t>
            </a:r>
          </a:p>
          <a:p>
            <a:pPr lvl="1">
              <a:lnSpc>
                <a:spcPct val="90000"/>
              </a:lnSpc>
            </a:pPr>
            <a:endParaRPr lang="en-US" altLang="en-US" sz="500" dirty="0" smtClean="0"/>
          </a:p>
          <a:p>
            <a:pPr>
              <a:lnSpc>
                <a:spcPct val="90000"/>
              </a:lnSpc>
            </a:pPr>
            <a:r>
              <a:rPr lang="en-US" altLang="en-US" sz="2000" dirty="0" smtClean="0"/>
              <a:t>Example Content Profiles from the ACR Site:</a:t>
            </a:r>
          </a:p>
          <a:p>
            <a:pPr lvl="2">
              <a:lnSpc>
                <a:spcPct val="90000"/>
              </a:lnSpc>
            </a:pPr>
            <a:endParaRPr lang="en-US" altLang="en-US" sz="1400" dirty="0" smtClean="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477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4477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4477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4477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4477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4477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544770"/>
                                        </p:tgtEl>
                                        <p:attrNameLst>
                                          <p:attrName>style.visibility</p:attrName>
                                        </p:attrNameLst>
                                      </p:cBhvr>
                                      <p:to>
                                        <p:strVal val="visible"/>
                                      </p:to>
                                    </p:set>
                                    <p:anim calcmode="lin" valueType="num">
                                      <p:cBhvr additive="base">
                                        <p:cTn id="23" dur="500" fill="hold"/>
                                        <p:tgtEl>
                                          <p:spTgt spid="544770"/>
                                        </p:tgtEl>
                                        <p:attrNameLst>
                                          <p:attrName>ppt_x</p:attrName>
                                        </p:attrNameLst>
                                      </p:cBhvr>
                                      <p:tavLst>
                                        <p:tav tm="0">
                                          <p:val>
                                            <p:strVal val="#ppt_x"/>
                                          </p:val>
                                        </p:tav>
                                        <p:tav tm="100000">
                                          <p:val>
                                            <p:strVal val="#ppt_x"/>
                                          </p:val>
                                        </p:tav>
                                      </p:tavLst>
                                    </p:anim>
                                    <p:anim calcmode="lin" valueType="num">
                                      <p:cBhvr additive="base">
                                        <p:cTn id="24" dur="500" fill="hold"/>
                                        <p:tgtEl>
                                          <p:spTgt spid="5447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72"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12F2041E-662E-482A-A2D5-15E251185D40}" type="slidenum">
              <a:rPr lang="en-US" altLang="en-US" sz="1200">
                <a:solidFill>
                  <a:schemeClr val="accent2"/>
                </a:solidFill>
              </a:rPr>
              <a:pPr/>
              <a:t>43</a:t>
            </a:fld>
            <a:endParaRPr lang="en-US" altLang="en-US" sz="1400" b="0"/>
          </a:p>
        </p:txBody>
      </p:sp>
      <p:sp>
        <p:nvSpPr>
          <p:cNvPr id="15364" name="Rectangle 2"/>
          <p:cNvSpPr>
            <a:spLocks noGrp="1" noChangeArrowheads="1"/>
          </p:cNvSpPr>
          <p:nvPr>
            <p:ph type="title"/>
          </p:nvPr>
        </p:nvSpPr>
        <p:spPr>
          <a:xfrm>
            <a:off x="457200" y="190500"/>
            <a:ext cx="8229600" cy="609600"/>
          </a:xfrm>
        </p:spPr>
        <p:txBody>
          <a:bodyPr/>
          <a:lstStyle/>
          <a:p>
            <a:r>
              <a:rPr lang="en-US" altLang="en-US" sz="3200" smtClean="0"/>
              <a:t>How Content Profiles Are Generated</a:t>
            </a:r>
          </a:p>
        </p:txBody>
      </p:sp>
      <p:sp>
        <p:nvSpPr>
          <p:cNvPr id="15365" name="Text Box 3"/>
          <p:cNvSpPr txBox="1">
            <a:spLocks noChangeArrowheads="1"/>
          </p:cNvSpPr>
          <p:nvPr/>
        </p:nvSpPr>
        <p:spPr bwMode="auto">
          <a:xfrm>
            <a:off x="466725" y="912813"/>
            <a:ext cx="27797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600" b="1"/>
              <a:t>1. Extract important features </a:t>
            </a:r>
          </a:p>
          <a:p>
            <a:pPr algn="l"/>
            <a:r>
              <a:rPr lang="en-US" altLang="en-US" sz="1600" b="1"/>
              <a:t>(e.g., word stems) from each</a:t>
            </a:r>
          </a:p>
          <a:p>
            <a:pPr algn="l"/>
            <a:r>
              <a:rPr lang="en-US" altLang="en-US" sz="1600" b="1"/>
              <a:t>document:</a:t>
            </a:r>
          </a:p>
        </p:txBody>
      </p:sp>
      <p:graphicFrame>
        <p:nvGraphicFramePr>
          <p:cNvPr id="15362" name="Object 4"/>
          <p:cNvGraphicFramePr>
            <a:graphicFrameLocks noChangeAspect="1"/>
          </p:cNvGraphicFramePr>
          <p:nvPr/>
        </p:nvGraphicFramePr>
        <p:xfrm>
          <a:off x="1028700" y="1820863"/>
          <a:ext cx="1844675" cy="4386262"/>
        </p:xfrm>
        <a:graphic>
          <a:graphicData uri="http://schemas.openxmlformats.org/presentationml/2006/ole">
            <mc:AlternateContent xmlns:mc="http://schemas.openxmlformats.org/markup-compatibility/2006">
              <mc:Choice xmlns:v="urn:schemas-microsoft-com:vml" Requires="v">
                <p:oleObj spid="_x0000_s15375" name="Worksheet" r:id="rId4" imgW="1295801" imgH="3572296" progId="Excel.Sheet.8">
                  <p:embed/>
                </p:oleObj>
              </mc:Choice>
              <mc:Fallback>
                <p:oleObj name="Worksheet" r:id="rId4" imgW="1295801" imgH="3572296"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700" y="1820863"/>
                        <a:ext cx="1844675" cy="438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6" name="Text Box 5"/>
          <p:cNvSpPr txBox="1">
            <a:spLocks noChangeArrowheads="1"/>
          </p:cNvSpPr>
          <p:nvPr/>
        </p:nvSpPr>
        <p:spPr bwMode="auto">
          <a:xfrm>
            <a:off x="4251325" y="963613"/>
            <a:ext cx="37814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600" b="1"/>
              <a:t>2. Build a global dictionary of all features</a:t>
            </a:r>
          </a:p>
          <a:p>
            <a:pPr algn="l"/>
            <a:r>
              <a:rPr lang="en-US" altLang="en-US" sz="1600" b="1"/>
              <a:t>(words) along with relevant statistics</a:t>
            </a:r>
          </a:p>
        </p:txBody>
      </p:sp>
      <p:sp>
        <p:nvSpPr>
          <p:cNvPr id="15367" name="Rectangle 6"/>
          <p:cNvSpPr>
            <a:spLocks noChangeArrowheads="1"/>
          </p:cNvSpPr>
          <p:nvPr/>
        </p:nvSpPr>
        <p:spPr bwMode="auto">
          <a:xfrm>
            <a:off x="4165600" y="1843088"/>
            <a:ext cx="3905250" cy="4117975"/>
          </a:xfrm>
          <a:prstGeom prst="rect">
            <a:avLst/>
          </a:prstGeom>
          <a:solidFill>
            <a:srgbClr val="CCECFF"/>
          </a:solidFill>
          <a:ln w="9525">
            <a:solidFill>
              <a:srgbClr val="FF070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200" b="1">
                <a:solidFill>
                  <a:srgbClr val="000000"/>
                </a:solidFill>
                <a:latin typeface="Arial" pitchFamily="34" charset="0"/>
              </a:rPr>
              <a:t>Total Documents = 41				</a:t>
            </a:r>
          </a:p>
          <a:p>
            <a:pPr algn="l"/>
            <a:r>
              <a:rPr lang="en-US" altLang="en-US" sz="1200" b="1">
                <a:solidFill>
                  <a:srgbClr val="000000"/>
                </a:solidFill>
                <a:latin typeface="Arial" pitchFamily="34" charset="0"/>
              </a:rPr>
              <a:t>Feature-id	Doc-freq	Total-freq	Feature</a:t>
            </a:r>
          </a:p>
          <a:p>
            <a:pPr algn="l"/>
            <a:r>
              <a:rPr lang="en-US" altLang="en-US" sz="1200" b="1">
                <a:solidFill>
                  <a:srgbClr val="000000"/>
                </a:solidFill>
                <a:latin typeface="Arial" pitchFamily="34" charset="0"/>
              </a:rPr>
              <a:t>0	6	44	1997</a:t>
            </a:r>
          </a:p>
          <a:p>
            <a:pPr algn="l"/>
            <a:r>
              <a:rPr lang="en-US" altLang="en-US" sz="1200" b="1">
                <a:solidFill>
                  <a:srgbClr val="000000"/>
                </a:solidFill>
                <a:latin typeface="Arial" pitchFamily="34" charset="0"/>
              </a:rPr>
              <a:t>1	12	59	1998</a:t>
            </a:r>
          </a:p>
          <a:p>
            <a:pPr algn="l"/>
            <a:r>
              <a:rPr lang="en-US" altLang="en-US" sz="1200" b="1">
                <a:solidFill>
                  <a:srgbClr val="000000"/>
                </a:solidFill>
                <a:latin typeface="Arial" pitchFamily="34" charset="0"/>
              </a:rPr>
              <a:t>2	13	76	1999</a:t>
            </a:r>
          </a:p>
          <a:p>
            <a:pPr algn="l"/>
            <a:r>
              <a:rPr lang="en-US" altLang="en-US" sz="1200" b="1">
                <a:solidFill>
                  <a:srgbClr val="000000"/>
                </a:solidFill>
                <a:latin typeface="Arial" pitchFamily="34" charset="0"/>
              </a:rPr>
              <a:t>3	8	41	2000</a:t>
            </a:r>
          </a:p>
          <a:p>
            <a:pPr algn="l"/>
            <a:r>
              <a:rPr lang="en-US" altLang="en-US" sz="1200" b="1">
                <a:solidFill>
                  <a:srgbClr val="000000"/>
                </a:solidFill>
                <a:latin typeface="Arial" pitchFamily="34" charset="0"/>
              </a:rPr>
              <a:t>…	…	…	…</a:t>
            </a:r>
          </a:p>
          <a:p>
            <a:pPr algn="l"/>
            <a:r>
              <a:rPr lang="en-US" altLang="en-US" sz="1200" b="1">
                <a:solidFill>
                  <a:srgbClr val="000000"/>
                </a:solidFill>
                <a:latin typeface="Arial" pitchFamily="34" charset="0"/>
              </a:rPr>
              <a:t>123	26	271	confer</a:t>
            </a:r>
          </a:p>
          <a:p>
            <a:pPr algn="l"/>
            <a:r>
              <a:rPr lang="en-US" altLang="en-US" sz="1200" b="1">
                <a:solidFill>
                  <a:srgbClr val="000000"/>
                </a:solidFill>
                <a:latin typeface="Arial" pitchFamily="34" charset="0"/>
              </a:rPr>
              <a:t>124	9	24	consid</a:t>
            </a:r>
          </a:p>
          <a:p>
            <a:pPr algn="l"/>
            <a:r>
              <a:rPr lang="en-US" altLang="en-US" sz="1200" b="1">
                <a:solidFill>
                  <a:srgbClr val="000000"/>
                </a:solidFill>
                <a:latin typeface="Arial" pitchFamily="34" charset="0"/>
              </a:rPr>
              <a:t>125	23	165	consum</a:t>
            </a:r>
          </a:p>
          <a:p>
            <a:pPr algn="l"/>
            <a:r>
              <a:rPr lang="en-US" altLang="en-US" sz="1200" b="1">
                <a:solidFill>
                  <a:srgbClr val="000000"/>
                </a:solidFill>
                <a:latin typeface="Arial" pitchFamily="34" charset="0"/>
              </a:rPr>
              <a:t>…	…	…	…</a:t>
            </a:r>
          </a:p>
          <a:p>
            <a:pPr algn="l"/>
            <a:r>
              <a:rPr lang="en-US" altLang="en-US" sz="1200" b="1">
                <a:solidFill>
                  <a:srgbClr val="000000"/>
                </a:solidFill>
                <a:latin typeface="Arial" pitchFamily="34" charset="0"/>
              </a:rPr>
              <a:t>439	7	45	psychologi</a:t>
            </a:r>
          </a:p>
          <a:p>
            <a:pPr algn="l"/>
            <a:r>
              <a:rPr lang="en-US" altLang="en-US" sz="1200" b="1">
                <a:solidFill>
                  <a:srgbClr val="000000"/>
                </a:solidFill>
                <a:latin typeface="Arial" pitchFamily="34" charset="0"/>
              </a:rPr>
              <a:t>440	14	78	public</a:t>
            </a:r>
          </a:p>
          <a:p>
            <a:pPr algn="l"/>
            <a:r>
              <a:rPr lang="en-US" altLang="en-US" sz="1200" b="1">
                <a:solidFill>
                  <a:srgbClr val="000000"/>
                </a:solidFill>
                <a:latin typeface="Arial" pitchFamily="34" charset="0"/>
              </a:rPr>
              <a:t>441	11	61	publish</a:t>
            </a:r>
          </a:p>
          <a:p>
            <a:pPr algn="l"/>
            <a:r>
              <a:rPr lang="en-US" altLang="en-US" sz="1200" b="1">
                <a:solidFill>
                  <a:srgbClr val="000000"/>
                </a:solidFill>
                <a:latin typeface="Arial" pitchFamily="34" charset="0"/>
              </a:rPr>
              <a:t>…	…	…	…</a:t>
            </a:r>
          </a:p>
          <a:p>
            <a:pPr algn="l"/>
            <a:r>
              <a:rPr lang="en-US" altLang="en-US" sz="1200" b="1">
                <a:solidFill>
                  <a:srgbClr val="000000"/>
                </a:solidFill>
                <a:latin typeface="Arial" pitchFamily="34" charset="0"/>
              </a:rPr>
              <a:t>549	1	6	vision</a:t>
            </a:r>
          </a:p>
          <a:p>
            <a:pPr algn="l"/>
            <a:r>
              <a:rPr lang="en-US" altLang="en-US" sz="1200" b="1">
                <a:solidFill>
                  <a:srgbClr val="000000"/>
                </a:solidFill>
                <a:latin typeface="Arial" pitchFamily="34" charset="0"/>
              </a:rPr>
              <a:t>550	3	8	volunt</a:t>
            </a:r>
          </a:p>
          <a:p>
            <a:pPr algn="l"/>
            <a:r>
              <a:rPr lang="en-US" altLang="en-US" sz="1200" b="1">
                <a:solidFill>
                  <a:srgbClr val="000000"/>
                </a:solidFill>
                <a:latin typeface="Arial" pitchFamily="34" charset="0"/>
              </a:rPr>
              <a:t>551	1	9	vot</a:t>
            </a:r>
          </a:p>
          <a:p>
            <a:pPr algn="l"/>
            <a:r>
              <a:rPr lang="en-US" altLang="en-US" sz="1200" b="1">
                <a:solidFill>
                  <a:srgbClr val="000000"/>
                </a:solidFill>
                <a:latin typeface="Arial" pitchFamily="34" charset="0"/>
              </a:rPr>
              <a:t>552	4	23	vote</a:t>
            </a:r>
          </a:p>
          <a:p>
            <a:pPr algn="l"/>
            <a:r>
              <a:rPr lang="en-US" altLang="en-US" sz="1200" b="1">
                <a:solidFill>
                  <a:srgbClr val="000000"/>
                </a:solidFill>
                <a:latin typeface="Arial" pitchFamily="34" charset="0"/>
              </a:rPr>
              <a:t>553	3	17	web</a:t>
            </a:r>
          </a:p>
          <a:p>
            <a:pPr algn="l"/>
            <a:r>
              <a:rPr lang="en-US" altLang="en-US" sz="1200" b="1">
                <a:solidFill>
                  <a:srgbClr val="000000"/>
                </a:solidFill>
                <a:latin typeface="Arial" pitchFamily="34" charset="0"/>
              </a:rPr>
              <a:t>…	…	…	…</a:t>
            </a:r>
          </a:p>
        </p:txBody>
      </p:sp>
    </p:spTree>
  </p:cSld>
  <p:clrMapOvr>
    <a:masterClrMapping/>
  </p:clrMapOvr>
  <p:transition>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C2A75D27-4E6C-4905-B208-21115C08723D}" type="slidenum">
              <a:rPr lang="en-US" altLang="en-US" sz="1200">
                <a:solidFill>
                  <a:schemeClr val="accent2"/>
                </a:solidFill>
              </a:rPr>
              <a:pPr/>
              <a:t>44</a:t>
            </a:fld>
            <a:endParaRPr lang="en-US" altLang="en-US" sz="1400" b="0"/>
          </a:p>
        </p:txBody>
      </p:sp>
      <p:sp>
        <p:nvSpPr>
          <p:cNvPr id="16388" name="Rectangle 1026"/>
          <p:cNvSpPr>
            <a:spLocks noGrp="1" noChangeArrowheads="1"/>
          </p:cNvSpPr>
          <p:nvPr>
            <p:ph type="title"/>
          </p:nvPr>
        </p:nvSpPr>
        <p:spPr>
          <a:xfrm>
            <a:off x="457200" y="190500"/>
            <a:ext cx="8229600" cy="609600"/>
          </a:xfrm>
        </p:spPr>
        <p:txBody>
          <a:bodyPr/>
          <a:lstStyle/>
          <a:p>
            <a:r>
              <a:rPr lang="en-US" altLang="en-US" sz="3200" smtClean="0"/>
              <a:t>How Content Profiles Are Generated</a:t>
            </a:r>
          </a:p>
        </p:txBody>
      </p:sp>
      <p:sp>
        <p:nvSpPr>
          <p:cNvPr id="16389" name="Text Box 1027"/>
          <p:cNvSpPr txBox="1">
            <a:spLocks noChangeArrowheads="1"/>
          </p:cNvSpPr>
          <p:nvPr/>
        </p:nvSpPr>
        <p:spPr bwMode="auto">
          <a:xfrm>
            <a:off x="936625" y="887413"/>
            <a:ext cx="702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600" b="1"/>
              <a:t>3. Construct a document-word matrix with normalized tf-idf weights</a:t>
            </a:r>
          </a:p>
        </p:txBody>
      </p:sp>
      <p:graphicFrame>
        <p:nvGraphicFramePr>
          <p:cNvPr id="16386" name="Object 1028"/>
          <p:cNvGraphicFramePr>
            <a:graphicFrameLocks noChangeAspect="1"/>
          </p:cNvGraphicFramePr>
          <p:nvPr/>
        </p:nvGraphicFramePr>
        <p:xfrm>
          <a:off x="1555750" y="1357313"/>
          <a:ext cx="5910263" cy="4113212"/>
        </p:xfrm>
        <a:graphic>
          <a:graphicData uri="http://schemas.openxmlformats.org/presentationml/2006/ole">
            <mc:AlternateContent xmlns:mc="http://schemas.openxmlformats.org/markup-compatibility/2006">
              <mc:Choice xmlns:v="urn:schemas-microsoft-com:vml" Requires="v">
                <p:oleObj spid="_x0000_s16398" name="Worksheet" r:id="rId4" imgW="4201066" imgH="2924396" progId="Excel.Sheet.8">
                  <p:embed/>
                </p:oleObj>
              </mc:Choice>
              <mc:Fallback>
                <p:oleObj name="Worksheet" r:id="rId4" imgW="4201066" imgH="2924396" progId="Excel.Sheet.8">
                  <p:embed/>
                  <p:pic>
                    <p:nvPicPr>
                      <p:cNvPr id="0" name="Object 1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0" y="1357313"/>
                        <a:ext cx="5910263" cy="411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0" name="Text Box 1029"/>
          <p:cNvSpPr txBox="1">
            <a:spLocks noChangeArrowheads="1"/>
          </p:cNvSpPr>
          <p:nvPr/>
        </p:nvSpPr>
        <p:spPr bwMode="auto">
          <a:xfrm>
            <a:off x="936625" y="5561013"/>
            <a:ext cx="70215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600" b="1"/>
              <a:t>4. Now we can perform clustering on word (or documents) using one of the </a:t>
            </a:r>
          </a:p>
          <a:p>
            <a:pPr algn="l"/>
            <a:r>
              <a:rPr lang="en-US" altLang="en-US" sz="1600" b="1"/>
              <a:t>techniques described earlier (e.g., k-means clustering on features).</a:t>
            </a:r>
          </a:p>
        </p:txBody>
      </p:sp>
    </p:spTree>
  </p:cSld>
  <p:clrMapOvr>
    <a:masterClrMapping/>
  </p:clrMapOvr>
  <p:transition>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E3D2C127-A7DB-41D4-BBC0-8CC58EFB9C0F}" type="slidenum">
              <a:rPr lang="en-US" altLang="en-US" sz="1200">
                <a:solidFill>
                  <a:schemeClr val="accent2"/>
                </a:solidFill>
              </a:rPr>
              <a:pPr/>
              <a:t>45</a:t>
            </a:fld>
            <a:endParaRPr lang="en-US" altLang="en-US" sz="1400" b="0"/>
          </a:p>
        </p:txBody>
      </p:sp>
      <p:sp>
        <p:nvSpPr>
          <p:cNvPr id="17412" name="Rectangle 1026"/>
          <p:cNvSpPr>
            <a:spLocks noGrp="1" noChangeArrowheads="1"/>
          </p:cNvSpPr>
          <p:nvPr>
            <p:ph type="title"/>
          </p:nvPr>
        </p:nvSpPr>
        <p:spPr>
          <a:xfrm>
            <a:off x="457200" y="190500"/>
            <a:ext cx="8229600" cy="609600"/>
          </a:xfrm>
        </p:spPr>
        <p:txBody>
          <a:bodyPr/>
          <a:lstStyle/>
          <a:p>
            <a:r>
              <a:rPr lang="en-US" altLang="en-US" sz="3200" smtClean="0"/>
              <a:t>How Content Profiles Are Generated</a:t>
            </a:r>
          </a:p>
        </p:txBody>
      </p:sp>
      <p:sp>
        <p:nvSpPr>
          <p:cNvPr id="17413" name="Text Box 1027"/>
          <p:cNvSpPr txBox="1">
            <a:spLocks noChangeArrowheads="1"/>
          </p:cNvSpPr>
          <p:nvPr/>
        </p:nvSpPr>
        <p:spPr bwMode="auto">
          <a:xfrm>
            <a:off x="847725" y="823913"/>
            <a:ext cx="73644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600" b="1"/>
              <a:t>Examples of feature (word) clusters obtained using k-means:</a:t>
            </a:r>
          </a:p>
        </p:txBody>
      </p:sp>
      <p:sp>
        <p:nvSpPr>
          <p:cNvPr id="17414" name="Text Box 1028"/>
          <p:cNvSpPr txBox="1">
            <a:spLocks noChangeArrowheads="1"/>
          </p:cNvSpPr>
          <p:nvPr/>
        </p:nvSpPr>
        <p:spPr bwMode="auto">
          <a:xfrm>
            <a:off x="847725" y="3160713"/>
            <a:ext cx="80629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600" b="1"/>
              <a:t>5. Content profiles are now generated from feature clusters based on centroids of</a:t>
            </a:r>
          </a:p>
          <a:p>
            <a:pPr algn="l"/>
            <a:r>
              <a:rPr lang="en-US" altLang="en-US" sz="1600" b="1"/>
              <a:t>each cluster (similar to usage profiles, but we have words instead of users/sessions).</a:t>
            </a:r>
          </a:p>
        </p:txBody>
      </p:sp>
      <p:sp>
        <p:nvSpPr>
          <p:cNvPr id="17415" name="Rectangle 1029"/>
          <p:cNvSpPr>
            <a:spLocks noChangeArrowheads="1"/>
          </p:cNvSpPr>
          <p:nvPr/>
        </p:nvSpPr>
        <p:spPr bwMode="auto">
          <a:xfrm>
            <a:off x="1524000" y="1271588"/>
            <a:ext cx="1298575" cy="1803400"/>
          </a:xfrm>
          <a:prstGeom prst="rect">
            <a:avLst/>
          </a:prstGeom>
          <a:solidFill>
            <a:srgbClr val="CCECFF"/>
          </a:solidFill>
          <a:ln w="9525">
            <a:solidFill>
              <a:srgbClr val="FF070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400" b="1"/>
              <a:t>CLUSTER 0</a:t>
            </a:r>
          </a:p>
          <a:p>
            <a:pPr algn="l"/>
            <a:r>
              <a:rPr lang="en-US" altLang="en-US" sz="1400" b="1"/>
              <a:t>----------</a:t>
            </a:r>
          </a:p>
          <a:p>
            <a:pPr algn="l"/>
            <a:r>
              <a:rPr lang="en-US" altLang="en-US" sz="1400" b="1"/>
              <a:t>anthropologi</a:t>
            </a:r>
          </a:p>
          <a:p>
            <a:pPr algn="l"/>
            <a:r>
              <a:rPr lang="en-US" altLang="en-US" sz="1400" b="1"/>
              <a:t>anthropologist</a:t>
            </a:r>
          </a:p>
          <a:p>
            <a:pPr algn="l"/>
            <a:r>
              <a:rPr lang="en-US" altLang="en-US" sz="1400" b="1"/>
              <a:t>appropri</a:t>
            </a:r>
          </a:p>
          <a:p>
            <a:pPr algn="l"/>
            <a:r>
              <a:rPr lang="en-US" altLang="en-US" sz="1400" b="1"/>
              <a:t>associ</a:t>
            </a:r>
          </a:p>
          <a:p>
            <a:pPr algn="l"/>
            <a:r>
              <a:rPr lang="en-US" altLang="en-US" sz="1400" b="1"/>
              <a:t>behavior</a:t>
            </a:r>
          </a:p>
          <a:p>
            <a:pPr algn="l"/>
            <a:r>
              <a:rPr lang="en-US" altLang="en-US" sz="1400" b="1"/>
              <a:t>...</a:t>
            </a:r>
          </a:p>
        </p:txBody>
      </p:sp>
      <p:sp>
        <p:nvSpPr>
          <p:cNvPr id="17416" name="Rectangle 1030"/>
          <p:cNvSpPr>
            <a:spLocks noChangeArrowheads="1"/>
          </p:cNvSpPr>
          <p:nvPr/>
        </p:nvSpPr>
        <p:spPr bwMode="auto">
          <a:xfrm>
            <a:off x="3184525" y="1271588"/>
            <a:ext cx="1168400" cy="1803400"/>
          </a:xfrm>
          <a:prstGeom prst="rect">
            <a:avLst/>
          </a:prstGeom>
          <a:solidFill>
            <a:srgbClr val="CCECFF"/>
          </a:solidFill>
          <a:ln w="9525">
            <a:solidFill>
              <a:srgbClr val="FF070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400" b="1"/>
              <a:t>CLUSTER 4</a:t>
            </a:r>
          </a:p>
          <a:p>
            <a:pPr algn="l"/>
            <a:r>
              <a:rPr lang="en-US" altLang="en-US" sz="1400" b="1"/>
              <a:t>----------</a:t>
            </a:r>
          </a:p>
          <a:p>
            <a:pPr algn="l"/>
            <a:r>
              <a:rPr lang="en-US" altLang="en-US" sz="1400" b="1"/>
              <a:t>consum</a:t>
            </a:r>
          </a:p>
          <a:p>
            <a:pPr algn="l"/>
            <a:r>
              <a:rPr lang="en-US" altLang="en-US" sz="1400" b="1"/>
              <a:t>issu</a:t>
            </a:r>
          </a:p>
          <a:p>
            <a:pPr algn="l"/>
            <a:r>
              <a:rPr lang="en-US" altLang="en-US" sz="1400" b="1"/>
              <a:t>journal</a:t>
            </a:r>
          </a:p>
          <a:p>
            <a:pPr algn="l"/>
            <a:r>
              <a:rPr lang="en-US" altLang="en-US" sz="1400" b="1"/>
              <a:t>market</a:t>
            </a:r>
          </a:p>
          <a:p>
            <a:pPr algn="l"/>
            <a:r>
              <a:rPr lang="en-US" altLang="en-US" sz="1400" b="1"/>
              <a:t>psychologi</a:t>
            </a:r>
          </a:p>
          <a:p>
            <a:pPr algn="l"/>
            <a:r>
              <a:rPr lang="en-US" altLang="en-US" sz="1400" b="1"/>
              <a:t>special</a:t>
            </a:r>
          </a:p>
        </p:txBody>
      </p:sp>
      <p:sp>
        <p:nvSpPr>
          <p:cNvPr id="17417" name="Rectangle 1031"/>
          <p:cNvSpPr>
            <a:spLocks noChangeArrowheads="1"/>
          </p:cNvSpPr>
          <p:nvPr/>
        </p:nvSpPr>
        <p:spPr bwMode="auto">
          <a:xfrm>
            <a:off x="4716463" y="1271588"/>
            <a:ext cx="1257300" cy="1590675"/>
          </a:xfrm>
          <a:prstGeom prst="rect">
            <a:avLst/>
          </a:prstGeom>
          <a:solidFill>
            <a:srgbClr val="CCECFF"/>
          </a:solidFill>
          <a:ln w="9525">
            <a:solidFill>
              <a:srgbClr val="FF070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400" b="1"/>
              <a:t>CLUSTER 10</a:t>
            </a:r>
          </a:p>
          <a:p>
            <a:pPr algn="l"/>
            <a:r>
              <a:rPr lang="en-US" altLang="en-US" sz="1400" b="1"/>
              <a:t>----------</a:t>
            </a:r>
          </a:p>
          <a:p>
            <a:pPr algn="l"/>
            <a:r>
              <a:rPr lang="en-US" altLang="en-US" sz="1400" b="1"/>
              <a:t>ballot</a:t>
            </a:r>
          </a:p>
          <a:p>
            <a:pPr algn="l"/>
            <a:r>
              <a:rPr lang="en-US" altLang="en-US" sz="1400" b="1"/>
              <a:t>result</a:t>
            </a:r>
          </a:p>
          <a:p>
            <a:pPr algn="l"/>
            <a:r>
              <a:rPr lang="en-US" altLang="en-US" sz="1400" b="1"/>
              <a:t>vot</a:t>
            </a:r>
          </a:p>
          <a:p>
            <a:pPr algn="l"/>
            <a:r>
              <a:rPr lang="en-US" altLang="en-US" sz="1400" b="1"/>
              <a:t>vote</a:t>
            </a:r>
          </a:p>
          <a:p>
            <a:pPr algn="l"/>
            <a:r>
              <a:rPr lang="en-US" altLang="en-US" sz="1400" b="1"/>
              <a:t>...</a:t>
            </a:r>
          </a:p>
        </p:txBody>
      </p:sp>
      <p:sp>
        <p:nvSpPr>
          <p:cNvPr id="17418" name="Rectangle 1032"/>
          <p:cNvSpPr>
            <a:spLocks noChangeArrowheads="1"/>
          </p:cNvSpPr>
          <p:nvPr/>
        </p:nvSpPr>
        <p:spPr bwMode="auto">
          <a:xfrm>
            <a:off x="6337300" y="1271588"/>
            <a:ext cx="1257300" cy="1590675"/>
          </a:xfrm>
          <a:prstGeom prst="rect">
            <a:avLst/>
          </a:prstGeom>
          <a:solidFill>
            <a:srgbClr val="CCECFF"/>
          </a:solidFill>
          <a:ln w="9525">
            <a:solidFill>
              <a:srgbClr val="FF070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400" b="1"/>
              <a:t>CLUSTER 11</a:t>
            </a:r>
          </a:p>
          <a:p>
            <a:pPr algn="l"/>
            <a:r>
              <a:rPr lang="en-US" altLang="en-US" sz="1400" b="1"/>
              <a:t>----------</a:t>
            </a:r>
          </a:p>
          <a:p>
            <a:pPr algn="l"/>
            <a:r>
              <a:rPr lang="en-US" altLang="en-US" sz="1400" b="1"/>
              <a:t>advisori</a:t>
            </a:r>
          </a:p>
          <a:p>
            <a:pPr algn="l"/>
            <a:r>
              <a:rPr lang="en-US" altLang="en-US" sz="1400" b="1"/>
              <a:t>appoint</a:t>
            </a:r>
          </a:p>
          <a:p>
            <a:pPr algn="l"/>
            <a:r>
              <a:rPr lang="en-US" altLang="en-US" sz="1400" b="1"/>
              <a:t>committe</a:t>
            </a:r>
          </a:p>
          <a:p>
            <a:pPr algn="l"/>
            <a:r>
              <a:rPr lang="en-US" altLang="en-US" sz="1400" b="1"/>
              <a:t>council</a:t>
            </a:r>
          </a:p>
          <a:p>
            <a:pPr algn="l"/>
            <a:r>
              <a:rPr lang="en-US" altLang="en-US" sz="1400" b="1"/>
              <a:t>...</a:t>
            </a:r>
          </a:p>
        </p:txBody>
      </p:sp>
      <p:graphicFrame>
        <p:nvGraphicFramePr>
          <p:cNvPr id="547849" name="Object 1033"/>
          <p:cNvGraphicFramePr>
            <a:graphicFrameLocks noChangeAspect="1"/>
          </p:cNvGraphicFramePr>
          <p:nvPr/>
        </p:nvGraphicFramePr>
        <p:xfrm>
          <a:off x="833438" y="3879850"/>
          <a:ext cx="7532687" cy="2497138"/>
        </p:xfrm>
        <a:graphic>
          <a:graphicData uri="http://schemas.openxmlformats.org/presentationml/2006/ole">
            <mc:AlternateContent xmlns:mc="http://schemas.openxmlformats.org/markup-compatibility/2006">
              <mc:Choice xmlns:v="urn:schemas-microsoft-com:vml" Requires="v">
                <p:oleObj spid="_x0000_s17426" name="Document" r:id="rId4" imgW="5630040" imgH="1898640" progId="Word.Document.8">
                  <p:embed/>
                </p:oleObj>
              </mc:Choice>
              <mc:Fallback>
                <p:oleObj name="Document" r:id="rId4" imgW="5630040" imgH="1898640" progId="Word.Document.8">
                  <p:embed/>
                  <p:pic>
                    <p:nvPicPr>
                      <p:cNvPr id="0" name="Object 1033"/>
                      <p:cNvPicPr>
                        <a:picLocks noChangeAspect="1" noChangeArrowheads="1"/>
                      </p:cNvPicPr>
                      <p:nvPr/>
                    </p:nvPicPr>
                    <p:blipFill>
                      <a:blip r:embed="rId5">
                        <a:extLst>
                          <a:ext uri="{28A0092B-C50C-407E-A947-70E740481C1C}">
                            <a14:useLocalDpi xmlns:a14="http://schemas.microsoft.com/office/drawing/2010/main" val="0"/>
                          </a:ext>
                        </a:extLst>
                      </a:blip>
                      <a:srcRect l="2148" r="2148" b="5916"/>
                      <a:stretch>
                        <a:fillRect/>
                      </a:stretch>
                    </p:blipFill>
                    <p:spPr bwMode="auto">
                      <a:xfrm>
                        <a:off x="833438" y="3879850"/>
                        <a:ext cx="7532687" cy="24971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47849"/>
                                        </p:tgtEl>
                                        <p:attrNameLst>
                                          <p:attrName>style.visibility</p:attrName>
                                        </p:attrNameLst>
                                      </p:cBhvr>
                                      <p:to>
                                        <p:strVal val="visible"/>
                                      </p:to>
                                    </p:set>
                                    <p:anim calcmode="lin" valueType="num">
                                      <p:cBhvr additive="base">
                                        <p:cTn id="7" dur="500" fill="hold"/>
                                        <p:tgtEl>
                                          <p:spTgt spid="547849"/>
                                        </p:tgtEl>
                                        <p:attrNameLst>
                                          <p:attrName>ppt_x</p:attrName>
                                        </p:attrNameLst>
                                      </p:cBhvr>
                                      <p:tavLst>
                                        <p:tav tm="0">
                                          <p:val>
                                            <p:strVal val="#ppt_x"/>
                                          </p:val>
                                        </p:tav>
                                        <p:tav tm="100000">
                                          <p:val>
                                            <p:strVal val="#ppt_x"/>
                                          </p:val>
                                        </p:tav>
                                      </p:tavLst>
                                    </p:anim>
                                    <p:anim calcmode="lin" valueType="num">
                                      <p:cBhvr additive="base">
                                        <p:cTn id="8" dur="500" fill="hold"/>
                                        <p:tgtEl>
                                          <p:spTgt spid="5478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0"/>
          </p:nvPr>
        </p:nvSpPr>
        <p:spPr>
          <a:noFill/>
        </p:spPr>
        <p:txBody>
          <a:bodyPr/>
          <a:lstStyle/>
          <a:p>
            <a:fld id="{1759603C-A87A-4554-9DAB-7E2BA7A03FCD}" type="slidenum">
              <a:rPr lang="en-US"/>
              <a:pPr/>
              <a:t>46</a:t>
            </a:fld>
            <a:endParaRPr lang="en-US" sz="1400" b="0">
              <a:solidFill>
                <a:schemeClr val="tx1"/>
              </a:solidFill>
            </a:endParaRPr>
          </a:p>
        </p:txBody>
      </p:sp>
      <p:sp>
        <p:nvSpPr>
          <p:cNvPr id="52227" name="Rectangle 2"/>
          <p:cNvSpPr>
            <a:spLocks noGrp="1" noChangeArrowheads="1"/>
          </p:cNvSpPr>
          <p:nvPr>
            <p:ph type="title"/>
          </p:nvPr>
        </p:nvSpPr>
        <p:spPr>
          <a:xfrm>
            <a:off x="292100" y="215900"/>
            <a:ext cx="8597900" cy="609600"/>
          </a:xfrm>
        </p:spPr>
        <p:txBody>
          <a:bodyPr/>
          <a:lstStyle/>
          <a:p>
            <a:r>
              <a:rPr lang="en-US" dirty="0" smtClean="0"/>
              <a:t>Content Enhanced User Transactions</a:t>
            </a:r>
          </a:p>
        </p:txBody>
      </p:sp>
      <p:sp>
        <p:nvSpPr>
          <p:cNvPr id="548867" name="Rectangle 3"/>
          <p:cNvSpPr>
            <a:spLocks noGrp="1" noChangeArrowheads="1"/>
          </p:cNvSpPr>
          <p:nvPr>
            <p:ph type="body" idx="1"/>
          </p:nvPr>
        </p:nvSpPr>
        <p:spPr>
          <a:xfrm>
            <a:off x="419100" y="914400"/>
            <a:ext cx="8229600" cy="5245100"/>
          </a:xfrm>
        </p:spPr>
        <p:txBody>
          <a:bodyPr/>
          <a:lstStyle/>
          <a:p>
            <a:r>
              <a:rPr lang="en-US" dirty="0" smtClean="0"/>
              <a:t>Essentially combines usage and content profiling techniques discussed earlier</a:t>
            </a:r>
          </a:p>
          <a:p>
            <a:endParaRPr lang="en-US" sz="800" dirty="0" smtClean="0"/>
          </a:p>
          <a:p>
            <a:r>
              <a:rPr lang="en-US" dirty="0" smtClean="0"/>
              <a:t>Basic Idea:</a:t>
            </a:r>
          </a:p>
          <a:p>
            <a:pPr lvl="1"/>
            <a:r>
              <a:rPr lang="en-US" dirty="0" smtClean="0"/>
              <a:t>for each user/session, extract important features of the selected documents/items</a:t>
            </a:r>
          </a:p>
          <a:p>
            <a:pPr lvl="1"/>
            <a:r>
              <a:rPr lang="en-US" dirty="0" smtClean="0"/>
              <a:t>based on the global dictionary create a user-feature matrix</a:t>
            </a:r>
          </a:p>
          <a:p>
            <a:pPr lvl="1"/>
            <a:r>
              <a:rPr lang="en-US" dirty="0" smtClean="0"/>
              <a:t>each row is a feature vector representing significant terms associated with documents/items selected by the user in a given session</a:t>
            </a:r>
          </a:p>
          <a:p>
            <a:pPr lvl="1"/>
            <a:r>
              <a:rPr lang="en-US" dirty="0" smtClean="0"/>
              <a:t>weight can be determined as before (e.g., using tf.idf measure)</a:t>
            </a:r>
          </a:p>
          <a:p>
            <a:pPr lvl="1"/>
            <a:endParaRPr lang="en-US" sz="800" dirty="0" smtClean="0"/>
          </a:p>
          <a:p>
            <a:pPr lvl="1"/>
            <a:endParaRPr lang="en-US" sz="600" dirty="0" smtClean="0"/>
          </a:p>
          <a:p>
            <a:r>
              <a:rPr lang="en-US" dirty="0" smtClean="0"/>
              <a:t>Applications:</a:t>
            </a:r>
          </a:p>
          <a:p>
            <a:pPr lvl="1"/>
            <a:r>
              <a:rPr lang="en-US" dirty="0" smtClean="0"/>
              <a:t>Can analyze user behavior at a more granular level of concepts or keywords associated with item purchased, pages visited, etc.</a:t>
            </a:r>
          </a:p>
          <a:p>
            <a:pPr lvl="1"/>
            <a:r>
              <a:rPr lang="en-US" dirty="0" smtClean="0"/>
              <a:t>Can create user segments based on their common underlying interests</a:t>
            </a:r>
          </a:p>
          <a:p>
            <a:pPr lvl="1"/>
            <a:r>
              <a:rPr lang="en-US" dirty="0" smtClean="0"/>
              <a:t>Help explain emerging patterns in user behavior data</a:t>
            </a:r>
          </a:p>
        </p:txBody>
      </p:sp>
    </p:spTree>
    <p:extLst>
      <p:ext uri="{BB962C8B-B14F-4D97-AF65-F5344CB8AC3E}">
        <p14:creationId xmlns:p14="http://schemas.microsoft.com/office/powerpoint/2010/main" val="1539505636"/>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8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488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4886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4886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4886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4886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48867">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548867">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548867">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54886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67"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p:cNvSpPr>
            <a:spLocks noGrp="1"/>
          </p:cNvSpPr>
          <p:nvPr>
            <p:ph type="sldNum" sz="quarter" idx="10"/>
          </p:nvPr>
        </p:nvSpPr>
        <p:spPr>
          <a:noFill/>
        </p:spPr>
        <p:txBody>
          <a:bodyPr/>
          <a:lstStyle/>
          <a:p>
            <a:fld id="{EC7A5424-0E70-4392-8B04-03385871AD84}" type="slidenum">
              <a:rPr lang="en-US"/>
              <a:pPr/>
              <a:t>47</a:t>
            </a:fld>
            <a:endParaRPr lang="en-US" sz="1400" b="0">
              <a:solidFill>
                <a:schemeClr val="tx1"/>
              </a:solidFill>
            </a:endParaRPr>
          </a:p>
        </p:txBody>
      </p:sp>
      <p:graphicFrame>
        <p:nvGraphicFramePr>
          <p:cNvPr id="617599" name="Group 1151"/>
          <p:cNvGraphicFramePr>
            <a:graphicFrameLocks noGrp="1"/>
          </p:cNvGraphicFramePr>
          <p:nvPr>
            <p:ph sz="half" idx="1"/>
          </p:nvPr>
        </p:nvGraphicFramePr>
        <p:xfrm>
          <a:off x="279400" y="482600"/>
          <a:ext cx="4300538" cy="2133600"/>
        </p:xfrm>
        <a:graphic>
          <a:graphicData uri="http://schemas.openxmlformats.org/drawingml/2006/table">
            <a:tbl>
              <a:tblPr/>
              <a:tblGrid>
                <a:gridCol w="627063"/>
                <a:gridCol w="736600"/>
                <a:gridCol w="736600"/>
                <a:gridCol w="736600"/>
                <a:gridCol w="736600"/>
                <a:gridCol w="727075"/>
              </a:tblGrid>
              <a:tr h="2159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arlett" pitchFamily="2" charset="2"/>
                        <a:buNone/>
                        <a:tabLst/>
                      </a:pPr>
                      <a:endParaRPr kumimoji="0" lang="en-US" sz="1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1" i="0" u="none" strike="noStrike" cap="none" normalizeH="0" baseline="0" smtClean="0">
                          <a:ln>
                            <a:noFill/>
                          </a:ln>
                          <a:solidFill>
                            <a:schemeClr val="tx1"/>
                          </a:solidFill>
                          <a:effectLst/>
                          <a:latin typeface="Times" charset="0"/>
                          <a:cs typeface="Times New Roman" pitchFamily="18" charset="0"/>
                        </a:rPr>
                        <a:t>A.html</a:t>
                      </a:r>
                      <a:endParaRPr kumimoji="0" lang="en-US" sz="1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1" i="0" u="none" strike="noStrike" cap="none" normalizeH="0" baseline="0" smtClean="0">
                          <a:ln>
                            <a:noFill/>
                          </a:ln>
                          <a:solidFill>
                            <a:schemeClr val="tx1"/>
                          </a:solidFill>
                          <a:effectLst/>
                          <a:latin typeface="Times" charset="0"/>
                          <a:cs typeface="Times New Roman" pitchFamily="18" charset="0"/>
                        </a:rPr>
                        <a:t>B.html</a:t>
                      </a:r>
                      <a:endParaRPr kumimoji="0" lang="en-US" sz="1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1" i="0" u="none" strike="noStrike" cap="none" normalizeH="0" baseline="0" smtClean="0">
                          <a:ln>
                            <a:noFill/>
                          </a:ln>
                          <a:solidFill>
                            <a:schemeClr val="tx1"/>
                          </a:solidFill>
                          <a:effectLst/>
                          <a:latin typeface="Times" charset="0"/>
                          <a:cs typeface="Times New Roman" pitchFamily="18" charset="0"/>
                        </a:rPr>
                        <a:t>C.html</a:t>
                      </a:r>
                      <a:endParaRPr kumimoji="0" lang="en-US" sz="1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1" i="0" u="none" strike="noStrike" cap="none" normalizeH="0" baseline="0" smtClean="0">
                          <a:ln>
                            <a:noFill/>
                          </a:ln>
                          <a:solidFill>
                            <a:schemeClr val="tx1"/>
                          </a:solidFill>
                          <a:effectLst/>
                          <a:latin typeface="Times" charset="0"/>
                          <a:cs typeface="Times New Roman" pitchFamily="18" charset="0"/>
                        </a:rPr>
                        <a:t>D.html</a:t>
                      </a:r>
                      <a:endParaRPr kumimoji="0" lang="en-US" sz="1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1" i="0" u="none" strike="noStrike" cap="none" normalizeH="0" baseline="0" smtClean="0">
                          <a:ln>
                            <a:noFill/>
                          </a:ln>
                          <a:solidFill>
                            <a:schemeClr val="tx1"/>
                          </a:solidFill>
                          <a:effectLst/>
                          <a:latin typeface="Times" charset="0"/>
                          <a:cs typeface="Times New Roman" pitchFamily="18" charset="0"/>
                        </a:rPr>
                        <a:t>E.html</a:t>
                      </a:r>
                      <a:endParaRPr kumimoji="0" lang="en-US" sz="1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r>
              <a:tr h="180975">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user1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180975">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user2</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180975">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user3</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180975">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user4</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180975">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user5</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180975">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user6</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17606" name="Group 1158"/>
          <p:cNvGraphicFramePr>
            <a:graphicFrameLocks noGrp="1"/>
          </p:cNvGraphicFramePr>
          <p:nvPr>
            <p:ph sz="half" idx="2"/>
          </p:nvPr>
        </p:nvGraphicFramePr>
        <p:xfrm>
          <a:off x="3568700" y="2921000"/>
          <a:ext cx="4783138" cy="3352800"/>
        </p:xfrm>
        <a:graphic>
          <a:graphicData uri="http://schemas.openxmlformats.org/drawingml/2006/table">
            <a:tbl>
              <a:tblPr/>
              <a:tblGrid>
                <a:gridCol w="1109663"/>
                <a:gridCol w="736600"/>
                <a:gridCol w="736600"/>
                <a:gridCol w="736600"/>
                <a:gridCol w="736600"/>
                <a:gridCol w="727075"/>
              </a:tblGrid>
              <a:tr h="18097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arlett" pitchFamily="2" charset="2"/>
                        <a:buNone/>
                        <a:tabLst/>
                      </a:pPr>
                      <a:endParaRPr kumimoji="0" lang="en-US" sz="1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1" i="0" u="none" strike="noStrike" cap="none" normalizeH="0" baseline="0" smtClean="0">
                          <a:ln>
                            <a:noFill/>
                          </a:ln>
                          <a:solidFill>
                            <a:schemeClr val="tx1"/>
                          </a:solidFill>
                          <a:effectLst/>
                          <a:latin typeface="Times" charset="0"/>
                          <a:cs typeface="Times New Roman" pitchFamily="18" charset="0"/>
                        </a:rPr>
                        <a:t>A.html</a:t>
                      </a:r>
                      <a:endParaRPr kumimoji="0" lang="en-US" sz="1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1" i="0" u="none" strike="noStrike" cap="none" normalizeH="0" baseline="0" smtClean="0">
                          <a:ln>
                            <a:noFill/>
                          </a:ln>
                          <a:solidFill>
                            <a:schemeClr val="tx1"/>
                          </a:solidFill>
                          <a:effectLst/>
                          <a:latin typeface="Times" charset="0"/>
                          <a:cs typeface="Times New Roman" pitchFamily="18" charset="0"/>
                        </a:rPr>
                        <a:t>B.html</a:t>
                      </a:r>
                      <a:endParaRPr kumimoji="0" lang="en-US" sz="1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1" i="0" u="none" strike="noStrike" cap="none" normalizeH="0" baseline="0" smtClean="0">
                          <a:ln>
                            <a:noFill/>
                          </a:ln>
                          <a:solidFill>
                            <a:schemeClr val="tx1"/>
                          </a:solidFill>
                          <a:effectLst/>
                          <a:latin typeface="Times" charset="0"/>
                          <a:cs typeface="Times New Roman" pitchFamily="18" charset="0"/>
                        </a:rPr>
                        <a:t>C.html</a:t>
                      </a:r>
                      <a:endParaRPr kumimoji="0" lang="en-US" sz="1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1" i="0" u="none" strike="noStrike" cap="none" normalizeH="0" baseline="0" smtClean="0">
                          <a:ln>
                            <a:noFill/>
                          </a:ln>
                          <a:solidFill>
                            <a:schemeClr val="tx1"/>
                          </a:solidFill>
                          <a:effectLst/>
                          <a:latin typeface="Times" charset="0"/>
                          <a:cs typeface="Times New Roman" pitchFamily="18" charset="0"/>
                        </a:rPr>
                        <a:t>D.html</a:t>
                      </a:r>
                      <a:endParaRPr kumimoji="0" lang="en-US" sz="1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1" i="0" u="none" strike="noStrike" cap="none" normalizeH="0" baseline="0" smtClean="0">
                          <a:ln>
                            <a:noFill/>
                          </a:ln>
                          <a:solidFill>
                            <a:schemeClr val="tx1"/>
                          </a:solidFill>
                          <a:effectLst/>
                          <a:latin typeface="Times" charset="0"/>
                          <a:cs typeface="Times New Roman" pitchFamily="18" charset="0"/>
                        </a:rPr>
                        <a:t>E.html</a:t>
                      </a:r>
                      <a:endParaRPr kumimoji="0" lang="en-US" sz="1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r>
              <a:tr h="180975">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web</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180975">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data</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Lst>
                      </a:pPr>
                      <a:r>
                        <a:rPr kumimoji="0" lang="en-US" sz="1400" b="0" i="0" u="none" strike="noStrike" cap="none" normalizeH="0" baseline="0" smtClean="0">
                          <a:ln>
                            <a:noFill/>
                          </a:ln>
                          <a:solidFill>
                            <a:schemeClr val="tx1"/>
                          </a:solidFill>
                          <a:effectLst/>
                          <a:latin typeface="Times"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180975">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mining</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180975">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business</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180975">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intelligence</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180975">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marketing</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180975">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ecommerce</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180975">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search</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180975">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information</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180975">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retrieval</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chemeClr val="tx1"/>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3395" name="Text Box 1159"/>
          <p:cNvSpPr txBox="1">
            <a:spLocks noChangeArrowheads="1"/>
          </p:cNvSpPr>
          <p:nvPr/>
        </p:nvSpPr>
        <p:spPr bwMode="auto">
          <a:xfrm>
            <a:off x="5373688" y="1235075"/>
            <a:ext cx="3527425" cy="476250"/>
          </a:xfrm>
          <a:prstGeom prst="rect">
            <a:avLst/>
          </a:prstGeom>
          <a:noFill/>
          <a:ln w="19050">
            <a:solidFill>
              <a:srgbClr val="CC0500"/>
            </a:solidFill>
            <a:miter lim="800000"/>
            <a:headEnd/>
            <a:tailEnd/>
          </a:ln>
        </p:spPr>
        <p:txBody>
          <a:bodyPr wrap="none">
            <a:spAutoFit/>
          </a:bodyPr>
          <a:lstStyle/>
          <a:p>
            <a:r>
              <a:rPr lang="en-US"/>
              <a:t>User transaction matrix </a:t>
            </a:r>
            <a:r>
              <a:rPr lang="en-US" i="1"/>
              <a:t>UT</a:t>
            </a:r>
          </a:p>
        </p:txBody>
      </p:sp>
      <p:sp>
        <p:nvSpPr>
          <p:cNvPr id="53396" name="Line 1161"/>
          <p:cNvSpPr>
            <a:spLocks noChangeShapeType="1"/>
          </p:cNvSpPr>
          <p:nvPr/>
        </p:nvSpPr>
        <p:spPr bwMode="auto">
          <a:xfrm flipH="1">
            <a:off x="4660900" y="1460500"/>
            <a:ext cx="635000" cy="0"/>
          </a:xfrm>
          <a:prstGeom prst="line">
            <a:avLst/>
          </a:prstGeom>
          <a:noFill/>
          <a:ln w="38100">
            <a:solidFill>
              <a:srgbClr val="008080"/>
            </a:solidFill>
            <a:round/>
            <a:headEnd/>
            <a:tailEnd type="triangle" w="med" len="med"/>
          </a:ln>
        </p:spPr>
        <p:txBody>
          <a:bodyPr wrap="none" anchor="ctr"/>
          <a:lstStyle/>
          <a:p>
            <a:endParaRPr lang="en-US"/>
          </a:p>
        </p:txBody>
      </p:sp>
      <p:sp>
        <p:nvSpPr>
          <p:cNvPr id="53397" name="Text Box 1162"/>
          <p:cNvSpPr txBox="1">
            <a:spLocks noChangeArrowheads="1"/>
          </p:cNvSpPr>
          <p:nvPr/>
        </p:nvSpPr>
        <p:spPr bwMode="auto">
          <a:xfrm>
            <a:off x="284163" y="3762375"/>
            <a:ext cx="2489784" cy="830997"/>
          </a:xfrm>
          <a:prstGeom prst="rect">
            <a:avLst/>
          </a:prstGeom>
          <a:noFill/>
          <a:ln w="19050">
            <a:solidFill>
              <a:srgbClr val="CC0500"/>
            </a:solidFill>
            <a:miter lim="800000"/>
            <a:headEnd/>
            <a:tailEnd/>
          </a:ln>
        </p:spPr>
        <p:txBody>
          <a:bodyPr wrap="none">
            <a:spAutoFit/>
          </a:bodyPr>
          <a:lstStyle/>
          <a:p>
            <a:r>
              <a:rPr lang="en-US" dirty="0" smtClean="0"/>
              <a:t>Feature-Document</a:t>
            </a:r>
            <a:endParaRPr lang="en-US" dirty="0"/>
          </a:p>
          <a:p>
            <a:r>
              <a:rPr lang="en-US" dirty="0"/>
              <a:t>Matrix </a:t>
            </a:r>
            <a:r>
              <a:rPr lang="en-US" i="1" dirty="0"/>
              <a:t>FP</a:t>
            </a:r>
          </a:p>
        </p:txBody>
      </p:sp>
      <p:sp>
        <p:nvSpPr>
          <p:cNvPr id="53398" name="Line 1163"/>
          <p:cNvSpPr>
            <a:spLocks noChangeShapeType="1"/>
          </p:cNvSpPr>
          <p:nvPr/>
        </p:nvSpPr>
        <p:spPr bwMode="auto">
          <a:xfrm>
            <a:off x="2821609" y="4251739"/>
            <a:ext cx="673100" cy="0"/>
          </a:xfrm>
          <a:prstGeom prst="line">
            <a:avLst/>
          </a:prstGeom>
          <a:noFill/>
          <a:ln w="38100">
            <a:solidFill>
              <a:srgbClr val="008080"/>
            </a:solidFill>
            <a:round/>
            <a:headEnd/>
            <a:tailEnd type="triangle" w="med" len="med"/>
          </a:ln>
        </p:spPr>
        <p:txBody>
          <a:bodyPr wrap="none" anchor="ctr"/>
          <a:lstStyle/>
          <a:p>
            <a:endParaRPr lang="en-US"/>
          </a:p>
        </p:txBody>
      </p:sp>
    </p:spTree>
    <p:extLst>
      <p:ext uri="{BB962C8B-B14F-4D97-AF65-F5344CB8AC3E}">
        <p14:creationId xmlns:p14="http://schemas.microsoft.com/office/powerpoint/2010/main" val="28149605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0"/>
          </p:nvPr>
        </p:nvSpPr>
        <p:spPr>
          <a:noFill/>
        </p:spPr>
        <p:txBody>
          <a:bodyPr/>
          <a:lstStyle/>
          <a:p>
            <a:fld id="{40776068-E6F2-402F-8ED0-FE46DE29626C}" type="slidenum">
              <a:rPr lang="en-US"/>
              <a:pPr/>
              <a:t>48</a:t>
            </a:fld>
            <a:endParaRPr lang="en-US" sz="1400" b="0">
              <a:solidFill>
                <a:schemeClr val="tx1"/>
              </a:solidFill>
            </a:endParaRPr>
          </a:p>
        </p:txBody>
      </p:sp>
      <p:sp>
        <p:nvSpPr>
          <p:cNvPr id="54275" name="Rectangle 443"/>
          <p:cNvSpPr>
            <a:spLocks noGrp="1" noChangeArrowheads="1"/>
          </p:cNvSpPr>
          <p:nvPr>
            <p:ph type="title"/>
          </p:nvPr>
        </p:nvSpPr>
        <p:spPr/>
        <p:txBody>
          <a:bodyPr/>
          <a:lstStyle/>
          <a:p>
            <a:r>
              <a:rPr lang="en-US" smtClean="0"/>
              <a:t>Content Enhanced Transactions</a:t>
            </a:r>
          </a:p>
        </p:txBody>
      </p:sp>
      <p:graphicFrame>
        <p:nvGraphicFramePr>
          <p:cNvPr id="619518" name="Group 1022"/>
          <p:cNvGraphicFramePr>
            <a:graphicFrameLocks noGrp="1"/>
          </p:cNvGraphicFramePr>
          <p:nvPr>
            <p:ph type="tbl" idx="1"/>
          </p:nvPr>
        </p:nvGraphicFramePr>
        <p:xfrm>
          <a:off x="368300" y="2501900"/>
          <a:ext cx="8223250" cy="2133600"/>
        </p:xfrm>
        <a:graphic>
          <a:graphicData uri="http://schemas.openxmlformats.org/drawingml/2006/table">
            <a:tbl>
              <a:tblPr/>
              <a:tblGrid>
                <a:gridCol w="627063"/>
                <a:gridCol w="509587"/>
                <a:gridCol w="528638"/>
                <a:gridCol w="706437"/>
                <a:gridCol w="782638"/>
                <a:gridCol w="941387"/>
                <a:gridCol w="850900"/>
                <a:gridCol w="977900"/>
                <a:gridCol w="639763"/>
                <a:gridCol w="935037"/>
                <a:gridCol w="723900"/>
              </a:tblGrid>
              <a:tr h="18097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arlett" pitchFamily="2" charset="2"/>
                        <a:buNone/>
                        <a:tabLst/>
                      </a:pPr>
                      <a:endParaRPr kumimoji="0" lang="en-US" sz="1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smtClean="0">
                          <a:ln>
                            <a:noFill/>
                          </a:ln>
                          <a:solidFill>
                            <a:srgbClr val="000000"/>
                          </a:solidFill>
                          <a:effectLst/>
                          <a:latin typeface="Times" charset="0"/>
                          <a:cs typeface="Times New Roman" pitchFamily="18" charset="0"/>
                        </a:rPr>
                        <a:t>web</a:t>
                      </a: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smtClean="0">
                          <a:ln>
                            <a:noFill/>
                          </a:ln>
                          <a:solidFill>
                            <a:srgbClr val="000000"/>
                          </a:solidFill>
                          <a:effectLst/>
                          <a:latin typeface="Times" charset="0"/>
                          <a:cs typeface="Times New Roman" pitchFamily="18" charset="0"/>
                        </a:rPr>
                        <a:t>data</a:t>
                      </a: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smtClean="0">
                          <a:ln>
                            <a:noFill/>
                          </a:ln>
                          <a:solidFill>
                            <a:srgbClr val="000000"/>
                          </a:solidFill>
                          <a:effectLst/>
                          <a:latin typeface="Times" charset="0"/>
                          <a:cs typeface="Times New Roman" pitchFamily="18" charset="0"/>
                        </a:rPr>
                        <a:t>mining</a:t>
                      </a: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smtClean="0">
                          <a:ln>
                            <a:noFill/>
                          </a:ln>
                          <a:solidFill>
                            <a:srgbClr val="000000"/>
                          </a:solidFill>
                          <a:effectLst/>
                          <a:latin typeface="Times" charset="0"/>
                          <a:cs typeface="Times New Roman" pitchFamily="18" charset="0"/>
                        </a:rPr>
                        <a:t>business</a:t>
                      </a: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smtClean="0">
                          <a:ln>
                            <a:noFill/>
                          </a:ln>
                          <a:solidFill>
                            <a:srgbClr val="000000"/>
                          </a:solidFill>
                          <a:effectLst/>
                          <a:latin typeface="Times" charset="0"/>
                          <a:cs typeface="Times New Roman" pitchFamily="18" charset="0"/>
                        </a:rPr>
                        <a:t>intelligence</a:t>
                      </a: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smtClean="0">
                          <a:ln>
                            <a:noFill/>
                          </a:ln>
                          <a:solidFill>
                            <a:srgbClr val="000000"/>
                          </a:solidFill>
                          <a:effectLst/>
                          <a:latin typeface="Times" charset="0"/>
                          <a:cs typeface="Times New Roman" pitchFamily="18" charset="0"/>
                        </a:rPr>
                        <a:t>marketing</a:t>
                      </a: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smtClean="0">
                          <a:ln>
                            <a:noFill/>
                          </a:ln>
                          <a:solidFill>
                            <a:srgbClr val="000000"/>
                          </a:solidFill>
                          <a:effectLst/>
                          <a:latin typeface="Times" charset="0"/>
                          <a:cs typeface="Times New Roman" pitchFamily="18" charset="0"/>
                        </a:rPr>
                        <a:t>ecommerce</a:t>
                      </a: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smtClean="0">
                          <a:ln>
                            <a:noFill/>
                          </a:ln>
                          <a:solidFill>
                            <a:srgbClr val="000000"/>
                          </a:solidFill>
                          <a:effectLst/>
                          <a:latin typeface="Times" charset="0"/>
                          <a:cs typeface="Times New Roman" pitchFamily="18" charset="0"/>
                        </a:rPr>
                        <a:t>search</a:t>
                      </a: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smtClean="0">
                          <a:ln>
                            <a:noFill/>
                          </a:ln>
                          <a:solidFill>
                            <a:srgbClr val="000000"/>
                          </a:solidFill>
                          <a:effectLst/>
                          <a:latin typeface="Times" charset="0"/>
                          <a:cs typeface="Times New Roman" pitchFamily="18" charset="0"/>
                        </a:rPr>
                        <a:t>information</a:t>
                      </a: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smtClean="0">
                          <a:ln>
                            <a:noFill/>
                          </a:ln>
                          <a:solidFill>
                            <a:srgbClr val="000000"/>
                          </a:solidFill>
                          <a:effectLst/>
                          <a:latin typeface="Times" charset="0"/>
                          <a:cs typeface="Times New Roman" pitchFamily="18" charset="0"/>
                        </a:rPr>
                        <a:t>retrieval</a:t>
                      </a: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r>
              <a:tr h="180975">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user1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2</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2</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2</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2</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3</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3</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180975">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user2</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2</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3</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3</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2</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2</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180975">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user3</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2</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3</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3</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2</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2</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2</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203200">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user4</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3</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2</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2</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2</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2</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2</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4</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4</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180975">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user5</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2</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3</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3</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2</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2</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180975">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user6</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3</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2</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2</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2</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2</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2</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4</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smtClean="0">
                          <a:ln>
                            <a:noFill/>
                          </a:ln>
                          <a:solidFill>
                            <a:srgbClr val="000000"/>
                          </a:solidFill>
                          <a:effectLst/>
                          <a:latin typeface="Times" charset="0"/>
                          <a:cs typeface="Times New Roman" pitchFamily="18" charset="0"/>
                        </a:rPr>
                        <a:t>4</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4374" name="Text Box 1023"/>
          <p:cNvSpPr txBox="1">
            <a:spLocks noChangeArrowheads="1"/>
          </p:cNvSpPr>
          <p:nvPr/>
        </p:nvSpPr>
        <p:spPr bwMode="auto">
          <a:xfrm>
            <a:off x="1919288" y="1222375"/>
            <a:ext cx="1793875" cy="841375"/>
          </a:xfrm>
          <a:prstGeom prst="rect">
            <a:avLst/>
          </a:prstGeom>
          <a:noFill/>
          <a:ln w="19050">
            <a:solidFill>
              <a:srgbClr val="CC0500"/>
            </a:solidFill>
            <a:miter lim="800000"/>
            <a:headEnd/>
            <a:tailEnd/>
          </a:ln>
        </p:spPr>
        <p:txBody>
          <a:bodyPr wrap="none">
            <a:spAutoFit/>
          </a:bodyPr>
          <a:lstStyle/>
          <a:p>
            <a:r>
              <a:rPr lang="en-US"/>
              <a:t>User-Feature</a:t>
            </a:r>
          </a:p>
          <a:p>
            <a:r>
              <a:rPr lang="en-US"/>
              <a:t>Matrix </a:t>
            </a:r>
            <a:r>
              <a:rPr lang="en-US" i="1"/>
              <a:t>UF</a:t>
            </a:r>
          </a:p>
        </p:txBody>
      </p:sp>
      <p:sp>
        <p:nvSpPr>
          <p:cNvPr id="54375" name="Line 1024"/>
          <p:cNvSpPr>
            <a:spLocks noChangeShapeType="1"/>
          </p:cNvSpPr>
          <p:nvPr/>
        </p:nvSpPr>
        <p:spPr bwMode="auto">
          <a:xfrm>
            <a:off x="4584700" y="2146300"/>
            <a:ext cx="0" cy="304800"/>
          </a:xfrm>
          <a:prstGeom prst="line">
            <a:avLst/>
          </a:prstGeom>
          <a:noFill/>
          <a:ln w="38100">
            <a:solidFill>
              <a:srgbClr val="008080"/>
            </a:solidFill>
            <a:round/>
            <a:headEnd/>
            <a:tailEnd type="triangle" w="med" len="med"/>
          </a:ln>
        </p:spPr>
        <p:txBody>
          <a:bodyPr wrap="none" anchor="ctr"/>
          <a:lstStyle/>
          <a:p>
            <a:endParaRPr lang="en-US"/>
          </a:p>
        </p:txBody>
      </p:sp>
      <p:sp>
        <p:nvSpPr>
          <p:cNvPr id="54376" name="Text Box 1025"/>
          <p:cNvSpPr txBox="1">
            <a:spLocks noChangeArrowheads="1"/>
          </p:cNvSpPr>
          <p:nvPr/>
        </p:nvSpPr>
        <p:spPr bwMode="auto">
          <a:xfrm>
            <a:off x="3819525" y="1425575"/>
            <a:ext cx="3676650" cy="476250"/>
          </a:xfrm>
          <a:prstGeom prst="rect">
            <a:avLst/>
          </a:prstGeom>
          <a:noFill/>
          <a:ln w="19050">
            <a:solidFill>
              <a:srgbClr val="CC0500"/>
            </a:solidFill>
            <a:miter lim="800000"/>
            <a:headEnd/>
            <a:tailEnd/>
          </a:ln>
        </p:spPr>
        <p:txBody>
          <a:bodyPr>
            <a:spAutoFit/>
          </a:bodyPr>
          <a:lstStyle/>
          <a:p>
            <a:r>
              <a:rPr lang="en-US"/>
              <a:t>Note that:  </a:t>
            </a:r>
            <a:r>
              <a:rPr lang="en-US" i="1"/>
              <a:t>UF</a:t>
            </a:r>
            <a:r>
              <a:rPr lang="en-US"/>
              <a:t> = </a:t>
            </a:r>
            <a:r>
              <a:rPr lang="en-US" i="1"/>
              <a:t>UT</a:t>
            </a:r>
            <a:r>
              <a:rPr lang="en-US"/>
              <a:t> x </a:t>
            </a:r>
            <a:r>
              <a:rPr lang="en-US" i="1"/>
              <a:t>FP</a:t>
            </a:r>
            <a:r>
              <a:rPr lang="en-US" i="1" baseline="30000"/>
              <a:t>T</a:t>
            </a:r>
          </a:p>
        </p:txBody>
      </p:sp>
      <p:sp>
        <p:nvSpPr>
          <p:cNvPr id="54377" name="Rectangle 1026"/>
          <p:cNvSpPr>
            <a:spLocks noChangeArrowheads="1"/>
          </p:cNvSpPr>
          <p:nvPr/>
        </p:nvSpPr>
        <p:spPr bwMode="auto">
          <a:xfrm>
            <a:off x="831850" y="5118100"/>
            <a:ext cx="6927850" cy="660400"/>
          </a:xfrm>
          <a:prstGeom prst="rect">
            <a:avLst/>
          </a:prstGeom>
          <a:noFill/>
          <a:ln w="19050">
            <a:solidFill>
              <a:srgbClr val="CC0500"/>
            </a:solidFill>
            <a:miter lim="800000"/>
            <a:headEnd/>
            <a:tailEnd/>
          </a:ln>
        </p:spPr>
        <p:txBody>
          <a:bodyPr anchor="ctr">
            <a:spAutoFit/>
          </a:bodyPr>
          <a:lstStyle/>
          <a:p>
            <a:pPr algn="just"/>
            <a:r>
              <a:rPr lang="en-US" sz="1800"/>
              <a:t>Example: users 4 and 6 are more interested in concepts related to Web information retrieval, while user 3 is more interested in data mining.</a:t>
            </a:r>
          </a:p>
        </p:txBody>
      </p:sp>
    </p:spTree>
    <p:extLst>
      <p:ext uri="{BB962C8B-B14F-4D97-AF65-F5344CB8AC3E}">
        <p14:creationId xmlns:p14="http://schemas.microsoft.com/office/powerpoint/2010/main" val="13229563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7346" name="Group 87"/>
          <p:cNvGrpSpPr>
            <a:grpSpLocks/>
          </p:cNvGrpSpPr>
          <p:nvPr/>
        </p:nvGrpSpPr>
        <p:grpSpPr bwMode="auto">
          <a:xfrm>
            <a:off x="895350" y="376238"/>
            <a:ext cx="7902575" cy="6303962"/>
            <a:chOff x="638" y="237"/>
            <a:chExt cx="4978" cy="3971"/>
          </a:xfrm>
        </p:grpSpPr>
        <p:grpSp>
          <p:nvGrpSpPr>
            <p:cNvPr id="57347" name="Group 6"/>
            <p:cNvGrpSpPr>
              <a:grpSpLocks/>
            </p:cNvGrpSpPr>
            <p:nvPr/>
          </p:nvGrpSpPr>
          <p:grpSpPr bwMode="auto">
            <a:xfrm>
              <a:off x="1992" y="2892"/>
              <a:ext cx="941" cy="1316"/>
              <a:chOff x="1664" y="2511"/>
              <a:chExt cx="941" cy="1316"/>
            </a:xfrm>
          </p:grpSpPr>
          <p:sp>
            <p:nvSpPr>
              <p:cNvPr id="57406" name="AutoShape 7"/>
              <p:cNvSpPr>
                <a:spLocks noChangeArrowheads="1"/>
              </p:cNvSpPr>
              <p:nvPr/>
            </p:nvSpPr>
            <p:spPr bwMode="auto">
              <a:xfrm>
                <a:off x="1671" y="2511"/>
                <a:ext cx="934" cy="1003"/>
              </a:xfrm>
              <a:prstGeom prst="can">
                <a:avLst>
                  <a:gd name="adj" fmla="val 16486"/>
                </a:avLst>
              </a:prstGeom>
              <a:solidFill>
                <a:srgbClr val="FFCC00"/>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nvGrpSpPr>
              <p:cNvPr id="57407" name="Group 8"/>
              <p:cNvGrpSpPr>
                <a:grpSpLocks/>
              </p:cNvGrpSpPr>
              <p:nvPr/>
            </p:nvGrpSpPr>
            <p:grpSpPr bwMode="auto">
              <a:xfrm>
                <a:off x="1880" y="2826"/>
                <a:ext cx="352" cy="360"/>
                <a:chOff x="1200" y="1632"/>
                <a:chExt cx="576" cy="576"/>
              </a:xfrm>
            </p:grpSpPr>
            <p:sp>
              <p:nvSpPr>
                <p:cNvPr id="57424" name="Rectangle 9"/>
                <p:cNvSpPr>
                  <a:spLocks noChangeArrowheads="1"/>
                </p:cNvSpPr>
                <p:nvPr/>
              </p:nvSpPr>
              <p:spPr bwMode="auto">
                <a:xfrm>
                  <a:off x="1200" y="1632"/>
                  <a:ext cx="576" cy="576"/>
                </a:xfrm>
                <a:prstGeom prst="rect">
                  <a:avLst/>
                </a:prstGeom>
                <a:solidFill>
                  <a:schemeClr val="bg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7425" name="Line 10"/>
                <p:cNvSpPr>
                  <a:spLocks noChangeShapeType="1"/>
                </p:cNvSpPr>
                <p:nvPr/>
              </p:nvSpPr>
              <p:spPr bwMode="auto">
                <a:xfrm>
                  <a:off x="1584" y="1632"/>
                  <a:ext cx="0" cy="57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26" name="Line 11"/>
                <p:cNvSpPr>
                  <a:spLocks noChangeShapeType="1"/>
                </p:cNvSpPr>
                <p:nvPr/>
              </p:nvSpPr>
              <p:spPr bwMode="auto">
                <a:xfrm>
                  <a:off x="1392" y="1632"/>
                  <a:ext cx="0" cy="57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27" name="Line 12"/>
                <p:cNvSpPr>
                  <a:spLocks noChangeShapeType="1"/>
                </p:cNvSpPr>
                <p:nvPr/>
              </p:nvSpPr>
              <p:spPr bwMode="auto">
                <a:xfrm>
                  <a:off x="1200" y="1824"/>
                  <a:ext cx="57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28" name="Line 13"/>
                <p:cNvSpPr>
                  <a:spLocks noChangeShapeType="1"/>
                </p:cNvSpPr>
                <p:nvPr/>
              </p:nvSpPr>
              <p:spPr bwMode="auto">
                <a:xfrm>
                  <a:off x="1200" y="2016"/>
                  <a:ext cx="57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7408" name="Text Box 14"/>
              <p:cNvSpPr txBox="1">
                <a:spLocks noChangeArrowheads="1"/>
              </p:cNvSpPr>
              <p:nvPr/>
            </p:nvSpPr>
            <p:spPr bwMode="auto">
              <a:xfrm>
                <a:off x="1786" y="2648"/>
                <a:ext cx="6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400" b="1" dirty="0"/>
                  <a:t>customers</a:t>
                </a:r>
              </a:p>
            </p:txBody>
          </p:sp>
          <p:grpSp>
            <p:nvGrpSpPr>
              <p:cNvPr id="57409" name="Group 15"/>
              <p:cNvGrpSpPr>
                <a:grpSpLocks/>
              </p:cNvGrpSpPr>
              <p:nvPr/>
            </p:nvGrpSpPr>
            <p:grpSpPr bwMode="auto">
              <a:xfrm>
                <a:off x="2172" y="2993"/>
                <a:ext cx="352" cy="360"/>
                <a:chOff x="1200" y="1632"/>
                <a:chExt cx="576" cy="576"/>
              </a:xfrm>
            </p:grpSpPr>
            <p:sp>
              <p:nvSpPr>
                <p:cNvPr id="57419" name="Rectangle 16"/>
                <p:cNvSpPr>
                  <a:spLocks noChangeArrowheads="1"/>
                </p:cNvSpPr>
                <p:nvPr/>
              </p:nvSpPr>
              <p:spPr bwMode="auto">
                <a:xfrm>
                  <a:off x="1200" y="1632"/>
                  <a:ext cx="576" cy="576"/>
                </a:xfrm>
                <a:prstGeom prst="rect">
                  <a:avLst/>
                </a:prstGeom>
                <a:solidFill>
                  <a:schemeClr val="bg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7420" name="Line 17"/>
                <p:cNvSpPr>
                  <a:spLocks noChangeShapeType="1"/>
                </p:cNvSpPr>
                <p:nvPr/>
              </p:nvSpPr>
              <p:spPr bwMode="auto">
                <a:xfrm>
                  <a:off x="1584" y="1632"/>
                  <a:ext cx="0" cy="57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21" name="Line 18"/>
                <p:cNvSpPr>
                  <a:spLocks noChangeShapeType="1"/>
                </p:cNvSpPr>
                <p:nvPr/>
              </p:nvSpPr>
              <p:spPr bwMode="auto">
                <a:xfrm>
                  <a:off x="1392" y="1632"/>
                  <a:ext cx="0" cy="57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22" name="Line 19"/>
                <p:cNvSpPr>
                  <a:spLocks noChangeShapeType="1"/>
                </p:cNvSpPr>
                <p:nvPr/>
              </p:nvSpPr>
              <p:spPr bwMode="auto">
                <a:xfrm>
                  <a:off x="1200" y="1824"/>
                  <a:ext cx="57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23" name="Line 20"/>
                <p:cNvSpPr>
                  <a:spLocks noChangeShapeType="1"/>
                </p:cNvSpPr>
                <p:nvPr/>
              </p:nvSpPr>
              <p:spPr bwMode="auto">
                <a:xfrm>
                  <a:off x="1200" y="2016"/>
                  <a:ext cx="57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7410" name="Text Box 21"/>
              <p:cNvSpPr txBox="1">
                <a:spLocks noChangeArrowheads="1"/>
              </p:cNvSpPr>
              <p:nvPr/>
            </p:nvSpPr>
            <p:spPr bwMode="auto">
              <a:xfrm>
                <a:off x="2148" y="2811"/>
                <a:ext cx="4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400" b="1"/>
                  <a:t>orders</a:t>
                </a:r>
              </a:p>
            </p:txBody>
          </p:sp>
          <p:grpSp>
            <p:nvGrpSpPr>
              <p:cNvPr id="57411" name="Group 22"/>
              <p:cNvGrpSpPr>
                <a:grpSpLocks/>
              </p:cNvGrpSpPr>
              <p:nvPr/>
            </p:nvGrpSpPr>
            <p:grpSpPr bwMode="auto">
              <a:xfrm>
                <a:off x="1728" y="3077"/>
                <a:ext cx="352" cy="361"/>
                <a:chOff x="1200" y="1632"/>
                <a:chExt cx="576" cy="576"/>
              </a:xfrm>
            </p:grpSpPr>
            <p:sp>
              <p:nvSpPr>
                <p:cNvPr id="57414" name="Rectangle 23"/>
                <p:cNvSpPr>
                  <a:spLocks noChangeArrowheads="1"/>
                </p:cNvSpPr>
                <p:nvPr/>
              </p:nvSpPr>
              <p:spPr bwMode="auto">
                <a:xfrm>
                  <a:off x="1200" y="1632"/>
                  <a:ext cx="576" cy="576"/>
                </a:xfrm>
                <a:prstGeom prst="rect">
                  <a:avLst/>
                </a:prstGeom>
                <a:solidFill>
                  <a:schemeClr val="bg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7415" name="Line 24"/>
                <p:cNvSpPr>
                  <a:spLocks noChangeShapeType="1"/>
                </p:cNvSpPr>
                <p:nvPr/>
              </p:nvSpPr>
              <p:spPr bwMode="auto">
                <a:xfrm>
                  <a:off x="1584" y="1632"/>
                  <a:ext cx="0" cy="57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16" name="Line 25"/>
                <p:cNvSpPr>
                  <a:spLocks noChangeShapeType="1"/>
                </p:cNvSpPr>
                <p:nvPr/>
              </p:nvSpPr>
              <p:spPr bwMode="auto">
                <a:xfrm>
                  <a:off x="1392" y="1632"/>
                  <a:ext cx="0" cy="57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17" name="Line 26"/>
                <p:cNvSpPr>
                  <a:spLocks noChangeShapeType="1"/>
                </p:cNvSpPr>
                <p:nvPr/>
              </p:nvSpPr>
              <p:spPr bwMode="auto">
                <a:xfrm>
                  <a:off x="1200" y="1824"/>
                  <a:ext cx="57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18" name="Line 27"/>
                <p:cNvSpPr>
                  <a:spLocks noChangeShapeType="1"/>
                </p:cNvSpPr>
                <p:nvPr/>
              </p:nvSpPr>
              <p:spPr bwMode="auto">
                <a:xfrm>
                  <a:off x="1200" y="2016"/>
                  <a:ext cx="57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7412" name="Text Box 28"/>
              <p:cNvSpPr txBox="1">
                <a:spLocks noChangeArrowheads="1"/>
              </p:cNvSpPr>
              <p:nvPr/>
            </p:nvSpPr>
            <p:spPr bwMode="auto">
              <a:xfrm>
                <a:off x="1664" y="2904"/>
                <a:ext cx="53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400" b="1"/>
                  <a:t>products</a:t>
                </a:r>
              </a:p>
            </p:txBody>
          </p:sp>
          <p:sp>
            <p:nvSpPr>
              <p:cNvPr id="57413" name="Text Box 29"/>
              <p:cNvSpPr txBox="1">
                <a:spLocks noChangeArrowheads="1"/>
              </p:cNvSpPr>
              <p:nvPr/>
            </p:nvSpPr>
            <p:spPr bwMode="auto">
              <a:xfrm>
                <a:off x="1791" y="3501"/>
                <a:ext cx="69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1400" b="1"/>
                  <a:t>Operational</a:t>
                </a:r>
              </a:p>
              <a:p>
                <a:r>
                  <a:rPr lang="en-US" altLang="en-US" sz="1400" b="1"/>
                  <a:t>Database</a:t>
                </a:r>
              </a:p>
            </p:txBody>
          </p:sp>
        </p:grpSp>
        <p:grpSp>
          <p:nvGrpSpPr>
            <p:cNvPr id="57348" name="Group 86"/>
            <p:cNvGrpSpPr>
              <a:grpSpLocks/>
            </p:cNvGrpSpPr>
            <p:nvPr/>
          </p:nvGrpSpPr>
          <p:grpSpPr bwMode="auto">
            <a:xfrm>
              <a:off x="638" y="237"/>
              <a:ext cx="4978" cy="3808"/>
              <a:chOff x="638" y="237"/>
              <a:chExt cx="4978" cy="3808"/>
            </a:xfrm>
          </p:grpSpPr>
          <p:sp>
            <p:nvSpPr>
              <p:cNvPr id="57349" name="Rectangle 3"/>
              <p:cNvSpPr>
                <a:spLocks noChangeArrowheads="1"/>
              </p:cNvSpPr>
              <p:nvPr/>
            </p:nvSpPr>
            <p:spPr bwMode="auto">
              <a:xfrm>
                <a:off x="3144" y="3021"/>
                <a:ext cx="2096" cy="760"/>
              </a:xfrm>
              <a:prstGeom prst="rect">
                <a:avLst/>
              </a:prstGeom>
              <a:solidFill>
                <a:schemeClr val="hlink"/>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7350" name="Rectangle 4"/>
              <p:cNvSpPr>
                <a:spLocks noChangeArrowheads="1"/>
              </p:cNvSpPr>
              <p:nvPr/>
            </p:nvSpPr>
            <p:spPr bwMode="auto">
              <a:xfrm>
                <a:off x="3136" y="1725"/>
                <a:ext cx="2480" cy="1224"/>
              </a:xfrm>
              <a:prstGeom prst="rect">
                <a:avLst/>
              </a:prstGeom>
              <a:solidFill>
                <a:schemeClr val="hlink"/>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7351" name="Rectangle 5"/>
              <p:cNvSpPr>
                <a:spLocks noChangeArrowheads="1"/>
              </p:cNvSpPr>
              <p:nvPr/>
            </p:nvSpPr>
            <p:spPr bwMode="auto">
              <a:xfrm>
                <a:off x="3128" y="949"/>
                <a:ext cx="2088" cy="704"/>
              </a:xfrm>
              <a:prstGeom prst="rect">
                <a:avLst/>
              </a:prstGeom>
              <a:solidFill>
                <a:schemeClr val="hlink"/>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7352" name="AutoShape 30"/>
              <p:cNvSpPr>
                <a:spLocks noChangeArrowheads="1"/>
              </p:cNvSpPr>
              <p:nvPr/>
            </p:nvSpPr>
            <p:spPr bwMode="auto">
              <a:xfrm>
                <a:off x="653" y="1034"/>
                <a:ext cx="839" cy="550"/>
              </a:xfrm>
              <a:prstGeom prst="bevel">
                <a:avLst>
                  <a:gd name="adj" fmla="val 9819"/>
                </a:avLst>
              </a:prstGeom>
              <a:solidFill>
                <a:srgbClr val="6666FF"/>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1400" b="1">
                    <a:solidFill>
                      <a:schemeClr val="bg1"/>
                    </a:solidFill>
                  </a:rPr>
                  <a:t>Content</a:t>
                </a:r>
              </a:p>
              <a:p>
                <a:r>
                  <a:rPr lang="en-US" altLang="en-US" sz="1400" b="1">
                    <a:solidFill>
                      <a:schemeClr val="bg1"/>
                    </a:solidFill>
                  </a:rPr>
                  <a:t>Analysis</a:t>
                </a:r>
              </a:p>
              <a:p>
                <a:r>
                  <a:rPr lang="en-US" altLang="en-US" sz="1400" b="1">
                    <a:solidFill>
                      <a:schemeClr val="bg1"/>
                    </a:solidFill>
                  </a:rPr>
                  <a:t>Module</a:t>
                </a:r>
                <a:endParaRPr lang="en-US" altLang="en-US" sz="1400" b="1"/>
              </a:p>
            </p:txBody>
          </p:sp>
          <p:sp>
            <p:nvSpPr>
              <p:cNvPr id="57353" name="AutoShape 31"/>
              <p:cNvSpPr>
                <a:spLocks noChangeArrowheads="1"/>
              </p:cNvSpPr>
              <p:nvPr/>
            </p:nvSpPr>
            <p:spPr bwMode="auto">
              <a:xfrm>
                <a:off x="638" y="1996"/>
                <a:ext cx="871" cy="527"/>
              </a:xfrm>
              <a:prstGeom prst="can">
                <a:avLst>
                  <a:gd name="adj" fmla="val 25000"/>
                </a:avLst>
              </a:prstGeom>
              <a:solidFill>
                <a:srgbClr val="FFCC00"/>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1400" b="1"/>
                  <a:t>Web/Application</a:t>
                </a:r>
              </a:p>
              <a:p>
                <a:r>
                  <a:rPr lang="en-US" altLang="en-US" sz="1400" b="1"/>
                  <a:t>Server Logs</a:t>
                </a:r>
              </a:p>
            </p:txBody>
          </p:sp>
          <p:sp>
            <p:nvSpPr>
              <p:cNvPr id="57354" name="AutoShape 32"/>
              <p:cNvSpPr>
                <a:spLocks noChangeArrowheads="1"/>
              </p:cNvSpPr>
              <p:nvPr/>
            </p:nvSpPr>
            <p:spPr bwMode="auto">
              <a:xfrm>
                <a:off x="2049" y="1016"/>
                <a:ext cx="957" cy="572"/>
              </a:xfrm>
              <a:prstGeom prst="bevel">
                <a:avLst>
                  <a:gd name="adj" fmla="val 9819"/>
                </a:avLst>
              </a:prstGeom>
              <a:solidFill>
                <a:srgbClr val="6666FF"/>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1400" b="1" dirty="0">
                    <a:solidFill>
                      <a:schemeClr val="bg1"/>
                    </a:solidFill>
                  </a:rPr>
                  <a:t>Preprocessing /</a:t>
                </a:r>
              </a:p>
              <a:p>
                <a:r>
                  <a:rPr lang="en-US" altLang="en-US" sz="1400" b="1" dirty="0" err="1">
                    <a:solidFill>
                      <a:schemeClr val="bg1"/>
                    </a:solidFill>
                  </a:rPr>
                  <a:t>Sessionization</a:t>
                </a:r>
                <a:endParaRPr lang="en-US" altLang="en-US" sz="1400" b="1" dirty="0">
                  <a:solidFill>
                    <a:schemeClr val="bg1"/>
                  </a:solidFill>
                </a:endParaRPr>
              </a:p>
              <a:p>
                <a:r>
                  <a:rPr lang="en-US" altLang="en-US" sz="1400" b="1" dirty="0">
                    <a:solidFill>
                      <a:schemeClr val="bg1"/>
                    </a:solidFill>
                  </a:rPr>
                  <a:t>Module</a:t>
                </a:r>
                <a:endParaRPr lang="en-US" altLang="en-US" sz="1400" b="1" dirty="0"/>
              </a:p>
            </p:txBody>
          </p:sp>
          <p:grpSp>
            <p:nvGrpSpPr>
              <p:cNvPr id="57355" name="Group 33"/>
              <p:cNvGrpSpPr>
                <a:grpSpLocks/>
              </p:cNvGrpSpPr>
              <p:nvPr/>
            </p:nvGrpSpPr>
            <p:grpSpPr bwMode="auto">
              <a:xfrm>
                <a:off x="697" y="2904"/>
                <a:ext cx="745" cy="1048"/>
                <a:chOff x="2212" y="2805"/>
                <a:chExt cx="745" cy="1048"/>
              </a:xfrm>
            </p:grpSpPr>
            <p:sp>
              <p:nvSpPr>
                <p:cNvPr id="57403" name="Rectangle 34"/>
                <p:cNvSpPr>
                  <a:spLocks noChangeArrowheads="1"/>
                </p:cNvSpPr>
                <p:nvPr/>
              </p:nvSpPr>
              <p:spPr bwMode="auto">
                <a:xfrm>
                  <a:off x="2212" y="2805"/>
                  <a:ext cx="745" cy="1048"/>
                </a:xfrm>
                <a:prstGeom prst="rect">
                  <a:avLst/>
                </a:prstGeom>
                <a:solidFill>
                  <a:srgbClr val="CCFFFF"/>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7404" name="AutoShape 35"/>
                <p:cNvSpPr>
                  <a:spLocks noChangeArrowheads="1"/>
                </p:cNvSpPr>
                <p:nvPr/>
              </p:nvSpPr>
              <p:spPr bwMode="auto">
                <a:xfrm>
                  <a:off x="2284" y="2861"/>
                  <a:ext cx="600" cy="448"/>
                </a:xfrm>
                <a:prstGeom prst="flowChartMultidocument">
                  <a:avLst/>
                </a:prstGeom>
                <a:solidFill>
                  <a:srgbClr val="DDDDDD"/>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1400" b="1"/>
                    <a:t>Site Map</a:t>
                  </a:r>
                </a:p>
              </p:txBody>
            </p:sp>
            <p:sp>
              <p:nvSpPr>
                <p:cNvPr id="57405" name="AutoShape 36"/>
                <p:cNvSpPr>
                  <a:spLocks noChangeArrowheads="1"/>
                </p:cNvSpPr>
                <p:nvPr/>
              </p:nvSpPr>
              <p:spPr bwMode="auto">
                <a:xfrm>
                  <a:off x="2284" y="3369"/>
                  <a:ext cx="592" cy="419"/>
                </a:xfrm>
                <a:prstGeom prst="flowChartDocument">
                  <a:avLst/>
                </a:prstGeom>
                <a:solidFill>
                  <a:srgbClr val="DDDDDD"/>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1400" b="1"/>
                    <a:t>Site</a:t>
                  </a:r>
                </a:p>
                <a:p>
                  <a:r>
                    <a:rPr lang="en-US" altLang="en-US" sz="1400" b="1"/>
                    <a:t>Dictionary</a:t>
                  </a:r>
                </a:p>
              </p:txBody>
            </p:sp>
          </p:grpSp>
          <p:sp>
            <p:nvSpPr>
              <p:cNvPr id="57356" name="AutoShape 37"/>
              <p:cNvSpPr>
                <a:spLocks noChangeArrowheads="1"/>
              </p:cNvSpPr>
              <p:nvPr/>
            </p:nvSpPr>
            <p:spPr bwMode="auto">
              <a:xfrm>
                <a:off x="3306" y="997"/>
                <a:ext cx="655" cy="590"/>
              </a:xfrm>
              <a:prstGeom prst="flowChartPunchedCard">
                <a:avLst/>
              </a:prstGeom>
              <a:solidFill>
                <a:srgbClr val="DDDDDD"/>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1400" b="1"/>
                  <a:t>Integrated</a:t>
                </a:r>
              </a:p>
              <a:p>
                <a:r>
                  <a:rPr lang="en-US" altLang="en-US" sz="1400" b="1"/>
                  <a:t>Sessionized</a:t>
                </a:r>
              </a:p>
              <a:p>
                <a:r>
                  <a:rPr lang="en-US" altLang="en-US" sz="1400" b="1"/>
                  <a:t>Data</a:t>
                </a:r>
                <a:endParaRPr lang="en-US" altLang="en-US"/>
              </a:p>
            </p:txBody>
          </p:sp>
          <p:sp>
            <p:nvSpPr>
              <p:cNvPr id="57357" name="AutoShape 38"/>
              <p:cNvSpPr>
                <a:spLocks noChangeArrowheads="1"/>
              </p:cNvSpPr>
              <p:nvPr/>
            </p:nvSpPr>
            <p:spPr bwMode="auto">
              <a:xfrm>
                <a:off x="2045" y="1984"/>
                <a:ext cx="839" cy="550"/>
              </a:xfrm>
              <a:prstGeom prst="bevel">
                <a:avLst>
                  <a:gd name="adj" fmla="val 9819"/>
                </a:avLst>
              </a:prstGeom>
              <a:solidFill>
                <a:srgbClr val="6666FF"/>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1400" b="1">
                    <a:solidFill>
                      <a:schemeClr val="bg1"/>
                    </a:solidFill>
                  </a:rPr>
                  <a:t>Data</a:t>
                </a:r>
              </a:p>
              <a:p>
                <a:r>
                  <a:rPr lang="en-US" altLang="en-US" sz="1400" b="1">
                    <a:solidFill>
                      <a:schemeClr val="bg1"/>
                    </a:solidFill>
                  </a:rPr>
                  <a:t>Integration</a:t>
                </a:r>
              </a:p>
              <a:p>
                <a:r>
                  <a:rPr lang="en-US" altLang="en-US" sz="1400" b="1">
                    <a:solidFill>
                      <a:schemeClr val="bg1"/>
                    </a:solidFill>
                  </a:rPr>
                  <a:t>Module</a:t>
                </a:r>
                <a:endParaRPr lang="en-US" altLang="en-US" sz="1400" b="1"/>
              </a:p>
            </p:txBody>
          </p:sp>
          <p:grpSp>
            <p:nvGrpSpPr>
              <p:cNvPr id="57358" name="Group 39"/>
              <p:cNvGrpSpPr>
                <a:grpSpLocks/>
              </p:cNvGrpSpPr>
              <p:nvPr/>
            </p:nvGrpSpPr>
            <p:grpSpPr bwMode="auto">
              <a:xfrm>
                <a:off x="3272" y="1850"/>
                <a:ext cx="751" cy="801"/>
                <a:chOff x="2944" y="1469"/>
                <a:chExt cx="751" cy="801"/>
              </a:xfrm>
            </p:grpSpPr>
            <p:sp>
              <p:nvSpPr>
                <p:cNvPr id="57393" name="AutoShape 40"/>
                <p:cNvSpPr>
                  <a:spLocks noChangeArrowheads="1"/>
                </p:cNvSpPr>
                <p:nvPr/>
              </p:nvSpPr>
              <p:spPr bwMode="auto">
                <a:xfrm>
                  <a:off x="2975" y="1469"/>
                  <a:ext cx="703" cy="801"/>
                </a:xfrm>
                <a:prstGeom prst="can">
                  <a:avLst>
                    <a:gd name="adj" fmla="val 12470"/>
                  </a:avLst>
                </a:prstGeom>
                <a:solidFill>
                  <a:srgbClr val="FFCC00"/>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nvGrpSpPr>
                <p:cNvPr id="57394" name="Group 41"/>
                <p:cNvGrpSpPr>
                  <a:grpSpLocks/>
                </p:cNvGrpSpPr>
                <p:nvPr/>
              </p:nvGrpSpPr>
              <p:grpSpPr bwMode="auto">
                <a:xfrm>
                  <a:off x="3120" y="1876"/>
                  <a:ext cx="413" cy="333"/>
                  <a:chOff x="3120" y="1876"/>
                  <a:chExt cx="413" cy="333"/>
                </a:xfrm>
              </p:grpSpPr>
              <p:sp>
                <p:nvSpPr>
                  <p:cNvPr id="57396" name="Rectangle 42"/>
                  <p:cNvSpPr>
                    <a:spLocks noChangeArrowheads="1"/>
                  </p:cNvSpPr>
                  <p:nvPr/>
                </p:nvSpPr>
                <p:spPr bwMode="auto">
                  <a:xfrm>
                    <a:off x="3122" y="1877"/>
                    <a:ext cx="411" cy="332"/>
                  </a:xfrm>
                  <a:prstGeom prst="rect">
                    <a:avLst/>
                  </a:prstGeom>
                  <a:solidFill>
                    <a:schemeClr val="bg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7397" name="Line 43"/>
                  <p:cNvSpPr>
                    <a:spLocks noChangeShapeType="1"/>
                  </p:cNvSpPr>
                  <p:nvPr/>
                </p:nvSpPr>
                <p:spPr bwMode="auto">
                  <a:xfrm>
                    <a:off x="3122" y="2040"/>
                    <a:ext cx="41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98" name="Rectangle 44"/>
                  <p:cNvSpPr>
                    <a:spLocks noChangeArrowheads="1"/>
                  </p:cNvSpPr>
                  <p:nvPr/>
                </p:nvSpPr>
                <p:spPr bwMode="auto">
                  <a:xfrm>
                    <a:off x="3120" y="1876"/>
                    <a:ext cx="412" cy="81"/>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7399" name="Line 45"/>
                  <p:cNvSpPr>
                    <a:spLocks noChangeShapeType="1"/>
                  </p:cNvSpPr>
                  <p:nvPr/>
                </p:nvSpPr>
                <p:spPr bwMode="auto">
                  <a:xfrm>
                    <a:off x="3122" y="2128"/>
                    <a:ext cx="41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00" name="Line 46"/>
                  <p:cNvSpPr>
                    <a:spLocks noChangeShapeType="1"/>
                  </p:cNvSpPr>
                  <p:nvPr/>
                </p:nvSpPr>
                <p:spPr bwMode="auto">
                  <a:xfrm>
                    <a:off x="3258" y="1877"/>
                    <a:ext cx="2" cy="33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01" name="Line 47"/>
                  <p:cNvSpPr>
                    <a:spLocks noChangeShapeType="1"/>
                  </p:cNvSpPr>
                  <p:nvPr/>
                </p:nvSpPr>
                <p:spPr bwMode="auto">
                  <a:xfrm flipH="1">
                    <a:off x="3395" y="1877"/>
                    <a:ext cx="1" cy="33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02" name="Line 48"/>
                  <p:cNvSpPr>
                    <a:spLocks noChangeShapeType="1"/>
                  </p:cNvSpPr>
                  <p:nvPr/>
                </p:nvSpPr>
                <p:spPr bwMode="auto">
                  <a:xfrm>
                    <a:off x="3122" y="1958"/>
                    <a:ext cx="41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7395" name="Text Box 49"/>
                <p:cNvSpPr txBox="1">
                  <a:spLocks noChangeArrowheads="1"/>
                </p:cNvSpPr>
                <p:nvPr/>
              </p:nvSpPr>
              <p:spPr bwMode="auto">
                <a:xfrm>
                  <a:off x="2944" y="1547"/>
                  <a:ext cx="75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1400" b="1"/>
                    <a:t>E-Commerce</a:t>
                  </a:r>
                </a:p>
                <a:p>
                  <a:r>
                    <a:rPr lang="en-US" altLang="en-US" sz="1400" b="1"/>
                    <a:t>Data Mart</a:t>
                  </a:r>
                </a:p>
              </p:txBody>
            </p:sp>
          </p:grpSp>
          <p:sp>
            <p:nvSpPr>
              <p:cNvPr id="57359" name="AutoShape 50"/>
              <p:cNvSpPr>
                <a:spLocks noChangeArrowheads="1"/>
              </p:cNvSpPr>
              <p:nvPr/>
            </p:nvSpPr>
            <p:spPr bwMode="auto">
              <a:xfrm>
                <a:off x="3253" y="3166"/>
                <a:ext cx="839" cy="550"/>
              </a:xfrm>
              <a:prstGeom prst="bevel">
                <a:avLst>
                  <a:gd name="adj" fmla="val 9819"/>
                </a:avLst>
              </a:prstGeom>
              <a:solidFill>
                <a:srgbClr val="6666FF"/>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1400" b="1">
                    <a:solidFill>
                      <a:schemeClr val="bg1"/>
                    </a:solidFill>
                  </a:rPr>
                  <a:t>Data Mining</a:t>
                </a:r>
              </a:p>
              <a:p>
                <a:r>
                  <a:rPr lang="en-US" altLang="en-US" sz="1400" b="1">
                    <a:solidFill>
                      <a:schemeClr val="bg1"/>
                    </a:solidFill>
                  </a:rPr>
                  <a:t>Engine</a:t>
                </a:r>
                <a:endParaRPr lang="en-US" altLang="en-US" sz="1400" b="1"/>
              </a:p>
            </p:txBody>
          </p:sp>
          <p:sp>
            <p:nvSpPr>
              <p:cNvPr id="57360" name="AutoShape 51"/>
              <p:cNvSpPr>
                <a:spLocks noChangeArrowheads="1"/>
              </p:cNvSpPr>
              <p:nvPr/>
            </p:nvSpPr>
            <p:spPr bwMode="auto">
              <a:xfrm>
                <a:off x="4311" y="1786"/>
                <a:ext cx="473" cy="418"/>
              </a:xfrm>
              <a:prstGeom prst="bevel">
                <a:avLst>
                  <a:gd name="adj" fmla="val 9819"/>
                </a:avLst>
              </a:prstGeom>
              <a:solidFill>
                <a:srgbClr val="6666FF"/>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1400" b="1">
                    <a:solidFill>
                      <a:schemeClr val="bg1"/>
                    </a:solidFill>
                  </a:rPr>
                  <a:t>OLAP</a:t>
                </a:r>
              </a:p>
              <a:p>
                <a:r>
                  <a:rPr lang="en-US" altLang="en-US" sz="1400" b="1">
                    <a:solidFill>
                      <a:schemeClr val="bg1"/>
                    </a:solidFill>
                  </a:rPr>
                  <a:t>Tools</a:t>
                </a:r>
              </a:p>
            </p:txBody>
          </p:sp>
          <p:cxnSp>
            <p:nvCxnSpPr>
              <p:cNvPr id="57361" name="AutoShape 52"/>
              <p:cNvCxnSpPr>
                <a:cxnSpLocks noChangeShapeType="1"/>
                <a:stCxn id="57353" idx="3"/>
                <a:endCxn id="57403" idx="0"/>
              </p:cNvCxnSpPr>
              <p:nvPr/>
            </p:nvCxnSpPr>
            <p:spPr bwMode="auto">
              <a:xfrm flipH="1">
                <a:off x="1070" y="2523"/>
                <a:ext cx="4" cy="381"/>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7362" name="AutoShape 53"/>
              <p:cNvCxnSpPr>
                <a:cxnSpLocks noChangeShapeType="1"/>
                <a:stCxn id="57406" idx="1"/>
                <a:endCxn id="57357" idx="2"/>
              </p:cNvCxnSpPr>
              <p:nvPr/>
            </p:nvCxnSpPr>
            <p:spPr bwMode="auto">
              <a:xfrm flipH="1" flipV="1">
                <a:off x="2465" y="2534"/>
                <a:ext cx="1" cy="358"/>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7363" name="AutoShape 54"/>
              <p:cNvCxnSpPr>
                <a:cxnSpLocks noChangeShapeType="1"/>
                <a:stCxn id="57403" idx="1"/>
                <a:endCxn id="57354" idx="6"/>
              </p:cNvCxnSpPr>
              <p:nvPr/>
            </p:nvCxnSpPr>
            <p:spPr bwMode="auto">
              <a:xfrm rot="10800000" flipH="1">
                <a:off x="697" y="1016"/>
                <a:ext cx="1831" cy="2412"/>
              </a:xfrm>
              <a:prstGeom prst="bentConnector4">
                <a:avLst>
                  <a:gd name="adj1" fmla="val -7866"/>
                  <a:gd name="adj2" fmla="val 105972"/>
                </a:avLst>
              </a:prstGeom>
              <a:noFill/>
              <a:ln w="254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7364" name="AutoShape 55"/>
              <p:cNvCxnSpPr>
                <a:cxnSpLocks noChangeShapeType="1"/>
                <a:stCxn id="57353" idx="4"/>
                <a:endCxn id="57354" idx="4"/>
              </p:cNvCxnSpPr>
              <p:nvPr/>
            </p:nvCxnSpPr>
            <p:spPr bwMode="auto">
              <a:xfrm flipV="1">
                <a:off x="1509" y="1302"/>
                <a:ext cx="540" cy="958"/>
              </a:xfrm>
              <a:prstGeom prst="bentConnector3">
                <a:avLst>
                  <a:gd name="adj1" fmla="val 50000"/>
                </a:avLst>
              </a:prstGeom>
              <a:noFill/>
              <a:ln w="254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7365" name="AutoShape 56"/>
              <p:cNvCxnSpPr>
                <a:cxnSpLocks noChangeShapeType="1"/>
                <a:stCxn id="57353" idx="4"/>
                <a:endCxn id="57357" idx="4"/>
              </p:cNvCxnSpPr>
              <p:nvPr/>
            </p:nvCxnSpPr>
            <p:spPr bwMode="auto">
              <a:xfrm flipV="1">
                <a:off x="1509" y="2259"/>
                <a:ext cx="536" cy="1"/>
              </a:xfrm>
              <a:prstGeom prst="bentConnector3">
                <a:avLst>
                  <a:gd name="adj1" fmla="val 50000"/>
                </a:avLst>
              </a:prstGeom>
              <a:noFill/>
              <a:ln w="254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57366" name="Line 57"/>
              <p:cNvSpPr>
                <a:spLocks noChangeShapeType="1"/>
              </p:cNvSpPr>
              <p:nvPr/>
            </p:nvSpPr>
            <p:spPr bwMode="auto">
              <a:xfrm>
                <a:off x="1488" y="1189"/>
                <a:ext cx="56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57367" name="AutoShape 58"/>
              <p:cNvCxnSpPr>
                <a:cxnSpLocks noChangeShapeType="1"/>
                <a:stCxn id="57353" idx="1"/>
                <a:endCxn id="57352" idx="2"/>
              </p:cNvCxnSpPr>
              <p:nvPr/>
            </p:nvCxnSpPr>
            <p:spPr bwMode="auto">
              <a:xfrm flipH="1" flipV="1">
                <a:off x="1073" y="1584"/>
                <a:ext cx="1" cy="412"/>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7368" name="AutoShape 59"/>
              <p:cNvCxnSpPr>
                <a:cxnSpLocks noChangeShapeType="1"/>
              </p:cNvCxnSpPr>
              <p:nvPr/>
            </p:nvCxnSpPr>
            <p:spPr bwMode="auto">
              <a:xfrm flipV="1">
                <a:off x="1442" y="2371"/>
                <a:ext cx="603" cy="1169"/>
              </a:xfrm>
              <a:prstGeom prst="bentConnector3">
                <a:avLst>
                  <a:gd name="adj1" fmla="val 33167"/>
                </a:avLst>
              </a:prstGeom>
              <a:noFill/>
              <a:ln w="254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7369" name="AutoShape 60"/>
              <p:cNvCxnSpPr>
                <a:cxnSpLocks noChangeShapeType="1"/>
              </p:cNvCxnSpPr>
              <p:nvPr/>
            </p:nvCxnSpPr>
            <p:spPr bwMode="auto">
              <a:xfrm flipV="1">
                <a:off x="1450" y="1414"/>
                <a:ext cx="607" cy="2126"/>
              </a:xfrm>
              <a:prstGeom prst="bentConnector3">
                <a:avLst>
                  <a:gd name="adj1" fmla="val 30806"/>
                </a:avLst>
              </a:prstGeom>
              <a:noFill/>
              <a:ln w="254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57370" name="Line 61"/>
              <p:cNvSpPr>
                <a:spLocks noChangeShapeType="1"/>
              </p:cNvSpPr>
              <p:nvPr/>
            </p:nvSpPr>
            <p:spPr bwMode="auto">
              <a:xfrm>
                <a:off x="2448" y="1581"/>
                <a:ext cx="0" cy="4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57371" name="AutoShape 62"/>
              <p:cNvCxnSpPr>
                <a:cxnSpLocks noChangeShapeType="1"/>
                <a:stCxn id="57354" idx="0"/>
                <a:endCxn id="57356" idx="1"/>
              </p:cNvCxnSpPr>
              <p:nvPr/>
            </p:nvCxnSpPr>
            <p:spPr bwMode="auto">
              <a:xfrm flipV="1">
                <a:off x="3006" y="1292"/>
                <a:ext cx="300" cy="10"/>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7372" name="AutoShape 63"/>
              <p:cNvCxnSpPr>
                <a:cxnSpLocks noChangeShapeType="1"/>
                <a:stCxn id="57357" idx="0"/>
                <a:endCxn id="57393" idx="2"/>
              </p:cNvCxnSpPr>
              <p:nvPr/>
            </p:nvCxnSpPr>
            <p:spPr bwMode="auto">
              <a:xfrm flipV="1">
                <a:off x="2884" y="2251"/>
                <a:ext cx="419" cy="8"/>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7373" name="Line 64"/>
              <p:cNvSpPr>
                <a:spLocks noChangeShapeType="1"/>
              </p:cNvSpPr>
              <p:nvPr/>
            </p:nvSpPr>
            <p:spPr bwMode="auto">
              <a:xfrm flipH="1">
                <a:off x="3658" y="2655"/>
                <a:ext cx="0" cy="504"/>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57374" name="AutoShape 65"/>
              <p:cNvCxnSpPr>
                <a:cxnSpLocks noChangeShapeType="1"/>
                <a:stCxn id="57393" idx="4"/>
                <a:endCxn id="57360" idx="4"/>
              </p:cNvCxnSpPr>
              <p:nvPr/>
            </p:nvCxnSpPr>
            <p:spPr bwMode="auto">
              <a:xfrm flipV="1">
                <a:off x="4006" y="1995"/>
                <a:ext cx="305" cy="256"/>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7375" name="AutoShape 66"/>
              <p:cNvSpPr>
                <a:spLocks noChangeArrowheads="1"/>
              </p:cNvSpPr>
              <p:nvPr/>
            </p:nvSpPr>
            <p:spPr bwMode="auto">
              <a:xfrm>
                <a:off x="4394" y="1103"/>
                <a:ext cx="758" cy="398"/>
              </a:xfrm>
              <a:prstGeom prst="roundRect">
                <a:avLst>
                  <a:gd name="adj" fmla="val 16667"/>
                </a:avLst>
              </a:prstGeom>
              <a:solidFill>
                <a:srgbClr val="F6E2C8"/>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1400" b="1"/>
                  <a:t>Usage</a:t>
                </a:r>
              </a:p>
              <a:p>
                <a:r>
                  <a:rPr lang="en-US" altLang="en-US" sz="1400" b="1"/>
                  <a:t>Analysis</a:t>
                </a:r>
                <a:endParaRPr lang="en-US" altLang="en-US"/>
              </a:p>
            </p:txBody>
          </p:sp>
          <p:sp>
            <p:nvSpPr>
              <p:cNvPr id="57376" name="AutoShape 67"/>
              <p:cNvSpPr>
                <a:spLocks noChangeArrowheads="1"/>
              </p:cNvSpPr>
              <p:nvPr/>
            </p:nvSpPr>
            <p:spPr bwMode="auto">
              <a:xfrm>
                <a:off x="4410" y="3239"/>
                <a:ext cx="762" cy="430"/>
              </a:xfrm>
              <a:prstGeom prst="roundRect">
                <a:avLst>
                  <a:gd name="adj" fmla="val 16667"/>
                </a:avLst>
              </a:prstGeom>
              <a:solidFill>
                <a:srgbClr val="F6E2C8"/>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1400" b="1"/>
                  <a:t>Pattern</a:t>
                </a:r>
              </a:p>
              <a:p>
                <a:r>
                  <a:rPr lang="en-US" altLang="en-US" sz="1400" b="1"/>
                  <a:t>Analysis</a:t>
                </a:r>
                <a:endParaRPr lang="en-US" altLang="en-US"/>
              </a:p>
            </p:txBody>
          </p:sp>
          <p:sp>
            <p:nvSpPr>
              <p:cNvPr id="57377" name="AutoShape 68"/>
              <p:cNvSpPr>
                <a:spLocks noChangeArrowheads="1"/>
              </p:cNvSpPr>
              <p:nvPr/>
            </p:nvSpPr>
            <p:spPr bwMode="auto">
              <a:xfrm>
                <a:off x="5016" y="2237"/>
                <a:ext cx="534" cy="336"/>
              </a:xfrm>
              <a:prstGeom prst="roundRect">
                <a:avLst>
                  <a:gd name="adj" fmla="val 16667"/>
                </a:avLst>
              </a:prstGeom>
              <a:solidFill>
                <a:srgbClr val="F6E2C8"/>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1400" b="1"/>
                  <a:t>OLAP</a:t>
                </a:r>
              </a:p>
              <a:p>
                <a:r>
                  <a:rPr lang="en-US" altLang="en-US" sz="1400" b="1"/>
                  <a:t>Analysis</a:t>
                </a:r>
                <a:endParaRPr lang="en-US" altLang="en-US"/>
              </a:p>
            </p:txBody>
          </p:sp>
          <p:cxnSp>
            <p:nvCxnSpPr>
              <p:cNvPr id="57378" name="AutoShape 69"/>
              <p:cNvCxnSpPr>
                <a:cxnSpLocks noChangeShapeType="1"/>
                <a:stCxn id="57356" idx="3"/>
                <a:endCxn id="57375" idx="1"/>
              </p:cNvCxnSpPr>
              <p:nvPr/>
            </p:nvCxnSpPr>
            <p:spPr bwMode="auto">
              <a:xfrm>
                <a:off x="3961" y="1292"/>
                <a:ext cx="433" cy="10"/>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7379" name="AutoShape 70"/>
              <p:cNvCxnSpPr>
                <a:cxnSpLocks noChangeShapeType="1"/>
                <a:stCxn id="57359" idx="0"/>
                <a:endCxn id="57376" idx="1"/>
              </p:cNvCxnSpPr>
              <p:nvPr/>
            </p:nvCxnSpPr>
            <p:spPr bwMode="auto">
              <a:xfrm>
                <a:off x="4092" y="3441"/>
                <a:ext cx="318" cy="13"/>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7380" name="AutoShape 71"/>
              <p:cNvCxnSpPr>
                <a:cxnSpLocks noChangeShapeType="1"/>
              </p:cNvCxnSpPr>
              <p:nvPr/>
            </p:nvCxnSpPr>
            <p:spPr bwMode="auto">
              <a:xfrm rot="10800000" flipH="1" flipV="1">
                <a:off x="661" y="1429"/>
                <a:ext cx="44" cy="2119"/>
              </a:xfrm>
              <a:prstGeom prst="bentConnector3">
                <a:avLst>
                  <a:gd name="adj1" fmla="val -731819"/>
                </a:avLst>
              </a:prstGeom>
              <a:noFill/>
              <a:ln w="254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57381" name="AutoShape 72"/>
              <p:cNvSpPr>
                <a:spLocks noChangeArrowheads="1"/>
              </p:cNvSpPr>
              <p:nvPr/>
            </p:nvSpPr>
            <p:spPr bwMode="auto">
              <a:xfrm>
                <a:off x="784" y="237"/>
                <a:ext cx="576" cy="472"/>
              </a:xfrm>
              <a:prstGeom prst="flowChartMultidocument">
                <a:avLst/>
              </a:prstGeom>
              <a:solidFill>
                <a:srgbClr val="DDDDDD"/>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1400" b="1"/>
                  <a:t>Site</a:t>
                </a:r>
              </a:p>
              <a:p>
                <a:r>
                  <a:rPr lang="en-US" altLang="en-US" sz="1400" b="1"/>
                  <a:t>Content</a:t>
                </a:r>
                <a:endParaRPr lang="en-US" altLang="en-US"/>
              </a:p>
            </p:txBody>
          </p:sp>
          <p:cxnSp>
            <p:nvCxnSpPr>
              <p:cNvPr id="57382" name="AutoShape 73"/>
              <p:cNvCxnSpPr>
                <a:cxnSpLocks noChangeShapeType="1"/>
                <a:stCxn id="57381" idx="2"/>
                <a:endCxn id="57352" idx="6"/>
              </p:cNvCxnSpPr>
              <p:nvPr/>
            </p:nvCxnSpPr>
            <p:spPr bwMode="auto">
              <a:xfrm>
                <a:off x="1072" y="672"/>
                <a:ext cx="1" cy="362"/>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7383" name="AutoShape 74"/>
              <p:cNvCxnSpPr>
                <a:cxnSpLocks noChangeShapeType="1"/>
                <a:stCxn id="57393" idx="4"/>
              </p:cNvCxnSpPr>
              <p:nvPr/>
            </p:nvCxnSpPr>
            <p:spPr bwMode="auto">
              <a:xfrm>
                <a:off x="4006" y="2251"/>
                <a:ext cx="363" cy="340"/>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7384" name="AutoShape 75"/>
              <p:cNvCxnSpPr>
                <a:cxnSpLocks noChangeShapeType="1"/>
                <a:endCxn id="57360" idx="2"/>
              </p:cNvCxnSpPr>
              <p:nvPr/>
            </p:nvCxnSpPr>
            <p:spPr bwMode="auto">
              <a:xfrm flipV="1">
                <a:off x="4541" y="2204"/>
                <a:ext cx="7" cy="197"/>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7385" name="AutoShape 76"/>
              <p:cNvCxnSpPr>
                <a:cxnSpLocks noChangeShapeType="1"/>
                <a:stCxn id="57360" idx="1"/>
                <a:endCxn id="57377" idx="1"/>
              </p:cNvCxnSpPr>
              <p:nvPr/>
            </p:nvCxnSpPr>
            <p:spPr bwMode="auto">
              <a:xfrm>
                <a:off x="4743" y="1995"/>
                <a:ext cx="273" cy="410"/>
              </a:xfrm>
              <a:prstGeom prst="bentConnector3">
                <a:avLst>
                  <a:gd name="adj1" fmla="val 57509"/>
                </a:avLst>
              </a:prstGeom>
              <a:noFill/>
              <a:ln w="25400">
                <a:solidFill>
                  <a:schemeClr val="tx1"/>
                </a:solidFill>
                <a:miter lim="800000"/>
                <a:headEnd/>
                <a:tailEnd type="triangle" w="med" len="med"/>
              </a:ln>
              <a:extLst>
                <a:ext uri="{909E8E84-426E-40DD-AFC4-6F175D3DCCD1}">
                  <a14:hiddenFill xmlns:a14="http://schemas.microsoft.com/office/drawing/2010/main">
                    <a:noFill/>
                  </a14:hiddenFill>
                </a:ext>
              </a:extLst>
            </p:spPr>
          </p:cxnSp>
          <p:grpSp>
            <p:nvGrpSpPr>
              <p:cNvPr id="57386" name="Group 77"/>
              <p:cNvGrpSpPr>
                <a:grpSpLocks/>
              </p:cNvGrpSpPr>
              <p:nvPr/>
            </p:nvGrpSpPr>
            <p:grpSpPr bwMode="auto">
              <a:xfrm>
                <a:off x="4224" y="2297"/>
                <a:ext cx="629" cy="652"/>
                <a:chOff x="4120" y="2284"/>
                <a:chExt cx="629" cy="652"/>
              </a:xfrm>
            </p:grpSpPr>
            <p:pic>
              <p:nvPicPr>
                <p:cNvPr id="57388" name="Picture 78"/>
                <p:cNvPicPr>
                  <a:picLocks noChangeAspect="1" noChangeArrowheads="1"/>
                </p:cNvPicPr>
                <p:nvPr/>
              </p:nvPicPr>
              <p:blipFill>
                <a:blip r:embed="rId3">
                  <a:extLst>
                    <a:ext uri="{28A0092B-C50C-407E-A947-70E740481C1C}">
                      <a14:useLocalDpi xmlns:a14="http://schemas.microsoft.com/office/drawing/2010/main" val="0"/>
                    </a:ext>
                  </a:extLst>
                </a:blip>
                <a:srcRect l="18127" t="16692" r="69138" b="54965"/>
                <a:stretch>
                  <a:fillRect/>
                </a:stretch>
              </p:blipFill>
              <p:spPr bwMode="auto">
                <a:xfrm>
                  <a:off x="4265" y="2388"/>
                  <a:ext cx="343" cy="3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7389" name="Rectangle 79"/>
                <p:cNvSpPr>
                  <a:spLocks noChangeArrowheads="1"/>
                </p:cNvSpPr>
                <p:nvPr/>
              </p:nvSpPr>
              <p:spPr bwMode="auto">
                <a:xfrm>
                  <a:off x="4184" y="2336"/>
                  <a:ext cx="130" cy="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solidFill>
                      <a:schemeClr val="bg1"/>
                    </a:solidFill>
                  </a:endParaRPr>
                </a:p>
              </p:txBody>
            </p:sp>
            <p:sp>
              <p:nvSpPr>
                <p:cNvPr id="57390" name="Text Box 80"/>
                <p:cNvSpPr txBox="1">
                  <a:spLocks noChangeArrowheads="1"/>
                </p:cNvSpPr>
                <p:nvPr/>
              </p:nvSpPr>
              <p:spPr bwMode="auto">
                <a:xfrm>
                  <a:off x="4120" y="2744"/>
                  <a:ext cx="629" cy="192"/>
                </a:xfrm>
                <a:prstGeom prst="rect">
                  <a:avLst/>
                </a:prstGeom>
                <a:solidFill>
                  <a:schemeClr val="hlink"/>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1400" b="1"/>
                    <a:t>Data Cube</a:t>
                  </a:r>
                </a:p>
              </p:txBody>
            </p:sp>
            <p:sp>
              <p:nvSpPr>
                <p:cNvPr id="57391" name="Freeform 81"/>
                <p:cNvSpPr>
                  <a:spLocks/>
                </p:cNvSpPr>
                <p:nvPr/>
              </p:nvSpPr>
              <p:spPr bwMode="auto">
                <a:xfrm>
                  <a:off x="4516" y="2636"/>
                  <a:ext cx="100" cy="112"/>
                </a:xfrm>
                <a:custGeom>
                  <a:avLst/>
                  <a:gdLst>
                    <a:gd name="T0" fmla="*/ 96 w 100"/>
                    <a:gd name="T1" fmla="*/ 0 h 92"/>
                    <a:gd name="T2" fmla="*/ 0 w 100"/>
                    <a:gd name="T3" fmla="*/ 92 h 92"/>
                    <a:gd name="T4" fmla="*/ 100 w 100"/>
                    <a:gd name="T5" fmla="*/ 88 h 92"/>
                    <a:gd name="T6" fmla="*/ 96 w 100"/>
                    <a:gd name="T7" fmla="*/ 0 h 92"/>
                    <a:gd name="T8" fmla="*/ 0 60000 65536"/>
                    <a:gd name="T9" fmla="*/ 0 60000 65536"/>
                    <a:gd name="T10" fmla="*/ 0 60000 65536"/>
                    <a:gd name="T11" fmla="*/ 0 60000 65536"/>
                    <a:gd name="T12" fmla="*/ 0 w 100"/>
                    <a:gd name="T13" fmla="*/ 0 h 92"/>
                    <a:gd name="T14" fmla="*/ 100 w 100"/>
                    <a:gd name="T15" fmla="*/ 92 h 92"/>
                  </a:gdLst>
                  <a:ahLst/>
                  <a:cxnLst>
                    <a:cxn ang="T8">
                      <a:pos x="T0" y="T1"/>
                    </a:cxn>
                    <a:cxn ang="T9">
                      <a:pos x="T2" y="T3"/>
                    </a:cxn>
                    <a:cxn ang="T10">
                      <a:pos x="T4" y="T5"/>
                    </a:cxn>
                    <a:cxn ang="T11">
                      <a:pos x="T6" y="T7"/>
                    </a:cxn>
                  </a:cxnLst>
                  <a:rect l="T12" t="T13" r="T14" b="T15"/>
                  <a:pathLst>
                    <a:path w="100" h="92">
                      <a:moveTo>
                        <a:pt x="96" y="0"/>
                      </a:moveTo>
                      <a:lnTo>
                        <a:pt x="0" y="92"/>
                      </a:lnTo>
                      <a:lnTo>
                        <a:pt x="100" y="88"/>
                      </a:lnTo>
                      <a:lnTo>
                        <a:pt x="96" y="0"/>
                      </a:lnTo>
                      <a:close/>
                    </a:path>
                  </a:pathLst>
                </a:custGeom>
                <a:solidFill>
                  <a:schemeClr val="hlink"/>
                </a:solidFill>
                <a:ln>
                  <a:noFill/>
                </a:ln>
                <a:extLst>
                  <a:ext uri="{91240B29-F687-4F45-9708-019B960494DF}">
                    <a14:hiddenLine xmlns:a14="http://schemas.microsoft.com/office/drawing/2010/main" w="254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7392" name="Freeform 82"/>
                <p:cNvSpPr>
                  <a:spLocks/>
                </p:cNvSpPr>
                <p:nvPr/>
              </p:nvSpPr>
              <p:spPr bwMode="auto">
                <a:xfrm>
                  <a:off x="4128" y="2284"/>
                  <a:ext cx="248" cy="204"/>
                </a:xfrm>
                <a:custGeom>
                  <a:avLst/>
                  <a:gdLst>
                    <a:gd name="T0" fmla="*/ 244 w 248"/>
                    <a:gd name="T1" fmla="*/ 96 h 204"/>
                    <a:gd name="T2" fmla="*/ 144 w 248"/>
                    <a:gd name="T3" fmla="*/ 204 h 204"/>
                    <a:gd name="T4" fmla="*/ 4 w 248"/>
                    <a:gd name="T5" fmla="*/ 112 h 204"/>
                    <a:gd name="T6" fmla="*/ 0 w 248"/>
                    <a:gd name="T7" fmla="*/ 0 h 204"/>
                    <a:gd name="T8" fmla="*/ 248 w 248"/>
                    <a:gd name="T9" fmla="*/ 0 h 204"/>
                    <a:gd name="T10" fmla="*/ 244 w 248"/>
                    <a:gd name="T11" fmla="*/ 96 h 204"/>
                    <a:gd name="T12" fmla="*/ 0 60000 65536"/>
                    <a:gd name="T13" fmla="*/ 0 60000 65536"/>
                    <a:gd name="T14" fmla="*/ 0 60000 65536"/>
                    <a:gd name="T15" fmla="*/ 0 60000 65536"/>
                    <a:gd name="T16" fmla="*/ 0 60000 65536"/>
                    <a:gd name="T17" fmla="*/ 0 60000 65536"/>
                    <a:gd name="T18" fmla="*/ 0 w 248"/>
                    <a:gd name="T19" fmla="*/ 0 h 204"/>
                    <a:gd name="T20" fmla="*/ 248 w 248"/>
                    <a:gd name="T21" fmla="*/ 204 h 204"/>
                  </a:gdLst>
                  <a:ahLst/>
                  <a:cxnLst>
                    <a:cxn ang="T12">
                      <a:pos x="T0" y="T1"/>
                    </a:cxn>
                    <a:cxn ang="T13">
                      <a:pos x="T2" y="T3"/>
                    </a:cxn>
                    <a:cxn ang="T14">
                      <a:pos x="T4" y="T5"/>
                    </a:cxn>
                    <a:cxn ang="T15">
                      <a:pos x="T6" y="T7"/>
                    </a:cxn>
                    <a:cxn ang="T16">
                      <a:pos x="T8" y="T9"/>
                    </a:cxn>
                    <a:cxn ang="T17">
                      <a:pos x="T10" y="T11"/>
                    </a:cxn>
                  </a:cxnLst>
                  <a:rect l="T18" t="T19" r="T20" b="T21"/>
                  <a:pathLst>
                    <a:path w="248" h="204">
                      <a:moveTo>
                        <a:pt x="244" y="96"/>
                      </a:moveTo>
                      <a:lnTo>
                        <a:pt x="144" y="204"/>
                      </a:lnTo>
                      <a:lnTo>
                        <a:pt x="4" y="112"/>
                      </a:lnTo>
                      <a:lnTo>
                        <a:pt x="0" y="0"/>
                      </a:lnTo>
                      <a:lnTo>
                        <a:pt x="248" y="0"/>
                      </a:lnTo>
                      <a:lnTo>
                        <a:pt x="244" y="96"/>
                      </a:lnTo>
                      <a:close/>
                    </a:path>
                  </a:pathLst>
                </a:custGeom>
                <a:solidFill>
                  <a:schemeClr val="hlink"/>
                </a:solidFill>
                <a:ln>
                  <a:noFill/>
                </a:ln>
                <a:extLst>
                  <a:ext uri="{91240B29-F687-4F45-9708-019B960494DF}">
                    <a14:hiddenLine xmlns:a14="http://schemas.microsoft.com/office/drawing/2010/main" w="25400" cap="flat" cmpd="sng">
                      <a:solidFill>
                        <a:srgbClr val="000000"/>
                      </a:solidFill>
                      <a:prstDash val="solid"/>
                      <a:round/>
                      <a:headEnd type="none" w="med" len="med"/>
                      <a:tailEnd type="none" w="med" len="med"/>
                    </a14:hiddenLine>
                  </a:ext>
                </a:extLst>
              </p:spPr>
              <p:txBody>
                <a:bodyPr wrap="none" anchor="ctr"/>
                <a:lstStyle/>
                <a:p>
                  <a:endParaRPr lang="en-US"/>
                </a:p>
              </p:txBody>
            </p:sp>
          </p:grpSp>
          <p:cxnSp>
            <p:nvCxnSpPr>
              <p:cNvPr id="57387" name="AutoShape 83"/>
              <p:cNvCxnSpPr>
                <a:cxnSpLocks noChangeShapeType="1"/>
                <a:stCxn id="57413" idx="1"/>
                <a:endCxn id="57352" idx="4"/>
              </p:cNvCxnSpPr>
              <p:nvPr/>
            </p:nvCxnSpPr>
            <p:spPr bwMode="auto">
              <a:xfrm rot="10800000">
                <a:off x="653" y="1309"/>
                <a:ext cx="1466" cy="2736"/>
              </a:xfrm>
              <a:prstGeom prst="bentConnector3">
                <a:avLst>
                  <a:gd name="adj1" fmla="val 130625"/>
                </a:avLst>
              </a:prstGeom>
              <a:noFill/>
              <a:ln w="25400">
                <a:solidFill>
                  <a:schemeClr val="tx1"/>
                </a:solidFill>
                <a:miter lim="800000"/>
                <a:headEnd/>
                <a:tailEnd type="triangle" w="med" len="med"/>
              </a:ln>
              <a:extLst>
                <a:ext uri="{909E8E84-426E-40DD-AFC4-6F175D3DCCD1}">
                  <a14:hiddenFill xmlns:a14="http://schemas.microsoft.com/office/drawing/2010/main">
                    <a:noFill/>
                  </a14:hiddenFill>
                </a:ext>
              </a:extLst>
            </p:spPr>
          </p:cxnSp>
        </p:grpSp>
      </p:grpSp>
      <p:sp>
        <p:nvSpPr>
          <p:cNvPr id="85" name="Rectangle 2"/>
          <p:cNvSpPr>
            <a:spLocks noGrp="1" noChangeArrowheads="1"/>
          </p:cNvSpPr>
          <p:nvPr>
            <p:ph type="title"/>
          </p:nvPr>
        </p:nvSpPr>
        <p:spPr>
          <a:xfrm>
            <a:off x="2699544" y="301625"/>
            <a:ext cx="5847556" cy="798513"/>
          </a:xfrm>
          <a:noFill/>
        </p:spPr>
        <p:txBody>
          <a:bodyPr lIns="90488" tIns="44450" rIns="90488" bIns="44450"/>
          <a:lstStyle/>
          <a:p>
            <a:pPr algn="l"/>
            <a:r>
              <a:rPr lang="en-US" sz="3200" dirty="0" smtClean="0"/>
              <a:t>Architectural Framework for Web Usage Mining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Analytics</a:t>
            </a:r>
            <a:endParaRPr lang="en-US" dirty="0"/>
          </a:p>
        </p:txBody>
      </p:sp>
      <p:sp>
        <p:nvSpPr>
          <p:cNvPr id="4" name="Slide Number Placeholder 3"/>
          <p:cNvSpPr>
            <a:spLocks noGrp="1"/>
          </p:cNvSpPr>
          <p:nvPr>
            <p:ph type="sldNum" sz="quarter" idx="10"/>
          </p:nvPr>
        </p:nvSpPr>
        <p:spPr/>
        <p:txBody>
          <a:bodyPr/>
          <a:lstStyle/>
          <a:p>
            <a:pPr>
              <a:defRPr/>
            </a:pPr>
            <a:fld id="{B42A8881-9083-436C-9311-127D868767D8}" type="slidenum">
              <a:rPr lang="en-US" smtClean="0"/>
              <a:pPr>
                <a:defRPr/>
              </a:pPr>
              <a:t>5</a:t>
            </a:fld>
            <a:endParaRPr lang="en-US" sz="1400" b="0">
              <a:solidFill>
                <a:schemeClr val="tx1"/>
              </a:solidFill>
            </a:endParaRPr>
          </a:p>
        </p:txBody>
      </p:sp>
      <p:pic>
        <p:nvPicPr>
          <p:cNvPr id="12185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21508" t="5303"/>
          <a:stretch/>
        </p:blipFill>
        <p:spPr bwMode="auto">
          <a:xfrm>
            <a:off x="165099" y="304800"/>
            <a:ext cx="8752195"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rgbClr val="008080"/>
                </a:solidFill>
                <a:prstDash val="solid"/>
                <a:miter lim="800000"/>
                <a:headEnd type="none" w="med" len="med"/>
                <a:tailEnd type="none" w="med" len="med"/>
              </a14:hiddenLine>
            </a:ext>
          </a:extLst>
        </p:spPr>
      </p:pic>
    </p:spTree>
    <p:extLst>
      <p:ext uri="{BB962C8B-B14F-4D97-AF65-F5344CB8AC3E}">
        <p14:creationId xmlns:p14="http://schemas.microsoft.com/office/powerpoint/2010/main" val="5062238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806450" y="320675"/>
            <a:ext cx="7281863" cy="798513"/>
          </a:xfrm>
          <a:noFill/>
        </p:spPr>
        <p:txBody>
          <a:bodyPr lIns="90488" tIns="44450" rIns="90488" bIns="44450"/>
          <a:lstStyle/>
          <a:p>
            <a:r>
              <a:rPr lang="en-US" dirty="0" smtClean="0"/>
              <a:t>Web Usage Mining as a Process</a:t>
            </a:r>
          </a:p>
        </p:txBody>
      </p:sp>
      <p:pic>
        <p:nvPicPr>
          <p:cNvPr id="58371" name="Picture 4"/>
          <p:cNvPicPr>
            <a:picLocks noChangeAspect="1" noChangeArrowheads="1"/>
          </p:cNvPicPr>
          <p:nvPr/>
        </p:nvPicPr>
        <p:blipFill>
          <a:blip r:embed="rId4" cstate="print">
            <a:lum bright="-12000" contrast="24000"/>
          </a:blip>
          <a:srcRect/>
          <a:stretch>
            <a:fillRect/>
          </a:stretch>
        </p:blipFill>
        <p:spPr bwMode="auto">
          <a:xfrm>
            <a:off x="644525" y="1173163"/>
            <a:ext cx="7769225" cy="4786312"/>
          </a:xfrm>
          <a:prstGeom prst="rect">
            <a:avLst/>
          </a:prstGeom>
          <a:noFill/>
          <a:ln w="9525">
            <a:noFill/>
            <a:miter lim="800000"/>
            <a:headEnd/>
            <a:tailEnd/>
          </a:ln>
        </p:spPr>
      </p:pic>
      <p:sp>
        <p:nvSpPr>
          <p:cNvPr id="58372" name="Slide Number Placeholder 3"/>
          <p:cNvSpPr>
            <a:spLocks noGrp="1"/>
          </p:cNvSpPr>
          <p:nvPr>
            <p:ph type="sldNum" sz="quarter" idx="10"/>
          </p:nvPr>
        </p:nvSpPr>
        <p:spPr>
          <a:noFill/>
        </p:spPr>
        <p:txBody>
          <a:bodyPr/>
          <a:lstStyle/>
          <a:p>
            <a:fld id="{1975FCCF-C965-4570-9509-0A734714F55D}" type="slidenum">
              <a:rPr lang="en-US" smtClean="0"/>
              <a:pPr/>
              <a:t>50</a:t>
            </a:fld>
            <a:endParaRPr lang="en-US" sz="1400" b="0" smtClean="0">
              <a:solidFill>
                <a:schemeClr val="tx1"/>
              </a:solidFill>
            </a:endParaRPr>
          </a:p>
        </p:txBody>
      </p:sp>
    </p:spTree>
    <p:custDataLst>
      <p:tags r:id="rId1"/>
    </p:custDataLst>
    <p:extLst>
      <p:ext uri="{BB962C8B-B14F-4D97-AF65-F5344CB8AC3E}">
        <p14:creationId xmlns:p14="http://schemas.microsoft.com/office/powerpoint/2010/main" val="4073995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660400" y="950913"/>
            <a:ext cx="7772400" cy="2532062"/>
          </a:xfrm>
        </p:spPr>
        <p:txBody>
          <a:bodyPr/>
          <a:lstStyle/>
          <a:p>
            <a:r>
              <a:rPr lang="en-US" altLang="en-US" smtClean="0"/>
              <a:t>Data Preparation for</a:t>
            </a:r>
            <a:br>
              <a:rPr lang="en-US" altLang="en-US" smtClean="0"/>
            </a:br>
            <a:r>
              <a:rPr lang="en-US" altLang="en-US" smtClean="0"/>
              <a:t>Web Usage Analysis</a:t>
            </a:r>
          </a:p>
        </p:txBody>
      </p:sp>
      <p:sp>
        <p:nvSpPr>
          <p:cNvPr id="421891" name="Text Box 3"/>
          <p:cNvSpPr txBox="1">
            <a:spLocks noChangeArrowheads="1"/>
          </p:cNvSpPr>
          <p:nvPr/>
        </p:nvSpPr>
        <p:spPr bwMode="auto">
          <a:xfrm>
            <a:off x="3424238" y="4295775"/>
            <a:ext cx="2386012" cy="708025"/>
          </a:xfrm>
          <a:prstGeom prst="rect">
            <a:avLst/>
          </a:prstGeom>
          <a:solidFill>
            <a:srgbClr val="FFD7AF"/>
          </a:solidFill>
          <a:ln w="9525">
            <a:solidFill>
              <a:schemeClr val="tx1"/>
            </a:solidFill>
            <a:miter lim="800000"/>
            <a:headEnd/>
            <a:tailEnd/>
          </a:ln>
          <a:effectLst>
            <a:outerShdw dist="107763" dir="2700000" algn="ctr" rotWithShape="0">
              <a:schemeClr val="bg2"/>
            </a:outerShdw>
          </a:effectLst>
        </p:spPr>
        <p:txBody>
          <a:bodyPr wrap="none">
            <a:spAutoFit/>
          </a:bodyPr>
          <a:lstStyle/>
          <a:p>
            <a:pPr>
              <a:defRPr/>
            </a:pPr>
            <a:r>
              <a:rPr lang="en-US" sz="2000" b="1" dirty="0"/>
              <a:t>Bamshad Mobasher</a:t>
            </a:r>
          </a:p>
          <a:p>
            <a:pPr>
              <a:defRPr/>
            </a:pPr>
            <a:r>
              <a:rPr lang="en-US" sz="2000" b="1" dirty="0"/>
              <a:t>DePaul University</a:t>
            </a:r>
            <a:endParaRPr lang="en-US" sz="2000" b="1" i="1" dirty="0">
              <a:solidFill>
                <a:schemeClr val="accent1"/>
              </a:solidFill>
            </a:endParaRPr>
          </a:p>
        </p:txBody>
      </p:sp>
    </p:spTree>
    <p:extLst>
      <p:ext uri="{BB962C8B-B14F-4D97-AF65-F5344CB8AC3E}">
        <p14:creationId xmlns:p14="http://schemas.microsoft.com/office/powerpoint/2010/main" val="664270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Analytics</a:t>
            </a:r>
            <a:endParaRPr lang="en-US" dirty="0"/>
          </a:p>
        </p:txBody>
      </p:sp>
      <p:sp>
        <p:nvSpPr>
          <p:cNvPr id="4" name="Slide Number Placeholder 3"/>
          <p:cNvSpPr>
            <a:spLocks noGrp="1"/>
          </p:cNvSpPr>
          <p:nvPr>
            <p:ph type="sldNum" sz="quarter" idx="10"/>
          </p:nvPr>
        </p:nvSpPr>
        <p:spPr/>
        <p:txBody>
          <a:bodyPr/>
          <a:lstStyle/>
          <a:p>
            <a:pPr>
              <a:defRPr/>
            </a:pPr>
            <a:fld id="{B42A8881-9083-436C-9311-127D868767D8}" type="slidenum">
              <a:rPr lang="en-US" smtClean="0"/>
              <a:pPr>
                <a:defRPr/>
              </a:pPr>
              <a:t>6</a:t>
            </a:fld>
            <a:endParaRPr lang="en-US" sz="1400" b="0">
              <a:solidFill>
                <a:schemeClr val="tx1"/>
              </a:solidFill>
            </a:endParaRPr>
          </a:p>
        </p:txBody>
      </p:sp>
      <p:pic>
        <p:nvPicPr>
          <p:cNvPr id="122882"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79400" y="325132"/>
            <a:ext cx="8697508" cy="5732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rgbClr val="008080"/>
                </a:solidFill>
                <a:prstDash val="solid"/>
                <a:miter lim="800000"/>
                <a:headEnd type="none" w="med" len="med"/>
                <a:tailEnd type="none" w="med" len="med"/>
              </a14:hiddenLine>
            </a:ext>
          </a:extLst>
        </p:spPr>
      </p:pic>
    </p:spTree>
    <p:extLst>
      <p:ext uri="{BB962C8B-B14F-4D97-AF65-F5344CB8AC3E}">
        <p14:creationId xmlns:p14="http://schemas.microsoft.com/office/powerpoint/2010/main" val="1512245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9400"/>
            <a:ext cx="8229600" cy="609600"/>
          </a:xfrm>
        </p:spPr>
        <p:txBody>
          <a:bodyPr/>
          <a:lstStyle/>
          <a:p>
            <a:r>
              <a:rPr lang="en-GB" altLang="en-US" dirty="0" smtClean="0"/>
              <a:t>Web Usage Mining: Going deeper</a:t>
            </a:r>
          </a:p>
        </p:txBody>
      </p:sp>
      <p:sp>
        <p:nvSpPr>
          <p:cNvPr id="7171" name="Rectangle 3"/>
          <p:cNvSpPr>
            <a:spLocks noChangeArrowheads="1"/>
          </p:cNvSpPr>
          <p:nvPr/>
        </p:nvSpPr>
        <p:spPr bwMode="auto">
          <a:xfrm>
            <a:off x="4724400" y="1453753"/>
            <a:ext cx="1447800" cy="685800"/>
          </a:xfrm>
          <a:prstGeom prst="rect">
            <a:avLst/>
          </a:prstGeom>
          <a:solidFill>
            <a:schemeClr val="accent2"/>
          </a:solidFill>
          <a:ln>
            <a:noFill/>
          </a:ln>
          <a:effectLst>
            <a:outerShdw dist="35921" dir="2700000" algn="ctr" rotWithShape="0">
              <a:schemeClr val="folHlink"/>
            </a:outerShdw>
          </a:effectLst>
        </p:spPr>
        <p:txBody>
          <a:bodyPr tIns="0" bIns="0" anchor="ct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r>
              <a:rPr lang="en-GB" altLang="en-US" sz="2000" b="0" dirty="0">
                <a:solidFill>
                  <a:srgbClr val="FFC000"/>
                </a:solidFill>
                <a:latin typeface="Arial" pitchFamily="34" charset="0"/>
              </a:rPr>
              <a:t>Sequence mining</a:t>
            </a:r>
          </a:p>
        </p:txBody>
      </p:sp>
      <p:sp>
        <p:nvSpPr>
          <p:cNvPr id="7172" name="Rectangle 4"/>
          <p:cNvSpPr>
            <a:spLocks noChangeArrowheads="1"/>
          </p:cNvSpPr>
          <p:nvPr/>
        </p:nvSpPr>
        <p:spPr bwMode="auto">
          <a:xfrm>
            <a:off x="6553200" y="1028700"/>
            <a:ext cx="1447800" cy="685800"/>
          </a:xfrm>
          <a:prstGeom prst="rect">
            <a:avLst/>
          </a:prstGeom>
          <a:solidFill>
            <a:schemeClr val="accent2"/>
          </a:solidFill>
          <a:ln>
            <a:noFill/>
          </a:ln>
          <a:effectLst>
            <a:outerShdw dist="35921" dir="2700000" algn="ctr" rotWithShape="0">
              <a:schemeClr val="folHlink"/>
            </a:outerShdw>
          </a:effectLst>
        </p:spPr>
        <p:txBody>
          <a:bodyPr tIns="0" bIns="0" anchor="ct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r>
              <a:rPr lang="en-GB" altLang="en-US" sz="2000" b="0" dirty="0">
                <a:solidFill>
                  <a:srgbClr val="FFC000"/>
                </a:solidFill>
                <a:latin typeface="Arial" pitchFamily="34" charset="0"/>
              </a:rPr>
              <a:t>Markov chains</a:t>
            </a:r>
          </a:p>
        </p:txBody>
      </p:sp>
      <p:sp>
        <p:nvSpPr>
          <p:cNvPr id="7173" name="Rectangle 5"/>
          <p:cNvSpPr>
            <a:spLocks noChangeArrowheads="1"/>
          </p:cNvSpPr>
          <p:nvPr/>
        </p:nvSpPr>
        <p:spPr bwMode="auto">
          <a:xfrm>
            <a:off x="6553200" y="1924050"/>
            <a:ext cx="1752600" cy="685800"/>
          </a:xfrm>
          <a:prstGeom prst="rect">
            <a:avLst/>
          </a:prstGeom>
          <a:solidFill>
            <a:schemeClr val="accent2"/>
          </a:solidFill>
          <a:ln>
            <a:noFill/>
          </a:ln>
          <a:effectLst>
            <a:outerShdw dist="35921" dir="2700000" algn="ctr" rotWithShape="0">
              <a:schemeClr val="folHlink"/>
            </a:outerShdw>
          </a:effectLst>
        </p:spPr>
        <p:txBody>
          <a:bodyPr tIns="0" bIns="0" anchor="ct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r>
              <a:rPr lang="en-GB" altLang="en-US" sz="2000" b="0">
                <a:solidFill>
                  <a:srgbClr val="FFC000"/>
                </a:solidFill>
                <a:latin typeface="Arial" pitchFamily="34" charset="0"/>
              </a:rPr>
              <a:t>Association rules</a:t>
            </a:r>
          </a:p>
        </p:txBody>
      </p:sp>
      <p:sp>
        <p:nvSpPr>
          <p:cNvPr id="7174" name="Rectangle 6"/>
          <p:cNvSpPr>
            <a:spLocks noChangeArrowheads="1"/>
          </p:cNvSpPr>
          <p:nvPr/>
        </p:nvSpPr>
        <p:spPr bwMode="auto">
          <a:xfrm>
            <a:off x="5372100" y="2857500"/>
            <a:ext cx="1447800" cy="685800"/>
          </a:xfrm>
          <a:prstGeom prst="rect">
            <a:avLst/>
          </a:prstGeom>
          <a:solidFill>
            <a:schemeClr val="accent2"/>
          </a:solidFill>
          <a:ln>
            <a:noFill/>
          </a:ln>
          <a:effectLst>
            <a:outerShdw dist="35921" dir="2700000" algn="ctr" rotWithShape="0">
              <a:schemeClr val="folHlink"/>
            </a:outerShdw>
          </a:effectLst>
        </p:spPr>
        <p:txBody>
          <a:bodyPr tIns="0" bIns="0" anchor="ct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r>
              <a:rPr lang="en-GB" altLang="en-US" sz="2000" b="0" dirty="0">
                <a:solidFill>
                  <a:srgbClr val="FFC000"/>
                </a:solidFill>
                <a:latin typeface="Arial" pitchFamily="34" charset="0"/>
              </a:rPr>
              <a:t>Clustering</a:t>
            </a:r>
          </a:p>
        </p:txBody>
      </p:sp>
      <p:sp>
        <p:nvSpPr>
          <p:cNvPr id="7175" name="Rectangle 7"/>
          <p:cNvSpPr>
            <a:spLocks noChangeArrowheads="1"/>
          </p:cNvSpPr>
          <p:nvPr/>
        </p:nvSpPr>
        <p:spPr bwMode="auto">
          <a:xfrm>
            <a:off x="5372100" y="3924300"/>
            <a:ext cx="1447800" cy="685800"/>
          </a:xfrm>
          <a:prstGeom prst="rect">
            <a:avLst/>
          </a:prstGeom>
          <a:solidFill>
            <a:schemeClr val="accent2"/>
          </a:solidFill>
          <a:ln>
            <a:noFill/>
          </a:ln>
          <a:effectLst>
            <a:outerShdw dist="35921" dir="2700000" algn="ctr" rotWithShape="0">
              <a:schemeClr val="folHlink"/>
            </a:outerShdw>
          </a:effectLst>
        </p:spPr>
        <p:txBody>
          <a:bodyPr tIns="0" bIns="0" anchor="ct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r>
              <a:rPr lang="en-GB" altLang="en-US" sz="2000" b="0" dirty="0">
                <a:solidFill>
                  <a:srgbClr val="FFC000"/>
                </a:solidFill>
                <a:latin typeface="Arial" pitchFamily="34" charset="0"/>
              </a:rPr>
              <a:t>Session Clustering</a:t>
            </a:r>
          </a:p>
        </p:txBody>
      </p:sp>
      <p:sp>
        <p:nvSpPr>
          <p:cNvPr id="7176" name="Rectangle 8"/>
          <p:cNvSpPr>
            <a:spLocks noChangeArrowheads="1"/>
          </p:cNvSpPr>
          <p:nvPr/>
        </p:nvSpPr>
        <p:spPr bwMode="auto">
          <a:xfrm>
            <a:off x="5143500" y="5257800"/>
            <a:ext cx="1905000" cy="685800"/>
          </a:xfrm>
          <a:prstGeom prst="rect">
            <a:avLst/>
          </a:prstGeom>
          <a:solidFill>
            <a:schemeClr val="accent2"/>
          </a:solidFill>
          <a:ln>
            <a:noFill/>
          </a:ln>
          <a:effectLst>
            <a:outerShdw dist="35921" dir="2700000" algn="ctr" rotWithShape="0">
              <a:schemeClr val="folHlink"/>
            </a:outerShdw>
          </a:effectLst>
        </p:spPr>
        <p:txBody>
          <a:bodyPr tIns="0" bIns="0" anchor="ct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r>
              <a:rPr lang="en-GB" altLang="en-US" sz="2000" b="0">
                <a:solidFill>
                  <a:srgbClr val="FFC000"/>
                </a:solidFill>
                <a:latin typeface="Arial" pitchFamily="34" charset="0"/>
              </a:rPr>
              <a:t>Classification</a:t>
            </a:r>
          </a:p>
        </p:txBody>
      </p:sp>
      <p:sp>
        <p:nvSpPr>
          <p:cNvPr id="7177" name="Rectangle 9"/>
          <p:cNvSpPr>
            <a:spLocks noChangeArrowheads="1"/>
          </p:cNvSpPr>
          <p:nvPr/>
        </p:nvSpPr>
        <p:spPr bwMode="auto">
          <a:xfrm>
            <a:off x="457200" y="1104900"/>
            <a:ext cx="3733800" cy="533400"/>
          </a:xfrm>
          <a:prstGeom prst="rect">
            <a:avLst/>
          </a:prstGeom>
          <a:solidFill>
            <a:srgbClr val="FFC000"/>
          </a:solidFill>
          <a:ln>
            <a:noFill/>
          </a:ln>
          <a:effectLst>
            <a:outerShdw dist="35921" dir="2700000" algn="ctr" rotWithShape="0">
              <a:schemeClr val="folHlink"/>
            </a:outerShdw>
          </a:effectLst>
        </p:spPr>
        <p:txBody>
          <a:bodyPr tIns="0" bIns="0" anchor="ct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r>
              <a:rPr lang="en-GB" altLang="en-US" sz="2000" b="0">
                <a:solidFill>
                  <a:schemeClr val="accent6"/>
                </a:solidFill>
                <a:latin typeface="Arial" pitchFamily="34" charset="0"/>
              </a:rPr>
              <a:t>Prediction of next event</a:t>
            </a:r>
          </a:p>
        </p:txBody>
      </p:sp>
      <p:sp>
        <p:nvSpPr>
          <p:cNvPr id="7178" name="Rectangle 10"/>
          <p:cNvSpPr>
            <a:spLocks noChangeArrowheads="1"/>
          </p:cNvSpPr>
          <p:nvPr/>
        </p:nvSpPr>
        <p:spPr bwMode="auto">
          <a:xfrm>
            <a:off x="457200" y="1924050"/>
            <a:ext cx="3733800" cy="639762"/>
          </a:xfrm>
          <a:prstGeom prst="rect">
            <a:avLst/>
          </a:prstGeom>
          <a:solidFill>
            <a:srgbClr val="FFC000"/>
          </a:solidFill>
          <a:ln>
            <a:noFill/>
          </a:ln>
          <a:effectLst>
            <a:outerShdw dist="35921" dir="2700000" algn="ctr" rotWithShape="0">
              <a:schemeClr val="folHlink"/>
            </a:outerShdw>
          </a:effectLst>
        </p:spPr>
        <p:txBody>
          <a:bodyPr tIns="0" bIns="0" anchor="ct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r>
              <a:rPr lang="en-GB" altLang="en-US" sz="2000" b="0" dirty="0">
                <a:solidFill>
                  <a:schemeClr val="accent6"/>
                </a:solidFill>
                <a:latin typeface="Arial" pitchFamily="34" charset="0"/>
              </a:rPr>
              <a:t>Discovery of associated </a:t>
            </a:r>
            <a:r>
              <a:rPr lang="en-GB" altLang="en-US" sz="2000" b="0" dirty="0" smtClean="0">
                <a:solidFill>
                  <a:schemeClr val="accent6"/>
                </a:solidFill>
                <a:latin typeface="Arial" pitchFamily="34" charset="0"/>
              </a:rPr>
              <a:t>events, products, objects</a:t>
            </a:r>
            <a:endParaRPr lang="en-GB" altLang="en-US" sz="2000" b="0" dirty="0">
              <a:solidFill>
                <a:schemeClr val="accent6"/>
              </a:solidFill>
              <a:latin typeface="Arial" pitchFamily="34" charset="0"/>
            </a:endParaRPr>
          </a:p>
        </p:txBody>
      </p:sp>
      <p:sp>
        <p:nvSpPr>
          <p:cNvPr id="7179" name="Rectangle 11"/>
          <p:cNvSpPr>
            <a:spLocks noChangeArrowheads="1"/>
          </p:cNvSpPr>
          <p:nvPr/>
        </p:nvSpPr>
        <p:spPr bwMode="auto">
          <a:xfrm>
            <a:off x="457200" y="2743200"/>
            <a:ext cx="3733800" cy="914400"/>
          </a:xfrm>
          <a:prstGeom prst="rect">
            <a:avLst/>
          </a:prstGeom>
          <a:solidFill>
            <a:srgbClr val="FFC000"/>
          </a:solidFill>
          <a:ln>
            <a:noFill/>
          </a:ln>
          <a:effectLst>
            <a:outerShdw dist="35921" dir="2700000" algn="ctr" rotWithShape="0">
              <a:schemeClr val="folHlink"/>
            </a:outerShdw>
          </a:effectLst>
        </p:spPr>
        <p:txBody>
          <a:bodyPr tIns="0" bIns="0" anchor="ct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r>
              <a:rPr lang="en-GB" altLang="en-US" sz="2000" b="0" dirty="0">
                <a:solidFill>
                  <a:schemeClr val="accent6"/>
                </a:solidFill>
                <a:latin typeface="Arial" pitchFamily="34" charset="0"/>
              </a:rPr>
              <a:t>Discovery of </a:t>
            </a:r>
            <a:r>
              <a:rPr lang="en-GB" altLang="en-US" sz="2000" b="0" dirty="0" smtClean="0">
                <a:solidFill>
                  <a:schemeClr val="accent6"/>
                </a:solidFill>
                <a:latin typeface="Arial" pitchFamily="34" charset="0"/>
              </a:rPr>
              <a:t>visitor/customer groups with </a:t>
            </a:r>
            <a:r>
              <a:rPr lang="en-GB" altLang="en-US" sz="2000" b="0" dirty="0">
                <a:solidFill>
                  <a:schemeClr val="accent6"/>
                </a:solidFill>
                <a:latin typeface="Arial" pitchFamily="34" charset="0"/>
              </a:rPr>
              <a:t>common </a:t>
            </a:r>
            <a:r>
              <a:rPr lang="en-GB" altLang="en-US" sz="2000" b="0" dirty="0" smtClean="0">
                <a:solidFill>
                  <a:schemeClr val="accent6"/>
                </a:solidFill>
                <a:latin typeface="Arial" pitchFamily="34" charset="0"/>
              </a:rPr>
              <a:t>characteristics</a:t>
            </a:r>
            <a:endParaRPr lang="en-GB" altLang="en-US" sz="2000" b="0" dirty="0">
              <a:solidFill>
                <a:schemeClr val="accent6"/>
              </a:solidFill>
              <a:latin typeface="Arial" pitchFamily="34" charset="0"/>
            </a:endParaRPr>
          </a:p>
        </p:txBody>
      </p:sp>
      <p:sp>
        <p:nvSpPr>
          <p:cNvPr id="7180" name="Rectangle 12"/>
          <p:cNvSpPr>
            <a:spLocks noChangeArrowheads="1"/>
          </p:cNvSpPr>
          <p:nvPr/>
        </p:nvSpPr>
        <p:spPr bwMode="auto">
          <a:xfrm>
            <a:off x="457200" y="3810000"/>
            <a:ext cx="3733800" cy="914400"/>
          </a:xfrm>
          <a:prstGeom prst="rect">
            <a:avLst/>
          </a:prstGeom>
          <a:solidFill>
            <a:srgbClr val="FFC000"/>
          </a:solidFill>
          <a:ln>
            <a:noFill/>
          </a:ln>
          <a:effectLst>
            <a:outerShdw dist="35921" dir="2700000" algn="ctr" rotWithShape="0">
              <a:schemeClr val="folHlink"/>
            </a:outerShdw>
          </a:effectLst>
        </p:spPr>
        <p:txBody>
          <a:bodyPr tIns="0" bIns="0" anchor="ct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r>
              <a:rPr lang="en-GB" altLang="en-US" sz="2000" b="0" dirty="0">
                <a:solidFill>
                  <a:schemeClr val="accent6"/>
                </a:solidFill>
                <a:latin typeface="Arial" pitchFamily="34" charset="0"/>
              </a:rPr>
              <a:t>Discovery of </a:t>
            </a:r>
            <a:r>
              <a:rPr lang="en-GB" altLang="en-US" sz="2000" b="0" dirty="0" smtClean="0">
                <a:solidFill>
                  <a:schemeClr val="accent6"/>
                </a:solidFill>
                <a:latin typeface="Arial" pitchFamily="34" charset="0"/>
              </a:rPr>
              <a:t>visitor/customer </a:t>
            </a:r>
            <a:r>
              <a:rPr lang="en-GB" altLang="en-US" sz="2000" b="0" dirty="0">
                <a:solidFill>
                  <a:schemeClr val="accent6"/>
                </a:solidFill>
                <a:latin typeface="Arial" pitchFamily="34" charset="0"/>
              </a:rPr>
              <a:t>groups with common </a:t>
            </a:r>
            <a:r>
              <a:rPr lang="en-GB" altLang="en-US" sz="2000" b="0" dirty="0" smtClean="0">
                <a:solidFill>
                  <a:schemeClr val="accent6"/>
                </a:solidFill>
                <a:latin typeface="Arial" pitchFamily="34" charset="0"/>
              </a:rPr>
              <a:t>behavior or common interests</a:t>
            </a:r>
            <a:endParaRPr lang="en-GB" altLang="en-US" sz="2000" b="0" dirty="0">
              <a:solidFill>
                <a:schemeClr val="accent6"/>
              </a:solidFill>
              <a:latin typeface="Arial" pitchFamily="34" charset="0"/>
            </a:endParaRPr>
          </a:p>
        </p:txBody>
      </p:sp>
      <p:sp>
        <p:nvSpPr>
          <p:cNvPr id="7181" name="Rectangle 13"/>
          <p:cNvSpPr>
            <a:spLocks noChangeArrowheads="1"/>
          </p:cNvSpPr>
          <p:nvPr/>
        </p:nvSpPr>
        <p:spPr bwMode="auto">
          <a:xfrm>
            <a:off x="457200" y="4876800"/>
            <a:ext cx="3733800" cy="914400"/>
          </a:xfrm>
          <a:prstGeom prst="rect">
            <a:avLst/>
          </a:prstGeom>
          <a:solidFill>
            <a:srgbClr val="FFC000"/>
          </a:solidFill>
          <a:ln>
            <a:noFill/>
          </a:ln>
          <a:effectLst>
            <a:outerShdw dist="35921" dir="2700000" algn="ctr" rotWithShape="0">
              <a:schemeClr val="folHlink"/>
            </a:outerShdw>
          </a:effectLst>
        </p:spPr>
        <p:txBody>
          <a:bodyPr tIns="0" bIns="0" anchor="ct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r>
              <a:rPr lang="en-GB" altLang="en-US" sz="2000" b="0" dirty="0">
                <a:solidFill>
                  <a:schemeClr val="accent6"/>
                </a:solidFill>
                <a:latin typeface="Arial" pitchFamily="34" charset="0"/>
              </a:rPr>
              <a:t>Characterization of </a:t>
            </a:r>
            <a:r>
              <a:rPr lang="en-GB" altLang="en-US" sz="2000" b="0" dirty="0" smtClean="0">
                <a:solidFill>
                  <a:schemeClr val="accent6"/>
                </a:solidFill>
                <a:latin typeface="Arial" pitchFamily="34" charset="0"/>
              </a:rPr>
              <a:t>visitors/customers </a:t>
            </a:r>
            <a:r>
              <a:rPr lang="en-GB" altLang="en-US" sz="2000" b="0" dirty="0">
                <a:solidFill>
                  <a:schemeClr val="accent6"/>
                </a:solidFill>
                <a:latin typeface="Arial" pitchFamily="34" charset="0"/>
              </a:rPr>
              <a:t>with respect to a set of predefined classes</a:t>
            </a:r>
          </a:p>
        </p:txBody>
      </p:sp>
      <p:sp>
        <p:nvSpPr>
          <p:cNvPr id="7182" name="Rectangle 14"/>
          <p:cNvSpPr>
            <a:spLocks noChangeArrowheads="1"/>
          </p:cNvSpPr>
          <p:nvPr/>
        </p:nvSpPr>
        <p:spPr bwMode="auto">
          <a:xfrm>
            <a:off x="457200" y="5943600"/>
            <a:ext cx="3733800" cy="533400"/>
          </a:xfrm>
          <a:prstGeom prst="rect">
            <a:avLst/>
          </a:prstGeom>
          <a:solidFill>
            <a:srgbClr val="FFC000"/>
          </a:solidFill>
          <a:ln>
            <a:noFill/>
          </a:ln>
          <a:effectLst>
            <a:outerShdw dist="35921" dir="2700000" algn="ctr" rotWithShape="0">
              <a:schemeClr val="folHlink"/>
            </a:outerShdw>
          </a:effectLst>
        </p:spPr>
        <p:txBody>
          <a:bodyPr tIns="0" bIns="0" anchor="ctr"/>
          <a:lstStyle>
            <a:lvl1pPr algn="l">
              <a:spcBef>
                <a:spcPct val="20000"/>
              </a:spcBef>
              <a:buClr>
                <a:schemeClr val="accent2"/>
              </a:buClr>
              <a:buFont typeface="Marlett" pitchFamily="2" charset="2"/>
              <a:buChar char="i"/>
              <a:defRPr sz="2200" b="1">
                <a:solidFill>
                  <a:schemeClr val="tx1"/>
                </a:solidFill>
                <a:latin typeface="Times New Roman" pitchFamily="18" charset="0"/>
              </a:defRPr>
            </a:lvl1pPr>
            <a:lvl2pPr marL="742950" indent="-285750" algn="l">
              <a:spcBef>
                <a:spcPct val="20000"/>
              </a:spcBef>
              <a:buClr>
                <a:srgbClr val="FF0000"/>
              </a:buClr>
              <a:buFont typeface="Marlett" pitchFamily="2" charset="2"/>
              <a:buChar char="4"/>
              <a:defRPr>
                <a:solidFill>
                  <a:schemeClr val="tx1"/>
                </a:solidFill>
                <a:latin typeface="Times New Roman" pitchFamily="18" charset="0"/>
              </a:defRPr>
            </a:lvl2pPr>
            <a:lvl3pPr marL="1143000" indent="-228600" algn="l">
              <a:spcBef>
                <a:spcPct val="20000"/>
              </a:spcBef>
              <a:buClr>
                <a:schemeClr val="accent1"/>
              </a:buClr>
              <a:buFont typeface="Marlett" pitchFamily="2" charset="2"/>
              <a:buChar char="h"/>
              <a:defRPr sz="1600">
                <a:solidFill>
                  <a:schemeClr val="tx1"/>
                </a:solidFill>
                <a:latin typeface="Times New Roman" pitchFamily="18" charset="0"/>
              </a:defRPr>
            </a:lvl3pPr>
            <a:lvl4pPr marL="1600200" indent="-228600" algn="l">
              <a:spcBef>
                <a:spcPct val="20000"/>
              </a:spcBef>
              <a:buClr>
                <a:srgbClr val="FF00FF"/>
              </a:buClr>
              <a:buChar char="–"/>
              <a:defRPr sz="16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r>
              <a:rPr lang="en-GB" altLang="en-US" sz="2000" b="0" dirty="0" smtClean="0">
                <a:solidFill>
                  <a:schemeClr val="accent6"/>
                </a:solidFill>
                <a:latin typeface="Arial" pitchFamily="34" charset="0"/>
              </a:rPr>
              <a:t>Anomaly/attack detection</a:t>
            </a:r>
            <a:endParaRPr lang="en-GB" altLang="en-US" sz="2000" b="0" dirty="0">
              <a:solidFill>
                <a:schemeClr val="accent6"/>
              </a:solidFill>
              <a:latin typeface="Arial" pitchFamily="34" charset="0"/>
            </a:endParaRPr>
          </a:p>
        </p:txBody>
      </p:sp>
      <p:cxnSp>
        <p:nvCxnSpPr>
          <p:cNvPr id="7183" name="AutoShape 15"/>
          <p:cNvCxnSpPr>
            <a:cxnSpLocks noChangeShapeType="1"/>
            <a:stCxn id="7177" idx="3"/>
            <a:endCxn id="7172" idx="1"/>
          </p:cNvCxnSpPr>
          <p:nvPr/>
        </p:nvCxnSpPr>
        <p:spPr bwMode="auto">
          <a:xfrm>
            <a:off x="4191000" y="1371600"/>
            <a:ext cx="2362200" cy="0"/>
          </a:xfrm>
          <a:prstGeom prst="straightConnector1">
            <a:avLst/>
          </a:prstGeom>
          <a:noFill/>
          <a:ln w="28575">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folHlink"/>
                  </a:outerShdw>
                </a:effectLst>
              </a14:hiddenEffects>
            </a:ext>
          </a:extLst>
        </p:spPr>
      </p:cxnSp>
      <p:cxnSp>
        <p:nvCxnSpPr>
          <p:cNvPr id="7184" name="AutoShape 16"/>
          <p:cNvCxnSpPr>
            <a:cxnSpLocks noChangeShapeType="1"/>
            <a:stCxn id="7177" idx="3"/>
            <a:endCxn id="7171" idx="1"/>
          </p:cNvCxnSpPr>
          <p:nvPr/>
        </p:nvCxnSpPr>
        <p:spPr bwMode="auto">
          <a:xfrm>
            <a:off x="4191000" y="1371600"/>
            <a:ext cx="533400" cy="425053"/>
          </a:xfrm>
          <a:prstGeom prst="straightConnector1">
            <a:avLst/>
          </a:prstGeom>
          <a:noFill/>
          <a:ln w="28575">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folHlink"/>
                  </a:outerShdw>
                </a:effectLst>
              </a14:hiddenEffects>
            </a:ext>
          </a:extLst>
        </p:spPr>
      </p:cxnSp>
      <p:cxnSp>
        <p:nvCxnSpPr>
          <p:cNvPr id="7185" name="AutoShape 17"/>
          <p:cNvCxnSpPr>
            <a:cxnSpLocks noChangeShapeType="1"/>
            <a:stCxn id="7178" idx="3"/>
            <a:endCxn id="7171" idx="1"/>
          </p:cNvCxnSpPr>
          <p:nvPr/>
        </p:nvCxnSpPr>
        <p:spPr bwMode="auto">
          <a:xfrm flipV="1">
            <a:off x="4191000" y="1796653"/>
            <a:ext cx="533400" cy="447278"/>
          </a:xfrm>
          <a:prstGeom prst="straightConnector1">
            <a:avLst/>
          </a:prstGeom>
          <a:noFill/>
          <a:ln w="28575">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folHlink"/>
                  </a:outerShdw>
                </a:effectLst>
              </a14:hiddenEffects>
            </a:ext>
          </a:extLst>
        </p:spPr>
      </p:cxnSp>
      <p:cxnSp>
        <p:nvCxnSpPr>
          <p:cNvPr id="7186" name="AutoShape 18"/>
          <p:cNvCxnSpPr>
            <a:cxnSpLocks noChangeShapeType="1"/>
            <a:stCxn id="7178" idx="3"/>
            <a:endCxn id="7173" idx="1"/>
          </p:cNvCxnSpPr>
          <p:nvPr/>
        </p:nvCxnSpPr>
        <p:spPr bwMode="auto">
          <a:xfrm>
            <a:off x="4191000" y="2243931"/>
            <a:ext cx="2362200" cy="23019"/>
          </a:xfrm>
          <a:prstGeom prst="straightConnector1">
            <a:avLst/>
          </a:prstGeom>
          <a:noFill/>
          <a:ln w="28575">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folHlink"/>
                  </a:outerShdw>
                </a:effectLst>
              </a14:hiddenEffects>
            </a:ext>
          </a:extLst>
        </p:spPr>
      </p:cxnSp>
      <p:cxnSp>
        <p:nvCxnSpPr>
          <p:cNvPr id="7187" name="AutoShape 19"/>
          <p:cNvCxnSpPr>
            <a:cxnSpLocks noChangeShapeType="1"/>
            <a:stCxn id="7179" idx="3"/>
            <a:endCxn id="7174" idx="1"/>
          </p:cNvCxnSpPr>
          <p:nvPr/>
        </p:nvCxnSpPr>
        <p:spPr bwMode="auto">
          <a:xfrm>
            <a:off x="4191000" y="3200400"/>
            <a:ext cx="1181100" cy="0"/>
          </a:xfrm>
          <a:prstGeom prst="straightConnector1">
            <a:avLst/>
          </a:prstGeom>
          <a:noFill/>
          <a:ln w="28575">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folHlink"/>
                  </a:outerShdw>
                </a:effectLst>
              </a14:hiddenEffects>
            </a:ext>
          </a:extLst>
        </p:spPr>
      </p:cxnSp>
      <p:cxnSp>
        <p:nvCxnSpPr>
          <p:cNvPr id="7188" name="AutoShape 20"/>
          <p:cNvCxnSpPr>
            <a:cxnSpLocks noChangeShapeType="1"/>
            <a:stCxn id="7180" idx="3"/>
            <a:endCxn id="7174" idx="1"/>
          </p:cNvCxnSpPr>
          <p:nvPr/>
        </p:nvCxnSpPr>
        <p:spPr bwMode="auto">
          <a:xfrm flipV="1">
            <a:off x="4191000" y="3200400"/>
            <a:ext cx="1181100" cy="1066800"/>
          </a:xfrm>
          <a:prstGeom prst="straightConnector1">
            <a:avLst/>
          </a:prstGeom>
          <a:noFill/>
          <a:ln w="28575">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folHlink"/>
                  </a:outerShdw>
                </a:effectLst>
              </a14:hiddenEffects>
            </a:ext>
          </a:extLst>
        </p:spPr>
      </p:cxnSp>
      <p:cxnSp>
        <p:nvCxnSpPr>
          <p:cNvPr id="7189" name="AutoShape 21"/>
          <p:cNvCxnSpPr>
            <a:cxnSpLocks noChangeShapeType="1"/>
            <a:stCxn id="7180" idx="3"/>
            <a:endCxn id="7175" idx="1"/>
          </p:cNvCxnSpPr>
          <p:nvPr/>
        </p:nvCxnSpPr>
        <p:spPr bwMode="auto">
          <a:xfrm>
            <a:off x="4191000" y="4267200"/>
            <a:ext cx="1181100" cy="0"/>
          </a:xfrm>
          <a:prstGeom prst="straightConnector1">
            <a:avLst/>
          </a:prstGeom>
          <a:noFill/>
          <a:ln w="28575">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folHlink"/>
                  </a:outerShdw>
                </a:effectLst>
              </a14:hiddenEffects>
            </a:ext>
          </a:extLst>
        </p:spPr>
      </p:cxnSp>
      <p:cxnSp>
        <p:nvCxnSpPr>
          <p:cNvPr id="7190" name="AutoShape 22"/>
          <p:cNvCxnSpPr>
            <a:cxnSpLocks noChangeShapeType="1"/>
            <a:stCxn id="7181" idx="3"/>
            <a:endCxn id="7176" idx="1"/>
          </p:cNvCxnSpPr>
          <p:nvPr/>
        </p:nvCxnSpPr>
        <p:spPr bwMode="auto">
          <a:xfrm>
            <a:off x="4191000" y="5334000"/>
            <a:ext cx="952500" cy="266700"/>
          </a:xfrm>
          <a:prstGeom prst="straightConnector1">
            <a:avLst/>
          </a:prstGeom>
          <a:noFill/>
          <a:ln w="28575">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folHlink"/>
                  </a:outerShdw>
                </a:effectLst>
              </a14:hiddenEffects>
            </a:ext>
          </a:extLst>
        </p:spPr>
      </p:cxnSp>
      <p:cxnSp>
        <p:nvCxnSpPr>
          <p:cNvPr id="7191" name="AutoShape 23"/>
          <p:cNvCxnSpPr>
            <a:cxnSpLocks noChangeShapeType="1"/>
            <a:stCxn id="7182" idx="3"/>
            <a:endCxn id="7176" idx="1"/>
          </p:cNvCxnSpPr>
          <p:nvPr/>
        </p:nvCxnSpPr>
        <p:spPr bwMode="auto">
          <a:xfrm flipV="1">
            <a:off x="4191000" y="5600700"/>
            <a:ext cx="952500" cy="609600"/>
          </a:xfrm>
          <a:prstGeom prst="straightConnector1">
            <a:avLst/>
          </a:prstGeom>
          <a:noFill/>
          <a:ln w="28575">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folHlink"/>
                  </a:outerShdw>
                </a:effectLst>
              </a14:hiddenEffects>
            </a:ext>
          </a:extLst>
        </p:spPr>
      </p:cxnSp>
    </p:spTree>
    <p:extLst>
      <p:ext uri="{BB962C8B-B14F-4D97-AF65-F5344CB8AC3E}">
        <p14:creationId xmlns:p14="http://schemas.microsoft.com/office/powerpoint/2010/main" val="1126834903"/>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altLang="en-US" smtClean="0"/>
              <a:t>Common Clickstream Data Sources</a:t>
            </a:r>
          </a:p>
        </p:txBody>
      </p:sp>
      <p:sp>
        <p:nvSpPr>
          <p:cNvPr id="11268" name="Rectangle 3"/>
          <p:cNvSpPr>
            <a:spLocks noGrp="1" noChangeArrowheads="1"/>
          </p:cNvSpPr>
          <p:nvPr>
            <p:ph type="body" idx="1"/>
          </p:nvPr>
        </p:nvSpPr>
        <p:spPr/>
        <p:txBody>
          <a:bodyPr/>
          <a:lstStyle/>
          <a:p>
            <a:r>
              <a:rPr lang="en-US" altLang="en-US" sz="2400" dirty="0" smtClean="0"/>
              <a:t>Server Log Files</a:t>
            </a:r>
          </a:p>
          <a:p>
            <a:pPr lvl="1"/>
            <a:r>
              <a:rPr lang="en-US" altLang="en-US" sz="2000" dirty="0" smtClean="0"/>
              <a:t>Passive data collection</a:t>
            </a:r>
          </a:p>
          <a:p>
            <a:pPr lvl="1"/>
            <a:r>
              <a:rPr lang="en-US" altLang="en-US" sz="2000" dirty="0" smtClean="0"/>
              <a:t>Normal part of web browser/web server transaction</a:t>
            </a:r>
          </a:p>
          <a:p>
            <a:pPr lvl="2"/>
            <a:r>
              <a:rPr lang="en-US" altLang="en-US" sz="1800" dirty="0" smtClean="0"/>
              <a:t>Data is always available and does not depend on client setup</a:t>
            </a:r>
          </a:p>
          <a:p>
            <a:pPr lvl="1"/>
            <a:r>
              <a:rPr lang="en-US" altLang="en-US" sz="2000" dirty="0" smtClean="0"/>
              <a:t>Data belongs to the organization</a:t>
            </a:r>
          </a:p>
          <a:p>
            <a:pPr lvl="2"/>
            <a:r>
              <a:rPr lang="en-US" altLang="en-US" sz="1800" dirty="0" smtClean="0"/>
              <a:t>Fewer data security/privacy concerns due to sharing</a:t>
            </a:r>
          </a:p>
          <a:p>
            <a:pPr lvl="2"/>
            <a:r>
              <a:rPr lang="en-US" altLang="en-US" sz="1800" dirty="0" smtClean="0"/>
              <a:t>Access to full data allows for deeper analysis</a:t>
            </a:r>
          </a:p>
          <a:p>
            <a:r>
              <a:rPr lang="en-US" altLang="en-US" sz="2400" dirty="0" smtClean="0"/>
              <a:t>Page Tagging</a:t>
            </a:r>
          </a:p>
          <a:p>
            <a:pPr lvl="1"/>
            <a:r>
              <a:rPr lang="en-US" altLang="en-US" sz="2000" dirty="0" smtClean="0"/>
              <a:t>Active (client-side) data collection</a:t>
            </a:r>
          </a:p>
          <a:p>
            <a:pPr lvl="1"/>
            <a:r>
              <a:rPr lang="en-US" altLang="en-US" sz="2000" dirty="0" smtClean="0"/>
              <a:t>Often requires a third party to implement – a vendor</a:t>
            </a:r>
          </a:p>
          <a:p>
            <a:pPr lvl="2"/>
            <a:r>
              <a:rPr lang="en-US" altLang="en-US" sz="1800" dirty="0" smtClean="0"/>
              <a:t>Vendor Supplies page tags, collects the data, and often analyzes the data to generate reports</a:t>
            </a:r>
          </a:p>
          <a:p>
            <a:pPr lvl="1"/>
            <a:r>
              <a:rPr lang="en-US" altLang="en-US" sz="2000" dirty="0" smtClean="0"/>
              <a:t>Usually involves adding code (</a:t>
            </a:r>
            <a:r>
              <a:rPr lang="en-US" altLang="en-US" sz="2000" dirty="0" err="1" smtClean="0"/>
              <a:t>Javascript</a:t>
            </a:r>
            <a:r>
              <a:rPr lang="en-US" altLang="en-US" sz="2000" dirty="0" smtClean="0"/>
              <a:t>) to each page that when loaded, sends back information to vendor</a:t>
            </a:r>
          </a:p>
        </p:txBody>
      </p:sp>
      <p:sp>
        <p:nvSpPr>
          <p:cNvPr id="11266" name="Slide Number Placeholder 5"/>
          <p:cNvSpPr>
            <a:spLocks noGrp="1"/>
          </p:cNvSpPr>
          <p:nvPr>
            <p:ph type="sldNum" sz="quarter" idx="10"/>
          </p:nvPr>
        </p:nvSpPr>
        <p:spPr/>
        <p:txBody>
          <a:bodyPr/>
          <a:lstStyle>
            <a:lvl1pPr eaLnBrk="0" hangingPunct="0">
              <a:defRPr sz="3200">
                <a:solidFill>
                  <a:schemeClr val="tx1"/>
                </a:solidFill>
                <a:latin typeface="Arial" pitchFamily="34" charset="0"/>
              </a:defRPr>
            </a:lvl1pPr>
            <a:lvl2pPr marL="742950" indent="-285750" eaLnBrk="0" hangingPunct="0">
              <a:buChar char="–"/>
              <a:defRPr sz="28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buChar char="–"/>
              <a:defRPr sz="2000">
                <a:solidFill>
                  <a:schemeClr val="tx1"/>
                </a:solidFill>
                <a:latin typeface="Arial" pitchFamily="34" charset="0"/>
              </a:defRPr>
            </a:lvl4pPr>
            <a:lvl5pPr marL="2057400" indent="-228600"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fld id="{75BA963F-13F3-46D3-A3C9-51CBFF0819EB}" type="slidenum">
              <a:rPr lang="en-US" altLang="en-US" sz="1200" smtClean="0">
                <a:solidFill>
                  <a:schemeClr val="accent6"/>
                </a:solidFill>
                <a:latin typeface="+mn-lt"/>
              </a:rPr>
              <a:pPr/>
              <a:t>8</a:t>
            </a:fld>
            <a:endParaRPr lang="en-US" altLang="en-US" sz="1200" dirty="0" smtClean="0">
              <a:solidFill>
                <a:schemeClr val="accent6"/>
              </a:solidFill>
              <a:latin typeface="+mn-lt"/>
            </a:endParaRPr>
          </a:p>
        </p:txBody>
      </p:sp>
    </p:spTree>
    <p:extLst>
      <p:ext uri="{BB962C8B-B14F-4D97-AF65-F5344CB8AC3E}">
        <p14:creationId xmlns:p14="http://schemas.microsoft.com/office/powerpoint/2010/main" val="3859238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9CFEAB6C-EEC1-43BF-8894-10F4343F5AAA}" type="slidenum">
              <a:rPr lang="en-US" altLang="en-US" sz="1200">
                <a:solidFill>
                  <a:schemeClr val="accent2"/>
                </a:solidFill>
              </a:rPr>
              <a:pPr/>
              <a:t>9</a:t>
            </a:fld>
            <a:endParaRPr lang="en-US" altLang="en-US" sz="1400" b="0"/>
          </a:p>
        </p:txBody>
      </p:sp>
      <p:sp>
        <p:nvSpPr>
          <p:cNvPr id="32771" name="Rectangle 1026"/>
          <p:cNvSpPr>
            <a:spLocks noGrp="1" noChangeArrowheads="1"/>
          </p:cNvSpPr>
          <p:nvPr>
            <p:ph type="title"/>
          </p:nvPr>
        </p:nvSpPr>
        <p:spPr/>
        <p:txBody>
          <a:bodyPr/>
          <a:lstStyle/>
          <a:p>
            <a:r>
              <a:rPr lang="en-US" altLang="en-US" smtClean="0"/>
              <a:t>Simplified Web Access Layout</a:t>
            </a:r>
          </a:p>
        </p:txBody>
      </p:sp>
      <p:pic>
        <p:nvPicPr>
          <p:cNvPr id="32772" name="Picture 1034"/>
          <p:cNvPicPr>
            <a:picLocks noChangeAspect="1" noChangeArrowheads="1"/>
          </p:cNvPicPr>
          <p:nvPr/>
        </p:nvPicPr>
        <p:blipFill>
          <a:blip r:embed="rId3">
            <a:lum bright="-12000" contrast="30000"/>
            <a:extLst>
              <a:ext uri="{28A0092B-C50C-407E-A947-70E740481C1C}">
                <a14:useLocalDpi xmlns:a14="http://schemas.microsoft.com/office/drawing/2010/main" val="0"/>
              </a:ext>
            </a:extLst>
          </a:blip>
          <a:srcRect/>
          <a:stretch>
            <a:fillRect/>
          </a:stretch>
        </p:blipFill>
        <p:spPr bwMode="auto">
          <a:xfrm>
            <a:off x="244475" y="1549400"/>
            <a:ext cx="8682038"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Tree>
  </p:cSld>
  <p:clrMapOvr>
    <a:masterClrMapping/>
  </p:clrMapOvr>
  <p:transition>
    <p:cover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HST_TIMELINE" val="74.2"/>
  <p:tag name="HST_ACTIVE_THIS_SESSION" val="NO"/>
</p:tagLst>
</file>

<file path=ppt/tags/tag2.xml><?xml version="1.0" encoding="utf-8"?>
<p:tagLst xmlns:a="http://schemas.openxmlformats.org/drawingml/2006/main" xmlns:r="http://schemas.openxmlformats.org/officeDocument/2006/relationships" xmlns:p="http://schemas.openxmlformats.org/presentationml/2006/main">
  <p:tag name="HST_TIMELINE" val="6.9|191.2|217.7|355.2"/>
  <p:tag name="HST_TIMELINE_INTERVALS" val="|6.9|184.4|26.4"/>
  <p:tag name="TIMING" val="|6.9|184.4|26.4"/>
  <p:tag name="HST_ACTIVE_THIS_SESSION" val="NO"/>
</p:tagLst>
</file>

<file path=ppt/tags/tag3.xml><?xml version="1.0" encoding="utf-8"?>
<p:tagLst xmlns:a="http://schemas.openxmlformats.org/drawingml/2006/main" xmlns:r="http://schemas.openxmlformats.org/officeDocument/2006/relationships" xmlns:p="http://schemas.openxmlformats.org/presentationml/2006/main">
  <p:tag name="HST_TIMELINE" val="140.7"/>
  <p:tag name="HST_ACTIVE_THIS_SESSION" val="NO"/>
</p:tagLst>
</file>

<file path=ppt/tags/tag4.xml><?xml version="1.0" encoding="utf-8"?>
<p:tagLst xmlns:a="http://schemas.openxmlformats.org/drawingml/2006/main" xmlns:r="http://schemas.openxmlformats.org/officeDocument/2006/relationships" xmlns:p="http://schemas.openxmlformats.org/presentationml/2006/main">
  <p:tag name="HST_TIMELINE" val="114.0"/>
  <p:tag name="HST_ACTIVE_THIS_SESSION" val="NO"/>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8080"/>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8080"/>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Files\MSOffice\Templates\Blank Presentation.pot</Template>
  <TotalTime>8391</TotalTime>
  <Words>4001</Words>
  <Application>Microsoft Office PowerPoint</Application>
  <PresentationFormat>On-screen Show (4:3)</PresentationFormat>
  <Paragraphs>822</Paragraphs>
  <Slides>51</Slides>
  <Notes>51</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51</vt:i4>
      </vt:variant>
    </vt:vector>
  </HeadingPairs>
  <TitlesOfParts>
    <vt:vector size="57" baseType="lpstr">
      <vt:lpstr>Blank Presentation</vt:lpstr>
      <vt:lpstr>Worksheet</vt:lpstr>
      <vt:lpstr>Photo Editor Photo</vt:lpstr>
      <vt:lpstr>CorelPhotoPaint.Image.8</vt:lpstr>
      <vt:lpstr>Equation</vt:lpstr>
      <vt:lpstr>Document</vt:lpstr>
      <vt:lpstr>Data Preparation for Web Usage Analysis</vt:lpstr>
      <vt:lpstr>Web Usage Mining Revisited</vt:lpstr>
      <vt:lpstr>Web Usage Mining vs. Web Analytics</vt:lpstr>
      <vt:lpstr>Google Analytics</vt:lpstr>
      <vt:lpstr>Google Analytics</vt:lpstr>
      <vt:lpstr>Google Analytics</vt:lpstr>
      <vt:lpstr>Web Usage Mining: Going deeper</vt:lpstr>
      <vt:lpstr>Common Clickstream Data Sources</vt:lpstr>
      <vt:lpstr>Simplified Web Access Layout</vt:lpstr>
      <vt:lpstr>HTTP Protocol</vt:lpstr>
      <vt:lpstr>Cookies</vt:lpstr>
      <vt:lpstr>User Tracking via Cookies &amp; Web Bug</vt:lpstr>
      <vt:lpstr>Server Log Files</vt:lpstr>
      <vt:lpstr>What’s in a Typical Server Log?</vt:lpstr>
      <vt:lpstr>What’s in a Typical Server Log?</vt:lpstr>
      <vt:lpstr>Typical Fields in a Log File Entry</vt:lpstr>
      <vt:lpstr>Basic Entities in Web Usage Mining</vt:lpstr>
      <vt:lpstr>Higher-Level Data Abstractions </vt:lpstr>
      <vt:lpstr>Main Challenges in Data Collection and Preprocessing</vt:lpstr>
      <vt:lpstr>Usage Data Preparation Tasks</vt:lpstr>
      <vt:lpstr>Conceptual Representation of User Transactions or Sessions</vt:lpstr>
      <vt:lpstr>Mechanisms for User Identification</vt:lpstr>
      <vt:lpstr>Identifying Users and Sessions</vt:lpstr>
      <vt:lpstr>Sessionization Heuristics</vt:lpstr>
      <vt:lpstr>Sessionization Heuristics</vt:lpstr>
      <vt:lpstr>Some Selected Heuristics</vt:lpstr>
      <vt:lpstr>Inferring User Transactions from Sessions</vt:lpstr>
      <vt:lpstr>Path Completion</vt:lpstr>
      <vt:lpstr>Sessionization Example</vt:lpstr>
      <vt:lpstr>Sessionization Example</vt:lpstr>
      <vt:lpstr>Sessionization Example</vt:lpstr>
      <vt:lpstr>Sessionization Example</vt:lpstr>
      <vt:lpstr>Sessionization Example</vt:lpstr>
      <vt:lpstr>E-Commerce Data</vt:lpstr>
      <vt:lpstr>Content and Structure Preprocessing</vt:lpstr>
      <vt:lpstr>Data Preparation Tasks for  Mining Content Data</vt:lpstr>
      <vt:lpstr>Basic Automatic Text Processing</vt:lpstr>
      <vt:lpstr>Inverted Indexes</vt:lpstr>
      <vt:lpstr>How Inverted Indexes Are Created</vt:lpstr>
      <vt:lpstr>How Inverted Files are Created</vt:lpstr>
      <vt:lpstr>Assigning Weights</vt:lpstr>
      <vt:lpstr>Example: Discovery of “Content Profiles”</vt:lpstr>
      <vt:lpstr>How Content Profiles Are Generated</vt:lpstr>
      <vt:lpstr>How Content Profiles Are Generated</vt:lpstr>
      <vt:lpstr>How Content Profiles Are Generated</vt:lpstr>
      <vt:lpstr>Content Enhanced User Transactions</vt:lpstr>
      <vt:lpstr>PowerPoint Presentation</vt:lpstr>
      <vt:lpstr>Content Enhanced Transactions</vt:lpstr>
      <vt:lpstr>Architectural Framework for Web Usage Mining</vt:lpstr>
      <vt:lpstr>Web Usage Mining as a Process</vt:lpstr>
      <vt:lpstr>Data Preparation for Web Usage Analysis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Miing / Web Data Mining</dc:title>
  <dc:creator>Bamshad Mobasher</dc:creator>
  <cp:lastModifiedBy>Bamshad Mobasher</cp:lastModifiedBy>
  <cp:revision>417</cp:revision>
  <cp:lastPrinted>2001-04-25T17:13:59Z</cp:lastPrinted>
  <dcterms:created xsi:type="dcterms:W3CDTF">1999-03-29T20:01:23Z</dcterms:created>
  <dcterms:modified xsi:type="dcterms:W3CDTF">2014-05-19T23:37:21Z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mobasher@cs.depaul.edu</vt:lpwstr>
  </property>
  <property fmtid="{D5CDD505-2E9C-101B-9397-08002B2CF9AE}" pid="8" name="HomePage">
    <vt:lpwstr>http://maya.cs.depaul.edu/~classes/ect584</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C:\Bamshad\CLASS\ECT584\Lectures</vt:lpwstr>
  </property>
</Properties>
</file>