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323" r:id="rId3"/>
    <p:sldId id="674" r:id="rId4"/>
    <p:sldId id="324" r:id="rId5"/>
    <p:sldId id="820" r:id="rId6"/>
    <p:sldId id="929" r:id="rId7"/>
    <p:sldId id="859" r:id="rId8"/>
    <p:sldId id="823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93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51" autoAdjust="0"/>
    <p:restoredTop sz="88213" autoAdjust="0"/>
  </p:normalViewPr>
  <p:slideViewPr>
    <p:cSldViewPr snapToGrid="0">
      <p:cViewPr varScale="1">
        <p:scale>
          <a:sx n="76" d="100"/>
          <a:sy n="76" d="100"/>
        </p:scale>
        <p:origin x="12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DAAE1-51FC-472C-9B9A-90E2A48DA82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2A1B1-EC1A-4F8B-AA1F-25AD86B3B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2A1B1-EC1A-4F8B-AA1F-25AD86B3B9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4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1673" y="1333500"/>
            <a:ext cx="8601075" cy="23876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dirty="0"/>
            </a:br>
            <a:r>
              <a:rPr lang="en-US" sz="4400" dirty="0"/>
              <a:t>CSC 480 Artificial Intelligence I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Rational Agents &amp; </a:t>
            </a:r>
            <a:br>
              <a:rPr lang="en-US" dirty="0"/>
            </a:br>
            <a:r>
              <a:rPr lang="en-US" dirty="0"/>
              <a:t>Markov Decision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4224338"/>
            <a:ext cx="8791575" cy="1655762"/>
          </a:xfrm>
        </p:spPr>
        <p:txBody>
          <a:bodyPr/>
          <a:lstStyle/>
          <a:p>
            <a:pPr algn="ctr"/>
            <a:r>
              <a:rPr lang="en-US" dirty="0"/>
              <a:t>Bamshad Mobasher</a:t>
            </a:r>
          </a:p>
        </p:txBody>
      </p:sp>
    </p:spTree>
    <p:extLst>
      <p:ext uri="{BB962C8B-B14F-4D97-AF65-F5344CB8AC3E}">
        <p14:creationId xmlns:p14="http://schemas.microsoft.com/office/powerpoint/2010/main" val="238108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41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-23812"/>
            <a:ext cx="12192000" cy="1143000"/>
          </a:xfrm>
        </p:spPr>
        <p:txBody>
          <a:bodyPr/>
          <a:lstStyle/>
          <a:p>
            <a:pPr algn="ctr"/>
            <a:r>
              <a:rPr lang="en-US" sz="3200" dirty="0"/>
              <a:t>A Simple Example</a:t>
            </a:r>
          </a:p>
        </p:txBody>
      </p:sp>
      <p:grpSp>
        <p:nvGrpSpPr>
          <p:cNvPr id="418819" name="Group 3"/>
          <p:cNvGrpSpPr>
            <a:grpSpLocks/>
          </p:cNvGrpSpPr>
          <p:nvPr/>
        </p:nvGrpSpPr>
        <p:grpSpPr bwMode="auto">
          <a:xfrm>
            <a:off x="4191000" y="1676400"/>
            <a:ext cx="838200" cy="523875"/>
            <a:chOff x="2160" y="1061"/>
            <a:chExt cx="528" cy="330"/>
          </a:xfrm>
        </p:grpSpPr>
        <p:sp>
          <p:nvSpPr>
            <p:cNvPr id="418820" name="Oval 4"/>
            <p:cNvSpPr>
              <a:spLocks noChangeArrowheads="1"/>
            </p:cNvSpPr>
            <p:nvPr/>
          </p:nvSpPr>
          <p:spPr bwMode="auto">
            <a:xfrm>
              <a:off x="2496" y="1152"/>
              <a:ext cx="192" cy="192"/>
            </a:xfrm>
            <a:prstGeom prst="ellipse">
              <a:avLst/>
            </a:prstGeom>
            <a:solidFill>
              <a:srgbClr val="E0FFC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1" name="Text Box 5"/>
            <p:cNvSpPr txBox="1">
              <a:spLocks noChangeArrowheads="1"/>
            </p:cNvSpPr>
            <p:nvPr/>
          </p:nvSpPr>
          <p:spPr bwMode="auto">
            <a:xfrm>
              <a:off x="2160" y="1061"/>
              <a:ext cx="2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s</a:t>
              </a:r>
              <a:r>
                <a:rPr lang="en-US" sz="2000" b="1" baseline="-25000">
                  <a:latin typeface="Comic Sans MS" pitchFamily="66" charset="0"/>
                </a:rPr>
                <a:t>0</a:t>
              </a:r>
            </a:p>
          </p:txBody>
        </p:sp>
      </p:grpSp>
      <p:grpSp>
        <p:nvGrpSpPr>
          <p:cNvPr id="418822" name="Group 6"/>
          <p:cNvGrpSpPr>
            <a:grpSpLocks/>
          </p:cNvGrpSpPr>
          <p:nvPr/>
        </p:nvGrpSpPr>
        <p:grpSpPr bwMode="auto">
          <a:xfrm>
            <a:off x="1828800" y="3649663"/>
            <a:ext cx="3200400" cy="1674813"/>
            <a:chOff x="672" y="2304"/>
            <a:chExt cx="2016" cy="1055"/>
          </a:xfrm>
        </p:grpSpPr>
        <p:sp>
          <p:nvSpPr>
            <p:cNvPr id="418823" name="Oval 7"/>
            <p:cNvSpPr>
              <a:spLocks noChangeArrowheads="1"/>
            </p:cNvSpPr>
            <p:nvPr/>
          </p:nvSpPr>
          <p:spPr bwMode="auto">
            <a:xfrm>
              <a:off x="960" y="3072"/>
              <a:ext cx="192" cy="192"/>
            </a:xfrm>
            <a:prstGeom prst="ellipse">
              <a:avLst/>
            </a:prstGeom>
            <a:solidFill>
              <a:srgbClr val="E0FFC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4" name="Oval 8"/>
            <p:cNvSpPr>
              <a:spLocks noChangeArrowheads="1"/>
            </p:cNvSpPr>
            <p:nvPr/>
          </p:nvSpPr>
          <p:spPr bwMode="auto">
            <a:xfrm>
              <a:off x="2496" y="3072"/>
              <a:ext cx="192" cy="192"/>
            </a:xfrm>
            <a:prstGeom prst="ellipse">
              <a:avLst/>
            </a:prstGeom>
            <a:solidFill>
              <a:srgbClr val="E0FFC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5" name="Oval 9"/>
            <p:cNvSpPr>
              <a:spLocks noChangeArrowheads="1"/>
            </p:cNvSpPr>
            <p:nvPr/>
          </p:nvSpPr>
          <p:spPr bwMode="auto">
            <a:xfrm>
              <a:off x="1728" y="3072"/>
              <a:ext cx="192" cy="192"/>
            </a:xfrm>
            <a:prstGeom prst="ellipse">
              <a:avLst/>
            </a:prstGeom>
            <a:solidFill>
              <a:srgbClr val="E0FFC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6" name="Line 10"/>
            <p:cNvSpPr>
              <a:spLocks noChangeShapeType="1"/>
            </p:cNvSpPr>
            <p:nvPr/>
          </p:nvSpPr>
          <p:spPr bwMode="auto">
            <a:xfrm flipH="1">
              <a:off x="1056" y="2304"/>
              <a:ext cx="76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8827" name="Line 11"/>
            <p:cNvSpPr>
              <a:spLocks noChangeShapeType="1"/>
            </p:cNvSpPr>
            <p:nvPr/>
          </p:nvSpPr>
          <p:spPr bwMode="auto">
            <a:xfrm>
              <a:off x="1824" y="23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8828" name="Line 12"/>
            <p:cNvSpPr>
              <a:spLocks noChangeShapeType="1"/>
            </p:cNvSpPr>
            <p:nvPr/>
          </p:nvSpPr>
          <p:spPr bwMode="auto">
            <a:xfrm>
              <a:off x="1824" y="2304"/>
              <a:ext cx="76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8829" name="Text Box 13"/>
            <p:cNvSpPr txBox="1">
              <a:spLocks noChangeArrowheads="1"/>
            </p:cNvSpPr>
            <p:nvPr/>
          </p:nvSpPr>
          <p:spPr bwMode="auto">
            <a:xfrm>
              <a:off x="2208" y="3029"/>
              <a:ext cx="2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s</a:t>
              </a:r>
              <a:r>
                <a:rPr lang="en-US" sz="2000" b="1" baseline="-2500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418830" name="Text Box 14"/>
            <p:cNvSpPr txBox="1">
              <a:spLocks noChangeArrowheads="1"/>
            </p:cNvSpPr>
            <p:nvPr/>
          </p:nvSpPr>
          <p:spPr bwMode="auto">
            <a:xfrm>
              <a:off x="1440" y="3029"/>
              <a:ext cx="2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s</a:t>
              </a:r>
              <a:r>
                <a:rPr lang="en-US" sz="2000" b="1" baseline="-250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418831" name="Text Box 15"/>
            <p:cNvSpPr txBox="1">
              <a:spLocks noChangeArrowheads="1"/>
            </p:cNvSpPr>
            <p:nvPr/>
          </p:nvSpPr>
          <p:spPr bwMode="auto">
            <a:xfrm>
              <a:off x="672" y="3029"/>
              <a:ext cx="2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s</a:t>
              </a:r>
              <a:r>
                <a:rPr lang="en-US" sz="2000" b="1" baseline="-25000">
                  <a:latin typeface="Comic Sans MS" pitchFamily="66" charset="0"/>
                </a:rPr>
                <a:t>1</a:t>
              </a:r>
            </a:p>
          </p:txBody>
        </p:sp>
      </p:grpSp>
      <p:grpSp>
        <p:nvGrpSpPr>
          <p:cNvPr id="418832" name="Group 16"/>
          <p:cNvGrpSpPr>
            <a:grpSpLocks/>
          </p:cNvGrpSpPr>
          <p:nvPr/>
        </p:nvGrpSpPr>
        <p:grpSpPr bwMode="auto">
          <a:xfrm>
            <a:off x="2955925" y="2125663"/>
            <a:ext cx="1920875" cy="1560513"/>
            <a:chOff x="1382" y="1344"/>
            <a:chExt cx="1210" cy="983"/>
          </a:xfrm>
        </p:grpSpPr>
        <p:sp>
          <p:nvSpPr>
            <p:cNvPr id="418833" name="Rectangle 17"/>
            <p:cNvSpPr>
              <a:spLocks noChangeArrowheads="1"/>
            </p:cNvSpPr>
            <p:nvPr/>
          </p:nvSpPr>
          <p:spPr bwMode="auto">
            <a:xfrm>
              <a:off x="1728" y="2112"/>
              <a:ext cx="192" cy="192"/>
            </a:xfrm>
            <a:prstGeom prst="rect">
              <a:avLst/>
            </a:prstGeom>
            <a:solidFill>
              <a:srgbClr val="F0E0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34" name="Line 18"/>
            <p:cNvSpPr>
              <a:spLocks noChangeShapeType="1"/>
            </p:cNvSpPr>
            <p:nvPr/>
          </p:nvSpPr>
          <p:spPr bwMode="auto">
            <a:xfrm flipH="1">
              <a:off x="1824" y="1344"/>
              <a:ext cx="76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8835" name="Text Box 19"/>
            <p:cNvSpPr txBox="1">
              <a:spLocks noChangeArrowheads="1"/>
            </p:cNvSpPr>
            <p:nvPr/>
          </p:nvSpPr>
          <p:spPr bwMode="auto">
            <a:xfrm>
              <a:off x="1382" y="2075"/>
              <a:ext cx="300" cy="25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800000"/>
                  </a:solidFill>
                  <a:latin typeface="Comic Sans MS" pitchFamily="66" charset="0"/>
                </a:rPr>
                <a:t>A</a:t>
              </a:r>
              <a:r>
                <a:rPr lang="en-US" sz="2000" b="1" baseline="-25000" dirty="0">
                  <a:solidFill>
                    <a:srgbClr val="800000"/>
                  </a:solidFill>
                  <a:latin typeface="Comic Sans MS" pitchFamily="66" charset="0"/>
                </a:rPr>
                <a:t>1</a:t>
              </a:r>
            </a:p>
          </p:txBody>
        </p:sp>
      </p:grpSp>
      <p:grpSp>
        <p:nvGrpSpPr>
          <p:cNvPr id="418836" name="Group 20"/>
          <p:cNvGrpSpPr>
            <a:grpSpLocks/>
          </p:cNvGrpSpPr>
          <p:nvPr/>
        </p:nvGrpSpPr>
        <p:grpSpPr bwMode="auto">
          <a:xfrm>
            <a:off x="1828800" y="5178425"/>
            <a:ext cx="3000375" cy="366713"/>
            <a:chOff x="672" y="3267"/>
            <a:chExt cx="1890" cy="231"/>
          </a:xfrm>
        </p:grpSpPr>
        <p:sp>
          <p:nvSpPr>
            <p:cNvPr id="418837" name="Text Box 21"/>
            <p:cNvSpPr txBox="1">
              <a:spLocks noChangeArrowheads="1"/>
            </p:cNvSpPr>
            <p:nvPr/>
          </p:nvSpPr>
          <p:spPr bwMode="auto">
            <a:xfrm>
              <a:off x="672" y="3267"/>
              <a:ext cx="3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omic Sans MS" pitchFamily="66" charset="0"/>
                </a:rPr>
                <a:t>0.2</a:t>
              </a:r>
            </a:p>
          </p:txBody>
        </p:sp>
        <p:sp>
          <p:nvSpPr>
            <p:cNvPr id="418838" name="Text Box 22"/>
            <p:cNvSpPr txBox="1">
              <a:spLocks noChangeArrowheads="1"/>
            </p:cNvSpPr>
            <p:nvPr/>
          </p:nvSpPr>
          <p:spPr bwMode="auto">
            <a:xfrm>
              <a:off x="1440" y="3267"/>
              <a:ext cx="3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omic Sans MS" pitchFamily="66" charset="0"/>
                </a:rPr>
                <a:t>0.7</a:t>
              </a:r>
            </a:p>
          </p:txBody>
        </p:sp>
        <p:sp>
          <p:nvSpPr>
            <p:cNvPr id="418839" name="Text Box 23"/>
            <p:cNvSpPr txBox="1">
              <a:spLocks noChangeArrowheads="1"/>
            </p:cNvSpPr>
            <p:nvPr/>
          </p:nvSpPr>
          <p:spPr bwMode="auto">
            <a:xfrm>
              <a:off x="2208" y="3267"/>
              <a:ext cx="3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omic Sans MS" pitchFamily="66" charset="0"/>
                </a:rPr>
                <a:t>0.1</a:t>
              </a:r>
            </a:p>
          </p:txBody>
        </p:sp>
      </p:grpSp>
      <p:sp>
        <p:nvSpPr>
          <p:cNvPr id="418840" name="Text Box 24"/>
          <p:cNvSpPr txBox="1">
            <a:spLocks noChangeArrowheads="1"/>
          </p:cNvSpPr>
          <p:nvPr/>
        </p:nvSpPr>
        <p:spPr bwMode="auto">
          <a:xfrm>
            <a:off x="5829300" y="1873131"/>
            <a:ext cx="52959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buClr>
                <a:srgbClr val="2B51F3"/>
              </a:buClr>
              <a:buFont typeface="Wingdings" pitchFamily="2" charset="2"/>
              <a:buChar char="§"/>
            </a:pPr>
            <a:r>
              <a:rPr lang="en-US" sz="2400" dirty="0">
                <a:latin typeface="+mj-lt"/>
              </a:rPr>
              <a:t>S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describes many actual states of the real world. A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reaches s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in some states, s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in others, and s</a:t>
            </a:r>
            <a:r>
              <a:rPr lang="en-US" sz="2400" baseline="-25000" dirty="0">
                <a:latin typeface="+mj-lt"/>
              </a:rPr>
              <a:t>3</a:t>
            </a:r>
            <a:r>
              <a:rPr lang="en-US" sz="2400" dirty="0">
                <a:latin typeface="+mj-lt"/>
              </a:rPr>
              <a:t> in the remaining ones</a:t>
            </a:r>
            <a:br>
              <a:rPr lang="en-US" sz="2400" dirty="0">
                <a:latin typeface="+mj-lt"/>
              </a:rPr>
            </a:br>
            <a:endParaRPr lang="en-US" sz="1400" dirty="0">
              <a:latin typeface="+mj-lt"/>
            </a:endParaRPr>
          </a:p>
          <a:p>
            <a:pPr marL="228600" indent="-228600">
              <a:buClr>
                <a:srgbClr val="2B51F3"/>
              </a:buClr>
              <a:buFont typeface="Wingdings" pitchFamily="2" charset="2"/>
              <a:buChar char="§"/>
            </a:pPr>
            <a:r>
              <a:rPr lang="en-US" sz="2400" dirty="0">
                <a:latin typeface="+mj-lt"/>
              </a:rPr>
              <a:t>If the agent could return to S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many times in independent ways and if at each time it executed A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, then it would reach s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20% of the times, s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, 70% of the times, and s</a:t>
            </a:r>
            <a:r>
              <a:rPr lang="en-US" sz="2400" baseline="-25000" dirty="0">
                <a:latin typeface="+mj-lt"/>
              </a:rPr>
              <a:t>3</a:t>
            </a:r>
            <a:r>
              <a:rPr lang="en-US" sz="2400" dirty="0">
                <a:latin typeface="+mj-lt"/>
              </a:rPr>
              <a:t> 10% of the times</a:t>
            </a:r>
          </a:p>
        </p:txBody>
      </p:sp>
    </p:spTree>
    <p:extLst>
      <p:ext uri="{BB962C8B-B14F-4D97-AF65-F5344CB8AC3E}">
        <p14:creationId xmlns:p14="http://schemas.microsoft.com/office/powerpoint/2010/main" val="225324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9" name="Rectangle 29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pPr algn="ctr"/>
            <a:r>
              <a:rPr lang="en-US" sz="3200" dirty="0"/>
              <a:t>Introducing rewards ...</a:t>
            </a:r>
          </a:p>
        </p:txBody>
      </p:sp>
      <p:grpSp>
        <p:nvGrpSpPr>
          <p:cNvPr id="419842" name="Group 2"/>
          <p:cNvGrpSpPr>
            <a:grpSpLocks/>
          </p:cNvGrpSpPr>
          <p:nvPr/>
        </p:nvGrpSpPr>
        <p:grpSpPr bwMode="auto">
          <a:xfrm>
            <a:off x="1828800" y="1676400"/>
            <a:ext cx="3200400" cy="3868738"/>
            <a:chOff x="672" y="1061"/>
            <a:chExt cx="2016" cy="2437"/>
          </a:xfrm>
        </p:grpSpPr>
        <p:grpSp>
          <p:nvGrpSpPr>
            <p:cNvPr id="419843" name="Group 3"/>
            <p:cNvGrpSpPr>
              <a:grpSpLocks/>
            </p:cNvGrpSpPr>
            <p:nvPr/>
          </p:nvGrpSpPr>
          <p:grpSpPr bwMode="auto">
            <a:xfrm>
              <a:off x="2160" y="1061"/>
              <a:ext cx="528" cy="330"/>
              <a:chOff x="2160" y="1061"/>
              <a:chExt cx="528" cy="330"/>
            </a:xfrm>
          </p:grpSpPr>
          <p:sp>
            <p:nvSpPr>
              <p:cNvPr id="419844" name="Oval 4"/>
              <p:cNvSpPr>
                <a:spLocks noChangeArrowheads="1"/>
              </p:cNvSpPr>
              <p:nvPr/>
            </p:nvSpPr>
            <p:spPr bwMode="auto">
              <a:xfrm>
                <a:off x="2496" y="1152"/>
                <a:ext cx="192" cy="192"/>
              </a:xfrm>
              <a:prstGeom prst="ellipse">
                <a:avLst/>
              </a:prstGeom>
              <a:solidFill>
                <a:srgbClr val="E0FF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45" name="Text Box 5"/>
              <p:cNvSpPr txBox="1">
                <a:spLocks noChangeArrowheads="1"/>
              </p:cNvSpPr>
              <p:nvPr/>
            </p:nvSpPr>
            <p:spPr bwMode="auto">
              <a:xfrm>
                <a:off x="2160" y="1061"/>
                <a:ext cx="29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s</a:t>
                </a:r>
                <a:r>
                  <a:rPr lang="en-US" sz="2000" b="1" baseline="-25000">
                    <a:latin typeface="Comic Sans MS" pitchFamily="66" charset="0"/>
                  </a:rPr>
                  <a:t>0</a:t>
                </a:r>
              </a:p>
            </p:txBody>
          </p:sp>
        </p:grpSp>
        <p:grpSp>
          <p:nvGrpSpPr>
            <p:cNvPr id="419846" name="Group 6"/>
            <p:cNvGrpSpPr>
              <a:grpSpLocks/>
            </p:cNvGrpSpPr>
            <p:nvPr/>
          </p:nvGrpSpPr>
          <p:grpSpPr bwMode="auto">
            <a:xfrm>
              <a:off x="672" y="2304"/>
              <a:ext cx="2016" cy="1055"/>
              <a:chOff x="672" y="2304"/>
              <a:chExt cx="2016" cy="1055"/>
            </a:xfrm>
          </p:grpSpPr>
          <p:sp>
            <p:nvSpPr>
              <p:cNvPr id="419847" name="Oval 7"/>
              <p:cNvSpPr>
                <a:spLocks noChangeArrowheads="1"/>
              </p:cNvSpPr>
              <p:nvPr/>
            </p:nvSpPr>
            <p:spPr bwMode="auto">
              <a:xfrm>
                <a:off x="960" y="3072"/>
                <a:ext cx="192" cy="192"/>
              </a:xfrm>
              <a:prstGeom prst="ellipse">
                <a:avLst/>
              </a:prstGeom>
              <a:solidFill>
                <a:srgbClr val="E0FF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48" name="Oval 8"/>
              <p:cNvSpPr>
                <a:spLocks noChangeArrowheads="1"/>
              </p:cNvSpPr>
              <p:nvPr/>
            </p:nvSpPr>
            <p:spPr bwMode="auto">
              <a:xfrm>
                <a:off x="2496" y="3072"/>
                <a:ext cx="192" cy="192"/>
              </a:xfrm>
              <a:prstGeom prst="ellipse">
                <a:avLst/>
              </a:prstGeom>
              <a:solidFill>
                <a:srgbClr val="E0FF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49" name="Oval 9"/>
              <p:cNvSpPr>
                <a:spLocks noChangeArrowheads="1"/>
              </p:cNvSpPr>
              <p:nvPr/>
            </p:nvSpPr>
            <p:spPr bwMode="auto">
              <a:xfrm>
                <a:off x="1728" y="3072"/>
                <a:ext cx="192" cy="192"/>
              </a:xfrm>
              <a:prstGeom prst="ellipse">
                <a:avLst/>
              </a:prstGeom>
              <a:solidFill>
                <a:srgbClr val="E0FF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50" name="Line 10"/>
              <p:cNvSpPr>
                <a:spLocks noChangeShapeType="1"/>
              </p:cNvSpPr>
              <p:nvPr/>
            </p:nvSpPr>
            <p:spPr bwMode="auto">
              <a:xfrm flipH="1">
                <a:off x="1056" y="2304"/>
                <a:ext cx="768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851" name="Line 11"/>
              <p:cNvSpPr>
                <a:spLocks noChangeShapeType="1"/>
              </p:cNvSpPr>
              <p:nvPr/>
            </p:nvSpPr>
            <p:spPr bwMode="auto">
              <a:xfrm>
                <a:off x="1824" y="230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852" name="Line 12"/>
              <p:cNvSpPr>
                <a:spLocks noChangeShapeType="1"/>
              </p:cNvSpPr>
              <p:nvPr/>
            </p:nvSpPr>
            <p:spPr bwMode="auto">
              <a:xfrm>
                <a:off x="1824" y="2304"/>
                <a:ext cx="768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853" name="Text Box 13"/>
              <p:cNvSpPr txBox="1">
                <a:spLocks noChangeArrowheads="1"/>
              </p:cNvSpPr>
              <p:nvPr/>
            </p:nvSpPr>
            <p:spPr bwMode="auto">
              <a:xfrm>
                <a:off x="2208" y="3029"/>
                <a:ext cx="29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s</a:t>
                </a:r>
                <a:r>
                  <a:rPr lang="en-US" sz="2000" b="1" baseline="-25000">
                    <a:latin typeface="Comic Sans MS" pitchFamily="66" charset="0"/>
                  </a:rPr>
                  <a:t>3</a:t>
                </a:r>
              </a:p>
            </p:txBody>
          </p:sp>
          <p:sp>
            <p:nvSpPr>
              <p:cNvPr id="419854" name="Text Box 14"/>
              <p:cNvSpPr txBox="1">
                <a:spLocks noChangeArrowheads="1"/>
              </p:cNvSpPr>
              <p:nvPr/>
            </p:nvSpPr>
            <p:spPr bwMode="auto">
              <a:xfrm>
                <a:off x="1440" y="3029"/>
                <a:ext cx="29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s</a:t>
                </a:r>
                <a:r>
                  <a:rPr lang="en-US" sz="2000" b="1" baseline="-25000"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419855" name="Text Box 15"/>
              <p:cNvSpPr txBox="1">
                <a:spLocks noChangeArrowheads="1"/>
              </p:cNvSpPr>
              <p:nvPr/>
            </p:nvSpPr>
            <p:spPr bwMode="auto">
              <a:xfrm>
                <a:off x="672" y="3029"/>
                <a:ext cx="29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s</a:t>
                </a:r>
                <a:r>
                  <a:rPr lang="en-US" sz="2000" b="1" baseline="-25000">
                    <a:latin typeface="Comic Sans MS" pitchFamily="66" charset="0"/>
                  </a:rPr>
                  <a:t>1</a:t>
                </a:r>
              </a:p>
            </p:txBody>
          </p:sp>
        </p:grpSp>
        <p:grpSp>
          <p:nvGrpSpPr>
            <p:cNvPr id="419856" name="Group 16"/>
            <p:cNvGrpSpPr>
              <a:grpSpLocks/>
            </p:cNvGrpSpPr>
            <p:nvPr/>
          </p:nvGrpSpPr>
          <p:grpSpPr bwMode="auto">
            <a:xfrm>
              <a:off x="1382" y="1344"/>
              <a:ext cx="1210" cy="983"/>
              <a:chOff x="1382" y="1344"/>
              <a:chExt cx="1210" cy="983"/>
            </a:xfrm>
          </p:grpSpPr>
          <p:sp>
            <p:nvSpPr>
              <p:cNvPr id="419857" name="Rectangle 17"/>
              <p:cNvSpPr>
                <a:spLocks noChangeArrowheads="1"/>
              </p:cNvSpPr>
              <p:nvPr/>
            </p:nvSpPr>
            <p:spPr bwMode="auto">
              <a:xfrm>
                <a:off x="1728" y="2112"/>
                <a:ext cx="192" cy="192"/>
              </a:xfrm>
              <a:prstGeom prst="rect">
                <a:avLst/>
              </a:prstGeom>
              <a:solidFill>
                <a:srgbClr val="F0E0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58" name="Line 18"/>
              <p:cNvSpPr>
                <a:spLocks noChangeShapeType="1"/>
              </p:cNvSpPr>
              <p:nvPr/>
            </p:nvSpPr>
            <p:spPr bwMode="auto">
              <a:xfrm flipH="1">
                <a:off x="1824" y="1344"/>
                <a:ext cx="768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859" name="Text Box 19"/>
              <p:cNvSpPr txBox="1">
                <a:spLocks noChangeArrowheads="1"/>
              </p:cNvSpPr>
              <p:nvPr/>
            </p:nvSpPr>
            <p:spPr bwMode="auto">
              <a:xfrm>
                <a:off x="1382" y="2075"/>
                <a:ext cx="30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800000"/>
                    </a:solidFill>
                    <a:latin typeface="Comic Sans MS" pitchFamily="66" charset="0"/>
                  </a:rPr>
                  <a:t>A</a:t>
                </a:r>
                <a:r>
                  <a:rPr lang="en-US" sz="2000" b="1" baseline="-25000">
                    <a:solidFill>
                      <a:srgbClr val="800000"/>
                    </a:solidFill>
                    <a:latin typeface="Comic Sans MS" pitchFamily="66" charset="0"/>
                  </a:rPr>
                  <a:t>1</a:t>
                </a:r>
              </a:p>
            </p:txBody>
          </p:sp>
        </p:grpSp>
        <p:grpSp>
          <p:nvGrpSpPr>
            <p:cNvPr id="419860" name="Group 20"/>
            <p:cNvGrpSpPr>
              <a:grpSpLocks/>
            </p:cNvGrpSpPr>
            <p:nvPr/>
          </p:nvGrpSpPr>
          <p:grpSpPr bwMode="auto">
            <a:xfrm>
              <a:off x="672" y="3267"/>
              <a:ext cx="1890" cy="231"/>
              <a:chOff x="672" y="3267"/>
              <a:chExt cx="1890" cy="231"/>
            </a:xfrm>
          </p:grpSpPr>
          <p:sp>
            <p:nvSpPr>
              <p:cNvPr id="419861" name="Text Box 21"/>
              <p:cNvSpPr txBox="1">
                <a:spLocks noChangeArrowheads="1"/>
              </p:cNvSpPr>
              <p:nvPr/>
            </p:nvSpPr>
            <p:spPr bwMode="auto">
              <a:xfrm>
                <a:off x="672" y="3267"/>
                <a:ext cx="3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mic Sans MS" pitchFamily="66" charset="0"/>
                  </a:rPr>
                  <a:t>0.2</a:t>
                </a:r>
              </a:p>
            </p:txBody>
          </p:sp>
          <p:sp>
            <p:nvSpPr>
              <p:cNvPr id="419862" name="Text Box 22"/>
              <p:cNvSpPr txBox="1">
                <a:spLocks noChangeArrowheads="1"/>
              </p:cNvSpPr>
              <p:nvPr/>
            </p:nvSpPr>
            <p:spPr bwMode="auto">
              <a:xfrm>
                <a:off x="1440" y="3267"/>
                <a:ext cx="3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mic Sans MS" pitchFamily="66" charset="0"/>
                  </a:rPr>
                  <a:t>0.7</a:t>
                </a:r>
              </a:p>
            </p:txBody>
          </p:sp>
          <p:sp>
            <p:nvSpPr>
              <p:cNvPr id="419863" name="Text Box 23"/>
              <p:cNvSpPr txBox="1">
                <a:spLocks noChangeArrowheads="1"/>
              </p:cNvSpPr>
              <p:nvPr/>
            </p:nvSpPr>
            <p:spPr bwMode="auto">
              <a:xfrm>
                <a:off x="2208" y="3267"/>
                <a:ext cx="3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mic Sans MS" pitchFamily="66" charset="0"/>
                  </a:rPr>
                  <a:t>0.1</a:t>
                </a:r>
              </a:p>
            </p:txBody>
          </p:sp>
        </p:grpSp>
      </p:grpSp>
      <p:grpSp>
        <p:nvGrpSpPr>
          <p:cNvPr id="419864" name="Group 24"/>
          <p:cNvGrpSpPr>
            <a:grpSpLocks/>
          </p:cNvGrpSpPr>
          <p:nvPr/>
        </p:nvGrpSpPr>
        <p:grpSpPr bwMode="auto">
          <a:xfrm>
            <a:off x="1828800" y="5486400"/>
            <a:ext cx="6400800" cy="641350"/>
            <a:chOff x="672" y="3459"/>
            <a:chExt cx="4032" cy="404"/>
          </a:xfrm>
        </p:grpSpPr>
        <p:sp>
          <p:nvSpPr>
            <p:cNvPr id="419865" name="Text Box 25"/>
            <p:cNvSpPr txBox="1">
              <a:spLocks noChangeArrowheads="1"/>
            </p:cNvSpPr>
            <p:nvPr/>
          </p:nvSpPr>
          <p:spPr bwMode="auto">
            <a:xfrm>
              <a:off x="672" y="3459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omic Sans MS" pitchFamily="66" charset="0"/>
                </a:rPr>
                <a:t>100</a:t>
              </a:r>
            </a:p>
          </p:txBody>
        </p:sp>
        <p:sp>
          <p:nvSpPr>
            <p:cNvPr id="419866" name="Text Box 26"/>
            <p:cNvSpPr txBox="1">
              <a:spLocks noChangeArrowheads="1"/>
            </p:cNvSpPr>
            <p:nvPr/>
          </p:nvSpPr>
          <p:spPr bwMode="auto">
            <a:xfrm>
              <a:off x="1440" y="3459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omic Sans MS" pitchFamily="66" charset="0"/>
                </a:rPr>
                <a:t>50</a:t>
              </a:r>
            </a:p>
          </p:txBody>
        </p:sp>
        <p:sp>
          <p:nvSpPr>
            <p:cNvPr id="419867" name="Text Box 27"/>
            <p:cNvSpPr txBox="1">
              <a:spLocks noChangeArrowheads="1"/>
            </p:cNvSpPr>
            <p:nvPr/>
          </p:nvSpPr>
          <p:spPr bwMode="auto">
            <a:xfrm>
              <a:off x="2208" y="3459"/>
              <a:ext cx="24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omic Sans MS" pitchFamily="66" charset="0"/>
                </a:rPr>
                <a:t>70    </a:t>
              </a:r>
              <a:r>
                <a:rPr lang="en-US" b="1" dirty="0">
                  <a:solidFill>
                    <a:schemeClr val="tx2"/>
                  </a:solidFill>
                  <a:latin typeface="Comic Sans MS" pitchFamily="66" charset="0"/>
                  <a:sym typeface="Wingdings" pitchFamily="2" charset="2"/>
                </a:rPr>
                <a:t> rewards associated with </a:t>
              </a:r>
              <a:br>
                <a:rPr lang="en-US" b="1" dirty="0">
                  <a:solidFill>
                    <a:schemeClr val="tx2"/>
                  </a:solidFill>
                  <a:latin typeface="Comic Sans MS" pitchFamily="66" charset="0"/>
                  <a:sym typeface="Wingdings" pitchFamily="2" charset="2"/>
                </a:rPr>
              </a:br>
              <a:r>
                <a:rPr lang="en-US" b="1" dirty="0">
                  <a:solidFill>
                    <a:schemeClr val="tx2"/>
                  </a:solidFill>
                  <a:latin typeface="Comic Sans MS" pitchFamily="66" charset="0"/>
                  <a:sym typeface="Wingdings" pitchFamily="2" charset="2"/>
                </a:rPr>
                <a:t>               states s</a:t>
              </a:r>
              <a:r>
                <a:rPr lang="en-US" b="1" baseline="-25000" dirty="0">
                  <a:solidFill>
                    <a:schemeClr val="tx2"/>
                  </a:solidFill>
                  <a:latin typeface="Comic Sans MS" pitchFamily="66" charset="0"/>
                  <a:sym typeface="Wingdings" pitchFamily="2" charset="2"/>
                </a:rPr>
                <a:t>1</a:t>
              </a:r>
              <a:r>
                <a:rPr lang="en-US" b="1" dirty="0">
                  <a:solidFill>
                    <a:schemeClr val="tx2"/>
                  </a:solidFill>
                  <a:latin typeface="Comic Sans MS" pitchFamily="66" charset="0"/>
                  <a:sym typeface="Wingdings" pitchFamily="2" charset="2"/>
                </a:rPr>
                <a:t>, s</a:t>
              </a:r>
              <a:r>
                <a:rPr lang="en-US" b="1" baseline="-25000" dirty="0">
                  <a:solidFill>
                    <a:schemeClr val="tx2"/>
                  </a:solidFill>
                  <a:latin typeface="Comic Sans MS" pitchFamily="66" charset="0"/>
                  <a:sym typeface="Wingdings" pitchFamily="2" charset="2"/>
                </a:rPr>
                <a:t>2</a:t>
              </a:r>
              <a:r>
                <a:rPr lang="en-US" b="1" dirty="0">
                  <a:solidFill>
                    <a:schemeClr val="tx2"/>
                  </a:solidFill>
                  <a:latin typeface="Comic Sans MS" pitchFamily="66" charset="0"/>
                  <a:sym typeface="Wingdings" pitchFamily="2" charset="2"/>
                </a:rPr>
                <a:t>, and s</a:t>
              </a:r>
              <a:r>
                <a:rPr lang="en-US" b="1" baseline="-25000" dirty="0">
                  <a:solidFill>
                    <a:schemeClr val="tx2"/>
                  </a:solidFill>
                  <a:latin typeface="Comic Sans MS" pitchFamily="66" charset="0"/>
                  <a:sym typeface="Wingdings" pitchFamily="2" charset="2"/>
                </a:rPr>
                <a:t>3</a:t>
              </a:r>
              <a:endParaRPr lang="en-US" b="1" baseline="-25000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sp>
        <p:nvSpPr>
          <p:cNvPr id="419868" name="Text Box 28"/>
          <p:cNvSpPr txBox="1">
            <a:spLocks noChangeArrowheads="1"/>
          </p:cNvSpPr>
          <p:nvPr/>
        </p:nvSpPr>
        <p:spPr bwMode="auto">
          <a:xfrm>
            <a:off x="5626100" y="1630363"/>
            <a:ext cx="51054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defTabSz="977900">
              <a:buClr>
                <a:srgbClr val="2B51F3"/>
              </a:buClr>
              <a:buFont typeface="Wingdings" pitchFamily="2" charset="2"/>
              <a:buChar char="§"/>
            </a:pPr>
            <a:r>
              <a:rPr lang="en-US" sz="2400" dirty="0">
                <a:latin typeface="+mj-lt"/>
              </a:rPr>
              <a:t>Assume that the agent receives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rewards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in some states (rewards can be positive or negative)</a:t>
            </a:r>
          </a:p>
          <a:p>
            <a:pPr marL="228600" indent="-228600" defTabSz="977900">
              <a:buClr>
                <a:srgbClr val="2B51F3"/>
              </a:buClr>
              <a:buFont typeface="Wingdings" pitchFamily="2" charset="2"/>
              <a:buChar char="§"/>
            </a:pPr>
            <a:endParaRPr lang="en-US" sz="1400" dirty="0">
              <a:latin typeface="+mj-lt"/>
            </a:endParaRPr>
          </a:p>
          <a:p>
            <a:pPr marL="228600" indent="-228600" defTabSz="977900">
              <a:buClr>
                <a:srgbClr val="2B51F3"/>
              </a:buClr>
              <a:buFont typeface="Wingdings" pitchFamily="2" charset="2"/>
              <a:buChar char="§"/>
            </a:pPr>
            <a:r>
              <a:rPr lang="en-US" sz="2400" dirty="0">
                <a:latin typeface="+mj-lt"/>
              </a:rPr>
              <a:t>If the agent could execute A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in S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many times, the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average (expected) reward</a:t>
            </a:r>
            <a:r>
              <a:rPr lang="en-US" sz="2400" dirty="0">
                <a:latin typeface="+mj-lt"/>
              </a:rPr>
              <a:t> that it would get is:</a:t>
            </a:r>
            <a:br>
              <a:rPr lang="en-US" sz="2400" dirty="0">
                <a:latin typeface="+mj-lt"/>
              </a:rPr>
            </a:br>
            <a:r>
              <a:rPr lang="en-US" sz="2000" dirty="0">
                <a:latin typeface="+mj-lt"/>
              </a:rPr>
              <a:t>U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(S</a:t>
            </a:r>
            <a:r>
              <a:rPr lang="en-US" sz="2000" baseline="-25000" dirty="0">
                <a:latin typeface="+mj-lt"/>
              </a:rPr>
              <a:t>0</a:t>
            </a:r>
            <a:r>
              <a:rPr lang="en-US" sz="2000" dirty="0">
                <a:latin typeface="+mj-lt"/>
              </a:rPr>
              <a:t>) 	= 100x0.2 + 50x0.7 + 70x0.1</a:t>
            </a:r>
          </a:p>
          <a:p>
            <a:pPr marL="228600" indent="-228600" defTabSz="977900">
              <a:buClr>
                <a:srgbClr val="2B51F3"/>
              </a:buClr>
            </a:pPr>
            <a:r>
              <a:rPr lang="en-US" sz="2400" dirty="0">
                <a:latin typeface="+mj-lt"/>
              </a:rPr>
              <a:t>		= 20 + 35 + 7</a:t>
            </a:r>
          </a:p>
          <a:p>
            <a:pPr marL="228600" indent="-228600" defTabSz="977900">
              <a:buClr>
                <a:srgbClr val="2B51F3"/>
              </a:buClr>
            </a:pPr>
            <a:r>
              <a:rPr lang="en-US" sz="2400" dirty="0">
                <a:latin typeface="+mj-lt"/>
              </a:rPr>
              <a:t>		= 62</a:t>
            </a:r>
          </a:p>
        </p:txBody>
      </p:sp>
    </p:spTree>
    <p:extLst>
      <p:ext uri="{BB962C8B-B14F-4D97-AF65-F5344CB8AC3E}">
        <p14:creationId xmlns:p14="http://schemas.microsoft.com/office/powerpoint/2010/main" val="187399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92" name="Rectangle 28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pPr algn="ctr"/>
            <a:r>
              <a:rPr lang="en-US" sz="3200" dirty="0"/>
              <a:t>... and a second action ...</a:t>
            </a:r>
          </a:p>
        </p:txBody>
      </p:sp>
      <p:grpSp>
        <p:nvGrpSpPr>
          <p:cNvPr id="420866" name="Group 2"/>
          <p:cNvGrpSpPr>
            <a:grpSpLocks/>
          </p:cNvGrpSpPr>
          <p:nvPr/>
        </p:nvGrpSpPr>
        <p:grpSpPr bwMode="auto">
          <a:xfrm>
            <a:off x="1828800" y="1684339"/>
            <a:ext cx="4705350" cy="3868737"/>
            <a:chOff x="672" y="1061"/>
            <a:chExt cx="2964" cy="2437"/>
          </a:xfrm>
        </p:grpSpPr>
        <p:grpSp>
          <p:nvGrpSpPr>
            <p:cNvPr id="420867" name="Group 3"/>
            <p:cNvGrpSpPr>
              <a:grpSpLocks/>
            </p:cNvGrpSpPr>
            <p:nvPr/>
          </p:nvGrpSpPr>
          <p:grpSpPr bwMode="auto">
            <a:xfrm>
              <a:off x="2160" y="1061"/>
              <a:ext cx="528" cy="330"/>
              <a:chOff x="2160" y="1061"/>
              <a:chExt cx="528" cy="330"/>
            </a:xfrm>
          </p:grpSpPr>
          <p:sp>
            <p:nvSpPr>
              <p:cNvPr id="420868" name="Oval 4"/>
              <p:cNvSpPr>
                <a:spLocks noChangeArrowheads="1"/>
              </p:cNvSpPr>
              <p:nvPr/>
            </p:nvSpPr>
            <p:spPr bwMode="auto">
              <a:xfrm>
                <a:off x="2496" y="1152"/>
                <a:ext cx="192" cy="192"/>
              </a:xfrm>
              <a:prstGeom prst="ellipse">
                <a:avLst/>
              </a:prstGeom>
              <a:solidFill>
                <a:srgbClr val="E0FF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69" name="Text Box 5"/>
              <p:cNvSpPr txBox="1">
                <a:spLocks noChangeArrowheads="1"/>
              </p:cNvSpPr>
              <p:nvPr/>
            </p:nvSpPr>
            <p:spPr bwMode="auto">
              <a:xfrm>
                <a:off x="2160" y="1061"/>
                <a:ext cx="29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s</a:t>
                </a:r>
                <a:r>
                  <a:rPr lang="en-US" sz="2000" b="1" baseline="-25000">
                    <a:latin typeface="Comic Sans MS" pitchFamily="66" charset="0"/>
                  </a:rPr>
                  <a:t>0</a:t>
                </a:r>
              </a:p>
            </p:txBody>
          </p:sp>
        </p:grpSp>
        <p:grpSp>
          <p:nvGrpSpPr>
            <p:cNvPr id="420870" name="Group 6"/>
            <p:cNvGrpSpPr>
              <a:grpSpLocks/>
            </p:cNvGrpSpPr>
            <p:nvPr/>
          </p:nvGrpSpPr>
          <p:grpSpPr bwMode="auto">
            <a:xfrm>
              <a:off x="672" y="2304"/>
              <a:ext cx="2016" cy="1055"/>
              <a:chOff x="672" y="2304"/>
              <a:chExt cx="2016" cy="1055"/>
            </a:xfrm>
          </p:grpSpPr>
          <p:sp>
            <p:nvSpPr>
              <p:cNvPr id="420871" name="Oval 7"/>
              <p:cNvSpPr>
                <a:spLocks noChangeArrowheads="1"/>
              </p:cNvSpPr>
              <p:nvPr/>
            </p:nvSpPr>
            <p:spPr bwMode="auto">
              <a:xfrm>
                <a:off x="960" y="3072"/>
                <a:ext cx="192" cy="192"/>
              </a:xfrm>
              <a:prstGeom prst="ellipse">
                <a:avLst/>
              </a:prstGeom>
              <a:solidFill>
                <a:srgbClr val="E0FF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72" name="Oval 8"/>
              <p:cNvSpPr>
                <a:spLocks noChangeArrowheads="1"/>
              </p:cNvSpPr>
              <p:nvPr/>
            </p:nvSpPr>
            <p:spPr bwMode="auto">
              <a:xfrm>
                <a:off x="2496" y="3072"/>
                <a:ext cx="192" cy="192"/>
              </a:xfrm>
              <a:prstGeom prst="ellipse">
                <a:avLst/>
              </a:prstGeom>
              <a:solidFill>
                <a:srgbClr val="E0FF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73" name="Oval 9"/>
              <p:cNvSpPr>
                <a:spLocks noChangeArrowheads="1"/>
              </p:cNvSpPr>
              <p:nvPr/>
            </p:nvSpPr>
            <p:spPr bwMode="auto">
              <a:xfrm>
                <a:off x="1728" y="3072"/>
                <a:ext cx="192" cy="192"/>
              </a:xfrm>
              <a:prstGeom prst="ellipse">
                <a:avLst/>
              </a:prstGeom>
              <a:solidFill>
                <a:srgbClr val="E0FF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74" name="Line 10"/>
              <p:cNvSpPr>
                <a:spLocks noChangeShapeType="1"/>
              </p:cNvSpPr>
              <p:nvPr/>
            </p:nvSpPr>
            <p:spPr bwMode="auto">
              <a:xfrm flipH="1">
                <a:off x="1056" y="2304"/>
                <a:ext cx="768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875" name="Line 11"/>
              <p:cNvSpPr>
                <a:spLocks noChangeShapeType="1"/>
              </p:cNvSpPr>
              <p:nvPr/>
            </p:nvSpPr>
            <p:spPr bwMode="auto">
              <a:xfrm>
                <a:off x="1824" y="230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876" name="Line 12"/>
              <p:cNvSpPr>
                <a:spLocks noChangeShapeType="1"/>
              </p:cNvSpPr>
              <p:nvPr/>
            </p:nvSpPr>
            <p:spPr bwMode="auto">
              <a:xfrm>
                <a:off x="1824" y="2304"/>
                <a:ext cx="768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877" name="Text Box 13"/>
              <p:cNvSpPr txBox="1">
                <a:spLocks noChangeArrowheads="1"/>
              </p:cNvSpPr>
              <p:nvPr/>
            </p:nvSpPr>
            <p:spPr bwMode="auto">
              <a:xfrm>
                <a:off x="2208" y="3029"/>
                <a:ext cx="29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s</a:t>
                </a:r>
                <a:r>
                  <a:rPr lang="en-US" sz="2000" b="1" baseline="-25000">
                    <a:latin typeface="Comic Sans MS" pitchFamily="66" charset="0"/>
                  </a:rPr>
                  <a:t>3</a:t>
                </a:r>
              </a:p>
            </p:txBody>
          </p:sp>
          <p:sp>
            <p:nvSpPr>
              <p:cNvPr id="420878" name="Text Box 14"/>
              <p:cNvSpPr txBox="1">
                <a:spLocks noChangeArrowheads="1"/>
              </p:cNvSpPr>
              <p:nvPr/>
            </p:nvSpPr>
            <p:spPr bwMode="auto">
              <a:xfrm>
                <a:off x="1440" y="3029"/>
                <a:ext cx="29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s</a:t>
                </a:r>
                <a:r>
                  <a:rPr lang="en-US" sz="2000" b="1" baseline="-25000"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420879" name="Text Box 15"/>
              <p:cNvSpPr txBox="1">
                <a:spLocks noChangeArrowheads="1"/>
              </p:cNvSpPr>
              <p:nvPr/>
            </p:nvSpPr>
            <p:spPr bwMode="auto">
              <a:xfrm>
                <a:off x="672" y="3029"/>
                <a:ext cx="29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s</a:t>
                </a:r>
                <a:r>
                  <a:rPr lang="en-US" sz="2000" b="1" baseline="-25000">
                    <a:latin typeface="Comic Sans MS" pitchFamily="66" charset="0"/>
                  </a:rPr>
                  <a:t>1</a:t>
                </a:r>
              </a:p>
            </p:txBody>
          </p:sp>
        </p:grpSp>
        <p:grpSp>
          <p:nvGrpSpPr>
            <p:cNvPr id="420880" name="Group 16"/>
            <p:cNvGrpSpPr>
              <a:grpSpLocks/>
            </p:cNvGrpSpPr>
            <p:nvPr/>
          </p:nvGrpSpPr>
          <p:grpSpPr bwMode="auto">
            <a:xfrm>
              <a:off x="1382" y="1344"/>
              <a:ext cx="1210" cy="983"/>
              <a:chOff x="1382" y="1344"/>
              <a:chExt cx="1210" cy="983"/>
            </a:xfrm>
          </p:grpSpPr>
          <p:sp>
            <p:nvSpPr>
              <p:cNvPr id="420881" name="Rectangle 17"/>
              <p:cNvSpPr>
                <a:spLocks noChangeArrowheads="1"/>
              </p:cNvSpPr>
              <p:nvPr/>
            </p:nvSpPr>
            <p:spPr bwMode="auto">
              <a:xfrm>
                <a:off x="1728" y="2112"/>
                <a:ext cx="192" cy="192"/>
              </a:xfrm>
              <a:prstGeom prst="rect">
                <a:avLst/>
              </a:prstGeom>
              <a:solidFill>
                <a:srgbClr val="F0E0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82" name="Line 18"/>
              <p:cNvSpPr>
                <a:spLocks noChangeShapeType="1"/>
              </p:cNvSpPr>
              <p:nvPr/>
            </p:nvSpPr>
            <p:spPr bwMode="auto">
              <a:xfrm flipH="1">
                <a:off x="1824" y="1344"/>
                <a:ext cx="768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883" name="Text Box 19"/>
              <p:cNvSpPr txBox="1">
                <a:spLocks noChangeArrowheads="1"/>
              </p:cNvSpPr>
              <p:nvPr/>
            </p:nvSpPr>
            <p:spPr bwMode="auto">
              <a:xfrm>
                <a:off x="1382" y="2075"/>
                <a:ext cx="300" cy="25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800000"/>
                    </a:solidFill>
                    <a:latin typeface="Comic Sans MS" pitchFamily="66" charset="0"/>
                  </a:rPr>
                  <a:t>A</a:t>
                </a:r>
                <a:r>
                  <a:rPr lang="en-US" sz="2000" b="1" baseline="-25000" dirty="0">
                    <a:solidFill>
                      <a:srgbClr val="800000"/>
                    </a:solidFill>
                    <a:latin typeface="Comic Sans MS" pitchFamily="66" charset="0"/>
                  </a:rPr>
                  <a:t>1</a:t>
                </a:r>
              </a:p>
            </p:txBody>
          </p:sp>
        </p:grpSp>
        <p:grpSp>
          <p:nvGrpSpPr>
            <p:cNvPr id="420884" name="Group 20"/>
            <p:cNvGrpSpPr>
              <a:grpSpLocks/>
            </p:cNvGrpSpPr>
            <p:nvPr/>
          </p:nvGrpSpPr>
          <p:grpSpPr bwMode="auto">
            <a:xfrm>
              <a:off x="672" y="3267"/>
              <a:ext cx="2964" cy="231"/>
              <a:chOff x="672" y="3267"/>
              <a:chExt cx="2964" cy="231"/>
            </a:xfrm>
          </p:grpSpPr>
          <p:sp>
            <p:nvSpPr>
              <p:cNvPr id="420885" name="Text Box 21"/>
              <p:cNvSpPr txBox="1">
                <a:spLocks noChangeArrowheads="1"/>
              </p:cNvSpPr>
              <p:nvPr/>
            </p:nvSpPr>
            <p:spPr bwMode="auto">
              <a:xfrm>
                <a:off x="672" y="3267"/>
                <a:ext cx="3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Comic Sans MS" pitchFamily="66" charset="0"/>
                  </a:rPr>
                  <a:t>0.2</a:t>
                </a:r>
              </a:p>
            </p:txBody>
          </p:sp>
          <p:sp>
            <p:nvSpPr>
              <p:cNvPr id="420886" name="Text Box 22"/>
              <p:cNvSpPr txBox="1">
                <a:spLocks noChangeArrowheads="1"/>
              </p:cNvSpPr>
              <p:nvPr/>
            </p:nvSpPr>
            <p:spPr bwMode="auto">
              <a:xfrm>
                <a:off x="1440" y="3267"/>
                <a:ext cx="3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mic Sans MS" pitchFamily="66" charset="0"/>
                  </a:rPr>
                  <a:t>0.7</a:t>
                </a:r>
              </a:p>
            </p:txBody>
          </p:sp>
          <p:sp>
            <p:nvSpPr>
              <p:cNvPr id="420887" name="Text Box 23"/>
              <p:cNvSpPr txBox="1">
                <a:spLocks noChangeArrowheads="1"/>
              </p:cNvSpPr>
              <p:nvPr/>
            </p:nvSpPr>
            <p:spPr bwMode="auto">
              <a:xfrm>
                <a:off x="2208" y="3267"/>
                <a:ext cx="1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mic Sans MS" pitchFamily="66" charset="0"/>
                  </a:rPr>
                  <a:t>0.1/0.2        </a:t>
                </a:r>
                <a:r>
                  <a:rPr lang="en-US" sz="800" b="1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Comic Sans MS" pitchFamily="66" charset="0"/>
                  </a:rPr>
                  <a:t>0.8</a:t>
                </a:r>
              </a:p>
            </p:txBody>
          </p:sp>
        </p:grpSp>
      </p:grpSp>
      <p:grpSp>
        <p:nvGrpSpPr>
          <p:cNvPr id="420888" name="Group 24"/>
          <p:cNvGrpSpPr>
            <a:grpSpLocks/>
          </p:cNvGrpSpPr>
          <p:nvPr/>
        </p:nvGrpSpPr>
        <p:grpSpPr bwMode="auto">
          <a:xfrm>
            <a:off x="1828801" y="5491163"/>
            <a:ext cx="4657725" cy="366712"/>
            <a:chOff x="672" y="3459"/>
            <a:chExt cx="2934" cy="231"/>
          </a:xfrm>
        </p:grpSpPr>
        <p:sp>
          <p:nvSpPr>
            <p:cNvPr id="420889" name="Text Box 25"/>
            <p:cNvSpPr txBox="1">
              <a:spLocks noChangeArrowheads="1"/>
            </p:cNvSpPr>
            <p:nvPr/>
          </p:nvSpPr>
          <p:spPr bwMode="auto">
            <a:xfrm>
              <a:off x="672" y="3459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omic Sans MS" pitchFamily="66" charset="0"/>
                </a:rPr>
                <a:t>100</a:t>
              </a:r>
            </a:p>
          </p:txBody>
        </p:sp>
        <p:sp>
          <p:nvSpPr>
            <p:cNvPr id="420890" name="Text Box 26"/>
            <p:cNvSpPr txBox="1">
              <a:spLocks noChangeArrowheads="1"/>
            </p:cNvSpPr>
            <p:nvPr/>
          </p:nvSpPr>
          <p:spPr bwMode="auto">
            <a:xfrm>
              <a:off x="1440" y="3459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omic Sans MS" pitchFamily="66" charset="0"/>
                </a:rPr>
                <a:t>50</a:t>
              </a:r>
            </a:p>
          </p:txBody>
        </p:sp>
        <p:sp>
          <p:nvSpPr>
            <p:cNvPr id="420891" name="Text Box 27"/>
            <p:cNvSpPr txBox="1">
              <a:spLocks noChangeArrowheads="1"/>
            </p:cNvSpPr>
            <p:nvPr/>
          </p:nvSpPr>
          <p:spPr bwMode="auto">
            <a:xfrm>
              <a:off x="2208" y="3459"/>
              <a:ext cx="13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omic Sans MS" pitchFamily="66" charset="0"/>
                </a:rPr>
                <a:t>70</a:t>
              </a:r>
              <a:r>
                <a:rPr lang="en-US" b="1" dirty="0">
                  <a:solidFill>
                    <a:srgbClr val="FF0066"/>
                  </a:solidFill>
                  <a:latin typeface="Comic Sans MS" pitchFamily="66" charset="0"/>
                </a:rPr>
                <a:t>               </a:t>
              </a:r>
              <a:r>
                <a:rPr lang="en-US" b="1" dirty="0">
                  <a:solidFill>
                    <a:schemeClr val="tx2"/>
                  </a:solidFill>
                  <a:latin typeface="Comic Sans MS" pitchFamily="66" charset="0"/>
                </a:rPr>
                <a:t>80</a:t>
              </a:r>
              <a:endParaRPr lang="en-US" b="1" baseline="-25000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20893" name="Group 29"/>
          <p:cNvGrpSpPr>
            <a:grpSpLocks/>
          </p:cNvGrpSpPr>
          <p:nvPr/>
        </p:nvGrpSpPr>
        <p:grpSpPr bwMode="auto">
          <a:xfrm>
            <a:off x="4876800" y="2133600"/>
            <a:ext cx="1524000" cy="1625600"/>
            <a:chOff x="2592" y="1344"/>
            <a:chExt cx="960" cy="1024"/>
          </a:xfrm>
        </p:grpSpPr>
        <p:sp>
          <p:nvSpPr>
            <p:cNvPr id="420894" name="Rectangle 30"/>
            <p:cNvSpPr>
              <a:spLocks noChangeArrowheads="1"/>
            </p:cNvSpPr>
            <p:nvPr/>
          </p:nvSpPr>
          <p:spPr bwMode="auto">
            <a:xfrm>
              <a:off x="3360" y="2112"/>
              <a:ext cx="192" cy="192"/>
            </a:xfrm>
            <a:prstGeom prst="rect">
              <a:avLst/>
            </a:prstGeom>
            <a:solidFill>
              <a:srgbClr val="F0E0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95" name="Line 31"/>
            <p:cNvSpPr>
              <a:spLocks noChangeShapeType="1"/>
            </p:cNvSpPr>
            <p:nvPr/>
          </p:nvSpPr>
          <p:spPr bwMode="auto">
            <a:xfrm>
              <a:off x="2592" y="1344"/>
              <a:ext cx="87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896" name="Text Box 32"/>
            <p:cNvSpPr txBox="1">
              <a:spLocks noChangeArrowheads="1"/>
            </p:cNvSpPr>
            <p:nvPr/>
          </p:nvSpPr>
          <p:spPr bwMode="auto">
            <a:xfrm>
              <a:off x="2976" y="2116"/>
              <a:ext cx="300" cy="25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666633"/>
                  </a:solidFill>
                  <a:latin typeface="Comic Sans MS" pitchFamily="66" charset="0"/>
                </a:rPr>
                <a:t>A</a:t>
              </a:r>
              <a:r>
                <a:rPr lang="en-US" sz="2000" b="1" baseline="-25000" dirty="0">
                  <a:solidFill>
                    <a:srgbClr val="666633"/>
                  </a:solidFill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420897" name="Line 33"/>
          <p:cNvSpPr>
            <a:spLocks noChangeShapeType="1"/>
          </p:cNvSpPr>
          <p:nvPr/>
        </p:nvSpPr>
        <p:spPr bwMode="auto">
          <a:xfrm flipH="1">
            <a:off x="4876800" y="36576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0898" name="Oval 34"/>
          <p:cNvSpPr>
            <a:spLocks noChangeArrowheads="1"/>
          </p:cNvSpPr>
          <p:nvPr/>
        </p:nvSpPr>
        <p:spPr bwMode="auto">
          <a:xfrm>
            <a:off x="6553200" y="4876800"/>
            <a:ext cx="304800" cy="304800"/>
          </a:xfrm>
          <a:prstGeom prst="ellipse">
            <a:avLst/>
          </a:prstGeom>
          <a:solidFill>
            <a:srgbClr val="E0FFC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99" name="Line 35"/>
          <p:cNvSpPr>
            <a:spLocks noChangeShapeType="1"/>
          </p:cNvSpPr>
          <p:nvPr/>
        </p:nvSpPr>
        <p:spPr bwMode="auto">
          <a:xfrm>
            <a:off x="6248400" y="36576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0900" name="Text Box 36"/>
          <p:cNvSpPr txBox="1">
            <a:spLocks noChangeArrowheads="1"/>
          </p:cNvSpPr>
          <p:nvPr/>
        </p:nvSpPr>
        <p:spPr bwMode="auto">
          <a:xfrm>
            <a:off x="6019800" y="4808538"/>
            <a:ext cx="463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  <a:r>
              <a:rPr lang="en-US" sz="2000" b="1" baseline="-25000">
                <a:latin typeface="Comic Sans MS" pitchFamily="66" charset="0"/>
              </a:rPr>
              <a:t>4</a:t>
            </a:r>
          </a:p>
        </p:txBody>
      </p:sp>
      <p:sp>
        <p:nvSpPr>
          <p:cNvPr id="420901" name="Text Box 37"/>
          <p:cNvSpPr txBox="1">
            <a:spLocks noChangeArrowheads="1"/>
          </p:cNvSpPr>
          <p:nvPr/>
        </p:nvSpPr>
        <p:spPr bwMode="auto">
          <a:xfrm>
            <a:off x="6705600" y="1752600"/>
            <a:ext cx="3657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defTabSz="973138"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000" dirty="0"/>
              <a:t>U</a:t>
            </a:r>
            <a:r>
              <a:rPr lang="en-US" sz="2000" baseline="-25000" dirty="0"/>
              <a:t>1</a:t>
            </a:r>
            <a:r>
              <a:rPr lang="en-US" sz="2000" dirty="0"/>
              <a:t>(S</a:t>
            </a:r>
            <a:r>
              <a:rPr lang="en-US" sz="2000" baseline="-25000" dirty="0"/>
              <a:t>0</a:t>
            </a:r>
            <a:r>
              <a:rPr lang="en-US" sz="2000" dirty="0"/>
              <a:t>) = 62</a:t>
            </a:r>
            <a:br>
              <a:rPr lang="en-US" sz="2000" dirty="0"/>
            </a:br>
            <a:endParaRPr lang="en-US" sz="1200" dirty="0"/>
          </a:p>
          <a:p>
            <a:pPr marL="228600" indent="-228600" defTabSz="973138"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000" dirty="0"/>
              <a:t>U</a:t>
            </a:r>
            <a:r>
              <a:rPr lang="en-US" sz="2000" baseline="-25000" dirty="0"/>
              <a:t>2</a:t>
            </a:r>
            <a:r>
              <a:rPr lang="en-US" sz="2000" dirty="0"/>
              <a:t>(S</a:t>
            </a:r>
            <a:r>
              <a:rPr lang="en-US" sz="2000" baseline="-25000" dirty="0"/>
              <a:t>0</a:t>
            </a:r>
            <a:r>
              <a:rPr lang="en-US" sz="2000" dirty="0"/>
              <a:t>) = 78</a:t>
            </a:r>
            <a:br>
              <a:rPr lang="en-US" sz="2000" dirty="0"/>
            </a:br>
            <a:endParaRPr lang="en-US" sz="1200" dirty="0"/>
          </a:p>
          <a:p>
            <a:pPr marL="228600" indent="-228600" defTabSz="973138"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000" dirty="0"/>
              <a:t>If the agent chooses to execute A</a:t>
            </a:r>
            <a:r>
              <a:rPr lang="en-US" sz="2000" baseline="-25000" dirty="0"/>
              <a:t>2</a:t>
            </a:r>
            <a:r>
              <a:rPr lang="en-US" sz="2000" dirty="0"/>
              <a:t>, it will maximize the average collected rewards </a:t>
            </a:r>
          </a:p>
        </p:txBody>
      </p:sp>
    </p:spTree>
    <p:extLst>
      <p:ext uri="{BB962C8B-B14F-4D97-AF65-F5344CB8AC3E}">
        <p14:creationId xmlns:p14="http://schemas.microsoft.com/office/powerpoint/2010/main" val="161668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16" name="Rectangle 28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pPr algn="ctr"/>
            <a:r>
              <a:rPr lang="en-US" sz="3200" dirty="0"/>
              <a:t>... and action costs</a:t>
            </a:r>
          </a:p>
        </p:txBody>
      </p:sp>
      <p:grpSp>
        <p:nvGrpSpPr>
          <p:cNvPr id="421890" name="Group 2"/>
          <p:cNvGrpSpPr>
            <a:grpSpLocks/>
          </p:cNvGrpSpPr>
          <p:nvPr/>
        </p:nvGrpSpPr>
        <p:grpSpPr bwMode="auto">
          <a:xfrm>
            <a:off x="1828800" y="1684339"/>
            <a:ext cx="4705350" cy="3868737"/>
            <a:chOff x="672" y="1061"/>
            <a:chExt cx="2964" cy="2437"/>
          </a:xfrm>
        </p:grpSpPr>
        <p:grpSp>
          <p:nvGrpSpPr>
            <p:cNvPr id="421891" name="Group 3"/>
            <p:cNvGrpSpPr>
              <a:grpSpLocks/>
            </p:cNvGrpSpPr>
            <p:nvPr/>
          </p:nvGrpSpPr>
          <p:grpSpPr bwMode="auto">
            <a:xfrm>
              <a:off x="2160" y="1061"/>
              <a:ext cx="528" cy="330"/>
              <a:chOff x="2160" y="1061"/>
              <a:chExt cx="528" cy="330"/>
            </a:xfrm>
          </p:grpSpPr>
          <p:sp>
            <p:nvSpPr>
              <p:cNvPr id="421892" name="Oval 4"/>
              <p:cNvSpPr>
                <a:spLocks noChangeArrowheads="1"/>
              </p:cNvSpPr>
              <p:nvPr/>
            </p:nvSpPr>
            <p:spPr bwMode="auto">
              <a:xfrm>
                <a:off x="2496" y="1152"/>
                <a:ext cx="192" cy="192"/>
              </a:xfrm>
              <a:prstGeom prst="ellipse">
                <a:avLst/>
              </a:prstGeom>
              <a:solidFill>
                <a:srgbClr val="E0FF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93" name="Text Box 5"/>
              <p:cNvSpPr txBox="1">
                <a:spLocks noChangeArrowheads="1"/>
              </p:cNvSpPr>
              <p:nvPr/>
            </p:nvSpPr>
            <p:spPr bwMode="auto">
              <a:xfrm>
                <a:off x="2160" y="1061"/>
                <a:ext cx="29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s</a:t>
                </a:r>
                <a:r>
                  <a:rPr lang="en-US" sz="2000" b="1" baseline="-25000">
                    <a:latin typeface="Comic Sans MS" pitchFamily="66" charset="0"/>
                  </a:rPr>
                  <a:t>0</a:t>
                </a:r>
              </a:p>
            </p:txBody>
          </p:sp>
        </p:grpSp>
        <p:grpSp>
          <p:nvGrpSpPr>
            <p:cNvPr id="421894" name="Group 6"/>
            <p:cNvGrpSpPr>
              <a:grpSpLocks/>
            </p:cNvGrpSpPr>
            <p:nvPr/>
          </p:nvGrpSpPr>
          <p:grpSpPr bwMode="auto">
            <a:xfrm>
              <a:off x="672" y="2304"/>
              <a:ext cx="2016" cy="1055"/>
              <a:chOff x="672" y="2304"/>
              <a:chExt cx="2016" cy="1055"/>
            </a:xfrm>
          </p:grpSpPr>
          <p:sp>
            <p:nvSpPr>
              <p:cNvPr id="421895" name="Oval 7"/>
              <p:cNvSpPr>
                <a:spLocks noChangeArrowheads="1"/>
              </p:cNvSpPr>
              <p:nvPr/>
            </p:nvSpPr>
            <p:spPr bwMode="auto">
              <a:xfrm>
                <a:off x="960" y="3072"/>
                <a:ext cx="192" cy="192"/>
              </a:xfrm>
              <a:prstGeom prst="ellipse">
                <a:avLst/>
              </a:prstGeom>
              <a:solidFill>
                <a:srgbClr val="E0FF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96" name="Oval 8"/>
              <p:cNvSpPr>
                <a:spLocks noChangeArrowheads="1"/>
              </p:cNvSpPr>
              <p:nvPr/>
            </p:nvSpPr>
            <p:spPr bwMode="auto">
              <a:xfrm>
                <a:off x="2496" y="3072"/>
                <a:ext cx="192" cy="192"/>
              </a:xfrm>
              <a:prstGeom prst="ellipse">
                <a:avLst/>
              </a:prstGeom>
              <a:solidFill>
                <a:srgbClr val="E0FF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97" name="Oval 9"/>
              <p:cNvSpPr>
                <a:spLocks noChangeArrowheads="1"/>
              </p:cNvSpPr>
              <p:nvPr/>
            </p:nvSpPr>
            <p:spPr bwMode="auto">
              <a:xfrm>
                <a:off x="1728" y="3072"/>
                <a:ext cx="192" cy="192"/>
              </a:xfrm>
              <a:prstGeom prst="ellipse">
                <a:avLst/>
              </a:prstGeom>
              <a:solidFill>
                <a:srgbClr val="E0FF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98" name="Line 10"/>
              <p:cNvSpPr>
                <a:spLocks noChangeShapeType="1"/>
              </p:cNvSpPr>
              <p:nvPr/>
            </p:nvSpPr>
            <p:spPr bwMode="auto">
              <a:xfrm flipH="1">
                <a:off x="1056" y="2304"/>
                <a:ext cx="768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1899" name="Line 11"/>
              <p:cNvSpPr>
                <a:spLocks noChangeShapeType="1"/>
              </p:cNvSpPr>
              <p:nvPr/>
            </p:nvSpPr>
            <p:spPr bwMode="auto">
              <a:xfrm>
                <a:off x="1824" y="230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1900" name="Line 12"/>
              <p:cNvSpPr>
                <a:spLocks noChangeShapeType="1"/>
              </p:cNvSpPr>
              <p:nvPr/>
            </p:nvSpPr>
            <p:spPr bwMode="auto">
              <a:xfrm>
                <a:off x="1824" y="2304"/>
                <a:ext cx="768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1901" name="Text Box 13"/>
              <p:cNvSpPr txBox="1">
                <a:spLocks noChangeArrowheads="1"/>
              </p:cNvSpPr>
              <p:nvPr/>
            </p:nvSpPr>
            <p:spPr bwMode="auto">
              <a:xfrm>
                <a:off x="2208" y="3029"/>
                <a:ext cx="29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s</a:t>
                </a:r>
                <a:r>
                  <a:rPr lang="en-US" sz="2000" b="1" baseline="-25000">
                    <a:latin typeface="Comic Sans MS" pitchFamily="66" charset="0"/>
                  </a:rPr>
                  <a:t>3</a:t>
                </a:r>
              </a:p>
            </p:txBody>
          </p:sp>
          <p:sp>
            <p:nvSpPr>
              <p:cNvPr id="421902" name="Text Box 14"/>
              <p:cNvSpPr txBox="1">
                <a:spLocks noChangeArrowheads="1"/>
              </p:cNvSpPr>
              <p:nvPr/>
            </p:nvSpPr>
            <p:spPr bwMode="auto">
              <a:xfrm>
                <a:off x="1440" y="3029"/>
                <a:ext cx="29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s</a:t>
                </a:r>
                <a:r>
                  <a:rPr lang="en-US" sz="2000" b="1" baseline="-25000"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421903" name="Text Box 15"/>
              <p:cNvSpPr txBox="1">
                <a:spLocks noChangeArrowheads="1"/>
              </p:cNvSpPr>
              <p:nvPr/>
            </p:nvSpPr>
            <p:spPr bwMode="auto">
              <a:xfrm>
                <a:off x="672" y="3029"/>
                <a:ext cx="29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s</a:t>
                </a:r>
                <a:r>
                  <a:rPr lang="en-US" sz="2000" b="1" baseline="-25000">
                    <a:latin typeface="Comic Sans MS" pitchFamily="66" charset="0"/>
                  </a:rPr>
                  <a:t>1</a:t>
                </a:r>
              </a:p>
            </p:txBody>
          </p:sp>
        </p:grpSp>
        <p:grpSp>
          <p:nvGrpSpPr>
            <p:cNvPr id="421904" name="Group 16"/>
            <p:cNvGrpSpPr>
              <a:grpSpLocks/>
            </p:cNvGrpSpPr>
            <p:nvPr/>
          </p:nvGrpSpPr>
          <p:grpSpPr bwMode="auto">
            <a:xfrm>
              <a:off x="1382" y="1344"/>
              <a:ext cx="1210" cy="983"/>
              <a:chOff x="1382" y="1344"/>
              <a:chExt cx="1210" cy="983"/>
            </a:xfrm>
          </p:grpSpPr>
          <p:sp>
            <p:nvSpPr>
              <p:cNvPr id="421905" name="Rectangle 17"/>
              <p:cNvSpPr>
                <a:spLocks noChangeArrowheads="1"/>
              </p:cNvSpPr>
              <p:nvPr/>
            </p:nvSpPr>
            <p:spPr bwMode="auto">
              <a:xfrm>
                <a:off x="1728" y="2112"/>
                <a:ext cx="192" cy="192"/>
              </a:xfrm>
              <a:prstGeom prst="rect">
                <a:avLst/>
              </a:prstGeom>
              <a:solidFill>
                <a:srgbClr val="F0E0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06" name="Line 18"/>
              <p:cNvSpPr>
                <a:spLocks noChangeShapeType="1"/>
              </p:cNvSpPr>
              <p:nvPr/>
            </p:nvSpPr>
            <p:spPr bwMode="auto">
              <a:xfrm flipH="1">
                <a:off x="1824" y="1344"/>
                <a:ext cx="768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1907" name="Text Box 19"/>
              <p:cNvSpPr txBox="1">
                <a:spLocks noChangeArrowheads="1"/>
              </p:cNvSpPr>
              <p:nvPr/>
            </p:nvSpPr>
            <p:spPr bwMode="auto">
              <a:xfrm>
                <a:off x="1382" y="2075"/>
                <a:ext cx="30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omic Sans MS" pitchFamily="66" charset="0"/>
                  </a:rPr>
                  <a:t>A</a:t>
                </a:r>
                <a:r>
                  <a:rPr lang="en-US" sz="2000" b="1" baseline="-25000" dirty="0">
                    <a:solidFill>
                      <a:srgbClr val="FF0000"/>
                    </a:solidFill>
                    <a:latin typeface="Comic Sans MS" pitchFamily="66" charset="0"/>
                  </a:rPr>
                  <a:t>1</a:t>
                </a:r>
              </a:p>
            </p:txBody>
          </p:sp>
        </p:grpSp>
        <p:grpSp>
          <p:nvGrpSpPr>
            <p:cNvPr id="421908" name="Group 20"/>
            <p:cNvGrpSpPr>
              <a:grpSpLocks/>
            </p:cNvGrpSpPr>
            <p:nvPr/>
          </p:nvGrpSpPr>
          <p:grpSpPr bwMode="auto">
            <a:xfrm>
              <a:off x="672" y="3267"/>
              <a:ext cx="2964" cy="231"/>
              <a:chOff x="672" y="3267"/>
              <a:chExt cx="2964" cy="231"/>
            </a:xfrm>
          </p:grpSpPr>
          <p:sp>
            <p:nvSpPr>
              <p:cNvPr id="421909" name="Text Box 21"/>
              <p:cNvSpPr txBox="1">
                <a:spLocks noChangeArrowheads="1"/>
              </p:cNvSpPr>
              <p:nvPr/>
            </p:nvSpPr>
            <p:spPr bwMode="auto">
              <a:xfrm>
                <a:off x="672" y="3267"/>
                <a:ext cx="3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mic Sans MS" pitchFamily="66" charset="0"/>
                  </a:rPr>
                  <a:t>0.2</a:t>
                </a:r>
              </a:p>
            </p:txBody>
          </p:sp>
          <p:sp>
            <p:nvSpPr>
              <p:cNvPr id="421910" name="Text Box 22"/>
              <p:cNvSpPr txBox="1">
                <a:spLocks noChangeArrowheads="1"/>
              </p:cNvSpPr>
              <p:nvPr/>
            </p:nvSpPr>
            <p:spPr bwMode="auto">
              <a:xfrm>
                <a:off x="1440" y="3267"/>
                <a:ext cx="3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mic Sans MS" pitchFamily="66" charset="0"/>
                  </a:rPr>
                  <a:t>0.7</a:t>
                </a:r>
              </a:p>
            </p:txBody>
          </p:sp>
          <p:sp>
            <p:nvSpPr>
              <p:cNvPr id="421911" name="Text Box 23"/>
              <p:cNvSpPr txBox="1">
                <a:spLocks noChangeArrowheads="1"/>
              </p:cNvSpPr>
              <p:nvPr/>
            </p:nvSpPr>
            <p:spPr bwMode="auto">
              <a:xfrm>
                <a:off x="2208" y="3267"/>
                <a:ext cx="1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mic Sans MS" pitchFamily="66" charset="0"/>
                  </a:rPr>
                  <a:t>0.1/0.2        </a:t>
                </a:r>
                <a:r>
                  <a:rPr lang="en-US" sz="800" b="1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Comic Sans MS" pitchFamily="66" charset="0"/>
                  </a:rPr>
                  <a:t>0.8</a:t>
                </a:r>
              </a:p>
            </p:txBody>
          </p:sp>
        </p:grpSp>
      </p:grpSp>
      <p:grpSp>
        <p:nvGrpSpPr>
          <p:cNvPr id="421912" name="Group 24"/>
          <p:cNvGrpSpPr>
            <a:grpSpLocks/>
          </p:cNvGrpSpPr>
          <p:nvPr/>
        </p:nvGrpSpPr>
        <p:grpSpPr bwMode="auto">
          <a:xfrm>
            <a:off x="1828801" y="5491163"/>
            <a:ext cx="4657725" cy="366712"/>
            <a:chOff x="672" y="3459"/>
            <a:chExt cx="2934" cy="231"/>
          </a:xfrm>
        </p:grpSpPr>
        <p:sp>
          <p:nvSpPr>
            <p:cNvPr id="421913" name="Text Box 25"/>
            <p:cNvSpPr txBox="1">
              <a:spLocks noChangeArrowheads="1"/>
            </p:cNvSpPr>
            <p:nvPr/>
          </p:nvSpPr>
          <p:spPr bwMode="auto">
            <a:xfrm>
              <a:off x="672" y="3459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omic Sans MS" pitchFamily="66" charset="0"/>
                </a:rPr>
                <a:t>100</a:t>
              </a:r>
            </a:p>
          </p:txBody>
        </p:sp>
        <p:sp>
          <p:nvSpPr>
            <p:cNvPr id="421914" name="Text Box 26"/>
            <p:cNvSpPr txBox="1">
              <a:spLocks noChangeArrowheads="1"/>
            </p:cNvSpPr>
            <p:nvPr/>
          </p:nvSpPr>
          <p:spPr bwMode="auto">
            <a:xfrm>
              <a:off x="1440" y="3459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omic Sans MS" pitchFamily="66" charset="0"/>
                </a:rPr>
                <a:t>50</a:t>
              </a:r>
            </a:p>
          </p:txBody>
        </p:sp>
        <p:sp>
          <p:nvSpPr>
            <p:cNvPr id="421915" name="Text Box 27"/>
            <p:cNvSpPr txBox="1">
              <a:spLocks noChangeArrowheads="1"/>
            </p:cNvSpPr>
            <p:nvPr/>
          </p:nvSpPr>
          <p:spPr bwMode="auto">
            <a:xfrm>
              <a:off x="2208" y="3459"/>
              <a:ext cx="13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omic Sans MS" pitchFamily="66" charset="0"/>
                </a:rPr>
                <a:t>70</a:t>
              </a:r>
              <a:r>
                <a:rPr lang="en-US" b="1" dirty="0">
                  <a:solidFill>
                    <a:srgbClr val="FF0066"/>
                  </a:solidFill>
                  <a:latin typeface="Comic Sans MS" pitchFamily="66" charset="0"/>
                </a:rPr>
                <a:t>               </a:t>
              </a:r>
              <a:r>
                <a:rPr lang="en-US" b="1" dirty="0">
                  <a:solidFill>
                    <a:schemeClr val="tx2"/>
                  </a:solidFill>
                  <a:latin typeface="Comic Sans MS" pitchFamily="66" charset="0"/>
                </a:rPr>
                <a:t>80</a:t>
              </a:r>
              <a:endParaRPr lang="en-US" b="1" baseline="-25000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21917" name="Group 29"/>
          <p:cNvGrpSpPr>
            <a:grpSpLocks/>
          </p:cNvGrpSpPr>
          <p:nvPr/>
        </p:nvGrpSpPr>
        <p:grpSpPr bwMode="auto">
          <a:xfrm>
            <a:off x="4876800" y="2133600"/>
            <a:ext cx="1524000" cy="1625600"/>
            <a:chOff x="2592" y="1344"/>
            <a:chExt cx="960" cy="1024"/>
          </a:xfrm>
        </p:grpSpPr>
        <p:sp>
          <p:nvSpPr>
            <p:cNvPr id="421918" name="Rectangle 30"/>
            <p:cNvSpPr>
              <a:spLocks noChangeArrowheads="1"/>
            </p:cNvSpPr>
            <p:nvPr/>
          </p:nvSpPr>
          <p:spPr bwMode="auto">
            <a:xfrm>
              <a:off x="3360" y="2112"/>
              <a:ext cx="192" cy="192"/>
            </a:xfrm>
            <a:prstGeom prst="rect">
              <a:avLst/>
            </a:prstGeom>
            <a:solidFill>
              <a:srgbClr val="F0E0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21919" name="Line 31"/>
            <p:cNvSpPr>
              <a:spLocks noChangeShapeType="1"/>
            </p:cNvSpPr>
            <p:nvPr/>
          </p:nvSpPr>
          <p:spPr bwMode="auto">
            <a:xfrm>
              <a:off x="2592" y="1344"/>
              <a:ext cx="87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21920" name="Text Box 32"/>
            <p:cNvSpPr txBox="1">
              <a:spLocks noChangeArrowheads="1"/>
            </p:cNvSpPr>
            <p:nvPr/>
          </p:nvSpPr>
          <p:spPr bwMode="auto">
            <a:xfrm>
              <a:off x="2976" y="2116"/>
              <a:ext cx="3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omic Sans MS" pitchFamily="66" charset="0"/>
                </a:rPr>
                <a:t>A</a:t>
              </a:r>
              <a:r>
                <a:rPr lang="en-US" sz="2000" b="1" baseline="-25000">
                  <a:solidFill>
                    <a:srgbClr val="FF0000"/>
                  </a:solidFill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421921" name="Line 33"/>
          <p:cNvSpPr>
            <a:spLocks noChangeShapeType="1"/>
          </p:cNvSpPr>
          <p:nvPr/>
        </p:nvSpPr>
        <p:spPr bwMode="auto">
          <a:xfrm flipH="1">
            <a:off x="4876800" y="36576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1922" name="Oval 34"/>
          <p:cNvSpPr>
            <a:spLocks noChangeArrowheads="1"/>
          </p:cNvSpPr>
          <p:nvPr/>
        </p:nvSpPr>
        <p:spPr bwMode="auto">
          <a:xfrm>
            <a:off x="6553200" y="4876800"/>
            <a:ext cx="304800" cy="304800"/>
          </a:xfrm>
          <a:prstGeom prst="ellipse">
            <a:avLst/>
          </a:prstGeom>
          <a:solidFill>
            <a:srgbClr val="E0FFC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1923" name="Line 35"/>
          <p:cNvSpPr>
            <a:spLocks noChangeShapeType="1"/>
          </p:cNvSpPr>
          <p:nvPr/>
        </p:nvSpPr>
        <p:spPr bwMode="auto">
          <a:xfrm>
            <a:off x="6248400" y="36576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1924" name="Text Box 36"/>
          <p:cNvSpPr txBox="1">
            <a:spLocks noChangeArrowheads="1"/>
          </p:cNvSpPr>
          <p:nvPr/>
        </p:nvSpPr>
        <p:spPr bwMode="auto">
          <a:xfrm>
            <a:off x="6019800" y="4808538"/>
            <a:ext cx="463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  <a:r>
              <a:rPr lang="en-US" sz="2000" b="1" baseline="-25000">
                <a:latin typeface="Comic Sans MS" pitchFamily="66" charset="0"/>
              </a:rPr>
              <a:t>4</a:t>
            </a:r>
          </a:p>
        </p:txBody>
      </p:sp>
      <p:sp>
        <p:nvSpPr>
          <p:cNvPr id="421925" name="Text Box 37"/>
          <p:cNvSpPr txBox="1">
            <a:spLocks noChangeArrowheads="1"/>
          </p:cNvSpPr>
          <p:nvPr/>
        </p:nvSpPr>
        <p:spPr bwMode="auto">
          <a:xfrm>
            <a:off x="7181850" y="1765279"/>
            <a:ext cx="437515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defTabSz="973138"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400" dirty="0"/>
              <a:t>We may associate costs with actions, which are subtracted from the rewards</a:t>
            </a:r>
            <a:br>
              <a:rPr lang="en-US" sz="2400" dirty="0"/>
            </a:br>
            <a:endParaRPr lang="en-US" sz="1400" dirty="0"/>
          </a:p>
          <a:p>
            <a:pPr marL="228600" indent="-228600" defTabSz="973138"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400" dirty="0"/>
              <a:t>U</a:t>
            </a:r>
            <a:r>
              <a:rPr lang="en-US" sz="2400" baseline="-25000" dirty="0"/>
              <a:t>1</a:t>
            </a:r>
            <a:r>
              <a:rPr lang="en-US" sz="2400" dirty="0"/>
              <a:t>(S</a:t>
            </a:r>
            <a:r>
              <a:rPr lang="en-US" sz="2400" baseline="-25000" dirty="0"/>
              <a:t>0</a:t>
            </a:r>
            <a:r>
              <a:rPr lang="en-US" sz="2400" dirty="0"/>
              <a:t>) = 62 – 5 = 57</a:t>
            </a:r>
            <a:br>
              <a:rPr lang="en-US" sz="2400" dirty="0"/>
            </a:br>
            <a:endParaRPr lang="en-US" sz="1400" dirty="0"/>
          </a:p>
          <a:p>
            <a:pPr marL="228600" indent="-228600" defTabSz="973138"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400" dirty="0"/>
              <a:t>U</a:t>
            </a:r>
            <a:r>
              <a:rPr lang="en-US" sz="2400" baseline="-25000" dirty="0"/>
              <a:t>2</a:t>
            </a:r>
            <a:r>
              <a:rPr lang="en-US" sz="2400" dirty="0"/>
              <a:t>(S</a:t>
            </a:r>
            <a:r>
              <a:rPr lang="en-US" sz="2400" baseline="-25000" dirty="0"/>
              <a:t>0</a:t>
            </a:r>
            <a:r>
              <a:rPr lang="en-US" sz="2400" dirty="0"/>
              <a:t>) = 78 – 25 = 53</a:t>
            </a:r>
            <a:br>
              <a:rPr lang="en-US" sz="2400" dirty="0"/>
            </a:br>
            <a:endParaRPr lang="en-US" sz="1400" dirty="0"/>
          </a:p>
          <a:p>
            <a:pPr marL="228600" indent="-228600" defTabSz="973138"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400" dirty="0"/>
              <a:t>When in s</a:t>
            </a:r>
            <a:r>
              <a:rPr lang="en-US" sz="2400" baseline="-25000" dirty="0"/>
              <a:t>0</a:t>
            </a:r>
            <a:r>
              <a:rPr lang="en-US" sz="2400" dirty="0"/>
              <a:t>, the agent will now gain more on the average by executing A</a:t>
            </a:r>
            <a:r>
              <a:rPr lang="en-US" sz="2400" baseline="-25000" dirty="0"/>
              <a:t>1</a:t>
            </a:r>
            <a:r>
              <a:rPr lang="en-US" sz="2400" dirty="0"/>
              <a:t> than by executing A</a:t>
            </a:r>
            <a:r>
              <a:rPr lang="en-US" sz="2400" baseline="-25000" dirty="0"/>
              <a:t>2</a:t>
            </a:r>
          </a:p>
        </p:txBody>
      </p:sp>
      <p:sp>
        <p:nvSpPr>
          <p:cNvPr id="421926" name="Text Box 38"/>
          <p:cNvSpPr txBox="1">
            <a:spLocks noChangeArrowheads="1"/>
          </p:cNvSpPr>
          <p:nvPr/>
        </p:nvSpPr>
        <p:spPr bwMode="auto">
          <a:xfrm>
            <a:off x="2819401" y="3657601"/>
            <a:ext cx="492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(5)</a:t>
            </a:r>
          </a:p>
        </p:txBody>
      </p:sp>
      <p:sp>
        <p:nvSpPr>
          <p:cNvPr id="421927" name="Text Box 39"/>
          <p:cNvSpPr txBox="1">
            <a:spLocks noChangeArrowheads="1"/>
          </p:cNvSpPr>
          <p:nvPr/>
        </p:nvSpPr>
        <p:spPr bwMode="auto">
          <a:xfrm>
            <a:off x="5311775" y="3671887"/>
            <a:ext cx="63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(25)</a:t>
            </a:r>
          </a:p>
        </p:txBody>
      </p:sp>
    </p:spTree>
    <p:extLst>
      <p:ext uri="{BB962C8B-B14F-4D97-AF65-F5344CB8AC3E}">
        <p14:creationId xmlns:p14="http://schemas.microsoft.com/office/powerpoint/2010/main" val="211606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3900" y="177800"/>
            <a:ext cx="8229600" cy="1143000"/>
          </a:xfrm>
        </p:spPr>
        <p:txBody>
          <a:bodyPr/>
          <a:lstStyle/>
          <a:p>
            <a:pPr algn="ctr"/>
            <a:r>
              <a:rPr lang="en-US" sz="3200" dirty="0"/>
              <a:t>Generalization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1600" y="1125415"/>
            <a:ext cx="9448800" cy="57325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800" dirty="0"/>
              <a:t>Inputs:</a:t>
            </a:r>
          </a:p>
          <a:p>
            <a:pPr lvl="1">
              <a:lnSpc>
                <a:spcPct val="90000"/>
              </a:lnSpc>
              <a:buClr>
                <a:srgbClr val="0033CC"/>
              </a:buClr>
              <a:buFontTx/>
              <a:buChar char="•"/>
            </a:pPr>
            <a:r>
              <a:rPr lang="en-US" sz="2800" dirty="0"/>
              <a:t>Initial state s</a:t>
            </a:r>
            <a:r>
              <a:rPr lang="en-US" sz="2800" baseline="-25000" dirty="0"/>
              <a:t>0</a:t>
            </a:r>
          </a:p>
          <a:p>
            <a:pPr lvl="1">
              <a:lnSpc>
                <a:spcPct val="90000"/>
              </a:lnSpc>
              <a:buClr>
                <a:srgbClr val="0033CC"/>
              </a:buClr>
              <a:buFontTx/>
              <a:buChar char="•"/>
            </a:pPr>
            <a:r>
              <a:rPr lang="en-US" sz="2800" dirty="0"/>
              <a:t>Action model</a:t>
            </a:r>
          </a:p>
          <a:p>
            <a:pPr lvl="1">
              <a:lnSpc>
                <a:spcPct val="90000"/>
              </a:lnSpc>
              <a:buClr>
                <a:srgbClr val="0033CC"/>
              </a:buClr>
              <a:buFontTx/>
              <a:buChar char="•"/>
            </a:pPr>
            <a:r>
              <a:rPr lang="en-US" sz="2800" dirty="0"/>
              <a:t>Reward R(s) collected in each state s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800" dirty="0"/>
              <a:t>A state is terminal if it has no successor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800" dirty="0"/>
              <a:t>Starting at s</a:t>
            </a:r>
            <a:r>
              <a:rPr lang="en-US" sz="2800" baseline="-25000" dirty="0"/>
              <a:t>0</a:t>
            </a:r>
            <a:r>
              <a:rPr lang="en-US" sz="2800" dirty="0"/>
              <a:t>, the agent keeps executing actions until it reaches a terminal state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800" dirty="0"/>
              <a:t>Its goal is to maximize the expected sum of rewards collected (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additive </a:t>
            </a:r>
            <a:r>
              <a:rPr lang="en-US" sz="2800" dirty="0"/>
              <a:t>rewards) 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800" dirty="0"/>
              <a:t>Assume that the same state can’t be reached twice (no cycles)</a:t>
            </a:r>
          </a:p>
        </p:txBody>
      </p:sp>
    </p:spTree>
    <p:extLst>
      <p:ext uri="{BB962C8B-B14F-4D97-AF65-F5344CB8AC3E}">
        <p14:creationId xmlns:p14="http://schemas.microsoft.com/office/powerpoint/2010/main" val="365459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sz="3200" dirty="0"/>
              <a:t>Utility of a State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28800" y="1600200"/>
            <a:ext cx="8382000" cy="3657600"/>
          </a:xfrm>
        </p:spPr>
        <p:txBody>
          <a:bodyPr/>
          <a:lstStyle/>
          <a:p>
            <a:pPr>
              <a:lnSpc>
                <a:spcPct val="90000"/>
              </a:lnSpc>
              <a:buFont typeface="Marlett" pitchFamily="2" charset="2"/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utility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of a state s measures its desirability: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§"/>
            </a:pPr>
            <a:r>
              <a:rPr lang="en-US" dirty="0"/>
              <a:t>If s is terminal:</a:t>
            </a:r>
            <a:br>
              <a:rPr lang="en-US" dirty="0"/>
            </a:br>
            <a:r>
              <a:rPr lang="en-US" dirty="0"/>
              <a:t>U(s) = R(s)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§"/>
            </a:pPr>
            <a:r>
              <a:rPr lang="en-US" dirty="0"/>
              <a:t>If s is non-terminal, </a:t>
            </a:r>
            <a:br>
              <a:rPr lang="en-US" dirty="0"/>
            </a:br>
            <a:r>
              <a:rPr lang="en-US" dirty="0"/>
              <a:t>U(s) = R(s) + </a:t>
            </a:r>
            <a:r>
              <a:rPr lang="en-US" dirty="0" err="1"/>
              <a:t>max</a:t>
            </a:r>
            <a:r>
              <a:rPr lang="en-US" baseline="-25000" dirty="0" err="1"/>
              <a:t>a</a:t>
            </a:r>
            <a:r>
              <a:rPr lang="en-US" baseline="-25000" dirty="0" err="1">
                <a:sym typeface="Symbol" pitchFamily="18" charset="2"/>
              </a:rPr>
              <a:t>Appl</a:t>
            </a:r>
            <a:r>
              <a:rPr lang="en-US" baseline="-25000" dirty="0">
                <a:sym typeface="Symbol" pitchFamily="18" charset="2"/>
              </a:rPr>
              <a:t>(s)</a:t>
            </a:r>
            <a:r>
              <a:rPr lang="en-US" dirty="0" err="1"/>
              <a:t>S</a:t>
            </a:r>
            <a:r>
              <a:rPr lang="en-US" baseline="-25000" dirty="0" err="1"/>
              <a:t>s’</a:t>
            </a:r>
            <a:r>
              <a:rPr lang="en-US" baseline="-25000" dirty="0" err="1">
                <a:sym typeface="Symbol" pitchFamily="18" charset="2"/>
              </a:rPr>
              <a:t>Succ</a:t>
            </a:r>
            <a:r>
              <a:rPr lang="en-US" baseline="-25000" dirty="0">
                <a:sym typeface="Symbol" pitchFamily="18" charset="2"/>
              </a:rPr>
              <a:t>(</a:t>
            </a:r>
            <a:r>
              <a:rPr lang="en-US" baseline="-25000" dirty="0" err="1">
                <a:sym typeface="Symbol" pitchFamily="18" charset="2"/>
              </a:rPr>
              <a:t>s,a</a:t>
            </a:r>
            <a:r>
              <a:rPr lang="en-US" baseline="-25000" dirty="0">
                <a:sym typeface="Symbol" pitchFamily="18" charset="2"/>
              </a:rPr>
              <a:t>)</a:t>
            </a:r>
            <a:r>
              <a:rPr lang="en-US" dirty="0"/>
              <a:t>P(</a:t>
            </a:r>
            <a:r>
              <a:rPr lang="en-US" dirty="0" err="1"/>
              <a:t>s’|a.s</a:t>
            </a:r>
            <a:r>
              <a:rPr lang="en-US" dirty="0"/>
              <a:t>)U(s’)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</a:rPr>
              <a:t>	[the reward of s augmented by the expected sum of rewards collected in future states]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83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841500" y="1651000"/>
            <a:ext cx="8382000" cy="1447800"/>
          </a:xfrm>
        </p:spPr>
        <p:txBody>
          <a:bodyPr/>
          <a:lstStyle/>
          <a:p>
            <a:pPr>
              <a:buFont typeface="Marlett" pitchFamily="2" charset="2"/>
              <a:buNone/>
            </a:pPr>
            <a:r>
              <a:rPr lang="en-US" sz="2000" dirty="0">
                <a:latin typeface="Comic Sans MS" pitchFamily="66" charset="0"/>
              </a:rPr>
              <a:t> U(s) = R(s) + </a:t>
            </a:r>
            <a:r>
              <a:rPr lang="en-US" sz="2000" dirty="0" err="1">
                <a:latin typeface="Comic Sans MS" pitchFamily="66" charset="0"/>
              </a:rPr>
              <a:t>max</a:t>
            </a:r>
            <a:r>
              <a:rPr lang="en-US" baseline="-25000" dirty="0" err="1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baseline="-25000" dirty="0" err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Appl</a:t>
            </a:r>
            <a:r>
              <a:rPr lang="en-US" baseline="-2500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(s</a:t>
            </a:r>
            <a:r>
              <a:rPr lang="en-US" sz="2000" baseline="-2500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)</a:t>
            </a:r>
            <a:r>
              <a:rPr lang="en-US" sz="2600" dirty="0" err="1">
                <a:latin typeface="Symbol" pitchFamily="18" charset="2"/>
              </a:rPr>
              <a:t>S</a:t>
            </a:r>
            <a:r>
              <a:rPr lang="en-US" baseline="-25000" dirty="0" err="1">
                <a:solidFill>
                  <a:srgbClr val="99FFCC"/>
                </a:solidFill>
                <a:latin typeface="Comic Sans MS" pitchFamily="66" charset="0"/>
              </a:rPr>
              <a:t>s</a:t>
            </a:r>
            <a:r>
              <a:rPr lang="en-US" baseline="-25000" dirty="0">
                <a:solidFill>
                  <a:srgbClr val="99FFCC"/>
                </a:solidFill>
                <a:latin typeface="Comic Sans MS" pitchFamily="66" charset="0"/>
              </a:rPr>
              <a:t>’</a:t>
            </a:r>
            <a:r>
              <a:rPr lang="en-US" baseline="-25000" dirty="0">
                <a:solidFill>
                  <a:srgbClr val="99FFCC"/>
                </a:solidFill>
                <a:latin typeface="Comic Sans MS" pitchFamily="66" charset="0"/>
                <a:sym typeface="Symbol" pitchFamily="18" charset="2"/>
              </a:rPr>
              <a:t></a:t>
            </a:r>
            <a:r>
              <a:rPr lang="en-US" baseline="-25000" dirty="0" err="1">
                <a:solidFill>
                  <a:srgbClr val="99FFCC"/>
                </a:solidFill>
                <a:latin typeface="Comic Sans MS" pitchFamily="66" charset="0"/>
                <a:sym typeface="Symbol" pitchFamily="18" charset="2"/>
              </a:rPr>
              <a:t>Succ</a:t>
            </a:r>
            <a:r>
              <a:rPr lang="en-US" baseline="-25000" dirty="0">
                <a:solidFill>
                  <a:srgbClr val="99FFCC"/>
                </a:solidFill>
                <a:latin typeface="Comic Sans MS" pitchFamily="66" charset="0"/>
                <a:sym typeface="Symbol" pitchFamily="18" charset="2"/>
              </a:rPr>
              <a:t>(</a:t>
            </a:r>
            <a:r>
              <a:rPr lang="en-US" baseline="-25000" dirty="0" err="1">
                <a:solidFill>
                  <a:srgbClr val="99FFCC"/>
                </a:solidFill>
                <a:latin typeface="Comic Sans MS" pitchFamily="66" charset="0"/>
                <a:sym typeface="Symbol" pitchFamily="18" charset="2"/>
              </a:rPr>
              <a:t>s,a</a:t>
            </a:r>
            <a:r>
              <a:rPr lang="en-US" baseline="-25000" dirty="0">
                <a:solidFill>
                  <a:srgbClr val="99FFCC"/>
                </a:solidFill>
                <a:latin typeface="Comic Sans MS" pitchFamily="66" charset="0"/>
                <a:sym typeface="Symbol" pitchFamily="18" charset="2"/>
              </a:rPr>
              <a:t>)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P(s’|</a:t>
            </a:r>
            <a:r>
              <a:rPr lang="en-US" sz="2000" dirty="0" err="1">
                <a:solidFill>
                  <a:schemeClr val="tx2"/>
                </a:solidFill>
                <a:latin typeface="Comic Sans MS" pitchFamily="66" charset="0"/>
              </a:rPr>
              <a:t>a.s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)</a:t>
            </a:r>
            <a:r>
              <a:rPr lang="en-US" sz="2000" dirty="0">
                <a:latin typeface="Comic Sans MS" pitchFamily="66" charset="0"/>
              </a:rPr>
              <a:t>U(s’)</a:t>
            </a:r>
          </a:p>
          <a:p>
            <a:pPr>
              <a:buClr>
                <a:srgbClr val="0033CC"/>
              </a:buClr>
              <a:buFont typeface="Wingdings" pitchFamily="2" charset="2"/>
              <a:buNone/>
            </a:pPr>
            <a:r>
              <a:rPr lang="en-US" sz="2000" dirty="0">
                <a:latin typeface="Comic Sans MS" pitchFamily="66" charset="0"/>
              </a:rPr>
              <a:t>	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430083" name="Line 3"/>
          <p:cNvSpPr>
            <a:spLocks noChangeShapeType="1"/>
          </p:cNvSpPr>
          <p:nvPr/>
        </p:nvSpPr>
        <p:spPr bwMode="auto">
          <a:xfrm flipV="1">
            <a:off x="3594100" y="2222500"/>
            <a:ext cx="965200" cy="1257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084" name="Line 4"/>
          <p:cNvSpPr>
            <a:spLocks noChangeShapeType="1"/>
          </p:cNvSpPr>
          <p:nvPr/>
        </p:nvSpPr>
        <p:spPr bwMode="auto">
          <a:xfrm flipV="1">
            <a:off x="5651500" y="2184400"/>
            <a:ext cx="76200" cy="2603500"/>
          </a:xfrm>
          <a:prstGeom prst="line">
            <a:avLst/>
          </a:prstGeom>
          <a:noFill/>
          <a:ln w="9525">
            <a:solidFill>
              <a:srgbClr val="99FF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085" name="Line 5"/>
          <p:cNvSpPr>
            <a:spLocks noChangeShapeType="1"/>
          </p:cNvSpPr>
          <p:nvPr/>
        </p:nvSpPr>
        <p:spPr bwMode="auto">
          <a:xfrm flipH="1" flipV="1">
            <a:off x="6934200" y="2095500"/>
            <a:ext cx="1612900" cy="3670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1917701" y="3556000"/>
            <a:ext cx="329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Appl(s) is the set of all actions applicable to state s</a:t>
            </a:r>
          </a:p>
        </p:txBody>
      </p:sp>
      <p:sp>
        <p:nvSpPr>
          <p:cNvPr id="430087" name="Text Box 7"/>
          <p:cNvSpPr txBox="1">
            <a:spLocks noChangeArrowheads="1"/>
          </p:cNvSpPr>
          <p:nvPr/>
        </p:nvSpPr>
        <p:spPr bwMode="auto">
          <a:xfrm>
            <a:off x="3213101" y="4851400"/>
            <a:ext cx="3978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9FFCC"/>
                </a:solidFill>
                <a:latin typeface="Comic Sans MS" pitchFamily="66" charset="0"/>
              </a:rPr>
              <a:t>Succ(s,a) is the set of all possible states after applying a to s</a:t>
            </a:r>
          </a:p>
        </p:txBody>
      </p:sp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5956301" y="5842000"/>
            <a:ext cx="3978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P(s’|</a:t>
            </a:r>
            <a:r>
              <a:rPr lang="en-US" dirty="0" err="1">
                <a:solidFill>
                  <a:schemeClr val="tx2"/>
                </a:solidFill>
                <a:latin typeface="Comic Sans MS" pitchFamily="66" charset="0"/>
              </a:rPr>
              <a:t>a.s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) is the probability of being in s’ after executing a in s</a:t>
            </a:r>
          </a:p>
        </p:txBody>
      </p:sp>
    </p:spTree>
    <p:extLst>
      <p:ext uri="{BB962C8B-B14F-4D97-AF65-F5344CB8AC3E}">
        <p14:creationId xmlns:p14="http://schemas.microsoft.com/office/powerpoint/2010/main" val="1649257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Utility with Action Costs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866900" y="2082800"/>
            <a:ext cx="8115300" cy="1447800"/>
          </a:xfrm>
        </p:spPr>
        <p:txBody>
          <a:bodyPr/>
          <a:lstStyle/>
          <a:p>
            <a:pPr>
              <a:lnSpc>
                <a:spcPct val="90000"/>
              </a:lnSpc>
              <a:buFont typeface="Marlett" pitchFamily="2" charset="2"/>
              <a:buNone/>
            </a:pPr>
            <a:r>
              <a:rPr lang="en-US" dirty="0">
                <a:latin typeface="Comic Sans MS" pitchFamily="66" charset="0"/>
              </a:rPr>
              <a:t>U(s) = </a:t>
            </a:r>
          </a:p>
          <a:p>
            <a:pPr>
              <a:lnSpc>
                <a:spcPct val="90000"/>
              </a:lnSpc>
              <a:buFont typeface="Marlett" pitchFamily="2" charset="2"/>
              <a:buNone/>
            </a:pPr>
            <a:r>
              <a:rPr lang="en-US" dirty="0">
                <a:latin typeface="Comic Sans MS" pitchFamily="66" charset="0"/>
              </a:rPr>
              <a:t> R(s) + </a:t>
            </a:r>
            <a:r>
              <a:rPr lang="en-US" dirty="0" err="1">
                <a:latin typeface="Comic Sans MS" pitchFamily="66" charset="0"/>
              </a:rPr>
              <a:t>max</a:t>
            </a:r>
            <a:r>
              <a:rPr lang="en-US" baseline="-25000" dirty="0" err="1">
                <a:latin typeface="Comic Sans MS" pitchFamily="66" charset="0"/>
              </a:rPr>
              <a:t>a</a:t>
            </a:r>
            <a:r>
              <a:rPr lang="en-US" baseline="-25000" dirty="0" err="1">
                <a:latin typeface="Comic Sans MS" pitchFamily="66" charset="0"/>
                <a:sym typeface="Symbol" pitchFamily="18" charset="2"/>
              </a:rPr>
              <a:t>Appl</a:t>
            </a:r>
            <a:r>
              <a:rPr lang="en-US" baseline="-25000" dirty="0">
                <a:latin typeface="Comic Sans MS" pitchFamily="66" charset="0"/>
                <a:sym typeface="Symbol" pitchFamily="18" charset="2"/>
              </a:rPr>
              <a:t>(s</a:t>
            </a:r>
            <a:r>
              <a:rPr lang="en-US" baseline="-2500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)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[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-cost(a) </a:t>
            </a:r>
            <a:r>
              <a:rPr lang="en-US" dirty="0">
                <a:latin typeface="Comic Sans MS" pitchFamily="66" charset="0"/>
              </a:rPr>
              <a:t>+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>
                <a:latin typeface="Comic Sans MS" pitchFamily="66" charset="0"/>
              </a:rPr>
              <a:t>s’</a:t>
            </a:r>
            <a:r>
              <a:rPr lang="en-US" baseline="-25000" dirty="0">
                <a:latin typeface="Comic Sans MS" pitchFamily="66" charset="0"/>
                <a:sym typeface="Symbol" pitchFamily="18" charset="2"/>
              </a:rPr>
              <a:t></a:t>
            </a:r>
            <a:r>
              <a:rPr lang="en-US" baseline="-25000" dirty="0" err="1">
                <a:latin typeface="Comic Sans MS" pitchFamily="66" charset="0"/>
                <a:sym typeface="Symbol" pitchFamily="18" charset="2"/>
              </a:rPr>
              <a:t>Succ</a:t>
            </a:r>
            <a:r>
              <a:rPr lang="en-US" baseline="-25000" dirty="0">
                <a:latin typeface="Comic Sans MS" pitchFamily="66" charset="0"/>
                <a:sym typeface="Symbol" pitchFamily="18" charset="2"/>
              </a:rPr>
              <a:t>(</a:t>
            </a:r>
            <a:r>
              <a:rPr lang="en-US" baseline="-25000" dirty="0" err="1">
                <a:latin typeface="Comic Sans MS" pitchFamily="66" charset="0"/>
                <a:sym typeface="Symbol" pitchFamily="18" charset="2"/>
              </a:rPr>
              <a:t>s,a</a:t>
            </a:r>
            <a:r>
              <a:rPr lang="en-US" baseline="-25000" dirty="0">
                <a:latin typeface="Comic Sans MS" pitchFamily="66" charset="0"/>
                <a:sym typeface="Symbol" pitchFamily="18" charset="2"/>
              </a:rPr>
              <a:t>) </a:t>
            </a:r>
            <a:r>
              <a:rPr lang="en-US" dirty="0">
                <a:latin typeface="Comic Sans MS" pitchFamily="66" charset="0"/>
              </a:rPr>
              <a:t>P(s’|</a:t>
            </a:r>
            <a:r>
              <a:rPr lang="en-US" dirty="0" err="1">
                <a:latin typeface="Comic Sans MS" pitchFamily="66" charset="0"/>
              </a:rPr>
              <a:t>a.s</a:t>
            </a:r>
            <a:r>
              <a:rPr lang="en-US" dirty="0">
                <a:latin typeface="Comic Sans MS" pitchFamily="66" charset="0"/>
              </a:rPr>
              <a:t>)U(s’)]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None/>
            </a:pPr>
            <a:r>
              <a:rPr lang="en-US" dirty="0">
                <a:latin typeface="Comic Sans MS" pitchFamily="66" charset="0"/>
              </a:rPr>
              <a:t>	</a:t>
            </a: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75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pPr algn="ctr"/>
            <a:r>
              <a:rPr lang="en-US" sz="3200" dirty="0"/>
              <a:t>Optimal Policy</a:t>
            </a:r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1689100" y="3977289"/>
            <a:ext cx="8699500" cy="9525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1689100" y="1146504"/>
            <a:ext cx="8763000" cy="202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7663" indent="-347663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400" b="1" dirty="0">
                <a:latin typeface="+mj-lt"/>
              </a:rPr>
              <a:t>A 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policy </a:t>
            </a:r>
            <a:r>
              <a:rPr lang="en-US" sz="2400" b="1" dirty="0">
                <a:latin typeface="+mj-lt"/>
              </a:rPr>
              <a:t>is a function that maps each state s into the action to execute if s is reached</a:t>
            </a:r>
          </a:p>
          <a:p>
            <a:pPr marL="347663" indent="-347663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§"/>
            </a:pPr>
            <a:endParaRPr lang="en-US" sz="1000" b="1" dirty="0">
              <a:latin typeface="+mj-lt"/>
            </a:endParaRPr>
          </a:p>
          <a:p>
            <a:pPr marL="347663" indent="-347663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400" b="1" dirty="0">
                <a:latin typeface="+mj-lt"/>
              </a:rPr>
              <a:t>The 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optimal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policy P* is the policy that always lead to maximizing the expected sum of rewards collected in future states </a:t>
            </a:r>
            <a:br>
              <a:rPr lang="en-US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(Maximum Expected Utility principle)</a:t>
            </a:r>
          </a:p>
          <a:p>
            <a:pPr marL="347663" indent="-347663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§"/>
            </a:pPr>
            <a:endParaRPr lang="en-US" sz="2400" b="1" dirty="0">
              <a:latin typeface="+mj-lt"/>
            </a:endParaRPr>
          </a:p>
          <a:p>
            <a:pPr marL="347663" indent="-347663">
              <a:spcBef>
                <a:spcPct val="20000"/>
              </a:spcBef>
              <a:buClr>
                <a:srgbClr val="0033CC"/>
              </a:buClr>
            </a:pPr>
            <a:r>
              <a:rPr lang="en-US" sz="3200" dirty="0">
                <a:latin typeface="+mj-lt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P*(s) =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arg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max</a:t>
            </a:r>
            <a:r>
              <a:rPr lang="en-US" sz="2800" baseline="-25000" dirty="0" err="1">
                <a:solidFill>
                  <a:schemeClr val="bg1"/>
                </a:solidFill>
                <a:latin typeface="+mj-lt"/>
              </a:rPr>
              <a:t>a</a:t>
            </a:r>
            <a:r>
              <a:rPr lang="en-US" sz="2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Appl</a:t>
            </a:r>
            <a:r>
              <a:rPr lang="en-US" sz="2800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(s)</a:t>
            </a:r>
            <a:r>
              <a:rPr lang="en-US" sz="2800" dirty="0">
                <a:solidFill>
                  <a:schemeClr val="bg1"/>
                </a:solidFill>
                <a:latin typeface="+mj-lt"/>
                <a:sym typeface="Symbol" pitchFamily="18" charset="2"/>
              </a:rPr>
              <a:t>[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-cost(a)+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</a:t>
            </a:r>
            <a:r>
              <a:rPr lang="en-US" sz="2800" baseline="-25000" dirty="0" err="1">
                <a:solidFill>
                  <a:schemeClr val="bg1"/>
                </a:solidFill>
                <a:latin typeface="+mj-lt"/>
              </a:rPr>
              <a:t>s’</a:t>
            </a:r>
            <a:r>
              <a:rPr lang="en-US" sz="2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Succ</a:t>
            </a:r>
            <a:r>
              <a:rPr lang="en-US" sz="2800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2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s,a</a:t>
            </a:r>
            <a:r>
              <a:rPr lang="en-US" sz="2800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P(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s’|a.s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)U(s’)]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3353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330200"/>
            <a:ext cx="8229600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Basic Decision Theoretic Agent</a:t>
            </a:r>
          </a:p>
        </p:txBody>
      </p:sp>
      <p:sp>
        <p:nvSpPr>
          <p:cNvPr id="434180" name="Text Box 4"/>
          <p:cNvSpPr txBox="1">
            <a:spLocks noChangeArrowheads="1"/>
          </p:cNvSpPr>
          <p:nvPr/>
        </p:nvSpPr>
        <p:spPr bwMode="auto">
          <a:xfrm>
            <a:off x="1955800" y="1145803"/>
            <a:ext cx="8121650" cy="5262979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</a:rPr>
              <a:t>function</a:t>
            </a:r>
            <a:r>
              <a:rPr lang="en-US" sz="2400" dirty="0">
                <a:solidFill>
                  <a:schemeClr val="bg1"/>
                </a:solidFill>
              </a:rPr>
              <a:t> DT-Agent (</a:t>
            </a:r>
            <a:r>
              <a:rPr lang="en-US" sz="2400" i="1" dirty="0">
                <a:solidFill>
                  <a:schemeClr val="bg1"/>
                </a:solidFill>
              </a:rPr>
              <a:t>percept</a:t>
            </a:r>
            <a:r>
              <a:rPr lang="en-US" sz="2400" dirty="0">
                <a:solidFill>
                  <a:schemeClr val="bg1"/>
                </a:solidFill>
              </a:rPr>
              <a:t>) returns an </a:t>
            </a:r>
            <a:r>
              <a:rPr lang="en-US" sz="2400" i="1" dirty="0">
                <a:solidFill>
                  <a:schemeClr val="bg1"/>
                </a:solidFill>
              </a:rPr>
              <a:t>action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/>
            <a:r>
              <a:rPr lang="en-US" sz="2400" b="1" dirty="0">
                <a:solidFill>
                  <a:schemeClr val="bg1"/>
                </a:solidFill>
              </a:rPr>
              <a:t>static:</a:t>
            </a:r>
            <a:r>
              <a:rPr lang="en-US" sz="2400" dirty="0">
                <a:solidFill>
                  <a:schemeClr val="bg1"/>
                </a:solidFill>
              </a:rPr>
              <a:t> a set of probabilistic beliefs about the state of the world</a:t>
            </a:r>
          </a:p>
          <a:p>
            <a:pPr marL="457200" indent="-457200"/>
            <a:endParaRPr lang="en-US" sz="2400" dirty="0">
              <a:solidFill>
                <a:schemeClr val="bg1"/>
              </a:solidFill>
            </a:endParaRPr>
          </a:p>
          <a:p>
            <a:pPr marL="457200" indent="-457200"/>
            <a:r>
              <a:rPr lang="en-US" sz="2400" dirty="0">
                <a:solidFill>
                  <a:schemeClr val="bg1"/>
                </a:solidFill>
              </a:rPr>
              <a:t>1.	calculate updated probabilities for current state based on available evidence, including current percept and previous actions</a:t>
            </a:r>
          </a:p>
          <a:p>
            <a:pPr marL="457200" indent="-457200"/>
            <a:endParaRPr lang="en-US" sz="2400" dirty="0">
              <a:solidFill>
                <a:schemeClr val="bg1"/>
              </a:solidFill>
            </a:endParaRPr>
          </a:p>
          <a:p>
            <a:pPr marL="457200" indent="-457200"/>
            <a:r>
              <a:rPr lang="en-US" sz="2400" dirty="0">
                <a:solidFill>
                  <a:schemeClr val="bg1"/>
                </a:solidFill>
              </a:rPr>
              <a:t>2. 	calculate outcome probabilities for actions, given action descriptions and probabilities of current state</a:t>
            </a:r>
          </a:p>
          <a:p>
            <a:pPr marL="457200" indent="-457200"/>
            <a:endParaRPr lang="en-US" sz="2400" dirty="0">
              <a:solidFill>
                <a:schemeClr val="bg1"/>
              </a:solidFill>
            </a:endParaRPr>
          </a:p>
          <a:p>
            <a:pPr marL="457200" indent="-457200"/>
            <a:r>
              <a:rPr lang="en-US" sz="2400" dirty="0">
                <a:solidFill>
                  <a:schemeClr val="bg1"/>
                </a:solidFill>
              </a:rPr>
              <a:t>3.	select </a:t>
            </a:r>
            <a:r>
              <a:rPr lang="en-US" sz="2400" i="1" dirty="0">
                <a:solidFill>
                  <a:schemeClr val="bg1"/>
                </a:solidFill>
              </a:rPr>
              <a:t>action</a:t>
            </a:r>
            <a:r>
              <a:rPr lang="en-US" sz="2400" dirty="0">
                <a:solidFill>
                  <a:schemeClr val="bg1"/>
                </a:solidFill>
              </a:rPr>
              <a:t> with highest expected utility, given probabilities of outcomes and a utility function</a:t>
            </a:r>
          </a:p>
          <a:p>
            <a:pPr marL="457200" indent="-457200"/>
            <a:endParaRPr lang="en-US" sz="2400" dirty="0">
              <a:solidFill>
                <a:schemeClr val="bg1"/>
              </a:solidFill>
            </a:endParaRPr>
          </a:p>
          <a:p>
            <a:pPr marL="457200" indent="-457200"/>
            <a:r>
              <a:rPr lang="en-US" sz="2400" dirty="0">
                <a:solidFill>
                  <a:schemeClr val="bg1"/>
                </a:solidFill>
              </a:rPr>
              <a:t>4.</a:t>
            </a:r>
            <a:r>
              <a:rPr lang="en-US" sz="2400" b="1" dirty="0">
                <a:solidFill>
                  <a:schemeClr val="bg1"/>
                </a:solidFill>
              </a:rPr>
              <a:t>	return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action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9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3900" y="304800"/>
            <a:ext cx="8229600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Rational Agents and Uncertainty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87365" y="1066800"/>
            <a:ext cx="9538137" cy="5791200"/>
          </a:xfrm>
        </p:spPr>
        <p:txBody>
          <a:bodyPr>
            <a:normAutofit/>
          </a:bodyPr>
          <a:lstStyle/>
          <a:p>
            <a:r>
              <a:rPr lang="en-US" sz="2800" dirty="0"/>
              <a:t>In presence of uncertainty, rational agents must make choices as they decide on actions that are most likely to achieve a goal</a:t>
            </a:r>
          </a:p>
          <a:p>
            <a:pPr lvl="1"/>
            <a:r>
              <a:rPr lang="en-US" sz="1800" dirty="0"/>
              <a:t>agent needs to have preferences among different possible outcomes</a:t>
            </a:r>
          </a:p>
          <a:p>
            <a:pPr lvl="1"/>
            <a:r>
              <a:rPr lang="en-US" sz="1800" dirty="0"/>
              <a:t>the notion of utility is used to reason about preferences</a:t>
            </a:r>
          </a:p>
          <a:p>
            <a:pPr lvl="1"/>
            <a:r>
              <a:rPr lang="en-US" sz="1800" dirty="0"/>
              <a:t>agents must assign utilities to various states, based on domain-specific information</a:t>
            </a:r>
            <a:endParaRPr lang="en-US" sz="1050" dirty="0"/>
          </a:p>
          <a:p>
            <a:r>
              <a:rPr lang="en-US" sz="2800" dirty="0"/>
              <a:t>Decision Theory</a:t>
            </a:r>
          </a:p>
          <a:p>
            <a:pPr lvl="1"/>
            <a:r>
              <a:rPr lang="en-US" sz="1800" dirty="0"/>
              <a:t>preferences (utilities) are combined with probabilities to provide a general theory of rational decision making</a:t>
            </a:r>
          </a:p>
          <a:p>
            <a:pPr lvl="1"/>
            <a:r>
              <a:rPr lang="en-US" sz="1800" dirty="0"/>
              <a:t>decision theory = probability theory + utility theory</a:t>
            </a:r>
          </a:p>
          <a:p>
            <a:pPr lvl="1"/>
            <a:r>
              <a:rPr lang="en-US" sz="1800" dirty="0"/>
              <a:t>principle of Maximum Expected Utility: “an agent is rational if and only if it chooses actions that yields the highest expected utility, averaged over all possible outcomes of the action”</a:t>
            </a:r>
          </a:p>
          <a:p>
            <a:pPr lvl="1"/>
            <a:r>
              <a:rPr lang="en-US" sz="1800" dirty="0"/>
              <a:t>so, when evaluating an action, the utility of a particular outcome is weighted by the probability that the outcome occurs</a:t>
            </a:r>
            <a:endParaRPr lang="en-US" sz="9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710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C856-B1CF-43CA-BD5F-FC92A632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4F8D-7106-4A85-9811-618C8607D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Note: For further detail on methods to solve MDPs, such as </a:t>
            </a:r>
            <a:r>
              <a:rPr lang="en-US" dirty="0">
                <a:solidFill>
                  <a:srgbClr val="FFC000"/>
                </a:solidFill>
              </a:rPr>
              <a:t>Value Iteration </a:t>
            </a:r>
            <a:r>
              <a:rPr lang="en-US" dirty="0"/>
              <a:t>and </a:t>
            </a:r>
            <a:r>
              <a:rPr lang="en-US" dirty="0">
                <a:solidFill>
                  <a:srgbClr val="FFC000"/>
                </a:solidFill>
              </a:rPr>
              <a:t>Policy Iteration </a:t>
            </a:r>
            <a:r>
              <a:rPr lang="en-US" dirty="0"/>
              <a:t>see Chapter 17 of the Russell and </a:t>
            </a:r>
            <a:r>
              <a:rPr lang="en-US" dirty="0" err="1"/>
              <a:t>Norvig</a:t>
            </a:r>
            <a:r>
              <a:rPr lang="en-US" dirty="0"/>
              <a:t> book. </a:t>
            </a:r>
          </a:p>
          <a:p>
            <a:pPr marL="0" indent="0">
              <a:buNone/>
            </a:pPr>
            <a:r>
              <a:rPr lang="en-US" dirty="0"/>
              <a:t>MDPs and their extension to </a:t>
            </a:r>
            <a:r>
              <a:rPr lang="en-US" dirty="0">
                <a:solidFill>
                  <a:srgbClr val="FFC000"/>
                </a:solidFill>
              </a:rPr>
              <a:t>Reinforcement Learning </a:t>
            </a:r>
            <a:r>
              <a:rPr lang="en-US" dirty="0"/>
              <a:t>will be covered in more detail in the sequel course: </a:t>
            </a:r>
            <a:r>
              <a:rPr lang="en-US" dirty="0">
                <a:solidFill>
                  <a:srgbClr val="FFC000"/>
                </a:solidFill>
              </a:rPr>
              <a:t>Artificial Intelligence II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301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91" y="89128"/>
            <a:ext cx="9905998" cy="1478570"/>
          </a:xfrm>
        </p:spPr>
        <p:txBody>
          <a:bodyPr/>
          <a:lstStyle/>
          <a:p>
            <a:r>
              <a:rPr lang="en-US" b="1" dirty="0"/>
              <a:t>Recall: Utility-Based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8937" y="1299412"/>
            <a:ext cx="4653213" cy="486075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Utility-based agents</a:t>
            </a:r>
          </a:p>
          <a:p>
            <a:pPr lvl="1"/>
            <a:r>
              <a:rPr lang="en-US" sz="2200" dirty="0"/>
              <a:t>An agent's utility function is an internalization of the performance measure (which is external)</a:t>
            </a:r>
          </a:p>
          <a:p>
            <a:r>
              <a:rPr lang="en-US" altLang="en-US" sz="2600" b="1" dirty="0"/>
              <a:t>Utility Function</a:t>
            </a:r>
          </a:p>
          <a:p>
            <a:pPr lvl="1"/>
            <a:r>
              <a:rPr lang="en-US" altLang="en-US" sz="2200" dirty="0"/>
              <a:t>a mapping of states onto utility values</a:t>
            </a:r>
          </a:p>
          <a:p>
            <a:pPr lvl="1"/>
            <a:r>
              <a:rPr lang="en-US" altLang="en-US" sz="2200" dirty="0"/>
              <a:t>allows rational decisions by evaluating trade-offs between competing or conflicting goals</a:t>
            </a:r>
          </a:p>
          <a:p>
            <a:pPr lvl="1"/>
            <a:r>
              <a:rPr lang="en-US" altLang="en-US" sz="2200" dirty="0"/>
              <a:t>E.g., favoring routes that reduce distance to the destination</a:t>
            </a:r>
            <a:endParaRPr lang="en-US" sz="2200" dirty="0"/>
          </a:p>
          <a:p>
            <a:endParaRPr 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917" y="1708065"/>
            <a:ext cx="5523693" cy="354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294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31800"/>
            <a:ext cx="8229600" cy="609600"/>
          </a:xfrm>
        </p:spPr>
        <p:txBody>
          <a:bodyPr/>
          <a:lstStyle/>
          <a:p>
            <a:pPr algn="ctr"/>
            <a:r>
              <a:rPr lang="en-US" sz="3200" dirty="0"/>
              <a:t>General Framework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73200" y="1265604"/>
            <a:ext cx="9829800" cy="52451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Clr>
                <a:srgbClr val="0033CC"/>
              </a:buClr>
              <a:buNone/>
            </a:pPr>
            <a:r>
              <a:rPr lang="en-US" sz="2000" dirty="0"/>
              <a:t>An agent operates in a certain state space:</a:t>
            </a:r>
          </a:p>
          <a:p>
            <a:pPr marL="0" indent="0">
              <a:lnSpc>
                <a:spcPct val="80000"/>
              </a:lnSpc>
              <a:buClr>
                <a:srgbClr val="0033CC"/>
              </a:buClr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Clr>
                <a:srgbClr val="0033CC"/>
              </a:buClr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Clr>
                <a:srgbClr val="0033CC"/>
              </a:buClr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Clr>
                <a:srgbClr val="0033CC"/>
              </a:buClr>
              <a:buNone/>
            </a:pPr>
            <a:endParaRPr lang="en-US" sz="1600" dirty="0"/>
          </a:p>
          <a:p>
            <a:pPr marL="0" indent="0">
              <a:lnSpc>
                <a:spcPct val="80000"/>
              </a:lnSpc>
              <a:buClr>
                <a:srgbClr val="0033CC"/>
              </a:buClr>
              <a:buNone/>
            </a:pPr>
            <a:endParaRPr lang="en-US" sz="1600" dirty="0"/>
          </a:p>
          <a:p>
            <a:pPr marL="0" indent="0">
              <a:lnSpc>
                <a:spcPct val="80000"/>
              </a:lnSpc>
              <a:buClr>
                <a:srgbClr val="0033CC"/>
              </a:buClr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Clr>
                <a:srgbClr val="0033CC"/>
              </a:buClr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Clr>
                <a:srgbClr val="0033CC"/>
              </a:buClr>
              <a:buNone/>
            </a:pPr>
            <a:r>
              <a:rPr lang="en-US" sz="2000" dirty="0"/>
              <a:t>There is no goal state; instead, states provide rewards (positive, negative, or null)</a:t>
            </a:r>
          </a:p>
          <a:p>
            <a:pPr marL="0" indent="0">
              <a:lnSpc>
                <a:spcPct val="80000"/>
              </a:lnSpc>
              <a:buClr>
                <a:srgbClr val="0033CC"/>
              </a:buClr>
              <a:buNone/>
            </a:pPr>
            <a:r>
              <a:rPr lang="en-US" sz="2000" dirty="0"/>
              <a:t>A state’s reward quantifies in a single unit system what the agent gets when it visits this state (a bag of gold, a sunny afternoon on the beach, a speeding ticket, etc...)</a:t>
            </a:r>
          </a:p>
          <a:p>
            <a:pPr marL="0" indent="0">
              <a:lnSpc>
                <a:spcPct val="80000"/>
              </a:lnSpc>
              <a:buClr>
                <a:srgbClr val="0033CC"/>
              </a:buClr>
              <a:buNone/>
            </a:pPr>
            <a:r>
              <a:rPr lang="en-US" sz="2000" dirty="0"/>
              <a:t>Each action has several possible outcomes, each with some probability; sensing may also be imperfect</a:t>
            </a:r>
          </a:p>
          <a:p>
            <a:pPr marL="0" indent="0">
              <a:lnSpc>
                <a:spcPct val="80000"/>
              </a:lnSpc>
              <a:buClr>
                <a:srgbClr val="0033CC"/>
              </a:buClr>
              <a:buNone/>
            </a:pPr>
            <a:r>
              <a:rPr lang="en-US" sz="2000" dirty="0"/>
              <a:t>The agent’s goal is to plan a strategy (here, it is called a policy) to maximize the expected amount of rewards collected</a:t>
            </a:r>
          </a:p>
          <a:p>
            <a:pPr marL="0" indent="0">
              <a:lnSpc>
                <a:spcPct val="80000"/>
              </a:lnSpc>
              <a:buClr>
                <a:srgbClr val="0033CC"/>
              </a:buClr>
              <a:buNone/>
            </a:pPr>
            <a:r>
              <a:rPr lang="en-US" sz="2000" dirty="0"/>
              <a:t>As usual, there are many variants ... </a:t>
            </a:r>
          </a:p>
        </p:txBody>
      </p:sp>
      <p:grpSp>
        <p:nvGrpSpPr>
          <p:cNvPr id="415748" name="Group 4"/>
          <p:cNvGrpSpPr>
            <a:grpSpLocks/>
          </p:cNvGrpSpPr>
          <p:nvPr/>
        </p:nvGrpSpPr>
        <p:grpSpPr bwMode="auto">
          <a:xfrm>
            <a:off x="4267200" y="1834987"/>
            <a:ext cx="3657600" cy="1600200"/>
            <a:chOff x="960" y="1008"/>
            <a:chExt cx="2880" cy="1296"/>
          </a:xfrm>
        </p:grpSpPr>
        <p:sp>
          <p:nvSpPr>
            <p:cNvPr id="415749" name="Line 5"/>
            <p:cNvSpPr>
              <a:spLocks noChangeShapeType="1"/>
            </p:cNvSpPr>
            <p:nvPr/>
          </p:nvSpPr>
          <p:spPr bwMode="auto">
            <a:xfrm flipV="1">
              <a:off x="1008" y="1312"/>
              <a:ext cx="34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50" name="Line 6"/>
            <p:cNvSpPr>
              <a:spLocks noChangeShapeType="1"/>
            </p:cNvSpPr>
            <p:nvPr/>
          </p:nvSpPr>
          <p:spPr bwMode="auto">
            <a:xfrm>
              <a:off x="1012" y="1440"/>
              <a:ext cx="236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51" name="Line 7"/>
            <p:cNvSpPr>
              <a:spLocks noChangeShapeType="1"/>
            </p:cNvSpPr>
            <p:nvPr/>
          </p:nvSpPr>
          <p:spPr bwMode="auto">
            <a:xfrm flipV="1">
              <a:off x="1100" y="1624"/>
              <a:ext cx="1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52" name="Line 8"/>
            <p:cNvSpPr>
              <a:spLocks noChangeShapeType="1"/>
            </p:cNvSpPr>
            <p:nvPr/>
          </p:nvSpPr>
          <p:spPr bwMode="auto">
            <a:xfrm>
              <a:off x="1096" y="1964"/>
              <a:ext cx="392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53" name="Line 9"/>
            <p:cNvSpPr>
              <a:spLocks noChangeShapeType="1"/>
            </p:cNvSpPr>
            <p:nvPr/>
          </p:nvSpPr>
          <p:spPr bwMode="auto">
            <a:xfrm flipV="1">
              <a:off x="1100" y="1752"/>
              <a:ext cx="484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54" name="Line 10"/>
            <p:cNvSpPr>
              <a:spLocks noChangeShapeType="1"/>
            </p:cNvSpPr>
            <p:nvPr/>
          </p:nvSpPr>
          <p:spPr bwMode="auto">
            <a:xfrm flipV="1">
              <a:off x="1300" y="1316"/>
              <a:ext cx="484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55" name="Line 11"/>
            <p:cNvSpPr>
              <a:spLocks noChangeShapeType="1"/>
            </p:cNvSpPr>
            <p:nvPr/>
          </p:nvSpPr>
          <p:spPr bwMode="auto">
            <a:xfrm flipV="1">
              <a:off x="1388" y="1072"/>
              <a:ext cx="680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56" name="Line 12"/>
            <p:cNvSpPr>
              <a:spLocks noChangeShapeType="1"/>
            </p:cNvSpPr>
            <p:nvPr/>
          </p:nvSpPr>
          <p:spPr bwMode="auto">
            <a:xfrm>
              <a:off x="1828" y="1300"/>
              <a:ext cx="300" cy="5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57" name="Line 13"/>
            <p:cNvSpPr>
              <a:spLocks noChangeShapeType="1"/>
            </p:cNvSpPr>
            <p:nvPr/>
          </p:nvSpPr>
          <p:spPr bwMode="auto">
            <a:xfrm>
              <a:off x="1824" y="1296"/>
              <a:ext cx="388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58" name="Line 14"/>
            <p:cNvSpPr>
              <a:spLocks noChangeShapeType="1"/>
            </p:cNvSpPr>
            <p:nvPr/>
          </p:nvSpPr>
          <p:spPr bwMode="auto">
            <a:xfrm>
              <a:off x="1632" y="1728"/>
              <a:ext cx="196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59" name="Line 15"/>
            <p:cNvSpPr>
              <a:spLocks noChangeShapeType="1"/>
            </p:cNvSpPr>
            <p:nvPr/>
          </p:nvSpPr>
          <p:spPr bwMode="auto">
            <a:xfrm>
              <a:off x="1632" y="1728"/>
              <a:ext cx="484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60" name="Line 16"/>
            <p:cNvSpPr>
              <a:spLocks noChangeShapeType="1"/>
            </p:cNvSpPr>
            <p:nvPr/>
          </p:nvSpPr>
          <p:spPr bwMode="auto">
            <a:xfrm flipH="1">
              <a:off x="1580" y="1872"/>
              <a:ext cx="584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61" name="Line 17"/>
            <p:cNvSpPr>
              <a:spLocks noChangeShapeType="1"/>
            </p:cNvSpPr>
            <p:nvPr/>
          </p:nvSpPr>
          <p:spPr bwMode="auto">
            <a:xfrm>
              <a:off x="1536" y="2064"/>
              <a:ext cx="476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62" name="Line 18"/>
            <p:cNvSpPr>
              <a:spLocks noChangeShapeType="1"/>
            </p:cNvSpPr>
            <p:nvPr/>
          </p:nvSpPr>
          <p:spPr bwMode="auto">
            <a:xfrm flipV="1">
              <a:off x="2064" y="1856"/>
              <a:ext cx="356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63" name="Line 19"/>
            <p:cNvSpPr>
              <a:spLocks noChangeShapeType="1"/>
            </p:cNvSpPr>
            <p:nvPr/>
          </p:nvSpPr>
          <p:spPr bwMode="auto">
            <a:xfrm flipV="1">
              <a:off x="2156" y="1556"/>
              <a:ext cx="304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64" name="Line 20"/>
            <p:cNvSpPr>
              <a:spLocks noChangeShapeType="1"/>
            </p:cNvSpPr>
            <p:nvPr/>
          </p:nvSpPr>
          <p:spPr bwMode="auto">
            <a:xfrm flipV="1">
              <a:off x="2152" y="1836"/>
              <a:ext cx="244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65" name="Line 21"/>
            <p:cNvSpPr>
              <a:spLocks noChangeShapeType="1"/>
            </p:cNvSpPr>
            <p:nvPr/>
          </p:nvSpPr>
          <p:spPr bwMode="auto">
            <a:xfrm>
              <a:off x="2064" y="2248"/>
              <a:ext cx="380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66" name="Line 22"/>
            <p:cNvSpPr>
              <a:spLocks noChangeShapeType="1"/>
            </p:cNvSpPr>
            <p:nvPr/>
          </p:nvSpPr>
          <p:spPr bwMode="auto">
            <a:xfrm>
              <a:off x="2544" y="2248"/>
              <a:ext cx="236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67" name="Line 23"/>
            <p:cNvSpPr>
              <a:spLocks noChangeShapeType="1"/>
            </p:cNvSpPr>
            <p:nvPr/>
          </p:nvSpPr>
          <p:spPr bwMode="auto">
            <a:xfrm flipV="1">
              <a:off x="2496" y="1768"/>
              <a:ext cx="396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68" name="Line 24"/>
            <p:cNvSpPr>
              <a:spLocks noChangeShapeType="1"/>
            </p:cNvSpPr>
            <p:nvPr/>
          </p:nvSpPr>
          <p:spPr bwMode="auto">
            <a:xfrm flipH="1">
              <a:off x="2492" y="1728"/>
              <a:ext cx="428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69" name="Line 25"/>
            <p:cNvSpPr>
              <a:spLocks noChangeShapeType="1"/>
            </p:cNvSpPr>
            <p:nvPr/>
          </p:nvSpPr>
          <p:spPr bwMode="auto">
            <a:xfrm flipV="1">
              <a:off x="2256" y="1264"/>
              <a:ext cx="248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70" name="Line 26"/>
            <p:cNvSpPr>
              <a:spLocks noChangeShapeType="1"/>
            </p:cNvSpPr>
            <p:nvPr/>
          </p:nvSpPr>
          <p:spPr bwMode="auto">
            <a:xfrm>
              <a:off x="2256" y="1388"/>
              <a:ext cx="20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71" name="Line 27"/>
            <p:cNvSpPr>
              <a:spLocks noChangeShapeType="1"/>
            </p:cNvSpPr>
            <p:nvPr/>
          </p:nvSpPr>
          <p:spPr bwMode="auto">
            <a:xfrm>
              <a:off x="2496" y="1536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72" name="Line 28"/>
            <p:cNvSpPr>
              <a:spLocks noChangeShapeType="1"/>
            </p:cNvSpPr>
            <p:nvPr/>
          </p:nvSpPr>
          <p:spPr bwMode="auto">
            <a:xfrm>
              <a:off x="2544" y="1244"/>
              <a:ext cx="25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73" name="Line 29"/>
            <p:cNvSpPr>
              <a:spLocks noChangeShapeType="1"/>
            </p:cNvSpPr>
            <p:nvPr/>
          </p:nvSpPr>
          <p:spPr bwMode="auto">
            <a:xfrm>
              <a:off x="2112" y="1052"/>
              <a:ext cx="392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74" name="Line 30"/>
            <p:cNvSpPr>
              <a:spLocks noChangeShapeType="1"/>
            </p:cNvSpPr>
            <p:nvPr/>
          </p:nvSpPr>
          <p:spPr bwMode="auto">
            <a:xfrm flipV="1">
              <a:off x="2552" y="1128"/>
              <a:ext cx="192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75" name="Line 31"/>
            <p:cNvSpPr>
              <a:spLocks noChangeShapeType="1"/>
            </p:cNvSpPr>
            <p:nvPr/>
          </p:nvSpPr>
          <p:spPr bwMode="auto">
            <a:xfrm>
              <a:off x="2832" y="1396"/>
              <a:ext cx="76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76" name="Line 32"/>
            <p:cNvSpPr>
              <a:spLocks noChangeShapeType="1"/>
            </p:cNvSpPr>
            <p:nvPr/>
          </p:nvSpPr>
          <p:spPr bwMode="auto">
            <a:xfrm>
              <a:off x="2444" y="1824"/>
              <a:ext cx="36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77" name="Line 33"/>
            <p:cNvSpPr>
              <a:spLocks noChangeShapeType="1"/>
            </p:cNvSpPr>
            <p:nvPr/>
          </p:nvSpPr>
          <p:spPr bwMode="auto">
            <a:xfrm flipV="1">
              <a:off x="2928" y="1468"/>
              <a:ext cx="348" cy="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78" name="Line 34"/>
            <p:cNvSpPr>
              <a:spLocks noChangeShapeType="1"/>
            </p:cNvSpPr>
            <p:nvPr/>
          </p:nvSpPr>
          <p:spPr bwMode="auto">
            <a:xfrm flipV="1">
              <a:off x="2928" y="1148"/>
              <a:ext cx="176" cy="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79" name="Line 35"/>
            <p:cNvSpPr>
              <a:spLocks noChangeShapeType="1"/>
            </p:cNvSpPr>
            <p:nvPr/>
          </p:nvSpPr>
          <p:spPr bwMode="auto">
            <a:xfrm flipH="1">
              <a:off x="2832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80" name="Line 36"/>
            <p:cNvSpPr>
              <a:spLocks noChangeShapeType="1"/>
            </p:cNvSpPr>
            <p:nvPr/>
          </p:nvSpPr>
          <p:spPr bwMode="auto">
            <a:xfrm>
              <a:off x="3312" y="1440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81" name="Line 37"/>
            <p:cNvSpPr>
              <a:spLocks noChangeShapeType="1"/>
            </p:cNvSpPr>
            <p:nvPr/>
          </p:nvSpPr>
          <p:spPr bwMode="auto">
            <a:xfrm flipV="1">
              <a:off x="2832" y="2044"/>
              <a:ext cx="244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82" name="Line 38"/>
            <p:cNvSpPr>
              <a:spLocks noChangeShapeType="1"/>
            </p:cNvSpPr>
            <p:nvPr/>
          </p:nvSpPr>
          <p:spPr bwMode="auto">
            <a:xfrm flipV="1">
              <a:off x="3120" y="1756"/>
              <a:ext cx="292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83" name="Line 39"/>
            <p:cNvSpPr>
              <a:spLocks noChangeShapeType="1"/>
            </p:cNvSpPr>
            <p:nvPr/>
          </p:nvSpPr>
          <p:spPr bwMode="auto">
            <a:xfrm flipH="1" flipV="1">
              <a:off x="3312" y="148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5784" name="Line 40"/>
            <p:cNvSpPr>
              <a:spLocks noChangeShapeType="1"/>
            </p:cNvSpPr>
            <p:nvPr/>
          </p:nvSpPr>
          <p:spPr bwMode="auto">
            <a:xfrm flipH="1">
              <a:off x="2976" y="1536"/>
              <a:ext cx="8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15785" name="Group 41"/>
            <p:cNvGrpSpPr>
              <a:grpSpLocks/>
            </p:cNvGrpSpPr>
            <p:nvPr/>
          </p:nvGrpSpPr>
          <p:grpSpPr bwMode="auto">
            <a:xfrm>
              <a:off x="960" y="1008"/>
              <a:ext cx="2880" cy="1296"/>
              <a:chOff x="960" y="1008"/>
              <a:chExt cx="2880" cy="1296"/>
            </a:xfrm>
          </p:grpSpPr>
          <p:sp>
            <p:nvSpPr>
              <p:cNvPr id="415786" name="Oval 42"/>
              <p:cNvSpPr>
                <a:spLocks noChangeArrowheads="1"/>
              </p:cNvSpPr>
              <p:nvPr/>
            </p:nvSpPr>
            <p:spPr bwMode="auto">
              <a:xfrm>
                <a:off x="2400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87" name="Oval 43"/>
              <p:cNvSpPr>
                <a:spLocks noChangeArrowheads="1"/>
              </p:cNvSpPr>
              <p:nvPr/>
            </p:nvSpPr>
            <p:spPr bwMode="auto">
              <a:xfrm>
                <a:off x="2496" y="120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88" name="Oval 44"/>
              <p:cNvSpPr>
                <a:spLocks noChangeArrowheads="1"/>
              </p:cNvSpPr>
              <p:nvPr/>
            </p:nvSpPr>
            <p:spPr bwMode="auto">
              <a:xfrm>
                <a:off x="2448" y="220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89" name="Oval 45"/>
              <p:cNvSpPr>
                <a:spLocks noChangeArrowheads="1"/>
              </p:cNvSpPr>
              <p:nvPr/>
            </p:nvSpPr>
            <p:spPr bwMode="auto">
              <a:xfrm>
                <a:off x="2448" y="14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5790" name="Group 46"/>
              <p:cNvGrpSpPr>
                <a:grpSpLocks/>
              </p:cNvGrpSpPr>
              <p:nvPr/>
            </p:nvGrpSpPr>
            <p:grpSpPr bwMode="auto">
              <a:xfrm>
                <a:off x="2880" y="1680"/>
                <a:ext cx="288" cy="384"/>
                <a:chOff x="2880" y="1680"/>
                <a:chExt cx="288" cy="384"/>
              </a:xfrm>
            </p:grpSpPr>
            <p:sp>
              <p:nvSpPr>
                <p:cNvPr id="415791" name="Oval 47"/>
                <p:cNvSpPr>
                  <a:spLocks noChangeArrowheads="1"/>
                </p:cNvSpPr>
                <p:nvPr/>
              </p:nvSpPr>
              <p:spPr bwMode="auto">
                <a:xfrm>
                  <a:off x="2880" y="168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792" name="Oval 48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5793" name="Group 49"/>
              <p:cNvGrpSpPr>
                <a:grpSpLocks/>
              </p:cNvGrpSpPr>
              <p:nvPr/>
            </p:nvGrpSpPr>
            <p:grpSpPr bwMode="auto">
              <a:xfrm>
                <a:off x="2736" y="1056"/>
                <a:ext cx="144" cy="384"/>
                <a:chOff x="2736" y="1056"/>
                <a:chExt cx="144" cy="384"/>
              </a:xfrm>
            </p:grpSpPr>
            <p:sp>
              <p:nvSpPr>
                <p:cNvPr id="415794" name="Oval 50"/>
                <p:cNvSpPr>
                  <a:spLocks noChangeArrowheads="1"/>
                </p:cNvSpPr>
                <p:nvPr/>
              </p:nvSpPr>
              <p:spPr bwMode="auto">
                <a:xfrm>
                  <a:off x="2784" y="134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795" name="Oval 51"/>
                <p:cNvSpPr>
                  <a:spLocks noChangeArrowheads="1"/>
                </p:cNvSpPr>
                <p:nvPr/>
              </p:nvSpPr>
              <p:spPr bwMode="auto">
                <a:xfrm>
                  <a:off x="2736" y="10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5796" name="Group 52"/>
              <p:cNvGrpSpPr>
                <a:grpSpLocks/>
              </p:cNvGrpSpPr>
              <p:nvPr/>
            </p:nvGrpSpPr>
            <p:grpSpPr bwMode="auto">
              <a:xfrm>
                <a:off x="960" y="1008"/>
                <a:ext cx="1344" cy="1296"/>
                <a:chOff x="960" y="1008"/>
                <a:chExt cx="1344" cy="1296"/>
              </a:xfrm>
            </p:grpSpPr>
            <p:sp>
              <p:nvSpPr>
                <p:cNvPr id="415797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220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5798" name="Group 54"/>
                <p:cNvGrpSpPr>
                  <a:grpSpLocks/>
                </p:cNvGrpSpPr>
                <p:nvPr/>
              </p:nvGrpSpPr>
              <p:grpSpPr bwMode="auto">
                <a:xfrm>
                  <a:off x="960" y="1392"/>
                  <a:ext cx="192" cy="624"/>
                  <a:chOff x="960" y="1392"/>
                  <a:chExt cx="192" cy="624"/>
                </a:xfrm>
              </p:grpSpPr>
              <p:sp>
                <p:nvSpPr>
                  <p:cNvPr id="415799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392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800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1920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801" name="Group 57"/>
                <p:cNvGrpSpPr>
                  <a:grpSpLocks/>
                </p:cNvGrpSpPr>
                <p:nvPr/>
              </p:nvGrpSpPr>
              <p:grpSpPr bwMode="auto">
                <a:xfrm>
                  <a:off x="1248" y="1248"/>
                  <a:ext cx="192" cy="384"/>
                  <a:chOff x="1248" y="1248"/>
                  <a:chExt cx="192" cy="384"/>
                </a:xfrm>
              </p:grpSpPr>
              <p:sp>
                <p:nvSpPr>
                  <p:cNvPr id="415802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1536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803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248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804" name="Group 60"/>
                <p:cNvGrpSpPr>
                  <a:grpSpLocks/>
                </p:cNvGrpSpPr>
                <p:nvPr/>
              </p:nvGrpSpPr>
              <p:grpSpPr bwMode="auto">
                <a:xfrm>
                  <a:off x="1824" y="1824"/>
                  <a:ext cx="384" cy="96"/>
                  <a:chOff x="1824" y="1824"/>
                  <a:chExt cx="384" cy="96"/>
                </a:xfrm>
              </p:grpSpPr>
              <p:sp>
                <p:nvSpPr>
                  <p:cNvPr id="415805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824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80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824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5807" name="Oval 63"/>
                <p:cNvSpPr>
                  <a:spLocks noChangeArrowheads="1"/>
                </p:cNvSpPr>
                <p:nvPr/>
              </p:nvSpPr>
              <p:spPr bwMode="auto">
                <a:xfrm>
                  <a:off x="1776" y="12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5808" name="Group 64"/>
                <p:cNvGrpSpPr>
                  <a:grpSpLocks/>
                </p:cNvGrpSpPr>
                <p:nvPr/>
              </p:nvGrpSpPr>
              <p:grpSpPr bwMode="auto">
                <a:xfrm>
                  <a:off x="1488" y="1680"/>
                  <a:ext cx="192" cy="432"/>
                  <a:chOff x="1488" y="1680"/>
                  <a:chExt cx="192" cy="432"/>
                </a:xfrm>
              </p:grpSpPr>
              <p:sp>
                <p:nvSpPr>
                  <p:cNvPr id="415809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1680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810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016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811" name="Group 67"/>
                <p:cNvGrpSpPr>
                  <a:grpSpLocks/>
                </p:cNvGrpSpPr>
                <p:nvPr/>
              </p:nvGrpSpPr>
              <p:grpSpPr bwMode="auto">
                <a:xfrm>
                  <a:off x="2064" y="1008"/>
                  <a:ext cx="240" cy="432"/>
                  <a:chOff x="2064" y="1008"/>
                  <a:chExt cx="240" cy="432"/>
                </a:xfrm>
              </p:grpSpPr>
              <p:sp>
                <p:nvSpPr>
                  <p:cNvPr id="415812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008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813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344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5814" name="Oval 70"/>
              <p:cNvSpPr>
                <a:spLocks noChangeArrowheads="1"/>
              </p:cNvSpPr>
              <p:nvPr/>
            </p:nvSpPr>
            <p:spPr bwMode="auto">
              <a:xfrm>
                <a:off x="2784" y="220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5815" name="Group 71"/>
              <p:cNvGrpSpPr>
                <a:grpSpLocks/>
              </p:cNvGrpSpPr>
              <p:nvPr/>
            </p:nvGrpSpPr>
            <p:grpSpPr bwMode="auto">
              <a:xfrm>
                <a:off x="3072" y="1056"/>
                <a:ext cx="288" cy="432"/>
                <a:chOff x="3072" y="1056"/>
                <a:chExt cx="288" cy="432"/>
              </a:xfrm>
            </p:grpSpPr>
            <p:sp>
              <p:nvSpPr>
                <p:cNvPr id="415816" name="Oval 72"/>
                <p:cNvSpPr>
                  <a:spLocks noChangeArrowheads="1"/>
                </p:cNvSpPr>
                <p:nvPr/>
              </p:nvSpPr>
              <p:spPr bwMode="auto">
                <a:xfrm>
                  <a:off x="3072" y="10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817" name="Oval 73"/>
                <p:cNvSpPr>
                  <a:spLocks noChangeArrowheads="1"/>
                </p:cNvSpPr>
                <p:nvPr/>
              </p:nvSpPr>
              <p:spPr bwMode="auto">
                <a:xfrm>
                  <a:off x="3264" y="139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5818" name="Oval 74"/>
              <p:cNvSpPr>
                <a:spLocks noChangeArrowheads="1"/>
              </p:cNvSpPr>
              <p:nvPr/>
            </p:nvSpPr>
            <p:spPr bwMode="auto">
              <a:xfrm>
                <a:off x="3408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19" name="Oval 75"/>
              <p:cNvSpPr>
                <a:spLocks noChangeArrowheads="1"/>
              </p:cNvSpPr>
              <p:nvPr/>
            </p:nvSpPr>
            <p:spPr bwMode="auto">
              <a:xfrm>
                <a:off x="3744" y="14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887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580537" y="98915"/>
            <a:ext cx="9905998" cy="147857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1020390" y="1166019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FFC000"/>
                </a:solidFill>
                <a:latin typeface="Palatino"/>
                <a:cs typeface="Palatino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Walls block the agent’</a:t>
            </a:r>
            <a:r>
              <a:rPr lang="en-US" altLang="ja-JP" dirty="0">
                <a:latin typeface="Palatino"/>
                <a:cs typeface="Palatino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Palatino"/>
              <a:cs typeface="Palatino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FFC000"/>
                </a:solidFill>
                <a:latin typeface="Palatino"/>
                <a:cs typeface="Palatino"/>
              </a:rPr>
              <a:t>Noisy movement: </a:t>
            </a:r>
            <a:r>
              <a:rPr lang="en-US" altLang="ja-JP" sz="2000" dirty="0">
                <a:solidFill>
                  <a:srgbClr val="FFC000"/>
                </a:solidFill>
                <a:latin typeface="Palatino"/>
                <a:cs typeface="Palatino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80% of the time, the action North takes the agent North </a:t>
            </a:r>
            <a:br>
              <a:rPr lang="en-US" dirty="0">
                <a:latin typeface="Palatino"/>
                <a:cs typeface="Palatino"/>
              </a:rPr>
            </a:br>
            <a:r>
              <a:rPr lang="en-US" dirty="0">
                <a:latin typeface="Palatino"/>
                <a:cs typeface="Palatino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solidFill>
                <a:srgbClr val="FFC000"/>
              </a:solidFill>
              <a:latin typeface="Palatino"/>
              <a:cs typeface="Palatino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FFC000"/>
                </a:solidFill>
                <a:latin typeface="Palatino"/>
                <a:cs typeface="Palatino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Small </a:t>
            </a:r>
            <a:r>
              <a:rPr lang="en-US" altLang="ja-JP" dirty="0">
                <a:latin typeface="Palatino"/>
                <a:cs typeface="Palatino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Palatino"/>
              <a:cs typeface="Palatino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FFC000"/>
                </a:solidFill>
                <a:latin typeface="Palatino"/>
                <a:cs typeface="Palatino"/>
              </a:rPr>
              <a:t>Goal: maximize sum of rewards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AED46A-5C68-458A-B6EB-F3DB0D8E0412}"/>
              </a:ext>
            </a:extLst>
          </p:cNvPr>
          <p:cNvGrpSpPr/>
          <p:nvPr/>
        </p:nvGrpSpPr>
        <p:grpSpPr>
          <a:xfrm>
            <a:off x="7497390" y="1409700"/>
            <a:ext cx="4551507" cy="3484999"/>
            <a:chOff x="6990735" y="1371600"/>
            <a:chExt cx="4551507" cy="3484999"/>
          </a:xfrm>
        </p:grpSpPr>
        <p:pic>
          <p:nvPicPr>
            <p:cNvPr id="1843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90735" y="1371600"/>
              <a:ext cx="4495800" cy="348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02977" y="1371600"/>
              <a:ext cx="4439265" cy="3197001"/>
            </a:xfrm>
            <a:prstGeom prst="rect">
              <a:avLst/>
            </a:prstGeom>
            <a:noFill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210800" y="3896549"/>
              <a:ext cx="457200" cy="244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67801" y="3886200"/>
              <a:ext cx="509618" cy="218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77400" y="2895600"/>
              <a:ext cx="433322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C:\Users\Dan\Dropbox\Office\CS 188\Ketrina Art\MDPs\AgentTopDow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471422" y="3581400"/>
              <a:ext cx="815578" cy="762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308" y="0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Grid World Actions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214735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1214735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Stochastic Grid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pPr algn="ctr"/>
            <a:r>
              <a:rPr lang="en-US" dirty="0">
                <a:ea typeface="ＭＳ Ｐゴシック" pitchFamily="34" charset="-128"/>
              </a:rPr>
              <a:t>Markov Decision Processes (MDP)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879168" y="1478570"/>
            <a:ext cx="70104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 </a:t>
            </a:r>
            <a:r>
              <a:rPr lang="en-US" sz="2400" dirty="0">
                <a:solidFill>
                  <a:srgbClr val="FFC000"/>
                </a:solidFill>
                <a:ea typeface="ＭＳ Ｐゴシック" pitchFamily="34" charset="-128"/>
              </a:rPr>
              <a:t>set of states s </a:t>
            </a:r>
            <a:r>
              <a:rPr lang="en-US" sz="2400" dirty="0">
                <a:solidFill>
                  <a:srgbClr val="FFC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400" dirty="0">
                <a:solidFill>
                  <a:srgbClr val="FFC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 </a:t>
            </a:r>
            <a:r>
              <a:rPr lang="en-US" sz="2400" dirty="0">
                <a:solidFill>
                  <a:srgbClr val="FFC000"/>
                </a:solidFill>
                <a:ea typeface="ＭＳ Ｐゴシック" pitchFamily="34" charset="-128"/>
              </a:rPr>
              <a:t>set of actions a </a:t>
            </a:r>
            <a:r>
              <a:rPr lang="en-US" sz="2400" dirty="0">
                <a:solidFill>
                  <a:srgbClr val="FFC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400" dirty="0">
              <a:solidFill>
                <a:srgbClr val="FFC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 </a:t>
            </a:r>
            <a:r>
              <a:rPr lang="en-US" sz="2400" dirty="0">
                <a:solidFill>
                  <a:srgbClr val="FFC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400" dirty="0">
                <a:solidFill>
                  <a:srgbClr val="FFC000"/>
                </a:solidFill>
                <a:ea typeface="ＭＳ Ｐゴシック" pitchFamily="34" charset="-128"/>
              </a:rPr>
              <a:t>’)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20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 </a:t>
            </a:r>
            <a:r>
              <a:rPr lang="en-US" sz="2400" dirty="0">
                <a:solidFill>
                  <a:srgbClr val="FFC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400" dirty="0">
                <a:solidFill>
                  <a:srgbClr val="FFC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Sometimes just R(s) or R(s</a:t>
            </a:r>
            <a:r>
              <a:rPr lang="en-US" altLang="ja-JP" sz="2000" dirty="0">
                <a:ea typeface="ＭＳ Ｐゴシック" pitchFamily="34" charset="-128"/>
              </a:rPr>
              <a:t>’)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 </a:t>
            </a:r>
            <a:r>
              <a:rPr lang="en-US" sz="2400" dirty="0">
                <a:solidFill>
                  <a:srgbClr val="FFC000"/>
                </a:solidFill>
                <a:ea typeface="ＭＳ Ｐゴシック" pitchFamily="34" charset="-128"/>
              </a:rPr>
              <a:t>start state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Maybe a </a:t>
            </a:r>
            <a:r>
              <a:rPr lang="en-US" sz="2400" dirty="0">
                <a:solidFill>
                  <a:srgbClr val="FFC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600" dirty="0">
              <a:ea typeface="ＭＳ Ｐゴシック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D88666-1983-4A6E-97BD-E6C3C99E2EE4}"/>
              </a:ext>
            </a:extLst>
          </p:cNvPr>
          <p:cNvGrpSpPr/>
          <p:nvPr/>
        </p:nvGrpSpPr>
        <p:grpSpPr>
          <a:xfrm>
            <a:off x="7308235" y="1371600"/>
            <a:ext cx="4591665" cy="3484999"/>
            <a:chOff x="6990735" y="1371600"/>
            <a:chExt cx="4591665" cy="3484999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90735" y="1371600"/>
              <a:ext cx="4495800" cy="348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43135" y="1373299"/>
              <a:ext cx="4439265" cy="3197001"/>
            </a:xfrm>
            <a:prstGeom prst="rect">
              <a:avLst/>
            </a:prstGeom>
            <a:noFill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210800" y="3896549"/>
              <a:ext cx="457200" cy="244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67801" y="3886200"/>
              <a:ext cx="509618" cy="218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77400" y="2895600"/>
              <a:ext cx="433322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6" name="Picture 2" descr="C:\Users\Dan\Dropbox\Office\CS 188\Ketrina Art\MDPs\AgentTopDow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471422" y="3581400"/>
              <a:ext cx="815578" cy="762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pPr algn="ctr"/>
            <a:r>
              <a:rPr lang="en-US" dirty="0">
                <a:ea typeface="ＭＳ Ｐゴシック" pitchFamily="34" charset="-128"/>
              </a:rPr>
              <a:t>What is Markov about MDPs?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924799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sz="2400" dirty="0"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r>
              <a:rPr lang="en-US" altLang="ja-JP" sz="2400" dirty="0">
                <a:ea typeface="ＭＳ Ｐゴシック" pitchFamily="34" charset="-128"/>
              </a:rPr>
              <a:t>This is just like search, where the successor function could only depend on the current state (not the history)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itchFamily="34" charset="0"/>
              </a:rPr>
              <a:t>Andrey</a:t>
            </a:r>
            <a:r>
              <a:rPr lang="en-US" dirty="0">
                <a:latin typeface="Calibri" pitchFamily="34" charset="0"/>
              </a:rPr>
              <a:t> Markov (1856-1922)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244"/>
            <a:ext cx="12192000" cy="1478570"/>
          </a:xfrm>
        </p:spPr>
        <p:txBody>
          <a:bodyPr/>
          <a:lstStyle/>
          <a:p>
            <a:pPr algn="ctr"/>
            <a:r>
              <a:rPr lang="en-US" sz="3200" dirty="0"/>
              <a:t>Action Model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06600" y="1647826"/>
            <a:ext cx="8229600" cy="4086225"/>
          </a:xfrm>
        </p:spPr>
        <p:txBody>
          <a:bodyPr/>
          <a:lstStyle/>
          <a:p>
            <a:pPr>
              <a:buFont typeface="Marlett" pitchFamily="2" charset="2"/>
              <a:buNone/>
            </a:pPr>
            <a:r>
              <a:rPr lang="en-US" dirty="0"/>
              <a:t>Action a:</a:t>
            </a:r>
          </a:p>
          <a:p>
            <a:pPr>
              <a:buFont typeface="Marlett" pitchFamily="2" charset="2"/>
              <a:buNone/>
            </a:pPr>
            <a:r>
              <a:rPr lang="en-US" dirty="0">
                <a:latin typeface="Comic Sans MS" pitchFamily="66" charset="0"/>
              </a:rPr>
              <a:t>	s 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 </a:t>
            </a:r>
            <a:r>
              <a:rPr lang="en-US" dirty="0">
                <a:latin typeface="Comic Sans MS" pitchFamily="66" charset="0"/>
              </a:rPr>
              <a:t>S 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dirty="0">
                <a:latin typeface="Comic Sans MS" pitchFamily="66" charset="0"/>
              </a:rPr>
              <a:t>a(s) = {s</a:t>
            </a:r>
            <a:r>
              <a:rPr lang="en-US" baseline="-25000" dirty="0">
                <a:latin typeface="Comic Sans MS" pitchFamily="66" charset="0"/>
              </a:rPr>
              <a:t>1</a:t>
            </a:r>
            <a:r>
              <a:rPr lang="en-US" dirty="0">
                <a:latin typeface="Comic Sans MS" pitchFamily="66" charset="0"/>
              </a:rPr>
              <a:t> (p</a:t>
            </a:r>
            <a:r>
              <a:rPr lang="en-US" baseline="-25000" dirty="0">
                <a:latin typeface="Comic Sans MS" pitchFamily="66" charset="0"/>
              </a:rPr>
              <a:t>1</a:t>
            </a:r>
            <a:r>
              <a:rPr lang="en-US" dirty="0">
                <a:latin typeface="Comic Sans MS" pitchFamily="66" charset="0"/>
              </a:rPr>
              <a:t>), s</a:t>
            </a:r>
            <a:r>
              <a:rPr lang="en-US" baseline="-25000" dirty="0">
                <a:latin typeface="Comic Sans MS" pitchFamily="66" charset="0"/>
              </a:rPr>
              <a:t>2</a:t>
            </a:r>
            <a:r>
              <a:rPr lang="en-US" dirty="0">
                <a:latin typeface="Comic Sans MS" pitchFamily="66" charset="0"/>
              </a:rPr>
              <a:t> (p</a:t>
            </a:r>
            <a:r>
              <a:rPr lang="en-US" baseline="-25000" dirty="0">
                <a:latin typeface="Comic Sans MS" pitchFamily="66" charset="0"/>
              </a:rPr>
              <a:t>2</a:t>
            </a:r>
            <a:r>
              <a:rPr lang="en-US" dirty="0">
                <a:latin typeface="Comic Sans MS" pitchFamily="66" charset="0"/>
              </a:rPr>
              <a:t>), ... , </a:t>
            </a:r>
            <a:r>
              <a:rPr lang="en-US" dirty="0" err="1">
                <a:latin typeface="Comic Sans MS" pitchFamily="66" charset="0"/>
              </a:rPr>
              <a:t>s</a:t>
            </a:r>
            <a:r>
              <a:rPr lang="en-US" baseline="-25000" dirty="0" err="1">
                <a:latin typeface="Comic Sans MS" pitchFamily="66" charset="0"/>
              </a:rPr>
              <a:t>n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p</a:t>
            </a:r>
            <a:r>
              <a:rPr lang="en-US" baseline="-25000" dirty="0" err="1">
                <a:latin typeface="Comic Sans MS" pitchFamily="66" charset="0"/>
              </a:rPr>
              <a:t>n</a:t>
            </a:r>
            <a:r>
              <a:rPr lang="en-US" dirty="0">
                <a:latin typeface="Comic Sans MS" pitchFamily="66" charset="0"/>
              </a:rPr>
              <a:t>)}</a:t>
            </a:r>
            <a:br>
              <a:rPr lang="en-US" dirty="0">
                <a:latin typeface="Comic Sans MS" pitchFamily="66" charset="0"/>
              </a:rPr>
            </a:b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417796" name="AutoShape 4"/>
          <p:cNvSpPr>
            <a:spLocks/>
          </p:cNvSpPr>
          <p:nvPr/>
        </p:nvSpPr>
        <p:spPr bwMode="auto">
          <a:xfrm rot="16200000" flipV="1">
            <a:off x="6303169" y="770732"/>
            <a:ext cx="461963" cy="4051300"/>
          </a:xfrm>
          <a:prstGeom prst="leftBrace">
            <a:avLst>
              <a:gd name="adj1" fmla="val 730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4908124" y="3111500"/>
            <a:ext cx="265374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dirty="0"/>
              <a:t>probabilistic distribution </a:t>
            </a:r>
            <a:br>
              <a:rPr lang="en-US" dirty="0"/>
            </a:br>
            <a:r>
              <a:rPr lang="en-US" dirty="0"/>
              <a:t>of possible successor states</a:t>
            </a:r>
          </a:p>
          <a:p>
            <a:pPr algn="ctr" eaLnBrk="1" hangingPunct="1">
              <a:spcBef>
                <a:spcPct val="20000"/>
              </a:spcBef>
            </a:pPr>
            <a:endParaRPr lang="en-US" sz="800" dirty="0">
              <a:latin typeface="Comic Sans MS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dirty="0">
                <a:latin typeface="Comic Sans MS" pitchFamily="66" charset="0"/>
              </a:rPr>
              <a:t>           </a:t>
            </a:r>
          </a:p>
        </p:txBody>
      </p:sp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947455"/>
              </p:ext>
            </p:extLst>
          </p:nvPr>
        </p:nvGraphicFramePr>
        <p:xfrm>
          <a:off x="5545015" y="3873502"/>
          <a:ext cx="1216522" cy="1127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3" imgW="469800" imgH="431640" progId="Equation.DSMT4">
                  <p:embed/>
                </p:oleObj>
              </mc:Choice>
              <mc:Fallback>
                <p:oleObj name="Equation" r:id="rId3" imgW="46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015" y="3873502"/>
                        <a:ext cx="1216522" cy="112781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2159000" y="5194300"/>
            <a:ext cx="77724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Markov assumption: </a:t>
            </a:r>
            <a:r>
              <a:rPr lang="en-US" sz="2000" dirty="0"/>
              <a:t>The action model a(s) does not depend on what happened prior to reaching s 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[Otherwise, the prior history should be encoded in s]</a:t>
            </a:r>
          </a:p>
        </p:txBody>
      </p:sp>
    </p:spTree>
    <p:extLst>
      <p:ext uri="{BB962C8B-B14F-4D97-AF65-F5344CB8AC3E}">
        <p14:creationId xmlns:p14="http://schemas.microsoft.com/office/powerpoint/2010/main" val="679865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647</TotalTime>
  <Words>1063</Words>
  <Application>Microsoft Office PowerPoint</Application>
  <PresentationFormat>Widescreen</PresentationFormat>
  <Paragraphs>193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Comic Sans MS</vt:lpstr>
      <vt:lpstr>Marlett</vt:lpstr>
      <vt:lpstr>Palatino</vt:lpstr>
      <vt:lpstr>Symbol</vt:lpstr>
      <vt:lpstr>Tw Cen MT</vt:lpstr>
      <vt:lpstr>Wingdings</vt:lpstr>
      <vt:lpstr>Circuit</vt:lpstr>
      <vt:lpstr>Equation</vt:lpstr>
      <vt:lpstr> CSC 480 Artificial Intelligence I  Rational Agents &amp;  Markov Decision Processes</vt:lpstr>
      <vt:lpstr>Rational Agents and Uncertainty</vt:lpstr>
      <vt:lpstr>Recall: Utility-Based Agents</vt:lpstr>
      <vt:lpstr>General Framework</vt:lpstr>
      <vt:lpstr>Example: Grid World</vt:lpstr>
      <vt:lpstr>Grid World Actions</vt:lpstr>
      <vt:lpstr>Markov Decision Processes (MDP)</vt:lpstr>
      <vt:lpstr>What is Markov about MDPs?</vt:lpstr>
      <vt:lpstr>Action Model</vt:lpstr>
      <vt:lpstr>A Simple Example</vt:lpstr>
      <vt:lpstr>Introducing rewards ...</vt:lpstr>
      <vt:lpstr>... and a second action ...</vt:lpstr>
      <vt:lpstr>... and action costs</vt:lpstr>
      <vt:lpstr>Generalization</vt:lpstr>
      <vt:lpstr>Utility of a State</vt:lpstr>
      <vt:lpstr>PowerPoint Presentation</vt:lpstr>
      <vt:lpstr>Utility with Action Costs</vt:lpstr>
      <vt:lpstr>Optimal Policy</vt:lpstr>
      <vt:lpstr>Basic Decision Theoretic Agent</vt:lpstr>
      <vt:lpstr>Solving MDPs</vt:lpstr>
    </vt:vector>
  </TitlesOfParts>
  <Company>DePaul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380 Foundations of Artificial Intelligence CSC 480 Artificial Intelligence I</dc:title>
  <dc:creator>Gemmell, Jonathan</dc:creator>
  <cp:lastModifiedBy>Bamshad Mobasher</cp:lastModifiedBy>
  <cp:revision>31</cp:revision>
  <dcterms:created xsi:type="dcterms:W3CDTF">2015-10-22T19:10:27Z</dcterms:created>
  <dcterms:modified xsi:type="dcterms:W3CDTF">2020-06-04T22:03:40Z</dcterms:modified>
</cp:coreProperties>
</file>