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81"/>
  </p:notesMasterIdLst>
  <p:sldIdLst>
    <p:sldId id="256" r:id="rId2"/>
    <p:sldId id="269" r:id="rId3"/>
    <p:sldId id="270" r:id="rId4"/>
    <p:sldId id="271" r:id="rId5"/>
    <p:sldId id="272" r:id="rId6"/>
    <p:sldId id="273" r:id="rId7"/>
    <p:sldId id="274" r:id="rId8"/>
    <p:sldId id="275" r:id="rId9"/>
    <p:sldId id="280" r:id="rId10"/>
    <p:sldId id="363" r:id="rId11"/>
    <p:sldId id="281" r:id="rId12"/>
    <p:sldId id="282" r:id="rId13"/>
    <p:sldId id="283" r:id="rId14"/>
    <p:sldId id="284" r:id="rId15"/>
    <p:sldId id="285" r:id="rId16"/>
    <p:sldId id="286" r:id="rId17"/>
    <p:sldId id="287" r:id="rId18"/>
    <p:sldId id="289" r:id="rId19"/>
    <p:sldId id="290" r:id="rId20"/>
    <p:sldId id="291" r:id="rId21"/>
    <p:sldId id="293" r:id="rId22"/>
    <p:sldId id="292" r:id="rId23"/>
    <p:sldId id="294" r:id="rId24"/>
    <p:sldId id="295" r:id="rId25"/>
    <p:sldId id="296" r:id="rId26"/>
    <p:sldId id="603" r:id="rId27"/>
    <p:sldId id="297" r:id="rId28"/>
    <p:sldId id="298" r:id="rId29"/>
    <p:sldId id="299" r:id="rId30"/>
    <p:sldId id="300" r:id="rId31"/>
    <p:sldId id="301" r:id="rId32"/>
    <p:sldId id="302" r:id="rId33"/>
    <p:sldId id="303" r:id="rId34"/>
    <p:sldId id="304" r:id="rId35"/>
    <p:sldId id="610" r:id="rId36"/>
    <p:sldId id="305" r:id="rId37"/>
    <p:sldId id="306" r:id="rId38"/>
    <p:sldId id="307" r:id="rId39"/>
    <p:sldId id="308" r:id="rId40"/>
    <p:sldId id="309" r:id="rId41"/>
    <p:sldId id="310" r:id="rId42"/>
    <p:sldId id="311" r:id="rId43"/>
    <p:sldId id="312" r:id="rId44"/>
    <p:sldId id="313" r:id="rId45"/>
    <p:sldId id="314" r:id="rId46"/>
    <p:sldId id="315" r:id="rId47"/>
    <p:sldId id="316" r:id="rId48"/>
    <p:sldId id="317" r:id="rId49"/>
    <p:sldId id="318" r:id="rId50"/>
    <p:sldId id="319" r:id="rId51"/>
    <p:sldId id="320" r:id="rId52"/>
    <p:sldId id="321" r:id="rId53"/>
    <p:sldId id="322" r:id="rId54"/>
    <p:sldId id="608" r:id="rId55"/>
    <p:sldId id="593" r:id="rId56"/>
    <p:sldId id="594" r:id="rId57"/>
    <p:sldId id="595" r:id="rId58"/>
    <p:sldId id="602" r:id="rId59"/>
    <p:sldId id="575" r:id="rId60"/>
    <p:sldId id="599" r:id="rId61"/>
    <p:sldId id="580" r:id="rId62"/>
    <p:sldId id="581" r:id="rId63"/>
    <p:sldId id="582" r:id="rId64"/>
    <p:sldId id="583" r:id="rId65"/>
    <p:sldId id="584" r:id="rId66"/>
    <p:sldId id="604" r:id="rId67"/>
    <p:sldId id="597" r:id="rId68"/>
    <p:sldId id="598" r:id="rId69"/>
    <p:sldId id="387" r:id="rId70"/>
    <p:sldId id="565" r:id="rId71"/>
    <p:sldId id="587" r:id="rId72"/>
    <p:sldId id="606" r:id="rId73"/>
    <p:sldId id="607" r:id="rId74"/>
    <p:sldId id="588" r:id="rId75"/>
    <p:sldId id="589" r:id="rId76"/>
    <p:sldId id="474" r:id="rId77"/>
    <p:sldId id="605" r:id="rId78"/>
    <p:sldId id="592" r:id="rId79"/>
    <p:sldId id="609" r:id="rId8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76" autoAdjust="0"/>
    <p:restoredTop sz="90580" autoAdjust="0"/>
  </p:normalViewPr>
  <p:slideViewPr>
    <p:cSldViewPr snapToGrid="0">
      <p:cViewPr varScale="1">
        <p:scale>
          <a:sx n="89" d="100"/>
          <a:sy n="89" d="100"/>
        </p:scale>
        <p:origin x="114"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theme" Target="theme/theme1.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61" Type="http://schemas.openxmlformats.org/officeDocument/2006/relationships/slide" Target="slides/slide60.xml"/><Relationship Id="rId8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image" Target="../media/image3.w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25.wmf"/><Relationship Id="rId2" Type="http://schemas.openxmlformats.org/officeDocument/2006/relationships/image" Target="../media/image24.wmf"/><Relationship Id="rId1" Type="http://schemas.openxmlformats.org/officeDocument/2006/relationships/image" Target="../media/image23.wmf"/><Relationship Id="rId6" Type="http://schemas.openxmlformats.org/officeDocument/2006/relationships/image" Target="../media/image28.wmf"/><Relationship Id="rId5" Type="http://schemas.openxmlformats.org/officeDocument/2006/relationships/image" Target="../media/image27.wmf"/><Relationship Id="rId4" Type="http://schemas.openxmlformats.org/officeDocument/2006/relationships/image" Target="../media/image26.wmf"/></Relationships>
</file>

<file path=ppt/drawings/_rels/vmlDrawing11.vml.rels><?xml version="1.0" encoding="UTF-8" standalone="yes"?>
<Relationships xmlns="http://schemas.openxmlformats.org/package/2006/relationships"><Relationship Id="rId3" Type="http://schemas.openxmlformats.org/officeDocument/2006/relationships/image" Target="../media/image31.wmf"/><Relationship Id="rId2" Type="http://schemas.openxmlformats.org/officeDocument/2006/relationships/image" Target="../media/image30.wmf"/><Relationship Id="rId1" Type="http://schemas.openxmlformats.org/officeDocument/2006/relationships/image" Target="../media/image29.wmf"/><Relationship Id="rId4" Type="http://schemas.openxmlformats.org/officeDocument/2006/relationships/image" Target="../media/image32.wmf"/></Relationships>
</file>

<file path=ppt/drawings/_rels/vmlDrawing12.vml.rels><?xml version="1.0" encoding="UTF-8" standalone="yes"?>
<Relationships xmlns="http://schemas.openxmlformats.org/package/2006/relationships"><Relationship Id="rId3" Type="http://schemas.openxmlformats.org/officeDocument/2006/relationships/image" Target="../media/image36.wmf"/><Relationship Id="rId2" Type="http://schemas.openxmlformats.org/officeDocument/2006/relationships/image" Target="../media/image35.wmf"/><Relationship Id="rId1" Type="http://schemas.openxmlformats.org/officeDocument/2006/relationships/image" Target="../media/image34.wmf"/></Relationships>
</file>

<file path=ppt/drawings/_rels/vmlDrawing13.vml.rels><?xml version="1.0" encoding="UTF-8" standalone="yes"?>
<Relationships xmlns="http://schemas.openxmlformats.org/package/2006/relationships"><Relationship Id="rId3" Type="http://schemas.openxmlformats.org/officeDocument/2006/relationships/image" Target="../media/image39.wmf"/><Relationship Id="rId2" Type="http://schemas.openxmlformats.org/officeDocument/2006/relationships/image" Target="../media/image38.wmf"/><Relationship Id="rId1" Type="http://schemas.openxmlformats.org/officeDocument/2006/relationships/image" Target="../media/image37.wmf"/><Relationship Id="rId4" Type="http://schemas.openxmlformats.org/officeDocument/2006/relationships/image" Target="../media/image40.w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41.w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42.wmf"/></Relationships>
</file>

<file path=ppt/drawings/_rels/vmlDrawing16.vml.rels><?xml version="1.0" encoding="UTF-8" standalone="yes"?>
<Relationships xmlns="http://schemas.openxmlformats.org/package/2006/relationships"><Relationship Id="rId3" Type="http://schemas.openxmlformats.org/officeDocument/2006/relationships/image" Target="../media/image45.wmf"/><Relationship Id="rId2" Type="http://schemas.openxmlformats.org/officeDocument/2006/relationships/image" Target="../media/image44.wmf"/><Relationship Id="rId1" Type="http://schemas.openxmlformats.org/officeDocument/2006/relationships/image" Target="../media/image43.w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46.w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47.emf"/></Relationships>
</file>

<file path=ppt/drawings/_rels/vmlDrawing19.vml.rels><?xml version="1.0" encoding="UTF-8" standalone="yes"?>
<Relationships xmlns="http://schemas.openxmlformats.org/package/2006/relationships"><Relationship Id="rId3" Type="http://schemas.openxmlformats.org/officeDocument/2006/relationships/image" Target="../media/image50.wmf"/><Relationship Id="rId2" Type="http://schemas.openxmlformats.org/officeDocument/2006/relationships/image" Target="../media/image49.emf"/><Relationship Id="rId1" Type="http://schemas.openxmlformats.org/officeDocument/2006/relationships/image" Target="../media/image48.e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image" Target="../media/image4.wmf"/><Relationship Id="rId6" Type="http://schemas.openxmlformats.org/officeDocument/2006/relationships/image" Target="../media/image10.wmf"/><Relationship Id="rId5" Type="http://schemas.openxmlformats.org/officeDocument/2006/relationships/image" Target="../media/image9.wmf"/><Relationship Id="rId4" Type="http://schemas.openxmlformats.org/officeDocument/2006/relationships/image" Target="../media/image8.wmf"/></Relationships>
</file>

<file path=ppt/drawings/_rels/vmlDrawing20.vml.rels><?xml version="1.0" encoding="UTF-8" standalone="yes"?>
<Relationships xmlns="http://schemas.openxmlformats.org/package/2006/relationships"><Relationship Id="rId3" Type="http://schemas.openxmlformats.org/officeDocument/2006/relationships/image" Target="../media/image48.emf"/><Relationship Id="rId2" Type="http://schemas.openxmlformats.org/officeDocument/2006/relationships/image" Target="../media/image51.emf"/><Relationship Id="rId1" Type="http://schemas.openxmlformats.org/officeDocument/2006/relationships/image" Target="../media/image47.emf"/></Relationships>
</file>

<file path=ppt/drawings/_rels/vmlDrawing21.vml.rels><?xml version="1.0" encoding="UTF-8" standalone="yes"?>
<Relationships xmlns="http://schemas.openxmlformats.org/package/2006/relationships"><Relationship Id="rId2" Type="http://schemas.openxmlformats.org/officeDocument/2006/relationships/image" Target="../media/image50.wmf"/><Relationship Id="rId1" Type="http://schemas.openxmlformats.org/officeDocument/2006/relationships/image" Target="../media/image51.e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7.wmf"/><Relationship Id="rId1" Type="http://schemas.openxmlformats.org/officeDocument/2006/relationships/image" Target="../media/image11.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3.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image" Target="../media/image14.wmf"/><Relationship Id="rId1" Type="http://schemas.openxmlformats.org/officeDocument/2006/relationships/image" Target="../media/image16.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8.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9.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21.wmf"/><Relationship Id="rId2" Type="http://schemas.openxmlformats.org/officeDocument/2006/relationships/image" Target="../media/image20.wmf"/><Relationship Id="rId1" Type="http://schemas.openxmlformats.org/officeDocument/2006/relationships/image" Target="../media/image14.wmf"/><Relationship Id="rId4" Type="http://schemas.openxmlformats.org/officeDocument/2006/relationships/image" Target="../media/image2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D7DAAE1-51FC-472C-9B9A-90E2A48DA828}" type="datetimeFigureOut">
              <a:rPr lang="en-US" smtClean="0"/>
              <a:t>5/20/2022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B52A1B1-EC1A-4F8B-AA1F-25AD86B3B90A}" type="slidenum">
              <a:rPr lang="en-US" smtClean="0"/>
              <a:t>‹#›</a:t>
            </a:fld>
            <a:endParaRPr lang="en-US"/>
          </a:p>
        </p:txBody>
      </p:sp>
    </p:spTree>
    <p:extLst>
      <p:ext uri="{BB962C8B-B14F-4D97-AF65-F5344CB8AC3E}">
        <p14:creationId xmlns:p14="http://schemas.microsoft.com/office/powerpoint/2010/main" val="30942024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7121364-14DD-4621-8A2E-5F83A6D2E724}" type="slidenum">
              <a:rPr lang="en-US" altLang="en-US"/>
              <a:pPr/>
              <a:t>10</a:t>
            </a:fld>
            <a:endParaRPr lang="en-US" altLang="en-US"/>
          </a:p>
        </p:txBody>
      </p:sp>
      <p:sp>
        <p:nvSpPr>
          <p:cNvPr id="309250" name="Rectangle 2"/>
          <p:cNvSpPr>
            <a:spLocks noGrp="1" noRot="1" noChangeAspect="1" noChangeArrowheads="1" noTextEdit="1"/>
          </p:cNvSpPr>
          <p:nvPr>
            <p:ph type="sldImg"/>
          </p:nvPr>
        </p:nvSpPr>
        <p:spPr>
          <a:ln/>
        </p:spPr>
      </p:sp>
      <p:sp>
        <p:nvSpPr>
          <p:cNvPr id="309251"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8653901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988">
              <a:defRPr sz="1400">
                <a:solidFill>
                  <a:schemeClr val="tx1"/>
                </a:solidFill>
                <a:latin typeface="Times New Roman" pitchFamily="18" charset="0"/>
              </a:defRPr>
            </a:lvl1pPr>
            <a:lvl2pPr marL="742950" indent="-285750" defTabSz="915988">
              <a:defRPr sz="1400">
                <a:solidFill>
                  <a:schemeClr val="tx1"/>
                </a:solidFill>
                <a:latin typeface="Times New Roman" pitchFamily="18" charset="0"/>
              </a:defRPr>
            </a:lvl2pPr>
            <a:lvl3pPr marL="1143000" indent="-228600" defTabSz="915988">
              <a:defRPr sz="1400">
                <a:solidFill>
                  <a:schemeClr val="tx1"/>
                </a:solidFill>
                <a:latin typeface="Times New Roman" pitchFamily="18" charset="0"/>
              </a:defRPr>
            </a:lvl3pPr>
            <a:lvl4pPr marL="1600200" indent="-228600" defTabSz="915988">
              <a:defRPr sz="1400">
                <a:solidFill>
                  <a:schemeClr val="tx1"/>
                </a:solidFill>
                <a:latin typeface="Times New Roman" pitchFamily="18" charset="0"/>
              </a:defRPr>
            </a:lvl4pPr>
            <a:lvl5pPr marL="2057400" indent="-228600" defTabSz="915988">
              <a:defRPr sz="1400">
                <a:solidFill>
                  <a:schemeClr val="tx1"/>
                </a:solidFill>
                <a:latin typeface="Times New Roman" pitchFamily="18" charset="0"/>
              </a:defRPr>
            </a:lvl5pPr>
            <a:lvl6pPr marL="2514600" indent="-228600" algn="r" defTabSz="915988" eaLnBrk="0" fontAlgn="base" hangingPunct="0">
              <a:spcBef>
                <a:spcPct val="0"/>
              </a:spcBef>
              <a:spcAft>
                <a:spcPct val="0"/>
              </a:spcAft>
              <a:defRPr sz="1400">
                <a:solidFill>
                  <a:schemeClr val="tx1"/>
                </a:solidFill>
                <a:latin typeface="Times New Roman" pitchFamily="18" charset="0"/>
              </a:defRPr>
            </a:lvl6pPr>
            <a:lvl7pPr marL="2971800" indent="-228600" algn="r" defTabSz="915988" eaLnBrk="0" fontAlgn="base" hangingPunct="0">
              <a:spcBef>
                <a:spcPct val="0"/>
              </a:spcBef>
              <a:spcAft>
                <a:spcPct val="0"/>
              </a:spcAft>
              <a:defRPr sz="1400">
                <a:solidFill>
                  <a:schemeClr val="tx1"/>
                </a:solidFill>
                <a:latin typeface="Times New Roman" pitchFamily="18" charset="0"/>
              </a:defRPr>
            </a:lvl7pPr>
            <a:lvl8pPr marL="3429000" indent="-228600" algn="r" defTabSz="915988" eaLnBrk="0" fontAlgn="base" hangingPunct="0">
              <a:spcBef>
                <a:spcPct val="0"/>
              </a:spcBef>
              <a:spcAft>
                <a:spcPct val="0"/>
              </a:spcAft>
              <a:defRPr sz="1400">
                <a:solidFill>
                  <a:schemeClr val="tx1"/>
                </a:solidFill>
                <a:latin typeface="Times New Roman" pitchFamily="18" charset="0"/>
              </a:defRPr>
            </a:lvl8pPr>
            <a:lvl9pPr marL="3886200" indent="-228600" algn="r" defTabSz="915988" eaLnBrk="0" fontAlgn="base" hangingPunct="0">
              <a:spcBef>
                <a:spcPct val="0"/>
              </a:spcBef>
              <a:spcAft>
                <a:spcPct val="0"/>
              </a:spcAft>
              <a:defRPr sz="1400">
                <a:solidFill>
                  <a:schemeClr val="tx1"/>
                </a:solidFill>
                <a:latin typeface="Times New Roman" pitchFamily="18" charset="0"/>
              </a:defRPr>
            </a:lvl9pPr>
          </a:lstStyle>
          <a:p>
            <a:fld id="{03382498-0C3C-4723-A07F-E480E9BEC50E}" type="slidenum">
              <a:rPr lang="en-US" altLang="en-US" sz="1200"/>
              <a:pPr/>
              <a:t>59</a:t>
            </a:fld>
            <a:endParaRPr lang="en-US" altLang="en-US" sz="1200"/>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1031"/>
          <p:cNvSpPr>
            <a:spLocks noGrp="1" noChangeArrowheads="1"/>
          </p:cNvSpPr>
          <p:nvPr>
            <p:ph type="sldNum" sz="quarter" idx="5"/>
          </p:nvPr>
        </p:nvSpPr>
        <p:spPr>
          <a:noFill/>
        </p:spPr>
        <p:txBody>
          <a:bodyPr/>
          <a:lstStyle/>
          <a:p>
            <a:fld id="{972840B6-71D2-45C1-BC9E-7EF21B4393E2}" type="slidenum">
              <a:rPr lang="en-US" altLang="en-US" smtClean="0"/>
              <a:pPr/>
              <a:t>60</a:t>
            </a:fld>
            <a:endParaRPr lang="en-US" altLang="en-US"/>
          </a:p>
        </p:txBody>
      </p:sp>
      <p:sp>
        <p:nvSpPr>
          <p:cNvPr id="89091" name="Rectangle 2"/>
          <p:cNvSpPr>
            <a:spLocks noGrp="1" noRot="1" noChangeAspect="1" noChangeArrowheads="1" noTextEdit="1"/>
          </p:cNvSpPr>
          <p:nvPr>
            <p:ph type="sldImg"/>
          </p:nvPr>
        </p:nvSpPr>
        <p:spPr>
          <a:ln/>
        </p:spPr>
      </p:sp>
      <p:sp>
        <p:nvSpPr>
          <p:cNvPr id="89092" name="Rectangle 3"/>
          <p:cNvSpPr>
            <a:spLocks noGrp="1" noChangeArrowheads="1"/>
          </p:cNvSpPr>
          <p:nvPr>
            <p:ph type="body" idx="1"/>
          </p:nvPr>
        </p:nvSpPr>
        <p:spPr>
          <a:noFill/>
          <a:ln/>
        </p:spPr>
        <p:txBody>
          <a:bodyPr/>
          <a:lstStyle/>
          <a:p>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988">
              <a:defRPr sz="1400">
                <a:solidFill>
                  <a:schemeClr val="tx1"/>
                </a:solidFill>
                <a:latin typeface="Times New Roman" pitchFamily="18" charset="0"/>
              </a:defRPr>
            </a:lvl1pPr>
            <a:lvl2pPr marL="742950" indent="-285750" defTabSz="915988">
              <a:defRPr sz="1400">
                <a:solidFill>
                  <a:schemeClr val="tx1"/>
                </a:solidFill>
                <a:latin typeface="Times New Roman" pitchFamily="18" charset="0"/>
              </a:defRPr>
            </a:lvl2pPr>
            <a:lvl3pPr marL="1143000" indent="-228600" defTabSz="915988">
              <a:defRPr sz="1400">
                <a:solidFill>
                  <a:schemeClr val="tx1"/>
                </a:solidFill>
                <a:latin typeface="Times New Roman" pitchFamily="18" charset="0"/>
              </a:defRPr>
            </a:lvl3pPr>
            <a:lvl4pPr marL="1600200" indent="-228600" defTabSz="915988">
              <a:defRPr sz="1400">
                <a:solidFill>
                  <a:schemeClr val="tx1"/>
                </a:solidFill>
                <a:latin typeface="Times New Roman" pitchFamily="18" charset="0"/>
              </a:defRPr>
            </a:lvl4pPr>
            <a:lvl5pPr marL="2057400" indent="-228600" defTabSz="915988">
              <a:defRPr sz="1400">
                <a:solidFill>
                  <a:schemeClr val="tx1"/>
                </a:solidFill>
                <a:latin typeface="Times New Roman" pitchFamily="18" charset="0"/>
              </a:defRPr>
            </a:lvl5pPr>
            <a:lvl6pPr marL="2514600" indent="-228600" algn="r" defTabSz="915988" eaLnBrk="0" fontAlgn="base" hangingPunct="0">
              <a:spcBef>
                <a:spcPct val="0"/>
              </a:spcBef>
              <a:spcAft>
                <a:spcPct val="0"/>
              </a:spcAft>
              <a:defRPr sz="1400">
                <a:solidFill>
                  <a:schemeClr val="tx1"/>
                </a:solidFill>
                <a:latin typeface="Times New Roman" pitchFamily="18" charset="0"/>
              </a:defRPr>
            </a:lvl6pPr>
            <a:lvl7pPr marL="2971800" indent="-228600" algn="r" defTabSz="915988" eaLnBrk="0" fontAlgn="base" hangingPunct="0">
              <a:spcBef>
                <a:spcPct val="0"/>
              </a:spcBef>
              <a:spcAft>
                <a:spcPct val="0"/>
              </a:spcAft>
              <a:defRPr sz="1400">
                <a:solidFill>
                  <a:schemeClr val="tx1"/>
                </a:solidFill>
                <a:latin typeface="Times New Roman" pitchFamily="18" charset="0"/>
              </a:defRPr>
            </a:lvl7pPr>
            <a:lvl8pPr marL="3429000" indent="-228600" algn="r" defTabSz="915988" eaLnBrk="0" fontAlgn="base" hangingPunct="0">
              <a:spcBef>
                <a:spcPct val="0"/>
              </a:spcBef>
              <a:spcAft>
                <a:spcPct val="0"/>
              </a:spcAft>
              <a:defRPr sz="1400">
                <a:solidFill>
                  <a:schemeClr val="tx1"/>
                </a:solidFill>
                <a:latin typeface="Times New Roman" pitchFamily="18" charset="0"/>
              </a:defRPr>
            </a:lvl8pPr>
            <a:lvl9pPr marL="3886200" indent="-228600" algn="r" defTabSz="915988" eaLnBrk="0" fontAlgn="base" hangingPunct="0">
              <a:spcBef>
                <a:spcPct val="0"/>
              </a:spcBef>
              <a:spcAft>
                <a:spcPct val="0"/>
              </a:spcAft>
              <a:defRPr sz="1400">
                <a:solidFill>
                  <a:schemeClr val="tx1"/>
                </a:solidFill>
                <a:latin typeface="Times New Roman" pitchFamily="18" charset="0"/>
              </a:defRPr>
            </a:lvl9pPr>
          </a:lstStyle>
          <a:p>
            <a:fld id="{315F33F2-B42A-4CD0-BBDE-20F19201C4B8}" type="slidenum">
              <a:rPr lang="en-US" altLang="en-US" sz="1200"/>
              <a:pPr/>
              <a:t>61</a:t>
            </a:fld>
            <a:endParaRPr lang="en-US" altLang="en-US" sz="1200"/>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988">
              <a:defRPr sz="1400">
                <a:solidFill>
                  <a:schemeClr val="tx1"/>
                </a:solidFill>
                <a:latin typeface="Times New Roman" pitchFamily="18" charset="0"/>
              </a:defRPr>
            </a:lvl1pPr>
            <a:lvl2pPr marL="742950" indent="-285750" defTabSz="915988">
              <a:defRPr sz="1400">
                <a:solidFill>
                  <a:schemeClr val="tx1"/>
                </a:solidFill>
                <a:latin typeface="Times New Roman" pitchFamily="18" charset="0"/>
              </a:defRPr>
            </a:lvl2pPr>
            <a:lvl3pPr marL="1143000" indent="-228600" defTabSz="915988">
              <a:defRPr sz="1400">
                <a:solidFill>
                  <a:schemeClr val="tx1"/>
                </a:solidFill>
                <a:latin typeface="Times New Roman" pitchFamily="18" charset="0"/>
              </a:defRPr>
            </a:lvl3pPr>
            <a:lvl4pPr marL="1600200" indent="-228600" defTabSz="915988">
              <a:defRPr sz="1400">
                <a:solidFill>
                  <a:schemeClr val="tx1"/>
                </a:solidFill>
                <a:latin typeface="Times New Roman" pitchFamily="18" charset="0"/>
              </a:defRPr>
            </a:lvl4pPr>
            <a:lvl5pPr marL="2057400" indent="-228600" defTabSz="915988">
              <a:defRPr sz="1400">
                <a:solidFill>
                  <a:schemeClr val="tx1"/>
                </a:solidFill>
                <a:latin typeface="Times New Roman" pitchFamily="18" charset="0"/>
              </a:defRPr>
            </a:lvl5pPr>
            <a:lvl6pPr marL="2514600" indent="-228600" algn="r" defTabSz="915988" eaLnBrk="0" fontAlgn="base" hangingPunct="0">
              <a:spcBef>
                <a:spcPct val="0"/>
              </a:spcBef>
              <a:spcAft>
                <a:spcPct val="0"/>
              </a:spcAft>
              <a:defRPr sz="1400">
                <a:solidFill>
                  <a:schemeClr val="tx1"/>
                </a:solidFill>
                <a:latin typeface="Times New Roman" pitchFamily="18" charset="0"/>
              </a:defRPr>
            </a:lvl6pPr>
            <a:lvl7pPr marL="2971800" indent="-228600" algn="r" defTabSz="915988" eaLnBrk="0" fontAlgn="base" hangingPunct="0">
              <a:spcBef>
                <a:spcPct val="0"/>
              </a:spcBef>
              <a:spcAft>
                <a:spcPct val="0"/>
              </a:spcAft>
              <a:defRPr sz="1400">
                <a:solidFill>
                  <a:schemeClr val="tx1"/>
                </a:solidFill>
                <a:latin typeface="Times New Roman" pitchFamily="18" charset="0"/>
              </a:defRPr>
            </a:lvl7pPr>
            <a:lvl8pPr marL="3429000" indent="-228600" algn="r" defTabSz="915988" eaLnBrk="0" fontAlgn="base" hangingPunct="0">
              <a:spcBef>
                <a:spcPct val="0"/>
              </a:spcBef>
              <a:spcAft>
                <a:spcPct val="0"/>
              </a:spcAft>
              <a:defRPr sz="1400">
                <a:solidFill>
                  <a:schemeClr val="tx1"/>
                </a:solidFill>
                <a:latin typeface="Times New Roman" pitchFamily="18" charset="0"/>
              </a:defRPr>
            </a:lvl8pPr>
            <a:lvl9pPr marL="3886200" indent="-228600" algn="r" defTabSz="915988" eaLnBrk="0" fontAlgn="base" hangingPunct="0">
              <a:spcBef>
                <a:spcPct val="0"/>
              </a:spcBef>
              <a:spcAft>
                <a:spcPct val="0"/>
              </a:spcAft>
              <a:defRPr sz="1400">
                <a:solidFill>
                  <a:schemeClr val="tx1"/>
                </a:solidFill>
                <a:latin typeface="Times New Roman" pitchFamily="18" charset="0"/>
              </a:defRPr>
            </a:lvl9pPr>
          </a:lstStyle>
          <a:p>
            <a:fld id="{743C89CB-389E-4C69-8637-C638B0D43438}" type="slidenum">
              <a:rPr lang="en-US" altLang="en-US" sz="1200"/>
              <a:pPr/>
              <a:t>62</a:t>
            </a:fld>
            <a:endParaRPr lang="en-US" altLang="en-US" sz="1200"/>
          </a:p>
        </p:txBody>
      </p:sp>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988">
              <a:defRPr sz="1400">
                <a:solidFill>
                  <a:schemeClr val="tx1"/>
                </a:solidFill>
                <a:latin typeface="Times New Roman" pitchFamily="18" charset="0"/>
              </a:defRPr>
            </a:lvl1pPr>
            <a:lvl2pPr marL="742950" indent="-285750" defTabSz="915988">
              <a:defRPr sz="1400">
                <a:solidFill>
                  <a:schemeClr val="tx1"/>
                </a:solidFill>
                <a:latin typeface="Times New Roman" pitchFamily="18" charset="0"/>
              </a:defRPr>
            </a:lvl2pPr>
            <a:lvl3pPr marL="1143000" indent="-228600" defTabSz="915988">
              <a:defRPr sz="1400">
                <a:solidFill>
                  <a:schemeClr val="tx1"/>
                </a:solidFill>
                <a:latin typeface="Times New Roman" pitchFamily="18" charset="0"/>
              </a:defRPr>
            </a:lvl3pPr>
            <a:lvl4pPr marL="1600200" indent="-228600" defTabSz="915988">
              <a:defRPr sz="1400">
                <a:solidFill>
                  <a:schemeClr val="tx1"/>
                </a:solidFill>
                <a:latin typeface="Times New Roman" pitchFamily="18" charset="0"/>
              </a:defRPr>
            </a:lvl4pPr>
            <a:lvl5pPr marL="2057400" indent="-228600" defTabSz="915988">
              <a:defRPr sz="1400">
                <a:solidFill>
                  <a:schemeClr val="tx1"/>
                </a:solidFill>
                <a:latin typeface="Times New Roman" pitchFamily="18" charset="0"/>
              </a:defRPr>
            </a:lvl5pPr>
            <a:lvl6pPr marL="2514600" indent="-228600" algn="r" defTabSz="915988" eaLnBrk="0" fontAlgn="base" hangingPunct="0">
              <a:spcBef>
                <a:spcPct val="0"/>
              </a:spcBef>
              <a:spcAft>
                <a:spcPct val="0"/>
              </a:spcAft>
              <a:defRPr sz="1400">
                <a:solidFill>
                  <a:schemeClr val="tx1"/>
                </a:solidFill>
                <a:latin typeface="Times New Roman" pitchFamily="18" charset="0"/>
              </a:defRPr>
            </a:lvl6pPr>
            <a:lvl7pPr marL="2971800" indent="-228600" algn="r" defTabSz="915988" eaLnBrk="0" fontAlgn="base" hangingPunct="0">
              <a:spcBef>
                <a:spcPct val="0"/>
              </a:spcBef>
              <a:spcAft>
                <a:spcPct val="0"/>
              </a:spcAft>
              <a:defRPr sz="1400">
                <a:solidFill>
                  <a:schemeClr val="tx1"/>
                </a:solidFill>
                <a:latin typeface="Times New Roman" pitchFamily="18" charset="0"/>
              </a:defRPr>
            </a:lvl7pPr>
            <a:lvl8pPr marL="3429000" indent="-228600" algn="r" defTabSz="915988" eaLnBrk="0" fontAlgn="base" hangingPunct="0">
              <a:spcBef>
                <a:spcPct val="0"/>
              </a:spcBef>
              <a:spcAft>
                <a:spcPct val="0"/>
              </a:spcAft>
              <a:defRPr sz="1400">
                <a:solidFill>
                  <a:schemeClr val="tx1"/>
                </a:solidFill>
                <a:latin typeface="Times New Roman" pitchFamily="18" charset="0"/>
              </a:defRPr>
            </a:lvl8pPr>
            <a:lvl9pPr marL="3886200" indent="-228600" algn="r" defTabSz="915988" eaLnBrk="0" fontAlgn="base" hangingPunct="0">
              <a:spcBef>
                <a:spcPct val="0"/>
              </a:spcBef>
              <a:spcAft>
                <a:spcPct val="0"/>
              </a:spcAft>
              <a:defRPr sz="1400">
                <a:solidFill>
                  <a:schemeClr val="tx1"/>
                </a:solidFill>
                <a:latin typeface="Times New Roman" pitchFamily="18" charset="0"/>
              </a:defRPr>
            </a:lvl9pPr>
          </a:lstStyle>
          <a:p>
            <a:fld id="{1D287644-5633-410F-848A-13B6F211E286}" type="slidenum">
              <a:rPr lang="en-US" altLang="en-US" sz="1200"/>
              <a:pPr/>
              <a:t>63</a:t>
            </a:fld>
            <a:endParaRPr lang="en-US" altLang="en-US" sz="1200"/>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988">
              <a:defRPr sz="1400">
                <a:solidFill>
                  <a:schemeClr val="tx1"/>
                </a:solidFill>
                <a:latin typeface="Times New Roman" pitchFamily="18" charset="0"/>
              </a:defRPr>
            </a:lvl1pPr>
            <a:lvl2pPr marL="742950" indent="-285750" defTabSz="915988">
              <a:defRPr sz="1400">
                <a:solidFill>
                  <a:schemeClr val="tx1"/>
                </a:solidFill>
                <a:latin typeface="Times New Roman" pitchFamily="18" charset="0"/>
              </a:defRPr>
            </a:lvl2pPr>
            <a:lvl3pPr marL="1143000" indent="-228600" defTabSz="915988">
              <a:defRPr sz="1400">
                <a:solidFill>
                  <a:schemeClr val="tx1"/>
                </a:solidFill>
                <a:latin typeface="Times New Roman" pitchFamily="18" charset="0"/>
              </a:defRPr>
            </a:lvl3pPr>
            <a:lvl4pPr marL="1600200" indent="-228600" defTabSz="915988">
              <a:defRPr sz="1400">
                <a:solidFill>
                  <a:schemeClr val="tx1"/>
                </a:solidFill>
                <a:latin typeface="Times New Roman" pitchFamily="18" charset="0"/>
              </a:defRPr>
            </a:lvl4pPr>
            <a:lvl5pPr marL="2057400" indent="-228600" defTabSz="915988">
              <a:defRPr sz="1400">
                <a:solidFill>
                  <a:schemeClr val="tx1"/>
                </a:solidFill>
                <a:latin typeface="Times New Roman" pitchFamily="18" charset="0"/>
              </a:defRPr>
            </a:lvl5pPr>
            <a:lvl6pPr marL="2514600" indent="-228600" algn="r" defTabSz="915988" eaLnBrk="0" fontAlgn="base" hangingPunct="0">
              <a:spcBef>
                <a:spcPct val="0"/>
              </a:spcBef>
              <a:spcAft>
                <a:spcPct val="0"/>
              </a:spcAft>
              <a:defRPr sz="1400">
                <a:solidFill>
                  <a:schemeClr val="tx1"/>
                </a:solidFill>
                <a:latin typeface="Times New Roman" pitchFamily="18" charset="0"/>
              </a:defRPr>
            </a:lvl6pPr>
            <a:lvl7pPr marL="2971800" indent="-228600" algn="r" defTabSz="915988" eaLnBrk="0" fontAlgn="base" hangingPunct="0">
              <a:spcBef>
                <a:spcPct val="0"/>
              </a:spcBef>
              <a:spcAft>
                <a:spcPct val="0"/>
              </a:spcAft>
              <a:defRPr sz="1400">
                <a:solidFill>
                  <a:schemeClr val="tx1"/>
                </a:solidFill>
                <a:latin typeface="Times New Roman" pitchFamily="18" charset="0"/>
              </a:defRPr>
            </a:lvl7pPr>
            <a:lvl8pPr marL="3429000" indent="-228600" algn="r" defTabSz="915988" eaLnBrk="0" fontAlgn="base" hangingPunct="0">
              <a:spcBef>
                <a:spcPct val="0"/>
              </a:spcBef>
              <a:spcAft>
                <a:spcPct val="0"/>
              </a:spcAft>
              <a:defRPr sz="1400">
                <a:solidFill>
                  <a:schemeClr val="tx1"/>
                </a:solidFill>
                <a:latin typeface="Times New Roman" pitchFamily="18" charset="0"/>
              </a:defRPr>
            </a:lvl8pPr>
            <a:lvl9pPr marL="3886200" indent="-228600" algn="r" defTabSz="915988" eaLnBrk="0" fontAlgn="base" hangingPunct="0">
              <a:spcBef>
                <a:spcPct val="0"/>
              </a:spcBef>
              <a:spcAft>
                <a:spcPct val="0"/>
              </a:spcAft>
              <a:defRPr sz="1400">
                <a:solidFill>
                  <a:schemeClr val="tx1"/>
                </a:solidFill>
                <a:latin typeface="Times New Roman" pitchFamily="18" charset="0"/>
              </a:defRPr>
            </a:lvl9pPr>
          </a:lstStyle>
          <a:p>
            <a:fld id="{0DC67CE0-3E3B-4C52-A2F7-80B27D5E265A}" type="slidenum">
              <a:rPr lang="en-US" altLang="en-US" sz="1200"/>
              <a:pPr/>
              <a:t>64</a:t>
            </a:fld>
            <a:endParaRPr lang="en-US" altLang="en-US" sz="1200"/>
          </a:p>
        </p:txBody>
      </p:sp>
      <p:sp>
        <p:nvSpPr>
          <p:cNvPr id="71683" name="Rectangle 2"/>
          <p:cNvSpPr>
            <a:spLocks noGrp="1" noRot="1" noChangeAspect="1" noChangeArrowheads="1" noTextEdit="1"/>
          </p:cNvSpPr>
          <p:nvPr>
            <p:ph type="sldImg"/>
          </p:nvPr>
        </p:nvSpPr>
        <p:spPr>
          <a:ln/>
        </p:spPr>
      </p:sp>
      <p:sp>
        <p:nvSpPr>
          <p:cNvPr id="716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988">
              <a:defRPr sz="1400">
                <a:solidFill>
                  <a:schemeClr val="tx1"/>
                </a:solidFill>
                <a:latin typeface="Times New Roman" pitchFamily="18" charset="0"/>
              </a:defRPr>
            </a:lvl1pPr>
            <a:lvl2pPr marL="742950" indent="-285750" defTabSz="915988">
              <a:defRPr sz="1400">
                <a:solidFill>
                  <a:schemeClr val="tx1"/>
                </a:solidFill>
                <a:latin typeface="Times New Roman" pitchFamily="18" charset="0"/>
              </a:defRPr>
            </a:lvl2pPr>
            <a:lvl3pPr marL="1143000" indent="-228600" defTabSz="915988">
              <a:defRPr sz="1400">
                <a:solidFill>
                  <a:schemeClr val="tx1"/>
                </a:solidFill>
                <a:latin typeface="Times New Roman" pitchFamily="18" charset="0"/>
              </a:defRPr>
            </a:lvl3pPr>
            <a:lvl4pPr marL="1600200" indent="-228600" defTabSz="915988">
              <a:defRPr sz="1400">
                <a:solidFill>
                  <a:schemeClr val="tx1"/>
                </a:solidFill>
                <a:latin typeface="Times New Roman" pitchFamily="18" charset="0"/>
              </a:defRPr>
            </a:lvl4pPr>
            <a:lvl5pPr marL="2057400" indent="-228600" defTabSz="915988">
              <a:defRPr sz="1400">
                <a:solidFill>
                  <a:schemeClr val="tx1"/>
                </a:solidFill>
                <a:latin typeface="Times New Roman" pitchFamily="18" charset="0"/>
              </a:defRPr>
            </a:lvl5pPr>
            <a:lvl6pPr marL="2514600" indent="-228600" algn="r" defTabSz="915988" eaLnBrk="0" fontAlgn="base" hangingPunct="0">
              <a:spcBef>
                <a:spcPct val="0"/>
              </a:spcBef>
              <a:spcAft>
                <a:spcPct val="0"/>
              </a:spcAft>
              <a:defRPr sz="1400">
                <a:solidFill>
                  <a:schemeClr val="tx1"/>
                </a:solidFill>
                <a:latin typeface="Times New Roman" pitchFamily="18" charset="0"/>
              </a:defRPr>
            </a:lvl6pPr>
            <a:lvl7pPr marL="2971800" indent="-228600" algn="r" defTabSz="915988" eaLnBrk="0" fontAlgn="base" hangingPunct="0">
              <a:spcBef>
                <a:spcPct val="0"/>
              </a:spcBef>
              <a:spcAft>
                <a:spcPct val="0"/>
              </a:spcAft>
              <a:defRPr sz="1400">
                <a:solidFill>
                  <a:schemeClr val="tx1"/>
                </a:solidFill>
                <a:latin typeface="Times New Roman" pitchFamily="18" charset="0"/>
              </a:defRPr>
            </a:lvl7pPr>
            <a:lvl8pPr marL="3429000" indent="-228600" algn="r" defTabSz="915988" eaLnBrk="0" fontAlgn="base" hangingPunct="0">
              <a:spcBef>
                <a:spcPct val="0"/>
              </a:spcBef>
              <a:spcAft>
                <a:spcPct val="0"/>
              </a:spcAft>
              <a:defRPr sz="1400">
                <a:solidFill>
                  <a:schemeClr val="tx1"/>
                </a:solidFill>
                <a:latin typeface="Times New Roman" pitchFamily="18" charset="0"/>
              </a:defRPr>
            </a:lvl8pPr>
            <a:lvl9pPr marL="3886200" indent="-228600" algn="r" defTabSz="915988" eaLnBrk="0" fontAlgn="base" hangingPunct="0">
              <a:spcBef>
                <a:spcPct val="0"/>
              </a:spcBef>
              <a:spcAft>
                <a:spcPct val="0"/>
              </a:spcAft>
              <a:defRPr sz="1400">
                <a:solidFill>
                  <a:schemeClr val="tx1"/>
                </a:solidFill>
                <a:latin typeface="Times New Roman" pitchFamily="18" charset="0"/>
              </a:defRPr>
            </a:lvl9pPr>
          </a:lstStyle>
          <a:p>
            <a:fld id="{E09C324C-FF81-4B84-88F8-27EE04143545}" type="slidenum">
              <a:rPr lang="en-US" altLang="en-US" sz="1200"/>
              <a:pPr/>
              <a:t>65</a:t>
            </a:fld>
            <a:endParaRPr lang="en-US" altLang="en-US" sz="1200"/>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988">
              <a:defRPr sz="1400">
                <a:solidFill>
                  <a:schemeClr val="tx1"/>
                </a:solidFill>
                <a:latin typeface="Times New Roman" pitchFamily="18" charset="0"/>
              </a:defRPr>
            </a:lvl1pPr>
            <a:lvl2pPr marL="742950" indent="-285750" defTabSz="915988">
              <a:defRPr sz="1400">
                <a:solidFill>
                  <a:schemeClr val="tx1"/>
                </a:solidFill>
                <a:latin typeface="Times New Roman" pitchFamily="18" charset="0"/>
              </a:defRPr>
            </a:lvl2pPr>
            <a:lvl3pPr marL="1143000" indent="-228600" defTabSz="915988">
              <a:defRPr sz="1400">
                <a:solidFill>
                  <a:schemeClr val="tx1"/>
                </a:solidFill>
                <a:latin typeface="Times New Roman" pitchFamily="18" charset="0"/>
              </a:defRPr>
            </a:lvl3pPr>
            <a:lvl4pPr marL="1600200" indent="-228600" defTabSz="915988">
              <a:defRPr sz="1400">
                <a:solidFill>
                  <a:schemeClr val="tx1"/>
                </a:solidFill>
                <a:latin typeface="Times New Roman" pitchFamily="18" charset="0"/>
              </a:defRPr>
            </a:lvl4pPr>
            <a:lvl5pPr marL="2057400" indent="-228600" defTabSz="915988">
              <a:defRPr sz="1400">
                <a:solidFill>
                  <a:schemeClr val="tx1"/>
                </a:solidFill>
                <a:latin typeface="Times New Roman" pitchFamily="18" charset="0"/>
              </a:defRPr>
            </a:lvl5pPr>
            <a:lvl6pPr marL="2514600" indent="-228600" algn="r" defTabSz="915988" eaLnBrk="0" fontAlgn="base" hangingPunct="0">
              <a:spcBef>
                <a:spcPct val="0"/>
              </a:spcBef>
              <a:spcAft>
                <a:spcPct val="0"/>
              </a:spcAft>
              <a:defRPr sz="1400">
                <a:solidFill>
                  <a:schemeClr val="tx1"/>
                </a:solidFill>
                <a:latin typeface="Times New Roman" pitchFamily="18" charset="0"/>
              </a:defRPr>
            </a:lvl6pPr>
            <a:lvl7pPr marL="2971800" indent="-228600" algn="r" defTabSz="915988" eaLnBrk="0" fontAlgn="base" hangingPunct="0">
              <a:spcBef>
                <a:spcPct val="0"/>
              </a:spcBef>
              <a:spcAft>
                <a:spcPct val="0"/>
              </a:spcAft>
              <a:defRPr sz="1400">
                <a:solidFill>
                  <a:schemeClr val="tx1"/>
                </a:solidFill>
                <a:latin typeface="Times New Roman" pitchFamily="18" charset="0"/>
              </a:defRPr>
            </a:lvl7pPr>
            <a:lvl8pPr marL="3429000" indent="-228600" algn="r" defTabSz="915988" eaLnBrk="0" fontAlgn="base" hangingPunct="0">
              <a:spcBef>
                <a:spcPct val="0"/>
              </a:spcBef>
              <a:spcAft>
                <a:spcPct val="0"/>
              </a:spcAft>
              <a:defRPr sz="1400">
                <a:solidFill>
                  <a:schemeClr val="tx1"/>
                </a:solidFill>
                <a:latin typeface="Times New Roman" pitchFamily="18" charset="0"/>
              </a:defRPr>
            </a:lvl8pPr>
            <a:lvl9pPr marL="3886200" indent="-228600" algn="r" defTabSz="915988" eaLnBrk="0" fontAlgn="base" hangingPunct="0">
              <a:spcBef>
                <a:spcPct val="0"/>
              </a:spcBef>
              <a:spcAft>
                <a:spcPct val="0"/>
              </a:spcAft>
              <a:defRPr sz="1400">
                <a:solidFill>
                  <a:schemeClr val="tx1"/>
                </a:solidFill>
                <a:latin typeface="Times New Roman" pitchFamily="18" charset="0"/>
              </a:defRPr>
            </a:lvl9pPr>
          </a:lstStyle>
          <a:p>
            <a:fld id="{E09C324C-FF81-4B84-88F8-27EE04143545}" type="slidenum">
              <a:rPr lang="en-US" altLang="en-US" sz="1200"/>
              <a:pPr/>
              <a:t>66</a:t>
            </a:fld>
            <a:endParaRPr lang="en-US" altLang="en-US" sz="1200"/>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348946751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1031"/>
          <p:cNvSpPr>
            <a:spLocks noGrp="1" noChangeArrowheads="1"/>
          </p:cNvSpPr>
          <p:nvPr>
            <p:ph type="sldNum" sz="quarter" idx="5"/>
          </p:nvPr>
        </p:nvSpPr>
        <p:spPr>
          <a:noFill/>
        </p:spPr>
        <p:txBody>
          <a:bodyPr/>
          <a:lstStyle/>
          <a:p>
            <a:fld id="{323EA34A-8CAD-4CC5-AB7A-CE78E7361EE3}" type="slidenum">
              <a:rPr lang="en-US" altLang="en-US" smtClean="0"/>
              <a:pPr/>
              <a:t>67</a:t>
            </a:fld>
            <a:endParaRPr lang="en-US" altLang="en-US"/>
          </a:p>
        </p:txBody>
      </p:sp>
      <p:sp>
        <p:nvSpPr>
          <p:cNvPr id="94211" name="Rectangle 2"/>
          <p:cNvSpPr>
            <a:spLocks noGrp="1" noRot="1" noChangeAspect="1" noChangeArrowheads="1" noTextEdit="1"/>
          </p:cNvSpPr>
          <p:nvPr>
            <p:ph type="sldImg"/>
          </p:nvPr>
        </p:nvSpPr>
        <p:spPr>
          <a:ln/>
        </p:spPr>
      </p:sp>
      <p:sp>
        <p:nvSpPr>
          <p:cNvPr id="94212" name="Rectangle 3"/>
          <p:cNvSpPr>
            <a:spLocks noGrp="1" noChangeArrowheads="1"/>
          </p:cNvSpPr>
          <p:nvPr>
            <p:ph type="body" idx="1"/>
          </p:nvPr>
        </p:nvSpPr>
        <p:spPr>
          <a:noFill/>
          <a:ln/>
        </p:spPr>
        <p:txBody>
          <a:bodyPr/>
          <a:lstStyle/>
          <a:p>
            <a:endParaRPr lang="en-US" alt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1031"/>
          <p:cNvSpPr>
            <a:spLocks noGrp="1" noChangeArrowheads="1"/>
          </p:cNvSpPr>
          <p:nvPr>
            <p:ph type="sldNum" sz="quarter" idx="5"/>
          </p:nvPr>
        </p:nvSpPr>
        <p:spPr>
          <a:noFill/>
        </p:spPr>
        <p:txBody>
          <a:bodyPr/>
          <a:lstStyle/>
          <a:p>
            <a:fld id="{85C98BEA-5021-4F23-85EB-7301F9BFFA07}" type="slidenum">
              <a:rPr lang="en-US" altLang="en-US" smtClean="0"/>
              <a:pPr/>
              <a:t>68</a:t>
            </a:fld>
            <a:endParaRPr lang="en-US" altLang="en-US"/>
          </a:p>
        </p:txBody>
      </p:sp>
      <p:sp>
        <p:nvSpPr>
          <p:cNvPr id="95235" name="Rectangle 2"/>
          <p:cNvSpPr>
            <a:spLocks noGrp="1" noRot="1" noChangeAspect="1" noChangeArrowheads="1" noTextEdit="1"/>
          </p:cNvSpPr>
          <p:nvPr>
            <p:ph type="sldImg"/>
          </p:nvPr>
        </p:nvSpPr>
        <p:spPr>
          <a:ln/>
        </p:spPr>
      </p:sp>
      <p:sp>
        <p:nvSpPr>
          <p:cNvPr id="95236" name="Rectangle 3"/>
          <p:cNvSpPr>
            <a:spLocks noGrp="1" noChangeArrowheads="1"/>
          </p:cNvSpPr>
          <p:nvPr>
            <p:ph type="body" idx="1"/>
          </p:nvPr>
        </p:nvSpPr>
        <p:spPr>
          <a:noFill/>
          <a:ln/>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One way to think about this is that initially when the patient comes in, the doctor (without knowing any other information) gives the patient a 10% chance of having cavity (presumably based on general statistical data on cavities). But, once the patient says that she is suffering from toothache, this new evidence increases the probability of a cavity to 40%.</a:t>
            </a:r>
          </a:p>
        </p:txBody>
      </p:sp>
      <p:sp>
        <p:nvSpPr>
          <p:cNvPr id="4" name="Slide Number Placeholder 3"/>
          <p:cNvSpPr>
            <a:spLocks noGrp="1"/>
          </p:cNvSpPr>
          <p:nvPr>
            <p:ph type="sldNum" sz="quarter" idx="5"/>
          </p:nvPr>
        </p:nvSpPr>
        <p:spPr/>
        <p:txBody>
          <a:bodyPr/>
          <a:lstStyle/>
          <a:p>
            <a:fld id="{2B52A1B1-EC1A-4F8B-AA1F-25AD86B3B90A}" type="slidenum">
              <a:rPr lang="en-US" smtClean="0"/>
              <a:t>27</a:t>
            </a:fld>
            <a:endParaRPr lang="en-US"/>
          </a:p>
        </p:txBody>
      </p:sp>
    </p:spTree>
    <p:extLst>
      <p:ext uri="{BB962C8B-B14F-4D97-AF65-F5344CB8AC3E}">
        <p14:creationId xmlns:p14="http://schemas.microsoft.com/office/powerpoint/2010/main" val="238387906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988">
              <a:defRPr sz="1400">
                <a:solidFill>
                  <a:schemeClr val="tx1"/>
                </a:solidFill>
                <a:latin typeface="Times New Roman" pitchFamily="18" charset="0"/>
              </a:defRPr>
            </a:lvl1pPr>
            <a:lvl2pPr marL="742950" indent="-285750" defTabSz="915988">
              <a:defRPr sz="1400">
                <a:solidFill>
                  <a:schemeClr val="tx1"/>
                </a:solidFill>
                <a:latin typeface="Times New Roman" pitchFamily="18" charset="0"/>
              </a:defRPr>
            </a:lvl2pPr>
            <a:lvl3pPr marL="1143000" indent="-228600" defTabSz="915988">
              <a:defRPr sz="1400">
                <a:solidFill>
                  <a:schemeClr val="tx1"/>
                </a:solidFill>
                <a:latin typeface="Times New Roman" pitchFamily="18" charset="0"/>
              </a:defRPr>
            </a:lvl3pPr>
            <a:lvl4pPr marL="1600200" indent="-228600" defTabSz="915988">
              <a:defRPr sz="1400">
                <a:solidFill>
                  <a:schemeClr val="tx1"/>
                </a:solidFill>
                <a:latin typeface="Times New Roman" pitchFamily="18" charset="0"/>
              </a:defRPr>
            </a:lvl4pPr>
            <a:lvl5pPr marL="2057400" indent="-228600" defTabSz="915988">
              <a:defRPr sz="1400">
                <a:solidFill>
                  <a:schemeClr val="tx1"/>
                </a:solidFill>
                <a:latin typeface="Times New Roman" pitchFamily="18" charset="0"/>
              </a:defRPr>
            </a:lvl5pPr>
            <a:lvl6pPr marL="2514600" indent="-228600" algn="r" defTabSz="915988" eaLnBrk="0" fontAlgn="base" hangingPunct="0">
              <a:spcBef>
                <a:spcPct val="0"/>
              </a:spcBef>
              <a:spcAft>
                <a:spcPct val="0"/>
              </a:spcAft>
              <a:defRPr sz="1400">
                <a:solidFill>
                  <a:schemeClr val="tx1"/>
                </a:solidFill>
                <a:latin typeface="Times New Roman" pitchFamily="18" charset="0"/>
              </a:defRPr>
            </a:lvl6pPr>
            <a:lvl7pPr marL="2971800" indent="-228600" algn="r" defTabSz="915988" eaLnBrk="0" fontAlgn="base" hangingPunct="0">
              <a:spcBef>
                <a:spcPct val="0"/>
              </a:spcBef>
              <a:spcAft>
                <a:spcPct val="0"/>
              </a:spcAft>
              <a:defRPr sz="1400">
                <a:solidFill>
                  <a:schemeClr val="tx1"/>
                </a:solidFill>
                <a:latin typeface="Times New Roman" pitchFamily="18" charset="0"/>
              </a:defRPr>
            </a:lvl7pPr>
            <a:lvl8pPr marL="3429000" indent="-228600" algn="r" defTabSz="915988" eaLnBrk="0" fontAlgn="base" hangingPunct="0">
              <a:spcBef>
                <a:spcPct val="0"/>
              </a:spcBef>
              <a:spcAft>
                <a:spcPct val="0"/>
              </a:spcAft>
              <a:defRPr sz="1400">
                <a:solidFill>
                  <a:schemeClr val="tx1"/>
                </a:solidFill>
                <a:latin typeface="Times New Roman" pitchFamily="18" charset="0"/>
              </a:defRPr>
            </a:lvl8pPr>
            <a:lvl9pPr marL="3886200" indent="-228600" algn="r" defTabSz="915988" eaLnBrk="0" fontAlgn="base" hangingPunct="0">
              <a:spcBef>
                <a:spcPct val="0"/>
              </a:spcBef>
              <a:spcAft>
                <a:spcPct val="0"/>
              </a:spcAft>
              <a:defRPr sz="1400">
                <a:solidFill>
                  <a:schemeClr val="tx1"/>
                </a:solidFill>
                <a:latin typeface="Times New Roman" pitchFamily="18" charset="0"/>
              </a:defRPr>
            </a:lvl9pPr>
          </a:lstStyle>
          <a:p>
            <a:fld id="{20A07C8C-59BD-46C9-9186-4C0F0BF7E30E}" type="slidenum">
              <a:rPr lang="en-US" altLang="en-US" sz="1200"/>
              <a:pPr/>
              <a:t>70</a:t>
            </a:fld>
            <a:endParaRPr lang="en-US" altLang="en-US" sz="1200"/>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87446149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988">
              <a:defRPr sz="1400">
                <a:solidFill>
                  <a:schemeClr val="tx1"/>
                </a:solidFill>
                <a:latin typeface="Times New Roman" pitchFamily="18" charset="0"/>
              </a:defRPr>
            </a:lvl1pPr>
            <a:lvl2pPr marL="742950" indent="-285750" defTabSz="915988">
              <a:defRPr sz="1400">
                <a:solidFill>
                  <a:schemeClr val="tx1"/>
                </a:solidFill>
                <a:latin typeface="Times New Roman" pitchFamily="18" charset="0"/>
              </a:defRPr>
            </a:lvl2pPr>
            <a:lvl3pPr marL="1143000" indent="-228600" defTabSz="915988">
              <a:defRPr sz="1400">
                <a:solidFill>
                  <a:schemeClr val="tx1"/>
                </a:solidFill>
                <a:latin typeface="Times New Roman" pitchFamily="18" charset="0"/>
              </a:defRPr>
            </a:lvl3pPr>
            <a:lvl4pPr marL="1600200" indent="-228600" defTabSz="915988">
              <a:defRPr sz="1400">
                <a:solidFill>
                  <a:schemeClr val="tx1"/>
                </a:solidFill>
                <a:latin typeface="Times New Roman" pitchFamily="18" charset="0"/>
              </a:defRPr>
            </a:lvl4pPr>
            <a:lvl5pPr marL="2057400" indent="-228600" defTabSz="915988">
              <a:defRPr sz="1400">
                <a:solidFill>
                  <a:schemeClr val="tx1"/>
                </a:solidFill>
                <a:latin typeface="Times New Roman" pitchFamily="18" charset="0"/>
              </a:defRPr>
            </a:lvl5pPr>
            <a:lvl6pPr marL="2514600" indent="-228600" algn="r" defTabSz="915988" eaLnBrk="0" fontAlgn="base" hangingPunct="0">
              <a:spcBef>
                <a:spcPct val="0"/>
              </a:spcBef>
              <a:spcAft>
                <a:spcPct val="0"/>
              </a:spcAft>
              <a:defRPr sz="1400">
                <a:solidFill>
                  <a:schemeClr val="tx1"/>
                </a:solidFill>
                <a:latin typeface="Times New Roman" pitchFamily="18" charset="0"/>
              </a:defRPr>
            </a:lvl6pPr>
            <a:lvl7pPr marL="2971800" indent="-228600" algn="r" defTabSz="915988" eaLnBrk="0" fontAlgn="base" hangingPunct="0">
              <a:spcBef>
                <a:spcPct val="0"/>
              </a:spcBef>
              <a:spcAft>
                <a:spcPct val="0"/>
              </a:spcAft>
              <a:defRPr sz="1400">
                <a:solidFill>
                  <a:schemeClr val="tx1"/>
                </a:solidFill>
                <a:latin typeface="Times New Roman" pitchFamily="18" charset="0"/>
              </a:defRPr>
            </a:lvl7pPr>
            <a:lvl8pPr marL="3429000" indent="-228600" algn="r" defTabSz="915988" eaLnBrk="0" fontAlgn="base" hangingPunct="0">
              <a:spcBef>
                <a:spcPct val="0"/>
              </a:spcBef>
              <a:spcAft>
                <a:spcPct val="0"/>
              </a:spcAft>
              <a:defRPr sz="1400">
                <a:solidFill>
                  <a:schemeClr val="tx1"/>
                </a:solidFill>
                <a:latin typeface="Times New Roman" pitchFamily="18" charset="0"/>
              </a:defRPr>
            </a:lvl8pPr>
            <a:lvl9pPr marL="3886200" indent="-228600" algn="r" defTabSz="915988" eaLnBrk="0" fontAlgn="base" hangingPunct="0">
              <a:spcBef>
                <a:spcPct val="0"/>
              </a:spcBef>
              <a:spcAft>
                <a:spcPct val="0"/>
              </a:spcAft>
              <a:defRPr sz="1400">
                <a:solidFill>
                  <a:schemeClr val="tx1"/>
                </a:solidFill>
                <a:latin typeface="Times New Roman" pitchFamily="18" charset="0"/>
              </a:defRPr>
            </a:lvl9pPr>
          </a:lstStyle>
          <a:p>
            <a:fld id="{E0A94034-3B8E-454C-B44A-0E1CBDCD1D0D}" type="slidenum">
              <a:rPr lang="en-US" altLang="en-US" sz="1200"/>
              <a:pPr/>
              <a:t>71</a:t>
            </a:fld>
            <a:endParaRPr lang="en-US" altLang="en-US" sz="1200"/>
          </a:p>
        </p:txBody>
      </p:sp>
      <p:sp>
        <p:nvSpPr>
          <p:cNvPr id="75779" name="Rectangle 2"/>
          <p:cNvSpPr>
            <a:spLocks noGrp="1" noRot="1" noChangeAspect="1" noChangeArrowheads="1" noTextEdit="1"/>
          </p:cNvSpPr>
          <p:nvPr>
            <p:ph type="sldImg"/>
          </p:nvPr>
        </p:nvSpPr>
        <p:spPr>
          <a:ln/>
        </p:spPr>
      </p:sp>
      <p:sp>
        <p:nvSpPr>
          <p:cNvPr id="757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988">
              <a:defRPr sz="1400">
                <a:solidFill>
                  <a:schemeClr val="tx1"/>
                </a:solidFill>
                <a:latin typeface="Times New Roman" pitchFamily="18" charset="0"/>
              </a:defRPr>
            </a:lvl1pPr>
            <a:lvl2pPr marL="742950" indent="-285750" defTabSz="915988">
              <a:defRPr sz="1400">
                <a:solidFill>
                  <a:schemeClr val="tx1"/>
                </a:solidFill>
                <a:latin typeface="Times New Roman" pitchFamily="18" charset="0"/>
              </a:defRPr>
            </a:lvl2pPr>
            <a:lvl3pPr marL="1143000" indent="-228600" defTabSz="915988">
              <a:defRPr sz="1400">
                <a:solidFill>
                  <a:schemeClr val="tx1"/>
                </a:solidFill>
                <a:latin typeface="Times New Roman" pitchFamily="18" charset="0"/>
              </a:defRPr>
            </a:lvl3pPr>
            <a:lvl4pPr marL="1600200" indent="-228600" defTabSz="915988">
              <a:defRPr sz="1400">
                <a:solidFill>
                  <a:schemeClr val="tx1"/>
                </a:solidFill>
                <a:latin typeface="Times New Roman" pitchFamily="18" charset="0"/>
              </a:defRPr>
            </a:lvl4pPr>
            <a:lvl5pPr marL="2057400" indent="-228600" defTabSz="915988">
              <a:defRPr sz="1400">
                <a:solidFill>
                  <a:schemeClr val="tx1"/>
                </a:solidFill>
                <a:latin typeface="Times New Roman" pitchFamily="18" charset="0"/>
              </a:defRPr>
            </a:lvl5pPr>
            <a:lvl6pPr marL="2514600" indent="-228600" algn="r" defTabSz="915988" eaLnBrk="0" fontAlgn="base" hangingPunct="0">
              <a:spcBef>
                <a:spcPct val="0"/>
              </a:spcBef>
              <a:spcAft>
                <a:spcPct val="0"/>
              </a:spcAft>
              <a:defRPr sz="1400">
                <a:solidFill>
                  <a:schemeClr val="tx1"/>
                </a:solidFill>
                <a:latin typeface="Times New Roman" pitchFamily="18" charset="0"/>
              </a:defRPr>
            </a:lvl6pPr>
            <a:lvl7pPr marL="2971800" indent="-228600" algn="r" defTabSz="915988" eaLnBrk="0" fontAlgn="base" hangingPunct="0">
              <a:spcBef>
                <a:spcPct val="0"/>
              </a:spcBef>
              <a:spcAft>
                <a:spcPct val="0"/>
              </a:spcAft>
              <a:defRPr sz="1400">
                <a:solidFill>
                  <a:schemeClr val="tx1"/>
                </a:solidFill>
                <a:latin typeface="Times New Roman" pitchFamily="18" charset="0"/>
              </a:defRPr>
            </a:lvl7pPr>
            <a:lvl8pPr marL="3429000" indent="-228600" algn="r" defTabSz="915988" eaLnBrk="0" fontAlgn="base" hangingPunct="0">
              <a:spcBef>
                <a:spcPct val="0"/>
              </a:spcBef>
              <a:spcAft>
                <a:spcPct val="0"/>
              </a:spcAft>
              <a:defRPr sz="1400">
                <a:solidFill>
                  <a:schemeClr val="tx1"/>
                </a:solidFill>
                <a:latin typeface="Times New Roman" pitchFamily="18" charset="0"/>
              </a:defRPr>
            </a:lvl8pPr>
            <a:lvl9pPr marL="3886200" indent="-228600" algn="r" defTabSz="915988" eaLnBrk="0" fontAlgn="base" hangingPunct="0">
              <a:spcBef>
                <a:spcPct val="0"/>
              </a:spcBef>
              <a:spcAft>
                <a:spcPct val="0"/>
              </a:spcAft>
              <a:defRPr sz="1400">
                <a:solidFill>
                  <a:schemeClr val="tx1"/>
                </a:solidFill>
                <a:latin typeface="Times New Roman" pitchFamily="18" charset="0"/>
              </a:defRPr>
            </a:lvl9pPr>
          </a:lstStyle>
          <a:p>
            <a:fld id="{C0F34AD7-F413-49D0-B2A0-2044B558358C}" type="slidenum">
              <a:rPr lang="en-US" altLang="en-US" sz="1200"/>
              <a:pPr/>
              <a:t>74</a:t>
            </a:fld>
            <a:endParaRPr lang="en-US" altLang="en-US" sz="1200"/>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988">
              <a:defRPr sz="1400">
                <a:solidFill>
                  <a:schemeClr val="tx1"/>
                </a:solidFill>
                <a:latin typeface="Times New Roman" pitchFamily="18" charset="0"/>
              </a:defRPr>
            </a:lvl1pPr>
            <a:lvl2pPr marL="742950" indent="-285750" defTabSz="915988">
              <a:defRPr sz="1400">
                <a:solidFill>
                  <a:schemeClr val="tx1"/>
                </a:solidFill>
                <a:latin typeface="Times New Roman" pitchFamily="18" charset="0"/>
              </a:defRPr>
            </a:lvl2pPr>
            <a:lvl3pPr marL="1143000" indent="-228600" defTabSz="915988">
              <a:defRPr sz="1400">
                <a:solidFill>
                  <a:schemeClr val="tx1"/>
                </a:solidFill>
                <a:latin typeface="Times New Roman" pitchFamily="18" charset="0"/>
              </a:defRPr>
            </a:lvl3pPr>
            <a:lvl4pPr marL="1600200" indent="-228600" defTabSz="915988">
              <a:defRPr sz="1400">
                <a:solidFill>
                  <a:schemeClr val="tx1"/>
                </a:solidFill>
                <a:latin typeface="Times New Roman" pitchFamily="18" charset="0"/>
              </a:defRPr>
            </a:lvl4pPr>
            <a:lvl5pPr marL="2057400" indent="-228600" defTabSz="915988">
              <a:defRPr sz="1400">
                <a:solidFill>
                  <a:schemeClr val="tx1"/>
                </a:solidFill>
                <a:latin typeface="Times New Roman" pitchFamily="18" charset="0"/>
              </a:defRPr>
            </a:lvl5pPr>
            <a:lvl6pPr marL="2514600" indent="-228600" algn="r" defTabSz="915988" eaLnBrk="0" fontAlgn="base" hangingPunct="0">
              <a:spcBef>
                <a:spcPct val="0"/>
              </a:spcBef>
              <a:spcAft>
                <a:spcPct val="0"/>
              </a:spcAft>
              <a:defRPr sz="1400">
                <a:solidFill>
                  <a:schemeClr val="tx1"/>
                </a:solidFill>
                <a:latin typeface="Times New Roman" pitchFamily="18" charset="0"/>
              </a:defRPr>
            </a:lvl6pPr>
            <a:lvl7pPr marL="2971800" indent="-228600" algn="r" defTabSz="915988" eaLnBrk="0" fontAlgn="base" hangingPunct="0">
              <a:spcBef>
                <a:spcPct val="0"/>
              </a:spcBef>
              <a:spcAft>
                <a:spcPct val="0"/>
              </a:spcAft>
              <a:defRPr sz="1400">
                <a:solidFill>
                  <a:schemeClr val="tx1"/>
                </a:solidFill>
                <a:latin typeface="Times New Roman" pitchFamily="18" charset="0"/>
              </a:defRPr>
            </a:lvl7pPr>
            <a:lvl8pPr marL="3429000" indent="-228600" algn="r" defTabSz="915988" eaLnBrk="0" fontAlgn="base" hangingPunct="0">
              <a:spcBef>
                <a:spcPct val="0"/>
              </a:spcBef>
              <a:spcAft>
                <a:spcPct val="0"/>
              </a:spcAft>
              <a:defRPr sz="1400">
                <a:solidFill>
                  <a:schemeClr val="tx1"/>
                </a:solidFill>
                <a:latin typeface="Times New Roman" pitchFamily="18" charset="0"/>
              </a:defRPr>
            </a:lvl8pPr>
            <a:lvl9pPr marL="3886200" indent="-228600" algn="r" defTabSz="915988" eaLnBrk="0" fontAlgn="base" hangingPunct="0">
              <a:spcBef>
                <a:spcPct val="0"/>
              </a:spcBef>
              <a:spcAft>
                <a:spcPct val="0"/>
              </a:spcAft>
              <a:defRPr sz="1400">
                <a:solidFill>
                  <a:schemeClr val="tx1"/>
                </a:solidFill>
                <a:latin typeface="Times New Roman" pitchFamily="18" charset="0"/>
              </a:defRPr>
            </a:lvl9pPr>
          </a:lstStyle>
          <a:p>
            <a:fld id="{70A95827-9FC5-4E6E-A056-D3C3019A34AE}" type="slidenum">
              <a:rPr lang="en-US" altLang="en-US" sz="1200"/>
              <a:pPr/>
              <a:t>75</a:t>
            </a:fld>
            <a:endParaRPr lang="en-US" altLang="en-US" sz="1200"/>
          </a:p>
        </p:txBody>
      </p:sp>
      <p:sp>
        <p:nvSpPr>
          <p:cNvPr id="77827" name="Rectangle 2"/>
          <p:cNvSpPr>
            <a:spLocks noGrp="1" noRot="1" noChangeAspect="1" noChangeArrowheads="1" noTextEdit="1"/>
          </p:cNvSpPr>
          <p:nvPr>
            <p:ph type="sldImg"/>
          </p:nvPr>
        </p:nvSpPr>
        <p:spPr>
          <a:ln/>
        </p:spPr>
      </p:sp>
      <p:sp>
        <p:nvSpPr>
          <p:cNvPr id="778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B52A1B1-EC1A-4F8B-AA1F-25AD86B3B90A}" type="slidenum">
              <a:rPr lang="en-US" smtClean="0"/>
              <a:t>76</a:t>
            </a:fld>
            <a:endParaRPr lang="en-US"/>
          </a:p>
        </p:txBody>
      </p:sp>
    </p:spTree>
    <p:extLst>
      <p:ext uri="{BB962C8B-B14F-4D97-AF65-F5344CB8AC3E}">
        <p14:creationId xmlns:p14="http://schemas.microsoft.com/office/powerpoint/2010/main" val="320067221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988">
              <a:defRPr sz="1400">
                <a:solidFill>
                  <a:schemeClr val="tx1"/>
                </a:solidFill>
                <a:latin typeface="Times New Roman" pitchFamily="18" charset="0"/>
              </a:defRPr>
            </a:lvl1pPr>
            <a:lvl2pPr marL="742950" indent="-285750" defTabSz="915988">
              <a:defRPr sz="1400">
                <a:solidFill>
                  <a:schemeClr val="tx1"/>
                </a:solidFill>
                <a:latin typeface="Times New Roman" pitchFamily="18" charset="0"/>
              </a:defRPr>
            </a:lvl2pPr>
            <a:lvl3pPr marL="1143000" indent="-228600" defTabSz="915988">
              <a:defRPr sz="1400">
                <a:solidFill>
                  <a:schemeClr val="tx1"/>
                </a:solidFill>
                <a:latin typeface="Times New Roman" pitchFamily="18" charset="0"/>
              </a:defRPr>
            </a:lvl3pPr>
            <a:lvl4pPr marL="1600200" indent="-228600" defTabSz="915988">
              <a:defRPr sz="1400">
                <a:solidFill>
                  <a:schemeClr val="tx1"/>
                </a:solidFill>
                <a:latin typeface="Times New Roman" pitchFamily="18" charset="0"/>
              </a:defRPr>
            </a:lvl4pPr>
            <a:lvl5pPr marL="2057400" indent="-228600" defTabSz="915988">
              <a:defRPr sz="1400">
                <a:solidFill>
                  <a:schemeClr val="tx1"/>
                </a:solidFill>
                <a:latin typeface="Times New Roman" pitchFamily="18" charset="0"/>
              </a:defRPr>
            </a:lvl5pPr>
            <a:lvl6pPr marL="2514600" indent="-228600" algn="r" defTabSz="915988" eaLnBrk="0" fontAlgn="base" hangingPunct="0">
              <a:spcBef>
                <a:spcPct val="0"/>
              </a:spcBef>
              <a:spcAft>
                <a:spcPct val="0"/>
              </a:spcAft>
              <a:defRPr sz="1400">
                <a:solidFill>
                  <a:schemeClr val="tx1"/>
                </a:solidFill>
                <a:latin typeface="Times New Roman" pitchFamily="18" charset="0"/>
              </a:defRPr>
            </a:lvl6pPr>
            <a:lvl7pPr marL="2971800" indent="-228600" algn="r" defTabSz="915988" eaLnBrk="0" fontAlgn="base" hangingPunct="0">
              <a:spcBef>
                <a:spcPct val="0"/>
              </a:spcBef>
              <a:spcAft>
                <a:spcPct val="0"/>
              </a:spcAft>
              <a:defRPr sz="1400">
                <a:solidFill>
                  <a:schemeClr val="tx1"/>
                </a:solidFill>
                <a:latin typeface="Times New Roman" pitchFamily="18" charset="0"/>
              </a:defRPr>
            </a:lvl7pPr>
            <a:lvl8pPr marL="3429000" indent="-228600" algn="r" defTabSz="915988" eaLnBrk="0" fontAlgn="base" hangingPunct="0">
              <a:spcBef>
                <a:spcPct val="0"/>
              </a:spcBef>
              <a:spcAft>
                <a:spcPct val="0"/>
              </a:spcAft>
              <a:defRPr sz="1400">
                <a:solidFill>
                  <a:schemeClr val="tx1"/>
                </a:solidFill>
                <a:latin typeface="Times New Roman" pitchFamily="18" charset="0"/>
              </a:defRPr>
            </a:lvl8pPr>
            <a:lvl9pPr marL="3886200" indent="-228600" algn="r" defTabSz="915988" eaLnBrk="0" fontAlgn="base" hangingPunct="0">
              <a:spcBef>
                <a:spcPct val="0"/>
              </a:spcBef>
              <a:spcAft>
                <a:spcPct val="0"/>
              </a:spcAft>
              <a:defRPr sz="1400">
                <a:solidFill>
                  <a:schemeClr val="tx1"/>
                </a:solidFill>
                <a:latin typeface="Times New Roman" pitchFamily="18" charset="0"/>
              </a:defRPr>
            </a:lvl9pPr>
          </a:lstStyle>
          <a:p>
            <a:fld id="{E03B795B-56A0-4DBE-9E41-5262BD489626}" type="slidenum">
              <a:rPr lang="en-US" altLang="en-US" sz="1200"/>
              <a:pPr/>
              <a:t>77</a:t>
            </a:fld>
            <a:endParaRPr lang="en-US" altLang="en-US" sz="1200"/>
          </a:p>
        </p:txBody>
      </p:sp>
      <p:sp>
        <p:nvSpPr>
          <p:cNvPr id="78851" name="Rectangle 2"/>
          <p:cNvSpPr>
            <a:spLocks noGrp="1" noRot="1" noChangeAspect="1" noChangeArrowheads="1" noTextEdit="1"/>
          </p:cNvSpPr>
          <p:nvPr>
            <p:ph type="sldImg"/>
          </p:nvPr>
        </p:nvSpPr>
        <p:spPr>
          <a:xfrm>
            <a:off x="371475" y="688975"/>
            <a:ext cx="6116638" cy="3441700"/>
          </a:xfrm>
          <a:ln/>
        </p:spPr>
      </p:sp>
      <p:sp>
        <p:nvSpPr>
          <p:cNvPr id="788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416520209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988">
              <a:defRPr sz="1400">
                <a:solidFill>
                  <a:schemeClr val="tx1"/>
                </a:solidFill>
                <a:latin typeface="Times New Roman" pitchFamily="18" charset="0"/>
              </a:defRPr>
            </a:lvl1pPr>
            <a:lvl2pPr marL="742950" indent="-285750" defTabSz="915988">
              <a:defRPr sz="1400">
                <a:solidFill>
                  <a:schemeClr val="tx1"/>
                </a:solidFill>
                <a:latin typeface="Times New Roman" pitchFamily="18" charset="0"/>
              </a:defRPr>
            </a:lvl2pPr>
            <a:lvl3pPr marL="1143000" indent="-228600" defTabSz="915988">
              <a:defRPr sz="1400">
                <a:solidFill>
                  <a:schemeClr val="tx1"/>
                </a:solidFill>
                <a:latin typeface="Times New Roman" pitchFamily="18" charset="0"/>
              </a:defRPr>
            </a:lvl3pPr>
            <a:lvl4pPr marL="1600200" indent="-228600" defTabSz="915988">
              <a:defRPr sz="1400">
                <a:solidFill>
                  <a:schemeClr val="tx1"/>
                </a:solidFill>
                <a:latin typeface="Times New Roman" pitchFamily="18" charset="0"/>
              </a:defRPr>
            </a:lvl4pPr>
            <a:lvl5pPr marL="2057400" indent="-228600" defTabSz="915988">
              <a:defRPr sz="1400">
                <a:solidFill>
                  <a:schemeClr val="tx1"/>
                </a:solidFill>
                <a:latin typeface="Times New Roman" pitchFamily="18" charset="0"/>
              </a:defRPr>
            </a:lvl5pPr>
            <a:lvl6pPr marL="2514600" indent="-228600" algn="r" defTabSz="915988" eaLnBrk="0" fontAlgn="base" hangingPunct="0">
              <a:spcBef>
                <a:spcPct val="0"/>
              </a:spcBef>
              <a:spcAft>
                <a:spcPct val="0"/>
              </a:spcAft>
              <a:defRPr sz="1400">
                <a:solidFill>
                  <a:schemeClr val="tx1"/>
                </a:solidFill>
                <a:latin typeface="Times New Roman" pitchFamily="18" charset="0"/>
              </a:defRPr>
            </a:lvl6pPr>
            <a:lvl7pPr marL="2971800" indent="-228600" algn="r" defTabSz="915988" eaLnBrk="0" fontAlgn="base" hangingPunct="0">
              <a:spcBef>
                <a:spcPct val="0"/>
              </a:spcBef>
              <a:spcAft>
                <a:spcPct val="0"/>
              </a:spcAft>
              <a:defRPr sz="1400">
                <a:solidFill>
                  <a:schemeClr val="tx1"/>
                </a:solidFill>
                <a:latin typeface="Times New Roman" pitchFamily="18" charset="0"/>
              </a:defRPr>
            </a:lvl7pPr>
            <a:lvl8pPr marL="3429000" indent="-228600" algn="r" defTabSz="915988" eaLnBrk="0" fontAlgn="base" hangingPunct="0">
              <a:spcBef>
                <a:spcPct val="0"/>
              </a:spcBef>
              <a:spcAft>
                <a:spcPct val="0"/>
              </a:spcAft>
              <a:defRPr sz="1400">
                <a:solidFill>
                  <a:schemeClr val="tx1"/>
                </a:solidFill>
                <a:latin typeface="Times New Roman" pitchFamily="18" charset="0"/>
              </a:defRPr>
            </a:lvl8pPr>
            <a:lvl9pPr marL="3886200" indent="-228600" algn="r" defTabSz="915988" eaLnBrk="0" fontAlgn="base" hangingPunct="0">
              <a:spcBef>
                <a:spcPct val="0"/>
              </a:spcBef>
              <a:spcAft>
                <a:spcPct val="0"/>
              </a:spcAft>
              <a:defRPr sz="1400">
                <a:solidFill>
                  <a:schemeClr val="tx1"/>
                </a:solidFill>
                <a:latin typeface="Times New Roman" pitchFamily="18" charset="0"/>
              </a:defRPr>
            </a:lvl9pPr>
          </a:lstStyle>
          <a:p>
            <a:fld id="{2D2A821B-1801-4946-9ECE-1D1BF5D68F3D}" type="slidenum">
              <a:rPr lang="en-US" altLang="en-US" sz="1200"/>
              <a:pPr/>
              <a:t>78</a:t>
            </a:fld>
            <a:endParaRPr lang="en-US" altLang="en-US" sz="1200"/>
          </a:p>
        </p:txBody>
      </p:sp>
      <p:sp>
        <p:nvSpPr>
          <p:cNvPr id="79875" name="Rectangle 2"/>
          <p:cNvSpPr>
            <a:spLocks noGrp="1" noRot="1" noChangeAspect="1" noChangeArrowheads="1" noTextEdit="1"/>
          </p:cNvSpPr>
          <p:nvPr>
            <p:ph type="sldImg"/>
          </p:nvPr>
        </p:nvSpPr>
        <p:spPr>
          <a:xfrm>
            <a:off x="371475" y="688975"/>
            <a:ext cx="6116638" cy="3441700"/>
          </a:xfrm>
          <a:ln/>
        </p:spPr>
      </p:sp>
      <p:sp>
        <p:nvSpPr>
          <p:cNvPr id="798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B52A1B1-EC1A-4F8B-AA1F-25AD86B3B90A}" type="slidenum">
              <a:rPr lang="en-US" smtClean="0"/>
              <a:t>28</a:t>
            </a:fld>
            <a:endParaRPr lang="en-US"/>
          </a:p>
        </p:txBody>
      </p:sp>
    </p:spTree>
    <p:extLst>
      <p:ext uri="{BB962C8B-B14F-4D97-AF65-F5344CB8AC3E}">
        <p14:creationId xmlns:p14="http://schemas.microsoft.com/office/powerpoint/2010/main" val="18394299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B52A1B1-EC1A-4F8B-AA1F-25AD86B3B90A}" type="slidenum">
              <a:rPr lang="en-US" smtClean="0"/>
              <a:t>29</a:t>
            </a:fld>
            <a:endParaRPr lang="en-US"/>
          </a:p>
        </p:txBody>
      </p:sp>
    </p:spTree>
    <p:extLst>
      <p:ext uri="{BB962C8B-B14F-4D97-AF65-F5344CB8AC3E}">
        <p14:creationId xmlns:p14="http://schemas.microsoft.com/office/powerpoint/2010/main" val="8257950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B52A1B1-EC1A-4F8B-AA1F-25AD86B3B90A}" type="slidenum">
              <a:rPr lang="en-US" smtClean="0"/>
              <a:t>52</a:t>
            </a:fld>
            <a:endParaRPr lang="en-US"/>
          </a:p>
        </p:txBody>
      </p:sp>
    </p:spTree>
    <p:extLst>
      <p:ext uri="{BB962C8B-B14F-4D97-AF65-F5344CB8AC3E}">
        <p14:creationId xmlns:p14="http://schemas.microsoft.com/office/powerpoint/2010/main" val="28037968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1031"/>
          <p:cNvSpPr>
            <a:spLocks noGrp="1" noChangeArrowheads="1"/>
          </p:cNvSpPr>
          <p:nvPr>
            <p:ph type="sldNum" sz="quarter" idx="5"/>
          </p:nvPr>
        </p:nvSpPr>
        <p:spPr>
          <a:noFill/>
          <a:ln>
            <a:miter lim="800000"/>
            <a:headEnd/>
            <a:tailEnd/>
          </a:ln>
        </p:spPr>
        <p:txBody>
          <a:bodyPr/>
          <a:lstStyle/>
          <a:p>
            <a:fld id="{27010D0D-C0DE-4530-BD70-59AED63ECDD7}" type="slidenum">
              <a:rPr lang="en-US" altLang="en-US" smtClean="0"/>
              <a:pPr/>
              <a:t>55</a:t>
            </a:fld>
            <a:endParaRPr lang="en-US" altLang="en-US"/>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p:spPr>
        <p:txBody>
          <a:bodyPr/>
          <a:lstStyle/>
          <a:p>
            <a:endParaRPr lang="en-US" alt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1031"/>
          <p:cNvSpPr>
            <a:spLocks noGrp="1" noChangeArrowheads="1"/>
          </p:cNvSpPr>
          <p:nvPr>
            <p:ph type="sldNum" sz="quarter" idx="5"/>
          </p:nvPr>
        </p:nvSpPr>
        <p:spPr>
          <a:noFill/>
          <a:ln>
            <a:miter lim="800000"/>
            <a:headEnd/>
            <a:tailEnd/>
          </a:ln>
        </p:spPr>
        <p:txBody>
          <a:bodyPr/>
          <a:lstStyle/>
          <a:p>
            <a:fld id="{4E3A8507-4ECC-4500-87BF-A1CAD555334E}" type="slidenum">
              <a:rPr lang="en-US" altLang="en-US" smtClean="0"/>
              <a:pPr/>
              <a:t>56</a:t>
            </a:fld>
            <a:endParaRPr lang="en-US" altLang="en-US"/>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p:spPr>
        <p:txBody>
          <a:bodyPr/>
          <a:lstStyle/>
          <a:p>
            <a:endParaRPr lang="en-US" alt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1031"/>
          <p:cNvSpPr>
            <a:spLocks noGrp="1" noChangeArrowheads="1"/>
          </p:cNvSpPr>
          <p:nvPr>
            <p:ph type="sldNum" sz="quarter" idx="5"/>
          </p:nvPr>
        </p:nvSpPr>
        <p:spPr>
          <a:noFill/>
          <a:ln>
            <a:miter lim="800000"/>
            <a:headEnd/>
            <a:tailEnd/>
          </a:ln>
        </p:spPr>
        <p:txBody>
          <a:bodyPr/>
          <a:lstStyle/>
          <a:p>
            <a:fld id="{FEAD963F-1561-4D1D-BB2D-63272477735F}" type="slidenum">
              <a:rPr lang="en-US" altLang="en-US" smtClean="0"/>
              <a:pPr/>
              <a:t>57</a:t>
            </a:fld>
            <a:endParaRPr lang="en-US" altLang="en-US"/>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p:spPr>
        <p:txBody>
          <a:bodyPr/>
          <a:lstStyle/>
          <a:p>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p>
            <a:fld id="{5B2D6FCC-1C35-40FE-8D9F-49E63AD88C4F}" type="slidenum">
              <a:rPr lang="en-US" altLang="en-US" smtClean="0"/>
              <a:pPr/>
              <a:t>58</a:t>
            </a:fld>
            <a:endParaRPr lang="en-US" altLang="en-US"/>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p:spPr>
        <p:txBody>
          <a:bodyPr/>
          <a:lstStyle/>
          <a:p>
            <a:endParaRPr lang="en-US" alt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5/20/2022</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5/20/2022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5/20/2022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5/20/2022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5/20/2022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5/20/2022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5/20/2022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09600" y="381000"/>
            <a:ext cx="10972800" cy="609600"/>
          </a:xfrm>
        </p:spPr>
        <p:txBody>
          <a:bodyPr/>
          <a:lstStyle/>
          <a:p>
            <a:r>
              <a:rPr lang="en-US"/>
              <a:t>Click to edit Master title style</a:t>
            </a:r>
          </a:p>
        </p:txBody>
      </p:sp>
      <p:sp>
        <p:nvSpPr>
          <p:cNvPr id="3" name="Table Placeholder 2"/>
          <p:cNvSpPr>
            <a:spLocks noGrp="1"/>
          </p:cNvSpPr>
          <p:nvPr>
            <p:ph type="tbl" idx="1"/>
          </p:nvPr>
        </p:nvSpPr>
        <p:spPr>
          <a:xfrm>
            <a:off x="609600" y="1143000"/>
            <a:ext cx="10972800" cy="4953000"/>
          </a:xfrm>
        </p:spPr>
        <p:txBody>
          <a:bodyPr/>
          <a:lstStyle/>
          <a:p>
            <a:endParaRPr lang="en-US"/>
          </a:p>
        </p:txBody>
      </p:sp>
      <p:sp>
        <p:nvSpPr>
          <p:cNvPr id="4" name="Footer Placeholder 3"/>
          <p:cNvSpPr>
            <a:spLocks noGrp="1"/>
          </p:cNvSpPr>
          <p:nvPr>
            <p:ph type="ftr" sz="quarter" idx="10"/>
          </p:nvPr>
        </p:nvSpPr>
        <p:spPr>
          <a:xfrm>
            <a:off x="508000" y="6400800"/>
            <a:ext cx="3860800" cy="304800"/>
          </a:xfrm>
        </p:spPr>
        <p:txBody>
          <a:bodyPr/>
          <a:lstStyle>
            <a:lvl1pPr>
              <a:defRPr/>
            </a:lvl1pPr>
          </a:lstStyle>
          <a:p>
            <a:r>
              <a:rPr lang="en-US"/>
              <a:t>Foundations of Artificial Intelligence</a:t>
            </a:r>
            <a:endParaRPr lang="en-US" sz="1400" b="0">
              <a:solidFill>
                <a:schemeClr val="tx1"/>
              </a:solidFill>
            </a:endParaRPr>
          </a:p>
        </p:txBody>
      </p:sp>
      <p:sp>
        <p:nvSpPr>
          <p:cNvPr id="5" name="Slide Number Placeholder 4"/>
          <p:cNvSpPr>
            <a:spLocks noGrp="1"/>
          </p:cNvSpPr>
          <p:nvPr>
            <p:ph type="sldNum" sz="quarter" idx="11"/>
          </p:nvPr>
        </p:nvSpPr>
        <p:spPr>
          <a:xfrm>
            <a:off x="9144000" y="6400800"/>
            <a:ext cx="2540000" cy="304800"/>
          </a:xfrm>
        </p:spPr>
        <p:txBody>
          <a:bodyPr/>
          <a:lstStyle>
            <a:lvl1pPr>
              <a:defRPr/>
            </a:lvl1pPr>
          </a:lstStyle>
          <a:p>
            <a:fld id="{A13D9DA7-A5E6-4A3B-973A-2DF4AF62EA75}" type="slidenum">
              <a:rPr lang="en-US"/>
              <a:pPr/>
              <a:t>‹#›</a:t>
            </a:fld>
            <a:endParaRPr lang="en-US" sz="1400" b="0">
              <a:solidFill>
                <a:schemeClr val="tx1"/>
              </a:solidFill>
            </a:endParaRPr>
          </a:p>
        </p:txBody>
      </p:sp>
    </p:spTree>
    <p:extLst>
      <p:ext uri="{BB962C8B-B14F-4D97-AF65-F5344CB8AC3E}">
        <p14:creationId xmlns:p14="http://schemas.microsoft.com/office/powerpoint/2010/main" val="275550035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fourObj">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914400" y="304800"/>
            <a:ext cx="10363200" cy="762000"/>
          </a:xfrm>
        </p:spPr>
        <p:txBody>
          <a:bodyPr/>
          <a:lstStyle/>
          <a:p>
            <a:r>
              <a:rPr lang="en-US"/>
              <a:t>Click to edit Master title style</a:t>
            </a:r>
          </a:p>
        </p:txBody>
      </p:sp>
      <p:sp>
        <p:nvSpPr>
          <p:cNvPr id="3" name="Content Placeholder 2"/>
          <p:cNvSpPr>
            <a:spLocks noGrp="1"/>
          </p:cNvSpPr>
          <p:nvPr>
            <p:ph sz="quarter" idx="1"/>
          </p:nvPr>
        </p:nvSpPr>
        <p:spPr>
          <a:xfrm>
            <a:off x="914400" y="1295400"/>
            <a:ext cx="5080000" cy="2362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6197600" y="1295400"/>
            <a:ext cx="5080000" cy="2362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914400" y="3810000"/>
            <a:ext cx="5080000" cy="2362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6197600" y="3810000"/>
            <a:ext cx="5080000" cy="2362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6"/>
          <p:cNvSpPr>
            <a:spLocks noGrp="1"/>
          </p:cNvSpPr>
          <p:nvPr>
            <p:ph type="ftr" sz="quarter" idx="10"/>
          </p:nvPr>
        </p:nvSpPr>
        <p:spPr/>
        <p:txBody>
          <a:bodyPr/>
          <a:lstStyle>
            <a:lvl1pPr>
              <a:defRPr smtClean="0"/>
            </a:lvl1pPr>
          </a:lstStyle>
          <a:p>
            <a:pPr>
              <a:defRPr/>
            </a:pPr>
            <a:r>
              <a:rPr lang="en-US"/>
              <a:t>Intelligent Information Retrieval</a:t>
            </a:r>
            <a:endParaRPr lang="en-US" sz="1400"/>
          </a:p>
        </p:txBody>
      </p:sp>
      <p:sp>
        <p:nvSpPr>
          <p:cNvPr id="8" name="Slide Number Placeholder 7"/>
          <p:cNvSpPr>
            <a:spLocks noGrp="1"/>
          </p:cNvSpPr>
          <p:nvPr>
            <p:ph type="sldNum" sz="quarter" idx="11"/>
          </p:nvPr>
        </p:nvSpPr>
        <p:spPr/>
        <p:txBody>
          <a:bodyPr/>
          <a:lstStyle>
            <a:lvl1pPr>
              <a:defRPr smtClean="0"/>
            </a:lvl1pPr>
          </a:lstStyle>
          <a:p>
            <a:pPr>
              <a:defRPr/>
            </a:pPr>
            <a:fld id="{724A6509-FECE-4A89-9622-AF1008A390C3}" type="slidenum">
              <a:rPr lang="en-US"/>
              <a:pPr>
                <a:defRPr/>
              </a:pPr>
              <a:t>‹#›</a:t>
            </a:fld>
            <a:endParaRPr lang="en-US"/>
          </a:p>
        </p:txBody>
      </p:sp>
    </p:spTree>
    <p:extLst>
      <p:ext uri="{BB962C8B-B14F-4D97-AF65-F5344CB8AC3E}">
        <p14:creationId xmlns:p14="http://schemas.microsoft.com/office/powerpoint/2010/main" val="32214293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5/20/2022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5/20/2022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5/20/2022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5/20/2022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5/20/2022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5/20/2022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5/20/2022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2.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21">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5/20/2022</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 id="2147483669" r:id="rId18"/>
    <p:sldLayoutId id="2147483670" r:id="rId19"/>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13.em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Layout" Target="../slideLayouts/slideLayout2.xml"/><Relationship Id="rId1" Type="http://schemas.openxmlformats.org/officeDocument/2006/relationships/vmlDrawing" Target="../drawings/vmlDrawing5.vml"/><Relationship Id="rId5" Type="http://schemas.openxmlformats.org/officeDocument/2006/relationships/image" Target="../media/image15.png"/><Relationship Id="rId4" Type="http://schemas.openxmlformats.org/officeDocument/2006/relationships/image" Target="../media/image14.wmf"/></Relationships>
</file>

<file path=ppt/slides/_rels/slide26.xml.rels><?xml version="1.0" encoding="UTF-8" standalone="yes"?>
<Relationships xmlns="http://schemas.openxmlformats.org/package/2006/relationships"><Relationship Id="rId8" Type="http://schemas.openxmlformats.org/officeDocument/2006/relationships/image" Target="../media/image17.wmf"/><Relationship Id="rId3" Type="http://schemas.openxmlformats.org/officeDocument/2006/relationships/oleObject" Target="../embeddings/oleObject15.bin"/><Relationship Id="rId7" Type="http://schemas.openxmlformats.org/officeDocument/2006/relationships/oleObject" Target="../embeddings/oleObject16.bin"/><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image" Target="../media/image14.wmf"/><Relationship Id="rId5" Type="http://schemas.openxmlformats.org/officeDocument/2006/relationships/oleObject" Target="../embeddings/oleObject14.bin"/><Relationship Id="rId4" Type="http://schemas.openxmlformats.org/officeDocument/2006/relationships/image" Target="../media/image16.wmf"/></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mlDrawing" Target="../drawings/vmlDrawing7.vml"/><Relationship Id="rId5" Type="http://schemas.openxmlformats.org/officeDocument/2006/relationships/image" Target="../media/image18.wmf"/><Relationship Id="rId4" Type="http://schemas.openxmlformats.org/officeDocument/2006/relationships/oleObject" Target="../embeddings/oleObject17.bin"/></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5.wmf"/><Relationship Id="rId3" Type="http://schemas.openxmlformats.org/officeDocument/2006/relationships/oleObject" Target="../embeddings/oleObject1.bin"/><Relationship Id="rId7"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4.wmf"/><Relationship Id="rId5" Type="http://schemas.openxmlformats.org/officeDocument/2006/relationships/oleObject" Target="../embeddings/oleObject2.bin"/><Relationship Id="rId4" Type="http://schemas.openxmlformats.org/officeDocument/2006/relationships/image" Target="../media/image3.wmf"/></Relationships>
</file>

<file path=ppt/slides/_rels/slide30.xml.rels><?xml version="1.0" encoding="UTF-8" standalone="yes"?>
<Relationships xmlns="http://schemas.openxmlformats.org/package/2006/relationships"><Relationship Id="rId3" Type="http://schemas.openxmlformats.org/officeDocument/2006/relationships/oleObject" Target="../embeddings/oleObject18.bin"/><Relationship Id="rId2" Type="http://schemas.openxmlformats.org/officeDocument/2006/relationships/slideLayout" Target="../slideLayouts/slideLayout2.xml"/><Relationship Id="rId1" Type="http://schemas.openxmlformats.org/officeDocument/2006/relationships/vmlDrawing" Target="../drawings/vmlDrawing8.vml"/><Relationship Id="rId4" Type="http://schemas.openxmlformats.org/officeDocument/2006/relationships/image" Target="../media/image19.wmf"/></Relationships>
</file>

<file path=ppt/slides/_rels/slide31.xml.rels><?xml version="1.0" encoding="UTF-8" standalone="yes"?>
<Relationships xmlns="http://schemas.openxmlformats.org/package/2006/relationships"><Relationship Id="rId8" Type="http://schemas.openxmlformats.org/officeDocument/2006/relationships/image" Target="../media/image21.wmf"/><Relationship Id="rId3" Type="http://schemas.openxmlformats.org/officeDocument/2006/relationships/oleObject" Target="../embeddings/oleObject19.bin"/><Relationship Id="rId7" Type="http://schemas.openxmlformats.org/officeDocument/2006/relationships/oleObject" Target="../embeddings/oleObject21.bin"/><Relationship Id="rId2" Type="http://schemas.openxmlformats.org/officeDocument/2006/relationships/slideLayout" Target="../slideLayouts/slideLayout2.xml"/><Relationship Id="rId1" Type="http://schemas.openxmlformats.org/officeDocument/2006/relationships/vmlDrawing" Target="../drawings/vmlDrawing9.vml"/><Relationship Id="rId6" Type="http://schemas.openxmlformats.org/officeDocument/2006/relationships/image" Target="../media/image20.wmf"/><Relationship Id="rId5" Type="http://schemas.openxmlformats.org/officeDocument/2006/relationships/oleObject" Target="../embeddings/oleObject20.bin"/><Relationship Id="rId10" Type="http://schemas.openxmlformats.org/officeDocument/2006/relationships/image" Target="../media/image22.wmf"/><Relationship Id="rId4" Type="http://schemas.openxmlformats.org/officeDocument/2006/relationships/image" Target="../media/image14.wmf"/><Relationship Id="rId9" Type="http://schemas.openxmlformats.org/officeDocument/2006/relationships/oleObject" Target="../embeddings/oleObject22.bin"/></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8" Type="http://schemas.openxmlformats.org/officeDocument/2006/relationships/image" Target="../media/image25.wmf"/><Relationship Id="rId13" Type="http://schemas.openxmlformats.org/officeDocument/2006/relationships/oleObject" Target="../embeddings/oleObject28.bin"/><Relationship Id="rId3" Type="http://schemas.openxmlformats.org/officeDocument/2006/relationships/oleObject" Target="../embeddings/oleObject23.bin"/><Relationship Id="rId7" Type="http://schemas.openxmlformats.org/officeDocument/2006/relationships/oleObject" Target="../embeddings/oleObject25.bin"/><Relationship Id="rId12" Type="http://schemas.openxmlformats.org/officeDocument/2006/relationships/image" Target="../media/image27.wmf"/><Relationship Id="rId2" Type="http://schemas.openxmlformats.org/officeDocument/2006/relationships/slideLayout" Target="../slideLayouts/slideLayout2.xml"/><Relationship Id="rId1" Type="http://schemas.openxmlformats.org/officeDocument/2006/relationships/vmlDrawing" Target="../drawings/vmlDrawing10.vml"/><Relationship Id="rId6" Type="http://schemas.openxmlformats.org/officeDocument/2006/relationships/image" Target="../media/image24.wmf"/><Relationship Id="rId11" Type="http://schemas.openxmlformats.org/officeDocument/2006/relationships/oleObject" Target="../embeddings/oleObject27.bin"/><Relationship Id="rId5" Type="http://schemas.openxmlformats.org/officeDocument/2006/relationships/oleObject" Target="../embeddings/oleObject24.bin"/><Relationship Id="rId10" Type="http://schemas.openxmlformats.org/officeDocument/2006/relationships/image" Target="../media/image26.wmf"/><Relationship Id="rId4" Type="http://schemas.openxmlformats.org/officeDocument/2006/relationships/image" Target="../media/image23.wmf"/><Relationship Id="rId9" Type="http://schemas.openxmlformats.org/officeDocument/2006/relationships/oleObject" Target="../embeddings/oleObject26.bin"/><Relationship Id="rId14" Type="http://schemas.openxmlformats.org/officeDocument/2006/relationships/image" Target="../media/image28.wmf"/></Relationships>
</file>

<file path=ppt/slides/_rels/slide34.xml.rels><?xml version="1.0" encoding="UTF-8" standalone="yes"?>
<Relationships xmlns="http://schemas.openxmlformats.org/package/2006/relationships"><Relationship Id="rId8" Type="http://schemas.openxmlformats.org/officeDocument/2006/relationships/image" Target="../media/image31.wmf"/><Relationship Id="rId3" Type="http://schemas.openxmlformats.org/officeDocument/2006/relationships/oleObject" Target="../embeddings/oleObject29.bin"/><Relationship Id="rId7" Type="http://schemas.openxmlformats.org/officeDocument/2006/relationships/oleObject" Target="../embeddings/oleObject31.bin"/><Relationship Id="rId2" Type="http://schemas.openxmlformats.org/officeDocument/2006/relationships/slideLayout" Target="../slideLayouts/slideLayout2.xml"/><Relationship Id="rId1" Type="http://schemas.openxmlformats.org/officeDocument/2006/relationships/vmlDrawing" Target="../drawings/vmlDrawing11.vml"/><Relationship Id="rId6" Type="http://schemas.openxmlformats.org/officeDocument/2006/relationships/image" Target="../media/image30.wmf"/><Relationship Id="rId5" Type="http://schemas.openxmlformats.org/officeDocument/2006/relationships/oleObject" Target="../embeddings/oleObject30.bin"/><Relationship Id="rId10" Type="http://schemas.openxmlformats.org/officeDocument/2006/relationships/image" Target="../media/image32.wmf"/><Relationship Id="rId4" Type="http://schemas.openxmlformats.org/officeDocument/2006/relationships/image" Target="../media/image29.wmf"/><Relationship Id="rId9" Type="http://schemas.openxmlformats.org/officeDocument/2006/relationships/oleObject" Target="../embeddings/oleObject32.bin"/></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8" Type="http://schemas.openxmlformats.org/officeDocument/2006/relationships/image" Target="../media/image7.wmf"/><Relationship Id="rId13" Type="http://schemas.openxmlformats.org/officeDocument/2006/relationships/oleObject" Target="../embeddings/oleObject9.bin"/><Relationship Id="rId3" Type="http://schemas.openxmlformats.org/officeDocument/2006/relationships/oleObject" Target="../embeddings/oleObject4.bin"/><Relationship Id="rId7" Type="http://schemas.openxmlformats.org/officeDocument/2006/relationships/oleObject" Target="../embeddings/oleObject6.bin"/><Relationship Id="rId12" Type="http://schemas.openxmlformats.org/officeDocument/2006/relationships/image" Target="../media/image9.wmf"/><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6.wmf"/><Relationship Id="rId11" Type="http://schemas.openxmlformats.org/officeDocument/2006/relationships/oleObject" Target="../embeddings/oleObject8.bin"/><Relationship Id="rId5" Type="http://schemas.openxmlformats.org/officeDocument/2006/relationships/oleObject" Target="../embeddings/oleObject5.bin"/><Relationship Id="rId10" Type="http://schemas.openxmlformats.org/officeDocument/2006/relationships/image" Target="../media/image8.wmf"/><Relationship Id="rId4" Type="http://schemas.openxmlformats.org/officeDocument/2006/relationships/image" Target="../media/image4.wmf"/><Relationship Id="rId9" Type="http://schemas.openxmlformats.org/officeDocument/2006/relationships/oleObject" Target="../embeddings/oleObject7.bin"/><Relationship Id="rId14" Type="http://schemas.openxmlformats.org/officeDocument/2006/relationships/image" Target="../media/image10.wmf"/></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10.wmf"/><Relationship Id="rId3" Type="http://schemas.openxmlformats.org/officeDocument/2006/relationships/oleObject" Target="../embeddings/oleObject10.bin"/><Relationship Id="rId7" Type="http://schemas.openxmlformats.org/officeDocument/2006/relationships/oleObject" Target="../embeddings/oleObject12.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7.wmf"/><Relationship Id="rId5" Type="http://schemas.openxmlformats.org/officeDocument/2006/relationships/oleObject" Target="../embeddings/oleObject11.bin"/><Relationship Id="rId4" Type="http://schemas.openxmlformats.org/officeDocument/2006/relationships/image" Target="../media/image11.wmf"/></Relationships>
</file>

<file path=ppt/slides/_rels/slide60.xml.rels><?xml version="1.0" encoding="UTF-8" standalone="yes"?>
<Relationships xmlns="http://schemas.openxmlformats.org/package/2006/relationships"><Relationship Id="rId8" Type="http://schemas.openxmlformats.org/officeDocument/2006/relationships/oleObject" Target="../embeddings/oleObject35.bin"/><Relationship Id="rId3" Type="http://schemas.openxmlformats.org/officeDocument/2006/relationships/notesSlide" Target="../notesSlides/notesSlide11.xml"/><Relationship Id="rId7" Type="http://schemas.openxmlformats.org/officeDocument/2006/relationships/image" Target="../media/image35.wmf"/><Relationship Id="rId2" Type="http://schemas.openxmlformats.org/officeDocument/2006/relationships/slideLayout" Target="../slideLayouts/slideLayout2.xml"/><Relationship Id="rId1" Type="http://schemas.openxmlformats.org/officeDocument/2006/relationships/vmlDrawing" Target="../drawings/vmlDrawing12.vml"/><Relationship Id="rId6" Type="http://schemas.openxmlformats.org/officeDocument/2006/relationships/oleObject" Target="../embeddings/oleObject34.bin"/><Relationship Id="rId5" Type="http://schemas.openxmlformats.org/officeDocument/2006/relationships/image" Target="../media/image34.wmf"/><Relationship Id="rId4" Type="http://schemas.openxmlformats.org/officeDocument/2006/relationships/oleObject" Target="../embeddings/oleObject33.bin"/><Relationship Id="rId9" Type="http://schemas.openxmlformats.org/officeDocument/2006/relationships/image" Target="../media/image36.wmf"/></Relationships>
</file>

<file path=ppt/slides/_rels/slide61.xml.rels><?xml version="1.0" encoding="UTF-8" standalone="yes"?>
<Relationships xmlns="http://schemas.openxmlformats.org/package/2006/relationships"><Relationship Id="rId8" Type="http://schemas.openxmlformats.org/officeDocument/2006/relationships/oleObject" Target="../embeddings/oleObject38.bin"/><Relationship Id="rId3" Type="http://schemas.openxmlformats.org/officeDocument/2006/relationships/notesSlide" Target="../notesSlides/notesSlide12.xml"/><Relationship Id="rId7" Type="http://schemas.openxmlformats.org/officeDocument/2006/relationships/image" Target="../media/image38.wmf"/><Relationship Id="rId2" Type="http://schemas.openxmlformats.org/officeDocument/2006/relationships/slideLayout" Target="../slideLayouts/slideLayout2.xml"/><Relationship Id="rId1" Type="http://schemas.openxmlformats.org/officeDocument/2006/relationships/vmlDrawing" Target="../drawings/vmlDrawing13.vml"/><Relationship Id="rId6" Type="http://schemas.openxmlformats.org/officeDocument/2006/relationships/oleObject" Target="../embeddings/oleObject37.bin"/><Relationship Id="rId11" Type="http://schemas.openxmlformats.org/officeDocument/2006/relationships/image" Target="../media/image40.wmf"/><Relationship Id="rId5" Type="http://schemas.openxmlformats.org/officeDocument/2006/relationships/image" Target="../media/image37.wmf"/><Relationship Id="rId10" Type="http://schemas.openxmlformats.org/officeDocument/2006/relationships/oleObject" Target="../embeddings/oleObject39.bin"/><Relationship Id="rId4" Type="http://schemas.openxmlformats.org/officeDocument/2006/relationships/oleObject" Target="../embeddings/oleObject36.bin"/><Relationship Id="rId9" Type="http://schemas.openxmlformats.org/officeDocument/2006/relationships/image" Target="../media/image39.wmf"/></Relationships>
</file>

<file path=ppt/slides/_rels/slide62.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vmlDrawing" Target="../drawings/vmlDrawing14.vml"/><Relationship Id="rId5" Type="http://schemas.openxmlformats.org/officeDocument/2006/relationships/image" Target="../media/image41.wmf"/><Relationship Id="rId4" Type="http://schemas.openxmlformats.org/officeDocument/2006/relationships/oleObject" Target="../embeddings/oleObject40.bin"/></Relationships>
</file>

<file path=ppt/slides/_rels/slide63.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vmlDrawing" Target="../drawings/vmlDrawing15.vml"/><Relationship Id="rId5" Type="http://schemas.openxmlformats.org/officeDocument/2006/relationships/image" Target="../media/image42.wmf"/><Relationship Id="rId4" Type="http://schemas.openxmlformats.org/officeDocument/2006/relationships/oleObject" Target="../embeddings/oleObject41.bin"/></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8" Type="http://schemas.openxmlformats.org/officeDocument/2006/relationships/oleObject" Target="../embeddings/oleObject44.bin"/><Relationship Id="rId3" Type="http://schemas.openxmlformats.org/officeDocument/2006/relationships/notesSlide" Target="../notesSlides/notesSlide18.xml"/><Relationship Id="rId7" Type="http://schemas.openxmlformats.org/officeDocument/2006/relationships/image" Target="../media/image44.wmf"/><Relationship Id="rId2" Type="http://schemas.openxmlformats.org/officeDocument/2006/relationships/slideLayout" Target="../slideLayouts/slideLayout2.xml"/><Relationship Id="rId1" Type="http://schemas.openxmlformats.org/officeDocument/2006/relationships/vmlDrawing" Target="../drawings/vmlDrawing16.vml"/><Relationship Id="rId6" Type="http://schemas.openxmlformats.org/officeDocument/2006/relationships/oleObject" Target="../embeddings/oleObject43.bin"/><Relationship Id="rId5" Type="http://schemas.openxmlformats.org/officeDocument/2006/relationships/image" Target="../media/image43.wmf"/><Relationship Id="rId4" Type="http://schemas.openxmlformats.org/officeDocument/2006/relationships/oleObject" Target="../embeddings/oleObject42.bin"/><Relationship Id="rId9" Type="http://schemas.openxmlformats.org/officeDocument/2006/relationships/image" Target="../media/image45.wmf"/></Relationships>
</file>

<file path=ppt/slides/_rels/slide68.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vmlDrawing" Target="../drawings/vmlDrawing17.vml"/><Relationship Id="rId5" Type="http://schemas.openxmlformats.org/officeDocument/2006/relationships/image" Target="../media/image46.wmf"/><Relationship Id="rId4" Type="http://schemas.openxmlformats.org/officeDocument/2006/relationships/oleObject" Target="../embeddings/oleObject45.bin"/></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3" Type="http://schemas.openxmlformats.org/officeDocument/2006/relationships/oleObject" Target="../embeddings/oleObject46.bin"/><Relationship Id="rId2" Type="http://schemas.openxmlformats.org/officeDocument/2006/relationships/slideLayout" Target="../slideLayouts/slideLayout6.xml"/><Relationship Id="rId1" Type="http://schemas.openxmlformats.org/officeDocument/2006/relationships/vmlDrawing" Target="../drawings/vmlDrawing18.vml"/><Relationship Id="rId4" Type="http://schemas.openxmlformats.org/officeDocument/2006/relationships/image" Target="../media/image47.emf"/></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75.xml.rels><?xml version="1.0" encoding="UTF-8" standalone="yes"?>
<Relationships xmlns="http://schemas.openxmlformats.org/package/2006/relationships"><Relationship Id="rId3" Type="http://schemas.openxmlformats.org/officeDocument/2006/relationships/image" Target="../media/image48.png"/><Relationship Id="rId2" Type="http://schemas.openxmlformats.org/officeDocument/2006/relationships/notesSlide" Target="../notesSlides/notesSlide23.xml"/><Relationship Id="rId1" Type="http://schemas.openxmlformats.org/officeDocument/2006/relationships/slideLayout" Target="../slideLayouts/slideLayout6.xml"/><Relationship Id="rId4" Type="http://schemas.openxmlformats.org/officeDocument/2006/relationships/image" Target="../media/image49.png"/></Relationships>
</file>

<file path=ppt/slides/_rels/slide76.xml.rels><?xml version="1.0" encoding="UTF-8" standalone="yes"?>
<Relationships xmlns="http://schemas.openxmlformats.org/package/2006/relationships"><Relationship Id="rId8" Type="http://schemas.openxmlformats.org/officeDocument/2006/relationships/oleObject" Target="../embeddings/oleObject49.bin"/><Relationship Id="rId3" Type="http://schemas.openxmlformats.org/officeDocument/2006/relationships/notesSlide" Target="../notesSlides/notesSlide24.xml"/><Relationship Id="rId7" Type="http://schemas.openxmlformats.org/officeDocument/2006/relationships/image" Target="../media/image49.emf"/><Relationship Id="rId2" Type="http://schemas.openxmlformats.org/officeDocument/2006/relationships/slideLayout" Target="../slideLayouts/slideLayout2.xml"/><Relationship Id="rId1" Type="http://schemas.openxmlformats.org/officeDocument/2006/relationships/vmlDrawing" Target="../drawings/vmlDrawing19.vml"/><Relationship Id="rId6" Type="http://schemas.openxmlformats.org/officeDocument/2006/relationships/oleObject" Target="../embeddings/oleObject48.bin"/><Relationship Id="rId5" Type="http://schemas.openxmlformats.org/officeDocument/2006/relationships/image" Target="../media/image48.emf"/><Relationship Id="rId10" Type="http://schemas.openxmlformats.org/officeDocument/2006/relationships/oleObject" Target="../embeddings/oleObject50.bin"/><Relationship Id="rId4" Type="http://schemas.openxmlformats.org/officeDocument/2006/relationships/oleObject" Target="../embeddings/oleObject47.bin"/><Relationship Id="rId9" Type="http://schemas.openxmlformats.org/officeDocument/2006/relationships/image" Target="../media/image50.wmf"/></Relationships>
</file>

<file path=ppt/slides/_rels/slide77.xml.rels><?xml version="1.0" encoding="UTF-8" standalone="yes"?>
<Relationships xmlns="http://schemas.openxmlformats.org/package/2006/relationships"><Relationship Id="rId8" Type="http://schemas.openxmlformats.org/officeDocument/2006/relationships/oleObject" Target="../embeddings/oleObject47.bin"/><Relationship Id="rId3" Type="http://schemas.openxmlformats.org/officeDocument/2006/relationships/notesSlide" Target="../notesSlides/notesSlide25.xml"/><Relationship Id="rId7" Type="http://schemas.openxmlformats.org/officeDocument/2006/relationships/image" Target="../media/image51.emf"/><Relationship Id="rId2" Type="http://schemas.openxmlformats.org/officeDocument/2006/relationships/slideLayout" Target="../slideLayouts/slideLayout19.xml"/><Relationship Id="rId1" Type="http://schemas.openxmlformats.org/officeDocument/2006/relationships/vmlDrawing" Target="../drawings/vmlDrawing20.vml"/><Relationship Id="rId6" Type="http://schemas.openxmlformats.org/officeDocument/2006/relationships/oleObject" Target="../embeddings/oleObject52.bin"/><Relationship Id="rId5" Type="http://schemas.openxmlformats.org/officeDocument/2006/relationships/image" Target="../media/image47.emf"/><Relationship Id="rId4" Type="http://schemas.openxmlformats.org/officeDocument/2006/relationships/oleObject" Target="../embeddings/oleObject51.bin"/><Relationship Id="rId9" Type="http://schemas.openxmlformats.org/officeDocument/2006/relationships/image" Target="../media/image48.emf"/></Relationships>
</file>

<file path=ppt/slides/_rels/slide78.xml.rels><?xml version="1.0" encoding="UTF-8" standalone="yes"?>
<Relationships xmlns="http://schemas.openxmlformats.org/package/2006/relationships"><Relationship Id="rId3" Type="http://schemas.openxmlformats.org/officeDocument/2006/relationships/notesSlide" Target="../notesSlides/notesSlide26.xml"/><Relationship Id="rId7" Type="http://schemas.openxmlformats.org/officeDocument/2006/relationships/image" Target="../media/image50.wmf"/><Relationship Id="rId2" Type="http://schemas.openxmlformats.org/officeDocument/2006/relationships/slideLayout" Target="../slideLayouts/slideLayout19.xml"/><Relationship Id="rId1" Type="http://schemas.openxmlformats.org/officeDocument/2006/relationships/vmlDrawing" Target="../drawings/vmlDrawing21.vml"/><Relationship Id="rId6" Type="http://schemas.openxmlformats.org/officeDocument/2006/relationships/oleObject" Target="../embeddings/oleObject54.bin"/><Relationship Id="rId5" Type="http://schemas.openxmlformats.org/officeDocument/2006/relationships/image" Target="../media/image51.emf"/><Relationship Id="rId4" Type="http://schemas.openxmlformats.org/officeDocument/2006/relationships/oleObject" Target="../embeddings/oleObject53.bin"/></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Reasoning with Uncertainty</a:t>
            </a:r>
            <a:br>
              <a:rPr lang="en-US" dirty="0"/>
            </a:br>
            <a:r>
              <a:rPr lang="en-US" dirty="0"/>
              <a:t> </a:t>
            </a:r>
            <a:br>
              <a:rPr lang="en-US" dirty="0"/>
            </a:br>
            <a:r>
              <a:rPr lang="en-US" sz="4000" dirty="0"/>
              <a:t>CSC 480 Artificial Intelligence I</a:t>
            </a:r>
            <a:endParaRPr lang="en-US" dirty="0"/>
          </a:p>
        </p:txBody>
      </p:sp>
      <p:sp>
        <p:nvSpPr>
          <p:cNvPr id="3" name="Subtitle 2"/>
          <p:cNvSpPr>
            <a:spLocks noGrp="1"/>
          </p:cNvSpPr>
          <p:nvPr>
            <p:ph type="subTitle" idx="1"/>
          </p:nvPr>
        </p:nvSpPr>
        <p:spPr>
          <a:xfrm>
            <a:off x="1876424" y="3812146"/>
            <a:ext cx="8791575" cy="1445654"/>
          </a:xfrm>
        </p:spPr>
        <p:txBody>
          <a:bodyPr>
            <a:normAutofit/>
          </a:bodyPr>
          <a:lstStyle/>
          <a:p>
            <a:r>
              <a:rPr lang="en-US" sz="3200" b="1" dirty="0"/>
              <a:t>Bamshad Mobasher</a:t>
            </a:r>
          </a:p>
        </p:txBody>
      </p:sp>
    </p:spTree>
    <p:extLst>
      <p:ext uri="{BB962C8B-B14F-4D97-AF65-F5344CB8AC3E}">
        <p14:creationId xmlns:p14="http://schemas.microsoft.com/office/powerpoint/2010/main" val="23810864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226" name="Rectangle 2"/>
          <p:cNvSpPr>
            <a:spLocks noGrp="1" noChangeArrowheads="1"/>
          </p:cNvSpPr>
          <p:nvPr>
            <p:ph type="title"/>
          </p:nvPr>
        </p:nvSpPr>
        <p:spPr>
          <a:xfrm>
            <a:off x="0" y="0"/>
            <a:ext cx="12192000" cy="1172308"/>
          </a:xfrm>
        </p:spPr>
        <p:txBody>
          <a:bodyPr>
            <a:normAutofit/>
          </a:bodyPr>
          <a:lstStyle/>
          <a:p>
            <a:pPr algn="ctr"/>
            <a:br>
              <a:rPr lang="en-US" altLang="en-US" sz="2800" dirty="0"/>
            </a:br>
            <a:r>
              <a:rPr lang="en-US" altLang="en-US" sz="2800" dirty="0"/>
              <a:t>A (very brief) History of Probability in AI</a:t>
            </a:r>
          </a:p>
        </p:txBody>
      </p:sp>
      <p:sp>
        <p:nvSpPr>
          <p:cNvPr id="308227" name="Rectangle 3"/>
          <p:cNvSpPr>
            <a:spLocks noGrp="1" noChangeArrowheads="1"/>
          </p:cNvSpPr>
          <p:nvPr>
            <p:ph type="body" idx="1"/>
          </p:nvPr>
        </p:nvSpPr>
        <p:spPr>
          <a:xfrm>
            <a:off x="1066800" y="1172308"/>
            <a:ext cx="8217878" cy="5556738"/>
          </a:xfrm>
        </p:spPr>
        <p:txBody>
          <a:bodyPr>
            <a:normAutofit fontScale="92500" lnSpcReduction="20000"/>
          </a:bodyPr>
          <a:lstStyle/>
          <a:p>
            <a:r>
              <a:rPr lang="en-US" altLang="en-US" dirty="0"/>
              <a:t>Early AI (1950’s and 1960’s)</a:t>
            </a:r>
          </a:p>
          <a:p>
            <a:pPr lvl="1"/>
            <a:r>
              <a:rPr lang="en-US" altLang="en-US" dirty="0"/>
              <a:t>Attempts to solve AI problems using probability met with mixed success</a:t>
            </a:r>
          </a:p>
          <a:p>
            <a:r>
              <a:rPr lang="en-US" altLang="en-US" dirty="0"/>
              <a:t>Logical AI (1970’s, 80’s)</a:t>
            </a:r>
          </a:p>
          <a:p>
            <a:pPr lvl="1"/>
            <a:r>
              <a:rPr lang="en-US" altLang="en-US" dirty="0"/>
              <a:t>Recognized that working with full probability models is intractable</a:t>
            </a:r>
          </a:p>
          <a:p>
            <a:pPr lvl="1"/>
            <a:r>
              <a:rPr lang="en-US" altLang="en-US" dirty="0"/>
              <a:t>Abandoned probabilistic approaches</a:t>
            </a:r>
          </a:p>
          <a:p>
            <a:pPr lvl="1"/>
            <a:r>
              <a:rPr lang="en-US" altLang="en-US" dirty="0"/>
              <a:t>Focused solely on logic-based representations</a:t>
            </a:r>
          </a:p>
          <a:p>
            <a:r>
              <a:rPr lang="en-US" altLang="en-US" dirty="0"/>
              <a:t>Probabilistic AI (1990’s-present)</a:t>
            </a:r>
          </a:p>
          <a:p>
            <a:pPr lvl="1"/>
            <a:r>
              <a:rPr lang="en-US" altLang="en-US" dirty="0"/>
              <a:t>Judea Pearl invents Bayesian networks in 1988</a:t>
            </a:r>
          </a:p>
          <a:p>
            <a:pPr lvl="1"/>
            <a:r>
              <a:rPr lang="en-US" altLang="en-US" dirty="0"/>
              <a:t>Realization that working with approximate probability models is tractable and useful</a:t>
            </a:r>
          </a:p>
          <a:p>
            <a:pPr lvl="1"/>
            <a:r>
              <a:rPr lang="en-US" altLang="en-US" dirty="0"/>
              <a:t>Development of machine learning techniques to learn such models from data</a:t>
            </a:r>
          </a:p>
          <a:p>
            <a:pPr lvl="1"/>
            <a:r>
              <a:rPr lang="en-US" altLang="en-US" dirty="0"/>
              <a:t>Probabilistic techniques now widely used in vision, speech recognition, robotics, language modeling, game-playing, etc.</a:t>
            </a:r>
          </a:p>
          <a:p>
            <a:pPr lvl="1"/>
            <a:r>
              <a:rPr lang="en-US" altLang="en-US" dirty="0"/>
              <a:t>Approaches such as Probabilistic Soft Logic (PSL) combine logic programming, probabilistic inference mechanisms, and machine learning</a:t>
            </a:r>
          </a:p>
        </p:txBody>
      </p:sp>
      <p:pic>
        <p:nvPicPr>
          <p:cNvPr id="28674" name="Picture 2" descr="Artificial intelligence pioneer's new book examines the science of ...">
            <a:extLst>
              <a:ext uri="{FF2B5EF4-FFF2-40B4-BE49-F238E27FC236}">
                <a16:creationId xmlns:a16="http://schemas.microsoft.com/office/drawing/2014/main" id="{6095A45E-A1F9-41B9-AFF7-FAD529C703E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495692" y="2655277"/>
            <a:ext cx="2030141" cy="30304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110488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0034" name="Rectangle 2"/>
          <p:cNvSpPr>
            <a:spLocks noGrp="1" noChangeArrowheads="1"/>
          </p:cNvSpPr>
          <p:nvPr>
            <p:ph type="title"/>
          </p:nvPr>
        </p:nvSpPr>
        <p:spPr>
          <a:xfrm>
            <a:off x="1981200" y="254000"/>
            <a:ext cx="8229600" cy="558800"/>
          </a:xfrm>
        </p:spPr>
        <p:txBody>
          <a:bodyPr>
            <a:normAutofit fontScale="90000"/>
          </a:bodyPr>
          <a:lstStyle/>
          <a:p>
            <a:pPr algn="ctr"/>
            <a:r>
              <a:rPr lang="en-US" dirty="0"/>
              <a:t>Probabilistic Reasoning - The Basics</a:t>
            </a:r>
          </a:p>
        </p:txBody>
      </p:sp>
      <p:sp>
        <p:nvSpPr>
          <p:cNvPr id="300035" name="Rectangle 3"/>
          <p:cNvSpPr>
            <a:spLocks noGrp="1" noChangeArrowheads="1"/>
          </p:cNvSpPr>
          <p:nvPr>
            <p:ph sz="quarter" idx="1"/>
          </p:nvPr>
        </p:nvSpPr>
        <p:spPr>
          <a:xfrm>
            <a:off x="1567543" y="1063690"/>
            <a:ext cx="8808357" cy="5603810"/>
          </a:xfrm>
        </p:spPr>
        <p:txBody>
          <a:bodyPr>
            <a:normAutofit/>
          </a:bodyPr>
          <a:lstStyle/>
          <a:p>
            <a:pPr>
              <a:lnSpc>
                <a:spcPct val="90000"/>
              </a:lnSpc>
            </a:pPr>
            <a:r>
              <a:rPr lang="en-US" sz="2000" dirty="0"/>
              <a:t>The probability of a proposition A is a real number P(A) between 0 and 1</a:t>
            </a:r>
          </a:p>
          <a:p>
            <a:pPr>
              <a:lnSpc>
                <a:spcPct val="90000"/>
              </a:lnSpc>
            </a:pPr>
            <a:endParaRPr lang="en-US" sz="800" dirty="0"/>
          </a:p>
          <a:p>
            <a:pPr>
              <a:lnSpc>
                <a:spcPct val="90000"/>
              </a:lnSpc>
            </a:pPr>
            <a:r>
              <a:rPr lang="en-US" dirty="0"/>
              <a:t>Basic Axioms of Probability</a:t>
            </a:r>
          </a:p>
          <a:p>
            <a:pPr lvl="1">
              <a:lnSpc>
                <a:spcPct val="90000"/>
              </a:lnSpc>
            </a:pPr>
            <a:r>
              <a:rPr lang="en-US" dirty="0"/>
              <a:t>P(True) = 1 and P(False) = 0</a:t>
            </a:r>
          </a:p>
          <a:p>
            <a:pPr lvl="1">
              <a:lnSpc>
                <a:spcPct val="90000"/>
              </a:lnSpc>
            </a:pPr>
            <a:r>
              <a:rPr lang="en-US" dirty="0"/>
              <a:t>P(</a:t>
            </a:r>
            <a:r>
              <a:rPr lang="en-US" i="1" dirty="0"/>
              <a:t>A</a:t>
            </a:r>
            <a:r>
              <a:rPr lang="en-US" dirty="0"/>
              <a:t> </a:t>
            </a:r>
            <a:r>
              <a:rPr lang="en-US" b="1" dirty="0">
                <a:latin typeface="Symbol" pitchFamily="18" charset="2"/>
              </a:rPr>
              <a:t>Ù</a:t>
            </a:r>
            <a:r>
              <a:rPr lang="en-US" dirty="0"/>
              <a:t> </a:t>
            </a:r>
            <a:r>
              <a:rPr lang="en-US" i="1" dirty="0"/>
              <a:t>B</a:t>
            </a:r>
            <a:r>
              <a:rPr lang="en-US" dirty="0"/>
              <a:t>) = P(</a:t>
            </a:r>
            <a:r>
              <a:rPr lang="en-US" i="1" dirty="0"/>
              <a:t>A</a:t>
            </a:r>
            <a:r>
              <a:rPr lang="en-US" dirty="0"/>
              <a:t>) . P(</a:t>
            </a:r>
            <a:r>
              <a:rPr lang="en-US" i="1" dirty="0"/>
              <a:t>B</a:t>
            </a:r>
            <a:r>
              <a:rPr lang="en-US" dirty="0"/>
              <a:t> |</a:t>
            </a:r>
            <a:r>
              <a:rPr lang="en-US" i="1" dirty="0"/>
              <a:t> A</a:t>
            </a:r>
            <a:r>
              <a:rPr lang="en-US" dirty="0"/>
              <a:t>)</a:t>
            </a:r>
          </a:p>
          <a:p>
            <a:pPr lvl="1">
              <a:lnSpc>
                <a:spcPct val="90000"/>
              </a:lnSpc>
            </a:pPr>
            <a:r>
              <a:rPr lang="en-US" dirty="0"/>
              <a:t> P(</a:t>
            </a:r>
            <a:r>
              <a:rPr lang="en-US" b="1" dirty="0">
                <a:latin typeface="Symbol" pitchFamily="18" charset="2"/>
              </a:rPr>
              <a:t>Ø</a:t>
            </a:r>
            <a:r>
              <a:rPr lang="en-US" i="1" dirty="0"/>
              <a:t>A</a:t>
            </a:r>
            <a:r>
              <a:rPr lang="en-US" dirty="0"/>
              <a:t>) = 1 </a:t>
            </a:r>
            <a:r>
              <a:rPr lang="en-US" dirty="0">
                <a:latin typeface="Courier New" pitchFamily="49" charset="0"/>
              </a:rPr>
              <a:t>-</a:t>
            </a:r>
            <a:r>
              <a:rPr lang="en-US" dirty="0"/>
              <a:t> P(</a:t>
            </a:r>
            <a:r>
              <a:rPr lang="en-US" i="1" dirty="0"/>
              <a:t>A</a:t>
            </a:r>
            <a:r>
              <a:rPr lang="en-US" dirty="0"/>
              <a:t>)</a:t>
            </a:r>
          </a:p>
          <a:p>
            <a:pPr lvl="1">
              <a:lnSpc>
                <a:spcPct val="90000"/>
              </a:lnSpc>
            </a:pPr>
            <a:r>
              <a:rPr lang="en-US" dirty="0"/>
              <a:t>if </a:t>
            </a:r>
            <a:r>
              <a:rPr lang="en-US" i="1" dirty="0"/>
              <a:t>A</a:t>
            </a:r>
            <a:r>
              <a:rPr lang="en-US" dirty="0"/>
              <a:t> </a:t>
            </a:r>
            <a:r>
              <a:rPr lang="en-US" b="1" dirty="0">
                <a:latin typeface="Symbol" pitchFamily="18" charset="2"/>
              </a:rPr>
              <a:t>º</a:t>
            </a:r>
            <a:r>
              <a:rPr lang="en-US" dirty="0"/>
              <a:t> </a:t>
            </a:r>
            <a:r>
              <a:rPr lang="en-US" i="1" dirty="0"/>
              <a:t>B</a:t>
            </a:r>
            <a:r>
              <a:rPr lang="en-US" dirty="0"/>
              <a:t>, then P(</a:t>
            </a:r>
            <a:r>
              <a:rPr lang="en-US" i="1" dirty="0"/>
              <a:t>A</a:t>
            </a:r>
            <a:r>
              <a:rPr lang="en-US" dirty="0"/>
              <a:t>) = P(</a:t>
            </a:r>
            <a:r>
              <a:rPr lang="en-US" i="1" dirty="0"/>
              <a:t>B</a:t>
            </a:r>
            <a:r>
              <a:rPr lang="en-US" dirty="0"/>
              <a:t>)</a:t>
            </a:r>
          </a:p>
          <a:p>
            <a:pPr lvl="1">
              <a:lnSpc>
                <a:spcPct val="90000"/>
              </a:lnSpc>
            </a:pPr>
            <a:r>
              <a:rPr lang="en-US" dirty="0"/>
              <a:t>P(</a:t>
            </a:r>
            <a:r>
              <a:rPr lang="en-US" i="1" dirty="0"/>
              <a:t>A</a:t>
            </a:r>
            <a:r>
              <a:rPr lang="en-US" dirty="0"/>
              <a:t> </a:t>
            </a:r>
            <a:r>
              <a:rPr lang="en-US" b="1" dirty="0">
                <a:latin typeface="Symbol" pitchFamily="18" charset="2"/>
              </a:rPr>
              <a:t>Ú</a:t>
            </a:r>
            <a:r>
              <a:rPr lang="en-US" dirty="0"/>
              <a:t> </a:t>
            </a:r>
            <a:r>
              <a:rPr lang="en-US" i="1" dirty="0"/>
              <a:t>B</a:t>
            </a:r>
            <a:r>
              <a:rPr lang="en-US" dirty="0"/>
              <a:t>) = P(</a:t>
            </a:r>
            <a:r>
              <a:rPr lang="en-US" i="1" dirty="0"/>
              <a:t>A</a:t>
            </a:r>
            <a:r>
              <a:rPr lang="en-US" dirty="0"/>
              <a:t>) + P(</a:t>
            </a:r>
            <a:r>
              <a:rPr lang="en-US" i="1" dirty="0"/>
              <a:t>B</a:t>
            </a:r>
            <a:r>
              <a:rPr lang="en-US" dirty="0"/>
              <a:t>) </a:t>
            </a:r>
            <a:r>
              <a:rPr lang="en-US" dirty="0">
                <a:latin typeface="Courier New" pitchFamily="49" charset="0"/>
              </a:rPr>
              <a:t>-</a:t>
            </a:r>
            <a:r>
              <a:rPr lang="en-US" dirty="0"/>
              <a:t> P(</a:t>
            </a:r>
            <a:r>
              <a:rPr lang="en-US" i="1" dirty="0"/>
              <a:t>A</a:t>
            </a:r>
            <a:r>
              <a:rPr lang="en-US" dirty="0"/>
              <a:t> </a:t>
            </a:r>
            <a:r>
              <a:rPr lang="en-US" b="1" dirty="0">
                <a:latin typeface="Symbol" pitchFamily="18" charset="2"/>
              </a:rPr>
              <a:t>Ù</a:t>
            </a:r>
            <a:r>
              <a:rPr lang="en-US" dirty="0"/>
              <a:t> </a:t>
            </a:r>
            <a:r>
              <a:rPr lang="en-US" i="1" dirty="0"/>
              <a:t>B</a:t>
            </a:r>
            <a:r>
              <a:rPr lang="en-US" dirty="0"/>
              <a:t>)</a:t>
            </a:r>
          </a:p>
          <a:p>
            <a:pPr>
              <a:lnSpc>
                <a:spcPct val="90000"/>
              </a:lnSpc>
            </a:pPr>
            <a:r>
              <a:rPr lang="en-US" dirty="0"/>
              <a:t>Conditional Probabilities</a:t>
            </a:r>
          </a:p>
          <a:p>
            <a:pPr lvl="1">
              <a:lnSpc>
                <a:spcPct val="90000"/>
              </a:lnSpc>
            </a:pPr>
            <a:r>
              <a:rPr lang="en-US" dirty="0"/>
              <a:t>P(</a:t>
            </a:r>
            <a:r>
              <a:rPr lang="en-US" i="1" dirty="0"/>
              <a:t>A</a:t>
            </a:r>
            <a:r>
              <a:rPr lang="en-US" dirty="0"/>
              <a:t> | </a:t>
            </a:r>
            <a:r>
              <a:rPr lang="en-US" i="1" dirty="0"/>
              <a:t>B</a:t>
            </a:r>
            <a:r>
              <a:rPr lang="en-US" dirty="0"/>
              <a:t>) = the </a:t>
            </a:r>
            <a:r>
              <a:rPr lang="en-US" dirty="0">
                <a:solidFill>
                  <a:schemeClr val="tx2"/>
                </a:solidFill>
              </a:rPr>
              <a:t>conditional (posterior) </a:t>
            </a:r>
            <a:r>
              <a:rPr lang="en-US" dirty="0"/>
              <a:t>probability of </a:t>
            </a:r>
            <a:r>
              <a:rPr lang="en-US" i="1" dirty="0"/>
              <a:t>A</a:t>
            </a:r>
            <a:r>
              <a:rPr lang="en-US" dirty="0"/>
              <a:t> given </a:t>
            </a:r>
            <a:r>
              <a:rPr lang="en-US" i="1" dirty="0"/>
              <a:t>B</a:t>
            </a:r>
            <a:endParaRPr lang="en-US" dirty="0"/>
          </a:p>
          <a:p>
            <a:pPr lvl="1">
              <a:lnSpc>
                <a:spcPct val="90000"/>
              </a:lnSpc>
            </a:pPr>
            <a:r>
              <a:rPr lang="en-US" dirty="0"/>
              <a:t>P(</a:t>
            </a:r>
            <a:r>
              <a:rPr lang="en-US" i="1" dirty="0"/>
              <a:t>A</a:t>
            </a:r>
            <a:r>
              <a:rPr lang="en-US" dirty="0"/>
              <a:t> | </a:t>
            </a:r>
            <a:r>
              <a:rPr lang="en-US" i="1" dirty="0"/>
              <a:t>B</a:t>
            </a:r>
            <a:r>
              <a:rPr lang="en-US" dirty="0"/>
              <a:t>) = P(</a:t>
            </a:r>
            <a:r>
              <a:rPr lang="en-US" i="1" dirty="0"/>
              <a:t>A</a:t>
            </a:r>
            <a:r>
              <a:rPr lang="en-US" dirty="0"/>
              <a:t>,</a:t>
            </a:r>
            <a:r>
              <a:rPr lang="en-US" i="1" dirty="0"/>
              <a:t> B</a:t>
            </a:r>
            <a:r>
              <a:rPr lang="en-US" dirty="0"/>
              <a:t>) / P(</a:t>
            </a:r>
            <a:r>
              <a:rPr lang="en-US" i="1" dirty="0"/>
              <a:t>B</a:t>
            </a:r>
            <a:r>
              <a:rPr lang="en-US" dirty="0"/>
              <a:t>)</a:t>
            </a:r>
          </a:p>
          <a:p>
            <a:pPr lvl="1">
              <a:lnSpc>
                <a:spcPct val="90000"/>
              </a:lnSpc>
            </a:pPr>
            <a:r>
              <a:rPr lang="en-US" dirty="0"/>
              <a:t>P(</a:t>
            </a:r>
            <a:r>
              <a:rPr lang="en-US" i="1" dirty="0"/>
              <a:t>A</a:t>
            </a:r>
            <a:r>
              <a:rPr lang="en-US" dirty="0"/>
              <a:t> </a:t>
            </a:r>
            <a:r>
              <a:rPr lang="en-US" b="1" dirty="0">
                <a:latin typeface="Symbol" pitchFamily="18" charset="2"/>
              </a:rPr>
              <a:t>Ù</a:t>
            </a:r>
            <a:r>
              <a:rPr lang="en-US" dirty="0"/>
              <a:t> </a:t>
            </a:r>
            <a:r>
              <a:rPr lang="en-US" i="1" dirty="0"/>
              <a:t>B</a:t>
            </a:r>
            <a:r>
              <a:rPr lang="en-US" dirty="0"/>
              <a:t>) = P(</a:t>
            </a:r>
            <a:r>
              <a:rPr lang="en-US" i="1" dirty="0"/>
              <a:t>A</a:t>
            </a:r>
            <a:r>
              <a:rPr lang="en-US" dirty="0"/>
              <a:t>,</a:t>
            </a:r>
            <a:r>
              <a:rPr lang="en-US" i="1" dirty="0"/>
              <a:t> B</a:t>
            </a:r>
            <a:r>
              <a:rPr lang="en-US" dirty="0"/>
              <a:t>) = P(</a:t>
            </a:r>
            <a:r>
              <a:rPr lang="en-US" i="1" dirty="0"/>
              <a:t>A </a:t>
            </a:r>
            <a:r>
              <a:rPr lang="en-US" dirty="0"/>
              <a:t>| </a:t>
            </a:r>
            <a:r>
              <a:rPr lang="en-US" i="1" dirty="0"/>
              <a:t>B</a:t>
            </a:r>
            <a:r>
              <a:rPr lang="en-US" dirty="0"/>
              <a:t>) . P(</a:t>
            </a:r>
            <a:r>
              <a:rPr lang="en-US" i="1" dirty="0"/>
              <a:t>B</a:t>
            </a:r>
            <a:r>
              <a:rPr lang="en-US" dirty="0"/>
              <a:t>)</a:t>
            </a:r>
          </a:p>
          <a:p>
            <a:pPr lvl="1">
              <a:lnSpc>
                <a:spcPct val="90000"/>
              </a:lnSpc>
            </a:pPr>
            <a:r>
              <a:rPr lang="en-US" dirty="0"/>
              <a:t>P(</a:t>
            </a:r>
            <a:r>
              <a:rPr lang="en-US" i="1" dirty="0"/>
              <a:t>A</a:t>
            </a:r>
            <a:r>
              <a:rPr lang="en-US" dirty="0"/>
              <a:t> </a:t>
            </a:r>
            <a:r>
              <a:rPr lang="en-US" b="1" dirty="0">
                <a:latin typeface="Symbol" pitchFamily="18" charset="2"/>
              </a:rPr>
              <a:t>Ù</a:t>
            </a:r>
            <a:r>
              <a:rPr lang="en-US" dirty="0"/>
              <a:t> </a:t>
            </a:r>
            <a:r>
              <a:rPr lang="en-US" i="1" dirty="0"/>
              <a:t>B</a:t>
            </a:r>
            <a:r>
              <a:rPr lang="en-US" dirty="0"/>
              <a:t>) = P(</a:t>
            </a:r>
            <a:r>
              <a:rPr lang="en-US" i="1" dirty="0"/>
              <a:t>A</a:t>
            </a:r>
            <a:r>
              <a:rPr lang="en-US" dirty="0"/>
              <a:t>,</a:t>
            </a:r>
            <a:r>
              <a:rPr lang="en-US" i="1" dirty="0"/>
              <a:t> B</a:t>
            </a:r>
            <a:r>
              <a:rPr lang="en-US" dirty="0"/>
              <a:t>) = P(</a:t>
            </a:r>
            <a:r>
              <a:rPr lang="en-US" i="1" dirty="0"/>
              <a:t>A</a:t>
            </a:r>
            <a:r>
              <a:rPr lang="en-US" dirty="0"/>
              <a:t>) . P(</a:t>
            </a:r>
            <a:r>
              <a:rPr lang="en-US" i="1" dirty="0"/>
              <a:t>B</a:t>
            </a:r>
            <a:r>
              <a:rPr lang="en-US" dirty="0"/>
              <a:t>),  if </a:t>
            </a:r>
            <a:r>
              <a:rPr lang="en-US" i="1" dirty="0"/>
              <a:t>A</a:t>
            </a:r>
            <a:r>
              <a:rPr lang="en-US" dirty="0"/>
              <a:t> and </a:t>
            </a:r>
            <a:r>
              <a:rPr lang="en-US" i="1" dirty="0"/>
              <a:t>B</a:t>
            </a:r>
            <a:r>
              <a:rPr lang="en-US" dirty="0"/>
              <a:t> are independent</a:t>
            </a:r>
          </a:p>
          <a:p>
            <a:pPr lvl="1">
              <a:lnSpc>
                <a:spcPct val="90000"/>
              </a:lnSpc>
            </a:pPr>
            <a:r>
              <a:rPr lang="en-US" dirty="0"/>
              <a:t>we say that </a:t>
            </a:r>
            <a:r>
              <a:rPr lang="en-US" i="1" dirty="0"/>
              <a:t>A</a:t>
            </a:r>
            <a:r>
              <a:rPr lang="en-US" dirty="0"/>
              <a:t> is independent of </a:t>
            </a:r>
            <a:r>
              <a:rPr lang="en-US" i="1" dirty="0"/>
              <a:t>B</a:t>
            </a:r>
            <a:r>
              <a:rPr lang="en-US" dirty="0"/>
              <a:t>, if  P(</a:t>
            </a:r>
            <a:r>
              <a:rPr lang="en-US" i="1" dirty="0"/>
              <a:t>A</a:t>
            </a:r>
            <a:r>
              <a:rPr lang="en-US" dirty="0"/>
              <a:t> | </a:t>
            </a:r>
            <a:r>
              <a:rPr lang="en-US" i="1" dirty="0"/>
              <a:t>B</a:t>
            </a:r>
            <a:r>
              <a:rPr lang="en-US" dirty="0"/>
              <a:t>) = P(</a:t>
            </a:r>
            <a:r>
              <a:rPr lang="en-US" i="1" dirty="0"/>
              <a:t>A</a:t>
            </a:r>
            <a:r>
              <a:rPr lang="en-US" dirty="0"/>
              <a:t>)</a:t>
            </a:r>
          </a:p>
          <a:p>
            <a:pPr lvl="1">
              <a:lnSpc>
                <a:spcPct val="90000"/>
              </a:lnSpc>
            </a:pPr>
            <a:r>
              <a:rPr lang="en-US" dirty="0">
                <a:sym typeface="Wingdings" pitchFamily="2" charset="2"/>
              </a:rPr>
              <a:t>A and B are </a:t>
            </a:r>
            <a:r>
              <a:rPr lang="en-US" dirty="0">
                <a:solidFill>
                  <a:schemeClr val="tx2"/>
                </a:solidFill>
                <a:sym typeface="Wingdings" pitchFamily="2" charset="2"/>
              </a:rPr>
              <a:t>independent given C </a:t>
            </a:r>
            <a:r>
              <a:rPr lang="en-US" dirty="0">
                <a:sym typeface="Wingdings" pitchFamily="2" charset="2"/>
              </a:rPr>
              <a:t>if:  P(A | B,C) = P(A | C)</a:t>
            </a:r>
            <a:br>
              <a:rPr lang="en-US" dirty="0">
                <a:sym typeface="Wingdings" pitchFamily="2" charset="2"/>
              </a:rPr>
            </a:br>
            <a:r>
              <a:rPr lang="en-US" dirty="0">
                <a:sym typeface="Wingdings" pitchFamily="2" charset="2"/>
              </a:rPr>
              <a:t>				         P(A</a:t>
            </a:r>
            <a:r>
              <a:rPr lang="en-US" sz="1600" b="1" dirty="0">
                <a:sym typeface="Symbol" pitchFamily="18" charset="2"/>
              </a:rPr>
              <a:t></a:t>
            </a:r>
            <a:r>
              <a:rPr lang="en-US" dirty="0">
                <a:sym typeface="Wingdings" pitchFamily="2" charset="2"/>
              </a:rPr>
              <a:t>B|C) = P(A|C) P(B|C)</a:t>
            </a:r>
          </a:p>
        </p:txBody>
      </p:sp>
    </p:spTree>
    <p:extLst>
      <p:ext uri="{BB962C8B-B14F-4D97-AF65-F5344CB8AC3E}">
        <p14:creationId xmlns:p14="http://schemas.microsoft.com/office/powerpoint/2010/main" val="27495571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82" name="Rectangle 2"/>
          <p:cNvSpPr>
            <a:spLocks noGrp="1" noChangeArrowheads="1"/>
          </p:cNvSpPr>
          <p:nvPr>
            <p:ph type="title"/>
          </p:nvPr>
        </p:nvSpPr>
        <p:spPr>
          <a:xfrm>
            <a:off x="0" y="0"/>
            <a:ext cx="12192000" cy="1478570"/>
          </a:xfrm>
        </p:spPr>
        <p:txBody>
          <a:bodyPr/>
          <a:lstStyle/>
          <a:p>
            <a:pPr algn="ctr"/>
            <a:r>
              <a:rPr lang="en-US" dirty="0"/>
              <a:t>Probabilistic Belief</a:t>
            </a:r>
          </a:p>
        </p:txBody>
      </p:sp>
      <p:sp>
        <p:nvSpPr>
          <p:cNvPr id="378883" name="Rectangle 3"/>
          <p:cNvSpPr>
            <a:spLocks noGrp="1" noChangeArrowheads="1"/>
          </p:cNvSpPr>
          <p:nvPr>
            <p:ph sz="quarter" idx="1"/>
          </p:nvPr>
        </p:nvSpPr>
        <p:spPr>
          <a:xfrm>
            <a:off x="1866900" y="1625600"/>
            <a:ext cx="9283182" cy="4467290"/>
          </a:xfrm>
        </p:spPr>
        <p:txBody>
          <a:bodyPr>
            <a:normAutofit lnSpcReduction="10000"/>
          </a:bodyPr>
          <a:lstStyle/>
          <a:p>
            <a:pPr marL="0" indent="0">
              <a:lnSpc>
                <a:spcPct val="90000"/>
              </a:lnSpc>
              <a:buClr>
                <a:srgbClr val="0033CC"/>
              </a:buClr>
              <a:buNone/>
            </a:pPr>
            <a:r>
              <a:rPr lang="en-US" dirty="0"/>
              <a:t>Consider a world where a dentist agent D meets with a new patient P</a:t>
            </a:r>
          </a:p>
          <a:p>
            <a:pPr marL="0" indent="0">
              <a:lnSpc>
                <a:spcPct val="90000"/>
              </a:lnSpc>
              <a:buClr>
                <a:srgbClr val="0033CC"/>
              </a:buClr>
              <a:buNone/>
            </a:pPr>
            <a:endParaRPr lang="en-US" dirty="0"/>
          </a:p>
          <a:p>
            <a:pPr marL="0" indent="0">
              <a:lnSpc>
                <a:spcPct val="90000"/>
              </a:lnSpc>
              <a:buClr>
                <a:srgbClr val="0033CC"/>
              </a:buClr>
              <a:buNone/>
            </a:pPr>
            <a:r>
              <a:rPr lang="en-US" dirty="0"/>
              <a:t>D is interested in only whether P has a cavity; so, a state is described with a single proposition – Cavity</a:t>
            </a:r>
          </a:p>
          <a:p>
            <a:pPr marL="0" indent="0">
              <a:lnSpc>
                <a:spcPct val="90000"/>
              </a:lnSpc>
              <a:buClr>
                <a:srgbClr val="0033CC"/>
              </a:buClr>
              <a:buNone/>
            </a:pPr>
            <a:endParaRPr lang="en-US" dirty="0"/>
          </a:p>
          <a:p>
            <a:pPr marL="0" indent="0">
              <a:lnSpc>
                <a:spcPct val="90000"/>
              </a:lnSpc>
              <a:buClr>
                <a:srgbClr val="0033CC"/>
              </a:buClr>
              <a:buNone/>
            </a:pPr>
            <a:r>
              <a:rPr lang="en-US" dirty="0"/>
              <a:t>Before observing P, D does not know if P has a cavity, but from years of practice, he believes Cavity with some probability p and </a:t>
            </a:r>
            <a:r>
              <a:rPr lang="en-US" dirty="0">
                <a:sym typeface="Symbol" pitchFamily="18" charset="2"/>
              </a:rPr>
              <a:t></a:t>
            </a:r>
            <a:r>
              <a:rPr lang="en-US" dirty="0"/>
              <a:t>Cavity with probability 1-p</a:t>
            </a:r>
          </a:p>
          <a:p>
            <a:pPr marL="0" indent="0">
              <a:lnSpc>
                <a:spcPct val="90000"/>
              </a:lnSpc>
              <a:buClr>
                <a:srgbClr val="0033CC"/>
              </a:buClr>
              <a:buNone/>
            </a:pPr>
            <a:endParaRPr lang="en-US" dirty="0"/>
          </a:p>
          <a:p>
            <a:pPr marL="0" indent="0">
              <a:lnSpc>
                <a:spcPct val="90000"/>
              </a:lnSpc>
              <a:buClr>
                <a:srgbClr val="0033CC"/>
              </a:buClr>
              <a:buNone/>
            </a:pPr>
            <a:r>
              <a:rPr lang="en-US" dirty="0"/>
              <a:t>The proposition is now a random variable and (Cavity, p) is a probabilistic belief</a:t>
            </a:r>
          </a:p>
        </p:txBody>
      </p:sp>
    </p:spTree>
    <p:extLst>
      <p:ext uri="{BB962C8B-B14F-4D97-AF65-F5344CB8AC3E}">
        <p14:creationId xmlns:p14="http://schemas.microsoft.com/office/powerpoint/2010/main" val="41579460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9906" name="Rectangle 2"/>
          <p:cNvSpPr>
            <a:spLocks noGrp="1" noChangeArrowheads="1"/>
          </p:cNvSpPr>
          <p:nvPr>
            <p:ph type="title"/>
          </p:nvPr>
        </p:nvSpPr>
        <p:spPr>
          <a:xfrm>
            <a:off x="18256" y="0"/>
            <a:ext cx="12173743" cy="1478570"/>
          </a:xfrm>
        </p:spPr>
        <p:txBody>
          <a:bodyPr/>
          <a:lstStyle/>
          <a:p>
            <a:pPr algn="ctr"/>
            <a:r>
              <a:rPr lang="en-US" dirty="0"/>
              <a:t>Probabilistic Belief State</a:t>
            </a:r>
          </a:p>
        </p:txBody>
      </p:sp>
      <p:sp>
        <p:nvSpPr>
          <p:cNvPr id="379907" name="Rectangle 3"/>
          <p:cNvSpPr>
            <a:spLocks noGrp="1" noChangeArrowheads="1"/>
          </p:cNvSpPr>
          <p:nvPr>
            <p:ph sz="quarter" idx="1"/>
          </p:nvPr>
        </p:nvSpPr>
        <p:spPr>
          <a:xfrm>
            <a:off x="1828800" y="1612900"/>
            <a:ext cx="8610600" cy="4191000"/>
          </a:xfrm>
        </p:spPr>
        <p:txBody>
          <a:bodyPr/>
          <a:lstStyle/>
          <a:p>
            <a:pPr marL="0" indent="0">
              <a:buClr>
                <a:srgbClr val="0033CC"/>
              </a:buClr>
              <a:buNone/>
            </a:pPr>
            <a:r>
              <a:rPr lang="en-US" dirty="0"/>
              <a:t>The world has only two possible states, which are respectively described by Cavity and </a:t>
            </a:r>
            <a:r>
              <a:rPr lang="en-US" dirty="0">
                <a:sym typeface="Symbol" pitchFamily="18" charset="2"/>
              </a:rPr>
              <a:t></a:t>
            </a:r>
            <a:r>
              <a:rPr lang="en-US" dirty="0"/>
              <a:t>Cavity</a:t>
            </a:r>
          </a:p>
          <a:p>
            <a:pPr marL="0" indent="0">
              <a:buClr>
                <a:srgbClr val="0033CC"/>
              </a:buClr>
              <a:buNone/>
            </a:pPr>
            <a:endParaRPr lang="en-US" sz="1200" dirty="0"/>
          </a:p>
          <a:p>
            <a:pPr marL="0" indent="0">
              <a:buClr>
                <a:srgbClr val="0033CC"/>
              </a:buClr>
              <a:buNone/>
            </a:pPr>
            <a:r>
              <a:rPr lang="en-US" dirty="0"/>
              <a:t>The </a:t>
            </a:r>
            <a:r>
              <a:rPr lang="en-US" dirty="0">
                <a:solidFill>
                  <a:schemeClr val="tx2"/>
                </a:solidFill>
              </a:rPr>
              <a:t>probabilistic belief state </a:t>
            </a:r>
            <a:r>
              <a:rPr lang="en-US" dirty="0"/>
              <a:t>of an agent is a probabilistic distribution over all the states that the agent thinks possible</a:t>
            </a:r>
          </a:p>
          <a:p>
            <a:pPr marL="0" indent="0">
              <a:buClr>
                <a:srgbClr val="0033CC"/>
              </a:buClr>
              <a:buNone/>
            </a:pPr>
            <a:endParaRPr lang="en-US" sz="1200" dirty="0"/>
          </a:p>
          <a:p>
            <a:pPr marL="0" indent="0">
              <a:buClr>
                <a:srgbClr val="0033CC"/>
              </a:buClr>
              <a:buNone/>
            </a:pPr>
            <a:r>
              <a:rPr lang="en-US" dirty="0"/>
              <a:t>In the dentist example, D’s belief state is:</a:t>
            </a:r>
          </a:p>
        </p:txBody>
      </p:sp>
      <p:grpSp>
        <p:nvGrpSpPr>
          <p:cNvPr id="379908" name="Group 4"/>
          <p:cNvGrpSpPr>
            <a:grpSpLocks/>
          </p:cNvGrpSpPr>
          <p:nvPr/>
        </p:nvGrpSpPr>
        <p:grpSpPr bwMode="auto">
          <a:xfrm>
            <a:off x="4235659" y="5270500"/>
            <a:ext cx="3429000" cy="1066800"/>
            <a:chOff x="1488" y="3456"/>
            <a:chExt cx="2160" cy="672"/>
          </a:xfrm>
        </p:grpSpPr>
        <p:sp>
          <p:nvSpPr>
            <p:cNvPr id="379909" name="Rectangle 5"/>
            <p:cNvSpPr>
              <a:spLocks noChangeArrowheads="1"/>
            </p:cNvSpPr>
            <p:nvPr/>
          </p:nvSpPr>
          <p:spPr bwMode="auto">
            <a:xfrm>
              <a:off x="1488" y="3456"/>
              <a:ext cx="2160" cy="672"/>
            </a:xfrm>
            <a:prstGeom prst="rect">
              <a:avLst/>
            </a:prstGeom>
            <a:solidFill>
              <a:schemeClr val="bg2"/>
            </a:solidFill>
            <a:ln w="9525">
              <a:solidFill>
                <a:schemeClr val="tx1"/>
              </a:solidFill>
              <a:miter lim="800000"/>
              <a:headEnd/>
              <a:tailEnd/>
            </a:ln>
            <a:effectLst/>
          </p:spPr>
          <p:txBody>
            <a:bodyPr wrap="none" anchor="ctr"/>
            <a:lstStyle/>
            <a:p>
              <a:endParaRPr lang="en-US"/>
            </a:p>
          </p:txBody>
        </p:sp>
        <p:sp>
          <p:nvSpPr>
            <p:cNvPr id="379910" name="Text Box 6"/>
            <p:cNvSpPr txBox="1">
              <a:spLocks noChangeArrowheads="1"/>
            </p:cNvSpPr>
            <p:nvPr/>
          </p:nvSpPr>
          <p:spPr bwMode="auto">
            <a:xfrm>
              <a:off x="1532" y="3503"/>
              <a:ext cx="767" cy="333"/>
            </a:xfrm>
            <a:prstGeom prst="rect">
              <a:avLst/>
            </a:prstGeom>
            <a:solidFill>
              <a:schemeClr val="tx2"/>
            </a:solidFill>
            <a:ln w="9525">
              <a:solidFill>
                <a:schemeClr val="tx1"/>
              </a:solidFill>
              <a:miter lim="800000"/>
              <a:headEnd/>
              <a:tailEnd/>
            </a:ln>
            <a:effectLst/>
          </p:spPr>
          <p:txBody>
            <a:bodyPr wrap="none">
              <a:spAutoFit/>
            </a:bodyPr>
            <a:lstStyle/>
            <a:p>
              <a:pPr eaLnBrk="1" hangingPunct="1"/>
              <a:r>
                <a:rPr lang="en-US" sz="2800" dirty="0">
                  <a:solidFill>
                    <a:schemeClr val="bg1"/>
                  </a:solidFill>
                  <a:latin typeface="Comic Sans MS" pitchFamily="66" charset="0"/>
                  <a:cs typeface="Arial" charset="0"/>
                </a:rPr>
                <a:t>Cavity</a:t>
              </a:r>
            </a:p>
          </p:txBody>
        </p:sp>
        <p:sp>
          <p:nvSpPr>
            <p:cNvPr id="379911" name="Text Box 7"/>
            <p:cNvSpPr txBox="1">
              <a:spLocks noChangeArrowheads="1"/>
            </p:cNvSpPr>
            <p:nvPr/>
          </p:nvSpPr>
          <p:spPr bwMode="auto">
            <a:xfrm>
              <a:off x="2592" y="3504"/>
              <a:ext cx="967" cy="333"/>
            </a:xfrm>
            <a:prstGeom prst="rect">
              <a:avLst/>
            </a:prstGeom>
            <a:solidFill>
              <a:schemeClr val="tx2"/>
            </a:solidFill>
            <a:ln w="9525">
              <a:solidFill>
                <a:schemeClr val="tx1"/>
              </a:solidFill>
              <a:miter lim="800000"/>
              <a:headEnd/>
              <a:tailEnd/>
            </a:ln>
            <a:effectLst/>
          </p:spPr>
          <p:txBody>
            <a:bodyPr wrap="none">
              <a:spAutoFit/>
            </a:bodyPr>
            <a:lstStyle/>
            <a:p>
              <a:pPr eaLnBrk="1" hangingPunct="1"/>
              <a:r>
                <a:rPr lang="en-US" sz="2800" dirty="0">
                  <a:solidFill>
                    <a:schemeClr val="bg1"/>
                  </a:solidFill>
                  <a:latin typeface="Arial" charset="0"/>
                  <a:cs typeface="Arial" charset="0"/>
                  <a:sym typeface="Symbol" pitchFamily="18" charset="2"/>
                </a:rPr>
                <a:t></a:t>
              </a:r>
              <a:r>
                <a:rPr lang="en-US" dirty="0">
                  <a:solidFill>
                    <a:schemeClr val="bg1"/>
                  </a:solidFill>
                  <a:latin typeface="Arial" charset="0"/>
                  <a:cs typeface="Arial" charset="0"/>
                </a:rPr>
                <a:t> </a:t>
              </a:r>
              <a:r>
                <a:rPr lang="en-US" sz="2800" dirty="0">
                  <a:solidFill>
                    <a:schemeClr val="bg1"/>
                  </a:solidFill>
                  <a:latin typeface="Comic Sans MS" pitchFamily="66" charset="0"/>
                  <a:cs typeface="Arial" charset="0"/>
                </a:rPr>
                <a:t>Cavity</a:t>
              </a:r>
            </a:p>
          </p:txBody>
        </p:sp>
        <p:sp>
          <p:nvSpPr>
            <p:cNvPr id="379912" name="Text Box 8"/>
            <p:cNvSpPr txBox="1">
              <a:spLocks noChangeArrowheads="1"/>
            </p:cNvSpPr>
            <p:nvPr/>
          </p:nvSpPr>
          <p:spPr bwMode="auto">
            <a:xfrm>
              <a:off x="1824" y="3764"/>
              <a:ext cx="236" cy="327"/>
            </a:xfrm>
            <a:prstGeom prst="rect">
              <a:avLst/>
            </a:prstGeom>
            <a:noFill/>
            <a:ln w="9525">
              <a:noFill/>
              <a:miter lim="800000"/>
              <a:headEnd/>
              <a:tailEnd/>
            </a:ln>
            <a:effectLst/>
          </p:spPr>
          <p:txBody>
            <a:bodyPr wrap="none">
              <a:spAutoFit/>
            </a:bodyPr>
            <a:lstStyle/>
            <a:p>
              <a:pPr eaLnBrk="1" hangingPunct="1"/>
              <a:r>
                <a:rPr lang="en-US" sz="2800">
                  <a:solidFill>
                    <a:schemeClr val="tx2"/>
                  </a:solidFill>
                  <a:latin typeface="Comic Sans MS" pitchFamily="66" charset="0"/>
                  <a:cs typeface="Arial" charset="0"/>
                </a:rPr>
                <a:t>p</a:t>
              </a:r>
            </a:p>
          </p:txBody>
        </p:sp>
        <p:sp>
          <p:nvSpPr>
            <p:cNvPr id="379913" name="Text Box 9"/>
            <p:cNvSpPr txBox="1">
              <a:spLocks noChangeArrowheads="1"/>
            </p:cNvSpPr>
            <p:nvPr/>
          </p:nvSpPr>
          <p:spPr bwMode="auto">
            <a:xfrm>
              <a:off x="2919" y="3782"/>
              <a:ext cx="430" cy="327"/>
            </a:xfrm>
            <a:prstGeom prst="rect">
              <a:avLst/>
            </a:prstGeom>
            <a:noFill/>
            <a:ln w="9525">
              <a:noFill/>
              <a:miter lim="800000"/>
              <a:headEnd/>
              <a:tailEnd/>
            </a:ln>
            <a:effectLst/>
          </p:spPr>
          <p:txBody>
            <a:bodyPr wrap="none">
              <a:spAutoFit/>
            </a:bodyPr>
            <a:lstStyle/>
            <a:p>
              <a:pPr eaLnBrk="1" hangingPunct="1"/>
              <a:r>
                <a:rPr lang="en-US" sz="2800" dirty="0">
                  <a:solidFill>
                    <a:schemeClr val="tx2"/>
                  </a:solidFill>
                  <a:latin typeface="Comic Sans MS" pitchFamily="66" charset="0"/>
                  <a:cs typeface="Arial" charset="0"/>
                </a:rPr>
                <a:t>1-p</a:t>
              </a:r>
            </a:p>
          </p:txBody>
        </p:sp>
      </p:grpSp>
    </p:spTree>
    <p:extLst>
      <p:ext uri="{BB962C8B-B14F-4D97-AF65-F5344CB8AC3E}">
        <p14:creationId xmlns:p14="http://schemas.microsoft.com/office/powerpoint/2010/main" val="28084540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7620" name="Rectangle 4"/>
          <p:cNvSpPr>
            <a:spLocks noGrp="1" noChangeArrowheads="1"/>
          </p:cNvSpPr>
          <p:nvPr>
            <p:ph type="title"/>
          </p:nvPr>
        </p:nvSpPr>
        <p:spPr>
          <a:xfrm>
            <a:off x="0" y="0"/>
            <a:ext cx="12192000" cy="1478570"/>
          </a:xfrm>
        </p:spPr>
        <p:txBody>
          <a:bodyPr/>
          <a:lstStyle/>
          <a:p>
            <a:pPr algn="ctr"/>
            <a:r>
              <a:rPr lang="en-US" sz="3200" dirty="0"/>
              <a:t>Probability Distributions</a:t>
            </a:r>
          </a:p>
        </p:txBody>
      </p:sp>
      <p:sp>
        <p:nvSpPr>
          <p:cNvPr id="367621" name="Rectangle 5"/>
          <p:cNvSpPr>
            <a:spLocks noGrp="1" noChangeArrowheads="1"/>
          </p:cNvSpPr>
          <p:nvPr>
            <p:ph sz="quarter" idx="1"/>
          </p:nvPr>
        </p:nvSpPr>
        <p:spPr>
          <a:xfrm>
            <a:off x="996462" y="1289538"/>
            <a:ext cx="9988061" cy="5205047"/>
          </a:xfrm>
        </p:spPr>
        <p:txBody>
          <a:bodyPr>
            <a:normAutofit/>
          </a:bodyPr>
          <a:lstStyle/>
          <a:p>
            <a:r>
              <a:rPr lang="en-US" dirty="0"/>
              <a:t>Random Variables</a:t>
            </a:r>
          </a:p>
          <a:p>
            <a:pPr lvl="1"/>
            <a:r>
              <a:rPr lang="en-US" sz="2200" dirty="0"/>
              <a:t>A proposition that takes the value True with probability </a:t>
            </a:r>
            <a:r>
              <a:rPr lang="en-US" sz="2200" i="1" dirty="0"/>
              <a:t>p</a:t>
            </a:r>
            <a:r>
              <a:rPr lang="en-US" sz="2200" dirty="0"/>
              <a:t> and False with probability (1-</a:t>
            </a:r>
            <a:r>
              <a:rPr lang="en-US" sz="2200" i="1" dirty="0"/>
              <a:t>p</a:t>
            </a:r>
            <a:r>
              <a:rPr lang="en-US" sz="2200" dirty="0"/>
              <a:t>) is a random variable with distribution (</a:t>
            </a:r>
            <a:r>
              <a:rPr lang="en-US" sz="2200" i="1" dirty="0"/>
              <a:t>p</a:t>
            </a:r>
            <a:r>
              <a:rPr lang="en-US" sz="2200" dirty="0"/>
              <a:t>,1-</a:t>
            </a:r>
            <a:r>
              <a:rPr lang="en-US" sz="2200" i="1" dirty="0"/>
              <a:t>p</a:t>
            </a:r>
            <a:r>
              <a:rPr lang="en-US" sz="2200" dirty="0"/>
              <a:t>)</a:t>
            </a:r>
          </a:p>
          <a:p>
            <a:pPr lvl="1"/>
            <a:r>
              <a:rPr lang="en-US" sz="2200" dirty="0"/>
              <a:t>If a bag contains balls having 3 possible colors – red, yellow, and blue – the color of a ball picked at random from the bag is a random variable with 3 possible values</a:t>
            </a:r>
          </a:p>
          <a:p>
            <a:r>
              <a:rPr lang="en-US" dirty="0"/>
              <a:t>The (probability) distribution of a random variable </a:t>
            </a:r>
            <a:r>
              <a:rPr lang="en-US" i="1" dirty="0"/>
              <a:t>X</a:t>
            </a:r>
            <a:r>
              <a:rPr lang="en-US" dirty="0"/>
              <a:t> with </a:t>
            </a:r>
            <a:r>
              <a:rPr lang="en-US" i="1" dirty="0"/>
              <a:t>n</a:t>
            </a:r>
            <a:r>
              <a:rPr lang="en-US" dirty="0"/>
              <a:t> values </a:t>
            </a:r>
            <a:r>
              <a:rPr lang="en-US" i="1" dirty="0"/>
              <a:t>x</a:t>
            </a:r>
            <a:r>
              <a:rPr lang="en-US" baseline="-25000" dirty="0"/>
              <a:t>1</a:t>
            </a:r>
            <a:r>
              <a:rPr lang="en-US" dirty="0"/>
              <a:t>, </a:t>
            </a:r>
            <a:r>
              <a:rPr lang="en-US" i="1" dirty="0"/>
              <a:t>x</a:t>
            </a:r>
            <a:r>
              <a:rPr lang="en-US" baseline="-25000" dirty="0"/>
              <a:t>2</a:t>
            </a:r>
            <a:r>
              <a:rPr lang="en-US" dirty="0"/>
              <a:t>, …, </a:t>
            </a:r>
            <a:r>
              <a:rPr lang="en-US" i="1" dirty="0" err="1"/>
              <a:t>x</a:t>
            </a:r>
            <a:r>
              <a:rPr lang="en-US" i="1" baseline="-25000" dirty="0" err="1"/>
              <a:t>n</a:t>
            </a:r>
            <a:r>
              <a:rPr lang="en-US" dirty="0"/>
              <a:t> is:</a:t>
            </a:r>
            <a:endParaRPr lang="en-US" sz="1200" dirty="0"/>
          </a:p>
          <a:p>
            <a:pPr>
              <a:buFont typeface="Marlett" pitchFamily="2" charset="2"/>
              <a:buNone/>
            </a:pPr>
            <a:r>
              <a:rPr lang="en-US" dirty="0"/>
              <a:t>			</a:t>
            </a:r>
            <a:r>
              <a:rPr lang="en-US" sz="2800" dirty="0"/>
              <a:t>(</a:t>
            </a:r>
            <a:r>
              <a:rPr lang="en-US" sz="2800" i="1" dirty="0"/>
              <a:t>p</a:t>
            </a:r>
            <a:r>
              <a:rPr lang="en-US" sz="2800" baseline="-25000" dirty="0"/>
              <a:t>1</a:t>
            </a:r>
            <a:r>
              <a:rPr lang="en-US" sz="2800" dirty="0"/>
              <a:t>, </a:t>
            </a:r>
            <a:r>
              <a:rPr lang="en-US" sz="2800" i="1" dirty="0"/>
              <a:t>p</a:t>
            </a:r>
            <a:r>
              <a:rPr lang="en-US" sz="2800" baseline="-25000" dirty="0"/>
              <a:t>2</a:t>
            </a:r>
            <a:r>
              <a:rPr lang="en-US" sz="2800" dirty="0"/>
              <a:t>, …, </a:t>
            </a:r>
            <a:r>
              <a:rPr lang="en-US" sz="2800" i="1" dirty="0" err="1"/>
              <a:t>p</a:t>
            </a:r>
            <a:r>
              <a:rPr lang="en-US" sz="2800" i="1" baseline="-25000" dirty="0" err="1"/>
              <a:t>n</a:t>
            </a:r>
            <a:r>
              <a:rPr lang="en-US" sz="2800" dirty="0"/>
              <a:t>) </a:t>
            </a:r>
            <a:endParaRPr lang="en-US" sz="1400" dirty="0"/>
          </a:p>
          <a:p>
            <a:pPr>
              <a:buFont typeface="Marlett" pitchFamily="2" charset="2"/>
              <a:buNone/>
            </a:pPr>
            <a:r>
              <a:rPr lang="en-US" dirty="0"/>
              <a:t>	        with P(</a:t>
            </a:r>
            <a:r>
              <a:rPr lang="en-US" i="1" dirty="0"/>
              <a:t>X</a:t>
            </a:r>
            <a:r>
              <a:rPr lang="en-US" dirty="0"/>
              <a:t>=</a:t>
            </a:r>
            <a:r>
              <a:rPr lang="en-US" i="1" dirty="0"/>
              <a:t>x</a:t>
            </a:r>
            <a:r>
              <a:rPr lang="en-US" i="1" baseline="-25000" dirty="0"/>
              <a:t>i</a:t>
            </a:r>
            <a:r>
              <a:rPr lang="en-US" dirty="0"/>
              <a:t>) = </a:t>
            </a:r>
            <a:r>
              <a:rPr lang="en-US" i="1" dirty="0"/>
              <a:t>p</a:t>
            </a:r>
            <a:r>
              <a:rPr lang="en-US" i="1" baseline="-25000" dirty="0"/>
              <a:t>i</a:t>
            </a:r>
            <a:r>
              <a:rPr lang="en-US" dirty="0"/>
              <a:t> and ( </a:t>
            </a:r>
            <a:r>
              <a:rPr lang="en-US" sz="2800" dirty="0">
                <a:latin typeface="Symbol" pitchFamily="18" charset="2"/>
              </a:rPr>
              <a:t>S</a:t>
            </a:r>
            <a:r>
              <a:rPr lang="en-US" i="1" baseline="-25000" dirty="0"/>
              <a:t>i</a:t>
            </a:r>
            <a:r>
              <a:rPr lang="en-US" baseline="-25000" dirty="0"/>
              <a:t>=1  </a:t>
            </a:r>
            <a:r>
              <a:rPr lang="en-US" i="1" dirty="0"/>
              <a:t>p</a:t>
            </a:r>
            <a:r>
              <a:rPr lang="en-US" i="1" baseline="-25000" dirty="0"/>
              <a:t>i</a:t>
            </a:r>
            <a:r>
              <a:rPr lang="en-US" dirty="0"/>
              <a:t> ) = 1</a:t>
            </a:r>
          </a:p>
        </p:txBody>
      </p:sp>
    </p:spTree>
    <p:extLst>
      <p:ext uri="{BB962C8B-B14F-4D97-AF65-F5344CB8AC3E}">
        <p14:creationId xmlns:p14="http://schemas.microsoft.com/office/powerpoint/2010/main" val="38566910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2018" name="Rectangle 2"/>
          <p:cNvSpPr>
            <a:spLocks noGrp="1" noChangeArrowheads="1"/>
          </p:cNvSpPr>
          <p:nvPr>
            <p:ph type="title"/>
          </p:nvPr>
        </p:nvSpPr>
        <p:spPr>
          <a:xfrm>
            <a:off x="0" y="164123"/>
            <a:ext cx="12192000" cy="788377"/>
          </a:xfrm>
        </p:spPr>
        <p:txBody>
          <a:bodyPr>
            <a:normAutofit/>
          </a:bodyPr>
          <a:lstStyle/>
          <a:p>
            <a:pPr algn="ctr"/>
            <a:r>
              <a:rPr lang="en-US" sz="3200" dirty="0"/>
              <a:t>Joint Probability Distributions</a:t>
            </a:r>
            <a:endParaRPr lang="en-US" dirty="0"/>
          </a:p>
        </p:txBody>
      </p:sp>
      <p:sp>
        <p:nvSpPr>
          <p:cNvPr id="342019" name="Rectangle 3"/>
          <p:cNvSpPr>
            <a:spLocks noGrp="1" noChangeArrowheads="1"/>
          </p:cNvSpPr>
          <p:nvPr>
            <p:ph sz="quarter" idx="1"/>
          </p:nvPr>
        </p:nvSpPr>
        <p:spPr>
          <a:xfrm>
            <a:off x="1324707" y="952499"/>
            <a:ext cx="9777047" cy="5612423"/>
          </a:xfrm>
        </p:spPr>
        <p:txBody>
          <a:bodyPr>
            <a:normAutofit fontScale="85000" lnSpcReduction="20000"/>
          </a:bodyPr>
          <a:lstStyle/>
          <a:p>
            <a:r>
              <a:rPr lang="en-US" dirty="0"/>
              <a:t>It assigns probabilities to all possible combinations of events</a:t>
            </a:r>
          </a:p>
          <a:p>
            <a:pPr lvl="1"/>
            <a:r>
              <a:rPr lang="en-US" dirty="0"/>
              <a:t>It can be used in conjunction with basic axioms to make inferences</a:t>
            </a:r>
          </a:p>
          <a:p>
            <a:pPr lvl="1"/>
            <a:r>
              <a:rPr lang="en-US" dirty="0"/>
              <a:t>The joint is an </a:t>
            </a:r>
            <a:r>
              <a:rPr lang="en-US" i="1" dirty="0"/>
              <a:t>n</a:t>
            </a:r>
            <a:r>
              <a:rPr lang="en-US" dirty="0"/>
              <a:t>-dimensional table where each cell contains the probability of occurrence or non-occurrence of a combination of </a:t>
            </a:r>
            <a:r>
              <a:rPr lang="en-US" i="1" dirty="0"/>
              <a:t>n</a:t>
            </a:r>
            <a:r>
              <a:rPr lang="en-US" dirty="0"/>
              <a:t> events (i.e., we have </a:t>
            </a:r>
            <a:r>
              <a:rPr lang="en-US" i="1" dirty="0"/>
              <a:t>n</a:t>
            </a:r>
            <a:r>
              <a:rPr lang="en-US" dirty="0"/>
              <a:t> random variables with 2</a:t>
            </a:r>
            <a:r>
              <a:rPr lang="en-US" i="1" baseline="30000" dirty="0"/>
              <a:t>n</a:t>
            </a:r>
            <a:r>
              <a:rPr lang="en-US" dirty="0"/>
              <a:t> possible entries) - </a:t>
            </a:r>
            <a:r>
              <a:rPr lang="en-US" dirty="0">
                <a:solidFill>
                  <a:schemeClr val="tx2"/>
                </a:solidFill>
              </a:rPr>
              <a:t>not practical for realistic problems</a:t>
            </a:r>
          </a:p>
          <a:p>
            <a:pPr lvl="1"/>
            <a:r>
              <a:rPr lang="en-US" dirty="0"/>
              <a:t>For example, the joint of two events </a:t>
            </a:r>
            <a:r>
              <a:rPr lang="en-US" i="1" dirty="0"/>
              <a:t>P</a:t>
            </a:r>
            <a:r>
              <a:rPr lang="en-US" dirty="0"/>
              <a:t> and </a:t>
            </a:r>
            <a:r>
              <a:rPr lang="en-US" i="1" dirty="0"/>
              <a:t>Q</a:t>
            </a:r>
            <a:r>
              <a:rPr lang="en-US" dirty="0"/>
              <a:t> with some specified probabilities may be represented as follows:</a:t>
            </a:r>
          </a:p>
          <a:p>
            <a:pPr lvl="1"/>
            <a:endParaRPr lang="en-US" dirty="0"/>
          </a:p>
          <a:p>
            <a:pPr lvl="1"/>
            <a:endParaRPr lang="en-US" dirty="0"/>
          </a:p>
          <a:p>
            <a:pPr lvl="1"/>
            <a:endParaRPr lang="en-US" dirty="0"/>
          </a:p>
          <a:p>
            <a:pPr lvl="1"/>
            <a:endParaRPr lang="en-US" dirty="0"/>
          </a:p>
          <a:p>
            <a:pPr lvl="1"/>
            <a:endParaRPr lang="en-US" sz="1000" dirty="0"/>
          </a:p>
          <a:p>
            <a:pPr lvl="1"/>
            <a:r>
              <a:rPr lang="en-US" dirty="0"/>
              <a:t>Inferring other probabilities:</a:t>
            </a:r>
          </a:p>
          <a:p>
            <a:pPr lvl="2"/>
            <a:r>
              <a:rPr lang="en-US" dirty="0"/>
              <a:t>Pr(</a:t>
            </a:r>
            <a:r>
              <a:rPr lang="en-US" i="1" dirty="0"/>
              <a:t>Q</a:t>
            </a:r>
            <a:r>
              <a:rPr lang="en-US" dirty="0"/>
              <a:t>) = 0.2 + 0.1 = 0.3</a:t>
            </a:r>
          </a:p>
          <a:p>
            <a:pPr lvl="2"/>
            <a:r>
              <a:rPr lang="en-US" dirty="0"/>
              <a:t>Pr(</a:t>
            </a:r>
            <a:r>
              <a:rPr lang="en-US" i="1" dirty="0"/>
              <a:t>P</a:t>
            </a:r>
            <a:r>
              <a:rPr lang="en-US" dirty="0"/>
              <a:t> </a:t>
            </a:r>
            <a:r>
              <a:rPr lang="en-US" b="1" dirty="0">
                <a:latin typeface="Symbol" pitchFamily="18" charset="2"/>
              </a:rPr>
              <a:t>Ú</a:t>
            </a:r>
            <a:r>
              <a:rPr lang="en-US" dirty="0"/>
              <a:t> </a:t>
            </a:r>
            <a:r>
              <a:rPr lang="en-US" i="1" dirty="0"/>
              <a:t>Q</a:t>
            </a:r>
            <a:r>
              <a:rPr lang="en-US" dirty="0"/>
              <a:t>) = Pr(</a:t>
            </a:r>
            <a:r>
              <a:rPr lang="en-US" i="1" dirty="0"/>
              <a:t>P</a:t>
            </a:r>
            <a:r>
              <a:rPr lang="en-US" dirty="0"/>
              <a:t>) + Pr(</a:t>
            </a:r>
            <a:r>
              <a:rPr lang="en-US" i="1" dirty="0"/>
              <a:t>Q</a:t>
            </a:r>
            <a:r>
              <a:rPr lang="en-US" dirty="0"/>
              <a:t>) </a:t>
            </a:r>
            <a:r>
              <a:rPr lang="en-US" dirty="0">
                <a:latin typeface="Courier New" pitchFamily="49" charset="0"/>
              </a:rPr>
              <a:t>-</a:t>
            </a:r>
            <a:r>
              <a:rPr lang="en-US" dirty="0"/>
              <a:t> Pr(</a:t>
            </a:r>
            <a:r>
              <a:rPr lang="en-US" i="1" dirty="0"/>
              <a:t>P</a:t>
            </a:r>
            <a:r>
              <a:rPr lang="en-US" dirty="0"/>
              <a:t> </a:t>
            </a:r>
            <a:r>
              <a:rPr lang="en-US" b="1" dirty="0">
                <a:latin typeface="Symbol" pitchFamily="18" charset="2"/>
              </a:rPr>
              <a:t>Ù</a:t>
            </a:r>
            <a:r>
              <a:rPr lang="en-US" dirty="0"/>
              <a:t> </a:t>
            </a:r>
            <a:r>
              <a:rPr lang="en-US" i="1" dirty="0"/>
              <a:t>Q</a:t>
            </a:r>
            <a:r>
              <a:rPr lang="en-US" dirty="0"/>
              <a:t>) = 0.2 + 0.3 + 0.2 + 0.1 - 0.2 = 0.6</a:t>
            </a:r>
          </a:p>
          <a:p>
            <a:pPr lvl="2"/>
            <a:r>
              <a:rPr lang="en-US" dirty="0"/>
              <a:t>Pr(</a:t>
            </a:r>
            <a:r>
              <a:rPr lang="en-US" i="1" dirty="0"/>
              <a:t>P</a:t>
            </a:r>
            <a:r>
              <a:rPr lang="en-US" dirty="0"/>
              <a:t> |</a:t>
            </a:r>
            <a:r>
              <a:rPr lang="en-US" i="1" dirty="0"/>
              <a:t> Q</a:t>
            </a:r>
            <a:r>
              <a:rPr lang="en-US" dirty="0"/>
              <a:t>) = Pr(</a:t>
            </a:r>
            <a:r>
              <a:rPr lang="en-US" i="1" dirty="0"/>
              <a:t>P</a:t>
            </a:r>
            <a:r>
              <a:rPr lang="en-US" dirty="0"/>
              <a:t> </a:t>
            </a:r>
            <a:r>
              <a:rPr lang="en-US" b="1" dirty="0">
                <a:latin typeface="Symbol" pitchFamily="18" charset="2"/>
              </a:rPr>
              <a:t>Ù</a:t>
            </a:r>
            <a:r>
              <a:rPr lang="en-US" i="1" dirty="0"/>
              <a:t> Q</a:t>
            </a:r>
            <a:r>
              <a:rPr lang="en-US" dirty="0"/>
              <a:t>) / Pr(</a:t>
            </a:r>
            <a:r>
              <a:rPr lang="en-US" i="1" dirty="0"/>
              <a:t>Q</a:t>
            </a:r>
            <a:r>
              <a:rPr lang="en-US" dirty="0"/>
              <a:t>) = 0.2 / 0.3 = 0.67</a:t>
            </a:r>
          </a:p>
          <a:p>
            <a:pPr lvl="1"/>
            <a:r>
              <a:rPr lang="en-US" dirty="0"/>
              <a:t>In practice, we must rely on other methods to make inferences about conditional probabilities, e.g., </a:t>
            </a:r>
            <a:r>
              <a:rPr lang="en-US" u="sng" dirty="0" err="1">
                <a:solidFill>
                  <a:schemeClr val="tx2"/>
                </a:solidFill>
              </a:rPr>
              <a:t>Bayes</a:t>
            </a:r>
            <a:r>
              <a:rPr lang="en-US" u="sng" dirty="0">
                <a:solidFill>
                  <a:schemeClr val="tx2"/>
                </a:solidFill>
              </a:rPr>
              <a:t>’ Rule</a:t>
            </a:r>
            <a:r>
              <a:rPr lang="en-US" dirty="0"/>
              <a:t>.</a:t>
            </a:r>
          </a:p>
        </p:txBody>
      </p:sp>
      <p:graphicFrame>
        <p:nvGraphicFramePr>
          <p:cNvPr id="342020" name="Object 4"/>
          <p:cNvGraphicFramePr>
            <a:graphicFrameLocks noChangeAspect="1"/>
          </p:cNvGraphicFramePr>
          <p:nvPr>
            <p:extLst>
              <p:ext uri="{D42A27DB-BD31-4B8C-83A1-F6EECF244321}">
                <p14:modId xmlns:p14="http://schemas.microsoft.com/office/powerpoint/2010/main" val="1335364651"/>
              </p:ext>
            </p:extLst>
          </p:nvPr>
        </p:nvGraphicFramePr>
        <p:xfrm>
          <a:off x="3123222" y="3103867"/>
          <a:ext cx="3090008" cy="1338263"/>
        </p:xfrm>
        <a:graphic>
          <a:graphicData uri="http://schemas.openxmlformats.org/presentationml/2006/ole">
            <mc:AlternateContent xmlns:mc="http://schemas.openxmlformats.org/markup-compatibility/2006">
              <mc:Choice xmlns:v="urn:schemas-microsoft-com:vml" Requires="v">
                <p:oleObj spid="_x0000_s6211" name="Worksheet" r:id="rId3" imgW="1838666" imgH="866996" progId="Excel.Sheet.8">
                  <p:embed/>
                </p:oleObj>
              </mc:Choice>
              <mc:Fallback>
                <p:oleObj name="Worksheet" r:id="rId3" imgW="1838666" imgH="866996" progId="Excel.Shee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23222" y="3103867"/>
                        <a:ext cx="3090008" cy="1338263"/>
                      </a:xfrm>
                      <a:prstGeom prst="rect">
                        <a:avLst/>
                      </a:prstGeom>
                      <a:solidFill>
                        <a:schemeClr val="tx1"/>
                      </a:solidFill>
                    </p:spPr>
                  </p:pic>
                </p:oleObj>
              </mc:Fallback>
            </mc:AlternateContent>
          </a:graphicData>
        </a:graphic>
      </p:graphicFrame>
      <p:sp>
        <p:nvSpPr>
          <p:cNvPr id="342021" name="Text Box 5"/>
          <p:cNvSpPr txBox="1">
            <a:spLocks noChangeArrowheads="1"/>
          </p:cNvSpPr>
          <p:nvPr/>
        </p:nvSpPr>
        <p:spPr bwMode="auto">
          <a:xfrm>
            <a:off x="6737352" y="3103867"/>
            <a:ext cx="3392488" cy="1323975"/>
          </a:xfrm>
          <a:prstGeom prst="rect">
            <a:avLst/>
          </a:prstGeom>
          <a:solidFill>
            <a:schemeClr val="tx2"/>
          </a:solidFill>
          <a:ln w="9525">
            <a:solidFill>
              <a:schemeClr val="tx1"/>
            </a:solidFill>
            <a:miter lim="800000"/>
            <a:headEnd/>
            <a:tailEnd/>
          </a:ln>
          <a:effectLst>
            <a:outerShdw dist="107763" dir="2700000" algn="ctr" rotWithShape="0">
              <a:schemeClr val="bg2"/>
            </a:outerShdw>
          </a:effectLst>
        </p:spPr>
        <p:txBody>
          <a:bodyPr wrap="none">
            <a:spAutoFit/>
          </a:bodyPr>
          <a:lstStyle/>
          <a:p>
            <a:r>
              <a:rPr lang="en-US" sz="1600" b="1" dirty="0">
                <a:solidFill>
                  <a:schemeClr val="bg1"/>
                </a:solidFill>
              </a:rPr>
              <a:t>Note that the sum in each column or </a:t>
            </a:r>
          </a:p>
          <a:p>
            <a:r>
              <a:rPr lang="en-US" sz="1600" b="1" dirty="0">
                <a:solidFill>
                  <a:schemeClr val="bg1"/>
                </a:solidFill>
              </a:rPr>
              <a:t>row represents the probability of an </a:t>
            </a:r>
          </a:p>
          <a:p>
            <a:r>
              <a:rPr lang="en-US" sz="1600" b="1" dirty="0">
                <a:solidFill>
                  <a:schemeClr val="bg1"/>
                </a:solidFill>
              </a:rPr>
              <a:t>individual event (or its negation). So,</a:t>
            </a:r>
          </a:p>
          <a:p>
            <a:r>
              <a:rPr lang="en-US" sz="1600" b="1" dirty="0">
                <a:solidFill>
                  <a:schemeClr val="bg1"/>
                </a:solidFill>
              </a:rPr>
              <a:t>the sum of two rows or two columns</a:t>
            </a:r>
          </a:p>
          <a:p>
            <a:r>
              <a:rPr lang="en-US" sz="1600" b="1" dirty="0">
                <a:solidFill>
                  <a:schemeClr val="bg1"/>
                </a:solidFill>
              </a:rPr>
              <a:t>should add up to 1.</a:t>
            </a:r>
          </a:p>
        </p:txBody>
      </p:sp>
    </p:spTree>
    <p:extLst>
      <p:ext uri="{BB962C8B-B14F-4D97-AF65-F5344CB8AC3E}">
        <p14:creationId xmlns:p14="http://schemas.microsoft.com/office/powerpoint/2010/main" val="31985314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3762" name="Rectangle 2"/>
          <p:cNvSpPr>
            <a:spLocks noGrp="1" noChangeArrowheads="1"/>
          </p:cNvSpPr>
          <p:nvPr>
            <p:ph type="title"/>
          </p:nvPr>
        </p:nvSpPr>
        <p:spPr>
          <a:xfrm>
            <a:off x="0" y="19236"/>
            <a:ext cx="12192000" cy="1478570"/>
          </a:xfrm>
        </p:spPr>
        <p:txBody>
          <a:bodyPr/>
          <a:lstStyle/>
          <a:p>
            <a:pPr algn="ctr"/>
            <a:r>
              <a:rPr lang="en-US" sz="3200" dirty="0"/>
              <a:t>Joint Distribution - Example</a:t>
            </a:r>
          </a:p>
        </p:txBody>
      </p:sp>
      <p:graphicFrame>
        <p:nvGraphicFramePr>
          <p:cNvPr id="373770" name="Group 10"/>
          <p:cNvGraphicFramePr>
            <a:graphicFrameLocks noGrp="1"/>
          </p:cNvGraphicFramePr>
          <p:nvPr>
            <p:ph sz="quarter" idx="1"/>
          </p:nvPr>
        </p:nvGraphicFramePr>
        <p:xfrm>
          <a:off x="4083050" y="3733800"/>
          <a:ext cx="3606800" cy="1339850"/>
        </p:xfrm>
        <a:graphic>
          <a:graphicData uri="http://schemas.openxmlformats.org/drawingml/2006/table">
            <a:tbl>
              <a:tblPr/>
              <a:tblGrid>
                <a:gridCol w="1128713">
                  <a:extLst>
                    <a:ext uri="{9D8B030D-6E8A-4147-A177-3AD203B41FA5}">
                      <a16:colId xmlns:a16="http://schemas.microsoft.com/office/drawing/2014/main" val="20000"/>
                    </a:ext>
                  </a:extLst>
                </a:gridCol>
                <a:gridCol w="1157287">
                  <a:extLst>
                    <a:ext uri="{9D8B030D-6E8A-4147-A177-3AD203B41FA5}">
                      <a16:colId xmlns:a16="http://schemas.microsoft.com/office/drawing/2014/main" val="20001"/>
                    </a:ext>
                  </a:extLst>
                </a:gridCol>
                <a:gridCol w="1320800">
                  <a:extLst>
                    <a:ext uri="{9D8B030D-6E8A-4147-A177-3AD203B41FA5}">
                      <a16:colId xmlns:a16="http://schemas.microsoft.com/office/drawing/2014/main" val="20002"/>
                    </a:ext>
                  </a:extLst>
                </a:gridCol>
              </a:tblGrid>
              <a:tr h="419100">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endParaRPr kumimoji="0" lang="en-US" sz="1800" b="1" i="0" u="none" strike="noStrike" cap="none" normalizeH="0" baseline="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1600" b="1" i="0" u="none" strike="noStrike" cap="none" normalizeH="0" baseline="0">
                          <a:ln>
                            <a:noFill/>
                          </a:ln>
                          <a:solidFill>
                            <a:schemeClr val="tx1"/>
                          </a:solidFill>
                          <a:effectLst/>
                          <a:latin typeface="Times New Roman" pitchFamily="18" charset="0"/>
                        </a:rPr>
                        <a:t>Toothache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1400" b="0" i="0" u="none" strike="noStrike" cap="none" normalizeH="0" baseline="0">
                          <a:ln>
                            <a:noFill/>
                          </a:ln>
                          <a:solidFill>
                            <a:schemeClr val="tx1"/>
                          </a:solidFill>
                          <a:effectLst/>
                          <a:latin typeface="Times New Roman" pitchFamily="18" charset="0"/>
                          <a:cs typeface="Times New Roman" pitchFamily="18" charset="0"/>
                          <a:sym typeface="Symbol" pitchFamily="18" charset="2"/>
                        </a:rPr>
                        <a:t></a:t>
                      </a:r>
                      <a:r>
                        <a:rPr kumimoji="0" lang="en-US" sz="1600" b="1" i="0" u="none" strike="noStrike" cap="none" normalizeH="0" baseline="0">
                          <a:ln>
                            <a:noFill/>
                          </a:ln>
                          <a:solidFill>
                            <a:schemeClr val="tx1"/>
                          </a:solidFill>
                          <a:effectLst/>
                          <a:latin typeface="Times New Roman" pitchFamily="18" charset="0"/>
                        </a:rPr>
                        <a:t>Toothache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44500">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1600" b="1" i="0" u="none" strike="noStrike" cap="none" normalizeH="0" baseline="0">
                          <a:ln>
                            <a:noFill/>
                          </a:ln>
                          <a:solidFill>
                            <a:schemeClr val="tx1"/>
                          </a:solidFill>
                          <a:effectLst/>
                          <a:latin typeface="Times New Roman" pitchFamily="18" charset="0"/>
                        </a:rPr>
                        <a:t>Cavity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1600" b="1" i="0" u="none" strike="noStrike" cap="none" normalizeH="0" baseline="0">
                          <a:ln>
                            <a:noFill/>
                          </a:ln>
                          <a:solidFill>
                            <a:schemeClr val="tx1"/>
                          </a:solidFill>
                          <a:effectLst/>
                          <a:latin typeface="Times New Roman" pitchFamily="18" charset="0"/>
                        </a:rPr>
                        <a:t>0.04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1600" b="1" i="0" u="none" strike="noStrike" cap="none" normalizeH="0" baseline="0">
                          <a:ln>
                            <a:noFill/>
                          </a:ln>
                          <a:solidFill>
                            <a:schemeClr val="tx1"/>
                          </a:solidFill>
                          <a:effectLst/>
                          <a:latin typeface="Times New Roman" pitchFamily="18" charset="0"/>
                        </a:rPr>
                        <a:t>0.06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76250">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1400" b="0" i="0" u="none" strike="noStrike" cap="none" normalizeH="0" baseline="0">
                          <a:ln>
                            <a:noFill/>
                          </a:ln>
                          <a:solidFill>
                            <a:schemeClr val="tx1"/>
                          </a:solidFill>
                          <a:effectLst/>
                          <a:latin typeface="Times New Roman" pitchFamily="18" charset="0"/>
                          <a:cs typeface="Times New Roman" pitchFamily="18" charset="0"/>
                          <a:sym typeface="Symbol" pitchFamily="18" charset="2"/>
                        </a:rPr>
                        <a:t></a:t>
                      </a:r>
                      <a:r>
                        <a:rPr kumimoji="0" lang="en-US" sz="1600" b="1" i="0" u="none" strike="noStrike" cap="none" normalizeH="0" baseline="0">
                          <a:ln>
                            <a:noFill/>
                          </a:ln>
                          <a:solidFill>
                            <a:schemeClr val="tx1"/>
                          </a:solidFill>
                          <a:effectLst/>
                          <a:latin typeface="Times New Roman" pitchFamily="18" charset="0"/>
                        </a:rPr>
                        <a:t>Cavity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1600" b="1" i="0" u="none" strike="noStrike" cap="none" normalizeH="0" baseline="0">
                          <a:ln>
                            <a:noFill/>
                          </a:ln>
                          <a:solidFill>
                            <a:schemeClr val="tx1"/>
                          </a:solidFill>
                          <a:effectLst/>
                          <a:latin typeface="Times New Roman" pitchFamily="18" charset="0"/>
                        </a:rPr>
                        <a:t>0.01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1600" b="1" i="0" u="none" strike="noStrike" cap="none" normalizeH="0" baseline="0">
                          <a:ln>
                            <a:noFill/>
                          </a:ln>
                          <a:solidFill>
                            <a:schemeClr val="tx1"/>
                          </a:solidFill>
                          <a:effectLst/>
                          <a:latin typeface="Times New Roman" pitchFamily="18" charset="0"/>
                        </a:rPr>
                        <a:t>0.89</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373763" name="Rectangle 3"/>
          <p:cNvSpPr>
            <a:spLocks noGrp="1" noChangeArrowheads="1"/>
          </p:cNvSpPr>
          <p:nvPr>
            <p:ph type="body" idx="4294967295"/>
          </p:nvPr>
        </p:nvSpPr>
        <p:spPr>
          <a:xfrm>
            <a:off x="2029069" y="1497806"/>
            <a:ext cx="8229600" cy="4953000"/>
          </a:xfrm>
        </p:spPr>
        <p:txBody>
          <a:bodyPr/>
          <a:lstStyle/>
          <a:p>
            <a:r>
              <a:rPr lang="en-US" i="1" dirty="0"/>
              <a:t>k</a:t>
            </a:r>
            <a:r>
              <a:rPr lang="en-US" dirty="0"/>
              <a:t> random variables </a:t>
            </a:r>
            <a:r>
              <a:rPr lang="en-US" i="1" dirty="0"/>
              <a:t>X</a:t>
            </a:r>
            <a:r>
              <a:rPr lang="en-US" i="1" baseline="-25000" dirty="0"/>
              <a:t>1</a:t>
            </a:r>
            <a:r>
              <a:rPr lang="en-US" dirty="0"/>
              <a:t>, …, </a:t>
            </a:r>
            <a:r>
              <a:rPr lang="en-US" i="1" dirty="0" err="1"/>
              <a:t>X</a:t>
            </a:r>
            <a:r>
              <a:rPr lang="en-US" i="1" baseline="-25000" dirty="0" err="1"/>
              <a:t>k</a:t>
            </a:r>
            <a:endParaRPr lang="en-US" i="1" baseline="-25000" dirty="0"/>
          </a:p>
          <a:p>
            <a:r>
              <a:rPr lang="en-US" dirty="0"/>
              <a:t>The joint distribution of these variables is a table in which each entry gives the prob. of one combination of values of </a:t>
            </a:r>
            <a:r>
              <a:rPr lang="en-US" i="1" dirty="0"/>
              <a:t>X</a:t>
            </a:r>
            <a:r>
              <a:rPr lang="en-US" i="1" baseline="-25000" dirty="0"/>
              <a:t>1</a:t>
            </a:r>
            <a:r>
              <a:rPr lang="en-US" dirty="0"/>
              <a:t>, …, </a:t>
            </a:r>
            <a:r>
              <a:rPr lang="en-US" i="1" dirty="0" err="1"/>
              <a:t>X</a:t>
            </a:r>
            <a:r>
              <a:rPr lang="en-US" i="1" baseline="-25000" dirty="0" err="1"/>
              <a:t>k</a:t>
            </a:r>
            <a:r>
              <a:rPr lang="en-US" dirty="0"/>
              <a:t> </a:t>
            </a:r>
          </a:p>
          <a:p>
            <a:r>
              <a:rPr lang="en-US" dirty="0"/>
              <a:t>Example:</a:t>
            </a:r>
          </a:p>
          <a:p>
            <a:endParaRPr lang="en-US" dirty="0"/>
          </a:p>
        </p:txBody>
      </p:sp>
      <p:sp>
        <p:nvSpPr>
          <p:cNvPr id="373765" name="Text Box 5"/>
          <p:cNvSpPr txBox="1">
            <a:spLocks noChangeArrowheads="1"/>
          </p:cNvSpPr>
          <p:nvPr/>
        </p:nvSpPr>
        <p:spPr bwMode="auto">
          <a:xfrm>
            <a:off x="6686550" y="5232401"/>
            <a:ext cx="3727450" cy="519113"/>
          </a:xfrm>
          <a:prstGeom prst="rect">
            <a:avLst/>
          </a:prstGeom>
          <a:noFill/>
          <a:ln w="9525">
            <a:noFill/>
            <a:miter lim="800000"/>
            <a:headEnd/>
            <a:tailEnd/>
          </a:ln>
          <a:effectLst/>
        </p:spPr>
        <p:txBody>
          <a:bodyPr wrap="none">
            <a:spAutoFit/>
          </a:bodyPr>
          <a:lstStyle/>
          <a:p>
            <a:pPr eaLnBrk="1" hangingPunct="1"/>
            <a:r>
              <a:rPr lang="en-US" sz="2800" dirty="0">
                <a:solidFill>
                  <a:schemeClr val="tx2"/>
                </a:solidFill>
                <a:latin typeface="Tahoma" pitchFamily="34" charset="0"/>
              </a:rPr>
              <a:t>P(Cavity</a:t>
            </a:r>
            <a:r>
              <a:rPr lang="en-US" sz="2800" b="1" dirty="0">
                <a:solidFill>
                  <a:schemeClr val="tx2"/>
                </a:solidFill>
                <a:latin typeface="Tahoma" pitchFamily="34" charset="0"/>
                <a:sym typeface="Symbol" pitchFamily="18" charset="2"/>
              </a:rPr>
              <a:t></a:t>
            </a:r>
            <a:r>
              <a:rPr lang="en-US" sz="2800" dirty="0">
                <a:solidFill>
                  <a:schemeClr val="tx2"/>
                </a:solidFill>
                <a:latin typeface="Tahoma" pitchFamily="34" charset="0"/>
              </a:rPr>
              <a:t>Toothache)</a:t>
            </a:r>
          </a:p>
        </p:txBody>
      </p:sp>
      <p:sp>
        <p:nvSpPr>
          <p:cNvPr id="373766" name="Line 6"/>
          <p:cNvSpPr>
            <a:spLocks noChangeShapeType="1"/>
          </p:cNvSpPr>
          <p:nvPr/>
        </p:nvSpPr>
        <p:spPr bwMode="auto">
          <a:xfrm>
            <a:off x="7600950" y="4394200"/>
            <a:ext cx="533400" cy="914400"/>
          </a:xfrm>
          <a:prstGeom prst="line">
            <a:avLst/>
          </a:prstGeom>
          <a:noFill/>
          <a:ln w="9525">
            <a:solidFill>
              <a:srgbClr val="FFC000"/>
            </a:solidFill>
            <a:round/>
            <a:headEnd/>
            <a:tailEnd type="triangle" w="med" len="med"/>
          </a:ln>
          <a:effectLst/>
        </p:spPr>
        <p:txBody>
          <a:bodyPr wrap="none"/>
          <a:lstStyle/>
          <a:p>
            <a:endParaRPr lang="en-US"/>
          </a:p>
        </p:txBody>
      </p:sp>
      <p:sp>
        <p:nvSpPr>
          <p:cNvPr id="373768" name="Text Box 8"/>
          <p:cNvSpPr txBox="1">
            <a:spLocks noChangeArrowheads="1"/>
          </p:cNvSpPr>
          <p:nvPr/>
        </p:nvSpPr>
        <p:spPr bwMode="auto">
          <a:xfrm>
            <a:off x="2686051" y="5602289"/>
            <a:ext cx="3763963" cy="579437"/>
          </a:xfrm>
          <a:prstGeom prst="rect">
            <a:avLst/>
          </a:prstGeom>
          <a:noFill/>
          <a:ln w="9525">
            <a:noFill/>
            <a:miter lim="800000"/>
            <a:headEnd/>
            <a:tailEnd/>
          </a:ln>
          <a:effectLst/>
        </p:spPr>
        <p:txBody>
          <a:bodyPr wrap="none">
            <a:spAutoFit/>
          </a:bodyPr>
          <a:lstStyle/>
          <a:p>
            <a:pPr eaLnBrk="1" hangingPunct="1"/>
            <a:r>
              <a:rPr lang="en-US" sz="2800" dirty="0">
                <a:solidFill>
                  <a:srgbClr val="92D050"/>
                </a:solidFill>
                <a:latin typeface="Tahoma" pitchFamily="34" charset="0"/>
              </a:rPr>
              <a:t>P(</a:t>
            </a:r>
            <a:r>
              <a:rPr lang="en-US" sz="3200" b="1" dirty="0">
                <a:solidFill>
                  <a:srgbClr val="92D050"/>
                </a:solidFill>
                <a:latin typeface="Tahoma" pitchFamily="34" charset="0"/>
                <a:sym typeface="Symbol" pitchFamily="18" charset="2"/>
              </a:rPr>
              <a:t></a:t>
            </a:r>
            <a:r>
              <a:rPr lang="en-US" sz="2800" dirty="0" err="1">
                <a:solidFill>
                  <a:srgbClr val="92D050"/>
                </a:solidFill>
                <a:latin typeface="Tahoma" pitchFamily="34" charset="0"/>
              </a:rPr>
              <a:t>Cavity</a:t>
            </a:r>
            <a:r>
              <a:rPr lang="en-US" sz="2800" b="1" dirty="0" err="1">
                <a:solidFill>
                  <a:srgbClr val="92D050"/>
                </a:solidFill>
                <a:latin typeface="Tahoma" pitchFamily="34" charset="0"/>
                <a:sym typeface="Symbol" pitchFamily="18" charset="2"/>
              </a:rPr>
              <a:t></a:t>
            </a:r>
            <a:r>
              <a:rPr lang="en-US" sz="2800" dirty="0" err="1">
                <a:solidFill>
                  <a:srgbClr val="92D050"/>
                </a:solidFill>
                <a:latin typeface="Tahoma" pitchFamily="34" charset="0"/>
              </a:rPr>
              <a:t>Toothache</a:t>
            </a:r>
            <a:r>
              <a:rPr lang="en-US" sz="2800" dirty="0">
                <a:solidFill>
                  <a:srgbClr val="92D050"/>
                </a:solidFill>
                <a:latin typeface="Tahoma" pitchFamily="34" charset="0"/>
              </a:rPr>
              <a:t>)</a:t>
            </a:r>
          </a:p>
        </p:txBody>
      </p:sp>
      <p:sp>
        <p:nvSpPr>
          <p:cNvPr id="373769" name="Line 9"/>
          <p:cNvSpPr>
            <a:spLocks noChangeShapeType="1"/>
          </p:cNvSpPr>
          <p:nvPr/>
        </p:nvSpPr>
        <p:spPr bwMode="auto">
          <a:xfrm flipH="1">
            <a:off x="5099050" y="4940300"/>
            <a:ext cx="762000" cy="533400"/>
          </a:xfrm>
          <a:prstGeom prst="line">
            <a:avLst/>
          </a:prstGeom>
          <a:noFill/>
          <a:ln w="9525">
            <a:solidFill>
              <a:srgbClr val="92D050"/>
            </a:solidFill>
            <a:round/>
            <a:headEnd/>
            <a:tailEnd type="triangle" w="med" len="med"/>
          </a:ln>
          <a:effectLst/>
        </p:spPr>
        <p:txBody>
          <a:bodyPr wrap="none"/>
          <a:lstStyle/>
          <a:p>
            <a:endParaRPr lang="en-US"/>
          </a:p>
        </p:txBody>
      </p:sp>
    </p:spTree>
    <p:extLst>
      <p:ext uri="{BB962C8B-B14F-4D97-AF65-F5344CB8AC3E}">
        <p14:creationId xmlns:p14="http://schemas.microsoft.com/office/powerpoint/2010/main" val="25341559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4786" name="Rectangle 2"/>
          <p:cNvSpPr>
            <a:spLocks noGrp="1" noChangeArrowheads="1"/>
          </p:cNvSpPr>
          <p:nvPr>
            <p:ph type="title"/>
          </p:nvPr>
        </p:nvSpPr>
        <p:spPr>
          <a:xfrm>
            <a:off x="0" y="381000"/>
            <a:ext cx="12192000" cy="609600"/>
          </a:xfrm>
        </p:spPr>
        <p:txBody>
          <a:bodyPr/>
          <a:lstStyle/>
          <a:p>
            <a:pPr algn="ctr"/>
            <a:r>
              <a:rPr lang="en-US" sz="3200" dirty="0"/>
              <a:t>Joint Distribution - Example</a:t>
            </a:r>
          </a:p>
        </p:txBody>
      </p:sp>
      <p:graphicFrame>
        <p:nvGraphicFramePr>
          <p:cNvPr id="374787" name="Group 3"/>
          <p:cNvGraphicFramePr>
            <a:graphicFrameLocks noGrp="1"/>
          </p:cNvGraphicFramePr>
          <p:nvPr>
            <p:ph type="tbl" idx="1"/>
          </p:nvPr>
        </p:nvGraphicFramePr>
        <p:xfrm>
          <a:off x="4000500" y="2171700"/>
          <a:ext cx="3606800" cy="1339850"/>
        </p:xfrm>
        <a:graphic>
          <a:graphicData uri="http://schemas.openxmlformats.org/drawingml/2006/table">
            <a:tbl>
              <a:tblPr/>
              <a:tblGrid>
                <a:gridCol w="1128713">
                  <a:extLst>
                    <a:ext uri="{9D8B030D-6E8A-4147-A177-3AD203B41FA5}">
                      <a16:colId xmlns:a16="http://schemas.microsoft.com/office/drawing/2014/main" val="20000"/>
                    </a:ext>
                  </a:extLst>
                </a:gridCol>
                <a:gridCol w="1157287">
                  <a:extLst>
                    <a:ext uri="{9D8B030D-6E8A-4147-A177-3AD203B41FA5}">
                      <a16:colId xmlns:a16="http://schemas.microsoft.com/office/drawing/2014/main" val="20001"/>
                    </a:ext>
                  </a:extLst>
                </a:gridCol>
                <a:gridCol w="1320800">
                  <a:extLst>
                    <a:ext uri="{9D8B030D-6E8A-4147-A177-3AD203B41FA5}">
                      <a16:colId xmlns:a16="http://schemas.microsoft.com/office/drawing/2014/main" val="20002"/>
                    </a:ext>
                  </a:extLst>
                </a:gridCol>
              </a:tblGrid>
              <a:tr h="419100">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endParaRPr kumimoji="0" lang="en-US" sz="1800" b="1" i="0" u="none" strike="noStrike" cap="none" normalizeH="0" baseline="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1600" b="1" i="0" u="none" strike="noStrike" cap="none" normalizeH="0" baseline="0">
                          <a:ln>
                            <a:noFill/>
                          </a:ln>
                          <a:solidFill>
                            <a:schemeClr val="tx1"/>
                          </a:solidFill>
                          <a:effectLst/>
                          <a:latin typeface="Times New Roman" pitchFamily="18" charset="0"/>
                        </a:rPr>
                        <a:t>Toothache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1400" b="0" i="0" u="none" strike="noStrike" cap="none" normalizeH="0" baseline="0">
                          <a:ln>
                            <a:noFill/>
                          </a:ln>
                          <a:solidFill>
                            <a:schemeClr val="tx1"/>
                          </a:solidFill>
                          <a:effectLst/>
                          <a:latin typeface="Times New Roman" pitchFamily="18" charset="0"/>
                          <a:cs typeface="Times New Roman" pitchFamily="18" charset="0"/>
                          <a:sym typeface="Symbol" pitchFamily="18" charset="2"/>
                        </a:rPr>
                        <a:t></a:t>
                      </a:r>
                      <a:r>
                        <a:rPr kumimoji="0" lang="en-US" sz="1600" b="1" i="0" u="none" strike="noStrike" cap="none" normalizeH="0" baseline="0">
                          <a:ln>
                            <a:noFill/>
                          </a:ln>
                          <a:solidFill>
                            <a:schemeClr val="tx1"/>
                          </a:solidFill>
                          <a:effectLst/>
                          <a:latin typeface="Times New Roman" pitchFamily="18" charset="0"/>
                        </a:rPr>
                        <a:t>Toothache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44500">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1600" b="1" i="0" u="none" strike="noStrike" cap="none" normalizeH="0" baseline="0">
                          <a:ln>
                            <a:noFill/>
                          </a:ln>
                          <a:solidFill>
                            <a:schemeClr val="tx1"/>
                          </a:solidFill>
                          <a:effectLst/>
                          <a:latin typeface="Times New Roman" pitchFamily="18" charset="0"/>
                        </a:rPr>
                        <a:t>Cavity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1600" b="1" i="0" u="none" strike="noStrike" cap="none" normalizeH="0" baseline="0">
                          <a:ln>
                            <a:noFill/>
                          </a:ln>
                          <a:solidFill>
                            <a:schemeClr val="tx1"/>
                          </a:solidFill>
                          <a:effectLst/>
                          <a:latin typeface="Times New Roman" pitchFamily="18" charset="0"/>
                        </a:rPr>
                        <a:t>0.04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1600" b="1" i="0" u="none" strike="noStrike" cap="none" normalizeH="0" baseline="0">
                          <a:ln>
                            <a:noFill/>
                          </a:ln>
                          <a:solidFill>
                            <a:schemeClr val="tx1"/>
                          </a:solidFill>
                          <a:effectLst/>
                          <a:latin typeface="Times New Roman" pitchFamily="18" charset="0"/>
                        </a:rPr>
                        <a:t>0.06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76250">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1400" b="0" i="0" u="none" strike="noStrike" cap="none" normalizeH="0" baseline="0">
                          <a:ln>
                            <a:noFill/>
                          </a:ln>
                          <a:solidFill>
                            <a:schemeClr val="tx1"/>
                          </a:solidFill>
                          <a:effectLst/>
                          <a:latin typeface="Times New Roman" pitchFamily="18" charset="0"/>
                          <a:cs typeface="Times New Roman" pitchFamily="18" charset="0"/>
                          <a:sym typeface="Symbol" pitchFamily="18" charset="2"/>
                        </a:rPr>
                        <a:t></a:t>
                      </a:r>
                      <a:r>
                        <a:rPr kumimoji="0" lang="en-US" sz="1600" b="1" i="0" u="none" strike="noStrike" cap="none" normalizeH="0" baseline="0">
                          <a:ln>
                            <a:noFill/>
                          </a:ln>
                          <a:solidFill>
                            <a:schemeClr val="tx1"/>
                          </a:solidFill>
                          <a:effectLst/>
                          <a:latin typeface="Times New Roman" pitchFamily="18" charset="0"/>
                        </a:rPr>
                        <a:t>Cavity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1600" b="1" i="0" u="none" strike="noStrike" cap="none" normalizeH="0" baseline="0">
                          <a:ln>
                            <a:noFill/>
                          </a:ln>
                          <a:solidFill>
                            <a:schemeClr val="tx1"/>
                          </a:solidFill>
                          <a:effectLst/>
                          <a:latin typeface="Times New Roman" pitchFamily="18" charset="0"/>
                        </a:rPr>
                        <a:t>0.01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1600" b="1" i="0" u="none" strike="noStrike" cap="none" normalizeH="0" baseline="0">
                          <a:ln>
                            <a:noFill/>
                          </a:ln>
                          <a:solidFill>
                            <a:schemeClr val="tx1"/>
                          </a:solidFill>
                          <a:effectLst/>
                          <a:latin typeface="Times New Roman" pitchFamily="18" charset="0"/>
                        </a:rPr>
                        <a:t>0.89</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374806" name="Rectangle 22"/>
          <p:cNvSpPr>
            <a:spLocks noChangeArrowheads="1"/>
          </p:cNvSpPr>
          <p:nvPr/>
        </p:nvSpPr>
        <p:spPr bwMode="auto">
          <a:xfrm>
            <a:off x="5118100" y="2590801"/>
            <a:ext cx="1168400" cy="917575"/>
          </a:xfrm>
          <a:prstGeom prst="rect">
            <a:avLst/>
          </a:prstGeom>
          <a:gradFill rotWithShape="1">
            <a:gsLst>
              <a:gs pos="0">
                <a:srgbClr val="993366">
                  <a:alpha val="24001"/>
                </a:srgbClr>
              </a:gs>
              <a:gs pos="100000">
                <a:srgbClr val="993366">
                  <a:gamma/>
                  <a:shade val="46275"/>
                  <a:invGamma/>
                  <a:alpha val="23000"/>
                </a:srgbClr>
              </a:gs>
            </a:gsLst>
            <a:lin ang="5400000" scaled="1"/>
          </a:gradFill>
          <a:ln w="9525">
            <a:noFill/>
            <a:miter lim="800000"/>
            <a:headEnd/>
            <a:tailEnd/>
          </a:ln>
          <a:effectLst/>
        </p:spPr>
        <p:txBody>
          <a:bodyPr wrap="none" anchor="ctr"/>
          <a:lstStyle/>
          <a:p>
            <a:endParaRPr lang="en-US"/>
          </a:p>
        </p:txBody>
      </p:sp>
      <p:sp>
        <p:nvSpPr>
          <p:cNvPr id="374805" name="Rectangle 21"/>
          <p:cNvSpPr>
            <a:spLocks noChangeArrowheads="1"/>
          </p:cNvSpPr>
          <p:nvPr/>
        </p:nvSpPr>
        <p:spPr bwMode="auto">
          <a:xfrm>
            <a:off x="2171700" y="4411664"/>
            <a:ext cx="7581900" cy="1006475"/>
          </a:xfrm>
          <a:prstGeom prst="rect">
            <a:avLst/>
          </a:prstGeom>
          <a:noFill/>
          <a:ln w="9525">
            <a:noFill/>
            <a:miter lim="800000"/>
            <a:headEnd/>
            <a:tailEnd/>
          </a:ln>
          <a:effectLst/>
        </p:spPr>
        <p:txBody>
          <a:bodyPr>
            <a:spAutoFit/>
          </a:bodyPr>
          <a:lstStyle/>
          <a:p>
            <a:pPr defTabSz="685800">
              <a:tabLst>
                <a:tab pos="1600200" algn="l"/>
              </a:tabLst>
            </a:pPr>
            <a:r>
              <a:rPr lang="en-US" sz="2000" dirty="0">
                <a:solidFill>
                  <a:schemeClr val="tx2"/>
                </a:solidFill>
                <a:latin typeface="Tahoma" pitchFamily="34" charset="0"/>
              </a:rPr>
              <a:t>P(Toothache)	= P( (</a:t>
            </a:r>
            <a:r>
              <a:rPr lang="en-US" sz="2000" dirty="0" err="1">
                <a:solidFill>
                  <a:schemeClr val="tx2"/>
                </a:solidFill>
                <a:latin typeface="Tahoma" pitchFamily="34" charset="0"/>
              </a:rPr>
              <a:t>Toothache</a:t>
            </a:r>
            <a:r>
              <a:rPr lang="en-US" sz="2000" b="1" dirty="0" err="1">
                <a:solidFill>
                  <a:schemeClr val="tx2"/>
                </a:solidFill>
                <a:latin typeface="Tahoma" pitchFamily="34" charset="0"/>
                <a:sym typeface="Symbol" pitchFamily="18" charset="2"/>
              </a:rPr>
              <a:t></a:t>
            </a:r>
            <a:r>
              <a:rPr lang="en-US" sz="2000" dirty="0" err="1">
                <a:solidFill>
                  <a:schemeClr val="tx2"/>
                </a:solidFill>
                <a:latin typeface="Tahoma" pitchFamily="34" charset="0"/>
                <a:sym typeface="Symbol" pitchFamily="18" charset="2"/>
              </a:rPr>
              <a:t>Cavity</a:t>
            </a:r>
            <a:r>
              <a:rPr lang="en-US" sz="2000" dirty="0">
                <a:solidFill>
                  <a:schemeClr val="tx2"/>
                </a:solidFill>
                <a:latin typeface="Tahoma" pitchFamily="34" charset="0"/>
                <a:sym typeface="Symbol" pitchFamily="18" charset="2"/>
              </a:rPr>
              <a:t>) v (</a:t>
            </a:r>
            <a:r>
              <a:rPr lang="en-US" sz="2000" dirty="0">
                <a:solidFill>
                  <a:schemeClr val="tx2"/>
                </a:solidFill>
                <a:latin typeface="Tahoma" pitchFamily="34" charset="0"/>
              </a:rPr>
              <a:t>Toothache</a:t>
            </a:r>
            <a:r>
              <a:rPr lang="en-US" sz="2000" b="1" dirty="0">
                <a:solidFill>
                  <a:schemeClr val="tx2"/>
                </a:solidFill>
                <a:latin typeface="Tahoma" pitchFamily="34" charset="0"/>
                <a:sym typeface="Symbol" pitchFamily="18" charset="2"/>
              </a:rPr>
              <a:t></a:t>
            </a:r>
            <a:r>
              <a:rPr lang="en-US" sz="2000" dirty="0">
                <a:solidFill>
                  <a:schemeClr val="tx2"/>
                </a:solidFill>
                <a:latin typeface="Tahoma" pitchFamily="34" charset="0"/>
                <a:sym typeface="Symbol" pitchFamily="18" charset="2"/>
              </a:rPr>
              <a:t>Cavity) )</a:t>
            </a:r>
          </a:p>
          <a:p>
            <a:pPr defTabSz="685800">
              <a:tabLst>
                <a:tab pos="1600200" algn="l"/>
              </a:tabLst>
            </a:pPr>
            <a:r>
              <a:rPr lang="en-US" sz="2000" dirty="0">
                <a:solidFill>
                  <a:schemeClr val="tx2"/>
                </a:solidFill>
                <a:latin typeface="Tahoma" pitchFamily="34" charset="0"/>
              </a:rPr>
              <a:t>	= P(Toothache </a:t>
            </a:r>
            <a:r>
              <a:rPr lang="en-US" sz="2000" dirty="0">
                <a:solidFill>
                  <a:schemeClr val="tx2"/>
                </a:solidFill>
                <a:latin typeface="Tahoma" pitchFamily="34" charset="0"/>
                <a:sym typeface="Symbol" pitchFamily="18" charset="2"/>
              </a:rPr>
              <a:t>Cavity) + P(</a:t>
            </a:r>
            <a:r>
              <a:rPr lang="en-US" sz="2000" dirty="0">
                <a:solidFill>
                  <a:schemeClr val="tx2"/>
                </a:solidFill>
                <a:latin typeface="Tahoma" pitchFamily="34" charset="0"/>
              </a:rPr>
              <a:t>Toothache</a:t>
            </a:r>
            <a:r>
              <a:rPr lang="en-US" sz="2000" dirty="0">
                <a:solidFill>
                  <a:schemeClr val="tx2"/>
                </a:solidFill>
                <a:latin typeface="Tahoma" pitchFamily="34" charset="0"/>
                <a:sym typeface="Symbol" pitchFamily="18" charset="2"/>
              </a:rPr>
              <a:t>Cavity)</a:t>
            </a:r>
          </a:p>
          <a:p>
            <a:pPr defTabSz="685800">
              <a:tabLst>
                <a:tab pos="1600200" algn="l"/>
              </a:tabLst>
            </a:pPr>
            <a:r>
              <a:rPr lang="en-US" sz="2000" dirty="0">
                <a:solidFill>
                  <a:schemeClr val="tx2"/>
                </a:solidFill>
                <a:latin typeface="Tahoma" pitchFamily="34" charset="0"/>
                <a:sym typeface="Symbol" pitchFamily="18" charset="2"/>
              </a:rPr>
              <a:t>	=  0.04 + 0.01 = 0.05</a:t>
            </a:r>
          </a:p>
        </p:txBody>
      </p:sp>
      <p:sp>
        <p:nvSpPr>
          <p:cNvPr id="374807" name="Line 23"/>
          <p:cNvSpPr>
            <a:spLocks noChangeShapeType="1"/>
          </p:cNvSpPr>
          <p:nvPr/>
        </p:nvSpPr>
        <p:spPr bwMode="auto">
          <a:xfrm>
            <a:off x="5740400" y="3390900"/>
            <a:ext cx="0" cy="952500"/>
          </a:xfrm>
          <a:prstGeom prst="line">
            <a:avLst/>
          </a:prstGeom>
          <a:noFill/>
          <a:ln w="9525">
            <a:solidFill>
              <a:schemeClr val="accent2"/>
            </a:solidFill>
            <a:round/>
            <a:headEnd/>
            <a:tailEnd type="triangle" w="med" len="med"/>
          </a:ln>
          <a:effectLst/>
        </p:spPr>
        <p:txBody>
          <a:bodyPr/>
          <a:lstStyle/>
          <a:p>
            <a:endParaRPr lang="en-US"/>
          </a:p>
        </p:txBody>
      </p:sp>
    </p:spTree>
    <p:extLst>
      <p:ext uri="{BB962C8B-B14F-4D97-AF65-F5344CB8AC3E}">
        <p14:creationId xmlns:p14="http://schemas.microsoft.com/office/powerpoint/2010/main" val="15417013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0930" name="Rectangle 2"/>
          <p:cNvSpPr>
            <a:spLocks noGrp="1" noChangeArrowheads="1"/>
          </p:cNvSpPr>
          <p:nvPr>
            <p:ph type="title"/>
          </p:nvPr>
        </p:nvSpPr>
        <p:spPr>
          <a:xfrm>
            <a:off x="0" y="0"/>
            <a:ext cx="12192000" cy="1478570"/>
          </a:xfrm>
        </p:spPr>
        <p:txBody>
          <a:bodyPr/>
          <a:lstStyle/>
          <a:p>
            <a:pPr algn="ctr"/>
            <a:r>
              <a:rPr lang="en-US" sz="3200" dirty="0"/>
              <a:t>More Complex Inferences</a:t>
            </a:r>
          </a:p>
        </p:txBody>
      </p:sp>
      <p:sp>
        <p:nvSpPr>
          <p:cNvPr id="380931" name="Rectangle 3"/>
          <p:cNvSpPr>
            <a:spLocks noGrp="1" noChangeArrowheads="1"/>
          </p:cNvSpPr>
          <p:nvPr>
            <p:ph sz="quarter" idx="1"/>
          </p:nvPr>
        </p:nvSpPr>
        <p:spPr>
          <a:xfrm>
            <a:off x="1418492" y="1125415"/>
            <a:ext cx="9020908" cy="5351585"/>
          </a:xfrm>
        </p:spPr>
        <p:txBody>
          <a:bodyPr>
            <a:normAutofit lnSpcReduction="10000"/>
          </a:bodyPr>
          <a:lstStyle/>
          <a:p>
            <a:pPr marL="0" indent="0">
              <a:buClr>
                <a:srgbClr val="0033CC"/>
              </a:buClr>
              <a:buNone/>
            </a:pPr>
            <a:r>
              <a:rPr lang="en-US" dirty="0"/>
              <a:t>Let’s now represent the world of the dentist D using three propositions – </a:t>
            </a:r>
            <a:r>
              <a:rPr lang="en-US" dirty="0">
                <a:solidFill>
                  <a:schemeClr val="tx2"/>
                </a:solidFill>
              </a:rPr>
              <a:t>Cavity</a:t>
            </a:r>
            <a:r>
              <a:rPr lang="en-US" dirty="0"/>
              <a:t>, </a:t>
            </a:r>
            <a:r>
              <a:rPr lang="en-US" dirty="0">
                <a:solidFill>
                  <a:schemeClr val="tx2"/>
                </a:solidFill>
              </a:rPr>
              <a:t>Toothache</a:t>
            </a:r>
            <a:r>
              <a:rPr lang="en-US" dirty="0"/>
              <a:t>, and </a:t>
            </a:r>
            <a:r>
              <a:rPr lang="en-US" dirty="0" err="1">
                <a:solidFill>
                  <a:schemeClr val="tx2"/>
                </a:solidFill>
              </a:rPr>
              <a:t>PCatch</a:t>
            </a:r>
            <a:br>
              <a:rPr lang="en-US" dirty="0"/>
            </a:br>
            <a:endParaRPr lang="en-US" sz="1000" dirty="0"/>
          </a:p>
          <a:p>
            <a:pPr marL="0" indent="0">
              <a:buClr>
                <a:srgbClr val="0033CC"/>
              </a:buClr>
              <a:buNone/>
            </a:pPr>
            <a:r>
              <a:rPr lang="en-US" dirty="0"/>
              <a:t>D’s belief state consists of 2</a:t>
            </a:r>
            <a:r>
              <a:rPr lang="en-US" baseline="30000" dirty="0"/>
              <a:t>3</a:t>
            </a:r>
            <a:r>
              <a:rPr lang="en-US" dirty="0"/>
              <a:t> = 8 states each with some probability:</a:t>
            </a:r>
            <a:br>
              <a:rPr lang="en-US" dirty="0"/>
            </a:br>
            <a:endParaRPr lang="en-US" dirty="0"/>
          </a:p>
          <a:p>
            <a:pPr marL="0" indent="0">
              <a:buClr>
                <a:srgbClr val="0033CC"/>
              </a:buClr>
              <a:buNone/>
            </a:pPr>
            <a:r>
              <a:rPr lang="en-US" dirty="0"/>
              <a:t>	{</a:t>
            </a:r>
          </a:p>
          <a:p>
            <a:pPr marL="0" indent="0">
              <a:buClr>
                <a:srgbClr val="0033CC"/>
              </a:buClr>
              <a:buNone/>
            </a:pPr>
            <a:r>
              <a:rPr lang="en-US" dirty="0"/>
              <a:t>		</a:t>
            </a:r>
            <a:r>
              <a:rPr lang="en-US" dirty="0" err="1"/>
              <a:t>Cavity</a:t>
            </a:r>
            <a:r>
              <a:rPr lang="en-US" b="0" dirty="0" err="1">
                <a:sym typeface="Symbol" pitchFamily="18" charset="2"/>
              </a:rPr>
              <a:t></a:t>
            </a:r>
            <a:r>
              <a:rPr lang="en-US" dirty="0" err="1"/>
              <a:t>Toothache</a:t>
            </a:r>
            <a:r>
              <a:rPr lang="en-US" b="0" dirty="0" err="1">
                <a:sym typeface="Symbol" pitchFamily="18" charset="2"/>
              </a:rPr>
              <a:t></a:t>
            </a:r>
            <a:r>
              <a:rPr lang="en-US" dirty="0" err="1">
                <a:sym typeface="Symbol" pitchFamily="18" charset="2"/>
              </a:rPr>
              <a:t>P</a:t>
            </a:r>
            <a:r>
              <a:rPr lang="en-US" dirty="0" err="1"/>
              <a:t>Catch</a:t>
            </a:r>
            <a:r>
              <a:rPr lang="en-US" dirty="0"/>
              <a:t>,</a:t>
            </a:r>
            <a:br>
              <a:rPr lang="en-US" dirty="0"/>
            </a:br>
            <a:r>
              <a:rPr lang="en-US" dirty="0"/>
              <a:t>		</a:t>
            </a:r>
            <a:r>
              <a:rPr lang="en-US" b="0" dirty="0">
                <a:sym typeface="Symbol" pitchFamily="18" charset="2"/>
              </a:rPr>
              <a:t></a:t>
            </a:r>
            <a:r>
              <a:rPr lang="en-US" dirty="0" err="1"/>
              <a:t>Cavity</a:t>
            </a:r>
            <a:r>
              <a:rPr lang="en-US" b="0" dirty="0" err="1">
                <a:sym typeface="Symbol" pitchFamily="18" charset="2"/>
              </a:rPr>
              <a:t></a:t>
            </a:r>
            <a:r>
              <a:rPr lang="en-US" dirty="0" err="1"/>
              <a:t>Toothache</a:t>
            </a:r>
            <a:r>
              <a:rPr lang="en-US" b="0" dirty="0" err="1">
                <a:sym typeface="Symbol" pitchFamily="18" charset="2"/>
              </a:rPr>
              <a:t></a:t>
            </a:r>
            <a:r>
              <a:rPr lang="en-US" dirty="0" err="1"/>
              <a:t>PCatch</a:t>
            </a:r>
            <a:r>
              <a:rPr lang="en-US" dirty="0"/>
              <a:t>,</a:t>
            </a:r>
            <a:br>
              <a:rPr lang="en-US" dirty="0"/>
            </a:br>
            <a:r>
              <a:rPr lang="en-US" dirty="0"/>
              <a:t>		Cavity</a:t>
            </a:r>
            <a:r>
              <a:rPr lang="en-US" b="0" dirty="0">
                <a:sym typeface="Symbol" pitchFamily="18" charset="2"/>
              </a:rPr>
              <a:t></a:t>
            </a:r>
            <a:r>
              <a:rPr lang="en-US" dirty="0" err="1"/>
              <a:t>Toothache</a:t>
            </a:r>
            <a:r>
              <a:rPr lang="en-US" b="0" dirty="0" err="1">
                <a:sym typeface="Symbol" pitchFamily="18" charset="2"/>
              </a:rPr>
              <a:t></a:t>
            </a:r>
            <a:r>
              <a:rPr lang="en-US" dirty="0" err="1"/>
              <a:t>PCatch</a:t>
            </a:r>
            <a:r>
              <a:rPr lang="en-US" dirty="0"/>
              <a:t>,</a:t>
            </a:r>
          </a:p>
          <a:p>
            <a:pPr marL="0" indent="0">
              <a:buClr>
                <a:srgbClr val="0033CC"/>
              </a:buClr>
              <a:buNone/>
            </a:pPr>
            <a:r>
              <a:rPr lang="en-US" dirty="0"/>
              <a:t>	       	...</a:t>
            </a:r>
          </a:p>
          <a:p>
            <a:pPr marL="0" indent="0">
              <a:buClr>
                <a:srgbClr val="0033CC"/>
              </a:buClr>
              <a:buNone/>
            </a:pPr>
            <a:r>
              <a:rPr lang="en-US" dirty="0"/>
              <a:t>     	}</a:t>
            </a:r>
            <a:br>
              <a:rPr lang="en-US" dirty="0"/>
            </a:br>
            <a:r>
              <a:rPr lang="en-US" dirty="0">
                <a:latin typeface="Verdana" pitchFamily="34" charset="0"/>
              </a:rPr>
              <a:t>	</a:t>
            </a:r>
          </a:p>
          <a:p>
            <a:pPr marL="0" indent="0">
              <a:buClr>
                <a:srgbClr val="0033CC"/>
              </a:buClr>
              <a:buNone/>
            </a:pPr>
            <a:endParaRPr lang="en-US" sz="1000" dirty="0">
              <a:latin typeface="Verdana" pitchFamily="34" charset="0"/>
            </a:endParaRPr>
          </a:p>
        </p:txBody>
      </p:sp>
    </p:spTree>
    <p:extLst>
      <p:ext uri="{BB962C8B-B14F-4D97-AF65-F5344CB8AC3E}">
        <p14:creationId xmlns:p14="http://schemas.microsoft.com/office/powerpoint/2010/main" val="42244799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1954" name="Rectangle 2"/>
          <p:cNvSpPr>
            <a:spLocks noGrp="1" noChangeArrowheads="1"/>
          </p:cNvSpPr>
          <p:nvPr>
            <p:ph type="title"/>
          </p:nvPr>
        </p:nvSpPr>
        <p:spPr>
          <a:xfrm>
            <a:off x="-1" y="0"/>
            <a:ext cx="12098215" cy="1547446"/>
          </a:xfrm>
        </p:spPr>
        <p:txBody>
          <a:bodyPr>
            <a:normAutofit/>
          </a:bodyPr>
          <a:lstStyle/>
          <a:p>
            <a:pPr algn="ctr"/>
            <a:r>
              <a:rPr lang="en-US" sz="3200" dirty="0"/>
              <a:t>The belief state is defined by the</a:t>
            </a:r>
            <a:br>
              <a:rPr lang="en-US" sz="3200" dirty="0"/>
            </a:br>
            <a:r>
              <a:rPr lang="en-US" sz="3200" dirty="0"/>
              <a:t>full joint probability of the propositions</a:t>
            </a:r>
          </a:p>
        </p:txBody>
      </p:sp>
      <p:graphicFrame>
        <p:nvGraphicFramePr>
          <p:cNvPr id="381955" name="Group 3"/>
          <p:cNvGraphicFramePr>
            <a:graphicFrameLocks noGrp="1"/>
          </p:cNvGraphicFramePr>
          <p:nvPr>
            <p:extLst>
              <p:ext uri="{D42A27DB-BD31-4B8C-83A1-F6EECF244321}">
                <p14:modId xmlns:p14="http://schemas.microsoft.com/office/powerpoint/2010/main" val="3736509337"/>
              </p:ext>
            </p:extLst>
          </p:nvPr>
        </p:nvGraphicFramePr>
        <p:xfrm>
          <a:off x="1987061" y="2349623"/>
          <a:ext cx="8305800" cy="2614614"/>
        </p:xfrm>
        <a:graphic>
          <a:graphicData uri="http://schemas.openxmlformats.org/drawingml/2006/table">
            <a:tbl>
              <a:tblPr/>
              <a:tblGrid>
                <a:gridCol w="1660525">
                  <a:extLst>
                    <a:ext uri="{9D8B030D-6E8A-4147-A177-3AD203B41FA5}">
                      <a16:colId xmlns:a16="http://schemas.microsoft.com/office/drawing/2014/main" val="20000"/>
                    </a:ext>
                  </a:extLst>
                </a:gridCol>
                <a:gridCol w="1662113">
                  <a:extLst>
                    <a:ext uri="{9D8B030D-6E8A-4147-A177-3AD203B41FA5}">
                      <a16:colId xmlns:a16="http://schemas.microsoft.com/office/drawing/2014/main" val="20001"/>
                    </a:ext>
                  </a:extLst>
                </a:gridCol>
                <a:gridCol w="1660525">
                  <a:extLst>
                    <a:ext uri="{9D8B030D-6E8A-4147-A177-3AD203B41FA5}">
                      <a16:colId xmlns:a16="http://schemas.microsoft.com/office/drawing/2014/main" val="20002"/>
                    </a:ext>
                  </a:extLst>
                </a:gridCol>
                <a:gridCol w="1662112">
                  <a:extLst>
                    <a:ext uri="{9D8B030D-6E8A-4147-A177-3AD203B41FA5}">
                      <a16:colId xmlns:a16="http://schemas.microsoft.com/office/drawing/2014/main" val="20003"/>
                    </a:ext>
                  </a:extLst>
                </a:gridCol>
                <a:gridCol w="1660525">
                  <a:extLst>
                    <a:ext uri="{9D8B030D-6E8A-4147-A177-3AD203B41FA5}">
                      <a16:colId xmlns:a16="http://schemas.microsoft.com/office/drawing/2014/main" val="20004"/>
                    </a:ext>
                  </a:extLst>
                </a:gridCol>
              </a:tblGrid>
              <a:tr h="665163">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endParaRPr kumimoji="0" lang="en-US" sz="2000" b="1" i="0" u="none" strike="noStrike" cap="none" normalizeH="0" baseline="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endParaRPr kumimoji="0" lang="en-US" sz="2000" b="1"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endParaRPr kumimoji="0" lang="en-US" sz="2000" b="1"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endParaRPr kumimoji="0" lang="en-US" sz="2000" b="1"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endParaRPr kumimoji="0" lang="en-US" sz="2000" b="1"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65163">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endParaRPr kumimoji="0" lang="en-US" sz="2000" b="1" i="0" u="none" strike="noStrike" cap="none" normalizeH="0" baseline="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2000" b="1" i="0" u="none" strike="noStrike" cap="none" normalizeH="0" baseline="0">
                          <a:ln>
                            <a:noFill/>
                          </a:ln>
                          <a:solidFill>
                            <a:schemeClr val="tx1"/>
                          </a:solidFill>
                          <a:effectLst/>
                          <a:latin typeface="Times New Roman" pitchFamily="18" charset="0"/>
                        </a:rPr>
                        <a:t>PCatch</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2000" b="1" i="0" u="none" strike="noStrike" cap="none" normalizeH="0" baseline="0">
                          <a:ln>
                            <a:noFill/>
                          </a:ln>
                          <a:solidFill>
                            <a:schemeClr val="tx1"/>
                          </a:solidFill>
                          <a:effectLst/>
                          <a:latin typeface="Times New Roman" pitchFamily="18" charset="0"/>
                          <a:sym typeface="Symbol" pitchFamily="18" charset="2"/>
                        </a:rPr>
                        <a:t>P</a:t>
                      </a:r>
                      <a:r>
                        <a:rPr kumimoji="0" lang="en-US" sz="2000" b="1" i="0" u="none" strike="noStrike" cap="none" normalizeH="0" baseline="0">
                          <a:ln>
                            <a:noFill/>
                          </a:ln>
                          <a:solidFill>
                            <a:schemeClr val="tx1"/>
                          </a:solidFill>
                          <a:effectLst/>
                          <a:latin typeface="Times New Roman" pitchFamily="18" charset="0"/>
                        </a:rPr>
                        <a:t>Catch</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2000" b="1" i="0" u="none" strike="noStrike" cap="none" normalizeH="0" baseline="0">
                          <a:ln>
                            <a:noFill/>
                          </a:ln>
                          <a:solidFill>
                            <a:schemeClr val="tx1"/>
                          </a:solidFill>
                          <a:effectLst/>
                          <a:latin typeface="Times New Roman" pitchFamily="18" charset="0"/>
                        </a:rPr>
                        <a:t>PCatch</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2000" b="1" i="0" u="none" strike="noStrike" cap="none" normalizeH="0" baseline="0">
                          <a:ln>
                            <a:noFill/>
                          </a:ln>
                          <a:solidFill>
                            <a:schemeClr val="tx1"/>
                          </a:solidFill>
                          <a:effectLst/>
                          <a:latin typeface="Times New Roman" pitchFamily="18" charset="0"/>
                          <a:sym typeface="Symbol" pitchFamily="18" charset="2"/>
                        </a:rPr>
                        <a:t>P</a:t>
                      </a:r>
                      <a:r>
                        <a:rPr kumimoji="0" lang="en-US" sz="2000" b="1" i="0" u="none" strike="noStrike" cap="none" normalizeH="0" baseline="0">
                          <a:ln>
                            <a:noFill/>
                          </a:ln>
                          <a:solidFill>
                            <a:schemeClr val="tx1"/>
                          </a:solidFill>
                          <a:effectLst/>
                          <a:latin typeface="Times New Roman" pitchFamily="18" charset="0"/>
                        </a:rPr>
                        <a:t>Catch</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619125">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2000" b="1" i="0" u="none" strike="noStrike" cap="none" normalizeH="0" baseline="0">
                          <a:ln>
                            <a:noFill/>
                          </a:ln>
                          <a:solidFill>
                            <a:schemeClr val="tx1"/>
                          </a:solidFill>
                          <a:effectLst/>
                          <a:latin typeface="Times New Roman" pitchFamily="18" charset="0"/>
                        </a:rPr>
                        <a:t>Cavity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2000" b="1" i="0" u="none" strike="noStrike" cap="none" normalizeH="0" baseline="0">
                          <a:ln>
                            <a:noFill/>
                          </a:ln>
                          <a:solidFill>
                            <a:schemeClr val="tx1"/>
                          </a:solidFill>
                          <a:effectLst/>
                          <a:latin typeface="Times New Roman" pitchFamily="18" charset="0"/>
                        </a:rPr>
                        <a:t>0.108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2000" b="1" i="0" u="none" strike="noStrike" cap="none" normalizeH="0" baseline="0">
                          <a:ln>
                            <a:noFill/>
                          </a:ln>
                          <a:solidFill>
                            <a:schemeClr val="tx1"/>
                          </a:solidFill>
                          <a:effectLst/>
                          <a:latin typeface="Times New Roman" pitchFamily="18" charset="0"/>
                        </a:rPr>
                        <a:t>0.012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2000" b="1" i="0" u="none" strike="noStrike" cap="none" normalizeH="0" baseline="0">
                          <a:ln>
                            <a:noFill/>
                          </a:ln>
                          <a:solidFill>
                            <a:schemeClr val="tx1"/>
                          </a:solidFill>
                          <a:effectLst/>
                          <a:latin typeface="Times New Roman" pitchFamily="18" charset="0"/>
                        </a:rPr>
                        <a:t>0.072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2000" b="1" i="0" u="none" strike="noStrike" cap="none" normalizeH="0" baseline="0">
                          <a:ln>
                            <a:noFill/>
                          </a:ln>
                          <a:solidFill>
                            <a:schemeClr val="tx1"/>
                          </a:solidFill>
                          <a:effectLst/>
                          <a:latin typeface="Times New Roman" pitchFamily="18" charset="0"/>
                        </a:rPr>
                        <a:t>0.008</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665163">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1800" b="0" i="0" u="none" strike="noStrike" cap="none" normalizeH="0" baseline="0">
                          <a:ln>
                            <a:noFill/>
                          </a:ln>
                          <a:solidFill>
                            <a:schemeClr val="tx1"/>
                          </a:solidFill>
                          <a:effectLst/>
                          <a:latin typeface="Times New Roman" pitchFamily="18" charset="0"/>
                          <a:cs typeface="Times New Roman" pitchFamily="18" charset="0"/>
                          <a:sym typeface="Symbol" pitchFamily="18" charset="2"/>
                        </a:rPr>
                        <a:t></a:t>
                      </a:r>
                      <a:r>
                        <a:rPr kumimoji="0" lang="en-US" sz="2000" b="1" i="0" u="none" strike="noStrike" cap="none" normalizeH="0" baseline="0">
                          <a:ln>
                            <a:noFill/>
                          </a:ln>
                          <a:solidFill>
                            <a:schemeClr val="tx1"/>
                          </a:solidFill>
                          <a:effectLst/>
                          <a:latin typeface="Times New Roman" pitchFamily="18" charset="0"/>
                        </a:rPr>
                        <a:t>Cavity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2000" b="1" i="0" u="none" strike="noStrike" cap="none" normalizeH="0" baseline="0">
                          <a:ln>
                            <a:noFill/>
                          </a:ln>
                          <a:solidFill>
                            <a:schemeClr val="tx1"/>
                          </a:solidFill>
                          <a:effectLst/>
                          <a:latin typeface="Times New Roman" pitchFamily="18" charset="0"/>
                        </a:rPr>
                        <a:t>0.016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2000" b="1" i="0" u="none" strike="noStrike" cap="none" normalizeH="0" baseline="0">
                          <a:ln>
                            <a:noFill/>
                          </a:ln>
                          <a:solidFill>
                            <a:schemeClr val="tx1"/>
                          </a:solidFill>
                          <a:effectLst/>
                          <a:latin typeface="Times New Roman" pitchFamily="18" charset="0"/>
                        </a:rPr>
                        <a:t>0.064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2000" b="1" i="0" u="none" strike="noStrike" cap="none" normalizeH="0" baseline="0">
                          <a:ln>
                            <a:noFill/>
                          </a:ln>
                          <a:solidFill>
                            <a:schemeClr val="tx1"/>
                          </a:solidFill>
                          <a:effectLst/>
                          <a:latin typeface="Times New Roman" pitchFamily="18" charset="0"/>
                        </a:rPr>
                        <a:t>0.144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2000" b="1" i="0" u="none" strike="noStrike" cap="none" normalizeH="0" baseline="0">
                          <a:ln>
                            <a:noFill/>
                          </a:ln>
                          <a:solidFill>
                            <a:schemeClr val="tx1"/>
                          </a:solidFill>
                          <a:effectLst/>
                          <a:latin typeface="Times New Roman" pitchFamily="18" charset="0"/>
                        </a:rPr>
                        <a:t>0.576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381987" name="Rectangle 35"/>
          <p:cNvSpPr>
            <a:spLocks noChangeArrowheads="1"/>
          </p:cNvSpPr>
          <p:nvPr/>
        </p:nvSpPr>
        <p:spPr bwMode="auto">
          <a:xfrm>
            <a:off x="3739661" y="2367085"/>
            <a:ext cx="3124200" cy="641350"/>
          </a:xfrm>
          <a:prstGeom prst="rect">
            <a:avLst/>
          </a:prstGeom>
          <a:solidFill>
            <a:schemeClr val="bg1">
              <a:lumMod val="50000"/>
              <a:lumOff val="50000"/>
            </a:schemeClr>
          </a:solidFill>
          <a:ln w="9525">
            <a:noFill/>
            <a:miter lim="800000"/>
            <a:headEnd/>
            <a:tailEnd/>
          </a:ln>
          <a:effectLst/>
        </p:spPr>
        <p:txBody>
          <a:bodyPr wrap="none" anchor="ctr"/>
          <a:lstStyle/>
          <a:p>
            <a:pPr algn="ctr" eaLnBrk="1" hangingPunct="1"/>
            <a:r>
              <a:rPr lang="en-US" sz="2800" dirty="0">
                <a:cs typeface="Arial" charset="0"/>
              </a:rPr>
              <a:t>Toothache</a:t>
            </a:r>
          </a:p>
        </p:txBody>
      </p:sp>
      <p:sp>
        <p:nvSpPr>
          <p:cNvPr id="381988" name="Rectangle 36"/>
          <p:cNvSpPr>
            <a:spLocks noChangeArrowheads="1"/>
          </p:cNvSpPr>
          <p:nvPr/>
        </p:nvSpPr>
        <p:spPr bwMode="auto">
          <a:xfrm>
            <a:off x="7035311" y="2367085"/>
            <a:ext cx="3143250" cy="641350"/>
          </a:xfrm>
          <a:prstGeom prst="rect">
            <a:avLst/>
          </a:prstGeom>
          <a:solidFill>
            <a:schemeClr val="bg1">
              <a:lumMod val="50000"/>
              <a:lumOff val="50000"/>
            </a:schemeClr>
          </a:solidFill>
          <a:ln w="9525">
            <a:noFill/>
            <a:miter lim="800000"/>
            <a:headEnd/>
            <a:tailEnd/>
          </a:ln>
          <a:effectLst/>
        </p:spPr>
        <p:txBody>
          <a:bodyPr wrap="none" anchor="ctr"/>
          <a:lstStyle/>
          <a:p>
            <a:pPr algn="ctr" eaLnBrk="1" hangingPunct="1"/>
            <a:r>
              <a:rPr lang="en-US" sz="2800" dirty="0">
                <a:cs typeface="Arial" charset="0"/>
                <a:sym typeface="Symbol" pitchFamily="18" charset="2"/>
              </a:rPr>
              <a:t></a:t>
            </a:r>
            <a:r>
              <a:rPr lang="en-US" sz="2800" dirty="0">
                <a:cs typeface="Arial" charset="0"/>
              </a:rPr>
              <a:t>Toothache</a:t>
            </a:r>
          </a:p>
        </p:txBody>
      </p:sp>
    </p:spTree>
    <p:extLst>
      <p:ext uri="{BB962C8B-B14F-4D97-AF65-F5344CB8AC3E}">
        <p14:creationId xmlns:p14="http://schemas.microsoft.com/office/powerpoint/2010/main" val="33530165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2"/>
          <p:cNvSpPr>
            <a:spLocks noGrp="1" noChangeArrowheads="1"/>
          </p:cNvSpPr>
          <p:nvPr>
            <p:ph type="title"/>
          </p:nvPr>
        </p:nvSpPr>
        <p:spPr>
          <a:xfrm>
            <a:off x="0" y="0"/>
            <a:ext cx="12192000" cy="1066800"/>
          </a:xfrm>
        </p:spPr>
        <p:txBody>
          <a:bodyPr/>
          <a:lstStyle/>
          <a:p>
            <a:pPr algn="ctr"/>
            <a:r>
              <a:rPr lang="en-US" dirty="0"/>
              <a:t>Reasoning with Uncertainty</a:t>
            </a:r>
          </a:p>
        </p:txBody>
      </p:sp>
      <p:sp>
        <p:nvSpPr>
          <p:cNvPr id="153603" name="Rectangle 3"/>
          <p:cNvSpPr>
            <a:spLocks noGrp="1" noChangeArrowheads="1"/>
          </p:cNvSpPr>
          <p:nvPr>
            <p:ph sz="quarter" idx="1"/>
          </p:nvPr>
        </p:nvSpPr>
        <p:spPr>
          <a:xfrm>
            <a:off x="1455313" y="1236372"/>
            <a:ext cx="8755487" cy="4859628"/>
          </a:xfrm>
        </p:spPr>
        <p:txBody>
          <a:bodyPr>
            <a:normAutofit/>
          </a:bodyPr>
          <a:lstStyle/>
          <a:p>
            <a:r>
              <a:rPr lang="en-US" dirty="0"/>
              <a:t>Non-monotonic Reasoning</a:t>
            </a:r>
          </a:p>
          <a:p>
            <a:pPr lvl="1"/>
            <a:r>
              <a:rPr lang="en-US" dirty="0"/>
              <a:t>dealing with contradictory knowledge</a:t>
            </a:r>
          </a:p>
          <a:p>
            <a:pPr marL="457200" lvl="1" indent="0">
              <a:buNone/>
            </a:pPr>
            <a:endParaRPr lang="en-US" sz="800" dirty="0"/>
          </a:p>
          <a:p>
            <a:r>
              <a:rPr lang="en-US" dirty="0"/>
              <a:t>Probabilistic Reasoning</a:t>
            </a:r>
          </a:p>
          <a:p>
            <a:pPr lvl="1"/>
            <a:r>
              <a:rPr lang="en-US" dirty="0"/>
              <a:t>Basic probabilistic inferences</a:t>
            </a:r>
          </a:p>
          <a:p>
            <a:pPr lvl="1"/>
            <a:r>
              <a:rPr lang="en-US" dirty="0"/>
              <a:t>Bayes’ rule and Bayesian updating of beliefs</a:t>
            </a:r>
          </a:p>
          <a:p>
            <a:pPr lvl="1"/>
            <a:r>
              <a:rPr lang="en-US" dirty="0"/>
              <a:t>basic Bayesian networks</a:t>
            </a:r>
          </a:p>
          <a:p>
            <a:pPr lvl="1"/>
            <a:endParaRPr lang="en-US" sz="800" dirty="0"/>
          </a:p>
          <a:p>
            <a:r>
              <a:rPr lang="en-US" dirty="0"/>
              <a:t>Rational Agents and Uncertainty</a:t>
            </a:r>
          </a:p>
          <a:p>
            <a:r>
              <a:rPr lang="en-US" dirty="0"/>
              <a:t>Probabilistic Learning</a:t>
            </a:r>
          </a:p>
          <a:p>
            <a:endParaRPr lang="en-US" dirty="0"/>
          </a:p>
        </p:txBody>
      </p:sp>
    </p:spTree>
    <p:extLst>
      <p:ext uri="{BB962C8B-B14F-4D97-AF65-F5344CB8AC3E}">
        <p14:creationId xmlns:p14="http://schemas.microsoft.com/office/powerpoint/2010/main" val="35921689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2980" name="Rectangle 4"/>
          <p:cNvSpPr>
            <a:spLocks noGrp="1" noChangeArrowheads="1"/>
          </p:cNvSpPr>
          <p:nvPr>
            <p:ph type="title"/>
          </p:nvPr>
        </p:nvSpPr>
        <p:spPr>
          <a:xfrm>
            <a:off x="1828800" y="304800"/>
            <a:ext cx="8686800" cy="1143000"/>
          </a:xfrm>
        </p:spPr>
        <p:txBody>
          <a:bodyPr/>
          <a:lstStyle/>
          <a:p>
            <a:pPr algn="ctr"/>
            <a:r>
              <a:rPr lang="en-US" sz="3200" dirty="0"/>
              <a:t>Probabilistic Inference</a:t>
            </a:r>
          </a:p>
        </p:txBody>
      </p:sp>
      <p:sp>
        <p:nvSpPr>
          <p:cNvPr id="382978" name="Rectangle 2"/>
          <p:cNvSpPr>
            <a:spLocks noChangeArrowheads="1"/>
          </p:cNvSpPr>
          <p:nvPr/>
        </p:nvSpPr>
        <p:spPr bwMode="auto">
          <a:xfrm>
            <a:off x="3616326" y="3402014"/>
            <a:ext cx="6657975" cy="604837"/>
          </a:xfrm>
          <a:prstGeom prst="rect">
            <a:avLst/>
          </a:prstGeom>
          <a:solidFill>
            <a:srgbClr val="FFFF00"/>
          </a:solidFill>
          <a:ln w="9525">
            <a:noFill/>
            <a:miter lim="800000"/>
            <a:headEnd/>
            <a:tailEnd/>
          </a:ln>
          <a:effectLst/>
        </p:spPr>
        <p:txBody>
          <a:bodyPr wrap="none" anchor="ctr"/>
          <a:lstStyle/>
          <a:p>
            <a:endParaRPr lang="en-US"/>
          </a:p>
        </p:txBody>
      </p:sp>
      <p:sp>
        <p:nvSpPr>
          <p:cNvPr id="382979" name="Rectangle 3"/>
          <p:cNvSpPr>
            <a:spLocks noChangeArrowheads="1"/>
          </p:cNvSpPr>
          <p:nvPr/>
        </p:nvSpPr>
        <p:spPr bwMode="auto">
          <a:xfrm>
            <a:off x="3630613" y="3421063"/>
            <a:ext cx="3314700" cy="1249362"/>
          </a:xfrm>
          <a:prstGeom prst="rect">
            <a:avLst/>
          </a:prstGeom>
          <a:solidFill>
            <a:srgbClr val="FFFF00"/>
          </a:solidFill>
          <a:ln w="9525">
            <a:noFill/>
            <a:miter lim="800000"/>
            <a:headEnd/>
            <a:tailEnd/>
          </a:ln>
          <a:effectLst/>
        </p:spPr>
        <p:txBody>
          <a:bodyPr wrap="none" anchor="ctr"/>
          <a:lstStyle/>
          <a:p>
            <a:endParaRPr lang="en-US"/>
          </a:p>
        </p:txBody>
      </p:sp>
      <p:graphicFrame>
        <p:nvGraphicFramePr>
          <p:cNvPr id="382981" name="Group 5"/>
          <p:cNvGraphicFramePr>
            <a:graphicFrameLocks noGrp="1"/>
          </p:cNvGraphicFramePr>
          <p:nvPr>
            <p:extLst>
              <p:ext uri="{D42A27DB-BD31-4B8C-83A1-F6EECF244321}">
                <p14:modId xmlns:p14="http://schemas.microsoft.com/office/powerpoint/2010/main" val="193690797"/>
              </p:ext>
            </p:extLst>
          </p:nvPr>
        </p:nvGraphicFramePr>
        <p:xfrm>
          <a:off x="1968500" y="2065338"/>
          <a:ext cx="8305800" cy="2614614"/>
        </p:xfrm>
        <a:graphic>
          <a:graphicData uri="http://schemas.openxmlformats.org/drawingml/2006/table">
            <a:tbl>
              <a:tblPr/>
              <a:tblGrid>
                <a:gridCol w="1660525">
                  <a:extLst>
                    <a:ext uri="{9D8B030D-6E8A-4147-A177-3AD203B41FA5}">
                      <a16:colId xmlns:a16="http://schemas.microsoft.com/office/drawing/2014/main" val="20000"/>
                    </a:ext>
                  </a:extLst>
                </a:gridCol>
                <a:gridCol w="1662113">
                  <a:extLst>
                    <a:ext uri="{9D8B030D-6E8A-4147-A177-3AD203B41FA5}">
                      <a16:colId xmlns:a16="http://schemas.microsoft.com/office/drawing/2014/main" val="20001"/>
                    </a:ext>
                  </a:extLst>
                </a:gridCol>
                <a:gridCol w="1660525">
                  <a:extLst>
                    <a:ext uri="{9D8B030D-6E8A-4147-A177-3AD203B41FA5}">
                      <a16:colId xmlns:a16="http://schemas.microsoft.com/office/drawing/2014/main" val="20002"/>
                    </a:ext>
                  </a:extLst>
                </a:gridCol>
                <a:gridCol w="1662112">
                  <a:extLst>
                    <a:ext uri="{9D8B030D-6E8A-4147-A177-3AD203B41FA5}">
                      <a16:colId xmlns:a16="http://schemas.microsoft.com/office/drawing/2014/main" val="20003"/>
                    </a:ext>
                  </a:extLst>
                </a:gridCol>
                <a:gridCol w="1660525">
                  <a:extLst>
                    <a:ext uri="{9D8B030D-6E8A-4147-A177-3AD203B41FA5}">
                      <a16:colId xmlns:a16="http://schemas.microsoft.com/office/drawing/2014/main" val="20004"/>
                    </a:ext>
                  </a:extLst>
                </a:gridCol>
              </a:tblGrid>
              <a:tr h="665163">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endParaRPr kumimoji="0" lang="en-US" sz="2000" b="1" i="0" u="none" strike="noStrike" cap="none" normalizeH="0" baseline="0" dirty="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endParaRPr kumimoji="0" lang="en-US" sz="2000" b="1"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endParaRPr kumimoji="0" lang="en-US" sz="2000" b="1"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endParaRPr kumimoji="0" lang="en-US" sz="2000" b="1"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endParaRPr kumimoji="0" lang="en-US" sz="2000" b="1"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65163">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endParaRPr kumimoji="0" lang="en-US" sz="2000" b="1" i="0" u="none" strike="noStrike" cap="none" normalizeH="0" baseline="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2000" b="1" i="0" u="none" strike="noStrike" cap="none" normalizeH="0" baseline="0">
                          <a:ln>
                            <a:noFill/>
                          </a:ln>
                          <a:solidFill>
                            <a:schemeClr val="tx1"/>
                          </a:solidFill>
                          <a:effectLst/>
                          <a:latin typeface="Times New Roman" pitchFamily="18" charset="0"/>
                        </a:rPr>
                        <a:t>PCatch</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2000" b="1" i="0" u="none" strike="noStrike" cap="none" normalizeH="0" baseline="0">
                          <a:ln>
                            <a:noFill/>
                          </a:ln>
                          <a:solidFill>
                            <a:schemeClr val="tx1"/>
                          </a:solidFill>
                          <a:effectLst/>
                          <a:latin typeface="Times New Roman" pitchFamily="18" charset="0"/>
                          <a:sym typeface="Symbol" pitchFamily="18" charset="2"/>
                        </a:rPr>
                        <a:t>P</a:t>
                      </a:r>
                      <a:r>
                        <a:rPr kumimoji="0" lang="en-US" sz="2000" b="1" i="0" u="none" strike="noStrike" cap="none" normalizeH="0" baseline="0">
                          <a:ln>
                            <a:noFill/>
                          </a:ln>
                          <a:solidFill>
                            <a:schemeClr val="tx1"/>
                          </a:solidFill>
                          <a:effectLst/>
                          <a:latin typeface="Times New Roman" pitchFamily="18" charset="0"/>
                        </a:rPr>
                        <a:t>Catch</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2000" b="1" i="0" u="none" strike="noStrike" cap="none" normalizeH="0" baseline="0">
                          <a:ln>
                            <a:noFill/>
                          </a:ln>
                          <a:solidFill>
                            <a:schemeClr val="tx1"/>
                          </a:solidFill>
                          <a:effectLst/>
                          <a:latin typeface="Times New Roman" pitchFamily="18" charset="0"/>
                        </a:rPr>
                        <a:t>PCatch</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2000" b="1" i="0" u="none" strike="noStrike" cap="none" normalizeH="0" baseline="0">
                          <a:ln>
                            <a:noFill/>
                          </a:ln>
                          <a:solidFill>
                            <a:schemeClr val="tx1"/>
                          </a:solidFill>
                          <a:effectLst/>
                          <a:latin typeface="Times New Roman" pitchFamily="18" charset="0"/>
                          <a:sym typeface="Symbol" pitchFamily="18" charset="2"/>
                        </a:rPr>
                        <a:t>P</a:t>
                      </a:r>
                      <a:r>
                        <a:rPr kumimoji="0" lang="en-US" sz="2000" b="1" i="0" u="none" strike="noStrike" cap="none" normalizeH="0" baseline="0">
                          <a:ln>
                            <a:noFill/>
                          </a:ln>
                          <a:solidFill>
                            <a:schemeClr val="tx1"/>
                          </a:solidFill>
                          <a:effectLst/>
                          <a:latin typeface="Times New Roman" pitchFamily="18" charset="0"/>
                        </a:rPr>
                        <a:t>Catch</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619125">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2000" b="1" i="0" u="none" strike="noStrike" cap="none" normalizeH="0" baseline="0">
                          <a:ln>
                            <a:noFill/>
                          </a:ln>
                          <a:solidFill>
                            <a:schemeClr val="tx1"/>
                          </a:solidFill>
                          <a:effectLst/>
                          <a:latin typeface="Times New Roman" pitchFamily="18" charset="0"/>
                        </a:rPr>
                        <a:t>Cavity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2000" b="1" i="0" u="none" strike="noStrike" cap="none" normalizeH="0" baseline="0">
                          <a:ln>
                            <a:noFill/>
                          </a:ln>
                          <a:solidFill>
                            <a:schemeClr val="tx1"/>
                          </a:solidFill>
                          <a:effectLst/>
                          <a:latin typeface="Times New Roman" pitchFamily="18" charset="0"/>
                        </a:rPr>
                        <a:t>0.108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2000" b="1" i="0" u="none" strike="noStrike" cap="none" normalizeH="0" baseline="0">
                          <a:ln>
                            <a:noFill/>
                          </a:ln>
                          <a:solidFill>
                            <a:schemeClr val="tx1"/>
                          </a:solidFill>
                          <a:effectLst/>
                          <a:latin typeface="Times New Roman" pitchFamily="18" charset="0"/>
                        </a:rPr>
                        <a:t>0.012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2000" b="1" i="0" u="none" strike="noStrike" cap="none" normalizeH="0" baseline="0">
                          <a:ln>
                            <a:noFill/>
                          </a:ln>
                          <a:solidFill>
                            <a:schemeClr val="tx1"/>
                          </a:solidFill>
                          <a:effectLst/>
                          <a:latin typeface="Times New Roman" pitchFamily="18" charset="0"/>
                        </a:rPr>
                        <a:t>0.072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2000" b="1" i="0" u="none" strike="noStrike" cap="none" normalizeH="0" baseline="0" dirty="0">
                          <a:ln>
                            <a:noFill/>
                          </a:ln>
                          <a:solidFill>
                            <a:schemeClr val="tx1"/>
                          </a:solidFill>
                          <a:effectLst/>
                          <a:latin typeface="Times New Roman" pitchFamily="18" charset="0"/>
                        </a:rPr>
                        <a:t>0.008</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val="10002"/>
                  </a:ext>
                </a:extLst>
              </a:tr>
              <a:tr h="665163">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1800" b="0" i="0" u="none" strike="noStrike" cap="none" normalizeH="0" baseline="0">
                          <a:ln>
                            <a:noFill/>
                          </a:ln>
                          <a:solidFill>
                            <a:schemeClr val="tx1"/>
                          </a:solidFill>
                          <a:effectLst/>
                          <a:latin typeface="Times New Roman" pitchFamily="18" charset="0"/>
                          <a:cs typeface="Times New Roman" pitchFamily="18" charset="0"/>
                          <a:sym typeface="Symbol" pitchFamily="18" charset="2"/>
                        </a:rPr>
                        <a:t></a:t>
                      </a:r>
                      <a:r>
                        <a:rPr kumimoji="0" lang="en-US" sz="2000" b="1" i="0" u="none" strike="noStrike" cap="none" normalizeH="0" baseline="0">
                          <a:ln>
                            <a:noFill/>
                          </a:ln>
                          <a:solidFill>
                            <a:schemeClr val="tx1"/>
                          </a:solidFill>
                          <a:effectLst/>
                          <a:latin typeface="Times New Roman" pitchFamily="18" charset="0"/>
                        </a:rPr>
                        <a:t>Cavity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2000" b="1" i="0" u="none" strike="noStrike" cap="none" normalizeH="0" baseline="0">
                          <a:ln>
                            <a:noFill/>
                          </a:ln>
                          <a:solidFill>
                            <a:schemeClr val="tx1"/>
                          </a:solidFill>
                          <a:effectLst/>
                          <a:latin typeface="Times New Roman" pitchFamily="18" charset="0"/>
                        </a:rPr>
                        <a:t>0.016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tx2"/>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2000" b="1" i="0" u="none" strike="noStrike" cap="none" normalizeH="0" baseline="0" dirty="0">
                          <a:ln>
                            <a:noFill/>
                          </a:ln>
                          <a:solidFill>
                            <a:schemeClr val="tx1"/>
                          </a:solidFill>
                          <a:effectLst/>
                          <a:latin typeface="Times New Roman" pitchFamily="18" charset="0"/>
                        </a:rPr>
                        <a:t>0.064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tx2"/>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2000" b="1" i="0" u="none" strike="noStrike" cap="none" normalizeH="0" baseline="0">
                          <a:ln>
                            <a:noFill/>
                          </a:ln>
                          <a:solidFill>
                            <a:schemeClr val="tx1"/>
                          </a:solidFill>
                          <a:effectLst/>
                          <a:latin typeface="Times New Roman" pitchFamily="18" charset="0"/>
                        </a:rPr>
                        <a:t>0.144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2000" b="1" i="0" u="none" strike="noStrike" cap="none" normalizeH="0" baseline="0">
                          <a:ln>
                            <a:noFill/>
                          </a:ln>
                          <a:solidFill>
                            <a:schemeClr val="tx1"/>
                          </a:solidFill>
                          <a:effectLst/>
                          <a:latin typeface="Times New Roman" pitchFamily="18" charset="0"/>
                        </a:rPr>
                        <a:t>0.576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383013" name="Rectangle 37"/>
          <p:cNvSpPr>
            <a:spLocks noChangeArrowheads="1"/>
          </p:cNvSpPr>
          <p:nvPr/>
        </p:nvSpPr>
        <p:spPr bwMode="auto">
          <a:xfrm>
            <a:off x="3721100" y="2082800"/>
            <a:ext cx="3124200" cy="641350"/>
          </a:xfrm>
          <a:prstGeom prst="rect">
            <a:avLst/>
          </a:prstGeom>
          <a:solidFill>
            <a:schemeClr val="bg1">
              <a:lumMod val="50000"/>
              <a:lumOff val="50000"/>
            </a:schemeClr>
          </a:solidFill>
          <a:ln w="9525">
            <a:noFill/>
            <a:miter lim="800000"/>
            <a:headEnd/>
            <a:tailEnd/>
          </a:ln>
          <a:effectLst/>
        </p:spPr>
        <p:txBody>
          <a:bodyPr wrap="none" anchor="ctr"/>
          <a:lstStyle/>
          <a:p>
            <a:pPr algn="ctr" eaLnBrk="1" hangingPunct="1"/>
            <a:r>
              <a:rPr lang="en-US" sz="2800" dirty="0">
                <a:cs typeface="Arial" charset="0"/>
              </a:rPr>
              <a:t>Toothache</a:t>
            </a:r>
          </a:p>
        </p:txBody>
      </p:sp>
      <p:sp>
        <p:nvSpPr>
          <p:cNvPr id="383014" name="Rectangle 38"/>
          <p:cNvSpPr>
            <a:spLocks noChangeArrowheads="1"/>
          </p:cNvSpPr>
          <p:nvPr/>
        </p:nvSpPr>
        <p:spPr bwMode="auto">
          <a:xfrm>
            <a:off x="7016750" y="2082800"/>
            <a:ext cx="3143250" cy="641350"/>
          </a:xfrm>
          <a:prstGeom prst="rect">
            <a:avLst/>
          </a:prstGeom>
          <a:solidFill>
            <a:schemeClr val="bg1">
              <a:lumMod val="50000"/>
              <a:lumOff val="50000"/>
            </a:schemeClr>
          </a:solidFill>
          <a:ln w="9525">
            <a:noFill/>
            <a:miter lim="800000"/>
            <a:headEnd/>
            <a:tailEnd/>
          </a:ln>
          <a:effectLst/>
        </p:spPr>
        <p:txBody>
          <a:bodyPr wrap="none" anchor="ctr"/>
          <a:lstStyle/>
          <a:p>
            <a:pPr algn="ctr" eaLnBrk="1" hangingPunct="1"/>
            <a:r>
              <a:rPr lang="en-US" sz="2800" dirty="0">
                <a:cs typeface="Arial" charset="0"/>
                <a:sym typeface="Symbol" pitchFamily="18" charset="2"/>
              </a:rPr>
              <a:t></a:t>
            </a:r>
            <a:r>
              <a:rPr lang="en-US" sz="2800" dirty="0">
                <a:cs typeface="Arial" charset="0"/>
              </a:rPr>
              <a:t>Toothache</a:t>
            </a:r>
          </a:p>
        </p:txBody>
      </p:sp>
      <p:sp>
        <p:nvSpPr>
          <p:cNvPr id="383015" name="Text Box 39"/>
          <p:cNvSpPr txBox="1">
            <a:spLocks noChangeArrowheads="1"/>
          </p:cNvSpPr>
          <p:nvPr/>
        </p:nvSpPr>
        <p:spPr bwMode="auto">
          <a:xfrm>
            <a:off x="2808105" y="5164993"/>
            <a:ext cx="6728189" cy="954107"/>
          </a:xfrm>
          <a:prstGeom prst="rect">
            <a:avLst/>
          </a:prstGeom>
          <a:noFill/>
          <a:ln w="9525">
            <a:noFill/>
            <a:miter lim="800000"/>
            <a:headEnd/>
            <a:tailEnd/>
          </a:ln>
          <a:effectLst/>
        </p:spPr>
        <p:txBody>
          <a:bodyPr wrap="none">
            <a:spAutoFit/>
          </a:bodyPr>
          <a:lstStyle/>
          <a:p>
            <a:pPr eaLnBrk="1" hangingPunct="1"/>
            <a:r>
              <a:rPr lang="en-US" sz="2800" dirty="0">
                <a:cs typeface="Arial" charset="0"/>
              </a:rPr>
              <a:t>P(Cavity </a:t>
            </a:r>
            <a:r>
              <a:rPr lang="en-US" sz="2800" b="1" dirty="0">
                <a:cs typeface="Arial" charset="0"/>
                <a:sym typeface="Symbol" pitchFamily="18" charset="2"/>
              </a:rPr>
              <a:t></a:t>
            </a:r>
            <a:r>
              <a:rPr lang="en-US" sz="2800" dirty="0">
                <a:cs typeface="Arial" charset="0"/>
                <a:sym typeface="Symbol" pitchFamily="18" charset="2"/>
              </a:rPr>
              <a:t>Toothache) =  0.108 + 0.012 + ...</a:t>
            </a:r>
          </a:p>
          <a:p>
            <a:pPr eaLnBrk="1" hangingPunct="1"/>
            <a:r>
              <a:rPr lang="en-US" sz="2800" dirty="0">
                <a:cs typeface="Arial" charset="0"/>
                <a:sym typeface="Symbol" pitchFamily="18" charset="2"/>
              </a:rPr>
              <a:t>				=  0.28 </a:t>
            </a:r>
          </a:p>
        </p:txBody>
      </p:sp>
    </p:spTree>
    <p:extLst>
      <p:ext uri="{BB962C8B-B14F-4D97-AF65-F5344CB8AC3E}">
        <p14:creationId xmlns:p14="http://schemas.microsoft.com/office/powerpoint/2010/main" val="6090876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5026" name="Rectangle 2"/>
          <p:cNvSpPr>
            <a:spLocks noGrp="1" noChangeArrowheads="1"/>
          </p:cNvSpPr>
          <p:nvPr>
            <p:ph type="title"/>
          </p:nvPr>
        </p:nvSpPr>
        <p:spPr>
          <a:xfrm>
            <a:off x="0" y="304800"/>
            <a:ext cx="12192000" cy="1143000"/>
          </a:xfrm>
        </p:spPr>
        <p:txBody>
          <a:bodyPr/>
          <a:lstStyle/>
          <a:p>
            <a:pPr algn="ctr"/>
            <a:r>
              <a:rPr lang="en-US" sz="3200" dirty="0"/>
              <a:t>Probabilistic Inference</a:t>
            </a:r>
          </a:p>
        </p:txBody>
      </p:sp>
      <p:graphicFrame>
        <p:nvGraphicFramePr>
          <p:cNvPr id="385027" name="Group 3"/>
          <p:cNvGraphicFramePr>
            <a:graphicFrameLocks noGrp="1"/>
          </p:cNvGraphicFramePr>
          <p:nvPr/>
        </p:nvGraphicFramePr>
        <p:xfrm>
          <a:off x="2006600" y="1887538"/>
          <a:ext cx="8305800" cy="2614614"/>
        </p:xfrm>
        <a:graphic>
          <a:graphicData uri="http://schemas.openxmlformats.org/drawingml/2006/table">
            <a:tbl>
              <a:tblPr/>
              <a:tblGrid>
                <a:gridCol w="1660525">
                  <a:extLst>
                    <a:ext uri="{9D8B030D-6E8A-4147-A177-3AD203B41FA5}">
                      <a16:colId xmlns:a16="http://schemas.microsoft.com/office/drawing/2014/main" val="20000"/>
                    </a:ext>
                  </a:extLst>
                </a:gridCol>
                <a:gridCol w="1662113">
                  <a:extLst>
                    <a:ext uri="{9D8B030D-6E8A-4147-A177-3AD203B41FA5}">
                      <a16:colId xmlns:a16="http://schemas.microsoft.com/office/drawing/2014/main" val="20001"/>
                    </a:ext>
                  </a:extLst>
                </a:gridCol>
                <a:gridCol w="1660525">
                  <a:extLst>
                    <a:ext uri="{9D8B030D-6E8A-4147-A177-3AD203B41FA5}">
                      <a16:colId xmlns:a16="http://schemas.microsoft.com/office/drawing/2014/main" val="20002"/>
                    </a:ext>
                  </a:extLst>
                </a:gridCol>
                <a:gridCol w="1662112">
                  <a:extLst>
                    <a:ext uri="{9D8B030D-6E8A-4147-A177-3AD203B41FA5}">
                      <a16:colId xmlns:a16="http://schemas.microsoft.com/office/drawing/2014/main" val="20003"/>
                    </a:ext>
                  </a:extLst>
                </a:gridCol>
                <a:gridCol w="1660525">
                  <a:extLst>
                    <a:ext uri="{9D8B030D-6E8A-4147-A177-3AD203B41FA5}">
                      <a16:colId xmlns:a16="http://schemas.microsoft.com/office/drawing/2014/main" val="20004"/>
                    </a:ext>
                  </a:extLst>
                </a:gridCol>
              </a:tblGrid>
              <a:tr h="665163">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endParaRPr kumimoji="0" lang="en-US" sz="2000" b="1" i="0" u="none" strike="noStrike" cap="none" normalizeH="0" baseline="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endParaRPr kumimoji="0" lang="en-US" sz="2000" b="1"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endParaRPr kumimoji="0" lang="en-US" sz="2000" b="1"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endParaRPr kumimoji="0" lang="en-US" sz="2000" b="1"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endParaRPr kumimoji="0" lang="en-US" sz="2000" b="1"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65163">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endParaRPr kumimoji="0" lang="en-US" sz="2000" b="1" i="0" u="none" strike="noStrike" cap="none" normalizeH="0" baseline="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2000" b="1" i="0" u="none" strike="noStrike" cap="none" normalizeH="0" baseline="0">
                          <a:ln>
                            <a:noFill/>
                          </a:ln>
                          <a:solidFill>
                            <a:schemeClr val="tx1"/>
                          </a:solidFill>
                          <a:effectLst/>
                          <a:latin typeface="Times New Roman" pitchFamily="18" charset="0"/>
                        </a:rPr>
                        <a:t>PCatch</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2000" b="1" i="0" u="none" strike="noStrike" cap="none" normalizeH="0" baseline="0">
                          <a:ln>
                            <a:noFill/>
                          </a:ln>
                          <a:solidFill>
                            <a:schemeClr val="tx1"/>
                          </a:solidFill>
                          <a:effectLst/>
                          <a:latin typeface="Times New Roman" pitchFamily="18" charset="0"/>
                          <a:sym typeface="Symbol" pitchFamily="18" charset="2"/>
                        </a:rPr>
                        <a:t>P</a:t>
                      </a:r>
                      <a:r>
                        <a:rPr kumimoji="0" lang="en-US" sz="2000" b="1" i="0" u="none" strike="noStrike" cap="none" normalizeH="0" baseline="0">
                          <a:ln>
                            <a:noFill/>
                          </a:ln>
                          <a:solidFill>
                            <a:schemeClr val="tx1"/>
                          </a:solidFill>
                          <a:effectLst/>
                          <a:latin typeface="Times New Roman" pitchFamily="18" charset="0"/>
                        </a:rPr>
                        <a:t>Catch</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2000" b="1" i="0" u="none" strike="noStrike" cap="none" normalizeH="0" baseline="0">
                          <a:ln>
                            <a:noFill/>
                          </a:ln>
                          <a:solidFill>
                            <a:schemeClr val="tx1"/>
                          </a:solidFill>
                          <a:effectLst/>
                          <a:latin typeface="Times New Roman" pitchFamily="18" charset="0"/>
                        </a:rPr>
                        <a:t>PCatch</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2000" b="1" i="0" u="none" strike="noStrike" cap="none" normalizeH="0" baseline="0">
                          <a:ln>
                            <a:noFill/>
                          </a:ln>
                          <a:solidFill>
                            <a:schemeClr val="tx1"/>
                          </a:solidFill>
                          <a:effectLst/>
                          <a:latin typeface="Times New Roman" pitchFamily="18" charset="0"/>
                          <a:sym typeface="Symbol" pitchFamily="18" charset="2"/>
                        </a:rPr>
                        <a:t>P</a:t>
                      </a:r>
                      <a:r>
                        <a:rPr kumimoji="0" lang="en-US" sz="2000" b="1" i="0" u="none" strike="noStrike" cap="none" normalizeH="0" baseline="0">
                          <a:ln>
                            <a:noFill/>
                          </a:ln>
                          <a:solidFill>
                            <a:schemeClr val="tx1"/>
                          </a:solidFill>
                          <a:effectLst/>
                          <a:latin typeface="Times New Roman" pitchFamily="18" charset="0"/>
                        </a:rPr>
                        <a:t>Catch</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619125">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2000" b="1" i="0" u="none" strike="noStrike" cap="none" normalizeH="0" baseline="0">
                          <a:ln>
                            <a:noFill/>
                          </a:ln>
                          <a:solidFill>
                            <a:schemeClr val="tx1"/>
                          </a:solidFill>
                          <a:effectLst/>
                          <a:latin typeface="Times New Roman" pitchFamily="18" charset="0"/>
                        </a:rPr>
                        <a:t>Cavity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2000" b="1" i="0" u="none" strike="noStrike" cap="none" normalizeH="0" baseline="0">
                          <a:ln>
                            <a:noFill/>
                          </a:ln>
                          <a:solidFill>
                            <a:schemeClr val="tx1"/>
                          </a:solidFill>
                          <a:effectLst/>
                          <a:latin typeface="Times New Roman" pitchFamily="18" charset="0"/>
                        </a:rPr>
                        <a:t>0.108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2000" b="1" i="0" u="none" strike="noStrike" cap="none" normalizeH="0" baseline="0">
                          <a:ln>
                            <a:noFill/>
                          </a:ln>
                          <a:solidFill>
                            <a:schemeClr val="tx1"/>
                          </a:solidFill>
                          <a:effectLst/>
                          <a:latin typeface="Times New Roman" pitchFamily="18" charset="0"/>
                        </a:rPr>
                        <a:t>0.012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2000" b="1" i="0" u="none" strike="noStrike" cap="none" normalizeH="0" baseline="0">
                          <a:ln>
                            <a:noFill/>
                          </a:ln>
                          <a:solidFill>
                            <a:schemeClr val="tx1"/>
                          </a:solidFill>
                          <a:effectLst/>
                          <a:latin typeface="Times New Roman" pitchFamily="18" charset="0"/>
                        </a:rPr>
                        <a:t>0.072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2000" b="1" i="0" u="none" strike="noStrike" cap="none" normalizeH="0" baseline="0">
                          <a:ln>
                            <a:noFill/>
                          </a:ln>
                          <a:solidFill>
                            <a:schemeClr val="tx1"/>
                          </a:solidFill>
                          <a:effectLst/>
                          <a:latin typeface="Times New Roman" pitchFamily="18" charset="0"/>
                        </a:rPr>
                        <a:t>0.008</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665163">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1800" b="0" i="0" u="none" strike="noStrike" cap="none" normalizeH="0" baseline="0">
                          <a:ln>
                            <a:noFill/>
                          </a:ln>
                          <a:solidFill>
                            <a:schemeClr val="tx1"/>
                          </a:solidFill>
                          <a:effectLst/>
                          <a:latin typeface="Times New Roman" pitchFamily="18" charset="0"/>
                          <a:cs typeface="Times New Roman" pitchFamily="18" charset="0"/>
                          <a:sym typeface="Symbol" pitchFamily="18" charset="2"/>
                        </a:rPr>
                        <a:t></a:t>
                      </a:r>
                      <a:r>
                        <a:rPr kumimoji="0" lang="en-US" sz="2000" b="1" i="0" u="none" strike="noStrike" cap="none" normalizeH="0" baseline="0">
                          <a:ln>
                            <a:noFill/>
                          </a:ln>
                          <a:solidFill>
                            <a:schemeClr val="tx1"/>
                          </a:solidFill>
                          <a:effectLst/>
                          <a:latin typeface="Times New Roman" pitchFamily="18" charset="0"/>
                        </a:rPr>
                        <a:t>Cavity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2000" b="1" i="0" u="none" strike="noStrike" cap="none" normalizeH="0" baseline="0">
                          <a:ln>
                            <a:noFill/>
                          </a:ln>
                          <a:solidFill>
                            <a:schemeClr val="tx1"/>
                          </a:solidFill>
                          <a:effectLst/>
                          <a:latin typeface="Times New Roman" pitchFamily="18" charset="0"/>
                        </a:rPr>
                        <a:t>0.016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2000" b="1" i="0" u="none" strike="noStrike" cap="none" normalizeH="0" baseline="0">
                          <a:ln>
                            <a:noFill/>
                          </a:ln>
                          <a:solidFill>
                            <a:schemeClr val="tx1"/>
                          </a:solidFill>
                          <a:effectLst/>
                          <a:latin typeface="Times New Roman" pitchFamily="18" charset="0"/>
                        </a:rPr>
                        <a:t>0.064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2000" b="1" i="0" u="none" strike="noStrike" cap="none" normalizeH="0" baseline="0">
                          <a:ln>
                            <a:noFill/>
                          </a:ln>
                          <a:solidFill>
                            <a:schemeClr val="tx1"/>
                          </a:solidFill>
                          <a:effectLst/>
                          <a:latin typeface="Times New Roman" pitchFamily="18" charset="0"/>
                        </a:rPr>
                        <a:t>0.144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2000" b="1" i="0" u="none" strike="noStrike" cap="none" normalizeH="0" baseline="0">
                          <a:ln>
                            <a:noFill/>
                          </a:ln>
                          <a:solidFill>
                            <a:schemeClr val="tx1"/>
                          </a:solidFill>
                          <a:effectLst/>
                          <a:latin typeface="Times New Roman" pitchFamily="18" charset="0"/>
                        </a:rPr>
                        <a:t>0.576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385059" name="Rectangle 35"/>
          <p:cNvSpPr>
            <a:spLocks noChangeArrowheads="1"/>
          </p:cNvSpPr>
          <p:nvPr/>
        </p:nvSpPr>
        <p:spPr bwMode="auto">
          <a:xfrm>
            <a:off x="3759200" y="1905000"/>
            <a:ext cx="3124200" cy="641350"/>
          </a:xfrm>
          <a:prstGeom prst="rect">
            <a:avLst/>
          </a:prstGeom>
          <a:solidFill>
            <a:schemeClr val="bg1">
              <a:lumMod val="50000"/>
              <a:lumOff val="50000"/>
            </a:schemeClr>
          </a:solidFill>
          <a:ln w="9525">
            <a:noFill/>
            <a:miter lim="800000"/>
            <a:headEnd/>
            <a:tailEnd/>
          </a:ln>
          <a:effectLst/>
        </p:spPr>
        <p:txBody>
          <a:bodyPr wrap="none" anchor="ctr"/>
          <a:lstStyle/>
          <a:p>
            <a:pPr algn="ctr" eaLnBrk="1" hangingPunct="1"/>
            <a:r>
              <a:rPr lang="en-US" sz="2800">
                <a:cs typeface="Arial" charset="0"/>
              </a:rPr>
              <a:t>Toothache</a:t>
            </a:r>
          </a:p>
        </p:txBody>
      </p:sp>
      <p:sp>
        <p:nvSpPr>
          <p:cNvPr id="385060" name="Rectangle 36"/>
          <p:cNvSpPr>
            <a:spLocks noChangeArrowheads="1"/>
          </p:cNvSpPr>
          <p:nvPr/>
        </p:nvSpPr>
        <p:spPr bwMode="auto">
          <a:xfrm>
            <a:off x="7054850" y="1905000"/>
            <a:ext cx="3143250" cy="641350"/>
          </a:xfrm>
          <a:prstGeom prst="rect">
            <a:avLst/>
          </a:prstGeom>
          <a:solidFill>
            <a:schemeClr val="bg1">
              <a:lumMod val="50000"/>
              <a:lumOff val="50000"/>
            </a:schemeClr>
          </a:solidFill>
          <a:ln w="9525">
            <a:noFill/>
            <a:miter lim="800000"/>
            <a:headEnd/>
            <a:tailEnd/>
          </a:ln>
          <a:effectLst/>
        </p:spPr>
        <p:txBody>
          <a:bodyPr wrap="none" anchor="ctr"/>
          <a:lstStyle/>
          <a:p>
            <a:pPr algn="ctr" eaLnBrk="1" hangingPunct="1"/>
            <a:r>
              <a:rPr lang="en-US" sz="2800">
                <a:cs typeface="Arial" charset="0"/>
                <a:sym typeface="Symbol" pitchFamily="18" charset="2"/>
              </a:rPr>
              <a:t></a:t>
            </a:r>
            <a:r>
              <a:rPr lang="en-US" sz="2800">
                <a:cs typeface="Arial" charset="0"/>
              </a:rPr>
              <a:t>Toothache</a:t>
            </a:r>
          </a:p>
        </p:txBody>
      </p:sp>
      <p:sp>
        <p:nvSpPr>
          <p:cNvPr id="385061" name="Text Box 37"/>
          <p:cNvSpPr txBox="1">
            <a:spLocks noChangeArrowheads="1"/>
          </p:cNvSpPr>
          <p:nvPr/>
        </p:nvSpPr>
        <p:spPr bwMode="auto">
          <a:xfrm>
            <a:off x="2057400" y="4864100"/>
            <a:ext cx="8229600" cy="1283428"/>
          </a:xfrm>
          <a:prstGeom prst="rect">
            <a:avLst/>
          </a:prstGeom>
          <a:noFill/>
          <a:ln w="9525">
            <a:noFill/>
            <a:miter lim="800000"/>
            <a:headEnd/>
            <a:tailEnd/>
          </a:ln>
          <a:effectLst/>
        </p:spPr>
        <p:txBody>
          <a:bodyPr>
            <a:spAutoFit/>
          </a:bodyPr>
          <a:lstStyle/>
          <a:p>
            <a:pPr>
              <a:lnSpc>
                <a:spcPct val="90000"/>
              </a:lnSpc>
              <a:tabLst>
                <a:tab pos="1597025" algn="l"/>
              </a:tabLst>
            </a:pPr>
            <a:r>
              <a:rPr lang="en-US" sz="2800" dirty="0">
                <a:solidFill>
                  <a:schemeClr val="tx2"/>
                </a:solidFill>
                <a:cs typeface="Arial" charset="0"/>
                <a:sym typeface="Symbol" pitchFamily="18" charset="2"/>
              </a:rPr>
              <a:t>Marginalization</a:t>
            </a:r>
            <a:r>
              <a:rPr lang="en-US" sz="2800" dirty="0">
                <a:cs typeface="Times New Roman" pitchFamily="18" charset="0"/>
              </a:rPr>
              <a:t>: P </a:t>
            </a:r>
            <a:r>
              <a:rPr lang="en-US" sz="2800" dirty="0">
                <a:cs typeface="Arial" charset="0"/>
              </a:rPr>
              <a:t>(</a:t>
            </a:r>
            <a:r>
              <a:rPr lang="en-US" sz="2800" dirty="0">
                <a:cs typeface="Times New Roman" pitchFamily="18" charset="0"/>
              </a:rPr>
              <a:t>c</a:t>
            </a:r>
            <a:r>
              <a:rPr lang="en-US" sz="2800" dirty="0">
                <a:cs typeface="Arial" charset="0"/>
                <a:sym typeface="Symbol" pitchFamily="18" charset="2"/>
              </a:rPr>
              <a:t>) = </a:t>
            </a:r>
            <a:r>
              <a:rPr lang="en-US" sz="3600" dirty="0" err="1">
                <a:latin typeface="Symbol" pitchFamily="18" charset="2"/>
                <a:cs typeface="Arial" charset="0"/>
                <a:sym typeface="Symbol" pitchFamily="18" charset="2"/>
              </a:rPr>
              <a:t>S</a:t>
            </a:r>
            <a:r>
              <a:rPr lang="en-US" sz="2800" baseline="-25000" dirty="0" err="1">
                <a:cs typeface="Arial" charset="0"/>
                <a:sym typeface="Symbol" pitchFamily="18" charset="2"/>
              </a:rPr>
              <a:t>t</a:t>
            </a:r>
            <a:r>
              <a:rPr lang="en-US" sz="3600" dirty="0" err="1">
                <a:latin typeface="Symbol" pitchFamily="18" charset="2"/>
                <a:cs typeface="Arial" charset="0"/>
                <a:sym typeface="Symbol" pitchFamily="18" charset="2"/>
              </a:rPr>
              <a:t>S</a:t>
            </a:r>
            <a:r>
              <a:rPr lang="en-US" sz="2800" baseline="-25000" dirty="0" err="1">
                <a:cs typeface="Arial" charset="0"/>
                <a:sym typeface="Symbol" pitchFamily="18" charset="2"/>
              </a:rPr>
              <a:t>pc</a:t>
            </a:r>
            <a:r>
              <a:rPr lang="en-US" sz="2800" dirty="0">
                <a:cs typeface="Arial" charset="0"/>
                <a:sym typeface="Symbol" pitchFamily="18" charset="2"/>
              </a:rPr>
              <a:t> </a:t>
            </a:r>
            <a:r>
              <a:rPr lang="en-US" sz="2800" dirty="0">
                <a:cs typeface="Times New Roman" pitchFamily="18" charset="0"/>
                <a:sym typeface="Symbol" pitchFamily="18" charset="2"/>
              </a:rPr>
              <a:t>P</a:t>
            </a:r>
            <a:r>
              <a:rPr lang="en-US" sz="2800" dirty="0">
                <a:cs typeface="Arial" charset="0"/>
                <a:sym typeface="Symbol" pitchFamily="18" charset="2"/>
              </a:rPr>
              <a:t>(</a:t>
            </a:r>
            <a:r>
              <a:rPr lang="en-US" sz="2800" dirty="0" err="1">
                <a:cs typeface="Times New Roman" pitchFamily="18" charset="0"/>
                <a:sym typeface="Symbol" pitchFamily="18" charset="2"/>
              </a:rPr>
              <a:t>c</a:t>
            </a:r>
            <a:r>
              <a:rPr lang="en-US" sz="2800" b="1" dirty="0" err="1">
                <a:cs typeface="Times New Roman" pitchFamily="18" charset="0"/>
                <a:sym typeface="Symbol" pitchFamily="18" charset="2"/>
              </a:rPr>
              <a:t></a:t>
            </a:r>
            <a:r>
              <a:rPr lang="en-US" sz="2800" dirty="0" err="1">
                <a:cs typeface="Times New Roman" pitchFamily="18" charset="0"/>
                <a:sym typeface="Symbol" pitchFamily="18" charset="2"/>
              </a:rPr>
              <a:t>t</a:t>
            </a:r>
            <a:r>
              <a:rPr lang="en-US" sz="2800" b="1" dirty="0" err="1">
                <a:cs typeface="Times New Roman" pitchFamily="18" charset="0"/>
                <a:sym typeface="Symbol" pitchFamily="18" charset="2"/>
              </a:rPr>
              <a:t></a:t>
            </a:r>
            <a:r>
              <a:rPr lang="en-US" sz="2800" dirty="0" err="1">
                <a:cs typeface="Times New Roman" pitchFamily="18" charset="0"/>
                <a:sym typeface="Symbol" pitchFamily="18" charset="2"/>
              </a:rPr>
              <a:t>pc</a:t>
            </a:r>
            <a:r>
              <a:rPr lang="en-US" sz="2800" dirty="0">
                <a:cs typeface="Arial" charset="0"/>
                <a:sym typeface="Symbol" pitchFamily="18" charset="2"/>
              </a:rPr>
              <a:t>) </a:t>
            </a:r>
            <a:br>
              <a:rPr lang="en-US" sz="2800" dirty="0">
                <a:cs typeface="Arial" charset="0"/>
                <a:sym typeface="Symbol" pitchFamily="18" charset="2"/>
              </a:rPr>
            </a:br>
            <a:r>
              <a:rPr lang="en-US" dirty="0">
                <a:cs typeface="Arial" charset="0"/>
                <a:sym typeface="Symbol" pitchFamily="18" charset="2"/>
              </a:rPr>
              <a:t>using the conventions that c = Cavity or Cavity and that </a:t>
            </a:r>
            <a:r>
              <a:rPr lang="en-US" sz="3200" dirty="0">
                <a:latin typeface="Symbol" pitchFamily="18" charset="2"/>
                <a:cs typeface="Arial" charset="0"/>
                <a:sym typeface="Symbol" pitchFamily="18" charset="2"/>
              </a:rPr>
              <a:t>S</a:t>
            </a:r>
            <a:r>
              <a:rPr lang="en-US" baseline="-25000" dirty="0">
                <a:cs typeface="Arial" charset="0"/>
                <a:sym typeface="Symbol" pitchFamily="18" charset="2"/>
              </a:rPr>
              <a:t>t</a:t>
            </a:r>
            <a:r>
              <a:rPr lang="en-US" dirty="0">
                <a:cs typeface="Arial" charset="0"/>
                <a:sym typeface="Symbol" pitchFamily="18" charset="2"/>
              </a:rPr>
              <a:t> is the sum over t = {Toothache, Toothache}</a:t>
            </a:r>
          </a:p>
        </p:txBody>
      </p:sp>
    </p:spTree>
    <p:extLst>
      <p:ext uri="{BB962C8B-B14F-4D97-AF65-F5344CB8AC3E}">
        <p14:creationId xmlns:p14="http://schemas.microsoft.com/office/powerpoint/2010/main" val="352112215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lumMod val="65000"/>
            <a:lumOff val="35000"/>
          </a:schemeClr>
        </a:solidFill>
        <a:effectLst/>
      </p:bgPr>
    </p:bg>
    <p:spTree>
      <p:nvGrpSpPr>
        <p:cNvPr id="1" name=""/>
        <p:cNvGrpSpPr/>
        <p:nvPr/>
      </p:nvGrpSpPr>
      <p:grpSpPr>
        <a:xfrm>
          <a:off x="0" y="0"/>
          <a:ext cx="0" cy="0"/>
          <a:chOff x="0" y="0"/>
          <a:chExt cx="0" cy="0"/>
        </a:xfrm>
      </p:grpSpPr>
      <p:sp>
        <p:nvSpPr>
          <p:cNvPr id="384003" name="Rectangle 3"/>
          <p:cNvSpPr>
            <a:spLocks noGrp="1" noChangeArrowheads="1"/>
          </p:cNvSpPr>
          <p:nvPr>
            <p:ph type="title"/>
          </p:nvPr>
        </p:nvSpPr>
        <p:spPr>
          <a:xfrm>
            <a:off x="0" y="304800"/>
            <a:ext cx="12192000" cy="1143000"/>
          </a:xfrm>
        </p:spPr>
        <p:txBody>
          <a:bodyPr/>
          <a:lstStyle/>
          <a:p>
            <a:pPr algn="ctr"/>
            <a:r>
              <a:rPr lang="en-US" sz="3200" dirty="0"/>
              <a:t>Probabilistic Inference</a:t>
            </a:r>
          </a:p>
        </p:txBody>
      </p:sp>
      <p:sp>
        <p:nvSpPr>
          <p:cNvPr id="384002" name="Rectangle 2"/>
          <p:cNvSpPr>
            <a:spLocks noChangeArrowheads="1"/>
          </p:cNvSpPr>
          <p:nvPr/>
        </p:nvSpPr>
        <p:spPr bwMode="auto">
          <a:xfrm>
            <a:off x="3603626" y="3376614"/>
            <a:ext cx="6657975" cy="604837"/>
          </a:xfrm>
          <a:prstGeom prst="rect">
            <a:avLst/>
          </a:prstGeom>
          <a:solidFill>
            <a:srgbClr val="FFFF00"/>
          </a:solidFill>
          <a:ln w="9525">
            <a:noFill/>
            <a:miter lim="800000"/>
            <a:headEnd/>
            <a:tailEnd/>
          </a:ln>
          <a:effectLst/>
        </p:spPr>
        <p:txBody>
          <a:bodyPr wrap="none" anchor="ctr"/>
          <a:lstStyle/>
          <a:p>
            <a:endParaRPr lang="en-US"/>
          </a:p>
        </p:txBody>
      </p:sp>
      <p:graphicFrame>
        <p:nvGraphicFramePr>
          <p:cNvPr id="384004" name="Group 4"/>
          <p:cNvGraphicFramePr>
            <a:graphicFrameLocks noGrp="1"/>
          </p:cNvGraphicFramePr>
          <p:nvPr>
            <p:extLst>
              <p:ext uri="{D42A27DB-BD31-4B8C-83A1-F6EECF244321}">
                <p14:modId xmlns:p14="http://schemas.microsoft.com/office/powerpoint/2010/main" val="3662737833"/>
              </p:ext>
            </p:extLst>
          </p:nvPr>
        </p:nvGraphicFramePr>
        <p:xfrm>
          <a:off x="1955800" y="2039938"/>
          <a:ext cx="8305800" cy="2614614"/>
        </p:xfrm>
        <a:graphic>
          <a:graphicData uri="http://schemas.openxmlformats.org/drawingml/2006/table">
            <a:tbl>
              <a:tblPr/>
              <a:tblGrid>
                <a:gridCol w="1660525">
                  <a:extLst>
                    <a:ext uri="{9D8B030D-6E8A-4147-A177-3AD203B41FA5}">
                      <a16:colId xmlns:a16="http://schemas.microsoft.com/office/drawing/2014/main" val="20000"/>
                    </a:ext>
                  </a:extLst>
                </a:gridCol>
                <a:gridCol w="1662113">
                  <a:extLst>
                    <a:ext uri="{9D8B030D-6E8A-4147-A177-3AD203B41FA5}">
                      <a16:colId xmlns:a16="http://schemas.microsoft.com/office/drawing/2014/main" val="20001"/>
                    </a:ext>
                  </a:extLst>
                </a:gridCol>
                <a:gridCol w="1660525">
                  <a:extLst>
                    <a:ext uri="{9D8B030D-6E8A-4147-A177-3AD203B41FA5}">
                      <a16:colId xmlns:a16="http://schemas.microsoft.com/office/drawing/2014/main" val="20002"/>
                    </a:ext>
                  </a:extLst>
                </a:gridCol>
                <a:gridCol w="1662112">
                  <a:extLst>
                    <a:ext uri="{9D8B030D-6E8A-4147-A177-3AD203B41FA5}">
                      <a16:colId xmlns:a16="http://schemas.microsoft.com/office/drawing/2014/main" val="20003"/>
                    </a:ext>
                  </a:extLst>
                </a:gridCol>
                <a:gridCol w="1660525">
                  <a:extLst>
                    <a:ext uri="{9D8B030D-6E8A-4147-A177-3AD203B41FA5}">
                      <a16:colId xmlns:a16="http://schemas.microsoft.com/office/drawing/2014/main" val="20004"/>
                    </a:ext>
                  </a:extLst>
                </a:gridCol>
              </a:tblGrid>
              <a:tr h="665163">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endParaRPr kumimoji="0" lang="en-US" sz="2000" b="1" i="0" u="none" strike="noStrike" cap="none" normalizeH="0" baseline="0" dirty="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endParaRPr kumimoji="0" lang="en-US" sz="2000" b="1"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endParaRPr kumimoji="0" lang="en-US" sz="2000" b="1"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endParaRPr kumimoji="0" lang="en-US" sz="2000" b="1"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endParaRPr kumimoji="0" lang="en-US" sz="2000" b="1"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65163">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endParaRPr kumimoji="0" lang="en-US" sz="2000" b="1" i="0" u="none" strike="noStrike" cap="none" normalizeH="0" baseline="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2000" b="1" i="0" u="none" strike="noStrike" cap="none" normalizeH="0" baseline="0">
                          <a:ln>
                            <a:noFill/>
                          </a:ln>
                          <a:solidFill>
                            <a:schemeClr val="tx1"/>
                          </a:solidFill>
                          <a:effectLst/>
                          <a:latin typeface="Times New Roman" pitchFamily="18" charset="0"/>
                        </a:rPr>
                        <a:t>PCatch</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2000" b="1" i="0" u="none" strike="noStrike" cap="none" normalizeH="0" baseline="0">
                          <a:ln>
                            <a:noFill/>
                          </a:ln>
                          <a:solidFill>
                            <a:schemeClr val="tx1"/>
                          </a:solidFill>
                          <a:effectLst/>
                          <a:latin typeface="Times New Roman" pitchFamily="18" charset="0"/>
                          <a:sym typeface="Symbol" pitchFamily="18" charset="2"/>
                        </a:rPr>
                        <a:t>P</a:t>
                      </a:r>
                      <a:r>
                        <a:rPr kumimoji="0" lang="en-US" sz="2000" b="1" i="0" u="none" strike="noStrike" cap="none" normalizeH="0" baseline="0">
                          <a:ln>
                            <a:noFill/>
                          </a:ln>
                          <a:solidFill>
                            <a:schemeClr val="tx1"/>
                          </a:solidFill>
                          <a:effectLst/>
                          <a:latin typeface="Times New Roman" pitchFamily="18" charset="0"/>
                        </a:rPr>
                        <a:t>Catch</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2000" b="1" i="0" u="none" strike="noStrike" cap="none" normalizeH="0" baseline="0">
                          <a:ln>
                            <a:noFill/>
                          </a:ln>
                          <a:solidFill>
                            <a:schemeClr val="tx1"/>
                          </a:solidFill>
                          <a:effectLst/>
                          <a:latin typeface="Times New Roman" pitchFamily="18" charset="0"/>
                        </a:rPr>
                        <a:t>PCatch</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2000" b="1" i="0" u="none" strike="noStrike" cap="none" normalizeH="0" baseline="0">
                          <a:ln>
                            <a:noFill/>
                          </a:ln>
                          <a:solidFill>
                            <a:schemeClr val="tx1"/>
                          </a:solidFill>
                          <a:effectLst/>
                          <a:latin typeface="Times New Roman" pitchFamily="18" charset="0"/>
                          <a:sym typeface="Symbol" pitchFamily="18" charset="2"/>
                        </a:rPr>
                        <a:t>P</a:t>
                      </a:r>
                      <a:r>
                        <a:rPr kumimoji="0" lang="en-US" sz="2000" b="1" i="0" u="none" strike="noStrike" cap="none" normalizeH="0" baseline="0">
                          <a:ln>
                            <a:noFill/>
                          </a:ln>
                          <a:solidFill>
                            <a:schemeClr val="tx1"/>
                          </a:solidFill>
                          <a:effectLst/>
                          <a:latin typeface="Times New Roman" pitchFamily="18" charset="0"/>
                        </a:rPr>
                        <a:t>Catch</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619125">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2000" b="1" i="0" u="none" strike="noStrike" cap="none" normalizeH="0" baseline="0">
                          <a:ln>
                            <a:noFill/>
                          </a:ln>
                          <a:solidFill>
                            <a:schemeClr val="tx1"/>
                          </a:solidFill>
                          <a:effectLst/>
                          <a:latin typeface="Times New Roman" pitchFamily="18" charset="0"/>
                        </a:rPr>
                        <a:t>Cavity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2000" b="1" i="0" u="none" strike="noStrike" cap="none" normalizeH="0" baseline="0">
                          <a:ln>
                            <a:noFill/>
                          </a:ln>
                          <a:solidFill>
                            <a:schemeClr val="tx1"/>
                          </a:solidFill>
                          <a:effectLst/>
                          <a:latin typeface="Times New Roman" pitchFamily="18" charset="0"/>
                        </a:rPr>
                        <a:t>0.108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2000" b="1" i="0" u="none" strike="noStrike" cap="none" normalizeH="0" baseline="0">
                          <a:ln>
                            <a:noFill/>
                          </a:ln>
                          <a:solidFill>
                            <a:schemeClr val="tx1"/>
                          </a:solidFill>
                          <a:effectLst/>
                          <a:latin typeface="Times New Roman" pitchFamily="18" charset="0"/>
                        </a:rPr>
                        <a:t>0.012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2000" b="1" i="0" u="none" strike="noStrike" cap="none" normalizeH="0" baseline="0">
                          <a:ln>
                            <a:noFill/>
                          </a:ln>
                          <a:solidFill>
                            <a:schemeClr val="tx1"/>
                          </a:solidFill>
                          <a:effectLst/>
                          <a:latin typeface="Times New Roman" pitchFamily="18" charset="0"/>
                        </a:rPr>
                        <a:t>0.072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2000" b="1" i="0" u="none" strike="noStrike" cap="none" normalizeH="0" baseline="0" dirty="0">
                          <a:ln>
                            <a:noFill/>
                          </a:ln>
                          <a:solidFill>
                            <a:schemeClr val="tx1"/>
                          </a:solidFill>
                          <a:effectLst/>
                          <a:latin typeface="Times New Roman" pitchFamily="18" charset="0"/>
                        </a:rPr>
                        <a:t>0.008</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val="10002"/>
                  </a:ext>
                </a:extLst>
              </a:tr>
              <a:tr h="665163">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1800" b="0" i="0" u="none" strike="noStrike" cap="none" normalizeH="0" baseline="0">
                          <a:ln>
                            <a:noFill/>
                          </a:ln>
                          <a:solidFill>
                            <a:schemeClr val="tx1"/>
                          </a:solidFill>
                          <a:effectLst/>
                          <a:latin typeface="Times New Roman" pitchFamily="18" charset="0"/>
                          <a:cs typeface="Times New Roman" pitchFamily="18" charset="0"/>
                          <a:sym typeface="Symbol" pitchFamily="18" charset="2"/>
                        </a:rPr>
                        <a:t></a:t>
                      </a:r>
                      <a:r>
                        <a:rPr kumimoji="0" lang="en-US" sz="2000" b="1" i="0" u="none" strike="noStrike" cap="none" normalizeH="0" baseline="0">
                          <a:ln>
                            <a:noFill/>
                          </a:ln>
                          <a:solidFill>
                            <a:schemeClr val="tx1"/>
                          </a:solidFill>
                          <a:effectLst/>
                          <a:latin typeface="Times New Roman" pitchFamily="18" charset="0"/>
                        </a:rPr>
                        <a:t>Cavity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2000" b="1" i="0" u="none" strike="noStrike" cap="none" normalizeH="0" baseline="0">
                          <a:ln>
                            <a:noFill/>
                          </a:ln>
                          <a:solidFill>
                            <a:schemeClr val="tx1"/>
                          </a:solidFill>
                          <a:effectLst/>
                          <a:latin typeface="Times New Roman" pitchFamily="18" charset="0"/>
                        </a:rPr>
                        <a:t>0.016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2000" b="1" i="0" u="none" strike="noStrike" cap="none" normalizeH="0" baseline="0">
                          <a:ln>
                            <a:noFill/>
                          </a:ln>
                          <a:solidFill>
                            <a:schemeClr val="tx1"/>
                          </a:solidFill>
                          <a:effectLst/>
                          <a:latin typeface="Times New Roman" pitchFamily="18" charset="0"/>
                        </a:rPr>
                        <a:t>0.064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2000" b="1" i="0" u="none" strike="noStrike" cap="none" normalizeH="0" baseline="0">
                          <a:ln>
                            <a:noFill/>
                          </a:ln>
                          <a:solidFill>
                            <a:schemeClr val="tx1"/>
                          </a:solidFill>
                          <a:effectLst/>
                          <a:latin typeface="Times New Roman" pitchFamily="18" charset="0"/>
                        </a:rPr>
                        <a:t>0.144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2000" b="1" i="0" u="none" strike="noStrike" cap="none" normalizeH="0" baseline="0">
                          <a:ln>
                            <a:noFill/>
                          </a:ln>
                          <a:solidFill>
                            <a:schemeClr val="tx1"/>
                          </a:solidFill>
                          <a:effectLst/>
                          <a:latin typeface="Times New Roman" pitchFamily="18" charset="0"/>
                        </a:rPr>
                        <a:t>0.576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384036" name="Rectangle 36"/>
          <p:cNvSpPr>
            <a:spLocks noChangeArrowheads="1"/>
          </p:cNvSpPr>
          <p:nvPr/>
        </p:nvSpPr>
        <p:spPr bwMode="auto">
          <a:xfrm>
            <a:off x="3708400" y="2057400"/>
            <a:ext cx="3124200" cy="641350"/>
          </a:xfrm>
          <a:prstGeom prst="rect">
            <a:avLst/>
          </a:prstGeom>
          <a:solidFill>
            <a:schemeClr val="bg1">
              <a:lumMod val="50000"/>
              <a:lumOff val="50000"/>
            </a:schemeClr>
          </a:solidFill>
          <a:ln w="9525">
            <a:noFill/>
            <a:miter lim="800000"/>
            <a:headEnd/>
            <a:tailEnd/>
          </a:ln>
          <a:effectLst/>
        </p:spPr>
        <p:txBody>
          <a:bodyPr wrap="none" anchor="ctr"/>
          <a:lstStyle/>
          <a:p>
            <a:pPr algn="ctr" eaLnBrk="1" hangingPunct="1"/>
            <a:r>
              <a:rPr lang="en-US" sz="2800">
                <a:cs typeface="Arial" charset="0"/>
              </a:rPr>
              <a:t>Toothache</a:t>
            </a:r>
          </a:p>
        </p:txBody>
      </p:sp>
      <p:sp>
        <p:nvSpPr>
          <p:cNvPr id="384037" name="Rectangle 37"/>
          <p:cNvSpPr>
            <a:spLocks noChangeArrowheads="1"/>
          </p:cNvSpPr>
          <p:nvPr/>
        </p:nvSpPr>
        <p:spPr bwMode="auto">
          <a:xfrm>
            <a:off x="7004050" y="2057400"/>
            <a:ext cx="3143250" cy="641350"/>
          </a:xfrm>
          <a:prstGeom prst="rect">
            <a:avLst/>
          </a:prstGeom>
          <a:solidFill>
            <a:schemeClr val="bg1">
              <a:lumMod val="50000"/>
              <a:lumOff val="50000"/>
            </a:schemeClr>
          </a:solidFill>
          <a:ln w="9525">
            <a:noFill/>
            <a:miter lim="800000"/>
            <a:headEnd/>
            <a:tailEnd/>
          </a:ln>
          <a:effectLst/>
        </p:spPr>
        <p:txBody>
          <a:bodyPr wrap="none" anchor="ctr"/>
          <a:lstStyle/>
          <a:p>
            <a:pPr algn="ctr" eaLnBrk="1" hangingPunct="1"/>
            <a:r>
              <a:rPr lang="en-US" sz="2800">
                <a:cs typeface="Arial" charset="0"/>
                <a:sym typeface="Symbol" pitchFamily="18" charset="2"/>
              </a:rPr>
              <a:t></a:t>
            </a:r>
            <a:r>
              <a:rPr lang="en-US" sz="2800">
                <a:cs typeface="Arial" charset="0"/>
              </a:rPr>
              <a:t>Toothache</a:t>
            </a:r>
          </a:p>
        </p:txBody>
      </p:sp>
      <p:sp>
        <p:nvSpPr>
          <p:cNvPr id="384038" name="Text Box 38"/>
          <p:cNvSpPr txBox="1">
            <a:spLocks noChangeArrowheads="1"/>
          </p:cNvSpPr>
          <p:nvPr/>
        </p:nvSpPr>
        <p:spPr bwMode="auto">
          <a:xfrm>
            <a:off x="2032000" y="5099051"/>
            <a:ext cx="6931706" cy="954107"/>
          </a:xfrm>
          <a:prstGeom prst="rect">
            <a:avLst/>
          </a:prstGeom>
          <a:noFill/>
          <a:ln w="9525">
            <a:noFill/>
            <a:miter lim="800000"/>
            <a:headEnd/>
            <a:tailEnd/>
          </a:ln>
          <a:effectLst/>
        </p:spPr>
        <p:txBody>
          <a:bodyPr wrap="none">
            <a:spAutoFit/>
          </a:bodyPr>
          <a:lstStyle/>
          <a:p>
            <a:pPr>
              <a:tabLst>
                <a:tab pos="1597025" algn="l"/>
              </a:tabLst>
            </a:pPr>
            <a:r>
              <a:rPr lang="en-US" sz="2800">
                <a:cs typeface="Arial" charset="0"/>
              </a:rPr>
              <a:t>P(Cavity</a:t>
            </a:r>
            <a:r>
              <a:rPr lang="en-US" sz="2800">
                <a:cs typeface="Arial" charset="0"/>
                <a:sym typeface="Symbol" pitchFamily="18" charset="2"/>
              </a:rPr>
              <a:t>)   = 0.108 + 0.012 + 0.072 + 0.008</a:t>
            </a:r>
          </a:p>
          <a:p>
            <a:pPr>
              <a:tabLst>
                <a:tab pos="1597025" algn="l"/>
              </a:tabLst>
            </a:pPr>
            <a:r>
              <a:rPr lang="en-US" sz="2800">
                <a:cs typeface="Arial" charset="0"/>
                <a:sym typeface="Symbol" pitchFamily="18" charset="2"/>
              </a:rPr>
              <a:t>	= 0.2 </a:t>
            </a:r>
          </a:p>
        </p:txBody>
      </p:sp>
    </p:spTree>
    <p:extLst>
      <p:ext uri="{BB962C8B-B14F-4D97-AF65-F5344CB8AC3E}">
        <p14:creationId xmlns:p14="http://schemas.microsoft.com/office/powerpoint/2010/main" val="6258761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6086" name="Rectangle 38"/>
          <p:cNvSpPr>
            <a:spLocks noGrp="1" noChangeArrowheads="1"/>
          </p:cNvSpPr>
          <p:nvPr>
            <p:ph type="title"/>
          </p:nvPr>
        </p:nvSpPr>
        <p:spPr>
          <a:xfrm>
            <a:off x="1828800" y="241300"/>
            <a:ext cx="8686800" cy="838200"/>
          </a:xfrm>
          <a:noFill/>
          <a:ln/>
        </p:spPr>
        <p:txBody>
          <a:bodyPr/>
          <a:lstStyle/>
          <a:p>
            <a:pPr algn="ctr"/>
            <a:r>
              <a:rPr lang="en-US" dirty="0"/>
              <a:t>Probabilistic Inference</a:t>
            </a:r>
          </a:p>
        </p:txBody>
      </p:sp>
      <p:sp>
        <p:nvSpPr>
          <p:cNvPr id="386085" name="Rectangle 37"/>
          <p:cNvSpPr>
            <a:spLocks noGrp="1" noChangeArrowheads="1"/>
          </p:cNvSpPr>
          <p:nvPr>
            <p:ph sz="quarter" idx="1"/>
          </p:nvPr>
        </p:nvSpPr>
        <p:spPr>
          <a:xfrm>
            <a:off x="1816100" y="4432300"/>
            <a:ext cx="8699500" cy="2425700"/>
          </a:xfrm>
        </p:spPr>
        <p:txBody>
          <a:bodyPr>
            <a:normAutofit/>
          </a:bodyPr>
          <a:lstStyle/>
          <a:p>
            <a:pPr marL="0" indent="0">
              <a:lnSpc>
                <a:spcPct val="90000"/>
              </a:lnSpc>
              <a:buNone/>
            </a:pPr>
            <a:r>
              <a:rPr lang="en-US" sz="1800" dirty="0"/>
              <a:t>P(</a:t>
            </a:r>
            <a:r>
              <a:rPr lang="en-US" sz="1800" dirty="0" err="1"/>
              <a:t>Cavity|Toothache</a:t>
            </a:r>
            <a:r>
              <a:rPr lang="en-US" sz="1800" dirty="0"/>
              <a:t>) = P(</a:t>
            </a:r>
            <a:r>
              <a:rPr lang="en-US" sz="1800" dirty="0" err="1"/>
              <a:t>Cavity</a:t>
            </a:r>
            <a:r>
              <a:rPr lang="en-US" sz="1800" dirty="0" err="1">
                <a:sym typeface="Symbol" pitchFamily="18" charset="2"/>
              </a:rPr>
              <a:t>Toothache</a:t>
            </a:r>
            <a:r>
              <a:rPr lang="en-US" sz="1800" dirty="0">
                <a:sym typeface="Symbol" pitchFamily="18" charset="2"/>
              </a:rPr>
              <a:t>)/P(Toothache)</a:t>
            </a:r>
          </a:p>
          <a:p>
            <a:pPr marL="0" indent="0">
              <a:lnSpc>
                <a:spcPct val="90000"/>
              </a:lnSpc>
              <a:buNone/>
            </a:pPr>
            <a:r>
              <a:rPr lang="en-US" sz="1800" dirty="0">
                <a:sym typeface="Symbol" pitchFamily="18" charset="2"/>
              </a:rPr>
              <a:t>		     = (0.108+0.012)/(0.108+0.012+0.016+0.064) = 0.6</a:t>
            </a:r>
            <a:endParaRPr lang="en-US" sz="800" dirty="0">
              <a:sym typeface="Symbol" pitchFamily="18" charset="2"/>
            </a:endParaRPr>
          </a:p>
          <a:p>
            <a:pPr marL="0" indent="0">
              <a:lnSpc>
                <a:spcPct val="90000"/>
              </a:lnSpc>
              <a:buNone/>
            </a:pPr>
            <a:r>
              <a:rPr lang="en-US" sz="1800" dirty="0">
                <a:solidFill>
                  <a:schemeClr val="tx2"/>
                </a:solidFill>
              </a:rPr>
              <a:t>Interpretation: After observing Toothache, the patient is no longer an “average” one, and the prior probabilities of Cavity is no longer valid</a:t>
            </a:r>
            <a:endParaRPr lang="en-US" sz="900" dirty="0">
              <a:solidFill>
                <a:srgbClr val="993300"/>
              </a:solidFill>
            </a:endParaRPr>
          </a:p>
          <a:p>
            <a:pPr marL="0" indent="0">
              <a:lnSpc>
                <a:spcPct val="90000"/>
              </a:lnSpc>
              <a:buNone/>
            </a:pPr>
            <a:r>
              <a:rPr lang="en-US" sz="1800" dirty="0"/>
              <a:t>P(</a:t>
            </a:r>
            <a:r>
              <a:rPr lang="en-US" sz="1800" dirty="0" err="1"/>
              <a:t>Cavity|Toothache</a:t>
            </a:r>
            <a:r>
              <a:rPr lang="en-US" sz="1800" dirty="0"/>
              <a:t>) is calculated by keeping the ratios of the probabilities of the 4 cases unchanged, and normalizing their sum to 1 </a:t>
            </a:r>
          </a:p>
        </p:txBody>
      </p:sp>
      <p:sp>
        <p:nvSpPr>
          <p:cNvPr id="386050" name="Rectangle 2"/>
          <p:cNvSpPr>
            <a:spLocks noChangeArrowheads="1"/>
          </p:cNvSpPr>
          <p:nvPr/>
        </p:nvSpPr>
        <p:spPr bwMode="auto">
          <a:xfrm>
            <a:off x="3651250" y="2876550"/>
            <a:ext cx="3314700" cy="1276350"/>
          </a:xfrm>
          <a:prstGeom prst="rect">
            <a:avLst/>
          </a:prstGeom>
          <a:solidFill>
            <a:srgbClr val="B3C5FF"/>
          </a:solidFill>
          <a:ln w="38100">
            <a:solidFill>
              <a:srgbClr val="0033CC"/>
            </a:solidFill>
            <a:miter lim="800000"/>
            <a:headEnd/>
            <a:tailEnd/>
          </a:ln>
          <a:effectLst/>
        </p:spPr>
        <p:txBody>
          <a:bodyPr wrap="none" anchor="ctr"/>
          <a:lstStyle/>
          <a:p>
            <a:endParaRPr lang="en-US"/>
          </a:p>
        </p:txBody>
      </p:sp>
      <p:graphicFrame>
        <p:nvGraphicFramePr>
          <p:cNvPr id="386051" name="Group 3"/>
          <p:cNvGraphicFramePr>
            <a:graphicFrameLocks noGrp="1"/>
          </p:cNvGraphicFramePr>
          <p:nvPr>
            <p:extLst>
              <p:ext uri="{D42A27DB-BD31-4B8C-83A1-F6EECF244321}">
                <p14:modId xmlns:p14="http://schemas.microsoft.com/office/powerpoint/2010/main" val="2245133581"/>
              </p:ext>
            </p:extLst>
          </p:nvPr>
        </p:nvGraphicFramePr>
        <p:xfrm>
          <a:off x="1993900" y="1544638"/>
          <a:ext cx="8305800" cy="2614614"/>
        </p:xfrm>
        <a:graphic>
          <a:graphicData uri="http://schemas.openxmlformats.org/drawingml/2006/table">
            <a:tbl>
              <a:tblPr/>
              <a:tblGrid>
                <a:gridCol w="1660525">
                  <a:extLst>
                    <a:ext uri="{9D8B030D-6E8A-4147-A177-3AD203B41FA5}">
                      <a16:colId xmlns:a16="http://schemas.microsoft.com/office/drawing/2014/main" val="20000"/>
                    </a:ext>
                  </a:extLst>
                </a:gridCol>
                <a:gridCol w="1662113">
                  <a:extLst>
                    <a:ext uri="{9D8B030D-6E8A-4147-A177-3AD203B41FA5}">
                      <a16:colId xmlns:a16="http://schemas.microsoft.com/office/drawing/2014/main" val="20001"/>
                    </a:ext>
                  </a:extLst>
                </a:gridCol>
                <a:gridCol w="1660525">
                  <a:extLst>
                    <a:ext uri="{9D8B030D-6E8A-4147-A177-3AD203B41FA5}">
                      <a16:colId xmlns:a16="http://schemas.microsoft.com/office/drawing/2014/main" val="20002"/>
                    </a:ext>
                  </a:extLst>
                </a:gridCol>
                <a:gridCol w="1662112">
                  <a:extLst>
                    <a:ext uri="{9D8B030D-6E8A-4147-A177-3AD203B41FA5}">
                      <a16:colId xmlns:a16="http://schemas.microsoft.com/office/drawing/2014/main" val="20003"/>
                    </a:ext>
                  </a:extLst>
                </a:gridCol>
                <a:gridCol w="1660525">
                  <a:extLst>
                    <a:ext uri="{9D8B030D-6E8A-4147-A177-3AD203B41FA5}">
                      <a16:colId xmlns:a16="http://schemas.microsoft.com/office/drawing/2014/main" val="20004"/>
                    </a:ext>
                  </a:extLst>
                </a:gridCol>
              </a:tblGrid>
              <a:tr h="665163">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endParaRPr kumimoji="0" lang="en-US" sz="2000" b="1" i="0" u="none" strike="noStrike" cap="none" normalizeH="0" baseline="0" dirty="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endParaRPr kumimoji="0" lang="en-US" sz="2000" b="1"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endParaRPr kumimoji="0" lang="en-US" sz="2000" b="1"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endParaRPr kumimoji="0" lang="en-US" sz="2000" b="1"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endParaRPr kumimoji="0" lang="en-US" sz="2000" b="1"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65163">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endParaRPr kumimoji="0" lang="en-US" sz="2000" b="1" i="0" u="none" strike="noStrike" cap="none" normalizeH="0" baseline="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2000" b="1" i="0" u="none" strike="noStrike" cap="none" normalizeH="0" baseline="0">
                          <a:ln>
                            <a:noFill/>
                          </a:ln>
                          <a:solidFill>
                            <a:schemeClr val="tx1"/>
                          </a:solidFill>
                          <a:effectLst/>
                          <a:latin typeface="Times New Roman" pitchFamily="18" charset="0"/>
                        </a:rPr>
                        <a:t>PCatch</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2000" b="1" i="0" u="none" strike="noStrike" cap="none" normalizeH="0" baseline="0">
                          <a:ln>
                            <a:noFill/>
                          </a:ln>
                          <a:solidFill>
                            <a:schemeClr val="tx1"/>
                          </a:solidFill>
                          <a:effectLst/>
                          <a:latin typeface="Times New Roman" pitchFamily="18" charset="0"/>
                          <a:sym typeface="Symbol" pitchFamily="18" charset="2"/>
                        </a:rPr>
                        <a:t>P</a:t>
                      </a:r>
                      <a:r>
                        <a:rPr kumimoji="0" lang="en-US" sz="2000" b="1" i="0" u="none" strike="noStrike" cap="none" normalizeH="0" baseline="0">
                          <a:ln>
                            <a:noFill/>
                          </a:ln>
                          <a:solidFill>
                            <a:schemeClr val="tx1"/>
                          </a:solidFill>
                          <a:effectLst/>
                          <a:latin typeface="Times New Roman" pitchFamily="18" charset="0"/>
                        </a:rPr>
                        <a:t>Catch</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2000" b="1" i="0" u="none" strike="noStrike" cap="none" normalizeH="0" baseline="0">
                          <a:ln>
                            <a:noFill/>
                          </a:ln>
                          <a:solidFill>
                            <a:schemeClr val="tx1"/>
                          </a:solidFill>
                          <a:effectLst/>
                          <a:latin typeface="Times New Roman" pitchFamily="18" charset="0"/>
                        </a:rPr>
                        <a:t>PCatch</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2000" b="1" i="0" u="none" strike="noStrike" cap="none" normalizeH="0" baseline="0">
                          <a:ln>
                            <a:noFill/>
                          </a:ln>
                          <a:solidFill>
                            <a:schemeClr val="tx1"/>
                          </a:solidFill>
                          <a:effectLst/>
                          <a:latin typeface="Times New Roman" pitchFamily="18" charset="0"/>
                          <a:sym typeface="Symbol" pitchFamily="18" charset="2"/>
                        </a:rPr>
                        <a:t>P</a:t>
                      </a:r>
                      <a:r>
                        <a:rPr kumimoji="0" lang="en-US" sz="2000" b="1" i="0" u="none" strike="noStrike" cap="none" normalizeH="0" baseline="0">
                          <a:ln>
                            <a:noFill/>
                          </a:ln>
                          <a:solidFill>
                            <a:schemeClr val="tx1"/>
                          </a:solidFill>
                          <a:effectLst/>
                          <a:latin typeface="Times New Roman" pitchFamily="18" charset="0"/>
                        </a:rPr>
                        <a:t>Catch</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619125">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2000" b="1" i="0" u="none" strike="noStrike" cap="none" normalizeH="0" baseline="0">
                          <a:ln>
                            <a:noFill/>
                          </a:ln>
                          <a:solidFill>
                            <a:schemeClr val="tx1"/>
                          </a:solidFill>
                          <a:effectLst/>
                          <a:latin typeface="Times New Roman" pitchFamily="18" charset="0"/>
                        </a:rPr>
                        <a:t>Cavity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2000" b="1" i="0" u="none" strike="noStrike" cap="none" normalizeH="0" baseline="0">
                          <a:ln>
                            <a:noFill/>
                          </a:ln>
                          <a:solidFill>
                            <a:schemeClr val="tx1"/>
                          </a:solidFill>
                          <a:effectLst/>
                          <a:latin typeface="Times New Roman" pitchFamily="18" charset="0"/>
                        </a:rPr>
                        <a:t>0.108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2000" b="1" i="0" u="none" strike="noStrike" cap="none" normalizeH="0" baseline="0">
                          <a:ln>
                            <a:noFill/>
                          </a:ln>
                          <a:solidFill>
                            <a:schemeClr val="tx1"/>
                          </a:solidFill>
                          <a:effectLst/>
                          <a:latin typeface="Times New Roman" pitchFamily="18" charset="0"/>
                        </a:rPr>
                        <a:t>0.012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2000" b="1" i="0" u="none" strike="noStrike" cap="none" normalizeH="0" baseline="0">
                          <a:ln>
                            <a:noFill/>
                          </a:ln>
                          <a:solidFill>
                            <a:schemeClr val="tx1"/>
                          </a:solidFill>
                          <a:effectLst/>
                          <a:latin typeface="Times New Roman" pitchFamily="18" charset="0"/>
                        </a:rPr>
                        <a:t>0.072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2000" b="1" i="0" u="none" strike="noStrike" cap="none" normalizeH="0" baseline="0">
                          <a:ln>
                            <a:noFill/>
                          </a:ln>
                          <a:solidFill>
                            <a:schemeClr val="tx1"/>
                          </a:solidFill>
                          <a:effectLst/>
                          <a:latin typeface="Times New Roman" pitchFamily="18" charset="0"/>
                        </a:rPr>
                        <a:t>0.008</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665163">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1800" b="0" i="0" u="none" strike="noStrike" cap="none" normalizeH="0" baseline="0">
                          <a:ln>
                            <a:noFill/>
                          </a:ln>
                          <a:solidFill>
                            <a:schemeClr val="tx1"/>
                          </a:solidFill>
                          <a:effectLst/>
                          <a:latin typeface="Times New Roman" pitchFamily="18" charset="0"/>
                          <a:cs typeface="Times New Roman" pitchFamily="18" charset="0"/>
                          <a:sym typeface="Symbol" pitchFamily="18" charset="2"/>
                        </a:rPr>
                        <a:t></a:t>
                      </a:r>
                      <a:r>
                        <a:rPr kumimoji="0" lang="en-US" sz="2000" b="1" i="0" u="none" strike="noStrike" cap="none" normalizeH="0" baseline="0">
                          <a:ln>
                            <a:noFill/>
                          </a:ln>
                          <a:solidFill>
                            <a:schemeClr val="tx1"/>
                          </a:solidFill>
                          <a:effectLst/>
                          <a:latin typeface="Times New Roman" pitchFamily="18" charset="0"/>
                        </a:rPr>
                        <a:t>Cavity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2000" b="1" i="0" u="none" strike="noStrike" cap="none" normalizeH="0" baseline="0">
                          <a:ln>
                            <a:noFill/>
                          </a:ln>
                          <a:solidFill>
                            <a:schemeClr val="tx1"/>
                          </a:solidFill>
                          <a:effectLst/>
                          <a:latin typeface="Times New Roman" pitchFamily="18" charset="0"/>
                        </a:rPr>
                        <a:t>0.016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tx2"/>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2000" b="1" i="0" u="none" strike="noStrike" cap="none" normalizeH="0" baseline="0" dirty="0">
                          <a:ln>
                            <a:noFill/>
                          </a:ln>
                          <a:solidFill>
                            <a:schemeClr val="tx1"/>
                          </a:solidFill>
                          <a:effectLst/>
                          <a:latin typeface="Times New Roman" pitchFamily="18" charset="0"/>
                        </a:rPr>
                        <a:t>0.064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tx2"/>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2000" b="1" i="0" u="none" strike="noStrike" cap="none" normalizeH="0" baseline="0">
                          <a:ln>
                            <a:noFill/>
                          </a:ln>
                          <a:solidFill>
                            <a:schemeClr val="tx1"/>
                          </a:solidFill>
                          <a:effectLst/>
                          <a:latin typeface="Times New Roman" pitchFamily="18" charset="0"/>
                        </a:rPr>
                        <a:t>0.144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2000" b="1" i="0" u="none" strike="noStrike" cap="none" normalizeH="0" baseline="0">
                          <a:ln>
                            <a:noFill/>
                          </a:ln>
                          <a:solidFill>
                            <a:schemeClr val="tx1"/>
                          </a:solidFill>
                          <a:effectLst/>
                          <a:latin typeface="Times New Roman" pitchFamily="18" charset="0"/>
                        </a:rPr>
                        <a:t>0.576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386083" name="Rectangle 35"/>
          <p:cNvSpPr>
            <a:spLocks noChangeArrowheads="1"/>
          </p:cNvSpPr>
          <p:nvPr/>
        </p:nvSpPr>
        <p:spPr bwMode="auto">
          <a:xfrm>
            <a:off x="3746500" y="1562100"/>
            <a:ext cx="3124200" cy="641350"/>
          </a:xfrm>
          <a:prstGeom prst="rect">
            <a:avLst/>
          </a:prstGeom>
          <a:solidFill>
            <a:schemeClr val="bg1">
              <a:lumMod val="50000"/>
              <a:lumOff val="50000"/>
            </a:schemeClr>
          </a:solidFill>
          <a:ln w="9525">
            <a:noFill/>
            <a:miter lim="800000"/>
            <a:headEnd/>
            <a:tailEnd/>
          </a:ln>
          <a:effectLst/>
        </p:spPr>
        <p:txBody>
          <a:bodyPr wrap="none" anchor="ctr"/>
          <a:lstStyle/>
          <a:p>
            <a:pPr algn="ctr" eaLnBrk="1" hangingPunct="1"/>
            <a:r>
              <a:rPr lang="en-US" sz="2800">
                <a:cs typeface="Arial" charset="0"/>
              </a:rPr>
              <a:t>Toothache</a:t>
            </a:r>
          </a:p>
        </p:txBody>
      </p:sp>
      <p:sp>
        <p:nvSpPr>
          <p:cNvPr id="386084" name="Rectangle 36"/>
          <p:cNvSpPr>
            <a:spLocks noChangeArrowheads="1"/>
          </p:cNvSpPr>
          <p:nvPr/>
        </p:nvSpPr>
        <p:spPr bwMode="auto">
          <a:xfrm>
            <a:off x="7042150" y="1562100"/>
            <a:ext cx="3143250" cy="641350"/>
          </a:xfrm>
          <a:prstGeom prst="rect">
            <a:avLst/>
          </a:prstGeom>
          <a:solidFill>
            <a:schemeClr val="bg1">
              <a:lumMod val="50000"/>
              <a:lumOff val="50000"/>
            </a:schemeClr>
          </a:solidFill>
          <a:ln w="9525">
            <a:noFill/>
            <a:miter lim="800000"/>
            <a:headEnd/>
            <a:tailEnd/>
          </a:ln>
          <a:effectLst/>
        </p:spPr>
        <p:txBody>
          <a:bodyPr wrap="none" anchor="ctr"/>
          <a:lstStyle/>
          <a:p>
            <a:pPr algn="ctr" eaLnBrk="1" hangingPunct="1"/>
            <a:r>
              <a:rPr lang="en-US" sz="2800">
                <a:cs typeface="Arial" charset="0"/>
                <a:sym typeface="Symbol" pitchFamily="18" charset="2"/>
              </a:rPr>
              <a:t></a:t>
            </a:r>
            <a:r>
              <a:rPr lang="en-US" sz="2800">
                <a:cs typeface="Arial" charset="0"/>
              </a:rPr>
              <a:t>Toothache</a:t>
            </a:r>
          </a:p>
        </p:txBody>
      </p:sp>
    </p:spTree>
    <p:extLst>
      <p:ext uri="{BB962C8B-B14F-4D97-AF65-F5344CB8AC3E}">
        <p14:creationId xmlns:p14="http://schemas.microsoft.com/office/powerpoint/2010/main" val="15629647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7109" name="Rectangle 37"/>
          <p:cNvSpPr>
            <a:spLocks noGrp="1" noChangeArrowheads="1"/>
          </p:cNvSpPr>
          <p:nvPr>
            <p:ph sz="quarter" idx="1"/>
          </p:nvPr>
        </p:nvSpPr>
        <p:spPr>
          <a:xfrm>
            <a:off x="1752600" y="3429000"/>
            <a:ext cx="8686800" cy="3276600"/>
          </a:xfrm>
        </p:spPr>
        <p:txBody>
          <a:bodyPr/>
          <a:lstStyle/>
          <a:p>
            <a:pPr marL="0" indent="0" defTabSz="301625">
              <a:lnSpc>
                <a:spcPct val="90000"/>
              </a:lnSpc>
              <a:buNone/>
            </a:pPr>
            <a:r>
              <a:rPr lang="en-US" sz="1800" dirty="0"/>
              <a:t>P(</a:t>
            </a:r>
            <a:r>
              <a:rPr lang="en-US" sz="1800" dirty="0" err="1"/>
              <a:t>Cavity|Toothache</a:t>
            </a:r>
            <a:r>
              <a:rPr lang="en-US" sz="1800" dirty="0"/>
              <a:t>) = P(</a:t>
            </a:r>
            <a:r>
              <a:rPr lang="en-US" sz="1800" dirty="0" err="1"/>
              <a:t>Cavity</a:t>
            </a:r>
            <a:r>
              <a:rPr lang="en-US" sz="1800" dirty="0" err="1">
                <a:sym typeface="Symbol" pitchFamily="18" charset="2"/>
              </a:rPr>
              <a:t>Toothache</a:t>
            </a:r>
            <a:r>
              <a:rPr lang="en-US" sz="1800" dirty="0">
                <a:sym typeface="Symbol" pitchFamily="18" charset="2"/>
              </a:rPr>
              <a:t>)/P(Toothache)</a:t>
            </a:r>
          </a:p>
          <a:p>
            <a:pPr marL="0" indent="0" defTabSz="301625">
              <a:lnSpc>
                <a:spcPct val="90000"/>
              </a:lnSpc>
              <a:buNone/>
            </a:pPr>
            <a:r>
              <a:rPr lang="en-US" sz="1800" dirty="0">
                <a:sym typeface="Symbol" pitchFamily="18" charset="2"/>
              </a:rPr>
              <a:t>			= (0.108+0.012)/</a:t>
            </a:r>
            <a:r>
              <a:rPr lang="en-US" sz="1800" dirty="0">
                <a:solidFill>
                  <a:schemeClr val="tx2"/>
                </a:solidFill>
                <a:sym typeface="Symbol" pitchFamily="18" charset="2"/>
              </a:rPr>
              <a:t>(0.108+0.012+0.016+0.064)</a:t>
            </a:r>
            <a:r>
              <a:rPr lang="en-US" sz="1800" dirty="0">
                <a:sym typeface="Symbol" pitchFamily="18" charset="2"/>
              </a:rPr>
              <a:t> = 0.6</a:t>
            </a:r>
          </a:p>
          <a:p>
            <a:pPr marL="0" indent="0" defTabSz="301625">
              <a:lnSpc>
                <a:spcPct val="90000"/>
              </a:lnSpc>
              <a:buNone/>
            </a:pPr>
            <a:r>
              <a:rPr lang="en-US" sz="1800" dirty="0"/>
              <a:t>P(</a:t>
            </a:r>
            <a:r>
              <a:rPr lang="en-US" sz="1800" dirty="0">
                <a:sym typeface="Symbol" pitchFamily="18" charset="2"/>
              </a:rPr>
              <a:t></a:t>
            </a:r>
            <a:r>
              <a:rPr lang="en-US" sz="1800" dirty="0" err="1"/>
              <a:t>Cavity|Toothache</a:t>
            </a:r>
            <a:r>
              <a:rPr lang="en-US" sz="1800" dirty="0"/>
              <a:t>) = P(</a:t>
            </a:r>
            <a:r>
              <a:rPr lang="en-US" sz="1800" dirty="0">
                <a:sym typeface="Symbol" pitchFamily="18" charset="2"/>
              </a:rPr>
              <a:t></a:t>
            </a:r>
            <a:r>
              <a:rPr lang="en-US" sz="1800" dirty="0" err="1"/>
              <a:t>Cavity</a:t>
            </a:r>
            <a:r>
              <a:rPr lang="en-US" sz="1800" dirty="0" err="1">
                <a:sym typeface="Symbol" pitchFamily="18" charset="2"/>
              </a:rPr>
              <a:t>Toothache</a:t>
            </a:r>
            <a:r>
              <a:rPr lang="en-US" sz="1800" dirty="0">
                <a:sym typeface="Symbol" pitchFamily="18" charset="2"/>
              </a:rPr>
              <a:t>)/P(Toothache)</a:t>
            </a:r>
          </a:p>
          <a:p>
            <a:pPr marL="0" indent="0" defTabSz="301625">
              <a:lnSpc>
                <a:spcPct val="90000"/>
              </a:lnSpc>
              <a:buNone/>
            </a:pPr>
            <a:r>
              <a:rPr lang="en-US" sz="1800" dirty="0">
                <a:sym typeface="Symbol" pitchFamily="18" charset="2"/>
              </a:rPr>
              <a:t>			= (0.016+0.064)/</a:t>
            </a:r>
            <a:r>
              <a:rPr lang="en-US" sz="1800" dirty="0">
                <a:solidFill>
                  <a:schemeClr val="tx2"/>
                </a:solidFill>
                <a:sym typeface="Symbol" pitchFamily="18" charset="2"/>
              </a:rPr>
              <a:t>(0.108+0.012+0.016+0.064) </a:t>
            </a:r>
            <a:r>
              <a:rPr lang="en-US" sz="1800" dirty="0">
                <a:sym typeface="Symbol" pitchFamily="18" charset="2"/>
              </a:rPr>
              <a:t>= 0.4</a:t>
            </a:r>
          </a:p>
          <a:p>
            <a:pPr marL="0" indent="0" defTabSz="301625">
              <a:lnSpc>
                <a:spcPct val="90000"/>
              </a:lnSpc>
              <a:buNone/>
            </a:pPr>
            <a:endParaRPr lang="en-US" sz="800" dirty="0">
              <a:sym typeface="Symbol" pitchFamily="18" charset="2"/>
            </a:endParaRPr>
          </a:p>
          <a:p>
            <a:pPr marL="0" indent="0" defTabSz="301625">
              <a:lnSpc>
                <a:spcPct val="90000"/>
              </a:lnSpc>
              <a:buNone/>
            </a:pPr>
            <a:r>
              <a:rPr lang="en-US" sz="1800" dirty="0">
                <a:cs typeface="Times New Roman" pitchFamily="18" charset="0"/>
                <a:sym typeface="Symbol" pitchFamily="18" charset="2"/>
              </a:rPr>
              <a:t>	P</a:t>
            </a:r>
            <a:r>
              <a:rPr lang="en-US" sz="1800" dirty="0">
                <a:sym typeface="Symbol" pitchFamily="18" charset="2"/>
              </a:rPr>
              <a:t>(</a:t>
            </a:r>
            <a:r>
              <a:rPr lang="en-US" sz="1800" dirty="0" err="1">
                <a:cs typeface="Times New Roman" pitchFamily="18" charset="0"/>
                <a:sym typeface="Symbol" pitchFamily="18" charset="2"/>
              </a:rPr>
              <a:t>c</a:t>
            </a:r>
            <a:r>
              <a:rPr lang="en-US" sz="1800" dirty="0" err="1">
                <a:sym typeface="Symbol" pitchFamily="18" charset="2"/>
              </a:rPr>
              <a:t>|Toothache</a:t>
            </a:r>
            <a:r>
              <a:rPr lang="en-US" sz="1800" dirty="0">
                <a:sym typeface="Symbol" pitchFamily="18" charset="2"/>
              </a:rPr>
              <a:t>) 	= 	</a:t>
            </a:r>
            <a:r>
              <a:rPr lang="en-US" sz="1800" dirty="0">
                <a:latin typeface="Symbol" pitchFamily="18" charset="2"/>
                <a:sym typeface="Symbol" pitchFamily="18" charset="2"/>
              </a:rPr>
              <a:t>a</a:t>
            </a:r>
            <a:r>
              <a:rPr lang="en-US" sz="1800" dirty="0">
                <a:sym typeface="Symbol" pitchFamily="18" charset="2"/>
              </a:rPr>
              <a:t> </a:t>
            </a:r>
            <a:r>
              <a:rPr lang="en-US" sz="1800" dirty="0">
                <a:cs typeface="Times New Roman" pitchFamily="18" charset="0"/>
                <a:sym typeface="Symbol" pitchFamily="18" charset="2"/>
              </a:rPr>
              <a:t>P</a:t>
            </a:r>
            <a:r>
              <a:rPr lang="en-US" sz="1800" dirty="0">
                <a:sym typeface="Symbol" pitchFamily="18" charset="2"/>
              </a:rPr>
              <a:t>(</a:t>
            </a:r>
            <a:r>
              <a:rPr lang="en-US" sz="1800" dirty="0">
                <a:cs typeface="Times New Roman" pitchFamily="18" charset="0"/>
                <a:sym typeface="Symbol" pitchFamily="18" charset="2"/>
              </a:rPr>
              <a:t>c </a:t>
            </a:r>
            <a:r>
              <a:rPr lang="en-US" sz="1800" dirty="0">
                <a:sym typeface="Symbol" pitchFamily="18" charset="2"/>
              </a:rPr>
              <a:t>Toothache)</a:t>
            </a:r>
            <a:br>
              <a:rPr lang="en-US" sz="1800" dirty="0">
                <a:sym typeface="Symbol" pitchFamily="18" charset="2"/>
              </a:rPr>
            </a:br>
            <a:r>
              <a:rPr lang="en-US" sz="1800" dirty="0">
                <a:sym typeface="Symbol" pitchFamily="18" charset="2"/>
              </a:rPr>
              <a:t>		         			     = 	</a:t>
            </a:r>
            <a:r>
              <a:rPr lang="en-US" sz="1800" dirty="0">
                <a:latin typeface="Symbol" pitchFamily="18" charset="2"/>
                <a:sym typeface="Symbol" pitchFamily="18" charset="2"/>
              </a:rPr>
              <a:t>a</a:t>
            </a:r>
            <a:r>
              <a:rPr lang="en-US" sz="1800" dirty="0">
                <a:sym typeface="Symbol" pitchFamily="18" charset="2"/>
              </a:rPr>
              <a:t> </a:t>
            </a:r>
            <a:r>
              <a:rPr lang="en-US" sz="2000" dirty="0" err="1">
                <a:latin typeface="Symbol" pitchFamily="18" charset="2"/>
                <a:sym typeface="Symbol" pitchFamily="18" charset="2"/>
              </a:rPr>
              <a:t>S</a:t>
            </a:r>
            <a:r>
              <a:rPr lang="en-US" sz="2000" baseline="-25000" dirty="0" err="1">
                <a:sym typeface="Symbol" pitchFamily="18" charset="2"/>
              </a:rPr>
              <a:t>pc</a:t>
            </a:r>
            <a:r>
              <a:rPr lang="en-US" sz="2000" dirty="0">
                <a:sym typeface="Symbol" pitchFamily="18" charset="2"/>
              </a:rPr>
              <a:t> </a:t>
            </a:r>
            <a:r>
              <a:rPr lang="en-US" sz="1800" dirty="0">
                <a:cs typeface="Times New Roman" pitchFamily="18" charset="0"/>
                <a:sym typeface="Symbol" pitchFamily="18" charset="2"/>
              </a:rPr>
              <a:t>P</a:t>
            </a:r>
            <a:r>
              <a:rPr lang="en-US" sz="1800" dirty="0">
                <a:sym typeface="Symbol" pitchFamily="18" charset="2"/>
              </a:rPr>
              <a:t>(</a:t>
            </a:r>
            <a:r>
              <a:rPr lang="en-US" sz="1800" dirty="0">
                <a:cs typeface="Times New Roman" pitchFamily="18" charset="0"/>
                <a:sym typeface="Symbol" pitchFamily="18" charset="2"/>
              </a:rPr>
              <a:t>c</a:t>
            </a:r>
            <a:r>
              <a:rPr lang="en-US" sz="1800" dirty="0">
                <a:sym typeface="Symbol" pitchFamily="18" charset="2"/>
              </a:rPr>
              <a:t> Toothache  pc)</a:t>
            </a:r>
          </a:p>
          <a:p>
            <a:pPr marL="0" indent="0" defTabSz="301625">
              <a:lnSpc>
                <a:spcPct val="90000"/>
              </a:lnSpc>
              <a:buNone/>
            </a:pPr>
            <a:r>
              <a:rPr lang="en-US" sz="1800" dirty="0">
                <a:sym typeface="Symbol" pitchFamily="18" charset="2"/>
              </a:rPr>
              <a:t>		       			     = 	</a:t>
            </a:r>
            <a:r>
              <a:rPr lang="en-US" sz="1800" dirty="0">
                <a:latin typeface="Symbol" pitchFamily="18" charset="2"/>
                <a:sym typeface="Symbol" pitchFamily="18" charset="2"/>
              </a:rPr>
              <a:t>a</a:t>
            </a:r>
            <a:r>
              <a:rPr lang="en-US" sz="1800" dirty="0">
                <a:sym typeface="Symbol" pitchFamily="18" charset="2"/>
              </a:rPr>
              <a:t> [(0.108, 0.016) + (0.012, 0.064)] </a:t>
            </a:r>
          </a:p>
          <a:p>
            <a:pPr marL="0" indent="0" defTabSz="301625">
              <a:lnSpc>
                <a:spcPct val="90000"/>
              </a:lnSpc>
              <a:buNone/>
            </a:pPr>
            <a:r>
              <a:rPr lang="en-US" sz="1800" dirty="0">
                <a:sym typeface="Symbol" pitchFamily="18" charset="2"/>
              </a:rPr>
              <a:t>		        			     = 	</a:t>
            </a:r>
            <a:r>
              <a:rPr lang="en-US" sz="1800" dirty="0">
                <a:latin typeface="Symbol" pitchFamily="18" charset="2"/>
                <a:sym typeface="Symbol" pitchFamily="18" charset="2"/>
              </a:rPr>
              <a:t>a</a:t>
            </a:r>
            <a:r>
              <a:rPr lang="en-US" sz="1800" dirty="0">
                <a:sym typeface="Symbol" pitchFamily="18" charset="2"/>
              </a:rPr>
              <a:t> (0.12, 0.08) = (0.6, 0.4)</a:t>
            </a:r>
          </a:p>
        </p:txBody>
      </p:sp>
      <p:sp>
        <p:nvSpPr>
          <p:cNvPr id="387074" name="Rectangle 2"/>
          <p:cNvSpPr>
            <a:spLocks noChangeArrowheads="1"/>
          </p:cNvSpPr>
          <p:nvPr/>
        </p:nvSpPr>
        <p:spPr bwMode="auto">
          <a:xfrm>
            <a:off x="3575050" y="1644650"/>
            <a:ext cx="3314700" cy="1276350"/>
          </a:xfrm>
          <a:prstGeom prst="rect">
            <a:avLst/>
          </a:prstGeom>
          <a:solidFill>
            <a:srgbClr val="B3C5FF"/>
          </a:solidFill>
          <a:ln w="38100">
            <a:solidFill>
              <a:srgbClr val="0033CC"/>
            </a:solidFill>
            <a:miter lim="800000"/>
            <a:headEnd/>
            <a:tailEnd/>
          </a:ln>
          <a:effectLst/>
        </p:spPr>
        <p:txBody>
          <a:bodyPr wrap="none" anchor="ctr"/>
          <a:lstStyle/>
          <a:p>
            <a:endParaRPr lang="en-US"/>
          </a:p>
        </p:txBody>
      </p:sp>
      <p:graphicFrame>
        <p:nvGraphicFramePr>
          <p:cNvPr id="387075" name="Group 3"/>
          <p:cNvGraphicFramePr>
            <a:graphicFrameLocks noGrp="1"/>
          </p:cNvGraphicFramePr>
          <p:nvPr>
            <p:extLst>
              <p:ext uri="{D42A27DB-BD31-4B8C-83A1-F6EECF244321}">
                <p14:modId xmlns:p14="http://schemas.microsoft.com/office/powerpoint/2010/main" val="176530836"/>
              </p:ext>
            </p:extLst>
          </p:nvPr>
        </p:nvGraphicFramePr>
        <p:xfrm>
          <a:off x="1917700" y="312738"/>
          <a:ext cx="8305800" cy="2614614"/>
        </p:xfrm>
        <a:graphic>
          <a:graphicData uri="http://schemas.openxmlformats.org/drawingml/2006/table">
            <a:tbl>
              <a:tblPr/>
              <a:tblGrid>
                <a:gridCol w="1660525">
                  <a:extLst>
                    <a:ext uri="{9D8B030D-6E8A-4147-A177-3AD203B41FA5}">
                      <a16:colId xmlns:a16="http://schemas.microsoft.com/office/drawing/2014/main" val="20000"/>
                    </a:ext>
                  </a:extLst>
                </a:gridCol>
                <a:gridCol w="1662113">
                  <a:extLst>
                    <a:ext uri="{9D8B030D-6E8A-4147-A177-3AD203B41FA5}">
                      <a16:colId xmlns:a16="http://schemas.microsoft.com/office/drawing/2014/main" val="20001"/>
                    </a:ext>
                  </a:extLst>
                </a:gridCol>
                <a:gridCol w="1660525">
                  <a:extLst>
                    <a:ext uri="{9D8B030D-6E8A-4147-A177-3AD203B41FA5}">
                      <a16:colId xmlns:a16="http://schemas.microsoft.com/office/drawing/2014/main" val="20002"/>
                    </a:ext>
                  </a:extLst>
                </a:gridCol>
                <a:gridCol w="1662112">
                  <a:extLst>
                    <a:ext uri="{9D8B030D-6E8A-4147-A177-3AD203B41FA5}">
                      <a16:colId xmlns:a16="http://schemas.microsoft.com/office/drawing/2014/main" val="20003"/>
                    </a:ext>
                  </a:extLst>
                </a:gridCol>
                <a:gridCol w="1660525">
                  <a:extLst>
                    <a:ext uri="{9D8B030D-6E8A-4147-A177-3AD203B41FA5}">
                      <a16:colId xmlns:a16="http://schemas.microsoft.com/office/drawing/2014/main" val="20004"/>
                    </a:ext>
                  </a:extLst>
                </a:gridCol>
              </a:tblGrid>
              <a:tr h="665163">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endParaRPr kumimoji="0" lang="en-US" sz="2000" b="1" i="0" u="none" strike="noStrike" cap="none" normalizeH="0" baseline="0" dirty="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endParaRPr kumimoji="0" lang="en-US" sz="2000" b="1"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endParaRPr kumimoji="0" lang="en-US" sz="2000" b="1"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endParaRPr kumimoji="0" lang="en-US" sz="2000" b="1"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endParaRPr kumimoji="0" lang="en-US" sz="2000" b="1"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65163">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endParaRPr kumimoji="0" lang="en-US" sz="2000" b="1" i="0" u="none" strike="noStrike" cap="none" normalizeH="0" baseline="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2000" b="1" i="0" u="none" strike="noStrike" cap="none" normalizeH="0" baseline="0">
                          <a:ln>
                            <a:noFill/>
                          </a:ln>
                          <a:solidFill>
                            <a:schemeClr val="tx1"/>
                          </a:solidFill>
                          <a:effectLst/>
                          <a:latin typeface="Times New Roman" pitchFamily="18" charset="0"/>
                        </a:rPr>
                        <a:t>PCatch</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2000" b="1" i="0" u="none" strike="noStrike" cap="none" normalizeH="0" baseline="0">
                          <a:ln>
                            <a:noFill/>
                          </a:ln>
                          <a:solidFill>
                            <a:schemeClr val="tx1"/>
                          </a:solidFill>
                          <a:effectLst/>
                          <a:latin typeface="Times New Roman" pitchFamily="18" charset="0"/>
                          <a:sym typeface="Symbol" pitchFamily="18" charset="2"/>
                        </a:rPr>
                        <a:t>P</a:t>
                      </a:r>
                      <a:r>
                        <a:rPr kumimoji="0" lang="en-US" sz="2000" b="1" i="0" u="none" strike="noStrike" cap="none" normalizeH="0" baseline="0">
                          <a:ln>
                            <a:noFill/>
                          </a:ln>
                          <a:solidFill>
                            <a:schemeClr val="tx1"/>
                          </a:solidFill>
                          <a:effectLst/>
                          <a:latin typeface="Times New Roman" pitchFamily="18" charset="0"/>
                        </a:rPr>
                        <a:t>Catch</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2000" b="1" i="0" u="none" strike="noStrike" cap="none" normalizeH="0" baseline="0">
                          <a:ln>
                            <a:noFill/>
                          </a:ln>
                          <a:solidFill>
                            <a:schemeClr val="tx1"/>
                          </a:solidFill>
                          <a:effectLst/>
                          <a:latin typeface="Times New Roman" pitchFamily="18" charset="0"/>
                        </a:rPr>
                        <a:t>PCatch</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2000" b="1" i="0" u="none" strike="noStrike" cap="none" normalizeH="0" baseline="0">
                          <a:ln>
                            <a:noFill/>
                          </a:ln>
                          <a:solidFill>
                            <a:schemeClr val="tx1"/>
                          </a:solidFill>
                          <a:effectLst/>
                          <a:latin typeface="Times New Roman" pitchFamily="18" charset="0"/>
                          <a:sym typeface="Symbol" pitchFamily="18" charset="2"/>
                        </a:rPr>
                        <a:t>P</a:t>
                      </a:r>
                      <a:r>
                        <a:rPr kumimoji="0" lang="en-US" sz="2000" b="1" i="0" u="none" strike="noStrike" cap="none" normalizeH="0" baseline="0">
                          <a:ln>
                            <a:noFill/>
                          </a:ln>
                          <a:solidFill>
                            <a:schemeClr val="tx1"/>
                          </a:solidFill>
                          <a:effectLst/>
                          <a:latin typeface="Times New Roman" pitchFamily="18" charset="0"/>
                        </a:rPr>
                        <a:t>Catch</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619125">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2000" b="1" i="0" u="none" strike="noStrike" cap="none" normalizeH="0" baseline="0">
                          <a:ln>
                            <a:noFill/>
                          </a:ln>
                          <a:solidFill>
                            <a:schemeClr val="tx1"/>
                          </a:solidFill>
                          <a:effectLst/>
                          <a:latin typeface="Times New Roman" pitchFamily="18" charset="0"/>
                        </a:rPr>
                        <a:t>Cavity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2000" b="1" i="0" u="none" strike="noStrike" cap="none" normalizeH="0" baseline="0">
                          <a:ln>
                            <a:noFill/>
                          </a:ln>
                          <a:solidFill>
                            <a:schemeClr val="tx1"/>
                          </a:solidFill>
                          <a:effectLst/>
                          <a:latin typeface="Times New Roman" pitchFamily="18" charset="0"/>
                        </a:rPr>
                        <a:t>0.108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2000" b="1" i="0" u="none" strike="noStrike" cap="none" normalizeH="0" baseline="0">
                          <a:ln>
                            <a:noFill/>
                          </a:ln>
                          <a:solidFill>
                            <a:schemeClr val="tx1"/>
                          </a:solidFill>
                          <a:effectLst/>
                          <a:latin typeface="Times New Roman" pitchFamily="18" charset="0"/>
                        </a:rPr>
                        <a:t>0.012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2000" b="1" i="0" u="none" strike="noStrike" cap="none" normalizeH="0" baseline="0">
                          <a:ln>
                            <a:noFill/>
                          </a:ln>
                          <a:solidFill>
                            <a:schemeClr val="tx1"/>
                          </a:solidFill>
                          <a:effectLst/>
                          <a:latin typeface="Times New Roman" pitchFamily="18" charset="0"/>
                        </a:rPr>
                        <a:t>0.072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2000" b="1" i="0" u="none" strike="noStrike" cap="none" normalizeH="0" baseline="0">
                          <a:ln>
                            <a:noFill/>
                          </a:ln>
                          <a:solidFill>
                            <a:schemeClr val="tx1"/>
                          </a:solidFill>
                          <a:effectLst/>
                          <a:latin typeface="Times New Roman" pitchFamily="18" charset="0"/>
                        </a:rPr>
                        <a:t>0.008</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665163">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1800" b="0" i="0" u="none" strike="noStrike" cap="none" normalizeH="0" baseline="0">
                          <a:ln>
                            <a:noFill/>
                          </a:ln>
                          <a:solidFill>
                            <a:schemeClr val="tx1"/>
                          </a:solidFill>
                          <a:effectLst/>
                          <a:latin typeface="Times New Roman" pitchFamily="18" charset="0"/>
                          <a:cs typeface="Times New Roman" pitchFamily="18" charset="0"/>
                          <a:sym typeface="Symbol" pitchFamily="18" charset="2"/>
                        </a:rPr>
                        <a:t></a:t>
                      </a:r>
                      <a:r>
                        <a:rPr kumimoji="0" lang="en-US" sz="2000" b="1" i="0" u="none" strike="noStrike" cap="none" normalizeH="0" baseline="0">
                          <a:ln>
                            <a:noFill/>
                          </a:ln>
                          <a:solidFill>
                            <a:schemeClr val="tx1"/>
                          </a:solidFill>
                          <a:effectLst/>
                          <a:latin typeface="Times New Roman" pitchFamily="18" charset="0"/>
                        </a:rPr>
                        <a:t>Cavity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2000" b="1" i="0" u="none" strike="noStrike" cap="none" normalizeH="0" baseline="0">
                          <a:ln>
                            <a:noFill/>
                          </a:ln>
                          <a:solidFill>
                            <a:schemeClr val="tx1"/>
                          </a:solidFill>
                          <a:effectLst/>
                          <a:latin typeface="Times New Roman" pitchFamily="18" charset="0"/>
                        </a:rPr>
                        <a:t>0.016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tx2"/>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2000" b="1" i="0" u="none" strike="noStrike" cap="none" normalizeH="0" baseline="0" dirty="0">
                          <a:ln>
                            <a:noFill/>
                          </a:ln>
                          <a:solidFill>
                            <a:schemeClr val="tx1"/>
                          </a:solidFill>
                          <a:effectLst/>
                          <a:latin typeface="Times New Roman" pitchFamily="18" charset="0"/>
                        </a:rPr>
                        <a:t>0.064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tx2"/>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2000" b="1" i="0" u="none" strike="noStrike" cap="none" normalizeH="0" baseline="0">
                          <a:ln>
                            <a:noFill/>
                          </a:ln>
                          <a:solidFill>
                            <a:schemeClr val="tx1"/>
                          </a:solidFill>
                          <a:effectLst/>
                          <a:latin typeface="Times New Roman" pitchFamily="18" charset="0"/>
                        </a:rPr>
                        <a:t>0.144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2000" b="1" i="0" u="none" strike="noStrike" cap="none" normalizeH="0" baseline="0" dirty="0">
                          <a:ln>
                            <a:noFill/>
                          </a:ln>
                          <a:solidFill>
                            <a:schemeClr val="tx1"/>
                          </a:solidFill>
                          <a:effectLst/>
                          <a:latin typeface="Times New Roman" pitchFamily="18" charset="0"/>
                        </a:rPr>
                        <a:t>0.576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387107" name="Rectangle 35"/>
          <p:cNvSpPr>
            <a:spLocks noChangeArrowheads="1"/>
          </p:cNvSpPr>
          <p:nvPr/>
        </p:nvSpPr>
        <p:spPr bwMode="auto">
          <a:xfrm>
            <a:off x="3670300" y="330200"/>
            <a:ext cx="3124200" cy="641350"/>
          </a:xfrm>
          <a:prstGeom prst="rect">
            <a:avLst/>
          </a:prstGeom>
          <a:solidFill>
            <a:schemeClr val="bg1">
              <a:lumMod val="50000"/>
              <a:lumOff val="50000"/>
            </a:schemeClr>
          </a:solidFill>
          <a:ln w="9525">
            <a:noFill/>
            <a:miter lim="800000"/>
            <a:headEnd/>
            <a:tailEnd/>
          </a:ln>
          <a:effectLst/>
        </p:spPr>
        <p:txBody>
          <a:bodyPr wrap="none" anchor="ctr"/>
          <a:lstStyle/>
          <a:p>
            <a:pPr algn="ctr" eaLnBrk="1" hangingPunct="1"/>
            <a:r>
              <a:rPr lang="en-US" sz="2800">
                <a:cs typeface="Arial" charset="0"/>
              </a:rPr>
              <a:t>Toothache</a:t>
            </a:r>
          </a:p>
        </p:txBody>
      </p:sp>
      <p:sp>
        <p:nvSpPr>
          <p:cNvPr id="387108" name="Rectangle 36"/>
          <p:cNvSpPr>
            <a:spLocks noChangeArrowheads="1"/>
          </p:cNvSpPr>
          <p:nvPr/>
        </p:nvSpPr>
        <p:spPr bwMode="auto">
          <a:xfrm>
            <a:off x="6965950" y="330200"/>
            <a:ext cx="3143250" cy="641350"/>
          </a:xfrm>
          <a:prstGeom prst="rect">
            <a:avLst/>
          </a:prstGeom>
          <a:solidFill>
            <a:schemeClr val="bg1">
              <a:lumMod val="50000"/>
              <a:lumOff val="50000"/>
            </a:schemeClr>
          </a:solidFill>
          <a:ln w="9525">
            <a:noFill/>
            <a:miter lim="800000"/>
            <a:headEnd/>
            <a:tailEnd/>
          </a:ln>
          <a:effectLst/>
        </p:spPr>
        <p:txBody>
          <a:bodyPr wrap="none" anchor="ctr"/>
          <a:lstStyle/>
          <a:p>
            <a:pPr algn="ctr" eaLnBrk="1" hangingPunct="1"/>
            <a:r>
              <a:rPr lang="en-US" sz="2800">
                <a:cs typeface="Arial" charset="0"/>
                <a:sym typeface="Symbol" pitchFamily="18" charset="2"/>
              </a:rPr>
              <a:t></a:t>
            </a:r>
            <a:r>
              <a:rPr lang="en-US" sz="2800">
                <a:cs typeface="Arial" charset="0"/>
              </a:rPr>
              <a:t>Toothache</a:t>
            </a:r>
          </a:p>
        </p:txBody>
      </p:sp>
    </p:spTree>
    <p:extLst>
      <p:ext uri="{BB962C8B-B14F-4D97-AF65-F5344CB8AC3E}">
        <p14:creationId xmlns:p14="http://schemas.microsoft.com/office/powerpoint/2010/main" val="9114246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1058" name="Rectangle 2"/>
          <p:cNvSpPr>
            <a:spLocks noGrp="1" noChangeArrowheads="1"/>
          </p:cNvSpPr>
          <p:nvPr>
            <p:ph type="title"/>
          </p:nvPr>
        </p:nvSpPr>
        <p:spPr>
          <a:xfrm>
            <a:off x="1981200" y="186204"/>
            <a:ext cx="8229600" cy="818996"/>
          </a:xfrm>
        </p:spPr>
        <p:txBody>
          <a:bodyPr>
            <a:normAutofit/>
          </a:bodyPr>
          <a:lstStyle/>
          <a:p>
            <a:pPr algn="ctr"/>
            <a:r>
              <a:rPr lang="en-US" dirty="0"/>
              <a:t>Bayes’ Rule</a:t>
            </a:r>
          </a:p>
        </p:txBody>
      </p:sp>
      <p:sp>
        <p:nvSpPr>
          <p:cNvPr id="301059" name="Rectangle 3"/>
          <p:cNvSpPr>
            <a:spLocks noGrp="1" noChangeArrowheads="1"/>
          </p:cNvSpPr>
          <p:nvPr>
            <p:ph sz="quarter" idx="1"/>
          </p:nvPr>
        </p:nvSpPr>
        <p:spPr>
          <a:xfrm>
            <a:off x="1037492" y="850900"/>
            <a:ext cx="10521462" cy="6007100"/>
          </a:xfrm>
        </p:spPr>
        <p:txBody>
          <a:bodyPr>
            <a:normAutofit/>
          </a:bodyPr>
          <a:lstStyle/>
          <a:p>
            <a:r>
              <a:rPr lang="en-US" dirty="0"/>
              <a:t>Probably the most important and useful tool in probabilistic reasonings</a:t>
            </a:r>
          </a:p>
          <a:p>
            <a:pPr lvl="1"/>
            <a:endParaRPr lang="en-US" dirty="0"/>
          </a:p>
          <a:p>
            <a:pPr lvl="1"/>
            <a:endParaRPr lang="en-US" dirty="0"/>
          </a:p>
          <a:p>
            <a:pPr lvl="1"/>
            <a:endParaRPr lang="en-US" dirty="0"/>
          </a:p>
          <a:p>
            <a:pPr lvl="1"/>
            <a:endParaRPr lang="en-US" dirty="0"/>
          </a:p>
          <a:p>
            <a:pPr lvl="1"/>
            <a:endParaRPr lang="en-US" dirty="0"/>
          </a:p>
          <a:p>
            <a:pPr lvl="1"/>
            <a:endParaRPr lang="en-US" dirty="0"/>
          </a:p>
          <a:p>
            <a:pPr lvl="1"/>
            <a:endParaRPr lang="en-US" dirty="0"/>
          </a:p>
          <a:p>
            <a:pPr lvl="1"/>
            <a:endParaRPr lang="en-US" dirty="0"/>
          </a:p>
          <a:p>
            <a:pPr lvl="1"/>
            <a:r>
              <a:rPr lang="en-US" sz="2400" dirty="0"/>
              <a:t>Often, it’s useful to think in terms of determining the probability of a hypothesis given a piece of evidence</a:t>
            </a:r>
          </a:p>
        </p:txBody>
      </p:sp>
      <p:graphicFrame>
        <p:nvGraphicFramePr>
          <p:cNvPr id="301061" name="Object 5"/>
          <p:cNvGraphicFramePr>
            <a:graphicFrameLocks noChangeAspect="1"/>
          </p:cNvGraphicFramePr>
          <p:nvPr>
            <p:extLst>
              <p:ext uri="{D42A27DB-BD31-4B8C-83A1-F6EECF244321}">
                <p14:modId xmlns:p14="http://schemas.microsoft.com/office/powerpoint/2010/main" val="2465298276"/>
              </p:ext>
            </p:extLst>
          </p:nvPr>
        </p:nvGraphicFramePr>
        <p:xfrm>
          <a:off x="5520097" y="5561104"/>
          <a:ext cx="3697214" cy="891992"/>
        </p:xfrm>
        <a:graphic>
          <a:graphicData uri="http://schemas.openxmlformats.org/presentationml/2006/ole">
            <mc:AlternateContent xmlns:mc="http://schemas.openxmlformats.org/markup-compatibility/2006">
              <mc:Choice xmlns:v="urn:schemas-microsoft-com:vml" Requires="v">
                <p:oleObj spid="_x0000_s7275" name="Equation" r:id="rId3" imgW="2463480" imgH="596880" progId="Equation.3">
                  <p:embed/>
                </p:oleObj>
              </mc:Choice>
              <mc:Fallback>
                <p:oleObj name="Equation" r:id="rId3" imgW="2463480" imgH="59688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20097" y="5561104"/>
                        <a:ext cx="3697214" cy="891992"/>
                      </a:xfrm>
                      <a:prstGeom prst="rect">
                        <a:avLst/>
                      </a:prstGeom>
                      <a:solidFill>
                        <a:schemeClr val="tx2"/>
                      </a:solidFill>
                    </p:spPr>
                  </p:pic>
                </p:oleObj>
              </mc:Fallback>
            </mc:AlternateContent>
          </a:graphicData>
        </a:graphic>
      </p:graphicFrame>
      <p:pic>
        <p:nvPicPr>
          <p:cNvPr id="2" name="Picture 1">
            <a:extLst>
              <a:ext uri="{FF2B5EF4-FFF2-40B4-BE49-F238E27FC236}">
                <a16:creationId xmlns:a16="http://schemas.microsoft.com/office/drawing/2014/main" id="{3658D5D8-03E3-43AD-9289-7DE4FA735EFF}"/>
              </a:ext>
            </a:extLst>
          </p:cNvPr>
          <p:cNvPicPr>
            <a:picLocks noChangeAspect="1"/>
          </p:cNvPicPr>
          <p:nvPr/>
        </p:nvPicPr>
        <p:blipFill>
          <a:blip r:embed="rId5"/>
          <a:stretch>
            <a:fillRect/>
          </a:stretch>
        </p:blipFill>
        <p:spPr>
          <a:xfrm>
            <a:off x="2974688" y="1541176"/>
            <a:ext cx="6242623" cy="2901870"/>
          </a:xfrm>
          <a:prstGeom prst="rect">
            <a:avLst/>
          </a:prstGeom>
        </p:spPr>
      </p:pic>
    </p:spTree>
    <p:extLst>
      <p:ext uri="{BB962C8B-B14F-4D97-AF65-F5344CB8AC3E}">
        <p14:creationId xmlns:p14="http://schemas.microsoft.com/office/powerpoint/2010/main" val="365116305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1058" name="Rectangle 2"/>
          <p:cNvSpPr>
            <a:spLocks noGrp="1" noChangeArrowheads="1"/>
          </p:cNvSpPr>
          <p:nvPr>
            <p:ph type="title"/>
          </p:nvPr>
        </p:nvSpPr>
        <p:spPr>
          <a:xfrm>
            <a:off x="1981200" y="292100"/>
            <a:ext cx="8229600" cy="818996"/>
          </a:xfrm>
        </p:spPr>
        <p:txBody>
          <a:bodyPr>
            <a:normAutofit/>
          </a:bodyPr>
          <a:lstStyle/>
          <a:p>
            <a:pPr algn="ctr"/>
            <a:r>
              <a:rPr lang="en-US" dirty="0"/>
              <a:t>Bayes’ Rule</a:t>
            </a:r>
          </a:p>
        </p:txBody>
      </p:sp>
      <p:sp>
        <p:nvSpPr>
          <p:cNvPr id="301059" name="Rectangle 3"/>
          <p:cNvSpPr>
            <a:spLocks noGrp="1" noChangeArrowheads="1"/>
          </p:cNvSpPr>
          <p:nvPr>
            <p:ph sz="quarter" idx="1"/>
          </p:nvPr>
        </p:nvSpPr>
        <p:spPr>
          <a:xfrm>
            <a:off x="1037492" y="850900"/>
            <a:ext cx="10521462" cy="6007100"/>
          </a:xfrm>
        </p:spPr>
        <p:txBody>
          <a:bodyPr>
            <a:normAutofit lnSpcReduction="10000"/>
          </a:bodyPr>
          <a:lstStyle/>
          <a:p>
            <a:r>
              <a:rPr lang="en-US" sz="3200" dirty="0"/>
              <a:t>Bayes’ Rule Derivation</a:t>
            </a:r>
          </a:p>
          <a:p>
            <a:pPr lvl="1"/>
            <a:r>
              <a:rPr lang="en-US" dirty="0"/>
              <a:t>Direct corollary of the definition of </a:t>
            </a:r>
            <a:r>
              <a:rPr lang="en-US" dirty="0" err="1"/>
              <a:t>Pr</a:t>
            </a:r>
            <a:r>
              <a:rPr lang="en-US" dirty="0"/>
              <a:t>(E /\ H). From:</a:t>
            </a:r>
          </a:p>
          <a:p>
            <a:pPr marL="457200" lvl="1" indent="0">
              <a:buNone/>
            </a:pPr>
            <a:endParaRPr lang="en-US" dirty="0"/>
          </a:p>
          <a:p>
            <a:pPr lvl="1"/>
            <a:r>
              <a:rPr lang="en-US" dirty="0"/>
              <a:t>we can conclude:</a:t>
            </a:r>
          </a:p>
          <a:p>
            <a:pPr marL="457200" lvl="1" indent="0">
              <a:buNone/>
            </a:pPr>
            <a:endParaRPr lang="en-US" sz="3600" dirty="0"/>
          </a:p>
          <a:p>
            <a:r>
              <a:rPr lang="en-US" sz="2800" dirty="0"/>
              <a:t>Corollaries of Bayes’ Rule:</a:t>
            </a:r>
            <a:endParaRPr lang="en-US" sz="800" dirty="0"/>
          </a:p>
          <a:p>
            <a:pPr lvl="1"/>
            <a:r>
              <a:rPr lang="en-US" dirty="0"/>
              <a:t>if  </a:t>
            </a:r>
            <a:r>
              <a:rPr lang="en-US" dirty="0" err="1"/>
              <a:t>Pr</a:t>
            </a:r>
            <a:r>
              <a:rPr lang="en-US" dirty="0"/>
              <a:t>(</a:t>
            </a:r>
            <a:r>
              <a:rPr lang="en-US" i="1" dirty="0"/>
              <a:t>E</a:t>
            </a:r>
            <a:r>
              <a:rPr lang="en-US" dirty="0"/>
              <a:t> | </a:t>
            </a:r>
            <a:r>
              <a:rPr lang="en-US" i="1" dirty="0"/>
              <a:t>H</a:t>
            </a:r>
            <a:r>
              <a:rPr lang="en-US" dirty="0"/>
              <a:t>) = 0, then </a:t>
            </a:r>
            <a:r>
              <a:rPr lang="en-US" dirty="0" err="1"/>
              <a:t>Pr</a:t>
            </a:r>
            <a:r>
              <a:rPr lang="en-US" dirty="0"/>
              <a:t>(</a:t>
            </a:r>
            <a:r>
              <a:rPr lang="en-US" i="1" dirty="0"/>
              <a:t>H</a:t>
            </a:r>
            <a:r>
              <a:rPr lang="en-US" dirty="0"/>
              <a:t> | </a:t>
            </a:r>
            <a:r>
              <a:rPr lang="en-US" i="1" dirty="0"/>
              <a:t>E</a:t>
            </a:r>
            <a:r>
              <a:rPr lang="en-US" dirty="0"/>
              <a:t>) = 0  (</a:t>
            </a:r>
            <a:r>
              <a:rPr lang="en-US" i="1" dirty="0"/>
              <a:t>E</a:t>
            </a:r>
            <a:r>
              <a:rPr lang="en-US" dirty="0"/>
              <a:t> and </a:t>
            </a:r>
            <a:r>
              <a:rPr lang="en-US" i="1" dirty="0"/>
              <a:t>H</a:t>
            </a:r>
            <a:r>
              <a:rPr lang="en-US" dirty="0"/>
              <a:t> are mutually exclusive)</a:t>
            </a:r>
            <a:endParaRPr lang="en-US" sz="800" dirty="0"/>
          </a:p>
          <a:p>
            <a:pPr lvl="1"/>
            <a:r>
              <a:rPr lang="en-US" dirty="0"/>
              <a:t>suppose that </a:t>
            </a:r>
            <a:r>
              <a:rPr lang="en-US" dirty="0" err="1"/>
              <a:t>Pr</a:t>
            </a:r>
            <a:r>
              <a:rPr lang="en-US" dirty="0"/>
              <a:t>(</a:t>
            </a:r>
            <a:r>
              <a:rPr lang="en-US" i="1" dirty="0"/>
              <a:t>E</a:t>
            </a:r>
            <a:r>
              <a:rPr lang="en-US" dirty="0"/>
              <a:t> | </a:t>
            </a:r>
            <a:r>
              <a:rPr lang="en-US" i="1" dirty="0"/>
              <a:t>H</a:t>
            </a:r>
            <a:r>
              <a:rPr lang="en-US" baseline="-25000" dirty="0"/>
              <a:t>1</a:t>
            </a:r>
            <a:r>
              <a:rPr lang="en-US" dirty="0"/>
              <a:t>) = </a:t>
            </a:r>
            <a:r>
              <a:rPr lang="en-US" dirty="0" err="1"/>
              <a:t>Pr</a:t>
            </a:r>
            <a:r>
              <a:rPr lang="en-US" dirty="0"/>
              <a:t>(</a:t>
            </a:r>
            <a:r>
              <a:rPr lang="en-US" i="1" dirty="0"/>
              <a:t>E</a:t>
            </a:r>
            <a:r>
              <a:rPr lang="en-US" dirty="0"/>
              <a:t> | </a:t>
            </a:r>
            <a:r>
              <a:rPr lang="en-US" i="1" dirty="0"/>
              <a:t>H</a:t>
            </a:r>
            <a:r>
              <a:rPr lang="en-US" baseline="-25000" dirty="0"/>
              <a:t>2</a:t>
            </a:r>
            <a:r>
              <a:rPr lang="en-US" dirty="0"/>
              <a:t>), so that the hypotheses </a:t>
            </a:r>
            <a:r>
              <a:rPr lang="en-US" i="1" dirty="0"/>
              <a:t>H</a:t>
            </a:r>
            <a:r>
              <a:rPr lang="en-US" baseline="-25000" dirty="0"/>
              <a:t>1</a:t>
            </a:r>
            <a:r>
              <a:rPr lang="en-US" dirty="0"/>
              <a:t> and </a:t>
            </a:r>
            <a:r>
              <a:rPr lang="en-US" i="1" dirty="0"/>
              <a:t>H</a:t>
            </a:r>
            <a:r>
              <a:rPr lang="en-US" baseline="-25000" dirty="0"/>
              <a:t>2</a:t>
            </a:r>
            <a:r>
              <a:rPr lang="en-US" dirty="0"/>
              <a:t> give the same information about a piece of evidence </a:t>
            </a:r>
            <a:r>
              <a:rPr lang="en-US" i="1" dirty="0"/>
              <a:t>E</a:t>
            </a:r>
            <a:r>
              <a:rPr lang="en-US" dirty="0"/>
              <a:t>; then</a:t>
            </a:r>
          </a:p>
          <a:p>
            <a:pPr lvl="1"/>
            <a:endParaRPr lang="en-US" sz="1000" dirty="0"/>
          </a:p>
          <a:p>
            <a:pPr lvl="1"/>
            <a:endParaRPr lang="en-US" sz="1000" dirty="0"/>
          </a:p>
          <a:p>
            <a:pPr lvl="1"/>
            <a:endParaRPr lang="en-US" dirty="0"/>
          </a:p>
          <a:p>
            <a:pPr lvl="1"/>
            <a:r>
              <a:rPr lang="en-US" dirty="0"/>
              <a:t>in other words, these assumptions imply that the evidence </a:t>
            </a:r>
            <a:r>
              <a:rPr lang="en-US" i="1" dirty="0"/>
              <a:t>E</a:t>
            </a:r>
            <a:r>
              <a:rPr lang="en-US" dirty="0"/>
              <a:t> will not affect the relative probabilities of </a:t>
            </a:r>
            <a:r>
              <a:rPr lang="en-US" i="1" dirty="0"/>
              <a:t>H</a:t>
            </a:r>
            <a:r>
              <a:rPr lang="en-US" baseline="-25000" dirty="0"/>
              <a:t>1</a:t>
            </a:r>
            <a:r>
              <a:rPr lang="en-US" dirty="0"/>
              <a:t> and </a:t>
            </a:r>
            <a:r>
              <a:rPr lang="en-US" i="1" dirty="0"/>
              <a:t>H</a:t>
            </a:r>
            <a:r>
              <a:rPr lang="en-US" baseline="-25000" dirty="0"/>
              <a:t>2</a:t>
            </a:r>
            <a:r>
              <a:rPr lang="en-US" dirty="0"/>
              <a:t> </a:t>
            </a:r>
          </a:p>
        </p:txBody>
      </p:sp>
      <p:graphicFrame>
        <p:nvGraphicFramePr>
          <p:cNvPr id="301060" name="Object 4"/>
          <p:cNvGraphicFramePr>
            <a:graphicFrameLocks noChangeAspect="1"/>
          </p:cNvGraphicFramePr>
          <p:nvPr>
            <p:extLst>
              <p:ext uri="{D42A27DB-BD31-4B8C-83A1-F6EECF244321}">
                <p14:modId xmlns:p14="http://schemas.microsoft.com/office/powerpoint/2010/main" val="3215696267"/>
              </p:ext>
            </p:extLst>
          </p:nvPr>
        </p:nvGraphicFramePr>
        <p:xfrm>
          <a:off x="3481262" y="1942352"/>
          <a:ext cx="4819650" cy="301625"/>
        </p:xfrm>
        <a:graphic>
          <a:graphicData uri="http://schemas.openxmlformats.org/presentationml/2006/ole">
            <mc:AlternateContent xmlns:mc="http://schemas.openxmlformats.org/markup-compatibility/2006">
              <mc:Choice xmlns:v="urn:schemas-microsoft-com:vml" Requires="v">
                <p:oleObj spid="_x0000_s23701" name="Equation" r:id="rId3" imgW="4203360" imgH="266400" progId="Equation.3">
                  <p:embed/>
                </p:oleObj>
              </mc:Choice>
              <mc:Fallback>
                <p:oleObj name="Equation" r:id="rId3" imgW="4203360" imgH="266400" progId="Equation.3">
                  <p:embed/>
                  <p:pic>
                    <p:nvPicPr>
                      <p:cNvPr id="30106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81262" y="1942352"/>
                        <a:ext cx="4819650" cy="301625"/>
                      </a:xfrm>
                      <a:prstGeom prst="rect">
                        <a:avLst/>
                      </a:prstGeom>
                      <a:solidFill>
                        <a:schemeClr val="tx2"/>
                      </a:solidFill>
                    </p:spPr>
                  </p:pic>
                </p:oleObj>
              </mc:Fallback>
            </mc:AlternateContent>
          </a:graphicData>
        </a:graphic>
      </p:graphicFrame>
      <p:graphicFrame>
        <p:nvGraphicFramePr>
          <p:cNvPr id="301061" name="Object 5"/>
          <p:cNvGraphicFramePr>
            <a:graphicFrameLocks noChangeAspect="1"/>
          </p:cNvGraphicFramePr>
          <p:nvPr>
            <p:extLst>
              <p:ext uri="{D42A27DB-BD31-4B8C-83A1-F6EECF244321}">
                <p14:modId xmlns:p14="http://schemas.microsoft.com/office/powerpoint/2010/main" val="710502314"/>
              </p:ext>
            </p:extLst>
          </p:nvPr>
        </p:nvGraphicFramePr>
        <p:xfrm>
          <a:off x="4505994" y="2636585"/>
          <a:ext cx="2770187" cy="668337"/>
        </p:xfrm>
        <a:graphic>
          <a:graphicData uri="http://schemas.openxmlformats.org/presentationml/2006/ole">
            <mc:AlternateContent xmlns:mc="http://schemas.openxmlformats.org/markup-compatibility/2006">
              <mc:Choice xmlns:v="urn:schemas-microsoft-com:vml" Requires="v">
                <p:oleObj spid="_x0000_s23702" name="Equation" r:id="rId5" imgW="2463480" imgH="596880" progId="Equation.3">
                  <p:embed/>
                </p:oleObj>
              </mc:Choice>
              <mc:Fallback>
                <p:oleObj name="Equation" r:id="rId5" imgW="2463480" imgH="596880" progId="Equation.3">
                  <p:embed/>
                  <p:pic>
                    <p:nvPicPr>
                      <p:cNvPr id="301061" name="Object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05994" y="2636585"/>
                        <a:ext cx="2770187" cy="668337"/>
                      </a:xfrm>
                      <a:prstGeom prst="rect">
                        <a:avLst/>
                      </a:prstGeom>
                      <a:solidFill>
                        <a:schemeClr val="tx2"/>
                      </a:solidFill>
                    </p:spPr>
                  </p:pic>
                </p:oleObj>
              </mc:Fallback>
            </mc:AlternateContent>
          </a:graphicData>
        </a:graphic>
      </p:graphicFrame>
      <p:graphicFrame>
        <p:nvGraphicFramePr>
          <p:cNvPr id="301063" name="Object 7"/>
          <p:cNvGraphicFramePr>
            <a:graphicFrameLocks noChangeAspect="1"/>
          </p:cNvGraphicFramePr>
          <p:nvPr>
            <p:extLst>
              <p:ext uri="{D42A27DB-BD31-4B8C-83A1-F6EECF244321}">
                <p14:modId xmlns:p14="http://schemas.microsoft.com/office/powerpoint/2010/main" val="3373206334"/>
              </p:ext>
            </p:extLst>
          </p:nvPr>
        </p:nvGraphicFramePr>
        <p:xfrm>
          <a:off x="5176043" y="5163406"/>
          <a:ext cx="1839913" cy="611187"/>
        </p:xfrm>
        <a:graphic>
          <a:graphicData uri="http://schemas.openxmlformats.org/presentationml/2006/ole">
            <mc:AlternateContent xmlns:mc="http://schemas.openxmlformats.org/markup-compatibility/2006">
              <mc:Choice xmlns:v="urn:schemas-microsoft-com:vml" Requires="v">
                <p:oleObj spid="_x0000_s23703" name="Equation" r:id="rId7" imgW="1828800" imgH="609480" progId="Equation.3">
                  <p:embed/>
                </p:oleObj>
              </mc:Choice>
              <mc:Fallback>
                <p:oleObj name="Equation" r:id="rId7" imgW="1828800" imgH="609480" progId="Equation.3">
                  <p:embed/>
                  <p:pic>
                    <p:nvPicPr>
                      <p:cNvPr id="301063" name="Object 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176043" y="5163406"/>
                        <a:ext cx="1839913" cy="611187"/>
                      </a:xfrm>
                      <a:prstGeom prst="rect">
                        <a:avLst/>
                      </a:prstGeom>
                      <a:solidFill>
                        <a:schemeClr val="tx2"/>
                      </a:solidFill>
                    </p:spPr>
                  </p:pic>
                </p:oleObj>
              </mc:Fallback>
            </mc:AlternateContent>
          </a:graphicData>
        </a:graphic>
      </p:graphicFrame>
    </p:spTree>
    <p:extLst>
      <p:ext uri="{BB962C8B-B14F-4D97-AF65-F5344CB8AC3E}">
        <p14:creationId xmlns:p14="http://schemas.microsoft.com/office/powerpoint/2010/main" val="226320937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6835" name="Rectangle 3"/>
          <p:cNvSpPr>
            <a:spLocks noGrp="1" noChangeArrowheads="1"/>
          </p:cNvSpPr>
          <p:nvPr>
            <p:ph type="title"/>
          </p:nvPr>
        </p:nvSpPr>
        <p:spPr>
          <a:xfrm>
            <a:off x="0" y="-17462"/>
            <a:ext cx="12192000" cy="1478570"/>
          </a:xfrm>
        </p:spPr>
        <p:txBody>
          <a:bodyPr/>
          <a:lstStyle/>
          <a:p>
            <a:pPr algn="ctr"/>
            <a:r>
              <a:rPr lang="en-US" sz="3200" dirty="0"/>
              <a:t>Bayes’ Rule - An Example</a:t>
            </a:r>
          </a:p>
        </p:txBody>
      </p:sp>
      <p:sp>
        <p:nvSpPr>
          <p:cNvPr id="376834" name="Rectangle 2"/>
          <p:cNvSpPr>
            <a:spLocks noGrp="1" noChangeArrowheads="1"/>
          </p:cNvSpPr>
          <p:nvPr>
            <p:ph sz="quarter" idx="1"/>
          </p:nvPr>
        </p:nvSpPr>
        <p:spPr>
          <a:xfrm>
            <a:off x="1981200" y="1587500"/>
            <a:ext cx="8229600" cy="4762500"/>
          </a:xfrm>
        </p:spPr>
        <p:txBody>
          <a:bodyPr>
            <a:normAutofit lnSpcReduction="10000"/>
          </a:bodyPr>
          <a:lstStyle/>
          <a:p>
            <a:r>
              <a:rPr lang="en-US" dirty="0"/>
              <a:t>Given:</a:t>
            </a:r>
          </a:p>
          <a:p>
            <a:endParaRPr lang="en-US" sz="800" dirty="0"/>
          </a:p>
          <a:p>
            <a:pPr lvl="1"/>
            <a:r>
              <a:rPr lang="en-US" sz="2400" dirty="0"/>
              <a:t>P(Cavity) = 0.05</a:t>
            </a:r>
          </a:p>
          <a:p>
            <a:pPr lvl="1"/>
            <a:r>
              <a:rPr lang="en-US" sz="2400" dirty="0"/>
              <a:t>P(Toothache) = 0.1</a:t>
            </a:r>
          </a:p>
          <a:p>
            <a:pPr lvl="1"/>
            <a:r>
              <a:rPr lang="en-US" sz="2400" dirty="0"/>
              <a:t>P(Toothache | Cavity) = 0.8</a:t>
            </a:r>
          </a:p>
          <a:p>
            <a:pPr lvl="1"/>
            <a:r>
              <a:rPr lang="en-US" sz="2400" dirty="0"/>
              <a:t>P(</a:t>
            </a:r>
            <a:r>
              <a:rPr lang="en-US" sz="2400" dirty="0" err="1"/>
              <a:t>Cavity|Toothache</a:t>
            </a:r>
            <a:r>
              <a:rPr lang="en-US" sz="2400" dirty="0"/>
              <a:t>) = ?</a:t>
            </a:r>
          </a:p>
          <a:p>
            <a:pPr lvl="1"/>
            <a:endParaRPr lang="en-US" sz="2400" dirty="0"/>
          </a:p>
          <a:p>
            <a:r>
              <a:rPr lang="en-US" dirty="0"/>
              <a:t>Bayes’ rule tells:</a:t>
            </a:r>
            <a:endParaRPr lang="en-US" sz="800" dirty="0"/>
          </a:p>
          <a:p>
            <a:pPr lvl="1"/>
            <a:r>
              <a:rPr lang="en-US" sz="2400" dirty="0"/>
              <a:t>P(</a:t>
            </a:r>
            <a:r>
              <a:rPr lang="en-US" sz="2400" dirty="0" err="1"/>
              <a:t>Cavity|Toothache</a:t>
            </a:r>
            <a:r>
              <a:rPr lang="en-US" sz="2400" dirty="0"/>
              <a:t>) = (0.8 x 0.05)/0.1</a:t>
            </a:r>
            <a:br>
              <a:rPr lang="en-US" sz="2400" dirty="0"/>
            </a:br>
            <a:r>
              <a:rPr lang="en-US" sz="2400" dirty="0"/>
              <a:t>                               = 0.4</a:t>
            </a:r>
          </a:p>
        </p:txBody>
      </p:sp>
      <p:sp>
        <p:nvSpPr>
          <p:cNvPr id="376836" name="Line 4"/>
          <p:cNvSpPr>
            <a:spLocks noChangeShapeType="1"/>
          </p:cNvSpPr>
          <p:nvPr/>
        </p:nvSpPr>
        <p:spPr bwMode="auto">
          <a:xfrm flipV="1">
            <a:off x="3528646" y="2032000"/>
            <a:ext cx="3481754" cy="1754554"/>
          </a:xfrm>
          <a:prstGeom prst="line">
            <a:avLst/>
          </a:prstGeom>
          <a:noFill/>
          <a:ln w="9525">
            <a:solidFill>
              <a:schemeClr val="tx2"/>
            </a:solidFill>
            <a:round/>
            <a:headEnd/>
            <a:tailEnd type="triangle" w="med" len="med"/>
          </a:ln>
          <a:effectLst/>
        </p:spPr>
        <p:txBody>
          <a:bodyPr wrap="none"/>
          <a:lstStyle/>
          <a:p>
            <a:endParaRPr lang="en-US"/>
          </a:p>
        </p:txBody>
      </p:sp>
      <p:sp>
        <p:nvSpPr>
          <p:cNvPr id="376837" name="Text Box 5"/>
          <p:cNvSpPr txBox="1">
            <a:spLocks noChangeArrowheads="1"/>
          </p:cNvSpPr>
          <p:nvPr/>
        </p:nvSpPr>
        <p:spPr bwMode="auto">
          <a:xfrm>
            <a:off x="7073900" y="1765300"/>
            <a:ext cx="1206500" cy="579438"/>
          </a:xfrm>
          <a:prstGeom prst="rect">
            <a:avLst/>
          </a:prstGeom>
          <a:noFill/>
          <a:ln w="9525">
            <a:noFill/>
            <a:miter lim="800000"/>
            <a:headEnd/>
            <a:tailEnd/>
          </a:ln>
          <a:effectLst/>
        </p:spPr>
        <p:txBody>
          <a:bodyPr wrap="none">
            <a:spAutoFit/>
          </a:bodyPr>
          <a:lstStyle/>
          <a:p>
            <a:pPr eaLnBrk="1" hangingPunct="1"/>
            <a:r>
              <a:rPr lang="en-US" sz="3200" dirty="0">
                <a:solidFill>
                  <a:schemeClr val="tx2"/>
                </a:solidFill>
                <a:latin typeface="Tahoma" pitchFamily="34" charset="0"/>
              </a:rPr>
              <a:t>cause</a:t>
            </a:r>
          </a:p>
        </p:txBody>
      </p:sp>
      <p:sp>
        <p:nvSpPr>
          <p:cNvPr id="376839" name="Line 7"/>
          <p:cNvSpPr>
            <a:spLocks noChangeShapeType="1"/>
          </p:cNvSpPr>
          <p:nvPr/>
        </p:nvSpPr>
        <p:spPr bwMode="auto">
          <a:xfrm>
            <a:off x="4911969" y="4278923"/>
            <a:ext cx="1488832" cy="269630"/>
          </a:xfrm>
          <a:prstGeom prst="line">
            <a:avLst/>
          </a:prstGeom>
          <a:noFill/>
          <a:ln w="9525">
            <a:solidFill>
              <a:schemeClr val="tx2"/>
            </a:solidFill>
            <a:round/>
            <a:headEnd/>
            <a:tailEnd type="triangle" w="med" len="med"/>
          </a:ln>
          <a:effectLst/>
        </p:spPr>
        <p:txBody>
          <a:bodyPr wrap="none"/>
          <a:lstStyle/>
          <a:p>
            <a:endParaRPr lang="en-US"/>
          </a:p>
        </p:txBody>
      </p:sp>
      <p:sp>
        <p:nvSpPr>
          <p:cNvPr id="376840" name="Text Box 8"/>
          <p:cNvSpPr txBox="1">
            <a:spLocks noChangeArrowheads="1"/>
          </p:cNvSpPr>
          <p:nvPr/>
        </p:nvSpPr>
        <p:spPr bwMode="auto">
          <a:xfrm>
            <a:off x="6580433" y="4278923"/>
            <a:ext cx="1833563" cy="579438"/>
          </a:xfrm>
          <a:prstGeom prst="rect">
            <a:avLst/>
          </a:prstGeom>
          <a:noFill/>
          <a:ln w="9525">
            <a:noFill/>
            <a:miter lim="800000"/>
            <a:headEnd/>
            <a:tailEnd/>
          </a:ln>
          <a:effectLst/>
        </p:spPr>
        <p:txBody>
          <a:bodyPr wrap="none">
            <a:spAutoFit/>
          </a:bodyPr>
          <a:lstStyle/>
          <a:p>
            <a:pPr eaLnBrk="1" hangingPunct="1"/>
            <a:r>
              <a:rPr lang="en-US" sz="3200" dirty="0">
                <a:solidFill>
                  <a:schemeClr val="tx2"/>
                </a:solidFill>
                <a:latin typeface="Tahoma" pitchFamily="34" charset="0"/>
              </a:rPr>
              <a:t>symptom</a:t>
            </a:r>
          </a:p>
        </p:txBody>
      </p:sp>
    </p:spTree>
    <p:extLst>
      <p:ext uri="{BB962C8B-B14F-4D97-AF65-F5344CB8AC3E}">
        <p14:creationId xmlns:p14="http://schemas.microsoft.com/office/powerpoint/2010/main" val="392388262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2082" name="Rectangle 2"/>
          <p:cNvSpPr>
            <a:spLocks noGrp="1" noChangeArrowheads="1"/>
          </p:cNvSpPr>
          <p:nvPr>
            <p:ph type="title"/>
          </p:nvPr>
        </p:nvSpPr>
        <p:spPr>
          <a:xfrm>
            <a:off x="0" y="254000"/>
            <a:ext cx="12192000" cy="558800"/>
          </a:xfrm>
        </p:spPr>
        <p:txBody>
          <a:bodyPr>
            <a:normAutofit fontScale="90000"/>
          </a:bodyPr>
          <a:lstStyle/>
          <a:p>
            <a:pPr algn="ctr"/>
            <a:r>
              <a:rPr lang="en-US" dirty="0"/>
              <a:t>Bayes’ Rule - An Example</a:t>
            </a:r>
          </a:p>
        </p:txBody>
      </p:sp>
      <p:sp>
        <p:nvSpPr>
          <p:cNvPr id="302083" name="Rectangle 3"/>
          <p:cNvSpPr>
            <a:spLocks noGrp="1" noChangeArrowheads="1"/>
          </p:cNvSpPr>
          <p:nvPr>
            <p:ph sz="quarter" idx="1"/>
          </p:nvPr>
        </p:nvSpPr>
        <p:spPr>
          <a:xfrm>
            <a:off x="1347176" y="955430"/>
            <a:ext cx="9238761" cy="5738448"/>
          </a:xfrm>
        </p:spPr>
        <p:txBody>
          <a:bodyPr>
            <a:normAutofit/>
          </a:bodyPr>
          <a:lstStyle/>
          <a:p>
            <a:r>
              <a:rPr lang="en-US" sz="2800" dirty="0"/>
              <a:t>Traffic Light Example</a:t>
            </a:r>
          </a:p>
          <a:p>
            <a:pPr lvl="1"/>
            <a:r>
              <a:rPr lang="en-US" dirty="0"/>
              <a:t>Pr(</a:t>
            </a:r>
            <a:r>
              <a:rPr lang="en-US" dirty="0">
                <a:solidFill>
                  <a:srgbClr val="92D050"/>
                </a:solidFill>
              </a:rPr>
              <a:t>green</a:t>
            </a:r>
            <a:r>
              <a:rPr lang="en-US" dirty="0"/>
              <a:t>) = 0.45;	Pr(</a:t>
            </a:r>
            <a:r>
              <a:rPr lang="en-US" dirty="0">
                <a:solidFill>
                  <a:srgbClr val="FF0000"/>
                </a:solidFill>
              </a:rPr>
              <a:t>red</a:t>
            </a:r>
            <a:r>
              <a:rPr lang="en-US" dirty="0"/>
              <a:t>) = 0.45;	Pr(</a:t>
            </a:r>
            <a:r>
              <a:rPr lang="en-US" dirty="0">
                <a:solidFill>
                  <a:srgbClr val="FF9900"/>
                </a:solidFill>
              </a:rPr>
              <a:t>yellow</a:t>
            </a:r>
            <a:r>
              <a:rPr lang="en-US" dirty="0"/>
              <a:t>) = 0.1</a:t>
            </a:r>
          </a:p>
          <a:p>
            <a:pPr lvl="1"/>
            <a:r>
              <a:rPr lang="en-US" dirty="0"/>
              <a:t>suppose we know that the police are perfect enforcers (i.e., we get a ticket if and only if the light is red when we enter the intersection)</a:t>
            </a:r>
          </a:p>
          <a:p>
            <a:pPr lvl="1"/>
            <a:r>
              <a:rPr lang="en-US" dirty="0"/>
              <a:t>now we enter the intersection without getting a ticket; what are the probabilities that the light was green, red, or yellow?</a:t>
            </a:r>
          </a:p>
          <a:p>
            <a:pPr lvl="1"/>
            <a:r>
              <a:rPr lang="en-US" dirty="0"/>
              <a:t>Since we got no ticket, we know that the light could not have been red (in other words, we have Pr(red | no-ticket) = 0 )</a:t>
            </a:r>
          </a:p>
          <a:p>
            <a:pPr lvl="1"/>
            <a:r>
              <a:rPr lang="en-US" dirty="0"/>
              <a:t>also we have: Pr(no-ticket | green) = Pr(no-ticket | yellow) = 1, using </a:t>
            </a:r>
            <a:r>
              <a:rPr lang="en-US" dirty="0" err="1"/>
              <a:t>Bayes</a:t>
            </a:r>
            <a:r>
              <a:rPr lang="en-US" dirty="0"/>
              <a:t>’ rule we get:</a:t>
            </a:r>
          </a:p>
          <a:p>
            <a:pPr lvl="1"/>
            <a:endParaRPr lang="en-US" dirty="0"/>
          </a:p>
          <a:p>
            <a:pPr marL="457200" lvl="1" indent="0">
              <a:buNone/>
            </a:pPr>
            <a:endParaRPr lang="en-US" dirty="0"/>
          </a:p>
          <a:p>
            <a:pPr lvl="1"/>
            <a:r>
              <a:rPr lang="en-US" dirty="0"/>
              <a:t>similarly, we can show that  Pr(green | no-ticket) = 9 / 11</a:t>
            </a:r>
          </a:p>
        </p:txBody>
      </p:sp>
      <p:graphicFrame>
        <p:nvGraphicFramePr>
          <p:cNvPr id="440320" name="Object 1024"/>
          <p:cNvGraphicFramePr>
            <a:graphicFrameLocks noChangeAspect="1"/>
          </p:cNvGraphicFramePr>
          <p:nvPr>
            <p:extLst>
              <p:ext uri="{D42A27DB-BD31-4B8C-83A1-F6EECF244321}">
                <p14:modId xmlns:p14="http://schemas.microsoft.com/office/powerpoint/2010/main" val="3176365190"/>
              </p:ext>
            </p:extLst>
          </p:nvPr>
        </p:nvGraphicFramePr>
        <p:xfrm>
          <a:off x="2727325" y="5300909"/>
          <a:ext cx="6737350" cy="601662"/>
        </p:xfrm>
        <a:graphic>
          <a:graphicData uri="http://schemas.openxmlformats.org/presentationml/2006/ole">
            <mc:AlternateContent xmlns:mc="http://schemas.openxmlformats.org/markup-compatibility/2006">
              <mc:Choice xmlns:v="urn:schemas-microsoft-com:vml" Requires="v">
                <p:oleObj spid="_x0000_s8276" name="Equation" r:id="rId4" imgW="6654600" imgH="596880" progId="Equation.3">
                  <p:embed/>
                </p:oleObj>
              </mc:Choice>
              <mc:Fallback>
                <p:oleObj name="Equation" r:id="rId4" imgW="6654600" imgH="59688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27325" y="5300909"/>
                        <a:ext cx="6737350" cy="601662"/>
                      </a:xfrm>
                      <a:prstGeom prst="rect">
                        <a:avLst/>
                      </a:prstGeom>
                      <a:solidFill>
                        <a:schemeClr val="tx2"/>
                      </a:solidFill>
                      <a:ln>
                        <a:solidFill>
                          <a:schemeClr val="tx2"/>
                        </a:solidFill>
                      </a:ln>
                    </p:spPr>
                  </p:pic>
                </p:oleObj>
              </mc:Fallback>
            </mc:AlternateContent>
          </a:graphicData>
        </a:graphic>
      </p:graphicFrame>
    </p:spTree>
    <p:extLst>
      <p:ext uri="{BB962C8B-B14F-4D97-AF65-F5344CB8AC3E}">
        <p14:creationId xmlns:p14="http://schemas.microsoft.com/office/powerpoint/2010/main" val="202014667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3042" name="Rectangle 2"/>
          <p:cNvSpPr>
            <a:spLocks noGrp="1" noChangeArrowheads="1"/>
          </p:cNvSpPr>
          <p:nvPr>
            <p:ph type="title"/>
          </p:nvPr>
        </p:nvSpPr>
        <p:spPr>
          <a:xfrm>
            <a:off x="0" y="254000"/>
            <a:ext cx="12192000" cy="558800"/>
          </a:xfrm>
        </p:spPr>
        <p:txBody>
          <a:bodyPr>
            <a:normAutofit fontScale="90000"/>
          </a:bodyPr>
          <a:lstStyle/>
          <a:p>
            <a:pPr algn="ctr"/>
            <a:r>
              <a:rPr lang="en-US" dirty="0"/>
              <a:t>Bayes’ Rule - Another Example</a:t>
            </a:r>
          </a:p>
        </p:txBody>
      </p:sp>
      <p:sp>
        <p:nvSpPr>
          <p:cNvPr id="343043" name="Rectangle 3"/>
          <p:cNvSpPr>
            <a:spLocks noGrp="1" noChangeArrowheads="1"/>
          </p:cNvSpPr>
          <p:nvPr>
            <p:ph sz="quarter" idx="1"/>
          </p:nvPr>
        </p:nvSpPr>
        <p:spPr>
          <a:xfrm>
            <a:off x="1043354" y="812800"/>
            <a:ext cx="10292861" cy="6045200"/>
          </a:xfrm>
        </p:spPr>
        <p:txBody>
          <a:bodyPr>
            <a:normAutofit fontScale="92500" lnSpcReduction="20000"/>
          </a:bodyPr>
          <a:lstStyle/>
          <a:p>
            <a:pPr>
              <a:tabLst>
                <a:tab pos="1371600" algn="l"/>
                <a:tab pos="1663700" algn="l"/>
              </a:tabLst>
            </a:pPr>
            <a:r>
              <a:rPr lang="en-US" dirty="0"/>
              <a:t>Medical Diagnosis</a:t>
            </a:r>
          </a:p>
          <a:p>
            <a:pPr lvl="1">
              <a:tabLst>
                <a:tab pos="1371600" algn="l"/>
                <a:tab pos="1663700" algn="l"/>
              </a:tabLst>
            </a:pPr>
            <a:r>
              <a:rPr lang="en-US" sz="1800" dirty="0"/>
              <a:t>suppose we know from statistical data that flu causes fever in 80% of cases, approximately 1 in 10,000 people have flu at a given time, and approximately 1 out of every 50 people is suffering from fever:</a:t>
            </a:r>
          </a:p>
          <a:p>
            <a:pPr lvl="1">
              <a:tabLst>
                <a:tab pos="1371600" algn="l"/>
                <a:tab pos="1663700" algn="l"/>
              </a:tabLst>
            </a:pPr>
            <a:endParaRPr lang="en-US" sz="900" dirty="0"/>
          </a:p>
          <a:p>
            <a:pPr lvl="1" algn="ctr">
              <a:buNone/>
              <a:tabLst>
                <a:tab pos="1371600" algn="l"/>
                <a:tab pos="1663700" algn="l"/>
              </a:tabLst>
            </a:pPr>
            <a:r>
              <a:rPr lang="en-US" sz="1800" b="1" dirty="0" err="1"/>
              <a:t>Pr</a:t>
            </a:r>
            <a:r>
              <a:rPr lang="en-US" sz="1800" b="1" dirty="0"/>
              <a:t>(</a:t>
            </a:r>
            <a:r>
              <a:rPr lang="en-US" sz="1800" b="1" i="1" dirty="0"/>
              <a:t>fever</a:t>
            </a:r>
            <a:r>
              <a:rPr lang="en-US" sz="1800" b="1" dirty="0"/>
              <a:t> | </a:t>
            </a:r>
            <a:r>
              <a:rPr lang="en-US" sz="1800" b="1" i="1" dirty="0"/>
              <a:t>flu</a:t>
            </a:r>
            <a:r>
              <a:rPr lang="en-US" sz="1800" b="1" dirty="0"/>
              <a:t>) = 0.8	</a:t>
            </a:r>
            <a:r>
              <a:rPr lang="en-US" sz="1800" b="1" dirty="0" err="1"/>
              <a:t>Pr</a:t>
            </a:r>
            <a:r>
              <a:rPr lang="en-US" sz="1800" b="1" dirty="0"/>
              <a:t>(</a:t>
            </a:r>
            <a:r>
              <a:rPr lang="en-US" sz="1800" b="1" i="1" dirty="0"/>
              <a:t>flu</a:t>
            </a:r>
            <a:r>
              <a:rPr lang="en-US" sz="1800" b="1" dirty="0"/>
              <a:t>) = 0.0001	</a:t>
            </a:r>
            <a:r>
              <a:rPr lang="en-US" sz="1800" b="1" dirty="0" err="1"/>
              <a:t>Pr</a:t>
            </a:r>
            <a:r>
              <a:rPr lang="en-US" sz="1800" b="1" dirty="0"/>
              <a:t>(</a:t>
            </a:r>
            <a:r>
              <a:rPr lang="en-US" sz="1800" b="1" i="1" dirty="0"/>
              <a:t>fever</a:t>
            </a:r>
            <a:r>
              <a:rPr lang="en-US" sz="1800" b="1" dirty="0"/>
              <a:t>) = 0.02</a:t>
            </a:r>
          </a:p>
          <a:p>
            <a:pPr lvl="1">
              <a:tabLst>
                <a:tab pos="1371600" algn="l"/>
                <a:tab pos="1663700" algn="l"/>
              </a:tabLst>
            </a:pPr>
            <a:endParaRPr lang="en-US" sz="900" dirty="0"/>
          </a:p>
          <a:p>
            <a:pPr lvl="1">
              <a:tabLst>
                <a:tab pos="1371600" algn="l"/>
                <a:tab pos="1663700" algn="l"/>
              </a:tabLst>
            </a:pPr>
            <a:r>
              <a:rPr lang="en-US" sz="1900" dirty="0"/>
              <a:t>Given a patient with fever, does she have flu?  Answer by applying Bayes’ rule:</a:t>
            </a:r>
          </a:p>
          <a:p>
            <a:pPr lvl="1">
              <a:tabLst>
                <a:tab pos="1371600" algn="l"/>
                <a:tab pos="1663700" algn="l"/>
              </a:tabLst>
            </a:pPr>
            <a:endParaRPr lang="en-US" sz="900" dirty="0"/>
          </a:p>
          <a:p>
            <a:pPr lvl="1">
              <a:buNone/>
              <a:tabLst>
                <a:tab pos="1371600" algn="l"/>
                <a:tab pos="1663700" algn="l"/>
              </a:tabLst>
            </a:pPr>
            <a:r>
              <a:rPr lang="en-US" sz="1800" b="1" dirty="0"/>
              <a:t>			</a:t>
            </a:r>
            <a:r>
              <a:rPr lang="en-US" sz="1800" b="1" dirty="0" err="1"/>
              <a:t>Pr</a:t>
            </a:r>
            <a:r>
              <a:rPr lang="en-US" sz="1800" b="1" dirty="0"/>
              <a:t>(</a:t>
            </a:r>
            <a:r>
              <a:rPr lang="en-US" sz="1800" b="1" i="1" dirty="0"/>
              <a:t>flu</a:t>
            </a:r>
            <a:r>
              <a:rPr lang="en-US" sz="1800" b="1" dirty="0"/>
              <a:t> | </a:t>
            </a:r>
            <a:r>
              <a:rPr lang="en-US" sz="1800" b="1" i="1" dirty="0"/>
              <a:t>fever</a:t>
            </a:r>
            <a:r>
              <a:rPr lang="en-US" sz="1800" b="1" dirty="0"/>
              <a:t>) = [ </a:t>
            </a:r>
            <a:r>
              <a:rPr lang="en-US" sz="1800" b="1" dirty="0" err="1"/>
              <a:t>Pr</a:t>
            </a:r>
            <a:r>
              <a:rPr lang="en-US" sz="1800" b="1" dirty="0"/>
              <a:t>(</a:t>
            </a:r>
            <a:r>
              <a:rPr lang="en-US" sz="1800" b="1" i="1" dirty="0"/>
              <a:t>fever</a:t>
            </a:r>
            <a:r>
              <a:rPr lang="en-US" sz="1800" b="1" dirty="0"/>
              <a:t> | </a:t>
            </a:r>
            <a:r>
              <a:rPr lang="en-US" sz="1800" b="1" i="1" dirty="0"/>
              <a:t>flu</a:t>
            </a:r>
            <a:r>
              <a:rPr lang="en-US" sz="1800" b="1" dirty="0"/>
              <a:t>) . </a:t>
            </a:r>
            <a:r>
              <a:rPr lang="en-US" sz="1800" b="1" dirty="0" err="1"/>
              <a:t>Pr</a:t>
            </a:r>
            <a:r>
              <a:rPr lang="en-US" sz="1800" b="1" dirty="0"/>
              <a:t>(</a:t>
            </a:r>
            <a:r>
              <a:rPr lang="en-US" sz="1800" b="1" i="1" dirty="0"/>
              <a:t>flu</a:t>
            </a:r>
            <a:r>
              <a:rPr lang="en-US" sz="1800" b="1" dirty="0"/>
              <a:t>) ] / </a:t>
            </a:r>
            <a:r>
              <a:rPr lang="en-US" sz="1800" b="1" dirty="0" err="1"/>
              <a:t>Pr</a:t>
            </a:r>
            <a:r>
              <a:rPr lang="en-US" sz="1800" b="1" dirty="0"/>
              <a:t>(</a:t>
            </a:r>
            <a:r>
              <a:rPr lang="en-US" sz="1800" b="1" i="1" dirty="0"/>
              <a:t>fever</a:t>
            </a:r>
            <a:r>
              <a:rPr lang="en-US" sz="1800" b="1" dirty="0"/>
              <a:t>)</a:t>
            </a:r>
          </a:p>
          <a:p>
            <a:pPr lvl="1">
              <a:buNone/>
              <a:tabLst>
                <a:tab pos="1371600" algn="l"/>
                <a:tab pos="1663700" algn="l"/>
              </a:tabLst>
            </a:pPr>
            <a:r>
              <a:rPr lang="en-US" sz="1800" b="1" dirty="0"/>
              <a:t>					   = 0.8 x 0.0001 / 0.02 = 0.004</a:t>
            </a:r>
            <a:endParaRPr lang="en-US" sz="2400" b="1" dirty="0"/>
          </a:p>
          <a:p>
            <a:pPr lvl="1">
              <a:tabLst>
                <a:tab pos="1371600" algn="l"/>
                <a:tab pos="1663700" algn="l"/>
              </a:tabLst>
            </a:pPr>
            <a:endParaRPr lang="en-US" sz="900" dirty="0"/>
          </a:p>
          <a:p>
            <a:pPr lvl="1">
              <a:tabLst>
                <a:tab pos="1371600" algn="l"/>
                <a:tab pos="1663700" algn="l"/>
              </a:tabLst>
            </a:pPr>
            <a:r>
              <a:rPr lang="en-US" sz="1900" dirty="0"/>
              <a:t>Note that this is still very small, despite the strong rule:  </a:t>
            </a:r>
            <a:r>
              <a:rPr lang="en-US" sz="1900" i="1" dirty="0"/>
              <a:t>flu</a:t>
            </a:r>
            <a:r>
              <a:rPr lang="en-US" sz="1900" dirty="0"/>
              <a:t> =&gt; </a:t>
            </a:r>
            <a:r>
              <a:rPr lang="en-US" sz="1900" i="1" dirty="0"/>
              <a:t>fever</a:t>
            </a:r>
            <a:r>
              <a:rPr lang="en-US" sz="1900" dirty="0"/>
              <a:t>. This is the impact of small prior probability </a:t>
            </a:r>
            <a:r>
              <a:rPr lang="en-US" sz="1900" dirty="0" err="1"/>
              <a:t>Pr</a:t>
            </a:r>
            <a:r>
              <a:rPr lang="en-US" sz="1900" dirty="0"/>
              <a:t>(</a:t>
            </a:r>
            <a:r>
              <a:rPr lang="en-US" sz="1900" i="1" dirty="0"/>
              <a:t>flu</a:t>
            </a:r>
            <a:r>
              <a:rPr lang="en-US" sz="1900" dirty="0"/>
              <a:t>).</a:t>
            </a:r>
          </a:p>
          <a:p>
            <a:pPr>
              <a:tabLst>
                <a:tab pos="1371600" algn="l"/>
                <a:tab pos="1663700" algn="l"/>
              </a:tabLst>
            </a:pPr>
            <a:r>
              <a:rPr lang="en-US" dirty="0"/>
              <a:t>Why not just get </a:t>
            </a:r>
            <a:r>
              <a:rPr lang="en-US" dirty="0" err="1"/>
              <a:t>Pr</a:t>
            </a:r>
            <a:r>
              <a:rPr lang="en-US" dirty="0"/>
              <a:t>(</a:t>
            </a:r>
            <a:r>
              <a:rPr lang="en-US" i="1" dirty="0"/>
              <a:t>flu</a:t>
            </a:r>
            <a:r>
              <a:rPr lang="en-US" dirty="0"/>
              <a:t> | </a:t>
            </a:r>
            <a:r>
              <a:rPr lang="en-US" i="1" dirty="0"/>
              <a:t>fever</a:t>
            </a:r>
            <a:r>
              <a:rPr lang="en-US" dirty="0"/>
              <a:t>) from statistical data?</a:t>
            </a:r>
            <a:endParaRPr lang="en-US" sz="2800" dirty="0"/>
          </a:p>
          <a:p>
            <a:pPr lvl="1">
              <a:tabLst>
                <a:tab pos="1371600" algn="l"/>
                <a:tab pos="1663700" algn="l"/>
              </a:tabLst>
            </a:pPr>
            <a:r>
              <a:rPr lang="en-US" sz="1800" dirty="0"/>
              <a:t>suppose there is a sudden flu epidemic (so, </a:t>
            </a:r>
            <a:r>
              <a:rPr lang="en-US" sz="1800" dirty="0" err="1"/>
              <a:t>Pr</a:t>
            </a:r>
            <a:r>
              <a:rPr lang="en-US" sz="1800" dirty="0"/>
              <a:t>(</a:t>
            </a:r>
            <a:r>
              <a:rPr lang="en-US" sz="1800" i="1" dirty="0"/>
              <a:t>flu</a:t>
            </a:r>
            <a:r>
              <a:rPr lang="en-US" sz="1800" dirty="0"/>
              <a:t>) has gone up dramatically)</a:t>
            </a:r>
          </a:p>
          <a:p>
            <a:pPr lvl="1">
              <a:tabLst>
                <a:tab pos="1371600" algn="l"/>
                <a:tab pos="1663700" algn="l"/>
              </a:tabLst>
            </a:pPr>
            <a:r>
              <a:rPr lang="en-US" sz="1800" dirty="0"/>
              <a:t>if </a:t>
            </a:r>
            <a:r>
              <a:rPr lang="en-US" sz="1800" b="1" dirty="0" err="1"/>
              <a:t>Pr</a:t>
            </a:r>
            <a:r>
              <a:rPr lang="en-US" sz="1800" b="1" dirty="0"/>
              <a:t>(</a:t>
            </a:r>
            <a:r>
              <a:rPr lang="en-US" sz="1800" b="1" i="1" dirty="0"/>
              <a:t>flu</a:t>
            </a:r>
            <a:r>
              <a:rPr lang="en-US" sz="1800" b="1" dirty="0"/>
              <a:t> | </a:t>
            </a:r>
            <a:r>
              <a:rPr lang="en-US" sz="1800" b="1" i="1" dirty="0"/>
              <a:t>fever</a:t>
            </a:r>
            <a:r>
              <a:rPr lang="en-US" sz="1800" b="1" dirty="0"/>
              <a:t>) </a:t>
            </a:r>
            <a:r>
              <a:rPr lang="en-US" sz="1800" dirty="0"/>
              <a:t>was obtained from statistical data, the new information will be missed, leading to erroneous diagnosis, but we can get the correct probability using Bayes’ rule</a:t>
            </a:r>
          </a:p>
          <a:p>
            <a:pPr lvl="1">
              <a:tabLst>
                <a:tab pos="1371600" algn="l"/>
                <a:tab pos="1663700" algn="l"/>
              </a:tabLst>
            </a:pPr>
            <a:r>
              <a:rPr lang="en-US" sz="1900" dirty="0">
                <a:solidFill>
                  <a:srgbClr val="FFC000"/>
                </a:solidFill>
              </a:rPr>
              <a:t>Conclusion: for diagnosis problems, it’s best to represent probabilities in terms of the estimates of the probabilities of the symptoms.</a:t>
            </a:r>
            <a:endParaRPr lang="en-US" sz="1900" b="1" dirty="0">
              <a:solidFill>
                <a:srgbClr val="FFC000"/>
              </a:solidFill>
            </a:endParaRPr>
          </a:p>
        </p:txBody>
      </p:sp>
    </p:spTree>
    <p:extLst>
      <p:ext uri="{BB962C8B-B14F-4D97-AF65-F5344CB8AC3E}">
        <p14:creationId xmlns:p14="http://schemas.microsoft.com/office/powerpoint/2010/main" val="26797192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650" name="Rectangle 2"/>
          <p:cNvSpPr>
            <a:spLocks noGrp="1" noChangeArrowheads="1"/>
          </p:cNvSpPr>
          <p:nvPr>
            <p:ph type="title"/>
          </p:nvPr>
        </p:nvSpPr>
        <p:spPr>
          <a:xfrm>
            <a:off x="0" y="299616"/>
            <a:ext cx="12192000" cy="609600"/>
          </a:xfrm>
        </p:spPr>
        <p:txBody>
          <a:bodyPr>
            <a:normAutofit/>
          </a:bodyPr>
          <a:lstStyle/>
          <a:p>
            <a:pPr algn="ctr"/>
            <a:r>
              <a:rPr lang="en-US" dirty="0"/>
              <a:t>Non-Monotonic Reasoning</a:t>
            </a:r>
          </a:p>
        </p:txBody>
      </p:sp>
      <p:sp>
        <p:nvSpPr>
          <p:cNvPr id="283651" name="Rectangle 3"/>
          <p:cNvSpPr>
            <a:spLocks noGrp="1" noChangeArrowheads="1"/>
          </p:cNvSpPr>
          <p:nvPr>
            <p:ph sz="quarter" idx="1"/>
          </p:nvPr>
        </p:nvSpPr>
        <p:spPr>
          <a:xfrm>
            <a:off x="1312985" y="1043354"/>
            <a:ext cx="9718429" cy="5633414"/>
          </a:xfrm>
        </p:spPr>
        <p:txBody>
          <a:bodyPr>
            <a:normAutofit fontScale="92500" lnSpcReduction="20000"/>
          </a:bodyPr>
          <a:lstStyle/>
          <a:p>
            <a:r>
              <a:rPr lang="en-US" dirty="0"/>
              <a:t>Need for </a:t>
            </a:r>
            <a:r>
              <a:rPr lang="en-US" dirty="0" err="1"/>
              <a:t>defeasible</a:t>
            </a:r>
            <a:r>
              <a:rPr lang="en-US" dirty="0"/>
              <a:t> reasoning in AI</a:t>
            </a:r>
          </a:p>
          <a:p>
            <a:pPr lvl="1"/>
            <a:r>
              <a:rPr lang="en-US" dirty="0"/>
              <a:t>People often draw conclusions that can be defeated by subsequent information</a:t>
            </a:r>
          </a:p>
          <a:p>
            <a:pPr lvl="1"/>
            <a:endParaRPr lang="en-US" dirty="0"/>
          </a:p>
          <a:p>
            <a:pPr lvl="1"/>
            <a:endParaRPr lang="en-US" sz="2400" dirty="0"/>
          </a:p>
          <a:p>
            <a:pPr lvl="1"/>
            <a:r>
              <a:rPr lang="en-US" dirty="0"/>
              <a:t>But, what if we find that </a:t>
            </a:r>
            <a:r>
              <a:rPr lang="en-US" i="1" dirty="0" err="1"/>
              <a:t>tweety</a:t>
            </a:r>
            <a:r>
              <a:rPr lang="en-US" dirty="0"/>
              <a:t> is an ostrich? We want to say that birds fly, as long as they are not abnormal birds</a:t>
            </a:r>
          </a:p>
          <a:p>
            <a:pPr marL="457200" lvl="1" indent="0">
              <a:buNone/>
            </a:pPr>
            <a:endParaRPr lang="en-US" sz="2200" dirty="0"/>
          </a:p>
          <a:p>
            <a:pPr lvl="1"/>
            <a:r>
              <a:rPr lang="en-US" dirty="0"/>
              <a:t>How do we prove that  </a:t>
            </a:r>
            <a:r>
              <a:rPr lang="en-US" dirty="0" err="1">
                <a:latin typeface="Symbol" pitchFamily="18" charset="2"/>
              </a:rPr>
              <a:t>Ø</a:t>
            </a:r>
            <a:r>
              <a:rPr lang="en-US" i="1" dirty="0" err="1"/>
              <a:t>abnormal</a:t>
            </a:r>
            <a:r>
              <a:rPr lang="en-US" dirty="0"/>
              <a:t>(</a:t>
            </a:r>
            <a:r>
              <a:rPr lang="en-US" i="1" dirty="0" err="1"/>
              <a:t>tweety</a:t>
            </a:r>
            <a:r>
              <a:rPr lang="en-US" dirty="0"/>
              <a:t>)? We can assume</a:t>
            </a:r>
            <a:r>
              <a:rPr lang="en-US" i="1" dirty="0"/>
              <a:t> </a:t>
            </a:r>
            <a:r>
              <a:rPr lang="en-US" i="1" dirty="0" err="1"/>
              <a:t>tweety</a:t>
            </a:r>
            <a:r>
              <a:rPr lang="en-US" dirty="0"/>
              <a:t> is normal in the absence of information to the contrary (</a:t>
            </a:r>
            <a:r>
              <a:rPr lang="en-US" dirty="0">
                <a:solidFill>
                  <a:schemeClr val="tx2">
                    <a:lumMod val="60000"/>
                    <a:lumOff val="40000"/>
                  </a:schemeClr>
                </a:solidFill>
              </a:rPr>
              <a:t>frame axiom</a:t>
            </a:r>
            <a:r>
              <a:rPr lang="en-US" dirty="0"/>
              <a:t>)</a:t>
            </a:r>
          </a:p>
          <a:p>
            <a:pPr lvl="1"/>
            <a:r>
              <a:rPr lang="en-US" dirty="0"/>
              <a:t>Now we can state rules that say what is considered abnormal, e.g., </a:t>
            </a:r>
          </a:p>
          <a:p>
            <a:pPr lvl="1"/>
            <a:endParaRPr lang="en-US" sz="1600" dirty="0"/>
          </a:p>
          <a:p>
            <a:pPr lvl="1"/>
            <a:endParaRPr lang="en-US" sz="1600" dirty="0"/>
          </a:p>
          <a:p>
            <a:pPr lvl="1"/>
            <a:r>
              <a:rPr lang="en-US" dirty="0"/>
              <a:t>So, we can’t conclude an ostrich </a:t>
            </a:r>
            <a:r>
              <a:rPr lang="en-US" i="1" dirty="0" err="1"/>
              <a:t>fred</a:t>
            </a:r>
            <a:r>
              <a:rPr lang="en-US" dirty="0"/>
              <a:t> flies</a:t>
            </a:r>
          </a:p>
          <a:p>
            <a:pPr lvl="2"/>
            <a:r>
              <a:rPr lang="en-US" b="1" dirty="0"/>
              <a:t>but, what if </a:t>
            </a:r>
            <a:r>
              <a:rPr lang="en-US" b="1" i="1" dirty="0" err="1"/>
              <a:t>fred</a:t>
            </a:r>
            <a:r>
              <a:rPr lang="en-US" b="1" dirty="0"/>
              <a:t> is an abnormal ostrich with a ticket on a united airlines flight</a:t>
            </a:r>
          </a:p>
          <a:p>
            <a:pPr lvl="2"/>
            <a:r>
              <a:rPr lang="en-US" b="1" dirty="0"/>
              <a:t>also, how can we list all situations where birds are considered abnormal? (the </a:t>
            </a:r>
            <a:r>
              <a:rPr lang="en-US" b="1" dirty="0">
                <a:solidFill>
                  <a:schemeClr val="tx2">
                    <a:lumMod val="60000"/>
                    <a:lumOff val="40000"/>
                  </a:schemeClr>
                </a:solidFill>
              </a:rPr>
              <a:t>qualification problem</a:t>
            </a:r>
            <a:r>
              <a:rPr lang="en-US" b="1" dirty="0"/>
              <a:t>)</a:t>
            </a:r>
            <a:endParaRPr lang="en-US" dirty="0"/>
          </a:p>
        </p:txBody>
      </p:sp>
      <p:graphicFrame>
        <p:nvGraphicFramePr>
          <p:cNvPr id="283652" name="Object 4"/>
          <p:cNvGraphicFramePr>
            <a:graphicFrameLocks noChangeAspect="1"/>
          </p:cNvGraphicFramePr>
          <p:nvPr>
            <p:extLst>
              <p:ext uri="{D42A27DB-BD31-4B8C-83A1-F6EECF244321}">
                <p14:modId xmlns:p14="http://schemas.microsoft.com/office/powerpoint/2010/main" val="1714658844"/>
              </p:ext>
            </p:extLst>
          </p:nvPr>
        </p:nvGraphicFramePr>
        <p:xfrm>
          <a:off x="4342486" y="1948674"/>
          <a:ext cx="3121897" cy="580592"/>
        </p:xfrm>
        <a:graphic>
          <a:graphicData uri="http://schemas.openxmlformats.org/presentationml/2006/ole">
            <mc:AlternateContent xmlns:mc="http://schemas.openxmlformats.org/markup-compatibility/2006">
              <mc:Choice xmlns:v="urn:schemas-microsoft-com:vml" Requires="v">
                <p:oleObj spid="_x0000_s1218" name="Equation" r:id="rId3" imgW="3200400" imgH="596880" progId="Equation.3">
                  <p:embed/>
                </p:oleObj>
              </mc:Choice>
              <mc:Fallback>
                <p:oleObj name="Equation" r:id="rId3" imgW="3200400" imgH="59688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42486" y="1948674"/>
                        <a:ext cx="3121897" cy="580592"/>
                      </a:xfrm>
                      <a:prstGeom prst="rect">
                        <a:avLst/>
                      </a:prstGeom>
                      <a:solidFill>
                        <a:schemeClr val="tx2">
                          <a:lumMod val="40000"/>
                          <a:lumOff val="60000"/>
                        </a:schemeClr>
                      </a:solidFill>
                    </p:spPr>
                  </p:pic>
                </p:oleObj>
              </mc:Fallback>
            </mc:AlternateContent>
          </a:graphicData>
        </a:graphic>
      </p:graphicFrame>
      <p:graphicFrame>
        <p:nvGraphicFramePr>
          <p:cNvPr id="283653" name="Object 5"/>
          <p:cNvGraphicFramePr>
            <a:graphicFrameLocks noChangeAspect="1"/>
          </p:cNvGraphicFramePr>
          <p:nvPr>
            <p:extLst>
              <p:ext uri="{D42A27DB-BD31-4B8C-83A1-F6EECF244321}">
                <p14:modId xmlns:p14="http://schemas.microsoft.com/office/powerpoint/2010/main" val="4253166668"/>
              </p:ext>
            </p:extLst>
          </p:nvPr>
        </p:nvGraphicFramePr>
        <p:xfrm>
          <a:off x="4044471" y="3275500"/>
          <a:ext cx="3717925" cy="295275"/>
        </p:xfrm>
        <a:graphic>
          <a:graphicData uri="http://schemas.openxmlformats.org/presentationml/2006/ole">
            <mc:AlternateContent xmlns:mc="http://schemas.openxmlformats.org/markup-compatibility/2006">
              <mc:Choice xmlns:v="urn:schemas-microsoft-com:vml" Requires="v">
                <p:oleObj spid="_x0000_s1219" name="Equation" r:id="rId5" imgW="3327120" imgH="266400" progId="Equation.3">
                  <p:embed/>
                </p:oleObj>
              </mc:Choice>
              <mc:Fallback>
                <p:oleObj name="Equation" r:id="rId5" imgW="3327120" imgH="2664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044471" y="3275500"/>
                        <a:ext cx="3717925" cy="295275"/>
                      </a:xfrm>
                      <a:prstGeom prst="rect">
                        <a:avLst/>
                      </a:prstGeom>
                      <a:solidFill>
                        <a:schemeClr val="tx2">
                          <a:lumMod val="40000"/>
                          <a:lumOff val="60000"/>
                        </a:schemeClr>
                      </a:solidFill>
                    </p:spPr>
                  </p:pic>
                </p:oleObj>
              </mc:Fallback>
            </mc:AlternateContent>
          </a:graphicData>
        </a:graphic>
      </p:graphicFrame>
      <p:graphicFrame>
        <p:nvGraphicFramePr>
          <p:cNvPr id="283654" name="Object 6"/>
          <p:cNvGraphicFramePr>
            <a:graphicFrameLocks noChangeAspect="1"/>
          </p:cNvGraphicFramePr>
          <p:nvPr>
            <p:extLst>
              <p:ext uri="{D42A27DB-BD31-4B8C-83A1-F6EECF244321}">
                <p14:modId xmlns:p14="http://schemas.microsoft.com/office/powerpoint/2010/main" val="4113263903"/>
              </p:ext>
            </p:extLst>
          </p:nvPr>
        </p:nvGraphicFramePr>
        <p:xfrm>
          <a:off x="4519133" y="4775742"/>
          <a:ext cx="2768600" cy="295275"/>
        </p:xfrm>
        <a:graphic>
          <a:graphicData uri="http://schemas.openxmlformats.org/presentationml/2006/ole">
            <mc:AlternateContent xmlns:mc="http://schemas.openxmlformats.org/markup-compatibility/2006">
              <mc:Choice xmlns:v="urn:schemas-microsoft-com:vml" Requires="v">
                <p:oleObj spid="_x0000_s1220" name="Equation" r:id="rId7" imgW="2476440" imgH="266400" progId="Equation.3">
                  <p:embed/>
                </p:oleObj>
              </mc:Choice>
              <mc:Fallback>
                <p:oleObj name="Equation" r:id="rId7" imgW="2476440" imgH="26640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519133" y="4775742"/>
                        <a:ext cx="2768600" cy="295275"/>
                      </a:xfrm>
                      <a:prstGeom prst="rect">
                        <a:avLst/>
                      </a:prstGeom>
                      <a:solidFill>
                        <a:schemeClr val="tx2">
                          <a:lumMod val="60000"/>
                          <a:lumOff val="40000"/>
                        </a:schemeClr>
                      </a:solidFill>
                      <a:ln>
                        <a:solidFill>
                          <a:schemeClr val="tx2"/>
                        </a:solidFill>
                      </a:ln>
                    </p:spPr>
                  </p:pic>
                </p:oleObj>
              </mc:Fallback>
            </mc:AlternateContent>
          </a:graphicData>
        </a:graphic>
      </p:graphicFrame>
    </p:spTree>
    <p:extLst>
      <p:ext uri="{BB962C8B-B14F-4D97-AF65-F5344CB8AC3E}">
        <p14:creationId xmlns:p14="http://schemas.microsoft.com/office/powerpoint/2010/main" val="415257933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4066" name="Rectangle 2"/>
          <p:cNvSpPr>
            <a:spLocks noGrp="1" noChangeArrowheads="1"/>
          </p:cNvSpPr>
          <p:nvPr>
            <p:ph type="title"/>
          </p:nvPr>
        </p:nvSpPr>
        <p:spPr>
          <a:xfrm>
            <a:off x="1981200" y="203200"/>
            <a:ext cx="8229600" cy="495300"/>
          </a:xfrm>
        </p:spPr>
        <p:txBody>
          <a:bodyPr>
            <a:normAutofit fontScale="90000"/>
          </a:bodyPr>
          <a:lstStyle/>
          <a:p>
            <a:pPr algn="ctr"/>
            <a:r>
              <a:rPr lang="en-US" sz="3200" dirty="0"/>
              <a:t>Bayes’ Rule - Example (Continued)</a:t>
            </a:r>
          </a:p>
        </p:txBody>
      </p:sp>
      <p:sp>
        <p:nvSpPr>
          <p:cNvPr id="344067" name="Rectangle 3"/>
          <p:cNvSpPr>
            <a:spLocks noGrp="1" noChangeArrowheads="1"/>
          </p:cNvSpPr>
          <p:nvPr>
            <p:ph sz="quarter" idx="1"/>
          </p:nvPr>
        </p:nvSpPr>
        <p:spPr>
          <a:xfrm>
            <a:off x="1406769" y="698500"/>
            <a:ext cx="9483969" cy="6159500"/>
          </a:xfrm>
        </p:spPr>
        <p:txBody>
          <a:bodyPr>
            <a:normAutofit lnSpcReduction="10000"/>
          </a:bodyPr>
          <a:lstStyle/>
          <a:p>
            <a:pPr>
              <a:tabLst>
                <a:tab pos="1371600" algn="l"/>
                <a:tab pos="1663700" algn="l"/>
              </a:tabLst>
            </a:pPr>
            <a:r>
              <a:rPr lang="en-US" sz="2000" dirty="0"/>
              <a:t>Consider the situation where we do not have any statistical information about the number people having fever, i.e., </a:t>
            </a:r>
            <a:r>
              <a:rPr lang="en-US" sz="2000" dirty="0" err="1"/>
              <a:t>Pr</a:t>
            </a:r>
            <a:r>
              <a:rPr lang="en-US" sz="2000" dirty="0"/>
              <a:t>(</a:t>
            </a:r>
            <a:r>
              <a:rPr lang="en-US" sz="2000" i="1" dirty="0"/>
              <a:t>fever</a:t>
            </a:r>
            <a:r>
              <a:rPr lang="en-US" sz="2000" dirty="0"/>
              <a:t>) is unknown. Can we still solve the problem? </a:t>
            </a:r>
          </a:p>
          <a:p>
            <a:pPr lvl="1">
              <a:tabLst>
                <a:tab pos="1371600" algn="l"/>
                <a:tab pos="1663700" algn="l"/>
              </a:tabLst>
            </a:pPr>
            <a:endParaRPr lang="en-US" sz="800" dirty="0"/>
          </a:p>
          <a:p>
            <a:pPr lvl="1">
              <a:buNone/>
              <a:tabLst>
                <a:tab pos="1371600" algn="l"/>
                <a:tab pos="1663700" algn="l"/>
              </a:tabLst>
            </a:pPr>
            <a:r>
              <a:rPr lang="en-US" sz="1600" b="1" dirty="0"/>
              <a:t>			</a:t>
            </a:r>
            <a:r>
              <a:rPr lang="en-US" sz="1800" b="1" dirty="0" err="1"/>
              <a:t>Pr</a:t>
            </a:r>
            <a:r>
              <a:rPr lang="en-US" sz="1800" b="1" dirty="0"/>
              <a:t>(</a:t>
            </a:r>
            <a:r>
              <a:rPr lang="en-US" sz="1800" b="1" i="1" dirty="0"/>
              <a:t>fever</a:t>
            </a:r>
            <a:r>
              <a:rPr lang="en-US" sz="1800" b="1" dirty="0"/>
              <a:t>) = </a:t>
            </a:r>
            <a:r>
              <a:rPr lang="en-US" sz="1800" b="1" dirty="0" err="1"/>
              <a:t>Pr</a:t>
            </a:r>
            <a:r>
              <a:rPr lang="en-US" sz="1800" b="1" dirty="0"/>
              <a:t>(</a:t>
            </a:r>
            <a:r>
              <a:rPr lang="en-US" sz="1800" b="1" i="1" dirty="0"/>
              <a:t>fever</a:t>
            </a:r>
            <a:r>
              <a:rPr lang="en-US" sz="1800" b="1" dirty="0"/>
              <a:t> | </a:t>
            </a:r>
            <a:r>
              <a:rPr lang="en-US" sz="1800" b="1" i="1" dirty="0"/>
              <a:t>flu</a:t>
            </a:r>
            <a:r>
              <a:rPr lang="en-US" sz="1800" b="1" dirty="0"/>
              <a:t>) . </a:t>
            </a:r>
            <a:r>
              <a:rPr lang="en-US" sz="1800" b="1" dirty="0" err="1"/>
              <a:t>Pr</a:t>
            </a:r>
            <a:r>
              <a:rPr lang="en-US" sz="1800" b="1" dirty="0"/>
              <a:t>(</a:t>
            </a:r>
            <a:r>
              <a:rPr lang="en-US" sz="1800" b="1" i="1" dirty="0"/>
              <a:t>flu</a:t>
            </a:r>
            <a:r>
              <a:rPr lang="en-US" sz="1800" b="1" dirty="0"/>
              <a:t>) + </a:t>
            </a:r>
            <a:r>
              <a:rPr lang="en-US" sz="1800" b="1" dirty="0" err="1"/>
              <a:t>Pr</a:t>
            </a:r>
            <a:r>
              <a:rPr lang="en-US" sz="1800" b="1" dirty="0"/>
              <a:t>(</a:t>
            </a:r>
            <a:r>
              <a:rPr lang="en-US" sz="1800" b="1" i="1" dirty="0"/>
              <a:t>fever</a:t>
            </a:r>
            <a:r>
              <a:rPr lang="en-US" sz="1800" b="1" dirty="0"/>
              <a:t> | </a:t>
            </a:r>
            <a:r>
              <a:rPr lang="en-US" sz="2400" b="1" dirty="0" err="1">
                <a:latin typeface="Symbol" pitchFamily="18" charset="2"/>
              </a:rPr>
              <a:t>Ø</a:t>
            </a:r>
            <a:r>
              <a:rPr lang="en-US" sz="1800" b="1" i="1" dirty="0" err="1"/>
              <a:t>flu</a:t>
            </a:r>
            <a:r>
              <a:rPr lang="en-US" sz="1800" b="1" dirty="0"/>
              <a:t>) . </a:t>
            </a:r>
            <a:r>
              <a:rPr lang="en-US" sz="1800" b="1" dirty="0" err="1"/>
              <a:t>Pr</a:t>
            </a:r>
            <a:r>
              <a:rPr lang="en-US" sz="1800" b="1" dirty="0"/>
              <a:t>(</a:t>
            </a:r>
            <a:r>
              <a:rPr lang="en-US" sz="2400" b="1" dirty="0" err="1">
                <a:latin typeface="Symbol" pitchFamily="18" charset="2"/>
              </a:rPr>
              <a:t>Ø</a:t>
            </a:r>
            <a:r>
              <a:rPr lang="en-US" sz="1800" b="1" i="1" dirty="0" err="1"/>
              <a:t>flu</a:t>
            </a:r>
            <a:r>
              <a:rPr lang="en-US" sz="1800" b="1" dirty="0"/>
              <a:t>) </a:t>
            </a:r>
          </a:p>
          <a:p>
            <a:pPr lvl="1">
              <a:buNone/>
              <a:tabLst>
                <a:tab pos="1371600" algn="l"/>
                <a:tab pos="1663700" algn="l"/>
              </a:tabLst>
            </a:pPr>
            <a:r>
              <a:rPr lang="en-US" sz="1800" b="1" dirty="0"/>
              <a:t>				           = 0.8 </a:t>
            </a:r>
            <a:r>
              <a:rPr lang="en-US" sz="1800" b="1" dirty="0">
                <a:latin typeface="Arial" charset="0"/>
              </a:rPr>
              <a:t>x</a:t>
            </a:r>
            <a:r>
              <a:rPr lang="en-US" sz="1800" b="1" dirty="0"/>
              <a:t> 0.0001 + </a:t>
            </a:r>
            <a:r>
              <a:rPr lang="en-US" sz="1800" b="1" dirty="0" err="1"/>
              <a:t>Pr</a:t>
            </a:r>
            <a:r>
              <a:rPr lang="en-US" sz="1800" b="1" dirty="0"/>
              <a:t>(</a:t>
            </a:r>
            <a:r>
              <a:rPr lang="en-US" sz="1800" b="1" i="1" dirty="0"/>
              <a:t>fever</a:t>
            </a:r>
            <a:r>
              <a:rPr lang="en-US" sz="1800" b="1" dirty="0"/>
              <a:t> | </a:t>
            </a:r>
            <a:r>
              <a:rPr lang="en-US" sz="2400" b="1" dirty="0" err="1">
                <a:latin typeface="Symbol" pitchFamily="18" charset="2"/>
              </a:rPr>
              <a:t>Ø</a:t>
            </a:r>
            <a:r>
              <a:rPr lang="en-US" sz="1800" b="1" i="1" dirty="0" err="1"/>
              <a:t>flu</a:t>
            </a:r>
            <a:r>
              <a:rPr lang="en-US" sz="1800" b="1" dirty="0"/>
              <a:t>) </a:t>
            </a:r>
            <a:r>
              <a:rPr lang="en-US" sz="1800" b="1" dirty="0">
                <a:latin typeface="Arial" charset="0"/>
              </a:rPr>
              <a:t>x</a:t>
            </a:r>
            <a:r>
              <a:rPr lang="en-US" sz="1800" b="1" dirty="0"/>
              <a:t> 0.9999 </a:t>
            </a:r>
          </a:p>
          <a:p>
            <a:pPr lvl="1">
              <a:tabLst>
                <a:tab pos="1371600" algn="l"/>
                <a:tab pos="1663700" algn="l"/>
              </a:tabLst>
            </a:pPr>
            <a:endParaRPr lang="en-US" sz="800" dirty="0"/>
          </a:p>
          <a:p>
            <a:pPr lvl="1">
              <a:tabLst>
                <a:tab pos="1371600" algn="l"/>
                <a:tab pos="1663700" algn="l"/>
              </a:tabLst>
            </a:pPr>
            <a:r>
              <a:rPr lang="en-US" sz="1800" dirty="0"/>
              <a:t>if we can estimate the probability of fever given that the individual does not have flu</a:t>
            </a:r>
          </a:p>
          <a:p>
            <a:pPr>
              <a:tabLst>
                <a:tab pos="1371600" algn="l"/>
                <a:tab pos="1663700" algn="l"/>
              </a:tabLst>
            </a:pPr>
            <a:r>
              <a:rPr lang="en-US" sz="2000" dirty="0"/>
              <a:t>Relative Probabilities</a:t>
            </a:r>
          </a:p>
          <a:p>
            <a:pPr lvl="1">
              <a:tabLst>
                <a:tab pos="1371600" algn="l"/>
                <a:tab pos="1663700" algn="l"/>
              </a:tabLst>
            </a:pPr>
            <a:r>
              <a:rPr lang="en-US" sz="1600" dirty="0"/>
              <a:t>Suppose we know that allergies also cause fever 60% of the time, and that about 1 in 1000 people suffer from allergies. In this case, we can still diagnose the relative likelihood of the disease (flu or allergies) without having to assess the probability of fever directly:</a:t>
            </a:r>
          </a:p>
          <a:p>
            <a:pPr lvl="1">
              <a:tabLst>
                <a:tab pos="1371600" algn="l"/>
                <a:tab pos="1663700" algn="l"/>
              </a:tabLst>
            </a:pPr>
            <a:endParaRPr lang="en-US" sz="700" dirty="0"/>
          </a:p>
          <a:p>
            <a:pPr lvl="1">
              <a:buNone/>
              <a:tabLst>
                <a:tab pos="1371600" algn="l"/>
                <a:tab pos="1663700" algn="l"/>
              </a:tabLst>
            </a:pPr>
            <a:r>
              <a:rPr lang="en-US" sz="1600" b="1" dirty="0"/>
              <a:t>		</a:t>
            </a:r>
            <a:r>
              <a:rPr lang="en-US" sz="1800" b="1" dirty="0" err="1"/>
              <a:t>Pr</a:t>
            </a:r>
            <a:r>
              <a:rPr lang="en-US" sz="1800" b="1" dirty="0"/>
              <a:t>(</a:t>
            </a:r>
            <a:r>
              <a:rPr lang="en-US" sz="1800" b="1" i="1" dirty="0"/>
              <a:t>flu</a:t>
            </a:r>
            <a:r>
              <a:rPr lang="en-US" sz="1800" b="1" dirty="0"/>
              <a:t> | </a:t>
            </a:r>
            <a:r>
              <a:rPr lang="en-US" sz="1800" b="1" i="1" dirty="0"/>
              <a:t>fever</a:t>
            </a:r>
            <a:r>
              <a:rPr lang="en-US" sz="1800" b="1" dirty="0"/>
              <a:t>) = [ </a:t>
            </a:r>
            <a:r>
              <a:rPr lang="en-US" sz="1800" b="1" dirty="0" err="1"/>
              <a:t>Pr</a:t>
            </a:r>
            <a:r>
              <a:rPr lang="en-US" sz="1800" b="1" dirty="0"/>
              <a:t>(</a:t>
            </a:r>
            <a:r>
              <a:rPr lang="en-US" sz="1800" b="1" i="1" dirty="0"/>
              <a:t>fever</a:t>
            </a:r>
            <a:r>
              <a:rPr lang="en-US" sz="1800" b="1" dirty="0"/>
              <a:t> | </a:t>
            </a:r>
            <a:r>
              <a:rPr lang="en-US" sz="1800" b="1" i="1" dirty="0"/>
              <a:t>flu</a:t>
            </a:r>
            <a:r>
              <a:rPr lang="en-US" sz="1800" b="1" dirty="0"/>
              <a:t>) . </a:t>
            </a:r>
            <a:r>
              <a:rPr lang="en-US" sz="1800" b="1" dirty="0" err="1"/>
              <a:t>Pr</a:t>
            </a:r>
            <a:r>
              <a:rPr lang="en-US" sz="1800" b="1" dirty="0"/>
              <a:t>(</a:t>
            </a:r>
            <a:r>
              <a:rPr lang="en-US" sz="1800" b="1" i="1" dirty="0"/>
              <a:t>flu</a:t>
            </a:r>
            <a:r>
              <a:rPr lang="en-US" sz="1800" b="1" dirty="0"/>
              <a:t>) ] / </a:t>
            </a:r>
            <a:r>
              <a:rPr lang="en-US" sz="1800" b="1" dirty="0" err="1"/>
              <a:t>Pr</a:t>
            </a:r>
            <a:r>
              <a:rPr lang="en-US" sz="1800" b="1" dirty="0"/>
              <a:t>(</a:t>
            </a:r>
            <a:r>
              <a:rPr lang="en-US" sz="1800" b="1" i="1" dirty="0"/>
              <a:t>fever</a:t>
            </a:r>
            <a:r>
              <a:rPr lang="en-US" sz="1800" b="1" dirty="0"/>
              <a:t>)</a:t>
            </a:r>
          </a:p>
          <a:p>
            <a:pPr lvl="1">
              <a:buNone/>
              <a:tabLst>
                <a:tab pos="1371600" algn="l"/>
                <a:tab pos="1663700" algn="l"/>
              </a:tabLst>
            </a:pPr>
            <a:r>
              <a:rPr lang="en-US" sz="1800" b="1" dirty="0"/>
              <a:t>		</a:t>
            </a:r>
            <a:r>
              <a:rPr lang="en-US" sz="1800" b="1" dirty="0" err="1"/>
              <a:t>Pr</a:t>
            </a:r>
            <a:r>
              <a:rPr lang="en-US" sz="1800" b="1" dirty="0"/>
              <a:t>(</a:t>
            </a:r>
            <a:r>
              <a:rPr lang="en-US" sz="1800" b="1" i="1" dirty="0"/>
              <a:t>allergies</a:t>
            </a:r>
            <a:r>
              <a:rPr lang="en-US" sz="1800" b="1" dirty="0"/>
              <a:t> | </a:t>
            </a:r>
            <a:r>
              <a:rPr lang="en-US" sz="1800" b="1" i="1" dirty="0"/>
              <a:t>fever</a:t>
            </a:r>
            <a:r>
              <a:rPr lang="en-US" sz="1800" b="1" dirty="0"/>
              <a:t>) = [ </a:t>
            </a:r>
            <a:r>
              <a:rPr lang="en-US" sz="1800" b="1" dirty="0" err="1"/>
              <a:t>Pr</a:t>
            </a:r>
            <a:r>
              <a:rPr lang="en-US" sz="1800" b="1" dirty="0"/>
              <a:t>(</a:t>
            </a:r>
            <a:r>
              <a:rPr lang="en-US" sz="1800" b="1" i="1" dirty="0"/>
              <a:t>fever</a:t>
            </a:r>
            <a:r>
              <a:rPr lang="en-US" sz="1800" b="1" dirty="0"/>
              <a:t> | </a:t>
            </a:r>
            <a:r>
              <a:rPr lang="en-US" sz="1800" b="1" i="1" dirty="0"/>
              <a:t>allergies</a:t>
            </a:r>
            <a:r>
              <a:rPr lang="en-US" sz="1800" b="1" dirty="0"/>
              <a:t>) . </a:t>
            </a:r>
            <a:r>
              <a:rPr lang="en-US" sz="1800" b="1" dirty="0" err="1"/>
              <a:t>Pr</a:t>
            </a:r>
            <a:r>
              <a:rPr lang="en-US" sz="1800" b="1" dirty="0"/>
              <a:t>(</a:t>
            </a:r>
            <a:r>
              <a:rPr lang="en-US" sz="1800" b="1" i="1" dirty="0"/>
              <a:t>allergies</a:t>
            </a:r>
            <a:r>
              <a:rPr lang="en-US" sz="1800" b="1" dirty="0"/>
              <a:t>) ] / </a:t>
            </a:r>
            <a:r>
              <a:rPr lang="en-US" sz="1800" b="1" dirty="0" err="1"/>
              <a:t>Pr</a:t>
            </a:r>
            <a:r>
              <a:rPr lang="en-US" sz="1800" b="1" dirty="0"/>
              <a:t>(</a:t>
            </a:r>
            <a:r>
              <a:rPr lang="en-US" sz="1800" b="1" i="1" dirty="0"/>
              <a:t>fever</a:t>
            </a:r>
            <a:r>
              <a:rPr lang="en-US" sz="1800" b="1" dirty="0"/>
              <a:t>)</a:t>
            </a:r>
          </a:p>
          <a:p>
            <a:pPr lvl="1">
              <a:tabLst>
                <a:tab pos="1371600" algn="l"/>
                <a:tab pos="1663700" algn="l"/>
              </a:tabLst>
            </a:pPr>
            <a:endParaRPr lang="en-US" sz="1600" b="1" dirty="0"/>
          </a:p>
          <a:p>
            <a:pPr lvl="1">
              <a:tabLst>
                <a:tab pos="1371600" algn="l"/>
                <a:tab pos="1663700" algn="l"/>
              </a:tabLst>
            </a:pPr>
            <a:endParaRPr lang="en-US" sz="1600" b="1" dirty="0"/>
          </a:p>
          <a:p>
            <a:pPr lvl="1">
              <a:tabLst>
                <a:tab pos="1371600" algn="l"/>
                <a:tab pos="1663700" algn="l"/>
              </a:tabLst>
            </a:pPr>
            <a:endParaRPr lang="en-US" sz="1200" b="1" dirty="0"/>
          </a:p>
          <a:p>
            <a:pPr lvl="1">
              <a:tabLst>
                <a:tab pos="1371600" algn="l"/>
                <a:tab pos="1663700" algn="l"/>
              </a:tabLst>
            </a:pPr>
            <a:r>
              <a:rPr lang="en-US" sz="1800" dirty="0"/>
              <a:t>so,</a:t>
            </a:r>
            <a:r>
              <a:rPr lang="en-US" sz="1800" b="1" dirty="0"/>
              <a:t> </a:t>
            </a:r>
            <a:r>
              <a:rPr lang="en-US" sz="1800" dirty="0"/>
              <a:t>it’s 7.5 times more likely that the individual is suffering from allergies than from flu.</a:t>
            </a:r>
          </a:p>
        </p:txBody>
      </p:sp>
      <p:graphicFrame>
        <p:nvGraphicFramePr>
          <p:cNvPr id="344070" name="Object 6"/>
          <p:cNvGraphicFramePr>
            <a:graphicFrameLocks noChangeAspect="1"/>
          </p:cNvGraphicFramePr>
          <p:nvPr>
            <p:extLst>
              <p:ext uri="{D42A27DB-BD31-4B8C-83A1-F6EECF244321}">
                <p14:modId xmlns:p14="http://schemas.microsoft.com/office/powerpoint/2010/main" val="3054923646"/>
              </p:ext>
            </p:extLst>
          </p:nvPr>
        </p:nvGraphicFramePr>
        <p:xfrm>
          <a:off x="2306149" y="5580063"/>
          <a:ext cx="6615113" cy="579437"/>
        </p:xfrm>
        <a:graphic>
          <a:graphicData uri="http://schemas.openxmlformats.org/presentationml/2006/ole">
            <mc:AlternateContent xmlns:mc="http://schemas.openxmlformats.org/markup-compatibility/2006">
              <mc:Choice xmlns:v="urn:schemas-microsoft-com:vml" Requires="v">
                <p:oleObj spid="_x0000_s9283" name="MathType Equation" r:id="rId3" imgW="6756120" imgH="596880" progId="Equation">
                  <p:embed/>
                </p:oleObj>
              </mc:Choice>
              <mc:Fallback>
                <p:oleObj name="MathType Equation" r:id="rId3" imgW="6756120" imgH="596880" progId="Equation">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06149" y="5580063"/>
                        <a:ext cx="6615113" cy="579437"/>
                      </a:xfrm>
                      <a:prstGeom prst="rect">
                        <a:avLst/>
                      </a:prstGeom>
                      <a:solidFill>
                        <a:schemeClr val="tx2"/>
                      </a:solidFill>
                      <a:ln>
                        <a:solidFill>
                          <a:schemeClr val="tx2"/>
                        </a:solidFill>
                      </a:ln>
                    </p:spPr>
                  </p:pic>
                </p:oleObj>
              </mc:Fallback>
            </mc:AlternateContent>
          </a:graphicData>
        </a:graphic>
      </p:graphicFrame>
      <p:sp>
        <p:nvSpPr>
          <p:cNvPr id="2" name="TextBox 1">
            <a:extLst>
              <a:ext uri="{FF2B5EF4-FFF2-40B4-BE49-F238E27FC236}">
                <a16:creationId xmlns:a16="http://schemas.microsoft.com/office/drawing/2014/main" id="{A1D77BCA-7959-447E-9AE4-F91DB10675C2}"/>
              </a:ext>
            </a:extLst>
          </p:cNvPr>
          <p:cNvSpPr txBox="1"/>
          <p:nvPr/>
        </p:nvSpPr>
        <p:spPr>
          <a:xfrm>
            <a:off x="9823938" y="1746738"/>
            <a:ext cx="1632178" cy="369332"/>
          </a:xfrm>
          <a:prstGeom prst="rect">
            <a:avLst/>
          </a:prstGeom>
          <a:solidFill>
            <a:srgbClr val="FFC000"/>
          </a:solidFill>
          <a:ln>
            <a:solidFill>
              <a:schemeClr val="bg1"/>
            </a:solidFill>
          </a:ln>
        </p:spPr>
        <p:txBody>
          <a:bodyPr wrap="none" rtlCol="0">
            <a:spAutoFit/>
          </a:bodyPr>
          <a:lstStyle/>
          <a:p>
            <a:r>
              <a:rPr lang="en-US" dirty="0">
                <a:solidFill>
                  <a:schemeClr val="bg1"/>
                </a:solidFill>
              </a:rPr>
              <a:t>Marginalization</a:t>
            </a:r>
          </a:p>
        </p:txBody>
      </p:sp>
      <p:cxnSp>
        <p:nvCxnSpPr>
          <p:cNvPr id="4" name="Straight Arrow Connector 3">
            <a:extLst>
              <a:ext uri="{FF2B5EF4-FFF2-40B4-BE49-F238E27FC236}">
                <a16:creationId xmlns:a16="http://schemas.microsoft.com/office/drawing/2014/main" id="{A8DD2ADC-7BDE-41A2-9B92-1929CBFB8BD7}"/>
              </a:ext>
            </a:extLst>
          </p:cNvPr>
          <p:cNvCxnSpPr/>
          <p:nvPr/>
        </p:nvCxnSpPr>
        <p:spPr>
          <a:xfrm flipH="1">
            <a:off x="9026769" y="1931404"/>
            <a:ext cx="797169" cy="0"/>
          </a:xfrm>
          <a:prstGeom prst="straightConnector1">
            <a:avLst/>
          </a:prstGeom>
          <a:ln w="57150">
            <a:solidFill>
              <a:srgbClr val="FFC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7571438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5202" name="Rectangle 2"/>
          <p:cNvSpPr>
            <a:spLocks noGrp="1" noChangeArrowheads="1"/>
          </p:cNvSpPr>
          <p:nvPr>
            <p:ph type="title"/>
          </p:nvPr>
        </p:nvSpPr>
        <p:spPr>
          <a:xfrm>
            <a:off x="1981200" y="254000"/>
            <a:ext cx="8229600" cy="558800"/>
          </a:xfrm>
        </p:spPr>
        <p:txBody>
          <a:bodyPr>
            <a:normAutofit fontScale="90000"/>
          </a:bodyPr>
          <a:lstStyle/>
          <a:p>
            <a:pPr algn="ctr"/>
            <a:r>
              <a:rPr lang="en-US" dirty="0"/>
              <a:t>Bayes’ Rule &amp; Normalization</a:t>
            </a:r>
          </a:p>
        </p:txBody>
      </p:sp>
      <p:sp>
        <p:nvSpPr>
          <p:cNvPr id="435203" name="Rectangle 3"/>
          <p:cNvSpPr>
            <a:spLocks noGrp="1" noChangeArrowheads="1"/>
          </p:cNvSpPr>
          <p:nvPr>
            <p:ph sz="quarter" idx="1"/>
          </p:nvPr>
        </p:nvSpPr>
        <p:spPr>
          <a:xfrm>
            <a:off x="1196976" y="1037492"/>
            <a:ext cx="9388962" cy="5539153"/>
          </a:xfrm>
        </p:spPr>
        <p:txBody>
          <a:bodyPr>
            <a:normAutofit fontScale="92500" lnSpcReduction="10000"/>
          </a:bodyPr>
          <a:lstStyle/>
          <a:p>
            <a:r>
              <a:rPr lang="en-US" sz="2000" dirty="0"/>
              <a:t>Direct assessments of prior probabilities for evidence (or symptoms in diagnosis problems) may not be possible</a:t>
            </a:r>
          </a:p>
          <a:p>
            <a:pPr lvl="1"/>
            <a:r>
              <a:rPr lang="en-US" sz="1700" dirty="0"/>
              <a:t>we can avoid direct assessment using </a:t>
            </a:r>
            <a:r>
              <a:rPr lang="en-US" sz="1700" b="1" dirty="0">
                <a:solidFill>
                  <a:schemeClr val="tx2"/>
                </a:solidFill>
              </a:rPr>
              <a:t>normalization</a:t>
            </a:r>
            <a:r>
              <a:rPr lang="en-US" sz="1700" dirty="0"/>
              <a:t>:</a:t>
            </a:r>
          </a:p>
          <a:p>
            <a:pPr lvl="1"/>
            <a:endParaRPr lang="en-US" sz="1600" dirty="0"/>
          </a:p>
          <a:p>
            <a:pPr lvl="1"/>
            <a:endParaRPr lang="en-US" sz="1600" dirty="0"/>
          </a:p>
          <a:p>
            <a:pPr lvl="1"/>
            <a:endParaRPr lang="en-US" sz="1600" dirty="0"/>
          </a:p>
          <a:p>
            <a:pPr lvl="1"/>
            <a:endParaRPr lang="en-US" sz="800" dirty="0"/>
          </a:p>
          <a:p>
            <a:pPr lvl="1"/>
            <a:r>
              <a:rPr lang="en-US" sz="1700" dirty="0"/>
              <a:t>now since </a:t>
            </a:r>
            <a:r>
              <a:rPr lang="en-US" sz="1700" dirty="0" err="1"/>
              <a:t>Pr</a:t>
            </a:r>
            <a:r>
              <a:rPr lang="en-US" sz="1700" dirty="0"/>
              <a:t>(</a:t>
            </a:r>
            <a:r>
              <a:rPr lang="en-US" sz="1700" i="1" dirty="0"/>
              <a:t>H</a:t>
            </a:r>
            <a:r>
              <a:rPr lang="en-US" sz="1700" dirty="0"/>
              <a:t> | </a:t>
            </a:r>
            <a:r>
              <a:rPr lang="en-US" sz="1700" i="1" dirty="0"/>
              <a:t>E</a:t>
            </a:r>
            <a:r>
              <a:rPr lang="en-US" sz="1700" dirty="0"/>
              <a:t>) + </a:t>
            </a:r>
            <a:r>
              <a:rPr lang="en-US" sz="1700" dirty="0" err="1"/>
              <a:t>Pr</a:t>
            </a:r>
            <a:r>
              <a:rPr lang="en-US" sz="1700" dirty="0"/>
              <a:t>(</a:t>
            </a:r>
            <a:r>
              <a:rPr lang="en-US" sz="2200" b="1" dirty="0">
                <a:latin typeface="Symbol" pitchFamily="18" charset="2"/>
              </a:rPr>
              <a:t>Ø</a:t>
            </a:r>
            <a:r>
              <a:rPr lang="en-US" sz="1700" i="1" dirty="0"/>
              <a:t>H</a:t>
            </a:r>
            <a:r>
              <a:rPr lang="en-US" sz="1700" dirty="0"/>
              <a:t> | </a:t>
            </a:r>
            <a:r>
              <a:rPr lang="en-US" sz="1700" i="1" dirty="0"/>
              <a:t>E</a:t>
            </a:r>
            <a:r>
              <a:rPr lang="en-US" sz="1700" dirty="0"/>
              <a:t>) = 1, we obtain</a:t>
            </a:r>
          </a:p>
          <a:p>
            <a:pPr lvl="1"/>
            <a:endParaRPr lang="en-US" sz="1600" dirty="0"/>
          </a:p>
          <a:p>
            <a:pPr lvl="1"/>
            <a:endParaRPr lang="en-US" sz="1600" dirty="0"/>
          </a:p>
          <a:p>
            <a:pPr lvl="1"/>
            <a:r>
              <a:rPr lang="en-US" sz="1700" dirty="0"/>
              <a:t>substituting in the equation for </a:t>
            </a:r>
            <a:r>
              <a:rPr lang="en-US" sz="1700" dirty="0" err="1"/>
              <a:t>Pr</a:t>
            </a:r>
            <a:r>
              <a:rPr lang="en-US" sz="1700" dirty="0"/>
              <a:t>(</a:t>
            </a:r>
            <a:r>
              <a:rPr lang="en-US" sz="1700" i="1" dirty="0"/>
              <a:t>H</a:t>
            </a:r>
            <a:r>
              <a:rPr lang="en-US" sz="1700" dirty="0"/>
              <a:t> | </a:t>
            </a:r>
            <a:r>
              <a:rPr lang="en-US" sz="1700" i="1" dirty="0"/>
              <a:t>E</a:t>
            </a:r>
            <a:r>
              <a:rPr lang="en-US" sz="1700" dirty="0"/>
              <a:t>) we get:</a:t>
            </a:r>
          </a:p>
          <a:p>
            <a:pPr lvl="1"/>
            <a:endParaRPr lang="en-US" sz="1600" dirty="0"/>
          </a:p>
          <a:p>
            <a:pPr lvl="1"/>
            <a:endParaRPr lang="en-US" sz="1600" dirty="0"/>
          </a:p>
          <a:p>
            <a:pPr lvl="1"/>
            <a:endParaRPr lang="en-US" sz="1600" dirty="0"/>
          </a:p>
          <a:p>
            <a:pPr lvl="1"/>
            <a:r>
              <a:rPr lang="en-US" sz="1700" dirty="0"/>
              <a:t>this allows for conditional terms to sum to 1</a:t>
            </a:r>
          </a:p>
          <a:p>
            <a:pPr lvl="1"/>
            <a:r>
              <a:rPr lang="en-US" sz="1700" dirty="0"/>
              <a:t>so at the cost of assessing </a:t>
            </a:r>
            <a:r>
              <a:rPr lang="en-US" sz="1700" dirty="0" err="1"/>
              <a:t>Pr</a:t>
            </a:r>
            <a:r>
              <a:rPr lang="en-US" sz="1700" dirty="0"/>
              <a:t>(</a:t>
            </a:r>
            <a:r>
              <a:rPr lang="en-US" sz="1700" i="1" dirty="0"/>
              <a:t>E </a:t>
            </a:r>
            <a:r>
              <a:rPr lang="en-US" sz="1700" dirty="0"/>
              <a:t>| </a:t>
            </a:r>
            <a:r>
              <a:rPr lang="en-US" sz="2200" b="1" dirty="0">
                <a:latin typeface="Symbol" pitchFamily="18" charset="2"/>
              </a:rPr>
              <a:t>Ø</a:t>
            </a:r>
            <a:r>
              <a:rPr lang="en-US" sz="1700" i="1" dirty="0"/>
              <a:t>H</a:t>
            </a:r>
            <a:r>
              <a:rPr lang="en-US" sz="1700" dirty="0"/>
              <a:t>) , we can avoid assessing </a:t>
            </a:r>
            <a:r>
              <a:rPr lang="en-US" sz="1700" dirty="0" err="1"/>
              <a:t>Pr</a:t>
            </a:r>
            <a:r>
              <a:rPr lang="en-US" sz="1700" dirty="0"/>
              <a:t>(E), and still obtain exact probabilities using the Bayes’ rule.</a:t>
            </a:r>
          </a:p>
          <a:p>
            <a:pPr lvl="1"/>
            <a:endParaRPr lang="en-US" dirty="0"/>
          </a:p>
        </p:txBody>
      </p:sp>
      <p:graphicFrame>
        <p:nvGraphicFramePr>
          <p:cNvPr id="435204" name="Object 4"/>
          <p:cNvGraphicFramePr>
            <a:graphicFrameLocks noChangeAspect="1"/>
          </p:cNvGraphicFramePr>
          <p:nvPr>
            <p:extLst>
              <p:ext uri="{D42A27DB-BD31-4B8C-83A1-F6EECF244321}">
                <p14:modId xmlns:p14="http://schemas.microsoft.com/office/powerpoint/2010/main" val="2065362037"/>
              </p:ext>
            </p:extLst>
          </p:nvPr>
        </p:nvGraphicFramePr>
        <p:xfrm>
          <a:off x="2784843" y="2297111"/>
          <a:ext cx="2503487" cy="603250"/>
        </p:xfrm>
        <a:graphic>
          <a:graphicData uri="http://schemas.openxmlformats.org/presentationml/2006/ole">
            <mc:AlternateContent xmlns:mc="http://schemas.openxmlformats.org/markup-compatibility/2006">
              <mc:Choice xmlns:v="urn:schemas-microsoft-com:vml" Requires="v">
                <p:oleObj spid="_x0000_s10506" name="Equation" r:id="rId3" imgW="2463480" imgH="596880" progId="Equation.3">
                  <p:embed/>
                </p:oleObj>
              </mc:Choice>
              <mc:Fallback>
                <p:oleObj name="Equation" r:id="rId3" imgW="2463480" imgH="59688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84843" y="2297111"/>
                        <a:ext cx="2503487" cy="603250"/>
                      </a:xfrm>
                      <a:prstGeom prst="rect">
                        <a:avLst/>
                      </a:prstGeom>
                      <a:solidFill>
                        <a:schemeClr val="tx2"/>
                      </a:solidFill>
                    </p:spPr>
                  </p:pic>
                </p:oleObj>
              </mc:Fallback>
            </mc:AlternateContent>
          </a:graphicData>
        </a:graphic>
      </p:graphicFrame>
      <p:graphicFrame>
        <p:nvGraphicFramePr>
          <p:cNvPr id="435205" name="Object 5"/>
          <p:cNvGraphicFramePr>
            <a:graphicFrameLocks noChangeAspect="1"/>
          </p:cNvGraphicFramePr>
          <p:nvPr>
            <p:extLst>
              <p:ext uri="{D42A27DB-BD31-4B8C-83A1-F6EECF244321}">
                <p14:modId xmlns:p14="http://schemas.microsoft.com/office/powerpoint/2010/main" val="3524713213"/>
              </p:ext>
            </p:extLst>
          </p:nvPr>
        </p:nvGraphicFramePr>
        <p:xfrm>
          <a:off x="5718299" y="2297111"/>
          <a:ext cx="2979737" cy="606425"/>
        </p:xfrm>
        <a:graphic>
          <a:graphicData uri="http://schemas.openxmlformats.org/presentationml/2006/ole">
            <mc:AlternateContent xmlns:mc="http://schemas.openxmlformats.org/markup-compatibility/2006">
              <mc:Choice xmlns:v="urn:schemas-microsoft-com:vml" Requires="v">
                <p:oleObj spid="_x0000_s10507" name="Equation" r:id="rId5" imgW="2920680" imgH="596880" progId="Equation.3">
                  <p:embed/>
                </p:oleObj>
              </mc:Choice>
              <mc:Fallback>
                <p:oleObj name="Equation" r:id="rId5" imgW="2920680" imgH="59688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718299" y="2297111"/>
                        <a:ext cx="2979737" cy="606425"/>
                      </a:xfrm>
                      <a:prstGeom prst="rect">
                        <a:avLst/>
                      </a:prstGeom>
                      <a:solidFill>
                        <a:schemeClr val="tx2"/>
                      </a:solidFill>
                    </p:spPr>
                  </p:pic>
                </p:oleObj>
              </mc:Fallback>
            </mc:AlternateContent>
          </a:graphicData>
        </a:graphic>
      </p:graphicFrame>
      <p:graphicFrame>
        <p:nvGraphicFramePr>
          <p:cNvPr id="435206" name="Object 6"/>
          <p:cNvGraphicFramePr>
            <a:graphicFrameLocks noChangeAspect="1"/>
          </p:cNvGraphicFramePr>
          <p:nvPr>
            <p:extLst>
              <p:ext uri="{D42A27DB-BD31-4B8C-83A1-F6EECF244321}">
                <p14:modId xmlns:p14="http://schemas.microsoft.com/office/powerpoint/2010/main" val="3482429588"/>
              </p:ext>
            </p:extLst>
          </p:nvPr>
        </p:nvGraphicFramePr>
        <p:xfrm>
          <a:off x="3632324" y="3789362"/>
          <a:ext cx="4171950" cy="269875"/>
        </p:xfrm>
        <a:graphic>
          <a:graphicData uri="http://schemas.openxmlformats.org/presentationml/2006/ole">
            <mc:AlternateContent xmlns:mc="http://schemas.openxmlformats.org/markup-compatibility/2006">
              <mc:Choice xmlns:v="urn:schemas-microsoft-com:vml" Requires="v">
                <p:oleObj spid="_x0000_s10508" name="Equation" r:id="rId7" imgW="4089240" imgH="266400" progId="Equation.3">
                  <p:embed/>
                </p:oleObj>
              </mc:Choice>
              <mc:Fallback>
                <p:oleObj name="Equation" r:id="rId7" imgW="4089240" imgH="26640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632324" y="3789362"/>
                        <a:ext cx="4171950" cy="269875"/>
                      </a:xfrm>
                      <a:prstGeom prst="rect">
                        <a:avLst/>
                      </a:prstGeom>
                      <a:solidFill>
                        <a:schemeClr val="tx2"/>
                      </a:solidFill>
                    </p:spPr>
                  </p:pic>
                </p:oleObj>
              </mc:Fallback>
            </mc:AlternateContent>
          </a:graphicData>
        </a:graphic>
      </p:graphicFrame>
      <p:graphicFrame>
        <p:nvGraphicFramePr>
          <p:cNvPr id="435207" name="Object 7"/>
          <p:cNvGraphicFramePr>
            <a:graphicFrameLocks noChangeAspect="1"/>
          </p:cNvGraphicFramePr>
          <p:nvPr>
            <p:extLst>
              <p:ext uri="{D42A27DB-BD31-4B8C-83A1-F6EECF244321}">
                <p14:modId xmlns:p14="http://schemas.microsoft.com/office/powerpoint/2010/main" val="1522950846"/>
              </p:ext>
            </p:extLst>
          </p:nvPr>
        </p:nvGraphicFramePr>
        <p:xfrm>
          <a:off x="3495799" y="4641850"/>
          <a:ext cx="4445000" cy="606425"/>
        </p:xfrm>
        <a:graphic>
          <a:graphicData uri="http://schemas.openxmlformats.org/presentationml/2006/ole">
            <mc:AlternateContent xmlns:mc="http://schemas.openxmlformats.org/markup-compatibility/2006">
              <mc:Choice xmlns:v="urn:schemas-microsoft-com:vml" Requires="v">
                <p:oleObj spid="_x0000_s10509" name="Equation" r:id="rId9" imgW="4356000" imgH="596880" progId="Equation.3">
                  <p:embed/>
                </p:oleObj>
              </mc:Choice>
              <mc:Fallback>
                <p:oleObj name="Equation" r:id="rId9" imgW="4356000" imgH="59688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495799" y="4641850"/>
                        <a:ext cx="4445000" cy="606425"/>
                      </a:xfrm>
                      <a:prstGeom prst="rect">
                        <a:avLst/>
                      </a:prstGeom>
                      <a:solidFill>
                        <a:schemeClr val="tx2"/>
                      </a:solidFill>
                    </p:spPr>
                  </p:pic>
                </p:oleObj>
              </mc:Fallback>
            </mc:AlternateContent>
          </a:graphicData>
        </a:graphic>
      </p:graphicFrame>
    </p:spTree>
    <p:extLst>
      <p:ext uri="{BB962C8B-B14F-4D97-AF65-F5344CB8AC3E}">
        <p14:creationId xmlns:p14="http://schemas.microsoft.com/office/powerpoint/2010/main" val="4666212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8274" name="Rectangle 2"/>
          <p:cNvSpPr>
            <a:spLocks noGrp="1" noChangeArrowheads="1"/>
          </p:cNvSpPr>
          <p:nvPr>
            <p:ph type="title"/>
          </p:nvPr>
        </p:nvSpPr>
        <p:spPr>
          <a:xfrm>
            <a:off x="1981200" y="254000"/>
            <a:ext cx="8229600" cy="558800"/>
          </a:xfrm>
        </p:spPr>
        <p:txBody>
          <a:bodyPr>
            <a:normAutofit fontScale="90000"/>
          </a:bodyPr>
          <a:lstStyle/>
          <a:p>
            <a:pPr algn="ctr"/>
            <a:r>
              <a:rPr lang="en-US" dirty="0"/>
              <a:t>Example: Normalization</a:t>
            </a:r>
          </a:p>
        </p:txBody>
      </p:sp>
      <p:sp>
        <p:nvSpPr>
          <p:cNvPr id="438275" name="Rectangle 3"/>
          <p:cNvSpPr>
            <a:spLocks noGrp="1" noChangeArrowheads="1"/>
          </p:cNvSpPr>
          <p:nvPr>
            <p:ph sz="quarter" idx="1"/>
          </p:nvPr>
        </p:nvSpPr>
        <p:spPr>
          <a:xfrm>
            <a:off x="1301262" y="1160585"/>
            <a:ext cx="9823938" cy="5158154"/>
          </a:xfrm>
        </p:spPr>
        <p:txBody>
          <a:bodyPr>
            <a:normAutofit lnSpcReduction="10000"/>
          </a:bodyPr>
          <a:lstStyle/>
          <a:p>
            <a:r>
              <a:rPr lang="en-US" sz="1800" dirty="0"/>
              <a:t>Suppose A blood test is 90% effective in detecting a disease. It also falsely diagnoses that a healthy person has the disease 3% of the time. If 10% of those tested have the disease, what is the probability that a person who tests positive will actually have the disease? ( i.e. find </a:t>
            </a:r>
            <a:r>
              <a:rPr lang="en-US" sz="2000" dirty="0"/>
              <a:t>P</a:t>
            </a:r>
            <a:r>
              <a:rPr lang="en-US" sz="1800" dirty="0"/>
              <a:t>(disease | positive) )</a:t>
            </a:r>
          </a:p>
          <a:p>
            <a:pPr lvl="1"/>
            <a:endParaRPr lang="en-US" dirty="0"/>
          </a:p>
          <a:p>
            <a:pPr lvl="1"/>
            <a:r>
              <a:rPr lang="en-US" sz="1800" dirty="0"/>
              <a:t>P(disease) = 0.10   </a:t>
            </a:r>
            <a:r>
              <a:rPr lang="en-US" sz="1800" dirty="0">
                <a:sym typeface="Wingdings" pitchFamily="2" charset="2"/>
              </a:rPr>
              <a:t></a:t>
            </a:r>
            <a:r>
              <a:rPr lang="en-US" sz="1800" dirty="0"/>
              <a:t> P(</a:t>
            </a:r>
            <a:r>
              <a:rPr lang="en-US" sz="1800" dirty="0">
                <a:sym typeface="Symbol" pitchFamily="18" charset="2"/>
              </a:rPr>
              <a:t></a:t>
            </a:r>
            <a:r>
              <a:rPr lang="en-US" sz="1800" dirty="0"/>
              <a:t>disease) = 0.90</a:t>
            </a:r>
          </a:p>
          <a:p>
            <a:pPr lvl="1"/>
            <a:r>
              <a:rPr lang="en-US" sz="1800" dirty="0"/>
              <a:t>P(positive | disease) = 0.90</a:t>
            </a:r>
          </a:p>
          <a:p>
            <a:pPr lvl="1"/>
            <a:r>
              <a:rPr lang="en-US" sz="1800" dirty="0"/>
              <a:t>P(positive | </a:t>
            </a:r>
            <a:r>
              <a:rPr lang="en-US" sz="1800" dirty="0">
                <a:sym typeface="Symbol" pitchFamily="18" charset="2"/>
              </a:rPr>
              <a:t></a:t>
            </a:r>
            <a:r>
              <a:rPr lang="en-US" sz="1800" dirty="0"/>
              <a:t>disease) = 0.03</a:t>
            </a:r>
          </a:p>
          <a:p>
            <a:pPr lvl="1"/>
            <a:endParaRPr lang="en-US" dirty="0"/>
          </a:p>
          <a:p>
            <a:pPr lvl="1"/>
            <a:endParaRPr lang="en-US" sz="1400" dirty="0"/>
          </a:p>
          <a:p>
            <a:pPr lvl="1"/>
            <a:r>
              <a:rPr lang="en-US" sz="1600" dirty="0">
                <a:sym typeface="Symbol" pitchFamily="18" charset="2"/>
              </a:rPr>
              <a:t></a:t>
            </a:r>
            <a:r>
              <a:rPr lang="en-US" sz="1600" dirty="0"/>
              <a:t> P</a:t>
            </a:r>
            <a:r>
              <a:rPr lang="en-US" sz="1600" b="1" dirty="0"/>
              <a:t> (disease | positive)</a:t>
            </a:r>
            <a:r>
              <a:rPr lang="en-US" sz="1600" dirty="0"/>
              <a:t> =  ––––––––––––––––––––––––––––––––––––––––––––––––––––––</a:t>
            </a:r>
          </a:p>
          <a:p>
            <a:pPr lvl="1"/>
            <a:endParaRPr lang="en-US" sz="1600" dirty="0"/>
          </a:p>
          <a:p>
            <a:pPr lvl="1"/>
            <a:endParaRPr lang="en-US" sz="1600" dirty="0"/>
          </a:p>
          <a:p>
            <a:pPr lvl="1"/>
            <a:r>
              <a:rPr lang="en-US" sz="1600" dirty="0"/>
              <a:t>=  </a:t>
            </a:r>
            <a:r>
              <a:rPr lang="en-US" dirty="0"/>
              <a:t>(0.90)(0.10) / (  (0.90)(0.10)  + (0.03)(0.90)  ) </a:t>
            </a:r>
          </a:p>
          <a:p>
            <a:pPr lvl="1"/>
            <a:r>
              <a:rPr lang="en-US" dirty="0"/>
              <a:t>=  0.77 </a:t>
            </a:r>
          </a:p>
          <a:p>
            <a:pPr lvl="1"/>
            <a:endParaRPr lang="en-US" dirty="0"/>
          </a:p>
        </p:txBody>
      </p:sp>
      <p:sp>
        <p:nvSpPr>
          <p:cNvPr id="438281" name="Text Box 9"/>
          <p:cNvSpPr txBox="1">
            <a:spLocks noChangeArrowheads="1"/>
          </p:cNvSpPr>
          <p:nvPr/>
        </p:nvSpPr>
        <p:spPr bwMode="auto">
          <a:xfrm>
            <a:off x="5621948" y="4126890"/>
            <a:ext cx="2998641" cy="338554"/>
          </a:xfrm>
          <a:prstGeom prst="rect">
            <a:avLst/>
          </a:prstGeom>
          <a:noFill/>
          <a:ln w="9525">
            <a:noFill/>
            <a:miter lim="800000"/>
            <a:headEnd/>
            <a:tailEnd/>
          </a:ln>
          <a:effectLst/>
        </p:spPr>
        <p:txBody>
          <a:bodyPr wrap="none">
            <a:spAutoFit/>
          </a:bodyPr>
          <a:lstStyle/>
          <a:p>
            <a:r>
              <a:rPr lang="en-US" sz="1600" dirty="0"/>
              <a:t>P(positive | disease) *  P(disease) </a:t>
            </a:r>
          </a:p>
        </p:txBody>
      </p:sp>
      <p:sp>
        <p:nvSpPr>
          <p:cNvPr id="438282" name="Text Box 10"/>
          <p:cNvSpPr txBox="1">
            <a:spLocks noChangeArrowheads="1"/>
          </p:cNvSpPr>
          <p:nvPr/>
        </p:nvSpPr>
        <p:spPr bwMode="auto">
          <a:xfrm>
            <a:off x="4328501" y="4608783"/>
            <a:ext cx="5791778" cy="338554"/>
          </a:xfrm>
          <a:prstGeom prst="rect">
            <a:avLst/>
          </a:prstGeom>
          <a:noFill/>
          <a:ln w="9525">
            <a:noFill/>
            <a:miter lim="800000"/>
            <a:headEnd/>
            <a:tailEnd/>
          </a:ln>
          <a:effectLst/>
        </p:spPr>
        <p:txBody>
          <a:bodyPr wrap="none">
            <a:spAutoFit/>
          </a:bodyPr>
          <a:lstStyle/>
          <a:p>
            <a:r>
              <a:rPr lang="en-US" sz="1600" dirty="0"/>
              <a:t>P(</a:t>
            </a:r>
            <a:r>
              <a:rPr lang="en-US" sz="1600" dirty="0" err="1"/>
              <a:t>positive|disease</a:t>
            </a:r>
            <a:r>
              <a:rPr lang="en-US" sz="1600" dirty="0"/>
              <a:t>)*P(disease)  + P(positive|</a:t>
            </a:r>
            <a:r>
              <a:rPr lang="en-US" sz="1600" dirty="0">
                <a:sym typeface="Symbol" pitchFamily="18" charset="2"/>
              </a:rPr>
              <a:t></a:t>
            </a:r>
            <a:r>
              <a:rPr lang="en-US" sz="1600" dirty="0"/>
              <a:t>disease)*P(</a:t>
            </a:r>
            <a:r>
              <a:rPr lang="en-US" sz="1600" dirty="0">
                <a:sym typeface="Symbol" pitchFamily="18" charset="2"/>
              </a:rPr>
              <a:t></a:t>
            </a:r>
            <a:r>
              <a:rPr lang="en-US" sz="1600" dirty="0"/>
              <a:t>disease) </a:t>
            </a:r>
          </a:p>
        </p:txBody>
      </p:sp>
    </p:spTree>
    <p:extLst>
      <p:ext uri="{BB962C8B-B14F-4D97-AF65-F5344CB8AC3E}">
        <p14:creationId xmlns:p14="http://schemas.microsoft.com/office/powerpoint/2010/main" val="386868238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7250" name="Rectangle 2"/>
          <p:cNvSpPr>
            <a:spLocks noGrp="1" noChangeArrowheads="1"/>
          </p:cNvSpPr>
          <p:nvPr>
            <p:ph type="title"/>
          </p:nvPr>
        </p:nvSpPr>
        <p:spPr>
          <a:xfrm>
            <a:off x="1968500" y="152400"/>
            <a:ext cx="8229600" cy="558800"/>
          </a:xfrm>
        </p:spPr>
        <p:txBody>
          <a:bodyPr>
            <a:normAutofit fontScale="90000"/>
          </a:bodyPr>
          <a:lstStyle/>
          <a:p>
            <a:pPr algn="ctr"/>
            <a:r>
              <a:rPr lang="en-US" dirty="0"/>
              <a:t>Bayes’ Rule - Updating Beliefs</a:t>
            </a:r>
          </a:p>
        </p:txBody>
      </p:sp>
      <p:sp>
        <p:nvSpPr>
          <p:cNvPr id="437251" name="Rectangle 3"/>
          <p:cNvSpPr>
            <a:spLocks noGrp="1" noChangeArrowheads="1"/>
          </p:cNvSpPr>
          <p:nvPr>
            <p:ph sz="quarter" idx="1"/>
          </p:nvPr>
        </p:nvSpPr>
        <p:spPr>
          <a:xfrm>
            <a:off x="984738" y="609600"/>
            <a:ext cx="10070124" cy="6248400"/>
          </a:xfrm>
        </p:spPr>
        <p:txBody>
          <a:bodyPr>
            <a:normAutofit lnSpcReduction="10000"/>
          </a:bodyPr>
          <a:lstStyle/>
          <a:p>
            <a:r>
              <a:rPr lang="en-US" sz="2000" dirty="0"/>
              <a:t>Bayesian updating</a:t>
            </a:r>
          </a:p>
          <a:p>
            <a:pPr lvl="1"/>
            <a:r>
              <a:rPr lang="en-US" sz="1600" dirty="0"/>
              <a:t>as each new evidence is observed, the belief in the unknown variable is multiplied by a factor that depends on the new evidence</a:t>
            </a:r>
            <a:endParaRPr lang="en-US" dirty="0"/>
          </a:p>
          <a:p>
            <a:pPr lvl="1"/>
            <a:r>
              <a:rPr lang="en-US" sz="1600" dirty="0"/>
              <a:t>suppose we have obtained, using </a:t>
            </a:r>
            <a:r>
              <a:rPr lang="en-US" sz="1600" dirty="0" err="1"/>
              <a:t>Bayes</a:t>
            </a:r>
            <a:r>
              <a:rPr lang="en-US" sz="1600" dirty="0"/>
              <a:t>’ rule and evidence </a:t>
            </a:r>
            <a:r>
              <a:rPr lang="en-US" sz="1600" i="1" dirty="0"/>
              <a:t>E</a:t>
            </a:r>
            <a:r>
              <a:rPr lang="en-US" sz="1600" dirty="0"/>
              <a:t> a probability for our diagnosis:</a:t>
            </a:r>
          </a:p>
          <a:p>
            <a:pPr lvl="1"/>
            <a:endParaRPr lang="en-US" sz="1600" dirty="0"/>
          </a:p>
          <a:p>
            <a:pPr lvl="1"/>
            <a:endParaRPr lang="en-US" sz="1600" dirty="0"/>
          </a:p>
          <a:p>
            <a:pPr lvl="1"/>
            <a:r>
              <a:rPr lang="en-US" sz="1600" dirty="0"/>
              <a:t>now a new evidence </a:t>
            </a:r>
            <a:r>
              <a:rPr lang="en-US" sz="1600" i="1" dirty="0"/>
              <a:t>F</a:t>
            </a:r>
            <a:r>
              <a:rPr lang="en-US" sz="1600" dirty="0"/>
              <a:t> is observed; we can apply </a:t>
            </a:r>
            <a:r>
              <a:rPr lang="en-US" sz="1600" dirty="0" err="1"/>
              <a:t>Bayes</a:t>
            </a:r>
            <a:r>
              <a:rPr lang="en-US" sz="1600" dirty="0"/>
              <a:t>’ rule with </a:t>
            </a:r>
            <a:r>
              <a:rPr lang="en-US" sz="1600" i="1" dirty="0"/>
              <a:t>E</a:t>
            </a:r>
            <a:r>
              <a:rPr lang="en-US" sz="1600" dirty="0"/>
              <a:t> as the constant conditioning context:</a:t>
            </a:r>
          </a:p>
          <a:p>
            <a:pPr lvl="1"/>
            <a:endParaRPr lang="en-US" sz="1600" dirty="0"/>
          </a:p>
          <a:p>
            <a:pPr lvl="1"/>
            <a:endParaRPr lang="en-US" dirty="0"/>
          </a:p>
          <a:p>
            <a:pPr lvl="1"/>
            <a:r>
              <a:rPr lang="en-US" sz="1600" dirty="0"/>
              <a:t>in general, it may be difficult to find                         , however, if the pieces of evidence are </a:t>
            </a:r>
            <a:r>
              <a:rPr lang="en-US" sz="1600" b="1" dirty="0">
                <a:solidFill>
                  <a:schemeClr val="tx2"/>
                </a:solidFill>
              </a:rPr>
              <a:t>conditionally independent</a:t>
            </a:r>
            <a:r>
              <a:rPr lang="en-US" sz="1600" dirty="0"/>
              <a:t>, i.e., </a:t>
            </a:r>
          </a:p>
          <a:p>
            <a:pPr lvl="1"/>
            <a:endParaRPr lang="en-US" sz="1600" dirty="0"/>
          </a:p>
          <a:p>
            <a:pPr lvl="1"/>
            <a:endParaRPr lang="en-US" sz="800" dirty="0"/>
          </a:p>
          <a:p>
            <a:pPr lvl="1"/>
            <a:r>
              <a:rPr lang="en-US" sz="1600" dirty="0"/>
              <a:t>then we can simplify:</a:t>
            </a:r>
          </a:p>
          <a:p>
            <a:pPr lvl="1"/>
            <a:endParaRPr lang="en-US" sz="1600" dirty="0"/>
          </a:p>
          <a:p>
            <a:pPr lvl="1"/>
            <a:endParaRPr lang="en-US" sz="1600" dirty="0"/>
          </a:p>
          <a:p>
            <a:pPr lvl="1"/>
            <a:r>
              <a:rPr lang="en-US" sz="1600" dirty="0"/>
              <a:t>in fact, Pr(</a:t>
            </a:r>
            <a:r>
              <a:rPr lang="en-US" sz="1600" i="1" dirty="0"/>
              <a:t>E</a:t>
            </a:r>
            <a:r>
              <a:rPr lang="en-US" sz="1600" dirty="0"/>
              <a:t> </a:t>
            </a:r>
            <a:r>
              <a:rPr lang="en-US" b="1" dirty="0">
                <a:latin typeface="Symbol" pitchFamily="18" charset="2"/>
              </a:rPr>
              <a:t>Ù</a:t>
            </a:r>
            <a:r>
              <a:rPr lang="en-US" sz="1600" dirty="0"/>
              <a:t> </a:t>
            </a:r>
            <a:r>
              <a:rPr lang="en-US" sz="1600" i="1" dirty="0"/>
              <a:t>F</a:t>
            </a:r>
            <a:r>
              <a:rPr lang="en-US" sz="1600" dirty="0"/>
              <a:t>) can be eliminated by normalization, provided that we also assess </a:t>
            </a:r>
          </a:p>
          <a:p>
            <a:pPr lvl="1">
              <a:buFont typeface="Marlett" pitchFamily="2" charset="2"/>
              <a:buNone/>
            </a:pPr>
            <a:r>
              <a:rPr lang="en-US" sz="1600" dirty="0"/>
              <a:t>	Pr(</a:t>
            </a:r>
            <a:r>
              <a:rPr lang="en-US" sz="1600" i="1" dirty="0"/>
              <a:t>E</a:t>
            </a:r>
            <a:r>
              <a:rPr lang="en-US" sz="1600" dirty="0"/>
              <a:t> | </a:t>
            </a:r>
            <a:r>
              <a:rPr lang="en-US" b="1" dirty="0">
                <a:latin typeface="Symbol" pitchFamily="18" charset="2"/>
              </a:rPr>
              <a:t>Ø</a:t>
            </a:r>
            <a:r>
              <a:rPr lang="en-US" sz="1600" i="1" dirty="0"/>
              <a:t>H</a:t>
            </a:r>
            <a:r>
              <a:rPr lang="en-US" sz="1600" dirty="0"/>
              <a:t>)  and  Pr(</a:t>
            </a:r>
            <a:r>
              <a:rPr lang="en-US" sz="1600" i="1" dirty="0"/>
              <a:t>F</a:t>
            </a:r>
            <a:r>
              <a:rPr lang="en-US" sz="1600" dirty="0"/>
              <a:t> | </a:t>
            </a:r>
            <a:r>
              <a:rPr lang="en-US" b="1" dirty="0">
                <a:latin typeface="Symbol" pitchFamily="18" charset="2"/>
              </a:rPr>
              <a:t>Ø</a:t>
            </a:r>
            <a:r>
              <a:rPr lang="en-US" sz="1600" i="1" dirty="0"/>
              <a:t>H</a:t>
            </a:r>
            <a:r>
              <a:rPr lang="en-US" sz="1600" dirty="0"/>
              <a:t>)</a:t>
            </a:r>
          </a:p>
        </p:txBody>
      </p:sp>
      <p:graphicFrame>
        <p:nvGraphicFramePr>
          <p:cNvPr id="437252" name="Object 4"/>
          <p:cNvGraphicFramePr>
            <a:graphicFrameLocks noChangeAspect="1"/>
          </p:cNvGraphicFramePr>
          <p:nvPr>
            <p:extLst>
              <p:ext uri="{D42A27DB-BD31-4B8C-83A1-F6EECF244321}">
                <p14:modId xmlns:p14="http://schemas.microsoft.com/office/powerpoint/2010/main" val="161378599"/>
              </p:ext>
            </p:extLst>
          </p:nvPr>
        </p:nvGraphicFramePr>
        <p:xfrm>
          <a:off x="4462219" y="2046900"/>
          <a:ext cx="2401887" cy="579437"/>
        </p:xfrm>
        <a:graphic>
          <a:graphicData uri="http://schemas.openxmlformats.org/presentationml/2006/ole">
            <mc:AlternateContent xmlns:mc="http://schemas.openxmlformats.org/markup-compatibility/2006">
              <mc:Choice xmlns:v="urn:schemas-microsoft-com:vml" Requires="v">
                <p:oleObj spid="_x0000_s11656" name="Equation" r:id="rId3" imgW="2463480" imgH="596880" progId="Equation.3">
                  <p:embed/>
                </p:oleObj>
              </mc:Choice>
              <mc:Fallback>
                <p:oleObj name="Equation" r:id="rId3" imgW="2463480" imgH="59688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62219" y="2046900"/>
                        <a:ext cx="2401887" cy="579437"/>
                      </a:xfrm>
                      <a:prstGeom prst="rect">
                        <a:avLst/>
                      </a:prstGeom>
                      <a:solidFill>
                        <a:srgbClr val="FFCC66"/>
                      </a:solidFill>
                    </p:spPr>
                  </p:pic>
                </p:oleObj>
              </mc:Fallback>
            </mc:AlternateContent>
          </a:graphicData>
        </a:graphic>
      </p:graphicFrame>
      <p:graphicFrame>
        <p:nvGraphicFramePr>
          <p:cNvPr id="437253" name="Object 5"/>
          <p:cNvGraphicFramePr>
            <a:graphicFrameLocks noChangeAspect="1"/>
          </p:cNvGraphicFramePr>
          <p:nvPr>
            <p:extLst>
              <p:ext uri="{D42A27DB-BD31-4B8C-83A1-F6EECF244321}">
                <p14:modId xmlns:p14="http://schemas.microsoft.com/office/powerpoint/2010/main" val="1310828687"/>
              </p:ext>
            </p:extLst>
          </p:nvPr>
        </p:nvGraphicFramePr>
        <p:xfrm>
          <a:off x="2459039" y="2987921"/>
          <a:ext cx="3379787" cy="711200"/>
        </p:xfrm>
        <a:graphic>
          <a:graphicData uri="http://schemas.openxmlformats.org/presentationml/2006/ole">
            <mc:AlternateContent xmlns:mc="http://schemas.openxmlformats.org/markup-compatibility/2006">
              <mc:Choice xmlns:v="urn:schemas-microsoft-com:vml" Requires="v">
                <p:oleObj spid="_x0000_s11657" name="Equation" r:id="rId5" imgW="3466800" imgH="596880" progId="Equation.3">
                  <p:embed/>
                </p:oleObj>
              </mc:Choice>
              <mc:Fallback>
                <p:oleObj name="Equation" r:id="rId5" imgW="3466800" imgH="59688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459039" y="2987921"/>
                        <a:ext cx="3379787" cy="711200"/>
                      </a:xfrm>
                      <a:prstGeom prst="rect">
                        <a:avLst/>
                      </a:prstGeom>
                      <a:solidFill>
                        <a:srgbClr val="FFCC66"/>
                      </a:solidFill>
                    </p:spPr>
                  </p:pic>
                </p:oleObj>
              </mc:Fallback>
            </mc:AlternateContent>
          </a:graphicData>
        </a:graphic>
      </p:graphicFrame>
      <p:graphicFrame>
        <p:nvGraphicFramePr>
          <p:cNvPr id="437254" name="Object 6"/>
          <p:cNvGraphicFramePr>
            <a:graphicFrameLocks noChangeAspect="1"/>
          </p:cNvGraphicFramePr>
          <p:nvPr>
            <p:extLst>
              <p:ext uri="{D42A27DB-BD31-4B8C-83A1-F6EECF244321}">
                <p14:modId xmlns:p14="http://schemas.microsoft.com/office/powerpoint/2010/main" val="2744927070"/>
              </p:ext>
            </p:extLst>
          </p:nvPr>
        </p:nvGraphicFramePr>
        <p:xfrm>
          <a:off x="6467354" y="3053802"/>
          <a:ext cx="2871787" cy="579437"/>
        </p:xfrm>
        <a:graphic>
          <a:graphicData uri="http://schemas.openxmlformats.org/presentationml/2006/ole">
            <mc:AlternateContent xmlns:mc="http://schemas.openxmlformats.org/markup-compatibility/2006">
              <mc:Choice xmlns:v="urn:schemas-microsoft-com:vml" Requires="v">
                <p:oleObj spid="_x0000_s11658" name="Equation" r:id="rId7" imgW="2946240" imgH="596880" progId="Equation.3">
                  <p:embed/>
                </p:oleObj>
              </mc:Choice>
              <mc:Fallback>
                <p:oleObj name="Equation" r:id="rId7" imgW="2946240" imgH="59688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467354" y="3053802"/>
                        <a:ext cx="2871787" cy="579437"/>
                      </a:xfrm>
                      <a:prstGeom prst="rect">
                        <a:avLst/>
                      </a:prstGeom>
                      <a:solidFill>
                        <a:srgbClr val="FFCC66"/>
                      </a:solidFill>
                    </p:spPr>
                  </p:pic>
                </p:oleObj>
              </mc:Fallback>
            </mc:AlternateContent>
          </a:graphicData>
        </a:graphic>
      </p:graphicFrame>
      <p:graphicFrame>
        <p:nvGraphicFramePr>
          <p:cNvPr id="437255" name="Object 7"/>
          <p:cNvGraphicFramePr>
            <a:graphicFrameLocks noChangeAspect="1"/>
          </p:cNvGraphicFramePr>
          <p:nvPr>
            <p:extLst>
              <p:ext uri="{D42A27DB-BD31-4B8C-83A1-F6EECF244321}">
                <p14:modId xmlns:p14="http://schemas.microsoft.com/office/powerpoint/2010/main" val="2169351463"/>
              </p:ext>
            </p:extLst>
          </p:nvPr>
        </p:nvGraphicFramePr>
        <p:xfrm>
          <a:off x="4827221" y="3772482"/>
          <a:ext cx="1187450" cy="244475"/>
        </p:xfrm>
        <a:graphic>
          <a:graphicData uri="http://schemas.openxmlformats.org/presentationml/2006/ole">
            <mc:AlternateContent xmlns:mc="http://schemas.openxmlformats.org/markup-compatibility/2006">
              <mc:Choice xmlns:v="urn:schemas-microsoft-com:vml" Requires="v">
                <p:oleObj spid="_x0000_s11659" name="Equation" r:id="rId9" imgW="1218960" imgH="266400" progId="Equation.3">
                  <p:embed/>
                </p:oleObj>
              </mc:Choice>
              <mc:Fallback>
                <p:oleObj name="Equation" r:id="rId9" imgW="1218960" imgH="26640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827221" y="3772482"/>
                        <a:ext cx="1187450" cy="244475"/>
                      </a:xfrm>
                      <a:prstGeom prst="rect">
                        <a:avLst/>
                      </a:prstGeom>
                      <a:solidFill>
                        <a:srgbClr val="FFC000"/>
                      </a:solidFill>
                    </p:spPr>
                  </p:pic>
                </p:oleObj>
              </mc:Fallback>
            </mc:AlternateContent>
          </a:graphicData>
        </a:graphic>
      </p:graphicFrame>
      <p:graphicFrame>
        <p:nvGraphicFramePr>
          <p:cNvPr id="437256" name="Object 8"/>
          <p:cNvGraphicFramePr>
            <a:graphicFrameLocks noChangeAspect="1"/>
          </p:cNvGraphicFramePr>
          <p:nvPr>
            <p:extLst>
              <p:ext uri="{D42A27DB-BD31-4B8C-83A1-F6EECF244321}">
                <p14:modId xmlns:p14="http://schemas.microsoft.com/office/powerpoint/2010/main" val="843471471"/>
              </p:ext>
            </p:extLst>
          </p:nvPr>
        </p:nvGraphicFramePr>
        <p:xfrm>
          <a:off x="3191670" y="4419678"/>
          <a:ext cx="5294312" cy="284163"/>
        </p:xfrm>
        <a:graphic>
          <a:graphicData uri="http://schemas.openxmlformats.org/presentationml/2006/ole">
            <mc:AlternateContent xmlns:mc="http://schemas.openxmlformats.org/markup-compatibility/2006">
              <mc:Choice xmlns:v="urn:schemas-microsoft-com:vml" Requires="v">
                <p:oleObj spid="_x0000_s11660" name="Equation" r:id="rId11" imgW="5194080" imgH="279360" progId="Equation.3">
                  <p:embed/>
                </p:oleObj>
              </mc:Choice>
              <mc:Fallback>
                <p:oleObj name="Equation" r:id="rId11" imgW="5194080" imgH="279360"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191670" y="4419678"/>
                        <a:ext cx="5294312" cy="284163"/>
                      </a:xfrm>
                      <a:prstGeom prst="rect">
                        <a:avLst/>
                      </a:prstGeom>
                      <a:solidFill>
                        <a:srgbClr val="FFCC66"/>
                      </a:solidFill>
                    </p:spPr>
                  </p:pic>
                </p:oleObj>
              </mc:Fallback>
            </mc:AlternateContent>
          </a:graphicData>
        </a:graphic>
      </p:graphicFrame>
      <p:graphicFrame>
        <p:nvGraphicFramePr>
          <p:cNvPr id="437257" name="Object 9"/>
          <p:cNvGraphicFramePr>
            <a:graphicFrameLocks noChangeAspect="1"/>
          </p:cNvGraphicFramePr>
          <p:nvPr>
            <p:extLst>
              <p:ext uri="{D42A27DB-BD31-4B8C-83A1-F6EECF244321}">
                <p14:modId xmlns:p14="http://schemas.microsoft.com/office/powerpoint/2010/main" val="133037478"/>
              </p:ext>
            </p:extLst>
          </p:nvPr>
        </p:nvGraphicFramePr>
        <p:xfrm>
          <a:off x="2854326" y="5188958"/>
          <a:ext cx="5969000" cy="579437"/>
        </p:xfrm>
        <a:graphic>
          <a:graphicData uri="http://schemas.openxmlformats.org/presentationml/2006/ole">
            <mc:AlternateContent xmlns:mc="http://schemas.openxmlformats.org/markup-compatibility/2006">
              <mc:Choice xmlns:v="urn:schemas-microsoft-com:vml" Requires="v">
                <p:oleObj spid="_x0000_s11661" name="Equation" r:id="rId13" imgW="6121080" imgH="596880" progId="Equation.3">
                  <p:embed/>
                </p:oleObj>
              </mc:Choice>
              <mc:Fallback>
                <p:oleObj name="Equation" r:id="rId13" imgW="6121080" imgH="596880" progId="Equation.3">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854326" y="5188958"/>
                        <a:ext cx="5969000" cy="579437"/>
                      </a:xfrm>
                      <a:prstGeom prst="rect">
                        <a:avLst/>
                      </a:prstGeom>
                      <a:solidFill>
                        <a:srgbClr val="FFCC66"/>
                      </a:solidFill>
                    </p:spPr>
                  </p:pic>
                </p:oleObj>
              </mc:Fallback>
            </mc:AlternateContent>
          </a:graphicData>
        </a:graphic>
      </p:graphicFrame>
    </p:spTree>
    <p:extLst>
      <p:ext uri="{BB962C8B-B14F-4D97-AF65-F5344CB8AC3E}">
        <p14:creationId xmlns:p14="http://schemas.microsoft.com/office/powerpoint/2010/main" val="332668940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5090" name="Rectangle 2"/>
          <p:cNvSpPr>
            <a:spLocks noGrp="1" noChangeArrowheads="1"/>
          </p:cNvSpPr>
          <p:nvPr>
            <p:ph type="title"/>
          </p:nvPr>
        </p:nvSpPr>
        <p:spPr>
          <a:xfrm>
            <a:off x="1968500" y="152400"/>
            <a:ext cx="8229600" cy="520700"/>
          </a:xfrm>
        </p:spPr>
        <p:txBody>
          <a:bodyPr>
            <a:normAutofit fontScale="90000"/>
          </a:bodyPr>
          <a:lstStyle/>
          <a:p>
            <a:pPr algn="ctr"/>
            <a:r>
              <a:rPr lang="en-US" sz="3200" dirty="0"/>
              <a:t>Bayes’ Rule - Example (Continued)</a:t>
            </a:r>
          </a:p>
        </p:txBody>
      </p:sp>
      <p:sp>
        <p:nvSpPr>
          <p:cNvPr id="345091" name="Rectangle 3"/>
          <p:cNvSpPr>
            <a:spLocks noGrp="1" noChangeArrowheads="1"/>
          </p:cNvSpPr>
          <p:nvPr>
            <p:ph sz="quarter" idx="1"/>
          </p:nvPr>
        </p:nvSpPr>
        <p:spPr>
          <a:xfrm>
            <a:off x="1129502" y="677618"/>
            <a:ext cx="9958399" cy="5673970"/>
          </a:xfrm>
        </p:spPr>
        <p:txBody>
          <a:bodyPr>
            <a:normAutofit/>
          </a:bodyPr>
          <a:lstStyle/>
          <a:p>
            <a:r>
              <a:rPr lang="en-US" sz="1600" dirty="0"/>
              <a:t>In the previous example, we had:   Pr(</a:t>
            </a:r>
            <a:r>
              <a:rPr lang="en-US" sz="1600" i="1" dirty="0"/>
              <a:t>fever</a:t>
            </a:r>
            <a:r>
              <a:rPr lang="en-US" sz="1600" dirty="0"/>
              <a:t> | </a:t>
            </a:r>
            <a:r>
              <a:rPr lang="en-US" sz="1600" i="1" dirty="0"/>
              <a:t>flu</a:t>
            </a:r>
            <a:r>
              <a:rPr lang="en-US" sz="1600" dirty="0"/>
              <a:t>) = 0.8,    Pr(</a:t>
            </a:r>
            <a:r>
              <a:rPr lang="en-US" sz="1600" i="1" dirty="0"/>
              <a:t>flu</a:t>
            </a:r>
            <a:r>
              <a:rPr lang="en-US" sz="1600" dirty="0"/>
              <a:t>) = 0.0001,    Pr(</a:t>
            </a:r>
            <a:r>
              <a:rPr lang="en-US" sz="1600" i="1" dirty="0"/>
              <a:t>fever</a:t>
            </a:r>
            <a:r>
              <a:rPr lang="en-US" sz="1600" dirty="0"/>
              <a:t>) = 0.02</a:t>
            </a:r>
            <a:endParaRPr lang="en-US" sz="800" dirty="0"/>
          </a:p>
          <a:p>
            <a:pPr>
              <a:buFont typeface="Marlett" pitchFamily="2" charset="2"/>
              <a:buNone/>
            </a:pPr>
            <a:r>
              <a:rPr lang="en-US" sz="1600" dirty="0"/>
              <a:t>	allowing us to conclude that Pr(</a:t>
            </a:r>
            <a:r>
              <a:rPr lang="en-US" sz="1600" i="1" dirty="0"/>
              <a:t>flu</a:t>
            </a:r>
            <a:r>
              <a:rPr lang="en-US" sz="1600" dirty="0"/>
              <a:t> | </a:t>
            </a:r>
            <a:r>
              <a:rPr lang="en-US" sz="1600" i="1" dirty="0"/>
              <a:t>fever</a:t>
            </a:r>
            <a:r>
              <a:rPr lang="en-US" sz="1600" dirty="0"/>
              <a:t>) = 0.004 using </a:t>
            </a:r>
            <a:r>
              <a:rPr lang="en-US" sz="1600" dirty="0" err="1"/>
              <a:t>Bayes</a:t>
            </a:r>
            <a:r>
              <a:rPr lang="en-US" sz="1600" dirty="0"/>
              <a:t>’ rule.</a:t>
            </a:r>
          </a:p>
          <a:p>
            <a:r>
              <a:rPr lang="en-US" sz="1600" dirty="0"/>
              <a:t>Now, suppose we observe the new evidence that the patient is also exhibiting another symptom,</a:t>
            </a:r>
            <a:r>
              <a:rPr lang="en-US" sz="1600" dirty="0">
                <a:solidFill>
                  <a:schemeClr val="tx2"/>
                </a:solidFill>
              </a:rPr>
              <a:t> </a:t>
            </a:r>
            <a:r>
              <a:rPr lang="en-US" sz="1600" b="1" dirty="0">
                <a:solidFill>
                  <a:schemeClr val="tx2"/>
                </a:solidFill>
              </a:rPr>
              <a:t>sore-throat</a:t>
            </a:r>
            <a:r>
              <a:rPr lang="en-US" sz="1600" dirty="0"/>
              <a:t>. We know that flu causes sore-throat 50% of the time (i.e., </a:t>
            </a:r>
            <a:r>
              <a:rPr lang="en-US" sz="1600" dirty="0" err="1"/>
              <a:t>Pr</a:t>
            </a:r>
            <a:r>
              <a:rPr lang="en-US" sz="1600" dirty="0"/>
              <a:t>(</a:t>
            </a:r>
            <a:r>
              <a:rPr lang="en-US" sz="1600" i="1" dirty="0"/>
              <a:t>sore</a:t>
            </a:r>
            <a:r>
              <a:rPr lang="en-US" sz="1600" dirty="0"/>
              <a:t> | </a:t>
            </a:r>
            <a:r>
              <a:rPr lang="en-US" sz="1600" i="1" dirty="0"/>
              <a:t>flu</a:t>
            </a:r>
            <a:r>
              <a:rPr lang="en-US" sz="1600" dirty="0"/>
              <a:t>) = 0.5) and 1/200 = 0.005 people have sore throats. We can now update our diagnosis that she has flu.</a:t>
            </a:r>
          </a:p>
          <a:p>
            <a:r>
              <a:rPr lang="en-US" sz="1600" dirty="0"/>
              <a:t>Assuming that symptoms are conditionally independent, the Bayesian updating gives:</a:t>
            </a:r>
          </a:p>
          <a:p>
            <a:pPr>
              <a:buNone/>
            </a:pPr>
            <a:endParaRPr lang="en-US" b="0" dirty="0"/>
          </a:p>
          <a:p>
            <a:r>
              <a:rPr lang="en-US" sz="1600" dirty="0"/>
              <a:t>in general, it is difficult to find </a:t>
            </a:r>
            <a:r>
              <a:rPr lang="en-US" sz="1600" dirty="0" err="1"/>
              <a:t>Pr</a:t>
            </a:r>
            <a:r>
              <a:rPr lang="en-US" sz="1600" dirty="0"/>
              <a:t>(</a:t>
            </a:r>
            <a:r>
              <a:rPr lang="en-US" sz="1600" i="1" dirty="0"/>
              <a:t>sore</a:t>
            </a:r>
            <a:r>
              <a:rPr lang="en-US" sz="1600" dirty="0"/>
              <a:t> | </a:t>
            </a:r>
            <a:r>
              <a:rPr lang="en-US" sz="1600" i="1" dirty="0"/>
              <a:t>fever</a:t>
            </a:r>
            <a:r>
              <a:rPr lang="en-US" sz="1600" dirty="0"/>
              <a:t>), instead we can use </a:t>
            </a:r>
            <a:r>
              <a:rPr lang="en-US" sz="1600" dirty="0">
                <a:solidFill>
                  <a:schemeClr val="tx2"/>
                </a:solidFill>
              </a:rPr>
              <a:t>normalization</a:t>
            </a:r>
            <a:r>
              <a:rPr lang="en-US" sz="1600" dirty="0"/>
              <a:t>:</a:t>
            </a:r>
          </a:p>
          <a:p>
            <a:pPr>
              <a:buNone/>
            </a:pPr>
            <a:endParaRPr lang="en-US" sz="1600" dirty="0"/>
          </a:p>
          <a:p>
            <a:pPr>
              <a:buNone/>
            </a:pPr>
            <a:endParaRPr lang="en-US" sz="1600" dirty="0"/>
          </a:p>
          <a:p>
            <a:r>
              <a:rPr lang="en-US" sz="1600" dirty="0"/>
              <a:t>assuming that </a:t>
            </a:r>
            <a:r>
              <a:rPr lang="en-US" sz="1600" dirty="0" err="1"/>
              <a:t>Pr</a:t>
            </a:r>
            <a:r>
              <a:rPr lang="en-US" sz="1600" dirty="0"/>
              <a:t>(</a:t>
            </a:r>
            <a:r>
              <a:rPr lang="en-US" sz="1600" i="1" dirty="0"/>
              <a:t>sore</a:t>
            </a:r>
            <a:r>
              <a:rPr lang="en-US" sz="1600" dirty="0"/>
              <a:t> | </a:t>
            </a:r>
            <a:r>
              <a:rPr lang="en-US" sz="1600" dirty="0" err="1">
                <a:latin typeface="Symbol" pitchFamily="18" charset="2"/>
              </a:rPr>
              <a:t>Ø</a:t>
            </a:r>
            <a:r>
              <a:rPr lang="en-US" sz="1600" i="1" dirty="0" err="1"/>
              <a:t>flu</a:t>
            </a:r>
            <a:r>
              <a:rPr lang="en-US" sz="1600" dirty="0"/>
              <a:t>) is approx. the same as </a:t>
            </a:r>
            <a:r>
              <a:rPr lang="en-US" sz="1600" dirty="0" err="1"/>
              <a:t>Pr</a:t>
            </a:r>
            <a:r>
              <a:rPr lang="en-US" sz="1600" dirty="0"/>
              <a:t>(</a:t>
            </a:r>
            <a:r>
              <a:rPr lang="en-US" sz="1600" i="1" dirty="0"/>
              <a:t>sore</a:t>
            </a:r>
            <a:r>
              <a:rPr lang="en-US" sz="1600" dirty="0"/>
              <a:t>) = 0.005, we have:</a:t>
            </a:r>
          </a:p>
          <a:p>
            <a:pPr lvl="1"/>
            <a:r>
              <a:rPr lang="en-US" sz="1600" b="1" dirty="0"/>
              <a:t>Pr(</a:t>
            </a:r>
            <a:r>
              <a:rPr lang="en-US" sz="1600" b="1" i="1" dirty="0"/>
              <a:t>flu</a:t>
            </a:r>
            <a:r>
              <a:rPr lang="en-US" sz="1600" b="1" dirty="0"/>
              <a:t> | </a:t>
            </a:r>
            <a:r>
              <a:rPr lang="en-US" sz="1600" b="1" i="1" dirty="0"/>
              <a:t>fever</a:t>
            </a:r>
            <a:r>
              <a:rPr lang="en-US" sz="1600" b="1" dirty="0"/>
              <a:t> /\ </a:t>
            </a:r>
            <a:r>
              <a:rPr lang="en-US" sz="1600" b="1" i="1" dirty="0"/>
              <a:t>sore</a:t>
            </a:r>
            <a:r>
              <a:rPr lang="en-US" sz="1600" b="1" dirty="0"/>
              <a:t>)</a:t>
            </a:r>
            <a:r>
              <a:rPr lang="en-US" sz="1600" dirty="0"/>
              <a:t> is proportional to:</a:t>
            </a:r>
            <a:r>
              <a:rPr lang="en-US" sz="1300" dirty="0"/>
              <a:t> </a:t>
            </a:r>
            <a:r>
              <a:rPr lang="en-US" sz="1600" dirty="0"/>
              <a:t>0.004 </a:t>
            </a:r>
            <a:r>
              <a:rPr lang="en-US" sz="1600" dirty="0">
                <a:latin typeface="Arial" charset="0"/>
              </a:rPr>
              <a:t>x</a:t>
            </a:r>
            <a:r>
              <a:rPr lang="en-US" sz="1600" dirty="0"/>
              <a:t> 0.5 = </a:t>
            </a:r>
            <a:r>
              <a:rPr lang="en-US" sz="1600" b="1" dirty="0"/>
              <a:t>0.002</a:t>
            </a:r>
            <a:endParaRPr lang="en-US" sz="1600" dirty="0"/>
          </a:p>
          <a:p>
            <a:pPr lvl="1"/>
            <a:r>
              <a:rPr lang="en-US" sz="1600" b="1" dirty="0"/>
              <a:t>Pr(</a:t>
            </a:r>
            <a:r>
              <a:rPr lang="en-US" b="1" dirty="0" err="1">
                <a:latin typeface="Symbol" pitchFamily="18" charset="2"/>
              </a:rPr>
              <a:t>Ø</a:t>
            </a:r>
            <a:r>
              <a:rPr lang="en-US" sz="1600" b="1" i="1" dirty="0" err="1"/>
              <a:t>flu</a:t>
            </a:r>
            <a:r>
              <a:rPr lang="en-US" sz="1600" b="1" dirty="0"/>
              <a:t> | </a:t>
            </a:r>
            <a:r>
              <a:rPr lang="en-US" sz="1600" b="1" i="1" dirty="0"/>
              <a:t>fever</a:t>
            </a:r>
            <a:r>
              <a:rPr lang="en-US" sz="1600" b="1" dirty="0"/>
              <a:t> /\ </a:t>
            </a:r>
            <a:r>
              <a:rPr lang="en-US" sz="1600" b="1" i="1" dirty="0"/>
              <a:t>sore</a:t>
            </a:r>
            <a:r>
              <a:rPr lang="en-US" sz="1600" b="1" dirty="0"/>
              <a:t>)</a:t>
            </a:r>
            <a:r>
              <a:rPr lang="en-US" sz="1600" dirty="0"/>
              <a:t> is proportional to: 0.996 </a:t>
            </a:r>
            <a:r>
              <a:rPr lang="en-US" sz="1600" dirty="0">
                <a:latin typeface="Arial" charset="0"/>
              </a:rPr>
              <a:t>x</a:t>
            </a:r>
            <a:r>
              <a:rPr lang="en-US" sz="1600" dirty="0"/>
              <a:t> 0.005 = </a:t>
            </a:r>
            <a:r>
              <a:rPr lang="en-US" sz="1600" b="1" dirty="0"/>
              <a:t>0.00498</a:t>
            </a:r>
            <a:endParaRPr lang="en-US" sz="1600" dirty="0"/>
          </a:p>
          <a:p>
            <a:pPr lvl="1"/>
            <a:r>
              <a:rPr lang="en-US" sz="1600" dirty="0"/>
              <a:t>so, normalization gives us the following updated probabilities:</a:t>
            </a:r>
          </a:p>
        </p:txBody>
      </p:sp>
      <p:graphicFrame>
        <p:nvGraphicFramePr>
          <p:cNvPr id="345099" name="Object 11"/>
          <p:cNvGraphicFramePr>
            <a:graphicFrameLocks noChangeAspect="1"/>
          </p:cNvGraphicFramePr>
          <p:nvPr>
            <p:extLst>
              <p:ext uri="{D42A27DB-BD31-4B8C-83A1-F6EECF244321}">
                <p14:modId xmlns:p14="http://schemas.microsoft.com/office/powerpoint/2010/main" val="483668546"/>
              </p:ext>
            </p:extLst>
          </p:nvPr>
        </p:nvGraphicFramePr>
        <p:xfrm>
          <a:off x="3336925" y="2968625"/>
          <a:ext cx="4802188" cy="566738"/>
        </p:xfrm>
        <a:graphic>
          <a:graphicData uri="http://schemas.openxmlformats.org/presentationml/2006/ole">
            <mc:AlternateContent xmlns:mc="http://schemas.openxmlformats.org/markup-compatibility/2006">
              <mc:Choice xmlns:v="urn:schemas-microsoft-com:vml" Requires="v">
                <p:oleObj spid="_x0000_s12558" name="Equation" r:id="rId3" imgW="4749480" imgH="596880" progId="Equation.3">
                  <p:embed/>
                </p:oleObj>
              </mc:Choice>
              <mc:Fallback>
                <p:oleObj name="Equation" r:id="rId3" imgW="4749480" imgH="59688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36925" y="2968625"/>
                        <a:ext cx="4802188" cy="566738"/>
                      </a:xfrm>
                      <a:prstGeom prst="rect">
                        <a:avLst/>
                      </a:prstGeom>
                      <a:solidFill>
                        <a:srgbClr val="FFCC66"/>
                      </a:solidFill>
                      <a:ln w="9525">
                        <a:noFill/>
                        <a:miter lim="800000"/>
                        <a:headEnd/>
                        <a:tailEnd/>
                      </a:ln>
                    </p:spPr>
                  </p:pic>
                </p:oleObj>
              </mc:Fallback>
            </mc:AlternateContent>
          </a:graphicData>
        </a:graphic>
      </p:graphicFrame>
      <p:graphicFrame>
        <p:nvGraphicFramePr>
          <p:cNvPr id="345100" name="Object 12"/>
          <p:cNvGraphicFramePr>
            <a:graphicFrameLocks noChangeAspect="1"/>
          </p:cNvGraphicFramePr>
          <p:nvPr>
            <p:extLst>
              <p:ext uri="{D42A27DB-BD31-4B8C-83A1-F6EECF244321}">
                <p14:modId xmlns:p14="http://schemas.microsoft.com/office/powerpoint/2010/main" val="1133962204"/>
              </p:ext>
            </p:extLst>
          </p:nvPr>
        </p:nvGraphicFramePr>
        <p:xfrm>
          <a:off x="3253382" y="4048676"/>
          <a:ext cx="4969273" cy="573087"/>
        </p:xfrm>
        <a:graphic>
          <a:graphicData uri="http://schemas.openxmlformats.org/presentationml/2006/ole">
            <mc:AlternateContent xmlns:mc="http://schemas.openxmlformats.org/markup-compatibility/2006">
              <mc:Choice xmlns:v="urn:schemas-microsoft-com:vml" Requires="v">
                <p:oleObj spid="_x0000_s12559" name="MathType Equation" r:id="rId5" imgW="4965480" imgH="609480" progId="Equation">
                  <p:embed/>
                </p:oleObj>
              </mc:Choice>
              <mc:Fallback>
                <p:oleObj name="MathType Equation" r:id="rId5" imgW="4965480" imgH="609480" progId="Equation">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253382" y="4048676"/>
                        <a:ext cx="4969273" cy="573087"/>
                      </a:xfrm>
                      <a:prstGeom prst="rect">
                        <a:avLst/>
                      </a:prstGeom>
                      <a:solidFill>
                        <a:srgbClr val="FFCC66"/>
                      </a:solidFill>
                      <a:ln w="9525">
                        <a:noFill/>
                        <a:miter lim="800000"/>
                        <a:headEnd/>
                        <a:tailEnd/>
                      </a:ln>
                    </p:spPr>
                  </p:pic>
                </p:oleObj>
              </mc:Fallback>
            </mc:AlternateContent>
          </a:graphicData>
        </a:graphic>
      </p:graphicFrame>
      <p:graphicFrame>
        <p:nvGraphicFramePr>
          <p:cNvPr id="345101" name="Object 13"/>
          <p:cNvGraphicFramePr>
            <a:graphicFrameLocks noChangeAspect="1"/>
          </p:cNvGraphicFramePr>
          <p:nvPr>
            <p:extLst>
              <p:ext uri="{D42A27DB-BD31-4B8C-83A1-F6EECF244321}">
                <p14:modId xmlns:p14="http://schemas.microsoft.com/office/powerpoint/2010/main" val="880742893"/>
              </p:ext>
            </p:extLst>
          </p:nvPr>
        </p:nvGraphicFramePr>
        <p:xfrm>
          <a:off x="1709936" y="6351588"/>
          <a:ext cx="4373364" cy="506412"/>
        </p:xfrm>
        <a:graphic>
          <a:graphicData uri="http://schemas.openxmlformats.org/presentationml/2006/ole">
            <mc:AlternateContent xmlns:mc="http://schemas.openxmlformats.org/markup-compatibility/2006">
              <mc:Choice xmlns:v="urn:schemas-microsoft-com:vml" Requires="v">
                <p:oleObj spid="_x0000_s12560" name="MathType Equation" r:id="rId7" imgW="4419360" imgH="545760" progId="Equation">
                  <p:embed/>
                </p:oleObj>
              </mc:Choice>
              <mc:Fallback>
                <p:oleObj name="MathType Equation" r:id="rId7" imgW="4419360" imgH="545760" progId="Equation">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709936" y="6351588"/>
                        <a:ext cx="4373364" cy="506412"/>
                      </a:xfrm>
                      <a:prstGeom prst="rect">
                        <a:avLst/>
                      </a:prstGeom>
                      <a:solidFill>
                        <a:srgbClr val="FFCC66"/>
                      </a:solidFill>
                      <a:ln w="28575">
                        <a:noFill/>
                        <a:miter lim="800000"/>
                        <a:headEnd/>
                        <a:tailEnd/>
                      </a:ln>
                    </p:spPr>
                  </p:pic>
                </p:oleObj>
              </mc:Fallback>
            </mc:AlternateContent>
          </a:graphicData>
        </a:graphic>
      </p:graphicFrame>
      <p:graphicFrame>
        <p:nvGraphicFramePr>
          <p:cNvPr id="345102" name="Object 14"/>
          <p:cNvGraphicFramePr>
            <a:graphicFrameLocks noChangeAspect="1"/>
          </p:cNvGraphicFramePr>
          <p:nvPr>
            <p:extLst>
              <p:ext uri="{D42A27DB-BD31-4B8C-83A1-F6EECF244321}">
                <p14:modId xmlns:p14="http://schemas.microsoft.com/office/powerpoint/2010/main" val="2858389732"/>
              </p:ext>
            </p:extLst>
          </p:nvPr>
        </p:nvGraphicFramePr>
        <p:xfrm>
          <a:off x="6345132" y="6379736"/>
          <a:ext cx="4497932" cy="506412"/>
        </p:xfrm>
        <a:graphic>
          <a:graphicData uri="http://schemas.openxmlformats.org/presentationml/2006/ole">
            <mc:AlternateContent xmlns:mc="http://schemas.openxmlformats.org/markup-compatibility/2006">
              <mc:Choice xmlns:v="urn:schemas-microsoft-com:vml" Requires="v">
                <p:oleObj spid="_x0000_s12561" name="MathType Equation" r:id="rId9" imgW="4546440" imgH="545760" progId="Equation">
                  <p:embed/>
                </p:oleObj>
              </mc:Choice>
              <mc:Fallback>
                <p:oleObj name="MathType Equation" r:id="rId9" imgW="4546440" imgH="545760" progId="Equation">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345132" y="6379736"/>
                        <a:ext cx="4497932" cy="506412"/>
                      </a:xfrm>
                      <a:prstGeom prst="rect">
                        <a:avLst/>
                      </a:prstGeom>
                      <a:solidFill>
                        <a:srgbClr val="FFCC66"/>
                      </a:solidFill>
                      <a:ln w="28575">
                        <a:noFill/>
                        <a:miter lim="800000"/>
                        <a:headEnd/>
                        <a:tailEnd/>
                      </a:ln>
                    </p:spPr>
                  </p:pic>
                </p:oleObj>
              </mc:Fallback>
            </mc:AlternateContent>
          </a:graphicData>
        </a:graphic>
      </p:graphicFrame>
      <p:sp>
        <p:nvSpPr>
          <p:cNvPr id="2" name="TextBox 1"/>
          <p:cNvSpPr txBox="1"/>
          <p:nvPr/>
        </p:nvSpPr>
        <p:spPr>
          <a:xfrm>
            <a:off x="4736123" y="3092086"/>
            <a:ext cx="457200" cy="241970"/>
          </a:xfrm>
          <a:prstGeom prst="rect">
            <a:avLst/>
          </a:prstGeom>
          <a:solidFill>
            <a:srgbClr val="FFCC66"/>
          </a:solidFill>
        </p:spPr>
        <p:txBody>
          <a:bodyPr wrap="square" lIns="0" tIns="0" rIns="0" bIns="0" rtlCol="0">
            <a:noAutofit/>
          </a:bodyPr>
          <a:lstStyle/>
          <a:p>
            <a:r>
              <a:rPr lang="en-US" sz="1600" i="1" dirty="0">
                <a:solidFill>
                  <a:schemeClr val="bg1"/>
                </a:solidFill>
                <a:latin typeface="Arial" panose="020B0604020202020204" pitchFamily="34" charset="0"/>
                <a:cs typeface="Arial" panose="020B0604020202020204" pitchFamily="34" charset="0"/>
              </a:rPr>
              <a:t>sore</a:t>
            </a:r>
            <a:endParaRPr lang="en-US" i="1" dirty="0">
              <a:solidFill>
                <a:schemeClr val="bg1"/>
              </a:solidFill>
              <a:latin typeface="Arial" panose="020B0604020202020204" pitchFamily="34" charset="0"/>
              <a:cs typeface="Arial" panose="020B0604020202020204" pitchFamily="34" charset="0"/>
            </a:endParaRPr>
          </a:p>
        </p:txBody>
      </p:sp>
      <p:sp>
        <p:nvSpPr>
          <p:cNvPr id="10" name="TextBox 9"/>
          <p:cNvSpPr txBox="1"/>
          <p:nvPr/>
        </p:nvSpPr>
        <p:spPr>
          <a:xfrm>
            <a:off x="7160958" y="4043974"/>
            <a:ext cx="415636" cy="241970"/>
          </a:xfrm>
          <a:prstGeom prst="rect">
            <a:avLst/>
          </a:prstGeom>
          <a:solidFill>
            <a:srgbClr val="FFCC66"/>
          </a:solidFill>
        </p:spPr>
        <p:txBody>
          <a:bodyPr wrap="square" lIns="0" tIns="0" rIns="0" bIns="0" rtlCol="0">
            <a:noAutofit/>
          </a:bodyPr>
          <a:lstStyle/>
          <a:p>
            <a:r>
              <a:rPr lang="en-US" sz="1600" i="1" dirty="0">
                <a:solidFill>
                  <a:schemeClr val="bg1"/>
                </a:solidFill>
                <a:latin typeface="Arial" panose="020B0604020202020204" pitchFamily="34" charset="0"/>
                <a:cs typeface="Arial" panose="020B0604020202020204" pitchFamily="34" charset="0"/>
              </a:rPr>
              <a:t>sore</a:t>
            </a:r>
            <a:endParaRPr lang="en-US" i="1" dirty="0">
              <a:solidFill>
                <a:schemeClr val="bg1"/>
              </a:solidFill>
              <a:latin typeface="Arial" panose="020B0604020202020204" pitchFamily="34" charset="0"/>
              <a:cs typeface="Arial" panose="020B0604020202020204" pitchFamily="34" charset="0"/>
            </a:endParaRPr>
          </a:p>
        </p:txBody>
      </p:sp>
      <p:sp>
        <p:nvSpPr>
          <p:cNvPr id="11" name="TextBox 10"/>
          <p:cNvSpPr txBox="1"/>
          <p:nvPr/>
        </p:nvSpPr>
        <p:spPr>
          <a:xfrm>
            <a:off x="7135774" y="2964106"/>
            <a:ext cx="415636" cy="230247"/>
          </a:xfrm>
          <a:prstGeom prst="rect">
            <a:avLst/>
          </a:prstGeom>
          <a:solidFill>
            <a:srgbClr val="FFCC66"/>
          </a:solidFill>
        </p:spPr>
        <p:txBody>
          <a:bodyPr wrap="square" lIns="0" tIns="0" rIns="0" bIns="0" rtlCol="0">
            <a:noAutofit/>
          </a:bodyPr>
          <a:lstStyle/>
          <a:p>
            <a:r>
              <a:rPr lang="en-US" sz="1600" i="1" dirty="0">
                <a:solidFill>
                  <a:schemeClr val="bg1"/>
                </a:solidFill>
                <a:latin typeface="Arial" panose="020B0604020202020204" pitchFamily="34" charset="0"/>
                <a:cs typeface="Arial" panose="020B0604020202020204" pitchFamily="34" charset="0"/>
              </a:rPr>
              <a:t>sore</a:t>
            </a:r>
            <a:endParaRPr lang="en-US" i="1" dirty="0">
              <a:solidFill>
                <a:schemeClr val="bg1"/>
              </a:solidFill>
              <a:latin typeface="Arial" panose="020B0604020202020204" pitchFamily="34" charset="0"/>
              <a:cs typeface="Arial" panose="020B0604020202020204" pitchFamily="34" charset="0"/>
            </a:endParaRPr>
          </a:p>
        </p:txBody>
      </p:sp>
      <p:sp>
        <p:nvSpPr>
          <p:cNvPr id="12" name="TextBox 11"/>
          <p:cNvSpPr txBox="1"/>
          <p:nvPr/>
        </p:nvSpPr>
        <p:spPr>
          <a:xfrm>
            <a:off x="7118257" y="4346975"/>
            <a:ext cx="415636" cy="241970"/>
          </a:xfrm>
          <a:prstGeom prst="rect">
            <a:avLst/>
          </a:prstGeom>
          <a:solidFill>
            <a:srgbClr val="FFCC66"/>
          </a:solidFill>
        </p:spPr>
        <p:txBody>
          <a:bodyPr wrap="square" lIns="0" tIns="0" rIns="0" bIns="0" rtlCol="0">
            <a:noAutofit/>
          </a:bodyPr>
          <a:lstStyle/>
          <a:p>
            <a:r>
              <a:rPr lang="en-US" sz="1600" i="1" dirty="0">
                <a:solidFill>
                  <a:schemeClr val="bg1"/>
                </a:solidFill>
                <a:latin typeface="Arial" panose="020B0604020202020204" pitchFamily="34" charset="0"/>
                <a:cs typeface="Arial" panose="020B0604020202020204" pitchFamily="34" charset="0"/>
              </a:rPr>
              <a:t>sore</a:t>
            </a:r>
            <a:endParaRPr lang="en-US" i="1" dirty="0">
              <a:solidFill>
                <a:schemeClr val="bg1"/>
              </a:solidFill>
              <a:latin typeface="Arial" panose="020B0604020202020204" pitchFamily="34" charset="0"/>
              <a:cs typeface="Arial" panose="020B0604020202020204" pitchFamily="34" charset="0"/>
            </a:endParaRPr>
          </a:p>
        </p:txBody>
      </p:sp>
      <p:sp>
        <p:nvSpPr>
          <p:cNvPr id="13" name="TextBox 12"/>
          <p:cNvSpPr txBox="1"/>
          <p:nvPr/>
        </p:nvSpPr>
        <p:spPr>
          <a:xfrm>
            <a:off x="7036761" y="3269947"/>
            <a:ext cx="415636" cy="241970"/>
          </a:xfrm>
          <a:prstGeom prst="rect">
            <a:avLst/>
          </a:prstGeom>
          <a:solidFill>
            <a:srgbClr val="FFCC66"/>
          </a:solidFill>
        </p:spPr>
        <p:txBody>
          <a:bodyPr wrap="square" lIns="0" tIns="0" rIns="0" bIns="0" rtlCol="0">
            <a:noAutofit/>
          </a:bodyPr>
          <a:lstStyle/>
          <a:p>
            <a:r>
              <a:rPr lang="en-US" sz="1600" i="1" dirty="0">
                <a:solidFill>
                  <a:schemeClr val="bg1"/>
                </a:solidFill>
                <a:latin typeface="Arial" panose="020B0604020202020204" pitchFamily="34" charset="0"/>
                <a:cs typeface="Arial" panose="020B0604020202020204" pitchFamily="34" charset="0"/>
              </a:rPr>
              <a:t>sore</a:t>
            </a:r>
            <a:endParaRPr lang="en-US" i="1" dirty="0">
              <a:solidFill>
                <a:schemeClr val="bg1"/>
              </a:solidFill>
              <a:latin typeface="Arial" panose="020B0604020202020204" pitchFamily="34" charset="0"/>
              <a:cs typeface="Arial" panose="020B0604020202020204" pitchFamily="34" charset="0"/>
            </a:endParaRPr>
          </a:p>
        </p:txBody>
      </p:sp>
      <p:sp>
        <p:nvSpPr>
          <p:cNvPr id="14" name="TextBox 13"/>
          <p:cNvSpPr txBox="1"/>
          <p:nvPr/>
        </p:nvSpPr>
        <p:spPr>
          <a:xfrm>
            <a:off x="4756365" y="4188405"/>
            <a:ext cx="415636" cy="241970"/>
          </a:xfrm>
          <a:prstGeom prst="rect">
            <a:avLst/>
          </a:prstGeom>
          <a:solidFill>
            <a:srgbClr val="FFCC66"/>
          </a:solidFill>
        </p:spPr>
        <p:txBody>
          <a:bodyPr wrap="square" lIns="0" tIns="0" rIns="0" bIns="0" rtlCol="0">
            <a:noAutofit/>
          </a:bodyPr>
          <a:lstStyle/>
          <a:p>
            <a:r>
              <a:rPr lang="en-US" sz="1600" i="1" dirty="0">
                <a:solidFill>
                  <a:schemeClr val="bg1"/>
                </a:solidFill>
                <a:latin typeface="Arial" panose="020B0604020202020204" pitchFamily="34" charset="0"/>
                <a:cs typeface="Arial" panose="020B0604020202020204" pitchFamily="34" charset="0"/>
              </a:rPr>
              <a:t>sore</a:t>
            </a:r>
            <a:endParaRPr lang="en-US" i="1" dirty="0">
              <a:solidFill>
                <a:schemeClr val="bg1"/>
              </a:solidFill>
              <a:latin typeface="Arial" panose="020B0604020202020204" pitchFamily="34" charset="0"/>
              <a:cs typeface="Arial" panose="020B0604020202020204" pitchFamily="34" charset="0"/>
            </a:endParaRPr>
          </a:p>
        </p:txBody>
      </p:sp>
      <p:sp>
        <p:nvSpPr>
          <p:cNvPr id="15" name="TextBox 14"/>
          <p:cNvSpPr txBox="1"/>
          <p:nvPr/>
        </p:nvSpPr>
        <p:spPr>
          <a:xfrm>
            <a:off x="7831149" y="6511957"/>
            <a:ext cx="415636" cy="241970"/>
          </a:xfrm>
          <a:prstGeom prst="rect">
            <a:avLst/>
          </a:prstGeom>
          <a:solidFill>
            <a:srgbClr val="FFCC66"/>
          </a:solidFill>
        </p:spPr>
        <p:txBody>
          <a:bodyPr wrap="square" lIns="0" tIns="0" rIns="0" bIns="0" rtlCol="0">
            <a:noAutofit/>
          </a:bodyPr>
          <a:lstStyle/>
          <a:p>
            <a:r>
              <a:rPr lang="en-US" sz="1600" i="1" dirty="0">
                <a:solidFill>
                  <a:schemeClr val="bg1"/>
                </a:solidFill>
                <a:latin typeface="Arial" panose="020B0604020202020204" pitchFamily="34" charset="0"/>
                <a:cs typeface="Arial" panose="020B0604020202020204" pitchFamily="34" charset="0"/>
              </a:rPr>
              <a:t>sore</a:t>
            </a:r>
            <a:endParaRPr lang="en-US" i="1" dirty="0">
              <a:solidFill>
                <a:schemeClr val="bg1"/>
              </a:solidFill>
              <a:latin typeface="Arial" panose="020B0604020202020204" pitchFamily="34" charset="0"/>
              <a:cs typeface="Arial" panose="020B0604020202020204" pitchFamily="34" charset="0"/>
            </a:endParaRPr>
          </a:p>
        </p:txBody>
      </p:sp>
      <p:sp>
        <p:nvSpPr>
          <p:cNvPr id="16" name="TextBox 15"/>
          <p:cNvSpPr txBox="1"/>
          <p:nvPr/>
        </p:nvSpPr>
        <p:spPr>
          <a:xfrm>
            <a:off x="3057287" y="6483809"/>
            <a:ext cx="415636" cy="241970"/>
          </a:xfrm>
          <a:prstGeom prst="rect">
            <a:avLst/>
          </a:prstGeom>
          <a:solidFill>
            <a:srgbClr val="FFCC66"/>
          </a:solidFill>
        </p:spPr>
        <p:txBody>
          <a:bodyPr wrap="square" lIns="0" tIns="0" rIns="0" bIns="0" rtlCol="0">
            <a:noAutofit/>
          </a:bodyPr>
          <a:lstStyle/>
          <a:p>
            <a:r>
              <a:rPr lang="en-US" sz="1600" i="1" dirty="0">
                <a:solidFill>
                  <a:schemeClr val="bg1"/>
                </a:solidFill>
                <a:latin typeface="Arial" panose="020B0604020202020204" pitchFamily="34" charset="0"/>
                <a:cs typeface="Arial" panose="020B0604020202020204" pitchFamily="34" charset="0"/>
              </a:rPr>
              <a:t>sore</a:t>
            </a:r>
            <a:endParaRPr lang="en-US" i="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1954625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FDF30B5-28C8-4F63-A9BB-802956CD52EA}"/>
              </a:ext>
            </a:extLst>
          </p:cNvPr>
          <p:cNvSpPr>
            <a:spLocks noGrp="1"/>
          </p:cNvSpPr>
          <p:nvPr>
            <p:ph type="ctrTitle"/>
          </p:nvPr>
        </p:nvSpPr>
        <p:spPr>
          <a:xfrm>
            <a:off x="1876424" y="1122363"/>
            <a:ext cx="8791575" cy="2133599"/>
          </a:xfrm>
        </p:spPr>
        <p:txBody>
          <a:bodyPr/>
          <a:lstStyle/>
          <a:p>
            <a:r>
              <a:rPr lang="en-US" dirty="0"/>
              <a:t>Probabilistic Reasoning</a:t>
            </a:r>
          </a:p>
        </p:txBody>
      </p:sp>
      <p:sp>
        <p:nvSpPr>
          <p:cNvPr id="5" name="Subtitle 4">
            <a:extLst>
              <a:ext uri="{FF2B5EF4-FFF2-40B4-BE49-F238E27FC236}">
                <a16:creationId xmlns:a16="http://schemas.microsoft.com/office/drawing/2014/main" id="{494668BB-F1F3-4FD7-8F21-6AF96C49429E}"/>
              </a:ext>
            </a:extLst>
          </p:cNvPr>
          <p:cNvSpPr>
            <a:spLocks noGrp="1"/>
          </p:cNvSpPr>
          <p:nvPr>
            <p:ph type="subTitle" idx="1"/>
          </p:nvPr>
        </p:nvSpPr>
        <p:spPr/>
        <p:txBody>
          <a:bodyPr>
            <a:normAutofit/>
          </a:bodyPr>
          <a:lstStyle/>
          <a:p>
            <a:r>
              <a:rPr lang="en-US" sz="3200" b="1" dirty="0"/>
              <a:t>Bayesian Networks</a:t>
            </a:r>
          </a:p>
        </p:txBody>
      </p:sp>
    </p:spTree>
    <p:extLst>
      <p:ext uri="{BB962C8B-B14F-4D97-AF65-F5344CB8AC3E}">
        <p14:creationId xmlns:p14="http://schemas.microsoft.com/office/powerpoint/2010/main" val="257482854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8098" name="Rectangle 2"/>
          <p:cNvSpPr>
            <a:spLocks noGrp="1" noChangeArrowheads="1"/>
          </p:cNvSpPr>
          <p:nvPr>
            <p:ph type="title"/>
          </p:nvPr>
        </p:nvSpPr>
        <p:spPr>
          <a:xfrm>
            <a:off x="1981200" y="279400"/>
            <a:ext cx="8229600" cy="609600"/>
          </a:xfrm>
        </p:spPr>
        <p:txBody>
          <a:bodyPr>
            <a:normAutofit/>
          </a:bodyPr>
          <a:lstStyle/>
          <a:p>
            <a:pPr algn="ctr"/>
            <a:r>
              <a:rPr lang="en-US" dirty="0"/>
              <a:t>Issues with using join distributions</a:t>
            </a:r>
          </a:p>
        </p:txBody>
      </p:sp>
      <p:sp>
        <p:nvSpPr>
          <p:cNvPr id="388099" name="Rectangle 3"/>
          <p:cNvSpPr>
            <a:spLocks noGrp="1" noChangeArrowheads="1"/>
          </p:cNvSpPr>
          <p:nvPr>
            <p:ph sz="quarter" idx="1"/>
          </p:nvPr>
        </p:nvSpPr>
        <p:spPr>
          <a:xfrm>
            <a:off x="852854" y="1189038"/>
            <a:ext cx="10624038" cy="5668962"/>
          </a:xfrm>
        </p:spPr>
        <p:txBody>
          <a:bodyPr>
            <a:normAutofit/>
          </a:bodyPr>
          <a:lstStyle/>
          <a:p>
            <a:pPr marL="0" indent="0">
              <a:lnSpc>
                <a:spcPct val="90000"/>
              </a:lnSpc>
              <a:buClr>
                <a:srgbClr val="0033CC"/>
              </a:buClr>
              <a:buNone/>
            </a:pPr>
            <a:r>
              <a:rPr lang="en-US" dirty="0"/>
              <a:t>If a state is described by n propositions, then a belief state contains 2</a:t>
            </a:r>
            <a:r>
              <a:rPr lang="en-US" baseline="30000" dirty="0"/>
              <a:t>n</a:t>
            </a:r>
            <a:r>
              <a:rPr lang="en-US" dirty="0"/>
              <a:t> states</a:t>
            </a:r>
          </a:p>
          <a:p>
            <a:pPr marL="0" indent="0">
              <a:lnSpc>
                <a:spcPct val="90000"/>
              </a:lnSpc>
              <a:buClr>
                <a:srgbClr val="0033CC"/>
              </a:buClr>
              <a:buNone/>
            </a:pPr>
            <a:r>
              <a:rPr lang="en-US" dirty="0"/>
              <a:t>The joint distribution can be used to update probabilities when new evidence becomes available, but</a:t>
            </a:r>
          </a:p>
          <a:p>
            <a:pPr marL="457200" lvl="1" indent="0">
              <a:lnSpc>
                <a:spcPct val="90000"/>
              </a:lnSpc>
              <a:buNone/>
            </a:pPr>
            <a:r>
              <a:rPr lang="en-US" dirty="0"/>
              <a:t>The joint distribution contains 2</a:t>
            </a:r>
            <a:r>
              <a:rPr lang="en-US" baseline="30000" dirty="0">
                <a:cs typeface="Times New Roman" pitchFamily="18" charset="0"/>
              </a:rPr>
              <a:t>n</a:t>
            </a:r>
            <a:r>
              <a:rPr lang="en-US" dirty="0"/>
              <a:t> entries that may have to be changed</a:t>
            </a:r>
          </a:p>
          <a:p>
            <a:pPr marL="457200" lvl="1" indent="0">
              <a:lnSpc>
                <a:spcPct val="90000"/>
              </a:lnSpc>
              <a:buNone/>
            </a:pPr>
            <a:r>
              <a:rPr lang="en-US" dirty="0"/>
              <a:t>Useful independence assumptions are not made explicit</a:t>
            </a:r>
          </a:p>
          <a:p>
            <a:pPr marL="0" indent="0">
              <a:lnSpc>
                <a:spcPct val="90000"/>
              </a:lnSpc>
              <a:buClr>
                <a:srgbClr val="0033CC"/>
              </a:buClr>
              <a:buNone/>
            </a:pPr>
            <a:r>
              <a:rPr lang="en-US" dirty="0">
                <a:sym typeface="Symbol" pitchFamily="18" charset="2"/>
              </a:rPr>
              <a:t> </a:t>
            </a:r>
            <a:r>
              <a:rPr lang="en-US" dirty="0"/>
              <a:t>Modeling difficulty:  </a:t>
            </a:r>
            <a:r>
              <a:rPr lang="en-US" sz="2600" dirty="0"/>
              <a:t>many numbers must be entered in the first place</a:t>
            </a:r>
            <a:endParaRPr lang="en-US" sz="1100" dirty="0"/>
          </a:p>
          <a:p>
            <a:pPr marL="0" indent="0">
              <a:lnSpc>
                <a:spcPct val="90000"/>
              </a:lnSpc>
              <a:buClr>
                <a:srgbClr val="0033CC"/>
              </a:buClr>
              <a:buNone/>
            </a:pPr>
            <a:r>
              <a:rPr lang="en-US" dirty="0">
                <a:sym typeface="Symbol" pitchFamily="18" charset="2"/>
              </a:rPr>
              <a:t> </a:t>
            </a:r>
            <a:r>
              <a:rPr lang="en-US" dirty="0"/>
              <a:t>Computational issue: </a:t>
            </a:r>
            <a:r>
              <a:rPr lang="en-US" sz="2600" dirty="0"/>
              <a:t>memory size and time</a:t>
            </a:r>
            <a:endParaRPr lang="en-US" sz="900" dirty="0"/>
          </a:p>
          <a:p>
            <a:pPr marL="0" indent="0">
              <a:lnSpc>
                <a:spcPct val="90000"/>
              </a:lnSpc>
              <a:buClr>
                <a:srgbClr val="0033CC"/>
              </a:buClr>
              <a:buNone/>
            </a:pPr>
            <a:r>
              <a:rPr lang="en-US" sz="2600" dirty="0"/>
              <a:t>Solution: Bayesian Networks</a:t>
            </a:r>
          </a:p>
          <a:p>
            <a:pPr marL="457200" lvl="1" indent="0">
              <a:lnSpc>
                <a:spcPct val="90000"/>
              </a:lnSpc>
              <a:buClr>
                <a:srgbClr val="006666"/>
              </a:buClr>
              <a:buNone/>
            </a:pPr>
            <a:r>
              <a:rPr lang="en-US" dirty="0"/>
              <a:t>Facilitate the description of a collection of beliefs by making explicit causality relations and conditional independence among beliefs.</a:t>
            </a:r>
          </a:p>
          <a:p>
            <a:pPr marL="457200" lvl="1" indent="0">
              <a:lnSpc>
                <a:spcPct val="90000"/>
              </a:lnSpc>
              <a:buClr>
                <a:srgbClr val="006666"/>
              </a:buClr>
              <a:buNone/>
            </a:pPr>
            <a:r>
              <a:rPr lang="en-US" dirty="0"/>
              <a:t>Provides a more efficient way (than by using joint distribution tables) to update belief strengths when new evidence is observed.</a:t>
            </a:r>
          </a:p>
        </p:txBody>
      </p:sp>
    </p:spTree>
    <p:extLst>
      <p:ext uri="{BB962C8B-B14F-4D97-AF65-F5344CB8AC3E}">
        <p14:creationId xmlns:p14="http://schemas.microsoft.com/office/powerpoint/2010/main" val="155123747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22" name="Rectangle 2"/>
          <p:cNvSpPr>
            <a:spLocks noGrp="1" noChangeArrowheads="1"/>
          </p:cNvSpPr>
          <p:nvPr>
            <p:ph sz="quarter" idx="1"/>
          </p:nvPr>
        </p:nvSpPr>
        <p:spPr>
          <a:xfrm>
            <a:off x="1981200" y="4013200"/>
            <a:ext cx="8229600" cy="2260600"/>
          </a:xfrm>
        </p:spPr>
        <p:txBody>
          <a:bodyPr>
            <a:normAutofit lnSpcReduction="10000"/>
          </a:bodyPr>
          <a:lstStyle/>
          <a:p>
            <a:pPr marL="0" indent="0">
              <a:lnSpc>
                <a:spcPct val="90000"/>
              </a:lnSpc>
              <a:buClr>
                <a:srgbClr val="0033CC"/>
              </a:buClr>
              <a:buNone/>
            </a:pPr>
            <a:r>
              <a:rPr lang="en-US" dirty="0"/>
              <a:t>Toothache and </a:t>
            </a:r>
            <a:r>
              <a:rPr lang="en-US" dirty="0" err="1"/>
              <a:t>PCatch</a:t>
            </a:r>
            <a:r>
              <a:rPr lang="en-US" dirty="0"/>
              <a:t> are independent given Cavity (or </a:t>
            </a:r>
            <a:r>
              <a:rPr lang="en-US" b="0" dirty="0">
                <a:cs typeface="Times New Roman" pitchFamily="18" charset="0"/>
                <a:sym typeface="Symbol" pitchFamily="18" charset="2"/>
              </a:rPr>
              <a:t></a:t>
            </a:r>
            <a:r>
              <a:rPr lang="en-US" dirty="0"/>
              <a:t>Cavity), but this relation is hidden in the numbers!</a:t>
            </a:r>
            <a:br>
              <a:rPr lang="en-US" dirty="0">
                <a:solidFill>
                  <a:schemeClr val="bg2"/>
                </a:solidFill>
              </a:rPr>
            </a:br>
            <a:endParaRPr lang="en-US" sz="1000" dirty="0">
              <a:solidFill>
                <a:schemeClr val="bg2"/>
              </a:solidFill>
            </a:endParaRPr>
          </a:p>
          <a:p>
            <a:pPr marL="0" indent="0">
              <a:lnSpc>
                <a:spcPct val="90000"/>
              </a:lnSpc>
              <a:buClr>
                <a:srgbClr val="0033CC"/>
              </a:buClr>
              <a:buNone/>
            </a:pPr>
            <a:r>
              <a:rPr lang="en-US" dirty="0">
                <a:solidFill>
                  <a:schemeClr val="tx2"/>
                </a:solidFill>
              </a:rPr>
              <a:t>Bayesian networks </a:t>
            </a:r>
            <a:r>
              <a:rPr lang="en-US" dirty="0"/>
              <a:t>explicitly represent independence among propositions to reduce the number of probabilities defining a belief state</a:t>
            </a:r>
          </a:p>
          <a:p>
            <a:pPr marL="457200" lvl="1" indent="0">
              <a:lnSpc>
                <a:spcPct val="90000"/>
              </a:lnSpc>
              <a:buClr>
                <a:srgbClr val="0033CC"/>
              </a:buClr>
              <a:buNone/>
            </a:pPr>
            <a:r>
              <a:rPr lang="en-US" dirty="0"/>
              <a:t>Also called: Belief Networks, Influence Diagrams</a:t>
            </a:r>
          </a:p>
        </p:txBody>
      </p:sp>
      <p:graphicFrame>
        <p:nvGraphicFramePr>
          <p:cNvPr id="389123" name="Group 3"/>
          <p:cNvGraphicFramePr>
            <a:graphicFrameLocks noGrp="1"/>
          </p:cNvGraphicFramePr>
          <p:nvPr>
            <p:extLst>
              <p:ext uri="{D42A27DB-BD31-4B8C-83A1-F6EECF244321}">
                <p14:modId xmlns:p14="http://schemas.microsoft.com/office/powerpoint/2010/main" val="1423643588"/>
              </p:ext>
            </p:extLst>
          </p:nvPr>
        </p:nvGraphicFramePr>
        <p:xfrm>
          <a:off x="2032000" y="1079500"/>
          <a:ext cx="8305800" cy="2614614"/>
        </p:xfrm>
        <a:graphic>
          <a:graphicData uri="http://schemas.openxmlformats.org/drawingml/2006/table">
            <a:tbl>
              <a:tblPr/>
              <a:tblGrid>
                <a:gridCol w="1660525">
                  <a:extLst>
                    <a:ext uri="{9D8B030D-6E8A-4147-A177-3AD203B41FA5}">
                      <a16:colId xmlns:a16="http://schemas.microsoft.com/office/drawing/2014/main" val="20000"/>
                    </a:ext>
                  </a:extLst>
                </a:gridCol>
                <a:gridCol w="1662113">
                  <a:extLst>
                    <a:ext uri="{9D8B030D-6E8A-4147-A177-3AD203B41FA5}">
                      <a16:colId xmlns:a16="http://schemas.microsoft.com/office/drawing/2014/main" val="20001"/>
                    </a:ext>
                  </a:extLst>
                </a:gridCol>
                <a:gridCol w="1660525">
                  <a:extLst>
                    <a:ext uri="{9D8B030D-6E8A-4147-A177-3AD203B41FA5}">
                      <a16:colId xmlns:a16="http://schemas.microsoft.com/office/drawing/2014/main" val="20002"/>
                    </a:ext>
                  </a:extLst>
                </a:gridCol>
                <a:gridCol w="1662112">
                  <a:extLst>
                    <a:ext uri="{9D8B030D-6E8A-4147-A177-3AD203B41FA5}">
                      <a16:colId xmlns:a16="http://schemas.microsoft.com/office/drawing/2014/main" val="20003"/>
                    </a:ext>
                  </a:extLst>
                </a:gridCol>
                <a:gridCol w="1660525">
                  <a:extLst>
                    <a:ext uri="{9D8B030D-6E8A-4147-A177-3AD203B41FA5}">
                      <a16:colId xmlns:a16="http://schemas.microsoft.com/office/drawing/2014/main" val="20004"/>
                    </a:ext>
                  </a:extLst>
                </a:gridCol>
              </a:tblGrid>
              <a:tr h="665163">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endParaRPr kumimoji="0" lang="en-US" sz="2000" b="1" i="0" u="none" strike="noStrike" cap="none" normalizeH="0" baseline="0" dirty="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50000"/>
                        <a:lumOff val="50000"/>
                      </a:schemeClr>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endParaRPr kumimoji="0" lang="en-US" sz="2000" b="1"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50000"/>
                        <a:lumOff val="50000"/>
                      </a:schemeClr>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endParaRPr kumimoji="0" lang="en-US" sz="2000" b="1"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50000"/>
                        <a:lumOff val="50000"/>
                      </a:schemeClr>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endParaRPr kumimoji="0" lang="en-US" sz="2000" b="1"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50000"/>
                        <a:lumOff val="50000"/>
                      </a:schemeClr>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endParaRPr kumimoji="0" lang="en-US" sz="2000" b="1"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50000"/>
                        <a:lumOff val="50000"/>
                      </a:schemeClr>
                    </a:solidFill>
                  </a:tcPr>
                </a:tc>
                <a:extLst>
                  <a:ext uri="{0D108BD9-81ED-4DB2-BD59-A6C34878D82A}">
                    <a16:rowId xmlns:a16="http://schemas.microsoft.com/office/drawing/2014/main" val="10000"/>
                  </a:ext>
                </a:extLst>
              </a:tr>
              <a:tr h="665163">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endParaRPr kumimoji="0" lang="en-US" sz="2000" b="1" i="0" u="none" strike="noStrike" cap="none" normalizeH="0" baseline="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50000"/>
                        <a:lumOff val="50000"/>
                      </a:schemeClr>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2000" b="1" i="0" u="none" strike="noStrike" cap="none" normalizeH="0" baseline="0" dirty="0" err="1">
                          <a:ln>
                            <a:noFill/>
                          </a:ln>
                          <a:solidFill>
                            <a:schemeClr val="tx1"/>
                          </a:solidFill>
                          <a:effectLst/>
                          <a:latin typeface="Times New Roman" pitchFamily="18" charset="0"/>
                        </a:rPr>
                        <a:t>PCatch</a:t>
                      </a:r>
                      <a:endParaRPr kumimoji="0" lang="en-US" sz="2000" b="1"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50000"/>
                        <a:lumOff val="50000"/>
                      </a:schemeClr>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2000" b="1" i="0" u="none" strike="noStrike" cap="none" normalizeH="0" baseline="0">
                          <a:ln>
                            <a:noFill/>
                          </a:ln>
                          <a:solidFill>
                            <a:schemeClr val="tx1"/>
                          </a:solidFill>
                          <a:effectLst/>
                          <a:latin typeface="Times New Roman" pitchFamily="18" charset="0"/>
                          <a:sym typeface="Symbol" pitchFamily="18" charset="2"/>
                        </a:rPr>
                        <a:t>P</a:t>
                      </a:r>
                      <a:r>
                        <a:rPr kumimoji="0" lang="en-US" sz="2000" b="1" i="0" u="none" strike="noStrike" cap="none" normalizeH="0" baseline="0">
                          <a:ln>
                            <a:noFill/>
                          </a:ln>
                          <a:solidFill>
                            <a:schemeClr val="tx1"/>
                          </a:solidFill>
                          <a:effectLst/>
                          <a:latin typeface="Times New Roman" pitchFamily="18" charset="0"/>
                        </a:rPr>
                        <a:t>Catch</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50000"/>
                        <a:lumOff val="50000"/>
                      </a:schemeClr>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2000" b="1" i="0" u="none" strike="noStrike" cap="none" normalizeH="0" baseline="0">
                          <a:ln>
                            <a:noFill/>
                          </a:ln>
                          <a:solidFill>
                            <a:schemeClr val="tx1"/>
                          </a:solidFill>
                          <a:effectLst/>
                          <a:latin typeface="Times New Roman" pitchFamily="18" charset="0"/>
                        </a:rPr>
                        <a:t>PCatch</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50000"/>
                        <a:lumOff val="50000"/>
                      </a:schemeClr>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2000" b="1" i="0" u="none" strike="noStrike" cap="none" normalizeH="0" baseline="0">
                          <a:ln>
                            <a:noFill/>
                          </a:ln>
                          <a:solidFill>
                            <a:schemeClr val="tx1"/>
                          </a:solidFill>
                          <a:effectLst/>
                          <a:latin typeface="Times New Roman" pitchFamily="18" charset="0"/>
                          <a:sym typeface="Symbol" pitchFamily="18" charset="2"/>
                        </a:rPr>
                        <a:t>P</a:t>
                      </a:r>
                      <a:r>
                        <a:rPr kumimoji="0" lang="en-US" sz="2000" b="1" i="0" u="none" strike="noStrike" cap="none" normalizeH="0" baseline="0">
                          <a:ln>
                            <a:noFill/>
                          </a:ln>
                          <a:solidFill>
                            <a:schemeClr val="tx1"/>
                          </a:solidFill>
                          <a:effectLst/>
                          <a:latin typeface="Times New Roman" pitchFamily="18" charset="0"/>
                        </a:rPr>
                        <a:t>Catch</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50000"/>
                        <a:lumOff val="50000"/>
                      </a:schemeClr>
                    </a:solidFill>
                  </a:tcPr>
                </a:tc>
                <a:extLst>
                  <a:ext uri="{0D108BD9-81ED-4DB2-BD59-A6C34878D82A}">
                    <a16:rowId xmlns:a16="http://schemas.microsoft.com/office/drawing/2014/main" val="10001"/>
                  </a:ext>
                </a:extLst>
              </a:tr>
              <a:tr h="619125">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2000" b="1" i="0" u="none" strike="noStrike" cap="none" normalizeH="0" baseline="0">
                          <a:ln>
                            <a:noFill/>
                          </a:ln>
                          <a:solidFill>
                            <a:schemeClr val="tx1"/>
                          </a:solidFill>
                          <a:effectLst/>
                          <a:latin typeface="Times New Roman" pitchFamily="18" charset="0"/>
                        </a:rPr>
                        <a:t>Cavity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50000"/>
                        <a:lumOff val="50000"/>
                      </a:schemeClr>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2000" b="1" i="0" u="none" strike="noStrike" cap="none" normalizeH="0" baseline="0">
                          <a:ln>
                            <a:noFill/>
                          </a:ln>
                          <a:solidFill>
                            <a:schemeClr val="tx1"/>
                          </a:solidFill>
                          <a:effectLst/>
                          <a:latin typeface="Times New Roman" pitchFamily="18" charset="0"/>
                        </a:rPr>
                        <a:t>0.108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50000"/>
                        <a:lumOff val="50000"/>
                      </a:schemeClr>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2000" b="1" i="0" u="none" strike="noStrike" cap="none" normalizeH="0" baseline="0">
                          <a:ln>
                            <a:noFill/>
                          </a:ln>
                          <a:solidFill>
                            <a:schemeClr val="tx1"/>
                          </a:solidFill>
                          <a:effectLst/>
                          <a:latin typeface="Times New Roman" pitchFamily="18" charset="0"/>
                        </a:rPr>
                        <a:t>0.012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50000"/>
                        <a:lumOff val="50000"/>
                      </a:schemeClr>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2000" b="1" i="0" u="none" strike="noStrike" cap="none" normalizeH="0" baseline="0">
                          <a:ln>
                            <a:noFill/>
                          </a:ln>
                          <a:solidFill>
                            <a:schemeClr val="tx1"/>
                          </a:solidFill>
                          <a:effectLst/>
                          <a:latin typeface="Times New Roman" pitchFamily="18" charset="0"/>
                        </a:rPr>
                        <a:t>0.072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50000"/>
                        <a:lumOff val="50000"/>
                      </a:schemeClr>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2000" b="1" i="0" u="none" strike="noStrike" cap="none" normalizeH="0" baseline="0">
                          <a:ln>
                            <a:noFill/>
                          </a:ln>
                          <a:solidFill>
                            <a:schemeClr val="tx1"/>
                          </a:solidFill>
                          <a:effectLst/>
                          <a:latin typeface="Times New Roman" pitchFamily="18" charset="0"/>
                        </a:rPr>
                        <a:t>0.008</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50000"/>
                        <a:lumOff val="50000"/>
                      </a:schemeClr>
                    </a:solidFill>
                  </a:tcPr>
                </a:tc>
                <a:extLst>
                  <a:ext uri="{0D108BD9-81ED-4DB2-BD59-A6C34878D82A}">
                    <a16:rowId xmlns:a16="http://schemas.microsoft.com/office/drawing/2014/main" val="10002"/>
                  </a:ext>
                </a:extLst>
              </a:tr>
              <a:tr h="665163">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1800" b="0" i="0" u="none" strike="noStrike" cap="none" normalizeH="0" baseline="0">
                          <a:ln>
                            <a:noFill/>
                          </a:ln>
                          <a:solidFill>
                            <a:schemeClr val="tx1"/>
                          </a:solidFill>
                          <a:effectLst/>
                          <a:latin typeface="Times New Roman" pitchFamily="18" charset="0"/>
                          <a:cs typeface="Times New Roman" pitchFamily="18" charset="0"/>
                          <a:sym typeface="Symbol" pitchFamily="18" charset="2"/>
                        </a:rPr>
                        <a:t></a:t>
                      </a:r>
                      <a:r>
                        <a:rPr kumimoji="0" lang="en-US" sz="2000" b="1" i="0" u="none" strike="noStrike" cap="none" normalizeH="0" baseline="0">
                          <a:ln>
                            <a:noFill/>
                          </a:ln>
                          <a:solidFill>
                            <a:schemeClr val="tx1"/>
                          </a:solidFill>
                          <a:effectLst/>
                          <a:latin typeface="Times New Roman" pitchFamily="18" charset="0"/>
                        </a:rPr>
                        <a:t>Cavity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lumMod val="50000"/>
                        <a:lumOff val="50000"/>
                      </a:schemeClr>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2000" b="1" i="0" u="none" strike="noStrike" cap="none" normalizeH="0" baseline="0">
                          <a:ln>
                            <a:noFill/>
                          </a:ln>
                          <a:solidFill>
                            <a:schemeClr val="tx1"/>
                          </a:solidFill>
                          <a:effectLst/>
                          <a:latin typeface="Times New Roman" pitchFamily="18" charset="0"/>
                        </a:rPr>
                        <a:t>0.016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lumMod val="50000"/>
                        <a:lumOff val="50000"/>
                      </a:schemeClr>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2000" b="1" i="0" u="none" strike="noStrike" cap="none" normalizeH="0" baseline="0">
                          <a:ln>
                            <a:noFill/>
                          </a:ln>
                          <a:solidFill>
                            <a:schemeClr val="tx1"/>
                          </a:solidFill>
                          <a:effectLst/>
                          <a:latin typeface="Times New Roman" pitchFamily="18" charset="0"/>
                        </a:rPr>
                        <a:t>0.064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lumMod val="50000"/>
                        <a:lumOff val="50000"/>
                      </a:schemeClr>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2000" b="1" i="0" u="none" strike="noStrike" cap="none" normalizeH="0" baseline="0">
                          <a:ln>
                            <a:noFill/>
                          </a:ln>
                          <a:solidFill>
                            <a:schemeClr val="tx1"/>
                          </a:solidFill>
                          <a:effectLst/>
                          <a:latin typeface="Times New Roman" pitchFamily="18" charset="0"/>
                        </a:rPr>
                        <a:t>0.144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lumMod val="50000"/>
                        <a:lumOff val="50000"/>
                      </a:schemeClr>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2000" b="1" i="0" u="none" strike="noStrike" cap="none" normalizeH="0" baseline="0" dirty="0">
                          <a:ln>
                            <a:noFill/>
                          </a:ln>
                          <a:solidFill>
                            <a:schemeClr val="tx1"/>
                          </a:solidFill>
                          <a:effectLst/>
                          <a:latin typeface="Times New Roman" pitchFamily="18" charset="0"/>
                        </a:rPr>
                        <a:t>0.576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lumMod val="50000"/>
                        <a:lumOff val="50000"/>
                      </a:schemeClr>
                    </a:solidFill>
                  </a:tcPr>
                </a:tc>
                <a:extLst>
                  <a:ext uri="{0D108BD9-81ED-4DB2-BD59-A6C34878D82A}">
                    <a16:rowId xmlns:a16="http://schemas.microsoft.com/office/drawing/2014/main" val="10003"/>
                  </a:ext>
                </a:extLst>
              </a:tr>
            </a:tbl>
          </a:graphicData>
        </a:graphic>
      </p:graphicFrame>
      <p:sp>
        <p:nvSpPr>
          <p:cNvPr id="389155" name="Rectangle 35"/>
          <p:cNvSpPr>
            <a:spLocks noChangeArrowheads="1"/>
          </p:cNvSpPr>
          <p:nvPr/>
        </p:nvSpPr>
        <p:spPr bwMode="auto">
          <a:xfrm>
            <a:off x="3784600" y="1096963"/>
            <a:ext cx="3124200" cy="641350"/>
          </a:xfrm>
          <a:prstGeom prst="rect">
            <a:avLst/>
          </a:prstGeom>
          <a:solidFill>
            <a:schemeClr val="bg1">
              <a:lumMod val="50000"/>
              <a:lumOff val="50000"/>
            </a:schemeClr>
          </a:solidFill>
          <a:ln w="9525">
            <a:noFill/>
            <a:miter lim="800000"/>
            <a:headEnd/>
            <a:tailEnd/>
          </a:ln>
          <a:effectLst/>
        </p:spPr>
        <p:txBody>
          <a:bodyPr wrap="none" anchor="ctr"/>
          <a:lstStyle/>
          <a:p>
            <a:pPr algn="ctr" eaLnBrk="1" hangingPunct="1"/>
            <a:r>
              <a:rPr lang="en-US" sz="2800">
                <a:cs typeface="Arial" charset="0"/>
              </a:rPr>
              <a:t>Toothache</a:t>
            </a:r>
          </a:p>
        </p:txBody>
      </p:sp>
      <p:sp>
        <p:nvSpPr>
          <p:cNvPr id="389156" name="Rectangle 36"/>
          <p:cNvSpPr>
            <a:spLocks noChangeArrowheads="1"/>
          </p:cNvSpPr>
          <p:nvPr/>
        </p:nvSpPr>
        <p:spPr bwMode="auto">
          <a:xfrm>
            <a:off x="7080250" y="1096963"/>
            <a:ext cx="3143250" cy="641350"/>
          </a:xfrm>
          <a:prstGeom prst="rect">
            <a:avLst/>
          </a:prstGeom>
          <a:solidFill>
            <a:schemeClr val="bg1">
              <a:lumMod val="50000"/>
              <a:lumOff val="50000"/>
            </a:schemeClr>
          </a:solidFill>
          <a:ln w="9525">
            <a:noFill/>
            <a:miter lim="800000"/>
            <a:headEnd/>
            <a:tailEnd/>
          </a:ln>
          <a:effectLst/>
        </p:spPr>
        <p:txBody>
          <a:bodyPr wrap="none" anchor="ctr"/>
          <a:lstStyle/>
          <a:p>
            <a:pPr algn="ctr" eaLnBrk="1" hangingPunct="1"/>
            <a:r>
              <a:rPr lang="en-US" sz="2800">
                <a:cs typeface="Arial" charset="0"/>
                <a:sym typeface="Symbol" pitchFamily="18" charset="2"/>
              </a:rPr>
              <a:t></a:t>
            </a:r>
            <a:r>
              <a:rPr lang="en-US" sz="2800">
                <a:cs typeface="Arial" charset="0"/>
              </a:rPr>
              <a:t>Toothache</a:t>
            </a:r>
          </a:p>
        </p:txBody>
      </p:sp>
    </p:spTree>
    <p:extLst>
      <p:ext uri="{BB962C8B-B14F-4D97-AF65-F5344CB8AC3E}">
        <p14:creationId xmlns:p14="http://schemas.microsoft.com/office/powerpoint/2010/main" val="304896098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3458" name="Rectangle 2"/>
          <p:cNvSpPr>
            <a:spLocks noGrp="1" noChangeArrowheads="1"/>
          </p:cNvSpPr>
          <p:nvPr>
            <p:ph type="title"/>
          </p:nvPr>
        </p:nvSpPr>
        <p:spPr>
          <a:xfrm>
            <a:off x="0" y="0"/>
            <a:ext cx="12192000" cy="1478570"/>
          </a:xfrm>
        </p:spPr>
        <p:txBody>
          <a:bodyPr/>
          <a:lstStyle/>
          <a:p>
            <a:pPr algn="ctr"/>
            <a:r>
              <a:rPr lang="en-US" dirty="0"/>
              <a:t>More on Conditional independence</a:t>
            </a:r>
          </a:p>
        </p:txBody>
      </p:sp>
      <p:sp>
        <p:nvSpPr>
          <p:cNvPr id="403459" name="Rectangle 3"/>
          <p:cNvSpPr>
            <a:spLocks noGrp="1" noChangeArrowheads="1"/>
          </p:cNvSpPr>
          <p:nvPr>
            <p:ph sz="quarter" idx="1"/>
          </p:nvPr>
        </p:nvSpPr>
        <p:spPr>
          <a:xfrm>
            <a:off x="1141412" y="1266092"/>
            <a:ext cx="9905999" cy="5287108"/>
          </a:xfrm>
        </p:spPr>
        <p:txBody>
          <a:bodyPr>
            <a:normAutofit/>
          </a:bodyPr>
          <a:lstStyle/>
          <a:p>
            <a:pPr>
              <a:lnSpc>
                <a:spcPct val="80000"/>
              </a:lnSpc>
            </a:pPr>
            <a:endParaRPr lang="en-US" sz="800" dirty="0"/>
          </a:p>
          <a:p>
            <a:pPr>
              <a:lnSpc>
                <a:spcPct val="80000"/>
              </a:lnSpc>
            </a:pPr>
            <a:r>
              <a:rPr lang="en-US" sz="2000" dirty="0"/>
              <a:t>P(Toothache, Cavity, </a:t>
            </a:r>
            <a:r>
              <a:rPr lang="en-US" sz="2000" dirty="0" err="1"/>
              <a:t>PCatch</a:t>
            </a:r>
            <a:r>
              <a:rPr lang="en-US" sz="2000" dirty="0"/>
              <a:t>) has 2</a:t>
            </a:r>
            <a:r>
              <a:rPr lang="en-US" sz="2000" baseline="30000" dirty="0"/>
              <a:t>3</a:t>
            </a:r>
            <a:r>
              <a:rPr lang="en-US" sz="2000" dirty="0"/>
              <a:t> = 8 entries</a:t>
            </a:r>
          </a:p>
          <a:p>
            <a:pPr marL="2095500" lvl="4" indent="-266700">
              <a:lnSpc>
                <a:spcPct val="80000"/>
              </a:lnSpc>
            </a:pPr>
            <a:endParaRPr lang="en-US" sz="900" dirty="0"/>
          </a:p>
          <a:p>
            <a:pPr>
              <a:lnSpc>
                <a:spcPct val="80000"/>
              </a:lnSpc>
            </a:pPr>
            <a:r>
              <a:rPr lang="en-US" sz="2000" dirty="0"/>
              <a:t>If I have a cavity, the probability that the probe catches in it doesn't depend on whether I have a toothache:</a:t>
            </a:r>
          </a:p>
          <a:p>
            <a:pPr lvl="1">
              <a:lnSpc>
                <a:spcPct val="80000"/>
              </a:lnSpc>
              <a:buFont typeface="Marlett" pitchFamily="2" charset="2"/>
              <a:buNone/>
            </a:pPr>
            <a:r>
              <a:rPr lang="en-US" dirty="0">
                <a:solidFill>
                  <a:srgbClr val="FFC000"/>
                </a:solidFill>
              </a:rPr>
              <a:t>(1) </a:t>
            </a:r>
            <a:r>
              <a:rPr lang="en-US" dirty="0"/>
              <a:t>P(</a:t>
            </a:r>
            <a:r>
              <a:rPr lang="en-US" dirty="0" err="1"/>
              <a:t>PCatch</a:t>
            </a:r>
            <a:r>
              <a:rPr lang="en-US" dirty="0"/>
              <a:t> | Toothache, Cavity) = P(</a:t>
            </a:r>
            <a:r>
              <a:rPr lang="en-US" dirty="0" err="1"/>
              <a:t>PCatch</a:t>
            </a:r>
            <a:r>
              <a:rPr lang="en-US" dirty="0"/>
              <a:t> | Cavity)</a:t>
            </a:r>
          </a:p>
          <a:p>
            <a:pPr>
              <a:lnSpc>
                <a:spcPct val="80000"/>
              </a:lnSpc>
            </a:pPr>
            <a:endParaRPr lang="en-US" sz="1000" dirty="0"/>
          </a:p>
          <a:p>
            <a:pPr>
              <a:lnSpc>
                <a:spcPct val="80000"/>
              </a:lnSpc>
            </a:pPr>
            <a:r>
              <a:rPr lang="en-US" sz="1900" dirty="0"/>
              <a:t>The same independence holds if I haven't got a cavity:</a:t>
            </a:r>
          </a:p>
          <a:p>
            <a:pPr lvl="1">
              <a:lnSpc>
                <a:spcPct val="80000"/>
              </a:lnSpc>
              <a:buFont typeface="Marlett" pitchFamily="2" charset="2"/>
              <a:buNone/>
            </a:pPr>
            <a:r>
              <a:rPr lang="en-US" dirty="0">
                <a:solidFill>
                  <a:srgbClr val="FFC000"/>
                </a:solidFill>
              </a:rPr>
              <a:t>(2) </a:t>
            </a:r>
            <a:r>
              <a:rPr lang="en-US" dirty="0"/>
              <a:t>P(</a:t>
            </a:r>
            <a:r>
              <a:rPr lang="en-US" dirty="0" err="1"/>
              <a:t>PCatch</a:t>
            </a:r>
            <a:r>
              <a:rPr lang="en-US" dirty="0"/>
              <a:t> | </a:t>
            </a:r>
            <a:r>
              <a:rPr lang="en-US" dirty="0" err="1"/>
              <a:t>Toothache,</a:t>
            </a:r>
            <a:r>
              <a:rPr lang="en-US" dirty="0" err="1">
                <a:sym typeface="Symbol" pitchFamily="18" charset="2"/>
              </a:rPr>
              <a:t></a:t>
            </a:r>
            <a:r>
              <a:rPr lang="en-US" dirty="0" err="1"/>
              <a:t>Cavity</a:t>
            </a:r>
            <a:r>
              <a:rPr lang="en-US" dirty="0"/>
              <a:t>) = P(</a:t>
            </a:r>
            <a:r>
              <a:rPr lang="en-US" dirty="0" err="1"/>
              <a:t>PCatch</a:t>
            </a:r>
            <a:r>
              <a:rPr lang="en-US" dirty="0"/>
              <a:t> | </a:t>
            </a:r>
            <a:r>
              <a:rPr lang="en-US" dirty="0">
                <a:sym typeface="Symbol" pitchFamily="18" charset="2"/>
              </a:rPr>
              <a:t></a:t>
            </a:r>
            <a:r>
              <a:rPr lang="en-US" dirty="0"/>
              <a:t>Cavity)</a:t>
            </a:r>
          </a:p>
          <a:p>
            <a:pPr lvl="1">
              <a:lnSpc>
                <a:spcPct val="80000"/>
              </a:lnSpc>
              <a:buFont typeface="Marlett" pitchFamily="2" charset="2"/>
              <a:buNone/>
            </a:pPr>
            <a:endParaRPr lang="en-US" sz="1000" dirty="0"/>
          </a:p>
          <a:p>
            <a:pPr>
              <a:lnSpc>
                <a:spcPct val="80000"/>
              </a:lnSpc>
            </a:pPr>
            <a:r>
              <a:rPr lang="en-US" sz="1900" dirty="0"/>
              <a:t>Catch is </a:t>
            </a:r>
            <a:r>
              <a:rPr lang="en-US" sz="1900" dirty="0">
                <a:solidFill>
                  <a:srgbClr val="FFC000"/>
                </a:solidFill>
              </a:rPr>
              <a:t>conditionally independent </a:t>
            </a:r>
            <a:r>
              <a:rPr lang="en-US" sz="1900" dirty="0"/>
              <a:t>of Toothache given Cavity:</a:t>
            </a:r>
          </a:p>
          <a:p>
            <a:pPr lvl="1">
              <a:lnSpc>
                <a:spcPct val="80000"/>
              </a:lnSpc>
              <a:buFont typeface="Marlett" pitchFamily="2" charset="2"/>
              <a:buNone/>
            </a:pPr>
            <a:r>
              <a:rPr lang="en-US" dirty="0"/>
              <a:t>P(</a:t>
            </a:r>
            <a:r>
              <a:rPr lang="en-US" dirty="0" err="1"/>
              <a:t>PCatch</a:t>
            </a:r>
            <a:r>
              <a:rPr lang="en-US" dirty="0"/>
              <a:t> | </a:t>
            </a:r>
            <a:r>
              <a:rPr lang="en-US" dirty="0" err="1"/>
              <a:t>Toothache,Cavity</a:t>
            </a:r>
            <a:r>
              <a:rPr lang="en-US" dirty="0"/>
              <a:t>) = P(Catch | Cavity)</a:t>
            </a:r>
          </a:p>
          <a:p>
            <a:pPr marL="2095500" lvl="4" indent="-266700">
              <a:lnSpc>
                <a:spcPct val="80000"/>
              </a:lnSpc>
              <a:buNone/>
            </a:pPr>
            <a:endParaRPr lang="en-US" sz="1000" dirty="0"/>
          </a:p>
          <a:p>
            <a:pPr>
              <a:lnSpc>
                <a:spcPct val="80000"/>
              </a:lnSpc>
            </a:pPr>
            <a:r>
              <a:rPr lang="en-US" sz="1900" dirty="0"/>
              <a:t>Equivalent statements:</a:t>
            </a:r>
          </a:p>
          <a:p>
            <a:pPr>
              <a:lnSpc>
                <a:spcPct val="80000"/>
              </a:lnSpc>
            </a:pPr>
            <a:endParaRPr lang="en-US" sz="800" dirty="0"/>
          </a:p>
          <a:p>
            <a:pPr lvl="1">
              <a:lnSpc>
                <a:spcPct val="80000"/>
              </a:lnSpc>
              <a:buFont typeface="Marlett" pitchFamily="2" charset="2"/>
              <a:buNone/>
            </a:pPr>
            <a:r>
              <a:rPr lang="en-US" dirty="0"/>
              <a:t>P(Toothache | </a:t>
            </a:r>
            <a:r>
              <a:rPr lang="en-US" dirty="0" err="1"/>
              <a:t>PCatch</a:t>
            </a:r>
            <a:r>
              <a:rPr lang="en-US" dirty="0"/>
              <a:t>, Cavity) = P(Toothache | Cavity)</a:t>
            </a:r>
          </a:p>
          <a:p>
            <a:pPr lvl="1">
              <a:lnSpc>
                <a:spcPct val="80000"/>
              </a:lnSpc>
              <a:buFont typeface="Marlett" pitchFamily="2" charset="2"/>
              <a:buNone/>
            </a:pPr>
            <a:endParaRPr lang="en-US" sz="800" dirty="0"/>
          </a:p>
          <a:p>
            <a:pPr lvl="1">
              <a:lnSpc>
                <a:spcPct val="80000"/>
              </a:lnSpc>
              <a:buFont typeface="Marlett" pitchFamily="2" charset="2"/>
              <a:buNone/>
            </a:pPr>
            <a:r>
              <a:rPr lang="en-US" dirty="0"/>
              <a:t>P(Toothache, </a:t>
            </a:r>
            <a:r>
              <a:rPr lang="en-US" dirty="0" err="1"/>
              <a:t>PCatch</a:t>
            </a:r>
            <a:r>
              <a:rPr lang="en-US" dirty="0"/>
              <a:t> | Cavity) </a:t>
            </a:r>
          </a:p>
          <a:p>
            <a:pPr lvl="1">
              <a:lnSpc>
                <a:spcPct val="80000"/>
              </a:lnSpc>
              <a:buFont typeface="Marlett" pitchFamily="2" charset="2"/>
              <a:buNone/>
            </a:pPr>
            <a:r>
              <a:rPr lang="en-US" dirty="0"/>
              <a:t>			= P(Toothache | Cavity) P(</a:t>
            </a:r>
            <a:r>
              <a:rPr lang="en-US" dirty="0" err="1"/>
              <a:t>PCatch</a:t>
            </a:r>
            <a:r>
              <a:rPr lang="en-US" dirty="0"/>
              <a:t> | Cavity)</a:t>
            </a:r>
          </a:p>
        </p:txBody>
      </p:sp>
    </p:spTree>
    <p:extLst>
      <p:ext uri="{BB962C8B-B14F-4D97-AF65-F5344CB8AC3E}">
        <p14:creationId xmlns:p14="http://schemas.microsoft.com/office/powerpoint/2010/main" val="107255646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0146" name="Rectangle 2"/>
          <p:cNvSpPr>
            <a:spLocks noGrp="1" noChangeArrowheads="1"/>
          </p:cNvSpPr>
          <p:nvPr>
            <p:ph type="title"/>
          </p:nvPr>
        </p:nvSpPr>
        <p:spPr>
          <a:xfrm>
            <a:off x="0" y="0"/>
            <a:ext cx="12192000" cy="1478570"/>
          </a:xfrm>
        </p:spPr>
        <p:txBody>
          <a:bodyPr/>
          <a:lstStyle/>
          <a:p>
            <a:pPr algn="ctr"/>
            <a:r>
              <a:rPr lang="en-US" sz="3200" dirty="0"/>
              <a:t>Bayesian Network</a:t>
            </a:r>
          </a:p>
        </p:txBody>
      </p:sp>
      <p:sp>
        <p:nvSpPr>
          <p:cNvPr id="390147" name="Rectangle 3"/>
          <p:cNvSpPr>
            <a:spLocks noGrp="1" noChangeArrowheads="1"/>
          </p:cNvSpPr>
          <p:nvPr>
            <p:ph sz="quarter" idx="1"/>
          </p:nvPr>
        </p:nvSpPr>
        <p:spPr>
          <a:xfrm>
            <a:off x="1465385" y="1090247"/>
            <a:ext cx="8885115" cy="1848218"/>
          </a:xfrm>
        </p:spPr>
        <p:txBody>
          <a:bodyPr>
            <a:normAutofit/>
          </a:bodyPr>
          <a:lstStyle/>
          <a:p>
            <a:pPr marL="406400" indent="-406400">
              <a:buClr>
                <a:srgbClr val="0033CC"/>
              </a:buClr>
              <a:buFont typeface="Wingdings" pitchFamily="2" charset="2"/>
              <a:buChar char="§"/>
            </a:pPr>
            <a:r>
              <a:rPr lang="en-US" sz="1800" dirty="0"/>
              <a:t>Notice that Cavity is the “cause” of both Toothache and </a:t>
            </a:r>
            <a:r>
              <a:rPr lang="en-US" sz="1800" dirty="0" err="1"/>
              <a:t>PCatch</a:t>
            </a:r>
            <a:r>
              <a:rPr lang="en-US" sz="1800" dirty="0"/>
              <a:t>, and represents the causality links explicitly</a:t>
            </a:r>
          </a:p>
          <a:p>
            <a:pPr marL="406400" indent="-406400">
              <a:buClr>
                <a:srgbClr val="0033CC"/>
              </a:buClr>
              <a:buFont typeface="Wingdings" pitchFamily="2" charset="2"/>
              <a:buChar char="§"/>
            </a:pPr>
            <a:r>
              <a:rPr lang="en-US" sz="1800" dirty="0"/>
              <a:t>Give the prior probability distribution of Cavity</a:t>
            </a:r>
          </a:p>
          <a:p>
            <a:pPr marL="406400" indent="-406400">
              <a:buClr>
                <a:srgbClr val="0033CC"/>
              </a:buClr>
              <a:buFont typeface="Wingdings" pitchFamily="2" charset="2"/>
              <a:buChar char="§"/>
            </a:pPr>
            <a:r>
              <a:rPr lang="en-US" sz="1800" dirty="0"/>
              <a:t>Give the conditional probability tables of Toothache and </a:t>
            </a:r>
            <a:r>
              <a:rPr lang="en-US" sz="1800" dirty="0" err="1"/>
              <a:t>PCatch</a:t>
            </a:r>
            <a:endParaRPr lang="en-US" sz="1800" dirty="0"/>
          </a:p>
        </p:txBody>
      </p:sp>
      <p:sp>
        <p:nvSpPr>
          <p:cNvPr id="390148" name="Oval 4"/>
          <p:cNvSpPr>
            <a:spLocks noChangeArrowheads="1"/>
          </p:cNvSpPr>
          <p:nvPr/>
        </p:nvSpPr>
        <p:spPr bwMode="auto">
          <a:xfrm>
            <a:off x="5537200" y="3467100"/>
            <a:ext cx="1447800" cy="533400"/>
          </a:xfrm>
          <a:prstGeom prst="ellipse">
            <a:avLst/>
          </a:prstGeom>
          <a:solidFill>
            <a:schemeClr val="tx2"/>
          </a:solidFill>
          <a:ln w="9525">
            <a:solidFill>
              <a:schemeClr val="tx1"/>
            </a:solidFill>
            <a:round/>
            <a:headEnd/>
            <a:tailEnd/>
          </a:ln>
          <a:effectLst/>
        </p:spPr>
        <p:txBody>
          <a:bodyPr wrap="none" anchor="ctr"/>
          <a:lstStyle/>
          <a:p>
            <a:pPr algn="ctr" eaLnBrk="1" hangingPunct="1"/>
            <a:r>
              <a:rPr lang="en-US" sz="2000" dirty="0">
                <a:solidFill>
                  <a:schemeClr val="bg1"/>
                </a:solidFill>
                <a:cs typeface="Arial" charset="0"/>
              </a:rPr>
              <a:t>Cavity</a:t>
            </a:r>
          </a:p>
        </p:txBody>
      </p:sp>
      <p:sp>
        <p:nvSpPr>
          <p:cNvPr id="390149" name="Oval 5"/>
          <p:cNvSpPr>
            <a:spLocks noChangeArrowheads="1"/>
          </p:cNvSpPr>
          <p:nvPr/>
        </p:nvSpPr>
        <p:spPr bwMode="auto">
          <a:xfrm>
            <a:off x="3937000" y="5295900"/>
            <a:ext cx="1447800" cy="533400"/>
          </a:xfrm>
          <a:prstGeom prst="ellipse">
            <a:avLst/>
          </a:prstGeom>
          <a:solidFill>
            <a:schemeClr val="tx2"/>
          </a:solidFill>
          <a:ln w="9525">
            <a:solidFill>
              <a:schemeClr val="tx1"/>
            </a:solidFill>
            <a:round/>
            <a:headEnd/>
            <a:tailEnd/>
          </a:ln>
          <a:effectLst/>
        </p:spPr>
        <p:txBody>
          <a:bodyPr wrap="none" anchor="ctr"/>
          <a:lstStyle/>
          <a:p>
            <a:pPr algn="ctr" eaLnBrk="1" hangingPunct="1"/>
            <a:r>
              <a:rPr lang="en-US" sz="2000">
                <a:solidFill>
                  <a:schemeClr val="bg1"/>
                </a:solidFill>
                <a:cs typeface="Arial" charset="0"/>
              </a:rPr>
              <a:t>Toothache</a:t>
            </a:r>
          </a:p>
        </p:txBody>
      </p:sp>
      <p:sp>
        <p:nvSpPr>
          <p:cNvPr id="390150" name="Line 6"/>
          <p:cNvSpPr>
            <a:spLocks noChangeShapeType="1"/>
          </p:cNvSpPr>
          <p:nvPr/>
        </p:nvSpPr>
        <p:spPr bwMode="auto">
          <a:xfrm flipH="1">
            <a:off x="4622800" y="4000500"/>
            <a:ext cx="1676400" cy="1295400"/>
          </a:xfrm>
          <a:prstGeom prst="line">
            <a:avLst/>
          </a:prstGeom>
          <a:noFill/>
          <a:ln w="9525">
            <a:solidFill>
              <a:schemeClr val="tx1"/>
            </a:solidFill>
            <a:round/>
            <a:headEnd/>
            <a:tailEnd type="triangle" w="med" len="med"/>
          </a:ln>
          <a:effectLst/>
        </p:spPr>
        <p:txBody>
          <a:bodyPr/>
          <a:lstStyle/>
          <a:p>
            <a:endParaRPr lang="en-US"/>
          </a:p>
        </p:txBody>
      </p:sp>
      <p:graphicFrame>
        <p:nvGraphicFramePr>
          <p:cNvPr id="390151" name="Group 7"/>
          <p:cNvGraphicFramePr>
            <a:graphicFrameLocks noGrp="1"/>
          </p:cNvGraphicFramePr>
          <p:nvPr/>
        </p:nvGraphicFramePr>
        <p:xfrm>
          <a:off x="7213600" y="3162300"/>
          <a:ext cx="1066800" cy="669926"/>
        </p:xfrm>
        <a:graphic>
          <a:graphicData uri="http://schemas.openxmlformats.org/drawingml/2006/table">
            <a:tbl>
              <a:tblPr/>
              <a:tblGrid>
                <a:gridCol w="1066800">
                  <a:extLst>
                    <a:ext uri="{9D8B030D-6E8A-4147-A177-3AD203B41FA5}">
                      <a16:colId xmlns:a16="http://schemas.microsoft.com/office/drawing/2014/main" val="20000"/>
                    </a:ext>
                  </a:extLst>
                </a:gridCol>
              </a:tblGrid>
              <a:tr h="334963">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1200" b="1" i="0" u="none" strike="noStrike" cap="none" normalizeH="0" baseline="0">
                          <a:ln>
                            <a:noFill/>
                          </a:ln>
                          <a:solidFill>
                            <a:schemeClr val="tx1"/>
                          </a:solidFill>
                          <a:effectLst/>
                          <a:latin typeface="Times New Roman" pitchFamily="18" charset="0"/>
                        </a:rPr>
                        <a:t>P(Cavity)</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34963">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1200" b="1" i="0" u="none" strike="noStrike" cap="none" normalizeH="0" baseline="0">
                          <a:ln>
                            <a:noFill/>
                          </a:ln>
                          <a:solidFill>
                            <a:schemeClr val="tx1"/>
                          </a:solidFill>
                          <a:effectLst/>
                          <a:latin typeface="Times New Roman" pitchFamily="18" charset="0"/>
                        </a:rPr>
                        <a:t>0.2</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graphicFrame>
        <p:nvGraphicFramePr>
          <p:cNvPr id="390159" name="Group 15"/>
          <p:cNvGraphicFramePr>
            <a:graphicFrameLocks noGrp="1"/>
          </p:cNvGraphicFramePr>
          <p:nvPr/>
        </p:nvGraphicFramePr>
        <p:xfrm>
          <a:off x="2032000" y="4152900"/>
          <a:ext cx="2590800" cy="1009650"/>
        </p:xfrm>
        <a:graphic>
          <a:graphicData uri="http://schemas.openxmlformats.org/drawingml/2006/table">
            <a:tbl>
              <a:tblPr/>
              <a:tblGrid>
                <a:gridCol w="914400">
                  <a:extLst>
                    <a:ext uri="{9D8B030D-6E8A-4147-A177-3AD203B41FA5}">
                      <a16:colId xmlns:a16="http://schemas.microsoft.com/office/drawing/2014/main" val="20000"/>
                    </a:ext>
                  </a:extLst>
                </a:gridCol>
                <a:gridCol w="1676400">
                  <a:extLst>
                    <a:ext uri="{9D8B030D-6E8A-4147-A177-3AD203B41FA5}">
                      <a16:colId xmlns:a16="http://schemas.microsoft.com/office/drawing/2014/main" val="20001"/>
                    </a:ext>
                  </a:extLst>
                </a:gridCol>
              </a:tblGrid>
              <a:tr h="381000">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endParaRPr kumimoji="0" lang="en-US" sz="1200" b="1" i="0" u="none" strike="noStrike" cap="none" normalizeH="0" baseline="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1200" b="1" i="0" u="none" strike="noStrike" cap="none" normalizeH="0" baseline="0">
                          <a:ln>
                            <a:noFill/>
                          </a:ln>
                          <a:solidFill>
                            <a:schemeClr val="tx1"/>
                          </a:solidFill>
                          <a:effectLst/>
                          <a:latin typeface="Times New Roman" pitchFamily="18" charset="0"/>
                        </a:rPr>
                        <a:t>P(Toothache|c)</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28650">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1200" b="1" i="0" u="none" strike="noStrike" cap="none" normalizeH="0" baseline="0">
                          <a:ln>
                            <a:noFill/>
                          </a:ln>
                          <a:solidFill>
                            <a:schemeClr val="tx1"/>
                          </a:solidFill>
                          <a:effectLst/>
                          <a:latin typeface="Times New Roman" pitchFamily="18" charset="0"/>
                        </a:rPr>
                        <a:t>Cavity</a:t>
                      </a:r>
                    </a:p>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1200" b="1" i="0" u="none" strike="noStrike" cap="none" normalizeH="0" baseline="0">
                          <a:ln>
                            <a:noFill/>
                          </a:ln>
                          <a:solidFill>
                            <a:schemeClr val="tx1"/>
                          </a:solidFill>
                          <a:effectLst/>
                          <a:latin typeface="Times New Roman" pitchFamily="18" charset="0"/>
                          <a:sym typeface="Symbol" pitchFamily="18" charset="2"/>
                        </a:rPr>
                        <a:t></a:t>
                      </a:r>
                      <a:r>
                        <a:rPr kumimoji="0" lang="en-US" sz="1200" b="1" i="0" u="none" strike="noStrike" cap="none" normalizeH="0" baseline="0">
                          <a:ln>
                            <a:noFill/>
                          </a:ln>
                          <a:solidFill>
                            <a:schemeClr val="tx1"/>
                          </a:solidFill>
                          <a:effectLst/>
                          <a:latin typeface="Times New Roman" pitchFamily="18" charset="0"/>
                        </a:rPr>
                        <a:t>Cavity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1200" b="1" i="0" u="none" strike="noStrike" cap="none" normalizeH="0" baseline="0">
                          <a:ln>
                            <a:noFill/>
                          </a:ln>
                          <a:solidFill>
                            <a:schemeClr val="tx1"/>
                          </a:solidFill>
                          <a:effectLst/>
                          <a:latin typeface="Times New Roman" pitchFamily="18" charset="0"/>
                        </a:rPr>
                        <a:t>0.6</a:t>
                      </a:r>
                    </a:p>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1200" b="1" i="0" u="none" strike="noStrike" cap="none" normalizeH="0" baseline="0">
                          <a:ln>
                            <a:noFill/>
                          </a:ln>
                          <a:solidFill>
                            <a:schemeClr val="tx1"/>
                          </a:solidFill>
                          <a:effectLst/>
                          <a:latin typeface="Times New Roman" pitchFamily="18" charset="0"/>
                        </a:rPr>
                        <a:t>0.1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390170" name="Oval 26"/>
          <p:cNvSpPr>
            <a:spLocks noChangeArrowheads="1"/>
          </p:cNvSpPr>
          <p:nvPr/>
        </p:nvSpPr>
        <p:spPr bwMode="auto">
          <a:xfrm>
            <a:off x="7289800" y="5295900"/>
            <a:ext cx="1447800" cy="533400"/>
          </a:xfrm>
          <a:prstGeom prst="ellipse">
            <a:avLst/>
          </a:prstGeom>
          <a:solidFill>
            <a:schemeClr val="tx2"/>
          </a:solidFill>
          <a:ln w="9525">
            <a:solidFill>
              <a:schemeClr val="tx1"/>
            </a:solidFill>
            <a:round/>
            <a:headEnd/>
            <a:tailEnd/>
          </a:ln>
          <a:effectLst/>
        </p:spPr>
        <p:txBody>
          <a:bodyPr wrap="none" anchor="ctr"/>
          <a:lstStyle/>
          <a:p>
            <a:pPr algn="ctr" eaLnBrk="1" hangingPunct="1"/>
            <a:r>
              <a:rPr lang="en-US" sz="2000">
                <a:solidFill>
                  <a:schemeClr val="bg1"/>
                </a:solidFill>
                <a:cs typeface="Arial" charset="0"/>
              </a:rPr>
              <a:t>PCatch</a:t>
            </a:r>
          </a:p>
        </p:txBody>
      </p:sp>
      <p:sp>
        <p:nvSpPr>
          <p:cNvPr id="390171" name="Line 27"/>
          <p:cNvSpPr>
            <a:spLocks noChangeShapeType="1"/>
          </p:cNvSpPr>
          <p:nvPr/>
        </p:nvSpPr>
        <p:spPr bwMode="auto">
          <a:xfrm>
            <a:off x="6299200" y="4000500"/>
            <a:ext cx="1676400" cy="1295400"/>
          </a:xfrm>
          <a:prstGeom prst="line">
            <a:avLst/>
          </a:prstGeom>
          <a:noFill/>
          <a:ln w="9525">
            <a:solidFill>
              <a:schemeClr val="tx1"/>
            </a:solidFill>
            <a:round/>
            <a:headEnd/>
            <a:tailEnd type="triangle" w="med" len="med"/>
          </a:ln>
          <a:effectLst/>
        </p:spPr>
        <p:txBody>
          <a:bodyPr/>
          <a:lstStyle/>
          <a:p>
            <a:endParaRPr lang="en-US"/>
          </a:p>
        </p:txBody>
      </p:sp>
      <p:graphicFrame>
        <p:nvGraphicFramePr>
          <p:cNvPr id="390184" name="Group 40"/>
          <p:cNvGraphicFramePr>
            <a:graphicFrameLocks noGrp="1"/>
          </p:cNvGraphicFramePr>
          <p:nvPr/>
        </p:nvGraphicFramePr>
        <p:xfrm>
          <a:off x="8051800" y="4152900"/>
          <a:ext cx="2286000" cy="952500"/>
        </p:xfrm>
        <a:graphic>
          <a:graphicData uri="http://schemas.openxmlformats.org/drawingml/2006/table">
            <a:tbl>
              <a:tblPr/>
              <a:tblGrid>
                <a:gridCol w="914400">
                  <a:extLst>
                    <a:ext uri="{9D8B030D-6E8A-4147-A177-3AD203B41FA5}">
                      <a16:colId xmlns:a16="http://schemas.microsoft.com/office/drawing/2014/main" val="20000"/>
                    </a:ext>
                  </a:extLst>
                </a:gridCol>
                <a:gridCol w="1371600">
                  <a:extLst>
                    <a:ext uri="{9D8B030D-6E8A-4147-A177-3AD203B41FA5}">
                      <a16:colId xmlns:a16="http://schemas.microsoft.com/office/drawing/2014/main" val="20001"/>
                    </a:ext>
                  </a:extLst>
                </a:gridCol>
              </a:tblGrid>
              <a:tr h="381000">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endParaRPr kumimoji="0" lang="en-US" sz="1200" b="1" i="0" u="none" strike="noStrike" cap="none" normalizeH="0" baseline="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1200" b="1" i="0" u="none" strike="noStrike" cap="none" normalizeH="0" baseline="0">
                          <a:ln>
                            <a:noFill/>
                          </a:ln>
                          <a:solidFill>
                            <a:schemeClr val="tx1"/>
                          </a:solidFill>
                          <a:effectLst/>
                          <a:latin typeface="Times New Roman" pitchFamily="18" charset="0"/>
                        </a:rPr>
                        <a:t>P(PCatch|c)</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71500">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1200" b="1" i="0" u="none" strike="noStrike" cap="none" normalizeH="0" baseline="0">
                          <a:ln>
                            <a:noFill/>
                          </a:ln>
                          <a:solidFill>
                            <a:schemeClr val="tx1"/>
                          </a:solidFill>
                          <a:effectLst/>
                          <a:latin typeface="Times New Roman" pitchFamily="18" charset="0"/>
                        </a:rPr>
                        <a:t>Cavity</a:t>
                      </a:r>
                    </a:p>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1200" b="1" i="0" u="none" strike="noStrike" cap="none" normalizeH="0" baseline="0">
                          <a:ln>
                            <a:noFill/>
                          </a:ln>
                          <a:solidFill>
                            <a:schemeClr val="tx1"/>
                          </a:solidFill>
                          <a:effectLst/>
                          <a:latin typeface="Times New Roman" pitchFamily="18" charset="0"/>
                          <a:sym typeface="Symbol" pitchFamily="18" charset="2"/>
                        </a:rPr>
                        <a:t></a:t>
                      </a:r>
                      <a:r>
                        <a:rPr kumimoji="0" lang="en-US" sz="1200" b="1" i="0" u="none" strike="noStrike" cap="none" normalizeH="0" baseline="0">
                          <a:ln>
                            <a:noFill/>
                          </a:ln>
                          <a:solidFill>
                            <a:schemeClr val="tx1"/>
                          </a:solidFill>
                          <a:effectLst/>
                          <a:latin typeface="Times New Roman" pitchFamily="18" charset="0"/>
                        </a:rPr>
                        <a:t>Cavity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1200" b="1" i="0" u="none" strike="noStrike" cap="none" normalizeH="0" baseline="0">
                          <a:ln>
                            <a:noFill/>
                          </a:ln>
                          <a:solidFill>
                            <a:schemeClr val="tx1"/>
                          </a:solidFill>
                          <a:effectLst/>
                          <a:latin typeface="Times New Roman" pitchFamily="18" charset="0"/>
                        </a:rPr>
                        <a:t>0.9</a:t>
                      </a:r>
                      <a:br>
                        <a:rPr kumimoji="0" lang="en-US" sz="1200" b="1" i="0" u="none" strike="noStrike" cap="none" normalizeH="0" baseline="0">
                          <a:ln>
                            <a:noFill/>
                          </a:ln>
                          <a:solidFill>
                            <a:schemeClr val="tx1"/>
                          </a:solidFill>
                          <a:effectLst/>
                          <a:latin typeface="Times New Roman" pitchFamily="18" charset="0"/>
                        </a:rPr>
                      </a:br>
                      <a:r>
                        <a:rPr kumimoji="0" lang="en-US" sz="1200" b="1" i="0" u="none" strike="noStrike" cap="none" normalizeH="0" baseline="0">
                          <a:ln>
                            <a:noFill/>
                          </a:ln>
                          <a:solidFill>
                            <a:schemeClr val="tx1"/>
                          </a:solidFill>
                          <a:effectLst/>
                          <a:latin typeface="Times New Roman" pitchFamily="18" charset="0"/>
                        </a:rPr>
                        <a:t>0.02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390183" name="Text Box 39"/>
          <p:cNvSpPr txBox="1">
            <a:spLocks noChangeArrowheads="1"/>
          </p:cNvSpPr>
          <p:nvPr/>
        </p:nvSpPr>
        <p:spPr bwMode="auto">
          <a:xfrm>
            <a:off x="5092701" y="6016625"/>
            <a:ext cx="2755113" cy="369332"/>
          </a:xfrm>
          <a:prstGeom prst="rect">
            <a:avLst/>
          </a:prstGeom>
          <a:noFill/>
          <a:ln w="9525">
            <a:noFill/>
            <a:miter lim="800000"/>
            <a:headEnd/>
            <a:tailEnd/>
          </a:ln>
          <a:effectLst/>
        </p:spPr>
        <p:txBody>
          <a:bodyPr wrap="none">
            <a:spAutoFit/>
          </a:bodyPr>
          <a:lstStyle/>
          <a:p>
            <a:pPr eaLnBrk="1" hangingPunct="1"/>
            <a:r>
              <a:rPr lang="en-US">
                <a:cs typeface="Arial" charset="0"/>
              </a:rPr>
              <a:t>5 probabilities, instead of 8</a:t>
            </a:r>
          </a:p>
        </p:txBody>
      </p:sp>
    </p:spTree>
    <p:extLst>
      <p:ext uri="{BB962C8B-B14F-4D97-AF65-F5344CB8AC3E}">
        <p14:creationId xmlns:p14="http://schemas.microsoft.com/office/powerpoint/2010/main" val="17563559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499"/>
                                          </p:stCondLst>
                                        </p:cTn>
                                        <p:tgtEl>
                                          <p:spTgt spid="39018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9018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0183"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674" name="Rectangle 2"/>
          <p:cNvSpPr>
            <a:spLocks noGrp="1" noChangeArrowheads="1"/>
          </p:cNvSpPr>
          <p:nvPr>
            <p:ph type="title"/>
          </p:nvPr>
        </p:nvSpPr>
        <p:spPr>
          <a:xfrm>
            <a:off x="0" y="190500"/>
            <a:ext cx="12192000" cy="609600"/>
          </a:xfrm>
        </p:spPr>
        <p:txBody>
          <a:bodyPr>
            <a:normAutofit/>
          </a:bodyPr>
          <a:lstStyle/>
          <a:p>
            <a:pPr algn="ctr"/>
            <a:r>
              <a:rPr lang="en-US" dirty="0"/>
              <a:t>Non-Monotonic Reasoning</a:t>
            </a:r>
          </a:p>
        </p:txBody>
      </p:sp>
      <p:sp>
        <p:nvSpPr>
          <p:cNvPr id="284675" name="Rectangle 3"/>
          <p:cNvSpPr>
            <a:spLocks noGrp="1" noChangeArrowheads="1"/>
          </p:cNvSpPr>
          <p:nvPr>
            <p:ph sz="quarter" idx="1"/>
          </p:nvPr>
        </p:nvSpPr>
        <p:spPr>
          <a:xfrm>
            <a:off x="1063689" y="800100"/>
            <a:ext cx="10161037" cy="5871288"/>
          </a:xfrm>
        </p:spPr>
        <p:txBody>
          <a:bodyPr>
            <a:normAutofit fontScale="85000" lnSpcReduction="10000"/>
          </a:bodyPr>
          <a:lstStyle/>
          <a:p>
            <a:r>
              <a:rPr lang="en-US" dirty="0"/>
              <a:t>Why is it called non-monotonic? </a:t>
            </a:r>
          </a:p>
          <a:p>
            <a:pPr lvl="1"/>
            <a:r>
              <a:rPr lang="en-US" dirty="0"/>
              <a:t>Assumptions can be overturned by new information.  Normally, if you have some set of beliefs </a:t>
            </a:r>
            <a:r>
              <a:rPr lang="en-US" i="1" dirty="0"/>
              <a:t>S</a:t>
            </a:r>
            <a:r>
              <a:rPr lang="en-US" dirty="0"/>
              <a:t> and </a:t>
            </a:r>
            <a:r>
              <a:rPr lang="en-US" i="1" dirty="0"/>
              <a:t>S</a:t>
            </a:r>
            <a:r>
              <a:rPr lang="en-US" dirty="0"/>
              <a:t> |= </a:t>
            </a:r>
            <a:r>
              <a:rPr lang="en-US" i="1" dirty="0"/>
              <a:t>p</a:t>
            </a:r>
            <a:r>
              <a:rPr lang="en-US" dirty="0"/>
              <a:t>,  then given a larger set </a:t>
            </a:r>
            <a:r>
              <a:rPr lang="en-US" i="1" dirty="0"/>
              <a:t>T </a:t>
            </a:r>
            <a:r>
              <a:rPr lang="en-US" dirty="0"/>
              <a:t>with S </a:t>
            </a:r>
            <a:r>
              <a:rPr lang="en-US" b="1" dirty="0">
                <a:latin typeface="Symbol" pitchFamily="18" charset="2"/>
              </a:rPr>
              <a:t>Í</a:t>
            </a:r>
            <a:r>
              <a:rPr lang="en-US" dirty="0"/>
              <a:t> T, you will still have T |= p. The set of conclusions grows monotonically with the premises. </a:t>
            </a:r>
          </a:p>
          <a:p>
            <a:pPr lvl="1"/>
            <a:r>
              <a:rPr lang="en-US" dirty="0"/>
              <a:t>In non-monotonic reasoning, we may have to retract some previous conclusions, e.g.,  the conclusion that </a:t>
            </a:r>
            <a:r>
              <a:rPr lang="en-US" dirty="0" err="1"/>
              <a:t>Tweety</a:t>
            </a:r>
            <a:r>
              <a:rPr lang="en-US" dirty="0"/>
              <a:t> can fly if you learn he is an ostrich. </a:t>
            </a:r>
          </a:p>
          <a:p>
            <a:r>
              <a:rPr lang="en-US" dirty="0"/>
              <a:t>How do you decide what to believe?</a:t>
            </a:r>
          </a:p>
          <a:p>
            <a:pPr lvl="1"/>
            <a:r>
              <a:rPr lang="en-US" dirty="0"/>
              <a:t>Basic idea is that you have some group of assumptions, and want to believe as many of them as possible. </a:t>
            </a:r>
          </a:p>
          <a:p>
            <a:pPr lvl="1"/>
            <a:r>
              <a:rPr lang="en-US" dirty="0"/>
              <a:t>Start with a set </a:t>
            </a:r>
            <a:r>
              <a:rPr lang="en-US" i="1" dirty="0"/>
              <a:t>T</a:t>
            </a:r>
            <a:r>
              <a:rPr lang="en-US" dirty="0"/>
              <a:t> (base theory; things you believe for sure), and a set </a:t>
            </a:r>
            <a:r>
              <a:rPr lang="en-US" i="1" dirty="0"/>
              <a:t>A</a:t>
            </a:r>
            <a:r>
              <a:rPr lang="en-US" dirty="0"/>
              <a:t> of assumptions. An </a:t>
            </a:r>
            <a:r>
              <a:rPr lang="en-US" b="1" i="1" dirty="0">
                <a:solidFill>
                  <a:schemeClr val="tx2">
                    <a:lumMod val="60000"/>
                    <a:lumOff val="40000"/>
                  </a:schemeClr>
                </a:solidFill>
              </a:rPr>
              <a:t>extension</a:t>
            </a:r>
            <a:r>
              <a:rPr lang="en-US" dirty="0">
                <a:solidFill>
                  <a:schemeClr val="tx2">
                    <a:lumMod val="60000"/>
                    <a:lumOff val="40000"/>
                  </a:schemeClr>
                </a:solidFill>
              </a:rPr>
              <a:t> </a:t>
            </a:r>
            <a:r>
              <a:rPr lang="en-US" dirty="0"/>
              <a:t>is a maximal subset of </a:t>
            </a:r>
            <a:r>
              <a:rPr lang="en-US" i="1" dirty="0"/>
              <a:t>A</a:t>
            </a:r>
            <a:r>
              <a:rPr lang="en-US" dirty="0"/>
              <a:t> that is consistent with </a:t>
            </a:r>
            <a:r>
              <a:rPr lang="en-US" i="1" dirty="0"/>
              <a:t>T</a:t>
            </a:r>
            <a:r>
              <a:rPr lang="en-US" dirty="0"/>
              <a:t> </a:t>
            </a:r>
          </a:p>
          <a:p>
            <a:pPr lvl="1"/>
            <a:r>
              <a:rPr lang="en-US" dirty="0"/>
              <a:t>Intuitively, extensions represent possible ways things could be, given </a:t>
            </a:r>
            <a:r>
              <a:rPr lang="en-US" i="1" dirty="0"/>
              <a:t>T</a:t>
            </a:r>
            <a:endParaRPr lang="en-US" dirty="0"/>
          </a:p>
          <a:p>
            <a:r>
              <a:rPr lang="en-US" dirty="0"/>
              <a:t>Example: Diagnosis Problems</a:t>
            </a:r>
          </a:p>
          <a:p>
            <a:pPr lvl="1"/>
            <a:r>
              <a:rPr lang="en-US" dirty="0"/>
              <a:t>Given: a complete description of a device</a:t>
            </a:r>
          </a:p>
          <a:p>
            <a:pPr lvl="1"/>
            <a:r>
              <a:rPr lang="en-US" dirty="0"/>
              <a:t>Assumptions: all components are in working order</a:t>
            </a:r>
          </a:p>
          <a:p>
            <a:pPr lvl="1"/>
            <a:r>
              <a:rPr lang="en-US" dirty="0"/>
              <a:t>Now, if failure occurs, we must retract some of the assumptions; extensions that no longer hold, tell us something about which components failed and why</a:t>
            </a:r>
          </a:p>
        </p:txBody>
      </p:sp>
    </p:spTree>
    <p:extLst>
      <p:ext uri="{BB962C8B-B14F-4D97-AF65-F5344CB8AC3E}">
        <p14:creationId xmlns:p14="http://schemas.microsoft.com/office/powerpoint/2010/main" val="415367024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6530" name="Rectangle 2"/>
          <p:cNvSpPr>
            <a:spLocks noGrp="1" noChangeArrowheads="1"/>
          </p:cNvSpPr>
          <p:nvPr>
            <p:ph type="title"/>
          </p:nvPr>
        </p:nvSpPr>
        <p:spPr>
          <a:xfrm>
            <a:off x="0" y="0"/>
            <a:ext cx="12192000" cy="1478570"/>
          </a:xfrm>
        </p:spPr>
        <p:txBody>
          <a:bodyPr/>
          <a:lstStyle/>
          <a:p>
            <a:pPr algn="ctr"/>
            <a:r>
              <a:rPr lang="en-US" dirty="0"/>
              <a:t>A More Complex BN</a:t>
            </a:r>
          </a:p>
        </p:txBody>
      </p:sp>
      <p:sp>
        <p:nvSpPr>
          <p:cNvPr id="406531" name="Rectangle 3"/>
          <p:cNvSpPr>
            <a:spLocks noGrp="1" noChangeArrowheads="1"/>
          </p:cNvSpPr>
          <p:nvPr>
            <p:ph sz="quarter" idx="1"/>
          </p:nvPr>
        </p:nvSpPr>
        <p:spPr>
          <a:xfrm>
            <a:off x="1688123" y="1230923"/>
            <a:ext cx="9061939" cy="5334977"/>
          </a:xfrm>
        </p:spPr>
        <p:txBody>
          <a:bodyPr>
            <a:normAutofit lnSpcReduction="10000"/>
          </a:bodyPr>
          <a:lstStyle/>
          <a:p>
            <a:r>
              <a:rPr lang="en-US" dirty="0"/>
              <a:t>I'm at work, neighbor John calls to say my alarm is ringing, but neighbor Mary doesn't call. Sometimes it's set off by minor earthquakes. Is there a burglar?</a:t>
            </a:r>
          </a:p>
          <a:p>
            <a:endParaRPr lang="en-US" sz="1200" dirty="0"/>
          </a:p>
          <a:p>
            <a:r>
              <a:rPr lang="en-US" dirty="0"/>
              <a:t>Variables: </a:t>
            </a:r>
          </a:p>
          <a:p>
            <a:pPr lvl="1"/>
            <a:r>
              <a:rPr lang="en-US" i="1" dirty="0"/>
              <a:t>Burglary</a:t>
            </a:r>
            <a:r>
              <a:rPr lang="en-US" dirty="0"/>
              <a:t>, </a:t>
            </a:r>
            <a:r>
              <a:rPr lang="en-US" i="1" dirty="0"/>
              <a:t>Earthquake</a:t>
            </a:r>
            <a:r>
              <a:rPr lang="en-US" dirty="0"/>
              <a:t>, </a:t>
            </a:r>
            <a:r>
              <a:rPr lang="en-US" i="1" dirty="0"/>
              <a:t>Alarm</a:t>
            </a:r>
            <a:r>
              <a:rPr lang="en-US" dirty="0"/>
              <a:t>, </a:t>
            </a:r>
            <a:r>
              <a:rPr lang="en-US" i="1" dirty="0" err="1"/>
              <a:t>JohnCalls</a:t>
            </a:r>
            <a:r>
              <a:rPr lang="en-US" dirty="0"/>
              <a:t>, </a:t>
            </a:r>
            <a:r>
              <a:rPr lang="en-US" i="1" dirty="0" err="1"/>
              <a:t>MaryCalls</a:t>
            </a:r>
            <a:endParaRPr lang="en-US" dirty="0"/>
          </a:p>
          <a:p>
            <a:endParaRPr lang="en-US" sz="1200" dirty="0"/>
          </a:p>
          <a:p>
            <a:r>
              <a:rPr lang="en-US" dirty="0"/>
              <a:t>Network topology reflects "causal" knowledge:</a:t>
            </a:r>
          </a:p>
          <a:p>
            <a:pPr lvl="1"/>
            <a:r>
              <a:rPr lang="en-US" sz="2400" dirty="0"/>
              <a:t>A burglar can set the alarm off</a:t>
            </a:r>
          </a:p>
          <a:p>
            <a:pPr lvl="1"/>
            <a:r>
              <a:rPr lang="en-US" sz="2400" dirty="0"/>
              <a:t>An earthquake can set the alarm off</a:t>
            </a:r>
          </a:p>
          <a:p>
            <a:pPr lvl="1"/>
            <a:r>
              <a:rPr lang="en-US" sz="2400" dirty="0"/>
              <a:t>The alarm can cause Mary to call</a:t>
            </a:r>
          </a:p>
          <a:p>
            <a:pPr lvl="1"/>
            <a:r>
              <a:rPr lang="en-US" sz="2400" dirty="0"/>
              <a:t>The alarm can cause John to call</a:t>
            </a:r>
          </a:p>
        </p:txBody>
      </p:sp>
    </p:spTree>
    <p:extLst>
      <p:ext uri="{BB962C8B-B14F-4D97-AF65-F5344CB8AC3E}">
        <p14:creationId xmlns:p14="http://schemas.microsoft.com/office/powerpoint/2010/main" val="141092631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1170" name="Rectangle 2"/>
          <p:cNvSpPr>
            <a:spLocks noGrp="1" noChangeArrowheads="1"/>
          </p:cNvSpPr>
          <p:nvPr>
            <p:ph type="title"/>
          </p:nvPr>
        </p:nvSpPr>
        <p:spPr>
          <a:xfrm>
            <a:off x="0" y="-18070"/>
            <a:ext cx="12192000" cy="1478570"/>
          </a:xfrm>
        </p:spPr>
        <p:txBody>
          <a:bodyPr/>
          <a:lstStyle/>
          <a:p>
            <a:pPr algn="ctr"/>
            <a:r>
              <a:rPr lang="en-US" sz="3200" dirty="0"/>
              <a:t>A More Complex BN</a:t>
            </a:r>
          </a:p>
        </p:txBody>
      </p:sp>
      <p:grpSp>
        <p:nvGrpSpPr>
          <p:cNvPr id="391171" name="Group 3"/>
          <p:cNvGrpSpPr>
            <a:grpSpLocks/>
          </p:cNvGrpSpPr>
          <p:nvPr/>
        </p:nvGrpSpPr>
        <p:grpSpPr bwMode="auto">
          <a:xfrm>
            <a:off x="3022600" y="1765300"/>
            <a:ext cx="5562600" cy="3733800"/>
            <a:chOff x="960" y="1344"/>
            <a:chExt cx="3504" cy="2352"/>
          </a:xfrm>
        </p:grpSpPr>
        <p:sp>
          <p:nvSpPr>
            <p:cNvPr id="391172" name="Oval 4"/>
            <p:cNvSpPr>
              <a:spLocks noChangeArrowheads="1"/>
            </p:cNvSpPr>
            <p:nvPr/>
          </p:nvSpPr>
          <p:spPr bwMode="auto">
            <a:xfrm>
              <a:off x="960" y="1344"/>
              <a:ext cx="816" cy="384"/>
            </a:xfrm>
            <a:prstGeom prst="ellipse">
              <a:avLst/>
            </a:prstGeom>
            <a:solidFill>
              <a:schemeClr val="tx2"/>
            </a:solidFill>
            <a:ln w="9525">
              <a:solidFill>
                <a:schemeClr val="tx1"/>
              </a:solidFill>
              <a:round/>
              <a:headEnd/>
              <a:tailEnd/>
            </a:ln>
            <a:effectLst/>
          </p:spPr>
          <p:txBody>
            <a:bodyPr wrap="none" anchor="ctr"/>
            <a:lstStyle/>
            <a:p>
              <a:pPr algn="ctr" eaLnBrk="1" hangingPunct="1"/>
              <a:r>
                <a:rPr lang="en-US" dirty="0">
                  <a:cs typeface="Arial" charset="0"/>
                </a:rPr>
                <a:t>Burglary</a:t>
              </a:r>
            </a:p>
          </p:txBody>
        </p:sp>
        <p:sp>
          <p:nvSpPr>
            <p:cNvPr id="391173" name="Oval 5"/>
            <p:cNvSpPr>
              <a:spLocks noChangeArrowheads="1"/>
            </p:cNvSpPr>
            <p:nvPr/>
          </p:nvSpPr>
          <p:spPr bwMode="auto">
            <a:xfrm>
              <a:off x="3264" y="1344"/>
              <a:ext cx="1104" cy="384"/>
            </a:xfrm>
            <a:prstGeom prst="ellipse">
              <a:avLst/>
            </a:prstGeom>
            <a:solidFill>
              <a:schemeClr val="tx2"/>
            </a:solidFill>
            <a:ln w="9525">
              <a:solidFill>
                <a:schemeClr val="tx1"/>
              </a:solidFill>
              <a:round/>
              <a:headEnd/>
              <a:tailEnd/>
            </a:ln>
            <a:effectLst/>
          </p:spPr>
          <p:txBody>
            <a:bodyPr wrap="none" anchor="ctr"/>
            <a:lstStyle/>
            <a:p>
              <a:pPr algn="ctr" eaLnBrk="1" hangingPunct="1"/>
              <a:r>
                <a:rPr lang="en-US" dirty="0">
                  <a:cs typeface="Arial" charset="0"/>
                </a:rPr>
                <a:t>Earthquake</a:t>
              </a:r>
            </a:p>
          </p:txBody>
        </p:sp>
        <p:sp>
          <p:nvSpPr>
            <p:cNvPr id="391174" name="Oval 6"/>
            <p:cNvSpPr>
              <a:spLocks noChangeArrowheads="1"/>
            </p:cNvSpPr>
            <p:nvPr/>
          </p:nvSpPr>
          <p:spPr bwMode="auto">
            <a:xfrm>
              <a:off x="2208" y="2256"/>
              <a:ext cx="624" cy="384"/>
            </a:xfrm>
            <a:prstGeom prst="ellipse">
              <a:avLst/>
            </a:prstGeom>
            <a:solidFill>
              <a:schemeClr val="tx2"/>
            </a:solidFill>
            <a:ln w="9525">
              <a:solidFill>
                <a:schemeClr val="tx1"/>
              </a:solidFill>
              <a:round/>
              <a:headEnd/>
              <a:tailEnd/>
            </a:ln>
            <a:effectLst/>
          </p:spPr>
          <p:txBody>
            <a:bodyPr wrap="none" anchor="ctr"/>
            <a:lstStyle/>
            <a:p>
              <a:pPr algn="ctr" eaLnBrk="1" hangingPunct="1"/>
              <a:r>
                <a:rPr lang="en-US" dirty="0">
                  <a:cs typeface="Arial" charset="0"/>
                </a:rPr>
                <a:t>Alarm</a:t>
              </a:r>
            </a:p>
          </p:txBody>
        </p:sp>
        <p:sp>
          <p:nvSpPr>
            <p:cNvPr id="391175" name="Oval 7"/>
            <p:cNvSpPr>
              <a:spLocks noChangeArrowheads="1"/>
            </p:cNvSpPr>
            <p:nvPr/>
          </p:nvSpPr>
          <p:spPr bwMode="auto">
            <a:xfrm>
              <a:off x="3456" y="3312"/>
              <a:ext cx="1008" cy="384"/>
            </a:xfrm>
            <a:prstGeom prst="ellipse">
              <a:avLst/>
            </a:prstGeom>
            <a:solidFill>
              <a:schemeClr val="tx2"/>
            </a:solidFill>
            <a:ln w="9525">
              <a:solidFill>
                <a:schemeClr val="tx1"/>
              </a:solidFill>
              <a:round/>
              <a:headEnd/>
              <a:tailEnd/>
            </a:ln>
            <a:effectLst/>
          </p:spPr>
          <p:txBody>
            <a:bodyPr wrap="none" anchor="ctr"/>
            <a:lstStyle/>
            <a:p>
              <a:pPr algn="ctr" eaLnBrk="1" hangingPunct="1"/>
              <a:r>
                <a:rPr lang="en-US">
                  <a:cs typeface="Arial" charset="0"/>
                </a:rPr>
                <a:t>MaryCalls</a:t>
              </a:r>
            </a:p>
          </p:txBody>
        </p:sp>
        <p:sp>
          <p:nvSpPr>
            <p:cNvPr id="391176" name="Oval 8"/>
            <p:cNvSpPr>
              <a:spLocks noChangeArrowheads="1"/>
            </p:cNvSpPr>
            <p:nvPr/>
          </p:nvSpPr>
          <p:spPr bwMode="auto">
            <a:xfrm>
              <a:off x="960" y="3312"/>
              <a:ext cx="960" cy="384"/>
            </a:xfrm>
            <a:prstGeom prst="ellipse">
              <a:avLst/>
            </a:prstGeom>
            <a:solidFill>
              <a:schemeClr val="tx2"/>
            </a:solidFill>
            <a:ln w="9525">
              <a:solidFill>
                <a:schemeClr val="tx1"/>
              </a:solidFill>
              <a:round/>
              <a:headEnd/>
              <a:tailEnd/>
            </a:ln>
            <a:effectLst/>
          </p:spPr>
          <p:txBody>
            <a:bodyPr wrap="none" anchor="ctr"/>
            <a:lstStyle/>
            <a:p>
              <a:pPr algn="ctr" eaLnBrk="1" hangingPunct="1"/>
              <a:r>
                <a:rPr lang="en-US">
                  <a:cs typeface="Arial" charset="0"/>
                </a:rPr>
                <a:t>JohnCalls</a:t>
              </a:r>
            </a:p>
          </p:txBody>
        </p:sp>
        <p:sp>
          <p:nvSpPr>
            <p:cNvPr id="391177" name="Line 9"/>
            <p:cNvSpPr>
              <a:spLocks noChangeShapeType="1"/>
            </p:cNvSpPr>
            <p:nvPr/>
          </p:nvSpPr>
          <p:spPr bwMode="auto">
            <a:xfrm>
              <a:off x="1656" y="1672"/>
              <a:ext cx="624" cy="640"/>
            </a:xfrm>
            <a:prstGeom prst="line">
              <a:avLst/>
            </a:prstGeom>
            <a:noFill/>
            <a:ln w="9525">
              <a:solidFill>
                <a:schemeClr val="tx1"/>
              </a:solidFill>
              <a:round/>
              <a:headEnd/>
              <a:tailEnd type="triangle" w="med" len="med"/>
            </a:ln>
            <a:effectLst/>
          </p:spPr>
          <p:txBody>
            <a:bodyPr wrap="none"/>
            <a:lstStyle/>
            <a:p>
              <a:endParaRPr lang="en-US"/>
            </a:p>
          </p:txBody>
        </p:sp>
        <p:sp>
          <p:nvSpPr>
            <p:cNvPr id="391178" name="Line 10"/>
            <p:cNvSpPr>
              <a:spLocks noChangeShapeType="1"/>
            </p:cNvSpPr>
            <p:nvPr/>
          </p:nvSpPr>
          <p:spPr bwMode="auto">
            <a:xfrm flipH="1">
              <a:off x="2736" y="1656"/>
              <a:ext cx="648" cy="648"/>
            </a:xfrm>
            <a:prstGeom prst="line">
              <a:avLst/>
            </a:prstGeom>
            <a:noFill/>
            <a:ln w="9525">
              <a:solidFill>
                <a:schemeClr val="tx1"/>
              </a:solidFill>
              <a:round/>
              <a:headEnd/>
              <a:tailEnd type="triangle" w="med" len="med"/>
            </a:ln>
            <a:effectLst/>
          </p:spPr>
          <p:txBody>
            <a:bodyPr wrap="none"/>
            <a:lstStyle/>
            <a:p>
              <a:endParaRPr lang="en-US"/>
            </a:p>
          </p:txBody>
        </p:sp>
        <p:sp>
          <p:nvSpPr>
            <p:cNvPr id="391179" name="Line 11"/>
            <p:cNvSpPr>
              <a:spLocks noChangeShapeType="1"/>
            </p:cNvSpPr>
            <p:nvPr/>
          </p:nvSpPr>
          <p:spPr bwMode="auto">
            <a:xfrm flipH="1">
              <a:off x="1728" y="2576"/>
              <a:ext cx="568" cy="776"/>
            </a:xfrm>
            <a:prstGeom prst="line">
              <a:avLst/>
            </a:prstGeom>
            <a:noFill/>
            <a:ln w="9525">
              <a:solidFill>
                <a:schemeClr val="tx1"/>
              </a:solidFill>
              <a:round/>
              <a:headEnd/>
              <a:tailEnd type="triangle" w="med" len="med"/>
            </a:ln>
            <a:effectLst/>
          </p:spPr>
          <p:txBody>
            <a:bodyPr wrap="none"/>
            <a:lstStyle/>
            <a:p>
              <a:endParaRPr lang="en-US"/>
            </a:p>
          </p:txBody>
        </p:sp>
        <p:sp>
          <p:nvSpPr>
            <p:cNvPr id="391180" name="Line 12"/>
            <p:cNvSpPr>
              <a:spLocks noChangeShapeType="1"/>
            </p:cNvSpPr>
            <p:nvPr/>
          </p:nvSpPr>
          <p:spPr bwMode="auto">
            <a:xfrm>
              <a:off x="2768" y="2568"/>
              <a:ext cx="752" cy="840"/>
            </a:xfrm>
            <a:prstGeom prst="line">
              <a:avLst/>
            </a:prstGeom>
            <a:noFill/>
            <a:ln w="9525">
              <a:solidFill>
                <a:schemeClr val="tx1"/>
              </a:solidFill>
              <a:round/>
              <a:headEnd/>
              <a:tailEnd type="triangle" w="med" len="med"/>
            </a:ln>
            <a:effectLst/>
          </p:spPr>
          <p:txBody>
            <a:bodyPr wrap="none"/>
            <a:lstStyle/>
            <a:p>
              <a:endParaRPr lang="en-US"/>
            </a:p>
          </p:txBody>
        </p:sp>
      </p:grpSp>
      <p:grpSp>
        <p:nvGrpSpPr>
          <p:cNvPr id="391181" name="Group 13"/>
          <p:cNvGrpSpPr>
            <a:grpSpLocks/>
          </p:cNvGrpSpPr>
          <p:nvPr/>
        </p:nvGrpSpPr>
        <p:grpSpPr bwMode="auto">
          <a:xfrm>
            <a:off x="9105901" y="2353468"/>
            <a:ext cx="796925" cy="2328863"/>
            <a:chOff x="4704" y="1699"/>
            <a:chExt cx="502" cy="1467"/>
          </a:xfrm>
          <a:solidFill>
            <a:schemeClr val="accent3">
              <a:lumMod val="60000"/>
              <a:lumOff val="40000"/>
            </a:schemeClr>
          </a:solidFill>
        </p:grpSpPr>
        <p:sp>
          <p:nvSpPr>
            <p:cNvPr id="391182" name="Text Box 14"/>
            <p:cNvSpPr txBox="1">
              <a:spLocks noChangeArrowheads="1"/>
            </p:cNvSpPr>
            <p:nvPr/>
          </p:nvSpPr>
          <p:spPr bwMode="auto">
            <a:xfrm>
              <a:off x="4721" y="1699"/>
              <a:ext cx="485" cy="233"/>
            </a:xfrm>
            <a:prstGeom prst="rect">
              <a:avLst/>
            </a:prstGeom>
            <a:grpFill/>
            <a:ln w="9525">
              <a:noFill/>
              <a:miter lim="800000"/>
              <a:headEnd/>
              <a:tailEnd/>
            </a:ln>
            <a:effectLst/>
          </p:spPr>
          <p:txBody>
            <a:bodyPr wrap="none">
              <a:spAutoFit/>
            </a:bodyPr>
            <a:lstStyle/>
            <a:p>
              <a:pPr eaLnBrk="1" hangingPunct="1"/>
              <a:r>
                <a:rPr lang="en-US" dirty="0">
                  <a:solidFill>
                    <a:schemeClr val="bg2"/>
                  </a:solidFill>
                  <a:cs typeface="Arial" charset="0"/>
                </a:rPr>
                <a:t>causes</a:t>
              </a:r>
            </a:p>
          </p:txBody>
        </p:sp>
        <p:sp>
          <p:nvSpPr>
            <p:cNvPr id="391183" name="Text Box 15"/>
            <p:cNvSpPr txBox="1">
              <a:spLocks noChangeArrowheads="1"/>
            </p:cNvSpPr>
            <p:nvPr/>
          </p:nvSpPr>
          <p:spPr bwMode="auto">
            <a:xfrm>
              <a:off x="4704" y="2933"/>
              <a:ext cx="502" cy="233"/>
            </a:xfrm>
            <a:prstGeom prst="rect">
              <a:avLst/>
            </a:prstGeom>
            <a:grpFill/>
            <a:ln w="9525">
              <a:noFill/>
              <a:miter lim="800000"/>
              <a:headEnd/>
              <a:tailEnd/>
            </a:ln>
            <a:effectLst/>
          </p:spPr>
          <p:txBody>
            <a:bodyPr wrap="none">
              <a:spAutoFit/>
            </a:bodyPr>
            <a:lstStyle/>
            <a:p>
              <a:pPr eaLnBrk="1" hangingPunct="1"/>
              <a:r>
                <a:rPr lang="en-US">
                  <a:solidFill>
                    <a:schemeClr val="bg2"/>
                  </a:solidFill>
                  <a:cs typeface="Arial" charset="0"/>
                </a:rPr>
                <a:t>effects</a:t>
              </a:r>
            </a:p>
          </p:txBody>
        </p:sp>
        <p:sp>
          <p:nvSpPr>
            <p:cNvPr id="391184" name="Line 16"/>
            <p:cNvSpPr>
              <a:spLocks noChangeShapeType="1"/>
            </p:cNvSpPr>
            <p:nvPr/>
          </p:nvSpPr>
          <p:spPr bwMode="auto">
            <a:xfrm>
              <a:off x="4969" y="1997"/>
              <a:ext cx="0" cy="912"/>
            </a:xfrm>
            <a:prstGeom prst="line">
              <a:avLst/>
            </a:prstGeom>
            <a:grpFill/>
            <a:ln w="28575">
              <a:solidFill>
                <a:schemeClr val="tx2"/>
              </a:solidFill>
              <a:round/>
              <a:headEnd/>
              <a:tailEnd type="triangle" w="med" len="med"/>
            </a:ln>
            <a:effectLst/>
          </p:spPr>
          <p:txBody>
            <a:bodyPr wrap="none"/>
            <a:lstStyle/>
            <a:p>
              <a:endParaRPr lang="en-US"/>
            </a:p>
          </p:txBody>
        </p:sp>
      </p:grpSp>
      <p:sp>
        <p:nvSpPr>
          <p:cNvPr id="391185" name="Text Box 17"/>
          <p:cNvSpPr txBox="1">
            <a:spLocks noChangeArrowheads="1"/>
          </p:cNvSpPr>
          <p:nvPr/>
        </p:nvSpPr>
        <p:spPr bwMode="auto">
          <a:xfrm>
            <a:off x="6964364" y="3194050"/>
            <a:ext cx="1552575" cy="711200"/>
          </a:xfrm>
          <a:prstGeom prst="rect">
            <a:avLst/>
          </a:prstGeom>
          <a:solidFill>
            <a:schemeClr val="accent3">
              <a:lumMod val="60000"/>
              <a:lumOff val="40000"/>
            </a:schemeClr>
          </a:solidFill>
          <a:ln w="9525">
            <a:noFill/>
            <a:miter lim="800000"/>
            <a:headEnd/>
            <a:tailEnd/>
          </a:ln>
          <a:effectLst/>
        </p:spPr>
        <p:txBody>
          <a:bodyPr wrap="none">
            <a:spAutoFit/>
          </a:bodyPr>
          <a:lstStyle/>
          <a:p>
            <a:pPr algn="ctr" eaLnBrk="1" hangingPunct="1"/>
            <a:r>
              <a:rPr lang="en-US" sz="2000">
                <a:solidFill>
                  <a:schemeClr val="bg1"/>
                </a:solidFill>
                <a:cs typeface="Arial" charset="0"/>
              </a:rPr>
              <a:t>Directed </a:t>
            </a:r>
            <a:br>
              <a:rPr lang="en-US" sz="2000">
                <a:solidFill>
                  <a:schemeClr val="bg1"/>
                </a:solidFill>
                <a:cs typeface="Arial" charset="0"/>
              </a:rPr>
            </a:br>
            <a:r>
              <a:rPr lang="en-US" sz="2000">
                <a:solidFill>
                  <a:schemeClr val="bg1"/>
                </a:solidFill>
                <a:cs typeface="Arial" charset="0"/>
              </a:rPr>
              <a:t>acyclic graph</a:t>
            </a:r>
          </a:p>
        </p:txBody>
      </p:sp>
      <p:sp>
        <p:nvSpPr>
          <p:cNvPr id="391186" name="Text Box 18"/>
          <p:cNvSpPr txBox="1">
            <a:spLocks noChangeArrowheads="1"/>
          </p:cNvSpPr>
          <p:nvPr/>
        </p:nvSpPr>
        <p:spPr bwMode="auto">
          <a:xfrm>
            <a:off x="1420018" y="2961054"/>
            <a:ext cx="2590800" cy="1016000"/>
          </a:xfrm>
          <a:prstGeom prst="rect">
            <a:avLst/>
          </a:prstGeom>
          <a:solidFill>
            <a:srgbClr val="EAFFD5"/>
          </a:solidFill>
          <a:ln w="9525">
            <a:solidFill>
              <a:srgbClr val="336600"/>
            </a:solidFill>
            <a:miter lim="800000"/>
            <a:headEnd/>
            <a:tailEnd/>
          </a:ln>
          <a:effectLst/>
        </p:spPr>
        <p:txBody>
          <a:bodyPr>
            <a:spAutoFit/>
          </a:bodyPr>
          <a:lstStyle/>
          <a:p>
            <a:pPr algn="ctr" eaLnBrk="1" hangingPunct="1"/>
            <a:r>
              <a:rPr lang="en-US" sz="2000">
                <a:solidFill>
                  <a:srgbClr val="336600"/>
                </a:solidFill>
                <a:cs typeface="Arial" charset="0"/>
              </a:rPr>
              <a:t>Intuitive meaning of arc from x to y: “x has direct influence on y”</a:t>
            </a:r>
          </a:p>
        </p:txBody>
      </p:sp>
    </p:spTree>
    <p:extLst>
      <p:ext uri="{BB962C8B-B14F-4D97-AF65-F5344CB8AC3E}">
        <p14:creationId xmlns:p14="http://schemas.microsoft.com/office/powerpoint/2010/main" val="374390704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2257" name="Rectangle 65"/>
          <p:cNvSpPr>
            <a:spLocks noGrp="1" noChangeArrowheads="1"/>
          </p:cNvSpPr>
          <p:nvPr>
            <p:ph type="title"/>
          </p:nvPr>
        </p:nvSpPr>
        <p:spPr>
          <a:xfrm>
            <a:off x="0" y="0"/>
            <a:ext cx="12192000" cy="1478570"/>
          </a:xfrm>
          <a:noFill/>
          <a:ln/>
        </p:spPr>
        <p:txBody>
          <a:bodyPr/>
          <a:lstStyle/>
          <a:p>
            <a:pPr algn="ctr"/>
            <a:r>
              <a:rPr lang="en-US" sz="3200" dirty="0"/>
              <a:t>A More Complex BN</a:t>
            </a:r>
          </a:p>
        </p:txBody>
      </p:sp>
      <p:graphicFrame>
        <p:nvGraphicFramePr>
          <p:cNvPr id="392194" name="Group 2"/>
          <p:cNvGraphicFramePr>
            <a:graphicFrameLocks noGrp="1"/>
          </p:cNvGraphicFramePr>
          <p:nvPr/>
        </p:nvGraphicFramePr>
        <p:xfrm>
          <a:off x="6489700" y="2984500"/>
          <a:ext cx="1295400" cy="1246188"/>
        </p:xfrm>
        <a:graphic>
          <a:graphicData uri="http://schemas.openxmlformats.org/drawingml/2006/table">
            <a:tbl>
              <a:tblPr/>
              <a:tblGrid>
                <a:gridCol w="265113">
                  <a:extLst>
                    <a:ext uri="{9D8B030D-6E8A-4147-A177-3AD203B41FA5}">
                      <a16:colId xmlns:a16="http://schemas.microsoft.com/office/drawing/2014/main" val="20000"/>
                    </a:ext>
                  </a:extLst>
                </a:gridCol>
                <a:gridCol w="268287">
                  <a:extLst>
                    <a:ext uri="{9D8B030D-6E8A-4147-A177-3AD203B41FA5}">
                      <a16:colId xmlns:a16="http://schemas.microsoft.com/office/drawing/2014/main" val="20001"/>
                    </a:ext>
                  </a:extLst>
                </a:gridCol>
                <a:gridCol w="762000">
                  <a:extLst>
                    <a:ext uri="{9D8B030D-6E8A-4147-A177-3AD203B41FA5}">
                      <a16:colId xmlns:a16="http://schemas.microsoft.com/office/drawing/2014/main" val="20002"/>
                    </a:ext>
                  </a:extLst>
                </a:gridCol>
              </a:tblGrid>
              <a:tr h="304800">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1200" b="1" i="0" u="none" strike="noStrike" cap="none" normalizeH="0" baseline="0">
                          <a:ln>
                            <a:noFill/>
                          </a:ln>
                          <a:solidFill>
                            <a:schemeClr val="tx1"/>
                          </a:solidFill>
                          <a:effectLst/>
                          <a:latin typeface="Times New Roman" pitchFamily="18" charset="0"/>
                        </a:rPr>
                        <a:t>B</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1200" b="1" i="0" u="none" strike="noStrike" cap="none" normalizeH="0" baseline="0">
                          <a:ln>
                            <a:noFill/>
                          </a:ln>
                          <a:solidFill>
                            <a:schemeClr val="tx1"/>
                          </a:solidFill>
                          <a:effectLst/>
                          <a:latin typeface="Times New Roman" pitchFamily="18" charset="0"/>
                        </a:rPr>
                        <a:t>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1200" b="1" i="0" u="none" strike="noStrike" cap="none" normalizeH="0" baseline="0">
                          <a:ln>
                            <a:noFill/>
                          </a:ln>
                          <a:solidFill>
                            <a:schemeClr val="tx1"/>
                          </a:solidFill>
                          <a:effectLst/>
                          <a:latin typeface="Times New Roman" pitchFamily="18" charset="0"/>
                        </a:rPr>
                        <a:t>P(A|…)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941388">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1200" b="1" i="0" u="none" strike="noStrike" cap="none" normalizeH="0" baseline="0">
                          <a:ln>
                            <a:noFill/>
                          </a:ln>
                          <a:solidFill>
                            <a:schemeClr val="tx1"/>
                          </a:solidFill>
                          <a:effectLst/>
                          <a:latin typeface="Times New Roman" pitchFamily="18" charset="0"/>
                        </a:rPr>
                        <a:t>TTFF</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1200" b="1" i="0" u="none" strike="noStrike" cap="none" normalizeH="0" baseline="0">
                          <a:ln>
                            <a:noFill/>
                          </a:ln>
                          <a:solidFill>
                            <a:schemeClr val="tx1"/>
                          </a:solidFill>
                          <a:effectLst/>
                          <a:latin typeface="Times New Roman" pitchFamily="18" charset="0"/>
                        </a:rPr>
                        <a:t>TFTF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1200" b="1" i="0" u="none" strike="noStrike" cap="none" normalizeH="0" baseline="0">
                          <a:ln>
                            <a:noFill/>
                          </a:ln>
                          <a:solidFill>
                            <a:schemeClr val="tx1"/>
                          </a:solidFill>
                          <a:effectLst/>
                          <a:latin typeface="Times New Roman" pitchFamily="18" charset="0"/>
                        </a:rPr>
                        <a:t>0.95</a:t>
                      </a:r>
                      <a:br>
                        <a:rPr kumimoji="0" lang="en-US" sz="1200" b="1" i="0" u="none" strike="noStrike" cap="none" normalizeH="0" baseline="0">
                          <a:ln>
                            <a:noFill/>
                          </a:ln>
                          <a:solidFill>
                            <a:schemeClr val="tx1"/>
                          </a:solidFill>
                          <a:effectLst/>
                          <a:latin typeface="Times New Roman" pitchFamily="18" charset="0"/>
                        </a:rPr>
                      </a:br>
                      <a:r>
                        <a:rPr kumimoji="0" lang="en-US" sz="1200" b="1" i="0" u="none" strike="noStrike" cap="none" normalizeH="0" baseline="0">
                          <a:ln>
                            <a:noFill/>
                          </a:ln>
                          <a:solidFill>
                            <a:schemeClr val="tx1"/>
                          </a:solidFill>
                          <a:effectLst/>
                          <a:latin typeface="Times New Roman" pitchFamily="18" charset="0"/>
                        </a:rPr>
                        <a:t>0.94</a:t>
                      </a:r>
                      <a:br>
                        <a:rPr kumimoji="0" lang="en-US" sz="1200" b="1" i="0" u="none" strike="noStrike" cap="none" normalizeH="0" baseline="0">
                          <a:ln>
                            <a:noFill/>
                          </a:ln>
                          <a:solidFill>
                            <a:schemeClr val="tx1"/>
                          </a:solidFill>
                          <a:effectLst/>
                          <a:latin typeface="Times New Roman" pitchFamily="18" charset="0"/>
                        </a:rPr>
                      </a:br>
                      <a:r>
                        <a:rPr kumimoji="0" lang="en-US" sz="1200" b="1" i="0" u="none" strike="noStrike" cap="none" normalizeH="0" baseline="0">
                          <a:ln>
                            <a:noFill/>
                          </a:ln>
                          <a:solidFill>
                            <a:schemeClr val="tx1"/>
                          </a:solidFill>
                          <a:effectLst/>
                          <a:latin typeface="Times New Roman" pitchFamily="18" charset="0"/>
                        </a:rPr>
                        <a:t>0.29</a:t>
                      </a:r>
                      <a:br>
                        <a:rPr kumimoji="0" lang="en-US" sz="1200" b="1" i="0" u="none" strike="noStrike" cap="none" normalizeH="0" baseline="0">
                          <a:ln>
                            <a:noFill/>
                          </a:ln>
                          <a:solidFill>
                            <a:schemeClr val="tx1"/>
                          </a:solidFill>
                          <a:effectLst/>
                          <a:latin typeface="Times New Roman" pitchFamily="18" charset="0"/>
                        </a:rPr>
                      </a:br>
                      <a:r>
                        <a:rPr kumimoji="0" lang="en-US" sz="1200" b="1" i="0" u="none" strike="noStrike" cap="none" normalizeH="0" baseline="0">
                          <a:ln>
                            <a:noFill/>
                          </a:ln>
                          <a:solidFill>
                            <a:schemeClr val="tx1"/>
                          </a:solidFill>
                          <a:effectLst/>
                          <a:latin typeface="Times New Roman" pitchFamily="18" charset="0"/>
                        </a:rPr>
                        <a:t>0.001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grpSp>
        <p:nvGrpSpPr>
          <p:cNvPr id="392208" name="Group 16"/>
          <p:cNvGrpSpPr>
            <a:grpSpLocks/>
          </p:cNvGrpSpPr>
          <p:nvPr/>
        </p:nvGrpSpPr>
        <p:grpSpPr bwMode="auto">
          <a:xfrm>
            <a:off x="3060700" y="1917700"/>
            <a:ext cx="5562600" cy="3733800"/>
            <a:chOff x="960" y="1344"/>
            <a:chExt cx="3504" cy="2352"/>
          </a:xfrm>
        </p:grpSpPr>
        <p:sp>
          <p:nvSpPr>
            <p:cNvPr id="392209" name="Oval 17"/>
            <p:cNvSpPr>
              <a:spLocks noChangeArrowheads="1"/>
            </p:cNvSpPr>
            <p:nvPr/>
          </p:nvSpPr>
          <p:spPr bwMode="auto">
            <a:xfrm>
              <a:off x="960" y="1344"/>
              <a:ext cx="816" cy="384"/>
            </a:xfrm>
            <a:prstGeom prst="ellipse">
              <a:avLst/>
            </a:prstGeom>
            <a:solidFill>
              <a:schemeClr val="tx2"/>
            </a:solidFill>
            <a:ln w="9525">
              <a:solidFill>
                <a:schemeClr val="tx1"/>
              </a:solidFill>
              <a:round/>
              <a:headEnd/>
              <a:tailEnd/>
            </a:ln>
            <a:effectLst/>
          </p:spPr>
          <p:txBody>
            <a:bodyPr wrap="none" anchor="ctr"/>
            <a:lstStyle/>
            <a:p>
              <a:pPr algn="ctr" eaLnBrk="1" hangingPunct="1"/>
              <a:r>
                <a:rPr lang="en-US">
                  <a:solidFill>
                    <a:schemeClr val="bg1"/>
                  </a:solidFill>
                  <a:cs typeface="Arial" charset="0"/>
                </a:rPr>
                <a:t>Burglary</a:t>
              </a:r>
            </a:p>
          </p:txBody>
        </p:sp>
        <p:sp>
          <p:nvSpPr>
            <p:cNvPr id="392210" name="Oval 18"/>
            <p:cNvSpPr>
              <a:spLocks noChangeArrowheads="1"/>
            </p:cNvSpPr>
            <p:nvPr/>
          </p:nvSpPr>
          <p:spPr bwMode="auto">
            <a:xfrm>
              <a:off x="3264" y="1344"/>
              <a:ext cx="1104" cy="384"/>
            </a:xfrm>
            <a:prstGeom prst="ellipse">
              <a:avLst/>
            </a:prstGeom>
            <a:solidFill>
              <a:schemeClr val="tx2"/>
            </a:solidFill>
            <a:ln w="9525">
              <a:solidFill>
                <a:schemeClr val="tx1"/>
              </a:solidFill>
              <a:round/>
              <a:headEnd/>
              <a:tailEnd/>
            </a:ln>
            <a:effectLst/>
          </p:spPr>
          <p:txBody>
            <a:bodyPr wrap="none" anchor="ctr"/>
            <a:lstStyle/>
            <a:p>
              <a:pPr algn="ctr" eaLnBrk="1" hangingPunct="1"/>
              <a:r>
                <a:rPr lang="en-US">
                  <a:solidFill>
                    <a:schemeClr val="bg1"/>
                  </a:solidFill>
                  <a:cs typeface="Arial" charset="0"/>
                </a:rPr>
                <a:t>Earthquake</a:t>
              </a:r>
            </a:p>
          </p:txBody>
        </p:sp>
        <p:sp>
          <p:nvSpPr>
            <p:cNvPr id="392211" name="Oval 19"/>
            <p:cNvSpPr>
              <a:spLocks noChangeArrowheads="1"/>
            </p:cNvSpPr>
            <p:nvPr/>
          </p:nvSpPr>
          <p:spPr bwMode="auto">
            <a:xfrm>
              <a:off x="2208" y="2256"/>
              <a:ext cx="624" cy="384"/>
            </a:xfrm>
            <a:prstGeom prst="ellipse">
              <a:avLst/>
            </a:prstGeom>
            <a:solidFill>
              <a:schemeClr val="tx2"/>
            </a:solidFill>
            <a:ln w="9525">
              <a:solidFill>
                <a:schemeClr val="tx1"/>
              </a:solidFill>
              <a:round/>
              <a:headEnd/>
              <a:tailEnd/>
            </a:ln>
            <a:effectLst/>
          </p:spPr>
          <p:txBody>
            <a:bodyPr wrap="none" anchor="ctr"/>
            <a:lstStyle/>
            <a:p>
              <a:pPr algn="ctr" eaLnBrk="1" hangingPunct="1"/>
              <a:r>
                <a:rPr lang="en-US">
                  <a:solidFill>
                    <a:schemeClr val="bg1"/>
                  </a:solidFill>
                  <a:cs typeface="Arial" charset="0"/>
                </a:rPr>
                <a:t>Alarm</a:t>
              </a:r>
            </a:p>
          </p:txBody>
        </p:sp>
        <p:sp>
          <p:nvSpPr>
            <p:cNvPr id="392212" name="Oval 20"/>
            <p:cNvSpPr>
              <a:spLocks noChangeArrowheads="1"/>
            </p:cNvSpPr>
            <p:nvPr/>
          </p:nvSpPr>
          <p:spPr bwMode="auto">
            <a:xfrm>
              <a:off x="3456" y="3312"/>
              <a:ext cx="1008" cy="384"/>
            </a:xfrm>
            <a:prstGeom prst="ellipse">
              <a:avLst/>
            </a:prstGeom>
            <a:solidFill>
              <a:schemeClr val="tx2"/>
            </a:solidFill>
            <a:ln w="9525">
              <a:solidFill>
                <a:schemeClr val="tx1"/>
              </a:solidFill>
              <a:round/>
              <a:headEnd/>
              <a:tailEnd/>
            </a:ln>
            <a:effectLst/>
          </p:spPr>
          <p:txBody>
            <a:bodyPr wrap="none" anchor="ctr"/>
            <a:lstStyle/>
            <a:p>
              <a:pPr algn="ctr" eaLnBrk="1" hangingPunct="1"/>
              <a:r>
                <a:rPr lang="en-US">
                  <a:solidFill>
                    <a:schemeClr val="bg1"/>
                  </a:solidFill>
                  <a:cs typeface="Arial" charset="0"/>
                </a:rPr>
                <a:t>MaryCalls</a:t>
              </a:r>
            </a:p>
          </p:txBody>
        </p:sp>
        <p:sp>
          <p:nvSpPr>
            <p:cNvPr id="392213" name="Oval 21"/>
            <p:cNvSpPr>
              <a:spLocks noChangeArrowheads="1"/>
            </p:cNvSpPr>
            <p:nvPr/>
          </p:nvSpPr>
          <p:spPr bwMode="auto">
            <a:xfrm>
              <a:off x="960" y="3312"/>
              <a:ext cx="960" cy="384"/>
            </a:xfrm>
            <a:prstGeom prst="ellipse">
              <a:avLst/>
            </a:prstGeom>
            <a:solidFill>
              <a:schemeClr val="tx2"/>
            </a:solidFill>
            <a:ln w="9525">
              <a:solidFill>
                <a:schemeClr val="tx1"/>
              </a:solidFill>
              <a:round/>
              <a:headEnd/>
              <a:tailEnd/>
            </a:ln>
            <a:effectLst/>
          </p:spPr>
          <p:txBody>
            <a:bodyPr wrap="none" anchor="ctr"/>
            <a:lstStyle/>
            <a:p>
              <a:pPr algn="ctr" eaLnBrk="1" hangingPunct="1"/>
              <a:r>
                <a:rPr lang="en-US" dirty="0" err="1">
                  <a:solidFill>
                    <a:schemeClr val="bg1"/>
                  </a:solidFill>
                  <a:cs typeface="Arial" charset="0"/>
                </a:rPr>
                <a:t>JohnCalls</a:t>
              </a:r>
              <a:endParaRPr lang="en-US" dirty="0">
                <a:solidFill>
                  <a:schemeClr val="bg1"/>
                </a:solidFill>
                <a:cs typeface="Arial" charset="0"/>
              </a:endParaRPr>
            </a:p>
          </p:txBody>
        </p:sp>
        <p:sp>
          <p:nvSpPr>
            <p:cNvPr id="392214" name="Line 22"/>
            <p:cNvSpPr>
              <a:spLocks noChangeShapeType="1"/>
            </p:cNvSpPr>
            <p:nvPr/>
          </p:nvSpPr>
          <p:spPr bwMode="auto">
            <a:xfrm>
              <a:off x="1656" y="1672"/>
              <a:ext cx="624" cy="640"/>
            </a:xfrm>
            <a:prstGeom prst="line">
              <a:avLst/>
            </a:prstGeom>
            <a:noFill/>
            <a:ln w="9525">
              <a:solidFill>
                <a:schemeClr val="tx1"/>
              </a:solidFill>
              <a:round/>
              <a:headEnd/>
              <a:tailEnd type="triangle" w="med" len="med"/>
            </a:ln>
            <a:effectLst/>
          </p:spPr>
          <p:txBody>
            <a:bodyPr wrap="none"/>
            <a:lstStyle/>
            <a:p>
              <a:endParaRPr lang="en-US"/>
            </a:p>
          </p:txBody>
        </p:sp>
        <p:sp>
          <p:nvSpPr>
            <p:cNvPr id="392215" name="Line 23"/>
            <p:cNvSpPr>
              <a:spLocks noChangeShapeType="1"/>
            </p:cNvSpPr>
            <p:nvPr/>
          </p:nvSpPr>
          <p:spPr bwMode="auto">
            <a:xfrm flipH="1">
              <a:off x="2736" y="1656"/>
              <a:ext cx="648" cy="648"/>
            </a:xfrm>
            <a:prstGeom prst="line">
              <a:avLst/>
            </a:prstGeom>
            <a:noFill/>
            <a:ln w="9525">
              <a:solidFill>
                <a:schemeClr val="tx1"/>
              </a:solidFill>
              <a:round/>
              <a:headEnd/>
              <a:tailEnd type="triangle" w="med" len="med"/>
            </a:ln>
            <a:effectLst/>
          </p:spPr>
          <p:txBody>
            <a:bodyPr wrap="none"/>
            <a:lstStyle/>
            <a:p>
              <a:endParaRPr lang="en-US"/>
            </a:p>
          </p:txBody>
        </p:sp>
        <p:sp>
          <p:nvSpPr>
            <p:cNvPr id="392216" name="Line 24"/>
            <p:cNvSpPr>
              <a:spLocks noChangeShapeType="1"/>
            </p:cNvSpPr>
            <p:nvPr/>
          </p:nvSpPr>
          <p:spPr bwMode="auto">
            <a:xfrm flipH="1">
              <a:off x="1728" y="2576"/>
              <a:ext cx="568" cy="776"/>
            </a:xfrm>
            <a:prstGeom prst="line">
              <a:avLst/>
            </a:prstGeom>
            <a:noFill/>
            <a:ln w="9525">
              <a:solidFill>
                <a:schemeClr val="tx1"/>
              </a:solidFill>
              <a:round/>
              <a:headEnd/>
              <a:tailEnd type="triangle" w="med" len="med"/>
            </a:ln>
            <a:effectLst/>
          </p:spPr>
          <p:txBody>
            <a:bodyPr wrap="none"/>
            <a:lstStyle/>
            <a:p>
              <a:endParaRPr lang="en-US"/>
            </a:p>
          </p:txBody>
        </p:sp>
        <p:sp>
          <p:nvSpPr>
            <p:cNvPr id="392217" name="Line 25"/>
            <p:cNvSpPr>
              <a:spLocks noChangeShapeType="1"/>
            </p:cNvSpPr>
            <p:nvPr/>
          </p:nvSpPr>
          <p:spPr bwMode="auto">
            <a:xfrm>
              <a:off x="2768" y="2568"/>
              <a:ext cx="752" cy="840"/>
            </a:xfrm>
            <a:prstGeom prst="line">
              <a:avLst/>
            </a:prstGeom>
            <a:noFill/>
            <a:ln w="9525">
              <a:solidFill>
                <a:schemeClr val="tx1"/>
              </a:solidFill>
              <a:round/>
              <a:headEnd/>
              <a:tailEnd type="triangle" w="med" len="med"/>
            </a:ln>
            <a:effectLst/>
          </p:spPr>
          <p:txBody>
            <a:bodyPr wrap="none"/>
            <a:lstStyle/>
            <a:p>
              <a:endParaRPr lang="en-US"/>
            </a:p>
          </p:txBody>
        </p:sp>
      </p:grpSp>
      <p:graphicFrame>
        <p:nvGraphicFramePr>
          <p:cNvPr id="392218" name="Group 26"/>
          <p:cNvGraphicFramePr>
            <a:graphicFrameLocks noGrp="1"/>
          </p:cNvGraphicFramePr>
          <p:nvPr/>
        </p:nvGraphicFramePr>
        <p:xfrm>
          <a:off x="4508500" y="1841500"/>
          <a:ext cx="685800" cy="609600"/>
        </p:xfrm>
        <a:graphic>
          <a:graphicData uri="http://schemas.openxmlformats.org/drawingml/2006/table">
            <a:tbl>
              <a:tblPr/>
              <a:tblGrid>
                <a:gridCol w="685800">
                  <a:extLst>
                    <a:ext uri="{9D8B030D-6E8A-4147-A177-3AD203B41FA5}">
                      <a16:colId xmlns:a16="http://schemas.microsoft.com/office/drawing/2014/main" val="20000"/>
                    </a:ext>
                  </a:extLst>
                </a:gridCol>
              </a:tblGrid>
              <a:tr h="304800">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1200" b="1" i="0" u="none" strike="noStrike" cap="none" normalizeH="0" baseline="0">
                          <a:ln>
                            <a:noFill/>
                          </a:ln>
                          <a:solidFill>
                            <a:schemeClr val="tx1"/>
                          </a:solidFill>
                          <a:effectLst/>
                          <a:latin typeface="Times New Roman" pitchFamily="18" charset="0"/>
                        </a:rPr>
                        <a:t>P(B)</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04800">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1200" b="1" i="0" u="none" strike="noStrike" cap="none" normalizeH="0" baseline="0">
                          <a:ln>
                            <a:noFill/>
                          </a:ln>
                          <a:solidFill>
                            <a:schemeClr val="tx1"/>
                          </a:solidFill>
                          <a:effectLst/>
                          <a:latin typeface="Times New Roman" pitchFamily="18" charset="0"/>
                        </a:rPr>
                        <a:t>0.001</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graphicFrame>
        <p:nvGraphicFramePr>
          <p:cNvPr id="392226" name="Group 34"/>
          <p:cNvGraphicFramePr>
            <a:graphicFrameLocks noGrp="1"/>
          </p:cNvGraphicFramePr>
          <p:nvPr/>
        </p:nvGraphicFramePr>
        <p:xfrm>
          <a:off x="8623300" y="1841500"/>
          <a:ext cx="685800" cy="609600"/>
        </p:xfrm>
        <a:graphic>
          <a:graphicData uri="http://schemas.openxmlformats.org/drawingml/2006/table">
            <a:tbl>
              <a:tblPr/>
              <a:tblGrid>
                <a:gridCol w="685800">
                  <a:extLst>
                    <a:ext uri="{9D8B030D-6E8A-4147-A177-3AD203B41FA5}">
                      <a16:colId xmlns:a16="http://schemas.microsoft.com/office/drawing/2014/main" val="20000"/>
                    </a:ext>
                  </a:extLst>
                </a:gridCol>
              </a:tblGrid>
              <a:tr h="304800">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1200" b="1" i="0" u="none" strike="noStrike" cap="none" normalizeH="0" baseline="0">
                          <a:ln>
                            <a:noFill/>
                          </a:ln>
                          <a:solidFill>
                            <a:schemeClr val="tx1"/>
                          </a:solidFill>
                          <a:effectLst/>
                          <a:latin typeface="Times New Roman" pitchFamily="18" charset="0"/>
                        </a:rPr>
                        <a:t>P(E)</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04800">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1200" b="1" i="0" u="none" strike="noStrike" cap="none" normalizeH="0" baseline="0">
                          <a:ln>
                            <a:noFill/>
                          </a:ln>
                          <a:solidFill>
                            <a:schemeClr val="tx1"/>
                          </a:solidFill>
                          <a:effectLst/>
                          <a:latin typeface="Times New Roman" pitchFamily="18" charset="0"/>
                        </a:rPr>
                        <a:t>0.002</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graphicFrame>
        <p:nvGraphicFramePr>
          <p:cNvPr id="392234" name="Group 42"/>
          <p:cNvGraphicFramePr>
            <a:graphicFrameLocks noGrp="1"/>
          </p:cNvGraphicFramePr>
          <p:nvPr/>
        </p:nvGraphicFramePr>
        <p:xfrm>
          <a:off x="4737100" y="4965700"/>
          <a:ext cx="1143000" cy="825500"/>
        </p:xfrm>
        <a:graphic>
          <a:graphicData uri="http://schemas.openxmlformats.org/drawingml/2006/table">
            <a:tbl>
              <a:tblPr/>
              <a:tblGrid>
                <a:gridCol w="311150">
                  <a:extLst>
                    <a:ext uri="{9D8B030D-6E8A-4147-A177-3AD203B41FA5}">
                      <a16:colId xmlns:a16="http://schemas.microsoft.com/office/drawing/2014/main" val="20000"/>
                    </a:ext>
                  </a:extLst>
                </a:gridCol>
                <a:gridCol w="831850">
                  <a:extLst>
                    <a:ext uri="{9D8B030D-6E8A-4147-A177-3AD203B41FA5}">
                      <a16:colId xmlns:a16="http://schemas.microsoft.com/office/drawing/2014/main" val="20001"/>
                    </a:ext>
                  </a:extLst>
                </a:gridCol>
              </a:tblGrid>
              <a:tr h="304800">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1200" b="1" i="0" u="none" strike="noStrike" cap="none" normalizeH="0" baseline="0">
                          <a:ln>
                            <a:noFill/>
                          </a:ln>
                          <a:solidFill>
                            <a:schemeClr val="tx1"/>
                          </a:solidFill>
                          <a:effectLst/>
                          <a:latin typeface="Times New Roman" pitchFamily="18" charset="0"/>
                        </a:rPr>
                        <a:t>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1200" b="1" i="0" u="none" strike="noStrike" cap="none" normalizeH="0" baseline="0">
                          <a:ln>
                            <a:noFill/>
                          </a:ln>
                          <a:solidFill>
                            <a:schemeClr val="tx1"/>
                          </a:solidFill>
                          <a:effectLst/>
                          <a:latin typeface="Times New Roman" pitchFamily="18" charset="0"/>
                        </a:rPr>
                        <a:t>P(J|…)</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20700">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1200" b="1" i="0" u="none" strike="noStrike" cap="none" normalizeH="0" baseline="0">
                          <a:ln>
                            <a:noFill/>
                          </a:ln>
                          <a:solidFill>
                            <a:schemeClr val="tx1"/>
                          </a:solidFill>
                          <a:effectLst/>
                          <a:latin typeface="Times New Roman" pitchFamily="18" charset="0"/>
                        </a:rPr>
                        <a:t>TF</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1200" b="1" i="0" u="none" strike="noStrike" cap="none" normalizeH="0" baseline="0">
                          <a:ln>
                            <a:noFill/>
                          </a:ln>
                          <a:solidFill>
                            <a:schemeClr val="tx1"/>
                          </a:solidFill>
                          <a:effectLst/>
                          <a:latin typeface="Times New Roman" pitchFamily="18" charset="0"/>
                        </a:rPr>
                        <a:t>0.90</a:t>
                      </a:r>
                      <a:br>
                        <a:rPr kumimoji="0" lang="en-US" sz="1200" b="1" i="0" u="none" strike="noStrike" cap="none" normalizeH="0" baseline="0">
                          <a:ln>
                            <a:noFill/>
                          </a:ln>
                          <a:solidFill>
                            <a:schemeClr val="tx1"/>
                          </a:solidFill>
                          <a:effectLst/>
                          <a:latin typeface="Times New Roman" pitchFamily="18" charset="0"/>
                        </a:rPr>
                      </a:br>
                      <a:r>
                        <a:rPr kumimoji="0" lang="en-US" sz="1200" b="1" i="0" u="none" strike="noStrike" cap="none" normalizeH="0" baseline="0">
                          <a:ln>
                            <a:noFill/>
                          </a:ln>
                          <a:solidFill>
                            <a:schemeClr val="tx1"/>
                          </a:solidFill>
                          <a:effectLst/>
                          <a:latin typeface="Times New Roman" pitchFamily="18" charset="0"/>
                        </a:rPr>
                        <a:t>0.05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graphicFrame>
        <p:nvGraphicFramePr>
          <p:cNvPr id="392245" name="Group 53"/>
          <p:cNvGraphicFramePr>
            <a:graphicFrameLocks noGrp="1"/>
          </p:cNvGraphicFramePr>
          <p:nvPr/>
        </p:nvGraphicFramePr>
        <p:xfrm>
          <a:off x="8775700" y="4965700"/>
          <a:ext cx="1079500" cy="825500"/>
        </p:xfrm>
        <a:graphic>
          <a:graphicData uri="http://schemas.openxmlformats.org/drawingml/2006/table">
            <a:tbl>
              <a:tblPr/>
              <a:tblGrid>
                <a:gridCol w="269875">
                  <a:extLst>
                    <a:ext uri="{9D8B030D-6E8A-4147-A177-3AD203B41FA5}">
                      <a16:colId xmlns:a16="http://schemas.microsoft.com/office/drawing/2014/main" val="20000"/>
                    </a:ext>
                  </a:extLst>
                </a:gridCol>
                <a:gridCol w="809625">
                  <a:extLst>
                    <a:ext uri="{9D8B030D-6E8A-4147-A177-3AD203B41FA5}">
                      <a16:colId xmlns:a16="http://schemas.microsoft.com/office/drawing/2014/main" val="20001"/>
                    </a:ext>
                  </a:extLst>
                </a:gridCol>
              </a:tblGrid>
              <a:tr h="304800">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1200" b="1" i="0" u="none" strike="noStrike" cap="none" normalizeH="0" baseline="0">
                          <a:ln>
                            <a:noFill/>
                          </a:ln>
                          <a:solidFill>
                            <a:schemeClr val="tx1"/>
                          </a:solidFill>
                          <a:effectLst/>
                          <a:latin typeface="Times New Roman" pitchFamily="18" charset="0"/>
                        </a:rPr>
                        <a:t>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1200" b="1" i="0" u="none" strike="noStrike" cap="none" normalizeH="0" baseline="0">
                          <a:ln>
                            <a:noFill/>
                          </a:ln>
                          <a:solidFill>
                            <a:schemeClr val="tx1"/>
                          </a:solidFill>
                          <a:effectLst/>
                          <a:latin typeface="Times New Roman" pitchFamily="18" charset="0"/>
                        </a:rPr>
                        <a:t>P(M|…)</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20700">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1200" b="1" i="0" u="none" strike="noStrike" cap="none" normalizeH="0" baseline="0">
                          <a:ln>
                            <a:noFill/>
                          </a:ln>
                          <a:solidFill>
                            <a:schemeClr val="tx1"/>
                          </a:solidFill>
                          <a:effectLst/>
                          <a:latin typeface="Times New Roman" pitchFamily="18" charset="0"/>
                        </a:rPr>
                        <a:t>TF</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1200" b="1" i="0" u="none" strike="noStrike" cap="none" normalizeH="0" baseline="0">
                          <a:ln>
                            <a:noFill/>
                          </a:ln>
                          <a:solidFill>
                            <a:schemeClr val="tx1"/>
                          </a:solidFill>
                          <a:effectLst/>
                          <a:latin typeface="Times New Roman" pitchFamily="18" charset="0"/>
                        </a:rPr>
                        <a:t>0.70</a:t>
                      </a:r>
                      <a:br>
                        <a:rPr kumimoji="0" lang="en-US" sz="1200" b="1" i="0" u="none" strike="noStrike" cap="none" normalizeH="0" baseline="0">
                          <a:ln>
                            <a:noFill/>
                          </a:ln>
                          <a:solidFill>
                            <a:schemeClr val="tx1"/>
                          </a:solidFill>
                          <a:effectLst/>
                          <a:latin typeface="Times New Roman" pitchFamily="18" charset="0"/>
                        </a:rPr>
                      </a:br>
                      <a:r>
                        <a:rPr kumimoji="0" lang="en-US" sz="1200" b="1" i="0" u="none" strike="noStrike" cap="none" normalizeH="0" baseline="0">
                          <a:ln>
                            <a:noFill/>
                          </a:ln>
                          <a:solidFill>
                            <a:schemeClr val="tx1"/>
                          </a:solidFill>
                          <a:effectLst/>
                          <a:latin typeface="Times New Roman" pitchFamily="18" charset="0"/>
                        </a:rPr>
                        <a:t>0.01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392256" name="Text Box 64"/>
          <p:cNvSpPr txBox="1">
            <a:spLocks noChangeArrowheads="1"/>
          </p:cNvSpPr>
          <p:nvPr/>
        </p:nvSpPr>
        <p:spPr bwMode="auto">
          <a:xfrm>
            <a:off x="1582615" y="2984500"/>
            <a:ext cx="2316285" cy="656590"/>
          </a:xfrm>
          <a:prstGeom prst="rect">
            <a:avLst/>
          </a:prstGeom>
          <a:solidFill>
            <a:srgbClr val="EAFFD5"/>
          </a:solidFill>
          <a:ln w="28575">
            <a:solidFill>
              <a:srgbClr val="336600"/>
            </a:solidFill>
            <a:miter lim="800000"/>
            <a:headEnd/>
            <a:tailEnd/>
          </a:ln>
          <a:effectLst/>
        </p:spPr>
        <p:txBody>
          <a:bodyPr wrap="square">
            <a:spAutoFit/>
          </a:bodyPr>
          <a:lstStyle/>
          <a:p>
            <a:pPr eaLnBrk="1" hangingPunct="1"/>
            <a:r>
              <a:rPr lang="en-US">
                <a:solidFill>
                  <a:srgbClr val="336600"/>
                </a:solidFill>
                <a:cs typeface="Arial" charset="0"/>
              </a:rPr>
              <a:t>Size of the CPT for a </a:t>
            </a:r>
            <a:br>
              <a:rPr lang="en-US">
                <a:solidFill>
                  <a:srgbClr val="336600"/>
                </a:solidFill>
                <a:cs typeface="Arial" charset="0"/>
              </a:rPr>
            </a:br>
            <a:r>
              <a:rPr lang="en-US">
                <a:solidFill>
                  <a:srgbClr val="336600"/>
                </a:solidFill>
                <a:cs typeface="Arial" charset="0"/>
              </a:rPr>
              <a:t>node with k parents: 2</a:t>
            </a:r>
            <a:r>
              <a:rPr lang="en-US" sz="2800" baseline="30000">
                <a:solidFill>
                  <a:srgbClr val="008000"/>
                </a:solidFill>
                <a:cs typeface="Times New Roman" pitchFamily="18" charset="0"/>
              </a:rPr>
              <a:t>k</a:t>
            </a:r>
            <a:endParaRPr lang="en-US" sz="2000" baseline="30000">
              <a:cs typeface="Times New Roman" pitchFamily="18" charset="0"/>
            </a:endParaRPr>
          </a:p>
        </p:txBody>
      </p:sp>
      <p:sp>
        <p:nvSpPr>
          <p:cNvPr id="392258" name="Text Box 66"/>
          <p:cNvSpPr txBox="1">
            <a:spLocks noChangeArrowheads="1"/>
          </p:cNvSpPr>
          <p:nvPr/>
        </p:nvSpPr>
        <p:spPr bwMode="auto">
          <a:xfrm>
            <a:off x="4432300" y="6034088"/>
            <a:ext cx="3008388" cy="369332"/>
          </a:xfrm>
          <a:prstGeom prst="rect">
            <a:avLst/>
          </a:prstGeom>
          <a:noFill/>
          <a:ln w="9525">
            <a:noFill/>
            <a:miter lim="800000"/>
            <a:headEnd/>
            <a:tailEnd/>
          </a:ln>
          <a:effectLst/>
        </p:spPr>
        <p:txBody>
          <a:bodyPr wrap="none">
            <a:spAutoFit/>
          </a:bodyPr>
          <a:lstStyle/>
          <a:p>
            <a:pPr eaLnBrk="1" hangingPunct="1"/>
            <a:r>
              <a:rPr lang="en-US">
                <a:cs typeface="Arial" charset="0"/>
              </a:rPr>
              <a:t>10 probabilities, instead of 32</a:t>
            </a:r>
          </a:p>
        </p:txBody>
      </p:sp>
    </p:spTree>
    <p:extLst>
      <p:ext uri="{BB962C8B-B14F-4D97-AF65-F5344CB8AC3E}">
        <p14:creationId xmlns:p14="http://schemas.microsoft.com/office/powerpoint/2010/main" val="379618942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3218" name="Rectangle 2"/>
          <p:cNvSpPr>
            <a:spLocks noGrp="1" noChangeArrowheads="1"/>
          </p:cNvSpPr>
          <p:nvPr>
            <p:ph type="title"/>
          </p:nvPr>
        </p:nvSpPr>
        <p:spPr>
          <a:xfrm>
            <a:off x="0" y="-11445"/>
            <a:ext cx="12192000" cy="1478570"/>
          </a:xfrm>
        </p:spPr>
        <p:txBody>
          <a:bodyPr/>
          <a:lstStyle/>
          <a:p>
            <a:pPr algn="ctr"/>
            <a:r>
              <a:rPr lang="en-US" sz="3200" dirty="0"/>
              <a:t>What does the BN encode?</a:t>
            </a:r>
          </a:p>
        </p:txBody>
      </p:sp>
      <p:sp>
        <p:nvSpPr>
          <p:cNvPr id="393219" name="Rectangle 3"/>
          <p:cNvSpPr>
            <a:spLocks noGrp="1" noChangeArrowheads="1"/>
          </p:cNvSpPr>
          <p:nvPr>
            <p:ph sz="quarter" idx="1"/>
          </p:nvPr>
        </p:nvSpPr>
        <p:spPr>
          <a:xfrm>
            <a:off x="1447800" y="4544413"/>
            <a:ext cx="4724400" cy="1447243"/>
          </a:xfrm>
        </p:spPr>
        <p:txBody>
          <a:bodyPr/>
          <a:lstStyle/>
          <a:p>
            <a:pPr marL="0" indent="0">
              <a:buClr>
                <a:schemeClr val="tx1"/>
              </a:buClr>
              <a:buNone/>
            </a:pPr>
            <a:r>
              <a:rPr lang="en-US" sz="2000" dirty="0"/>
              <a:t>Each of the beliefs </a:t>
            </a:r>
            <a:r>
              <a:rPr lang="en-US" sz="2000" dirty="0" err="1"/>
              <a:t>JohnCalls</a:t>
            </a:r>
            <a:r>
              <a:rPr lang="en-US" sz="2000" dirty="0"/>
              <a:t> and </a:t>
            </a:r>
            <a:r>
              <a:rPr lang="en-US" sz="2000" dirty="0" err="1"/>
              <a:t>MaryCalls</a:t>
            </a:r>
            <a:r>
              <a:rPr lang="en-US" sz="2000" dirty="0"/>
              <a:t> is independent of Burglary and Earthquake given Alarm or </a:t>
            </a:r>
            <a:r>
              <a:rPr lang="en-US" sz="2000" dirty="0">
                <a:cs typeface="Times New Roman" pitchFamily="18" charset="0"/>
                <a:sym typeface="Symbol" pitchFamily="18" charset="2"/>
              </a:rPr>
              <a:t>Alarm</a:t>
            </a:r>
            <a:endParaRPr lang="en-US" dirty="0"/>
          </a:p>
        </p:txBody>
      </p:sp>
      <p:grpSp>
        <p:nvGrpSpPr>
          <p:cNvPr id="393220" name="Group 4"/>
          <p:cNvGrpSpPr>
            <a:grpSpLocks/>
          </p:cNvGrpSpPr>
          <p:nvPr/>
        </p:nvGrpSpPr>
        <p:grpSpPr bwMode="auto">
          <a:xfrm>
            <a:off x="3810000" y="1467125"/>
            <a:ext cx="4572000" cy="2362200"/>
            <a:chOff x="960" y="1344"/>
            <a:chExt cx="3504" cy="2352"/>
          </a:xfrm>
        </p:grpSpPr>
        <p:sp>
          <p:nvSpPr>
            <p:cNvPr id="393221" name="Oval 5"/>
            <p:cNvSpPr>
              <a:spLocks noChangeArrowheads="1"/>
            </p:cNvSpPr>
            <p:nvPr/>
          </p:nvSpPr>
          <p:spPr bwMode="auto">
            <a:xfrm>
              <a:off x="960" y="1344"/>
              <a:ext cx="816" cy="384"/>
            </a:xfrm>
            <a:prstGeom prst="ellipse">
              <a:avLst/>
            </a:prstGeom>
            <a:solidFill>
              <a:schemeClr val="tx2"/>
            </a:solidFill>
            <a:ln w="9525">
              <a:solidFill>
                <a:schemeClr val="tx1"/>
              </a:solidFill>
              <a:round/>
              <a:headEnd/>
              <a:tailEnd/>
            </a:ln>
            <a:effectLst/>
          </p:spPr>
          <p:txBody>
            <a:bodyPr wrap="none" anchor="ctr"/>
            <a:lstStyle/>
            <a:p>
              <a:pPr algn="ctr" eaLnBrk="1" hangingPunct="1"/>
              <a:r>
                <a:rPr lang="en-US" dirty="0">
                  <a:solidFill>
                    <a:schemeClr val="bg1"/>
                  </a:solidFill>
                  <a:cs typeface="Arial" charset="0"/>
                </a:rPr>
                <a:t>Burglary</a:t>
              </a:r>
            </a:p>
          </p:txBody>
        </p:sp>
        <p:sp>
          <p:nvSpPr>
            <p:cNvPr id="393222" name="Oval 6"/>
            <p:cNvSpPr>
              <a:spLocks noChangeArrowheads="1"/>
            </p:cNvSpPr>
            <p:nvPr/>
          </p:nvSpPr>
          <p:spPr bwMode="auto">
            <a:xfrm>
              <a:off x="3264" y="1344"/>
              <a:ext cx="1104" cy="384"/>
            </a:xfrm>
            <a:prstGeom prst="ellipse">
              <a:avLst/>
            </a:prstGeom>
            <a:solidFill>
              <a:schemeClr val="tx2"/>
            </a:solidFill>
            <a:ln w="9525">
              <a:solidFill>
                <a:schemeClr val="tx1"/>
              </a:solidFill>
              <a:round/>
              <a:headEnd/>
              <a:tailEnd/>
            </a:ln>
            <a:effectLst/>
          </p:spPr>
          <p:txBody>
            <a:bodyPr wrap="none" anchor="ctr"/>
            <a:lstStyle/>
            <a:p>
              <a:pPr algn="ctr" eaLnBrk="1" hangingPunct="1"/>
              <a:r>
                <a:rPr lang="en-US" dirty="0">
                  <a:solidFill>
                    <a:schemeClr val="bg1"/>
                  </a:solidFill>
                  <a:cs typeface="Arial" charset="0"/>
                </a:rPr>
                <a:t>Earthquake</a:t>
              </a:r>
            </a:p>
          </p:txBody>
        </p:sp>
        <p:sp>
          <p:nvSpPr>
            <p:cNvPr id="393223" name="Oval 7"/>
            <p:cNvSpPr>
              <a:spLocks noChangeArrowheads="1"/>
            </p:cNvSpPr>
            <p:nvPr/>
          </p:nvSpPr>
          <p:spPr bwMode="auto">
            <a:xfrm>
              <a:off x="2208" y="2256"/>
              <a:ext cx="624" cy="384"/>
            </a:xfrm>
            <a:prstGeom prst="ellipse">
              <a:avLst/>
            </a:prstGeom>
            <a:solidFill>
              <a:schemeClr val="tx2"/>
            </a:solidFill>
            <a:ln w="9525">
              <a:solidFill>
                <a:schemeClr val="tx1"/>
              </a:solidFill>
              <a:round/>
              <a:headEnd/>
              <a:tailEnd/>
            </a:ln>
            <a:effectLst/>
          </p:spPr>
          <p:txBody>
            <a:bodyPr wrap="none" anchor="ctr"/>
            <a:lstStyle/>
            <a:p>
              <a:pPr algn="ctr" eaLnBrk="1" hangingPunct="1"/>
              <a:r>
                <a:rPr lang="en-US" dirty="0">
                  <a:solidFill>
                    <a:schemeClr val="bg1"/>
                  </a:solidFill>
                  <a:cs typeface="Arial" charset="0"/>
                </a:rPr>
                <a:t>Alarm</a:t>
              </a:r>
            </a:p>
          </p:txBody>
        </p:sp>
        <p:sp>
          <p:nvSpPr>
            <p:cNvPr id="393224" name="Oval 8"/>
            <p:cNvSpPr>
              <a:spLocks noChangeArrowheads="1"/>
            </p:cNvSpPr>
            <p:nvPr/>
          </p:nvSpPr>
          <p:spPr bwMode="auto">
            <a:xfrm>
              <a:off x="3456" y="3312"/>
              <a:ext cx="1008" cy="384"/>
            </a:xfrm>
            <a:prstGeom prst="ellipse">
              <a:avLst/>
            </a:prstGeom>
            <a:solidFill>
              <a:schemeClr val="tx2"/>
            </a:solidFill>
            <a:ln w="9525">
              <a:solidFill>
                <a:schemeClr val="tx1"/>
              </a:solidFill>
              <a:round/>
              <a:headEnd/>
              <a:tailEnd/>
            </a:ln>
            <a:effectLst/>
          </p:spPr>
          <p:txBody>
            <a:bodyPr wrap="none" anchor="ctr"/>
            <a:lstStyle/>
            <a:p>
              <a:pPr algn="ctr" eaLnBrk="1" hangingPunct="1"/>
              <a:r>
                <a:rPr lang="en-US">
                  <a:solidFill>
                    <a:schemeClr val="bg1"/>
                  </a:solidFill>
                  <a:cs typeface="Arial" charset="0"/>
                </a:rPr>
                <a:t>MaryCalls</a:t>
              </a:r>
            </a:p>
          </p:txBody>
        </p:sp>
        <p:sp>
          <p:nvSpPr>
            <p:cNvPr id="393225" name="Oval 9"/>
            <p:cNvSpPr>
              <a:spLocks noChangeArrowheads="1"/>
            </p:cNvSpPr>
            <p:nvPr/>
          </p:nvSpPr>
          <p:spPr bwMode="auto">
            <a:xfrm>
              <a:off x="960" y="3312"/>
              <a:ext cx="960" cy="384"/>
            </a:xfrm>
            <a:prstGeom prst="ellipse">
              <a:avLst/>
            </a:prstGeom>
            <a:solidFill>
              <a:schemeClr val="tx2"/>
            </a:solidFill>
            <a:ln w="9525">
              <a:solidFill>
                <a:schemeClr val="tx1"/>
              </a:solidFill>
              <a:round/>
              <a:headEnd/>
              <a:tailEnd/>
            </a:ln>
            <a:effectLst/>
          </p:spPr>
          <p:txBody>
            <a:bodyPr wrap="none" anchor="ctr"/>
            <a:lstStyle/>
            <a:p>
              <a:pPr algn="ctr" eaLnBrk="1" hangingPunct="1"/>
              <a:r>
                <a:rPr lang="en-US" dirty="0" err="1">
                  <a:solidFill>
                    <a:schemeClr val="bg1"/>
                  </a:solidFill>
                  <a:cs typeface="Arial" charset="0"/>
                </a:rPr>
                <a:t>JohnCalls</a:t>
              </a:r>
              <a:endParaRPr lang="en-US" dirty="0">
                <a:solidFill>
                  <a:schemeClr val="bg1"/>
                </a:solidFill>
                <a:cs typeface="Arial" charset="0"/>
              </a:endParaRPr>
            </a:p>
          </p:txBody>
        </p:sp>
        <p:sp>
          <p:nvSpPr>
            <p:cNvPr id="393226" name="Line 10"/>
            <p:cNvSpPr>
              <a:spLocks noChangeShapeType="1"/>
            </p:cNvSpPr>
            <p:nvPr/>
          </p:nvSpPr>
          <p:spPr bwMode="auto">
            <a:xfrm>
              <a:off x="1656" y="1672"/>
              <a:ext cx="624" cy="640"/>
            </a:xfrm>
            <a:prstGeom prst="line">
              <a:avLst/>
            </a:prstGeom>
            <a:noFill/>
            <a:ln w="9525">
              <a:solidFill>
                <a:schemeClr val="tx1"/>
              </a:solidFill>
              <a:round/>
              <a:headEnd/>
              <a:tailEnd type="triangle" w="med" len="med"/>
            </a:ln>
            <a:effectLst/>
          </p:spPr>
          <p:txBody>
            <a:bodyPr wrap="none"/>
            <a:lstStyle/>
            <a:p>
              <a:endParaRPr lang="en-US">
                <a:solidFill>
                  <a:schemeClr val="bg1"/>
                </a:solidFill>
              </a:endParaRPr>
            </a:p>
          </p:txBody>
        </p:sp>
        <p:sp>
          <p:nvSpPr>
            <p:cNvPr id="393227" name="Line 11"/>
            <p:cNvSpPr>
              <a:spLocks noChangeShapeType="1"/>
            </p:cNvSpPr>
            <p:nvPr/>
          </p:nvSpPr>
          <p:spPr bwMode="auto">
            <a:xfrm flipH="1">
              <a:off x="2736" y="1656"/>
              <a:ext cx="648" cy="648"/>
            </a:xfrm>
            <a:prstGeom prst="line">
              <a:avLst/>
            </a:prstGeom>
            <a:noFill/>
            <a:ln w="9525">
              <a:solidFill>
                <a:schemeClr val="tx1"/>
              </a:solidFill>
              <a:round/>
              <a:headEnd/>
              <a:tailEnd type="triangle" w="med" len="med"/>
            </a:ln>
            <a:effectLst/>
          </p:spPr>
          <p:txBody>
            <a:bodyPr wrap="none"/>
            <a:lstStyle/>
            <a:p>
              <a:endParaRPr lang="en-US">
                <a:solidFill>
                  <a:schemeClr val="bg1"/>
                </a:solidFill>
              </a:endParaRPr>
            </a:p>
          </p:txBody>
        </p:sp>
        <p:sp>
          <p:nvSpPr>
            <p:cNvPr id="393228" name="Line 12"/>
            <p:cNvSpPr>
              <a:spLocks noChangeShapeType="1"/>
            </p:cNvSpPr>
            <p:nvPr/>
          </p:nvSpPr>
          <p:spPr bwMode="auto">
            <a:xfrm flipH="1">
              <a:off x="1728" y="2576"/>
              <a:ext cx="568" cy="776"/>
            </a:xfrm>
            <a:prstGeom prst="line">
              <a:avLst/>
            </a:prstGeom>
            <a:noFill/>
            <a:ln w="9525">
              <a:solidFill>
                <a:schemeClr val="tx1"/>
              </a:solidFill>
              <a:round/>
              <a:headEnd/>
              <a:tailEnd type="triangle" w="med" len="med"/>
            </a:ln>
            <a:effectLst/>
          </p:spPr>
          <p:txBody>
            <a:bodyPr wrap="none"/>
            <a:lstStyle/>
            <a:p>
              <a:endParaRPr lang="en-US">
                <a:solidFill>
                  <a:schemeClr val="bg1"/>
                </a:solidFill>
              </a:endParaRPr>
            </a:p>
          </p:txBody>
        </p:sp>
        <p:sp>
          <p:nvSpPr>
            <p:cNvPr id="393229" name="Line 13"/>
            <p:cNvSpPr>
              <a:spLocks noChangeShapeType="1"/>
            </p:cNvSpPr>
            <p:nvPr/>
          </p:nvSpPr>
          <p:spPr bwMode="auto">
            <a:xfrm>
              <a:off x="2768" y="2568"/>
              <a:ext cx="752" cy="840"/>
            </a:xfrm>
            <a:prstGeom prst="line">
              <a:avLst/>
            </a:prstGeom>
            <a:noFill/>
            <a:ln w="9525">
              <a:solidFill>
                <a:schemeClr val="tx1"/>
              </a:solidFill>
              <a:round/>
              <a:headEnd/>
              <a:tailEnd type="triangle" w="med" len="med"/>
            </a:ln>
            <a:effectLst/>
          </p:spPr>
          <p:txBody>
            <a:bodyPr wrap="none"/>
            <a:lstStyle/>
            <a:p>
              <a:endParaRPr lang="en-US">
                <a:solidFill>
                  <a:schemeClr val="bg1"/>
                </a:solidFill>
              </a:endParaRPr>
            </a:p>
          </p:txBody>
        </p:sp>
      </p:grpSp>
      <p:sp>
        <p:nvSpPr>
          <p:cNvPr id="393230" name="Text Box 14"/>
          <p:cNvSpPr txBox="1">
            <a:spLocks noChangeArrowheads="1"/>
          </p:cNvSpPr>
          <p:nvPr/>
        </p:nvSpPr>
        <p:spPr bwMode="auto">
          <a:xfrm>
            <a:off x="7066767" y="4669281"/>
            <a:ext cx="2654253" cy="923330"/>
          </a:xfrm>
          <a:prstGeom prst="rect">
            <a:avLst/>
          </a:prstGeom>
          <a:noFill/>
          <a:ln w="9525">
            <a:noFill/>
            <a:miter lim="800000"/>
            <a:headEnd/>
            <a:tailEnd/>
          </a:ln>
          <a:effectLst/>
        </p:spPr>
        <p:txBody>
          <a:bodyPr wrap="none">
            <a:spAutoFit/>
          </a:bodyPr>
          <a:lstStyle/>
          <a:p>
            <a:pPr eaLnBrk="1" hangingPunct="1"/>
            <a:r>
              <a:rPr lang="en-US" dirty="0">
                <a:cs typeface="Arial" charset="0"/>
              </a:rPr>
              <a:t>For example, John does</a:t>
            </a:r>
            <a:br>
              <a:rPr lang="en-US" dirty="0">
                <a:cs typeface="Arial" charset="0"/>
              </a:rPr>
            </a:br>
            <a:r>
              <a:rPr lang="en-US" dirty="0">
                <a:cs typeface="Arial" charset="0"/>
              </a:rPr>
              <a:t>not observe any burglaries</a:t>
            </a:r>
            <a:br>
              <a:rPr lang="en-US" dirty="0">
                <a:cs typeface="Arial" charset="0"/>
              </a:rPr>
            </a:br>
            <a:r>
              <a:rPr lang="en-US" dirty="0">
                <a:cs typeface="Arial" charset="0"/>
              </a:rPr>
              <a:t>directly</a:t>
            </a:r>
          </a:p>
        </p:txBody>
      </p:sp>
    </p:spTree>
    <p:extLst>
      <p:ext uri="{BB962C8B-B14F-4D97-AF65-F5344CB8AC3E}">
        <p14:creationId xmlns:p14="http://schemas.microsoft.com/office/powerpoint/2010/main" val="119599080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4254" name="Rectangle 14"/>
          <p:cNvSpPr>
            <a:spLocks noGrp="1" noChangeArrowheads="1"/>
          </p:cNvSpPr>
          <p:nvPr>
            <p:ph type="title"/>
          </p:nvPr>
        </p:nvSpPr>
        <p:spPr>
          <a:xfrm>
            <a:off x="11482" y="-46969"/>
            <a:ext cx="12180517" cy="1478570"/>
          </a:xfrm>
          <a:noFill/>
          <a:ln/>
        </p:spPr>
        <p:txBody>
          <a:bodyPr/>
          <a:lstStyle/>
          <a:p>
            <a:pPr algn="ctr"/>
            <a:r>
              <a:rPr lang="en-US" sz="3200" dirty="0"/>
              <a:t>What does the BN encode?</a:t>
            </a:r>
          </a:p>
        </p:txBody>
      </p:sp>
      <p:sp>
        <p:nvSpPr>
          <p:cNvPr id="394242" name="Rectangle 2"/>
          <p:cNvSpPr>
            <a:spLocks noGrp="1" noChangeArrowheads="1"/>
          </p:cNvSpPr>
          <p:nvPr>
            <p:ph sz="quarter" idx="1"/>
          </p:nvPr>
        </p:nvSpPr>
        <p:spPr>
          <a:xfrm>
            <a:off x="1569407" y="4308386"/>
            <a:ext cx="4450654" cy="1309566"/>
          </a:xfrm>
        </p:spPr>
        <p:txBody>
          <a:bodyPr/>
          <a:lstStyle/>
          <a:p>
            <a:pPr marL="0" indent="0">
              <a:buClr>
                <a:schemeClr val="tx1"/>
              </a:buClr>
              <a:buNone/>
            </a:pPr>
            <a:r>
              <a:rPr lang="en-US" sz="2000" dirty="0"/>
              <a:t>The beliefs </a:t>
            </a:r>
            <a:r>
              <a:rPr lang="en-US" sz="2000" dirty="0" err="1"/>
              <a:t>JohnCalls</a:t>
            </a:r>
            <a:r>
              <a:rPr lang="en-US" sz="2000" dirty="0"/>
              <a:t> and </a:t>
            </a:r>
            <a:r>
              <a:rPr lang="en-US" sz="2000" dirty="0" err="1"/>
              <a:t>MaryCalls</a:t>
            </a:r>
            <a:r>
              <a:rPr lang="en-US" sz="2000" dirty="0"/>
              <a:t> are independent given Alarm or </a:t>
            </a:r>
            <a:r>
              <a:rPr lang="en-US" sz="2000" dirty="0">
                <a:cs typeface="Times New Roman" pitchFamily="18" charset="0"/>
                <a:sym typeface="Symbol" pitchFamily="18" charset="2"/>
              </a:rPr>
              <a:t>Alarm</a:t>
            </a:r>
          </a:p>
        </p:txBody>
      </p:sp>
      <p:sp>
        <p:nvSpPr>
          <p:cNvPr id="394243" name="Text Box 3"/>
          <p:cNvSpPr txBox="1">
            <a:spLocks noChangeArrowheads="1"/>
          </p:cNvSpPr>
          <p:nvPr/>
        </p:nvSpPr>
        <p:spPr bwMode="auto">
          <a:xfrm>
            <a:off x="6427157" y="4316864"/>
            <a:ext cx="3132396" cy="923330"/>
          </a:xfrm>
          <a:prstGeom prst="rect">
            <a:avLst/>
          </a:prstGeom>
          <a:noFill/>
          <a:ln w="9525">
            <a:noFill/>
            <a:miter lim="800000"/>
            <a:headEnd/>
            <a:tailEnd/>
          </a:ln>
          <a:effectLst/>
        </p:spPr>
        <p:txBody>
          <a:bodyPr wrap="none">
            <a:spAutoFit/>
          </a:bodyPr>
          <a:lstStyle/>
          <a:p>
            <a:pPr eaLnBrk="1" hangingPunct="1"/>
            <a:r>
              <a:rPr lang="en-US" dirty="0">
                <a:cs typeface="Arial" charset="0"/>
              </a:rPr>
              <a:t>For instance, the reasons why </a:t>
            </a:r>
            <a:br>
              <a:rPr lang="en-US" dirty="0">
                <a:cs typeface="Arial" charset="0"/>
              </a:rPr>
            </a:br>
            <a:r>
              <a:rPr lang="en-US" dirty="0">
                <a:cs typeface="Arial" charset="0"/>
              </a:rPr>
              <a:t>John and Mary may not call if </a:t>
            </a:r>
            <a:br>
              <a:rPr lang="en-US" dirty="0">
                <a:cs typeface="Arial" charset="0"/>
              </a:rPr>
            </a:br>
            <a:r>
              <a:rPr lang="en-US" dirty="0">
                <a:cs typeface="Arial" charset="0"/>
              </a:rPr>
              <a:t>there is an alarm are unrelated </a:t>
            </a:r>
          </a:p>
        </p:txBody>
      </p:sp>
      <p:grpSp>
        <p:nvGrpSpPr>
          <p:cNvPr id="394244" name="Group 4"/>
          <p:cNvGrpSpPr>
            <a:grpSpLocks/>
          </p:cNvGrpSpPr>
          <p:nvPr/>
        </p:nvGrpSpPr>
        <p:grpSpPr bwMode="auto">
          <a:xfrm>
            <a:off x="3962400" y="1524000"/>
            <a:ext cx="4572000" cy="2362200"/>
            <a:chOff x="960" y="1344"/>
            <a:chExt cx="3504" cy="2352"/>
          </a:xfrm>
        </p:grpSpPr>
        <p:sp>
          <p:nvSpPr>
            <p:cNvPr id="394245" name="Oval 5"/>
            <p:cNvSpPr>
              <a:spLocks noChangeArrowheads="1"/>
            </p:cNvSpPr>
            <p:nvPr/>
          </p:nvSpPr>
          <p:spPr bwMode="auto">
            <a:xfrm>
              <a:off x="960" y="1344"/>
              <a:ext cx="816" cy="384"/>
            </a:xfrm>
            <a:prstGeom prst="ellipse">
              <a:avLst/>
            </a:prstGeom>
            <a:solidFill>
              <a:schemeClr val="tx2"/>
            </a:solidFill>
            <a:ln w="9525">
              <a:solidFill>
                <a:schemeClr val="tx1"/>
              </a:solidFill>
              <a:round/>
              <a:headEnd/>
              <a:tailEnd/>
            </a:ln>
            <a:effectLst/>
          </p:spPr>
          <p:txBody>
            <a:bodyPr wrap="none" anchor="ctr"/>
            <a:lstStyle/>
            <a:p>
              <a:pPr algn="ctr" eaLnBrk="1" hangingPunct="1"/>
              <a:r>
                <a:rPr lang="en-US" dirty="0">
                  <a:solidFill>
                    <a:schemeClr val="bg1"/>
                  </a:solidFill>
                  <a:cs typeface="Arial" charset="0"/>
                </a:rPr>
                <a:t>Burglary</a:t>
              </a:r>
            </a:p>
          </p:txBody>
        </p:sp>
        <p:sp>
          <p:nvSpPr>
            <p:cNvPr id="394246" name="Oval 6"/>
            <p:cNvSpPr>
              <a:spLocks noChangeArrowheads="1"/>
            </p:cNvSpPr>
            <p:nvPr/>
          </p:nvSpPr>
          <p:spPr bwMode="auto">
            <a:xfrm>
              <a:off x="3264" y="1344"/>
              <a:ext cx="1104" cy="384"/>
            </a:xfrm>
            <a:prstGeom prst="ellipse">
              <a:avLst/>
            </a:prstGeom>
            <a:solidFill>
              <a:schemeClr val="tx2"/>
            </a:solidFill>
            <a:ln w="9525">
              <a:solidFill>
                <a:schemeClr val="tx1"/>
              </a:solidFill>
              <a:round/>
              <a:headEnd/>
              <a:tailEnd/>
            </a:ln>
            <a:effectLst/>
          </p:spPr>
          <p:txBody>
            <a:bodyPr wrap="none" anchor="ctr"/>
            <a:lstStyle/>
            <a:p>
              <a:pPr algn="ctr" eaLnBrk="1" hangingPunct="1"/>
              <a:r>
                <a:rPr lang="en-US" dirty="0">
                  <a:solidFill>
                    <a:schemeClr val="bg1"/>
                  </a:solidFill>
                  <a:cs typeface="Arial" charset="0"/>
                </a:rPr>
                <a:t>Earthquake</a:t>
              </a:r>
            </a:p>
          </p:txBody>
        </p:sp>
        <p:sp>
          <p:nvSpPr>
            <p:cNvPr id="394247" name="Oval 7"/>
            <p:cNvSpPr>
              <a:spLocks noChangeArrowheads="1"/>
            </p:cNvSpPr>
            <p:nvPr/>
          </p:nvSpPr>
          <p:spPr bwMode="auto">
            <a:xfrm>
              <a:off x="2225" y="2270"/>
              <a:ext cx="624" cy="384"/>
            </a:xfrm>
            <a:prstGeom prst="ellipse">
              <a:avLst/>
            </a:prstGeom>
            <a:solidFill>
              <a:schemeClr val="tx2"/>
            </a:solidFill>
            <a:ln w="9525">
              <a:solidFill>
                <a:schemeClr val="tx1"/>
              </a:solidFill>
              <a:round/>
              <a:headEnd/>
              <a:tailEnd/>
            </a:ln>
            <a:effectLst/>
          </p:spPr>
          <p:txBody>
            <a:bodyPr wrap="none" anchor="ctr"/>
            <a:lstStyle/>
            <a:p>
              <a:pPr algn="ctr" eaLnBrk="1" hangingPunct="1"/>
              <a:r>
                <a:rPr lang="en-US">
                  <a:solidFill>
                    <a:schemeClr val="bg1"/>
                  </a:solidFill>
                  <a:cs typeface="Arial" charset="0"/>
                </a:rPr>
                <a:t>Alarm</a:t>
              </a:r>
            </a:p>
          </p:txBody>
        </p:sp>
        <p:sp>
          <p:nvSpPr>
            <p:cNvPr id="394248" name="Oval 8"/>
            <p:cNvSpPr>
              <a:spLocks noChangeArrowheads="1"/>
            </p:cNvSpPr>
            <p:nvPr/>
          </p:nvSpPr>
          <p:spPr bwMode="auto">
            <a:xfrm>
              <a:off x="3456" y="3312"/>
              <a:ext cx="1008" cy="384"/>
            </a:xfrm>
            <a:prstGeom prst="ellipse">
              <a:avLst/>
            </a:prstGeom>
            <a:solidFill>
              <a:schemeClr val="tx2"/>
            </a:solidFill>
            <a:ln w="9525">
              <a:solidFill>
                <a:schemeClr val="tx1"/>
              </a:solidFill>
              <a:round/>
              <a:headEnd/>
              <a:tailEnd/>
            </a:ln>
            <a:effectLst/>
          </p:spPr>
          <p:txBody>
            <a:bodyPr wrap="none" anchor="ctr"/>
            <a:lstStyle/>
            <a:p>
              <a:pPr algn="ctr" eaLnBrk="1" hangingPunct="1"/>
              <a:r>
                <a:rPr lang="en-US" dirty="0" err="1">
                  <a:solidFill>
                    <a:schemeClr val="bg1"/>
                  </a:solidFill>
                  <a:cs typeface="Arial" charset="0"/>
                </a:rPr>
                <a:t>MaryCalls</a:t>
              </a:r>
              <a:endParaRPr lang="en-US" dirty="0">
                <a:solidFill>
                  <a:schemeClr val="bg1"/>
                </a:solidFill>
                <a:cs typeface="Arial" charset="0"/>
              </a:endParaRPr>
            </a:p>
          </p:txBody>
        </p:sp>
        <p:sp>
          <p:nvSpPr>
            <p:cNvPr id="394249" name="Oval 9"/>
            <p:cNvSpPr>
              <a:spLocks noChangeArrowheads="1"/>
            </p:cNvSpPr>
            <p:nvPr/>
          </p:nvSpPr>
          <p:spPr bwMode="auto">
            <a:xfrm>
              <a:off x="960" y="3312"/>
              <a:ext cx="960" cy="384"/>
            </a:xfrm>
            <a:prstGeom prst="ellipse">
              <a:avLst/>
            </a:prstGeom>
            <a:solidFill>
              <a:schemeClr val="tx2"/>
            </a:solidFill>
            <a:ln w="9525">
              <a:solidFill>
                <a:schemeClr val="tx1"/>
              </a:solidFill>
              <a:round/>
              <a:headEnd/>
              <a:tailEnd/>
            </a:ln>
            <a:effectLst/>
          </p:spPr>
          <p:txBody>
            <a:bodyPr wrap="none" anchor="ctr"/>
            <a:lstStyle/>
            <a:p>
              <a:pPr algn="ctr" eaLnBrk="1" hangingPunct="1"/>
              <a:r>
                <a:rPr lang="en-US">
                  <a:solidFill>
                    <a:schemeClr val="bg1"/>
                  </a:solidFill>
                  <a:cs typeface="Arial" charset="0"/>
                </a:rPr>
                <a:t>JohnCalls</a:t>
              </a:r>
            </a:p>
          </p:txBody>
        </p:sp>
        <p:sp>
          <p:nvSpPr>
            <p:cNvPr id="394250" name="Line 10"/>
            <p:cNvSpPr>
              <a:spLocks noChangeShapeType="1"/>
            </p:cNvSpPr>
            <p:nvPr/>
          </p:nvSpPr>
          <p:spPr bwMode="auto">
            <a:xfrm>
              <a:off x="1656" y="1672"/>
              <a:ext cx="624" cy="640"/>
            </a:xfrm>
            <a:prstGeom prst="line">
              <a:avLst/>
            </a:prstGeom>
            <a:noFill/>
            <a:ln w="9525">
              <a:solidFill>
                <a:schemeClr val="tx1"/>
              </a:solidFill>
              <a:round/>
              <a:headEnd/>
              <a:tailEnd type="triangle" w="med" len="med"/>
            </a:ln>
            <a:effectLst/>
          </p:spPr>
          <p:txBody>
            <a:bodyPr wrap="none"/>
            <a:lstStyle/>
            <a:p>
              <a:endParaRPr lang="en-US">
                <a:solidFill>
                  <a:schemeClr val="bg1"/>
                </a:solidFill>
              </a:endParaRPr>
            </a:p>
          </p:txBody>
        </p:sp>
        <p:sp>
          <p:nvSpPr>
            <p:cNvPr id="394251" name="Line 11"/>
            <p:cNvSpPr>
              <a:spLocks noChangeShapeType="1"/>
            </p:cNvSpPr>
            <p:nvPr/>
          </p:nvSpPr>
          <p:spPr bwMode="auto">
            <a:xfrm flipH="1">
              <a:off x="2736" y="1656"/>
              <a:ext cx="648" cy="648"/>
            </a:xfrm>
            <a:prstGeom prst="line">
              <a:avLst/>
            </a:prstGeom>
            <a:noFill/>
            <a:ln w="9525">
              <a:solidFill>
                <a:schemeClr val="tx1"/>
              </a:solidFill>
              <a:round/>
              <a:headEnd/>
              <a:tailEnd type="triangle" w="med" len="med"/>
            </a:ln>
            <a:effectLst/>
          </p:spPr>
          <p:txBody>
            <a:bodyPr wrap="none"/>
            <a:lstStyle/>
            <a:p>
              <a:endParaRPr lang="en-US">
                <a:solidFill>
                  <a:schemeClr val="bg1"/>
                </a:solidFill>
              </a:endParaRPr>
            </a:p>
          </p:txBody>
        </p:sp>
        <p:sp>
          <p:nvSpPr>
            <p:cNvPr id="394252" name="Line 12"/>
            <p:cNvSpPr>
              <a:spLocks noChangeShapeType="1"/>
            </p:cNvSpPr>
            <p:nvPr/>
          </p:nvSpPr>
          <p:spPr bwMode="auto">
            <a:xfrm flipH="1">
              <a:off x="1728" y="2576"/>
              <a:ext cx="568" cy="776"/>
            </a:xfrm>
            <a:prstGeom prst="line">
              <a:avLst/>
            </a:prstGeom>
            <a:noFill/>
            <a:ln w="9525">
              <a:solidFill>
                <a:schemeClr val="tx1"/>
              </a:solidFill>
              <a:round/>
              <a:headEnd/>
              <a:tailEnd type="triangle" w="med" len="med"/>
            </a:ln>
            <a:effectLst/>
          </p:spPr>
          <p:txBody>
            <a:bodyPr wrap="none"/>
            <a:lstStyle/>
            <a:p>
              <a:endParaRPr lang="en-US">
                <a:solidFill>
                  <a:schemeClr val="bg1"/>
                </a:solidFill>
              </a:endParaRPr>
            </a:p>
          </p:txBody>
        </p:sp>
        <p:sp>
          <p:nvSpPr>
            <p:cNvPr id="394253" name="Line 13"/>
            <p:cNvSpPr>
              <a:spLocks noChangeShapeType="1"/>
            </p:cNvSpPr>
            <p:nvPr/>
          </p:nvSpPr>
          <p:spPr bwMode="auto">
            <a:xfrm>
              <a:off x="2768" y="2568"/>
              <a:ext cx="752" cy="840"/>
            </a:xfrm>
            <a:prstGeom prst="line">
              <a:avLst/>
            </a:prstGeom>
            <a:noFill/>
            <a:ln w="9525">
              <a:solidFill>
                <a:schemeClr val="tx1"/>
              </a:solidFill>
              <a:round/>
              <a:headEnd/>
              <a:tailEnd type="triangle" w="med" len="med"/>
            </a:ln>
            <a:effectLst/>
          </p:spPr>
          <p:txBody>
            <a:bodyPr wrap="none"/>
            <a:lstStyle/>
            <a:p>
              <a:endParaRPr lang="en-US">
                <a:solidFill>
                  <a:schemeClr val="bg1"/>
                </a:solidFill>
              </a:endParaRPr>
            </a:p>
          </p:txBody>
        </p:sp>
      </p:grpSp>
      <p:sp>
        <p:nvSpPr>
          <p:cNvPr id="394255" name="Text Box 15"/>
          <p:cNvSpPr txBox="1">
            <a:spLocks noChangeArrowheads="1"/>
          </p:cNvSpPr>
          <p:nvPr/>
        </p:nvSpPr>
        <p:spPr bwMode="auto">
          <a:xfrm>
            <a:off x="3830529" y="5716972"/>
            <a:ext cx="3708400" cy="646331"/>
          </a:xfrm>
          <a:prstGeom prst="rect">
            <a:avLst/>
          </a:prstGeom>
          <a:solidFill>
            <a:schemeClr val="tx2"/>
          </a:solidFill>
          <a:ln w="9525">
            <a:solidFill>
              <a:srgbClr val="990000"/>
            </a:solidFill>
            <a:miter lim="800000"/>
            <a:headEnd/>
            <a:tailEnd/>
          </a:ln>
          <a:effectLst>
            <a:outerShdw dist="107763" dir="2700000" algn="ctr" rotWithShape="0">
              <a:schemeClr val="bg2">
                <a:alpha val="50000"/>
              </a:schemeClr>
            </a:outerShdw>
          </a:effectLst>
        </p:spPr>
        <p:txBody>
          <a:bodyPr wrap="square">
            <a:spAutoFit/>
          </a:bodyPr>
          <a:lstStyle/>
          <a:p>
            <a:pPr algn="ctr" eaLnBrk="1" hangingPunct="1"/>
            <a:r>
              <a:rPr lang="en-US" b="1" dirty="0">
                <a:solidFill>
                  <a:schemeClr val="bg1"/>
                </a:solidFill>
                <a:cs typeface="Arial" charset="0"/>
              </a:rPr>
              <a:t>A node is independent of its non-descendants given its parents</a:t>
            </a:r>
          </a:p>
        </p:txBody>
      </p:sp>
    </p:spTree>
    <p:extLst>
      <p:ext uri="{BB962C8B-B14F-4D97-AF65-F5344CB8AC3E}">
        <p14:creationId xmlns:p14="http://schemas.microsoft.com/office/powerpoint/2010/main" val="186094381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5266" name="Rectangle 2"/>
          <p:cNvSpPr>
            <a:spLocks noGrp="1" noChangeArrowheads="1"/>
          </p:cNvSpPr>
          <p:nvPr>
            <p:ph type="title"/>
          </p:nvPr>
        </p:nvSpPr>
        <p:spPr>
          <a:xfrm>
            <a:off x="1981200" y="495300"/>
            <a:ext cx="8229600" cy="609600"/>
          </a:xfrm>
        </p:spPr>
        <p:txBody>
          <a:bodyPr/>
          <a:lstStyle/>
          <a:p>
            <a:pPr algn="ctr"/>
            <a:r>
              <a:rPr lang="en-US" sz="3200" dirty="0"/>
              <a:t>Locally Structured World</a:t>
            </a:r>
          </a:p>
        </p:txBody>
      </p:sp>
      <p:sp>
        <p:nvSpPr>
          <p:cNvPr id="395267" name="Rectangle 3"/>
          <p:cNvSpPr>
            <a:spLocks noGrp="1" noChangeArrowheads="1"/>
          </p:cNvSpPr>
          <p:nvPr>
            <p:ph sz="quarter" idx="1"/>
          </p:nvPr>
        </p:nvSpPr>
        <p:spPr>
          <a:xfrm>
            <a:off x="1854200" y="1625600"/>
            <a:ext cx="8534400" cy="4864100"/>
          </a:xfrm>
        </p:spPr>
        <p:txBody>
          <a:bodyPr>
            <a:normAutofit/>
          </a:bodyPr>
          <a:lstStyle/>
          <a:p>
            <a:pPr marL="0" indent="0">
              <a:buClr>
                <a:srgbClr val="0033CC"/>
              </a:buClr>
              <a:buNone/>
            </a:pPr>
            <a:r>
              <a:rPr lang="en-US" sz="2500" dirty="0"/>
              <a:t>A world is locally structured (or sparse) if each of its components interacts directly with relatively few other components</a:t>
            </a:r>
          </a:p>
          <a:p>
            <a:pPr marL="0" indent="0">
              <a:buClr>
                <a:srgbClr val="0033CC"/>
              </a:buClr>
              <a:buNone/>
            </a:pPr>
            <a:r>
              <a:rPr lang="en-US" sz="2500" dirty="0"/>
              <a:t>In a sparse world, the CPTs are small and the BN contains much fewer probabilities than the full joint distribution</a:t>
            </a:r>
          </a:p>
          <a:p>
            <a:pPr marL="0" indent="0">
              <a:buClr>
                <a:srgbClr val="0033CC"/>
              </a:buClr>
              <a:buNone/>
            </a:pPr>
            <a:r>
              <a:rPr lang="en-US" sz="2500" dirty="0"/>
              <a:t>If the # of entries in each CPT is bounded, i.e., O(1), then the # of probabilities in a BN is linear in n – the # of propositions – instead of 2</a:t>
            </a:r>
            <a:r>
              <a:rPr lang="en-US" sz="2500" baseline="30000" dirty="0"/>
              <a:t>n</a:t>
            </a:r>
            <a:r>
              <a:rPr lang="en-US" sz="2500" dirty="0"/>
              <a:t> for the joint distribution</a:t>
            </a:r>
          </a:p>
          <a:p>
            <a:pPr marL="0" indent="0">
              <a:buClr>
                <a:srgbClr val="0033CC"/>
              </a:buClr>
              <a:buNone/>
            </a:pPr>
            <a:r>
              <a:rPr lang="en-US" sz="2500" dirty="0"/>
              <a:t>But, </a:t>
            </a:r>
            <a:r>
              <a:rPr lang="en-US" dirty="0">
                <a:solidFill>
                  <a:schemeClr val="tx2"/>
                </a:solidFill>
              </a:rPr>
              <a:t>can we compute the full joint distribution of the propositions from it?</a:t>
            </a:r>
          </a:p>
        </p:txBody>
      </p:sp>
    </p:spTree>
    <p:extLst>
      <p:ext uri="{BB962C8B-B14F-4D97-AF65-F5344CB8AC3E}">
        <p14:creationId xmlns:p14="http://schemas.microsoft.com/office/powerpoint/2010/main" val="156464394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7314" name="Rectangle 2"/>
          <p:cNvSpPr>
            <a:spLocks noGrp="1" noChangeArrowheads="1"/>
          </p:cNvSpPr>
          <p:nvPr>
            <p:ph type="title"/>
          </p:nvPr>
        </p:nvSpPr>
        <p:spPr>
          <a:xfrm>
            <a:off x="2133600" y="304800"/>
            <a:ext cx="8077200" cy="1143000"/>
          </a:xfrm>
        </p:spPr>
        <p:txBody>
          <a:bodyPr/>
          <a:lstStyle/>
          <a:p>
            <a:pPr algn="ctr"/>
            <a:r>
              <a:rPr lang="en-US" sz="3200" dirty="0"/>
              <a:t>Calculation of Joint Probability</a:t>
            </a:r>
          </a:p>
        </p:txBody>
      </p:sp>
      <p:graphicFrame>
        <p:nvGraphicFramePr>
          <p:cNvPr id="397380" name="Group 68"/>
          <p:cNvGraphicFramePr>
            <a:graphicFrameLocks noGrp="1"/>
          </p:cNvGraphicFramePr>
          <p:nvPr/>
        </p:nvGraphicFramePr>
        <p:xfrm>
          <a:off x="6477000" y="3200400"/>
          <a:ext cx="1295400" cy="1220788"/>
        </p:xfrm>
        <a:graphic>
          <a:graphicData uri="http://schemas.openxmlformats.org/drawingml/2006/table">
            <a:tbl>
              <a:tblPr/>
              <a:tblGrid>
                <a:gridCol w="265113">
                  <a:extLst>
                    <a:ext uri="{9D8B030D-6E8A-4147-A177-3AD203B41FA5}">
                      <a16:colId xmlns:a16="http://schemas.microsoft.com/office/drawing/2014/main" val="20000"/>
                    </a:ext>
                  </a:extLst>
                </a:gridCol>
                <a:gridCol w="268287">
                  <a:extLst>
                    <a:ext uri="{9D8B030D-6E8A-4147-A177-3AD203B41FA5}">
                      <a16:colId xmlns:a16="http://schemas.microsoft.com/office/drawing/2014/main" val="20001"/>
                    </a:ext>
                  </a:extLst>
                </a:gridCol>
                <a:gridCol w="762000">
                  <a:extLst>
                    <a:ext uri="{9D8B030D-6E8A-4147-A177-3AD203B41FA5}">
                      <a16:colId xmlns:a16="http://schemas.microsoft.com/office/drawing/2014/main" val="20002"/>
                    </a:ext>
                  </a:extLst>
                </a:gridCol>
              </a:tblGrid>
              <a:tr h="304800">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1200" b="1" i="0" u="none" strike="noStrike" cap="none" normalizeH="0" baseline="0">
                          <a:ln>
                            <a:noFill/>
                          </a:ln>
                          <a:solidFill>
                            <a:schemeClr val="tx1"/>
                          </a:solidFill>
                          <a:effectLst/>
                          <a:latin typeface="Times New Roman" pitchFamily="18" charset="0"/>
                        </a:rPr>
                        <a:t>B</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1200" b="1" i="0" u="none" strike="noStrike" cap="none" normalizeH="0" baseline="0">
                          <a:ln>
                            <a:noFill/>
                          </a:ln>
                          <a:solidFill>
                            <a:schemeClr val="tx1"/>
                          </a:solidFill>
                          <a:effectLst/>
                          <a:latin typeface="Times New Roman" pitchFamily="18" charset="0"/>
                        </a:rPr>
                        <a:t>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1200" b="1" i="0" u="none" strike="noStrike" cap="none" normalizeH="0" baseline="0">
                          <a:ln>
                            <a:noFill/>
                          </a:ln>
                          <a:solidFill>
                            <a:schemeClr val="tx1"/>
                          </a:solidFill>
                          <a:effectLst/>
                          <a:latin typeface="Times New Roman" pitchFamily="18" charset="0"/>
                        </a:rPr>
                        <a:t>P(A|…)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915988">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1200" b="1" i="0" u="none" strike="noStrike" cap="none" normalizeH="0" baseline="0">
                          <a:ln>
                            <a:noFill/>
                          </a:ln>
                          <a:solidFill>
                            <a:schemeClr val="tx1"/>
                          </a:solidFill>
                          <a:effectLst/>
                          <a:latin typeface="Times New Roman" pitchFamily="18" charset="0"/>
                        </a:rPr>
                        <a:t>TTFF</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1200" b="1" i="0" u="none" strike="noStrike" cap="none" normalizeH="0" baseline="0">
                          <a:ln>
                            <a:noFill/>
                          </a:ln>
                          <a:solidFill>
                            <a:schemeClr val="tx1"/>
                          </a:solidFill>
                          <a:effectLst/>
                          <a:latin typeface="Times New Roman" pitchFamily="18" charset="0"/>
                        </a:rPr>
                        <a:t>TFTF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1200" b="1" i="0" u="none" strike="noStrike" cap="none" normalizeH="0" baseline="0">
                          <a:ln>
                            <a:noFill/>
                          </a:ln>
                          <a:solidFill>
                            <a:schemeClr val="tx1"/>
                          </a:solidFill>
                          <a:effectLst/>
                          <a:latin typeface="Times New Roman" pitchFamily="18" charset="0"/>
                        </a:rPr>
                        <a:t>0.95</a:t>
                      </a:r>
                      <a:br>
                        <a:rPr kumimoji="0" lang="en-US" sz="1200" b="1" i="0" u="none" strike="noStrike" cap="none" normalizeH="0" baseline="0">
                          <a:ln>
                            <a:noFill/>
                          </a:ln>
                          <a:solidFill>
                            <a:schemeClr val="tx1"/>
                          </a:solidFill>
                          <a:effectLst/>
                          <a:latin typeface="Times New Roman" pitchFamily="18" charset="0"/>
                        </a:rPr>
                      </a:br>
                      <a:r>
                        <a:rPr kumimoji="0" lang="en-US" sz="1200" b="1" i="0" u="none" strike="noStrike" cap="none" normalizeH="0" baseline="0">
                          <a:ln>
                            <a:noFill/>
                          </a:ln>
                          <a:solidFill>
                            <a:schemeClr val="tx1"/>
                          </a:solidFill>
                          <a:effectLst/>
                          <a:latin typeface="Times New Roman" pitchFamily="18" charset="0"/>
                        </a:rPr>
                        <a:t>0.94</a:t>
                      </a:r>
                      <a:br>
                        <a:rPr kumimoji="0" lang="en-US" sz="1200" b="1" i="0" u="none" strike="noStrike" cap="none" normalizeH="0" baseline="0">
                          <a:ln>
                            <a:noFill/>
                          </a:ln>
                          <a:solidFill>
                            <a:schemeClr val="tx1"/>
                          </a:solidFill>
                          <a:effectLst/>
                          <a:latin typeface="Times New Roman" pitchFamily="18" charset="0"/>
                        </a:rPr>
                      </a:br>
                      <a:r>
                        <a:rPr kumimoji="0" lang="en-US" sz="1200" b="1" i="0" u="none" strike="noStrike" cap="none" normalizeH="0" baseline="0">
                          <a:ln>
                            <a:noFill/>
                          </a:ln>
                          <a:solidFill>
                            <a:schemeClr val="tx1"/>
                          </a:solidFill>
                          <a:effectLst/>
                          <a:latin typeface="Times New Roman" pitchFamily="18" charset="0"/>
                        </a:rPr>
                        <a:t>0.29</a:t>
                      </a:r>
                      <a:br>
                        <a:rPr kumimoji="0" lang="en-US" sz="1200" b="1" i="0" u="none" strike="noStrike" cap="none" normalizeH="0" baseline="0">
                          <a:ln>
                            <a:noFill/>
                          </a:ln>
                          <a:solidFill>
                            <a:schemeClr val="tx1"/>
                          </a:solidFill>
                          <a:effectLst/>
                          <a:latin typeface="Times New Roman" pitchFamily="18" charset="0"/>
                        </a:rPr>
                      </a:br>
                      <a:r>
                        <a:rPr kumimoji="0" lang="en-US" sz="1200" b="1" i="0" u="none" strike="noStrike" cap="none" normalizeH="0" baseline="0">
                          <a:ln>
                            <a:noFill/>
                          </a:ln>
                          <a:solidFill>
                            <a:schemeClr val="tx1"/>
                          </a:solidFill>
                          <a:effectLst/>
                          <a:latin typeface="Times New Roman" pitchFamily="18" charset="0"/>
                        </a:rPr>
                        <a:t>0.001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grpSp>
        <p:nvGrpSpPr>
          <p:cNvPr id="397329" name="Group 17"/>
          <p:cNvGrpSpPr>
            <a:grpSpLocks/>
          </p:cNvGrpSpPr>
          <p:nvPr/>
        </p:nvGrpSpPr>
        <p:grpSpPr bwMode="auto">
          <a:xfrm>
            <a:off x="3048000" y="2133600"/>
            <a:ext cx="5562600" cy="3733800"/>
            <a:chOff x="960" y="1344"/>
            <a:chExt cx="3504" cy="2352"/>
          </a:xfrm>
        </p:grpSpPr>
        <p:sp>
          <p:nvSpPr>
            <p:cNvPr id="397330" name="Oval 18"/>
            <p:cNvSpPr>
              <a:spLocks noChangeArrowheads="1"/>
            </p:cNvSpPr>
            <p:nvPr/>
          </p:nvSpPr>
          <p:spPr bwMode="auto">
            <a:xfrm>
              <a:off x="960" y="1344"/>
              <a:ext cx="816" cy="384"/>
            </a:xfrm>
            <a:prstGeom prst="ellipse">
              <a:avLst/>
            </a:prstGeom>
            <a:solidFill>
              <a:schemeClr val="tx2"/>
            </a:solidFill>
            <a:ln w="9525">
              <a:solidFill>
                <a:schemeClr val="accent3"/>
              </a:solidFill>
              <a:round/>
              <a:headEnd/>
              <a:tailEnd/>
            </a:ln>
            <a:effectLst/>
          </p:spPr>
          <p:txBody>
            <a:bodyPr wrap="none" anchor="ctr"/>
            <a:lstStyle/>
            <a:p>
              <a:pPr algn="ctr" eaLnBrk="1" hangingPunct="1"/>
              <a:r>
                <a:rPr lang="en-US" dirty="0">
                  <a:solidFill>
                    <a:schemeClr val="bg1"/>
                  </a:solidFill>
                  <a:cs typeface="Arial" charset="0"/>
                </a:rPr>
                <a:t>Burglary</a:t>
              </a:r>
            </a:p>
          </p:txBody>
        </p:sp>
        <p:sp>
          <p:nvSpPr>
            <p:cNvPr id="397331" name="Oval 19"/>
            <p:cNvSpPr>
              <a:spLocks noChangeArrowheads="1"/>
            </p:cNvSpPr>
            <p:nvPr/>
          </p:nvSpPr>
          <p:spPr bwMode="auto">
            <a:xfrm>
              <a:off x="3264" y="1344"/>
              <a:ext cx="1104" cy="384"/>
            </a:xfrm>
            <a:prstGeom prst="ellipse">
              <a:avLst/>
            </a:prstGeom>
            <a:solidFill>
              <a:schemeClr val="tx2"/>
            </a:solidFill>
            <a:ln w="9525">
              <a:solidFill>
                <a:schemeClr val="accent3"/>
              </a:solidFill>
              <a:round/>
              <a:headEnd/>
              <a:tailEnd/>
            </a:ln>
            <a:effectLst/>
          </p:spPr>
          <p:txBody>
            <a:bodyPr wrap="none" anchor="ctr"/>
            <a:lstStyle/>
            <a:p>
              <a:pPr algn="ctr" eaLnBrk="1" hangingPunct="1"/>
              <a:r>
                <a:rPr lang="en-US">
                  <a:solidFill>
                    <a:schemeClr val="bg1"/>
                  </a:solidFill>
                  <a:cs typeface="Arial" charset="0"/>
                </a:rPr>
                <a:t>Earthquake</a:t>
              </a:r>
            </a:p>
          </p:txBody>
        </p:sp>
        <p:sp>
          <p:nvSpPr>
            <p:cNvPr id="397332" name="Oval 20"/>
            <p:cNvSpPr>
              <a:spLocks noChangeArrowheads="1"/>
            </p:cNvSpPr>
            <p:nvPr/>
          </p:nvSpPr>
          <p:spPr bwMode="auto">
            <a:xfrm>
              <a:off x="2208" y="2256"/>
              <a:ext cx="624" cy="384"/>
            </a:xfrm>
            <a:prstGeom prst="ellipse">
              <a:avLst/>
            </a:prstGeom>
            <a:solidFill>
              <a:schemeClr val="tx2"/>
            </a:solidFill>
            <a:ln w="9525">
              <a:solidFill>
                <a:schemeClr val="accent3"/>
              </a:solidFill>
              <a:round/>
              <a:headEnd/>
              <a:tailEnd/>
            </a:ln>
            <a:effectLst/>
          </p:spPr>
          <p:txBody>
            <a:bodyPr wrap="none" anchor="ctr"/>
            <a:lstStyle/>
            <a:p>
              <a:pPr algn="ctr" eaLnBrk="1" hangingPunct="1"/>
              <a:r>
                <a:rPr lang="en-US">
                  <a:solidFill>
                    <a:schemeClr val="bg1"/>
                  </a:solidFill>
                  <a:cs typeface="Arial" charset="0"/>
                </a:rPr>
                <a:t>Alarm</a:t>
              </a:r>
            </a:p>
          </p:txBody>
        </p:sp>
        <p:sp>
          <p:nvSpPr>
            <p:cNvPr id="397333" name="Oval 21"/>
            <p:cNvSpPr>
              <a:spLocks noChangeArrowheads="1"/>
            </p:cNvSpPr>
            <p:nvPr/>
          </p:nvSpPr>
          <p:spPr bwMode="auto">
            <a:xfrm>
              <a:off x="3456" y="3312"/>
              <a:ext cx="1008" cy="384"/>
            </a:xfrm>
            <a:prstGeom prst="ellipse">
              <a:avLst/>
            </a:prstGeom>
            <a:solidFill>
              <a:schemeClr val="tx2"/>
            </a:solidFill>
            <a:ln w="9525">
              <a:solidFill>
                <a:schemeClr val="accent3"/>
              </a:solidFill>
              <a:round/>
              <a:headEnd/>
              <a:tailEnd/>
            </a:ln>
            <a:effectLst/>
          </p:spPr>
          <p:txBody>
            <a:bodyPr wrap="none" anchor="ctr"/>
            <a:lstStyle/>
            <a:p>
              <a:pPr algn="ctr" eaLnBrk="1" hangingPunct="1"/>
              <a:r>
                <a:rPr lang="en-US" dirty="0" err="1">
                  <a:solidFill>
                    <a:schemeClr val="bg1"/>
                  </a:solidFill>
                  <a:cs typeface="Arial" charset="0"/>
                </a:rPr>
                <a:t>MaryCalls</a:t>
              </a:r>
              <a:endParaRPr lang="en-US" dirty="0">
                <a:solidFill>
                  <a:schemeClr val="bg1"/>
                </a:solidFill>
                <a:cs typeface="Arial" charset="0"/>
              </a:endParaRPr>
            </a:p>
          </p:txBody>
        </p:sp>
        <p:sp>
          <p:nvSpPr>
            <p:cNvPr id="397334" name="Oval 22"/>
            <p:cNvSpPr>
              <a:spLocks noChangeArrowheads="1"/>
            </p:cNvSpPr>
            <p:nvPr/>
          </p:nvSpPr>
          <p:spPr bwMode="auto">
            <a:xfrm>
              <a:off x="960" y="3312"/>
              <a:ext cx="960" cy="384"/>
            </a:xfrm>
            <a:prstGeom prst="ellipse">
              <a:avLst/>
            </a:prstGeom>
            <a:solidFill>
              <a:schemeClr val="tx2"/>
            </a:solidFill>
            <a:ln w="9525">
              <a:solidFill>
                <a:schemeClr val="accent3"/>
              </a:solidFill>
              <a:round/>
              <a:headEnd/>
              <a:tailEnd/>
            </a:ln>
            <a:effectLst/>
          </p:spPr>
          <p:txBody>
            <a:bodyPr wrap="none" anchor="ctr"/>
            <a:lstStyle/>
            <a:p>
              <a:pPr algn="ctr" eaLnBrk="1" hangingPunct="1"/>
              <a:r>
                <a:rPr lang="en-US">
                  <a:solidFill>
                    <a:schemeClr val="bg1"/>
                  </a:solidFill>
                  <a:cs typeface="Arial" charset="0"/>
                </a:rPr>
                <a:t>JohnCalls</a:t>
              </a:r>
            </a:p>
          </p:txBody>
        </p:sp>
        <p:sp>
          <p:nvSpPr>
            <p:cNvPr id="397335" name="Line 23"/>
            <p:cNvSpPr>
              <a:spLocks noChangeShapeType="1"/>
            </p:cNvSpPr>
            <p:nvPr/>
          </p:nvSpPr>
          <p:spPr bwMode="auto">
            <a:xfrm>
              <a:off x="1656" y="1672"/>
              <a:ext cx="624" cy="640"/>
            </a:xfrm>
            <a:prstGeom prst="line">
              <a:avLst/>
            </a:prstGeom>
            <a:noFill/>
            <a:ln w="9525">
              <a:solidFill>
                <a:schemeClr val="accent3"/>
              </a:solidFill>
              <a:round/>
              <a:headEnd/>
              <a:tailEnd type="triangle" w="med" len="med"/>
            </a:ln>
            <a:effectLst/>
          </p:spPr>
          <p:txBody>
            <a:bodyPr wrap="none"/>
            <a:lstStyle/>
            <a:p>
              <a:endParaRPr lang="en-US"/>
            </a:p>
          </p:txBody>
        </p:sp>
        <p:sp>
          <p:nvSpPr>
            <p:cNvPr id="397336" name="Line 24"/>
            <p:cNvSpPr>
              <a:spLocks noChangeShapeType="1"/>
            </p:cNvSpPr>
            <p:nvPr/>
          </p:nvSpPr>
          <p:spPr bwMode="auto">
            <a:xfrm flipH="1">
              <a:off x="2736" y="1656"/>
              <a:ext cx="648" cy="648"/>
            </a:xfrm>
            <a:prstGeom prst="line">
              <a:avLst/>
            </a:prstGeom>
            <a:noFill/>
            <a:ln w="9525">
              <a:solidFill>
                <a:schemeClr val="accent3"/>
              </a:solidFill>
              <a:round/>
              <a:headEnd/>
              <a:tailEnd type="triangle" w="med" len="med"/>
            </a:ln>
            <a:effectLst/>
          </p:spPr>
          <p:txBody>
            <a:bodyPr wrap="none"/>
            <a:lstStyle/>
            <a:p>
              <a:endParaRPr lang="en-US"/>
            </a:p>
          </p:txBody>
        </p:sp>
        <p:sp>
          <p:nvSpPr>
            <p:cNvPr id="397337" name="Line 25"/>
            <p:cNvSpPr>
              <a:spLocks noChangeShapeType="1"/>
            </p:cNvSpPr>
            <p:nvPr/>
          </p:nvSpPr>
          <p:spPr bwMode="auto">
            <a:xfrm flipH="1">
              <a:off x="1728" y="2576"/>
              <a:ext cx="568" cy="776"/>
            </a:xfrm>
            <a:prstGeom prst="line">
              <a:avLst/>
            </a:prstGeom>
            <a:noFill/>
            <a:ln w="9525">
              <a:solidFill>
                <a:schemeClr val="accent3"/>
              </a:solidFill>
              <a:round/>
              <a:headEnd/>
              <a:tailEnd type="triangle" w="med" len="med"/>
            </a:ln>
            <a:effectLst/>
          </p:spPr>
          <p:txBody>
            <a:bodyPr wrap="none"/>
            <a:lstStyle/>
            <a:p>
              <a:endParaRPr lang="en-US"/>
            </a:p>
          </p:txBody>
        </p:sp>
        <p:sp>
          <p:nvSpPr>
            <p:cNvPr id="397338" name="Line 26"/>
            <p:cNvSpPr>
              <a:spLocks noChangeShapeType="1"/>
            </p:cNvSpPr>
            <p:nvPr/>
          </p:nvSpPr>
          <p:spPr bwMode="auto">
            <a:xfrm>
              <a:off x="2768" y="2568"/>
              <a:ext cx="752" cy="840"/>
            </a:xfrm>
            <a:prstGeom prst="line">
              <a:avLst/>
            </a:prstGeom>
            <a:noFill/>
            <a:ln w="9525">
              <a:solidFill>
                <a:schemeClr val="accent3"/>
              </a:solidFill>
              <a:round/>
              <a:headEnd/>
              <a:tailEnd type="triangle" w="med" len="med"/>
            </a:ln>
            <a:effectLst/>
          </p:spPr>
          <p:txBody>
            <a:bodyPr wrap="none"/>
            <a:lstStyle/>
            <a:p>
              <a:endParaRPr lang="en-US"/>
            </a:p>
          </p:txBody>
        </p:sp>
      </p:grpSp>
      <p:graphicFrame>
        <p:nvGraphicFramePr>
          <p:cNvPr id="397339" name="Group 27"/>
          <p:cNvGraphicFramePr>
            <a:graphicFrameLocks noGrp="1"/>
          </p:cNvGraphicFramePr>
          <p:nvPr/>
        </p:nvGraphicFramePr>
        <p:xfrm>
          <a:off x="4495800" y="2057400"/>
          <a:ext cx="685800" cy="609600"/>
        </p:xfrm>
        <a:graphic>
          <a:graphicData uri="http://schemas.openxmlformats.org/drawingml/2006/table">
            <a:tbl>
              <a:tblPr/>
              <a:tblGrid>
                <a:gridCol w="685800">
                  <a:extLst>
                    <a:ext uri="{9D8B030D-6E8A-4147-A177-3AD203B41FA5}">
                      <a16:colId xmlns:a16="http://schemas.microsoft.com/office/drawing/2014/main" val="20000"/>
                    </a:ext>
                  </a:extLst>
                </a:gridCol>
              </a:tblGrid>
              <a:tr h="304800">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1200" b="1" i="0" u="none" strike="noStrike" cap="none" normalizeH="0" baseline="0">
                          <a:ln>
                            <a:noFill/>
                          </a:ln>
                          <a:solidFill>
                            <a:schemeClr val="tx1"/>
                          </a:solidFill>
                          <a:effectLst/>
                          <a:latin typeface="Times New Roman" pitchFamily="18" charset="0"/>
                        </a:rPr>
                        <a:t>P(B)</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04800">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1200" b="1" i="0" u="none" strike="noStrike" cap="none" normalizeH="0" baseline="0">
                          <a:ln>
                            <a:noFill/>
                          </a:ln>
                          <a:solidFill>
                            <a:schemeClr val="tx1"/>
                          </a:solidFill>
                          <a:effectLst/>
                          <a:latin typeface="Times New Roman" pitchFamily="18" charset="0"/>
                        </a:rPr>
                        <a:t>0.001</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graphicFrame>
        <p:nvGraphicFramePr>
          <p:cNvPr id="397347" name="Group 35"/>
          <p:cNvGraphicFramePr>
            <a:graphicFrameLocks noGrp="1"/>
          </p:cNvGraphicFramePr>
          <p:nvPr/>
        </p:nvGraphicFramePr>
        <p:xfrm>
          <a:off x="8610600" y="2057400"/>
          <a:ext cx="685800" cy="609600"/>
        </p:xfrm>
        <a:graphic>
          <a:graphicData uri="http://schemas.openxmlformats.org/drawingml/2006/table">
            <a:tbl>
              <a:tblPr/>
              <a:tblGrid>
                <a:gridCol w="685800">
                  <a:extLst>
                    <a:ext uri="{9D8B030D-6E8A-4147-A177-3AD203B41FA5}">
                      <a16:colId xmlns:a16="http://schemas.microsoft.com/office/drawing/2014/main" val="20000"/>
                    </a:ext>
                  </a:extLst>
                </a:gridCol>
              </a:tblGrid>
              <a:tr h="304800">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1200" b="1" i="0" u="none" strike="noStrike" cap="none" normalizeH="0" baseline="0">
                          <a:ln>
                            <a:noFill/>
                          </a:ln>
                          <a:solidFill>
                            <a:schemeClr val="tx1"/>
                          </a:solidFill>
                          <a:effectLst/>
                          <a:latin typeface="Times New Roman" pitchFamily="18" charset="0"/>
                        </a:rPr>
                        <a:t>P(E)</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04800">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1200" b="1" i="0" u="none" strike="noStrike" cap="none" normalizeH="0" baseline="0">
                          <a:ln>
                            <a:noFill/>
                          </a:ln>
                          <a:solidFill>
                            <a:schemeClr val="tx1"/>
                          </a:solidFill>
                          <a:effectLst/>
                          <a:latin typeface="Times New Roman" pitchFamily="18" charset="0"/>
                        </a:rPr>
                        <a:t>0.002</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graphicFrame>
        <p:nvGraphicFramePr>
          <p:cNvPr id="397355" name="Group 43"/>
          <p:cNvGraphicFramePr>
            <a:graphicFrameLocks noGrp="1"/>
          </p:cNvGraphicFramePr>
          <p:nvPr/>
        </p:nvGraphicFramePr>
        <p:xfrm>
          <a:off x="4724400" y="5181600"/>
          <a:ext cx="1143000" cy="825500"/>
        </p:xfrm>
        <a:graphic>
          <a:graphicData uri="http://schemas.openxmlformats.org/drawingml/2006/table">
            <a:tbl>
              <a:tblPr/>
              <a:tblGrid>
                <a:gridCol w="311150">
                  <a:extLst>
                    <a:ext uri="{9D8B030D-6E8A-4147-A177-3AD203B41FA5}">
                      <a16:colId xmlns:a16="http://schemas.microsoft.com/office/drawing/2014/main" val="20000"/>
                    </a:ext>
                  </a:extLst>
                </a:gridCol>
                <a:gridCol w="831850">
                  <a:extLst>
                    <a:ext uri="{9D8B030D-6E8A-4147-A177-3AD203B41FA5}">
                      <a16:colId xmlns:a16="http://schemas.microsoft.com/office/drawing/2014/main" val="20001"/>
                    </a:ext>
                  </a:extLst>
                </a:gridCol>
              </a:tblGrid>
              <a:tr h="304800">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1200" b="1" i="0" u="none" strike="noStrike" cap="none" normalizeH="0" baseline="0">
                          <a:ln>
                            <a:noFill/>
                          </a:ln>
                          <a:solidFill>
                            <a:schemeClr val="tx1"/>
                          </a:solidFill>
                          <a:effectLst/>
                          <a:latin typeface="Times New Roman" pitchFamily="18" charset="0"/>
                        </a:rPr>
                        <a:t>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1200" b="1" i="0" u="none" strike="noStrike" cap="none" normalizeH="0" baseline="0">
                          <a:ln>
                            <a:noFill/>
                          </a:ln>
                          <a:solidFill>
                            <a:schemeClr val="tx1"/>
                          </a:solidFill>
                          <a:effectLst/>
                          <a:latin typeface="Times New Roman" pitchFamily="18" charset="0"/>
                        </a:rPr>
                        <a:t>P(J|…)</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20700">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1200" b="1" i="0" u="none" strike="noStrike" cap="none" normalizeH="0" baseline="0">
                          <a:ln>
                            <a:noFill/>
                          </a:ln>
                          <a:solidFill>
                            <a:schemeClr val="tx1"/>
                          </a:solidFill>
                          <a:effectLst/>
                          <a:latin typeface="Times New Roman" pitchFamily="18" charset="0"/>
                        </a:rPr>
                        <a:t>TF</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1200" b="1" i="0" u="none" strike="noStrike" cap="none" normalizeH="0" baseline="0">
                          <a:ln>
                            <a:noFill/>
                          </a:ln>
                          <a:solidFill>
                            <a:schemeClr val="tx1"/>
                          </a:solidFill>
                          <a:effectLst/>
                          <a:latin typeface="Times New Roman" pitchFamily="18" charset="0"/>
                        </a:rPr>
                        <a:t>0.90</a:t>
                      </a:r>
                      <a:br>
                        <a:rPr kumimoji="0" lang="en-US" sz="1200" b="1" i="0" u="none" strike="noStrike" cap="none" normalizeH="0" baseline="0">
                          <a:ln>
                            <a:noFill/>
                          </a:ln>
                          <a:solidFill>
                            <a:schemeClr val="tx1"/>
                          </a:solidFill>
                          <a:effectLst/>
                          <a:latin typeface="Times New Roman" pitchFamily="18" charset="0"/>
                        </a:rPr>
                      </a:br>
                      <a:r>
                        <a:rPr kumimoji="0" lang="en-US" sz="1200" b="1" i="0" u="none" strike="noStrike" cap="none" normalizeH="0" baseline="0">
                          <a:ln>
                            <a:noFill/>
                          </a:ln>
                          <a:solidFill>
                            <a:schemeClr val="tx1"/>
                          </a:solidFill>
                          <a:effectLst/>
                          <a:latin typeface="Times New Roman" pitchFamily="18" charset="0"/>
                        </a:rPr>
                        <a:t>0.05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graphicFrame>
        <p:nvGraphicFramePr>
          <p:cNvPr id="397366" name="Group 54"/>
          <p:cNvGraphicFramePr>
            <a:graphicFrameLocks noGrp="1"/>
          </p:cNvGraphicFramePr>
          <p:nvPr/>
        </p:nvGraphicFramePr>
        <p:xfrm>
          <a:off x="8763000" y="5181600"/>
          <a:ext cx="1079500" cy="825500"/>
        </p:xfrm>
        <a:graphic>
          <a:graphicData uri="http://schemas.openxmlformats.org/drawingml/2006/table">
            <a:tbl>
              <a:tblPr/>
              <a:tblGrid>
                <a:gridCol w="269875">
                  <a:extLst>
                    <a:ext uri="{9D8B030D-6E8A-4147-A177-3AD203B41FA5}">
                      <a16:colId xmlns:a16="http://schemas.microsoft.com/office/drawing/2014/main" val="20000"/>
                    </a:ext>
                  </a:extLst>
                </a:gridCol>
                <a:gridCol w="809625">
                  <a:extLst>
                    <a:ext uri="{9D8B030D-6E8A-4147-A177-3AD203B41FA5}">
                      <a16:colId xmlns:a16="http://schemas.microsoft.com/office/drawing/2014/main" val="20001"/>
                    </a:ext>
                  </a:extLst>
                </a:gridCol>
              </a:tblGrid>
              <a:tr h="304800">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1000" b="1" i="0" u="none" strike="noStrike" cap="none" normalizeH="0" baseline="0">
                          <a:ln>
                            <a:noFill/>
                          </a:ln>
                          <a:solidFill>
                            <a:schemeClr val="tx1"/>
                          </a:solidFill>
                          <a:effectLst/>
                          <a:latin typeface="Times New Roman" pitchFamily="18" charset="0"/>
                        </a:rPr>
                        <a:t>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1000" b="1" i="0" u="none" strike="noStrike" cap="none" normalizeH="0" baseline="0">
                          <a:ln>
                            <a:noFill/>
                          </a:ln>
                          <a:solidFill>
                            <a:schemeClr val="tx1"/>
                          </a:solidFill>
                          <a:effectLst/>
                          <a:latin typeface="Times New Roman" pitchFamily="18" charset="0"/>
                        </a:rPr>
                        <a:t>P(M|…)</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20700">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1000" b="1" i="0" u="none" strike="noStrike" cap="none" normalizeH="0" baseline="0">
                          <a:ln>
                            <a:noFill/>
                          </a:ln>
                          <a:solidFill>
                            <a:schemeClr val="tx1"/>
                          </a:solidFill>
                          <a:effectLst/>
                          <a:latin typeface="Times New Roman" pitchFamily="18" charset="0"/>
                        </a:rPr>
                        <a:t>TF</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1000" b="1" i="0" u="none" strike="noStrike" cap="none" normalizeH="0" baseline="0">
                          <a:ln>
                            <a:noFill/>
                          </a:ln>
                          <a:solidFill>
                            <a:schemeClr val="tx1"/>
                          </a:solidFill>
                          <a:effectLst/>
                          <a:latin typeface="Times New Roman" pitchFamily="18" charset="0"/>
                        </a:rPr>
                        <a:t>0.70</a:t>
                      </a:r>
                      <a:br>
                        <a:rPr kumimoji="0" lang="en-US" sz="1000" b="1" i="0" u="none" strike="noStrike" cap="none" normalizeH="0" baseline="0">
                          <a:ln>
                            <a:noFill/>
                          </a:ln>
                          <a:solidFill>
                            <a:schemeClr val="tx1"/>
                          </a:solidFill>
                          <a:effectLst/>
                          <a:latin typeface="Times New Roman" pitchFamily="18" charset="0"/>
                        </a:rPr>
                      </a:br>
                      <a:r>
                        <a:rPr kumimoji="0" lang="en-US" sz="1000" b="1" i="0" u="none" strike="noStrike" cap="none" normalizeH="0" baseline="0">
                          <a:ln>
                            <a:noFill/>
                          </a:ln>
                          <a:solidFill>
                            <a:schemeClr val="tx1"/>
                          </a:solidFill>
                          <a:effectLst/>
                          <a:latin typeface="Times New Roman" pitchFamily="18" charset="0"/>
                        </a:rPr>
                        <a:t>0.01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397377" name="Text Box 65"/>
          <p:cNvSpPr txBox="1">
            <a:spLocks noChangeArrowheads="1"/>
          </p:cNvSpPr>
          <p:nvPr/>
        </p:nvSpPr>
        <p:spPr bwMode="auto">
          <a:xfrm>
            <a:off x="1701800" y="3721100"/>
            <a:ext cx="2565400" cy="369332"/>
          </a:xfrm>
          <a:prstGeom prst="rect">
            <a:avLst/>
          </a:prstGeom>
          <a:solidFill>
            <a:srgbClr val="ECF1FE"/>
          </a:solidFill>
          <a:ln w="9525">
            <a:solidFill>
              <a:srgbClr val="0033CC"/>
            </a:solidFill>
            <a:miter lim="800000"/>
            <a:headEnd/>
            <a:tailEnd/>
          </a:ln>
          <a:effectLst/>
        </p:spPr>
        <p:txBody>
          <a:bodyPr wrap="square">
            <a:spAutoFit/>
          </a:bodyPr>
          <a:lstStyle/>
          <a:p>
            <a:pPr eaLnBrk="1" hangingPunct="1"/>
            <a:r>
              <a:rPr lang="en-US" dirty="0">
                <a:solidFill>
                  <a:schemeClr val="accent2"/>
                </a:solidFill>
                <a:cs typeface="Arial" charset="0"/>
              </a:rPr>
              <a:t>P(J</a:t>
            </a:r>
            <a:r>
              <a:rPr lang="en-US" b="1" dirty="0">
                <a:solidFill>
                  <a:schemeClr val="accent2"/>
                </a:solidFill>
                <a:cs typeface="Times New Roman" pitchFamily="18" charset="0"/>
                <a:sym typeface="Symbol" pitchFamily="18" charset="2"/>
              </a:rPr>
              <a:t></a:t>
            </a:r>
            <a:r>
              <a:rPr lang="en-US" dirty="0">
                <a:solidFill>
                  <a:schemeClr val="accent2"/>
                </a:solidFill>
                <a:cs typeface="Arial" charset="0"/>
              </a:rPr>
              <a:t>M</a:t>
            </a:r>
            <a:r>
              <a:rPr lang="en-US" b="1" dirty="0">
                <a:solidFill>
                  <a:schemeClr val="accent2"/>
                </a:solidFill>
                <a:cs typeface="Times New Roman" pitchFamily="18" charset="0"/>
                <a:sym typeface="Symbol" pitchFamily="18" charset="2"/>
              </a:rPr>
              <a:t></a:t>
            </a:r>
            <a:r>
              <a:rPr lang="en-US" dirty="0">
                <a:solidFill>
                  <a:schemeClr val="accent2"/>
                </a:solidFill>
                <a:cs typeface="Arial" charset="0"/>
              </a:rPr>
              <a:t>A</a:t>
            </a:r>
            <a:r>
              <a:rPr lang="en-US" b="1" dirty="0">
                <a:solidFill>
                  <a:schemeClr val="accent2"/>
                </a:solidFill>
                <a:cs typeface="Times New Roman" pitchFamily="18" charset="0"/>
                <a:sym typeface="Symbol" pitchFamily="18" charset="2"/>
              </a:rPr>
              <a:t></a:t>
            </a:r>
            <a:r>
              <a:rPr lang="en-US" dirty="0">
                <a:solidFill>
                  <a:schemeClr val="accent2"/>
                </a:solidFill>
                <a:cs typeface="Arial" charset="0"/>
              </a:rPr>
              <a:t>B</a:t>
            </a:r>
            <a:r>
              <a:rPr lang="en-US" b="1" dirty="0">
                <a:solidFill>
                  <a:schemeClr val="accent2"/>
                </a:solidFill>
                <a:cs typeface="Times New Roman" pitchFamily="18" charset="0"/>
                <a:sym typeface="Symbol" pitchFamily="18" charset="2"/>
              </a:rPr>
              <a:t></a:t>
            </a:r>
            <a:r>
              <a:rPr lang="en-US" dirty="0">
                <a:solidFill>
                  <a:schemeClr val="accent2"/>
                </a:solidFill>
                <a:cs typeface="Arial" charset="0"/>
              </a:rPr>
              <a:t>E) = ??</a:t>
            </a:r>
          </a:p>
        </p:txBody>
      </p:sp>
    </p:spTree>
    <p:extLst>
      <p:ext uri="{BB962C8B-B14F-4D97-AF65-F5344CB8AC3E}">
        <p14:creationId xmlns:p14="http://schemas.microsoft.com/office/powerpoint/2010/main" val="118681600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8338" name="Rectangle 2"/>
          <p:cNvSpPr>
            <a:spLocks noGrp="1" noChangeArrowheads="1"/>
          </p:cNvSpPr>
          <p:nvPr>
            <p:ph sz="quarter" idx="1"/>
          </p:nvPr>
        </p:nvSpPr>
        <p:spPr>
          <a:xfrm>
            <a:off x="1987463" y="2425700"/>
            <a:ext cx="7950200" cy="4115777"/>
          </a:xfrm>
        </p:spPr>
        <p:txBody>
          <a:bodyPr>
            <a:noAutofit/>
          </a:bodyPr>
          <a:lstStyle/>
          <a:p>
            <a:pPr marL="0" indent="0">
              <a:buClr>
                <a:srgbClr val="0033CC"/>
              </a:buClr>
              <a:buNone/>
            </a:pPr>
            <a:r>
              <a:rPr lang="en-US" sz="1800" dirty="0"/>
              <a:t>P(J</a:t>
            </a:r>
            <a:r>
              <a:rPr lang="en-US" sz="1800" dirty="0">
                <a:sym typeface="Symbol" pitchFamily="18" charset="2"/>
              </a:rPr>
              <a:t></a:t>
            </a:r>
            <a:r>
              <a:rPr lang="en-US" sz="1800" dirty="0"/>
              <a:t>M</a:t>
            </a:r>
            <a:r>
              <a:rPr lang="en-US" sz="1800" dirty="0">
                <a:sym typeface="Symbol" pitchFamily="18" charset="2"/>
              </a:rPr>
              <a:t></a:t>
            </a:r>
            <a:r>
              <a:rPr lang="en-US" sz="1800" dirty="0"/>
              <a:t>A</a:t>
            </a:r>
            <a:r>
              <a:rPr lang="en-US" sz="1800" dirty="0">
                <a:sym typeface="Symbol" pitchFamily="18" charset="2"/>
              </a:rPr>
              <a:t></a:t>
            </a:r>
            <a:r>
              <a:rPr lang="en-US" sz="1800" dirty="0"/>
              <a:t>B</a:t>
            </a:r>
            <a:r>
              <a:rPr lang="en-US" sz="1800" dirty="0">
                <a:sym typeface="Symbol" pitchFamily="18" charset="2"/>
              </a:rPr>
              <a:t></a:t>
            </a:r>
            <a:r>
              <a:rPr lang="en-US" sz="1800" dirty="0"/>
              <a:t>E)</a:t>
            </a:r>
            <a:br>
              <a:rPr lang="en-US" sz="1800" dirty="0"/>
            </a:br>
            <a:r>
              <a:rPr lang="en-US" sz="1800" dirty="0"/>
              <a:t>     = P(J</a:t>
            </a:r>
            <a:r>
              <a:rPr lang="en-US" sz="1800" dirty="0">
                <a:sym typeface="Symbol" pitchFamily="18" charset="2"/>
              </a:rPr>
              <a:t></a:t>
            </a:r>
            <a:r>
              <a:rPr lang="en-US" sz="1800" dirty="0"/>
              <a:t>M</a:t>
            </a:r>
            <a:r>
              <a:rPr lang="en-US" sz="1800" dirty="0">
                <a:sym typeface="Symbol" pitchFamily="18" charset="2"/>
              </a:rPr>
              <a:t>|</a:t>
            </a:r>
            <a:r>
              <a:rPr lang="en-US" sz="1800" dirty="0"/>
              <a:t>A</a:t>
            </a:r>
            <a:r>
              <a:rPr lang="en-US" sz="1800" dirty="0">
                <a:sym typeface="Symbol" pitchFamily="18" charset="2"/>
              </a:rPr>
              <a:t>,</a:t>
            </a:r>
            <a:r>
              <a:rPr lang="en-US" sz="1800" dirty="0"/>
              <a:t>B</a:t>
            </a:r>
            <a:r>
              <a:rPr lang="en-US" sz="1800" dirty="0">
                <a:sym typeface="Symbol" pitchFamily="18" charset="2"/>
              </a:rPr>
              <a:t>,</a:t>
            </a:r>
            <a:r>
              <a:rPr lang="en-US" sz="1800" dirty="0"/>
              <a:t>E) </a:t>
            </a:r>
            <a:r>
              <a:rPr lang="en-US" sz="1800" dirty="0">
                <a:sym typeface="Symbol" pitchFamily="18" charset="2"/>
              </a:rPr>
              <a:t></a:t>
            </a:r>
            <a:r>
              <a:rPr lang="en-US" sz="1800" dirty="0"/>
              <a:t> P(A</a:t>
            </a:r>
            <a:r>
              <a:rPr lang="en-US" sz="1800" dirty="0">
                <a:sym typeface="Symbol" pitchFamily="18" charset="2"/>
              </a:rPr>
              <a:t></a:t>
            </a:r>
            <a:r>
              <a:rPr lang="en-US" sz="1800" dirty="0"/>
              <a:t>B</a:t>
            </a:r>
            <a:r>
              <a:rPr lang="en-US" sz="1800" dirty="0">
                <a:sym typeface="Symbol" pitchFamily="18" charset="2"/>
              </a:rPr>
              <a:t></a:t>
            </a:r>
            <a:r>
              <a:rPr lang="en-US" sz="1800" dirty="0"/>
              <a:t>E)</a:t>
            </a:r>
            <a:br>
              <a:rPr lang="en-US" sz="1800" dirty="0"/>
            </a:br>
            <a:r>
              <a:rPr lang="en-US" sz="1800" dirty="0"/>
              <a:t>     = P(J</a:t>
            </a:r>
            <a:r>
              <a:rPr lang="en-US" sz="1800" dirty="0">
                <a:sym typeface="Symbol" pitchFamily="18" charset="2"/>
              </a:rPr>
              <a:t>|</a:t>
            </a:r>
            <a:r>
              <a:rPr lang="en-US" sz="1800" dirty="0"/>
              <a:t>A</a:t>
            </a:r>
            <a:r>
              <a:rPr lang="en-US" sz="1800" dirty="0">
                <a:sym typeface="Symbol" pitchFamily="18" charset="2"/>
              </a:rPr>
              <a:t>,</a:t>
            </a:r>
            <a:r>
              <a:rPr lang="en-US" sz="1800" dirty="0"/>
              <a:t>B</a:t>
            </a:r>
            <a:r>
              <a:rPr lang="en-US" sz="1800" dirty="0">
                <a:sym typeface="Symbol" pitchFamily="18" charset="2"/>
              </a:rPr>
              <a:t>,</a:t>
            </a:r>
            <a:r>
              <a:rPr lang="en-US" sz="1800" dirty="0"/>
              <a:t>E) </a:t>
            </a:r>
            <a:r>
              <a:rPr lang="en-US" sz="1800" dirty="0">
                <a:sym typeface="Symbol" pitchFamily="18" charset="2"/>
              </a:rPr>
              <a:t> </a:t>
            </a:r>
            <a:r>
              <a:rPr lang="en-US" sz="1800" dirty="0"/>
              <a:t>P(M</a:t>
            </a:r>
            <a:r>
              <a:rPr lang="en-US" sz="1800" dirty="0">
                <a:sym typeface="Symbol" pitchFamily="18" charset="2"/>
              </a:rPr>
              <a:t>|</a:t>
            </a:r>
            <a:r>
              <a:rPr lang="en-US" sz="1800" dirty="0"/>
              <a:t>A</a:t>
            </a:r>
            <a:r>
              <a:rPr lang="en-US" sz="1800" dirty="0">
                <a:sym typeface="Symbol" pitchFamily="18" charset="2"/>
              </a:rPr>
              <a:t>,</a:t>
            </a:r>
            <a:r>
              <a:rPr lang="en-US" sz="1800" dirty="0"/>
              <a:t>B</a:t>
            </a:r>
            <a:r>
              <a:rPr lang="en-US" sz="1800" dirty="0">
                <a:sym typeface="Symbol" pitchFamily="18" charset="2"/>
              </a:rPr>
              <a:t>,</a:t>
            </a:r>
            <a:r>
              <a:rPr lang="en-US" sz="1800" dirty="0"/>
              <a:t>E) </a:t>
            </a:r>
            <a:r>
              <a:rPr lang="en-US" sz="1800" dirty="0">
                <a:sym typeface="Symbol" pitchFamily="18" charset="2"/>
              </a:rPr>
              <a:t> </a:t>
            </a:r>
            <a:r>
              <a:rPr lang="en-US" sz="1800" dirty="0"/>
              <a:t>P(A</a:t>
            </a:r>
            <a:r>
              <a:rPr lang="en-US" sz="1800" dirty="0">
                <a:sym typeface="Symbol" pitchFamily="18" charset="2"/>
              </a:rPr>
              <a:t></a:t>
            </a:r>
            <a:r>
              <a:rPr lang="en-US" sz="1800" dirty="0"/>
              <a:t>B</a:t>
            </a:r>
            <a:r>
              <a:rPr lang="en-US" sz="1800" dirty="0">
                <a:sym typeface="Symbol" pitchFamily="18" charset="2"/>
              </a:rPr>
              <a:t></a:t>
            </a:r>
            <a:r>
              <a:rPr lang="en-US" sz="1800" dirty="0"/>
              <a:t>E)</a:t>
            </a:r>
            <a:br>
              <a:rPr lang="en-US" sz="1800" dirty="0"/>
            </a:br>
            <a:r>
              <a:rPr lang="en-US" sz="1800" dirty="0"/>
              <a:t>(J and M are independent given A)</a:t>
            </a:r>
          </a:p>
          <a:p>
            <a:pPr marL="0" indent="0">
              <a:buClr>
                <a:srgbClr val="0033CC"/>
              </a:buClr>
              <a:buNone/>
            </a:pPr>
            <a:r>
              <a:rPr lang="en-US" sz="1800" dirty="0"/>
              <a:t>P(J</a:t>
            </a:r>
            <a:r>
              <a:rPr lang="en-US" sz="1800" dirty="0">
                <a:sym typeface="Symbol" pitchFamily="18" charset="2"/>
              </a:rPr>
              <a:t>|</a:t>
            </a:r>
            <a:r>
              <a:rPr lang="en-US" sz="1800" dirty="0"/>
              <a:t>A</a:t>
            </a:r>
            <a:r>
              <a:rPr lang="en-US" sz="1800" dirty="0">
                <a:sym typeface="Symbol" pitchFamily="18" charset="2"/>
              </a:rPr>
              <a:t>,</a:t>
            </a:r>
            <a:r>
              <a:rPr lang="en-US" sz="1800" dirty="0"/>
              <a:t>B</a:t>
            </a:r>
            <a:r>
              <a:rPr lang="en-US" sz="1800" dirty="0">
                <a:sym typeface="Symbol" pitchFamily="18" charset="2"/>
              </a:rPr>
              <a:t>,</a:t>
            </a:r>
            <a:r>
              <a:rPr lang="en-US" sz="1800" dirty="0"/>
              <a:t>E) = P(J|A)</a:t>
            </a:r>
            <a:br>
              <a:rPr lang="en-US" sz="1800" dirty="0"/>
            </a:br>
            <a:r>
              <a:rPr lang="en-US" sz="1800" dirty="0"/>
              <a:t>(J and </a:t>
            </a:r>
            <a:r>
              <a:rPr lang="en-US" sz="1800" dirty="0">
                <a:sym typeface="Symbol" pitchFamily="18" charset="2"/>
              </a:rPr>
              <a:t></a:t>
            </a:r>
            <a:r>
              <a:rPr lang="en-US" sz="1800" dirty="0"/>
              <a:t>B</a:t>
            </a:r>
            <a:r>
              <a:rPr lang="en-US" sz="1800" dirty="0">
                <a:sym typeface="Symbol" pitchFamily="18" charset="2"/>
              </a:rPr>
              <a:t></a:t>
            </a:r>
            <a:r>
              <a:rPr lang="en-US" sz="1800" dirty="0"/>
              <a:t>E are independent given A)</a:t>
            </a:r>
          </a:p>
          <a:p>
            <a:pPr marL="0" indent="0">
              <a:buClr>
                <a:srgbClr val="0033CC"/>
              </a:buClr>
              <a:buNone/>
            </a:pPr>
            <a:r>
              <a:rPr lang="en-US" sz="1800" dirty="0"/>
              <a:t>P(M</a:t>
            </a:r>
            <a:r>
              <a:rPr lang="en-US" sz="1800" dirty="0">
                <a:sym typeface="Symbol" pitchFamily="18" charset="2"/>
              </a:rPr>
              <a:t>|</a:t>
            </a:r>
            <a:r>
              <a:rPr lang="en-US" sz="1800" dirty="0"/>
              <a:t>A</a:t>
            </a:r>
            <a:r>
              <a:rPr lang="en-US" sz="1800" dirty="0">
                <a:sym typeface="Symbol" pitchFamily="18" charset="2"/>
              </a:rPr>
              <a:t>,</a:t>
            </a:r>
            <a:r>
              <a:rPr lang="en-US" sz="1800" dirty="0"/>
              <a:t>B</a:t>
            </a:r>
            <a:r>
              <a:rPr lang="en-US" sz="1800" dirty="0">
                <a:sym typeface="Symbol" pitchFamily="18" charset="2"/>
              </a:rPr>
              <a:t>,</a:t>
            </a:r>
            <a:r>
              <a:rPr lang="en-US" sz="1800" dirty="0"/>
              <a:t>E) = P(M|A)</a:t>
            </a:r>
          </a:p>
          <a:p>
            <a:pPr marL="0" indent="0">
              <a:buClr>
                <a:srgbClr val="0033CC"/>
              </a:buClr>
              <a:buNone/>
            </a:pPr>
            <a:r>
              <a:rPr lang="en-US" sz="1800" dirty="0"/>
              <a:t>P(A</a:t>
            </a:r>
            <a:r>
              <a:rPr lang="en-US" sz="1800" dirty="0">
                <a:sym typeface="Symbol" pitchFamily="18" charset="2"/>
              </a:rPr>
              <a:t></a:t>
            </a:r>
            <a:r>
              <a:rPr lang="en-US" sz="1800" dirty="0"/>
              <a:t>B</a:t>
            </a:r>
            <a:r>
              <a:rPr lang="en-US" sz="1800" dirty="0">
                <a:sym typeface="Symbol" pitchFamily="18" charset="2"/>
              </a:rPr>
              <a:t></a:t>
            </a:r>
            <a:r>
              <a:rPr lang="en-US" sz="1800" dirty="0"/>
              <a:t>E) = P(A|</a:t>
            </a:r>
            <a:r>
              <a:rPr lang="en-US" sz="1800" dirty="0">
                <a:sym typeface="Symbol" pitchFamily="18" charset="2"/>
              </a:rPr>
              <a:t></a:t>
            </a:r>
            <a:r>
              <a:rPr lang="en-US" sz="1800" dirty="0"/>
              <a:t>B,</a:t>
            </a:r>
            <a:r>
              <a:rPr lang="en-US" sz="1800" dirty="0">
                <a:sym typeface="Symbol" pitchFamily="18" charset="2"/>
              </a:rPr>
              <a:t>E</a:t>
            </a:r>
            <a:r>
              <a:rPr lang="en-US" sz="1800" dirty="0"/>
              <a:t>) </a:t>
            </a:r>
            <a:r>
              <a:rPr lang="en-US" sz="1800" dirty="0">
                <a:sym typeface="Symbol" pitchFamily="18" charset="2"/>
              </a:rPr>
              <a:t> </a:t>
            </a:r>
            <a:r>
              <a:rPr lang="en-US" sz="1800" dirty="0"/>
              <a:t>P(</a:t>
            </a:r>
            <a:r>
              <a:rPr lang="en-US" sz="1800" dirty="0">
                <a:sym typeface="Symbol" pitchFamily="18" charset="2"/>
              </a:rPr>
              <a:t></a:t>
            </a:r>
            <a:r>
              <a:rPr lang="en-US" sz="1800" dirty="0"/>
              <a:t>B|</a:t>
            </a:r>
            <a:r>
              <a:rPr lang="en-US" sz="1800" dirty="0">
                <a:sym typeface="Symbol" pitchFamily="18" charset="2"/>
              </a:rPr>
              <a:t></a:t>
            </a:r>
            <a:r>
              <a:rPr lang="en-US" sz="1800" dirty="0"/>
              <a:t>E) </a:t>
            </a:r>
            <a:r>
              <a:rPr lang="en-US" sz="1800" dirty="0">
                <a:sym typeface="Symbol" pitchFamily="18" charset="2"/>
              </a:rPr>
              <a:t></a:t>
            </a:r>
            <a:r>
              <a:rPr lang="en-US" sz="1800" dirty="0"/>
              <a:t> P(</a:t>
            </a:r>
            <a:r>
              <a:rPr lang="en-US" sz="1800" dirty="0">
                <a:sym typeface="Symbol" pitchFamily="18" charset="2"/>
              </a:rPr>
              <a:t></a:t>
            </a:r>
            <a:r>
              <a:rPr lang="en-US" sz="1800" dirty="0"/>
              <a:t>E)</a:t>
            </a:r>
            <a:br>
              <a:rPr lang="en-US" sz="1800" dirty="0"/>
            </a:br>
            <a:r>
              <a:rPr lang="en-US" sz="1800" dirty="0"/>
              <a:t>               = P(A|</a:t>
            </a:r>
            <a:r>
              <a:rPr lang="en-US" sz="1800" dirty="0">
                <a:sym typeface="Symbol" pitchFamily="18" charset="2"/>
              </a:rPr>
              <a:t></a:t>
            </a:r>
            <a:r>
              <a:rPr lang="en-US" sz="1800" dirty="0"/>
              <a:t>B,</a:t>
            </a:r>
            <a:r>
              <a:rPr lang="en-US" sz="1800" dirty="0">
                <a:sym typeface="Symbol" pitchFamily="18" charset="2"/>
              </a:rPr>
              <a:t>E</a:t>
            </a:r>
            <a:r>
              <a:rPr lang="en-US" sz="1800" dirty="0"/>
              <a:t>) </a:t>
            </a:r>
            <a:r>
              <a:rPr lang="en-US" sz="1800" dirty="0">
                <a:sym typeface="Symbol" pitchFamily="18" charset="2"/>
              </a:rPr>
              <a:t> </a:t>
            </a:r>
            <a:r>
              <a:rPr lang="en-US" sz="1800" dirty="0"/>
              <a:t>P(</a:t>
            </a:r>
            <a:r>
              <a:rPr lang="en-US" sz="1800" dirty="0">
                <a:sym typeface="Symbol" pitchFamily="18" charset="2"/>
              </a:rPr>
              <a:t></a:t>
            </a:r>
            <a:r>
              <a:rPr lang="en-US" sz="1800" dirty="0"/>
              <a:t>B) </a:t>
            </a:r>
            <a:r>
              <a:rPr lang="en-US" sz="1800" dirty="0">
                <a:sym typeface="Symbol" pitchFamily="18" charset="2"/>
              </a:rPr>
              <a:t></a:t>
            </a:r>
            <a:r>
              <a:rPr lang="en-US" sz="1800" dirty="0"/>
              <a:t> P(</a:t>
            </a:r>
            <a:r>
              <a:rPr lang="en-US" sz="1800" dirty="0">
                <a:sym typeface="Symbol" pitchFamily="18" charset="2"/>
              </a:rPr>
              <a:t></a:t>
            </a:r>
            <a:r>
              <a:rPr lang="en-US" sz="1800" dirty="0"/>
              <a:t>E)</a:t>
            </a:r>
            <a:br>
              <a:rPr lang="en-US" sz="1800" dirty="0"/>
            </a:br>
            <a:r>
              <a:rPr lang="en-US" sz="1800" dirty="0"/>
              <a:t>(</a:t>
            </a:r>
            <a:r>
              <a:rPr lang="en-US" sz="1800" dirty="0">
                <a:sym typeface="Symbol" pitchFamily="18" charset="2"/>
              </a:rPr>
              <a:t></a:t>
            </a:r>
            <a:r>
              <a:rPr lang="en-US" sz="1800" dirty="0"/>
              <a:t>B and </a:t>
            </a:r>
            <a:r>
              <a:rPr lang="en-US" sz="1800" dirty="0">
                <a:sym typeface="Symbol" pitchFamily="18" charset="2"/>
              </a:rPr>
              <a:t>E are independent)</a:t>
            </a:r>
            <a:endParaRPr lang="en-US" sz="1800" dirty="0"/>
          </a:p>
          <a:p>
            <a:pPr marL="0" indent="0">
              <a:buClr>
                <a:srgbClr val="0033CC"/>
              </a:buClr>
              <a:buNone/>
            </a:pPr>
            <a:r>
              <a:rPr lang="en-US" sz="1800" dirty="0"/>
              <a:t>P(J</a:t>
            </a:r>
            <a:r>
              <a:rPr lang="en-US" sz="1800" dirty="0">
                <a:sym typeface="Symbol" pitchFamily="18" charset="2"/>
              </a:rPr>
              <a:t></a:t>
            </a:r>
            <a:r>
              <a:rPr lang="en-US" sz="1800" dirty="0"/>
              <a:t>M</a:t>
            </a:r>
            <a:r>
              <a:rPr lang="en-US" sz="1800" dirty="0">
                <a:sym typeface="Symbol" pitchFamily="18" charset="2"/>
              </a:rPr>
              <a:t></a:t>
            </a:r>
            <a:r>
              <a:rPr lang="en-US" sz="1800" dirty="0"/>
              <a:t>A</a:t>
            </a:r>
            <a:r>
              <a:rPr lang="en-US" sz="1800" dirty="0">
                <a:sym typeface="Symbol" pitchFamily="18" charset="2"/>
              </a:rPr>
              <a:t></a:t>
            </a:r>
            <a:r>
              <a:rPr lang="en-US" sz="1800" dirty="0"/>
              <a:t>B</a:t>
            </a:r>
            <a:r>
              <a:rPr lang="en-US" sz="1800" dirty="0">
                <a:sym typeface="Symbol" pitchFamily="18" charset="2"/>
              </a:rPr>
              <a:t></a:t>
            </a:r>
            <a:r>
              <a:rPr lang="en-US" sz="1800" dirty="0"/>
              <a:t>E) = P(J|A)P(M|A)P(A|</a:t>
            </a:r>
            <a:r>
              <a:rPr lang="en-US" sz="1800" dirty="0">
                <a:sym typeface="Symbol" pitchFamily="18" charset="2"/>
              </a:rPr>
              <a:t></a:t>
            </a:r>
            <a:r>
              <a:rPr lang="en-US" sz="1800" dirty="0"/>
              <a:t>B,</a:t>
            </a:r>
            <a:r>
              <a:rPr lang="en-US" sz="1800" dirty="0">
                <a:sym typeface="Symbol" pitchFamily="18" charset="2"/>
              </a:rPr>
              <a:t></a:t>
            </a:r>
            <a:r>
              <a:rPr lang="en-US" sz="1800" dirty="0"/>
              <a:t>E)P(</a:t>
            </a:r>
            <a:r>
              <a:rPr lang="en-US" sz="1800" dirty="0">
                <a:sym typeface="Symbol" pitchFamily="18" charset="2"/>
              </a:rPr>
              <a:t></a:t>
            </a:r>
            <a:r>
              <a:rPr lang="en-US" sz="1800" dirty="0"/>
              <a:t>B)P(</a:t>
            </a:r>
            <a:r>
              <a:rPr lang="en-US" sz="1800" dirty="0">
                <a:sym typeface="Symbol" pitchFamily="18" charset="2"/>
              </a:rPr>
              <a:t></a:t>
            </a:r>
            <a:r>
              <a:rPr lang="en-US" sz="1800" dirty="0"/>
              <a:t>E)</a:t>
            </a:r>
          </a:p>
        </p:txBody>
      </p:sp>
      <p:grpSp>
        <p:nvGrpSpPr>
          <p:cNvPr id="398339" name="Group 3"/>
          <p:cNvGrpSpPr>
            <a:grpSpLocks/>
          </p:cNvGrpSpPr>
          <p:nvPr/>
        </p:nvGrpSpPr>
        <p:grpSpPr bwMode="auto">
          <a:xfrm>
            <a:off x="4584700" y="469900"/>
            <a:ext cx="3657600" cy="1676400"/>
            <a:chOff x="960" y="1344"/>
            <a:chExt cx="3504" cy="2352"/>
          </a:xfrm>
        </p:grpSpPr>
        <p:sp>
          <p:nvSpPr>
            <p:cNvPr id="398340" name="Oval 4"/>
            <p:cNvSpPr>
              <a:spLocks noChangeArrowheads="1"/>
            </p:cNvSpPr>
            <p:nvPr/>
          </p:nvSpPr>
          <p:spPr bwMode="auto">
            <a:xfrm>
              <a:off x="960" y="1344"/>
              <a:ext cx="816" cy="384"/>
            </a:xfrm>
            <a:prstGeom prst="ellipse">
              <a:avLst/>
            </a:prstGeom>
            <a:solidFill>
              <a:schemeClr val="tx2"/>
            </a:solidFill>
            <a:ln w="9525">
              <a:solidFill>
                <a:schemeClr val="tx1"/>
              </a:solidFill>
              <a:round/>
              <a:headEnd/>
              <a:tailEnd/>
            </a:ln>
            <a:effectLst/>
          </p:spPr>
          <p:txBody>
            <a:bodyPr wrap="none" anchor="ctr"/>
            <a:lstStyle/>
            <a:p>
              <a:pPr algn="ctr" eaLnBrk="1" hangingPunct="1"/>
              <a:r>
                <a:rPr lang="en-US" sz="1400" dirty="0">
                  <a:solidFill>
                    <a:schemeClr val="bg1"/>
                  </a:solidFill>
                  <a:cs typeface="Arial" charset="0"/>
                </a:rPr>
                <a:t>Burglary</a:t>
              </a:r>
            </a:p>
          </p:txBody>
        </p:sp>
        <p:sp>
          <p:nvSpPr>
            <p:cNvPr id="398341" name="Oval 5"/>
            <p:cNvSpPr>
              <a:spLocks noChangeArrowheads="1"/>
            </p:cNvSpPr>
            <p:nvPr/>
          </p:nvSpPr>
          <p:spPr bwMode="auto">
            <a:xfrm>
              <a:off x="3264" y="1344"/>
              <a:ext cx="1104" cy="384"/>
            </a:xfrm>
            <a:prstGeom prst="ellipse">
              <a:avLst/>
            </a:prstGeom>
            <a:solidFill>
              <a:schemeClr val="tx2"/>
            </a:solidFill>
            <a:ln w="9525">
              <a:solidFill>
                <a:schemeClr val="tx1"/>
              </a:solidFill>
              <a:round/>
              <a:headEnd/>
              <a:tailEnd/>
            </a:ln>
            <a:effectLst/>
          </p:spPr>
          <p:txBody>
            <a:bodyPr wrap="none" anchor="ctr"/>
            <a:lstStyle/>
            <a:p>
              <a:pPr algn="ctr" eaLnBrk="1" hangingPunct="1"/>
              <a:r>
                <a:rPr lang="en-US" sz="1400" dirty="0">
                  <a:solidFill>
                    <a:schemeClr val="bg1"/>
                  </a:solidFill>
                  <a:cs typeface="Arial" charset="0"/>
                </a:rPr>
                <a:t>Earthquake</a:t>
              </a:r>
            </a:p>
          </p:txBody>
        </p:sp>
        <p:sp>
          <p:nvSpPr>
            <p:cNvPr id="398342" name="Oval 6"/>
            <p:cNvSpPr>
              <a:spLocks noChangeArrowheads="1"/>
            </p:cNvSpPr>
            <p:nvPr/>
          </p:nvSpPr>
          <p:spPr bwMode="auto">
            <a:xfrm>
              <a:off x="2208" y="2256"/>
              <a:ext cx="624" cy="384"/>
            </a:xfrm>
            <a:prstGeom prst="ellipse">
              <a:avLst/>
            </a:prstGeom>
            <a:solidFill>
              <a:schemeClr val="tx2"/>
            </a:solidFill>
            <a:ln w="9525">
              <a:solidFill>
                <a:schemeClr val="tx1"/>
              </a:solidFill>
              <a:round/>
              <a:headEnd/>
              <a:tailEnd/>
            </a:ln>
            <a:effectLst/>
          </p:spPr>
          <p:txBody>
            <a:bodyPr wrap="none" anchor="ctr"/>
            <a:lstStyle/>
            <a:p>
              <a:pPr algn="ctr" eaLnBrk="1" hangingPunct="1"/>
              <a:r>
                <a:rPr lang="en-US" sz="1400" dirty="0">
                  <a:solidFill>
                    <a:schemeClr val="bg1"/>
                  </a:solidFill>
                  <a:cs typeface="Arial" charset="0"/>
                </a:rPr>
                <a:t>Alarm</a:t>
              </a:r>
            </a:p>
          </p:txBody>
        </p:sp>
        <p:sp>
          <p:nvSpPr>
            <p:cNvPr id="398343" name="Oval 7"/>
            <p:cNvSpPr>
              <a:spLocks noChangeArrowheads="1"/>
            </p:cNvSpPr>
            <p:nvPr/>
          </p:nvSpPr>
          <p:spPr bwMode="auto">
            <a:xfrm>
              <a:off x="3456" y="3312"/>
              <a:ext cx="1008" cy="384"/>
            </a:xfrm>
            <a:prstGeom prst="ellipse">
              <a:avLst/>
            </a:prstGeom>
            <a:solidFill>
              <a:schemeClr val="tx2"/>
            </a:solidFill>
            <a:ln w="9525">
              <a:solidFill>
                <a:schemeClr val="tx1"/>
              </a:solidFill>
              <a:round/>
              <a:headEnd/>
              <a:tailEnd/>
            </a:ln>
            <a:effectLst/>
          </p:spPr>
          <p:txBody>
            <a:bodyPr wrap="none" anchor="ctr"/>
            <a:lstStyle/>
            <a:p>
              <a:pPr algn="ctr" eaLnBrk="1" hangingPunct="1"/>
              <a:r>
                <a:rPr lang="en-US" sz="1400" dirty="0" err="1">
                  <a:solidFill>
                    <a:schemeClr val="bg1"/>
                  </a:solidFill>
                  <a:cs typeface="Arial" charset="0"/>
                </a:rPr>
                <a:t>MaryCalls</a:t>
              </a:r>
              <a:endParaRPr lang="en-US" sz="1400" dirty="0">
                <a:solidFill>
                  <a:schemeClr val="bg1"/>
                </a:solidFill>
                <a:cs typeface="Arial" charset="0"/>
              </a:endParaRPr>
            </a:p>
          </p:txBody>
        </p:sp>
        <p:sp>
          <p:nvSpPr>
            <p:cNvPr id="398344" name="Oval 8"/>
            <p:cNvSpPr>
              <a:spLocks noChangeArrowheads="1"/>
            </p:cNvSpPr>
            <p:nvPr/>
          </p:nvSpPr>
          <p:spPr bwMode="auto">
            <a:xfrm>
              <a:off x="960" y="3312"/>
              <a:ext cx="960" cy="384"/>
            </a:xfrm>
            <a:prstGeom prst="ellipse">
              <a:avLst/>
            </a:prstGeom>
            <a:solidFill>
              <a:schemeClr val="tx2"/>
            </a:solidFill>
            <a:ln w="9525">
              <a:solidFill>
                <a:schemeClr val="tx1"/>
              </a:solidFill>
              <a:round/>
              <a:headEnd/>
              <a:tailEnd/>
            </a:ln>
            <a:effectLst/>
          </p:spPr>
          <p:txBody>
            <a:bodyPr wrap="none" anchor="ctr"/>
            <a:lstStyle/>
            <a:p>
              <a:pPr algn="ctr" eaLnBrk="1" hangingPunct="1"/>
              <a:r>
                <a:rPr lang="en-US" sz="1400" dirty="0" err="1">
                  <a:solidFill>
                    <a:schemeClr val="bg1"/>
                  </a:solidFill>
                  <a:cs typeface="Arial" charset="0"/>
                </a:rPr>
                <a:t>JohnCalls</a:t>
              </a:r>
              <a:endParaRPr lang="en-US" sz="1400" dirty="0">
                <a:solidFill>
                  <a:schemeClr val="bg1"/>
                </a:solidFill>
                <a:cs typeface="Arial" charset="0"/>
              </a:endParaRPr>
            </a:p>
          </p:txBody>
        </p:sp>
        <p:sp>
          <p:nvSpPr>
            <p:cNvPr id="398345" name="Line 9"/>
            <p:cNvSpPr>
              <a:spLocks noChangeShapeType="1"/>
            </p:cNvSpPr>
            <p:nvPr/>
          </p:nvSpPr>
          <p:spPr bwMode="auto">
            <a:xfrm>
              <a:off x="1656" y="1672"/>
              <a:ext cx="624" cy="640"/>
            </a:xfrm>
            <a:prstGeom prst="line">
              <a:avLst/>
            </a:prstGeom>
            <a:noFill/>
            <a:ln w="9525">
              <a:solidFill>
                <a:schemeClr val="tx1"/>
              </a:solidFill>
              <a:round/>
              <a:headEnd/>
              <a:tailEnd type="triangle" w="med" len="med"/>
            </a:ln>
            <a:effectLst/>
          </p:spPr>
          <p:txBody>
            <a:bodyPr wrap="none"/>
            <a:lstStyle/>
            <a:p>
              <a:endParaRPr lang="en-US">
                <a:solidFill>
                  <a:schemeClr val="bg1"/>
                </a:solidFill>
              </a:endParaRPr>
            </a:p>
          </p:txBody>
        </p:sp>
        <p:sp>
          <p:nvSpPr>
            <p:cNvPr id="398346" name="Line 10"/>
            <p:cNvSpPr>
              <a:spLocks noChangeShapeType="1"/>
            </p:cNvSpPr>
            <p:nvPr/>
          </p:nvSpPr>
          <p:spPr bwMode="auto">
            <a:xfrm flipH="1">
              <a:off x="2736" y="1656"/>
              <a:ext cx="648" cy="648"/>
            </a:xfrm>
            <a:prstGeom prst="line">
              <a:avLst/>
            </a:prstGeom>
            <a:noFill/>
            <a:ln w="9525">
              <a:solidFill>
                <a:schemeClr val="tx1"/>
              </a:solidFill>
              <a:round/>
              <a:headEnd/>
              <a:tailEnd type="triangle" w="med" len="med"/>
            </a:ln>
            <a:effectLst/>
          </p:spPr>
          <p:txBody>
            <a:bodyPr wrap="none"/>
            <a:lstStyle/>
            <a:p>
              <a:endParaRPr lang="en-US">
                <a:solidFill>
                  <a:schemeClr val="bg1"/>
                </a:solidFill>
              </a:endParaRPr>
            </a:p>
          </p:txBody>
        </p:sp>
        <p:sp>
          <p:nvSpPr>
            <p:cNvPr id="398347" name="Line 11"/>
            <p:cNvSpPr>
              <a:spLocks noChangeShapeType="1"/>
            </p:cNvSpPr>
            <p:nvPr/>
          </p:nvSpPr>
          <p:spPr bwMode="auto">
            <a:xfrm flipH="1">
              <a:off x="1728" y="2576"/>
              <a:ext cx="568" cy="776"/>
            </a:xfrm>
            <a:prstGeom prst="line">
              <a:avLst/>
            </a:prstGeom>
            <a:noFill/>
            <a:ln w="9525">
              <a:solidFill>
                <a:schemeClr val="tx1"/>
              </a:solidFill>
              <a:round/>
              <a:headEnd/>
              <a:tailEnd type="triangle" w="med" len="med"/>
            </a:ln>
            <a:effectLst/>
          </p:spPr>
          <p:txBody>
            <a:bodyPr wrap="none"/>
            <a:lstStyle/>
            <a:p>
              <a:endParaRPr lang="en-US">
                <a:solidFill>
                  <a:schemeClr val="bg1"/>
                </a:solidFill>
              </a:endParaRPr>
            </a:p>
          </p:txBody>
        </p:sp>
        <p:sp>
          <p:nvSpPr>
            <p:cNvPr id="398348" name="Line 12"/>
            <p:cNvSpPr>
              <a:spLocks noChangeShapeType="1"/>
            </p:cNvSpPr>
            <p:nvPr/>
          </p:nvSpPr>
          <p:spPr bwMode="auto">
            <a:xfrm>
              <a:off x="2768" y="2568"/>
              <a:ext cx="752" cy="840"/>
            </a:xfrm>
            <a:prstGeom prst="line">
              <a:avLst/>
            </a:prstGeom>
            <a:noFill/>
            <a:ln w="9525">
              <a:solidFill>
                <a:schemeClr val="tx1"/>
              </a:solidFill>
              <a:round/>
              <a:headEnd/>
              <a:tailEnd type="triangle" w="med" len="med"/>
            </a:ln>
            <a:effectLst/>
          </p:spPr>
          <p:txBody>
            <a:bodyPr wrap="none"/>
            <a:lstStyle/>
            <a:p>
              <a:endParaRPr lang="en-US">
                <a:solidFill>
                  <a:schemeClr val="bg1"/>
                </a:solidFill>
              </a:endParaRPr>
            </a:p>
          </p:txBody>
        </p:sp>
      </p:grpSp>
    </p:spTree>
    <p:extLst>
      <p:ext uri="{BB962C8B-B14F-4D97-AF65-F5344CB8AC3E}">
        <p14:creationId xmlns:p14="http://schemas.microsoft.com/office/powerpoint/2010/main" val="303061157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62" name="Rectangle 2"/>
          <p:cNvSpPr>
            <a:spLocks noGrp="1" noChangeArrowheads="1"/>
          </p:cNvSpPr>
          <p:nvPr>
            <p:ph type="title"/>
          </p:nvPr>
        </p:nvSpPr>
        <p:spPr>
          <a:xfrm>
            <a:off x="2133600" y="304800"/>
            <a:ext cx="8077200" cy="1143000"/>
          </a:xfrm>
        </p:spPr>
        <p:txBody>
          <a:bodyPr/>
          <a:lstStyle/>
          <a:p>
            <a:pPr algn="ctr"/>
            <a:r>
              <a:rPr lang="en-US" sz="3200" dirty="0"/>
              <a:t>Calculation of Joint Probability</a:t>
            </a:r>
          </a:p>
        </p:txBody>
      </p:sp>
      <p:graphicFrame>
        <p:nvGraphicFramePr>
          <p:cNvPr id="399426" name="Group 66"/>
          <p:cNvGraphicFramePr>
            <a:graphicFrameLocks noGrp="1"/>
          </p:cNvGraphicFramePr>
          <p:nvPr/>
        </p:nvGraphicFramePr>
        <p:xfrm>
          <a:off x="6667500" y="2679700"/>
          <a:ext cx="1295400" cy="1220788"/>
        </p:xfrm>
        <a:graphic>
          <a:graphicData uri="http://schemas.openxmlformats.org/drawingml/2006/table">
            <a:tbl>
              <a:tblPr/>
              <a:tblGrid>
                <a:gridCol w="265113">
                  <a:extLst>
                    <a:ext uri="{9D8B030D-6E8A-4147-A177-3AD203B41FA5}">
                      <a16:colId xmlns:a16="http://schemas.microsoft.com/office/drawing/2014/main" val="20000"/>
                    </a:ext>
                  </a:extLst>
                </a:gridCol>
                <a:gridCol w="268287">
                  <a:extLst>
                    <a:ext uri="{9D8B030D-6E8A-4147-A177-3AD203B41FA5}">
                      <a16:colId xmlns:a16="http://schemas.microsoft.com/office/drawing/2014/main" val="20001"/>
                    </a:ext>
                  </a:extLst>
                </a:gridCol>
                <a:gridCol w="762000">
                  <a:extLst>
                    <a:ext uri="{9D8B030D-6E8A-4147-A177-3AD203B41FA5}">
                      <a16:colId xmlns:a16="http://schemas.microsoft.com/office/drawing/2014/main" val="20002"/>
                    </a:ext>
                  </a:extLst>
                </a:gridCol>
              </a:tblGrid>
              <a:tr h="304800">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1000" b="1" i="0" u="none" strike="noStrike" cap="none" normalizeH="0" baseline="0">
                          <a:ln>
                            <a:noFill/>
                          </a:ln>
                          <a:solidFill>
                            <a:schemeClr val="tx1"/>
                          </a:solidFill>
                          <a:effectLst/>
                          <a:latin typeface="Times New Roman" pitchFamily="18" charset="0"/>
                        </a:rPr>
                        <a:t>B</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1000" b="1" i="0" u="none" strike="noStrike" cap="none" normalizeH="0" baseline="0">
                          <a:ln>
                            <a:noFill/>
                          </a:ln>
                          <a:solidFill>
                            <a:schemeClr val="tx1"/>
                          </a:solidFill>
                          <a:effectLst/>
                          <a:latin typeface="Times New Roman" pitchFamily="18" charset="0"/>
                        </a:rPr>
                        <a:t>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1000" b="1" i="0" u="none" strike="noStrike" cap="none" normalizeH="0" baseline="0">
                          <a:ln>
                            <a:noFill/>
                          </a:ln>
                          <a:solidFill>
                            <a:schemeClr val="tx1"/>
                          </a:solidFill>
                          <a:effectLst/>
                          <a:latin typeface="Times New Roman" pitchFamily="18" charset="0"/>
                        </a:rPr>
                        <a:t>P(A|</a:t>
                      </a:r>
                      <a:r>
                        <a:rPr kumimoji="0" lang="en-US" sz="900" b="1" i="0" u="none" strike="noStrike" cap="none" normalizeH="0" baseline="0">
                          <a:ln>
                            <a:noFill/>
                          </a:ln>
                          <a:solidFill>
                            <a:schemeClr val="tx1"/>
                          </a:solidFill>
                          <a:effectLst/>
                          <a:latin typeface="Times New Roman" pitchFamily="18" charset="0"/>
                        </a:rPr>
                        <a:t>…</a:t>
                      </a:r>
                      <a:r>
                        <a:rPr kumimoji="0" lang="en-US" sz="1000" b="1" i="0" u="none" strike="noStrike" cap="none" normalizeH="0" baseline="0">
                          <a:ln>
                            <a:noFill/>
                          </a:ln>
                          <a:solidFill>
                            <a:schemeClr val="tx1"/>
                          </a:solidFill>
                          <a:effectLst/>
                          <a:latin typeface="Times New Roman" pitchFamily="18" charset="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915988">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1000" b="1" i="0" u="none" strike="noStrike" cap="none" normalizeH="0" baseline="0">
                          <a:ln>
                            <a:noFill/>
                          </a:ln>
                          <a:solidFill>
                            <a:schemeClr val="tx1"/>
                          </a:solidFill>
                          <a:effectLst/>
                          <a:latin typeface="Times New Roman" pitchFamily="18" charset="0"/>
                        </a:rPr>
                        <a:t>TTFF</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1000" b="1" i="0" u="none" strike="noStrike" cap="none" normalizeH="0" baseline="0">
                          <a:ln>
                            <a:noFill/>
                          </a:ln>
                          <a:solidFill>
                            <a:schemeClr val="tx1"/>
                          </a:solidFill>
                          <a:effectLst/>
                          <a:latin typeface="Times New Roman" pitchFamily="18" charset="0"/>
                        </a:rPr>
                        <a:t>TFTF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1000" b="1" i="0" u="none" strike="noStrike" cap="none" normalizeH="0" baseline="0">
                          <a:ln>
                            <a:noFill/>
                          </a:ln>
                          <a:solidFill>
                            <a:schemeClr val="tx1"/>
                          </a:solidFill>
                          <a:effectLst/>
                          <a:latin typeface="Times New Roman" pitchFamily="18" charset="0"/>
                        </a:rPr>
                        <a:t>0.95</a:t>
                      </a:r>
                      <a:br>
                        <a:rPr kumimoji="0" lang="en-US" sz="1000" b="1" i="0" u="none" strike="noStrike" cap="none" normalizeH="0" baseline="0">
                          <a:ln>
                            <a:noFill/>
                          </a:ln>
                          <a:solidFill>
                            <a:schemeClr val="tx1"/>
                          </a:solidFill>
                          <a:effectLst/>
                          <a:latin typeface="Times New Roman" pitchFamily="18" charset="0"/>
                        </a:rPr>
                      </a:br>
                      <a:r>
                        <a:rPr kumimoji="0" lang="en-US" sz="1000" b="1" i="0" u="none" strike="noStrike" cap="none" normalizeH="0" baseline="0">
                          <a:ln>
                            <a:noFill/>
                          </a:ln>
                          <a:solidFill>
                            <a:schemeClr val="tx1"/>
                          </a:solidFill>
                          <a:effectLst/>
                          <a:latin typeface="Times New Roman" pitchFamily="18" charset="0"/>
                        </a:rPr>
                        <a:t>0.94</a:t>
                      </a:r>
                      <a:br>
                        <a:rPr kumimoji="0" lang="en-US" sz="1000" b="1" i="0" u="none" strike="noStrike" cap="none" normalizeH="0" baseline="0">
                          <a:ln>
                            <a:noFill/>
                          </a:ln>
                          <a:solidFill>
                            <a:schemeClr val="tx1"/>
                          </a:solidFill>
                          <a:effectLst/>
                          <a:latin typeface="Times New Roman" pitchFamily="18" charset="0"/>
                        </a:rPr>
                      </a:br>
                      <a:r>
                        <a:rPr kumimoji="0" lang="en-US" sz="1000" b="1" i="0" u="none" strike="noStrike" cap="none" normalizeH="0" baseline="0">
                          <a:ln>
                            <a:noFill/>
                          </a:ln>
                          <a:solidFill>
                            <a:schemeClr val="tx1"/>
                          </a:solidFill>
                          <a:effectLst/>
                          <a:latin typeface="Times New Roman" pitchFamily="18" charset="0"/>
                        </a:rPr>
                        <a:t>0.29</a:t>
                      </a:r>
                      <a:br>
                        <a:rPr kumimoji="0" lang="en-US" sz="1000" b="1" i="0" u="none" strike="noStrike" cap="none" normalizeH="0" baseline="0">
                          <a:ln>
                            <a:noFill/>
                          </a:ln>
                          <a:solidFill>
                            <a:schemeClr val="tx1"/>
                          </a:solidFill>
                          <a:effectLst/>
                          <a:latin typeface="Times New Roman" pitchFamily="18" charset="0"/>
                        </a:rPr>
                      </a:br>
                      <a:r>
                        <a:rPr kumimoji="0" lang="en-US" sz="1000" b="1" i="0" u="none" strike="noStrike" cap="none" normalizeH="0" baseline="0">
                          <a:ln>
                            <a:noFill/>
                          </a:ln>
                          <a:solidFill>
                            <a:schemeClr val="tx1"/>
                          </a:solidFill>
                          <a:effectLst/>
                          <a:latin typeface="Times New Roman" pitchFamily="18" charset="0"/>
                        </a:rPr>
                        <a:t>0.001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grpSp>
        <p:nvGrpSpPr>
          <p:cNvPr id="399377" name="Group 17"/>
          <p:cNvGrpSpPr>
            <a:grpSpLocks/>
          </p:cNvGrpSpPr>
          <p:nvPr/>
        </p:nvGrpSpPr>
        <p:grpSpPr bwMode="auto">
          <a:xfrm>
            <a:off x="3238500" y="1612900"/>
            <a:ext cx="5562600" cy="3733800"/>
            <a:chOff x="960" y="1344"/>
            <a:chExt cx="3504" cy="2352"/>
          </a:xfrm>
        </p:grpSpPr>
        <p:sp>
          <p:nvSpPr>
            <p:cNvPr id="399378" name="Oval 18"/>
            <p:cNvSpPr>
              <a:spLocks noChangeArrowheads="1"/>
            </p:cNvSpPr>
            <p:nvPr/>
          </p:nvSpPr>
          <p:spPr bwMode="auto">
            <a:xfrm>
              <a:off x="960" y="1344"/>
              <a:ext cx="816" cy="384"/>
            </a:xfrm>
            <a:prstGeom prst="ellipse">
              <a:avLst/>
            </a:prstGeom>
            <a:solidFill>
              <a:schemeClr val="tx2"/>
            </a:solidFill>
            <a:ln w="9525">
              <a:solidFill>
                <a:schemeClr val="tx1"/>
              </a:solidFill>
              <a:round/>
              <a:headEnd/>
              <a:tailEnd/>
            </a:ln>
            <a:effectLst/>
          </p:spPr>
          <p:txBody>
            <a:bodyPr wrap="none" anchor="ctr"/>
            <a:lstStyle/>
            <a:p>
              <a:pPr algn="ctr" eaLnBrk="1" hangingPunct="1"/>
              <a:r>
                <a:rPr lang="en-US">
                  <a:solidFill>
                    <a:schemeClr val="bg1"/>
                  </a:solidFill>
                  <a:cs typeface="Arial" charset="0"/>
                </a:rPr>
                <a:t>Burglary</a:t>
              </a:r>
            </a:p>
          </p:txBody>
        </p:sp>
        <p:sp>
          <p:nvSpPr>
            <p:cNvPr id="399379" name="Oval 19"/>
            <p:cNvSpPr>
              <a:spLocks noChangeArrowheads="1"/>
            </p:cNvSpPr>
            <p:nvPr/>
          </p:nvSpPr>
          <p:spPr bwMode="auto">
            <a:xfrm>
              <a:off x="3264" y="1344"/>
              <a:ext cx="1104" cy="384"/>
            </a:xfrm>
            <a:prstGeom prst="ellipse">
              <a:avLst/>
            </a:prstGeom>
            <a:solidFill>
              <a:schemeClr val="tx2"/>
            </a:solidFill>
            <a:ln w="9525">
              <a:solidFill>
                <a:schemeClr val="tx1"/>
              </a:solidFill>
              <a:round/>
              <a:headEnd/>
              <a:tailEnd/>
            </a:ln>
            <a:effectLst/>
          </p:spPr>
          <p:txBody>
            <a:bodyPr wrap="none" anchor="ctr"/>
            <a:lstStyle/>
            <a:p>
              <a:pPr algn="ctr" eaLnBrk="1" hangingPunct="1"/>
              <a:r>
                <a:rPr lang="en-US">
                  <a:solidFill>
                    <a:schemeClr val="bg1"/>
                  </a:solidFill>
                  <a:cs typeface="Arial" charset="0"/>
                </a:rPr>
                <a:t>Earthquake</a:t>
              </a:r>
            </a:p>
          </p:txBody>
        </p:sp>
        <p:sp>
          <p:nvSpPr>
            <p:cNvPr id="399380" name="Oval 20"/>
            <p:cNvSpPr>
              <a:spLocks noChangeArrowheads="1"/>
            </p:cNvSpPr>
            <p:nvPr/>
          </p:nvSpPr>
          <p:spPr bwMode="auto">
            <a:xfrm>
              <a:off x="2208" y="2256"/>
              <a:ext cx="624" cy="384"/>
            </a:xfrm>
            <a:prstGeom prst="ellipse">
              <a:avLst/>
            </a:prstGeom>
            <a:solidFill>
              <a:schemeClr val="tx2"/>
            </a:solidFill>
            <a:ln w="9525">
              <a:solidFill>
                <a:schemeClr val="tx1"/>
              </a:solidFill>
              <a:round/>
              <a:headEnd/>
              <a:tailEnd/>
            </a:ln>
            <a:effectLst/>
          </p:spPr>
          <p:txBody>
            <a:bodyPr wrap="none" anchor="ctr"/>
            <a:lstStyle/>
            <a:p>
              <a:pPr algn="ctr" eaLnBrk="1" hangingPunct="1"/>
              <a:r>
                <a:rPr lang="en-US" dirty="0">
                  <a:solidFill>
                    <a:schemeClr val="bg1"/>
                  </a:solidFill>
                  <a:cs typeface="Arial" charset="0"/>
                </a:rPr>
                <a:t>Alarm</a:t>
              </a:r>
            </a:p>
          </p:txBody>
        </p:sp>
        <p:sp>
          <p:nvSpPr>
            <p:cNvPr id="399381" name="Oval 21"/>
            <p:cNvSpPr>
              <a:spLocks noChangeArrowheads="1"/>
            </p:cNvSpPr>
            <p:nvPr/>
          </p:nvSpPr>
          <p:spPr bwMode="auto">
            <a:xfrm>
              <a:off x="3456" y="3312"/>
              <a:ext cx="1008" cy="384"/>
            </a:xfrm>
            <a:prstGeom prst="ellipse">
              <a:avLst/>
            </a:prstGeom>
            <a:solidFill>
              <a:schemeClr val="tx2"/>
            </a:solidFill>
            <a:ln w="9525">
              <a:solidFill>
                <a:schemeClr val="tx1"/>
              </a:solidFill>
              <a:round/>
              <a:headEnd/>
              <a:tailEnd/>
            </a:ln>
            <a:effectLst/>
          </p:spPr>
          <p:txBody>
            <a:bodyPr wrap="none" anchor="ctr"/>
            <a:lstStyle/>
            <a:p>
              <a:pPr algn="ctr" eaLnBrk="1" hangingPunct="1"/>
              <a:r>
                <a:rPr lang="en-US" dirty="0" err="1">
                  <a:solidFill>
                    <a:schemeClr val="bg1"/>
                  </a:solidFill>
                  <a:cs typeface="Arial" charset="0"/>
                </a:rPr>
                <a:t>MaryCalls</a:t>
              </a:r>
              <a:endParaRPr lang="en-US" dirty="0">
                <a:solidFill>
                  <a:schemeClr val="bg1"/>
                </a:solidFill>
                <a:cs typeface="Arial" charset="0"/>
              </a:endParaRPr>
            </a:p>
          </p:txBody>
        </p:sp>
        <p:sp>
          <p:nvSpPr>
            <p:cNvPr id="399382" name="Oval 22"/>
            <p:cNvSpPr>
              <a:spLocks noChangeArrowheads="1"/>
            </p:cNvSpPr>
            <p:nvPr/>
          </p:nvSpPr>
          <p:spPr bwMode="auto">
            <a:xfrm>
              <a:off x="960" y="3312"/>
              <a:ext cx="960" cy="384"/>
            </a:xfrm>
            <a:prstGeom prst="ellipse">
              <a:avLst/>
            </a:prstGeom>
            <a:solidFill>
              <a:schemeClr val="tx2"/>
            </a:solidFill>
            <a:ln w="9525">
              <a:solidFill>
                <a:schemeClr val="tx1"/>
              </a:solidFill>
              <a:round/>
              <a:headEnd/>
              <a:tailEnd/>
            </a:ln>
            <a:effectLst/>
          </p:spPr>
          <p:txBody>
            <a:bodyPr wrap="none" anchor="ctr"/>
            <a:lstStyle/>
            <a:p>
              <a:pPr algn="ctr" eaLnBrk="1" hangingPunct="1"/>
              <a:r>
                <a:rPr lang="en-US">
                  <a:solidFill>
                    <a:schemeClr val="bg1"/>
                  </a:solidFill>
                  <a:cs typeface="Arial" charset="0"/>
                </a:rPr>
                <a:t>JohnCalls</a:t>
              </a:r>
            </a:p>
          </p:txBody>
        </p:sp>
        <p:sp>
          <p:nvSpPr>
            <p:cNvPr id="399383" name="Line 23"/>
            <p:cNvSpPr>
              <a:spLocks noChangeShapeType="1"/>
            </p:cNvSpPr>
            <p:nvPr/>
          </p:nvSpPr>
          <p:spPr bwMode="auto">
            <a:xfrm>
              <a:off x="1656" y="1672"/>
              <a:ext cx="624" cy="640"/>
            </a:xfrm>
            <a:prstGeom prst="line">
              <a:avLst/>
            </a:prstGeom>
            <a:noFill/>
            <a:ln w="9525">
              <a:solidFill>
                <a:schemeClr val="tx1"/>
              </a:solidFill>
              <a:round/>
              <a:headEnd/>
              <a:tailEnd type="triangle" w="med" len="med"/>
            </a:ln>
            <a:effectLst/>
          </p:spPr>
          <p:txBody>
            <a:bodyPr wrap="none"/>
            <a:lstStyle/>
            <a:p>
              <a:endParaRPr lang="en-US"/>
            </a:p>
          </p:txBody>
        </p:sp>
        <p:sp>
          <p:nvSpPr>
            <p:cNvPr id="399384" name="Line 24"/>
            <p:cNvSpPr>
              <a:spLocks noChangeShapeType="1"/>
            </p:cNvSpPr>
            <p:nvPr/>
          </p:nvSpPr>
          <p:spPr bwMode="auto">
            <a:xfrm flipH="1">
              <a:off x="2736" y="1656"/>
              <a:ext cx="648" cy="648"/>
            </a:xfrm>
            <a:prstGeom prst="line">
              <a:avLst/>
            </a:prstGeom>
            <a:noFill/>
            <a:ln w="9525">
              <a:solidFill>
                <a:schemeClr val="tx1"/>
              </a:solidFill>
              <a:round/>
              <a:headEnd/>
              <a:tailEnd type="triangle" w="med" len="med"/>
            </a:ln>
            <a:effectLst/>
          </p:spPr>
          <p:txBody>
            <a:bodyPr wrap="none"/>
            <a:lstStyle/>
            <a:p>
              <a:endParaRPr lang="en-US"/>
            </a:p>
          </p:txBody>
        </p:sp>
        <p:sp>
          <p:nvSpPr>
            <p:cNvPr id="399385" name="Line 25"/>
            <p:cNvSpPr>
              <a:spLocks noChangeShapeType="1"/>
            </p:cNvSpPr>
            <p:nvPr/>
          </p:nvSpPr>
          <p:spPr bwMode="auto">
            <a:xfrm flipH="1">
              <a:off x="1728" y="2576"/>
              <a:ext cx="568" cy="776"/>
            </a:xfrm>
            <a:prstGeom prst="line">
              <a:avLst/>
            </a:prstGeom>
            <a:noFill/>
            <a:ln w="9525">
              <a:solidFill>
                <a:schemeClr val="tx1"/>
              </a:solidFill>
              <a:round/>
              <a:headEnd/>
              <a:tailEnd type="triangle" w="med" len="med"/>
            </a:ln>
            <a:effectLst/>
          </p:spPr>
          <p:txBody>
            <a:bodyPr wrap="none"/>
            <a:lstStyle/>
            <a:p>
              <a:endParaRPr lang="en-US"/>
            </a:p>
          </p:txBody>
        </p:sp>
        <p:sp>
          <p:nvSpPr>
            <p:cNvPr id="399386" name="Line 26"/>
            <p:cNvSpPr>
              <a:spLocks noChangeShapeType="1"/>
            </p:cNvSpPr>
            <p:nvPr/>
          </p:nvSpPr>
          <p:spPr bwMode="auto">
            <a:xfrm>
              <a:off x="2768" y="2568"/>
              <a:ext cx="752" cy="840"/>
            </a:xfrm>
            <a:prstGeom prst="line">
              <a:avLst/>
            </a:prstGeom>
            <a:noFill/>
            <a:ln w="9525">
              <a:solidFill>
                <a:schemeClr val="tx1"/>
              </a:solidFill>
              <a:round/>
              <a:headEnd/>
              <a:tailEnd type="triangle" w="med" len="med"/>
            </a:ln>
            <a:effectLst/>
          </p:spPr>
          <p:txBody>
            <a:bodyPr wrap="none"/>
            <a:lstStyle/>
            <a:p>
              <a:endParaRPr lang="en-US"/>
            </a:p>
          </p:txBody>
        </p:sp>
      </p:grpSp>
      <p:graphicFrame>
        <p:nvGraphicFramePr>
          <p:cNvPr id="399387" name="Group 27"/>
          <p:cNvGraphicFramePr>
            <a:graphicFrameLocks noGrp="1"/>
          </p:cNvGraphicFramePr>
          <p:nvPr/>
        </p:nvGraphicFramePr>
        <p:xfrm>
          <a:off x="4686300" y="1536700"/>
          <a:ext cx="685800" cy="609600"/>
        </p:xfrm>
        <a:graphic>
          <a:graphicData uri="http://schemas.openxmlformats.org/drawingml/2006/table">
            <a:tbl>
              <a:tblPr/>
              <a:tblGrid>
                <a:gridCol w="685800">
                  <a:extLst>
                    <a:ext uri="{9D8B030D-6E8A-4147-A177-3AD203B41FA5}">
                      <a16:colId xmlns:a16="http://schemas.microsoft.com/office/drawing/2014/main" val="20000"/>
                    </a:ext>
                  </a:extLst>
                </a:gridCol>
              </a:tblGrid>
              <a:tr h="304800">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1000" b="1" i="0" u="none" strike="noStrike" cap="none" normalizeH="0" baseline="0">
                          <a:ln>
                            <a:noFill/>
                          </a:ln>
                          <a:solidFill>
                            <a:schemeClr val="tx1"/>
                          </a:solidFill>
                          <a:effectLst/>
                          <a:latin typeface="Times New Roman" pitchFamily="18" charset="0"/>
                        </a:rPr>
                        <a:t>P(B)</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04800">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1000" b="1" i="0" u="none" strike="noStrike" cap="none" normalizeH="0" baseline="0">
                          <a:ln>
                            <a:noFill/>
                          </a:ln>
                          <a:solidFill>
                            <a:schemeClr val="tx1"/>
                          </a:solidFill>
                          <a:effectLst/>
                          <a:latin typeface="Times New Roman" pitchFamily="18" charset="0"/>
                        </a:rPr>
                        <a:t>0.001</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graphicFrame>
        <p:nvGraphicFramePr>
          <p:cNvPr id="399395" name="Group 35"/>
          <p:cNvGraphicFramePr>
            <a:graphicFrameLocks noGrp="1"/>
          </p:cNvGraphicFramePr>
          <p:nvPr/>
        </p:nvGraphicFramePr>
        <p:xfrm>
          <a:off x="8801100" y="1536700"/>
          <a:ext cx="685800" cy="609600"/>
        </p:xfrm>
        <a:graphic>
          <a:graphicData uri="http://schemas.openxmlformats.org/drawingml/2006/table">
            <a:tbl>
              <a:tblPr/>
              <a:tblGrid>
                <a:gridCol w="685800">
                  <a:extLst>
                    <a:ext uri="{9D8B030D-6E8A-4147-A177-3AD203B41FA5}">
                      <a16:colId xmlns:a16="http://schemas.microsoft.com/office/drawing/2014/main" val="20000"/>
                    </a:ext>
                  </a:extLst>
                </a:gridCol>
              </a:tblGrid>
              <a:tr h="304800">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1000" b="1" i="0" u="none" strike="noStrike" cap="none" normalizeH="0" baseline="0">
                          <a:ln>
                            <a:noFill/>
                          </a:ln>
                          <a:solidFill>
                            <a:schemeClr val="tx1"/>
                          </a:solidFill>
                          <a:effectLst/>
                          <a:latin typeface="Times New Roman" pitchFamily="18" charset="0"/>
                        </a:rPr>
                        <a:t>P(E)</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04800">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1000" b="1" i="0" u="none" strike="noStrike" cap="none" normalizeH="0" baseline="0">
                          <a:ln>
                            <a:noFill/>
                          </a:ln>
                          <a:solidFill>
                            <a:schemeClr val="tx1"/>
                          </a:solidFill>
                          <a:effectLst/>
                          <a:latin typeface="Times New Roman" pitchFamily="18" charset="0"/>
                        </a:rPr>
                        <a:t>0.002</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graphicFrame>
        <p:nvGraphicFramePr>
          <p:cNvPr id="399403" name="Group 43"/>
          <p:cNvGraphicFramePr>
            <a:graphicFrameLocks noGrp="1"/>
          </p:cNvGraphicFramePr>
          <p:nvPr/>
        </p:nvGraphicFramePr>
        <p:xfrm>
          <a:off x="4914900" y="4660900"/>
          <a:ext cx="1143000" cy="825500"/>
        </p:xfrm>
        <a:graphic>
          <a:graphicData uri="http://schemas.openxmlformats.org/drawingml/2006/table">
            <a:tbl>
              <a:tblPr/>
              <a:tblGrid>
                <a:gridCol w="311150">
                  <a:extLst>
                    <a:ext uri="{9D8B030D-6E8A-4147-A177-3AD203B41FA5}">
                      <a16:colId xmlns:a16="http://schemas.microsoft.com/office/drawing/2014/main" val="20000"/>
                    </a:ext>
                  </a:extLst>
                </a:gridCol>
                <a:gridCol w="831850">
                  <a:extLst>
                    <a:ext uri="{9D8B030D-6E8A-4147-A177-3AD203B41FA5}">
                      <a16:colId xmlns:a16="http://schemas.microsoft.com/office/drawing/2014/main" val="20001"/>
                    </a:ext>
                  </a:extLst>
                </a:gridCol>
              </a:tblGrid>
              <a:tr h="304800">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1000" b="1" i="0" u="none" strike="noStrike" cap="none" normalizeH="0" baseline="0">
                          <a:ln>
                            <a:noFill/>
                          </a:ln>
                          <a:solidFill>
                            <a:schemeClr val="tx1"/>
                          </a:solidFill>
                          <a:effectLst/>
                          <a:latin typeface="Times New Roman" pitchFamily="18" charset="0"/>
                        </a:rPr>
                        <a:t>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1000" b="1" i="0" u="none" strike="noStrike" cap="none" normalizeH="0" baseline="0">
                          <a:ln>
                            <a:noFill/>
                          </a:ln>
                          <a:solidFill>
                            <a:schemeClr val="tx1"/>
                          </a:solidFill>
                          <a:effectLst/>
                          <a:latin typeface="Times New Roman" pitchFamily="18" charset="0"/>
                        </a:rPr>
                        <a:t>P(J|…)</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20700">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1000" b="1" i="0" u="none" strike="noStrike" cap="none" normalizeH="0" baseline="0">
                          <a:ln>
                            <a:noFill/>
                          </a:ln>
                          <a:solidFill>
                            <a:schemeClr val="tx1"/>
                          </a:solidFill>
                          <a:effectLst/>
                          <a:latin typeface="Times New Roman" pitchFamily="18" charset="0"/>
                        </a:rPr>
                        <a:t>TF</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1000" b="1" i="0" u="none" strike="noStrike" cap="none" normalizeH="0" baseline="0">
                          <a:ln>
                            <a:noFill/>
                          </a:ln>
                          <a:solidFill>
                            <a:schemeClr val="tx1"/>
                          </a:solidFill>
                          <a:effectLst/>
                          <a:latin typeface="Times New Roman" pitchFamily="18" charset="0"/>
                        </a:rPr>
                        <a:t>0.90</a:t>
                      </a:r>
                      <a:br>
                        <a:rPr kumimoji="0" lang="en-US" sz="1000" b="1" i="0" u="none" strike="noStrike" cap="none" normalizeH="0" baseline="0">
                          <a:ln>
                            <a:noFill/>
                          </a:ln>
                          <a:solidFill>
                            <a:schemeClr val="tx1"/>
                          </a:solidFill>
                          <a:effectLst/>
                          <a:latin typeface="Times New Roman" pitchFamily="18" charset="0"/>
                        </a:rPr>
                      </a:br>
                      <a:r>
                        <a:rPr kumimoji="0" lang="en-US" sz="1000" b="1" i="0" u="none" strike="noStrike" cap="none" normalizeH="0" baseline="0">
                          <a:ln>
                            <a:noFill/>
                          </a:ln>
                          <a:solidFill>
                            <a:schemeClr val="tx1"/>
                          </a:solidFill>
                          <a:effectLst/>
                          <a:latin typeface="Times New Roman" pitchFamily="18" charset="0"/>
                        </a:rPr>
                        <a:t>0.05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graphicFrame>
        <p:nvGraphicFramePr>
          <p:cNvPr id="399414" name="Group 54"/>
          <p:cNvGraphicFramePr>
            <a:graphicFrameLocks noGrp="1"/>
          </p:cNvGraphicFramePr>
          <p:nvPr/>
        </p:nvGraphicFramePr>
        <p:xfrm>
          <a:off x="8953500" y="4660900"/>
          <a:ext cx="1079500" cy="825500"/>
        </p:xfrm>
        <a:graphic>
          <a:graphicData uri="http://schemas.openxmlformats.org/drawingml/2006/table">
            <a:tbl>
              <a:tblPr/>
              <a:tblGrid>
                <a:gridCol w="269875">
                  <a:extLst>
                    <a:ext uri="{9D8B030D-6E8A-4147-A177-3AD203B41FA5}">
                      <a16:colId xmlns:a16="http://schemas.microsoft.com/office/drawing/2014/main" val="20000"/>
                    </a:ext>
                  </a:extLst>
                </a:gridCol>
                <a:gridCol w="809625">
                  <a:extLst>
                    <a:ext uri="{9D8B030D-6E8A-4147-A177-3AD203B41FA5}">
                      <a16:colId xmlns:a16="http://schemas.microsoft.com/office/drawing/2014/main" val="20001"/>
                    </a:ext>
                  </a:extLst>
                </a:gridCol>
              </a:tblGrid>
              <a:tr h="304800">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1000" b="1" i="0" u="none" strike="noStrike" cap="none" normalizeH="0" baseline="0">
                          <a:ln>
                            <a:noFill/>
                          </a:ln>
                          <a:solidFill>
                            <a:schemeClr val="tx1"/>
                          </a:solidFill>
                          <a:effectLst/>
                          <a:latin typeface="Times New Roman" pitchFamily="18" charset="0"/>
                        </a:rPr>
                        <a:t>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1000" b="1" i="0" u="none" strike="noStrike" cap="none" normalizeH="0" baseline="0">
                          <a:ln>
                            <a:noFill/>
                          </a:ln>
                          <a:solidFill>
                            <a:schemeClr val="tx1"/>
                          </a:solidFill>
                          <a:effectLst/>
                          <a:latin typeface="Times New Roman" pitchFamily="18" charset="0"/>
                        </a:rPr>
                        <a:t>P(M|…)</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20700">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1000" b="1" i="0" u="none" strike="noStrike" cap="none" normalizeH="0" baseline="0">
                          <a:ln>
                            <a:noFill/>
                          </a:ln>
                          <a:solidFill>
                            <a:schemeClr val="tx1"/>
                          </a:solidFill>
                          <a:effectLst/>
                          <a:latin typeface="Times New Roman" pitchFamily="18" charset="0"/>
                        </a:rPr>
                        <a:t>TF</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1000" b="1" i="0" u="none" strike="noStrike" cap="none" normalizeH="0" baseline="0">
                          <a:ln>
                            <a:noFill/>
                          </a:ln>
                          <a:solidFill>
                            <a:schemeClr val="tx1"/>
                          </a:solidFill>
                          <a:effectLst/>
                          <a:latin typeface="Times New Roman" pitchFamily="18" charset="0"/>
                        </a:rPr>
                        <a:t>0.70</a:t>
                      </a:r>
                      <a:br>
                        <a:rPr kumimoji="0" lang="en-US" sz="1000" b="1" i="0" u="none" strike="noStrike" cap="none" normalizeH="0" baseline="0">
                          <a:ln>
                            <a:noFill/>
                          </a:ln>
                          <a:solidFill>
                            <a:schemeClr val="tx1"/>
                          </a:solidFill>
                          <a:effectLst/>
                          <a:latin typeface="Times New Roman" pitchFamily="18" charset="0"/>
                        </a:rPr>
                      </a:br>
                      <a:r>
                        <a:rPr kumimoji="0" lang="en-US" sz="1000" b="1" i="0" u="none" strike="noStrike" cap="none" normalizeH="0" baseline="0">
                          <a:ln>
                            <a:noFill/>
                          </a:ln>
                          <a:solidFill>
                            <a:schemeClr val="tx1"/>
                          </a:solidFill>
                          <a:effectLst/>
                          <a:latin typeface="Times New Roman" pitchFamily="18" charset="0"/>
                        </a:rPr>
                        <a:t>0.01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399425" name="Text Box 65"/>
          <p:cNvSpPr txBox="1">
            <a:spLocks noChangeArrowheads="1"/>
          </p:cNvSpPr>
          <p:nvPr/>
        </p:nvSpPr>
        <p:spPr bwMode="auto">
          <a:xfrm>
            <a:off x="1524000" y="5657672"/>
            <a:ext cx="3787960" cy="1200329"/>
          </a:xfrm>
          <a:prstGeom prst="rect">
            <a:avLst/>
          </a:prstGeom>
          <a:solidFill>
            <a:srgbClr val="ECF1FE"/>
          </a:solidFill>
          <a:ln w="19050">
            <a:solidFill>
              <a:srgbClr val="0033CC"/>
            </a:solidFill>
            <a:miter lim="800000"/>
            <a:headEnd/>
            <a:tailEnd/>
          </a:ln>
          <a:effectLst/>
        </p:spPr>
        <p:txBody>
          <a:bodyPr wrap="none">
            <a:spAutoFit/>
          </a:bodyPr>
          <a:lstStyle/>
          <a:p>
            <a:pPr eaLnBrk="1" hangingPunct="1"/>
            <a:r>
              <a:rPr lang="en-US" dirty="0">
                <a:solidFill>
                  <a:srgbClr val="0033CC"/>
                </a:solidFill>
                <a:cs typeface="Arial" charset="0"/>
              </a:rPr>
              <a:t>P(J</a:t>
            </a:r>
            <a:r>
              <a:rPr lang="en-US" b="1" dirty="0">
                <a:solidFill>
                  <a:srgbClr val="0033CC"/>
                </a:solidFill>
                <a:cs typeface="Times New Roman" pitchFamily="18" charset="0"/>
                <a:sym typeface="Symbol" pitchFamily="18" charset="2"/>
              </a:rPr>
              <a:t></a:t>
            </a:r>
            <a:r>
              <a:rPr lang="en-US" dirty="0">
                <a:solidFill>
                  <a:srgbClr val="0033CC"/>
                </a:solidFill>
                <a:cs typeface="Arial" charset="0"/>
              </a:rPr>
              <a:t>M</a:t>
            </a:r>
            <a:r>
              <a:rPr lang="en-US" b="1" dirty="0">
                <a:solidFill>
                  <a:srgbClr val="0033CC"/>
                </a:solidFill>
                <a:cs typeface="Times New Roman" pitchFamily="18" charset="0"/>
                <a:sym typeface="Symbol" pitchFamily="18" charset="2"/>
              </a:rPr>
              <a:t></a:t>
            </a:r>
            <a:r>
              <a:rPr lang="en-US" dirty="0">
                <a:solidFill>
                  <a:srgbClr val="0033CC"/>
                </a:solidFill>
                <a:cs typeface="Arial" charset="0"/>
              </a:rPr>
              <a:t>A</a:t>
            </a:r>
            <a:r>
              <a:rPr lang="en-US" b="1" dirty="0">
                <a:solidFill>
                  <a:srgbClr val="0033CC"/>
                </a:solidFill>
                <a:cs typeface="Times New Roman" pitchFamily="18" charset="0"/>
                <a:sym typeface="Symbol" pitchFamily="18" charset="2"/>
              </a:rPr>
              <a:t></a:t>
            </a:r>
            <a:r>
              <a:rPr lang="en-US" dirty="0">
                <a:solidFill>
                  <a:srgbClr val="0033CC"/>
                </a:solidFill>
                <a:cs typeface="Arial" charset="0"/>
              </a:rPr>
              <a:t>B</a:t>
            </a:r>
            <a:r>
              <a:rPr lang="en-US" b="1" dirty="0">
                <a:solidFill>
                  <a:srgbClr val="0033CC"/>
                </a:solidFill>
                <a:cs typeface="Times New Roman" pitchFamily="18" charset="0"/>
                <a:sym typeface="Symbol" pitchFamily="18" charset="2"/>
              </a:rPr>
              <a:t></a:t>
            </a:r>
            <a:r>
              <a:rPr lang="en-US" dirty="0">
                <a:solidFill>
                  <a:srgbClr val="0033CC"/>
                </a:solidFill>
                <a:cs typeface="Arial" charset="0"/>
              </a:rPr>
              <a:t>E)</a:t>
            </a:r>
            <a:br>
              <a:rPr lang="en-US" dirty="0">
                <a:solidFill>
                  <a:srgbClr val="0033CC"/>
                </a:solidFill>
                <a:cs typeface="Arial" charset="0"/>
              </a:rPr>
            </a:br>
            <a:r>
              <a:rPr lang="en-US" dirty="0">
                <a:solidFill>
                  <a:srgbClr val="0033CC"/>
                </a:solidFill>
                <a:cs typeface="Arial" charset="0"/>
              </a:rPr>
              <a:t>= P(J|A)P(M|A)P(A|</a:t>
            </a:r>
            <a:r>
              <a:rPr lang="en-US" b="1" dirty="0">
                <a:solidFill>
                  <a:srgbClr val="0033CC"/>
                </a:solidFill>
                <a:cs typeface="Times New Roman" pitchFamily="18" charset="0"/>
                <a:sym typeface="Symbol" pitchFamily="18" charset="2"/>
              </a:rPr>
              <a:t></a:t>
            </a:r>
            <a:r>
              <a:rPr lang="en-US" dirty="0">
                <a:solidFill>
                  <a:srgbClr val="0033CC"/>
                </a:solidFill>
                <a:cs typeface="Arial" charset="0"/>
              </a:rPr>
              <a:t>B,</a:t>
            </a:r>
            <a:r>
              <a:rPr lang="en-US" b="1" dirty="0">
                <a:solidFill>
                  <a:srgbClr val="0033CC"/>
                </a:solidFill>
                <a:cs typeface="Times New Roman" pitchFamily="18" charset="0"/>
                <a:sym typeface="Symbol" pitchFamily="18" charset="2"/>
              </a:rPr>
              <a:t></a:t>
            </a:r>
            <a:r>
              <a:rPr lang="en-US" dirty="0">
                <a:solidFill>
                  <a:srgbClr val="0033CC"/>
                </a:solidFill>
                <a:cs typeface="Arial" charset="0"/>
              </a:rPr>
              <a:t>E)P(</a:t>
            </a:r>
            <a:r>
              <a:rPr lang="en-US" b="1" dirty="0">
                <a:solidFill>
                  <a:srgbClr val="0033CC"/>
                </a:solidFill>
                <a:cs typeface="Times New Roman" pitchFamily="18" charset="0"/>
                <a:sym typeface="Symbol" pitchFamily="18" charset="2"/>
              </a:rPr>
              <a:t></a:t>
            </a:r>
            <a:r>
              <a:rPr lang="en-US" dirty="0">
                <a:solidFill>
                  <a:srgbClr val="0033CC"/>
                </a:solidFill>
                <a:cs typeface="Arial" charset="0"/>
              </a:rPr>
              <a:t>B)P(</a:t>
            </a:r>
            <a:r>
              <a:rPr lang="en-US" b="1" dirty="0">
                <a:solidFill>
                  <a:srgbClr val="0033CC"/>
                </a:solidFill>
                <a:cs typeface="Times New Roman" pitchFamily="18" charset="0"/>
                <a:sym typeface="Symbol" pitchFamily="18" charset="2"/>
              </a:rPr>
              <a:t></a:t>
            </a:r>
            <a:r>
              <a:rPr lang="en-US" dirty="0">
                <a:solidFill>
                  <a:srgbClr val="0033CC"/>
                </a:solidFill>
                <a:cs typeface="Arial" charset="0"/>
              </a:rPr>
              <a:t>E)</a:t>
            </a:r>
            <a:br>
              <a:rPr lang="en-US" dirty="0">
                <a:solidFill>
                  <a:srgbClr val="0033CC"/>
                </a:solidFill>
                <a:cs typeface="Arial" charset="0"/>
              </a:rPr>
            </a:br>
            <a:r>
              <a:rPr lang="en-US" dirty="0">
                <a:solidFill>
                  <a:srgbClr val="0033CC"/>
                </a:solidFill>
                <a:cs typeface="Arial" charset="0"/>
              </a:rPr>
              <a:t>= 0.9 x 0.7 x 0.001 x 0.999 x 0.998</a:t>
            </a:r>
            <a:br>
              <a:rPr lang="en-US" dirty="0">
                <a:solidFill>
                  <a:srgbClr val="0033CC"/>
                </a:solidFill>
                <a:cs typeface="Arial" charset="0"/>
              </a:rPr>
            </a:br>
            <a:r>
              <a:rPr lang="en-US" dirty="0">
                <a:solidFill>
                  <a:srgbClr val="0033CC"/>
                </a:solidFill>
                <a:cs typeface="Arial" charset="0"/>
              </a:rPr>
              <a:t>= 0.00062</a:t>
            </a:r>
          </a:p>
        </p:txBody>
      </p:sp>
    </p:spTree>
    <p:extLst>
      <p:ext uri="{BB962C8B-B14F-4D97-AF65-F5344CB8AC3E}">
        <p14:creationId xmlns:p14="http://schemas.microsoft.com/office/powerpoint/2010/main" val="283208417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0386" name="Rectangle 2"/>
          <p:cNvSpPr>
            <a:spLocks noGrp="1" noChangeArrowheads="1"/>
          </p:cNvSpPr>
          <p:nvPr>
            <p:ph type="title"/>
          </p:nvPr>
        </p:nvSpPr>
        <p:spPr>
          <a:xfrm>
            <a:off x="2057400" y="152400"/>
            <a:ext cx="8077200" cy="1143000"/>
          </a:xfrm>
        </p:spPr>
        <p:txBody>
          <a:bodyPr/>
          <a:lstStyle/>
          <a:p>
            <a:pPr algn="ctr"/>
            <a:r>
              <a:rPr lang="en-US" sz="3200" dirty="0"/>
              <a:t>Calculation of Joint Probability</a:t>
            </a:r>
          </a:p>
        </p:txBody>
      </p:sp>
      <p:graphicFrame>
        <p:nvGraphicFramePr>
          <p:cNvPr id="400387" name="Group 3"/>
          <p:cNvGraphicFramePr>
            <a:graphicFrameLocks noGrp="1"/>
          </p:cNvGraphicFramePr>
          <p:nvPr/>
        </p:nvGraphicFramePr>
        <p:xfrm>
          <a:off x="6477000" y="2755900"/>
          <a:ext cx="1295400" cy="1246188"/>
        </p:xfrm>
        <a:graphic>
          <a:graphicData uri="http://schemas.openxmlformats.org/drawingml/2006/table">
            <a:tbl>
              <a:tblPr/>
              <a:tblGrid>
                <a:gridCol w="265113">
                  <a:extLst>
                    <a:ext uri="{9D8B030D-6E8A-4147-A177-3AD203B41FA5}">
                      <a16:colId xmlns:a16="http://schemas.microsoft.com/office/drawing/2014/main" val="20000"/>
                    </a:ext>
                  </a:extLst>
                </a:gridCol>
                <a:gridCol w="268287">
                  <a:extLst>
                    <a:ext uri="{9D8B030D-6E8A-4147-A177-3AD203B41FA5}">
                      <a16:colId xmlns:a16="http://schemas.microsoft.com/office/drawing/2014/main" val="20001"/>
                    </a:ext>
                  </a:extLst>
                </a:gridCol>
                <a:gridCol w="762000">
                  <a:extLst>
                    <a:ext uri="{9D8B030D-6E8A-4147-A177-3AD203B41FA5}">
                      <a16:colId xmlns:a16="http://schemas.microsoft.com/office/drawing/2014/main" val="20002"/>
                    </a:ext>
                  </a:extLst>
                </a:gridCol>
              </a:tblGrid>
              <a:tr h="304800">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1200" b="1" i="0" u="none" strike="noStrike" cap="none" normalizeH="0" baseline="0">
                          <a:ln>
                            <a:noFill/>
                          </a:ln>
                          <a:solidFill>
                            <a:schemeClr val="tx1"/>
                          </a:solidFill>
                          <a:effectLst/>
                          <a:latin typeface="Times New Roman" pitchFamily="18" charset="0"/>
                        </a:rPr>
                        <a:t>B</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1200" b="1" i="0" u="none" strike="noStrike" cap="none" normalizeH="0" baseline="0">
                          <a:ln>
                            <a:noFill/>
                          </a:ln>
                          <a:solidFill>
                            <a:schemeClr val="tx1"/>
                          </a:solidFill>
                          <a:effectLst/>
                          <a:latin typeface="Times New Roman" pitchFamily="18" charset="0"/>
                        </a:rPr>
                        <a:t>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1200" b="1" i="0" u="none" strike="noStrike" cap="none" normalizeH="0" baseline="0">
                          <a:ln>
                            <a:noFill/>
                          </a:ln>
                          <a:solidFill>
                            <a:schemeClr val="tx1"/>
                          </a:solidFill>
                          <a:effectLst/>
                          <a:latin typeface="Times New Roman" pitchFamily="18" charset="0"/>
                        </a:rPr>
                        <a:t>P(A|…)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941388">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1200" b="1" i="0" u="none" strike="noStrike" cap="none" normalizeH="0" baseline="0">
                          <a:ln>
                            <a:noFill/>
                          </a:ln>
                          <a:solidFill>
                            <a:schemeClr val="tx1"/>
                          </a:solidFill>
                          <a:effectLst/>
                          <a:latin typeface="Times New Roman" pitchFamily="18" charset="0"/>
                        </a:rPr>
                        <a:t>TTFF</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1200" b="1" i="0" u="none" strike="noStrike" cap="none" normalizeH="0" baseline="0">
                          <a:ln>
                            <a:noFill/>
                          </a:ln>
                          <a:solidFill>
                            <a:schemeClr val="tx1"/>
                          </a:solidFill>
                          <a:effectLst/>
                          <a:latin typeface="Times New Roman" pitchFamily="18" charset="0"/>
                        </a:rPr>
                        <a:t>TFTF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1200" b="1" i="0" u="none" strike="noStrike" cap="none" normalizeH="0" baseline="0">
                          <a:ln>
                            <a:noFill/>
                          </a:ln>
                          <a:solidFill>
                            <a:schemeClr val="tx1"/>
                          </a:solidFill>
                          <a:effectLst/>
                          <a:latin typeface="Times New Roman" pitchFamily="18" charset="0"/>
                        </a:rPr>
                        <a:t>0.95</a:t>
                      </a:r>
                      <a:br>
                        <a:rPr kumimoji="0" lang="en-US" sz="1200" b="1" i="0" u="none" strike="noStrike" cap="none" normalizeH="0" baseline="0">
                          <a:ln>
                            <a:noFill/>
                          </a:ln>
                          <a:solidFill>
                            <a:schemeClr val="tx1"/>
                          </a:solidFill>
                          <a:effectLst/>
                          <a:latin typeface="Times New Roman" pitchFamily="18" charset="0"/>
                        </a:rPr>
                      </a:br>
                      <a:r>
                        <a:rPr kumimoji="0" lang="en-US" sz="1200" b="1" i="0" u="none" strike="noStrike" cap="none" normalizeH="0" baseline="0">
                          <a:ln>
                            <a:noFill/>
                          </a:ln>
                          <a:solidFill>
                            <a:schemeClr val="tx1"/>
                          </a:solidFill>
                          <a:effectLst/>
                          <a:latin typeface="Times New Roman" pitchFamily="18" charset="0"/>
                        </a:rPr>
                        <a:t>0.94</a:t>
                      </a:r>
                      <a:br>
                        <a:rPr kumimoji="0" lang="en-US" sz="1200" b="1" i="0" u="none" strike="noStrike" cap="none" normalizeH="0" baseline="0">
                          <a:ln>
                            <a:noFill/>
                          </a:ln>
                          <a:solidFill>
                            <a:schemeClr val="tx1"/>
                          </a:solidFill>
                          <a:effectLst/>
                          <a:latin typeface="Times New Roman" pitchFamily="18" charset="0"/>
                        </a:rPr>
                      </a:br>
                      <a:r>
                        <a:rPr kumimoji="0" lang="en-US" sz="1200" b="1" i="0" u="none" strike="noStrike" cap="none" normalizeH="0" baseline="0">
                          <a:ln>
                            <a:noFill/>
                          </a:ln>
                          <a:solidFill>
                            <a:schemeClr val="tx1"/>
                          </a:solidFill>
                          <a:effectLst/>
                          <a:latin typeface="Times New Roman" pitchFamily="18" charset="0"/>
                        </a:rPr>
                        <a:t>0.29</a:t>
                      </a:r>
                      <a:br>
                        <a:rPr kumimoji="0" lang="en-US" sz="1200" b="1" i="0" u="none" strike="noStrike" cap="none" normalizeH="0" baseline="0">
                          <a:ln>
                            <a:noFill/>
                          </a:ln>
                          <a:solidFill>
                            <a:schemeClr val="tx1"/>
                          </a:solidFill>
                          <a:effectLst/>
                          <a:latin typeface="Times New Roman" pitchFamily="18" charset="0"/>
                        </a:rPr>
                      </a:br>
                      <a:r>
                        <a:rPr kumimoji="0" lang="en-US" sz="1200" b="1" i="0" u="none" strike="noStrike" cap="none" normalizeH="0" baseline="0">
                          <a:ln>
                            <a:noFill/>
                          </a:ln>
                          <a:solidFill>
                            <a:schemeClr val="tx1"/>
                          </a:solidFill>
                          <a:effectLst/>
                          <a:latin typeface="Times New Roman" pitchFamily="18" charset="0"/>
                        </a:rPr>
                        <a:t>0.001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grpSp>
        <p:nvGrpSpPr>
          <p:cNvPr id="400401" name="Group 17"/>
          <p:cNvGrpSpPr>
            <a:grpSpLocks/>
          </p:cNvGrpSpPr>
          <p:nvPr/>
        </p:nvGrpSpPr>
        <p:grpSpPr bwMode="auto">
          <a:xfrm>
            <a:off x="3048000" y="1689100"/>
            <a:ext cx="5562600" cy="3733800"/>
            <a:chOff x="960" y="1344"/>
            <a:chExt cx="3504" cy="2352"/>
          </a:xfrm>
        </p:grpSpPr>
        <p:sp>
          <p:nvSpPr>
            <p:cNvPr id="400402" name="Oval 18"/>
            <p:cNvSpPr>
              <a:spLocks noChangeArrowheads="1"/>
            </p:cNvSpPr>
            <p:nvPr/>
          </p:nvSpPr>
          <p:spPr bwMode="auto">
            <a:xfrm>
              <a:off x="960" y="1344"/>
              <a:ext cx="816" cy="384"/>
            </a:xfrm>
            <a:prstGeom prst="ellipse">
              <a:avLst/>
            </a:prstGeom>
            <a:solidFill>
              <a:schemeClr val="tx2"/>
            </a:solidFill>
            <a:ln w="9525">
              <a:solidFill>
                <a:schemeClr val="tx1"/>
              </a:solidFill>
              <a:round/>
              <a:headEnd/>
              <a:tailEnd/>
            </a:ln>
            <a:effectLst/>
          </p:spPr>
          <p:txBody>
            <a:bodyPr wrap="none" anchor="ctr"/>
            <a:lstStyle/>
            <a:p>
              <a:pPr algn="ctr" eaLnBrk="1" hangingPunct="1"/>
              <a:r>
                <a:rPr lang="en-US">
                  <a:solidFill>
                    <a:schemeClr val="bg1"/>
                  </a:solidFill>
                  <a:cs typeface="Arial" charset="0"/>
                </a:rPr>
                <a:t>Burglary</a:t>
              </a:r>
            </a:p>
          </p:txBody>
        </p:sp>
        <p:sp>
          <p:nvSpPr>
            <p:cNvPr id="400403" name="Oval 19"/>
            <p:cNvSpPr>
              <a:spLocks noChangeArrowheads="1"/>
            </p:cNvSpPr>
            <p:nvPr/>
          </p:nvSpPr>
          <p:spPr bwMode="auto">
            <a:xfrm>
              <a:off x="3264" y="1344"/>
              <a:ext cx="1104" cy="384"/>
            </a:xfrm>
            <a:prstGeom prst="ellipse">
              <a:avLst/>
            </a:prstGeom>
            <a:solidFill>
              <a:schemeClr val="tx2"/>
            </a:solidFill>
            <a:ln w="9525">
              <a:solidFill>
                <a:schemeClr val="tx1"/>
              </a:solidFill>
              <a:round/>
              <a:headEnd/>
              <a:tailEnd/>
            </a:ln>
            <a:effectLst/>
          </p:spPr>
          <p:txBody>
            <a:bodyPr wrap="none" anchor="ctr"/>
            <a:lstStyle/>
            <a:p>
              <a:pPr algn="ctr" eaLnBrk="1" hangingPunct="1"/>
              <a:r>
                <a:rPr lang="en-US">
                  <a:solidFill>
                    <a:schemeClr val="bg1"/>
                  </a:solidFill>
                  <a:cs typeface="Arial" charset="0"/>
                </a:rPr>
                <a:t>Earthquake</a:t>
              </a:r>
            </a:p>
          </p:txBody>
        </p:sp>
        <p:sp>
          <p:nvSpPr>
            <p:cNvPr id="400404" name="Oval 20"/>
            <p:cNvSpPr>
              <a:spLocks noChangeArrowheads="1"/>
            </p:cNvSpPr>
            <p:nvPr/>
          </p:nvSpPr>
          <p:spPr bwMode="auto">
            <a:xfrm>
              <a:off x="2208" y="2256"/>
              <a:ext cx="624" cy="384"/>
            </a:xfrm>
            <a:prstGeom prst="ellipse">
              <a:avLst/>
            </a:prstGeom>
            <a:solidFill>
              <a:schemeClr val="tx2"/>
            </a:solidFill>
            <a:ln w="9525">
              <a:solidFill>
                <a:schemeClr val="tx1"/>
              </a:solidFill>
              <a:round/>
              <a:headEnd/>
              <a:tailEnd/>
            </a:ln>
            <a:effectLst/>
          </p:spPr>
          <p:txBody>
            <a:bodyPr wrap="none" anchor="ctr"/>
            <a:lstStyle/>
            <a:p>
              <a:pPr algn="ctr" eaLnBrk="1" hangingPunct="1"/>
              <a:r>
                <a:rPr lang="en-US">
                  <a:solidFill>
                    <a:schemeClr val="bg1"/>
                  </a:solidFill>
                  <a:cs typeface="Arial" charset="0"/>
                </a:rPr>
                <a:t>Alarm</a:t>
              </a:r>
            </a:p>
          </p:txBody>
        </p:sp>
        <p:sp>
          <p:nvSpPr>
            <p:cNvPr id="400405" name="Oval 21"/>
            <p:cNvSpPr>
              <a:spLocks noChangeArrowheads="1"/>
            </p:cNvSpPr>
            <p:nvPr/>
          </p:nvSpPr>
          <p:spPr bwMode="auto">
            <a:xfrm>
              <a:off x="3456" y="3312"/>
              <a:ext cx="1008" cy="384"/>
            </a:xfrm>
            <a:prstGeom prst="ellipse">
              <a:avLst/>
            </a:prstGeom>
            <a:solidFill>
              <a:schemeClr val="tx2"/>
            </a:solidFill>
            <a:ln w="9525">
              <a:solidFill>
                <a:schemeClr val="tx1"/>
              </a:solidFill>
              <a:round/>
              <a:headEnd/>
              <a:tailEnd/>
            </a:ln>
            <a:effectLst/>
          </p:spPr>
          <p:txBody>
            <a:bodyPr wrap="none" anchor="ctr"/>
            <a:lstStyle/>
            <a:p>
              <a:pPr algn="ctr" eaLnBrk="1" hangingPunct="1"/>
              <a:r>
                <a:rPr lang="en-US">
                  <a:solidFill>
                    <a:schemeClr val="bg1"/>
                  </a:solidFill>
                  <a:cs typeface="Arial" charset="0"/>
                </a:rPr>
                <a:t>MaryCalls</a:t>
              </a:r>
            </a:p>
          </p:txBody>
        </p:sp>
        <p:sp>
          <p:nvSpPr>
            <p:cNvPr id="400406" name="Oval 22"/>
            <p:cNvSpPr>
              <a:spLocks noChangeArrowheads="1"/>
            </p:cNvSpPr>
            <p:nvPr/>
          </p:nvSpPr>
          <p:spPr bwMode="auto">
            <a:xfrm>
              <a:off x="960" y="3312"/>
              <a:ext cx="960" cy="384"/>
            </a:xfrm>
            <a:prstGeom prst="ellipse">
              <a:avLst/>
            </a:prstGeom>
            <a:solidFill>
              <a:schemeClr val="tx2"/>
            </a:solidFill>
            <a:ln w="9525">
              <a:solidFill>
                <a:schemeClr val="tx1"/>
              </a:solidFill>
              <a:round/>
              <a:headEnd/>
              <a:tailEnd/>
            </a:ln>
            <a:effectLst/>
          </p:spPr>
          <p:txBody>
            <a:bodyPr wrap="none" anchor="ctr"/>
            <a:lstStyle/>
            <a:p>
              <a:pPr algn="ctr" eaLnBrk="1" hangingPunct="1"/>
              <a:r>
                <a:rPr lang="en-US">
                  <a:solidFill>
                    <a:schemeClr val="bg1"/>
                  </a:solidFill>
                  <a:cs typeface="Arial" charset="0"/>
                </a:rPr>
                <a:t>JohnCalls</a:t>
              </a:r>
            </a:p>
          </p:txBody>
        </p:sp>
        <p:sp>
          <p:nvSpPr>
            <p:cNvPr id="400407" name="Line 23"/>
            <p:cNvSpPr>
              <a:spLocks noChangeShapeType="1"/>
            </p:cNvSpPr>
            <p:nvPr/>
          </p:nvSpPr>
          <p:spPr bwMode="auto">
            <a:xfrm>
              <a:off x="1656" y="1672"/>
              <a:ext cx="624" cy="640"/>
            </a:xfrm>
            <a:prstGeom prst="line">
              <a:avLst/>
            </a:prstGeom>
            <a:noFill/>
            <a:ln w="9525">
              <a:solidFill>
                <a:schemeClr val="tx1"/>
              </a:solidFill>
              <a:round/>
              <a:headEnd/>
              <a:tailEnd type="triangle" w="med" len="med"/>
            </a:ln>
            <a:effectLst/>
          </p:spPr>
          <p:txBody>
            <a:bodyPr wrap="none"/>
            <a:lstStyle/>
            <a:p>
              <a:endParaRPr lang="en-US"/>
            </a:p>
          </p:txBody>
        </p:sp>
        <p:sp>
          <p:nvSpPr>
            <p:cNvPr id="400408" name="Line 24"/>
            <p:cNvSpPr>
              <a:spLocks noChangeShapeType="1"/>
            </p:cNvSpPr>
            <p:nvPr/>
          </p:nvSpPr>
          <p:spPr bwMode="auto">
            <a:xfrm flipH="1">
              <a:off x="2736" y="1656"/>
              <a:ext cx="648" cy="648"/>
            </a:xfrm>
            <a:prstGeom prst="line">
              <a:avLst/>
            </a:prstGeom>
            <a:noFill/>
            <a:ln w="9525">
              <a:solidFill>
                <a:schemeClr val="tx1"/>
              </a:solidFill>
              <a:round/>
              <a:headEnd/>
              <a:tailEnd type="triangle" w="med" len="med"/>
            </a:ln>
            <a:effectLst/>
          </p:spPr>
          <p:txBody>
            <a:bodyPr wrap="none"/>
            <a:lstStyle/>
            <a:p>
              <a:endParaRPr lang="en-US"/>
            </a:p>
          </p:txBody>
        </p:sp>
        <p:sp>
          <p:nvSpPr>
            <p:cNvPr id="400409" name="Line 25"/>
            <p:cNvSpPr>
              <a:spLocks noChangeShapeType="1"/>
            </p:cNvSpPr>
            <p:nvPr/>
          </p:nvSpPr>
          <p:spPr bwMode="auto">
            <a:xfrm flipH="1">
              <a:off x="1728" y="2576"/>
              <a:ext cx="568" cy="776"/>
            </a:xfrm>
            <a:prstGeom prst="line">
              <a:avLst/>
            </a:prstGeom>
            <a:noFill/>
            <a:ln w="9525">
              <a:solidFill>
                <a:schemeClr val="tx1"/>
              </a:solidFill>
              <a:round/>
              <a:headEnd/>
              <a:tailEnd type="triangle" w="med" len="med"/>
            </a:ln>
            <a:effectLst/>
          </p:spPr>
          <p:txBody>
            <a:bodyPr wrap="none"/>
            <a:lstStyle/>
            <a:p>
              <a:endParaRPr lang="en-US"/>
            </a:p>
          </p:txBody>
        </p:sp>
        <p:sp>
          <p:nvSpPr>
            <p:cNvPr id="400410" name="Line 26"/>
            <p:cNvSpPr>
              <a:spLocks noChangeShapeType="1"/>
            </p:cNvSpPr>
            <p:nvPr/>
          </p:nvSpPr>
          <p:spPr bwMode="auto">
            <a:xfrm>
              <a:off x="2768" y="2568"/>
              <a:ext cx="752" cy="840"/>
            </a:xfrm>
            <a:prstGeom prst="line">
              <a:avLst/>
            </a:prstGeom>
            <a:noFill/>
            <a:ln w="9525">
              <a:solidFill>
                <a:schemeClr val="tx1"/>
              </a:solidFill>
              <a:round/>
              <a:headEnd/>
              <a:tailEnd type="triangle" w="med" len="med"/>
            </a:ln>
            <a:effectLst/>
          </p:spPr>
          <p:txBody>
            <a:bodyPr wrap="none"/>
            <a:lstStyle/>
            <a:p>
              <a:endParaRPr lang="en-US"/>
            </a:p>
          </p:txBody>
        </p:sp>
      </p:grpSp>
      <p:graphicFrame>
        <p:nvGraphicFramePr>
          <p:cNvPr id="400411" name="Group 27"/>
          <p:cNvGraphicFramePr>
            <a:graphicFrameLocks noGrp="1"/>
          </p:cNvGraphicFramePr>
          <p:nvPr/>
        </p:nvGraphicFramePr>
        <p:xfrm>
          <a:off x="4495800" y="1612900"/>
          <a:ext cx="685800" cy="609600"/>
        </p:xfrm>
        <a:graphic>
          <a:graphicData uri="http://schemas.openxmlformats.org/drawingml/2006/table">
            <a:tbl>
              <a:tblPr/>
              <a:tblGrid>
                <a:gridCol w="685800">
                  <a:extLst>
                    <a:ext uri="{9D8B030D-6E8A-4147-A177-3AD203B41FA5}">
                      <a16:colId xmlns:a16="http://schemas.microsoft.com/office/drawing/2014/main" val="20000"/>
                    </a:ext>
                  </a:extLst>
                </a:gridCol>
              </a:tblGrid>
              <a:tr h="304800">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1200" b="1" i="0" u="none" strike="noStrike" cap="none" normalizeH="0" baseline="0">
                          <a:ln>
                            <a:noFill/>
                          </a:ln>
                          <a:solidFill>
                            <a:schemeClr val="tx1"/>
                          </a:solidFill>
                          <a:effectLst/>
                          <a:latin typeface="Times New Roman" pitchFamily="18" charset="0"/>
                        </a:rPr>
                        <a:t>P(B)</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04800">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1200" b="1" i="0" u="none" strike="noStrike" cap="none" normalizeH="0" baseline="0">
                          <a:ln>
                            <a:noFill/>
                          </a:ln>
                          <a:solidFill>
                            <a:schemeClr val="tx1"/>
                          </a:solidFill>
                          <a:effectLst/>
                          <a:latin typeface="Times New Roman" pitchFamily="18" charset="0"/>
                        </a:rPr>
                        <a:t>0.001</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graphicFrame>
        <p:nvGraphicFramePr>
          <p:cNvPr id="400419" name="Group 35"/>
          <p:cNvGraphicFramePr>
            <a:graphicFrameLocks noGrp="1"/>
          </p:cNvGraphicFramePr>
          <p:nvPr/>
        </p:nvGraphicFramePr>
        <p:xfrm>
          <a:off x="8610600" y="1612900"/>
          <a:ext cx="685800" cy="609600"/>
        </p:xfrm>
        <a:graphic>
          <a:graphicData uri="http://schemas.openxmlformats.org/drawingml/2006/table">
            <a:tbl>
              <a:tblPr/>
              <a:tblGrid>
                <a:gridCol w="685800">
                  <a:extLst>
                    <a:ext uri="{9D8B030D-6E8A-4147-A177-3AD203B41FA5}">
                      <a16:colId xmlns:a16="http://schemas.microsoft.com/office/drawing/2014/main" val="20000"/>
                    </a:ext>
                  </a:extLst>
                </a:gridCol>
              </a:tblGrid>
              <a:tr h="304800">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1200" b="1" i="0" u="none" strike="noStrike" cap="none" normalizeH="0" baseline="0">
                          <a:ln>
                            <a:noFill/>
                          </a:ln>
                          <a:solidFill>
                            <a:schemeClr val="tx1"/>
                          </a:solidFill>
                          <a:effectLst/>
                          <a:latin typeface="Times New Roman" pitchFamily="18" charset="0"/>
                        </a:rPr>
                        <a:t>P(E)</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04800">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1200" b="1" i="0" u="none" strike="noStrike" cap="none" normalizeH="0" baseline="0">
                          <a:ln>
                            <a:noFill/>
                          </a:ln>
                          <a:solidFill>
                            <a:schemeClr val="tx1"/>
                          </a:solidFill>
                          <a:effectLst/>
                          <a:latin typeface="Times New Roman" pitchFamily="18" charset="0"/>
                        </a:rPr>
                        <a:t>0.002</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graphicFrame>
        <p:nvGraphicFramePr>
          <p:cNvPr id="400427" name="Group 43"/>
          <p:cNvGraphicFramePr>
            <a:graphicFrameLocks noGrp="1"/>
          </p:cNvGraphicFramePr>
          <p:nvPr/>
        </p:nvGraphicFramePr>
        <p:xfrm>
          <a:off x="4724400" y="4737100"/>
          <a:ext cx="1143000" cy="825500"/>
        </p:xfrm>
        <a:graphic>
          <a:graphicData uri="http://schemas.openxmlformats.org/drawingml/2006/table">
            <a:tbl>
              <a:tblPr/>
              <a:tblGrid>
                <a:gridCol w="311150">
                  <a:extLst>
                    <a:ext uri="{9D8B030D-6E8A-4147-A177-3AD203B41FA5}">
                      <a16:colId xmlns:a16="http://schemas.microsoft.com/office/drawing/2014/main" val="20000"/>
                    </a:ext>
                  </a:extLst>
                </a:gridCol>
                <a:gridCol w="831850">
                  <a:extLst>
                    <a:ext uri="{9D8B030D-6E8A-4147-A177-3AD203B41FA5}">
                      <a16:colId xmlns:a16="http://schemas.microsoft.com/office/drawing/2014/main" val="20001"/>
                    </a:ext>
                  </a:extLst>
                </a:gridCol>
              </a:tblGrid>
              <a:tr h="304800">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1200" b="1" i="0" u="none" strike="noStrike" cap="none" normalizeH="0" baseline="0">
                          <a:ln>
                            <a:noFill/>
                          </a:ln>
                          <a:solidFill>
                            <a:schemeClr val="tx1"/>
                          </a:solidFill>
                          <a:effectLst/>
                          <a:latin typeface="Times New Roman" pitchFamily="18" charset="0"/>
                        </a:rPr>
                        <a:t>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1200" b="1" i="0" u="none" strike="noStrike" cap="none" normalizeH="0" baseline="0">
                          <a:ln>
                            <a:noFill/>
                          </a:ln>
                          <a:solidFill>
                            <a:schemeClr val="tx1"/>
                          </a:solidFill>
                          <a:effectLst/>
                          <a:latin typeface="Times New Roman" pitchFamily="18" charset="0"/>
                        </a:rPr>
                        <a:t>P(J|…)</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20700">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1200" b="1" i="0" u="none" strike="noStrike" cap="none" normalizeH="0" baseline="0">
                          <a:ln>
                            <a:noFill/>
                          </a:ln>
                          <a:solidFill>
                            <a:schemeClr val="tx1"/>
                          </a:solidFill>
                          <a:effectLst/>
                          <a:latin typeface="Times New Roman" pitchFamily="18" charset="0"/>
                        </a:rPr>
                        <a:t>TF</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1200" b="1" i="0" u="none" strike="noStrike" cap="none" normalizeH="0" baseline="0">
                          <a:ln>
                            <a:noFill/>
                          </a:ln>
                          <a:solidFill>
                            <a:schemeClr val="tx1"/>
                          </a:solidFill>
                          <a:effectLst/>
                          <a:latin typeface="Times New Roman" pitchFamily="18" charset="0"/>
                        </a:rPr>
                        <a:t>0.90</a:t>
                      </a:r>
                      <a:br>
                        <a:rPr kumimoji="0" lang="en-US" sz="1200" b="1" i="0" u="none" strike="noStrike" cap="none" normalizeH="0" baseline="0">
                          <a:ln>
                            <a:noFill/>
                          </a:ln>
                          <a:solidFill>
                            <a:schemeClr val="tx1"/>
                          </a:solidFill>
                          <a:effectLst/>
                          <a:latin typeface="Times New Roman" pitchFamily="18" charset="0"/>
                        </a:rPr>
                      </a:br>
                      <a:r>
                        <a:rPr kumimoji="0" lang="en-US" sz="1200" b="1" i="0" u="none" strike="noStrike" cap="none" normalizeH="0" baseline="0">
                          <a:ln>
                            <a:noFill/>
                          </a:ln>
                          <a:solidFill>
                            <a:schemeClr val="tx1"/>
                          </a:solidFill>
                          <a:effectLst/>
                          <a:latin typeface="Times New Roman" pitchFamily="18" charset="0"/>
                        </a:rPr>
                        <a:t>0.05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graphicFrame>
        <p:nvGraphicFramePr>
          <p:cNvPr id="400438" name="Group 54"/>
          <p:cNvGraphicFramePr>
            <a:graphicFrameLocks noGrp="1"/>
          </p:cNvGraphicFramePr>
          <p:nvPr/>
        </p:nvGraphicFramePr>
        <p:xfrm>
          <a:off x="8763000" y="4737100"/>
          <a:ext cx="1079500" cy="825500"/>
        </p:xfrm>
        <a:graphic>
          <a:graphicData uri="http://schemas.openxmlformats.org/drawingml/2006/table">
            <a:tbl>
              <a:tblPr/>
              <a:tblGrid>
                <a:gridCol w="269875">
                  <a:extLst>
                    <a:ext uri="{9D8B030D-6E8A-4147-A177-3AD203B41FA5}">
                      <a16:colId xmlns:a16="http://schemas.microsoft.com/office/drawing/2014/main" val="20000"/>
                    </a:ext>
                  </a:extLst>
                </a:gridCol>
                <a:gridCol w="809625">
                  <a:extLst>
                    <a:ext uri="{9D8B030D-6E8A-4147-A177-3AD203B41FA5}">
                      <a16:colId xmlns:a16="http://schemas.microsoft.com/office/drawing/2014/main" val="20001"/>
                    </a:ext>
                  </a:extLst>
                </a:gridCol>
              </a:tblGrid>
              <a:tr h="304800">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1200" b="1" i="0" u="none" strike="noStrike" cap="none" normalizeH="0" baseline="0">
                          <a:ln>
                            <a:noFill/>
                          </a:ln>
                          <a:solidFill>
                            <a:schemeClr val="tx1"/>
                          </a:solidFill>
                          <a:effectLst/>
                          <a:latin typeface="Times New Roman" pitchFamily="18" charset="0"/>
                        </a:rPr>
                        <a:t>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1200" b="1" i="0" u="none" strike="noStrike" cap="none" normalizeH="0" baseline="0">
                          <a:ln>
                            <a:noFill/>
                          </a:ln>
                          <a:solidFill>
                            <a:schemeClr val="tx1"/>
                          </a:solidFill>
                          <a:effectLst/>
                          <a:latin typeface="Times New Roman" pitchFamily="18" charset="0"/>
                        </a:rPr>
                        <a:t>P(M|…)</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20700">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1200" b="1" i="0" u="none" strike="noStrike" cap="none" normalizeH="0" baseline="0">
                          <a:ln>
                            <a:noFill/>
                          </a:ln>
                          <a:solidFill>
                            <a:schemeClr val="tx1"/>
                          </a:solidFill>
                          <a:effectLst/>
                          <a:latin typeface="Times New Roman" pitchFamily="18" charset="0"/>
                        </a:rPr>
                        <a:t>TF</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1200" b="1" i="0" u="none" strike="noStrike" cap="none" normalizeH="0" baseline="0">
                          <a:ln>
                            <a:noFill/>
                          </a:ln>
                          <a:solidFill>
                            <a:schemeClr val="tx1"/>
                          </a:solidFill>
                          <a:effectLst/>
                          <a:latin typeface="Times New Roman" pitchFamily="18" charset="0"/>
                        </a:rPr>
                        <a:t>0.70</a:t>
                      </a:r>
                      <a:br>
                        <a:rPr kumimoji="0" lang="en-US" sz="1200" b="1" i="0" u="none" strike="noStrike" cap="none" normalizeH="0" baseline="0">
                          <a:ln>
                            <a:noFill/>
                          </a:ln>
                          <a:solidFill>
                            <a:schemeClr val="tx1"/>
                          </a:solidFill>
                          <a:effectLst/>
                          <a:latin typeface="Times New Roman" pitchFamily="18" charset="0"/>
                        </a:rPr>
                      </a:br>
                      <a:r>
                        <a:rPr kumimoji="0" lang="en-US" sz="1200" b="1" i="0" u="none" strike="noStrike" cap="none" normalizeH="0" baseline="0">
                          <a:ln>
                            <a:noFill/>
                          </a:ln>
                          <a:solidFill>
                            <a:schemeClr val="tx1"/>
                          </a:solidFill>
                          <a:effectLst/>
                          <a:latin typeface="Times New Roman" pitchFamily="18" charset="0"/>
                        </a:rPr>
                        <a:t>0.01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400449" name="Text Box 65"/>
          <p:cNvSpPr txBox="1">
            <a:spLocks noChangeArrowheads="1"/>
          </p:cNvSpPr>
          <p:nvPr/>
        </p:nvSpPr>
        <p:spPr bwMode="auto">
          <a:xfrm>
            <a:off x="1524001" y="3105151"/>
            <a:ext cx="2982611" cy="954107"/>
          </a:xfrm>
          <a:prstGeom prst="rect">
            <a:avLst/>
          </a:prstGeom>
          <a:solidFill>
            <a:srgbClr val="ECF1FE"/>
          </a:solidFill>
          <a:ln w="19050">
            <a:solidFill>
              <a:srgbClr val="0033CC"/>
            </a:solidFill>
            <a:miter lim="800000"/>
            <a:headEnd/>
            <a:tailEnd/>
          </a:ln>
          <a:effectLst/>
        </p:spPr>
        <p:txBody>
          <a:bodyPr wrap="none">
            <a:spAutoFit/>
          </a:bodyPr>
          <a:lstStyle/>
          <a:p>
            <a:pPr eaLnBrk="1" hangingPunct="1"/>
            <a:r>
              <a:rPr lang="en-US" sz="1400" dirty="0">
                <a:solidFill>
                  <a:srgbClr val="0033CC"/>
                </a:solidFill>
                <a:cs typeface="Arial" charset="0"/>
              </a:rPr>
              <a:t>P(J</a:t>
            </a:r>
            <a:r>
              <a:rPr lang="en-US" sz="1400" b="1" dirty="0">
                <a:solidFill>
                  <a:srgbClr val="0033CC"/>
                </a:solidFill>
                <a:cs typeface="Times New Roman" pitchFamily="18" charset="0"/>
                <a:sym typeface="Symbol" pitchFamily="18" charset="2"/>
              </a:rPr>
              <a:t></a:t>
            </a:r>
            <a:r>
              <a:rPr lang="en-US" sz="1400" dirty="0">
                <a:solidFill>
                  <a:srgbClr val="0033CC"/>
                </a:solidFill>
                <a:cs typeface="Arial" charset="0"/>
              </a:rPr>
              <a:t>M</a:t>
            </a:r>
            <a:r>
              <a:rPr lang="en-US" sz="1400" b="1" dirty="0">
                <a:solidFill>
                  <a:srgbClr val="0033CC"/>
                </a:solidFill>
                <a:cs typeface="Times New Roman" pitchFamily="18" charset="0"/>
                <a:sym typeface="Symbol" pitchFamily="18" charset="2"/>
              </a:rPr>
              <a:t></a:t>
            </a:r>
            <a:r>
              <a:rPr lang="en-US" sz="1400" dirty="0">
                <a:solidFill>
                  <a:srgbClr val="0033CC"/>
                </a:solidFill>
                <a:cs typeface="Arial" charset="0"/>
              </a:rPr>
              <a:t>A</a:t>
            </a:r>
            <a:r>
              <a:rPr lang="en-US" sz="1400" b="1" dirty="0">
                <a:solidFill>
                  <a:srgbClr val="0033CC"/>
                </a:solidFill>
                <a:cs typeface="Times New Roman" pitchFamily="18" charset="0"/>
                <a:sym typeface="Symbol" pitchFamily="18" charset="2"/>
              </a:rPr>
              <a:t></a:t>
            </a:r>
            <a:r>
              <a:rPr lang="en-US" sz="1400" dirty="0">
                <a:solidFill>
                  <a:srgbClr val="0033CC"/>
                </a:solidFill>
                <a:cs typeface="Arial" charset="0"/>
              </a:rPr>
              <a:t>B</a:t>
            </a:r>
            <a:r>
              <a:rPr lang="en-US" sz="1400" b="1" dirty="0">
                <a:solidFill>
                  <a:srgbClr val="0033CC"/>
                </a:solidFill>
                <a:cs typeface="Times New Roman" pitchFamily="18" charset="0"/>
                <a:sym typeface="Symbol" pitchFamily="18" charset="2"/>
              </a:rPr>
              <a:t></a:t>
            </a:r>
            <a:r>
              <a:rPr lang="en-US" sz="1400" dirty="0">
                <a:solidFill>
                  <a:srgbClr val="0033CC"/>
                </a:solidFill>
                <a:cs typeface="Arial" charset="0"/>
              </a:rPr>
              <a:t>E)</a:t>
            </a:r>
            <a:br>
              <a:rPr lang="en-US" sz="1400" dirty="0">
                <a:solidFill>
                  <a:srgbClr val="0033CC"/>
                </a:solidFill>
                <a:cs typeface="Arial" charset="0"/>
              </a:rPr>
            </a:br>
            <a:r>
              <a:rPr lang="en-US" sz="1400" dirty="0">
                <a:solidFill>
                  <a:srgbClr val="0033CC"/>
                </a:solidFill>
                <a:cs typeface="Arial" charset="0"/>
              </a:rPr>
              <a:t>= P(J|A)P(M|A)P(A|</a:t>
            </a:r>
            <a:r>
              <a:rPr lang="en-US" sz="1400" b="1" dirty="0">
                <a:solidFill>
                  <a:srgbClr val="0033CC"/>
                </a:solidFill>
                <a:cs typeface="Times New Roman" pitchFamily="18" charset="0"/>
                <a:sym typeface="Symbol" pitchFamily="18" charset="2"/>
              </a:rPr>
              <a:t></a:t>
            </a:r>
            <a:r>
              <a:rPr lang="en-US" sz="1400" dirty="0">
                <a:solidFill>
                  <a:srgbClr val="0033CC"/>
                </a:solidFill>
                <a:cs typeface="Arial" charset="0"/>
              </a:rPr>
              <a:t>B,</a:t>
            </a:r>
            <a:r>
              <a:rPr lang="en-US" sz="1400" b="1" dirty="0">
                <a:solidFill>
                  <a:srgbClr val="0033CC"/>
                </a:solidFill>
                <a:cs typeface="Times New Roman" pitchFamily="18" charset="0"/>
                <a:sym typeface="Symbol" pitchFamily="18" charset="2"/>
              </a:rPr>
              <a:t></a:t>
            </a:r>
            <a:r>
              <a:rPr lang="en-US" sz="1400" dirty="0">
                <a:solidFill>
                  <a:srgbClr val="0033CC"/>
                </a:solidFill>
                <a:cs typeface="Arial" charset="0"/>
              </a:rPr>
              <a:t>E)P(</a:t>
            </a:r>
            <a:r>
              <a:rPr lang="en-US" sz="1400" b="1" dirty="0">
                <a:solidFill>
                  <a:srgbClr val="0033CC"/>
                </a:solidFill>
                <a:cs typeface="Times New Roman" pitchFamily="18" charset="0"/>
                <a:sym typeface="Symbol" pitchFamily="18" charset="2"/>
              </a:rPr>
              <a:t></a:t>
            </a:r>
            <a:r>
              <a:rPr lang="en-US" sz="1400" dirty="0">
                <a:solidFill>
                  <a:srgbClr val="0033CC"/>
                </a:solidFill>
                <a:cs typeface="Arial" charset="0"/>
              </a:rPr>
              <a:t>B)P(</a:t>
            </a:r>
            <a:r>
              <a:rPr lang="en-US" sz="1400" b="1" dirty="0">
                <a:solidFill>
                  <a:srgbClr val="0033CC"/>
                </a:solidFill>
                <a:cs typeface="Times New Roman" pitchFamily="18" charset="0"/>
                <a:sym typeface="Symbol" pitchFamily="18" charset="2"/>
              </a:rPr>
              <a:t></a:t>
            </a:r>
            <a:r>
              <a:rPr lang="en-US" sz="1400" dirty="0">
                <a:solidFill>
                  <a:srgbClr val="0033CC"/>
                </a:solidFill>
                <a:cs typeface="Arial" charset="0"/>
              </a:rPr>
              <a:t>E)</a:t>
            </a:r>
            <a:br>
              <a:rPr lang="en-US" sz="1400" dirty="0">
                <a:solidFill>
                  <a:srgbClr val="0033CC"/>
                </a:solidFill>
                <a:cs typeface="Arial" charset="0"/>
              </a:rPr>
            </a:br>
            <a:r>
              <a:rPr lang="en-US" sz="1400" dirty="0">
                <a:solidFill>
                  <a:srgbClr val="0033CC"/>
                </a:solidFill>
                <a:cs typeface="Arial" charset="0"/>
              </a:rPr>
              <a:t>= 0.9 x 0.7 x 0.001 x 0.999 x 0.998</a:t>
            </a:r>
            <a:br>
              <a:rPr lang="en-US" sz="1400" dirty="0">
                <a:solidFill>
                  <a:srgbClr val="0033CC"/>
                </a:solidFill>
                <a:cs typeface="Arial" charset="0"/>
              </a:rPr>
            </a:br>
            <a:r>
              <a:rPr lang="en-US" sz="1400" dirty="0">
                <a:solidFill>
                  <a:srgbClr val="0033CC"/>
                </a:solidFill>
                <a:cs typeface="Arial" charset="0"/>
              </a:rPr>
              <a:t>= 0.00062</a:t>
            </a:r>
          </a:p>
        </p:txBody>
      </p:sp>
      <p:grpSp>
        <p:nvGrpSpPr>
          <p:cNvPr id="400450" name="Group 66"/>
          <p:cNvGrpSpPr>
            <a:grpSpLocks/>
          </p:cNvGrpSpPr>
          <p:nvPr/>
        </p:nvGrpSpPr>
        <p:grpSpPr bwMode="auto">
          <a:xfrm>
            <a:off x="1597270" y="5991998"/>
            <a:ext cx="10591800" cy="369888"/>
            <a:chOff x="208" y="3303"/>
            <a:chExt cx="6672" cy="233"/>
          </a:xfrm>
        </p:grpSpPr>
        <p:sp>
          <p:nvSpPr>
            <p:cNvPr id="400452" name="Text Box 68"/>
            <p:cNvSpPr txBox="1">
              <a:spLocks noChangeArrowheads="1"/>
            </p:cNvSpPr>
            <p:nvPr/>
          </p:nvSpPr>
          <p:spPr bwMode="auto">
            <a:xfrm>
              <a:off x="208" y="3303"/>
              <a:ext cx="5136" cy="233"/>
            </a:xfrm>
            <a:prstGeom prst="rect">
              <a:avLst/>
            </a:prstGeom>
            <a:noFill/>
            <a:ln w="28575">
              <a:noFill/>
              <a:miter lim="800000"/>
              <a:headEnd/>
              <a:tailEnd/>
            </a:ln>
            <a:effectLst/>
          </p:spPr>
          <p:txBody>
            <a:bodyPr>
              <a:spAutoFit/>
            </a:bodyPr>
            <a:lstStyle/>
            <a:p>
              <a:pPr eaLnBrk="1" hangingPunct="1"/>
              <a:r>
                <a:rPr lang="en-US" dirty="0">
                  <a:cs typeface="Arial" charset="0"/>
                </a:rPr>
                <a:t>P(x</a:t>
              </a:r>
              <a:r>
                <a:rPr lang="en-US" baseline="-25000" dirty="0">
                  <a:cs typeface="Arial" charset="0"/>
                </a:rPr>
                <a:t>1</a:t>
              </a:r>
              <a:r>
                <a:rPr lang="en-US" b="1" dirty="0">
                  <a:cs typeface="Arial" charset="0"/>
                  <a:sym typeface="Symbol" pitchFamily="18" charset="2"/>
                </a:rPr>
                <a:t></a:t>
              </a:r>
              <a:r>
                <a:rPr lang="en-US" dirty="0">
                  <a:cs typeface="Arial" charset="0"/>
                </a:rPr>
                <a:t>x</a:t>
              </a:r>
              <a:r>
                <a:rPr lang="en-US" baseline="-25000" dirty="0">
                  <a:cs typeface="Arial" charset="0"/>
                </a:rPr>
                <a:t>2</a:t>
              </a:r>
              <a:r>
                <a:rPr lang="en-US" b="1" dirty="0">
                  <a:cs typeface="Arial" charset="0"/>
                  <a:sym typeface="Symbol" pitchFamily="18" charset="2"/>
                </a:rPr>
                <a:t></a:t>
              </a:r>
              <a:r>
                <a:rPr lang="en-US" dirty="0">
                  <a:cs typeface="Arial" charset="0"/>
                </a:rPr>
                <a:t>…</a:t>
              </a:r>
              <a:r>
                <a:rPr lang="en-US" b="1" dirty="0">
                  <a:cs typeface="Arial" charset="0"/>
                  <a:sym typeface="Symbol" pitchFamily="18" charset="2"/>
                </a:rPr>
                <a:t></a:t>
              </a:r>
              <a:r>
                <a:rPr lang="en-US" dirty="0" err="1">
                  <a:cs typeface="Arial" charset="0"/>
                </a:rPr>
                <a:t>x</a:t>
              </a:r>
              <a:r>
                <a:rPr lang="en-US" baseline="-25000" dirty="0" err="1">
                  <a:cs typeface="Arial" charset="0"/>
                </a:rPr>
                <a:t>n</a:t>
              </a:r>
              <a:r>
                <a:rPr lang="en-US" dirty="0">
                  <a:cs typeface="Arial" charset="0"/>
                </a:rPr>
                <a:t>) = </a:t>
              </a:r>
              <a:r>
                <a:rPr lang="en-US" dirty="0">
                  <a:latin typeface="Symbol" pitchFamily="18" charset="2"/>
                  <a:cs typeface="Arial" charset="0"/>
                </a:rPr>
                <a:t>P</a:t>
              </a:r>
              <a:r>
                <a:rPr lang="en-US" baseline="-30000" dirty="0">
                  <a:cs typeface="Times New Roman" pitchFamily="18" charset="0"/>
                </a:rPr>
                <a:t>i=1,…,</a:t>
              </a:r>
              <a:r>
                <a:rPr lang="en-US" baseline="-30000" dirty="0" err="1">
                  <a:cs typeface="Times New Roman" pitchFamily="18" charset="0"/>
                </a:rPr>
                <a:t>n</a:t>
              </a:r>
              <a:r>
                <a:rPr lang="en-US" dirty="0" err="1">
                  <a:cs typeface="Arial" charset="0"/>
                </a:rPr>
                <a:t>P</a:t>
              </a:r>
              <a:r>
                <a:rPr lang="en-US" dirty="0">
                  <a:cs typeface="Arial" charset="0"/>
                </a:rPr>
                <a:t>(</a:t>
              </a:r>
              <a:r>
                <a:rPr lang="en-US" dirty="0" err="1">
                  <a:cs typeface="Arial" charset="0"/>
                </a:rPr>
                <a:t>x</a:t>
              </a:r>
              <a:r>
                <a:rPr lang="en-US" baseline="-25000" dirty="0" err="1">
                  <a:cs typeface="Arial" charset="0"/>
                </a:rPr>
                <a:t>i</a:t>
              </a:r>
              <a:r>
                <a:rPr lang="en-US" dirty="0" err="1">
                  <a:cs typeface="Arial" charset="0"/>
                </a:rPr>
                <a:t>|parents</a:t>
              </a:r>
              <a:r>
                <a:rPr lang="en-US" dirty="0">
                  <a:cs typeface="Arial" charset="0"/>
                </a:rPr>
                <a:t>(X</a:t>
              </a:r>
              <a:r>
                <a:rPr lang="en-US" baseline="-25000" dirty="0">
                  <a:cs typeface="Arial" charset="0"/>
                </a:rPr>
                <a:t>i</a:t>
              </a:r>
              <a:r>
                <a:rPr lang="en-US" dirty="0">
                  <a:cs typeface="Arial" charset="0"/>
                </a:rPr>
                <a:t>))</a:t>
              </a:r>
            </a:p>
          </p:txBody>
        </p:sp>
        <p:sp>
          <p:nvSpPr>
            <p:cNvPr id="400453" name="Text Box 69"/>
            <p:cNvSpPr txBox="1">
              <a:spLocks noChangeArrowheads="1"/>
            </p:cNvSpPr>
            <p:nvPr/>
          </p:nvSpPr>
          <p:spPr bwMode="auto">
            <a:xfrm>
              <a:off x="3088" y="3303"/>
              <a:ext cx="3792" cy="233"/>
            </a:xfrm>
            <a:prstGeom prst="rect">
              <a:avLst/>
            </a:prstGeom>
            <a:noFill/>
            <a:ln w="9525">
              <a:noFill/>
              <a:miter lim="800000"/>
              <a:headEnd/>
              <a:tailEnd/>
            </a:ln>
            <a:effectLst/>
          </p:spPr>
          <p:txBody>
            <a:bodyPr>
              <a:spAutoFit/>
            </a:bodyPr>
            <a:lstStyle/>
            <a:p>
              <a:pPr eaLnBrk="1" hangingPunct="1"/>
              <a:r>
                <a:rPr lang="en-US" dirty="0">
                  <a:cs typeface="Arial" charset="0"/>
                  <a:sym typeface="Wingdings" pitchFamily="2" charset="2"/>
                </a:rPr>
                <a:t></a:t>
              </a:r>
              <a:r>
                <a:rPr lang="en-US" dirty="0">
                  <a:cs typeface="Arial" charset="0"/>
                </a:rPr>
                <a:t> full joint distribution table</a:t>
              </a:r>
            </a:p>
          </p:txBody>
        </p:sp>
      </p:grpSp>
    </p:spTree>
    <p:extLst>
      <p:ext uri="{BB962C8B-B14F-4D97-AF65-F5344CB8AC3E}">
        <p14:creationId xmlns:p14="http://schemas.microsoft.com/office/powerpoint/2010/main" val="36367552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9971" name="Rectangle 3"/>
          <p:cNvSpPr>
            <a:spLocks noGrp="1" noChangeArrowheads="1"/>
          </p:cNvSpPr>
          <p:nvPr>
            <p:ph sz="quarter" idx="1"/>
          </p:nvPr>
        </p:nvSpPr>
        <p:spPr>
          <a:xfrm>
            <a:off x="1224059" y="1119673"/>
            <a:ext cx="8947798" cy="5645539"/>
          </a:xfrm>
        </p:spPr>
        <p:txBody>
          <a:bodyPr>
            <a:normAutofit fontScale="85000" lnSpcReduction="20000"/>
          </a:bodyPr>
          <a:lstStyle/>
          <a:p>
            <a:r>
              <a:rPr lang="en-US" dirty="0"/>
              <a:t>An Example: consider the following base theory </a:t>
            </a:r>
            <a:r>
              <a:rPr lang="en-US" i="1" dirty="0"/>
              <a:t>T</a:t>
            </a:r>
            <a:r>
              <a:rPr lang="en-US" dirty="0"/>
              <a:t>:</a:t>
            </a:r>
          </a:p>
          <a:p>
            <a:endParaRPr lang="en-US" dirty="0"/>
          </a:p>
          <a:p>
            <a:endParaRPr lang="en-US" dirty="0"/>
          </a:p>
          <a:p>
            <a:endParaRPr lang="en-US" dirty="0"/>
          </a:p>
          <a:p>
            <a:endParaRPr lang="en-US" dirty="0"/>
          </a:p>
          <a:p>
            <a:pPr marL="0" indent="0">
              <a:buNone/>
            </a:pPr>
            <a:endParaRPr lang="en-US" dirty="0"/>
          </a:p>
          <a:p>
            <a:pPr lvl="1"/>
            <a:r>
              <a:rPr lang="en-US" dirty="0"/>
              <a:t>Assumptions: we would like to make sure that both </a:t>
            </a:r>
            <a:r>
              <a:rPr lang="en-US" i="1" dirty="0" err="1"/>
              <a:t>fred</a:t>
            </a:r>
            <a:r>
              <a:rPr lang="en-US" dirty="0"/>
              <a:t> and </a:t>
            </a:r>
            <a:r>
              <a:rPr lang="en-US" i="1" dirty="0" err="1"/>
              <a:t>tweety</a:t>
            </a:r>
            <a:r>
              <a:rPr lang="en-US" dirty="0"/>
              <a:t> are normal, thus </a:t>
            </a:r>
            <a:r>
              <a:rPr lang="en-US" i="1" dirty="0"/>
              <a:t>A</a:t>
            </a:r>
            <a:r>
              <a:rPr lang="en-US" dirty="0"/>
              <a:t> contains the following:  </a:t>
            </a:r>
            <a:r>
              <a:rPr lang="en-US" dirty="0" err="1">
                <a:latin typeface="Symbol" pitchFamily="18" charset="2"/>
              </a:rPr>
              <a:t>Ø</a:t>
            </a:r>
            <a:r>
              <a:rPr lang="en-US" i="1" dirty="0" err="1"/>
              <a:t>abnormal</a:t>
            </a:r>
            <a:r>
              <a:rPr lang="en-US" dirty="0"/>
              <a:t>(</a:t>
            </a:r>
            <a:r>
              <a:rPr lang="en-US" i="1" dirty="0" err="1"/>
              <a:t>tweety</a:t>
            </a:r>
            <a:r>
              <a:rPr lang="en-US" dirty="0"/>
              <a:t>)  and  </a:t>
            </a:r>
            <a:r>
              <a:rPr lang="en-US" dirty="0" err="1">
                <a:latin typeface="Symbol" pitchFamily="18" charset="2"/>
              </a:rPr>
              <a:t>Ø</a:t>
            </a:r>
            <a:r>
              <a:rPr lang="en-US" i="1" dirty="0" err="1"/>
              <a:t>abnormal</a:t>
            </a:r>
            <a:r>
              <a:rPr lang="en-US" dirty="0"/>
              <a:t>(</a:t>
            </a:r>
            <a:r>
              <a:rPr lang="en-US" i="1" dirty="0" err="1"/>
              <a:t>fred</a:t>
            </a:r>
            <a:r>
              <a:rPr lang="en-US" dirty="0"/>
              <a:t>); this allows us to conclude (for now) that both </a:t>
            </a:r>
            <a:r>
              <a:rPr lang="en-US" i="1" dirty="0" err="1"/>
              <a:t>fred</a:t>
            </a:r>
            <a:r>
              <a:rPr lang="en-US" i="1" dirty="0"/>
              <a:t> </a:t>
            </a:r>
            <a:r>
              <a:rPr lang="en-US" dirty="0"/>
              <a:t>and </a:t>
            </a:r>
            <a:r>
              <a:rPr lang="en-US" i="1" dirty="0" err="1"/>
              <a:t>tweety</a:t>
            </a:r>
            <a:r>
              <a:rPr lang="en-US" dirty="0"/>
              <a:t> can fly.</a:t>
            </a:r>
          </a:p>
          <a:p>
            <a:pPr lvl="1"/>
            <a:r>
              <a:rPr lang="en-US" dirty="0"/>
              <a:t>But, suppose we find out that </a:t>
            </a:r>
            <a:r>
              <a:rPr lang="en-US" i="1" dirty="0" err="1"/>
              <a:t>fred</a:t>
            </a:r>
            <a:r>
              <a:rPr lang="en-US" i="1" dirty="0"/>
              <a:t> </a:t>
            </a:r>
            <a:r>
              <a:rPr lang="en-US" dirty="0"/>
              <a:t>is an ostrich (and so, it cannot fly).</a:t>
            </a:r>
          </a:p>
          <a:p>
            <a:pPr lvl="1"/>
            <a:r>
              <a:rPr lang="en-US" dirty="0"/>
              <a:t>So, the sentence </a:t>
            </a:r>
            <a:r>
              <a:rPr lang="en-US" dirty="0" err="1">
                <a:latin typeface="Symbol" pitchFamily="18" charset="2"/>
              </a:rPr>
              <a:t>Ø</a:t>
            </a:r>
            <a:r>
              <a:rPr lang="en-US" i="1" dirty="0" err="1"/>
              <a:t>abnormal</a:t>
            </a:r>
            <a:r>
              <a:rPr lang="en-US" dirty="0"/>
              <a:t>(</a:t>
            </a:r>
            <a:r>
              <a:rPr lang="en-US" i="1" dirty="0" err="1"/>
              <a:t>fred</a:t>
            </a:r>
            <a:r>
              <a:rPr lang="en-US" dirty="0"/>
              <a:t>) cannot appear in any extension of our </a:t>
            </a:r>
            <a:r>
              <a:rPr lang="en-US" dirty="0" err="1"/>
              <a:t>nonmonotonic</a:t>
            </a:r>
            <a:r>
              <a:rPr lang="en-US" dirty="0"/>
              <a:t> theory</a:t>
            </a:r>
          </a:p>
          <a:p>
            <a:pPr lvl="1"/>
            <a:r>
              <a:rPr lang="en-US" dirty="0"/>
              <a:t>Since </a:t>
            </a:r>
            <a:r>
              <a:rPr lang="en-US" dirty="0" err="1">
                <a:latin typeface="Symbol" pitchFamily="18" charset="2"/>
              </a:rPr>
              <a:t>Ø</a:t>
            </a:r>
            <a:r>
              <a:rPr lang="en-US" i="1" dirty="0" err="1"/>
              <a:t>abnormal</a:t>
            </a:r>
            <a:r>
              <a:rPr lang="en-US" dirty="0"/>
              <a:t>(</a:t>
            </a:r>
            <a:r>
              <a:rPr lang="en-US" i="1" dirty="0" err="1"/>
              <a:t>tweety</a:t>
            </a:r>
            <a:r>
              <a:rPr lang="en-US" dirty="0"/>
              <a:t>) is still consistent with </a:t>
            </a:r>
            <a:r>
              <a:rPr lang="en-US" i="1" dirty="0"/>
              <a:t>T</a:t>
            </a:r>
            <a:r>
              <a:rPr lang="en-US" dirty="0"/>
              <a:t>, there is a unique extension:</a:t>
            </a:r>
          </a:p>
          <a:p>
            <a:pPr lvl="1"/>
            <a:endParaRPr lang="en-US" sz="1600" dirty="0"/>
          </a:p>
          <a:p>
            <a:pPr lvl="1"/>
            <a:endParaRPr lang="en-US" sz="1600" dirty="0"/>
          </a:p>
          <a:p>
            <a:pPr lvl="1"/>
            <a:r>
              <a:rPr lang="en-US" dirty="0"/>
              <a:t>This extension together with our base theory </a:t>
            </a:r>
            <a:r>
              <a:rPr lang="en-US" i="1" dirty="0"/>
              <a:t>T</a:t>
            </a:r>
            <a:r>
              <a:rPr lang="en-US" dirty="0"/>
              <a:t>, is sufficient to entail that </a:t>
            </a:r>
            <a:r>
              <a:rPr lang="en-US" i="1" dirty="0" err="1"/>
              <a:t>tweety</a:t>
            </a:r>
            <a:r>
              <a:rPr lang="en-US" dirty="0"/>
              <a:t> can fly (unless we later find out that </a:t>
            </a:r>
            <a:r>
              <a:rPr lang="en-US" i="1" dirty="0" err="1"/>
              <a:t>tweety</a:t>
            </a:r>
            <a:r>
              <a:rPr lang="en-US" dirty="0"/>
              <a:t> is also abnormal some how).</a:t>
            </a:r>
          </a:p>
        </p:txBody>
      </p:sp>
      <p:sp>
        <p:nvSpPr>
          <p:cNvPr id="2" name="Rectangle 1"/>
          <p:cNvSpPr/>
          <p:nvPr/>
        </p:nvSpPr>
        <p:spPr>
          <a:xfrm>
            <a:off x="2967135" y="1698172"/>
            <a:ext cx="5719666" cy="1800808"/>
          </a:xfrm>
          <a:prstGeom prst="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9970" name="Rectangle 2"/>
          <p:cNvSpPr>
            <a:spLocks noGrp="1" noChangeArrowheads="1"/>
          </p:cNvSpPr>
          <p:nvPr>
            <p:ph type="title"/>
          </p:nvPr>
        </p:nvSpPr>
        <p:spPr>
          <a:xfrm>
            <a:off x="0" y="215900"/>
            <a:ext cx="12192000" cy="609600"/>
          </a:xfrm>
        </p:spPr>
        <p:txBody>
          <a:bodyPr>
            <a:normAutofit/>
          </a:bodyPr>
          <a:lstStyle/>
          <a:p>
            <a:pPr algn="ctr"/>
            <a:r>
              <a:rPr lang="en-US" dirty="0"/>
              <a:t>Non-Monotonic Reasoning</a:t>
            </a:r>
          </a:p>
        </p:txBody>
      </p:sp>
      <p:graphicFrame>
        <p:nvGraphicFramePr>
          <p:cNvPr id="339972" name="Object 4"/>
          <p:cNvGraphicFramePr>
            <a:graphicFrameLocks noChangeAspect="1"/>
          </p:cNvGraphicFramePr>
          <p:nvPr>
            <p:extLst>
              <p:ext uri="{D42A27DB-BD31-4B8C-83A1-F6EECF244321}">
                <p14:modId xmlns:p14="http://schemas.microsoft.com/office/powerpoint/2010/main" val="769228041"/>
              </p:ext>
            </p:extLst>
          </p:nvPr>
        </p:nvGraphicFramePr>
        <p:xfrm>
          <a:off x="4257871" y="1965683"/>
          <a:ext cx="3717925" cy="295275"/>
        </p:xfrm>
        <a:graphic>
          <a:graphicData uri="http://schemas.openxmlformats.org/presentationml/2006/ole">
            <mc:AlternateContent xmlns:mc="http://schemas.openxmlformats.org/markup-compatibility/2006">
              <mc:Choice xmlns:v="urn:schemas-microsoft-com:vml" Requires="v">
                <p:oleObj spid="_x0000_s2440" name="Equation" r:id="rId3" imgW="3327120" imgH="266400" progId="Equation.3">
                  <p:embed/>
                </p:oleObj>
              </mc:Choice>
              <mc:Fallback>
                <p:oleObj name="Equation" r:id="rId3" imgW="3327120" imgH="2664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57871" y="1965683"/>
                        <a:ext cx="3717925" cy="2952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39973" name="Object 5"/>
          <p:cNvGraphicFramePr>
            <a:graphicFrameLocks noChangeAspect="1"/>
          </p:cNvGraphicFramePr>
          <p:nvPr>
            <p:extLst>
              <p:ext uri="{D42A27DB-BD31-4B8C-83A1-F6EECF244321}">
                <p14:modId xmlns:p14="http://schemas.microsoft.com/office/powerpoint/2010/main" val="2190166918"/>
              </p:ext>
            </p:extLst>
          </p:nvPr>
        </p:nvGraphicFramePr>
        <p:xfrm>
          <a:off x="4219771" y="2205396"/>
          <a:ext cx="2946399" cy="355599"/>
        </p:xfrm>
        <a:graphic>
          <a:graphicData uri="http://schemas.openxmlformats.org/presentationml/2006/ole">
            <mc:AlternateContent xmlns:mc="http://schemas.openxmlformats.org/markup-compatibility/2006">
              <mc:Choice xmlns:v="urn:schemas-microsoft-com:vml" Requires="v">
                <p:oleObj spid="_x0000_s2441" name="Equation" r:id="rId5" imgW="1422360" imgH="203040" progId="Equation.3">
                  <p:embed/>
                </p:oleObj>
              </mc:Choice>
              <mc:Fallback>
                <p:oleObj name="Equation" r:id="rId5" imgW="1422360" imgH="20304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219771" y="2205396"/>
                        <a:ext cx="2946399" cy="35559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39974" name="Object 6"/>
          <p:cNvGraphicFramePr>
            <a:graphicFrameLocks noChangeAspect="1"/>
          </p:cNvGraphicFramePr>
          <p:nvPr>
            <p:extLst>
              <p:ext uri="{D42A27DB-BD31-4B8C-83A1-F6EECF244321}">
                <p14:modId xmlns:p14="http://schemas.microsoft.com/office/powerpoint/2010/main" val="3077173631"/>
              </p:ext>
            </p:extLst>
          </p:nvPr>
        </p:nvGraphicFramePr>
        <p:xfrm>
          <a:off x="4257870" y="2791183"/>
          <a:ext cx="1335088" cy="295275"/>
        </p:xfrm>
        <a:graphic>
          <a:graphicData uri="http://schemas.openxmlformats.org/presentationml/2006/ole">
            <mc:AlternateContent xmlns:mc="http://schemas.openxmlformats.org/markup-compatibility/2006">
              <mc:Choice xmlns:v="urn:schemas-microsoft-com:vml" Requires="v">
                <p:oleObj spid="_x0000_s2442" name="Equation" r:id="rId7" imgW="1193760" imgH="266400" progId="Equation.3">
                  <p:embed/>
                </p:oleObj>
              </mc:Choice>
              <mc:Fallback>
                <p:oleObj name="Equation" r:id="rId7" imgW="1193760" imgH="26640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257870" y="2791183"/>
                        <a:ext cx="1335088" cy="2952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39976" name="Text Box 8"/>
          <p:cNvSpPr txBox="1">
            <a:spLocks noChangeArrowheads="1"/>
          </p:cNvSpPr>
          <p:nvPr/>
        </p:nvSpPr>
        <p:spPr bwMode="auto">
          <a:xfrm>
            <a:off x="3479995" y="2449869"/>
            <a:ext cx="503664" cy="369332"/>
          </a:xfrm>
          <a:prstGeom prst="rect">
            <a:avLst/>
          </a:prstGeom>
          <a:noFill/>
          <a:ln w="19050">
            <a:noFill/>
            <a:miter lim="800000"/>
            <a:headEnd/>
            <a:tailEnd/>
          </a:ln>
          <a:effectLst/>
        </p:spPr>
        <p:txBody>
          <a:bodyPr wrap="none">
            <a:spAutoFit/>
          </a:bodyPr>
          <a:lstStyle/>
          <a:p>
            <a:r>
              <a:rPr lang="en-US" i="1" dirty="0">
                <a:solidFill>
                  <a:schemeClr val="bg1"/>
                </a:solidFill>
              </a:rPr>
              <a:t>T</a:t>
            </a:r>
            <a:r>
              <a:rPr lang="en-US" dirty="0">
                <a:solidFill>
                  <a:schemeClr val="bg1"/>
                </a:solidFill>
              </a:rPr>
              <a:t> =</a:t>
            </a:r>
          </a:p>
        </p:txBody>
      </p:sp>
      <p:sp>
        <p:nvSpPr>
          <p:cNvPr id="339977" name="AutoShape 9"/>
          <p:cNvSpPr>
            <a:spLocks/>
          </p:cNvSpPr>
          <p:nvPr/>
        </p:nvSpPr>
        <p:spPr bwMode="auto">
          <a:xfrm>
            <a:off x="4080070" y="1989494"/>
            <a:ext cx="76200" cy="1320800"/>
          </a:xfrm>
          <a:prstGeom prst="leftBrace">
            <a:avLst>
              <a:gd name="adj1" fmla="val 144444"/>
              <a:gd name="adj2" fmla="val 50000"/>
            </a:avLst>
          </a:prstGeom>
          <a:noFill/>
          <a:ln w="19050">
            <a:solidFill>
              <a:srgbClr val="FF0000"/>
            </a:solidFill>
            <a:round/>
            <a:headEnd/>
            <a:tailEnd/>
          </a:ln>
          <a:effectLst/>
        </p:spPr>
        <p:txBody>
          <a:bodyPr wrap="none" anchor="ctr"/>
          <a:lstStyle/>
          <a:p>
            <a:endParaRPr lang="en-US"/>
          </a:p>
        </p:txBody>
      </p:sp>
      <p:graphicFrame>
        <p:nvGraphicFramePr>
          <p:cNvPr id="339978" name="Object 10"/>
          <p:cNvGraphicFramePr>
            <a:graphicFrameLocks noChangeAspect="1"/>
          </p:cNvGraphicFramePr>
          <p:nvPr>
            <p:extLst>
              <p:ext uri="{D42A27DB-BD31-4B8C-83A1-F6EECF244321}">
                <p14:modId xmlns:p14="http://schemas.microsoft.com/office/powerpoint/2010/main" val="3087988408"/>
              </p:ext>
            </p:extLst>
          </p:nvPr>
        </p:nvGraphicFramePr>
        <p:xfrm>
          <a:off x="4327152" y="5592440"/>
          <a:ext cx="2741613" cy="295275"/>
        </p:xfrm>
        <a:graphic>
          <a:graphicData uri="http://schemas.openxmlformats.org/presentationml/2006/ole">
            <mc:AlternateContent xmlns:mc="http://schemas.openxmlformats.org/markup-compatibility/2006">
              <mc:Choice xmlns:v="urn:schemas-microsoft-com:vml" Requires="v">
                <p:oleObj spid="_x0000_s2443" name="Equation" r:id="rId9" imgW="2450880" imgH="266400" progId="Equation.3">
                  <p:embed/>
                </p:oleObj>
              </mc:Choice>
              <mc:Fallback>
                <p:oleObj name="Equation" r:id="rId9" imgW="2450880" imgH="26640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327152" y="5592440"/>
                        <a:ext cx="2741613" cy="295275"/>
                      </a:xfrm>
                      <a:prstGeom prst="rect">
                        <a:avLst/>
                      </a:prstGeom>
                      <a:solidFill>
                        <a:schemeClr val="tx2">
                          <a:lumMod val="40000"/>
                          <a:lumOff val="60000"/>
                        </a:schemeClr>
                      </a:solidFill>
                    </p:spPr>
                  </p:pic>
                </p:oleObj>
              </mc:Fallback>
            </mc:AlternateContent>
          </a:graphicData>
        </a:graphic>
      </p:graphicFrame>
      <p:graphicFrame>
        <p:nvGraphicFramePr>
          <p:cNvPr id="339979" name="Object 11"/>
          <p:cNvGraphicFramePr>
            <a:graphicFrameLocks noChangeAspect="1"/>
          </p:cNvGraphicFramePr>
          <p:nvPr>
            <p:extLst>
              <p:ext uri="{D42A27DB-BD31-4B8C-83A1-F6EECF244321}">
                <p14:modId xmlns:p14="http://schemas.microsoft.com/office/powerpoint/2010/main" val="1449795816"/>
              </p:ext>
            </p:extLst>
          </p:nvPr>
        </p:nvGraphicFramePr>
        <p:xfrm>
          <a:off x="4194370" y="2472095"/>
          <a:ext cx="2865065" cy="355601"/>
        </p:xfrm>
        <a:graphic>
          <a:graphicData uri="http://schemas.openxmlformats.org/presentationml/2006/ole">
            <mc:AlternateContent xmlns:mc="http://schemas.openxmlformats.org/markup-compatibility/2006">
              <mc:Choice xmlns:v="urn:schemas-microsoft-com:vml" Requires="v">
                <p:oleObj spid="_x0000_s2444" name="Equation" r:id="rId11" imgW="1320480" imgH="203040" progId="Equation.3">
                  <p:embed/>
                </p:oleObj>
              </mc:Choice>
              <mc:Fallback>
                <p:oleObj name="Equation" r:id="rId11" imgW="1320480" imgH="203040"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194370" y="2472095"/>
                        <a:ext cx="2865065" cy="35560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39980" name="Object 12"/>
          <p:cNvGraphicFramePr>
            <a:graphicFrameLocks noChangeAspect="1"/>
          </p:cNvGraphicFramePr>
          <p:nvPr>
            <p:extLst>
              <p:ext uri="{D42A27DB-BD31-4B8C-83A1-F6EECF244321}">
                <p14:modId xmlns:p14="http://schemas.microsoft.com/office/powerpoint/2010/main" val="269645517"/>
              </p:ext>
            </p:extLst>
          </p:nvPr>
        </p:nvGraphicFramePr>
        <p:xfrm>
          <a:off x="4257871" y="3083283"/>
          <a:ext cx="1165225" cy="295275"/>
        </p:xfrm>
        <a:graphic>
          <a:graphicData uri="http://schemas.openxmlformats.org/presentationml/2006/ole">
            <mc:AlternateContent xmlns:mc="http://schemas.openxmlformats.org/markup-compatibility/2006">
              <mc:Choice xmlns:v="urn:schemas-microsoft-com:vml" Requires="v">
                <p:oleObj spid="_x0000_s2445" name="MathType Equation" r:id="rId13" imgW="1041120" imgH="266400" progId="Equation">
                  <p:embed/>
                </p:oleObj>
              </mc:Choice>
              <mc:Fallback>
                <p:oleObj name="MathType Equation" r:id="rId13" imgW="1041120" imgH="266400" progId="Equation">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257871" y="3083283"/>
                        <a:ext cx="1165225" cy="2952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88057764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2435" name="Rectangle 3"/>
          <p:cNvSpPr>
            <a:spLocks noGrp="1" noChangeArrowheads="1"/>
          </p:cNvSpPr>
          <p:nvPr>
            <p:ph type="title"/>
          </p:nvPr>
        </p:nvSpPr>
        <p:spPr>
          <a:xfrm>
            <a:off x="0" y="0"/>
            <a:ext cx="12192000" cy="1478570"/>
          </a:xfrm>
        </p:spPr>
        <p:txBody>
          <a:bodyPr/>
          <a:lstStyle/>
          <a:p>
            <a:pPr algn="ctr"/>
            <a:r>
              <a:rPr lang="en-US" sz="3200" dirty="0"/>
              <a:t>Querying the BN</a:t>
            </a:r>
          </a:p>
        </p:txBody>
      </p:sp>
      <p:sp>
        <p:nvSpPr>
          <p:cNvPr id="402434" name="Rectangle 2"/>
          <p:cNvSpPr>
            <a:spLocks noGrp="1" noChangeArrowheads="1"/>
          </p:cNvSpPr>
          <p:nvPr>
            <p:ph sz="quarter" idx="1"/>
          </p:nvPr>
        </p:nvSpPr>
        <p:spPr>
          <a:xfrm>
            <a:off x="5118100" y="1689100"/>
            <a:ext cx="5359400" cy="4686300"/>
          </a:xfrm>
        </p:spPr>
        <p:txBody>
          <a:bodyPr/>
          <a:lstStyle/>
          <a:p>
            <a:pPr marL="0" indent="0">
              <a:lnSpc>
                <a:spcPct val="90000"/>
              </a:lnSpc>
              <a:buClr>
                <a:srgbClr val="0033CC"/>
              </a:buClr>
              <a:buNone/>
              <a:tabLst>
                <a:tab pos="798513" algn="l"/>
              </a:tabLst>
            </a:pPr>
            <a:r>
              <a:rPr lang="en-US" sz="2500" dirty="0"/>
              <a:t>The BN gives P(</a:t>
            </a:r>
            <a:r>
              <a:rPr lang="en-US" sz="2500" dirty="0" err="1"/>
              <a:t>t|c</a:t>
            </a:r>
            <a:r>
              <a:rPr lang="en-US" sz="2500" dirty="0"/>
              <a:t>)</a:t>
            </a:r>
          </a:p>
          <a:p>
            <a:pPr marL="0" indent="0">
              <a:lnSpc>
                <a:spcPct val="90000"/>
              </a:lnSpc>
              <a:buClr>
                <a:srgbClr val="0033CC"/>
              </a:buClr>
              <a:buNone/>
              <a:tabLst>
                <a:tab pos="798513" algn="l"/>
              </a:tabLst>
            </a:pPr>
            <a:r>
              <a:rPr lang="en-US" sz="2500" dirty="0"/>
              <a:t>What about P(</a:t>
            </a:r>
            <a:r>
              <a:rPr lang="en-US" sz="2500" dirty="0" err="1"/>
              <a:t>c|t</a:t>
            </a:r>
            <a:r>
              <a:rPr lang="en-US" sz="2500" dirty="0"/>
              <a:t>)?</a:t>
            </a:r>
          </a:p>
          <a:p>
            <a:pPr marL="0" indent="0">
              <a:lnSpc>
                <a:spcPct val="90000"/>
              </a:lnSpc>
              <a:buClr>
                <a:srgbClr val="0033CC"/>
              </a:buClr>
              <a:buNone/>
              <a:tabLst>
                <a:tab pos="798513" algn="l"/>
              </a:tabLst>
            </a:pPr>
            <a:r>
              <a:rPr lang="en-US" sz="2500" dirty="0"/>
              <a:t>P(</a:t>
            </a:r>
            <a:r>
              <a:rPr lang="en-US" sz="2500" dirty="0" err="1"/>
              <a:t>Cavity|t</a:t>
            </a:r>
            <a:r>
              <a:rPr lang="en-US" sz="2500" dirty="0"/>
              <a:t>) </a:t>
            </a:r>
            <a:br>
              <a:rPr lang="en-US" sz="2500" dirty="0"/>
            </a:br>
            <a:r>
              <a:rPr lang="en-US" sz="2500" dirty="0"/>
              <a:t>  = P(Cavity </a:t>
            </a:r>
            <a:r>
              <a:rPr lang="en-US" sz="2500" dirty="0">
                <a:sym typeface="Symbol" pitchFamily="18" charset="2"/>
              </a:rPr>
              <a:t></a:t>
            </a:r>
            <a:r>
              <a:rPr lang="en-US" sz="2500" dirty="0"/>
              <a:t> t) / P(t)</a:t>
            </a:r>
            <a:br>
              <a:rPr lang="en-US" sz="2500" dirty="0"/>
            </a:br>
            <a:r>
              <a:rPr lang="en-US" sz="2500" dirty="0"/>
              <a:t>  = P(</a:t>
            </a:r>
            <a:r>
              <a:rPr lang="en-US" sz="2500" dirty="0" err="1"/>
              <a:t>t|Cavity</a:t>
            </a:r>
            <a:r>
              <a:rPr lang="en-US" sz="2500" dirty="0"/>
              <a:t>) P(Cavity) / P(t)</a:t>
            </a:r>
            <a:br>
              <a:rPr lang="en-US" sz="2500" dirty="0"/>
            </a:br>
            <a:r>
              <a:rPr lang="en-US" sz="2500" dirty="0"/>
              <a:t>[Bayes’ rule]</a:t>
            </a:r>
            <a:br>
              <a:rPr lang="en-US" sz="2500" dirty="0"/>
            </a:br>
            <a:endParaRPr lang="en-US" sz="2500" dirty="0"/>
          </a:p>
          <a:p>
            <a:pPr marL="0" indent="0">
              <a:lnSpc>
                <a:spcPct val="90000"/>
              </a:lnSpc>
              <a:buClr>
                <a:srgbClr val="0033CC"/>
              </a:buClr>
              <a:buNone/>
              <a:tabLst>
                <a:tab pos="798513" algn="l"/>
              </a:tabLst>
            </a:pPr>
            <a:r>
              <a:rPr lang="en-US" sz="2500" dirty="0"/>
              <a:t>P(</a:t>
            </a:r>
            <a:r>
              <a:rPr lang="en-US" sz="2500" dirty="0" err="1"/>
              <a:t>c|t</a:t>
            </a:r>
            <a:r>
              <a:rPr lang="en-US" sz="2500" dirty="0"/>
              <a:t>) = a P(</a:t>
            </a:r>
            <a:r>
              <a:rPr lang="en-US" sz="2500" dirty="0" err="1"/>
              <a:t>t|c</a:t>
            </a:r>
            <a:r>
              <a:rPr lang="en-US" sz="2500" dirty="0"/>
              <a:t>) P(c)</a:t>
            </a:r>
          </a:p>
          <a:p>
            <a:pPr marL="0" indent="0">
              <a:lnSpc>
                <a:spcPct val="90000"/>
              </a:lnSpc>
              <a:buClr>
                <a:srgbClr val="0033CC"/>
              </a:buClr>
              <a:buNone/>
              <a:tabLst>
                <a:tab pos="798513" algn="l"/>
              </a:tabLst>
            </a:pPr>
            <a:endParaRPr lang="en-US" sz="2500" dirty="0"/>
          </a:p>
          <a:p>
            <a:pPr marL="0" indent="0">
              <a:lnSpc>
                <a:spcPct val="90000"/>
              </a:lnSpc>
              <a:buClr>
                <a:srgbClr val="0033CC"/>
              </a:buClr>
              <a:buNone/>
              <a:tabLst>
                <a:tab pos="798513" algn="l"/>
              </a:tabLst>
            </a:pPr>
            <a:r>
              <a:rPr lang="en-US" sz="2500" dirty="0"/>
              <a:t>Querying a BN is just applying the trivial Bayes’ rule on a larger scale</a:t>
            </a:r>
          </a:p>
        </p:txBody>
      </p:sp>
      <p:grpSp>
        <p:nvGrpSpPr>
          <p:cNvPr id="402436" name="Group 4"/>
          <p:cNvGrpSpPr>
            <a:grpSpLocks/>
          </p:cNvGrpSpPr>
          <p:nvPr/>
        </p:nvGrpSpPr>
        <p:grpSpPr bwMode="auto">
          <a:xfrm>
            <a:off x="1854200" y="2362200"/>
            <a:ext cx="1524000" cy="2438400"/>
            <a:chOff x="3408" y="1488"/>
            <a:chExt cx="960" cy="1536"/>
          </a:xfrm>
        </p:grpSpPr>
        <p:sp>
          <p:nvSpPr>
            <p:cNvPr id="402437" name="Oval 5"/>
            <p:cNvSpPr>
              <a:spLocks noChangeArrowheads="1"/>
            </p:cNvSpPr>
            <p:nvPr/>
          </p:nvSpPr>
          <p:spPr bwMode="auto">
            <a:xfrm>
              <a:off x="3408" y="1488"/>
              <a:ext cx="912" cy="336"/>
            </a:xfrm>
            <a:prstGeom prst="ellipse">
              <a:avLst/>
            </a:prstGeom>
            <a:solidFill>
              <a:schemeClr val="tx2"/>
            </a:solidFill>
            <a:ln w="9525">
              <a:solidFill>
                <a:schemeClr val="tx1"/>
              </a:solidFill>
              <a:round/>
              <a:headEnd/>
              <a:tailEnd/>
            </a:ln>
            <a:effectLst/>
          </p:spPr>
          <p:txBody>
            <a:bodyPr wrap="none" anchor="ctr"/>
            <a:lstStyle/>
            <a:p>
              <a:pPr algn="ctr" eaLnBrk="1" hangingPunct="1"/>
              <a:r>
                <a:rPr lang="en-US" sz="2000">
                  <a:cs typeface="Arial" charset="0"/>
                </a:rPr>
                <a:t>Cavity</a:t>
              </a:r>
            </a:p>
          </p:txBody>
        </p:sp>
        <p:sp>
          <p:nvSpPr>
            <p:cNvPr id="402438" name="Oval 6"/>
            <p:cNvSpPr>
              <a:spLocks noChangeArrowheads="1"/>
            </p:cNvSpPr>
            <p:nvPr/>
          </p:nvSpPr>
          <p:spPr bwMode="auto">
            <a:xfrm>
              <a:off x="3456" y="2688"/>
              <a:ext cx="912" cy="336"/>
            </a:xfrm>
            <a:prstGeom prst="ellipse">
              <a:avLst/>
            </a:prstGeom>
            <a:solidFill>
              <a:schemeClr val="tx2"/>
            </a:solidFill>
            <a:ln w="9525">
              <a:solidFill>
                <a:schemeClr val="tx1"/>
              </a:solidFill>
              <a:round/>
              <a:headEnd/>
              <a:tailEnd/>
            </a:ln>
            <a:effectLst/>
          </p:spPr>
          <p:txBody>
            <a:bodyPr wrap="none" anchor="ctr"/>
            <a:lstStyle/>
            <a:p>
              <a:pPr algn="ctr" eaLnBrk="1" hangingPunct="1"/>
              <a:r>
                <a:rPr lang="en-US" sz="2000" dirty="0">
                  <a:cs typeface="Arial" charset="0"/>
                </a:rPr>
                <a:t>Toothache</a:t>
              </a:r>
            </a:p>
          </p:txBody>
        </p:sp>
        <p:sp>
          <p:nvSpPr>
            <p:cNvPr id="402439" name="Line 7"/>
            <p:cNvSpPr>
              <a:spLocks noChangeShapeType="1"/>
            </p:cNvSpPr>
            <p:nvPr/>
          </p:nvSpPr>
          <p:spPr bwMode="auto">
            <a:xfrm>
              <a:off x="3888" y="1824"/>
              <a:ext cx="0" cy="864"/>
            </a:xfrm>
            <a:prstGeom prst="line">
              <a:avLst/>
            </a:prstGeom>
            <a:noFill/>
            <a:ln w="9525">
              <a:solidFill>
                <a:schemeClr val="tx1"/>
              </a:solidFill>
              <a:round/>
              <a:headEnd/>
              <a:tailEnd type="triangle" w="med" len="med"/>
            </a:ln>
            <a:effectLst/>
          </p:spPr>
          <p:txBody>
            <a:bodyPr/>
            <a:lstStyle/>
            <a:p>
              <a:endParaRPr lang="en-US"/>
            </a:p>
          </p:txBody>
        </p:sp>
      </p:grpSp>
      <p:graphicFrame>
        <p:nvGraphicFramePr>
          <p:cNvPr id="402440" name="Group 8"/>
          <p:cNvGraphicFramePr>
            <a:graphicFrameLocks noGrp="1"/>
          </p:cNvGraphicFramePr>
          <p:nvPr/>
        </p:nvGraphicFramePr>
        <p:xfrm>
          <a:off x="3530600" y="2209800"/>
          <a:ext cx="609600" cy="730250"/>
        </p:xfrm>
        <a:graphic>
          <a:graphicData uri="http://schemas.openxmlformats.org/drawingml/2006/table">
            <a:tbl>
              <a:tblPr/>
              <a:tblGrid>
                <a:gridCol w="609600">
                  <a:extLst>
                    <a:ext uri="{9D8B030D-6E8A-4147-A177-3AD203B41FA5}">
                      <a16:colId xmlns:a16="http://schemas.microsoft.com/office/drawing/2014/main" val="20000"/>
                    </a:ext>
                  </a:extLst>
                </a:gridCol>
              </a:tblGrid>
              <a:tr h="365125">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1400" b="1" i="0" u="none" strike="noStrike" cap="none" normalizeH="0" baseline="0">
                          <a:ln>
                            <a:noFill/>
                          </a:ln>
                          <a:solidFill>
                            <a:schemeClr val="tx1"/>
                          </a:solidFill>
                          <a:effectLst/>
                          <a:latin typeface="Times New Roman" pitchFamily="18" charset="0"/>
                        </a:rPr>
                        <a:t>P(C)</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65125">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1400" b="1" i="0" u="none" strike="noStrike" cap="none" normalizeH="0" baseline="0">
                          <a:ln>
                            <a:noFill/>
                          </a:ln>
                          <a:solidFill>
                            <a:schemeClr val="tx1"/>
                          </a:solidFill>
                          <a:effectLst/>
                          <a:latin typeface="Times New Roman" pitchFamily="18" charset="0"/>
                        </a:rPr>
                        <a:t>0.1</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graphicFrame>
        <p:nvGraphicFramePr>
          <p:cNvPr id="402448" name="Group 16"/>
          <p:cNvGraphicFramePr>
            <a:graphicFrameLocks noGrp="1"/>
          </p:cNvGraphicFramePr>
          <p:nvPr/>
        </p:nvGraphicFramePr>
        <p:xfrm>
          <a:off x="3530600" y="3962401"/>
          <a:ext cx="1371600" cy="1020763"/>
        </p:xfrm>
        <a:graphic>
          <a:graphicData uri="http://schemas.openxmlformats.org/drawingml/2006/table">
            <a:tbl>
              <a:tblPr/>
              <a:tblGrid>
                <a:gridCol w="354013">
                  <a:extLst>
                    <a:ext uri="{9D8B030D-6E8A-4147-A177-3AD203B41FA5}">
                      <a16:colId xmlns:a16="http://schemas.microsoft.com/office/drawing/2014/main" val="20000"/>
                    </a:ext>
                  </a:extLst>
                </a:gridCol>
                <a:gridCol w="1017587">
                  <a:extLst>
                    <a:ext uri="{9D8B030D-6E8A-4147-A177-3AD203B41FA5}">
                      <a16:colId xmlns:a16="http://schemas.microsoft.com/office/drawing/2014/main" val="20001"/>
                    </a:ext>
                  </a:extLst>
                </a:gridCol>
              </a:tblGrid>
              <a:tr h="381000">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1400" b="1" i="0" u="none" strike="noStrike" cap="none" normalizeH="0" baseline="0">
                          <a:ln>
                            <a:noFill/>
                          </a:ln>
                          <a:solidFill>
                            <a:schemeClr val="tx1"/>
                          </a:solidFill>
                          <a:effectLst/>
                          <a:latin typeface="Times New Roman" pitchFamily="18" charset="0"/>
                        </a:rPr>
                        <a:t>C</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1400" b="1" i="0" u="none" strike="noStrike" cap="none" normalizeH="0" baseline="0">
                          <a:ln>
                            <a:noFill/>
                          </a:ln>
                          <a:solidFill>
                            <a:schemeClr val="tx1"/>
                          </a:solidFill>
                          <a:effectLst/>
                          <a:latin typeface="Times New Roman" pitchFamily="18" charset="0"/>
                        </a:rPr>
                        <a:t>P(T|c)</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39763">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1400" b="1" i="0" u="none" strike="noStrike" cap="none" normalizeH="0" baseline="0">
                          <a:ln>
                            <a:noFill/>
                          </a:ln>
                          <a:solidFill>
                            <a:schemeClr val="tx1"/>
                          </a:solidFill>
                          <a:effectLst/>
                          <a:latin typeface="Times New Roman" pitchFamily="18" charset="0"/>
                        </a:rPr>
                        <a:t>TF</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1400" b="1" i="0" u="none" strike="noStrike" cap="none" normalizeH="0" baseline="0">
                          <a:ln>
                            <a:noFill/>
                          </a:ln>
                          <a:solidFill>
                            <a:schemeClr val="tx1"/>
                          </a:solidFill>
                          <a:effectLst/>
                          <a:latin typeface="Times New Roman" pitchFamily="18" charset="0"/>
                        </a:rPr>
                        <a:t>0.4</a:t>
                      </a:r>
                      <a:br>
                        <a:rPr kumimoji="0" lang="en-US" sz="1400" b="1" i="0" u="none" strike="noStrike" cap="none" normalizeH="0" baseline="0">
                          <a:ln>
                            <a:noFill/>
                          </a:ln>
                          <a:solidFill>
                            <a:schemeClr val="tx1"/>
                          </a:solidFill>
                          <a:effectLst/>
                          <a:latin typeface="Times New Roman" pitchFamily="18" charset="0"/>
                        </a:rPr>
                      </a:br>
                      <a:r>
                        <a:rPr kumimoji="0" lang="en-US" sz="1400" b="1" i="0" u="none" strike="noStrike" cap="none" normalizeH="0" baseline="0">
                          <a:ln>
                            <a:noFill/>
                          </a:ln>
                          <a:solidFill>
                            <a:schemeClr val="tx1"/>
                          </a:solidFill>
                          <a:effectLst/>
                          <a:latin typeface="Times New Roman" pitchFamily="18" charset="0"/>
                        </a:rPr>
                        <a:t>0.01111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60702387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7554" name="Rectangle 2"/>
          <p:cNvSpPr>
            <a:spLocks noGrp="1" noChangeArrowheads="1"/>
          </p:cNvSpPr>
          <p:nvPr>
            <p:ph type="title"/>
          </p:nvPr>
        </p:nvSpPr>
        <p:spPr>
          <a:xfrm>
            <a:off x="0" y="0"/>
            <a:ext cx="12192000" cy="1478570"/>
          </a:xfrm>
        </p:spPr>
        <p:txBody>
          <a:bodyPr/>
          <a:lstStyle/>
          <a:p>
            <a:pPr algn="ctr"/>
            <a:r>
              <a:rPr lang="en-US" dirty="0"/>
              <a:t>Constructing Bayesian networks</a:t>
            </a:r>
          </a:p>
        </p:txBody>
      </p:sp>
      <p:sp>
        <p:nvSpPr>
          <p:cNvPr id="407555" name="Rectangle 3"/>
          <p:cNvSpPr>
            <a:spLocks noGrp="1" noChangeArrowheads="1"/>
          </p:cNvSpPr>
          <p:nvPr>
            <p:ph sz="quarter" idx="1"/>
          </p:nvPr>
        </p:nvSpPr>
        <p:spPr>
          <a:xfrm>
            <a:off x="1143000" y="1237455"/>
            <a:ext cx="9905999" cy="4155160"/>
          </a:xfrm>
        </p:spPr>
        <p:txBody>
          <a:bodyPr>
            <a:normAutofit/>
          </a:bodyPr>
          <a:lstStyle/>
          <a:p>
            <a:pPr>
              <a:lnSpc>
                <a:spcPct val="90000"/>
              </a:lnSpc>
            </a:pPr>
            <a:r>
              <a:rPr lang="en-US" sz="2300" dirty="0"/>
              <a:t>1. Choose an ordering of variables </a:t>
            </a:r>
            <a:r>
              <a:rPr lang="en-US" sz="2300" i="1" dirty="0"/>
              <a:t>X</a:t>
            </a:r>
            <a:r>
              <a:rPr lang="en-US" sz="2300" i="1" baseline="-25000" dirty="0"/>
              <a:t>1</a:t>
            </a:r>
            <a:r>
              <a:rPr lang="en-US" sz="2300" dirty="0"/>
              <a:t>, … ,</a:t>
            </a:r>
            <a:r>
              <a:rPr lang="en-US" sz="2300" i="1" dirty="0" err="1"/>
              <a:t>X</a:t>
            </a:r>
            <a:r>
              <a:rPr lang="en-US" sz="2300" i="1" baseline="-25000" dirty="0" err="1"/>
              <a:t>n</a:t>
            </a:r>
            <a:endParaRPr lang="en-US" sz="2300" dirty="0"/>
          </a:p>
          <a:p>
            <a:pPr>
              <a:lnSpc>
                <a:spcPct val="90000"/>
              </a:lnSpc>
            </a:pPr>
            <a:r>
              <a:rPr lang="en-US" sz="2300" dirty="0"/>
              <a:t>2. For </a:t>
            </a:r>
            <a:r>
              <a:rPr lang="en-US" sz="2300" i="1" dirty="0" err="1"/>
              <a:t>i</a:t>
            </a:r>
            <a:r>
              <a:rPr lang="en-US" sz="2300" dirty="0"/>
              <a:t> = 1 to </a:t>
            </a:r>
            <a:r>
              <a:rPr lang="en-US" sz="2300" i="1" dirty="0"/>
              <a:t>n</a:t>
            </a:r>
            <a:endParaRPr lang="en-US" sz="2300" dirty="0"/>
          </a:p>
          <a:p>
            <a:pPr lvl="1">
              <a:lnSpc>
                <a:spcPct val="90000"/>
              </a:lnSpc>
            </a:pPr>
            <a:r>
              <a:rPr lang="en-US" sz="2400" dirty="0"/>
              <a:t>add </a:t>
            </a:r>
            <a:r>
              <a:rPr lang="en-US" sz="2400" i="1" dirty="0"/>
              <a:t>X</a:t>
            </a:r>
            <a:r>
              <a:rPr lang="en-US" sz="2400" i="1" baseline="-25000" dirty="0"/>
              <a:t>i</a:t>
            </a:r>
            <a:r>
              <a:rPr lang="en-US" sz="2400" dirty="0"/>
              <a:t> to the network</a:t>
            </a:r>
          </a:p>
          <a:p>
            <a:pPr lvl="1">
              <a:lnSpc>
                <a:spcPct val="90000"/>
              </a:lnSpc>
            </a:pPr>
            <a:r>
              <a:rPr lang="en-US" sz="2400" dirty="0"/>
              <a:t>select parents from </a:t>
            </a:r>
            <a:r>
              <a:rPr lang="en-US" sz="2400" i="1" dirty="0"/>
              <a:t>X</a:t>
            </a:r>
            <a:r>
              <a:rPr lang="en-US" sz="2400" i="1" baseline="-25000" dirty="0"/>
              <a:t>1 </a:t>
            </a:r>
            <a:r>
              <a:rPr lang="en-US" sz="2400" i="1" dirty="0"/>
              <a:t>, … , X</a:t>
            </a:r>
            <a:r>
              <a:rPr lang="en-US" sz="2400" i="1" baseline="-25000" dirty="0"/>
              <a:t>i-1</a:t>
            </a:r>
            <a:r>
              <a:rPr lang="en-US" sz="2400" dirty="0"/>
              <a:t> such that</a:t>
            </a:r>
          </a:p>
          <a:p>
            <a:pPr lvl="1" algn="ctr">
              <a:lnSpc>
                <a:spcPct val="90000"/>
              </a:lnSpc>
              <a:buFont typeface="Marlett" pitchFamily="2" charset="2"/>
              <a:buNone/>
            </a:pPr>
            <a:r>
              <a:rPr lang="fr-FR" sz="2400" dirty="0"/>
              <a:t>	</a:t>
            </a:r>
            <a:r>
              <a:rPr lang="fr-FR" sz="2400" b="1" i="1" dirty="0"/>
              <a:t>P</a:t>
            </a:r>
            <a:r>
              <a:rPr lang="fr-FR" sz="2400" i="1" dirty="0"/>
              <a:t> </a:t>
            </a:r>
            <a:r>
              <a:rPr lang="fr-FR" sz="2400" dirty="0"/>
              <a:t>(</a:t>
            </a:r>
            <a:r>
              <a:rPr lang="fr-FR" sz="2400" i="1" dirty="0"/>
              <a:t>X</a:t>
            </a:r>
            <a:r>
              <a:rPr lang="fr-FR" sz="2400" i="1" baseline="-25000" dirty="0"/>
              <a:t>i</a:t>
            </a:r>
            <a:r>
              <a:rPr lang="fr-FR" sz="2400" i="1" dirty="0"/>
              <a:t> | Parents</a:t>
            </a:r>
            <a:r>
              <a:rPr lang="fr-FR" sz="2400" dirty="0"/>
              <a:t>(</a:t>
            </a:r>
            <a:r>
              <a:rPr lang="fr-FR" sz="2400" i="1" dirty="0"/>
              <a:t>X</a:t>
            </a:r>
            <a:r>
              <a:rPr lang="fr-FR" sz="2400" i="1" baseline="-25000" dirty="0"/>
              <a:t>i</a:t>
            </a:r>
            <a:r>
              <a:rPr lang="fr-FR" sz="2400" dirty="0"/>
              <a:t>))</a:t>
            </a:r>
            <a:r>
              <a:rPr lang="fr-FR" sz="2400" i="1" dirty="0"/>
              <a:t> = </a:t>
            </a:r>
            <a:r>
              <a:rPr lang="fr-FR" sz="2400" b="1" i="1" dirty="0"/>
              <a:t>P</a:t>
            </a:r>
            <a:r>
              <a:rPr lang="fr-FR" sz="2400" i="1" dirty="0"/>
              <a:t> </a:t>
            </a:r>
            <a:r>
              <a:rPr lang="fr-FR" sz="2400" dirty="0"/>
              <a:t>(</a:t>
            </a:r>
            <a:r>
              <a:rPr lang="fr-FR" sz="2400" i="1" dirty="0"/>
              <a:t>X</a:t>
            </a:r>
            <a:r>
              <a:rPr lang="fr-FR" sz="2400" i="1" baseline="-25000" dirty="0"/>
              <a:t>i</a:t>
            </a:r>
            <a:r>
              <a:rPr lang="fr-FR" sz="2400" i="1" dirty="0"/>
              <a:t> | X</a:t>
            </a:r>
            <a:r>
              <a:rPr lang="fr-FR" sz="2400" i="1" baseline="-25000" dirty="0"/>
              <a:t>1</a:t>
            </a:r>
            <a:r>
              <a:rPr lang="fr-FR" sz="2400" i="1" dirty="0"/>
              <a:t>, ... X</a:t>
            </a:r>
            <a:r>
              <a:rPr lang="fr-FR" sz="2400" i="1" baseline="-25000" dirty="0"/>
              <a:t>i-1</a:t>
            </a:r>
            <a:r>
              <a:rPr lang="fr-FR" sz="2400" dirty="0"/>
              <a:t>)</a:t>
            </a:r>
          </a:p>
          <a:p>
            <a:pPr lvl="1">
              <a:lnSpc>
                <a:spcPct val="90000"/>
              </a:lnSpc>
              <a:buFont typeface="Marlett" pitchFamily="2" charset="2"/>
              <a:buNone/>
            </a:pPr>
            <a:endParaRPr lang="en-US" sz="1000" i="1" dirty="0"/>
          </a:p>
          <a:p>
            <a:pPr>
              <a:lnSpc>
                <a:spcPct val="90000"/>
              </a:lnSpc>
              <a:buFont typeface="Marlett" pitchFamily="2" charset="2"/>
              <a:buNone/>
            </a:pPr>
            <a:r>
              <a:rPr lang="en-US" sz="2300" dirty="0"/>
              <a:t>This choice of parents guarantees:</a:t>
            </a:r>
          </a:p>
          <a:p>
            <a:pPr>
              <a:lnSpc>
                <a:spcPct val="90000"/>
              </a:lnSpc>
              <a:buFont typeface="Marlett" pitchFamily="2" charset="2"/>
              <a:buNone/>
            </a:pPr>
            <a:endParaRPr lang="en-US" sz="1000" dirty="0"/>
          </a:p>
          <a:p>
            <a:pPr>
              <a:lnSpc>
                <a:spcPct val="90000"/>
              </a:lnSpc>
              <a:buFont typeface="Marlett" pitchFamily="2" charset="2"/>
              <a:buNone/>
            </a:pPr>
            <a:r>
              <a:rPr lang="en-US" sz="2300" i="1" dirty="0"/>
              <a:t>		P </a:t>
            </a:r>
            <a:r>
              <a:rPr lang="en-US" sz="2300" dirty="0"/>
              <a:t>(</a:t>
            </a:r>
            <a:r>
              <a:rPr lang="en-US" sz="2300" i="1" dirty="0"/>
              <a:t>X</a:t>
            </a:r>
            <a:r>
              <a:rPr lang="en-US" sz="2300" i="1" baseline="-25000" dirty="0"/>
              <a:t>1</a:t>
            </a:r>
            <a:r>
              <a:rPr lang="en-US" sz="2300" i="1" dirty="0"/>
              <a:t>, … ,</a:t>
            </a:r>
            <a:r>
              <a:rPr lang="en-US" sz="2300" i="1" dirty="0" err="1"/>
              <a:t>X</a:t>
            </a:r>
            <a:r>
              <a:rPr lang="en-US" sz="2300" i="1" baseline="-25000" dirty="0" err="1"/>
              <a:t>n</a:t>
            </a:r>
            <a:r>
              <a:rPr lang="en-US" sz="2300" dirty="0"/>
              <a:t>)</a:t>
            </a:r>
            <a:r>
              <a:rPr lang="en-US" sz="2300" i="1" dirty="0"/>
              <a:t> 	=  </a:t>
            </a:r>
            <a:r>
              <a:rPr lang="el-GR" sz="2300" i="1" dirty="0">
                <a:cs typeface="Arial" charset="0"/>
              </a:rPr>
              <a:t>π</a:t>
            </a:r>
            <a:r>
              <a:rPr lang="en-US" sz="2300" i="1" baseline="-25000" dirty="0" err="1"/>
              <a:t>i</a:t>
            </a:r>
            <a:r>
              <a:rPr lang="en-US" sz="2300" i="1" baseline="-25000" dirty="0"/>
              <a:t> =</a:t>
            </a:r>
            <a:r>
              <a:rPr lang="en-US" sz="2300" baseline="-25000" dirty="0"/>
              <a:t>1</a:t>
            </a:r>
            <a:r>
              <a:rPr lang="en-US" sz="2300" i="1" dirty="0"/>
              <a:t> P </a:t>
            </a:r>
            <a:r>
              <a:rPr lang="en-US" sz="2300" dirty="0"/>
              <a:t>(</a:t>
            </a:r>
            <a:r>
              <a:rPr lang="en-US" sz="2300" i="1" dirty="0"/>
              <a:t>X</a:t>
            </a:r>
            <a:r>
              <a:rPr lang="en-US" sz="2300" i="1" baseline="-25000" dirty="0"/>
              <a:t>i</a:t>
            </a:r>
            <a:r>
              <a:rPr lang="en-US" sz="2300" i="1" dirty="0"/>
              <a:t> | X</a:t>
            </a:r>
            <a:r>
              <a:rPr lang="en-US" sz="2300" i="1" baseline="-25000" dirty="0"/>
              <a:t>1</a:t>
            </a:r>
            <a:r>
              <a:rPr lang="en-US" sz="2300" i="1" dirty="0"/>
              <a:t>, … , X</a:t>
            </a:r>
            <a:r>
              <a:rPr lang="en-US" sz="2300" i="1" baseline="-25000" dirty="0"/>
              <a:t>i-1</a:t>
            </a:r>
            <a:r>
              <a:rPr lang="en-US" sz="2300" dirty="0"/>
              <a:t>)  </a:t>
            </a:r>
            <a:r>
              <a:rPr lang="en-US" sz="2300" dirty="0">
                <a:solidFill>
                  <a:schemeClr val="tx2"/>
                </a:solidFill>
              </a:rPr>
              <a:t>(chain rule)</a:t>
            </a:r>
          </a:p>
          <a:p>
            <a:pPr>
              <a:lnSpc>
                <a:spcPct val="90000"/>
              </a:lnSpc>
              <a:buFont typeface="Marlett" pitchFamily="2" charset="2"/>
              <a:buNone/>
            </a:pPr>
            <a:endParaRPr lang="en-US" sz="800" dirty="0"/>
          </a:p>
          <a:p>
            <a:pPr>
              <a:lnSpc>
                <a:spcPct val="90000"/>
              </a:lnSpc>
              <a:buFont typeface="Marlett" pitchFamily="2" charset="2"/>
              <a:buNone/>
            </a:pPr>
            <a:r>
              <a:rPr lang="en-US" sz="2300" baseline="-25000" dirty="0"/>
              <a:t>				</a:t>
            </a:r>
            <a:r>
              <a:rPr lang="en-US" sz="2300" i="1" dirty="0"/>
              <a:t>=  </a:t>
            </a:r>
            <a:r>
              <a:rPr lang="el-GR" sz="2300" i="1" dirty="0">
                <a:cs typeface="Arial" charset="0"/>
              </a:rPr>
              <a:t>π</a:t>
            </a:r>
            <a:r>
              <a:rPr lang="en-US" sz="2300" i="1" baseline="-25000" dirty="0" err="1"/>
              <a:t>i</a:t>
            </a:r>
            <a:r>
              <a:rPr lang="en-US" sz="2300" i="1" baseline="-25000" dirty="0"/>
              <a:t> =</a:t>
            </a:r>
            <a:r>
              <a:rPr lang="en-US" sz="2300" baseline="-25000" dirty="0"/>
              <a:t>1</a:t>
            </a:r>
            <a:r>
              <a:rPr lang="en-US" sz="2300" i="1" baseline="-25000" dirty="0"/>
              <a:t> </a:t>
            </a:r>
            <a:r>
              <a:rPr lang="en-US" sz="2300" i="1" dirty="0"/>
              <a:t>P </a:t>
            </a:r>
            <a:r>
              <a:rPr lang="en-US" sz="2300" dirty="0"/>
              <a:t>(</a:t>
            </a:r>
            <a:r>
              <a:rPr lang="en-US" sz="2300" i="1" dirty="0"/>
              <a:t>X</a:t>
            </a:r>
            <a:r>
              <a:rPr lang="en-US" sz="2300" i="1" baseline="-25000" dirty="0"/>
              <a:t>i </a:t>
            </a:r>
            <a:r>
              <a:rPr lang="en-US" sz="2300" i="1" dirty="0"/>
              <a:t>| Parents</a:t>
            </a:r>
            <a:r>
              <a:rPr lang="en-US" sz="2300" dirty="0"/>
              <a:t>(</a:t>
            </a:r>
            <a:r>
              <a:rPr lang="en-US" sz="2300" i="1" dirty="0"/>
              <a:t>X</a:t>
            </a:r>
            <a:r>
              <a:rPr lang="en-US" sz="2300" i="1" baseline="-25000" dirty="0"/>
              <a:t>i</a:t>
            </a:r>
            <a:r>
              <a:rPr lang="en-US" sz="2300" dirty="0"/>
              <a:t>))</a:t>
            </a:r>
          </a:p>
          <a:p>
            <a:pPr>
              <a:lnSpc>
                <a:spcPct val="90000"/>
              </a:lnSpc>
              <a:buFont typeface="Marlett" pitchFamily="2" charset="2"/>
              <a:buNone/>
            </a:pPr>
            <a:endParaRPr lang="en-US" sz="2300" i="1" dirty="0"/>
          </a:p>
        </p:txBody>
      </p:sp>
      <p:sp>
        <p:nvSpPr>
          <p:cNvPr id="407558" name="Text Box 6"/>
          <p:cNvSpPr txBox="1">
            <a:spLocks noChangeArrowheads="1"/>
          </p:cNvSpPr>
          <p:nvPr/>
        </p:nvSpPr>
        <p:spPr bwMode="auto">
          <a:xfrm>
            <a:off x="5283200" y="3822700"/>
            <a:ext cx="268288" cy="274638"/>
          </a:xfrm>
          <a:prstGeom prst="rect">
            <a:avLst/>
          </a:prstGeom>
          <a:noFill/>
          <a:ln w="9525">
            <a:noFill/>
            <a:miter lim="800000"/>
            <a:headEnd/>
            <a:tailEnd/>
          </a:ln>
          <a:effectLst/>
        </p:spPr>
        <p:txBody>
          <a:bodyPr wrap="none">
            <a:spAutoFit/>
          </a:bodyPr>
          <a:lstStyle/>
          <a:p>
            <a:pPr eaLnBrk="1" hangingPunct="1"/>
            <a:r>
              <a:rPr lang="en-US" sz="1200" i="1">
                <a:latin typeface="Arial" charset="0"/>
              </a:rPr>
              <a:t>n</a:t>
            </a:r>
          </a:p>
        </p:txBody>
      </p:sp>
      <p:sp>
        <p:nvSpPr>
          <p:cNvPr id="407559" name="Text Box 7"/>
          <p:cNvSpPr txBox="1">
            <a:spLocks noChangeArrowheads="1"/>
          </p:cNvSpPr>
          <p:nvPr/>
        </p:nvSpPr>
        <p:spPr bwMode="auto">
          <a:xfrm>
            <a:off x="5295900" y="4356100"/>
            <a:ext cx="218330" cy="276999"/>
          </a:xfrm>
          <a:prstGeom prst="rect">
            <a:avLst/>
          </a:prstGeom>
          <a:noFill/>
          <a:ln w="9525">
            <a:noFill/>
            <a:miter lim="800000"/>
            <a:headEnd/>
            <a:tailEnd/>
          </a:ln>
          <a:effectLst/>
        </p:spPr>
        <p:txBody>
          <a:bodyPr wrap="none">
            <a:spAutoFit/>
          </a:bodyPr>
          <a:lstStyle/>
          <a:p>
            <a:pPr eaLnBrk="1" hangingPunct="1"/>
            <a:r>
              <a:rPr lang="en-US" sz="1200" i="1" dirty="0" err="1">
                <a:latin typeface="Arial" charset="0"/>
              </a:rPr>
              <a:t>i</a:t>
            </a:r>
            <a:endParaRPr lang="en-US" sz="1200" i="1" dirty="0">
              <a:latin typeface="Arial" charset="0"/>
            </a:endParaRPr>
          </a:p>
        </p:txBody>
      </p:sp>
      <p:sp>
        <p:nvSpPr>
          <p:cNvPr id="407562" name="Text Box 10"/>
          <p:cNvSpPr txBox="1">
            <a:spLocks noChangeArrowheads="1"/>
          </p:cNvSpPr>
          <p:nvPr/>
        </p:nvSpPr>
        <p:spPr bwMode="auto">
          <a:xfrm>
            <a:off x="2190749" y="5651377"/>
            <a:ext cx="7810500" cy="646331"/>
          </a:xfrm>
          <a:prstGeom prst="rect">
            <a:avLst/>
          </a:prstGeom>
          <a:noFill/>
          <a:ln w="28575">
            <a:noFill/>
            <a:miter lim="800000"/>
            <a:headEnd/>
            <a:tailEnd/>
          </a:ln>
          <a:effectLst/>
        </p:spPr>
        <p:txBody>
          <a:bodyPr>
            <a:spAutoFit/>
          </a:bodyPr>
          <a:lstStyle/>
          <a:p>
            <a:pPr eaLnBrk="1" hangingPunct="1"/>
            <a:r>
              <a:rPr lang="en-US" dirty="0">
                <a:solidFill>
                  <a:schemeClr val="tx2"/>
                </a:solidFill>
                <a:latin typeface="Comic Sans MS" pitchFamily="66" charset="0"/>
              </a:rPr>
              <a:t>Note that the network structure depends on the order in which  the variables are encountered in the construction process.</a:t>
            </a:r>
          </a:p>
        </p:txBody>
      </p:sp>
    </p:spTree>
    <p:extLst>
      <p:ext uri="{BB962C8B-B14F-4D97-AF65-F5344CB8AC3E}">
        <p14:creationId xmlns:p14="http://schemas.microsoft.com/office/powerpoint/2010/main" val="103897367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2675" name="Rectangle 3"/>
          <p:cNvSpPr>
            <a:spLocks noGrp="1" noChangeArrowheads="1"/>
          </p:cNvSpPr>
          <p:nvPr>
            <p:ph type="title"/>
          </p:nvPr>
        </p:nvSpPr>
        <p:spPr>
          <a:xfrm>
            <a:off x="0" y="0"/>
            <a:ext cx="12192000" cy="1019908"/>
          </a:xfrm>
        </p:spPr>
        <p:txBody>
          <a:bodyPr/>
          <a:lstStyle/>
          <a:p>
            <a:pPr algn="ctr"/>
            <a:r>
              <a:rPr lang="en-US" dirty="0"/>
              <a:t>Construction Example</a:t>
            </a:r>
          </a:p>
        </p:txBody>
      </p:sp>
      <p:sp>
        <p:nvSpPr>
          <p:cNvPr id="412674" name="Rectangle 2"/>
          <p:cNvSpPr>
            <a:spLocks noGrp="1" noChangeArrowheads="1"/>
          </p:cNvSpPr>
          <p:nvPr>
            <p:ph sz="quarter" idx="1"/>
          </p:nvPr>
        </p:nvSpPr>
        <p:spPr>
          <a:xfrm>
            <a:off x="1104145" y="855786"/>
            <a:ext cx="6408249" cy="4724400"/>
          </a:xfrm>
        </p:spPr>
        <p:txBody>
          <a:bodyPr>
            <a:normAutofit fontScale="85000" lnSpcReduction="10000"/>
          </a:bodyPr>
          <a:lstStyle/>
          <a:p>
            <a:r>
              <a:rPr lang="en-US" dirty="0"/>
              <a:t>Suppose we choose the ordering M, J, A, B, E</a:t>
            </a:r>
          </a:p>
          <a:p>
            <a:endParaRPr lang="en-US" sz="600" dirty="0"/>
          </a:p>
          <a:p>
            <a:pPr>
              <a:buFont typeface="Marlett" pitchFamily="2" charset="2"/>
              <a:buNone/>
            </a:pPr>
            <a:r>
              <a:rPr lang="en-US" sz="1800" dirty="0"/>
              <a:t>Adding </a:t>
            </a:r>
            <a:r>
              <a:rPr lang="en-US" sz="1800" i="1" dirty="0"/>
              <a:t>M: P(M) </a:t>
            </a:r>
            <a:r>
              <a:rPr lang="en-US" sz="1800" dirty="0"/>
              <a:t>(does not depend on anything else, so no parent)</a:t>
            </a:r>
          </a:p>
          <a:p>
            <a:pPr marL="0" indent="0">
              <a:buNone/>
            </a:pPr>
            <a:r>
              <a:rPr lang="en-US" sz="1800" dirty="0"/>
              <a:t>Adding </a:t>
            </a:r>
            <a:r>
              <a:rPr lang="en-US" sz="1800" i="1" dirty="0"/>
              <a:t>J: P(J | M) = P(J)? </a:t>
            </a:r>
            <a:r>
              <a:rPr lang="en-US" sz="1800" dirty="0"/>
              <a:t>No - </a:t>
            </a:r>
            <a:r>
              <a:rPr lang="en-US" sz="1800" i="1" dirty="0"/>
              <a:t> </a:t>
            </a:r>
            <a:r>
              <a:rPr lang="en-US" sz="1800" dirty="0"/>
              <a:t>If Mary calls, probably the alarm has gone off </a:t>
            </a:r>
            <a:r>
              <a:rPr lang="en-US" sz="1800" dirty="0">
                <a:sym typeface="Wingdings" panose="05000000000000000000" pitchFamily="2" charset="2"/>
              </a:rPr>
              <a:t> </a:t>
            </a:r>
            <a:r>
              <a:rPr lang="en-US" sz="1800" dirty="0"/>
              <a:t>more likely that John calls. Therefore, </a:t>
            </a:r>
            <a:r>
              <a:rPr lang="en-US" sz="1800" dirty="0" err="1"/>
              <a:t>JohnCalls</a:t>
            </a:r>
            <a:r>
              <a:rPr lang="en-US" sz="1800" dirty="0"/>
              <a:t> needs </a:t>
            </a:r>
            <a:r>
              <a:rPr lang="en-US" sz="1800" dirty="0" err="1"/>
              <a:t>MaryCalls</a:t>
            </a:r>
            <a:r>
              <a:rPr lang="en-US" sz="1800" dirty="0"/>
              <a:t> as a parent.</a:t>
            </a:r>
            <a:endParaRPr lang="en-US" sz="1800" i="1" dirty="0"/>
          </a:p>
          <a:p>
            <a:pPr marL="0" indent="0">
              <a:buNone/>
            </a:pPr>
            <a:r>
              <a:rPr lang="en-US" sz="1800" dirty="0"/>
              <a:t>Adding </a:t>
            </a:r>
            <a:r>
              <a:rPr lang="en-US" sz="1800" i="1" dirty="0"/>
              <a:t>Alarm: P(A | J, M) = P(A | J)</a:t>
            </a:r>
            <a:r>
              <a:rPr lang="en-US" sz="1800" dirty="0"/>
              <a:t>?</a:t>
            </a:r>
            <a:r>
              <a:rPr lang="en-US" sz="1800" i="1" dirty="0"/>
              <a:t> P(A | J, M) = P(A)</a:t>
            </a:r>
            <a:r>
              <a:rPr lang="en-US" sz="1800" dirty="0"/>
              <a:t>? No - If both call, it is more likely that the alarm has gone off than if just one or neither calls, so we need both M and J as parents.</a:t>
            </a:r>
          </a:p>
          <a:p>
            <a:pPr>
              <a:buFont typeface="Marlett" pitchFamily="2" charset="2"/>
              <a:buNone/>
            </a:pPr>
            <a:r>
              <a:rPr lang="en-US" sz="1800" dirty="0"/>
              <a:t>Adding </a:t>
            </a:r>
            <a:r>
              <a:rPr lang="en-US" sz="1800" i="1" dirty="0"/>
              <a:t>B: P(B | A, J, M) = P(B | A)</a:t>
            </a:r>
            <a:r>
              <a:rPr lang="en-US" sz="1800" dirty="0"/>
              <a:t>? Yes – So, only A is the parent</a:t>
            </a:r>
          </a:p>
          <a:p>
            <a:pPr marL="0" indent="0">
              <a:buNone/>
            </a:pPr>
            <a:r>
              <a:rPr lang="en-US" sz="1800" dirty="0"/>
              <a:t>Adding </a:t>
            </a:r>
            <a:r>
              <a:rPr lang="en-US" sz="1800" i="1" dirty="0"/>
              <a:t>E: P(E | B, A ,J, M) = P(E | A)</a:t>
            </a:r>
            <a:r>
              <a:rPr lang="en-US" sz="1800" dirty="0"/>
              <a:t>? No; </a:t>
            </a:r>
            <a:br>
              <a:rPr lang="en-US" sz="1800" dirty="0"/>
            </a:br>
            <a:r>
              <a:rPr lang="en-US" sz="1800" dirty="0"/>
              <a:t>           </a:t>
            </a:r>
            <a:r>
              <a:rPr lang="en-US" sz="1800" i="1" dirty="0"/>
              <a:t>P(E | B, A, J, M) = P(E | A, B)</a:t>
            </a:r>
            <a:r>
              <a:rPr lang="en-US" sz="1800" dirty="0"/>
              <a:t>? Yes</a:t>
            </a:r>
            <a:r>
              <a:rPr lang="en-US" sz="1800" i="1" dirty="0"/>
              <a:t>.</a:t>
            </a:r>
            <a:br>
              <a:rPr lang="en-US" sz="1800" i="1" dirty="0"/>
            </a:br>
            <a:r>
              <a:rPr lang="en-US" sz="1800" i="1" dirty="0"/>
              <a:t>           </a:t>
            </a:r>
            <a:r>
              <a:rPr lang="en-US" sz="1800" dirty="0"/>
              <a:t>If the alarm is on, it is more likely that there has been an earthquake. </a:t>
            </a:r>
            <a:br>
              <a:rPr lang="en-US" sz="1800" dirty="0"/>
            </a:br>
            <a:r>
              <a:rPr lang="en-US" sz="1800" dirty="0"/>
              <a:t>           But if we know that there has been a burglary, then that explains the </a:t>
            </a:r>
            <a:br>
              <a:rPr lang="en-US" sz="1800" dirty="0"/>
            </a:br>
            <a:r>
              <a:rPr lang="en-US" sz="1800" dirty="0"/>
              <a:t>           alarm, and the probability of an earthquake would be only slightly </a:t>
            </a:r>
            <a:br>
              <a:rPr lang="en-US" sz="1800" dirty="0"/>
            </a:br>
            <a:r>
              <a:rPr lang="en-US" sz="1800" dirty="0"/>
              <a:t>           above normal. Hence, we need both Alarm and Burglary as parents.</a:t>
            </a:r>
          </a:p>
        </p:txBody>
      </p:sp>
      <p:pic>
        <p:nvPicPr>
          <p:cNvPr id="412676" name="Picture 4" descr="burglary-make5c"/>
          <p:cNvPicPr>
            <a:picLocks noChangeAspect="1" noChangeArrowheads="1"/>
          </p:cNvPicPr>
          <p:nvPr/>
        </p:nvPicPr>
        <p:blipFill>
          <a:blip r:embed="rId3">
            <a:lum bright="-6000" contrast="12000"/>
          </a:blip>
          <a:srcRect l="9264" r="11580"/>
          <a:stretch>
            <a:fillRect/>
          </a:stretch>
        </p:blipFill>
        <p:spPr bwMode="auto">
          <a:xfrm>
            <a:off x="7707313" y="1674018"/>
            <a:ext cx="3380542" cy="3718597"/>
          </a:xfrm>
          <a:prstGeom prst="rect">
            <a:avLst/>
          </a:prstGeom>
          <a:noFill/>
        </p:spPr>
      </p:pic>
      <p:sp>
        <p:nvSpPr>
          <p:cNvPr id="5" name="Text Box 10">
            <a:extLst>
              <a:ext uri="{FF2B5EF4-FFF2-40B4-BE49-F238E27FC236}">
                <a16:creationId xmlns:a16="http://schemas.microsoft.com/office/drawing/2014/main" id="{1BDEE7E3-F6DC-4893-8478-9BF33BF21AAD}"/>
              </a:ext>
            </a:extLst>
          </p:cNvPr>
          <p:cNvSpPr txBox="1">
            <a:spLocks noChangeArrowheads="1"/>
          </p:cNvSpPr>
          <p:nvPr/>
        </p:nvSpPr>
        <p:spPr bwMode="auto">
          <a:xfrm>
            <a:off x="1723292" y="5789641"/>
            <a:ext cx="9167446" cy="646331"/>
          </a:xfrm>
          <a:prstGeom prst="rect">
            <a:avLst/>
          </a:prstGeom>
          <a:noFill/>
          <a:ln w="28575">
            <a:noFill/>
            <a:miter lim="800000"/>
            <a:headEnd/>
            <a:tailEnd/>
          </a:ln>
          <a:effectLst/>
        </p:spPr>
        <p:txBody>
          <a:bodyPr wrap="square">
            <a:spAutoFit/>
          </a:bodyPr>
          <a:lstStyle/>
          <a:p>
            <a:pPr eaLnBrk="1" hangingPunct="1"/>
            <a:r>
              <a:rPr lang="en-US" dirty="0">
                <a:solidFill>
                  <a:schemeClr val="tx2"/>
                </a:solidFill>
                <a:latin typeface="Comic Sans MS" pitchFamily="66" charset="0"/>
              </a:rPr>
              <a:t>However: this is not a very good ordering: aside from a non-intuitive representation of cause and effect, it requires the specification of several more probabilities.</a:t>
            </a:r>
          </a:p>
        </p:txBody>
      </p:sp>
    </p:spTree>
    <p:extLst>
      <p:ext uri="{BB962C8B-B14F-4D97-AF65-F5344CB8AC3E}">
        <p14:creationId xmlns:p14="http://schemas.microsoft.com/office/powerpoint/2010/main" val="10414911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4722" name="Rectangle 2"/>
          <p:cNvSpPr>
            <a:spLocks noGrp="1" noChangeArrowheads="1"/>
          </p:cNvSpPr>
          <p:nvPr>
            <p:ph type="title"/>
          </p:nvPr>
        </p:nvSpPr>
        <p:spPr>
          <a:xfrm>
            <a:off x="1993900" y="571500"/>
            <a:ext cx="8229600" cy="609600"/>
          </a:xfrm>
        </p:spPr>
        <p:txBody>
          <a:bodyPr>
            <a:normAutofit/>
          </a:bodyPr>
          <a:lstStyle/>
          <a:p>
            <a:pPr algn="ctr"/>
            <a:r>
              <a:rPr lang="en-US" dirty="0"/>
              <a:t>Some Applications of BN</a:t>
            </a:r>
          </a:p>
        </p:txBody>
      </p:sp>
      <p:sp>
        <p:nvSpPr>
          <p:cNvPr id="414723" name="Rectangle 3"/>
          <p:cNvSpPr>
            <a:spLocks noGrp="1" noChangeArrowheads="1"/>
          </p:cNvSpPr>
          <p:nvPr>
            <p:ph sz="quarter" idx="1"/>
          </p:nvPr>
        </p:nvSpPr>
        <p:spPr>
          <a:xfrm>
            <a:off x="1981200" y="1612900"/>
            <a:ext cx="8229600" cy="4483100"/>
          </a:xfrm>
        </p:spPr>
        <p:txBody>
          <a:bodyPr/>
          <a:lstStyle/>
          <a:p>
            <a:pPr marL="0" indent="0">
              <a:buClr>
                <a:srgbClr val="0033CC"/>
              </a:buClr>
              <a:buNone/>
            </a:pPr>
            <a:r>
              <a:rPr lang="en-US" dirty="0"/>
              <a:t>Medical diagnosis, e.g., lymph-node diseases</a:t>
            </a:r>
          </a:p>
          <a:p>
            <a:pPr marL="0" indent="0">
              <a:spcBef>
                <a:spcPts val="500"/>
              </a:spcBef>
              <a:spcAft>
                <a:spcPts val="500"/>
              </a:spcAft>
              <a:buClr>
                <a:srgbClr val="0033CC"/>
              </a:buClr>
              <a:buNone/>
            </a:pPr>
            <a:r>
              <a:rPr lang="en-US" dirty="0"/>
              <a:t>Troubleshooting of hardware/software systems</a:t>
            </a:r>
          </a:p>
          <a:p>
            <a:pPr marL="0" indent="0">
              <a:buClr>
                <a:srgbClr val="0033CC"/>
              </a:buClr>
              <a:buNone/>
            </a:pPr>
            <a:r>
              <a:rPr lang="en-US" dirty="0"/>
              <a:t>Fraud/uncollectible debt detection</a:t>
            </a:r>
          </a:p>
          <a:p>
            <a:pPr marL="0" indent="0">
              <a:buClr>
                <a:srgbClr val="0033CC"/>
              </a:buClr>
              <a:buNone/>
            </a:pPr>
            <a:r>
              <a:rPr lang="en-US" dirty="0"/>
              <a:t>Data mining</a:t>
            </a:r>
          </a:p>
          <a:p>
            <a:pPr marL="0" indent="0">
              <a:buClr>
                <a:srgbClr val="0033CC"/>
              </a:buClr>
              <a:buNone/>
            </a:pPr>
            <a:r>
              <a:rPr lang="en-US" dirty="0"/>
              <a:t>Analysis of genetic sequences</a:t>
            </a:r>
          </a:p>
          <a:p>
            <a:pPr marL="0" indent="0">
              <a:buClr>
                <a:srgbClr val="0033CC"/>
              </a:buClr>
              <a:buNone/>
            </a:pPr>
            <a:r>
              <a:rPr lang="en-US" dirty="0"/>
              <a:t>Data interpretation, computer vision, image understanding</a:t>
            </a:r>
          </a:p>
          <a:p>
            <a:pPr marL="0" indent="0">
              <a:buClr>
                <a:srgbClr val="0033CC"/>
              </a:buClr>
              <a:buNone/>
            </a:pPr>
            <a:r>
              <a:rPr lang="en-US" dirty="0"/>
              <a:t>Recommender systems</a:t>
            </a:r>
          </a:p>
        </p:txBody>
      </p:sp>
    </p:spTree>
    <p:extLst>
      <p:ext uri="{BB962C8B-B14F-4D97-AF65-F5344CB8AC3E}">
        <p14:creationId xmlns:p14="http://schemas.microsoft.com/office/powerpoint/2010/main" val="266892271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FDF30B5-28C8-4F63-A9BB-802956CD52EA}"/>
              </a:ext>
            </a:extLst>
          </p:cNvPr>
          <p:cNvSpPr>
            <a:spLocks noGrp="1"/>
          </p:cNvSpPr>
          <p:nvPr>
            <p:ph type="ctrTitle"/>
          </p:nvPr>
        </p:nvSpPr>
        <p:spPr>
          <a:xfrm>
            <a:off x="1876424" y="1122363"/>
            <a:ext cx="8791575" cy="2133599"/>
          </a:xfrm>
        </p:spPr>
        <p:txBody>
          <a:bodyPr/>
          <a:lstStyle/>
          <a:p>
            <a:r>
              <a:rPr lang="en-US" dirty="0"/>
              <a:t>Probabilistic Learning</a:t>
            </a:r>
          </a:p>
        </p:txBody>
      </p:sp>
      <p:sp>
        <p:nvSpPr>
          <p:cNvPr id="5" name="Subtitle 4">
            <a:extLst>
              <a:ext uri="{FF2B5EF4-FFF2-40B4-BE49-F238E27FC236}">
                <a16:creationId xmlns:a16="http://schemas.microsoft.com/office/drawing/2014/main" id="{494668BB-F1F3-4FD7-8F21-6AF96C49429E}"/>
              </a:ext>
            </a:extLst>
          </p:cNvPr>
          <p:cNvSpPr>
            <a:spLocks noGrp="1"/>
          </p:cNvSpPr>
          <p:nvPr>
            <p:ph type="subTitle" idx="1"/>
          </p:nvPr>
        </p:nvSpPr>
        <p:spPr/>
        <p:txBody>
          <a:bodyPr>
            <a:normAutofit/>
          </a:bodyPr>
          <a:lstStyle/>
          <a:p>
            <a:r>
              <a:rPr lang="en-US" sz="3200" b="1" dirty="0"/>
              <a:t>Naïve Bayesian Classification</a:t>
            </a:r>
          </a:p>
        </p:txBody>
      </p:sp>
    </p:spTree>
    <p:extLst>
      <p:ext uri="{BB962C8B-B14F-4D97-AF65-F5344CB8AC3E}">
        <p14:creationId xmlns:p14="http://schemas.microsoft.com/office/powerpoint/2010/main" val="132141416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2"/>
          <p:cNvSpPr>
            <a:spLocks noGrp="1" noChangeArrowheads="1"/>
          </p:cNvSpPr>
          <p:nvPr>
            <p:ph type="title"/>
          </p:nvPr>
        </p:nvSpPr>
        <p:spPr>
          <a:xfrm>
            <a:off x="1141413" y="90980"/>
            <a:ext cx="9905998" cy="1478570"/>
          </a:xfrm>
        </p:spPr>
        <p:txBody>
          <a:bodyPr/>
          <a:lstStyle/>
          <a:p>
            <a:pPr algn="ctr"/>
            <a:r>
              <a:rPr lang="en-US" altLang="en-US" dirty="0"/>
              <a:t>Bayesian Learning: Classification</a:t>
            </a:r>
          </a:p>
        </p:txBody>
      </p:sp>
      <p:sp>
        <p:nvSpPr>
          <p:cNvPr id="2053" name="Rectangle 3"/>
          <p:cNvSpPr>
            <a:spLocks noGrp="1" noChangeArrowheads="1"/>
          </p:cNvSpPr>
          <p:nvPr>
            <p:ph type="body" idx="1"/>
          </p:nvPr>
        </p:nvSpPr>
        <p:spPr>
          <a:xfrm>
            <a:off x="1141412" y="1359877"/>
            <a:ext cx="9905999" cy="5029200"/>
          </a:xfrm>
        </p:spPr>
        <p:txBody>
          <a:bodyPr>
            <a:normAutofit/>
          </a:bodyPr>
          <a:lstStyle/>
          <a:p>
            <a:r>
              <a:rPr lang="en-US" altLang="en-US" dirty="0"/>
              <a:t>Basic Classification Task</a:t>
            </a:r>
          </a:p>
          <a:p>
            <a:r>
              <a:rPr lang="en-US" altLang="en-US" dirty="0"/>
              <a:t>Given:</a:t>
            </a:r>
          </a:p>
          <a:p>
            <a:pPr lvl="1"/>
            <a:r>
              <a:rPr lang="en-US" altLang="en-US" dirty="0"/>
              <a:t>A description of an instance (a data object), x </a:t>
            </a:r>
            <a:r>
              <a:rPr lang="en-US" altLang="en-US" dirty="0">
                <a:sym typeface="Symbol" pitchFamily="18" charset="2"/>
              </a:rPr>
              <a:t> X</a:t>
            </a:r>
            <a:r>
              <a:rPr lang="en-US" altLang="en-US" dirty="0"/>
              <a:t>, where X is the instance language or instance or feature space.</a:t>
            </a:r>
          </a:p>
          <a:p>
            <a:pPr lvl="2"/>
            <a:r>
              <a:rPr lang="en-US" altLang="en-US" dirty="0"/>
              <a:t>Typically, x is a row in a table with the instance/feature space described in terms of features or attributes.</a:t>
            </a:r>
          </a:p>
          <a:p>
            <a:pPr lvl="1"/>
            <a:r>
              <a:rPr lang="en-US" altLang="en-US" dirty="0"/>
              <a:t>A fixed set of class or category labels:  C=</a:t>
            </a:r>
            <a:r>
              <a:rPr lang="en-US" altLang="en-US" dirty="0">
                <a:sym typeface="Symbol" pitchFamily="18" charset="2"/>
              </a:rPr>
              <a:t>{c1, c2,…</a:t>
            </a:r>
            <a:r>
              <a:rPr lang="en-US" altLang="en-US" dirty="0" err="1">
                <a:sym typeface="Symbol" pitchFamily="18" charset="2"/>
              </a:rPr>
              <a:t>cn</a:t>
            </a:r>
            <a:r>
              <a:rPr lang="en-US" altLang="en-US" dirty="0">
                <a:sym typeface="Symbol" pitchFamily="18" charset="2"/>
              </a:rPr>
              <a:t>}</a:t>
            </a:r>
          </a:p>
          <a:p>
            <a:pPr lvl="1"/>
            <a:endParaRPr lang="en-US" altLang="en-US" dirty="0">
              <a:sym typeface="Symbol" pitchFamily="18" charset="2"/>
            </a:endParaRPr>
          </a:p>
          <a:p>
            <a:r>
              <a:rPr lang="en-US" altLang="en-US" dirty="0">
                <a:sym typeface="Symbol" pitchFamily="18" charset="2"/>
              </a:rPr>
              <a:t>Classification task is to determine:</a:t>
            </a:r>
          </a:p>
          <a:p>
            <a:pPr lvl="1"/>
            <a:r>
              <a:rPr lang="en-US" altLang="en-US" dirty="0">
                <a:sym typeface="Symbol" pitchFamily="18" charset="2"/>
              </a:rPr>
              <a:t>The class/category of x: c(x)  C, where c(x) is a function whose domain is X and whose range is C.</a:t>
            </a:r>
          </a:p>
        </p:txBody>
      </p:sp>
    </p:spTree>
    <p:extLst>
      <p:ext uri="{BB962C8B-B14F-4D97-AF65-F5344CB8AC3E}">
        <p14:creationId xmlns:p14="http://schemas.microsoft.com/office/powerpoint/2010/main" val="343325207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1352428" y="54956"/>
            <a:ext cx="9905998" cy="1478570"/>
          </a:xfrm>
        </p:spPr>
        <p:txBody>
          <a:bodyPr/>
          <a:lstStyle/>
          <a:p>
            <a:pPr algn="ctr"/>
            <a:r>
              <a:rPr lang="en-US" altLang="en-US" dirty="0"/>
              <a:t>Learning for Classification</a:t>
            </a:r>
          </a:p>
        </p:txBody>
      </p:sp>
      <p:sp>
        <p:nvSpPr>
          <p:cNvPr id="4101" name="Rectangle 3"/>
          <p:cNvSpPr>
            <a:spLocks noGrp="1" noChangeArrowheads="1"/>
          </p:cNvSpPr>
          <p:nvPr>
            <p:ph type="body" idx="1"/>
          </p:nvPr>
        </p:nvSpPr>
        <p:spPr>
          <a:xfrm>
            <a:off x="1512277" y="1441938"/>
            <a:ext cx="9026769" cy="5017477"/>
          </a:xfrm>
        </p:spPr>
        <p:txBody>
          <a:bodyPr>
            <a:normAutofit/>
          </a:bodyPr>
          <a:lstStyle/>
          <a:p>
            <a:r>
              <a:rPr lang="en-US" altLang="en-US" sz="2800" dirty="0"/>
              <a:t>A training example is an instance </a:t>
            </a:r>
            <a:r>
              <a:rPr lang="en-US" altLang="en-US" sz="2800" i="1" dirty="0" err="1"/>
              <a:t>x</a:t>
            </a:r>
            <a:r>
              <a:rPr lang="en-US" altLang="en-US" sz="2800" dirty="0" err="1">
                <a:sym typeface="Symbol" pitchFamily="18" charset="2"/>
              </a:rPr>
              <a:t></a:t>
            </a:r>
            <a:r>
              <a:rPr lang="en-US" altLang="en-US" sz="2800" i="1" dirty="0" err="1">
                <a:sym typeface="Symbol" pitchFamily="18" charset="2"/>
              </a:rPr>
              <a:t>X</a:t>
            </a:r>
            <a:r>
              <a:rPr lang="en-US" altLang="en-US" sz="2800" i="1" dirty="0">
                <a:sym typeface="Symbol" pitchFamily="18" charset="2"/>
              </a:rPr>
              <a:t>, </a:t>
            </a:r>
            <a:r>
              <a:rPr lang="en-US" altLang="en-US" sz="2800" dirty="0">
                <a:sym typeface="Symbol" pitchFamily="18" charset="2"/>
              </a:rPr>
              <a:t>paired with its correct class label </a:t>
            </a:r>
            <a:r>
              <a:rPr lang="en-US" altLang="en-US" sz="2800" i="1" dirty="0">
                <a:sym typeface="Symbol" pitchFamily="18" charset="2"/>
              </a:rPr>
              <a:t>c</a:t>
            </a:r>
            <a:r>
              <a:rPr lang="en-US" altLang="en-US" sz="2800" dirty="0">
                <a:sym typeface="Symbol" pitchFamily="18" charset="2"/>
              </a:rPr>
              <a:t>(</a:t>
            </a:r>
            <a:r>
              <a:rPr lang="en-US" altLang="en-US" sz="2800" i="1" dirty="0">
                <a:sym typeface="Symbol" pitchFamily="18" charset="2"/>
              </a:rPr>
              <a:t>x</a:t>
            </a:r>
            <a:r>
              <a:rPr lang="en-US" altLang="en-US" sz="2800" dirty="0">
                <a:sym typeface="Symbol" pitchFamily="18" charset="2"/>
              </a:rPr>
              <a:t>): &lt;</a:t>
            </a:r>
            <a:r>
              <a:rPr lang="en-US" altLang="en-US" sz="2800" i="1" dirty="0">
                <a:sym typeface="Symbol" pitchFamily="18" charset="2"/>
              </a:rPr>
              <a:t>x</a:t>
            </a:r>
            <a:r>
              <a:rPr lang="en-US" altLang="en-US" sz="2800" dirty="0">
                <a:sym typeface="Symbol" pitchFamily="18" charset="2"/>
              </a:rPr>
              <a:t>, </a:t>
            </a:r>
            <a:r>
              <a:rPr lang="en-US" altLang="en-US" sz="2800" i="1" dirty="0">
                <a:sym typeface="Symbol" pitchFamily="18" charset="2"/>
              </a:rPr>
              <a:t>c</a:t>
            </a:r>
            <a:r>
              <a:rPr lang="en-US" altLang="en-US" sz="2800" dirty="0">
                <a:sym typeface="Symbol" pitchFamily="18" charset="2"/>
              </a:rPr>
              <a:t>(</a:t>
            </a:r>
            <a:r>
              <a:rPr lang="en-US" altLang="en-US" sz="2800" i="1" dirty="0">
                <a:sym typeface="Symbol" pitchFamily="18" charset="2"/>
              </a:rPr>
              <a:t>x</a:t>
            </a:r>
            <a:r>
              <a:rPr lang="en-US" altLang="en-US" sz="2800" dirty="0">
                <a:sym typeface="Symbol" pitchFamily="18" charset="2"/>
              </a:rPr>
              <a:t>)&gt; for an unknown classification function, </a:t>
            </a:r>
            <a:r>
              <a:rPr lang="en-US" altLang="en-US" sz="2800" i="1" dirty="0">
                <a:sym typeface="Symbol" pitchFamily="18" charset="2"/>
              </a:rPr>
              <a:t>c</a:t>
            </a:r>
            <a:r>
              <a:rPr lang="en-US" altLang="en-US" sz="2800" dirty="0">
                <a:sym typeface="Symbol" pitchFamily="18" charset="2"/>
              </a:rPr>
              <a:t>. </a:t>
            </a:r>
          </a:p>
          <a:p>
            <a:endParaRPr lang="en-US" altLang="en-US" sz="2800" dirty="0">
              <a:sym typeface="Symbol" pitchFamily="18" charset="2"/>
            </a:endParaRPr>
          </a:p>
          <a:p>
            <a:r>
              <a:rPr lang="en-US" altLang="en-US" sz="2800" dirty="0">
                <a:sym typeface="Symbol" pitchFamily="18" charset="2"/>
              </a:rPr>
              <a:t>Given a set of training examples, </a:t>
            </a:r>
            <a:r>
              <a:rPr lang="en-US" altLang="en-US" sz="2800" i="1" dirty="0">
                <a:sym typeface="Symbol" pitchFamily="18" charset="2"/>
              </a:rPr>
              <a:t>D</a:t>
            </a:r>
            <a:r>
              <a:rPr lang="en-US" altLang="en-US" sz="2800" dirty="0">
                <a:sym typeface="Symbol" pitchFamily="18" charset="2"/>
              </a:rPr>
              <a:t>.</a:t>
            </a:r>
          </a:p>
          <a:p>
            <a:pPr lvl="1"/>
            <a:r>
              <a:rPr lang="en-US" altLang="en-US" sz="2400" dirty="0">
                <a:sym typeface="Symbol" pitchFamily="18" charset="2"/>
              </a:rPr>
              <a:t>Find a hypothesized classification function, </a:t>
            </a:r>
            <a:r>
              <a:rPr lang="en-US" altLang="en-US" sz="2400" i="1" dirty="0">
                <a:sym typeface="Symbol" pitchFamily="18" charset="2"/>
              </a:rPr>
              <a:t>h</a:t>
            </a:r>
            <a:r>
              <a:rPr lang="en-US" altLang="en-US" sz="2400" dirty="0">
                <a:sym typeface="Symbol" pitchFamily="18" charset="2"/>
              </a:rPr>
              <a:t>(</a:t>
            </a:r>
            <a:r>
              <a:rPr lang="en-US" altLang="en-US" sz="2400" i="1" dirty="0">
                <a:sym typeface="Symbol" pitchFamily="18" charset="2"/>
              </a:rPr>
              <a:t>x</a:t>
            </a:r>
            <a:r>
              <a:rPr lang="en-US" altLang="en-US" sz="2400" dirty="0">
                <a:sym typeface="Symbol" pitchFamily="18" charset="2"/>
              </a:rPr>
              <a:t>), such that: </a:t>
            </a:r>
            <a:r>
              <a:rPr lang="en-US" altLang="en-US" sz="2400" i="1" dirty="0">
                <a:sym typeface="Symbol" pitchFamily="18" charset="2"/>
              </a:rPr>
              <a:t>h</a:t>
            </a:r>
            <a:r>
              <a:rPr lang="en-US" altLang="en-US" sz="2400" dirty="0">
                <a:sym typeface="Symbol" pitchFamily="18" charset="2"/>
              </a:rPr>
              <a:t>(</a:t>
            </a:r>
            <a:r>
              <a:rPr lang="en-US" altLang="en-US" sz="2400" i="1" dirty="0">
                <a:sym typeface="Symbol" pitchFamily="18" charset="2"/>
              </a:rPr>
              <a:t>x</a:t>
            </a:r>
            <a:r>
              <a:rPr lang="en-US" altLang="en-US" sz="2400" dirty="0">
                <a:sym typeface="Symbol" pitchFamily="18" charset="2"/>
              </a:rPr>
              <a:t>) = </a:t>
            </a:r>
            <a:r>
              <a:rPr lang="en-US" altLang="en-US" sz="2400" i="1" dirty="0">
                <a:sym typeface="Symbol" pitchFamily="18" charset="2"/>
              </a:rPr>
              <a:t>c</a:t>
            </a:r>
            <a:r>
              <a:rPr lang="en-US" altLang="en-US" sz="2400" dirty="0">
                <a:sym typeface="Symbol" pitchFamily="18" charset="2"/>
              </a:rPr>
              <a:t>(</a:t>
            </a:r>
            <a:r>
              <a:rPr lang="en-US" altLang="en-US" sz="2400" i="1" dirty="0">
                <a:sym typeface="Symbol" pitchFamily="18" charset="2"/>
              </a:rPr>
              <a:t>x</a:t>
            </a:r>
            <a:r>
              <a:rPr lang="en-US" altLang="en-US" sz="2400" dirty="0">
                <a:sym typeface="Symbol" pitchFamily="18" charset="2"/>
              </a:rPr>
              <a:t>), for all training instances (i.e., for all &lt;</a:t>
            </a:r>
            <a:r>
              <a:rPr lang="en-US" altLang="en-US" sz="2400" i="1" dirty="0">
                <a:sym typeface="Symbol" pitchFamily="18" charset="2"/>
              </a:rPr>
              <a:t>x</a:t>
            </a:r>
            <a:r>
              <a:rPr lang="en-US" altLang="en-US" sz="2400" dirty="0">
                <a:sym typeface="Symbol" pitchFamily="18" charset="2"/>
              </a:rPr>
              <a:t>, </a:t>
            </a:r>
            <a:r>
              <a:rPr lang="en-US" altLang="en-US" sz="2400" i="1" dirty="0">
                <a:sym typeface="Symbol" pitchFamily="18" charset="2"/>
              </a:rPr>
              <a:t>c</a:t>
            </a:r>
            <a:r>
              <a:rPr lang="en-US" altLang="en-US" sz="2400" dirty="0">
                <a:sym typeface="Symbol" pitchFamily="18" charset="2"/>
              </a:rPr>
              <a:t>(</a:t>
            </a:r>
            <a:r>
              <a:rPr lang="en-US" altLang="en-US" sz="2400" i="1" dirty="0">
                <a:sym typeface="Symbol" pitchFamily="18" charset="2"/>
              </a:rPr>
              <a:t>x</a:t>
            </a:r>
            <a:r>
              <a:rPr lang="en-US" altLang="en-US" sz="2400" dirty="0">
                <a:sym typeface="Symbol" pitchFamily="18" charset="2"/>
              </a:rPr>
              <a:t>)&gt; in </a:t>
            </a:r>
            <a:r>
              <a:rPr lang="en-US" altLang="en-US" sz="2400" i="1" dirty="0">
                <a:sym typeface="Symbol" pitchFamily="18" charset="2"/>
              </a:rPr>
              <a:t>D</a:t>
            </a:r>
            <a:r>
              <a:rPr lang="en-US" altLang="en-US" sz="2400" dirty="0">
                <a:sym typeface="Symbol" pitchFamily="18" charset="2"/>
              </a:rPr>
              <a:t>). This is called </a:t>
            </a:r>
            <a:r>
              <a:rPr lang="en-US" altLang="en-US" sz="2400" dirty="0">
                <a:solidFill>
                  <a:srgbClr val="FFC000"/>
                </a:solidFill>
                <a:sym typeface="Symbol" pitchFamily="18" charset="2"/>
              </a:rPr>
              <a:t>consistency</a:t>
            </a:r>
            <a:r>
              <a:rPr lang="en-US" altLang="en-US" sz="2400" dirty="0">
                <a:sym typeface="Symbol" pitchFamily="18" charset="2"/>
              </a:rPr>
              <a:t>.</a:t>
            </a:r>
          </a:p>
        </p:txBody>
      </p:sp>
    </p:spTree>
    <p:extLst>
      <p:ext uri="{BB962C8B-B14F-4D97-AF65-F5344CB8AC3E}">
        <p14:creationId xmlns:p14="http://schemas.microsoft.com/office/powerpoint/2010/main" val="316143050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Rectangle 2"/>
          <p:cNvSpPr>
            <a:spLocks noGrp="1" noChangeArrowheads="1"/>
          </p:cNvSpPr>
          <p:nvPr>
            <p:ph type="title"/>
          </p:nvPr>
        </p:nvSpPr>
        <p:spPr>
          <a:xfrm>
            <a:off x="1308838" y="0"/>
            <a:ext cx="9905998" cy="1478570"/>
          </a:xfrm>
        </p:spPr>
        <p:txBody>
          <a:bodyPr/>
          <a:lstStyle/>
          <a:p>
            <a:pPr algn="ctr"/>
            <a:r>
              <a:rPr lang="en-US" altLang="en-US" sz="3200" dirty="0"/>
              <a:t>Example of Classification Learning</a:t>
            </a:r>
          </a:p>
        </p:txBody>
      </p:sp>
      <p:sp>
        <p:nvSpPr>
          <p:cNvPr id="5125" name="Rectangle 3"/>
          <p:cNvSpPr>
            <a:spLocks noGrp="1" noChangeArrowheads="1"/>
          </p:cNvSpPr>
          <p:nvPr>
            <p:ph type="body" idx="1"/>
          </p:nvPr>
        </p:nvSpPr>
        <p:spPr>
          <a:xfrm>
            <a:off x="1308838" y="1142999"/>
            <a:ext cx="9464670" cy="5316415"/>
          </a:xfrm>
        </p:spPr>
        <p:txBody>
          <a:bodyPr>
            <a:normAutofit fontScale="92500" lnSpcReduction="20000"/>
          </a:bodyPr>
          <a:lstStyle/>
          <a:p>
            <a:r>
              <a:rPr lang="en-US" altLang="en-US" dirty="0"/>
              <a:t>Instance language: &lt;size, color, shape&gt;</a:t>
            </a:r>
          </a:p>
          <a:p>
            <a:pPr lvl="1"/>
            <a:r>
              <a:rPr lang="en-US" altLang="en-US" dirty="0"/>
              <a:t>size </a:t>
            </a:r>
            <a:r>
              <a:rPr lang="en-US" altLang="en-US" dirty="0">
                <a:sym typeface="Symbol" pitchFamily="18" charset="2"/>
              </a:rPr>
              <a:t> {small, medium, large}</a:t>
            </a:r>
          </a:p>
          <a:p>
            <a:pPr lvl="1"/>
            <a:r>
              <a:rPr lang="en-US" altLang="en-US" dirty="0">
                <a:sym typeface="Symbol" pitchFamily="18" charset="2"/>
              </a:rPr>
              <a:t>color  {red, blue, green}</a:t>
            </a:r>
          </a:p>
          <a:p>
            <a:pPr lvl="1"/>
            <a:r>
              <a:rPr lang="en-US" altLang="en-US" dirty="0"/>
              <a:t>shape </a:t>
            </a:r>
            <a:r>
              <a:rPr lang="en-US" altLang="en-US" dirty="0">
                <a:sym typeface="Symbol" pitchFamily="18" charset="2"/>
              </a:rPr>
              <a:t> {square, circle, triangle}</a:t>
            </a:r>
          </a:p>
          <a:p>
            <a:r>
              <a:rPr lang="en-US" altLang="en-US" i="1" dirty="0">
                <a:sym typeface="Symbol" pitchFamily="18" charset="2"/>
              </a:rPr>
              <a:t>C </a:t>
            </a:r>
            <a:r>
              <a:rPr lang="en-US" altLang="en-US" dirty="0">
                <a:sym typeface="Symbol" pitchFamily="18" charset="2"/>
              </a:rPr>
              <a:t>= {positive, negative}</a:t>
            </a:r>
          </a:p>
          <a:p>
            <a:endParaRPr lang="en-US" altLang="en-US" sz="1400" dirty="0">
              <a:sym typeface="Symbol" pitchFamily="18" charset="2"/>
            </a:endParaRPr>
          </a:p>
          <a:p>
            <a:r>
              <a:rPr lang="en-US" altLang="en-US" i="1" dirty="0">
                <a:sym typeface="Symbol" pitchFamily="18" charset="2"/>
              </a:rPr>
              <a:t>D</a:t>
            </a:r>
            <a:r>
              <a:rPr lang="en-US" altLang="en-US" dirty="0">
                <a:sym typeface="Symbol" pitchFamily="18" charset="2"/>
              </a:rPr>
              <a:t>:</a:t>
            </a:r>
          </a:p>
          <a:p>
            <a:endParaRPr lang="en-US" altLang="en-US" dirty="0">
              <a:sym typeface="Symbol" pitchFamily="18" charset="2"/>
            </a:endParaRPr>
          </a:p>
          <a:p>
            <a:endParaRPr lang="en-US" altLang="en-US" dirty="0">
              <a:sym typeface="Symbol" pitchFamily="18" charset="2"/>
            </a:endParaRPr>
          </a:p>
          <a:p>
            <a:endParaRPr lang="en-US" altLang="en-US" dirty="0">
              <a:sym typeface="Symbol" pitchFamily="18" charset="2"/>
            </a:endParaRPr>
          </a:p>
          <a:p>
            <a:endParaRPr lang="en-US" altLang="en-US" sz="3200" dirty="0">
              <a:sym typeface="Symbol" pitchFamily="18" charset="2"/>
            </a:endParaRPr>
          </a:p>
          <a:p>
            <a:r>
              <a:rPr lang="en-US" altLang="en-US" dirty="0">
                <a:sym typeface="Symbol" pitchFamily="18" charset="2"/>
              </a:rPr>
              <a:t>Hypotheses?  circle </a:t>
            </a:r>
            <a:r>
              <a:rPr lang="en-US" altLang="en-US" dirty="0">
                <a:sym typeface="Wingdings" pitchFamily="2" charset="2"/>
              </a:rPr>
              <a:t> positive?     red  positive?</a:t>
            </a:r>
            <a:endParaRPr lang="en-US" altLang="en-US" dirty="0">
              <a:sym typeface="Symbol" pitchFamily="18" charset="2"/>
            </a:endParaRPr>
          </a:p>
        </p:txBody>
      </p:sp>
      <p:graphicFrame>
        <p:nvGraphicFramePr>
          <p:cNvPr id="558126" name="Group 46"/>
          <p:cNvGraphicFramePr>
            <a:graphicFrameLocks noGrp="1"/>
          </p:cNvGraphicFramePr>
          <p:nvPr>
            <p:extLst>
              <p:ext uri="{D42A27DB-BD31-4B8C-83A1-F6EECF244321}">
                <p14:modId xmlns:p14="http://schemas.microsoft.com/office/powerpoint/2010/main" val="751772686"/>
              </p:ext>
            </p:extLst>
          </p:nvPr>
        </p:nvGraphicFramePr>
        <p:xfrm>
          <a:off x="2204708" y="3587261"/>
          <a:ext cx="5218113" cy="1983489"/>
        </p:xfrm>
        <a:graphic>
          <a:graphicData uri="http://schemas.openxmlformats.org/drawingml/2006/table">
            <a:tbl>
              <a:tblPr/>
              <a:tblGrid>
                <a:gridCol w="1103313">
                  <a:extLst>
                    <a:ext uri="{9D8B030D-6E8A-4147-A177-3AD203B41FA5}">
                      <a16:colId xmlns:a16="http://schemas.microsoft.com/office/drawing/2014/main" val="20000"/>
                    </a:ext>
                  </a:extLst>
                </a:gridCol>
                <a:gridCol w="914400">
                  <a:extLst>
                    <a:ext uri="{9D8B030D-6E8A-4147-A177-3AD203B41FA5}">
                      <a16:colId xmlns:a16="http://schemas.microsoft.com/office/drawing/2014/main" val="20001"/>
                    </a:ext>
                  </a:extLst>
                </a:gridCol>
                <a:gridCol w="990600">
                  <a:extLst>
                    <a:ext uri="{9D8B030D-6E8A-4147-A177-3AD203B41FA5}">
                      <a16:colId xmlns:a16="http://schemas.microsoft.com/office/drawing/2014/main" val="20002"/>
                    </a:ext>
                  </a:extLst>
                </a:gridCol>
                <a:gridCol w="990600">
                  <a:extLst>
                    <a:ext uri="{9D8B030D-6E8A-4147-A177-3AD203B41FA5}">
                      <a16:colId xmlns:a16="http://schemas.microsoft.com/office/drawing/2014/main" val="20003"/>
                    </a:ext>
                  </a:extLst>
                </a:gridCol>
                <a:gridCol w="1219200">
                  <a:extLst>
                    <a:ext uri="{9D8B030D-6E8A-4147-A177-3AD203B41FA5}">
                      <a16:colId xmlns:a16="http://schemas.microsoft.com/office/drawing/2014/main" val="20004"/>
                    </a:ext>
                  </a:extLst>
                </a:gridCol>
              </a:tblGrid>
              <a:tr h="462664">
                <a:tc>
                  <a:txBody>
                    <a:bodyPr/>
                    <a:lstStyle>
                      <a:lvl1pPr algn="l">
                        <a:spcBef>
                          <a:spcPct val="20000"/>
                        </a:spcBef>
                        <a:buClr>
                          <a:schemeClr val="accent2"/>
                        </a:buClr>
                        <a:buFont typeface="Marlett" pitchFamily="2" charset="2"/>
                        <a:defRPr sz="2000" b="1">
                          <a:solidFill>
                            <a:schemeClr val="tx1"/>
                          </a:solidFill>
                          <a:latin typeface="Times New Roman" pitchFamily="18" charset="0"/>
                        </a:defRPr>
                      </a:lvl1pPr>
                      <a:lvl2pPr algn="l">
                        <a:spcBef>
                          <a:spcPct val="20000"/>
                        </a:spcBef>
                        <a:buClr>
                          <a:srgbClr val="FF3300"/>
                        </a:buClr>
                        <a:buFont typeface="Marlett" pitchFamily="2" charset="2"/>
                        <a:defRPr>
                          <a:solidFill>
                            <a:schemeClr val="tx1"/>
                          </a:solidFill>
                          <a:latin typeface="Times New Roman" pitchFamily="18" charset="0"/>
                        </a:defRPr>
                      </a:lvl2pPr>
                      <a:lvl3pPr algn="l">
                        <a:spcBef>
                          <a:spcPct val="20000"/>
                        </a:spcBef>
                        <a:buClr>
                          <a:schemeClr val="accent1"/>
                        </a:buClr>
                        <a:buFont typeface="Marlett" pitchFamily="2" charset="2"/>
                        <a:defRPr sz="1600">
                          <a:solidFill>
                            <a:schemeClr val="tx1"/>
                          </a:solidFill>
                          <a:latin typeface="Times New Roman" pitchFamily="18" charset="0"/>
                        </a:defRPr>
                      </a:lvl3pPr>
                      <a:lvl4pPr algn="l">
                        <a:spcBef>
                          <a:spcPct val="20000"/>
                        </a:spcBef>
                        <a:buClr>
                          <a:srgbClr val="FF9900"/>
                        </a:buClr>
                        <a:buFont typeface="Marlett" pitchFamily="2" charset="2"/>
                        <a:defRPr sz="1400">
                          <a:solidFill>
                            <a:schemeClr val="tx1"/>
                          </a:solidFill>
                          <a:latin typeface="Times New Roman" pitchFamily="18" charset="0"/>
                        </a:defRPr>
                      </a:lvl4pPr>
                      <a:lvl5pPr algn="l">
                        <a:spcBef>
                          <a:spcPct val="20000"/>
                        </a:spcBef>
                        <a:buClr>
                          <a:schemeClr val="accent2"/>
                        </a:buClr>
                        <a:defRPr sz="1400">
                          <a:solidFill>
                            <a:schemeClr val="tx1"/>
                          </a:solidFill>
                          <a:latin typeface="Times New Roman" pitchFamily="18" charset="0"/>
                        </a:defRPr>
                      </a:lvl5pPr>
                      <a:lvl6pPr eaLnBrk="0" fontAlgn="base" hangingPunct="0">
                        <a:spcBef>
                          <a:spcPct val="20000"/>
                        </a:spcBef>
                        <a:spcAft>
                          <a:spcPct val="0"/>
                        </a:spcAft>
                        <a:buClr>
                          <a:schemeClr val="accent2"/>
                        </a:buClr>
                        <a:defRPr sz="1400">
                          <a:solidFill>
                            <a:schemeClr val="tx1"/>
                          </a:solidFill>
                          <a:latin typeface="Times New Roman" pitchFamily="18" charset="0"/>
                        </a:defRPr>
                      </a:lvl6pPr>
                      <a:lvl7pPr eaLnBrk="0" fontAlgn="base" hangingPunct="0">
                        <a:spcBef>
                          <a:spcPct val="20000"/>
                        </a:spcBef>
                        <a:spcAft>
                          <a:spcPct val="0"/>
                        </a:spcAft>
                        <a:buClr>
                          <a:schemeClr val="accent2"/>
                        </a:buClr>
                        <a:defRPr sz="1400">
                          <a:solidFill>
                            <a:schemeClr val="tx1"/>
                          </a:solidFill>
                          <a:latin typeface="Times New Roman" pitchFamily="18" charset="0"/>
                        </a:defRPr>
                      </a:lvl7pPr>
                      <a:lvl8pPr eaLnBrk="0" fontAlgn="base" hangingPunct="0">
                        <a:spcBef>
                          <a:spcPct val="20000"/>
                        </a:spcBef>
                        <a:spcAft>
                          <a:spcPct val="0"/>
                        </a:spcAft>
                        <a:buClr>
                          <a:schemeClr val="accent2"/>
                        </a:buClr>
                        <a:defRPr sz="1400">
                          <a:solidFill>
                            <a:schemeClr val="tx1"/>
                          </a:solidFill>
                          <a:latin typeface="Times New Roman" pitchFamily="18" charset="0"/>
                        </a:defRPr>
                      </a:lvl8pPr>
                      <a:lvl9pPr eaLnBrk="0" fontAlgn="base" hangingPunct="0">
                        <a:spcBef>
                          <a:spcPct val="20000"/>
                        </a:spcBef>
                        <a:spcAft>
                          <a:spcPct val="0"/>
                        </a:spcAft>
                        <a:buClr>
                          <a:schemeClr val="accent2"/>
                        </a:buClr>
                        <a:defRPr sz="1400">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altLang="en-US" sz="1600" b="1" i="0" u="none" strike="noStrike" cap="none" normalizeH="0" baseline="0" dirty="0">
                          <a:ln>
                            <a:noFill/>
                          </a:ln>
                          <a:solidFill>
                            <a:srgbClr val="FFC000"/>
                          </a:solidFill>
                          <a:effectLst/>
                          <a:latin typeface="Times New Roman" pitchFamily="18" charset="0"/>
                        </a:rPr>
                        <a:t>Example</a:t>
                      </a: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accent2"/>
                        </a:buClr>
                        <a:buFont typeface="Marlett" pitchFamily="2" charset="2"/>
                        <a:defRPr sz="2000" b="1">
                          <a:solidFill>
                            <a:schemeClr val="tx1"/>
                          </a:solidFill>
                          <a:latin typeface="Times New Roman" pitchFamily="18" charset="0"/>
                        </a:defRPr>
                      </a:lvl1pPr>
                      <a:lvl2pPr algn="l">
                        <a:spcBef>
                          <a:spcPct val="20000"/>
                        </a:spcBef>
                        <a:buClr>
                          <a:srgbClr val="FF3300"/>
                        </a:buClr>
                        <a:buFont typeface="Marlett" pitchFamily="2" charset="2"/>
                        <a:defRPr>
                          <a:solidFill>
                            <a:schemeClr val="tx1"/>
                          </a:solidFill>
                          <a:latin typeface="Times New Roman" pitchFamily="18" charset="0"/>
                        </a:defRPr>
                      </a:lvl2pPr>
                      <a:lvl3pPr algn="l">
                        <a:spcBef>
                          <a:spcPct val="20000"/>
                        </a:spcBef>
                        <a:buClr>
                          <a:schemeClr val="accent1"/>
                        </a:buClr>
                        <a:buFont typeface="Marlett" pitchFamily="2" charset="2"/>
                        <a:defRPr sz="1600">
                          <a:solidFill>
                            <a:schemeClr val="tx1"/>
                          </a:solidFill>
                          <a:latin typeface="Times New Roman" pitchFamily="18" charset="0"/>
                        </a:defRPr>
                      </a:lvl3pPr>
                      <a:lvl4pPr algn="l">
                        <a:spcBef>
                          <a:spcPct val="20000"/>
                        </a:spcBef>
                        <a:buClr>
                          <a:srgbClr val="FF9900"/>
                        </a:buClr>
                        <a:buFont typeface="Marlett" pitchFamily="2" charset="2"/>
                        <a:defRPr sz="1400">
                          <a:solidFill>
                            <a:schemeClr val="tx1"/>
                          </a:solidFill>
                          <a:latin typeface="Times New Roman" pitchFamily="18" charset="0"/>
                        </a:defRPr>
                      </a:lvl4pPr>
                      <a:lvl5pPr algn="l">
                        <a:spcBef>
                          <a:spcPct val="20000"/>
                        </a:spcBef>
                        <a:buClr>
                          <a:schemeClr val="accent2"/>
                        </a:buClr>
                        <a:defRPr sz="1400">
                          <a:solidFill>
                            <a:schemeClr val="tx1"/>
                          </a:solidFill>
                          <a:latin typeface="Times New Roman" pitchFamily="18" charset="0"/>
                        </a:defRPr>
                      </a:lvl5pPr>
                      <a:lvl6pPr eaLnBrk="0" fontAlgn="base" hangingPunct="0">
                        <a:spcBef>
                          <a:spcPct val="20000"/>
                        </a:spcBef>
                        <a:spcAft>
                          <a:spcPct val="0"/>
                        </a:spcAft>
                        <a:buClr>
                          <a:schemeClr val="accent2"/>
                        </a:buClr>
                        <a:defRPr sz="1400">
                          <a:solidFill>
                            <a:schemeClr val="tx1"/>
                          </a:solidFill>
                          <a:latin typeface="Times New Roman" pitchFamily="18" charset="0"/>
                        </a:defRPr>
                      </a:lvl6pPr>
                      <a:lvl7pPr eaLnBrk="0" fontAlgn="base" hangingPunct="0">
                        <a:spcBef>
                          <a:spcPct val="20000"/>
                        </a:spcBef>
                        <a:spcAft>
                          <a:spcPct val="0"/>
                        </a:spcAft>
                        <a:buClr>
                          <a:schemeClr val="accent2"/>
                        </a:buClr>
                        <a:defRPr sz="1400">
                          <a:solidFill>
                            <a:schemeClr val="tx1"/>
                          </a:solidFill>
                          <a:latin typeface="Times New Roman" pitchFamily="18" charset="0"/>
                        </a:defRPr>
                      </a:lvl7pPr>
                      <a:lvl8pPr eaLnBrk="0" fontAlgn="base" hangingPunct="0">
                        <a:spcBef>
                          <a:spcPct val="20000"/>
                        </a:spcBef>
                        <a:spcAft>
                          <a:spcPct val="0"/>
                        </a:spcAft>
                        <a:buClr>
                          <a:schemeClr val="accent2"/>
                        </a:buClr>
                        <a:defRPr sz="1400">
                          <a:solidFill>
                            <a:schemeClr val="tx1"/>
                          </a:solidFill>
                          <a:latin typeface="Times New Roman" pitchFamily="18" charset="0"/>
                        </a:defRPr>
                      </a:lvl8pPr>
                      <a:lvl9pPr eaLnBrk="0" fontAlgn="base" hangingPunct="0">
                        <a:spcBef>
                          <a:spcPct val="20000"/>
                        </a:spcBef>
                        <a:spcAft>
                          <a:spcPct val="0"/>
                        </a:spcAft>
                        <a:buClr>
                          <a:schemeClr val="accent2"/>
                        </a:buClr>
                        <a:defRPr sz="1400">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altLang="en-US" sz="1600" b="1" i="0" u="none" strike="noStrike" cap="none" normalizeH="0" baseline="0" dirty="0">
                          <a:ln>
                            <a:noFill/>
                          </a:ln>
                          <a:solidFill>
                            <a:srgbClr val="FFC000"/>
                          </a:solidFill>
                          <a:effectLst/>
                          <a:latin typeface="Times New Roman" pitchFamily="18" charset="0"/>
                        </a:rPr>
                        <a:t>Size</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accent2"/>
                        </a:buClr>
                        <a:buFont typeface="Marlett" pitchFamily="2" charset="2"/>
                        <a:defRPr sz="2000" b="1">
                          <a:solidFill>
                            <a:schemeClr val="tx1"/>
                          </a:solidFill>
                          <a:latin typeface="Times New Roman" pitchFamily="18" charset="0"/>
                        </a:defRPr>
                      </a:lvl1pPr>
                      <a:lvl2pPr algn="l">
                        <a:spcBef>
                          <a:spcPct val="20000"/>
                        </a:spcBef>
                        <a:buClr>
                          <a:srgbClr val="FF3300"/>
                        </a:buClr>
                        <a:buFont typeface="Marlett" pitchFamily="2" charset="2"/>
                        <a:defRPr>
                          <a:solidFill>
                            <a:schemeClr val="tx1"/>
                          </a:solidFill>
                          <a:latin typeface="Times New Roman" pitchFamily="18" charset="0"/>
                        </a:defRPr>
                      </a:lvl2pPr>
                      <a:lvl3pPr algn="l">
                        <a:spcBef>
                          <a:spcPct val="20000"/>
                        </a:spcBef>
                        <a:buClr>
                          <a:schemeClr val="accent1"/>
                        </a:buClr>
                        <a:buFont typeface="Marlett" pitchFamily="2" charset="2"/>
                        <a:defRPr sz="1600">
                          <a:solidFill>
                            <a:schemeClr val="tx1"/>
                          </a:solidFill>
                          <a:latin typeface="Times New Roman" pitchFamily="18" charset="0"/>
                        </a:defRPr>
                      </a:lvl3pPr>
                      <a:lvl4pPr algn="l">
                        <a:spcBef>
                          <a:spcPct val="20000"/>
                        </a:spcBef>
                        <a:buClr>
                          <a:srgbClr val="FF9900"/>
                        </a:buClr>
                        <a:buFont typeface="Marlett" pitchFamily="2" charset="2"/>
                        <a:defRPr sz="1400">
                          <a:solidFill>
                            <a:schemeClr val="tx1"/>
                          </a:solidFill>
                          <a:latin typeface="Times New Roman" pitchFamily="18" charset="0"/>
                        </a:defRPr>
                      </a:lvl4pPr>
                      <a:lvl5pPr algn="l">
                        <a:spcBef>
                          <a:spcPct val="20000"/>
                        </a:spcBef>
                        <a:buClr>
                          <a:schemeClr val="accent2"/>
                        </a:buClr>
                        <a:defRPr sz="1400">
                          <a:solidFill>
                            <a:schemeClr val="tx1"/>
                          </a:solidFill>
                          <a:latin typeface="Times New Roman" pitchFamily="18" charset="0"/>
                        </a:defRPr>
                      </a:lvl5pPr>
                      <a:lvl6pPr eaLnBrk="0" fontAlgn="base" hangingPunct="0">
                        <a:spcBef>
                          <a:spcPct val="20000"/>
                        </a:spcBef>
                        <a:spcAft>
                          <a:spcPct val="0"/>
                        </a:spcAft>
                        <a:buClr>
                          <a:schemeClr val="accent2"/>
                        </a:buClr>
                        <a:defRPr sz="1400">
                          <a:solidFill>
                            <a:schemeClr val="tx1"/>
                          </a:solidFill>
                          <a:latin typeface="Times New Roman" pitchFamily="18" charset="0"/>
                        </a:defRPr>
                      </a:lvl6pPr>
                      <a:lvl7pPr eaLnBrk="0" fontAlgn="base" hangingPunct="0">
                        <a:spcBef>
                          <a:spcPct val="20000"/>
                        </a:spcBef>
                        <a:spcAft>
                          <a:spcPct val="0"/>
                        </a:spcAft>
                        <a:buClr>
                          <a:schemeClr val="accent2"/>
                        </a:buClr>
                        <a:defRPr sz="1400">
                          <a:solidFill>
                            <a:schemeClr val="tx1"/>
                          </a:solidFill>
                          <a:latin typeface="Times New Roman" pitchFamily="18" charset="0"/>
                        </a:defRPr>
                      </a:lvl7pPr>
                      <a:lvl8pPr eaLnBrk="0" fontAlgn="base" hangingPunct="0">
                        <a:spcBef>
                          <a:spcPct val="20000"/>
                        </a:spcBef>
                        <a:spcAft>
                          <a:spcPct val="0"/>
                        </a:spcAft>
                        <a:buClr>
                          <a:schemeClr val="accent2"/>
                        </a:buClr>
                        <a:defRPr sz="1400">
                          <a:solidFill>
                            <a:schemeClr val="tx1"/>
                          </a:solidFill>
                          <a:latin typeface="Times New Roman" pitchFamily="18" charset="0"/>
                        </a:defRPr>
                      </a:lvl8pPr>
                      <a:lvl9pPr eaLnBrk="0" fontAlgn="base" hangingPunct="0">
                        <a:spcBef>
                          <a:spcPct val="20000"/>
                        </a:spcBef>
                        <a:spcAft>
                          <a:spcPct val="0"/>
                        </a:spcAft>
                        <a:buClr>
                          <a:schemeClr val="accent2"/>
                        </a:buClr>
                        <a:defRPr sz="1400">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altLang="en-US" sz="1600" b="1" i="0" u="none" strike="noStrike" cap="none" normalizeH="0" baseline="0" dirty="0">
                          <a:ln>
                            <a:noFill/>
                          </a:ln>
                          <a:solidFill>
                            <a:srgbClr val="FFC000"/>
                          </a:solidFill>
                          <a:effectLst/>
                          <a:latin typeface="Times New Roman" pitchFamily="18" charset="0"/>
                        </a:rPr>
                        <a:t>Color</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accent2"/>
                        </a:buClr>
                        <a:buFont typeface="Marlett" pitchFamily="2" charset="2"/>
                        <a:defRPr sz="2000" b="1">
                          <a:solidFill>
                            <a:schemeClr val="tx1"/>
                          </a:solidFill>
                          <a:latin typeface="Times New Roman" pitchFamily="18" charset="0"/>
                        </a:defRPr>
                      </a:lvl1pPr>
                      <a:lvl2pPr algn="l">
                        <a:spcBef>
                          <a:spcPct val="20000"/>
                        </a:spcBef>
                        <a:buClr>
                          <a:srgbClr val="FF3300"/>
                        </a:buClr>
                        <a:buFont typeface="Marlett" pitchFamily="2" charset="2"/>
                        <a:defRPr>
                          <a:solidFill>
                            <a:schemeClr val="tx1"/>
                          </a:solidFill>
                          <a:latin typeface="Times New Roman" pitchFamily="18" charset="0"/>
                        </a:defRPr>
                      </a:lvl2pPr>
                      <a:lvl3pPr algn="l">
                        <a:spcBef>
                          <a:spcPct val="20000"/>
                        </a:spcBef>
                        <a:buClr>
                          <a:schemeClr val="accent1"/>
                        </a:buClr>
                        <a:buFont typeface="Marlett" pitchFamily="2" charset="2"/>
                        <a:defRPr sz="1600">
                          <a:solidFill>
                            <a:schemeClr val="tx1"/>
                          </a:solidFill>
                          <a:latin typeface="Times New Roman" pitchFamily="18" charset="0"/>
                        </a:defRPr>
                      </a:lvl3pPr>
                      <a:lvl4pPr algn="l">
                        <a:spcBef>
                          <a:spcPct val="20000"/>
                        </a:spcBef>
                        <a:buClr>
                          <a:srgbClr val="FF9900"/>
                        </a:buClr>
                        <a:buFont typeface="Marlett" pitchFamily="2" charset="2"/>
                        <a:defRPr sz="1400">
                          <a:solidFill>
                            <a:schemeClr val="tx1"/>
                          </a:solidFill>
                          <a:latin typeface="Times New Roman" pitchFamily="18" charset="0"/>
                        </a:defRPr>
                      </a:lvl4pPr>
                      <a:lvl5pPr algn="l">
                        <a:spcBef>
                          <a:spcPct val="20000"/>
                        </a:spcBef>
                        <a:buClr>
                          <a:schemeClr val="accent2"/>
                        </a:buClr>
                        <a:defRPr sz="1400">
                          <a:solidFill>
                            <a:schemeClr val="tx1"/>
                          </a:solidFill>
                          <a:latin typeface="Times New Roman" pitchFamily="18" charset="0"/>
                        </a:defRPr>
                      </a:lvl5pPr>
                      <a:lvl6pPr eaLnBrk="0" fontAlgn="base" hangingPunct="0">
                        <a:spcBef>
                          <a:spcPct val="20000"/>
                        </a:spcBef>
                        <a:spcAft>
                          <a:spcPct val="0"/>
                        </a:spcAft>
                        <a:buClr>
                          <a:schemeClr val="accent2"/>
                        </a:buClr>
                        <a:defRPr sz="1400">
                          <a:solidFill>
                            <a:schemeClr val="tx1"/>
                          </a:solidFill>
                          <a:latin typeface="Times New Roman" pitchFamily="18" charset="0"/>
                        </a:defRPr>
                      </a:lvl6pPr>
                      <a:lvl7pPr eaLnBrk="0" fontAlgn="base" hangingPunct="0">
                        <a:spcBef>
                          <a:spcPct val="20000"/>
                        </a:spcBef>
                        <a:spcAft>
                          <a:spcPct val="0"/>
                        </a:spcAft>
                        <a:buClr>
                          <a:schemeClr val="accent2"/>
                        </a:buClr>
                        <a:defRPr sz="1400">
                          <a:solidFill>
                            <a:schemeClr val="tx1"/>
                          </a:solidFill>
                          <a:latin typeface="Times New Roman" pitchFamily="18" charset="0"/>
                        </a:defRPr>
                      </a:lvl7pPr>
                      <a:lvl8pPr eaLnBrk="0" fontAlgn="base" hangingPunct="0">
                        <a:spcBef>
                          <a:spcPct val="20000"/>
                        </a:spcBef>
                        <a:spcAft>
                          <a:spcPct val="0"/>
                        </a:spcAft>
                        <a:buClr>
                          <a:schemeClr val="accent2"/>
                        </a:buClr>
                        <a:defRPr sz="1400">
                          <a:solidFill>
                            <a:schemeClr val="tx1"/>
                          </a:solidFill>
                          <a:latin typeface="Times New Roman" pitchFamily="18" charset="0"/>
                        </a:defRPr>
                      </a:lvl8pPr>
                      <a:lvl9pPr eaLnBrk="0" fontAlgn="base" hangingPunct="0">
                        <a:spcBef>
                          <a:spcPct val="20000"/>
                        </a:spcBef>
                        <a:spcAft>
                          <a:spcPct val="0"/>
                        </a:spcAft>
                        <a:buClr>
                          <a:schemeClr val="accent2"/>
                        </a:buClr>
                        <a:defRPr sz="1400">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altLang="en-US" sz="1600" b="1" i="0" u="none" strike="noStrike" cap="none" normalizeH="0" baseline="0" dirty="0">
                          <a:ln>
                            <a:noFill/>
                          </a:ln>
                          <a:solidFill>
                            <a:srgbClr val="FFC000"/>
                          </a:solidFill>
                          <a:effectLst/>
                          <a:latin typeface="Times New Roman" pitchFamily="18" charset="0"/>
                        </a:rPr>
                        <a:t>Shape</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accent2"/>
                        </a:buClr>
                        <a:buFont typeface="Marlett" pitchFamily="2" charset="2"/>
                        <a:defRPr sz="2000" b="1">
                          <a:solidFill>
                            <a:schemeClr val="tx1"/>
                          </a:solidFill>
                          <a:latin typeface="Times New Roman" pitchFamily="18" charset="0"/>
                        </a:defRPr>
                      </a:lvl1pPr>
                      <a:lvl2pPr algn="l">
                        <a:spcBef>
                          <a:spcPct val="20000"/>
                        </a:spcBef>
                        <a:buClr>
                          <a:srgbClr val="FF3300"/>
                        </a:buClr>
                        <a:buFont typeface="Marlett" pitchFamily="2" charset="2"/>
                        <a:defRPr>
                          <a:solidFill>
                            <a:schemeClr val="tx1"/>
                          </a:solidFill>
                          <a:latin typeface="Times New Roman" pitchFamily="18" charset="0"/>
                        </a:defRPr>
                      </a:lvl2pPr>
                      <a:lvl3pPr algn="l">
                        <a:spcBef>
                          <a:spcPct val="20000"/>
                        </a:spcBef>
                        <a:buClr>
                          <a:schemeClr val="accent1"/>
                        </a:buClr>
                        <a:buFont typeface="Marlett" pitchFamily="2" charset="2"/>
                        <a:defRPr sz="1600">
                          <a:solidFill>
                            <a:schemeClr val="tx1"/>
                          </a:solidFill>
                          <a:latin typeface="Times New Roman" pitchFamily="18" charset="0"/>
                        </a:defRPr>
                      </a:lvl3pPr>
                      <a:lvl4pPr algn="l">
                        <a:spcBef>
                          <a:spcPct val="20000"/>
                        </a:spcBef>
                        <a:buClr>
                          <a:srgbClr val="FF9900"/>
                        </a:buClr>
                        <a:buFont typeface="Marlett" pitchFamily="2" charset="2"/>
                        <a:defRPr sz="1400">
                          <a:solidFill>
                            <a:schemeClr val="tx1"/>
                          </a:solidFill>
                          <a:latin typeface="Times New Roman" pitchFamily="18" charset="0"/>
                        </a:defRPr>
                      </a:lvl4pPr>
                      <a:lvl5pPr algn="l">
                        <a:spcBef>
                          <a:spcPct val="20000"/>
                        </a:spcBef>
                        <a:buClr>
                          <a:schemeClr val="accent2"/>
                        </a:buClr>
                        <a:defRPr sz="1400">
                          <a:solidFill>
                            <a:schemeClr val="tx1"/>
                          </a:solidFill>
                          <a:latin typeface="Times New Roman" pitchFamily="18" charset="0"/>
                        </a:defRPr>
                      </a:lvl5pPr>
                      <a:lvl6pPr eaLnBrk="0" fontAlgn="base" hangingPunct="0">
                        <a:spcBef>
                          <a:spcPct val="20000"/>
                        </a:spcBef>
                        <a:spcAft>
                          <a:spcPct val="0"/>
                        </a:spcAft>
                        <a:buClr>
                          <a:schemeClr val="accent2"/>
                        </a:buClr>
                        <a:defRPr sz="1400">
                          <a:solidFill>
                            <a:schemeClr val="tx1"/>
                          </a:solidFill>
                          <a:latin typeface="Times New Roman" pitchFamily="18" charset="0"/>
                        </a:defRPr>
                      </a:lvl6pPr>
                      <a:lvl7pPr eaLnBrk="0" fontAlgn="base" hangingPunct="0">
                        <a:spcBef>
                          <a:spcPct val="20000"/>
                        </a:spcBef>
                        <a:spcAft>
                          <a:spcPct val="0"/>
                        </a:spcAft>
                        <a:buClr>
                          <a:schemeClr val="accent2"/>
                        </a:buClr>
                        <a:defRPr sz="1400">
                          <a:solidFill>
                            <a:schemeClr val="tx1"/>
                          </a:solidFill>
                          <a:latin typeface="Times New Roman" pitchFamily="18" charset="0"/>
                        </a:defRPr>
                      </a:lvl7pPr>
                      <a:lvl8pPr eaLnBrk="0" fontAlgn="base" hangingPunct="0">
                        <a:spcBef>
                          <a:spcPct val="20000"/>
                        </a:spcBef>
                        <a:spcAft>
                          <a:spcPct val="0"/>
                        </a:spcAft>
                        <a:buClr>
                          <a:schemeClr val="accent2"/>
                        </a:buClr>
                        <a:defRPr sz="1400">
                          <a:solidFill>
                            <a:schemeClr val="tx1"/>
                          </a:solidFill>
                          <a:latin typeface="Times New Roman" pitchFamily="18" charset="0"/>
                        </a:defRPr>
                      </a:lvl8pPr>
                      <a:lvl9pPr eaLnBrk="0" fontAlgn="base" hangingPunct="0">
                        <a:spcBef>
                          <a:spcPct val="20000"/>
                        </a:spcBef>
                        <a:spcAft>
                          <a:spcPct val="0"/>
                        </a:spcAft>
                        <a:buClr>
                          <a:schemeClr val="accent2"/>
                        </a:buClr>
                        <a:defRPr sz="1400">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altLang="en-US" sz="1600" b="1" i="0" u="none" strike="noStrike" cap="none" normalizeH="0" baseline="0" dirty="0">
                          <a:ln>
                            <a:noFill/>
                          </a:ln>
                          <a:solidFill>
                            <a:srgbClr val="FFC000"/>
                          </a:solidFill>
                          <a:effectLst/>
                          <a:latin typeface="Times New Roman" pitchFamily="18" charset="0"/>
                        </a:rPr>
                        <a:t>Category</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81000">
                <a:tc>
                  <a:txBody>
                    <a:bodyPr/>
                    <a:lstStyle>
                      <a:lvl1pPr algn="l">
                        <a:spcBef>
                          <a:spcPct val="20000"/>
                        </a:spcBef>
                        <a:buClr>
                          <a:schemeClr val="accent2"/>
                        </a:buClr>
                        <a:buFont typeface="Marlett" pitchFamily="2" charset="2"/>
                        <a:defRPr sz="2000" b="1">
                          <a:solidFill>
                            <a:schemeClr val="tx1"/>
                          </a:solidFill>
                          <a:latin typeface="Times New Roman" pitchFamily="18" charset="0"/>
                        </a:defRPr>
                      </a:lvl1pPr>
                      <a:lvl2pPr algn="l">
                        <a:spcBef>
                          <a:spcPct val="20000"/>
                        </a:spcBef>
                        <a:buClr>
                          <a:srgbClr val="FF3300"/>
                        </a:buClr>
                        <a:buFont typeface="Marlett" pitchFamily="2" charset="2"/>
                        <a:defRPr>
                          <a:solidFill>
                            <a:schemeClr val="tx1"/>
                          </a:solidFill>
                          <a:latin typeface="Times New Roman" pitchFamily="18" charset="0"/>
                        </a:defRPr>
                      </a:lvl2pPr>
                      <a:lvl3pPr algn="l">
                        <a:spcBef>
                          <a:spcPct val="20000"/>
                        </a:spcBef>
                        <a:buClr>
                          <a:schemeClr val="accent1"/>
                        </a:buClr>
                        <a:buFont typeface="Marlett" pitchFamily="2" charset="2"/>
                        <a:defRPr sz="1600">
                          <a:solidFill>
                            <a:schemeClr val="tx1"/>
                          </a:solidFill>
                          <a:latin typeface="Times New Roman" pitchFamily="18" charset="0"/>
                        </a:defRPr>
                      </a:lvl3pPr>
                      <a:lvl4pPr algn="l">
                        <a:spcBef>
                          <a:spcPct val="20000"/>
                        </a:spcBef>
                        <a:buClr>
                          <a:srgbClr val="FF9900"/>
                        </a:buClr>
                        <a:buFont typeface="Marlett" pitchFamily="2" charset="2"/>
                        <a:defRPr sz="1400">
                          <a:solidFill>
                            <a:schemeClr val="tx1"/>
                          </a:solidFill>
                          <a:latin typeface="Times New Roman" pitchFamily="18" charset="0"/>
                        </a:defRPr>
                      </a:lvl4pPr>
                      <a:lvl5pPr algn="l">
                        <a:spcBef>
                          <a:spcPct val="20000"/>
                        </a:spcBef>
                        <a:buClr>
                          <a:schemeClr val="accent2"/>
                        </a:buClr>
                        <a:defRPr sz="1400">
                          <a:solidFill>
                            <a:schemeClr val="tx1"/>
                          </a:solidFill>
                          <a:latin typeface="Times New Roman" pitchFamily="18" charset="0"/>
                        </a:defRPr>
                      </a:lvl5pPr>
                      <a:lvl6pPr eaLnBrk="0" fontAlgn="base" hangingPunct="0">
                        <a:spcBef>
                          <a:spcPct val="20000"/>
                        </a:spcBef>
                        <a:spcAft>
                          <a:spcPct val="0"/>
                        </a:spcAft>
                        <a:buClr>
                          <a:schemeClr val="accent2"/>
                        </a:buClr>
                        <a:defRPr sz="1400">
                          <a:solidFill>
                            <a:schemeClr val="tx1"/>
                          </a:solidFill>
                          <a:latin typeface="Times New Roman" pitchFamily="18" charset="0"/>
                        </a:defRPr>
                      </a:lvl6pPr>
                      <a:lvl7pPr eaLnBrk="0" fontAlgn="base" hangingPunct="0">
                        <a:spcBef>
                          <a:spcPct val="20000"/>
                        </a:spcBef>
                        <a:spcAft>
                          <a:spcPct val="0"/>
                        </a:spcAft>
                        <a:buClr>
                          <a:schemeClr val="accent2"/>
                        </a:buClr>
                        <a:defRPr sz="1400">
                          <a:solidFill>
                            <a:schemeClr val="tx1"/>
                          </a:solidFill>
                          <a:latin typeface="Times New Roman" pitchFamily="18" charset="0"/>
                        </a:defRPr>
                      </a:lvl7pPr>
                      <a:lvl8pPr eaLnBrk="0" fontAlgn="base" hangingPunct="0">
                        <a:spcBef>
                          <a:spcPct val="20000"/>
                        </a:spcBef>
                        <a:spcAft>
                          <a:spcPct val="0"/>
                        </a:spcAft>
                        <a:buClr>
                          <a:schemeClr val="accent2"/>
                        </a:buClr>
                        <a:defRPr sz="1400">
                          <a:solidFill>
                            <a:schemeClr val="tx1"/>
                          </a:solidFill>
                          <a:latin typeface="Times New Roman" pitchFamily="18" charset="0"/>
                        </a:defRPr>
                      </a:lvl8pPr>
                      <a:lvl9pPr eaLnBrk="0" fontAlgn="base" hangingPunct="0">
                        <a:spcBef>
                          <a:spcPct val="20000"/>
                        </a:spcBef>
                        <a:spcAft>
                          <a:spcPct val="0"/>
                        </a:spcAft>
                        <a:buClr>
                          <a:schemeClr val="accent2"/>
                        </a:buClr>
                        <a:defRPr sz="1400">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altLang="en-US" sz="1600" b="1" i="0" u="none" strike="noStrike" cap="none" normalizeH="0" baseline="0">
                          <a:ln>
                            <a:noFill/>
                          </a:ln>
                          <a:solidFill>
                            <a:schemeClr val="tx1"/>
                          </a:solidFill>
                          <a:effectLst/>
                          <a:latin typeface="Times New Roman" pitchFamily="18" charset="0"/>
                        </a:rPr>
                        <a:t>1</a:t>
                      </a: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accent2"/>
                        </a:buClr>
                        <a:buFont typeface="Marlett" pitchFamily="2" charset="2"/>
                        <a:defRPr sz="2000" b="1">
                          <a:solidFill>
                            <a:schemeClr val="tx1"/>
                          </a:solidFill>
                          <a:latin typeface="Times New Roman" pitchFamily="18" charset="0"/>
                        </a:defRPr>
                      </a:lvl1pPr>
                      <a:lvl2pPr algn="l">
                        <a:spcBef>
                          <a:spcPct val="20000"/>
                        </a:spcBef>
                        <a:buClr>
                          <a:srgbClr val="FF3300"/>
                        </a:buClr>
                        <a:buFont typeface="Marlett" pitchFamily="2" charset="2"/>
                        <a:defRPr>
                          <a:solidFill>
                            <a:schemeClr val="tx1"/>
                          </a:solidFill>
                          <a:latin typeface="Times New Roman" pitchFamily="18" charset="0"/>
                        </a:defRPr>
                      </a:lvl2pPr>
                      <a:lvl3pPr algn="l">
                        <a:spcBef>
                          <a:spcPct val="20000"/>
                        </a:spcBef>
                        <a:buClr>
                          <a:schemeClr val="accent1"/>
                        </a:buClr>
                        <a:buFont typeface="Marlett" pitchFamily="2" charset="2"/>
                        <a:defRPr sz="1600">
                          <a:solidFill>
                            <a:schemeClr val="tx1"/>
                          </a:solidFill>
                          <a:latin typeface="Times New Roman" pitchFamily="18" charset="0"/>
                        </a:defRPr>
                      </a:lvl3pPr>
                      <a:lvl4pPr algn="l">
                        <a:spcBef>
                          <a:spcPct val="20000"/>
                        </a:spcBef>
                        <a:buClr>
                          <a:srgbClr val="FF9900"/>
                        </a:buClr>
                        <a:buFont typeface="Marlett" pitchFamily="2" charset="2"/>
                        <a:defRPr sz="1400">
                          <a:solidFill>
                            <a:schemeClr val="tx1"/>
                          </a:solidFill>
                          <a:latin typeface="Times New Roman" pitchFamily="18" charset="0"/>
                        </a:defRPr>
                      </a:lvl4pPr>
                      <a:lvl5pPr algn="l">
                        <a:spcBef>
                          <a:spcPct val="20000"/>
                        </a:spcBef>
                        <a:buClr>
                          <a:schemeClr val="accent2"/>
                        </a:buClr>
                        <a:defRPr sz="1400">
                          <a:solidFill>
                            <a:schemeClr val="tx1"/>
                          </a:solidFill>
                          <a:latin typeface="Times New Roman" pitchFamily="18" charset="0"/>
                        </a:defRPr>
                      </a:lvl5pPr>
                      <a:lvl6pPr eaLnBrk="0" fontAlgn="base" hangingPunct="0">
                        <a:spcBef>
                          <a:spcPct val="20000"/>
                        </a:spcBef>
                        <a:spcAft>
                          <a:spcPct val="0"/>
                        </a:spcAft>
                        <a:buClr>
                          <a:schemeClr val="accent2"/>
                        </a:buClr>
                        <a:defRPr sz="1400">
                          <a:solidFill>
                            <a:schemeClr val="tx1"/>
                          </a:solidFill>
                          <a:latin typeface="Times New Roman" pitchFamily="18" charset="0"/>
                        </a:defRPr>
                      </a:lvl6pPr>
                      <a:lvl7pPr eaLnBrk="0" fontAlgn="base" hangingPunct="0">
                        <a:spcBef>
                          <a:spcPct val="20000"/>
                        </a:spcBef>
                        <a:spcAft>
                          <a:spcPct val="0"/>
                        </a:spcAft>
                        <a:buClr>
                          <a:schemeClr val="accent2"/>
                        </a:buClr>
                        <a:defRPr sz="1400">
                          <a:solidFill>
                            <a:schemeClr val="tx1"/>
                          </a:solidFill>
                          <a:latin typeface="Times New Roman" pitchFamily="18" charset="0"/>
                        </a:defRPr>
                      </a:lvl7pPr>
                      <a:lvl8pPr eaLnBrk="0" fontAlgn="base" hangingPunct="0">
                        <a:spcBef>
                          <a:spcPct val="20000"/>
                        </a:spcBef>
                        <a:spcAft>
                          <a:spcPct val="0"/>
                        </a:spcAft>
                        <a:buClr>
                          <a:schemeClr val="accent2"/>
                        </a:buClr>
                        <a:defRPr sz="1400">
                          <a:solidFill>
                            <a:schemeClr val="tx1"/>
                          </a:solidFill>
                          <a:latin typeface="Times New Roman" pitchFamily="18" charset="0"/>
                        </a:defRPr>
                      </a:lvl8pPr>
                      <a:lvl9pPr eaLnBrk="0" fontAlgn="base" hangingPunct="0">
                        <a:spcBef>
                          <a:spcPct val="20000"/>
                        </a:spcBef>
                        <a:spcAft>
                          <a:spcPct val="0"/>
                        </a:spcAft>
                        <a:buClr>
                          <a:schemeClr val="accent2"/>
                        </a:buClr>
                        <a:defRPr sz="1400">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altLang="en-US" sz="1600" b="1" i="0" u="none" strike="noStrike" cap="none" normalizeH="0" baseline="0" dirty="0">
                          <a:ln>
                            <a:noFill/>
                          </a:ln>
                          <a:solidFill>
                            <a:schemeClr val="tx1"/>
                          </a:solidFill>
                          <a:effectLst/>
                          <a:latin typeface="Times New Roman" pitchFamily="18" charset="0"/>
                        </a:rPr>
                        <a:t>small</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accent2"/>
                        </a:buClr>
                        <a:buFont typeface="Marlett" pitchFamily="2" charset="2"/>
                        <a:defRPr sz="2000" b="1">
                          <a:solidFill>
                            <a:schemeClr val="tx1"/>
                          </a:solidFill>
                          <a:latin typeface="Times New Roman" pitchFamily="18" charset="0"/>
                        </a:defRPr>
                      </a:lvl1pPr>
                      <a:lvl2pPr algn="l">
                        <a:spcBef>
                          <a:spcPct val="20000"/>
                        </a:spcBef>
                        <a:buClr>
                          <a:srgbClr val="FF3300"/>
                        </a:buClr>
                        <a:buFont typeface="Marlett" pitchFamily="2" charset="2"/>
                        <a:defRPr>
                          <a:solidFill>
                            <a:schemeClr val="tx1"/>
                          </a:solidFill>
                          <a:latin typeface="Times New Roman" pitchFamily="18" charset="0"/>
                        </a:defRPr>
                      </a:lvl2pPr>
                      <a:lvl3pPr algn="l">
                        <a:spcBef>
                          <a:spcPct val="20000"/>
                        </a:spcBef>
                        <a:buClr>
                          <a:schemeClr val="accent1"/>
                        </a:buClr>
                        <a:buFont typeface="Marlett" pitchFamily="2" charset="2"/>
                        <a:defRPr sz="1600">
                          <a:solidFill>
                            <a:schemeClr val="tx1"/>
                          </a:solidFill>
                          <a:latin typeface="Times New Roman" pitchFamily="18" charset="0"/>
                        </a:defRPr>
                      </a:lvl3pPr>
                      <a:lvl4pPr algn="l">
                        <a:spcBef>
                          <a:spcPct val="20000"/>
                        </a:spcBef>
                        <a:buClr>
                          <a:srgbClr val="FF9900"/>
                        </a:buClr>
                        <a:buFont typeface="Marlett" pitchFamily="2" charset="2"/>
                        <a:defRPr sz="1400">
                          <a:solidFill>
                            <a:schemeClr val="tx1"/>
                          </a:solidFill>
                          <a:latin typeface="Times New Roman" pitchFamily="18" charset="0"/>
                        </a:defRPr>
                      </a:lvl4pPr>
                      <a:lvl5pPr algn="l">
                        <a:spcBef>
                          <a:spcPct val="20000"/>
                        </a:spcBef>
                        <a:buClr>
                          <a:schemeClr val="accent2"/>
                        </a:buClr>
                        <a:defRPr sz="1400">
                          <a:solidFill>
                            <a:schemeClr val="tx1"/>
                          </a:solidFill>
                          <a:latin typeface="Times New Roman" pitchFamily="18" charset="0"/>
                        </a:defRPr>
                      </a:lvl5pPr>
                      <a:lvl6pPr eaLnBrk="0" fontAlgn="base" hangingPunct="0">
                        <a:spcBef>
                          <a:spcPct val="20000"/>
                        </a:spcBef>
                        <a:spcAft>
                          <a:spcPct val="0"/>
                        </a:spcAft>
                        <a:buClr>
                          <a:schemeClr val="accent2"/>
                        </a:buClr>
                        <a:defRPr sz="1400">
                          <a:solidFill>
                            <a:schemeClr val="tx1"/>
                          </a:solidFill>
                          <a:latin typeface="Times New Roman" pitchFamily="18" charset="0"/>
                        </a:defRPr>
                      </a:lvl6pPr>
                      <a:lvl7pPr eaLnBrk="0" fontAlgn="base" hangingPunct="0">
                        <a:spcBef>
                          <a:spcPct val="20000"/>
                        </a:spcBef>
                        <a:spcAft>
                          <a:spcPct val="0"/>
                        </a:spcAft>
                        <a:buClr>
                          <a:schemeClr val="accent2"/>
                        </a:buClr>
                        <a:defRPr sz="1400">
                          <a:solidFill>
                            <a:schemeClr val="tx1"/>
                          </a:solidFill>
                          <a:latin typeface="Times New Roman" pitchFamily="18" charset="0"/>
                        </a:defRPr>
                      </a:lvl7pPr>
                      <a:lvl8pPr eaLnBrk="0" fontAlgn="base" hangingPunct="0">
                        <a:spcBef>
                          <a:spcPct val="20000"/>
                        </a:spcBef>
                        <a:spcAft>
                          <a:spcPct val="0"/>
                        </a:spcAft>
                        <a:buClr>
                          <a:schemeClr val="accent2"/>
                        </a:buClr>
                        <a:defRPr sz="1400">
                          <a:solidFill>
                            <a:schemeClr val="tx1"/>
                          </a:solidFill>
                          <a:latin typeface="Times New Roman" pitchFamily="18" charset="0"/>
                        </a:defRPr>
                      </a:lvl8pPr>
                      <a:lvl9pPr eaLnBrk="0" fontAlgn="base" hangingPunct="0">
                        <a:spcBef>
                          <a:spcPct val="20000"/>
                        </a:spcBef>
                        <a:spcAft>
                          <a:spcPct val="0"/>
                        </a:spcAft>
                        <a:buClr>
                          <a:schemeClr val="accent2"/>
                        </a:buClr>
                        <a:defRPr sz="1400">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altLang="en-US" sz="1600" b="1" i="0" u="none" strike="noStrike" cap="none" normalizeH="0" baseline="0" dirty="0">
                          <a:ln>
                            <a:noFill/>
                          </a:ln>
                          <a:solidFill>
                            <a:srgbClr val="FF0000"/>
                          </a:solidFill>
                          <a:effectLst/>
                          <a:latin typeface="Times New Roman" pitchFamily="18" charset="0"/>
                        </a:rPr>
                        <a:t>red</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accent2"/>
                        </a:buClr>
                        <a:buFont typeface="Marlett" pitchFamily="2" charset="2"/>
                        <a:defRPr sz="2000" b="1">
                          <a:solidFill>
                            <a:schemeClr val="tx1"/>
                          </a:solidFill>
                          <a:latin typeface="Times New Roman" pitchFamily="18" charset="0"/>
                        </a:defRPr>
                      </a:lvl1pPr>
                      <a:lvl2pPr algn="l">
                        <a:spcBef>
                          <a:spcPct val="20000"/>
                        </a:spcBef>
                        <a:buClr>
                          <a:srgbClr val="FF3300"/>
                        </a:buClr>
                        <a:buFont typeface="Marlett" pitchFamily="2" charset="2"/>
                        <a:defRPr>
                          <a:solidFill>
                            <a:schemeClr val="tx1"/>
                          </a:solidFill>
                          <a:latin typeface="Times New Roman" pitchFamily="18" charset="0"/>
                        </a:defRPr>
                      </a:lvl2pPr>
                      <a:lvl3pPr algn="l">
                        <a:spcBef>
                          <a:spcPct val="20000"/>
                        </a:spcBef>
                        <a:buClr>
                          <a:schemeClr val="accent1"/>
                        </a:buClr>
                        <a:buFont typeface="Marlett" pitchFamily="2" charset="2"/>
                        <a:defRPr sz="1600">
                          <a:solidFill>
                            <a:schemeClr val="tx1"/>
                          </a:solidFill>
                          <a:latin typeface="Times New Roman" pitchFamily="18" charset="0"/>
                        </a:defRPr>
                      </a:lvl3pPr>
                      <a:lvl4pPr algn="l">
                        <a:spcBef>
                          <a:spcPct val="20000"/>
                        </a:spcBef>
                        <a:buClr>
                          <a:srgbClr val="FF9900"/>
                        </a:buClr>
                        <a:buFont typeface="Marlett" pitchFamily="2" charset="2"/>
                        <a:defRPr sz="1400">
                          <a:solidFill>
                            <a:schemeClr val="tx1"/>
                          </a:solidFill>
                          <a:latin typeface="Times New Roman" pitchFamily="18" charset="0"/>
                        </a:defRPr>
                      </a:lvl4pPr>
                      <a:lvl5pPr algn="l">
                        <a:spcBef>
                          <a:spcPct val="20000"/>
                        </a:spcBef>
                        <a:buClr>
                          <a:schemeClr val="accent2"/>
                        </a:buClr>
                        <a:defRPr sz="1400">
                          <a:solidFill>
                            <a:schemeClr val="tx1"/>
                          </a:solidFill>
                          <a:latin typeface="Times New Roman" pitchFamily="18" charset="0"/>
                        </a:defRPr>
                      </a:lvl5pPr>
                      <a:lvl6pPr eaLnBrk="0" fontAlgn="base" hangingPunct="0">
                        <a:spcBef>
                          <a:spcPct val="20000"/>
                        </a:spcBef>
                        <a:spcAft>
                          <a:spcPct val="0"/>
                        </a:spcAft>
                        <a:buClr>
                          <a:schemeClr val="accent2"/>
                        </a:buClr>
                        <a:defRPr sz="1400">
                          <a:solidFill>
                            <a:schemeClr val="tx1"/>
                          </a:solidFill>
                          <a:latin typeface="Times New Roman" pitchFamily="18" charset="0"/>
                        </a:defRPr>
                      </a:lvl6pPr>
                      <a:lvl7pPr eaLnBrk="0" fontAlgn="base" hangingPunct="0">
                        <a:spcBef>
                          <a:spcPct val="20000"/>
                        </a:spcBef>
                        <a:spcAft>
                          <a:spcPct val="0"/>
                        </a:spcAft>
                        <a:buClr>
                          <a:schemeClr val="accent2"/>
                        </a:buClr>
                        <a:defRPr sz="1400">
                          <a:solidFill>
                            <a:schemeClr val="tx1"/>
                          </a:solidFill>
                          <a:latin typeface="Times New Roman" pitchFamily="18" charset="0"/>
                        </a:defRPr>
                      </a:lvl7pPr>
                      <a:lvl8pPr eaLnBrk="0" fontAlgn="base" hangingPunct="0">
                        <a:spcBef>
                          <a:spcPct val="20000"/>
                        </a:spcBef>
                        <a:spcAft>
                          <a:spcPct val="0"/>
                        </a:spcAft>
                        <a:buClr>
                          <a:schemeClr val="accent2"/>
                        </a:buClr>
                        <a:defRPr sz="1400">
                          <a:solidFill>
                            <a:schemeClr val="tx1"/>
                          </a:solidFill>
                          <a:latin typeface="Times New Roman" pitchFamily="18" charset="0"/>
                        </a:defRPr>
                      </a:lvl8pPr>
                      <a:lvl9pPr eaLnBrk="0" fontAlgn="base" hangingPunct="0">
                        <a:spcBef>
                          <a:spcPct val="20000"/>
                        </a:spcBef>
                        <a:spcAft>
                          <a:spcPct val="0"/>
                        </a:spcAft>
                        <a:buClr>
                          <a:schemeClr val="accent2"/>
                        </a:buClr>
                        <a:defRPr sz="1400">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altLang="en-US" sz="1600" b="1" i="0" u="none" strike="noStrike" cap="none" normalizeH="0" baseline="0">
                          <a:ln>
                            <a:noFill/>
                          </a:ln>
                          <a:solidFill>
                            <a:schemeClr val="tx1"/>
                          </a:solidFill>
                          <a:effectLst/>
                          <a:latin typeface="Times New Roman" pitchFamily="18" charset="0"/>
                        </a:rPr>
                        <a:t>circle</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accent2"/>
                        </a:buClr>
                        <a:buFont typeface="Marlett" pitchFamily="2" charset="2"/>
                        <a:defRPr sz="2000" b="1">
                          <a:solidFill>
                            <a:schemeClr val="tx1"/>
                          </a:solidFill>
                          <a:latin typeface="Times New Roman" pitchFamily="18" charset="0"/>
                        </a:defRPr>
                      </a:lvl1pPr>
                      <a:lvl2pPr algn="l">
                        <a:spcBef>
                          <a:spcPct val="20000"/>
                        </a:spcBef>
                        <a:buClr>
                          <a:srgbClr val="FF3300"/>
                        </a:buClr>
                        <a:buFont typeface="Marlett" pitchFamily="2" charset="2"/>
                        <a:defRPr>
                          <a:solidFill>
                            <a:schemeClr val="tx1"/>
                          </a:solidFill>
                          <a:latin typeface="Times New Roman" pitchFamily="18" charset="0"/>
                        </a:defRPr>
                      </a:lvl2pPr>
                      <a:lvl3pPr algn="l">
                        <a:spcBef>
                          <a:spcPct val="20000"/>
                        </a:spcBef>
                        <a:buClr>
                          <a:schemeClr val="accent1"/>
                        </a:buClr>
                        <a:buFont typeface="Marlett" pitchFamily="2" charset="2"/>
                        <a:defRPr sz="1600">
                          <a:solidFill>
                            <a:schemeClr val="tx1"/>
                          </a:solidFill>
                          <a:latin typeface="Times New Roman" pitchFamily="18" charset="0"/>
                        </a:defRPr>
                      </a:lvl3pPr>
                      <a:lvl4pPr algn="l">
                        <a:spcBef>
                          <a:spcPct val="20000"/>
                        </a:spcBef>
                        <a:buClr>
                          <a:srgbClr val="FF9900"/>
                        </a:buClr>
                        <a:buFont typeface="Marlett" pitchFamily="2" charset="2"/>
                        <a:defRPr sz="1400">
                          <a:solidFill>
                            <a:schemeClr val="tx1"/>
                          </a:solidFill>
                          <a:latin typeface="Times New Roman" pitchFamily="18" charset="0"/>
                        </a:defRPr>
                      </a:lvl4pPr>
                      <a:lvl5pPr algn="l">
                        <a:spcBef>
                          <a:spcPct val="20000"/>
                        </a:spcBef>
                        <a:buClr>
                          <a:schemeClr val="accent2"/>
                        </a:buClr>
                        <a:defRPr sz="1400">
                          <a:solidFill>
                            <a:schemeClr val="tx1"/>
                          </a:solidFill>
                          <a:latin typeface="Times New Roman" pitchFamily="18" charset="0"/>
                        </a:defRPr>
                      </a:lvl5pPr>
                      <a:lvl6pPr eaLnBrk="0" fontAlgn="base" hangingPunct="0">
                        <a:spcBef>
                          <a:spcPct val="20000"/>
                        </a:spcBef>
                        <a:spcAft>
                          <a:spcPct val="0"/>
                        </a:spcAft>
                        <a:buClr>
                          <a:schemeClr val="accent2"/>
                        </a:buClr>
                        <a:defRPr sz="1400">
                          <a:solidFill>
                            <a:schemeClr val="tx1"/>
                          </a:solidFill>
                          <a:latin typeface="Times New Roman" pitchFamily="18" charset="0"/>
                        </a:defRPr>
                      </a:lvl6pPr>
                      <a:lvl7pPr eaLnBrk="0" fontAlgn="base" hangingPunct="0">
                        <a:spcBef>
                          <a:spcPct val="20000"/>
                        </a:spcBef>
                        <a:spcAft>
                          <a:spcPct val="0"/>
                        </a:spcAft>
                        <a:buClr>
                          <a:schemeClr val="accent2"/>
                        </a:buClr>
                        <a:defRPr sz="1400">
                          <a:solidFill>
                            <a:schemeClr val="tx1"/>
                          </a:solidFill>
                          <a:latin typeface="Times New Roman" pitchFamily="18" charset="0"/>
                        </a:defRPr>
                      </a:lvl7pPr>
                      <a:lvl8pPr eaLnBrk="0" fontAlgn="base" hangingPunct="0">
                        <a:spcBef>
                          <a:spcPct val="20000"/>
                        </a:spcBef>
                        <a:spcAft>
                          <a:spcPct val="0"/>
                        </a:spcAft>
                        <a:buClr>
                          <a:schemeClr val="accent2"/>
                        </a:buClr>
                        <a:defRPr sz="1400">
                          <a:solidFill>
                            <a:schemeClr val="tx1"/>
                          </a:solidFill>
                          <a:latin typeface="Times New Roman" pitchFamily="18" charset="0"/>
                        </a:defRPr>
                      </a:lvl8pPr>
                      <a:lvl9pPr eaLnBrk="0" fontAlgn="base" hangingPunct="0">
                        <a:spcBef>
                          <a:spcPct val="20000"/>
                        </a:spcBef>
                        <a:spcAft>
                          <a:spcPct val="0"/>
                        </a:spcAft>
                        <a:buClr>
                          <a:schemeClr val="accent2"/>
                        </a:buClr>
                        <a:defRPr sz="1400">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altLang="en-US" sz="1600" b="1" i="0" u="none" strike="noStrike" cap="none" normalizeH="0" baseline="0">
                          <a:ln>
                            <a:noFill/>
                          </a:ln>
                          <a:solidFill>
                            <a:schemeClr val="tx1"/>
                          </a:solidFill>
                          <a:effectLst/>
                          <a:latin typeface="Times New Roman" pitchFamily="18" charset="0"/>
                        </a:rPr>
                        <a:t>positive</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81000">
                <a:tc>
                  <a:txBody>
                    <a:bodyPr/>
                    <a:lstStyle>
                      <a:lvl1pPr algn="l">
                        <a:spcBef>
                          <a:spcPct val="20000"/>
                        </a:spcBef>
                        <a:buClr>
                          <a:schemeClr val="accent2"/>
                        </a:buClr>
                        <a:buFont typeface="Marlett" pitchFamily="2" charset="2"/>
                        <a:defRPr sz="2000" b="1">
                          <a:solidFill>
                            <a:schemeClr val="tx1"/>
                          </a:solidFill>
                          <a:latin typeface="Times New Roman" pitchFamily="18" charset="0"/>
                        </a:defRPr>
                      </a:lvl1pPr>
                      <a:lvl2pPr algn="l">
                        <a:spcBef>
                          <a:spcPct val="20000"/>
                        </a:spcBef>
                        <a:buClr>
                          <a:srgbClr val="FF3300"/>
                        </a:buClr>
                        <a:buFont typeface="Marlett" pitchFamily="2" charset="2"/>
                        <a:defRPr>
                          <a:solidFill>
                            <a:schemeClr val="tx1"/>
                          </a:solidFill>
                          <a:latin typeface="Times New Roman" pitchFamily="18" charset="0"/>
                        </a:defRPr>
                      </a:lvl2pPr>
                      <a:lvl3pPr algn="l">
                        <a:spcBef>
                          <a:spcPct val="20000"/>
                        </a:spcBef>
                        <a:buClr>
                          <a:schemeClr val="accent1"/>
                        </a:buClr>
                        <a:buFont typeface="Marlett" pitchFamily="2" charset="2"/>
                        <a:defRPr sz="1600">
                          <a:solidFill>
                            <a:schemeClr val="tx1"/>
                          </a:solidFill>
                          <a:latin typeface="Times New Roman" pitchFamily="18" charset="0"/>
                        </a:defRPr>
                      </a:lvl3pPr>
                      <a:lvl4pPr algn="l">
                        <a:spcBef>
                          <a:spcPct val="20000"/>
                        </a:spcBef>
                        <a:buClr>
                          <a:srgbClr val="FF9900"/>
                        </a:buClr>
                        <a:buFont typeface="Marlett" pitchFamily="2" charset="2"/>
                        <a:defRPr sz="1400">
                          <a:solidFill>
                            <a:schemeClr val="tx1"/>
                          </a:solidFill>
                          <a:latin typeface="Times New Roman" pitchFamily="18" charset="0"/>
                        </a:defRPr>
                      </a:lvl4pPr>
                      <a:lvl5pPr algn="l">
                        <a:spcBef>
                          <a:spcPct val="20000"/>
                        </a:spcBef>
                        <a:buClr>
                          <a:schemeClr val="accent2"/>
                        </a:buClr>
                        <a:defRPr sz="1400">
                          <a:solidFill>
                            <a:schemeClr val="tx1"/>
                          </a:solidFill>
                          <a:latin typeface="Times New Roman" pitchFamily="18" charset="0"/>
                        </a:defRPr>
                      </a:lvl5pPr>
                      <a:lvl6pPr eaLnBrk="0" fontAlgn="base" hangingPunct="0">
                        <a:spcBef>
                          <a:spcPct val="20000"/>
                        </a:spcBef>
                        <a:spcAft>
                          <a:spcPct val="0"/>
                        </a:spcAft>
                        <a:buClr>
                          <a:schemeClr val="accent2"/>
                        </a:buClr>
                        <a:defRPr sz="1400">
                          <a:solidFill>
                            <a:schemeClr val="tx1"/>
                          </a:solidFill>
                          <a:latin typeface="Times New Roman" pitchFamily="18" charset="0"/>
                        </a:defRPr>
                      </a:lvl6pPr>
                      <a:lvl7pPr eaLnBrk="0" fontAlgn="base" hangingPunct="0">
                        <a:spcBef>
                          <a:spcPct val="20000"/>
                        </a:spcBef>
                        <a:spcAft>
                          <a:spcPct val="0"/>
                        </a:spcAft>
                        <a:buClr>
                          <a:schemeClr val="accent2"/>
                        </a:buClr>
                        <a:defRPr sz="1400">
                          <a:solidFill>
                            <a:schemeClr val="tx1"/>
                          </a:solidFill>
                          <a:latin typeface="Times New Roman" pitchFamily="18" charset="0"/>
                        </a:defRPr>
                      </a:lvl7pPr>
                      <a:lvl8pPr eaLnBrk="0" fontAlgn="base" hangingPunct="0">
                        <a:spcBef>
                          <a:spcPct val="20000"/>
                        </a:spcBef>
                        <a:spcAft>
                          <a:spcPct val="0"/>
                        </a:spcAft>
                        <a:buClr>
                          <a:schemeClr val="accent2"/>
                        </a:buClr>
                        <a:defRPr sz="1400">
                          <a:solidFill>
                            <a:schemeClr val="tx1"/>
                          </a:solidFill>
                          <a:latin typeface="Times New Roman" pitchFamily="18" charset="0"/>
                        </a:defRPr>
                      </a:lvl8pPr>
                      <a:lvl9pPr eaLnBrk="0" fontAlgn="base" hangingPunct="0">
                        <a:spcBef>
                          <a:spcPct val="20000"/>
                        </a:spcBef>
                        <a:spcAft>
                          <a:spcPct val="0"/>
                        </a:spcAft>
                        <a:buClr>
                          <a:schemeClr val="accent2"/>
                        </a:buClr>
                        <a:defRPr sz="1400">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altLang="en-US" sz="1600" b="1" i="0" u="none" strike="noStrike" cap="none" normalizeH="0" baseline="0">
                          <a:ln>
                            <a:noFill/>
                          </a:ln>
                          <a:solidFill>
                            <a:schemeClr val="tx1"/>
                          </a:solidFill>
                          <a:effectLst/>
                          <a:latin typeface="Times New Roman" pitchFamily="18" charset="0"/>
                        </a:rPr>
                        <a:t>2</a:t>
                      </a: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accent2"/>
                        </a:buClr>
                        <a:buFont typeface="Marlett" pitchFamily="2" charset="2"/>
                        <a:defRPr sz="2000" b="1">
                          <a:solidFill>
                            <a:schemeClr val="tx1"/>
                          </a:solidFill>
                          <a:latin typeface="Times New Roman" pitchFamily="18" charset="0"/>
                        </a:defRPr>
                      </a:lvl1pPr>
                      <a:lvl2pPr algn="l">
                        <a:spcBef>
                          <a:spcPct val="20000"/>
                        </a:spcBef>
                        <a:buClr>
                          <a:srgbClr val="FF3300"/>
                        </a:buClr>
                        <a:buFont typeface="Marlett" pitchFamily="2" charset="2"/>
                        <a:defRPr>
                          <a:solidFill>
                            <a:schemeClr val="tx1"/>
                          </a:solidFill>
                          <a:latin typeface="Times New Roman" pitchFamily="18" charset="0"/>
                        </a:defRPr>
                      </a:lvl2pPr>
                      <a:lvl3pPr algn="l">
                        <a:spcBef>
                          <a:spcPct val="20000"/>
                        </a:spcBef>
                        <a:buClr>
                          <a:schemeClr val="accent1"/>
                        </a:buClr>
                        <a:buFont typeface="Marlett" pitchFamily="2" charset="2"/>
                        <a:defRPr sz="1600">
                          <a:solidFill>
                            <a:schemeClr val="tx1"/>
                          </a:solidFill>
                          <a:latin typeface="Times New Roman" pitchFamily="18" charset="0"/>
                        </a:defRPr>
                      </a:lvl3pPr>
                      <a:lvl4pPr algn="l">
                        <a:spcBef>
                          <a:spcPct val="20000"/>
                        </a:spcBef>
                        <a:buClr>
                          <a:srgbClr val="FF9900"/>
                        </a:buClr>
                        <a:buFont typeface="Marlett" pitchFamily="2" charset="2"/>
                        <a:defRPr sz="1400">
                          <a:solidFill>
                            <a:schemeClr val="tx1"/>
                          </a:solidFill>
                          <a:latin typeface="Times New Roman" pitchFamily="18" charset="0"/>
                        </a:defRPr>
                      </a:lvl4pPr>
                      <a:lvl5pPr algn="l">
                        <a:spcBef>
                          <a:spcPct val="20000"/>
                        </a:spcBef>
                        <a:buClr>
                          <a:schemeClr val="accent2"/>
                        </a:buClr>
                        <a:defRPr sz="1400">
                          <a:solidFill>
                            <a:schemeClr val="tx1"/>
                          </a:solidFill>
                          <a:latin typeface="Times New Roman" pitchFamily="18" charset="0"/>
                        </a:defRPr>
                      </a:lvl5pPr>
                      <a:lvl6pPr eaLnBrk="0" fontAlgn="base" hangingPunct="0">
                        <a:spcBef>
                          <a:spcPct val="20000"/>
                        </a:spcBef>
                        <a:spcAft>
                          <a:spcPct val="0"/>
                        </a:spcAft>
                        <a:buClr>
                          <a:schemeClr val="accent2"/>
                        </a:buClr>
                        <a:defRPr sz="1400">
                          <a:solidFill>
                            <a:schemeClr val="tx1"/>
                          </a:solidFill>
                          <a:latin typeface="Times New Roman" pitchFamily="18" charset="0"/>
                        </a:defRPr>
                      </a:lvl6pPr>
                      <a:lvl7pPr eaLnBrk="0" fontAlgn="base" hangingPunct="0">
                        <a:spcBef>
                          <a:spcPct val="20000"/>
                        </a:spcBef>
                        <a:spcAft>
                          <a:spcPct val="0"/>
                        </a:spcAft>
                        <a:buClr>
                          <a:schemeClr val="accent2"/>
                        </a:buClr>
                        <a:defRPr sz="1400">
                          <a:solidFill>
                            <a:schemeClr val="tx1"/>
                          </a:solidFill>
                          <a:latin typeface="Times New Roman" pitchFamily="18" charset="0"/>
                        </a:defRPr>
                      </a:lvl7pPr>
                      <a:lvl8pPr eaLnBrk="0" fontAlgn="base" hangingPunct="0">
                        <a:spcBef>
                          <a:spcPct val="20000"/>
                        </a:spcBef>
                        <a:spcAft>
                          <a:spcPct val="0"/>
                        </a:spcAft>
                        <a:buClr>
                          <a:schemeClr val="accent2"/>
                        </a:buClr>
                        <a:defRPr sz="1400">
                          <a:solidFill>
                            <a:schemeClr val="tx1"/>
                          </a:solidFill>
                          <a:latin typeface="Times New Roman" pitchFamily="18" charset="0"/>
                        </a:defRPr>
                      </a:lvl8pPr>
                      <a:lvl9pPr eaLnBrk="0" fontAlgn="base" hangingPunct="0">
                        <a:spcBef>
                          <a:spcPct val="20000"/>
                        </a:spcBef>
                        <a:spcAft>
                          <a:spcPct val="0"/>
                        </a:spcAft>
                        <a:buClr>
                          <a:schemeClr val="accent2"/>
                        </a:buClr>
                        <a:defRPr sz="1400">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altLang="en-US" sz="1600" b="1" i="0" u="none" strike="noStrike" cap="none" normalizeH="0" baseline="0" dirty="0">
                          <a:ln>
                            <a:noFill/>
                          </a:ln>
                          <a:solidFill>
                            <a:schemeClr val="tx1"/>
                          </a:solidFill>
                          <a:effectLst/>
                          <a:latin typeface="Times New Roman" pitchFamily="18" charset="0"/>
                        </a:rPr>
                        <a:t>large</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accent2"/>
                        </a:buClr>
                        <a:buFont typeface="Marlett" pitchFamily="2" charset="2"/>
                        <a:defRPr sz="2000" b="1">
                          <a:solidFill>
                            <a:schemeClr val="tx1"/>
                          </a:solidFill>
                          <a:latin typeface="Times New Roman" pitchFamily="18" charset="0"/>
                        </a:defRPr>
                      </a:lvl1pPr>
                      <a:lvl2pPr algn="l">
                        <a:spcBef>
                          <a:spcPct val="20000"/>
                        </a:spcBef>
                        <a:buClr>
                          <a:srgbClr val="FF3300"/>
                        </a:buClr>
                        <a:buFont typeface="Marlett" pitchFamily="2" charset="2"/>
                        <a:defRPr>
                          <a:solidFill>
                            <a:schemeClr val="tx1"/>
                          </a:solidFill>
                          <a:latin typeface="Times New Roman" pitchFamily="18" charset="0"/>
                        </a:defRPr>
                      </a:lvl2pPr>
                      <a:lvl3pPr algn="l">
                        <a:spcBef>
                          <a:spcPct val="20000"/>
                        </a:spcBef>
                        <a:buClr>
                          <a:schemeClr val="accent1"/>
                        </a:buClr>
                        <a:buFont typeface="Marlett" pitchFamily="2" charset="2"/>
                        <a:defRPr sz="1600">
                          <a:solidFill>
                            <a:schemeClr val="tx1"/>
                          </a:solidFill>
                          <a:latin typeface="Times New Roman" pitchFamily="18" charset="0"/>
                        </a:defRPr>
                      </a:lvl3pPr>
                      <a:lvl4pPr algn="l">
                        <a:spcBef>
                          <a:spcPct val="20000"/>
                        </a:spcBef>
                        <a:buClr>
                          <a:srgbClr val="FF9900"/>
                        </a:buClr>
                        <a:buFont typeface="Marlett" pitchFamily="2" charset="2"/>
                        <a:defRPr sz="1400">
                          <a:solidFill>
                            <a:schemeClr val="tx1"/>
                          </a:solidFill>
                          <a:latin typeface="Times New Roman" pitchFamily="18" charset="0"/>
                        </a:defRPr>
                      </a:lvl4pPr>
                      <a:lvl5pPr algn="l">
                        <a:spcBef>
                          <a:spcPct val="20000"/>
                        </a:spcBef>
                        <a:buClr>
                          <a:schemeClr val="accent2"/>
                        </a:buClr>
                        <a:defRPr sz="1400">
                          <a:solidFill>
                            <a:schemeClr val="tx1"/>
                          </a:solidFill>
                          <a:latin typeface="Times New Roman" pitchFamily="18" charset="0"/>
                        </a:defRPr>
                      </a:lvl5pPr>
                      <a:lvl6pPr eaLnBrk="0" fontAlgn="base" hangingPunct="0">
                        <a:spcBef>
                          <a:spcPct val="20000"/>
                        </a:spcBef>
                        <a:spcAft>
                          <a:spcPct val="0"/>
                        </a:spcAft>
                        <a:buClr>
                          <a:schemeClr val="accent2"/>
                        </a:buClr>
                        <a:defRPr sz="1400">
                          <a:solidFill>
                            <a:schemeClr val="tx1"/>
                          </a:solidFill>
                          <a:latin typeface="Times New Roman" pitchFamily="18" charset="0"/>
                        </a:defRPr>
                      </a:lvl6pPr>
                      <a:lvl7pPr eaLnBrk="0" fontAlgn="base" hangingPunct="0">
                        <a:spcBef>
                          <a:spcPct val="20000"/>
                        </a:spcBef>
                        <a:spcAft>
                          <a:spcPct val="0"/>
                        </a:spcAft>
                        <a:buClr>
                          <a:schemeClr val="accent2"/>
                        </a:buClr>
                        <a:defRPr sz="1400">
                          <a:solidFill>
                            <a:schemeClr val="tx1"/>
                          </a:solidFill>
                          <a:latin typeface="Times New Roman" pitchFamily="18" charset="0"/>
                        </a:defRPr>
                      </a:lvl7pPr>
                      <a:lvl8pPr eaLnBrk="0" fontAlgn="base" hangingPunct="0">
                        <a:spcBef>
                          <a:spcPct val="20000"/>
                        </a:spcBef>
                        <a:spcAft>
                          <a:spcPct val="0"/>
                        </a:spcAft>
                        <a:buClr>
                          <a:schemeClr val="accent2"/>
                        </a:buClr>
                        <a:defRPr sz="1400">
                          <a:solidFill>
                            <a:schemeClr val="tx1"/>
                          </a:solidFill>
                          <a:latin typeface="Times New Roman" pitchFamily="18" charset="0"/>
                        </a:defRPr>
                      </a:lvl8pPr>
                      <a:lvl9pPr eaLnBrk="0" fontAlgn="base" hangingPunct="0">
                        <a:spcBef>
                          <a:spcPct val="20000"/>
                        </a:spcBef>
                        <a:spcAft>
                          <a:spcPct val="0"/>
                        </a:spcAft>
                        <a:buClr>
                          <a:schemeClr val="accent2"/>
                        </a:buClr>
                        <a:defRPr sz="1400">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altLang="en-US" sz="1600" b="1" i="0" u="none" strike="noStrike" cap="none" normalizeH="0" baseline="0" dirty="0">
                          <a:ln>
                            <a:noFill/>
                          </a:ln>
                          <a:solidFill>
                            <a:srgbClr val="FF0000"/>
                          </a:solidFill>
                          <a:effectLst/>
                          <a:latin typeface="Times New Roman" pitchFamily="18" charset="0"/>
                        </a:rPr>
                        <a:t>red</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accent2"/>
                        </a:buClr>
                        <a:buFont typeface="Marlett" pitchFamily="2" charset="2"/>
                        <a:defRPr sz="2000" b="1">
                          <a:solidFill>
                            <a:schemeClr val="tx1"/>
                          </a:solidFill>
                          <a:latin typeface="Times New Roman" pitchFamily="18" charset="0"/>
                        </a:defRPr>
                      </a:lvl1pPr>
                      <a:lvl2pPr algn="l">
                        <a:spcBef>
                          <a:spcPct val="20000"/>
                        </a:spcBef>
                        <a:buClr>
                          <a:srgbClr val="FF3300"/>
                        </a:buClr>
                        <a:buFont typeface="Marlett" pitchFamily="2" charset="2"/>
                        <a:defRPr>
                          <a:solidFill>
                            <a:schemeClr val="tx1"/>
                          </a:solidFill>
                          <a:latin typeface="Times New Roman" pitchFamily="18" charset="0"/>
                        </a:defRPr>
                      </a:lvl2pPr>
                      <a:lvl3pPr algn="l">
                        <a:spcBef>
                          <a:spcPct val="20000"/>
                        </a:spcBef>
                        <a:buClr>
                          <a:schemeClr val="accent1"/>
                        </a:buClr>
                        <a:buFont typeface="Marlett" pitchFamily="2" charset="2"/>
                        <a:defRPr sz="1600">
                          <a:solidFill>
                            <a:schemeClr val="tx1"/>
                          </a:solidFill>
                          <a:latin typeface="Times New Roman" pitchFamily="18" charset="0"/>
                        </a:defRPr>
                      </a:lvl3pPr>
                      <a:lvl4pPr algn="l">
                        <a:spcBef>
                          <a:spcPct val="20000"/>
                        </a:spcBef>
                        <a:buClr>
                          <a:srgbClr val="FF9900"/>
                        </a:buClr>
                        <a:buFont typeface="Marlett" pitchFamily="2" charset="2"/>
                        <a:defRPr sz="1400">
                          <a:solidFill>
                            <a:schemeClr val="tx1"/>
                          </a:solidFill>
                          <a:latin typeface="Times New Roman" pitchFamily="18" charset="0"/>
                        </a:defRPr>
                      </a:lvl4pPr>
                      <a:lvl5pPr algn="l">
                        <a:spcBef>
                          <a:spcPct val="20000"/>
                        </a:spcBef>
                        <a:buClr>
                          <a:schemeClr val="accent2"/>
                        </a:buClr>
                        <a:defRPr sz="1400">
                          <a:solidFill>
                            <a:schemeClr val="tx1"/>
                          </a:solidFill>
                          <a:latin typeface="Times New Roman" pitchFamily="18" charset="0"/>
                        </a:defRPr>
                      </a:lvl5pPr>
                      <a:lvl6pPr eaLnBrk="0" fontAlgn="base" hangingPunct="0">
                        <a:spcBef>
                          <a:spcPct val="20000"/>
                        </a:spcBef>
                        <a:spcAft>
                          <a:spcPct val="0"/>
                        </a:spcAft>
                        <a:buClr>
                          <a:schemeClr val="accent2"/>
                        </a:buClr>
                        <a:defRPr sz="1400">
                          <a:solidFill>
                            <a:schemeClr val="tx1"/>
                          </a:solidFill>
                          <a:latin typeface="Times New Roman" pitchFamily="18" charset="0"/>
                        </a:defRPr>
                      </a:lvl6pPr>
                      <a:lvl7pPr eaLnBrk="0" fontAlgn="base" hangingPunct="0">
                        <a:spcBef>
                          <a:spcPct val="20000"/>
                        </a:spcBef>
                        <a:spcAft>
                          <a:spcPct val="0"/>
                        </a:spcAft>
                        <a:buClr>
                          <a:schemeClr val="accent2"/>
                        </a:buClr>
                        <a:defRPr sz="1400">
                          <a:solidFill>
                            <a:schemeClr val="tx1"/>
                          </a:solidFill>
                          <a:latin typeface="Times New Roman" pitchFamily="18" charset="0"/>
                        </a:defRPr>
                      </a:lvl7pPr>
                      <a:lvl8pPr eaLnBrk="0" fontAlgn="base" hangingPunct="0">
                        <a:spcBef>
                          <a:spcPct val="20000"/>
                        </a:spcBef>
                        <a:spcAft>
                          <a:spcPct val="0"/>
                        </a:spcAft>
                        <a:buClr>
                          <a:schemeClr val="accent2"/>
                        </a:buClr>
                        <a:defRPr sz="1400">
                          <a:solidFill>
                            <a:schemeClr val="tx1"/>
                          </a:solidFill>
                          <a:latin typeface="Times New Roman" pitchFamily="18" charset="0"/>
                        </a:defRPr>
                      </a:lvl8pPr>
                      <a:lvl9pPr eaLnBrk="0" fontAlgn="base" hangingPunct="0">
                        <a:spcBef>
                          <a:spcPct val="20000"/>
                        </a:spcBef>
                        <a:spcAft>
                          <a:spcPct val="0"/>
                        </a:spcAft>
                        <a:buClr>
                          <a:schemeClr val="accent2"/>
                        </a:buClr>
                        <a:defRPr sz="1400">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altLang="en-US" sz="1600" b="1" i="0" u="none" strike="noStrike" cap="none" normalizeH="0" baseline="0">
                          <a:ln>
                            <a:noFill/>
                          </a:ln>
                          <a:solidFill>
                            <a:schemeClr val="tx1"/>
                          </a:solidFill>
                          <a:effectLst/>
                          <a:latin typeface="Times New Roman" pitchFamily="18" charset="0"/>
                        </a:rPr>
                        <a:t>circle</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accent2"/>
                        </a:buClr>
                        <a:buFont typeface="Marlett" pitchFamily="2" charset="2"/>
                        <a:defRPr sz="2000" b="1">
                          <a:solidFill>
                            <a:schemeClr val="tx1"/>
                          </a:solidFill>
                          <a:latin typeface="Times New Roman" pitchFamily="18" charset="0"/>
                        </a:defRPr>
                      </a:lvl1pPr>
                      <a:lvl2pPr algn="l">
                        <a:spcBef>
                          <a:spcPct val="20000"/>
                        </a:spcBef>
                        <a:buClr>
                          <a:srgbClr val="FF3300"/>
                        </a:buClr>
                        <a:buFont typeface="Marlett" pitchFamily="2" charset="2"/>
                        <a:defRPr>
                          <a:solidFill>
                            <a:schemeClr val="tx1"/>
                          </a:solidFill>
                          <a:latin typeface="Times New Roman" pitchFamily="18" charset="0"/>
                        </a:defRPr>
                      </a:lvl2pPr>
                      <a:lvl3pPr algn="l">
                        <a:spcBef>
                          <a:spcPct val="20000"/>
                        </a:spcBef>
                        <a:buClr>
                          <a:schemeClr val="accent1"/>
                        </a:buClr>
                        <a:buFont typeface="Marlett" pitchFamily="2" charset="2"/>
                        <a:defRPr sz="1600">
                          <a:solidFill>
                            <a:schemeClr val="tx1"/>
                          </a:solidFill>
                          <a:latin typeface="Times New Roman" pitchFamily="18" charset="0"/>
                        </a:defRPr>
                      </a:lvl3pPr>
                      <a:lvl4pPr algn="l">
                        <a:spcBef>
                          <a:spcPct val="20000"/>
                        </a:spcBef>
                        <a:buClr>
                          <a:srgbClr val="FF9900"/>
                        </a:buClr>
                        <a:buFont typeface="Marlett" pitchFamily="2" charset="2"/>
                        <a:defRPr sz="1400">
                          <a:solidFill>
                            <a:schemeClr val="tx1"/>
                          </a:solidFill>
                          <a:latin typeface="Times New Roman" pitchFamily="18" charset="0"/>
                        </a:defRPr>
                      </a:lvl4pPr>
                      <a:lvl5pPr algn="l">
                        <a:spcBef>
                          <a:spcPct val="20000"/>
                        </a:spcBef>
                        <a:buClr>
                          <a:schemeClr val="accent2"/>
                        </a:buClr>
                        <a:defRPr sz="1400">
                          <a:solidFill>
                            <a:schemeClr val="tx1"/>
                          </a:solidFill>
                          <a:latin typeface="Times New Roman" pitchFamily="18" charset="0"/>
                        </a:defRPr>
                      </a:lvl5pPr>
                      <a:lvl6pPr eaLnBrk="0" fontAlgn="base" hangingPunct="0">
                        <a:spcBef>
                          <a:spcPct val="20000"/>
                        </a:spcBef>
                        <a:spcAft>
                          <a:spcPct val="0"/>
                        </a:spcAft>
                        <a:buClr>
                          <a:schemeClr val="accent2"/>
                        </a:buClr>
                        <a:defRPr sz="1400">
                          <a:solidFill>
                            <a:schemeClr val="tx1"/>
                          </a:solidFill>
                          <a:latin typeface="Times New Roman" pitchFamily="18" charset="0"/>
                        </a:defRPr>
                      </a:lvl6pPr>
                      <a:lvl7pPr eaLnBrk="0" fontAlgn="base" hangingPunct="0">
                        <a:spcBef>
                          <a:spcPct val="20000"/>
                        </a:spcBef>
                        <a:spcAft>
                          <a:spcPct val="0"/>
                        </a:spcAft>
                        <a:buClr>
                          <a:schemeClr val="accent2"/>
                        </a:buClr>
                        <a:defRPr sz="1400">
                          <a:solidFill>
                            <a:schemeClr val="tx1"/>
                          </a:solidFill>
                          <a:latin typeface="Times New Roman" pitchFamily="18" charset="0"/>
                        </a:defRPr>
                      </a:lvl7pPr>
                      <a:lvl8pPr eaLnBrk="0" fontAlgn="base" hangingPunct="0">
                        <a:spcBef>
                          <a:spcPct val="20000"/>
                        </a:spcBef>
                        <a:spcAft>
                          <a:spcPct val="0"/>
                        </a:spcAft>
                        <a:buClr>
                          <a:schemeClr val="accent2"/>
                        </a:buClr>
                        <a:defRPr sz="1400">
                          <a:solidFill>
                            <a:schemeClr val="tx1"/>
                          </a:solidFill>
                          <a:latin typeface="Times New Roman" pitchFamily="18" charset="0"/>
                        </a:defRPr>
                      </a:lvl8pPr>
                      <a:lvl9pPr eaLnBrk="0" fontAlgn="base" hangingPunct="0">
                        <a:spcBef>
                          <a:spcPct val="20000"/>
                        </a:spcBef>
                        <a:spcAft>
                          <a:spcPct val="0"/>
                        </a:spcAft>
                        <a:buClr>
                          <a:schemeClr val="accent2"/>
                        </a:buClr>
                        <a:defRPr sz="1400">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altLang="en-US" sz="1600" b="1" i="0" u="none" strike="noStrike" cap="none" normalizeH="0" baseline="0">
                          <a:ln>
                            <a:noFill/>
                          </a:ln>
                          <a:solidFill>
                            <a:schemeClr val="tx1"/>
                          </a:solidFill>
                          <a:effectLst/>
                          <a:latin typeface="Times New Roman" pitchFamily="18" charset="0"/>
                        </a:rPr>
                        <a:t>positive</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49250">
                <a:tc>
                  <a:txBody>
                    <a:bodyPr/>
                    <a:lstStyle>
                      <a:lvl1pPr algn="l">
                        <a:spcBef>
                          <a:spcPct val="20000"/>
                        </a:spcBef>
                        <a:buClr>
                          <a:schemeClr val="accent2"/>
                        </a:buClr>
                        <a:buFont typeface="Marlett" pitchFamily="2" charset="2"/>
                        <a:defRPr sz="2000" b="1">
                          <a:solidFill>
                            <a:schemeClr val="tx1"/>
                          </a:solidFill>
                          <a:latin typeface="Times New Roman" pitchFamily="18" charset="0"/>
                        </a:defRPr>
                      </a:lvl1pPr>
                      <a:lvl2pPr algn="l">
                        <a:spcBef>
                          <a:spcPct val="20000"/>
                        </a:spcBef>
                        <a:buClr>
                          <a:srgbClr val="FF3300"/>
                        </a:buClr>
                        <a:buFont typeface="Marlett" pitchFamily="2" charset="2"/>
                        <a:defRPr>
                          <a:solidFill>
                            <a:schemeClr val="tx1"/>
                          </a:solidFill>
                          <a:latin typeface="Times New Roman" pitchFamily="18" charset="0"/>
                        </a:defRPr>
                      </a:lvl2pPr>
                      <a:lvl3pPr algn="l">
                        <a:spcBef>
                          <a:spcPct val="20000"/>
                        </a:spcBef>
                        <a:buClr>
                          <a:schemeClr val="accent1"/>
                        </a:buClr>
                        <a:buFont typeface="Marlett" pitchFamily="2" charset="2"/>
                        <a:defRPr sz="1600">
                          <a:solidFill>
                            <a:schemeClr val="tx1"/>
                          </a:solidFill>
                          <a:latin typeface="Times New Roman" pitchFamily="18" charset="0"/>
                        </a:defRPr>
                      </a:lvl3pPr>
                      <a:lvl4pPr algn="l">
                        <a:spcBef>
                          <a:spcPct val="20000"/>
                        </a:spcBef>
                        <a:buClr>
                          <a:srgbClr val="FF9900"/>
                        </a:buClr>
                        <a:buFont typeface="Marlett" pitchFamily="2" charset="2"/>
                        <a:defRPr sz="1400">
                          <a:solidFill>
                            <a:schemeClr val="tx1"/>
                          </a:solidFill>
                          <a:latin typeface="Times New Roman" pitchFamily="18" charset="0"/>
                        </a:defRPr>
                      </a:lvl4pPr>
                      <a:lvl5pPr algn="l">
                        <a:spcBef>
                          <a:spcPct val="20000"/>
                        </a:spcBef>
                        <a:buClr>
                          <a:schemeClr val="accent2"/>
                        </a:buClr>
                        <a:defRPr sz="1400">
                          <a:solidFill>
                            <a:schemeClr val="tx1"/>
                          </a:solidFill>
                          <a:latin typeface="Times New Roman" pitchFamily="18" charset="0"/>
                        </a:defRPr>
                      </a:lvl5pPr>
                      <a:lvl6pPr eaLnBrk="0" fontAlgn="base" hangingPunct="0">
                        <a:spcBef>
                          <a:spcPct val="20000"/>
                        </a:spcBef>
                        <a:spcAft>
                          <a:spcPct val="0"/>
                        </a:spcAft>
                        <a:buClr>
                          <a:schemeClr val="accent2"/>
                        </a:buClr>
                        <a:defRPr sz="1400">
                          <a:solidFill>
                            <a:schemeClr val="tx1"/>
                          </a:solidFill>
                          <a:latin typeface="Times New Roman" pitchFamily="18" charset="0"/>
                        </a:defRPr>
                      </a:lvl6pPr>
                      <a:lvl7pPr eaLnBrk="0" fontAlgn="base" hangingPunct="0">
                        <a:spcBef>
                          <a:spcPct val="20000"/>
                        </a:spcBef>
                        <a:spcAft>
                          <a:spcPct val="0"/>
                        </a:spcAft>
                        <a:buClr>
                          <a:schemeClr val="accent2"/>
                        </a:buClr>
                        <a:defRPr sz="1400">
                          <a:solidFill>
                            <a:schemeClr val="tx1"/>
                          </a:solidFill>
                          <a:latin typeface="Times New Roman" pitchFamily="18" charset="0"/>
                        </a:defRPr>
                      </a:lvl7pPr>
                      <a:lvl8pPr eaLnBrk="0" fontAlgn="base" hangingPunct="0">
                        <a:spcBef>
                          <a:spcPct val="20000"/>
                        </a:spcBef>
                        <a:spcAft>
                          <a:spcPct val="0"/>
                        </a:spcAft>
                        <a:buClr>
                          <a:schemeClr val="accent2"/>
                        </a:buClr>
                        <a:defRPr sz="1400">
                          <a:solidFill>
                            <a:schemeClr val="tx1"/>
                          </a:solidFill>
                          <a:latin typeface="Times New Roman" pitchFamily="18" charset="0"/>
                        </a:defRPr>
                      </a:lvl8pPr>
                      <a:lvl9pPr eaLnBrk="0" fontAlgn="base" hangingPunct="0">
                        <a:spcBef>
                          <a:spcPct val="20000"/>
                        </a:spcBef>
                        <a:spcAft>
                          <a:spcPct val="0"/>
                        </a:spcAft>
                        <a:buClr>
                          <a:schemeClr val="accent2"/>
                        </a:buClr>
                        <a:defRPr sz="1400">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altLang="en-US" sz="1600" b="1" i="0" u="none" strike="noStrike" cap="none" normalizeH="0" baseline="0">
                          <a:ln>
                            <a:noFill/>
                          </a:ln>
                          <a:solidFill>
                            <a:schemeClr val="tx1"/>
                          </a:solidFill>
                          <a:effectLst/>
                          <a:latin typeface="Times New Roman" pitchFamily="18" charset="0"/>
                        </a:rPr>
                        <a:t>3</a:t>
                      </a: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accent2"/>
                        </a:buClr>
                        <a:buFont typeface="Marlett" pitchFamily="2" charset="2"/>
                        <a:defRPr sz="2000" b="1">
                          <a:solidFill>
                            <a:schemeClr val="tx1"/>
                          </a:solidFill>
                          <a:latin typeface="Times New Roman" pitchFamily="18" charset="0"/>
                        </a:defRPr>
                      </a:lvl1pPr>
                      <a:lvl2pPr algn="l">
                        <a:spcBef>
                          <a:spcPct val="20000"/>
                        </a:spcBef>
                        <a:buClr>
                          <a:srgbClr val="FF3300"/>
                        </a:buClr>
                        <a:buFont typeface="Marlett" pitchFamily="2" charset="2"/>
                        <a:defRPr>
                          <a:solidFill>
                            <a:schemeClr val="tx1"/>
                          </a:solidFill>
                          <a:latin typeface="Times New Roman" pitchFamily="18" charset="0"/>
                        </a:defRPr>
                      </a:lvl2pPr>
                      <a:lvl3pPr algn="l">
                        <a:spcBef>
                          <a:spcPct val="20000"/>
                        </a:spcBef>
                        <a:buClr>
                          <a:schemeClr val="accent1"/>
                        </a:buClr>
                        <a:buFont typeface="Marlett" pitchFamily="2" charset="2"/>
                        <a:defRPr sz="1600">
                          <a:solidFill>
                            <a:schemeClr val="tx1"/>
                          </a:solidFill>
                          <a:latin typeface="Times New Roman" pitchFamily="18" charset="0"/>
                        </a:defRPr>
                      </a:lvl3pPr>
                      <a:lvl4pPr algn="l">
                        <a:spcBef>
                          <a:spcPct val="20000"/>
                        </a:spcBef>
                        <a:buClr>
                          <a:srgbClr val="FF9900"/>
                        </a:buClr>
                        <a:buFont typeface="Marlett" pitchFamily="2" charset="2"/>
                        <a:defRPr sz="1400">
                          <a:solidFill>
                            <a:schemeClr val="tx1"/>
                          </a:solidFill>
                          <a:latin typeface="Times New Roman" pitchFamily="18" charset="0"/>
                        </a:defRPr>
                      </a:lvl4pPr>
                      <a:lvl5pPr algn="l">
                        <a:spcBef>
                          <a:spcPct val="20000"/>
                        </a:spcBef>
                        <a:buClr>
                          <a:schemeClr val="accent2"/>
                        </a:buClr>
                        <a:defRPr sz="1400">
                          <a:solidFill>
                            <a:schemeClr val="tx1"/>
                          </a:solidFill>
                          <a:latin typeface="Times New Roman" pitchFamily="18" charset="0"/>
                        </a:defRPr>
                      </a:lvl5pPr>
                      <a:lvl6pPr eaLnBrk="0" fontAlgn="base" hangingPunct="0">
                        <a:spcBef>
                          <a:spcPct val="20000"/>
                        </a:spcBef>
                        <a:spcAft>
                          <a:spcPct val="0"/>
                        </a:spcAft>
                        <a:buClr>
                          <a:schemeClr val="accent2"/>
                        </a:buClr>
                        <a:defRPr sz="1400">
                          <a:solidFill>
                            <a:schemeClr val="tx1"/>
                          </a:solidFill>
                          <a:latin typeface="Times New Roman" pitchFamily="18" charset="0"/>
                        </a:defRPr>
                      </a:lvl6pPr>
                      <a:lvl7pPr eaLnBrk="0" fontAlgn="base" hangingPunct="0">
                        <a:spcBef>
                          <a:spcPct val="20000"/>
                        </a:spcBef>
                        <a:spcAft>
                          <a:spcPct val="0"/>
                        </a:spcAft>
                        <a:buClr>
                          <a:schemeClr val="accent2"/>
                        </a:buClr>
                        <a:defRPr sz="1400">
                          <a:solidFill>
                            <a:schemeClr val="tx1"/>
                          </a:solidFill>
                          <a:latin typeface="Times New Roman" pitchFamily="18" charset="0"/>
                        </a:defRPr>
                      </a:lvl7pPr>
                      <a:lvl8pPr eaLnBrk="0" fontAlgn="base" hangingPunct="0">
                        <a:spcBef>
                          <a:spcPct val="20000"/>
                        </a:spcBef>
                        <a:spcAft>
                          <a:spcPct val="0"/>
                        </a:spcAft>
                        <a:buClr>
                          <a:schemeClr val="accent2"/>
                        </a:buClr>
                        <a:defRPr sz="1400">
                          <a:solidFill>
                            <a:schemeClr val="tx1"/>
                          </a:solidFill>
                          <a:latin typeface="Times New Roman" pitchFamily="18" charset="0"/>
                        </a:defRPr>
                      </a:lvl8pPr>
                      <a:lvl9pPr eaLnBrk="0" fontAlgn="base" hangingPunct="0">
                        <a:spcBef>
                          <a:spcPct val="20000"/>
                        </a:spcBef>
                        <a:spcAft>
                          <a:spcPct val="0"/>
                        </a:spcAft>
                        <a:buClr>
                          <a:schemeClr val="accent2"/>
                        </a:buClr>
                        <a:defRPr sz="1400">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altLang="en-US" sz="1600" b="1" i="0" u="none" strike="noStrike" cap="none" normalizeH="0" baseline="0">
                          <a:ln>
                            <a:noFill/>
                          </a:ln>
                          <a:solidFill>
                            <a:schemeClr val="tx1"/>
                          </a:solidFill>
                          <a:effectLst/>
                          <a:latin typeface="Times New Roman" pitchFamily="18" charset="0"/>
                        </a:rPr>
                        <a:t>small</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accent2"/>
                        </a:buClr>
                        <a:buFont typeface="Marlett" pitchFamily="2" charset="2"/>
                        <a:defRPr sz="2000" b="1">
                          <a:solidFill>
                            <a:schemeClr val="tx1"/>
                          </a:solidFill>
                          <a:latin typeface="Times New Roman" pitchFamily="18" charset="0"/>
                        </a:defRPr>
                      </a:lvl1pPr>
                      <a:lvl2pPr algn="l">
                        <a:spcBef>
                          <a:spcPct val="20000"/>
                        </a:spcBef>
                        <a:buClr>
                          <a:srgbClr val="FF3300"/>
                        </a:buClr>
                        <a:buFont typeface="Marlett" pitchFamily="2" charset="2"/>
                        <a:defRPr>
                          <a:solidFill>
                            <a:schemeClr val="tx1"/>
                          </a:solidFill>
                          <a:latin typeface="Times New Roman" pitchFamily="18" charset="0"/>
                        </a:defRPr>
                      </a:lvl2pPr>
                      <a:lvl3pPr algn="l">
                        <a:spcBef>
                          <a:spcPct val="20000"/>
                        </a:spcBef>
                        <a:buClr>
                          <a:schemeClr val="accent1"/>
                        </a:buClr>
                        <a:buFont typeface="Marlett" pitchFamily="2" charset="2"/>
                        <a:defRPr sz="1600">
                          <a:solidFill>
                            <a:schemeClr val="tx1"/>
                          </a:solidFill>
                          <a:latin typeface="Times New Roman" pitchFamily="18" charset="0"/>
                        </a:defRPr>
                      </a:lvl3pPr>
                      <a:lvl4pPr algn="l">
                        <a:spcBef>
                          <a:spcPct val="20000"/>
                        </a:spcBef>
                        <a:buClr>
                          <a:srgbClr val="FF9900"/>
                        </a:buClr>
                        <a:buFont typeface="Marlett" pitchFamily="2" charset="2"/>
                        <a:defRPr sz="1400">
                          <a:solidFill>
                            <a:schemeClr val="tx1"/>
                          </a:solidFill>
                          <a:latin typeface="Times New Roman" pitchFamily="18" charset="0"/>
                        </a:defRPr>
                      </a:lvl4pPr>
                      <a:lvl5pPr algn="l">
                        <a:spcBef>
                          <a:spcPct val="20000"/>
                        </a:spcBef>
                        <a:buClr>
                          <a:schemeClr val="accent2"/>
                        </a:buClr>
                        <a:defRPr sz="1400">
                          <a:solidFill>
                            <a:schemeClr val="tx1"/>
                          </a:solidFill>
                          <a:latin typeface="Times New Roman" pitchFamily="18" charset="0"/>
                        </a:defRPr>
                      </a:lvl5pPr>
                      <a:lvl6pPr eaLnBrk="0" fontAlgn="base" hangingPunct="0">
                        <a:spcBef>
                          <a:spcPct val="20000"/>
                        </a:spcBef>
                        <a:spcAft>
                          <a:spcPct val="0"/>
                        </a:spcAft>
                        <a:buClr>
                          <a:schemeClr val="accent2"/>
                        </a:buClr>
                        <a:defRPr sz="1400">
                          <a:solidFill>
                            <a:schemeClr val="tx1"/>
                          </a:solidFill>
                          <a:latin typeface="Times New Roman" pitchFamily="18" charset="0"/>
                        </a:defRPr>
                      </a:lvl6pPr>
                      <a:lvl7pPr eaLnBrk="0" fontAlgn="base" hangingPunct="0">
                        <a:spcBef>
                          <a:spcPct val="20000"/>
                        </a:spcBef>
                        <a:spcAft>
                          <a:spcPct val="0"/>
                        </a:spcAft>
                        <a:buClr>
                          <a:schemeClr val="accent2"/>
                        </a:buClr>
                        <a:defRPr sz="1400">
                          <a:solidFill>
                            <a:schemeClr val="tx1"/>
                          </a:solidFill>
                          <a:latin typeface="Times New Roman" pitchFamily="18" charset="0"/>
                        </a:defRPr>
                      </a:lvl7pPr>
                      <a:lvl8pPr eaLnBrk="0" fontAlgn="base" hangingPunct="0">
                        <a:spcBef>
                          <a:spcPct val="20000"/>
                        </a:spcBef>
                        <a:spcAft>
                          <a:spcPct val="0"/>
                        </a:spcAft>
                        <a:buClr>
                          <a:schemeClr val="accent2"/>
                        </a:buClr>
                        <a:defRPr sz="1400">
                          <a:solidFill>
                            <a:schemeClr val="tx1"/>
                          </a:solidFill>
                          <a:latin typeface="Times New Roman" pitchFamily="18" charset="0"/>
                        </a:defRPr>
                      </a:lvl8pPr>
                      <a:lvl9pPr eaLnBrk="0" fontAlgn="base" hangingPunct="0">
                        <a:spcBef>
                          <a:spcPct val="20000"/>
                        </a:spcBef>
                        <a:spcAft>
                          <a:spcPct val="0"/>
                        </a:spcAft>
                        <a:buClr>
                          <a:schemeClr val="accent2"/>
                        </a:buClr>
                        <a:defRPr sz="1400">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altLang="en-US" sz="1600" b="1" i="0" u="none" strike="noStrike" cap="none" normalizeH="0" baseline="0" dirty="0">
                          <a:ln>
                            <a:noFill/>
                          </a:ln>
                          <a:solidFill>
                            <a:srgbClr val="FF0000"/>
                          </a:solidFill>
                          <a:effectLst/>
                          <a:latin typeface="Times New Roman" pitchFamily="18" charset="0"/>
                        </a:rPr>
                        <a:t>red</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accent2"/>
                        </a:buClr>
                        <a:buFont typeface="Marlett" pitchFamily="2" charset="2"/>
                        <a:defRPr sz="2000" b="1">
                          <a:solidFill>
                            <a:schemeClr val="tx1"/>
                          </a:solidFill>
                          <a:latin typeface="Times New Roman" pitchFamily="18" charset="0"/>
                        </a:defRPr>
                      </a:lvl1pPr>
                      <a:lvl2pPr algn="l">
                        <a:spcBef>
                          <a:spcPct val="20000"/>
                        </a:spcBef>
                        <a:buClr>
                          <a:srgbClr val="FF3300"/>
                        </a:buClr>
                        <a:buFont typeface="Marlett" pitchFamily="2" charset="2"/>
                        <a:defRPr>
                          <a:solidFill>
                            <a:schemeClr val="tx1"/>
                          </a:solidFill>
                          <a:latin typeface="Times New Roman" pitchFamily="18" charset="0"/>
                        </a:defRPr>
                      </a:lvl2pPr>
                      <a:lvl3pPr algn="l">
                        <a:spcBef>
                          <a:spcPct val="20000"/>
                        </a:spcBef>
                        <a:buClr>
                          <a:schemeClr val="accent1"/>
                        </a:buClr>
                        <a:buFont typeface="Marlett" pitchFamily="2" charset="2"/>
                        <a:defRPr sz="1600">
                          <a:solidFill>
                            <a:schemeClr val="tx1"/>
                          </a:solidFill>
                          <a:latin typeface="Times New Roman" pitchFamily="18" charset="0"/>
                        </a:defRPr>
                      </a:lvl3pPr>
                      <a:lvl4pPr algn="l">
                        <a:spcBef>
                          <a:spcPct val="20000"/>
                        </a:spcBef>
                        <a:buClr>
                          <a:srgbClr val="FF9900"/>
                        </a:buClr>
                        <a:buFont typeface="Marlett" pitchFamily="2" charset="2"/>
                        <a:defRPr sz="1400">
                          <a:solidFill>
                            <a:schemeClr val="tx1"/>
                          </a:solidFill>
                          <a:latin typeface="Times New Roman" pitchFamily="18" charset="0"/>
                        </a:defRPr>
                      </a:lvl4pPr>
                      <a:lvl5pPr algn="l">
                        <a:spcBef>
                          <a:spcPct val="20000"/>
                        </a:spcBef>
                        <a:buClr>
                          <a:schemeClr val="accent2"/>
                        </a:buClr>
                        <a:defRPr sz="1400">
                          <a:solidFill>
                            <a:schemeClr val="tx1"/>
                          </a:solidFill>
                          <a:latin typeface="Times New Roman" pitchFamily="18" charset="0"/>
                        </a:defRPr>
                      </a:lvl5pPr>
                      <a:lvl6pPr eaLnBrk="0" fontAlgn="base" hangingPunct="0">
                        <a:spcBef>
                          <a:spcPct val="20000"/>
                        </a:spcBef>
                        <a:spcAft>
                          <a:spcPct val="0"/>
                        </a:spcAft>
                        <a:buClr>
                          <a:schemeClr val="accent2"/>
                        </a:buClr>
                        <a:defRPr sz="1400">
                          <a:solidFill>
                            <a:schemeClr val="tx1"/>
                          </a:solidFill>
                          <a:latin typeface="Times New Roman" pitchFamily="18" charset="0"/>
                        </a:defRPr>
                      </a:lvl6pPr>
                      <a:lvl7pPr eaLnBrk="0" fontAlgn="base" hangingPunct="0">
                        <a:spcBef>
                          <a:spcPct val="20000"/>
                        </a:spcBef>
                        <a:spcAft>
                          <a:spcPct val="0"/>
                        </a:spcAft>
                        <a:buClr>
                          <a:schemeClr val="accent2"/>
                        </a:buClr>
                        <a:defRPr sz="1400">
                          <a:solidFill>
                            <a:schemeClr val="tx1"/>
                          </a:solidFill>
                          <a:latin typeface="Times New Roman" pitchFamily="18" charset="0"/>
                        </a:defRPr>
                      </a:lvl7pPr>
                      <a:lvl8pPr eaLnBrk="0" fontAlgn="base" hangingPunct="0">
                        <a:spcBef>
                          <a:spcPct val="20000"/>
                        </a:spcBef>
                        <a:spcAft>
                          <a:spcPct val="0"/>
                        </a:spcAft>
                        <a:buClr>
                          <a:schemeClr val="accent2"/>
                        </a:buClr>
                        <a:defRPr sz="1400">
                          <a:solidFill>
                            <a:schemeClr val="tx1"/>
                          </a:solidFill>
                          <a:latin typeface="Times New Roman" pitchFamily="18" charset="0"/>
                        </a:defRPr>
                      </a:lvl8pPr>
                      <a:lvl9pPr eaLnBrk="0" fontAlgn="base" hangingPunct="0">
                        <a:spcBef>
                          <a:spcPct val="20000"/>
                        </a:spcBef>
                        <a:spcAft>
                          <a:spcPct val="0"/>
                        </a:spcAft>
                        <a:buClr>
                          <a:schemeClr val="accent2"/>
                        </a:buClr>
                        <a:defRPr sz="1400">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altLang="en-US" sz="1600" b="1" i="0" u="none" strike="noStrike" cap="none" normalizeH="0" baseline="0" dirty="0">
                          <a:ln>
                            <a:noFill/>
                          </a:ln>
                          <a:solidFill>
                            <a:schemeClr val="tx1"/>
                          </a:solidFill>
                          <a:effectLst/>
                          <a:latin typeface="Times New Roman" pitchFamily="18" charset="0"/>
                        </a:rPr>
                        <a:t>triangle</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accent2"/>
                        </a:buClr>
                        <a:buFont typeface="Marlett" pitchFamily="2" charset="2"/>
                        <a:defRPr sz="2000" b="1">
                          <a:solidFill>
                            <a:schemeClr val="tx1"/>
                          </a:solidFill>
                          <a:latin typeface="Times New Roman" pitchFamily="18" charset="0"/>
                        </a:defRPr>
                      </a:lvl1pPr>
                      <a:lvl2pPr algn="l">
                        <a:spcBef>
                          <a:spcPct val="20000"/>
                        </a:spcBef>
                        <a:buClr>
                          <a:srgbClr val="FF3300"/>
                        </a:buClr>
                        <a:buFont typeface="Marlett" pitchFamily="2" charset="2"/>
                        <a:defRPr>
                          <a:solidFill>
                            <a:schemeClr val="tx1"/>
                          </a:solidFill>
                          <a:latin typeface="Times New Roman" pitchFamily="18" charset="0"/>
                        </a:defRPr>
                      </a:lvl2pPr>
                      <a:lvl3pPr algn="l">
                        <a:spcBef>
                          <a:spcPct val="20000"/>
                        </a:spcBef>
                        <a:buClr>
                          <a:schemeClr val="accent1"/>
                        </a:buClr>
                        <a:buFont typeface="Marlett" pitchFamily="2" charset="2"/>
                        <a:defRPr sz="1600">
                          <a:solidFill>
                            <a:schemeClr val="tx1"/>
                          </a:solidFill>
                          <a:latin typeface="Times New Roman" pitchFamily="18" charset="0"/>
                        </a:defRPr>
                      </a:lvl3pPr>
                      <a:lvl4pPr algn="l">
                        <a:spcBef>
                          <a:spcPct val="20000"/>
                        </a:spcBef>
                        <a:buClr>
                          <a:srgbClr val="FF9900"/>
                        </a:buClr>
                        <a:buFont typeface="Marlett" pitchFamily="2" charset="2"/>
                        <a:defRPr sz="1400">
                          <a:solidFill>
                            <a:schemeClr val="tx1"/>
                          </a:solidFill>
                          <a:latin typeface="Times New Roman" pitchFamily="18" charset="0"/>
                        </a:defRPr>
                      </a:lvl4pPr>
                      <a:lvl5pPr algn="l">
                        <a:spcBef>
                          <a:spcPct val="20000"/>
                        </a:spcBef>
                        <a:buClr>
                          <a:schemeClr val="accent2"/>
                        </a:buClr>
                        <a:defRPr sz="1400">
                          <a:solidFill>
                            <a:schemeClr val="tx1"/>
                          </a:solidFill>
                          <a:latin typeface="Times New Roman" pitchFamily="18" charset="0"/>
                        </a:defRPr>
                      </a:lvl5pPr>
                      <a:lvl6pPr eaLnBrk="0" fontAlgn="base" hangingPunct="0">
                        <a:spcBef>
                          <a:spcPct val="20000"/>
                        </a:spcBef>
                        <a:spcAft>
                          <a:spcPct val="0"/>
                        </a:spcAft>
                        <a:buClr>
                          <a:schemeClr val="accent2"/>
                        </a:buClr>
                        <a:defRPr sz="1400">
                          <a:solidFill>
                            <a:schemeClr val="tx1"/>
                          </a:solidFill>
                          <a:latin typeface="Times New Roman" pitchFamily="18" charset="0"/>
                        </a:defRPr>
                      </a:lvl6pPr>
                      <a:lvl7pPr eaLnBrk="0" fontAlgn="base" hangingPunct="0">
                        <a:spcBef>
                          <a:spcPct val="20000"/>
                        </a:spcBef>
                        <a:spcAft>
                          <a:spcPct val="0"/>
                        </a:spcAft>
                        <a:buClr>
                          <a:schemeClr val="accent2"/>
                        </a:buClr>
                        <a:defRPr sz="1400">
                          <a:solidFill>
                            <a:schemeClr val="tx1"/>
                          </a:solidFill>
                          <a:latin typeface="Times New Roman" pitchFamily="18" charset="0"/>
                        </a:defRPr>
                      </a:lvl7pPr>
                      <a:lvl8pPr eaLnBrk="0" fontAlgn="base" hangingPunct="0">
                        <a:spcBef>
                          <a:spcPct val="20000"/>
                        </a:spcBef>
                        <a:spcAft>
                          <a:spcPct val="0"/>
                        </a:spcAft>
                        <a:buClr>
                          <a:schemeClr val="accent2"/>
                        </a:buClr>
                        <a:defRPr sz="1400">
                          <a:solidFill>
                            <a:schemeClr val="tx1"/>
                          </a:solidFill>
                          <a:latin typeface="Times New Roman" pitchFamily="18" charset="0"/>
                        </a:defRPr>
                      </a:lvl8pPr>
                      <a:lvl9pPr eaLnBrk="0" fontAlgn="base" hangingPunct="0">
                        <a:spcBef>
                          <a:spcPct val="20000"/>
                        </a:spcBef>
                        <a:spcAft>
                          <a:spcPct val="0"/>
                        </a:spcAft>
                        <a:buClr>
                          <a:schemeClr val="accent2"/>
                        </a:buClr>
                        <a:defRPr sz="1400">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altLang="en-US" sz="1600" b="1" i="0" u="none" strike="noStrike" cap="none" normalizeH="0" baseline="0">
                          <a:ln>
                            <a:noFill/>
                          </a:ln>
                          <a:solidFill>
                            <a:schemeClr val="tx1"/>
                          </a:solidFill>
                          <a:effectLst/>
                          <a:latin typeface="Times New Roman" pitchFamily="18" charset="0"/>
                        </a:rPr>
                        <a:t>negative</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09575">
                <a:tc>
                  <a:txBody>
                    <a:bodyPr/>
                    <a:lstStyle>
                      <a:lvl1pPr algn="l">
                        <a:spcBef>
                          <a:spcPct val="20000"/>
                        </a:spcBef>
                        <a:buClr>
                          <a:schemeClr val="accent2"/>
                        </a:buClr>
                        <a:buFont typeface="Marlett" pitchFamily="2" charset="2"/>
                        <a:defRPr sz="2000" b="1">
                          <a:solidFill>
                            <a:schemeClr val="tx1"/>
                          </a:solidFill>
                          <a:latin typeface="Times New Roman" pitchFamily="18" charset="0"/>
                        </a:defRPr>
                      </a:lvl1pPr>
                      <a:lvl2pPr algn="l">
                        <a:spcBef>
                          <a:spcPct val="20000"/>
                        </a:spcBef>
                        <a:buClr>
                          <a:srgbClr val="FF3300"/>
                        </a:buClr>
                        <a:buFont typeface="Marlett" pitchFamily="2" charset="2"/>
                        <a:defRPr>
                          <a:solidFill>
                            <a:schemeClr val="tx1"/>
                          </a:solidFill>
                          <a:latin typeface="Times New Roman" pitchFamily="18" charset="0"/>
                        </a:defRPr>
                      </a:lvl2pPr>
                      <a:lvl3pPr algn="l">
                        <a:spcBef>
                          <a:spcPct val="20000"/>
                        </a:spcBef>
                        <a:buClr>
                          <a:schemeClr val="accent1"/>
                        </a:buClr>
                        <a:buFont typeface="Marlett" pitchFamily="2" charset="2"/>
                        <a:defRPr sz="1600">
                          <a:solidFill>
                            <a:schemeClr val="tx1"/>
                          </a:solidFill>
                          <a:latin typeface="Times New Roman" pitchFamily="18" charset="0"/>
                        </a:defRPr>
                      </a:lvl3pPr>
                      <a:lvl4pPr algn="l">
                        <a:spcBef>
                          <a:spcPct val="20000"/>
                        </a:spcBef>
                        <a:buClr>
                          <a:srgbClr val="FF9900"/>
                        </a:buClr>
                        <a:buFont typeface="Marlett" pitchFamily="2" charset="2"/>
                        <a:defRPr sz="1400">
                          <a:solidFill>
                            <a:schemeClr val="tx1"/>
                          </a:solidFill>
                          <a:latin typeface="Times New Roman" pitchFamily="18" charset="0"/>
                        </a:defRPr>
                      </a:lvl4pPr>
                      <a:lvl5pPr algn="l">
                        <a:spcBef>
                          <a:spcPct val="20000"/>
                        </a:spcBef>
                        <a:buClr>
                          <a:schemeClr val="accent2"/>
                        </a:buClr>
                        <a:defRPr sz="1400">
                          <a:solidFill>
                            <a:schemeClr val="tx1"/>
                          </a:solidFill>
                          <a:latin typeface="Times New Roman" pitchFamily="18" charset="0"/>
                        </a:defRPr>
                      </a:lvl5pPr>
                      <a:lvl6pPr eaLnBrk="0" fontAlgn="base" hangingPunct="0">
                        <a:spcBef>
                          <a:spcPct val="20000"/>
                        </a:spcBef>
                        <a:spcAft>
                          <a:spcPct val="0"/>
                        </a:spcAft>
                        <a:buClr>
                          <a:schemeClr val="accent2"/>
                        </a:buClr>
                        <a:defRPr sz="1400">
                          <a:solidFill>
                            <a:schemeClr val="tx1"/>
                          </a:solidFill>
                          <a:latin typeface="Times New Roman" pitchFamily="18" charset="0"/>
                        </a:defRPr>
                      </a:lvl6pPr>
                      <a:lvl7pPr eaLnBrk="0" fontAlgn="base" hangingPunct="0">
                        <a:spcBef>
                          <a:spcPct val="20000"/>
                        </a:spcBef>
                        <a:spcAft>
                          <a:spcPct val="0"/>
                        </a:spcAft>
                        <a:buClr>
                          <a:schemeClr val="accent2"/>
                        </a:buClr>
                        <a:defRPr sz="1400">
                          <a:solidFill>
                            <a:schemeClr val="tx1"/>
                          </a:solidFill>
                          <a:latin typeface="Times New Roman" pitchFamily="18" charset="0"/>
                        </a:defRPr>
                      </a:lvl7pPr>
                      <a:lvl8pPr eaLnBrk="0" fontAlgn="base" hangingPunct="0">
                        <a:spcBef>
                          <a:spcPct val="20000"/>
                        </a:spcBef>
                        <a:spcAft>
                          <a:spcPct val="0"/>
                        </a:spcAft>
                        <a:buClr>
                          <a:schemeClr val="accent2"/>
                        </a:buClr>
                        <a:defRPr sz="1400">
                          <a:solidFill>
                            <a:schemeClr val="tx1"/>
                          </a:solidFill>
                          <a:latin typeface="Times New Roman" pitchFamily="18" charset="0"/>
                        </a:defRPr>
                      </a:lvl8pPr>
                      <a:lvl9pPr eaLnBrk="0" fontAlgn="base" hangingPunct="0">
                        <a:spcBef>
                          <a:spcPct val="20000"/>
                        </a:spcBef>
                        <a:spcAft>
                          <a:spcPct val="0"/>
                        </a:spcAft>
                        <a:buClr>
                          <a:schemeClr val="accent2"/>
                        </a:buClr>
                        <a:defRPr sz="1400">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altLang="en-US" sz="1600" b="1" i="0" u="none" strike="noStrike" cap="none" normalizeH="0" baseline="0" dirty="0">
                          <a:ln>
                            <a:noFill/>
                          </a:ln>
                          <a:solidFill>
                            <a:schemeClr val="tx1"/>
                          </a:solidFill>
                          <a:effectLst/>
                          <a:latin typeface="Times New Roman" pitchFamily="18" charset="0"/>
                        </a:rPr>
                        <a:t>4</a:t>
                      </a: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accent2"/>
                        </a:buClr>
                        <a:buFont typeface="Marlett" pitchFamily="2" charset="2"/>
                        <a:defRPr sz="2000" b="1">
                          <a:solidFill>
                            <a:schemeClr val="tx1"/>
                          </a:solidFill>
                          <a:latin typeface="Times New Roman" pitchFamily="18" charset="0"/>
                        </a:defRPr>
                      </a:lvl1pPr>
                      <a:lvl2pPr algn="l">
                        <a:spcBef>
                          <a:spcPct val="20000"/>
                        </a:spcBef>
                        <a:buClr>
                          <a:srgbClr val="FF3300"/>
                        </a:buClr>
                        <a:buFont typeface="Marlett" pitchFamily="2" charset="2"/>
                        <a:defRPr>
                          <a:solidFill>
                            <a:schemeClr val="tx1"/>
                          </a:solidFill>
                          <a:latin typeface="Times New Roman" pitchFamily="18" charset="0"/>
                        </a:defRPr>
                      </a:lvl2pPr>
                      <a:lvl3pPr algn="l">
                        <a:spcBef>
                          <a:spcPct val="20000"/>
                        </a:spcBef>
                        <a:buClr>
                          <a:schemeClr val="accent1"/>
                        </a:buClr>
                        <a:buFont typeface="Marlett" pitchFamily="2" charset="2"/>
                        <a:defRPr sz="1600">
                          <a:solidFill>
                            <a:schemeClr val="tx1"/>
                          </a:solidFill>
                          <a:latin typeface="Times New Roman" pitchFamily="18" charset="0"/>
                        </a:defRPr>
                      </a:lvl3pPr>
                      <a:lvl4pPr algn="l">
                        <a:spcBef>
                          <a:spcPct val="20000"/>
                        </a:spcBef>
                        <a:buClr>
                          <a:srgbClr val="FF9900"/>
                        </a:buClr>
                        <a:buFont typeface="Marlett" pitchFamily="2" charset="2"/>
                        <a:defRPr sz="1400">
                          <a:solidFill>
                            <a:schemeClr val="tx1"/>
                          </a:solidFill>
                          <a:latin typeface="Times New Roman" pitchFamily="18" charset="0"/>
                        </a:defRPr>
                      </a:lvl4pPr>
                      <a:lvl5pPr algn="l">
                        <a:spcBef>
                          <a:spcPct val="20000"/>
                        </a:spcBef>
                        <a:buClr>
                          <a:schemeClr val="accent2"/>
                        </a:buClr>
                        <a:defRPr sz="1400">
                          <a:solidFill>
                            <a:schemeClr val="tx1"/>
                          </a:solidFill>
                          <a:latin typeface="Times New Roman" pitchFamily="18" charset="0"/>
                        </a:defRPr>
                      </a:lvl5pPr>
                      <a:lvl6pPr eaLnBrk="0" fontAlgn="base" hangingPunct="0">
                        <a:spcBef>
                          <a:spcPct val="20000"/>
                        </a:spcBef>
                        <a:spcAft>
                          <a:spcPct val="0"/>
                        </a:spcAft>
                        <a:buClr>
                          <a:schemeClr val="accent2"/>
                        </a:buClr>
                        <a:defRPr sz="1400">
                          <a:solidFill>
                            <a:schemeClr val="tx1"/>
                          </a:solidFill>
                          <a:latin typeface="Times New Roman" pitchFamily="18" charset="0"/>
                        </a:defRPr>
                      </a:lvl6pPr>
                      <a:lvl7pPr eaLnBrk="0" fontAlgn="base" hangingPunct="0">
                        <a:spcBef>
                          <a:spcPct val="20000"/>
                        </a:spcBef>
                        <a:spcAft>
                          <a:spcPct val="0"/>
                        </a:spcAft>
                        <a:buClr>
                          <a:schemeClr val="accent2"/>
                        </a:buClr>
                        <a:defRPr sz="1400">
                          <a:solidFill>
                            <a:schemeClr val="tx1"/>
                          </a:solidFill>
                          <a:latin typeface="Times New Roman" pitchFamily="18" charset="0"/>
                        </a:defRPr>
                      </a:lvl7pPr>
                      <a:lvl8pPr eaLnBrk="0" fontAlgn="base" hangingPunct="0">
                        <a:spcBef>
                          <a:spcPct val="20000"/>
                        </a:spcBef>
                        <a:spcAft>
                          <a:spcPct val="0"/>
                        </a:spcAft>
                        <a:buClr>
                          <a:schemeClr val="accent2"/>
                        </a:buClr>
                        <a:defRPr sz="1400">
                          <a:solidFill>
                            <a:schemeClr val="tx1"/>
                          </a:solidFill>
                          <a:latin typeface="Times New Roman" pitchFamily="18" charset="0"/>
                        </a:defRPr>
                      </a:lvl8pPr>
                      <a:lvl9pPr eaLnBrk="0" fontAlgn="base" hangingPunct="0">
                        <a:spcBef>
                          <a:spcPct val="20000"/>
                        </a:spcBef>
                        <a:spcAft>
                          <a:spcPct val="0"/>
                        </a:spcAft>
                        <a:buClr>
                          <a:schemeClr val="accent2"/>
                        </a:buClr>
                        <a:defRPr sz="1400">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altLang="en-US" sz="1600" b="1" i="0" u="none" strike="noStrike" cap="none" normalizeH="0" baseline="0">
                          <a:ln>
                            <a:noFill/>
                          </a:ln>
                          <a:solidFill>
                            <a:schemeClr val="tx1"/>
                          </a:solidFill>
                          <a:effectLst/>
                          <a:latin typeface="Times New Roman" pitchFamily="18" charset="0"/>
                        </a:rPr>
                        <a:t>large</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accent2"/>
                        </a:buClr>
                        <a:buFont typeface="Marlett" pitchFamily="2" charset="2"/>
                        <a:defRPr sz="2000" b="1">
                          <a:solidFill>
                            <a:schemeClr val="tx1"/>
                          </a:solidFill>
                          <a:latin typeface="Times New Roman" pitchFamily="18" charset="0"/>
                        </a:defRPr>
                      </a:lvl1pPr>
                      <a:lvl2pPr algn="l">
                        <a:spcBef>
                          <a:spcPct val="20000"/>
                        </a:spcBef>
                        <a:buClr>
                          <a:srgbClr val="FF3300"/>
                        </a:buClr>
                        <a:buFont typeface="Marlett" pitchFamily="2" charset="2"/>
                        <a:defRPr>
                          <a:solidFill>
                            <a:schemeClr val="tx1"/>
                          </a:solidFill>
                          <a:latin typeface="Times New Roman" pitchFamily="18" charset="0"/>
                        </a:defRPr>
                      </a:lvl2pPr>
                      <a:lvl3pPr algn="l">
                        <a:spcBef>
                          <a:spcPct val="20000"/>
                        </a:spcBef>
                        <a:buClr>
                          <a:schemeClr val="accent1"/>
                        </a:buClr>
                        <a:buFont typeface="Marlett" pitchFamily="2" charset="2"/>
                        <a:defRPr sz="1600">
                          <a:solidFill>
                            <a:schemeClr val="tx1"/>
                          </a:solidFill>
                          <a:latin typeface="Times New Roman" pitchFamily="18" charset="0"/>
                        </a:defRPr>
                      </a:lvl3pPr>
                      <a:lvl4pPr algn="l">
                        <a:spcBef>
                          <a:spcPct val="20000"/>
                        </a:spcBef>
                        <a:buClr>
                          <a:srgbClr val="FF9900"/>
                        </a:buClr>
                        <a:buFont typeface="Marlett" pitchFamily="2" charset="2"/>
                        <a:defRPr sz="1400">
                          <a:solidFill>
                            <a:schemeClr val="tx1"/>
                          </a:solidFill>
                          <a:latin typeface="Times New Roman" pitchFamily="18" charset="0"/>
                        </a:defRPr>
                      </a:lvl4pPr>
                      <a:lvl5pPr algn="l">
                        <a:spcBef>
                          <a:spcPct val="20000"/>
                        </a:spcBef>
                        <a:buClr>
                          <a:schemeClr val="accent2"/>
                        </a:buClr>
                        <a:defRPr sz="1400">
                          <a:solidFill>
                            <a:schemeClr val="tx1"/>
                          </a:solidFill>
                          <a:latin typeface="Times New Roman" pitchFamily="18" charset="0"/>
                        </a:defRPr>
                      </a:lvl5pPr>
                      <a:lvl6pPr eaLnBrk="0" fontAlgn="base" hangingPunct="0">
                        <a:spcBef>
                          <a:spcPct val="20000"/>
                        </a:spcBef>
                        <a:spcAft>
                          <a:spcPct val="0"/>
                        </a:spcAft>
                        <a:buClr>
                          <a:schemeClr val="accent2"/>
                        </a:buClr>
                        <a:defRPr sz="1400">
                          <a:solidFill>
                            <a:schemeClr val="tx1"/>
                          </a:solidFill>
                          <a:latin typeface="Times New Roman" pitchFamily="18" charset="0"/>
                        </a:defRPr>
                      </a:lvl6pPr>
                      <a:lvl7pPr eaLnBrk="0" fontAlgn="base" hangingPunct="0">
                        <a:spcBef>
                          <a:spcPct val="20000"/>
                        </a:spcBef>
                        <a:spcAft>
                          <a:spcPct val="0"/>
                        </a:spcAft>
                        <a:buClr>
                          <a:schemeClr val="accent2"/>
                        </a:buClr>
                        <a:defRPr sz="1400">
                          <a:solidFill>
                            <a:schemeClr val="tx1"/>
                          </a:solidFill>
                          <a:latin typeface="Times New Roman" pitchFamily="18" charset="0"/>
                        </a:defRPr>
                      </a:lvl7pPr>
                      <a:lvl8pPr eaLnBrk="0" fontAlgn="base" hangingPunct="0">
                        <a:spcBef>
                          <a:spcPct val="20000"/>
                        </a:spcBef>
                        <a:spcAft>
                          <a:spcPct val="0"/>
                        </a:spcAft>
                        <a:buClr>
                          <a:schemeClr val="accent2"/>
                        </a:buClr>
                        <a:defRPr sz="1400">
                          <a:solidFill>
                            <a:schemeClr val="tx1"/>
                          </a:solidFill>
                          <a:latin typeface="Times New Roman" pitchFamily="18" charset="0"/>
                        </a:defRPr>
                      </a:lvl8pPr>
                      <a:lvl9pPr eaLnBrk="0" fontAlgn="base" hangingPunct="0">
                        <a:spcBef>
                          <a:spcPct val="20000"/>
                        </a:spcBef>
                        <a:spcAft>
                          <a:spcPct val="0"/>
                        </a:spcAft>
                        <a:buClr>
                          <a:schemeClr val="accent2"/>
                        </a:buClr>
                        <a:defRPr sz="1400">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altLang="en-US" sz="1600" b="1" i="0" u="none" strike="noStrike" cap="none" normalizeH="0" baseline="0" dirty="0">
                          <a:ln>
                            <a:noFill/>
                          </a:ln>
                          <a:solidFill>
                            <a:srgbClr val="00B0F0"/>
                          </a:solidFill>
                          <a:effectLst/>
                          <a:latin typeface="Times New Roman" pitchFamily="18" charset="0"/>
                        </a:rPr>
                        <a:t>blue</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accent2"/>
                        </a:buClr>
                        <a:buFont typeface="Marlett" pitchFamily="2" charset="2"/>
                        <a:defRPr sz="2000" b="1">
                          <a:solidFill>
                            <a:schemeClr val="tx1"/>
                          </a:solidFill>
                          <a:latin typeface="Times New Roman" pitchFamily="18" charset="0"/>
                        </a:defRPr>
                      </a:lvl1pPr>
                      <a:lvl2pPr algn="l">
                        <a:spcBef>
                          <a:spcPct val="20000"/>
                        </a:spcBef>
                        <a:buClr>
                          <a:srgbClr val="FF3300"/>
                        </a:buClr>
                        <a:buFont typeface="Marlett" pitchFamily="2" charset="2"/>
                        <a:defRPr>
                          <a:solidFill>
                            <a:schemeClr val="tx1"/>
                          </a:solidFill>
                          <a:latin typeface="Times New Roman" pitchFamily="18" charset="0"/>
                        </a:defRPr>
                      </a:lvl2pPr>
                      <a:lvl3pPr algn="l">
                        <a:spcBef>
                          <a:spcPct val="20000"/>
                        </a:spcBef>
                        <a:buClr>
                          <a:schemeClr val="accent1"/>
                        </a:buClr>
                        <a:buFont typeface="Marlett" pitchFamily="2" charset="2"/>
                        <a:defRPr sz="1600">
                          <a:solidFill>
                            <a:schemeClr val="tx1"/>
                          </a:solidFill>
                          <a:latin typeface="Times New Roman" pitchFamily="18" charset="0"/>
                        </a:defRPr>
                      </a:lvl3pPr>
                      <a:lvl4pPr algn="l">
                        <a:spcBef>
                          <a:spcPct val="20000"/>
                        </a:spcBef>
                        <a:buClr>
                          <a:srgbClr val="FF9900"/>
                        </a:buClr>
                        <a:buFont typeface="Marlett" pitchFamily="2" charset="2"/>
                        <a:defRPr sz="1400">
                          <a:solidFill>
                            <a:schemeClr val="tx1"/>
                          </a:solidFill>
                          <a:latin typeface="Times New Roman" pitchFamily="18" charset="0"/>
                        </a:defRPr>
                      </a:lvl4pPr>
                      <a:lvl5pPr algn="l">
                        <a:spcBef>
                          <a:spcPct val="20000"/>
                        </a:spcBef>
                        <a:buClr>
                          <a:schemeClr val="accent2"/>
                        </a:buClr>
                        <a:defRPr sz="1400">
                          <a:solidFill>
                            <a:schemeClr val="tx1"/>
                          </a:solidFill>
                          <a:latin typeface="Times New Roman" pitchFamily="18" charset="0"/>
                        </a:defRPr>
                      </a:lvl5pPr>
                      <a:lvl6pPr eaLnBrk="0" fontAlgn="base" hangingPunct="0">
                        <a:spcBef>
                          <a:spcPct val="20000"/>
                        </a:spcBef>
                        <a:spcAft>
                          <a:spcPct val="0"/>
                        </a:spcAft>
                        <a:buClr>
                          <a:schemeClr val="accent2"/>
                        </a:buClr>
                        <a:defRPr sz="1400">
                          <a:solidFill>
                            <a:schemeClr val="tx1"/>
                          </a:solidFill>
                          <a:latin typeface="Times New Roman" pitchFamily="18" charset="0"/>
                        </a:defRPr>
                      </a:lvl6pPr>
                      <a:lvl7pPr eaLnBrk="0" fontAlgn="base" hangingPunct="0">
                        <a:spcBef>
                          <a:spcPct val="20000"/>
                        </a:spcBef>
                        <a:spcAft>
                          <a:spcPct val="0"/>
                        </a:spcAft>
                        <a:buClr>
                          <a:schemeClr val="accent2"/>
                        </a:buClr>
                        <a:defRPr sz="1400">
                          <a:solidFill>
                            <a:schemeClr val="tx1"/>
                          </a:solidFill>
                          <a:latin typeface="Times New Roman" pitchFamily="18" charset="0"/>
                        </a:defRPr>
                      </a:lvl7pPr>
                      <a:lvl8pPr eaLnBrk="0" fontAlgn="base" hangingPunct="0">
                        <a:spcBef>
                          <a:spcPct val="20000"/>
                        </a:spcBef>
                        <a:spcAft>
                          <a:spcPct val="0"/>
                        </a:spcAft>
                        <a:buClr>
                          <a:schemeClr val="accent2"/>
                        </a:buClr>
                        <a:defRPr sz="1400">
                          <a:solidFill>
                            <a:schemeClr val="tx1"/>
                          </a:solidFill>
                          <a:latin typeface="Times New Roman" pitchFamily="18" charset="0"/>
                        </a:defRPr>
                      </a:lvl8pPr>
                      <a:lvl9pPr eaLnBrk="0" fontAlgn="base" hangingPunct="0">
                        <a:spcBef>
                          <a:spcPct val="20000"/>
                        </a:spcBef>
                        <a:spcAft>
                          <a:spcPct val="0"/>
                        </a:spcAft>
                        <a:buClr>
                          <a:schemeClr val="accent2"/>
                        </a:buClr>
                        <a:defRPr sz="1400">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altLang="en-US" sz="1600" b="1" i="0" u="none" strike="noStrike" cap="none" normalizeH="0" baseline="0" dirty="0">
                          <a:ln>
                            <a:noFill/>
                          </a:ln>
                          <a:solidFill>
                            <a:schemeClr val="tx1"/>
                          </a:solidFill>
                          <a:effectLst/>
                          <a:latin typeface="Times New Roman" pitchFamily="18" charset="0"/>
                        </a:rPr>
                        <a:t>circle</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accent2"/>
                        </a:buClr>
                        <a:buFont typeface="Marlett" pitchFamily="2" charset="2"/>
                        <a:defRPr sz="2000" b="1">
                          <a:solidFill>
                            <a:schemeClr val="tx1"/>
                          </a:solidFill>
                          <a:latin typeface="Times New Roman" pitchFamily="18" charset="0"/>
                        </a:defRPr>
                      </a:lvl1pPr>
                      <a:lvl2pPr algn="l">
                        <a:spcBef>
                          <a:spcPct val="20000"/>
                        </a:spcBef>
                        <a:buClr>
                          <a:srgbClr val="FF3300"/>
                        </a:buClr>
                        <a:buFont typeface="Marlett" pitchFamily="2" charset="2"/>
                        <a:defRPr>
                          <a:solidFill>
                            <a:schemeClr val="tx1"/>
                          </a:solidFill>
                          <a:latin typeface="Times New Roman" pitchFamily="18" charset="0"/>
                        </a:defRPr>
                      </a:lvl2pPr>
                      <a:lvl3pPr algn="l">
                        <a:spcBef>
                          <a:spcPct val="20000"/>
                        </a:spcBef>
                        <a:buClr>
                          <a:schemeClr val="accent1"/>
                        </a:buClr>
                        <a:buFont typeface="Marlett" pitchFamily="2" charset="2"/>
                        <a:defRPr sz="1600">
                          <a:solidFill>
                            <a:schemeClr val="tx1"/>
                          </a:solidFill>
                          <a:latin typeface="Times New Roman" pitchFamily="18" charset="0"/>
                        </a:defRPr>
                      </a:lvl3pPr>
                      <a:lvl4pPr algn="l">
                        <a:spcBef>
                          <a:spcPct val="20000"/>
                        </a:spcBef>
                        <a:buClr>
                          <a:srgbClr val="FF9900"/>
                        </a:buClr>
                        <a:buFont typeface="Marlett" pitchFamily="2" charset="2"/>
                        <a:defRPr sz="1400">
                          <a:solidFill>
                            <a:schemeClr val="tx1"/>
                          </a:solidFill>
                          <a:latin typeface="Times New Roman" pitchFamily="18" charset="0"/>
                        </a:defRPr>
                      </a:lvl4pPr>
                      <a:lvl5pPr algn="l">
                        <a:spcBef>
                          <a:spcPct val="20000"/>
                        </a:spcBef>
                        <a:buClr>
                          <a:schemeClr val="accent2"/>
                        </a:buClr>
                        <a:defRPr sz="1400">
                          <a:solidFill>
                            <a:schemeClr val="tx1"/>
                          </a:solidFill>
                          <a:latin typeface="Times New Roman" pitchFamily="18" charset="0"/>
                        </a:defRPr>
                      </a:lvl5pPr>
                      <a:lvl6pPr eaLnBrk="0" fontAlgn="base" hangingPunct="0">
                        <a:spcBef>
                          <a:spcPct val="20000"/>
                        </a:spcBef>
                        <a:spcAft>
                          <a:spcPct val="0"/>
                        </a:spcAft>
                        <a:buClr>
                          <a:schemeClr val="accent2"/>
                        </a:buClr>
                        <a:defRPr sz="1400">
                          <a:solidFill>
                            <a:schemeClr val="tx1"/>
                          </a:solidFill>
                          <a:latin typeface="Times New Roman" pitchFamily="18" charset="0"/>
                        </a:defRPr>
                      </a:lvl6pPr>
                      <a:lvl7pPr eaLnBrk="0" fontAlgn="base" hangingPunct="0">
                        <a:spcBef>
                          <a:spcPct val="20000"/>
                        </a:spcBef>
                        <a:spcAft>
                          <a:spcPct val="0"/>
                        </a:spcAft>
                        <a:buClr>
                          <a:schemeClr val="accent2"/>
                        </a:buClr>
                        <a:defRPr sz="1400">
                          <a:solidFill>
                            <a:schemeClr val="tx1"/>
                          </a:solidFill>
                          <a:latin typeface="Times New Roman" pitchFamily="18" charset="0"/>
                        </a:defRPr>
                      </a:lvl7pPr>
                      <a:lvl8pPr eaLnBrk="0" fontAlgn="base" hangingPunct="0">
                        <a:spcBef>
                          <a:spcPct val="20000"/>
                        </a:spcBef>
                        <a:spcAft>
                          <a:spcPct val="0"/>
                        </a:spcAft>
                        <a:buClr>
                          <a:schemeClr val="accent2"/>
                        </a:buClr>
                        <a:defRPr sz="1400">
                          <a:solidFill>
                            <a:schemeClr val="tx1"/>
                          </a:solidFill>
                          <a:latin typeface="Times New Roman" pitchFamily="18" charset="0"/>
                        </a:defRPr>
                      </a:lvl8pPr>
                      <a:lvl9pPr eaLnBrk="0" fontAlgn="base" hangingPunct="0">
                        <a:spcBef>
                          <a:spcPct val="20000"/>
                        </a:spcBef>
                        <a:spcAft>
                          <a:spcPct val="0"/>
                        </a:spcAft>
                        <a:buClr>
                          <a:schemeClr val="accent2"/>
                        </a:buClr>
                        <a:defRPr sz="1400">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altLang="en-US" sz="1600" b="1" i="0" u="none" strike="noStrike" cap="none" normalizeH="0" baseline="0" dirty="0">
                          <a:ln>
                            <a:noFill/>
                          </a:ln>
                          <a:solidFill>
                            <a:schemeClr val="tx1"/>
                          </a:solidFill>
                          <a:effectLst/>
                          <a:latin typeface="Times New Roman" pitchFamily="18" charset="0"/>
                        </a:rPr>
                        <a:t>negative</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66936152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a:spLocks noGrp="1" noChangeArrowheads="1"/>
          </p:cNvSpPr>
          <p:nvPr>
            <p:ph type="title"/>
          </p:nvPr>
        </p:nvSpPr>
        <p:spPr>
          <a:xfrm>
            <a:off x="1141413" y="11722"/>
            <a:ext cx="9905998" cy="1055077"/>
          </a:xfrm>
        </p:spPr>
        <p:txBody>
          <a:bodyPr/>
          <a:lstStyle/>
          <a:p>
            <a:pPr algn="ctr"/>
            <a:r>
              <a:rPr lang="en-US" altLang="en-US" dirty="0"/>
              <a:t>Classification: 3 Step Process</a:t>
            </a:r>
          </a:p>
        </p:txBody>
      </p:sp>
      <p:sp>
        <p:nvSpPr>
          <p:cNvPr id="19460" name="Rectangle 3"/>
          <p:cNvSpPr>
            <a:spLocks noGrp="1" noChangeArrowheads="1"/>
          </p:cNvSpPr>
          <p:nvPr>
            <p:ph type="body" idx="1"/>
          </p:nvPr>
        </p:nvSpPr>
        <p:spPr>
          <a:xfrm>
            <a:off x="1141412" y="949570"/>
            <a:ext cx="10159634" cy="5709138"/>
          </a:xfrm>
        </p:spPr>
        <p:txBody>
          <a:bodyPr>
            <a:normAutofit fontScale="92500" lnSpcReduction="20000"/>
          </a:bodyPr>
          <a:lstStyle/>
          <a:p>
            <a:r>
              <a:rPr lang="en-US" altLang="en-US" dirty="0"/>
              <a:t>1. Model construction (</a:t>
            </a:r>
            <a:r>
              <a:rPr lang="en-US" altLang="en-US" dirty="0">
                <a:solidFill>
                  <a:srgbClr val="FFC000"/>
                </a:solidFill>
              </a:rPr>
              <a:t>Learning</a:t>
            </a:r>
            <a:r>
              <a:rPr lang="en-US" altLang="en-US" dirty="0"/>
              <a:t>):</a:t>
            </a:r>
          </a:p>
          <a:p>
            <a:pPr lvl="1"/>
            <a:r>
              <a:rPr lang="en-US" altLang="en-US" sz="1900" dirty="0"/>
              <a:t>Each record (instance, example) is assumed to belong to a predefined class, as determined by one of the attributes</a:t>
            </a:r>
          </a:p>
          <a:p>
            <a:pPr lvl="2"/>
            <a:r>
              <a:rPr lang="en-US" altLang="en-US" sz="1700" dirty="0"/>
              <a:t>This attribute is call the target attribute</a:t>
            </a:r>
          </a:p>
          <a:p>
            <a:pPr lvl="2"/>
            <a:r>
              <a:rPr lang="en-US" altLang="en-US" sz="1700" dirty="0"/>
              <a:t>The values of the target attribute are the class labels</a:t>
            </a:r>
          </a:p>
          <a:p>
            <a:pPr lvl="1"/>
            <a:r>
              <a:rPr lang="en-US" altLang="en-US" sz="1900" dirty="0"/>
              <a:t>The set of all instances used for learning the model is called training set</a:t>
            </a:r>
          </a:p>
          <a:p>
            <a:pPr lvl="1"/>
            <a:r>
              <a:rPr lang="en-US" altLang="en-US" sz="1900" dirty="0"/>
              <a:t>The model may be represented in many forms: decision trees, probabilities, neural networks, ….</a:t>
            </a:r>
          </a:p>
          <a:p>
            <a:pPr lvl="1"/>
            <a:endParaRPr lang="en-US" altLang="en-US" sz="900" dirty="0"/>
          </a:p>
          <a:p>
            <a:r>
              <a:rPr lang="en-US" altLang="en-US" dirty="0"/>
              <a:t>2. Model Evaluation (</a:t>
            </a:r>
            <a:r>
              <a:rPr lang="en-US" altLang="en-US" dirty="0">
                <a:solidFill>
                  <a:srgbClr val="FFC000"/>
                </a:solidFill>
              </a:rPr>
              <a:t>Accuracy</a:t>
            </a:r>
            <a:r>
              <a:rPr lang="en-US" altLang="en-US" dirty="0"/>
              <a:t>):</a:t>
            </a:r>
          </a:p>
          <a:p>
            <a:pPr lvl="1"/>
            <a:r>
              <a:rPr lang="en-US" altLang="en-US" sz="1900" dirty="0"/>
              <a:t>Estimate accuracy rate of the model based on a test set</a:t>
            </a:r>
          </a:p>
          <a:p>
            <a:pPr lvl="1"/>
            <a:r>
              <a:rPr lang="en-US" altLang="en-US" sz="1900" dirty="0"/>
              <a:t>The known labels of test instances are compared with the predicts class from model</a:t>
            </a:r>
          </a:p>
          <a:p>
            <a:pPr lvl="1"/>
            <a:r>
              <a:rPr lang="en-US" altLang="en-US" sz="1900" dirty="0"/>
              <a:t>Test set is independent of training set otherwise over-fitting will occur</a:t>
            </a:r>
          </a:p>
          <a:p>
            <a:pPr lvl="1"/>
            <a:endParaRPr lang="en-US" altLang="en-US" sz="900" dirty="0"/>
          </a:p>
          <a:p>
            <a:r>
              <a:rPr lang="en-US" altLang="en-US" dirty="0"/>
              <a:t>3. Model Use (</a:t>
            </a:r>
            <a:r>
              <a:rPr lang="en-US" altLang="en-US" dirty="0">
                <a:solidFill>
                  <a:srgbClr val="FFC000"/>
                </a:solidFill>
              </a:rPr>
              <a:t>Classification</a:t>
            </a:r>
            <a:r>
              <a:rPr lang="en-US" altLang="en-US" dirty="0"/>
              <a:t>):</a:t>
            </a:r>
          </a:p>
          <a:p>
            <a:pPr lvl="1"/>
            <a:r>
              <a:rPr lang="en-US" altLang="en-US" sz="1900" dirty="0"/>
              <a:t>The model is used to classify unseen instances (i.e., to predict the class labels for new unclassified instances)</a:t>
            </a:r>
          </a:p>
          <a:p>
            <a:pPr lvl="1"/>
            <a:r>
              <a:rPr lang="en-US" altLang="en-US" sz="1900" dirty="0"/>
              <a:t>Predict the value of an actual attribute</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Rectangle 2"/>
          <p:cNvSpPr>
            <a:spLocks noGrp="1" noChangeArrowheads="1"/>
          </p:cNvSpPr>
          <p:nvPr>
            <p:ph type="title"/>
          </p:nvPr>
        </p:nvSpPr>
        <p:spPr>
          <a:xfrm>
            <a:off x="1246921" y="0"/>
            <a:ext cx="9905998" cy="1478570"/>
          </a:xfrm>
        </p:spPr>
        <p:txBody>
          <a:bodyPr/>
          <a:lstStyle/>
          <a:p>
            <a:pPr algn="ctr"/>
            <a:r>
              <a:rPr lang="en-US" altLang="en-US" dirty="0"/>
              <a:t>Bayesian Methods</a:t>
            </a:r>
          </a:p>
        </p:txBody>
      </p:sp>
      <p:sp>
        <p:nvSpPr>
          <p:cNvPr id="41989" name="Rectangle 3"/>
          <p:cNvSpPr>
            <a:spLocks noGrp="1" noChangeArrowheads="1"/>
          </p:cNvSpPr>
          <p:nvPr>
            <p:ph type="body" idx="1"/>
          </p:nvPr>
        </p:nvSpPr>
        <p:spPr>
          <a:xfrm>
            <a:off x="1141412" y="1478570"/>
            <a:ext cx="9905999" cy="4312631"/>
          </a:xfrm>
        </p:spPr>
        <p:txBody>
          <a:bodyPr>
            <a:normAutofit/>
          </a:bodyPr>
          <a:lstStyle/>
          <a:p>
            <a:r>
              <a:rPr lang="en-US" altLang="en-US" sz="2800" dirty="0"/>
              <a:t>Learning and classification methods based on probability theory.</a:t>
            </a:r>
          </a:p>
          <a:p>
            <a:r>
              <a:rPr lang="en-US" altLang="en-US" sz="2800" dirty="0"/>
              <a:t>Bayes theorem plays a critical role in probabilistic learning and classification.</a:t>
            </a:r>
          </a:p>
          <a:p>
            <a:r>
              <a:rPr lang="en-US" altLang="en-US" sz="2800" dirty="0"/>
              <a:t>Uses prior probability of each category given no information about an item.</a:t>
            </a:r>
          </a:p>
          <a:p>
            <a:r>
              <a:rPr lang="en-US" altLang="en-US" sz="2800" dirty="0"/>
              <a:t>Categorization produces a posterior probability distribution over the possible categories given a description of an item.</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2790825" y="1223608"/>
            <a:ext cx="6015167" cy="1074215"/>
          </a:xfrm>
          <a:prstGeom prst="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0994" name="Rectangle 2"/>
          <p:cNvSpPr>
            <a:spLocks noGrp="1" noChangeArrowheads="1"/>
          </p:cNvSpPr>
          <p:nvPr>
            <p:ph type="title"/>
          </p:nvPr>
        </p:nvSpPr>
        <p:spPr>
          <a:xfrm>
            <a:off x="0" y="355600"/>
            <a:ext cx="12192000" cy="609600"/>
          </a:xfrm>
        </p:spPr>
        <p:txBody>
          <a:bodyPr/>
          <a:lstStyle/>
          <a:p>
            <a:pPr algn="ctr"/>
            <a:r>
              <a:rPr lang="en-US" sz="3200" dirty="0"/>
              <a:t>N-M Reasoning &amp; Diagnosis Problems</a:t>
            </a:r>
          </a:p>
        </p:txBody>
      </p:sp>
      <p:sp>
        <p:nvSpPr>
          <p:cNvPr id="340995" name="Rectangle 3"/>
          <p:cNvSpPr>
            <a:spLocks noGrp="1" noChangeArrowheads="1"/>
          </p:cNvSpPr>
          <p:nvPr>
            <p:ph sz="quarter" idx="1"/>
          </p:nvPr>
        </p:nvSpPr>
        <p:spPr>
          <a:xfrm>
            <a:off x="886408" y="2431882"/>
            <a:ext cx="10786188" cy="4426117"/>
          </a:xfrm>
        </p:spPr>
        <p:txBody>
          <a:bodyPr>
            <a:normAutofit lnSpcReduction="10000"/>
          </a:bodyPr>
          <a:lstStyle/>
          <a:p>
            <a:pPr lvl="1"/>
            <a:r>
              <a:rPr lang="en-US" dirty="0"/>
              <a:t>Here the predicates </a:t>
            </a:r>
            <a:r>
              <a:rPr lang="en-US" i="1" dirty="0"/>
              <a:t>injured</a:t>
            </a:r>
            <a:r>
              <a:rPr lang="en-US" dirty="0"/>
              <a:t> and </a:t>
            </a:r>
            <a:r>
              <a:rPr lang="en-US" i="1" dirty="0"/>
              <a:t>ostrich</a:t>
            </a:r>
            <a:r>
              <a:rPr lang="en-US" dirty="0"/>
              <a:t> represent possible reasons why a bird may not be able to fly (symptoms)</a:t>
            </a:r>
          </a:p>
          <a:p>
            <a:pPr lvl="1"/>
            <a:r>
              <a:rPr lang="en-US" dirty="0"/>
              <a:t>The set of assumptions A contains all assumptions we can make that are consistent with our knowledge base:</a:t>
            </a:r>
            <a:endParaRPr lang="en-US" sz="600" dirty="0"/>
          </a:p>
          <a:p>
            <a:pPr lvl="1" algn="ctr">
              <a:buFont typeface="Marlett" pitchFamily="2" charset="2"/>
              <a:buNone/>
            </a:pPr>
            <a:r>
              <a:rPr lang="en-US" i="1" dirty="0"/>
              <a:t>A</a:t>
            </a:r>
            <a:r>
              <a:rPr lang="en-US" dirty="0"/>
              <a:t> = {</a:t>
            </a:r>
            <a:r>
              <a:rPr lang="en-US" dirty="0" err="1">
                <a:latin typeface="Symbol" pitchFamily="18" charset="2"/>
              </a:rPr>
              <a:t>Ø</a:t>
            </a:r>
            <a:r>
              <a:rPr lang="en-US" i="1" dirty="0" err="1"/>
              <a:t>injured</a:t>
            </a:r>
            <a:r>
              <a:rPr lang="en-US" dirty="0"/>
              <a:t>(</a:t>
            </a:r>
            <a:r>
              <a:rPr lang="en-US" i="1" dirty="0" err="1"/>
              <a:t>fred</a:t>
            </a:r>
            <a:r>
              <a:rPr lang="en-US" dirty="0"/>
              <a:t>), </a:t>
            </a:r>
            <a:r>
              <a:rPr lang="en-US" dirty="0" err="1">
                <a:latin typeface="Symbol" pitchFamily="18" charset="2"/>
              </a:rPr>
              <a:t>Ø</a:t>
            </a:r>
            <a:r>
              <a:rPr lang="en-US" i="1" dirty="0" err="1"/>
              <a:t>injured</a:t>
            </a:r>
            <a:r>
              <a:rPr lang="en-US" dirty="0"/>
              <a:t>(</a:t>
            </a:r>
            <a:r>
              <a:rPr lang="en-US" i="1" dirty="0" err="1"/>
              <a:t>tweety</a:t>
            </a:r>
            <a:r>
              <a:rPr lang="en-US" dirty="0"/>
              <a:t>), </a:t>
            </a:r>
            <a:r>
              <a:rPr lang="en-US" dirty="0" err="1">
                <a:latin typeface="Symbol" pitchFamily="18" charset="2"/>
              </a:rPr>
              <a:t>Ø</a:t>
            </a:r>
            <a:r>
              <a:rPr lang="en-US" i="1" dirty="0" err="1"/>
              <a:t>ostrich</a:t>
            </a:r>
            <a:r>
              <a:rPr lang="en-US" dirty="0"/>
              <a:t>(</a:t>
            </a:r>
            <a:r>
              <a:rPr lang="en-US" i="1" dirty="0" err="1"/>
              <a:t>fred</a:t>
            </a:r>
            <a:r>
              <a:rPr lang="en-US" dirty="0"/>
              <a:t>), </a:t>
            </a:r>
            <a:r>
              <a:rPr lang="en-US" dirty="0" err="1">
                <a:latin typeface="Symbol" pitchFamily="18" charset="2"/>
              </a:rPr>
              <a:t>Ø</a:t>
            </a:r>
            <a:r>
              <a:rPr lang="en-US" i="1" dirty="0" err="1"/>
              <a:t>ostrich</a:t>
            </a:r>
            <a:r>
              <a:rPr lang="en-US" dirty="0"/>
              <a:t>(</a:t>
            </a:r>
            <a:r>
              <a:rPr lang="en-US" i="1" dirty="0" err="1"/>
              <a:t>tweety</a:t>
            </a:r>
            <a:r>
              <a:rPr lang="en-US" dirty="0"/>
              <a:t>)}</a:t>
            </a:r>
            <a:endParaRPr lang="en-US" sz="600" dirty="0"/>
          </a:p>
          <a:p>
            <a:pPr lvl="1"/>
            <a:r>
              <a:rPr lang="en-US" dirty="0"/>
              <a:t>Suppose now we find out that </a:t>
            </a:r>
            <a:r>
              <a:rPr lang="en-US" i="1" dirty="0" err="1"/>
              <a:t>fred</a:t>
            </a:r>
            <a:r>
              <a:rPr lang="en-US" dirty="0"/>
              <a:t> can not fly. There are now two unique maximal extensions:</a:t>
            </a:r>
            <a:endParaRPr lang="en-US" sz="600" dirty="0"/>
          </a:p>
          <a:p>
            <a:pPr lvl="1" algn="ctr">
              <a:buFont typeface="Marlett" pitchFamily="2" charset="2"/>
              <a:buNone/>
            </a:pPr>
            <a:r>
              <a:rPr lang="en-US" i="1" dirty="0"/>
              <a:t>E</a:t>
            </a:r>
            <a:r>
              <a:rPr lang="en-US" dirty="0"/>
              <a:t>1 = {</a:t>
            </a:r>
            <a:r>
              <a:rPr lang="en-US" dirty="0" err="1">
                <a:latin typeface="Symbol" pitchFamily="18" charset="2"/>
              </a:rPr>
              <a:t>Ø</a:t>
            </a:r>
            <a:r>
              <a:rPr lang="en-US" i="1" dirty="0" err="1"/>
              <a:t>injured</a:t>
            </a:r>
            <a:r>
              <a:rPr lang="en-US" dirty="0"/>
              <a:t>(</a:t>
            </a:r>
            <a:r>
              <a:rPr lang="en-US" i="1" dirty="0" err="1"/>
              <a:t>tweety</a:t>
            </a:r>
            <a:r>
              <a:rPr lang="en-US" dirty="0"/>
              <a:t>), </a:t>
            </a:r>
            <a:r>
              <a:rPr lang="en-US" dirty="0" err="1">
                <a:latin typeface="Symbol" pitchFamily="18" charset="2"/>
              </a:rPr>
              <a:t>Ø</a:t>
            </a:r>
            <a:r>
              <a:rPr lang="en-US" i="1" dirty="0" err="1"/>
              <a:t>ostrich</a:t>
            </a:r>
            <a:r>
              <a:rPr lang="en-US" dirty="0"/>
              <a:t>(</a:t>
            </a:r>
            <a:r>
              <a:rPr lang="en-US" i="1" dirty="0" err="1"/>
              <a:t>fred</a:t>
            </a:r>
            <a:r>
              <a:rPr lang="en-US" dirty="0"/>
              <a:t>), </a:t>
            </a:r>
            <a:r>
              <a:rPr lang="en-US" dirty="0" err="1">
                <a:latin typeface="Symbol" pitchFamily="18" charset="2"/>
              </a:rPr>
              <a:t>Ø</a:t>
            </a:r>
            <a:r>
              <a:rPr lang="en-US" i="1" dirty="0" err="1"/>
              <a:t>ostrich</a:t>
            </a:r>
            <a:r>
              <a:rPr lang="en-US" dirty="0"/>
              <a:t>(</a:t>
            </a:r>
            <a:r>
              <a:rPr lang="en-US" i="1" dirty="0" err="1"/>
              <a:t>tweety</a:t>
            </a:r>
            <a:r>
              <a:rPr lang="en-US" dirty="0"/>
              <a:t>)}</a:t>
            </a:r>
            <a:endParaRPr lang="en-US" sz="800" dirty="0"/>
          </a:p>
          <a:p>
            <a:pPr lvl="1" algn="ctr">
              <a:buFont typeface="Marlett" pitchFamily="2" charset="2"/>
              <a:buNone/>
            </a:pPr>
            <a:r>
              <a:rPr lang="en-US" i="1" dirty="0"/>
              <a:t>E</a:t>
            </a:r>
            <a:r>
              <a:rPr lang="en-US" dirty="0"/>
              <a:t>2 = {</a:t>
            </a:r>
            <a:r>
              <a:rPr lang="en-US" dirty="0" err="1">
                <a:latin typeface="Symbol" pitchFamily="18" charset="2"/>
              </a:rPr>
              <a:t>Ø</a:t>
            </a:r>
            <a:r>
              <a:rPr lang="en-US" i="1" dirty="0" err="1"/>
              <a:t>injured</a:t>
            </a:r>
            <a:r>
              <a:rPr lang="en-US" dirty="0"/>
              <a:t>(</a:t>
            </a:r>
            <a:r>
              <a:rPr lang="en-US" i="1" dirty="0" err="1"/>
              <a:t>fred</a:t>
            </a:r>
            <a:r>
              <a:rPr lang="en-US" dirty="0"/>
              <a:t>), </a:t>
            </a:r>
            <a:r>
              <a:rPr lang="en-US" dirty="0" err="1">
                <a:latin typeface="Symbol" pitchFamily="18" charset="2"/>
              </a:rPr>
              <a:t>Ø</a:t>
            </a:r>
            <a:r>
              <a:rPr lang="en-US" i="1" dirty="0" err="1"/>
              <a:t>injured</a:t>
            </a:r>
            <a:r>
              <a:rPr lang="en-US" dirty="0"/>
              <a:t>(</a:t>
            </a:r>
            <a:r>
              <a:rPr lang="en-US" i="1" dirty="0" err="1"/>
              <a:t>tweety</a:t>
            </a:r>
            <a:r>
              <a:rPr lang="en-US" dirty="0"/>
              <a:t>), </a:t>
            </a:r>
            <a:r>
              <a:rPr lang="en-US" dirty="0" err="1">
                <a:latin typeface="Symbol" pitchFamily="18" charset="2"/>
              </a:rPr>
              <a:t>Ø</a:t>
            </a:r>
            <a:r>
              <a:rPr lang="en-US" i="1" dirty="0" err="1"/>
              <a:t>ostrich</a:t>
            </a:r>
            <a:r>
              <a:rPr lang="en-US" dirty="0"/>
              <a:t>(</a:t>
            </a:r>
            <a:r>
              <a:rPr lang="en-US" i="1" dirty="0" err="1"/>
              <a:t>tweety</a:t>
            </a:r>
            <a:r>
              <a:rPr lang="en-US" dirty="0"/>
              <a:t>)}</a:t>
            </a:r>
            <a:endParaRPr lang="en-US" sz="600" dirty="0"/>
          </a:p>
          <a:p>
            <a:pPr lvl="1"/>
            <a:r>
              <a:rPr lang="en-US" dirty="0"/>
              <a:t>The complement of each of these extensions (with respect to </a:t>
            </a:r>
            <a:r>
              <a:rPr lang="en-US" i="1" dirty="0"/>
              <a:t>A</a:t>
            </a:r>
            <a:r>
              <a:rPr lang="en-US" dirty="0"/>
              <a:t>) allows us to diagnose the potential reasons for the problem (of </a:t>
            </a:r>
            <a:r>
              <a:rPr lang="en-US" i="1" dirty="0" err="1"/>
              <a:t>fred</a:t>
            </a:r>
            <a:r>
              <a:rPr lang="en-US" dirty="0"/>
              <a:t> not being able to fly).</a:t>
            </a:r>
          </a:p>
          <a:p>
            <a:pPr lvl="1"/>
            <a:r>
              <a:rPr lang="en-US" dirty="0"/>
              <a:t>What if we find out that </a:t>
            </a:r>
            <a:r>
              <a:rPr lang="en-US" i="1" dirty="0" err="1"/>
              <a:t>tweety</a:t>
            </a:r>
            <a:r>
              <a:rPr lang="en-US" dirty="0"/>
              <a:t> can no longer fly either?</a:t>
            </a:r>
          </a:p>
        </p:txBody>
      </p:sp>
      <p:grpSp>
        <p:nvGrpSpPr>
          <p:cNvPr id="341005" name="Group 13"/>
          <p:cNvGrpSpPr>
            <a:grpSpLocks/>
          </p:cNvGrpSpPr>
          <p:nvPr/>
        </p:nvGrpSpPr>
        <p:grpSpPr bwMode="auto">
          <a:xfrm>
            <a:off x="2790825" y="1357668"/>
            <a:ext cx="5665788" cy="906463"/>
            <a:chOff x="638" y="616"/>
            <a:chExt cx="3569" cy="571"/>
          </a:xfrm>
        </p:grpSpPr>
        <p:graphicFrame>
          <p:nvGraphicFramePr>
            <p:cNvPr id="340996" name="Object 4"/>
            <p:cNvGraphicFramePr>
              <a:graphicFrameLocks noChangeAspect="1"/>
            </p:cNvGraphicFramePr>
            <p:nvPr/>
          </p:nvGraphicFramePr>
          <p:xfrm>
            <a:off x="1096" y="1001"/>
            <a:ext cx="3111" cy="186"/>
          </p:xfrm>
          <a:graphic>
            <a:graphicData uri="http://schemas.openxmlformats.org/presentationml/2006/ole">
              <mc:AlternateContent xmlns:mc="http://schemas.openxmlformats.org/markup-compatibility/2006">
                <mc:Choice xmlns:v="urn:schemas-microsoft-com:vml" Requires="v">
                  <p:oleObj spid="_x0000_s3263" name="MathType Equation" r:id="rId3" imgW="4419360" imgH="266400" progId="Equation">
                    <p:embed/>
                  </p:oleObj>
                </mc:Choice>
                <mc:Fallback>
                  <p:oleObj name="MathType Equation" r:id="rId3" imgW="4419360" imgH="266400" progId="Equation">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96" y="1001"/>
                          <a:ext cx="3111" cy="18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40998" name="Object 6"/>
            <p:cNvGraphicFramePr>
              <a:graphicFrameLocks noChangeAspect="1"/>
            </p:cNvGraphicFramePr>
            <p:nvPr/>
          </p:nvGraphicFramePr>
          <p:xfrm>
            <a:off x="1096" y="617"/>
            <a:ext cx="841" cy="186"/>
          </p:xfrm>
          <a:graphic>
            <a:graphicData uri="http://schemas.openxmlformats.org/presentationml/2006/ole">
              <mc:AlternateContent xmlns:mc="http://schemas.openxmlformats.org/markup-compatibility/2006">
                <mc:Choice xmlns:v="urn:schemas-microsoft-com:vml" Requires="v">
                  <p:oleObj spid="_x0000_s3264" name="Equation" r:id="rId5" imgW="1193760" imgH="266400" progId="Equation.3">
                    <p:embed/>
                  </p:oleObj>
                </mc:Choice>
                <mc:Fallback>
                  <p:oleObj name="Equation" r:id="rId5" imgW="1193760" imgH="2664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96" y="617"/>
                          <a:ext cx="841" cy="18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40999" name="Text Box 7"/>
            <p:cNvSpPr txBox="1">
              <a:spLocks noChangeArrowheads="1"/>
            </p:cNvSpPr>
            <p:nvPr/>
          </p:nvSpPr>
          <p:spPr bwMode="auto">
            <a:xfrm>
              <a:off x="638" y="762"/>
              <a:ext cx="317" cy="233"/>
            </a:xfrm>
            <a:prstGeom prst="rect">
              <a:avLst/>
            </a:prstGeom>
            <a:noFill/>
            <a:ln w="19050">
              <a:noFill/>
              <a:miter lim="800000"/>
              <a:headEnd/>
              <a:tailEnd/>
            </a:ln>
            <a:effectLst/>
          </p:spPr>
          <p:txBody>
            <a:bodyPr wrap="none">
              <a:spAutoFit/>
            </a:bodyPr>
            <a:lstStyle/>
            <a:p>
              <a:r>
                <a:rPr lang="en-US" i="1" dirty="0">
                  <a:solidFill>
                    <a:schemeClr val="bg1"/>
                  </a:solidFill>
                </a:rPr>
                <a:t>T</a:t>
              </a:r>
              <a:r>
                <a:rPr lang="en-US" dirty="0">
                  <a:solidFill>
                    <a:schemeClr val="bg1"/>
                  </a:solidFill>
                </a:rPr>
                <a:t> =</a:t>
              </a:r>
            </a:p>
          </p:txBody>
        </p:sp>
        <p:sp>
          <p:nvSpPr>
            <p:cNvPr id="341000" name="AutoShape 8"/>
            <p:cNvSpPr>
              <a:spLocks/>
            </p:cNvSpPr>
            <p:nvPr/>
          </p:nvSpPr>
          <p:spPr bwMode="auto">
            <a:xfrm>
              <a:off x="1000" y="616"/>
              <a:ext cx="48" cy="568"/>
            </a:xfrm>
            <a:prstGeom prst="leftBrace">
              <a:avLst>
                <a:gd name="adj1" fmla="val 98611"/>
                <a:gd name="adj2" fmla="val 50000"/>
              </a:avLst>
            </a:prstGeom>
            <a:noFill/>
            <a:ln w="19050">
              <a:solidFill>
                <a:srgbClr val="FF0000"/>
              </a:solidFill>
              <a:round/>
              <a:headEnd/>
              <a:tailEnd/>
            </a:ln>
            <a:effectLst/>
          </p:spPr>
          <p:txBody>
            <a:bodyPr wrap="none" anchor="ctr"/>
            <a:lstStyle/>
            <a:p>
              <a:endParaRPr lang="en-US"/>
            </a:p>
          </p:txBody>
        </p:sp>
        <p:graphicFrame>
          <p:nvGraphicFramePr>
            <p:cNvPr id="341003" name="Object 11"/>
            <p:cNvGraphicFramePr>
              <a:graphicFrameLocks noChangeAspect="1"/>
            </p:cNvGraphicFramePr>
            <p:nvPr/>
          </p:nvGraphicFramePr>
          <p:xfrm>
            <a:off x="1088" y="817"/>
            <a:ext cx="734" cy="186"/>
          </p:xfrm>
          <a:graphic>
            <a:graphicData uri="http://schemas.openxmlformats.org/presentationml/2006/ole">
              <mc:AlternateContent xmlns:mc="http://schemas.openxmlformats.org/markup-compatibility/2006">
                <mc:Choice xmlns:v="urn:schemas-microsoft-com:vml" Requires="v">
                  <p:oleObj spid="_x0000_s3265" name="MathType Equation" r:id="rId7" imgW="1041120" imgH="266400" progId="Equation">
                    <p:embed/>
                  </p:oleObj>
                </mc:Choice>
                <mc:Fallback>
                  <p:oleObj name="MathType Equation" r:id="rId7" imgW="1041120" imgH="266400" progId="Equation">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088" y="817"/>
                          <a:ext cx="734" cy="18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Tree>
    <p:extLst>
      <p:ext uri="{BB962C8B-B14F-4D97-AF65-F5344CB8AC3E}">
        <p14:creationId xmlns:p14="http://schemas.microsoft.com/office/powerpoint/2010/main" val="3220205966"/>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1981200" y="48059"/>
            <a:ext cx="8229600" cy="1130919"/>
          </a:xfrm>
        </p:spPr>
        <p:txBody>
          <a:bodyPr/>
          <a:lstStyle/>
          <a:p>
            <a:pPr algn="ctr"/>
            <a:r>
              <a:rPr lang="en-US" altLang="en-US" dirty="0"/>
              <a:t>Recall </a:t>
            </a:r>
            <a:r>
              <a:rPr lang="en-US" altLang="en-US" dirty="0" err="1"/>
              <a:t>Bayes’s</a:t>
            </a:r>
            <a:r>
              <a:rPr lang="en-US" altLang="en-US" dirty="0"/>
              <a:t> Rule</a:t>
            </a:r>
          </a:p>
        </p:txBody>
      </p:sp>
      <p:sp>
        <p:nvSpPr>
          <p:cNvPr id="41987" name="Rectangle 3"/>
          <p:cNvSpPr>
            <a:spLocks noGrp="1" noChangeArrowheads="1"/>
          </p:cNvSpPr>
          <p:nvPr>
            <p:ph idx="1"/>
          </p:nvPr>
        </p:nvSpPr>
        <p:spPr>
          <a:xfrm>
            <a:off x="2003425" y="1291466"/>
            <a:ext cx="8229600" cy="5062200"/>
          </a:xfrm>
        </p:spPr>
        <p:txBody>
          <a:bodyPr>
            <a:normAutofit fontScale="92500" lnSpcReduction="20000"/>
          </a:bodyPr>
          <a:lstStyle/>
          <a:p>
            <a:r>
              <a:rPr lang="en-US" altLang="en-US" dirty="0"/>
              <a:t>Let’s again consider the definition:</a:t>
            </a:r>
          </a:p>
          <a:p>
            <a:endParaRPr lang="en-US" altLang="en-US" sz="1100" dirty="0"/>
          </a:p>
          <a:p>
            <a:pPr marL="0" indent="0">
              <a:buNone/>
            </a:pPr>
            <a:endParaRPr lang="en-US" altLang="en-US" dirty="0"/>
          </a:p>
          <a:p>
            <a:endParaRPr lang="en-US" altLang="en-US" sz="1600" dirty="0"/>
          </a:p>
          <a:p>
            <a:r>
              <a:rPr lang="en-US" altLang="en-US" sz="3300" dirty="0" err="1"/>
              <a:t>Bayes’s</a:t>
            </a:r>
            <a:r>
              <a:rPr lang="en-US" altLang="en-US" sz="3300" dirty="0"/>
              <a:t> Rule:</a:t>
            </a:r>
            <a:br>
              <a:rPr lang="en-US" altLang="en-US" sz="3300" dirty="0"/>
            </a:br>
            <a:r>
              <a:rPr lang="en-US" altLang="en-US" sz="2100" dirty="0"/>
              <a:t>Direct corollary of</a:t>
            </a:r>
            <a:br>
              <a:rPr lang="en-US" altLang="en-US" sz="2100" dirty="0"/>
            </a:br>
            <a:r>
              <a:rPr lang="en-US" altLang="en-US" sz="2100" dirty="0"/>
              <a:t>above definition</a:t>
            </a:r>
          </a:p>
          <a:p>
            <a:endParaRPr lang="en-US" altLang="en-US" sz="1800" dirty="0"/>
          </a:p>
          <a:p>
            <a:endParaRPr lang="en-US" altLang="en-US" sz="1800" dirty="0"/>
          </a:p>
          <a:p>
            <a:endParaRPr lang="en-US" altLang="en-US" sz="1800" dirty="0"/>
          </a:p>
          <a:p>
            <a:endParaRPr lang="en-US" altLang="en-US" sz="1800" dirty="0"/>
          </a:p>
          <a:p>
            <a:r>
              <a:rPr lang="en-US" altLang="en-US" sz="1900" dirty="0"/>
              <a:t>Often written in terms of</a:t>
            </a:r>
            <a:br>
              <a:rPr lang="en-US" altLang="en-US" sz="1900" dirty="0"/>
            </a:br>
            <a:r>
              <a:rPr lang="en-US" altLang="en-US" sz="1900" dirty="0"/>
              <a:t>hypothesis and evidence:</a:t>
            </a:r>
            <a:endParaRPr lang="en-US" altLang="en-US" sz="2600" dirty="0"/>
          </a:p>
          <a:p>
            <a:endParaRPr lang="en-US" altLang="en-US" dirty="0"/>
          </a:p>
        </p:txBody>
      </p:sp>
      <p:graphicFrame>
        <p:nvGraphicFramePr>
          <p:cNvPr id="41989" name="Object 4"/>
          <p:cNvGraphicFramePr>
            <a:graphicFrameLocks noChangeAspect="1"/>
          </p:cNvGraphicFramePr>
          <p:nvPr>
            <p:extLst>
              <p:ext uri="{D42A27DB-BD31-4B8C-83A1-F6EECF244321}">
                <p14:modId xmlns:p14="http://schemas.microsoft.com/office/powerpoint/2010/main" val="970264432"/>
              </p:ext>
            </p:extLst>
          </p:nvPr>
        </p:nvGraphicFramePr>
        <p:xfrm>
          <a:off x="4619625" y="1935990"/>
          <a:ext cx="2952750" cy="374650"/>
        </p:xfrm>
        <a:graphic>
          <a:graphicData uri="http://schemas.openxmlformats.org/presentationml/2006/ole">
            <mc:AlternateContent xmlns:mc="http://schemas.openxmlformats.org/markup-compatibility/2006">
              <mc:Choice xmlns:v="urn:schemas-microsoft-com:vml" Requires="v">
                <p:oleObj spid="_x0000_s14497" name="Equation" r:id="rId4" imgW="1600200" imgH="203040" progId="Equation.3">
                  <p:embed/>
                </p:oleObj>
              </mc:Choice>
              <mc:Fallback>
                <p:oleObj name="Equation" r:id="rId4" imgW="1600200" imgH="203040" progId="Equation.3">
                  <p:embed/>
                  <p:pic>
                    <p:nvPicPr>
                      <p:cNvPr id="41989" name="Object 4"/>
                      <p:cNvPicPr>
                        <a:picLocks noChangeAspect="1" noChangeArrowheads="1"/>
                      </p:cNvPicPr>
                      <p:nvPr/>
                    </p:nvPicPr>
                    <p:blipFill>
                      <a:blip r:embed="rId5"/>
                      <a:srcRect/>
                      <a:stretch>
                        <a:fillRect/>
                      </a:stretch>
                    </p:blipFill>
                    <p:spPr bwMode="auto">
                      <a:xfrm>
                        <a:off x="4619625" y="1935990"/>
                        <a:ext cx="2952750" cy="374650"/>
                      </a:xfrm>
                      <a:prstGeom prst="rect">
                        <a:avLst/>
                      </a:prstGeom>
                      <a:solidFill>
                        <a:schemeClr val="tx1"/>
                      </a:solidFill>
                      <a:ln w="9525">
                        <a:solidFill>
                          <a:srgbClr val="CC0000"/>
                        </a:solidFill>
                        <a:miter lim="800000"/>
                        <a:headEnd/>
                        <a:tailEnd/>
                      </a:ln>
                    </p:spPr>
                  </p:pic>
                </p:oleObj>
              </mc:Fallback>
            </mc:AlternateContent>
          </a:graphicData>
        </a:graphic>
      </p:graphicFrame>
      <p:graphicFrame>
        <p:nvGraphicFramePr>
          <p:cNvPr id="2" name="Object 1"/>
          <p:cNvGraphicFramePr>
            <a:graphicFrameLocks noChangeAspect="1"/>
          </p:cNvGraphicFramePr>
          <p:nvPr>
            <p:extLst>
              <p:ext uri="{D42A27DB-BD31-4B8C-83A1-F6EECF244321}">
                <p14:modId xmlns:p14="http://schemas.microsoft.com/office/powerpoint/2010/main" val="2726697254"/>
              </p:ext>
            </p:extLst>
          </p:nvPr>
        </p:nvGraphicFramePr>
        <p:xfrm>
          <a:off x="4862932" y="5521816"/>
          <a:ext cx="3257550" cy="831850"/>
        </p:xfrm>
        <a:graphic>
          <a:graphicData uri="http://schemas.openxmlformats.org/presentationml/2006/ole">
            <mc:AlternateContent xmlns:mc="http://schemas.openxmlformats.org/markup-compatibility/2006">
              <mc:Choice xmlns:v="urn:schemas-microsoft-com:vml" Requires="v">
                <p:oleObj spid="_x0000_s14498" name="Equation" r:id="rId6" imgW="1638300" imgH="419100" progId="Equation.3">
                  <p:embed/>
                </p:oleObj>
              </mc:Choice>
              <mc:Fallback>
                <p:oleObj name="Equation" r:id="rId6" imgW="1638300" imgH="419100" progId="Equation.3">
                  <p:embed/>
                  <p:pic>
                    <p:nvPicPr>
                      <p:cNvPr id="2" name="Object 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862932" y="5521816"/>
                        <a:ext cx="3257550" cy="831850"/>
                      </a:xfrm>
                      <a:prstGeom prst="rect">
                        <a:avLst/>
                      </a:prstGeom>
                      <a:solidFill>
                        <a:schemeClr val="tx1"/>
                      </a:solidFill>
                      <a:ln w="9525">
                        <a:solidFill>
                          <a:srgbClr val="CC0000"/>
                        </a:solidFill>
                        <a:miter lim="800000"/>
                        <a:headEnd/>
                        <a:tailEnd/>
                      </a:ln>
                    </p:spPr>
                  </p:pic>
                </p:oleObj>
              </mc:Fallback>
            </mc:AlternateContent>
          </a:graphicData>
        </a:graphic>
      </p:graphicFrame>
      <p:graphicFrame>
        <p:nvGraphicFramePr>
          <p:cNvPr id="3" name="Object 2"/>
          <p:cNvGraphicFramePr>
            <a:graphicFrameLocks noChangeAspect="1"/>
          </p:cNvGraphicFramePr>
          <p:nvPr>
            <p:extLst>
              <p:ext uri="{D42A27DB-BD31-4B8C-83A1-F6EECF244321}">
                <p14:modId xmlns:p14="http://schemas.microsoft.com/office/powerpoint/2010/main" val="2250683876"/>
              </p:ext>
            </p:extLst>
          </p:nvPr>
        </p:nvGraphicFramePr>
        <p:xfrm>
          <a:off x="4659732" y="2604953"/>
          <a:ext cx="3663950" cy="2435225"/>
        </p:xfrm>
        <a:graphic>
          <a:graphicData uri="http://schemas.openxmlformats.org/presentationml/2006/ole">
            <mc:AlternateContent xmlns:mc="http://schemas.openxmlformats.org/markup-compatibility/2006">
              <mc:Choice xmlns:v="urn:schemas-microsoft-com:vml" Requires="v">
                <p:oleObj spid="_x0000_s14499" name="Equation" r:id="rId8" imgW="2006280" imgH="1333440" progId="Equation.3">
                  <p:embed/>
                </p:oleObj>
              </mc:Choice>
              <mc:Fallback>
                <p:oleObj name="Equation" r:id="rId8" imgW="2006280" imgH="1333440" progId="Equation.3">
                  <p:embed/>
                  <p:pic>
                    <p:nvPicPr>
                      <p:cNvPr id="3" name="Object 2"/>
                      <p:cNvPicPr>
                        <a:picLocks noChangeAspect="1" noChangeArrowheads="1"/>
                      </p:cNvPicPr>
                      <p:nvPr/>
                    </p:nvPicPr>
                    <p:blipFill>
                      <a:blip r:embed="rId9"/>
                      <a:srcRect/>
                      <a:stretch>
                        <a:fillRect/>
                      </a:stretch>
                    </p:blipFill>
                    <p:spPr bwMode="auto">
                      <a:xfrm>
                        <a:off x="4659732" y="2604953"/>
                        <a:ext cx="3663950" cy="2435225"/>
                      </a:xfrm>
                      <a:prstGeom prst="rect">
                        <a:avLst/>
                      </a:prstGeom>
                      <a:solidFill>
                        <a:schemeClr val="tx1"/>
                      </a:solidFill>
                      <a:ln w="9525">
                        <a:solidFill>
                          <a:srgbClr val="CC0000"/>
                        </a:solidFill>
                        <a:miter lim="800000"/>
                        <a:headEnd/>
                        <a:tailEnd/>
                      </a:ln>
                    </p:spPr>
                  </p:pic>
                </p:oleObj>
              </mc:Fallback>
            </mc:AlternateContent>
          </a:graphicData>
        </a:graphic>
      </p:graphicFrame>
    </p:spTree>
    <p:extLst>
      <p:ext uri="{BB962C8B-B14F-4D97-AF65-F5344CB8AC3E}">
        <p14:creationId xmlns:p14="http://schemas.microsoft.com/office/powerpoint/2010/main" val="283199596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4" name="Rectangle 2"/>
          <p:cNvSpPr>
            <a:spLocks noGrp="1" noChangeArrowheads="1"/>
          </p:cNvSpPr>
          <p:nvPr>
            <p:ph type="title"/>
          </p:nvPr>
        </p:nvSpPr>
        <p:spPr>
          <a:xfrm>
            <a:off x="1166814" y="0"/>
            <a:ext cx="9905998" cy="1478570"/>
          </a:xfrm>
        </p:spPr>
        <p:txBody>
          <a:bodyPr/>
          <a:lstStyle/>
          <a:p>
            <a:pPr algn="ctr"/>
            <a:r>
              <a:rPr lang="en-US" altLang="en-US" dirty="0"/>
              <a:t>Bayesian Categorization</a:t>
            </a:r>
          </a:p>
        </p:txBody>
      </p:sp>
      <p:sp>
        <p:nvSpPr>
          <p:cNvPr id="4105" name="Rectangle 3"/>
          <p:cNvSpPr>
            <a:spLocks noGrp="1" noChangeArrowheads="1"/>
          </p:cNvSpPr>
          <p:nvPr>
            <p:ph type="body" idx="1"/>
          </p:nvPr>
        </p:nvSpPr>
        <p:spPr>
          <a:xfrm>
            <a:off x="1336431" y="1148862"/>
            <a:ext cx="9472246" cy="5298830"/>
          </a:xfrm>
        </p:spPr>
        <p:txBody>
          <a:bodyPr>
            <a:normAutofit/>
          </a:bodyPr>
          <a:lstStyle/>
          <a:p>
            <a:r>
              <a:rPr lang="en-US" altLang="en-US" dirty="0"/>
              <a:t>Let</a:t>
            </a:r>
            <a:r>
              <a:rPr lang="en-US" altLang="en-US" sz="2800" dirty="0"/>
              <a:t> the </a:t>
            </a:r>
            <a:r>
              <a:rPr lang="en-US" altLang="en-US" dirty="0"/>
              <a:t>set of categories (classes) be </a:t>
            </a:r>
            <a:r>
              <a:rPr lang="en-US" altLang="en-US" dirty="0">
                <a:sym typeface="Symbol" pitchFamily="18" charset="2"/>
              </a:rPr>
              <a:t>{</a:t>
            </a:r>
            <a:r>
              <a:rPr lang="en-US" altLang="en-US" i="1" dirty="0">
                <a:sym typeface="Symbol" pitchFamily="18" charset="2"/>
              </a:rPr>
              <a:t>c</a:t>
            </a:r>
            <a:r>
              <a:rPr lang="en-US" altLang="en-US" baseline="-25000" dirty="0">
                <a:sym typeface="Symbol" pitchFamily="18" charset="2"/>
              </a:rPr>
              <a:t>1</a:t>
            </a:r>
            <a:r>
              <a:rPr lang="en-US" altLang="en-US" dirty="0">
                <a:sym typeface="Symbol" pitchFamily="18" charset="2"/>
              </a:rPr>
              <a:t>, </a:t>
            </a:r>
            <a:r>
              <a:rPr lang="en-US" altLang="en-US" i="1" dirty="0">
                <a:sym typeface="Symbol" pitchFamily="18" charset="2"/>
              </a:rPr>
              <a:t>c</a:t>
            </a:r>
            <a:r>
              <a:rPr lang="en-US" altLang="en-US" baseline="-25000" dirty="0">
                <a:sym typeface="Symbol" pitchFamily="18" charset="2"/>
              </a:rPr>
              <a:t>2</a:t>
            </a:r>
            <a:r>
              <a:rPr lang="en-US" altLang="en-US" dirty="0">
                <a:sym typeface="Symbol" pitchFamily="18" charset="2"/>
              </a:rPr>
              <a:t>,…</a:t>
            </a:r>
            <a:r>
              <a:rPr lang="en-US" altLang="en-US" i="1" dirty="0" err="1">
                <a:sym typeface="Symbol" pitchFamily="18" charset="2"/>
              </a:rPr>
              <a:t>c</a:t>
            </a:r>
            <a:r>
              <a:rPr lang="en-US" altLang="en-US" baseline="-25000" dirty="0" err="1">
                <a:sym typeface="Symbol" pitchFamily="18" charset="2"/>
              </a:rPr>
              <a:t>n</a:t>
            </a:r>
            <a:r>
              <a:rPr lang="en-US" altLang="en-US" dirty="0">
                <a:sym typeface="Symbol" pitchFamily="18" charset="2"/>
              </a:rPr>
              <a:t>}</a:t>
            </a:r>
          </a:p>
          <a:p>
            <a:r>
              <a:rPr lang="en-US" altLang="en-US" dirty="0">
                <a:sym typeface="Symbol" pitchFamily="18" charset="2"/>
              </a:rPr>
              <a:t>Let </a:t>
            </a:r>
            <a:r>
              <a:rPr lang="en-US" altLang="en-US" i="1" dirty="0">
                <a:sym typeface="Symbol" pitchFamily="18" charset="2"/>
              </a:rPr>
              <a:t>E</a:t>
            </a:r>
            <a:r>
              <a:rPr lang="en-US" altLang="en-US" dirty="0">
                <a:sym typeface="Symbol" pitchFamily="18" charset="2"/>
              </a:rPr>
              <a:t> be description of an instance (representation in terms of features or attributes).</a:t>
            </a:r>
          </a:p>
          <a:p>
            <a:r>
              <a:rPr lang="en-US" altLang="en-US" dirty="0">
                <a:sym typeface="Symbol" pitchFamily="18" charset="2"/>
              </a:rPr>
              <a:t>Determine category of </a:t>
            </a:r>
            <a:r>
              <a:rPr lang="en-US" altLang="en-US" i="1" dirty="0">
                <a:sym typeface="Symbol" pitchFamily="18" charset="2"/>
              </a:rPr>
              <a:t>E</a:t>
            </a:r>
            <a:r>
              <a:rPr lang="en-US" altLang="en-US" dirty="0">
                <a:sym typeface="Symbol" pitchFamily="18" charset="2"/>
              </a:rPr>
              <a:t> by determining for each </a:t>
            </a:r>
            <a:r>
              <a:rPr lang="en-US" altLang="en-US" i="1" dirty="0">
                <a:sym typeface="Symbol" pitchFamily="18" charset="2"/>
              </a:rPr>
              <a:t>c</a:t>
            </a:r>
            <a:r>
              <a:rPr lang="en-US" altLang="en-US" i="1" baseline="-25000" dirty="0">
                <a:sym typeface="Symbol" pitchFamily="18" charset="2"/>
              </a:rPr>
              <a:t>i</a:t>
            </a:r>
            <a:endParaRPr lang="en-US" altLang="en-US" i="1" dirty="0">
              <a:sym typeface="Symbol" pitchFamily="18" charset="2"/>
            </a:endParaRPr>
          </a:p>
          <a:p>
            <a:pPr marL="0" indent="0">
              <a:buNone/>
            </a:pPr>
            <a:endParaRPr lang="en-US" altLang="en-US" sz="3600" dirty="0"/>
          </a:p>
          <a:p>
            <a:r>
              <a:rPr lang="en-US" altLang="en-US" dirty="0"/>
              <a:t>P(</a:t>
            </a:r>
            <a:r>
              <a:rPr lang="en-US" altLang="en-US" i="1" dirty="0"/>
              <a:t>E</a:t>
            </a:r>
            <a:r>
              <a:rPr lang="en-US" altLang="en-US" dirty="0"/>
              <a:t>) can be determined since categories are complete and disjoint.</a:t>
            </a:r>
            <a:endParaRPr lang="en-US" altLang="en-US" sz="3200" dirty="0"/>
          </a:p>
          <a:p>
            <a:endParaRPr lang="en-US" altLang="en-US" sz="3200" dirty="0"/>
          </a:p>
        </p:txBody>
      </p:sp>
      <p:graphicFrame>
        <p:nvGraphicFramePr>
          <p:cNvPr id="4098" name="Object 4"/>
          <p:cNvGraphicFramePr>
            <a:graphicFrameLocks noChangeAspect="1"/>
          </p:cNvGraphicFramePr>
          <p:nvPr>
            <p:extLst>
              <p:ext uri="{D42A27DB-BD31-4B8C-83A1-F6EECF244321}">
                <p14:modId xmlns:p14="http://schemas.microsoft.com/office/powerpoint/2010/main" val="1485423419"/>
              </p:ext>
            </p:extLst>
          </p:nvPr>
        </p:nvGraphicFramePr>
        <p:xfrm>
          <a:off x="4626952" y="3367883"/>
          <a:ext cx="2914650" cy="782637"/>
        </p:xfrm>
        <a:graphic>
          <a:graphicData uri="http://schemas.openxmlformats.org/presentationml/2006/ole">
            <mc:AlternateContent xmlns:mc="http://schemas.openxmlformats.org/markup-compatibility/2006">
              <mc:Choice xmlns:v="urn:schemas-microsoft-com:vml" Requires="v">
                <p:oleObj spid="_x0000_s15574" name="Equation" r:id="rId4" imgW="1562040" imgH="419040" progId="Equation.3">
                  <p:embed/>
                </p:oleObj>
              </mc:Choice>
              <mc:Fallback>
                <p:oleObj name="Equation" r:id="rId4" imgW="1562040" imgH="419040" progId="Equation.3">
                  <p:embed/>
                  <p:pic>
                    <p:nvPicPr>
                      <p:cNvPr id="4098"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26952" y="3367883"/>
                        <a:ext cx="2914650" cy="782637"/>
                      </a:xfrm>
                      <a:prstGeom prst="rect">
                        <a:avLst/>
                      </a:prstGeom>
                      <a:solidFill>
                        <a:schemeClr val="tx1"/>
                      </a:solidFill>
                      <a:ln w="9525">
                        <a:solidFill>
                          <a:srgbClr val="CC0000"/>
                        </a:solidFill>
                        <a:miter lim="800000"/>
                        <a:headEnd/>
                        <a:tailEnd/>
                      </a:ln>
                      <a:effectLst/>
                    </p:spPr>
                  </p:pic>
                </p:oleObj>
              </mc:Fallback>
            </mc:AlternateContent>
          </a:graphicData>
        </a:graphic>
      </p:graphicFrame>
      <p:graphicFrame>
        <p:nvGraphicFramePr>
          <p:cNvPr id="4099" name="Object 5"/>
          <p:cNvGraphicFramePr>
            <a:graphicFrameLocks noChangeAspect="1"/>
          </p:cNvGraphicFramePr>
          <p:nvPr/>
        </p:nvGraphicFramePr>
        <p:xfrm>
          <a:off x="3789364" y="4379914"/>
          <a:ext cx="212725" cy="403225"/>
        </p:xfrm>
        <a:graphic>
          <a:graphicData uri="http://schemas.openxmlformats.org/presentationml/2006/ole">
            <mc:AlternateContent xmlns:mc="http://schemas.openxmlformats.org/markup-compatibility/2006">
              <mc:Choice xmlns:v="urn:schemas-microsoft-com:vml" Requires="v">
                <p:oleObj spid="_x0000_s15575" name="Equation" r:id="rId6" imgW="114120" imgH="215640" progId="Equation.3">
                  <p:embed/>
                </p:oleObj>
              </mc:Choice>
              <mc:Fallback>
                <p:oleObj name="Equation" r:id="rId6" imgW="114120" imgH="215640" progId="Equation.3">
                  <p:embed/>
                  <p:pic>
                    <p:nvPicPr>
                      <p:cNvPr id="4099" name="Object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789364" y="4379914"/>
                        <a:ext cx="212725" cy="403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100" name="Object 6"/>
          <p:cNvGraphicFramePr>
            <a:graphicFrameLocks noChangeAspect="1"/>
          </p:cNvGraphicFramePr>
          <p:nvPr>
            <p:extLst>
              <p:ext uri="{D42A27DB-BD31-4B8C-83A1-F6EECF244321}">
                <p14:modId xmlns:p14="http://schemas.microsoft.com/office/powerpoint/2010/main" val="2050079937"/>
              </p:ext>
            </p:extLst>
          </p:nvPr>
        </p:nvGraphicFramePr>
        <p:xfrm>
          <a:off x="1809751" y="5041355"/>
          <a:ext cx="3959225" cy="804862"/>
        </p:xfrm>
        <a:graphic>
          <a:graphicData uri="http://schemas.openxmlformats.org/presentationml/2006/ole">
            <mc:AlternateContent xmlns:mc="http://schemas.openxmlformats.org/markup-compatibility/2006">
              <mc:Choice xmlns:v="urn:schemas-microsoft-com:vml" Requires="v">
                <p:oleObj spid="_x0000_s15576" name="Equation" r:id="rId8" imgW="2120760" imgH="431640" progId="Equation.3">
                  <p:embed/>
                </p:oleObj>
              </mc:Choice>
              <mc:Fallback>
                <p:oleObj name="Equation" r:id="rId8" imgW="2120760" imgH="431640" progId="Equation.3">
                  <p:embed/>
                  <p:pic>
                    <p:nvPicPr>
                      <p:cNvPr id="4100" name="Object 6"/>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809751" y="5041355"/>
                        <a:ext cx="3959225" cy="804862"/>
                      </a:xfrm>
                      <a:prstGeom prst="rect">
                        <a:avLst/>
                      </a:prstGeom>
                      <a:solidFill>
                        <a:schemeClr val="tx1"/>
                      </a:solidFill>
                      <a:ln w="9525">
                        <a:solidFill>
                          <a:srgbClr val="CC0000"/>
                        </a:solidFill>
                        <a:miter lim="800000"/>
                        <a:headEnd/>
                        <a:tailEnd/>
                      </a:ln>
                      <a:effectLst/>
                    </p:spPr>
                  </p:pic>
                </p:oleObj>
              </mc:Fallback>
            </mc:AlternateContent>
          </a:graphicData>
        </a:graphic>
      </p:graphicFrame>
      <p:graphicFrame>
        <p:nvGraphicFramePr>
          <p:cNvPr id="4101" name="Object 7"/>
          <p:cNvGraphicFramePr>
            <a:graphicFrameLocks noChangeAspect="1"/>
          </p:cNvGraphicFramePr>
          <p:nvPr>
            <p:extLst>
              <p:ext uri="{D42A27DB-BD31-4B8C-83A1-F6EECF244321}">
                <p14:modId xmlns:p14="http://schemas.microsoft.com/office/powerpoint/2010/main" val="3568824571"/>
              </p:ext>
            </p:extLst>
          </p:nvPr>
        </p:nvGraphicFramePr>
        <p:xfrm>
          <a:off x="6835714" y="5041355"/>
          <a:ext cx="2843212" cy="804862"/>
        </p:xfrm>
        <a:graphic>
          <a:graphicData uri="http://schemas.openxmlformats.org/presentationml/2006/ole">
            <mc:AlternateContent xmlns:mc="http://schemas.openxmlformats.org/markup-compatibility/2006">
              <mc:Choice xmlns:v="urn:schemas-microsoft-com:vml" Requires="v">
                <p:oleObj spid="_x0000_s15577" name="Equation" r:id="rId10" imgW="1523880" imgH="431640" progId="Equation.3">
                  <p:embed/>
                </p:oleObj>
              </mc:Choice>
              <mc:Fallback>
                <p:oleObj name="Equation" r:id="rId10" imgW="1523880" imgH="431640" progId="Equation.3">
                  <p:embed/>
                  <p:pic>
                    <p:nvPicPr>
                      <p:cNvPr id="4101" name="Object 7"/>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835714" y="5041355"/>
                        <a:ext cx="2843212" cy="804862"/>
                      </a:xfrm>
                      <a:prstGeom prst="rect">
                        <a:avLst/>
                      </a:prstGeom>
                      <a:solidFill>
                        <a:schemeClr val="tx1"/>
                      </a:solidFill>
                      <a:ln w="9525">
                        <a:solidFill>
                          <a:srgbClr val="CC0000"/>
                        </a:solidFill>
                        <a:miter lim="800000"/>
                        <a:headEnd/>
                        <a:tailEnd/>
                      </a:ln>
                      <a:effectLst/>
                    </p:spPr>
                  </p:pic>
                </p:oleObj>
              </mc:Fallback>
            </mc:AlternateContent>
          </a:graphicData>
        </a:graphic>
      </p:graphicFrame>
      <p:sp>
        <p:nvSpPr>
          <p:cNvPr id="2" name="Arrow: Right 1">
            <a:extLst>
              <a:ext uri="{FF2B5EF4-FFF2-40B4-BE49-F238E27FC236}">
                <a16:creationId xmlns:a16="http://schemas.microsoft.com/office/drawing/2014/main" id="{6E8463C3-D737-4282-8913-8735488B3D7A}"/>
              </a:ext>
            </a:extLst>
          </p:cNvPr>
          <p:cNvSpPr/>
          <p:nvPr/>
        </p:nvSpPr>
        <p:spPr>
          <a:xfrm>
            <a:off x="6072554" y="5299382"/>
            <a:ext cx="433754" cy="304249"/>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Rectangle 2"/>
          <p:cNvSpPr>
            <a:spLocks noGrp="1" noChangeArrowheads="1"/>
          </p:cNvSpPr>
          <p:nvPr>
            <p:ph type="title"/>
          </p:nvPr>
        </p:nvSpPr>
        <p:spPr>
          <a:xfrm>
            <a:off x="1209676" y="0"/>
            <a:ext cx="9905998" cy="1478570"/>
          </a:xfrm>
        </p:spPr>
        <p:txBody>
          <a:bodyPr/>
          <a:lstStyle/>
          <a:p>
            <a:pPr algn="ctr"/>
            <a:r>
              <a:rPr lang="en-US" altLang="en-US" dirty="0"/>
              <a:t>Bayesian Categorization (cont.)</a:t>
            </a:r>
          </a:p>
        </p:txBody>
      </p:sp>
      <p:sp>
        <p:nvSpPr>
          <p:cNvPr id="5126" name="Rectangle 3"/>
          <p:cNvSpPr>
            <a:spLocks noGrp="1" noChangeArrowheads="1"/>
          </p:cNvSpPr>
          <p:nvPr>
            <p:ph type="body" idx="1"/>
          </p:nvPr>
        </p:nvSpPr>
        <p:spPr>
          <a:xfrm>
            <a:off x="1535723" y="1359877"/>
            <a:ext cx="9202615" cy="5040923"/>
          </a:xfrm>
        </p:spPr>
        <p:txBody>
          <a:bodyPr>
            <a:normAutofit/>
          </a:bodyPr>
          <a:lstStyle/>
          <a:p>
            <a:r>
              <a:rPr lang="en-US" altLang="en-US" dirty="0"/>
              <a:t>Need to know:</a:t>
            </a:r>
          </a:p>
          <a:p>
            <a:pPr lvl="1"/>
            <a:r>
              <a:rPr lang="en-US" altLang="en-US" sz="2400" dirty="0"/>
              <a:t>Priors: P(</a:t>
            </a:r>
            <a:r>
              <a:rPr lang="en-US" altLang="en-US" sz="2400" i="1" dirty="0"/>
              <a:t>c</a:t>
            </a:r>
            <a:r>
              <a:rPr lang="en-US" altLang="en-US" sz="2400" i="1" baseline="-25000" dirty="0"/>
              <a:t>i</a:t>
            </a:r>
            <a:r>
              <a:rPr lang="en-US" altLang="en-US" sz="2400" dirty="0"/>
              <a:t>) </a:t>
            </a:r>
          </a:p>
          <a:p>
            <a:pPr lvl="1"/>
            <a:r>
              <a:rPr lang="en-US" altLang="en-US" sz="2400" dirty="0"/>
              <a:t>Conditionals: P(</a:t>
            </a:r>
            <a:r>
              <a:rPr lang="en-US" altLang="en-US" sz="2400" i="1" dirty="0"/>
              <a:t>E </a:t>
            </a:r>
            <a:r>
              <a:rPr lang="en-US" altLang="en-US" sz="2400" dirty="0"/>
              <a:t>| </a:t>
            </a:r>
            <a:r>
              <a:rPr lang="en-US" altLang="en-US" sz="2400" i="1" dirty="0"/>
              <a:t>c</a:t>
            </a:r>
            <a:r>
              <a:rPr lang="en-US" altLang="en-US" sz="2400" i="1" baseline="-25000" dirty="0"/>
              <a:t>i</a:t>
            </a:r>
            <a:r>
              <a:rPr lang="en-US" altLang="en-US" sz="2400" dirty="0"/>
              <a:t>)</a:t>
            </a:r>
          </a:p>
          <a:p>
            <a:r>
              <a:rPr lang="en-US" altLang="en-US" dirty="0"/>
              <a:t>P(</a:t>
            </a:r>
            <a:r>
              <a:rPr lang="en-US" altLang="en-US" i="1" dirty="0"/>
              <a:t>c</a:t>
            </a:r>
            <a:r>
              <a:rPr lang="en-US" altLang="en-US" i="1" baseline="-25000" dirty="0"/>
              <a:t>i</a:t>
            </a:r>
            <a:r>
              <a:rPr lang="en-US" altLang="en-US" dirty="0"/>
              <a:t>) are easily estimated from data. </a:t>
            </a:r>
          </a:p>
          <a:p>
            <a:pPr lvl="1"/>
            <a:r>
              <a:rPr lang="en-US" altLang="en-US" dirty="0"/>
              <a:t>If </a:t>
            </a:r>
            <a:r>
              <a:rPr lang="en-US" altLang="en-US" i="1" dirty="0" err="1"/>
              <a:t>n</a:t>
            </a:r>
            <a:r>
              <a:rPr lang="en-US" altLang="en-US" i="1" baseline="-25000" dirty="0" err="1"/>
              <a:t>i</a:t>
            </a:r>
            <a:r>
              <a:rPr lang="en-US" altLang="en-US" dirty="0"/>
              <a:t> of the examples in </a:t>
            </a:r>
            <a:r>
              <a:rPr lang="en-US" altLang="en-US" i="1" dirty="0"/>
              <a:t>D</a:t>
            </a:r>
            <a:r>
              <a:rPr lang="en-US" altLang="en-US" dirty="0"/>
              <a:t> are in </a:t>
            </a:r>
            <a:r>
              <a:rPr lang="en-US" altLang="en-US" i="1" dirty="0"/>
              <a:t>c</a:t>
            </a:r>
            <a:r>
              <a:rPr lang="en-US" altLang="en-US" i="1" baseline="-25000" dirty="0"/>
              <a:t>i</a:t>
            </a:r>
            <a:r>
              <a:rPr lang="en-US" altLang="en-US" i="1" dirty="0"/>
              <a:t>, </a:t>
            </a:r>
            <a:r>
              <a:rPr lang="en-US" altLang="en-US" dirty="0"/>
              <a:t>then  </a:t>
            </a:r>
            <a:r>
              <a:rPr lang="en-US" altLang="en-US" dirty="0">
                <a:solidFill>
                  <a:srgbClr val="FFC000"/>
                </a:solidFill>
              </a:rPr>
              <a:t>P(</a:t>
            </a:r>
            <a:r>
              <a:rPr lang="en-US" altLang="en-US" i="1" dirty="0">
                <a:solidFill>
                  <a:srgbClr val="FFC000"/>
                </a:solidFill>
              </a:rPr>
              <a:t>c</a:t>
            </a:r>
            <a:r>
              <a:rPr lang="en-US" altLang="en-US" i="1" baseline="-25000" dirty="0">
                <a:solidFill>
                  <a:srgbClr val="FFC000"/>
                </a:solidFill>
              </a:rPr>
              <a:t>i</a:t>
            </a:r>
            <a:r>
              <a:rPr lang="en-US" altLang="en-US" dirty="0">
                <a:solidFill>
                  <a:srgbClr val="FFC000"/>
                </a:solidFill>
              </a:rPr>
              <a:t>) =  </a:t>
            </a:r>
            <a:r>
              <a:rPr lang="en-US" altLang="en-US" i="1" dirty="0" err="1">
                <a:solidFill>
                  <a:srgbClr val="FFC000"/>
                </a:solidFill>
              </a:rPr>
              <a:t>n</a:t>
            </a:r>
            <a:r>
              <a:rPr lang="en-US" altLang="en-US" i="1" baseline="-25000" dirty="0" err="1">
                <a:solidFill>
                  <a:srgbClr val="FFC000"/>
                </a:solidFill>
              </a:rPr>
              <a:t>i</a:t>
            </a:r>
            <a:r>
              <a:rPr lang="en-US" altLang="en-US" i="1" baseline="-25000" dirty="0">
                <a:solidFill>
                  <a:srgbClr val="FFC000"/>
                </a:solidFill>
              </a:rPr>
              <a:t> </a:t>
            </a:r>
            <a:r>
              <a:rPr lang="en-US" altLang="en-US" dirty="0">
                <a:solidFill>
                  <a:srgbClr val="FFC000"/>
                </a:solidFill>
              </a:rPr>
              <a:t>/ |</a:t>
            </a:r>
            <a:r>
              <a:rPr lang="en-US" altLang="en-US" i="1" dirty="0">
                <a:solidFill>
                  <a:srgbClr val="FFC000"/>
                </a:solidFill>
              </a:rPr>
              <a:t>D|</a:t>
            </a:r>
            <a:endParaRPr lang="en-US" altLang="en-US" dirty="0">
              <a:solidFill>
                <a:srgbClr val="FFC000"/>
              </a:solidFill>
            </a:endParaRPr>
          </a:p>
          <a:p>
            <a:r>
              <a:rPr lang="en-US" altLang="en-US" dirty="0"/>
              <a:t>Assume instance is a conjunction of binary features:</a:t>
            </a:r>
          </a:p>
          <a:p>
            <a:endParaRPr lang="en-US" altLang="en-US" dirty="0"/>
          </a:p>
          <a:p>
            <a:endParaRPr lang="en-US" altLang="en-US" dirty="0"/>
          </a:p>
          <a:p>
            <a:r>
              <a:rPr lang="en-US" altLang="en-US" dirty="0"/>
              <a:t>Too many possible instances (exponential in </a:t>
            </a:r>
            <a:r>
              <a:rPr lang="en-US" altLang="en-US" i="1" dirty="0"/>
              <a:t>m</a:t>
            </a:r>
            <a:r>
              <a:rPr lang="en-US" altLang="en-US" dirty="0"/>
              <a:t>) to estimate all P(</a:t>
            </a:r>
            <a:r>
              <a:rPr lang="en-US" altLang="en-US" i="1" dirty="0"/>
              <a:t>E </a:t>
            </a:r>
            <a:r>
              <a:rPr lang="en-US" altLang="en-US" dirty="0"/>
              <a:t>| </a:t>
            </a:r>
            <a:r>
              <a:rPr lang="en-US" altLang="en-US" i="1" dirty="0"/>
              <a:t>c</a:t>
            </a:r>
            <a:r>
              <a:rPr lang="en-US" altLang="en-US" i="1" baseline="-25000" dirty="0"/>
              <a:t>i</a:t>
            </a:r>
            <a:r>
              <a:rPr lang="en-US" altLang="en-US" dirty="0"/>
              <a:t>)</a:t>
            </a:r>
          </a:p>
          <a:p>
            <a:endParaRPr lang="en-US" altLang="en-US" dirty="0"/>
          </a:p>
        </p:txBody>
      </p:sp>
      <p:graphicFrame>
        <p:nvGraphicFramePr>
          <p:cNvPr id="5122" name="Object 4"/>
          <p:cNvGraphicFramePr>
            <a:graphicFrameLocks noChangeAspect="1"/>
          </p:cNvGraphicFramePr>
          <p:nvPr>
            <p:extLst>
              <p:ext uri="{D42A27DB-BD31-4B8C-83A1-F6EECF244321}">
                <p14:modId xmlns:p14="http://schemas.microsoft.com/office/powerpoint/2010/main" val="1041667075"/>
              </p:ext>
            </p:extLst>
          </p:nvPr>
        </p:nvGraphicFramePr>
        <p:xfrm>
          <a:off x="4319221" y="4742841"/>
          <a:ext cx="2819400" cy="522287"/>
        </p:xfrm>
        <a:graphic>
          <a:graphicData uri="http://schemas.openxmlformats.org/presentationml/2006/ole">
            <mc:AlternateContent xmlns:mc="http://schemas.openxmlformats.org/markup-compatibility/2006">
              <mc:Choice xmlns:v="urn:schemas-microsoft-com:vml" Requires="v">
                <p:oleObj spid="_x0000_s16439" name="Equation" r:id="rId4" imgW="1231560" imgH="228600" progId="Equation.3">
                  <p:embed/>
                </p:oleObj>
              </mc:Choice>
              <mc:Fallback>
                <p:oleObj name="Equation" r:id="rId4" imgW="1231560" imgH="228600" progId="Equation.3">
                  <p:embed/>
                  <p:pic>
                    <p:nvPicPr>
                      <p:cNvPr id="5122"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319221" y="4742841"/>
                        <a:ext cx="2819400" cy="522287"/>
                      </a:xfrm>
                      <a:prstGeom prst="rect">
                        <a:avLst/>
                      </a:prstGeom>
                      <a:solidFill>
                        <a:schemeClr val="tx1"/>
                      </a:solidFill>
                      <a:ln w="9525">
                        <a:solidFill>
                          <a:srgbClr val="CC0000"/>
                        </a:solidFill>
                        <a:miter lim="800000"/>
                        <a:headEnd/>
                        <a:tailEnd/>
                      </a:ln>
                      <a:effectLst/>
                    </p:spPr>
                  </p:pic>
                </p:oleObj>
              </mc:Fallback>
            </mc:AlternateContent>
          </a:graphicData>
        </a:graphic>
      </p:graphicFrame>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9" name="Rectangle 2"/>
          <p:cNvSpPr>
            <a:spLocks noGrp="1" noChangeArrowheads="1"/>
          </p:cNvSpPr>
          <p:nvPr>
            <p:ph type="title"/>
          </p:nvPr>
        </p:nvSpPr>
        <p:spPr>
          <a:xfrm>
            <a:off x="1223475" y="0"/>
            <a:ext cx="9905998" cy="1478570"/>
          </a:xfrm>
        </p:spPr>
        <p:txBody>
          <a:bodyPr/>
          <a:lstStyle/>
          <a:p>
            <a:pPr algn="ctr"/>
            <a:r>
              <a:rPr lang="en-US" altLang="en-US" dirty="0"/>
              <a:t>Naïve Bayesian Categorization</a:t>
            </a:r>
          </a:p>
        </p:txBody>
      </p:sp>
      <p:sp>
        <p:nvSpPr>
          <p:cNvPr id="6150" name="Rectangle 3"/>
          <p:cNvSpPr>
            <a:spLocks noGrp="1" noChangeArrowheads="1"/>
          </p:cNvSpPr>
          <p:nvPr>
            <p:ph type="body" idx="1"/>
          </p:nvPr>
        </p:nvSpPr>
        <p:spPr>
          <a:xfrm>
            <a:off x="1141412" y="1277815"/>
            <a:ext cx="9905999" cy="4513386"/>
          </a:xfrm>
        </p:spPr>
        <p:txBody>
          <a:bodyPr>
            <a:normAutofit/>
          </a:bodyPr>
          <a:lstStyle/>
          <a:p>
            <a:r>
              <a:rPr lang="en-US" altLang="en-US" dirty="0"/>
              <a:t>If we assume features of an instance are independent given the category (</a:t>
            </a:r>
            <a:r>
              <a:rPr lang="en-US" altLang="en-US" i="1" dirty="0"/>
              <a:t>c</a:t>
            </a:r>
            <a:r>
              <a:rPr lang="en-US" altLang="en-US" i="1" baseline="-25000" dirty="0"/>
              <a:t>i</a:t>
            </a:r>
            <a:r>
              <a:rPr lang="en-US" altLang="en-US" dirty="0"/>
              <a:t>) (</a:t>
            </a:r>
            <a:r>
              <a:rPr lang="en-US" altLang="en-US" i="1" dirty="0"/>
              <a:t>conditionally independent</a:t>
            </a:r>
            <a:r>
              <a:rPr lang="en-US" altLang="en-US" dirty="0"/>
              <a:t>)</a:t>
            </a:r>
          </a:p>
          <a:p>
            <a:endParaRPr lang="en-US" altLang="en-US" dirty="0"/>
          </a:p>
          <a:p>
            <a:endParaRPr lang="en-US" altLang="en-US" dirty="0"/>
          </a:p>
          <a:p>
            <a:endParaRPr lang="en-US" altLang="en-US" dirty="0"/>
          </a:p>
          <a:p>
            <a:endParaRPr lang="en-US" altLang="en-US" dirty="0"/>
          </a:p>
          <a:p>
            <a:r>
              <a:rPr lang="en-US" altLang="en-US" dirty="0"/>
              <a:t>Therefore, we then only need to know   </a:t>
            </a:r>
            <a:r>
              <a:rPr lang="en-US" altLang="en-US" b="1" dirty="0">
                <a:solidFill>
                  <a:srgbClr val="FFC000"/>
                </a:solidFill>
              </a:rPr>
              <a:t>P(</a:t>
            </a:r>
            <a:r>
              <a:rPr lang="en-US" altLang="en-US" b="1" i="1" dirty="0" err="1">
                <a:solidFill>
                  <a:srgbClr val="FFC000"/>
                </a:solidFill>
              </a:rPr>
              <a:t>e</a:t>
            </a:r>
            <a:r>
              <a:rPr lang="en-US" altLang="en-US" b="1" i="1" baseline="-25000" dirty="0" err="1">
                <a:solidFill>
                  <a:srgbClr val="FFC000"/>
                </a:solidFill>
              </a:rPr>
              <a:t>j</a:t>
            </a:r>
            <a:r>
              <a:rPr lang="en-US" altLang="en-US" b="1" i="1" baseline="-25000" dirty="0">
                <a:solidFill>
                  <a:srgbClr val="FFC000"/>
                </a:solidFill>
              </a:rPr>
              <a:t> </a:t>
            </a:r>
            <a:r>
              <a:rPr lang="en-US" altLang="en-US" b="1" dirty="0">
                <a:solidFill>
                  <a:srgbClr val="FFC000"/>
                </a:solidFill>
              </a:rPr>
              <a:t>| </a:t>
            </a:r>
            <a:r>
              <a:rPr lang="en-US" altLang="en-US" b="1" i="1" dirty="0">
                <a:solidFill>
                  <a:srgbClr val="FFC000"/>
                </a:solidFill>
              </a:rPr>
              <a:t>c</a:t>
            </a:r>
            <a:r>
              <a:rPr lang="en-US" altLang="en-US" b="1" i="1" baseline="-25000" dirty="0">
                <a:solidFill>
                  <a:srgbClr val="FFC000"/>
                </a:solidFill>
              </a:rPr>
              <a:t>i</a:t>
            </a:r>
            <a:r>
              <a:rPr lang="en-US" altLang="en-US" b="1" dirty="0">
                <a:solidFill>
                  <a:srgbClr val="FFC000"/>
                </a:solidFill>
              </a:rPr>
              <a:t>)  </a:t>
            </a:r>
            <a:r>
              <a:rPr lang="en-US" altLang="en-US" dirty="0"/>
              <a:t>for each feature and category.</a:t>
            </a:r>
          </a:p>
        </p:txBody>
      </p:sp>
      <p:graphicFrame>
        <p:nvGraphicFramePr>
          <p:cNvPr id="6146" name="Object 4"/>
          <p:cNvGraphicFramePr>
            <a:graphicFrameLocks noChangeAspect="1"/>
          </p:cNvGraphicFramePr>
          <p:nvPr>
            <p:extLst>
              <p:ext uri="{D42A27DB-BD31-4B8C-83A1-F6EECF244321}">
                <p14:modId xmlns:p14="http://schemas.microsoft.com/office/powerpoint/2010/main" val="1819444522"/>
              </p:ext>
            </p:extLst>
          </p:nvPr>
        </p:nvGraphicFramePr>
        <p:xfrm>
          <a:off x="2760784" y="2756385"/>
          <a:ext cx="6400800" cy="995362"/>
        </p:xfrm>
        <a:graphic>
          <a:graphicData uri="http://schemas.openxmlformats.org/presentationml/2006/ole">
            <mc:AlternateContent xmlns:mc="http://schemas.openxmlformats.org/markup-compatibility/2006">
              <mc:Choice xmlns:v="urn:schemas-microsoft-com:vml" Requires="v">
                <p:oleObj spid="_x0000_s17463" name="Equation" r:id="rId4" imgW="2933640" imgH="457200" progId="Equation.3">
                  <p:embed/>
                </p:oleObj>
              </mc:Choice>
              <mc:Fallback>
                <p:oleObj name="Equation" r:id="rId4" imgW="2933640" imgH="457200" progId="Equation.3">
                  <p:embed/>
                  <p:pic>
                    <p:nvPicPr>
                      <p:cNvPr id="6146"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60784" y="2756385"/>
                        <a:ext cx="6400800" cy="995362"/>
                      </a:xfrm>
                      <a:prstGeom prst="rect">
                        <a:avLst/>
                      </a:prstGeom>
                      <a:solidFill>
                        <a:schemeClr val="tx1"/>
                      </a:solidFill>
                      <a:ln w="9525">
                        <a:solidFill>
                          <a:srgbClr val="CC0000"/>
                        </a:solidFill>
                        <a:miter lim="800000"/>
                        <a:headEnd/>
                        <a:tailEnd/>
                      </a:ln>
                      <a:effectLst/>
                    </p:spPr>
                  </p:pic>
                </p:oleObj>
              </mc:Fallback>
            </mc:AlternateContent>
          </a:graphicData>
        </a:graphic>
      </p:graphicFrame>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2" name="Rectangle 2"/>
          <p:cNvSpPr>
            <a:spLocks noGrp="1" noChangeArrowheads="1"/>
          </p:cNvSpPr>
          <p:nvPr>
            <p:ph type="title"/>
          </p:nvPr>
        </p:nvSpPr>
        <p:spPr>
          <a:xfrm>
            <a:off x="1141413" y="70830"/>
            <a:ext cx="9905998" cy="1478570"/>
          </a:xfrm>
        </p:spPr>
        <p:txBody>
          <a:bodyPr/>
          <a:lstStyle/>
          <a:p>
            <a:pPr algn="ctr"/>
            <a:r>
              <a:rPr lang="en-US" altLang="en-US" dirty="0"/>
              <a:t>Naïve Bayes Example</a:t>
            </a:r>
          </a:p>
        </p:txBody>
      </p:sp>
      <p:sp>
        <p:nvSpPr>
          <p:cNvPr id="43013" name="Rectangle 3"/>
          <p:cNvSpPr>
            <a:spLocks noGrp="1" noChangeArrowheads="1"/>
          </p:cNvSpPr>
          <p:nvPr>
            <p:ph type="body" idx="1"/>
          </p:nvPr>
        </p:nvSpPr>
        <p:spPr>
          <a:xfrm>
            <a:off x="1141412" y="1324708"/>
            <a:ext cx="9905999" cy="4466493"/>
          </a:xfrm>
        </p:spPr>
        <p:txBody>
          <a:bodyPr/>
          <a:lstStyle/>
          <a:p>
            <a:r>
              <a:rPr lang="en-US" altLang="en-US" dirty="0"/>
              <a:t>C = {allergy, cold, well}</a:t>
            </a:r>
          </a:p>
          <a:p>
            <a:r>
              <a:rPr lang="en-US" altLang="en-US" i="1" dirty="0"/>
              <a:t>e</a:t>
            </a:r>
            <a:r>
              <a:rPr lang="en-US" altLang="en-US" baseline="-25000" dirty="0"/>
              <a:t>1</a:t>
            </a:r>
            <a:r>
              <a:rPr lang="en-US" altLang="en-US" dirty="0"/>
              <a:t> = sneeze; </a:t>
            </a:r>
            <a:r>
              <a:rPr lang="en-US" altLang="en-US" i="1" dirty="0"/>
              <a:t>e</a:t>
            </a:r>
            <a:r>
              <a:rPr lang="en-US" altLang="en-US" baseline="-25000" dirty="0"/>
              <a:t>2</a:t>
            </a:r>
            <a:r>
              <a:rPr lang="en-US" altLang="en-US" dirty="0"/>
              <a:t> = cough; </a:t>
            </a:r>
            <a:r>
              <a:rPr lang="en-US" altLang="en-US" i="1" dirty="0"/>
              <a:t>e</a:t>
            </a:r>
            <a:r>
              <a:rPr lang="en-US" altLang="en-US" baseline="-25000" dirty="0"/>
              <a:t>3</a:t>
            </a:r>
            <a:r>
              <a:rPr lang="en-US" altLang="en-US" dirty="0"/>
              <a:t> = fever</a:t>
            </a:r>
          </a:p>
          <a:p>
            <a:r>
              <a:rPr lang="en-US" altLang="en-US" dirty="0"/>
              <a:t>E = {sneeze, cough, </a:t>
            </a:r>
            <a:r>
              <a:rPr lang="en-US" altLang="en-US" dirty="0">
                <a:sym typeface="Symbol" pitchFamily="18" charset="2"/>
              </a:rPr>
              <a:t>fever}</a:t>
            </a:r>
            <a:endParaRPr lang="en-US" altLang="en-US" dirty="0"/>
          </a:p>
        </p:txBody>
      </p:sp>
      <p:graphicFrame>
        <p:nvGraphicFramePr>
          <p:cNvPr id="580645" name="Group 37"/>
          <p:cNvGraphicFramePr>
            <a:graphicFrameLocks noGrp="1"/>
          </p:cNvGraphicFramePr>
          <p:nvPr>
            <p:extLst>
              <p:ext uri="{D42A27DB-BD31-4B8C-83A1-F6EECF244321}">
                <p14:modId xmlns:p14="http://schemas.microsoft.com/office/powerpoint/2010/main" val="4249560576"/>
              </p:ext>
            </p:extLst>
          </p:nvPr>
        </p:nvGraphicFramePr>
        <p:xfrm>
          <a:off x="3156927" y="3473206"/>
          <a:ext cx="5181600" cy="2054225"/>
        </p:xfrm>
        <a:graphic>
          <a:graphicData uri="http://schemas.openxmlformats.org/drawingml/2006/table">
            <a:tbl>
              <a:tblPr/>
              <a:tblGrid>
                <a:gridCol w="1676400">
                  <a:extLst>
                    <a:ext uri="{9D8B030D-6E8A-4147-A177-3AD203B41FA5}">
                      <a16:colId xmlns:a16="http://schemas.microsoft.com/office/drawing/2014/main" val="20000"/>
                    </a:ext>
                  </a:extLst>
                </a:gridCol>
                <a:gridCol w="1104900">
                  <a:extLst>
                    <a:ext uri="{9D8B030D-6E8A-4147-A177-3AD203B41FA5}">
                      <a16:colId xmlns:a16="http://schemas.microsoft.com/office/drawing/2014/main" val="20001"/>
                    </a:ext>
                  </a:extLst>
                </a:gridCol>
                <a:gridCol w="1181100">
                  <a:extLst>
                    <a:ext uri="{9D8B030D-6E8A-4147-A177-3AD203B41FA5}">
                      <a16:colId xmlns:a16="http://schemas.microsoft.com/office/drawing/2014/main" val="20002"/>
                    </a:ext>
                  </a:extLst>
                </a:gridCol>
                <a:gridCol w="1219200">
                  <a:extLst>
                    <a:ext uri="{9D8B030D-6E8A-4147-A177-3AD203B41FA5}">
                      <a16:colId xmlns:a16="http://schemas.microsoft.com/office/drawing/2014/main" val="20003"/>
                    </a:ext>
                  </a:extLst>
                </a:gridCol>
              </a:tblGrid>
              <a:tr h="406400">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1800" b="0" i="0" u="none" strike="noStrike" cap="none" normalizeH="0" baseline="0">
                          <a:ln>
                            <a:noFill/>
                          </a:ln>
                          <a:solidFill>
                            <a:schemeClr val="tx1"/>
                          </a:solidFill>
                          <a:effectLst/>
                          <a:latin typeface="Times New Roman" pitchFamily="18" charset="0"/>
                        </a:rPr>
                        <a:t>Prob</a:t>
                      </a: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1800" b="0" i="0" u="none" strike="noStrike" cap="none" normalizeH="0" baseline="0" dirty="0">
                          <a:ln>
                            <a:noFill/>
                          </a:ln>
                          <a:solidFill>
                            <a:schemeClr val="tx1"/>
                          </a:solidFill>
                          <a:effectLst/>
                          <a:latin typeface="Times New Roman" pitchFamily="18" charset="0"/>
                        </a:rPr>
                        <a:t>Well</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1800" b="0" i="0" u="none" strike="noStrike" cap="none" normalizeH="0" baseline="0">
                          <a:ln>
                            <a:noFill/>
                          </a:ln>
                          <a:solidFill>
                            <a:schemeClr val="tx1"/>
                          </a:solidFill>
                          <a:effectLst/>
                          <a:latin typeface="Times New Roman" pitchFamily="18" charset="0"/>
                        </a:rPr>
                        <a:t>Cold</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1800" b="0" i="0" u="none" strike="noStrike" cap="none" normalizeH="0" baseline="0">
                          <a:ln>
                            <a:noFill/>
                          </a:ln>
                          <a:solidFill>
                            <a:schemeClr val="tx1"/>
                          </a:solidFill>
                          <a:effectLst/>
                          <a:latin typeface="Times New Roman" pitchFamily="18" charset="0"/>
                        </a:rPr>
                        <a:t>Allergy</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28625">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1800" b="1" i="0" u="none" strike="noStrike" cap="none" normalizeH="0" baseline="0">
                          <a:ln>
                            <a:noFill/>
                          </a:ln>
                          <a:solidFill>
                            <a:schemeClr val="tx1"/>
                          </a:solidFill>
                          <a:effectLst/>
                          <a:latin typeface="Times New Roman" pitchFamily="18" charset="0"/>
                        </a:rPr>
                        <a:t>P(</a:t>
                      </a:r>
                      <a:r>
                        <a:rPr kumimoji="0" lang="en-US" sz="1800" b="1" i="1" u="none" strike="noStrike" cap="none" normalizeH="0" baseline="0">
                          <a:ln>
                            <a:noFill/>
                          </a:ln>
                          <a:solidFill>
                            <a:schemeClr val="tx1"/>
                          </a:solidFill>
                          <a:effectLst/>
                          <a:latin typeface="Times New Roman" pitchFamily="18" charset="0"/>
                        </a:rPr>
                        <a:t>c</a:t>
                      </a:r>
                      <a:r>
                        <a:rPr kumimoji="0" lang="en-US" sz="1800" b="1" i="1" u="none" strike="noStrike" cap="none" normalizeH="0" baseline="-25000">
                          <a:ln>
                            <a:noFill/>
                          </a:ln>
                          <a:solidFill>
                            <a:schemeClr val="tx1"/>
                          </a:solidFill>
                          <a:effectLst/>
                          <a:latin typeface="Times New Roman" pitchFamily="18" charset="0"/>
                        </a:rPr>
                        <a:t>i</a:t>
                      </a:r>
                      <a:r>
                        <a:rPr kumimoji="0" lang="en-US" sz="1800" b="1" i="0" u="none" strike="noStrike" cap="none" normalizeH="0" baseline="0">
                          <a:ln>
                            <a:noFill/>
                          </a:ln>
                          <a:solidFill>
                            <a:schemeClr val="tx1"/>
                          </a:solidFill>
                          <a:effectLst/>
                          <a:latin typeface="Times New Roman" pitchFamily="18" charset="0"/>
                        </a:rPr>
                        <a:t>)</a:t>
                      </a: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1800" b="1" i="0" u="none" strike="noStrike" cap="none" normalizeH="0" baseline="0">
                          <a:ln>
                            <a:noFill/>
                          </a:ln>
                          <a:solidFill>
                            <a:schemeClr val="tx1"/>
                          </a:solidFill>
                          <a:effectLst/>
                          <a:latin typeface="Times New Roman" pitchFamily="18" charset="0"/>
                        </a:rPr>
                        <a:t>     0.9</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1800" b="1" i="0" u="none" strike="noStrike" cap="none" normalizeH="0" baseline="0">
                          <a:ln>
                            <a:noFill/>
                          </a:ln>
                          <a:solidFill>
                            <a:schemeClr val="tx1"/>
                          </a:solidFill>
                          <a:effectLst/>
                          <a:latin typeface="Times New Roman" pitchFamily="18" charset="0"/>
                        </a:rPr>
                        <a:t>      0.05</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1800" b="1" i="0" u="none" strike="noStrike" cap="none" normalizeH="0" baseline="0">
                          <a:ln>
                            <a:noFill/>
                          </a:ln>
                          <a:solidFill>
                            <a:schemeClr val="tx1"/>
                          </a:solidFill>
                          <a:effectLst/>
                          <a:latin typeface="Times New Roman" pitchFamily="18" charset="0"/>
                        </a:rPr>
                        <a:t>      0.05</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06400">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1800" b="1" i="0" u="none" strike="noStrike" cap="none" normalizeH="0" baseline="0">
                          <a:ln>
                            <a:noFill/>
                          </a:ln>
                          <a:solidFill>
                            <a:schemeClr val="tx1"/>
                          </a:solidFill>
                          <a:effectLst/>
                          <a:latin typeface="Times New Roman" pitchFamily="18" charset="0"/>
                        </a:rPr>
                        <a:t>P(sneeze|</a:t>
                      </a:r>
                      <a:r>
                        <a:rPr kumimoji="0" lang="en-US" sz="1800" b="1" i="1" u="none" strike="noStrike" cap="none" normalizeH="0" baseline="0">
                          <a:ln>
                            <a:noFill/>
                          </a:ln>
                          <a:solidFill>
                            <a:schemeClr val="tx1"/>
                          </a:solidFill>
                          <a:effectLst/>
                          <a:latin typeface="Times New Roman" pitchFamily="18" charset="0"/>
                        </a:rPr>
                        <a:t>c</a:t>
                      </a:r>
                      <a:r>
                        <a:rPr kumimoji="0" lang="en-US" sz="1800" b="1" i="1" u="none" strike="noStrike" cap="none" normalizeH="0" baseline="-25000">
                          <a:ln>
                            <a:noFill/>
                          </a:ln>
                          <a:solidFill>
                            <a:schemeClr val="tx1"/>
                          </a:solidFill>
                          <a:effectLst/>
                          <a:latin typeface="Times New Roman" pitchFamily="18" charset="0"/>
                        </a:rPr>
                        <a:t>i</a:t>
                      </a:r>
                      <a:r>
                        <a:rPr kumimoji="0" lang="en-US" sz="1800" b="1" i="0" u="none" strike="noStrike" cap="none" normalizeH="0" baseline="0">
                          <a:ln>
                            <a:noFill/>
                          </a:ln>
                          <a:solidFill>
                            <a:schemeClr val="tx1"/>
                          </a:solidFill>
                          <a:effectLst/>
                          <a:latin typeface="Times New Roman" pitchFamily="18" charset="0"/>
                        </a:rPr>
                        <a:t>)</a:t>
                      </a: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1800" b="1" i="0" u="none" strike="noStrike" cap="none" normalizeH="0" baseline="0">
                          <a:ln>
                            <a:noFill/>
                          </a:ln>
                          <a:solidFill>
                            <a:schemeClr val="tx1"/>
                          </a:solidFill>
                          <a:effectLst/>
                          <a:latin typeface="Times New Roman" pitchFamily="18" charset="0"/>
                        </a:rPr>
                        <a:t>     0.1</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1800" b="1" i="0" u="none" strike="noStrike" cap="none" normalizeH="0" baseline="0">
                          <a:ln>
                            <a:noFill/>
                          </a:ln>
                          <a:solidFill>
                            <a:schemeClr val="tx1"/>
                          </a:solidFill>
                          <a:effectLst/>
                          <a:latin typeface="Times New Roman" pitchFamily="18" charset="0"/>
                        </a:rPr>
                        <a:t>      0.9</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1800" b="1" i="0" u="none" strike="noStrike" cap="none" normalizeH="0" baseline="0">
                          <a:ln>
                            <a:noFill/>
                          </a:ln>
                          <a:solidFill>
                            <a:schemeClr val="tx1"/>
                          </a:solidFill>
                          <a:effectLst/>
                          <a:latin typeface="Times New Roman" pitchFamily="18" charset="0"/>
                        </a:rPr>
                        <a:t>      0.9</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06400">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1800" b="1" i="0" u="none" strike="noStrike" cap="none" normalizeH="0" baseline="0">
                          <a:ln>
                            <a:noFill/>
                          </a:ln>
                          <a:solidFill>
                            <a:schemeClr val="tx1"/>
                          </a:solidFill>
                          <a:effectLst/>
                          <a:latin typeface="Times New Roman" pitchFamily="18" charset="0"/>
                        </a:rPr>
                        <a:t>P(cough|</a:t>
                      </a:r>
                      <a:r>
                        <a:rPr kumimoji="0" lang="en-US" sz="1800" b="1" i="1" u="none" strike="noStrike" cap="none" normalizeH="0" baseline="0">
                          <a:ln>
                            <a:noFill/>
                          </a:ln>
                          <a:solidFill>
                            <a:schemeClr val="tx1"/>
                          </a:solidFill>
                          <a:effectLst/>
                          <a:latin typeface="Times New Roman" pitchFamily="18" charset="0"/>
                        </a:rPr>
                        <a:t>c</a:t>
                      </a:r>
                      <a:r>
                        <a:rPr kumimoji="0" lang="en-US" sz="1800" b="1" i="1" u="none" strike="noStrike" cap="none" normalizeH="0" baseline="-25000">
                          <a:ln>
                            <a:noFill/>
                          </a:ln>
                          <a:solidFill>
                            <a:schemeClr val="tx1"/>
                          </a:solidFill>
                          <a:effectLst/>
                          <a:latin typeface="Times New Roman" pitchFamily="18" charset="0"/>
                        </a:rPr>
                        <a:t>i</a:t>
                      </a:r>
                      <a:r>
                        <a:rPr kumimoji="0" lang="en-US" sz="1800" b="1" i="0" u="none" strike="noStrike" cap="none" normalizeH="0" baseline="0">
                          <a:ln>
                            <a:noFill/>
                          </a:ln>
                          <a:solidFill>
                            <a:schemeClr val="tx1"/>
                          </a:solidFill>
                          <a:effectLst/>
                          <a:latin typeface="Times New Roman" pitchFamily="18" charset="0"/>
                        </a:rPr>
                        <a:t>)</a:t>
                      </a: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1800" b="1" i="0" u="none" strike="noStrike" cap="none" normalizeH="0" baseline="0">
                          <a:ln>
                            <a:noFill/>
                          </a:ln>
                          <a:solidFill>
                            <a:schemeClr val="tx1"/>
                          </a:solidFill>
                          <a:effectLst/>
                          <a:latin typeface="Times New Roman" pitchFamily="18" charset="0"/>
                        </a:rPr>
                        <a:t>     0.1</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1800" b="1" i="0" u="none" strike="noStrike" cap="none" normalizeH="0" baseline="0">
                          <a:ln>
                            <a:noFill/>
                          </a:ln>
                          <a:solidFill>
                            <a:schemeClr val="tx1"/>
                          </a:solidFill>
                          <a:effectLst/>
                          <a:latin typeface="Times New Roman" pitchFamily="18" charset="0"/>
                        </a:rPr>
                        <a:t>      0.8</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1800" b="1" i="0" u="none" strike="noStrike" cap="none" normalizeH="0" baseline="0">
                          <a:ln>
                            <a:noFill/>
                          </a:ln>
                          <a:solidFill>
                            <a:schemeClr val="tx1"/>
                          </a:solidFill>
                          <a:effectLst/>
                          <a:latin typeface="Times New Roman" pitchFamily="18" charset="0"/>
                        </a:rPr>
                        <a:t>      0.7</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06400">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1800" b="1" i="0" u="none" strike="noStrike" cap="none" normalizeH="0" baseline="0">
                          <a:ln>
                            <a:noFill/>
                          </a:ln>
                          <a:solidFill>
                            <a:schemeClr val="tx1"/>
                          </a:solidFill>
                          <a:effectLst/>
                          <a:latin typeface="Times New Roman" pitchFamily="18" charset="0"/>
                        </a:rPr>
                        <a:t>P(fever|</a:t>
                      </a:r>
                      <a:r>
                        <a:rPr kumimoji="0" lang="en-US" sz="1800" b="1" i="1" u="none" strike="noStrike" cap="none" normalizeH="0" baseline="0">
                          <a:ln>
                            <a:noFill/>
                          </a:ln>
                          <a:solidFill>
                            <a:schemeClr val="tx1"/>
                          </a:solidFill>
                          <a:effectLst/>
                          <a:latin typeface="Times New Roman" pitchFamily="18" charset="0"/>
                        </a:rPr>
                        <a:t>c</a:t>
                      </a:r>
                      <a:r>
                        <a:rPr kumimoji="0" lang="en-US" sz="1800" b="1" i="1" u="none" strike="noStrike" cap="none" normalizeH="0" baseline="-25000">
                          <a:ln>
                            <a:noFill/>
                          </a:ln>
                          <a:solidFill>
                            <a:schemeClr val="tx1"/>
                          </a:solidFill>
                          <a:effectLst/>
                          <a:latin typeface="Times New Roman" pitchFamily="18" charset="0"/>
                        </a:rPr>
                        <a:t>i</a:t>
                      </a:r>
                      <a:r>
                        <a:rPr kumimoji="0" lang="en-US" sz="1800" b="1" i="0" u="none" strike="noStrike" cap="none" normalizeH="0" baseline="0">
                          <a:ln>
                            <a:noFill/>
                          </a:ln>
                          <a:solidFill>
                            <a:schemeClr val="tx1"/>
                          </a:solidFill>
                          <a:effectLst/>
                          <a:latin typeface="Times New Roman" pitchFamily="18" charset="0"/>
                        </a:rPr>
                        <a:t>)</a:t>
                      </a: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1800" b="1" i="0" u="none" strike="noStrike" cap="none" normalizeH="0" baseline="0">
                          <a:ln>
                            <a:noFill/>
                          </a:ln>
                          <a:solidFill>
                            <a:schemeClr val="tx1"/>
                          </a:solidFill>
                          <a:effectLst/>
                          <a:latin typeface="Times New Roman" pitchFamily="18" charset="0"/>
                        </a:rPr>
                        <a:t>     0.01</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1800" b="1" i="0" u="none" strike="noStrike" cap="none" normalizeH="0" baseline="0">
                          <a:ln>
                            <a:noFill/>
                          </a:ln>
                          <a:solidFill>
                            <a:schemeClr val="tx1"/>
                          </a:solidFill>
                          <a:effectLst/>
                          <a:latin typeface="Times New Roman" pitchFamily="18" charset="0"/>
                        </a:rPr>
                        <a:t>      0.7</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1800" b="1" i="0" u="none" strike="noStrike" cap="none" normalizeH="0" baseline="0" dirty="0">
                          <a:ln>
                            <a:noFill/>
                          </a:ln>
                          <a:solidFill>
                            <a:schemeClr val="tx1"/>
                          </a:solidFill>
                          <a:effectLst/>
                          <a:latin typeface="Times New Roman" pitchFamily="18" charset="0"/>
                        </a:rPr>
                        <a:t>      0.4</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6" name="Rectangle 2"/>
          <p:cNvSpPr>
            <a:spLocks noGrp="1" noChangeArrowheads="1"/>
          </p:cNvSpPr>
          <p:nvPr>
            <p:ph type="title"/>
          </p:nvPr>
        </p:nvSpPr>
        <p:spPr>
          <a:xfrm>
            <a:off x="1143001" y="0"/>
            <a:ext cx="9905998" cy="1184031"/>
          </a:xfrm>
        </p:spPr>
        <p:txBody>
          <a:bodyPr/>
          <a:lstStyle/>
          <a:p>
            <a:pPr algn="ctr"/>
            <a:r>
              <a:rPr lang="en-US" altLang="en-US" dirty="0"/>
              <a:t>Naïve Bayes Example (cont.)</a:t>
            </a:r>
          </a:p>
        </p:txBody>
      </p:sp>
      <p:graphicFrame>
        <p:nvGraphicFramePr>
          <p:cNvPr id="581675" name="Group 43"/>
          <p:cNvGraphicFramePr>
            <a:graphicFrameLocks noGrp="1"/>
          </p:cNvGraphicFramePr>
          <p:nvPr>
            <p:extLst>
              <p:ext uri="{D42A27DB-BD31-4B8C-83A1-F6EECF244321}">
                <p14:modId xmlns:p14="http://schemas.microsoft.com/office/powerpoint/2010/main" val="3312914427"/>
              </p:ext>
            </p:extLst>
          </p:nvPr>
        </p:nvGraphicFramePr>
        <p:xfrm>
          <a:off x="2422525" y="1292225"/>
          <a:ext cx="5029200" cy="1811338"/>
        </p:xfrm>
        <a:graphic>
          <a:graphicData uri="http://schemas.openxmlformats.org/drawingml/2006/table">
            <a:tbl>
              <a:tblPr/>
              <a:tblGrid>
                <a:gridCol w="1676400">
                  <a:extLst>
                    <a:ext uri="{9D8B030D-6E8A-4147-A177-3AD203B41FA5}">
                      <a16:colId xmlns:a16="http://schemas.microsoft.com/office/drawing/2014/main" val="20000"/>
                    </a:ext>
                  </a:extLst>
                </a:gridCol>
                <a:gridCol w="1104900">
                  <a:extLst>
                    <a:ext uri="{9D8B030D-6E8A-4147-A177-3AD203B41FA5}">
                      <a16:colId xmlns:a16="http://schemas.microsoft.com/office/drawing/2014/main" val="20001"/>
                    </a:ext>
                  </a:extLst>
                </a:gridCol>
                <a:gridCol w="1181100">
                  <a:extLst>
                    <a:ext uri="{9D8B030D-6E8A-4147-A177-3AD203B41FA5}">
                      <a16:colId xmlns:a16="http://schemas.microsoft.com/office/drawing/2014/main" val="20002"/>
                    </a:ext>
                  </a:extLst>
                </a:gridCol>
                <a:gridCol w="1066800">
                  <a:extLst>
                    <a:ext uri="{9D8B030D-6E8A-4147-A177-3AD203B41FA5}">
                      <a16:colId xmlns:a16="http://schemas.microsoft.com/office/drawing/2014/main" val="20003"/>
                    </a:ext>
                  </a:extLst>
                </a:gridCol>
              </a:tblGrid>
              <a:tr h="406400">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1600" b="1" i="0" u="none" strike="noStrike" cap="none" normalizeH="0" baseline="0" dirty="0">
                          <a:ln>
                            <a:noFill/>
                          </a:ln>
                          <a:solidFill>
                            <a:srgbClr val="FFC000"/>
                          </a:solidFill>
                          <a:effectLst/>
                          <a:latin typeface="Times New Roman" pitchFamily="18" charset="0"/>
                        </a:rPr>
                        <a:t>Probability</a:t>
                      </a: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1600" b="1" i="0" u="none" strike="noStrike" cap="none" normalizeH="0" baseline="0">
                          <a:ln>
                            <a:noFill/>
                          </a:ln>
                          <a:solidFill>
                            <a:srgbClr val="FFC000"/>
                          </a:solidFill>
                          <a:effectLst/>
                          <a:latin typeface="Times New Roman" pitchFamily="18" charset="0"/>
                        </a:rPr>
                        <a:t>Well</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1600" b="1" i="0" u="none" strike="noStrike" cap="none" normalizeH="0" baseline="0">
                          <a:ln>
                            <a:noFill/>
                          </a:ln>
                          <a:solidFill>
                            <a:srgbClr val="FFC000"/>
                          </a:solidFill>
                          <a:effectLst/>
                          <a:latin typeface="Times New Roman" pitchFamily="18" charset="0"/>
                        </a:rPr>
                        <a:t>Cold</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1600" b="1" i="0" u="none" strike="noStrike" cap="none" normalizeH="0" baseline="0" dirty="0">
                          <a:ln>
                            <a:noFill/>
                          </a:ln>
                          <a:solidFill>
                            <a:srgbClr val="FFC000"/>
                          </a:solidFill>
                          <a:effectLst/>
                          <a:latin typeface="Times New Roman" pitchFamily="18" charset="0"/>
                        </a:rPr>
                        <a:t>Allergy</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46075">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1600" b="1" i="0" u="none" strike="noStrike" cap="none" normalizeH="0" baseline="0">
                          <a:ln>
                            <a:noFill/>
                          </a:ln>
                          <a:solidFill>
                            <a:schemeClr val="tx1"/>
                          </a:solidFill>
                          <a:effectLst/>
                          <a:latin typeface="Times New Roman" pitchFamily="18" charset="0"/>
                        </a:rPr>
                        <a:t>P(</a:t>
                      </a:r>
                      <a:r>
                        <a:rPr kumimoji="0" lang="en-US" sz="1600" b="1" i="1" u="none" strike="noStrike" cap="none" normalizeH="0" baseline="0">
                          <a:ln>
                            <a:noFill/>
                          </a:ln>
                          <a:solidFill>
                            <a:schemeClr val="tx1"/>
                          </a:solidFill>
                          <a:effectLst/>
                          <a:latin typeface="Times New Roman" pitchFamily="18" charset="0"/>
                        </a:rPr>
                        <a:t>c</a:t>
                      </a:r>
                      <a:r>
                        <a:rPr kumimoji="0" lang="en-US" sz="1600" b="1" i="1" u="none" strike="noStrike" cap="none" normalizeH="0" baseline="-25000">
                          <a:ln>
                            <a:noFill/>
                          </a:ln>
                          <a:solidFill>
                            <a:schemeClr val="tx1"/>
                          </a:solidFill>
                          <a:effectLst/>
                          <a:latin typeface="Times New Roman" pitchFamily="18" charset="0"/>
                        </a:rPr>
                        <a:t>i</a:t>
                      </a:r>
                      <a:r>
                        <a:rPr kumimoji="0" lang="en-US" sz="1600" b="1" i="0" u="none" strike="noStrike" cap="none" normalizeH="0" baseline="0">
                          <a:ln>
                            <a:noFill/>
                          </a:ln>
                          <a:solidFill>
                            <a:schemeClr val="tx1"/>
                          </a:solidFill>
                          <a:effectLst/>
                          <a:latin typeface="Times New Roman" pitchFamily="18" charset="0"/>
                        </a:rPr>
                        <a:t>)</a:t>
                      </a: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1600" b="1" i="0" u="none" strike="noStrike" cap="none" normalizeH="0" baseline="0">
                          <a:ln>
                            <a:noFill/>
                          </a:ln>
                          <a:solidFill>
                            <a:schemeClr val="tx1"/>
                          </a:solidFill>
                          <a:effectLst/>
                          <a:latin typeface="Times New Roman" pitchFamily="18" charset="0"/>
                        </a:rPr>
                        <a:t>     0.9</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1600" b="1" i="0" u="none" strike="noStrike" cap="none" normalizeH="0" baseline="0">
                          <a:ln>
                            <a:noFill/>
                          </a:ln>
                          <a:solidFill>
                            <a:schemeClr val="tx1"/>
                          </a:solidFill>
                          <a:effectLst/>
                          <a:latin typeface="Times New Roman" pitchFamily="18" charset="0"/>
                        </a:rPr>
                        <a:t>      0.05</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1600" b="1" i="0" u="none" strike="noStrike" cap="none" normalizeH="0" baseline="0">
                          <a:ln>
                            <a:noFill/>
                          </a:ln>
                          <a:solidFill>
                            <a:schemeClr val="tx1"/>
                          </a:solidFill>
                          <a:effectLst/>
                          <a:latin typeface="Times New Roman" pitchFamily="18" charset="0"/>
                        </a:rPr>
                        <a:t>      0.05</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49250">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1600" b="1" i="0" u="none" strike="noStrike" cap="none" normalizeH="0" baseline="0">
                          <a:ln>
                            <a:noFill/>
                          </a:ln>
                          <a:solidFill>
                            <a:schemeClr val="tx1"/>
                          </a:solidFill>
                          <a:effectLst/>
                          <a:latin typeface="Times New Roman" pitchFamily="18" charset="0"/>
                        </a:rPr>
                        <a:t>P(sneeze | </a:t>
                      </a:r>
                      <a:r>
                        <a:rPr kumimoji="0" lang="en-US" sz="1600" b="1" i="1" u="none" strike="noStrike" cap="none" normalizeH="0" baseline="0">
                          <a:ln>
                            <a:noFill/>
                          </a:ln>
                          <a:solidFill>
                            <a:schemeClr val="tx1"/>
                          </a:solidFill>
                          <a:effectLst/>
                          <a:latin typeface="Times New Roman" pitchFamily="18" charset="0"/>
                        </a:rPr>
                        <a:t>c</a:t>
                      </a:r>
                      <a:r>
                        <a:rPr kumimoji="0" lang="en-US" sz="1600" b="1" i="1" u="none" strike="noStrike" cap="none" normalizeH="0" baseline="-25000">
                          <a:ln>
                            <a:noFill/>
                          </a:ln>
                          <a:solidFill>
                            <a:schemeClr val="tx1"/>
                          </a:solidFill>
                          <a:effectLst/>
                          <a:latin typeface="Times New Roman" pitchFamily="18" charset="0"/>
                        </a:rPr>
                        <a:t>i</a:t>
                      </a:r>
                      <a:r>
                        <a:rPr kumimoji="0" lang="en-US" sz="1600" b="1" i="0" u="none" strike="noStrike" cap="none" normalizeH="0" baseline="0">
                          <a:ln>
                            <a:noFill/>
                          </a:ln>
                          <a:solidFill>
                            <a:schemeClr val="tx1"/>
                          </a:solidFill>
                          <a:effectLst/>
                          <a:latin typeface="Times New Roman" pitchFamily="18" charset="0"/>
                        </a:rPr>
                        <a:t>)</a:t>
                      </a: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1600" b="1" i="0" u="none" strike="noStrike" cap="none" normalizeH="0" baseline="0">
                          <a:ln>
                            <a:noFill/>
                          </a:ln>
                          <a:solidFill>
                            <a:schemeClr val="tx1"/>
                          </a:solidFill>
                          <a:effectLst/>
                          <a:latin typeface="Times New Roman" pitchFamily="18" charset="0"/>
                        </a:rPr>
                        <a:t>     0.1</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1600" b="1" i="0" u="none" strike="noStrike" cap="none" normalizeH="0" baseline="0">
                          <a:ln>
                            <a:noFill/>
                          </a:ln>
                          <a:solidFill>
                            <a:schemeClr val="tx1"/>
                          </a:solidFill>
                          <a:effectLst/>
                          <a:latin typeface="Times New Roman" pitchFamily="18" charset="0"/>
                        </a:rPr>
                        <a:t>      0.9</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1600" b="1" i="0" u="none" strike="noStrike" cap="none" normalizeH="0" baseline="0">
                          <a:ln>
                            <a:noFill/>
                          </a:ln>
                          <a:solidFill>
                            <a:schemeClr val="tx1"/>
                          </a:solidFill>
                          <a:effectLst/>
                          <a:latin typeface="Times New Roman" pitchFamily="18" charset="0"/>
                        </a:rPr>
                        <a:t>      0.9</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49250">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1600" b="1" i="0" u="none" strike="noStrike" cap="none" normalizeH="0" baseline="0">
                          <a:ln>
                            <a:noFill/>
                          </a:ln>
                          <a:solidFill>
                            <a:schemeClr val="tx1"/>
                          </a:solidFill>
                          <a:effectLst/>
                          <a:latin typeface="Times New Roman" pitchFamily="18" charset="0"/>
                        </a:rPr>
                        <a:t>P(cough | </a:t>
                      </a:r>
                      <a:r>
                        <a:rPr kumimoji="0" lang="en-US" sz="1600" b="1" i="1" u="none" strike="noStrike" cap="none" normalizeH="0" baseline="0">
                          <a:ln>
                            <a:noFill/>
                          </a:ln>
                          <a:solidFill>
                            <a:schemeClr val="tx1"/>
                          </a:solidFill>
                          <a:effectLst/>
                          <a:latin typeface="Times New Roman" pitchFamily="18" charset="0"/>
                        </a:rPr>
                        <a:t>c</a:t>
                      </a:r>
                      <a:r>
                        <a:rPr kumimoji="0" lang="en-US" sz="1600" b="1" i="1" u="none" strike="noStrike" cap="none" normalizeH="0" baseline="-25000">
                          <a:ln>
                            <a:noFill/>
                          </a:ln>
                          <a:solidFill>
                            <a:schemeClr val="tx1"/>
                          </a:solidFill>
                          <a:effectLst/>
                          <a:latin typeface="Times New Roman" pitchFamily="18" charset="0"/>
                        </a:rPr>
                        <a:t>i</a:t>
                      </a:r>
                      <a:r>
                        <a:rPr kumimoji="0" lang="en-US" sz="1600" b="1" i="0" u="none" strike="noStrike" cap="none" normalizeH="0" baseline="0">
                          <a:ln>
                            <a:noFill/>
                          </a:ln>
                          <a:solidFill>
                            <a:schemeClr val="tx1"/>
                          </a:solidFill>
                          <a:effectLst/>
                          <a:latin typeface="Times New Roman" pitchFamily="18" charset="0"/>
                        </a:rPr>
                        <a:t>)</a:t>
                      </a: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1600" b="1" i="0" u="none" strike="noStrike" cap="none" normalizeH="0" baseline="0">
                          <a:ln>
                            <a:noFill/>
                          </a:ln>
                          <a:solidFill>
                            <a:schemeClr val="tx1"/>
                          </a:solidFill>
                          <a:effectLst/>
                          <a:latin typeface="Times New Roman" pitchFamily="18" charset="0"/>
                        </a:rPr>
                        <a:t>     0.1</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1600" b="1" i="0" u="none" strike="noStrike" cap="none" normalizeH="0" baseline="0">
                          <a:ln>
                            <a:noFill/>
                          </a:ln>
                          <a:solidFill>
                            <a:schemeClr val="tx1"/>
                          </a:solidFill>
                          <a:effectLst/>
                          <a:latin typeface="Times New Roman" pitchFamily="18" charset="0"/>
                        </a:rPr>
                        <a:t>      0.8</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1600" b="1" i="0" u="none" strike="noStrike" cap="none" normalizeH="0" baseline="0">
                          <a:ln>
                            <a:noFill/>
                          </a:ln>
                          <a:solidFill>
                            <a:schemeClr val="tx1"/>
                          </a:solidFill>
                          <a:effectLst/>
                          <a:latin typeface="Times New Roman" pitchFamily="18" charset="0"/>
                        </a:rPr>
                        <a:t>      0.7</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60363">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1600" b="1" i="0" u="none" strike="noStrike" cap="none" normalizeH="0" baseline="0">
                          <a:ln>
                            <a:noFill/>
                          </a:ln>
                          <a:solidFill>
                            <a:schemeClr val="tx1"/>
                          </a:solidFill>
                          <a:effectLst/>
                          <a:latin typeface="Times New Roman" pitchFamily="18" charset="0"/>
                        </a:rPr>
                        <a:t>P(fever | </a:t>
                      </a:r>
                      <a:r>
                        <a:rPr kumimoji="0" lang="en-US" sz="1600" b="1" i="1" u="none" strike="noStrike" cap="none" normalizeH="0" baseline="0">
                          <a:ln>
                            <a:noFill/>
                          </a:ln>
                          <a:solidFill>
                            <a:schemeClr val="tx1"/>
                          </a:solidFill>
                          <a:effectLst/>
                          <a:latin typeface="Times New Roman" pitchFamily="18" charset="0"/>
                        </a:rPr>
                        <a:t>c</a:t>
                      </a:r>
                      <a:r>
                        <a:rPr kumimoji="0" lang="en-US" sz="1600" b="1" i="1" u="none" strike="noStrike" cap="none" normalizeH="0" baseline="-25000">
                          <a:ln>
                            <a:noFill/>
                          </a:ln>
                          <a:solidFill>
                            <a:schemeClr val="tx1"/>
                          </a:solidFill>
                          <a:effectLst/>
                          <a:latin typeface="Times New Roman" pitchFamily="18" charset="0"/>
                        </a:rPr>
                        <a:t>i</a:t>
                      </a:r>
                      <a:r>
                        <a:rPr kumimoji="0" lang="en-US" sz="1600" b="1" i="0" u="none" strike="noStrike" cap="none" normalizeH="0" baseline="0">
                          <a:ln>
                            <a:noFill/>
                          </a:ln>
                          <a:solidFill>
                            <a:schemeClr val="tx1"/>
                          </a:solidFill>
                          <a:effectLst/>
                          <a:latin typeface="Times New Roman" pitchFamily="18" charset="0"/>
                        </a:rPr>
                        <a:t>)</a:t>
                      </a: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1600" b="1" i="0" u="none" strike="noStrike" cap="none" normalizeH="0" baseline="0">
                          <a:ln>
                            <a:noFill/>
                          </a:ln>
                          <a:solidFill>
                            <a:schemeClr val="tx1"/>
                          </a:solidFill>
                          <a:effectLst/>
                          <a:latin typeface="Times New Roman" pitchFamily="18" charset="0"/>
                        </a:rPr>
                        <a:t>     0.01</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1600" b="1" i="0" u="none" strike="noStrike" cap="none" normalizeH="0" baseline="0">
                          <a:ln>
                            <a:noFill/>
                          </a:ln>
                          <a:solidFill>
                            <a:schemeClr val="tx1"/>
                          </a:solidFill>
                          <a:effectLst/>
                          <a:latin typeface="Times New Roman" pitchFamily="18" charset="0"/>
                        </a:rPr>
                        <a:t>      0.7</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1600" b="1" i="0" u="none" strike="noStrike" cap="none" normalizeH="0" baseline="0" dirty="0">
                          <a:ln>
                            <a:noFill/>
                          </a:ln>
                          <a:solidFill>
                            <a:schemeClr val="tx1"/>
                          </a:solidFill>
                          <a:effectLst/>
                          <a:latin typeface="Times New Roman" pitchFamily="18" charset="0"/>
                        </a:rPr>
                        <a:t>      0.4</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44071" name="Rectangle 37"/>
          <p:cNvSpPr>
            <a:spLocks noChangeArrowheads="1"/>
          </p:cNvSpPr>
          <p:nvPr/>
        </p:nvSpPr>
        <p:spPr bwMode="auto">
          <a:xfrm>
            <a:off x="7618538" y="2064078"/>
            <a:ext cx="2764196" cy="371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000" tIns="46800" rIns="90000" bIns="46800">
            <a:spAutoFit/>
          </a:bodyP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pPr algn="ctr" eaLnBrk="1" hangingPunct="1"/>
            <a:r>
              <a:rPr lang="en-US" altLang="en-US" sz="1800" b="1" dirty="0">
                <a:solidFill>
                  <a:srgbClr val="FFC000"/>
                </a:solidFill>
              </a:rPr>
              <a:t>E={sneeze, cough, </a:t>
            </a:r>
            <a:r>
              <a:rPr lang="en-US" altLang="en-US" sz="1800" b="1" dirty="0">
                <a:solidFill>
                  <a:srgbClr val="FFC000"/>
                </a:solidFill>
                <a:sym typeface="Symbol" pitchFamily="18" charset="2"/>
              </a:rPr>
              <a:t>fever}</a:t>
            </a:r>
          </a:p>
        </p:txBody>
      </p:sp>
      <p:sp>
        <p:nvSpPr>
          <p:cNvPr id="8" name="Rectangle 3"/>
          <p:cNvSpPr txBox="1">
            <a:spLocks noChangeArrowheads="1"/>
          </p:cNvSpPr>
          <p:nvPr/>
        </p:nvSpPr>
        <p:spPr bwMode="auto">
          <a:xfrm>
            <a:off x="2114456" y="3687153"/>
            <a:ext cx="7627422" cy="2882809"/>
          </a:xfrm>
          <a:prstGeom prst="rect">
            <a:avLst/>
          </a:prstGeom>
          <a:noFill/>
          <a:ln>
            <a:solidFill>
              <a:srgbClr val="CC00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accent2"/>
              </a:buClr>
              <a:buFont typeface="Marlett" pitchFamily="2" charset="2"/>
              <a:buChar char="i"/>
              <a:defRPr sz="2400" b="1">
                <a:solidFill>
                  <a:schemeClr val="tx1"/>
                </a:solidFill>
                <a:latin typeface="+mn-lt"/>
                <a:ea typeface="+mn-ea"/>
                <a:cs typeface="+mn-cs"/>
              </a:defRPr>
            </a:lvl1pPr>
            <a:lvl2pPr marL="742950" indent="-285750" algn="l" rtl="0" eaLnBrk="0" fontAlgn="base" hangingPunct="0">
              <a:spcBef>
                <a:spcPct val="20000"/>
              </a:spcBef>
              <a:spcAft>
                <a:spcPct val="0"/>
              </a:spcAft>
              <a:buClr>
                <a:srgbClr val="FF3300"/>
              </a:buClr>
              <a:buFont typeface="Marlett" pitchFamily="2" charset="2"/>
              <a:buChar char="4"/>
              <a:defRPr sz="2000">
                <a:solidFill>
                  <a:schemeClr val="tx1"/>
                </a:solidFill>
                <a:latin typeface="+mn-lt"/>
              </a:defRPr>
            </a:lvl2pPr>
            <a:lvl3pPr marL="1143000" indent="-228600" algn="l" rtl="0" eaLnBrk="0" fontAlgn="base" hangingPunct="0">
              <a:spcBef>
                <a:spcPct val="20000"/>
              </a:spcBef>
              <a:spcAft>
                <a:spcPct val="0"/>
              </a:spcAft>
              <a:buClr>
                <a:schemeClr val="accent1"/>
              </a:buClr>
              <a:buFont typeface="Marlett" pitchFamily="2" charset="2"/>
              <a:buChar char="i"/>
              <a:defRPr>
                <a:solidFill>
                  <a:schemeClr val="tx1"/>
                </a:solidFill>
                <a:latin typeface="+mn-lt"/>
              </a:defRPr>
            </a:lvl3pPr>
            <a:lvl4pPr marL="1600200" indent="-228600" algn="l" rtl="0" eaLnBrk="0" fontAlgn="base" hangingPunct="0">
              <a:spcBef>
                <a:spcPct val="20000"/>
              </a:spcBef>
              <a:spcAft>
                <a:spcPct val="0"/>
              </a:spcAft>
              <a:buClr>
                <a:srgbClr val="FF9900"/>
              </a:buClr>
              <a:buFont typeface="Marlett" pitchFamily="2" charset="2"/>
              <a:buChar char="4"/>
              <a:defRPr sz="1600">
                <a:solidFill>
                  <a:schemeClr val="tx1"/>
                </a:solidFill>
                <a:latin typeface="+mn-lt"/>
              </a:defRPr>
            </a:lvl4pPr>
            <a:lvl5pPr marL="2057400" indent="-228600" algn="l" rtl="0" eaLnBrk="0" fontAlgn="base" hangingPunct="0">
              <a:spcBef>
                <a:spcPct val="20000"/>
              </a:spcBef>
              <a:spcAft>
                <a:spcPct val="0"/>
              </a:spcAft>
              <a:buClr>
                <a:schemeClr val="accent2"/>
              </a:buClr>
              <a:buChar char="»"/>
              <a:defRPr sz="1600">
                <a:solidFill>
                  <a:schemeClr val="tx1"/>
                </a:solidFill>
                <a:latin typeface="+mn-lt"/>
              </a:defRPr>
            </a:lvl5pPr>
            <a:lvl6pPr marL="2514600" indent="-228600" algn="l" rtl="0" eaLnBrk="0" fontAlgn="base" hangingPunct="0">
              <a:spcBef>
                <a:spcPct val="20000"/>
              </a:spcBef>
              <a:spcAft>
                <a:spcPct val="0"/>
              </a:spcAft>
              <a:buClr>
                <a:schemeClr val="accent2"/>
              </a:buClr>
              <a:buChar char="»"/>
              <a:defRPr sz="1600">
                <a:solidFill>
                  <a:schemeClr val="tx1"/>
                </a:solidFill>
                <a:latin typeface="+mn-lt"/>
              </a:defRPr>
            </a:lvl6pPr>
            <a:lvl7pPr marL="2971800" indent="-228600" algn="l" rtl="0" eaLnBrk="0" fontAlgn="base" hangingPunct="0">
              <a:spcBef>
                <a:spcPct val="20000"/>
              </a:spcBef>
              <a:spcAft>
                <a:spcPct val="0"/>
              </a:spcAft>
              <a:buClr>
                <a:schemeClr val="accent2"/>
              </a:buClr>
              <a:buChar char="»"/>
              <a:defRPr sz="1600">
                <a:solidFill>
                  <a:schemeClr val="tx1"/>
                </a:solidFill>
                <a:latin typeface="+mn-lt"/>
              </a:defRPr>
            </a:lvl7pPr>
            <a:lvl8pPr marL="3429000" indent="-228600" algn="l" rtl="0" eaLnBrk="0" fontAlgn="base" hangingPunct="0">
              <a:spcBef>
                <a:spcPct val="20000"/>
              </a:spcBef>
              <a:spcAft>
                <a:spcPct val="0"/>
              </a:spcAft>
              <a:buClr>
                <a:schemeClr val="accent2"/>
              </a:buClr>
              <a:buChar char="»"/>
              <a:defRPr sz="1600">
                <a:solidFill>
                  <a:schemeClr val="tx1"/>
                </a:solidFill>
                <a:latin typeface="+mn-lt"/>
              </a:defRPr>
            </a:lvl8pPr>
            <a:lvl9pPr marL="3886200" indent="-228600" algn="l" rtl="0" eaLnBrk="0" fontAlgn="base" hangingPunct="0">
              <a:spcBef>
                <a:spcPct val="20000"/>
              </a:spcBef>
              <a:spcAft>
                <a:spcPct val="0"/>
              </a:spcAft>
              <a:buClr>
                <a:schemeClr val="accent2"/>
              </a:buClr>
              <a:buChar char="»"/>
              <a:defRPr sz="1600">
                <a:solidFill>
                  <a:schemeClr val="tx1"/>
                </a:solidFill>
                <a:latin typeface="+mn-lt"/>
              </a:defRPr>
            </a:lvl9pPr>
          </a:lstStyle>
          <a:p>
            <a:pPr>
              <a:lnSpc>
                <a:spcPct val="90000"/>
              </a:lnSpc>
              <a:buFont typeface="Marlett" pitchFamily="2" charset="2"/>
              <a:buNone/>
            </a:pPr>
            <a:r>
              <a:rPr lang="en-US" altLang="en-US" sz="1800" kern="0" dirty="0"/>
              <a:t>P(well | E) = P(well) P(E | well) / P(E)</a:t>
            </a:r>
          </a:p>
          <a:p>
            <a:pPr>
              <a:lnSpc>
                <a:spcPct val="90000"/>
              </a:lnSpc>
              <a:buFont typeface="Marlett" pitchFamily="2" charset="2"/>
              <a:buNone/>
            </a:pPr>
            <a:endParaRPr lang="en-US" altLang="en-US" sz="1800" kern="0" dirty="0"/>
          </a:p>
          <a:p>
            <a:pPr>
              <a:lnSpc>
                <a:spcPct val="90000"/>
              </a:lnSpc>
              <a:buNone/>
            </a:pPr>
            <a:r>
              <a:rPr lang="en-US" altLang="en-US" sz="1800" kern="0" dirty="0"/>
              <a:t>But, P(E | well)  = P(sneeze | well)*P(cough | well)*(1- P(fever | well)</a:t>
            </a:r>
          </a:p>
          <a:p>
            <a:pPr>
              <a:lnSpc>
                <a:spcPct val="90000"/>
              </a:lnSpc>
              <a:buNone/>
            </a:pPr>
            <a:r>
              <a:rPr lang="en-US" altLang="en-US" sz="1800" kern="0" dirty="0"/>
              <a:t>		                   = </a:t>
            </a:r>
            <a:r>
              <a:rPr lang="en-US" altLang="en-US" sz="1800" dirty="0"/>
              <a:t>(0.1)(0.1)(0.99)</a:t>
            </a:r>
          </a:p>
          <a:p>
            <a:pPr>
              <a:lnSpc>
                <a:spcPct val="90000"/>
              </a:lnSpc>
              <a:buNone/>
            </a:pPr>
            <a:r>
              <a:rPr lang="en-US" altLang="en-US" sz="1800" kern="0" dirty="0"/>
              <a:t>And, P(well) = 0.9</a:t>
            </a:r>
          </a:p>
          <a:p>
            <a:pPr>
              <a:lnSpc>
                <a:spcPct val="90000"/>
              </a:lnSpc>
              <a:buNone/>
            </a:pPr>
            <a:endParaRPr lang="en-US" altLang="en-US" sz="1800" kern="0" dirty="0"/>
          </a:p>
          <a:p>
            <a:pPr>
              <a:lnSpc>
                <a:spcPct val="90000"/>
              </a:lnSpc>
              <a:buNone/>
            </a:pPr>
            <a:r>
              <a:rPr lang="en-US" altLang="en-US" sz="1800" kern="0" dirty="0"/>
              <a:t>So: </a:t>
            </a:r>
            <a:r>
              <a:rPr lang="en-US" altLang="en-US" sz="1800" dirty="0"/>
              <a:t>P(well | E) = (0.9)(0.1)(0.1)(0.99)/P(E)=0.0089/P(E)</a:t>
            </a:r>
          </a:p>
          <a:p>
            <a:pPr>
              <a:lnSpc>
                <a:spcPct val="90000"/>
              </a:lnSpc>
              <a:buNone/>
            </a:pPr>
            <a:endParaRPr lang="en-US" altLang="en-US" sz="1800" kern="0" dirty="0"/>
          </a:p>
          <a:p>
            <a:pPr>
              <a:lnSpc>
                <a:spcPct val="90000"/>
              </a:lnSpc>
              <a:buNone/>
            </a:pPr>
            <a:r>
              <a:rPr lang="en-US" altLang="en-US" sz="1800" kern="0" dirty="0"/>
              <a:t>Similarly, we must compute P(Cold |E) and P(Allergy | E)</a:t>
            </a:r>
          </a:p>
          <a:p>
            <a:pPr>
              <a:lnSpc>
                <a:spcPct val="90000"/>
              </a:lnSpc>
              <a:buFont typeface="Marlett" pitchFamily="2" charset="2"/>
              <a:buNone/>
            </a:pPr>
            <a:endParaRPr lang="en-US" altLang="en-US" sz="1800" kern="0"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6" name="Rectangle 2"/>
          <p:cNvSpPr>
            <a:spLocks noGrp="1" noChangeArrowheads="1"/>
          </p:cNvSpPr>
          <p:nvPr>
            <p:ph type="title"/>
          </p:nvPr>
        </p:nvSpPr>
        <p:spPr>
          <a:xfrm>
            <a:off x="1143001" y="0"/>
            <a:ext cx="9905998" cy="1184031"/>
          </a:xfrm>
        </p:spPr>
        <p:txBody>
          <a:bodyPr/>
          <a:lstStyle/>
          <a:p>
            <a:pPr algn="ctr"/>
            <a:r>
              <a:rPr lang="en-US" altLang="en-US" dirty="0"/>
              <a:t>Naïve Bayes Example (cont.)</a:t>
            </a:r>
          </a:p>
        </p:txBody>
      </p:sp>
      <p:graphicFrame>
        <p:nvGraphicFramePr>
          <p:cNvPr id="581675" name="Group 43"/>
          <p:cNvGraphicFramePr>
            <a:graphicFrameLocks noGrp="1"/>
          </p:cNvGraphicFramePr>
          <p:nvPr/>
        </p:nvGraphicFramePr>
        <p:xfrm>
          <a:off x="2422525" y="1292225"/>
          <a:ext cx="5029200" cy="1811338"/>
        </p:xfrm>
        <a:graphic>
          <a:graphicData uri="http://schemas.openxmlformats.org/drawingml/2006/table">
            <a:tbl>
              <a:tblPr/>
              <a:tblGrid>
                <a:gridCol w="1676400">
                  <a:extLst>
                    <a:ext uri="{9D8B030D-6E8A-4147-A177-3AD203B41FA5}">
                      <a16:colId xmlns:a16="http://schemas.microsoft.com/office/drawing/2014/main" val="20000"/>
                    </a:ext>
                  </a:extLst>
                </a:gridCol>
                <a:gridCol w="1104900">
                  <a:extLst>
                    <a:ext uri="{9D8B030D-6E8A-4147-A177-3AD203B41FA5}">
                      <a16:colId xmlns:a16="http://schemas.microsoft.com/office/drawing/2014/main" val="20001"/>
                    </a:ext>
                  </a:extLst>
                </a:gridCol>
                <a:gridCol w="1181100">
                  <a:extLst>
                    <a:ext uri="{9D8B030D-6E8A-4147-A177-3AD203B41FA5}">
                      <a16:colId xmlns:a16="http://schemas.microsoft.com/office/drawing/2014/main" val="20002"/>
                    </a:ext>
                  </a:extLst>
                </a:gridCol>
                <a:gridCol w="1066800">
                  <a:extLst>
                    <a:ext uri="{9D8B030D-6E8A-4147-A177-3AD203B41FA5}">
                      <a16:colId xmlns:a16="http://schemas.microsoft.com/office/drawing/2014/main" val="20003"/>
                    </a:ext>
                  </a:extLst>
                </a:gridCol>
              </a:tblGrid>
              <a:tr h="406400">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1600" b="1" i="0" u="none" strike="noStrike" cap="none" normalizeH="0" baseline="0" dirty="0">
                          <a:ln>
                            <a:noFill/>
                          </a:ln>
                          <a:solidFill>
                            <a:srgbClr val="FFC000"/>
                          </a:solidFill>
                          <a:effectLst/>
                          <a:latin typeface="Times New Roman" pitchFamily="18" charset="0"/>
                        </a:rPr>
                        <a:t>Probability</a:t>
                      </a: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1600" b="1" i="0" u="none" strike="noStrike" cap="none" normalizeH="0" baseline="0">
                          <a:ln>
                            <a:noFill/>
                          </a:ln>
                          <a:solidFill>
                            <a:srgbClr val="FFC000"/>
                          </a:solidFill>
                          <a:effectLst/>
                          <a:latin typeface="Times New Roman" pitchFamily="18" charset="0"/>
                        </a:rPr>
                        <a:t>Well</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1600" b="1" i="0" u="none" strike="noStrike" cap="none" normalizeH="0" baseline="0">
                          <a:ln>
                            <a:noFill/>
                          </a:ln>
                          <a:solidFill>
                            <a:srgbClr val="FFC000"/>
                          </a:solidFill>
                          <a:effectLst/>
                          <a:latin typeface="Times New Roman" pitchFamily="18" charset="0"/>
                        </a:rPr>
                        <a:t>Cold</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1600" b="1" i="0" u="none" strike="noStrike" cap="none" normalizeH="0" baseline="0" dirty="0">
                          <a:ln>
                            <a:noFill/>
                          </a:ln>
                          <a:solidFill>
                            <a:srgbClr val="FFC000"/>
                          </a:solidFill>
                          <a:effectLst/>
                          <a:latin typeface="Times New Roman" pitchFamily="18" charset="0"/>
                        </a:rPr>
                        <a:t>Allergy</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46075">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1600" b="1" i="0" u="none" strike="noStrike" cap="none" normalizeH="0" baseline="0">
                          <a:ln>
                            <a:noFill/>
                          </a:ln>
                          <a:solidFill>
                            <a:schemeClr val="tx1"/>
                          </a:solidFill>
                          <a:effectLst/>
                          <a:latin typeface="Times New Roman" pitchFamily="18" charset="0"/>
                        </a:rPr>
                        <a:t>P(</a:t>
                      </a:r>
                      <a:r>
                        <a:rPr kumimoji="0" lang="en-US" sz="1600" b="1" i="1" u="none" strike="noStrike" cap="none" normalizeH="0" baseline="0">
                          <a:ln>
                            <a:noFill/>
                          </a:ln>
                          <a:solidFill>
                            <a:schemeClr val="tx1"/>
                          </a:solidFill>
                          <a:effectLst/>
                          <a:latin typeface="Times New Roman" pitchFamily="18" charset="0"/>
                        </a:rPr>
                        <a:t>c</a:t>
                      </a:r>
                      <a:r>
                        <a:rPr kumimoji="0" lang="en-US" sz="1600" b="1" i="1" u="none" strike="noStrike" cap="none" normalizeH="0" baseline="-25000">
                          <a:ln>
                            <a:noFill/>
                          </a:ln>
                          <a:solidFill>
                            <a:schemeClr val="tx1"/>
                          </a:solidFill>
                          <a:effectLst/>
                          <a:latin typeface="Times New Roman" pitchFamily="18" charset="0"/>
                        </a:rPr>
                        <a:t>i</a:t>
                      </a:r>
                      <a:r>
                        <a:rPr kumimoji="0" lang="en-US" sz="1600" b="1" i="0" u="none" strike="noStrike" cap="none" normalizeH="0" baseline="0">
                          <a:ln>
                            <a:noFill/>
                          </a:ln>
                          <a:solidFill>
                            <a:schemeClr val="tx1"/>
                          </a:solidFill>
                          <a:effectLst/>
                          <a:latin typeface="Times New Roman" pitchFamily="18" charset="0"/>
                        </a:rPr>
                        <a:t>)</a:t>
                      </a: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1600" b="1" i="0" u="none" strike="noStrike" cap="none" normalizeH="0" baseline="0">
                          <a:ln>
                            <a:noFill/>
                          </a:ln>
                          <a:solidFill>
                            <a:schemeClr val="tx1"/>
                          </a:solidFill>
                          <a:effectLst/>
                          <a:latin typeface="Times New Roman" pitchFamily="18" charset="0"/>
                        </a:rPr>
                        <a:t>     0.9</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1600" b="1" i="0" u="none" strike="noStrike" cap="none" normalizeH="0" baseline="0">
                          <a:ln>
                            <a:noFill/>
                          </a:ln>
                          <a:solidFill>
                            <a:schemeClr val="tx1"/>
                          </a:solidFill>
                          <a:effectLst/>
                          <a:latin typeface="Times New Roman" pitchFamily="18" charset="0"/>
                        </a:rPr>
                        <a:t>      0.05</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1600" b="1" i="0" u="none" strike="noStrike" cap="none" normalizeH="0" baseline="0">
                          <a:ln>
                            <a:noFill/>
                          </a:ln>
                          <a:solidFill>
                            <a:schemeClr val="tx1"/>
                          </a:solidFill>
                          <a:effectLst/>
                          <a:latin typeface="Times New Roman" pitchFamily="18" charset="0"/>
                        </a:rPr>
                        <a:t>      0.05</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49250">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1600" b="1" i="0" u="none" strike="noStrike" cap="none" normalizeH="0" baseline="0">
                          <a:ln>
                            <a:noFill/>
                          </a:ln>
                          <a:solidFill>
                            <a:schemeClr val="tx1"/>
                          </a:solidFill>
                          <a:effectLst/>
                          <a:latin typeface="Times New Roman" pitchFamily="18" charset="0"/>
                        </a:rPr>
                        <a:t>P(sneeze | </a:t>
                      </a:r>
                      <a:r>
                        <a:rPr kumimoji="0" lang="en-US" sz="1600" b="1" i="1" u="none" strike="noStrike" cap="none" normalizeH="0" baseline="0">
                          <a:ln>
                            <a:noFill/>
                          </a:ln>
                          <a:solidFill>
                            <a:schemeClr val="tx1"/>
                          </a:solidFill>
                          <a:effectLst/>
                          <a:latin typeface="Times New Roman" pitchFamily="18" charset="0"/>
                        </a:rPr>
                        <a:t>c</a:t>
                      </a:r>
                      <a:r>
                        <a:rPr kumimoji="0" lang="en-US" sz="1600" b="1" i="1" u="none" strike="noStrike" cap="none" normalizeH="0" baseline="-25000">
                          <a:ln>
                            <a:noFill/>
                          </a:ln>
                          <a:solidFill>
                            <a:schemeClr val="tx1"/>
                          </a:solidFill>
                          <a:effectLst/>
                          <a:latin typeface="Times New Roman" pitchFamily="18" charset="0"/>
                        </a:rPr>
                        <a:t>i</a:t>
                      </a:r>
                      <a:r>
                        <a:rPr kumimoji="0" lang="en-US" sz="1600" b="1" i="0" u="none" strike="noStrike" cap="none" normalizeH="0" baseline="0">
                          <a:ln>
                            <a:noFill/>
                          </a:ln>
                          <a:solidFill>
                            <a:schemeClr val="tx1"/>
                          </a:solidFill>
                          <a:effectLst/>
                          <a:latin typeface="Times New Roman" pitchFamily="18" charset="0"/>
                        </a:rPr>
                        <a:t>)</a:t>
                      </a: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1600" b="1" i="0" u="none" strike="noStrike" cap="none" normalizeH="0" baseline="0">
                          <a:ln>
                            <a:noFill/>
                          </a:ln>
                          <a:solidFill>
                            <a:schemeClr val="tx1"/>
                          </a:solidFill>
                          <a:effectLst/>
                          <a:latin typeface="Times New Roman" pitchFamily="18" charset="0"/>
                        </a:rPr>
                        <a:t>     0.1</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1600" b="1" i="0" u="none" strike="noStrike" cap="none" normalizeH="0" baseline="0">
                          <a:ln>
                            <a:noFill/>
                          </a:ln>
                          <a:solidFill>
                            <a:schemeClr val="tx1"/>
                          </a:solidFill>
                          <a:effectLst/>
                          <a:latin typeface="Times New Roman" pitchFamily="18" charset="0"/>
                        </a:rPr>
                        <a:t>      0.9</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1600" b="1" i="0" u="none" strike="noStrike" cap="none" normalizeH="0" baseline="0">
                          <a:ln>
                            <a:noFill/>
                          </a:ln>
                          <a:solidFill>
                            <a:schemeClr val="tx1"/>
                          </a:solidFill>
                          <a:effectLst/>
                          <a:latin typeface="Times New Roman" pitchFamily="18" charset="0"/>
                        </a:rPr>
                        <a:t>      0.9</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49250">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1600" b="1" i="0" u="none" strike="noStrike" cap="none" normalizeH="0" baseline="0">
                          <a:ln>
                            <a:noFill/>
                          </a:ln>
                          <a:solidFill>
                            <a:schemeClr val="tx1"/>
                          </a:solidFill>
                          <a:effectLst/>
                          <a:latin typeface="Times New Roman" pitchFamily="18" charset="0"/>
                        </a:rPr>
                        <a:t>P(cough | </a:t>
                      </a:r>
                      <a:r>
                        <a:rPr kumimoji="0" lang="en-US" sz="1600" b="1" i="1" u="none" strike="noStrike" cap="none" normalizeH="0" baseline="0">
                          <a:ln>
                            <a:noFill/>
                          </a:ln>
                          <a:solidFill>
                            <a:schemeClr val="tx1"/>
                          </a:solidFill>
                          <a:effectLst/>
                          <a:latin typeface="Times New Roman" pitchFamily="18" charset="0"/>
                        </a:rPr>
                        <a:t>c</a:t>
                      </a:r>
                      <a:r>
                        <a:rPr kumimoji="0" lang="en-US" sz="1600" b="1" i="1" u="none" strike="noStrike" cap="none" normalizeH="0" baseline="-25000">
                          <a:ln>
                            <a:noFill/>
                          </a:ln>
                          <a:solidFill>
                            <a:schemeClr val="tx1"/>
                          </a:solidFill>
                          <a:effectLst/>
                          <a:latin typeface="Times New Roman" pitchFamily="18" charset="0"/>
                        </a:rPr>
                        <a:t>i</a:t>
                      </a:r>
                      <a:r>
                        <a:rPr kumimoji="0" lang="en-US" sz="1600" b="1" i="0" u="none" strike="noStrike" cap="none" normalizeH="0" baseline="0">
                          <a:ln>
                            <a:noFill/>
                          </a:ln>
                          <a:solidFill>
                            <a:schemeClr val="tx1"/>
                          </a:solidFill>
                          <a:effectLst/>
                          <a:latin typeface="Times New Roman" pitchFamily="18" charset="0"/>
                        </a:rPr>
                        <a:t>)</a:t>
                      </a: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1600" b="1" i="0" u="none" strike="noStrike" cap="none" normalizeH="0" baseline="0">
                          <a:ln>
                            <a:noFill/>
                          </a:ln>
                          <a:solidFill>
                            <a:schemeClr val="tx1"/>
                          </a:solidFill>
                          <a:effectLst/>
                          <a:latin typeface="Times New Roman" pitchFamily="18" charset="0"/>
                        </a:rPr>
                        <a:t>     0.1</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1600" b="1" i="0" u="none" strike="noStrike" cap="none" normalizeH="0" baseline="0">
                          <a:ln>
                            <a:noFill/>
                          </a:ln>
                          <a:solidFill>
                            <a:schemeClr val="tx1"/>
                          </a:solidFill>
                          <a:effectLst/>
                          <a:latin typeface="Times New Roman" pitchFamily="18" charset="0"/>
                        </a:rPr>
                        <a:t>      0.8</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1600" b="1" i="0" u="none" strike="noStrike" cap="none" normalizeH="0" baseline="0">
                          <a:ln>
                            <a:noFill/>
                          </a:ln>
                          <a:solidFill>
                            <a:schemeClr val="tx1"/>
                          </a:solidFill>
                          <a:effectLst/>
                          <a:latin typeface="Times New Roman" pitchFamily="18" charset="0"/>
                        </a:rPr>
                        <a:t>      0.7</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60363">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1600" b="1" i="0" u="none" strike="noStrike" cap="none" normalizeH="0" baseline="0">
                          <a:ln>
                            <a:noFill/>
                          </a:ln>
                          <a:solidFill>
                            <a:schemeClr val="tx1"/>
                          </a:solidFill>
                          <a:effectLst/>
                          <a:latin typeface="Times New Roman" pitchFamily="18" charset="0"/>
                        </a:rPr>
                        <a:t>P(fever | </a:t>
                      </a:r>
                      <a:r>
                        <a:rPr kumimoji="0" lang="en-US" sz="1600" b="1" i="1" u="none" strike="noStrike" cap="none" normalizeH="0" baseline="0">
                          <a:ln>
                            <a:noFill/>
                          </a:ln>
                          <a:solidFill>
                            <a:schemeClr val="tx1"/>
                          </a:solidFill>
                          <a:effectLst/>
                          <a:latin typeface="Times New Roman" pitchFamily="18" charset="0"/>
                        </a:rPr>
                        <a:t>c</a:t>
                      </a:r>
                      <a:r>
                        <a:rPr kumimoji="0" lang="en-US" sz="1600" b="1" i="1" u="none" strike="noStrike" cap="none" normalizeH="0" baseline="-25000">
                          <a:ln>
                            <a:noFill/>
                          </a:ln>
                          <a:solidFill>
                            <a:schemeClr val="tx1"/>
                          </a:solidFill>
                          <a:effectLst/>
                          <a:latin typeface="Times New Roman" pitchFamily="18" charset="0"/>
                        </a:rPr>
                        <a:t>i</a:t>
                      </a:r>
                      <a:r>
                        <a:rPr kumimoji="0" lang="en-US" sz="1600" b="1" i="0" u="none" strike="noStrike" cap="none" normalizeH="0" baseline="0">
                          <a:ln>
                            <a:noFill/>
                          </a:ln>
                          <a:solidFill>
                            <a:schemeClr val="tx1"/>
                          </a:solidFill>
                          <a:effectLst/>
                          <a:latin typeface="Times New Roman" pitchFamily="18" charset="0"/>
                        </a:rPr>
                        <a:t>)</a:t>
                      </a: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1600" b="1" i="0" u="none" strike="noStrike" cap="none" normalizeH="0" baseline="0">
                          <a:ln>
                            <a:noFill/>
                          </a:ln>
                          <a:solidFill>
                            <a:schemeClr val="tx1"/>
                          </a:solidFill>
                          <a:effectLst/>
                          <a:latin typeface="Times New Roman" pitchFamily="18" charset="0"/>
                        </a:rPr>
                        <a:t>     0.01</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1600" b="1" i="0" u="none" strike="noStrike" cap="none" normalizeH="0" baseline="0">
                          <a:ln>
                            <a:noFill/>
                          </a:ln>
                          <a:solidFill>
                            <a:schemeClr val="tx1"/>
                          </a:solidFill>
                          <a:effectLst/>
                          <a:latin typeface="Times New Roman" pitchFamily="18" charset="0"/>
                        </a:rPr>
                        <a:t>      0.7</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sz="1600" b="1" i="0" u="none" strike="noStrike" cap="none" normalizeH="0" baseline="0" dirty="0">
                          <a:ln>
                            <a:noFill/>
                          </a:ln>
                          <a:solidFill>
                            <a:schemeClr val="tx1"/>
                          </a:solidFill>
                          <a:effectLst/>
                          <a:latin typeface="Times New Roman" pitchFamily="18" charset="0"/>
                        </a:rPr>
                        <a:t>      0.4</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44071" name="Rectangle 37"/>
          <p:cNvSpPr>
            <a:spLocks noChangeArrowheads="1"/>
          </p:cNvSpPr>
          <p:nvPr/>
        </p:nvSpPr>
        <p:spPr bwMode="auto">
          <a:xfrm>
            <a:off x="7618538" y="2064078"/>
            <a:ext cx="2764196" cy="371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000" tIns="46800" rIns="90000" bIns="46800">
            <a:spAutoFit/>
          </a:bodyP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pPr algn="ctr" eaLnBrk="1" hangingPunct="1"/>
            <a:r>
              <a:rPr lang="en-US" altLang="en-US" sz="1800" b="1" dirty="0">
                <a:solidFill>
                  <a:srgbClr val="FFC000"/>
                </a:solidFill>
              </a:rPr>
              <a:t>E={sneeze, cough, </a:t>
            </a:r>
            <a:r>
              <a:rPr lang="en-US" altLang="en-US" sz="1800" b="1" dirty="0">
                <a:solidFill>
                  <a:srgbClr val="FFC000"/>
                </a:solidFill>
                <a:sym typeface="Symbol" pitchFamily="18" charset="2"/>
              </a:rPr>
              <a:t>fever}</a:t>
            </a:r>
          </a:p>
        </p:txBody>
      </p:sp>
      <p:sp>
        <p:nvSpPr>
          <p:cNvPr id="6" name="Rectangle 3">
            <a:extLst>
              <a:ext uri="{FF2B5EF4-FFF2-40B4-BE49-F238E27FC236}">
                <a16:creationId xmlns:a16="http://schemas.microsoft.com/office/drawing/2014/main" id="{C5F1B4AB-5361-48A5-9829-5E5FCEEA59C4}"/>
              </a:ext>
            </a:extLst>
          </p:cNvPr>
          <p:cNvSpPr txBox="1">
            <a:spLocks noChangeArrowheads="1"/>
          </p:cNvSpPr>
          <p:nvPr/>
        </p:nvSpPr>
        <p:spPr>
          <a:xfrm>
            <a:off x="2422525" y="3380115"/>
            <a:ext cx="5760183" cy="3229709"/>
          </a:xfrm>
          <a:prstGeom prst="rect">
            <a:avLst/>
          </a:prstGeom>
          <a:ln>
            <a:solidFill>
              <a:srgbClr val="CC0000"/>
            </a:solidFill>
            <a:miter lim="800000"/>
            <a:headEnd/>
            <a:tailEnd/>
          </a:ln>
        </p:spPr>
        <p:txBody>
          <a:bodyPr vert="horz" lIns="91440" tIns="45720" rIns="91440" bIns="45720" rtlCol="0">
            <a:normAutofit lnSpcReduction="10000"/>
          </a:bodyPr>
          <a:lst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a:lstStyle>
          <a:p>
            <a:pPr>
              <a:lnSpc>
                <a:spcPct val="90000"/>
              </a:lnSpc>
              <a:buFont typeface="Marlett" pitchFamily="2" charset="2"/>
              <a:buNone/>
            </a:pPr>
            <a:r>
              <a:rPr lang="en-US" altLang="en-US" sz="1800" dirty="0"/>
              <a:t>P(well | E) = (0.9)(0.1)(0.1)(0.99)/P(E)=0.0089/P(E)</a:t>
            </a:r>
          </a:p>
          <a:p>
            <a:pPr>
              <a:lnSpc>
                <a:spcPct val="90000"/>
              </a:lnSpc>
              <a:buFont typeface="Marlett" pitchFamily="2" charset="2"/>
              <a:buNone/>
            </a:pPr>
            <a:r>
              <a:rPr lang="en-US" altLang="en-US" sz="1800" dirty="0"/>
              <a:t>P(cold | E) = (0.05)(0.9)(0.8)(0.3)/P(E)=0.01/P(E)</a:t>
            </a:r>
          </a:p>
          <a:p>
            <a:pPr>
              <a:lnSpc>
                <a:spcPct val="90000"/>
              </a:lnSpc>
              <a:buFont typeface="Marlett" pitchFamily="2" charset="2"/>
              <a:buNone/>
            </a:pPr>
            <a:r>
              <a:rPr lang="en-US" altLang="en-US" sz="1800" dirty="0"/>
              <a:t>P(allergy | E) = (0.05)(0.9)(0.7)(0.6)/P(E)=0.019/P(E)</a:t>
            </a:r>
          </a:p>
          <a:p>
            <a:pPr>
              <a:lnSpc>
                <a:spcPct val="90000"/>
              </a:lnSpc>
              <a:buFont typeface="Marlett" pitchFamily="2" charset="2"/>
              <a:buNone/>
            </a:pPr>
            <a:endParaRPr lang="en-US" altLang="en-US" sz="600" dirty="0"/>
          </a:p>
          <a:p>
            <a:pPr>
              <a:lnSpc>
                <a:spcPct val="90000"/>
              </a:lnSpc>
              <a:buFont typeface="Marlett" pitchFamily="2" charset="2"/>
              <a:buNone/>
            </a:pPr>
            <a:r>
              <a:rPr lang="en-US" altLang="en-US" sz="1800" dirty="0"/>
              <a:t>Now we can obtain P(E):</a:t>
            </a:r>
          </a:p>
          <a:p>
            <a:pPr>
              <a:lnSpc>
                <a:spcPct val="90000"/>
              </a:lnSpc>
              <a:buFont typeface="Marlett" pitchFamily="2" charset="2"/>
              <a:buNone/>
            </a:pPr>
            <a:r>
              <a:rPr lang="en-US" altLang="en-US" sz="1800" dirty="0"/>
              <a:t>P(E) = 0.0089 + 0.01 + 0.019 = 0.0379</a:t>
            </a:r>
          </a:p>
          <a:p>
            <a:pPr>
              <a:lnSpc>
                <a:spcPct val="90000"/>
              </a:lnSpc>
              <a:buFont typeface="Marlett" pitchFamily="2" charset="2"/>
              <a:buNone/>
            </a:pPr>
            <a:endParaRPr lang="en-US" altLang="en-US" sz="600" dirty="0"/>
          </a:p>
          <a:p>
            <a:pPr>
              <a:lnSpc>
                <a:spcPct val="90000"/>
              </a:lnSpc>
              <a:buFont typeface="Marlett" pitchFamily="2" charset="2"/>
              <a:buNone/>
            </a:pPr>
            <a:r>
              <a:rPr lang="en-US" altLang="en-US" sz="1800" dirty="0"/>
              <a:t>P(well | E) = 0.24</a:t>
            </a:r>
          </a:p>
          <a:p>
            <a:pPr>
              <a:lnSpc>
                <a:spcPct val="90000"/>
              </a:lnSpc>
              <a:buFont typeface="Marlett" pitchFamily="2" charset="2"/>
              <a:buNone/>
            </a:pPr>
            <a:r>
              <a:rPr lang="en-US" altLang="en-US" sz="1800" dirty="0"/>
              <a:t>P(cold | E) = 0.26</a:t>
            </a:r>
          </a:p>
          <a:p>
            <a:pPr>
              <a:lnSpc>
                <a:spcPct val="90000"/>
              </a:lnSpc>
              <a:buFont typeface="Marlett" pitchFamily="2" charset="2"/>
              <a:buNone/>
            </a:pPr>
            <a:r>
              <a:rPr lang="en-US" altLang="en-US" sz="1800" dirty="0"/>
              <a:t>P(allergy | E) = 0.50</a:t>
            </a:r>
          </a:p>
        </p:txBody>
      </p:sp>
    </p:spTree>
    <p:extLst>
      <p:ext uri="{BB962C8B-B14F-4D97-AF65-F5344CB8AC3E}">
        <p14:creationId xmlns:p14="http://schemas.microsoft.com/office/powerpoint/2010/main" val="3142803659"/>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1151733" y="0"/>
            <a:ext cx="9905998" cy="1478570"/>
          </a:xfrm>
        </p:spPr>
        <p:txBody>
          <a:bodyPr/>
          <a:lstStyle/>
          <a:p>
            <a:pPr algn="ctr"/>
            <a:r>
              <a:rPr lang="en-US" altLang="en-US" dirty="0"/>
              <a:t>Estimating Probabilities</a:t>
            </a:r>
          </a:p>
        </p:txBody>
      </p:sp>
      <p:sp>
        <p:nvSpPr>
          <p:cNvPr id="47107" name="Rectangle 3"/>
          <p:cNvSpPr>
            <a:spLocks noGrp="1" noChangeArrowheads="1"/>
          </p:cNvSpPr>
          <p:nvPr>
            <p:ph idx="1"/>
          </p:nvPr>
        </p:nvSpPr>
        <p:spPr>
          <a:xfrm>
            <a:off x="1524000" y="1171575"/>
            <a:ext cx="9214338" cy="5133975"/>
          </a:xfrm>
        </p:spPr>
        <p:txBody>
          <a:bodyPr>
            <a:normAutofit lnSpcReduction="10000"/>
          </a:bodyPr>
          <a:lstStyle/>
          <a:p>
            <a:r>
              <a:rPr lang="en-US" altLang="en-US" dirty="0"/>
              <a:t>For discrete variables, probabilities are estimated based on observed frequencies in the training data.</a:t>
            </a:r>
          </a:p>
          <a:p>
            <a:r>
              <a:rPr lang="en-US" altLang="en-US" dirty="0"/>
              <a:t>If </a:t>
            </a:r>
            <a:r>
              <a:rPr lang="en-US" altLang="en-US" i="1" dirty="0"/>
              <a:t>D</a:t>
            </a:r>
            <a:r>
              <a:rPr lang="en-US" altLang="en-US" dirty="0"/>
              <a:t> contains </a:t>
            </a:r>
            <a:r>
              <a:rPr lang="en-US" altLang="en-US" i="1" dirty="0" err="1"/>
              <a:t>n</a:t>
            </a:r>
            <a:r>
              <a:rPr lang="en-US" altLang="en-US" i="1" baseline="-25000" dirty="0" err="1"/>
              <a:t>i</a:t>
            </a:r>
            <a:r>
              <a:rPr lang="en-US" altLang="en-US" i="1" dirty="0"/>
              <a:t> </a:t>
            </a:r>
            <a:r>
              <a:rPr lang="en-US" altLang="en-US" dirty="0"/>
              <a:t>examples in class </a:t>
            </a:r>
            <a:r>
              <a:rPr lang="en-US" altLang="en-US" i="1" dirty="0"/>
              <a:t>c</a:t>
            </a:r>
            <a:r>
              <a:rPr lang="en-US" altLang="en-US" i="1" baseline="-25000" dirty="0"/>
              <a:t>i</a:t>
            </a:r>
            <a:r>
              <a:rPr lang="en-US" altLang="en-US" dirty="0"/>
              <a:t>, and </a:t>
            </a:r>
            <a:r>
              <a:rPr lang="en-US" altLang="en-US" i="1" dirty="0" err="1"/>
              <a:t>n</a:t>
            </a:r>
            <a:r>
              <a:rPr lang="en-US" altLang="en-US" i="1" baseline="-25000" dirty="0" err="1"/>
              <a:t>ij</a:t>
            </a:r>
            <a:r>
              <a:rPr lang="en-US" altLang="en-US" dirty="0"/>
              <a:t> of these </a:t>
            </a:r>
            <a:r>
              <a:rPr lang="en-US" altLang="en-US" i="1" dirty="0" err="1"/>
              <a:t>n</a:t>
            </a:r>
            <a:r>
              <a:rPr lang="en-US" altLang="en-US" i="1" baseline="-25000" dirty="0" err="1"/>
              <a:t>i</a:t>
            </a:r>
            <a:r>
              <a:rPr lang="en-US" altLang="en-US" dirty="0"/>
              <a:t> examples contains feature/attribute </a:t>
            </a:r>
            <a:r>
              <a:rPr lang="en-US" altLang="en-US" i="1" dirty="0" err="1"/>
              <a:t>e</a:t>
            </a:r>
            <a:r>
              <a:rPr lang="en-US" altLang="en-US" i="1" baseline="-25000" dirty="0" err="1"/>
              <a:t>j</a:t>
            </a:r>
            <a:r>
              <a:rPr lang="en-US" altLang="en-US" dirty="0"/>
              <a:t>, then:</a:t>
            </a:r>
          </a:p>
          <a:p>
            <a:endParaRPr lang="en-US" altLang="en-US" sz="1400" dirty="0"/>
          </a:p>
          <a:p>
            <a:pPr marL="0" indent="0" eaLnBrk="1" hangingPunct="1">
              <a:lnSpc>
                <a:spcPct val="90000"/>
              </a:lnSpc>
              <a:buNone/>
            </a:pPr>
            <a:endParaRPr lang="en-US" altLang="en-US" sz="1400" dirty="0"/>
          </a:p>
          <a:p>
            <a:pPr marL="0" indent="0" eaLnBrk="1" hangingPunct="1">
              <a:lnSpc>
                <a:spcPct val="90000"/>
              </a:lnSpc>
              <a:buNone/>
            </a:pPr>
            <a:endParaRPr lang="en-US" altLang="en-US" sz="1400" dirty="0"/>
          </a:p>
          <a:p>
            <a:pPr eaLnBrk="1" hangingPunct="1">
              <a:lnSpc>
                <a:spcPct val="90000"/>
              </a:lnSpc>
            </a:pPr>
            <a:r>
              <a:rPr lang="en-US" altLang="en-US" dirty="0"/>
              <a:t>If the feature is continuous-valued, P(</a:t>
            </a:r>
            <a:r>
              <a:rPr lang="en-US" altLang="en-US" i="1" dirty="0" err="1"/>
              <a:t>e</a:t>
            </a:r>
            <a:r>
              <a:rPr lang="en-US" altLang="en-US" i="1" baseline="-25000" dirty="0" err="1"/>
              <a:t>j</a:t>
            </a:r>
            <a:r>
              <a:rPr lang="en-US" altLang="en-US" dirty="0" err="1"/>
              <a:t>|</a:t>
            </a:r>
            <a:r>
              <a:rPr lang="en-US" altLang="en-US" i="1" dirty="0" err="1"/>
              <a:t>c</a:t>
            </a:r>
            <a:r>
              <a:rPr lang="en-US" altLang="en-US" i="1" baseline="-25000" dirty="0" err="1"/>
              <a:t>i</a:t>
            </a:r>
            <a:r>
              <a:rPr lang="en-US" altLang="en-US" dirty="0"/>
              <a:t>) is usually computed based on Gaussian distribution with a mean </a:t>
            </a:r>
            <a:r>
              <a:rPr lang="el-GR" altLang="en-US" i="1" dirty="0"/>
              <a:t>μ</a:t>
            </a:r>
            <a:r>
              <a:rPr lang="en-US" altLang="en-US" dirty="0"/>
              <a:t> and standard deviation </a:t>
            </a:r>
            <a:r>
              <a:rPr lang="el-GR" altLang="en-US" i="1" dirty="0"/>
              <a:t>σ</a:t>
            </a:r>
          </a:p>
          <a:p>
            <a:pPr eaLnBrk="1" hangingPunct="1">
              <a:lnSpc>
                <a:spcPct val="90000"/>
              </a:lnSpc>
            </a:pPr>
            <a:endParaRPr lang="en-US" altLang="en-US" sz="2000" dirty="0"/>
          </a:p>
          <a:p>
            <a:pPr eaLnBrk="1" hangingPunct="1">
              <a:lnSpc>
                <a:spcPct val="90000"/>
              </a:lnSpc>
            </a:pPr>
            <a:endParaRPr lang="en-US" altLang="en-US" sz="2000" dirty="0"/>
          </a:p>
          <a:p>
            <a:pPr eaLnBrk="1" hangingPunct="1">
              <a:lnSpc>
                <a:spcPct val="90000"/>
              </a:lnSpc>
            </a:pPr>
            <a:endParaRPr lang="en-US" altLang="en-US" sz="2800" dirty="0"/>
          </a:p>
          <a:p>
            <a:pPr lvl="1" eaLnBrk="1" hangingPunct="1">
              <a:lnSpc>
                <a:spcPct val="90000"/>
              </a:lnSpc>
              <a:buFont typeface="Wingdings" pitchFamily="2" charset="2"/>
              <a:buNone/>
            </a:pPr>
            <a:r>
              <a:rPr lang="en-US" altLang="en-US" dirty="0"/>
              <a:t>and P(</a:t>
            </a:r>
            <a:r>
              <a:rPr lang="en-US" altLang="en-US" i="1" dirty="0" err="1"/>
              <a:t>e</a:t>
            </a:r>
            <a:r>
              <a:rPr lang="en-US" altLang="en-US" i="1" baseline="-25000" dirty="0" err="1"/>
              <a:t>j</a:t>
            </a:r>
            <a:r>
              <a:rPr lang="en-US" altLang="en-US" dirty="0" err="1"/>
              <a:t>|</a:t>
            </a:r>
            <a:r>
              <a:rPr lang="en-US" altLang="en-US" i="1" dirty="0" err="1"/>
              <a:t>c</a:t>
            </a:r>
            <a:r>
              <a:rPr lang="en-US" altLang="en-US" i="1" baseline="-25000" dirty="0" err="1"/>
              <a:t>i</a:t>
            </a:r>
            <a:r>
              <a:rPr lang="en-US" altLang="en-US" dirty="0"/>
              <a:t>) is </a:t>
            </a:r>
          </a:p>
        </p:txBody>
      </p:sp>
      <p:graphicFrame>
        <p:nvGraphicFramePr>
          <p:cNvPr id="47109" name="Object 4"/>
          <p:cNvGraphicFramePr>
            <a:graphicFrameLocks noChangeAspect="1"/>
          </p:cNvGraphicFramePr>
          <p:nvPr>
            <p:extLst>
              <p:ext uri="{D42A27DB-BD31-4B8C-83A1-F6EECF244321}">
                <p14:modId xmlns:p14="http://schemas.microsoft.com/office/powerpoint/2010/main" val="3626338462"/>
              </p:ext>
            </p:extLst>
          </p:nvPr>
        </p:nvGraphicFramePr>
        <p:xfrm>
          <a:off x="5291381" y="2963490"/>
          <a:ext cx="1679575" cy="850900"/>
        </p:xfrm>
        <a:graphic>
          <a:graphicData uri="http://schemas.openxmlformats.org/presentationml/2006/ole">
            <mc:AlternateContent xmlns:mc="http://schemas.openxmlformats.org/markup-compatibility/2006">
              <mc:Choice xmlns:v="urn:schemas-microsoft-com:vml" Requires="v">
                <p:oleObj spid="_x0000_s18593" name="Equation" r:id="rId4" imgW="901700" imgH="457200" progId="Equation.3">
                  <p:embed/>
                </p:oleObj>
              </mc:Choice>
              <mc:Fallback>
                <p:oleObj name="Equation" r:id="rId4" imgW="901700" imgH="457200" progId="Equation.3">
                  <p:embed/>
                  <p:pic>
                    <p:nvPicPr>
                      <p:cNvPr id="47109"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291381" y="2963490"/>
                        <a:ext cx="1679575" cy="850900"/>
                      </a:xfrm>
                      <a:prstGeom prst="rect">
                        <a:avLst/>
                      </a:prstGeom>
                      <a:solidFill>
                        <a:schemeClr val="tx1"/>
                      </a:solidFill>
                      <a:ln w="9525">
                        <a:solidFill>
                          <a:srgbClr val="FF0000"/>
                        </a:solidFill>
                        <a:miter lim="800000"/>
                        <a:headEnd/>
                        <a:tailEnd/>
                      </a:ln>
                    </p:spPr>
                  </p:pic>
                </p:oleObj>
              </mc:Fallback>
            </mc:AlternateContent>
          </a:graphicData>
        </a:graphic>
      </p:graphicFrame>
      <p:graphicFrame>
        <p:nvGraphicFramePr>
          <p:cNvPr id="2" name="Object 1"/>
          <p:cNvGraphicFramePr>
            <a:graphicFrameLocks noGrp="1"/>
          </p:cNvGraphicFramePr>
          <p:nvPr>
            <p:extLst>
              <p:ext uri="{D42A27DB-BD31-4B8C-83A1-F6EECF244321}">
                <p14:modId xmlns:p14="http://schemas.microsoft.com/office/powerpoint/2010/main" val="3642556274"/>
              </p:ext>
            </p:extLst>
          </p:nvPr>
        </p:nvGraphicFramePr>
        <p:xfrm>
          <a:off x="4711883" y="4743817"/>
          <a:ext cx="3276600" cy="838200"/>
        </p:xfrm>
        <a:graphic>
          <a:graphicData uri="http://schemas.openxmlformats.org/presentationml/2006/ole">
            <mc:AlternateContent xmlns:mc="http://schemas.openxmlformats.org/markup-compatibility/2006">
              <mc:Choice xmlns:v="urn:schemas-microsoft-com:vml" Requires="v">
                <p:oleObj spid="_x0000_s18594" name="Equation" r:id="rId6" imgW="1663700" imgH="482600" progId="Equation.3">
                  <p:embed/>
                </p:oleObj>
              </mc:Choice>
              <mc:Fallback>
                <p:oleObj name="Equation" r:id="rId6" imgW="1663700" imgH="482600" progId="Equation.3">
                  <p:embed/>
                  <p:pic>
                    <p:nvPicPr>
                      <p:cNvPr id="2" name="Object 1"/>
                      <p:cNvPicPr>
                        <a:picLocks noGrp="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711883" y="4743817"/>
                        <a:ext cx="3276600" cy="838200"/>
                      </a:xfrm>
                      <a:prstGeom prst="rect">
                        <a:avLst/>
                      </a:prstGeom>
                      <a:solidFill>
                        <a:schemeClr val="tx1"/>
                      </a:solidFill>
                      <a:ln w="9525">
                        <a:solidFill>
                          <a:srgbClr val="C00000"/>
                        </a:solidFill>
                        <a:miter lim="800000"/>
                        <a:headEnd/>
                        <a:tailEnd/>
                      </a:ln>
                    </p:spPr>
                  </p:pic>
                </p:oleObj>
              </mc:Fallback>
            </mc:AlternateContent>
          </a:graphicData>
        </a:graphic>
      </p:graphicFrame>
      <p:graphicFrame>
        <p:nvGraphicFramePr>
          <p:cNvPr id="3" name="Object 2"/>
          <p:cNvGraphicFramePr>
            <a:graphicFrameLocks/>
          </p:cNvGraphicFramePr>
          <p:nvPr>
            <p:extLst>
              <p:ext uri="{D42A27DB-BD31-4B8C-83A1-F6EECF244321}">
                <p14:modId xmlns:p14="http://schemas.microsoft.com/office/powerpoint/2010/main" val="4279520491"/>
              </p:ext>
            </p:extLst>
          </p:nvPr>
        </p:nvGraphicFramePr>
        <p:xfrm>
          <a:off x="3555817" y="5772150"/>
          <a:ext cx="2665413" cy="533400"/>
        </p:xfrm>
        <a:graphic>
          <a:graphicData uri="http://schemas.openxmlformats.org/presentationml/2006/ole">
            <mc:AlternateContent xmlns:mc="http://schemas.openxmlformats.org/markup-compatibility/2006">
              <mc:Choice xmlns:v="urn:schemas-microsoft-com:vml" Requires="v">
                <p:oleObj spid="_x0000_s18595" name="Equation" r:id="rId8" imgW="1536480" imgH="241200" progId="Equation.3">
                  <p:embed/>
                </p:oleObj>
              </mc:Choice>
              <mc:Fallback>
                <p:oleObj name="Equation" r:id="rId8" imgW="1536480" imgH="241200" progId="Equation.3">
                  <p:embed/>
                  <p:pic>
                    <p:nvPicPr>
                      <p:cNvPr id="3" name="Object 2"/>
                      <p:cNvPicPr>
                        <a:picLocks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555817" y="5772150"/>
                        <a:ext cx="2665413" cy="533400"/>
                      </a:xfrm>
                      <a:prstGeom prst="rect">
                        <a:avLst/>
                      </a:prstGeom>
                      <a:solidFill>
                        <a:schemeClr val="tx1"/>
                      </a:solidFill>
                      <a:ln w="9525">
                        <a:solidFill>
                          <a:srgbClr val="C00000"/>
                        </a:solidFill>
                        <a:miter lim="800000"/>
                        <a:headEnd/>
                        <a:tailEnd/>
                      </a:ln>
                    </p:spPr>
                  </p:pic>
                </p:oleObj>
              </mc:Fallback>
            </mc:AlternateContent>
          </a:graphicData>
        </a:graphic>
      </p:graphicFrame>
    </p:spTree>
    <p:extLst>
      <p:ext uri="{BB962C8B-B14F-4D97-AF65-F5344CB8AC3E}">
        <p14:creationId xmlns:p14="http://schemas.microsoft.com/office/powerpoint/2010/main" val="1698644434"/>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1981200" y="304800"/>
            <a:ext cx="8229600" cy="609600"/>
          </a:xfrm>
        </p:spPr>
        <p:txBody>
          <a:bodyPr/>
          <a:lstStyle/>
          <a:p>
            <a:pPr algn="ctr"/>
            <a:r>
              <a:rPr lang="en-US" altLang="en-US" sz="3200" dirty="0"/>
              <a:t>Smoothing</a:t>
            </a:r>
          </a:p>
        </p:txBody>
      </p:sp>
      <p:sp>
        <p:nvSpPr>
          <p:cNvPr id="48131" name="Rectangle 3"/>
          <p:cNvSpPr>
            <a:spLocks noGrp="1" noChangeArrowheads="1"/>
          </p:cNvSpPr>
          <p:nvPr>
            <p:ph idx="1"/>
          </p:nvPr>
        </p:nvSpPr>
        <p:spPr>
          <a:xfrm>
            <a:off x="1242646" y="1043354"/>
            <a:ext cx="9730154" cy="5310554"/>
          </a:xfrm>
        </p:spPr>
        <p:txBody>
          <a:bodyPr>
            <a:normAutofit fontScale="92500" lnSpcReduction="10000"/>
          </a:bodyPr>
          <a:lstStyle/>
          <a:p>
            <a:r>
              <a:rPr lang="en-US" altLang="en-US" sz="2200" dirty="0"/>
              <a:t>Estimating probabilities from small training sets is error-prone:</a:t>
            </a:r>
          </a:p>
          <a:p>
            <a:pPr lvl="1"/>
            <a:r>
              <a:rPr lang="en-US" altLang="en-US" sz="1900" dirty="0"/>
              <a:t>If due only to chance, a rare feature, </a:t>
            </a:r>
            <a:r>
              <a:rPr lang="en-US" altLang="en-US" sz="1900" i="1" dirty="0" err="1"/>
              <a:t>e</a:t>
            </a:r>
            <a:r>
              <a:rPr lang="en-US" altLang="en-US" sz="1900" i="1" baseline="-25000" dirty="0" err="1"/>
              <a:t>k</a:t>
            </a:r>
            <a:r>
              <a:rPr lang="en-US" altLang="en-US" sz="1900" dirty="0"/>
              <a:t>, is always false in the training data, </a:t>
            </a:r>
            <a:br>
              <a:rPr lang="en-US" altLang="en-US" sz="1900" dirty="0"/>
            </a:br>
            <a:r>
              <a:rPr lang="en-US" altLang="en-US" sz="1900" dirty="0">
                <a:sym typeface="Symbol" pitchFamily="18" charset="2"/>
              </a:rPr>
              <a:t></a:t>
            </a:r>
            <a:r>
              <a:rPr lang="en-US" altLang="en-US" sz="1900" i="1" dirty="0"/>
              <a:t>c</a:t>
            </a:r>
            <a:r>
              <a:rPr lang="en-US" altLang="en-US" sz="1900" i="1" baseline="-25000" dirty="0"/>
              <a:t>i</a:t>
            </a:r>
            <a:r>
              <a:rPr lang="en-US" altLang="en-US" sz="1900" dirty="0"/>
              <a:t> : P(</a:t>
            </a:r>
            <a:r>
              <a:rPr lang="en-US" altLang="en-US" sz="1900" i="1" dirty="0" err="1"/>
              <a:t>e</a:t>
            </a:r>
            <a:r>
              <a:rPr lang="en-US" altLang="en-US" sz="1900" i="1" baseline="-25000" dirty="0" err="1"/>
              <a:t>k</a:t>
            </a:r>
            <a:r>
              <a:rPr lang="en-US" altLang="en-US" sz="1900" dirty="0"/>
              <a:t> | </a:t>
            </a:r>
            <a:r>
              <a:rPr lang="en-US" altLang="en-US" sz="1900" i="1" dirty="0"/>
              <a:t>c</a:t>
            </a:r>
            <a:r>
              <a:rPr lang="en-US" altLang="en-US" sz="1900" i="1" baseline="-25000" dirty="0"/>
              <a:t>i</a:t>
            </a:r>
            <a:r>
              <a:rPr lang="en-US" altLang="en-US" sz="1900" dirty="0"/>
              <a:t>) = 0.</a:t>
            </a:r>
          </a:p>
          <a:p>
            <a:pPr lvl="1"/>
            <a:r>
              <a:rPr lang="en-US" altLang="en-US" sz="1900" dirty="0"/>
              <a:t>If </a:t>
            </a:r>
            <a:r>
              <a:rPr lang="en-US" altLang="en-US" sz="1900" i="1" dirty="0" err="1"/>
              <a:t>e</a:t>
            </a:r>
            <a:r>
              <a:rPr lang="en-US" altLang="en-US" sz="1900" i="1" baseline="-25000" dirty="0" err="1"/>
              <a:t>k</a:t>
            </a:r>
            <a:r>
              <a:rPr lang="en-US" altLang="en-US" sz="1900" dirty="0"/>
              <a:t> then occurs in a test example, </a:t>
            </a:r>
            <a:r>
              <a:rPr lang="en-US" altLang="en-US" sz="1900" i="1" dirty="0"/>
              <a:t>E</a:t>
            </a:r>
            <a:r>
              <a:rPr lang="en-US" altLang="en-US" sz="1900" dirty="0"/>
              <a:t>, the result is that </a:t>
            </a:r>
            <a:r>
              <a:rPr lang="en-US" altLang="en-US" sz="1900" dirty="0">
                <a:sym typeface="Symbol" pitchFamily="18" charset="2"/>
              </a:rPr>
              <a:t></a:t>
            </a:r>
            <a:r>
              <a:rPr lang="en-US" altLang="en-US" sz="1900" i="1" dirty="0"/>
              <a:t>c</a:t>
            </a:r>
            <a:r>
              <a:rPr lang="en-US" altLang="en-US" sz="1900" i="1" baseline="-25000" dirty="0"/>
              <a:t>i</a:t>
            </a:r>
            <a:r>
              <a:rPr lang="en-US" altLang="en-US" sz="1900" dirty="0"/>
              <a:t>: P(</a:t>
            </a:r>
            <a:r>
              <a:rPr lang="en-US" altLang="en-US" sz="1900" i="1" dirty="0"/>
              <a:t>E </a:t>
            </a:r>
            <a:r>
              <a:rPr lang="en-US" altLang="en-US" sz="1900" dirty="0"/>
              <a:t>| </a:t>
            </a:r>
            <a:r>
              <a:rPr lang="en-US" altLang="en-US" sz="1900" i="1" dirty="0"/>
              <a:t>c</a:t>
            </a:r>
            <a:r>
              <a:rPr lang="en-US" altLang="en-US" sz="1900" i="1" baseline="-25000" dirty="0"/>
              <a:t>i</a:t>
            </a:r>
            <a:r>
              <a:rPr lang="en-US" altLang="en-US" sz="1900" dirty="0"/>
              <a:t>) = 0 and </a:t>
            </a:r>
            <a:br>
              <a:rPr lang="en-US" altLang="en-US" sz="1900" dirty="0"/>
            </a:br>
            <a:r>
              <a:rPr lang="en-US" altLang="en-US" sz="1900" dirty="0">
                <a:sym typeface="Symbol" pitchFamily="18" charset="2"/>
              </a:rPr>
              <a:t></a:t>
            </a:r>
            <a:r>
              <a:rPr lang="en-US" altLang="en-US" sz="1900" i="1" dirty="0"/>
              <a:t>c</a:t>
            </a:r>
            <a:r>
              <a:rPr lang="en-US" altLang="en-US" sz="1900" i="1" baseline="-25000" dirty="0"/>
              <a:t>i </a:t>
            </a:r>
            <a:r>
              <a:rPr lang="en-US" altLang="en-US" sz="1900" dirty="0"/>
              <a:t>: P(</a:t>
            </a:r>
            <a:r>
              <a:rPr lang="en-US" altLang="en-US" sz="1900" i="1" dirty="0"/>
              <a:t>c</a:t>
            </a:r>
            <a:r>
              <a:rPr lang="en-US" altLang="en-US" sz="1900" i="1" baseline="-25000" dirty="0"/>
              <a:t>i </a:t>
            </a:r>
            <a:r>
              <a:rPr lang="en-US" altLang="en-US" sz="1900" dirty="0"/>
              <a:t>| </a:t>
            </a:r>
            <a:r>
              <a:rPr lang="en-US" altLang="en-US" sz="1900" i="1" dirty="0"/>
              <a:t>E</a:t>
            </a:r>
            <a:r>
              <a:rPr lang="en-US" altLang="en-US" sz="1900" dirty="0"/>
              <a:t>) = 0</a:t>
            </a:r>
          </a:p>
          <a:p>
            <a:r>
              <a:rPr lang="en-US" altLang="en-US" sz="2200" dirty="0"/>
              <a:t>To account for estimation from small samples, probability estimates are adjusted or smoothed</a:t>
            </a:r>
          </a:p>
          <a:p>
            <a:r>
              <a:rPr lang="en-US" altLang="en-US" sz="2200" dirty="0"/>
              <a:t>Laplace smoothing using an m-estimate assumes that each feature is given a prior probability,</a:t>
            </a:r>
            <a:r>
              <a:rPr lang="en-US" altLang="en-US" sz="2200" i="1" dirty="0"/>
              <a:t> p</a:t>
            </a:r>
            <a:r>
              <a:rPr lang="en-US" altLang="en-US" sz="2200" dirty="0"/>
              <a:t>, that is assumed to have been previously observed in a “virtual” sample of size </a:t>
            </a:r>
            <a:r>
              <a:rPr lang="en-US" altLang="en-US" sz="2200" i="1" dirty="0"/>
              <a:t>m</a:t>
            </a:r>
            <a:r>
              <a:rPr lang="en-US" altLang="en-US" sz="2200" dirty="0"/>
              <a:t>.</a:t>
            </a:r>
          </a:p>
          <a:p>
            <a:endParaRPr lang="en-US" altLang="en-US" sz="2000" dirty="0"/>
          </a:p>
          <a:p>
            <a:pPr marL="0" indent="0">
              <a:buNone/>
            </a:pPr>
            <a:endParaRPr lang="en-US" altLang="en-US" sz="2200" dirty="0"/>
          </a:p>
          <a:p>
            <a:r>
              <a:rPr lang="en-US" altLang="en-US" sz="2200" dirty="0"/>
              <a:t>For binary features, </a:t>
            </a:r>
            <a:r>
              <a:rPr lang="en-US" altLang="en-US" sz="2200" i="1" dirty="0"/>
              <a:t>p</a:t>
            </a:r>
            <a:r>
              <a:rPr lang="en-US" altLang="en-US" sz="2200" dirty="0"/>
              <a:t> is simply assumed to be 0.5.</a:t>
            </a:r>
          </a:p>
          <a:p>
            <a:pPr marL="0" indent="0">
              <a:buNone/>
            </a:pPr>
            <a:endParaRPr lang="en-US" altLang="en-US" sz="2000" dirty="0"/>
          </a:p>
        </p:txBody>
      </p:sp>
      <p:graphicFrame>
        <p:nvGraphicFramePr>
          <p:cNvPr id="48133" name="Object 4"/>
          <p:cNvGraphicFramePr>
            <a:graphicFrameLocks noChangeAspect="1"/>
          </p:cNvGraphicFramePr>
          <p:nvPr>
            <p:extLst>
              <p:ext uri="{D42A27DB-BD31-4B8C-83A1-F6EECF244321}">
                <p14:modId xmlns:p14="http://schemas.microsoft.com/office/powerpoint/2010/main" val="2927654020"/>
              </p:ext>
            </p:extLst>
          </p:nvPr>
        </p:nvGraphicFramePr>
        <p:xfrm>
          <a:off x="5017721" y="4559910"/>
          <a:ext cx="2571750" cy="963612"/>
        </p:xfrm>
        <a:graphic>
          <a:graphicData uri="http://schemas.openxmlformats.org/presentationml/2006/ole">
            <mc:AlternateContent xmlns:mc="http://schemas.openxmlformats.org/markup-compatibility/2006">
              <mc:Choice xmlns:v="urn:schemas-microsoft-com:vml" Requires="v">
                <p:oleObj spid="_x0000_s19511" name="Equation" r:id="rId4" imgW="1219200" imgH="457200" progId="Equation.3">
                  <p:embed/>
                </p:oleObj>
              </mc:Choice>
              <mc:Fallback>
                <p:oleObj name="Equation" r:id="rId4" imgW="1219200" imgH="457200" progId="Equation.3">
                  <p:embed/>
                  <p:pic>
                    <p:nvPicPr>
                      <p:cNvPr id="48133"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17721" y="4559910"/>
                        <a:ext cx="2571750" cy="963612"/>
                      </a:xfrm>
                      <a:prstGeom prst="rect">
                        <a:avLst/>
                      </a:prstGeom>
                      <a:solidFill>
                        <a:schemeClr val="tx1"/>
                      </a:solidFill>
                      <a:ln w="9525">
                        <a:solidFill>
                          <a:srgbClr val="CC0000"/>
                        </a:solidFill>
                        <a:miter lim="800000"/>
                        <a:headEnd/>
                        <a:tailEnd/>
                      </a:ln>
                    </p:spPr>
                  </p:pic>
                </p:oleObj>
              </mc:Fallback>
            </mc:AlternateContent>
          </a:graphicData>
        </a:graphic>
      </p:graphicFrame>
    </p:spTree>
    <p:extLst>
      <p:ext uri="{BB962C8B-B14F-4D97-AF65-F5344CB8AC3E}">
        <p14:creationId xmlns:p14="http://schemas.microsoft.com/office/powerpoint/2010/main" val="2397474409"/>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1219200" y="0"/>
            <a:ext cx="9905998" cy="1478570"/>
          </a:xfrm>
        </p:spPr>
        <p:txBody>
          <a:bodyPr>
            <a:normAutofit/>
          </a:bodyPr>
          <a:lstStyle/>
          <a:p>
            <a:pPr algn="ctr"/>
            <a:r>
              <a:rPr lang="en-US" sz="4000" dirty="0"/>
              <a:t>Text Classification/categorization</a:t>
            </a:r>
          </a:p>
        </p:txBody>
      </p:sp>
      <p:sp>
        <p:nvSpPr>
          <p:cNvPr id="23555" name="Rectangle 3"/>
          <p:cNvSpPr>
            <a:spLocks noGrp="1" noChangeArrowheads="1"/>
          </p:cNvSpPr>
          <p:nvPr>
            <p:ph sz="quarter" idx="1"/>
          </p:nvPr>
        </p:nvSpPr>
        <p:spPr>
          <a:xfrm>
            <a:off x="1535723" y="1389185"/>
            <a:ext cx="9640277" cy="4953000"/>
          </a:xfrm>
        </p:spPr>
        <p:txBody>
          <a:bodyPr>
            <a:normAutofit fontScale="92500" lnSpcReduction="10000"/>
          </a:bodyPr>
          <a:lstStyle/>
          <a:p>
            <a:r>
              <a:rPr lang="en-US" sz="3733" dirty="0">
                <a:latin typeface="Calibri" charset="0"/>
              </a:rPr>
              <a:t>Assigning subject categories, topics, or genres</a:t>
            </a:r>
          </a:p>
          <a:p>
            <a:r>
              <a:rPr lang="en-US" sz="3733" dirty="0">
                <a:latin typeface="Calibri" charset="0"/>
              </a:rPr>
              <a:t>Spam detection</a:t>
            </a:r>
          </a:p>
          <a:p>
            <a:r>
              <a:rPr lang="en-US" sz="3733" dirty="0">
                <a:latin typeface="Calibri" charset="0"/>
              </a:rPr>
              <a:t>Authorship identification</a:t>
            </a:r>
          </a:p>
          <a:p>
            <a:r>
              <a:rPr lang="en-US" sz="3733" dirty="0">
                <a:latin typeface="Calibri" charset="0"/>
              </a:rPr>
              <a:t>Age/gender identification</a:t>
            </a:r>
          </a:p>
          <a:p>
            <a:r>
              <a:rPr lang="en-US" sz="3733" dirty="0">
                <a:latin typeface="Calibri" charset="0"/>
              </a:rPr>
              <a:t>Language Identification</a:t>
            </a:r>
          </a:p>
          <a:p>
            <a:r>
              <a:rPr lang="en-US" sz="3733" dirty="0">
                <a:latin typeface="Calibri" charset="0"/>
              </a:rPr>
              <a:t>Sentiment analysis</a:t>
            </a:r>
          </a:p>
          <a:p>
            <a:r>
              <a:rPr lang="en-US" sz="3733" dirty="0">
                <a:latin typeface="Calibri" charset="0"/>
              </a:rPr>
              <a:t>…</a:t>
            </a:r>
          </a:p>
        </p:txBody>
      </p:sp>
    </p:spTree>
    <p:extLst>
      <p:ext uri="{BB962C8B-B14F-4D97-AF65-F5344CB8AC3E}">
        <p14:creationId xmlns:p14="http://schemas.microsoft.com/office/powerpoint/2010/main" val="2423096530"/>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6114" name="Rectangle 2"/>
          <p:cNvSpPr>
            <a:spLocks noGrp="1" noChangeArrowheads="1"/>
          </p:cNvSpPr>
          <p:nvPr>
            <p:ph type="title"/>
          </p:nvPr>
        </p:nvSpPr>
        <p:spPr>
          <a:xfrm>
            <a:off x="0" y="254000"/>
            <a:ext cx="12192000" cy="558800"/>
          </a:xfrm>
        </p:spPr>
        <p:txBody>
          <a:bodyPr>
            <a:normAutofit fontScale="90000"/>
          </a:bodyPr>
          <a:lstStyle/>
          <a:p>
            <a:pPr algn="ctr"/>
            <a:r>
              <a:rPr lang="en-US" dirty="0"/>
              <a:t>Reasoning with Uncertainty</a:t>
            </a:r>
          </a:p>
        </p:txBody>
      </p:sp>
      <p:sp>
        <p:nvSpPr>
          <p:cNvPr id="346115" name="Rectangle 3"/>
          <p:cNvSpPr>
            <a:spLocks noGrp="1" noChangeArrowheads="1"/>
          </p:cNvSpPr>
          <p:nvPr>
            <p:ph sz="quarter" idx="1"/>
          </p:nvPr>
        </p:nvSpPr>
        <p:spPr>
          <a:xfrm>
            <a:off x="1367194" y="1123302"/>
            <a:ext cx="9307026" cy="5669384"/>
          </a:xfrm>
          <a:ln/>
        </p:spPr>
        <p:txBody>
          <a:bodyPr>
            <a:normAutofit/>
          </a:bodyPr>
          <a:lstStyle/>
          <a:p>
            <a:r>
              <a:rPr lang="en-US" dirty="0"/>
              <a:t>In many domains agents require the means of reasoning with uncertain, incomplete, or vague information</a:t>
            </a:r>
          </a:p>
          <a:p>
            <a:r>
              <a:rPr lang="en-US" dirty="0"/>
              <a:t>Can standard logic-based approaches help?</a:t>
            </a:r>
          </a:p>
          <a:p>
            <a:pPr lvl="1"/>
            <a:r>
              <a:rPr lang="en-US" dirty="0">
                <a:solidFill>
                  <a:srgbClr val="FFC000"/>
                </a:solidFill>
              </a:rPr>
              <a:t>classical logic </a:t>
            </a:r>
            <a:r>
              <a:rPr lang="en-US" dirty="0"/>
              <a:t>can only help in representing knowledge that is known to be true or false</a:t>
            </a:r>
          </a:p>
          <a:p>
            <a:pPr lvl="2"/>
            <a:r>
              <a:rPr lang="en-US" dirty="0"/>
              <a:t>can think of statements being labeled by two truth values, true and false</a:t>
            </a:r>
          </a:p>
          <a:p>
            <a:pPr lvl="1"/>
            <a:r>
              <a:rPr lang="en-US" dirty="0">
                <a:solidFill>
                  <a:srgbClr val="FFC000"/>
                </a:solidFill>
              </a:rPr>
              <a:t>non-monotonic logics </a:t>
            </a:r>
            <a:r>
              <a:rPr lang="en-US" dirty="0"/>
              <a:t>provide the means of retracting some of the conclusions we believed at an earlier stage</a:t>
            </a:r>
          </a:p>
          <a:p>
            <a:pPr lvl="2"/>
            <a:r>
              <a:rPr lang="en-US" dirty="0"/>
              <a:t>e.g., default logic, gives us the means of labeling statement as true, false, true-by-default, and false-by-default; </a:t>
            </a:r>
          </a:p>
          <a:p>
            <a:pPr lvl="2"/>
            <a:r>
              <a:rPr lang="en-US" dirty="0"/>
              <a:t>upon arriving at new evidence, we may retract things that were true-by-default</a:t>
            </a:r>
          </a:p>
          <a:p>
            <a:pPr lvl="1"/>
            <a:r>
              <a:rPr lang="en-US" dirty="0"/>
              <a:t>but, these logics do not provide the means of reasoning with uncertainty</a:t>
            </a:r>
          </a:p>
        </p:txBody>
      </p:sp>
    </p:spTree>
    <p:extLst>
      <p:ext uri="{BB962C8B-B14F-4D97-AF65-F5344CB8AC3E}">
        <p14:creationId xmlns:p14="http://schemas.microsoft.com/office/powerpoint/2010/main" val="3209209564"/>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8" name="Rectangle 2"/>
          <p:cNvSpPr>
            <a:spLocks noGrp="1" noChangeArrowheads="1"/>
          </p:cNvSpPr>
          <p:nvPr>
            <p:ph type="title"/>
          </p:nvPr>
        </p:nvSpPr>
        <p:spPr>
          <a:xfrm>
            <a:off x="1141412" y="0"/>
            <a:ext cx="9905998" cy="1478570"/>
          </a:xfrm>
        </p:spPr>
        <p:txBody>
          <a:bodyPr/>
          <a:lstStyle/>
          <a:p>
            <a:pPr algn="ctr"/>
            <a:r>
              <a:rPr lang="en-US" altLang="en-US" dirty="0"/>
              <a:t>Learning for Text Categorization</a:t>
            </a:r>
          </a:p>
        </p:txBody>
      </p:sp>
      <p:sp>
        <p:nvSpPr>
          <p:cNvPr id="31749" name="Rectangle 3"/>
          <p:cNvSpPr>
            <a:spLocks noGrp="1" noChangeArrowheads="1"/>
          </p:cNvSpPr>
          <p:nvPr>
            <p:ph type="body" idx="1"/>
          </p:nvPr>
        </p:nvSpPr>
        <p:spPr>
          <a:xfrm>
            <a:off x="1141412" y="1641231"/>
            <a:ext cx="9905999" cy="4572000"/>
          </a:xfrm>
        </p:spPr>
        <p:txBody>
          <a:bodyPr>
            <a:normAutofit/>
          </a:bodyPr>
          <a:lstStyle/>
          <a:p>
            <a:r>
              <a:rPr lang="en-US" altLang="en-US" sz="2800" dirty="0"/>
              <a:t>Manual development of text categorization functions is difficult.</a:t>
            </a:r>
          </a:p>
          <a:p>
            <a:r>
              <a:rPr lang="en-US" altLang="en-US" sz="2800" dirty="0"/>
              <a:t>Learning Algorithms:</a:t>
            </a:r>
          </a:p>
          <a:p>
            <a:pPr lvl="1"/>
            <a:r>
              <a:rPr lang="en-US" altLang="en-US" dirty="0"/>
              <a:t>Nearest Neighbor (case based)</a:t>
            </a:r>
          </a:p>
          <a:p>
            <a:pPr lvl="1"/>
            <a:r>
              <a:rPr lang="en-US" altLang="en-US" b="1" dirty="0"/>
              <a:t>Bayesian (naïve)</a:t>
            </a:r>
          </a:p>
          <a:p>
            <a:pPr lvl="1"/>
            <a:r>
              <a:rPr lang="en-US" altLang="en-US" dirty="0"/>
              <a:t>Neural network</a:t>
            </a:r>
          </a:p>
          <a:p>
            <a:pPr lvl="1"/>
            <a:r>
              <a:rPr lang="en-US" altLang="en-US" dirty="0"/>
              <a:t>Rule based (Ripper)</a:t>
            </a:r>
          </a:p>
          <a:p>
            <a:pPr lvl="1"/>
            <a:r>
              <a:rPr lang="en-US" altLang="en-US" dirty="0"/>
              <a:t>Support Vector Machines (SVM)</a:t>
            </a:r>
          </a:p>
          <a:p>
            <a:endParaRPr lang="en-US" altLang="en-US" sz="2800" dirty="0"/>
          </a:p>
        </p:txBody>
      </p:sp>
    </p:spTree>
    <p:extLst>
      <p:ext uri="{BB962C8B-B14F-4D97-AF65-F5344CB8AC3E}">
        <p14:creationId xmlns:p14="http://schemas.microsoft.com/office/powerpoint/2010/main" val="3112669420"/>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Rectangle 2"/>
          <p:cNvSpPr>
            <a:spLocks noGrp="1" noChangeArrowheads="1"/>
          </p:cNvSpPr>
          <p:nvPr>
            <p:ph type="title"/>
          </p:nvPr>
        </p:nvSpPr>
        <p:spPr>
          <a:xfrm>
            <a:off x="1143001" y="59227"/>
            <a:ext cx="9905998" cy="1478570"/>
          </a:xfrm>
        </p:spPr>
        <p:txBody>
          <a:bodyPr/>
          <a:lstStyle/>
          <a:p>
            <a:pPr algn="ctr"/>
            <a:r>
              <a:rPr lang="en-US" altLang="en-US" dirty="0"/>
              <a:t>Naïve Bayes Classification for Text</a:t>
            </a:r>
          </a:p>
        </p:txBody>
      </p:sp>
      <p:sp>
        <p:nvSpPr>
          <p:cNvPr id="45061" name="Rectangle 3"/>
          <p:cNvSpPr>
            <a:spLocks noGrp="1" noChangeArrowheads="1"/>
          </p:cNvSpPr>
          <p:nvPr>
            <p:ph type="body" idx="1"/>
          </p:nvPr>
        </p:nvSpPr>
        <p:spPr>
          <a:xfrm>
            <a:off x="1500554" y="1371600"/>
            <a:ext cx="9167445" cy="4982308"/>
          </a:xfrm>
        </p:spPr>
        <p:txBody>
          <a:bodyPr/>
          <a:lstStyle/>
          <a:p>
            <a:r>
              <a:rPr lang="en-US" altLang="en-US" dirty="0"/>
              <a:t>Modeled as generating a bag of words for a document in a given category by repeatedly sampling with replacement from a vocabulary </a:t>
            </a:r>
            <a:r>
              <a:rPr lang="en-US" altLang="en-US" i="1" dirty="0"/>
              <a:t>V</a:t>
            </a:r>
            <a:r>
              <a:rPr lang="en-US" altLang="en-US" dirty="0"/>
              <a:t> = </a:t>
            </a:r>
            <a:r>
              <a:rPr lang="en-US" altLang="en-US" sz="2000" dirty="0">
                <a:sym typeface="Symbol" pitchFamily="18" charset="2"/>
              </a:rPr>
              <a:t>{</a:t>
            </a:r>
            <a:r>
              <a:rPr lang="en-US" altLang="en-US" sz="2000" i="1" dirty="0">
                <a:sym typeface="Symbol" pitchFamily="18" charset="2"/>
              </a:rPr>
              <a:t>w</a:t>
            </a:r>
            <a:r>
              <a:rPr lang="en-US" altLang="en-US" sz="2000" baseline="-25000" dirty="0">
                <a:sym typeface="Symbol" pitchFamily="18" charset="2"/>
              </a:rPr>
              <a:t>1</a:t>
            </a:r>
            <a:r>
              <a:rPr lang="en-US" altLang="en-US" sz="2000" dirty="0">
                <a:sym typeface="Symbol" pitchFamily="18" charset="2"/>
              </a:rPr>
              <a:t>, </a:t>
            </a:r>
            <a:r>
              <a:rPr lang="en-US" altLang="en-US" sz="2000" i="1" dirty="0">
                <a:sym typeface="Symbol" pitchFamily="18" charset="2"/>
              </a:rPr>
              <a:t>w</a:t>
            </a:r>
            <a:r>
              <a:rPr lang="en-US" altLang="en-US" sz="2000" baseline="-25000" dirty="0">
                <a:sym typeface="Symbol" pitchFamily="18" charset="2"/>
              </a:rPr>
              <a:t>2</a:t>
            </a:r>
            <a:r>
              <a:rPr lang="en-US" altLang="en-US" sz="2000" dirty="0">
                <a:sym typeface="Symbol" pitchFamily="18" charset="2"/>
              </a:rPr>
              <a:t>,…</a:t>
            </a:r>
            <a:r>
              <a:rPr lang="en-US" altLang="en-US" sz="2000" i="1" dirty="0" err="1">
                <a:sym typeface="Symbol" pitchFamily="18" charset="2"/>
              </a:rPr>
              <a:t>w</a:t>
            </a:r>
            <a:r>
              <a:rPr lang="en-US" altLang="en-US" sz="2000" baseline="-25000" dirty="0" err="1">
                <a:sym typeface="Symbol" pitchFamily="18" charset="2"/>
              </a:rPr>
              <a:t>m</a:t>
            </a:r>
            <a:r>
              <a:rPr lang="en-US" altLang="en-US" sz="2000" dirty="0">
                <a:sym typeface="Symbol" pitchFamily="18" charset="2"/>
              </a:rPr>
              <a:t>}</a:t>
            </a:r>
            <a:r>
              <a:rPr lang="en-US" altLang="en-US" dirty="0"/>
              <a:t> based on the probabilities P(</a:t>
            </a:r>
            <a:r>
              <a:rPr lang="en-US" altLang="en-US" i="1" dirty="0" err="1"/>
              <a:t>w</a:t>
            </a:r>
            <a:r>
              <a:rPr lang="en-US" altLang="en-US" i="1" baseline="-25000" dirty="0" err="1"/>
              <a:t>j</a:t>
            </a:r>
            <a:r>
              <a:rPr lang="en-US" altLang="en-US" i="1" dirty="0"/>
              <a:t> </a:t>
            </a:r>
            <a:r>
              <a:rPr lang="en-US" altLang="en-US" dirty="0"/>
              <a:t>| </a:t>
            </a:r>
            <a:r>
              <a:rPr lang="en-US" altLang="en-US" i="1" dirty="0"/>
              <a:t>c</a:t>
            </a:r>
            <a:r>
              <a:rPr lang="en-US" altLang="en-US" i="1" baseline="-25000" dirty="0"/>
              <a:t>i</a:t>
            </a:r>
            <a:r>
              <a:rPr lang="en-US" altLang="en-US" dirty="0"/>
              <a:t>).</a:t>
            </a:r>
          </a:p>
          <a:p>
            <a:endParaRPr lang="en-US" altLang="en-US" dirty="0"/>
          </a:p>
          <a:p>
            <a:r>
              <a:rPr lang="en-US" altLang="en-US" dirty="0"/>
              <a:t>Smooth probability estimates with Laplace  </a:t>
            </a:r>
            <a:r>
              <a:rPr lang="en-US" altLang="en-US" i="1" dirty="0"/>
              <a:t>m</a:t>
            </a:r>
            <a:r>
              <a:rPr lang="en-US" altLang="en-US" dirty="0"/>
              <a:t>-estimates assuming a uniform distribution over all words </a:t>
            </a:r>
          </a:p>
          <a:p>
            <a:pPr lvl="1"/>
            <a:r>
              <a:rPr lang="en-US" altLang="en-US" i="1" dirty="0"/>
              <a:t>p </a:t>
            </a:r>
            <a:r>
              <a:rPr lang="en-US" altLang="en-US" dirty="0"/>
              <a:t>= 1/|</a:t>
            </a:r>
            <a:r>
              <a:rPr lang="en-US" altLang="en-US" i="1" dirty="0"/>
              <a:t>V</a:t>
            </a:r>
            <a:r>
              <a:rPr lang="en-US" altLang="en-US" dirty="0"/>
              <a:t>|) and </a:t>
            </a:r>
            <a:r>
              <a:rPr lang="en-US" altLang="en-US" i="1" dirty="0"/>
              <a:t>m </a:t>
            </a:r>
            <a:r>
              <a:rPr lang="en-US" altLang="en-US" dirty="0"/>
              <a:t>= |</a:t>
            </a:r>
            <a:r>
              <a:rPr lang="en-US" altLang="en-US" i="1" dirty="0"/>
              <a:t>V</a:t>
            </a:r>
            <a:r>
              <a:rPr lang="en-US" altLang="en-US" dirty="0"/>
              <a:t>|</a:t>
            </a:r>
          </a:p>
          <a:p>
            <a:pPr lvl="1"/>
            <a:r>
              <a:rPr lang="en-US" altLang="en-US" sz="1800" dirty="0">
                <a:sym typeface="Symbol" pitchFamily="18" charset="2"/>
              </a:rPr>
              <a:t>Equivalent to a virtual sample of seeing each word in each category exactly once.</a:t>
            </a: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41E339-D647-41FB-B96E-792A2F067C0E}"/>
              </a:ext>
            </a:extLst>
          </p:cNvPr>
          <p:cNvSpPr>
            <a:spLocks noGrp="1"/>
          </p:cNvSpPr>
          <p:nvPr>
            <p:ph type="title"/>
          </p:nvPr>
        </p:nvSpPr>
        <p:spPr>
          <a:xfrm>
            <a:off x="1143001" y="0"/>
            <a:ext cx="9905998" cy="1478570"/>
          </a:xfrm>
        </p:spPr>
        <p:txBody>
          <a:bodyPr/>
          <a:lstStyle/>
          <a:p>
            <a:pPr algn="ctr"/>
            <a:r>
              <a:rPr lang="en-US" dirty="0"/>
              <a:t>Bag of word (Vector) representation</a:t>
            </a:r>
          </a:p>
        </p:txBody>
      </p:sp>
      <p:graphicFrame>
        <p:nvGraphicFramePr>
          <p:cNvPr id="3" name="Object 3">
            <a:extLst>
              <a:ext uri="{FF2B5EF4-FFF2-40B4-BE49-F238E27FC236}">
                <a16:creationId xmlns:a16="http://schemas.microsoft.com/office/drawing/2014/main" id="{EB021667-B72E-4CB6-8537-A1D4F1C929C0}"/>
              </a:ext>
            </a:extLst>
          </p:cNvPr>
          <p:cNvGraphicFramePr>
            <a:graphicFrameLocks noChangeAspect="1"/>
          </p:cNvGraphicFramePr>
          <p:nvPr>
            <p:extLst>
              <p:ext uri="{D42A27DB-BD31-4B8C-83A1-F6EECF244321}">
                <p14:modId xmlns:p14="http://schemas.microsoft.com/office/powerpoint/2010/main" val="1192881666"/>
              </p:ext>
            </p:extLst>
          </p:nvPr>
        </p:nvGraphicFramePr>
        <p:xfrm>
          <a:off x="3325931" y="2188252"/>
          <a:ext cx="5422908" cy="2911287"/>
        </p:xfrm>
        <a:graphic>
          <a:graphicData uri="http://schemas.openxmlformats.org/presentationml/2006/ole">
            <mc:AlternateContent xmlns:mc="http://schemas.openxmlformats.org/markup-compatibility/2006">
              <mc:Choice xmlns:v="urn:schemas-microsoft-com:vml" Requires="v">
                <p:oleObj spid="_x0000_s26658" name="Worksheet" r:id="rId3" imgW="3371965" imgH="1809716" progId="Excel.Sheet.8">
                  <p:embed/>
                </p:oleObj>
              </mc:Choice>
              <mc:Fallback>
                <p:oleObj name="Worksheet" r:id="rId3" imgW="3371965" imgH="1809716" progId="Excel.Sheet.8">
                  <p:embed/>
                  <p:pic>
                    <p:nvPicPr>
                      <p:cNvPr id="10242" name="Object 3"/>
                      <p:cNvPicPr>
                        <a:picLocks noChangeAspect="1" noChangeArrowheads="1"/>
                      </p:cNvPicPr>
                      <p:nvPr/>
                    </p:nvPicPr>
                    <p:blipFill>
                      <a:blip r:embed="rId4"/>
                      <a:srcRect/>
                      <a:stretch>
                        <a:fillRect/>
                      </a:stretch>
                    </p:blipFill>
                    <p:spPr bwMode="auto">
                      <a:xfrm>
                        <a:off x="3325931" y="2188252"/>
                        <a:ext cx="5422908" cy="2911287"/>
                      </a:xfrm>
                      <a:prstGeom prst="rect">
                        <a:avLst/>
                      </a:prstGeom>
                      <a:solidFill>
                        <a:schemeClr val="tx1"/>
                      </a:solidFill>
                      <a:ln>
                        <a:noFill/>
                      </a:ln>
                      <a:effectLst/>
                    </p:spPr>
                  </p:pic>
                </p:oleObj>
              </mc:Fallback>
            </mc:AlternateContent>
          </a:graphicData>
        </a:graphic>
      </p:graphicFrame>
      <p:sp>
        <p:nvSpPr>
          <p:cNvPr id="4" name="AutoShape 11">
            <a:extLst>
              <a:ext uri="{FF2B5EF4-FFF2-40B4-BE49-F238E27FC236}">
                <a16:creationId xmlns:a16="http://schemas.microsoft.com/office/drawing/2014/main" id="{25B41EC3-9873-4D3D-956E-AD0FAB533E17}"/>
              </a:ext>
            </a:extLst>
          </p:cNvPr>
          <p:cNvSpPr>
            <a:spLocks/>
          </p:cNvSpPr>
          <p:nvPr/>
        </p:nvSpPr>
        <p:spPr bwMode="auto">
          <a:xfrm>
            <a:off x="3053980" y="2629946"/>
            <a:ext cx="88900" cy="2270125"/>
          </a:xfrm>
          <a:prstGeom prst="leftBrace">
            <a:avLst>
              <a:gd name="adj1" fmla="val 212798"/>
              <a:gd name="adj2" fmla="val 50000"/>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endParaRPr lang="en-US" altLang="en-US"/>
          </a:p>
        </p:txBody>
      </p:sp>
      <p:sp>
        <p:nvSpPr>
          <p:cNvPr id="5" name="Text Box 12">
            <a:extLst>
              <a:ext uri="{FF2B5EF4-FFF2-40B4-BE49-F238E27FC236}">
                <a16:creationId xmlns:a16="http://schemas.microsoft.com/office/drawing/2014/main" id="{4439B507-121B-423E-92C1-BCF17C890E6F}"/>
              </a:ext>
            </a:extLst>
          </p:cNvPr>
          <p:cNvSpPr txBox="1">
            <a:spLocks noChangeArrowheads="1"/>
          </p:cNvSpPr>
          <p:nvPr/>
        </p:nvSpPr>
        <p:spPr bwMode="auto">
          <a:xfrm>
            <a:off x="1622177" y="3472620"/>
            <a:ext cx="1431803"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pPr algn="ctr"/>
            <a:r>
              <a:rPr lang="en-US" altLang="en-US" sz="1600" b="1" dirty="0">
                <a:solidFill>
                  <a:srgbClr val="FFC000"/>
                </a:solidFill>
                <a:latin typeface="Arial" charset="0"/>
              </a:rPr>
              <a:t>Documents</a:t>
            </a:r>
            <a:br>
              <a:rPr lang="en-US" altLang="en-US" sz="1600" b="1" dirty="0">
                <a:solidFill>
                  <a:srgbClr val="FFC000"/>
                </a:solidFill>
                <a:latin typeface="Arial" charset="0"/>
              </a:rPr>
            </a:br>
            <a:r>
              <a:rPr lang="en-US" altLang="en-US" sz="1600" b="1" dirty="0">
                <a:solidFill>
                  <a:srgbClr val="FFC000"/>
                </a:solidFill>
                <a:latin typeface="Arial" charset="0"/>
              </a:rPr>
              <a:t>(e.g., emails)</a:t>
            </a:r>
          </a:p>
        </p:txBody>
      </p:sp>
      <p:sp>
        <p:nvSpPr>
          <p:cNvPr id="6" name="AutoShape 11">
            <a:extLst>
              <a:ext uri="{FF2B5EF4-FFF2-40B4-BE49-F238E27FC236}">
                <a16:creationId xmlns:a16="http://schemas.microsoft.com/office/drawing/2014/main" id="{6B96EF50-9C7C-41C6-91F3-61424282BC45}"/>
              </a:ext>
            </a:extLst>
          </p:cNvPr>
          <p:cNvSpPr>
            <a:spLocks/>
          </p:cNvSpPr>
          <p:nvPr/>
        </p:nvSpPr>
        <p:spPr bwMode="auto">
          <a:xfrm rot="5400000">
            <a:off x="5437625" y="490491"/>
            <a:ext cx="129657" cy="2968999"/>
          </a:xfrm>
          <a:prstGeom prst="leftBrace">
            <a:avLst>
              <a:gd name="adj1" fmla="val 212798"/>
              <a:gd name="adj2" fmla="val 50000"/>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endParaRPr lang="en-US" altLang="en-US"/>
          </a:p>
        </p:txBody>
      </p:sp>
      <p:sp>
        <p:nvSpPr>
          <p:cNvPr id="7" name="Text Box 12">
            <a:extLst>
              <a:ext uri="{FF2B5EF4-FFF2-40B4-BE49-F238E27FC236}">
                <a16:creationId xmlns:a16="http://schemas.microsoft.com/office/drawing/2014/main" id="{05C38F49-642E-4C9B-ABE4-4F3D8511BDC9}"/>
              </a:ext>
            </a:extLst>
          </p:cNvPr>
          <p:cNvSpPr txBox="1">
            <a:spLocks noChangeArrowheads="1"/>
          </p:cNvSpPr>
          <p:nvPr/>
        </p:nvSpPr>
        <p:spPr bwMode="auto">
          <a:xfrm>
            <a:off x="3615173" y="1497392"/>
            <a:ext cx="3774559"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pPr algn="ctr"/>
            <a:r>
              <a:rPr lang="en-US" altLang="en-US" sz="1600" b="1" dirty="0">
                <a:solidFill>
                  <a:srgbClr val="FFC000"/>
                </a:solidFill>
                <a:latin typeface="Arial" charset="0"/>
              </a:rPr>
              <a:t>Terms (“dictionary” or “vocabulary”)</a:t>
            </a:r>
          </a:p>
        </p:txBody>
      </p:sp>
      <p:sp>
        <p:nvSpPr>
          <p:cNvPr id="8" name="Text Box 12">
            <a:extLst>
              <a:ext uri="{FF2B5EF4-FFF2-40B4-BE49-F238E27FC236}">
                <a16:creationId xmlns:a16="http://schemas.microsoft.com/office/drawing/2014/main" id="{7B9988D2-5C54-457D-8A44-C32268FEB8F4}"/>
              </a:ext>
            </a:extLst>
          </p:cNvPr>
          <p:cNvSpPr txBox="1">
            <a:spLocks noChangeArrowheads="1"/>
          </p:cNvSpPr>
          <p:nvPr/>
        </p:nvSpPr>
        <p:spPr bwMode="auto">
          <a:xfrm>
            <a:off x="8029731" y="1328115"/>
            <a:ext cx="143821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pPr algn="ctr"/>
            <a:r>
              <a:rPr lang="en-US" altLang="en-US" sz="1600" b="1" dirty="0">
                <a:solidFill>
                  <a:srgbClr val="FFC000"/>
                </a:solidFill>
                <a:latin typeface="Arial" charset="0"/>
              </a:rPr>
              <a:t>Class Labels</a:t>
            </a:r>
          </a:p>
        </p:txBody>
      </p:sp>
      <p:cxnSp>
        <p:nvCxnSpPr>
          <p:cNvPr id="10" name="Straight Arrow Connector 9">
            <a:extLst>
              <a:ext uri="{FF2B5EF4-FFF2-40B4-BE49-F238E27FC236}">
                <a16:creationId xmlns:a16="http://schemas.microsoft.com/office/drawing/2014/main" id="{4C112BDB-7B4A-4AC7-B57D-ADF717596E72}"/>
              </a:ext>
            </a:extLst>
          </p:cNvPr>
          <p:cNvCxnSpPr/>
          <p:nvPr/>
        </p:nvCxnSpPr>
        <p:spPr>
          <a:xfrm flipH="1">
            <a:off x="7866185" y="1666669"/>
            <a:ext cx="621323" cy="521583"/>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3E9E6DCA-9D33-4FB2-8EF6-887BE90E81B3}"/>
              </a:ext>
            </a:extLst>
          </p:cNvPr>
          <p:cNvSpPr txBox="1"/>
          <p:nvPr/>
        </p:nvSpPr>
        <p:spPr>
          <a:xfrm>
            <a:off x="2312040" y="5452459"/>
            <a:ext cx="7450690" cy="923330"/>
          </a:xfrm>
          <a:prstGeom prst="rect">
            <a:avLst/>
          </a:prstGeom>
          <a:noFill/>
        </p:spPr>
        <p:txBody>
          <a:bodyPr wrap="square" rtlCol="0">
            <a:spAutoFit/>
          </a:bodyPr>
          <a:lstStyle/>
          <a:p>
            <a:r>
              <a:rPr lang="en-US" dirty="0"/>
              <a:t>Each document is represented as an </a:t>
            </a:r>
            <a:r>
              <a:rPr lang="en-US" i="1" dirty="0"/>
              <a:t>n</a:t>
            </a:r>
            <a:r>
              <a:rPr lang="en-US" dirty="0"/>
              <a:t>-dimensional vector of term (frequencies), where </a:t>
            </a:r>
            <a:r>
              <a:rPr lang="en-US" i="1" dirty="0"/>
              <a:t>n</a:t>
            </a:r>
            <a:r>
              <a:rPr lang="en-US" dirty="0"/>
              <a:t> is the total number of all the terms in the vocabulary (in above example, </a:t>
            </a:r>
            <a:r>
              <a:rPr lang="en-US" i="1" dirty="0"/>
              <a:t>n</a:t>
            </a:r>
            <a:r>
              <a:rPr lang="en-US" dirty="0"/>
              <a:t> = 5).</a:t>
            </a:r>
          </a:p>
        </p:txBody>
      </p:sp>
    </p:spTree>
    <p:extLst>
      <p:ext uri="{BB962C8B-B14F-4D97-AF65-F5344CB8AC3E}">
        <p14:creationId xmlns:p14="http://schemas.microsoft.com/office/powerpoint/2010/main" val="1228039827"/>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1AC06A-451F-40C4-9C2E-5EE154C115E4}"/>
              </a:ext>
            </a:extLst>
          </p:cNvPr>
          <p:cNvSpPr>
            <a:spLocks noGrp="1"/>
          </p:cNvSpPr>
          <p:nvPr>
            <p:ph type="title"/>
          </p:nvPr>
        </p:nvSpPr>
        <p:spPr>
          <a:xfrm>
            <a:off x="1246921" y="0"/>
            <a:ext cx="9905998" cy="1478570"/>
          </a:xfrm>
        </p:spPr>
        <p:txBody>
          <a:bodyPr/>
          <a:lstStyle/>
          <a:p>
            <a:pPr algn="ctr"/>
            <a:r>
              <a:rPr lang="en-US" dirty="0"/>
              <a:t>Where do the terms come from</a:t>
            </a:r>
          </a:p>
        </p:txBody>
      </p:sp>
      <p:sp>
        <p:nvSpPr>
          <p:cNvPr id="5" name="Content Placeholder 4">
            <a:extLst>
              <a:ext uri="{FF2B5EF4-FFF2-40B4-BE49-F238E27FC236}">
                <a16:creationId xmlns:a16="http://schemas.microsoft.com/office/drawing/2014/main" id="{DBD6DDEE-0488-4844-BD99-B3C96982308F}"/>
              </a:ext>
            </a:extLst>
          </p:cNvPr>
          <p:cNvSpPr>
            <a:spLocks noGrp="1"/>
          </p:cNvSpPr>
          <p:nvPr>
            <p:ph idx="1"/>
          </p:nvPr>
        </p:nvSpPr>
        <p:spPr>
          <a:xfrm>
            <a:off x="1141412" y="1312984"/>
            <a:ext cx="9905999" cy="5369169"/>
          </a:xfrm>
        </p:spPr>
        <p:txBody>
          <a:bodyPr>
            <a:normAutofit lnSpcReduction="10000"/>
          </a:bodyPr>
          <a:lstStyle/>
          <a:p>
            <a:r>
              <a:rPr lang="en-US" altLang="en-US" sz="2000" b="1" dirty="0"/>
              <a:t>Scan for word tokens </a:t>
            </a:r>
          </a:p>
          <a:p>
            <a:pPr lvl="1"/>
            <a:r>
              <a:rPr lang="en-US" altLang="en-US" sz="1800" dirty="0"/>
              <a:t>lexical analysis to recognize keywords, numbers, special characters, etc.</a:t>
            </a:r>
          </a:p>
          <a:p>
            <a:r>
              <a:rPr lang="en-US" altLang="en-US" sz="2000" b="1" dirty="0" err="1"/>
              <a:t>Stopword</a:t>
            </a:r>
            <a:r>
              <a:rPr lang="en-US" altLang="en-US" sz="2000" b="1" dirty="0"/>
              <a:t> removal </a:t>
            </a:r>
          </a:p>
          <a:p>
            <a:pPr lvl="1"/>
            <a:r>
              <a:rPr lang="en-US" altLang="en-US" sz="1800" dirty="0"/>
              <a:t>common words such as “the”, “and”, “or” which are not semantically meaningful in a document</a:t>
            </a:r>
          </a:p>
          <a:p>
            <a:r>
              <a:rPr lang="en-US" altLang="en-US" sz="2000" b="1" dirty="0"/>
              <a:t>Stem words </a:t>
            </a:r>
          </a:p>
          <a:p>
            <a:pPr lvl="1"/>
            <a:r>
              <a:rPr lang="en-US" altLang="en-US" sz="1800" dirty="0"/>
              <a:t>morphological processing to group word variants (e.g., “compute”, “computer”, “computing”, “computes”, … can be represented by a single</a:t>
            </a:r>
            <a:r>
              <a:rPr lang="en-US" altLang="en-US" sz="1800" dirty="0">
                <a:solidFill>
                  <a:schemeClr val="tx2">
                    <a:lumMod val="60000"/>
                    <a:lumOff val="40000"/>
                  </a:schemeClr>
                </a:solidFill>
              </a:rPr>
              <a:t> stem </a:t>
            </a:r>
            <a:r>
              <a:rPr lang="en-US" altLang="en-US" sz="1800" dirty="0"/>
              <a:t>“</a:t>
            </a:r>
            <a:r>
              <a:rPr lang="en-US" altLang="en-US" sz="1800" dirty="0" err="1"/>
              <a:t>comput</a:t>
            </a:r>
            <a:r>
              <a:rPr lang="en-US" altLang="en-US" sz="1800" dirty="0"/>
              <a:t>” in the index)</a:t>
            </a:r>
          </a:p>
          <a:p>
            <a:r>
              <a:rPr lang="en-US" altLang="en-US" sz="2000" i="1" dirty="0"/>
              <a:t>Assign weight to words </a:t>
            </a:r>
          </a:p>
          <a:p>
            <a:pPr lvl="1"/>
            <a:r>
              <a:rPr lang="en-US" altLang="en-US" sz="1800" dirty="0"/>
              <a:t>Values in the matrix</a:t>
            </a:r>
          </a:p>
          <a:p>
            <a:pPr lvl="1"/>
            <a:r>
              <a:rPr lang="en-US" altLang="en-US" sz="1800" dirty="0"/>
              <a:t>Could be binary, raw term counts/frequencies, normalized frequencies, </a:t>
            </a:r>
            <a:r>
              <a:rPr lang="en-US" altLang="en-US" sz="1800" dirty="0" err="1"/>
              <a:t>TFxIDF</a:t>
            </a:r>
            <a:r>
              <a:rPr lang="en-US" altLang="en-US" sz="1800" dirty="0"/>
              <a:t>, etc.</a:t>
            </a:r>
          </a:p>
          <a:p>
            <a:r>
              <a:rPr lang="en-US" altLang="en-US" sz="2000" dirty="0"/>
              <a:t>Store Index</a:t>
            </a:r>
          </a:p>
          <a:p>
            <a:pPr lvl="1"/>
            <a:r>
              <a:rPr lang="en-US" altLang="en-US" sz="1800" dirty="0"/>
              <a:t>Store in a Term-Document Matrix (“inverted index”) which stores each document as a vector of keyword weights</a:t>
            </a:r>
          </a:p>
          <a:p>
            <a:endParaRPr lang="en-US" dirty="0"/>
          </a:p>
        </p:txBody>
      </p:sp>
    </p:spTree>
    <p:extLst>
      <p:ext uri="{BB962C8B-B14F-4D97-AF65-F5344CB8AC3E}">
        <p14:creationId xmlns:p14="http://schemas.microsoft.com/office/powerpoint/2010/main" val="4209328558"/>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4" name="Rectangle 2"/>
          <p:cNvSpPr>
            <a:spLocks noGrp="1" noChangeArrowheads="1"/>
          </p:cNvSpPr>
          <p:nvPr>
            <p:ph type="title"/>
          </p:nvPr>
        </p:nvSpPr>
        <p:spPr>
          <a:xfrm>
            <a:off x="1293813" y="0"/>
            <a:ext cx="9905998" cy="1478570"/>
          </a:xfrm>
        </p:spPr>
        <p:txBody>
          <a:bodyPr/>
          <a:lstStyle/>
          <a:p>
            <a:pPr algn="ctr"/>
            <a:r>
              <a:rPr lang="en-US" altLang="en-US" dirty="0"/>
              <a:t>Text Naïve Bayes Algorithm</a:t>
            </a:r>
            <a:br>
              <a:rPr lang="en-US" altLang="en-US" dirty="0"/>
            </a:br>
            <a:r>
              <a:rPr lang="en-US" altLang="en-US" dirty="0"/>
              <a:t>(Train)</a:t>
            </a:r>
          </a:p>
        </p:txBody>
      </p:sp>
      <p:sp>
        <p:nvSpPr>
          <p:cNvPr id="46085" name="Text Box 3"/>
          <p:cNvSpPr txBox="1">
            <a:spLocks noChangeArrowheads="1"/>
          </p:cNvSpPr>
          <p:nvPr/>
        </p:nvSpPr>
        <p:spPr bwMode="auto">
          <a:xfrm>
            <a:off x="2036639" y="1713403"/>
            <a:ext cx="9163172" cy="44033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square" lIns="90000" tIns="46800" rIns="90000" bIns="46800">
            <a:spAutoFit/>
          </a:bodyP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pPr algn="l" eaLnBrk="1" hangingPunct="1"/>
            <a:r>
              <a:rPr lang="en-US" altLang="en-US" sz="2800" dirty="0">
                <a:latin typeface="+mj-lt"/>
              </a:rPr>
              <a:t>Let </a:t>
            </a:r>
            <a:r>
              <a:rPr lang="en-US" altLang="en-US" sz="2800" i="1" dirty="0">
                <a:latin typeface="+mj-lt"/>
              </a:rPr>
              <a:t>V</a:t>
            </a:r>
            <a:r>
              <a:rPr lang="en-US" altLang="en-US" sz="2800" dirty="0">
                <a:latin typeface="+mj-lt"/>
              </a:rPr>
              <a:t> be the vocabulary of all words in the documents in </a:t>
            </a:r>
            <a:r>
              <a:rPr lang="en-US" altLang="en-US" sz="2800" i="1" dirty="0">
                <a:latin typeface="+mj-lt"/>
              </a:rPr>
              <a:t>D</a:t>
            </a:r>
          </a:p>
          <a:p>
            <a:pPr algn="l" eaLnBrk="1" hangingPunct="1"/>
            <a:r>
              <a:rPr lang="en-US" altLang="en-US" sz="2800" dirty="0">
                <a:latin typeface="+mj-lt"/>
              </a:rPr>
              <a:t>For each category </a:t>
            </a:r>
            <a:r>
              <a:rPr lang="en-US" altLang="en-US" sz="2800" i="1" dirty="0">
                <a:latin typeface="+mj-lt"/>
              </a:rPr>
              <a:t>c</a:t>
            </a:r>
            <a:r>
              <a:rPr lang="en-US" altLang="en-US" sz="2800" i="1" baseline="-25000" dirty="0">
                <a:latin typeface="+mj-lt"/>
              </a:rPr>
              <a:t>i  </a:t>
            </a:r>
            <a:r>
              <a:rPr lang="en-US" altLang="en-US" sz="2800" dirty="0">
                <a:latin typeface="+mj-lt"/>
                <a:sym typeface="Symbol" pitchFamily="18" charset="2"/>
              </a:rPr>
              <a:t> </a:t>
            </a:r>
            <a:r>
              <a:rPr lang="en-US" altLang="en-US" sz="2800" i="1" dirty="0">
                <a:latin typeface="+mj-lt"/>
                <a:sym typeface="Symbol" pitchFamily="18" charset="2"/>
              </a:rPr>
              <a:t>C</a:t>
            </a:r>
            <a:endParaRPr lang="en-US" altLang="en-US" sz="2800" i="1" baseline="-25000" dirty="0">
              <a:latin typeface="+mj-lt"/>
            </a:endParaRPr>
          </a:p>
          <a:p>
            <a:pPr algn="l" eaLnBrk="1" hangingPunct="1"/>
            <a:r>
              <a:rPr lang="en-US" altLang="en-US" sz="2800" i="1" baseline="-25000" dirty="0">
                <a:latin typeface="+mj-lt"/>
              </a:rPr>
              <a:t>        </a:t>
            </a:r>
            <a:r>
              <a:rPr lang="en-US" altLang="en-US" sz="2800" dirty="0">
                <a:latin typeface="+mj-lt"/>
              </a:rPr>
              <a:t>Let</a:t>
            </a:r>
            <a:r>
              <a:rPr lang="en-US" altLang="en-US" sz="2800" i="1" dirty="0">
                <a:latin typeface="+mj-lt"/>
              </a:rPr>
              <a:t> D</a:t>
            </a:r>
            <a:r>
              <a:rPr lang="en-US" altLang="en-US" sz="2800" i="1" baseline="-25000" dirty="0">
                <a:latin typeface="+mj-lt"/>
              </a:rPr>
              <a:t>i</a:t>
            </a:r>
            <a:r>
              <a:rPr lang="en-US" altLang="en-US" sz="2800" i="1" dirty="0">
                <a:latin typeface="+mj-lt"/>
              </a:rPr>
              <a:t> </a:t>
            </a:r>
            <a:r>
              <a:rPr lang="en-US" altLang="en-US" sz="2800" dirty="0">
                <a:latin typeface="+mj-lt"/>
              </a:rPr>
              <a:t>be the subset of documents in </a:t>
            </a:r>
            <a:r>
              <a:rPr lang="en-US" altLang="en-US" sz="2800" i="1" dirty="0">
                <a:latin typeface="+mj-lt"/>
              </a:rPr>
              <a:t>D</a:t>
            </a:r>
            <a:r>
              <a:rPr lang="en-US" altLang="en-US" sz="2800" dirty="0">
                <a:latin typeface="+mj-lt"/>
              </a:rPr>
              <a:t> in category </a:t>
            </a:r>
            <a:r>
              <a:rPr lang="en-US" altLang="en-US" sz="2800" i="1" dirty="0">
                <a:latin typeface="+mj-lt"/>
              </a:rPr>
              <a:t>c</a:t>
            </a:r>
            <a:r>
              <a:rPr lang="en-US" altLang="en-US" sz="2800" i="1" baseline="-25000" dirty="0">
                <a:latin typeface="+mj-lt"/>
              </a:rPr>
              <a:t>i</a:t>
            </a:r>
          </a:p>
          <a:p>
            <a:pPr algn="l" eaLnBrk="1" hangingPunct="1"/>
            <a:r>
              <a:rPr lang="en-US" altLang="en-US" sz="2800" i="1" baseline="-25000" dirty="0">
                <a:latin typeface="+mj-lt"/>
              </a:rPr>
              <a:t>        </a:t>
            </a:r>
            <a:r>
              <a:rPr lang="en-US" altLang="en-US" sz="2800" dirty="0">
                <a:latin typeface="+mj-lt"/>
              </a:rPr>
              <a:t>P(</a:t>
            </a:r>
            <a:r>
              <a:rPr lang="en-US" altLang="en-US" sz="2800" i="1" dirty="0">
                <a:latin typeface="+mj-lt"/>
              </a:rPr>
              <a:t>c</a:t>
            </a:r>
            <a:r>
              <a:rPr lang="en-US" altLang="en-US" sz="2800" i="1" baseline="-25000" dirty="0">
                <a:latin typeface="+mj-lt"/>
              </a:rPr>
              <a:t>i</a:t>
            </a:r>
            <a:r>
              <a:rPr lang="en-US" altLang="en-US" sz="2800" dirty="0">
                <a:latin typeface="+mj-lt"/>
              </a:rPr>
              <a:t>) = |</a:t>
            </a:r>
            <a:r>
              <a:rPr lang="en-US" altLang="en-US" sz="2800" i="1" dirty="0">
                <a:latin typeface="+mj-lt"/>
              </a:rPr>
              <a:t>D</a:t>
            </a:r>
            <a:r>
              <a:rPr lang="en-US" altLang="en-US" sz="2800" i="1" baseline="-25000" dirty="0">
                <a:latin typeface="+mj-lt"/>
              </a:rPr>
              <a:t>i</a:t>
            </a:r>
            <a:r>
              <a:rPr lang="en-US" altLang="en-US" sz="2800" dirty="0">
                <a:latin typeface="+mj-lt"/>
              </a:rPr>
              <a:t>| / |</a:t>
            </a:r>
            <a:r>
              <a:rPr lang="en-US" altLang="en-US" sz="2800" i="1" dirty="0">
                <a:latin typeface="+mj-lt"/>
              </a:rPr>
              <a:t>D</a:t>
            </a:r>
            <a:r>
              <a:rPr lang="en-US" altLang="en-US" sz="2800" dirty="0">
                <a:latin typeface="+mj-lt"/>
              </a:rPr>
              <a:t>|</a:t>
            </a:r>
          </a:p>
          <a:p>
            <a:pPr algn="l" eaLnBrk="1" hangingPunct="1"/>
            <a:r>
              <a:rPr lang="en-US" altLang="en-US" sz="2800" dirty="0">
                <a:latin typeface="+mj-lt"/>
              </a:rPr>
              <a:t>      Let </a:t>
            </a:r>
            <a:r>
              <a:rPr lang="en-US" altLang="en-US" sz="2800" i="1" dirty="0" err="1">
                <a:latin typeface="+mj-lt"/>
              </a:rPr>
              <a:t>T</a:t>
            </a:r>
            <a:r>
              <a:rPr lang="en-US" altLang="en-US" sz="2800" i="1" baseline="-25000" dirty="0" err="1">
                <a:latin typeface="+mj-lt"/>
              </a:rPr>
              <a:t>i</a:t>
            </a:r>
            <a:r>
              <a:rPr lang="en-US" altLang="en-US" sz="2800" dirty="0">
                <a:latin typeface="+mj-lt"/>
              </a:rPr>
              <a:t> be the concatenation of all the documents in </a:t>
            </a:r>
            <a:r>
              <a:rPr lang="en-US" altLang="en-US" sz="2800" i="1" dirty="0">
                <a:latin typeface="+mj-lt"/>
              </a:rPr>
              <a:t>D</a:t>
            </a:r>
            <a:r>
              <a:rPr lang="en-US" altLang="en-US" sz="2800" i="1" baseline="-25000" dirty="0">
                <a:latin typeface="+mj-lt"/>
              </a:rPr>
              <a:t>i</a:t>
            </a:r>
          </a:p>
          <a:p>
            <a:pPr algn="l" eaLnBrk="1" hangingPunct="1"/>
            <a:r>
              <a:rPr lang="en-US" altLang="en-US" sz="2800" i="1" baseline="-25000" dirty="0">
                <a:latin typeface="+mj-lt"/>
              </a:rPr>
              <a:t>         </a:t>
            </a:r>
            <a:r>
              <a:rPr lang="en-US" altLang="en-US" sz="2800" dirty="0">
                <a:latin typeface="+mj-lt"/>
              </a:rPr>
              <a:t>Let </a:t>
            </a:r>
            <a:r>
              <a:rPr lang="en-US" altLang="en-US" sz="2800" i="1" dirty="0" err="1">
                <a:latin typeface="+mj-lt"/>
              </a:rPr>
              <a:t>n</a:t>
            </a:r>
            <a:r>
              <a:rPr lang="en-US" altLang="en-US" sz="2800" i="1" baseline="-25000" dirty="0" err="1">
                <a:latin typeface="+mj-lt"/>
              </a:rPr>
              <a:t>i</a:t>
            </a:r>
            <a:r>
              <a:rPr lang="en-US" altLang="en-US" sz="2800" i="1" baseline="-25000" dirty="0">
                <a:latin typeface="+mj-lt"/>
              </a:rPr>
              <a:t> </a:t>
            </a:r>
            <a:r>
              <a:rPr lang="en-US" altLang="en-US" sz="2800" dirty="0">
                <a:latin typeface="+mj-lt"/>
              </a:rPr>
              <a:t>be the total number of word occurrences in </a:t>
            </a:r>
            <a:r>
              <a:rPr lang="en-US" altLang="en-US" sz="2800" dirty="0" err="1">
                <a:latin typeface="+mj-lt"/>
              </a:rPr>
              <a:t>T</a:t>
            </a:r>
            <a:r>
              <a:rPr lang="en-US" altLang="en-US" sz="2800" i="1" baseline="-25000" dirty="0" err="1">
                <a:latin typeface="+mj-lt"/>
              </a:rPr>
              <a:t>i</a:t>
            </a:r>
            <a:endParaRPr lang="en-US" altLang="en-US" sz="2800" i="1" baseline="-25000" dirty="0">
              <a:latin typeface="+mj-lt"/>
            </a:endParaRPr>
          </a:p>
          <a:p>
            <a:pPr algn="l" eaLnBrk="1" hangingPunct="1"/>
            <a:r>
              <a:rPr lang="en-US" altLang="en-US" sz="2800" i="1" baseline="-25000" dirty="0">
                <a:latin typeface="+mj-lt"/>
              </a:rPr>
              <a:t>         </a:t>
            </a:r>
            <a:r>
              <a:rPr lang="en-US" altLang="en-US" sz="2800" dirty="0">
                <a:latin typeface="+mj-lt"/>
              </a:rPr>
              <a:t>For each word </a:t>
            </a:r>
            <a:r>
              <a:rPr lang="en-US" altLang="en-US" sz="2800" i="1" dirty="0" err="1">
                <a:latin typeface="+mj-lt"/>
              </a:rPr>
              <a:t>w</a:t>
            </a:r>
            <a:r>
              <a:rPr lang="en-US" altLang="en-US" sz="2800" i="1" baseline="-25000" dirty="0" err="1">
                <a:latin typeface="+mj-lt"/>
              </a:rPr>
              <a:t>j</a:t>
            </a:r>
            <a:r>
              <a:rPr lang="en-US" altLang="en-US" sz="2800" i="1" baseline="-25000" dirty="0">
                <a:latin typeface="+mj-lt"/>
              </a:rPr>
              <a:t> </a:t>
            </a:r>
            <a:r>
              <a:rPr lang="en-US" altLang="en-US" sz="2800" dirty="0">
                <a:latin typeface="+mj-lt"/>
                <a:sym typeface="Symbol" pitchFamily="18" charset="2"/>
              </a:rPr>
              <a:t> </a:t>
            </a:r>
            <a:r>
              <a:rPr lang="en-US" altLang="en-US" sz="2800" i="1" dirty="0">
                <a:latin typeface="+mj-lt"/>
              </a:rPr>
              <a:t>V</a:t>
            </a:r>
          </a:p>
          <a:p>
            <a:r>
              <a:rPr lang="en-US" altLang="en-US" sz="2800" i="1" dirty="0">
                <a:latin typeface="+mj-lt"/>
              </a:rPr>
              <a:t>             </a:t>
            </a:r>
            <a:r>
              <a:rPr lang="en-US" altLang="en-US" sz="2800" dirty="0">
                <a:latin typeface="+mj-lt"/>
              </a:rPr>
              <a:t>Let</a:t>
            </a:r>
            <a:r>
              <a:rPr lang="en-US" altLang="en-US" sz="2800" i="1" dirty="0">
                <a:latin typeface="+mj-lt"/>
              </a:rPr>
              <a:t> </a:t>
            </a:r>
            <a:r>
              <a:rPr lang="en-US" altLang="en-US" sz="2800" i="1" dirty="0" err="1">
                <a:latin typeface="+mj-lt"/>
              </a:rPr>
              <a:t>n</a:t>
            </a:r>
            <a:r>
              <a:rPr lang="en-US" altLang="en-US" sz="2800" i="1" baseline="-25000" dirty="0" err="1">
                <a:latin typeface="+mj-lt"/>
              </a:rPr>
              <a:t>ij</a:t>
            </a:r>
            <a:r>
              <a:rPr lang="en-US" altLang="en-US" sz="2800" i="1" baseline="-25000" dirty="0">
                <a:latin typeface="+mj-lt"/>
              </a:rPr>
              <a:t> </a:t>
            </a:r>
            <a:r>
              <a:rPr lang="en-US" altLang="en-US" sz="2800" dirty="0">
                <a:latin typeface="+mj-lt"/>
              </a:rPr>
              <a:t>be the number of occurrences of </a:t>
            </a:r>
            <a:r>
              <a:rPr lang="en-US" altLang="en-US" sz="2800" i="1" dirty="0" err="1">
                <a:latin typeface="+mj-lt"/>
              </a:rPr>
              <a:t>w</a:t>
            </a:r>
            <a:r>
              <a:rPr lang="en-US" altLang="en-US" sz="2800" i="1" baseline="-25000" dirty="0" err="1">
                <a:latin typeface="+mj-lt"/>
              </a:rPr>
              <a:t>j</a:t>
            </a:r>
            <a:r>
              <a:rPr lang="en-US" altLang="en-US" sz="2800" i="1" baseline="-25000" dirty="0">
                <a:latin typeface="+mj-lt"/>
              </a:rPr>
              <a:t> </a:t>
            </a:r>
            <a:r>
              <a:rPr lang="en-US" altLang="en-US" sz="2800" dirty="0">
                <a:latin typeface="+mj-lt"/>
              </a:rPr>
              <a:t>in </a:t>
            </a:r>
            <a:r>
              <a:rPr lang="en-US" altLang="en-US" sz="2800" dirty="0" err="1">
                <a:latin typeface="+mj-lt"/>
              </a:rPr>
              <a:t>T</a:t>
            </a:r>
            <a:r>
              <a:rPr lang="en-US" altLang="en-US" sz="2800" i="1" baseline="-25000" dirty="0" err="1">
                <a:latin typeface="+mj-lt"/>
              </a:rPr>
              <a:t>i</a:t>
            </a:r>
            <a:endParaRPr lang="en-US" altLang="en-US" sz="2800" i="1" baseline="-25000" dirty="0">
              <a:latin typeface="+mj-lt"/>
            </a:endParaRPr>
          </a:p>
          <a:p>
            <a:pPr algn="l" eaLnBrk="1" hangingPunct="1"/>
            <a:r>
              <a:rPr lang="en-US" altLang="en-US" sz="2800" i="1" baseline="-25000" dirty="0">
                <a:latin typeface="+mj-lt"/>
              </a:rPr>
              <a:t>                    </a:t>
            </a:r>
            <a:r>
              <a:rPr lang="en-US" altLang="en-US" sz="2800" dirty="0">
                <a:latin typeface="+mj-lt"/>
              </a:rPr>
              <a:t>Let P(</a:t>
            </a:r>
            <a:r>
              <a:rPr lang="en-US" altLang="en-US" sz="2800" i="1" dirty="0" err="1">
                <a:latin typeface="+mj-lt"/>
              </a:rPr>
              <a:t>w</a:t>
            </a:r>
            <a:r>
              <a:rPr lang="en-US" altLang="en-US" sz="2800" i="1" baseline="-25000" dirty="0" err="1">
                <a:latin typeface="+mj-lt"/>
              </a:rPr>
              <a:t>i</a:t>
            </a:r>
            <a:r>
              <a:rPr lang="en-US" altLang="en-US" sz="2800" i="1" dirty="0">
                <a:latin typeface="+mj-lt"/>
              </a:rPr>
              <a:t> </a:t>
            </a:r>
            <a:r>
              <a:rPr lang="en-US" altLang="en-US" sz="2800" dirty="0">
                <a:latin typeface="+mj-lt"/>
              </a:rPr>
              <a:t>| </a:t>
            </a:r>
            <a:r>
              <a:rPr lang="en-US" altLang="en-US" sz="2800" i="1" dirty="0">
                <a:latin typeface="+mj-lt"/>
              </a:rPr>
              <a:t>c</a:t>
            </a:r>
            <a:r>
              <a:rPr lang="en-US" altLang="en-US" sz="2800" i="1" baseline="-25000" dirty="0">
                <a:latin typeface="+mj-lt"/>
              </a:rPr>
              <a:t>i</a:t>
            </a:r>
            <a:r>
              <a:rPr lang="en-US" altLang="en-US" sz="2800" dirty="0">
                <a:latin typeface="+mj-lt"/>
              </a:rPr>
              <a:t>) = (</a:t>
            </a:r>
            <a:r>
              <a:rPr lang="en-US" altLang="en-US" sz="2800" i="1" dirty="0" err="1">
                <a:latin typeface="+mj-lt"/>
              </a:rPr>
              <a:t>n</a:t>
            </a:r>
            <a:r>
              <a:rPr lang="en-US" altLang="en-US" sz="2800" i="1" baseline="-25000" dirty="0" err="1">
                <a:latin typeface="+mj-lt"/>
              </a:rPr>
              <a:t>ij</a:t>
            </a:r>
            <a:r>
              <a:rPr lang="en-US" altLang="en-US" sz="2800" i="1" baseline="-25000" dirty="0">
                <a:latin typeface="+mj-lt"/>
              </a:rPr>
              <a:t> </a:t>
            </a:r>
            <a:r>
              <a:rPr lang="en-US" altLang="en-US" sz="2800" dirty="0">
                <a:latin typeface="+mj-lt"/>
              </a:rPr>
              <a:t>+ 1) / (</a:t>
            </a:r>
            <a:r>
              <a:rPr lang="en-US" altLang="en-US" sz="2800" i="1" dirty="0" err="1">
                <a:latin typeface="+mj-lt"/>
              </a:rPr>
              <a:t>n</a:t>
            </a:r>
            <a:r>
              <a:rPr lang="en-US" altLang="en-US" sz="2800" i="1" baseline="-25000" dirty="0" err="1">
                <a:latin typeface="+mj-lt"/>
              </a:rPr>
              <a:t>i</a:t>
            </a:r>
            <a:r>
              <a:rPr lang="en-US" altLang="en-US" sz="2800" i="1" baseline="-25000" dirty="0">
                <a:latin typeface="+mj-lt"/>
              </a:rPr>
              <a:t> </a:t>
            </a:r>
            <a:r>
              <a:rPr lang="en-US" altLang="en-US" sz="2800" dirty="0">
                <a:latin typeface="+mj-lt"/>
              </a:rPr>
              <a:t>+ |</a:t>
            </a:r>
            <a:r>
              <a:rPr lang="en-US" altLang="en-US" sz="2800" i="1" dirty="0">
                <a:latin typeface="+mj-lt"/>
              </a:rPr>
              <a:t>V</a:t>
            </a:r>
            <a:r>
              <a:rPr lang="en-US" altLang="en-US" sz="2800" dirty="0">
                <a:latin typeface="+mj-lt"/>
              </a:rPr>
              <a:t>|)  </a:t>
            </a:r>
            <a:endParaRPr lang="en-US" altLang="en-US" sz="2800" i="1" baseline="-25000" dirty="0">
              <a:latin typeface="+mj-lt"/>
            </a:endParaRPr>
          </a:p>
          <a:p>
            <a:pPr algn="l" eaLnBrk="1" hangingPunct="1"/>
            <a:endParaRPr lang="en-US" altLang="en-US" sz="2800" i="1" dirty="0">
              <a:latin typeface="+mj-lt"/>
            </a:endParaRP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ctangle 2"/>
          <p:cNvSpPr>
            <a:spLocks noGrp="1" noChangeArrowheads="1"/>
          </p:cNvSpPr>
          <p:nvPr>
            <p:ph type="title"/>
          </p:nvPr>
        </p:nvSpPr>
        <p:spPr>
          <a:xfrm>
            <a:off x="2209800" y="108744"/>
            <a:ext cx="7772400" cy="1286302"/>
          </a:xfrm>
        </p:spPr>
        <p:txBody>
          <a:bodyPr>
            <a:normAutofit/>
          </a:bodyPr>
          <a:lstStyle/>
          <a:p>
            <a:pPr algn="ctr"/>
            <a:r>
              <a:rPr lang="en-US" altLang="en-US" dirty="0"/>
              <a:t>Text Naïve Bayes Algorithm</a:t>
            </a:r>
            <a:br>
              <a:rPr lang="en-US" altLang="en-US" dirty="0"/>
            </a:br>
            <a:r>
              <a:rPr lang="en-US" altLang="en-US" dirty="0"/>
              <a:t>(Test/Classification)</a:t>
            </a:r>
          </a:p>
        </p:txBody>
      </p:sp>
      <p:sp>
        <p:nvSpPr>
          <p:cNvPr id="9222" name="Text Box 3"/>
          <p:cNvSpPr txBox="1">
            <a:spLocks noChangeArrowheads="1"/>
          </p:cNvSpPr>
          <p:nvPr/>
        </p:nvSpPr>
        <p:spPr bwMode="auto">
          <a:xfrm>
            <a:off x="1957755" y="1450294"/>
            <a:ext cx="8024445" cy="29568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square" lIns="90000" tIns="46800" rIns="90000" bIns="46800">
            <a:spAutoFit/>
          </a:bodyP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pPr algn="l" eaLnBrk="1" hangingPunct="1"/>
            <a:r>
              <a:rPr lang="en-US" altLang="en-US" sz="2400" dirty="0">
                <a:latin typeface="+mj-lt"/>
              </a:rPr>
              <a:t>Given a test document </a:t>
            </a:r>
            <a:r>
              <a:rPr lang="en-US" altLang="en-US" sz="2400" i="1" dirty="0">
                <a:latin typeface="+mj-lt"/>
              </a:rPr>
              <a:t>X</a:t>
            </a:r>
          </a:p>
          <a:p>
            <a:pPr algn="l" eaLnBrk="1" hangingPunct="1"/>
            <a:r>
              <a:rPr lang="en-US" altLang="en-US" sz="2400" dirty="0">
                <a:latin typeface="+mj-lt"/>
              </a:rPr>
              <a:t>Let </a:t>
            </a:r>
            <a:r>
              <a:rPr lang="en-US" altLang="en-US" sz="2400" i="1" dirty="0">
                <a:latin typeface="+mj-lt"/>
              </a:rPr>
              <a:t>n</a:t>
            </a:r>
            <a:r>
              <a:rPr lang="en-US" altLang="en-US" sz="2400" dirty="0">
                <a:latin typeface="+mj-lt"/>
              </a:rPr>
              <a:t> be the number of word occurrences in </a:t>
            </a:r>
            <a:r>
              <a:rPr lang="en-US" altLang="en-US" sz="2400" i="1" dirty="0">
                <a:latin typeface="+mj-lt"/>
              </a:rPr>
              <a:t>X</a:t>
            </a:r>
          </a:p>
          <a:p>
            <a:r>
              <a:rPr lang="en-US" altLang="en-US" sz="2400" dirty="0">
                <a:latin typeface="+mj-lt"/>
              </a:rPr>
              <a:t>Return the category </a:t>
            </a:r>
            <a:r>
              <a:rPr lang="en-US" altLang="en-US" sz="2400" i="1" dirty="0" err="1">
                <a:latin typeface="+mj-lt"/>
              </a:rPr>
              <a:t>c</a:t>
            </a:r>
            <a:r>
              <a:rPr lang="en-US" altLang="en-US" sz="2400" i="1" baseline="-25000" dirty="0" err="1">
                <a:latin typeface="+mj-lt"/>
              </a:rPr>
              <a:t>j</a:t>
            </a:r>
            <a:r>
              <a:rPr lang="en-US" altLang="en-US" sz="2400" i="1" baseline="-25000" dirty="0"/>
              <a:t> </a:t>
            </a:r>
            <a:r>
              <a:rPr lang="en-US" altLang="en-US" sz="2400" dirty="0">
                <a:latin typeface="+mj-lt"/>
              </a:rPr>
              <a:t>with:</a:t>
            </a:r>
          </a:p>
          <a:p>
            <a:pPr algn="l" eaLnBrk="1" hangingPunct="1"/>
            <a:endParaRPr lang="en-US" altLang="en-US" sz="2400" dirty="0">
              <a:latin typeface="+mj-lt"/>
            </a:endParaRPr>
          </a:p>
          <a:p>
            <a:pPr algn="l" eaLnBrk="1" hangingPunct="1"/>
            <a:endParaRPr lang="en-US" altLang="en-US" sz="2400" dirty="0">
              <a:latin typeface="+mj-lt"/>
            </a:endParaRPr>
          </a:p>
          <a:p>
            <a:pPr algn="l" eaLnBrk="1" hangingPunct="1"/>
            <a:endParaRPr lang="en-US" altLang="en-US" sz="2400" dirty="0">
              <a:latin typeface="+mj-lt"/>
            </a:endParaRPr>
          </a:p>
          <a:p>
            <a:pPr algn="l" eaLnBrk="1" hangingPunct="1"/>
            <a:endParaRPr lang="en-US" altLang="en-US" sz="1800" dirty="0">
              <a:latin typeface="+mj-lt"/>
            </a:endParaRPr>
          </a:p>
          <a:p>
            <a:pPr algn="l" eaLnBrk="1" hangingPunct="1"/>
            <a:r>
              <a:rPr lang="en-US" altLang="en-US" sz="2400" dirty="0">
                <a:latin typeface="+mj-lt"/>
              </a:rPr>
              <a:t>     where </a:t>
            </a:r>
            <a:r>
              <a:rPr lang="en-US" altLang="en-US" sz="2400" i="1" dirty="0">
                <a:latin typeface="+mj-lt"/>
              </a:rPr>
              <a:t>a</a:t>
            </a:r>
            <a:r>
              <a:rPr lang="en-US" altLang="en-US" sz="2400" i="1" baseline="-25000" dirty="0">
                <a:latin typeface="+mj-lt"/>
              </a:rPr>
              <a:t>i</a:t>
            </a:r>
            <a:r>
              <a:rPr lang="en-US" altLang="en-US" sz="2400" dirty="0">
                <a:latin typeface="+mj-lt"/>
              </a:rPr>
              <a:t> is the word occurring the </a:t>
            </a:r>
            <a:r>
              <a:rPr lang="en-US" altLang="en-US" sz="2400" i="1" dirty="0" err="1">
                <a:latin typeface="+mj-lt"/>
              </a:rPr>
              <a:t>i</a:t>
            </a:r>
            <a:r>
              <a:rPr lang="en-US" altLang="en-US" sz="2400" dirty="0" err="1">
                <a:latin typeface="+mj-lt"/>
              </a:rPr>
              <a:t>th</a:t>
            </a:r>
            <a:r>
              <a:rPr lang="en-US" altLang="en-US" sz="2400" dirty="0">
                <a:latin typeface="+mj-lt"/>
              </a:rPr>
              <a:t> position in </a:t>
            </a:r>
            <a:r>
              <a:rPr lang="en-US" altLang="en-US" sz="2400" i="1" dirty="0">
                <a:latin typeface="+mj-lt"/>
              </a:rPr>
              <a:t>X</a:t>
            </a:r>
          </a:p>
        </p:txBody>
      </p:sp>
      <mc:AlternateContent xmlns:mc="http://schemas.openxmlformats.org/markup-compatibility/2006" xmlns:a14="http://schemas.microsoft.com/office/drawing/2010/main">
        <mc:Choice Requires="a14">
          <p:sp>
            <p:nvSpPr>
              <p:cNvPr id="9218" name="Object 4"/>
              <p:cNvSpPr txBox="1"/>
              <p:nvPr/>
            </p:nvSpPr>
            <p:spPr bwMode="auto">
              <a:xfrm>
                <a:off x="4311431" y="2751240"/>
                <a:ext cx="2751521" cy="1001274"/>
              </a:xfrm>
              <a:prstGeom prst="rect">
                <a:avLst/>
              </a:prstGeom>
              <a:solidFill>
                <a:schemeClr val="tx1"/>
              </a:solidFill>
              <a:ln w="9525">
                <a:solidFill>
                  <a:srgbClr val="CC0000"/>
                </a:solidFill>
                <a:miter lim="800000"/>
                <a:headEnd/>
                <a:tailEnd/>
              </a:ln>
              <a:effectLst/>
            </p:spPr>
            <p:txBody>
              <a:bodyPr>
                <a:normAutofit/>
              </a:bodyPr>
              <a:lstStyle/>
              <a:p>
                <a:pPr/>
                <a14:m>
                  <m:oMathPara xmlns:m="http://schemas.openxmlformats.org/officeDocument/2006/math">
                    <m:oMathParaPr>
                      <m:jc m:val="center"/>
                    </m:oMathParaPr>
                    <m:oMath xmlns:m="http://schemas.openxmlformats.org/officeDocument/2006/math">
                      <m:limLow>
                        <m:limLowPr>
                          <m:ctrlPr>
                            <a:rPr lang="en-US" sz="1900" i="1" smtClean="0">
                              <a:solidFill>
                                <a:srgbClr val="000000"/>
                              </a:solidFill>
                              <a:latin typeface="Cambria Math" panose="02040503050406030204" pitchFamily="18" charset="0"/>
                            </a:rPr>
                          </m:ctrlPr>
                        </m:limLowPr>
                        <m:e>
                          <m:r>
                            <m:rPr>
                              <m:nor/>
                            </m:rPr>
                            <a:rPr lang="en-US" sz="1900" i="0">
                              <a:solidFill>
                                <a:srgbClr val="000000"/>
                              </a:solidFill>
                              <a:latin typeface="Cambria Math" panose="02040503050406030204" pitchFamily="18" charset="0"/>
                            </a:rPr>
                            <m:t>max</m:t>
                          </m:r>
                        </m:e>
                        <m:lim>
                          <m:sSub>
                            <m:sSubPr>
                              <m:ctrlPr>
                                <a:rPr lang="en-US" sz="1900" i="1">
                                  <a:solidFill>
                                    <a:srgbClr val="000000"/>
                                  </a:solidFill>
                                  <a:latin typeface="Cambria Math" panose="02040503050406030204" pitchFamily="18" charset="0"/>
                                </a:rPr>
                              </m:ctrlPr>
                            </m:sSubPr>
                            <m:e>
                              <m:r>
                                <a:rPr lang="en-US" sz="1900" i="1">
                                  <a:solidFill>
                                    <a:srgbClr val="000000"/>
                                  </a:solidFill>
                                  <a:latin typeface="Cambria Math" panose="02040503050406030204" pitchFamily="18" charset="0"/>
                                </a:rPr>
                                <m:t>𝑐</m:t>
                              </m:r>
                            </m:e>
                            <m:sub>
                              <m:r>
                                <a:rPr lang="en-US" sz="1900" b="0" i="1" smtClean="0">
                                  <a:solidFill>
                                    <a:srgbClr val="000000"/>
                                  </a:solidFill>
                                  <a:latin typeface="Cambria Math" panose="02040503050406030204" pitchFamily="18" charset="0"/>
                                </a:rPr>
                                <m:t>𝑗</m:t>
                              </m:r>
                            </m:sub>
                          </m:sSub>
                          <m:r>
                            <a:rPr lang="en-US" sz="1900" i="1">
                              <a:solidFill>
                                <a:srgbClr val="000000"/>
                              </a:solidFill>
                              <a:latin typeface="Cambria Math" panose="02040503050406030204" pitchFamily="18" charset="0"/>
                            </a:rPr>
                            <m:t>∈</m:t>
                          </m:r>
                          <m:r>
                            <a:rPr lang="en-US" sz="1900" i="1">
                              <a:solidFill>
                                <a:srgbClr val="000000"/>
                              </a:solidFill>
                              <a:latin typeface="Cambria Math" panose="02040503050406030204" pitchFamily="18" charset="0"/>
                            </a:rPr>
                            <m:t>𝐶</m:t>
                          </m:r>
                        </m:lim>
                      </m:limLow>
                      <m:r>
                        <a:rPr lang="en-US" sz="1900" b="0" i="1" smtClean="0">
                          <a:solidFill>
                            <a:srgbClr val="000000"/>
                          </a:solidFill>
                          <a:latin typeface="Cambria Math" panose="02040503050406030204" pitchFamily="18" charset="0"/>
                        </a:rPr>
                        <m:t>  </m:t>
                      </m:r>
                      <m:r>
                        <a:rPr lang="en-US" sz="1900" i="1">
                          <a:solidFill>
                            <a:srgbClr val="000000"/>
                          </a:solidFill>
                          <a:latin typeface="Cambria Math" panose="02040503050406030204" pitchFamily="18" charset="0"/>
                        </a:rPr>
                        <m:t>𝑃</m:t>
                      </m:r>
                      <m:r>
                        <a:rPr lang="en-US" sz="1900" i="1">
                          <a:solidFill>
                            <a:srgbClr val="000000"/>
                          </a:solidFill>
                          <a:latin typeface="Cambria Math" panose="02040503050406030204" pitchFamily="18" charset="0"/>
                        </a:rPr>
                        <m:t>(</m:t>
                      </m:r>
                      <m:sSub>
                        <m:sSubPr>
                          <m:ctrlPr>
                            <a:rPr lang="en-US" sz="1900" i="1">
                              <a:solidFill>
                                <a:srgbClr val="000000"/>
                              </a:solidFill>
                              <a:latin typeface="Cambria Math" panose="02040503050406030204" pitchFamily="18" charset="0"/>
                            </a:rPr>
                          </m:ctrlPr>
                        </m:sSubPr>
                        <m:e>
                          <m:r>
                            <a:rPr lang="en-US" sz="1900" i="1">
                              <a:solidFill>
                                <a:srgbClr val="000000"/>
                              </a:solidFill>
                              <a:latin typeface="Cambria Math" panose="02040503050406030204" pitchFamily="18" charset="0"/>
                            </a:rPr>
                            <m:t>𝑐</m:t>
                          </m:r>
                        </m:e>
                        <m:sub>
                          <m:r>
                            <a:rPr lang="en-US" sz="1900" b="0" i="1" smtClean="0">
                              <a:solidFill>
                                <a:srgbClr val="000000"/>
                              </a:solidFill>
                              <a:latin typeface="Cambria Math" panose="02040503050406030204" pitchFamily="18" charset="0"/>
                            </a:rPr>
                            <m:t>𝑗</m:t>
                          </m:r>
                        </m:sub>
                      </m:sSub>
                      <m:r>
                        <a:rPr lang="en-US" sz="1900" i="1">
                          <a:solidFill>
                            <a:srgbClr val="000000"/>
                          </a:solidFill>
                          <a:latin typeface="Cambria Math" panose="02040503050406030204" pitchFamily="18" charset="0"/>
                        </a:rPr>
                        <m:t>)</m:t>
                      </m:r>
                      <m:nary>
                        <m:naryPr>
                          <m:chr m:val="∏"/>
                          <m:ctrlPr>
                            <a:rPr lang="en-US" sz="1900" i="1">
                              <a:solidFill>
                                <a:srgbClr val="000000"/>
                              </a:solidFill>
                              <a:latin typeface="Cambria Math" panose="02040503050406030204" pitchFamily="18" charset="0"/>
                            </a:rPr>
                          </m:ctrlPr>
                        </m:naryPr>
                        <m:sub>
                          <m:r>
                            <a:rPr lang="en-US" sz="1900" i="1">
                              <a:solidFill>
                                <a:srgbClr val="000000"/>
                              </a:solidFill>
                              <a:latin typeface="Cambria Math" panose="02040503050406030204" pitchFamily="18" charset="0"/>
                            </a:rPr>
                            <m:t>𝑖</m:t>
                          </m:r>
                          <m:r>
                            <a:rPr lang="en-US" sz="1900" i="1">
                              <a:solidFill>
                                <a:srgbClr val="000000"/>
                              </a:solidFill>
                              <a:latin typeface="Cambria Math" panose="02040503050406030204" pitchFamily="18" charset="0"/>
                            </a:rPr>
                            <m:t>=1</m:t>
                          </m:r>
                        </m:sub>
                        <m:sup>
                          <m:r>
                            <a:rPr lang="en-US" sz="1900" i="1">
                              <a:solidFill>
                                <a:srgbClr val="000000"/>
                              </a:solidFill>
                              <a:latin typeface="Cambria Math" panose="02040503050406030204" pitchFamily="18" charset="0"/>
                            </a:rPr>
                            <m:t>𝑛</m:t>
                          </m:r>
                        </m:sup>
                        <m:e>
                          <m:r>
                            <a:rPr lang="en-US" sz="1900" i="1">
                              <a:solidFill>
                                <a:srgbClr val="000000"/>
                              </a:solidFill>
                              <a:latin typeface="Cambria Math" panose="02040503050406030204" pitchFamily="18" charset="0"/>
                            </a:rPr>
                            <m:t>𝑃</m:t>
                          </m:r>
                          <m:r>
                            <a:rPr lang="en-US" sz="1900" i="1">
                              <a:solidFill>
                                <a:srgbClr val="000000"/>
                              </a:solidFill>
                              <a:latin typeface="Cambria Math" panose="02040503050406030204" pitchFamily="18" charset="0"/>
                            </a:rPr>
                            <m:t>(</m:t>
                          </m:r>
                          <m:sSub>
                            <m:sSubPr>
                              <m:ctrlPr>
                                <a:rPr lang="en-US" sz="1900" i="1">
                                  <a:solidFill>
                                    <a:srgbClr val="000000"/>
                                  </a:solidFill>
                                  <a:latin typeface="Cambria Math" panose="02040503050406030204" pitchFamily="18" charset="0"/>
                                </a:rPr>
                              </m:ctrlPr>
                            </m:sSubPr>
                            <m:e>
                              <m:r>
                                <a:rPr lang="en-US" sz="1900" i="1">
                                  <a:solidFill>
                                    <a:srgbClr val="000000"/>
                                  </a:solidFill>
                                  <a:latin typeface="Cambria Math" panose="02040503050406030204" pitchFamily="18" charset="0"/>
                                </a:rPr>
                                <m:t>𝑎</m:t>
                              </m:r>
                            </m:e>
                            <m:sub>
                              <m:r>
                                <a:rPr lang="en-US" sz="1900" i="1">
                                  <a:solidFill>
                                    <a:srgbClr val="000000"/>
                                  </a:solidFill>
                                  <a:latin typeface="Cambria Math" panose="02040503050406030204" pitchFamily="18" charset="0"/>
                                </a:rPr>
                                <m:t>𝑖</m:t>
                              </m:r>
                            </m:sub>
                          </m:sSub>
                          <m:r>
                            <a:rPr lang="en-US" sz="1900" i="1">
                              <a:solidFill>
                                <a:srgbClr val="000000"/>
                              </a:solidFill>
                              <a:latin typeface="Cambria Math" panose="02040503050406030204" pitchFamily="18" charset="0"/>
                            </a:rPr>
                            <m:t>|</m:t>
                          </m:r>
                          <m:sSub>
                            <m:sSubPr>
                              <m:ctrlPr>
                                <a:rPr lang="en-US" sz="1900" i="1">
                                  <a:solidFill>
                                    <a:srgbClr val="000000"/>
                                  </a:solidFill>
                                  <a:latin typeface="Cambria Math" panose="02040503050406030204" pitchFamily="18" charset="0"/>
                                </a:rPr>
                              </m:ctrlPr>
                            </m:sSubPr>
                            <m:e>
                              <m:r>
                                <a:rPr lang="en-US" sz="1900" i="1">
                                  <a:solidFill>
                                    <a:srgbClr val="000000"/>
                                  </a:solidFill>
                                  <a:latin typeface="Cambria Math" panose="02040503050406030204" pitchFamily="18" charset="0"/>
                                </a:rPr>
                                <m:t>𝑐</m:t>
                              </m:r>
                            </m:e>
                            <m:sub>
                              <m:r>
                                <a:rPr lang="en-US" sz="1900" b="0" i="1" smtClean="0">
                                  <a:solidFill>
                                    <a:srgbClr val="000000"/>
                                  </a:solidFill>
                                  <a:latin typeface="Cambria Math" panose="02040503050406030204" pitchFamily="18" charset="0"/>
                                </a:rPr>
                                <m:t>𝑗</m:t>
                              </m:r>
                            </m:sub>
                          </m:sSub>
                        </m:e>
                      </m:nary>
                      <m:r>
                        <a:rPr lang="en-US" sz="1900" i="1">
                          <a:solidFill>
                            <a:srgbClr val="000000"/>
                          </a:solidFill>
                          <a:latin typeface="Cambria Math" panose="02040503050406030204" pitchFamily="18" charset="0"/>
                        </a:rPr>
                        <m:t>)</m:t>
                      </m:r>
                    </m:oMath>
                  </m:oMathPara>
                </a14:m>
                <a:endParaRPr lang="en-US" dirty="0"/>
              </a:p>
            </p:txBody>
          </p:sp>
        </mc:Choice>
        <mc:Fallback xmlns="">
          <p:sp>
            <p:nvSpPr>
              <p:cNvPr id="9218" name="Object 4"/>
              <p:cNvSpPr txBox="1">
                <a:spLocks noRot="1" noChangeAspect="1" noMove="1" noResize="1" noEditPoints="1" noAdjustHandles="1" noChangeArrowheads="1" noChangeShapeType="1" noTextEdit="1"/>
              </p:cNvSpPr>
              <p:nvPr/>
            </p:nvSpPr>
            <p:spPr bwMode="auto">
              <a:xfrm>
                <a:off x="4311431" y="2751240"/>
                <a:ext cx="2751521" cy="1001274"/>
              </a:xfrm>
              <a:prstGeom prst="rect">
                <a:avLst/>
              </a:prstGeom>
              <a:blipFill>
                <a:blip r:embed="rId3"/>
                <a:stretch>
                  <a:fillRect/>
                </a:stretch>
              </a:blipFill>
              <a:ln w="9525">
                <a:solidFill>
                  <a:srgbClr val="CC0000"/>
                </a:solidFill>
                <a:miter lim="800000"/>
                <a:headEnd/>
                <a:tailEnd/>
              </a:ln>
              <a:effectLst/>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 name="Object 4">
                <a:extLst>
                  <a:ext uri="{FF2B5EF4-FFF2-40B4-BE49-F238E27FC236}">
                    <a16:creationId xmlns:a16="http://schemas.microsoft.com/office/drawing/2014/main" id="{B8CBF077-F614-4AAA-892C-5D1B8EFDD9AB}"/>
                  </a:ext>
                </a:extLst>
              </p:cNvPr>
              <p:cNvSpPr txBox="1"/>
              <p:nvPr/>
            </p:nvSpPr>
            <p:spPr bwMode="auto">
              <a:xfrm>
                <a:off x="1957755" y="5570374"/>
                <a:ext cx="7911459" cy="1086733"/>
              </a:xfrm>
              <a:prstGeom prst="rect">
                <a:avLst/>
              </a:prstGeom>
              <a:solidFill>
                <a:schemeClr val="tx1"/>
              </a:solidFill>
              <a:ln w="9525">
                <a:solidFill>
                  <a:srgbClr val="CC0000"/>
                </a:solidFill>
                <a:miter lim="800000"/>
                <a:headEnd/>
                <a:tailEnd/>
              </a:ln>
              <a:effectLst/>
            </p:spPr>
            <p:txBody>
              <a:bodyPr>
                <a:normAutofit fontScale="92500"/>
              </a:bodyPr>
              <a:lstStyle/>
              <a:p>
                <a:pPr algn="ctr">
                  <a:spcBef>
                    <a:spcPts val="1800"/>
                  </a:spcBef>
                </a:pPr>
                <a:br>
                  <a:rPr lang="en-US" sz="1900" i="1" dirty="0">
                    <a:solidFill>
                      <a:srgbClr val="000000"/>
                    </a:solidFill>
                    <a:latin typeface="Cambria Math" panose="02040503050406030204" pitchFamily="18" charset="0"/>
                  </a:rPr>
                </a:br>
                <a14:m>
                  <m:oMath xmlns:m="http://schemas.openxmlformats.org/officeDocument/2006/math">
                    <m:limLow>
                      <m:limLowPr>
                        <m:ctrlPr>
                          <a:rPr lang="en-US" sz="1900" i="1" smtClean="0">
                            <a:solidFill>
                              <a:srgbClr val="000000"/>
                            </a:solidFill>
                            <a:latin typeface="Cambria Math" panose="02040503050406030204" pitchFamily="18" charset="0"/>
                          </a:rPr>
                        </m:ctrlPr>
                      </m:limLowPr>
                      <m:e>
                        <m:limLow>
                          <m:limLowPr>
                            <m:ctrlPr>
                              <a:rPr lang="en-US" sz="1900" i="1">
                                <a:solidFill>
                                  <a:srgbClr val="000000"/>
                                </a:solidFill>
                                <a:latin typeface="Cambria Math" panose="02040503050406030204" pitchFamily="18" charset="0"/>
                              </a:rPr>
                            </m:ctrlPr>
                          </m:limLowPr>
                          <m:e>
                            <m:r>
                              <m:rPr>
                                <m:nor/>
                              </m:rPr>
                              <a:rPr lang="en-US" sz="1900">
                                <a:solidFill>
                                  <a:srgbClr val="000000"/>
                                </a:solidFill>
                                <a:latin typeface="Cambria Math" panose="02040503050406030204" pitchFamily="18" charset="0"/>
                              </a:rPr>
                              <m:t>max</m:t>
                            </m:r>
                          </m:e>
                          <m:lim>
                            <m:sSub>
                              <m:sSubPr>
                                <m:ctrlPr>
                                  <a:rPr lang="en-US" sz="1900" i="1">
                                    <a:solidFill>
                                      <a:srgbClr val="000000"/>
                                    </a:solidFill>
                                    <a:latin typeface="Cambria Math" panose="02040503050406030204" pitchFamily="18" charset="0"/>
                                  </a:rPr>
                                </m:ctrlPr>
                              </m:sSubPr>
                              <m:e>
                                <m:r>
                                  <a:rPr lang="en-US" sz="1900" i="1">
                                    <a:solidFill>
                                      <a:srgbClr val="000000"/>
                                    </a:solidFill>
                                    <a:latin typeface="Cambria Math" panose="02040503050406030204" pitchFamily="18" charset="0"/>
                                  </a:rPr>
                                  <m:t>𝑐</m:t>
                                </m:r>
                              </m:e>
                              <m:sub>
                                <m:r>
                                  <a:rPr lang="en-US" sz="1900" b="0" i="1" smtClean="0">
                                    <a:solidFill>
                                      <a:srgbClr val="000000"/>
                                    </a:solidFill>
                                    <a:latin typeface="Cambria Math" panose="02040503050406030204" pitchFamily="18" charset="0"/>
                                  </a:rPr>
                                  <m:t>𝑗</m:t>
                                </m:r>
                              </m:sub>
                            </m:sSub>
                            <m:r>
                              <a:rPr lang="en-US" sz="1900" i="1">
                                <a:solidFill>
                                  <a:srgbClr val="000000"/>
                                </a:solidFill>
                                <a:latin typeface="Cambria Math" panose="02040503050406030204" pitchFamily="18" charset="0"/>
                              </a:rPr>
                              <m:t>∈</m:t>
                            </m:r>
                            <m:r>
                              <a:rPr lang="en-US" sz="1900" i="1">
                                <a:solidFill>
                                  <a:srgbClr val="000000"/>
                                </a:solidFill>
                                <a:latin typeface="Cambria Math" panose="02040503050406030204" pitchFamily="18" charset="0"/>
                              </a:rPr>
                              <m:t>𝐶</m:t>
                            </m:r>
                          </m:lim>
                        </m:limLow>
                        <m:r>
                          <a:rPr lang="en-US" sz="1900" i="1">
                            <a:solidFill>
                              <a:srgbClr val="000000"/>
                            </a:solidFill>
                            <a:latin typeface="Cambria Math" panose="02040503050406030204" pitchFamily="18" charset="0"/>
                          </a:rPr>
                          <m:t> </m:t>
                        </m:r>
                        <m:func>
                          <m:funcPr>
                            <m:ctrlPr>
                              <a:rPr lang="en-US" sz="1900" b="0" i="1" smtClean="0">
                                <a:solidFill>
                                  <a:srgbClr val="000000"/>
                                </a:solidFill>
                                <a:latin typeface="Cambria Math" panose="02040503050406030204" pitchFamily="18" charset="0"/>
                              </a:rPr>
                            </m:ctrlPr>
                          </m:funcPr>
                          <m:fName>
                            <m:r>
                              <m:rPr>
                                <m:sty m:val="p"/>
                              </m:rPr>
                              <a:rPr lang="en-US" sz="1900" b="0" i="0" smtClean="0">
                                <a:solidFill>
                                  <a:srgbClr val="000000"/>
                                </a:solidFill>
                                <a:latin typeface="Cambria Math" panose="02040503050406030204" pitchFamily="18" charset="0"/>
                              </a:rPr>
                              <m:t>log</m:t>
                            </m:r>
                          </m:fName>
                          <m:e>
                            <m:d>
                              <m:dPr>
                                <m:begChr m:val="["/>
                                <m:ctrlPr>
                                  <a:rPr lang="en-US" sz="1900" b="0" i="1" smtClean="0">
                                    <a:solidFill>
                                      <a:srgbClr val="000000"/>
                                    </a:solidFill>
                                    <a:latin typeface="Cambria Math" panose="02040503050406030204" pitchFamily="18" charset="0"/>
                                  </a:rPr>
                                </m:ctrlPr>
                              </m:dPr>
                              <m:e>
                                <m:r>
                                  <a:rPr lang="en-US" sz="1900" b="0" i="1" smtClean="0">
                                    <a:solidFill>
                                      <a:srgbClr val="000000"/>
                                    </a:solidFill>
                                    <a:latin typeface="Cambria Math" panose="02040503050406030204" pitchFamily="18" charset="0"/>
                                  </a:rPr>
                                  <m:t> </m:t>
                                </m:r>
                                <m:r>
                                  <a:rPr lang="en-US" sz="1900" i="1">
                                    <a:solidFill>
                                      <a:srgbClr val="000000"/>
                                    </a:solidFill>
                                    <a:latin typeface="Cambria Math" panose="02040503050406030204" pitchFamily="18" charset="0"/>
                                  </a:rPr>
                                  <m:t>𝑃</m:t>
                                </m:r>
                                <m:d>
                                  <m:dPr>
                                    <m:ctrlPr>
                                      <a:rPr lang="en-US" sz="1900" i="1">
                                        <a:solidFill>
                                          <a:srgbClr val="000000"/>
                                        </a:solidFill>
                                        <a:latin typeface="Cambria Math" panose="02040503050406030204" pitchFamily="18" charset="0"/>
                                      </a:rPr>
                                    </m:ctrlPr>
                                  </m:dPr>
                                  <m:e>
                                    <m:sSub>
                                      <m:sSubPr>
                                        <m:ctrlPr>
                                          <a:rPr lang="en-US" sz="1900" i="1">
                                            <a:solidFill>
                                              <a:srgbClr val="000000"/>
                                            </a:solidFill>
                                            <a:latin typeface="Cambria Math" panose="02040503050406030204" pitchFamily="18" charset="0"/>
                                          </a:rPr>
                                        </m:ctrlPr>
                                      </m:sSubPr>
                                      <m:e>
                                        <m:r>
                                          <a:rPr lang="en-US" sz="1900" i="1">
                                            <a:solidFill>
                                              <a:srgbClr val="000000"/>
                                            </a:solidFill>
                                            <a:latin typeface="Cambria Math" panose="02040503050406030204" pitchFamily="18" charset="0"/>
                                          </a:rPr>
                                          <m:t>𝑐</m:t>
                                        </m:r>
                                      </m:e>
                                      <m:sub>
                                        <m:r>
                                          <a:rPr lang="en-US" sz="1900" b="0" i="1" smtClean="0">
                                            <a:solidFill>
                                              <a:srgbClr val="000000"/>
                                            </a:solidFill>
                                            <a:latin typeface="Cambria Math" panose="02040503050406030204" pitchFamily="18" charset="0"/>
                                          </a:rPr>
                                          <m:t>𝑗</m:t>
                                        </m:r>
                                      </m:sub>
                                    </m:sSub>
                                  </m:e>
                                </m:d>
                                <m:nary>
                                  <m:naryPr>
                                    <m:chr m:val="∏"/>
                                    <m:ctrlPr>
                                      <a:rPr lang="en-US" sz="1900" i="1">
                                        <a:solidFill>
                                          <a:srgbClr val="000000"/>
                                        </a:solidFill>
                                        <a:latin typeface="Cambria Math" panose="02040503050406030204" pitchFamily="18" charset="0"/>
                                      </a:rPr>
                                    </m:ctrlPr>
                                  </m:naryPr>
                                  <m:sub>
                                    <m:r>
                                      <a:rPr lang="en-US" sz="1900" i="1">
                                        <a:solidFill>
                                          <a:srgbClr val="000000"/>
                                        </a:solidFill>
                                        <a:latin typeface="Cambria Math" panose="02040503050406030204" pitchFamily="18" charset="0"/>
                                      </a:rPr>
                                      <m:t>𝑖</m:t>
                                    </m:r>
                                    <m:r>
                                      <a:rPr lang="en-US" sz="1900" i="1">
                                        <a:solidFill>
                                          <a:srgbClr val="000000"/>
                                        </a:solidFill>
                                        <a:latin typeface="Cambria Math" panose="02040503050406030204" pitchFamily="18" charset="0"/>
                                      </a:rPr>
                                      <m:t>=1</m:t>
                                    </m:r>
                                  </m:sub>
                                  <m:sup>
                                    <m:r>
                                      <a:rPr lang="en-US" sz="1900" i="1">
                                        <a:solidFill>
                                          <a:srgbClr val="000000"/>
                                        </a:solidFill>
                                        <a:latin typeface="Cambria Math" panose="02040503050406030204" pitchFamily="18" charset="0"/>
                                      </a:rPr>
                                      <m:t>𝑛</m:t>
                                    </m:r>
                                  </m:sup>
                                  <m:e>
                                    <m:r>
                                      <a:rPr lang="en-US" sz="1900" i="1">
                                        <a:solidFill>
                                          <a:srgbClr val="000000"/>
                                        </a:solidFill>
                                        <a:latin typeface="Cambria Math" panose="02040503050406030204" pitchFamily="18" charset="0"/>
                                      </a:rPr>
                                      <m:t>𝑃</m:t>
                                    </m:r>
                                    <m:r>
                                      <a:rPr lang="en-US" sz="1900" i="1">
                                        <a:solidFill>
                                          <a:srgbClr val="000000"/>
                                        </a:solidFill>
                                        <a:latin typeface="Cambria Math" panose="02040503050406030204" pitchFamily="18" charset="0"/>
                                      </a:rPr>
                                      <m:t>(</m:t>
                                    </m:r>
                                    <m:sSub>
                                      <m:sSubPr>
                                        <m:ctrlPr>
                                          <a:rPr lang="en-US" sz="1900" i="1">
                                            <a:solidFill>
                                              <a:srgbClr val="000000"/>
                                            </a:solidFill>
                                            <a:latin typeface="Cambria Math" panose="02040503050406030204" pitchFamily="18" charset="0"/>
                                          </a:rPr>
                                        </m:ctrlPr>
                                      </m:sSubPr>
                                      <m:e>
                                        <m:r>
                                          <a:rPr lang="en-US" sz="1900" i="1">
                                            <a:solidFill>
                                              <a:srgbClr val="000000"/>
                                            </a:solidFill>
                                            <a:latin typeface="Cambria Math" panose="02040503050406030204" pitchFamily="18" charset="0"/>
                                          </a:rPr>
                                          <m:t>𝑎</m:t>
                                        </m:r>
                                      </m:e>
                                      <m:sub>
                                        <m:r>
                                          <a:rPr lang="en-US" sz="1900" i="1">
                                            <a:solidFill>
                                              <a:srgbClr val="000000"/>
                                            </a:solidFill>
                                            <a:latin typeface="Cambria Math" panose="02040503050406030204" pitchFamily="18" charset="0"/>
                                          </a:rPr>
                                          <m:t>𝑖</m:t>
                                        </m:r>
                                      </m:sub>
                                    </m:sSub>
                                    <m:r>
                                      <a:rPr lang="en-US" sz="1900" i="1">
                                        <a:solidFill>
                                          <a:srgbClr val="000000"/>
                                        </a:solidFill>
                                        <a:latin typeface="Cambria Math" panose="02040503050406030204" pitchFamily="18" charset="0"/>
                                      </a:rPr>
                                      <m:t>|</m:t>
                                    </m:r>
                                    <m:sSub>
                                      <m:sSubPr>
                                        <m:ctrlPr>
                                          <a:rPr lang="en-US" sz="1900" i="1">
                                            <a:solidFill>
                                              <a:srgbClr val="000000"/>
                                            </a:solidFill>
                                            <a:latin typeface="Cambria Math" panose="02040503050406030204" pitchFamily="18" charset="0"/>
                                          </a:rPr>
                                        </m:ctrlPr>
                                      </m:sSubPr>
                                      <m:e>
                                        <m:r>
                                          <a:rPr lang="en-US" sz="1900" i="1">
                                            <a:solidFill>
                                              <a:srgbClr val="000000"/>
                                            </a:solidFill>
                                            <a:latin typeface="Cambria Math" panose="02040503050406030204" pitchFamily="18" charset="0"/>
                                          </a:rPr>
                                          <m:t>𝑐</m:t>
                                        </m:r>
                                      </m:e>
                                      <m:sub>
                                        <m:r>
                                          <a:rPr lang="en-US" sz="1900" b="0" i="1" smtClean="0">
                                            <a:solidFill>
                                              <a:srgbClr val="000000"/>
                                            </a:solidFill>
                                            <a:latin typeface="Cambria Math" panose="02040503050406030204" pitchFamily="18" charset="0"/>
                                          </a:rPr>
                                          <m:t>𝑗</m:t>
                                        </m:r>
                                      </m:sub>
                                    </m:sSub>
                                  </m:e>
                                </m:nary>
                              </m:e>
                            </m:d>
                            <m:r>
                              <a:rPr lang="en-US" sz="1900" b="0" i="1" smtClean="0">
                                <a:solidFill>
                                  <a:srgbClr val="000000"/>
                                </a:solidFill>
                                <a:latin typeface="Cambria Math" panose="02040503050406030204" pitchFamily="18" charset="0"/>
                              </a:rPr>
                              <m:t> </m:t>
                            </m:r>
                          </m:e>
                        </m:func>
                        <m:r>
                          <a:rPr lang="en-US" sz="1900" b="0" i="1" smtClean="0">
                            <a:solidFill>
                              <a:srgbClr val="000000"/>
                            </a:solidFill>
                            <a:latin typeface="Cambria Math" panose="02040503050406030204" pitchFamily="18" charset="0"/>
                          </a:rPr>
                          <m:t>]       =   </m:t>
                        </m:r>
                        <m:limLow>
                          <m:limLowPr>
                            <m:ctrlPr>
                              <a:rPr lang="en-US" sz="1900" i="1">
                                <a:solidFill>
                                  <a:srgbClr val="000000"/>
                                </a:solidFill>
                                <a:latin typeface="Cambria Math" panose="02040503050406030204" pitchFamily="18" charset="0"/>
                              </a:rPr>
                            </m:ctrlPr>
                          </m:limLowPr>
                          <m:e>
                            <m:r>
                              <m:rPr>
                                <m:nor/>
                              </m:rPr>
                              <a:rPr lang="en-US" sz="1900">
                                <a:solidFill>
                                  <a:srgbClr val="000000"/>
                                </a:solidFill>
                                <a:latin typeface="Cambria Math" panose="02040503050406030204" pitchFamily="18" charset="0"/>
                              </a:rPr>
                              <m:t>max</m:t>
                            </m:r>
                          </m:e>
                          <m:lim>
                            <m:sSub>
                              <m:sSubPr>
                                <m:ctrlPr>
                                  <a:rPr lang="en-US" sz="1900" i="1">
                                    <a:solidFill>
                                      <a:srgbClr val="000000"/>
                                    </a:solidFill>
                                    <a:latin typeface="Cambria Math" panose="02040503050406030204" pitchFamily="18" charset="0"/>
                                  </a:rPr>
                                </m:ctrlPr>
                              </m:sSubPr>
                              <m:e>
                                <m:r>
                                  <a:rPr lang="en-US" sz="1900" i="1">
                                    <a:solidFill>
                                      <a:srgbClr val="000000"/>
                                    </a:solidFill>
                                    <a:latin typeface="Cambria Math" panose="02040503050406030204" pitchFamily="18" charset="0"/>
                                  </a:rPr>
                                  <m:t>𝑐</m:t>
                                </m:r>
                              </m:e>
                              <m:sub>
                                <m:r>
                                  <a:rPr lang="en-US" sz="1900" b="0" i="1" smtClean="0">
                                    <a:solidFill>
                                      <a:srgbClr val="000000"/>
                                    </a:solidFill>
                                    <a:latin typeface="Cambria Math" panose="02040503050406030204" pitchFamily="18" charset="0"/>
                                  </a:rPr>
                                  <m:t>𝑗</m:t>
                                </m:r>
                              </m:sub>
                            </m:sSub>
                            <m:r>
                              <a:rPr lang="en-US" sz="1900" i="1">
                                <a:solidFill>
                                  <a:srgbClr val="000000"/>
                                </a:solidFill>
                                <a:latin typeface="Cambria Math" panose="02040503050406030204" pitchFamily="18" charset="0"/>
                              </a:rPr>
                              <m:t>∈</m:t>
                            </m:r>
                            <m:r>
                              <a:rPr lang="en-US" sz="1900" i="1">
                                <a:solidFill>
                                  <a:srgbClr val="000000"/>
                                </a:solidFill>
                                <a:latin typeface="Cambria Math" panose="02040503050406030204" pitchFamily="18" charset="0"/>
                              </a:rPr>
                              <m:t>𝐶</m:t>
                            </m:r>
                          </m:lim>
                        </m:limLow>
                      </m:e>
                      <m:lim>
                        <m:r>
                          <a:rPr lang="en-US" sz="1900" b="0" i="1" smtClean="0">
                            <a:solidFill>
                              <a:srgbClr val="000000"/>
                            </a:solidFill>
                            <a:latin typeface="Cambria Math" panose="02040503050406030204" pitchFamily="18" charset="0"/>
                          </a:rPr>
                          <m:t>                             </m:t>
                        </m:r>
                      </m:lim>
                    </m:limLow>
                    <m:r>
                      <a:rPr lang="en-US" sz="1900" b="0" i="1" smtClean="0">
                        <a:solidFill>
                          <a:srgbClr val="000000"/>
                        </a:solidFill>
                        <a:latin typeface="Cambria Math" panose="02040503050406030204" pitchFamily="18" charset="0"/>
                      </a:rPr>
                      <m:t>  </m:t>
                    </m:r>
                    <m:func>
                      <m:funcPr>
                        <m:ctrlPr>
                          <a:rPr lang="en-US" sz="1900" b="0" i="1" smtClean="0">
                            <a:solidFill>
                              <a:srgbClr val="000000"/>
                            </a:solidFill>
                            <a:latin typeface="Cambria Math" panose="02040503050406030204" pitchFamily="18" charset="0"/>
                          </a:rPr>
                        </m:ctrlPr>
                      </m:funcPr>
                      <m:fName>
                        <m:r>
                          <m:rPr>
                            <m:sty m:val="p"/>
                          </m:rPr>
                          <a:rPr lang="en-US" sz="1900" b="0" i="0" smtClean="0">
                            <a:solidFill>
                              <a:srgbClr val="000000"/>
                            </a:solidFill>
                            <a:latin typeface="Cambria Math" panose="02040503050406030204" pitchFamily="18" charset="0"/>
                          </a:rPr>
                          <m:t>log</m:t>
                        </m:r>
                      </m:fName>
                      <m:e>
                        <m:d>
                          <m:dPr>
                            <m:ctrlPr>
                              <a:rPr lang="en-US" sz="1900" b="0" i="1" smtClean="0">
                                <a:solidFill>
                                  <a:srgbClr val="000000"/>
                                </a:solidFill>
                                <a:latin typeface="Cambria Math" panose="02040503050406030204" pitchFamily="18" charset="0"/>
                              </a:rPr>
                            </m:ctrlPr>
                          </m:dPr>
                          <m:e>
                            <m:r>
                              <a:rPr lang="en-US" sz="1900" i="1">
                                <a:solidFill>
                                  <a:srgbClr val="000000"/>
                                </a:solidFill>
                                <a:latin typeface="Cambria Math" panose="02040503050406030204" pitchFamily="18" charset="0"/>
                              </a:rPr>
                              <m:t>𝑃</m:t>
                            </m:r>
                            <m:d>
                              <m:dPr>
                                <m:ctrlPr>
                                  <a:rPr lang="en-US" sz="1900" i="1">
                                    <a:solidFill>
                                      <a:srgbClr val="000000"/>
                                    </a:solidFill>
                                    <a:latin typeface="Cambria Math" panose="02040503050406030204" pitchFamily="18" charset="0"/>
                                  </a:rPr>
                                </m:ctrlPr>
                              </m:dPr>
                              <m:e>
                                <m:sSub>
                                  <m:sSubPr>
                                    <m:ctrlPr>
                                      <a:rPr lang="en-US" sz="1900" i="1">
                                        <a:solidFill>
                                          <a:srgbClr val="000000"/>
                                        </a:solidFill>
                                        <a:latin typeface="Cambria Math" panose="02040503050406030204" pitchFamily="18" charset="0"/>
                                      </a:rPr>
                                    </m:ctrlPr>
                                  </m:sSubPr>
                                  <m:e>
                                    <m:r>
                                      <a:rPr lang="en-US" sz="1900" i="1">
                                        <a:solidFill>
                                          <a:srgbClr val="000000"/>
                                        </a:solidFill>
                                        <a:latin typeface="Cambria Math" panose="02040503050406030204" pitchFamily="18" charset="0"/>
                                      </a:rPr>
                                      <m:t>𝑐</m:t>
                                    </m:r>
                                  </m:e>
                                  <m:sub>
                                    <m:r>
                                      <a:rPr lang="en-US" sz="1900" b="0" i="1" smtClean="0">
                                        <a:solidFill>
                                          <a:srgbClr val="000000"/>
                                        </a:solidFill>
                                        <a:latin typeface="Cambria Math" panose="02040503050406030204" pitchFamily="18" charset="0"/>
                                      </a:rPr>
                                      <m:t>𝑗</m:t>
                                    </m:r>
                                  </m:sub>
                                </m:sSub>
                              </m:e>
                            </m:d>
                          </m:e>
                        </m:d>
                      </m:e>
                    </m:func>
                    <m:r>
                      <a:rPr lang="en-US" sz="1900" b="0" i="1" smtClean="0">
                        <a:solidFill>
                          <a:srgbClr val="000000"/>
                        </a:solidFill>
                        <a:latin typeface="Cambria Math" panose="02040503050406030204" pitchFamily="18" charset="0"/>
                      </a:rPr>
                      <m:t>+</m:t>
                    </m:r>
                    <m:nary>
                      <m:naryPr>
                        <m:chr m:val="∑"/>
                        <m:ctrlPr>
                          <a:rPr lang="en-US" sz="1900" b="0" i="1" smtClean="0">
                            <a:solidFill>
                              <a:srgbClr val="000000"/>
                            </a:solidFill>
                            <a:latin typeface="Cambria Math" panose="02040503050406030204" pitchFamily="18" charset="0"/>
                          </a:rPr>
                        </m:ctrlPr>
                      </m:naryPr>
                      <m:sub>
                        <m:r>
                          <m:rPr>
                            <m:brk m:alnAt="23"/>
                          </m:rPr>
                          <a:rPr lang="en-US" sz="1900" b="0" i="1" smtClean="0">
                            <a:solidFill>
                              <a:srgbClr val="000000"/>
                            </a:solidFill>
                            <a:latin typeface="Cambria Math" panose="02040503050406030204" pitchFamily="18" charset="0"/>
                          </a:rPr>
                          <m:t>𝑖</m:t>
                        </m:r>
                        <m:r>
                          <a:rPr lang="en-US" sz="1900" b="0" i="1" smtClean="0">
                            <a:solidFill>
                              <a:srgbClr val="000000"/>
                            </a:solidFill>
                            <a:latin typeface="Cambria Math" panose="02040503050406030204" pitchFamily="18" charset="0"/>
                          </a:rPr>
                          <m:t>=1</m:t>
                        </m:r>
                      </m:sub>
                      <m:sup>
                        <m:r>
                          <a:rPr lang="en-US" sz="1900" b="0" i="1" smtClean="0">
                            <a:solidFill>
                              <a:srgbClr val="000000"/>
                            </a:solidFill>
                            <a:latin typeface="Cambria Math" panose="02040503050406030204" pitchFamily="18" charset="0"/>
                          </a:rPr>
                          <m:t>𝑛</m:t>
                        </m:r>
                      </m:sup>
                      <m:e>
                        <m:r>
                          <m:rPr>
                            <m:sty m:val="p"/>
                          </m:rPr>
                          <a:rPr lang="en-US" sz="1900">
                            <a:solidFill>
                              <a:srgbClr val="000000"/>
                            </a:solidFill>
                            <a:latin typeface="Cambria Math" panose="02040503050406030204" pitchFamily="18" charset="0"/>
                          </a:rPr>
                          <m:t>log</m:t>
                        </m:r>
                        <m:r>
                          <a:rPr lang="en-US" sz="1900" i="1">
                            <a:solidFill>
                              <a:srgbClr val="000000"/>
                            </a:solidFill>
                            <a:latin typeface="Cambria Math" panose="02040503050406030204" pitchFamily="18" charset="0"/>
                          </a:rPr>
                          <m:t>⁡(</m:t>
                        </m:r>
                        <m:r>
                          <a:rPr lang="en-US" sz="1900" i="1">
                            <a:solidFill>
                              <a:srgbClr val="000000"/>
                            </a:solidFill>
                            <a:latin typeface="Cambria Math" panose="02040503050406030204" pitchFamily="18" charset="0"/>
                          </a:rPr>
                          <m:t>𝑃</m:t>
                        </m:r>
                        <m:d>
                          <m:dPr>
                            <m:ctrlPr>
                              <a:rPr lang="en-US" sz="1900" i="1">
                                <a:solidFill>
                                  <a:srgbClr val="000000"/>
                                </a:solidFill>
                                <a:latin typeface="Cambria Math" panose="02040503050406030204" pitchFamily="18" charset="0"/>
                              </a:rPr>
                            </m:ctrlPr>
                          </m:dPr>
                          <m:e>
                            <m:sSub>
                              <m:sSubPr>
                                <m:ctrlPr>
                                  <a:rPr lang="en-US" sz="1900" i="1">
                                    <a:solidFill>
                                      <a:srgbClr val="000000"/>
                                    </a:solidFill>
                                    <a:latin typeface="Cambria Math" panose="02040503050406030204" pitchFamily="18" charset="0"/>
                                  </a:rPr>
                                </m:ctrlPr>
                              </m:sSubPr>
                              <m:e>
                                <m:r>
                                  <a:rPr lang="en-US" sz="1900" i="1">
                                    <a:solidFill>
                                      <a:srgbClr val="000000"/>
                                    </a:solidFill>
                                    <a:latin typeface="Cambria Math" panose="02040503050406030204" pitchFamily="18" charset="0"/>
                                  </a:rPr>
                                  <m:t>𝑎</m:t>
                                </m:r>
                              </m:e>
                              <m:sub>
                                <m:r>
                                  <a:rPr lang="en-US" sz="1900" i="1">
                                    <a:solidFill>
                                      <a:srgbClr val="000000"/>
                                    </a:solidFill>
                                    <a:latin typeface="Cambria Math" panose="02040503050406030204" pitchFamily="18" charset="0"/>
                                  </a:rPr>
                                  <m:t>𝑖</m:t>
                                </m:r>
                              </m:sub>
                            </m:sSub>
                          </m:e>
                          <m:e>
                            <m:sSub>
                              <m:sSubPr>
                                <m:ctrlPr>
                                  <a:rPr lang="en-US" sz="1900" i="1">
                                    <a:solidFill>
                                      <a:srgbClr val="000000"/>
                                    </a:solidFill>
                                    <a:latin typeface="Cambria Math" panose="02040503050406030204" pitchFamily="18" charset="0"/>
                                  </a:rPr>
                                </m:ctrlPr>
                              </m:sSubPr>
                              <m:e>
                                <m:r>
                                  <a:rPr lang="en-US" sz="1900" i="1">
                                    <a:solidFill>
                                      <a:srgbClr val="000000"/>
                                    </a:solidFill>
                                    <a:latin typeface="Cambria Math" panose="02040503050406030204" pitchFamily="18" charset="0"/>
                                  </a:rPr>
                                  <m:t>𝑐</m:t>
                                </m:r>
                              </m:e>
                              <m:sub>
                                <m:r>
                                  <a:rPr lang="en-US" sz="1900" b="0" i="1" smtClean="0">
                                    <a:solidFill>
                                      <a:srgbClr val="000000"/>
                                    </a:solidFill>
                                    <a:latin typeface="Cambria Math" panose="02040503050406030204" pitchFamily="18" charset="0"/>
                                  </a:rPr>
                                  <m:t>𝑗</m:t>
                                </m:r>
                              </m:sub>
                            </m:sSub>
                          </m:e>
                        </m:d>
                        <m:r>
                          <a:rPr lang="en-US" sz="1900" b="0" i="1" smtClean="0">
                            <a:solidFill>
                              <a:srgbClr val="000000"/>
                            </a:solidFill>
                            <a:latin typeface="Cambria Math" panose="02040503050406030204" pitchFamily="18" charset="0"/>
                          </a:rPr>
                          <m:t>)</m:t>
                        </m:r>
                      </m:e>
                    </m:nary>
                  </m:oMath>
                </a14:m>
                <a:r>
                  <a:rPr lang="en-US" dirty="0"/>
                  <a:t>)</a:t>
                </a:r>
              </a:p>
            </p:txBody>
          </p:sp>
        </mc:Choice>
        <mc:Fallback xmlns="">
          <p:sp>
            <p:nvSpPr>
              <p:cNvPr id="7" name="Object 4">
                <a:extLst>
                  <a:ext uri="{FF2B5EF4-FFF2-40B4-BE49-F238E27FC236}">
                    <a16:creationId xmlns:a16="http://schemas.microsoft.com/office/drawing/2014/main" id="{B8CBF077-F614-4AAA-892C-5D1B8EFDD9AB}"/>
                  </a:ext>
                </a:extLst>
              </p:cNvPr>
              <p:cNvSpPr txBox="1">
                <a:spLocks noRot="1" noChangeAspect="1" noMove="1" noResize="1" noEditPoints="1" noAdjustHandles="1" noChangeArrowheads="1" noChangeShapeType="1" noTextEdit="1"/>
              </p:cNvSpPr>
              <p:nvPr/>
            </p:nvSpPr>
            <p:spPr bwMode="auto">
              <a:xfrm>
                <a:off x="1957755" y="5570374"/>
                <a:ext cx="7911459" cy="1086733"/>
              </a:xfrm>
              <a:prstGeom prst="rect">
                <a:avLst/>
              </a:prstGeom>
              <a:blipFill>
                <a:blip r:embed="rId4"/>
                <a:stretch>
                  <a:fillRect t="-8333" b="-28333"/>
                </a:stretch>
              </a:blipFill>
              <a:ln w="9525">
                <a:solidFill>
                  <a:srgbClr val="CC0000"/>
                </a:solidFill>
                <a:miter lim="800000"/>
                <a:headEnd/>
                <a:tailEnd/>
              </a:ln>
              <a:effectLst/>
            </p:spPr>
            <p:txBody>
              <a:bodyPr/>
              <a:lstStyle/>
              <a:p>
                <a:r>
                  <a:rPr lang="en-US">
                    <a:noFill/>
                  </a:rPr>
                  <a:t> </a:t>
                </a:r>
              </a:p>
            </p:txBody>
          </p:sp>
        </mc:Fallback>
      </mc:AlternateContent>
      <p:sp>
        <p:nvSpPr>
          <p:cNvPr id="4" name="Rectangle 3">
            <a:extLst>
              <a:ext uri="{FF2B5EF4-FFF2-40B4-BE49-F238E27FC236}">
                <a16:creationId xmlns:a16="http://schemas.microsoft.com/office/drawing/2014/main" id="{7293763F-22F0-482A-B0F2-FD65A840118B}"/>
              </a:ext>
            </a:extLst>
          </p:cNvPr>
          <p:cNvSpPr/>
          <p:nvPr/>
        </p:nvSpPr>
        <p:spPr>
          <a:xfrm>
            <a:off x="6442841" y="5780689"/>
            <a:ext cx="3184635" cy="515007"/>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 Box 3">
            <a:extLst>
              <a:ext uri="{FF2B5EF4-FFF2-40B4-BE49-F238E27FC236}">
                <a16:creationId xmlns:a16="http://schemas.microsoft.com/office/drawing/2014/main" id="{E40485FD-ADE1-4C6C-BD07-35284C506295}"/>
              </a:ext>
            </a:extLst>
          </p:cNvPr>
          <p:cNvSpPr txBox="1">
            <a:spLocks noChangeArrowheads="1"/>
          </p:cNvSpPr>
          <p:nvPr/>
        </p:nvSpPr>
        <p:spPr bwMode="auto">
          <a:xfrm>
            <a:off x="1898415" y="4632039"/>
            <a:ext cx="8024445" cy="833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square" lIns="90000" tIns="46800" rIns="90000" bIns="46800">
            <a:spAutoFit/>
          </a:bodyP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pPr algn="l" eaLnBrk="1" hangingPunct="1"/>
            <a:r>
              <a:rPr lang="en-US" altLang="en-US" sz="2400" dirty="0">
                <a:latin typeface="+mj-lt"/>
              </a:rPr>
              <a:t>Alternative (log-based) approach to avoid underflow to very small probability values (take the log, resulting in a sum of logs):</a:t>
            </a: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39A8FA5-A050-4B50-BB15-FC641D1E06F1}"/>
              </a:ext>
            </a:extLst>
          </p:cNvPr>
          <p:cNvSpPr/>
          <p:nvPr/>
        </p:nvSpPr>
        <p:spPr>
          <a:xfrm>
            <a:off x="7179273" y="2723497"/>
            <a:ext cx="4477423" cy="2235198"/>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7233137" y="2835037"/>
            <a:ext cx="4411729" cy="2123658"/>
          </a:xfrm>
          <a:prstGeom prst="rect">
            <a:avLst/>
          </a:prstGeom>
          <a:noFill/>
        </p:spPr>
        <p:txBody>
          <a:bodyPr wrap="square" rtlCol="0">
            <a:spAutoFit/>
          </a:bodyPr>
          <a:lstStyle/>
          <a:p>
            <a:r>
              <a:rPr lang="en-US" sz="2400" b="1" dirty="0">
                <a:solidFill>
                  <a:schemeClr val="bg1"/>
                </a:solidFill>
              </a:rPr>
              <a:t>Choosing a class:</a:t>
            </a:r>
          </a:p>
          <a:p>
            <a:r>
              <a:rPr lang="en-US" sz="2400" dirty="0">
                <a:solidFill>
                  <a:schemeClr val="bg1"/>
                </a:solidFill>
              </a:rPr>
              <a:t> P(c|d5) </a:t>
            </a:r>
          </a:p>
          <a:p>
            <a:endParaRPr lang="en-US" sz="3600" dirty="0">
              <a:solidFill>
                <a:schemeClr val="bg1"/>
              </a:solidFill>
            </a:endParaRPr>
          </a:p>
          <a:p>
            <a:r>
              <a:rPr lang="en-US" sz="2400" dirty="0">
                <a:solidFill>
                  <a:schemeClr val="bg1"/>
                </a:solidFill>
              </a:rPr>
              <a:t> P(j|d5) </a:t>
            </a:r>
          </a:p>
          <a:p>
            <a:endParaRPr lang="en-US" sz="2400" dirty="0">
              <a:solidFill>
                <a:schemeClr val="bg1"/>
              </a:solidFill>
            </a:endParaRPr>
          </a:p>
        </p:txBody>
      </p:sp>
      <p:sp>
        <p:nvSpPr>
          <p:cNvPr id="40" name="TextBox 39"/>
          <p:cNvSpPr txBox="1"/>
          <p:nvPr/>
        </p:nvSpPr>
        <p:spPr>
          <a:xfrm>
            <a:off x="8101965" y="4176146"/>
            <a:ext cx="3403496" cy="748795"/>
          </a:xfrm>
          <a:prstGeom prst="rect">
            <a:avLst/>
          </a:prstGeom>
          <a:noFill/>
        </p:spPr>
        <p:txBody>
          <a:bodyPr wrap="none" rtlCol="0">
            <a:spAutoFit/>
          </a:bodyPr>
          <a:lstStyle/>
          <a:p>
            <a:pPr lvl="1"/>
            <a:r>
              <a:rPr lang="en-US" altLang="zh-TW" sz="2133" dirty="0">
                <a:solidFill>
                  <a:schemeClr val="bg1"/>
                </a:solidFill>
                <a:latin typeface="Calibri" charset="0"/>
              </a:rPr>
              <a:t> </a:t>
            </a:r>
            <a:r>
              <a:rPr lang="en-US" altLang="zh-TW" sz="2133" dirty="0">
                <a:solidFill>
                  <a:schemeClr val="bg1"/>
                </a:solidFill>
                <a:latin typeface="Calibri" charset="0"/>
                <a:ea typeface="Arial" charset="0"/>
                <a:cs typeface="Arial" charset="0"/>
              </a:rPr>
              <a:t>1/4 * (2/9)</a:t>
            </a:r>
            <a:r>
              <a:rPr lang="en-US" altLang="zh-TW" sz="2133" baseline="30000" dirty="0">
                <a:solidFill>
                  <a:schemeClr val="bg1"/>
                </a:solidFill>
                <a:latin typeface="Calibri" charset="0"/>
                <a:ea typeface="Arial" charset="0"/>
                <a:cs typeface="Arial" charset="0"/>
              </a:rPr>
              <a:t>3</a:t>
            </a:r>
            <a:r>
              <a:rPr lang="en-US" altLang="zh-TW" sz="2133" dirty="0">
                <a:solidFill>
                  <a:schemeClr val="bg1"/>
                </a:solidFill>
                <a:latin typeface="Calibri" charset="0"/>
                <a:ea typeface="Arial" charset="0"/>
                <a:cs typeface="Arial" charset="0"/>
              </a:rPr>
              <a:t> * 2/9 * 2/9 </a:t>
            </a:r>
            <a:r>
              <a:rPr lang="en-US" altLang="zh-TW" sz="2133" dirty="0">
                <a:solidFill>
                  <a:schemeClr val="bg1"/>
                </a:solidFill>
                <a:latin typeface="Calibri" charset="0"/>
              </a:rPr>
              <a:t> </a:t>
            </a:r>
          </a:p>
          <a:p>
            <a:pPr lvl="1">
              <a:buFont typeface="Wingdings" charset="2"/>
              <a:buNone/>
            </a:pPr>
            <a:r>
              <a:rPr lang="en-US" altLang="zh-TW" sz="2133" dirty="0">
                <a:solidFill>
                  <a:schemeClr val="bg1"/>
                </a:solidFill>
                <a:latin typeface="Calibri" charset="0"/>
                <a:ea typeface="Arial" charset="0"/>
                <a:cs typeface="Arial" charset="0"/>
              </a:rPr>
              <a:t>	≈ 0.0001</a:t>
            </a:r>
          </a:p>
        </p:txBody>
      </p:sp>
      <p:graphicFrame>
        <p:nvGraphicFramePr>
          <p:cNvPr id="5" name="Content Placeholder 4"/>
          <p:cNvGraphicFramePr>
            <a:graphicFrameLocks noGrp="1"/>
          </p:cNvGraphicFramePr>
          <p:nvPr>
            <p:ph idx="1"/>
          </p:nvPr>
        </p:nvGraphicFramePr>
        <p:xfrm>
          <a:off x="3860800" y="177800"/>
          <a:ext cx="7823201" cy="2235198"/>
        </p:xfrm>
        <a:graphic>
          <a:graphicData uri="http://schemas.openxmlformats.org/drawingml/2006/table">
            <a:tbl>
              <a:tblPr firstRow="1" bandRow="1">
                <a:tableStyleId>{5C22544A-7EE6-4342-B048-85BDC9FD1C3A}</a:tableStyleId>
              </a:tblPr>
              <a:tblGrid>
                <a:gridCol w="1327151">
                  <a:extLst>
                    <a:ext uri="{9D8B030D-6E8A-4147-A177-3AD203B41FA5}">
                      <a16:colId xmlns:a16="http://schemas.microsoft.com/office/drawing/2014/main" val="20000"/>
                    </a:ext>
                  </a:extLst>
                </a:gridCol>
                <a:gridCol w="698499">
                  <a:extLst>
                    <a:ext uri="{9D8B030D-6E8A-4147-A177-3AD203B41FA5}">
                      <a16:colId xmlns:a16="http://schemas.microsoft.com/office/drawing/2014/main" val="20001"/>
                    </a:ext>
                  </a:extLst>
                </a:gridCol>
                <a:gridCol w="4781551">
                  <a:extLst>
                    <a:ext uri="{9D8B030D-6E8A-4147-A177-3AD203B41FA5}">
                      <a16:colId xmlns:a16="http://schemas.microsoft.com/office/drawing/2014/main" val="20002"/>
                    </a:ext>
                  </a:extLst>
                </a:gridCol>
                <a:gridCol w="1016000">
                  <a:extLst>
                    <a:ext uri="{9D8B030D-6E8A-4147-A177-3AD203B41FA5}">
                      <a16:colId xmlns:a16="http://schemas.microsoft.com/office/drawing/2014/main" val="20003"/>
                    </a:ext>
                  </a:extLst>
                </a:gridCol>
              </a:tblGrid>
              <a:tr h="372533">
                <a:tc>
                  <a:txBody>
                    <a:bodyPr/>
                    <a:lstStyle/>
                    <a:p>
                      <a:pPr>
                        <a:lnSpc>
                          <a:spcPct val="70000"/>
                        </a:lnSpc>
                      </a:pPr>
                      <a:endParaRPr lang="en-US" sz="2100" dirty="0"/>
                    </a:p>
                  </a:txBody>
                  <a:tcPr marL="121920" marR="121920" marT="60960" marB="60960"/>
                </a:tc>
                <a:tc>
                  <a:txBody>
                    <a:bodyPr/>
                    <a:lstStyle/>
                    <a:p>
                      <a:pPr>
                        <a:lnSpc>
                          <a:spcPct val="70000"/>
                        </a:lnSpc>
                      </a:pPr>
                      <a:r>
                        <a:rPr lang="en-US" sz="2100" dirty="0"/>
                        <a:t>Doc</a:t>
                      </a:r>
                    </a:p>
                  </a:txBody>
                  <a:tcPr marL="121920" marR="121920" marT="60960" marB="60960"/>
                </a:tc>
                <a:tc>
                  <a:txBody>
                    <a:bodyPr/>
                    <a:lstStyle/>
                    <a:p>
                      <a:pPr>
                        <a:lnSpc>
                          <a:spcPct val="70000"/>
                        </a:lnSpc>
                      </a:pPr>
                      <a:r>
                        <a:rPr lang="en-US" sz="2100" dirty="0"/>
                        <a:t>Words</a:t>
                      </a:r>
                    </a:p>
                  </a:txBody>
                  <a:tcPr marL="121920" marR="121920" marT="60960" marB="60960"/>
                </a:tc>
                <a:tc>
                  <a:txBody>
                    <a:bodyPr/>
                    <a:lstStyle/>
                    <a:p>
                      <a:pPr>
                        <a:lnSpc>
                          <a:spcPct val="70000"/>
                        </a:lnSpc>
                      </a:pPr>
                      <a:r>
                        <a:rPr lang="en-US" sz="2100" dirty="0"/>
                        <a:t>Class</a:t>
                      </a:r>
                    </a:p>
                  </a:txBody>
                  <a:tcPr marL="121920" marR="121920" marT="60960" marB="60960"/>
                </a:tc>
                <a:extLst>
                  <a:ext uri="{0D108BD9-81ED-4DB2-BD59-A6C34878D82A}">
                    <a16:rowId xmlns:a16="http://schemas.microsoft.com/office/drawing/2014/main" val="10000"/>
                  </a:ext>
                </a:extLst>
              </a:tr>
              <a:tr h="372533">
                <a:tc>
                  <a:txBody>
                    <a:bodyPr/>
                    <a:lstStyle/>
                    <a:p>
                      <a:pPr>
                        <a:lnSpc>
                          <a:spcPct val="70000"/>
                        </a:lnSpc>
                      </a:pPr>
                      <a:r>
                        <a:rPr lang="en-US" sz="2100" dirty="0"/>
                        <a:t>Training</a:t>
                      </a:r>
                    </a:p>
                  </a:txBody>
                  <a:tcPr marL="121920" marR="121920" marT="60960" marB="60960">
                    <a:solidFill>
                      <a:schemeClr val="accent6">
                        <a:lumMod val="20000"/>
                        <a:lumOff val="80000"/>
                      </a:schemeClr>
                    </a:solidFill>
                  </a:tcPr>
                </a:tc>
                <a:tc>
                  <a:txBody>
                    <a:bodyPr/>
                    <a:lstStyle/>
                    <a:p>
                      <a:pPr>
                        <a:lnSpc>
                          <a:spcPct val="70000"/>
                        </a:lnSpc>
                      </a:pPr>
                      <a:r>
                        <a:rPr lang="en-US" sz="2100" dirty="0"/>
                        <a:t>1</a:t>
                      </a:r>
                    </a:p>
                  </a:txBody>
                  <a:tcPr marL="121920" marR="121920" marT="60960" marB="60960">
                    <a:solidFill>
                      <a:schemeClr val="accent6">
                        <a:lumMod val="20000"/>
                        <a:lumOff val="80000"/>
                      </a:schemeClr>
                    </a:solidFill>
                  </a:tcPr>
                </a:tc>
                <a:tc>
                  <a:txBody>
                    <a:bodyPr/>
                    <a:lstStyle/>
                    <a:p>
                      <a:pPr>
                        <a:lnSpc>
                          <a:spcPct val="70000"/>
                        </a:lnSpc>
                      </a:pPr>
                      <a:r>
                        <a:rPr lang="en-US" sz="2100" dirty="0"/>
                        <a:t>Chinese</a:t>
                      </a:r>
                      <a:r>
                        <a:rPr lang="en-US" sz="2100" baseline="0" dirty="0"/>
                        <a:t> Beijing Chinese</a:t>
                      </a:r>
                      <a:endParaRPr lang="en-US" sz="2100" dirty="0"/>
                    </a:p>
                  </a:txBody>
                  <a:tcPr marL="121920" marR="121920" marT="60960" marB="60960">
                    <a:solidFill>
                      <a:schemeClr val="accent6">
                        <a:lumMod val="20000"/>
                        <a:lumOff val="80000"/>
                      </a:schemeClr>
                    </a:solidFill>
                  </a:tcPr>
                </a:tc>
                <a:tc>
                  <a:txBody>
                    <a:bodyPr/>
                    <a:lstStyle/>
                    <a:p>
                      <a:pPr>
                        <a:lnSpc>
                          <a:spcPct val="70000"/>
                        </a:lnSpc>
                      </a:pPr>
                      <a:r>
                        <a:rPr lang="en-US" sz="2100" dirty="0"/>
                        <a:t>c</a:t>
                      </a:r>
                    </a:p>
                  </a:txBody>
                  <a:tcPr marL="121920" marR="121920" marT="60960" marB="60960">
                    <a:solidFill>
                      <a:schemeClr val="accent6">
                        <a:lumMod val="20000"/>
                        <a:lumOff val="80000"/>
                      </a:schemeClr>
                    </a:solidFill>
                  </a:tcPr>
                </a:tc>
                <a:extLst>
                  <a:ext uri="{0D108BD9-81ED-4DB2-BD59-A6C34878D82A}">
                    <a16:rowId xmlns:a16="http://schemas.microsoft.com/office/drawing/2014/main" val="10001"/>
                  </a:ext>
                </a:extLst>
              </a:tr>
              <a:tr h="372533">
                <a:tc>
                  <a:txBody>
                    <a:bodyPr/>
                    <a:lstStyle/>
                    <a:p>
                      <a:pPr>
                        <a:lnSpc>
                          <a:spcPct val="70000"/>
                        </a:lnSpc>
                      </a:pPr>
                      <a:endParaRPr lang="en-US" sz="2100" dirty="0"/>
                    </a:p>
                  </a:txBody>
                  <a:tcPr marL="121920" marR="121920" marT="60960" marB="60960">
                    <a:solidFill>
                      <a:schemeClr val="accent6">
                        <a:lumMod val="20000"/>
                        <a:lumOff val="80000"/>
                      </a:schemeClr>
                    </a:solidFill>
                  </a:tcPr>
                </a:tc>
                <a:tc>
                  <a:txBody>
                    <a:bodyPr/>
                    <a:lstStyle/>
                    <a:p>
                      <a:pPr>
                        <a:lnSpc>
                          <a:spcPct val="70000"/>
                        </a:lnSpc>
                      </a:pPr>
                      <a:r>
                        <a:rPr lang="en-US" sz="2100" dirty="0"/>
                        <a:t>2</a:t>
                      </a:r>
                    </a:p>
                  </a:txBody>
                  <a:tcPr marL="121920" marR="121920" marT="60960" marB="60960">
                    <a:solidFill>
                      <a:schemeClr val="accent6">
                        <a:lumMod val="20000"/>
                        <a:lumOff val="80000"/>
                      </a:schemeClr>
                    </a:solidFill>
                  </a:tcPr>
                </a:tc>
                <a:tc>
                  <a:txBody>
                    <a:bodyPr/>
                    <a:lstStyle/>
                    <a:p>
                      <a:pPr>
                        <a:lnSpc>
                          <a:spcPct val="70000"/>
                        </a:lnSpc>
                      </a:pPr>
                      <a:r>
                        <a:rPr lang="en-US" sz="2100" dirty="0"/>
                        <a:t>Chinese Chinese Shanghai</a:t>
                      </a:r>
                    </a:p>
                  </a:txBody>
                  <a:tcPr marL="121920" marR="121920" marT="60960" marB="60960">
                    <a:solidFill>
                      <a:schemeClr val="accent6">
                        <a:lumMod val="20000"/>
                        <a:lumOff val="80000"/>
                      </a:schemeClr>
                    </a:solidFill>
                  </a:tcPr>
                </a:tc>
                <a:tc>
                  <a:txBody>
                    <a:bodyPr/>
                    <a:lstStyle/>
                    <a:p>
                      <a:pPr>
                        <a:lnSpc>
                          <a:spcPct val="70000"/>
                        </a:lnSpc>
                      </a:pPr>
                      <a:r>
                        <a:rPr lang="en-US" sz="2100" dirty="0"/>
                        <a:t>c</a:t>
                      </a:r>
                    </a:p>
                  </a:txBody>
                  <a:tcPr marL="121920" marR="121920" marT="60960" marB="60960">
                    <a:solidFill>
                      <a:schemeClr val="accent6">
                        <a:lumMod val="20000"/>
                        <a:lumOff val="80000"/>
                      </a:schemeClr>
                    </a:solidFill>
                  </a:tcPr>
                </a:tc>
                <a:extLst>
                  <a:ext uri="{0D108BD9-81ED-4DB2-BD59-A6C34878D82A}">
                    <a16:rowId xmlns:a16="http://schemas.microsoft.com/office/drawing/2014/main" val="10002"/>
                  </a:ext>
                </a:extLst>
              </a:tr>
              <a:tr h="372533">
                <a:tc>
                  <a:txBody>
                    <a:bodyPr/>
                    <a:lstStyle/>
                    <a:p>
                      <a:pPr>
                        <a:lnSpc>
                          <a:spcPct val="70000"/>
                        </a:lnSpc>
                      </a:pPr>
                      <a:endParaRPr lang="en-US" sz="2100"/>
                    </a:p>
                  </a:txBody>
                  <a:tcPr marL="121920" marR="121920" marT="60960" marB="60960">
                    <a:solidFill>
                      <a:schemeClr val="accent6">
                        <a:lumMod val="20000"/>
                        <a:lumOff val="80000"/>
                      </a:schemeClr>
                    </a:solidFill>
                  </a:tcPr>
                </a:tc>
                <a:tc>
                  <a:txBody>
                    <a:bodyPr/>
                    <a:lstStyle/>
                    <a:p>
                      <a:pPr>
                        <a:lnSpc>
                          <a:spcPct val="70000"/>
                        </a:lnSpc>
                      </a:pPr>
                      <a:r>
                        <a:rPr lang="en-US" sz="2100" dirty="0"/>
                        <a:t>3</a:t>
                      </a:r>
                    </a:p>
                  </a:txBody>
                  <a:tcPr marL="121920" marR="121920" marT="60960" marB="60960">
                    <a:solidFill>
                      <a:schemeClr val="accent6">
                        <a:lumMod val="20000"/>
                        <a:lumOff val="80000"/>
                      </a:schemeClr>
                    </a:solidFill>
                  </a:tcPr>
                </a:tc>
                <a:tc>
                  <a:txBody>
                    <a:bodyPr/>
                    <a:lstStyle/>
                    <a:p>
                      <a:pPr>
                        <a:lnSpc>
                          <a:spcPct val="70000"/>
                        </a:lnSpc>
                      </a:pPr>
                      <a:r>
                        <a:rPr lang="en-US" sz="2100" dirty="0"/>
                        <a:t>Chinese Macao</a:t>
                      </a:r>
                    </a:p>
                  </a:txBody>
                  <a:tcPr marL="121920" marR="121920" marT="60960" marB="60960">
                    <a:solidFill>
                      <a:schemeClr val="accent6">
                        <a:lumMod val="20000"/>
                        <a:lumOff val="80000"/>
                      </a:schemeClr>
                    </a:solidFill>
                  </a:tcPr>
                </a:tc>
                <a:tc>
                  <a:txBody>
                    <a:bodyPr/>
                    <a:lstStyle/>
                    <a:p>
                      <a:pPr>
                        <a:lnSpc>
                          <a:spcPct val="70000"/>
                        </a:lnSpc>
                      </a:pPr>
                      <a:r>
                        <a:rPr lang="en-US" sz="2100" dirty="0"/>
                        <a:t>c</a:t>
                      </a:r>
                    </a:p>
                  </a:txBody>
                  <a:tcPr marL="121920" marR="121920" marT="60960" marB="60960">
                    <a:solidFill>
                      <a:schemeClr val="accent6">
                        <a:lumMod val="20000"/>
                        <a:lumOff val="80000"/>
                      </a:schemeClr>
                    </a:solidFill>
                  </a:tcPr>
                </a:tc>
                <a:extLst>
                  <a:ext uri="{0D108BD9-81ED-4DB2-BD59-A6C34878D82A}">
                    <a16:rowId xmlns:a16="http://schemas.microsoft.com/office/drawing/2014/main" val="10003"/>
                  </a:ext>
                </a:extLst>
              </a:tr>
              <a:tr h="372533">
                <a:tc>
                  <a:txBody>
                    <a:bodyPr/>
                    <a:lstStyle/>
                    <a:p>
                      <a:pPr>
                        <a:lnSpc>
                          <a:spcPct val="70000"/>
                        </a:lnSpc>
                      </a:pPr>
                      <a:endParaRPr lang="en-US" sz="2100"/>
                    </a:p>
                  </a:txBody>
                  <a:tcPr marL="121920" marR="121920" marT="60960" marB="60960">
                    <a:solidFill>
                      <a:schemeClr val="accent6">
                        <a:lumMod val="20000"/>
                        <a:lumOff val="80000"/>
                      </a:schemeClr>
                    </a:solidFill>
                  </a:tcPr>
                </a:tc>
                <a:tc>
                  <a:txBody>
                    <a:bodyPr/>
                    <a:lstStyle/>
                    <a:p>
                      <a:pPr>
                        <a:lnSpc>
                          <a:spcPct val="70000"/>
                        </a:lnSpc>
                      </a:pPr>
                      <a:r>
                        <a:rPr lang="en-US" sz="2100" dirty="0"/>
                        <a:t>4</a:t>
                      </a:r>
                    </a:p>
                  </a:txBody>
                  <a:tcPr marL="121920" marR="121920" marT="60960" marB="60960">
                    <a:solidFill>
                      <a:schemeClr val="accent6">
                        <a:lumMod val="20000"/>
                        <a:lumOff val="80000"/>
                      </a:schemeClr>
                    </a:solidFill>
                  </a:tcPr>
                </a:tc>
                <a:tc>
                  <a:txBody>
                    <a:bodyPr/>
                    <a:lstStyle/>
                    <a:p>
                      <a:pPr>
                        <a:lnSpc>
                          <a:spcPct val="70000"/>
                        </a:lnSpc>
                      </a:pPr>
                      <a:r>
                        <a:rPr lang="en-US" sz="2100" dirty="0"/>
                        <a:t>Tokyo Japan Chinese</a:t>
                      </a:r>
                    </a:p>
                  </a:txBody>
                  <a:tcPr marL="121920" marR="121920" marT="60960" marB="60960">
                    <a:solidFill>
                      <a:schemeClr val="accent6">
                        <a:lumMod val="20000"/>
                        <a:lumOff val="80000"/>
                      </a:schemeClr>
                    </a:solidFill>
                  </a:tcPr>
                </a:tc>
                <a:tc>
                  <a:txBody>
                    <a:bodyPr/>
                    <a:lstStyle/>
                    <a:p>
                      <a:pPr>
                        <a:lnSpc>
                          <a:spcPct val="70000"/>
                        </a:lnSpc>
                      </a:pPr>
                      <a:r>
                        <a:rPr lang="en-US" sz="2100" dirty="0"/>
                        <a:t>j</a:t>
                      </a:r>
                    </a:p>
                  </a:txBody>
                  <a:tcPr marL="121920" marR="121920" marT="60960" marB="60960">
                    <a:solidFill>
                      <a:schemeClr val="accent6">
                        <a:lumMod val="20000"/>
                        <a:lumOff val="80000"/>
                      </a:schemeClr>
                    </a:solidFill>
                  </a:tcPr>
                </a:tc>
                <a:extLst>
                  <a:ext uri="{0D108BD9-81ED-4DB2-BD59-A6C34878D82A}">
                    <a16:rowId xmlns:a16="http://schemas.microsoft.com/office/drawing/2014/main" val="10004"/>
                  </a:ext>
                </a:extLst>
              </a:tr>
              <a:tr h="372533">
                <a:tc>
                  <a:txBody>
                    <a:bodyPr/>
                    <a:lstStyle/>
                    <a:p>
                      <a:pPr>
                        <a:lnSpc>
                          <a:spcPct val="70000"/>
                        </a:lnSpc>
                      </a:pPr>
                      <a:r>
                        <a:rPr lang="en-US" sz="2100" dirty="0"/>
                        <a:t>Test</a:t>
                      </a:r>
                    </a:p>
                  </a:txBody>
                  <a:tcPr marL="121920" marR="121920" marT="60960" marB="60960"/>
                </a:tc>
                <a:tc>
                  <a:txBody>
                    <a:bodyPr/>
                    <a:lstStyle/>
                    <a:p>
                      <a:pPr>
                        <a:lnSpc>
                          <a:spcPct val="70000"/>
                        </a:lnSpc>
                      </a:pPr>
                      <a:r>
                        <a:rPr lang="en-US" sz="2100" dirty="0"/>
                        <a:t>5</a:t>
                      </a:r>
                    </a:p>
                  </a:txBody>
                  <a:tcPr marL="121920" marR="121920" marT="60960" marB="60960"/>
                </a:tc>
                <a:tc>
                  <a:txBody>
                    <a:bodyPr/>
                    <a:lstStyle/>
                    <a:p>
                      <a:pPr>
                        <a:lnSpc>
                          <a:spcPct val="70000"/>
                        </a:lnSpc>
                      </a:pPr>
                      <a:r>
                        <a:rPr lang="en-US" sz="2100" dirty="0"/>
                        <a:t>Chinese Chinese Chinese Tokyo</a:t>
                      </a:r>
                      <a:r>
                        <a:rPr lang="en-US" sz="2100" baseline="0" dirty="0"/>
                        <a:t> Japan</a:t>
                      </a:r>
                      <a:endParaRPr lang="en-US" sz="2100" dirty="0"/>
                    </a:p>
                  </a:txBody>
                  <a:tcPr marL="121920" marR="121920" marT="60960" marB="60960"/>
                </a:tc>
                <a:tc>
                  <a:txBody>
                    <a:bodyPr/>
                    <a:lstStyle/>
                    <a:p>
                      <a:pPr>
                        <a:lnSpc>
                          <a:spcPct val="70000"/>
                        </a:lnSpc>
                      </a:pPr>
                      <a:r>
                        <a:rPr lang="en-US" sz="2100" dirty="0"/>
                        <a:t>?</a:t>
                      </a:r>
                    </a:p>
                  </a:txBody>
                  <a:tcPr marL="121920" marR="121920" marT="60960" marB="60960"/>
                </a:tc>
                <a:extLst>
                  <a:ext uri="{0D108BD9-81ED-4DB2-BD59-A6C34878D82A}">
                    <a16:rowId xmlns:a16="http://schemas.microsoft.com/office/drawing/2014/main" val="10005"/>
                  </a:ext>
                </a:extLst>
              </a:tr>
            </a:tbl>
          </a:graphicData>
        </a:graphic>
      </p:graphicFrame>
      <p:sp>
        <p:nvSpPr>
          <p:cNvPr id="7" name="TextBox 6"/>
          <p:cNvSpPr txBox="1"/>
          <p:nvPr/>
        </p:nvSpPr>
        <p:spPr>
          <a:xfrm>
            <a:off x="953479" y="3897924"/>
            <a:ext cx="3417923" cy="2677656"/>
          </a:xfrm>
          <a:prstGeom prst="rect">
            <a:avLst/>
          </a:prstGeom>
          <a:noFill/>
        </p:spPr>
        <p:txBody>
          <a:bodyPr wrap="none" rtlCol="0">
            <a:spAutoFit/>
          </a:bodyPr>
          <a:lstStyle/>
          <a:p>
            <a:r>
              <a:rPr lang="en-US" sz="2400" b="1" dirty="0"/>
              <a:t>Conditional Probabilities:</a:t>
            </a:r>
          </a:p>
          <a:p>
            <a:r>
              <a:rPr lang="en-US" sz="2400" dirty="0"/>
              <a:t>P(</a:t>
            </a:r>
            <a:r>
              <a:rPr lang="en-US" sz="2400" dirty="0" err="1"/>
              <a:t>Chinese|</a:t>
            </a:r>
            <a:r>
              <a:rPr lang="en-US" sz="2400" i="1" dirty="0" err="1"/>
              <a:t>c</a:t>
            </a:r>
            <a:r>
              <a:rPr lang="en-US" sz="2400" dirty="0"/>
              <a:t>) =</a:t>
            </a:r>
          </a:p>
          <a:p>
            <a:r>
              <a:rPr lang="en-US" sz="2400" dirty="0"/>
              <a:t>P(</a:t>
            </a:r>
            <a:r>
              <a:rPr lang="en-US" sz="2400" dirty="0" err="1"/>
              <a:t>Tokyo|</a:t>
            </a:r>
            <a:r>
              <a:rPr lang="en-US" sz="2400" i="1" dirty="0" err="1"/>
              <a:t>c</a:t>
            </a:r>
            <a:r>
              <a:rPr lang="en-US" sz="2400" dirty="0"/>
              <a:t>)    =</a:t>
            </a:r>
          </a:p>
          <a:p>
            <a:r>
              <a:rPr lang="en-US" sz="2400" dirty="0"/>
              <a:t>P(</a:t>
            </a:r>
            <a:r>
              <a:rPr lang="en-US" sz="2400" dirty="0" err="1"/>
              <a:t>Japan|</a:t>
            </a:r>
            <a:r>
              <a:rPr lang="en-US" sz="2400" i="1" dirty="0" err="1"/>
              <a:t>c</a:t>
            </a:r>
            <a:r>
              <a:rPr lang="en-US" sz="2400" dirty="0"/>
              <a:t>)     =</a:t>
            </a:r>
          </a:p>
          <a:p>
            <a:r>
              <a:rPr lang="en-US" sz="2400" dirty="0"/>
              <a:t>P(</a:t>
            </a:r>
            <a:r>
              <a:rPr lang="en-US" sz="2400" dirty="0" err="1"/>
              <a:t>Chinese|</a:t>
            </a:r>
            <a:r>
              <a:rPr lang="en-US" sz="2400" i="1" dirty="0" err="1"/>
              <a:t>j</a:t>
            </a:r>
            <a:r>
              <a:rPr lang="en-US" sz="2400" dirty="0"/>
              <a:t>) =</a:t>
            </a:r>
          </a:p>
          <a:p>
            <a:r>
              <a:rPr lang="en-US" sz="2400" dirty="0"/>
              <a:t>P(</a:t>
            </a:r>
            <a:r>
              <a:rPr lang="en-US" sz="2400" dirty="0" err="1"/>
              <a:t>Tokyo|</a:t>
            </a:r>
            <a:r>
              <a:rPr lang="en-US" sz="2400" i="1" dirty="0" err="1"/>
              <a:t>j</a:t>
            </a:r>
            <a:r>
              <a:rPr lang="en-US" sz="2400" dirty="0"/>
              <a:t>)     =</a:t>
            </a:r>
          </a:p>
          <a:p>
            <a:r>
              <a:rPr lang="en-US" sz="2400" dirty="0"/>
              <a:t>P(</a:t>
            </a:r>
            <a:r>
              <a:rPr lang="en-US" sz="2400" dirty="0" err="1"/>
              <a:t>Japan|</a:t>
            </a:r>
            <a:r>
              <a:rPr lang="en-US" sz="2400" i="1" dirty="0" err="1"/>
              <a:t>j</a:t>
            </a:r>
            <a:r>
              <a:rPr lang="en-US" sz="2400" dirty="0"/>
              <a:t>)      = </a:t>
            </a:r>
          </a:p>
        </p:txBody>
      </p:sp>
      <p:sp>
        <p:nvSpPr>
          <p:cNvPr id="8" name="TextBox 7"/>
          <p:cNvSpPr txBox="1"/>
          <p:nvPr/>
        </p:nvSpPr>
        <p:spPr>
          <a:xfrm>
            <a:off x="1119910" y="2510695"/>
            <a:ext cx="1117599" cy="1241430"/>
          </a:xfrm>
          <a:prstGeom prst="rect">
            <a:avLst/>
          </a:prstGeom>
          <a:noFill/>
        </p:spPr>
        <p:txBody>
          <a:bodyPr wrap="square" rtlCol="0">
            <a:spAutoFit/>
          </a:bodyPr>
          <a:lstStyle/>
          <a:p>
            <a:r>
              <a:rPr lang="en-US" sz="2400" b="1" dirty="0"/>
              <a:t>Priors:</a:t>
            </a:r>
          </a:p>
          <a:p>
            <a:r>
              <a:rPr lang="en-US" sz="2400" i="1" dirty="0"/>
              <a:t>P</a:t>
            </a:r>
            <a:r>
              <a:rPr lang="en-US" sz="2400" dirty="0"/>
              <a:t>(</a:t>
            </a:r>
            <a:r>
              <a:rPr lang="en-US" sz="2400" i="1" dirty="0"/>
              <a:t>c</a:t>
            </a:r>
            <a:r>
              <a:rPr lang="en-US" sz="2400" dirty="0"/>
              <a:t>)= </a:t>
            </a:r>
          </a:p>
          <a:p>
            <a:endParaRPr lang="en-US" sz="267" i="1" dirty="0"/>
          </a:p>
          <a:p>
            <a:r>
              <a:rPr lang="en-US" sz="2400" i="1" dirty="0"/>
              <a:t>P</a:t>
            </a:r>
            <a:r>
              <a:rPr lang="en-US" sz="2400" dirty="0"/>
              <a:t>(</a:t>
            </a:r>
            <a:r>
              <a:rPr lang="en-US" sz="2400" i="1" dirty="0"/>
              <a:t>j</a:t>
            </a:r>
            <a:r>
              <a:rPr lang="en-US" sz="2400" dirty="0"/>
              <a:t>)= </a:t>
            </a:r>
          </a:p>
        </p:txBody>
      </p:sp>
      <p:sp>
        <p:nvSpPr>
          <p:cNvPr id="12" name="TextBox 11"/>
          <p:cNvSpPr txBox="1"/>
          <p:nvPr/>
        </p:nvSpPr>
        <p:spPr>
          <a:xfrm>
            <a:off x="1860495" y="2879489"/>
            <a:ext cx="706011" cy="420564"/>
          </a:xfrm>
          <a:prstGeom prst="rect">
            <a:avLst/>
          </a:prstGeom>
          <a:noFill/>
        </p:spPr>
        <p:txBody>
          <a:bodyPr wrap="square" rtlCol="0">
            <a:spAutoFit/>
          </a:bodyPr>
          <a:lstStyle/>
          <a:p>
            <a:r>
              <a:rPr lang="en-US" sz="2133" dirty="0"/>
              <a:t>3/4</a:t>
            </a:r>
          </a:p>
        </p:txBody>
      </p:sp>
      <p:sp>
        <p:nvSpPr>
          <p:cNvPr id="23" name="TextBox 22"/>
          <p:cNvSpPr txBox="1"/>
          <p:nvPr/>
        </p:nvSpPr>
        <p:spPr>
          <a:xfrm>
            <a:off x="1806632" y="3253887"/>
            <a:ext cx="706011" cy="420564"/>
          </a:xfrm>
          <a:prstGeom prst="rect">
            <a:avLst/>
          </a:prstGeom>
          <a:noFill/>
        </p:spPr>
        <p:txBody>
          <a:bodyPr wrap="square" rtlCol="0">
            <a:spAutoFit/>
          </a:bodyPr>
          <a:lstStyle/>
          <a:p>
            <a:r>
              <a:rPr lang="en-US" sz="2133" dirty="0"/>
              <a:t>1/4</a:t>
            </a:r>
          </a:p>
        </p:txBody>
      </p:sp>
      <p:graphicFrame>
        <p:nvGraphicFramePr>
          <p:cNvPr id="27" name="Object 2"/>
          <p:cNvGraphicFramePr>
            <a:graphicFrameLocks noChangeAspect="1"/>
          </p:cNvGraphicFramePr>
          <p:nvPr>
            <p:extLst>
              <p:ext uri="{D42A27DB-BD31-4B8C-83A1-F6EECF244321}">
                <p14:modId xmlns:p14="http://schemas.microsoft.com/office/powerpoint/2010/main" val="3901595850"/>
              </p:ext>
            </p:extLst>
          </p:nvPr>
        </p:nvGraphicFramePr>
        <p:xfrm>
          <a:off x="304800" y="1498601"/>
          <a:ext cx="3324957" cy="914400"/>
        </p:xfrm>
        <a:graphic>
          <a:graphicData uri="http://schemas.openxmlformats.org/presentationml/2006/ole">
            <mc:AlternateContent xmlns:mc="http://schemas.openxmlformats.org/markup-compatibility/2006">
              <mc:Choice xmlns:v="urn:schemas-microsoft-com:vml" Requires="v">
                <p:oleObj spid="_x0000_s24758" name="Equation" r:id="rId4" imgW="1524000" imgH="419100" progId="Equation.3">
                  <p:embed/>
                </p:oleObj>
              </mc:Choice>
              <mc:Fallback>
                <p:oleObj name="Equation" r:id="rId4" imgW="1524000" imgH="419100" progId="Equation.3">
                  <p:embed/>
                  <p:pic>
                    <p:nvPicPr>
                      <p:cNvPr id="27" name="Object 2"/>
                      <p:cNvPicPr>
                        <a:picLocks noChangeAspect="1" noChangeArrowheads="1"/>
                      </p:cNvPicPr>
                      <p:nvPr/>
                    </p:nvPicPr>
                    <p:blipFill>
                      <a:blip r:embed="rId5"/>
                      <a:srcRect/>
                      <a:stretch>
                        <a:fillRect/>
                      </a:stretch>
                    </p:blipFill>
                    <p:spPr bwMode="auto">
                      <a:xfrm>
                        <a:off x="304800" y="1498601"/>
                        <a:ext cx="3324957" cy="914400"/>
                      </a:xfrm>
                      <a:prstGeom prst="rect">
                        <a:avLst/>
                      </a:prstGeom>
                      <a:solidFill>
                        <a:schemeClr val="tx1"/>
                      </a:solidFill>
                    </p:spPr>
                  </p:pic>
                </p:oleObj>
              </mc:Fallback>
            </mc:AlternateContent>
          </a:graphicData>
        </a:graphic>
      </p:graphicFrame>
      <p:graphicFrame>
        <p:nvGraphicFramePr>
          <p:cNvPr id="28" name="Object 2"/>
          <p:cNvGraphicFramePr>
            <a:graphicFrameLocks noChangeAspect="1"/>
          </p:cNvGraphicFramePr>
          <p:nvPr>
            <p:extLst>
              <p:ext uri="{D42A27DB-BD31-4B8C-83A1-F6EECF244321}">
                <p14:modId xmlns:p14="http://schemas.microsoft.com/office/powerpoint/2010/main" val="297373750"/>
              </p:ext>
            </p:extLst>
          </p:nvPr>
        </p:nvGraphicFramePr>
        <p:xfrm>
          <a:off x="2032000" y="408518"/>
          <a:ext cx="1439333" cy="859367"/>
        </p:xfrm>
        <a:graphic>
          <a:graphicData uri="http://schemas.openxmlformats.org/presentationml/2006/ole">
            <mc:AlternateContent xmlns:mc="http://schemas.openxmlformats.org/markup-compatibility/2006">
              <mc:Choice xmlns:v="urn:schemas-microsoft-com:vml" Requires="v">
                <p:oleObj spid="_x0000_s24759" name="Equation" r:id="rId6" imgW="660400" imgH="393700" progId="Equation.3">
                  <p:embed/>
                </p:oleObj>
              </mc:Choice>
              <mc:Fallback>
                <p:oleObj name="Equation" r:id="rId6" imgW="660400" imgH="393700" progId="Equation.3">
                  <p:embed/>
                  <p:pic>
                    <p:nvPicPr>
                      <p:cNvPr id="28" name="Object 2"/>
                      <p:cNvPicPr>
                        <a:picLocks noChangeAspect="1" noChangeArrowheads="1"/>
                      </p:cNvPicPr>
                      <p:nvPr/>
                    </p:nvPicPr>
                    <p:blipFill>
                      <a:blip r:embed="rId7"/>
                      <a:srcRect/>
                      <a:stretch>
                        <a:fillRect/>
                      </a:stretch>
                    </p:blipFill>
                    <p:spPr bwMode="auto">
                      <a:xfrm>
                        <a:off x="2032000" y="408518"/>
                        <a:ext cx="1439333" cy="859367"/>
                      </a:xfrm>
                      <a:prstGeom prst="rect">
                        <a:avLst/>
                      </a:prstGeom>
                      <a:solidFill>
                        <a:schemeClr val="tx1"/>
                      </a:solidFill>
                    </p:spPr>
                  </p:pic>
                </p:oleObj>
              </mc:Fallback>
            </mc:AlternateContent>
          </a:graphicData>
        </a:graphic>
      </p:graphicFrame>
      <p:sp>
        <p:nvSpPr>
          <p:cNvPr id="29" name="TextBox 28"/>
          <p:cNvSpPr txBox="1"/>
          <p:nvPr/>
        </p:nvSpPr>
        <p:spPr>
          <a:xfrm>
            <a:off x="3087079" y="4250853"/>
            <a:ext cx="3839513" cy="461665"/>
          </a:xfrm>
          <a:prstGeom prst="rect">
            <a:avLst/>
          </a:prstGeom>
          <a:noFill/>
        </p:spPr>
        <p:txBody>
          <a:bodyPr wrap="none" rtlCol="0">
            <a:spAutoFit/>
          </a:bodyPr>
          <a:lstStyle/>
          <a:p>
            <a:r>
              <a:rPr lang="en-US" sz="2400" dirty="0"/>
              <a:t>(5+1) / (8+6) = 6/14 = 3/7</a:t>
            </a:r>
          </a:p>
        </p:txBody>
      </p:sp>
      <p:sp>
        <p:nvSpPr>
          <p:cNvPr id="30" name="TextBox 29"/>
          <p:cNvSpPr txBox="1"/>
          <p:nvPr/>
        </p:nvSpPr>
        <p:spPr>
          <a:xfrm>
            <a:off x="3087079" y="4609125"/>
            <a:ext cx="2970685" cy="461665"/>
          </a:xfrm>
          <a:prstGeom prst="rect">
            <a:avLst/>
          </a:prstGeom>
          <a:noFill/>
        </p:spPr>
        <p:txBody>
          <a:bodyPr wrap="none" rtlCol="0">
            <a:spAutoFit/>
          </a:bodyPr>
          <a:lstStyle/>
          <a:p>
            <a:r>
              <a:rPr lang="en-US" sz="2400" dirty="0"/>
              <a:t>(0+1) / (8+6) = 1/14</a:t>
            </a:r>
          </a:p>
        </p:txBody>
      </p:sp>
      <p:sp>
        <p:nvSpPr>
          <p:cNvPr id="32" name="TextBox 31"/>
          <p:cNvSpPr txBox="1"/>
          <p:nvPr/>
        </p:nvSpPr>
        <p:spPr>
          <a:xfrm>
            <a:off x="3087078" y="5386277"/>
            <a:ext cx="2533066" cy="461665"/>
          </a:xfrm>
          <a:prstGeom prst="rect">
            <a:avLst/>
          </a:prstGeom>
          <a:noFill/>
        </p:spPr>
        <p:txBody>
          <a:bodyPr wrap="none" rtlCol="0">
            <a:spAutoFit/>
          </a:bodyPr>
          <a:lstStyle/>
          <a:p>
            <a:r>
              <a:rPr lang="en-US" altLang="zh-TW" sz="2400" dirty="0">
                <a:latin typeface="Calibri" charset="0"/>
              </a:rPr>
              <a:t>(1+1) / (3+6) = 2/9 </a:t>
            </a:r>
            <a:endParaRPr lang="en-US" sz="2400" dirty="0"/>
          </a:p>
        </p:txBody>
      </p:sp>
      <p:sp>
        <p:nvSpPr>
          <p:cNvPr id="33" name="TextBox 32"/>
          <p:cNvSpPr txBox="1"/>
          <p:nvPr/>
        </p:nvSpPr>
        <p:spPr>
          <a:xfrm>
            <a:off x="3087079" y="4995434"/>
            <a:ext cx="2970685" cy="461665"/>
          </a:xfrm>
          <a:prstGeom prst="rect">
            <a:avLst/>
          </a:prstGeom>
          <a:noFill/>
        </p:spPr>
        <p:txBody>
          <a:bodyPr wrap="none" rtlCol="0">
            <a:spAutoFit/>
          </a:bodyPr>
          <a:lstStyle/>
          <a:p>
            <a:r>
              <a:rPr lang="en-US" sz="2400" dirty="0"/>
              <a:t>(0+1) / (8+6) = 1/14</a:t>
            </a:r>
          </a:p>
        </p:txBody>
      </p:sp>
      <p:sp>
        <p:nvSpPr>
          <p:cNvPr id="34" name="TextBox 33"/>
          <p:cNvSpPr txBox="1"/>
          <p:nvPr/>
        </p:nvSpPr>
        <p:spPr>
          <a:xfrm>
            <a:off x="3087078" y="5742282"/>
            <a:ext cx="2533066" cy="461665"/>
          </a:xfrm>
          <a:prstGeom prst="rect">
            <a:avLst/>
          </a:prstGeom>
          <a:noFill/>
        </p:spPr>
        <p:txBody>
          <a:bodyPr wrap="none" rtlCol="0">
            <a:spAutoFit/>
          </a:bodyPr>
          <a:lstStyle/>
          <a:p>
            <a:r>
              <a:rPr lang="en-US" altLang="zh-TW" sz="2400" dirty="0">
                <a:latin typeface="Calibri" charset="0"/>
              </a:rPr>
              <a:t>(1+1) / (3+6) = 2/9 </a:t>
            </a:r>
            <a:endParaRPr lang="en-US" sz="2400" dirty="0"/>
          </a:p>
        </p:txBody>
      </p:sp>
      <p:sp>
        <p:nvSpPr>
          <p:cNvPr id="35" name="TextBox 34"/>
          <p:cNvSpPr txBox="1"/>
          <p:nvPr/>
        </p:nvSpPr>
        <p:spPr>
          <a:xfrm>
            <a:off x="3095676" y="6084997"/>
            <a:ext cx="2533066" cy="461665"/>
          </a:xfrm>
          <a:prstGeom prst="rect">
            <a:avLst/>
          </a:prstGeom>
          <a:noFill/>
        </p:spPr>
        <p:txBody>
          <a:bodyPr wrap="none" rtlCol="0">
            <a:spAutoFit/>
          </a:bodyPr>
          <a:lstStyle/>
          <a:p>
            <a:r>
              <a:rPr lang="en-US" altLang="zh-TW" sz="2400" dirty="0">
                <a:latin typeface="Calibri" charset="0"/>
              </a:rPr>
              <a:t>(1+1) / (3+6) = 2/9 </a:t>
            </a:r>
            <a:endParaRPr lang="en-US" sz="2400" dirty="0"/>
          </a:p>
        </p:txBody>
      </p:sp>
      <p:sp>
        <p:nvSpPr>
          <p:cNvPr id="36" name="TextBox 35"/>
          <p:cNvSpPr txBox="1"/>
          <p:nvPr/>
        </p:nvSpPr>
        <p:spPr>
          <a:xfrm>
            <a:off x="8040000" y="3259262"/>
            <a:ext cx="3616696" cy="748795"/>
          </a:xfrm>
          <a:prstGeom prst="rect">
            <a:avLst/>
          </a:prstGeom>
          <a:noFill/>
        </p:spPr>
        <p:txBody>
          <a:bodyPr wrap="none" rtlCol="0">
            <a:spAutoFit/>
          </a:bodyPr>
          <a:lstStyle/>
          <a:p>
            <a:pPr lvl="1"/>
            <a:r>
              <a:rPr lang="en-US" altLang="zh-TW" sz="2133" dirty="0">
                <a:solidFill>
                  <a:schemeClr val="bg1"/>
                </a:solidFill>
                <a:latin typeface="Calibri" charset="0"/>
              </a:rPr>
              <a:t> 3/4 * (3/7)</a:t>
            </a:r>
            <a:r>
              <a:rPr lang="en-US" altLang="zh-TW" sz="2133" baseline="30000" dirty="0">
                <a:solidFill>
                  <a:schemeClr val="bg1"/>
                </a:solidFill>
                <a:latin typeface="Calibri" charset="0"/>
              </a:rPr>
              <a:t>3</a:t>
            </a:r>
            <a:r>
              <a:rPr lang="en-US" altLang="zh-TW" sz="2133" dirty="0">
                <a:solidFill>
                  <a:schemeClr val="bg1"/>
                </a:solidFill>
                <a:latin typeface="Calibri" charset="0"/>
              </a:rPr>
              <a:t> * 1/14 * 1/14 </a:t>
            </a:r>
          </a:p>
          <a:p>
            <a:pPr lvl="1">
              <a:buFont typeface="Wingdings" charset="2"/>
              <a:buNone/>
            </a:pPr>
            <a:r>
              <a:rPr lang="en-US" altLang="zh-TW" sz="2133" dirty="0">
                <a:solidFill>
                  <a:schemeClr val="bg1"/>
                </a:solidFill>
                <a:latin typeface="Calibri" charset="0"/>
                <a:ea typeface="Arial" charset="0"/>
                <a:cs typeface="Arial" charset="0"/>
              </a:rPr>
              <a:t>	≈ 0.0003</a:t>
            </a:r>
          </a:p>
        </p:txBody>
      </p:sp>
      <p:graphicFrame>
        <p:nvGraphicFramePr>
          <p:cNvPr id="38" name="Object 2"/>
          <p:cNvGraphicFramePr>
            <a:graphicFrameLocks noChangeAspect="1"/>
          </p:cNvGraphicFramePr>
          <p:nvPr>
            <p:extLst>
              <p:ext uri="{D42A27DB-BD31-4B8C-83A1-F6EECF244321}">
                <p14:modId xmlns:p14="http://schemas.microsoft.com/office/powerpoint/2010/main" val="1490112966"/>
              </p:ext>
            </p:extLst>
          </p:nvPr>
        </p:nvGraphicFramePr>
        <p:xfrm>
          <a:off x="8324417" y="3345231"/>
          <a:ext cx="408548" cy="256428"/>
        </p:xfrm>
        <a:graphic>
          <a:graphicData uri="http://schemas.openxmlformats.org/presentationml/2006/ole">
            <mc:AlternateContent xmlns:mc="http://schemas.openxmlformats.org/markup-compatibility/2006">
              <mc:Choice xmlns:v="urn:schemas-microsoft-com:vml" Requires="v">
                <p:oleObj spid="_x0000_s24760" name="Equation" r:id="rId8" imgW="152280" imgH="126720" progId="Equation.3">
                  <p:embed/>
                </p:oleObj>
              </mc:Choice>
              <mc:Fallback>
                <p:oleObj name="Equation" r:id="rId8" imgW="152280" imgH="126720" progId="Equation.3">
                  <p:embed/>
                  <p:pic>
                    <p:nvPicPr>
                      <p:cNvPr id="38" name="Object 2"/>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8324417" y="3345231"/>
                        <a:ext cx="408548" cy="256428"/>
                      </a:xfrm>
                      <a:prstGeom prst="rect">
                        <a:avLst/>
                      </a:prstGeom>
                      <a:noFill/>
                      <a:effectLst/>
                      <a:extLst>
                        <a:ext uri="{909E8E84-426E-40dd-AFC4-6F175D3DCCD1}">
                          <a14:hiddenFill xmlns:a14="http://schemas.microsoft.com/office/drawing/2010/main" xmlns="">
                            <a:solidFill>
                              <a:srgbClr val="FFFFFF"/>
                            </a:solidFill>
                          </a14:hiddenFill>
                        </a:ext>
                        <a:ext uri="{AF507438-7753-43e0-B8FC-AC1667EBCBE1}">
                          <a14:hiddenEffects xmlns:a14="http://schemas.microsoft.com/office/drawing/2010/main" xmlns="">
                            <a:effectLst>
                              <a:outerShdw blurRad="63500" dist="38099" dir="2700000" algn="ctr" rotWithShape="0">
                                <a:srgbClr val="808080">
                                  <a:alpha val="74998"/>
                                </a:srgbClr>
                              </a:outerShdw>
                            </a:effectLst>
                          </a14:hiddenEffects>
                        </a:ext>
                      </a:extLst>
                    </p:spPr>
                  </p:pic>
                </p:oleObj>
              </mc:Fallback>
            </mc:AlternateContent>
          </a:graphicData>
        </a:graphic>
      </p:graphicFrame>
      <p:graphicFrame>
        <p:nvGraphicFramePr>
          <p:cNvPr id="39" name="Object 2"/>
          <p:cNvGraphicFramePr>
            <a:graphicFrameLocks noChangeAspect="1"/>
          </p:cNvGraphicFramePr>
          <p:nvPr>
            <p:extLst>
              <p:ext uri="{D42A27DB-BD31-4B8C-83A1-F6EECF244321}">
                <p14:modId xmlns:p14="http://schemas.microsoft.com/office/powerpoint/2010/main" val="2308616559"/>
              </p:ext>
            </p:extLst>
          </p:nvPr>
        </p:nvGraphicFramePr>
        <p:xfrm>
          <a:off x="8348150" y="4280773"/>
          <a:ext cx="437396" cy="274535"/>
        </p:xfrm>
        <a:graphic>
          <a:graphicData uri="http://schemas.openxmlformats.org/presentationml/2006/ole">
            <mc:AlternateContent xmlns:mc="http://schemas.openxmlformats.org/markup-compatibility/2006">
              <mc:Choice xmlns:v="urn:schemas-microsoft-com:vml" Requires="v">
                <p:oleObj spid="_x0000_s24761" name="Equation" r:id="rId10" imgW="152280" imgH="126720" progId="Equation.3">
                  <p:embed/>
                </p:oleObj>
              </mc:Choice>
              <mc:Fallback>
                <p:oleObj name="Equation" r:id="rId10" imgW="152280" imgH="126720" progId="Equation.3">
                  <p:embed/>
                  <p:pic>
                    <p:nvPicPr>
                      <p:cNvPr id="39" name="Object 2"/>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8348150" y="4280773"/>
                        <a:ext cx="437396" cy="274535"/>
                      </a:xfrm>
                      <a:prstGeom prst="rect">
                        <a:avLst/>
                      </a:prstGeom>
                      <a:noFill/>
                      <a:effectLst/>
                      <a:extLst>
                        <a:ext uri="{909E8E84-426E-40dd-AFC4-6F175D3DCCD1}">
                          <a14:hiddenFill xmlns:a14="http://schemas.microsoft.com/office/drawing/2010/main" xmlns="">
                            <a:solidFill>
                              <a:srgbClr val="FFFFFF"/>
                            </a:solidFill>
                          </a14:hiddenFill>
                        </a:ext>
                        <a:ext uri="{AF507438-7753-43e0-B8FC-AC1667EBCBE1}">
                          <a14:hiddenEffects xmlns:a14="http://schemas.microsoft.com/office/drawing/2010/main" xmlns="">
                            <a:effectLst>
                              <a:outerShdw blurRad="63500" dist="38099" dir="2700000" algn="ctr" rotWithShape="0">
                                <a:srgbClr val="808080">
                                  <a:alpha val="74998"/>
                                </a:srgbClr>
                              </a:outerShdw>
                            </a:effectLst>
                          </a14:hiddenEffects>
                        </a:ext>
                      </a:extLst>
                    </p:spPr>
                  </p:pic>
                </p:oleObj>
              </mc:Fallback>
            </mc:AlternateContent>
          </a:graphicData>
        </a:graphic>
      </p:graphicFrame>
      <p:sp>
        <p:nvSpPr>
          <p:cNvPr id="26" name="Rectangle 25">
            <a:extLst>
              <a:ext uri="{FF2B5EF4-FFF2-40B4-BE49-F238E27FC236}">
                <a16:creationId xmlns:a16="http://schemas.microsoft.com/office/drawing/2014/main" id="{F1FA76A8-483A-4076-AAC2-CF5319C47C23}"/>
              </a:ext>
            </a:extLst>
          </p:cNvPr>
          <p:cNvSpPr/>
          <p:nvPr/>
        </p:nvSpPr>
        <p:spPr>
          <a:xfrm>
            <a:off x="6358759" y="5060189"/>
            <a:ext cx="5525360" cy="1727473"/>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a:extLst>
              <a:ext uri="{FF2B5EF4-FFF2-40B4-BE49-F238E27FC236}">
                <a16:creationId xmlns:a16="http://schemas.microsoft.com/office/drawing/2014/main" id="{AFA856EA-4CB9-4E6D-A368-87A79292CD2A}"/>
              </a:ext>
            </a:extLst>
          </p:cNvPr>
          <p:cNvSpPr txBox="1"/>
          <p:nvPr/>
        </p:nvSpPr>
        <p:spPr>
          <a:xfrm>
            <a:off x="6367357" y="5171729"/>
            <a:ext cx="5435760" cy="1323439"/>
          </a:xfrm>
          <a:prstGeom prst="rect">
            <a:avLst/>
          </a:prstGeom>
          <a:noFill/>
        </p:spPr>
        <p:txBody>
          <a:bodyPr wrap="square" rtlCol="0">
            <a:spAutoFit/>
          </a:bodyPr>
          <a:lstStyle/>
          <a:p>
            <a:r>
              <a:rPr lang="en-US" sz="2000" b="1" dirty="0">
                <a:solidFill>
                  <a:schemeClr val="bg1"/>
                </a:solidFill>
              </a:rPr>
              <a:t>Can obtain actual probabilities via normalization (though, not needed for classification):</a:t>
            </a:r>
          </a:p>
          <a:p>
            <a:r>
              <a:rPr lang="en-US" sz="2000" dirty="0">
                <a:solidFill>
                  <a:schemeClr val="bg1"/>
                </a:solidFill>
              </a:rPr>
              <a:t> P(c|d5) </a:t>
            </a:r>
            <a:endParaRPr lang="en-US" sz="3200" dirty="0">
              <a:solidFill>
                <a:schemeClr val="bg1"/>
              </a:solidFill>
            </a:endParaRPr>
          </a:p>
          <a:p>
            <a:r>
              <a:rPr lang="en-US" sz="2000" dirty="0">
                <a:solidFill>
                  <a:schemeClr val="bg1"/>
                </a:solidFill>
              </a:rPr>
              <a:t> P(j|d5) </a:t>
            </a:r>
          </a:p>
        </p:txBody>
      </p:sp>
      <p:sp>
        <p:nvSpPr>
          <p:cNvPr id="37" name="TextBox 36">
            <a:extLst>
              <a:ext uri="{FF2B5EF4-FFF2-40B4-BE49-F238E27FC236}">
                <a16:creationId xmlns:a16="http://schemas.microsoft.com/office/drawing/2014/main" id="{830113A8-D7AD-41D3-9CE1-7D6B51B79CEF}"/>
              </a:ext>
            </a:extLst>
          </p:cNvPr>
          <p:cNvSpPr txBox="1"/>
          <p:nvPr/>
        </p:nvSpPr>
        <p:spPr>
          <a:xfrm>
            <a:off x="6839742" y="6144346"/>
            <a:ext cx="4100803" cy="400110"/>
          </a:xfrm>
          <a:prstGeom prst="rect">
            <a:avLst/>
          </a:prstGeom>
          <a:noFill/>
        </p:spPr>
        <p:txBody>
          <a:bodyPr wrap="none" rtlCol="0">
            <a:spAutoFit/>
          </a:bodyPr>
          <a:lstStyle/>
          <a:p>
            <a:pPr lvl="1"/>
            <a:r>
              <a:rPr lang="en-US" altLang="zh-TW" sz="2000" dirty="0">
                <a:solidFill>
                  <a:schemeClr val="bg1"/>
                </a:solidFill>
                <a:latin typeface="Calibri" charset="0"/>
                <a:ea typeface="Arial" charset="0"/>
                <a:cs typeface="Arial" charset="0"/>
              </a:rPr>
              <a:t> = 0.0001/(0.0003+0.0001) = 75%</a:t>
            </a:r>
          </a:p>
        </p:txBody>
      </p:sp>
      <p:sp>
        <p:nvSpPr>
          <p:cNvPr id="41" name="TextBox 40">
            <a:extLst>
              <a:ext uri="{FF2B5EF4-FFF2-40B4-BE49-F238E27FC236}">
                <a16:creationId xmlns:a16="http://schemas.microsoft.com/office/drawing/2014/main" id="{C30B33B8-FC26-4382-AA4F-D67B7E019DBC}"/>
              </a:ext>
            </a:extLst>
          </p:cNvPr>
          <p:cNvSpPr txBox="1"/>
          <p:nvPr/>
        </p:nvSpPr>
        <p:spPr>
          <a:xfrm>
            <a:off x="6926592" y="5783383"/>
            <a:ext cx="4411728" cy="400110"/>
          </a:xfrm>
          <a:prstGeom prst="rect">
            <a:avLst/>
          </a:prstGeom>
          <a:noFill/>
        </p:spPr>
        <p:txBody>
          <a:bodyPr wrap="square" rtlCol="0">
            <a:spAutoFit/>
          </a:bodyPr>
          <a:lstStyle/>
          <a:p>
            <a:pPr lvl="1"/>
            <a:r>
              <a:rPr lang="en-US" altLang="zh-TW" sz="2000" dirty="0">
                <a:solidFill>
                  <a:schemeClr val="bg1"/>
                </a:solidFill>
                <a:latin typeface="Calibri" charset="0"/>
                <a:ea typeface="Arial" charset="0"/>
                <a:cs typeface="Arial" charset="0"/>
              </a:rPr>
              <a:t>= 0.0003/(0.0003+0.0001) = 25%</a:t>
            </a:r>
          </a:p>
        </p:txBody>
      </p:sp>
    </p:spTree>
    <p:extLst>
      <p:ext uri="{BB962C8B-B14F-4D97-AF65-F5344CB8AC3E}">
        <p14:creationId xmlns:p14="http://schemas.microsoft.com/office/powerpoint/2010/main" val="83775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xEl>
                                              <p:pRg st="0" end="0"/>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3">
                                            <p:txEl>
                                              <p:pRg st="0" end="0"/>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9"/>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0"/>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3"/>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32"/>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34"/>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35"/>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10"/>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38"/>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39"/>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36"/>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40"/>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31"/>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grpId="0" nodeType="clickEffect">
                                  <p:stCondLst>
                                    <p:cond delay="0"/>
                                  </p:stCondLst>
                                  <p:childTnLst>
                                    <p:set>
                                      <p:cBhvr>
                                        <p:cTn id="72" dur="1" fill="hold">
                                          <p:stCondLst>
                                            <p:cond delay="0"/>
                                          </p:stCondLst>
                                        </p:cTn>
                                        <p:tgtEl>
                                          <p:spTgt spid="41"/>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grpId="0" nodeType="clickEffect">
                                  <p:stCondLst>
                                    <p:cond delay="0"/>
                                  </p:stCondLst>
                                  <p:childTnLst>
                                    <p:set>
                                      <p:cBhvr>
                                        <p:cTn id="76" dur="1" fill="hold">
                                          <p:stCondLst>
                                            <p:cond delay="0"/>
                                          </p:stCondLst>
                                        </p:cTn>
                                        <p:tgtEl>
                                          <p:spTgt spid="3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40" grpId="0"/>
      <p:bldP spid="7" grpId="0"/>
      <p:bldP spid="8" grpId="0" build="allAtOnce"/>
      <p:bldP spid="29" grpId="0"/>
      <p:bldP spid="30" grpId="0"/>
      <p:bldP spid="32" grpId="0"/>
      <p:bldP spid="33" grpId="0"/>
      <p:bldP spid="34" grpId="0"/>
      <p:bldP spid="35" grpId="0"/>
      <p:bldP spid="36" grpId="0"/>
      <p:bldP spid="31" grpId="0"/>
      <p:bldP spid="37" grpId="0"/>
      <p:bldP spid="41" grpId="0"/>
    </p:bld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6" name="Rectangle 2"/>
          <p:cNvSpPr>
            <a:spLocks noGrp="1" noChangeArrowheads="1"/>
          </p:cNvSpPr>
          <p:nvPr>
            <p:ph type="title" sz="quarter"/>
          </p:nvPr>
        </p:nvSpPr>
        <p:spPr>
          <a:xfrm>
            <a:off x="1010017" y="149219"/>
            <a:ext cx="10363200" cy="762000"/>
          </a:xfrm>
          <a:noFill/>
        </p:spPr>
        <p:txBody>
          <a:bodyPr/>
          <a:lstStyle/>
          <a:p>
            <a:pPr algn="ctr"/>
            <a:r>
              <a:rPr lang="en-US" altLang="en-US" dirty="0"/>
              <a:t>Naïve Bayes Example: Spam Filtering</a:t>
            </a:r>
          </a:p>
        </p:txBody>
      </p:sp>
      <p:graphicFrame>
        <p:nvGraphicFramePr>
          <p:cNvPr id="10242" name="Object 3"/>
          <p:cNvGraphicFramePr>
            <a:graphicFrameLocks noGrp="1" noChangeAspect="1"/>
          </p:cNvGraphicFramePr>
          <p:nvPr>
            <p:ph sz="quarter" idx="1"/>
            <p:extLst>
              <p:ext uri="{D42A27DB-BD31-4B8C-83A1-F6EECF244321}">
                <p14:modId xmlns:p14="http://schemas.microsoft.com/office/powerpoint/2010/main" val="3653799273"/>
              </p:ext>
            </p:extLst>
          </p:nvPr>
        </p:nvGraphicFramePr>
        <p:xfrm>
          <a:off x="1852613" y="1285875"/>
          <a:ext cx="4243387" cy="2278063"/>
        </p:xfrm>
        <a:graphic>
          <a:graphicData uri="http://schemas.openxmlformats.org/presentationml/2006/ole">
            <mc:AlternateContent xmlns:mc="http://schemas.openxmlformats.org/markup-compatibility/2006">
              <mc:Choice xmlns:v="urn:schemas-microsoft-com:vml" Requires="v">
                <p:oleObj spid="_x0000_s25704" name="Worksheet" r:id="rId4" imgW="3371965" imgH="1809716" progId="Excel.Sheet.8">
                  <p:embed/>
                </p:oleObj>
              </mc:Choice>
              <mc:Fallback>
                <p:oleObj name="Worksheet" r:id="rId4" imgW="3371965" imgH="1809716" progId="Excel.Sheet.8">
                  <p:embed/>
                  <p:pic>
                    <p:nvPicPr>
                      <p:cNvPr id="10242" name="Object 3"/>
                      <p:cNvPicPr>
                        <a:picLocks noChangeAspect="1" noChangeArrowheads="1"/>
                      </p:cNvPicPr>
                      <p:nvPr/>
                    </p:nvPicPr>
                    <p:blipFill>
                      <a:blip r:embed="rId5"/>
                      <a:srcRect/>
                      <a:stretch>
                        <a:fillRect/>
                      </a:stretch>
                    </p:blipFill>
                    <p:spPr bwMode="auto">
                      <a:xfrm>
                        <a:off x="1852613" y="1285875"/>
                        <a:ext cx="4243387" cy="2278063"/>
                      </a:xfrm>
                      <a:prstGeom prst="rect">
                        <a:avLst/>
                      </a:prstGeom>
                      <a:solidFill>
                        <a:schemeClr val="tx1"/>
                      </a:solidFill>
                      <a:ln>
                        <a:noFill/>
                      </a:ln>
                      <a:effectLst/>
                    </p:spPr>
                  </p:pic>
                </p:oleObj>
              </mc:Fallback>
            </mc:AlternateContent>
          </a:graphicData>
        </a:graphic>
      </p:graphicFrame>
      <p:graphicFrame>
        <p:nvGraphicFramePr>
          <p:cNvPr id="10243" name="Object 4"/>
          <p:cNvGraphicFramePr>
            <a:graphicFrameLocks noGrp="1" noChangeAspect="1"/>
          </p:cNvGraphicFramePr>
          <p:nvPr>
            <p:ph sz="quarter" idx="2"/>
            <p:extLst>
              <p:ext uri="{D42A27DB-BD31-4B8C-83A1-F6EECF244321}">
                <p14:modId xmlns:p14="http://schemas.microsoft.com/office/powerpoint/2010/main" val="2342690429"/>
              </p:ext>
            </p:extLst>
          </p:nvPr>
        </p:nvGraphicFramePr>
        <p:xfrm>
          <a:off x="6618410" y="1341137"/>
          <a:ext cx="2625725" cy="1428750"/>
        </p:xfrm>
        <a:graphic>
          <a:graphicData uri="http://schemas.openxmlformats.org/presentationml/2006/ole">
            <mc:AlternateContent xmlns:mc="http://schemas.openxmlformats.org/markup-compatibility/2006">
              <mc:Choice xmlns:v="urn:schemas-microsoft-com:vml" Requires="v">
                <p:oleObj spid="_x0000_s25705" name="Worksheet" r:id="rId6" imgW="1838280" imgH="1000227" progId="Excel.Sheet.8">
                  <p:embed/>
                </p:oleObj>
              </mc:Choice>
              <mc:Fallback>
                <p:oleObj name="Worksheet" r:id="rId6" imgW="1838280" imgH="1000227" progId="Excel.Sheet.8">
                  <p:embed/>
                  <p:pic>
                    <p:nvPicPr>
                      <p:cNvPr id="10243" name="Object 4"/>
                      <p:cNvPicPr>
                        <a:picLocks noChangeAspect="1" noChangeArrowheads="1"/>
                      </p:cNvPicPr>
                      <p:nvPr/>
                    </p:nvPicPr>
                    <p:blipFill>
                      <a:blip r:embed="rId7"/>
                      <a:srcRect/>
                      <a:stretch>
                        <a:fillRect/>
                      </a:stretch>
                    </p:blipFill>
                    <p:spPr bwMode="auto">
                      <a:xfrm>
                        <a:off x="6618410" y="1341137"/>
                        <a:ext cx="2625725" cy="1428750"/>
                      </a:xfrm>
                      <a:prstGeom prst="rect">
                        <a:avLst/>
                      </a:prstGeom>
                      <a:solidFill>
                        <a:schemeClr val="tx1"/>
                      </a:solidFill>
                      <a:ln>
                        <a:noFill/>
                      </a:ln>
                      <a:effectLst/>
                    </p:spPr>
                  </p:pic>
                </p:oleObj>
              </mc:Fallback>
            </mc:AlternateContent>
          </a:graphicData>
        </a:graphic>
      </p:graphicFrame>
      <p:sp>
        <p:nvSpPr>
          <p:cNvPr id="10247" name="Text Box 10"/>
          <p:cNvSpPr txBox="1">
            <a:spLocks noChangeArrowheads="1"/>
          </p:cNvSpPr>
          <p:nvPr/>
        </p:nvSpPr>
        <p:spPr bwMode="auto">
          <a:xfrm>
            <a:off x="7696321" y="3059401"/>
            <a:ext cx="1176337" cy="530225"/>
          </a:xfrm>
          <a:prstGeom prst="rect">
            <a:avLst/>
          </a:prstGeom>
          <a:noFill/>
          <a:ln w="12700">
            <a:solidFill>
              <a:srgbClr val="CC0000"/>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pPr algn="l"/>
            <a:r>
              <a:rPr lang="en-US" altLang="en-US" b="1" dirty="0">
                <a:latin typeface="Arial" charset="0"/>
              </a:rPr>
              <a:t>P(no) = 0.4</a:t>
            </a:r>
          </a:p>
          <a:p>
            <a:pPr algn="l"/>
            <a:r>
              <a:rPr lang="en-US" altLang="en-US" b="1" dirty="0">
                <a:latin typeface="Arial" charset="0"/>
              </a:rPr>
              <a:t>P(yes) = 0.6</a:t>
            </a:r>
          </a:p>
        </p:txBody>
      </p:sp>
      <p:sp>
        <p:nvSpPr>
          <p:cNvPr id="10248" name="AutoShape 11"/>
          <p:cNvSpPr>
            <a:spLocks/>
          </p:cNvSpPr>
          <p:nvPr/>
        </p:nvSpPr>
        <p:spPr bwMode="auto">
          <a:xfrm>
            <a:off x="1651000" y="1293513"/>
            <a:ext cx="88900" cy="2270125"/>
          </a:xfrm>
          <a:prstGeom prst="leftBrace">
            <a:avLst>
              <a:gd name="adj1" fmla="val 212798"/>
              <a:gd name="adj2" fmla="val 50000"/>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endParaRPr lang="en-US" altLang="en-US"/>
          </a:p>
        </p:txBody>
      </p:sp>
      <p:sp>
        <p:nvSpPr>
          <p:cNvPr id="10249" name="Text Box 12"/>
          <p:cNvSpPr txBox="1">
            <a:spLocks noChangeArrowheads="1"/>
          </p:cNvSpPr>
          <p:nvPr/>
        </p:nvSpPr>
        <p:spPr bwMode="auto">
          <a:xfrm>
            <a:off x="712617" y="2055512"/>
            <a:ext cx="982833"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pPr algn="ctr"/>
            <a:r>
              <a:rPr lang="en-US" altLang="en-US" sz="1600" b="1" dirty="0">
                <a:solidFill>
                  <a:srgbClr val="FFC000"/>
                </a:solidFill>
                <a:latin typeface="Arial" charset="0"/>
              </a:rPr>
              <a:t>Training</a:t>
            </a:r>
          </a:p>
          <a:p>
            <a:pPr algn="ctr"/>
            <a:r>
              <a:rPr lang="en-US" altLang="en-US" sz="1600" b="1" dirty="0">
                <a:solidFill>
                  <a:srgbClr val="FFC000"/>
                </a:solidFill>
                <a:latin typeface="Arial" charset="0"/>
              </a:rPr>
              <a:t>Data</a:t>
            </a:r>
          </a:p>
        </p:txBody>
      </p:sp>
      <p:sp>
        <p:nvSpPr>
          <p:cNvPr id="10250" name="Text Box 13"/>
          <p:cNvSpPr txBox="1">
            <a:spLocks noChangeArrowheads="1"/>
          </p:cNvSpPr>
          <p:nvPr/>
        </p:nvSpPr>
        <p:spPr bwMode="auto">
          <a:xfrm>
            <a:off x="1957127" y="4956115"/>
            <a:ext cx="589635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pPr algn="l"/>
            <a:r>
              <a:rPr lang="en-US" altLang="en-US" sz="1800" b="1" dirty="0">
                <a:latin typeface="+mj-lt"/>
              </a:rPr>
              <a:t>Consider a New email </a:t>
            </a:r>
            <a:r>
              <a:rPr lang="en-US" altLang="en-US" sz="1800" b="1" i="1" dirty="0">
                <a:latin typeface="+mj-lt"/>
              </a:rPr>
              <a:t>x</a:t>
            </a:r>
            <a:r>
              <a:rPr lang="en-US" altLang="en-US" sz="1800" b="1" dirty="0">
                <a:latin typeface="+mj-lt"/>
              </a:rPr>
              <a:t> containing t1, t4, t5, t4, t4, t2, t5, t4</a:t>
            </a:r>
          </a:p>
        </p:txBody>
      </p:sp>
      <p:sp>
        <p:nvSpPr>
          <p:cNvPr id="10251" name="Text Box 14"/>
          <p:cNvSpPr txBox="1">
            <a:spLocks noChangeArrowheads="1"/>
          </p:cNvSpPr>
          <p:nvPr/>
        </p:nvSpPr>
        <p:spPr bwMode="auto">
          <a:xfrm>
            <a:off x="2140317" y="5548021"/>
            <a:ext cx="5362365" cy="646331"/>
          </a:xfrm>
          <a:prstGeom prst="rect">
            <a:avLst/>
          </a:prstGeom>
          <a:noFill/>
          <a:ln w="12700">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tabLst>
                <a:tab pos="914400" algn="l"/>
                <a:tab pos="1376363" algn="l"/>
              </a:tabLst>
              <a:defRPr sz="1400">
                <a:solidFill>
                  <a:schemeClr val="tx1"/>
                </a:solidFill>
                <a:latin typeface="Times New Roman" pitchFamily="18" charset="0"/>
              </a:defRPr>
            </a:lvl1pPr>
            <a:lvl2pPr marL="742950" indent="-285750">
              <a:tabLst>
                <a:tab pos="914400" algn="l"/>
                <a:tab pos="1376363" algn="l"/>
              </a:tabLst>
              <a:defRPr sz="1400">
                <a:solidFill>
                  <a:schemeClr val="tx1"/>
                </a:solidFill>
                <a:latin typeface="Times New Roman" pitchFamily="18" charset="0"/>
              </a:defRPr>
            </a:lvl2pPr>
            <a:lvl3pPr marL="1143000" indent="-228600">
              <a:tabLst>
                <a:tab pos="914400" algn="l"/>
                <a:tab pos="1376363" algn="l"/>
              </a:tabLst>
              <a:defRPr sz="1400">
                <a:solidFill>
                  <a:schemeClr val="tx1"/>
                </a:solidFill>
                <a:latin typeface="Times New Roman" pitchFamily="18" charset="0"/>
              </a:defRPr>
            </a:lvl3pPr>
            <a:lvl4pPr marL="1600200" indent="-228600">
              <a:tabLst>
                <a:tab pos="914400" algn="l"/>
                <a:tab pos="1376363" algn="l"/>
              </a:tabLst>
              <a:defRPr sz="1400">
                <a:solidFill>
                  <a:schemeClr val="tx1"/>
                </a:solidFill>
                <a:latin typeface="Times New Roman" pitchFamily="18" charset="0"/>
              </a:defRPr>
            </a:lvl4pPr>
            <a:lvl5pPr marL="2057400" indent="-228600">
              <a:tabLst>
                <a:tab pos="914400" algn="l"/>
                <a:tab pos="1376363" algn="l"/>
              </a:tabLst>
              <a:defRPr sz="1400">
                <a:solidFill>
                  <a:schemeClr val="tx1"/>
                </a:solidFill>
                <a:latin typeface="Times New Roman" pitchFamily="18" charset="0"/>
              </a:defRPr>
            </a:lvl5pPr>
            <a:lvl6pPr marL="2514600" indent="-228600" algn="r" eaLnBrk="0" fontAlgn="base" hangingPunct="0">
              <a:spcBef>
                <a:spcPct val="0"/>
              </a:spcBef>
              <a:spcAft>
                <a:spcPct val="0"/>
              </a:spcAft>
              <a:tabLst>
                <a:tab pos="914400" algn="l"/>
                <a:tab pos="1376363" algn="l"/>
              </a:tabLst>
              <a:defRPr sz="1400">
                <a:solidFill>
                  <a:schemeClr val="tx1"/>
                </a:solidFill>
                <a:latin typeface="Times New Roman" pitchFamily="18" charset="0"/>
              </a:defRPr>
            </a:lvl6pPr>
            <a:lvl7pPr marL="2971800" indent="-228600" algn="r" eaLnBrk="0" fontAlgn="base" hangingPunct="0">
              <a:spcBef>
                <a:spcPct val="0"/>
              </a:spcBef>
              <a:spcAft>
                <a:spcPct val="0"/>
              </a:spcAft>
              <a:tabLst>
                <a:tab pos="914400" algn="l"/>
                <a:tab pos="1376363" algn="l"/>
              </a:tabLst>
              <a:defRPr sz="1400">
                <a:solidFill>
                  <a:schemeClr val="tx1"/>
                </a:solidFill>
                <a:latin typeface="Times New Roman" pitchFamily="18" charset="0"/>
              </a:defRPr>
            </a:lvl7pPr>
            <a:lvl8pPr marL="3429000" indent="-228600" algn="r" eaLnBrk="0" fontAlgn="base" hangingPunct="0">
              <a:spcBef>
                <a:spcPct val="0"/>
              </a:spcBef>
              <a:spcAft>
                <a:spcPct val="0"/>
              </a:spcAft>
              <a:tabLst>
                <a:tab pos="914400" algn="l"/>
                <a:tab pos="1376363" algn="l"/>
              </a:tabLst>
              <a:defRPr sz="1400">
                <a:solidFill>
                  <a:schemeClr val="tx1"/>
                </a:solidFill>
                <a:latin typeface="Times New Roman" pitchFamily="18" charset="0"/>
              </a:defRPr>
            </a:lvl8pPr>
            <a:lvl9pPr marL="3886200" indent="-228600" algn="r" eaLnBrk="0" fontAlgn="base" hangingPunct="0">
              <a:spcBef>
                <a:spcPct val="0"/>
              </a:spcBef>
              <a:spcAft>
                <a:spcPct val="0"/>
              </a:spcAft>
              <a:tabLst>
                <a:tab pos="914400" algn="l"/>
                <a:tab pos="1376363" algn="l"/>
              </a:tabLst>
              <a:defRPr sz="1400">
                <a:solidFill>
                  <a:schemeClr val="tx1"/>
                </a:solidFill>
                <a:latin typeface="Times New Roman" pitchFamily="18" charset="0"/>
              </a:defRPr>
            </a:lvl9pPr>
          </a:lstStyle>
          <a:p>
            <a:pPr algn="l"/>
            <a:r>
              <a:rPr lang="en-US" altLang="en-US" sz="1800">
                <a:latin typeface="+mj-lt"/>
              </a:rPr>
              <a:t>Should it be classified as spam = “yes” or spam = “no”?</a:t>
            </a:r>
          </a:p>
          <a:p>
            <a:pPr algn="l"/>
            <a:r>
              <a:rPr lang="en-US" altLang="en-US" sz="1800">
                <a:latin typeface="+mj-lt"/>
              </a:rPr>
              <a:t>Need to find P(yes | </a:t>
            </a:r>
            <a:r>
              <a:rPr lang="en-US" altLang="en-US" sz="1800" i="1">
                <a:latin typeface="+mj-lt"/>
              </a:rPr>
              <a:t>x</a:t>
            </a:r>
            <a:r>
              <a:rPr lang="en-US" altLang="en-US" sz="1800">
                <a:latin typeface="+mj-lt"/>
              </a:rPr>
              <a:t>) and P(no | </a:t>
            </a:r>
            <a:r>
              <a:rPr lang="en-US" altLang="en-US" sz="1800" i="1">
                <a:latin typeface="+mj-lt"/>
              </a:rPr>
              <a:t>x</a:t>
            </a:r>
            <a:r>
              <a:rPr lang="en-US" altLang="en-US" sz="1800">
                <a:latin typeface="+mj-lt"/>
              </a:rPr>
              <a:t>) …</a:t>
            </a:r>
          </a:p>
        </p:txBody>
      </p:sp>
      <p:sp>
        <p:nvSpPr>
          <p:cNvPr id="10" name="Text Box 12">
            <a:extLst>
              <a:ext uri="{FF2B5EF4-FFF2-40B4-BE49-F238E27FC236}">
                <a16:creationId xmlns:a16="http://schemas.microsoft.com/office/drawing/2014/main" id="{C54C8200-FF2B-4D7B-9572-D0966738B0A3}"/>
              </a:ext>
            </a:extLst>
          </p:cNvPr>
          <p:cNvSpPr txBox="1">
            <a:spLocks noChangeArrowheads="1"/>
          </p:cNvSpPr>
          <p:nvPr/>
        </p:nvSpPr>
        <p:spPr bwMode="auto">
          <a:xfrm>
            <a:off x="6849614" y="3144121"/>
            <a:ext cx="846707"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pPr algn="ctr"/>
            <a:r>
              <a:rPr lang="en-US" altLang="en-US" sz="1600" b="1" dirty="0">
                <a:solidFill>
                  <a:srgbClr val="FFC000"/>
                </a:solidFill>
                <a:latin typeface="Arial" charset="0"/>
              </a:rPr>
              <a:t>Priors:</a:t>
            </a:r>
          </a:p>
        </p:txBody>
      </p:sp>
      <p:grpSp>
        <p:nvGrpSpPr>
          <p:cNvPr id="7" name="Group 6">
            <a:extLst>
              <a:ext uri="{FF2B5EF4-FFF2-40B4-BE49-F238E27FC236}">
                <a16:creationId xmlns:a16="http://schemas.microsoft.com/office/drawing/2014/main" id="{3AFFFCE2-774A-4537-9A89-A2F12141C71A}"/>
              </a:ext>
            </a:extLst>
          </p:cNvPr>
          <p:cNvGrpSpPr/>
          <p:nvPr/>
        </p:nvGrpSpPr>
        <p:grpSpPr>
          <a:xfrm>
            <a:off x="1852611" y="3903710"/>
            <a:ext cx="5443991" cy="714576"/>
            <a:chOff x="1852611" y="3903710"/>
            <a:chExt cx="5443991" cy="714576"/>
          </a:xfrm>
        </p:grpSpPr>
        <p:sp>
          <p:nvSpPr>
            <p:cNvPr id="11" name="Text Box 13">
              <a:extLst>
                <a:ext uri="{FF2B5EF4-FFF2-40B4-BE49-F238E27FC236}">
                  <a16:creationId xmlns:a16="http://schemas.microsoft.com/office/drawing/2014/main" id="{A83A3ACA-1626-4852-8BCC-7D73F30AC9F9}"/>
                </a:ext>
              </a:extLst>
            </p:cNvPr>
            <p:cNvSpPr txBox="1">
              <a:spLocks noChangeArrowheads="1"/>
            </p:cNvSpPr>
            <p:nvPr/>
          </p:nvSpPr>
          <p:spPr bwMode="auto">
            <a:xfrm>
              <a:off x="1852612" y="3903710"/>
              <a:ext cx="541834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pPr algn="l"/>
              <a:r>
                <a:rPr lang="en-US" altLang="en-US" sz="1800" b="1" dirty="0">
                  <a:latin typeface="+mj-lt"/>
                </a:rPr>
                <a:t>Total word occurrences for “no” + |V|  = 15 + 5 = 20</a:t>
              </a:r>
              <a:endParaRPr lang="en-US" altLang="en-US" sz="1800" dirty="0">
                <a:latin typeface="+mj-lt"/>
              </a:endParaRPr>
            </a:p>
          </p:txBody>
        </p:sp>
        <p:sp>
          <p:nvSpPr>
            <p:cNvPr id="12" name="Text Box 13">
              <a:extLst>
                <a:ext uri="{FF2B5EF4-FFF2-40B4-BE49-F238E27FC236}">
                  <a16:creationId xmlns:a16="http://schemas.microsoft.com/office/drawing/2014/main" id="{D48C2CE4-C157-4945-8BBB-71B44134CA45}"/>
                </a:ext>
              </a:extLst>
            </p:cNvPr>
            <p:cNvSpPr txBox="1">
              <a:spLocks noChangeArrowheads="1"/>
            </p:cNvSpPr>
            <p:nvPr/>
          </p:nvSpPr>
          <p:spPr bwMode="auto">
            <a:xfrm>
              <a:off x="1852611" y="4248954"/>
              <a:ext cx="544399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pPr algn="l"/>
              <a:r>
                <a:rPr lang="en-US" altLang="en-US" sz="1800" b="1" dirty="0">
                  <a:latin typeface="+mj-lt"/>
                </a:rPr>
                <a:t>Total word occurrences for “yes” + |V| = 30 + 5 = 35</a:t>
              </a:r>
              <a:endParaRPr lang="en-US" altLang="en-US" sz="1800" dirty="0">
                <a:latin typeface="+mj-lt"/>
              </a:endParaRPr>
            </a:p>
          </p:txBody>
        </p:sp>
      </p:grpSp>
      <p:sp>
        <p:nvSpPr>
          <p:cNvPr id="13" name="Text Box 10">
            <a:extLst>
              <a:ext uri="{FF2B5EF4-FFF2-40B4-BE49-F238E27FC236}">
                <a16:creationId xmlns:a16="http://schemas.microsoft.com/office/drawing/2014/main" id="{2157686B-F458-456A-8B6E-44B397FEC68A}"/>
              </a:ext>
            </a:extLst>
          </p:cNvPr>
          <p:cNvSpPr txBox="1">
            <a:spLocks noChangeArrowheads="1"/>
          </p:cNvSpPr>
          <p:nvPr/>
        </p:nvSpPr>
        <p:spPr bwMode="auto">
          <a:xfrm>
            <a:off x="9528302" y="1719449"/>
            <a:ext cx="2334293" cy="738664"/>
          </a:xfrm>
          <a:prstGeom prst="rect">
            <a:avLst/>
          </a:prstGeom>
          <a:noFill/>
          <a:ln w="12700">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pPr algn="l"/>
            <a:r>
              <a:rPr lang="en-US" altLang="en-US" b="1" dirty="0">
                <a:latin typeface="Arial" charset="0"/>
              </a:rPr>
              <a:t>E.g., P(t1|no)</a:t>
            </a:r>
          </a:p>
          <a:p>
            <a:pPr algn="l"/>
            <a:r>
              <a:rPr lang="en-US" altLang="en-US" b="1" dirty="0">
                <a:latin typeface="Arial" charset="0"/>
              </a:rPr>
              <a:t>         = [(2+0+1+0) +1] / 20</a:t>
            </a:r>
          </a:p>
          <a:p>
            <a:pPr algn="l"/>
            <a:r>
              <a:rPr lang="en-US" altLang="en-US" b="1" dirty="0">
                <a:latin typeface="Arial" charset="0"/>
              </a:rPr>
              <a:t>         = 4/20</a:t>
            </a:r>
          </a:p>
        </p:txBody>
      </p:sp>
      <p:cxnSp>
        <p:nvCxnSpPr>
          <p:cNvPr id="9" name="Straight Arrow Connector 8">
            <a:extLst>
              <a:ext uri="{FF2B5EF4-FFF2-40B4-BE49-F238E27FC236}">
                <a16:creationId xmlns:a16="http://schemas.microsoft.com/office/drawing/2014/main" id="{47C956EB-205F-417A-83BA-054D4FA67853}"/>
              </a:ext>
            </a:extLst>
          </p:cNvPr>
          <p:cNvCxnSpPr>
            <a:cxnSpLocks/>
          </p:cNvCxnSpPr>
          <p:nvPr/>
        </p:nvCxnSpPr>
        <p:spPr>
          <a:xfrm flipV="1">
            <a:off x="6189785" y="2895603"/>
            <a:ext cx="539261" cy="845832"/>
          </a:xfrm>
          <a:prstGeom prst="straightConnector1">
            <a:avLst/>
          </a:prstGeom>
          <a:ln w="57150">
            <a:solidFill>
              <a:schemeClr val="tx2"/>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16" name="Object 2">
            <a:extLst>
              <a:ext uri="{FF2B5EF4-FFF2-40B4-BE49-F238E27FC236}">
                <a16:creationId xmlns:a16="http://schemas.microsoft.com/office/drawing/2014/main" id="{51E957CD-D929-43BD-8D14-A98EA280B4C7}"/>
              </a:ext>
            </a:extLst>
          </p:cNvPr>
          <p:cNvGraphicFramePr>
            <a:graphicFrameLocks noChangeAspect="1"/>
          </p:cNvGraphicFramePr>
          <p:nvPr>
            <p:extLst>
              <p:ext uri="{D42A27DB-BD31-4B8C-83A1-F6EECF244321}">
                <p14:modId xmlns:p14="http://schemas.microsoft.com/office/powerpoint/2010/main" val="1890752549"/>
              </p:ext>
            </p:extLst>
          </p:nvPr>
        </p:nvGraphicFramePr>
        <p:xfrm>
          <a:off x="7616282" y="3924219"/>
          <a:ext cx="2523779" cy="694067"/>
        </p:xfrm>
        <a:graphic>
          <a:graphicData uri="http://schemas.openxmlformats.org/presentationml/2006/ole">
            <mc:AlternateContent xmlns:mc="http://schemas.openxmlformats.org/markup-compatibility/2006">
              <mc:Choice xmlns:v="urn:schemas-microsoft-com:vml" Requires="v">
                <p:oleObj spid="_x0000_s25706" name="Equation" r:id="rId8" imgW="1524000" imgH="419100" progId="Equation.3">
                  <p:embed/>
                </p:oleObj>
              </mc:Choice>
              <mc:Fallback>
                <p:oleObj name="Equation" r:id="rId8" imgW="1524000" imgH="419100" progId="Equation.3">
                  <p:embed/>
                  <p:pic>
                    <p:nvPicPr>
                      <p:cNvPr id="27" name="Object 2"/>
                      <p:cNvPicPr>
                        <a:picLocks noChangeAspect="1" noChangeArrowheads="1"/>
                      </p:cNvPicPr>
                      <p:nvPr/>
                    </p:nvPicPr>
                    <p:blipFill>
                      <a:blip r:embed="rId9"/>
                      <a:srcRect/>
                      <a:stretch>
                        <a:fillRect/>
                      </a:stretch>
                    </p:blipFill>
                    <p:spPr bwMode="auto">
                      <a:xfrm>
                        <a:off x="7616282" y="3924219"/>
                        <a:ext cx="2523779" cy="694067"/>
                      </a:xfrm>
                      <a:prstGeom prst="rect">
                        <a:avLst/>
                      </a:prstGeom>
                      <a:solidFill>
                        <a:schemeClr val="tx1"/>
                      </a:solidFill>
                    </p:spPr>
                  </p:pic>
                </p:oleObj>
              </mc:Fallback>
            </mc:AlternateContent>
          </a:graphicData>
        </a:graphic>
      </p:graphicFrame>
    </p:spTree>
    <p:extLst>
      <p:ext uri="{BB962C8B-B14F-4D97-AF65-F5344CB8AC3E}">
        <p14:creationId xmlns:p14="http://schemas.microsoft.com/office/powerpoint/2010/main" val="2040947118"/>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9" name="Rectangle 2"/>
          <p:cNvSpPr>
            <a:spLocks noGrp="1" noChangeArrowheads="1"/>
          </p:cNvSpPr>
          <p:nvPr>
            <p:ph type="title" sz="quarter"/>
          </p:nvPr>
        </p:nvSpPr>
        <p:spPr>
          <a:noFill/>
        </p:spPr>
        <p:txBody>
          <a:bodyPr/>
          <a:lstStyle/>
          <a:p>
            <a:pPr algn="ctr"/>
            <a:r>
              <a:rPr lang="en-US" altLang="en-US" dirty="0"/>
              <a:t>Text Naïve Bayes - Example</a:t>
            </a:r>
          </a:p>
        </p:txBody>
      </p:sp>
      <p:sp>
        <p:nvSpPr>
          <p:cNvPr id="11270" name="Text Box 5"/>
          <p:cNvSpPr txBox="1">
            <a:spLocks noChangeArrowheads="1"/>
          </p:cNvSpPr>
          <p:nvPr/>
        </p:nvSpPr>
        <p:spPr bwMode="auto">
          <a:xfrm>
            <a:off x="6389719" y="1414504"/>
            <a:ext cx="1176338" cy="530225"/>
          </a:xfrm>
          <a:prstGeom prst="rect">
            <a:avLst/>
          </a:prstGeom>
          <a:noFill/>
          <a:ln w="12700">
            <a:solidFill>
              <a:srgbClr val="CC0000"/>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pPr algn="l"/>
            <a:r>
              <a:rPr lang="en-US" altLang="en-US" b="1" dirty="0">
                <a:latin typeface="Arial" charset="0"/>
              </a:rPr>
              <a:t>P(no) = 0.4</a:t>
            </a:r>
          </a:p>
          <a:p>
            <a:pPr algn="l"/>
            <a:r>
              <a:rPr lang="en-US" altLang="en-US" b="1" dirty="0">
                <a:latin typeface="Arial" charset="0"/>
              </a:rPr>
              <a:t>P(yes) = 0.6</a:t>
            </a:r>
          </a:p>
        </p:txBody>
      </p:sp>
      <p:sp>
        <p:nvSpPr>
          <p:cNvPr id="11272" name="Text Box 9"/>
          <p:cNvSpPr txBox="1">
            <a:spLocks noChangeArrowheads="1"/>
          </p:cNvSpPr>
          <p:nvPr/>
        </p:nvSpPr>
        <p:spPr bwMode="auto">
          <a:xfrm>
            <a:off x="987126" y="2498722"/>
            <a:ext cx="5614742" cy="584775"/>
          </a:xfrm>
          <a:prstGeom prst="rect">
            <a:avLst/>
          </a:prstGeom>
          <a:noFill/>
          <a:ln w="12700">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tabLst>
                <a:tab pos="914400" algn="l"/>
                <a:tab pos="1376363" algn="l"/>
              </a:tabLst>
              <a:defRPr sz="1400">
                <a:solidFill>
                  <a:schemeClr val="tx1"/>
                </a:solidFill>
                <a:latin typeface="Times New Roman" pitchFamily="18" charset="0"/>
              </a:defRPr>
            </a:lvl1pPr>
            <a:lvl2pPr marL="742950" indent="-285750">
              <a:tabLst>
                <a:tab pos="914400" algn="l"/>
                <a:tab pos="1376363" algn="l"/>
              </a:tabLst>
              <a:defRPr sz="1400">
                <a:solidFill>
                  <a:schemeClr val="tx1"/>
                </a:solidFill>
                <a:latin typeface="Times New Roman" pitchFamily="18" charset="0"/>
              </a:defRPr>
            </a:lvl2pPr>
            <a:lvl3pPr marL="1143000" indent="-228600">
              <a:tabLst>
                <a:tab pos="914400" algn="l"/>
                <a:tab pos="1376363" algn="l"/>
              </a:tabLst>
              <a:defRPr sz="1400">
                <a:solidFill>
                  <a:schemeClr val="tx1"/>
                </a:solidFill>
                <a:latin typeface="Times New Roman" pitchFamily="18" charset="0"/>
              </a:defRPr>
            </a:lvl3pPr>
            <a:lvl4pPr marL="1600200" indent="-228600">
              <a:tabLst>
                <a:tab pos="914400" algn="l"/>
                <a:tab pos="1376363" algn="l"/>
              </a:tabLst>
              <a:defRPr sz="1400">
                <a:solidFill>
                  <a:schemeClr val="tx1"/>
                </a:solidFill>
                <a:latin typeface="Times New Roman" pitchFamily="18" charset="0"/>
              </a:defRPr>
            </a:lvl4pPr>
            <a:lvl5pPr marL="2057400" indent="-228600">
              <a:tabLst>
                <a:tab pos="914400" algn="l"/>
                <a:tab pos="1376363" algn="l"/>
              </a:tabLst>
              <a:defRPr sz="1400">
                <a:solidFill>
                  <a:schemeClr val="tx1"/>
                </a:solidFill>
                <a:latin typeface="Times New Roman" pitchFamily="18" charset="0"/>
              </a:defRPr>
            </a:lvl5pPr>
            <a:lvl6pPr marL="2514600" indent="-228600" algn="r" eaLnBrk="0" fontAlgn="base" hangingPunct="0">
              <a:spcBef>
                <a:spcPct val="0"/>
              </a:spcBef>
              <a:spcAft>
                <a:spcPct val="0"/>
              </a:spcAft>
              <a:tabLst>
                <a:tab pos="914400" algn="l"/>
                <a:tab pos="1376363" algn="l"/>
              </a:tabLst>
              <a:defRPr sz="1400">
                <a:solidFill>
                  <a:schemeClr val="tx1"/>
                </a:solidFill>
                <a:latin typeface="Times New Roman" pitchFamily="18" charset="0"/>
              </a:defRPr>
            </a:lvl6pPr>
            <a:lvl7pPr marL="2971800" indent="-228600" algn="r" eaLnBrk="0" fontAlgn="base" hangingPunct="0">
              <a:spcBef>
                <a:spcPct val="0"/>
              </a:spcBef>
              <a:spcAft>
                <a:spcPct val="0"/>
              </a:spcAft>
              <a:tabLst>
                <a:tab pos="914400" algn="l"/>
                <a:tab pos="1376363" algn="l"/>
              </a:tabLst>
              <a:defRPr sz="1400">
                <a:solidFill>
                  <a:schemeClr val="tx1"/>
                </a:solidFill>
                <a:latin typeface="Times New Roman" pitchFamily="18" charset="0"/>
              </a:defRPr>
            </a:lvl7pPr>
            <a:lvl8pPr marL="3429000" indent="-228600" algn="r" eaLnBrk="0" fontAlgn="base" hangingPunct="0">
              <a:spcBef>
                <a:spcPct val="0"/>
              </a:spcBef>
              <a:spcAft>
                <a:spcPct val="0"/>
              </a:spcAft>
              <a:tabLst>
                <a:tab pos="914400" algn="l"/>
                <a:tab pos="1376363" algn="l"/>
              </a:tabLst>
              <a:defRPr sz="1400">
                <a:solidFill>
                  <a:schemeClr val="tx1"/>
                </a:solidFill>
                <a:latin typeface="Times New Roman" pitchFamily="18" charset="0"/>
              </a:defRPr>
            </a:lvl8pPr>
            <a:lvl9pPr marL="3886200" indent="-228600" algn="r" eaLnBrk="0" fontAlgn="base" hangingPunct="0">
              <a:spcBef>
                <a:spcPct val="0"/>
              </a:spcBef>
              <a:spcAft>
                <a:spcPct val="0"/>
              </a:spcAft>
              <a:tabLst>
                <a:tab pos="914400" algn="l"/>
                <a:tab pos="1376363" algn="l"/>
              </a:tabLst>
              <a:defRPr sz="1400">
                <a:solidFill>
                  <a:schemeClr val="tx1"/>
                </a:solidFill>
                <a:latin typeface="Times New Roman" pitchFamily="18" charset="0"/>
              </a:defRPr>
            </a:lvl9pPr>
          </a:lstStyle>
          <a:p>
            <a:pPr algn="l"/>
            <a:r>
              <a:rPr lang="en-US" altLang="en-US" sz="1600" dirty="0">
                <a:latin typeface="+mj-lt"/>
              </a:rPr>
              <a:t>P(yes | </a:t>
            </a:r>
            <a:r>
              <a:rPr lang="en-US" altLang="en-US" sz="1600" i="1" dirty="0">
                <a:latin typeface="+mj-lt"/>
              </a:rPr>
              <a:t>x</a:t>
            </a:r>
            <a:r>
              <a:rPr lang="en-US" altLang="en-US" sz="1600" dirty="0">
                <a:latin typeface="+mj-lt"/>
              </a:rPr>
              <a:t>) 	=   [6/35 * 11/35 * (4/35)</a:t>
            </a:r>
            <a:r>
              <a:rPr lang="en-US" altLang="en-US" sz="1600" baseline="30000" dirty="0">
                <a:latin typeface="+mj-lt"/>
              </a:rPr>
              <a:t>4</a:t>
            </a:r>
            <a:r>
              <a:rPr lang="en-US" altLang="en-US" sz="1600" dirty="0">
                <a:latin typeface="+mj-lt"/>
              </a:rPr>
              <a:t> * (6/35)</a:t>
            </a:r>
            <a:r>
              <a:rPr lang="en-US" altLang="en-US" sz="1600" baseline="30000" dirty="0">
                <a:latin typeface="+mj-lt"/>
              </a:rPr>
              <a:t>2</a:t>
            </a:r>
            <a:r>
              <a:rPr lang="en-US" altLang="en-US" sz="1600" dirty="0">
                <a:latin typeface="+mj-lt"/>
              </a:rPr>
              <a:t>] * P(yes) / P(</a:t>
            </a:r>
            <a:r>
              <a:rPr lang="en-US" altLang="en-US" sz="1600" i="1" dirty="0">
                <a:latin typeface="+mj-lt"/>
              </a:rPr>
              <a:t>x</a:t>
            </a:r>
            <a:r>
              <a:rPr lang="en-US" altLang="en-US" sz="1600" dirty="0">
                <a:latin typeface="+mj-lt"/>
              </a:rPr>
              <a:t>)</a:t>
            </a:r>
          </a:p>
          <a:p>
            <a:r>
              <a:rPr lang="en-US" altLang="en-US" sz="1600" dirty="0">
                <a:latin typeface="+mj-lt"/>
              </a:rPr>
              <a:t>	= 2.70e-07*P(yes) / P(</a:t>
            </a:r>
            <a:r>
              <a:rPr lang="en-US" altLang="en-US" sz="1600" i="1" dirty="0">
                <a:latin typeface="+mj-lt"/>
              </a:rPr>
              <a:t>x</a:t>
            </a:r>
            <a:r>
              <a:rPr lang="en-US" altLang="en-US" sz="1600" dirty="0">
                <a:latin typeface="+mj-lt"/>
              </a:rPr>
              <a:t>) = </a:t>
            </a:r>
            <a:r>
              <a:rPr lang="en-US" altLang="en-US" sz="1600" b="1" dirty="0">
                <a:solidFill>
                  <a:srgbClr val="FF0000"/>
                </a:solidFill>
                <a:latin typeface="+mj-lt"/>
              </a:rPr>
              <a:t>1.62e-07 / P(x)</a:t>
            </a:r>
          </a:p>
        </p:txBody>
      </p:sp>
      <p:sp>
        <p:nvSpPr>
          <p:cNvPr id="11273" name="Text Box 10"/>
          <p:cNvSpPr txBox="1">
            <a:spLocks noChangeArrowheads="1"/>
          </p:cNvSpPr>
          <p:nvPr/>
        </p:nvSpPr>
        <p:spPr bwMode="auto">
          <a:xfrm>
            <a:off x="987126" y="3244480"/>
            <a:ext cx="5614742" cy="584775"/>
          </a:xfrm>
          <a:prstGeom prst="rect">
            <a:avLst/>
          </a:prstGeom>
          <a:noFill/>
          <a:ln w="12700">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tabLst>
                <a:tab pos="914400" algn="l"/>
                <a:tab pos="1376363" algn="l"/>
              </a:tabLst>
              <a:defRPr sz="1400">
                <a:solidFill>
                  <a:schemeClr val="tx1"/>
                </a:solidFill>
                <a:latin typeface="Times New Roman" pitchFamily="18" charset="0"/>
              </a:defRPr>
            </a:lvl1pPr>
            <a:lvl2pPr marL="742950" indent="-285750">
              <a:tabLst>
                <a:tab pos="914400" algn="l"/>
                <a:tab pos="1376363" algn="l"/>
              </a:tabLst>
              <a:defRPr sz="1400">
                <a:solidFill>
                  <a:schemeClr val="tx1"/>
                </a:solidFill>
                <a:latin typeface="Times New Roman" pitchFamily="18" charset="0"/>
              </a:defRPr>
            </a:lvl2pPr>
            <a:lvl3pPr marL="1143000" indent="-228600">
              <a:tabLst>
                <a:tab pos="914400" algn="l"/>
                <a:tab pos="1376363" algn="l"/>
              </a:tabLst>
              <a:defRPr sz="1400">
                <a:solidFill>
                  <a:schemeClr val="tx1"/>
                </a:solidFill>
                <a:latin typeface="Times New Roman" pitchFamily="18" charset="0"/>
              </a:defRPr>
            </a:lvl3pPr>
            <a:lvl4pPr marL="1600200" indent="-228600">
              <a:tabLst>
                <a:tab pos="914400" algn="l"/>
                <a:tab pos="1376363" algn="l"/>
              </a:tabLst>
              <a:defRPr sz="1400">
                <a:solidFill>
                  <a:schemeClr val="tx1"/>
                </a:solidFill>
                <a:latin typeface="Times New Roman" pitchFamily="18" charset="0"/>
              </a:defRPr>
            </a:lvl4pPr>
            <a:lvl5pPr marL="2057400" indent="-228600">
              <a:tabLst>
                <a:tab pos="914400" algn="l"/>
                <a:tab pos="1376363" algn="l"/>
              </a:tabLst>
              <a:defRPr sz="1400">
                <a:solidFill>
                  <a:schemeClr val="tx1"/>
                </a:solidFill>
                <a:latin typeface="Times New Roman" pitchFamily="18" charset="0"/>
              </a:defRPr>
            </a:lvl5pPr>
            <a:lvl6pPr marL="2514600" indent="-228600" algn="r" eaLnBrk="0" fontAlgn="base" hangingPunct="0">
              <a:spcBef>
                <a:spcPct val="0"/>
              </a:spcBef>
              <a:spcAft>
                <a:spcPct val="0"/>
              </a:spcAft>
              <a:tabLst>
                <a:tab pos="914400" algn="l"/>
                <a:tab pos="1376363" algn="l"/>
              </a:tabLst>
              <a:defRPr sz="1400">
                <a:solidFill>
                  <a:schemeClr val="tx1"/>
                </a:solidFill>
                <a:latin typeface="Times New Roman" pitchFamily="18" charset="0"/>
              </a:defRPr>
            </a:lvl6pPr>
            <a:lvl7pPr marL="2971800" indent="-228600" algn="r" eaLnBrk="0" fontAlgn="base" hangingPunct="0">
              <a:spcBef>
                <a:spcPct val="0"/>
              </a:spcBef>
              <a:spcAft>
                <a:spcPct val="0"/>
              </a:spcAft>
              <a:tabLst>
                <a:tab pos="914400" algn="l"/>
                <a:tab pos="1376363" algn="l"/>
              </a:tabLst>
              <a:defRPr sz="1400">
                <a:solidFill>
                  <a:schemeClr val="tx1"/>
                </a:solidFill>
                <a:latin typeface="Times New Roman" pitchFamily="18" charset="0"/>
              </a:defRPr>
            </a:lvl7pPr>
            <a:lvl8pPr marL="3429000" indent="-228600" algn="r" eaLnBrk="0" fontAlgn="base" hangingPunct="0">
              <a:spcBef>
                <a:spcPct val="0"/>
              </a:spcBef>
              <a:spcAft>
                <a:spcPct val="0"/>
              </a:spcAft>
              <a:tabLst>
                <a:tab pos="914400" algn="l"/>
                <a:tab pos="1376363" algn="l"/>
              </a:tabLst>
              <a:defRPr sz="1400">
                <a:solidFill>
                  <a:schemeClr val="tx1"/>
                </a:solidFill>
                <a:latin typeface="Times New Roman" pitchFamily="18" charset="0"/>
              </a:defRPr>
            </a:lvl8pPr>
            <a:lvl9pPr marL="3886200" indent="-228600" algn="r" eaLnBrk="0" fontAlgn="base" hangingPunct="0">
              <a:spcBef>
                <a:spcPct val="0"/>
              </a:spcBef>
              <a:spcAft>
                <a:spcPct val="0"/>
              </a:spcAft>
              <a:tabLst>
                <a:tab pos="914400" algn="l"/>
                <a:tab pos="1376363" algn="l"/>
              </a:tabLst>
              <a:defRPr sz="1400">
                <a:solidFill>
                  <a:schemeClr val="tx1"/>
                </a:solidFill>
                <a:latin typeface="Times New Roman" pitchFamily="18" charset="0"/>
              </a:defRPr>
            </a:lvl9pPr>
          </a:lstStyle>
          <a:p>
            <a:r>
              <a:rPr lang="en-US" altLang="en-US" sz="1600" dirty="0">
                <a:latin typeface="+mj-lt"/>
              </a:rPr>
              <a:t>P(no | </a:t>
            </a:r>
            <a:r>
              <a:rPr lang="en-US" altLang="en-US" sz="1600" i="1" dirty="0">
                <a:latin typeface="+mj-lt"/>
              </a:rPr>
              <a:t>x</a:t>
            </a:r>
            <a:r>
              <a:rPr lang="en-US" altLang="en-US" sz="1600" dirty="0">
                <a:latin typeface="+mj-lt"/>
              </a:rPr>
              <a:t>) 	=   [4/20 * 3/20 * </a:t>
            </a:r>
            <a:r>
              <a:rPr lang="en-US" altLang="en-US" sz="1600" dirty="0"/>
              <a:t>(6/20)</a:t>
            </a:r>
            <a:r>
              <a:rPr lang="en-US" altLang="en-US" sz="1600" baseline="30000" dirty="0"/>
              <a:t>4</a:t>
            </a:r>
            <a:r>
              <a:rPr lang="en-US" altLang="en-US" sz="1600" dirty="0"/>
              <a:t> </a:t>
            </a:r>
            <a:r>
              <a:rPr lang="en-US" altLang="en-US" sz="1600" dirty="0">
                <a:latin typeface="+mj-lt"/>
              </a:rPr>
              <a:t>* </a:t>
            </a:r>
            <a:r>
              <a:rPr lang="en-US" altLang="en-US" sz="1600" dirty="0"/>
              <a:t>(4/20)</a:t>
            </a:r>
            <a:r>
              <a:rPr lang="en-US" altLang="en-US" sz="1600" baseline="30000" dirty="0"/>
              <a:t>2</a:t>
            </a:r>
            <a:r>
              <a:rPr lang="en-US" altLang="en-US" sz="1600" dirty="0">
                <a:latin typeface="+mj-lt"/>
              </a:rPr>
              <a:t>] * P(no) / P(</a:t>
            </a:r>
            <a:r>
              <a:rPr lang="en-US" altLang="en-US" sz="1600" i="1" dirty="0">
                <a:latin typeface="+mj-lt"/>
              </a:rPr>
              <a:t>x</a:t>
            </a:r>
            <a:r>
              <a:rPr lang="en-US" altLang="en-US" sz="1600" dirty="0">
                <a:latin typeface="+mj-lt"/>
              </a:rPr>
              <a:t>)</a:t>
            </a:r>
          </a:p>
          <a:p>
            <a:r>
              <a:rPr lang="en-US" altLang="en-US" sz="1600" dirty="0">
                <a:latin typeface="+mj-lt"/>
              </a:rPr>
              <a:t>	= 0.00000972 *P(no) / P(</a:t>
            </a:r>
            <a:r>
              <a:rPr lang="en-US" altLang="en-US" sz="1600" i="1" dirty="0">
                <a:latin typeface="+mj-lt"/>
              </a:rPr>
              <a:t>x</a:t>
            </a:r>
            <a:r>
              <a:rPr lang="en-US" altLang="en-US" sz="1600" dirty="0">
                <a:latin typeface="+mj-lt"/>
              </a:rPr>
              <a:t>) = </a:t>
            </a:r>
            <a:r>
              <a:rPr lang="en-US" altLang="en-US" sz="1600" dirty="0">
                <a:solidFill>
                  <a:srgbClr val="FF0000"/>
                </a:solidFill>
                <a:latin typeface="+mj-lt"/>
              </a:rPr>
              <a:t>3.89e-06 / P(x</a:t>
            </a:r>
            <a:r>
              <a:rPr lang="en-US" altLang="en-US" sz="1600" dirty="0">
                <a:latin typeface="+mj-lt"/>
              </a:rPr>
              <a:t>)</a:t>
            </a:r>
          </a:p>
        </p:txBody>
      </p:sp>
      <p:sp>
        <p:nvSpPr>
          <p:cNvPr id="11274" name="Text Box 12"/>
          <p:cNvSpPr txBox="1">
            <a:spLocks noChangeArrowheads="1"/>
          </p:cNvSpPr>
          <p:nvPr/>
        </p:nvSpPr>
        <p:spPr bwMode="auto">
          <a:xfrm>
            <a:off x="987126" y="4036109"/>
            <a:ext cx="103632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square">
            <a:spAutoFit/>
          </a:bodyP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pPr algn="l"/>
            <a:r>
              <a:rPr lang="en-US" altLang="en-US" sz="1800" dirty="0">
                <a:latin typeface="+mj-lt"/>
              </a:rPr>
              <a:t>Note that we don’t need to compute actual probabilities (so, we don’t need to use normalization to compute p(x) in the denominators) because we are only interested in the relative probabilities. In this case, clearly the probability P(no | x) will be much higher than P(yes |x) based on the two numerators in above expressions.  Hence, the new email x is classified as “no” (i.e., not spam).</a:t>
            </a:r>
            <a:endParaRPr lang="en-US" altLang="en-US" sz="1800" dirty="0"/>
          </a:p>
        </p:txBody>
      </p:sp>
      <p:sp>
        <p:nvSpPr>
          <p:cNvPr id="12" name="Text Box 13">
            <a:extLst>
              <a:ext uri="{FF2B5EF4-FFF2-40B4-BE49-F238E27FC236}">
                <a16:creationId xmlns:a16="http://schemas.microsoft.com/office/drawing/2014/main" id="{BE3366F1-F86B-4C7E-A81D-B78D94CCC2A7}"/>
              </a:ext>
            </a:extLst>
          </p:cNvPr>
          <p:cNvSpPr txBox="1">
            <a:spLocks noChangeArrowheads="1"/>
          </p:cNvSpPr>
          <p:nvPr/>
        </p:nvSpPr>
        <p:spPr bwMode="auto">
          <a:xfrm>
            <a:off x="2189926" y="1448814"/>
            <a:ext cx="3870162" cy="8617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pPr algn="l"/>
            <a:r>
              <a:rPr lang="en-US" altLang="en-US" sz="1800" b="1" dirty="0">
                <a:latin typeface="+mj-lt"/>
              </a:rPr>
              <a:t>New email </a:t>
            </a:r>
            <a:r>
              <a:rPr lang="en-US" altLang="en-US" sz="1800" b="1" i="1" dirty="0">
                <a:latin typeface="+mj-lt"/>
              </a:rPr>
              <a:t>x</a:t>
            </a:r>
            <a:r>
              <a:rPr lang="en-US" altLang="en-US" sz="1800" b="1" dirty="0">
                <a:latin typeface="+mj-lt"/>
              </a:rPr>
              <a:t>:  t1, t4, t5, t4, t4, t2, t5, t4</a:t>
            </a:r>
          </a:p>
          <a:p>
            <a:pPr algn="l"/>
            <a:endParaRPr lang="en-US" altLang="en-US" sz="1200" b="1" dirty="0">
              <a:latin typeface="+mj-lt"/>
            </a:endParaRPr>
          </a:p>
          <a:p>
            <a:pPr algn="l"/>
            <a:r>
              <a:rPr lang="en-US" altLang="en-US" sz="1800" b="1" dirty="0">
                <a:latin typeface="+mj-lt"/>
              </a:rPr>
              <a:t>i.e., the vector: [1, 1, 0, 4, 2]</a:t>
            </a:r>
          </a:p>
        </p:txBody>
      </p:sp>
      <p:graphicFrame>
        <p:nvGraphicFramePr>
          <p:cNvPr id="15" name="Object 4">
            <a:extLst>
              <a:ext uri="{FF2B5EF4-FFF2-40B4-BE49-F238E27FC236}">
                <a16:creationId xmlns:a16="http://schemas.microsoft.com/office/drawing/2014/main" id="{7CCF2722-B5C6-4601-B966-BFD73173F2F6}"/>
              </a:ext>
            </a:extLst>
          </p:cNvPr>
          <p:cNvGraphicFramePr>
            <a:graphicFrameLocks noChangeAspect="1"/>
          </p:cNvGraphicFramePr>
          <p:nvPr>
            <p:extLst>
              <p:ext uri="{D42A27DB-BD31-4B8C-83A1-F6EECF244321}">
                <p14:modId xmlns:p14="http://schemas.microsoft.com/office/powerpoint/2010/main" val="1184259062"/>
              </p:ext>
            </p:extLst>
          </p:nvPr>
        </p:nvGraphicFramePr>
        <p:xfrm>
          <a:off x="7804946" y="1428102"/>
          <a:ext cx="2625725" cy="1428750"/>
        </p:xfrm>
        <a:graphic>
          <a:graphicData uri="http://schemas.openxmlformats.org/presentationml/2006/ole">
            <mc:AlternateContent xmlns:mc="http://schemas.openxmlformats.org/markup-compatibility/2006">
              <mc:Choice xmlns:v="urn:schemas-microsoft-com:vml" Requires="v">
                <p:oleObj spid="_x0000_s22594" name="Worksheet" r:id="rId4" imgW="1838280" imgH="1000227" progId="Excel.Sheet.8">
                  <p:embed/>
                </p:oleObj>
              </mc:Choice>
              <mc:Fallback>
                <p:oleObj name="Worksheet" r:id="rId4" imgW="1838280" imgH="1000227" progId="Excel.Sheet.8">
                  <p:embed/>
                  <p:pic>
                    <p:nvPicPr>
                      <p:cNvPr id="10243" name="Object 4"/>
                      <p:cNvPicPr>
                        <a:picLocks noChangeAspect="1" noChangeArrowheads="1"/>
                      </p:cNvPicPr>
                      <p:nvPr/>
                    </p:nvPicPr>
                    <p:blipFill>
                      <a:blip r:embed="rId5"/>
                      <a:srcRect/>
                      <a:stretch>
                        <a:fillRect/>
                      </a:stretch>
                    </p:blipFill>
                    <p:spPr bwMode="auto">
                      <a:xfrm>
                        <a:off x="7804946" y="1428102"/>
                        <a:ext cx="2625725" cy="1428750"/>
                      </a:xfrm>
                      <a:prstGeom prst="rect">
                        <a:avLst/>
                      </a:prstGeom>
                      <a:solidFill>
                        <a:schemeClr val="tx1"/>
                      </a:solidFill>
                      <a:ln>
                        <a:noFill/>
                      </a:ln>
                      <a:effectLst/>
                    </p:spPr>
                  </p:pic>
                </p:oleObj>
              </mc:Fallback>
            </mc:AlternateContent>
          </a:graphicData>
        </a:graphic>
      </p:graphicFrame>
      <p:sp>
        <p:nvSpPr>
          <p:cNvPr id="16" name="Text Box 12">
            <a:extLst>
              <a:ext uri="{FF2B5EF4-FFF2-40B4-BE49-F238E27FC236}">
                <a16:creationId xmlns:a16="http://schemas.microsoft.com/office/drawing/2014/main" id="{94C7C276-7D94-4FAC-ADCE-ED84DB938BE6}"/>
              </a:ext>
            </a:extLst>
          </p:cNvPr>
          <p:cNvSpPr txBox="1">
            <a:spLocks noChangeArrowheads="1"/>
          </p:cNvSpPr>
          <p:nvPr/>
        </p:nvSpPr>
        <p:spPr bwMode="auto">
          <a:xfrm>
            <a:off x="6389719" y="1109367"/>
            <a:ext cx="846707"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pPr algn="ctr"/>
            <a:r>
              <a:rPr lang="en-US" altLang="en-US" sz="1600" b="1" dirty="0">
                <a:solidFill>
                  <a:srgbClr val="FFC000"/>
                </a:solidFill>
                <a:latin typeface="Arial" charset="0"/>
              </a:rPr>
              <a:t>Priors:</a:t>
            </a:r>
          </a:p>
        </p:txBody>
      </p:sp>
      <p:sp>
        <p:nvSpPr>
          <p:cNvPr id="17" name="Text Box 12">
            <a:extLst>
              <a:ext uri="{FF2B5EF4-FFF2-40B4-BE49-F238E27FC236}">
                <a16:creationId xmlns:a16="http://schemas.microsoft.com/office/drawing/2014/main" id="{F930B35B-0340-4D88-98F0-ED2728DEE25A}"/>
              </a:ext>
            </a:extLst>
          </p:cNvPr>
          <p:cNvSpPr txBox="1">
            <a:spLocks noChangeArrowheads="1"/>
          </p:cNvSpPr>
          <p:nvPr/>
        </p:nvSpPr>
        <p:spPr bwMode="auto">
          <a:xfrm>
            <a:off x="7693342" y="1078174"/>
            <a:ext cx="212430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pPr algn="ctr"/>
            <a:r>
              <a:rPr lang="en-US" altLang="en-US" sz="1600" b="1" dirty="0">
                <a:solidFill>
                  <a:srgbClr val="FFC000"/>
                </a:solidFill>
                <a:latin typeface="Arial" charset="0"/>
              </a:rPr>
              <a:t>Cond. Probabilities:</a:t>
            </a:r>
          </a:p>
        </p:txBody>
      </p:sp>
      <p:sp>
        <p:nvSpPr>
          <p:cNvPr id="11" name="Text Box 12">
            <a:extLst>
              <a:ext uri="{FF2B5EF4-FFF2-40B4-BE49-F238E27FC236}">
                <a16:creationId xmlns:a16="http://schemas.microsoft.com/office/drawing/2014/main" id="{92027F54-CAEF-44F7-8132-7B8DFDF4A6E1}"/>
              </a:ext>
            </a:extLst>
          </p:cNvPr>
          <p:cNvSpPr txBox="1">
            <a:spLocks noChangeArrowheads="1"/>
          </p:cNvSpPr>
          <p:nvPr/>
        </p:nvSpPr>
        <p:spPr bwMode="auto">
          <a:xfrm>
            <a:off x="1237183" y="5379301"/>
            <a:ext cx="1004041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square">
            <a:spAutoFit/>
          </a:bodyP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pPr algn="l"/>
            <a:r>
              <a:rPr lang="en-US" altLang="en-US" sz="1800" dirty="0">
                <a:latin typeface="+mj-lt"/>
              </a:rPr>
              <a:t>To avoid underflow in cases of very small numbers, we could instead use the sum of logs method, e.g., </a:t>
            </a:r>
            <a:endParaRPr lang="en-US" altLang="en-US" sz="1800" dirty="0"/>
          </a:p>
        </p:txBody>
      </p:sp>
      <p:grpSp>
        <p:nvGrpSpPr>
          <p:cNvPr id="13" name="Group 12">
            <a:extLst>
              <a:ext uri="{FF2B5EF4-FFF2-40B4-BE49-F238E27FC236}">
                <a16:creationId xmlns:a16="http://schemas.microsoft.com/office/drawing/2014/main" id="{BDC856A3-AFBE-43C6-941B-31381A324F03}"/>
              </a:ext>
            </a:extLst>
          </p:cNvPr>
          <p:cNvGrpSpPr/>
          <p:nvPr/>
        </p:nvGrpSpPr>
        <p:grpSpPr>
          <a:xfrm>
            <a:off x="1611700" y="5823233"/>
            <a:ext cx="9038371" cy="672377"/>
            <a:chOff x="540011" y="4042011"/>
            <a:chExt cx="7565109" cy="247610"/>
          </a:xfrm>
        </p:grpSpPr>
        <p:sp>
          <p:nvSpPr>
            <p:cNvPr id="14" name="TextBox 13">
              <a:extLst>
                <a:ext uri="{FF2B5EF4-FFF2-40B4-BE49-F238E27FC236}">
                  <a16:creationId xmlns:a16="http://schemas.microsoft.com/office/drawing/2014/main" id="{343E1ABA-DA71-4FDF-95A9-4BF796E5401A}"/>
                </a:ext>
              </a:extLst>
            </p:cNvPr>
            <p:cNvSpPr txBox="1"/>
            <p:nvPr/>
          </p:nvSpPr>
          <p:spPr>
            <a:xfrm>
              <a:off x="540011" y="4042011"/>
              <a:ext cx="7565109" cy="136011"/>
            </a:xfrm>
            <a:prstGeom prst="rect">
              <a:avLst/>
            </a:prstGeom>
            <a:noFill/>
            <a:ln>
              <a:solidFill>
                <a:schemeClr val="tx1"/>
              </a:solidFill>
            </a:ln>
          </p:spPr>
          <p:txBody>
            <a:bodyPr wrap="square">
              <a:spAutoFit/>
            </a:bodyPr>
            <a:lstStyle/>
            <a:p>
              <a:pPr algn="l"/>
              <a:r>
                <a:rPr lang="en-US" altLang="en-US" sz="1400" dirty="0">
                  <a:latin typeface="+mj-lt"/>
                </a:rPr>
                <a:t>P(yes | </a:t>
              </a:r>
              <a:r>
                <a:rPr lang="en-US" altLang="en-US" sz="1400" i="1" dirty="0">
                  <a:latin typeface="+mj-lt"/>
                </a:rPr>
                <a:t>x</a:t>
              </a:r>
              <a:r>
                <a:rPr lang="en-US" altLang="en-US" sz="1400" dirty="0">
                  <a:latin typeface="+mj-lt"/>
                </a:rPr>
                <a:t>) </a:t>
              </a:r>
              <a:r>
                <a:rPr lang="en-US" altLang="en-US" sz="1400" dirty="0">
                  <a:solidFill>
                    <a:srgbClr val="FFFF00"/>
                  </a:solidFill>
                  <a:latin typeface="+mj-lt"/>
                </a:rPr>
                <a:t> =</a:t>
              </a:r>
              <a:r>
                <a:rPr lang="en-US" dirty="0">
                  <a:solidFill>
                    <a:srgbClr val="FFFF00"/>
                  </a:solidFill>
                </a:rPr>
                <a:t> </a:t>
              </a:r>
              <a:r>
                <a:rPr lang="en-US" dirty="0"/>
                <a:t> [ Log(6/35) + Log(11/35) + Log(4/35)*4 + Log(6/35)*2 ] + LOG(6/10)  = </a:t>
              </a:r>
              <a:r>
                <a:rPr lang="en-US" b="0" i="0" u="none" strike="noStrike" dirty="0">
                  <a:solidFill>
                    <a:srgbClr val="FFFF00"/>
                  </a:solidFill>
                  <a:effectLst/>
                  <a:latin typeface="+mn-lt"/>
                </a:rPr>
                <a:t>-6.79</a:t>
              </a:r>
              <a:endParaRPr lang="en-US" dirty="0">
                <a:solidFill>
                  <a:srgbClr val="FFFF00"/>
                </a:solidFill>
                <a:latin typeface="+mn-lt"/>
              </a:endParaRPr>
            </a:p>
          </p:txBody>
        </p:sp>
        <p:graphicFrame>
          <p:nvGraphicFramePr>
            <p:cNvPr id="18" name="Object 2">
              <a:extLst>
                <a:ext uri="{FF2B5EF4-FFF2-40B4-BE49-F238E27FC236}">
                  <a16:creationId xmlns:a16="http://schemas.microsoft.com/office/drawing/2014/main" id="{B68450CD-33C7-41BB-8462-F28EB18E101D}"/>
                </a:ext>
              </a:extLst>
            </p:cNvPr>
            <p:cNvGraphicFramePr>
              <a:graphicFrameLocks noChangeAspect="1"/>
            </p:cNvGraphicFramePr>
            <p:nvPr>
              <p:extLst>
                <p:ext uri="{D42A27DB-BD31-4B8C-83A1-F6EECF244321}">
                  <p14:modId xmlns:p14="http://schemas.microsoft.com/office/powerpoint/2010/main" val="3201132669"/>
                </p:ext>
              </p:extLst>
            </p:nvPr>
          </p:nvGraphicFramePr>
          <p:xfrm>
            <a:off x="1328387" y="4140047"/>
            <a:ext cx="214142" cy="149574"/>
          </p:xfrm>
          <a:graphic>
            <a:graphicData uri="http://schemas.openxmlformats.org/presentationml/2006/ole">
              <mc:AlternateContent xmlns:mc="http://schemas.openxmlformats.org/markup-compatibility/2006">
                <mc:Choice xmlns:v="urn:schemas-microsoft-com:vml" Requires="v">
                  <p:oleObj spid="_x0000_s22595" name="Equation" r:id="rId6" imgW="152280" imgH="126720" progId="Equation.3">
                    <p:embed/>
                  </p:oleObj>
                </mc:Choice>
                <mc:Fallback>
                  <p:oleObj name="Equation" r:id="rId6" imgW="152280" imgH="126720" progId="Equation.3">
                    <p:embed/>
                    <p:pic>
                      <p:nvPicPr>
                        <p:cNvPr id="19" name="Object 2">
                          <a:extLst>
                            <a:ext uri="{FF2B5EF4-FFF2-40B4-BE49-F238E27FC236}">
                              <a16:creationId xmlns:a16="http://schemas.microsoft.com/office/drawing/2014/main" id="{8626704E-C2D9-4547-9394-53D233522F57}"/>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328387" y="4140047"/>
                          <a:ext cx="214142" cy="149574"/>
                        </a:xfrm>
                        <a:prstGeom prst="rect">
                          <a:avLst/>
                        </a:prstGeom>
                        <a:noFill/>
                        <a:effectLst/>
                        <a:extLst>
                          <a:ext uri="{909E8E84-426E-40dd-AFC4-6F175D3DCCD1}">
                            <a14:hiddenFill xmlns:a14="http://schemas.microsoft.com/office/drawing/2010/main" xmlns="">
                              <a:solidFill>
                                <a:srgbClr val="FFFFFF"/>
                              </a:solidFill>
                            </a14:hiddenFill>
                          </a:ext>
                          <a:ext uri="{AF507438-7753-43e0-B8FC-AC1667EBCBE1}">
                            <a14:hiddenEffects xmlns:a14="http://schemas.microsoft.com/office/drawing/2010/main" xmlns="">
                              <a:effectLst>
                                <a:outerShdw blurRad="63500" dist="38099" dir="2700000" algn="ctr" rotWithShape="0">
                                  <a:srgbClr val="808080">
                                    <a:alpha val="74998"/>
                                  </a:srgbClr>
                                </a:outerShdw>
                              </a:effectLst>
                            </a14:hiddenEffects>
                          </a:ext>
                        </a:extLst>
                      </p:spPr>
                    </p:pic>
                  </p:oleObj>
                </mc:Fallback>
              </mc:AlternateContent>
            </a:graphicData>
          </a:graphic>
        </p:graphicFrame>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Reasoning with Uncertainty</a:t>
            </a:r>
            <a:br>
              <a:rPr lang="en-US" dirty="0"/>
            </a:br>
            <a:r>
              <a:rPr lang="en-US" dirty="0"/>
              <a:t> </a:t>
            </a:r>
            <a:br>
              <a:rPr lang="en-US" dirty="0"/>
            </a:br>
            <a:r>
              <a:rPr lang="en-US" sz="4000" dirty="0"/>
              <a:t>CSC 480 Artificial Intelligence I</a:t>
            </a:r>
            <a:endParaRPr lang="en-US" dirty="0"/>
          </a:p>
        </p:txBody>
      </p:sp>
      <p:sp>
        <p:nvSpPr>
          <p:cNvPr id="3" name="Subtitle 2"/>
          <p:cNvSpPr>
            <a:spLocks noGrp="1"/>
          </p:cNvSpPr>
          <p:nvPr>
            <p:ph type="subTitle" idx="1"/>
          </p:nvPr>
        </p:nvSpPr>
        <p:spPr>
          <a:xfrm>
            <a:off x="1876424" y="3812146"/>
            <a:ext cx="8791575" cy="1445654"/>
          </a:xfrm>
        </p:spPr>
        <p:txBody>
          <a:bodyPr>
            <a:normAutofit/>
          </a:bodyPr>
          <a:lstStyle/>
          <a:p>
            <a:r>
              <a:rPr lang="en-US" sz="3200" b="1" dirty="0"/>
              <a:t>Bamshad Mobasher</a:t>
            </a:r>
          </a:p>
        </p:txBody>
      </p:sp>
    </p:spTree>
    <p:extLst>
      <p:ext uri="{BB962C8B-B14F-4D97-AF65-F5344CB8AC3E}">
        <p14:creationId xmlns:p14="http://schemas.microsoft.com/office/powerpoint/2010/main" val="13928180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4914" name="Rectangle 2"/>
          <p:cNvSpPr>
            <a:spLocks noGrp="1" noChangeArrowheads="1"/>
          </p:cNvSpPr>
          <p:nvPr>
            <p:ph type="title"/>
          </p:nvPr>
        </p:nvSpPr>
        <p:spPr>
          <a:xfrm>
            <a:off x="0" y="342900"/>
            <a:ext cx="12192000" cy="558800"/>
          </a:xfrm>
        </p:spPr>
        <p:txBody>
          <a:bodyPr>
            <a:normAutofit fontScale="90000"/>
          </a:bodyPr>
          <a:lstStyle/>
          <a:p>
            <a:pPr algn="ctr"/>
            <a:r>
              <a:rPr lang="en-US" dirty="0"/>
              <a:t>Reasoning with Uncertainty</a:t>
            </a:r>
          </a:p>
        </p:txBody>
      </p:sp>
      <p:sp>
        <p:nvSpPr>
          <p:cNvPr id="294915" name="Rectangle 3"/>
          <p:cNvSpPr>
            <a:spLocks noGrp="1" noChangeArrowheads="1"/>
          </p:cNvSpPr>
          <p:nvPr>
            <p:ph sz="quarter" idx="1"/>
          </p:nvPr>
        </p:nvSpPr>
        <p:spPr>
          <a:xfrm>
            <a:off x="1465684" y="1063172"/>
            <a:ext cx="9348496" cy="5794828"/>
          </a:xfrm>
          <a:ln/>
        </p:spPr>
        <p:txBody>
          <a:bodyPr>
            <a:normAutofit/>
          </a:bodyPr>
          <a:lstStyle/>
          <a:p>
            <a:r>
              <a:rPr lang="en-US" dirty="0"/>
              <a:t>A Matter of Degrees!</a:t>
            </a:r>
          </a:p>
          <a:p>
            <a:pPr lvl="1"/>
            <a:r>
              <a:rPr lang="en-US" dirty="0"/>
              <a:t>To represent uncertainty, we need the ability to express the degree to which we believe a statement to be true or false</a:t>
            </a:r>
          </a:p>
          <a:p>
            <a:pPr lvl="1"/>
            <a:r>
              <a:rPr lang="en-US" dirty="0"/>
              <a:t>One method for expressing the degree of belief is by labeling statements with probabilities (or with certainty factors)</a:t>
            </a:r>
          </a:p>
          <a:p>
            <a:pPr lvl="1"/>
            <a:r>
              <a:rPr lang="en-US" dirty="0"/>
              <a:t>Note that the underlying truth or falsity of a statement remains unchanged (it is either true or false)</a:t>
            </a:r>
          </a:p>
          <a:p>
            <a:pPr lvl="1"/>
            <a:r>
              <a:rPr lang="en-US" dirty="0"/>
              <a:t>The certainty factors only say something about the degree of confidence the system has in its conclusion about the truth of a statement</a:t>
            </a:r>
          </a:p>
          <a:p>
            <a:pPr lvl="1"/>
            <a:r>
              <a:rPr lang="en-US" dirty="0"/>
              <a:t>Main questions: </a:t>
            </a:r>
          </a:p>
          <a:p>
            <a:pPr lvl="2"/>
            <a:r>
              <a:rPr lang="en-US" dirty="0"/>
              <a:t>how to label statements numerically</a:t>
            </a:r>
          </a:p>
          <a:p>
            <a:pPr lvl="2"/>
            <a:r>
              <a:rPr lang="en-US" dirty="0"/>
              <a:t>how to combine evidence from multiple sources</a:t>
            </a:r>
          </a:p>
        </p:txBody>
      </p:sp>
    </p:spTree>
    <p:extLst>
      <p:ext uri="{BB962C8B-B14F-4D97-AF65-F5344CB8AC3E}">
        <p14:creationId xmlns:p14="http://schemas.microsoft.com/office/powerpoint/2010/main" val="40204449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7140" name="Rectangle 4"/>
          <p:cNvSpPr>
            <a:spLocks noGrp="1" noChangeArrowheads="1"/>
          </p:cNvSpPr>
          <p:nvPr>
            <p:ph type="title"/>
          </p:nvPr>
        </p:nvSpPr>
        <p:spPr>
          <a:xfrm>
            <a:off x="0" y="0"/>
            <a:ext cx="12192000" cy="1478570"/>
          </a:xfrm>
        </p:spPr>
        <p:txBody>
          <a:bodyPr/>
          <a:lstStyle/>
          <a:p>
            <a:pPr algn="ctr"/>
            <a:r>
              <a:rPr lang="en-US" dirty="0"/>
              <a:t>Probabilistic Reasoning </a:t>
            </a:r>
          </a:p>
        </p:txBody>
      </p:sp>
      <p:sp>
        <p:nvSpPr>
          <p:cNvPr id="347141" name="Rectangle 5"/>
          <p:cNvSpPr>
            <a:spLocks noGrp="1" noChangeArrowheads="1"/>
          </p:cNvSpPr>
          <p:nvPr>
            <p:ph sz="quarter" idx="1"/>
          </p:nvPr>
        </p:nvSpPr>
        <p:spPr>
          <a:xfrm>
            <a:off x="1346685" y="1297765"/>
            <a:ext cx="9355527" cy="5308308"/>
          </a:xfrm>
        </p:spPr>
        <p:txBody>
          <a:bodyPr>
            <a:normAutofit/>
          </a:bodyPr>
          <a:lstStyle/>
          <a:p>
            <a:r>
              <a:rPr lang="en-US" dirty="0"/>
              <a:t>Rationale: </a:t>
            </a:r>
          </a:p>
          <a:p>
            <a:pPr lvl="1"/>
            <a:r>
              <a:rPr lang="en-US" dirty="0"/>
              <a:t>The world is not divided between “normal” and “abnormal”, nor is it adversarial. Possible situations have various likelihoods (probabilities)</a:t>
            </a:r>
            <a:endParaRPr lang="en-US" sz="800" dirty="0"/>
          </a:p>
          <a:p>
            <a:r>
              <a:rPr lang="en-US" dirty="0"/>
              <a:t>The agent has probabilistic beliefs</a:t>
            </a:r>
          </a:p>
          <a:p>
            <a:pPr lvl="1"/>
            <a:r>
              <a:rPr lang="en-US" dirty="0"/>
              <a:t>pieces of knowledge with associated probabilities (strengths)</a:t>
            </a:r>
          </a:p>
          <a:p>
            <a:pPr lvl="1"/>
            <a:r>
              <a:rPr lang="en-US" dirty="0"/>
              <a:t>and chooses its actions to maximize the expected value of some utility function</a:t>
            </a:r>
          </a:p>
          <a:p>
            <a:r>
              <a:rPr lang="en-US" dirty="0"/>
              <a:t>Basic questions:</a:t>
            </a:r>
          </a:p>
          <a:p>
            <a:pPr lvl="1"/>
            <a:r>
              <a:rPr lang="en-US" dirty="0"/>
              <a:t>How can the agent make probabilistic inferences?</a:t>
            </a:r>
          </a:p>
          <a:p>
            <a:pPr lvl="1"/>
            <a:r>
              <a:rPr lang="en-US" dirty="0"/>
              <a:t>How does the agent’s knowledge get updated in the face of new evidence?</a:t>
            </a:r>
          </a:p>
          <a:p>
            <a:pPr lvl="1"/>
            <a:r>
              <a:rPr lang="en-US" dirty="0"/>
              <a:t>How can the agent make decisions on which actions to take?</a:t>
            </a:r>
          </a:p>
        </p:txBody>
      </p:sp>
    </p:spTree>
    <p:extLst>
      <p:ext uri="{BB962C8B-B14F-4D97-AF65-F5344CB8AC3E}">
        <p14:creationId xmlns:p14="http://schemas.microsoft.com/office/powerpoint/2010/main" val="154992331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Red">
      <a:dk1>
        <a:sysClr val="windowText" lastClr="000000"/>
      </a:dk1>
      <a:lt1>
        <a:sysClr val="window" lastClr="FFFFFF"/>
      </a:lt1>
      <a:dk2>
        <a:srgbClr val="323232"/>
      </a:dk2>
      <a:lt2>
        <a:srgbClr val="E5C243"/>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TM04033919[[fn=Circuit]]</Template>
  <TotalTime>12386</TotalTime>
  <Words>8746</Words>
  <Application>Microsoft Office PowerPoint</Application>
  <PresentationFormat>Widescreen</PresentationFormat>
  <Paragraphs>1124</Paragraphs>
  <Slides>79</Slides>
  <Notes>26</Notes>
  <HiddenSlides>0</HiddenSlides>
  <MMClips>0</MMClips>
  <ScaleCrop>false</ScaleCrop>
  <HeadingPairs>
    <vt:vector size="8" baseType="variant">
      <vt:variant>
        <vt:lpstr>Fonts Used</vt:lpstr>
      </vt:variant>
      <vt:variant>
        <vt:i4>12</vt:i4>
      </vt:variant>
      <vt:variant>
        <vt:lpstr>Theme</vt:lpstr>
      </vt:variant>
      <vt:variant>
        <vt:i4>1</vt:i4>
      </vt:variant>
      <vt:variant>
        <vt:lpstr>Embedded OLE Servers</vt:lpstr>
      </vt:variant>
      <vt:variant>
        <vt:i4>3</vt:i4>
      </vt:variant>
      <vt:variant>
        <vt:lpstr>Slide Titles</vt:lpstr>
      </vt:variant>
      <vt:variant>
        <vt:i4>79</vt:i4>
      </vt:variant>
    </vt:vector>
  </HeadingPairs>
  <TitlesOfParts>
    <vt:vector size="95" baseType="lpstr">
      <vt:lpstr>Arial</vt:lpstr>
      <vt:lpstr>Calibri</vt:lpstr>
      <vt:lpstr>Cambria Math</vt:lpstr>
      <vt:lpstr>Comic Sans MS</vt:lpstr>
      <vt:lpstr>Courier New</vt:lpstr>
      <vt:lpstr>Marlett</vt:lpstr>
      <vt:lpstr>Symbol</vt:lpstr>
      <vt:lpstr>Tahoma</vt:lpstr>
      <vt:lpstr>Times New Roman</vt:lpstr>
      <vt:lpstr>Tw Cen MT</vt:lpstr>
      <vt:lpstr>Verdana</vt:lpstr>
      <vt:lpstr>Wingdings</vt:lpstr>
      <vt:lpstr>Circuit</vt:lpstr>
      <vt:lpstr>Equation</vt:lpstr>
      <vt:lpstr>MathType Equation</vt:lpstr>
      <vt:lpstr>Worksheet</vt:lpstr>
      <vt:lpstr>Reasoning with Uncertainty   CSC 480 Artificial Intelligence I</vt:lpstr>
      <vt:lpstr>Reasoning with Uncertainty</vt:lpstr>
      <vt:lpstr>Non-Monotonic Reasoning</vt:lpstr>
      <vt:lpstr>Non-Monotonic Reasoning</vt:lpstr>
      <vt:lpstr>Non-Monotonic Reasoning</vt:lpstr>
      <vt:lpstr>N-M Reasoning &amp; Diagnosis Problems</vt:lpstr>
      <vt:lpstr>Reasoning with Uncertainty</vt:lpstr>
      <vt:lpstr>Reasoning with Uncertainty</vt:lpstr>
      <vt:lpstr>Probabilistic Reasoning </vt:lpstr>
      <vt:lpstr> A (very brief) History of Probability in AI</vt:lpstr>
      <vt:lpstr>Probabilistic Reasoning - The Basics</vt:lpstr>
      <vt:lpstr>Probabilistic Belief</vt:lpstr>
      <vt:lpstr>Probabilistic Belief State</vt:lpstr>
      <vt:lpstr>Probability Distributions</vt:lpstr>
      <vt:lpstr>Joint Probability Distributions</vt:lpstr>
      <vt:lpstr>Joint Distribution - Example</vt:lpstr>
      <vt:lpstr>Joint Distribution - Example</vt:lpstr>
      <vt:lpstr>More Complex Inferences</vt:lpstr>
      <vt:lpstr>The belief state is defined by the full joint probability of the propositions</vt:lpstr>
      <vt:lpstr>Probabilistic Inference</vt:lpstr>
      <vt:lpstr>Probabilistic Inference</vt:lpstr>
      <vt:lpstr>Probabilistic Inference</vt:lpstr>
      <vt:lpstr>Probabilistic Inference</vt:lpstr>
      <vt:lpstr>PowerPoint Presentation</vt:lpstr>
      <vt:lpstr>Bayes’ Rule</vt:lpstr>
      <vt:lpstr>Bayes’ Rule</vt:lpstr>
      <vt:lpstr>Bayes’ Rule - An Example</vt:lpstr>
      <vt:lpstr>Bayes’ Rule - An Example</vt:lpstr>
      <vt:lpstr>Bayes’ Rule - Another Example</vt:lpstr>
      <vt:lpstr>Bayes’ Rule - Example (Continued)</vt:lpstr>
      <vt:lpstr>Bayes’ Rule &amp; Normalization</vt:lpstr>
      <vt:lpstr>Example: Normalization</vt:lpstr>
      <vt:lpstr>Bayes’ Rule - Updating Beliefs</vt:lpstr>
      <vt:lpstr>Bayes’ Rule - Example (Continued)</vt:lpstr>
      <vt:lpstr>Probabilistic Reasoning</vt:lpstr>
      <vt:lpstr>Issues with using join distributions</vt:lpstr>
      <vt:lpstr>PowerPoint Presentation</vt:lpstr>
      <vt:lpstr>More on Conditional independence</vt:lpstr>
      <vt:lpstr>Bayesian Network</vt:lpstr>
      <vt:lpstr>A More Complex BN</vt:lpstr>
      <vt:lpstr>A More Complex BN</vt:lpstr>
      <vt:lpstr>A More Complex BN</vt:lpstr>
      <vt:lpstr>What does the BN encode?</vt:lpstr>
      <vt:lpstr>What does the BN encode?</vt:lpstr>
      <vt:lpstr>Locally Structured World</vt:lpstr>
      <vt:lpstr>Calculation of Joint Probability</vt:lpstr>
      <vt:lpstr>PowerPoint Presentation</vt:lpstr>
      <vt:lpstr>Calculation of Joint Probability</vt:lpstr>
      <vt:lpstr>Calculation of Joint Probability</vt:lpstr>
      <vt:lpstr>Querying the BN</vt:lpstr>
      <vt:lpstr>Constructing Bayesian networks</vt:lpstr>
      <vt:lpstr>Construction Example</vt:lpstr>
      <vt:lpstr>Some Applications of BN</vt:lpstr>
      <vt:lpstr>Probabilistic Learning</vt:lpstr>
      <vt:lpstr>Bayesian Learning: Classification</vt:lpstr>
      <vt:lpstr>Learning for Classification</vt:lpstr>
      <vt:lpstr>Example of Classification Learning</vt:lpstr>
      <vt:lpstr>Classification: 3 Step Process</vt:lpstr>
      <vt:lpstr>Bayesian Methods</vt:lpstr>
      <vt:lpstr>Recall Bayes’s Rule</vt:lpstr>
      <vt:lpstr>Bayesian Categorization</vt:lpstr>
      <vt:lpstr>Bayesian Categorization (cont.)</vt:lpstr>
      <vt:lpstr>Naïve Bayesian Categorization</vt:lpstr>
      <vt:lpstr>Naïve Bayes Example</vt:lpstr>
      <vt:lpstr>Naïve Bayes Example (cont.)</vt:lpstr>
      <vt:lpstr>Naïve Bayes Example (cont.)</vt:lpstr>
      <vt:lpstr>Estimating Probabilities</vt:lpstr>
      <vt:lpstr>Smoothing</vt:lpstr>
      <vt:lpstr>Text Classification/categorization</vt:lpstr>
      <vt:lpstr>Learning for Text Categorization</vt:lpstr>
      <vt:lpstr>Naïve Bayes Classification for Text</vt:lpstr>
      <vt:lpstr>Bag of word (Vector) representation</vt:lpstr>
      <vt:lpstr>Where do the terms come from</vt:lpstr>
      <vt:lpstr>Text Naïve Bayes Algorithm (Train)</vt:lpstr>
      <vt:lpstr>Text Naïve Bayes Algorithm (Test/Classification)</vt:lpstr>
      <vt:lpstr>PowerPoint Presentation</vt:lpstr>
      <vt:lpstr>Naïve Bayes Example: Spam Filtering</vt:lpstr>
      <vt:lpstr>Text Naïve Bayes - Example</vt:lpstr>
      <vt:lpstr>Reasoning with Uncertainty   CSC 480 Artificial Intelligence I</vt:lpstr>
    </vt:vector>
  </TitlesOfParts>
  <Company>DePaul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CSC 380 Foundations of Artificial Intelligence CSC 480 Artificial Intelligence I</dc:title>
  <dc:creator>Gemmell, Jonathan</dc:creator>
  <cp:lastModifiedBy>Mobasher, Bamshad</cp:lastModifiedBy>
  <cp:revision>98</cp:revision>
  <dcterms:created xsi:type="dcterms:W3CDTF">2015-10-22T19:10:27Z</dcterms:created>
  <dcterms:modified xsi:type="dcterms:W3CDTF">2022-05-20T15:40:05Z</dcterms:modified>
</cp:coreProperties>
</file>