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2"/>
  </p:notesMasterIdLst>
  <p:sldIdLst>
    <p:sldId id="909" r:id="rId2"/>
    <p:sldId id="353" r:id="rId3"/>
    <p:sldId id="681" r:id="rId4"/>
    <p:sldId id="709" r:id="rId5"/>
    <p:sldId id="358" r:id="rId6"/>
    <p:sldId id="360" r:id="rId7"/>
    <p:sldId id="361" r:id="rId8"/>
    <p:sldId id="413" r:id="rId9"/>
    <p:sldId id="760" r:id="rId10"/>
    <p:sldId id="719" r:id="rId11"/>
    <p:sldId id="904" r:id="rId12"/>
    <p:sldId id="729" r:id="rId13"/>
    <p:sldId id="415" r:id="rId14"/>
    <p:sldId id="431" r:id="rId15"/>
    <p:sldId id="783" r:id="rId16"/>
    <p:sldId id="905" r:id="rId17"/>
    <p:sldId id="427" r:id="rId18"/>
    <p:sldId id="747" r:id="rId19"/>
    <p:sldId id="419" r:id="rId20"/>
    <p:sldId id="426" r:id="rId21"/>
    <p:sldId id="422" r:id="rId22"/>
    <p:sldId id="770" r:id="rId23"/>
    <p:sldId id="423" r:id="rId24"/>
    <p:sldId id="424" r:id="rId25"/>
    <p:sldId id="750" r:id="rId26"/>
    <p:sldId id="756" r:id="rId27"/>
    <p:sldId id="766" r:id="rId28"/>
    <p:sldId id="375" r:id="rId29"/>
    <p:sldId id="376" r:id="rId30"/>
    <p:sldId id="377" r:id="rId31"/>
    <p:sldId id="726" r:id="rId32"/>
    <p:sldId id="727" r:id="rId33"/>
    <p:sldId id="768" r:id="rId34"/>
    <p:sldId id="373" r:id="rId35"/>
    <p:sldId id="374" r:id="rId36"/>
    <p:sldId id="804" r:id="rId37"/>
    <p:sldId id="907" r:id="rId38"/>
    <p:sldId id="906" r:id="rId39"/>
    <p:sldId id="430" r:id="rId40"/>
    <p:sldId id="809" r:id="rId41"/>
    <p:sldId id="433" r:id="rId42"/>
    <p:sldId id="378" r:id="rId43"/>
    <p:sldId id="432" r:id="rId44"/>
    <p:sldId id="381" r:id="rId45"/>
    <p:sldId id="382" r:id="rId46"/>
    <p:sldId id="383" r:id="rId47"/>
    <p:sldId id="384" r:id="rId48"/>
    <p:sldId id="386" r:id="rId49"/>
    <p:sldId id="387" r:id="rId50"/>
    <p:sldId id="890" r:id="rId51"/>
    <p:sldId id="891" r:id="rId52"/>
    <p:sldId id="892" r:id="rId53"/>
    <p:sldId id="893" r:id="rId54"/>
    <p:sldId id="896" r:id="rId55"/>
    <p:sldId id="868" r:id="rId56"/>
    <p:sldId id="869" r:id="rId57"/>
    <p:sldId id="870" r:id="rId58"/>
    <p:sldId id="871" r:id="rId59"/>
    <p:sldId id="819" r:id="rId60"/>
    <p:sldId id="872" r:id="rId61"/>
    <p:sldId id="873" r:id="rId62"/>
    <p:sldId id="874" r:id="rId63"/>
    <p:sldId id="875" r:id="rId64"/>
    <p:sldId id="876" r:id="rId65"/>
    <p:sldId id="877" r:id="rId66"/>
    <p:sldId id="878" r:id="rId67"/>
    <p:sldId id="879" r:id="rId68"/>
    <p:sldId id="880" r:id="rId69"/>
    <p:sldId id="881" r:id="rId70"/>
    <p:sldId id="908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0" autoAdjust="0"/>
    <p:restoredTop sz="93720" autoAdjust="0"/>
  </p:normalViewPr>
  <p:slideViewPr>
    <p:cSldViewPr snapToGrid="0">
      <p:cViewPr varScale="1">
        <p:scale>
          <a:sx n="87" d="100"/>
          <a:sy n="87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115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12" Type="http://schemas.openxmlformats.org/officeDocument/2006/relationships/image" Target="../media/image114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11" Type="http://schemas.openxmlformats.org/officeDocument/2006/relationships/image" Target="../media/image113.wmf"/><Relationship Id="rId5" Type="http://schemas.openxmlformats.org/officeDocument/2006/relationships/image" Target="../media/image107.wmf"/><Relationship Id="rId15" Type="http://schemas.openxmlformats.org/officeDocument/2006/relationships/image" Target="../media/image11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Relationship Id="rId14" Type="http://schemas.openxmlformats.org/officeDocument/2006/relationships/image" Target="../media/image11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image" Target="../media/image120.wmf"/><Relationship Id="rId7" Type="http://schemas.openxmlformats.org/officeDocument/2006/relationships/image" Target="../media/image13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10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3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7" Type="http://schemas.openxmlformats.org/officeDocument/2006/relationships/image" Target="../media/image131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10" Type="http://schemas.openxmlformats.org/officeDocument/2006/relationships/image" Target="../media/image150.wmf"/><Relationship Id="rId4" Type="http://schemas.openxmlformats.org/officeDocument/2006/relationships/image" Target="../media/image144.wmf"/><Relationship Id="rId9" Type="http://schemas.openxmlformats.org/officeDocument/2006/relationships/image" Target="../media/image14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image" Target="../media/image168.wmf"/><Relationship Id="rId3" Type="http://schemas.openxmlformats.org/officeDocument/2006/relationships/image" Target="../media/image120.wmf"/><Relationship Id="rId7" Type="http://schemas.openxmlformats.org/officeDocument/2006/relationships/image" Target="../media/image162.wmf"/><Relationship Id="rId12" Type="http://schemas.openxmlformats.org/officeDocument/2006/relationships/image" Target="../media/image167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61.wmf"/><Relationship Id="rId11" Type="http://schemas.openxmlformats.org/officeDocument/2006/relationships/image" Target="../media/image166.wmf"/><Relationship Id="rId5" Type="http://schemas.openxmlformats.org/officeDocument/2006/relationships/image" Target="../media/image160.wmf"/><Relationship Id="rId10" Type="http://schemas.openxmlformats.org/officeDocument/2006/relationships/image" Target="../media/image165.wmf"/><Relationship Id="rId4" Type="http://schemas.openxmlformats.org/officeDocument/2006/relationships/image" Target="../media/image159.wmf"/><Relationship Id="rId9" Type="http://schemas.openxmlformats.org/officeDocument/2006/relationships/image" Target="../media/image16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9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6.wmf"/><Relationship Id="rId5" Type="http://schemas.openxmlformats.org/officeDocument/2006/relationships/image" Target="../media/image8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0CCBE-6893-4EB3-915D-A7A0A05B469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D0BE2-B81F-436E-B6F6-D550CC84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5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09174-96E7-4A49-B496-45F7474F62E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44478-48BD-47AC-81BF-BC91B1B6F885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948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0CACF-904E-4C73-B284-7F8003D117A0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323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0BE2-B81F-436E-B6F6-D550CC84F9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95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0BE2-B81F-436E-B6F6-D550CC84F9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31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0BE2-B81F-436E-B6F6-D550CC84F9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44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0BE2-B81F-436E-B6F6-D550CC84F9E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69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0BE2-B81F-436E-B6F6-D550CC84F9E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08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0BE2-B81F-436E-B6F6-D550CC84F9E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027521B-694F-4070-AE3A-C564E7C4CDB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51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027521B-694F-4070-AE3A-C564E7C4CDBA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88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EFF90-B33D-47A1-8BD8-6467A83D46C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685800"/>
            <a:ext cx="6229350" cy="35052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81600" cy="41910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54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D4AC7-8E65-48D8-A0A5-6EC6E07AD87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685800"/>
            <a:ext cx="6229350" cy="3505200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81600" cy="41910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20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0D0A1-8EDA-4DDD-B161-889A8CA29A5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685800"/>
            <a:ext cx="6229350" cy="3505200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81600" cy="41910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011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8B352-C60E-4F17-9541-E755B868B2B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2425" y="685800"/>
            <a:ext cx="6229350" cy="350520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81600" cy="41910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703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97AB826-3585-4272-9B57-3FAD8CF2A344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825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D0BE2-B81F-436E-B6F6-D550CC84F9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9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-2695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899" y="971876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795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329687"/>
            <a:ext cx="9905999" cy="49058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6368016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6368015"/>
            <a:ext cx="62393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636801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4288" y="0"/>
            <a:ext cx="12192003" cy="1406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435101"/>
            <a:ext cx="990599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64120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6412090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6412089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8.wmf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5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2.wmf"/><Relationship Id="rId26" Type="http://schemas.openxmlformats.org/officeDocument/2006/relationships/image" Target="../media/image46.wmf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5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9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78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6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7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83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8.wmf"/><Relationship Id="rId22" Type="http://schemas.openxmlformats.org/officeDocument/2006/relationships/image" Target="../media/image92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101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9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10.wmf"/><Relationship Id="rId26" Type="http://schemas.openxmlformats.org/officeDocument/2006/relationships/image" Target="../media/image114.wmf"/><Relationship Id="rId3" Type="http://schemas.openxmlformats.org/officeDocument/2006/relationships/oleObject" Target="../embeddings/oleObject92.bin"/><Relationship Id="rId21" Type="http://schemas.openxmlformats.org/officeDocument/2006/relationships/oleObject" Target="../embeddings/oleObject101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99.bin"/><Relationship Id="rId25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29" Type="http://schemas.openxmlformats.org/officeDocument/2006/relationships/oleObject" Target="../embeddings/oleObject105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96.bin"/><Relationship Id="rId24" Type="http://schemas.openxmlformats.org/officeDocument/2006/relationships/image" Target="../media/image113.wmf"/><Relationship Id="rId32" Type="http://schemas.openxmlformats.org/officeDocument/2006/relationships/image" Target="../media/image117.wmf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23" Type="http://schemas.openxmlformats.org/officeDocument/2006/relationships/oleObject" Target="../embeddings/oleObject102.bin"/><Relationship Id="rId28" Type="http://schemas.openxmlformats.org/officeDocument/2006/relationships/image" Target="../media/image115.wmf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100.bin"/><Relationship Id="rId31" Type="http://schemas.openxmlformats.org/officeDocument/2006/relationships/oleObject" Target="../embeddings/oleObject106.bin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08.wmf"/><Relationship Id="rId22" Type="http://schemas.openxmlformats.org/officeDocument/2006/relationships/image" Target="../media/image112.wmf"/><Relationship Id="rId27" Type="http://schemas.openxmlformats.org/officeDocument/2006/relationships/oleObject" Target="../embeddings/oleObject104.bin"/><Relationship Id="rId30" Type="http://schemas.openxmlformats.org/officeDocument/2006/relationships/image" Target="../media/image116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125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wmf"/><Relationship Id="rId20" Type="http://schemas.openxmlformats.org/officeDocument/2006/relationships/image" Target="../media/image126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121.w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2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21.bin"/><Relationship Id="rId18" Type="http://schemas.openxmlformats.org/officeDocument/2006/relationships/image" Target="../media/image131.wmf"/><Relationship Id="rId3" Type="http://schemas.openxmlformats.org/officeDocument/2006/relationships/oleObject" Target="../embeddings/oleObject116.bin"/><Relationship Id="rId21" Type="http://schemas.openxmlformats.org/officeDocument/2006/relationships/oleObject" Target="../embeddings/oleObject125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wmf"/><Relationship Id="rId20" Type="http://schemas.openxmlformats.org/officeDocument/2006/relationships/image" Target="../media/image132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2.bin"/><Relationship Id="rId10" Type="http://schemas.openxmlformats.org/officeDocument/2006/relationships/image" Target="../media/image127.wmf"/><Relationship Id="rId19" Type="http://schemas.openxmlformats.org/officeDocument/2006/relationships/oleObject" Target="../embeddings/oleObject124.bin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29.wmf"/><Relationship Id="rId22" Type="http://schemas.openxmlformats.org/officeDocument/2006/relationships/image" Target="../media/image133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image" Target="../media/image138.wmf"/><Relationship Id="rId18" Type="http://schemas.openxmlformats.org/officeDocument/2006/relationships/image" Target="../media/image140.png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oleObject" Target="../embeddings/oleObject131.bin"/><Relationship Id="rId17" Type="http://schemas.openxmlformats.org/officeDocument/2006/relationships/image" Target="../media/image1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3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5.wmf"/><Relationship Id="rId11" Type="http://schemas.openxmlformats.org/officeDocument/2006/relationships/image" Target="../media/image137.wmf"/><Relationship Id="rId5" Type="http://schemas.openxmlformats.org/officeDocument/2006/relationships/oleObject" Target="../embeddings/oleObject127.bin"/><Relationship Id="rId15" Type="http://schemas.openxmlformats.org/officeDocument/2006/relationships/image" Target="../media/image139.wmf"/><Relationship Id="rId10" Type="http://schemas.openxmlformats.org/officeDocument/2006/relationships/oleObject" Target="../embeddings/oleObject130.bin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29.bin"/><Relationship Id="rId14" Type="http://schemas.openxmlformats.org/officeDocument/2006/relationships/oleObject" Target="../embeddings/oleObject132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38.bin"/><Relationship Id="rId18" Type="http://schemas.openxmlformats.org/officeDocument/2006/relationships/image" Target="../media/image148.wmf"/><Relationship Id="rId3" Type="http://schemas.openxmlformats.org/officeDocument/2006/relationships/oleObject" Target="../embeddings/oleObject133.bin"/><Relationship Id="rId21" Type="http://schemas.openxmlformats.org/officeDocument/2006/relationships/oleObject" Target="../embeddings/oleObject142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20" Type="http://schemas.openxmlformats.org/officeDocument/2006/relationships/image" Target="../media/image149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23" Type="http://schemas.openxmlformats.org/officeDocument/2006/relationships/image" Target="../media/image140.png"/><Relationship Id="rId10" Type="http://schemas.openxmlformats.org/officeDocument/2006/relationships/image" Target="../media/image144.wmf"/><Relationship Id="rId19" Type="http://schemas.openxmlformats.org/officeDocument/2006/relationships/oleObject" Target="../embeddings/oleObject141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46.wmf"/><Relationship Id="rId22" Type="http://schemas.openxmlformats.org/officeDocument/2006/relationships/image" Target="../media/image150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148.bin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4.bin"/><Relationship Id="rId10" Type="http://schemas.openxmlformats.org/officeDocument/2006/relationships/image" Target="../media/image156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158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54.bin"/><Relationship Id="rId18" Type="http://schemas.openxmlformats.org/officeDocument/2006/relationships/image" Target="../media/image163.wmf"/><Relationship Id="rId26" Type="http://schemas.openxmlformats.org/officeDocument/2006/relationships/image" Target="../media/image167.wmf"/><Relationship Id="rId3" Type="http://schemas.openxmlformats.org/officeDocument/2006/relationships/oleObject" Target="../embeddings/oleObject149.bin"/><Relationship Id="rId21" Type="http://schemas.openxmlformats.org/officeDocument/2006/relationships/oleObject" Target="../embeddings/oleObject158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60.wmf"/><Relationship Id="rId17" Type="http://schemas.openxmlformats.org/officeDocument/2006/relationships/oleObject" Target="../embeddings/oleObject156.bin"/><Relationship Id="rId25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2.wmf"/><Relationship Id="rId20" Type="http://schemas.openxmlformats.org/officeDocument/2006/relationships/image" Target="../media/image164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53.bin"/><Relationship Id="rId24" Type="http://schemas.openxmlformats.org/officeDocument/2006/relationships/image" Target="../media/image166.wmf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55.bin"/><Relationship Id="rId23" Type="http://schemas.openxmlformats.org/officeDocument/2006/relationships/oleObject" Target="../embeddings/oleObject159.bin"/><Relationship Id="rId28" Type="http://schemas.openxmlformats.org/officeDocument/2006/relationships/image" Target="../media/image168.wmf"/><Relationship Id="rId10" Type="http://schemas.openxmlformats.org/officeDocument/2006/relationships/image" Target="../media/image159.wmf"/><Relationship Id="rId19" Type="http://schemas.openxmlformats.org/officeDocument/2006/relationships/oleObject" Target="../embeddings/oleObject157.bin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61.wmf"/><Relationship Id="rId22" Type="http://schemas.openxmlformats.org/officeDocument/2006/relationships/image" Target="../media/image165.wmf"/><Relationship Id="rId27" Type="http://schemas.openxmlformats.org/officeDocument/2006/relationships/oleObject" Target="../embeddings/oleObject161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221" y="971875"/>
            <a:ext cx="9055865" cy="333571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dirty="0"/>
              <a:t>CSC 480 </a:t>
            </a:r>
            <a:br>
              <a:rPr lang="en-US" sz="4000" dirty="0"/>
            </a:br>
            <a:r>
              <a:rPr lang="en-US" sz="4000" dirty="0"/>
              <a:t>Artificial Intelligence I</a:t>
            </a:r>
            <a:br>
              <a:rPr lang="en-US" dirty="0"/>
            </a:br>
            <a:br>
              <a:rPr lang="en-US" dirty="0"/>
            </a:br>
            <a:r>
              <a:rPr lang="en-US" sz="49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Logical inference &amp; </a:t>
            </a:r>
            <a:br>
              <a:rPr lang="en-US" sz="49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49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Reasoning Agents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21" y="4847422"/>
            <a:ext cx="8563778" cy="117054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Bamshad Mobasher</a:t>
            </a:r>
          </a:p>
        </p:txBody>
      </p:sp>
    </p:spTree>
    <p:extLst>
      <p:ext uri="{BB962C8B-B14F-4D97-AF65-F5344CB8AC3E}">
        <p14:creationId xmlns:p14="http://schemas.microsoft.com/office/powerpoint/2010/main" val="93009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1430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Propositional logic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4733" y="1219200"/>
            <a:ext cx="8978747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Logical constants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true, false 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Propositional symbols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P, Q, R, ...  (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atomic sentences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Represent a statement/proposition that may be true or false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Atomic sentences are combined by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connectives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latin typeface="Symbol" panose="05050102010706020507" pitchFamily="18" charset="2"/>
                <a:ea typeface="ＭＳ Ｐゴシック" panose="020B0600070205080204" pitchFamily="34" charset="-128"/>
                <a:sym typeface="Symbol" panose="05050102010706020507" pitchFamily="18" charset="2"/>
              </a:rPr>
              <a:t></a:t>
            </a:r>
            <a:r>
              <a:rPr lang="en-US" altLang="en-US" sz="2800" dirty="0">
                <a:latin typeface="Symbol" panose="05050102010706020507" pitchFamily="18" charset="2"/>
                <a:ea typeface="ＭＳ Ｐゴシック" panose="020B0600070205080204" pitchFamily="34" charset="-128"/>
                <a:sym typeface="Symbol" panose="05050102010706020507" pitchFamily="18" charset="2"/>
              </a:rPr>
              <a:t>	</a:t>
            </a:r>
            <a:r>
              <a:rPr lang="en-US" altLang="en-US" sz="2800" dirty="0">
                <a:ea typeface="ＭＳ Ｐゴシック" panose="020B0600070205080204" pitchFamily="34" charset="-128"/>
              </a:rPr>
              <a:t>and 			[conjunction]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	</a:t>
            </a:r>
            <a:r>
              <a:rPr lang="en-US" altLang="en-US" sz="2800" dirty="0">
                <a:ea typeface="ＭＳ Ｐゴシック" panose="020B0600070205080204" pitchFamily="34" charset="-128"/>
              </a:rPr>
              <a:t>or 			[disjunction]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 </a:t>
            </a:r>
            <a:r>
              <a:rPr lang="en-US" altLang="en-US" sz="2800" dirty="0">
                <a:ea typeface="ＭＳ Ｐゴシック" panose="020B0600070205080204" pitchFamily="34" charset="-128"/>
              </a:rPr>
              <a:t>implies 		[implication / conditional]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</a:t>
            </a:r>
            <a:r>
              <a:rPr lang="en-US" altLang="en-US" sz="2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is equivalent	[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biconditional</a:t>
            </a:r>
            <a:r>
              <a:rPr lang="en-US" altLang="en-US" sz="2800" dirty="0">
                <a:ea typeface="ＭＳ Ｐゴシック" panose="020B0600070205080204" pitchFamily="34" charset="-128"/>
              </a:rPr>
              <a:t>]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	</a:t>
            </a:r>
            <a:r>
              <a:rPr lang="en-US" altLang="en-US" sz="2800" dirty="0">
                <a:ea typeface="ＭＳ Ｐゴシック" panose="020B0600070205080204" pitchFamily="34" charset="-128"/>
              </a:rPr>
              <a:t>not 			[negation]</a:t>
            </a: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Literal</a:t>
            </a:r>
            <a:r>
              <a:rPr lang="en-US" altLang="en-US" sz="2800" dirty="0">
                <a:ea typeface="ＭＳ Ｐゴシック" panose="020B0600070205080204" pitchFamily="34" charset="-128"/>
              </a:rPr>
              <a:t>: an atomic sentence or a negated atomic sentence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P, </a:t>
            </a:r>
            <a:r>
              <a:rPr lang="en-US" altLang="en-US" sz="2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 P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endParaRPr lang="en-US" altLang="en-US" sz="2800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411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AB11D4-BF61-4123-AAD5-89C3BEEB6F83}"/>
              </a:ext>
            </a:extLst>
          </p:cNvPr>
          <p:cNvSpPr/>
          <p:nvPr/>
        </p:nvSpPr>
        <p:spPr>
          <a:xfrm>
            <a:off x="2038120" y="1916935"/>
            <a:ext cx="4605051" cy="38669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1430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Propositional logic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4733" y="1219200"/>
            <a:ext cx="8978747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Examples of compound sentences:</a:t>
            </a:r>
          </a:p>
          <a:p>
            <a:pPr lvl="1">
              <a:lnSpc>
                <a:spcPct val="80000"/>
              </a:lnSpc>
            </a:pPr>
            <a:endParaRPr lang="en-US" altLang="en-US" sz="2800" b="1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69BA597D-7EA0-4E67-BC28-60043DD3E5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66929"/>
              </p:ext>
            </p:extLst>
          </p:nvPr>
        </p:nvGraphicFramePr>
        <p:xfrm>
          <a:off x="2179733" y="2012950"/>
          <a:ext cx="17732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0" name="MathType Equation" r:id="rId4" imgW="1282680" imgH="253800" progId="Equation">
                  <p:embed/>
                </p:oleObj>
              </mc:Choice>
              <mc:Fallback>
                <p:oleObj name="MathType Equation" r:id="rId4" imgW="1282680" imgH="253800" progId="Equation">
                  <p:embed/>
                  <p:pic>
                    <p:nvPicPr>
                      <p:cNvPr id="280580" name="Object 4">
                        <a:extLst>
                          <a:ext uri="{FF2B5EF4-FFF2-40B4-BE49-F238E27FC236}">
                            <a16:creationId xmlns:a16="http://schemas.microsoft.com/office/drawing/2014/main" id="{5B4305C2-E933-4185-BBE3-79F54238C6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733" y="2012950"/>
                        <a:ext cx="17732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75EAA796-051C-48C0-8234-1445F3E29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708579"/>
              </p:ext>
            </p:extLst>
          </p:nvPr>
        </p:nvGraphicFramePr>
        <p:xfrm>
          <a:off x="2167033" y="2495550"/>
          <a:ext cx="34242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1" name="MathType Equation" r:id="rId6" imgW="2476440" imgH="253800" progId="Equation">
                  <p:embed/>
                </p:oleObj>
              </mc:Choice>
              <mc:Fallback>
                <p:oleObj name="MathType Equation" r:id="rId6" imgW="2476440" imgH="253800" progId="Equation">
                  <p:embed/>
                  <p:pic>
                    <p:nvPicPr>
                      <p:cNvPr id="280581" name="Object 5">
                        <a:extLst>
                          <a:ext uri="{FF2B5EF4-FFF2-40B4-BE49-F238E27FC236}">
                            <a16:creationId xmlns:a16="http://schemas.microsoft.com/office/drawing/2014/main" id="{C7073D8A-8704-41D4-9831-7BD920DBEA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033" y="2495550"/>
                        <a:ext cx="34242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53BCF256-A8C9-477C-ACD6-DC15BC2A6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73610"/>
              </p:ext>
            </p:extLst>
          </p:nvPr>
        </p:nvGraphicFramePr>
        <p:xfrm>
          <a:off x="2173383" y="2978150"/>
          <a:ext cx="25987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2" name="MathType Equation" r:id="rId8" imgW="1879560" imgH="253800" progId="Equation">
                  <p:embed/>
                </p:oleObj>
              </mc:Choice>
              <mc:Fallback>
                <p:oleObj name="MathType Equation" r:id="rId8" imgW="1879560" imgH="253800" progId="Equation">
                  <p:embed/>
                  <p:pic>
                    <p:nvPicPr>
                      <p:cNvPr id="280582" name="Object 6">
                        <a:extLst>
                          <a:ext uri="{FF2B5EF4-FFF2-40B4-BE49-F238E27FC236}">
                            <a16:creationId xmlns:a16="http://schemas.microsoft.com/office/drawing/2014/main" id="{423AD54C-08E1-491B-85E7-AF2EBEE429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383" y="2978150"/>
                        <a:ext cx="25987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50BC73AA-05D6-4021-B24D-D47859804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475202"/>
              </p:ext>
            </p:extLst>
          </p:nvPr>
        </p:nvGraphicFramePr>
        <p:xfrm>
          <a:off x="2173383" y="3498850"/>
          <a:ext cx="28273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3" name="MathType Equation" r:id="rId10" imgW="2044440" imgH="253800" progId="Equation">
                  <p:embed/>
                </p:oleObj>
              </mc:Choice>
              <mc:Fallback>
                <p:oleObj name="MathType Equation" r:id="rId10" imgW="2044440" imgH="253800" progId="Equation">
                  <p:embed/>
                  <p:pic>
                    <p:nvPicPr>
                      <p:cNvPr id="280583" name="Object 7">
                        <a:extLst>
                          <a:ext uri="{FF2B5EF4-FFF2-40B4-BE49-F238E27FC236}">
                            <a16:creationId xmlns:a16="http://schemas.microsoft.com/office/drawing/2014/main" id="{3113B403-1765-45A0-9262-3D99612FD4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383" y="3498850"/>
                        <a:ext cx="28273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37">
            <a:extLst>
              <a:ext uri="{FF2B5EF4-FFF2-40B4-BE49-F238E27FC236}">
                <a16:creationId xmlns:a16="http://schemas.microsoft.com/office/drawing/2014/main" id="{D290A33E-CBAC-4811-8B4A-6CD956747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344502"/>
              </p:ext>
            </p:extLst>
          </p:nvPr>
        </p:nvGraphicFramePr>
        <p:xfrm>
          <a:off x="2167033" y="4048622"/>
          <a:ext cx="4302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4" name="MathType Equation" r:id="rId12" imgW="3111480" imgH="253800" progId="Equation">
                  <p:embed/>
                </p:oleObj>
              </mc:Choice>
              <mc:Fallback>
                <p:oleObj name="MathType Equation" r:id="rId12" imgW="3111480" imgH="253800" progId="Equation">
                  <p:embed/>
                  <p:pic>
                    <p:nvPicPr>
                      <p:cNvPr id="295949" name="Object 1037">
                        <a:extLst>
                          <a:ext uri="{FF2B5EF4-FFF2-40B4-BE49-F238E27FC236}">
                            <a16:creationId xmlns:a16="http://schemas.microsoft.com/office/drawing/2014/main" id="{DA81777E-6E88-4DBD-AA12-6EA912A6A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033" y="4048622"/>
                        <a:ext cx="43021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035">
            <a:extLst>
              <a:ext uri="{FF2B5EF4-FFF2-40B4-BE49-F238E27FC236}">
                <a16:creationId xmlns:a16="http://schemas.microsoft.com/office/drawing/2014/main" id="{AAB48A40-E497-492E-9C59-76400228042F}"/>
              </a:ext>
            </a:extLst>
          </p:cNvPr>
          <p:cNvGrpSpPr>
            <a:grpSpLocks/>
          </p:cNvGrpSpPr>
          <p:nvPr/>
        </p:nvGrpSpPr>
        <p:grpSpPr bwMode="auto">
          <a:xfrm>
            <a:off x="2179733" y="4580719"/>
            <a:ext cx="3160713" cy="806450"/>
            <a:chOff x="687" y="1664"/>
            <a:chExt cx="1991" cy="508"/>
          </a:xfrm>
        </p:grpSpPr>
        <p:graphicFrame>
          <p:nvGraphicFramePr>
            <p:cNvPr id="11" name="Object 1030">
              <a:extLst>
                <a:ext uri="{FF2B5EF4-FFF2-40B4-BE49-F238E27FC236}">
                  <a16:creationId xmlns:a16="http://schemas.microsoft.com/office/drawing/2014/main" id="{0C65F1EB-BC4C-4AE6-AD09-3E02B5A39B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7" y="1664"/>
            <a:ext cx="1991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55" name="MathType Equation" r:id="rId14" imgW="2286000" imgH="253800" progId="Equation">
                    <p:embed/>
                  </p:oleObj>
                </mc:Choice>
                <mc:Fallback>
                  <p:oleObj name="MathType Equation" r:id="rId14" imgW="2286000" imgH="253800" progId="Equation">
                    <p:embed/>
                    <p:pic>
                      <p:nvPicPr>
                        <p:cNvPr id="295942" name="Object 1030">
                          <a:extLst>
                            <a:ext uri="{FF2B5EF4-FFF2-40B4-BE49-F238E27FC236}">
                              <a16:creationId xmlns:a16="http://schemas.microsoft.com/office/drawing/2014/main" id="{D89615BE-EB7C-4A61-8BF8-7955CA55AF1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" y="1664"/>
                          <a:ext cx="1991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31">
              <a:extLst>
                <a:ext uri="{FF2B5EF4-FFF2-40B4-BE49-F238E27FC236}">
                  <a16:creationId xmlns:a16="http://schemas.microsoft.com/office/drawing/2014/main" id="{CB6C1919-B61D-495E-B066-2C4B1343FB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7" y="1952"/>
            <a:ext cx="1991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56" name="MathType Equation" r:id="rId16" imgW="2286000" imgH="253800" progId="Equation">
                    <p:embed/>
                  </p:oleObj>
                </mc:Choice>
                <mc:Fallback>
                  <p:oleObj name="MathType Equation" r:id="rId16" imgW="2286000" imgH="253800" progId="Equation">
                    <p:embed/>
                    <p:pic>
                      <p:nvPicPr>
                        <p:cNvPr id="295943" name="Object 1031">
                          <a:extLst>
                            <a:ext uri="{FF2B5EF4-FFF2-40B4-BE49-F238E27FC236}">
                              <a16:creationId xmlns:a16="http://schemas.microsoft.com/office/drawing/2014/main" id="{75160394-9C6D-4713-8613-C621FE4BFE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" y="1952"/>
                          <a:ext cx="1991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8475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425"/>
            <a:ext cx="12192000" cy="966788"/>
          </a:xfrm>
        </p:spPr>
        <p:txBody>
          <a:bodyPr/>
          <a:lstStyle/>
          <a:p>
            <a:pPr algn="ctr"/>
            <a:r>
              <a:rPr lang="en-US" altLang="en-US" dirty="0"/>
              <a:t>Sentences Represent </a:t>
            </a:r>
            <a:r>
              <a:rPr lang="en-US" altLang="en-US" dirty="0" err="1"/>
              <a:t>StaTements</a:t>
            </a:r>
            <a:endParaRPr lang="en-US" altLang="en-US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63650"/>
            <a:ext cx="7772400" cy="483235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P means </a:t>
            </a:r>
            <a:r>
              <a:rPr lang="en-US" altLang="en-US" sz="2800" dirty="0"/>
              <a:t>“It is hot.”</a:t>
            </a:r>
          </a:p>
          <a:p>
            <a:r>
              <a:rPr lang="en-US" altLang="en-US" dirty="0"/>
              <a:t>Q means </a:t>
            </a:r>
            <a:r>
              <a:rPr lang="en-US" altLang="en-US" sz="2800" dirty="0"/>
              <a:t>“It is humid.”</a:t>
            </a:r>
          </a:p>
          <a:p>
            <a:r>
              <a:rPr lang="en-US" altLang="en-US" dirty="0"/>
              <a:t>R means </a:t>
            </a:r>
            <a:r>
              <a:rPr lang="en-US" altLang="en-US" sz="2800" dirty="0"/>
              <a:t>“It is raining.”</a:t>
            </a:r>
          </a:p>
          <a:p>
            <a:r>
              <a:rPr lang="en-US" altLang="en-US" dirty="0"/>
              <a:t>(P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en-US" altLang="en-US" dirty="0"/>
              <a:t> Q)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R </a:t>
            </a:r>
          </a:p>
          <a:p>
            <a:pPr lvl="1">
              <a:buFontTx/>
              <a:buNone/>
            </a:pPr>
            <a:r>
              <a:rPr lang="en-US" altLang="en-US" sz="2400" dirty="0"/>
              <a:t>“If it is hot and humid, then it is raining”</a:t>
            </a:r>
            <a:endParaRPr lang="en-US" altLang="en-US" dirty="0"/>
          </a:p>
          <a:p>
            <a:r>
              <a:rPr lang="en-US" altLang="en-US" dirty="0"/>
              <a:t>Q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P </a:t>
            </a:r>
          </a:p>
          <a:p>
            <a:pPr lvl="1">
              <a:buFontTx/>
              <a:buNone/>
            </a:pPr>
            <a:r>
              <a:rPr lang="en-US" altLang="en-US" sz="2400" dirty="0"/>
              <a:t>“If it is humid, then it is hot”</a:t>
            </a:r>
            <a:endParaRPr lang="en-US" altLang="en-US" dirty="0"/>
          </a:p>
          <a:p>
            <a:r>
              <a:rPr lang="en-US" altLang="en-US" dirty="0"/>
              <a:t>We can also use variables that are more human readable:</a:t>
            </a:r>
          </a:p>
          <a:p>
            <a:pPr marL="457200" lvl="1" indent="0">
              <a:buNone/>
            </a:pPr>
            <a:r>
              <a:rPr lang="en-US" altLang="en-US" dirty="0"/>
              <a:t>(Hot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en-US" altLang="en-US" dirty="0"/>
              <a:t> Humid)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Rain </a:t>
            </a:r>
          </a:p>
        </p:txBody>
      </p:sp>
    </p:spTree>
    <p:extLst>
      <p:ext uri="{BB962C8B-B14F-4D97-AF65-F5344CB8AC3E}">
        <p14:creationId xmlns:p14="http://schemas.microsoft.com/office/powerpoint/2010/main" val="317621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602" name="Object 2">
            <a:extLst>
              <a:ext uri="{FF2B5EF4-FFF2-40B4-BE49-F238E27FC236}">
                <a16:creationId xmlns:a16="http://schemas.microsoft.com/office/drawing/2014/main" id="{A06D27E9-F6E9-4710-95E1-B9868A88BF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554003"/>
              </p:ext>
            </p:extLst>
          </p:nvPr>
        </p:nvGraphicFramePr>
        <p:xfrm>
          <a:off x="2743201" y="1628776"/>
          <a:ext cx="6659563" cy="15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0" name="Worksheet" r:id="rId3" imgW="4277226" imgH="1057576" progId="Excel.Sheet.8">
                  <p:embed/>
                </p:oleObj>
              </mc:Choice>
              <mc:Fallback>
                <p:oleObj name="Worksheet" r:id="rId3" imgW="4277226" imgH="1057576" progId="Excel.Sheet.8">
                  <p:embed/>
                  <p:pic>
                    <p:nvPicPr>
                      <p:cNvPr id="281602" name="Object 2">
                        <a:extLst>
                          <a:ext uri="{FF2B5EF4-FFF2-40B4-BE49-F238E27FC236}">
                            <a16:creationId xmlns:a16="http://schemas.microsoft.com/office/drawing/2014/main" id="{A06D27E9-F6E9-4710-95E1-B9868A88BF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628776"/>
                        <a:ext cx="6659563" cy="1541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3" name="Object 3">
            <a:extLst>
              <a:ext uri="{FF2B5EF4-FFF2-40B4-BE49-F238E27FC236}">
                <a16:creationId xmlns:a16="http://schemas.microsoft.com/office/drawing/2014/main" id="{2916EB62-0AD6-4C8D-A518-5B83EC4B1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162914"/>
              </p:ext>
            </p:extLst>
          </p:nvPr>
        </p:nvGraphicFramePr>
        <p:xfrm>
          <a:off x="2374900" y="4025900"/>
          <a:ext cx="75834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1" name="Worksheet" r:id="rId5" imgW="4915381" imgH="1057576" progId="Excel.Sheet.8">
                  <p:embed/>
                </p:oleObj>
              </mc:Choice>
              <mc:Fallback>
                <p:oleObj name="Worksheet" r:id="rId5" imgW="4915381" imgH="1057576" progId="Excel.Sheet.8">
                  <p:embed/>
                  <p:pic>
                    <p:nvPicPr>
                      <p:cNvPr id="281603" name="Object 3">
                        <a:extLst>
                          <a:ext uri="{FF2B5EF4-FFF2-40B4-BE49-F238E27FC236}">
                            <a16:creationId xmlns:a16="http://schemas.microsoft.com/office/drawing/2014/main" id="{2916EB62-0AD6-4C8D-A518-5B83EC4B12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4025900"/>
                        <a:ext cx="7583488" cy="1778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4" name="Rectangle 4">
            <a:extLst>
              <a:ext uri="{FF2B5EF4-FFF2-40B4-BE49-F238E27FC236}">
                <a16:creationId xmlns:a16="http://schemas.microsoft.com/office/drawing/2014/main" id="{FC572D4A-D66A-43C4-8462-889B1C931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Propositional Logic: Semantics</a:t>
            </a:r>
          </a:p>
        </p:txBody>
      </p:sp>
      <p:sp>
        <p:nvSpPr>
          <p:cNvPr id="281605" name="Rectangle 5">
            <a:extLst>
              <a:ext uri="{FF2B5EF4-FFF2-40B4-BE49-F238E27FC236}">
                <a16:creationId xmlns:a16="http://schemas.microsoft.com/office/drawing/2014/main" id="{B7529394-3309-4C45-9B09-496332054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9189" y="1003300"/>
            <a:ext cx="8694909" cy="495300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In propositional logic, the semantics of connectives are specified by truth tables: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Truth tables can also be used to determine the validity of sentences:</a:t>
            </a:r>
            <a:endParaRPr lang="en-US" altLang="en-US" sz="2800" dirty="0"/>
          </a:p>
        </p:txBody>
      </p:sp>
      <p:sp>
        <p:nvSpPr>
          <p:cNvPr id="281606" name="Oval 6">
            <a:extLst>
              <a:ext uri="{FF2B5EF4-FFF2-40B4-BE49-F238E27FC236}">
                <a16:creationId xmlns:a16="http://schemas.microsoft.com/office/drawing/2014/main" id="{74A909DB-2BF8-484C-BDAA-0A44A9C69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4381500"/>
            <a:ext cx="444500" cy="1473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>
            <a:extLst>
              <a:ext uri="{FF2B5EF4-FFF2-40B4-BE49-F238E27FC236}">
                <a16:creationId xmlns:a16="http://schemas.microsoft.com/office/drawing/2014/main" id="{A398A560-70BB-4B7D-902F-690D0318C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Notes on Implication</a:t>
            </a:r>
          </a:p>
        </p:txBody>
      </p:sp>
      <p:sp>
        <p:nvSpPr>
          <p:cNvPr id="593923" name="Rectangle 3">
            <a:extLst>
              <a:ext uri="{FF2B5EF4-FFF2-40B4-BE49-F238E27FC236}">
                <a16:creationId xmlns:a16="http://schemas.microsoft.com/office/drawing/2014/main" id="{2D5C1E81-2D5F-42FA-AA15-0A6F42801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1345" y="1308099"/>
            <a:ext cx="9199084" cy="513676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If p and q are both true, then p </a:t>
            </a:r>
            <a:r>
              <a:rPr lang="en-US" sz="2800" dirty="0">
                <a:latin typeface="Symbol" pitchFamily="18" charset="2"/>
              </a:rPr>
              <a:t>Þ</a:t>
            </a:r>
            <a:r>
              <a:rPr lang="en-US" sz="2800" dirty="0"/>
              <a:t> q is true.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If 1+1 = 2 then the sun rises in the east.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Here p: "1+1 = 2" and q: "the sun rises in the east."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If p is true and q is false, then p </a:t>
            </a:r>
            <a:r>
              <a:rPr lang="en-US" sz="2800" dirty="0">
                <a:latin typeface="Symbol" pitchFamily="18" charset="2"/>
              </a:rPr>
              <a:t>Þ</a:t>
            </a:r>
            <a:r>
              <a:rPr lang="en-US" sz="2800" dirty="0"/>
              <a:t> q is false.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When it rains, I carry an umbrella.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p: "It is raining," and q: "I am carrying an umbrella."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we can rephrase as: "If it is raining then I am carrying an umbrella."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On days when it rains (p is true) and I forget to bring my umbrella (q is false), the statement p </a:t>
            </a:r>
            <a:r>
              <a:rPr lang="en-US" sz="2400" dirty="0">
                <a:latin typeface="Symbol" pitchFamily="18" charset="2"/>
              </a:rPr>
              <a:t>Þ</a:t>
            </a:r>
            <a:r>
              <a:rPr lang="en-US" sz="2400" dirty="0"/>
              <a:t> q is false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If p is false, then p </a:t>
            </a:r>
            <a:r>
              <a:rPr lang="en-US" sz="2800" dirty="0">
                <a:latin typeface="Symbol" pitchFamily="18" charset="2"/>
              </a:rPr>
              <a:t>Þ</a:t>
            </a:r>
            <a:r>
              <a:rPr lang="en-US" sz="2800" dirty="0"/>
              <a:t> q is true, no matter whether q is true </a:t>
            </a:r>
            <a:r>
              <a:rPr lang="en-US" sz="2800" i="1" dirty="0"/>
              <a:t>or not. </a:t>
            </a:r>
            <a:r>
              <a:rPr lang="en-US" sz="2800" dirty="0"/>
              <a:t>For instance: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If the moon is made of green cheese, then I am the King of England.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199"/>
            <a:ext cx="12192000" cy="8545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Interpretations and Models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32192" y="1266939"/>
            <a:ext cx="9771961" cy="5112089"/>
          </a:xfrm>
        </p:spPr>
        <p:txBody>
          <a:bodyPr>
            <a:normAutofit/>
          </a:bodyPr>
          <a:lstStyle/>
          <a:p>
            <a:r>
              <a:rPr lang="en-US" dirty="0"/>
              <a:t>A world in which a sentence </a:t>
            </a:r>
            <a:r>
              <a:rPr lang="en-US" b="1" i="1" dirty="0"/>
              <a:t>s</a:t>
            </a:r>
            <a:r>
              <a:rPr lang="en-US" dirty="0"/>
              <a:t> is true under a particular interpretation is called a </a:t>
            </a:r>
            <a:r>
              <a:rPr lang="en-US" i="1" dirty="0"/>
              <a:t>model</a:t>
            </a:r>
            <a:r>
              <a:rPr lang="en-US" dirty="0"/>
              <a:t> for </a:t>
            </a:r>
            <a:r>
              <a:rPr lang="en-US" i="1" dirty="0"/>
              <a:t>s</a:t>
            </a:r>
            <a:endParaRPr lang="en-US" dirty="0"/>
          </a:p>
          <a:p>
            <a:r>
              <a:rPr lang="en-US" dirty="0"/>
              <a:t>Entailment is defined in terms of models:</a:t>
            </a:r>
          </a:p>
          <a:p>
            <a:pPr lvl="1"/>
            <a:r>
              <a:rPr lang="en-US" dirty="0"/>
              <a:t>a sentence </a:t>
            </a:r>
            <a:r>
              <a:rPr lang="en-US" i="1" dirty="0"/>
              <a:t>s</a:t>
            </a:r>
            <a:r>
              <a:rPr lang="en-US" dirty="0"/>
              <a:t> is entailed by </a:t>
            </a:r>
            <a:r>
              <a:rPr lang="en-US" i="1" dirty="0"/>
              <a:t>KB </a:t>
            </a:r>
            <a:r>
              <a:rPr lang="en-US" dirty="0"/>
              <a:t>(</a:t>
            </a:r>
            <a:r>
              <a:rPr lang="en-US" i="1" dirty="0"/>
              <a:t>KB |= s</a:t>
            </a:r>
            <a:r>
              <a:rPr lang="en-US" dirty="0"/>
              <a:t>) if any model of </a:t>
            </a:r>
            <a:r>
              <a:rPr lang="en-US" i="1" dirty="0"/>
              <a:t>KB</a:t>
            </a:r>
            <a:r>
              <a:rPr lang="en-US" dirty="0"/>
              <a:t> is also a model of </a:t>
            </a:r>
            <a:r>
              <a:rPr lang="en-US" i="1" dirty="0"/>
              <a:t>s</a:t>
            </a:r>
            <a:endParaRPr lang="en-US" dirty="0"/>
          </a:p>
          <a:p>
            <a:pPr lvl="1"/>
            <a:r>
              <a:rPr lang="en-US" dirty="0"/>
              <a:t>i.e., whenever </a:t>
            </a:r>
            <a:r>
              <a:rPr lang="en-US" i="1" dirty="0"/>
              <a:t>KB</a:t>
            </a:r>
            <a:r>
              <a:rPr lang="en-US" dirty="0"/>
              <a:t> is true in some interpretation, so is </a:t>
            </a:r>
            <a:r>
              <a:rPr lang="en-US" i="1" dirty="0"/>
              <a:t>s </a:t>
            </a:r>
            <a:r>
              <a:rPr lang="en-US" dirty="0"/>
              <a:t>in that interpretation</a:t>
            </a:r>
          </a:p>
          <a:p>
            <a:r>
              <a:rPr lang="en-US" dirty="0"/>
              <a:t>Models as mappings:</a:t>
            </a:r>
          </a:p>
          <a:p>
            <a:pPr lvl="1"/>
            <a:r>
              <a:rPr lang="en-US" dirty="0"/>
              <a:t>we can think of the models for a sentence </a:t>
            </a:r>
            <a:r>
              <a:rPr lang="en-US" i="1" dirty="0"/>
              <a:t>s</a:t>
            </a:r>
            <a:r>
              <a:rPr lang="en-US" dirty="0"/>
              <a:t> as those mappings (from variables to truth values) which make </a:t>
            </a:r>
            <a:r>
              <a:rPr lang="en-US" i="1" dirty="0"/>
              <a:t>s</a:t>
            </a:r>
            <a:r>
              <a:rPr lang="en-US" dirty="0"/>
              <a:t> true</a:t>
            </a:r>
          </a:p>
          <a:p>
            <a:pPr lvl="1"/>
            <a:r>
              <a:rPr lang="en-US" dirty="0"/>
              <a:t>each such mapping is an </a:t>
            </a:r>
            <a:r>
              <a:rPr lang="en-US" b="1" i="1" dirty="0">
                <a:solidFill>
                  <a:srgbClr val="FFC000"/>
                </a:solidFill>
              </a:rPr>
              <a:t>interpretation</a:t>
            </a:r>
            <a:r>
              <a:rPr lang="en-US" dirty="0"/>
              <a:t>; thus models of </a:t>
            </a:r>
            <a:r>
              <a:rPr lang="en-US" i="1" dirty="0"/>
              <a:t>s</a:t>
            </a:r>
            <a:r>
              <a:rPr lang="en-US" dirty="0"/>
              <a:t> are interpretations that make </a:t>
            </a:r>
            <a:r>
              <a:rPr lang="en-US" i="1" dirty="0"/>
              <a:t>s</a:t>
            </a:r>
            <a:r>
              <a:rPr lang="en-US" dirty="0"/>
              <a:t> true</a:t>
            </a:r>
          </a:p>
        </p:txBody>
      </p:sp>
    </p:spTree>
    <p:extLst>
      <p:ext uri="{BB962C8B-B14F-4D97-AF65-F5344CB8AC3E}">
        <p14:creationId xmlns:p14="http://schemas.microsoft.com/office/powerpoint/2010/main" val="91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199"/>
            <a:ext cx="12192000" cy="8545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Interpretations and Models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32193" y="1233889"/>
            <a:ext cx="9639760" cy="5145140"/>
          </a:xfrm>
        </p:spPr>
        <p:txBody>
          <a:bodyPr>
            <a:normAutofit/>
          </a:bodyPr>
          <a:lstStyle/>
          <a:p>
            <a:r>
              <a:rPr lang="en-US" dirty="0"/>
              <a:t>In propositional logic, each interpretation of a sentence </a:t>
            </a:r>
            <a:r>
              <a:rPr lang="en-US" b="1" i="1" dirty="0"/>
              <a:t>s</a:t>
            </a:r>
            <a:r>
              <a:rPr lang="en-US" dirty="0"/>
              <a:t> corresponds to a row of the truth table for </a:t>
            </a:r>
            <a:r>
              <a:rPr lang="en-US" b="1" i="1" dirty="0"/>
              <a:t>s</a:t>
            </a:r>
            <a:r>
              <a:rPr lang="en-US" dirty="0"/>
              <a:t>, and models are those rows for which </a:t>
            </a:r>
            <a:r>
              <a:rPr lang="en-US" b="1" i="1" dirty="0"/>
              <a:t>s</a:t>
            </a:r>
            <a:r>
              <a:rPr lang="en-US" dirty="0"/>
              <a:t> has the value true</a:t>
            </a:r>
          </a:p>
          <a:p>
            <a:pPr lvl="1"/>
            <a:r>
              <a:rPr lang="en-US" sz="2400" b="1" i="1" dirty="0"/>
              <a:t>s</a:t>
            </a:r>
            <a:r>
              <a:rPr lang="en-US" sz="2400" dirty="0"/>
              <a:t> is </a:t>
            </a:r>
            <a:r>
              <a:rPr lang="en-US" sz="2400" b="1" i="1" dirty="0" err="1">
                <a:solidFill>
                  <a:srgbClr val="FFC000"/>
                </a:solidFill>
              </a:rPr>
              <a:t>satisfiable</a:t>
            </a:r>
            <a:r>
              <a:rPr lang="en-US" sz="2400" dirty="0"/>
              <a:t> if there is at least one model (i.e., one row that makes </a:t>
            </a:r>
            <a:r>
              <a:rPr lang="en-US" sz="2400" b="1" i="1" dirty="0"/>
              <a:t>s</a:t>
            </a:r>
            <a:r>
              <a:rPr lang="en-US" sz="2400" dirty="0"/>
              <a:t> true)</a:t>
            </a:r>
          </a:p>
          <a:p>
            <a:pPr lvl="1"/>
            <a:r>
              <a:rPr lang="en-US" sz="2400" b="1" i="1" dirty="0"/>
              <a:t>s</a:t>
            </a:r>
            <a:r>
              <a:rPr lang="en-US" sz="2400" dirty="0"/>
              <a:t> is </a:t>
            </a:r>
            <a:r>
              <a:rPr lang="en-US" sz="2400" b="1" i="1" dirty="0">
                <a:solidFill>
                  <a:srgbClr val="FFC000"/>
                </a:solidFill>
              </a:rPr>
              <a:t>valid</a:t>
            </a:r>
            <a:r>
              <a:rPr lang="en-US" sz="2400" dirty="0"/>
              <a:t> if all rows of the table make </a:t>
            </a:r>
            <a:r>
              <a:rPr lang="en-US" sz="2400" b="1" i="1" dirty="0"/>
              <a:t>s</a:t>
            </a:r>
            <a:r>
              <a:rPr lang="en-US" sz="2400" dirty="0"/>
              <a:t> true (</a:t>
            </a:r>
            <a:r>
              <a:rPr lang="en-US" sz="2400" b="1" i="1" dirty="0"/>
              <a:t>s</a:t>
            </a:r>
            <a:r>
              <a:rPr lang="en-US" sz="2400" dirty="0"/>
              <a:t> is a </a:t>
            </a:r>
            <a:r>
              <a:rPr lang="en-US" sz="2400" b="1" i="1" dirty="0">
                <a:solidFill>
                  <a:srgbClr val="FFC000"/>
                </a:solidFill>
              </a:rPr>
              <a:t>tautology</a:t>
            </a:r>
            <a:r>
              <a:rPr lang="en-US" sz="2400" dirty="0"/>
              <a:t>)</a:t>
            </a:r>
          </a:p>
          <a:p>
            <a:pPr lvl="1"/>
            <a:r>
              <a:rPr lang="en-US" sz="2400" b="1" i="1" dirty="0"/>
              <a:t>s</a:t>
            </a:r>
            <a:r>
              <a:rPr lang="en-US" sz="2400" dirty="0"/>
              <a:t> is </a:t>
            </a:r>
            <a:r>
              <a:rPr lang="en-US" sz="2400" b="1" i="1" dirty="0">
                <a:solidFill>
                  <a:srgbClr val="FFC000"/>
                </a:solidFill>
              </a:rPr>
              <a:t>unsatisfiable</a:t>
            </a:r>
            <a:r>
              <a:rPr lang="en-US" sz="2400" dirty="0"/>
              <a:t> if it is false for all interpretations (</a:t>
            </a:r>
            <a:r>
              <a:rPr lang="en-US" sz="2400" i="1" dirty="0"/>
              <a:t>s</a:t>
            </a:r>
            <a:r>
              <a:rPr lang="en-US" sz="2400" dirty="0"/>
              <a:t> is </a:t>
            </a:r>
            <a:r>
              <a:rPr lang="en-US" sz="2400" b="1" i="1" dirty="0">
                <a:solidFill>
                  <a:srgbClr val="FFC000"/>
                </a:solidFill>
              </a:rPr>
              <a:t>inconsistent</a:t>
            </a:r>
            <a:r>
              <a:rPr lang="en-US" sz="2400" dirty="0"/>
              <a:t>); alternatively, </a:t>
            </a:r>
            <a:r>
              <a:rPr lang="en-US" sz="2400" i="1" dirty="0"/>
              <a:t>s</a:t>
            </a:r>
            <a:r>
              <a:rPr lang="en-US" sz="2400" dirty="0"/>
              <a:t> is inconsistent, if there is a sentence </a:t>
            </a:r>
            <a:r>
              <a:rPr lang="en-US" sz="2400" i="1" dirty="0"/>
              <a:t>t</a:t>
            </a:r>
            <a:r>
              <a:rPr lang="en-US" sz="2400" dirty="0"/>
              <a:t> such that </a:t>
            </a:r>
            <a:r>
              <a:rPr lang="en-US" sz="2400" i="1" dirty="0"/>
              <a:t>s</a:t>
            </a:r>
            <a:r>
              <a:rPr lang="en-US" sz="2400" dirty="0"/>
              <a:t> entails both </a:t>
            </a:r>
            <a:r>
              <a:rPr lang="en-US" sz="2400" i="1" dirty="0"/>
              <a:t>t</a:t>
            </a:r>
            <a:r>
              <a:rPr lang="en-US" sz="2400" dirty="0"/>
              <a:t> and </a:t>
            </a:r>
            <a:r>
              <a:rPr lang="en-US" sz="2400" dirty="0" err="1">
                <a:latin typeface="Symbol" pitchFamily="18" charset="2"/>
              </a:rPr>
              <a:t>Ø</a:t>
            </a:r>
            <a:r>
              <a:rPr lang="en-US" sz="2400" i="1" dirty="0" err="1"/>
              <a:t>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58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026">
            <a:extLst>
              <a:ext uri="{FF2B5EF4-FFF2-40B4-BE49-F238E27FC236}">
                <a16:creationId xmlns:a16="http://schemas.microsoft.com/office/drawing/2014/main" id="{70AC3B82-2E4B-4119-B0E7-EC8C54096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Useful Tautologies</a:t>
            </a:r>
          </a:p>
        </p:txBody>
      </p:sp>
      <p:grpSp>
        <p:nvGrpSpPr>
          <p:cNvPr id="295947" name="Group 1035">
            <a:extLst>
              <a:ext uri="{FF2B5EF4-FFF2-40B4-BE49-F238E27FC236}">
                <a16:creationId xmlns:a16="http://schemas.microsoft.com/office/drawing/2014/main" id="{E9D1A2BC-9C26-4801-832E-C88E15AC1561}"/>
              </a:ext>
            </a:extLst>
          </p:cNvPr>
          <p:cNvGrpSpPr>
            <a:grpSpLocks/>
          </p:cNvGrpSpPr>
          <p:nvPr/>
        </p:nvGrpSpPr>
        <p:grpSpPr bwMode="auto">
          <a:xfrm>
            <a:off x="2235201" y="4178300"/>
            <a:ext cx="3160713" cy="806450"/>
            <a:chOff x="687" y="1664"/>
            <a:chExt cx="1991" cy="508"/>
          </a:xfrm>
          <a:solidFill>
            <a:schemeClr val="tx1"/>
          </a:solidFill>
        </p:grpSpPr>
        <p:graphicFrame>
          <p:nvGraphicFramePr>
            <p:cNvPr id="295942" name="Object 1030">
              <a:extLst>
                <a:ext uri="{FF2B5EF4-FFF2-40B4-BE49-F238E27FC236}">
                  <a16:creationId xmlns:a16="http://schemas.microsoft.com/office/drawing/2014/main" id="{D89615BE-EB7C-4A61-8BF8-7955CA55AF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9538383"/>
                </p:ext>
              </p:extLst>
            </p:nvPr>
          </p:nvGraphicFramePr>
          <p:xfrm>
            <a:off x="687" y="1664"/>
            <a:ext cx="1991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94" name="MathType Equation" r:id="rId3" imgW="2286000" imgH="253800" progId="Equation">
                    <p:embed/>
                  </p:oleObj>
                </mc:Choice>
                <mc:Fallback>
                  <p:oleObj name="MathType Equation" r:id="rId3" imgW="2286000" imgH="253800" progId="Equation">
                    <p:embed/>
                    <p:pic>
                      <p:nvPicPr>
                        <p:cNvPr id="295942" name="Object 1030">
                          <a:extLst>
                            <a:ext uri="{FF2B5EF4-FFF2-40B4-BE49-F238E27FC236}">
                              <a16:creationId xmlns:a16="http://schemas.microsoft.com/office/drawing/2014/main" id="{D89615BE-EB7C-4A61-8BF8-7955CA55AF1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" y="1664"/>
                          <a:ext cx="1991" cy="22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5943" name="Object 1031">
              <a:extLst>
                <a:ext uri="{FF2B5EF4-FFF2-40B4-BE49-F238E27FC236}">
                  <a16:creationId xmlns:a16="http://schemas.microsoft.com/office/drawing/2014/main" id="{75160394-9C6D-4713-8613-C621FE4BFE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2336151"/>
                </p:ext>
              </p:extLst>
            </p:nvPr>
          </p:nvGraphicFramePr>
          <p:xfrm>
            <a:off x="687" y="1952"/>
            <a:ext cx="1991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95" name="MathType Equation" r:id="rId5" imgW="2286000" imgH="253800" progId="Equation">
                    <p:embed/>
                  </p:oleObj>
                </mc:Choice>
                <mc:Fallback>
                  <p:oleObj name="MathType Equation" r:id="rId5" imgW="2286000" imgH="253800" progId="Equation">
                    <p:embed/>
                    <p:pic>
                      <p:nvPicPr>
                        <p:cNvPr id="295943" name="Object 1031">
                          <a:extLst>
                            <a:ext uri="{FF2B5EF4-FFF2-40B4-BE49-F238E27FC236}">
                              <a16:creationId xmlns:a16="http://schemas.microsoft.com/office/drawing/2014/main" id="{75160394-9C6D-4713-8613-C621FE4BFE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" y="1952"/>
                          <a:ext cx="1991" cy="22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5946" name="Group 1034">
            <a:extLst>
              <a:ext uri="{FF2B5EF4-FFF2-40B4-BE49-F238E27FC236}">
                <a16:creationId xmlns:a16="http://schemas.microsoft.com/office/drawing/2014/main" id="{1BC5C7CC-AEBB-44D2-8087-FCC365C403DD}"/>
              </a:ext>
            </a:extLst>
          </p:cNvPr>
          <p:cNvGrpSpPr>
            <a:grpSpLocks/>
          </p:cNvGrpSpPr>
          <p:nvPr/>
        </p:nvGrpSpPr>
        <p:grpSpPr bwMode="auto">
          <a:xfrm>
            <a:off x="2235201" y="5346700"/>
            <a:ext cx="4284663" cy="806450"/>
            <a:chOff x="701" y="2408"/>
            <a:chExt cx="2699" cy="508"/>
          </a:xfrm>
        </p:grpSpPr>
        <p:graphicFrame>
          <p:nvGraphicFramePr>
            <p:cNvPr id="295944" name="Object 1032">
              <a:extLst>
                <a:ext uri="{FF2B5EF4-FFF2-40B4-BE49-F238E27FC236}">
                  <a16:creationId xmlns:a16="http://schemas.microsoft.com/office/drawing/2014/main" id="{3DF438D9-BFA8-4DB7-A487-03F49DB146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5723826"/>
                </p:ext>
              </p:extLst>
            </p:nvPr>
          </p:nvGraphicFramePr>
          <p:xfrm>
            <a:off x="701" y="2408"/>
            <a:ext cx="2699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96" name="MathType Equation" r:id="rId7" imgW="3098520" imgH="253800" progId="Equation">
                    <p:embed/>
                  </p:oleObj>
                </mc:Choice>
                <mc:Fallback>
                  <p:oleObj name="MathType Equation" r:id="rId7" imgW="3098520" imgH="253800" progId="Equation">
                    <p:embed/>
                    <p:pic>
                      <p:nvPicPr>
                        <p:cNvPr id="295944" name="Object 1032">
                          <a:extLst>
                            <a:ext uri="{FF2B5EF4-FFF2-40B4-BE49-F238E27FC236}">
                              <a16:creationId xmlns:a16="http://schemas.microsoft.com/office/drawing/2014/main" id="{3DF438D9-BFA8-4DB7-A487-03F49DB146C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" y="2408"/>
                          <a:ext cx="2699" cy="22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5945" name="Object 1033">
              <a:extLst>
                <a:ext uri="{FF2B5EF4-FFF2-40B4-BE49-F238E27FC236}">
                  <a16:creationId xmlns:a16="http://schemas.microsoft.com/office/drawing/2014/main" id="{872CD7E2-75B3-4D0B-9638-644CCEAFF51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6283971"/>
                </p:ext>
              </p:extLst>
            </p:nvPr>
          </p:nvGraphicFramePr>
          <p:xfrm>
            <a:off x="701" y="2696"/>
            <a:ext cx="2699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97" name="MathType Equation" r:id="rId9" imgW="3098520" imgH="253800" progId="Equation">
                    <p:embed/>
                  </p:oleObj>
                </mc:Choice>
                <mc:Fallback>
                  <p:oleObj name="MathType Equation" r:id="rId9" imgW="3098520" imgH="253800" progId="Equation">
                    <p:embed/>
                    <p:pic>
                      <p:nvPicPr>
                        <p:cNvPr id="295945" name="Object 1033">
                          <a:extLst>
                            <a:ext uri="{FF2B5EF4-FFF2-40B4-BE49-F238E27FC236}">
                              <a16:creationId xmlns:a16="http://schemas.microsoft.com/office/drawing/2014/main" id="{872CD7E2-75B3-4D0B-9638-644CCEAFF5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" y="2696"/>
                          <a:ext cx="2699" cy="22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5951" name="Group 1039">
            <a:extLst>
              <a:ext uri="{FF2B5EF4-FFF2-40B4-BE49-F238E27FC236}">
                <a16:creationId xmlns:a16="http://schemas.microsoft.com/office/drawing/2014/main" id="{8C64E1D8-1F18-4617-BEC6-A23F5780474F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1295400"/>
            <a:ext cx="2827338" cy="768350"/>
            <a:chOff x="728" y="1096"/>
            <a:chExt cx="1781" cy="484"/>
          </a:xfrm>
          <a:solidFill>
            <a:schemeClr val="tx1"/>
          </a:solidFill>
        </p:grpSpPr>
        <p:graphicFrame>
          <p:nvGraphicFramePr>
            <p:cNvPr id="295941" name="Object 1029">
              <a:extLst>
                <a:ext uri="{FF2B5EF4-FFF2-40B4-BE49-F238E27FC236}">
                  <a16:creationId xmlns:a16="http://schemas.microsoft.com/office/drawing/2014/main" id="{3D2A4958-23AE-4B1D-B7A5-A62A696D14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5336169"/>
                </p:ext>
              </p:extLst>
            </p:nvPr>
          </p:nvGraphicFramePr>
          <p:xfrm>
            <a:off x="728" y="1096"/>
            <a:ext cx="1781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98" name="MathType Equation" r:id="rId11" imgW="2044440" imgH="253800" progId="Equation">
                    <p:embed/>
                  </p:oleObj>
                </mc:Choice>
                <mc:Fallback>
                  <p:oleObj name="MathType Equation" r:id="rId11" imgW="2044440" imgH="253800" progId="Equation">
                    <p:embed/>
                    <p:pic>
                      <p:nvPicPr>
                        <p:cNvPr id="295941" name="Object 1029">
                          <a:extLst>
                            <a:ext uri="{FF2B5EF4-FFF2-40B4-BE49-F238E27FC236}">
                              <a16:creationId xmlns:a16="http://schemas.microsoft.com/office/drawing/2014/main" id="{3D2A4958-23AE-4B1D-B7A5-A62A696D14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" y="1096"/>
                          <a:ext cx="1781" cy="22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5948" name="Object 1036">
              <a:extLst>
                <a:ext uri="{FF2B5EF4-FFF2-40B4-BE49-F238E27FC236}">
                  <a16:creationId xmlns:a16="http://schemas.microsoft.com/office/drawing/2014/main" id="{E8D6805E-5613-4380-86CF-CCC00E48BF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4114072"/>
                </p:ext>
              </p:extLst>
            </p:nvPr>
          </p:nvGraphicFramePr>
          <p:xfrm>
            <a:off x="728" y="1360"/>
            <a:ext cx="1781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99" name="MathType Equation" r:id="rId13" imgW="2044440" imgH="253800" progId="Equation">
                    <p:embed/>
                  </p:oleObj>
                </mc:Choice>
                <mc:Fallback>
                  <p:oleObj name="MathType Equation" r:id="rId13" imgW="2044440" imgH="253800" progId="Equation">
                    <p:embed/>
                    <p:pic>
                      <p:nvPicPr>
                        <p:cNvPr id="295948" name="Object 1036">
                          <a:extLst>
                            <a:ext uri="{FF2B5EF4-FFF2-40B4-BE49-F238E27FC236}">
                              <a16:creationId xmlns:a16="http://schemas.microsoft.com/office/drawing/2014/main" id="{E8D6805E-5613-4380-86CF-CCC00E48BF5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" y="1360"/>
                          <a:ext cx="1781" cy="22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5949" name="Object 1037">
            <a:extLst>
              <a:ext uri="{FF2B5EF4-FFF2-40B4-BE49-F238E27FC236}">
                <a16:creationId xmlns:a16="http://schemas.microsoft.com/office/drawing/2014/main" id="{DA81777E-6E88-4DBD-AA12-6EA912A6A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6180"/>
              </p:ext>
            </p:extLst>
          </p:nvPr>
        </p:nvGraphicFramePr>
        <p:xfrm>
          <a:off x="2235201" y="2476500"/>
          <a:ext cx="4302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0" name="MathType Equation" r:id="rId15" imgW="3111480" imgH="253800" progId="Equation">
                  <p:embed/>
                </p:oleObj>
              </mc:Choice>
              <mc:Fallback>
                <p:oleObj name="MathType Equation" r:id="rId15" imgW="3111480" imgH="253800" progId="Equation">
                  <p:embed/>
                  <p:pic>
                    <p:nvPicPr>
                      <p:cNvPr id="295949" name="Object 1037">
                        <a:extLst>
                          <a:ext uri="{FF2B5EF4-FFF2-40B4-BE49-F238E27FC236}">
                            <a16:creationId xmlns:a16="http://schemas.microsoft.com/office/drawing/2014/main" id="{DA81777E-6E88-4DBD-AA12-6EA912A6A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1" y="2476500"/>
                        <a:ext cx="4302125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52" name="Text Box 1040">
            <a:extLst>
              <a:ext uri="{FF2B5EF4-FFF2-40B4-BE49-F238E27FC236}">
                <a16:creationId xmlns:a16="http://schemas.microsoft.com/office/drawing/2014/main" id="{A5FEA2C1-6968-4050-AE5E-99098AA1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2870201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C000"/>
                </a:solidFill>
              </a:rPr>
              <a:t>and more generally:</a:t>
            </a:r>
          </a:p>
        </p:txBody>
      </p:sp>
      <p:sp>
        <p:nvSpPr>
          <p:cNvPr id="295953" name="Text Box 1041">
            <a:extLst>
              <a:ext uri="{FF2B5EF4-FFF2-40B4-BE49-F238E27FC236}">
                <a16:creationId xmlns:a16="http://schemas.microsoft.com/office/drawing/2014/main" id="{5BD9581B-27BC-4C22-B738-9B41532BF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1485900"/>
            <a:ext cx="317042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C000"/>
                </a:solidFill>
              </a:rPr>
              <a:t>Conversion between =&gt; and \/</a:t>
            </a:r>
          </a:p>
        </p:txBody>
      </p:sp>
      <p:sp>
        <p:nvSpPr>
          <p:cNvPr id="295954" name="AutoShape 1042">
            <a:extLst>
              <a:ext uri="{FF2B5EF4-FFF2-40B4-BE49-F238E27FC236}">
                <a16:creationId xmlns:a16="http://schemas.microsoft.com/office/drawing/2014/main" id="{0D75203C-ACB8-4C59-A423-2046B3B0F630}"/>
              </a:ext>
            </a:extLst>
          </p:cNvPr>
          <p:cNvSpPr>
            <a:spLocks/>
          </p:cNvSpPr>
          <p:nvPr/>
        </p:nvSpPr>
        <p:spPr bwMode="auto">
          <a:xfrm>
            <a:off x="5143501" y="1244600"/>
            <a:ext cx="74613" cy="863600"/>
          </a:xfrm>
          <a:prstGeom prst="rightBrace">
            <a:avLst>
              <a:gd name="adj1" fmla="val 96453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5955" name="AutoShape 1043">
            <a:extLst>
              <a:ext uri="{FF2B5EF4-FFF2-40B4-BE49-F238E27FC236}">
                <a16:creationId xmlns:a16="http://schemas.microsoft.com/office/drawing/2014/main" id="{6AC05C5C-7FF5-4517-8BA0-1E63FB047A08}"/>
              </a:ext>
            </a:extLst>
          </p:cNvPr>
          <p:cNvCxnSpPr>
            <a:cxnSpLocks noChangeShapeType="1"/>
            <a:stCxn id="295953" idx="1"/>
            <a:endCxn id="295954" idx="1"/>
          </p:cNvCxnSpPr>
          <p:nvPr/>
        </p:nvCxnSpPr>
        <p:spPr bwMode="auto">
          <a:xfrm flipH="1">
            <a:off x="5218113" y="1670566"/>
            <a:ext cx="912812" cy="5834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5956" name="Text Box 1044">
            <a:extLst>
              <a:ext uri="{FF2B5EF4-FFF2-40B4-BE49-F238E27FC236}">
                <a16:creationId xmlns:a16="http://schemas.microsoft.com/office/drawing/2014/main" id="{7F3CECC6-E748-43C1-8D23-B599ACDD8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6" y="4419600"/>
            <a:ext cx="187615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FFC000"/>
                </a:solidFill>
              </a:rPr>
              <a:t>DeMorgan’s</a:t>
            </a:r>
            <a:r>
              <a:rPr lang="en-US" altLang="en-US" b="1" dirty="0">
                <a:solidFill>
                  <a:srgbClr val="FFC000"/>
                </a:solidFill>
              </a:rPr>
              <a:t> Laws</a:t>
            </a:r>
          </a:p>
        </p:txBody>
      </p:sp>
      <p:sp>
        <p:nvSpPr>
          <p:cNvPr id="295957" name="AutoShape 1045">
            <a:extLst>
              <a:ext uri="{FF2B5EF4-FFF2-40B4-BE49-F238E27FC236}">
                <a16:creationId xmlns:a16="http://schemas.microsoft.com/office/drawing/2014/main" id="{98536175-189D-4BB8-876C-B74FB7FB73B1}"/>
              </a:ext>
            </a:extLst>
          </p:cNvPr>
          <p:cNvSpPr>
            <a:spLocks/>
          </p:cNvSpPr>
          <p:nvPr/>
        </p:nvSpPr>
        <p:spPr bwMode="auto">
          <a:xfrm>
            <a:off x="5422901" y="4178300"/>
            <a:ext cx="74613" cy="863600"/>
          </a:xfrm>
          <a:prstGeom prst="rightBrace">
            <a:avLst>
              <a:gd name="adj1" fmla="val 96453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5958" name="AutoShape 1046">
            <a:extLst>
              <a:ext uri="{FF2B5EF4-FFF2-40B4-BE49-F238E27FC236}">
                <a16:creationId xmlns:a16="http://schemas.microsoft.com/office/drawing/2014/main" id="{F316A3ED-FA06-4E3E-A944-C79A9D3E8D21}"/>
              </a:ext>
            </a:extLst>
          </p:cNvPr>
          <p:cNvCxnSpPr>
            <a:cxnSpLocks noChangeShapeType="1"/>
            <a:stCxn id="295956" idx="1"/>
            <a:endCxn id="295957" idx="1"/>
          </p:cNvCxnSpPr>
          <p:nvPr/>
        </p:nvCxnSpPr>
        <p:spPr bwMode="auto">
          <a:xfrm flipH="1">
            <a:off x="5497513" y="4604266"/>
            <a:ext cx="912812" cy="5834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5959" name="Text Box 1047">
            <a:extLst>
              <a:ext uri="{FF2B5EF4-FFF2-40B4-BE49-F238E27FC236}">
                <a16:creationId xmlns:a16="http://schemas.microsoft.com/office/drawing/2014/main" id="{82D256B3-880A-45E3-8B27-F95FADC2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5575300"/>
            <a:ext cx="139833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C000"/>
                </a:solidFill>
              </a:rPr>
              <a:t>Distributivity</a:t>
            </a:r>
          </a:p>
        </p:txBody>
      </p:sp>
      <p:sp>
        <p:nvSpPr>
          <p:cNvPr id="295960" name="AutoShape 1048">
            <a:extLst>
              <a:ext uri="{FF2B5EF4-FFF2-40B4-BE49-F238E27FC236}">
                <a16:creationId xmlns:a16="http://schemas.microsoft.com/office/drawing/2014/main" id="{AA520656-A675-4A5C-A1B7-910BB223DE01}"/>
              </a:ext>
            </a:extLst>
          </p:cNvPr>
          <p:cNvSpPr>
            <a:spLocks/>
          </p:cNvSpPr>
          <p:nvPr/>
        </p:nvSpPr>
        <p:spPr bwMode="auto">
          <a:xfrm>
            <a:off x="6584951" y="5334000"/>
            <a:ext cx="74613" cy="863600"/>
          </a:xfrm>
          <a:prstGeom prst="rightBrace">
            <a:avLst>
              <a:gd name="adj1" fmla="val 96453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5961" name="AutoShape 1049">
            <a:extLst>
              <a:ext uri="{FF2B5EF4-FFF2-40B4-BE49-F238E27FC236}">
                <a16:creationId xmlns:a16="http://schemas.microsoft.com/office/drawing/2014/main" id="{59641F81-D7BE-4B12-B179-3E98213203CC}"/>
              </a:ext>
            </a:extLst>
          </p:cNvPr>
          <p:cNvCxnSpPr>
            <a:cxnSpLocks noChangeShapeType="1"/>
            <a:stCxn id="295959" idx="1"/>
            <a:endCxn id="295960" idx="1"/>
          </p:cNvCxnSpPr>
          <p:nvPr/>
        </p:nvCxnSpPr>
        <p:spPr bwMode="auto">
          <a:xfrm flipH="1">
            <a:off x="6659563" y="5759966"/>
            <a:ext cx="912812" cy="5834"/>
          </a:xfrm>
          <a:prstGeom prst="straightConnector1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5962" name="Picture 1050">
            <a:extLst>
              <a:ext uri="{FF2B5EF4-FFF2-40B4-BE49-F238E27FC236}">
                <a16:creationId xmlns:a16="http://schemas.microsoft.com/office/drawing/2014/main" id="{78F7F412-FC97-454D-B139-DFBEBD69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402014"/>
            <a:ext cx="714375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1014" y="1371601"/>
            <a:ext cx="4664530" cy="411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88"/>
            <a:ext cx="12192000" cy="1143000"/>
          </a:xfrm>
        </p:spPr>
        <p:txBody>
          <a:bodyPr/>
          <a:lstStyle/>
          <a:p>
            <a:pPr algn="ctr"/>
            <a:r>
              <a:rPr lang="en-US" altLang="en-US" dirty="0"/>
              <a:t>Models of complex sentences</a:t>
            </a:r>
          </a:p>
        </p:txBody>
      </p:sp>
      <p:pic>
        <p:nvPicPr>
          <p:cNvPr id="294915" name="Picture 3" descr="img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52" y="1545772"/>
            <a:ext cx="4493895" cy="381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2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3166F1FF-3C70-4646-9C32-DE4087781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8114" y="371819"/>
            <a:ext cx="8229600" cy="609600"/>
          </a:xfrm>
        </p:spPr>
        <p:txBody>
          <a:bodyPr/>
          <a:lstStyle/>
          <a:p>
            <a:r>
              <a:rPr lang="en-US" altLang="en-US" sz="3200" dirty="0"/>
              <a:t>Logical Equivalence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778097B6-7A34-4C1B-8AB5-095E1D0B1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1746" y="1196554"/>
            <a:ext cx="9908507" cy="5130800"/>
          </a:xfrm>
        </p:spPr>
        <p:txBody>
          <a:bodyPr>
            <a:normAutofit/>
          </a:bodyPr>
          <a:lstStyle/>
          <a:p>
            <a:r>
              <a:rPr lang="en-US" altLang="en-US" dirty="0"/>
              <a:t>How do we show that two sentences are logically equivalent?</a:t>
            </a:r>
          </a:p>
          <a:p>
            <a:pPr lvl="1"/>
            <a:r>
              <a:rPr lang="en-US" altLang="en-US" dirty="0"/>
              <a:t>Sentences </a:t>
            </a:r>
            <a:r>
              <a:rPr lang="en-US" altLang="en-US" i="1" dirty="0"/>
              <a:t>s</a:t>
            </a:r>
            <a:r>
              <a:rPr lang="en-US" altLang="en-US" dirty="0"/>
              <a:t> and </a:t>
            </a:r>
            <a:r>
              <a:rPr lang="en-US" altLang="en-US" i="1" dirty="0"/>
              <a:t>t</a:t>
            </a:r>
            <a:r>
              <a:rPr lang="en-US" altLang="en-US" dirty="0"/>
              <a:t> are equivalent if they are true in exactly the same models</a:t>
            </a:r>
          </a:p>
          <a:p>
            <a:pPr lvl="1"/>
            <a:r>
              <a:rPr lang="en-US" altLang="en-US" dirty="0"/>
              <a:t>In propositional logic, interpretations correspond to truth-value assignments (i.e., rows of the truth table)</a:t>
            </a:r>
          </a:p>
          <a:p>
            <a:pPr lvl="2"/>
            <a:r>
              <a:rPr lang="en-US" altLang="en-US" dirty="0"/>
              <a:t>models of </a:t>
            </a:r>
            <a:r>
              <a:rPr lang="en-US" altLang="en-US" i="1" dirty="0"/>
              <a:t>s</a:t>
            </a:r>
            <a:r>
              <a:rPr lang="en-US" altLang="en-US" dirty="0"/>
              <a:t> are those rows that make </a:t>
            </a:r>
            <a:r>
              <a:rPr lang="en-US" altLang="en-US" i="1" dirty="0"/>
              <a:t>s</a:t>
            </a:r>
            <a:r>
              <a:rPr lang="en-US" altLang="en-US" dirty="0"/>
              <a:t> </a:t>
            </a:r>
            <a:r>
              <a:rPr lang="en-US" altLang="en-US" i="1" dirty="0"/>
              <a:t>True</a:t>
            </a:r>
            <a:endParaRPr lang="en-US" altLang="en-US" dirty="0"/>
          </a:p>
          <a:p>
            <a:pPr lvl="2"/>
            <a:r>
              <a:rPr lang="en-US" altLang="en-US" dirty="0"/>
              <a:t>check equivalence by examining all rows for </a:t>
            </a:r>
            <a:r>
              <a:rPr lang="en-US" altLang="en-US" i="1" dirty="0"/>
              <a:t>s</a:t>
            </a:r>
            <a:r>
              <a:rPr lang="en-US" altLang="en-US" dirty="0"/>
              <a:t> and </a:t>
            </a:r>
            <a:r>
              <a:rPr lang="en-US" altLang="en-US" i="1" dirty="0"/>
              <a:t>t</a:t>
            </a:r>
            <a:r>
              <a:rPr lang="en-US" altLang="en-US" dirty="0"/>
              <a:t>: </a:t>
            </a:r>
            <a:r>
              <a:rPr lang="en-US" altLang="en-US" i="1" dirty="0"/>
              <a:t>s</a:t>
            </a:r>
            <a:r>
              <a:rPr lang="en-US" altLang="en-US" dirty="0"/>
              <a:t> logically implies (</a:t>
            </a:r>
            <a:r>
              <a:rPr lang="en-US" altLang="en-US" i="1" dirty="0"/>
              <a:t>entails</a:t>
            </a:r>
            <a:r>
              <a:rPr lang="en-US" altLang="en-US" dirty="0"/>
              <a:t>) </a:t>
            </a:r>
            <a:r>
              <a:rPr lang="en-US" altLang="en-US" i="1" dirty="0"/>
              <a:t>t</a:t>
            </a:r>
            <a:r>
              <a:rPr lang="en-US" altLang="en-US" dirty="0"/>
              <a:t>, if whenever </a:t>
            </a:r>
            <a:r>
              <a:rPr lang="en-US" altLang="en-US" i="1" dirty="0"/>
              <a:t>s</a:t>
            </a:r>
            <a:r>
              <a:rPr lang="en-US" altLang="en-US" dirty="0"/>
              <a:t> is </a:t>
            </a:r>
            <a:r>
              <a:rPr lang="en-US" altLang="en-US" i="1" dirty="0"/>
              <a:t>True</a:t>
            </a:r>
            <a:r>
              <a:rPr lang="en-US" altLang="en-US" dirty="0"/>
              <a:t>, so is </a:t>
            </a:r>
            <a:r>
              <a:rPr lang="en-US" altLang="en-US" i="1" dirty="0"/>
              <a:t>t</a:t>
            </a:r>
            <a:r>
              <a:rPr lang="en-US" altLang="en-US" dirty="0"/>
              <a:t>; </a:t>
            </a:r>
            <a:r>
              <a:rPr lang="en-US" altLang="en-US" i="1" dirty="0"/>
              <a:t>s</a:t>
            </a:r>
            <a:r>
              <a:rPr lang="en-US" altLang="en-US" dirty="0"/>
              <a:t> and </a:t>
            </a:r>
            <a:r>
              <a:rPr lang="en-US" altLang="en-US" i="1" dirty="0"/>
              <a:t>t</a:t>
            </a:r>
            <a:r>
              <a:rPr lang="en-US" altLang="en-US" dirty="0"/>
              <a:t> are equivalent, if they are </a:t>
            </a:r>
            <a:r>
              <a:rPr lang="en-US" altLang="en-US" i="1" dirty="0"/>
              <a:t>True</a:t>
            </a:r>
            <a:r>
              <a:rPr lang="en-US" altLang="en-US" dirty="0"/>
              <a:t> in exactly the same rows (i.e., columns for </a:t>
            </a:r>
            <a:r>
              <a:rPr lang="en-US" altLang="en-US" i="1" dirty="0"/>
              <a:t>s</a:t>
            </a:r>
            <a:r>
              <a:rPr lang="en-US" altLang="en-US" dirty="0"/>
              <a:t> and </a:t>
            </a:r>
            <a:r>
              <a:rPr lang="en-US" altLang="en-US" i="1" dirty="0"/>
              <a:t>t</a:t>
            </a:r>
            <a:r>
              <a:rPr lang="en-US" altLang="en-US" dirty="0"/>
              <a:t> are identical). (</a:t>
            </a:r>
            <a:r>
              <a:rPr lang="en-US" altLang="en-US" b="1" i="1" dirty="0">
                <a:solidFill>
                  <a:srgbClr val="FFC000"/>
                </a:solidFill>
              </a:rPr>
              <a:t>enumeration method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How do we show that ?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76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748" name="Picture 4" descr="-Artificial Intelligence-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1299" r="751" b="1299"/>
          <a:stretch/>
        </p:blipFill>
        <p:spPr bwMode="auto">
          <a:xfrm>
            <a:off x="-8794" y="0"/>
            <a:ext cx="36927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4250" y="219075"/>
            <a:ext cx="866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Recall: Definitions of 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4764" y="1730039"/>
            <a:ext cx="8583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Thinking humanly </a:t>
            </a:r>
            <a:r>
              <a:rPr lang="en-US" sz="2400" dirty="0">
                <a:solidFill>
                  <a:schemeClr val="bg1"/>
                </a:solidFill>
              </a:rPr>
              <a:t>(Haugeland, 1985)  The ... effort to make computers ... with minds, in the full and literal sense.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4764" y="2689265"/>
            <a:ext cx="8583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schemeClr val="bg1"/>
                </a:solidFill>
              </a:rPr>
              <a:t>Acting humanly </a:t>
            </a:r>
            <a:r>
              <a:rPr lang="en-US" sz="2400" dirty="0">
                <a:solidFill>
                  <a:schemeClr val="bg1"/>
                </a:solidFill>
              </a:rPr>
              <a:t>(Kurzweil, 1990) The study of how to make computers perform functions that require intelligence when performed by people.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4763" y="4012645"/>
            <a:ext cx="8170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Thinking rationally </a:t>
            </a:r>
            <a:r>
              <a:rPr lang="en-US" sz="2400" dirty="0">
                <a:solidFill>
                  <a:schemeClr val="bg1"/>
                </a:solidFill>
              </a:rPr>
              <a:t>(Winston, 1992) The study of the computations that make it possible to perceive, reason, and act.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4763" y="4966693"/>
            <a:ext cx="817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Acting rationally </a:t>
            </a:r>
            <a:r>
              <a:rPr lang="en-US" sz="2400" dirty="0">
                <a:solidFill>
                  <a:schemeClr val="bg1"/>
                </a:solidFill>
              </a:rPr>
              <a:t>(Nilsson, 1998) AI ... is concerned with intelligent behavior…</a:t>
            </a:r>
          </a:p>
        </p:txBody>
      </p:sp>
    </p:spTree>
    <p:extLst>
      <p:ext uri="{BB962C8B-B14F-4D97-AF65-F5344CB8AC3E}">
        <p14:creationId xmlns:p14="http://schemas.microsoft.com/office/powerpoint/2010/main" val="28185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1026">
            <a:extLst>
              <a:ext uri="{FF2B5EF4-FFF2-40B4-BE49-F238E27FC236}">
                <a16:creationId xmlns:a16="http://schemas.microsoft.com/office/drawing/2014/main" id="{B5EF11C5-DC5B-419A-89AF-7C724062F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300" y="228600"/>
            <a:ext cx="8229600" cy="609600"/>
          </a:xfrm>
        </p:spPr>
        <p:txBody>
          <a:bodyPr/>
          <a:lstStyle/>
          <a:p>
            <a:r>
              <a:rPr lang="en-US" altLang="en-US" sz="3200" dirty="0"/>
              <a:t>Propositional Entailment</a:t>
            </a:r>
          </a:p>
        </p:txBody>
      </p:sp>
      <p:sp>
        <p:nvSpPr>
          <p:cNvPr id="292867" name="Rectangle 1027">
            <a:extLst>
              <a:ext uri="{FF2B5EF4-FFF2-40B4-BE49-F238E27FC236}">
                <a16:creationId xmlns:a16="http://schemas.microsoft.com/office/drawing/2014/main" id="{63956193-E9D1-4018-8C89-9AB857625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65200"/>
            <a:ext cx="7592458" cy="5270500"/>
          </a:xfrm>
        </p:spPr>
        <p:txBody>
          <a:bodyPr>
            <a:normAutofit/>
          </a:bodyPr>
          <a:lstStyle/>
          <a:p>
            <a:r>
              <a:rPr lang="en-US" altLang="en-US" dirty="0"/>
              <a:t>Let                          and</a:t>
            </a:r>
          </a:p>
          <a:p>
            <a:endParaRPr lang="en-US" altLang="en-US" sz="100" dirty="0"/>
          </a:p>
          <a:p>
            <a:r>
              <a:rPr lang="en-US" altLang="en-US" dirty="0"/>
              <a:t>Does </a:t>
            </a:r>
            <a:r>
              <a:rPr lang="en-US" altLang="en-US" i="1" dirty="0"/>
              <a:t>KB</a:t>
            </a:r>
            <a:r>
              <a:rPr lang="en-US" altLang="en-US" dirty="0"/>
              <a:t> entail </a:t>
            </a:r>
            <a:r>
              <a:rPr lang="en-US" altLang="en-US" i="1" dirty="0">
                <a:latin typeface="Symbol" panose="05050102010706020507" pitchFamily="18" charset="2"/>
              </a:rPr>
              <a:t>a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check all possible interpretations; </a:t>
            </a:r>
            <a:r>
              <a:rPr lang="en-US" altLang="en-US" i="1" dirty="0">
                <a:latin typeface="Symbol" panose="05050102010706020507" pitchFamily="18" charset="2"/>
              </a:rPr>
              <a:t>a</a:t>
            </a:r>
            <a:r>
              <a:rPr lang="en-US" altLang="en-US" dirty="0"/>
              <a:t> must be true whenever </a:t>
            </a:r>
            <a:r>
              <a:rPr lang="en-US" altLang="en-US" i="1" dirty="0"/>
              <a:t>KB</a:t>
            </a:r>
            <a:r>
              <a:rPr lang="en-US" altLang="en-US" dirty="0"/>
              <a:t> is true</a:t>
            </a:r>
          </a:p>
        </p:txBody>
      </p:sp>
      <p:graphicFrame>
        <p:nvGraphicFramePr>
          <p:cNvPr id="292868" name="Object 1028">
            <a:extLst>
              <a:ext uri="{FF2B5EF4-FFF2-40B4-BE49-F238E27FC236}">
                <a16:creationId xmlns:a16="http://schemas.microsoft.com/office/drawing/2014/main" id="{AF991D4A-2B33-43E7-91B0-1E7AC4064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897388"/>
              </p:ext>
            </p:extLst>
          </p:nvPr>
        </p:nvGraphicFramePr>
        <p:xfrm>
          <a:off x="3072825" y="1092198"/>
          <a:ext cx="133508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3" name="MathType Equation" r:id="rId3" imgW="965160" imgH="215640" progId="Equation">
                  <p:embed/>
                </p:oleObj>
              </mc:Choice>
              <mc:Fallback>
                <p:oleObj name="MathType Equation" r:id="rId3" imgW="965160" imgH="215640" progId="Equation">
                  <p:embed/>
                  <p:pic>
                    <p:nvPicPr>
                      <p:cNvPr id="292868" name="Object 1028">
                        <a:extLst>
                          <a:ext uri="{FF2B5EF4-FFF2-40B4-BE49-F238E27FC236}">
                            <a16:creationId xmlns:a16="http://schemas.microsoft.com/office/drawing/2014/main" id="{AF991D4A-2B33-43E7-91B0-1E7AC40643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825" y="1092198"/>
                        <a:ext cx="1335088" cy="2968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9" name="Object 1029">
            <a:extLst>
              <a:ext uri="{FF2B5EF4-FFF2-40B4-BE49-F238E27FC236}">
                <a16:creationId xmlns:a16="http://schemas.microsoft.com/office/drawing/2014/main" id="{22814A94-A153-4F68-8413-09CC430B0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091152"/>
              </p:ext>
            </p:extLst>
          </p:nvPr>
        </p:nvGraphicFramePr>
        <p:xfrm>
          <a:off x="5587674" y="1092198"/>
          <a:ext cx="32670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4" name="MathType Equation" r:id="rId5" imgW="2361960" imgH="253800" progId="Equation">
                  <p:embed/>
                </p:oleObj>
              </mc:Choice>
              <mc:Fallback>
                <p:oleObj name="MathType Equation" r:id="rId5" imgW="2361960" imgH="253800" progId="Equation">
                  <p:embed/>
                  <p:pic>
                    <p:nvPicPr>
                      <p:cNvPr id="292869" name="Object 1029">
                        <a:extLst>
                          <a:ext uri="{FF2B5EF4-FFF2-40B4-BE49-F238E27FC236}">
                            <a16:creationId xmlns:a16="http://schemas.microsoft.com/office/drawing/2014/main" id="{22814A94-A153-4F68-8413-09CC430B05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674" y="1092198"/>
                        <a:ext cx="3267075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71" name="Object 1031">
            <a:extLst>
              <a:ext uri="{FF2B5EF4-FFF2-40B4-BE49-F238E27FC236}">
                <a16:creationId xmlns:a16="http://schemas.microsoft.com/office/drawing/2014/main" id="{466ABABB-E99A-4533-89E1-C77DF2CB4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94443"/>
              </p:ext>
            </p:extLst>
          </p:nvPr>
        </p:nvGraphicFramePr>
        <p:xfrm>
          <a:off x="2022972" y="3282185"/>
          <a:ext cx="7670800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5" name="Worksheet" r:id="rId7" imgW="4800961" imgH="1724246" progId="Excel.Sheet.8">
                  <p:embed/>
                </p:oleObj>
              </mc:Choice>
              <mc:Fallback>
                <p:oleObj name="Worksheet" r:id="rId7" imgW="4800961" imgH="1724246" progId="Excel.Sheet.8">
                  <p:embed/>
                  <p:pic>
                    <p:nvPicPr>
                      <p:cNvPr id="292871" name="Object 1031">
                        <a:extLst>
                          <a:ext uri="{FF2B5EF4-FFF2-40B4-BE49-F238E27FC236}">
                            <a16:creationId xmlns:a16="http://schemas.microsoft.com/office/drawing/2014/main" id="{466ABABB-E99A-4533-89E1-C77DF2CB4F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972" y="3282185"/>
                        <a:ext cx="7670800" cy="2698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026">
            <a:extLst>
              <a:ext uri="{FF2B5EF4-FFF2-40B4-BE49-F238E27FC236}">
                <a16:creationId xmlns:a16="http://schemas.microsoft.com/office/drawing/2014/main" id="{9B80BECC-F2F3-4046-853F-20CA16C22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4700" y="165100"/>
            <a:ext cx="8229600" cy="609600"/>
          </a:xfrm>
        </p:spPr>
        <p:txBody>
          <a:bodyPr/>
          <a:lstStyle/>
          <a:p>
            <a:r>
              <a:rPr lang="en-US" altLang="en-US" sz="3200"/>
              <a:t>Normal Forms</a:t>
            </a:r>
          </a:p>
        </p:txBody>
      </p:sp>
      <p:sp>
        <p:nvSpPr>
          <p:cNvPr id="288771" name="Rectangle 1027">
            <a:extLst>
              <a:ext uri="{FF2B5EF4-FFF2-40B4-BE49-F238E27FC236}">
                <a16:creationId xmlns:a16="http://schemas.microsoft.com/office/drawing/2014/main" id="{690FCF79-49B3-47A8-927E-9CC822861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8500" y="812800"/>
            <a:ext cx="8229600" cy="58801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Other approaches to inference use syntactic operations on sentences (often expressed in a standardized form)</a:t>
            </a:r>
            <a:endParaRPr lang="en-US" altLang="en-US" sz="800" dirty="0"/>
          </a:p>
          <a:p>
            <a:r>
              <a:rPr lang="en-US" altLang="en-US" dirty="0"/>
              <a:t>Conjunctive Normal Form (CNF)</a:t>
            </a:r>
            <a:endParaRPr lang="en-US" altLang="en-US" sz="600" dirty="0"/>
          </a:p>
          <a:p>
            <a:pPr lvl="1"/>
            <a:r>
              <a:rPr lang="en-US" altLang="en-US" dirty="0"/>
              <a:t>conjunction of  disjunction of literals</a:t>
            </a:r>
          </a:p>
          <a:p>
            <a:pPr lvl="1"/>
            <a:endParaRPr lang="en-US" altLang="en-US" sz="600" dirty="0"/>
          </a:p>
          <a:p>
            <a:pPr lvl="1"/>
            <a:r>
              <a:rPr lang="en-US" altLang="en-US" dirty="0"/>
              <a:t>E.g., </a:t>
            </a:r>
          </a:p>
          <a:p>
            <a:pPr lvl="1"/>
            <a:endParaRPr lang="en-US" altLang="en-US" sz="800" dirty="0"/>
          </a:p>
          <a:p>
            <a:r>
              <a:rPr lang="en-US" altLang="en-US" dirty="0"/>
              <a:t>Disjunctive Normal Form (DNF)</a:t>
            </a:r>
            <a:endParaRPr lang="en-US" altLang="en-US" sz="600" dirty="0"/>
          </a:p>
          <a:p>
            <a:pPr lvl="1"/>
            <a:r>
              <a:rPr lang="en-US" altLang="en-US" dirty="0"/>
              <a:t>disjunction of  conjunction of literals</a:t>
            </a:r>
            <a:endParaRPr lang="en-US" altLang="en-US" sz="600" dirty="0"/>
          </a:p>
          <a:p>
            <a:pPr lvl="1"/>
            <a:r>
              <a:rPr lang="en-US" altLang="en-US" dirty="0"/>
              <a:t>E.g., </a:t>
            </a:r>
          </a:p>
          <a:p>
            <a:pPr lvl="1"/>
            <a:endParaRPr lang="en-US" altLang="en-US" sz="800" dirty="0"/>
          </a:p>
          <a:p>
            <a:r>
              <a:rPr lang="en-US" altLang="en-US" dirty="0"/>
              <a:t>Horn Clauses</a:t>
            </a:r>
          </a:p>
          <a:p>
            <a:pPr lvl="1"/>
            <a:r>
              <a:rPr lang="en-US" altLang="en-US" dirty="0"/>
              <a:t>conjunction of Horn clauses (clauses with at most 1 positive literal)</a:t>
            </a:r>
            <a:endParaRPr lang="en-US" altLang="en-US" sz="600" dirty="0"/>
          </a:p>
          <a:p>
            <a:pPr lvl="1"/>
            <a:r>
              <a:rPr lang="en-US" altLang="en-US" dirty="0"/>
              <a:t>E.g.,</a:t>
            </a:r>
          </a:p>
          <a:p>
            <a:pPr lvl="1"/>
            <a:r>
              <a:rPr lang="en-US" altLang="en-US" dirty="0"/>
              <a:t>often written as a set of implications: </a:t>
            </a:r>
          </a:p>
        </p:txBody>
      </p:sp>
      <p:graphicFrame>
        <p:nvGraphicFramePr>
          <p:cNvPr id="288772" name="Object 1028">
            <a:extLst>
              <a:ext uri="{FF2B5EF4-FFF2-40B4-BE49-F238E27FC236}">
                <a16:creationId xmlns:a16="http://schemas.microsoft.com/office/drawing/2014/main" id="{80F25086-CCCF-4B9D-B9F1-9CD6F86FA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111173"/>
              </p:ext>
            </p:extLst>
          </p:nvPr>
        </p:nvGraphicFramePr>
        <p:xfrm>
          <a:off x="3270547" y="2722175"/>
          <a:ext cx="34956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3" name="MathType Equation" r:id="rId3" imgW="2527200" imgH="253800" progId="Equation">
                  <p:embed/>
                </p:oleObj>
              </mc:Choice>
              <mc:Fallback>
                <p:oleObj name="MathType Equation" r:id="rId3" imgW="2527200" imgH="253800" progId="Equation">
                  <p:embed/>
                  <p:pic>
                    <p:nvPicPr>
                      <p:cNvPr id="288772" name="Object 1028">
                        <a:extLst>
                          <a:ext uri="{FF2B5EF4-FFF2-40B4-BE49-F238E27FC236}">
                            <a16:creationId xmlns:a16="http://schemas.microsoft.com/office/drawing/2014/main" id="{80F25086-CCCF-4B9D-B9F1-9CD6F86FA2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547" y="2722175"/>
                        <a:ext cx="3495675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3" name="Object 1029">
            <a:extLst>
              <a:ext uri="{FF2B5EF4-FFF2-40B4-BE49-F238E27FC236}">
                <a16:creationId xmlns:a16="http://schemas.microsoft.com/office/drawing/2014/main" id="{73B4F222-F168-4D95-AA18-013EC038B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344850"/>
              </p:ext>
            </p:extLst>
          </p:nvPr>
        </p:nvGraphicFramePr>
        <p:xfrm>
          <a:off x="3276691" y="4253557"/>
          <a:ext cx="47942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4" name="MathType Equation" r:id="rId5" imgW="3466800" imgH="253800" progId="Equation">
                  <p:embed/>
                </p:oleObj>
              </mc:Choice>
              <mc:Fallback>
                <p:oleObj name="MathType Equation" r:id="rId5" imgW="3466800" imgH="253800" progId="Equation">
                  <p:embed/>
                  <p:pic>
                    <p:nvPicPr>
                      <p:cNvPr id="288773" name="Object 1029">
                        <a:extLst>
                          <a:ext uri="{FF2B5EF4-FFF2-40B4-BE49-F238E27FC236}">
                            <a16:creationId xmlns:a16="http://schemas.microsoft.com/office/drawing/2014/main" id="{73B4F222-F168-4D95-AA18-013EC038B5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91" y="4253557"/>
                        <a:ext cx="4794250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774" name="Rectangle 1030">
            <a:extLst>
              <a:ext uri="{FF2B5EF4-FFF2-40B4-BE49-F238E27FC236}">
                <a16:creationId xmlns:a16="http://schemas.microsoft.com/office/drawing/2014/main" id="{722D1AE6-4FF6-400F-9600-080DDD38E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608" y="2160827"/>
            <a:ext cx="2184141" cy="3429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5" name="Text Box 1031">
            <a:extLst>
              <a:ext uri="{FF2B5EF4-FFF2-40B4-BE49-F238E27FC236}">
                <a16:creationId xmlns:a16="http://schemas.microsoft.com/office/drawing/2014/main" id="{068D5BA5-3B4C-4A38-ABE4-2D638BF04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6" y="2149475"/>
            <a:ext cx="806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C000"/>
                </a:solidFill>
              </a:rPr>
              <a:t>clauses</a:t>
            </a:r>
          </a:p>
        </p:txBody>
      </p:sp>
      <p:cxnSp>
        <p:nvCxnSpPr>
          <p:cNvPr id="288778" name="AutoShape 1034">
            <a:extLst>
              <a:ext uri="{FF2B5EF4-FFF2-40B4-BE49-F238E27FC236}">
                <a16:creationId xmlns:a16="http://schemas.microsoft.com/office/drawing/2014/main" id="{A26677EF-6284-4E80-9703-E15C8CBB959B}"/>
              </a:ext>
            </a:extLst>
          </p:cNvPr>
          <p:cNvCxnSpPr>
            <a:cxnSpLocks noChangeShapeType="1"/>
            <a:stCxn id="288774" idx="3"/>
            <a:endCxn id="288775" idx="1"/>
          </p:cNvCxnSpPr>
          <p:nvPr/>
        </p:nvCxnSpPr>
        <p:spPr bwMode="auto">
          <a:xfrm>
            <a:off x="6367749" y="2332277"/>
            <a:ext cx="1299877" cy="1864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C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88780" name="Object 1036">
            <a:extLst>
              <a:ext uri="{FF2B5EF4-FFF2-40B4-BE49-F238E27FC236}">
                <a16:creationId xmlns:a16="http://schemas.microsoft.com/office/drawing/2014/main" id="{B67BC336-FE25-4142-8A9B-E61CA8557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67013"/>
              </p:ext>
            </p:extLst>
          </p:nvPr>
        </p:nvGraphicFramePr>
        <p:xfrm>
          <a:off x="3307060" y="5695950"/>
          <a:ext cx="34591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5" name="MathType Equation" r:id="rId7" imgW="2501640" imgH="253800" progId="Equation">
                  <p:embed/>
                </p:oleObj>
              </mc:Choice>
              <mc:Fallback>
                <p:oleObj name="MathType Equation" r:id="rId7" imgW="2501640" imgH="253800" progId="Equation">
                  <p:embed/>
                  <p:pic>
                    <p:nvPicPr>
                      <p:cNvPr id="288780" name="Object 1036">
                        <a:extLst>
                          <a:ext uri="{FF2B5EF4-FFF2-40B4-BE49-F238E27FC236}">
                            <a16:creationId xmlns:a16="http://schemas.microsoft.com/office/drawing/2014/main" id="{B67BC336-FE25-4142-8A9B-E61CA8557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060" y="5695950"/>
                        <a:ext cx="3459162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81" name="Object 1037">
            <a:extLst>
              <a:ext uri="{FF2B5EF4-FFF2-40B4-BE49-F238E27FC236}">
                <a16:creationId xmlns:a16="http://schemas.microsoft.com/office/drawing/2014/main" id="{1A277850-4A56-42C3-8BAE-15EDD7783E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010963"/>
              </p:ext>
            </p:extLst>
          </p:nvPr>
        </p:nvGraphicFramePr>
        <p:xfrm>
          <a:off x="7017687" y="6087008"/>
          <a:ext cx="9477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6" name="MathType Equation" r:id="rId9" imgW="685800" imgH="215640" progId="Equation">
                  <p:embed/>
                </p:oleObj>
              </mc:Choice>
              <mc:Fallback>
                <p:oleObj name="MathType Equation" r:id="rId9" imgW="685800" imgH="215640" progId="Equation">
                  <p:embed/>
                  <p:pic>
                    <p:nvPicPr>
                      <p:cNvPr id="288781" name="Object 1037">
                        <a:extLst>
                          <a:ext uri="{FF2B5EF4-FFF2-40B4-BE49-F238E27FC236}">
                            <a16:creationId xmlns:a16="http://schemas.microsoft.com/office/drawing/2014/main" id="{1A277850-4A56-42C3-8BAE-15EDD7783E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7687" y="6087008"/>
                        <a:ext cx="947738" cy="2968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82" name="Object 1038">
            <a:extLst>
              <a:ext uri="{FF2B5EF4-FFF2-40B4-BE49-F238E27FC236}">
                <a16:creationId xmlns:a16="http://schemas.microsoft.com/office/drawing/2014/main" id="{4DA13CCA-E530-495C-A802-10D4812244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40274"/>
              </p:ext>
            </p:extLst>
          </p:nvPr>
        </p:nvGraphicFramePr>
        <p:xfrm>
          <a:off x="8070941" y="6087008"/>
          <a:ext cx="147478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7" name="MathType Equation" r:id="rId11" imgW="1066680" imgH="215640" progId="Equation">
                  <p:embed/>
                </p:oleObj>
              </mc:Choice>
              <mc:Fallback>
                <p:oleObj name="MathType Equation" r:id="rId11" imgW="1066680" imgH="215640" progId="Equation">
                  <p:embed/>
                  <p:pic>
                    <p:nvPicPr>
                      <p:cNvPr id="288782" name="Object 1038">
                        <a:extLst>
                          <a:ext uri="{FF2B5EF4-FFF2-40B4-BE49-F238E27FC236}">
                            <a16:creationId xmlns:a16="http://schemas.microsoft.com/office/drawing/2014/main" id="{4DA13CCA-E530-495C-A802-10D4812244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941" y="6087008"/>
                        <a:ext cx="1474788" cy="2968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Inference rules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7445" y="1478570"/>
            <a:ext cx="8747393" cy="43126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accent2"/>
                </a:solidFill>
              </a:rPr>
              <a:t>Logical inference</a:t>
            </a:r>
            <a:r>
              <a:rPr lang="en-US" altLang="en-US" dirty="0"/>
              <a:t> is used to create new sentences that logically follow from a given set of predicate calculus sentences (KB)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An inference rule is </a:t>
            </a:r>
            <a:r>
              <a:rPr lang="en-US" altLang="en-US" b="1" dirty="0">
                <a:solidFill>
                  <a:schemeClr val="accent2"/>
                </a:solidFill>
              </a:rPr>
              <a:t>sound</a:t>
            </a:r>
            <a:r>
              <a:rPr lang="en-US" altLang="en-US" dirty="0"/>
              <a:t> if every sentence X produced by an inference rule operating on a KB logically follows from the KB. (That is, the inference rule does not create any contradictions)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An inference rule is </a:t>
            </a:r>
            <a:r>
              <a:rPr lang="en-US" altLang="en-US" b="1" dirty="0">
                <a:solidFill>
                  <a:schemeClr val="accent2"/>
                </a:solidFill>
              </a:rPr>
              <a:t>complete</a:t>
            </a:r>
            <a:r>
              <a:rPr lang="en-US" altLang="en-US" dirty="0"/>
              <a:t> if it is able to produce every expression that logically follows from (is entailed by) the KB</a:t>
            </a:r>
          </a:p>
        </p:txBody>
      </p:sp>
    </p:spTree>
    <p:extLst>
      <p:ext uri="{BB962C8B-B14F-4D97-AF65-F5344CB8AC3E}">
        <p14:creationId xmlns:p14="http://schemas.microsoft.com/office/powerpoint/2010/main" val="1067292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30C92FA2-1A9F-44F4-B72A-A6094B3B2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54000"/>
            <a:ext cx="8229600" cy="609600"/>
          </a:xfrm>
        </p:spPr>
        <p:txBody>
          <a:bodyPr/>
          <a:lstStyle/>
          <a:p>
            <a:r>
              <a:rPr lang="en-US" altLang="en-US" sz="3200"/>
              <a:t>Inference Rules for Propositional Logic</a:t>
            </a: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BE75C5A2-8194-411D-9187-AA36B6DED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016000"/>
            <a:ext cx="8229600" cy="5080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(MP) Modes Ponens (Implication-elimination)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(AI) And-introduction		(OI) Or-introduction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500" dirty="0"/>
          </a:p>
          <a:p>
            <a:pPr>
              <a:lnSpc>
                <a:spcPct val="90000"/>
              </a:lnSpc>
            </a:pPr>
            <a:endParaRPr lang="en-US" altLang="en-US" sz="25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(AE) And-elimination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500" dirty="0"/>
          </a:p>
          <a:p>
            <a:pPr>
              <a:lnSpc>
                <a:spcPct val="90000"/>
              </a:lnSpc>
            </a:pPr>
            <a:endParaRPr lang="en-US" altLang="en-US" sz="25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(NE) Negation-elimination</a:t>
            </a:r>
          </a:p>
        </p:txBody>
      </p:sp>
      <p:graphicFrame>
        <p:nvGraphicFramePr>
          <p:cNvPr id="289796" name="Object 4">
            <a:extLst>
              <a:ext uri="{FF2B5EF4-FFF2-40B4-BE49-F238E27FC236}">
                <a16:creationId xmlns:a16="http://schemas.microsoft.com/office/drawing/2014/main" id="{660ABD22-26E0-48CC-96E1-7A648109A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816643"/>
              </p:ext>
            </p:extLst>
          </p:nvPr>
        </p:nvGraphicFramePr>
        <p:xfrm>
          <a:off x="2803525" y="1437357"/>
          <a:ext cx="152717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2" name="MathType Equation" r:id="rId3" imgW="1104840" imgH="596880" progId="Equation">
                  <p:embed/>
                </p:oleObj>
              </mc:Choice>
              <mc:Fallback>
                <p:oleObj name="MathType Equation" r:id="rId3" imgW="1104840" imgH="596880" progId="Equation">
                  <p:embed/>
                  <p:pic>
                    <p:nvPicPr>
                      <p:cNvPr id="289796" name="Object 4">
                        <a:extLst>
                          <a:ext uri="{FF2B5EF4-FFF2-40B4-BE49-F238E27FC236}">
                            <a16:creationId xmlns:a16="http://schemas.microsoft.com/office/drawing/2014/main" id="{660ABD22-26E0-48CC-96E1-7A648109A4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1437357"/>
                        <a:ext cx="1527175" cy="8270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9" name="Object 7">
            <a:extLst>
              <a:ext uri="{FF2B5EF4-FFF2-40B4-BE49-F238E27FC236}">
                <a16:creationId xmlns:a16="http://schemas.microsoft.com/office/drawing/2014/main" id="{99D7EC5C-0332-4293-AF79-8FE7EE21A0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16533"/>
              </p:ext>
            </p:extLst>
          </p:nvPr>
        </p:nvGraphicFramePr>
        <p:xfrm>
          <a:off x="5324475" y="5494338"/>
          <a:ext cx="7715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3" name="MathType Equation" r:id="rId5" imgW="558720" imgH="545760" progId="Equation">
                  <p:embed/>
                </p:oleObj>
              </mc:Choice>
              <mc:Fallback>
                <p:oleObj name="MathType Equation" r:id="rId5" imgW="558720" imgH="545760" progId="Equation">
                  <p:embed/>
                  <p:pic>
                    <p:nvPicPr>
                      <p:cNvPr id="289799" name="Object 7">
                        <a:extLst>
                          <a:ext uri="{FF2B5EF4-FFF2-40B4-BE49-F238E27FC236}">
                            <a16:creationId xmlns:a16="http://schemas.microsoft.com/office/drawing/2014/main" id="{99D7EC5C-0332-4293-AF79-8FE7EE21A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5494338"/>
                        <a:ext cx="771525" cy="7540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9801" name="Picture 9">
            <a:extLst>
              <a:ext uri="{FF2B5EF4-FFF2-40B4-BE49-F238E27FC236}">
                <a16:creationId xmlns:a16="http://schemas.microsoft.com/office/drawing/2014/main" id="{6CF47ACD-E4D7-4E3E-A5AF-63FEEA4FC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857501"/>
            <a:ext cx="1955800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2" name="Picture 10">
            <a:extLst>
              <a:ext uri="{FF2B5EF4-FFF2-40B4-BE49-F238E27FC236}">
                <a16:creationId xmlns:a16="http://schemas.microsoft.com/office/drawing/2014/main" id="{874F279D-920D-4AE4-ADFF-DE6D43B9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47" y="2865199"/>
            <a:ext cx="2024063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3" name="Picture 11">
            <a:extLst>
              <a:ext uri="{FF2B5EF4-FFF2-40B4-BE49-F238E27FC236}">
                <a16:creationId xmlns:a16="http://schemas.microsoft.com/office/drawing/2014/main" id="{8976EFA9-DE01-409A-BDBE-246369555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4495007"/>
            <a:ext cx="1866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40CF1729-26B4-4531-80B6-6497D1347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54000"/>
            <a:ext cx="8229600" cy="609600"/>
          </a:xfrm>
        </p:spPr>
        <p:txBody>
          <a:bodyPr/>
          <a:lstStyle/>
          <a:p>
            <a:r>
              <a:rPr lang="en-US" altLang="en-US" sz="3200"/>
              <a:t>Inference Rules for Propositional Logic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1E33A0F2-7C6E-4770-AAF9-E0C679F71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143301" cy="521281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200" dirty="0"/>
              <a:t>(UR) Unit Resolution</a:t>
            </a:r>
          </a:p>
          <a:p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2200" dirty="0"/>
              <a:t>(R) General Resolution</a:t>
            </a:r>
          </a:p>
          <a:p>
            <a:endParaRPr lang="en-US" altLang="en-US" sz="1800" dirty="0"/>
          </a:p>
          <a:p>
            <a:r>
              <a:rPr lang="en-US" altLang="en-US" sz="2200" dirty="0"/>
              <a:t>Notes:</a:t>
            </a:r>
          </a:p>
          <a:p>
            <a:pPr lvl="1"/>
            <a:r>
              <a:rPr lang="en-US" altLang="en-US" sz="1900" dirty="0"/>
              <a:t>Resolution is used with knowledge bases in CNF (or clausal form), and is complete for propositional logic</a:t>
            </a:r>
          </a:p>
          <a:p>
            <a:pPr lvl="1"/>
            <a:r>
              <a:rPr lang="en-US" altLang="en-US" sz="1900" dirty="0"/>
              <a:t>Modes Ponens (the general form)</a:t>
            </a:r>
          </a:p>
          <a:p>
            <a:pPr lvl="1"/>
            <a:endParaRPr lang="en-US" altLang="en-US" sz="1600" dirty="0"/>
          </a:p>
          <a:p>
            <a:pPr lvl="1"/>
            <a:endParaRPr lang="en-US" altLang="en-US" sz="1600" dirty="0"/>
          </a:p>
          <a:p>
            <a:pPr lvl="1"/>
            <a:endParaRPr lang="en-US" altLang="en-US" sz="1600" dirty="0"/>
          </a:p>
          <a:p>
            <a:pPr lvl="1"/>
            <a:endParaRPr lang="en-US" altLang="en-US" sz="1600" dirty="0"/>
          </a:p>
          <a:p>
            <a:pPr lvl="1">
              <a:buFont typeface="Marlett" pitchFamily="2" charset="2"/>
              <a:buNone/>
            </a:pPr>
            <a:r>
              <a:rPr lang="en-US" altLang="en-US" sz="1900" dirty="0"/>
              <a:t>	is </a:t>
            </a:r>
            <a:r>
              <a:rPr lang="en-US" altLang="en-US" sz="1900" i="1" dirty="0">
                <a:solidFill>
                  <a:srgbClr val="FF0000"/>
                </a:solidFill>
              </a:rPr>
              <a:t>complete for Horn knowledge bases</a:t>
            </a:r>
            <a:r>
              <a:rPr lang="en-US" altLang="en-US" sz="1900" dirty="0"/>
              <a:t>, and can be used in both forward and backward chaining.</a:t>
            </a:r>
          </a:p>
        </p:txBody>
      </p:sp>
      <p:graphicFrame>
        <p:nvGraphicFramePr>
          <p:cNvPr id="290820" name="Object 4">
            <a:extLst>
              <a:ext uri="{FF2B5EF4-FFF2-40B4-BE49-F238E27FC236}">
                <a16:creationId xmlns:a16="http://schemas.microsoft.com/office/drawing/2014/main" id="{70FEB888-D1A1-48F8-A109-A7849046A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900413"/>
              </p:ext>
            </p:extLst>
          </p:nvPr>
        </p:nvGraphicFramePr>
        <p:xfrm>
          <a:off x="4498975" y="991011"/>
          <a:ext cx="15970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6" name="MathType Equation" r:id="rId3" imgW="1155600" imgH="545760" progId="Equation">
                  <p:embed/>
                </p:oleObj>
              </mc:Choice>
              <mc:Fallback>
                <p:oleObj name="MathType Equation" r:id="rId3" imgW="1155600" imgH="545760" progId="Equation">
                  <p:embed/>
                  <p:pic>
                    <p:nvPicPr>
                      <p:cNvPr id="290820" name="Object 4">
                        <a:extLst>
                          <a:ext uri="{FF2B5EF4-FFF2-40B4-BE49-F238E27FC236}">
                            <a16:creationId xmlns:a16="http://schemas.microsoft.com/office/drawing/2014/main" id="{70FEB888-D1A1-48F8-A109-A7849046A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991011"/>
                        <a:ext cx="1597025" cy="7540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1" name="Object 5">
            <a:extLst>
              <a:ext uri="{FF2B5EF4-FFF2-40B4-BE49-F238E27FC236}">
                <a16:creationId xmlns:a16="http://schemas.microsoft.com/office/drawing/2014/main" id="{4D82283F-87A8-47D2-85B9-3F78CACC05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86438"/>
              </p:ext>
            </p:extLst>
          </p:nvPr>
        </p:nvGraphicFramePr>
        <p:xfrm>
          <a:off x="4654990" y="2059656"/>
          <a:ext cx="20891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7" name="MathType Equation" r:id="rId5" imgW="1511280" imgH="596880" progId="Equation">
                  <p:embed/>
                </p:oleObj>
              </mc:Choice>
              <mc:Fallback>
                <p:oleObj name="MathType Equation" r:id="rId5" imgW="1511280" imgH="596880" progId="Equation">
                  <p:embed/>
                  <p:pic>
                    <p:nvPicPr>
                      <p:cNvPr id="290821" name="Object 5">
                        <a:extLst>
                          <a:ext uri="{FF2B5EF4-FFF2-40B4-BE49-F238E27FC236}">
                            <a16:creationId xmlns:a16="http://schemas.microsoft.com/office/drawing/2014/main" id="{4D82283F-87A8-47D2-85B9-3F78CACC05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990" y="2059656"/>
                        <a:ext cx="2089150" cy="8270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0823" name="Picture 7">
            <a:extLst>
              <a:ext uri="{FF2B5EF4-FFF2-40B4-BE49-F238E27FC236}">
                <a16:creationId xmlns:a16="http://schemas.microsoft.com/office/drawing/2014/main" id="{C1CE1762-CFF6-4BD5-AEC8-656E60F4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38" y="4593365"/>
            <a:ext cx="4779963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pPr algn="ctr"/>
            <a:r>
              <a:rPr lang="en-US" altLang="en-US" dirty="0"/>
              <a:t>Proving things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0328" y="1200839"/>
            <a:ext cx="9177050" cy="5352361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2060575" algn="l"/>
              </a:tabLst>
            </a:pPr>
            <a:r>
              <a:rPr lang="en-US" altLang="en-US" dirty="0"/>
              <a:t>A </a:t>
            </a:r>
            <a:r>
              <a:rPr lang="en-US" altLang="en-US" b="1" dirty="0"/>
              <a:t>proof</a:t>
            </a:r>
            <a:r>
              <a:rPr lang="en-US" altLang="en-US" dirty="0"/>
              <a:t> is a sequence of sentences, where each sentence is either a premise or a sentence derived from earlier sentences in the proof by the application of one of the rules of inference. </a:t>
            </a:r>
          </a:p>
          <a:p>
            <a:pPr>
              <a:tabLst>
                <a:tab pos="2060575" algn="l"/>
              </a:tabLst>
            </a:pPr>
            <a:r>
              <a:rPr lang="en-US" altLang="en-US" dirty="0"/>
              <a:t>The last sentence is the </a:t>
            </a:r>
            <a:r>
              <a:rPr lang="en-US" altLang="en-US" b="1" dirty="0"/>
              <a:t>theorem </a:t>
            </a:r>
            <a:r>
              <a:rPr lang="en-US" altLang="en-US" dirty="0"/>
              <a:t>(also called goal or query) that we want to prove.</a:t>
            </a:r>
          </a:p>
          <a:p>
            <a:pPr>
              <a:tabLst>
                <a:tab pos="2060575" algn="l"/>
              </a:tabLst>
            </a:pPr>
            <a:r>
              <a:rPr lang="en-US" altLang="en-US" dirty="0"/>
              <a:t>Example for the “weather problem” given above.</a:t>
            </a:r>
          </a:p>
          <a:p>
            <a:pPr lvl="1">
              <a:buNone/>
              <a:tabLst>
                <a:tab pos="2060575" algn="l"/>
              </a:tabLst>
            </a:pPr>
            <a:r>
              <a:rPr lang="en-US" altLang="en-US" dirty="0"/>
              <a:t>1 Humid</a:t>
            </a:r>
            <a:r>
              <a:rPr lang="en-US" altLang="en-US" sz="2400" dirty="0"/>
              <a:t>		</a:t>
            </a:r>
            <a:r>
              <a:rPr lang="en-US" altLang="en-US" sz="1600" dirty="0"/>
              <a:t>Premise			“It is humid”</a:t>
            </a:r>
          </a:p>
          <a:p>
            <a:pPr lvl="1">
              <a:buNone/>
              <a:tabLst>
                <a:tab pos="2060575" algn="l"/>
              </a:tabLst>
            </a:pPr>
            <a:r>
              <a:rPr lang="en-US" altLang="en-US" dirty="0"/>
              <a:t>2 </a:t>
            </a:r>
            <a:r>
              <a:rPr lang="en-US" altLang="en-US" dirty="0" err="1"/>
              <a:t>Humid</a:t>
            </a:r>
            <a:r>
              <a:rPr lang="en-US" altLang="en-US" dirty="0" err="1">
                <a:sym typeface="Symbol" panose="05050102010706020507" pitchFamily="18" charset="2"/>
              </a:rPr>
              <a:t></a:t>
            </a:r>
            <a:r>
              <a:rPr lang="en-US" altLang="en-US" dirty="0" err="1"/>
              <a:t>Hot</a:t>
            </a:r>
            <a:r>
              <a:rPr lang="en-US" altLang="en-US" sz="2400" dirty="0"/>
              <a:t> 		</a:t>
            </a:r>
            <a:r>
              <a:rPr lang="en-US" altLang="en-US" sz="1600" dirty="0"/>
              <a:t>Premise			“If it is humid, it is hot”</a:t>
            </a:r>
          </a:p>
          <a:p>
            <a:pPr lvl="1">
              <a:buNone/>
              <a:tabLst>
                <a:tab pos="2060575" algn="l"/>
              </a:tabLst>
            </a:pPr>
            <a:r>
              <a:rPr lang="en-US" altLang="en-US" dirty="0"/>
              <a:t>3 Hot</a:t>
            </a:r>
            <a:r>
              <a:rPr lang="en-US" altLang="en-US" sz="2400" dirty="0"/>
              <a:t> 		</a:t>
            </a:r>
            <a:r>
              <a:rPr lang="en-US" altLang="en-US" sz="1600" dirty="0"/>
              <a:t>Modus Ponens (1,2)		“It is hot”</a:t>
            </a:r>
            <a:endParaRPr lang="en-US" altLang="en-US" sz="2400" dirty="0"/>
          </a:p>
          <a:p>
            <a:pPr lvl="1">
              <a:buNone/>
              <a:tabLst>
                <a:tab pos="2060575" algn="l"/>
              </a:tabLst>
            </a:pPr>
            <a:r>
              <a:rPr lang="en-US" altLang="en-US" dirty="0"/>
              <a:t>4 (</a:t>
            </a:r>
            <a:r>
              <a:rPr lang="en-US" altLang="en-US" dirty="0" err="1"/>
              <a:t>Hot</a:t>
            </a:r>
            <a:r>
              <a:rPr lang="en-US" altLang="en-US" dirty="0" err="1">
                <a:sym typeface="Symbol" panose="05050102010706020507" pitchFamily="18" charset="2"/>
              </a:rPr>
              <a:t></a:t>
            </a:r>
            <a:r>
              <a:rPr lang="en-US" altLang="en-US" dirty="0" err="1"/>
              <a:t>Humid</a:t>
            </a:r>
            <a:r>
              <a:rPr lang="en-US" altLang="en-US" dirty="0"/>
              <a:t>)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Rain</a:t>
            </a:r>
            <a:r>
              <a:rPr lang="en-US" altLang="en-US" sz="2400" dirty="0"/>
              <a:t>	</a:t>
            </a:r>
            <a:r>
              <a:rPr lang="en-US" altLang="en-US" sz="1600" dirty="0"/>
              <a:t>Premise			“If it’s hot &amp; humid, it’s raining”</a:t>
            </a:r>
            <a:endParaRPr lang="en-US" altLang="en-US" sz="2400" dirty="0"/>
          </a:p>
          <a:p>
            <a:pPr lvl="1">
              <a:buNone/>
              <a:tabLst>
                <a:tab pos="2060575" algn="l"/>
              </a:tabLst>
            </a:pPr>
            <a:r>
              <a:rPr lang="en-US" altLang="en-US" dirty="0"/>
              <a:t>5 </a:t>
            </a:r>
            <a:r>
              <a:rPr lang="en-US" altLang="en-US" dirty="0" err="1"/>
              <a:t>Hot</a:t>
            </a:r>
            <a:r>
              <a:rPr lang="en-US" altLang="en-US" dirty="0" err="1">
                <a:sym typeface="Symbol" panose="05050102010706020507" pitchFamily="18" charset="2"/>
              </a:rPr>
              <a:t></a:t>
            </a:r>
            <a:r>
              <a:rPr lang="en-US" altLang="en-US" dirty="0" err="1"/>
              <a:t>Humid</a:t>
            </a:r>
            <a:r>
              <a:rPr lang="en-US" altLang="en-US" sz="2400" dirty="0"/>
              <a:t> 		</a:t>
            </a:r>
            <a:r>
              <a:rPr lang="en-US" altLang="en-US" sz="1600" dirty="0"/>
              <a:t>And Introduction (1,2)		“It is hot and humid”</a:t>
            </a:r>
            <a:endParaRPr lang="en-US" altLang="en-US" sz="2400" dirty="0"/>
          </a:p>
          <a:p>
            <a:pPr lvl="1">
              <a:buNone/>
              <a:tabLst>
                <a:tab pos="2060575" algn="l"/>
              </a:tabLst>
            </a:pPr>
            <a:r>
              <a:rPr lang="en-US" altLang="en-US" dirty="0"/>
              <a:t>6 Rain</a:t>
            </a:r>
            <a:r>
              <a:rPr lang="en-US" altLang="en-US" sz="2400" dirty="0"/>
              <a:t> 		</a:t>
            </a:r>
            <a:r>
              <a:rPr lang="en-US" altLang="en-US" sz="1600" dirty="0"/>
              <a:t>Modus Ponens (4,5)		“It is raining”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8736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5" name="Rectangle 1029"/>
          <p:cNvSpPr>
            <a:spLocks noGrp="1" noChangeArrowheads="1"/>
          </p:cNvSpPr>
          <p:nvPr>
            <p:ph sz="quarter" idx="1"/>
          </p:nvPr>
        </p:nvSpPr>
        <p:spPr>
          <a:xfrm>
            <a:off x="2016125" y="1009974"/>
            <a:ext cx="8229600" cy="5334000"/>
          </a:xfrm>
        </p:spPr>
        <p:txBody>
          <a:bodyPr/>
          <a:lstStyle/>
          <a:p>
            <a:r>
              <a:rPr lang="en-US" dirty="0"/>
              <a:t>Given </a:t>
            </a:r>
            <a:endParaRPr lang="en-US" sz="800" dirty="0"/>
          </a:p>
          <a:p>
            <a:pPr>
              <a:buFont typeface="Marlett" pitchFamily="2" charset="2"/>
              <a:buNone/>
            </a:pPr>
            <a:r>
              <a:rPr lang="en-US" sz="800" dirty="0"/>
              <a:t>	</a:t>
            </a:r>
          </a:p>
          <a:p>
            <a:pPr>
              <a:buFont typeface="Marlett" pitchFamily="2" charset="2"/>
              <a:buNone/>
            </a:pPr>
            <a:r>
              <a:rPr lang="en-US" dirty="0"/>
              <a:t>	prove </a:t>
            </a:r>
          </a:p>
        </p:txBody>
      </p:sp>
      <p:sp>
        <p:nvSpPr>
          <p:cNvPr id="29184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-1" y="228600"/>
            <a:ext cx="12192001" cy="609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Using Inference Rules</a:t>
            </a:r>
          </a:p>
        </p:txBody>
      </p:sp>
      <p:sp>
        <p:nvSpPr>
          <p:cNvPr id="291843" name="Rectangle 1027"/>
          <p:cNvSpPr>
            <a:spLocks noChangeArrowheads="1"/>
          </p:cNvSpPr>
          <p:nvPr/>
        </p:nvSpPr>
        <p:spPr bwMode="auto">
          <a:xfrm>
            <a:off x="6294298" y="1867693"/>
            <a:ext cx="4800600" cy="4813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31232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068426"/>
              </p:ext>
            </p:extLst>
          </p:nvPr>
        </p:nvGraphicFramePr>
        <p:xfrm>
          <a:off x="3209642" y="1126653"/>
          <a:ext cx="52879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14" name="MathType Equation" r:id="rId3" imgW="3822480" imgH="253800" progId="Equation">
                  <p:embed/>
                </p:oleObj>
              </mc:Choice>
              <mc:Fallback>
                <p:oleObj name="MathType Equation" r:id="rId3" imgW="3822480" imgH="25380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642" y="1126653"/>
                        <a:ext cx="5287963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1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265665"/>
              </p:ext>
            </p:extLst>
          </p:nvPr>
        </p:nvGraphicFramePr>
        <p:xfrm>
          <a:off x="3209642" y="1984550"/>
          <a:ext cx="15636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15" name="MathType Equation" r:id="rId5" imgW="1130040" imgH="253800" progId="Equation">
                  <p:embed/>
                </p:oleObj>
              </mc:Choice>
              <mc:Fallback>
                <p:oleObj name="MathType Equation" r:id="rId5" imgW="1130040" imgH="25380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642" y="1984550"/>
                        <a:ext cx="1563688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2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105398"/>
              </p:ext>
            </p:extLst>
          </p:nvPr>
        </p:nvGraphicFramePr>
        <p:xfrm>
          <a:off x="6571599" y="1993106"/>
          <a:ext cx="44021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16" name="MathType Equation" r:id="rId7" imgW="3924000" imgH="279360" progId="Equation">
                  <p:embed/>
                </p:oleObj>
              </mc:Choice>
              <mc:Fallback>
                <p:oleObj name="MathType Equation" r:id="rId7" imgW="3924000" imgH="279360" progId="Equation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599" y="1993106"/>
                        <a:ext cx="4402138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846557"/>
              </p:ext>
            </p:extLst>
          </p:nvPr>
        </p:nvGraphicFramePr>
        <p:xfrm>
          <a:off x="6571599" y="2466181"/>
          <a:ext cx="23939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17" name="MathType Equation" r:id="rId9" imgW="2133360" imgH="279360" progId="Equation">
                  <p:embed/>
                </p:oleObj>
              </mc:Choice>
              <mc:Fallback>
                <p:oleObj name="MathType Equation" r:id="rId9" imgW="2133360" imgH="279360" progId="Equation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599" y="2466181"/>
                        <a:ext cx="23939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614860"/>
              </p:ext>
            </p:extLst>
          </p:nvPr>
        </p:nvGraphicFramePr>
        <p:xfrm>
          <a:off x="6571599" y="2940844"/>
          <a:ext cx="31067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18" name="MathType Equation" r:id="rId11" imgW="2768400" imgH="279360" progId="Equation">
                  <p:embed/>
                </p:oleObj>
              </mc:Choice>
              <mc:Fallback>
                <p:oleObj name="MathType Equation" r:id="rId11" imgW="2768400" imgH="279360" progId="Equation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599" y="2940844"/>
                        <a:ext cx="3106738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54499"/>
              </p:ext>
            </p:extLst>
          </p:nvPr>
        </p:nvGraphicFramePr>
        <p:xfrm>
          <a:off x="6571599" y="3415506"/>
          <a:ext cx="34496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19" name="MathType Equation" r:id="rId13" imgW="3073320" imgH="279360" progId="Equation">
                  <p:embed/>
                </p:oleObj>
              </mc:Choice>
              <mc:Fallback>
                <p:oleObj name="MathType Equation" r:id="rId13" imgW="3073320" imgH="279360" progId="Equation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599" y="3415506"/>
                        <a:ext cx="3449638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620188"/>
              </p:ext>
            </p:extLst>
          </p:nvPr>
        </p:nvGraphicFramePr>
        <p:xfrm>
          <a:off x="6571600" y="3888581"/>
          <a:ext cx="302101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20" name="MathType Equation" r:id="rId15" imgW="2692080" imgH="279360" progId="Equation">
                  <p:embed/>
                </p:oleObj>
              </mc:Choice>
              <mc:Fallback>
                <p:oleObj name="MathType Equation" r:id="rId15" imgW="2692080" imgH="279360" progId="Equation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600" y="3888581"/>
                        <a:ext cx="3021013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7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916578"/>
              </p:ext>
            </p:extLst>
          </p:nvPr>
        </p:nvGraphicFramePr>
        <p:xfrm>
          <a:off x="6571599" y="4363244"/>
          <a:ext cx="39052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21" name="MathType Equation" r:id="rId17" imgW="3479760" imgH="279360" progId="Equation">
                  <p:embed/>
                </p:oleObj>
              </mc:Choice>
              <mc:Fallback>
                <p:oleObj name="MathType Equation" r:id="rId17" imgW="3479760" imgH="279360" progId="Equation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599" y="4363244"/>
                        <a:ext cx="39052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8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072754"/>
              </p:ext>
            </p:extLst>
          </p:nvPr>
        </p:nvGraphicFramePr>
        <p:xfrm>
          <a:off x="6571599" y="4837906"/>
          <a:ext cx="31496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22" name="MathType Equation" r:id="rId19" imgW="2806560" imgH="279360" progId="Equation">
                  <p:embed/>
                </p:oleObj>
              </mc:Choice>
              <mc:Fallback>
                <p:oleObj name="MathType Equation" r:id="rId19" imgW="2806560" imgH="279360" progId="Equation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599" y="4837906"/>
                        <a:ext cx="31496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9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65673"/>
              </p:ext>
            </p:extLst>
          </p:nvPr>
        </p:nvGraphicFramePr>
        <p:xfrm>
          <a:off x="6571600" y="5310981"/>
          <a:ext cx="34766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23" name="MathType Equation" r:id="rId21" imgW="3098520" imgH="279360" progId="Equation">
                  <p:embed/>
                </p:oleObj>
              </mc:Choice>
              <mc:Fallback>
                <p:oleObj name="MathType Equation" r:id="rId21" imgW="3098520" imgH="279360" progId="Equation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600" y="5310981"/>
                        <a:ext cx="347662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30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564070"/>
              </p:ext>
            </p:extLst>
          </p:nvPr>
        </p:nvGraphicFramePr>
        <p:xfrm>
          <a:off x="6571599" y="5785644"/>
          <a:ext cx="34623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24" name="MathType Equation" r:id="rId23" imgW="3085920" imgH="279360" progId="Equation">
                  <p:embed/>
                </p:oleObj>
              </mc:Choice>
              <mc:Fallback>
                <p:oleObj name="MathType Equation" r:id="rId23" imgW="3085920" imgH="279360" progId="Equation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599" y="5785644"/>
                        <a:ext cx="3462338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31" name="Object 10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862017"/>
              </p:ext>
            </p:extLst>
          </p:nvPr>
        </p:nvGraphicFramePr>
        <p:xfrm>
          <a:off x="6571600" y="6260306"/>
          <a:ext cx="43465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25" name="MathType Equation" r:id="rId25" imgW="3873240" imgH="279360" progId="Equation">
                  <p:embed/>
                </p:oleObj>
              </mc:Choice>
              <mc:Fallback>
                <p:oleObj name="MathType Equation" r:id="rId25" imgW="3873240" imgH="279360" progId="Equation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600" y="6260306"/>
                        <a:ext cx="434657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58" name="Text Box 1042"/>
          <p:cNvSpPr txBox="1">
            <a:spLocks noChangeArrowheads="1"/>
          </p:cNvSpPr>
          <p:nvPr/>
        </p:nvSpPr>
        <p:spPr bwMode="auto">
          <a:xfrm>
            <a:off x="1842291" y="3528716"/>
            <a:ext cx="3602833" cy="272382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Note: in each of the steps in the proof we could have applied other rules to derive new sentences, thus the inference problem is really a search problem:</a:t>
            </a:r>
          </a:p>
          <a:p>
            <a:endParaRPr lang="en-US" sz="9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initial state = </a:t>
            </a:r>
            <a:r>
              <a:rPr lang="en-US" b="1" i="1" dirty="0">
                <a:solidFill>
                  <a:schemeClr val="bg1"/>
                </a:solidFill>
              </a:rPr>
              <a:t>KB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goal state = conclusion to be proved</a:t>
            </a:r>
          </a:p>
          <a:p>
            <a:r>
              <a:rPr lang="en-US" b="1" dirty="0">
                <a:solidFill>
                  <a:schemeClr val="bg1"/>
                </a:solidFill>
              </a:rPr>
              <a:t>operators = ?</a:t>
            </a:r>
          </a:p>
        </p:txBody>
      </p:sp>
    </p:spTree>
    <p:extLst>
      <p:ext uri="{BB962C8B-B14F-4D97-AF65-F5344CB8AC3E}">
        <p14:creationId xmlns:p14="http://schemas.microsoft.com/office/powerpoint/2010/main" val="2814696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460"/>
            <a:ext cx="12192000" cy="68654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 descr="http://pre10.deviantart.net/12d4/th/pre/i/2007/276/a/4/knight_and_knave_by_sta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0"/>
            <a:ext cx="6506482" cy="68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224032" y="2735943"/>
            <a:ext cx="3966483" cy="6096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Island of Knights &amp; Knaves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59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41500" y="254000"/>
            <a:ext cx="8509000" cy="609600"/>
          </a:xfrm>
        </p:spPr>
        <p:txBody>
          <a:bodyPr/>
          <a:lstStyle/>
          <a:p>
            <a:r>
              <a:rPr lang="en-US" sz="3200" dirty="0"/>
              <a:t>Exercise: The Island of Knights &amp; Knaves</a:t>
            </a:r>
            <a:endParaRPr lang="en-US" dirty="0"/>
          </a:p>
        </p:txBody>
      </p:sp>
      <p:sp>
        <p:nvSpPr>
          <p:cNvPr id="29696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1355075" y="1035587"/>
            <a:ext cx="9693924" cy="52672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are in an island all of whose inhabitants are either knights or knaves</a:t>
            </a:r>
          </a:p>
          <a:p>
            <a:pPr lvl="1"/>
            <a:r>
              <a:rPr lang="en-US" dirty="0"/>
              <a:t>knights always tell the truth</a:t>
            </a:r>
          </a:p>
          <a:p>
            <a:pPr lvl="1"/>
            <a:r>
              <a:rPr lang="en-US" dirty="0"/>
              <a:t>knaves always lie</a:t>
            </a:r>
          </a:p>
          <a:p>
            <a:r>
              <a:rPr lang="en-US" dirty="0"/>
              <a:t>So, here are some facts we know about this world (we’ll use “~” for negation):</a:t>
            </a:r>
          </a:p>
          <a:p>
            <a:pPr lvl="1"/>
            <a:r>
              <a:rPr lang="en-US" dirty="0"/>
              <a:t>(1) says(A,S) /\ knave(A) =&gt; ~S</a:t>
            </a:r>
          </a:p>
          <a:p>
            <a:pPr lvl="1"/>
            <a:r>
              <a:rPr lang="en-US" dirty="0"/>
              <a:t>(2) says(A,S) /\ knight(A) =&gt; S</a:t>
            </a:r>
          </a:p>
          <a:p>
            <a:pPr lvl="1"/>
            <a:r>
              <a:rPr lang="en-US" dirty="0"/>
              <a:t>(3) ~knight(A) =&gt; knave(A)</a:t>
            </a:r>
          </a:p>
          <a:p>
            <a:pPr lvl="1"/>
            <a:r>
              <a:rPr lang="en-US" dirty="0"/>
              <a:t>(4) ~knave(A) =&gt; knight(A)</a:t>
            </a:r>
          </a:p>
          <a:p>
            <a:pPr lvl="1"/>
            <a:endParaRPr lang="en-US" dirty="0"/>
          </a:p>
          <a:p>
            <a:r>
              <a:rPr lang="en-US" dirty="0"/>
              <a:t>Problem: </a:t>
            </a:r>
          </a:p>
          <a:p>
            <a:pPr lvl="1"/>
            <a:r>
              <a:rPr lang="en-US" dirty="0"/>
              <a:t>you meet inhabitants A and B, and A tells you “at least one of us is a knave”</a:t>
            </a:r>
          </a:p>
          <a:p>
            <a:pPr lvl="1"/>
            <a:r>
              <a:rPr lang="en-US" dirty="0"/>
              <a:t>can you determine who is a knave and who is a knight?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0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495300"/>
            <a:ext cx="8509000" cy="609600"/>
          </a:xfrm>
        </p:spPr>
        <p:txBody>
          <a:bodyPr/>
          <a:lstStyle/>
          <a:p>
            <a:r>
              <a:rPr lang="en-US" sz="3200"/>
              <a:t>Exercise: The Island of Knights &amp; Knaves</a:t>
            </a: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54227" y="1309018"/>
            <a:ext cx="9474506" cy="5130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Suppose A is a knave:</a:t>
            </a:r>
          </a:p>
          <a:p>
            <a:pPr lvl="1"/>
            <a:r>
              <a:rPr lang="en-US" dirty="0"/>
              <a:t>Knave(A)</a:t>
            </a:r>
          </a:p>
          <a:p>
            <a:pPr lvl="1"/>
            <a:r>
              <a:rPr lang="en-US" dirty="0"/>
              <a:t>Says(A, “knave(A) \/ knave(B)”)</a:t>
            </a:r>
          </a:p>
          <a:p>
            <a:pPr lvl="1"/>
            <a:r>
              <a:rPr lang="en-US" dirty="0"/>
              <a:t>By (1) and MP we can conclude: ~(knave(A) \/ knave(B))</a:t>
            </a:r>
          </a:p>
          <a:p>
            <a:pPr lvl="1"/>
            <a:r>
              <a:rPr lang="en-US" dirty="0"/>
              <a:t>By </a:t>
            </a:r>
            <a:r>
              <a:rPr lang="en-US" dirty="0" err="1"/>
              <a:t>DeMorgan’s</a:t>
            </a:r>
            <a:r>
              <a:rPr lang="en-US" dirty="0"/>
              <a:t> Law: ~knave(A) /\ ~knave(B)</a:t>
            </a:r>
          </a:p>
          <a:p>
            <a:pPr lvl="1"/>
            <a:r>
              <a:rPr lang="en-US" dirty="0"/>
              <a:t>By AE: ~knave(A)</a:t>
            </a:r>
          </a:p>
          <a:p>
            <a:pPr lvl="1"/>
            <a:r>
              <a:rPr lang="en-US" dirty="0"/>
              <a:t>This is a contradiction, so our assumption that “knave(A)” was false</a:t>
            </a:r>
          </a:p>
          <a:p>
            <a:pPr lvl="1"/>
            <a:r>
              <a:rPr lang="en-US" dirty="0"/>
              <a:t>Therefore it must be the case that ~knave(A) which by MP and (4) results in knight(A).</a:t>
            </a:r>
          </a:p>
          <a:p>
            <a:r>
              <a:rPr lang="en-US" dirty="0"/>
              <a:t>But, what is B?</a:t>
            </a:r>
          </a:p>
          <a:p>
            <a:pPr lvl="1"/>
            <a:r>
              <a:rPr lang="en-US" dirty="0"/>
              <a:t>We know from above that knight(A)</a:t>
            </a:r>
          </a:p>
          <a:p>
            <a:pPr lvl="1"/>
            <a:r>
              <a:rPr lang="en-US" dirty="0"/>
              <a:t>Says(A, “knave(A) \/ knave(B))</a:t>
            </a:r>
          </a:p>
          <a:p>
            <a:pPr lvl="1"/>
            <a:r>
              <a:rPr lang="en-US" dirty="0"/>
              <a:t>By (2) and MP we conclude: knave(A) \/ knave(B)</a:t>
            </a:r>
          </a:p>
          <a:p>
            <a:pPr lvl="1"/>
            <a:r>
              <a:rPr lang="en-US" dirty="0"/>
              <a:t>But we know form above that ~knave(A)</a:t>
            </a:r>
          </a:p>
          <a:p>
            <a:pPr lvl="1"/>
            <a:r>
              <a:rPr lang="en-US" dirty="0"/>
              <a:t>So, by the resolution rule we conclude: knave(B).</a:t>
            </a:r>
          </a:p>
        </p:txBody>
      </p:sp>
    </p:spTree>
    <p:extLst>
      <p:ext uri="{BB962C8B-B14F-4D97-AF65-F5344CB8AC3E}">
        <p14:creationId xmlns:p14="http://schemas.microsoft.com/office/powerpoint/2010/main" val="189400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1413" y="40982"/>
            <a:ext cx="9905998" cy="1478570"/>
          </a:xfrm>
        </p:spPr>
        <p:txBody>
          <a:bodyPr/>
          <a:lstStyle/>
          <a:p>
            <a:r>
              <a:rPr lang="en-US" altLang="en-US" dirty="0"/>
              <a:t>Recall: Thinking and Acting Rationally</a:t>
            </a:r>
          </a:p>
        </p:txBody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9200" y="1167064"/>
            <a:ext cx="10972800" cy="5474367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600" b="1" dirty="0"/>
              <a:t>Thinking Rationally</a:t>
            </a:r>
          </a:p>
          <a:p>
            <a:pPr lvl="1"/>
            <a:r>
              <a:rPr lang="en-US" altLang="en-US" sz="2600" dirty="0"/>
              <a:t>Capture ``correct'' reasoning processes”</a:t>
            </a:r>
          </a:p>
          <a:p>
            <a:pPr lvl="1"/>
            <a:r>
              <a:rPr lang="en-US" altLang="en-US" sz="2600" dirty="0"/>
              <a:t>How do we do this</a:t>
            </a:r>
          </a:p>
          <a:p>
            <a:pPr lvl="2"/>
            <a:r>
              <a:rPr lang="en-US" altLang="en-US" sz="2600" dirty="0"/>
              <a:t>Develop a formal model of reasoning (formal logic) that “always” leads to the “right” answer </a:t>
            </a:r>
          </a:p>
          <a:p>
            <a:pPr lvl="2"/>
            <a:r>
              <a:rPr lang="en-US" altLang="en-US" sz="2600" dirty="0"/>
              <a:t>Implement this model</a:t>
            </a:r>
          </a:p>
          <a:p>
            <a:pPr lvl="1"/>
            <a:r>
              <a:rPr lang="en-US" altLang="en-US" sz="2600" dirty="0"/>
              <a:t>How do we know when we've got it right?</a:t>
            </a:r>
          </a:p>
          <a:p>
            <a:pPr lvl="2"/>
            <a:r>
              <a:rPr lang="en-US" altLang="en-US" sz="2600" dirty="0"/>
              <a:t>when we can logically prove that the results of the programmed reasoning</a:t>
            </a:r>
          </a:p>
          <a:p>
            <a:pPr lvl="2"/>
            <a:r>
              <a:rPr lang="en-US" altLang="en-US" sz="2600" dirty="0"/>
              <a:t>soundness and completeness of first-order logic</a:t>
            </a:r>
            <a:endParaRPr lang="en-US" altLang="en-US" dirty="0"/>
          </a:p>
          <a:p>
            <a:r>
              <a:rPr lang="en-US" altLang="en-US" sz="2600" b="1" dirty="0"/>
              <a:t>Acting Rationally</a:t>
            </a:r>
          </a:p>
          <a:p>
            <a:pPr lvl="1"/>
            <a:r>
              <a:rPr lang="en-US" altLang="en-US" sz="2600" dirty="0"/>
              <a:t>Act so that desired goals are achieved </a:t>
            </a:r>
          </a:p>
          <a:p>
            <a:pPr lvl="1"/>
            <a:r>
              <a:rPr lang="en-US" altLang="en-US" sz="2600" dirty="0"/>
              <a:t>The rational agent approach </a:t>
            </a:r>
          </a:p>
          <a:p>
            <a:pPr lvl="1"/>
            <a:r>
              <a:rPr lang="en-US" altLang="en-US" sz="2600" dirty="0"/>
              <a:t>Figure out how to make correct decisions, which sometimes means thinking rationally and other times means having rational reflexes</a:t>
            </a:r>
          </a:p>
          <a:p>
            <a:pPr lvl="2"/>
            <a:r>
              <a:rPr lang="en-US" altLang="en-US" sz="2600" dirty="0"/>
              <a:t>reasoning versus acting; limited rationality</a:t>
            </a:r>
          </a:p>
        </p:txBody>
      </p:sp>
    </p:spTree>
    <p:extLst>
      <p:ext uri="{BB962C8B-B14F-4D97-AF65-F5344CB8AC3E}">
        <p14:creationId xmlns:p14="http://schemas.microsoft.com/office/powerpoint/2010/main" val="30447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41500" y="406400"/>
            <a:ext cx="8509000" cy="609600"/>
          </a:xfrm>
        </p:spPr>
        <p:txBody>
          <a:bodyPr/>
          <a:lstStyle/>
          <a:p>
            <a:r>
              <a:rPr lang="en-US" sz="3200"/>
              <a:t>Exercise: The Island of Knights &amp; Knaves</a:t>
            </a:r>
            <a:endParaRPr lang="en-US"/>
          </a:p>
        </p:txBody>
      </p:sp>
      <p:sp>
        <p:nvSpPr>
          <p:cNvPr id="30310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1476259" y="1200839"/>
            <a:ext cx="9232135" cy="5161861"/>
          </a:xfrm>
        </p:spPr>
        <p:txBody>
          <a:bodyPr>
            <a:normAutofit/>
          </a:bodyPr>
          <a:lstStyle/>
          <a:p>
            <a:r>
              <a:rPr lang="en-US" dirty="0"/>
              <a:t>Problem 1”</a:t>
            </a:r>
          </a:p>
          <a:p>
            <a:pPr lvl="1"/>
            <a:r>
              <a:rPr lang="en-US" dirty="0"/>
              <a:t>You meet inhabitants A and B. A says: “We are both knaves.”</a:t>
            </a:r>
          </a:p>
          <a:p>
            <a:pPr lvl="1"/>
            <a:r>
              <a:rPr lang="en-US" dirty="0"/>
              <a:t>What are A and B?</a:t>
            </a:r>
          </a:p>
          <a:p>
            <a:pPr lvl="1"/>
            <a:endParaRPr lang="en-US" dirty="0"/>
          </a:p>
          <a:p>
            <a:r>
              <a:rPr lang="en-US" dirty="0"/>
              <a:t>Problem 2:</a:t>
            </a:r>
          </a:p>
          <a:p>
            <a:pPr lvl="1"/>
            <a:r>
              <a:rPr lang="en-US" dirty="0"/>
              <a:t>You meet inhabitants A, B, and C. You walk up to A and ask: "are you a knight or a knave?"  A gives an answer but you don't hear what she said. B says: "A said she was a knave."  C says: "don't believe B; he is lying.” </a:t>
            </a:r>
          </a:p>
          <a:p>
            <a:pPr lvl="1"/>
            <a:r>
              <a:rPr lang="en-US" dirty="0"/>
              <a:t>What are B and C?</a:t>
            </a:r>
          </a:p>
          <a:p>
            <a:pPr lvl="1"/>
            <a:r>
              <a:rPr lang="en-US" dirty="0"/>
              <a:t>Can you tell something about A?</a:t>
            </a:r>
          </a:p>
        </p:txBody>
      </p:sp>
    </p:spTree>
    <p:extLst>
      <p:ext uri="{BB962C8B-B14F-4D97-AF65-F5344CB8AC3E}">
        <p14:creationId xmlns:p14="http://schemas.microsoft.com/office/powerpoint/2010/main" val="4100627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Propositional logic: pro and con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209800" y="1447800"/>
            <a:ext cx="8001000" cy="4572000"/>
          </a:xfrm>
        </p:spPr>
        <p:txBody>
          <a:bodyPr>
            <a:normAutofit lnSpcReduction="10000"/>
          </a:bodyPr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Advantages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Simple KR language sufficient for some problems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Lays the foundation for higher logics (e.g., FOL)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Reasoning is decidable, though NP complete, and efficient techniques exist for many problems</a:t>
            </a:r>
          </a:p>
          <a:p>
            <a:r>
              <a:rPr lang="en-US" altLang="en-US" sz="3200">
                <a:ea typeface="ＭＳ Ｐゴシック" panose="020B0600070205080204" pitchFamily="34" charset="-128"/>
              </a:rPr>
              <a:t>Disadvantages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Not expressive enough for most problems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Even when it is, it can very “un-concise”</a:t>
            </a:r>
          </a:p>
          <a:p>
            <a:pPr lvl="1"/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32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23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PL is a weak KR language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5771" y="1143000"/>
            <a:ext cx="9590315" cy="52578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Hard to identify “individuals” (e.g., Mary, 3)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Can’t directly talk about properties of individuals or relations between individuals (e.g., “Bill is tall”)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Generalizations, patterns, regularities can’t easily be represented (e.g., “all triangles have 3 sides”)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First-Order Logic (FOL) is expressive enough to represent this kind of information using relations, variables and quantifiers, e.g.,</a:t>
            </a:r>
          </a:p>
          <a:p>
            <a:pPr marL="565150" lvl="2" indent="-220663"/>
            <a:r>
              <a:rPr lang="en-US" altLang="en-US" sz="2000" i="1" dirty="0">
                <a:ea typeface="ＭＳ Ｐゴシック" panose="020B0600070205080204" pitchFamily="34" charset="-128"/>
              </a:rPr>
              <a:t>Every elephant is gray: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</a:t>
            </a:r>
            <a:r>
              <a:rPr lang="en-US" altLang="en-US" sz="2000" dirty="0">
                <a:ea typeface="ＭＳ Ｐゴシック" panose="020B0600070205080204" pitchFamily="34" charset="-128"/>
              </a:rPr>
              <a:t> x (elephant(x) </a:t>
            </a:r>
            <a:r>
              <a:rPr lang="en-US" altLang="en-US" sz="20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→</a:t>
            </a:r>
            <a:r>
              <a:rPr lang="en-US" altLang="en-US" sz="2000" dirty="0">
                <a:ea typeface="ＭＳ Ｐゴシック" panose="020B0600070205080204" pitchFamily="34" charset="-128"/>
              </a:rPr>
              <a:t> gray(x))</a:t>
            </a:r>
          </a:p>
          <a:p>
            <a:pPr marL="565150" lvl="2" indent="-220663"/>
            <a:r>
              <a:rPr lang="en-US" altLang="en-US" sz="2000" i="1" dirty="0">
                <a:ea typeface="ＭＳ Ｐゴシック" panose="020B0600070205080204" pitchFamily="34" charset="-128"/>
              </a:rPr>
              <a:t>There is a white alligator: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</a:t>
            </a:r>
            <a:r>
              <a:rPr lang="en-US" altLang="en-US" sz="2000" dirty="0">
                <a:ea typeface="ＭＳ Ｐゴシック" panose="020B0600070205080204" pitchFamily="34" charset="-128"/>
              </a:rPr>
              <a:t> x (alligator(X) ^ white(X))</a:t>
            </a:r>
          </a:p>
        </p:txBody>
      </p:sp>
    </p:spTree>
    <p:extLst>
      <p:ext uri="{BB962C8B-B14F-4D97-AF65-F5344CB8AC3E}">
        <p14:creationId xmlns:p14="http://schemas.microsoft.com/office/powerpoint/2010/main" val="3239311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heinquirer.net/IMG/184/321184/robot-artificial-intellige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400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9486"/>
            <a:ext cx="12192000" cy="1121228"/>
          </a:xfrm>
          <a:solidFill>
            <a:schemeClr val="tx1"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</a:rPr>
              <a:t>First Order Predicate Calculus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32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8E4C7CA9-9520-4991-95F9-EEEDFE5A5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First-Order Predicate Logic</a:t>
            </a:r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95AB6D66-6A78-421F-BE4B-A10C9F351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3378" y="947452"/>
            <a:ext cx="9375354" cy="582241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Constants</a:t>
            </a:r>
          </a:p>
          <a:p>
            <a:pPr lvl="1"/>
            <a:r>
              <a:rPr lang="en-US" altLang="en-US" sz="2400" dirty="0"/>
              <a:t>represent objects in real world</a:t>
            </a:r>
          </a:p>
          <a:p>
            <a:pPr lvl="1"/>
            <a:r>
              <a:rPr lang="en-US" altLang="en-US" sz="2400" dirty="0"/>
              <a:t>john, 0, 1, book, etc. (notation: </a:t>
            </a:r>
            <a:r>
              <a:rPr lang="en-US" altLang="en-US" sz="2400" i="1" dirty="0"/>
              <a:t>a</a:t>
            </a:r>
            <a:r>
              <a:rPr lang="en-US" altLang="en-US" sz="2400" dirty="0"/>
              <a:t>, </a:t>
            </a:r>
            <a:r>
              <a:rPr lang="en-US" altLang="en-US" sz="2400" i="1" dirty="0"/>
              <a:t>b</a:t>
            </a:r>
            <a:r>
              <a:rPr lang="en-US" altLang="en-US" sz="2400" dirty="0"/>
              <a:t>, </a:t>
            </a:r>
            <a:r>
              <a:rPr lang="en-US" altLang="en-US" sz="2400" i="1" dirty="0"/>
              <a:t>c</a:t>
            </a:r>
            <a:r>
              <a:rPr lang="en-US" altLang="en-US" sz="2400" dirty="0"/>
              <a:t>, …)</a:t>
            </a:r>
          </a:p>
          <a:p>
            <a:r>
              <a:rPr lang="en-US" altLang="en-US" sz="2800" dirty="0"/>
              <a:t>Functions</a:t>
            </a:r>
          </a:p>
          <a:p>
            <a:pPr lvl="1"/>
            <a:r>
              <a:rPr lang="en-US" altLang="en-US" sz="2400" dirty="0"/>
              <a:t>names for objects not individually identified (notation: </a:t>
            </a:r>
            <a:r>
              <a:rPr lang="en-US" altLang="en-US" sz="2400" i="1" dirty="0"/>
              <a:t>f</a:t>
            </a:r>
            <a:r>
              <a:rPr lang="en-US" altLang="en-US" sz="2400" dirty="0"/>
              <a:t>, </a:t>
            </a:r>
            <a:r>
              <a:rPr lang="en-US" altLang="en-US" sz="2400" i="1" dirty="0"/>
              <a:t>g</a:t>
            </a:r>
            <a:r>
              <a:rPr lang="en-US" altLang="en-US" sz="2400" dirty="0"/>
              <a:t>, </a:t>
            </a:r>
            <a:r>
              <a:rPr lang="en-US" altLang="en-US" sz="2400" i="1" dirty="0"/>
              <a:t>h</a:t>
            </a:r>
            <a:r>
              <a:rPr lang="en-US" altLang="en-US" sz="2400" dirty="0"/>
              <a:t>, …)</a:t>
            </a:r>
          </a:p>
          <a:p>
            <a:pPr lvl="1"/>
            <a:r>
              <a:rPr lang="en-US" altLang="en-US" sz="2400" dirty="0"/>
              <a:t>successor(1), sqrt(successor(3)), </a:t>
            </a:r>
            <a:r>
              <a:rPr lang="en-US" altLang="en-US" sz="2400" dirty="0" err="1"/>
              <a:t>child_of</a:t>
            </a:r>
            <a:r>
              <a:rPr lang="en-US" altLang="en-US" sz="2400" dirty="0"/>
              <a:t>(john, </a:t>
            </a:r>
            <a:r>
              <a:rPr lang="en-US" altLang="en-US" sz="2400" dirty="0" err="1"/>
              <a:t>mary</a:t>
            </a:r>
            <a:r>
              <a:rPr lang="en-US" altLang="en-US" sz="2400" dirty="0"/>
              <a:t>), </a:t>
            </a:r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/>
              <a:t>a</a:t>
            </a:r>
            <a:r>
              <a:rPr lang="en-US" altLang="en-US" sz="2400" dirty="0"/>
              <a:t>, </a:t>
            </a:r>
            <a:r>
              <a:rPr lang="en-US" altLang="en-US" sz="2400" i="1" dirty="0"/>
              <a:t>g</a:t>
            </a:r>
            <a:r>
              <a:rPr lang="en-US" altLang="en-US" sz="2400" dirty="0"/>
              <a:t>(</a:t>
            </a:r>
            <a:r>
              <a:rPr lang="en-US" altLang="en-US" sz="2400" i="1" dirty="0" err="1"/>
              <a:t>b</a:t>
            </a:r>
            <a:r>
              <a:rPr lang="en-US" altLang="en-US" sz="2400" dirty="0" err="1"/>
              <a:t>,</a:t>
            </a:r>
            <a:r>
              <a:rPr lang="en-US" altLang="en-US" sz="2400" i="1" dirty="0" err="1"/>
              <a:t>c</a:t>
            </a:r>
            <a:r>
              <a:rPr lang="en-US" altLang="en-US" sz="2400" dirty="0"/>
              <a:t>))</a:t>
            </a:r>
          </a:p>
          <a:p>
            <a:r>
              <a:rPr lang="en-US" altLang="en-US" sz="2800" dirty="0"/>
              <a:t>Predicates</a:t>
            </a:r>
          </a:p>
          <a:p>
            <a:pPr lvl="1"/>
            <a:r>
              <a:rPr lang="en-US" altLang="en-US" sz="2400" dirty="0"/>
              <a:t>represent relations in the real world (notation: </a:t>
            </a:r>
            <a:r>
              <a:rPr lang="en-US" altLang="en-US" sz="2400" i="1" dirty="0"/>
              <a:t>P</a:t>
            </a:r>
            <a:r>
              <a:rPr lang="en-US" altLang="en-US" sz="2400" dirty="0"/>
              <a:t>, </a:t>
            </a:r>
            <a:r>
              <a:rPr lang="en-US" altLang="en-US" sz="2400" i="1" dirty="0"/>
              <a:t>Q</a:t>
            </a:r>
            <a:r>
              <a:rPr lang="en-US" altLang="en-US" sz="2400" dirty="0"/>
              <a:t>, </a:t>
            </a:r>
            <a:r>
              <a:rPr lang="en-US" altLang="en-US" sz="2400" i="1" dirty="0"/>
              <a:t>R</a:t>
            </a:r>
            <a:r>
              <a:rPr lang="en-US" altLang="en-US" sz="2400" dirty="0"/>
              <a:t>, …)</a:t>
            </a:r>
          </a:p>
          <a:p>
            <a:pPr lvl="1"/>
            <a:r>
              <a:rPr lang="en-US" altLang="en-US" sz="2400" dirty="0"/>
              <a:t>likes(john, </a:t>
            </a:r>
            <a:r>
              <a:rPr lang="en-US" altLang="en-US" sz="2400" dirty="0" err="1"/>
              <a:t>mary</a:t>
            </a:r>
            <a:r>
              <a:rPr lang="en-US" altLang="en-US" sz="2400" dirty="0"/>
              <a:t>), </a:t>
            </a:r>
            <a:r>
              <a:rPr lang="en-US" altLang="en-US" sz="2400" i="1" dirty="0"/>
              <a:t>x</a:t>
            </a:r>
            <a:r>
              <a:rPr lang="en-US" altLang="en-US" sz="2400" dirty="0"/>
              <a:t> &gt; </a:t>
            </a:r>
            <a:r>
              <a:rPr lang="en-US" altLang="en-US" sz="2400" i="1" dirty="0"/>
              <a:t>y</a:t>
            </a:r>
            <a:r>
              <a:rPr lang="en-US" altLang="en-US" sz="2400" dirty="0"/>
              <a:t>, valuable(gold)</a:t>
            </a:r>
          </a:p>
          <a:p>
            <a:pPr lvl="1"/>
            <a:r>
              <a:rPr lang="en-US" altLang="en-US" sz="2400" dirty="0"/>
              <a:t>special predicate for equality: =</a:t>
            </a:r>
          </a:p>
          <a:p>
            <a:r>
              <a:rPr lang="en-US" altLang="en-US" sz="2800" dirty="0"/>
              <a:t>Variables</a:t>
            </a:r>
          </a:p>
          <a:p>
            <a:pPr lvl="1"/>
            <a:r>
              <a:rPr lang="en-US" altLang="en-US" sz="2400" dirty="0"/>
              <a:t>placeholders for objects (notation: </a:t>
            </a:r>
            <a:r>
              <a:rPr lang="en-US" altLang="en-US" sz="2400" i="1" dirty="0"/>
              <a:t>x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dirty="0"/>
              <a:t>, </a:t>
            </a:r>
            <a:r>
              <a:rPr lang="en-US" altLang="en-US" sz="2400" i="1" dirty="0"/>
              <a:t>z</a:t>
            </a:r>
            <a:r>
              <a:rPr lang="en-US" altLang="en-US" sz="2400" dirty="0"/>
              <a:t>, …)</a:t>
            </a:r>
          </a:p>
          <a:p>
            <a:r>
              <a:rPr lang="en-US" altLang="en-US" sz="2800" dirty="0"/>
              <a:t>Connectives and Quantifiers</a:t>
            </a:r>
          </a:p>
          <a:p>
            <a:pPr lvl="1"/>
            <a:r>
              <a:rPr lang="en-US" altLang="en-US" sz="2400" b="1" dirty="0">
                <a:latin typeface="Symbol" panose="05050102010706020507" pitchFamily="18" charset="2"/>
              </a:rPr>
              <a:t>Ø	</a:t>
            </a:r>
            <a:r>
              <a:rPr lang="en-US" altLang="en-US" sz="2400" b="1" dirty="0"/>
              <a:t>, </a:t>
            </a:r>
            <a:r>
              <a:rPr lang="en-US" altLang="en-US" sz="2400" b="1" dirty="0">
                <a:latin typeface="Symbol" panose="05050102010706020507" pitchFamily="18" charset="2"/>
              </a:rPr>
              <a:t>Ù</a:t>
            </a:r>
            <a:r>
              <a:rPr lang="en-US" altLang="en-US" sz="2400" b="1" dirty="0"/>
              <a:t>, </a:t>
            </a:r>
            <a:r>
              <a:rPr lang="en-US" altLang="en-US" sz="2400" b="1" dirty="0">
                <a:latin typeface="Symbol" panose="05050102010706020507" pitchFamily="18" charset="2"/>
              </a:rPr>
              <a:t>Ú</a:t>
            </a:r>
            <a:r>
              <a:rPr lang="en-US" altLang="en-US" sz="2400" b="1" dirty="0"/>
              <a:t>, </a:t>
            </a:r>
            <a:r>
              <a:rPr lang="en-US" altLang="en-US" sz="2400" dirty="0">
                <a:latin typeface="Symbol" panose="05050102010706020507" pitchFamily="18" charset="2"/>
              </a:rPr>
              <a:t>Þ</a:t>
            </a:r>
            <a:r>
              <a:rPr lang="en-US" altLang="en-US" sz="2400" b="1" dirty="0"/>
              <a:t>, </a:t>
            </a:r>
            <a:r>
              <a:rPr lang="en-US" altLang="en-US" sz="2400" dirty="0">
                <a:latin typeface="Symbol" panose="05050102010706020507" pitchFamily="18" charset="2"/>
              </a:rPr>
              <a:t>Û, </a:t>
            </a:r>
            <a:r>
              <a:rPr lang="en-US" altLang="en-US" sz="2400" b="1" dirty="0">
                <a:latin typeface="Symbol" panose="05050102010706020507" pitchFamily="18" charset="2"/>
              </a:rPr>
              <a:t>"</a:t>
            </a:r>
            <a:r>
              <a:rPr lang="en-US" altLang="en-US" sz="2400" dirty="0">
                <a:latin typeface="Symbol" panose="05050102010706020507" pitchFamily="18" charset="2"/>
              </a:rPr>
              <a:t>, $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40A14990-428D-47B7-A2AD-D74AEF38C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First-Order Predicate Logic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2F0F1C13-06B2-4959-A45A-E9E051EC1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229600" cy="5029200"/>
          </a:xfrm>
        </p:spPr>
        <p:txBody>
          <a:bodyPr/>
          <a:lstStyle/>
          <a:p>
            <a:r>
              <a:rPr lang="en-US" altLang="en-US" dirty="0"/>
              <a:t>Atomic Sentences (atomic formulas)</a:t>
            </a:r>
          </a:p>
          <a:p>
            <a:pPr lvl="1"/>
            <a:r>
              <a:rPr lang="en-US" altLang="en-US" i="1" dirty="0"/>
              <a:t>predicate</a:t>
            </a:r>
            <a:r>
              <a:rPr lang="en-US" altLang="en-US" dirty="0"/>
              <a:t> (</a:t>
            </a:r>
            <a:r>
              <a:rPr lang="en-US" altLang="en-US" i="1" dirty="0"/>
              <a:t>term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term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term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</a:t>
            </a:r>
          </a:p>
          <a:p>
            <a:pPr lvl="1">
              <a:buFont typeface="Marlett" pitchFamily="2" charset="2"/>
              <a:buNone/>
            </a:pPr>
            <a:r>
              <a:rPr lang="en-US" altLang="en-US" dirty="0"/>
              <a:t>	where </a:t>
            </a:r>
          </a:p>
          <a:p>
            <a:pPr lvl="1">
              <a:buFont typeface="Marlett" pitchFamily="2" charset="2"/>
              <a:buNone/>
            </a:pPr>
            <a:r>
              <a:rPr lang="en-US" altLang="en-US" dirty="0"/>
              <a:t>		term = </a:t>
            </a:r>
            <a:r>
              <a:rPr lang="en-US" altLang="en-US" i="1" dirty="0"/>
              <a:t>function</a:t>
            </a:r>
            <a:r>
              <a:rPr lang="en-US" altLang="en-US" dirty="0"/>
              <a:t>(</a:t>
            </a:r>
            <a:r>
              <a:rPr lang="en-US" altLang="en-US" i="1" dirty="0"/>
              <a:t>term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term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term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 or </a:t>
            </a:r>
            <a:r>
              <a:rPr lang="en-US" altLang="en-US" i="1" dirty="0"/>
              <a:t>constant</a:t>
            </a:r>
            <a:r>
              <a:rPr lang="en-US" altLang="en-US" dirty="0"/>
              <a:t>, or </a:t>
            </a:r>
            <a:r>
              <a:rPr lang="en-US" altLang="en-US" i="1" dirty="0"/>
              <a:t>variable</a:t>
            </a:r>
          </a:p>
          <a:p>
            <a:pPr lvl="1">
              <a:buFont typeface="Marlett" pitchFamily="2" charset="2"/>
              <a:buNone/>
            </a:pPr>
            <a:endParaRPr lang="en-US" altLang="en-US" sz="1200" dirty="0"/>
          </a:p>
          <a:p>
            <a:r>
              <a:rPr lang="en-US" altLang="en-US" dirty="0"/>
              <a:t>Compound Formulas</a:t>
            </a:r>
            <a:endParaRPr lang="en-US" altLang="en-US" dirty="0">
              <a:latin typeface="Symbol" panose="05050102010706020507" pitchFamily="18" charset="2"/>
            </a:endParaRPr>
          </a:p>
        </p:txBody>
      </p:sp>
      <p:graphicFrame>
        <p:nvGraphicFramePr>
          <p:cNvPr id="236548" name="Object 4">
            <a:extLst>
              <a:ext uri="{FF2B5EF4-FFF2-40B4-BE49-F238E27FC236}">
                <a16:creationId xmlns:a16="http://schemas.microsoft.com/office/drawing/2014/main" id="{DDC0E14A-AE7C-4FAF-9BDF-7FED34AB33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651415"/>
              </p:ext>
            </p:extLst>
          </p:nvPr>
        </p:nvGraphicFramePr>
        <p:xfrm>
          <a:off x="2686051" y="4040427"/>
          <a:ext cx="56102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4" name="Equation" r:id="rId3" imgW="3340080" imgH="203040" progId="Equation.DSMT4">
                  <p:embed/>
                </p:oleObj>
              </mc:Choice>
              <mc:Fallback>
                <p:oleObj name="Equation" r:id="rId3" imgW="3340080" imgH="203040" progId="Equation.DSMT4">
                  <p:embed/>
                  <p:pic>
                    <p:nvPicPr>
                      <p:cNvPr id="236548" name="Object 4">
                        <a:extLst>
                          <a:ext uri="{FF2B5EF4-FFF2-40B4-BE49-F238E27FC236}">
                            <a16:creationId xmlns:a16="http://schemas.microsoft.com/office/drawing/2014/main" id="{DDC0E14A-AE7C-4FAF-9BDF-7FED34AB33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1" y="4040427"/>
                        <a:ext cx="5610225" cy="3381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49" name="Object 5">
            <a:extLst>
              <a:ext uri="{FF2B5EF4-FFF2-40B4-BE49-F238E27FC236}">
                <a16:creationId xmlns:a16="http://schemas.microsoft.com/office/drawing/2014/main" id="{AF3F07EA-DB07-44FD-9B3B-A582C17F1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209118"/>
              </p:ext>
            </p:extLst>
          </p:nvPr>
        </p:nvGraphicFramePr>
        <p:xfrm>
          <a:off x="2686051" y="4650581"/>
          <a:ext cx="56102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5" name="Equation" r:id="rId5" imgW="3340080" imgH="203040" progId="Equation.DSMT4">
                  <p:embed/>
                </p:oleObj>
              </mc:Choice>
              <mc:Fallback>
                <p:oleObj name="Equation" r:id="rId5" imgW="3340080" imgH="203040" progId="Equation.DSMT4">
                  <p:embed/>
                  <p:pic>
                    <p:nvPicPr>
                      <p:cNvPr id="236549" name="Object 5">
                        <a:extLst>
                          <a:ext uri="{FF2B5EF4-FFF2-40B4-BE49-F238E27FC236}">
                            <a16:creationId xmlns:a16="http://schemas.microsoft.com/office/drawing/2014/main" id="{AF3F07EA-DB07-44FD-9B3B-A582C17F1F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1" y="4650581"/>
                        <a:ext cx="5610225" cy="3381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6">
            <a:extLst>
              <a:ext uri="{FF2B5EF4-FFF2-40B4-BE49-F238E27FC236}">
                <a16:creationId xmlns:a16="http://schemas.microsoft.com/office/drawing/2014/main" id="{283F8E5B-DCEA-49A5-80A0-033B848D0D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484272"/>
              </p:ext>
            </p:extLst>
          </p:nvPr>
        </p:nvGraphicFramePr>
        <p:xfrm>
          <a:off x="2686051" y="5312569"/>
          <a:ext cx="59737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6" name="Equation" r:id="rId7" imgW="3555720" imgH="203040" progId="Equation.DSMT4">
                  <p:embed/>
                </p:oleObj>
              </mc:Choice>
              <mc:Fallback>
                <p:oleObj name="Equation" r:id="rId7" imgW="3555720" imgH="203040" progId="Equation.DSMT4">
                  <p:embed/>
                  <p:pic>
                    <p:nvPicPr>
                      <p:cNvPr id="236550" name="Object 6">
                        <a:extLst>
                          <a:ext uri="{FF2B5EF4-FFF2-40B4-BE49-F238E27FC236}">
                            <a16:creationId xmlns:a16="http://schemas.microsoft.com/office/drawing/2014/main" id="{283F8E5B-DCEA-49A5-80A0-033B848D0D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1" y="5312569"/>
                        <a:ext cx="5973763" cy="3381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2832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Quantifiers</a:t>
            </a:r>
            <a:endParaRPr lang="en-US" altLang="en-US" b="0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5150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accent2"/>
                </a:solidFill>
              </a:rPr>
              <a:t>Universal</a:t>
            </a:r>
            <a:r>
              <a:rPr lang="en-US" altLang="en-US" b="1" dirty="0"/>
              <a:t> quantification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(</a:t>
            </a:r>
            <a:r>
              <a:rPr lang="en-US" altLang="en-US" sz="2400" b="1" dirty="0">
                <a:sym typeface="Symbol" panose="05050102010706020507" pitchFamily="18" charset="2"/>
              </a:rPr>
              <a:t></a:t>
            </a:r>
            <a:r>
              <a:rPr lang="en-US" altLang="en-US" sz="2400" dirty="0"/>
              <a:t>x) P(x) means that P holds for </a:t>
            </a:r>
            <a:r>
              <a:rPr lang="en-US" altLang="en-US" sz="2400" b="1" dirty="0"/>
              <a:t>all</a:t>
            </a:r>
            <a:r>
              <a:rPr lang="en-US" altLang="en-US" sz="2400" dirty="0"/>
              <a:t> values of x in the domain associated with that variable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E.g., </a:t>
            </a:r>
            <a:r>
              <a:rPr lang="en-US" altLang="en-US" sz="2400" b="1" dirty="0">
                <a:sym typeface="Symbol" panose="05050102010706020507" pitchFamily="18" charset="2"/>
              </a:rPr>
              <a:t></a:t>
            </a:r>
            <a:r>
              <a:rPr lang="en-US" altLang="en-US" sz="2400" dirty="0"/>
              <a:t>x dolphin(x)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altLang="en-US" sz="2400" dirty="0"/>
              <a:t> mammal(x)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accent2"/>
                </a:solidFill>
              </a:rPr>
              <a:t>Existential</a:t>
            </a:r>
            <a:r>
              <a:rPr lang="en-US" altLang="en-US" dirty="0"/>
              <a:t> </a:t>
            </a:r>
            <a:r>
              <a:rPr lang="en-US" altLang="en-US" b="1" dirty="0"/>
              <a:t>quantification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(</a:t>
            </a:r>
            <a:r>
              <a:rPr lang="en-US" altLang="en-US" sz="2400" b="1" dirty="0">
                <a:sym typeface="Symbol" panose="05050102010706020507" pitchFamily="18" charset="2"/>
              </a:rPr>
              <a:t></a:t>
            </a:r>
            <a:r>
              <a:rPr lang="en-US" altLang="en-US" sz="2400" dirty="0"/>
              <a:t> x) P(x) means that P holds for </a:t>
            </a:r>
            <a:r>
              <a:rPr lang="en-US" altLang="en-US" sz="2400" b="1" dirty="0"/>
              <a:t>some</a:t>
            </a:r>
            <a:r>
              <a:rPr lang="en-US" altLang="en-US" sz="2400" dirty="0"/>
              <a:t> value of x in the domain associated with that variable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E.g., </a:t>
            </a:r>
            <a:r>
              <a:rPr lang="en-US" altLang="en-US" sz="2400" b="1" dirty="0">
                <a:sym typeface="Symbol" panose="05050102010706020507" pitchFamily="18" charset="2"/>
              </a:rPr>
              <a:t></a:t>
            </a:r>
            <a:r>
              <a:rPr lang="en-US" altLang="en-US" sz="2400" dirty="0"/>
              <a:t>x mammal(x)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dirty="0"/>
              <a:t> lays-eggs(x)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Permits one to make a statement about some object without naming it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3503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9154E8BB-1D91-4851-A820-A982A1939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6600" y="266700"/>
            <a:ext cx="8229600" cy="609600"/>
          </a:xfrm>
        </p:spPr>
        <p:txBody>
          <a:bodyPr/>
          <a:lstStyle/>
          <a:p>
            <a:r>
              <a:rPr lang="en-US" altLang="en-US"/>
              <a:t>Quantifiers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CC8E2098-E677-4E44-896C-90F430B77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10115"/>
            <a:ext cx="8229600" cy="53467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latin typeface="Symbol" panose="05050102010706020507" pitchFamily="18" charset="2"/>
              </a:rPr>
              <a:t>" </a:t>
            </a:r>
            <a:r>
              <a:rPr lang="en-US" altLang="en-US" dirty="0"/>
              <a:t>can be thought of as “conjunction” over all objects in domain:</a:t>
            </a:r>
          </a:p>
          <a:p>
            <a:pPr lvl="1"/>
            <a:r>
              <a:rPr lang="en-US" altLang="en-US" dirty="0"/>
              <a:t>e.g., </a:t>
            </a:r>
          </a:p>
          <a:p>
            <a:pPr lvl="1">
              <a:buFont typeface="Marlett" pitchFamily="2" charset="2"/>
              <a:buNone/>
            </a:pPr>
            <a:r>
              <a:rPr lang="en-US" altLang="en-US" dirty="0"/>
              <a:t>	can be interpreted as</a:t>
            </a:r>
          </a:p>
          <a:p>
            <a:pPr lvl="1">
              <a:buFont typeface="Marlett" pitchFamily="2" charset="2"/>
              <a:buNone/>
            </a:pPr>
            <a:endParaRPr lang="en-US" altLang="en-US" sz="1200" dirty="0"/>
          </a:p>
          <a:p>
            <a:r>
              <a:rPr lang="en-US" altLang="en-US" dirty="0">
                <a:latin typeface="Symbol" panose="05050102010706020507" pitchFamily="18" charset="2"/>
              </a:rPr>
              <a:t>$ </a:t>
            </a:r>
            <a:r>
              <a:rPr lang="en-US" altLang="en-US" dirty="0"/>
              <a:t>can be thought of as “disjunction” over all objects in domain:</a:t>
            </a:r>
          </a:p>
          <a:p>
            <a:pPr lvl="1"/>
            <a:r>
              <a:rPr lang="en-US" altLang="en-US" dirty="0"/>
              <a:t>e.g., </a:t>
            </a:r>
          </a:p>
          <a:p>
            <a:pPr lvl="1">
              <a:buFont typeface="Marlett" pitchFamily="2" charset="2"/>
              <a:buNone/>
            </a:pPr>
            <a:r>
              <a:rPr lang="en-US" altLang="en-US" dirty="0"/>
              <a:t>	can be interpreted as</a:t>
            </a:r>
          </a:p>
          <a:p>
            <a:pPr lvl="1">
              <a:buFont typeface="Marlett" pitchFamily="2" charset="2"/>
              <a:buNone/>
            </a:pPr>
            <a:endParaRPr lang="en-US" altLang="en-US" sz="1200" dirty="0"/>
          </a:p>
          <a:p>
            <a:r>
              <a:rPr lang="en-US" altLang="en-US" dirty="0"/>
              <a:t>Quantifier Duality</a:t>
            </a:r>
          </a:p>
          <a:p>
            <a:pPr lvl="1"/>
            <a:r>
              <a:rPr lang="en-US" altLang="en-US" dirty="0"/>
              <a:t>each can be expressed using the other</a:t>
            </a:r>
          </a:p>
          <a:p>
            <a:pPr lvl="1"/>
            <a:r>
              <a:rPr lang="en-US" altLang="en-US" dirty="0"/>
              <a:t>this is an application of </a:t>
            </a:r>
            <a:r>
              <a:rPr lang="en-US" altLang="en-US" dirty="0" err="1"/>
              <a:t>DeMorgan’s</a:t>
            </a:r>
            <a:r>
              <a:rPr lang="en-US" altLang="en-US" dirty="0"/>
              <a:t> laws</a:t>
            </a:r>
          </a:p>
          <a:p>
            <a:pPr lvl="1"/>
            <a:r>
              <a:rPr lang="en-US" altLang="en-US" dirty="0"/>
              <a:t>examples:</a:t>
            </a:r>
          </a:p>
        </p:txBody>
      </p:sp>
      <p:graphicFrame>
        <p:nvGraphicFramePr>
          <p:cNvPr id="239620" name="Object 4">
            <a:extLst>
              <a:ext uri="{FF2B5EF4-FFF2-40B4-BE49-F238E27FC236}">
                <a16:creationId xmlns:a16="http://schemas.microsoft.com/office/drawing/2014/main" id="{DDE9039C-AC49-4D9F-9079-7DB42D0DB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251723"/>
              </p:ext>
            </p:extLst>
          </p:nvPr>
        </p:nvGraphicFramePr>
        <p:xfrm>
          <a:off x="3386138" y="1472090"/>
          <a:ext cx="11969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4" name="Equation" r:id="rId3" imgW="1041120" imgH="279360" progId="Equation.DSMT4">
                  <p:embed/>
                </p:oleObj>
              </mc:Choice>
              <mc:Fallback>
                <p:oleObj name="Equation" r:id="rId3" imgW="1041120" imgH="279360" progId="Equation.DSMT4">
                  <p:embed/>
                  <p:pic>
                    <p:nvPicPr>
                      <p:cNvPr id="239620" name="Object 4">
                        <a:extLst>
                          <a:ext uri="{FF2B5EF4-FFF2-40B4-BE49-F238E27FC236}">
                            <a16:creationId xmlns:a16="http://schemas.microsoft.com/office/drawing/2014/main" id="{DDE9039C-AC49-4D9F-9079-7DB42D0DB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1472090"/>
                        <a:ext cx="1196975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1" name="Object 5">
            <a:extLst>
              <a:ext uri="{FF2B5EF4-FFF2-40B4-BE49-F238E27FC236}">
                <a16:creationId xmlns:a16="http://schemas.microsoft.com/office/drawing/2014/main" id="{ADA00EE7-341E-44D2-A62D-DFB63A01B1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375196"/>
              </p:ext>
            </p:extLst>
          </p:nvPr>
        </p:nvGraphicFramePr>
        <p:xfrm>
          <a:off x="5328970" y="1904971"/>
          <a:ext cx="44831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5" name="Equation" r:id="rId5" imgW="3898800" imgH="266400" progId="Equation.DSMT4">
                  <p:embed/>
                </p:oleObj>
              </mc:Choice>
              <mc:Fallback>
                <p:oleObj name="Equation" r:id="rId5" imgW="3898800" imgH="266400" progId="Equation.DSMT4">
                  <p:embed/>
                  <p:pic>
                    <p:nvPicPr>
                      <p:cNvPr id="239621" name="Object 5">
                        <a:extLst>
                          <a:ext uri="{FF2B5EF4-FFF2-40B4-BE49-F238E27FC236}">
                            <a16:creationId xmlns:a16="http://schemas.microsoft.com/office/drawing/2014/main" id="{ADA00EE7-341E-44D2-A62D-DFB63A01B1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970" y="1904971"/>
                        <a:ext cx="4483100" cy="3032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2" name="Object 6">
            <a:extLst>
              <a:ext uri="{FF2B5EF4-FFF2-40B4-BE49-F238E27FC236}">
                <a16:creationId xmlns:a16="http://schemas.microsoft.com/office/drawing/2014/main" id="{2E2FD880-9CFE-4076-B09B-158F4EFF1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72053"/>
              </p:ext>
            </p:extLst>
          </p:nvPr>
        </p:nvGraphicFramePr>
        <p:xfrm>
          <a:off x="3360623" y="3140148"/>
          <a:ext cx="11699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6" name="Equation" r:id="rId7" imgW="1015920" imgH="279360" progId="Equation.DSMT4">
                  <p:embed/>
                </p:oleObj>
              </mc:Choice>
              <mc:Fallback>
                <p:oleObj name="Equation" r:id="rId7" imgW="1015920" imgH="279360" progId="Equation.DSMT4">
                  <p:embed/>
                  <p:pic>
                    <p:nvPicPr>
                      <p:cNvPr id="239622" name="Object 6">
                        <a:extLst>
                          <a:ext uri="{FF2B5EF4-FFF2-40B4-BE49-F238E27FC236}">
                            <a16:creationId xmlns:a16="http://schemas.microsoft.com/office/drawing/2014/main" id="{2E2FD880-9CFE-4076-B09B-158F4EFF12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623" y="3140148"/>
                        <a:ext cx="1169988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3" name="Object 7">
            <a:extLst>
              <a:ext uri="{FF2B5EF4-FFF2-40B4-BE49-F238E27FC236}">
                <a16:creationId xmlns:a16="http://schemas.microsoft.com/office/drawing/2014/main" id="{D63C51A0-4E8B-479B-B61B-39E26EA910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77406"/>
              </p:ext>
            </p:extLst>
          </p:nvPr>
        </p:nvGraphicFramePr>
        <p:xfrm>
          <a:off x="4060031" y="5717065"/>
          <a:ext cx="64150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7" name="Equation" r:id="rId9" imgW="5574960" imgH="279360" progId="Equation.DSMT4">
                  <p:embed/>
                </p:oleObj>
              </mc:Choice>
              <mc:Fallback>
                <p:oleObj name="Equation" r:id="rId9" imgW="5574960" imgH="279360" progId="Equation.DSMT4">
                  <p:embed/>
                  <p:pic>
                    <p:nvPicPr>
                      <p:cNvPr id="239623" name="Object 7">
                        <a:extLst>
                          <a:ext uri="{FF2B5EF4-FFF2-40B4-BE49-F238E27FC236}">
                            <a16:creationId xmlns:a16="http://schemas.microsoft.com/office/drawing/2014/main" id="{D63C51A0-4E8B-479B-B61B-39E26EA910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031" y="5717065"/>
                        <a:ext cx="6415088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4" name="Object 8">
            <a:extLst>
              <a:ext uri="{FF2B5EF4-FFF2-40B4-BE49-F238E27FC236}">
                <a16:creationId xmlns:a16="http://schemas.microsoft.com/office/drawing/2014/main" id="{00E8ABD7-ED03-4207-9E3D-65C3A112A8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838686"/>
              </p:ext>
            </p:extLst>
          </p:nvPr>
        </p:nvGraphicFramePr>
        <p:xfrm>
          <a:off x="5328970" y="3580596"/>
          <a:ext cx="44831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8" name="Equation" r:id="rId11" imgW="3898800" imgH="266400" progId="Equation.DSMT4">
                  <p:embed/>
                </p:oleObj>
              </mc:Choice>
              <mc:Fallback>
                <p:oleObj name="Equation" r:id="rId11" imgW="3898800" imgH="266400" progId="Equation.DSMT4">
                  <p:embed/>
                  <p:pic>
                    <p:nvPicPr>
                      <p:cNvPr id="239624" name="Object 8">
                        <a:extLst>
                          <a:ext uri="{FF2B5EF4-FFF2-40B4-BE49-F238E27FC236}">
                            <a16:creationId xmlns:a16="http://schemas.microsoft.com/office/drawing/2014/main" id="{00E8ABD7-ED03-4207-9E3D-65C3A112A8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970" y="3580596"/>
                        <a:ext cx="4483100" cy="3032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5" name="Object 9">
            <a:extLst>
              <a:ext uri="{FF2B5EF4-FFF2-40B4-BE49-F238E27FC236}">
                <a16:creationId xmlns:a16="http://schemas.microsoft.com/office/drawing/2014/main" id="{56AC3AF7-FA54-4DFF-B8CE-CA3E8280F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67894"/>
              </p:ext>
            </p:extLst>
          </p:nvPr>
        </p:nvGraphicFramePr>
        <p:xfrm>
          <a:off x="4060031" y="6096477"/>
          <a:ext cx="66944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9" name="Equation" r:id="rId13" imgW="5816520" imgH="279360" progId="Equation.DSMT4">
                  <p:embed/>
                </p:oleObj>
              </mc:Choice>
              <mc:Fallback>
                <p:oleObj name="Equation" r:id="rId13" imgW="5816520" imgH="279360" progId="Equation.DSMT4">
                  <p:embed/>
                  <p:pic>
                    <p:nvPicPr>
                      <p:cNvPr id="239625" name="Object 9">
                        <a:extLst>
                          <a:ext uri="{FF2B5EF4-FFF2-40B4-BE49-F238E27FC236}">
                            <a16:creationId xmlns:a16="http://schemas.microsoft.com/office/drawing/2014/main" id="{56AC3AF7-FA54-4DFF-B8CE-CA3E8280F5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031" y="6096477"/>
                        <a:ext cx="6694488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36DE0401-526A-4F13-ABDF-84718084F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1800" y="165100"/>
            <a:ext cx="8724900" cy="800100"/>
          </a:xfrm>
        </p:spPr>
        <p:txBody>
          <a:bodyPr>
            <a:normAutofit fontScale="90000"/>
          </a:bodyPr>
          <a:lstStyle/>
          <a:p>
            <a:r>
              <a:rPr lang="en-US" altLang="en-US" sz="3200"/>
              <a:t>Transformation to FOPC: </a:t>
            </a:r>
            <a:br>
              <a:rPr lang="en-US" altLang="en-US" sz="3200"/>
            </a:br>
            <a:r>
              <a:rPr lang="en-US" altLang="en-US" sz="2400"/>
              <a:t>Dealing with Quantifiers</a:t>
            </a:r>
            <a:endParaRPr lang="en-US" altLang="en-US" sz="3200"/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C31CE3F-C584-4322-8C70-AC2849E47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079500"/>
            <a:ext cx="8229600" cy="5613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 dirty="0"/>
              <a:t>Usually use </a:t>
            </a:r>
            <a:r>
              <a:rPr lang="en-US" altLang="en-US" sz="2000" b="0" dirty="0">
                <a:latin typeface="Symbol" panose="05050102010706020507" pitchFamily="18" charset="2"/>
              </a:rPr>
              <a:t>Þ</a:t>
            </a:r>
            <a:r>
              <a:rPr lang="en-US" altLang="en-US" sz="2000" dirty="0"/>
              <a:t> with </a:t>
            </a:r>
            <a:r>
              <a:rPr lang="en-US" altLang="en-US" sz="2000" dirty="0">
                <a:latin typeface="Symbol" panose="05050102010706020507" pitchFamily="18" charset="2"/>
              </a:rPr>
              <a:t>"</a:t>
            </a:r>
            <a:r>
              <a:rPr lang="en-US" altLang="en-US" sz="2000" dirty="0"/>
              <a:t>:</a:t>
            </a:r>
          </a:p>
          <a:p>
            <a:pPr lvl="1"/>
            <a:r>
              <a:rPr lang="en-US" altLang="en-US" sz="1800" dirty="0"/>
              <a:t>e.g., </a:t>
            </a:r>
          </a:p>
          <a:p>
            <a:pPr lvl="1">
              <a:buFont typeface="Marlett" pitchFamily="2" charset="2"/>
              <a:buNone/>
            </a:pPr>
            <a:r>
              <a:rPr lang="en-US" altLang="en-US" sz="1800" dirty="0"/>
              <a:t>	says, all humans are mortal</a:t>
            </a:r>
          </a:p>
          <a:p>
            <a:pPr lvl="1">
              <a:buFont typeface="Marlett" pitchFamily="2" charset="2"/>
              <a:buNone/>
            </a:pPr>
            <a:r>
              <a:rPr lang="en-US" altLang="en-US" sz="1800" dirty="0"/>
              <a:t>	but, </a:t>
            </a:r>
          </a:p>
          <a:p>
            <a:pPr lvl="1">
              <a:buFont typeface="Marlett" pitchFamily="2" charset="2"/>
              <a:buNone/>
            </a:pPr>
            <a:r>
              <a:rPr lang="en-US" altLang="en-US" sz="1800" dirty="0"/>
              <a:t>	say, everything is human and mortal</a:t>
            </a:r>
          </a:p>
          <a:p>
            <a:r>
              <a:rPr lang="en-US" altLang="en-US" sz="2000" dirty="0"/>
              <a:t>Usually use </a:t>
            </a:r>
            <a:r>
              <a:rPr lang="en-US" altLang="en-US" sz="2000" dirty="0">
                <a:latin typeface="Symbol" panose="05050102010706020507" pitchFamily="18" charset="2"/>
              </a:rPr>
              <a:t>Ù</a:t>
            </a:r>
            <a:r>
              <a:rPr lang="en-US" altLang="en-US" sz="2000" dirty="0"/>
              <a:t> with </a:t>
            </a:r>
            <a:r>
              <a:rPr lang="en-US" altLang="en-US" sz="2000" dirty="0">
                <a:latin typeface="Symbol" panose="05050102010706020507" pitchFamily="18" charset="2"/>
              </a:rPr>
              <a:t>$</a:t>
            </a:r>
            <a:r>
              <a:rPr lang="en-US" altLang="en-US" sz="2000" dirty="0"/>
              <a:t>:</a:t>
            </a:r>
          </a:p>
          <a:p>
            <a:pPr lvl="1"/>
            <a:r>
              <a:rPr lang="en-US" altLang="en-US" sz="1800" dirty="0"/>
              <a:t>e.g., </a:t>
            </a:r>
          </a:p>
          <a:p>
            <a:pPr lvl="1">
              <a:buFont typeface="Marlett" pitchFamily="2" charset="2"/>
              <a:buNone/>
            </a:pPr>
            <a:r>
              <a:rPr lang="en-US" altLang="en-US" sz="1800" dirty="0"/>
              <a:t>	says, there is a bird that does not fly</a:t>
            </a:r>
          </a:p>
          <a:p>
            <a:pPr lvl="1">
              <a:buFont typeface="Marlett" pitchFamily="2" charset="2"/>
              <a:buNone/>
            </a:pPr>
            <a:r>
              <a:rPr lang="en-US" altLang="en-US" sz="1800" dirty="0"/>
              <a:t>	but, </a:t>
            </a:r>
          </a:p>
          <a:p>
            <a:pPr lvl="1">
              <a:buFont typeface="Marlett" pitchFamily="2" charset="2"/>
              <a:buNone/>
            </a:pPr>
            <a:r>
              <a:rPr lang="en-US" altLang="en-US" sz="1800" dirty="0"/>
              <a:t>	is also true for anything that is not a bird</a:t>
            </a:r>
          </a:p>
          <a:p>
            <a:r>
              <a:rPr lang="en-US" altLang="en-US" sz="2000" dirty="0">
                <a:latin typeface="Symbol" panose="05050102010706020507" pitchFamily="18" charset="2"/>
              </a:rPr>
              <a:t>"</a:t>
            </a:r>
            <a:r>
              <a:rPr lang="en-US" altLang="en-US" sz="2000" i="1" dirty="0" err="1"/>
              <a:t>x</a:t>
            </a:r>
            <a:r>
              <a:rPr lang="en-US" altLang="en-US" sz="2000" dirty="0" err="1">
                <a:latin typeface="Symbol" panose="05050102010706020507" pitchFamily="18" charset="2"/>
              </a:rPr>
              <a:t>$</a:t>
            </a:r>
            <a:r>
              <a:rPr lang="en-US" altLang="en-US" sz="2000" i="1" dirty="0" err="1"/>
              <a:t>y</a:t>
            </a:r>
            <a:r>
              <a:rPr lang="en-US" altLang="en-US" sz="2000" dirty="0">
                <a:latin typeface="Symbol" panose="05050102010706020507" pitchFamily="18" charset="2"/>
              </a:rPr>
              <a:t> </a:t>
            </a:r>
            <a:r>
              <a:rPr lang="en-US" altLang="en-US" sz="2000" dirty="0"/>
              <a:t>is not the same as </a:t>
            </a:r>
            <a:r>
              <a:rPr lang="en-US" altLang="en-US" sz="2000" dirty="0">
                <a:latin typeface="Symbol" panose="05050102010706020507" pitchFamily="18" charset="2"/>
              </a:rPr>
              <a:t>$</a:t>
            </a:r>
            <a:r>
              <a:rPr lang="en-US" altLang="en-US" sz="2000" i="1" dirty="0" err="1"/>
              <a:t>y</a:t>
            </a:r>
            <a:r>
              <a:rPr lang="en-US" altLang="en-US" sz="2000" dirty="0" err="1">
                <a:latin typeface="Symbol" panose="05050102010706020507" pitchFamily="18" charset="2"/>
              </a:rPr>
              <a:t>"</a:t>
            </a:r>
            <a:r>
              <a:rPr lang="en-US" altLang="en-US" sz="2000" i="1" dirty="0" err="1"/>
              <a:t>x</a:t>
            </a:r>
            <a:r>
              <a:rPr lang="en-US" altLang="en-US" sz="2000" dirty="0">
                <a:latin typeface="Symbol" panose="05050102010706020507" pitchFamily="18" charset="2"/>
              </a:rPr>
              <a:t> </a:t>
            </a:r>
            <a:r>
              <a:rPr lang="en-US" altLang="en-US" sz="2000" dirty="0"/>
              <a:t>:</a:t>
            </a:r>
          </a:p>
          <a:p>
            <a:pPr lvl="1"/>
            <a:r>
              <a:rPr lang="en-US" altLang="en-US" sz="1800" dirty="0"/>
              <a:t>e.g., </a:t>
            </a:r>
          </a:p>
          <a:p>
            <a:pPr lvl="1">
              <a:buFont typeface="Marlett" pitchFamily="2" charset="2"/>
              <a:buNone/>
            </a:pPr>
            <a:r>
              <a:rPr lang="en-US" altLang="en-US" sz="1800" dirty="0"/>
              <a:t>	says, there is someone who loves everyone</a:t>
            </a:r>
          </a:p>
          <a:p>
            <a:pPr lvl="1">
              <a:buFont typeface="Marlett" pitchFamily="2" charset="2"/>
              <a:buNone/>
            </a:pPr>
            <a:r>
              <a:rPr lang="en-US" altLang="en-US" sz="1800" dirty="0"/>
              <a:t>	but, </a:t>
            </a:r>
          </a:p>
          <a:p>
            <a:pPr lvl="1">
              <a:buFont typeface="Marlett" pitchFamily="2" charset="2"/>
              <a:buNone/>
            </a:pPr>
            <a:r>
              <a:rPr lang="en-US" altLang="en-US" sz="1800" dirty="0"/>
              <a:t>	says, everyone is loved by at least one person</a:t>
            </a:r>
          </a:p>
        </p:txBody>
      </p:sp>
      <p:graphicFrame>
        <p:nvGraphicFramePr>
          <p:cNvPr id="300036" name="Object 4">
            <a:extLst>
              <a:ext uri="{FF2B5EF4-FFF2-40B4-BE49-F238E27FC236}">
                <a16:creationId xmlns:a16="http://schemas.microsoft.com/office/drawing/2014/main" id="{72BC52D4-78B7-4A82-88E1-52556A2F06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673552"/>
              </p:ext>
            </p:extLst>
          </p:nvPr>
        </p:nvGraphicFramePr>
        <p:xfrm>
          <a:off x="3297238" y="1527176"/>
          <a:ext cx="28765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8" name="MathType Equation" r:id="rId3" imgW="2501640" imgH="279360" progId="Equation">
                  <p:embed/>
                </p:oleObj>
              </mc:Choice>
              <mc:Fallback>
                <p:oleObj name="MathType Equation" r:id="rId3" imgW="2501640" imgH="279360" progId="Equation">
                  <p:embed/>
                  <p:pic>
                    <p:nvPicPr>
                      <p:cNvPr id="300036" name="Object 4">
                        <a:extLst>
                          <a:ext uri="{FF2B5EF4-FFF2-40B4-BE49-F238E27FC236}">
                            <a16:creationId xmlns:a16="http://schemas.microsoft.com/office/drawing/2014/main" id="{72BC52D4-78B7-4A82-88E1-52556A2F06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1527176"/>
                        <a:ext cx="2876550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7" name="Object 5">
            <a:extLst>
              <a:ext uri="{FF2B5EF4-FFF2-40B4-BE49-F238E27FC236}">
                <a16:creationId xmlns:a16="http://schemas.microsoft.com/office/drawing/2014/main" id="{6150E189-534A-4627-A2EB-429FD5073C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815939"/>
              </p:ext>
            </p:extLst>
          </p:nvPr>
        </p:nvGraphicFramePr>
        <p:xfrm>
          <a:off x="3253581" y="2230438"/>
          <a:ext cx="27590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9" name="MathType Equation" r:id="rId5" imgW="2400120" imgH="279360" progId="Equation">
                  <p:embed/>
                </p:oleObj>
              </mc:Choice>
              <mc:Fallback>
                <p:oleObj name="MathType Equation" r:id="rId5" imgW="2400120" imgH="279360" progId="Equation">
                  <p:embed/>
                  <p:pic>
                    <p:nvPicPr>
                      <p:cNvPr id="300037" name="Object 5">
                        <a:extLst>
                          <a:ext uri="{FF2B5EF4-FFF2-40B4-BE49-F238E27FC236}">
                            <a16:creationId xmlns:a16="http://schemas.microsoft.com/office/drawing/2014/main" id="{6150E189-534A-4627-A2EB-429FD5073C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581" y="2230438"/>
                        <a:ext cx="2759075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8" name="Object 6">
            <a:extLst>
              <a:ext uri="{FF2B5EF4-FFF2-40B4-BE49-F238E27FC236}">
                <a16:creationId xmlns:a16="http://schemas.microsoft.com/office/drawing/2014/main" id="{A4ECCDD3-973A-4D96-BA9B-6C7A6C9D1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50940"/>
              </p:ext>
            </p:extLst>
          </p:nvPr>
        </p:nvGraphicFramePr>
        <p:xfrm>
          <a:off x="3257320" y="3387687"/>
          <a:ext cx="23669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0" name="MathType Equation" r:id="rId7" imgW="2057400" imgH="279360" progId="Equation">
                  <p:embed/>
                </p:oleObj>
              </mc:Choice>
              <mc:Fallback>
                <p:oleObj name="MathType Equation" r:id="rId7" imgW="2057400" imgH="279360" progId="Equation">
                  <p:embed/>
                  <p:pic>
                    <p:nvPicPr>
                      <p:cNvPr id="300038" name="Object 6">
                        <a:extLst>
                          <a:ext uri="{FF2B5EF4-FFF2-40B4-BE49-F238E27FC236}">
                            <a16:creationId xmlns:a16="http://schemas.microsoft.com/office/drawing/2014/main" id="{A4ECCDD3-973A-4D96-BA9B-6C7A6C9D14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320" y="3387687"/>
                        <a:ext cx="2366962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9" name="Object 7">
            <a:extLst>
              <a:ext uri="{FF2B5EF4-FFF2-40B4-BE49-F238E27FC236}">
                <a16:creationId xmlns:a16="http://schemas.microsoft.com/office/drawing/2014/main" id="{CEEBDD25-D2DB-4E8B-B721-A8315F9DD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229941"/>
              </p:ext>
            </p:extLst>
          </p:nvPr>
        </p:nvGraphicFramePr>
        <p:xfrm>
          <a:off x="3198582" y="4083011"/>
          <a:ext cx="24844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1" name="MathType Equation" r:id="rId9" imgW="2158920" imgH="279360" progId="Equation">
                  <p:embed/>
                </p:oleObj>
              </mc:Choice>
              <mc:Fallback>
                <p:oleObj name="MathType Equation" r:id="rId9" imgW="2158920" imgH="279360" progId="Equation">
                  <p:embed/>
                  <p:pic>
                    <p:nvPicPr>
                      <p:cNvPr id="300039" name="Object 7">
                        <a:extLst>
                          <a:ext uri="{FF2B5EF4-FFF2-40B4-BE49-F238E27FC236}">
                            <a16:creationId xmlns:a16="http://schemas.microsoft.com/office/drawing/2014/main" id="{CEEBDD25-D2DB-4E8B-B721-A8315F9DDB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582" y="4083011"/>
                        <a:ext cx="2484438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0" name="Object 8">
            <a:extLst>
              <a:ext uri="{FF2B5EF4-FFF2-40B4-BE49-F238E27FC236}">
                <a16:creationId xmlns:a16="http://schemas.microsoft.com/office/drawing/2014/main" id="{886FD98D-BFB6-4536-8028-F7FE386BB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136882"/>
              </p:ext>
            </p:extLst>
          </p:nvPr>
        </p:nvGraphicFramePr>
        <p:xfrm>
          <a:off x="3311994" y="5227617"/>
          <a:ext cx="17827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2" name="MathType Equation" r:id="rId11" imgW="1549080" imgH="279360" progId="Equation">
                  <p:embed/>
                </p:oleObj>
              </mc:Choice>
              <mc:Fallback>
                <p:oleObj name="MathType Equation" r:id="rId11" imgW="1549080" imgH="279360" progId="Equation">
                  <p:embed/>
                  <p:pic>
                    <p:nvPicPr>
                      <p:cNvPr id="300040" name="Object 8">
                        <a:extLst>
                          <a:ext uri="{FF2B5EF4-FFF2-40B4-BE49-F238E27FC236}">
                            <a16:creationId xmlns:a16="http://schemas.microsoft.com/office/drawing/2014/main" id="{886FD98D-BFB6-4536-8028-F7FE386BB4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994" y="5227617"/>
                        <a:ext cx="1782762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1" name="Object 9">
            <a:extLst>
              <a:ext uri="{FF2B5EF4-FFF2-40B4-BE49-F238E27FC236}">
                <a16:creationId xmlns:a16="http://schemas.microsoft.com/office/drawing/2014/main" id="{F3F6A81B-AD21-48D3-8420-F61714494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4366"/>
              </p:ext>
            </p:extLst>
          </p:nvPr>
        </p:nvGraphicFramePr>
        <p:xfrm>
          <a:off x="3311994" y="5913550"/>
          <a:ext cx="17827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3" name="MathType Equation" r:id="rId13" imgW="1549080" imgH="279360" progId="Equation">
                  <p:embed/>
                </p:oleObj>
              </mc:Choice>
              <mc:Fallback>
                <p:oleObj name="MathType Equation" r:id="rId13" imgW="1549080" imgH="279360" progId="Equation">
                  <p:embed/>
                  <p:pic>
                    <p:nvPicPr>
                      <p:cNvPr id="300041" name="Object 9">
                        <a:extLst>
                          <a:ext uri="{FF2B5EF4-FFF2-40B4-BE49-F238E27FC236}">
                            <a16:creationId xmlns:a16="http://schemas.microsoft.com/office/drawing/2014/main" id="{F3F6A81B-AD21-48D3-8420-F61714494D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994" y="5913550"/>
                        <a:ext cx="1782762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1026">
            <a:extLst>
              <a:ext uri="{FF2B5EF4-FFF2-40B4-BE49-F238E27FC236}">
                <a16:creationId xmlns:a16="http://schemas.microsoft.com/office/drawing/2014/main" id="{1CF8C333-D808-4E1B-B386-C044D56DD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609600"/>
          </a:xfrm>
        </p:spPr>
        <p:txBody>
          <a:bodyPr/>
          <a:lstStyle/>
          <a:p>
            <a:r>
              <a:rPr lang="en-US" altLang="en-US" dirty="0"/>
              <a:t>Transformation to FOPC</a:t>
            </a:r>
          </a:p>
        </p:txBody>
      </p:sp>
      <p:graphicFrame>
        <p:nvGraphicFramePr>
          <p:cNvPr id="299012" name="Object 1028">
            <a:extLst>
              <a:ext uri="{FF2B5EF4-FFF2-40B4-BE49-F238E27FC236}">
                <a16:creationId xmlns:a16="http://schemas.microsoft.com/office/drawing/2014/main" id="{A6D87354-681E-465F-B2D8-186CA9702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90806"/>
              </p:ext>
            </p:extLst>
          </p:nvPr>
        </p:nvGraphicFramePr>
        <p:xfrm>
          <a:off x="2178050" y="1403248"/>
          <a:ext cx="54324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4" name="MathType Equation" r:id="rId3" imgW="4724280" imgH="266400" progId="Equation">
                  <p:embed/>
                </p:oleObj>
              </mc:Choice>
              <mc:Fallback>
                <p:oleObj name="MathType Equation" r:id="rId3" imgW="4724280" imgH="266400" progId="Equation">
                  <p:embed/>
                  <p:pic>
                    <p:nvPicPr>
                      <p:cNvPr id="299012" name="Object 1028">
                        <a:extLst>
                          <a:ext uri="{FF2B5EF4-FFF2-40B4-BE49-F238E27FC236}">
                            <a16:creationId xmlns:a16="http://schemas.microsoft.com/office/drawing/2014/main" id="{A6D87354-681E-465F-B2D8-186CA97022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1403248"/>
                        <a:ext cx="5432425" cy="3032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3" name="Object 1029">
            <a:extLst>
              <a:ext uri="{FF2B5EF4-FFF2-40B4-BE49-F238E27FC236}">
                <a16:creationId xmlns:a16="http://schemas.microsoft.com/office/drawing/2014/main" id="{EE8D0EC1-42DF-4846-87B3-CC8C92F26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617981"/>
              </p:ext>
            </p:extLst>
          </p:nvPr>
        </p:nvGraphicFramePr>
        <p:xfrm>
          <a:off x="4540251" y="1955959"/>
          <a:ext cx="194151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5" name="MathType Equation" r:id="rId5" imgW="1688760" imgH="266400" progId="Equation">
                  <p:embed/>
                </p:oleObj>
              </mc:Choice>
              <mc:Fallback>
                <p:oleObj name="MathType Equation" r:id="rId5" imgW="1688760" imgH="266400" progId="Equation">
                  <p:embed/>
                  <p:pic>
                    <p:nvPicPr>
                      <p:cNvPr id="299013" name="Object 1029">
                        <a:extLst>
                          <a:ext uri="{FF2B5EF4-FFF2-40B4-BE49-F238E27FC236}">
                            <a16:creationId xmlns:a16="http://schemas.microsoft.com/office/drawing/2014/main" id="{EE8D0EC1-42DF-4846-87B3-CC8C92F26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1" y="1955959"/>
                        <a:ext cx="1941512" cy="3032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4" name="Object 1030">
            <a:extLst>
              <a:ext uri="{FF2B5EF4-FFF2-40B4-BE49-F238E27FC236}">
                <a16:creationId xmlns:a16="http://schemas.microsoft.com/office/drawing/2014/main" id="{B76CECA6-B6EB-4E4A-B678-4ADF2E36CA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049890"/>
              </p:ext>
            </p:extLst>
          </p:nvPr>
        </p:nvGraphicFramePr>
        <p:xfrm>
          <a:off x="2224089" y="2861769"/>
          <a:ext cx="657383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6" name="MathType Equation" r:id="rId7" imgW="5715000" imgH="266400" progId="Equation">
                  <p:embed/>
                </p:oleObj>
              </mc:Choice>
              <mc:Fallback>
                <p:oleObj name="MathType Equation" r:id="rId7" imgW="5715000" imgH="266400" progId="Equation">
                  <p:embed/>
                  <p:pic>
                    <p:nvPicPr>
                      <p:cNvPr id="299014" name="Object 1030">
                        <a:extLst>
                          <a:ext uri="{FF2B5EF4-FFF2-40B4-BE49-F238E27FC236}">
                            <a16:creationId xmlns:a16="http://schemas.microsoft.com/office/drawing/2014/main" id="{B76CECA6-B6EB-4E4A-B678-4ADF2E36CA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9" y="2861769"/>
                        <a:ext cx="6573837" cy="3032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5" name="Object 1031">
            <a:extLst>
              <a:ext uri="{FF2B5EF4-FFF2-40B4-BE49-F238E27FC236}">
                <a16:creationId xmlns:a16="http://schemas.microsoft.com/office/drawing/2014/main" id="{2141E864-4256-4AC4-9956-827E3051F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938335"/>
              </p:ext>
            </p:extLst>
          </p:nvPr>
        </p:nvGraphicFramePr>
        <p:xfrm>
          <a:off x="2178050" y="3742920"/>
          <a:ext cx="600233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7" name="MathType Equation" r:id="rId9" imgW="5219640" imgH="266400" progId="Equation">
                  <p:embed/>
                </p:oleObj>
              </mc:Choice>
              <mc:Fallback>
                <p:oleObj name="MathType Equation" r:id="rId9" imgW="5219640" imgH="266400" progId="Equation">
                  <p:embed/>
                  <p:pic>
                    <p:nvPicPr>
                      <p:cNvPr id="299015" name="Object 1031">
                        <a:extLst>
                          <a:ext uri="{FF2B5EF4-FFF2-40B4-BE49-F238E27FC236}">
                            <a16:creationId xmlns:a16="http://schemas.microsoft.com/office/drawing/2014/main" id="{2141E864-4256-4AC4-9956-827E3051FF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3742920"/>
                        <a:ext cx="6002337" cy="3032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6" name="Object 1032">
            <a:extLst>
              <a:ext uri="{FF2B5EF4-FFF2-40B4-BE49-F238E27FC236}">
                <a16:creationId xmlns:a16="http://schemas.microsoft.com/office/drawing/2014/main" id="{9002F15E-A86F-49FF-AF2E-2D7B9DC2B6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76840"/>
              </p:ext>
            </p:extLst>
          </p:nvPr>
        </p:nvGraphicFramePr>
        <p:xfrm>
          <a:off x="2178050" y="4724674"/>
          <a:ext cx="63849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8" name="MathType Equation" r:id="rId11" imgW="5549760" imgH="266400" progId="Equation">
                  <p:embed/>
                </p:oleObj>
              </mc:Choice>
              <mc:Fallback>
                <p:oleObj name="MathType Equation" r:id="rId11" imgW="5549760" imgH="266400" progId="Equation">
                  <p:embed/>
                  <p:pic>
                    <p:nvPicPr>
                      <p:cNvPr id="299016" name="Object 1032">
                        <a:extLst>
                          <a:ext uri="{FF2B5EF4-FFF2-40B4-BE49-F238E27FC236}">
                            <a16:creationId xmlns:a16="http://schemas.microsoft.com/office/drawing/2014/main" id="{9002F15E-A86F-49FF-AF2E-2D7B9DC2B6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4724674"/>
                        <a:ext cx="6384925" cy="3032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7" name="Object 1033">
            <a:extLst>
              <a:ext uri="{FF2B5EF4-FFF2-40B4-BE49-F238E27FC236}">
                <a16:creationId xmlns:a16="http://schemas.microsoft.com/office/drawing/2014/main" id="{150EA844-FF81-4EDD-9F2B-89108FBDA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52517"/>
              </p:ext>
            </p:extLst>
          </p:nvPr>
        </p:nvGraphicFramePr>
        <p:xfrm>
          <a:off x="2178050" y="5747544"/>
          <a:ext cx="486251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9" name="MathType Equation" r:id="rId13" imgW="4228920" imgH="266400" progId="Equation">
                  <p:embed/>
                </p:oleObj>
              </mc:Choice>
              <mc:Fallback>
                <p:oleObj name="MathType Equation" r:id="rId13" imgW="4228920" imgH="266400" progId="Equation">
                  <p:embed/>
                  <p:pic>
                    <p:nvPicPr>
                      <p:cNvPr id="299017" name="Object 1033">
                        <a:extLst>
                          <a:ext uri="{FF2B5EF4-FFF2-40B4-BE49-F238E27FC236}">
                            <a16:creationId xmlns:a16="http://schemas.microsoft.com/office/drawing/2014/main" id="{150EA844-FF81-4EDD-9F2B-89108FBDA0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5747544"/>
                        <a:ext cx="4862512" cy="3032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8" name="Object 1034">
            <a:extLst>
              <a:ext uri="{FF2B5EF4-FFF2-40B4-BE49-F238E27FC236}">
                <a16:creationId xmlns:a16="http://schemas.microsoft.com/office/drawing/2014/main" id="{7E0F0949-3A05-4C4A-B5E1-92EF77B20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6653"/>
              </p:ext>
            </p:extLst>
          </p:nvPr>
        </p:nvGraphicFramePr>
        <p:xfrm>
          <a:off x="2576513" y="6090445"/>
          <a:ext cx="62214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0" name="MathType Equation" r:id="rId15" imgW="5410080" imgH="266400" progId="Equation">
                  <p:embed/>
                </p:oleObj>
              </mc:Choice>
              <mc:Fallback>
                <p:oleObj name="MathType Equation" r:id="rId15" imgW="5410080" imgH="266400" progId="Equation">
                  <p:embed/>
                  <p:pic>
                    <p:nvPicPr>
                      <p:cNvPr id="299018" name="Object 1034">
                        <a:extLst>
                          <a:ext uri="{FF2B5EF4-FFF2-40B4-BE49-F238E27FC236}">
                            <a16:creationId xmlns:a16="http://schemas.microsoft.com/office/drawing/2014/main" id="{7E0F0949-3A05-4C4A-B5E1-92EF77B20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6090445"/>
                        <a:ext cx="6221413" cy="301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9" name="Rectangle 1035">
            <a:extLst>
              <a:ext uri="{FF2B5EF4-FFF2-40B4-BE49-F238E27FC236}">
                <a16:creationId xmlns:a16="http://schemas.microsoft.com/office/drawing/2014/main" id="{2601E51D-1714-4839-9CDA-A89B0F379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958850"/>
            <a:ext cx="5736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C000"/>
                </a:solidFill>
              </a:rPr>
              <a:t>Mary got good grades in courses CS101 and CS102</a:t>
            </a:r>
          </a:p>
        </p:txBody>
      </p:sp>
      <p:sp>
        <p:nvSpPr>
          <p:cNvPr id="299020" name="Rectangle 1036">
            <a:extLst>
              <a:ext uri="{FF2B5EF4-FFF2-40B4-BE49-F238E27FC236}">
                <a16:creationId xmlns:a16="http://schemas.microsoft.com/office/drawing/2014/main" id="{6FDB7C8F-B013-4C53-B91C-3ACE74C45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499" y="1907801"/>
            <a:ext cx="22035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C000"/>
                </a:solidFill>
              </a:rPr>
              <a:t>John passed CS102</a:t>
            </a:r>
          </a:p>
        </p:txBody>
      </p:sp>
      <p:sp>
        <p:nvSpPr>
          <p:cNvPr id="299021" name="Rectangle 1037">
            <a:extLst>
              <a:ext uri="{FF2B5EF4-FFF2-40B4-BE49-F238E27FC236}">
                <a16:creationId xmlns:a16="http://schemas.microsoft.com/office/drawing/2014/main" id="{AEEDA995-3017-473B-9427-4A8EBA00B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419350"/>
            <a:ext cx="63790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C000"/>
                </a:solidFill>
              </a:rPr>
              <a:t>Student who gets good grades in a course passes that course</a:t>
            </a:r>
          </a:p>
        </p:txBody>
      </p:sp>
      <p:sp>
        <p:nvSpPr>
          <p:cNvPr id="299022" name="Rectangle 1038">
            <a:extLst>
              <a:ext uri="{FF2B5EF4-FFF2-40B4-BE49-F238E27FC236}">
                <a16:creationId xmlns:a16="http://schemas.microsoft.com/office/drawing/2014/main" id="{7D139E11-E517-48F0-BD50-4FABDA364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3298540"/>
            <a:ext cx="41033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C000"/>
                </a:solidFill>
              </a:rPr>
              <a:t>Students who pass a course are happy</a:t>
            </a:r>
          </a:p>
        </p:txBody>
      </p:sp>
      <p:sp>
        <p:nvSpPr>
          <p:cNvPr id="299023" name="Rectangle 1039">
            <a:extLst>
              <a:ext uri="{FF2B5EF4-FFF2-40B4-BE49-F238E27FC236}">
                <a16:creationId xmlns:a16="http://schemas.microsoft.com/office/drawing/2014/main" id="{6246E50B-F9C7-46EA-8809-53FB7144D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499" y="4270404"/>
            <a:ext cx="62526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C000"/>
                </a:solidFill>
              </a:rPr>
              <a:t>A student who is not happy hasn’t passed all his/her courses</a:t>
            </a:r>
          </a:p>
        </p:txBody>
      </p:sp>
      <p:sp>
        <p:nvSpPr>
          <p:cNvPr id="299024" name="Rectangle 1040">
            <a:extLst>
              <a:ext uri="{FF2B5EF4-FFF2-40B4-BE49-F238E27FC236}">
                <a16:creationId xmlns:a16="http://schemas.microsoft.com/office/drawing/2014/main" id="{2041D898-2423-4FF8-8DF1-4EFC4246B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499" y="5297021"/>
            <a:ext cx="40799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C000"/>
                </a:solidFill>
              </a:rPr>
              <a:t>Only one student failed all the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9" grpId="0" autoUpdateAnimBg="0"/>
      <p:bldP spid="299020" grpId="0" autoUpdateAnimBg="0"/>
      <p:bldP spid="299021" grpId="0" autoUpdateAnimBg="0"/>
      <p:bldP spid="299022" grpId="0" autoUpdateAnimBg="0"/>
      <p:bldP spid="299023" grpId="0" autoUpdateAnimBg="0"/>
      <p:bldP spid="2990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8382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Logic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59595" y="1066799"/>
            <a:ext cx="9672809" cy="5300949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Logic is a great knowledge representation language for many AI problems</a:t>
            </a:r>
          </a:p>
          <a:p>
            <a:r>
              <a:rPr lang="en-US" altLang="en-US" sz="3200" b="1" dirty="0">
                <a:ea typeface="ＭＳ Ｐゴシック" panose="020B0600070205080204" pitchFamily="34" charset="-128"/>
              </a:rPr>
              <a:t>Propositional logic </a:t>
            </a:r>
            <a:r>
              <a:rPr lang="en-US" altLang="en-US" sz="3200" dirty="0">
                <a:ea typeface="ＭＳ Ｐゴシック" panose="020B0600070205080204" pitchFamily="34" charset="-128"/>
              </a:rPr>
              <a:t>is the simple foundation and fine for some AI problems</a:t>
            </a:r>
          </a:p>
          <a:p>
            <a:r>
              <a:rPr lang="en-US" altLang="en-US" sz="3200" b="1" dirty="0">
                <a:ea typeface="ＭＳ Ｐゴシック" panose="020B0600070205080204" pitchFamily="34" charset="-128"/>
              </a:rPr>
              <a:t>First order Predicate Logic</a:t>
            </a:r>
            <a:r>
              <a:rPr lang="en-US" altLang="en-US" sz="3200" dirty="0">
                <a:ea typeface="ＭＳ Ｐゴシック" panose="020B0600070205080204" pitchFamily="34" charset="-128"/>
              </a:rPr>
              <a:t> is much more expressive as a KR language and more commonly used in AI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There are many variations: horn logic, higher order logic, many-valued logics, probabilistic logics, etc.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The key feature of formal logical languages is that it they allow for logical reasoning through logical inferences</a:t>
            </a:r>
          </a:p>
          <a:p>
            <a:pPr lvl="1"/>
            <a:r>
              <a:rPr lang="en-US" altLang="en-US" sz="3000" dirty="0">
                <a:ea typeface="ＭＳ Ｐゴシック" panose="020B0600070205080204" pitchFamily="34" charset="-128"/>
              </a:rPr>
              <a:t>I.e., we can represent our knowledge about the world using logic</a:t>
            </a:r>
          </a:p>
          <a:p>
            <a:pPr lvl="1"/>
            <a:r>
              <a:rPr lang="en-US" altLang="en-US" sz="3000" dirty="0">
                <a:ea typeface="ＭＳ Ｐゴシック" panose="020B0600070205080204" pitchFamily="34" charset="-128"/>
              </a:rPr>
              <a:t>Then we can make inferences and derive new facts through reasoning</a:t>
            </a:r>
          </a:p>
        </p:txBody>
      </p:sp>
    </p:spTree>
    <p:extLst>
      <p:ext uri="{BB962C8B-B14F-4D97-AF65-F5344CB8AC3E}">
        <p14:creationId xmlns:p14="http://schemas.microsoft.com/office/powerpoint/2010/main" val="17439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353242"/>
          </a:xfrm>
        </p:spPr>
        <p:txBody>
          <a:bodyPr/>
          <a:lstStyle/>
          <a:p>
            <a:r>
              <a:rPr lang="en-US" altLang="en-US" dirty="0"/>
              <a:t>Transformation to FOPC</a:t>
            </a:r>
            <a:br>
              <a:rPr lang="en-US" altLang="en-US" dirty="0"/>
            </a:br>
            <a:r>
              <a:rPr lang="en-US" altLang="en-US" sz="2800" dirty="0"/>
              <a:t>More Examples</a:t>
            </a:r>
            <a:endParaRPr lang="en-US" alt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29442"/>
            <a:ext cx="8229600" cy="515864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Every gardener likes the sun.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</a:t>
            </a:r>
            <a:r>
              <a:rPr lang="en-US" altLang="en-US" sz="2000" dirty="0"/>
              <a:t>x gardener(x)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likes(</a:t>
            </a:r>
            <a:r>
              <a:rPr lang="en-US" altLang="en-US" sz="2000" dirty="0" err="1"/>
              <a:t>x,Sun</a:t>
            </a:r>
            <a:r>
              <a:rPr lang="en-US" altLang="en-US" sz="2000" dirty="0"/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You can fool some of the people all of the time.</a:t>
            </a:r>
            <a:endParaRPr lang="en-US" altLang="en-US" sz="2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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</a:t>
            </a:r>
            <a:r>
              <a:rPr lang="en-US" altLang="en-US" sz="2000" dirty="0"/>
              <a:t>t  person(x)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time(t)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can-fool(</a:t>
            </a:r>
            <a:r>
              <a:rPr lang="en-US" altLang="en-US" sz="2000" dirty="0" err="1"/>
              <a:t>x,t</a:t>
            </a:r>
            <a:r>
              <a:rPr lang="en-US" altLang="en-US" sz="20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You can fool all of the people some of the time.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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</a:t>
            </a:r>
            <a:r>
              <a:rPr lang="en-US" altLang="en-US" sz="2000" dirty="0"/>
              <a:t>t (person(x)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time(t)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can-fool(</a:t>
            </a:r>
            <a:r>
              <a:rPr lang="en-US" altLang="en-US" sz="2000" dirty="0" err="1"/>
              <a:t>x,t</a:t>
            </a:r>
            <a:r>
              <a:rPr lang="en-US" altLang="en-US" sz="2000" dirty="0"/>
              <a:t>))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</a:t>
            </a:r>
            <a:r>
              <a:rPr lang="en-US" altLang="en-US" sz="2000" dirty="0"/>
              <a:t>x (person(x) </a:t>
            </a:r>
            <a:r>
              <a:rPr lang="en-US" altLang="en-US" sz="2000" dirty="0">
                <a:sym typeface="Symbol" panose="05050102010706020507" pitchFamily="18" charset="2"/>
              </a:rPr>
              <a:t> </a:t>
            </a:r>
            <a:r>
              <a:rPr lang="en-US" altLang="en-US" sz="2000" dirty="0"/>
              <a:t>t (time(t)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can-fool(</a:t>
            </a:r>
            <a:r>
              <a:rPr lang="en-US" altLang="en-US" sz="2000" dirty="0" err="1"/>
              <a:t>x,t</a:t>
            </a:r>
            <a:r>
              <a:rPr lang="en-US" altLang="en-US" sz="2000" dirty="0"/>
              <a:t>)))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All purple mushrooms are poisonous</a:t>
            </a:r>
            <a:r>
              <a:rPr lang="en-US" altLang="en-US" sz="2000" dirty="0"/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</a:t>
            </a:r>
            <a:r>
              <a:rPr lang="en-US" altLang="en-US" sz="2000" dirty="0"/>
              <a:t>x (mushroom(x)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purple(x))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poisonous(x)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No purple mushroom is poisonous.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</a:t>
            </a:r>
            <a:r>
              <a:rPr lang="en-US" altLang="en-US" sz="2000" dirty="0"/>
              <a:t>x purple(x)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mushroom(x)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poisonous(x)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</a:t>
            </a:r>
            <a:r>
              <a:rPr lang="en-US" altLang="en-US" sz="2000" dirty="0"/>
              <a:t>x  (mushroom(x)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purple(x))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</a:t>
            </a:r>
            <a:r>
              <a:rPr lang="en-US" altLang="en-US" sz="2000" dirty="0"/>
              <a:t>poisonous(x)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There are exactly two purple mushrooms</a:t>
            </a:r>
            <a:r>
              <a:rPr lang="en-US" altLang="en-US" sz="2000" dirty="0"/>
              <a:t>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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</a:t>
            </a:r>
            <a:r>
              <a:rPr lang="en-US" altLang="en-US" sz="2000" dirty="0"/>
              <a:t>y mushroom(x)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purple(x)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mushroom(y)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purple(y) </a:t>
            </a:r>
            <a:r>
              <a:rPr lang="en-US" altLang="en-US" sz="3600" baseline="-25000" dirty="0"/>
              <a:t>^ </a:t>
            </a:r>
            <a:r>
              <a:rPr lang="en-US" altLang="en-US" sz="2000" dirty="0">
                <a:sym typeface="Symbol" panose="05050102010706020507" pitchFamily="18" charset="2"/>
              </a:rPr>
              <a:t></a:t>
            </a:r>
            <a:r>
              <a:rPr lang="en-US" altLang="en-US" sz="2000" dirty="0"/>
              <a:t>(x=y) </a:t>
            </a:r>
            <a:r>
              <a:rPr lang="en-US" altLang="en-US" sz="2000" dirty="0">
                <a:sym typeface="Symbol" panose="05050102010706020507" pitchFamily="18" charset="2"/>
              </a:rPr>
              <a:t> </a:t>
            </a:r>
            <a:r>
              <a:rPr lang="en-US" altLang="en-US" sz="2000" dirty="0"/>
              <a:t>z (mushroom(z) </a:t>
            </a:r>
            <a:r>
              <a:rPr lang="en-US" altLang="en-US" sz="2000" dirty="0">
                <a:sym typeface="Symbol" panose="05050102010706020507" pitchFamily="18" charset="2"/>
              </a:rPr>
              <a:t></a:t>
            </a:r>
            <a:r>
              <a:rPr lang="en-US" altLang="en-US" sz="2000" dirty="0"/>
              <a:t> purple(z)) 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((x=z) </a:t>
            </a:r>
            <a:r>
              <a:rPr lang="en-US" altLang="en-US" sz="2000" dirty="0">
                <a:sym typeface="Symbol" panose="05050102010706020507" pitchFamily="18" charset="2"/>
              </a:rPr>
              <a:t></a:t>
            </a:r>
            <a:r>
              <a:rPr lang="en-US" altLang="en-US" sz="2000" dirty="0"/>
              <a:t> (y=z)) 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7734300" y="3176208"/>
            <a:ext cx="11178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</a:rPr>
              <a:t>Equivalent</a:t>
            </a:r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 flipH="1" flipV="1">
            <a:off x="6896100" y="3284674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H="1">
            <a:off x="6896100" y="3437074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8175893" y="4861359"/>
            <a:ext cx="11178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</a:rPr>
              <a:t>Equivalent</a:t>
            </a:r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 flipH="1" flipV="1">
            <a:off x="7315200" y="4924432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/>
        </p:nvSpPr>
        <p:spPr bwMode="auto">
          <a:xfrm flipH="1">
            <a:off x="7337693" y="5154491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3" grpId="0" animBg="1"/>
      <p:bldP spid="119814" grpId="0" animBg="1"/>
      <p:bldP spid="119815" grpId="0"/>
      <p:bldP spid="119816" grpId="0" animBg="1"/>
      <p:bldP spid="1198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C82BABC6-6D31-4F41-8FC4-CA65CAC4E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003300"/>
          </a:xfrm>
        </p:spPr>
        <p:txBody>
          <a:bodyPr/>
          <a:lstStyle/>
          <a:p>
            <a:r>
              <a:rPr lang="en-US" altLang="en-US" sz="3200"/>
              <a:t>Example: Axiomatizing the Knights and Knaves Domain</a:t>
            </a:r>
          </a:p>
        </p:txBody>
      </p:sp>
      <p:sp>
        <p:nvSpPr>
          <p:cNvPr id="302097" name="Text Box 17">
            <a:extLst>
              <a:ext uri="{FF2B5EF4-FFF2-40B4-BE49-F238E27FC236}">
                <a16:creationId xmlns:a16="http://schemas.microsoft.com/office/drawing/2014/main" id="{27B2E3B2-FE64-4CD7-9DA6-5D0347735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784" y="5226321"/>
            <a:ext cx="4976715" cy="11541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bg1"/>
                </a:solidFill>
              </a:rPr>
              <a:t>Query: can an inhabitant say “I am a knave”?</a:t>
            </a:r>
          </a:p>
          <a:p>
            <a:endParaRPr lang="en-US" altLang="en-US" sz="2000" dirty="0">
              <a:solidFill>
                <a:schemeClr val="bg1"/>
              </a:solidFill>
            </a:endParaRPr>
          </a:p>
          <a:p>
            <a:endParaRPr lang="en-US" altLang="en-US" sz="2000" dirty="0">
              <a:solidFill>
                <a:schemeClr val="bg1"/>
              </a:solidFill>
            </a:endParaRPr>
          </a:p>
          <a:p>
            <a:endParaRPr lang="en-US" altLang="en-US" sz="900" dirty="0">
              <a:solidFill>
                <a:schemeClr val="bg1"/>
              </a:solidFill>
            </a:endParaRPr>
          </a:p>
        </p:txBody>
      </p:sp>
      <p:grpSp>
        <p:nvGrpSpPr>
          <p:cNvPr id="302101" name="Group 21">
            <a:extLst>
              <a:ext uri="{FF2B5EF4-FFF2-40B4-BE49-F238E27FC236}">
                <a16:creationId xmlns:a16="http://schemas.microsoft.com/office/drawing/2014/main" id="{9434FE92-CE9C-45DF-B1BE-6BD108036545}"/>
              </a:ext>
            </a:extLst>
          </p:cNvPr>
          <p:cNvGrpSpPr>
            <a:grpSpLocks/>
          </p:cNvGrpSpPr>
          <p:nvPr/>
        </p:nvGrpSpPr>
        <p:grpSpPr bwMode="auto">
          <a:xfrm>
            <a:off x="2461296" y="1612900"/>
            <a:ext cx="4543425" cy="3406776"/>
            <a:chOff x="639" y="906"/>
            <a:chExt cx="2862" cy="2146"/>
          </a:xfrm>
        </p:grpSpPr>
        <p:graphicFrame>
          <p:nvGraphicFramePr>
            <p:cNvPr id="302087" name="Object 7">
              <a:extLst>
                <a:ext uri="{FF2B5EF4-FFF2-40B4-BE49-F238E27FC236}">
                  <a16:creationId xmlns:a16="http://schemas.microsoft.com/office/drawing/2014/main" id="{1BB24B25-B2DE-4BF5-90C0-3AC5B183D49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859240"/>
                </p:ext>
              </p:extLst>
            </p:nvPr>
          </p:nvGraphicFramePr>
          <p:xfrm>
            <a:off x="639" y="906"/>
            <a:ext cx="286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94" name="Equation" r:id="rId3" imgW="3949560" imgH="279360" progId="Equation.DSMT4">
                    <p:embed/>
                  </p:oleObj>
                </mc:Choice>
                <mc:Fallback>
                  <p:oleObj name="Equation" r:id="rId3" imgW="3949560" imgH="279360" progId="Equation.DSMT4">
                    <p:embed/>
                    <p:pic>
                      <p:nvPicPr>
                        <p:cNvPr id="302087" name="Object 7">
                          <a:extLst>
                            <a:ext uri="{FF2B5EF4-FFF2-40B4-BE49-F238E27FC236}">
                              <a16:creationId xmlns:a16="http://schemas.microsoft.com/office/drawing/2014/main" id="{1BB24B25-B2DE-4BF5-90C0-3AC5B183D4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" y="906"/>
                          <a:ext cx="2862" cy="20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2090" name="Object 10">
              <a:extLst>
                <a:ext uri="{FF2B5EF4-FFF2-40B4-BE49-F238E27FC236}">
                  <a16:creationId xmlns:a16="http://schemas.microsoft.com/office/drawing/2014/main" id="{EA6CF35D-DE70-4730-B7F4-15F2A7C06D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8565526"/>
                </p:ext>
              </p:extLst>
            </p:nvPr>
          </p:nvGraphicFramePr>
          <p:xfrm>
            <a:off x="639" y="1218"/>
            <a:ext cx="286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95" name="Equation" r:id="rId5" imgW="3949560" imgH="279360" progId="Equation.DSMT4">
                    <p:embed/>
                  </p:oleObj>
                </mc:Choice>
                <mc:Fallback>
                  <p:oleObj name="Equation" r:id="rId5" imgW="3949560" imgH="279360" progId="Equation.DSMT4">
                    <p:embed/>
                    <p:pic>
                      <p:nvPicPr>
                        <p:cNvPr id="302090" name="Object 10">
                          <a:extLst>
                            <a:ext uri="{FF2B5EF4-FFF2-40B4-BE49-F238E27FC236}">
                              <a16:creationId xmlns:a16="http://schemas.microsoft.com/office/drawing/2014/main" id="{EA6CF35D-DE70-4730-B7F4-15F2A7C06D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" y="1218"/>
                          <a:ext cx="2862" cy="20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2091" name="Object 11">
              <a:extLst>
                <a:ext uri="{FF2B5EF4-FFF2-40B4-BE49-F238E27FC236}">
                  <a16:creationId xmlns:a16="http://schemas.microsoft.com/office/drawing/2014/main" id="{5CF97158-CE4A-4559-90E1-202FA1AE72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9430841"/>
                </p:ext>
              </p:extLst>
            </p:nvPr>
          </p:nvGraphicFramePr>
          <p:xfrm>
            <a:off x="639" y="1514"/>
            <a:ext cx="2862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96" name="Equation" r:id="rId7" imgW="3949560" imgH="279360" progId="Equation.DSMT4">
                    <p:embed/>
                  </p:oleObj>
                </mc:Choice>
                <mc:Fallback>
                  <p:oleObj name="Equation" r:id="rId7" imgW="3949560" imgH="279360" progId="Equation.DSMT4">
                    <p:embed/>
                    <p:pic>
                      <p:nvPicPr>
                        <p:cNvPr id="302091" name="Object 11">
                          <a:extLst>
                            <a:ext uri="{FF2B5EF4-FFF2-40B4-BE49-F238E27FC236}">
                              <a16:creationId xmlns:a16="http://schemas.microsoft.com/office/drawing/2014/main" id="{5CF97158-CE4A-4559-90E1-202FA1AE727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" y="1514"/>
                          <a:ext cx="2862" cy="20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2092" name="Object 12">
              <a:extLst>
                <a:ext uri="{FF2B5EF4-FFF2-40B4-BE49-F238E27FC236}">
                  <a16:creationId xmlns:a16="http://schemas.microsoft.com/office/drawing/2014/main" id="{8FEB64D2-1EC2-483E-A9CA-FFBA3AF994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6154400"/>
                </p:ext>
              </p:extLst>
            </p:nvPr>
          </p:nvGraphicFramePr>
          <p:xfrm>
            <a:off x="639" y="1802"/>
            <a:ext cx="2218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97" name="Equation" r:id="rId9" imgW="3060360" imgH="279360" progId="Equation.DSMT4">
                    <p:embed/>
                  </p:oleObj>
                </mc:Choice>
                <mc:Fallback>
                  <p:oleObj name="Equation" r:id="rId9" imgW="3060360" imgH="279360" progId="Equation.DSMT4">
                    <p:embed/>
                    <p:pic>
                      <p:nvPicPr>
                        <p:cNvPr id="302092" name="Object 12">
                          <a:extLst>
                            <a:ext uri="{FF2B5EF4-FFF2-40B4-BE49-F238E27FC236}">
                              <a16:creationId xmlns:a16="http://schemas.microsoft.com/office/drawing/2014/main" id="{8FEB64D2-1EC2-483E-A9CA-FFBA3AF994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" y="1802"/>
                          <a:ext cx="2218" cy="20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2093" name="Object 13">
              <a:extLst>
                <a:ext uri="{FF2B5EF4-FFF2-40B4-BE49-F238E27FC236}">
                  <a16:creationId xmlns:a16="http://schemas.microsoft.com/office/drawing/2014/main" id="{49242C24-B720-4CD1-B26E-4E55D3FFD4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0761796"/>
                </p:ext>
              </p:extLst>
            </p:nvPr>
          </p:nvGraphicFramePr>
          <p:xfrm>
            <a:off x="639" y="2066"/>
            <a:ext cx="2143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98" name="Equation" r:id="rId11" imgW="2958840" imgH="279360" progId="Equation.DSMT4">
                    <p:embed/>
                  </p:oleObj>
                </mc:Choice>
                <mc:Fallback>
                  <p:oleObj name="Equation" r:id="rId11" imgW="2958840" imgH="279360" progId="Equation.DSMT4">
                    <p:embed/>
                    <p:pic>
                      <p:nvPicPr>
                        <p:cNvPr id="302093" name="Object 13">
                          <a:extLst>
                            <a:ext uri="{FF2B5EF4-FFF2-40B4-BE49-F238E27FC236}">
                              <a16:creationId xmlns:a16="http://schemas.microsoft.com/office/drawing/2014/main" id="{49242C24-B720-4CD1-B26E-4E55D3FFD4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" y="2066"/>
                          <a:ext cx="2143" cy="20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2094" name="Object 14">
              <a:extLst>
                <a:ext uri="{FF2B5EF4-FFF2-40B4-BE49-F238E27FC236}">
                  <a16:creationId xmlns:a16="http://schemas.microsoft.com/office/drawing/2014/main" id="{145B9122-3F50-45F3-879A-736DB2F85D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3545415"/>
                </p:ext>
              </p:extLst>
            </p:nvPr>
          </p:nvGraphicFramePr>
          <p:xfrm>
            <a:off x="687" y="2343"/>
            <a:ext cx="94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99" name="Equation" r:id="rId13" imgW="1307880" imgH="266400" progId="Equation.DSMT4">
                    <p:embed/>
                  </p:oleObj>
                </mc:Choice>
                <mc:Fallback>
                  <p:oleObj name="Equation" r:id="rId13" imgW="1307880" imgH="266400" progId="Equation.DSMT4">
                    <p:embed/>
                    <p:pic>
                      <p:nvPicPr>
                        <p:cNvPr id="302094" name="Object 14">
                          <a:extLst>
                            <a:ext uri="{FF2B5EF4-FFF2-40B4-BE49-F238E27FC236}">
                              <a16:creationId xmlns:a16="http://schemas.microsoft.com/office/drawing/2014/main" id="{145B9122-3F50-45F3-879A-736DB2F85D2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" y="2343"/>
                          <a:ext cx="948" cy="19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2095" name="Object 15">
              <a:extLst>
                <a:ext uri="{FF2B5EF4-FFF2-40B4-BE49-F238E27FC236}">
                  <a16:creationId xmlns:a16="http://schemas.microsoft.com/office/drawing/2014/main" id="{595D17F3-AF6D-4241-8804-89EC5412AF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5821727"/>
                </p:ext>
              </p:extLst>
            </p:nvPr>
          </p:nvGraphicFramePr>
          <p:xfrm>
            <a:off x="687" y="2599"/>
            <a:ext cx="94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800" name="Equation" r:id="rId15" imgW="1307880" imgH="266400" progId="Equation.DSMT4">
                    <p:embed/>
                  </p:oleObj>
                </mc:Choice>
                <mc:Fallback>
                  <p:oleObj name="Equation" r:id="rId15" imgW="1307880" imgH="266400" progId="Equation.DSMT4">
                    <p:embed/>
                    <p:pic>
                      <p:nvPicPr>
                        <p:cNvPr id="302095" name="Object 15">
                          <a:extLst>
                            <a:ext uri="{FF2B5EF4-FFF2-40B4-BE49-F238E27FC236}">
                              <a16:creationId xmlns:a16="http://schemas.microsoft.com/office/drawing/2014/main" id="{595D17F3-AF6D-4241-8804-89EC5412AF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" y="2599"/>
                          <a:ext cx="948" cy="192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2096" name="Text Box 16">
              <a:extLst>
                <a:ext uri="{FF2B5EF4-FFF2-40B4-BE49-F238E27FC236}">
                  <a16:creationId xmlns:a16="http://schemas.microsoft.com/office/drawing/2014/main" id="{A68EDE7E-1620-494F-800E-3A1D3BB5A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" y="2684"/>
              <a:ext cx="45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b="1"/>
                <a:t>. . .</a:t>
              </a:r>
            </a:p>
          </p:txBody>
        </p:sp>
      </p:grpSp>
      <p:graphicFrame>
        <p:nvGraphicFramePr>
          <p:cNvPr id="302098" name="Object 18">
            <a:extLst>
              <a:ext uri="{FF2B5EF4-FFF2-40B4-BE49-F238E27FC236}">
                <a16:creationId xmlns:a16="http://schemas.microsoft.com/office/drawing/2014/main" id="{279292F4-BD59-4FC6-A03E-EBDE4F76EB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675867"/>
              </p:ext>
            </p:extLst>
          </p:nvPr>
        </p:nvGraphicFramePr>
        <p:xfrm>
          <a:off x="3289971" y="5803402"/>
          <a:ext cx="41941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01" name="Equation" r:id="rId17" imgW="3644640" imgH="279360" progId="Equation.DSMT4">
                  <p:embed/>
                </p:oleObj>
              </mc:Choice>
              <mc:Fallback>
                <p:oleObj name="Equation" r:id="rId17" imgW="3644640" imgH="279360" progId="Equation.DSMT4">
                  <p:embed/>
                  <p:pic>
                    <p:nvPicPr>
                      <p:cNvPr id="302098" name="Object 18">
                        <a:extLst>
                          <a:ext uri="{FF2B5EF4-FFF2-40B4-BE49-F238E27FC236}">
                            <a16:creationId xmlns:a16="http://schemas.microsoft.com/office/drawing/2014/main" id="{279292F4-BD59-4FC6-A03E-EBDE4F76EB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971" y="5803402"/>
                        <a:ext cx="4194175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A7D10DDE-A250-4ECD-BB25-49366296B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Interpretations &amp; Models in FOPC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1A290224-ABD6-495F-A30D-ACFC472F7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89823"/>
            <a:ext cx="9905999" cy="5051334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Definition: An </a:t>
            </a:r>
            <a:r>
              <a:rPr lang="en-US" altLang="en-US" i="1" dirty="0"/>
              <a:t>interpretation</a:t>
            </a:r>
            <a:r>
              <a:rPr lang="en-US" altLang="en-US" dirty="0"/>
              <a:t> is a mapping which assigns</a:t>
            </a:r>
          </a:p>
          <a:p>
            <a:pPr lvl="1"/>
            <a:r>
              <a:rPr lang="en-US" altLang="en-US" dirty="0"/>
              <a:t>objects in the domain to constants in the language</a:t>
            </a:r>
          </a:p>
          <a:p>
            <a:pPr lvl="1"/>
            <a:r>
              <a:rPr lang="en-US" altLang="en-US" dirty="0"/>
              <a:t>functional relationships in domain to function symbols</a:t>
            </a:r>
          </a:p>
          <a:p>
            <a:pPr lvl="1"/>
            <a:r>
              <a:rPr lang="en-US" altLang="en-US" dirty="0"/>
              <a:t>relations to predicate symbols</a:t>
            </a:r>
          </a:p>
          <a:p>
            <a:pPr lvl="1"/>
            <a:r>
              <a:rPr lang="en-US" altLang="en-US" dirty="0"/>
              <a:t>usual logical relationships to connectives and quantifiers: </a:t>
            </a:r>
            <a:r>
              <a:rPr lang="en-US" altLang="en-US" b="1" dirty="0">
                <a:latin typeface="Symbol" panose="05050102010706020507" pitchFamily="18" charset="2"/>
              </a:rPr>
              <a:t>Ø</a:t>
            </a:r>
            <a:r>
              <a:rPr lang="en-US" altLang="en-US" b="1" dirty="0"/>
              <a:t>, </a:t>
            </a:r>
            <a:r>
              <a:rPr lang="en-US" altLang="en-US" b="1" dirty="0">
                <a:latin typeface="Symbol" panose="05050102010706020507" pitchFamily="18" charset="2"/>
              </a:rPr>
              <a:t>Ù</a:t>
            </a:r>
            <a:r>
              <a:rPr lang="en-US" altLang="en-US" b="1" dirty="0"/>
              <a:t>, </a:t>
            </a:r>
            <a:r>
              <a:rPr lang="en-US" altLang="en-US" b="1" dirty="0">
                <a:latin typeface="Symbol" panose="05050102010706020507" pitchFamily="18" charset="2"/>
              </a:rPr>
              <a:t>Ú</a:t>
            </a:r>
            <a:r>
              <a:rPr lang="en-US" altLang="en-US" b="1" dirty="0"/>
              <a:t>, </a:t>
            </a:r>
            <a:r>
              <a:rPr lang="en-US" altLang="en-US" dirty="0">
                <a:latin typeface="Symbol" panose="05050102010706020507" pitchFamily="18" charset="2"/>
              </a:rPr>
              <a:t>Þ</a:t>
            </a:r>
            <a:r>
              <a:rPr lang="en-US" altLang="en-US" b="1" dirty="0"/>
              <a:t>, </a:t>
            </a:r>
            <a:r>
              <a:rPr lang="en-US" altLang="en-US" dirty="0">
                <a:latin typeface="Symbol" panose="05050102010706020507" pitchFamily="18" charset="2"/>
              </a:rPr>
              <a:t>Û, </a:t>
            </a:r>
            <a:r>
              <a:rPr lang="en-US" altLang="en-US" b="1" dirty="0">
                <a:latin typeface="Symbol" panose="05050102010706020507" pitchFamily="18" charset="2"/>
              </a:rPr>
              <a:t>"</a:t>
            </a:r>
            <a:r>
              <a:rPr lang="en-US" altLang="en-US" dirty="0">
                <a:latin typeface="Symbol" panose="05050102010706020507" pitchFamily="18" charset="2"/>
              </a:rPr>
              <a:t>, $</a:t>
            </a:r>
            <a:endParaRPr lang="en-US" altLang="en-US" dirty="0"/>
          </a:p>
          <a:p>
            <a:endParaRPr lang="en-US" altLang="en-US" sz="800" dirty="0"/>
          </a:p>
          <a:p>
            <a:endParaRPr lang="en-US" altLang="en-US" sz="800" dirty="0"/>
          </a:p>
          <a:p>
            <a:r>
              <a:rPr lang="en-US" altLang="en-US" dirty="0"/>
              <a:t>Definition: Models</a:t>
            </a:r>
          </a:p>
          <a:p>
            <a:pPr lvl="1"/>
            <a:r>
              <a:rPr lang="en-US" altLang="en-US" dirty="0"/>
              <a:t>An interpretation </a:t>
            </a:r>
            <a:r>
              <a:rPr lang="en-US" altLang="en-US" i="1" dirty="0"/>
              <a:t>M</a:t>
            </a:r>
            <a:r>
              <a:rPr lang="en-US" altLang="en-US" dirty="0"/>
              <a:t> is a model for a set of sentences </a:t>
            </a:r>
            <a:r>
              <a:rPr lang="en-US" altLang="en-US" i="1" dirty="0"/>
              <a:t>S</a:t>
            </a:r>
            <a:r>
              <a:rPr lang="en-US" altLang="en-US" dirty="0"/>
              <a:t>, if every sentence in </a:t>
            </a:r>
            <a:r>
              <a:rPr lang="en-US" altLang="en-US" i="1" dirty="0"/>
              <a:t>S</a:t>
            </a:r>
            <a:r>
              <a:rPr lang="en-US" altLang="en-US" dirty="0"/>
              <a:t> is true with respect to </a:t>
            </a:r>
            <a:r>
              <a:rPr lang="en-US" altLang="en-US" i="1" dirty="0"/>
              <a:t>M</a:t>
            </a:r>
            <a:r>
              <a:rPr lang="en-US" altLang="en-US" dirty="0"/>
              <a:t> (if </a:t>
            </a:r>
            <a:r>
              <a:rPr lang="en-US" altLang="en-US" i="1" dirty="0"/>
              <a:t>S</a:t>
            </a:r>
            <a:r>
              <a:rPr lang="en-US" altLang="en-US" dirty="0"/>
              <a:t> is a singleton {</a:t>
            </a:r>
            <a:r>
              <a:rPr lang="en-US" altLang="en-US" i="1" dirty="0"/>
              <a:t>s</a:t>
            </a:r>
            <a:r>
              <a:rPr lang="en-US" altLang="en-US" dirty="0"/>
              <a:t>}, then we say that </a:t>
            </a:r>
            <a:r>
              <a:rPr lang="en-US" altLang="en-US" i="1" dirty="0"/>
              <a:t>M</a:t>
            </a:r>
            <a:r>
              <a:rPr lang="en-US" altLang="en-US" dirty="0"/>
              <a:t> is a model for </a:t>
            </a:r>
            <a:r>
              <a:rPr lang="en-US" altLang="en-US" i="1" dirty="0"/>
              <a:t>s</a:t>
            </a:r>
            <a:r>
              <a:rPr lang="en-US" altLang="en-US" dirty="0"/>
              <a:t>). </a:t>
            </a:r>
          </a:p>
          <a:p>
            <a:pPr lvl="1"/>
            <a:r>
              <a:rPr lang="en-US" altLang="en-US" dirty="0"/>
              <a:t>Notation:        </a:t>
            </a:r>
            <a:r>
              <a:rPr lang="en-US" altLang="en-US" i="1" dirty="0"/>
              <a:t>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If there is a model </a:t>
            </a:r>
            <a:r>
              <a:rPr lang="en-US" altLang="en-US" i="1" dirty="0"/>
              <a:t>M</a:t>
            </a:r>
            <a:r>
              <a:rPr lang="en-US" altLang="en-US" dirty="0"/>
              <a:t> for </a:t>
            </a:r>
            <a:r>
              <a:rPr lang="en-US" altLang="en-US" i="1" dirty="0"/>
              <a:t>S</a:t>
            </a:r>
            <a:r>
              <a:rPr lang="en-US" altLang="en-US" dirty="0"/>
              <a:t>, then </a:t>
            </a:r>
            <a:r>
              <a:rPr lang="en-US" altLang="en-US" i="1" dirty="0"/>
              <a:t>S</a:t>
            </a:r>
            <a:r>
              <a:rPr lang="en-US" altLang="en-US" dirty="0"/>
              <a:t> is </a:t>
            </a:r>
            <a:r>
              <a:rPr lang="en-US" altLang="en-US" i="1" dirty="0"/>
              <a:t>satisfiable</a:t>
            </a:r>
            <a:endParaRPr lang="en-US" altLang="en-US" dirty="0"/>
          </a:p>
          <a:p>
            <a:pPr lvl="1"/>
            <a:r>
              <a:rPr lang="en-US" altLang="en-US" dirty="0"/>
              <a:t>If </a:t>
            </a:r>
            <a:r>
              <a:rPr lang="en-US" altLang="en-US" i="1" dirty="0"/>
              <a:t>S</a:t>
            </a:r>
            <a:r>
              <a:rPr lang="en-US" altLang="en-US" dirty="0"/>
              <a:t> is true in every interpretation </a:t>
            </a:r>
            <a:r>
              <a:rPr lang="en-US" altLang="en-US" i="1" dirty="0"/>
              <a:t>M</a:t>
            </a:r>
            <a:r>
              <a:rPr lang="en-US" altLang="en-US" dirty="0"/>
              <a:t> (every interpretation is a model for </a:t>
            </a:r>
            <a:r>
              <a:rPr lang="en-US" altLang="en-US" i="1" dirty="0"/>
              <a:t>S</a:t>
            </a:r>
            <a:r>
              <a:rPr lang="en-US" altLang="en-US" dirty="0"/>
              <a:t>), then </a:t>
            </a:r>
            <a:r>
              <a:rPr lang="en-US" altLang="en-US" i="1" dirty="0"/>
              <a:t>S</a:t>
            </a:r>
            <a:r>
              <a:rPr lang="en-US" altLang="en-US" dirty="0"/>
              <a:t> is </a:t>
            </a:r>
            <a:r>
              <a:rPr lang="en-US" altLang="en-US" i="1" dirty="0"/>
              <a:t>valid</a:t>
            </a:r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C5C80B-DF30-4F94-B336-C712295E166F}"/>
              </a:ext>
            </a:extLst>
          </p:cNvPr>
          <p:cNvGrpSpPr/>
          <p:nvPr/>
        </p:nvGrpSpPr>
        <p:grpSpPr>
          <a:xfrm>
            <a:off x="3047907" y="5037098"/>
            <a:ext cx="382617" cy="354399"/>
            <a:chOff x="3036890" y="4904894"/>
            <a:chExt cx="382617" cy="354399"/>
          </a:xfrm>
        </p:grpSpPr>
        <p:grpSp>
          <p:nvGrpSpPr>
            <p:cNvPr id="240644" name="Group 4">
              <a:extLst>
                <a:ext uri="{FF2B5EF4-FFF2-40B4-BE49-F238E27FC236}">
                  <a16:creationId xmlns:a16="http://schemas.microsoft.com/office/drawing/2014/main" id="{49ED39BF-7E81-4802-90AD-85820920E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6890" y="4904894"/>
              <a:ext cx="155575" cy="215900"/>
              <a:chOff x="3880" y="3319"/>
              <a:chExt cx="98" cy="136"/>
            </a:xfrm>
          </p:grpSpPr>
          <p:sp>
            <p:nvSpPr>
              <p:cNvPr id="240645" name="Line 5">
                <a:extLst>
                  <a:ext uri="{FF2B5EF4-FFF2-40B4-BE49-F238E27FC236}">
                    <a16:creationId xmlns:a16="http://schemas.microsoft.com/office/drawing/2014/main" id="{D66A9D7C-A5D4-4D01-A1D3-3D194822AB2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3880" y="3319"/>
                <a:ext cx="1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46" name="Line 6">
                <a:extLst>
                  <a:ext uri="{FF2B5EF4-FFF2-40B4-BE49-F238E27FC236}">
                    <a16:creationId xmlns:a16="http://schemas.microsoft.com/office/drawing/2014/main" id="{2865BA8C-A5C6-4B9F-8416-87B5E126B2B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888" y="3374"/>
                <a:ext cx="90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47" name="Line 7">
                <a:extLst>
                  <a:ext uri="{FF2B5EF4-FFF2-40B4-BE49-F238E27FC236}">
                    <a16:creationId xmlns:a16="http://schemas.microsoft.com/office/drawing/2014/main" id="{FB9180D8-6781-4B84-91C0-A65B23E748C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888" y="3402"/>
                <a:ext cx="90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0648" name="Text Box 8">
              <a:extLst>
                <a:ext uri="{FF2B5EF4-FFF2-40B4-BE49-F238E27FC236}">
                  <a16:creationId xmlns:a16="http://schemas.microsoft.com/office/drawing/2014/main" id="{F89E1451-5055-416F-B6BF-374A11F87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027" y="4982294"/>
              <a:ext cx="29848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i="1" dirty="0"/>
                <a:t>M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1026">
            <a:extLst>
              <a:ext uri="{FF2B5EF4-FFF2-40B4-BE49-F238E27FC236}">
                <a16:creationId xmlns:a16="http://schemas.microsoft.com/office/drawing/2014/main" id="{835BB88F-3A18-4020-B5FD-16090EF13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Interpretations &amp; Models in FOPC</a:t>
            </a:r>
          </a:p>
        </p:txBody>
      </p:sp>
      <p:sp>
        <p:nvSpPr>
          <p:cNvPr id="301059" name="Rectangle 1027">
            <a:extLst>
              <a:ext uri="{FF2B5EF4-FFF2-40B4-BE49-F238E27FC236}">
                <a16:creationId xmlns:a16="http://schemas.microsoft.com/office/drawing/2014/main" id="{7D1799D9-D398-4677-9118-BA452A5B0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1411" y="1112704"/>
            <a:ext cx="9905999" cy="553046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1800" dirty="0"/>
              <a:t>Example: </a:t>
            </a:r>
          </a:p>
          <a:p>
            <a:pPr>
              <a:buFont typeface="Marlett" pitchFamily="2" charset="2"/>
              <a:buNone/>
            </a:pPr>
            <a:r>
              <a:rPr lang="en-US" altLang="en-US" sz="1800" dirty="0"/>
              <a:t>		</a:t>
            </a:r>
            <a:r>
              <a:rPr lang="en-US" altLang="en-US" sz="1900" dirty="0"/>
              <a:t>where </a:t>
            </a:r>
            <a:r>
              <a:rPr lang="en-US" altLang="en-US" sz="1900" i="1" dirty="0"/>
              <a:t>N</a:t>
            </a:r>
            <a:r>
              <a:rPr lang="en-US" altLang="en-US" sz="1900" dirty="0"/>
              <a:t>, </a:t>
            </a:r>
            <a:r>
              <a:rPr lang="en-US" altLang="en-US" sz="1900" i="1" dirty="0"/>
              <a:t>L</a:t>
            </a:r>
            <a:r>
              <a:rPr lang="en-US" altLang="en-US" sz="1900" dirty="0"/>
              <a:t> are predicate symbols, and </a:t>
            </a:r>
            <a:r>
              <a:rPr lang="en-US" altLang="en-US" sz="1900" i="1" dirty="0"/>
              <a:t>f</a:t>
            </a:r>
            <a:r>
              <a:rPr lang="en-US" altLang="en-US" sz="1900" dirty="0"/>
              <a:t> a function symbol</a:t>
            </a:r>
          </a:p>
          <a:p>
            <a:pPr>
              <a:buFont typeface="Marlett" pitchFamily="2" charset="2"/>
              <a:buNone/>
            </a:pPr>
            <a:endParaRPr lang="en-US" altLang="en-US" sz="700" dirty="0"/>
          </a:p>
          <a:p>
            <a:pPr lvl="1"/>
            <a:r>
              <a:rPr lang="en-US" altLang="en-US" sz="1900" dirty="0"/>
              <a:t>interpretation 1</a:t>
            </a:r>
          </a:p>
          <a:p>
            <a:pPr lvl="2"/>
            <a:r>
              <a:rPr lang="en-US" altLang="en-US" sz="1900" dirty="0"/>
              <a:t>domain = positive integers</a:t>
            </a:r>
          </a:p>
          <a:p>
            <a:pPr lvl="2"/>
            <a:r>
              <a:rPr lang="en-US" altLang="en-US" sz="1900" i="1" dirty="0"/>
              <a:t>N</a:t>
            </a:r>
            <a:r>
              <a:rPr lang="en-US" altLang="en-US" sz="1900" dirty="0"/>
              <a:t>(</a:t>
            </a:r>
            <a:r>
              <a:rPr lang="en-US" altLang="en-US" sz="1900" i="1" dirty="0"/>
              <a:t>x</a:t>
            </a:r>
            <a:r>
              <a:rPr lang="en-US" altLang="en-US" sz="1900" dirty="0"/>
              <a:t>) = “</a:t>
            </a:r>
            <a:r>
              <a:rPr lang="en-US" altLang="en-US" sz="1900" i="1" dirty="0"/>
              <a:t>x</a:t>
            </a:r>
            <a:r>
              <a:rPr lang="en-US" altLang="en-US" sz="1900" dirty="0"/>
              <a:t> is a natural number”</a:t>
            </a:r>
          </a:p>
          <a:p>
            <a:pPr lvl="2"/>
            <a:r>
              <a:rPr lang="en-US" altLang="en-US" sz="1900" i="1" dirty="0"/>
              <a:t>L</a:t>
            </a:r>
            <a:r>
              <a:rPr lang="en-US" altLang="en-US" sz="1900" dirty="0"/>
              <a:t>(</a:t>
            </a:r>
            <a:r>
              <a:rPr lang="en-US" altLang="en-US" sz="1900" i="1" dirty="0" err="1"/>
              <a:t>x</a:t>
            </a:r>
            <a:r>
              <a:rPr lang="en-US" altLang="en-US" sz="1900" dirty="0" err="1"/>
              <a:t>,</a:t>
            </a:r>
            <a:r>
              <a:rPr lang="en-US" altLang="en-US" sz="1900" i="1" dirty="0" err="1"/>
              <a:t>y</a:t>
            </a:r>
            <a:r>
              <a:rPr lang="en-US" altLang="en-US" sz="1900" dirty="0"/>
              <a:t>) = “</a:t>
            </a:r>
            <a:r>
              <a:rPr lang="en-US" altLang="en-US" sz="1900" i="1" dirty="0"/>
              <a:t>x</a:t>
            </a:r>
            <a:r>
              <a:rPr lang="en-US" altLang="en-US" sz="1900" dirty="0"/>
              <a:t> is less than </a:t>
            </a:r>
            <a:r>
              <a:rPr lang="en-US" altLang="en-US" sz="1900" i="1" dirty="0"/>
              <a:t>y</a:t>
            </a:r>
            <a:r>
              <a:rPr lang="en-US" altLang="en-US" sz="1900" dirty="0"/>
              <a:t>”</a:t>
            </a:r>
          </a:p>
          <a:p>
            <a:pPr lvl="2"/>
            <a:r>
              <a:rPr lang="en-US" altLang="en-US" sz="1900" i="1" dirty="0"/>
              <a:t>f</a:t>
            </a:r>
            <a:r>
              <a:rPr lang="en-US" altLang="en-US" sz="1900" dirty="0"/>
              <a:t>(</a:t>
            </a:r>
            <a:r>
              <a:rPr lang="en-US" altLang="en-US" sz="1900" i="1" dirty="0"/>
              <a:t>x</a:t>
            </a:r>
            <a:r>
              <a:rPr lang="en-US" altLang="en-US" sz="1900" dirty="0"/>
              <a:t>) = “predecessor of </a:t>
            </a:r>
            <a:r>
              <a:rPr lang="en-US" altLang="en-US" sz="1900" i="1" dirty="0"/>
              <a:t>x</a:t>
            </a:r>
            <a:r>
              <a:rPr lang="en-US" altLang="en-US" sz="1900" dirty="0"/>
              <a:t>” (i.e., </a:t>
            </a:r>
            <a:r>
              <a:rPr lang="en-US" altLang="en-US" sz="1900" i="1" dirty="0"/>
              <a:t>x</a:t>
            </a:r>
            <a:r>
              <a:rPr lang="en-US" altLang="en-US" sz="1900" dirty="0"/>
              <a:t>-1)</a:t>
            </a:r>
          </a:p>
          <a:p>
            <a:pPr lvl="2"/>
            <a:r>
              <a:rPr lang="en-US" altLang="en-US" sz="1900" dirty="0"/>
              <a:t>then </a:t>
            </a:r>
            <a:r>
              <a:rPr lang="en-US" altLang="en-US" sz="1900" i="1" dirty="0"/>
              <a:t>s</a:t>
            </a:r>
            <a:r>
              <a:rPr lang="en-US" altLang="en-US" sz="1900" dirty="0"/>
              <a:t> says: “any natural number is a less than its predecessor” (of course this is false, so this interpretation is not a model for </a:t>
            </a:r>
            <a:r>
              <a:rPr lang="en-US" altLang="en-US" sz="1900" i="1" dirty="0"/>
              <a:t>s</a:t>
            </a:r>
            <a:r>
              <a:rPr lang="en-US" altLang="en-US" sz="1900" dirty="0"/>
              <a:t>)</a:t>
            </a:r>
          </a:p>
          <a:p>
            <a:pPr lvl="2"/>
            <a:endParaRPr lang="en-US" altLang="en-US" sz="700" dirty="0"/>
          </a:p>
          <a:p>
            <a:pPr lvl="1"/>
            <a:r>
              <a:rPr lang="en-US" altLang="en-US" sz="1900" dirty="0"/>
              <a:t>interpretation 2</a:t>
            </a:r>
          </a:p>
          <a:p>
            <a:pPr lvl="2"/>
            <a:r>
              <a:rPr lang="en-US" altLang="en-US" sz="1900" dirty="0"/>
              <a:t>domain = all people</a:t>
            </a:r>
          </a:p>
          <a:p>
            <a:pPr lvl="2"/>
            <a:r>
              <a:rPr lang="en-US" altLang="en-US" sz="1900" i="1" dirty="0"/>
              <a:t>N</a:t>
            </a:r>
            <a:r>
              <a:rPr lang="en-US" altLang="en-US" sz="1900" dirty="0"/>
              <a:t>(</a:t>
            </a:r>
            <a:r>
              <a:rPr lang="en-US" altLang="en-US" sz="1900" i="1" dirty="0"/>
              <a:t>x</a:t>
            </a:r>
            <a:r>
              <a:rPr lang="en-US" altLang="en-US" sz="1900" dirty="0"/>
              <a:t>) = “</a:t>
            </a:r>
            <a:r>
              <a:rPr lang="en-US" altLang="en-US" sz="1900" i="1" dirty="0"/>
              <a:t>x</a:t>
            </a:r>
            <a:r>
              <a:rPr lang="en-US" altLang="en-US" sz="1900" dirty="0"/>
              <a:t> is a person”</a:t>
            </a:r>
          </a:p>
          <a:p>
            <a:pPr lvl="2"/>
            <a:r>
              <a:rPr lang="en-US" altLang="en-US" sz="1900" i="1" dirty="0"/>
              <a:t>L</a:t>
            </a:r>
            <a:r>
              <a:rPr lang="en-US" altLang="en-US" sz="1900" dirty="0"/>
              <a:t>(</a:t>
            </a:r>
            <a:r>
              <a:rPr lang="en-US" altLang="en-US" sz="1900" i="1" dirty="0" err="1"/>
              <a:t>x</a:t>
            </a:r>
            <a:r>
              <a:rPr lang="en-US" altLang="en-US" sz="1900" dirty="0" err="1"/>
              <a:t>,</a:t>
            </a:r>
            <a:r>
              <a:rPr lang="en-US" altLang="en-US" sz="1900" i="1" dirty="0" err="1"/>
              <a:t>y</a:t>
            </a:r>
            <a:r>
              <a:rPr lang="en-US" altLang="en-US" sz="1900" dirty="0"/>
              <a:t>) = “</a:t>
            </a:r>
            <a:r>
              <a:rPr lang="en-US" altLang="en-US" sz="1900" i="1" dirty="0"/>
              <a:t>x</a:t>
            </a:r>
            <a:r>
              <a:rPr lang="en-US" altLang="en-US" sz="1900" dirty="0"/>
              <a:t> likes </a:t>
            </a:r>
            <a:r>
              <a:rPr lang="en-US" altLang="en-US" sz="1900" i="1" dirty="0"/>
              <a:t>y</a:t>
            </a:r>
            <a:r>
              <a:rPr lang="en-US" altLang="en-US" sz="1900" dirty="0"/>
              <a:t>”</a:t>
            </a:r>
          </a:p>
          <a:p>
            <a:pPr lvl="2"/>
            <a:r>
              <a:rPr lang="en-US" altLang="en-US" sz="1900" i="1" dirty="0"/>
              <a:t>f</a:t>
            </a:r>
            <a:r>
              <a:rPr lang="en-US" altLang="en-US" sz="1900" dirty="0"/>
              <a:t>(</a:t>
            </a:r>
            <a:r>
              <a:rPr lang="en-US" altLang="en-US" sz="1900" i="1" dirty="0"/>
              <a:t>x</a:t>
            </a:r>
            <a:r>
              <a:rPr lang="en-US" altLang="en-US" sz="1900" dirty="0"/>
              <a:t>) = “mother of </a:t>
            </a:r>
            <a:r>
              <a:rPr lang="en-US" altLang="en-US" sz="1900" i="1" dirty="0"/>
              <a:t>x</a:t>
            </a:r>
            <a:r>
              <a:rPr lang="en-US" altLang="en-US" sz="1900" dirty="0"/>
              <a:t>”</a:t>
            </a:r>
          </a:p>
          <a:p>
            <a:pPr lvl="2"/>
            <a:r>
              <a:rPr lang="en-US" altLang="en-US" sz="1900" dirty="0"/>
              <a:t>then </a:t>
            </a:r>
            <a:r>
              <a:rPr lang="en-US" altLang="en-US" sz="1900" i="1" dirty="0"/>
              <a:t>s</a:t>
            </a:r>
            <a:r>
              <a:rPr lang="en-US" altLang="en-US" sz="1900" dirty="0"/>
              <a:t> says: “everyone likes their mother”</a:t>
            </a:r>
          </a:p>
        </p:txBody>
      </p:sp>
      <p:graphicFrame>
        <p:nvGraphicFramePr>
          <p:cNvPr id="301060" name="Object 1028">
            <a:extLst>
              <a:ext uri="{FF2B5EF4-FFF2-40B4-BE49-F238E27FC236}">
                <a16:creationId xmlns:a16="http://schemas.microsoft.com/office/drawing/2014/main" id="{96FA7CE4-733D-4D7B-A280-EEA58DFCB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021141"/>
              </p:ext>
            </p:extLst>
          </p:nvPr>
        </p:nvGraphicFramePr>
        <p:xfrm>
          <a:off x="2400855" y="1117619"/>
          <a:ext cx="28178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6" name="MathType Equation" r:id="rId3" imgW="2450880" imgH="279360" progId="Equation">
                  <p:embed/>
                </p:oleObj>
              </mc:Choice>
              <mc:Fallback>
                <p:oleObj name="MathType Equation" r:id="rId3" imgW="2450880" imgH="279360" progId="Equation">
                  <p:embed/>
                  <p:pic>
                    <p:nvPicPr>
                      <p:cNvPr id="301060" name="Object 1028">
                        <a:extLst>
                          <a:ext uri="{FF2B5EF4-FFF2-40B4-BE49-F238E27FC236}">
                            <a16:creationId xmlns:a16="http://schemas.microsoft.com/office/drawing/2014/main" id="{96FA7CE4-733D-4D7B-A280-EEA58DFCB2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855" y="1117619"/>
                        <a:ext cx="2817812" cy="320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E1862832-3438-4F03-94C3-6597746C3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54000"/>
            <a:ext cx="8229600" cy="609600"/>
          </a:xfrm>
        </p:spPr>
        <p:txBody>
          <a:bodyPr/>
          <a:lstStyle/>
          <a:p>
            <a:r>
              <a:rPr lang="en-US" altLang="en-US"/>
              <a:t>Semantics of FOPC Operators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3266DD7B-7C59-4176-AE5D-D722FF45D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4646" y="982949"/>
            <a:ext cx="8229600" cy="5715306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Let </a:t>
            </a:r>
            <a:r>
              <a:rPr lang="en-US" altLang="en-US" i="1" dirty="0"/>
              <a:t>F</a:t>
            </a:r>
            <a:r>
              <a:rPr lang="en-US" altLang="en-US" dirty="0"/>
              <a:t> and </a:t>
            </a:r>
            <a:r>
              <a:rPr lang="en-US" altLang="en-US" i="1" dirty="0"/>
              <a:t>G</a:t>
            </a:r>
            <a:r>
              <a:rPr lang="en-US" altLang="en-US" dirty="0"/>
              <a:t> be FOPC Formulas, and </a:t>
            </a:r>
            <a:r>
              <a:rPr lang="en-US" altLang="en-US" i="1" dirty="0"/>
              <a:t>M</a:t>
            </a:r>
            <a:r>
              <a:rPr lang="en-US" altLang="en-US" dirty="0"/>
              <a:t> be any interpretation</a:t>
            </a:r>
            <a:endParaRPr lang="en-US" altLang="en-US" sz="800" dirty="0"/>
          </a:p>
          <a:p>
            <a:pPr lvl="1"/>
            <a:r>
              <a:rPr lang="en-US" altLang="en-US" i="1" dirty="0"/>
              <a:t>F</a:t>
            </a: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Ù</a:t>
            </a:r>
            <a:r>
              <a:rPr lang="en-US" altLang="en-US" dirty="0"/>
              <a:t> </a:t>
            </a:r>
            <a:r>
              <a:rPr lang="en-US" altLang="en-US" i="1" dirty="0"/>
              <a:t>G</a:t>
            </a:r>
            <a:r>
              <a:rPr lang="en-US" altLang="en-US" dirty="0"/>
              <a:t> is true in </a:t>
            </a:r>
            <a:r>
              <a:rPr lang="en-US" altLang="en-US" i="1" dirty="0"/>
              <a:t>M</a:t>
            </a:r>
            <a:r>
              <a:rPr lang="en-US" altLang="en-US" dirty="0"/>
              <a:t>  </a:t>
            </a:r>
            <a:r>
              <a:rPr lang="en-US" altLang="en-US" dirty="0" err="1"/>
              <a:t>iff</a:t>
            </a:r>
            <a:r>
              <a:rPr lang="en-US" altLang="en-US" dirty="0"/>
              <a:t>  both </a:t>
            </a:r>
            <a:r>
              <a:rPr lang="en-US" altLang="en-US" i="1" dirty="0"/>
              <a:t>F</a:t>
            </a:r>
            <a:r>
              <a:rPr lang="en-US" altLang="en-US" dirty="0"/>
              <a:t> and </a:t>
            </a:r>
            <a:r>
              <a:rPr lang="en-US" altLang="en-US" i="1" dirty="0"/>
              <a:t>G</a:t>
            </a:r>
            <a:r>
              <a:rPr lang="en-US" altLang="en-US" dirty="0"/>
              <a:t> are true in </a:t>
            </a:r>
            <a:r>
              <a:rPr lang="en-US" altLang="en-US" i="1" dirty="0"/>
              <a:t>M</a:t>
            </a:r>
          </a:p>
          <a:p>
            <a:pPr lvl="1"/>
            <a:r>
              <a:rPr lang="en-US" altLang="en-US" i="1" dirty="0"/>
              <a:t>F</a:t>
            </a: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Ú</a:t>
            </a:r>
            <a:r>
              <a:rPr lang="en-US" altLang="en-US" dirty="0"/>
              <a:t> </a:t>
            </a:r>
            <a:r>
              <a:rPr lang="en-US" altLang="en-US" i="1" dirty="0"/>
              <a:t>G</a:t>
            </a:r>
            <a:r>
              <a:rPr lang="en-US" altLang="en-US" dirty="0"/>
              <a:t> is true in </a:t>
            </a:r>
            <a:r>
              <a:rPr lang="en-US" altLang="en-US" i="1" dirty="0"/>
              <a:t>M</a:t>
            </a:r>
            <a:r>
              <a:rPr lang="en-US" altLang="en-US" dirty="0"/>
              <a:t>  </a:t>
            </a:r>
            <a:r>
              <a:rPr lang="en-US" altLang="en-US" dirty="0" err="1"/>
              <a:t>iff</a:t>
            </a:r>
            <a:r>
              <a:rPr lang="en-US" altLang="en-US" dirty="0"/>
              <a:t>  at least one of </a:t>
            </a:r>
            <a:r>
              <a:rPr lang="en-US" altLang="en-US" i="1" dirty="0"/>
              <a:t>F</a:t>
            </a:r>
            <a:r>
              <a:rPr lang="en-US" altLang="en-US" dirty="0"/>
              <a:t> or </a:t>
            </a:r>
            <a:r>
              <a:rPr lang="en-US" altLang="en-US" i="1" dirty="0"/>
              <a:t>G</a:t>
            </a:r>
            <a:r>
              <a:rPr lang="en-US" altLang="en-US" dirty="0"/>
              <a:t> is true in </a:t>
            </a:r>
            <a:r>
              <a:rPr lang="en-US" altLang="en-US" i="1" dirty="0"/>
              <a:t>M</a:t>
            </a:r>
          </a:p>
          <a:p>
            <a:pPr lvl="1"/>
            <a:r>
              <a:rPr lang="en-US" altLang="en-US" dirty="0">
                <a:latin typeface="Symbol" panose="05050102010706020507" pitchFamily="18" charset="2"/>
              </a:rPr>
              <a:t>Ø</a:t>
            </a:r>
            <a:r>
              <a:rPr lang="en-US" altLang="en-US" i="1" dirty="0"/>
              <a:t>F</a:t>
            </a:r>
            <a:r>
              <a:rPr lang="en-US" altLang="en-US" dirty="0"/>
              <a:t>  is true in </a:t>
            </a:r>
            <a:r>
              <a:rPr lang="en-US" altLang="en-US" i="1" dirty="0"/>
              <a:t>M</a:t>
            </a:r>
            <a:r>
              <a:rPr lang="en-US" altLang="en-US" dirty="0"/>
              <a:t>  </a:t>
            </a:r>
            <a:r>
              <a:rPr lang="en-US" altLang="en-US" dirty="0" err="1"/>
              <a:t>iff</a:t>
            </a:r>
            <a:r>
              <a:rPr lang="en-US" altLang="en-US" dirty="0"/>
              <a:t>  </a:t>
            </a:r>
            <a:r>
              <a:rPr lang="en-US" altLang="en-US" i="1" dirty="0"/>
              <a:t>F</a:t>
            </a:r>
            <a:r>
              <a:rPr lang="en-US" altLang="en-US" dirty="0"/>
              <a:t> is false in </a:t>
            </a:r>
            <a:r>
              <a:rPr lang="en-US" altLang="en-US" i="1" dirty="0"/>
              <a:t>M</a:t>
            </a:r>
          </a:p>
          <a:p>
            <a:pPr lvl="1"/>
            <a:r>
              <a:rPr lang="en-US" altLang="en-US" i="1" dirty="0"/>
              <a:t>F</a:t>
            </a: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Þ</a:t>
            </a:r>
            <a:r>
              <a:rPr lang="en-US" altLang="en-US" dirty="0"/>
              <a:t> </a:t>
            </a:r>
            <a:r>
              <a:rPr lang="en-US" altLang="en-US" i="1" dirty="0"/>
              <a:t>G</a:t>
            </a:r>
            <a:r>
              <a:rPr lang="en-US" altLang="en-US" dirty="0"/>
              <a:t> is true in </a:t>
            </a:r>
            <a:r>
              <a:rPr lang="en-US" altLang="en-US" i="1" dirty="0"/>
              <a:t>M</a:t>
            </a:r>
            <a:r>
              <a:rPr lang="en-US" altLang="en-US" dirty="0"/>
              <a:t>  </a:t>
            </a:r>
            <a:r>
              <a:rPr lang="en-US" altLang="en-US" dirty="0" err="1"/>
              <a:t>iff</a:t>
            </a:r>
            <a:r>
              <a:rPr lang="en-US" altLang="en-US" dirty="0"/>
              <a:t>  either </a:t>
            </a:r>
            <a:r>
              <a:rPr lang="en-US" altLang="en-US" i="1" dirty="0"/>
              <a:t>F</a:t>
            </a:r>
            <a:r>
              <a:rPr lang="en-US" altLang="en-US" dirty="0"/>
              <a:t> is false in </a:t>
            </a:r>
            <a:r>
              <a:rPr lang="en-US" altLang="en-US" i="1" dirty="0"/>
              <a:t>M</a:t>
            </a:r>
            <a:r>
              <a:rPr lang="en-US" altLang="en-US" dirty="0"/>
              <a:t> or </a:t>
            </a:r>
            <a:r>
              <a:rPr lang="en-US" altLang="en-US" i="1" dirty="0"/>
              <a:t>G</a:t>
            </a:r>
            <a:r>
              <a:rPr lang="en-US" altLang="en-US" dirty="0"/>
              <a:t> is true in </a:t>
            </a:r>
            <a:r>
              <a:rPr lang="en-US" altLang="en-US" i="1" dirty="0"/>
              <a:t>M</a:t>
            </a:r>
          </a:p>
          <a:p>
            <a:pPr lvl="1"/>
            <a:r>
              <a:rPr lang="en-US" altLang="en-US" i="1" dirty="0"/>
              <a:t>F</a:t>
            </a: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Û</a:t>
            </a:r>
            <a:r>
              <a:rPr lang="en-US" altLang="en-US" dirty="0"/>
              <a:t> </a:t>
            </a:r>
            <a:r>
              <a:rPr lang="en-US" altLang="en-US" i="1" dirty="0"/>
              <a:t>G</a:t>
            </a:r>
            <a:r>
              <a:rPr lang="en-US" altLang="en-US" dirty="0"/>
              <a:t> is true in </a:t>
            </a:r>
            <a:r>
              <a:rPr lang="en-US" altLang="en-US" i="1" dirty="0"/>
              <a:t>M</a:t>
            </a:r>
            <a:r>
              <a:rPr lang="en-US" altLang="en-US" dirty="0"/>
              <a:t>  </a:t>
            </a:r>
            <a:r>
              <a:rPr lang="en-US" altLang="en-US" dirty="0" err="1"/>
              <a:t>iff</a:t>
            </a:r>
            <a:r>
              <a:rPr lang="en-US" altLang="en-US" dirty="0"/>
              <a:t>  both </a:t>
            </a:r>
            <a:r>
              <a:rPr lang="en-US" altLang="en-US" i="1" dirty="0"/>
              <a:t>F</a:t>
            </a:r>
            <a:r>
              <a:rPr lang="en-US" altLang="en-US" dirty="0"/>
              <a:t> and </a:t>
            </a:r>
            <a:r>
              <a:rPr lang="en-US" altLang="en-US" i="1" dirty="0"/>
              <a:t>G</a:t>
            </a:r>
            <a:r>
              <a:rPr lang="en-US" altLang="en-US" dirty="0"/>
              <a:t> are true in </a:t>
            </a:r>
            <a:r>
              <a:rPr lang="en-US" altLang="en-US" i="1" dirty="0"/>
              <a:t>M </a:t>
            </a:r>
            <a:r>
              <a:rPr lang="en-US" altLang="en-US" dirty="0"/>
              <a:t>or</a:t>
            </a:r>
            <a:r>
              <a:rPr lang="en-US" altLang="en-US" i="1" dirty="0"/>
              <a:t> </a:t>
            </a:r>
            <a:r>
              <a:rPr lang="en-US" altLang="en-US" dirty="0"/>
              <a:t>both are false in </a:t>
            </a:r>
            <a:r>
              <a:rPr lang="en-US" altLang="en-US" i="1" dirty="0"/>
              <a:t>M</a:t>
            </a:r>
          </a:p>
          <a:p>
            <a:pPr lvl="1"/>
            <a:endParaRPr lang="en-US" altLang="en-US" sz="800" i="1" dirty="0"/>
          </a:p>
          <a:p>
            <a:r>
              <a:rPr lang="en-US" altLang="en-US" dirty="0"/>
              <a:t>So far this is the same as propositional; how about quantifiers:</a:t>
            </a:r>
            <a:endParaRPr lang="en-US" altLang="en-US" sz="800" dirty="0"/>
          </a:p>
          <a:p>
            <a:pPr lvl="1"/>
            <a:r>
              <a:rPr lang="en-US" altLang="en-US" b="1" dirty="0">
                <a:latin typeface="Symbol" panose="05050102010706020507" pitchFamily="18" charset="2"/>
              </a:rPr>
              <a:t>"</a:t>
            </a:r>
            <a:r>
              <a:rPr lang="en-US" altLang="en-US" i="1" dirty="0"/>
              <a:t>x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i="1" dirty="0"/>
              <a:t>F</a:t>
            </a:r>
            <a:r>
              <a:rPr lang="en-US" altLang="en-US" dirty="0"/>
              <a:t>  is true in </a:t>
            </a:r>
            <a:r>
              <a:rPr lang="en-US" altLang="en-US" i="1" dirty="0"/>
              <a:t>M</a:t>
            </a:r>
            <a:r>
              <a:rPr lang="en-US" altLang="en-US" dirty="0"/>
              <a:t>  </a:t>
            </a:r>
            <a:r>
              <a:rPr lang="en-US" altLang="en-US" dirty="0" err="1"/>
              <a:t>iff</a:t>
            </a:r>
            <a:r>
              <a:rPr lang="en-US" altLang="en-US" dirty="0"/>
              <a:t>  for </a:t>
            </a:r>
            <a:r>
              <a:rPr lang="en-US" altLang="en-US" b="1" u="sng" dirty="0"/>
              <a:t>any</a:t>
            </a:r>
            <a:r>
              <a:rPr lang="en-US" altLang="en-US" dirty="0"/>
              <a:t> object </a:t>
            </a:r>
            <a:r>
              <a:rPr lang="en-US" altLang="en-US" i="1" dirty="0"/>
              <a:t>d</a:t>
            </a:r>
            <a:r>
              <a:rPr lang="en-US" altLang="en-US" dirty="0"/>
              <a:t> in the domain, </a:t>
            </a:r>
            <a:r>
              <a:rPr lang="en-US" altLang="en-US" i="1" dirty="0"/>
              <a:t>F</a:t>
            </a:r>
            <a:r>
              <a:rPr lang="en-US" altLang="en-US" dirty="0"/>
              <a:t>[</a:t>
            </a:r>
            <a:r>
              <a:rPr lang="en-US" altLang="en-US" i="1" dirty="0"/>
              <a:t>d</a:t>
            </a:r>
            <a:r>
              <a:rPr lang="en-US" altLang="en-US" dirty="0"/>
              <a:t>] is true in </a:t>
            </a:r>
            <a:r>
              <a:rPr lang="en-US" altLang="en-US" i="1" dirty="0"/>
              <a:t>M</a:t>
            </a:r>
            <a:r>
              <a:rPr lang="en-US" altLang="en-US" dirty="0"/>
              <a:t>, where </a:t>
            </a:r>
            <a:r>
              <a:rPr lang="en-US" altLang="en-US" i="1" dirty="0"/>
              <a:t>F</a:t>
            </a:r>
            <a:r>
              <a:rPr lang="en-US" altLang="en-US" dirty="0"/>
              <a:t>[</a:t>
            </a:r>
            <a:r>
              <a:rPr lang="en-US" altLang="en-US" i="1" dirty="0"/>
              <a:t>d</a:t>
            </a:r>
            <a:r>
              <a:rPr lang="en-US" altLang="en-US" dirty="0"/>
              <a:t>] is the result of replacing every</a:t>
            </a:r>
            <a:r>
              <a:rPr lang="en-US" altLang="en-US" b="1" dirty="0">
                <a:solidFill>
                  <a:srgbClr val="FFC000"/>
                </a:solidFill>
              </a:rPr>
              <a:t> </a:t>
            </a:r>
            <a:r>
              <a:rPr lang="en-US" altLang="en-US" b="1" i="1" dirty="0">
                <a:solidFill>
                  <a:srgbClr val="FFC000"/>
                </a:solidFill>
              </a:rPr>
              <a:t>free</a:t>
            </a:r>
            <a:r>
              <a:rPr lang="en-US" altLang="en-US" b="1" dirty="0">
                <a:solidFill>
                  <a:srgbClr val="FFC000"/>
                </a:solidFill>
              </a:rPr>
              <a:t> </a:t>
            </a:r>
            <a:r>
              <a:rPr lang="en-US" altLang="en-US" dirty="0"/>
              <a:t>occurrence of </a:t>
            </a:r>
            <a:r>
              <a:rPr lang="en-US" altLang="en-US" i="1" dirty="0"/>
              <a:t>x</a:t>
            </a:r>
            <a:r>
              <a:rPr lang="en-US" altLang="en-US" dirty="0"/>
              <a:t> in </a:t>
            </a:r>
            <a:r>
              <a:rPr lang="en-US" altLang="en-US" i="1" dirty="0"/>
              <a:t>F</a:t>
            </a:r>
            <a:r>
              <a:rPr lang="en-US" altLang="en-US" dirty="0"/>
              <a:t> with </a:t>
            </a:r>
            <a:r>
              <a:rPr lang="en-US" altLang="en-US" i="1" dirty="0"/>
              <a:t>d</a:t>
            </a:r>
          </a:p>
          <a:p>
            <a:pPr lvl="1"/>
            <a:endParaRPr lang="en-US" altLang="en-US" sz="600" i="1" dirty="0"/>
          </a:p>
          <a:p>
            <a:pPr lvl="1"/>
            <a:r>
              <a:rPr lang="en-US" altLang="en-US" dirty="0">
                <a:latin typeface="Symbol" panose="05050102010706020507" pitchFamily="18" charset="2"/>
              </a:rPr>
              <a:t>$</a:t>
            </a:r>
            <a:r>
              <a:rPr lang="en-US" altLang="en-US" i="1" dirty="0"/>
              <a:t>x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i="1" dirty="0"/>
              <a:t>F</a:t>
            </a:r>
            <a:r>
              <a:rPr lang="en-US" altLang="en-US" dirty="0"/>
              <a:t>  is true in </a:t>
            </a:r>
            <a:r>
              <a:rPr lang="en-US" altLang="en-US" i="1" dirty="0"/>
              <a:t>M</a:t>
            </a:r>
            <a:r>
              <a:rPr lang="en-US" altLang="en-US" dirty="0"/>
              <a:t>  </a:t>
            </a:r>
            <a:r>
              <a:rPr lang="en-US" altLang="en-US" dirty="0" err="1"/>
              <a:t>iff</a:t>
            </a:r>
            <a:r>
              <a:rPr lang="en-US" altLang="en-US" dirty="0"/>
              <a:t>  for </a:t>
            </a:r>
            <a:r>
              <a:rPr lang="en-US" altLang="en-US" b="1" u="sng" dirty="0"/>
              <a:t>some</a:t>
            </a:r>
            <a:r>
              <a:rPr lang="en-US" altLang="en-US" dirty="0"/>
              <a:t> object </a:t>
            </a:r>
            <a:r>
              <a:rPr lang="en-US" altLang="en-US" i="1" dirty="0"/>
              <a:t>d</a:t>
            </a:r>
            <a:r>
              <a:rPr lang="en-US" altLang="en-US" dirty="0"/>
              <a:t> in the domain, </a:t>
            </a:r>
            <a:r>
              <a:rPr lang="en-US" altLang="en-US" i="1" dirty="0"/>
              <a:t>F</a:t>
            </a:r>
            <a:r>
              <a:rPr lang="en-US" altLang="en-US" dirty="0"/>
              <a:t>[</a:t>
            </a:r>
            <a:r>
              <a:rPr lang="en-US" altLang="en-US" i="1" dirty="0"/>
              <a:t>d</a:t>
            </a:r>
            <a:r>
              <a:rPr lang="en-US" altLang="en-US" dirty="0"/>
              <a:t>] is true in </a:t>
            </a:r>
            <a:r>
              <a:rPr lang="en-US" altLang="en-US" i="1" dirty="0"/>
              <a:t>M</a:t>
            </a:r>
            <a:r>
              <a:rPr lang="en-US" altLang="en-US" dirty="0"/>
              <a:t>, where </a:t>
            </a:r>
            <a:r>
              <a:rPr lang="en-US" altLang="en-US" i="1" dirty="0"/>
              <a:t>F</a:t>
            </a:r>
            <a:r>
              <a:rPr lang="en-US" altLang="en-US" dirty="0"/>
              <a:t>[</a:t>
            </a:r>
            <a:r>
              <a:rPr lang="en-US" altLang="en-US" i="1" dirty="0"/>
              <a:t>d</a:t>
            </a:r>
            <a:r>
              <a:rPr lang="en-US" altLang="en-US" dirty="0"/>
              <a:t>] is the result of replacing every</a:t>
            </a:r>
            <a:r>
              <a:rPr lang="en-US" altLang="en-US" b="1" dirty="0">
                <a:solidFill>
                  <a:srgbClr val="FFC000"/>
                </a:solidFill>
              </a:rPr>
              <a:t> </a:t>
            </a:r>
            <a:r>
              <a:rPr lang="en-US" altLang="en-US" b="1" i="1" dirty="0">
                <a:solidFill>
                  <a:srgbClr val="FFC000"/>
                </a:solidFill>
              </a:rPr>
              <a:t>free</a:t>
            </a:r>
            <a:r>
              <a:rPr lang="en-US" altLang="en-US" b="1" dirty="0">
                <a:solidFill>
                  <a:srgbClr val="FFC000"/>
                </a:solidFill>
              </a:rPr>
              <a:t> </a:t>
            </a:r>
            <a:r>
              <a:rPr lang="en-US" altLang="en-US" dirty="0"/>
              <a:t>occurrence of </a:t>
            </a:r>
            <a:r>
              <a:rPr lang="en-US" altLang="en-US" i="1" dirty="0"/>
              <a:t>x</a:t>
            </a:r>
            <a:r>
              <a:rPr lang="en-US" altLang="en-US" dirty="0"/>
              <a:t> in </a:t>
            </a:r>
            <a:r>
              <a:rPr lang="en-US" altLang="en-US" i="1" dirty="0"/>
              <a:t>F</a:t>
            </a:r>
            <a:r>
              <a:rPr lang="en-US" altLang="en-US" dirty="0"/>
              <a:t> with </a:t>
            </a:r>
            <a:r>
              <a:rPr lang="en-US" altLang="en-US" i="1" dirty="0"/>
              <a:t>d</a:t>
            </a:r>
          </a:p>
          <a:p>
            <a:pPr lvl="1"/>
            <a:endParaRPr lang="en-US" altLang="en-US" sz="600" i="1" dirty="0"/>
          </a:p>
          <a:p>
            <a:pPr lvl="1"/>
            <a:r>
              <a:rPr lang="en-US" altLang="en-US" dirty="0"/>
              <a:t>Example: Again consider </a:t>
            </a:r>
            <a:r>
              <a:rPr lang="en-US" altLang="en-US" i="1" dirty="0"/>
              <a:t>KB</a:t>
            </a:r>
            <a:r>
              <a:rPr lang="en-US" altLang="en-US" dirty="0"/>
              <a:t> = </a:t>
            </a:r>
          </a:p>
          <a:p>
            <a:pPr lvl="1">
              <a:buFont typeface="Marlett" pitchFamily="2" charset="2"/>
              <a:buNone/>
            </a:pPr>
            <a:r>
              <a:rPr lang="en-US" altLang="en-US" dirty="0">
                <a:latin typeface="Symbol" panose="05050102010706020507" pitchFamily="18" charset="2"/>
              </a:rPr>
              <a:t>	$</a:t>
            </a:r>
            <a:r>
              <a:rPr lang="en-US" altLang="en-US" i="1" dirty="0"/>
              <a:t>x</a:t>
            </a:r>
            <a:r>
              <a:rPr lang="en-US" altLang="en-US" dirty="0"/>
              <a:t>(</a:t>
            </a:r>
            <a:r>
              <a:rPr lang="en-US" altLang="en-US" i="1" dirty="0"/>
              <a:t>bird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</a:t>
            </a:r>
            <a:r>
              <a:rPr lang="en-US" altLang="en-US" b="1" dirty="0">
                <a:latin typeface="Symbol" panose="05050102010706020507" pitchFamily="18" charset="2"/>
              </a:rPr>
              <a:t>Ù</a:t>
            </a:r>
            <a:r>
              <a:rPr lang="en-US" altLang="en-US" dirty="0"/>
              <a:t> </a:t>
            </a:r>
            <a:r>
              <a:rPr lang="en-US" altLang="en-US" i="1" dirty="0"/>
              <a:t>flies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)) is entailed by </a:t>
            </a:r>
            <a:r>
              <a:rPr lang="en-US" altLang="en-US" i="1" dirty="0"/>
              <a:t>KB</a:t>
            </a:r>
            <a:r>
              <a:rPr lang="en-US" altLang="en-US" dirty="0"/>
              <a:t>, since </a:t>
            </a:r>
            <a:r>
              <a:rPr lang="en-US" altLang="en-US" i="1" dirty="0"/>
              <a:t>bird</a:t>
            </a:r>
            <a:r>
              <a:rPr lang="en-US" altLang="en-US" dirty="0"/>
              <a:t>(</a:t>
            </a:r>
            <a:r>
              <a:rPr lang="en-US" altLang="en-US" i="1" dirty="0" err="1"/>
              <a:t>tweety</a:t>
            </a:r>
            <a:r>
              <a:rPr lang="en-US" altLang="en-US" dirty="0"/>
              <a:t>) </a:t>
            </a:r>
            <a:r>
              <a:rPr lang="en-US" altLang="en-US" b="1" dirty="0">
                <a:latin typeface="Symbol" panose="05050102010706020507" pitchFamily="18" charset="2"/>
              </a:rPr>
              <a:t>Ù</a:t>
            </a:r>
            <a:r>
              <a:rPr lang="en-US" altLang="en-US" dirty="0"/>
              <a:t> </a:t>
            </a:r>
            <a:r>
              <a:rPr lang="en-US" altLang="en-US" i="1" dirty="0"/>
              <a:t>flies</a:t>
            </a:r>
            <a:r>
              <a:rPr lang="en-US" altLang="en-US" dirty="0"/>
              <a:t>(</a:t>
            </a:r>
            <a:r>
              <a:rPr lang="en-US" altLang="en-US" i="1" dirty="0" err="1"/>
              <a:t>tweety</a:t>
            </a:r>
            <a:r>
              <a:rPr lang="en-US" altLang="en-US" dirty="0"/>
              <a:t>), is true in every model of </a:t>
            </a:r>
            <a:r>
              <a:rPr lang="en-US" altLang="en-US" i="1" dirty="0"/>
              <a:t>KB</a:t>
            </a:r>
            <a:r>
              <a:rPr lang="en-US" altLang="en-US" dirty="0"/>
              <a:t> (taking </a:t>
            </a:r>
            <a:r>
              <a:rPr lang="en-US" altLang="en-US" i="1" dirty="0"/>
              <a:t>d</a:t>
            </a:r>
            <a:r>
              <a:rPr lang="en-US" altLang="en-US" dirty="0"/>
              <a:t> = </a:t>
            </a:r>
            <a:r>
              <a:rPr lang="en-US" altLang="en-US" i="1" dirty="0" err="1"/>
              <a:t>tweety</a:t>
            </a:r>
            <a:r>
              <a:rPr lang="en-US" altLang="en-US" dirty="0"/>
              <a:t>)</a:t>
            </a:r>
          </a:p>
        </p:txBody>
      </p:sp>
      <p:graphicFrame>
        <p:nvGraphicFramePr>
          <p:cNvPr id="243716" name="Object 4">
            <a:extLst>
              <a:ext uri="{FF2B5EF4-FFF2-40B4-BE49-F238E27FC236}">
                <a16:creationId xmlns:a16="http://schemas.microsoft.com/office/drawing/2014/main" id="{4146D5E9-5771-4488-B198-8AFF078FF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833112"/>
              </p:ext>
            </p:extLst>
          </p:nvPr>
        </p:nvGraphicFramePr>
        <p:xfrm>
          <a:off x="5887732" y="5338247"/>
          <a:ext cx="46021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name="Equation" r:id="rId3" imgW="4533840" imgH="279360" progId="Equation.DSMT4">
                  <p:embed/>
                </p:oleObj>
              </mc:Choice>
              <mc:Fallback>
                <p:oleObj name="Equation" r:id="rId3" imgW="4533840" imgH="279360" progId="Equation.DSMT4">
                  <p:embed/>
                  <p:pic>
                    <p:nvPicPr>
                      <p:cNvPr id="243716" name="Object 4">
                        <a:extLst>
                          <a:ext uri="{FF2B5EF4-FFF2-40B4-BE49-F238E27FC236}">
                            <a16:creationId xmlns:a16="http://schemas.microsoft.com/office/drawing/2014/main" id="{4146D5E9-5771-4488-B198-8AFF078FF7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7732" y="5338247"/>
                        <a:ext cx="4602162" cy="282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365A252C-C3C5-427A-8A49-72583F244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66700"/>
            <a:ext cx="8229600" cy="609600"/>
          </a:xfrm>
        </p:spPr>
        <p:txBody>
          <a:bodyPr/>
          <a:lstStyle/>
          <a:p>
            <a:r>
              <a:rPr lang="en-US" altLang="en-US"/>
              <a:t>Proof Theory of FOPC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09867267-24D8-437E-8145-7E771D1E7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66900" y="1016000"/>
            <a:ext cx="8229600" cy="55753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800" dirty="0"/>
              <a:t>The rules of inference for propositional logic still apply in the context of FOPC:</a:t>
            </a:r>
          </a:p>
          <a:p>
            <a:pPr lvl="1"/>
            <a:r>
              <a:rPr lang="en-US" altLang="en-US" sz="2100" dirty="0"/>
              <a:t>And-Introduction (AI)</a:t>
            </a:r>
          </a:p>
          <a:p>
            <a:pPr lvl="1"/>
            <a:r>
              <a:rPr lang="en-US" altLang="en-US" sz="2100" dirty="0"/>
              <a:t>And-Elimination (AE)</a:t>
            </a:r>
          </a:p>
          <a:p>
            <a:pPr lvl="1"/>
            <a:r>
              <a:rPr lang="en-US" altLang="en-US" sz="2100" dirty="0"/>
              <a:t>Or-Introduction (OI)</a:t>
            </a:r>
          </a:p>
          <a:p>
            <a:pPr lvl="1"/>
            <a:r>
              <a:rPr lang="en-US" altLang="en-US" sz="2100" dirty="0"/>
              <a:t>Negation-Elimination(NE)</a:t>
            </a:r>
          </a:p>
          <a:p>
            <a:pPr lvl="1"/>
            <a:r>
              <a:rPr lang="en-US" altLang="en-US" sz="2100" dirty="0"/>
              <a:t>Modes Ponens (MP)</a:t>
            </a:r>
          </a:p>
          <a:p>
            <a:pPr lvl="1"/>
            <a:endParaRPr lang="en-US" altLang="en-US" sz="800" dirty="0"/>
          </a:p>
          <a:p>
            <a:r>
              <a:rPr lang="en-US" altLang="en-US" sz="2500" dirty="0"/>
              <a:t>In addition we have inference rules for quantifiers:</a:t>
            </a:r>
          </a:p>
          <a:p>
            <a:endParaRPr lang="en-US" altLang="en-US" sz="600" dirty="0"/>
          </a:p>
          <a:p>
            <a:pPr lvl="1"/>
            <a:r>
              <a:rPr lang="en-US" altLang="en-US" dirty="0"/>
              <a:t>Universal Instantiation (UI)</a:t>
            </a:r>
          </a:p>
          <a:p>
            <a:pPr lvl="1">
              <a:buFont typeface="Marlett" pitchFamily="2" charset="2"/>
              <a:buNone/>
            </a:pPr>
            <a:r>
              <a:rPr lang="en-US" altLang="en-US" sz="1900" dirty="0"/>
              <a:t>		where, </a:t>
            </a:r>
            <a:r>
              <a:rPr lang="en-US" altLang="en-US" sz="1900" i="1" dirty="0"/>
              <a:t>t</a:t>
            </a:r>
            <a:r>
              <a:rPr lang="en-US" altLang="en-US" sz="1900" dirty="0"/>
              <a:t> is a term replacing free occurrences</a:t>
            </a:r>
          </a:p>
          <a:p>
            <a:pPr lvl="1">
              <a:buFont typeface="Marlett" pitchFamily="2" charset="2"/>
              <a:buNone/>
            </a:pPr>
            <a:r>
              <a:rPr lang="en-US" altLang="en-US" sz="1900" dirty="0"/>
              <a:t>		of </a:t>
            </a:r>
            <a:r>
              <a:rPr lang="en-US" altLang="en-US" sz="1900" i="1" dirty="0"/>
              <a:t>x</a:t>
            </a:r>
            <a:r>
              <a:rPr lang="en-US" altLang="en-US" sz="1900" dirty="0"/>
              <a:t> in </a:t>
            </a:r>
            <a:r>
              <a:rPr lang="en-US" altLang="en-US" sz="1900" i="1" dirty="0"/>
              <a:t>F</a:t>
            </a:r>
            <a:r>
              <a:rPr lang="en-US" altLang="en-US" sz="1900" dirty="0"/>
              <a:t> (</a:t>
            </a:r>
            <a:r>
              <a:rPr lang="en-US" altLang="en-US" sz="1900" i="1" dirty="0"/>
              <a:t>x</a:t>
            </a:r>
            <a:r>
              <a:rPr lang="en-US" altLang="en-US" sz="1900" dirty="0"/>
              <a:t> must not occur in </a:t>
            </a:r>
            <a:r>
              <a:rPr lang="en-US" altLang="en-US" sz="1900" i="1" dirty="0"/>
              <a:t>t</a:t>
            </a:r>
            <a:r>
              <a:rPr lang="en-US" altLang="en-US" sz="1900" dirty="0"/>
              <a:t>)</a:t>
            </a:r>
          </a:p>
          <a:p>
            <a:pPr lvl="1">
              <a:buFont typeface="Marlett" pitchFamily="2" charset="2"/>
              <a:buNone/>
            </a:pPr>
            <a:endParaRPr lang="en-US" altLang="en-US" sz="500" dirty="0"/>
          </a:p>
          <a:p>
            <a:pPr lvl="1"/>
            <a:r>
              <a:rPr lang="en-US" altLang="en-US" dirty="0"/>
              <a:t>Existential Instantiation (EI)</a:t>
            </a:r>
          </a:p>
          <a:p>
            <a:pPr lvl="1">
              <a:buFont typeface="Marlett" pitchFamily="2" charset="2"/>
              <a:buNone/>
            </a:pPr>
            <a:r>
              <a:rPr lang="en-US" altLang="en-US" sz="1900" dirty="0"/>
              <a:t>		where, </a:t>
            </a:r>
            <a:r>
              <a:rPr lang="en-US" altLang="en-US" sz="1900" i="1" dirty="0"/>
              <a:t>f</a:t>
            </a:r>
            <a:r>
              <a:rPr lang="en-US" altLang="en-US" sz="1900" dirty="0"/>
              <a:t> is a new function symbol, and </a:t>
            </a:r>
            <a:r>
              <a:rPr lang="en-US" altLang="en-US" sz="1900" i="1" dirty="0"/>
              <a:t>y</a:t>
            </a:r>
            <a:endParaRPr lang="en-US" altLang="en-US" sz="1900" dirty="0"/>
          </a:p>
          <a:p>
            <a:pPr lvl="1">
              <a:buFont typeface="Marlett" pitchFamily="2" charset="2"/>
              <a:buNone/>
            </a:pPr>
            <a:r>
              <a:rPr lang="en-US" altLang="en-US" sz="1900" dirty="0"/>
              <a:t>		is a free variable (not quantified in </a:t>
            </a:r>
            <a:r>
              <a:rPr lang="en-US" altLang="en-US" sz="1900" i="1" dirty="0"/>
              <a:t>F</a:t>
            </a:r>
            <a:r>
              <a:rPr lang="en-US" altLang="en-US" sz="1900" dirty="0"/>
              <a:t>)</a:t>
            </a:r>
          </a:p>
        </p:txBody>
      </p:sp>
      <p:graphicFrame>
        <p:nvGraphicFramePr>
          <p:cNvPr id="244740" name="Object 4">
            <a:extLst>
              <a:ext uri="{FF2B5EF4-FFF2-40B4-BE49-F238E27FC236}">
                <a16:creationId xmlns:a16="http://schemas.microsoft.com/office/drawing/2014/main" id="{20AE1BF5-D325-4843-B59B-14CD81A36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546975"/>
              </p:ext>
            </p:extLst>
          </p:nvPr>
        </p:nvGraphicFramePr>
        <p:xfrm>
          <a:off x="6626226" y="4490641"/>
          <a:ext cx="77311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0" name="Equation" r:id="rId3" imgW="558720" imgH="596880" progId="Equation.DSMT4">
                  <p:embed/>
                </p:oleObj>
              </mc:Choice>
              <mc:Fallback>
                <p:oleObj name="Equation" r:id="rId3" imgW="558720" imgH="596880" progId="Equation.DSMT4">
                  <p:embed/>
                  <p:pic>
                    <p:nvPicPr>
                      <p:cNvPr id="244740" name="Object 4">
                        <a:extLst>
                          <a:ext uri="{FF2B5EF4-FFF2-40B4-BE49-F238E27FC236}">
                            <a16:creationId xmlns:a16="http://schemas.microsoft.com/office/drawing/2014/main" id="{20AE1BF5-D325-4843-B59B-14CD81A36D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6226" y="4490641"/>
                        <a:ext cx="773112" cy="825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1" name="Object 5">
            <a:extLst>
              <a:ext uri="{FF2B5EF4-FFF2-40B4-BE49-F238E27FC236}">
                <a16:creationId xmlns:a16="http://schemas.microsoft.com/office/drawing/2014/main" id="{8B729C37-3B80-4600-A79A-65162ADC0F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105741"/>
              </p:ext>
            </p:extLst>
          </p:nvPr>
        </p:nvGraphicFramePr>
        <p:xfrm>
          <a:off x="6548312" y="5765800"/>
          <a:ext cx="1158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1" name="Equation" r:id="rId5" imgW="838080" imgH="596880" progId="Equation.DSMT4">
                  <p:embed/>
                </p:oleObj>
              </mc:Choice>
              <mc:Fallback>
                <p:oleObj name="Equation" r:id="rId5" imgW="838080" imgH="596880" progId="Equation.DSMT4">
                  <p:embed/>
                  <p:pic>
                    <p:nvPicPr>
                      <p:cNvPr id="244741" name="Object 5">
                        <a:extLst>
                          <a:ext uri="{FF2B5EF4-FFF2-40B4-BE49-F238E27FC236}">
                            <a16:creationId xmlns:a16="http://schemas.microsoft.com/office/drawing/2014/main" id="{8B729C37-3B80-4600-A79A-65162ADC0F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312" y="5765800"/>
                        <a:ext cx="1158875" cy="825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4" name="Text Box 8">
            <a:extLst>
              <a:ext uri="{FF2B5EF4-FFF2-40B4-BE49-F238E27FC236}">
                <a16:creationId xmlns:a16="http://schemas.microsoft.com/office/drawing/2014/main" id="{874EFF23-23AA-40AA-BACD-5BD5FA6C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226" y="1738154"/>
            <a:ext cx="4605012" cy="147732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The formula </a:t>
            </a:r>
            <a:r>
              <a:rPr lang="en-US" altLang="en-US" i="1" dirty="0">
                <a:solidFill>
                  <a:schemeClr val="bg1"/>
                </a:solidFill>
              </a:rPr>
              <a:t>F</a:t>
            </a:r>
            <a:r>
              <a:rPr lang="en-US" altLang="en-US" dirty="0">
                <a:solidFill>
                  <a:schemeClr val="bg1"/>
                </a:solidFill>
              </a:rPr>
              <a:t> is </a:t>
            </a:r>
            <a:r>
              <a:rPr lang="en-US" altLang="en-US" b="1" i="1" dirty="0">
                <a:solidFill>
                  <a:schemeClr val="bg1"/>
                </a:solidFill>
              </a:rPr>
              <a:t>derivable</a:t>
            </a:r>
            <a:r>
              <a:rPr lang="en-US" altLang="en-US" dirty="0">
                <a:solidFill>
                  <a:schemeClr val="bg1"/>
                </a:solidFill>
              </a:rPr>
              <a:t> (provable) from </a:t>
            </a:r>
            <a:r>
              <a:rPr lang="en-US" altLang="en-US" i="1" dirty="0">
                <a:solidFill>
                  <a:schemeClr val="bg1"/>
                </a:solidFill>
              </a:rPr>
              <a:t>KB</a:t>
            </a:r>
            <a:r>
              <a:rPr lang="en-US" altLang="en-US" dirty="0">
                <a:solidFill>
                  <a:schemeClr val="bg1"/>
                </a:solidFill>
              </a:rPr>
              <a:t>, if: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1. </a:t>
            </a:r>
            <a:r>
              <a:rPr lang="en-US" altLang="en-US" i="1" dirty="0">
                <a:solidFill>
                  <a:schemeClr val="bg1"/>
                </a:solidFill>
              </a:rPr>
              <a:t>F</a:t>
            </a:r>
            <a:r>
              <a:rPr lang="en-US" altLang="en-US" dirty="0">
                <a:solidFill>
                  <a:schemeClr val="bg1"/>
                </a:solidFill>
              </a:rPr>
              <a:t> is already in </a:t>
            </a:r>
            <a:r>
              <a:rPr lang="en-US" altLang="en-US" i="1" dirty="0">
                <a:solidFill>
                  <a:schemeClr val="bg1"/>
                </a:solidFill>
              </a:rPr>
              <a:t>KB</a:t>
            </a:r>
            <a:r>
              <a:rPr lang="en-US" altLang="en-US" dirty="0">
                <a:solidFill>
                  <a:schemeClr val="bg1"/>
                </a:solidFill>
              </a:rPr>
              <a:t> (a fact or axiom)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2. </a:t>
            </a:r>
            <a:r>
              <a:rPr lang="en-US" altLang="en-US" i="1" dirty="0">
                <a:solidFill>
                  <a:schemeClr val="bg1"/>
                </a:solidFill>
              </a:rPr>
              <a:t>F</a:t>
            </a:r>
            <a:r>
              <a:rPr lang="en-US" altLang="en-US" dirty="0">
                <a:solidFill>
                  <a:schemeClr val="bg1"/>
                </a:solidFill>
              </a:rPr>
              <a:t> is the result of applying a rule of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    inference to sentences derivable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   from </a:t>
            </a:r>
            <a:r>
              <a:rPr lang="en-US" altLang="en-US" i="1" dirty="0">
                <a:solidFill>
                  <a:schemeClr val="bg1"/>
                </a:solidFill>
              </a:rPr>
              <a:t>KB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310664C9-1A4C-4073-8A26-D0D37DCF6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65100"/>
            <a:ext cx="8229600" cy="609600"/>
          </a:xfrm>
        </p:spPr>
        <p:txBody>
          <a:bodyPr/>
          <a:lstStyle/>
          <a:p>
            <a:r>
              <a:rPr lang="en-US" altLang="en-US"/>
              <a:t>Universal / Existential Instantiation</a:t>
            </a: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2C65EF98-48E6-4A11-842F-86F2C1243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0329" y="850900"/>
            <a:ext cx="8923662" cy="572617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600" dirty="0"/>
              <a:t>Universal Instantiation (UI)</a:t>
            </a:r>
          </a:p>
          <a:p>
            <a:pPr lvl="1">
              <a:buFont typeface="Marlett" pitchFamily="2" charset="2"/>
              <a:buNone/>
            </a:pPr>
            <a:r>
              <a:rPr lang="en-US" altLang="en-US" sz="2300" dirty="0"/>
              <a:t>	where, </a:t>
            </a:r>
            <a:r>
              <a:rPr lang="en-US" altLang="en-US" sz="2300" i="1" dirty="0"/>
              <a:t>t</a:t>
            </a:r>
            <a:r>
              <a:rPr lang="en-US" altLang="en-US" sz="2300" dirty="0"/>
              <a:t> is a term replacing free occurrences</a:t>
            </a:r>
          </a:p>
          <a:p>
            <a:pPr lvl="1">
              <a:buFont typeface="Marlett" pitchFamily="2" charset="2"/>
              <a:buNone/>
            </a:pPr>
            <a:r>
              <a:rPr lang="en-US" altLang="en-US" sz="2300" dirty="0"/>
              <a:t>	of </a:t>
            </a:r>
            <a:r>
              <a:rPr lang="en-US" altLang="en-US" sz="2300" i="1" dirty="0"/>
              <a:t>x</a:t>
            </a:r>
            <a:r>
              <a:rPr lang="en-US" altLang="en-US" sz="2300" dirty="0"/>
              <a:t> in </a:t>
            </a:r>
            <a:r>
              <a:rPr lang="en-US" altLang="en-US" sz="2300" i="1" dirty="0"/>
              <a:t>F</a:t>
            </a:r>
            <a:r>
              <a:rPr lang="en-US" altLang="en-US" sz="2300" dirty="0"/>
              <a:t> (</a:t>
            </a:r>
            <a:r>
              <a:rPr lang="en-US" altLang="en-US" sz="2300" i="1" dirty="0"/>
              <a:t>x</a:t>
            </a:r>
            <a:r>
              <a:rPr lang="en-US" altLang="en-US" sz="2300" dirty="0"/>
              <a:t> must not occur in </a:t>
            </a:r>
            <a:r>
              <a:rPr lang="en-US" altLang="en-US" sz="2300" i="1" dirty="0"/>
              <a:t>t</a:t>
            </a:r>
            <a:r>
              <a:rPr lang="en-US" altLang="en-US" sz="2300" dirty="0"/>
              <a:t>)</a:t>
            </a:r>
          </a:p>
          <a:p>
            <a:pPr lvl="1">
              <a:buFont typeface="Marlett" pitchFamily="2" charset="2"/>
              <a:buNone/>
            </a:pPr>
            <a:endParaRPr lang="en-US" altLang="en-US" sz="900" dirty="0"/>
          </a:p>
          <a:p>
            <a:pPr lvl="1"/>
            <a:r>
              <a:rPr lang="en-US" altLang="en-US" sz="2300" b="1" dirty="0"/>
              <a:t>Example:</a:t>
            </a:r>
            <a:endParaRPr lang="en-US" altLang="en-US" sz="2300" dirty="0"/>
          </a:p>
          <a:p>
            <a:pPr lvl="1">
              <a:buFont typeface="Marlett" pitchFamily="2" charset="2"/>
              <a:buNone/>
            </a:pPr>
            <a:r>
              <a:rPr lang="en-US" altLang="en-US" sz="1900" dirty="0"/>
              <a:t>	</a:t>
            </a:r>
            <a:r>
              <a:rPr lang="en-US" altLang="en-US" sz="2300" dirty="0"/>
              <a:t>From </a:t>
            </a:r>
            <a:r>
              <a:rPr lang="en-US" altLang="en-US" sz="2600" b="1" dirty="0">
                <a:latin typeface="Symbol" panose="05050102010706020507" pitchFamily="18" charset="2"/>
              </a:rPr>
              <a:t>"</a:t>
            </a:r>
            <a:r>
              <a:rPr lang="en-US" altLang="en-US" sz="2300" i="1" dirty="0"/>
              <a:t>y</a:t>
            </a:r>
            <a:r>
              <a:rPr lang="en-US" altLang="en-US" sz="2300" dirty="0"/>
              <a:t>(</a:t>
            </a:r>
            <a:r>
              <a:rPr lang="en-US" altLang="en-US" sz="2300" i="1" dirty="0"/>
              <a:t>likes</a:t>
            </a:r>
            <a:r>
              <a:rPr lang="en-US" altLang="en-US" sz="2300" dirty="0"/>
              <a:t>(</a:t>
            </a:r>
            <a:r>
              <a:rPr lang="en-US" altLang="en-US" sz="2300" i="1" dirty="0" err="1"/>
              <a:t>jean</a:t>
            </a:r>
            <a:r>
              <a:rPr lang="en-US" altLang="en-US" sz="2300" dirty="0" err="1"/>
              <a:t>,</a:t>
            </a:r>
            <a:r>
              <a:rPr lang="en-US" altLang="en-US" sz="2300" i="1" dirty="0" err="1"/>
              <a:t>y</a:t>
            </a:r>
            <a:r>
              <a:rPr lang="en-US" altLang="en-US" sz="2300" dirty="0"/>
              <a:t>)) we can infer: </a:t>
            </a:r>
            <a:r>
              <a:rPr lang="en-US" altLang="en-US" sz="2300" i="1" dirty="0"/>
              <a:t>likes</a:t>
            </a:r>
            <a:r>
              <a:rPr lang="en-US" altLang="en-US" sz="2300" dirty="0"/>
              <a:t>(</a:t>
            </a:r>
            <a:r>
              <a:rPr lang="en-US" altLang="en-US" sz="2300" i="1" dirty="0" err="1"/>
              <a:t>jean</a:t>
            </a:r>
            <a:r>
              <a:rPr lang="en-US" altLang="en-US" sz="2300" dirty="0" err="1"/>
              <a:t>,</a:t>
            </a:r>
            <a:r>
              <a:rPr lang="en-US" altLang="en-US" sz="2300" i="1" dirty="0" err="1"/>
              <a:t>joe</a:t>
            </a:r>
            <a:r>
              <a:rPr lang="en-US" altLang="en-US" sz="2300" dirty="0"/>
              <a:t>), </a:t>
            </a:r>
            <a:r>
              <a:rPr lang="en-US" altLang="en-US" sz="2300" i="1" dirty="0"/>
              <a:t>likes</a:t>
            </a:r>
            <a:r>
              <a:rPr lang="en-US" altLang="en-US" sz="2300" dirty="0"/>
              <a:t>(</a:t>
            </a:r>
            <a:r>
              <a:rPr lang="en-US" altLang="en-US" sz="2300" i="1" dirty="0"/>
              <a:t>joe</a:t>
            </a:r>
            <a:r>
              <a:rPr lang="en-US" altLang="en-US" sz="2300" dirty="0"/>
              <a:t>, </a:t>
            </a:r>
            <a:r>
              <a:rPr lang="en-US" altLang="en-US" sz="2300" i="1" dirty="0" err="1"/>
              <a:t>mother_of</a:t>
            </a:r>
            <a:r>
              <a:rPr lang="en-US" altLang="en-US" sz="2300" dirty="0"/>
              <a:t>(</a:t>
            </a:r>
            <a:r>
              <a:rPr lang="en-US" altLang="en-US" sz="2300" i="1" dirty="0"/>
              <a:t>joe</a:t>
            </a:r>
            <a:r>
              <a:rPr lang="en-US" altLang="en-US" sz="2300" dirty="0"/>
              <a:t>)), </a:t>
            </a:r>
            <a:r>
              <a:rPr lang="en-US" altLang="en-US" sz="2300" dirty="0" err="1"/>
              <a:t>etc</a:t>
            </a:r>
            <a:endParaRPr lang="en-US" altLang="en-US" sz="2300" dirty="0"/>
          </a:p>
          <a:p>
            <a:endParaRPr lang="en-US" altLang="en-US" sz="600" dirty="0"/>
          </a:p>
          <a:p>
            <a:r>
              <a:rPr lang="en-US" altLang="en-US" sz="2600" dirty="0"/>
              <a:t>Existential Instantiation (EI)</a:t>
            </a:r>
          </a:p>
          <a:p>
            <a:pPr lvl="1">
              <a:buFont typeface="Marlett" pitchFamily="2" charset="2"/>
              <a:buNone/>
            </a:pPr>
            <a:r>
              <a:rPr lang="en-US" altLang="en-US" sz="2300" dirty="0"/>
              <a:t>where, </a:t>
            </a:r>
            <a:r>
              <a:rPr lang="en-US" altLang="en-US" sz="2300" i="1" dirty="0"/>
              <a:t>f</a:t>
            </a:r>
            <a:r>
              <a:rPr lang="en-US" altLang="en-US" sz="2300" dirty="0"/>
              <a:t> is a new function symbol, and </a:t>
            </a:r>
            <a:r>
              <a:rPr lang="en-US" altLang="en-US" sz="2300" i="1" dirty="0"/>
              <a:t>y</a:t>
            </a:r>
            <a:endParaRPr lang="en-US" altLang="en-US" sz="2300" dirty="0"/>
          </a:p>
          <a:p>
            <a:pPr lvl="1">
              <a:buFont typeface="Marlett" pitchFamily="2" charset="2"/>
              <a:buNone/>
            </a:pPr>
            <a:r>
              <a:rPr lang="en-US" altLang="en-US" sz="2300" dirty="0"/>
              <a:t>is a free variable (not quantified in </a:t>
            </a:r>
            <a:r>
              <a:rPr lang="en-US" altLang="en-US" sz="2300" i="1" dirty="0"/>
              <a:t>F</a:t>
            </a:r>
            <a:r>
              <a:rPr lang="en-US" altLang="en-US" sz="2300" dirty="0"/>
              <a:t>)</a:t>
            </a:r>
          </a:p>
          <a:p>
            <a:pPr lvl="1">
              <a:buFont typeface="Marlett" pitchFamily="2" charset="2"/>
              <a:buNone/>
            </a:pPr>
            <a:endParaRPr lang="en-US" altLang="en-US" sz="600" dirty="0"/>
          </a:p>
          <a:p>
            <a:pPr lvl="1"/>
            <a:r>
              <a:rPr lang="en-US" altLang="en-US" sz="1900" b="1" dirty="0"/>
              <a:t>Example:</a:t>
            </a:r>
            <a:endParaRPr lang="en-US" altLang="en-US" sz="1900" dirty="0"/>
          </a:p>
          <a:p>
            <a:pPr lvl="1">
              <a:buFont typeface="Marlett" pitchFamily="2" charset="2"/>
              <a:buNone/>
            </a:pPr>
            <a:r>
              <a:rPr lang="en-US" altLang="en-US" sz="1900" dirty="0"/>
              <a:t>	</a:t>
            </a:r>
            <a:r>
              <a:rPr lang="en-US" altLang="en-US" sz="2300" dirty="0"/>
              <a:t>Consider </a:t>
            </a:r>
            <a:r>
              <a:rPr lang="en-US" altLang="en-US" sz="2600" dirty="0">
                <a:latin typeface="Symbol" panose="05050102010706020507" pitchFamily="18" charset="2"/>
              </a:rPr>
              <a:t>$</a:t>
            </a:r>
            <a:r>
              <a:rPr lang="en-US" altLang="en-US" sz="2300" i="1" dirty="0"/>
              <a:t>y</a:t>
            </a:r>
            <a:r>
              <a:rPr lang="en-US" altLang="en-US" sz="2300" dirty="0"/>
              <a:t>(</a:t>
            </a:r>
            <a:r>
              <a:rPr lang="en-US" altLang="en-US" sz="2300" i="1" dirty="0"/>
              <a:t>likes</a:t>
            </a:r>
            <a:r>
              <a:rPr lang="en-US" altLang="en-US" sz="2300" dirty="0"/>
              <a:t>(</a:t>
            </a:r>
            <a:r>
              <a:rPr lang="en-US" altLang="en-US" sz="2300" i="1" dirty="0" err="1"/>
              <a:t>x</a:t>
            </a:r>
            <a:r>
              <a:rPr lang="en-US" altLang="en-US" sz="2300" dirty="0" err="1"/>
              <a:t>,</a:t>
            </a:r>
            <a:r>
              <a:rPr lang="en-US" altLang="en-US" sz="2300" i="1" dirty="0" err="1"/>
              <a:t>y</a:t>
            </a:r>
            <a:r>
              <a:rPr lang="en-US" altLang="en-US" sz="2300" dirty="0"/>
              <a:t>)); we can infer: </a:t>
            </a:r>
            <a:r>
              <a:rPr lang="en-US" altLang="en-US" sz="2300" i="1" dirty="0"/>
              <a:t>likes</a:t>
            </a:r>
            <a:r>
              <a:rPr lang="en-US" altLang="en-US" sz="2300" dirty="0"/>
              <a:t>(</a:t>
            </a:r>
            <a:r>
              <a:rPr lang="en-US" altLang="en-US" sz="2300" i="1" dirty="0" err="1"/>
              <a:t>x</a:t>
            </a:r>
            <a:r>
              <a:rPr lang="en-US" altLang="en-US" sz="2300" dirty="0" err="1"/>
              <a:t>,</a:t>
            </a:r>
            <a:r>
              <a:rPr lang="en-US" altLang="en-US" sz="2300" i="1" dirty="0" err="1"/>
              <a:t>f</a:t>
            </a:r>
            <a:r>
              <a:rPr lang="en-US" altLang="en-US" sz="2300" i="1" dirty="0"/>
              <a:t>(x)</a:t>
            </a:r>
            <a:r>
              <a:rPr lang="en-US" altLang="en-US" sz="2300" dirty="0"/>
              <a:t>), where </a:t>
            </a:r>
            <a:r>
              <a:rPr lang="en-US" altLang="en-US" sz="2300" i="1" dirty="0"/>
              <a:t>f</a:t>
            </a:r>
            <a:r>
              <a:rPr lang="en-US" altLang="en-US" sz="2300" dirty="0"/>
              <a:t> is a new function symbol representing an object that satisfies </a:t>
            </a:r>
            <a:r>
              <a:rPr lang="en-US" altLang="en-US" sz="2600" dirty="0">
                <a:latin typeface="Symbol" panose="05050102010706020507" pitchFamily="18" charset="2"/>
              </a:rPr>
              <a:t>$</a:t>
            </a:r>
            <a:r>
              <a:rPr lang="en-US" altLang="en-US" sz="2300" i="1" dirty="0"/>
              <a:t>y</a:t>
            </a:r>
            <a:r>
              <a:rPr lang="en-US" altLang="en-US" sz="2300" dirty="0"/>
              <a:t>(</a:t>
            </a:r>
            <a:r>
              <a:rPr lang="en-US" altLang="en-US" sz="2300" i="1" dirty="0"/>
              <a:t>likes</a:t>
            </a:r>
            <a:r>
              <a:rPr lang="en-US" altLang="en-US" sz="2300" dirty="0"/>
              <a:t>(</a:t>
            </a:r>
            <a:r>
              <a:rPr lang="en-US" altLang="en-US" sz="2300" i="1" dirty="0" err="1"/>
              <a:t>x</a:t>
            </a:r>
            <a:r>
              <a:rPr lang="en-US" altLang="en-US" sz="2300" dirty="0" err="1"/>
              <a:t>,</a:t>
            </a:r>
            <a:r>
              <a:rPr lang="en-US" altLang="en-US" sz="2300" i="1" dirty="0" err="1"/>
              <a:t>y</a:t>
            </a:r>
            <a:r>
              <a:rPr lang="en-US" altLang="en-US" sz="2300" dirty="0"/>
              <a:t>)) (</a:t>
            </a:r>
            <a:r>
              <a:rPr lang="en-US" altLang="en-US" sz="2300" i="1" dirty="0"/>
              <a:t>f</a:t>
            </a:r>
            <a:r>
              <a:rPr lang="en-US" altLang="en-US" sz="2300" dirty="0"/>
              <a:t> is called a </a:t>
            </a:r>
            <a:r>
              <a:rPr lang="en-US" altLang="en-US" sz="2300" b="1" i="1" dirty="0" err="1">
                <a:solidFill>
                  <a:srgbClr val="FFC000"/>
                </a:solidFill>
              </a:rPr>
              <a:t>Skolem</a:t>
            </a:r>
            <a:r>
              <a:rPr lang="en-US" altLang="en-US" sz="2300" dirty="0"/>
              <a:t> function)</a:t>
            </a:r>
            <a:endParaRPr lang="en-US" altLang="en-US" sz="900" dirty="0"/>
          </a:p>
          <a:p>
            <a:pPr lvl="1"/>
            <a:r>
              <a:rPr lang="en-US" altLang="en-US" sz="2300" dirty="0"/>
              <a:t>If there are no free variables in </a:t>
            </a:r>
            <a:r>
              <a:rPr lang="en-US" altLang="en-US" sz="2300" i="1" dirty="0"/>
              <a:t>F</a:t>
            </a:r>
            <a:r>
              <a:rPr lang="en-US" altLang="en-US" sz="2300" dirty="0"/>
              <a:t>, then we can use a new constant symbol (a function with no arguments):</a:t>
            </a:r>
          </a:p>
          <a:p>
            <a:pPr lvl="1">
              <a:buFont typeface="Marlett" pitchFamily="2" charset="2"/>
              <a:buNone/>
            </a:pPr>
            <a:r>
              <a:rPr lang="en-US" altLang="en-US" sz="2100" dirty="0"/>
              <a:t>	</a:t>
            </a:r>
            <a:r>
              <a:rPr lang="en-US" altLang="en-US" sz="2300" dirty="0"/>
              <a:t>Consider </a:t>
            </a:r>
            <a:r>
              <a:rPr lang="en-US" altLang="en-US" sz="2600" dirty="0">
                <a:latin typeface="Symbol" panose="05050102010706020507" pitchFamily="18" charset="2"/>
              </a:rPr>
              <a:t>$</a:t>
            </a:r>
            <a:r>
              <a:rPr lang="en-US" altLang="en-US" sz="2300" i="1" dirty="0" err="1"/>
              <a:t>y</a:t>
            </a:r>
            <a:r>
              <a:rPr lang="en-US" altLang="en-US" sz="2600" b="1" dirty="0" err="1">
                <a:latin typeface="Symbol" panose="05050102010706020507" pitchFamily="18" charset="2"/>
              </a:rPr>
              <a:t>"</a:t>
            </a:r>
            <a:r>
              <a:rPr lang="en-US" altLang="en-US" sz="2300" i="1" dirty="0" err="1"/>
              <a:t>x</a:t>
            </a:r>
            <a:r>
              <a:rPr lang="en-US" altLang="en-US" sz="2300" dirty="0"/>
              <a:t>(</a:t>
            </a:r>
            <a:r>
              <a:rPr lang="en-US" altLang="en-US" sz="2300" i="1" dirty="0"/>
              <a:t>likes</a:t>
            </a:r>
            <a:r>
              <a:rPr lang="en-US" altLang="en-US" sz="2300" dirty="0"/>
              <a:t>(</a:t>
            </a:r>
            <a:r>
              <a:rPr lang="en-US" altLang="en-US" sz="2300" i="1" dirty="0" err="1"/>
              <a:t>x</a:t>
            </a:r>
            <a:r>
              <a:rPr lang="en-US" altLang="en-US" sz="2300" dirty="0" err="1"/>
              <a:t>,</a:t>
            </a:r>
            <a:r>
              <a:rPr lang="en-US" altLang="en-US" sz="2300" i="1" dirty="0" err="1"/>
              <a:t>y</a:t>
            </a:r>
            <a:r>
              <a:rPr lang="en-US" altLang="en-US" sz="2300" dirty="0"/>
              <a:t>)); we can infer: </a:t>
            </a:r>
            <a:r>
              <a:rPr lang="en-US" altLang="en-US" sz="2600" b="1" dirty="0">
                <a:latin typeface="Symbol" panose="05050102010706020507" pitchFamily="18" charset="2"/>
              </a:rPr>
              <a:t>"</a:t>
            </a:r>
            <a:r>
              <a:rPr lang="en-US" altLang="en-US" sz="2300" i="1" dirty="0"/>
              <a:t>x</a:t>
            </a:r>
            <a:r>
              <a:rPr lang="en-US" altLang="en-US" sz="2300" dirty="0"/>
              <a:t>(</a:t>
            </a:r>
            <a:r>
              <a:rPr lang="en-US" altLang="en-US" sz="2300" i="1" dirty="0"/>
              <a:t>likes</a:t>
            </a:r>
            <a:r>
              <a:rPr lang="en-US" altLang="en-US" sz="2300" dirty="0"/>
              <a:t>(</a:t>
            </a:r>
            <a:r>
              <a:rPr lang="en-US" altLang="en-US" sz="2300" i="1" dirty="0" err="1"/>
              <a:t>x</a:t>
            </a:r>
            <a:r>
              <a:rPr lang="en-US" altLang="en-US" sz="2300" dirty="0" err="1"/>
              <a:t>,</a:t>
            </a:r>
            <a:r>
              <a:rPr lang="en-US" altLang="en-US" sz="2300" i="1" dirty="0" err="1"/>
              <a:t>a</a:t>
            </a:r>
            <a:r>
              <a:rPr lang="en-US" altLang="en-US" sz="2300" dirty="0"/>
              <a:t>), where </a:t>
            </a:r>
            <a:r>
              <a:rPr lang="en-US" altLang="en-US" sz="2300" i="1" dirty="0"/>
              <a:t>a</a:t>
            </a:r>
            <a:r>
              <a:rPr lang="en-US" altLang="en-US" sz="2300" dirty="0"/>
              <a:t> is a new constant symbol (</a:t>
            </a:r>
            <a:r>
              <a:rPr lang="en-US" altLang="en-US" sz="2300" i="1" dirty="0"/>
              <a:t>a</a:t>
            </a:r>
            <a:r>
              <a:rPr lang="en-US" altLang="en-US" sz="2300" dirty="0"/>
              <a:t> is called a </a:t>
            </a:r>
            <a:r>
              <a:rPr lang="en-US" altLang="en-US" sz="2300" b="1" i="1" dirty="0" err="1">
                <a:solidFill>
                  <a:srgbClr val="FFC000"/>
                </a:solidFill>
              </a:rPr>
              <a:t>Skolem</a:t>
            </a:r>
            <a:r>
              <a:rPr lang="en-US" altLang="en-US" sz="2300" dirty="0"/>
              <a:t> constant)</a:t>
            </a:r>
            <a:endParaRPr lang="en-US" altLang="en-US" sz="2100" dirty="0"/>
          </a:p>
        </p:txBody>
      </p:sp>
      <p:graphicFrame>
        <p:nvGraphicFramePr>
          <p:cNvPr id="245764" name="Object 4">
            <a:extLst>
              <a:ext uri="{FF2B5EF4-FFF2-40B4-BE49-F238E27FC236}">
                <a16:creationId xmlns:a16="http://schemas.microsoft.com/office/drawing/2014/main" id="{187FB03B-51FC-43D0-B0B6-565002801D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304867"/>
              </p:ext>
            </p:extLst>
          </p:nvPr>
        </p:nvGraphicFramePr>
        <p:xfrm>
          <a:off x="6369051" y="1031082"/>
          <a:ext cx="77311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2" name="Equation" r:id="rId4" imgW="558720" imgH="596880" progId="Equation.DSMT4">
                  <p:embed/>
                </p:oleObj>
              </mc:Choice>
              <mc:Fallback>
                <p:oleObj name="Equation" r:id="rId4" imgW="558720" imgH="596880" progId="Equation.DSMT4">
                  <p:embed/>
                  <p:pic>
                    <p:nvPicPr>
                      <p:cNvPr id="245764" name="Object 4">
                        <a:extLst>
                          <a:ext uri="{FF2B5EF4-FFF2-40B4-BE49-F238E27FC236}">
                            <a16:creationId xmlns:a16="http://schemas.microsoft.com/office/drawing/2014/main" id="{187FB03B-51FC-43D0-B0B6-565002801D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1" y="1031082"/>
                        <a:ext cx="773112" cy="825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5" name="Object 5">
            <a:extLst>
              <a:ext uri="{FF2B5EF4-FFF2-40B4-BE49-F238E27FC236}">
                <a16:creationId xmlns:a16="http://schemas.microsoft.com/office/drawing/2014/main" id="{251364EA-BCD0-4E1D-9AD3-5FF9EEA9B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885969"/>
              </p:ext>
            </p:extLst>
          </p:nvPr>
        </p:nvGraphicFramePr>
        <p:xfrm>
          <a:off x="6176169" y="3301235"/>
          <a:ext cx="1158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3" name="Equation" r:id="rId6" imgW="838080" imgH="596880" progId="Equation.DSMT4">
                  <p:embed/>
                </p:oleObj>
              </mc:Choice>
              <mc:Fallback>
                <p:oleObj name="Equation" r:id="rId6" imgW="838080" imgH="596880" progId="Equation.DSMT4">
                  <p:embed/>
                  <p:pic>
                    <p:nvPicPr>
                      <p:cNvPr id="245765" name="Object 5">
                        <a:extLst>
                          <a:ext uri="{FF2B5EF4-FFF2-40B4-BE49-F238E27FC236}">
                            <a16:creationId xmlns:a16="http://schemas.microsoft.com/office/drawing/2014/main" id="{251364EA-BCD0-4E1D-9AD3-5FF9EEA9B1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169" y="3301235"/>
                        <a:ext cx="1158875" cy="825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16B7F0-76B9-4537-B0FF-E97AD4FD12E3}"/>
              </a:ext>
            </a:extLst>
          </p:cNvPr>
          <p:cNvSpPr/>
          <p:nvPr/>
        </p:nvSpPr>
        <p:spPr>
          <a:xfrm>
            <a:off x="3283027" y="1169089"/>
            <a:ext cx="5871991" cy="7472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86" name="Rectangle 2">
            <a:extLst>
              <a:ext uri="{FF2B5EF4-FFF2-40B4-BE49-F238E27FC236}">
                <a16:creationId xmlns:a16="http://schemas.microsoft.com/office/drawing/2014/main" id="{CBF20FDC-59EC-4637-AEEB-622AE0951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466" y="2116677"/>
            <a:ext cx="7378700" cy="36830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95DC6311-C1DC-46A1-A6AA-D113EEE51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3900" y="203199"/>
            <a:ext cx="8229600" cy="721915"/>
          </a:xfrm>
        </p:spPr>
        <p:txBody>
          <a:bodyPr/>
          <a:lstStyle/>
          <a:p>
            <a:r>
              <a:rPr lang="en-US" altLang="en-US" dirty="0"/>
              <a:t>Example of Derivation</a:t>
            </a:r>
          </a:p>
        </p:txBody>
      </p:sp>
      <p:sp>
        <p:nvSpPr>
          <p:cNvPr id="246788" name="Rectangle 4">
            <a:extLst>
              <a:ext uri="{FF2B5EF4-FFF2-40B4-BE49-F238E27FC236}">
                <a16:creationId xmlns:a16="http://schemas.microsoft.com/office/drawing/2014/main" id="{0DD3336F-91BA-43E1-A10D-A7E8022BE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0002" y="1111939"/>
            <a:ext cx="8229600" cy="927100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Let </a:t>
            </a:r>
            <a:r>
              <a:rPr lang="en-US" altLang="en-US" sz="2000" i="1" dirty="0"/>
              <a:t>KB</a:t>
            </a:r>
            <a:r>
              <a:rPr lang="en-US" altLang="en-US" sz="2000" dirty="0"/>
              <a:t> = 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alt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john,mary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alt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john,joe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Marlett" pitchFamily="2" charset="2"/>
              <a:buNone/>
            </a:pPr>
            <a:r>
              <a:rPr lang="en-US" altLang="en-US" sz="2000" dirty="0"/>
              <a:t>	</a:t>
            </a:r>
          </a:p>
          <a:p>
            <a:pPr>
              <a:buFont typeface="Marlett" pitchFamily="2" charset="2"/>
              <a:buNone/>
            </a:pPr>
            <a:endParaRPr lang="en-US" altLang="en-US" sz="2000" dirty="0"/>
          </a:p>
          <a:p>
            <a:pPr>
              <a:buFont typeface="Marlett" pitchFamily="2" charset="2"/>
              <a:buNone/>
            </a:pPr>
            <a:endParaRPr lang="en-US" altLang="en-US" sz="2000" dirty="0"/>
          </a:p>
          <a:p>
            <a:pPr>
              <a:buFont typeface="Marlett" pitchFamily="2" charset="2"/>
              <a:buNone/>
            </a:pPr>
            <a:endParaRPr lang="en-US" altLang="en-US" sz="2000" dirty="0"/>
          </a:p>
          <a:p>
            <a:pPr>
              <a:buFont typeface="Marlett" pitchFamily="2" charset="2"/>
              <a:buNone/>
            </a:pPr>
            <a:r>
              <a:rPr lang="en-US" altLang="en-US" sz="2000" dirty="0"/>
              <a:t>	 </a:t>
            </a:r>
          </a:p>
          <a:p>
            <a:pPr>
              <a:buFont typeface="Marlett" pitchFamily="2" charset="2"/>
              <a:buNone/>
            </a:pPr>
            <a:endParaRPr lang="en-US" altLang="en-US" sz="2000" dirty="0"/>
          </a:p>
          <a:p>
            <a:pPr>
              <a:buFont typeface="Marlett" pitchFamily="2" charset="2"/>
              <a:buNone/>
            </a:pPr>
            <a:endParaRPr lang="en-US" altLang="en-US" sz="2000" dirty="0"/>
          </a:p>
          <a:p>
            <a:pPr>
              <a:buFont typeface="Marlett" pitchFamily="2" charset="2"/>
              <a:buNone/>
            </a:pPr>
            <a:endParaRPr lang="en-US" altLang="en-US" sz="2000" dirty="0"/>
          </a:p>
          <a:p>
            <a:pPr>
              <a:buFont typeface="Marlett" pitchFamily="2" charset="2"/>
              <a:buNone/>
            </a:pPr>
            <a:endParaRPr lang="en-US" altLang="en-US" sz="1600" dirty="0"/>
          </a:p>
          <a:p>
            <a:r>
              <a:rPr lang="en-US" altLang="en-US" sz="2000" dirty="0"/>
              <a:t>This derivation shows that </a:t>
            </a:r>
            <a:r>
              <a:rPr lang="en-US" altLang="en-US" sz="2000" i="1" dirty="0"/>
              <a:t>KB</a:t>
            </a:r>
            <a:r>
              <a:rPr lang="en-US" altLang="en-US" sz="2000" dirty="0"/>
              <a:t>          </a:t>
            </a:r>
          </a:p>
        </p:txBody>
      </p:sp>
      <p:graphicFrame>
        <p:nvGraphicFramePr>
          <p:cNvPr id="246789" name="Object 5">
            <a:extLst>
              <a:ext uri="{FF2B5EF4-FFF2-40B4-BE49-F238E27FC236}">
                <a16:creationId xmlns:a16="http://schemas.microsoft.com/office/drawing/2014/main" id="{45252480-01A2-42ED-9413-C86180DAFF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010584"/>
              </p:ext>
            </p:extLst>
          </p:nvPr>
        </p:nvGraphicFramePr>
        <p:xfrm>
          <a:off x="2531491" y="2233634"/>
          <a:ext cx="678338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6" name="Equation" r:id="rId3" imgW="6667200" imgH="279360" progId="Equation.DSMT4">
                  <p:embed/>
                </p:oleObj>
              </mc:Choice>
              <mc:Fallback>
                <p:oleObj name="Equation" r:id="rId3" imgW="6667200" imgH="279360" progId="Equation.DSMT4">
                  <p:embed/>
                  <p:pic>
                    <p:nvPicPr>
                      <p:cNvPr id="246789" name="Object 5">
                        <a:extLst>
                          <a:ext uri="{FF2B5EF4-FFF2-40B4-BE49-F238E27FC236}">
                            <a16:creationId xmlns:a16="http://schemas.microsoft.com/office/drawing/2014/main" id="{45252480-01A2-42ED-9413-C86180DAF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491" y="2233634"/>
                        <a:ext cx="678338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0" name="Object 6">
            <a:extLst>
              <a:ext uri="{FF2B5EF4-FFF2-40B4-BE49-F238E27FC236}">
                <a16:creationId xmlns:a16="http://schemas.microsoft.com/office/drawing/2014/main" id="{002A76C0-B59E-4621-B855-9DA5FF9B3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285130"/>
              </p:ext>
            </p:extLst>
          </p:nvPr>
        </p:nvGraphicFramePr>
        <p:xfrm>
          <a:off x="2531490" y="2682897"/>
          <a:ext cx="69389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7" name="Equation" r:id="rId5" imgW="6819840" imgH="279360" progId="Equation.DSMT4">
                  <p:embed/>
                </p:oleObj>
              </mc:Choice>
              <mc:Fallback>
                <p:oleObj name="Equation" r:id="rId5" imgW="6819840" imgH="279360" progId="Equation.DSMT4">
                  <p:embed/>
                  <p:pic>
                    <p:nvPicPr>
                      <p:cNvPr id="246790" name="Object 6">
                        <a:extLst>
                          <a:ext uri="{FF2B5EF4-FFF2-40B4-BE49-F238E27FC236}">
                            <a16:creationId xmlns:a16="http://schemas.microsoft.com/office/drawing/2014/main" id="{002A76C0-B59E-4621-B855-9DA5FF9B39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490" y="2682897"/>
                        <a:ext cx="693896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1" name="Object 7">
            <a:extLst>
              <a:ext uri="{FF2B5EF4-FFF2-40B4-BE49-F238E27FC236}">
                <a16:creationId xmlns:a16="http://schemas.microsoft.com/office/drawing/2014/main" id="{8DD2B2B4-1D91-4079-94D2-4A9F807A3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3822"/>
              </p:ext>
            </p:extLst>
          </p:nvPr>
        </p:nvGraphicFramePr>
        <p:xfrm>
          <a:off x="2531490" y="3132159"/>
          <a:ext cx="68373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8" name="Equation" r:id="rId7" imgW="6717960" imgH="279360" progId="Equation.DSMT4">
                  <p:embed/>
                </p:oleObj>
              </mc:Choice>
              <mc:Fallback>
                <p:oleObj name="Equation" r:id="rId7" imgW="6717960" imgH="279360" progId="Equation.DSMT4">
                  <p:embed/>
                  <p:pic>
                    <p:nvPicPr>
                      <p:cNvPr id="246791" name="Object 7">
                        <a:extLst>
                          <a:ext uri="{FF2B5EF4-FFF2-40B4-BE49-F238E27FC236}">
                            <a16:creationId xmlns:a16="http://schemas.microsoft.com/office/drawing/2014/main" id="{8DD2B2B4-1D91-4079-94D2-4A9F807A3B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490" y="3132159"/>
                        <a:ext cx="683736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2" name="Object 8">
            <a:extLst>
              <a:ext uri="{FF2B5EF4-FFF2-40B4-BE49-F238E27FC236}">
                <a16:creationId xmlns:a16="http://schemas.microsoft.com/office/drawing/2014/main" id="{7CA26A98-1B46-4A46-A5B4-894572F39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71334"/>
              </p:ext>
            </p:extLst>
          </p:nvPr>
        </p:nvGraphicFramePr>
        <p:xfrm>
          <a:off x="2531491" y="3583009"/>
          <a:ext cx="71072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9" name="Equation" r:id="rId9" imgW="6984720" imgH="279360" progId="Equation.DSMT4">
                  <p:embed/>
                </p:oleObj>
              </mc:Choice>
              <mc:Fallback>
                <p:oleObj name="Equation" r:id="rId9" imgW="6984720" imgH="279360" progId="Equation.DSMT4">
                  <p:embed/>
                  <p:pic>
                    <p:nvPicPr>
                      <p:cNvPr id="246792" name="Object 8">
                        <a:extLst>
                          <a:ext uri="{FF2B5EF4-FFF2-40B4-BE49-F238E27FC236}">
                            <a16:creationId xmlns:a16="http://schemas.microsoft.com/office/drawing/2014/main" id="{7CA26A98-1B46-4A46-A5B4-894572F39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491" y="3583009"/>
                        <a:ext cx="710723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3" name="Object 9">
            <a:extLst>
              <a:ext uri="{FF2B5EF4-FFF2-40B4-BE49-F238E27FC236}">
                <a16:creationId xmlns:a16="http://schemas.microsoft.com/office/drawing/2014/main" id="{ADFACE47-BB56-4892-96ED-161662ABC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606653"/>
              </p:ext>
            </p:extLst>
          </p:nvPr>
        </p:nvGraphicFramePr>
        <p:xfrm>
          <a:off x="2531491" y="4032272"/>
          <a:ext cx="34893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0" name="Equation" r:id="rId11" imgW="3429000" imgH="279360" progId="Equation.DSMT4">
                  <p:embed/>
                </p:oleObj>
              </mc:Choice>
              <mc:Fallback>
                <p:oleObj name="Equation" r:id="rId11" imgW="3429000" imgH="279360" progId="Equation.DSMT4">
                  <p:embed/>
                  <p:pic>
                    <p:nvPicPr>
                      <p:cNvPr id="246793" name="Object 9">
                        <a:extLst>
                          <a:ext uri="{FF2B5EF4-FFF2-40B4-BE49-F238E27FC236}">
                            <a16:creationId xmlns:a16="http://schemas.microsoft.com/office/drawing/2014/main" id="{ADFACE47-BB56-4892-96ED-161662ABCD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491" y="4032272"/>
                        <a:ext cx="34893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4" name="Object 10">
            <a:extLst>
              <a:ext uri="{FF2B5EF4-FFF2-40B4-BE49-F238E27FC236}">
                <a16:creationId xmlns:a16="http://schemas.microsoft.com/office/drawing/2014/main" id="{C138A6C3-49CA-462A-8791-4B4684CD02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47311"/>
              </p:ext>
            </p:extLst>
          </p:nvPr>
        </p:nvGraphicFramePr>
        <p:xfrm>
          <a:off x="2531490" y="4483122"/>
          <a:ext cx="3346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1" name="Equation" r:id="rId13" imgW="3288960" imgH="279360" progId="Equation.DSMT4">
                  <p:embed/>
                </p:oleObj>
              </mc:Choice>
              <mc:Fallback>
                <p:oleObj name="Equation" r:id="rId13" imgW="3288960" imgH="279360" progId="Equation.DSMT4">
                  <p:embed/>
                  <p:pic>
                    <p:nvPicPr>
                      <p:cNvPr id="246794" name="Object 10">
                        <a:extLst>
                          <a:ext uri="{FF2B5EF4-FFF2-40B4-BE49-F238E27FC236}">
                            <a16:creationId xmlns:a16="http://schemas.microsoft.com/office/drawing/2014/main" id="{C138A6C3-49CA-462A-8791-4B4684CD0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490" y="4483122"/>
                        <a:ext cx="3346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5" name="Object 11">
            <a:extLst>
              <a:ext uri="{FF2B5EF4-FFF2-40B4-BE49-F238E27FC236}">
                <a16:creationId xmlns:a16="http://schemas.microsoft.com/office/drawing/2014/main" id="{6D4D3E49-5346-489E-8134-FE4F40B5C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632032"/>
              </p:ext>
            </p:extLst>
          </p:nvPr>
        </p:nvGraphicFramePr>
        <p:xfrm>
          <a:off x="2531491" y="4932384"/>
          <a:ext cx="53498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2" name="Equation" r:id="rId15" imgW="5257800" imgH="279360" progId="Equation.DSMT4">
                  <p:embed/>
                </p:oleObj>
              </mc:Choice>
              <mc:Fallback>
                <p:oleObj name="Equation" r:id="rId15" imgW="5257800" imgH="279360" progId="Equation.DSMT4">
                  <p:embed/>
                  <p:pic>
                    <p:nvPicPr>
                      <p:cNvPr id="246795" name="Object 11">
                        <a:extLst>
                          <a:ext uri="{FF2B5EF4-FFF2-40B4-BE49-F238E27FC236}">
                            <a16:creationId xmlns:a16="http://schemas.microsoft.com/office/drawing/2014/main" id="{6D4D3E49-5346-489E-8134-FE4F40B5C6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491" y="4932384"/>
                        <a:ext cx="53498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6" name="Object 12">
            <a:extLst>
              <a:ext uri="{FF2B5EF4-FFF2-40B4-BE49-F238E27FC236}">
                <a16:creationId xmlns:a16="http://schemas.microsoft.com/office/drawing/2014/main" id="{80282BAB-539D-42F3-B3FC-C7A3FE2D4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943370"/>
              </p:ext>
            </p:extLst>
          </p:nvPr>
        </p:nvGraphicFramePr>
        <p:xfrm>
          <a:off x="2531491" y="5383234"/>
          <a:ext cx="34115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3" name="Equation" r:id="rId17" imgW="3352680" imgH="279360" progId="Equation.DSMT4">
                  <p:embed/>
                </p:oleObj>
              </mc:Choice>
              <mc:Fallback>
                <p:oleObj name="Equation" r:id="rId17" imgW="3352680" imgH="279360" progId="Equation.DSMT4">
                  <p:embed/>
                  <p:pic>
                    <p:nvPicPr>
                      <p:cNvPr id="246796" name="Object 12">
                        <a:extLst>
                          <a:ext uri="{FF2B5EF4-FFF2-40B4-BE49-F238E27FC236}">
                            <a16:creationId xmlns:a16="http://schemas.microsoft.com/office/drawing/2014/main" id="{80282BAB-539D-42F3-B3FC-C7A3FE2D45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491" y="5383234"/>
                        <a:ext cx="341153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7" name="Object 13">
            <a:extLst>
              <a:ext uri="{FF2B5EF4-FFF2-40B4-BE49-F238E27FC236}">
                <a16:creationId xmlns:a16="http://schemas.microsoft.com/office/drawing/2014/main" id="{A44F7446-E5A8-4F9E-96CC-7BFDD32CA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23825"/>
              </p:ext>
            </p:extLst>
          </p:nvPr>
        </p:nvGraphicFramePr>
        <p:xfrm>
          <a:off x="3474464" y="1633742"/>
          <a:ext cx="54006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4" name="Equation" r:id="rId19" imgW="5308560" imgH="279360" progId="Equation.DSMT4">
                  <p:embed/>
                </p:oleObj>
              </mc:Choice>
              <mc:Fallback>
                <p:oleObj name="Equation" r:id="rId19" imgW="5308560" imgH="279360" progId="Equation.DSMT4">
                  <p:embed/>
                  <p:pic>
                    <p:nvPicPr>
                      <p:cNvPr id="246797" name="Object 13">
                        <a:extLst>
                          <a:ext uri="{FF2B5EF4-FFF2-40B4-BE49-F238E27FC236}">
                            <a16:creationId xmlns:a16="http://schemas.microsoft.com/office/drawing/2014/main" id="{A44F7446-E5A8-4F9E-96CC-7BFDD32CA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464" y="1633742"/>
                        <a:ext cx="5400675" cy="282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8" name="Object 14">
            <a:extLst>
              <a:ext uri="{FF2B5EF4-FFF2-40B4-BE49-F238E27FC236}">
                <a16:creationId xmlns:a16="http://schemas.microsoft.com/office/drawing/2014/main" id="{1856319B-2BD4-47D2-9F70-D234091B7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114850"/>
              </p:ext>
            </p:extLst>
          </p:nvPr>
        </p:nvGraphicFramePr>
        <p:xfrm>
          <a:off x="5743528" y="6043651"/>
          <a:ext cx="190341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5" name="Equation" r:id="rId21" imgW="1726920" imgH="266400" progId="Equation.DSMT4">
                  <p:embed/>
                </p:oleObj>
              </mc:Choice>
              <mc:Fallback>
                <p:oleObj name="Equation" r:id="rId21" imgW="1726920" imgH="266400" progId="Equation.DSMT4">
                  <p:embed/>
                  <p:pic>
                    <p:nvPicPr>
                      <p:cNvPr id="246798" name="Object 14">
                        <a:extLst>
                          <a:ext uri="{FF2B5EF4-FFF2-40B4-BE49-F238E27FC236}">
                            <a16:creationId xmlns:a16="http://schemas.microsoft.com/office/drawing/2014/main" id="{1856319B-2BD4-47D2-9F70-D234091B7F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28" y="6043651"/>
                        <a:ext cx="1903413" cy="290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799" name="Group 15">
            <a:extLst>
              <a:ext uri="{FF2B5EF4-FFF2-40B4-BE49-F238E27FC236}">
                <a16:creationId xmlns:a16="http://schemas.microsoft.com/office/drawing/2014/main" id="{D01D529F-A6A3-46BE-8F90-17E95C7D19CA}"/>
              </a:ext>
            </a:extLst>
          </p:cNvPr>
          <p:cNvGrpSpPr>
            <a:grpSpLocks/>
          </p:cNvGrpSpPr>
          <p:nvPr/>
        </p:nvGrpSpPr>
        <p:grpSpPr bwMode="auto">
          <a:xfrm>
            <a:off x="5473396" y="6107008"/>
            <a:ext cx="155575" cy="195263"/>
            <a:chOff x="3872" y="3092"/>
            <a:chExt cx="98" cy="123"/>
          </a:xfrm>
        </p:grpSpPr>
        <p:sp>
          <p:nvSpPr>
            <p:cNvPr id="246800" name="Line 16">
              <a:extLst>
                <a:ext uri="{FF2B5EF4-FFF2-40B4-BE49-F238E27FC236}">
                  <a16:creationId xmlns:a16="http://schemas.microsoft.com/office/drawing/2014/main" id="{8D4389C6-5AC3-4068-B296-21F29EE0D23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872" y="3092"/>
              <a:ext cx="1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01" name="Line 17">
              <a:extLst>
                <a:ext uri="{FF2B5EF4-FFF2-40B4-BE49-F238E27FC236}">
                  <a16:creationId xmlns:a16="http://schemas.microsoft.com/office/drawing/2014/main" id="{D72F338E-6282-4837-B3CA-0E618086B48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80" y="3152"/>
              <a:ext cx="9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FADE8C22-DB5C-4984-A29D-91350DA5E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Resolution Rule of Inference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1FF571AF-FF12-42D9-BF60-CAF9D9B75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0159" y="1014412"/>
            <a:ext cx="9606708" cy="5715000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Resolution provides a complete rule of inference for first order predicate calculus</a:t>
            </a:r>
          </a:p>
          <a:p>
            <a:pPr lvl="1"/>
            <a:r>
              <a:rPr lang="en-US" altLang="en-US" dirty="0"/>
              <a:t>if used in conjunction with a refutation proof procedure (proof by contradiction)</a:t>
            </a:r>
          </a:p>
          <a:p>
            <a:pPr lvl="1"/>
            <a:r>
              <a:rPr lang="en-US" altLang="en-US" dirty="0"/>
              <a:t>requires that formulas be written in clausal form</a:t>
            </a:r>
          </a:p>
          <a:p>
            <a:r>
              <a:rPr lang="en-US" altLang="en-US" b="1" dirty="0"/>
              <a:t>Refutation procedure</a:t>
            </a:r>
          </a:p>
          <a:p>
            <a:pPr lvl="1"/>
            <a:r>
              <a:rPr lang="en-US" altLang="en-US" dirty="0"/>
              <a:t>to prove that </a:t>
            </a:r>
            <a:r>
              <a:rPr lang="en-US" altLang="en-US" i="1" dirty="0"/>
              <a:t>KB |=</a:t>
            </a:r>
            <a:r>
              <a:rPr lang="en-US" altLang="en-US" dirty="0"/>
              <a:t> </a:t>
            </a:r>
            <a:r>
              <a:rPr lang="en-US" altLang="en-US" i="1" dirty="0">
                <a:latin typeface="Symbol" panose="05050102010706020507" pitchFamily="18" charset="2"/>
              </a:rPr>
              <a:t>a</a:t>
            </a:r>
            <a:r>
              <a:rPr lang="en-US" altLang="en-US" dirty="0"/>
              <a:t>, show that </a:t>
            </a:r>
            <a:r>
              <a:rPr lang="en-US" altLang="en-US" i="1" dirty="0"/>
              <a:t>KB</a:t>
            </a:r>
            <a:r>
              <a:rPr lang="en-US" altLang="en-US" dirty="0"/>
              <a:t> </a:t>
            </a:r>
            <a:r>
              <a:rPr lang="en-US" altLang="en-US" b="1" dirty="0">
                <a:latin typeface="Symbol" panose="05050102010706020507" pitchFamily="18" charset="2"/>
              </a:rPr>
              <a:t>Ù</a:t>
            </a:r>
            <a:r>
              <a:rPr lang="en-US" altLang="en-US" dirty="0"/>
              <a:t> </a:t>
            </a:r>
            <a:r>
              <a:rPr lang="en-US" altLang="en-US" dirty="0" err="1">
                <a:latin typeface="Symbol" panose="05050102010706020507" pitchFamily="18" charset="2"/>
              </a:rPr>
              <a:t>Ø</a:t>
            </a:r>
            <a:r>
              <a:rPr lang="en-US" altLang="en-US" i="1" dirty="0" err="1">
                <a:latin typeface="Symbol" panose="05050102010706020507" pitchFamily="18" charset="2"/>
              </a:rPr>
              <a:t>a</a:t>
            </a:r>
            <a:r>
              <a:rPr lang="en-US" altLang="en-US" dirty="0"/>
              <a:t>  is unsatisfiable</a:t>
            </a:r>
          </a:p>
          <a:p>
            <a:pPr lvl="1"/>
            <a:r>
              <a:rPr lang="en-US" altLang="en-US" dirty="0"/>
              <a:t>i.e., assume the contrary of </a:t>
            </a:r>
            <a:r>
              <a:rPr lang="en-US" altLang="en-US" i="1" dirty="0">
                <a:latin typeface="Symbol" panose="05050102010706020507" pitchFamily="18" charset="2"/>
              </a:rPr>
              <a:t>a</a:t>
            </a:r>
            <a:r>
              <a:rPr lang="en-US" altLang="en-US" dirty="0"/>
              <a:t>, and arrive at a contradiction</a:t>
            </a:r>
          </a:p>
          <a:p>
            <a:pPr lvl="1"/>
            <a:r>
              <a:rPr lang="en-US" altLang="en-US" i="1" dirty="0"/>
              <a:t>KB</a:t>
            </a:r>
            <a:r>
              <a:rPr lang="en-US" altLang="en-US" dirty="0"/>
              <a:t> and </a:t>
            </a:r>
            <a:r>
              <a:rPr lang="en-US" altLang="en-US" dirty="0" err="1">
                <a:latin typeface="Symbol" panose="05050102010706020507" pitchFamily="18" charset="2"/>
              </a:rPr>
              <a:t>Ø</a:t>
            </a:r>
            <a:r>
              <a:rPr lang="en-US" altLang="en-US" i="1" dirty="0" err="1">
                <a:latin typeface="Symbol" panose="05050102010706020507" pitchFamily="18" charset="2"/>
              </a:rPr>
              <a:t>a</a:t>
            </a:r>
            <a:r>
              <a:rPr lang="en-US" altLang="en-US" dirty="0"/>
              <a:t>, must be in CNF, i.e. conjunction of clauses (disjunctions)</a:t>
            </a:r>
          </a:p>
          <a:p>
            <a:pPr lvl="1"/>
            <a:r>
              <a:rPr lang="en-US" altLang="en-US" dirty="0"/>
              <a:t>each step in the refutation procedure involves applying resolution to two clauses, in order to get a new clause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1500" dirty="0"/>
          </a:p>
          <a:p>
            <a:pPr marL="0" indent="0">
              <a:buNone/>
            </a:pPr>
            <a:endParaRPr lang="en-US" altLang="en-US" sz="800" dirty="0"/>
          </a:p>
          <a:p>
            <a:pPr lvl="1"/>
            <a:r>
              <a:rPr lang="en-US" altLang="en-US" dirty="0"/>
              <a:t>inference continues until the empty clause      is derived (a contradiction)</a:t>
            </a:r>
          </a:p>
        </p:txBody>
      </p:sp>
      <p:sp>
        <p:nvSpPr>
          <p:cNvPr id="248840" name="Text Box 8">
            <a:extLst>
              <a:ext uri="{FF2B5EF4-FFF2-40B4-BE49-F238E27FC236}">
                <a16:creationId xmlns:a16="http://schemas.microsoft.com/office/drawing/2014/main" id="{80B212C8-7859-405D-9D99-ECC370632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4932863"/>
            <a:ext cx="42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b="1"/>
              <a:t>C</a:t>
            </a:r>
            <a:r>
              <a:rPr lang="en-US" altLang="en-US" sz="2000" b="1" baseline="-25000"/>
              <a:t>1</a:t>
            </a:r>
            <a:endParaRPr lang="en-US" altLang="en-US" sz="2000" b="1"/>
          </a:p>
        </p:txBody>
      </p:sp>
      <p:sp>
        <p:nvSpPr>
          <p:cNvPr id="248841" name="Text Box 9">
            <a:extLst>
              <a:ext uri="{FF2B5EF4-FFF2-40B4-BE49-F238E27FC236}">
                <a16:creationId xmlns:a16="http://schemas.microsoft.com/office/drawing/2014/main" id="{C338CAFE-E6F3-4304-8D2B-FF35DFC6C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5" y="4920163"/>
            <a:ext cx="425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b="1"/>
              <a:t>C</a:t>
            </a:r>
            <a:r>
              <a:rPr lang="en-US" altLang="en-US" sz="2000" b="1" baseline="-25000"/>
              <a:t>2</a:t>
            </a:r>
            <a:endParaRPr lang="en-US" altLang="en-US" sz="2000" b="1"/>
          </a:p>
        </p:txBody>
      </p:sp>
      <p:sp>
        <p:nvSpPr>
          <p:cNvPr id="248842" name="Text Box 10">
            <a:extLst>
              <a:ext uri="{FF2B5EF4-FFF2-40B4-BE49-F238E27FC236}">
                <a16:creationId xmlns:a16="http://schemas.microsoft.com/office/drawing/2014/main" id="{05D96618-8C3E-4943-9B78-AB7720672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25" y="5783763"/>
            <a:ext cx="333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b="1"/>
              <a:t>C</a:t>
            </a:r>
          </a:p>
        </p:txBody>
      </p:sp>
      <p:cxnSp>
        <p:nvCxnSpPr>
          <p:cNvPr id="248843" name="AutoShape 11">
            <a:extLst>
              <a:ext uri="{FF2B5EF4-FFF2-40B4-BE49-F238E27FC236}">
                <a16:creationId xmlns:a16="http://schemas.microsoft.com/office/drawing/2014/main" id="{A6AB9A13-0E77-4884-9A9F-CE478BA4DE47}"/>
              </a:ext>
            </a:extLst>
          </p:cNvPr>
          <p:cNvCxnSpPr>
            <a:cxnSpLocks noChangeShapeType="1"/>
            <a:stCxn id="248841" idx="2"/>
            <a:endCxn id="248842" idx="0"/>
          </p:cNvCxnSpPr>
          <p:nvPr/>
        </p:nvCxnSpPr>
        <p:spPr bwMode="auto">
          <a:xfrm flipH="1">
            <a:off x="5815199" y="5320273"/>
            <a:ext cx="655285" cy="46349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8844" name="AutoShape 12">
            <a:extLst>
              <a:ext uri="{FF2B5EF4-FFF2-40B4-BE49-F238E27FC236}">
                <a16:creationId xmlns:a16="http://schemas.microsoft.com/office/drawing/2014/main" id="{889ABF7F-4EA2-4250-B8E8-0D5C7422B14E}"/>
              </a:ext>
            </a:extLst>
          </p:cNvPr>
          <p:cNvCxnSpPr>
            <a:cxnSpLocks noChangeShapeType="1"/>
            <a:stCxn id="248840" idx="2"/>
            <a:endCxn id="248842" idx="0"/>
          </p:cNvCxnSpPr>
          <p:nvPr/>
        </p:nvCxnSpPr>
        <p:spPr bwMode="auto">
          <a:xfrm>
            <a:off x="5136984" y="5332973"/>
            <a:ext cx="678215" cy="45079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845" name="Group 13">
            <a:extLst>
              <a:ext uri="{FF2B5EF4-FFF2-40B4-BE49-F238E27FC236}">
                <a16:creationId xmlns:a16="http://schemas.microsoft.com/office/drawing/2014/main" id="{6E0A5C2E-E4AE-4840-91F2-8E08A82D3663}"/>
              </a:ext>
            </a:extLst>
          </p:cNvPr>
          <p:cNvGrpSpPr>
            <a:grpSpLocks/>
          </p:cNvGrpSpPr>
          <p:nvPr/>
        </p:nvGrpSpPr>
        <p:grpSpPr bwMode="auto">
          <a:xfrm>
            <a:off x="6459466" y="6287878"/>
            <a:ext cx="139700" cy="139700"/>
            <a:chOff x="3312" y="3792"/>
            <a:chExt cx="88" cy="88"/>
          </a:xfrm>
        </p:grpSpPr>
        <p:sp>
          <p:nvSpPr>
            <p:cNvPr id="248846" name="Rectangle 14">
              <a:extLst>
                <a:ext uri="{FF2B5EF4-FFF2-40B4-BE49-F238E27FC236}">
                  <a16:creationId xmlns:a16="http://schemas.microsoft.com/office/drawing/2014/main" id="{DFB6036E-ED15-46E3-8785-AD5AE9BA0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792"/>
              <a:ext cx="88" cy="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7" name="Line 15">
              <a:extLst>
                <a:ext uri="{FF2B5EF4-FFF2-40B4-BE49-F238E27FC236}">
                  <a16:creationId xmlns:a16="http://schemas.microsoft.com/office/drawing/2014/main" id="{10348229-7630-4EFC-80D8-FF067826B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8" y="3798"/>
              <a:ext cx="7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8" name="Line 16">
              <a:extLst>
                <a:ext uri="{FF2B5EF4-FFF2-40B4-BE49-F238E27FC236}">
                  <a16:creationId xmlns:a16="http://schemas.microsoft.com/office/drawing/2014/main" id="{9D993BD9-2153-4684-AAF2-A8E03D0E8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8" y="3798"/>
              <a:ext cx="75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08CD5AD8-47DE-40A3-B0BD-64963EA8A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9400"/>
            <a:ext cx="8229600" cy="609600"/>
          </a:xfrm>
        </p:spPr>
        <p:txBody>
          <a:bodyPr/>
          <a:lstStyle/>
          <a:p>
            <a:r>
              <a:rPr lang="en-US" altLang="en-US"/>
              <a:t>Resolution Rule of Inference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6C730-CA11-4D68-8F10-3F6CAA1F7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99" y="1069359"/>
            <a:ext cx="8031019" cy="5597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dirty="0"/>
              <a:t>Knowledge Representation</a:t>
            </a:r>
          </a:p>
        </p:txBody>
      </p:sp>
      <p:sp>
        <p:nvSpPr>
          <p:cNvPr id="275459" name="Text Box 1027"/>
          <p:cNvSpPr txBox="1">
            <a:spLocks noChangeArrowheads="1"/>
          </p:cNvSpPr>
          <p:nvPr/>
        </p:nvSpPr>
        <p:spPr bwMode="auto">
          <a:xfrm>
            <a:off x="2925228" y="1155404"/>
            <a:ext cx="634154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/>
              <a:t>Intended role of knowledge representation in AI is to reduce problems</a:t>
            </a:r>
          </a:p>
          <a:p>
            <a:r>
              <a:rPr lang="en-US" b="1" i="1" dirty="0"/>
              <a:t>of intelligent action to search problems.   </a:t>
            </a:r>
            <a:r>
              <a:rPr lang="en-US" b="1" dirty="0"/>
              <a:t>--Ginsberg, 1993</a:t>
            </a:r>
            <a:endParaRPr lang="en-US" b="1" i="1" dirty="0"/>
          </a:p>
        </p:txBody>
      </p:sp>
      <p:sp>
        <p:nvSpPr>
          <p:cNvPr id="275460" name="Text Box 1028"/>
          <p:cNvSpPr txBox="1">
            <a:spLocks noChangeArrowheads="1"/>
          </p:cNvSpPr>
          <p:nvPr/>
        </p:nvSpPr>
        <p:spPr bwMode="auto">
          <a:xfrm>
            <a:off x="2171700" y="3114404"/>
            <a:ext cx="3810000" cy="1944688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1. Devise an algorithm to solve the problem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2. Select a programming language in</a:t>
            </a:r>
            <a:r>
              <a:rPr lang="en-US" sz="800" b="1" dirty="0"/>
              <a:t> </a:t>
            </a:r>
            <a:r>
              <a:rPr lang="en-US" sz="1600" b="1" dirty="0"/>
              <a:t>which the algorithm can be encoded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3. Capture the algorithm in a program</a:t>
            </a:r>
          </a:p>
          <a:p>
            <a:pPr>
              <a:spcBef>
                <a:spcPct val="50000"/>
              </a:spcBef>
            </a:pPr>
            <a:r>
              <a:rPr lang="en-US" sz="1600" b="1" dirty="0"/>
              <a:t>4. Run the program</a:t>
            </a:r>
          </a:p>
        </p:txBody>
      </p:sp>
      <p:sp>
        <p:nvSpPr>
          <p:cNvPr id="275461" name="Text Box 1029"/>
          <p:cNvSpPr txBox="1">
            <a:spLocks noChangeArrowheads="1"/>
          </p:cNvSpPr>
          <p:nvPr/>
        </p:nvSpPr>
        <p:spPr bwMode="auto">
          <a:xfrm>
            <a:off x="6324600" y="3114404"/>
            <a:ext cx="3657600" cy="2433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1. Identify the knowledge needed to solve the problem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2. Select a language in</a:t>
            </a:r>
            <a:r>
              <a:rPr lang="en-US" sz="8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which the knowledge can be represented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3. Write down the knowledge in the language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4. Use the consequences of the knowledge to solve the problem</a:t>
            </a:r>
          </a:p>
        </p:txBody>
      </p:sp>
      <p:sp>
        <p:nvSpPr>
          <p:cNvPr id="275462" name="Text Box 1030"/>
          <p:cNvSpPr txBox="1">
            <a:spLocks noChangeArrowheads="1"/>
          </p:cNvSpPr>
          <p:nvPr/>
        </p:nvSpPr>
        <p:spPr bwMode="auto">
          <a:xfrm>
            <a:off x="3159125" y="2542915"/>
            <a:ext cx="1835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  <a:latin typeface="Arial" charset="0"/>
              </a:rPr>
              <a:t>Programming</a:t>
            </a:r>
            <a:endParaRPr lang="en-US" dirty="0"/>
          </a:p>
        </p:txBody>
      </p:sp>
      <p:sp>
        <p:nvSpPr>
          <p:cNvPr id="275463" name="Text Box 1031"/>
          <p:cNvSpPr txBox="1">
            <a:spLocks noChangeArrowheads="1"/>
          </p:cNvSpPr>
          <p:nvPr/>
        </p:nvSpPr>
        <p:spPr bwMode="auto">
          <a:xfrm>
            <a:off x="6822281" y="2542915"/>
            <a:ext cx="26622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  <a:latin typeface="Arial" charset="0"/>
              </a:rPr>
              <a:t>Artificial Intelligence</a:t>
            </a:r>
            <a:endParaRPr lang="en-US" dirty="0"/>
          </a:p>
        </p:txBody>
      </p:sp>
      <p:cxnSp>
        <p:nvCxnSpPr>
          <p:cNvPr id="275464" name="AutoShape 1032"/>
          <p:cNvCxnSpPr>
            <a:cxnSpLocks noChangeShapeType="1"/>
            <a:stCxn id="275465" idx="3"/>
            <a:endCxn id="275461" idx="2"/>
          </p:cNvCxnSpPr>
          <p:nvPr/>
        </p:nvCxnSpPr>
        <p:spPr bwMode="auto">
          <a:xfrm flipV="1">
            <a:off x="6635750" y="5548042"/>
            <a:ext cx="1517650" cy="848791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75465" name="Rectangle 1033"/>
          <p:cNvSpPr>
            <a:spLocks noChangeArrowheads="1"/>
          </p:cNvSpPr>
          <p:nvPr/>
        </p:nvSpPr>
        <p:spPr bwMode="auto">
          <a:xfrm>
            <a:off x="2273300" y="6213476"/>
            <a:ext cx="43624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It is the final step that usually involves search</a:t>
            </a:r>
          </a:p>
        </p:txBody>
      </p:sp>
      <p:sp>
        <p:nvSpPr>
          <p:cNvPr id="275466" name="Rectangle 1034"/>
          <p:cNvSpPr>
            <a:spLocks noChangeArrowheads="1"/>
          </p:cNvSpPr>
          <p:nvPr/>
        </p:nvSpPr>
        <p:spPr bwMode="auto">
          <a:xfrm>
            <a:off x="3617533" y="1941920"/>
            <a:ext cx="4956934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An Analogy between AI Problems and Programming</a:t>
            </a:r>
          </a:p>
        </p:txBody>
      </p:sp>
    </p:spTree>
    <p:extLst>
      <p:ext uri="{BB962C8B-B14F-4D97-AF65-F5344CB8AC3E}">
        <p14:creationId xmlns:p14="http://schemas.microsoft.com/office/powerpoint/2010/main" val="3788811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1300"/>
            <a:ext cx="12192000" cy="609600"/>
          </a:xfrm>
        </p:spPr>
        <p:txBody>
          <a:bodyPr/>
          <a:lstStyle/>
          <a:p>
            <a:pPr algn="ctr"/>
            <a:r>
              <a:rPr lang="en-US" sz="3200" dirty="0"/>
              <a:t>Conjunctive Normal Form - Revisited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73715" y="958467"/>
            <a:ext cx="9077899" cy="5750804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Literal = possibly negated atomic sentence</a:t>
            </a:r>
          </a:p>
          <a:p>
            <a:pPr lvl="1"/>
            <a:r>
              <a:rPr lang="en-US" sz="2300" dirty="0"/>
              <a:t>e.g., </a:t>
            </a:r>
            <a:r>
              <a:rPr lang="en-US" sz="2300" b="1" dirty="0" err="1">
                <a:latin typeface="Symbol" pitchFamily="18" charset="2"/>
              </a:rPr>
              <a:t>Ø</a:t>
            </a:r>
            <a:r>
              <a:rPr lang="en-US" sz="2300" b="1" i="1" dirty="0" err="1"/>
              <a:t>rich</a:t>
            </a:r>
            <a:r>
              <a:rPr lang="en-US" sz="2300" b="1" dirty="0"/>
              <a:t>(</a:t>
            </a:r>
            <a:r>
              <a:rPr lang="en-US" sz="2300" b="1" i="1" dirty="0"/>
              <a:t>x</a:t>
            </a:r>
            <a:r>
              <a:rPr lang="en-US" sz="2300" b="1" dirty="0"/>
              <a:t>),  or  </a:t>
            </a:r>
            <a:r>
              <a:rPr lang="en-US" sz="2300" b="1" i="1" dirty="0"/>
              <a:t>unhappy</a:t>
            </a:r>
            <a:r>
              <a:rPr lang="en-US" sz="2300" b="1" dirty="0"/>
              <a:t>(</a:t>
            </a:r>
            <a:r>
              <a:rPr lang="en-US" sz="2300" b="1" i="1" dirty="0"/>
              <a:t>bob</a:t>
            </a:r>
            <a:r>
              <a:rPr lang="en-US" sz="2300" b="1" dirty="0"/>
              <a:t>),  etc.</a:t>
            </a:r>
            <a:r>
              <a:rPr lang="en-US" sz="2300" dirty="0"/>
              <a:t> </a:t>
            </a:r>
          </a:p>
          <a:p>
            <a:pPr lvl="1"/>
            <a:endParaRPr lang="en-US" sz="400" dirty="0"/>
          </a:p>
          <a:p>
            <a:r>
              <a:rPr lang="en-US" sz="2600" dirty="0"/>
              <a:t>Clause = disjunction of literals</a:t>
            </a:r>
          </a:p>
          <a:p>
            <a:pPr lvl="1"/>
            <a:r>
              <a:rPr lang="en-US" sz="2300" dirty="0"/>
              <a:t>e.g., </a:t>
            </a:r>
            <a:r>
              <a:rPr lang="en-US" sz="2300" b="1" dirty="0" err="1">
                <a:latin typeface="Symbol" pitchFamily="18" charset="2"/>
              </a:rPr>
              <a:t>Ø</a:t>
            </a:r>
            <a:r>
              <a:rPr lang="en-US" sz="2300" b="1" i="1" dirty="0" err="1"/>
              <a:t>rich</a:t>
            </a:r>
            <a:r>
              <a:rPr lang="en-US" sz="2300" b="1" dirty="0"/>
              <a:t>(</a:t>
            </a:r>
            <a:r>
              <a:rPr lang="en-US" sz="2300" b="1" i="1" dirty="0"/>
              <a:t>x</a:t>
            </a:r>
            <a:r>
              <a:rPr lang="en-US" sz="2300" b="1" dirty="0"/>
              <a:t>) </a:t>
            </a:r>
            <a:r>
              <a:rPr lang="en-US" sz="2300" b="1" dirty="0">
                <a:latin typeface="Symbol" pitchFamily="18" charset="2"/>
              </a:rPr>
              <a:t>Ú</a:t>
            </a:r>
            <a:r>
              <a:rPr lang="en-US" sz="2300" b="1" dirty="0"/>
              <a:t> </a:t>
            </a:r>
            <a:r>
              <a:rPr lang="en-US" sz="2300" b="1" i="1" dirty="0"/>
              <a:t>unhappy</a:t>
            </a:r>
            <a:r>
              <a:rPr lang="en-US" sz="2300" b="1" dirty="0"/>
              <a:t>(</a:t>
            </a:r>
            <a:r>
              <a:rPr lang="en-US" sz="2300" b="1" i="1" dirty="0"/>
              <a:t>x</a:t>
            </a:r>
            <a:r>
              <a:rPr lang="en-US" sz="2300" b="1" dirty="0"/>
              <a:t>)</a:t>
            </a:r>
            <a:endParaRPr lang="en-US" sz="2300" dirty="0"/>
          </a:p>
          <a:p>
            <a:pPr lvl="1"/>
            <a:endParaRPr lang="en-US" sz="400" dirty="0"/>
          </a:p>
          <a:p>
            <a:r>
              <a:rPr lang="en-US" sz="2600" dirty="0"/>
              <a:t>The </a:t>
            </a:r>
            <a:r>
              <a:rPr lang="en-US" sz="2600" i="1" dirty="0"/>
              <a:t>KB</a:t>
            </a:r>
            <a:r>
              <a:rPr lang="en-US" sz="2600" dirty="0"/>
              <a:t> is a conjunction of clauses</a:t>
            </a:r>
          </a:p>
          <a:p>
            <a:endParaRPr lang="en-US" sz="400" dirty="0"/>
          </a:p>
          <a:p>
            <a:r>
              <a:rPr lang="en-US" sz="2600" dirty="0"/>
              <a:t>Any first-order logic </a:t>
            </a:r>
            <a:r>
              <a:rPr lang="en-US" sz="2600" i="1" dirty="0"/>
              <a:t>KB</a:t>
            </a:r>
            <a:r>
              <a:rPr lang="en-US" sz="2600" dirty="0"/>
              <a:t> can be converted into CNF:</a:t>
            </a:r>
          </a:p>
          <a:p>
            <a:pPr lvl="1"/>
            <a:r>
              <a:rPr lang="en-US" sz="2300" dirty="0"/>
              <a:t>1. Replace  </a:t>
            </a:r>
            <a:r>
              <a:rPr lang="en-US" sz="2300" b="1" i="1" dirty="0"/>
              <a:t>P</a:t>
            </a:r>
            <a:r>
              <a:rPr lang="en-US" sz="2300" b="1" dirty="0"/>
              <a:t> </a:t>
            </a:r>
            <a:r>
              <a:rPr lang="en-US" sz="2300" b="1" dirty="0">
                <a:latin typeface="Symbol" pitchFamily="18" charset="2"/>
              </a:rPr>
              <a:t>Þ</a:t>
            </a:r>
            <a:r>
              <a:rPr lang="en-US" sz="2300" b="1" dirty="0"/>
              <a:t> </a:t>
            </a:r>
            <a:r>
              <a:rPr lang="en-US" sz="2300" b="1" i="1" dirty="0"/>
              <a:t>Q</a:t>
            </a:r>
            <a:r>
              <a:rPr lang="en-US" sz="2300" dirty="0"/>
              <a:t>  with  </a:t>
            </a:r>
            <a:r>
              <a:rPr lang="en-US" sz="2300" b="1" dirty="0">
                <a:latin typeface="Symbol" pitchFamily="18" charset="2"/>
              </a:rPr>
              <a:t>Ø</a:t>
            </a:r>
            <a:r>
              <a:rPr lang="en-US" sz="2300" b="1" i="1" dirty="0"/>
              <a:t>P</a:t>
            </a:r>
            <a:r>
              <a:rPr lang="en-US" sz="2300" b="1" dirty="0"/>
              <a:t> </a:t>
            </a:r>
            <a:r>
              <a:rPr lang="en-US" sz="2300" b="1" dirty="0">
                <a:latin typeface="Symbol" pitchFamily="18" charset="2"/>
              </a:rPr>
              <a:t>Ú</a:t>
            </a:r>
            <a:r>
              <a:rPr lang="en-US" sz="2300" b="1" dirty="0"/>
              <a:t> </a:t>
            </a:r>
            <a:r>
              <a:rPr lang="en-US" sz="2300" b="1" i="1" dirty="0"/>
              <a:t>Q</a:t>
            </a:r>
            <a:endParaRPr lang="en-US" sz="2300" dirty="0"/>
          </a:p>
          <a:p>
            <a:pPr lvl="1"/>
            <a:r>
              <a:rPr lang="en-US" sz="2300" dirty="0"/>
              <a:t>2. Move inward the negation symbol, e.g., </a:t>
            </a:r>
            <a:r>
              <a:rPr lang="en-US" sz="2300" b="1" dirty="0" err="1">
                <a:latin typeface="Symbol" pitchFamily="18" charset="2"/>
              </a:rPr>
              <a:t>Ø"</a:t>
            </a:r>
            <a:r>
              <a:rPr lang="en-US" sz="2300" b="1" i="1" dirty="0" err="1"/>
              <a:t>x</a:t>
            </a:r>
            <a:r>
              <a:rPr lang="en-US" sz="2300" b="1" dirty="0"/>
              <a:t> </a:t>
            </a:r>
            <a:r>
              <a:rPr lang="en-US" sz="2300" b="1" i="1" dirty="0"/>
              <a:t>P</a:t>
            </a:r>
            <a:r>
              <a:rPr lang="en-US" sz="2300" dirty="0"/>
              <a:t>  becomes </a:t>
            </a:r>
            <a:r>
              <a:rPr lang="en-US" sz="2300" b="1" dirty="0">
                <a:latin typeface="Symbol" pitchFamily="18" charset="2"/>
              </a:rPr>
              <a:t>$</a:t>
            </a:r>
            <a:r>
              <a:rPr lang="en-US" sz="2300" b="1" i="1" dirty="0"/>
              <a:t>x</a:t>
            </a:r>
            <a:r>
              <a:rPr lang="en-US" sz="2300" b="1" dirty="0"/>
              <a:t> </a:t>
            </a:r>
            <a:r>
              <a:rPr lang="en-US" sz="2300" b="1" dirty="0">
                <a:latin typeface="Symbol" pitchFamily="18" charset="2"/>
              </a:rPr>
              <a:t>Ø</a:t>
            </a:r>
            <a:r>
              <a:rPr lang="en-US" sz="2300" b="1" i="1" dirty="0"/>
              <a:t>P</a:t>
            </a:r>
            <a:endParaRPr lang="en-US" sz="2300" b="1" dirty="0"/>
          </a:p>
          <a:p>
            <a:pPr lvl="1"/>
            <a:r>
              <a:rPr lang="en-US" sz="2300" dirty="0"/>
              <a:t>3. Standardize variables apart, e.g., </a:t>
            </a:r>
            <a:r>
              <a:rPr lang="en-US" sz="2300" b="1" dirty="0">
                <a:latin typeface="Symbol" pitchFamily="18" charset="2"/>
              </a:rPr>
              <a:t>"</a:t>
            </a:r>
            <a:r>
              <a:rPr lang="en-US" sz="2300" b="1" i="1" dirty="0"/>
              <a:t>x</a:t>
            </a:r>
            <a:r>
              <a:rPr lang="en-US" sz="2300" b="1" dirty="0"/>
              <a:t> </a:t>
            </a:r>
            <a:r>
              <a:rPr lang="en-US" sz="2300" b="1" i="1" dirty="0"/>
              <a:t>P</a:t>
            </a:r>
            <a:r>
              <a:rPr lang="en-US" sz="2300" b="1" dirty="0"/>
              <a:t> </a:t>
            </a:r>
            <a:r>
              <a:rPr lang="en-US" sz="2300" b="1" dirty="0">
                <a:latin typeface="Symbol" pitchFamily="18" charset="2"/>
              </a:rPr>
              <a:t>Ú</a:t>
            </a:r>
            <a:r>
              <a:rPr lang="en-US" sz="2300" b="1" dirty="0"/>
              <a:t> </a:t>
            </a:r>
            <a:r>
              <a:rPr lang="en-US" sz="2300" b="1" dirty="0">
                <a:latin typeface="Symbol" pitchFamily="18" charset="2"/>
              </a:rPr>
              <a:t>$</a:t>
            </a:r>
            <a:r>
              <a:rPr lang="en-US" sz="2300" b="1" i="1" dirty="0"/>
              <a:t>x</a:t>
            </a:r>
            <a:r>
              <a:rPr lang="en-US" sz="2300" b="1" dirty="0"/>
              <a:t> </a:t>
            </a:r>
            <a:r>
              <a:rPr lang="en-US" sz="2300" b="1" i="1" dirty="0"/>
              <a:t>Q</a:t>
            </a:r>
            <a:r>
              <a:rPr lang="en-US" sz="2300" i="1" dirty="0"/>
              <a:t>   </a:t>
            </a:r>
            <a:r>
              <a:rPr lang="en-US" sz="2300" dirty="0"/>
              <a:t>becomes  </a:t>
            </a:r>
            <a:r>
              <a:rPr lang="en-US" sz="2300" b="1" dirty="0">
                <a:latin typeface="Symbol" pitchFamily="18" charset="2"/>
              </a:rPr>
              <a:t>"</a:t>
            </a:r>
            <a:r>
              <a:rPr lang="en-US" sz="2300" b="1" i="1" dirty="0"/>
              <a:t>x</a:t>
            </a:r>
            <a:r>
              <a:rPr lang="en-US" sz="2300" b="1" dirty="0"/>
              <a:t> </a:t>
            </a:r>
            <a:r>
              <a:rPr lang="en-US" sz="2300" b="1" i="1" dirty="0"/>
              <a:t>P</a:t>
            </a:r>
            <a:r>
              <a:rPr lang="en-US" sz="2300" b="1" dirty="0"/>
              <a:t> </a:t>
            </a:r>
            <a:r>
              <a:rPr lang="en-US" sz="2300" b="1" dirty="0">
                <a:latin typeface="Symbol" pitchFamily="18" charset="2"/>
              </a:rPr>
              <a:t>Ú</a:t>
            </a:r>
            <a:r>
              <a:rPr lang="en-US" sz="2300" b="1" dirty="0"/>
              <a:t> </a:t>
            </a:r>
            <a:r>
              <a:rPr lang="en-US" sz="2300" b="1" dirty="0">
                <a:latin typeface="Symbol" pitchFamily="18" charset="2"/>
              </a:rPr>
              <a:t>$</a:t>
            </a:r>
            <a:r>
              <a:rPr lang="en-US" sz="2300" b="1" i="1" dirty="0"/>
              <a:t>y</a:t>
            </a:r>
            <a:r>
              <a:rPr lang="en-US" sz="2300" b="1" dirty="0"/>
              <a:t> </a:t>
            </a:r>
            <a:r>
              <a:rPr lang="en-US" sz="2300" b="1" i="1" dirty="0"/>
              <a:t>Q</a:t>
            </a:r>
            <a:r>
              <a:rPr lang="en-US" sz="2300" i="1" dirty="0"/>
              <a:t> </a:t>
            </a:r>
            <a:endParaRPr lang="en-US" sz="2300" dirty="0"/>
          </a:p>
          <a:p>
            <a:pPr lvl="1"/>
            <a:r>
              <a:rPr lang="en-US" sz="2300" dirty="0"/>
              <a:t>4. Move quantifiers left in order, e.g., </a:t>
            </a:r>
            <a:r>
              <a:rPr lang="en-US" sz="2300" b="1" dirty="0">
                <a:latin typeface="Symbol" pitchFamily="18" charset="2"/>
              </a:rPr>
              <a:t>"</a:t>
            </a:r>
            <a:r>
              <a:rPr lang="en-US" sz="2300" b="1" i="1" dirty="0"/>
              <a:t>x</a:t>
            </a:r>
            <a:r>
              <a:rPr lang="en-US" sz="2300" b="1" dirty="0"/>
              <a:t> </a:t>
            </a:r>
            <a:r>
              <a:rPr lang="en-US" sz="2300" b="1" i="1" dirty="0"/>
              <a:t>P</a:t>
            </a:r>
            <a:r>
              <a:rPr lang="en-US" sz="2300" b="1" dirty="0"/>
              <a:t> </a:t>
            </a:r>
            <a:r>
              <a:rPr lang="en-US" sz="2300" b="1" dirty="0">
                <a:latin typeface="Symbol" pitchFamily="18" charset="2"/>
              </a:rPr>
              <a:t>Ú</a:t>
            </a:r>
            <a:r>
              <a:rPr lang="en-US" sz="2300" b="1" dirty="0"/>
              <a:t> </a:t>
            </a:r>
            <a:r>
              <a:rPr lang="en-US" sz="2300" b="1" dirty="0">
                <a:latin typeface="Symbol" pitchFamily="18" charset="2"/>
              </a:rPr>
              <a:t>$</a:t>
            </a:r>
            <a:r>
              <a:rPr lang="en-US" sz="2300" b="1" i="1" dirty="0"/>
              <a:t>y</a:t>
            </a:r>
            <a:r>
              <a:rPr lang="en-US" sz="2300" b="1" dirty="0"/>
              <a:t> </a:t>
            </a:r>
            <a:r>
              <a:rPr lang="en-US" sz="2300" b="1" i="1" dirty="0"/>
              <a:t>Q</a:t>
            </a:r>
            <a:r>
              <a:rPr lang="en-US" sz="2300" i="1" dirty="0"/>
              <a:t>   </a:t>
            </a:r>
            <a:r>
              <a:rPr lang="en-US" sz="2300" dirty="0"/>
              <a:t>becomes  </a:t>
            </a:r>
            <a:r>
              <a:rPr lang="en-US" sz="2300" b="1" dirty="0">
                <a:latin typeface="Symbol" pitchFamily="18" charset="2"/>
              </a:rPr>
              <a:t>"</a:t>
            </a:r>
            <a:r>
              <a:rPr lang="en-US" sz="2300" b="1" i="1" dirty="0" err="1"/>
              <a:t>x</a:t>
            </a:r>
            <a:r>
              <a:rPr lang="en-US" sz="2300" b="1" dirty="0" err="1">
                <a:latin typeface="Symbol" pitchFamily="18" charset="2"/>
              </a:rPr>
              <a:t>$</a:t>
            </a:r>
            <a:r>
              <a:rPr lang="en-US" sz="2300" b="1" i="1" dirty="0" err="1"/>
              <a:t>y</a:t>
            </a:r>
            <a:r>
              <a:rPr lang="en-US" sz="2300" b="1" dirty="0"/>
              <a:t> (</a:t>
            </a:r>
            <a:r>
              <a:rPr lang="en-US" sz="2300" b="1" i="1" dirty="0"/>
              <a:t>P</a:t>
            </a:r>
            <a:r>
              <a:rPr lang="en-US" sz="2300" b="1" dirty="0"/>
              <a:t> </a:t>
            </a:r>
            <a:r>
              <a:rPr lang="en-US" sz="2300" b="1" dirty="0">
                <a:latin typeface="Symbol" pitchFamily="18" charset="2"/>
              </a:rPr>
              <a:t>Ú</a:t>
            </a:r>
            <a:r>
              <a:rPr lang="en-US" sz="2300" b="1" dirty="0"/>
              <a:t> </a:t>
            </a:r>
            <a:r>
              <a:rPr lang="en-US" sz="2300" b="1" i="1" dirty="0"/>
              <a:t>Q</a:t>
            </a:r>
            <a:r>
              <a:rPr lang="en-US" sz="2300" b="1" dirty="0"/>
              <a:t>)</a:t>
            </a:r>
            <a:r>
              <a:rPr lang="en-US" sz="2300" i="1" dirty="0"/>
              <a:t> </a:t>
            </a:r>
            <a:endParaRPr lang="en-US" sz="2300" dirty="0"/>
          </a:p>
          <a:p>
            <a:pPr lvl="1"/>
            <a:r>
              <a:rPr lang="en-US" sz="2300" dirty="0"/>
              <a:t>5. Eliminate </a:t>
            </a:r>
            <a:r>
              <a:rPr lang="en-US" sz="2300" b="1" dirty="0">
                <a:latin typeface="Symbol" pitchFamily="18" charset="2"/>
              </a:rPr>
              <a:t>$</a:t>
            </a:r>
            <a:r>
              <a:rPr lang="en-US" sz="2300" dirty="0"/>
              <a:t> by </a:t>
            </a:r>
            <a:r>
              <a:rPr lang="en-US" sz="2300" dirty="0" err="1">
                <a:solidFill>
                  <a:srgbClr val="FF0000"/>
                </a:solidFill>
              </a:rPr>
              <a:t>Skolemization</a:t>
            </a:r>
            <a:r>
              <a:rPr lang="en-US" sz="2300" dirty="0"/>
              <a:t> (see later slide)</a:t>
            </a:r>
          </a:p>
          <a:p>
            <a:pPr lvl="1"/>
            <a:r>
              <a:rPr lang="en-US" sz="2300" dirty="0"/>
              <a:t>6. Drop universal quantifiers (we’ll assume they are implicit)</a:t>
            </a:r>
          </a:p>
          <a:p>
            <a:pPr lvl="1"/>
            <a:r>
              <a:rPr lang="en-US" sz="2300" dirty="0"/>
              <a:t>7. Distribute </a:t>
            </a:r>
            <a:r>
              <a:rPr lang="en-US" sz="2300" b="1" dirty="0">
                <a:latin typeface="Symbol" pitchFamily="18" charset="2"/>
              </a:rPr>
              <a:t>Ù</a:t>
            </a:r>
            <a:r>
              <a:rPr lang="en-US" sz="2300" dirty="0"/>
              <a:t> over </a:t>
            </a:r>
            <a:r>
              <a:rPr lang="en-US" sz="2300" b="1" dirty="0">
                <a:latin typeface="Symbol" pitchFamily="18" charset="2"/>
              </a:rPr>
              <a:t>Ú</a:t>
            </a:r>
            <a:r>
              <a:rPr lang="en-US" sz="2300" dirty="0"/>
              <a:t> , e.g., </a:t>
            </a:r>
            <a:r>
              <a:rPr lang="en-US" sz="2300" b="1" dirty="0"/>
              <a:t>(</a:t>
            </a:r>
            <a:r>
              <a:rPr lang="en-US" sz="2300" dirty="0"/>
              <a:t> </a:t>
            </a:r>
            <a:r>
              <a:rPr lang="en-US" sz="2300" b="1" i="1" dirty="0"/>
              <a:t>P</a:t>
            </a:r>
            <a:r>
              <a:rPr lang="en-US" sz="2300" b="1" dirty="0"/>
              <a:t> </a:t>
            </a:r>
            <a:r>
              <a:rPr lang="en-US" sz="2300" b="1" dirty="0">
                <a:latin typeface="Symbol" pitchFamily="18" charset="2"/>
              </a:rPr>
              <a:t>Ù</a:t>
            </a:r>
            <a:r>
              <a:rPr lang="en-US" sz="2300" b="1" dirty="0"/>
              <a:t> </a:t>
            </a:r>
            <a:r>
              <a:rPr lang="en-US" sz="2300" b="1" i="1" dirty="0"/>
              <a:t>Q</a:t>
            </a:r>
            <a:r>
              <a:rPr lang="en-US" sz="2300" b="1" dirty="0"/>
              <a:t>) </a:t>
            </a:r>
            <a:r>
              <a:rPr lang="en-US" sz="2300" b="1" dirty="0">
                <a:latin typeface="Symbol" pitchFamily="18" charset="2"/>
              </a:rPr>
              <a:t>Ú</a:t>
            </a:r>
            <a:r>
              <a:rPr lang="en-US" sz="2300" b="1" dirty="0"/>
              <a:t> </a:t>
            </a:r>
            <a:r>
              <a:rPr lang="en-US" sz="2300" b="1" i="1" dirty="0"/>
              <a:t>R</a:t>
            </a:r>
            <a:r>
              <a:rPr lang="en-US" sz="2300" dirty="0"/>
              <a:t>   becomes (</a:t>
            </a:r>
            <a:r>
              <a:rPr lang="en-US" sz="2300" b="1" i="1" dirty="0"/>
              <a:t>P</a:t>
            </a:r>
            <a:r>
              <a:rPr lang="en-US" sz="2300" b="1" dirty="0"/>
              <a:t> </a:t>
            </a:r>
            <a:r>
              <a:rPr lang="en-US" sz="2300" b="1" dirty="0">
                <a:latin typeface="Symbol" pitchFamily="18" charset="2"/>
              </a:rPr>
              <a:t>Ú</a:t>
            </a:r>
            <a:r>
              <a:rPr lang="en-US" sz="2300" b="1" dirty="0"/>
              <a:t> </a:t>
            </a:r>
            <a:r>
              <a:rPr lang="en-US" sz="2300" b="1" i="1" dirty="0"/>
              <a:t>Q</a:t>
            </a:r>
            <a:r>
              <a:rPr lang="en-US" sz="2300" b="1" dirty="0"/>
              <a:t>) </a:t>
            </a:r>
            <a:r>
              <a:rPr lang="en-US" sz="2300" b="1" dirty="0">
                <a:latin typeface="Symbol" pitchFamily="18" charset="2"/>
              </a:rPr>
              <a:t>Ù</a:t>
            </a:r>
            <a:r>
              <a:rPr lang="en-US" sz="2300" b="1" dirty="0"/>
              <a:t> (P </a:t>
            </a:r>
            <a:r>
              <a:rPr lang="en-US" sz="2300" b="1" dirty="0">
                <a:latin typeface="Symbol" pitchFamily="18" charset="2"/>
              </a:rPr>
              <a:t>Ú</a:t>
            </a:r>
            <a:r>
              <a:rPr lang="en-US" sz="2300" b="1" dirty="0"/>
              <a:t> </a:t>
            </a:r>
            <a:r>
              <a:rPr lang="en-US" sz="2300" b="1" i="1" dirty="0"/>
              <a:t>R</a:t>
            </a:r>
            <a:r>
              <a:rPr lang="en-US" sz="2300" b="1" dirty="0"/>
              <a:t>)</a:t>
            </a:r>
            <a:r>
              <a:rPr lang="en-US" sz="2300" dirty="0"/>
              <a:t> </a:t>
            </a:r>
          </a:p>
          <a:p>
            <a:pPr lvl="1"/>
            <a:r>
              <a:rPr lang="en-US" sz="2300" dirty="0"/>
              <a:t>8. Split conjunctions (into a set of clauses) and rename variables to avoid conflicts</a:t>
            </a:r>
          </a:p>
        </p:txBody>
      </p:sp>
    </p:spTree>
    <p:extLst>
      <p:ext uri="{BB962C8B-B14F-4D97-AF65-F5344CB8AC3E}">
        <p14:creationId xmlns:p14="http://schemas.microsoft.com/office/powerpoint/2010/main" val="6027288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257" y="454858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Conversion to CNF - Example 1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19300" y="1462947"/>
            <a:ext cx="8229600" cy="5016500"/>
          </a:xfrm>
        </p:spPr>
        <p:txBody>
          <a:bodyPr>
            <a:normAutofit/>
          </a:bodyPr>
          <a:lstStyle/>
          <a:p>
            <a:r>
              <a:rPr lang="en-US" sz="2800" dirty="0"/>
              <a:t>Original sentence</a:t>
            </a:r>
          </a:p>
          <a:p>
            <a:r>
              <a:rPr lang="en-US" sz="2800" dirty="0"/>
              <a:t>Eliminate </a:t>
            </a:r>
            <a:r>
              <a:rPr lang="en-US" sz="2800" dirty="0">
                <a:latin typeface="Symbol" pitchFamily="18" charset="2"/>
              </a:rPr>
              <a:t>Þ</a:t>
            </a:r>
            <a:r>
              <a:rPr lang="en-US" sz="2800" dirty="0"/>
              <a:t>:</a:t>
            </a:r>
          </a:p>
          <a:p>
            <a:r>
              <a:rPr lang="en-US" sz="2800" dirty="0"/>
              <a:t>Move in negation:</a:t>
            </a:r>
          </a:p>
          <a:p>
            <a:r>
              <a:rPr lang="en-US" sz="2800" dirty="0"/>
              <a:t>Distribute </a:t>
            </a:r>
            <a:r>
              <a:rPr lang="en-US" sz="2800" dirty="0">
                <a:latin typeface="Symbol" pitchFamily="18" charset="2"/>
              </a:rPr>
              <a:t>Ù</a:t>
            </a:r>
            <a:r>
              <a:rPr lang="en-US" sz="2800" dirty="0"/>
              <a:t> over </a:t>
            </a:r>
            <a:r>
              <a:rPr lang="en-US" sz="2800" dirty="0">
                <a:latin typeface="Symbol" pitchFamily="18" charset="2"/>
              </a:rPr>
              <a:t>Ú</a:t>
            </a:r>
            <a:r>
              <a:rPr lang="en-US" sz="2800" dirty="0"/>
              <a:t>:</a:t>
            </a:r>
          </a:p>
          <a:p>
            <a:r>
              <a:rPr lang="en-US" sz="2800" dirty="0"/>
              <a:t>Split conjunction</a:t>
            </a:r>
          </a:p>
        </p:txBody>
      </p:sp>
      <p:graphicFrame>
        <p:nvGraphicFramePr>
          <p:cNvPr id="251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624863"/>
              </p:ext>
            </p:extLst>
          </p:nvPr>
        </p:nvGraphicFramePr>
        <p:xfrm>
          <a:off x="5778500" y="1633604"/>
          <a:ext cx="32321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4" name="Equation" r:id="rId3" imgW="2336760" imgH="253800" progId="Equation.3">
                  <p:embed/>
                </p:oleObj>
              </mc:Choice>
              <mc:Fallback>
                <p:oleObj name="Equation" r:id="rId3" imgW="2336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1633604"/>
                        <a:ext cx="3232150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059577"/>
              </p:ext>
            </p:extLst>
          </p:nvPr>
        </p:nvGraphicFramePr>
        <p:xfrm>
          <a:off x="5578250" y="2264408"/>
          <a:ext cx="35480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5" name="Equation" r:id="rId5" imgW="2565360" imgH="253800" progId="Equation.3">
                  <p:embed/>
                </p:oleObj>
              </mc:Choice>
              <mc:Fallback>
                <p:oleObj name="Equation" r:id="rId5" imgW="2565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250" y="2264408"/>
                        <a:ext cx="3548063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125555"/>
              </p:ext>
            </p:extLst>
          </p:nvPr>
        </p:nvGraphicFramePr>
        <p:xfrm>
          <a:off x="5578250" y="2911315"/>
          <a:ext cx="32670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6" name="Equation" r:id="rId7" imgW="2361960" imgH="253800" progId="Equation.3">
                  <p:embed/>
                </p:oleObj>
              </mc:Choice>
              <mc:Fallback>
                <p:oleObj name="Equation" r:id="rId7" imgW="2361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250" y="2911315"/>
                        <a:ext cx="3267075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244270"/>
              </p:ext>
            </p:extLst>
          </p:nvPr>
        </p:nvGraphicFramePr>
        <p:xfrm>
          <a:off x="5405437" y="3561678"/>
          <a:ext cx="5445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7" name="Equation" r:id="rId9" imgW="3936960" imgH="253800" progId="Equation.3">
                  <p:embed/>
                </p:oleObj>
              </mc:Choice>
              <mc:Fallback>
                <p:oleObj name="Equation" r:id="rId9" imgW="3936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7" y="3561678"/>
                        <a:ext cx="5445125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2212"/>
              </p:ext>
            </p:extLst>
          </p:nvPr>
        </p:nvGraphicFramePr>
        <p:xfrm>
          <a:off x="2427288" y="4747483"/>
          <a:ext cx="24939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8" name="Equation" r:id="rId11" imgW="1803240" imgH="253800" progId="Equation.3">
                  <p:embed/>
                </p:oleObj>
              </mc:Choice>
              <mc:Fallback>
                <p:oleObj name="Equation" r:id="rId11" imgW="1803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4747483"/>
                        <a:ext cx="2493962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038029"/>
              </p:ext>
            </p:extLst>
          </p:nvPr>
        </p:nvGraphicFramePr>
        <p:xfrm>
          <a:off x="2425700" y="5179284"/>
          <a:ext cx="26479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9" name="Equation" r:id="rId13" imgW="1955520" imgH="253800" progId="Equation.3">
                  <p:embed/>
                </p:oleObj>
              </mc:Choice>
              <mc:Fallback>
                <p:oleObj name="Equation" r:id="rId13" imgW="1955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5179284"/>
                        <a:ext cx="2647950" cy="3413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257946"/>
              </p:ext>
            </p:extLst>
          </p:nvPr>
        </p:nvGraphicFramePr>
        <p:xfrm>
          <a:off x="6965950" y="4696683"/>
          <a:ext cx="22304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0" name="Equation" r:id="rId15" imgW="1612800" imgH="253800" progId="Equation.3">
                  <p:embed/>
                </p:oleObj>
              </mc:Choice>
              <mc:Fallback>
                <p:oleObj name="Equation" r:id="rId15" imgW="1612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696683"/>
                        <a:ext cx="2230438" cy="34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764300"/>
              </p:ext>
            </p:extLst>
          </p:nvPr>
        </p:nvGraphicFramePr>
        <p:xfrm>
          <a:off x="7000876" y="5128484"/>
          <a:ext cx="21828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1" name="Equation" r:id="rId17" imgW="1612800" imgH="253800" progId="Equation.3">
                  <p:embed/>
                </p:oleObj>
              </mc:Choice>
              <mc:Fallback>
                <p:oleObj name="Equation" r:id="rId17" imgW="1612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6" y="5128484"/>
                        <a:ext cx="2182813" cy="3413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5165726" y="4936396"/>
            <a:ext cx="14906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or equivalently</a:t>
            </a:r>
          </a:p>
        </p:txBody>
      </p: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2311400" y="4683983"/>
            <a:ext cx="2819400" cy="889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6718300" y="4645883"/>
            <a:ext cx="2819400" cy="889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9" name="Text Box 15"/>
          <p:cNvSpPr txBox="1">
            <a:spLocks noChangeArrowheads="1"/>
          </p:cNvSpPr>
          <p:nvPr/>
        </p:nvSpPr>
        <p:spPr bwMode="auto">
          <a:xfrm>
            <a:off x="4759325" y="6220684"/>
            <a:ext cx="26352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This is a set of two clauses</a:t>
            </a:r>
          </a:p>
        </p:txBody>
      </p:sp>
      <p:sp>
        <p:nvSpPr>
          <p:cNvPr id="251920" name="Line 16"/>
          <p:cNvSpPr>
            <a:spLocks noChangeShapeType="1"/>
          </p:cNvSpPr>
          <p:nvPr/>
        </p:nvSpPr>
        <p:spPr bwMode="auto">
          <a:xfrm flipV="1">
            <a:off x="6375400" y="5560283"/>
            <a:ext cx="1676400" cy="6477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1" name="Line 17"/>
          <p:cNvSpPr>
            <a:spLocks noChangeShapeType="1"/>
          </p:cNvSpPr>
          <p:nvPr/>
        </p:nvSpPr>
        <p:spPr bwMode="auto">
          <a:xfrm flipH="1" flipV="1">
            <a:off x="3657600" y="5636483"/>
            <a:ext cx="2108200" cy="558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91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0200"/>
            <a:ext cx="121920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Skolemization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00839" y="1057618"/>
            <a:ext cx="9904163" cy="5673687"/>
          </a:xfrm>
        </p:spPr>
        <p:txBody>
          <a:bodyPr>
            <a:noAutofit/>
          </a:bodyPr>
          <a:lstStyle/>
          <a:p>
            <a:r>
              <a:rPr lang="en-US" dirty="0"/>
              <a:t>The rules for </a:t>
            </a:r>
            <a:r>
              <a:rPr lang="en-US" dirty="0" err="1"/>
              <a:t>Skolemization</a:t>
            </a:r>
            <a:r>
              <a:rPr lang="en-US" dirty="0"/>
              <a:t> is essentially the same as those we described for quantifier inference rules</a:t>
            </a:r>
          </a:p>
          <a:p>
            <a:endParaRPr lang="en-US" sz="400" dirty="0"/>
          </a:p>
          <a:p>
            <a:pPr lvl="1"/>
            <a:r>
              <a:rPr lang="en-US" dirty="0"/>
              <a:t>if </a:t>
            </a:r>
            <a:r>
              <a:rPr lang="en-US" b="1" dirty="0">
                <a:latin typeface="Symbol" pitchFamily="18" charset="2"/>
              </a:rPr>
              <a:t>$</a:t>
            </a:r>
            <a:r>
              <a:rPr lang="en-US" dirty="0"/>
              <a:t> does not occur within the scope of a </a:t>
            </a:r>
            <a:r>
              <a:rPr lang="en-US" b="1" dirty="0">
                <a:latin typeface="Symbol" pitchFamily="18" charset="2"/>
              </a:rPr>
              <a:t>"</a:t>
            </a:r>
            <a:r>
              <a:rPr lang="en-US" dirty="0"/>
              <a:t>, then drop </a:t>
            </a:r>
            <a:r>
              <a:rPr lang="en-US" b="1" dirty="0">
                <a:latin typeface="Symbol" pitchFamily="18" charset="2"/>
              </a:rPr>
              <a:t>$</a:t>
            </a:r>
            <a:r>
              <a:rPr lang="en-US" dirty="0"/>
              <a:t>, and replace all occurrence of the existentially quantified variable with a new constant symbol (called the </a:t>
            </a:r>
            <a:r>
              <a:rPr lang="en-US" b="1" dirty="0" err="1">
                <a:solidFill>
                  <a:srgbClr val="FFC000"/>
                </a:solidFill>
              </a:rPr>
              <a:t>Skolem</a:t>
            </a:r>
            <a:r>
              <a:rPr lang="en-US" dirty="0"/>
              <a:t> constant)</a:t>
            </a:r>
          </a:p>
          <a:p>
            <a:pPr lvl="1"/>
            <a:r>
              <a:rPr lang="en-US" sz="2000" dirty="0"/>
              <a:t>e.g.,   </a:t>
            </a:r>
            <a:r>
              <a:rPr lang="en-US" sz="2000" b="1" dirty="0">
                <a:latin typeface="Symbol" pitchFamily="18" charset="2"/>
              </a:rPr>
              <a:t>$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  becomes  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i="1" dirty="0"/>
              <a:t>â</a:t>
            </a:r>
            <a:r>
              <a:rPr lang="en-US" sz="2000" dirty="0"/>
              <a:t>),  where </a:t>
            </a:r>
            <a:r>
              <a:rPr lang="en-US" sz="2000" i="1" dirty="0"/>
              <a:t>â</a:t>
            </a:r>
            <a:r>
              <a:rPr lang="en-US" sz="2000" dirty="0"/>
              <a:t> is a new constant symbol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if </a:t>
            </a:r>
            <a:r>
              <a:rPr lang="en-US" b="1" dirty="0">
                <a:latin typeface="Symbol" pitchFamily="18" charset="2"/>
              </a:rPr>
              <a:t>$</a:t>
            </a:r>
            <a:r>
              <a:rPr lang="en-US" dirty="0"/>
              <a:t> is within the scope of any </a:t>
            </a:r>
            <a:r>
              <a:rPr lang="en-US" b="1" dirty="0">
                <a:latin typeface="Symbol" pitchFamily="18" charset="2"/>
              </a:rPr>
              <a:t>"</a:t>
            </a:r>
            <a:r>
              <a:rPr lang="en-US" dirty="0"/>
              <a:t>, then drop </a:t>
            </a:r>
            <a:r>
              <a:rPr lang="en-US" b="1" dirty="0">
                <a:latin typeface="Symbol" pitchFamily="18" charset="2"/>
              </a:rPr>
              <a:t>$</a:t>
            </a:r>
            <a:r>
              <a:rPr lang="en-US" dirty="0"/>
              <a:t>, and replace the associated variable with a </a:t>
            </a:r>
            <a:r>
              <a:rPr lang="en-US" b="1" dirty="0" err="1">
                <a:solidFill>
                  <a:srgbClr val="FFC000"/>
                </a:solidFill>
              </a:rPr>
              <a:t>Skolem</a:t>
            </a:r>
            <a:r>
              <a:rPr lang="en-US" b="1" dirty="0">
                <a:solidFill>
                  <a:srgbClr val="FFC000"/>
                </a:solidFill>
              </a:rPr>
              <a:t> function </a:t>
            </a:r>
            <a:r>
              <a:rPr lang="en-US" dirty="0"/>
              <a:t>(a new function symbol), whose arguments are the universally quantified variables</a:t>
            </a:r>
          </a:p>
          <a:p>
            <a:pPr lvl="1"/>
            <a:r>
              <a:rPr lang="en-US" sz="2000" dirty="0"/>
              <a:t>e.g.,  </a:t>
            </a:r>
            <a:r>
              <a:rPr lang="en-US" sz="2000" b="1" dirty="0">
                <a:latin typeface="Symbol" pitchFamily="18" charset="2"/>
              </a:rPr>
              <a:t>"</a:t>
            </a:r>
            <a:r>
              <a:rPr lang="en-US" sz="2000" i="1" dirty="0" err="1"/>
              <a:t>x</a:t>
            </a:r>
            <a:r>
              <a:rPr lang="en-US" sz="2000" b="1" dirty="0" err="1">
                <a:latin typeface="Symbol" pitchFamily="18" charset="2"/>
              </a:rPr>
              <a:t>"</a:t>
            </a:r>
            <a:r>
              <a:rPr lang="en-US" sz="2000" i="1" dirty="0" err="1"/>
              <a:t>y</a:t>
            </a:r>
            <a:r>
              <a:rPr lang="en-US" sz="2000" b="1" dirty="0" err="1">
                <a:latin typeface="Symbol" pitchFamily="18" charset="2"/>
              </a:rPr>
              <a:t>$</a:t>
            </a:r>
            <a:r>
              <a:rPr lang="en-US" sz="2000" i="1" dirty="0" err="1"/>
              <a:t>z</a:t>
            </a:r>
            <a:r>
              <a:rPr lang="en-US" sz="2000" dirty="0"/>
              <a:t>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, </a:t>
            </a:r>
            <a:r>
              <a:rPr lang="en-US" sz="2000" i="1" dirty="0"/>
              <a:t>z</a:t>
            </a:r>
            <a:r>
              <a:rPr lang="en-US" sz="2000" dirty="0"/>
              <a:t>)   becomes  </a:t>
            </a:r>
            <a:r>
              <a:rPr lang="en-US" sz="2000" b="1" dirty="0">
                <a:latin typeface="Symbol" pitchFamily="18" charset="2"/>
              </a:rPr>
              <a:t>"</a:t>
            </a:r>
            <a:r>
              <a:rPr lang="en-US" sz="2000" i="1" dirty="0" err="1"/>
              <a:t>x</a:t>
            </a:r>
            <a:r>
              <a:rPr lang="en-US" sz="2000" b="1" dirty="0" err="1">
                <a:latin typeface="Symbol" pitchFamily="18" charset="2"/>
              </a:rPr>
              <a:t>"</a:t>
            </a:r>
            <a:r>
              <a:rPr lang="en-US" sz="2000" i="1" dirty="0" err="1"/>
              <a:t>y</a:t>
            </a:r>
            <a:r>
              <a:rPr lang="en-US" sz="2000" dirty="0"/>
              <a:t>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, </a:t>
            </a:r>
            <a:r>
              <a:rPr lang="en-US" sz="2000" i="1" dirty="0" err="1"/>
              <a:t>sk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))</a:t>
            </a:r>
          </a:p>
          <a:p>
            <a:pPr lvl="1"/>
            <a:r>
              <a:rPr lang="en-US" sz="2000" dirty="0"/>
              <a:t>e.g.,  </a:t>
            </a:r>
            <a:r>
              <a:rPr lang="en-US" sz="2000" b="1" dirty="0">
                <a:latin typeface="Symbol" pitchFamily="18" charset="2"/>
              </a:rPr>
              <a:t>"</a:t>
            </a:r>
            <a:r>
              <a:rPr lang="en-US" sz="2000" i="1" dirty="0"/>
              <a:t>x person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</a:t>
            </a:r>
            <a:r>
              <a:rPr lang="en-US" sz="2000" b="1" dirty="0">
                <a:latin typeface="Symbol" pitchFamily="18" charset="2"/>
              </a:rPr>
              <a:t>Þ</a:t>
            </a:r>
            <a:r>
              <a:rPr lang="en-US" sz="2000" dirty="0"/>
              <a:t> </a:t>
            </a:r>
            <a:r>
              <a:rPr lang="en-US" sz="2000" b="1" dirty="0">
                <a:latin typeface="Symbol" pitchFamily="18" charset="2"/>
              </a:rPr>
              <a:t>$</a:t>
            </a:r>
            <a:r>
              <a:rPr lang="en-US" sz="2000" i="1" dirty="0"/>
              <a:t>y</a:t>
            </a:r>
            <a:r>
              <a:rPr lang="en-US" sz="2000" dirty="0"/>
              <a:t> </a:t>
            </a:r>
            <a:r>
              <a:rPr lang="en-US" sz="2000" i="1" dirty="0"/>
              <a:t>heart</a:t>
            </a:r>
            <a:r>
              <a:rPr lang="en-US" sz="2000" dirty="0"/>
              <a:t>(</a:t>
            </a:r>
            <a:r>
              <a:rPr lang="en-US" sz="2000" i="1" dirty="0"/>
              <a:t>y</a:t>
            </a:r>
            <a:r>
              <a:rPr lang="en-US" sz="2000" dirty="0"/>
              <a:t>) </a:t>
            </a:r>
            <a:r>
              <a:rPr lang="en-US" sz="2000" b="1" dirty="0">
                <a:latin typeface="Symbol" pitchFamily="18" charset="2"/>
              </a:rPr>
              <a:t>Ù</a:t>
            </a:r>
            <a:r>
              <a:rPr lang="en-US" sz="2000" dirty="0"/>
              <a:t> </a:t>
            </a:r>
            <a:r>
              <a:rPr lang="en-US" sz="2000" i="1" dirty="0"/>
              <a:t>has</a:t>
            </a:r>
            <a:r>
              <a:rPr lang="en-US" sz="2000" dirty="0"/>
              <a:t>(</a:t>
            </a:r>
            <a:r>
              <a:rPr lang="en-US" sz="2000" i="1" dirty="0" err="1"/>
              <a:t>x</a:t>
            </a:r>
            <a:r>
              <a:rPr lang="en-US" sz="2000" dirty="0" err="1"/>
              <a:t>,</a:t>
            </a:r>
            <a:r>
              <a:rPr lang="en-US" sz="2000" i="1" dirty="0" err="1"/>
              <a:t>y</a:t>
            </a:r>
            <a:r>
              <a:rPr lang="en-US" sz="2000" dirty="0"/>
              <a:t>)  becomes </a:t>
            </a:r>
            <a:br>
              <a:rPr lang="en-US" sz="2000" dirty="0"/>
            </a:br>
            <a:r>
              <a:rPr lang="en-US" sz="2000" dirty="0"/>
              <a:t>                                               </a:t>
            </a:r>
            <a:r>
              <a:rPr lang="en-US" sz="2000" b="1" dirty="0">
                <a:latin typeface="Symbol" pitchFamily="18" charset="2"/>
              </a:rPr>
              <a:t>"</a:t>
            </a:r>
            <a:r>
              <a:rPr lang="en-US" sz="2000" i="1" dirty="0"/>
              <a:t>x person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</a:t>
            </a:r>
            <a:r>
              <a:rPr lang="en-US" sz="2000" b="1" dirty="0">
                <a:latin typeface="Symbol" pitchFamily="18" charset="2"/>
              </a:rPr>
              <a:t>Þ</a:t>
            </a:r>
            <a:r>
              <a:rPr lang="en-US" sz="2000" dirty="0"/>
              <a:t> </a:t>
            </a:r>
            <a:r>
              <a:rPr lang="en-US" sz="2000" i="1" dirty="0"/>
              <a:t>heart</a:t>
            </a:r>
            <a:r>
              <a:rPr lang="en-US" sz="2000" dirty="0"/>
              <a:t>(</a:t>
            </a:r>
            <a:r>
              <a:rPr lang="en-US" sz="2000" i="1" dirty="0" err="1"/>
              <a:t>sk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)) </a:t>
            </a:r>
            <a:r>
              <a:rPr lang="en-US" sz="2000" b="1" dirty="0">
                <a:latin typeface="Symbol" pitchFamily="18" charset="2"/>
              </a:rPr>
              <a:t>Ù</a:t>
            </a:r>
            <a:r>
              <a:rPr lang="en-US" sz="2000" dirty="0"/>
              <a:t> </a:t>
            </a:r>
            <a:r>
              <a:rPr lang="en-US" sz="2000" i="1" dirty="0"/>
              <a:t>has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n-US" sz="2000" i="1" dirty="0" err="1"/>
              <a:t>sk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487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0"/>
            <a:ext cx="121920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Conversion to CNF - Example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BD42F-0EF6-41E5-9EFE-0699593E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659" y="1043364"/>
            <a:ext cx="7971437" cy="54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639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6" y="295121"/>
            <a:ext cx="8229600" cy="609600"/>
          </a:xfrm>
        </p:spPr>
        <p:txBody>
          <a:bodyPr/>
          <a:lstStyle/>
          <a:p>
            <a:pPr algn="ctr"/>
            <a:r>
              <a:rPr lang="en-US" sz="3200" dirty="0"/>
              <a:t>Refutation Procedure - Example</a:t>
            </a: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4589919" y="1291152"/>
          <a:ext cx="18129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8" name="Equation" r:id="rId3" imgW="1600200" imgH="279360" progId="">
                  <p:embed/>
                </p:oleObj>
              </mc:Choice>
              <mc:Fallback>
                <p:oleObj name="Equation" r:id="rId3" imgW="1600200" imgH="279360" progId="">
                  <p:embed/>
                  <p:pic>
                    <p:nvPicPr>
                      <p:cNvPr id="2549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919" y="1291152"/>
                        <a:ext cx="1812925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4595981" y="1607065"/>
          <a:ext cx="126523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9" name="Equation" r:id="rId5" imgW="1117440" imgH="266400" progId="Equation.3">
                  <p:embed/>
                </p:oleObj>
              </mc:Choice>
              <mc:Fallback>
                <p:oleObj name="Equation" r:id="rId5" imgW="1117440" imgH="266400" progId="Equation.3">
                  <p:embed/>
                  <p:pic>
                    <p:nvPicPr>
                      <p:cNvPr id="2549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981" y="1607065"/>
                        <a:ext cx="1265238" cy="3000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4595981" y="1915040"/>
          <a:ext cx="125095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0" name="Equation" r:id="rId7" imgW="1104840" imgH="266400" progId="Equation.3">
                  <p:embed/>
                </p:oleObj>
              </mc:Choice>
              <mc:Fallback>
                <p:oleObj name="Equation" r:id="rId7" imgW="1104840" imgH="266400" progId="Equation.3">
                  <p:embed/>
                  <p:pic>
                    <p:nvPicPr>
                      <p:cNvPr id="2549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981" y="1915040"/>
                        <a:ext cx="1250950" cy="3000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2" name="Object 6"/>
          <p:cNvGraphicFramePr>
            <a:graphicFrameLocks noChangeAspect="1"/>
          </p:cNvGraphicFramePr>
          <p:nvPr/>
        </p:nvGraphicFramePr>
        <p:xfrm>
          <a:off x="4595982" y="2223015"/>
          <a:ext cx="658813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1" name="Equation" r:id="rId9" imgW="583920" imgH="266400" progId="Equation.3">
                  <p:embed/>
                </p:oleObj>
              </mc:Choice>
              <mc:Fallback>
                <p:oleObj name="Equation" r:id="rId9" imgW="583920" imgH="266400" progId="Equation.3">
                  <p:embed/>
                  <p:pic>
                    <p:nvPicPr>
                      <p:cNvPr id="2549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982" y="2223015"/>
                        <a:ext cx="658813" cy="3000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3" name="Object 7"/>
          <p:cNvGraphicFramePr>
            <a:graphicFrameLocks noChangeAspect="1"/>
          </p:cNvGraphicFramePr>
          <p:nvPr/>
        </p:nvGraphicFramePr>
        <p:xfrm>
          <a:off x="4595982" y="2530990"/>
          <a:ext cx="646113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2" name="Equation" r:id="rId11" imgW="571320" imgH="266400" progId="Equation.3">
                  <p:embed/>
                </p:oleObj>
              </mc:Choice>
              <mc:Fallback>
                <p:oleObj name="Equation" r:id="rId11" imgW="571320" imgH="266400" progId="Equation.3">
                  <p:embed/>
                  <p:pic>
                    <p:nvPicPr>
                      <p:cNvPr id="2549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982" y="2530990"/>
                        <a:ext cx="646113" cy="3000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3006725" y="1789627"/>
            <a:ext cx="1290638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Given </a:t>
            </a:r>
            <a:r>
              <a:rPr lang="en-US" b="1" i="1" dirty="0"/>
              <a:t>KB</a:t>
            </a:r>
            <a:r>
              <a:rPr lang="en-US" dirty="0"/>
              <a:t> =</a:t>
            </a:r>
          </a:p>
        </p:txBody>
      </p:sp>
      <p:sp>
        <p:nvSpPr>
          <p:cNvPr id="254985" name="AutoShape 9"/>
          <p:cNvSpPr>
            <a:spLocks noChangeArrowheads="1"/>
          </p:cNvSpPr>
          <p:nvPr/>
        </p:nvSpPr>
        <p:spPr bwMode="auto">
          <a:xfrm>
            <a:off x="4262606" y="1167326"/>
            <a:ext cx="2413000" cy="1689100"/>
          </a:xfrm>
          <a:prstGeom prst="bracePair">
            <a:avLst>
              <a:gd name="adj" fmla="val 833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6863440" y="1764427"/>
            <a:ext cx="1645387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prove </a:t>
            </a:r>
            <a:r>
              <a:rPr lang="en-US" b="1" i="1" dirty="0"/>
              <a:t>KB |=</a:t>
            </a:r>
            <a:r>
              <a:rPr lang="en-US" dirty="0"/>
              <a:t>  </a:t>
            </a:r>
            <a:r>
              <a:rPr lang="en-US" b="1" i="1" dirty="0"/>
              <a:t>C</a:t>
            </a:r>
            <a:endParaRPr lang="en-US" dirty="0"/>
          </a:p>
        </p:txBody>
      </p:sp>
      <p:graphicFrame>
        <p:nvGraphicFramePr>
          <p:cNvPr id="254991" name="Object 15"/>
          <p:cNvGraphicFramePr>
            <a:graphicFrameLocks noChangeAspect="1"/>
          </p:cNvGraphicFramePr>
          <p:nvPr/>
        </p:nvGraphicFramePr>
        <p:xfrm>
          <a:off x="2819401" y="3180276"/>
          <a:ext cx="48101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3" name="Equation" r:id="rId13" imgW="368280" imgH="203040" progId="Equation.3">
                  <p:embed/>
                </p:oleObj>
              </mc:Choice>
              <mc:Fallback>
                <p:oleObj name="Equation" r:id="rId13" imgW="368280" imgH="203040" progId="Equation.3">
                  <p:embed/>
                  <p:pic>
                    <p:nvPicPr>
                      <p:cNvPr id="2549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3180276"/>
                        <a:ext cx="481013" cy="261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2" name="Object 16"/>
          <p:cNvGraphicFramePr>
            <a:graphicFrameLocks noChangeAspect="1"/>
          </p:cNvGraphicFramePr>
          <p:nvPr/>
        </p:nvGraphicFramePr>
        <p:xfrm>
          <a:off x="4476750" y="3178690"/>
          <a:ext cx="14414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4" name="Equation" r:id="rId15" imgW="1244520" imgH="228600" progId="">
                  <p:embed/>
                </p:oleObj>
              </mc:Choice>
              <mc:Fallback>
                <p:oleObj name="Equation" r:id="rId15" imgW="1244520" imgH="228600" progId="">
                  <p:embed/>
                  <p:pic>
                    <p:nvPicPr>
                      <p:cNvPr id="2549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178690"/>
                        <a:ext cx="1441450" cy="263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3" name="Object 17"/>
          <p:cNvGraphicFramePr>
            <a:graphicFrameLocks noChangeAspect="1"/>
          </p:cNvGraphicFramePr>
          <p:nvPr/>
        </p:nvGraphicFramePr>
        <p:xfrm>
          <a:off x="3465514" y="3920052"/>
          <a:ext cx="100012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5" name="Equation" r:id="rId17" imgW="863280" imgH="203040" progId="Equation.3">
                  <p:embed/>
                </p:oleObj>
              </mc:Choice>
              <mc:Fallback>
                <p:oleObj name="Equation" r:id="rId17" imgW="863280" imgH="203040" progId="Equation.3">
                  <p:embed/>
                  <p:pic>
                    <p:nvPicPr>
                      <p:cNvPr id="25499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4" y="3920052"/>
                        <a:ext cx="1000125" cy="231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451846"/>
              </p:ext>
            </p:extLst>
          </p:nvPr>
        </p:nvGraphicFramePr>
        <p:xfrm>
          <a:off x="5473700" y="3920052"/>
          <a:ext cx="86995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6" name="Equation" r:id="rId19" imgW="749160" imgH="203040" progId="Equation.3">
                  <p:embed/>
                </p:oleObj>
              </mc:Choice>
              <mc:Fallback>
                <p:oleObj name="Equation" r:id="rId19" imgW="749160" imgH="203040" progId="Equation.3">
                  <p:embed/>
                  <p:pic>
                    <p:nvPicPr>
                      <p:cNvPr id="2549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3920052"/>
                        <a:ext cx="869950" cy="231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5" name="Object 19"/>
          <p:cNvGraphicFramePr>
            <a:graphicFrameLocks noChangeAspect="1"/>
          </p:cNvGraphicFramePr>
          <p:nvPr/>
        </p:nvGraphicFramePr>
        <p:xfrm>
          <a:off x="4402139" y="4561402"/>
          <a:ext cx="1031875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7" name="Equation" r:id="rId21" imgW="888840" imgH="203040" progId="Equation.3">
                  <p:embed/>
                </p:oleObj>
              </mc:Choice>
              <mc:Fallback>
                <p:oleObj name="Equation" r:id="rId21" imgW="888840" imgH="203040" progId="Equation.3">
                  <p:embed/>
                  <p:pic>
                    <p:nvPicPr>
                      <p:cNvPr id="2549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9" y="4561402"/>
                        <a:ext cx="1031875" cy="231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6" name="Object 20"/>
          <p:cNvGraphicFramePr>
            <a:graphicFrameLocks noChangeAspect="1"/>
          </p:cNvGraphicFramePr>
          <p:nvPr/>
        </p:nvGraphicFramePr>
        <p:xfrm>
          <a:off x="6494464" y="4561402"/>
          <a:ext cx="24923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8" name="Equation" r:id="rId23" imgW="215640" imgH="203040" progId="Equation.3">
                  <p:embed/>
                </p:oleObj>
              </mc:Choice>
              <mc:Fallback>
                <p:oleObj name="Equation" r:id="rId23" imgW="215640" imgH="203040" progId="Equation.3">
                  <p:embed/>
                  <p:pic>
                    <p:nvPicPr>
                      <p:cNvPr id="2549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4" y="4561402"/>
                        <a:ext cx="249237" cy="231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7" name="Object 21"/>
          <p:cNvGraphicFramePr>
            <a:graphicFrameLocks noChangeAspect="1"/>
          </p:cNvGraphicFramePr>
          <p:nvPr/>
        </p:nvGraphicFramePr>
        <p:xfrm>
          <a:off x="5372101" y="5202752"/>
          <a:ext cx="41116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9" name="Equation" r:id="rId25" imgW="355320" imgH="203040" progId="Equation.3">
                  <p:embed/>
                </p:oleObj>
              </mc:Choice>
              <mc:Fallback>
                <p:oleObj name="Equation" r:id="rId25" imgW="355320" imgH="203040" progId="Equation.3">
                  <p:embed/>
                  <p:pic>
                    <p:nvPicPr>
                      <p:cNvPr id="2549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1" y="5202752"/>
                        <a:ext cx="411163" cy="231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8" name="Object 22"/>
          <p:cNvGraphicFramePr>
            <a:graphicFrameLocks noChangeAspect="1"/>
          </p:cNvGraphicFramePr>
          <p:nvPr/>
        </p:nvGraphicFramePr>
        <p:xfrm>
          <a:off x="6794500" y="5202752"/>
          <a:ext cx="86995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0" name="Equation" r:id="rId27" imgW="749160" imgH="203040" progId="Equation.3">
                  <p:embed/>
                </p:oleObj>
              </mc:Choice>
              <mc:Fallback>
                <p:oleObj name="Equation" r:id="rId27" imgW="749160" imgH="203040" progId="Equation.3">
                  <p:embed/>
                  <p:pic>
                    <p:nvPicPr>
                      <p:cNvPr id="2549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5202752"/>
                        <a:ext cx="869950" cy="231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679922"/>
              </p:ext>
            </p:extLst>
          </p:nvPr>
        </p:nvGraphicFramePr>
        <p:xfrm>
          <a:off x="6100764" y="5812352"/>
          <a:ext cx="42703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1" name="Equation" r:id="rId29" imgW="368280" imgH="203040" progId="Equation.3">
                  <p:embed/>
                </p:oleObj>
              </mc:Choice>
              <mc:Fallback>
                <p:oleObj name="Equation" r:id="rId29" imgW="368280" imgH="203040" progId="Equation.3">
                  <p:embed/>
                  <p:pic>
                    <p:nvPicPr>
                      <p:cNvPr id="25499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4" y="5812352"/>
                        <a:ext cx="427037" cy="231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000" name="Object 24"/>
          <p:cNvGraphicFramePr>
            <a:graphicFrameLocks noChangeAspect="1"/>
          </p:cNvGraphicFramePr>
          <p:nvPr/>
        </p:nvGraphicFramePr>
        <p:xfrm>
          <a:off x="7891463" y="5825052"/>
          <a:ext cx="24765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2" name="Equation" r:id="rId31" imgW="215640" imgH="203040" progId="Equation.3">
                  <p:embed/>
                </p:oleObj>
              </mc:Choice>
              <mc:Fallback>
                <p:oleObj name="Equation" r:id="rId31" imgW="215640" imgH="203040" progId="Equation.3">
                  <p:embed/>
                  <p:pic>
                    <p:nvPicPr>
                      <p:cNvPr id="25500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63" y="5825052"/>
                        <a:ext cx="247650" cy="231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086600" y="6475926"/>
            <a:ext cx="139700" cy="139700"/>
            <a:chOff x="3312" y="3792"/>
            <a:chExt cx="88" cy="88"/>
          </a:xfrm>
        </p:grpSpPr>
        <p:sp>
          <p:nvSpPr>
            <p:cNvPr id="255002" name="Rectangle 26"/>
            <p:cNvSpPr>
              <a:spLocks noChangeArrowheads="1"/>
            </p:cNvSpPr>
            <p:nvPr/>
          </p:nvSpPr>
          <p:spPr bwMode="auto">
            <a:xfrm>
              <a:off x="3312" y="3792"/>
              <a:ext cx="88" cy="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3" name="Line 27"/>
            <p:cNvSpPr>
              <a:spLocks noChangeShapeType="1"/>
            </p:cNvSpPr>
            <p:nvPr/>
          </p:nvSpPr>
          <p:spPr bwMode="auto">
            <a:xfrm flipH="1">
              <a:off x="3318" y="3798"/>
              <a:ext cx="7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4" name="Line 28"/>
            <p:cNvSpPr>
              <a:spLocks noChangeShapeType="1"/>
            </p:cNvSpPr>
            <p:nvPr/>
          </p:nvSpPr>
          <p:spPr bwMode="auto">
            <a:xfrm>
              <a:off x="3318" y="3798"/>
              <a:ext cx="75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005" name="Text Box 29"/>
          <p:cNvSpPr txBox="1">
            <a:spLocks noChangeArrowheads="1"/>
          </p:cNvSpPr>
          <p:nvPr/>
        </p:nvSpPr>
        <p:spPr bwMode="auto">
          <a:xfrm>
            <a:off x="6042026" y="3146939"/>
            <a:ext cx="10166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(clause 1)</a:t>
            </a:r>
          </a:p>
        </p:txBody>
      </p:sp>
      <p:sp>
        <p:nvSpPr>
          <p:cNvPr id="255006" name="Text Box 30"/>
          <p:cNvSpPr txBox="1">
            <a:spLocks noChangeArrowheads="1"/>
          </p:cNvSpPr>
          <p:nvPr/>
        </p:nvSpPr>
        <p:spPr bwMode="auto">
          <a:xfrm>
            <a:off x="6384926" y="3870839"/>
            <a:ext cx="10166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(clause 3)</a:t>
            </a:r>
          </a:p>
        </p:txBody>
      </p:sp>
      <p:sp>
        <p:nvSpPr>
          <p:cNvPr id="255007" name="Text Box 31"/>
          <p:cNvSpPr txBox="1">
            <a:spLocks noChangeArrowheads="1"/>
          </p:cNvSpPr>
          <p:nvPr/>
        </p:nvSpPr>
        <p:spPr bwMode="auto">
          <a:xfrm>
            <a:off x="6791326" y="4505839"/>
            <a:ext cx="10166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(clause 4)</a:t>
            </a:r>
          </a:p>
        </p:txBody>
      </p:sp>
      <p:sp>
        <p:nvSpPr>
          <p:cNvPr id="255008" name="Text Box 32"/>
          <p:cNvSpPr txBox="1">
            <a:spLocks noChangeArrowheads="1"/>
          </p:cNvSpPr>
          <p:nvPr/>
        </p:nvSpPr>
        <p:spPr bwMode="auto">
          <a:xfrm>
            <a:off x="7693026" y="5153539"/>
            <a:ext cx="10166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(clause 2)</a:t>
            </a:r>
          </a:p>
        </p:txBody>
      </p:sp>
      <p:sp>
        <p:nvSpPr>
          <p:cNvPr id="255009" name="Text Box 33"/>
          <p:cNvSpPr txBox="1">
            <a:spLocks noChangeArrowheads="1"/>
          </p:cNvSpPr>
          <p:nvPr/>
        </p:nvSpPr>
        <p:spPr bwMode="auto">
          <a:xfrm>
            <a:off x="8213726" y="5775839"/>
            <a:ext cx="10166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/>
              <a:t>(clause 5)</a:t>
            </a:r>
          </a:p>
        </p:txBody>
      </p:sp>
      <p:cxnSp>
        <p:nvCxnSpPr>
          <p:cNvPr id="255010" name="AutoShape 34"/>
          <p:cNvCxnSpPr>
            <a:cxnSpLocks noChangeShapeType="1"/>
          </p:cNvCxnSpPr>
          <p:nvPr/>
        </p:nvCxnSpPr>
        <p:spPr bwMode="auto">
          <a:xfrm>
            <a:off x="3060701" y="3442215"/>
            <a:ext cx="904875" cy="477837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5011" name="AutoShape 35"/>
          <p:cNvCxnSpPr>
            <a:cxnSpLocks noChangeShapeType="1"/>
          </p:cNvCxnSpPr>
          <p:nvPr/>
        </p:nvCxnSpPr>
        <p:spPr bwMode="auto">
          <a:xfrm flipH="1">
            <a:off x="3965575" y="3442215"/>
            <a:ext cx="1231900" cy="477837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5012" name="AutoShape 36"/>
          <p:cNvCxnSpPr>
            <a:cxnSpLocks noChangeShapeType="1"/>
          </p:cNvCxnSpPr>
          <p:nvPr/>
        </p:nvCxnSpPr>
        <p:spPr bwMode="auto">
          <a:xfrm>
            <a:off x="3965575" y="4151827"/>
            <a:ext cx="952500" cy="40957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5013" name="AutoShape 37"/>
          <p:cNvCxnSpPr>
            <a:cxnSpLocks noChangeShapeType="1"/>
          </p:cNvCxnSpPr>
          <p:nvPr/>
        </p:nvCxnSpPr>
        <p:spPr bwMode="auto">
          <a:xfrm flipH="1">
            <a:off x="4918075" y="4151827"/>
            <a:ext cx="990600" cy="40957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5014" name="AutoShape 38"/>
          <p:cNvCxnSpPr>
            <a:cxnSpLocks noChangeShapeType="1"/>
          </p:cNvCxnSpPr>
          <p:nvPr/>
        </p:nvCxnSpPr>
        <p:spPr bwMode="auto">
          <a:xfrm>
            <a:off x="4918075" y="4793177"/>
            <a:ext cx="660400" cy="40957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5015" name="AutoShape 39"/>
          <p:cNvCxnSpPr>
            <a:cxnSpLocks noChangeShapeType="1"/>
          </p:cNvCxnSpPr>
          <p:nvPr/>
        </p:nvCxnSpPr>
        <p:spPr bwMode="auto">
          <a:xfrm flipH="1">
            <a:off x="5578475" y="4793177"/>
            <a:ext cx="1041400" cy="40957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5016" name="AutoShape 40"/>
          <p:cNvCxnSpPr>
            <a:cxnSpLocks noChangeShapeType="1"/>
          </p:cNvCxnSpPr>
          <p:nvPr/>
        </p:nvCxnSpPr>
        <p:spPr bwMode="auto">
          <a:xfrm>
            <a:off x="5578475" y="5434527"/>
            <a:ext cx="736600" cy="37782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5017" name="AutoShape 41"/>
          <p:cNvCxnSpPr>
            <a:cxnSpLocks noChangeShapeType="1"/>
          </p:cNvCxnSpPr>
          <p:nvPr/>
        </p:nvCxnSpPr>
        <p:spPr bwMode="auto">
          <a:xfrm flipH="1">
            <a:off x="6315075" y="5434527"/>
            <a:ext cx="914400" cy="37782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5018" name="AutoShape 42"/>
          <p:cNvCxnSpPr>
            <a:cxnSpLocks noChangeShapeType="1"/>
          </p:cNvCxnSpPr>
          <p:nvPr/>
        </p:nvCxnSpPr>
        <p:spPr bwMode="auto">
          <a:xfrm>
            <a:off x="6315076" y="6044127"/>
            <a:ext cx="841375" cy="417513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5019" name="AutoShape 43"/>
          <p:cNvCxnSpPr>
            <a:cxnSpLocks noChangeShapeType="1"/>
          </p:cNvCxnSpPr>
          <p:nvPr/>
        </p:nvCxnSpPr>
        <p:spPr bwMode="auto">
          <a:xfrm flipH="1">
            <a:off x="7156450" y="6056827"/>
            <a:ext cx="858838" cy="404813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B77C3B2-DADD-4573-9425-3C2995132F9E}"/>
              </a:ext>
            </a:extLst>
          </p:cNvPr>
          <p:cNvSpPr txBox="1"/>
          <p:nvPr/>
        </p:nvSpPr>
        <p:spPr>
          <a:xfrm>
            <a:off x="801109" y="2011876"/>
            <a:ext cx="1764572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Start with the negation of the goal and try to arrive at a contradiction (empty clause)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12BE4301-B846-45B6-B4EC-136D507D5FA1}"/>
              </a:ext>
            </a:extLst>
          </p:cNvPr>
          <p:cNvCxnSpPr>
            <a:cxnSpLocks/>
            <a:stCxn id="2" idx="3"/>
            <a:endCxn id="254991" idx="0"/>
          </p:cNvCxnSpPr>
          <p:nvPr/>
        </p:nvCxnSpPr>
        <p:spPr>
          <a:xfrm>
            <a:off x="2565681" y="2889039"/>
            <a:ext cx="494226" cy="2912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2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4" grpId="0"/>
      <p:bldP spid="254985" grpId="0" animBg="1"/>
      <p:bldP spid="254986" grpId="0"/>
      <p:bldP spid="255005" grpId="0"/>
      <p:bldP spid="255006" grpId="0"/>
      <p:bldP spid="255007" grpId="0"/>
      <p:bldP spid="255008" grpId="0"/>
      <p:bldP spid="255009" grpId="0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0" y="152399"/>
            <a:ext cx="8229600" cy="862013"/>
          </a:xfrm>
        </p:spPr>
        <p:txBody>
          <a:bodyPr/>
          <a:lstStyle/>
          <a:p>
            <a:r>
              <a:rPr lang="en-US" sz="3200" dirty="0"/>
              <a:t>Refutation Procedure - Example 2</a:t>
            </a:r>
          </a:p>
        </p:txBody>
      </p:sp>
      <p:graphicFrame>
        <p:nvGraphicFramePr>
          <p:cNvPr id="256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791865"/>
              </p:ext>
            </p:extLst>
          </p:nvPr>
        </p:nvGraphicFramePr>
        <p:xfrm>
          <a:off x="3521171" y="1286712"/>
          <a:ext cx="24304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5" name="Equation" r:id="rId3" imgW="2145960" imgH="279360" progId="Equation.3">
                  <p:embed/>
                </p:oleObj>
              </mc:Choice>
              <mc:Fallback>
                <p:oleObj name="Equation" r:id="rId3" imgW="2145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171" y="1286712"/>
                        <a:ext cx="2430462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70451"/>
              </p:ext>
            </p:extLst>
          </p:nvPr>
        </p:nvGraphicFramePr>
        <p:xfrm>
          <a:off x="3525647" y="1598053"/>
          <a:ext cx="23431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6" name="Equation" r:id="rId5" imgW="2070000" imgH="279360" progId="Equation.3">
                  <p:embed/>
                </p:oleObj>
              </mc:Choice>
              <mc:Fallback>
                <p:oleObj name="Equation" r:id="rId5" imgW="2070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647" y="1598053"/>
                        <a:ext cx="2343150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379666"/>
              </p:ext>
            </p:extLst>
          </p:nvPr>
        </p:nvGraphicFramePr>
        <p:xfrm>
          <a:off x="3528917" y="1918728"/>
          <a:ext cx="23002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7" name="Equation" r:id="rId7" imgW="2031840" imgH="279360" progId="Equation.3">
                  <p:embed/>
                </p:oleObj>
              </mc:Choice>
              <mc:Fallback>
                <p:oleObj name="Equation" r:id="rId7" imgW="2031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917" y="1918728"/>
                        <a:ext cx="2300288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26064"/>
              </p:ext>
            </p:extLst>
          </p:nvPr>
        </p:nvGraphicFramePr>
        <p:xfrm>
          <a:off x="3522758" y="2231752"/>
          <a:ext cx="58166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8" name="Equation" r:id="rId9" imgW="5143320" imgH="279360" progId="Equation.3">
                  <p:embed/>
                </p:oleObj>
              </mc:Choice>
              <mc:Fallback>
                <p:oleObj name="Equation" r:id="rId9" imgW="5143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758" y="2231752"/>
                        <a:ext cx="5816600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2498725" y="1877453"/>
            <a:ext cx="674688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1"/>
              <a:t>KB</a:t>
            </a:r>
            <a:r>
              <a:rPr lang="en-US"/>
              <a:t> =</a:t>
            </a:r>
          </a:p>
        </p:txBody>
      </p:sp>
      <p:sp>
        <p:nvSpPr>
          <p:cNvPr id="256008" name="AutoShape 8"/>
          <p:cNvSpPr>
            <a:spLocks noChangeArrowheads="1"/>
          </p:cNvSpPr>
          <p:nvPr/>
        </p:nvSpPr>
        <p:spPr bwMode="auto">
          <a:xfrm>
            <a:off x="3238500" y="1166252"/>
            <a:ext cx="6553200" cy="1790700"/>
          </a:xfrm>
          <a:prstGeom prst="bracePair">
            <a:avLst>
              <a:gd name="adj" fmla="val 833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0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56821"/>
              </p:ext>
            </p:extLst>
          </p:nvPr>
        </p:nvGraphicFramePr>
        <p:xfrm>
          <a:off x="3527522" y="2539918"/>
          <a:ext cx="59594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9" name="Equation" r:id="rId11" imgW="5270400" imgH="279360" progId="Equation.3">
                  <p:embed/>
                </p:oleObj>
              </mc:Choice>
              <mc:Fallback>
                <p:oleObj name="Equation" r:id="rId11" imgW="5270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522" y="2539918"/>
                        <a:ext cx="5959475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10" name="Text Box 10"/>
          <p:cNvSpPr txBox="1">
            <a:spLocks noChangeArrowheads="1"/>
          </p:cNvSpPr>
          <p:nvPr/>
        </p:nvSpPr>
        <p:spPr bwMode="auto">
          <a:xfrm>
            <a:off x="2727325" y="3340555"/>
            <a:ext cx="21844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Converting 4 to CNF:</a:t>
            </a:r>
          </a:p>
        </p:txBody>
      </p:sp>
      <p:graphicFrame>
        <p:nvGraphicFramePr>
          <p:cNvPr id="2560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03222"/>
              </p:ext>
            </p:extLst>
          </p:nvPr>
        </p:nvGraphicFramePr>
        <p:xfrm>
          <a:off x="2830513" y="3778705"/>
          <a:ext cx="699611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0" name="Equation" r:id="rId13" imgW="6184800" imgH="279360" progId="Equation.3">
                  <p:embed/>
                </p:oleObj>
              </mc:Choice>
              <mc:Fallback>
                <p:oleObj name="Equation" r:id="rId13" imgW="6184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3778705"/>
                        <a:ext cx="6996112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12" name="Text Box 12"/>
          <p:cNvSpPr txBox="1">
            <a:spLocks noChangeArrowheads="1"/>
          </p:cNvSpPr>
          <p:nvPr/>
        </p:nvSpPr>
        <p:spPr bwMode="auto">
          <a:xfrm>
            <a:off x="2714625" y="4280355"/>
            <a:ext cx="21844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Converting 5 to CNF:</a:t>
            </a:r>
          </a:p>
        </p:txBody>
      </p:sp>
      <p:graphicFrame>
        <p:nvGraphicFramePr>
          <p:cNvPr id="2560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054371"/>
              </p:ext>
            </p:extLst>
          </p:nvPr>
        </p:nvGraphicFramePr>
        <p:xfrm>
          <a:off x="2830513" y="4731205"/>
          <a:ext cx="603091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1" name="Equation" r:id="rId15" imgW="5333760" imgH="279360" progId="Equation.3">
                  <p:embed/>
                </p:oleObj>
              </mc:Choice>
              <mc:Fallback>
                <p:oleObj name="Equation" r:id="rId15" imgW="5333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731205"/>
                        <a:ext cx="6030912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7359"/>
              </p:ext>
            </p:extLst>
          </p:nvPr>
        </p:nvGraphicFramePr>
        <p:xfrm>
          <a:off x="3046413" y="5188405"/>
          <a:ext cx="59309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2" name="Equation" r:id="rId17" imgW="5244840" imgH="279360" progId="Equation.3">
                  <p:embed/>
                </p:oleObj>
              </mc:Choice>
              <mc:Fallback>
                <p:oleObj name="Equation" r:id="rId17" imgW="5244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5188405"/>
                        <a:ext cx="5930900" cy="314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56445"/>
              </p:ext>
            </p:extLst>
          </p:nvPr>
        </p:nvGraphicFramePr>
        <p:xfrm>
          <a:off x="3036888" y="5640842"/>
          <a:ext cx="47815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3" name="Equation" r:id="rId19" imgW="4228920" imgH="266400" progId="Equation.3">
                  <p:embed/>
                </p:oleObj>
              </mc:Choice>
              <mc:Fallback>
                <p:oleObj name="Equation" r:id="rId19" imgW="42289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5640842"/>
                        <a:ext cx="4781550" cy="298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7741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type="title"/>
          </p:nvPr>
        </p:nvSpPr>
        <p:spPr>
          <a:xfrm>
            <a:off x="1968500" y="177800"/>
            <a:ext cx="8229600" cy="609600"/>
          </a:xfrm>
        </p:spPr>
        <p:txBody>
          <a:bodyPr/>
          <a:lstStyle/>
          <a:p>
            <a:r>
              <a:rPr lang="en-US" sz="3200"/>
              <a:t>Refutation Procedure - Example 2 (cont.)</a:t>
            </a:r>
          </a:p>
        </p:txBody>
      </p:sp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1904692" y="3542226"/>
            <a:ext cx="7620000" cy="18161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7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48254"/>
              </p:ext>
            </p:extLst>
          </p:nvPr>
        </p:nvGraphicFramePr>
        <p:xfrm>
          <a:off x="2982913" y="1214804"/>
          <a:ext cx="24304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2" name="Equation" r:id="rId3" imgW="2145960" imgH="279360" progId="Equation.3">
                  <p:embed/>
                </p:oleObj>
              </mc:Choice>
              <mc:Fallback>
                <p:oleObj name="Equation" r:id="rId3" imgW="2145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1214804"/>
                        <a:ext cx="2430462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718142"/>
              </p:ext>
            </p:extLst>
          </p:nvPr>
        </p:nvGraphicFramePr>
        <p:xfrm>
          <a:off x="2982913" y="1559291"/>
          <a:ext cx="23431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3" name="Equation" r:id="rId5" imgW="2070000" imgH="279360" progId="Equation.3">
                  <p:embed/>
                </p:oleObj>
              </mc:Choice>
              <mc:Fallback>
                <p:oleObj name="Equation" r:id="rId5" imgW="2070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1559291"/>
                        <a:ext cx="2343150" cy="3159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30599"/>
              </p:ext>
            </p:extLst>
          </p:nvPr>
        </p:nvGraphicFramePr>
        <p:xfrm>
          <a:off x="2982914" y="1903779"/>
          <a:ext cx="2300287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4" name="Equation" r:id="rId7" imgW="2031840" imgH="279360" progId="Equation.3">
                  <p:embed/>
                </p:oleObj>
              </mc:Choice>
              <mc:Fallback>
                <p:oleObj name="Equation" r:id="rId7" imgW="2031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4" y="1903779"/>
                        <a:ext cx="2300287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1914525" y="2056179"/>
            <a:ext cx="674688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1"/>
              <a:t>KB</a:t>
            </a:r>
            <a:r>
              <a:rPr lang="en-US"/>
              <a:t> =</a:t>
            </a:r>
          </a:p>
        </p:txBody>
      </p:sp>
      <p:sp>
        <p:nvSpPr>
          <p:cNvPr id="257032" name="AutoShape 8"/>
          <p:cNvSpPr>
            <a:spLocks noChangeArrowheads="1"/>
          </p:cNvSpPr>
          <p:nvPr/>
        </p:nvSpPr>
        <p:spPr bwMode="auto">
          <a:xfrm>
            <a:off x="2641600" y="1116378"/>
            <a:ext cx="5727700" cy="2247900"/>
          </a:xfrm>
          <a:prstGeom prst="bracePair">
            <a:avLst>
              <a:gd name="adj" fmla="val 833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8485186" y="1758027"/>
            <a:ext cx="1447800" cy="92333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Here is the final KB in clausal form:</a:t>
            </a:r>
          </a:p>
        </p:txBody>
      </p:sp>
      <p:graphicFrame>
        <p:nvGraphicFramePr>
          <p:cNvPr id="257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518229"/>
              </p:ext>
            </p:extLst>
          </p:nvPr>
        </p:nvGraphicFramePr>
        <p:xfrm>
          <a:off x="2982914" y="2248266"/>
          <a:ext cx="33750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5" name="Equation" r:id="rId9" imgW="2984400" imgH="279360" progId="Equation.3">
                  <p:embed/>
                </p:oleObj>
              </mc:Choice>
              <mc:Fallback>
                <p:oleObj name="Equation" r:id="rId9" imgW="2984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4" y="2248266"/>
                        <a:ext cx="3375025" cy="3159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718859"/>
              </p:ext>
            </p:extLst>
          </p:nvPr>
        </p:nvGraphicFramePr>
        <p:xfrm>
          <a:off x="2982914" y="2938829"/>
          <a:ext cx="49815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6" name="Equation" r:id="rId11" imgW="4406760" imgH="279360" progId="Equation.3">
                  <p:embed/>
                </p:oleObj>
              </mc:Choice>
              <mc:Fallback>
                <p:oleObj name="Equation" r:id="rId11" imgW="4406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4" y="2938829"/>
                        <a:ext cx="4981575" cy="314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55370"/>
              </p:ext>
            </p:extLst>
          </p:nvPr>
        </p:nvGraphicFramePr>
        <p:xfrm>
          <a:off x="2982913" y="2592754"/>
          <a:ext cx="34607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7" name="Equation" r:id="rId13" imgW="3060360" imgH="279360" progId="Equation.3">
                  <p:embed/>
                </p:oleObj>
              </mc:Choice>
              <mc:Fallback>
                <p:oleObj name="Equation" r:id="rId13" imgW="3060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2592754"/>
                        <a:ext cx="3460750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37" name="Text Box 13"/>
          <p:cNvSpPr txBox="1">
            <a:spLocks noChangeArrowheads="1"/>
          </p:cNvSpPr>
          <p:nvPr/>
        </p:nvSpPr>
        <p:spPr bwMode="auto">
          <a:xfrm>
            <a:off x="2054533" y="5513329"/>
            <a:ext cx="6807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Next we want to prove each of the following using resolution refutation:</a:t>
            </a:r>
          </a:p>
        </p:txBody>
      </p:sp>
      <p:graphicFrame>
        <p:nvGraphicFramePr>
          <p:cNvPr id="2570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655339"/>
              </p:ext>
            </p:extLst>
          </p:nvPr>
        </p:nvGraphicFramePr>
        <p:xfrm>
          <a:off x="3249922" y="5954654"/>
          <a:ext cx="187007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8" name="Equation" r:id="rId15" imgW="1650960" imgH="266400" progId="Equation.3">
                  <p:embed/>
                </p:oleObj>
              </mc:Choice>
              <mc:Fallback>
                <p:oleObj name="Equation" r:id="rId15" imgW="1650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922" y="5954654"/>
                        <a:ext cx="1870075" cy="30003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019183"/>
              </p:ext>
            </p:extLst>
          </p:nvPr>
        </p:nvGraphicFramePr>
        <p:xfrm>
          <a:off x="3229284" y="6340416"/>
          <a:ext cx="21764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9" name="Equation" r:id="rId17" imgW="1777680" imgH="279360" progId="Equation.3">
                  <p:embed/>
                </p:oleObj>
              </mc:Choice>
              <mc:Fallback>
                <p:oleObj name="Equation" r:id="rId17" imgW="1777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284" y="6340416"/>
                        <a:ext cx="2176463" cy="3413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40" name="Text Box 16"/>
          <p:cNvSpPr txBox="1">
            <a:spLocks noChangeArrowheads="1"/>
          </p:cNvSpPr>
          <p:nvPr/>
        </p:nvSpPr>
        <p:spPr bwMode="auto">
          <a:xfrm>
            <a:off x="5597834" y="5873690"/>
            <a:ext cx="3015377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(sue is a grandparent of </a:t>
            </a:r>
            <a:r>
              <a:rPr lang="en-US" dirty="0" err="1"/>
              <a:t>mary</a:t>
            </a:r>
            <a:r>
              <a:rPr lang="en-US" dirty="0"/>
              <a:t>)</a:t>
            </a:r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auto">
          <a:xfrm>
            <a:off x="5597833" y="6267391"/>
            <a:ext cx="37909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(there is someone who is john’s parent)</a:t>
            </a:r>
          </a:p>
        </p:txBody>
      </p:sp>
      <p:sp>
        <p:nvSpPr>
          <p:cNvPr id="257042" name="Text Box 18"/>
          <p:cNvSpPr txBox="1">
            <a:spLocks noChangeArrowheads="1"/>
          </p:cNvSpPr>
          <p:nvPr/>
        </p:nvSpPr>
        <p:spPr bwMode="auto">
          <a:xfrm>
            <a:off x="2028517" y="3656527"/>
            <a:ext cx="7359322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 digression:  what if we wanted to add a clause saying that there is someone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who is neither the father nor the mother of </a:t>
            </a:r>
            <a:r>
              <a:rPr lang="en-US" i="1" dirty="0">
                <a:solidFill>
                  <a:schemeClr val="bg1"/>
                </a:solidFill>
              </a:rPr>
              <a:t>john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25704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516735"/>
              </p:ext>
            </p:extLst>
          </p:nvPr>
        </p:nvGraphicFramePr>
        <p:xfrm>
          <a:off x="3600143" y="4288352"/>
          <a:ext cx="444341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20" name="Equation" r:id="rId19" imgW="3848040" imgH="279360" progId="Equation.3">
                  <p:embed/>
                </p:oleObj>
              </mc:Choice>
              <mc:Fallback>
                <p:oleObj name="Equation" r:id="rId19" imgW="3848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143" y="4288352"/>
                        <a:ext cx="4443413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44" name="Text Box 20"/>
          <p:cNvSpPr txBox="1">
            <a:spLocks noChangeArrowheads="1"/>
          </p:cNvSpPr>
          <p:nvPr/>
        </p:nvSpPr>
        <p:spPr bwMode="auto">
          <a:xfrm>
            <a:off x="2079317" y="4545526"/>
            <a:ext cx="1561646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In clausal form:</a:t>
            </a:r>
          </a:p>
        </p:txBody>
      </p:sp>
      <p:graphicFrame>
        <p:nvGraphicFramePr>
          <p:cNvPr id="25704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36586"/>
              </p:ext>
            </p:extLst>
          </p:nvPr>
        </p:nvGraphicFramePr>
        <p:xfrm>
          <a:off x="3423931" y="4936052"/>
          <a:ext cx="41354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21" name="Equation" r:id="rId21" imgW="3581280" imgH="279360" progId="Equation.3">
                  <p:embed/>
                </p:oleObj>
              </mc:Choice>
              <mc:Fallback>
                <p:oleObj name="Equation" r:id="rId21" imgW="3581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931" y="4936052"/>
                        <a:ext cx="4135437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0C311F57-D8D7-4E45-AADD-7FC6B6F1BAB1}"/>
              </a:ext>
            </a:extLst>
          </p:cNvPr>
          <p:cNvSpPr/>
          <p:nvPr/>
        </p:nvSpPr>
        <p:spPr>
          <a:xfrm>
            <a:off x="6356379" y="4892990"/>
            <a:ext cx="452896" cy="3873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5CDE3-18DC-4996-9872-A7065612AD69}"/>
              </a:ext>
            </a:extLst>
          </p:cNvPr>
          <p:cNvSpPr txBox="1"/>
          <p:nvPr/>
        </p:nvSpPr>
        <p:spPr>
          <a:xfrm>
            <a:off x="9940484" y="3979692"/>
            <a:ext cx="16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Skolem</a:t>
            </a:r>
            <a:r>
              <a:rPr lang="en-US" dirty="0">
                <a:solidFill>
                  <a:srgbClr val="FFC000"/>
                </a:solidFill>
              </a:rPr>
              <a:t> constant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B59D1C37-DE3D-48B2-AD2A-566988959DB1}"/>
              </a:ext>
            </a:extLst>
          </p:cNvPr>
          <p:cNvCxnSpPr>
            <a:cxnSpLocks/>
            <a:stCxn id="3" idx="1"/>
            <a:endCxn id="2" idx="0"/>
          </p:cNvCxnSpPr>
          <p:nvPr/>
        </p:nvCxnSpPr>
        <p:spPr>
          <a:xfrm rot="10800000" flipV="1">
            <a:off x="6582828" y="4164358"/>
            <a:ext cx="3357657" cy="728632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animBg="1"/>
      <p:bldP spid="257037" grpId="0"/>
      <p:bldP spid="257040" grpId="0"/>
      <p:bldP spid="257041" grpId="0"/>
      <p:bldP spid="257042" grpId="0"/>
      <p:bldP spid="257044" grpId="0"/>
      <p:bldP spid="2" grpId="0" animBg="1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8471" y="274713"/>
            <a:ext cx="8229600" cy="609600"/>
          </a:xfrm>
        </p:spPr>
        <p:txBody>
          <a:bodyPr/>
          <a:lstStyle/>
          <a:p>
            <a:r>
              <a:rPr lang="en-US" sz="3200" dirty="0"/>
              <a:t>Refutation Procedure - Example 2 (cont.)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3454287" y="1240675"/>
            <a:ext cx="7537384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To prove, we must first negate the goal and transform into clausal form:</a:t>
            </a:r>
          </a:p>
        </p:txBody>
      </p:sp>
      <p:graphicFrame>
        <p:nvGraphicFramePr>
          <p:cNvPr id="258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37252"/>
              </p:ext>
            </p:extLst>
          </p:nvPr>
        </p:nvGraphicFramePr>
        <p:xfrm>
          <a:off x="3589226" y="1809001"/>
          <a:ext cx="23780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1" name="Equation" r:id="rId3" imgW="1942920" imgH="279360" progId="Equation.3">
                  <p:embed/>
                </p:oleObj>
              </mc:Choice>
              <mc:Fallback>
                <p:oleObj name="Equation" r:id="rId3" imgW="1942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226" y="1809001"/>
                        <a:ext cx="2378075" cy="3413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684807"/>
              </p:ext>
            </p:extLst>
          </p:nvPr>
        </p:nvGraphicFramePr>
        <p:xfrm>
          <a:off x="6514987" y="1809001"/>
          <a:ext cx="23939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2" name="Equation" r:id="rId5" imgW="1955520" imgH="279360" progId="Equation.3">
                  <p:embed/>
                </p:oleObj>
              </mc:Choice>
              <mc:Fallback>
                <p:oleObj name="Equation" r:id="rId5" imgW="1955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987" y="1809001"/>
                        <a:ext cx="2393950" cy="3413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829595"/>
              </p:ext>
            </p:extLst>
          </p:nvPr>
        </p:nvGraphicFramePr>
        <p:xfrm>
          <a:off x="9451863" y="1816938"/>
          <a:ext cx="20050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3" name="Equation" r:id="rId7" imgW="1638000" imgH="266400" progId="Equation.3">
                  <p:embed/>
                </p:oleObj>
              </mc:Choice>
              <mc:Fallback>
                <p:oleObj name="Equation" r:id="rId7" imgW="1638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1863" y="1816938"/>
                        <a:ext cx="2005013" cy="323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8055" name="AutoShape 7"/>
          <p:cNvCxnSpPr>
            <a:cxnSpLocks noChangeShapeType="1"/>
          </p:cNvCxnSpPr>
          <p:nvPr/>
        </p:nvCxnSpPr>
        <p:spPr bwMode="auto">
          <a:xfrm>
            <a:off x="5967301" y="1980450"/>
            <a:ext cx="547687" cy="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8056" name="AutoShape 8"/>
          <p:cNvCxnSpPr>
            <a:cxnSpLocks noChangeShapeType="1"/>
          </p:cNvCxnSpPr>
          <p:nvPr/>
        </p:nvCxnSpPr>
        <p:spPr bwMode="auto">
          <a:xfrm flipV="1">
            <a:off x="8908938" y="1978864"/>
            <a:ext cx="542925" cy="1587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258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408324"/>
              </p:ext>
            </p:extLst>
          </p:nvPr>
        </p:nvGraphicFramePr>
        <p:xfrm>
          <a:off x="3698763" y="3086938"/>
          <a:ext cx="20050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4" name="Equation" r:id="rId9" imgW="1638000" imgH="266400" progId="Equation.3">
                  <p:embed/>
                </p:oleObj>
              </mc:Choice>
              <mc:Fallback>
                <p:oleObj name="Equation" r:id="rId9" imgW="1638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763" y="3086938"/>
                        <a:ext cx="2005013" cy="323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19175"/>
              </p:ext>
            </p:extLst>
          </p:nvPr>
        </p:nvGraphicFramePr>
        <p:xfrm>
          <a:off x="6483237" y="3098051"/>
          <a:ext cx="29845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5" name="Equation" r:id="rId10" imgW="2616120" imgH="266400" progId="Equation.3">
                  <p:embed/>
                </p:oleObj>
              </mc:Choice>
              <mc:Fallback>
                <p:oleObj name="Equation" r:id="rId10" imgW="26161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237" y="3098051"/>
                        <a:ext cx="2984500" cy="3032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873514"/>
              </p:ext>
            </p:extLst>
          </p:nvPr>
        </p:nvGraphicFramePr>
        <p:xfrm>
          <a:off x="4808426" y="4447426"/>
          <a:ext cx="18113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6" name="Equation" r:id="rId12" imgW="1587240" imgH="266400" progId="Equation.3">
                  <p:embed/>
                </p:oleObj>
              </mc:Choice>
              <mc:Fallback>
                <p:oleObj name="Equation" r:id="rId12" imgW="1587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426" y="4447426"/>
                        <a:ext cx="1811337" cy="3032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912748"/>
              </p:ext>
            </p:extLst>
          </p:nvPr>
        </p:nvGraphicFramePr>
        <p:xfrm>
          <a:off x="7994537" y="4444250"/>
          <a:ext cx="1974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7" name="Equation" r:id="rId14" imgW="1676160" imgH="266400" progId="Equation.3">
                  <p:embed/>
                </p:oleObj>
              </mc:Choice>
              <mc:Fallback>
                <p:oleObj name="Equation" r:id="rId14" imgW="1676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537" y="4444250"/>
                        <a:ext cx="1974850" cy="311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99162" y="5711075"/>
            <a:ext cx="165100" cy="152400"/>
            <a:chOff x="3312" y="3792"/>
            <a:chExt cx="88" cy="88"/>
          </a:xfrm>
        </p:grpSpPr>
        <p:sp>
          <p:nvSpPr>
            <p:cNvPr id="258062" name="Rectangle 14"/>
            <p:cNvSpPr>
              <a:spLocks noChangeArrowheads="1"/>
            </p:cNvSpPr>
            <p:nvPr/>
          </p:nvSpPr>
          <p:spPr bwMode="auto">
            <a:xfrm>
              <a:off x="3312" y="3792"/>
              <a:ext cx="88" cy="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3" name="Line 15"/>
            <p:cNvSpPr>
              <a:spLocks noChangeShapeType="1"/>
            </p:cNvSpPr>
            <p:nvPr/>
          </p:nvSpPr>
          <p:spPr bwMode="auto">
            <a:xfrm flipH="1">
              <a:off x="3318" y="3798"/>
              <a:ext cx="7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4" name="Line 16"/>
            <p:cNvSpPr>
              <a:spLocks noChangeShapeType="1"/>
            </p:cNvSpPr>
            <p:nvPr/>
          </p:nvSpPr>
          <p:spPr bwMode="auto">
            <a:xfrm>
              <a:off x="3318" y="3798"/>
              <a:ext cx="75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58065" name="AutoShape 17"/>
          <p:cNvCxnSpPr>
            <a:cxnSpLocks noChangeShapeType="1"/>
          </p:cNvCxnSpPr>
          <p:nvPr/>
        </p:nvCxnSpPr>
        <p:spPr bwMode="auto">
          <a:xfrm>
            <a:off x="4702063" y="3410789"/>
            <a:ext cx="1012825" cy="1036637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8066" name="AutoShape 18"/>
          <p:cNvCxnSpPr>
            <a:cxnSpLocks noChangeShapeType="1"/>
          </p:cNvCxnSpPr>
          <p:nvPr/>
        </p:nvCxnSpPr>
        <p:spPr bwMode="auto">
          <a:xfrm flipH="1">
            <a:off x="5714887" y="3401263"/>
            <a:ext cx="2260600" cy="1046162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8067" name="AutoShape 19"/>
          <p:cNvCxnSpPr>
            <a:cxnSpLocks noChangeShapeType="1"/>
          </p:cNvCxnSpPr>
          <p:nvPr/>
        </p:nvCxnSpPr>
        <p:spPr bwMode="auto">
          <a:xfrm>
            <a:off x="5714888" y="4750638"/>
            <a:ext cx="1266825" cy="9461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8068" name="AutoShape 20"/>
          <p:cNvCxnSpPr>
            <a:cxnSpLocks noChangeShapeType="1"/>
          </p:cNvCxnSpPr>
          <p:nvPr/>
        </p:nvCxnSpPr>
        <p:spPr bwMode="auto">
          <a:xfrm flipH="1">
            <a:off x="6981712" y="4755400"/>
            <a:ext cx="2000250" cy="9413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sp>
        <p:nvSpPr>
          <p:cNvPr id="258069" name="Text Box 21"/>
          <p:cNvSpPr txBox="1">
            <a:spLocks noChangeArrowheads="1"/>
          </p:cNvSpPr>
          <p:nvPr/>
        </p:nvSpPr>
        <p:spPr bwMode="auto">
          <a:xfrm>
            <a:off x="9613788" y="3067888"/>
            <a:ext cx="10166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(clause 4)</a:t>
            </a:r>
          </a:p>
        </p:txBody>
      </p:sp>
      <p:sp>
        <p:nvSpPr>
          <p:cNvPr id="258070" name="Text Box 22"/>
          <p:cNvSpPr txBox="1">
            <a:spLocks noChangeArrowheads="1"/>
          </p:cNvSpPr>
          <p:nvPr/>
        </p:nvSpPr>
        <p:spPr bwMode="auto">
          <a:xfrm>
            <a:off x="10109088" y="4426788"/>
            <a:ext cx="10166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(clause 3)</a:t>
            </a:r>
          </a:p>
        </p:txBody>
      </p:sp>
      <p:sp>
        <p:nvSpPr>
          <p:cNvPr id="258071" name="Text Box 23"/>
          <p:cNvSpPr txBox="1">
            <a:spLocks noChangeArrowheads="1"/>
          </p:cNvSpPr>
          <p:nvPr/>
        </p:nvSpPr>
        <p:spPr bwMode="auto">
          <a:xfrm>
            <a:off x="5498988" y="3804488"/>
            <a:ext cx="83869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 dirty="0"/>
              <a:t>y</a:t>
            </a:r>
            <a:r>
              <a:rPr lang="en-US" sz="1600" b="1" dirty="0"/>
              <a:t> = </a:t>
            </a:r>
            <a:r>
              <a:rPr lang="en-US" sz="1600" b="1" i="1" dirty="0"/>
              <a:t>john</a:t>
            </a:r>
            <a:endParaRPr lang="en-US" sz="1600" b="1" dirty="0"/>
          </a:p>
        </p:txBody>
      </p:sp>
      <p:sp>
        <p:nvSpPr>
          <p:cNvPr id="258072" name="Text Box 24"/>
          <p:cNvSpPr txBox="1">
            <a:spLocks noChangeArrowheads="1"/>
          </p:cNvSpPr>
          <p:nvPr/>
        </p:nvSpPr>
        <p:spPr bwMode="auto">
          <a:xfrm>
            <a:off x="6641988" y="5137988"/>
            <a:ext cx="821059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 dirty="0"/>
              <a:t>x</a:t>
            </a:r>
            <a:r>
              <a:rPr lang="en-US" sz="1600" b="1" dirty="0"/>
              <a:t> = </a:t>
            </a:r>
            <a:r>
              <a:rPr lang="en-US" sz="1600" b="1" i="1" dirty="0"/>
              <a:t>bob</a:t>
            </a:r>
            <a:endParaRPr lang="en-US" sz="1600" b="1" dirty="0"/>
          </a:p>
        </p:txBody>
      </p:sp>
      <p:sp>
        <p:nvSpPr>
          <p:cNvPr id="258073" name="Text Box 25"/>
          <p:cNvSpPr txBox="1">
            <a:spLocks noChangeArrowheads="1"/>
          </p:cNvSpPr>
          <p:nvPr/>
        </p:nvSpPr>
        <p:spPr bwMode="auto">
          <a:xfrm>
            <a:off x="2823380" y="6079376"/>
            <a:ext cx="7329251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Note that the proof is </a:t>
            </a:r>
            <a:r>
              <a:rPr lang="en-US" sz="2000" i="1" dirty="0">
                <a:solidFill>
                  <a:srgbClr val="FFC000"/>
                </a:solidFill>
              </a:rPr>
              <a:t>constructive</a:t>
            </a:r>
            <a:r>
              <a:rPr lang="en-US" sz="2000" dirty="0"/>
              <a:t>: we end up with an </a:t>
            </a:r>
            <a:r>
              <a:rPr lang="en-US" sz="2000" i="1" dirty="0">
                <a:solidFill>
                  <a:srgbClr val="FFC000"/>
                </a:solidFill>
              </a:rPr>
              <a:t>answer</a:t>
            </a:r>
            <a:r>
              <a:rPr lang="en-US" sz="2000" dirty="0"/>
              <a:t> </a:t>
            </a:r>
            <a:r>
              <a:rPr lang="en-US" sz="2000" i="1" dirty="0"/>
              <a:t>x</a:t>
            </a:r>
            <a:r>
              <a:rPr lang="en-US" sz="2000" dirty="0"/>
              <a:t> = </a:t>
            </a:r>
            <a:r>
              <a:rPr lang="en-US" sz="2000" i="1" dirty="0"/>
              <a:t>bob</a:t>
            </a:r>
            <a:endParaRPr lang="en-US" sz="2000" dirty="0"/>
          </a:p>
        </p:txBody>
      </p:sp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3454288" y="2510675"/>
            <a:ext cx="4235455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The refutation (proof by contradiction):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FB51E-1AC2-48E3-AAA5-91143C8BC6B3}"/>
              </a:ext>
            </a:extLst>
          </p:cNvPr>
          <p:cNvSpPr txBox="1"/>
          <p:nvPr/>
        </p:nvSpPr>
        <p:spPr>
          <a:xfrm>
            <a:off x="448453" y="2340496"/>
            <a:ext cx="1476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Goal: Prove </a:t>
            </a:r>
          </a:p>
        </p:txBody>
      </p:sp>
      <p:graphicFrame>
        <p:nvGraphicFramePr>
          <p:cNvPr id="28" name="Object 15">
            <a:extLst>
              <a:ext uri="{FF2B5EF4-FFF2-40B4-BE49-F238E27FC236}">
                <a16:creationId xmlns:a16="http://schemas.microsoft.com/office/drawing/2014/main" id="{9BA5A3F6-1D32-41BE-9366-2D823214C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592079"/>
              </p:ext>
            </p:extLst>
          </p:nvPr>
        </p:nvGraphicFramePr>
        <p:xfrm>
          <a:off x="545897" y="2763675"/>
          <a:ext cx="1851027" cy="290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8" name="Equation" r:id="rId16" imgW="1777680" imgH="279360" progId="Equation.3">
                  <p:embed/>
                </p:oleObj>
              </mc:Choice>
              <mc:Fallback>
                <p:oleObj name="Equation" r:id="rId16" imgW="1777680" imgH="279360" progId="Equation.3">
                  <p:embed/>
                  <p:pic>
                    <p:nvPicPr>
                      <p:cNvPr id="2570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97" y="2763675"/>
                        <a:ext cx="1851027" cy="29027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43FF6A6-1CB4-4699-A839-52EEF6F011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6172" y="3626689"/>
            <a:ext cx="3210019" cy="134711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9C9362F-369B-4BF2-B95E-99B81A1AAB89}"/>
              </a:ext>
            </a:extLst>
          </p:cNvPr>
          <p:cNvSpPr txBox="1"/>
          <p:nvPr/>
        </p:nvSpPr>
        <p:spPr>
          <a:xfrm>
            <a:off x="471281" y="3210733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KB:</a:t>
            </a:r>
          </a:p>
        </p:txBody>
      </p:sp>
    </p:spTree>
    <p:extLst>
      <p:ext uri="{BB962C8B-B14F-4D97-AF65-F5344CB8AC3E}">
        <p14:creationId xmlns:p14="http://schemas.microsoft.com/office/powerpoint/2010/main" val="34390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/>
      <p:bldP spid="258069" grpId="0"/>
      <p:bldP spid="258070" grpId="0"/>
      <p:bldP spid="258071" grpId="0"/>
      <p:bldP spid="258072" grpId="0"/>
      <p:bldP spid="258073" grpId="0"/>
      <p:bldP spid="25807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05" name="Text Box 33"/>
          <p:cNvSpPr txBox="1">
            <a:spLocks noChangeArrowheads="1"/>
          </p:cNvSpPr>
          <p:nvPr/>
        </p:nvSpPr>
        <p:spPr bwMode="auto">
          <a:xfrm>
            <a:off x="1509496" y="2012357"/>
            <a:ext cx="922338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 dirty="0"/>
              <a:t>x</a:t>
            </a:r>
            <a:r>
              <a:rPr lang="en-US" sz="1600" b="1" dirty="0"/>
              <a:t> = </a:t>
            </a:r>
            <a:r>
              <a:rPr lang="en-US" sz="1600" b="1" i="1" dirty="0"/>
              <a:t>sue</a:t>
            </a:r>
          </a:p>
          <a:p>
            <a:pPr algn="l"/>
            <a:r>
              <a:rPr lang="en-US" sz="1600" b="1" i="1" dirty="0"/>
              <a:t>y = </a:t>
            </a:r>
            <a:r>
              <a:rPr lang="en-US" sz="1600" b="1" i="1" dirty="0" err="1"/>
              <a:t>mary</a:t>
            </a:r>
            <a:endParaRPr lang="en-US" sz="1600" b="1" dirty="0"/>
          </a:p>
        </p:txBody>
      </p:sp>
      <p:sp>
        <p:nvSpPr>
          <p:cNvPr id="259106" name="Text Box 34"/>
          <p:cNvSpPr txBox="1">
            <a:spLocks noChangeArrowheads="1"/>
          </p:cNvSpPr>
          <p:nvPr/>
        </p:nvSpPr>
        <p:spPr bwMode="auto">
          <a:xfrm>
            <a:off x="1420596" y="2914057"/>
            <a:ext cx="992188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 dirty="0"/>
              <a:t>z</a:t>
            </a:r>
            <a:r>
              <a:rPr lang="en-US" sz="1600" b="1" dirty="0"/>
              <a:t> = </a:t>
            </a:r>
            <a:r>
              <a:rPr lang="en-US" sz="1600" b="1" i="1" dirty="0"/>
              <a:t>x</a:t>
            </a:r>
            <a:r>
              <a:rPr lang="en-US" sz="1600" b="1" i="1" baseline="-25000" dirty="0"/>
              <a:t>1</a:t>
            </a:r>
            <a:endParaRPr lang="en-US" sz="1600" b="1" i="1" dirty="0"/>
          </a:p>
          <a:p>
            <a:pPr algn="l"/>
            <a:r>
              <a:rPr lang="en-US" sz="1600" b="1" i="1" dirty="0"/>
              <a:t>y</a:t>
            </a:r>
            <a:r>
              <a:rPr lang="en-US" sz="1600" b="1" i="1" baseline="-25000" dirty="0"/>
              <a:t>1</a:t>
            </a:r>
            <a:r>
              <a:rPr lang="en-US" sz="1600" b="1" i="1" dirty="0"/>
              <a:t> = </a:t>
            </a:r>
            <a:r>
              <a:rPr lang="en-US" sz="1600" b="1" i="1" dirty="0" err="1"/>
              <a:t>mary</a:t>
            </a:r>
            <a:endParaRPr lang="en-US" sz="1600" b="1" dirty="0"/>
          </a:p>
        </p:txBody>
      </p:sp>
      <p:sp>
        <p:nvSpPr>
          <p:cNvPr id="259108" name="Text Box 36"/>
          <p:cNvSpPr txBox="1">
            <a:spLocks noChangeArrowheads="1"/>
          </p:cNvSpPr>
          <p:nvPr/>
        </p:nvSpPr>
        <p:spPr bwMode="auto">
          <a:xfrm>
            <a:off x="1471396" y="4882557"/>
            <a:ext cx="94615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 dirty="0"/>
              <a:t>x</a:t>
            </a:r>
            <a:r>
              <a:rPr lang="en-US" sz="1600" b="1" i="1" baseline="-25000" dirty="0"/>
              <a:t>2</a:t>
            </a:r>
            <a:r>
              <a:rPr lang="en-US" sz="1600" b="1" dirty="0"/>
              <a:t> = </a:t>
            </a:r>
            <a:r>
              <a:rPr lang="en-US" sz="1600" b="1" i="1" dirty="0"/>
              <a:t>sue</a:t>
            </a:r>
          </a:p>
          <a:p>
            <a:pPr algn="l"/>
            <a:r>
              <a:rPr lang="en-US" sz="1600" b="1" i="1" dirty="0"/>
              <a:t>y</a:t>
            </a:r>
            <a:r>
              <a:rPr lang="en-US" sz="1600" b="1" i="1" baseline="-25000" dirty="0"/>
              <a:t>2</a:t>
            </a:r>
            <a:r>
              <a:rPr lang="en-US" sz="1600" b="1" i="1" dirty="0"/>
              <a:t> = john</a:t>
            </a:r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0" y="254000"/>
            <a:ext cx="8229600" cy="609600"/>
          </a:xfrm>
        </p:spPr>
        <p:txBody>
          <a:bodyPr/>
          <a:lstStyle/>
          <a:p>
            <a:r>
              <a:rPr lang="en-US" sz="3200"/>
              <a:t>Refutation Procedure - Example 2 (cont.)</a:t>
            </a: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1236865" y="1037962"/>
            <a:ext cx="5514138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/>
              <a:t>Now, let’s prove that </a:t>
            </a:r>
            <a:r>
              <a:rPr lang="en-US" sz="2000" i="1" dirty="0"/>
              <a:t>sue</a:t>
            </a:r>
            <a:r>
              <a:rPr lang="en-US" sz="2000" dirty="0"/>
              <a:t> is the grandparent of </a:t>
            </a:r>
            <a:r>
              <a:rPr lang="en-US" sz="2000" i="1" dirty="0" err="1"/>
              <a:t>mary</a:t>
            </a:r>
            <a:r>
              <a:rPr lang="en-US" sz="2000" dirty="0"/>
              <a:t>:</a:t>
            </a: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969567"/>
              </p:ext>
            </p:extLst>
          </p:nvPr>
        </p:nvGraphicFramePr>
        <p:xfrm>
          <a:off x="1580935" y="1777406"/>
          <a:ext cx="162242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0" name="Equation" r:id="rId3" imgW="1803240" imgH="266400" progId="Equation.3">
                  <p:embed/>
                </p:oleObj>
              </mc:Choice>
              <mc:Fallback>
                <p:oleObj name="Equation" r:id="rId3" imgW="1803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935" y="1777406"/>
                        <a:ext cx="1622425" cy="2397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30208"/>
              </p:ext>
            </p:extLst>
          </p:nvPr>
        </p:nvGraphicFramePr>
        <p:xfrm>
          <a:off x="3882809" y="1774231"/>
          <a:ext cx="3644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1" name="Equation" r:id="rId5" imgW="4051080" imgH="266400" progId="Equation.3">
                  <p:embed/>
                </p:oleObj>
              </mc:Choice>
              <mc:Fallback>
                <p:oleObj name="Equation" r:id="rId5" imgW="40510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809" y="1774231"/>
                        <a:ext cx="3644900" cy="2397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12380"/>
              </p:ext>
            </p:extLst>
          </p:nvPr>
        </p:nvGraphicFramePr>
        <p:xfrm>
          <a:off x="912596" y="2631481"/>
          <a:ext cx="2959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2" name="Equation" r:id="rId7" imgW="3288960" imgH="253800" progId="Equation.3">
                  <p:embed/>
                </p:oleObj>
              </mc:Choice>
              <mc:Fallback>
                <p:oleObj name="Equation" r:id="rId7" imgW="3288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596" y="2631481"/>
                        <a:ext cx="2959100" cy="228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24408"/>
              </p:ext>
            </p:extLst>
          </p:nvPr>
        </p:nvGraphicFramePr>
        <p:xfrm>
          <a:off x="4541622" y="2625132"/>
          <a:ext cx="2570163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3" name="Equation" r:id="rId9" imgW="2857320" imgH="291960" progId="Equation.3">
                  <p:embed/>
                </p:oleObj>
              </mc:Choice>
              <mc:Fallback>
                <p:oleObj name="Equation" r:id="rId9" imgW="2857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622" y="2625132"/>
                        <a:ext cx="2570163" cy="2619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301190"/>
              </p:ext>
            </p:extLst>
          </p:nvPr>
        </p:nvGraphicFramePr>
        <p:xfrm>
          <a:off x="861796" y="3599857"/>
          <a:ext cx="3062288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4" name="Equation" r:id="rId11" imgW="3403440" imgH="291960" progId="Equation.3">
                  <p:embed/>
                </p:oleObj>
              </mc:Choice>
              <mc:Fallback>
                <p:oleObj name="Equation" r:id="rId11" imgW="3403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796" y="3599857"/>
                        <a:ext cx="3062288" cy="2619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804326"/>
              </p:ext>
            </p:extLst>
          </p:nvPr>
        </p:nvGraphicFramePr>
        <p:xfrm>
          <a:off x="4782921" y="3631606"/>
          <a:ext cx="1633538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5" name="Equation" r:id="rId13" imgW="1815840" imgH="266400" progId="Equation.3">
                  <p:embed/>
                </p:oleObj>
              </mc:Choice>
              <mc:Fallback>
                <p:oleObj name="Equation" r:id="rId13" imgW="1815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2921" y="3631606"/>
                        <a:ext cx="1633538" cy="2397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137595"/>
              </p:ext>
            </p:extLst>
          </p:nvPr>
        </p:nvGraphicFramePr>
        <p:xfrm>
          <a:off x="1569821" y="4617444"/>
          <a:ext cx="164465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6" name="Equation" r:id="rId15" imgW="1828800" imgH="266400" progId="Equation.3">
                  <p:embed/>
                </p:oleObj>
              </mc:Choice>
              <mc:Fallback>
                <p:oleObj name="Equation" r:id="rId15" imgW="1828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821" y="4617444"/>
                        <a:ext cx="1644650" cy="2397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069103"/>
              </p:ext>
            </p:extLst>
          </p:nvPr>
        </p:nvGraphicFramePr>
        <p:xfrm>
          <a:off x="4230471" y="4639668"/>
          <a:ext cx="27305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7" name="Equation" r:id="rId17" imgW="3035160" imgH="291960" progId="Equation.3">
                  <p:embed/>
                </p:oleObj>
              </mc:Choice>
              <mc:Fallback>
                <p:oleObj name="Equation" r:id="rId17" imgW="30351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471" y="4639668"/>
                        <a:ext cx="2730500" cy="261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130829"/>
              </p:ext>
            </p:extLst>
          </p:nvPr>
        </p:nvGraphicFramePr>
        <p:xfrm>
          <a:off x="1552360" y="5544544"/>
          <a:ext cx="167957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8" name="Equation" r:id="rId19" imgW="1866600" imgH="266400" progId="Equation.3">
                  <p:embed/>
                </p:oleObj>
              </mc:Choice>
              <mc:Fallback>
                <p:oleObj name="Equation" r:id="rId19" imgW="18666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360" y="5544544"/>
                        <a:ext cx="1679575" cy="2397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411404"/>
              </p:ext>
            </p:extLst>
          </p:nvPr>
        </p:nvGraphicFramePr>
        <p:xfrm>
          <a:off x="4462246" y="5563594"/>
          <a:ext cx="153035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69" name="Equation" r:id="rId21" imgW="1701720" imgH="266400" progId="Equation.3">
                  <p:embed/>
                </p:oleObj>
              </mc:Choice>
              <mc:Fallback>
                <p:oleObj name="Equation" r:id="rId21" imgW="17017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246" y="5563594"/>
                        <a:ext cx="1530350" cy="2397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09596" y="6357343"/>
            <a:ext cx="165100" cy="152400"/>
            <a:chOff x="3312" y="3792"/>
            <a:chExt cx="88" cy="88"/>
          </a:xfrm>
        </p:grpSpPr>
        <p:sp>
          <p:nvSpPr>
            <p:cNvPr id="259087" name="Rectangle 15"/>
            <p:cNvSpPr>
              <a:spLocks noChangeArrowheads="1"/>
            </p:cNvSpPr>
            <p:nvPr/>
          </p:nvSpPr>
          <p:spPr bwMode="auto">
            <a:xfrm>
              <a:off x="3312" y="3792"/>
              <a:ext cx="88" cy="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88" name="Line 16"/>
            <p:cNvSpPr>
              <a:spLocks noChangeShapeType="1"/>
            </p:cNvSpPr>
            <p:nvPr/>
          </p:nvSpPr>
          <p:spPr bwMode="auto">
            <a:xfrm flipH="1">
              <a:off x="3318" y="3798"/>
              <a:ext cx="7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89" name="Line 17"/>
            <p:cNvSpPr>
              <a:spLocks noChangeShapeType="1"/>
            </p:cNvSpPr>
            <p:nvPr/>
          </p:nvSpPr>
          <p:spPr bwMode="auto">
            <a:xfrm>
              <a:off x="3318" y="3798"/>
              <a:ext cx="75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59090" name="AutoShape 18"/>
          <p:cNvCxnSpPr>
            <a:cxnSpLocks noChangeShapeType="1"/>
          </p:cNvCxnSpPr>
          <p:nvPr/>
        </p:nvCxnSpPr>
        <p:spPr bwMode="auto">
          <a:xfrm>
            <a:off x="2392146" y="2017119"/>
            <a:ext cx="0" cy="614363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9091" name="AutoShape 19"/>
          <p:cNvCxnSpPr>
            <a:cxnSpLocks noChangeShapeType="1"/>
          </p:cNvCxnSpPr>
          <p:nvPr/>
        </p:nvCxnSpPr>
        <p:spPr bwMode="auto">
          <a:xfrm>
            <a:off x="2392146" y="2860082"/>
            <a:ext cx="1588" cy="73977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9092" name="AutoShape 20"/>
          <p:cNvCxnSpPr>
            <a:cxnSpLocks noChangeShapeType="1"/>
          </p:cNvCxnSpPr>
          <p:nvPr/>
        </p:nvCxnSpPr>
        <p:spPr bwMode="auto">
          <a:xfrm flipH="1">
            <a:off x="2392146" y="3861793"/>
            <a:ext cx="1588" cy="7556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9093" name="AutoShape 21"/>
          <p:cNvCxnSpPr>
            <a:cxnSpLocks noChangeShapeType="1"/>
          </p:cNvCxnSpPr>
          <p:nvPr/>
        </p:nvCxnSpPr>
        <p:spPr bwMode="auto">
          <a:xfrm>
            <a:off x="2392146" y="4857157"/>
            <a:ext cx="0" cy="687387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9094" name="AutoShape 22"/>
          <p:cNvCxnSpPr>
            <a:cxnSpLocks noChangeShapeType="1"/>
          </p:cNvCxnSpPr>
          <p:nvPr/>
        </p:nvCxnSpPr>
        <p:spPr bwMode="auto">
          <a:xfrm>
            <a:off x="2392146" y="5784256"/>
            <a:ext cx="0" cy="55880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9095" name="AutoShape 23"/>
          <p:cNvCxnSpPr>
            <a:cxnSpLocks noChangeShapeType="1"/>
          </p:cNvCxnSpPr>
          <p:nvPr/>
        </p:nvCxnSpPr>
        <p:spPr bwMode="auto">
          <a:xfrm flipH="1">
            <a:off x="2392147" y="2013943"/>
            <a:ext cx="3313113" cy="61753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9096" name="AutoShape 24"/>
          <p:cNvCxnSpPr>
            <a:cxnSpLocks noChangeShapeType="1"/>
          </p:cNvCxnSpPr>
          <p:nvPr/>
        </p:nvCxnSpPr>
        <p:spPr bwMode="auto">
          <a:xfrm flipH="1">
            <a:off x="2393734" y="2887068"/>
            <a:ext cx="3433762" cy="712788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9097" name="AutoShape 25"/>
          <p:cNvCxnSpPr>
            <a:cxnSpLocks noChangeShapeType="1"/>
          </p:cNvCxnSpPr>
          <p:nvPr/>
        </p:nvCxnSpPr>
        <p:spPr bwMode="auto">
          <a:xfrm flipH="1">
            <a:off x="2392146" y="3871319"/>
            <a:ext cx="3208338" cy="74612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9098" name="AutoShape 26"/>
          <p:cNvCxnSpPr>
            <a:cxnSpLocks noChangeShapeType="1"/>
          </p:cNvCxnSpPr>
          <p:nvPr/>
        </p:nvCxnSpPr>
        <p:spPr bwMode="auto">
          <a:xfrm flipH="1">
            <a:off x="2392147" y="4901607"/>
            <a:ext cx="3203575" cy="642937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cxnSp>
        <p:nvCxnSpPr>
          <p:cNvPr id="259099" name="AutoShape 27"/>
          <p:cNvCxnSpPr>
            <a:cxnSpLocks noChangeShapeType="1"/>
          </p:cNvCxnSpPr>
          <p:nvPr/>
        </p:nvCxnSpPr>
        <p:spPr bwMode="auto">
          <a:xfrm flipH="1">
            <a:off x="2392147" y="5803306"/>
            <a:ext cx="2835275" cy="539750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</p:cxnSp>
      <p:sp>
        <p:nvSpPr>
          <p:cNvPr id="259100" name="Text Box 28"/>
          <p:cNvSpPr txBox="1">
            <a:spLocks noChangeArrowheads="1"/>
          </p:cNvSpPr>
          <p:nvPr/>
        </p:nvSpPr>
        <p:spPr bwMode="auto">
          <a:xfrm>
            <a:off x="7580097" y="1720256"/>
            <a:ext cx="10166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(clause 6)</a:t>
            </a:r>
          </a:p>
        </p:txBody>
      </p:sp>
      <p:sp>
        <p:nvSpPr>
          <p:cNvPr id="259101" name="Text Box 29"/>
          <p:cNvSpPr txBox="1">
            <a:spLocks noChangeArrowheads="1"/>
          </p:cNvSpPr>
          <p:nvPr/>
        </p:nvSpPr>
        <p:spPr bwMode="auto">
          <a:xfrm>
            <a:off x="7160997" y="2583856"/>
            <a:ext cx="10166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(clause 4)</a:t>
            </a:r>
          </a:p>
        </p:txBody>
      </p:sp>
      <p:sp>
        <p:nvSpPr>
          <p:cNvPr id="259102" name="Text Box 30"/>
          <p:cNvSpPr txBox="1">
            <a:spLocks noChangeArrowheads="1"/>
          </p:cNvSpPr>
          <p:nvPr/>
        </p:nvSpPr>
        <p:spPr bwMode="auto">
          <a:xfrm>
            <a:off x="6475197" y="3549056"/>
            <a:ext cx="10166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(clause 1)</a:t>
            </a:r>
          </a:p>
        </p:txBody>
      </p:sp>
      <p:sp>
        <p:nvSpPr>
          <p:cNvPr id="259103" name="Text Box 31"/>
          <p:cNvSpPr txBox="1">
            <a:spLocks noChangeArrowheads="1"/>
          </p:cNvSpPr>
          <p:nvPr/>
        </p:nvSpPr>
        <p:spPr bwMode="auto">
          <a:xfrm>
            <a:off x="6983197" y="4590456"/>
            <a:ext cx="10166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(clause 5)</a:t>
            </a:r>
          </a:p>
        </p:txBody>
      </p:sp>
      <p:sp>
        <p:nvSpPr>
          <p:cNvPr id="259104" name="Text Box 32"/>
          <p:cNvSpPr txBox="1">
            <a:spLocks noChangeArrowheads="1"/>
          </p:cNvSpPr>
          <p:nvPr/>
        </p:nvSpPr>
        <p:spPr bwMode="auto">
          <a:xfrm>
            <a:off x="5992597" y="5492156"/>
            <a:ext cx="10166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(clause 2)</a:t>
            </a:r>
          </a:p>
        </p:txBody>
      </p:sp>
      <p:sp>
        <p:nvSpPr>
          <p:cNvPr id="259107" name="Text Box 35"/>
          <p:cNvSpPr txBox="1">
            <a:spLocks noChangeArrowheads="1"/>
          </p:cNvSpPr>
          <p:nvPr/>
        </p:nvSpPr>
        <p:spPr bwMode="auto">
          <a:xfrm>
            <a:off x="1433297" y="4044356"/>
            <a:ext cx="91403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 dirty="0"/>
              <a:t>x</a:t>
            </a:r>
            <a:r>
              <a:rPr lang="en-US" sz="1600" b="1" i="1" baseline="-25000" dirty="0"/>
              <a:t>1</a:t>
            </a:r>
            <a:r>
              <a:rPr lang="en-US" sz="1600" b="1" dirty="0"/>
              <a:t> = </a:t>
            </a:r>
            <a:r>
              <a:rPr lang="en-US" sz="1600" b="1" i="1" dirty="0"/>
              <a:t>john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BCEC906-C3B7-40DE-9F1D-D171D1A9FEB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31704" y="3188235"/>
            <a:ext cx="3210019" cy="134711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EE72D57-F239-422D-8BEA-7CEA112E504E}"/>
              </a:ext>
            </a:extLst>
          </p:cNvPr>
          <p:cNvSpPr txBox="1"/>
          <p:nvPr/>
        </p:nvSpPr>
        <p:spPr>
          <a:xfrm>
            <a:off x="8749597" y="2788125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KB:</a:t>
            </a:r>
          </a:p>
        </p:txBody>
      </p:sp>
    </p:spTree>
    <p:extLst>
      <p:ext uri="{BB962C8B-B14F-4D97-AF65-F5344CB8AC3E}">
        <p14:creationId xmlns:p14="http://schemas.microsoft.com/office/powerpoint/2010/main" val="37983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05" grpId="0"/>
      <p:bldP spid="259106" grpId="0"/>
      <p:bldP spid="259108" grpId="0"/>
      <p:bldP spid="259075" grpId="0"/>
      <p:bldP spid="259100" grpId="0"/>
      <p:bldP spid="259101" grpId="0"/>
      <p:bldP spid="259102" grpId="0"/>
      <p:bldP spid="259103" grpId="0"/>
      <p:bldP spid="259104" grpId="0"/>
      <p:bldP spid="259107" grpId="0"/>
      <p:bldP spid="3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altLang="en-US" dirty="0"/>
              <a:t>A common error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9578" y="1228381"/>
            <a:ext cx="8574088" cy="5181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You can only apply one resolution rule at a time</a:t>
            </a:r>
          </a:p>
          <a:p>
            <a:r>
              <a:rPr lang="en-US" altLang="en-US" dirty="0"/>
              <a:t>Example: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broke(Bob)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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well-fed(Bob)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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 happy(Bob)</a:t>
            </a:r>
            <a:b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</a:b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¬broke(Bob)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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 ¬hungry(Bob) ∨ ¬happy(Bob)</a:t>
            </a:r>
          </a:p>
          <a:p>
            <a:r>
              <a:rPr lang="en-US" altLang="en-US" dirty="0"/>
              <a:t>You can resolve on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broke</a:t>
            </a:r>
            <a:r>
              <a:rPr lang="en-US" altLang="en-US" dirty="0"/>
              <a:t> to get: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well-fed(Bob)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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 happy(Bob)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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 ¬hungry(Bob)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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 ¬happy(Bob)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 T</a:t>
            </a:r>
            <a:endParaRPr lang="en-US" altLang="en-US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en-US" altLang="en-US" dirty="0"/>
              <a:t>Or you can resolve on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happy</a:t>
            </a:r>
            <a:r>
              <a:rPr lang="en-US" altLang="en-US" dirty="0"/>
              <a:t> to get: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broke(Bob)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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 well-fed(Bob)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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 ¬broke(Bob)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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 ¬hungry(Bob)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 T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en-US" altLang="en-US" dirty="0"/>
              <a:t>Note that both legal resolutions yield a </a:t>
            </a:r>
            <a:r>
              <a:rPr lang="en-US" altLang="en-US" dirty="0">
                <a:solidFill>
                  <a:schemeClr val="tx2"/>
                </a:solidFill>
              </a:rPr>
              <a:t>tautology</a:t>
            </a:r>
            <a:r>
              <a:rPr lang="en-US" altLang="en-US" dirty="0"/>
              <a:t> (a trivially true statement, containing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X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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 ¬X</a:t>
            </a:r>
            <a:r>
              <a:rPr lang="en-US" altLang="en-US" dirty="0"/>
              <a:t>), which is correct but useless</a:t>
            </a:r>
          </a:p>
          <a:p>
            <a:r>
              <a:rPr lang="en-US" altLang="en-US" dirty="0"/>
              <a:t>But you </a:t>
            </a:r>
            <a:r>
              <a:rPr lang="en-US" altLang="en-US" i="1" dirty="0"/>
              <a:t>cannot</a:t>
            </a:r>
            <a:r>
              <a:rPr lang="en-US" altLang="en-US" dirty="0"/>
              <a:t> resolve on both at once to get: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 well-fed(Bob) 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  <a:sym typeface="Symbol" panose="05050102010706020507" pitchFamily="18" charset="2"/>
              </a:rPr>
              <a:t></a:t>
            </a:r>
            <a:r>
              <a:rPr lang="en-US" altLang="en-US" dirty="0">
                <a:solidFill>
                  <a:schemeClr val="accent2"/>
                </a:solidFill>
                <a:latin typeface="Trebuchet MS" panose="020B0603020202020204" pitchFamily="34" charset="0"/>
              </a:rPr>
              <a:t> ¬hungry(Bob)</a:t>
            </a:r>
          </a:p>
        </p:txBody>
      </p:sp>
    </p:spTree>
    <p:extLst>
      <p:ext uri="{BB962C8B-B14F-4D97-AF65-F5344CB8AC3E}">
        <p14:creationId xmlns:p14="http://schemas.microsoft.com/office/powerpoint/2010/main" val="282293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806986"/>
          </a:xfrm>
        </p:spPr>
        <p:txBody>
          <a:bodyPr/>
          <a:lstStyle/>
          <a:p>
            <a:pPr algn="ctr"/>
            <a:r>
              <a:rPr lang="en-US" sz="3200" dirty="0"/>
              <a:t>Knowledge-Based Agent Architecture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31182" y="1244382"/>
            <a:ext cx="8229600" cy="5232400"/>
          </a:xfrm>
        </p:spPr>
        <p:txBody>
          <a:bodyPr/>
          <a:lstStyle/>
          <a:p>
            <a:r>
              <a:rPr lang="en-US" sz="2000" dirty="0"/>
              <a:t>Recall the simple reflex agent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sz="800" dirty="0"/>
          </a:p>
          <a:p>
            <a:r>
              <a:rPr lang="en-US" sz="2000" dirty="0"/>
              <a:t>A knowledge-based agent represents the state of the world using a set of sentences called a knowledge base.</a:t>
            </a:r>
            <a:endParaRPr lang="en-US" dirty="0"/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6315076" y="1612900"/>
            <a:ext cx="3281363" cy="2057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loop forever</a:t>
            </a:r>
          </a:p>
          <a:p>
            <a:r>
              <a:rPr lang="en-US" sz="1600" b="1" dirty="0"/>
              <a:t>  Input </a:t>
            </a:r>
            <a:r>
              <a:rPr lang="en-US" sz="1600" i="1" dirty="0"/>
              <a:t>percepts</a:t>
            </a:r>
          </a:p>
          <a:p>
            <a:r>
              <a:rPr lang="en-US" sz="1600" i="1" dirty="0"/>
              <a:t>  state</a:t>
            </a:r>
            <a:r>
              <a:rPr lang="en-US" sz="1600" dirty="0"/>
              <a:t> </a:t>
            </a:r>
            <a:r>
              <a:rPr lang="en-US" sz="1600" dirty="0">
                <a:latin typeface="Symbol" pitchFamily="18" charset="2"/>
              </a:rPr>
              <a:t>¬</a:t>
            </a:r>
            <a:r>
              <a:rPr lang="en-US" sz="1600" dirty="0"/>
              <a:t> Update-State(</a:t>
            </a:r>
            <a:r>
              <a:rPr lang="en-US" sz="1600" i="1" dirty="0"/>
              <a:t>state</a:t>
            </a:r>
            <a:r>
              <a:rPr lang="en-US" sz="1600" dirty="0"/>
              <a:t>, </a:t>
            </a:r>
            <a:r>
              <a:rPr lang="en-US" sz="1600" i="1" dirty="0"/>
              <a:t>percept</a:t>
            </a:r>
            <a:r>
              <a:rPr lang="en-US" sz="1600" dirty="0"/>
              <a:t>)</a:t>
            </a:r>
          </a:p>
          <a:p>
            <a:r>
              <a:rPr lang="en-US" sz="1600" dirty="0"/>
              <a:t>  </a:t>
            </a:r>
            <a:r>
              <a:rPr lang="en-US" sz="1600" i="1" dirty="0"/>
              <a:t>rule</a:t>
            </a:r>
            <a:r>
              <a:rPr lang="en-US" sz="1600" dirty="0"/>
              <a:t> </a:t>
            </a:r>
            <a:r>
              <a:rPr lang="en-US" sz="1600" dirty="0">
                <a:latin typeface="Symbol" pitchFamily="18" charset="2"/>
              </a:rPr>
              <a:t>¬</a:t>
            </a:r>
            <a:r>
              <a:rPr lang="en-US" sz="1600" dirty="0"/>
              <a:t> Rule-Match(</a:t>
            </a:r>
            <a:r>
              <a:rPr lang="en-US" sz="1600" i="1" dirty="0"/>
              <a:t>state, rules</a:t>
            </a:r>
            <a:r>
              <a:rPr lang="en-US" sz="1600" dirty="0"/>
              <a:t>)</a:t>
            </a:r>
          </a:p>
          <a:p>
            <a:r>
              <a:rPr lang="en-US" sz="1600" dirty="0"/>
              <a:t>  </a:t>
            </a:r>
            <a:r>
              <a:rPr lang="en-US" sz="1600" i="1" dirty="0"/>
              <a:t>action</a:t>
            </a:r>
            <a:r>
              <a:rPr lang="en-US" sz="1600" dirty="0"/>
              <a:t> </a:t>
            </a:r>
            <a:r>
              <a:rPr lang="en-US" sz="1600" dirty="0">
                <a:latin typeface="Symbol" pitchFamily="18" charset="2"/>
              </a:rPr>
              <a:t>¬</a:t>
            </a:r>
            <a:r>
              <a:rPr lang="en-US" sz="1600" dirty="0"/>
              <a:t> Rule-Action[</a:t>
            </a:r>
            <a:r>
              <a:rPr lang="en-US" sz="1600" i="1" dirty="0"/>
              <a:t>rule</a:t>
            </a:r>
            <a:r>
              <a:rPr lang="en-US" sz="1600" dirty="0"/>
              <a:t>]</a:t>
            </a:r>
          </a:p>
          <a:p>
            <a:r>
              <a:rPr lang="en-US" sz="1600" dirty="0"/>
              <a:t>  </a:t>
            </a:r>
            <a:r>
              <a:rPr lang="en-US" sz="1600" b="1" dirty="0"/>
              <a:t>Output</a:t>
            </a:r>
            <a:r>
              <a:rPr lang="en-US" sz="1600" dirty="0"/>
              <a:t> </a:t>
            </a:r>
            <a:r>
              <a:rPr lang="en-US" sz="1600" i="1" dirty="0"/>
              <a:t>action</a:t>
            </a:r>
            <a:endParaRPr lang="en-US" sz="1600" dirty="0"/>
          </a:p>
          <a:p>
            <a:r>
              <a:rPr lang="en-US" sz="1600" i="1" dirty="0"/>
              <a:t>  state</a:t>
            </a:r>
            <a:r>
              <a:rPr lang="en-US" sz="1600" dirty="0"/>
              <a:t> </a:t>
            </a:r>
            <a:r>
              <a:rPr lang="en-US" sz="1600" dirty="0">
                <a:latin typeface="Symbol" pitchFamily="18" charset="2"/>
              </a:rPr>
              <a:t>¬</a:t>
            </a:r>
            <a:r>
              <a:rPr lang="en-US" sz="1600" dirty="0"/>
              <a:t> Update-State(</a:t>
            </a:r>
            <a:r>
              <a:rPr lang="en-US" sz="1600" i="1" dirty="0"/>
              <a:t>state</a:t>
            </a:r>
            <a:r>
              <a:rPr lang="en-US" sz="1600" dirty="0"/>
              <a:t>, </a:t>
            </a:r>
            <a:r>
              <a:rPr lang="en-US" sz="1600" i="1" dirty="0"/>
              <a:t>action</a:t>
            </a:r>
            <a:r>
              <a:rPr lang="en-US" sz="1600" dirty="0"/>
              <a:t>)</a:t>
            </a:r>
          </a:p>
          <a:p>
            <a:r>
              <a:rPr lang="en-US" sz="1600" b="1" dirty="0"/>
              <a:t>end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2517775" y="2316163"/>
            <a:ext cx="3049588" cy="8445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1600" b="1" dirty="0"/>
              <a:t>This agent keeps track of the state of the external world using its "update" function.</a:t>
            </a:r>
          </a:p>
        </p:txBody>
      </p:sp>
      <p:cxnSp>
        <p:nvCxnSpPr>
          <p:cNvPr id="277510" name="AutoShape 6"/>
          <p:cNvCxnSpPr>
            <a:cxnSpLocks noChangeShapeType="1"/>
            <a:stCxn id="277509" idx="3"/>
            <a:endCxn id="277508" idx="1"/>
          </p:cNvCxnSpPr>
          <p:nvPr/>
        </p:nvCxnSpPr>
        <p:spPr bwMode="auto">
          <a:xfrm flipV="1">
            <a:off x="5576889" y="2641600"/>
            <a:ext cx="738187" cy="96838"/>
          </a:xfrm>
          <a:prstGeom prst="bentConnector3">
            <a:avLst>
              <a:gd name="adj1" fmla="val 49245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2505076" y="4660900"/>
            <a:ext cx="3402213" cy="181588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loop forever</a:t>
            </a:r>
          </a:p>
          <a:p>
            <a:r>
              <a:rPr lang="en-US" sz="1600" b="1" dirty="0"/>
              <a:t>  Input </a:t>
            </a:r>
            <a:r>
              <a:rPr lang="en-US" sz="1600" i="1" dirty="0"/>
              <a:t>percepts</a:t>
            </a:r>
          </a:p>
          <a:p>
            <a:r>
              <a:rPr lang="en-US" sz="1600" i="1" dirty="0"/>
              <a:t>  KB</a:t>
            </a:r>
            <a:r>
              <a:rPr lang="en-US" sz="1600" dirty="0"/>
              <a:t> </a:t>
            </a:r>
            <a:r>
              <a:rPr lang="en-US" sz="1600" dirty="0">
                <a:latin typeface="Symbol" pitchFamily="18" charset="2"/>
              </a:rPr>
              <a:t>¬</a:t>
            </a:r>
            <a:r>
              <a:rPr lang="en-US" sz="1600" dirty="0"/>
              <a:t> tell(</a:t>
            </a:r>
            <a:r>
              <a:rPr lang="en-US" sz="1600" i="1" dirty="0"/>
              <a:t>KB</a:t>
            </a:r>
            <a:r>
              <a:rPr lang="en-US" sz="1600" dirty="0"/>
              <a:t>, make-sentence(</a:t>
            </a:r>
            <a:r>
              <a:rPr lang="en-US" sz="1600" i="1" dirty="0"/>
              <a:t>percept</a:t>
            </a:r>
            <a:r>
              <a:rPr lang="en-US" sz="1600" dirty="0"/>
              <a:t>))</a:t>
            </a:r>
          </a:p>
          <a:p>
            <a:r>
              <a:rPr lang="en-US" sz="1600" dirty="0"/>
              <a:t>  </a:t>
            </a:r>
            <a:r>
              <a:rPr lang="en-US" sz="1600" i="1" dirty="0"/>
              <a:t>action</a:t>
            </a:r>
            <a:r>
              <a:rPr lang="en-US" sz="1600" dirty="0"/>
              <a:t> </a:t>
            </a:r>
            <a:r>
              <a:rPr lang="en-US" sz="1600" dirty="0">
                <a:latin typeface="Symbol" pitchFamily="18" charset="2"/>
              </a:rPr>
              <a:t>¬</a:t>
            </a:r>
            <a:r>
              <a:rPr lang="en-US" sz="1600" dirty="0"/>
              <a:t> ask(</a:t>
            </a:r>
            <a:r>
              <a:rPr lang="en-US" sz="1600" i="1" dirty="0"/>
              <a:t>KB</a:t>
            </a:r>
            <a:r>
              <a:rPr lang="en-US" sz="1600" dirty="0"/>
              <a:t>, </a:t>
            </a:r>
            <a:r>
              <a:rPr lang="en-US" sz="1600" i="1" dirty="0"/>
              <a:t>action-query</a:t>
            </a:r>
            <a:r>
              <a:rPr lang="en-US" sz="1600" dirty="0"/>
              <a:t>)</a:t>
            </a:r>
          </a:p>
          <a:p>
            <a:r>
              <a:rPr lang="en-US" sz="1600" dirty="0"/>
              <a:t>  </a:t>
            </a:r>
            <a:r>
              <a:rPr lang="en-US" sz="1600" b="1" dirty="0"/>
              <a:t>Output</a:t>
            </a:r>
            <a:r>
              <a:rPr lang="en-US" sz="1600" dirty="0"/>
              <a:t> </a:t>
            </a:r>
            <a:r>
              <a:rPr lang="en-US" sz="1600" i="1" dirty="0"/>
              <a:t>action</a:t>
            </a:r>
            <a:endParaRPr lang="en-US" sz="1600" dirty="0"/>
          </a:p>
          <a:p>
            <a:r>
              <a:rPr lang="en-US" sz="1600" i="1" dirty="0"/>
              <a:t>  KB</a:t>
            </a:r>
            <a:r>
              <a:rPr lang="en-US" sz="1600" dirty="0"/>
              <a:t> </a:t>
            </a:r>
            <a:r>
              <a:rPr lang="en-US" sz="1600" dirty="0">
                <a:latin typeface="Symbol" pitchFamily="18" charset="2"/>
              </a:rPr>
              <a:t>¬</a:t>
            </a:r>
            <a:r>
              <a:rPr lang="en-US" sz="1600" dirty="0"/>
              <a:t> tell(</a:t>
            </a:r>
            <a:r>
              <a:rPr lang="en-US" sz="1600" i="1" dirty="0"/>
              <a:t>KB</a:t>
            </a:r>
            <a:r>
              <a:rPr lang="en-US" sz="1600" dirty="0"/>
              <a:t>, make-sentence(</a:t>
            </a:r>
            <a:r>
              <a:rPr lang="en-US" sz="1600" i="1" dirty="0"/>
              <a:t>action</a:t>
            </a:r>
            <a:r>
              <a:rPr lang="en-US" sz="1600" dirty="0"/>
              <a:t>))</a:t>
            </a:r>
          </a:p>
          <a:p>
            <a:r>
              <a:rPr lang="en-US" sz="1600" b="1" dirty="0"/>
              <a:t>end</a:t>
            </a:r>
          </a:p>
        </p:txBody>
      </p:sp>
      <p:sp>
        <p:nvSpPr>
          <p:cNvPr id="277512" name="Rectangle 8"/>
          <p:cNvSpPr>
            <a:spLocks noChangeArrowheads="1"/>
          </p:cNvSpPr>
          <p:nvPr/>
        </p:nvSpPr>
        <p:spPr bwMode="auto">
          <a:xfrm>
            <a:off x="6731001" y="4718050"/>
            <a:ext cx="3192463" cy="8445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1600" b="1" dirty="0"/>
              <a:t>At each time instant, whatever the agent currently perceived is stated as a sentence, e.g. "I am hungry".</a:t>
            </a:r>
          </a:p>
        </p:txBody>
      </p:sp>
      <p:cxnSp>
        <p:nvCxnSpPr>
          <p:cNvPr id="277513" name="AutoShape 9"/>
          <p:cNvCxnSpPr>
            <a:cxnSpLocks noChangeShapeType="1"/>
            <a:stCxn id="277512" idx="1"/>
            <a:endCxn id="277511" idx="3"/>
          </p:cNvCxnSpPr>
          <p:nvPr/>
        </p:nvCxnSpPr>
        <p:spPr bwMode="auto">
          <a:xfrm rot="10800000" flipV="1">
            <a:off x="5907288" y="5140325"/>
            <a:ext cx="823712" cy="42851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194498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en-US" dirty="0"/>
              <a:t>Substitutions and Unification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32624" y="1288973"/>
            <a:ext cx="10269833" cy="5684704"/>
          </a:xfrm>
        </p:spPr>
        <p:txBody>
          <a:bodyPr>
            <a:noAutofit/>
          </a:bodyPr>
          <a:lstStyle/>
          <a:p>
            <a:r>
              <a:rPr lang="en-US" sz="2000" dirty="0"/>
              <a:t>A </a:t>
            </a:r>
            <a:r>
              <a:rPr lang="en-US" sz="2000" b="1" i="1" dirty="0">
                <a:solidFill>
                  <a:srgbClr val="FFC000"/>
                </a:solidFill>
              </a:rPr>
              <a:t>substitution</a:t>
            </a:r>
            <a:r>
              <a:rPr lang="en-US" sz="2000" dirty="0"/>
              <a:t> is a set of </a:t>
            </a:r>
            <a:r>
              <a:rPr lang="en-US" sz="2000" b="1" i="1" dirty="0">
                <a:solidFill>
                  <a:srgbClr val="FFC000"/>
                </a:solidFill>
              </a:rPr>
              <a:t>bindings</a:t>
            </a:r>
            <a:r>
              <a:rPr lang="en-US" sz="2000" dirty="0"/>
              <a:t> of the form </a:t>
            </a:r>
            <a:r>
              <a:rPr lang="en-US" sz="2000" i="1" dirty="0"/>
              <a:t>v</a:t>
            </a:r>
            <a:r>
              <a:rPr lang="en-US" sz="2000" dirty="0"/>
              <a:t> = </a:t>
            </a:r>
            <a:r>
              <a:rPr lang="en-US" sz="2000" i="1" dirty="0"/>
              <a:t>t</a:t>
            </a:r>
            <a:r>
              <a:rPr lang="en-US" sz="2000" dirty="0"/>
              <a:t>, where </a:t>
            </a:r>
            <a:r>
              <a:rPr lang="en-US" sz="2000" i="1" dirty="0"/>
              <a:t>v</a:t>
            </a:r>
            <a:r>
              <a:rPr lang="en-US" sz="2000" dirty="0"/>
              <a:t> is a variable and </a:t>
            </a:r>
            <a:r>
              <a:rPr lang="en-US" sz="2000" i="1" dirty="0"/>
              <a:t>t</a:t>
            </a:r>
            <a:r>
              <a:rPr lang="en-US" sz="2000" dirty="0"/>
              <a:t> is a term</a:t>
            </a:r>
          </a:p>
          <a:p>
            <a:endParaRPr lang="en-US" sz="700" dirty="0"/>
          </a:p>
          <a:p>
            <a:pPr lvl="1"/>
            <a:r>
              <a:rPr lang="en-US" sz="1800" dirty="0"/>
              <a:t>If </a:t>
            </a:r>
            <a:r>
              <a:rPr lang="en-US" sz="1800" i="1" dirty="0"/>
              <a:t>P</a:t>
            </a:r>
            <a:r>
              <a:rPr lang="en-US" sz="1800" dirty="0"/>
              <a:t> is an expression and </a:t>
            </a:r>
            <a:r>
              <a:rPr lang="en-US" sz="1800" i="1" dirty="0">
                <a:latin typeface="Symbol" pitchFamily="18" charset="2"/>
              </a:rPr>
              <a:t>s</a:t>
            </a:r>
            <a:r>
              <a:rPr lang="en-US" sz="1800" dirty="0"/>
              <a:t>  is a substitution, then application of </a:t>
            </a:r>
            <a:r>
              <a:rPr lang="en-US" sz="1800" i="1" dirty="0">
                <a:latin typeface="Symbol" pitchFamily="18" charset="2"/>
              </a:rPr>
              <a:t>s</a:t>
            </a:r>
            <a:r>
              <a:rPr lang="en-US" sz="1800" dirty="0"/>
              <a:t>  to </a:t>
            </a:r>
            <a:r>
              <a:rPr lang="en-US" sz="1800" i="1" dirty="0"/>
              <a:t>P</a:t>
            </a:r>
            <a:r>
              <a:rPr lang="en-US" sz="1800" dirty="0"/>
              <a:t>, denoted by (</a:t>
            </a:r>
            <a:r>
              <a:rPr lang="en-US" sz="1800" i="1" dirty="0"/>
              <a:t>P</a:t>
            </a:r>
            <a:r>
              <a:rPr lang="en-US" sz="1800" dirty="0"/>
              <a:t>)</a:t>
            </a:r>
            <a:r>
              <a:rPr lang="en-US" sz="1800" i="1" dirty="0">
                <a:latin typeface="Symbol" pitchFamily="18" charset="2"/>
              </a:rPr>
              <a:t>s</a:t>
            </a:r>
            <a:r>
              <a:rPr lang="en-US" sz="1800" dirty="0"/>
              <a:t>, is the result of </a:t>
            </a:r>
            <a:r>
              <a:rPr lang="en-US" sz="1800" i="1" dirty="0">
                <a:solidFill>
                  <a:srgbClr val="FFC000"/>
                </a:solidFill>
              </a:rPr>
              <a:t>simultaneously</a:t>
            </a:r>
            <a:r>
              <a:rPr lang="en-US" sz="1800" dirty="0"/>
              <a:t> replacing each variable </a:t>
            </a:r>
            <a:r>
              <a:rPr lang="en-US" sz="1800" i="1" dirty="0"/>
              <a:t>x</a:t>
            </a:r>
            <a:r>
              <a:rPr lang="en-US" sz="1800" dirty="0"/>
              <a:t> in </a:t>
            </a:r>
            <a:r>
              <a:rPr lang="en-US" sz="1800" i="1" dirty="0"/>
              <a:t>P</a:t>
            </a:r>
            <a:r>
              <a:rPr lang="en-US" sz="1800" dirty="0"/>
              <a:t> with a term </a:t>
            </a:r>
            <a:r>
              <a:rPr lang="en-US" sz="1800" i="1" dirty="0"/>
              <a:t>t</a:t>
            </a:r>
            <a:r>
              <a:rPr lang="en-US" sz="1800" dirty="0"/>
              <a:t>, where </a:t>
            </a:r>
            <a:r>
              <a:rPr lang="en-US" sz="1800" i="1" dirty="0"/>
              <a:t>x</a:t>
            </a:r>
            <a:r>
              <a:rPr lang="en-US" sz="1800" dirty="0"/>
              <a:t> = </a:t>
            </a:r>
            <a:r>
              <a:rPr lang="en-US" sz="1800" i="1" dirty="0"/>
              <a:t>t</a:t>
            </a:r>
            <a:r>
              <a:rPr lang="en-US" sz="1800" dirty="0"/>
              <a:t> is in </a:t>
            </a:r>
            <a:r>
              <a:rPr lang="en-US" sz="1800" i="1" dirty="0">
                <a:latin typeface="Symbol" pitchFamily="18" charset="2"/>
              </a:rPr>
              <a:t>s</a:t>
            </a:r>
            <a:endParaRPr lang="en-US" sz="1800" dirty="0"/>
          </a:p>
          <a:p>
            <a:pPr lvl="1"/>
            <a:endParaRPr lang="en-US" sz="400" dirty="0"/>
          </a:p>
          <a:p>
            <a:pPr lvl="1"/>
            <a:r>
              <a:rPr lang="en-US" sz="1800" dirty="0"/>
              <a:t>E.g., </a:t>
            </a:r>
            <a:r>
              <a:rPr lang="en-US" sz="1800" i="1" dirty="0"/>
              <a:t>P</a:t>
            </a:r>
            <a:r>
              <a:rPr lang="en-US" sz="1800" dirty="0"/>
              <a:t> = </a:t>
            </a:r>
            <a:r>
              <a:rPr lang="en-US" sz="1800" i="1" dirty="0"/>
              <a:t>likes</a:t>
            </a:r>
            <a:r>
              <a:rPr lang="en-US" sz="1800" dirty="0"/>
              <a:t>(</a:t>
            </a:r>
            <a:r>
              <a:rPr lang="en-US" sz="1800" dirty="0">
                <a:latin typeface="Courier New" pitchFamily="49" charset="0"/>
              </a:rPr>
              <a:t>sue</a:t>
            </a:r>
            <a:r>
              <a:rPr lang="en-US" sz="1800" dirty="0"/>
              <a:t>, </a:t>
            </a:r>
            <a:r>
              <a:rPr lang="en-US" sz="1800" i="1" dirty="0"/>
              <a:t>z</a:t>
            </a:r>
            <a:r>
              <a:rPr lang="en-US" sz="1800" dirty="0"/>
              <a:t>),  and  </a:t>
            </a:r>
            <a:r>
              <a:rPr lang="en-US" sz="1800" i="1" dirty="0">
                <a:latin typeface="Symbol" pitchFamily="18" charset="2"/>
              </a:rPr>
              <a:t>s</a:t>
            </a:r>
            <a:r>
              <a:rPr lang="en-US" sz="1800" dirty="0"/>
              <a:t> = {</a:t>
            </a:r>
            <a:r>
              <a:rPr lang="en-US" sz="1800" i="1" dirty="0"/>
              <a:t>w</a:t>
            </a:r>
            <a:r>
              <a:rPr lang="en-US" sz="1800" dirty="0"/>
              <a:t> = </a:t>
            </a:r>
            <a:r>
              <a:rPr lang="en-US" sz="1800" dirty="0">
                <a:latin typeface="Courier New" pitchFamily="49" charset="0"/>
              </a:rPr>
              <a:t>john</a:t>
            </a:r>
            <a:r>
              <a:rPr lang="en-US" sz="1800" dirty="0"/>
              <a:t>, </a:t>
            </a:r>
            <a:r>
              <a:rPr lang="en-US" sz="1800" i="1" dirty="0"/>
              <a:t>z</a:t>
            </a:r>
            <a:r>
              <a:rPr lang="en-US" sz="1800" dirty="0"/>
              <a:t> = </a:t>
            </a:r>
            <a:r>
              <a:rPr lang="en-US" sz="1800" i="1" dirty="0" err="1"/>
              <a:t>mother_of</a:t>
            </a:r>
            <a:r>
              <a:rPr lang="en-US" sz="1800" dirty="0"/>
              <a:t>(</a:t>
            </a:r>
            <a:r>
              <a:rPr lang="en-US" sz="1800" dirty="0">
                <a:latin typeface="Courier New" pitchFamily="49" charset="0"/>
              </a:rPr>
              <a:t>john</a:t>
            </a:r>
            <a:r>
              <a:rPr lang="en-US" sz="1800" dirty="0"/>
              <a:t>)}</a:t>
            </a:r>
          </a:p>
          <a:p>
            <a:pPr lvl="1">
              <a:buFont typeface="Marlett" pitchFamily="2" charset="2"/>
              <a:buNone/>
            </a:pPr>
            <a:r>
              <a:rPr lang="en-US" sz="1800" dirty="0"/>
              <a:t>	then (</a:t>
            </a:r>
            <a:r>
              <a:rPr lang="en-US" sz="1800" i="1" dirty="0"/>
              <a:t>P</a:t>
            </a:r>
            <a:r>
              <a:rPr lang="en-US" sz="1800" dirty="0"/>
              <a:t>)</a:t>
            </a:r>
            <a:r>
              <a:rPr lang="en-US" sz="1800" i="1" dirty="0">
                <a:latin typeface="Symbol" pitchFamily="18" charset="2"/>
              </a:rPr>
              <a:t>s</a:t>
            </a:r>
            <a:r>
              <a:rPr lang="en-US" sz="1800" dirty="0"/>
              <a:t> = </a:t>
            </a:r>
            <a:r>
              <a:rPr lang="en-US" sz="1800" i="1" dirty="0"/>
              <a:t>likes</a:t>
            </a:r>
            <a:r>
              <a:rPr lang="en-US" sz="1800" dirty="0"/>
              <a:t>(</a:t>
            </a:r>
            <a:r>
              <a:rPr lang="en-US" sz="1800" dirty="0">
                <a:latin typeface="Courier New" pitchFamily="49" charset="0"/>
              </a:rPr>
              <a:t>sue</a:t>
            </a:r>
            <a:r>
              <a:rPr lang="en-US" sz="1800" dirty="0"/>
              <a:t>, </a:t>
            </a:r>
            <a:r>
              <a:rPr lang="en-US" sz="1800" i="1" dirty="0" err="1"/>
              <a:t>mother_of</a:t>
            </a:r>
            <a:r>
              <a:rPr lang="en-US" sz="1800" dirty="0"/>
              <a:t>(</a:t>
            </a:r>
            <a:r>
              <a:rPr lang="en-US" sz="1800" dirty="0">
                <a:latin typeface="Courier New" pitchFamily="49" charset="0"/>
              </a:rPr>
              <a:t>john</a:t>
            </a:r>
            <a:r>
              <a:rPr lang="en-US" sz="1800" dirty="0"/>
              <a:t>))</a:t>
            </a:r>
          </a:p>
          <a:p>
            <a:pPr lvl="1">
              <a:buFont typeface="Marlett" pitchFamily="2" charset="2"/>
              <a:buNone/>
            </a:pPr>
            <a:endParaRPr lang="en-US" sz="400" dirty="0"/>
          </a:p>
          <a:p>
            <a:pPr lvl="1"/>
            <a:r>
              <a:rPr lang="en-US" sz="1800" dirty="0"/>
              <a:t>E.g., </a:t>
            </a:r>
            <a:r>
              <a:rPr lang="en-US" sz="1800" i="1" dirty="0"/>
              <a:t>P</a:t>
            </a:r>
            <a:r>
              <a:rPr lang="en-US" sz="1800" dirty="0"/>
              <a:t> = </a:t>
            </a:r>
            <a:r>
              <a:rPr lang="en-US" sz="1800" i="1" dirty="0"/>
              <a:t>likes</a:t>
            </a:r>
            <a:r>
              <a:rPr lang="en-US" sz="1800" dirty="0"/>
              <a:t>(</a:t>
            </a:r>
            <a:r>
              <a:rPr lang="en-US" sz="1800" i="1" dirty="0" err="1"/>
              <a:t>father_of</a:t>
            </a:r>
            <a:r>
              <a:rPr lang="en-US" sz="1800" dirty="0"/>
              <a:t>(</a:t>
            </a:r>
            <a:r>
              <a:rPr lang="en-US" sz="1800" i="1" dirty="0"/>
              <a:t>w</a:t>
            </a:r>
            <a:r>
              <a:rPr lang="en-US" sz="1800" dirty="0"/>
              <a:t>), </a:t>
            </a:r>
            <a:r>
              <a:rPr lang="en-US" sz="1800" i="1" dirty="0"/>
              <a:t>z</a:t>
            </a:r>
            <a:r>
              <a:rPr lang="en-US" sz="1800" dirty="0"/>
              <a:t>),  and  </a:t>
            </a:r>
            <a:r>
              <a:rPr lang="en-US" sz="1800" i="1" dirty="0">
                <a:latin typeface="Symbol" pitchFamily="18" charset="2"/>
              </a:rPr>
              <a:t>s</a:t>
            </a:r>
            <a:r>
              <a:rPr lang="en-US" sz="1800" dirty="0"/>
              <a:t> = {</a:t>
            </a:r>
            <a:r>
              <a:rPr lang="en-US" sz="1800" i="1" dirty="0"/>
              <a:t>w</a:t>
            </a:r>
            <a:r>
              <a:rPr lang="en-US" sz="1800" dirty="0"/>
              <a:t> = </a:t>
            </a:r>
            <a:r>
              <a:rPr lang="en-US" sz="1800" dirty="0">
                <a:latin typeface="Courier New" pitchFamily="49" charset="0"/>
              </a:rPr>
              <a:t>john</a:t>
            </a:r>
            <a:r>
              <a:rPr lang="en-US" sz="1800" dirty="0"/>
              <a:t>, </a:t>
            </a:r>
            <a:r>
              <a:rPr lang="en-US" sz="1800" i="1" dirty="0"/>
              <a:t>z</a:t>
            </a:r>
            <a:r>
              <a:rPr lang="en-US" sz="1800" dirty="0"/>
              <a:t> = </a:t>
            </a:r>
            <a:r>
              <a:rPr lang="en-US" sz="1800" i="1" dirty="0" err="1"/>
              <a:t>mother_of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)}</a:t>
            </a:r>
          </a:p>
          <a:p>
            <a:pPr lvl="1">
              <a:buFont typeface="Marlett" pitchFamily="2" charset="2"/>
              <a:buNone/>
            </a:pPr>
            <a:r>
              <a:rPr lang="en-US" sz="1800" dirty="0"/>
              <a:t>	then (</a:t>
            </a:r>
            <a:r>
              <a:rPr lang="en-US" sz="1800" i="1" dirty="0"/>
              <a:t>P</a:t>
            </a:r>
            <a:r>
              <a:rPr lang="en-US" sz="1800" dirty="0"/>
              <a:t>)</a:t>
            </a:r>
            <a:r>
              <a:rPr lang="en-US" sz="1800" i="1" dirty="0">
                <a:latin typeface="Symbol" pitchFamily="18" charset="2"/>
              </a:rPr>
              <a:t>s</a:t>
            </a:r>
            <a:r>
              <a:rPr lang="en-US" sz="1800" dirty="0"/>
              <a:t> = </a:t>
            </a:r>
            <a:r>
              <a:rPr lang="en-US" sz="1800" i="1" dirty="0"/>
              <a:t>likes</a:t>
            </a:r>
            <a:r>
              <a:rPr lang="en-US" sz="1800" dirty="0"/>
              <a:t>(</a:t>
            </a:r>
            <a:r>
              <a:rPr lang="en-US" sz="1800" i="1" dirty="0" err="1"/>
              <a:t>father_of</a:t>
            </a:r>
            <a:r>
              <a:rPr lang="en-US" sz="1800" dirty="0"/>
              <a:t>(</a:t>
            </a:r>
            <a:r>
              <a:rPr lang="en-US" sz="1800" i="1" dirty="0"/>
              <a:t>john</a:t>
            </a:r>
            <a:r>
              <a:rPr lang="en-US" sz="1800" dirty="0"/>
              <a:t>), </a:t>
            </a:r>
            <a:r>
              <a:rPr lang="en-US" sz="1800" i="1" dirty="0" err="1"/>
              <a:t>mother_of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))</a:t>
            </a:r>
          </a:p>
          <a:p>
            <a:pPr lvl="1">
              <a:buFont typeface="Marlett" pitchFamily="2" charset="2"/>
              <a:buNone/>
            </a:pPr>
            <a:endParaRPr lang="en-US" sz="400" dirty="0"/>
          </a:p>
          <a:p>
            <a:pPr lvl="1"/>
            <a:r>
              <a:rPr lang="en-US" sz="1800" dirty="0"/>
              <a:t>E.g., </a:t>
            </a:r>
            <a:r>
              <a:rPr lang="en-US" sz="1800" i="1" dirty="0"/>
              <a:t>P</a:t>
            </a:r>
            <a:r>
              <a:rPr lang="en-US" sz="1800" dirty="0"/>
              <a:t> = </a:t>
            </a:r>
            <a:r>
              <a:rPr lang="en-US" sz="1800" i="1" dirty="0"/>
              <a:t>likes</a:t>
            </a:r>
            <a:r>
              <a:rPr lang="en-US" sz="1800" dirty="0"/>
              <a:t>(</a:t>
            </a:r>
            <a:r>
              <a:rPr lang="en-US" sz="1800" i="1" dirty="0" err="1"/>
              <a:t>father_of</a:t>
            </a:r>
            <a:r>
              <a:rPr lang="en-US" sz="1800" dirty="0"/>
              <a:t>(</a:t>
            </a:r>
            <a:r>
              <a:rPr lang="en-US" sz="1800" i="1" dirty="0"/>
              <a:t>z</a:t>
            </a:r>
            <a:r>
              <a:rPr lang="en-US" sz="1800" dirty="0"/>
              <a:t>), </a:t>
            </a:r>
            <a:r>
              <a:rPr lang="en-US" sz="1800" i="1" dirty="0"/>
              <a:t>z</a:t>
            </a:r>
            <a:r>
              <a:rPr lang="en-US" sz="1800" dirty="0"/>
              <a:t>),  and  </a:t>
            </a:r>
            <a:r>
              <a:rPr lang="en-US" sz="1800" i="1" dirty="0">
                <a:latin typeface="Symbol" pitchFamily="18" charset="2"/>
              </a:rPr>
              <a:t>s</a:t>
            </a:r>
            <a:r>
              <a:rPr lang="en-US" sz="1800" dirty="0"/>
              <a:t> = {</a:t>
            </a:r>
            <a:r>
              <a:rPr lang="en-US" sz="1800" i="1" dirty="0"/>
              <a:t>z</a:t>
            </a:r>
            <a:r>
              <a:rPr lang="en-US" sz="1800" dirty="0"/>
              <a:t> = </a:t>
            </a:r>
            <a:r>
              <a:rPr lang="en-US" sz="1800" i="1" dirty="0" err="1"/>
              <a:t>mother_of</a:t>
            </a:r>
            <a:r>
              <a:rPr lang="en-US" sz="1800" dirty="0"/>
              <a:t>(</a:t>
            </a:r>
            <a:r>
              <a:rPr lang="en-US" sz="1800" dirty="0">
                <a:latin typeface="Courier New" pitchFamily="49" charset="0"/>
              </a:rPr>
              <a:t>john</a:t>
            </a:r>
            <a:r>
              <a:rPr lang="en-US" sz="1800" dirty="0"/>
              <a:t>)}</a:t>
            </a:r>
          </a:p>
          <a:p>
            <a:pPr lvl="1">
              <a:buFont typeface="Marlett" pitchFamily="2" charset="2"/>
              <a:buNone/>
            </a:pPr>
            <a:r>
              <a:rPr lang="en-US" sz="1800" dirty="0"/>
              <a:t>	then (</a:t>
            </a:r>
            <a:r>
              <a:rPr lang="en-US" sz="1800" i="1" dirty="0"/>
              <a:t>P</a:t>
            </a:r>
            <a:r>
              <a:rPr lang="en-US" sz="1800" dirty="0"/>
              <a:t>)</a:t>
            </a:r>
            <a:r>
              <a:rPr lang="en-US" sz="1800" i="1" dirty="0">
                <a:latin typeface="Symbol" pitchFamily="18" charset="2"/>
              </a:rPr>
              <a:t>s</a:t>
            </a:r>
            <a:r>
              <a:rPr lang="en-US" sz="1800" dirty="0"/>
              <a:t> = </a:t>
            </a:r>
            <a:r>
              <a:rPr lang="en-US" sz="1800" i="1" dirty="0"/>
              <a:t>likes</a:t>
            </a:r>
            <a:r>
              <a:rPr lang="en-US" sz="1800" dirty="0"/>
              <a:t>(</a:t>
            </a:r>
            <a:r>
              <a:rPr lang="en-US" sz="1800" i="1" dirty="0" err="1"/>
              <a:t>father_of</a:t>
            </a:r>
            <a:r>
              <a:rPr lang="en-US" sz="1800" dirty="0"/>
              <a:t>(</a:t>
            </a:r>
            <a:r>
              <a:rPr lang="en-US" sz="1800" i="1" dirty="0" err="1"/>
              <a:t>mother_of</a:t>
            </a:r>
            <a:r>
              <a:rPr lang="en-US" sz="1800" dirty="0"/>
              <a:t>(</a:t>
            </a:r>
            <a:r>
              <a:rPr lang="en-US" sz="1800" dirty="0">
                <a:latin typeface="Courier New" pitchFamily="49" charset="0"/>
              </a:rPr>
              <a:t>john</a:t>
            </a:r>
            <a:r>
              <a:rPr lang="en-US" sz="1800" dirty="0"/>
              <a:t>)), </a:t>
            </a:r>
            <a:r>
              <a:rPr lang="en-US" sz="1800" i="1" dirty="0" err="1"/>
              <a:t>mother_of</a:t>
            </a:r>
            <a:r>
              <a:rPr lang="en-US" sz="1800" dirty="0"/>
              <a:t>(</a:t>
            </a:r>
            <a:r>
              <a:rPr lang="en-US" sz="1800" dirty="0">
                <a:latin typeface="Courier New" pitchFamily="49" charset="0"/>
              </a:rPr>
              <a:t>john</a:t>
            </a:r>
            <a:r>
              <a:rPr lang="en-US" sz="1800" dirty="0"/>
              <a:t>))</a:t>
            </a:r>
          </a:p>
          <a:p>
            <a:pPr lvl="1">
              <a:buFont typeface="Marlett" pitchFamily="2" charset="2"/>
              <a:buNone/>
            </a:pPr>
            <a:endParaRPr lang="en-US" sz="400" dirty="0"/>
          </a:p>
          <a:p>
            <a:pPr lvl="1"/>
            <a:r>
              <a:rPr lang="en-US" sz="1800" dirty="0"/>
              <a:t>E.g., </a:t>
            </a:r>
            <a:r>
              <a:rPr lang="en-US" sz="1800" i="1" dirty="0"/>
              <a:t>P</a:t>
            </a:r>
            <a:r>
              <a:rPr lang="en-US" sz="1800" dirty="0"/>
              <a:t> = </a:t>
            </a:r>
            <a:r>
              <a:rPr lang="en-US" sz="1800" i="1" dirty="0"/>
              <a:t>likes</a:t>
            </a:r>
            <a:r>
              <a:rPr lang="en-US" sz="1800" dirty="0"/>
              <a:t>(</a:t>
            </a:r>
            <a:r>
              <a:rPr lang="en-US" sz="1800" i="1" dirty="0"/>
              <a:t>w</a:t>
            </a:r>
            <a:r>
              <a:rPr lang="en-US" sz="1800" dirty="0"/>
              <a:t>, </a:t>
            </a:r>
            <a:r>
              <a:rPr lang="en-US" sz="1800" i="1" dirty="0"/>
              <a:t>z</a:t>
            </a:r>
            <a:r>
              <a:rPr lang="en-US" sz="1800" dirty="0"/>
              <a:t>),  and  </a:t>
            </a:r>
            <a:r>
              <a:rPr lang="en-US" sz="1800" i="1" dirty="0">
                <a:latin typeface="Symbol" pitchFamily="18" charset="2"/>
              </a:rPr>
              <a:t>s</a:t>
            </a:r>
            <a:r>
              <a:rPr lang="en-US" sz="1800" dirty="0"/>
              <a:t> = {</a:t>
            </a:r>
            <a:r>
              <a:rPr lang="en-US" sz="1800" i="1" dirty="0"/>
              <a:t>w</a:t>
            </a:r>
            <a:r>
              <a:rPr lang="en-US" sz="1800" dirty="0"/>
              <a:t> = </a:t>
            </a:r>
            <a:r>
              <a:rPr lang="en-US" sz="1800" dirty="0">
                <a:latin typeface="Courier New" pitchFamily="49" charset="0"/>
              </a:rPr>
              <a:t>john</a:t>
            </a:r>
            <a:r>
              <a:rPr lang="en-US" sz="1800" dirty="0"/>
              <a:t>, </a:t>
            </a:r>
            <a:r>
              <a:rPr lang="en-US" sz="1800" i="1" dirty="0"/>
              <a:t>z</a:t>
            </a:r>
            <a:r>
              <a:rPr lang="en-US" sz="1800" dirty="0"/>
              <a:t> = </a:t>
            </a:r>
            <a:r>
              <a:rPr lang="en-US" sz="1800" i="1" dirty="0" err="1"/>
              <a:t>mother_of</a:t>
            </a:r>
            <a:r>
              <a:rPr lang="en-US" sz="1800" dirty="0"/>
              <a:t>(</a:t>
            </a:r>
            <a:r>
              <a:rPr lang="en-US" sz="1800" i="1" dirty="0"/>
              <a:t>w</a:t>
            </a:r>
            <a:r>
              <a:rPr lang="en-US" sz="1800" dirty="0"/>
              <a:t>)}</a:t>
            </a:r>
          </a:p>
          <a:p>
            <a:pPr lvl="1">
              <a:buFont typeface="Marlett" pitchFamily="2" charset="2"/>
              <a:buNone/>
            </a:pPr>
            <a:r>
              <a:rPr lang="en-US" sz="1800" dirty="0"/>
              <a:t>	then (</a:t>
            </a:r>
            <a:r>
              <a:rPr lang="en-US" sz="1800" i="1" dirty="0"/>
              <a:t>P</a:t>
            </a:r>
            <a:r>
              <a:rPr lang="en-US" sz="1800" dirty="0"/>
              <a:t>)</a:t>
            </a:r>
            <a:r>
              <a:rPr lang="en-US" sz="1800" i="1" dirty="0">
                <a:latin typeface="Symbol" pitchFamily="18" charset="2"/>
              </a:rPr>
              <a:t>s</a:t>
            </a:r>
            <a:r>
              <a:rPr lang="en-US" sz="1800" dirty="0"/>
              <a:t> = </a:t>
            </a:r>
            <a:r>
              <a:rPr lang="en-US" sz="1800" i="1" dirty="0"/>
              <a:t>likes</a:t>
            </a:r>
            <a:r>
              <a:rPr lang="en-US" sz="1800" dirty="0"/>
              <a:t>(</a:t>
            </a:r>
            <a:r>
              <a:rPr lang="en-US" sz="1800" dirty="0">
                <a:latin typeface="Courier New" pitchFamily="49" charset="0"/>
              </a:rPr>
              <a:t>john</a:t>
            </a:r>
            <a:r>
              <a:rPr lang="en-US" sz="1800" dirty="0"/>
              <a:t>, </a:t>
            </a:r>
            <a:r>
              <a:rPr lang="en-US" sz="1800" i="1" dirty="0" err="1"/>
              <a:t>mother_of</a:t>
            </a:r>
            <a:r>
              <a:rPr lang="en-US" sz="1800" dirty="0"/>
              <a:t>(</a:t>
            </a:r>
            <a:r>
              <a:rPr lang="en-US" sz="1800" dirty="0">
                <a:latin typeface="Courier New" pitchFamily="49" charset="0"/>
              </a:rPr>
              <a:t>john</a:t>
            </a:r>
            <a:r>
              <a:rPr lang="en-US" sz="1800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1658866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15900"/>
            <a:ext cx="8229600" cy="609600"/>
          </a:xfrm>
        </p:spPr>
        <p:txBody>
          <a:bodyPr>
            <a:normAutofit/>
          </a:bodyPr>
          <a:lstStyle/>
          <a:p>
            <a:r>
              <a:rPr lang="en-US"/>
              <a:t>Substitutions and Unification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44058" y="936434"/>
            <a:ext cx="9749928" cy="583343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Let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be two expressions, and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dirty="0"/>
              <a:t> a substitution.</a:t>
            </a:r>
            <a:br>
              <a:rPr lang="en-US" dirty="0"/>
            </a:br>
            <a:r>
              <a:rPr lang="en-US" dirty="0"/>
              <a:t>Then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dirty="0"/>
              <a:t> is a </a:t>
            </a:r>
            <a:r>
              <a:rPr lang="en-US" b="1" i="1" dirty="0">
                <a:solidFill>
                  <a:srgbClr val="FFC000"/>
                </a:solidFill>
              </a:rPr>
              <a:t>unifier</a:t>
            </a:r>
            <a:r>
              <a:rPr lang="en-US" dirty="0"/>
              <a:t> of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, if (</a:t>
            </a:r>
            <a:r>
              <a:rPr lang="en-US" i="1" dirty="0"/>
              <a:t>P</a:t>
            </a:r>
            <a:r>
              <a:rPr lang="en-US" dirty="0"/>
              <a:t>)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dirty="0"/>
              <a:t> = (</a:t>
            </a:r>
            <a:r>
              <a:rPr lang="en-US" i="1" dirty="0"/>
              <a:t>Q</a:t>
            </a:r>
            <a:r>
              <a:rPr lang="en-US" dirty="0"/>
              <a:t>)</a:t>
            </a:r>
            <a:r>
              <a:rPr lang="en-US" i="1" dirty="0">
                <a:latin typeface="Symbol" pitchFamily="18" charset="2"/>
              </a:rPr>
              <a:t>s</a:t>
            </a:r>
            <a:endParaRPr lang="en-US" dirty="0"/>
          </a:p>
          <a:p>
            <a:endParaRPr lang="en-US" sz="400" dirty="0"/>
          </a:p>
          <a:p>
            <a:pPr lvl="1"/>
            <a:r>
              <a:rPr lang="en-US" dirty="0"/>
              <a:t>In the above definition, “=” means syntactic equality only</a:t>
            </a:r>
          </a:p>
          <a:p>
            <a:pPr lvl="1"/>
            <a:endParaRPr lang="en-US" sz="400" dirty="0"/>
          </a:p>
          <a:p>
            <a:pPr lvl="1"/>
            <a:r>
              <a:rPr lang="en-US" dirty="0"/>
              <a:t>E.g., 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likes</a:t>
            </a:r>
            <a:r>
              <a:rPr lang="en-US" dirty="0"/>
              <a:t>(</a:t>
            </a:r>
            <a:r>
              <a:rPr lang="en-US" dirty="0">
                <a:latin typeface="Courier New" pitchFamily="49" charset="0"/>
              </a:rPr>
              <a:t>john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),  and </a:t>
            </a:r>
            <a:r>
              <a:rPr lang="en-US" i="1" dirty="0"/>
              <a:t>Q</a:t>
            </a:r>
            <a:r>
              <a:rPr lang="en-US" dirty="0"/>
              <a:t> = </a:t>
            </a:r>
            <a:r>
              <a:rPr lang="en-US" i="1" dirty="0"/>
              <a:t>likes</a:t>
            </a:r>
            <a:r>
              <a:rPr lang="en-US" dirty="0"/>
              <a:t>(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 err="1"/>
              <a:t>mother_of</a:t>
            </a:r>
            <a:r>
              <a:rPr lang="en-US" dirty="0"/>
              <a:t>(</a:t>
            </a:r>
            <a:r>
              <a:rPr lang="en-US" dirty="0">
                <a:latin typeface="Courier New" pitchFamily="49" charset="0"/>
              </a:rPr>
              <a:t>john</a:t>
            </a:r>
            <a:r>
              <a:rPr lang="en-US" dirty="0"/>
              <a:t>))</a:t>
            </a:r>
          </a:p>
          <a:p>
            <a:pPr lvl="1">
              <a:buFont typeface="Marlett" pitchFamily="2" charset="2"/>
              <a:buNone/>
            </a:pPr>
            <a:r>
              <a:rPr lang="en-US" dirty="0"/>
              <a:t>	then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dirty="0"/>
              <a:t> = {</a:t>
            </a: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dirty="0">
                <a:latin typeface="Courier New" pitchFamily="49" charset="0"/>
              </a:rPr>
              <a:t>john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 err="1"/>
              <a:t>mother_of</a:t>
            </a:r>
            <a:r>
              <a:rPr lang="en-US" dirty="0"/>
              <a:t>(</a:t>
            </a:r>
            <a:r>
              <a:rPr lang="en-US" dirty="0">
                <a:latin typeface="Courier New" pitchFamily="49" charset="0"/>
              </a:rPr>
              <a:t>john</a:t>
            </a:r>
            <a:r>
              <a:rPr lang="en-US" dirty="0"/>
              <a:t>)}  is a unifier of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Q</a:t>
            </a:r>
            <a:endParaRPr lang="en-US" dirty="0"/>
          </a:p>
          <a:p>
            <a:pPr lvl="1"/>
            <a:endParaRPr lang="en-US" sz="400" dirty="0"/>
          </a:p>
          <a:p>
            <a:pPr lvl="1"/>
            <a:r>
              <a:rPr lang="en-US" dirty="0"/>
              <a:t>E.g., 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)),  and  </a:t>
            </a:r>
            <a:r>
              <a:rPr lang="en-US" i="1" dirty="0"/>
              <a:t>E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), </a:t>
            </a:r>
            <a:r>
              <a:rPr lang="en-US" i="1" dirty="0"/>
              <a:t>w</a:t>
            </a:r>
            <a:r>
              <a:rPr lang="en-US" dirty="0"/>
              <a:t>)</a:t>
            </a:r>
          </a:p>
          <a:p>
            <a:pPr lvl="1">
              <a:buFont typeface="Marlett" pitchFamily="2" charset="2"/>
              <a:buNone/>
            </a:pPr>
            <a:r>
              <a:rPr lang="en-US" dirty="0"/>
              <a:t>	then	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1</a:t>
            </a:r>
            <a:r>
              <a:rPr lang="en-US" dirty="0"/>
              <a:t> = {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), 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,</a:t>
            </a:r>
            <a:r>
              <a:rPr lang="en-US" i="1" dirty="0"/>
              <a:t>  z = a</a:t>
            </a:r>
            <a:r>
              <a:rPr lang="en-US" dirty="0"/>
              <a:t>,</a:t>
            </a:r>
            <a:r>
              <a:rPr lang="en-US" i="1" dirty="0"/>
              <a:t>  w = f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}</a:t>
            </a:r>
          </a:p>
          <a:p>
            <a:pPr lvl="1">
              <a:buFont typeface="Marlett" pitchFamily="2" charset="2"/>
              <a:buNone/>
            </a:pPr>
            <a:r>
              <a:rPr lang="en-US" dirty="0"/>
              <a:t>			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2</a:t>
            </a:r>
            <a:r>
              <a:rPr lang="en-US" dirty="0"/>
              <a:t> = {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), </a:t>
            </a:r>
            <a:r>
              <a:rPr lang="en-US" i="1" dirty="0"/>
              <a:t> z = a</a:t>
            </a:r>
            <a:r>
              <a:rPr lang="en-US" dirty="0"/>
              <a:t>,</a:t>
            </a:r>
            <a:r>
              <a:rPr lang="en-US" i="1" dirty="0"/>
              <a:t>  w = f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 }</a:t>
            </a:r>
          </a:p>
          <a:p>
            <a:pPr lvl="1">
              <a:buFont typeface="Marlett" pitchFamily="2" charset="2"/>
              <a:buNone/>
            </a:pPr>
            <a:r>
              <a:rPr lang="en-US" dirty="0"/>
              <a:t>			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3</a:t>
            </a:r>
            <a:r>
              <a:rPr lang="en-US" dirty="0"/>
              <a:t> = {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), </a:t>
            </a:r>
            <a:r>
              <a:rPr lang="en-US" i="1" dirty="0"/>
              <a:t>w = f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 }</a:t>
            </a:r>
          </a:p>
          <a:p>
            <a:pPr lvl="1">
              <a:buFont typeface="Marlett" pitchFamily="2" charset="2"/>
              <a:buNone/>
            </a:pPr>
            <a:r>
              <a:rPr lang="en-US" dirty="0"/>
              <a:t>	are all unifiers for the two expressions. What’s the difference?</a:t>
            </a:r>
          </a:p>
          <a:p>
            <a:pPr lvl="1"/>
            <a:endParaRPr lang="en-US" sz="400" dirty="0"/>
          </a:p>
          <a:p>
            <a:pPr lvl="1"/>
            <a:r>
              <a:rPr lang="en-US" dirty="0"/>
              <a:t>In the above example,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2</a:t>
            </a:r>
            <a:r>
              <a:rPr lang="en-US" dirty="0"/>
              <a:t> is </a:t>
            </a:r>
            <a:r>
              <a:rPr lang="en-US" dirty="0">
                <a:solidFill>
                  <a:srgbClr val="FFC000"/>
                </a:solidFill>
              </a:rPr>
              <a:t>more general </a:t>
            </a:r>
            <a:r>
              <a:rPr lang="en-US" dirty="0"/>
              <a:t>than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1</a:t>
            </a:r>
            <a:r>
              <a:rPr lang="en-US" dirty="0"/>
              <a:t>, since by applying some other substitution (in this case {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}) to elements of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2</a:t>
            </a:r>
            <a:r>
              <a:rPr lang="en-US" dirty="0"/>
              <a:t>, we can obtain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1</a:t>
            </a:r>
            <a:r>
              <a:rPr lang="en-US" dirty="0"/>
              <a:t>. We say that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1</a:t>
            </a:r>
            <a:r>
              <a:rPr lang="en-US" dirty="0"/>
              <a:t> is an </a:t>
            </a:r>
            <a:r>
              <a:rPr lang="en-US" i="1" dirty="0">
                <a:solidFill>
                  <a:srgbClr val="FFC000"/>
                </a:solidFill>
              </a:rPr>
              <a:t>instance</a:t>
            </a:r>
            <a:r>
              <a:rPr lang="en-US" dirty="0"/>
              <a:t> of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2</a:t>
            </a:r>
            <a:r>
              <a:rPr lang="en-US" dirty="0"/>
              <a:t>. Note that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3</a:t>
            </a:r>
            <a:r>
              <a:rPr lang="en-US" dirty="0"/>
              <a:t> is in fact the </a:t>
            </a:r>
            <a:r>
              <a:rPr lang="en-US" i="1" dirty="0">
                <a:solidFill>
                  <a:srgbClr val="FFC000"/>
                </a:solidFill>
              </a:rPr>
              <a:t>most general unifier</a:t>
            </a:r>
            <a:r>
              <a:rPr lang="en-US" dirty="0">
                <a:solidFill>
                  <a:srgbClr val="FFC000"/>
                </a:solidFill>
              </a:rPr>
              <a:t> (</a:t>
            </a:r>
            <a:r>
              <a:rPr lang="en-US" i="1" dirty="0" err="1">
                <a:solidFill>
                  <a:srgbClr val="FFC000"/>
                </a:solidFill>
              </a:rPr>
              <a:t>mgu</a:t>
            </a:r>
            <a:r>
              <a:rPr lang="en-US" dirty="0">
                <a:solidFill>
                  <a:srgbClr val="FFC000"/>
                </a:solidFill>
              </a:rPr>
              <a:t>) </a:t>
            </a:r>
            <a:r>
              <a:rPr lang="en-US" dirty="0"/>
              <a:t>of 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E</a:t>
            </a:r>
            <a:r>
              <a:rPr lang="en-US" baseline="-25000" dirty="0"/>
              <a:t>2</a:t>
            </a:r>
            <a:r>
              <a:rPr lang="en-US" dirty="0"/>
              <a:t>: all instances of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3</a:t>
            </a:r>
            <a:r>
              <a:rPr lang="en-US" dirty="0"/>
              <a:t> are unifiers, and any substitution that is more general than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3</a:t>
            </a:r>
            <a:r>
              <a:rPr lang="en-US" dirty="0"/>
              <a:t> is not a unifier of  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E</a:t>
            </a:r>
            <a:r>
              <a:rPr lang="en-US" baseline="-25000" dirty="0"/>
              <a:t>2</a:t>
            </a:r>
            <a:r>
              <a:rPr lang="en-US" dirty="0"/>
              <a:t> (e.g.,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4</a:t>
            </a:r>
            <a:r>
              <a:rPr lang="en-US" dirty="0"/>
              <a:t> = {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w = f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 } is more general than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i="1" baseline="-25000" dirty="0">
                <a:latin typeface="Symbol" pitchFamily="18" charset="2"/>
              </a:rPr>
              <a:t>3</a:t>
            </a:r>
            <a:r>
              <a:rPr lang="en-US" dirty="0"/>
              <a:t>, but is not a unifier.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21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159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Substitutions and Unification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DE8C0-0DC7-4037-802D-04025F63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372" y="1041817"/>
            <a:ext cx="7941255" cy="56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977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900" y="317500"/>
            <a:ext cx="8229600" cy="609600"/>
          </a:xfrm>
        </p:spPr>
        <p:txBody>
          <a:bodyPr/>
          <a:lstStyle/>
          <a:p>
            <a:pPr algn="ctr"/>
            <a:r>
              <a:rPr lang="en-US" sz="3200" dirty="0"/>
              <a:t>Forward and Backward Chaining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44907" y="1196095"/>
            <a:ext cx="9276202" cy="5232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Generalized Modus Ponens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pPr lvl="1"/>
            <a:r>
              <a:rPr lang="en-US" sz="2400" dirty="0"/>
              <a:t>GMP is complete for Horn knowledge bases</a:t>
            </a:r>
          </a:p>
          <a:p>
            <a:pPr lvl="1"/>
            <a:r>
              <a:rPr lang="en-US" sz="2400" dirty="0"/>
              <a:t>Recall: a Horn knowledge base is one in which all sentences are of the form </a:t>
            </a:r>
          </a:p>
          <a:p>
            <a:pPr lvl="2"/>
            <a:r>
              <a:rPr lang="en-US" sz="2100" i="1" dirty="0"/>
              <a:t>p</a:t>
            </a:r>
            <a:r>
              <a:rPr lang="en-US" sz="2100" baseline="-25000" dirty="0"/>
              <a:t>1</a:t>
            </a:r>
            <a:r>
              <a:rPr lang="en-US" sz="2100" dirty="0"/>
              <a:t> /\ </a:t>
            </a:r>
            <a:r>
              <a:rPr lang="en-US" sz="2100" i="1" dirty="0"/>
              <a:t>p</a:t>
            </a:r>
            <a:r>
              <a:rPr lang="en-US" sz="2100" baseline="-25000" dirty="0"/>
              <a:t>2</a:t>
            </a:r>
            <a:r>
              <a:rPr lang="en-US" sz="2100" dirty="0"/>
              <a:t> /\ …/\ </a:t>
            </a:r>
            <a:r>
              <a:rPr lang="en-US" sz="2100" i="1" dirty="0" err="1"/>
              <a:t>p</a:t>
            </a:r>
            <a:r>
              <a:rPr lang="en-US" sz="2100" i="1" baseline="-25000" dirty="0" err="1"/>
              <a:t>n</a:t>
            </a:r>
            <a:r>
              <a:rPr lang="en-US" sz="2100" dirty="0"/>
              <a:t> =&gt; </a:t>
            </a:r>
            <a:r>
              <a:rPr lang="en-US" sz="2100" i="1" dirty="0"/>
              <a:t>q</a:t>
            </a:r>
            <a:r>
              <a:rPr lang="en-US" sz="2100" dirty="0"/>
              <a:t>   </a:t>
            </a:r>
            <a:r>
              <a:rPr lang="en-US" sz="2100" b="1" dirty="0"/>
              <a:t>OR</a:t>
            </a:r>
          </a:p>
          <a:p>
            <a:pPr lvl="2"/>
            <a:r>
              <a:rPr lang="en-US" sz="2100" i="1" dirty="0"/>
              <a:t>p</a:t>
            </a:r>
            <a:r>
              <a:rPr lang="en-US" sz="2100" baseline="-25000" dirty="0"/>
              <a:t>1</a:t>
            </a:r>
            <a:r>
              <a:rPr lang="en-US" sz="2100" dirty="0"/>
              <a:t> /\ </a:t>
            </a:r>
            <a:r>
              <a:rPr lang="en-US" sz="2100" i="1" dirty="0"/>
              <a:t>p</a:t>
            </a:r>
            <a:r>
              <a:rPr lang="en-US" sz="2100" baseline="-25000" dirty="0"/>
              <a:t>2</a:t>
            </a:r>
            <a:r>
              <a:rPr lang="en-US" sz="2100" dirty="0"/>
              <a:t> /\ …/\ </a:t>
            </a:r>
            <a:r>
              <a:rPr lang="en-US" sz="2100" i="1" dirty="0" err="1"/>
              <a:t>p</a:t>
            </a:r>
            <a:r>
              <a:rPr lang="en-US" sz="2100" i="1" baseline="-25000" dirty="0" err="1"/>
              <a:t>n</a:t>
            </a:r>
            <a:r>
              <a:rPr lang="en-US" sz="2100" dirty="0"/>
              <a:t> </a:t>
            </a:r>
          </a:p>
          <a:p>
            <a:pPr lvl="1"/>
            <a:r>
              <a:rPr lang="en-US" sz="2400" dirty="0"/>
              <a:t>In other words, all sentence are in the form of an implication rule with zero or one predicate on the right-hand-side (sentences with zero predicates on the </a:t>
            </a:r>
            <a:r>
              <a:rPr lang="en-US" sz="2400" dirty="0" err="1"/>
              <a:t>rhs</a:t>
            </a:r>
            <a:r>
              <a:rPr lang="en-US" sz="2400" dirty="0"/>
              <a:t> are sometimes referred to as “facts”).</a:t>
            </a:r>
          </a:p>
          <a:p>
            <a:pPr lvl="1"/>
            <a:r>
              <a:rPr lang="en-US" sz="2400" dirty="0"/>
              <a:t>For such knowledge bases, we can apply GMP in a forward or a backward direction.</a:t>
            </a:r>
          </a:p>
          <a:p>
            <a:pPr lvl="1">
              <a:buFont typeface="Marlett" pitchFamily="2" charset="2"/>
              <a:buNone/>
            </a:pPr>
            <a:endParaRPr lang="en-US" sz="1900" dirty="0"/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7019620" y="1826550"/>
            <a:ext cx="26082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where 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 is a substitution that unifies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and </a:t>
            </a:r>
            <a:r>
              <a:rPr lang="en-US" i="1" dirty="0" err="1"/>
              <a:t>q</a:t>
            </a:r>
            <a:r>
              <a:rPr lang="en-US" i="1" baseline="-25000" dirty="0" err="1"/>
              <a:t>i</a:t>
            </a:r>
            <a:r>
              <a:rPr lang="en-US" dirty="0"/>
              <a:t> for all </a:t>
            </a:r>
            <a:r>
              <a:rPr lang="en-US" i="1" dirty="0" err="1"/>
              <a:t>i</a:t>
            </a:r>
            <a:r>
              <a:rPr lang="en-US" dirty="0"/>
              <a:t>, i.e., (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)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  =  (</a:t>
            </a:r>
            <a:r>
              <a:rPr lang="en-US" i="1" dirty="0" err="1"/>
              <a:t>q</a:t>
            </a:r>
            <a:r>
              <a:rPr lang="en-US" i="1" baseline="-25000" dirty="0" err="1"/>
              <a:t>i</a:t>
            </a:r>
            <a:r>
              <a:rPr lang="en-US" dirty="0"/>
              <a:t>)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dirty="0"/>
              <a:t>.</a:t>
            </a:r>
          </a:p>
        </p:txBody>
      </p:sp>
      <p:pic>
        <p:nvPicPr>
          <p:cNvPr id="263174" name="Picture 6" descr="C:\Bamshad\CLASS\CS480\Lectures\gmp.gif"/>
          <p:cNvPicPr>
            <a:picLocks noChangeAspect="1" noChangeArrowheads="1"/>
          </p:cNvPicPr>
          <p:nvPr/>
        </p:nvPicPr>
        <p:blipFill>
          <a:blip r:embed="rId2">
            <a:lum bright="-18000" contrast="30000"/>
          </a:blip>
          <a:srcRect/>
          <a:stretch>
            <a:fillRect/>
          </a:stretch>
        </p:blipFill>
        <p:spPr bwMode="auto">
          <a:xfrm>
            <a:off x="2376831" y="1925611"/>
            <a:ext cx="4483100" cy="771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3230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900" y="317500"/>
            <a:ext cx="8229600" cy="609600"/>
          </a:xfrm>
        </p:spPr>
        <p:txBody>
          <a:bodyPr/>
          <a:lstStyle/>
          <a:p>
            <a:pPr algn="ctr"/>
            <a:r>
              <a:rPr lang="en-US" sz="3200" dirty="0"/>
              <a:t>Forward and Backward Chaining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24529" y="1195942"/>
            <a:ext cx="8786412" cy="5182823"/>
          </a:xfrm>
        </p:spPr>
        <p:txBody>
          <a:bodyPr>
            <a:normAutofit fontScale="92500"/>
          </a:bodyPr>
          <a:lstStyle/>
          <a:p>
            <a:r>
              <a:rPr lang="en-US" sz="2600" b="1" dirty="0"/>
              <a:t>Forward Chaining</a:t>
            </a:r>
          </a:p>
          <a:p>
            <a:pPr lvl="1"/>
            <a:r>
              <a:rPr lang="en-US" dirty="0"/>
              <a:t>Start with KB, infer new consequences using inference rule(s), add new consequences to KB, continue this process (possibly until a goal is reached)</a:t>
            </a:r>
          </a:p>
          <a:p>
            <a:pPr lvl="1"/>
            <a:r>
              <a:rPr lang="en-US" dirty="0"/>
              <a:t>In a knowledge-based agent this amounts to repeated application of the TELL operation</a:t>
            </a:r>
          </a:p>
          <a:p>
            <a:pPr lvl="1"/>
            <a:r>
              <a:rPr lang="en-US" dirty="0"/>
              <a:t>May generate many irrelevant conclusions, so not usually suitable for solving for a specific goal</a:t>
            </a:r>
          </a:p>
          <a:p>
            <a:pPr lvl="1"/>
            <a:r>
              <a:rPr lang="en-US" dirty="0"/>
              <a:t>Useful for building a knowledge base incrementally as new facts come in</a:t>
            </a:r>
          </a:p>
          <a:p>
            <a:pPr lvl="1"/>
            <a:r>
              <a:rPr lang="en-US" dirty="0"/>
              <a:t>Usually, the forward chaining procedure is triggered when a new fact is added to the knowledge base </a:t>
            </a:r>
          </a:p>
          <a:p>
            <a:pPr lvl="2"/>
            <a:r>
              <a:rPr lang="en-US" sz="1900" dirty="0"/>
              <a:t>In this case, FC will try to generate all consequences of the new fact (based on existing facts) and adds those which are note already in the KB.</a:t>
            </a:r>
          </a:p>
        </p:txBody>
      </p:sp>
    </p:spTree>
    <p:extLst>
      <p:ext uri="{BB962C8B-B14F-4D97-AF65-F5344CB8AC3E}">
        <p14:creationId xmlns:p14="http://schemas.microsoft.com/office/powerpoint/2010/main" val="29387326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93900" y="317500"/>
            <a:ext cx="8229600" cy="609600"/>
          </a:xfrm>
        </p:spPr>
        <p:txBody>
          <a:bodyPr/>
          <a:lstStyle/>
          <a:p>
            <a:r>
              <a:rPr lang="en-US" sz="3200"/>
              <a:t>Forward and Backward Chaining</a:t>
            </a:r>
          </a:p>
        </p:txBody>
      </p:sp>
      <p:sp>
        <p:nvSpPr>
          <p:cNvPr id="307203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1718631" y="1244906"/>
            <a:ext cx="8780444" cy="544233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Backward Chaining</a:t>
            </a:r>
          </a:p>
          <a:p>
            <a:pPr lvl="1"/>
            <a:r>
              <a:rPr lang="en-US" dirty="0"/>
              <a:t>Start with goal to be proved, apply modus ponens in a backward manner to obtain premises, then try to solve for premises until known facts (already in KB) are reached</a:t>
            </a:r>
          </a:p>
          <a:p>
            <a:pPr lvl="1"/>
            <a:r>
              <a:rPr lang="en-US" dirty="0"/>
              <a:t>This is useful for solving for a particular goal</a:t>
            </a:r>
          </a:p>
          <a:p>
            <a:pPr lvl="1"/>
            <a:r>
              <a:rPr lang="en-US" dirty="0"/>
              <a:t>In a knowledge-based agent this amounts to applications of the ASK operation</a:t>
            </a:r>
          </a:p>
          <a:p>
            <a:pPr lvl="1"/>
            <a:r>
              <a:rPr lang="en-US" dirty="0"/>
              <a:t>The proofs can be viewed as an </a:t>
            </a:r>
            <a:r>
              <a:rPr lang="en-US" b="1" dirty="0">
                <a:solidFill>
                  <a:srgbClr val="FFC000"/>
                </a:solidFill>
              </a:rPr>
              <a:t>“AND/OR” tree </a:t>
            </a:r>
          </a:p>
          <a:p>
            <a:pPr lvl="2"/>
            <a:r>
              <a:rPr lang="en-US" dirty="0"/>
              <a:t>Root is the goal to be proved</a:t>
            </a:r>
          </a:p>
          <a:p>
            <a:pPr lvl="2"/>
            <a:r>
              <a:rPr lang="en-US" dirty="0"/>
              <a:t>For each node, its children are the </a:t>
            </a:r>
            <a:r>
              <a:rPr lang="en-US" dirty="0" err="1"/>
              <a:t>subgoals</a:t>
            </a:r>
            <a:r>
              <a:rPr lang="en-US" dirty="0"/>
              <a:t> that must be proved in order to prove the goal at the current node</a:t>
            </a:r>
          </a:p>
          <a:p>
            <a:pPr lvl="2"/>
            <a:r>
              <a:rPr lang="en-US" dirty="0"/>
              <a:t>If the goal is conjunctive (i.e., the premise of rule is a conjunction), then each conjunct is represented as a child and the node is marked as an “AND node” – in this case, both </a:t>
            </a:r>
            <a:r>
              <a:rPr lang="en-US" dirty="0" err="1"/>
              <a:t>subgoals</a:t>
            </a:r>
            <a:r>
              <a:rPr lang="en-US" dirty="0"/>
              <a:t> have to be proved</a:t>
            </a:r>
          </a:p>
          <a:p>
            <a:pPr lvl="2"/>
            <a:r>
              <a:rPr lang="en-US" dirty="0"/>
              <a:t>If the goal can be proved using alternative facts in KB, each alternate </a:t>
            </a:r>
            <a:r>
              <a:rPr lang="en-US" dirty="0" err="1"/>
              <a:t>subgoal</a:t>
            </a:r>
            <a:r>
              <a:rPr lang="en-US" dirty="0"/>
              <a:t> is represented as a child and the node is marked as an “OR node” – in this case, only one of the </a:t>
            </a:r>
            <a:r>
              <a:rPr lang="en-US" dirty="0" err="1"/>
              <a:t>subgoals</a:t>
            </a:r>
            <a:r>
              <a:rPr lang="en-US" dirty="0"/>
              <a:t> need to be proved</a:t>
            </a:r>
          </a:p>
        </p:txBody>
      </p:sp>
    </p:spTree>
    <p:extLst>
      <p:ext uri="{BB962C8B-B14F-4D97-AF65-F5344CB8AC3E}">
        <p14:creationId xmlns:p14="http://schemas.microsoft.com/office/powerpoint/2010/main" val="7932227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15900"/>
            <a:ext cx="8229600" cy="609600"/>
          </a:xfrm>
        </p:spPr>
        <p:txBody>
          <a:bodyPr/>
          <a:lstStyle/>
          <a:p>
            <a:pPr algn="ctr"/>
            <a:r>
              <a:rPr lang="en-US" sz="3200" dirty="0"/>
              <a:t>Proof Tree for Backward Chaining</a:t>
            </a:r>
          </a:p>
        </p:txBody>
      </p:sp>
      <p:sp>
        <p:nvSpPr>
          <p:cNvPr id="310281" name="Text Box 9"/>
          <p:cNvSpPr txBox="1">
            <a:spLocks noChangeArrowheads="1"/>
          </p:cNvSpPr>
          <p:nvPr/>
        </p:nvSpPr>
        <p:spPr bwMode="auto">
          <a:xfrm>
            <a:off x="3006725" y="1625601"/>
            <a:ext cx="674688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1"/>
              <a:t>KB</a:t>
            </a:r>
            <a:r>
              <a:rPr lang="en-US"/>
              <a:t> =</a:t>
            </a:r>
          </a:p>
        </p:txBody>
      </p:sp>
      <p:sp>
        <p:nvSpPr>
          <p:cNvPr id="310282" name="AutoShape 10"/>
          <p:cNvSpPr>
            <a:spLocks noChangeArrowheads="1"/>
          </p:cNvSpPr>
          <p:nvPr/>
        </p:nvSpPr>
        <p:spPr bwMode="auto">
          <a:xfrm>
            <a:off x="3835400" y="927100"/>
            <a:ext cx="2413000" cy="1930400"/>
          </a:xfrm>
          <a:prstGeom prst="bracePair">
            <a:avLst>
              <a:gd name="adj" fmla="val 833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6308725" y="1663701"/>
            <a:ext cx="1658339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FFC000"/>
                </a:solidFill>
              </a:rPr>
              <a:t>prove</a:t>
            </a:r>
            <a:r>
              <a:rPr lang="en-US" dirty="0"/>
              <a:t> </a:t>
            </a:r>
            <a:r>
              <a:rPr lang="en-US" b="1" i="1" dirty="0"/>
              <a:t>KB |=</a:t>
            </a:r>
            <a:r>
              <a:rPr lang="en-US" dirty="0"/>
              <a:t>  </a:t>
            </a:r>
            <a:r>
              <a:rPr lang="en-US" b="1" i="1" dirty="0"/>
              <a:t>C</a:t>
            </a:r>
            <a:endParaRPr lang="en-US" dirty="0"/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716583"/>
              </p:ext>
            </p:extLst>
          </p:nvPr>
        </p:nvGraphicFramePr>
        <p:xfrm>
          <a:off x="4229100" y="1025526"/>
          <a:ext cx="15827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8" name="Equation" r:id="rId3" imgW="1396800" imgH="279360" progId="">
                  <p:embed/>
                </p:oleObj>
              </mc:Choice>
              <mc:Fallback>
                <p:oleObj name="Equation" r:id="rId3" imgW="139680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1025526"/>
                        <a:ext cx="1582738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443507"/>
              </p:ext>
            </p:extLst>
          </p:nvPr>
        </p:nvGraphicFramePr>
        <p:xfrm>
          <a:off x="4229101" y="1316039"/>
          <a:ext cx="15986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9" name="Equation" r:id="rId5" imgW="1409400" imgH="279360" progId="">
                  <p:embed/>
                </p:oleObj>
              </mc:Choice>
              <mc:Fallback>
                <p:oleObj name="Equation" r:id="rId5" imgW="140940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1" y="1316039"/>
                        <a:ext cx="1598613" cy="314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194002"/>
              </p:ext>
            </p:extLst>
          </p:nvPr>
        </p:nvGraphicFramePr>
        <p:xfrm>
          <a:off x="4229100" y="1604964"/>
          <a:ext cx="11938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0" name="Equation" r:id="rId7" imgW="1054080" imgH="279360" progId="">
                  <p:embed/>
                </p:oleObj>
              </mc:Choice>
              <mc:Fallback>
                <p:oleObj name="Equation" r:id="rId7" imgW="105408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1604964"/>
                        <a:ext cx="1193800" cy="314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477639"/>
              </p:ext>
            </p:extLst>
          </p:nvPr>
        </p:nvGraphicFramePr>
        <p:xfrm>
          <a:off x="4229100" y="2181226"/>
          <a:ext cx="6477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1" name="Equation" r:id="rId9" imgW="571320" imgH="279360" progId="">
                  <p:embed/>
                </p:oleObj>
              </mc:Choice>
              <mc:Fallback>
                <p:oleObj name="Equation" r:id="rId9" imgW="57132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181226"/>
                        <a:ext cx="647700" cy="314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47590"/>
              </p:ext>
            </p:extLst>
          </p:nvPr>
        </p:nvGraphicFramePr>
        <p:xfrm>
          <a:off x="4219575" y="2468564"/>
          <a:ext cx="6175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2" name="Equation" r:id="rId11" imgW="545760" imgH="279360" progId="">
                  <p:embed/>
                </p:oleObj>
              </mc:Choice>
              <mc:Fallback>
                <p:oleObj name="Equation" r:id="rId11" imgW="54576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2468564"/>
                        <a:ext cx="617538" cy="314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9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515969"/>
              </p:ext>
            </p:extLst>
          </p:nvPr>
        </p:nvGraphicFramePr>
        <p:xfrm>
          <a:off x="4229100" y="1892301"/>
          <a:ext cx="11938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3" name="Equation" r:id="rId13" imgW="1054080" imgH="279360" progId="">
                  <p:embed/>
                </p:oleObj>
              </mc:Choice>
              <mc:Fallback>
                <p:oleObj name="Equation" r:id="rId13" imgW="105408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1892301"/>
                        <a:ext cx="1193800" cy="314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301" name="Oval 29"/>
          <p:cNvSpPr>
            <a:spLocks noChangeArrowheads="1"/>
          </p:cNvSpPr>
          <p:nvPr/>
        </p:nvSpPr>
        <p:spPr bwMode="auto">
          <a:xfrm>
            <a:off x="5994993" y="2915798"/>
            <a:ext cx="406400" cy="4191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 dirty="0"/>
              <a:t>C</a:t>
            </a:r>
          </a:p>
        </p:txBody>
      </p:sp>
      <p:sp>
        <p:nvSpPr>
          <p:cNvPr id="310303" name="Oval 31"/>
          <p:cNvSpPr>
            <a:spLocks noChangeArrowheads="1"/>
          </p:cNvSpPr>
          <p:nvPr/>
        </p:nvSpPr>
        <p:spPr bwMode="auto">
          <a:xfrm>
            <a:off x="4559300" y="3771900"/>
            <a:ext cx="406400" cy="4191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/>
              <a:t>A</a:t>
            </a:r>
          </a:p>
        </p:txBody>
      </p:sp>
      <p:sp>
        <p:nvSpPr>
          <p:cNvPr id="310304" name="Oval 32"/>
          <p:cNvSpPr>
            <a:spLocks noChangeArrowheads="1"/>
          </p:cNvSpPr>
          <p:nvPr/>
        </p:nvSpPr>
        <p:spPr bwMode="auto">
          <a:xfrm>
            <a:off x="7556500" y="3771900"/>
            <a:ext cx="406400" cy="4191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/>
              <a:t>B</a:t>
            </a:r>
          </a:p>
        </p:txBody>
      </p:sp>
      <p:sp>
        <p:nvSpPr>
          <p:cNvPr id="310305" name="Oval 33"/>
          <p:cNvSpPr>
            <a:spLocks noChangeArrowheads="1"/>
          </p:cNvSpPr>
          <p:nvPr/>
        </p:nvSpPr>
        <p:spPr bwMode="auto">
          <a:xfrm>
            <a:off x="3657600" y="4914900"/>
            <a:ext cx="406400" cy="4191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/>
              <a:t>F</a:t>
            </a:r>
          </a:p>
        </p:txBody>
      </p:sp>
      <p:sp>
        <p:nvSpPr>
          <p:cNvPr id="310306" name="Oval 34"/>
          <p:cNvSpPr>
            <a:spLocks noChangeArrowheads="1"/>
          </p:cNvSpPr>
          <p:nvPr/>
        </p:nvSpPr>
        <p:spPr bwMode="auto">
          <a:xfrm>
            <a:off x="5397500" y="4902200"/>
            <a:ext cx="406400" cy="4191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/>
              <a:t>E</a:t>
            </a:r>
          </a:p>
        </p:txBody>
      </p:sp>
      <p:sp>
        <p:nvSpPr>
          <p:cNvPr id="310307" name="Oval 35"/>
          <p:cNvSpPr>
            <a:spLocks noChangeArrowheads="1"/>
          </p:cNvSpPr>
          <p:nvPr/>
        </p:nvSpPr>
        <p:spPr bwMode="auto">
          <a:xfrm>
            <a:off x="6578600" y="4914900"/>
            <a:ext cx="406400" cy="4191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/>
              <a:t>D</a:t>
            </a:r>
          </a:p>
        </p:txBody>
      </p:sp>
      <p:sp>
        <p:nvSpPr>
          <p:cNvPr id="310308" name="Oval 36"/>
          <p:cNvSpPr>
            <a:spLocks noChangeArrowheads="1"/>
          </p:cNvSpPr>
          <p:nvPr/>
        </p:nvSpPr>
        <p:spPr bwMode="auto">
          <a:xfrm>
            <a:off x="8470900" y="4914900"/>
            <a:ext cx="406400" cy="4191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/>
              <a:t>E</a:t>
            </a:r>
          </a:p>
        </p:txBody>
      </p:sp>
      <p:cxnSp>
        <p:nvCxnSpPr>
          <p:cNvPr id="310310" name="AutoShape 38"/>
          <p:cNvCxnSpPr>
            <a:cxnSpLocks noChangeShapeType="1"/>
            <a:stCxn id="310301" idx="3"/>
            <a:endCxn id="310303" idx="7"/>
          </p:cNvCxnSpPr>
          <p:nvPr/>
        </p:nvCxnSpPr>
        <p:spPr bwMode="auto">
          <a:xfrm flipH="1">
            <a:off x="4906184" y="3273522"/>
            <a:ext cx="1148325" cy="559754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310311" name="AutoShape 39"/>
          <p:cNvCxnSpPr>
            <a:cxnSpLocks noChangeShapeType="1"/>
            <a:stCxn id="310301" idx="5"/>
            <a:endCxn id="310304" idx="1"/>
          </p:cNvCxnSpPr>
          <p:nvPr/>
        </p:nvCxnSpPr>
        <p:spPr bwMode="auto">
          <a:xfrm>
            <a:off x="6341877" y="3273522"/>
            <a:ext cx="1274139" cy="559754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310312" name="AutoShape 40"/>
          <p:cNvCxnSpPr>
            <a:cxnSpLocks noChangeShapeType="1"/>
            <a:stCxn id="310303" idx="3"/>
            <a:endCxn id="310305" idx="0"/>
          </p:cNvCxnSpPr>
          <p:nvPr/>
        </p:nvCxnSpPr>
        <p:spPr bwMode="auto">
          <a:xfrm flipH="1">
            <a:off x="3860800" y="4129088"/>
            <a:ext cx="757238" cy="78581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310313" name="AutoShape 41"/>
          <p:cNvCxnSpPr>
            <a:cxnSpLocks noChangeShapeType="1"/>
            <a:stCxn id="310303" idx="5"/>
            <a:endCxn id="310306" idx="0"/>
          </p:cNvCxnSpPr>
          <p:nvPr/>
        </p:nvCxnSpPr>
        <p:spPr bwMode="auto">
          <a:xfrm>
            <a:off x="4906964" y="4129088"/>
            <a:ext cx="693737" cy="77311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310314" name="AutoShape 42"/>
          <p:cNvCxnSpPr>
            <a:cxnSpLocks noChangeShapeType="1"/>
            <a:stCxn id="310304" idx="3"/>
            <a:endCxn id="310307" idx="0"/>
          </p:cNvCxnSpPr>
          <p:nvPr/>
        </p:nvCxnSpPr>
        <p:spPr bwMode="auto">
          <a:xfrm flipH="1">
            <a:off x="6781800" y="4129088"/>
            <a:ext cx="833438" cy="78581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310315" name="AutoShape 43"/>
          <p:cNvCxnSpPr>
            <a:cxnSpLocks noChangeShapeType="1"/>
            <a:stCxn id="310304" idx="5"/>
            <a:endCxn id="310308" idx="0"/>
          </p:cNvCxnSpPr>
          <p:nvPr/>
        </p:nvCxnSpPr>
        <p:spPr bwMode="auto">
          <a:xfrm>
            <a:off x="7904164" y="4129088"/>
            <a:ext cx="769937" cy="785812"/>
          </a:xfrm>
          <a:prstGeom prst="straightConnector1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</p:cxnSp>
      <p:sp>
        <p:nvSpPr>
          <p:cNvPr id="310316" name="Freeform 44"/>
          <p:cNvSpPr>
            <a:spLocks/>
          </p:cNvSpPr>
          <p:nvPr/>
        </p:nvSpPr>
        <p:spPr bwMode="auto">
          <a:xfrm>
            <a:off x="5575300" y="3429001"/>
            <a:ext cx="1206500" cy="341313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84" y="208"/>
              </a:cxn>
              <a:cxn ang="0">
                <a:pos x="760" y="0"/>
              </a:cxn>
            </a:cxnLst>
            <a:rect l="0" t="0" r="r" b="b"/>
            <a:pathLst>
              <a:path w="760" h="215">
                <a:moveTo>
                  <a:pt x="0" y="40"/>
                </a:moveTo>
                <a:cubicBezTo>
                  <a:pt x="128" y="127"/>
                  <a:pt x="257" y="215"/>
                  <a:pt x="384" y="208"/>
                </a:cubicBezTo>
                <a:cubicBezTo>
                  <a:pt x="511" y="201"/>
                  <a:pt x="635" y="100"/>
                  <a:pt x="760" y="0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17" name="Freeform 45"/>
          <p:cNvSpPr>
            <a:spLocks/>
          </p:cNvSpPr>
          <p:nvPr/>
        </p:nvSpPr>
        <p:spPr bwMode="auto">
          <a:xfrm>
            <a:off x="7378700" y="4318000"/>
            <a:ext cx="698500" cy="2095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48" y="128"/>
              </a:cxn>
              <a:cxn ang="0">
                <a:pos x="440" y="0"/>
              </a:cxn>
            </a:cxnLst>
            <a:rect l="0" t="0" r="r" b="b"/>
            <a:pathLst>
              <a:path w="440" h="132">
                <a:moveTo>
                  <a:pt x="0" y="24"/>
                </a:moveTo>
                <a:cubicBezTo>
                  <a:pt x="87" y="78"/>
                  <a:pt x="175" y="132"/>
                  <a:pt x="248" y="128"/>
                </a:cubicBezTo>
                <a:cubicBezTo>
                  <a:pt x="321" y="124"/>
                  <a:pt x="380" y="62"/>
                  <a:pt x="440" y="0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18" name="Line 46"/>
          <p:cNvSpPr>
            <a:spLocks noChangeShapeType="1"/>
          </p:cNvSpPr>
          <p:nvPr/>
        </p:nvSpPr>
        <p:spPr bwMode="auto">
          <a:xfrm flipH="1">
            <a:off x="4902200" y="3149600"/>
            <a:ext cx="965200" cy="4953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19" name="Line 47"/>
          <p:cNvSpPr>
            <a:spLocks noChangeShapeType="1"/>
          </p:cNvSpPr>
          <p:nvPr/>
        </p:nvSpPr>
        <p:spPr bwMode="auto">
          <a:xfrm flipH="1">
            <a:off x="3810000" y="4102100"/>
            <a:ext cx="622300" cy="6223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20" name="Text Box 48"/>
          <p:cNvSpPr txBox="1">
            <a:spLocks noChangeArrowheads="1"/>
          </p:cNvSpPr>
          <p:nvPr/>
        </p:nvSpPr>
        <p:spPr bwMode="auto">
          <a:xfrm>
            <a:off x="3427414" y="5332413"/>
            <a:ext cx="890115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fail;</a:t>
            </a:r>
          </a:p>
          <a:p>
            <a:r>
              <a:rPr lang="en-US" sz="1400" b="1" dirty="0"/>
              <a:t>backtrack</a:t>
            </a:r>
          </a:p>
        </p:txBody>
      </p:sp>
      <p:sp>
        <p:nvSpPr>
          <p:cNvPr id="310322" name="Freeform 50"/>
          <p:cNvSpPr>
            <a:spLocks/>
          </p:cNvSpPr>
          <p:nvPr/>
        </p:nvSpPr>
        <p:spPr bwMode="auto">
          <a:xfrm>
            <a:off x="4076700" y="4254500"/>
            <a:ext cx="673100" cy="1130300"/>
          </a:xfrm>
          <a:custGeom>
            <a:avLst/>
            <a:gdLst/>
            <a:ahLst/>
            <a:cxnLst>
              <a:cxn ang="0">
                <a:pos x="0" y="712"/>
              </a:cxn>
              <a:cxn ang="0">
                <a:pos x="296" y="536"/>
              </a:cxn>
              <a:cxn ang="0">
                <a:pos x="424" y="0"/>
              </a:cxn>
            </a:cxnLst>
            <a:rect l="0" t="0" r="r" b="b"/>
            <a:pathLst>
              <a:path w="424" h="712">
                <a:moveTo>
                  <a:pt x="0" y="712"/>
                </a:moveTo>
                <a:cubicBezTo>
                  <a:pt x="112" y="683"/>
                  <a:pt x="225" y="655"/>
                  <a:pt x="296" y="536"/>
                </a:cubicBezTo>
                <a:cubicBezTo>
                  <a:pt x="367" y="417"/>
                  <a:pt x="395" y="208"/>
                  <a:pt x="42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24" name="Line 52"/>
          <p:cNvSpPr>
            <a:spLocks noChangeShapeType="1"/>
          </p:cNvSpPr>
          <p:nvPr/>
        </p:nvSpPr>
        <p:spPr bwMode="auto">
          <a:xfrm>
            <a:off x="4914900" y="4394200"/>
            <a:ext cx="4699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25" name="Text Box 53"/>
          <p:cNvSpPr txBox="1">
            <a:spLocks noChangeArrowheads="1"/>
          </p:cNvSpPr>
          <p:nvPr/>
        </p:nvSpPr>
        <p:spPr bwMode="auto">
          <a:xfrm>
            <a:off x="5240338" y="5307014"/>
            <a:ext cx="740908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success</a:t>
            </a:r>
          </a:p>
        </p:txBody>
      </p:sp>
      <p:sp>
        <p:nvSpPr>
          <p:cNvPr id="310326" name="Freeform 54"/>
          <p:cNvSpPr>
            <a:spLocks/>
          </p:cNvSpPr>
          <p:nvPr/>
        </p:nvSpPr>
        <p:spPr bwMode="auto">
          <a:xfrm>
            <a:off x="5054600" y="4013200"/>
            <a:ext cx="979488" cy="1346200"/>
          </a:xfrm>
          <a:custGeom>
            <a:avLst/>
            <a:gdLst/>
            <a:ahLst/>
            <a:cxnLst>
              <a:cxn ang="0">
                <a:pos x="520" y="848"/>
              </a:cxn>
              <a:cxn ang="0">
                <a:pos x="584" y="520"/>
              </a:cxn>
              <a:cxn ang="0">
                <a:pos x="320" y="96"/>
              </a:cxn>
              <a:cxn ang="0">
                <a:pos x="0" y="0"/>
              </a:cxn>
            </a:cxnLst>
            <a:rect l="0" t="0" r="r" b="b"/>
            <a:pathLst>
              <a:path w="617" h="848">
                <a:moveTo>
                  <a:pt x="520" y="848"/>
                </a:moveTo>
                <a:cubicBezTo>
                  <a:pt x="568" y="746"/>
                  <a:pt x="617" y="645"/>
                  <a:pt x="584" y="520"/>
                </a:cubicBezTo>
                <a:cubicBezTo>
                  <a:pt x="551" y="395"/>
                  <a:pt x="417" y="183"/>
                  <a:pt x="320" y="96"/>
                </a:cubicBezTo>
                <a:cubicBezTo>
                  <a:pt x="223" y="9"/>
                  <a:pt x="53" y="16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27" name="Text Box 55"/>
          <p:cNvSpPr txBox="1">
            <a:spLocks noChangeArrowheads="1"/>
          </p:cNvSpPr>
          <p:nvPr/>
        </p:nvSpPr>
        <p:spPr bwMode="auto">
          <a:xfrm>
            <a:off x="6408738" y="5345114"/>
            <a:ext cx="740908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success</a:t>
            </a:r>
          </a:p>
        </p:txBody>
      </p:sp>
      <p:sp>
        <p:nvSpPr>
          <p:cNvPr id="310328" name="Text Box 56"/>
          <p:cNvSpPr txBox="1">
            <a:spLocks noChangeArrowheads="1"/>
          </p:cNvSpPr>
          <p:nvPr/>
        </p:nvSpPr>
        <p:spPr bwMode="auto">
          <a:xfrm>
            <a:off x="8313738" y="5332414"/>
            <a:ext cx="740908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success</a:t>
            </a:r>
          </a:p>
        </p:txBody>
      </p:sp>
      <p:sp>
        <p:nvSpPr>
          <p:cNvPr id="310329" name="Line 57"/>
          <p:cNvSpPr>
            <a:spLocks noChangeShapeType="1"/>
          </p:cNvSpPr>
          <p:nvPr/>
        </p:nvSpPr>
        <p:spPr bwMode="auto">
          <a:xfrm>
            <a:off x="6553200" y="3162300"/>
            <a:ext cx="990600" cy="482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30" name="Text Box 58"/>
          <p:cNvSpPr txBox="1">
            <a:spLocks noChangeArrowheads="1"/>
          </p:cNvSpPr>
          <p:nvPr/>
        </p:nvSpPr>
        <p:spPr bwMode="auto">
          <a:xfrm>
            <a:off x="1973263" y="2895601"/>
            <a:ext cx="1822450" cy="1484313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b="1" i="1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 is an OR node: it’s sufficient for one branch to succeed in order for </a:t>
            </a:r>
            <a:r>
              <a:rPr lang="en-US" b="1" i="1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 to succeed.</a:t>
            </a:r>
          </a:p>
        </p:txBody>
      </p:sp>
      <p:sp>
        <p:nvSpPr>
          <p:cNvPr id="310332" name="Line 60"/>
          <p:cNvSpPr>
            <a:spLocks noChangeShapeType="1"/>
          </p:cNvSpPr>
          <p:nvPr/>
        </p:nvSpPr>
        <p:spPr bwMode="auto">
          <a:xfrm>
            <a:off x="3937000" y="3632200"/>
            <a:ext cx="546100" cy="241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33" name="Text Box 61"/>
          <p:cNvSpPr txBox="1">
            <a:spLocks noChangeArrowheads="1"/>
          </p:cNvSpPr>
          <p:nvPr/>
        </p:nvSpPr>
        <p:spPr bwMode="auto">
          <a:xfrm>
            <a:off x="8374063" y="2108200"/>
            <a:ext cx="2025650" cy="1077218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sz="1600" b="1" i="1" dirty="0">
                <a:solidFill>
                  <a:schemeClr val="bg1"/>
                </a:solidFill>
              </a:rPr>
              <a:t>B</a:t>
            </a:r>
            <a:r>
              <a:rPr lang="en-US" sz="1600" dirty="0">
                <a:solidFill>
                  <a:schemeClr val="bg1"/>
                </a:solidFill>
              </a:rPr>
              <a:t> is an AND node: both branches must succeed in order for </a:t>
            </a:r>
            <a:r>
              <a:rPr lang="en-US" sz="1600" b="1" i="1" dirty="0">
                <a:solidFill>
                  <a:schemeClr val="bg1"/>
                </a:solidFill>
              </a:rPr>
              <a:t>B</a:t>
            </a:r>
            <a:r>
              <a:rPr lang="en-US" sz="1600" dirty="0">
                <a:solidFill>
                  <a:schemeClr val="bg1"/>
                </a:solidFill>
              </a:rPr>
              <a:t> to succeed.</a:t>
            </a:r>
          </a:p>
        </p:txBody>
      </p:sp>
      <p:sp>
        <p:nvSpPr>
          <p:cNvPr id="310334" name="Line 62"/>
          <p:cNvSpPr>
            <a:spLocks noChangeShapeType="1"/>
          </p:cNvSpPr>
          <p:nvPr/>
        </p:nvSpPr>
        <p:spPr bwMode="auto">
          <a:xfrm flipH="1">
            <a:off x="7962900" y="3276600"/>
            <a:ext cx="368300" cy="469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35" name="Text Box 63"/>
          <p:cNvSpPr txBox="1">
            <a:spLocks noChangeArrowheads="1"/>
          </p:cNvSpPr>
          <p:nvPr/>
        </p:nvSpPr>
        <p:spPr bwMode="auto">
          <a:xfrm>
            <a:off x="6291263" y="6057900"/>
            <a:ext cx="4057650" cy="338554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</a:rPr>
              <a:t>What if clause 4 was </a:t>
            </a:r>
            <a:r>
              <a:rPr lang="en-US" sz="1600" b="1" i="1" dirty="0">
                <a:solidFill>
                  <a:schemeClr val="bg1"/>
                </a:solidFill>
              </a:rPr>
              <a:t>G</a:t>
            </a:r>
            <a:r>
              <a:rPr lang="en-US" sz="1600" b="1" dirty="0">
                <a:solidFill>
                  <a:schemeClr val="bg1"/>
                </a:solidFill>
              </a:rPr>
              <a:t> =&gt; </a:t>
            </a:r>
            <a:r>
              <a:rPr lang="en-US" sz="1600" b="1" i="1" dirty="0">
                <a:solidFill>
                  <a:schemeClr val="bg1"/>
                </a:solidFill>
              </a:rPr>
              <a:t>A</a:t>
            </a:r>
            <a:r>
              <a:rPr lang="en-US" sz="1600" b="1" dirty="0">
                <a:solidFill>
                  <a:schemeClr val="bg1"/>
                </a:solidFill>
              </a:rPr>
              <a:t> instead?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1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01" grpId="0" animBg="1"/>
      <p:bldP spid="310303" grpId="0" animBg="1"/>
      <p:bldP spid="310304" grpId="0" animBg="1"/>
      <p:bldP spid="310305" grpId="0" animBg="1"/>
      <p:bldP spid="310306" grpId="0" animBg="1"/>
      <p:bldP spid="310307" grpId="0" animBg="1"/>
      <p:bldP spid="310308" grpId="0" animBg="1"/>
      <p:bldP spid="310316" grpId="0" animBg="1"/>
      <p:bldP spid="310317" grpId="0" animBg="1"/>
      <p:bldP spid="310318" grpId="0" animBg="1"/>
      <p:bldP spid="310319" grpId="0" animBg="1"/>
      <p:bldP spid="310320" grpId="0"/>
      <p:bldP spid="310322" grpId="0" animBg="1"/>
      <p:bldP spid="310324" grpId="0" animBg="1"/>
      <p:bldP spid="310325" grpId="0"/>
      <p:bldP spid="310326" grpId="0" animBg="1"/>
      <p:bldP spid="310327" grpId="0"/>
      <p:bldP spid="310328" grpId="0"/>
      <p:bldP spid="310329" grpId="0" animBg="1"/>
      <p:bldP spid="310330" grpId="0" animBg="1"/>
      <p:bldP spid="310332" grpId="0" animBg="1"/>
      <p:bldP spid="310333" grpId="0" animBg="1"/>
      <p:bldP spid="310334" grpId="0" animBg="1"/>
      <p:bldP spid="31033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18" y="295276"/>
            <a:ext cx="8229600" cy="609600"/>
          </a:xfrm>
        </p:spPr>
        <p:txBody>
          <a:bodyPr/>
          <a:lstStyle/>
          <a:p>
            <a:pPr algn="ctr"/>
            <a:r>
              <a:rPr lang="en-US" sz="3200" dirty="0"/>
              <a:t>Proof Tree for Backward Chaining</a:t>
            </a:r>
          </a:p>
        </p:txBody>
      </p:sp>
      <p:graphicFrame>
        <p:nvGraphicFramePr>
          <p:cNvPr id="33280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636777"/>
              </p:ext>
            </p:extLst>
          </p:nvPr>
        </p:nvGraphicFramePr>
        <p:xfrm>
          <a:off x="3059113" y="1217115"/>
          <a:ext cx="24304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0" name="Equation" r:id="rId3" imgW="2145960" imgH="279360" progId="Equation.3">
                  <p:embed/>
                </p:oleObj>
              </mc:Choice>
              <mc:Fallback>
                <p:oleObj name="Equation" r:id="rId3" imgW="2145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17115"/>
                        <a:ext cx="2430462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124987"/>
              </p:ext>
            </p:extLst>
          </p:nvPr>
        </p:nvGraphicFramePr>
        <p:xfrm>
          <a:off x="5918200" y="1217115"/>
          <a:ext cx="23431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1" name="Equation" r:id="rId5" imgW="2070000" imgH="279360" progId="Equation.3">
                  <p:embed/>
                </p:oleObj>
              </mc:Choice>
              <mc:Fallback>
                <p:oleObj name="Equation" r:id="rId5" imgW="2070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217115"/>
                        <a:ext cx="2343150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855345"/>
              </p:ext>
            </p:extLst>
          </p:nvPr>
        </p:nvGraphicFramePr>
        <p:xfrm>
          <a:off x="3059114" y="1601290"/>
          <a:ext cx="2300287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2" name="Equation" r:id="rId7" imgW="2031840" imgH="279360" progId="Equation.3">
                  <p:embed/>
                </p:oleObj>
              </mc:Choice>
              <mc:Fallback>
                <p:oleObj name="Equation" r:id="rId7" imgW="2031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4" y="1601290"/>
                        <a:ext cx="2300287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2041525" y="1779090"/>
            <a:ext cx="674688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1"/>
              <a:t>KB</a:t>
            </a:r>
            <a:r>
              <a:rPr lang="en-US"/>
              <a:t> =</a:t>
            </a:r>
          </a:p>
        </p:txBody>
      </p:sp>
      <p:sp>
        <p:nvSpPr>
          <p:cNvPr id="264199" name="AutoShape 7"/>
          <p:cNvSpPr>
            <a:spLocks noChangeArrowheads="1"/>
          </p:cNvSpPr>
          <p:nvPr/>
        </p:nvSpPr>
        <p:spPr bwMode="auto">
          <a:xfrm>
            <a:off x="2743200" y="1118689"/>
            <a:ext cx="6832600" cy="1625600"/>
          </a:xfrm>
          <a:prstGeom prst="bracePair">
            <a:avLst>
              <a:gd name="adj" fmla="val 833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2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779096"/>
              </p:ext>
            </p:extLst>
          </p:nvPr>
        </p:nvGraphicFramePr>
        <p:xfrm>
          <a:off x="5918200" y="1601290"/>
          <a:ext cx="33464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3" name="Equation" r:id="rId9" imgW="2958840" imgH="279360" progId="Equation.3">
                  <p:embed/>
                </p:oleObj>
              </mc:Choice>
              <mc:Fallback>
                <p:oleObj name="Equation" r:id="rId9" imgW="2958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601290"/>
                        <a:ext cx="3346450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00639"/>
              </p:ext>
            </p:extLst>
          </p:nvPr>
        </p:nvGraphicFramePr>
        <p:xfrm>
          <a:off x="3059114" y="2382340"/>
          <a:ext cx="479583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4" name="Equation" r:id="rId11" imgW="4241520" imgH="279360" progId="Equation.3">
                  <p:embed/>
                </p:oleObj>
              </mc:Choice>
              <mc:Fallback>
                <p:oleObj name="Equation" r:id="rId11" imgW="4241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4" y="2382340"/>
                        <a:ext cx="4795837" cy="314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772182"/>
              </p:ext>
            </p:extLst>
          </p:nvPr>
        </p:nvGraphicFramePr>
        <p:xfrm>
          <a:off x="3059113" y="2023565"/>
          <a:ext cx="338931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5" name="Equation" r:id="rId13" imgW="2997000" imgH="279360" progId="Equation.3">
                  <p:embed/>
                </p:oleObj>
              </mc:Choice>
              <mc:Fallback>
                <p:oleObj name="Equation" r:id="rId13" imgW="2997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023565"/>
                        <a:ext cx="3389312" cy="315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884700"/>
              </p:ext>
            </p:extLst>
          </p:nvPr>
        </p:nvGraphicFramePr>
        <p:xfrm>
          <a:off x="5253492" y="3193472"/>
          <a:ext cx="15255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6" name="Equation" r:id="rId15" imgW="1473120" imgH="266400" progId="Equation.3">
                  <p:embed/>
                </p:oleObj>
              </mc:Choice>
              <mc:Fallback>
                <p:oleObj name="Equation" r:id="rId15" imgW="14731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492" y="3193472"/>
                        <a:ext cx="1525587" cy="274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24543"/>
              </p:ext>
            </p:extLst>
          </p:nvPr>
        </p:nvGraphicFramePr>
        <p:xfrm>
          <a:off x="2965904" y="4076121"/>
          <a:ext cx="169386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7" name="Equation" r:id="rId17" imgW="1498320" imgH="253800" progId="Equation.3">
                  <p:embed/>
                </p:oleObj>
              </mc:Choice>
              <mc:Fallback>
                <p:oleObj name="Equation" r:id="rId17" imgW="1498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904" y="4076121"/>
                        <a:ext cx="1693863" cy="2841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355663"/>
              </p:ext>
            </p:extLst>
          </p:nvPr>
        </p:nvGraphicFramePr>
        <p:xfrm>
          <a:off x="1994353" y="5060372"/>
          <a:ext cx="15827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8" name="Equation" r:id="rId19" imgW="1523880" imgH="291960" progId="Equation.3">
                  <p:embed/>
                </p:oleObj>
              </mc:Choice>
              <mc:Fallback>
                <p:oleObj name="Equation" r:id="rId19" imgW="1523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353" y="5060372"/>
                        <a:ext cx="1582738" cy="301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933317"/>
              </p:ext>
            </p:extLst>
          </p:nvPr>
        </p:nvGraphicFramePr>
        <p:xfrm>
          <a:off x="4266067" y="5060372"/>
          <a:ext cx="16605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9" name="Equation" r:id="rId21" imgW="1600200" imgH="291960" progId="Equation.3">
                  <p:embed/>
                </p:oleObj>
              </mc:Choice>
              <mc:Fallback>
                <p:oleObj name="Equation" r:id="rId21" imgW="16002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067" y="5060372"/>
                        <a:ext cx="1660525" cy="301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4207" name="AutoShape 15"/>
          <p:cNvCxnSpPr>
            <a:cxnSpLocks noChangeShapeType="1"/>
          </p:cNvCxnSpPr>
          <p:nvPr/>
        </p:nvCxnSpPr>
        <p:spPr bwMode="auto">
          <a:xfrm>
            <a:off x="6017078" y="3468109"/>
            <a:ext cx="2635250" cy="68421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264208" name="AutoShape 16"/>
          <p:cNvCxnSpPr>
            <a:cxnSpLocks noChangeShapeType="1"/>
          </p:cNvCxnSpPr>
          <p:nvPr/>
        </p:nvCxnSpPr>
        <p:spPr bwMode="auto">
          <a:xfrm flipH="1">
            <a:off x="3813628" y="3468109"/>
            <a:ext cx="2203450" cy="60801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264209" name="AutoShape 17"/>
          <p:cNvCxnSpPr>
            <a:cxnSpLocks noChangeShapeType="1"/>
          </p:cNvCxnSpPr>
          <p:nvPr/>
        </p:nvCxnSpPr>
        <p:spPr bwMode="auto">
          <a:xfrm flipH="1">
            <a:off x="2786516" y="4360283"/>
            <a:ext cx="1027112" cy="700088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264210" name="AutoShape 18"/>
          <p:cNvCxnSpPr>
            <a:cxnSpLocks noChangeShapeType="1"/>
          </p:cNvCxnSpPr>
          <p:nvPr/>
        </p:nvCxnSpPr>
        <p:spPr bwMode="auto">
          <a:xfrm>
            <a:off x="3813628" y="4360283"/>
            <a:ext cx="1282700" cy="700088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</p:cxnSp>
      <p:graphicFrame>
        <p:nvGraphicFramePr>
          <p:cNvPr id="3328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567995"/>
              </p:ext>
            </p:extLst>
          </p:nvPr>
        </p:nvGraphicFramePr>
        <p:xfrm>
          <a:off x="7998279" y="4152321"/>
          <a:ext cx="130651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60" name="Equation" r:id="rId23" imgW="1155600" imgH="253800" progId="Equation.3">
                  <p:embed/>
                </p:oleObj>
              </mc:Choice>
              <mc:Fallback>
                <p:oleObj name="Equation" r:id="rId23" imgW="1155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8279" y="4152321"/>
                        <a:ext cx="1306513" cy="2841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550645"/>
              </p:ext>
            </p:extLst>
          </p:nvPr>
        </p:nvGraphicFramePr>
        <p:xfrm>
          <a:off x="6667953" y="5098472"/>
          <a:ext cx="15827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61" name="Equation" r:id="rId25" imgW="1523880" imgH="291960" progId="Equation.3">
                  <p:embed/>
                </p:oleObj>
              </mc:Choice>
              <mc:Fallback>
                <p:oleObj name="Equation" r:id="rId25" imgW="1523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953" y="5098472"/>
                        <a:ext cx="1582738" cy="301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46027"/>
              </p:ext>
            </p:extLst>
          </p:nvPr>
        </p:nvGraphicFramePr>
        <p:xfrm>
          <a:off x="8749167" y="5111172"/>
          <a:ext cx="16605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62" name="Equation" r:id="rId27" imgW="1600200" imgH="291960" progId="Equation.3">
                  <p:embed/>
                </p:oleObj>
              </mc:Choice>
              <mc:Fallback>
                <p:oleObj name="Equation" r:id="rId27" imgW="16002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9167" y="5111172"/>
                        <a:ext cx="1660525" cy="301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214" name="Rectangle 22"/>
          <p:cNvSpPr>
            <a:spLocks noChangeArrowheads="1"/>
          </p:cNvSpPr>
          <p:nvPr/>
        </p:nvSpPr>
        <p:spPr bwMode="auto">
          <a:xfrm>
            <a:off x="7379153" y="6087483"/>
            <a:ext cx="1651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4215" name="AutoShape 23"/>
          <p:cNvCxnSpPr>
            <a:cxnSpLocks noChangeShapeType="1"/>
          </p:cNvCxnSpPr>
          <p:nvPr/>
        </p:nvCxnSpPr>
        <p:spPr bwMode="auto">
          <a:xfrm flipH="1">
            <a:off x="7460116" y="4436483"/>
            <a:ext cx="1192212" cy="661988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264216" name="AutoShape 24"/>
          <p:cNvCxnSpPr>
            <a:cxnSpLocks noChangeShapeType="1"/>
          </p:cNvCxnSpPr>
          <p:nvPr/>
        </p:nvCxnSpPr>
        <p:spPr bwMode="auto">
          <a:xfrm>
            <a:off x="8652328" y="4436483"/>
            <a:ext cx="927100" cy="674688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264217" name="AutoShape 25"/>
          <p:cNvCxnSpPr>
            <a:cxnSpLocks noChangeShapeType="1"/>
            <a:endCxn id="264214" idx="0"/>
          </p:cNvCxnSpPr>
          <p:nvPr/>
        </p:nvCxnSpPr>
        <p:spPr bwMode="auto">
          <a:xfrm>
            <a:off x="7460117" y="5400096"/>
            <a:ext cx="1587" cy="6731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264218" name="Rectangle 26"/>
          <p:cNvSpPr>
            <a:spLocks noChangeArrowheads="1"/>
          </p:cNvSpPr>
          <p:nvPr/>
        </p:nvSpPr>
        <p:spPr bwMode="auto">
          <a:xfrm>
            <a:off x="9500053" y="6087483"/>
            <a:ext cx="1651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4219" name="AutoShape 27"/>
          <p:cNvCxnSpPr>
            <a:cxnSpLocks noChangeShapeType="1"/>
            <a:endCxn id="264218" idx="0"/>
          </p:cNvCxnSpPr>
          <p:nvPr/>
        </p:nvCxnSpPr>
        <p:spPr bwMode="auto">
          <a:xfrm>
            <a:off x="9579429" y="5412796"/>
            <a:ext cx="3175" cy="6604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264220" name="Rectangle 28"/>
          <p:cNvSpPr>
            <a:spLocks noChangeArrowheads="1"/>
          </p:cNvSpPr>
          <p:nvPr/>
        </p:nvSpPr>
        <p:spPr bwMode="auto">
          <a:xfrm>
            <a:off x="2705553" y="6087483"/>
            <a:ext cx="165100" cy="152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4221" name="AutoShape 29"/>
          <p:cNvCxnSpPr>
            <a:cxnSpLocks noChangeShapeType="1"/>
            <a:endCxn id="264220" idx="0"/>
          </p:cNvCxnSpPr>
          <p:nvPr/>
        </p:nvCxnSpPr>
        <p:spPr bwMode="auto">
          <a:xfrm>
            <a:off x="2786517" y="5361996"/>
            <a:ext cx="1587" cy="7112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264222" name="Rectangle 30"/>
          <p:cNvSpPr>
            <a:spLocks noChangeArrowheads="1"/>
          </p:cNvSpPr>
          <p:nvPr/>
        </p:nvSpPr>
        <p:spPr bwMode="auto">
          <a:xfrm>
            <a:off x="2429328" y="6228771"/>
            <a:ext cx="93503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/>
              <a:t>z</a:t>
            </a:r>
            <a:r>
              <a:rPr lang="en-US" sz="1600" b="1" i="1" baseline="-25000"/>
              <a:t>1</a:t>
            </a:r>
            <a:r>
              <a:rPr lang="en-US" sz="1600" b="1" i="1"/>
              <a:t> = john</a:t>
            </a:r>
          </a:p>
        </p:txBody>
      </p:sp>
      <p:sp>
        <p:nvSpPr>
          <p:cNvPr id="264223" name="Rectangle 31"/>
          <p:cNvSpPr>
            <a:spLocks noChangeArrowheads="1"/>
          </p:cNvSpPr>
          <p:nvPr/>
        </p:nvSpPr>
        <p:spPr bwMode="auto">
          <a:xfrm>
            <a:off x="4893129" y="5390571"/>
            <a:ext cx="423899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 dirty="0"/>
              <a:t>fail</a:t>
            </a:r>
          </a:p>
        </p:txBody>
      </p:sp>
      <p:sp>
        <p:nvSpPr>
          <p:cNvPr id="264224" name="Rectangle 32"/>
          <p:cNvSpPr>
            <a:spLocks noChangeArrowheads="1"/>
          </p:cNvSpPr>
          <p:nvPr/>
        </p:nvSpPr>
        <p:spPr bwMode="auto">
          <a:xfrm>
            <a:off x="2302329" y="4526971"/>
            <a:ext cx="67839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/>
              <a:t>z = z</a:t>
            </a:r>
            <a:r>
              <a:rPr lang="en-US" sz="1600" b="1" i="1" baseline="-25000"/>
              <a:t>1</a:t>
            </a:r>
          </a:p>
        </p:txBody>
      </p:sp>
      <p:cxnSp>
        <p:nvCxnSpPr>
          <p:cNvPr id="264225" name="AutoShape 33"/>
          <p:cNvCxnSpPr>
            <a:cxnSpLocks noChangeShapeType="1"/>
            <a:stCxn id="264224" idx="0"/>
            <a:endCxn id="264226" idx="0"/>
          </p:cNvCxnSpPr>
          <p:nvPr/>
        </p:nvCxnSpPr>
        <p:spPr bwMode="auto">
          <a:xfrm rot="5400000" flipH="1" flipV="1">
            <a:off x="6021973" y="714722"/>
            <a:ext cx="431800" cy="7192698"/>
          </a:xfrm>
          <a:prstGeom prst="curvedConnector3">
            <a:avLst>
              <a:gd name="adj1" fmla="val 152941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264226" name="Rectangle 34"/>
          <p:cNvSpPr>
            <a:spLocks noChangeArrowheads="1"/>
          </p:cNvSpPr>
          <p:nvPr/>
        </p:nvSpPr>
        <p:spPr bwMode="auto">
          <a:xfrm>
            <a:off x="9401628" y="4095171"/>
            <a:ext cx="865188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/>
              <a:t>z = john</a:t>
            </a:r>
          </a:p>
        </p:txBody>
      </p:sp>
      <p:sp>
        <p:nvSpPr>
          <p:cNvPr id="264227" name="Rectangle 35"/>
          <p:cNvSpPr>
            <a:spLocks noChangeArrowheads="1"/>
          </p:cNvSpPr>
          <p:nvPr/>
        </p:nvSpPr>
        <p:spPr bwMode="auto">
          <a:xfrm>
            <a:off x="7229929" y="4577771"/>
            <a:ext cx="69762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/>
              <a:t>x = x</a:t>
            </a:r>
            <a:r>
              <a:rPr lang="en-US" sz="1600" b="1" i="1" baseline="-25000"/>
              <a:t>1</a:t>
            </a:r>
          </a:p>
        </p:txBody>
      </p:sp>
      <p:sp>
        <p:nvSpPr>
          <p:cNvPr id="264228" name="Rectangle 36"/>
          <p:cNvSpPr>
            <a:spLocks noChangeArrowheads="1"/>
          </p:cNvSpPr>
          <p:nvPr/>
        </p:nvSpPr>
        <p:spPr bwMode="auto">
          <a:xfrm>
            <a:off x="9236529" y="4603171"/>
            <a:ext cx="697627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/>
              <a:t>x = x</a:t>
            </a:r>
            <a:r>
              <a:rPr lang="en-US" sz="1600" b="1" i="1" baseline="-25000"/>
              <a:t>2</a:t>
            </a:r>
          </a:p>
        </p:txBody>
      </p:sp>
      <p:sp>
        <p:nvSpPr>
          <p:cNvPr id="264229" name="Rectangle 37"/>
          <p:cNvSpPr>
            <a:spLocks noChangeArrowheads="1"/>
          </p:cNvSpPr>
          <p:nvPr/>
        </p:nvSpPr>
        <p:spPr bwMode="auto">
          <a:xfrm>
            <a:off x="7090229" y="6216071"/>
            <a:ext cx="89319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/>
              <a:t>x</a:t>
            </a:r>
            <a:r>
              <a:rPr lang="en-US" sz="1600" b="1" i="1" baseline="-25000"/>
              <a:t>1</a:t>
            </a:r>
            <a:r>
              <a:rPr lang="en-US" sz="1600" b="1" i="1"/>
              <a:t> = bob</a:t>
            </a:r>
          </a:p>
        </p:txBody>
      </p:sp>
      <p:sp>
        <p:nvSpPr>
          <p:cNvPr id="264230" name="Rectangle 38"/>
          <p:cNvSpPr>
            <a:spLocks noChangeArrowheads="1"/>
          </p:cNvSpPr>
          <p:nvPr/>
        </p:nvSpPr>
        <p:spPr bwMode="auto">
          <a:xfrm>
            <a:off x="9211129" y="6216071"/>
            <a:ext cx="8556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/>
              <a:t>x</a:t>
            </a:r>
            <a:r>
              <a:rPr lang="en-US" sz="1600" b="1" i="1" baseline="-25000"/>
              <a:t>2</a:t>
            </a:r>
            <a:r>
              <a:rPr lang="en-US" sz="1600" b="1" i="1"/>
              <a:t> = sue</a:t>
            </a:r>
          </a:p>
        </p:txBody>
      </p:sp>
      <p:sp>
        <p:nvSpPr>
          <p:cNvPr id="264231" name="Freeform 39"/>
          <p:cNvSpPr>
            <a:spLocks/>
          </p:cNvSpPr>
          <p:nvPr/>
        </p:nvSpPr>
        <p:spPr bwMode="auto">
          <a:xfrm>
            <a:off x="5020128" y="3737983"/>
            <a:ext cx="2006600" cy="17938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624" y="112"/>
              </a:cxn>
              <a:cxn ang="0">
                <a:pos x="1264" y="0"/>
              </a:cxn>
            </a:cxnLst>
            <a:rect l="0" t="0" r="r" b="b"/>
            <a:pathLst>
              <a:path w="1264" h="113">
                <a:moveTo>
                  <a:pt x="0" y="8"/>
                </a:moveTo>
                <a:cubicBezTo>
                  <a:pt x="206" y="60"/>
                  <a:pt x="413" y="113"/>
                  <a:pt x="624" y="112"/>
                </a:cubicBezTo>
                <a:cubicBezTo>
                  <a:pt x="835" y="111"/>
                  <a:pt x="1049" y="55"/>
                  <a:pt x="126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32" name="Rectangle 40"/>
          <p:cNvSpPr>
            <a:spLocks noChangeArrowheads="1"/>
          </p:cNvSpPr>
          <p:nvPr/>
        </p:nvSpPr>
        <p:spPr bwMode="auto">
          <a:xfrm>
            <a:off x="4689929" y="4488871"/>
            <a:ext cx="67839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1"/>
              <a:t>z = z</a:t>
            </a:r>
            <a:r>
              <a:rPr lang="en-US" sz="1600" b="1" i="1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917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4" grpId="0" animBg="1"/>
      <p:bldP spid="264218" grpId="0" animBg="1"/>
      <p:bldP spid="264220" grpId="0" animBg="1"/>
      <p:bldP spid="264222" grpId="0"/>
      <p:bldP spid="264223" grpId="0"/>
      <p:bldP spid="264224" grpId="0"/>
      <p:bldP spid="264226" grpId="0"/>
      <p:bldP spid="264227" grpId="0"/>
      <p:bldP spid="264228" grpId="0"/>
      <p:bldP spid="264229" grpId="0"/>
      <p:bldP spid="264230" grpId="0"/>
      <p:bldP spid="264231" grpId="0" animBg="1"/>
      <p:bldP spid="26423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6700"/>
            <a:ext cx="8229600" cy="609600"/>
          </a:xfrm>
        </p:spPr>
        <p:txBody>
          <a:bodyPr/>
          <a:lstStyle/>
          <a:p>
            <a:r>
              <a:rPr lang="en-US" sz="3200"/>
              <a:t>Backward Chaining: Blocks World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3A792-BF86-44B8-A801-4AE95EBC0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86" y="972252"/>
            <a:ext cx="9446729" cy="57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203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5756"/>
            <a:ext cx="8229600" cy="609600"/>
          </a:xfrm>
        </p:spPr>
        <p:txBody>
          <a:bodyPr/>
          <a:lstStyle/>
          <a:p>
            <a:r>
              <a:rPr lang="en-US" sz="3000" dirty="0"/>
              <a:t>Example: Using Resolution in Blocks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23D94-3984-488C-AE6C-C3642E0A8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70" y="876300"/>
            <a:ext cx="8905032" cy="58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9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“Tell” and “Ask” Operations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36915" y="1097643"/>
            <a:ext cx="9492342" cy="5575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There are two fundamental operations on a knowledge base:</a:t>
            </a:r>
          </a:p>
          <a:p>
            <a:pPr lvl="1"/>
            <a:r>
              <a:rPr lang="en-US" dirty="0"/>
              <a:t>"tell" it a new sentence</a:t>
            </a:r>
          </a:p>
          <a:p>
            <a:pPr lvl="1"/>
            <a:r>
              <a:rPr lang="en-US" dirty="0"/>
              <a:t>"ask" it a query</a:t>
            </a:r>
          </a:p>
          <a:p>
            <a:pPr lvl="1"/>
            <a:endParaRPr lang="en-US" sz="800" dirty="0"/>
          </a:p>
          <a:p>
            <a:r>
              <a:rPr lang="en-US" dirty="0"/>
              <a:t>These are NOT simple operations.  For example:</a:t>
            </a:r>
          </a:p>
          <a:p>
            <a:pPr lvl="1"/>
            <a:r>
              <a:rPr lang="en-US" dirty="0"/>
              <a:t>the "tell" operation may need to deal with the new sentence contradicting a sentence already in the knowledge base</a:t>
            </a:r>
          </a:p>
          <a:p>
            <a:pPr lvl="1"/>
            <a:r>
              <a:rPr lang="en-US" dirty="0"/>
              <a:t>the "ask" operation must be able to answer "</a:t>
            </a:r>
            <a:r>
              <a:rPr lang="en-US" dirty="0" err="1"/>
              <a:t>wh</a:t>
            </a:r>
            <a:r>
              <a:rPr lang="en-US" dirty="0"/>
              <a:t>" queries like "which action should I take now?" as well as yes/no queries</a:t>
            </a:r>
          </a:p>
          <a:p>
            <a:pPr lvl="1"/>
            <a:r>
              <a:rPr lang="en-US" dirty="0"/>
              <a:t>there may be uncertainty involved in the result of queries</a:t>
            </a:r>
          </a:p>
          <a:p>
            <a:pPr lvl="1"/>
            <a:endParaRPr lang="en-US" sz="800" dirty="0"/>
          </a:p>
          <a:p>
            <a:r>
              <a:rPr lang="en-US" dirty="0"/>
              <a:t>Fundamental Requirements</a:t>
            </a:r>
          </a:p>
          <a:p>
            <a:pPr lvl="1"/>
            <a:r>
              <a:rPr lang="en-US" dirty="0"/>
              <a:t>the “ask” operation should give an answer that 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follows</a:t>
            </a:r>
            <a:r>
              <a:rPr lang="en-US" dirty="0"/>
              <a:t> from the knowledge base (i.e., what has been told)</a:t>
            </a:r>
          </a:p>
          <a:p>
            <a:pPr lvl="1"/>
            <a:r>
              <a:rPr lang="en-US" dirty="0"/>
              <a:t>it is the 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inference mechanism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that determines what follows from the knowledge base</a:t>
            </a:r>
          </a:p>
        </p:txBody>
      </p:sp>
    </p:spTree>
    <p:extLst>
      <p:ext uri="{BB962C8B-B14F-4D97-AF65-F5344CB8AC3E}">
        <p14:creationId xmlns:p14="http://schemas.microsoft.com/office/powerpoint/2010/main" val="265587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4221" y="971875"/>
            <a:ext cx="9055865" cy="333571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000" dirty="0"/>
              <a:t>CSC 480 </a:t>
            </a:r>
            <a:br>
              <a:rPr lang="en-US" sz="4000" dirty="0"/>
            </a:br>
            <a:r>
              <a:rPr lang="en-US" sz="4000" dirty="0"/>
              <a:t>Artificial Intelligence I</a:t>
            </a:r>
            <a:br>
              <a:rPr lang="en-US" dirty="0"/>
            </a:br>
            <a:br>
              <a:rPr lang="en-US" dirty="0"/>
            </a:br>
            <a:r>
              <a:rPr lang="en-US" sz="49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Logical inference &amp; </a:t>
            </a:r>
            <a:br>
              <a:rPr lang="en-US" sz="49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49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Reasoning Agents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21" y="4847422"/>
            <a:ext cx="8563778" cy="117054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Bamshad Mobasher</a:t>
            </a:r>
          </a:p>
        </p:txBody>
      </p:sp>
    </p:spTree>
    <p:extLst>
      <p:ext uri="{BB962C8B-B14F-4D97-AF65-F5344CB8AC3E}">
        <p14:creationId xmlns:p14="http://schemas.microsoft.com/office/powerpoint/2010/main" val="66905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BD6D8632-C5FC-48FE-9302-8DDF646B8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Inference and Entailment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F8FEE720-37AA-4861-BD8D-A8C86EF8D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1411" y="1065211"/>
            <a:ext cx="10117828" cy="5434741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3800" dirty="0"/>
              <a:t>The knowledge representation language provides a declarative representation of real-world objects and their relationships</a:t>
            </a:r>
          </a:p>
          <a:p>
            <a:endParaRPr lang="en-US" altLang="en-US" sz="38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sz="1400" dirty="0"/>
          </a:p>
          <a:p>
            <a:r>
              <a:rPr lang="en-US" altLang="en-US" sz="3800" dirty="0"/>
              <a:t>Entailment</a:t>
            </a:r>
          </a:p>
          <a:p>
            <a:pPr lvl="1"/>
            <a:r>
              <a:rPr lang="en-US" altLang="en-US" sz="2900" i="1" dirty="0"/>
              <a:t>KB</a:t>
            </a:r>
            <a:r>
              <a:rPr lang="en-US" altLang="en-US" sz="2900" dirty="0"/>
              <a:t> entails a sentence </a:t>
            </a:r>
            <a:r>
              <a:rPr lang="en-US" altLang="en-US" sz="2900" i="1" dirty="0"/>
              <a:t>s</a:t>
            </a:r>
            <a:r>
              <a:rPr lang="en-US" altLang="en-US" sz="2900" dirty="0"/>
              <a:t>:  </a:t>
            </a:r>
            <a:r>
              <a:rPr lang="en-US" altLang="en-US" sz="2900" i="1" dirty="0"/>
              <a:t>KB</a:t>
            </a:r>
            <a:r>
              <a:rPr lang="en-US" altLang="en-US" sz="2900" dirty="0"/>
              <a:t>  |=   </a:t>
            </a:r>
            <a:r>
              <a:rPr lang="en-US" altLang="en-US" sz="2900" i="1" dirty="0"/>
              <a:t>s</a:t>
            </a:r>
            <a:endParaRPr lang="en-US" altLang="en-US" sz="2900" dirty="0"/>
          </a:p>
          <a:p>
            <a:pPr lvl="1"/>
            <a:r>
              <a:rPr lang="en-US" altLang="en-US" sz="2900" i="1" dirty="0"/>
              <a:t>KB</a:t>
            </a:r>
            <a:r>
              <a:rPr lang="en-US" altLang="en-US" sz="2900" dirty="0"/>
              <a:t> derives (proves) a sentence </a:t>
            </a:r>
            <a:r>
              <a:rPr lang="en-US" altLang="en-US" sz="2900" i="1" dirty="0"/>
              <a:t>s</a:t>
            </a:r>
            <a:r>
              <a:rPr lang="en-US" altLang="en-US" sz="2900" dirty="0"/>
              <a:t>:  </a:t>
            </a:r>
            <a:r>
              <a:rPr lang="en-US" altLang="en-US" sz="2900" i="1" dirty="0"/>
              <a:t>KB</a:t>
            </a:r>
            <a:r>
              <a:rPr lang="en-US" altLang="en-US" sz="2900" dirty="0"/>
              <a:t> |-    </a:t>
            </a:r>
            <a:r>
              <a:rPr lang="en-US" altLang="en-US" sz="2900" i="1" dirty="0"/>
              <a:t>s</a:t>
            </a:r>
            <a:endParaRPr lang="en-US" altLang="en-US" sz="2900" dirty="0"/>
          </a:p>
          <a:p>
            <a:pPr lvl="1"/>
            <a:endParaRPr lang="en-US" altLang="en-US" sz="800" dirty="0"/>
          </a:p>
          <a:p>
            <a:r>
              <a:rPr lang="en-US" altLang="en-US" sz="3400" dirty="0"/>
              <a:t>Soundness and Completeness</a:t>
            </a:r>
          </a:p>
          <a:p>
            <a:pPr lvl="1"/>
            <a:r>
              <a:rPr lang="en-US" altLang="en-US" sz="2900" dirty="0"/>
              <a:t>Soundness:</a:t>
            </a:r>
            <a:r>
              <a:rPr lang="en-US" altLang="en-US" sz="2900" i="1" dirty="0"/>
              <a:t>  KB</a:t>
            </a:r>
            <a:r>
              <a:rPr lang="en-US" altLang="en-US" sz="2900" dirty="0"/>
              <a:t> |-  </a:t>
            </a:r>
            <a:r>
              <a:rPr lang="en-US" altLang="en-US" sz="2900" i="1" dirty="0"/>
              <a:t>s  </a:t>
            </a:r>
            <a:r>
              <a:rPr lang="en-US" altLang="en-US" sz="2900" b="1" dirty="0">
                <a:latin typeface="Symbol" panose="05050102010706020507" pitchFamily="18" charset="2"/>
              </a:rPr>
              <a:t>Þ </a:t>
            </a:r>
            <a:r>
              <a:rPr lang="en-US" altLang="en-US" sz="2900" i="1" dirty="0"/>
              <a:t> KB</a:t>
            </a:r>
            <a:r>
              <a:rPr lang="en-US" altLang="en-US" sz="2900" dirty="0"/>
              <a:t>  |=  </a:t>
            </a:r>
            <a:r>
              <a:rPr lang="en-US" altLang="en-US" sz="2900" i="1" dirty="0"/>
              <a:t>s,  </a:t>
            </a:r>
            <a:r>
              <a:rPr lang="en-US" altLang="en-US" sz="2900" dirty="0"/>
              <a:t>for all</a:t>
            </a:r>
            <a:r>
              <a:rPr lang="en-US" altLang="en-US" sz="2900" i="1" dirty="0"/>
              <a:t> s</a:t>
            </a:r>
          </a:p>
          <a:p>
            <a:pPr lvl="1"/>
            <a:r>
              <a:rPr lang="en-US" altLang="en-US" sz="2900" dirty="0"/>
              <a:t>Completeness :</a:t>
            </a:r>
            <a:r>
              <a:rPr lang="en-US" altLang="en-US" sz="2900" i="1" dirty="0"/>
              <a:t>  KB</a:t>
            </a:r>
            <a:r>
              <a:rPr lang="en-US" altLang="en-US" sz="2900" dirty="0"/>
              <a:t> |=  </a:t>
            </a:r>
            <a:r>
              <a:rPr lang="en-US" altLang="en-US" sz="2900" i="1" dirty="0"/>
              <a:t>s  </a:t>
            </a:r>
            <a:r>
              <a:rPr lang="en-US" altLang="en-US" sz="2900" b="1" dirty="0">
                <a:latin typeface="Symbol" panose="05050102010706020507" pitchFamily="18" charset="2"/>
              </a:rPr>
              <a:t>Þ</a:t>
            </a:r>
            <a:r>
              <a:rPr lang="en-US" altLang="en-US" sz="2900" i="1" dirty="0"/>
              <a:t>  KB</a:t>
            </a:r>
            <a:r>
              <a:rPr lang="en-US" altLang="en-US" sz="2900" dirty="0"/>
              <a:t>  |-  </a:t>
            </a:r>
            <a:r>
              <a:rPr lang="en-US" altLang="en-US" sz="2900" i="1" dirty="0"/>
              <a:t>s,  </a:t>
            </a:r>
            <a:r>
              <a:rPr lang="en-US" altLang="en-US" sz="2900" dirty="0"/>
              <a:t>for all</a:t>
            </a:r>
            <a:r>
              <a:rPr lang="en-US" altLang="en-US" sz="2900" i="1" dirty="0"/>
              <a:t> s</a:t>
            </a:r>
          </a:p>
        </p:txBody>
      </p:sp>
      <p:sp>
        <p:nvSpPr>
          <p:cNvPr id="279556" name="Text Box 4">
            <a:extLst>
              <a:ext uri="{FF2B5EF4-FFF2-40B4-BE49-F238E27FC236}">
                <a16:creationId xmlns:a16="http://schemas.microsoft.com/office/drawing/2014/main" id="{73B2FFFE-BCC2-4D01-9B25-51A69571A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6" y="2094833"/>
            <a:ext cx="10086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sentences</a:t>
            </a:r>
          </a:p>
        </p:txBody>
      </p:sp>
      <p:sp>
        <p:nvSpPr>
          <p:cNvPr id="279557" name="Text Box 5">
            <a:extLst>
              <a:ext uri="{FF2B5EF4-FFF2-40B4-BE49-F238E27FC236}">
                <a16:creationId xmlns:a16="http://schemas.microsoft.com/office/drawing/2014/main" id="{AA018B0E-51B3-4685-B52F-091DED952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426" y="2094833"/>
            <a:ext cx="10086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sentences</a:t>
            </a:r>
          </a:p>
        </p:txBody>
      </p:sp>
      <p:sp>
        <p:nvSpPr>
          <p:cNvPr id="279558" name="Text Box 6">
            <a:extLst>
              <a:ext uri="{FF2B5EF4-FFF2-40B4-BE49-F238E27FC236}">
                <a16:creationId xmlns:a16="http://schemas.microsoft.com/office/drawing/2014/main" id="{DA9901E1-7E54-4013-90E0-16379DA1C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3371182"/>
            <a:ext cx="5841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facts</a:t>
            </a:r>
          </a:p>
        </p:txBody>
      </p:sp>
      <p:sp>
        <p:nvSpPr>
          <p:cNvPr id="279559" name="Text Box 7">
            <a:extLst>
              <a:ext uri="{FF2B5EF4-FFF2-40B4-BE49-F238E27FC236}">
                <a16:creationId xmlns:a16="http://schemas.microsoft.com/office/drawing/2014/main" id="{8414DB79-2A2C-442C-B117-05E5CAEEE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3371182"/>
            <a:ext cx="5841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facts</a:t>
            </a:r>
          </a:p>
        </p:txBody>
      </p:sp>
      <p:sp>
        <p:nvSpPr>
          <p:cNvPr id="279560" name="Line 8">
            <a:extLst>
              <a:ext uri="{FF2B5EF4-FFF2-40B4-BE49-F238E27FC236}">
                <a16:creationId xmlns:a16="http://schemas.microsoft.com/office/drawing/2014/main" id="{9D2334C4-63F1-478D-92DE-1F470BBBF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1300" y="2274219"/>
            <a:ext cx="1473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9561" name="Line 9">
            <a:extLst>
              <a:ext uri="{FF2B5EF4-FFF2-40B4-BE49-F238E27FC236}">
                <a16:creationId xmlns:a16="http://schemas.microsoft.com/office/drawing/2014/main" id="{30E89BE5-F2B8-4D58-8CF6-A9ECEAC1D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5900" y="3531519"/>
            <a:ext cx="15494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9562" name="Line 10">
            <a:extLst>
              <a:ext uri="{FF2B5EF4-FFF2-40B4-BE49-F238E27FC236}">
                <a16:creationId xmlns:a16="http://schemas.microsoft.com/office/drawing/2014/main" id="{FE78B588-FA5D-4B74-8CA9-38D25904D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700" y="2452019"/>
            <a:ext cx="0" cy="863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9563" name="Line 11">
            <a:extLst>
              <a:ext uri="{FF2B5EF4-FFF2-40B4-BE49-F238E27FC236}">
                <a16:creationId xmlns:a16="http://schemas.microsoft.com/office/drawing/2014/main" id="{FF45A224-9907-4002-B516-029B37660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6000" y="2464719"/>
            <a:ext cx="0" cy="863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9564" name="Line 12">
            <a:extLst>
              <a:ext uri="{FF2B5EF4-FFF2-40B4-BE49-F238E27FC236}">
                <a16:creationId xmlns:a16="http://schemas.microsoft.com/office/drawing/2014/main" id="{FA8658DD-7B18-4ACA-8335-A0233C5DB0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9200" y="2883819"/>
            <a:ext cx="556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9565" name="Text Box 13">
            <a:extLst>
              <a:ext uri="{FF2B5EF4-FFF2-40B4-BE49-F238E27FC236}">
                <a16:creationId xmlns:a16="http://schemas.microsoft.com/office/drawing/2014/main" id="{7D7C1B69-6C08-4035-AD40-AB7384E5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2399633"/>
            <a:ext cx="13409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i="1" dirty="0"/>
              <a:t>Representation</a:t>
            </a:r>
          </a:p>
        </p:txBody>
      </p:sp>
      <p:sp>
        <p:nvSpPr>
          <p:cNvPr id="279566" name="Text Box 14">
            <a:extLst>
              <a:ext uri="{FF2B5EF4-FFF2-40B4-BE49-F238E27FC236}">
                <a16:creationId xmlns:a16="http://schemas.microsoft.com/office/drawing/2014/main" id="{9158E38A-3623-4888-940E-5EA117648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3021932"/>
            <a:ext cx="10945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i="1" dirty="0"/>
              <a:t>Real World</a:t>
            </a:r>
          </a:p>
        </p:txBody>
      </p:sp>
      <p:sp>
        <p:nvSpPr>
          <p:cNvPr id="279567" name="Text Box 15">
            <a:extLst>
              <a:ext uri="{FF2B5EF4-FFF2-40B4-BE49-F238E27FC236}">
                <a16:creationId xmlns:a16="http://schemas.microsoft.com/office/drawing/2014/main" id="{65AEFDE9-A4A8-464D-AE06-C6BEC9472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3218783"/>
            <a:ext cx="731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i="1"/>
              <a:t>follows</a:t>
            </a:r>
          </a:p>
        </p:txBody>
      </p:sp>
      <p:sp>
        <p:nvSpPr>
          <p:cNvPr id="279568" name="Text Box 16">
            <a:extLst>
              <a:ext uri="{FF2B5EF4-FFF2-40B4-BE49-F238E27FC236}">
                <a16:creationId xmlns:a16="http://schemas.microsoft.com/office/drawing/2014/main" id="{148A7BAA-8BAC-4D65-B4E1-28ED7EDAC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2266283"/>
            <a:ext cx="6751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i="1"/>
              <a:t>entails</a:t>
            </a:r>
          </a:p>
        </p:txBody>
      </p:sp>
      <p:cxnSp>
        <p:nvCxnSpPr>
          <p:cNvPr id="279569" name="AutoShape 17">
            <a:extLst>
              <a:ext uri="{FF2B5EF4-FFF2-40B4-BE49-F238E27FC236}">
                <a16:creationId xmlns:a16="http://schemas.microsoft.com/office/drawing/2014/main" id="{DFB93ED2-535F-4D97-9667-752720E0B4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40663" y="2234532"/>
            <a:ext cx="203200" cy="1276350"/>
          </a:xfrm>
          <a:prstGeom prst="curvedConnector3">
            <a:avLst>
              <a:gd name="adj1" fmla="val -299222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9570" name="Text Box 18">
            <a:extLst>
              <a:ext uri="{FF2B5EF4-FFF2-40B4-BE49-F238E27FC236}">
                <a16:creationId xmlns:a16="http://schemas.microsoft.com/office/drawing/2014/main" id="{14DA0465-411D-4F2E-B860-5F19F5CB1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113" y="2647282"/>
            <a:ext cx="1218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i="1" dirty="0"/>
              <a:t>Semantics</a:t>
            </a:r>
          </a:p>
          <a:p>
            <a:r>
              <a:rPr lang="en-US" altLang="en-US" sz="1400" b="1" dirty="0"/>
              <a:t>(</a:t>
            </a:r>
            <a:r>
              <a:rPr lang="en-US" altLang="en-US" sz="1400" b="1" i="1" dirty="0"/>
              <a:t>interpretation</a:t>
            </a:r>
            <a:r>
              <a:rPr lang="en-US" altLang="en-US" sz="1400" b="1" dirty="0"/>
              <a:t>)</a:t>
            </a:r>
            <a:endParaRPr lang="en-US" alt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/>
      <p:bldP spid="279557" grpId="0"/>
      <p:bldP spid="279558" grpId="0"/>
      <p:bldP spid="279559" grpId="0"/>
      <p:bldP spid="279560" grpId="0" animBg="1"/>
      <p:bldP spid="279561" grpId="0" animBg="1"/>
      <p:bldP spid="279562" grpId="0" animBg="1"/>
      <p:bldP spid="279563" grpId="0" animBg="1"/>
      <p:bldP spid="279564" grpId="0" animBg="1"/>
      <p:bldP spid="279565" grpId="0"/>
      <p:bldP spid="279566" grpId="0"/>
      <p:bldP spid="279567" grpId="0"/>
      <p:bldP spid="279568" grpId="0"/>
      <p:bldP spid="2795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edia.licdn.com/mpr/mpr/shrinknp_800_800/AAEAAQAAAAAAAAMQAAAAJGM4ZGE0YjA4LTI3YjAtNGE2Yy05OWJkLTZlMzc2MDMzZWM4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9486"/>
            <a:ext cx="12192000" cy="609600"/>
          </a:xfrm>
          <a:solidFill>
            <a:schemeClr val="tx1">
              <a:alpha val="51000"/>
            </a:schemeClr>
          </a:solidFill>
        </p:spPr>
        <p:txBody>
          <a:bodyPr/>
          <a:lstStyle/>
          <a:p>
            <a:pPr algn="ctr"/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</a:rPr>
              <a:t>Propositional logic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3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5470</TotalTime>
  <Words>5141</Words>
  <Application>Microsoft Office PowerPoint</Application>
  <PresentationFormat>Widescreen</PresentationFormat>
  <Paragraphs>709</Paragraphs>
  <Slides>70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Arial</vt:lpstr>
      <vt:lpstr>Calibri</vt:lpstr>
      <vt:lpstr>Courier New</vt:lpstr>
      <vt:lpstr>Marlett</vt:lpstr>
      <vt:lpstr>Symbol</vt:lpstr>
      <vt:lpstr>Times New Roman</vt:lpstr>
      <vt:lpstr>Trebuchet MS</vt:lpstr>
      <vt:lpstr>Tw Cen MT</vt:lpstr>
      <vt:lpstr>Circuit</vt:lpstr>
      <vt:lpstr>MathType Equation</vt:lpstr>
      <vt:lpstr>Worksheet</vt:lpstr>
      <vt:lpstr>Equation</vt:lpstr>
      <vt:lpstr> CSC 480  Artificial Intelligence I  Logical inference &amp;  Reasoning Agents</vt:lpstr>
      <vt:lpstr>PowerPoint Presentation</vt:lpstr>
      <vt:lpstr>Recall: Thinking and Acting Rationally</vt:lpstr>
      <vt:lpstr>Logic</vt:lpstr>
      <vt:lpstr>Knowledge Representation</vt:lpstr>
      <vt:lpstr>Knowledge-Based Agent Architecture</vt:lpstr>
      <vt:lpstr>“Tell” and “Ask” Operations</vt:lpstr>
      <vt:lpstr>Inference and Entailment</vt:lpstr>
      <vt:lpstr>Propositional logic</vt:lpstr>
      <vt:lpstr>Propositional logic</vt:lpstr>
      <vt:lpstr>Propositional logic</vt:lpstr>
      <vt:lpstr>Sentences Represent StaTements</vt:lpstr>
      <vt:lpstr>Propositional Logic: Semantics</vt:lpstr>
      <vt:lpstr>Notes on Implication</vt:lpstr>
      <vt:lpstr>Interpretations and Models</vt:lpstr>
      <vt:lpstr>Interpretations and Models</vt:lpstr>
      <vt:lpstr>Some Useful Tautologies</vt:lpstr>
      <vt:lpstr>Models of complex sentences</vt:lpstr>
      <vt:lpstr>Logical Equivalence</vt:lpstr>
      <vt:lpstr>Propositional Entailment</vt:lpstr>
      <vt:lpstr>Normal Forms</vt:lpstr>
      <vt:lpstr>Inference rules</vt:lpstr>
      <vt:lpstr>Inference Rules for Propositional Logic</vt:lpstr>
      <vt:lpstr>Inference Rules for Propositional Logic</vt:lpstr>
      <vt:lpstr>Proving things</vt:lpstr>
      <vt:lpstr>Using Inference Rules</vt:lpstr>
      <vt:lpstr>The Island of Knights &amp; Knaves</vt:lpstr>
      <vt:lpstr>Exercise: The Island of Knights &amp; Knaves</vt:lpstr>
      <vt:lpstr>Exercise: The Island of Knights &amp; Knaves</vt:lpstr>
      <vt:lpstr>Exercise: The Island of Knights &amp; Knaves</vt:lpstr>
      <vt:lpstr>Propositional logic: pro and con</vt:lpstr>
      <vt:lpstr>PL is a weak KR language</vt:lpstr>
      <vt:lpstr>First Order Predicate Calculus</vt:lpstr>
      <vt:lpstr>First-Order Predicate Logic</vt:lpstr>
      <vt:lpstr>First-Order Predicate Logic</vt:lpstr>
      <vt:lpstr>Quantifiers</vt:lpstr>
      <vt:lpstr>Quantifiers</vt:lpstr>
      <vt:lpstr>Transformation to FOPC:  Dealing with Quantifiers</vt:lpstr>
      <vt:lpstr>Transformation to FOPC</vt:lpstr>
      <vt:lpstr>Transformation to FOPC More Examples</vt:lpstr>
      <vt:lpstr>Example: Axiomatizing the Knights and Knaves Domain</vt:lpstr>
      <vt:lpstr>Interpretations &amp; Models in FOPC</vt:lpstr>
      <vt:lpstr>Interpretations &amp; Models in FOPC</vt:lpstr>
      <vt:lpstr>Semantics of FOPC Operators</vt:lpstr>
      <vt:lpstr>Proof Theory of FOPC</vt:lpstr>
      <vt:lpstr>Universal / Existential Instantiation</vt:lpstr>
      <vt:lpstr>Example of Derivation</vt:lpstr>
      <vt:lpstr>Resolution Rule of Inference</vt:lpstr>
      <vt:lpstr>Resolution Rule of Inference</vt:lpstr>
      <vt:lpstr>Conjunctive Normal Form - Revisited</vt:lpstr>
      <vt:lpstr>Conversion to CNF - Example 1</vt:lpstr>
      <vt:lpstr>Skolemization</vt:lpstr>
      <vt:lpstr>Conversion to CNF - Example 2</vt:lpstr>
      <vt:lpstr>Refutation Procedure - Example</vt:lpstr>
      <vt:lpstr>Refutation Procedure - Example 2</vt:lpstr>
      <vt:lpstr>Refutation Procedure - Example 2 (cont.)</vt:lpstr>
      <vt:lpstr>Refutation Procedure - Example 2 (cont.)</vt:lpstr>
      <vt:lpstr>Refutation Procedure - Example 2 (cont.)</vt:lpstr>
      <vt:lpstr>A common error</vt:lpstr>
      <vt:lpstr>Substitutions and Unification</vt:lpstr>
      <vt:lpstr>Substitutions and Unification</vt:lpstr>
      <vt:lpstr>Substitutions and Unification</vt:lpstr>
      <vt:lpstr>Forward and Backward Chaining</vt:lpstr>
      <vt:lpstr>Forward and Backward Chaining</vt:lpstr>
      <vt:lpstr>Forward and Backward Chaining</vt:lpstr>
      <vt:lpstr>Proof Tree for Backward Chaining</vt:lpstr>
      <vt:lpstr>Proof Tree for Backward Chaining</vt:lpstr>
      <vt:lpstr>Backward Chaining: Blocks World</vt:lpstr>
      <vt:lpstr>Example: Using Resolution in Blocks World</vt:lpstr>
      <vt:lpstr> CSC 480  Artificial Intelligence I  Logical inference &amp;  Reasoning Agents</vt:lpstr>
    </vt:vector>
  </TitlesOfParts>
  <Company>DePaul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380 Foundations of Artificial Intelligence CSC 480 Artificial Intelligence I</dc:title>
  <dc:creator>Gemmell, Jonathan</dc:creator>
  <cp:lastModifiedBy>Mobasher, Bamshad</cp:lastModifiedBy>
  <cp:revision>107</cp:revision>
  <dcterms:created xsi:type="dcterms:W3CDTF">2015-10-22T19:10:27Z</dcterms:created>
  <dcterms:modified xsi:type="dcterms:W3CDTF">2020-05-01T06:16:00Z</dcterms:modified>
</cp:coreProperties>
</file>